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6" r:id="rId3"/>
  </p:sldMasterIdLst>
  <p:notesMasterIdLst>
    <p:notesMasterId r:id="rId57"/>
  </p:notesMasterIdLst>
  <p:handoutMasterIdLst>
    <p:handoutMasterId r:id="rId58"/>
  </p:handoutMasterIdLst>
  <p:sldIdLst>
    <p:sldId id="374" r:id="rId4"/>
    <p:sldId id="375" r:id="rId5"/>
    <p:sldId id="391" r:id="rId6"/>
    <p:sldId id="336" r:id="rId7"/>
    <p:sldId id="358" r:id="rId8"/>
    <p:sldId id="352" r:id="rId9"/>
    <p:sldId id="376" r:id="rId10"/>
    <p:sldId id="362" r:id="rId11"/>
    <p:sldId id="337" r:id="rId12"/>
    <p:sldId id="369" r:id="rId13"/>
    <p:sldId id="357" r:id="rId14"/>
    <p:sldId id="353" r:id="rId15"/>
    <p:sldId id="389" r:id="rId16"/>
    <p:sldId id="364" r:id="rId17"/>
    <p:sldId id="346" r:id="rId18"/>
    <p:sldId id="387" r:id="rId19"/>
    <p:sldId id="354" r:id="rId20"/>
    <p:sldId id="390" r:id="rId21"/>
    <p:sldId id="365" r:id="rId22"/>
    <p:sldId id="347" r:id="rId23"/>
    <p:sldId id="370" r:id="rId24"/>
    <p:sldId id="383" r:id="rId25"/>
    <p:sldId id="323" r:id="rId26"/>
    <p:sldId id="324" r:id="rId27"/>
    <p:sldId id="385" r:id="rId28"/>
    <p:sldId id="379" r:id="rId29"/>
    <p:sldId id="343" r:id="rId30"/>
    <p:sldId id="371" r:id="rId31"/>
    <p:sldId id="359" r:id="rId32"/>
    <p:sldId id="278" r:id="rId33"/>
    <p:sldId id="348" r:id="rId34"/>
    <p:sldId id="380" r:id="rId35"/>
    <p:sldId id="367" r:id="rId36"/>
    <p:sldId id="338" r:id="rId37"/>
    <p:sldId id="313" r:id="rId38"/>
    <p:sldId id="314" r:id="rId39"/>
    <p:sldId id="328" r:id="rId40"/>
    <p:sldId id="381" r:id="rId41"/>
    <p:sldId id="384" r:id="rId42"/>
    <p:sldId id="350" r:id="rId43"/>
    <p:sldId id="279" r:id="rId44"/>
    <p:sldId id="289" r:id="rId45"/>
    <p:sldId id="368" r:id="rId46"/>
    <p:sldId id="275" r:id="rId47"/>
    <p:sldId id="315" r:id="rId48"/>
    <p:sldId id="351" r:id="rId49"/>
    <p:sldId id="382" r:id="rId50"/>
    <p:sldId id="388" r:id="rId51"/>
    <p:sldId id="349" r:id="rId52"/>
    <p:sldId id="372" r:id="rId53"/>
    <p:sldId id="373" r:id="rId54"/>
    <p:sldId id="325" r:id="rId55"/>
    <p:sldId id="356" r:id="rId56"/>
  </p:sldIdLst>
  <p:sldSz cx="9144000" cy="6858000" type="screen4x3"/>
  <p:notesSz cx="6954838"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vertBarState="maximized">
    <p:restoredLeft sz="15662" autoAdjust="0"/>
    <p:restoredTop sz="85790" autoAdjust="0"/>
  </p:normalViewPr>
  <p:slideViewPr>
    <p:cSldViewPr>
      <p:cViewPr varScale="1">
        <p:scale>
          <a:sx n="56" d="100"/>
          <a:sy n="56" d="100"/>
        </p:scale>
        <p:origin x="-1458" y="-84"/>
      </p:cViewPr>
      <p:guideLst>
        <p:guide orient="horz" pos="2160"/>
        <p:guide pos="2880"/>
      </p:guideLst>
    </p:cSldViewPr>
  </p:slideViewPr>
  <p:notesTextViewPr>
    <p:cViewPr>
      <p:scale>
        <a:sx n="1" d="1"/>
        <a:sy n="1" d="1"/>
      </p:scale>
      <p:origin x="0" y="0"/>
    </p:cViewPr>
  </p:notesTextViewPr>
  <p:sorterViewPr>
    <p:cViewPr>
      <p:scale>
        <a:sx n="100" d="100"/>
        <a:sy n="100" d="100"/>
      </p:scale>
      <p:origin x="0" y="985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handoutMaster" Target="handoutMasters/handout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notesMaster" Target="notesMasters/notesMaster1.xml"/><Relationship Id="rId61"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5455"/>
          </a:xfrm>
          <a:prstGeom prst="rect">
            <a:avLst/>
          </a:prstGeom>
        </p:spPr>
        <p:txBody>
          <a:bodyPr vert="horz" lIns="92930" tIns="46465" rIns="92930" bIns="46465" rtlCol="0"/>
          <a:lstStyle>
            <a:lvl1pPr algn="l">
              <a:defRPr sz="1200"/>
            </a:lvl1pPr>
          </a:lstStyle>
          <a:p>
            <a:endParaRPr lang="en-CA"/>
          </a:p>
        </p:txBody>
      </p:sp>
      <p:sp>
        <p:nvSpPr>
          <p:cNvPr id="3" name="Date Placeholder 2"/>
          <p:cNvSpPr>
            <a:spLocks noGrp="1"/>
          </p:cNvSpPr>
          <p:nvPr>
            <p:ph type="dt" sz="quarter" idx="1"/>
          </p:nvPr>
        </p:nvSpPr>
        <p:spPr>
          <a:xfrm>
            <a:off x="3939466" y="0"/>
            <a:ext cx="3013763" cy="465455"/>
          </a:xfrm>
          <a:prstGeom prst="rect">
            <a:avLst/>
          </a:prstGeom>
        </p:spPr>
        <p:txBody>
          <a:bodyPr vert="horz" lIns="92930" tIns="46465" rIns="92930" bIns="46465" rtlCol="0"/>
          <a:lstStyle>
            <a:lvl1pPr algn="r">
              <a:defRPr sz="1200"/>
            </a:lvl1pPr>
          </a:lstStyle>
          <a:p>
            <a:fld id="{5B5E25A2-8DAA-4059-80AB-DE6704FCECC7}" type="datetimeFigureOut">
              <a:rPr lang="en-CA" smtClean="0"/>
              <a:t>03/03/2018</a:t>
            </a:fld>
            <a:endParaRPr lang="en-CA"/>
          </a:p>
        </p:txBody>
      </p:sp>
      <p:sp>
        <p:nvSpPr>
          <p:cNvPr id="4" name="Footer Placeholder 3"/>
          <p:cNvSpPr>
            <a:spLocks noGrp="1"/>
          </p:cNvSpPr>
          <p:nvPr>
            <p:ph type="ftr" sz="quarter" idx="2"/>
          </p:nvPr>
        </p:nvSpPr>
        <p:spPr>
          <a:xfrm>
            <a:off x="0" y="8842029"/>
            <a:ext cx="3013763" cy="465455"/>
          </a:xfrm>
          <a:prstGeom prst="rect">
            <a:avLst/>
          </a:prstGeom>
        </p:spPr>
        <p:txBody>
          <a:bodyPr vert="horz" lIns="92930" tIns="46465" rIns="92930" bIns="46465" rtlCol="0" anchor="b"/>
          <a:lstStyle>
            <a:lvl1pPr algn="l">
              <a:defRPr sz="1200"/>
            </a:lvl1pPr>
          </a:lstStyle>
          <a:p>
            <a:endParaRPr lang="en-CA"/>
          </a:p>
        </p:txBody>
      </p:sp>
      <p:sp>
        <p:nvSpPr>
          <p:cNvPr id="5" name="Slide Number Placeholder 4"/>
          <p:cNvSpPr>
            <a:spLocks noGrp="1"/>
          </p:cNvSpPr>
          <p:nvPr>
            <p:ph type="sldNum" sz="quarter" idx="3"/>
          </p:nvPr>
        </p:nvSpPr>
        <p:spPr>
          <a:xfrm>
            <a:off x="3939466" y="8842029"/>
            <a:ext cx="3013763" cy="465455"/>
          </a:xfrm>
          <a:prstGeom prst="rect">
            <a:avLst/>
          </a:prstGeom>
        </p:spPr>
        <p:txBody>
          <a:bodyPr vert="horz" lIns="92930" tIns="46465" rIns="92930" bIns="46465" rtlCol="0" anchor="b"/>
          <a:lstStyle>
            <a:lvl1pPr algn="r">
              <a:defRPr sz="1200"/>
            </a:lvl1pPr>
          </a:lstStyle>
          <a:p>
            <a:fld id="{ABE4586D-5184-4190-BBA5-5FF27703890D}" type="slidenum">
              <a:rPr lang="en-CA" smtClean="0"/>
              <a:t>‹#›</a:t>
            </a:fld>
            <a:endParaRPr lang="en-CA"/>
          </a:p>
        </p:txBody>
      </p:sp>
    </p:spTree>
    <p:extLst>
      <p:ext uri="{BB962C8B-B14F-4D97-AF65-F5344CB8AC3E}">
        <p14:creationId xmlns:p14="http://schemas.microsoft.com/office/powerpoint/2010/main" val="26207975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075" cy="46513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940175" y="0"/>
            <a:ext cx="3013075" cy="465138"/>
          </a:xfrm>
          <a:prstGeom prst="rect">
            <a:avLst/>
          </a:prstGeom>
        </p:spPr>
        <p:txBody>
          <a:bodyPr vert="horz" lIns="91440" tIns="45720" rIns="91440" bIns="45720" rtlCol="0"/>
          <a:lstStyle>
            <a:lvl1pPr algn="r">
              <a:defRPr sz="1200"/>
            </a:lvl1pPr>
          </a:lstStyle>
          <a:p>
            <a:fld id="{14113C35-6910-4B04-9499-EB7C2FD6FE13}" type="datetimeFigureOut">
              <a:rPr lang="en-CA" smtClean="0"/>
              <a:t>03/03/2018</a:t>
            </a:fld>
            <a:endParaRPr lang="en-CA"/>
          </a:p>
        </p:txBody>
      </p:sp>
      <p:sp>
        <p:nvSpPr>
          <p:cNvPr id="4" name="Slide Image Placeholder 3"/>
          <p:cNvSpPr>
            <a:spLocks noGrp="1" noRot="1" noChangeAspect="1"/>
          </p:cNvSpPr>
          <p:nvPr>
            <p:ph type="sldImg" idx="2"/>
          </p:nvPr>
        </p:nvSpPr>
        <p:spPr>
          <a:xfrm>
            <a:off x="1150938" y="698500"/>
            <a:ext cx="4652962" cy="3490913"/>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95325" y="4421188"/>
            <a:ext cx="5564188" cy="4189412"/>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Footer Placeholder 5"/>
          <p:cNvSpPr>
            <a:spLocks noGrp="1"/>
          </p:cNvSpPr>
          <p:nvPr>
            <p:ph type="ftr" sz="quarter" idx="4"/>
          </p:nvPr>
        </p:nvSpPr>
        <p:spPr>
          <a:xfrm>
            <a:off x="0" y="8842375"/>
            <a:ext cx="3013075" cy="465138"/>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940175" y="8842375"/>
            <a:ext cx="3013075" cy="465138"/>
          </a:xfrm>
          <a:prstGeom prst="rect">
            <a:avLst/>
          </a:prstGeom>
        </p:spPr>
        <p:txBody>
          <a:bodyPr vert="horz" lIns="91440" tIns="45720" rIns="91440" bIns="45720" rtlCol="0" anchor="b"/>
          <a:lstStyle>
            <a:lvl1pPr algn="r">
              <a:defRPr sz="1200"/>
            </a:lvl1pPr>
          </a:lstStyle>
          <a:p>
            <a:fld id="{FF50C597-9196-4588-9194-1FBD8C81350B}" type="slidenum">
              <a:rPr lang="en-CA" smtClean="0"/>
              <a:t>‹#›</a:t>
            </a:fld>
            <a:endParaRPr lang="en-CA"/>
          </a:p>
        </p:txBody>
      </p:sp>
    </p:spTree>
    <p:extLst>
      <p:ext uri="{BB962C8B-B14F-4D97-AF65-F5344CB8AC3E}">
        <p14:creationId xmlns:p14="http://schemas.microsoft.com/office/powerpoint/2010/main" val="19258721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This class is devoted to dealing with things that are fit for destruction.</a:t>
            </a:r>
          </a:p>
          <a:p>
            <a:pPr marL="228600" indent="-228600">
              <a:buFont typeface="+mj-lt"/>
              <a:buAutoNum type="arabicPeriod"/>
            </a:pPr>
            <a:r>
              <a:rPr lang="en-CA" dirty="0" smtClean="0"/>
              <a:t>Fit for destruction because although</a:t>
            </a:r>
            <a:r>
              <a:rPr lang="en-CA" baseline="0" dirty="0" smtClean="0"/>
              <a:t> this is God’s world and He graciously sustains life on this planet, yet these 7 things do not acknowledge that fundamental truth.  </a:t>
            </a:r>
          </a:p>
          <a:p>
            <a:pPr marL="228600" indent="-228600">
              <a:buFont typeface="+mj-lt"/>
              <a:buAutoNum type="arabicPeriod"/>
            </a:pPr>
            <a:r>
              <a:rPr lang="en-CA" baseline="0" dirty="0" smtClean="0"/>
              <a:t>God’s will is that this earth be filled with His glory as totally as the waters cover the floor of the sea.  Hence it must happen.</a:t>
            </a:r>
            <a:endParaRPr lang="en-CA" dirty="0" smtClean="0"/>
          </a:p>
          <a:p>
            <a:pPr marL="228600" indent="-228600">
              <a:buFont typeface="+mj-lt"/>
              <a:buAutoNum type="arabicPeriod"/>
            </a:pPr>
            <a:r>
              <a:rPr lang="en-CA" dirty="0" smtClean="0"/>
              <a:t>It is not complete, we intend to deal with just 7 items.</a:t>
            </a:r>
          </a:p>
          <a:p>
            <a:pPr marL="228600" indent="-228600">
              <a:buFont typeface="+mj-lt"/>
              <a:buAutoNum type="arabicPeriod"/>
            </a:pPr>
            <a:r>
              <a:rPr lang="en-CA" dirty="0" smtClean="0"/>
              <a:t>Review them on this slide.</a:t>
            </a: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1</a:t>
            </a:fld>
            <a:endParaRPr lang="en-CA"/>
          </a:p>
        </p:txBody>
      </p:sp>
    </p:spTree>
    <p:extLst>
      <p:ext uri="{BB962C8B-B14F-4D97-AF65-F5344CB8AC3E}">
        <p14:creationId xmlns:p14="http://schemas.microsoft.com/office/powerpoint/2010/main" val="36608637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The nations that have gathered together to take the spoil of Israel will be dealt with on their own</a:t>
            </a:r>
            <a:r>
              <a:rPr lang="en-CA" baseline="0" dirty="0" smtClean="0"/>
              <a:t> soil.</a:t>
            </a:r>
          </a:p>
          <a:p>
            <a:pPr marL="228600" indent="-228600">
              <a:buFont typeface="+mj-lt"/>
              <a:buAutoNum type="arabicPeriod"/>
            </a:pPr>
            <a:r>
              <a:rPr lang="en-CA" baseline="0" dirty="0" smtClean="0"/>
              <a:t>Ezekiel calls for a fire specifically on Magog, the land of Gog and the Gentile nations in the coastlands of the Mediterranean.</a:t>
            </a:r>
          </a:p>
          <a:p>
            <a:pPr marL="228600" indent="-228600">
              <a:buFont typeface="+mj-lt"/>
              <a:buAutoNum type="arabicPeriod"/>
            </a:pPr>
            <a:r>
              <a:rPr lang="en-CA" baseline="0" dirty="0" smtClean="0"/>
              <a:t>The Apostle Peter describes a great fire that will burn up the works of the earth as the waters flooded the world of Noah’s day.</a:t>
            </a:r>
          </a:p>
          <a:p>
            <a:pPr marL="228600" indent="-228600">
              <a:buFont typeface="+mj-lt"/>
              <a:buAutoNum type="arabicPeriod"/>
            </a:pPr>
            <a:r>
              <a:rPr lang="en-CA" baseline="0" dirty="0" smtClean="0"/>
              <a:t>God’s wrath is against the people of these countries, not against the literal planet Earth.</a:t>
            </a: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15</a:t>
            </a:fld>
            <a:endParaRPr lang="en-CA"/>
          </a:p>
        </p:txBody>
      </p:sp>
    </p:spTree>
    <p:extLst>
      <p:ext uri="{BB962C8B-B14F-4D97-AF65-F5344CB8AC3E}">
        <p14:creationId xmlns:p14="http://schemas.microsoft.com/office/powerpoint/2010/main" val="30227725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The 13</a:t>
            </a:r>
            <a:r>
              <a:rPr lang="en-CA" baseline="30000" dirty="0" smtClean="0"/>
              <a:t>th</a:t>
            </a:r>
            <a:r>
              <a:rPr lang="en-CA" dirty="0" smtClean="0"/>
              <a:t> passage</a:t>
            </a:r>
            <a:r>
              <a:rPr lang="en-CA" baseline="0" dirty="0" smtClean="0"/>
              <a:t> is Daniel 2:13-14</a:t>
            </a:r>
          </a:p>
          <a:p>
            <a:pPr marL="228600" indent="-228600">
              <a:buFont typeface="+mj-lt"/>
              <a:buAutoNum type="arabicPeriod"/>
            </a:pPr>
            <a:r>
              <a:rPr lang="en-CA" baseline="0" dirty="0" smtClean="0"/>
              <a:t>Read it.</a:t>
            </a:r>
          </a:p>
          <a:p>
            <a:pPr marL="228600" indent="-228600">
              <a:buFont typeface="+mj-lt"/>
              <a:buAutoNum type="arabicPeriod"/>
            </a:pPr>
            <a:r>
              <a:rPr lang="en-CA" baseline="0" dirty="0" smtClean="0"/>
              <a:t>The image has gone through a number of transitions till in the legs we saw the iron of the Roman Empire.</a:t>
            </a:r>
          </a:p>
          <a:p>
            <a:pPr marL="228600" indent="-228600">
              <a:buFont typeface="+mj-lt"/>
              <a:buAutoNum type="arabicPeriod"/>
            </a:pPr>
            <a:r>
              <a:rPr lang="en-CA" baseline="0" dirty="0" smtClean="0"/>
              <a:t>The feet and toes however, were not a metal but a mixture of iron and clay.</a:t>
            </a:r>
          </a:p>
          <a:p>
            <a:pPr marL="228600" indent="-228600">
              <a:buFont typeface="+mj-lt"/>
              <a:buAutoNum type="arabicPeriod"/>
            </a:pPr>
            <a:r>
              <a:rPr lang="en-CA" baseline="0" dirty="0" smtClean="0"/>
              <a:t>The remnants of the iron are not displayed any better than through the Papacy and its influence throughout Europe However, today again unlike our expectations Europe is being inundated with refugees which is changing its nature.</a:t>
            </a:r>
          </a:p>
          <a:p>
            <a:pPr marL="228600" indent="-228600">
              <a:buFont typeface="+mj-lt"/>
              <a:buAutoNum type="arabicPeriod"/>
            </a:pPr>
            <a:r>
              <a:rPr lang="en-CA" baseline="0" dirty="0" smtClean="0"/>
              <a:t>It is not as strong as it was and when it finally stands it will have weak feet.</a:t>
            </a:r>
          </a:p>
          <a:p>
            <a:pPr marL="228600" indent="-228600">
              <a:buFont typeface="+mj-lt"/>
              <a:buAutoNum type="arabicPeriod"/>
            </a:pPr>
            <a:r>
              <a:rPr lang="en-CA" baseline="0" dirty="0" smtClean="0"/>
              <a:t>1987 – Turkey applies to EU</a:t>
            </a:r>
          </a:p>
          <a:p>
            <a:pPr marL="228600" indent="-228600">
              <a:buFont typeface="+mj-lt"/>
              <a:buAutoNum type="arabicPeriod"/>
            </a:pPr>
            <a:r>
              <a:rPr lang="en-CA" baseline="0" dirty="0" smtClean="0"/>
              <a:t>2005 – Negotiations start for full membership</a:t>
            </a:r>
          </a:p>
          <a:p>
            <a:pPr marL="228600" indent="-228600">
              <a:buFont typeface="+mj-lt"/>
              <a:buAutoNum type="arabicPeriod"/>
            </a:pPr>
            <a:r>
              <a:rPr lang="en-CA" baseline="0" dirty="0" smtClean="0"/>
              <a:t>2017 – Talks halted as Turkey has to deal with a military Coup.</a:t>
            </a:r>
          </a:p>
          <a:p>
            <a:pPr marL="228600" indent="-228600">
              <a:buFont typeface="+mj-lt"/>
              <a:buAutoNum type="arabicPeriod"/>
            </a:pPr>
            <a:r>
              <a:rPr lang="en-CA" baseline="0" dirty="0" smtClean="0"/>
              <a:t>Iron and clay do not make a strong mixture.</a:t>
            </a: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17</a:t>
            </a:fld>
            <a:endParaRPr lang="en-CA"/>
          </a:p>
        </p:txBody>
      </p:sp>
    </p:spTree>
    <p:extLst>
      <p:ext uri="{BB962C8B-B14F-4D97-AF65-F5344CB8AC3E}">
        <p14:creationId xmlns:p14="http://schemas.microsoft.com/office/powerpoint/2010/main" val="15510848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Inside that building resides the one who claims to be the Vicar of Jesus Christ. </a:t>
            </a:r>
          </a:p>
          <a:p>
            <a:pPr marL="228600" indent="-228600">
              <a:buFont typeface="+mj-lt"/>
              <a:buAutoNum type="arabicPeriod"/>
            </a:pPr>
            <a:r>
              <a:rPr lang="en-CA" dirty="0" smtClean="0"/>
              <a:t>His</a:t>
            </a:r>
            <a:r>
              <a:rPr lang="en-CA" baseline="0" dirty="0" smtClean="0"/>
              <a:t> claim is to be t</a:t>
            </a:r>
            <a:r>
              <a:rPr lang="en-CA" dirty="0" smtClean="0"/>
              <a:t>he Supreme Head of the Christian</a:t>
            </a:r>
            <a:r>
              <a:rPr lang="en-CA" baseline="0" dirty="0" smtClean="0"/>
              <a:t> Church, in the place of Christ.</a:t>
            </a:r>
          </a:p>
          <a:p>
            <a:pPr marL="228600" indent="-228600">
              <a:buFont typeface="+mj-lt"/>
              <a:buAutoNum type="arabicPeriod"/>
            </a:pPr>
            <a:r>
              <a:rPr lang="en-CA" baseline="0" dirty="0" smtClean="0"/>
              <a:t>He claims to be infallible in faith and morals when speaking “ex cathedra” that is, from the chair. </a:t>
            </a: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19</a:t>
            </a:fld>
            <a:endParaRPr lang="en-CA"/>
          </a:p>
        </p:txBody>
      </p:sp>
    </p:spTree>
    <p:extLst>
      <p:ext uri="{BB962C8B-B14F-4D97-AF65-F5344CB8AC3E}">
        <p14:creationId xmlns:p14="http://schemas.microsoft.com/office/powerpoint/2010/main" val="20587320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The Man of Sin of the</a:t>
            </a:r>
            <a:r>
              <a:rPr lang="en-CA" baseline="0" dirty="0" smtClean="0"/>
              <a:t> Apostle Paul’s epistle to the ecclesia at Thessalonica.</a:t>
            </a:r>
          </a:p>
          <a:p>
            <a:pPr marL="228600" indent="-228600">
              <a:buFont typeface="+mj-lt"/>
              <a:buAutoNum type="arabicPeriod"/>
            </a:pPr>
            <a:r>
              <a:rPr lang="en-CA" baseline="0" dirty="0" smtClean="0"/>
              <a:t>A series of men, that would all make the claim to be the Vicar of Christ but one of them shall meet the destruction the Word states in this prophecy.</a:t>
            </a:r>
          </a:p>
          <a:p>
            <a:r>
              <a:rPr lang="en-CA" baseline="0" dirty="0" smtClean="0"/>
              <a:t> </a:t>
            </a: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20</a:t>
            </a:fld>
            <a:endParaRPr lang="en-CA"/>
          </a:p>
        </p:txBody>
      </p:sp>
    </p:spTree>
    <p:extLst>
      <p:ext uri="{BB962C8B-B14F-4D97-AF65-F5344CB8AC3E}">
        <p14:creationId xmlns:p14="http://schemas.microsoft.com/office/powerpoint/2010/main" val="35734710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When Spiritual Babylon</a:t>
            </a:r>
            <a:r>
              <a:rPr lang="en-CA" baseline="0" dirty="0" smtClean="0"/>
              <a:t> falls it will go down like the Babylon of Old.</a:t>
            </a:r>
          </a:p>
          <a:p>
            <a:pPr marL="228600" indent="-228600">
              <a:buFont typeface="+mj-lt"/>
              <a:buAutoNum type="arabicPeriod"/>
            </a:pPr>
            <a:r>
              <a:rPr lang="en-CA" baseline="0" dirty="0" smtClean="0"/>
              <a:t>Saddam Hussein tried to revive ancient Babylon and He failed as the prophecy had said – It would never rise again.</a:t>
            </a:r>
          </a:p>
          <a:p>
            <a:pPr marL="228600" indent="-228600">
              <a:buFont typeface="+mj-lt"/>
              <a:buAutoNum type="arabicPeriod"/>
            </a:pPr>
            <a:r>
              <a:rPr lang="en-CA" baseline="0" dirty="0" smtClean="0"/>
              <a:t>So the Vatican will be destroyed for ever.</a:t>
            </a: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21</a:t>
            </a:fld>
            <a:endParaRPr lang="en-CA"/>
          </a:p>
        </p:txBody>
      </p:sp>
    </p:spTree>
    <p:extLst>
      <p:ext uri="{BB962C8B-B14F-4D97-AF65-F5344CB8AC3E}">
        <p14:creationId xmlns:p14="http://schemas.microsoft.com/office/powerpoint/2010/main" val="662696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Out of interest in the News</a:t>
            </a:r>
            <a:r>
              <a:rPr lang="en-CA" baseline="0" dirty="0" smtClean="0"/>
              <a:t> of this Month comes this story of the Pope calling in question the wording of the Lord’s prayer.</a:t>
            </a:r>
          </a:p>
          <a:p>
            <a:pPr marL="228600" indent="-228600">
              <a:buFont typeface="+mj-lt"/>
              <a:buAutoNum type="arabicPeriod"/>
            </a:pPr>
            <a:r>
              <a:rPr lang="en-CA" baseline="0" dirty="0" smtClean="0"/>
              <a:t>The last words of this citation says it all.</a:t>
            </a:r>
          </a:p>
          <a:p>
            <a:pPr marL="228600" indent="-228600">
              <a:buFont typeface="+mj-lt"/>
              <a:buAutoNum type="arabicPeriod"/>
            </a:pPr>
            <a:r>
              <a:rPr lang="en-CA" baseline="0" dirty="0" smtClean="0"/>
              <a:t>He claims the present translation of the Bible is wrong after 400 hundred years of silence.</a:t>
            </a:r>
          </a:p>
          <a:p>
            <a:pPr marL="228600" indent="-228600">
              <a:buFont typeface="+mj-lt"/>
              <a:buAutoNum type="arabicPeriod"/>
            </a:pPr>
            <a:r>
              <a:rPr lang="en-CA" baseline="0" dirty="0" smtClean="0"/>
              <a:t>He blamed translation problems, but he cited church teaching to support His claim, not how something got lost in translation.</a:t>
            </a:r>
          </a:p>
          <a:p>
            <a:pPr marL="228600" indent="-228600">
              <a:buFont typeface="+mj-lt"/>
              <a:buAutoNum type="arabicPeriod"/>
            </a:pP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23</a:t>
            </a:fld>
            <a:endParaRPr lang="en-CA"/>
          </a:p>
        </p:txBody>
      </p:sp>
    </p:spTree>
    <p:extLst>
      <p:ext uri="{BB962C8B-B14F-4D97-AF65-F5344CB8AC3E}">
        <p14:creationId xmlns:p14="http://schemas.microsoft.com/office/powerpoint/2010/main" val="3651342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Further explanation in the Guardian Newspaper from England.</a:t>
            </a:r>
          </a:p>
          <a:p>
            <a:pPr marL="228600" indent="-228600">
              <a:buFont typeface="+mj-lt"/>
              <a:buAutoNum type="arabicPeriod"/>
            </a:pPr>
            <a:r>
              <a:rPr lang="en-CA" dirty="0" smtClean="0"/>
              <a:t>Satan’s department is to lead us into temptation?</a:t>
            </a:r>
          </a:p>
          <a:p>
            <a:pPr marL="228600" indent="-228600">
              <a:buFont typeface="+mj-lt"/>
              <a:buAutoNum type="arabicPeriod"/>
            </a:pPr>
            <a:r>
              <a:rPr lang="en-CA" dirty="0" smtClean="0"/>
              <a:t>This</a:t>
            </a:r>
            <a:r>
              <a:rPr lang="en-CA" baseline="0" dirty="0" smtClean="0"/>
              <a:t> ought to get the Pope into further trouble with those who know their Bible.</a:t>
            </a:r>
            <a:endParaRPr lang="en-CA" dirty="0" smtClean="0"/>
          </a:p>
          <a:p>
            <a:pPr marL="228600" indent="-228600">
              <a:buFont typeface="+mj-lt"/>
              <a:buAutoNum type="arabicPeriod"/>
            </a:pP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24</a:t>
            </a:fld>
            <a:endParaRPr lang="en-CA"/>
          </a:p>
        </p:txBody>
      </p:sp>
    </p:spTree>
    <p:extLst>
      <p:ext uri="{BB962C8B-B14F-4D97-AF65-F5344CB8AC3E}">
        <p14:creationId xmlns:p14="http://schemas.microsoft.com/office/powerpoint/2010/main" val="35827956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Why did</a:t>
            </a:r>
            <a:r>
              <a:rPr lang="en-CA" baseline="0" dirty="0" smtClean="0"/>
              <a:t> Paul deliver </a:t>
            </a:r>
            <a:r>
              <a:rPr lang="en-CA" baseline="0" dirty="0" err="1" smtClean="0"/>
              <a:t>Hymenaeus</a:t>
            </a:r>
            <a:r>
              <a:rPr lang="en-CA" baseline="0" dirty="0" smtClean="0"/>
              <a:t> and Alexander to Satan to learn not to blaspheme if Satan’s department is to entice to sin?</a:t>
            </a:r>
          </a:p>
          <a:p>
            <a:pPr marL="228600" indent="-228600">
              <a:buFont typeface="+mj-lt"/>
              <a:buAutoNum type="arabicPeriod"/>
            </a:pPr>
            <a:r>
              <a:rPr lang="en-CA" baseline="0" dirty="0" smtClean="0"/>
              <a:t>Why did Paul request the Corinthian ecclesia to deliver a brother, a sinner, to Satan that he might be saved, seeing that Satan’s department is to entice to sin?</a:t>
            </a:r>
          </a:p>
          <a:p>
            <a:pPr marL="228600" indent="-228600">
              <a:buFont typeface="+mj-lt"/>
              <a:buAutoNum type="arabicPeriod"/>
            </a:pPr>
            <a:r>
              <a:rPr lang="en-CA" baseline="0" dirty="0" smtClean="0"/>
              <a:t>Something is wrong with the teaching of the man who claims to be the Vicar of Christ.</a:t>
            </a:r>
          </a:p>
          <a:p>
            <a:pPr marL="228600" indent="-228600">
              <a:buFont typeface="+mj-lt"/>
              <a:buAutoNum type="arabicPeriod"/>
            </a:pPr>
            <a:r>
              <a:rPr lang="en-CA" baseline="0" dirty="0" smtClean="0"/>
              <a:t>How can this be when this man also claims to be infallible when speaking from the Chair?</a:t>
            </a:r>
          </a:p>
          <a:p>
            <a:pPr marL="228600" indent="-228600">
              <a:buFont typeface="+mj-lt"/>
              <a:buAutoNum type="arabicPeriod"/>
            </a:pPr>
            <a:r>
              <a:rPr lang="en-CA" baseline="0" dirty="0" smtClean="0"/>
              <a:t>The world seems to be quite content with the spiritual darkness that reigns.</a:t>
            </a: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25</a:t>
            </a:fld>
            <a:endParaRPr lang="en-CA"/>
          </a:p>
        </p:txBody>
      </p:sp>
    </p:spTree>
    <p:extLst>
      <p:ext uri="{BB962C8B-B14F-4D97-AF65-F5344CB8AC3E}">
        <p14:creationId xmlns:p14="http://schemas.microsoft.com/office/powerpoint/2010/main" val="10650628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Something else that is going to be destroyed is</a:t>
            </a:r>
            <a:r>
              <a:rPr lang="en-CA" baseline="0" dirty="0" smtClean="0"/>
              <a:t> the violence of society that we see and hear every day.</a:t>
            </a:r>
          </a:p>
          <a:p>
            <a:pPr marL="228600" indent="-228600">
              <a:buFont typeface="+mj-lt"/>
              <a:buAutoNum type="arabicPeriod"/>
            </a:pPr>
            <a:r>
              <a:rPr lang="en-CA" baseline="0" dirty="0" smtClean="0"/>
              <a:t>Listening to the news in the Morning almost always deals with the violence of society during the night before.</a:t>
            </a:r>
          </a:p>
          <a:p>
            <a:pPr marL="228600" indent="-228600">
              <a:buFont typeface="+mj-lt"/>
              <a:buAutoNum type="arabicPeriod"/>
            </a:pPr>
            <a:r>
              <a:rPr lang="en-CA" baseline="0" dirty="0" smtClean="0"/>
              <a:t>This aspect of society has been dealt with before – God has showed his feelings concerning it.</a:t>
            </a: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27</a:t>
            </a:fld>
            <a:endParaRPr lang="en-CA"/>
          </a:p>
        </p:txBody>
      </p:sp>
    </p:spTree>
    <p:extLst>
      <p:ext uri="{BB962C8B-B14F-4D97-AF65-F5344CB8AC3E}">
        <p14:creationId xmlns:p14="http://schemas.microsoft.com/office/powerpoint/2010/main" val="28441024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mj-lt"/>
              <a:buNone/>
            </a:pPr>
            <a:r>
              <a:rPr lang="en-CA" baseline="0" dirty="0" smtClean="0"/>
              <a:t>Joel 3:9 relates to the preparation for war.</a:t>
            </a:r>
          </a:p>
          <a:p>
            <a:pPr marL="228600" indent="-228600">
              <a:buFont typeface="+mj-lt"/>
              <a:buAutoNum type="arabicPeriod"/>
            </a:pPr>
            <a:r>
              <a:rPr lang="en-CA" baseline="0" dirty="0" smtClean="0"/>
              <a:t>Last year the nations of the world spent $1.5 T of the preparations for war.</a:t>
            </a:r>
          </a:p>
          <a:p>
            <a:pPr marL="228600" indent="-228600">
              <a:buFont typeface="+mj-lt"/>
              <a:buAutoNum type="arabicPeriod"/>
            </a:pPr>
            <a:r>
              <a:rPr lang="en-CA" baseline="0" dirty="0" smtClean="0"/>
              <a:t>With Technological advances it cannot do anything but increase.</a:t>
            </a:r>
          </a:p>
          <a:p>
            <a:pPr marL="228600" indent="-228600">
              <a:buFont typeface="+mj-lt"/>
              <a:buAutoNum type="arabicPeriod"/>
            </a:pPr>
            <a:r>
              <a:rPr lang="en-CA" baseline="0" dirty="0" smtClean="0"/>
              <a:t>2018 Proposed US military budget is $640 Billion much higher than any other nation.</a:t>
            </a:r>
          </a:p>
          <a:p>
            <a:pPr marL="228600" indent="-228600">
              <a:buFont typeface="+mj-lt"/>
              <a:buAutoNum type="arabicPeriod"/>
            </a:pPr>
            <a:r>
              <a:rPr lang="en-CA" baseline="0" dirty="0" smtClean="0"/>
              <a:t>Note the huge cost associated with new weapons like the controversial F35 stealth aircraft.</a:t>
            </a:r>
          </a:p>
          <a:p>
            <a:pPr marL="228600" indent="-228600">
              <a:buFont typeface="+mj-lt"/>
              <a:buAutoNum type="arabicPeriod"/>
            </a:pP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28</a:t>
            </a:fld>
            <a:endParaRPr lang="en-CA"/>
          </a:p>
        </p:txBody>
      </p:sp>
    </p:spTree>
    <p:extLst>
      <p:ext uri="{BB962C8B-B14F-4D97-AF65-F5344CB8AC3E}">
        <p14:creationId xmlns:p14="http://schemas.microsoft.com/office/powerpoint/2010/main" val="26412804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We have looked</a:t>
            </a:r>
            <a:r>
              <a:rPr lang="en-CA" baseline="0" dirty="0" smtClean="0"/>
              <a:t> at Israel and Jerusalem and have seen Israel back in the land, but not acknowledging their God.</a:t>
            </a:r>
          </a:p>
          <a:p>
            <a:pPr marL="228600" indent="-228600">
              <a:buFont typeface="+mj-lt"/>
              <a:buAutoNum type="arabicPeriod"/>
            </a:pPr>
            <a:r>
              <a:rPr lang="en-CA" baseline="0" dirty="0" smtClean="0"/>
              <a:t>Their fortune to be back in their land has been attributed to their prowess as a people.</a:t>
            </a:r>
          </a:p>
          <a:p>
            <a:pPr marL="228600" indent="-228600">
              <a:buFont typeface="+mj-lt"/>
              <a:buAutoNum type="arabicPeriod"/>
            </a:pPr>
            <a:r>
              <a:rPr lang="en-CA" baseline="0" dirty="0" smtClean="0"/>
              <a:t>They continue to forget that their land is God’s land and that He cast them out of that land for the same reason before.</a:t>
            </a:r>
          </a:p>
          <a:p>
            <a:pPr marL="228600" indent="-228600">
              <a:buFont typeface="+mj-lt"/>
              <a:buAutoNum type="arabicPeriod"/>
            </a:pPr>
            <a:r>
              <a:rPr lang="en-CA" baseline="0" dirty="0" smtClean="0"/>
              <a:t>They must suffer a great defeat to be humbled.</a:t>
            </a:r>
          </a:p>
          <a:p>
            <a:pPr marL="228600" indent="-228600">
              <a:buFont typeface="+mj-lt"/>
              <a:buAutoNum type="arabicPeriod"/>
            </a:pPr>
            <a:r>
              <a:rPr lang="en-CA" baseline="0" dirty="0" smtClean="0"/>
              <a:t>The people of Israel will fight with everything they have to keep the City of Jerusalem, but God has revealed the future of Jerusalem in what he told the prophets.</a:t>
            </a:r>
          </a:p>
          <a:p>
            <a:pPr marL="228600" indent="-228600">
              <a:buFont typeface="+mj-lt"/>
              <a:buAutoNum type="arabicPeriod"/>
            </a:pPr>
            <a:r>
              <a:rPr lang="en-CA" baseline="0" dirty="0" smtClean="0"/>
              <a:t>Israel still refuses to hearken to God’s Word!</a:t>
            </a: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3</a:t>
            </a:fld>
            <a:endParaRPr lang="en-CA"/>
          </a:p>
        </p:txBody>
      </p:sp>
    </p:spTree>
    <p:extLst>
      <p:ext uri="{BB962C8B-B14F-4D97-AF65-F5344CB8AC3E}">
        <p14:creationId xmlns:p14="http://schemas.microsoft.com/office/powerpoint/2010/main" val="19225959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God destroyed all human</a:t>
            </a:r>
            <a:r>
              <a:rPr lang="en-CA" baseline="0" dirty="0" smtClean="0"/>
              <a:t> life from the earth that was not in the ark of His providing.</a:t>
            </a:r>
          </a:p>
          <a:p>
            <a:pPr marL="228600" indent="-228600">
              <a:buFont typeface="+mj-lt"/>
              <a:buAutoNum type="arabicPeriod"/>
            </a:pPr>
            <a:r>
              <a:rPr lang="en-CA" baseline="0" dirty="0" smtClean="0"/>
              <a:t>Similarly, those who will be saved from the fiery destruction laying ahead will be sheltered by God.</a:t>
            </a: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29</a:t>
            </a:fld>
            <a:endParaRPr lang="en-CA"/>
          </a:p>
        </p:txBody>
      </p:sp>
    </p:spTree>
    <p:extLst>
      <p:ext uri="{BB962C8B-B14F-4D97-AF65-F5344CB8AC3E}">
        <p14:creationId xmlns:p14="http://schemas.microsoft.com/office/powerpoint/2010/main" val="14991547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Joel 3:10 also speaks of “the weak being able to say, “I am strong”.”</a:t>
            </a:r>
          </a:p>
          <a:p>
            <a:pPr marL="228600" indent="-228600">
              <a:buFont typeface="+mj-lt"/>
              <a:buAutoNum type="arabicPeriod"/>
            </a:pPr>
            <a:r>
              <a:rPr lang="en-CA" dirty="0" smtClean="0"/>
              <a:t>Read it.</a:t>
            </a:r>
          </a:p>
          <a:p>
            <a:pPr marL="228600" indent="-228600">
              <a:buFont typeface="+mj-lt"/>
              <a:buAutoNum type="arabicPeriod"/>
            </a:pPr>
            <a:r>
              <a:rPr lang="en-CA" dirty="0" smtClean="0"/>
              <a:t>Suicide bombers have</a:t>
            </a:r>
            <a:r>
              <a:rPr lang="en-CA" baseline="0" dirty="0" smtClean="0"/>
              <a:t> distinguished our age, where a child can be wired up to explode by his own father to achieve the end of killing innocent people.</a:t>
            </a:r>
            <a:endParaRPr lang="en-CA" dirty="0" smtClean="0"/>
          </a:p>
          <a:p>
            <a:pPr marL="228600" indent="-228600">
              <a:buFont typeface="+mj-lt"/>
              <a:buAutoNum type="arabicPeriod"/>
            </a:pPr>
            <a:r>
              <a:rPr lang="en-CA" dirty="0" smtClean="0"/>
              <a:t>The first recorded suicide</a:t>
            </a:r>
            <a:r>
              <a:rPr lang="en-CA" baseline="0" dirty="0" smtClean="0"/>
              <a:t> bomber was a Russian who killed the </a:t>
            </a:r>
            <a:r>
              <a:rPr lang="en-CA" baseline="0" dirty="0" err="1" smtClean="0"/>
              <a:t>Tzar</a:t>
            </a:r>
            <a:r>
              <a:rPr lang="en-CA" baseline="0" dirty="0" smtClean="0"/>
              <a:t> in St Petersburg in 1881.</a:t>
            </a:r>
          </a:p>
          <a:p>
            <a:pPr marL="228600" indent="-228600">
              <a:buFont typeface="+mj-lt"/>
              <a:buAutoNum type="arabicPeriod"/>
            </a:pPr>
            <a:r>
              <a:rPr lang="en-CA" baseline="0" dirty="0" smtClean="0"/>
              <a:t>2016 was the deadliest year ever with 269 attacks in 28 countries.</a:t>
            </a:r>
          </a:p>
          <a:p>
            <a:pPr marL="228600" indent="-228600">
              <a:buFont typeface="+mj-lt"/>
              <a:buAutoNum type="arabicPeriod"/>
            </a:pPr>
            <a:r>
              <a:rPr lang="en-CA" baseline="0" dirty="0" smtClean="0"/>
              <a:t>The recent events in Los Vegas indicate how a single individual could work secretively to kill and injure so many.</a:t>
            </a:r>
          </a:p>
          <a:p>
            <a:pPr marL="228600" indent="-228600">
              <a:buFont typeface="+mj-lt"/>
              <a:buAutoNum type="arabicPeriod"/>
            </a:pPr>
            <a:r>
              <a:rPr lang="en-CA" baseline="0" dirty="0" smtClean="0"/>
              <a:t>Again, it is a distinguishing feature of our age how that a weak person with the right ammunition could appear so powerful.</a:t>
            </a: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30</a:t>
            </a:fld>
            <a:endParaRPr lang="en-CA"/>
          </a:p>
        </p:txBody>
      </p:sp>
    </p:spTree>
    <p:extLst>
      <p:ext uri="{BB962C8B-B14F-4D97-AF65-F5344CB8AC3E}">
        <p14:creationId xmlns:p14="http://schemas.microsoft.com/office/powerpoint/2010/main" val="5655486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This</a:t>
            </a:r>
            <a:r>
              <a:rPr lang="en-CA" baseline="0" dirty="0" smtClean="0"/>
              <a:t> is God’s answer to the violence of this world.</a:t>
            </a:r>
          </a:p>
          <a:p>
            <a:pPr marL="228600" indent="-228600">
              <a:buFont typeface="+mj-lt"/>
              <a:buAutoNum type="arabicPeriod"/>
            </a:pPr>
            <a:r>
              <a:rPr lang="en-CA" baseline="0" dirty="0" smtClean="0"/>
              <a:t>Jesus will come back with the power and authority of God to make it so!</a:t>
            </a:r>
          </a:p>
          <a:p>
            <a:pPr marL="228600" indent="-228600">
              <a:buFont typeface="+mj-lt"/>
              <a:buAutoNum type="arabicPeriod"/>
            </a:pPr>
            <a:r>
              <a:rPr lang="en-CA" baseline="0" dirty="0" smtClean="0"/>
              <a:t>The hope this passage of the Bible brings makes the reward God offers so much more appealing!</a:t>
            </a: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31</a:t>
            </a:fld>
            <a:endParaRPr lang="en-CA"/>
          </a:p>
        </p:txBody>
      </p:sp>
    </p:spTree>
    <p:extLst>
      <p:ext uri="{BB962C8B-B14F-4D97-AF65-F5344CB8AC3E}">
        <p14:creationId xmlns:p14="http://schemas.microsoft.com/office/powerpoint/2010/main" val="20221468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The world is full of the works of immorality, that is, the works of the flesh with no inhibitions.  (Ungodliness)</a:t>
            </a: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33</a:t>
            </a:fld>
            <a:endParaRPr lang="en-CA"/>
          </a:p>
        </p:txBody>
      </p:sp>
    </p:spTree>
    <p:extLst>
      <p:ext uri="{BB962C8B-B14F-4D97-AF65-F5344CB8AC3E}">
        <p14:creationId xmlns:p14="http://schemas.microsoft.com/office/powerpoint/2010/main" val="29796862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The acts of willful evil with</a:t>
            </a:r>
            <a:r>
              <a:rPr lang="en-CA" baseline="0" dirty="0" smtClean="0"/>
              <a:t> the aim of causing as much havoc in the lives of other people as is possible.</a:t>
            </a:r>
          </a:p>
          <a:p>
            <a:pPr marL="228600" indent="-228600">
              <a:buFont typeface="+mj-lt"/>
              <a:buAutoNum type="arabicPeriod"/>
            </a:pPr>
            <a:r>
              <a:rPr lang="en-CA" baseline="0" dirty="0" smtClean="0"/>
              <a:t>No empathy with human suffering, but just enjoying watching the suffering of others.</a:t>
            </a: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34</a:t>
            </a:fld>
            <a:endParaRPr lang="en-CA"/>
          </a:p>
        </p:txBody>
      </p:sp>
    </p:spTree>
    <p:extLst>
      <p:ext uri="{BB962C8B-B14F-4D97-AF65-F5344CB8AC3E}">
        <p14:creationId xmlns:p14="http://schemas.microsoft.com/office/powerpoint/2010/main" val="428709150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The PM of Canada on the other hand was weeping in parliament while he contemplated the suffering of people now known as LGBTQ2.</a:t>
            </a:r>
          </a:p>
          <a:p>
            <a:pPr marL="228600" indent="-228600">
              <a:buFont typeface="+mj-lt"/>
              <a:buAutoNum type="arabicPeriod"/>
            </a:pPr>
            <a:r>
              <a:rPr lang="en-CA" dirty="0" smtClean="0"/>
              <a:t>Offering</a:t>
            </a:r>
            <a:r>
              <a:rPr lang="en-CA" baseline="0" dirty="0" smtClean="0"/>
              <a:t> millions of dollars as payment to those who were convicted and imprisoned for acts that are now “acceptable” in society.</a:t>
            </a: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35</a:t>
            </a:fld>
            <a:endParaRPr lang="en-CA"/>
          </a:p>
        </p:txBody>
      </p:sp>
    </p:spTree>
    <p:extLst>
      <p:ext uri="{BB962C8B-B14F-4D97-AF65-F5344CB8AC3E}">
        <p14:creationId xmlns:p14="http://schemas.microsoft.com/office/powerpoint/2010/main" val="21462794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Also, to keep up with the times</a:t>
            </a:r>
            <a:r>
              <a:rPr lang="en-CA" baseline="0" dirty="0" smtClean="0"/>
              <a:t> and the State of California, Canada plans to make the sale of marijuana legal by next summer.</a:t>
            </a:r>
          </a:p>
          <a:p>
            <a:pPr marL="228600" indent="-228600">
              <a:buFont typeface="+mj-lt"/>
              <a:buAutoNum type="arabicPeriod"/>
            </a:pPr>
            <a:r>
              <a:rPr lang="en-CA" baseline="0" dirty="0" smtClean="0"/>
              <a:t>People are wondering what the real reason for legalizing it may be.  </a:t>
            </a:r>
          </a:p>
          <a:p>
            <a:pPr marL="228600" indent="-228600">
              <a:buFont typeface="+mj-lt"/>
              <a:buAutoNum type="arabicPeriod"/>
            </a:pPr>
            <a:r>
              <a:rPr lang="en-CA" baseline="0" dirty="0" smtClean="0"/>
              <a:t>Is controlling it too difficult?</a:t>
            </a:r>
          </a:p>
          <a:p>
            <a:pPr marL="228600" indent="-228600">
              <a:buFont typeface="+mj-lt"/>
              <a:buAutoNum type="arabicPeriod"/>
            </a:pPr>
            <a:r>
              <a:rPr lang="en-CA" baseline="0" dirty="0" smtClean="0"/>
              <a:t>Is selling it going to provide a windfall profit?</a:t>
            </a:r>
          </a:p>
          <a:p>
            <a:pPr marL="228600" indent="-228600">
              <a:buFont typeface="+mj-lt"/>
              <a:buAutoNum type="arabicPeriod"/>
            </a:pPr>
            <a:r>
              <a:rPr lang="en-CA" baseline="0" dirty="0" smtClean="0"/>
              <a:t>But who is going to be responsible for those who cannot handle it responsibly?</a:t>
            </a:r>
          </a:p>
          <a:p>
            <a:pPr marL="228600" indent="-228600">
              <a:buFont typeface="+mj-lt"/>
              <a:buAutoNum type="arabicPeriod"/>
            </a:pPr>
            <a:r>
              <a:rPr lang="en-CA" baseline="0" dirty="0" smtClean="0"/>
              <a:t>Sounds like more trial and error learning is ahead.</a:t>
            </a: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36</a:t>
            </a:fld>
            <a:endParaRPr lang="en-CA"/>
          </a:p>
        </p:txBody>
      </p:sp>
    </p:spTree>
    <p:extLst>
      <p:ext uri="{BB962C8B-B14F-4D97-AF65-F5344CB8AC3E}">
        <p14:creationId xmlns:p14="http://schemas.microsoft.com/office/powerpoint/2010/main" val="19867320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Canada is one of the most debt laden nations</a:t>
            </a:r>
            <a:r>
              <a:rPr lang="en-CA" baseline="0" dirty="0" smtClean="0"/>
              <a:t> on earth.</a:t>
            </a:r>
          </a:p>
          <a:p>
            <a:pPr marL="228600" indent="-228600">
              <a:buFont typeface="+mj-lt"/>
              <a:buAutoNum type="arabicPeriod"/>
            </a:pPr>
            <a:r>
              <a:rPr lang="en-CA" baseline="0" dirty="0" smtClean="0"/>
              <a:t>People are not living responsibly.</a:t>
            </a:r>
          </a:p>
          <a:p>
            <a:pPr marL="228600" indent="-228600">
              <a:buFont typeface="+mj-lt"/>
              <a:buAutoNum type="arabicPeriod"/>
            </a:pPr>
            <a:r>
              <a:rPr lang="en-CA" baseline="0" dirty="0" smtClean="0"/>
              <a:t>Citizens are depending on life being stable – a great mistake as we see it from the Bible.</a:t>
            </a: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37</a:t>
            </a:fld>
            <a:endParaRPr lang="en-CA"/>
          </a:p>
        </p:txBody>
      </p:sp>
    </p:spTree>
    <p:extLst>
      <p:ext uri="{BB962C8B-B14F-4D97-AF65-F5344CB8AC3E}">
        <p14:creationId xmlns:p14="http://schemas.microsoft.com/office/powerpoint/2010/main" val="206173739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Isaiah chapter 2 illustrates what God thinks about human pride in all its manifestations.</a:t>
            </a:r>
          </a:p>
          <a:p>
            <a:pPr marL="228600" indent="-228600">
              <a:buFont typeface="+mj-lt"/>
              <a:buAutoNum type="arabicPeriod"/>
            </a:pPr>
            <a:r>
              <a:rPr lang="en-CA" dirty="0" smtClean="0"/>
              <a:t>It will be brought down, as it says, “The LORD</a:t>
            </a:r>
            <a:r>
              <a:rPr lang="en-CA" baseline="0" dirty="0" smtClean="0"/>
              <a:t> alone shall be exalted in that day”. 3X in that chapter, v. 11, 12, 17</a:t>
            </a:r>
          </a:p>
          <a:p>
            <a:pPr marL="228600" indent="-228600">
              <a:buFont typeface="+mj-lt"/>
              <a:buAutoNum type="arabicPeriod"/>
            </a:pP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40</a:t>
            </a:fld>
            <a:endParaRPr lang="en-CA"/>
          </a:p>
        </p:txBody>
      </p:sp>
    </p:spTree>
    <p:extLst>
      <p:ext uri="{BB962C8B-B14F-4D97-AF65-F5344CB8AC3E}">
        <p14:creationId xmlns:p14="http://schemas.microsoft.com/office/powerpoint/2010/main" val="124985653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baseline="0" dirty="0" smtClean="0"/>
              <a:t>Luke 21:25-26</a:t>
            </a:r>
          </a:p>
          <a:p>
            <a:pPr marL="228600" indent="-228600">
              <a:buFont typeface="+mj-lt"/>
              <a:buAutoNum type="arabicPeriod"/>
            </a:pPr>
            <a:r>
              <a:rPr lang="en-CA" baseline="0" dirty="0" smtClean="0"/>
              <a:t>Read it.</a:t>
            </a:r>
          </a:p>
          <a:p>
            <a:pPr marL="228600" indent="-228600">
              <a:buFont typeface="+mj-lt"/>
              <a:buAutoNum type="arabicPeriod"/>
            </a:pPr>
            <a:r>
              <a:rPr lang="en-CA" baseline="0" dirty="0" smtClean="0"/>
              <a:t>The Lord told us there would be signs in the heavens.  Not always are signs in the heavens to be taken literally, see for instance, Ezekiel 32:7-8 where it speaking figuratively of the government of the country.</a:t>
            </a:r>
          </a:p>
          <a:p>
            <a:pPr marL="228600" indent="-228600">
              <a:buFont typeface="+mj-lt"/>
              <a:buAutoNum type="arabicPeriod"/>
            </a:pPr>
            <a:r>
              <a:rPr lang="en-CA" baseline="0" dirty="0" smtClean="0"/>
              <a:t>But think of some of the events that have occurred:</a:t>
            </a:r>
          </a:p>
          <a:p>
            <a:pPr marL="228600" indent="-228600">
              <a:buFont typeface="+mj-lt"/>
              <a:buAutoNum type="arabicPeriod"/>
            </a:pPr>
            <a:r>
              <a:rPr lang="en-CA" baseline="0" dirty="0" smtClean="0"/>
              <a:t>1969 – Men walked on the Moon</a:t>
            </a:r>
          </a:p>
          <a:p>
            <a:pPr marL="228600" indent="-228600">
              <a:buFont typeface="+mj-lt"/>
              <a:buAutoNum type="arabicPeriod"/>
            </a:pPr>
            <a:r>
              <a:rPr lang="en-CA" baseline="0" dirty="0" smtClean="0"/>
              <a:t>1989 – A Solar flare from the Sun knocked the whole power grid of the province of Quebec.</a:t>
            </a:r>
          </a:p>
          <a:p>
            <a:pPr marL="228600" indent="-228600">
              <a:buFont typeface="+mj-lt"/>
              <a:buAutoNum type="arabicPeriod"/>
            </a:pPr>
            <a:r>
              <a:rPr lang="en-CA" baseline="0" dirty="0" smtClean="0"/>
              <a:t>1990 – Pictures were taken of very distance Stars with the Hubble Space Telescope</a:t>
            </a:r>
          </a:p>
          <a:p>
            <a:pPr marL="228600" indent="-228600">
              <a:buFont typeface="+mj-lt"/>
              <a:buAutoNum type="arabicPeriod"/>
            </a:pPr>
            <a:r>
              <a:rPr lang="en-CA" baseline="0" dirty="0" smtClean="0"/>
              <a:t>1998 – The International Space Station was built.</a:t>
            </a:r>
          </a:p>
          <a:p>
            <a:pPr marL="228600" indent="-228600">
              <a:buFont typeface="+mj-lt"/>
              <a:buAutoNum type="arabicPeriod"/>
            </a:pPr>
            <a:r>
              <a:rPr lang="en-CA" baseline="0" dirty="0" smtClean="0"/>
              <a:t>Upon the Earth the figurative Suns Moons and Stars have been no less glaring.</a:t>
            </a:r>
          </a:p>
          <a:p>
            <a:pPr marL="228600" indent="-228600">
              <a:buFont typeface="+mj-lt"/>
              <a:buAutoNum type="arabicPeriod"/>
            </a:pPr>
            <a:r>
              <a:rPr lang="en-CA" baseline="0" dirty="0" smtClean="0"/>
              <a:t>The Pope Francis, President Vladimir Putin, Prime Minister Theresa May, Donald Trump </a:t>
            </a:r>
          </a:p>
          <a:p>
            <a:pPr marL="228600" indent="-228600">
              <a:buFont typeface="+mj-lt"/>
              <a:buAutoNum type="arabicPeriod"/>
            </a:pPr>
            <a:r>
              <a:rPr lang="en-CA" baseline="0" dirty="0" smtClean="0"/>
              <a:t>For Fear 1990-1 39 missiles were fired from Iraq to Israel and poisonous gas was suspected – the News Media reported that some Israelis died from heart attacks just from the thought of the destruction coming.</a:t>
            </a:r>
          </a:p>
          <a:p>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41</a:t>
            </a:fld>
            <a:endParaRPr lang="en-CA"/>
          </a:p>
        </p:txBody>
      </p:sp>
    </p:spTree>
    <p:extLst>
      <p:ext uri="{BB962C8B-B14F-4D97-AF65-F5344CB8AC3E}">
        <p14:creationId xmlns:p14="http://schemas.microsoft.com/office/powerpoint/2010/main" val="17238948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This prophecy</a:t>
            </a:r>
            <a:r>
              <a:rPr lang="en-CA" baseline="0" dirty="0" smtClean="0"/>
              <a:t> has never yet happened.</a:t>
            </a:r>
          </a:p>
          <a:p>
            <a:r>
              <a:rPr lang="en-CA" baseline="0" dirty="0" smtClean="0"/>
              <a:t>The spoil appears to be showing, Israel is witnessing that its refusal to budge on Jerusalem is the reasons why so many nations are against her.</a:t>
            </a:r>
          </a:p>
          <a:p>
            <a:r>
              <a:rPr lang="en-CA" baseline="0" dirty="0" smtClean="0"/>
              <a:t>But the city of Jerusalem must fall from the hands of the Jews again.</a:t>
            </a:r>
          </a:p>
          <a:p>
            <a:r>
              <a:rPr lang="en-CA" baseline="0" dirty="0" smtClean="0"/>
              <a:t>However, in the midst of this battle, their God will reveal Himself and fight against their enemies as He fought in the day of Battle!</a:t>
            </a: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4</a:t>
            </a:fld>
            <a:endParaRPr lang="en-CA"/>
          </a:p>
        </p:txBody>
      </p:sp>
    </p:spTree>
    <p:extLst>
      <p:ext uri="{BB962C8B-B14F-4D97-AF65-F5344CB8AC3E}">
        <p14:creationId xmlns:p14="http://schemas.microsoft.com/office/powerpoint/2010/main" val="69923021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baseline="0" dirty="0" smtClean="0"/>
              <a:t>Luke 17:28-30</a:t>
            </a:r>
          </a:p>
          <a:p>
            <a:pPr marL="228600" indent="-228600">
              <a:buFont typeface="+mj-lt"/>
              <a:buAutoNum type="arabicPeriod"/>
            </a:pPr>
            <a:r>
              <a:rPr lang="en-CA" baseline="0" dirty="0" smtClean="0"/>
              <a:t>Read it</a:t>
            </a:r>
          </a:p>
          <a:p>
            <a:pPr marL="228600" indent="-228600">
              <a:buFont typeface="+mj-lt"/>
              <a:buAutoNum type="arabicPeriod"/>
            </a:pPr>
            <a:r>
              <a:rPr lang="en-CA" baseline="0" dirty="0" smtClean="0"/>
              <a:t>In 1947 it was a shame to say you were divorced, let alone remarried.</a:t>
            </a:r>
          </a:p>
          <a:p>
            <a:pPr marL="228600" indent="-228600">
              <a:buFont typeface="+mj-lt"/>
              <a:buAutoNum type="arabicPeriod"/>
            </a:pPr>
            <a:r>
              <a:rPr lang="en-CA" baseline="0" dirty="0" smtClean="0"/>
              <a:t>In 1967 Pierre Elliott Trudeau came to be the Prime Minister of Canada (father of Justin Trudeau)</a:t>
            </a:r>
          </a:p>
          <a:p>
            <a:pPr marL="228600" indent="-228600">
              <a:buFont typeface="+mj-lt"/>
              <a:buAutoNum type="arabicPeriod"/>
            </a:pPr>
            <a:r>
              <a:rPr lang="en-CA" baseline="0" dirty="0" smtClean="0"/>
              <a:t>In 1982 He in instituted the Charter of Rights and Freedoms into the Canadian Constitution</a:t>
            </a:r>
          </a:p>
          <a:p>
            <a:pPr marL="228600" indent="-228600">
              <a:buFont typeface="+mj-lt"/>
              <a:buAutoNum type="arabicPeriod"/>
            </a:pPr>
            <a:r>
              <a:rPr lang="en-CA" baseline="0" dirty="0" smtClean="0"/>
              <a:t>By 1988 Abortions were legalized</a:t>
            </a:r>
          </a:p>
          <a:p>
            <a:pPr marL="228600" indent="-228600">
              <a:buFont typeface="+mj-lt"/>
              <a:buAutoNum type="arabicPeriod"/>
            </a:pPr>
            <a:r>
              <a:rPr lang="en-CA" baseline="0" dirty="0" smtClean="0"/>
              <a:t>In 1998 Same sex marriage was legalized</a:t>
            </a:r>
          </a:p>
          <a:p>
            <a:pPr marL="228600" indent="-228600">
              <a:buFont typeface="+mj-lt"/>
              <a:buAutoNum type="arabicPeriod"/>
            </a:pPr>
            <a:r>
              <a:rPr lang="en-CA" baseline="0" dirty="0" smtClean="0"/>
              <a:t>In 2017 the LGBT Community is so prevalent that the Church St ecclesia in Toronto closes down on Pride Day in Toronto to avoid the obscenities associated with it.</a:t>
            </a:r>
          </a:p>
          <a:p>
            <a:pPr marL="228600" indent="-228600">
              <a:buFont typeface="+mj-lt"/>
              <a:buAutoNum type="arabicPeriod"/>
            </a:pPr>
            <a:r>
              <a:rPr lang="en-CA" baseline="0" dirty="0" smtClean="0"/>
              <a:t>It is pure human pride the reason why God finally judged the cities of Sodom and </a:t>
            </a:r>
            <a:r>
              <a:rPr lang="en-CA" baseline="0" dirty="0" err="1" smtClean="0"/>
              <a:t>Gohmorrah</a:t>
            </a:r>
            <a:r>
              <a:rPr lang="en-CA" baseline="0" dirty="0" smtClean="0"/>
              <a:t>.</a:t>
            </a: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42</a:t>
            </a:fld>
            <a:endParaRPr lang="en-CA"/>
          </a:p>
        </p:txBody>
      </p:sp>
    </p:spTree>
    <p:extLst>
      <p:ext uri="{BB962C8B-B14F-4D97-AF65-F5344CB8AC3E}">
        <p14:creationId xmlns:p14="http://schemas.microsoft.com/office/powerpoint/2010/main" val="134213775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Hartsfield-Jackson</a:t>
            </a:r>
            <a:r>
              <a:rPr lang="en-CA" baseline="0" dirty="0" smtClean="0"/>
              <a:t> in Atlanta; World’s Busiest, 260,000 passengers per day. </a:t>
            </a:r>
          </a:p>
          <a:p>
            <a:pPr marL="228600" indent="-228600">
              <a:buFont typeface="+mj-lt"/>
              <a:buAutoNum type="arabicPeriod"/>
            </a:pPr>
            <a:r>
              <a:rPr lang="en-CA" dirty="0" smtClean="0"/>
              <a:t>“Many shall run to and fro”</a:t>
            </a:r>
          </a:p>
          <a:p>
            <a:pPr marL="228600" indent="-228600">
              <a:buFont typeface="+mj-lt"/>
              <a:buAutoNum type="arabicPeriod"/>
            </a:pPr>
            <a:r>
              <a:rPr lang="en-CA" dirty="0" smtClean="0"/>
              <a:t>Read</a:t>
            </a:r>
            <a:r>
              <a:rPr lang="en-CA" baseline="0" dirty="0" smtClean="0"/>
              <a:t> the passage</a:t>
            </a:r>
          </a:p>
          <a:p>
            <a:pPr marL="228600" indent="-228600">
              <a:buFont typeface="+mj-lt"/>
              <a:buAutoNum type="arabicPeriod"/>
            </a:pPr>
            <a:r>
              <a:rPr lang="en-CA" baseline="0" dirty="0" smtClean="0"/>
              <a:t>Note the qualifier, “seal the book even to the time of the end”</a:t>
            </a:r>
          </a:p>
          <a:p>
            <a:pPr marL="228600" indent="-228600">
              <a:buFont typeface="+mj-lt"/>
              <a:buAutoNum type="arabicPeriod"/>
            </a:pPr>
            <a:r>
              <a:rPr lang="en-CA" baseline="0" dirty="0" smtClean="0"/>
              <a:t>There has never been an age like our age for travel.</a:t>
            </a:r>
          </a:p>
          <a:p>
            <a:pPr marL="228600" indent="-228600">
              <a:buFont typeface="+mj-lt"/>
              <a:buAutoNum type="arabicPeriod"/>
            </a:pPr>
            <a:r>
              <a:rPr lang="en-CA" baseline="0" dirty="0" smtClean="0"/>
              <a:t>1886 – invention of the automobile</a:t>
            </a:r>
          </a:p>
          <a:p>
            <a:pPr marL="228600" indent="-228600">
              <a:buFont typeface="+mj-lt"/>
              <a:buAutoNum type="arabicPeriod"/>
            </a:pPr>
            <a:r>
              <a:rPr lang="en-CA" baseline="0" dirty="0" smtClean="0"/>
              <a:t>1903 – the airplane</a:t>
            </a:r>
          </a:p>
          <a:p>
            <a:pPr marL="228600" indent="-228600">
              <a:buFont typeface="+mj-lt"/>
              <a:buAutoNum type="arabicPeriod"/>
            </a:pPr>
            <a:r>
              <a:rPr lang="en-CA" baseline="0" dirty="0" smtClean="0"/>
              <a:t>1959 – Atomic submarine</a:t>
            </a:r>
          </a:p>
          <a:p>
            <a:pPr marL="228600" indent="-228600">
              <a:buFont typeface="+mj-lt"/>
              <a:buAutoNum type="arabicPeriod"/>
            </a:pPr>
            <a:r>
              <a:rPr lang="en-CA" baseline="0" dirty="0" smtClean="0"/>
              <a:t>1961 – Man in space</a:t>
            </a:r>
          </a:p>
          <a:p>
            <a:pPr marL="228600" indent="-228600">
              <a:buFont typeface="+mj-lt"/>
              <a:buAutoNum type="arabicPeriod"/>
            </a:pPr>
            <a:r>
              <a:rPr lang="en-CA" baseline="0" dirty="0" smtClean="0"/>
              <a:t>1969 – Man on the Moon</a:t>
            </a:r>
          </a:p>
          <a:p>
            <a:pPr marL="228600" indent="-228600">
              <a:buFont typeface="+mj-lt"/>
              <a:buAutoNum type="arabicPeriod"/>
            </a:pPr>
            <a:r>
              <a:rPr lang="en-CA" baseline="0" dirty="0" smtClean="0"/>
              <a:t>2017 – London to New York (8 hours)</a:t>
            </a:r>
          </a:p>
          <a:p>
            <a:pPr marL="228600" indent="-228600">
              <a:buFont typeface="+mj-lt"/>
              <a:buAutoNum type="arabicPeriod"/>
            </a:pPr>
            <a:r>
              <a:rPr lang="en-CA" baseline="0" dirty="0" smtClean="0"/>
              <a:t>Not only the shorter times, but the more time spent travelling because of it. My time to work and back was some 2 hours 40 minutes for a period of about 18 years. (53 mi)</a:t>
            </a: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43</a:t>
            </a:fld>
            <a:endParaRPr lang="en-CA"/>
          </a:p>
        </p:txBody>
      </p:sp>
    </p:spTree>
    <p:extLst>
      <p:ext uri="{BB962C8B-B14F-4D97-AF65-F5344CB8AC3E}">
        <p14:creationId xmlns:p14="http://schemas.microsoft.com/office/powerpoint/2010/main" val="148273746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Again in Daniel 12:4 but</a:t>
            </a:r>
            <a:r>
              <a:rPr lang="en-CA" baseline="0" dirty="0" smtClean="0"/>
              <a:t> this time in reference to “knowledge shall be increased.”</a:t>
            </a:r>
          </a:p>
          <a:p>
            <a:pPr marL="228600" indent="-228600">
              <a:buFont typeface="+mj-lt"/>
              <a:buAutoNum type="arabicPeriod"/>
            </a:pPr>
            <a:r>
              <a:rPr lang="en-CA" baseline="0" dirty="0" smtClean="0"/>
              <a:t>Read it.</a:t>
            </a:r>
          </a:p>
          <a:p>
            <a:pPr marL="228600" indent="-228600">
              <a:buFont typeface="+mj-lt"/>
              <a:buAutoNum type="arabicPeriod"/>
            </a:pPr>
            <a:r>
              <a:rPr lang="en-CA" baseline="0" dirty="0" smtClean="0"/>
              <a:t>On average the increase in human knowledge is expanding at the rate of doubling every 13 months.</a:t>
            </a:r>
          </a:p>
          <a:p>
            <a:pPr marL="228600" indent="-228600">
              <a:buFont typeface="+mj-lt"/>
              <a:buAutoNum type="arabicPeriod"/>
            </a:pPr>
            <a:r>
              <a:rPr lang="en-CA" baseline="0" dirty="0" smtClean="0"/>
              <a:t>They are predicting that it will double every 12 hours.</a:t>
            </a:r>
          </a:p>
          <a:p>
            <a:pPr marL="228600" indent="-228600">
              <a:buFont typeface="+mj-lt"/>
              <a:buAutoNum type="arabicPeriod"/>
            </a:pPr>
            <a:r>
              <a:rPr lang="en-CA" baseline="0" dirty="0" smtClean="0"/>
              <a:t>1906 – 1</a:t>
            </a:r>
            <a:r>
              <a:rPr lang="en-CA" baseline="30000" dirty="0" smtClean="0"/>
              <a:t>st</a:t>
            </a:r>
            <a:r>
              <a:rPr lang="en-CA" baseline="0" dirty="0" smtClean="0"/>
              <a:t> radio broadcast</a:t>
            </a:r>
          </a:p>
          <a:p>
            <a:pPr marL="228600" indent="-228600">
              <a:buFont typeface="+mj-lt"/>
              <a:buAutoNum type="arabicPeriod"/>
            </a:pPr>
            <a:r>
              <a:rPr lang="en-CA" baseline="0" dirty="0" smtClean="0"/>
              <a:t>1927 – 1</a:t>
            </a:r>
            <a:r>
              <a:rPr lang="en-CA" baseline="30000" dirty="0" smtClean="0"/>
              <a:t>st</a:t>
            </a:r>
            <a:r>
              <a:rPr lang="en-CA" baseline="0" dirty="0" smtClean="0"/>
              <a:t> TV broadcast</a:t>
            </a:r>
          </a:p>
          <a:p>
            <a:pPr marL="228600" indent="-228600">
              <a:buFont typeface="+mj-lt"/>
              <a:buAutoNum type="arabicPeriod"/>
            </a:pPr>
            <a:r>
              <a:rPr lang="en-CA" baseline="0" dirty="0" smtClean="0"/>
              <a:t>1946 – 1</a:t>
            </a:r>
            <a:r>
              <a:rPr lang="en-CA" baseline="30000" dirty="0" smtClean="0"/>
              <a:t>st</a:t>
            </a:r>
            <a:r>
              <a:rPr lang="en-CA" baseline="0" dirty="0" smtClean="0"/>
              <a:t> computer</a:t>
            </a:r>
          </a:p>
          <a:p>
            <a:pPr marL="228600" indent="-228600">
              <a:buFont typeface="+mj-lt"/>
              <a:buAutoNum type="arabicPeriod"/>
            </a:pPr>
            <a:r>
              <a:rPr lang="en-CA" baseline="0" dirty="0" smtClean="0"/>
              <a:t>1981 – 1</a:t>
            </a:r>
            <a:r>
              <a:rPr lang="en-CA" baseline="30000" dirty="0" smtClean="0"/>
              <a:t>st</a:t>
            </a:r>
            <a:r>
              <a:rPr lang="en-CA" baseline="0" dirty="0" smtClean="0"/>
              <a:t> mobile telephone</a:t>
            </a:r>
          </a:p>
          <a:p>
            <a:pPr marL="228600" indent="-228600">
              <a:buFont typeface="+mj-lt"/>
              <a:buAutoNum type="arabicPeriod"/>
            </a:pPr>
            <a:r>
              <a:rPr lang="en-CA" baseline="0" dirty="0" smtClean="0"/>
              <a:t>2017 – cloud storage (huge increase in stored data – only to be overwhelmed)</a:t>
            </a: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44</a:t>
            </a:fld>
            <a:endParaRPr lang="en-CA"/>
          </a:p>
        </p:txBody>
      </p:sp>
    </p:spTree>
    <p:extLst>
      <p:ext uri="{BB962C8B-B14F-4D97-AF65-F5344CB8AC3E}">
        <p14:creationId xmlns:p14="http://schemas.microsoft.com/office/powerpoint/2010/main" val="268883345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This</a:t>
            </a:r>
            <a:r>
              <a:rPr lang="en-CA" baseline="0" dirty="0" smtClean="0"/>
              <a:t> aspect of the speed with which knowledge is accumulating is very overwhelming.</a:t>
            </a:r>
          </a:p>
          <a:p>
            <a:r>
              <a:rPr lang="en-CA" baseline="0" dirty="0" smtClean="0"/>
              <a:t>No one can cope with this aspect of society.</a:t>
            </a:r>
          </a:p>
          <a:p>
            <a:r>
              <a:rPr lang="en-CA" baseline="0" dirty="0" smtClean="0"/>
              <a:t>Imagine knowledge doubling every 12 hours.</a:t>
            </a:r>
          </a:p>
          <a:p>
            <a:r>
              <a:rPr lang="en-CA" baseline="0" dirty="0" smtClean="0"/>
              <a:t>This has great implications for ecclesial life which we plan to speak about in tomorrows class.</a:t>
            </a: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45</a:t>
            </a:fld>
            <a:endParaRPr lang="en-CA"/>
          </a:p>
        </p:txBody>
      </p:sp>
    </p:spTree>
    <p:extLst>
      <p:ext uri="{BB962C8B-B14F-4D97-AF65-F5344CB8AC3E}">
        <p14:creationId xmlns:p14="http://schemas.microsoft.com/office/powerpoint/2010/main" val="395238069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This</a:t>
            </a:r>
            <a:r>
              <a:rPr lang="en-CA" baseline="0" dirty="0" smtClean="0"/>
              <a:t> section of Scripture says it all:</a:t>
            </a:r>
          </a:p>
          <a:p>
            <a:pPr marL="228600" indent="-228600">
              <a:buFont typeface="+mj-lt"/>
              <a:buAutoNum type="arabicPeriod"/>
            </a:pPr>
            <a:r>
              <a:rPr lang="en-CA" baseline="0" dirty="0" smtClean="0"/>
              <a:t>All these things shall be dissolved, destroyed; they shall vanish; that is their value in the sight of our God.</a:t>
            </a:r>
          </a:p>
          <a:p>
            <a:pPr marL="228600" indent="-228600">
              <a:buFont typeface="+mj-lt"/>
              <a:buAutoNum type="arabicPeriod"/>
            </a:pPr>
            <a:r>
              <a:rPr lang="en-CA" baseline="0" dirty="0" smtClean="0"/>
              <a:t>We must learn to live with these problems and deal with them effectively.</a:t>
            </a:r>
          </a:p>
          <a:p>
            <a:pPr marL="228600" indent="-228600">
              <a:buFont typeface="+mj-lt"/>
              <a:buAutoNum type="arabicPeriod"/>
            </a:pPr>
            <a:r>
              <a:rPr lang="en-CA" baseline="0" dirty="0" smtClean="0"/>
              <a:t>The Word of God is always right – these things will happen!</a:t>
            </a: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46</a:t>
            </a:fld>
            <a:endParaRPr lang="en-CA"/>
          </a:p>
        </p:txBody>
      </p:sp>
    </p:spTree>
    <p:extLst>
      <p:ext uri="{BB962C8B-B14F-4D97-AF65-F5344CB8AC3E}">
        <p14:creationId xmlns:p14="http://schemas.microsoft.com/office/powerpoint/2010/main" val="234769101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The time is coming when God’s judgments will be in the earth.</a:t>
            </a:r>
          </a:p>
          <a:p>
            <a:pPr marL="228600" indent="-228600">
              <a:buFont typeface="+mj-lt"/>
              <a:buAutoNum type="arabicPeriod"/>
            </a:pPr>
            <a:r>
              <a:rPr lang="en-CA" dirty="0" smtClean="0"/>
              <a:t>Judgment on what can and cannot be done will greatly change as</a:t>
            </a:r>
            <a:r>
              <a:rPr lang="en-CA" baseline="0" dirty="0" smtClean="0"/>
              <a:t> will the lifestyle of the mortals in the Age to Come.</a:t>
            </a: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49</a:t>
            </a:fld>
            <a:endParaRPr lang="en-CA"/>
          </a:p>
        </p:txBody>
      </p:sp>
    </p:spTree>
    <p:extLst>
      <p:ext uri="{BB962C8B-B14F-4D97-AF65-F5344CB8AC3E}">
        <p14:creationId xmlns:p14="http://schemas.microsoft.com/office/powerpoint/2010/main" val="229487274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If temptation</a:t>
            </a:r>
            <a:r>
              <a:rPr lang="en-CA" baseline="0" dirty="0" smtClean="0"/>
              <a:t> is Satan’s department, then why did God’s spirit lead Jesus into the wilderness to be tempted of the Devil?</a:t>
            </a:r>
          </a:p>
          <a:p>
            <a:pPr marL="228600" indent="-228600">
              <a:buFont typeface="+mj-lt"/>
              <a:buAutoNum type="arabicPeriod"/>
            </a:pPr>
            <a:r>
              <a:rPr lang="en-CA" baseline="0" dirty="0" smtClean="0"/>
              <a:t>This temptation was to test, to examine, Jesus, just having received the Spirit without measure.</a:t>
            </a: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52</a:t>
            </a:fld>
            <a:endParaRPr lang="en-CA"/>
          </a:p>
        </p:txBody>
      </p:sp>
    </p:spTree>
    <p:extLst>
      <p:ext uri="{BB962C8B-B14F-4D97-AF65-F5344CB8AC3E}">
        <p14:creationId xmlns:p14="http://schemas.microsoft.com/office/powerpoint/2010/main" val="78063072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Why did</a:t>
            </a:r>
            <a:r>
              <a:rPr lang="en-CA" baseline="0" dirty="0" smtClean="0"/>
              <a:t> Paul deliver </a:t>
            </a:r>
            <a:r>
              <a:rPr lang="en-CA" baseline="0" dirty="0" err="1" smtClean="0"/>
              <a:t>Hymenaeus</a:t>
            </a:r>
            <a:r>
              <a:rPr lang="en-CA" baseline="0" dirty="0" smtClean="0"/>
              <a:t> and Alexander to Satan to learn not to blaspheme if Satan’s department is to entice to sin?</a:t>
            </a:r>
          </a:p>
          <a:p>
            <a:pPr marL="228600" indent="-228600">
              <a:buFont typeface="+mj-lt"/>
              <a:buAutoNum type="arabicPeriod"/>
            </a:pPr>
            <a:r>
              <a:rPr lang="en-CA" baseline="0" dirty="0" smtClean="0"/>
              <a:t>Why did Paul request the Corinthian ecclesia to deliver a brother, a sinner, to Satan that he might be saved, seeing that Satan’s department is to entice to sin?</a:t>
            </a:r>
          </a:p>
          <a:p>
            <a:pPr marL="228600" indent="-228600">
              <a:buFont typeface="+mj-lt"/>
              <a:buAutoNum type="arabicPeriod"/>
            </a:pPr>
            <a:r>
              <a:rPr lang="en-CA" baseline="0" dirty="0" smtClean="0"/>
              <a:t>Something is wrong with the teaching of the man who claims to be the Vicar of Christ.</a:t>
            </a:r>
          </a:p>
          <a:p>
            <a:pPr marL="228600" indent="-228600">
              <a:buFont typeface="+mj-lt"/>
              <a:buAutoNum type="arabicPeriod"/>
            </a:pPr>
            <a:r>
              <a:rPr lang="en-CA" baseline="0" dirty="0" smtClean="0"/>
              <a:t>How can this be when this man also claims to be infallible when speaking from the Chair?</a:t>
            </a:r>
          </a:p>
          <a:p>
            <a:pPr marL="228600" indent="-228600">
              <a:buFont typeface="+mj-lt"/>
              <a:buAutoNum type="arabicPeriod"/>
            </a:pPr>
            <a:r>
              <a:rPr lang="en-CA" baseline="0" dirty="0" smtClean="0"/>
              <a:t>The world seems to be quite content with the spiritual darkness that reigns.</a:t>
            </a: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53</a:t>
            </a:fld>
            <a:endParaRPr lang="en-CA"/>
          </a:p>
        </p:txBody>
      </p:sp>
    </p:spTree>
    <p:extLst>
      <p:ext uri="{BB962C8B-B14F-4D97-AF65-F5344CB8AC3E}">
        <p14:creationId xmlns:p14="http://schemas.microsoft.com/office/powerpoint/2010/main" val="10650628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Israel will</a:t>
            </a:r>
            <a:r>
              <a:rPr lang="en-CA" baseline="0" dirty="0" smtClean="0"/>
              <a:t> repent!</a:t>
            </a:r>
          </a:p>
          <a:p>
            <a:pPr marL="228600" indent="-228600">
              <a:buFont typeface="+mj-lt"/>
              <a:buAutoNum type="arabicPeriod"/>
            </a:pPr>
            <a:r>
              <a:rPr lang="en-CA" baseline="0" dirty="0" smtClean="0"/>
              <a:t>They will look upon the One that they pierced so long ago and mourn for Him!</a:t>
            </a:r>
          </a:p>
          <a:p>
            <a:pPr marL="228600" indent="-228600">
              <a:buFont typeface="+mj-lt"/>
              <a:buAutoNum type="arabicPeriod"/>
            </a:pPr>
            <a:r>
              <a:rPr lang="en-CA" baseline="0" dirty="0" smtClean="0"/>
              <a:t>This will mark the greatest transformation of the Nation in its long History, and for good!</a:t>
            </a:r>
          </a:p>
        </p:txBody>
      </p:sp>
      <p:sp>
        <p:nvSpPr>
          <p:cNvPr id="4" name="Slide Number Placeholder 3"/>
          <p:cNvSpPr>
            <a:spLocks noGrp="1"/>
          </p:cNvSpPr>
          <p:nvPr>
            <p:ph type="sldNum" sz="quarter" idx="10"/>
          </p:nvPr>
        </p:nvSpPr>
        <p:spPr/>
        <p:txBody>
          <a:bodyPr/>
          <a:lstStyle/>
          <a:p>
            <a:fld id="{FF50C597-9196-4588-9194-1FBD8C81350B}" type="slidenum">
              <a:rPr lang="en-CA" smtClean="0"/>
              <a:t>5</a:t>
            </a:fld>
            <a:endParaRPr lang="en-CA"/>
          </a:p>
        </p:txBody>
      </p:sp>
    </p:spTree>
    <p:extLst>
      <p:ext uri="{BB962C8B-B14F-4D97-AF65-F5344CB8AC3E}">
        <p14:creationId xmlns:p14="http://schemas.microsoft.com/office/powerpoint/2010/main" val="18663978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Except for possibly in the reign of King David and Solomon, this reaction of the nations is unheard of in History.</a:t>
            </a:r>
          </a:p>
          <a:p>
            <a:pPr marL="228600" indent="-228600">
              <a:buFont typeface="+mj-lt"/>
              <a:buAutoNum type="arabicPeriod"/>
            </a:pPr>
            <a:r>
              <a:rPr lang="en-CA" dirty="0" smtClean="0"/>
              <a:t>God will be exalted in that day, and</a:t>
            </a:r>
            <a:r>
              <a:rPr lang="en-CA" baseline="0" dirty="0" smtClean="0"/>
              <a:t> secondly, the people of Israel.</a:t>
            </a:r>
          </a:p>
          <a:p>
            <a:pPr marL="228600" indent="-228600">
              <a:buFont typeface="+mj-lt"/>
              <a:buAutoNum type="arabicPeriod"/>
            </a:pPr>
            <a:r>
              <a:rPr lang="en-CA" baseline="0" dirty="0" smtClean="0"/>
              <a:t>It is coming soon!</a:t>
            </a: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6</a:t>
            </a:fld>
            <a:endParaRPr lang="en-CA"/>
          </a:p>
        </p:txBody>
      </p:sp>
    </p:spTree>
    <p:extLst>
      <p:ext uri="{BB962C8B-B14F-4D97-AF65-F5344CB8AC3E}">
        <p14:creationId xmlns:p14="http://schemas.microsoft.com/office/powerpoint/2010/main" val="9973944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Like Babylon</a:t>
            </a:r>
            <a:r>
              <a:rPr lang="en-CA" baseline="0" dirty="0" smtClean="0"/>
              <a:t> of old, the Russians have a work of God to perform relative to His people of Israel.</a:t>
            </a:r>
          </a:p>
          <a:p>
            <a:pPr marL="228600" indent="-228600">
              <a:buFont typeface="+mj-lt"/>
              <a:buAutoNum type="arabicPeriod"/>
            </a:pPr>
            <a:r>
              <a:rPr lang="en-CA" baseline="0" dirty="0" smtClean="0"/>
              <a:t>Ignorance and arrogance knows no boundaries amongst the nations and Russia is about to find out.</a:t>
            </a:r>
          </a:p>
          <a:p>
            <a:pPr marL="228600" indent="-228600">
              <a:buFont typeface="+mj-lt"/>
              <a:buAutoNum type="arabicPeriod"/>
            </a:pPr>
            <a:r>
              <a:rPr lang="en-CA" baseline="0" dirty="0" smtClean="0"/>
              <a:t>Regardless of their military prowess, the God of Israel, will render their weapons of war, useless when the time is right.</a:t>
            </a: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8</a:t>
            </a:fld>
            <a:endParaRPr lang="en-CA"/>
          </a:p>
        </p:txBody>
      </p:sp>
    </p:spTree>
    <p:extLst>
      <p:ext uri="{BB962C8B-B14F-4D97-AF65-F5344CB8AC3E}">
        <p14:creationId xmlns:p14="http://schemas.microsoft.com/office/powerpoint/2010/main" val="32252024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Note how God will deal with Russia.</a:t>
            </a:r>
          </a:p>
          <a:p>
            <a:pPr marL="228600" indent="-228600">
              <a:buFont typeface="+mj-lt"/>
              <a:buAutoNum type="arabicPeriod"/>
            </a:pPr>
            <a:r>
              <a:rPr lang="en-CA" dirty="0" smtClean="0"/>
              <a:t>They will be disarmed.</a:t>
            </a:r>
          </a:p>
          <a:p>
            <a:pPr marL="228600" indent="-228600">
              <a:buFont typeface="+mj-lt"/>
              <a:buAutoNum type="arabicPeriod"/>
            </a:pPr>
            <a:r>
              <a:rPr lang="en-CA" dirty="0" smtClean="0"/>
              <a:t>For all their expertise and mighty weapons of war, the God of Israel will be victorious.</a:t>
            </a: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9</a:t>
            </a:fld>
            <a:endParaRPr lang="en-CA"/>
          </a:p>
        </p:txBody>
      </p:sp>
    </p:spTree>
    <p:extLst>
      <p:ext uri="{BB962C8B-B14F-4D97-AF65-F5344CB8AC3E}">
        <p14:creationId xmlns:p14="http://schemas.microsoft.com/office/powerpoint/2010/main" val="7254777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Note that the KJV “it shall stop the noses of the passengers” is better translated, “it will block</a:t>
            </a:r>
            <a:r>
              <a:rPr lang="en-CA" baseline="0" dirty="0" smtClean="0"/>
              <a:t> the travelers”</a:t>
            </a:r>
          </a:p>
          <a:p>
            <a:pPr marL="228600" indent="-228600">
              <a:buFont typeface="+mj-lt"/>
              <a:buAutoNum type="arabicPeriod"/>
            </a:pPr>
            <a:r>
              <a:rPr lang="en-CA" baseline="0" dirty="0" smtClean="0"/>
              <a:t>Notice that they shall bury the multitude of Gog’s army – for 7 months.</a:t>
            </a: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10</a:t>
            </a:fld>
            <a:endParaRPr lang="en-CA"/>
          </a:p>
        </p:txBody>
      </p:sp>
    </p:spTree>
    <p:extLst>
      <p:ext uri="{BB962C8B-B14F-4D97-AF65-F5344CB8AC3E}">
        <p14:creationId xmlns:p14="http://schemas.microsoft.com/office/powerpoint/2010/main" val="28613174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The Russians and all people who lay claim to be following the Scriptures of Israel’s God ought to have seen the warning!</a:t>
            </a:r>
          </a:p>
          <a:p>
            <a:pPr marL="228600" indent="-228600">
              <a:buFont typeface="+mj-lt"/>
              <a:buAutoNum type="arabicPeriod"/>
            </a:pPr>
            <a:r>
              <a:rPr lang="en-CA" dirty="0" smtClean="0"/>
              <a:t>Getting</a:t>
            </a:r>
            <a:r>
              <a:rPr lang="en-CA" baseline="0" dirty="0" smtClean="0"/>
              <a:t> involved in the fray over the City of Jerusalem will be regretted by many nations, Russia included.</a:t>
            </a:r>
          </a:p>
          <a:p>
            <a:pPr marL="228600" indent="-228600">
              <a:buFont typeface="+mj-lt"/>
              <a:buAutoNum type="arabicPeriod"/>
            </a:pPr>
            <a:r>
              <a:rPr lang="en-CA" baseline="0" dirty="0" smtClean="0"/>
              <a:t>That is God’s city, it is His land and the people of Israel are His people.  Beware!</a:t>
            </a: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11</a:t>
            </a:fld>
            <a:endParaRPr lang="en-CA"/>
          </a:p>
        </p:txBody>
      </p:sp>
    </p:spTree>
    <p:extLst>
      <p:ext uri="{BB962C8B-B14F-4D97-AF65-F5344CB8AC3E}">
        <p14:creationId xmlns:p14="http://schemas.microsoft.com/office/powerpoint/2010/main" val="28048092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70E96AD3-77AB-4147-8649-D4147A61F01C}" type="datetimeFigureOut">
              <a:rPr lang="en-CA" smtClean="0">
                <a:solidFill>
                  <a:prstClr val="black">
                    <a:tint val="75000"/>
                  </a:prstClr>
                </a:solidFill>
              </a:rPr>
              <a:pPr/>
              <a:t>03/03/2018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A92F15C5-9945-4DCB-8E60-2276BB8602A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7926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70E96AD3-77AB-4147-8649-D4147A61F01C}" type="datetimeFigureOut">
              <a:rPr lang="en-CA" smtClean="0">
                <a:solidFill>
                  <a:prstClr val="black">
                    <a:tint val="75000"/>
                  </a:prstClr>
                </a:solidFill>
              </a:rPr>
              <a:pPr/>
              <a:t>03/03/2018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A92F15C5-9945-4DCB-8E60-2276BB8602A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4922402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70E96AD3-77AB-4147-8649-D4147A61F01C}" type="datetimeFigureOut">
              <a:rPr lang="en-CA" smtClean="0">
                <a:solidFill>
                  <a:prstClr val="black">
                    <a:tint val="75000"/>
                  </a:prstClr>
                </a:solidFill>
              </a:rPr>
              <a:pPr/>
              <a:t>03/03/2018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A92F15C5-9945-4DCB-8E60-2276BB8602A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1232056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5039090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3588687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4742751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541368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8" name="Footer Placeholder 7"/>
          <p:cNvSpPr>
            <a:spLocks noGrp="1"/>
          </p:cNvSpPr>
          <p:nvPr>
            <p:ph type="ftr" sz="quarter" idx="11"/>
          </p:nvPr>
        </p:nvSpPr>
        <p:spPr/>
        <p:txBody>
          <a:bodyPr/>
          <a:lstStyle/>
          <a:p>
            <a:endParaRPr lang="en-CA">
              <a:solidFill>
                <a:prstClr val="black">
                  <a:tint val="75000"/>
                </a:prstClr>
              </a:solidFill>
            </a:endParaRPr>
          </a:p>
        </p:txBody>
      </p:sp>
      <p:sp>
        <p:nvSpPr>
          <p:cNvPr id="9" name="Slide Number Placeholder 8"/>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2512043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4" name="Footer Placeholder 3"/>
          <p:cNvSpPr>
            <a:spLocks noGrp="1"/>
          </p:cNvSpPr>
          <p:nvPr>
            <p:ph type="ftr" sz="quarter" idx="11"/>
          </p:nvPr>
        </p:nvSpPr>
        <p:spPr/>
        <p:txBody>
          <a:bodyPr/>
          <a:lstStyle/>
          <a:p>
            <a:endParaRPr lang="en-CA">
              <a:solidFill>
                <a:prstClr val="black">
                  <a:tint val="75000"/>
                </a:prstClr>
              </a:solidFill>
            </a:endParaRPr>
          </a:p>
        </p:txBody>
      </p:sp>
      <p:sp>
        <p:nvSpPr>
          <p:cNvPr id="5" name="Slide Number Placeholder 4"/>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6438011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3" name="Footer Placeholder 2"/>
          <p:cNvSpPr>
            <a:spLocks noGrp="1"/>
          </p:cNvSpPr>
          <p:nvPr>
            <p:ph type="ftr" sz="quarter" idx="11"/>
          </p:nvPr>
        </p:nvSpPr>
        <p:spPr/>
        <p:txBody>
          <a:bodyPr/>
          <a:lstStyle/>
          <a:p>
            <a:endParaRPr lang="en-CA">
              <a:solidFill>
                <a:prstClr val="black">
                  <a:tint val="75000"/>
                </a:prstClr>
              </a:solidFill>
            </a:endParaRPr>
          </a:p>
        </p:txBody>
      </p:sp>
      <p:sp>
        <p:nvSpPr>
          <p:cNvPr id="4" name="Slide Number Placeholder 3"/>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7768437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2401650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70E96AD3-77AB-4147-8649-D4147A61F01C}" type="datetimeFigureOut">
              <a:rPr lang="en-CA" smtClean="0">
                <a:solidFill>
                  <a:prstClr val="black">
                    <a:tint val="75000"/>
                  </a:prstClr>
                </a:solidFill>
              </a:rPr>
              <a:pPr/>
              <a:t>03/03/2018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A92F15C5-9945-4DCB-8E60-2276BB8602A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7073926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462592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42318553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5042825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CA"/>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lipArt Placeholder 3"/>
          <p:cNvSpPr>
            <a:spLocks noGrp="1"/>
          </p:cNvSpPr>
          <p:nvPr>
            <p:ph type="clipArt" sz="half" idx="2"/>
          </p:nvPr>
        </p:nvSpPr>
        <p:spPr>
          <a:xfrm>
            <a:off x="4648200" y="1600200"/>
            <a:ext cx="4038600" cy="4525963"/>
          </a:xfrm>
        </p:spPr>
        <p:txBody>
          <a:bodyPr/>
          <a:lstStyle/>
          <a:p>
            <a:pPr lvl="0"/>
            <a:endParaRPr lang="en-CA"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CA">
              <a:solidFill>
                <a:prstClr val="black">
                  <a:tint val="75000"/>
                </a:prstClr>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CA">
              <a:solidFill>
                <a:prstClr val="black">
                  <a:tint val="75000"/>
                </a:prstClr>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CCCE691-F6FC-40EF-B303-17F10E7F3B7B}" type="slidenum">
              <a:rPr lang="en-CA">
                <a:solidFill>
                  <a:prstClr val="black">
                    <a:tint val="75000"/>
                  </a:prstClr>
                </a:solidFill>
              </a:rPr>
              <a:pPr>
                <a:defRPr/>
              </a:pPr>
              <a:t>‹#›</a:t>
            </a:fld>
            <a:endParaRPr lang="en-CA">
              <a:solidFill>
                <a:prstClr val="black">
                  <a:tint val="75000"/>
                </a:prstClr>
              </a:solidFill>
            </a:endParaRPr>
          </a:p>
        </p:txBody>
      </p:sp>
    </p:spTree>
    <p:extLst>
      <p:ext uri="{BB962C8B-B14F-4D97-AF65-F5344CB8AC3E}">
        <p14:creationId xmlns:p14="http://schemas.microsoft.com/office/powerpoint/2010/main" val="8860388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CA"/>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Rectangle 4"/>
          <p:cNvSpPr>
            <a:spLocks noGrp="1" noChangeArrowheads="1"/>
          </p:cNvSpPr>
          <p:nvPr>
            <p:ph type="dt" sz="half" idx="10"/>
          </p:nvPr>
        </p:nvSpPr>
        <p:spPr>
          <a:ln/>
        </p:spPr>
        <p:txBody>
          <a:bodyPr/>
          <a:lstStyle>
            <a:lvl1pPr>
              <a:defRPr/>
            </a:lvl1pPr>
          </a:lstStyle>
          <a:p>
            <a:pPr>
              <a:defRPr/>
            </a:pPr>
            <a:endParaRPr lang="en-CA">
              <a:solidFill>
                <a:prstClr val="black">
                  <a:tint val="75000"/>
                </a:prstClr>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CA">
              <a:solidFill>
                <a:prstClr val="black">
                  <a:tint val="75000"/>
                </a:prstClr>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D50CD6D-6230-4EF6-9F74-298C80E489C5}" type="slidenum">
              <a:rPr lang="en-CA">
                <a:solidFill>
                  <a:prstClr val="black">
                    <a:tint val="75000"/>
                  </a:prstClr>
                </a:solidFill>
              </a:rPr>
              <a:pPr>
                <a:defRPr/>
              </a:pPr>
              <a:t>‹#›</a:t>
            </a:fld>
            <a:endParaRPr lang="en-CA">
              <a:solidFill>
                <a:prstClr val="black">
                  <a:tint val="75000"/>
                </a:prstClr>
              </a:solidFill>
            </a:endParaRPr>
          </a:p>
        </p:txBody>
      </p:sp>
    </p:spTree>
    <p:extLst>
      <p:ext uri="{BB962C8B-B14F-4D97-AF65-F5344CB8AC3E}">
        <p14:creationId xmlns:p14="http://schemas.microsoft.com/office/powerpoint/2010/main" val="22700495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lvl1pPr>
              <a:defRPr>
                <a:latin typeface="Candara" panose="020E0502030303020204" pitchFamily="34" charset="0"/>
              </a:defRPr>
            </a:lvl1pPr>
          </a:lstStyle>
          <a:p>
            <a:r>
              <a:rPr lang="en-US" dirty="0" smtClean="0"/>
              <a:t>Click to edit Master title style</a:t>
            </a:r>
            <a:endParaRPr lang="en-CA"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latin typeface="Candara" panose="020E0502030303020204" pitchFamily="34" charset="0"/>
              </a:defRPr>
            </a:lvl1pPr>
            <a:lvl2pPr marL="457082" indent="0" algn="ctr">
              <a:buNone/>
              <a:defRPr>
                <a:solidFill>
                  <a:schemeClr val="tx1">
                    <a:tint val="75000"/>
                  </a:schemeClr>
                </a:solidFill>
              </a:defRPr>
            </a:lvl2pPr>
            <a:lvl3pPr marL="914165" indent="0" algn="ctr">
              <a:buNone/>
              <a:defRPr>
                <a:solidFill>
                  <a:schemeClr val="tx1">
                    <a:tint val="75000"/>
                  </a:schemeClr>
                </a:solidFill>
              </a:defRPr>
            </a:lvl3pPr>
            <a:lvl4pPr marL="1371250" indent="0" algn="ctr">
              <a:buNone/>
              <a:defRPr>
                <a:solidFill>
                  <a:schemeClr val="tx1">
                    <a:tint val="75000"/>
                  </a:schemeClr>
                </a:solidFill>
              </a:defRPr>
            </a:lvl4pPr>
            <a:lvl5pPr marL="1828332" indent="0" algn="ctr">
              <a:buNone/>
              <a:defRPr>
                <a:solidFill>
                  <a:schemeClr val="tx1">
                    <a:tint val="75000"/>
                  </a:schemeClr>
                </a:solidFill>
              </a:defRPr>
            </a:lvl5pPr>
            <a:lvl6pPr marL="2285415" indent="0" algn="ctr">
              <a:buNone/>
              <a:defRPr>
                <a:solidFill>
                  <a:schemeClr val="tx1">
                    <a:tint val="75000"/>
                  </a:schemeClr>
                </a:solidFill>
              </a:defRPr>
            </a:lvl6pPr>
            <a:lvl7pPr marL="2742500" indent="0" algn="ctr">
              <a:buNone/>
              <a:defRPr>
                <a:solidFill>
                  <a:schemeClr val="tx1">
                    <a:tint val="75000"/>
                  </a:schemeClr>
                </a:solidFill>
              </a:defRPr>
            </a:lvl7pPr>
            <a:lvl8pPr marL="3199580" indent="0" algn="ctr">
              <a:buNone/>
              <a:defRPr>
                <a:solidFill>
                  <a:schemeClr val="tx1">
                    <a:tint val="75000"/>
                  </a:schemeClr>
                </a:solidFill>
              </a:defRPr>
            </a:lvl8pPr>
            <a:lvl9pPr marL="3656665" indent="0" algn="ctr">
              <a:buNone/>
              <a:defRPr>
                <a:solidFill>
                  <a:schemeClr val="tx1">
                    <a:tint val="75000"/>
                  </a:schemeClr>
                </a:solidFill>
              </a:defRPr>
            </a:lvl9pPr>
          </a:lstStyle>
          <a:p>
            <a:r>
              <a:rPr lang="en-US" dirty="0" smtClean="0"/>
              <a:t>Click to edit Master subtitle style</a:t>
            </a:r>
            <a:endParaRPr lang="en-CA" dirty="0"/>
          </a:p>
        </p:txBody>
      </p:sp>
      <p:sp>
        <p:nvSpPr>
          <p:cNvPr id="4" name="Date Placeholder 3"/>
          <p:cNvSpPr>
            <a:spLocks noGrp="1"/>
          </p:cNvSpPr>
          <p:nvPr>
            <p:ph type="dt" sz="half" idx="10"/>
          </p:nvPr>
        </p:nvSpPr>
        <p:spPr/>
        <p:txBody>
          <a:bodyPr/>
          <a:lstStyle>
            <a:lvl1pPr>
              <a:defRPr>
                <a:latin typeface="Candara" panose="020E0502030303020204" pitchFamily="34" charset="0"/>
              </a:defRPr>
            </a:lvl1pPr>
          </a:lstStyle>
          <a:p>
            <a:fld id="{991E2FE8-EFCA-4B5C-9543-892CA9F318C4}" type="datetimeFigureOut">
              <a:rPr lang="en-CA" smtClean="0">
                <a:solidFill>
                  <a:prstClr val="black">
                    <a:tint val="75000"/>
                  </a:prstClr>
                </a:solidFill>
              </a:rPr>
              <a:pPr/>
              <a:t>03/03/2018</a:t>
            </a:fld>
            <a:endParaRPr lang="en-CA"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Candara" panose="020E0502030303020204" pitchFamily="34" charset="0"/>
              </a:defRPr>
            </a:lvl1pPr>
          </a:lstStyle>
          <a:p>
            <a:endParaRPr lang="en-CA"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atin typeface="Candara" panose="020E0502030303020204" pitchFamily="34" charset="0"/>
              </a:defRPr>
            </a:lvl1pPr>
          </a:lstStyle>
          <a:p>
            <a:fld id="{176B001C-90A0-4D33-9F42-7C97D62B77D0}"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379774498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ndara" panose="020E0502030303020204" pitchFamily="34" charset="0"/>
              </a:defRPr>
            </a:lvl1pPr>
          </a:lstStyle>
          <a:p>
            <a:r>
              <a:rPr lang="en-US" dirty="0" smtClean="0"/>
              <a:t>Click to edit Master title style</a:t>
            </a:r>
            <a:endParaRPr lang="en-CA" dirty="0"/>
          </a:p>
        </p:txBody>
      </p:sp>
      <p:sp>
        <p:nvSpPr>
          <p:cNvPr id="3" name="Content Placeholder 2"/>
          <p:cNvSpPr>
            <a:spLocks noGrp="1"/>
          </p:cNvSpPr>
          <p:nvPr>
            <p:ph idx="1"/>
          </p:nvPr>
        </p:nvSpPr>
        <p:spPr/>
        <p:txBody>
          <a:bodyPr/>
          <a:lstStyle>
            <a:lvl1pPr>
              <a:defRPr>
                <a:latin typeface="Candara" panose="020E0502030303020204" pitchFamily="34" charset="0"/>
              </a:defRPr>
            </a:lvl1pPr>
            <a:lvl2pPr>
              <a:defRPr>
                <a:latin typeface="Candara" panose="020E0502030303020204" pitchFamily="34" charset="0"/>
              </a:defRPr>
            </a:lvl2pPr>
            <a:lvl3pPr>
              <a:defRPr>
                <a:latin typeface="Candara" panose="020E0502030303020204" pitchFamily="34" charset="0"/>
              </a:defRPr>
            </a:lvl3pPr>
            <a:lvl4pPr>
              <a:defRPr>
                <a:latin typeface="Candara" panose="020E0502030303020204" pitchFamily="34" charset="0"/>
              </a:defRPr>
            </a:lvl4pPr>
            <a:lvl5pPr>
              <a:defRPr>
                <a:latin typeface="Candara" panose="020E0502030303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10"/>
          </p:nvPr>
        </p:nvSpPr>
        <p:spPr/>
        <p:txBody>
          <a:bodyPr/>
          <a:lstStyle>
            <a:lvl1pPr>
              <a:defRPr>
                <a:latin typeface="Candara" panose="020E0502030303020204" pitchFamily="34" charset="0"/>
              </a:defRPr>
            </a:lvl1pPr>
          </a:lstStyle>
          <a:p>
            <a:fld id="{991E2FE8-EFCA-4B5C-9543-892CA9F318C4}" type="datetimeFigureOut">
              <a:rPr lang="en-CA" smtClean="0">
                <a:solidFill>
                  <a:prstClr val="black">
                    <a:tint val="75000"/>
                  </a:prstClr>
                </a:solidFill>
              </a:rPr>
              <a:pPr/>
              <a:t>03/03/2018</a:t>
            </a:fld>
            <a:endParaRPr lang="en-CA"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Candara" panose="020E0502030303020204" pitchFamily="34" charset="0"/>
              </a:defRPr>
            </a:lvl1pPr>
          </a:lstStyle>
          <a:p>
            <a:endParaRPr lang="en-CA"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atin typeface="Candara" panose="020E0502030303020204" pitchFamily="34" charset="0"/>
              </a:defRPr>
            </a:lvl1pPr>
          </a:lstStyle>
          <a:p>
            <a:fld id="{176B001C-90A0-4D33-9F42-7C97D62B77D0}"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191603308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5"/>
            <a:ext cx="7772400" cy="1362075"/>
          </a:xfrm>
        </p:spPr>
        <p:txBody>
          <a:bodyPr anchor="t"/>
          <a:lstStyle>
            <a:lvl1pPr algn="l">
              <a:defRPr sz="4000" b="1" cap="all">
                <a:latin typeface="Candara" panose="020E0502030303020204" pitchFamily="34" charset="0"/>
              </a:defRPr>
            </a:lvl1pPr>
          </a:lstStyle>
          <a:p>
            <a:r>
              <a:rPr lang="en-US" dirty="0" smtClean="0"/>
              <a:t>Click to edit Master title style</a:t>
            </a:r>
            <a:endParaRPr lang="en-CA" dirty="0"/>
          </a:p>
        </p:txBody>
      </p:sp>
      <p:sp>
        <p:nvSpPr>
          <p:cNvPr id="3" name="Text Placeholder 2"/>
          <p:cNvSpPr>
            <a:spLocks noGrp="1"/>
          </p:cNvSpPr>
          <p:nvPr>
            <p:ph type="body" idx="1"/>
          </p:nvPr>
        </p:nvSpPr>
        <p:spPr>
          <a:xfrm>
            <a:off x="722313" y="2906718"/>
            <a:ext cx="7772400" cy="1500187"/>
          </a:xfrm>
        </p:spPr>
        <p:txBody>
          <a:bodyPr anchor="b"/>
          <a:lstStyle>
            <a:lvl1pPr marL="0" indent="0">
              <a:buNone/>
              <a:defRPr sz="2000">
                <a:solidFill>
                  <a:schemeClr val="tx1">
                    <a:tint val="75000"/>
                  </a:schemeClr>
                </a:solidFill>
                <a:latin typeface="Candara" panose="020E0502030303020204" pitchFamily="34" charset="0"/>
              </a:defRPr>
            </a:lvl1pPr>
            <a:lvl2pPr marL="457082" indent="0">
              <a:buNone/>
              <a:defRPr sz="1800">
                <a:solidFill>
                  <a:schemeClr val="tx1">
                    <a:tint val="75000"/>
                  </a:schemeClr>
                </a:solidFill>
              </a:defRPr>
            </a:lvl2pPr>
            <a:lvl3pPr marL="914165" indent="0">
              <a:buNone/>
              <a:defRPr sz="1600">
                <a:solidFill>
                  <a:schemeClr val="tx1">
                    <a:tint val="75000"/>
                  </a:schemeClr>
                </a:solidFill>
              </a:defRPr>
            </a:lvl3pPr>
            <a:lvl4pPr marL="1371250" indent="0">
              <a:buNone/>
              <a:defRPr sz="1400">
                <a:solidFill>
                  <a:schemeClr val="tx1">
                    <a:tint val="75000"/>
                  </a:schemeClr>
                </a:solidFill>
              </a:defRPr>
            </a:lvl4pPr>
            <a:lvl5pPr marL="1828332" indent="0">
              <a:buNone/>
              <a:defRPr sz="1400">
                <a:solidFill>
                  <a:schemeClr val="tx1">
                    <a:tint val="75000"/>
                  </a:schemeClr>
                </a:solidFill>
              </a:defRPr>
            </a:lvl5pPr>
            <a:lvl6pPr marL="2285415" indent="0">
              <a:buNone/>
              <a:defRPr sz="1400">
                <a:solidFill>
                  <a:schemeClr val="tx1">
                    <a:tint val="75000"/>
                  </a:schemeClr>
                </a:solidFill>
              </a:defRPr>
            </a:lvl6pPr>
            <a:lvl7pPr marL="2742500" indent="0">
              <a:buNone/>
              <a:defRPr sz="1400">
                <a:solidFill>
                  <a:schemeClr val="tx1">
                    <a:tint val="75000"/>
                  </a:schemeClr>
                </a:solidFill>
              </a:defRPr>
            </a:lvl7pPr>
            <a:lvl8pPr marL="3199580" indent="0">
              <a:buNone/>
              <a:defRPr sz="1400">
                <a:solidFill>
                  <a:schemeClr val="tx1">
                    <a:tint val="75000"/>
                  </a:schemeClr>
                </a:solidFill>
              </a:defRPr>
            </a:lvl8pPr>
            <a:lvl9pPr marL="3656665"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lvl1pPr>
              <a:defRPr>
                <a:latin typeface="Candara" panose="020E0502030303020204" pitchFamily="34" charset="0"/>
              </a:defRPr>
            </a:lvl1pPr>
          </a:lstStyle>
          <a:p>
            <a:fld id="{991E2FE8-EFCA-4B5C-9543-892CA9F318C4}" type="datetimeFigureOut">
              <a:rPr lang="en-CA" smtClean="0">
                <a:solidFill>
                  <a:prstClr val="black">
                    <a:tint val="75000"/>
                  </a:prstClr>
                </a:solidFill>
              </a:rPr>
              <a:pPr/>
              <a:t>03/03/2018</a:t>
            </a:fld>
            <a:endParaRPr lang="en-CA"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Candara" panose="020E0502030303020204" pitchFamily="34" charset="0"/>
              </a:defRPr>
            </a:lvl1pPr>
          </a:lstStyle>
          <a:p>
            <a:endParaRPr lang="en-CA"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atin typeface="Candara" panose="020E0502030303020204" pitchFamily="34" charset="0"/>
              </a:defRPr>
            </a:lvl1pPr>
          </a:lstStyle>
          <a:p>
            <a:fld id="{176B001C-90A0-4D33-9F42-7C97D62B77D0}"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260655605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ndara" panose="020E0502030303020204" pitchFamily="34" charset="0"/>
              </a:defRPr>
            </a:lvl1pPr>
          </a:lstStyle>
          <a:p>
            <a:r>
              <a:rPr lang="en-US" dirty="0" smtClean="0"/>
              <a:t>Click to edit Master title style</a:t>
            </a:r>
            <a:endParaRPr lang="en-CA" dirty="0"/>
          </a:p>
        </p:txBody>
      </p:sp>
      <p:sp>
        <p:nvSpPr>
          <p:cNvPr id="3" name="Content Placeholder 2"/>
          <p:cNvSpPr>
            <a:spLocks noGrp="1"/>
          </p:cNvSpPr>
          <p:nvPr>
            <p:ph sz="half" idx="1"/>
          </p:nvPr>
        </p:nvSpPr>
        <p:spPr>
          <a:xfrm>
            <a:off x="457200" y="1600205"/>
            <a:ext cx="4038600" cy="4525963"/>
          </a:xfrm>
        </p:spPr>
        <p:txBody>
          <a:bodyPr/>
          <a:lstStyle>
            <a:lvl1pPr>
              <a:defRPr sz="2800">
                <a:latin typeface="Candara" panose="020E0502030303020204" pitchFamily="34" charset="0"/>
              </a:defRPr>
            </a:lvl1pPr>
            <a:lvl2pPr>
              <a:defRPr sz="2400">
                <a:latin typeface="Candara" panose="020E0502030303020204" pitchFamily="34" charset="0"/>
              </a:defRPr>
            </a:lvl2pPr>
            <a:lvl3pPr>
              <a:defRPr sz="2000">
                <a:latin typeface="Candara" panose="020E0502030303020204" pitchFamily="34" charset="0"/>
              </a:defRPr>
            </a:lvl3pPr>
            <a:lvl4pPr>
              <a:defRPr sz="1800">
                <a:latin typeface="Candara" panose="020E0502030303020204" pitchFamily="34" charset="0"/>
              </a:defRPr>
            </a:lvl4pPr>
            <a:lvl5pPr>
              <a:defRPr sz="1800">
                <a:latin typeface="Candara" panose="020E0502030303020204"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Content Placeholder 3"/>
          <p:cNvSpPr>
            <a:spLocks noGrp="1"/>
          </p:cNvSpPr>
          <p:nvPr>
            <p:ph sz="half" idx="2"/>
          </p:nvPr>
        </p:nvSpPr>
        <p:spPr>
          <a:xfrm>
            <a:off x="4648200" y="1600205"/>
            <a:ext cx="4038600" cy="4525963"/>
          </a:xfrm>
        </p:spPr>
        <p:txBody>
          <a:bodyPr/>
          <a:lstStyle>
            <a:lvl1pPr>
              <a:defRPr sz="2800">
                <a:latin typeface="Candara" panose="020E0502030303020204" pitchFamily="34" charset="0"/>
              </a:defRPr>
            </a:lvl1pPr>
            <a:lvl2pPr>
              <a:defRPr sz="2400">
                <a:latin typeface="Candara" panose="020E0502030303020204" pitchFamily="34" charset="0"/>
              </a:defRPr>
            </a:lvl2pPr>
            <a:lvl3pPr>
              <a:defRPr sz="2000">
                <a:latin typeface="Candara" panose="020E0502030303020204" pitchFamily="34" charset="0"/>
              </a:defRPr>
            </a:lvl3pPr>
            <a:lvl4pPr>
              <a:defRPr sz="1800">
                <a:latin typeface="Candara" panose="020E0502030303020204" pitchFamily="34" charset="0"/>
              </a:defRPr>
            </a:lvl4pPr>
            <a:lvl5pPr>
              <a:defRPr sz="1800">
                <a:latin typeface="Candara" panose="020E0502030303020204"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5" name="Date Placeholder 4"/>
          <p:cNvSpPr>
            <a:spLocks noGrp="1"/>
          </p:cNvSpPr>
          <p:nvPr>
            <p:ph type="dt" sz="half" idx="10"/>
          </p:nvPr>
        </p:nvSpPr>
        <p:spPr/>
        <p:txBody>
          <a:bodyPr/>
          <a:lstStyle>
            <a:lvl1pPr>
              <a:defRPr>
                <a:latin typeface="Candara" panose="020E0502030303020204" pitchFamily="34" charset="0"/>
              </a:defRPr>
            </a:lvl1pPr>
          </a:lstStyle>
          <a:p>
            <a:fld id="{991E2FE8-EFCA-4B5C-9543-892CA9F318C4}" type="datetimeFigureOut">
              <a:rPr lang="en-CA" smtClean="0">
                <a:solidFill>
                  <a:prstClr val="black">
                    <a:tint val="75000"/>
                  </a:prstClr>
                </a:solidFill>
              </a:rPr>
              <a:pPr/>
              <a:t>03/03/2018</a:t>
            </a:fld>
            <a:endParaRPr lang="en-CA" dirty="0">
              <a:solidFill>
                <a:prstClr val="black">
                  <a:tint val="75000"/>
                </a:prstClr>
              </a:solidFill>
            </a:endParaRPr>
          </a:p>
        </p:txBody>
      </p:sp>
      <p:sp>
        <p:nvSpPr>
          <p:cNvPr id="6" name="Footer Placeholder 5"/>
          <p:cNvSpPr>
            <a:spLocks noGrp="1"/>
          </p:cNvSpPr>
          <p:nvPr>
            <p:ph type="ftr" sz="quarter" idx="11"/>
          </p:nvPr>
        </p:nvSpPr>
        <p:spPr/>
        <p:txBody>
          <a:bodyPr/>
          <a:lstStyle>
            <a:lvl1pPr>
              <a:defRPr>
                <a:latin typeface="Candara" panose="020E0502030303020204" pitchFamily="34" charset="0"/>
              </a:defRPr>
            </a:lvl1pPr>
          </a:lstStyle>
          <a:p>
            <a:endParaRPr lang="en-CA" dirty="0">
              <a:solidFill>
                <a:prstClr val="black">
                  <a:tint val="75000"/>
                </a:prstClr>
              </a:solidFill>
            </a:endParaRPr>
          </a:p>
        </p:txBody>
      </p:sp>
      <p:sp>
        <p:nvSpPr>
          <p:cNvPr id="7" name="Slide Number Placeholder 6"/>
          <p:cNvSpPr>
            <a:spLocks noGrp="1"/>
          </p:cNvSpPr>
          <p:nvPr>
            <p:ph type="sldNum" sz="quarter" idx="12"/>
          </p:nvPr>
        </p:nvSpPr>
        <p:spPr/>
        <p:txBody>
          <a:bodyPr/>
          <a:lstStyle>
            <a:lvl1pPr>
              <a:defRPr>
                <a:latin typeface="Candara" panose="020E0502030303020204" pitchFamily="34" charset="0"/>
              </a:defRPr>
            </a:lvl1pPr>
          </a:lstStyle>
          <a:p>
            <a:fld id="{176B001C-90A0-4D33-9F42-7C97D62B77D0}"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409422619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ndara" panose="020E0502030303020204" pitchFamily="34" charset="0"/>
              </a:defRPr>
            </a:lvl1pPr>
          </a:lstStyle>
          <a:p>
            <a:r>
              <a:rPr lang="en-US" dirty="0" smtClean="0"/>
              <a:t>Click to edit Master title style</a:t>
            </a:r>
            <a:endParaRPr lang="en-CA"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atin typeface="Candara" panose="020E0502030303020204" pitchFamily="34" charset="0"/>
              </a:defRPr>
            </a:lvl1pPr>
            <a:lvl2pPr marL="457082" indent="0">
              <a:buNone/>
              <a:defRPr sz="2000" b="1"/>
            </a:lvl2pPr>
            <a:lvl3pPr marL="914165" indent="0">
              <a:buNone/>
              <a:defRPr sz="1800" b="1"/>
            </a:lvl3pPr>
            <a:lvl4pPr marL="1371250" indent="0">
              <a:buNone/>
              <a:defRPr sz="1600" b="1"/>
            </a:lvl4pPr>
            <a:lvl5pPr marL="1828332" indent="0">
              <a:buNone/>
              <a:defRPr sz="1600" b="1"/>
            </a:lvl5pPr>
            <a:lvl6pPr marL="2285415" indent="0">
              <a:buNone/>
              <a:defRPr sz="1600" b="1"/>
            </a:lvl6pPr>
            <a:lvl7pPr marL="2742500" indent="0">
              <a:buNone/>
              <a:defRPr sz="1600" b="1"/>
            </a:lvl7pPr>
            <a:lvl8pPr marL="3199580" indent="0">
              <a:buNone/>
              <a:defRPr sz="1600" b="1"/>
            </a:lvl8pPr>
            <a:lvl9pPr marL="3656665"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atin typeface="Candara" panose="020E0502030303020204" pitchFamily="34" charset="0"/>
              </a:defRPr>
            </a:lvl1pPr>
            <a:lvl2pPr>
              <a:defRPr sz="2000">
                <a:latin typeface="Candara" panose="020E0502030303020204" pitchFamily="34" charset="0"/>
              </a:defRPr>
            </a:lvl2pPr>
            <a:lvl3pPr>
              <a:defRPr sz="1800">
                <a:latin typeface="Candara" panose="020E0502030303020204" pitchFamily="34" charset="0"/>
              </a:defRPr>
            </a:lvl3pPr>
            <a:lvl4pPr>
              <a:defRPr sz="1600">
                <a:latin typeface="Candara" panose="020E0502030303020204" pitchFamily="34" charset="0"/>
              </a:defRPr>
            </a:lvl4pPr>
            <a:lvl5pPr>
              <a:defRPr sz="1600">
                <a:latin typeface="Candara" panose="020E0502030303020204" pitchFamily="34" charset="0"/>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atin typeface="Candara" panose="020E0502030303020204" pitchFamily="34" charset="0"/>
              </a:defRPr>
            </a:lvl1pPr>
            <a:lvl2pPr marL="457082" indent="0">
              <a:buNone/>
              <a:defRPr sz="2000" b="1"/>
            </a:lvl2pPr>
            <a:lvl3pPr marL="914165" indent="0">
              <a:buNone/>
              <a:defRPr sz="1800" b="1"/>
            </a:lvl3pPr>
            <a:lvl4pPr marL="1371250" indent="0">
              <a:buNone/>
              <a:defRPr sz="1600" b="1"/>
            </a:lvl4pPr>
            <a:lvl5pPr marL="1828332" indent="0">
              <a:buNone/>
              <a:defRPr sz="1600" b="1"/>
            </a:lvl5pPr>
            <a:lvl6pPr marL="2285415" indent="0">
              <a:buNone/>
              <a:defRPr sz="1600" b="1"/>
            </a:lvl6pPr>
            <a:lvl7pPr marL="2742500" indent="0">
              <a:buNone/>
              <a:defRPr sz="1600" b="1"/>
            </a:lvl7pPr>
            <a:lvl8pPr marL="3199580" indent="0">
              <a:buNone/>
              <a:defRPr sz="1600" b="1"/>
            </a:lvl8pPr>
            <a:lvl9pPr marL="3656665"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atin typeface="Candara" panose="020E0502030303020204" pitchFamily="34" charset="0"/>
              </a:defRPr>
            </a:lvl1pPr>
            <a:lvl2pPr>
              <a:defRPr sz="2000">
                <a:latin typeface="Candara" panose="020E0502030303020204" pitchFamily="34" charset="0"/>
              </a:defRPr>
            </a:lvl2pPr>
            <a:lvl3pPr>
              <a:defRPr sz="1800">
                <a:latin typeface="Candara" panose="020E0502030303020204" pitchFamily="34" charset="0"/>
              </a:defRPr>
            </a:lvl3pPr>
            <a:lvl4pPr>
              <a:defRPr sz="1600">
                <a:latin typeface="Candara" panose="020E0502030303020204" pitchFamily="34" charset="0"/>
              </a:defRPr>
            </a:lvl4pPr>
            <a:lvl5pPr>
              <a:defRPr sz="1600">
                <a:latin typeface="Candara" panose="020E0502030303020204" pitchFamily="34" charset="0"/>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7" name="Date Placeholder 6"/>
          <p:cNvSpPr>
            <a:spLocks noGrp="1"/>
          </p:cNvSpPr>
          <p:nvPr>
            <p:ph type="dt" sz="half" idx="10"/>
          </p:nvPr>
        </p:nvSpPr>
        <p:spPr/>
        <p:txBody>
          <a:bodyPr/>
          <a:lstStyle>
            <a:lvl1pPr>
              <a:defRPr>
                <a:latin typeface="Candara" panose="020E0502030303020204" pitchFamily="34" charset="0"/>
              </a:defRPr>
            </a:lvl1pPr>
          </a:lstStyle>
          <a:p>
            <a:fld id="{991E2FE8-EFCA-4B5C-9543-892CA9F318C4}" type="datetimeFigureOut">
              <a:rPr lang="en-CA" smtClean="0">
                <a:solidFill>
                  <a:prstClr val="black">
                    <a:tint val="75000"/>
                  </a:prstClr>
                </a:solidFill>
              </a:rPr>
              <a:pPr/>
              <a:t>03/03/2018</a:t>
            </a:fld>
            <a:endParaRPr lang="en-CA" dirty="0">
              <a:solidFill>
                <a:prstClr val="black">
                  <a:tint val="75000"/>
                </a:prstClr>
              </a:solidFill>
            </a:endParaRPr>
          </a:p>
        </p:txBody>
      </p:sp>
      <p:sp>
        <p:nvSpPr>
          <p:cNvPr id="8" name="Footer Placeholder 7"/>
          <p:cNvSpPr>
            <a:spLocks noGrp="1"/>
          </p:cNvSpPr>
          <p:nvPr>
            <p:ph type="ftr" sz="quarter" idx="11"/>
          </p:nvPr>
        </p:nvSpPr>
        <p:spPr/>
        <p:txBody>
          <a:bodyPr/>
          <a:lstStyle>
            <a:lvl1pPr>
              <a:defRPr>
                <a:latin typeface="Candara" panose="020E0502030303020204" pitchFamily="34" charset="0"/>
              </a:defRPr>
            </a:lvl1pPr>
          </a:lstStyle>
          <a:p>
            <a:endParaRPr lang="en-CA" dirty="0">
              <a:solidFill>
                <a:prstClr val="black">
                  <a:tint val="75000"/>
                </a:prstClr>
              </a:solidFill>
            </a:endParaRPr>
          </a:p>
        </p:txBody>
      </p:sp>
      <p:sp>
        <p:nvSpPr>
          <p:cNvPr id="9" name="Slide Number Placeholder 8"/>
          <p:cNvSpPr>
            <a:spLocks noGrp="1"/>
          </p:cNvSpPr>
          <p:nvPr>
            <p:ph type="sldNum" sz="quarter" idx="12"/>
          </p:nvPr>
        </p:nvSpPr>
        <p:spPr/>
        <p:txBody>
          <a:bodyPr/>
          <a:lstStyle>
            <a:lvl1pPr>
              <a:defRPr>
                <a:latin typeface="Candara" panose="020E0502030303020204" pitchFamily="34" charset="0"/>
              </a:defRPr>
            </a:lvl1pPr>
          </a:lstStyle>
          <a:p>
            <a:fld id="{176B001C-90A0-4D33-9F42-7C97D62B77D0}"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34032900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0E96AD3-77AB-4147-8649-D4147A61F01C}" type="datetimeFigureOut">
              <a:rPr lang="en-CA" smtClean="0">
                <a:solidFill>
                  <a:prstClr val="black">
                    <a:tint val="75000"/>
                  </a:prstClr>
                </a:solidFill>
              </a:rPr>
              <a:pPr/>
              <a:t>03/03/2018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A92F15C5-9945-4DCB-8E60-2276BB8602A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46507768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ndara" panose="020E0502030303020204" pitchFamily="34" charset="0"/>
              </a:defRPr>
            </a:lvl1pPr>
          </a:lstStyle>
          <a:p>
            <a:r>
              <a:rPr lang="en-US" dirty="0" smtClean="0"/>
              <a:t>Click to edit Master title style</a:t>
            </a:r>
            <a:endParaRPr lang="en-CA" dirty="0"/>
          </a:p>
        </p:txBody>
      </p:sp>
      <p:sp>
        <p:nvSpPr>
          <p:cNvPr id="3" name="Date Placeholder 2"/>
          <p:cNvSpPr>
            <a:spLocks noGrp="1"/>
          </p:cNvSpPr>
          <p:nvPr>
            <p:ph type="dt" sz="half" idx="10"/>
          </p:nvPr>
        </p:nvSpPr>
        <p:spPr/>
        <p:txBody>
          <a:bodyPr/>
          <a:lstStyle>
            <a:lvl1pPr>
              <a:defRPr>
                <a:latin typeface="Candara" panose="020E0502030303020204" pitchFamily="34" charset="0"/>
              </a:defRPr>
            </a:lvl1pPr>
          </a:lstStyle>
          <a:p>
            <a:fld id="{991E2FE8-EFCA-4B5C-9543-892CA9F318C4}" type="datetimeFigureOut">
              <a:rPr lang="en-CA" smtClean="0">
                <a:solidFill>
                  <a:prstClr val="black">
                    <a:tint val="75000"/>
                  </a:prstClr>
                </a:solidFill>
              </a:rPr>
              <a:pPr/>
              <a:t>03/03/2018</a:t>
            </a:fld>
            <a:endParaRPr lang="en-CA" dirty="0">
              <a:solidFill>
                <a:prstClr val="black">
                  <a:tint val="75000"/>
                </a:prstClr>
              </a:solidFill>
            </a:endParaRPr>
          </a:p>
        </p:txBody>
      </p:sp>
      <p:sp>
        <p:nvSpPr>
          <p:cNvPr id="4" name="Footer Placeholder 3"/>
          <p:cNvSpPr>
            <a:spLocks noGrp="1"/>
          </p:cNvSpPr>
          <p:nvPr>
            <p:ph type="ftr" sz="quarter" idx="11"/>
          </p:nvPr>
        </p:nvSpPr>
        <p:spPr/>
        <p:txBody>
          <a:bodyPr/>
          <a:lstStyle>
            <a:lvl1pPr>
              <a:defRPr>
                <a:latin typeface="Candara" panose="020E0502030303020204" pitchFamily="34" charset="0"/>
              </a:defRPr>
            </a:lvl1pPr>
          </a:lstStyle>
          <a:p>
            <a:endParaRPr lang="en-CA" dirty="0">
              <a:solidFill>
                <a:prstClr val="black">
                  <a:tint val="75000"/>
                </a:prstClr>
              </a:solidFill>
            </a:endParaRPr>
          </a:p>
        </p:txBody>
      </p:sp>
      <p:sp>
        <p:nvSpPr>
          <p:cNvPr id="5" name="Slide Number Placeholder 4"/>
          <p:cNvSpPr>
            <a:spLocks noGrp="1"/>
          </p:cNvSpPr>
          <p:nvPr>
            <p:ph type="sldNum" sz="quarter" idx="12"/>
          </p:nvPr>
        </p:nvSpPr>
        <p:spPr/>
        <p:txBody>
          <a:bodyPr/>
          <a:lstStyle>
            <a:lvl1pPr>
              <a:defRPr>
                <a:latin typeface="Candara" panose="020E0502030303020204" pitchFamily="34" charset="0"/>
              </a:defRPr>
            </a:lvl1pPr>
          </a:lstStyle>
          <a:p>
            <a:fld id="{176B001C-90A0-4D33-9F42-7C97D62B77D0}"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209631802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atin typeface="Candara" panose="020E0502030303020204" pitchFamily="34" charset="0"/>
              </a:defRPr>
            </a:lvl1pPr>
          </a:lstStyle>
          <a:p>
            <a:fld id="{991E2FE8-EFCA-4B5C-9543-892CA9F318C4}" type="datetimeFigureOut">
              <a:rPr lang="en-CA" smtClean="0">
                <a:solidFill>
                  <a:prstClr val="black">
                    <a:tint val="75000"/>
                  </a:prstClr>
                </a:solidFill>
              </a:rPr>
              <a:pPr/>
              <a:t>03/03/2018</a:t>
            </a:fld>
            <a:endParaRPr lang="en-CA" dirty="0">
              <a:solidFill>
                <a:prstClr val="black">
                  <a:tint val="75000"/>
                </a:prstClr>
              </a:solidFill>
            </a:endParaRPr>
          </a:p>
        </p:txBody>
      </p:sp>
      <p:sp>
        <p:nvSpPr>
          <p:cNvPr id="3" name="Footer Placeholder 2"/>
          <p:cNvSpPr>
            <a:spLocks noGrp="1"/>
          </p:cNvSpPr>
          <p:nvPr>
            <p:ph type="ftr" sz="quarter" idx="11"/>
          </p:nvPr>
        </p:nvSpPr>
        <p:spPr/>
        <p:txBody>
          <a:bodyPr/>
          <a:lstStyle>
            <a:lvl1pPr>
              <a:defRPr>
                <a:latin typeface="Candara" panose="020E0502030303020204" pitchFamily="34" charset="0"/>
              </a:defRPr>
            </a:lvl1pPr>
          </a:lstStyle>
          <a:p>
            <a:endParaRPr lang="en-CA" dirty="0">
              <a:solidFill>
                <a:prstClr val="black">
                  <a:tint val="75000"/>
                </a:prstClr>
              </a:solidFill>
            </a:endParaRPr>
          </a:p>
        </p:txBody>
      </p:sp>
      <p:sp>
        <p:nvSpPr>
          <p:cNvPr id="4" name="Slide Number Placeholder 3"/>
          <p:cNvSpPr>
            <a:spLocks noGrp="1"/>
          </p:cNvSpPr>
          <p:nvPr>
            <p:ph type="sldNum" sz="quarter" idx="12"/>
          </p:nvPr>
        </p:nvSpPr>
        <p:spPr/>
        <p:txBody>
          <a:bodyPr/>
          <a:lstStyle>
            <a:lvl1pPr>
              <a:defRPr>
                <a:latin typeface="Candara" panose="020E0502030303020204" pitchFamily="34" charset="0"/>
              </a:defRPr>
            </a:lvl1pPr>
          </a:lstStyle>
          <a:p>
            <a:fld id="{176B001C-90A0-4D33-9F42-7C97D62B77D0}"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175589891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atin typeface="Candara" panose="020E0502030303020204" pitchFamily="34" charset="0"/>
              </a:defRPr>
            </a:lvl1pPr>
          </a:lstStyle>
          <a:p>
            <a:r>
              <a:rPr lang="en-US" dirty="0" smtClean="0"/>
              <a:t>Click to edit Master title style</a:t>
            </a:r>
            <a:endParaRPr lang="en-CA" dirty="0"/>
          </a:p>
        </p:txBody>
      </p:sp>
      <p:sp>
        <p:nvSpPr>
          <p:cNvPr id="3" name="Content Placeholder 2"/>
          <p:cNvSpPr>
            <a:spLocks noGrp="1"/>
          </p:cNvSpPr>
          <p:nvPr>
            <p:ph idx="1"/>
          </p:nvPr>
        </p:nvSpPr>
        <p:spPr>
          <a:xfrm>
            <a:off x="3575050" y="273055"/>
            <a:ext cx="5111750" cy="5853113"/>
          </a:xfrm>
        </p:spPr>
        <p:txBody>
          <a:bodyPr/>
          <a:lstStyle>
            <a:lvl1pPr>
              <a:defRPr sz="3200">
                <a:latin typeface="Candara" panose="020E0502030303020204" pitchFamily="34" charset="0"/>
              </a:defRPr>
            </a:lvl1pPr>
            <a:lvl2pPr>
              <a:defRPr sz="2800">
                <a:latin typeface="Candara" panose="020E0502030303020204" pitchFamily="34" charset="0"/>
              </a:defRPr>
            </a:lvl2pPr>
            <a:lvl3pPr>
              <a:defRPr sz="2400">
                <a:latin typeface="Candara" panose="020E0502030303020204" pitchFamily="34" charset="0"/>
              </a:defRPr>
            </a:lvl3pPr>
            <a:lvl4pPr>
              <a:defRPr sz="2000">
                <a:latin typeface="Candara" panose="020E0502030303020204" pitchFamily="34" charset="0"/>
              </a:defRPr>
            </a:lvl4pPr>
            <a:lvl5pPr>
              <a:defRPr sz="2000">
                <a:latin typeface="Candara" panose="020E0502030303020204" pitchFamily="34" charset="0"/>
              </a:defRPr>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atin typeface="Candara" panose="020E0502030303020204" pitchFamily="34" charset="0"/>
              </a:defRPr>
            </a:lvl1pPr>
            <a:lvl2pPr marL="457082" indent="0">
              <a:buNone/>
              <a:defRPr sz="1200"/>
            </a:lvl2pPr>
            <a:lvl3pPr marL="914165" indent="0">
              <a:buNone/>
              <a:defRPr sz="1000"/>
            </a:lvl3pPr>
            <a:lvl4pPr marL="1371250" indent="0">
              <a:buNone/>
              <a:defRPr sz="900"/>
            </a:lvl4pPr>
            <a:lvl5pPr marL="1828332" indent="0">
              <a:buNone/>
              <a:defRPr sz="900"/>
            </a:lvl5pPr>
            <a:lvl6pPr marL="2285415" indent="0">
              <a:buNone/>
              <a:defRPr sz="900"/>
            </a:lvl6pPr>
            <a:lvl7pPr marL="2742500" indent="0">
              <a:buNone/>
              <a:defRPr sz="900"/>
            </a:lvl7pPr>
            <a:lvl8pPr marL="3199580" indent="0">
              <a:buNone/>
              <a:defRPr sz="900"/>
            </a:lvl8pPr>
            <a:lvl9pPr marL="3656665" indent="0">
              <a:buNone/>
              <a:defRPr sz="900"/>
            </a:lvl9pPr>
          </a:lstStyle>
          <a:p>
            <a:pPr lvl="0"/>
            <a:r>
              <a:rPr lang="en-US" dirty="0" smtClean="0"/>
              <a:t>Click to edit Master text styles</a:t>
            </a:r>
          </a:p>
        </p:txBody>
      </p:sp>
      <p:sp>
        <p:nvSpPr>
          <p:cNvPr id="5" name="Date Placeholder 4"/>
          <p:cNvSpPr>
            <a:spLocks noGrp="1"/>
          </p:cNvSpPr>
          <p:nvPr>
            <p:ph type="dt" sz="half" idx="10"/>
          </p:nvPr>
        </p:nvSpPr>
        <p:spPr/>
        <p:txBody>
          <a:bodyPr/>
          <a:lstStyle>
            <a:lvl1pPr>
              <a:defRPr>
                <a:latin typeface="Candara" panose="020E0502030303020204" pitchFamily="34" charset="0"/>
              </a:defRPr>
            </a:lvl1pPr>
          </a:lstStyle>
          <a:p>
            <a:fld id="{991E2FE8-EFCA-4B5C-9543-892CA9F318C4}" type="datetimeFigureOut">
              <a:rPr lang="en-CA" smtClean="0">
                <a:solidFill>
                  <a:prstClr val="black">
                    <a:tint val="75000"/>
                  </a:prstClr>
                </a:solidFill>
              </a:rPr>
              <a:pPr/>
              <a:t>03/03/2018</a:t>
            </a:fld>
            <a:endParaRPr lang="en-CA" dirty="0">
              <a:solidFill>
                <a:prstClr val="black">
                  <a:tint val="75000"/>
                </a:prstClr>
              </a:solidFill>
            </a:endParaRPr>
          </a:p>
        </p:txBody>
      </p:sp>
      <p:sp>
        <p:nvSpPr>
          <p:cNvPr id="6" name="Footer Placeholder 5"/>
          <p:cNvSpPr>
            <a:spLocks noGrp="1"/>
          </p:cNvSpPr>
          <p:nvPr>
            <p:ph type="ftr" sz="quarter" idx="11"/>
          </p:nvPr>
        </p:nvSpPr>
        <p:spPr/>
        <p:txBody>
          <a:bodyPr/>
          <a:lstStyle>
            <a:lvl1pPr>
              <a:defRPr>
                <a:latin typeface="Candara" panose="020E0502030303020204" pitchFamily="34" charset="0"/>
              </a:defRPr>
            </a:lvl1pPr>
          </a:lstStyle>
          <a:p>
            <a:endParaRPr lang="en-CA" dirty="0">
              <a:solidFill>
                <a:prstClr val="black">
                  <a:tint val="75000"/>
                </a:prstClr>
              </a:solidFill>
            </a:endParaRPr>
          </a:p>
        </p:txBody>
      </p:sp>
      <p:sp>
        <p:nvSpPr>
          <p:cNvPr id="7" name="Slide Number Placeholder 6"/>
          <p:cNvSpPr>
            <a:spLocks noGrp="1"/>
          </p:cNvSpPr>
          <p:nvPr>
            <p:ph type="sldNum" sz="quarter" idx="12"/>
          </p:nvPr>
        </p:nvSpPr>
        <p:spPr/>
        <p:txBody>
          <a:bodyPr/>
          <a:lstStyle>
            <a:lvl1pPr>
              <a:defRPr>
                <a:latin typeface="Candara" panose="020E0502030303020204" pitchFamily="34" charset="0"/>
              </a:defRPr>
            </a:lvl1pPr>
          </a:lstStyle>
          <a:p>
            <a:fld id="{176B001C-90A0-4D33-9F42-7C97D62B77D0}"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261476866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atin typeface="Candara" panose="020E0502030303020204" pitchFamily="34" charset="0"/>
              </a:defRPr>
            </a:lvl1pPr>
          </a:lstStyle>
          <a:p>
            <a:r>
              <a:rPr lang="en-US" dirty="0" smtClean="0"/>
              <a:t>Click to edit Master title style</a:t>
            </a:r>
            <a:endParaRPr lang="en-CA" dirty="0"/>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atin typeface="Candara" panose="020E0502030303020204" pitchFamily="34" charset="0"/>
              </a:defRPr>
            </a:lvl1pPr>
            <a:lvl2pPr marL="457082" indent="0">
              <a:buNone/>
              <a:defRPr sz="2800"/>
            </a:lvl2pPr>
            <a:lvl3pPr marL="914165" indent="0">
              <a:buNone/>
              <a:defRPr sz="2400"/>
            </a:lvl3pPr>
            <a:lvl4pPr marL="1371250" indent="0">
              <a:buNone/>
              <a:defRPr sz="2000"/>
            </a:lvl4pPr>
            <a:lvl5pPr marL="1828332" indent="0">
              <a:buNone/>
              <a:defRPr sz="2000"/>
            </a:lvl5pPr>
            <a:lvl6pPr marL="2285415" indent="0">
              <a:buNone/>
              <a:defRPr sz="2000"/>
            </a:lvl6pPr>
            <a:lvl7pPr marL="2742500" indent="0">
              <a:buNone/>
              <a:defRPr sz="2000"/>
            </a:lvl7pPr>
            <a:lvl8pPr marL="3199580" indent="0">
              <a:buNone/>
              <a:defRPr sz="2000"/>
            </a:lvl8pPr>
            <a:lvl9pPr marL="3656665" indent="0">
              <a:buNone/>
              <a:defRPr sz="2000"/>
            </a:lvl9pPr>
          </a:lstStyle>
          <a:p>
            <a:endParaRPr lang="en-CA"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atin typeface="Candara" panose="020E0502030303020204" pitchFamily="34" charset="0"/>
              </a:defRPr>
            </a:lvl1pPr>
            <a:lvl2pPr marL="457082" indent="0">
              <a:buNone/>
              <a:defRPr sz="1200"/>
            </a:lvl2pPr>
            <a:lvl3pPr marL="914165" indent="0">
              <a:buNone/>
              <a:defRPr sz="1000"/>
            </a:lvl3pPr>
            <a:lvl4pPr marL="1371250" indent="0">
              <a:buNone/>
              <a:defRPr sz="900"/>
            </a:lvl4pPr>
            <a:lvl5pPr marL="1828332" indent="0">
              <a:buNone/>
              <a:defRPr sz="900"/>
            </a:lvl5pPr>
            <a:lvl6pPr marL="2285415" indent="0">
              <a:buNone/>
              <a:defRPr sz="900"/>
            </a:lvl6pPr>
            <a:lvl7pPr marL="2742500" indent="0">
              <a:buNone/>
              <a:defRPr sz="900"/>
            </a:lvl7pPr>
            <a:lvl8pPr marL="3199580" indent="0">
              <a:buNone/>
              <a:defRPr sz="900"/>
            </a:lvl8pPr>
            <a:lvl9pPr marL="3656665" indent="0">
              <a:buNone/>
              <a:defRPr sz="900"/>
            </a:lvl9pPr>
          </a:lstStyle>
          <a:p>
            <a:pPr lvl="0"/>
            <a:r>
              <a:rPr lang="en-US" dirty="0" smtClean="0"/>
              <a:t>Click to edit Master text styles</a:t>
            </a:r>
          </a:p>
        </p:txBody>
      </p:sp>
      <p:sp>
        <p:nvSpPr>
          <p:cNvPr id="5" name="Date Placeholder 4"/>
          <p:cNvSpPr>
            <a:spLocks noGrp="1"/>
          </p:cNvSpPr>
          <p:nvPr>
            <p:ph type="dt" sz="half" idx="10"/>
          </p:nvPr>
        </p:nvSpPr>
        <p:spPr/>
        <p:txBody>
          <a:bodyPr/>
          <a:lstStyle>
            <a:lvl1pPr>
              <a:defRPr>
                <a:latin typeface="Candara" panose="020E0502030303020204" pitchFamily="34" charset="0"/>
              </a:defRPr>
            </a:lvl1pPr>
          </a:lstStyle>
          <a:p>
            <a:fld id="{991E2FE8-EFCA-4B5C-9543-892CA9F318C4}" type="datetimeFigureOut">
              <a:rPr lang="en-CA" smtClean="0">
                <a:solidFill>
                  <a:prstClr val="black">
                    <a:tint val="75000"/>
                  </a:prstClr>
                </a:solidFill>
              </a:rPr>
              <a:pPr/>
              <a:t>03/03/2018</a:t>
            </a:fld>
            <a:endParaRPr lang="en-CA" dirty="0">
              <a:solidFill>
                <a:prstClr val="black">
                  <a:tint val="75000"/>
                </a:prstClr>
              </a:solidFill>
            </a:endParaRPr>
          </a:p>
        </p:txBody>
      </p:sp>
      <p:sp>
        <p:nvSpPr>
          <p:cNvPr id="6" name="Footer Placeholder 5"/>
          <p:cNvSpPr>
            <a:spLocks noGrp="1"/>
          </p:cNvSpPr>
          <p:nvPr>
            <p:ph type="ftr" sz="quarter" idx="11"/>
          </p:nvPr>
        </p:nvSpPr>
        <p:spPr/>
        <p:txBody>
          <a:bodyPr/>
          <a:lstStyle>
            <a:lvl1pPr>
              <a:defRPr>
                <a:latin typeface="Candara" panose="020E0502030303020204" pitchFamily="34" charset="0"/>
              </a:defRPr>
            </a:lvl1pPr>
          </a:lstStyle>
          <a:p>
            <a:endParaRPr lang="en-CA" dirty="0">
              <a:solidFill>
                <a:prstClr val="black">
                  <a:tint val="75000"/>
                </a:prstClr>
              </a:solidFill>
            </a:endParaRPr>
          </a:p>
        </p:txBody>
      </p:sp>
      <p:sp>
        <p:nvSpPr>
          <p:cNvPr id="7" name="Slide Number Placeholder 6"/>
          <p:cNvSpPr>
            <a:spLocks noGrp="1"/>
          </p:cNvSpPr>
          <p:nvPr>
            <p:ph type="sldNum" sz="quarter" idx="12"/>
          </p:nvPr>
        </p:nvSpPr>
        <p:spPr/>
        <p:txBody>
          <a:bodyPr/>
          <a:lstStyle>
            <a:lvl1pPr>
              <a:defRPr>
                <a:latin typeface="Candara" panose="020E0502030303020204" pitchFamily="34" charset="0"/>
              </a:defRPr>
            </a:lvl1pPr>
          </a:lstStyle>
          <a:p>
            <a:fld id="{176B001C-90A0-4D33-9F42-7C97D62B77D0}"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314389275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ndara" panose="020E0502030303020204" pitchFamily="34" charset="0"/>
              </a:defRPr>
            </a:lvl1pPr>
          </a:lstStyle>
          <a:p>
            <a:r>
              <a:rPr lang="en-US" dirty="0" smtClean="0"/>
              <a:t>Click to edit Master title style</a:t>
            </a:r>
            <a:endParaRPr lang="en-CA" dirty="0"/>
          </a:p>
        </p:txBody>
      </p:sp>
      <p:sp>
        <p:nvSpPr>
          <p:cNvPr id="3" name="Vertical Text Placeholder 2"/>
          <p:cNvSpPr>
            <a:spLocks noGrp="1"/>
          </p:cNvSpPr>
          <p:nvPr>
            <p:ph type="body" orient="vert" idx="1"/>
          </p:nvPr>
        </p:nvSpPr>
        <p:spPr/>
        <p:txBody>
          <a:bodyPr vert="eaVert"/>
          <a:lstStyle>
            <a:lvl1pPr>
              <a:defRPr>
                <a:latin typeface="Candara" panose="020E0502030303020204" pitchFamily="34" charset="0"/>
              </a:defRPr>
            </a:lvl1pPr>
            <a:lvl2pPr>
              <a:defRPr>
                <a:latin typeface="Candara" panose="020E0502030303020204" pitchFamily="34" charset="0"/>
              </a:defRPr>
            </a:lvl2pPr>
            <a:lvl3pPr>
              <a:defRPr>
                <a:latin typeface="Candara" panose="020E0502030303020204" pitchFamily="34" charset="0"/>
              </a:defRPr>
            </a:lvl3pPr>
            <a:lvl4pPr>
              <a:defRPr>
                <a:latin typeface="Candara" panose="020E0502030303020204" pitchFamily="34" charset="0"/>
              </a:defRPr>
            </a:lvl4pPr>
            <a:lvl5pPr>
              <a:defRPr>
                <a:latin typeface="Candara" panose="020E0502030303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10"/>
          </p:nvPr>
        </p:nvSpPr>
        <p:spPr/>
        <p:txBody>
          <a:bodyPr/>
          <a:lstStyle>
            <a:lvl1pPr>
              <a:defRPr>
                <a:latin typeface="Candara" panose="020E0502030303020204" pitchFamily="34" charset="0"/>
              </a:defRPr>
            </a:lvl1pPr>
          </a:lstStyle>
          <a:p>
            <a:fld id="{991E2FE8-EFCA-4B5C-9543-892CA9F318C4}" type="datetimeFigureOut">
              <a:rPr lang="en-CA" smtClean="0">
                <a:solidFill>
                  <a:prstClr val="black">
                    <a:tint val="75000"/>
                  </a:prstClr>
                </a:solidFill>
              </a:rPr>
              <a:pPr/>
              <a:t>03/03/2018</a:t>
            </a:fld>
            <a:endParaRPr lang="en-CA"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Candara" panose="020E0502030303020204" pitchFamily="34" charset="0"/>
              </a:defRPr>
            </a:lvl1pPr>
          </a:lstStyle>
          <a:p>
            <a:endParaRPr lang="en-CA"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atin typeface="Candara" panose="020E0502030303020204" pitchFamily="34" charset="0"/>
              </a:defRPr>
            </a:lvl1pPr>
          </a:lstStyle>
          <a:p>
            <a:fld id="{176B001C-90A0-4D33-9F42-7C97D62B77D0}"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292186965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3"/>
            <a:ext cx="2057400" cy="5851525"/>
          </a:xfrm>
        </p:spPr>
        <p:txBody>
          <a:bodyPr vert="eaVert"/>
          <a:lstStyle>
            <a:lvl1pPr>
              <a:defRPr>
                <a:latin typeface="Candara" panose="020E0502030303020204" pitchFamily="34" charset="0"/>
              </a:defRPr>
            </a:lvl1pPr>
          </a:lstStyle>
          <a:p>
            <a:r>
              <a:rPr lang="en-US" dirty="0" smtClean="0"/>
              <a:t>Click to edit Master title style</a:t>
            </a:r>
            <a:endParaRPr lang="en-CA" dirty="0"/>
          </a:p>
        </p:txBody>
      </p:sp>
      <p:sp>
        <p:nvSpPr>
          <p:cNvPr id="3" name="Vertical Text Placeholder 2"/>
          <p:cNvSpPr>
            <a:spLocks noGrp="1"/>
          </p:cNvSpPr>
          <p:nvPr>
            <p:ph type="body" orient="vert" idx="1"/>
          </p:nvPr>
        </p:nvSpPr>
        <p:spPr>
          <a:xfrm>
            <a:off x="457200" y="274643"/>
            <a:ext cx="6019800" cy="5851525"/>
          </a:xfrm>
        </p:spPr>
        <p:txBody>
          <a:bodyPr vert="eaVert"/>
          <a:lstStyle>
            <a:lvl1pPr>
              <a:defRPr>
                <a:latin typeface="Candara" panose="020E0502030303020204" pitchFamily="34" charset="0"/>
              </a:defRPr>
            </a:lvl1pPr>
            <a:lvl2pPr>
              <a:defRPr>
                <a:latin typeface="Candara" panose="020E0502030303020204" pitchFamily="34" charset="0"/>
              </a:defRPr>
            </a:lvl2pPr>
            <a:lvl3pPr>
              <a:defRPr>
                <a:latin typeface="Candara" panose="020E0502030303020204" pitchFamily="34" charset="0"/>
              </a:defRPr>
            </a:lvl3pPr>
            <a:lvl4pPr>
              <a:defRPr>
                <a:latin typeface="Candara" panose="020E0502030303020204" pitchFamily="34" charset="0"/>
              </a:defRPr>
            </a:lvl4pPr>
            <a:lvl5pPr>
              <a:defRPr>
                <a:latin typeface="Candara" panose="020E0502030303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10"/>
          </p:nvPr>
        </p:nvSpPr>
        <p:spPr/>
        <p:txBody>
          <a:bodyPr/>
          <a:lstStyle>
            <a:lvl1pPr>
              <a:defRPr>
                <a:latin typeface="Candara" panose="020E0502030303020204" pitchFamily="34" charset="0"/>
              </a:defRPr>
            </a:lvl1pPr>
          </a:lstStyle>
          <a:p>
            <a:fld id="{991E2FE8-EFCA-4B5C-9543-892CA9F318C4}" type="datetimeFigureOut">
              <a:rPr lang="en-CA" smtClean="0">
                <a:solidFill>
                  <a:prstClr val="black">
                    <a:tint val="75000"/>
                  </a:prstClr>
                </a:solidFill>
              </a:rPr>
              <a:pPr/>
              <a:t>03/03/2018</a:t>
            </a:fld>
            <a:endParaRPr lang="en-CA"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Candara" panose="020E0502030303020204" pitchFamily="34" charset="0"/>
              </a:defRPr>
            </a:lvl1pPr>
          </a:lstStyle>
          <a:p>
            <a:endParaRPr lang="en-CA"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atin typeface="Candara" panose="020E0502030303020204" pitchFamily="34" charset="0"/>
              </a:defRPr>
            </a:lvl1pPr>
          </a:lstStyle>
          <a:p>
            <a:fld id="{176B001C-90A0-4D33-9F42-7C97D62B77D0}"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170090432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4"/>
            <a:ext cx="8229600" cy="1139825"/>
          </a:xfrm>
        </p:spPr>
        <p:txBody>
          <a:bodyPr/>
          <a:lstStyle>
            <a:lvl1pPr>
              <a:defRPr>
                <a:latin typeface="Candara" panose="020E0502030303020204" pitchFamily="34" charset="0"/>
              </a:defRPr>
            </a:lvl1pPr>
          </a:lstStyle>
          <a:p>
            <a:r>
              <a:rPr lang="en-US" dirty="0" smtClean="0"/>
              <a:t>Click to edit Master title style</a:t>
            </a:r>
            <a:endParaRPr lang="en-CA" dirty="0"/>
          </a:p>
        </p:txBody>
      </p:sp>
      <p:sp>
        <p:nvSpPr>
          <p:cNvPr id="3" name="Content Placeholder 2"/>
          <p:cNvSpPr>
            <a:spLocks noGrp="1"/>
          </p:cNvSpPr>
          <p:nvPr>
            <p:ph sz="half" idx="1"/>
          </p:nvPr>
        </p:nvSpPr>
        <p:spPr>
          <a:xfrm>
            <a:off x="457200" y="1600201"/>
            <a:ext cx="4038600" cy="4530725"/>
          </a:xfrm>
        </p:spPr>
        <p:txBody>
          <a:bodyPr/>
          <a:lstStyle>
            <a:lvl1pPr>
              <a:defRPr>
                <a:latin typeface="Candara" panose="020E0502030303020204" pitchFamily="34" charset="0"/>
              </a:defRPr>
            </a:lvl1pPr>
            <a:lvl2pPr>
              <a:defRPr>
                <a:latin typeface="Candara" panose="020E0502030303020204" pitchFamily="34" charset="0"/>
              </a:defRPr>
            </a:lvl2pPr>
            <a:lvl3pPr>
              <a:defRPr>
                <a:latin typeface="Candara" panose="020E0502030303020204" pitchFamily="34" charset="0"/>
              </a:defRPr>
            </a:lvl3pPr>
            <a:lvl4pPr>
              <a:defRPr>
                <a:latin typeface="Candara" panose="020E0502030303020204" pitchFamily="34" charset="0"/>
              </a:defRPr>
            </a:lvl4pPr>
            <a:lvl5pPr>
              <a:defRPr>
                <a:latin typeface="Candara" panose="020E0502030303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Text Placeholder 3"/>
          <p:cNvSpPr>
            <a:spLocks noGrp="1"/>
          </p:cNvSpPr>
          <p:nvPr>
            <p:ph type="body" sz="half" idx="2"/>
          </p:nvPr>
        </p:nvSpPr>
        <p:spPr>
          <a:xfrm>
            <a:off x="4648200" y="1600201"/>
            <a:ext cx="4038600" cy="4530725"/>
          </a:xfrm>
        </p:spPr>
        <p:txBody>
          <a:bodyPr/>
          <a:lstStyle>
            <a:lvl1pPr>
              <a:defRPr>
                <a:latin typeface="Candara" panose="020E0502030303020204" pitchFamily="34" charset="0"/>
              </a:defRPr>
            </a:lvl1pPr>
            <a:lvl2pPr>
              <a:defRPr>
                <a:latin typeface="Candara" panose="020E0502030303020204" pitchFamily="34" charset="0"/>
              </a:defRPr>
            </a:lvl2pPr>
            <a:lvl3pPr>
              <a:defRPr>
                <a:latin typeface="Candara" panose="020E0502030303020204" pitchFamily="34" charset="0"/>
              </a:defRPr>
            </a:lvl3pPr>
            <a:lvl4pPr>
              <a:defRPr>
                <a:latin typeface="Candara" panose="020E0502030303020204" pitchFamily="34" charset="0"/>
              </a:defRPr>
            </a:lvl4pPr>
            <a:lvl5pPr>
              <a:defRPr>
                <a:latin typeface="Candara" panose="020E0502030303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5" name="Date Placeholder 4"/>
          <p:cNvSpPr>
            <a:spLocks noGrp="1"/>
          </p:cNvSpPr>
          <p:nvPr>
            <p:ph type="dt" sz="half" idx="10"/>
          </p:nvPr>
        </p:nvSpPr>
        <p:spPr>
          <a:xfrm>
            <a:off x="457200" y="6248400"/>
            <a:ext cx="2133600" cy="457200"/>
          </a:xfrm>
        </p:spPr>
        <p:txBody>
          <a:bodyPr/>
          <a:lstStyle>
            <a:lvl1pPr>
              <a:defRPr>
                <a:latin typeface="Candara" panose="020E0502030303020204" pitchFamily="34" charset="0"/>
              </a:defRPr>
            </a:lvl1pPr>
          </a:lstStyle>
          <a:p>
            <a:endParaRPr lang="en-CA" dirty="0">
              <a:solidFill>
                <a:prstClr val="black">
                  <a:tint val="75000"/>
                </a:prstClr>
              </a:solidFill>
            </a:endParaRPr>
          </a:p>
        </p:txBody>
      </p:sp>
      <p:sp>
        <p:nvSpPr>
          <p:cNvPr id="6" name="Footer Placeholder 5"/>
          <p:cNvSpPr>
            <a:spLocks noGrp="1"/>
          </p:cNvSpPr>
          <p:nvPr>
            <p:ph type="ftr" sz="quarter" idx="11"/>
          </p:nvPr>
        </p:nvSpPr>
        <p:spPr>
          <a:xfrm>
            <a:off x="3124201" y="6248400"/>
            <a:ext cx="2895600" cy="457200"/>
          </a:xfrm>
        </p:spPr>
        <p:txBody>
          <a:bodyPr/>
          <a:lstStyle>
            <a:lvl1pPr>
              <a:defRPr>
                <a:latin typeface="Candara" panose="020E0502030303020204" pitchFamily="34" charset="0"/>
              </a:defRPr>
            </a:lvl1pPr>
          </a:lstStyle>
          <a:p>
            <a:endParaRPr lang="en-CA" dirty="0">
              <a:solidFill>
                <a:prstClr val="black">
                  <a:tint val="75000"/>
                </a:prstClr>
              </a:solidFill>
            </a:endParaRPr>
          </a:p>
        </p:txBody>
      </p:sp>
      <p:sp>
        <p:nvSpPr>
          <p:cNvPr id="7" name="Slide Number Placeholder 6"/>
          <p:cNvSpPr>
            <a:spLocks noGrp="1"/>
          </p:cNvSpPr>
          <p:nvPr>
            <p:ph type="sldNum" sz="quarter" idx="12"/>
          </p:nvPr>
        </p:nvSpPr>
        <p:spPr>
          <a:xfrm>
            <a:off x="6553200" y="6248400"/>
            <a:ext cx="2133600" cy="457200"/>
          </a:xfrm>
        </p:spPr>
        <p:txBody>
          <a:bodyPr/>
          <a:lstStyle>
            <a:lvl1pPr>
              <a:defRPr>
                <a:latin typeface="Candara" panose="020E0502030303020204" pitchFamily="34" charset="0"/>
              </a:defRPr>
            </a:lvl1pPr>
          </a:lstStyle>
          <a:p>
            <a:fld id="{09C52AC9-396D-420D-A9CB-C39757E9AC53}"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245478477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atin typeface="Candara" panose="020E0502030303020204" pitchFamily="34" charset="0"/>
              </a:defRPr>
            </a:lvl1pPr>
          </a:lstStyle>
          <a:p>
            <a:r>
              <a:rPr lang="en-US" dirty="0" smtClean="0"/>
              <a:t>Click to edit Master title style</a:t>
            </a:r>
            <a:endParaRPr lang="en-CA" dirty="0"/>
          </a:p>
        </p:txBody>
      </p:sp>
      <p:sp>
        <p:nvSpPr>
          <p:cNvPr id="3" name="Text Placeholder 2"/>
          <p:cNvSpPr>
            <a:spLocks noGrp="1"/>
          </p:cNvSpPr>
          <p:nvPr>
            <p:ph type="body" sz="half" idx="1"/>
          </p:nvPr>
        </p:nvSpPr>
        <p:spPr>
          <a:xfrm>
            <a:off x="457200" y="1600205"/>
            <a:ext cx="4038600" cy="4525963"/>
          </a:xfrm>
        </p:spPr>
        <p:txBody>
          <a:bodyPr/>
          <a:lstStyle>
            <a:lvl1pPr>
              <a:defRPr>
                <a:latin typeface="Candara" panose="020E0502030303020204" pitchFamily="34" charset="0"/>
              </a:defRPr>
            </a:lvl1pPr>
            <a:lvl2pPr>
              <a:defRPr>
                <a:latin typeface="Candara" panose="020E0502030303020204" pitchFamily="34" charset="0"/>
              </a:defRPr>
            </a:lvl2pPr>
            <a:lvl3pPr>
              <a:defRPr>
                <a:latin typeface="Candara" panose="020E0502030303020204" pitchFamily="34" charset="0"/>
              </a:defRPr>
            </a:lvl3pPr>
            <a:lvl4pPr>
              <a:defRPr>
                <a:latin typeface="Candara" panose="020E0502030303020204" pitchFamily="34" charset="0"/>
              </a:defRPr>
            </a:lvl4pPr>
            <a:lvl5pPr>
              <a:defRPr>
                <a:latin typeface="Candara" panose="020E0502030303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Content Placeholder 3"/>
          <p:cNvSpPr>
            <a:spLocks noGrp="1"/>
          </p:cNvSpPr>
          <p:nvPr>
            <p:ph sz="quarter" idx="2"/>
          </p:nvPr>
        </p:nvSpPr>
        <p:spPr>
          <a:xfrm>
            <a:off x="4648200" y="1600200"/>
            <a:ext cx="4038600" cy="2185988"/>
          </a:xfrm>
        </p:spPr>
        <p:txBody>
          <a:bodyPr/>
          <a:lstStyle>
            <a:lvl1pPr>
              <a:defRPr>
                <a:latin typeface="Candara" panose="020E0502030303020204" pitchFamily="34" charset="0"/>
              </a:defRPr>
            </a:lvl1pPr>
            <a:lvl2pPr>
              <a:defRPr>
                <a:latin typeface="Candara" panose="020E0502030303020204" pitchFamily="34" charset="0"/>
              </a:defRPr>
            </a:lvl2pPr>
            <a:lvl3pPr>
              <a:defRPr>
                <a:latin typeface="Candara" panose="020E0502030303020204" pitchFamily="34" charset="0"/>
              </a:defRPr>
            </a:lvl3pPr>
            <a:lvl4pPr>
              <a:defRPr>
                <a:latin typeface="Candara" panose="020E0502030303020204" pitchFamily="34" charset="0"/>
              </a:defRPr>
            </a:lvl4pPr>
            <a:lvl5pPr>
              <a:defRPr>
                <a:latin typeface="Candara" panose="020E0502030303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5" name="Content Placeholder 4"/>
          <p:cNvSpPr>
            <a:spLocks noGrp="1"/>
          </p:cNvSpPr>
          <p:nvPr>
            <p:ph sz="quarter" idx="3"/>
          </p:nvPr>
        </p:nvSpPr>
        <p:spPr>
          <a:xfrm>
            <a:off x="4648200" y="3938589"/>
            <a:ext cx="4038600" cy="2187575"/>
          </a:xfrm>
        </p:spPr>
        <p:txBody>
          <a:bodyPr/>
          <a:lstStyle>
            <a:lvl1pPr>
              <a:defRPr>
                <a:latin typeface="Candara" panose="020E0502030303020204" pitchFamily="34" charset="0"/>
              </a:defRPr>
            </a:lvl1pPr>
            <a:lvl2pPr>
              <a:defRPr>
                <a:latin typeface="Candara" panose="020E0502030303020204" pitchFamily="34" charset="0"/>
              </a:defRPr>
            </a:lvl2pPr>
            <a:lvl3pPr>
              <a:defRPr>
                <a:latin typeface="Candara" panose="020E0502030303020204" pitchFamily="34" charset="0"/>
              </a:defRPr>
            </a:lvl3pPr>
            <a:lvl4pPr>
              <a:defRPr>
                <a:latin typeface="Candara" panose="020E0502030303020204" pitchFamily="34" charset="0"/>
              </a:defRPr>
            </a:lvl4pPr>
            <a:lvl5pPr>
              <a:defRPr>
                <a:latin typeface="Candara" panose="020E0502030303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6" name="Rectangle 4"/>
          <p:cNvSpPr>
            <a:spLocks noGrp="1" noChangeArrowheads="1"/>
          </p:cNvSpPr>
          <p:nvPr>
            <p:ph type="dt" sz="half" idx="10"/>
          </p:nvPr>
        </p:nvSpPr>
        <p:spPr>
          <a:ln/>
        </p:spPr>
        <p:txBody>
          <a:bodyPr/>
          <a:lstStyle>
            <a:lvl1pPr>
              <a:defRPr>
                <a:latin typeface="Candara" panose="020E0502030303020204" pitchFamily="34" charset="0"/>
              </a:defRPr>
            </a:lvl1pPr>
          </a:lstStyle>
          <a:p>
            <a:pPr>
              <a:defRPr/>
            </a:pPr>
            <a:endParaRPr lang="en-CA" dirty="0">
              <a:solidFill>
                <a:prstClr val="black">
                  <a:tint val="75000"/>
                </a:prstClr>
              </a:solidFill>
            </a:endParaRPr>
          </a:p>
        </p:txBody>
      </p:sp>
      <p:sp>
        <p:nvSpPr>
          <p:cNvPr id="7" name="Rectangle 5"/>
          <p:cNvSpPr>
            <a:spLocks noGrp="1" noChangeArrowheads="1"/>
          </p:cNvSpPr>
          <p:nvPr>
            <p:ph type="ftr" sz="quarter" idx="11"/>
          </p:nvPr>
        </p:nvSpPr>
        <p:spPr>
          <a:ln/>
        </p:spPr>
        <p:txBody>
          <a:bodyPr/>
          <a:lstStyle>
            <a:lvl1pPr>
              <a:defRPr>
                <a:latin typeface="Candara" panose="020E0502030303020204" pitchFamily="34" charset="0"/>
              </a:defRPr>
            </a:lvl1pPr>
          </a:lstStyle>
          <a:p>
            <a:pPr>
              <a:defRPr/>
            </a:pPr>
            <a:endParaRPr lang="en-CA" dirty="0">
              <a:solidFill>
                <a:prstClr val="black">
                  <a:tint val="75000"/>
                </a:prstClr>
              </a:solidFill>
            </a:endParaRPr>
          </a:p>
        </p:txBody>
      </p:sp>
      <p:sp>
        <p:nvSpPr>
          <p:cNvPr id="8" name="Rectangle 6"/>
          <p:cNvSpPr>
            <a:spLocks noGrp="1" noChangeArrowheads="1"/>
          </p:cNvSpPr>
          <p:nvPr>
            <p:ph type="sldNum" sz="quarter" idx="12"/>
          </p:nvPr>
        </p:nvSpPr>
        <p:spPr>
          <a:ln/>
        </p:spPr>
        <p:txBody>
          <a:bodyPr/>
          <a:lstStyle>
            <a:lvl1pPr>
              <a:defRPr>
                <a:latin typeface="Candara" panose="020E0502030303020204" pitchFamily="34" charset="0"/>
              </a:defRPr>
            </a:lvl1pPr>
          </a:lstStyle>
          <a:p>
            <a:pPr>
              <a:defRPr/>
            </a:pPr>
            <a:fld id="{A8AF61E8-7BBC-4E78-904D-EC3D5B194FAD}" type="slidenum">
              <a:rPr lang="en-CA" smtClean="0">
                <a:solidFill>
                  <a:prstClr val="black">
                    <a:tint val="75000"/>
                  </a:prstClr>
                </a:solidFill>
              </a:rPr>
              <a:pPr>
                <a:defRPr/>
              </a:pPr>
              <a:t>‹#›</a:t>
            </a:fld>
            <a:endParaRPr lang="en-CA" dirty="0">
              <a:solidFill>
                <a:prstClr val="black">
                  <a:tint val="75000"/>
                </a:prstClr>
              </a:solidFill>
            </a:endParaRPr>
          </a:p>
        </p:txBody>
      </p:sp>
    </p:spTree>
    <p:extLst>
      <p:ext uri="{BB962C8B-B14F-4D97-AF65-F5344CB8AC3E}">
        <p14:creationId xmlns:p14="http://schemas.microsoft.com/office/powerpoint/2010/main" val="247207306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atin typeface="Candara" panose="020E0502030303020204" pitchFamily="34" charset="0"/>
              </a:defRPr>
            </a:lvl1pPr>
          </a:lstStyle>
          <a:p>
            <a:r>
              <a:rPr lang="en-US" dirty="0" smtClean="0"/>
              <a:t>Click to edit Master title style</a:t>
            </a:r>
            <a:endParaRPr lang="en-CA" dirty="0"/>
          </a:p>
        </p:txBody>
      </p:sp>
      <p:sp>
        <p:nvSpPr>
          <p:cNvPr id="3" name="Text Placeholder 2"/>
          <p:cNvSpPr>
            <a:spLocks noGrp="1"/>
          </p:cNvSpPr>
          <p:nvPr>
            <p:ph type="body" sz="half" idx="1"/>
          </p:nvPr>
        </p:nvSpPr>
        <p:spPr>
          <a:xfrm>
            <a:off x="457200" y="1600205"/>
            <a:ext cx="4038600" cy="4525963"/>
          </a:xfrm>
        </p:spPr>
        <p:txBody>
          <a:bodyPr/>
          <a:lstStyle>
            <a:lvl1pPr>
              <a:defRPr>
                <a:latin typeface="Candara" panose="020E0502030303020204" pitchFamily="34" charset="0"/>
              </a:defRPr>
            </a:lvl1pPr>
            <a:lvl2pPr>
              <a:defRPr>
                <a:latin typeface="Candara" panose="020E0502030303020204" pitchFamily="34" charset="0"/>
              </a:defRPr>
            </a:lvl2pPr>
            <a:lvl3pPr>
              <a:defRPr>
                <a:latin typeface="Candara" panose="020E0502030303020204" pitchFamily="34" charset="0"/>
              </a:defRPr>
            </a:lvl3pPr>
            <a:lvl4pPr>
              <a:defRPr>
                <a:latin typeface="Candara" panose="020E0502030303020204" pitchFamily="34" charset="0"/>
              </a:defRPr>
            </a:lvl4pPr>
            <a:lvl5pPr>
              <a:defRPr>
                <a:latin typeface="Candara" panose="020E0502030303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ClipArt Placeholder 3"/>
          <p:cNvSpPr>
            <a:spLocks noGrp="1"/>
          </p:cNvSpPr>
          <p:nvPr>
            <p:ph type="clipArt" sz="half" idx="2"/>
          </p:nvPr>
        </p:nvSpPr>
        <p:spPr>
          <a:xfrm>
            <a:off x="4648200" y="1600205"/>
            <a:ext cx="4038600" cy="4525963"/>
          </a:xfrm>
        </p:spPr>
        <p:txBody>
          <a:bodyPr/>
          <a:lstStyle>
            <a:lvl1pPr>
              <a:defRPr>
                <a:latin typeface="Candara" panose="020E0502030303020204" pitchFamily="34" charset="0"/>
              </a:defRPr>
            </a:lvl1pPr>
          </a:lstStyle>
          <a:p>
            <a:pPr lvl="0"/>
            <a:endParaRPr lang="en-CA" noProof="0" dirty="0" smtClean="0"/>
          </a:p>
        </p:txBody>
      </p:sp>
      <p:sp>
        <p:nvSpPr>
          <p:cNvPr id="5" name="Rectangle 4"/>
          <p:cNvSpPr>
            <a:spLocks noGrp="1" noChangeArrowheads="1"/>
          </p:cNvSpPr>
          <p:nvPr>
            <p:ph type="dt" sz="half" idx="10"/>
          </p:nvPr>
        </p:nvSpPr>
        <p:spPr>
          <a:ln/>
        </p:spPr>
        <p:txBody>
          <a:bodyPr/>
          <a:lstStyle>
            <a:lvl1pPr>
              <a:defRPr>
                <a:latin typeface="Candara" panose="020E0502030303020204" pitchFamily="34" charset="0"/>
              </a:defRPr>
            </a:lvl1pPr>
          </a:lstStyle>
          <a:p>
            <a:pPr>
              <a:defRPr/>
            </a:pPr>
            <a:endParaRPr lang="en-CA" dirty="0">
              <a:solidFill>
                <a:prstClr val="black">
                  <a:tint val="75000"/>
                </a:prstClr>
              </a:solidFill>
            </a:endParaRPr>
          </a:p>
        </p:txBody>
      </p:sp>
      <p:sp>
        <p:nvSpPr>
          <p:cNvPr id="6" name="Rectangle 5"/>
          <p:cNvSpPr>
            <a:spLocks noGrp="1" noChangeArrowheads="1"/>
          </p:cNvSpPr>
          <p:nvPr>
            <p:ph type="ftr" sz="quarter" idx="11"/>
          </p:nvPr>
        </p:nvSpPr>
        <p:spPr>
          <a:ln/>
        </p:spPr>
        <p:txBody>
          <a:bodyPr/>
          <a:lstStyle>
            <a:lvl1pPr>
              <a:defRPr>
                <a:latin typeface="Candara" panose="020E0502030303020204" pitchFamily="34" charset="0"/>
              </a:defRPr>
            </a:lvl1pPr>
          </a:lstStyle>
          <a:p>
            <a:pPr>
              <a:defRPr/>
            </a:pPr>
            <a:endParaRPr lang="en-CA" dirty="0">
              <a:solidFill>
                <a:prstClr val="black">
                  <a:tint val="75000"/>
                </a:prstClr>
              </a:solidFill>
            </a:endParaRPr>
          </a:p>
        </p:txBody>
      </p:sp>
      <p:sp>
        <p:nvSpPr>
          <p:cNvPr id="7" name="Rectangle 6"/>
          <p:cNvSpPr>
            <a:spLocks noGrp="1" noChangeArrowheads="1"/>
          </p:cNvSpPr>
          <p:nvPr>
            <p:ph type="sldNum" sz="quarter" idx="12"/>
          </p:nvPr>
        </p:nvSpPr>
        <p:spPr>
          <a:ln/>
        </p:spPr>
        <p:txBody>
          <a:bodyPr/>
          <a:lstStyle>
            <a:lvl1pPr>
              <a:defRPr>
                <a:latin typeface="Candara" panose="020E0502030303020204" pitchFamily="34" charset="0"/>
              </a:defRPr>
            </a:lvl1pPr>
          </a:lstStyle>
          <a:p>
            <a:pPr>
              <a:defRPr/>
            </a:pPr>
            <a:fld id="{1A83CAAD-6A15-4A5D-AEBB-EC45BCCA318D}" type="slidenum">
              <a:rPr lang="en-CA" smtClean="0">
                <a:solidFill>
                  <a:prstClr val="black">
                    <a:tint val="75000"/>
                  </a:prstClr>
                </a:solidFill>
              </a:rPr>
              <a:pPr>
                <a:defRPr/>
              </a:pPr>
              <a:t>‹#›</a:t>
            </a:fld>
            <a:endParaRPr lang="en-CA" dirty="0">
              <a:solidFill>
                <a:prstClr val="black">
                  <a:tint val="75000"/>
                </a:prstClr>
              </a:solidFill>
            </a:endParaRPr>
          </a:p>
        </p:txBody>
      </p:sp>
    </p:spTree>
    <p:extLst>
      <p:ext uri="{BB962C8B-B14F-4D97-AF65-F5344CB8AC3E}">
        <p14:creationId xmlns:p14="http://schemas.microsoft.com/office/powerpoint/2010/main" val="7223459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70E96AD3-77AB-4147-8649-D4147A61F01C}" type="datetimeFigureOut">
              <a:rPr lang="en-CA" smtClean="0">
                <a:solidFill>
                  <a:prstClr val="black">
                    <a:tint val="75000"/>
                  </a:prstClr>
                </a:solidFill>
              </a:rPr>
              <a:pPr/>
              <a:t>03/03/2018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A92F15C5-9945-4DCB-8E60-2276BB8602A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9032245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70E96AD3-77AB-4147-8649-D4147A61F01C}" type="datetimeFigureOut">
              <a:rPr lang="en-CA" smtClean="0">
                <a:solidFill>
                  <a:prstClr val="black">
                    <a:tint val="75000"/>
                  </a:prstClr>
                </a:solidFill>
              </a:rPr>
              <a:pPr/>
              <a:t>03/03/2018</a:t>
            </a:fld>
            <a:endParaRPr lang="en-CA">
              <a:solidFill>
                <a:prstClr val="black">
                  <a:tint val="75000"/>
                </a:prstClr>
              </a:solidFill>
            </a:endParaRPr>
          </a:p>
        </p:txBody>
      </p:sp>
      <p:sp>
        <p:nvSpPr>
          <p:cNvPr id="8" name="Footer Placeholder 7"/>
          <p:cNvSpPr>
            <a:spLocks noGrp="1"/>
          </p:cNvSpPr>
          <p:nvPr>
            <p:ph type="ftr" sz="quarter" idx="11"/>
          </p:nvPr>
        </p:nvSpPr>
        <p:spPr/>
        <p:txBody>
          <a:bodyPr/>
          <a:lstStyle/>
          <a:p>
            <a:endParaRPr lang="en-CA">
              <a:solidFill>
                <a:prstClr val="black">
                  <a:tint val="75000"/>
                </a:prstClr>
              </a:solidFill>
            </a:endParaRPr>
          </a:p>
        </p:txBody>
      </p:sp>
      <p:sp>
        <p:nvSpPr>
          <p:cNvPr id="9" name="Slide Number Placeholder 8"/>
          <p:cNvSpPr>
            <a:spLocks noGrp="1"/>
          </p:cNvSpPr>
          <p:nvPr>
            <p:ph type="sldNum" sz="quarter" idx="12"/>
          </p:nvPr>
        </p:nvSpPr>
        <p:spPr/>
        <p:txBody>
          <a:bodyPr/>
          <a:lstStyle/>
          <a:p>
            <a:fld id="{A92F15C5-9945-4DCB-8E60-2276BB8602A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656778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70E96AD3-77AB-4147-8649-D4147A61F01C}" type="datetimeFigureOut">
              <a:rPr lang="en-CA" smtClean="0">
                <a:solidFill>
                  <a:prstClr val="black">
                    <a:tint val="75000"/>
                  </a:prstClr>
                </a:solidFill>
              </a:rPr>
              <a:pPr/>
              <a:t>03/03/2018</a:t>
            </a:fld>
            <a:endParaRPr lang="en-CA">
              <a:solidFill>
                <a:prstClr val="black">
                  <a:tint val="75000"/>
                </a:prstClr>
              </a:solidFill>
            </a:endParaRPr>
          </a:p>
        </p:txBody>
      </p:sp>
      <p:sp>
        <p:nvSpPr>
          <p:cNvPr id="4" name="Footer Placeholder 3"/>
          <p:cNvSpPr>
            <a:spLocks noGrp="1"/>
          </p:cNvSpPr>
          <p:nvPr>
            <p:ph type="ftr" sz="quarter" idx="11"/>
          </p:nvPr>
        </p:nvSpPr>
        <p:spPr/>
        <p:txBody>
          <a:bodyPr/>
          <a:lstStyle/>
          <a:p>
            <a:endParaRPr lang="en-CA">
              <a:solidFill>
                <a:prstClr val="black">
                  <a:tint val="75000"/>
                </a:prstClr>
              </a:solidFill>
            </a:endParaRPr>
          </a:p>
        </p:txBody>
      </p:sp>
      <p:sp>
        <p:nvSpPr>
          <p:cNvPr id="5" name="Slide Number Placeholder 4"/>
          <p:cNvSpPr>
            <a:spLocks noGrp="1"/>
          </p:cNvSpPr>
          <p:nvPr>
            <p:ph type="sldNum" sz="quarter" idx="12"/>
          </p:nvPr>
        </p:nvSpPr>
        <p:spPr/>
        <p:txBody>
          <a:bodyPr/>
          <a:lstStyle/>
          <a:p>
            <a:fld id="{A92F15C5-9945-4DCB-8E60-2276BB8602A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5970958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E96AD3-77AB-4147-8649-D4147A61F01C}" type="datetimeFigureOut">
              <a:rPr lang="en-CA" smtClean="0">
                <a:solidFill>
                  <a:prstClr val="black">
                    <a:tint val="75000"/>
                  </a:prstClr>
                </a:solidFill>
              </a:rPr>
              <a:pPr/>
              <a:t>03/03/2018</a:t>
            </a:fld>
            <a:endParaRPr lang="en-CA">
              <a:solidFill>
                <a:prstClr val="black">
                  <a:tint val="75000"/>
                </a:prstClr>
              </a:solidFill>
            </a:endParaRPr>
          </a:p>
        </p:txBody>
      </p:sp>
      <p:sp>
        <p:nvSpPr>
          <p:cNvPr id="3" name="Footer Placeholder 2"/>
          <p:cNvSpPr>
            <a:spLocks noGrp="1"/>
          </p:cNvSpPr>
          <p:nvPr>
            <p:ph type="ftr" sz="quarter" idx="11"/>
          </p:nvPr>
        </p:nvSpPr>
        <p:spPr/>
        <p:txBody>
          <a:bodyPr/>
          <a:lstStyle/>
          <a:p>
            <a:endParaRPr lang="en-CA">
              <a:solidFill>
                <a:prstClr val="black">
                  <a:tint val="75000"/>
                </a:prstClr>
              </a:solidFill>
            </a:endParaRPr>
          </a:p>
        </p:txBody>
      </p:sp>
      <p:sp>
        <p:nvSpPr>
          <p:cNvPr id="4" name="Slide Number Placeholder 3"/>
          <p:cNvSpPr>
            <a:spLocks noGrp="1"/>
          </p:cNvSpPr>
          <p:nvPr>
            <p:ph type="sldNum" sz="quarter" idx="12"/>
          </p:nvPr>
        </p:nvSpPr>
        <p:spPr/>
        <p:txBody>
          <a:bodyPr/>
          <a:lstStyle/>
          <a:p>
            <a:fld id="{A92F15C5-9945-4DCB-8E60-2276BB8602A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0358240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0E96AD3-77AB-4147-8649-D4147A61F01C}" type="datetimeFigureOut">
              <a:rPr lang="en-CA" smtClean="0">
                <a:solidFill>
                  <a:prstClr val="black">
                    <a:tint val="75000"/>
                  </a:prstClr>
                </a:solidFill>
              </a:rPr>
              <a:pPr/>
              <a:t>03/03/2018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A92F15C5-9945-4DCB-8E60-2276BB8602A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9635325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0E96AD3-77AB-4147-8649-D4147A61F01C}" type="datetimeFigureOut">
              <a:rPr lang="en-CA" smtClean="0">
                <a:solidFill>
                  <a:prstClr val="black">
                    <a:tint val="75000"/>
                  </a:prstClr>
                </a:solidFill>
              </a:rPr>
              <a:pPr/>
              <a:t>03/03/2018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A92F15C5-9945-4DCB-8E60-2276BB8602AF}"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4633288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theme" Target="../theme/theme3.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CA"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ndara" panose="020E0502030303020204" pitchFamily="34" charset="0"/>
              </a:defRPr>
            </a:lvl1pPr>
          </a:lstStyle>
          <a:p>
            <a:fld id="{70E96AD3-77AB-4147-8649-D4147A61F01C}" type="datetimeFigureOut">
              <a:rPr lang="en-CA" smtClean="0">
                <a:solidFill>
                  <a:prstClr val="black">
                    <a:tint val="75000"/>
                  </a:prstClr>
                </a:solidFill>
              </a:rPr>
              <a:pPr/>
              <a:t>03/03/2018</a:t>
            </a:fld>
            <a:endParaRPr lang="en-CA"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ndara" panose="020E0502030303020204" pitchFamily="34" charset="0"/>
              </a:defRPr>
            </a:lvl1pPr>
          </a:lstStyle>
          <a:p>
            <a:endParaRPr lang="en-CA"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ndara" panose="020E0502030303020204" pitchFamily="34" charset="0"/>
              </a:defRPr>
            </a:lvl1pPr>
          </a:lstStyle>
          <a:p>
            <a:fld id="{A92F15C5-9945-4DCB-8E60-2276BB8602AF}"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32394768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Candara" panose="020E0502030303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Candara" panose="020E0502030303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ndara" panose="020E0502030303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ndara" panose="020E0502030303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C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44752440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16" tIns="45709" rIns="91416" bIns="45709" rtlCol="0" anchor="ctr">
            <a:normAutofit/>
          </a:bodyPr>
          <a:lstStyle/>
          <a:p>
            <a:r>
              <a:rPr lang="en-US" dirty="0" smtClean="0"/>
              <a:t>Click to edit Master title style</a:t>
            </a:r>
            <a:endParaRPr lang="en-CA" dirty="0"/>
          </a:p>
        </p:txBody>
      </p:sp>
      <p:sp>
        <p:nvSpPr>
          <p:cNvPr id="3" name="Text Placeholder 2"/>
          <p:cNvSpPr>
            <a:spLocks noGrp="1"/>
          </p:cNvSpPr>
          <p:nvPr>
            <p:ph type="body" idx="1"/>
          </p:nvPr>
        </p:nvSpPr>
        <p:spPr>
          <a:xfrm>
            <a:off x="457200" y="1600205"/>
            <a:ext cx="8229600" cy="4525963"/>
          </a:xfrm>
          <a:prstGeom prst="rect">
            <a:avLst/>
          </a:prstGeom>
        </p:spPr>
        <p:txBody>
          <a:bodyPr vert="horz" lIns="91416" tIns="45709" rIns="91416" bIns="45709"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2"/>
          </p:nvPr>
        </p:nvSpPr>
        <p:spPr>
          <a:xfrm>
            <a:off x="457200" y="6356355"/>
            <a:ext cx="2133600" cy="365125"/>
          </a:xfrm>
          <a:prstGeom prst="rect">
            <a:avLst/>
          </a:prstGeom>
        </p:spPr>
        <p:txBody>
          <a:bodyPr vert="horz" lIns="91416" tIns="45709" rIns="91416" bIns="45709" rtlCol="0" anchor="ctr"/>
          <a:lstStyle>
            <a:lvl1pPr algn="l">
              <a:defRPr sz="1200">
                <a:solidFill>
                  <a:schemeClr val="tx1">
                    <a:tint val="75000"/>
                  </a:schemeClr>
                </a:solidFill>
                <a:latin typeface="Candara" panose="020E0502030303020204" pitchFamily="34" charset="0"/>
              </a:defRPr>
            </a:lvl1pPr>
          </a:lstStyle>
          <a:p>
            <a:pPr defTabSz="914165"/>
            <a:fld id="{991E2FE8-EFCA-4B5C-9543-892CA9F318C4}" type="datetimeFigureOut">
              <a:rPr lang="en-CA" smtClean="0">
                <a:solidFill>
                  <a:prstClr val="black">
                    <a:tint val="75000"/>
                  </a:prstClr>
                </a:solidFill>
              </a:rPr>
              <a:pPr defTabSz="914165"/>
              <a:t>03/03/2018</a:t>
            </a:fld>
            <a:endParaRPr lang="en-CA" dirty="0">
              <a:solidFill>
                <a:prstClr val="black">
                  <a:tint val="75000"/>
                </a:prstClr>
              </a:solidFill>
            </a:endParaRPr>
          </a:p>
        </p:txBody>
      </p:sp>
      <p:sp>
        <p:nvSpPr>
          <p:cNvPr id="5" name="Footer Placeholder 4"/>
          <p:cNvSpPr>
            <a:spLocks noGrp="1"/>
          </p:cNvSpPr>
          <p:nvPr>
            <p:ph type="ftr" sz="quarter" idx="3"/>
          </p:nvPr>
        </p:nvSpPr>
        <p:spPr>
          <a:xfrm>
            <a:off x="3124201" y="6356355"/>
            <a:ext cx="2895600" cy="365125"/>
          </a:xfrm>
          <a:prstGeom prst="rect">
            <a:avLst/>
          </a:prstGeom>
        </p:spPr>
        <p:txBody>
          <a:bodyPr vert="horz" lIns="91416" tIns="45709" rIns="91416" bIns="45709" rtlCol="0" anchor="ctr"/>
          <a:lstStyle>
            <a:lvl1pPr algn="ctr">
              <a:defRPr sz="1200">
                <a:solidFill>
                  <a:schemeClr val="tx1">
                    <a:tint val="75000"/>
                  </a:schemeClr>
                </a:solidFill>
                <a:latin typeface="Candara" panose="020E0502030303020204" pitchFamily="34" charset="0"/>
              </a:defRPr>
            </a:lvl1pPr>
          </a:lstStyle>
          <a:p>
            <a:pPr defTabSz="914165"/>
            <a:endParaRPr lang="en-CA" dirty="0">
              <a:solidFill>
                <a:prstClr val="black">
                  <a:tint val="75000"/>
                </a:prstClr>
              </a:solidFill>
            </a:endParaRPr>
          </a:p>
        </p:txBody>
      </p:sp>
      <p:sp>
        <p:nvSpPr>
          <p:cNvPr id="6" name="Slide Number Placeholder 5"/>
          <p:cNvSpPr>
            <a:spLocks noGrp="1"/>
          </p:cNvSpPr>
          <p:nvPr>
            <p:ph type="sldNum" sz="quarter" idx="4"/>
          </p:nvPr>
        </p:nvSpPr>
        <p:spPr>
          <a:xfrm>
            <a:off x="6553200" y="6356355"/>
            <a:ext cx="2133600" cy="365125"/>
          </a:xfrm>
          <a:prstGeom prst="rect">
            <a:avLst/>
          </a:prstGeom>
        </p:spPr>
        <p:txBody>
          <a:bodyPr vert="horz" lIns="91416" tIns="45709" rIns="91416" bIns="45709" rtlCol="0" anchor="ctr"/>
          <a:lstStyle>
            <a:lvl1pPr algn="r">
              <a:defRPr sz="1200">
                <a:solidFill>
                  <a:schemeClr val="tx1">
                    <a:tint val="75000"/>
                  </a:schemeClr>
                </a:solidFill>
                <a:latin typeface="Candara" panose="020E0502030303020204" pitchFamily="34" charset="0"/>
              </a:defRPr>
            </a:lvl1pPr>
          </a:lstStyle>
          <a:p>
            <a:pPr defTabSz="914165"/>
            <a:fld id="{176B001C-90A0-4D33-9F42-7C97D62B77D0}" type="slidenum">
              <a:rPr lang="en-CA" smtClean="0">
                <a:solidFill>
                  <a:prstClr val="black">
                    <a:tint val="75000"/>
                  </a:prstClr>
                </a:solidFill>
              </a:rPr>
              <a:pPr defTabSz="914165"/>
              <a:t>‹#›</a:t>
            </a:fld>
            <a:endParaRPr lang="en-CA" dirty="0">
              <a:solidFill>
                <a:prstClr val="black">
                  <a:tint val="75000"/>
                </a:prstClr>
              </a:solidFill>
            </a:endParaRPr>
          </a:p>
        </p:txBody>
      </p:sp>
    </p:spTree>
    <p:extLst>
      <p:ext uri="{BB962C8B-B14F-4D97-AF65-F5344CB8AC3E}">
        <p14:creationId xmlns:p14="http://schemas.microsoft.com/office/powerpoint/2010/main" val="2953921677"/>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Lst>
  <p:txStyles>
    <p:titleStyle>
      <a:lvl1pPr algn="ctr" defTabSz="914165" rtl="0" eaLnBrk="1" latinLnBrk="0" hangingPunct="1">
        <a:spcBef>
          <a:spcPct val="0"/>
        </a:spcBef>
        <a:buNone/>
        <a:defRPr sz="4400" kern="1200">
          <a:solidFill>
            <a:schemeClr val="tx1"/>
          </a:solidFill>
          <a:latin typeface="Candara" panose="020E0502030303020204" pitchFamily="34" charset="0"/>
          <a:ea typeface="+mj-ea"/>
          <a:cs typeface="+mj-cs"/>
        </a:defRPr>
      </a:lvl1pPr>
    </p:titleStyle>
    <p:bodyStyle>
      <a:lvl1pPr marL="342813" indent="-342813" algn="l" defTabSz="914165" rtl="0" eaLnBrk="1" latinLnBrk="0" hangingPunct="1">
        <a:spcBef>
          <a:spcPct val="20000"/>
        </a:spcBef>
        <a:buFont typeface="Arial" panose="020B0604020202020204" pitchFamily="34" charset="0"/>
        <a:buChar char="•"/>
        <a:defRPr sz="3200" kern="1200">
          <a:solidFill>
            <a:schemeClr val="tx1"/>
          </a:solidFill>
          <a:latin typeface="Candara" panose="020E0502030303020204" pitchFamily="34" charset="0"/>
          <a:ea typeface="+mn-ea"/>
          <a:cs typeface="+mn-cs"/>
        </a:defRPr>
      </a:lvl1pPr>
      <a:lvl2pPr marL="742760" indent="-285677" algn="l" defTabSz="914165" rtl="0" eaLnBrk="1" latinLnBrk="0" hangingPunct="1">
        <a:spcBef>
          <a:spcPct val="20000"/>
        </a:spcBef>
        <a:buFont typeface="Arial" panose="020B0604020202020204" pitchFamily="34" charset="0"/>
        <a:buChar char="–"/>
        <a:defRPr sz="2800" kern="1200">
          <a:solidFill>
            <a:schemeClr val="tx1"/>
          </a:solidFill>
          <a:latin typeface="Candara" panose="020E0502030303020204" pitchFamily="34" charset="0"/>
          <a:ea typeface="+mn-ea"/>
          <a:cs typeface="+mn-cs"/>
        </a:defRPr>
      </a:lvl2pPr>
      <a:lvl3pPr marL="1142706" indent="-228541" algn="l" defTabSz="914165" rtl="0" eaLnBrk="1" latinLnBrk="0" hangingPunct="1">
        <a:spcBef>
          <a:spcPct val="20000"/>
        </a:spcBef>
        <a:buFont typeface="Arial" panose="020B0604020202020204" pitchFamily="34" charset="0"/>
        <a:buChar char="•"/>
        <a:defRPr sz="2400" kern="1200">
          <a:solidFill>
            <a:schemeClr val="tx1"/>
          </a:solidFill>
          <a:latin typeface="Candara" panose="020E0502030303020204" pitchFamily="34" charset="0"/>
          <a:ea typeface="+mn-ea"/>
          <a:cs typeface="+mn-cs"/>
        </a:defRPr>
      </a:lvl3pPr>
      <a:lvl4pPr marL="1599790" indent="-228541" algn="l" defTabSz="914165"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4pPr>
      <a:lvl5pPr marL="2056875" indent="-228541" algn="l" defTabSz="914165"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5pPr>
      <a:lvl6pPr marL="2513959" indent="-228541" algn="l" defTabSz="91416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040" indent="-228541" algn="l" defTabSz="91416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124" indent="-228541" algn="l" defTabSz="91416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205" indent="-228541" algn="l" defTabSz="91416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165" rtl="0" eaLnBrk="1" latinLnBrk="0" hangingPunct="1">
        <a:defRPr sz="1800" kern="1200">
          <a:solidFill>
            <a:schemeClr val="tx1"/>
          </a:solidFill>
          <a:latin typeface="+mn-lt"/>
          <a:ea typeface="+mn-ea"/>
          <a:cs typeface="+mn-cs"/>
        </a:defRPr>
      </a:lvl1pPr>
      <a:lvl2pPr marL="457082" algn="l" defTabSz="914165" rtl="0" eaLnBrk="1" latinLnBrk="0" hangingPunct="1">
        <a:defRPr sz="1800" kern="1200">
          <a:solidFill>
            <a:schemeClr val="tx1"/>
          </a:solidFill>
          <a:latin typeface="+mn-lt"/>
          <a:ea typeface="+mn-ea"/>
          <a:cs typeface="+mn-cs"/>
        </a:defRPr>
      </a:lvl2pPr>
      <a:lvl3pPr marL="914165" algn="l" defTabSz="914165" rtl="0" eaLnBrk="1" latinLnBrk="0" hangingPunct="1">
        <a:defRPr sz="1800" kern="1200">
          <a:solidFill>
            <a:schemeClr val="tx1"/>
          </a:solidFill>
          <a:latin typeface="+mn-lt"/>
          <a:ea typeface="+mn-ea"/>
          <a:cs typeface="+mn-cs"/>
        </a:defRPr>
      </a:lvl3pPr>
      <a:lvl4pPr marL="1371250" algn="l" defTabSz="914165" rtl="0" eaLnBrk="1" latinLnBrk="0" hangingPunct="1">
        <a:defRPr sz="1800" kern="1200">
          <a:solidFill>
            <a:schemeClr val="tx1"/>
          </a:solidFill>
          <a:latin typeface="+mn-lt"/>
          <a:ea typeface="+mn-ea"/>
          <a:cs typeface="+mn-cs"/>
        </a:defRPr>
      </a:lvl4pPr>
      <a:lvl5pPr marL="1828332" algn="l" defTabSz="914165" rtl="0" eaLnBrk="1" latinLnBrk="0" hangingPunct="1">
        <a:defRPr sz="1800" kern="1200">
          <a:solidFill>
            <a:schemeClr val="tx1"/>
          </a:solidFill>
          <a:latin typeface="+mn-lt"/>
          <a:ea typeface="+mn-ea"/>
          <a:cs typeface="+mn-cs"/>
        </a:defRPr>
      </a:lvl5pPr>
      <a:lvl6pPr marL="2285415" algn="l" defTabSz="914165" rtl="0" eaLnBrk="1" latinLnBrk="0" hangingPunct="1">
        <a:defRPr sz="1800" kern="1200">
          <a:solidFill>
            <a:schemeClr val="tx1"/>
          </a:solidFill>
          <a:latin typeface="+mn-lt"/>
          <a:ea typeface="+mn-ea"/>
          <a:cs typeface="+mn-cs"/>
        </a:defRPr>
      </a:lvl6pPr>
      <a:lvl7pPr marL="2742500" algn="l" defTabSz="914165" rtl="0" eaLnBrk="1" latinLnBrk="0" hangingPunct="1">
        <a:defRPr sz="1800" kern="1200">
          <a:solidFill>
            <a:schemeClr val="tx1"/>
          </a:solidFill>
          <a:latin typeface="+mn-lt"/>
          <a:ea typeface="+mn-ea"/>
          <a:cs typeface="+mn-cs"/>
        </a:defRPr>
      </a:lvl7pPr>
      <a:lvl8pPr marL="3199580" algn="l" defTabSz="914165" rtl="0" eaLnBrk="1" latinLnBrk="0" hangingPunct="1">
        <a:defRPr sz="1800" kern="1200">
          <a:solidFill>
            <a:schemeClr val="tx1"/>
          </a:solidFill>
          <a:latin typeface="+mn-lt"/>
          <a:ea typeface="+mn-ea"/>
          <a:cs typeface="+mn-cs"/>
        </a:defRPr>
      </a:lvl8pPr>
      <a:lvl9pPr marL="3656665" algn="l" defTabSz="91416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www.youtube.com/watch?v=U160Jb33pfM%20&amp;%20index=36%20&amp;%20list=PL6AqvbxnE8H5kMnTdLKpl9h5XtmenrabG"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www.wsj.com/articles/its-official-north-korea-is-behind-wannacry-1513642537" TargetMode="External"/><Relationship Id="rId2" Type="http://schemas.openxmlformats.org/officeDocument/2006/relationships/notesSlide" Target="../notesSlides/notesSlide24.xml"/><Relationship Id="rId1" Type="http://schemas.openxmlformats.org/officeDocument/2006/relationships/slideLayout" Target="../slideLayouts/slideLayout4.xml"/><Relationship Id="rId4" Type="http://schemas.openxmlformats.org/officeDocument/2006/relationships/image" Target="../media/image14.jpg"/></Relationships>
</file>

<file path=ppt/slides/_rels/slide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hyperlink" Target="http://www.eclipsehr.ca/2016/02/02/human-knowledge-doubles-every-13-months/" TargetMode="External"/><Relationship Id="rId2" Type="http://schemas.openxmlformats.org/officeDocument/2006/relationships/notesSlide" Target="../notesSlides/notesSlide33.xml"/><Relationship Id="rId1" Type="http://schemas.openxmlformats.org/officeDocument/2006/relationships/slideLayout" Target="../slideLayouts/slideLayout4.xml"/><Relationship Id="rId6" Type="http://schemas.openxmlformats.org/officeDocument/2006/relationships/image" Target="../media/image23.jpeg"/><Relationship Id="rId5" Type="http://schemas.openxmlformats.org/officeDocument/2006/relationships/hyperlink" Target="http://www-935.ibm.com/services/no/cio/leverage/levinfo_wp_gts_thetoxic.pdf" TargetMode="External"/><Relationship Id="rId4" Type="http://schemas.openxmlformats.org/officeDocument/2006/relationships/hyperlink" Target="http://www.eclipsehr.ca/author/bobembury/" TargetMode="Externa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5000" r="-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71339" y="274638"/>
            <a:ext cx="6801323" cy="1143000"/>
          </a:xfrm>
          <a:solidFill>
            <a:schemeClr val="bg1"/>
          </a:solidFill>
          <a:effectLst>
            <a:softEdge rad="317500"/>
          </a:effectLst>
        </p:spPr>
        <p:txBody>
          <a:bodyPr>
            <a:normAutofit/>
          </a:bodyPr>
          <a:lstStyle/>
          <a:p>
            <a:r>
              <a:rPr lang="en-CA" sz="3600" b="1" dirty="0" smtClean="0">
                <a:latin typeface="Leelawadee" panose="020B0502040204020203" pitchFamily="34" charset="-34"/>
                <a:cs typeface="Leelawadee" panose="020B0502040204020203" pitchFamily="34" charset="-34"/>
              </a:rPr>
              <a:t>Class 3 – Fit for Destruction</a:t>
            </a:r>
            <a:endParaRPr lang="en-CA" sz="3600" b="1" dirty="0">
              <a:latin typeface="Leelawadee" panose="020B0502040204020203" pitchFamily="34" charset="-34"/>
              <a:cs typeface="Leelawadee" panose="020B0502040204020203" pitchFamily="34" charset="-34"/>
            </a:endParaRPr>
          </a:p>
        </p:txBody>
      </p:sp>
      <p:sp>
        <p:nvSpPr>
          <p:cNvPr id="3" name="Content Placeholder 2"/>
          <p:cNvSpPr>
            <a:spLocks noGrp="1"/>
          </p:cNvSpPr>
          <p:nvPr>
            <p:ph idx="1"/>
          </p:nvPr>
        </p:nvSpPr>
        <p:spPr>
          <a:xfrm>
            <a:off x="1166022" y="1700808"/>
            <a:ext cx="6811957" cy="4525963"/>
          </a:xfrm>
        </p:spPr>
        <p:txBody>
          <a:bodyPr>
            <a:noAutofit/>
          </a:bodyPr>
          <a:lstStyle/>
          <a:p>
            <a:r>
              <a:rPr lang="en-CA" sz="3600" b="1" dirty="0" smtClean="0">
                <a:solidFill>
                  <a:schemeClr val="bg1"/>
                </a:solidFill>
                <a:effectLst>
                  <a:outerShdw blurRad="38100" dist="38100" dir="2700000" algn="tl">
                    <a:srgbClr val="000000">
                      <a:alpha val="43137"/>
                    </a:srgbClr>
                  </a:outerShdw>
                </a:effectLst>
              </a:rPr>
              <a:t>1. Israel’s Ungodliness.</a:t>
            </a:r>
          </a:p>
          <a:p>
            <a:r>
              <a:rPr lang="en-CA" sz="3600" b="1" dirty="0" smtClean="0">
                <a:solidFill>
                  <a:schemeClr val="bg1"/>
                </a:solidFill>
                <a:effectLst>
                  <a:outerShdw blurRad="38100" dist="38100" dir="2700000" algn="tl">
                    <a:srgbClr val="000000">
                      <a:alpha val="43137"/>
                    </a:srgbClr>
                  </a:outerShdw>
                </a:effectLst>
              </a:rPr>
              <a:t>2. Russia’s Covetousness.</a:t>
            </a:r>
          </a:p>
          <a:p>
            <a:r>
              <a:rPr lang="en-CA" sz="3600" b="1" dirty="0" smtClean="0">
                <a:solidFill>
                  <a:schemeClr val="bg1"/>
                </a:solidFill>
                <a:effectLst>
                  <a:outerShdw blurRad="38100" dist="38100" dir="2700000" algn="tl">
                    <a:srgbClr val="000000">
                      <a:alpha val="43137"/>
                    </a:srgbClr>
                  </a:outerShdw>
                </a:effectLst>
              </a:rPr>
              <a:t>3. Europe’s </a:t>
            </a:r>
            <a:r>
              <a:rPr lang="en-CA" sz="3600" b="1" dirty="0" err="1" smtClean="0">
                <a:solidFill>
                  <a:schemeClr val="bg1"/>
                </a:solidFill>
                <a:effectLst>
                  <a:outerShdw blurRad="38100" dist="38100" dir="2700000" algn="tl">
                    <a:srgbClr val="000000">
                      <a:alpha val="43137"/>
                    </a:srgbClr>
                  </a:outerShdw>
                </a:effectLst>
              </a:rPr>
              <a:t>Antisemitism</a:t>
            </a:r>
            <a:r>
              <a:rPr lang="en-CA" sz="3600" b="1" dirty="0" smtClean="0">
                <a:solidFill>
                  <a:schemeClr val="bg1"/>
                </a:solidFill>
                <a:effectLst>
                  <a:outerShdw blurRad="38100" dist="38100" dir="2700000" algn="tl">
                    <a:srgbClr val="000000">
                      <a:alpha val="43137"/>
                    </a:srgbClr>
                  </a:outerShdw>
                </a:effectLst>
              </a:rPr>
              <a:t>. </a:t>
            </a:r>
          </a:p>
          <a:p>
            <a:r>
              <a:rPr lang="en-CA" sz="3600" b="1" dirty="0" smtClean="0">
                <a:solidFill>
                  <a:schemeClr val="bg1"/>
                </a:solidFill>
                <a:effectLst>
                  <a:outerShdw blurRad="38100" dist="38100" dir="2700000" algn="tl">
                    <a:srgbClr val="000000">
                      <a:alpha val="43137"/>
                    </a:srgbClr>
                  </a:outerShdw>
                </a:effectLst>
              </a:rPr>
              <a:t>4. The Vatican’s Wickedness. </a:t>
            </a:r>
          </a:p>
          <a:p>
            <a:r>
              <a:rPr lang="en-CA" sz="3600" b="1" dirty="0" smtClean="0">
                <a:solidFill>
                  <a:schemeClr val="bg1"/>
                </a:solidFill>
                <a:effectLst>
                  <a:outerShdw blurRad="38100" dist="38100" dir="2700000" algn="tl">
                    <a:srgbClr val="000000">
                      <a:alpha val="43137"/>
                    </a:srgbClr>
                  </a:outerShdw>
                </a:effectLst>
              </a:rPr>
              <a:t>5. Society’s Violent Ways.</a:t>
            </a:r>
          </a:p>
          <a:p>
            <a:r>
              <a:rPr lang="en-CA" sz="3600" b="1" dirty="0" smtClean="0">
                <a:solidFill>
                  <a:schemeClr val="bg1"/>
                </a:solidFill>
                <a:effectLst>
                  <a:outerShdw blurRad="38100" dist="38100" dir="2700000" algn="tl">
                    <a:srgbClr val="000000">
                      <a:alpha val="43137"/>
                    </a:srgbClr>
                  </a:outerShdw>
                </a:effectLst>
              </a:rPr>
              <a:t>6. Mankind’s Immoral Lifestyle. </a:t>
            </a:r>
          </a:p>
          <a:p>
            <a:r>
              <a:rPr lang="en-CA" sz="3600" b="1" dirty="0" smtClean="0">
                <a:solidFill>
                  <a:schemeClr val="bg1"/>
                </a:solidFill>
                <a:effectLst>
                  <a:outerShdw blurRad="38100" dist="38100" dir="2700000" algn="tl">
                    <a:srgbClr val="000000">
                      <a:alpha val="43137"/>
                    </a:srgbClr>
                  </a:outerShdw>
                </a:effectLst>
              </a:rPr>
              <a:t>7. Human Pride and Arrogance.</a:t>
            </a:r>
            <a:endParaRPr lang="en-CA" sz="36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517677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1" cy="1143000"/>
          </a:xfrm>
          <a:solidFill>
            <a:schemeClr val="bg1"/>
          </a:solidFill>
          <a:effectLst>
            <a:softEdge rad="317500"/>
          </a:effectLst>
        </p:spPr>
        <p:txBody>
          <a:bodyPr>
            <a:normAutofit/>
          </a:bodyPr>
          <a:lstStyle/>
          <a:p>
            <a:r>
              <a:rPr lang="en-CA" sz="3600" b="1" dirty="0" smtClean="0">
                <a:latin typeface="Leelawadee" panose="020B0502040204020203" pitchFamily="34" charset="-34"/>
                <a:cs typeface="Leelawadee" panose="020B0502040204020203" pitchFamily="34" charset="-34"/>
              </a:rPr>
              <a:t>Russia’s Army : Graves in Israel!</a:t>
            </a:r>
            <a:endParaRPr lang="en-CA" sz="3600" b="1" dirty="0">
              <a:latin typeface="Leelawadee" panose="020B0502040204020203" pitchFamily="34" charset="-34"/>
              <a:cs typeface="Leelawadee" panose="020B0502040204020203" pitchFamily="34" charset="-34"/>
            </a:endParaRPr>
          </a:p>
        </p:txBody>
      </p:sp>
      <p:sp>
        <p:nvSpPr>
          <p:cNvPr id="3" name="Content Placeholder 2"/>
          <p:cNvSpPr>
            <a:spLocks noGrp="1"/>
          </p:cNvSpPr>
          <p:nvPr>
            <p:ph sz="half" idx="1"/>
          </p:nvPr>
        </p:nvSpPr>
        <p:spPr>
          <a:xfrm>
            <a:off x="457200" y="1600200"/>
            <a:ext cx="4038600" cy="4781128"/>
          </a:xfrm>
          <a:solidFill>
            <a:schemeClr val="bg1"/>
          </a:solidFill>
        </p:spPr>
        <p:txBody>
          <a:bodyPr>
            <a:normAutofit fontScale="77500" lnSpcReduction="20000"/>
          </a:bodyPr>
          <a:lstStyle/>
          <a:p>
            <a:endParaRPr lang="en-CA" sz="600" dirty="0" smtClean="0"/>
          </a:p>
          <a:p>
            <a:pPr marL="0" indent="0">
              <a:buNone/>
            </a:pPr>
            <a:r>
              <a:rPr lang="en-CA" b="1" dirty="0"/>
              <a:t>Ezekiel 39:11-12 KJV</a:t>
            </a:r>
          </a:p>
          <a:p>
            <a:r>
              <a:rPr lang="en-CA" dirty="0"/>
              <a:t>11  And it shall come to pass in that day, </a:t>
            </a:r>
            <a:r>
              <a:rPr lang="en-CA" i="1" dirty="0"/>
              <a:t>that</a:t>
            </a:r>
            <a:r>
              <a:rPr lang="en-CA" dirty="0"/>
              <a:t> I will give unto Gog </a:t>
            </a:r>
            <a:r>
              <a:rPr lang="en-CA" b="1" dirty="0"/>
              <a:t>a place there of graves in Israel,</a:t>
            </a:r>
            <a:r>
              <a:rPr lang="en-CA" dirty="0"/>
              <a:t> the valley of the passengers on the east of the sea: and it shall stop the </a:t>
            </a:r>
            <a:r>
              <a:rPr lang="en-CA" i="1" dirty="0"/>
              <a:t>noses</a:t>
            </a:r>
            <a:r>
              <a:rPr lang="en-CA" dirty="0"/>
              <a:t> of the passengers: and there shall they bury Gog and all his multitude: and they shall call </a:t>
            </a:r>
            <a:r>
              <a:rPr lang="en-CA" i="1" dirty="0"/>
              <a:t>it</a:t>
            </a:r>
            <a:r>
              <a:rPr lang="en-CA" dirty="0"/>
              <a:t> The valley of </a:t>
            </a:r>
            <a:r>
              <a:rPr lang="en-CA" dirty="0" err="1"/>
              <a:t>Hamongog</a:t>
            </a:r>
            <a:r>
              <a:rPr lang="en-CA" dirty="0"/>
              <a:t>.</a:t>
            </a:r>
          </a:p>
          <a:p>
            <a:r>
              <a:rPr lang="en-CA" b="1" dirty="0"/>
              <a:t>12  And seven months shall the house of Israel be burying of them</a:t>
            </a:r>
            <a:r>
              <a:rPr lang="en-CA" dirty="0"/>
              <a:t>, that they may cleanse the land</a:t>
            </a:r>
            <a:r>
              <a:rPr lang="en-CA" dirty="0" smtClean="0"/>
              <a:t>.</a:t>
            </a:r>
            <a:endParaRPr lang="en-CA" dirty="0"/>
          </a:p>
          <a:p>
            <a:endParaRPr lang="en-CA" dirty="0"/>
          </a:p>
          <a:p>
            <a:endParaRPr lang="en-CA" dirty="0"/>
          </a:p>
        </p:txBody>
      </p:sp>
      <p:sp>
        <p:nvSpPr>
          <p:cNvPr id="4" name="Content Placeholder 3"/>
          <p:cNvSpPr>
            <a:spLocks noGrp="1"/>
          </p:cNvSpPr>
          <p:nvPr>
            <p:ph sz="half" idx="2"/>
          </p:nvPr>
        </p:nvSpPr>
        <p:spPr>
          <a:solidFill>
            <a:schemeClr val="bg1"/>
          </a:solidFill>
          <a:ln>
            <a:noFill/>
          </a:ln>
        </p:spPr>
        <p:txBody>
          <a:bodyPr>
            <a:normAutofit fontScale="77500" lnSpcReduction="20000"/>
          </a:bodyPr>
          <a:lstStyle/>
          <a:p>
            <a:endParaRPr lang="en-CA" sz="600" dirty="0" smtClean="0"/>
          </a:p>
          <a:p>
            <a:pPr marL="0" indent="0">
              <a:buNone/>
            </a:pPr>
            <a:r>
              <a:rPr lang="en-CA" b="1" dirty="0"/>
              <a:t>Ezekiel </a:t>
            </a:r>
            <a:r>
              <a:rPr lang="en-CA" b="1" dirty="0" smtClean="0"/>
              <a:t>39:11,12 </a:t>
            </a:r>
            <a:r>
              <a:rPr lang="en-CA" b="1" dirty="0"/>
              <a:t>ESV</a:t>
            </a:r>
          </a:p>
          <a:p>
            <a:r>
              <a:rPr lang="en-CA" dirty="0"/>
              <a:t>11  "On that day I will give to Gog a place for burial in Israel, the Valley of the Travelers, east of the sea. </a:t>
            </a:r>
            <a:r>
              <a:rPr lang="en-CA" b="1" dirty="0"/>
              <a:t>It will block the travelers, </a:t>
            </a:r>
            <a:r>
              <a:rPr lang="en-CA" dirty="0"/>
              <a:t>for there Gog and all his multitude will be buried. It will be called the Valley of </a:t>
            </a:r>
            <a:r>
              <a:rPr lang="en-CA" dirty="0" err="1"/>
              <a:t>Hamon-gog</a:t>
            </a:r>
            <a:r>
              <a:rPr lang="en-CA" dirty="0"/>
              <a:t>.</a:t>
            </a:r>
          </a:p>
          <a:p>
            <a:r>
              <a:rPr lang="en-CA" dirty="0" smtClean="0"/>
              <a:t>12  </a:t>
            </a:r>
            <a:r>
              <a:rPr lang="en-CA" b="1" dirty="0"/>
              <a:t>For seven months the house of Israel will be burying them</a:t>
            </a:r>
            <a:r>
              <a:rPr lang="en-CA" dirty="0"/>
              <a:t>, in order to cleanse the land.</a:t>
            </a:r>
          </a:p>
          <a:p>
            <a:endParaRPr lang="en-CA" dirty="0"/>
          </a:p>
          <a:p>
            <a:endParaRPr lang="en-CA" dirty="0"/>
          </a:p>
          <a:p>
            <a:endParaRPr lang="en-CA" dirty="0"/>
          </a:p>
          <a:p>
            <a:endParaRPr lang="en-CA" dirty="0"/>
          </a:p>
        </p:txBody>
      </p:sp>
    </p:spTree>
    <p:extLst>
      <p:ext uri="{BB962C8B-B14F-4D97-AF65-F5344CB8AC3E}">
        <p14:creationId xmlns:p14="http://schemas.microsoft.com/office/powerpoint/2010/main" val="3096216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831273" y="274638"/>
            <a:ext cx="7481455" cy="1143000"/>
          </a:xfrm>
          <a:solidFill>
            <a:schemeClr val="bg1"/>
          </a:solidFill>
          <a:effectLst>
            <a:softEdge rad="317500"/>
          </a:effectLst>
        </p:spPr>
        <p:txBody>
          <a:bodyPr>
            <a:normAutofit/>
          </a:bodyPr>
          <a:lstStyle/>
          <a:p>
            <a:r>
              <a:rPr lang="en-CA" sz="3600" b="1" dirty="0" smtClean="0">
                <a:latin typeface="Leelawadee" panose="020B0502040204020203" pitchFamily="34" charset="-34"/>
                <a:cs typeface="Leelawadee" panose="020B0502040204020203" pitchFamily="34" charset="-34"/>
              </a:rPr>
              <a:t>Don’t Meddle with Jerusalem!</a:t>
            </a:r>
            <a:endParaRPr lang="en-CA" sz="3600" b="1" dirty="0">
              <a:latin typeface="Leelawadee" panose="020B0502040204020203" pitchFamily="34" charset="-34"/>
              <a:cs typeface="Leelawadee" panose="020B0502040204020203" pitchFamily="34" charset="-34"/>
            </a:endParaRPr>
          </a:p>
        </p:txBody>
      </p:sp>
      <p:sp>
        <p:nvSpPr>
          <p:cNvPr id="6" name="Content Placeholder 5"/>
          <p:cNvSpPr>
            <a:spLocks noGrp="1"/>
          </p:cNvSpPr>
          <p:nvPr>
            <p:ph idx="1"/>
          </p:nvPr>
        </p:nvSpPr>
        <p:spPr>
          <a:xfrm>
            <a:off x="831273" y="1600201"/>
            <a:ext cx="7481455" cy="3629000"/>
          </a:xfrm>
          <a:solidFill>
            <a:schemeClr val="bg1"/>
          </a:solidFill>
        </p:spPr>
        <p:txBody>
          <a:bodyPr>
            <a:noAutofit/>
          </a:bodyPr>
          <a:lstStyle/>
          <a:p>
            <a:pPr marL="0" indent="0">
              <a:buNone/>
            </a:pPr>
            <a:endParaRPr lang="en-CA" sz="500" b="1" dirty="0" smtClean="0"/>
          </a:p>
          <a:p>
            <a:pPr marL="0" indent="0">
              <a:buNone/>
            </a:pPr>
            <a:r>
              <a:rPr lang="en-CA" sz="2400" b="1" dirty="0" smtClean="0"/>
              <a:t>Zechariah </a:t>
            </a:r>
            <a:r>
              <a:rPr lang="en-CA" sz="2400" b="1" dirty="0"/>
              <a:t>12:2-3 KJV</a:t>
            </a:r>
          </a:p>
          <a:p>
            <a:r>
              <a:rPr lang="en-CA" sz="2400" dirty="0"/>
              <a:t>2  Behold, I will make Jerusalem </a:t>
            </a:r>
            <a:r>
              <a:rPr lang="en-CA" sz="2400" b="1" dirty="0"/>
              <a:t>a cup of trembling </a:t>
            </a:r>
            <a:r>
              <a:rPr lang="en-CA" sz="2400" dirty="0"/>
              <a:t>unto all the people round about, when they shall be in the siege both against Judah </a:t>
            </a:r>
            <a:r>
              <a:rPr lang="en-CA" sz="2400" i="1" dirty="0"/>
              <a:t>and</a:t>
            </a:r>
            <a:r>
              <a:rPr lang="en-CA" sz="2400" dirty="0"/>
              <a:t> against Jerusalem.</a:t>
            </a:r>
          </a:p>
          <a:p>
            <a:r>
              <a:rPr lang="en-CA" sz="2400" dirty="0"/>
              <a:t>3  And in that day will </a:t>
            </a:r>
            <a:r>
              <a:rPr lang="en-CA" sz="2400" b="1" dirty="0"/>
              <a:t>I make Jerusalem a burdensome stone for all people: all that burden themselves with it shall be cut in pieces, </a:t>
            </a:r>
            <a:r>
              <a:rPr lang="en-CA" sz="2400" dirty="0"/>
              <a:t>though all the people of the earth be gathered together against it.</a:t>
            </a:r>
          </a:p>
          <a:p>
            <a:endParaRPr lang="en-CA" sz="2400" dirty="0"/>
          </a:p>
          <a:p>
            <a:endParaRPr lang="en-CA" sz="2400" dirty="0"/>
          </a:p>
        </p:txBody>
      </p:sp>
    </p:spTree>
    <p:extLst>
      <p:ext uri="{BB962C8B-B14F-4D97-AF65-F5344CB8AC3E}">
        <p14:creationId xmlns:p14="http://schemas.microsoft.com/office/powerpoint/2010/main" val="258329915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a:solidFill>
            <a:schemeClr val="bg1"/>
          </a:solidFill>
          <a:effectLst>
            <a:softEdge rad="317500"/>
          </a:effectLst>
        </p:spPr>
        <p:txBody>
          <a:bodyPr>
            <a:normAutofit/>
          </a:bodyPr>
          <a:lstStyle/>
          <a:p>
            <a:r>
              <a:rPr lang="en-CA" sz="3600" b="1" dirty="0" smtClean="0">
                <a:latin typeface="Leelawadee" panose="020B0502040204020203" pitchFamily="34" charset="-34"/>
                <a:cs typeface="Leelawadee" panose="020B0502040204020203" pitchFamily="34" charset="-34"/>
              </a:rPr>
              <a:t>Russia Moves In as USA Moves Out</a:t>
            </a:r>
            <a:br>
              <a:rPr lang="en-CA" sz="3600" b="1" dirty="0" smtClean="0">
                <a:latin typeface="Leelawadee" panose="020B0502040204020203" pitchFamily="34" charset="-34"/>
                <a:cs typeface="Leelawadee" panose="020B0502040204020203" pitchFamily="34" charset="-34"/>
              </a:rPr>
            </a:br>
            <a:r>
              <a:rPr lang="en-CA" sz="2400" b="1" dirty="0" smtClean="0">
                <a:latin typeface="Leelawadee" panose="020B0502040204020203" pitchFamily="34" charset="-34"/>
                <a:cs typeface="Leelawadee" panose="020B0502040204020203" pitchFamily="34" charset="-34"/>
              </a:rPr>
              <a:t>National Post – December 18, 2017</a:t>
            </a:r>
            <a:endParaRPr lang="en-CA" sz="2400" b="1" dirty="0">
              <a:latin typeface="Leelawadee" panose="020B0502040204020203" pitchFamily="34" charset="-34"/>
              <a:cs typeface="Leelawadee" panose="020B0502040204020203" pitchFamily="34" charset="-34"/>
            </a:endParaRPr>
          </a:p>
        </p:txBody>
      </p:sp>
      <p:sp>
        <p:nvSpPr>
          <p:cNvPr id="3" name="Content Placeholder 2"/>
          <p:cNvSpPr>
            <a:spLocks noGrp="1"/>
          </p:cNvSpPr>
          <p:nvPr>
            <p:ph sz="half" idx="1"/>
          </p:nvPr>
        </p:nvSpPr>
        <p:spPr>
          <a:xfrm>
            <a:off x="457200" y="1484784"/>
            <a:ext cx="4038600" cy="4968552"/>
          </a:xfrm>
          <a:solidFill>
            <a:schemeClr val="bg1"/>
          </a:solidFill>
        </p:spPr>
        <p:txBody>
          <a:bodyPr>
            <a:normAutofit fontScale="77500" lnSpcReduction="20000"/>
          </a:bodyPr>
          <a:lstStyle/>
          <a:p>
            <a:endParaRPr lang="en-CA" sz="600" dirty="0" smtClean="0"/>
          </a:p>
          <a:p>
            <a:r>
              <a:rPr lang="en-CA" dirty="0" smtClean="0"/>
              <a:t>With </a:t>
            </a:r>
            <a:r>
              <a:rPr lang="en-CA" dirty="0"/>
              <a:t>the Palestinians rejecting U.S. mediation, Russia said it was ready to take over.</a:t>
            </a:r>
          </a:p>
          <a:p>
            <a:r>
              <a:rPr lang="en-CA" dirty="0" smtClean="0"/>
              <a:t>Russia’s </a:t>
            </a:r>
            <a:r>
              <a:rPr lang="en-CA" dirty="0"/>
              <a:t>deputy U.N. ambassador, Vladimir </a:t>
            </a:r>
            <a:r>
              <a:rPr lang="en-CA" dirty="0" err="1"/>
              <a:t>Safronkov</a:t>
            </a:r>
            <a:r>
              <a:rPr lang="en-CA" dirty="0"/>
              <a:t>, said the issue of “moving as quickly as possible toward direct Israeli-Palestinian negotiations” is becoming more important, and he reiterated Russia’s proposal to hold a summit between the Palestinian and Israeli leaders.</a:t>
            </a:r>
          </a:p>
          <a:p>
            <a:r>
              <a:rPr lang="en-CA" dirty="0" smtClean="0"/>
              <a:t>“</a:t>
            </a:r>
            <a:r>
              <a:rPr lang="en-CA" dirty="0"/>
              <a:t>We are ready to become an honest mediator here,” he said</a:t>
            </a:r>
            <a:r>
              <a:rPr lang="en-CA" dirty="0" smtClean="0"/>
              <a:t>.</a:t>
            </a:r>
            <a:endParaRPr lang="en-CA" dirty="0"/>
          </a:p>
        </p:txBody>
      </p:sp>
      <p:pic>
        <p:nvPicPr>
          <p:cNvPr id="1026"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716016" y="1556792"/>
            <a:ext cx="4038600" cy="3028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4716016" y="4725144"/>
            <a:ext cx="4032448" cy="1600438"/>
          </a:xfrm>
          <a:prstGeom prst="rect">
            <a:avLst/>
          </a:prstGeom>
          <a:noFill/>
        </p:spPr>
        <p:txBody>
          <a:bodyPr wrap="square" rtlCol="0">
            <a:spAutoFit/>
          </a:bodyPr>
          <a:lstStyle/>
          <a:p>
            <a:pPr algn="ctr"/>
            <a:r>
              <a:rPr lang="en-CA" sz="1400" b="1" dirty="0">
                <a:solidFill>
                  <a:prstClr val="white"/>
                </a:solidFill>
              </a:rPr>
              <a:t>Vladimir </a:t>
            </a:r>
            <a:r>
              <a:rPr lang="en-CA" sz="1400" b="1" dirty="0" err="1">
                <a:solidFill>
                  <a:prstClr val="white"/>
                </a:solidFill>
              </a:rPr>
              <a:t>Safronkov</a:t>
            </a:r>
            <a:r>
              <a:rPr lang="en-CA" sz="1400" b="1" dirty="0">
                <a:solidFill>
                  <a:prstClr val="white"/>
                </a:solidFill>
              </a:rPr>
              <a:t>, Russia’s Deputy Permanent Representative to the United Nations, speaks with a co-worker after a vote on a draft resolution that would reject US President Donald Trump’s decision to recognize Jerusalem as the capital of Israel on December 18, </a:t>
            </a:r>
            <a:r>
              <a:rPr lang="en-CA" sz="1400" b="1" dirty="0">
                <a:solidFill>
                  <a:prstClr val="white"/>
                </a:solidFill>
                <a:effectLst>
                  <a:outerShdw blurRad="38100" dist="38100" dir="2700000" algn="tl">
                    <a:srgbClr val="000000">
                      <a:alpha val="43137"/>
                    </a:srgbClr>
                  </a:outerShdw>
                </a:effectLst>
              </a:rPr>
              <a:t>2017</a:t>
            </a:r>
            <a:r>
              <a:rPr lang="en-CA" sz="1400" b="1" dirty="0">
                <a:solidFill>
                  <a:prstClr val="white"/>
                </a:solidFill>
              </a:rPr>
              <a:t>, at UN Headquarters in New York. </a:t>
            </a:r>
            <a:r>
              <a:rPr lang="en-CA" sz="1400" b="1" i="1" dirty="0">
                <a:solidFill>
                  <a:prstClr val="white"/>
                </a:solidFill>
              </a:rPr>
              <a:t>KENA BETANCUR/AFP/Getty Images</a:t>
            </a:r>
            <a:endParaRPr lang="en-CA" sz="1400" b="1" dirty="0">
              <a:solidFill>
                <a:prstClr val="white"/>
              </a:solidFill>
            </a:endParaRPr>
          </a:p>
        </p:txBody>
      </p:sp>
    </p:spTree>
    <p:extLst>
      <p:ext uri="{BB962C8B-B14F-4D97-AF65-F5344CB8AC3E}">
        <p14:creationId xmlns:p14="http://schemas.microsoft.com/office/powerpoint/2010/main" val="32693157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5000" r="-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273" y="274638"/>
            <a:ext cx="7481455" cy="1143000"/>
          </a:xfrm>
          <a:solidFill>
            <a:schemeClr val="bg1"/>
          </a:solidFill>
          <a:effectLst>
            <a:softEdge rad="317500"/>
          </a:effectLst>
        </p:spPr>
        <p:txBody>
          <a:bodyPr>
            <a:normAutofit/>
          </a:bodyPr>
          <a:lstStyle/>
          <a:p>
            <a:r>
              <a:rPr lang="en-CA" sz="3600" b="1" dirty="0" smtClean="0">
                <a:latin typeface="Leelawadee" panose="020B0502040204020203" pitchFamily="34" charset="-34"/>
                <a:cs typeface="Leelawadee" panose="020B0502040204020203" pitchFamily="34" charset="-34"/>
              </a:rPr>
              <a:t>3. Europe’s Anti-Semitism</a:t>
            </a:r>
            <a:endParaRPr lang="en-CA" sz="3600" b="1" dirty="0">
              <a:latin typeface="Leelawadee" panose="020B0502040204020203" pitchFamily="34" charset="-34"/>
              <a:cs typeface="Leelawadee" panose="020B0502040204020203" pitchFamily="34" charset="-34"/>
            </a:endParaRPr>
          </a:p>
        </p:txBody>
      </p:sp>
      <p:sp>
        <p:nvSpPr>
          <p:cNvPr id="3" name="Content Placeholder 2"/>
          <p:cNvSpPr>
            <a:spLocks noGrp="1"/>
          </p:cNvSpPr>
          <p:nvPr>
            <p:ph idx="1"/>
          </p:nvPr>
        </p:nvSpPr>
        <p:spPr/>
        <p:txBody>
          <a:bodyPr>
            <a:normAutofit fontScale="85000" lnSpcReduction="20000"/>
          </a:bodyPr>
          <a:lstStyle/>
          <a:p>
            <a:pPr marL="0" indent="0">
              <a:buNone/>
            </a:pPr>
            <a:r>
              <a:rPr lang="en-CA" b="1" dirty="0">
                <a:solidFill>
                  <a:schemeClr val="bg1"/>
                </a:solidFill>
                <a:effectLst>
                  <a:outerShdw blurRad="38100" dist="38100" dir="2700000" algn="tl">
                    <a:srgbClr val="000000">
                      <a:alpha val="43137"/>
                    </a:srgbClr>
                  </a:outerShdw>
                </a:effectLst>
              </a:rPr>
              <a:t>Micah 4:11-13 KJV</a:t>
            </a:r>
          </a:p>
          <a:p>
            <a:r>
              <a:rPr lang="en-CA" b="1" dirty="0">
                <a:solidFill>
                  <a:schemeClr val="bg1"/>
                </a:solidFill>
                <a:effectLst>
                  <a:outerShdw blurRad="38100" dist="38100" dir="2700000" algn="tl">
                    <a:srgbClr val="000000">
                      <a:alpha val="43137"/>
                    </a:srgbClr>
                  </a:outerShdw>
                </a:effectLst>
              </a:rPr>
              <a:t>11  Now also many nations are gathered against thee, that say, Let her be defiled, and let our eye look upon Zion.</a:t>
            </a:r>
          </a:p>
          <a:p>
            <a:r>
              <a:rPr lang="en-CA" b="1" dirty="0">
                <a:solidFill>
                  <a:schemeClr val="bg1"/>
                </a:solidFill>
                <a:effectLst>
                  <a:outerShdw blurRad="38100" dist="38100" dir="2700000" algn="tl">
                    <a:srgbClr val="000000">
                      <a:alpha val="43137"/>
                    </a:srgbClr>
                  </a:outerShdw>
                </a:effectLst>
              </a:rPr>
              <a:t>12  But they know not the thoughts of the LORD, neither understand they his counsel: for he shall gather them as the sheaves into the floor.</a:t>
            </a:r>
          </a:p>
          <a:p>
            <a:r>
              <a:rPr lang="en-CA" b="1" dirty="0">
                <a:solidFill>
                  <a:schemeClr val="bg1"/>
                </a:solidFill>
                <a:effectLst>
                  <a:outerShdw blurRad="38100" dist="38100" dir="2700000" algn="tl">
                    <a:srgbClr val="000000">
                      <a:alpha val="43137"/>
                    </a:srgbClr>
                  </a:outerShdw>
                </a:effectLst>
              </a:rPr>
              <a:t>13  Arise and thresh, O daughter of Zion: for I will make thine horn iron, and I will make thy hoofs brass: and thou shalt beat in pieces many people: and I will consecrate their gain unto the LORD, and their substance unto the Lord of the whole earth.</a:t>
            </a:r>
          </a:p>
          <a:p>
            <a:endParaRPr lang="en-CA" dirty="0">
              <a:effectLst>
                <a:outerShdw blurRad="38100" dist="38100" dir="2700000" algn="tl">
                  <a:srgbClr val="000000">
                    <a:alpha val="43137"/>
                  </a:srgbClr>
                </a:outerShdw>
              </a:effectLst>
            </a:endParaRPr>
          </a:p>
          <a:p>
            <a:endParaRPr lang="en-CA" dirty="0">
              <a:solidFill>
                <a:schemeClr val="bg1"/>
              </a:solidFill>
              <a:effectLst>
                <a:outerShdw blurRad="38100" dist="38100" dir="2700000" algn="tl">
                  <a:srgbClr val="000000">
                    <a:alpha val="43137"/>
                  </a:srgbClr>
                </a:outerShdw>
              </a:effectLst>
            </a:endParaRPr>
          </a:p>
          <a:p>
            <a:endParaRPr lang="en-CA"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2327961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0" y="23857"/>
            <a:ext cx="9144000" cy="68637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45720" y="274638"/>
            <a:ext cx="9052560" cy="1143000"/>
          </a:xfrm>
          <a:solidFill>
            <a:schemeClr val="bg1"/>
          </a:solidFill>
          <a:effectLst>
            <a:softEdge rad="317500"/>
          </a:effectLst>
        </p:spPr>
        <p:txBody>
          <a:bodyPr>
            <a:noAutofit/>
          </a:bodyPr>
          <a:lstStyle/>
          <a:p>
            <a:r>
              <a:rPr lang="en-CA" sz="3200" b="1" dirty="0" smtClean="0">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rPr>
              <a:t>Europe: To be the Subject of God’s Wrath!</a:t>
            </a:r>
            <a:endParaRPr lang="en-CA" sz="3200" b="1" dirty="0">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endParaRPr>
          </a:p>
        </p:txBody>
      </p:sp>
    </p:spTree>
    <p:extLst>
      <p:ext uri="{BB962C8B-B14F-4D97-AF65-F5344CB8AC3E}">
        <p14:creationId xmlns:p14="http://schemas.microsoft.com/office/powerpoint/2010/main" val="34549497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831273" y="274638"/>
            <a:ext cx="7481455" cy="1143000"/>
          </a:xfrm>
          <a:solidFill>
            <a:schemeClr val="bg1"/>
          </a:solidFill>
          <a:effectLst>
            <a:softEdge rad="317500"/>
          </a:effectLst>
        </p:spPr>
        <p:txBody>
          <a:bodyPr>
            <a:normAutofit/>
          </a:bodyPr>
          <a:lstStyle/>
          <a:p>
            <a:r>
              <a:rPr lang="en-CA" sz="3600" b="1" dirty="0" smtClean="0">
                <a:latin typeface="Leelawadee" panose="020B0502040204020203" pitchFamily="34" charset="-34"/>
                <a:cs typeface="Leelawadee" panose="020B0502040204020203" pitchFamily="34" charset="-34"/>
              </a:rPr>
              <a:t>Europe: Scourged with Fire</a:t>
            </a:r>
            <a:endParaRPr lang="en-CA" sz="3600" b="1" dirty="0">
              <a:latin typeface="Leelawadee" panose="020B0502040204020203" pitchFamily="34" charset="-34"/>
              <a:cs typeface="Leelawadee" panose="020B0502040204020203" pitchFamily="34" charset="-34"/>
            </a:endParaRPr>
          </a:p>
        </p:txBody>
      </p:sp>
      <p:sp>
        <p:nvSpPr>
          <p:cNvPr id="5" name="Content Placeholder 4"/>
          <p:cNvSpPr>
            <a:spLocks noGrp="1"/>
          </p:cNvSpPr>
          <p:nvPr>
            <p:ph sz="half" idx="1"/>
          </p:nvPr>
        </p:nvSpPr>
        <p:spPr>
          <a:xfrm>
            <a:off x="457200" y="1600201"/>
            <a:ext cx="4038600" cy="3196952"/>
          </a:xfrm>
          <a:solidFill>
            <a:schemeClr val="bg1"/>
          </a:solidFill>
        </p:spPr>
        <p:txBody>
          <a:bodyPr>
            <a:normAutofit fontScale="92500" lnSpcReduction="10000"/>
          </a:bodyPr>
          <a:lstStyle/>
          <a:p>
            <a:endParaRPr lang="en-CA" sz="500" dirty="0" smtClean="0"/>
          </a:p>
          <a:p>
            <a:pPr marL="0" indent="0">
              <a:buNone/>
            </a:pPr>
            <a:r>
              <a:rPr lang="en-CA" b="1" dirty="0" smtClean="0"/>
              <a:t>Ezekiel </a:t>
            </a:r>
            <a:r>
              <a:rPr lang="en-CA" b="1" dirty="0"/>
              <a:t>39:6 KJV</a:t>
            </a:r>
          </a:p>
          <a:p>
            <a:r>
              <a:rPr lang="en-CA" dirty="0"/>
              <a:t>6  And I will send </a:t>
            </a:r>
            <a:r>
              <a:rPr lang="en-CA" b="1" dirty="0"/>
              <a:t>a fire on Magog,</a:t>
            </a:r>
            <a:r>
              <a:rPr lang="en-CA" dirty="0"/>
              <a:t> and among them that dwell carelessly in the isles: and they shall know that I </a:t>
            </a:r>
            <a:r>
              <a:rPr lang="en-CA" i="1" dirty="0"/>
              <a:t>am</a:t>
            </a:r>
            <a:r>
              <a:rPr lang="en-CA" dirty="0"/>
              <a:t> the LORD.</a:t>
            </a:r>
          </a:p>
          <a:p>
            <a:endParaRPr lang="en-CA" dirty="0"/>
          </a:p>
        </p:txBody>
      </p:sp>
      <p:sp>
        <p:nvSpPr>
          <p:cNvPr id="6" name="Content Placeholder 5"/>
          <p:cNvSpPr>
            <a:spLocks noGrp="1"/>
          </p:cNvSpPr>
          <p:nvPr>
            <p:ph sz="half" idx="2"/>
          </p:nvPr>
        </p:nvSpPr>
        <p:spPr>
          <a:solidFill>
            <a:schemeClr val="bg1"/>
          </a:solidFill>
        </p:spPr>
        <p:txBody>
          <a:bodyPr>
            <a:normAutofit fontScale="92500" lnSpcReduction="10000"/>
          </a:bodyPr>
          <a:lstStyle/>
          <a:p>
            <a:endParaRPr lang="en-CA" sz="500" dirty="0" smtClean="0"/>
          </a:p>
          <a:p>
            <a:pPr marL="0" indent="0">
              <a:buNone/>
            </a:pPr>
            <a:r>
              <a:rPr lang="en-CA" b="1" dirty="0" smtClean="0"/>
              <a:t>2 </a:t>
            </a:r>
            <a:r>
              <a:rPr lang="en-CA" b="1" dirty="0"/>
              <a:t>Peter 3:10 KJV</a:t>
            </a:r>
          </a:p>
          <a:p>
            <a:r>
              <a:rPr lang="en-CA" dirty="0"/>
              <a:t>10  But the day of the Lord will come as a thief in the night; in the which the heavens shall pass away with a great noise, and the elements shall melt with fervent heat, the earth also and </a:t>
            </a:r>
            <a:r>
              <a:rPr lang="en-CA" b="1" dirty="0"/>
              <a:t>the works that are therein shall be burned up.</a:t>
            </a:r>
          </a:p>
          <a:p>
            <a:endParaRPr lang="en-CA" dirty="0"/>
          </a:p>
          <a:p>
            <a:endParaRPr lang="en-CA" dirty="0"/>
          </a:p>
        </p:txBody>
      </p:sp>
    </p:spTree>
    <p:extLst>
      <p:ext uri="{BB962C8B-B14F-4D97-AF65-F5344CB8AC3E}">
        <p14:creationId xmlns:p14="http://schemas.microsoft.com/office/powerpoint/2010/main" val="620413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95636" y="274638"/>
            <a:ext cx="6552728" cy="1143000"/>
          </a:xfrm>
          <a:solidFill>
            <a:schemeClr val="bg1"/>
          </a:solidFill>
          <a:effectLst>
            <a:softEdge rad="317500"/>
          </a:effectLst>
        </p:spPr>
        <p:txBody>
          <a:bodyPr>
            <a:normAutofit fontScale="90000"/>
          </a:bodyPr>
          <a:lstStyle/>
          <a:p>
            <a:r>
              <a:rPr lang="en-CA" sz="4000" b="1" dirty="0" smtClean="0">
                <a:effectLst>
                  <a:outerShdw blurRad="38100" dist="38100" dir="2700000" algn="tl">
                    <a:srgbClr val="000000">
                      <a:alpha val="43137"/>
                    </a:srgbClr>
                  </a:outerShdw>
                </a:effectLst>
              </a:rPr>
              <a:t>Generations of  Anti-Semitism </a:t>
            </a:r>
            <a:endParaRPr lang="en-CA" sz="4000"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3184381"/>
            <a:ext cx="8363273" cy="3556987"/>
          </a:xfrm>
          <a:solidFill>
            <a:schemeClr val="bg1"/>
          </a:solidFill>
          <a:effectLst>
            <a:softEdge rad="317500"/>
          </a:effectLst>
        </p:spPr>
        <p:txBody>
          <a:bodyPr>
            <a:normAutofit/>
          </a:bodyPr>
          <a:lstStyle/>
          <a:p>
            <a:pPr algn="ctr"/>
            <a:endParaRPr lang="en-CA" sz="1000" b="1" dirty="0" smtClean="0"/>
          </a:p>
          <a:p>
            <a:pPr marL="0" indent="0" algn="ctr">
              <a:buNone/>
            </a:pPr>
            <a:r>
              <a:rPr lang="en-CA" sz="2800" b="1" dirty="0"/>
              <a:t>Jeremiah 16:16-17 KJV</a:t>
            </a:r>
          </a:p>
          <a:p>
            <a:r>
              <a:rPr lang="en-CA" sz="2400" b="1" dirty="0"/>
              <a:t>16  Behold, I will send for many fishers, </a:t>
            </a:r>
            <a:r>
              <a:rPr lang="en-CA" sz="2400" b="1" dirty="0" err="1"/>
              <a:t>saith</a:t>
            </a:r>
            <a:r>
              <a:rPr lang="en-CA" sz="2400" b="1" dirty="0"/>
              <a:t> the LORD, and they shall fish them; and after will I send for many hunters, and they shall hunt them from every mountain, and from every hill, and out of the holes of the rocks.</a:t>
            </a:r>
          </a:p>
          <a:p>
            <a:r>
              <a:rPr lang="en-CA" sz="2400" b="1" dirty="0"/>
              <a:t>17  For mine eyes are upon all their ways: they are not hid from my face, neither is their iniquity hid from mine eyes</a:t>
            </a:r>
            <a:r>
              <a:rPr lang="en-CA" sz="2400" dirty="0"/>
              <a:t>.</a:t>
            </a:r>
          </a:p>
        </p:txBody>
      </p:sp>
    </p:spTree>
    <p:extLst>
      <p:ext uri="{BB962C8B-B14F-4D97-AF65-F5344CB8AC3E}">
        <p14:creationId xmlns:p14="http://schemas.microsoft.com/office/powerpoint/2010/main" val="1720126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bg/>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uiExpand="1" build="p"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6000" r="-6000"/>
          </a:stretch>
        </a:blipFill>
        <a:effectLst/>
      </p:bgPr>
    </p:bg>
    <p:spTree>
      <p:nvGrpSpPr>
        <p:cNvPr id="1" name=""/>
        <p:cNvGrpSpPr/>
        <p:nvPr/>
      </p:nvGrpSpPr>
      <p:grpSpPr>
        <a:xfrm>
          <a:off x="0" y="0"/>
          <a:ext cx="0" cy="0"/>
          <a:chOff x="0" y="0"/>
          <a:chExt cx="0" cy="0"/>
        </a:xfrm>
      </p:grpSpPr>
      <p:sp>
        <p:nvSpPr>
          <p:cNvPr id="5" name="Title 1"/>
          <p:cNvSpPr>
            <a:spLocks noGrp="1"/>
          </p:cNvSpPr>
          <p:nvPr>
            <p:ph type="title"/>
          </p:nvPr>
        </p:nvSpPr>
        <p:spPr>
          <a:xfrm>
            <a:off x="45720" y="274638"/>
            <a:ext cx="9052560" cy="1143000"/>
          </a:xfrm>
          <a:solidFill>
            <a:schemeClr val="bg1"/>
          </a:solidFill>
          <a:effectLst>
            <a:softEdge rad="317500"/>
          </a:effectLst>
        </p:spPr>
        <p:txBody>
          <a:bodyPr>
            <a:normAutofit/>
          </a:bodyPr>
          <a:lstStyle/>
          <a:p>
            <a:r>
              <a:rPr lang="en-CA" sz="3600" b="1" dirty="0" smtClean="0">
                <a:latin typeface="Leelawadee" panose="020B0502040204020203" pitchFamily="34" charset="-34"/>
                <a:cs typeface="Leelawadee" panose="020B0502040204020203" pitchFamily="34" charset="-34"/>
              </a:rPr>
              <a:t>Europe:  (The ‘toes’ of Iron and Clay)</a:t>
            </a:r>
            <a:endParaRPr lang="en-CA" sz="3600" b="1" dirty="0">
              <a:latin typeface="Leelawadee" panose="020B0502040204020203" pitchFamily="34" charset="-34"/>
              <a:cs typeface="Leelawadee" panose="020B0502040204020203" pitchFamily="34" charset="-34"/>
            </a:endParaRPr>
          </a:p>
        </p:txBody>
      </p:sp>
      <p:sp>
        <p:nvSpPr>
          <p:cNvPr id="3" name="Content Placeholder 2"/>
          <p:cNvSpPr>
            <a:spLocks noGrp="1"/>
          </p:cNvSpPr>
          <p:nvPr>
            <p:ph idx="1"/>
          </p:nvPr>
        </p:nvSpPr>
        <p:spPr>
          <a:xfrm>
            <a:off x="457200" y="1484785"/>
            <a:ext cx="8229600" cy="4320480"/>
          </a:xfrm>
          <a:solidFill>
            <a:schemeClr val="bg1">
              <a:alpha val="90000"/>
            </a:schemeClr>
          </a:solidFill>
        </p:spPr>
        <p:txBody>
          <a:bodyPr>
            <a:normAutofit fontScale="85000" lnSpcReduction="10000"/>
          </a:bodyPr>
          <a:lstStyle/>
          <a:p>
            <a:pPr marL="0" indent="0">
              <a:buNone/>
            </a:pPr>
            <a:endParaRPr lang="en-CA" sz="600" b="1" dirty="0" smtClean="0"/>
          </a:p>
          <a:p>
            <a:pPr marL="0" indent="0">
              <a:buNone/>
            </a:pPr>
            <a:r>
              <a:rPr lang="en-CA" b="1" dirty="0"/>
              <a:t>Daniel 2:43-44 KJV</a:t>
            </a:r>
          </a:p>
          <a:p>
            <a:r>
              <a:rPr lang="en-CA" dirty="0"/>
              <a:t>43  And whereas thou </a:t>
            </a:r>
            <a:r>
              <a:rPr lang="en-CA" dirty="0" err="1"/>
              <a:t>sawest</a:t>
            </a:r>
            <a:r>
              <a:rPr lang="en-CA" dirty="0"/>
              <a:t> </a:t>
            </a:r>
            <a:r>
              <a:rPr lang="en-CA" b="1" dirty="0"/>
              <a:t>iron mixed with miry clay,</a:t>
            </a:r>
            <a:r>
              <a:rPr lang="en-CA" dirty="0"/>
              <a:t> they shall mingle themselves with the seed of men: but </a:t>
            </a:r>
            <a:r>
              <a:rPr lang="en-CA" b="1" dirty="0"/>
              <a:t>they shall not cleave one to another</a:t>
            </a:r>
            <a:r>
              <a:rPr lang="en-CA" dirty="0"/>
              <a:t>, even as iron is not mixed with clay.</a:t>
            </a:r>
          </a:p>
          <a:p>
            <a:r>
              <a:rPr lang="en-CA" dirty="0"/>
              <a:t>44  And in the days of these kings shall the God of heaven set up a kingdom, which shall never be destroyed: and the kingdom shall not be left to other people, but </a:t>
            </a:r>
            <a:r>
              <a:rPr lang="en-CA" b="1" dirty="0"/>
              <a:t>it shall break in pieces and consume all these kingdoms</a:t>
            </a:r>
            <a:r>
              <a:rPr lang="en-CA" dirty="0"/>
              <a:t>, and it shall stand for ever</a:t>
            </a:r>
            <a:r>
              <a:rPr lang="en-CA" dirty="0" smtClean="0"/>
              <a:t>.</a:t>
            </a:r>
            <a:endParaRPr lang="en-CA" dirty="0"/>
          </a:p>
          <a:p>
            <a:endParaRPr lang="en-CA" dirty="0"/>
          </a:p>
          <a:p>
            <a:endParaRPr lang="en-CA" dirty="0"/>
          </a:p>
        </p:txBody>
      </p:sp>
    </p:spTree>
    <p:extLst>
      <p:ext uri="{BB962C8B-B14F-4D97-AF65-F5344CB8AC3E}">
        <p14:creationId xmlns:p14="http://schemas.microsoft.com/office/powerpoint/2010/main" val="3442070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5000" r="-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71339" y="274638"/>
            <a:ext cx="6801323" cy="1143000"/>
          </a:xfrm>
          <a:solidFill>
            <a:schemeClr val="bg1"/>
          </a:solidFill>
          <a:effectLst>
            <a:softEdge rad="317500"/>
          </a:effectLst>
        </p:spPr>
        <p:txBody>
          <a:bodyPr>
            <a:normAutofit/>
          </a:bodyPr>
          <a:lstStyle/>
          <a:p>
            <a:r>
              <a:rPr lang="en-CA" sz="3600" b="1" dirty="0" smtClean="0">
                <a:latin typeface="Leelawadee" panose="020B0502040204020203" pitchFamily="34" charset="-34"/>
                <a:cs typeface="Leelawadee" panose="020B0502040204020203" pitchFamily="34" charset="-34"/>
              </a:rPr>
              <a:t>4. The Vatican’s Wickedness</a:t>
            </a:r>
            <a:endParaRPr lang="en-CA" sz="3600" b="1" dirty="0">
              <a:latin typeface="Leelawadee" panose="020B0502040204020203" pitchFamily="34" charset="-34"/>
              <a:cs typeface="Leelawadee" panose="020B0502040204020203" pitchFamily="34" charset="-34"/>
            </a:endParaRPr>
          </a:p>
        </p:txBody>
      </p:sp>
      <p:sp>
        <p:nvSpPr>
          <p:cNvPr id="3" name="Content Placeholder 2"/>
          <p:cNvSpPr>
            <a:spLocks noGrp="1"/>
          </p:cNvSpPr>
          <p:nvPr>
            <p:ph idx="1"/>
          </p:nvPr>
        </p:nvSpPr>
        <p:spPr/>
        <p:txBody>
          <a:bodyPr>
            <a:normAutofit fontScale="92500" lnSpcReduction="20000"/>
          </a:bodyPr>
          <a:lstStyle/>
          <a:p>
            <a:pPr marL="0" indent="0">
              <a:buNone/>
            </a:pPr>
            <a:r>
              <a:rPr lang="en-CA" b="1" dirty="0">
                <a:solidFill>
                  <a:schemeClr val="bg1"/>
                </a:solidFill>
                <a:effectLst>
                  <a:outerShdw blurRad="38100" dist="38100" dir="2700000" algn="tl">
                    <a:srgbClr val="000000">
                      <a:alpha val="43137"/>
                    </a:srgbClr>
                  </a:outerShdw>
                </a:effectLst>
              </a:rPr>
              <a:t>2 Thessalonians 2:7-9 KJV</a:t>
            </a:r>
          </a:p>
          <a:p>
            <a:r>
              <a:rPr lang="en-CA" b="1" dirty="0">
                <a:solidFill>
                  <a:schemeClr val="bg1"/>
                </a:solidFill>
                <a:effectLst>
                  <a:outerShdw blurRad="38100" dist="38100" dir="2700000" algn="tl">
                    <a:srgbClr val="000000">
                      <a:alpha val="43137"/>
                    </a:srgbClr>
                  </a:outerShdw>
                </a:effectLst>
              </a:rPr>
              <a:t>7  For the mystery of iniquity doth already work: only he who now </a:t>
            </a:r>
            <a:r>
              <a:rPr lang="en-CA" b="1" dirty="0" err="1">
                <a:solidFill>
                  <a:schemeClr val="bg1"/>
                </a:solidFill>
                <a:effectLst>
                  <a:outerShdw blurRad="38100" dist="38100" dir="2700000" algn="tl">
                    <a:srgbClr val="000000">
                      <a:alpha val="43137"/>
                    </a:srgbClr>
                  </a:outerShdw>
                </a:effectLst>
              </a:rPr>
              <a:t>letteth</a:t>
            </a:r>
            <a:r>
              <a:rPr lang="en-CA" b="1" dirty="0">
                <a:solidFill>
                  <a:schemeClr val="bg1"/>
                </a:solidFill>
                <a:effectLst>
                  <a:outerShdw blurRad="38100" dist="38100" dir="2700000" algn="tl">
                    <a:srgbClr val="000000">
                      <a:alpha val="43137"/>
                    </a:srgbClr>
                  </a:outerShdw>
                </a:effectLst>
              </a:rPr>
              <a:t> will let, until he be taken out of the way.</a:t>
            </a:r>
          </a:p>
          <a:p>
            <a:r>
              <a:rPr lang="en-CA" b="1" dirty="0">
                <a:solidFill>
                  <a:schemeClr val="bg1"/>
                </a:solidFill>
                <a:effectLst>
                  <a:outerShdw blurRad="38100" dist="38100" dir="2700000" algn="tl">
                    <a:srgbClr val="000000">
                      <a:alpha val="43137"/>
                    </a:srgbClr>
                  </a:outerShdw>
                </a:effectLst>
              </a:rPr>
              <a:t>8  And then shall that Wicked be revealed, whom the Lord shall consume with the spirit of his mouth, and shall destroy with the brightness of his coming:</a:t>
            </a:r>
          </a:p>
          <a:p>
            <a:r>
              <a:rPr lang="en-CA" b="1" dirty="0">
                <a:solidFill>
                  <a:schemeClr val="bg1"/>
                </a:solidFill>
                <a:effectLst>
                  <a:outerShdw blurRad="38100" dist="38100" dir="2700000" algn="tl">
                    <a:srgbClr val="000000">
                      <a:alpha val="43137"/>
                    </a:srgbClr>
                  </a:outerShdw>
                </a:effectLst>
              </a:rPr>
              <a:t>9  Even him, whose coming is after the working of Satan with all power and signs and lying wonders,</a:t>
            </a:r>
          </a:p>
          <a:p>
            <a:endParaRPr lang="en-CA" dirty="0">
              <a:solidFill>
                <a:schemeClr val="bg1"/>
              </a:solidFill>
              <a:effectLst>
                <a:outerShdw blurRad="38100" dist="38100" dir="2700000" algn="tl">
                  <a:srgbClr val="000000">
                    <a:alpha val="43137"/>
                  </a:srgbClr>
                </a:outerShdw>
              </a:effectLst>
            </a:endParaRPr>
          </a:p>
          <a:p>
            <a:endParaRPr lang="en-CA"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71911134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480490" y="274638"/>
            <a:ext cx="6183021" cy="1143000"/>
          </a:xfrm>
          <a:solidFill>
            <a:schemeClr val="bg1"/>
          </a:solidFill>
          <a:effectLst>
            <a:softEdge rad="317500"/>
          </a:effectLst>
        </p:spPr>
        <p:txBody>
          <a:bodyPr>
            <a:normAutofit fontScale="90000"/>
          </a:bodyPr>
          <a:lstStyle/>
          <a:p>
            <a:r>
              <a:rPr lang="en-CA" sz="4000" b="1" dirty="0" smtClean="0">
                <a:latin typeface="Leelawadee" panose="020B0502040204020203" pitchFamily="34" charset="-34"/>
                <a:cs typeface="Leelawadee" panose="020B0502040204020203" pitchFamily="34" charset="-34"/>
              </a:rPr>
              <a:t>The Vatican’s Wickedness!</a:t>
            </a:r>
            <a:endParaRPr lang="en-CA" sz="4000" b="1" dirty="0">
              <a:latin typeface="Leelawadee" panose="020B0502040204020203" pitchFamily="34" charset="-34"/>
              <a:cs typeface="Leelawadee" panose="020B0502040204020203" pitchFamily="34" charset="-34"/>
            </a:endParaRPr>
          </a:p>
        </p:txBody>
      </p:sp>
      <p:sp>
        <p:nvSpPr>
          <p:cNvPr id="3" name="TextBox 2"/>
          <p:cNvSpPr txBox="1"/>
          <p:nvPr/>
        </p:nvSpPr>
        <p:spPr>
          <a:xfrm>
            <a:off x="755576" y="1556792"/>
            <a:ext cx="7200800" cy="4401205"/>
          </a:xfrm>
          <a:prstGeom prst="rect">
            <a:avLst/>
          </a:prstGeom>
          <a:solidFill>
            <a:srgbClr val="FFFF00">
              <a:alpha val="70000"/>
            </a:srgbClr>
          </a:solidFill>
        </p:spPr>
        <p:txBody>
          <a:bodyPr wrap="square" rtlCol="0">
            <a:spAutoFit/>
          </a:bodyPr>
          <a:lstStyle/>
          <a:p>
            <a:r>
              <a:rPr lang="en-CA" sz="2800" b="1" dirty="0">
                <a:latin typeface="Candara" panose="020E0502030303020204" pitchFamily="34" charset="0"/>
              </a:rPr>
              <a:t>Revelation 17:1-2 KJV</a:t>
            </a:r>
          </a:p>
          <a:p>
            <a:pPr marL="457200" indent="-457200">
              <a:buFont typeface="Arial" panose="020B0604020202020204" pitchFamily="34" charset="0"/>
              <a:buChar char="•"/>
            </a:pPr>
            <a:r>
              <a:rPr lang="en-CA" sz="2800" b="1" dirty="0">
                <a:latin typeface="Candara" panose="020E0502030303020204" pitchFamily="34" charset="0"/>
              </a:rPr>
              <a:t>1  And there came one of the seven angels which had the seven vials, and talked with me, saying unto me, Come hither; I will shew unto thee the judgment of the great whore that </a:t>
            </a:r>
            <a:r>
              <a:rPr lang="en-CA" sz="2800" b="1" dirty="0" err="1">
                <a:latin typeface="Candara" panose="020E0502030303020204" pitchFamily="34" charset="0"/>
              </a:rPr>
              <a:t>sitteth</a:t>
            </a:r>
            <a:r>
              <a:rPr lang="en-CA" sz="2800" b="1" dirty="0">
                <a:latin typeface="Candara" panose="020E0502030303020204" pitchFamily="34" charset="0"/>
              </a:rPr>
              <a:t> upon many waters:</a:t>
            </a:r>
          </a:p>
          <a:p>
            <a:pPr marL="457200" indent="-457200">
              <a:buFont typeface="Arial" panose="020B0604020202020204" pitchFamily="34" charset="0"/>
              <a:buChar char="•"/>
            </a:pPr>
            <a:r>
              <a:rPr lang="en-CA" sz="2800" b="1" dirty="0">
                <a:latin typeface="Candara" panose="020E0502030303020204" pitchFamily="34" charset="0"/>
              </a:rPr>
              <a:t>2  With whom the kings of the earth have committed fornication, and the inhabitants of the earth have been made drunk with the wine of her fornication.</a:t>
            </a:r>
          </a:p>
        </p:txBody>
      </p:sp>
    </p:spTree>
    <p:extLst>
      <p:ext uri="{BB962C8B-B14F-4D97-AF65-F5344CB8AC3E}">
        <p14:creationId xmlns:p14="http://schemas.microsoft.com/office/powerpoint/2010/main" val="3519208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5000" r="-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a:effectLst>
            <a:softEdge rad="317500"/>
          </a:effectLst>
        </p:spPr>
        <p:txBody>
          <a:bodyPr>
            <a:normAutofit/>
          </a:bodyPr>
          <a:lstStyle/>
          <a:p>
            <a:r>
              <a:rPr lang="en-CA" sz="3600" b="1" dirty="0" smtClean="0">
                <a:latin typeface="Leelawadee" panose="020B0502040204020203" pitchFamily="34" charset="-34"/>
                <a:ea typeface="Tahoma" panose="020B0604030504040204" pitchFamily="34" charset="0"/>
                <a:cs typeface="Leelawadee" panose="020B0502040204020203" pitchFamily="34" charset="-34"/>
              </a:rPr>
              <a:t>1. Israel’s Ungodliness</a:t>
            </a:r>
            <a:endParaRPr lang="en-CA" sz="3600" b="1" dirty="0">
              <a:latin typeface="Leelawadee" panose="020B0502040204020203" pitchFamily="34" charset="-34"/>
              <a:ea typeface="Tahoma" panose="020B0604030504040204" pitchFamily="34" charset="0"/>
              <a:cs typeface="Leelawadee" panose="020B0502040204020203" pitchFamily="34" charset="-34"/>
            </a:endParaRPr>
          </a:p>
        </p:txBody>
      </p:sp>
      <p:sp>
        <p:nvSpPr>
          <p:cNvPr id="3" name="Content Placeholder 2"/>
          <p:cNvSpPr>
            <a:spLocks noGrp="1"/>
          </p:cNvSpPr>
          <p:nvPr>
            <p:ph idx="1"/>
          </p:nvPr>
        </p:nvSpPr>
        <p:spPr/>
        <p:txBody>
          <a:bodyPr/>
          <a:lstStyle/>
          <a:p>
            <a:pPr marL="0" indent="0">
              <a:buNone/>
            </a:pPr>
            <a:r>
              <a:rPr lang="en-CA" b="1" dirty="0">
                <a:solidFill>
                  <a:schemeClr val="bg1"/>
                </a:solidFill>
                <a:effectLst>
                  <a:outerShdw blurRad="38100" dist="38100" dir="2700000" algn="tl">
                    <a:srgbClr val="000000">
                      <a:alpha val="43137"/>
                    </a:srgbClr>
                  </a:outerShdw>
                </a:effectLst>
              </a:rPr>
              <a:t>Romans 11:26-27 KJV</a:t>
            </a:r>
          </a:p>
          <a:p>
            <a:r>
              <a:rPr lang="en-CA" b="1" dirty="0">
                <a:solidFill>
                  <a:schemeClr val="bg1"/>
                </a:solidFill>
                <a:effectLst>
                  <a:outerShdw blurRad="38100" dist="38100" dir="2700000" algn="tl">
                    <a:srgbClr val="000000">
                      <a:alpha val="43137"/>
                    </a:srgbClr>
                  </a:outerShdw>
                </a:effectLst>
              </a:rPr>
              <a:t>26  And so all Israel shall be saved: as it is written, There shall come out of Sion the Deliverer, and shall turn away ungodliness from Jacob:</a:t>
            </a:r>
          </a:p>
          <a:p>
            <a:r>
              <a:rPr lang="en-CA" b="1" dirty="0">
                <a:solidFill>
                  <a:schemeClr val="bg1"/>
                </a:solidFill>
                <a:effectLst>
                  <a:outerShdw blurRad="38100" dist="38100" dir="2700000" algn="tl">
                    <a:srgbClr val="000000">
                      <a:alpha val="43137"/>
                    </a:srgbClr>
                  </a:outerShdw>
                </a:effectLst>
              </a:rPr>
              <a:t>27  For this </a:t>
            </a:r>
            <a:r>
              <a:rPr lang="en-CA" b="1" i="1" dirty="0">
                <a:solidFill>
                  <a:schemeClr val="bg1"/>
                </a:solidFill>
                <a:effectLst>
                  <a:outerShdw blurRad="38100" dist="38100" dir="2700000" algn="tl">
                    <a:srgbClr val="000000">
                      <a:alpha val="43137"/>
                    </a:srgbClr>
                  </a:outerShdw>
                </a:effectLst>
              </a:rPr>
              <a:t>is</a:t>
            </a:r>
            <a:r>
              <a:rPr lang="en-CA" b="1" dirty="0">
                <a:solidFill>
                  <a:schemeClr val="bg1"/>
                </a:solidFill>
                <a:effectLst>
                  <a:outerShdw blurRad="38100" dist="38100" dir="2700000" algn="tl">
                    <a:srgbClr val="000000">
                      <a:alpha val="43137"/>
                    </a:srgbClr>
                  </a:outerShdw>
                </a:effectLst>
              </a:rPr>
              <a:t> my covenant unto them, when I shall take away their sins.</a:t>
            </a:r>
          </a:p>
          <a:p>
            <a:endParaRPr lang="en-CA"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2851117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891449" y="274638"/>
            <a:ext cx="7361102" cy="1143000"/>
          </a:xfrm>
          <a:solidFill>
            <a:schemeClr val="bg1"/>
          </a:solidFill>
          <a:effectLst>
            <a:softEdge rad="317500"/>
          </a:effectLst>
        </p:spPr>
        <p:txBody>
          <a:bodyPr>
            <a:normAutofit fontScale="90000"/>
          </a:bodyPr>
          <a:lstStyle/>
          <a:p>
            <a:r>
              <a:rPr lang="en-CA" sz="4000" b="1" dirty="0" smtClean="0">
                <a:latin typeface="Leelawadee" panose="020B0502040204020203" pitchFamily="34" charset="-34"/>
                <a:cs typeface="Leelawadee" panose="020B0502040204020203" pitchFamily="34" charset="-34"/>
              </a:rPr>
              <a:t>To be Destroyed at His Coming!</a:t>
            </a:r>
            <a:endParaRPr lang="en-CA" sz="4000" b="1" dirty="0">
              <a:latin typeface="Leelawadee" panose="020B0502040204020203" pitchFamily="34" charset="-34"/>
              <a:cs typeface="Leelawadee" panose="020B0502040204020203" pitchFamily="34" charset="-34"/>
            </a:endParaRPr>
          </a:p>
        </p:txBody>
      </p:sp>
      <p:sp>
        <p:nvSpPr>
          <p:cNvPr id="3" name="Content Placeholder 2"/>
          <p:cNvSpPr>
            <a:spLocks noGrp="1"/>
          </p:cNvSpPr>
          <p:nvPr>
            <p:ph sz="half" idx="1"/>
          </p:nvPr>
        </p:nvSpPr>
        <p:spPr>
          <a:xfrm>
            <a:off x="457200" y="1600200"/>
            <a:ext cx="4038600" cy="4709120"/>
          </a:xfrm>
          <a:solidFill>
            <a:schemeClr val="bg1"/>
          </a:solidFill>
          <a:ln>
            <a:noFill/>
          </a:ln>
        </p:spPr>
        <p:txBody>
          <a:bodyPr>
            <a:normAutofit fontScale="77500" lnSpcReduction="20000"/>
          </a:bodyPr>
          <a:lstStyle/>
          <a:p>
            <a:endParaRPr lang="en-CA" sz="600" b="1" dirty="0" smtClean="0"/>
          </a:p>
          <a:p>
            <a:pPr marL="0" indent="0">
              <a:buNone/>
            </a:pPr>
            <a:r>
              <a:rPr lang="en-CA" b="1" dirty="0"/>
              <a:t>2 Thessalonians 2:3-4 KJV</a:t>
            </a:r>
          </a:p>
          <a:p>
            <a:r>
              <a:rPr lang="en-CA" dirty="0"/>
              <a:t>3  Let no man deceive you by any means: for </a:t>
            </a:r>
            <a:r>
              <a:rPr lang="en-CA" i="1" dirty="0"/>
              <a:t>that day shall not come,</a:t>
            </a:r>
            <a:r>
              <a:rPr lang="en-CA" dirty="0"/>
              <a:t> except there come a falling away first, and that man of sin be revealed, the son of perdition;</a:t>
            </a:r>
          </a:p>
          <a:p>
            <a:r>
              <a:rPr lang="en-CA" dirty="0"/>
              <a:t>4  </a:t>
            </a:r>
            <a:r>
              <a:rPr lang="en-CA" b="1" dirty="0"/>
              <a:t>Who </a:t>
            </a:r>
            <a:r>
              <a:rPr lang="en-CA" b="1" dirty="0" err="1"/>
              <a:t>opposeth</a:t>
            </a:r>
            <a:r>
              <a:rPr lang="en-CA" b="1" dirty="0"/>
              <a:t> and </a:t>
            </a:r>
            <a:r>
              <a:rPr lang="en-CA" b="1" dirty="0" err="1"/>
              <a:t>exalteth</a:t>
            </a:r>
            <a:r>
              <a:rPr lang="en-CA" b="1" dirty="0"/>
              <a:t> himself above all that is called God, or that is worshipped; so that he as God </a:t>
            </a:r>
            <a:r>
              <a:rPr lang="en-CA" b="1" dirty="0" err="1"/>
              <a:t>sitteth</a:t>
            </a:r>
            <a:r>
              <a:rPr lang="en-CA" b="1" dirty="0"/>
              <a:t> in the temple of God, shewing himself that he is God.</a:t>
            </a:r>
          </a:p>
          <a:p>
            <a:endParaRPr lang="en-CA" dirty="0"/>
          </a:p>
          <a:p>
            <a:endParaRPr lang="en-CA" dirty="0"/>
          </a:p>
          <a:p>
            <a:endParaRPr lang="en-CA" dirty="0"/>
          </a:p>
        </p:txBody>
      </p:sp>
      <p:sp>
        <p:nvSpPr>
          <p:cNvPr id="5" name="Content Placeholder 4"/>
          <p:cNvSpPr>
            <a:spLocks noGrp="1"/>
          </p:cNvSpPr>
          <p:nvPr>
            <p:ph sz="half" idx="2"/>
          </p:nvPr>
        </p:nvSpPr>
        <p:spPr>
          <a:xfrm>
            <a:off x="4648200" y="1600200"/>
            <a:ext cx="4038600" cy="4709119"/>
          </a:xfrm>
          <a:solidFill>
            <a:schemeClr val="bg1"/>
          </a:solidFill>
        </p:spPr>
        <p:txBody>
          <a:bodyPr>
            <a:normAutofit fontScale="77500" lnSpcReduction="20000"/>
          </a:bodyPr>
          <a:lstStyle/>
          <a:p>
            <a:endParaRPr lang="en-CA" sz="600" b="1" dirty="0" smtClean="0"/>
          </a:p>
          <a:p>
            <a:pPr marL="0" indent="0">
              <a:buNone/>
            </a:pPr>
            <a:r>
              <a:rPr lang="en-CA" b="1" dirty="0"/>
              <a:t>2 Thessalonians 2:7-9 KJV</a:t>
            </a:r>
          </a:p>
          <a:p>
            <a:r>
              <a:rPr lang="en-CA" dirty="0"/>
              <a:t>7  For the mystery of iniquity doth already work: only he who now </a:t>
            </a:r>
            <a:r>
              <a:rPr lang="en-CA" dirty="0" err="1"/>
              <a:t>letteth</a:t>
            </a:r>
            <a:r>
              <a:rPr lang="en-CA" dirty="0"/>
              <a:t> </a:t>
            </a:r>
            <a:r>
              <a:rPr lang="en-CA" i="1" dirty="0"/>
              <a:t>will let,</a:t>
            </a:r>
            <a:r>
              <a:rPr lang="en-CA" dirty="0"/>
              <a:t> until he be taken out of the way.</a:t>
            </a:r>
          </a:p>
          <a:p>
            <a:r>
              <a:rPr lang="en-CA" dirty="0"/>
              <a:t>8  And then shall that Wicked be revealed, </a:t>
            </a:r>
            <a:r>
              <a:rPr lang="en-CA" b="1" dirty="0"/>
              <a:t>whom the Lord shall consume with the spirit of his mouth, and shall destroy with the brightness of his coming:</a:t>
            </a:r>
          </a:p>
          <a:p>
            <a:r>
              <a:rPr lang="en-CA" dirty="0"/>
              <a:t>9  </a:t>
            </a:r>
            <a:r>
              <a:rPr lang="en-CA" i="1" dirty="0"/>
              <a:t>Even him,</a:t>
            </a:r>
            <a:r>
              <a:rPr lang="en-CA" dirty="0"/>
              <a:t> whose coming is after the working of Satan with all power and signs and lying wonders</a:t>
            </a:r>
            <a:r>
              <a:rPr lang="en-CA" dirty="0" smtClean="0"/>
              <a:t>,</a:t>
            </a:r>
            <a:endParaRPr lang="en-CA" dirty="0"/>
          </a:p>
          <a:p>
            <a:endParaRPr lang="en-CA" dirty="0"/>
          </a:p>
          <a:p>
            <a:endParaRPr lang="en-CA" dirty="0"/>
          </a:p>
        </p:txBody>
      </p:sp>
    </p:spTree>
    <p:extLst>
      <p:ext uri="{BB962C8B-B14F-4D97-AF65-F5344CB8AC3E}">
        <p14:creationId xmlns:p14="http://schemas.microsoft.com/office/powerpoint/2010/main" val="1726807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1171339" y="274638"/>
            <a:ext cx="6801323" cy="1143000"/>
          </a:xfrm>
          <a:solidFill>
            <a:schemeClr val="bg1"/>
          </a:solidFill>
          <a:effectLst>
            <a:softEdge rad="317500"/>
          </a:effectLst>
        </p:spPr>
        <p:txBody>
          <a:bodyPr>
            <a:noAutofit/>
          </a:bodyPr>
          <a:lstStyle/>
          <a:p>
            <a:r>
              <a:rPr lang="en-CA" sz="3600" b="1" dirty="0" smtClean="0">
                <a:latin typeface="Leelawadee" panose="020B0502040204020203" pitchFamily="34" charset="-34"/>
                <a:cs typeface="Leelawadee" panose="020B0502040204020203" pitchFamily="34" charset="-34"/>
              </a:rPr>
              <a:t>Rome will Never Recover!</a:t>
            </a:r>
            <a:endParaRPr lang="en-CA" sz="3600" b="1" dirty="0">
              <a:latin typeface="Leelawadee" panose="020B0502040204020203" pitchFamily="34" charset="-34"/>
              <a:cs typeface="Leelawadee" panose="020B0502040204020203" pitchFamily="34" charset="-34"/>
            </a:endParaRPr>
          </a:p>
        </p:txBody>
      </p:sp>
      <p:sp>
        <p:nvSpPr>
          <p:cNvPr id="3" name="Content Placeholder 2"/>
          <p:cNvSpPr>
            <a:spLocks noGrp="1"/>
          </p:cNvSpPr>
          <p:nvPr>
            <p:ph sz="half" idx="1"/>
          </p:nvPr>
        </p:nvSpPr>
        <p:spPr>
          <a:xfrm>
            <a:off x="457200" y="1600201"/>
            <a:ext cx="4038600" cy="3052936"/>
          </a:xfrm>
          <a:solidFill>
            <a:schemeClr val="bg1"/>
          </a:solidFill>
          <a:ln>
            <a:noFill/>
          </a:ln>
        </p:spPr>
        <p:txBody>
          <a:bodyPr>
            <a:normAutofit fontScale="77500" lnSpcReduction="20000"/>
          </a:bodyPr>
          <a:lstStyle/>
          <a:p>
            <a:endParaRPr lang="en-CA" sz="600" dirty="0" smtClean="0"/>
          </a:p>
          <a:p>
            <a:pPr marL="0" indent="0">
              <a:buNone/>
            </a:pPr>
            <a:r>
              <a:rPr lang="en-CA" b="1" dirty="0" smtClean="0"/>
              <a:t>Revelation </a:t>
            </a:r>
            <a:r>
              <a:rPr lang="en-CA" b="1" dirty="0"/>
              <a:t>18:2 KJV</a:t>
            </a:r>
          </a:p>
          <a:p>
            <a:r>
              <a:rPr lang="en-CA" dirty="0"/>
              <a:t>2  And he cried mightily with a strong voice, saying, </a:t>
            </a:r>
            <a:r>
              <a:rPr lang="en-CA" b="1" dirty="0"/>
              <a:t>Babylon the great is fallen, is fallen</a:t>
            </a:r>
            <a:r>
              <a:rPr lang="en-CA" dirty="0"/>
              <a:t>, and is become the habitation of devils, and the hold of every foul spirit, and a cage of every unclean and hateful bird.</a:t>
            </a:r>
          </a:p>
          <a:p>
            <a:endParaRPr lang="en-CA" dirty="0"/>
          </a:p>
          <a:p>
            <a:endParaRPr lang="en-CA" dirty="0"/>
          </a:p>
        </p:txBody>
      </p:sp>
      <p:sp>
        <p:nvSpPr>
          <p:cNvPr id="5" name="Content Placeholder 4"/>
          <p:cNvSpPr>
            <a:spLocks noGrp="1"/>
          </p:cNvSpPr>
          <p:nvPr>
            <p:ph sz="half" idx="2"/>
          </p:nvPr>
        </p:nvSpPr>
        <p:spPr>
          <a:xfrm>
            <a:off x="4648200" y="1600201"/>
            <a:ext cx="4038600" cy="4349080"/>
          </a:xfrm>
          <a:solidFill>
            <a:schemeClr val="bg1"/>
          </a:solidFill>
        </p:spPr>
        <p:txBody>
          <a:bodyPr>
            <a:normAutofit fontScale="77500" lnSpcReduction="20000"/>
          </a:bodyPr>
          <a:lstStyle/>
          <a:p>
            <a:endParaRPr lang="en-CA" sz="600" dirty="0" smtClean="0"/>
          </a:p>
          <a:p>
            <a:pPr marL="0" indent="0">
              <a:buNone/>
            </a:pPr>
            <a:r>
              <a:rPr lang="en-CA" b="1" dirty="0" smtClean="0"/>
              <a:t>Revelation </a:t>
            </a:r>
            <a:r>
              <a:rPr lang="en-CA" b="1" dirty="0"/>
              <a:t>18:8-9 KJV</a:t>
            </a:r>
          </a:p>
          <a:p>
            <a:r>
              <a:rPr lang="en-CA" dirty="0"/>
              <a:t>8  Therefore shall her plagues come in one day, death, and mourning, and famine; </a:t>
            </a:r>
            <a:r>
              <a:rPr lang="en-CA" b="1" dirty="0"/>
              <a:t>and she shall be utterly burned with fire: </a:t>
            </a:r>
            <a:r>
              <a:rPr lang="en-CA" dirty="0"/>
              <a:t>for strong </a:t>
            </a:r>
            <a:r>
              <a:rPr lang="en-CA" i="1" dirty="0"/>
              <a:t>is</a:t>
            </a:r>
            <a:r>
              <a:rPr lang="en-CA" dirty="0"/>
              <a:t> the Lord God who </a:t>
            </a:r>
            <a:r>
              <a:rPr lang="en-CA" dirty="0" err="1"/>
              <a:t>judgeth</a:t>
            </a:r>
            <a:r>
              <a:rPr lang="en-CA" dirty="0"/>
              <a:t> her.</a:t>
            </a:r>
          </a:p>
          <a:p>
            <a:r>
              <a:rPr lang="en-CA" dirty="0"/>
              <a:t>9  And the kings of the earth, who have committed fornication and lived deliciously with her, shall bewail her, and lament for her, when they shall see the smoke of her burning,</a:t>
            </a:r>
          </a:p>
          <a:p>
            <a:endParaRPr lang="en-CA" dirty="0"/>
          </a:p>
          <a:p>
            <a:endParaRPr lang="en-CA" dirty="0"/>
          </a:p>
        </p:txBody>
      </p:sp>
    </p:spTree>
    <p:extLst>
      <p:ext uri="{BB962C8B-B14F-4D97-AF65-F5344CB8AC3E}">
        <p14:creationId xmlns:p14="http://schemas.microsoft.com/office/powerpoint/2010/main" val="185802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a:effectLst>
            <a:softEdge rad="317500"/>
          </a:effectLst>
        </p:spPr>
        <p:txBody>
          <a:bodyPr>
            <a:normAutofit/>
          </a:bodyPr>
          <a:lstStyle/>
          <a:p>
            <a:r>
              <a:rPr lang="en-CA" sz="3600" b="1" dirty="0" smtClean="0">
                <a:latin typeface="Leelawadee" panose="020B0502040204020203" pitchFamily="34" charset="-34"/>
                <a:cs typeface="Leelawadee" panose="020B0502040204020203" pitchFamily="34" charset="-34"/>
              </a:rPr>
              <a:t>The Vatican’s Eyes on Jerusalem</a:t>
            </a:r>
            <a:endParaRPr lang="en-CA" sz="3600" b="1" dirty="0">
              <a:latin typeface="Leelawadee" panose="020B0502040204020203" pitchFamily="34" charset="-34"/>
              <a:cs typeface="Leelawadee" panose="020B0502040204020203" pitchFamily="34" charset="-34"/>
            </a:endParaRPr>
          </a:p>
        </p:txBody>
      </p:sp>
      <p:sp>
        <p:nvSpPr>
          <p:cNvPr id="3" name="Content Placeholder 2"/>
          <p:cNvSpPr>
            <a:spLocks noGrp="1"/>
          </p:cNvSpPr>
          <p:nvPr>
            <p:ph idx="1"/>
          </p:nvPr>
        </p:nvSpPr>
        <p:spPr>
          <a:solidFill>
            <a:schemeClr val="bg1"/>
          </a:solidFill>
        </p:spPr>
        <p:txBody>
          <a:bodyPr>
            <a:normAutofit/>
          </a:bodyPr>
          <a:lstStyle/>
          <a:p>
            <a:endParaRPr lang="en-CA" sz="500" dirty="0" smtClean="0"/>
          </a:p>
          <a:p>
            <a:r>
              <a:rPr lang="en-CA" sz="2800" dirty="0" smtClean="0"/>
              <a:t>“The </a:t>
            </a:r>
            <a:r>
              <a:rPr lang="en-CA" sz="2800" dirty="0"/>
              <a:t>Vatican says Jerusalem, which is a major holy city for the Muslims, Christians and Jews, should be granted a special status where people of all religions can worship freely. Thus, it is opposed to the city becoming exclusively a Jewish entity where Muslims and Christians are left to the whims of the Jews</a:t>
            </a:r>
            <a:r>
              <a:rPr lang="en-CA" sz="2800" dirty="0" smtClean="0"/>
              <a:t>.”</a:t>
            </a:r>
          </a:p>
          <a:p>
            <a:endParaRPr lang="en-CA" sz="500" dirty="0" smtClean="0"/>
          </a:p>
          <a:p>
            <a:pPr algn="ctr"/>
            <a:r>
              <a:rPr lang="en-CA" sz="2400" b="1" dirty="0"/>
              <a:t>IS-TU-CV:180206:(09-FEB-18):Turkey, Vatican agree on </a:t>
            </a:r>
            <a:r>
              <a:rPr lang="en-CA" sz="2400" b="1" dirty="0" smtClean="0"/>
              <a:t>Jerusalem - Daily </a:t>
            </a:r>
            <a:r>
              <a:rPr lang="en-CA" sz="2400" b="1" dirty="0"/>
              <a:t>Sabah 06-Feb-18 [Turkey] </a:t>
            </a:r>
            <a:r>
              <a:rPr lang="en-CA" sz="2400" b="1" dirty="0" smtClean="0"/>
              <a:t> </a:t>
            </a:r>
            <a:endParaRPr lang="en-CA" sz="2400" b="1" dirty="0"/>
          </a:p>
        </p:txBody>
      </p:sp>
    </p:spTree>
    <p:extLst>
      <p:ext uri="{BB962C8B-B14F-4D97-AF65-F5344CB8AC3E}">
        <p14:creationId xmlns:p14="http://schemas.microsoft.com/office/powerpoint/2010/main" val="28444700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 y="274638"/>
            <a:ext cx="9052560" cy="1143000"/>
          </a:xfrm>
          <a:solidFill>
            <a:schemeClr val="bg1"/>
          </a:solidFill>
          <a:effectLst>
            <a:softEdge rad="317500"/>
          </a:effectLst>
        </p:spPr>
        <p:txBody>
          <a:bodyPr>
            <a:normAutofit/>
          </a:bodyPr>
          <a:lstStyle/>
          <a:p>
            <a:r>
              <a:rPr lang="en-CA" sz="3600" b="1" dirty="0" smtClean="0">
                <a:latin typeface="Leelawadee" panose="020B0502040204020203" pitchFamily="34" charset="-34"/>
                <a:cs typeface="Leelawadee" panose="020B0502040204020203" pitchFamily="34" charset="-34"/>
              </a:rPr>
              <a:t>New York Times; December 8, 2017</a:t>
            </a:r>
            <a:endParaRPr lang="en-CA" sz="3600" b="1" dirty="0">
              <a:latin typeface="Leelawadee" panose="020B0502040204020203" pitchFamily="34" charset="-34"/>
              <a:cs typeface="Leelawadee" panose="020B0502040204020203" pitchFamily="34" charset="-34"/>
            </a:endParaRPr>
          </a:p>
        </p:txBody>
      </p:sp>
      <p:sp>
        <p:nvSpPr>
          <p:cNvPr id="3" name="Content Placeholder 2"/>
          <p:cNvSpPr>
            <a:spLocks noGrp="1"/>
          </p:cNvSpPr>
          <p:nvPr>
            <p:ph idx="1"/>
          </p:nvPr>
        </p:nvSpPr>
        <p:spPr>
          <a:solidFill>
            <a:schemeClr val="bg1"/>
          </a:solidFill>
        </p:spPr>
        <p:txBody>
          <a:bodyPr>
            <a:normAutofit fontScale="85000" lnSpcReduction="20000"/>
          </a:bodyPr>
          <a:lstStyle/>
          <a:p>
            <a:endParaRPr lang="en-CA" sz="600" dirty="0" smtClean="0"/>
          </a:p>
          <a:p>
            <a:r>
              <a:rPr lang="en-CA" b="1" dirty="0" smtClean="0"/>
              <a:t>ROME </a:t>
            </a:r>
            <a:r>
              <a:rPr lang="en-CA" b="1" dirty="0"/>
              <a:t>— </a:t>
            </a:r>
            <a:r>
              <a:rPr lang="en-CA" dirty="0"/>
              <a:t>It has been a question of theological debate and liturgical interpretation for years, and now Pope Francis has joined the discussion: Does the Lord’s Prayer, Christendom’s resonant petition to the Almighty, need an update?</a:t>
            </a:r>
          </a:p>
          <a:p>
            <a:r>
              <a:rPr lang="en-CA" dirty="0"/>
              <a:t>In </a:t>
            </a:r>
            <a:r>
              <a:rPr lang="en-CA" u="sng" dirty="0">
                <a:hlinkClick r:id="rId3"/>
              </a:rPr>
              <a:t>a new television interview</a:t>
            </a:r>
            <a:r>
              <a:rPr lang="en-CA" dirty="0"/>
              <a:t>, Pope Francis said the common rendering of one line in the prayer — </a:t>
            </a:r>
            <a:r>
              <a:rPr lang="en-CA" b="1" dirty="0"/>
              <a:t>“lead us not into temptation”</a:t>
            </a:r>
            <a:r>
              <a:rPr lang="en-CA" dirty="0"/>
              <a:t> — was “not a good translation” from ancient texts. “Do not let us fall into temptation,” he suggested, might be better because God does not lead people into temptation; Satan does.</a:t>
            </a:r>
          </a:p>
          <a:p>
            <a:endParaRPr lang="en-CA" dirty="0"/>
          </a:p>
        </p:txBody>
      </p:sp>
    </p:spTree>
    <p:extLst>
      <p:ext uri="{BB962C8B-B14F-4D97-AF65-F5344CB8AC3E}">
        <p14:creationId xmlns:p14="http://schemas.microsoft.com/office/powerpoint/2010/main" val="140672136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a:effectLst>
            <a:softEdge rad="317500"/>
          </a:effectLst>
        </p:spPr>
        <p:txBody>
          <a:bodyPr>
            <a:normAutofit/>
          </a:bodyPr>
          <a:lstStyle/>
          <a:p>
            <a:r>
              <a:rPr lang="en-CA" sz="3600" b="1" dirty="0" smtClean="0">
                <a:latin typeface="Leelawadee" panose="020B0502040204020203" pitchFamily="34" charset="-34"/>
                <a:cs typeface="Leelawadee" panose="020B0502040204020203" pitchFamily="34" charset="-34"/>
              </a:rPr>
              <a:t>The Guardian; December 8, 2017</a:t>
            </a:r>
            <a:endParaRPr lang="en-CA" sz="3600" b="1" dirty="0">
              <a:latin typeface="Leelawadee" panose="020B0502040204020203" pitchFamily="34" charset="-34"/>
              <a:cs typeface="Leelawadee" panose="020B0502040204020203" pitchFamily="34" charset="-34"/>
            </a:endParaRPr>
          </a:p>
        </p:txBody>
      </p:sp>
      <p:sp>
        <p:nvSpPr>
          <p:cNvPr id="3" name="Content Placeholder 2"/>
          <p:cNvSpPr>
            <a:spLocks noGrp="1"/>
          </p:cNvSpPr>
          <p:nvPr>
            <p:ph sz="half" idx="1"/>
          </p:nvPr>
        </p:nvSpPr>
        <p:spPr>
          <a:xfrm>
            <a:off x="457200" y="1340768"/>
            <a:ext cx="4038600" cy="4925144"/>
          </a:xfrm>
          <a:solidFill>
            <a:schemeClr val="bg1"/>
          </a:solidFill>
        </p:spPr>
        <p:txBody>
          <a:bodyPr>
            <a:normAutofit fontScale="62500" lnSpcReduction="20000"/>
          </a:bodyPr>
          <a:lstStyle/>
          <a:p>
            <a:endParaRPr lang="en-CA" sz="800" dirty="0" smtClean="0"/>
          </a:p>
          <a:p>
            <a:r>
              <a:rPr lang="en-CA" sz="3200" dirty="0" smtClean="0"/>
              <a:t>He </a:t>
            </a:r>
            <a:r>
              <a:rPr lang="en-CA" sz="3200" dirty="0"/>
              <a:t>told the TV2000 channel: “It is not a good translation because it speaks of a God who induces temptation.”</a:t>
            </a:r>
          </a:p>
          <a:p>
            <a:r>
              <a:rPr lang="en-CA" sz="3200" dirty="0"/>
              <a:t>He added: “I am the one who falls; it’s not him pushing me into temptation to then see how I have fallen.</a:t>
            </a:r>
          </a:p>
          <a:p>
            <a:r>
              <a:rPr lang="en-CA" sz="3200" dirty="0"/>
              <a:t>“A father doesn’t do that, a father helps you to get up immediately. It’s Satan who leads us into temptation, that’s his department.”</a:t>
            </a:r>
          </a:p>
          <a:p>
            <a:r>
              <a:rPr lang="en-CA" sz="3200" dirty="0"/>
              <a:t>The 80-year-old also highlighted that the Catholic church in France had adapted the prayer, and uses the phrase “do not let us fall into temptation” instead.</a:t>
            </a:r>
          </a:p>
          <a:p>
            <a:endParaRPr lang="en-CA" dirty="0"/>
          </a:p>
        </p:txBody>
      </p:sp>
      <p:pic>
        <p:nvPicPr>
          <p:cNvPr id="1026" name="Picture 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644008" y="1628800"/>
            <a:ext cx="4011516" cy="2664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4932040" y="4581128"/>
            <a:ext cx="3600400" cy="1477328"/>
          </a:xfrm>
          <a:prstGeom prst="rect">
            <a:avLst/>
          </a:prstGeom>
          <a:noFill/>
        </p:spPr>
        <p:txBody>
          <a:bodyPr wrap="square" rtlCol="0">
            <a:spAutoFit/>
          </a:bodyPr>
          <a:lstStyle/>
          <a:p>
            <a:pPr algn="ctr"/>
            <a:r>
              <a:rPr lang="en-CA" b="1" dirty="0"/>
              <a:t>Pope Francis</a:t>
            </a:r>
            <a:r>
              <a:rPr lang="en-CA" dirty="0"/>
              <a:t> has called for the English wording of the Lord’s Prayer to be changed, because it implies God “induces temptation”.</a:t>
            </a:r>
            <a:br>
              <a:rPr lang="en-CA" dirty="0"/>
            </a:br>
            <a:endParaRPr lang="en-CA" dirty="0"/>
          </a:p>
        </p:txBody>
      </p:sp>
    </p:spTree>
    <p:extLst>
      <p:ext uri="{BB962C8B-B14F-4D97-AF65-F5344CB8AC3E}">
        <p14:creationId xmlns:p14="http://schemas.microsoft.com/office/powerpoint/2010/main" val="285847449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a:effectLst>
            <a:softEdge rad="127000"/>
          </a:effectLst>
        </p:spPr>
        <p:txBody>
          <a:bodyPr>
            <a:normAutofit fontScale="90000"/>
          </a:bodyPr>
          <a:lstStyle/>
          <a:p>
            <a:r>
              <a:rPr lang="en-CA" sz="3600" b="1" dirty="0" smtClean="0">
                <a:latin typeface="Leelawadee" panose="020B0502040204020203" pitchFamily="34" charset="-34"/>
                <a:cs typeface="Leelawadee" panose="020B0502040204020203" pitchFamily="34" charset="-34"/>
              </a:rPr>
              <a:t>“The Vatican knows China is good for Business” </a:t>
            </a:r>
            <a:r>
              <a:rPr lang="en-CA" sz="2700" b="1" dirty="0" smtClean="0">
                <a:latin typeface="Leelawadee" panose="020B0502040204020203" pitchFamily="34" charset="-34"/>
                <a:cs typeface="Leelawadee" panose="020B0502040204020203" pitchFamily="34" charset="-34"/>
              </a:rPr>
              <a:t>(Milestones Snippets)</a:t>
            </a:r>
            <a:endParaRPr lang="en-CA" sz="2700" b="1" dirty="0">
              <a:latin typeface="Leelawadee" panose="020B0502040204020203" pitchFamily="34" charset="-34"/>
              <a:cs typeface="Leelawadee" panose="020B0502040204020203" pitchFamily="34" charset="-34"/>
            </a:endParaRPr>
          </a:p>
        </p:txBody>
      </p:sp>
      <p:sp>
        <p:nvSpPr>
          <p:cNvPr id="4" name="Content Placeholder 3"/>
          <p:cNvSpPr>
            <a:spLocks noGrp="1"/>
          </p:cNvSpPr>
          <p:nvPr>
            <p:ph idx="1"/>
          </p:nvPr>
        </p:nvSpPr>
        <p:spPr>
          <a:xfrm>
            <a:off x="457200" y="1484784"/>
            <a:ext cx="8229600" cy="4525963"/>
          </a:xfrm>
          <a:solidFill>
            <a:schemeClr val="bg1"/>
          </a:solidFill>
        </p:spPr>
        <p:txBody>
          <a:bodyPr>
            <a:normAutofit lnSpcReduction="10000"/>
          </a:bodyPr>
          <a:lstStyle/>
          <a:p>
            <a:pPr marL="0" indent="0">
              <a:buNone/>
            </a:pPr>
            <a:endParaRPr lang="en-CA" sz="500" b="1" dirty="0" smtClean="0"/>
          </a:p>
          <a:p>
            <a:r>
              <a:rPr lang="en-CA" sz="2400" dirty="0" smtClean="0"/>
              <a:t>“As a spiritual enterprise, organized religion is all about numbers and, with 1.37 billion souls to be saved on the mainland, it’s no surprise relations with Beijing are warming.</a:t>
            </a:r>
          </a:p>
          <a:p>
            <a:r>
              <a:rPr lang="en-CA" sz="2400" dirty="0" smtClean="0"/>
              <a:t>A delegation from Beijing is expected to travel to the Vatican in March to finalize a deal on the appointment of Catholic bishops in mainland China.</a:t>
            </a:r>
          </a:p>
          <a:p>
            <a:r>
              <a:rPr lang="en-CA" sz="2400" dirty="0" smtClean="0"/>
              <a:t>Organized religion is in the spiritual business. And like any business, it’s ultimately about numbers.</a:t>
            </a:r>
          </a:p>
          <a:p>
            <a:r>
              <a:rPr lang="en-CA" sz="2400" dirty="0" smtClean="0"/>
              <a:t>Now, if you are the chief executive officer, or rather the Pope in Rome, surveying the state of your global Catholic business in terms of customer base, what do you see?</a:t>
            </a:r>
            <a:endParaRPr lang="en-CA" sz="2400" dirty="0"/>
          </a:p>
          <a:p>
            <a:endParaRPr lang="en-CA" sz="2400" dirty="0"/>
          </a:p>
          <a:p>
            <a:endParaRPr lang="en-CA" sz="2400" dirty="0"/>
          </a:p>
        </p:txBody>
      </p:sp>
      <p:sp>
        <p:nvSpPr>
          <p:cNvPr id="6" name="TextBox 5"/>
          <p:cNvSpPr txBox="1"/>
          <p:nvPr/>
        </p:nvSpPr>
        <p:spPr>
          <a:xfrm>
            <a:off x="503548" y="6237312"/>
            <a:ext cx="8136904" cy="369332"/>
          </a:xfrm>
          <a:prstGeom prst="rect">
            <a:avLst/>
          </a:prstGeom>
          <a:noFill/>
        </p:spPr>
        <p:txBody>
          <a:bodyPr wrap="square" rtlCol="0">
            <a:spAutoFit/>
          </a:bodyPr>
          <a:lstStyle/>
          <a:p>
            <a:r>
              <a:rPr lang="en-CA" b="1" dirty="0" smtClean="0">
                <a:latin typeface="Arial Narrow" panose="020B0606020202030204" pitchFamily="34" charset="0"/>
              </a:rPr>
              <a:t>CV-FEC: 180220 : (21-Feb-18) : My Take: The Vatican knows China is good for business</a:t>
            </a:r>
            <a:endParaRPr lang="en-CA" b="1" dirty="0">
              <a:latin typeface="Arial Narrow" panose="020B0606020202030204" pitchFamily="34" charset="0"/>
            </a:endParaRPr>
          </a:p>
        </p:txBody>
      </p:sp>
    </p:spTree>
    <p:extLst>
      <p:ext uri="{BB962C8B-B14F-4D97-AF65-F5344CB8AC3E}">
        <p14:creationId xmlns:p14="http://schemas.microsoft.com/office/powerpoint/2010/main" val="378300975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5000" r="-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71339" y="274638"/>
            <a:ext cx="6801323" cy="1143000"/>
          </a:xfrm>
          <a:solidFill>
            <a:schemeClr val="bg1"/>
          </a:solidFill>
          <a:effectLst>
            <a:softEdge rad="317500"/>
          </a:effectLst>
        </p:spPr>
        <p:txBody>
          <a:bodyPr>
            <a:normAutofit/>
          </a:bodyPr>
          <a:lstStyle/>
          <a:p>
            <a:r>
              <a:rPr lang="en-CA" sz="3600" b="1" dirty="0" smtClean="0">
                <a:latin typeface="Leelawadee" panose="020B0502040204020203" pitchFamily="34" charset="-34"/>
                <a:cs typeface="Leelawadee" panose="020B0502040204020203" pitchFamily="34" charset="-34"/>
              </a:rPr>
              <a:t>5. Society’s Violent Ways</a:t>
            </a:r>
            <a:endParaRPr lang="en-CA" sz="3600" b="1" dirty="0">
              <a:latin typeface="Leelawadee" panose="020B0502040204020203" pitchFamily="34" charset="-34"/>
              <a:cs typeface="Leelawadee" panose="020B0502040204020203" pitchFamily="34" charset="-34"/>
            </a:endParaRPr>
          </a:p>
        </p:txBody>
      </p:sp>
      <p:sp>
        <p:nvSpPr>
          <p:cNvPr id="3" name="Content Placeholder 2"/>
          <p:cNvSpPr>
            <a:spLocks noGrp="1"/>
          </p:cNvSpPr>
          <p:nvPr>
            <p:ph idx="1"/>
          </p:nvPr>
        </p:nvSpPr>
        <p:spPr/>
        <p:txBody>
          <a:bodyPr>
            <a:normAutofit fontScale="92500" lnSpcReduction="10000"/>
          </a:bodyPr>
          <a:lstStyle/>
          <a:p>
            <a:pPr marL="0" indent="0">
              <a:buNone/>
            </a:pPr>
            <a:r>
              <a:rPr lang="en-CA" b="1" dirty="0">
                <a:solidFill>
                  <a:schemeClr val="bg1"/>
                </a:solidFill>
                <a:effectLst>
                  <a:outerShdw blurRad="38100" dist="38100" dir="2700000" algn="tl">
                    <a:srgbClr val="000000">
                      <a:alpha val="43137"/>
                    </a:srgbClr>
                  </a:outerShdw>
                </a:effectLst>
              </a:rPr>
              <a:t>Matthew 24:37-39 KJV</a:t>
            </a:r>
          </a:p>
          <a:p>
            <a:r>
              <a:rPr lang="en-CA" b="1" dirty="0">
                <a:solidFill>
                  <a:schemeClr val="bg1"/>
                </a:solidFill>
                <a:effectLst>
                  <a:outerShdw blurRad="38100" dist="38100" dir="2700000" algn="tl">
                    <a:srgbClr val="000000">
                      <a:alpha val="43137"/>
                    </a:srgbClr>
                  </a:outerShdw>
                </a:effectLst>
              </a:rPr>
              <a:t>37  But as the days of </a:t>
            </a:r>
            <a:r>
              <a:rPr lang="en-CA" b="1" dirty="0" err="1">
                <a:solidFill>
                  <a:schemeClr val="bg1"/>
                </a:solidFill>
                <a:effectLst>
                  <a:outerShdw blurRad="38100" dist="38100" dir="2700000" algn="tl">
                    <a:srgbClr val="000000">
                      <a:alpha val="43137"/>
                    </a:srgbClr>
                  </a:outerShdw>
                </a:effectLst>
              </a:rPr>
              <a:t>Noe</a:t>
            </a:r>
            <a:r>
              <a:rPr lang="en-CA" b="1" dirty="0">
                <a:solidFill>
                  <a:schemeClr val="bg1"/>
                </a:solidFill>
                <a:effectLst>
                  <a:outerShdw blurRad="38100" dist="38100" dir="2700000" algn="tl">
                    <a:srgbClr val="000000">
                      <a:alpha val="43137"/>
                    </a:srgbClr>
                  </a:outerShdw>
                </a:effectLst>
              </a:rPr>
              <a:t> </a:t>
            </a:r>
            <a:r>
              <a:rPr lang="en-CA" b="1" i="1" dirty="0">
                <a:solidFill>
                  <a:schemeClr val="bg1"/>
                </a:solidFill>
                <a:effectLst>
                  <a:outerShdw blurRad="38100" dist="38100" dir="2700000" algn="tl">
                    <a:srgbClr val="000000">
                      <a:alpha val="43137"/>
                    </a:srgbClr>
                  </a:outerShdw>
                </a:effectLst>
              </a:rPr>
              <a:t>were,</a:t>
            </a:r>
            <a:r>
              <a:rPr lang="en-CA" b="1" dirty="0">
                <a:solidFill>
                  <a:schemeClr val="bg1"/>
                </a:solidFill>
                <a:effectLst>
                  <a:outerShdw blurRad="38100" dist="38100" dir="2700000" algn="tl">
                    <a:srgbClr val="000000">
                      <a:alpha val="43137"/>
                    </a:srgbClr>
                  </a:outerShdw>
                </a:effectLst>
              </a:rPr>
              <a:t> so shall also the coming of the Son of man be.</a:t>
            </a:r>
          </a:p>
          <a:p>
            <a:r>
              <a:rPr lang="en-CA" b="1" dirty="0">
                <a:solidFill>
                  <a:schemeClr val="bg1"/>
                </a:solidFill>
                <a:effectLst>
                  <a:outerShdw blurRad="38100" dist="38100" dir="2700000" algn="tl">
                    <a:srgbClr val="000000">
                      <a:alpha val="43137"/>
                    </a:srgbClr>
                  </a:outerShdw>
                </a:effectLst>
              </a:rPr>
              <a:t>38  For as in the days that were before the flood they were eating and drinking, marrying and giving in marriage, until the day that </a:t>
            </a:r>
            <a:r>
              <a:rPr lang="en-CA" b="1" dirty="0" err="1">
                <a:solidFill>
                  <a:schemeClr val="bg1"/>
                </a:solidFill>
                <a:effectLst>
                  <a:outerShdw blurRad="38100" dist="38100" dir="2700000" algn="tl">
                    <a:srgbClr val="000000">
                      <a:alpha val="43137"/>
                    </a:srgbClr>
                  </a:outerShdw>
                </a:effectLst>
              </a:rPr>
              <a:t>Noe</a:t>
            </a:r>
            <a:r>
              <a:rPr lang="en-CA" b="1" dirty="0">
                <a:solidFill>
                  <a:schemeClr val="bg1"/>
                </a:solidFill>
                <a:effectLst>
                  <a:outerShdw blurRad="38100" dist="38100" dir="2700000" algn="tl">
                    <a:srgbClr val="000000">
                      <a:alpha val="43137"/>
                    </a:srgbClr>
                  </a:outerShdw>
                </a:effectLst>
              </a:rPr>
              <a:t> entered into the ark,</a:t>
            </a:r>
          </a:p>
          <a:p>
            <a:r>
              <a:rPr lang="en-CA" b="1" dirty="0">
                <a:solidFill>
                  <a:schemeClr val="bg1"/>
                </a:solidFill>
                <a:effectLst>
                  <a:outerShdw blurRad="38100" dist="38100" dir="2700000" algn="tl">
                    <a:srgbClr val="000000">
                      <a:alpha val="43137"/>
                    </a:srgbClr>
                  </a:outerShdw>
                </a:effectLst>
              </a:rPr>
              <a:t>39  And knew not until the flood came, and took them all away; so shall also the coming of the Son of man be.</a:t>
            </a:r>
          </a:p>
          <a:p>
            <a:endParaRPr lang="en-CA" dirty="0">
              <a:solidFill>
                <a:schemeClr val="bg1"/>
              </a:solidFill>
              <a:effectLst>
                <a:outerShdw blurRad="38100" dist="38100" dir="2700000" algn="tl">
                  <a:srgbClr val="000000">
                    <a:alpha val="43137"/>
                  </a:srgbClr>
                </a:outerShdw>
              </a:effectLst>
            </a:endParaRPr>
          </a:p>
          <a:p>
            <a:endParaRPr lang="en-CA"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79372443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a:effectLst>
            <a:softEdge rad="317500"/>
          </a:effectLst>
        </p:spPr>
        <p:txBody>
          <a:bodyPr>
            <a:normAutofit/>
          </a:bodyPr>
          <a:lstStyle/>
          <a:p>
            <a:r>
              <a:rPr lang="en-CA" sz="3600" b="1" dirty="0" smtClean="0">
                <a:latin typeface="Leelawadee" panose="020B0502040204020203" pitchFamily="34" charset="-34"/>
                <a:cs typeface="Leelawadee" panose="020B0502040204020203" pitchFamily="34" charset="-34"/>
              </a:rPr>
              <a:t>Violence: Will Come to an End!</a:t>
            </a:r>
            <a:endParaRPr lang="en-CA" sz="3200" b="1" dirty="0">
              <a:latin typeface="Leelawadee" panose="020B0502040204020203" pitchFamily="34" charset="-34"/>
              <a:cs typeface="Leelawadee" panose="020B0502040204020203" pitchFamily="34" charset="-34"/>
            </a:endParaRPr>
          </a:p>
        </p:txBody>
      </p:sp>
    </p:spTree>
    <p:extLst>
      <p:ext uri="{BB962C8B-B14F-4D97-AF65-F5344CB8AC3E}">
        <p14:creationId xmlns:p14="http://schemas.microsoft.com/office/powerpoint/2010/main" val="260237312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480490" y="274638"/>
            <a:ext cx="6183021" cy="1143000"/>
          </a:xfrm>
          <a:solidFill>
            <a:schemeClr val="bg1"/>
          </a:solidFill>
          <a:effectLst>
            <a:softEdge rad="317500"/>
          </a:effectLst>
        </p:spPr>
        <p:txBody>
          <a:bodyPr>
            <a:normAutofit/>
          </a:bodyPr>
          <a:lstStyle/>
          <a:p>
            <a:pPr marL="514350" indent="-514350"/>
            <a:r>
              <a:rPr lang="en-CA" sz="4000" b="1" dirty="0" smtClean="0">
                <a:latin typeface="Leelawadee" panose="020B0502040204020203" pitchFamily="34" charset="-34"/>
                <a:cs typeface="Leelawadee" panose="020B0502040204020203" pitchFamily="34" charset="-34"/>
              </a:rPr>
              <a:t>Preparation</a:t>
            </a:r>
            <a:r>
              <a:rPr lang="en-CA" sz="4000" b="1" dirty="0" smtClean="0">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rPr>
              <a:t> </a:t>
            </a:r>
            <a:r>
              <a:rPr lang="en-CA" sz="4000" b="1" dirty="0" smtClean="0">
                <a:latin typeface="Leelawadee" panose="020B0502040204020203" pitchFamily="34" charset="-34"/>
                <a:cs typeface="Leelawadee" panose="020B0502040204020203" pitchFamily="34" charset="-34"/>
              </a:rPr>
              <a:t>for WAR</a:t>
            </a:r>
            <a:endParaRPr lang="en-CA" sz="4000" b="1" dirty="0">
              <a:latin typeface="Leelawadee" panose="020B0502040204020203" pitchFamily="34" charset="-34"/>
              <a:cs typeface="Leelawadee" panose="020B0502040204020203" pitchFamily="34" charset="-34"/>
            </a:endParaRPr>
          </a:p>
        </p:txBody>
      </p:sp>
      <p:sp>
        <p:nvSpPr>
          <p:cNvPr id="4" name="TextBox 3"/>
          <p:cNvSpPr txBox="1"/>
          <p:nvPr/>
        </p:nvSpPr>
        <p:spPr>
          <a:xfrm>
            <a:off x="683568" y="1573922"/>
            <a:ext cx="7776864" cy="2677656"/>
          </a:xfrm>
          <a:prstGeom prst="rect">
            <a:avLst/>
          </a:prstGeom>
          <a:solidFill>
            <a:schemeClr val="bg1"/>
          </a:solidFill>
        </p:spPr>
        <p:txBody>
          <a:bodyPr wrap="square" rtlCol="0">
            <a:spAutoFit/>
          </a:bodyPr>
          <a:lstStyle/>
          <a:p>
            <a:r>
              <a:rPr lang="en-CA" sz="2400" b="1" dirty="0" smtClean="0">
                <a:latin typeface="Candara" panose="020E0502030303020204" pitchFamily="34" charset="0"/>
              </a:rPr>
              <a:t>Joel </a:t>
            </a:r>
            <a:r>
              <a:rPr lang="en-CA" sz="2400" b="1" dirty="0">
                <a:latin typeface="Candara" panose="020E0502030303020204" pitchFamily="34" charset="0"/>
              </a:rPr>
              <a:t>3:9-10 KJV</a:t>
            </a:r>
          </a:p>
          <a:p>
            <a:pPr marL="342900" indent="-342900">
              <a:buFont typeface="Arial" panose="020B0604020202020204" pitchFamily="34" charset="0"/>
              <a:buChar char="•"/>
            </a:pPr>
            <a:r>
              <a:rPr lang="en-CA" sz="2400" dirty="0">
                <a:latin typeface="Candara" panose="020E0502030303020204" pitchFamily="34" charset="0"/>
              </a:rPr>
              <a:t>9  Proclaim ye this among the Gentiles; Prepare war, wake up the mighty men, let all the men of war draw near; let them come up:</a:t>
            </a:r>
          </a:p>
          <a:p>
            <a:pPr marL="342900" indent="-342900">
              <a:buFont typeface="Arial" panose="020B0604020202020204" pitchFamily="34" charset="0"/>
              <a:buChar char="•"/>
            </a:pPr>
            <a:r>
              <a:rPr lang="en-CA" sz="2400" dirty="0">
                <a:latin typeface="Candara" panose="020E0502030303020204" pitchFamily="34" charset="0"/>
              </a:rPr>
              <a:t>10  Beat your plowshares into swords, and your </a:t>
            </a:r>
            <a:r>
              <a:rPr lang="en-CA" sz="2400" dirty="0" err="1">
                <a:latin typeface="Candara" panose="020E0502030303020204" pitchFamily="34" charset="0"/>
              </a:rPr>
              <a:t>pruninghooks</a:t>
            </a:r>
            <a:r>
              <a:rPr lang="en-CA" sz="2400" dirty="0">
                <a:latin typeface="Candara" panose="020E0502030303020204" pitchFamily="34" charset="0"/>
              </a:rPr>
              <a:t> into spears: let the weak say, I </a:t>
            </a:r>
            <a:r>
              <a:rPr lang="en-CA" sz="2400" i="1" dirty="0">
                <a:latin typeface="Candara" panose="020E0502030303020204" pitchFamily="34" charset="0"/>
              </a:rPr>
              <a:t>am</a:t>
            </a:r>
            <a:r>
              <a:rPr lang="en-CA" sz="2400" dirty="0">
                <a:latin typeface="Candara" panose="020E0502030303020204" pitchFamily="34" charset="0"/>
              </a:rPr>
              <a:t> strong.</a:t>
            </a:r>
          </a:p>
          <a:p>
            <a:pPr marL="342900" indent="-342900">
              <a:buFont typeface="Arial" panose="020B0604020202020204" pitchFamily="34" charset="0"/>
              <a:buChar char="•"/>
            </a:pPr>
            <a:endParaRPr lang="en-CA" sz="2400" dirty="0">
              <a:latin typeface="Candara" panose="020E0502030303020204" pitchFamily="34" charset="0"/>
            </a:endParaRPr>
          </a:p>
        </p:txBody>
      </p:sp>
      <p:pic>
        <p:nvPicPr>
          <p:cNvPr id="8" name="Content Placeholder 7"/>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91192" y="1556792"/>
            <a:ext cx="7785170" cy="4384389"/>
          </a:xfrm>
        </p:spPr>
      </p:pic>
      <p:sp>
        <p:nvSpPr>
          <p:cNvPr id="3" name="TextBox 2"/>
          <p:cNvSpPr txBox="1"/>
          <p:nvPr/>
        </p:nvSpPr>
        <p:spPr>
          <a:xfrm>
            <a:off x="2267744" y="1916832"/>
            <a:ext cx="5040560" cy="707886"/>
          </a:xfrm>
          <a:prstGeom prst="rect">
            <a:avLst/>
          </a:prstGeom>
          <a:solidFill>
            <a:srgbClr val="FF0000"/>
          </a:solidFill>
        </p:spPr>
        <p:txBody>
          <a:bodyPr wrap="square" rtlCol="0">
            <a:spAutoFit/>
          </a:bodyPr>
          <a:lstStyle/>
          <a:p>
            <a:pPr algn="ctr"/>
            <a:r>
              <a:rPr lang="en-CA" sz="2000" b="1" dirty="0" smtClean="0">
                <a:solidFill>
                  <a:schemeClr val="bg1"/>
                </a:solidFill>
                <a:latin typeface="Arial Black" panose="020B0A04020102020204" pitchFamily="34" charset="0"/>
              </a:rPr>
              <a:t>Last Year $1.5 Trillion on Preparations!</a:t>
            </a:r>
            <a:endParaRPr lang="en-CA" sz="2000" b="1"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1867183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a:ln>
            <a:noFill/>
          </a:ln>
          <a:effectLst>
            <a:softEdge rad="317500"/>
          </a:effectLst>
        </p:spPr>
        <p:txBody>
          <a:bodyPr>
            <a:normAutofit/>
          </a:bodyPr>
          <a:lstStyle/>
          <a:p>
            <a:r>
              <a:rPr lang="en-CA" sz="3600" b="1" dirty="0" smtClean="0">
                <a:latin typeface="Leelawadee" panose="020B0502040204020203" pitchFamily="34" charset="-34"/>
                <a:cs typeface="Leelawadee" panose="020B0502040204020203" pitchFamily="34" charset="-34"/>
              </a:rPr>
              <a:t>The Earth Filled with Violence</a:t>
            </a:r>
            <a:endParaRPr lang="en-CA" sz="3600" b="1" dirty="0">
              <a:latin typeface="Leelawadee" panose="020B0502040204020203" pitchFamily="34" charset="-34"/>
              <a:cs typeface="Leelawadee" panose="020B0502040204020203" pitchFamily="34" charset="-34"/>
            </a:endParaRPr>
          </a:p>
        </p:txBody>
      </p:sp>
      <p:sp>
        <p:nvSpPr>
          <p:cNvPr id="3" name="Content Placeholder 2"/>
          <p:cNvSpPr>
            <a:spLocks noGrp="1"/>
          </p:cNvSpPr>
          <p:nvPr>
            <p:ph idx="1"/>
          </p:nvPr>
        </p:nvSpPr>
        <p:spPr>
          <a:xfrm>
            <a:off x="831273" y="1600200"/>
            <a:ext cx="7481455" cy="4349080"/>
          </a:xfrm>
          <a:solidFill>
            <a:schemeClr val="bg1"/>
          </a:solidFill>
        </p:spPr>
        <p:txBody>
          <a:bodyPr>
            <a:normAutofit/>
          </a:bodyPr>
          <a:lstStyle/>
          <a:p>
            <a:endParaRPr lang="en-CA" sz="500" dirty="0" smtClean="0"/>
          </a:p>
          <a:p>
            <a:pPr marL="0" indent="0">
              <a:buNone/>
            </a:pPr>
            <a:r>
              <a:rPr lang="en-CA" sz="2400" b="1" dirty="0" smtClean="0"/>
              <a:t>Genesis </a:t>
            </a:r>
            <a:r>
              <a:rPr lang="en-CA" sz="2400" b="1" dirty="0"/>
              <a:t>6:11-13 KJV</a:t>
            </a:r>
          </a:p>
          <a:p>
            <a:r>
              <a:rPr lang="en-CA" sz="2400" dirty="0"/>
              <a:t>11  The earth also was corrupt before God, and the earth </a:t>
            </a:r>
            <a:r>
              <a:rPr lang="en-CA" sz="2400" b="1" dirty="0"/>
              <a:t>was filled with violence</a:t>
            </a:r>
            <a:r>
              <a:rPr lang="en-CA" sz="2400" dirty="0"/>
              <a:t>.</a:t>
            </a:r>
          </a:p>
          <a:p>
            <a:r>
              <a:rPr lang="en-CA" sz="2400" dirty="0"/>
              <a:t>12  And God looked upon the earth, and, behold, it was corrupt; </a:t>
            </a:r>
            <a:r>
              <a:rPr lang="en-CA" sz="2400" b="1" dirty="0"/>
              <a:t>for all flesh had corrupted his way upon the earth.</a:t>
            </a:r>
          </a:p>
          <a:p>
            <a:r>
              <a:rPr lang="en-CA" sz="2400" dirty="0"/>
              <a:t>13  And God said unto Noah, The end of all flesh is come before me; </a:t>
            </a:r>
            <a:r>
              <a:rPr lang="en-CA" sz="2400" b="1" dirty="0"/>
              <a:t>for the earth is filled with violence </a:t>
            </a:r>
            <a:r>
              <a:rPr lang="en-CA" sz="2400" dirty="0"/>
              <a:t>through them; and, behold, I will destroy them with the earth.</a:t>
            </a:r>
          </a:p>
          <a:p>
            <a:endParaRPr lang="en-CA" sz="2400" dirty="0"/>
          </a:p>
          <a:p>
            <a:endParaRPr lang="en-CA" sz="2400" dirty="0"/>
          </a:p>
          <a:p>
            <a:endParaRPr lang="en-CA" sz="2400" dirty="0"/>
          </a:p>
        </p:txBody>
      </p:sp>
    </p:spTree>
    <p:extLst>
      <p:ext uri="{BB962C8B-B14F-4D97-AF65-F5344CB8AC3E}">
        <p14:creationId xmlns:p14="http://schemas.microsoft.com/office/powerpoint/2010/main" val="34509100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6000" r="-6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457199" y="44624"/>
            <a:ext cx="8229602" cy="1297675"/>
          </a:xfrm>
          <a:solidFill>
            <a:schemeClr val="bg1"/>
          </a:solidFill>
          <a:effectLst>
            <a:softEdge rad="317500"/>
          </a:effectLst>
        </p:spPr>
        <p:txBody>
          <a:bodyPr>
            <a:normAutofit/>
          </a:bodyPr>
          <a:lstStyle/>
          <a:p>
            <a:r>
              <a:rPr lang="en-CA" sz="3600" b="1" dirty="0" smtClean="0">
                <a:latin typeface="Leelawadee" panose="020B0502040204020203" pitchFamily="34" charset="-34"/>
                <a:cs typeface="Leelawadee" panose="020B0502040204020203" pitchFamily="34" charset="-34"/>
              </a:rPr>
              <a:t>Israel will be Humbled and Repent!</a:t>
            </a:r>
            <a:endParaRPr lang="en-CA" sz="3600" b="1" dirty="0">
              <a:latin typeface="Leelawadee" panose="020B0502040204020203" pitchFamily="34" charset="-34"/>
              <a:cs typeface="Leelawadee" panose="020B0502040204020203" pitchFamily="34" charset="-34"/>
            </a:endParaRPr>
          </a:p>
        </p:txBody>
      </p:sp>
    </p:spTree>
    <p:extLst>
      <p:ext uri="{BB962C8B-B14F-4D97-AF65-F5344CB8AC3E}">
        <p14:creationId xmlns:p14="http://schemas.microsoft.com/office/powerpoint/2010/main" val="227652988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a:effectLst>
            <a:softEdge rad="317500"/>
          </a:effectLst>
        </p:spPr>
        <p:txBody>
          <a:bodyPr>
            <a:noAutofit/>
          </a:bodyPr>
          <a:lstStyle/>
          <a:p>
            <a:pPr marL="514350" indent="-514350"/>
            <a:r>
              <a:rPr lang="en-CA" sz="4000" b="1" dirty="0" smtClean="0">
                <a:latin typeface="Leelawadee" panose="020B0502040204020203" pitchFamily="34" charset="-34"/>
                <a:cs typeface="Leelawadee" panose="020B0502040204020203" pitchFamily="34" charset="-34"/>
              </a:rPr>
              <a:t>The Weak Say </a:t>
            </a:r>
            <a:r>
              <a:rPr lang="en-CA" sz="4000" b="1" dirty="0">
                <a:latin typeface="Leelawadee" panose="020B0502040204020203" pitchFamily="34" charset="-34"/>
                <a:cs typeface="Leelawadee" panose="020B0502040204020203" pitchFamily="34" charset="-34"/>
              </a:rPr>
              <a:t>they are </a:t>
            </a:r>
            <a:r>
              <a:rPr lang="en-CA" sz="4000" b="1" dirty="0" smtClean="0">
                <a:latin typeface="Leelawadee" panose="020B0502040204020203" pitchFamily="34" charset="-34"/>
                <a:cs typeface="Leelawadee" panose="020B0502040204020203" pitchFamily="34" charset="-34"/>
              </a:rPr>
              <a:t>Strong</a:t>
            </a:r>
            <a:endParaRPr lang="en-CA" sz="4000" b="1" dirty="0">
              <a:latin typeface="Leelawadee" panose="020B0502040204020203" pitchFamily="34" charset="-34"/>
              <a:cs typeface="Leelawadee" panose="020B0502040204020203" pitchFamily="34" charset="-34"/>
            </a:endParaRPr>
          </a:p>
        </p:txBody>
      </p:sp>
      <p:sp>
        <p:nvSpPr>
          <p:cNvPr id="5" name="Content Placeholder 4"/>
          <p:cNvSpPr>
            <a:spLocks noGrp="1"/>
          </p:cNvSpPr>
          <p:nvPr>
            <p:ph sz="half" idx="1"/>
          </p:nvPr>
        </p:nvSpPr>
        <p:spPr>
          <a:xfrm>
            <a:off x="457200" y="1916832"/>
            <a:ext cx="4038600" cy="3268960"/>
          </a:xfrm>
          <a:solidFill>
            <a:schemeClr val="bg1"/>
          </a:solidFill>
        </p:spPr>
        <p:txBody>
          <a:bodyPr>
            <a:normAutofit fontScale="92500" lnSpcReduction="20000"/>
          </a:bodyPr>
          <a:lstStyle/>
          <a:p>
            <a:endParaRPr lang="en-CA" sz="500" dirty="0" smtClean="0"/>
          </a:p>
          <a:p>
            <a:pPr marL="0" indent="0">
              <a:buNone/>
            </a:pPr>
            <a:r>
              <a:rPr lang="en-CA" sz="2400" b="1" dirty="0"/>
              <a:t>Joel </a:t>
            </a:r>
            <a:r>
              <a:rPr lang="en-CA" sz="2400" b="1" dirty="0" smtClean="0"/>
              <a:t>3:10 </a:t>
            </a:r>
            <a:r>
              <a:rPr lang="en-CA" sz="2400" b="1" dirty="0"/>
              <a:t>KJV</a:t>
            </a:r>
          </a:p>
          <a:p>
            <a:r>
              <a:rPr lang="en-CA" sz="2400" dirty="0"/>
              <a:t>9  Proclaim ye this among the Gentiles; Prepare war, wake up the mighty men, let all the men of war draw near; let them come up:</a:t>
            </a:r>
          </a:p>
          <a:p>
            <a:r>
              <a:rPr lang="en-CA" sz="2400" dirty="0"/>
              <a:t>10  Beat your plowshares into swords, and your </a:t>
            </a:r>
            <a:r>
              <a:rPr lang="en-CA" sz="2400" dirty="0" err="1"/>
              <a:t>pruninghooks</a:t>
            </a:r>
            <a:r>
              <a:rPr lang="en-CA" sz="2400" dirty="0"/>
              <a:t> into spears: </a:t>
            </a:r>
            <a:r>
              <a:rPr lang="en-CA" sz="2400" b="1" dirty="0"/>
              <a:t>let the weak say, I </a:t>
            </a:r>
            <a:r>
              <a:rPr lang="en-CA" sz="2400" b="1" i="1" dirty="0"/>
              <a:t>am</a:t>
            </a:r>
            <a:r>
              <a:rPr lang="en-CA" sz="2400" b="1" dirty="0"/>
              <a:t> strong.</a:t>
            </a:r>
          </a:p>
          <a:p>
            <a:endParaRPr lang="en-CA" sz="2400" dirty="0"/>
          </a:p>
        </p:txBody>
      </p:sp>
      <p:sp>
        <p:nvSpPr>
          <p:cNvPr id="8" name="TextBox 7"/>
          <p:cNvSpPr txBox="1"/>
          <p:nvPr/>
        </p:nvSpPr>
        <p:spPr>
          <a:xfrm>
            <a:off x="4572000" y="1550367"/>
            <a:ext cx="4392488" cy="461665"/>
          </a:xfrm>
          <a:prstGeom prst="rect">
            <a:avLst/>
          </a:prstGeom>
          <a:noFill/>
        </p:spPr>
        <p:txBody>
          <a:bodyPr wrap="square" rtlCol="0">
            <a:spAutoFit/>
          </a:bodyPr>
          <a:lstStyle/>
          <a:p>
            <a:r>
              <a:rPr lang="en-CA" sz="2400" b="1" dirty="0" smtClean="0">
                <a:effectLst>
                  <a:outerShdw blurRad="38100" dist="38100" dir="2700000" algn="tl">
                    <a:srgbClr val="000000">
                      <a:alpha val="43137"/>
                    </a:srgbClr>
                  </a:outerShdw>
                </a:effectLst>
                <a:latin typeface="Candara" panose="020E0502030303020204" pitchFamily="34" charset="0"/>
              </a:rPr>
              <a:t>A child can be a deadly soldier!</a:t>
            </a:r>
            <a:endParaRPr lang="en-CA" sz="2400" b="1" dirty="0">
              <a:effectLst>
                <a:outerShdw blurRad="38100" dist="38100" dir="2700000" algn="tl">
                  <a:srgbClr val="000000">
                    <a:alpha val="43137"/>
                  </a:srgbClr>
                </a:outerShdw>
              </a:effectLst>
              <a:latin typeface="Candara" panose="020E0502030303020204" pitchFamily="34" charset="0"/>
            </a:endParaRPr>
          </a:p>
        </p:txBody>
      </p:sp>
      <p:pic>
        <p:nvPicPr>
          <p:cNvPr id="10" name="Content Placeholder 9"/>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108011" y="1988840"/>
            <a:ext cx="3320467" cy="3135996"/>
          </a:xfrm>
        </p:spPr>
      </p:pic>
    </p:spTree>
    <p:extLst>
      <p:ext uri="{BB962C8B-B14F-4D97-AF65-F5344CB8AC3E}">
        <p14:creationId xmlns:p14="http://schemas.microsoft.com/office/powerpoint/2010/main" val="3826792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a:effectLst>
            <a:softEdge rad="317500"/>
          </a:effectLst>
        </p:spPr>
        <p:txBody>
          <a:bodyPr>
            <a:normAutofit/>
          </a:bodyPr>
          <a:lstStyle/>
          <a:p>
            <a:r>
              <a:rPr lang="en-CA" sz="3600" b="1" dirty="0" smtClean="0">
                <a:latin typeface="Leelawadee" panose="020B0502040204020203" pitchFamily="34" charset="-34"/>
                <a:cs typeface="Leelawadee" panose="020B0502040204020203" pitchFamily="34" charset="-34"/>
              </a:rPr>
              <a:t>The Violence of Society to Cease</a:t>
            </a:r>
            <a:endParaRPr lang="en-CA" sz="3600" b="1" dirty="0">
              <a:latin typeface="Leelawadee" panose="020B0502040204020203" pitchFamily="34" charset="-34"/>
              <a:cs typeface="Leelawadee" panose="020B0502040204020203" pitchFamily="34" charset="-34"/>
            </a:endParaRPr>
          </a:p>
        </p:txBody>
      </p:sp>
      <p:sp>
        <p:nvSpPr>
          <p:cNvPr id="4" name="Content Placeholder 3"/>
          <p:cNvSpPr>
            <a:spLocks noGrp="1"/>
          </p:cNvSpPr>
          <p:nvPr>
            <p:ph sz="half" idx="1"/>
          </p:nvPr>
        </p:nvSpPr>
        <p:spPr>
          <a:solidFill>
            <a:schemeClr val="bg1"/>
          </a:solidFill>
        </p:spPr>
        <p:txBody>
          <a:bodyPr>
            <a:normAutofit fontScale="92500" lnSpcReduction="20000"/>
          </a:bodyPr>
          <a:lstStyle/>
          <a:p>
            <a:endParaRPr lang="en-CA" sz="600" dirty="0" smtClean="0"/>
          </a:p>
          <a:p>
            <a:pPr marL="0" indent="0">
              <a:buNone/>
            </a:pPr>
            <a:r>
              <a:rPr lang="en-CA" b="1" dirty="0" smtClean="0"/>
              <a:t>Micah </a:t>
            </a:r>
            <a:r>
              <a:rPr lang="en-CA" b="1" dirty="0"/>
              <a:t>4:3 KJV</a:t>
            </a:r>
          </a:p>
          <a:p>
            <a:r>
              <a:rPr lang="en-CA" dirty="0"/>
              <a:t>3  And he shall judge among many people, and </a:t>
            </a:r>
            <a:r>
              <a:rPr lang="en-CA" b="1" dirty="0"/>
              <a:t>rebuke strong nations afar off</a:t>
            </a:r>
            <a:r>
              <a:rPr lang="en-CA" dirty="0"/>
              <a:t>; and they shall beat their swords into plowshares, and their spears into </a:t>
            </a:r>
            <a:r>
              <a:rPr lang="en-CA" dirty="0" err="1"/>
              <a:t>pruninghooks</a:t>
            </a:r>
            <a:r>
              <a:rPr lang="en-CA" dirty="0"/>
              <a:t>: nation shall not lift up a sword against nation, </a:t>
            </a:r>
            <a:r>
              <a:rPr lang="en-CA" b="1" dirty="0"/>
              <a:t>neither shall they learn war any more.</a:t>
            </a:r>
          </a:p>
          <a:p>
            <a:endParaRPr lang="en-CA" dirty="0"/>
          </a:p>
          <a:p>
            <a:endParaRPr lang="en-CA" dirty="0"/>
          </a:p>
          <a:p>
            <a:endParaRPr lang="en-CA" dirty="0"/>
          </a:p>
        </p:txBody>
      </p:sp>
      <p:sp>
        <p:nvSpPr>
          <p:cNvPr id="5" name="Content Placeholder 4"/>
          <p:cNvSpPr>
            <a:spLocks noGrp="1"/>
          </p:cNvSpPr>
          <p:nvPr>
            <p:ph sz="half" idx="2"/>
          </p:nvPr>
        </p:nvSpPr>
        <p:spPr>
          <a:xfrm>
            <a:off x="4648200" y="1600201"/>
            <a:ext cx="4038600" cy="3052936"/>
          </a:xfrm>
          <a:solidFill>
            <a:schemeClr val="bg1"/>
          </a:solidFill>
        </p:spPr>
        <p:txBody>
          <a:bodyPr>
            <a:normAutofit fontScale="92500" lnSpcReduction="20000"/>
          </a:bodyPr>
          <a:lstStyle/>
          <a:p>
            <a:endParaRPr lang="en-CA" sz="500" dirty="0" smtClean="0"/>
          </a:p>
          <a:p>
            <a:pPr marL="0" indent="0">
              <a:buNone/>
            </a:pPr>
            <a:r>
              <a:rPr lang="en-CA" b="1" dirty="0" smtClean="0"/>
              <a:t>Micah </a:t>
            </a:r>
            <a:r>
              <a:rPr lang="en-CA" b="1" dirty="0"/>
              <a:t>4:4 KJV</a:t>
            </a:r>
          </a:p>
          <a:p>
            <a:r>
              <a:rPr lang="en-CA" dirty="0"/>
              <a:t>4  But they shall sit every man under his vine and under his fig tree; </a:t>
            </a:r>
            <a:r>
              <a:rPr lang="en-CA" b="1" dirty="0"/>
              <a:t>and none shall make </a:t>
            </a:r>
            <a:r>
              <a:rPr lang="en-CA" b="1" i="1" dirty="0"/>
              <a:t>them</a:t>
            </a:r>
            <a:r>
              <a:rPr lang="en-CA" b="1" dirty="0"/>
              <a:t> afraid:</a:t>
            </a:r>
            <a:r>
              <a:rPr lang="en-CA" dirty="0"/>
              <a:t> for the mouth of the LORD of hosts hath spoken </a:t>
            </a:r>
            <a:r>
              <a:rPr lang="en-CA" i="1" dirty="0"/>
              <a:t>it.</a:t>
            </a:r>
            <a:endParaRPr lang="en-CA" dirty="0"/>
          </a:p>
          <a:p>
            <a:endParaRPr lang="en-CA" dirty="0"/>
          </a:p>
          <a:p>
            <a:endParaRPr lang="en-CA" dirty="0"/>
          </a:p>
          <a:p>
            <a:endParaRPr lang="en-CA" dirty="0"/>
          </a:p>
        </p:txBody>
      </p:sp>
    </p:spTree>
    <p:extLst>
      <p:ext uri="{BB962C8B-B14F-4D97-AF65-F5344CB8AC3E}">
        <p14:creationId xmlns:p14="http://schemas.microsoft.com/office/powerpoint/2010/main" val="1031850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5000" r="-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a:effectLst>
            <a:softEdge rad="317500"/>
          </a:effectLst>
        </p:spPr>
        <p:txBody>
          <a:bodyPr>
            <a:normAutofit/>
          </a:bodyPr>
          <a:lstStyle/>
          <a:p>
            <a:r>
              <a:rPr lang="en-CA" sz="4000" b="1" dirty="0" smtClean="0">
                <a:latin typeface="Leelawadee" panose="020B0502040204020203" pitchFamily="34" charset="-34"/>
                <a:cs typeface="Leelawadee" panose="020B0502040204020203" pitchFamily="34" charset="-34"/>
              </a:rPr>
              <a:t>6. Mankind’s Immoral Lifestyle</a:t>
            </a:r>
            <a:endParaRPr lang="en-CA" sz="4000" b="1" dirty="0">
              <a:latin typeface="Leelawadee" panose="020B0502040204020203" pitchFamily="34" charset="-34"/>
              <a:cs typeface="Leelawadee" panose="020B0502040204020203" pitchFamily="34" charset="-34"/>
            </a:endParaRPr>
          </a:p>
        </p:txBody>
      </p:sp>
      <p:sp>
        <p:nvSpPr>
          <p:cNvPr id="3" name="Content Placeholder 2"/>
          <p:cNvSpPr>
            <a:spLocks noGrp="1"/>
          </p:cNvSpPr>
          <p:nvPr>
            <p:ph idx="1"/>
          </p:nvPr>
        </p:nvSpPr>
        <p:spPr/>
        <p:txBody>
          <a:bodyPr>
            <a:normAutofit lnSpcReduction="10000"/>
          </a:bodyPr>
          <a:lstStyle/>
          <a:p>
            <a:pPr marL="0" indent="0">
              <a:buNone/>
            </a:pPr>
            <a:r>
              <a:rPr lang="en-CA" b="1" dirty="0">
                <a:solidFill>
                  <a:schemeClr val="bg1"/>
                </a:solidFill>
                <a:effectLst>
                  <a:outerShdw blurRad="38100" dist="38100" dir="2700000" algn="tl">
                    <a:srgbClr val="000000">
                      <a:alpha val="43137"/>
                    </a:srgbClr>
                  </a:outerShdw>
                </a:effectLst>
              </a:rPr>
              <a:t>Luke 17:28-30 KJV</a:t>
            </a:r>
          </a:p>
          <a:p>
            <a:r>
              <a:rPr lang="en-CA" b="1" dirty="0">
                <a:solidFill>
                  <a:schemeClr val="bg1"/>
                </a:solidFill>
                <a:effectLst>
                  <a:outerShdw blurRad="38100" dist="38100" dir="2700000" algn="tl">
                    <a:srgbClr val="000000">
                      <a:alpha val="43137"/>
                    </a:srgbClr>
                  </a:outerShdw>
                </a:effectLst>
              </a:rPr>
              <a:t>28  Likewise also as it was in the days of Lot; they did eat, they drank, they bought, they sold, they planted, they </a:t>
            </a:r>
            <a:r>
              <a:rPr lang="en-CA" b="1" dirty="0" err="1">
                <a:solidFill>
                  <a:schemeClr val="bg1"/>
                </a:solidFill>
                <a:effectLst>
                  <a:outerShdw blurRad="38100" dist="38100" dir="2700000" algn="tl">
                    <a:srgbClr val="000000">
                      <a:alpha val="43137"/>
                    </a:srgbClr>
                  </a:outerShdw>
                </a:effectLst>
              </a:rPr>
              <a:t>builded</a:t>
            </a:r>
            <a:r>
              <a:rPr lang="en-CA" b="1" dirty="0">
                <a:solidFill>
                  <a:schemeClr val="bg1"/>
                </a:solidFill>
                <a:effectLst>
                  <a:outerShdw blurRad="38100" dist="38100" dir="2700000" algn="tl">
                    <a:srgbClr val="000000">
                      <a:alpha val="43137"/>
                    </a:srgbClr>
                  </a:outerShdw>
                </a:effectLst>
              </a:rPr>
              <a:t>;</a:t>
            </a:r>
          </a:p>
          <a:p>
            <a:r>
              <a:rPr lang="en-CA" b="1" dirty="0">
                <a:solidFill>
                  <a:schemeClr val="bg1"/>
                </a:solidFill>
                <a:effectLst>
                  <a:outerShdw blurRad="38100" dist="38100" dir="2700000" algn="tl">
                    <a:srgbClr val="000000">
                      <a:alpha val="43137"/>
                    </a:srgbClr>
                  </a:outerShdw>
                </a:effectLst>
              </a:rPr>
              <a:t>29  But the same day that Lot went out of Sodom it rained fire and brimstone from heaven, and destroyed </a:t>
            </a:r>
            <a:r>
              <a:rPr lang="en-CA" b="1" i="1" dirty="0">
                <a:solidFill>
                  <a:schemeClr val="bg1"/>
                </a:solidFill>
                <a:effectLst>
                  <a:outerShdw blurRad="38100" dist="38100" dir="2700000" algn="tl">
                    <a:srgbClr val="000000">
                      <a:alpha val="43137"/>
                    </a:srgbClr>
                  </a:outerShdw>
                </a:effectLst>
              </a:rPr>
              <a:t>them</a:t>
            </a:r>
            <a:r>
              <a:rPr lang="en-CA" b="1" dirty="0">
                <a:solidFill>
                  <a:schemeClr val="bg1"/>
                </a:solidFill>
                <a:effectLst>
                  <a:outerShdw blurRad="38100" dist="38100" dir="2700000" algn="tl">
                    <a:srgbClr val="000000">
                      <a:alpha val="43137"/>
                    </a:srgbClr>
                  </a:outerShdw>
                </a:effectLst>
              </a:rPr>
              <a:t> all.</a:t>
            </a:r>
          </a:p>
          <a:p>
            <a:r>
              <a:rPr lang="en-CA" b="1" dirty="0">
                <a:solidFill>
                  <a:schemeClr val="bg1"/>
                </a:solidFill>
                <a:effectLst>
                  <a:outerShdw blurRad="38100" dist="38100" dir="2700000" algn="tl">
                    <a:srgbClr val="000000">
                      <a:alpha val="43137"/>
                    </a:srgbClr>
                  </a:outerShdw>
                </a:effectLst>
              </a:rPr>
              <a:t>30  Even thus shall it be in the day when the Son of man is revealed.</a:t>
            </a:r>
          </a:p>
          <a:p>
            <a:endParaRPr lang="en-CA" dirty="0">
              <a:solidFill>
                <a:schemeClr val="bg1"/>
              </a:solidFill>
            </a:endParaRPr>
          </a:p>
          <a:p>
            <a:endParaRPr lang="en-CA" dirty="0">
              <a:solidFill>
                <a:schemeClr val="bg1"/>
              </a:solidFill>
            </a:endParaRPr>
          </a:p>
        </p:txBody>
      </p:sp>
    </p:spTree>
    <p:extLst>
      <p:ext uri="{BB962C8B-B14F-4D97-AF65-F5344CB8AC3E}">
        <p14:creationId xmlns:p14="http://schemas.microsoft.com/office/powerpoint/2010/main" val="58759609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71339" y="274638"/>
            <a:ext cx="6801323" cy="1143000"/>
          </a:xfrm>
          <a:solidFill>
            <a:schemeClr val="bg1"/>
          </a:solidFill>
          <a:effectLst>
            <a:softEdge rad="317500"/>
          </a:effectLst>
        </p:spPr>
        <p:txBody>
          <a:bodyPr>
            <a:normAutofit/>
          </a:bodyPr>
          <a:lstStyle/>
          <a:p>
            <a:r>
              <a:rPr lang="en-CA" sz="3600" b="1" dirty="0" smtClean="0">
                <a:latin typeface="Leelawadee" panose="020B0502040204020203" pitchFamily="34" charset="-34"/>
                <a:cs typeface="Leelawadee" panose="020B0502040204020203" pitchFamily="34" charset="-34"/>
              </a:rPr>
              <a:t>Immorality : Will Vanish!</a:t>
            </a:r>
            <a:endParaRPr lang="en-CA" sz="3200" b="1" dirty="0">
              <a:latin typeface="Leelawadee" panose="020B0502040204020203" pitchFamily="34" charset="-34"/>
              <a:cs typeface="Leelawadee" panose="020B0502040204020203" pitchFamily="34" charset="-34"/>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95736" y="1867701"/>
            <a:ext cx="4680519" cy="3075286"/>
          </a:xfrm>
          <a:prstGeom prst="rect">
            <a:avLst/>
          </a:prstGeom>
        </p:spPr>
      </p:pic>
      <p:sp>
        <p:nvSpPr>
          <p:cNvPr id="3" name="Content Placeholder 2"/>
          <p:cNvSpPr>
            <a:spLocks noGrp="1"/>
          </p:cNvSpPr>
          <p:nvPr>
            <p:ph idx="1"/>
          </p:nvPr>
        </p:nvSpPr>
        <p:spPr>
          <a:xfrm>
            <a:off x="831273" y="1600201"/>
            <a:ext cx="7481455" cy="3773016"/>
          </a:xfrm>
          <a:solidFill>
            <a:schemeClr val="bg1"/>
          </a:solidFill>
        </p:spPr>
        <p:txBody>
          <a:bodyPr>
            <a:normAutofit/>
          </a:bodyPr>
          <a:lstStyle/>
          <a:p>
            <a:endParaRPr lang="en-CA" sz="500" dirty="0" smtClean="0"/>
          </a:p>
          <a:p>
            <a:pPr marL="0" indent="0">
              <a:buNone/>
            </a:pPr>
            <a:r>
              <a:rPr lang="en-CA" sz="2400" b="1" dirty="0" smtClean="0"/>
              <a:t>Jude </a:t>
            </a:r>
            <a:r>
              <a:rPr lang="en-CA" sz="2400" b="1" dirty="0"/>
              <a:t>1:14-15 KJV</a:t>
            </a:r>
          </a:p>
          <a:p>
            <a:r>
              <a:rPr lang="en-CA" sz="2400" dirty="0"/>
              <a:t>14  And Enoch also, the seventh from Adam, prophesied of these, saying, Behold, the Lord cometh with ten thousands of his saints,</a:t>
            </a:r>
          </a:p>
          <a:p>
            <a:r>
              <a:rPr lang="en-CA" sz="2400" dirty="0"/>
              <a:t>15  To execute judgment upon all, and to convince all that are </a:t>
            </a:r>
            <a:r>
              <a:rPr lang="en-CA" sz="2400" b="1" dirty="0"/>
              <a:t>ungodly</a:t>
            </a:r>
            <a:r>
              <a:rPr lang="en-CA" sz="2400" dirty="0"/>
              <a:t> among them of all their </a:t>
            </a:r>
            <a:r>
              <a:rPr lang="en-CA" sz="2400" b="1" dirty="0"/>
              <a:t>ungodly deeds</a:t>
            </a:r>
            <a:r>
              <a:rPr lang="en-CA" sz="2400" dirty="0"/>
              <a:t> which they have </a:t>
            </a:r>
            <a:r>
              <a:rPr lang="en-CA" sz="2400" b="1" dirty="0"/>
              <a:t>ungodly</a:t>
            </a:r>
            <a:r>
              <a:rPr lang="en-CA" sz="2400" dirty="0"/>
              <a:t> committed, and of all their hard </a:t>
            </a:r>
            <a:r>
              <a:rPr lang="en-CA" sz="2400" i="1" dirty="0"/>
              <a:t>speeches</a:t>
            </a:r>
            <a:r>
              <a:rPr lang="en-CA" sz="2400" dirty="0"/>
              <a:t> which </a:t>
            </a:r>
            <a:r>
              <a:rPr lang="en-CA" sz="2400" b="1" dirty="0"/>
              <a:t>ungodly sinners </a:t>
            </a:r>
            <a:r>
              <a:rPr lang="en-CA" sz="2400" dirty="0"/>
              <a:t>have spoken against him.</a:t>
            </a:r>
          </a:p>
          <a:p>
            <a:endParaRPr lang="en-CA" sz="2400" dirty="0"/>
          </a:p>
          <a:p>
            <a:endParaRPr lang="en-CA" sz="2400" dirty="0"/>
          </a:p>
        </p:txBody>
      </p:sp>
    </p:spTree>
    <p:extLst>
      <p:ext uri="{BB962C8B-B14F-4D97-AF65-F5344CB8AC3E}">
        <p14:creationId xmlns:p14="http://schemas.microsoft.com/office/powerpoint/2010/main" val="2139005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2017033" y="274638"/>
            <a:ext cx="5109935" cy="1143000"/>
          </a:xfrm>
          <a:solidFill>
            <a:schemeClr val="bg1"/>
          </a:solidFill>
          <a:effectLst>
            <a:softEdge rad="317500"/>
          </a:effectLst>
        </p:spPr>
        <p:txBody>
          <a:bodyPr>
            <a:noAutofit/>
          </a:bodyPr>
          <a:lstStyle/>
          <a:p>
            <a:r>
              <a:rPr lang="en-CA" sz="3600" b="1" dirty="0" smtClean="0">
                <a:latin typeface="Leelawadee" panose="020B0502040204020203" pitchFamily="34" charset="-34"/>
                <a:cs typeface="Leelawadee" panose="020B0502040204020203" pitchFamily="34" charset="-34"/>
              </a:rPr>
              <a:t>The Work of Terror!</a:t>
            </a:r>
            <a:endParaRPr lang="en-CA" sz="1800" dirty="0">
              <a:latin typeface="Leelawadee" panose="020B0502040204020203" pitchFamily="34" charset="-34"/>
              <a:cs typeface="Leelawadee" panose="020B0502040204020203" pitchFamily="34" charset="-34"/>
            </a:endParaRPr>
          </a:p>
        </p:txBody>
      </p:sp>
      <p:sp>
        <p:nvSpPr>
          <p:cNvPr id="3" name="Content Placeholder 2"/>
          <p:cNvSpPr>
            <a:spLocks noGrp="1"/>
          </p:cNvSpPr>
          <p:nvPr>
            <p:ph sz="half" idx="1"/>
          </p:nvPr>
        </p:nvSpPr>
        <p:spPr>
          <a:xfrm>
            <a:off x="457200" y="1600200"/>
            <a:ext cx="4038600" cy="4853136"/>
          </a:xfrm>
          <a:solidFill>
            <a:schemeClr val="bg1"/>
          </a:solidFill>
        </p:spPr>
        <p:txBody>
          <a:bodyPr>
            <a:normAutofit fontScale="70000" lnSpcReduction="20000"/>
          </a:bodyPr>
          <a:lstStyle/>
          <a:p>
            <a:pPr fontAlgn="base"/>
            <a:endParaRPr lang="en-CA" sz="800" b="1" dirty="0" smtClean="0"/>
          </a:p>
          <a:p>
            <a:pPr fontAlgn="base"/>
            <a:r>
              <a:rPr lang="en-CA" b="1" dirty="0" smtClean="0"/>
              <a:t>The </a:t>
            </a:r>
            <a:r>
              <a:rPr lang="en-CA" b="1" dirty="0"/>
              <a:t>US administration has said North Korea was "directly responsible" for the </a:t>
            </a:r>
            <a:r>
              <a:rPr lang="en-CA" b="1" dirty="0" err="1"/>
              <a:t>WannaCry</a:t>
            </a:r>
            <a:r>
              <a:rPr lang="en-CA" b="1" dirty="0"/>
              <a:t> malware attack affecting hospitals, businesses and banks across the world earlier this year.</a:t>
            </a:r>
          </a:p>
          <a:p>
            <a:pPr fontAlgn="base"/>
            <a:r>
              <a:rPr lang="en-CA" dirty="0"/>
              <a:t>The attack is said to have hit more than 300,000 computers in 150 nations, causing billions of dollars of damage.</a:t>
            </a:r>
          </a:p>
          <a:p>
            <a:pPr fontAlgn="base"/>
            <a:r>
              <a:rPr lang="en-CA" dirty="0"/>
              <a:t>Thomas </a:t>
            </a:r>
            <a:r>
              <a:rPr lang="en-CA" dirty="0" err="1"/>
              <a:t>Bossert</a:t>
            </a:r>
            <a:r>
              <a:rPr lang="en-CA" dirty="0"/>
              <a:t>, an aide to US President Donald Trump, made the accusation in the </a:t>
            </a:r>
            <a:r>
              <a:rPr lang="en-CA" b="1" dirty="0">
                <a:hlinkClick r:id="rId3"/>
              </a:rPr>
              <a:t>Wall Street Journal</a:t>
            </a:r>
            <a:r>
              <a:rPr lang="en-CA" dirty="0"/>
              <a:t> newspaper.</a:t>
            </a:r>
          </a:p>
          <a:p>
            <a:pPr fontAlgn="base"/>
            <a:r>
              <a:rPr lang="en-CA" dirty="0"/>
              <a:t>It is the first time the US has blamed the country officially for the worm.</a:t>
            </a:r>
          </a:p>
        </p:txBody>
      </p:sp>
      <p:pic>
        <p:nvPicPr>
          <p:cNvPr id="6" name="Content Placeholder 5"/>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4644008" y="1772816"/>
            <a:ext cx="4038600" cy="2270182"/>
          </a:xfrm>
        </p:spPr>
      </p:pic>
      <p:sp>
        <p:nvSpPr>
          <p:cNvPr id="7" name="TextBox 6"/>
          <p:cNvSpPr txBox="1"/>
          <p:nvPr/>
        </p:nvSpPr>
        <p:spPr>
          <a:xfrm>
            <a:off x="4932040" y="4509120"/>
            <a:ext cx="3672408" cy="1477328"/>
          </a:xfrm>
          <a:prstGeom prst="rect">
            <a:avLst/>
          </a:prstGeom>
          <a:noFill/>
        </p:spPr>
        <p:txBody>
          <a:bodyPr wrap="square" rtlCol="0">
            <a:spAutoFit/>
          </a:bodyPr>
          <a:lstStyle/>
          <a:p>
            <a:pPr algn="ctr"/>
            <a:r>
              <a:rPr lang="en-CA" b="1" dirty="0">
                <a:solidFill>
                  <a:schemeClr val="bg1"/>
                </a:solidFill>
                <a:effectLst>
                  <a:outerShdw blurRad="38100" dist="38100" dir="2700000" algn="tl">
                    <a:srgbClr val="000000">
                      <a:alpha val="43137"/>
                    </a:srgbClr>
                  </a:outerShdw>
                </a:effectLst>
              </a:rPr>
              <a:t>The comments came from White House Homeland Security adviser Tom </a:t>
            </a:r>
            <a:r>
              <a:rPr lang="en-CA" b="1" dirty="0" err="1" smtClean="0">
                <a:solidFill>
                  <a:schemeClr val="bg1"/>
                </a:solidFill>
                <a:effectLst>
                  <a:outerShdw blurRad="38100" dist="38100" dir="2700000" algn="tl">
                    <a:srgbClr val="000000">
                      <a:alpha val="43137"/>
                    </a:srgbClr>
                  </a:outerShdw>
                </a:effectLst>
              </a:rPr>
              <a:t>Bossert</a:t>
            </a:r>
            <a:r>
              <a:rPr lang="en-CA" b="1" dirty="0">
                <a:solidFill>
                  <a:schemeClr val="bg1"/>
                </a:solidFill>
                <a:effectLst>
                  <a:outerShdw blurRad="38100" dist="38100" dir="2700000" algn="tl">
                    <a:srgbClr val="000000">
                      <a:alpha val="43137"/>
                    </a:srgbClr>
                  </a:outerShdw>
                </a:effectLst>
              </a:rPr>
              <a:t> </a:t>
            </a:r>
            <a:endParaRPr lang="en-CA" b="1" dirty="0" smtClean="0">
              <a:solidFill>
                <a:schemeClr val="bg1"/>
              </a:solidFill>
              <a:effectLst>
                <a:outerShdw blurRad="38100" dist="38100" dir="2700000" algn="tl">
                  <a:srgbClr val="000000">
                    <a:alpha val="43137"/>
                  </a:srgbClr>
                </a:outerShdw>
              </a:effectLst>
            </a:endParaRPr>
          </a:p>
          <a:p>
            <a:pPr algn="ctr"/>
            <a:r>
              <a:rPr lang="en-CA" b="1" dirty="0" smtClean="0">
                <a:solidFill>
                  <a:schemeClr val="bg1"/>
                </a:solidFill>
                <a:effectLst>
                  <a:outerShdw blurRad="38100" dist="38100" dir="2700000" algn="tl">
                    <a:srgbClr val="000000">
                      <a:alpha val="43137"/>
                    </a:srgbClr>
                  </a:outerShdw>
                </a:effectLst>
              </a:rPr>
              <a:t>(Reuters: </a:t>
            </a:r>
            <a:r>
              <a:rPr lang="en-CA" b="1" dirty="0">
                <a:solidFill>
                  <a:schemeClr val="bg1"/>
                </a:solidFill>
                <a:effectLst>
                  <a:outerShdw blurRad="38100" dist="38100" dir="2700000" algn="tl">
                    <a:srgbClr val="000000">
                      <a:alpha val="43137"/>
                    </a:srgbClr>
                  </a:outerShdw>
                </a:effectLst>
              </a:rPr>
              <a:t>December 18, 2017)</a:t>
            </a:r>
          </a:p>
          <a:p>
            <a:pPr algn="ctr"/>
            <a:endParaRPr lang="en-CA"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44849045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273" y="274638"/>
            <a:ext cx="7481455" cy="1143000"/>
          </a:xfrm>
          <a:solidFill>
            <a:schemeClr val="bg1"/>
          </a:solidFill>
          <a:effectLst>
            <a:softEdge rad="127000"/>
          </a:effectLst>
        </p:spPr>
        <p:txBody>
          <a:bodyPr>
            <a:noAutofit/>
          </a:bodyPr>
          <a:lstStyle/>
          <a:p>
            <a:r>
              <a:rPr lang="en-CA" sz="3200" b="1" dirty="0">
                <a:latin typeface="Leelawadee" panose="020B0502040204020203" pitchFamily="34" charset="-34"/>
                <a:cs typeface="Leelawadee" panose="020B0502040204020203" pitchFamily="34" charset="-34"/>
              </a:rPr>
              <a:t>PM Trudeau apologizes for </a:t>
            </a:r>
            <a:r>
              <a:rPr lang="en-CA" sz="3200" b="1" dirty="0" smtClean="0">
                <a:latin typeface="Leelawadee" panose="020B0502040204020203" pitchFamily="34" charset="-34"/>
                <a:cs typeface="Leelawadee" panose="020B0502040204020203" pitchFamily="34" charset="-34"/>
              </a:rPr>
              <a:t>LGBTQ </a:t>
            </a:r>
            <a:r>
              <a:rPr lang="en-CA" sz="3200" b="1" dirty="0">
                <a:latin typeface="Leelawadee" panose="020B0502040204020203" pitchFamily="34" charset="-34"/>
                <a:cs typeface="Leelawadee" panose="020B0502040204020203" pitchFamily="34" charset="-34"/>
              </a:rPr>
              <a:t>discrimination by federal </a:t>
            </a:r>
            <a:r>
              <a:rPr lang="en-CA" sz="3200" b="1" dirty="0" smtClean="0">
                <a:latin typeface="Leelawadee" panose="020B0502040204020203" pitchFamily="34" charset="-34"/>
                <a:cs typeface="Leelawadee" panose="020B0502040204020203" pitchFamily="34" charset="-34"/>
              </a:rPr>
              <a:t>agencies</a:t>
            </a:r>
            <a:endParaRPr lang="en-CA" sz="3200" b="1" dirty="0">
              <a:latin typeface="Leelawadee" panose="020B0502040204020203" pitchFamily="34" charset="-34"/>
              <a:cs typeface="Leelawadee" panose="020B0502040204020203" pitchFamily="34" charset="-34"/>
            </a:endParaRPr>
          </a:p>
        </p:txBody>
      </p:sp>
      <p:sp>
        <p:nvSpPr>
          <p:cNvPr id="3" name="Content Placeholder 2"/>
          <p:cNvSpPr>
            <a:spLocks noGrp="1"/>
          </p:cNvSpPr>
          <p:nvPr>
            <p:ph sz="half" idx="1"/>
          </p:nvPr>
        </p:nvSpPr>
        <p:spPr>
          <a:xfrm>
            <a:off x="457200" y="1600200"/>
            <a:ext cx="4038600" cy="4637112"/>
          </a:xfrm>
          <a:solidFill>
            <a:schemeClr val="bg1"/>
          </a:solidFill>
        </p:spPr>
        <p:txBody>
          <a:bodyPr>
            <a:normAutofit fontScale="85000" lnSpcReduction="10000"/>
          </a:bodyPr>
          <a:lstStyle/>
          <a:p>
            <a:endParaRPr lang="en-CA" sz="600" dirty="0" smtClean="0"/>
          </a:p>
          <a:p>
            <a:r>
              <a:rPr lang="en-CA" dirty="0" smtClean="0"/>
              <a:t>"</a:t>
            </a:r>
            <a:r>
              <a:rPr lang="en-CA" dirty="0"/>
              <a:t>This is the devastating story of people who were branded criminals by the government -- people who lost their livelihoods, and in some cases, their lives," Trudeau said Tuesday as he delivered a speech building up to his promised apology for past state-sanctioned discrimination against members of the </a:t>
            </a:r>
            <a:r>
              <a:rPr lang="en-CA" b="1" dirty="0" smtClean="0"/>
              <a:t>LGBTQ</a:t>
            </a:r>
            <a:r>
              <a:rPr lang="en-CA" dirty="0" smtClean="0"/>
              <a:t> </a:t>
            </a:r>
            <a:r>
              <a:rPr lang="en-CA" dirty="0"/>
              <a:t>community in Canada.</a:t>
            </a:r>
          </a:p>
        </p:txBody>
      </p:sp>
      <p:pic>
        <p:nvPicPr>
          <p:cNvPr id="1026" name="Picture 2"/>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l="26103" r="4630"/>
          <a:stretch/>
        </p:blipFill>
        <p:spPr bwMode="auto">
          <a:xfrm>
            <a:off x="5364088" y="1988840"/>
            <a:ext cx="2758698" cy="22303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5364088" y="4509120"/>
            <a:ext cx="2736304" cy="1200329"/>
          </a:xfrm>
          <a:prstGeom prst="rect">
            <a:avLst/>
          </a:prstGeom>
          <a:noFill/>
        </p:spPr>
        <p:txBody>
          <a:bodyPr wrap="square" rtlCol="0">
            <a:spAutoFit/>
          </a:bodyPr>
          <a:lstStyle/>
          <a:p>
            <a:pPr algn="ctr"/>
            <a:r>
              <a:rPr lang="en-CA" b="1" dirty="0">
                <a:solidFill>
                  <a:schemeClr val="bg1"/>
                </a:solidFill>
                <a:latin typeface="Candara" panose="020E0502030303020204" pitchFamily="34" charset="0"/>
              </a:rPr>
              <a:t>The Canadian Press </a:t>
            </a:r>
          </a:p>
          <a:p>
            <a:pPr algn="ctr"/>
            <a:r>
              <a:rPr lang="en-CA" b="1" dirty="0">
                <a:solidFill>
                  <a:schemeClr val="bg1"/>
                </a:solidFill>
                <a:latin typeface="Candara" panose="020E0502030303020204" pitchFamily="34" charset="0"/>
              </a:rPr>
              <a:t>Published Tuesday, November 28, 2017 3:00PM EST </a:t>
            </a:r>
          </a:p>
        </p:txBody>
      </p:sp>
    </p:spTree>
    <p:extLst>
      <p:ext uri="{BB962C8B-B14F-4D97-AF65-F5344CB8AC3E}">
        <p14:creationId xmlns:p14="http://schemas.microsoft.com/office/powerpoint/2010/main" val="282329248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 y="274638"/>
            <a:ext cx="9052560" cy="1143000"/>
          </a:xfrm>
          <a:solidFill>
            <a:schemeClr val="bg1"/>
          </a:solidFill>
          <a:effectLst>
            <a:softEdge rad="317500"/>
          </a:effectLst>
        </p:spPr>
        <p:txBody>
          <a:bodyPr>
            <a:noAutofit/>
          </a:bodyPr>
          <a:lstStyle/>
          <a:p>
            <a:r>
              <a:rPr lang="en-CA" sz="3600" b="1" dirty="0">
                <a:latin typeface="Leelawadee" panose="020B0502040204020203" pitchFamily="34" charset="-34"/>
                <a:cs typeface="Leelawadee" panose="020B0502040204020203" pitchFamily="34" charset="-34"/>
              </a:rPr>
              <a:t>House passes </a:t>
            </a:r>
            <a:r>
              <a:rPr lang="en-CA" sz="3600" b="1" dirty="0" smtClean="0">
                <a:latin typeface="Leelawadee" panose="020B0502040204020203" pitchFamily="34" charset="-34"/>
                <a:cs typeface="Leelawadee" panose="020B0502040204020203" pitchFamily="34" charset="-34"/>
              </a:rPr>
              <a:t>Marijuana Legislation</a:t>
            </a:r>
            <a:endParaRPr lang="en-CA" sz="3600" b="1" dirty="0">
              <a:latin typeface="Leelawadee" panose="020B0502040204020203" pitchFamily="34" charset="-34"/>
              <a:cs typeface="Leelawadee" panose="020B0502040204020203" pitchFamily="34" charset="-34"/>
            </a:endParaRPr>
          </a:p>
        </p:txBody>
      </p:sp>
      <p:sp>
        <p:nvSpPr>
          <p:cNvPr id="3" name="Content Placeholder 2"/>
          <p:cNvSpPr>
            <a:spLocks noGrp="1"/>
          </p:cNvSpPr>
          <p:nvPr>
            <p:ph sz="half" idx="1"/>
          </p:nvPr>
        </p:nvSpPr>
        <p:spPr>
          <a:solidFill>
            <a:schemeClr val="bg1"/>
          </a:solidFill>
        </p:spPr>
        <p:txBody>
          <a:bodyPr>
            <a:normAutofit fontScale="85000" lnSpcReduction="20000"/>
          </a:bodyPr>
          <a:lstStyle/>
          <a:p>
            <a:pPr fontAlgn="base"/>
            <a:endParaRPr lang="en-CA" sz="600" b="1" dirty="0" smtClean="0"/>
          </a:p>
          <a:p>
            <a:pPr fontAlgn="base"/>
            <a:r>
              <a:rPr lang="en-CA" b="1" dirty="0" smtClean="0"/>
              <a:t>OTTAWA</a:t>
            </a:r>
            <a:r>
              <a:rPr lang="en-CA" dirty="0" smtClean="0"/>
              <a:t> </a:t>
            </a:r>
            <a:r>
              <a:rPr lang="en-CA" dirty="0"/>
              <a:t>-- The federal government's plan to legalize marijuana by next summer is a step closer.</a:t>
            </a:r>
          </a:p>
          <a:p>
            <a:pPr fontAlgn="base"/>
            <a:r>
              <a:rPr lang="en-CA" dirty="0"/>
              <a:t>Bill C-45 received final approval Monday in the House of Commons, passing by a vote of 200-82.</a:t>
            </a:r>
          </a:p>
          <a:p>
            <a:pPr fontAlgn="base"/>
            <a:r>
              <a:rPr lang="en-CA" dirty="0"/>
              <a:t>It now moves to the Senate, where Conservative senators are threatening to hold up passage of the bill.</a:t>
            </a:r>
          </a:p>
          <a:p>
            <a:endParaRPr lang="en-CA" dirty="0"/>
          </a:p>
        </p:txBody>
      </p:sp>
      <p:pic>
        <p:nvPicPr>
          <p:cNvPr id="9" name="Content Placeholder 8"/>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648200" y="2535575"/>
            <a:ext cx="4038600" cy="2655212"/>
          </a:xfrm>
        </p:spPr>
      </p:pic>
      <p:sp>
        <p:nvSpPr>
          <p:cNvPr id="10" name="TextBox 9"/>
          <p:cNvSpPr txBox="1"/>
          <p:nvPr/>
        </p:nvSpPr>
        <p:spPr>
          <a:xfrm>
            <a:off x="5004048" y="1844824"/>
            <a:ext cx="2880320" cy="369332"/>
          </a:xfrm>
          <a:prstGeom prst="rect">
            <a:avLst/>
          </a:prstGeom>
          <a:noFill/>
        </p:spPr>
        <p:txBody>
          <a:bodyPr wrap="square" rtlCol="0">
            <a:spAutoFit/>
          </a:bodyPr>
          <a:lstStyle/>
          <a:p>
            <a:pPr algn="ctr" fontAlgn="ctr"/>
            <a:r>
              <a:rPr lang="en-CA" b="1" dirty="0">
                <a:solidFill>
                  <a:schemeClr val="bg1"/>
                </a:solidFill>
                <a:latin typeface="Candara" panose="020E0502030303020204" pitchFamily="34" charset="0"/>
              </a:rPr>
              <a:t>Toronto </a:t>
            </a:r>
            <a:r>
              <a:rPr lang="en-CA" b="1" dirty="0" smtClean="0">
                <a:solidFill>
                  <a:schemeClr val="bg1"/>
                </a:solidFill>
                <a:latin typeface="Candara" panose="020E0502030303020204" pitchFamily="34" charset="0"/>
              </a:rPr>
              <a:t>Star,</a:t>
            </a:r>
            <a:r>
              <a:rPr lang="en-CA" b="1" dirty="0">
                <a:solidFill>
                  <a:schemeClr val="bg1"/>
                </a:solidFill>
                <a:latin typeface="Candara" panose="020E0502030303020204" pitchFamily="34" charset="0"/>
              </a:rPr>
              <a:t> 29 Nov </a:t>
            </a:r>
            <a:r>
              <a:rPr lang="en-CA" b="1" dirty="0" smtClean="0">
                <a:solidFill>
                  <a:schemeClr val="bg1"/>
                </a:solidFill>
                <a:latin typeface="Candara" panose="020E0502030303020204" pitchFamily="34" charset="0"/>
              </a:rPr>
              <a:t>2017</a:t>
            </a:r>
            <a:endParaRPr lang="en-CA" b="1" dirty="0">
              <a:solidFill>
                <a:schemeClr val="bg1"/>
              </a:solidFill>
              <a:latin typeface="Candara" panose="020E0502030303020204" pitchFamily="34" charset="0"/>
            </a:endParaRPr>
          </a:p>
        </p:txBody>
      </p:sp>
    </p:spTree>
    <p:extLst>
      <p:ext uri="{BB962C8B-B14F-4D97-AF65-F5344CB8AC3E}">
        <p14:creationId xmlns:p14="http://schemas.microsoft.com/office/powerpoint/2010/main" val="108597629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0582" y="274638"/>
            <a:ext cx="6925217" cy="1143000"/>
          </a:xfrm>
          <a:solidFill>
            <a:schemeClr val="bg1"/>
          </a:solidFill>
          <a:effectLst>
            <a:softEdge rad="317500"/>
          </a:effectLst>
        </p:spPr>
        <p:txBody>
          <a:bodyPr>
            <a:normAutofit/>
          </a:bodyPr>
          <a:lstStyle/>
          <a:p>
            <a:r>
              <a:rPr lang="en-CA" sz="3600" b="1" dirty="0" smtClean="0">
                <a:latin typeface="Leelawadee" panose="020B0502040204020203" pitchFamily="34" charset="-34"/>
                <a:cs typeface="Leelawadee" panose="020B0502040204020203" pitchFamily="34" charset="-34"/>
              </a:rPr>
              <a:t>Living </a:t>
            </a:r>
            <a:r>
              <a:rPr lang="en-CA" sz="2800" b="1" dirty="0" smtClean="0">
                <a:latin typeface="Leelawadee" panose="020B0502040204020203" pitchFamily="34" charset="-34"/>
                <a:cs typeface="Leelawadee" panose="020B0502040204020203" pitchFamily="34" charset="-34"/>
              </a:rPr>
              <a:t>with</a:t>
            </a:r>
            <a:r>
              <a:rPr lang="en-CA" sz="3600" b="1" dirty="0" smtClean="0">
                <a:latin typeface="Leelawadee" panose="020B0502040204020203" pitchFamily="34" charset="-34"/>
                <a:cs typeface="Leelawadee" panose="020B0502040204020203" pitchFamily="34" charset="-34"/>
              </a:rPr>
              <a:t> Debt (2017)</a:t>
            </a:r>
            <a:endParaRPr lang="en-CA" sz="3600" b="1" dirty="0">
              <a:latin typeface="Leelawadee" panose="020B0502040204020203" pitchFamily="34" charset="-34"/>
              <a:cs typeface="Leelawadee" panose="020B0502040204020203" pitchFamily="34" charset="-34"/>
            </a:endParaRPr>
          </a:p>
        </p:txBody>
      </p:sp>
      <p:sp>
        <p:nvSpPr>
          <p:cNvPr id="3" name="Content Placeholder 2"/>
          <p:cNvSpPr>
            <a:spLocks noGrp="1"/>
          </p:cNvSpPr>
          <p:nvPr>
            <p:ph idx="1"/>
          </p:nvPr>
        </p:nvSpPr>
        <p:spPr>
          <a:xfrm>
            <a:off x="457200" y="1600201"/>
            <a:ext cx="8229600" cy="3556991"/>
          </a:xfrm>
          <a:solidFill>
            <a:schemeClr val="bg1">
              <a:alpha val="90000"/>
            </a:schemeClr>
          </a:solidFill>
          <a:effectLst>
            <a:softEdge rad="63500"/>
          </a:effectLst>
        </p:spPr>
        <p:txBody>
          <a:bodyPr>
            <a:normAutofit fontScale="85000" lnSpcReduction="10000"/>
          </a:bodyPr>
          <a:lstStyle/>
          <a:p>
            <a:endParaRPr lang="en-CA" sz="500" dirty="0" smtClean="0"/>
          </a:p>
          <a:p>
            <a:r>
              <a:rPr lang="en-CA" dirty="0" smtClean="0"/>
              <a:t>Statistics </a:t>
            </a:r>
            <a:r>
              <a:rPr lang="en-CA" dirty="0"/>
              <a:t>Canada divided up Canadian households into five </a:t>
            </a:r>
            <a:r>
              <a:rPr lang="en-CA" dirty="0" smtClean="0"/>
              <a:t>groups … </a:t>
            </a:r>
          </a:p>
          <a:p>
            <a:r>
              <a:rPr lang="en-CA" dirty="0" smtClean="0"/>
              <a:t>At </a:t>
            </a:r>
            <a:r>
              <a:rPr lang="en-CA" dirty="0"/>
              <a:t>the bottom of the pile, among the households with the least amount of money to spend, people </a:t>
            </a:r>
            <a:r>
              <a:rPr lang="en-CA" b="1" dirty="0"/>
              <a:t>owed $3.33 in debt for every dollar available. </a:t>
            </a:r>
            <a:endParaRPr lang="en-CA" b="1" dirty="0" smtClean="0"/>
          </a:p>
          <a:p>
            <a:r>
              <a:rPr lang="en-CA" dirty="0" smtClean="0"/>
              <a:t>On </a:t>
            </a:r>
            <a:r>
              <a:rPr lang="en-CA" dirty="0"/>
              <a:t>the opposite end of the spectrum, among the households with the most disposable income, the number was </a:t>
            </a:r>
            <a:r>
              <a:rPr lang="en-CA" b="1" dirty="0"/>
              <a:t>$1.28 per dollar available</a:t>
            </a:r>
            <a:r>
              <a:rPr lang="en-CA" dirty="0"/>
              <a:t>.</a:t>
            </a:r>
          </a:p>
        </p:txBody>
      </p:sp>
    </p:spTree>
    <p:extLst>
      <p:ext uri="{BB962C8B-B14F-4D97-AF65-F5344CB8AC3E}">
        <p14:creationId xmlns:p14="http://schemas.microsoft.com/office/powerpoint/2010/main" val="2532565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5000" r="-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a:effectLst>
            <a:softEdge rad="317500"/>
          </a:effectLst>
        </p:spPr>
        <p:txBody>
          <a:bodyPr>
            <a:normAutofit/>
          </a:bodyPr>
          <a:lstStyle/>
          <a:p>
            <a:r>
              <a:rPr lang="en-CA" sz="3600" b="1" dirty="0" smtClean="0">
                <a:latin typeface="Leelawadee" panose="020B0502040204020203" pitchFamily="34" charset="-34"/>
                <a:cs typeface="Leelawadee" panose="020B0502040204020203" pitchFamily="34" charset="-34"/>
              </a:rPr>
              <a:t>7. Human Pride &amp; Arrogance</a:t>
            </a:r>
            <a:endParaRPr lang="en-CA" sz="3600" b="1" dirty="0">
              <a:latin typeface="Leelawadee" panose="020B0502040204020203" pitchFamily="34" charset="-34"/>
              <a:cs typeface="Leelawadee" panose="020B0502040204020203" pitchFamily="34" charset="-34"/>
            </a:endParaRPr>
          </a:p>
        </p:txBody>
      </p:sp>
      <p:sp>
        <p:nvSpPr>
          <p:cNvPr id="3" name="Content Placeholder 2"/>
          <p:cNvSpPr>
            <a:spLocks noGrp="1"/>
          </p:cNvSpPr>
          <p:nvPr>
            <p:ph idx="1"/>
          </p:nvPr>
        </p:nvSpPr>
        <p:spPr/>
        <p:txBody>
          <a:bodyPr>
            <a:normAutofit fontScale="92500" lnSpcReduction="10000"/>
          </a:bodyPr>
          <a:lstStyle/>
          <a:p>
            <a:pPr marL="0" indent="0">
              <a:buNone/>
            </a:pPr>
            <a:r>
              <a:rPr lang="en-CA" b="1" dirty="0">
                <a:solidFill>
                  <a:schemeClr val="bg1"/>
                </a:solidFill>
                <a:effectLst>
                  <a:outerShdw blurRad="38100" dist="38100" dir="2700000" algn="tl">
                    <a:srgbClr val="000000">
                      <a:alpha val="43137"/>
                    </a:srgbClr>
                  </a:outerShdw>
                </a:effectLst>
              </a:rPr>
              <a:t>Isaiah 2:17-19 KJV</a:t>
            </a:r>
          </a:p>
          <a:p>
            <a:r>
              <a:rPr lang="en-CA" b="1" dirty="0">
                <a:solidFill>
                  <a:schemeClr val="bg1"/>
                </a:solidFill>
                <a:effectLst>
                  <a:outerShdw blurRad="38100" dist="38100" dir="2700000" algn="tl">
                    <a:srgbClr val="000000">
                      <a:alpha val="43137"/>
                    </a:srgbClr>
                  </a:outerShdw>
                </a:effectLst>
              </a:rPr>
              <a:t>17  And the loftiness of man shall be bowed down, and the haughtiness of men shall be made low: and the LORD alone shall be exalted in that day.</a:t>
            </a:r>
          </a:p>
          <a:p>
            <a:r>
              <a:rPr lang="en-CA" b="1" dirty="0">
                <a:solidFill>
                  <a:schemeClr val="bg1"/>
                </a:solidFill>
                <a:effectLst>
                  <a:outerShdw blurRad="38100" dist="38100" dir="2700000" algn="tl">
                    <a:srgbClr val="000000">
                      <a:alpha val="43137"/>
                    </a:srgbClr>
                  </a:outerShdw>
                </a:effectLst>
              </a:rPr>
              <a:t>18  And the idols he shall utterly abolish.</a:t>
            </a:r>
          </a:p>
          <a:p>
            <a:r>
              <a:rPr lang="en-CA" b="1" dirty="0">
                <a:solidFill>
                  <a:schemeClr val="bg1"/>
                </a:solidFill>
                <a:effectLst>
                  <a:outerShdw blurRad="38100" dist="38100" dir="2700000" algn="tl">
                    <a:srgbClr val="000000">
                      <a:alpha val="43137"/>
                    </a:srgbClr>
                  </a:outerShdw>
                </a:effectLst>
              </a:rPr>
              <a:t>19  And they shall go into the holes of the rocks, and into the caves of the earth, for fear of the LORD, and for the glory of his majesty, when he </a:t>
            </a:r>
            <a:r>
              <a:rPr lang="en-CA" b="1" dirty="0" err="1">
                <a:solidFill>
                  <a:schemeClr val="bg1"/>
                </a:solidFill>
                <a:effectLst>
                  <a:outerShdw blurRad="38100" dist="38100" dir="2700000" algn="tl">
                    <a:srgbClr val="000000">
                      <a:alpha val="43137"/>
                    </a:srgbClr>
                  </a:outerShdw>
                </a:effectLst>
              </a:rPr>
              <a:t>ariseth</a:t>
            </a:r>
            <a:r>
              <a:rPr lang="en-CA" b="1" dirty="0">
                <a:solidFill>
                  <a:schemeClr val="bg1"/>
                </a:solidFill>
                <a:effectLst>
                  <a:outerShdw blurRad="38100" dist="38100" dir="2700000" algn="tl">
                    <a:srgbClr val="000000">
                      <a:alpha val="43137"/>
                    </a:srgbClr>
                  </a:outerShdw>
                </a:effectLst>
              </a:rPr>
              <a:t> to shake terribly the earth.</a:t>
            </a:r>
          </a:p>
          <a:p>
            <a:endParaRPr lang="en-CA" dirty="0">
              <a:solidFill>
                <a:schemeClr val="bg1"/>
              </a:solidFill>
              <a:effectLst>
                <a:outerShdw blurRad="38100" dist="38100" dir="2700000" algn="tl">
                  <a:srgbClr val="000000">
                    <a:alpha val="43137"/>
                  </a:srgbClr>
                </a:outerShdw>
              </a:effectLst>
            </a:endParaRPr>
          </a:p>
          <a:p>
            <a:endParaRPr lang="en-CA"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66357268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latin typeface="Leelawadee" panose="020B0502040204020203" pitchFamily="34" charset="-34"/>
                <a:cs typeface="Leelawadee" panose="020B0502040204020203" pitchFamily="34" charset="-34"/>
              </a:rPr>
              <a:t>The Pride of Mankind to be Abased!</a:t>
            </a:r>
            <a:endParaRPr lang="en-CA" sz="3600" b="1" dirty="0">
              <a:latin typeface="Leelawadee" panose="020B0502040204020203" pitchFamily="34" charset="-34"/>
              <a:cs typeface="Leelawadee" panose="020B0502040204020203" pitchFamily="34" charset="-34"/>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1658950"/>
            <a:ext cx="8229600" cy="3426234"/>
          </a:xfrm>
        </p:spPr>
      </p:pic>
      <p:sp>
        <p:nvSpPr>
          <p:cNvPr id="3" name="TextBox 2"/>
          <p:cNvSpPr txBox="1"/>
          <p:nvPr/>
        </p:nvSpPr>
        <p:spPr>
          <a:xfrm>
            <a:off x="467544" y="5373216"/>
            <a:ext cx="8208912" cy="707886"/>
          </a:xfrm>
          <a:prstGeom prst="rect">
            <a:avLst/>
          </a:prstGeom>
          <a:noFill/>
        </p:spPr>
        <p:txBody>
          <a:bodyPr wrap="square" rtlCol="0">
            <a:spAutoFit/>
          </a:bodyPr>
          <a:lstStyle/>
          <a:p>
            <a:pPr algn="ctr"/>
            <a:r>
              <a:rPr lang="en-CA" sz="2000" b="1" dirty="0" smtClean="0">
                <a:latin typeface="Lucida Calligraphy" panose="03010101010101010101" pitchFamily="66" charset="0"/>
              </a:rPr>
              <a:t>February 6, 2018</a:t>
            </a:r>
          </a:p>
          <a:p>
            <a:pPr algn="ctr"/>
            <a:r>
              <a:rPr lang="en-CA" sz="2000" b="1" dirty="0" smtClean="0">
                <a:latin typeface="Lucida Calligraphy" panose="03010101010101010101" pitchFamily="66" charset="0"/>
              </a:rPr>
              <a:t>Elon Musk sends his car into space for all to see!</a:t>
            </a:r>
            <a:endParaRPr lang="en-CA" sz="2000" b="1" dirty="0">
              <a:latin typeface="Lucida Calligraphy" panose="03010101010101010101" pitchFamily="66" charset="0"/>
            </a:endParaRPr>
          </a:p>
        </p:txBody>
      </p:sp>
    </p:spTree>
    <p:extLst>
      <p:ext uri="{BB962C8B-B14F-4D97-AF65-F5344CB8AC3E}">
        <p14:creationId xmlns:p14="http://schemas.microsoft.com/office/powerpoint/2010/main" val="1866893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a:effectLst>
            <a:softEdge rad="317500"/>
          </a:effectLst>
        </p:spPr>
        <p:txBody>
          <a:bodyPr>
            <a:normAutofit/>
          </a:bodyPr>
          <a:lstStyle/>
          <a:p>
            <a:r>
              <a:rPr lang="en-CA" sz="4000" b="1" dirty="0" smtClean="0">
                <a:latin typeface="Leelawadee" panose="020B0502040204020203" pitchFamily="34" charset="-34"/>
                <a:cs typeface="Leelawadee" panose="020B0502040204020203" pitchFamily="34" charset="-34"/>
              </a:rPr>
              <a:t>Jerusalem will Fall Again</a:t>
            </a:r>
            <a:endParaRPr lang="en-CA" sz="3200" b="1" dirty="0">
              <a:latin typeface="Leelawadee" panose="020B0502040204020203" pitchFamily="34" charset="-34"/>
              <a:cs typeface="Leelawadee" panose="020B0502040204020203" pitchFamily="34" charset="-34"/>
            </a:endParaRPr>
          </a:p>
        </p:txBody>
      </p:sp>
      <p:sp>
        <p:nvSpPr>
          <p:cNvPr id="3" name="Content Placeholder 2"/>
          <p:cNvSpPr>
            <a:spLocks noGrp="1"/>
          </p:cNvSpPr>
          <p:nvPr>
            <p:ph idx="1"/>
          </p:nvPr>
        </p:nvSpPr>
        <p:spPr>
          <a:xfrm>
            <a:off x="831273" y="1600201"/>
            <a:ext cx="7481455" cy="3989039"/>
          </a:xfrm>
          <a:solidFill>
            <a:schemeClr val="bg1"/>
          </a:solidFill>
        </p:spPr>
        <p:txBody>
          <a:bodyPr>
            <a:normAutofit fontScale="77500" lnSpcReduction="20000"/>
          </a:bodyPr>
          <a:lstStyle/>
          <a:p>
            <a:pPr marL="0" indent="0">
              <a:buNone/>
            </a:pPr>
            <a:endParaRPr lang="en-CA" sz="600" b="1" dirty="0" smtClean="0"/>
          </a:p>
          <a:p>
            <a:pPr marL="0" indent="0">
              <a:buNone/>
            </a:pPr>
            <a:r>
              <a:rPr lang="en-CA" b="1" dirty="0" smtClean="0"/>
              <a:t>Zechariah </a:t>
            </a:r>
            <a:r>
              <a:rPr lang="en-CA" b="1" dirty="0"/>
              <a:t>14:1-3 KJV</a:t>
            </a:r>
          </a:p>
          <a:p>
            <a:r>
              <a:rPr lang="en-CA" dirty="0"/>
              <a:t>1  Behold, the day of the LORD cometh, and </a:t>
            </a:r>
            <a:r>
              <a:rPr lang="en-CA" b="1" dirty="0"/>
              <a:t>thy spoil shall be divided in the midst of thee.</a:t>
            </a:r>
          </a:p>
          <a:p>
            <a:r>
              <a:rPr lang="en-CA" dirty="0"/>
              <a:t>2  </a:t>
            </a:r>
            <a:r>
              <a:rPr lang="en-CA" b="1" dirty="0"/>
              <a:t>For I will gather all nations against Jerusalem to battle; and the city shall be taken, </a:t>
            </a:r>
            <a:r>
              <a:rPr lang="en-CA" dirty="0"/>
              <a:t>and the houses rifled, and the women ravished; and half of the city shall go forth into captivity, and the residue of the people shall not be cut off from the city.</a:t>
            </a:r>
          </a:p>
          <a:p>
            <a:r>
              <a:rPr lang="en-CA" dirty="0"/>
              <a:t>3  </a:t>
            </a:r>
            <a:r>
              <a:rPr lang="en-CA" b="1" dirty="0"/>
              <a:t>Then shall the LORD go forth, and fight against those nations,</a:t>
            </a:r>
            <a:r>
              <a:rPr lang="en-CA" dirty="0"/>
              <a:t> as when he fought in the day of battle.</a:t>
            </a:r>
          </a:p>
          <a:p>
            <a:endParaRPr lang="en-CA" dirty="0"/>
          </a:p>
          <a:p>
            <a:endParaRPr lang="en-CA" dirty="0"/>
          </a:p>
        </p:txBody>
      </p:sp>
    </p:spTree>
    <p:extLst>
      <p:ext uri="{BB962C8B-B14F-4D97-AF65-F5344CB8AC3E}">
        <p14:creationId xmlns:p14="http://schemas.microsoft.com/office/powerpoint/2010/main" val="169263356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lumMod val="6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a:effectLst>
            <a:softEdge rad="317500"/>
          </a:effectLst>
        </p:spPr>
        <p:txBody>
          <a:bodyPr>
            <a:normAutofit/>
          </a:bodyPr>
          <a:lstStyle/>
          <a:p>
            <a:r>
              <a:rPr lang="en-CA" sz="4000" b="1" dirty="0" smtClean="0">
                <a:latin typeface="Leelawadee" panose="020B0502040204020203" pitchFamily="34" charset="-34"/>
                <a:cs typeface="Leelawadee" panose="020B0502040204020203" pitchFamily="34" charset="-34"/>
              </a:rPr>
              <a:t>The PRIDE of men shall Vanish </a:t>
            </a:r>
            <a:endParaRPr lang="en-CA" sz="4000" b="1" dirty="0">
              <a:latin typeface="Leelawadee" panose="020B0502040204020203" pitchFamily="34" charset="-34"/>
              <a:cs typeface="Leelawadee" panose="020B0502040204020203" pitchFamily="34" charset="-34"/>
            </a:endParaRPr>
          </a:p>
        </p:txBody>
      </p:sp>
      <p:sp>
        <p:nvSpPr>
          <p:cNvPr id="4" name="Content Placeholder 3"/>
          <p:cNvSpPr>
            <a:spLocks noGrp="1"/>
          </p:cNvSpPr>
          <p:nvPr>
            <p:ph sz="half" idx="1"/>
          </p:nvPr>
        </p:nvSpPr>
        <p:spPr>
          <a:xfrm>
            <a:off x="640773" y="1600201"/>
            <a:ext cx="3671455" cy="3340967"/>
          </a:xfrm>
          <a:solidFill>
            <a:schemeClr val="bg1"/>
          </a:solidFill>
        </p:spPr>
        <p:txBody>
          <a:bodyPr>
            <a:normAutofit fontScale="92500" lnSpcReduction="10000"/>
          </a:bodyPr>
          <a:lstStyle/>
          <a:p>
            <a:pPr marL="0" indent="0">
              <a:buNone/>
            </a:pPr>
            <a:endParaRPr lang="en-CA" sz="500" b="1" dirty="0" smtClean="0"/>
          </a:p>
          <a:p>
            <a:pPr marL="0" indent="0">
              <a:buNone/>
            </a:pPr>
            <a:r>
              <a:rPr lang="en-CA" b="1" dirty="0" smtClean="0"/>
              <a:t>Isaiah </a:t>
            </a:r>
            <a:r>
              <a:rPr lang="en-CA" b="1" dirty="0"/>
              <a:t>2:11 KJV</a:t>
            </a:r>
          </a:p>
          <a:p>
            <a:r>
              <a:rPr lang="en-CA" dirty="0"/>
              <a:t>11  The lofty looks of man shall be humbled, and </a:t>
            </a:r>
            <a:r>
              <a:rPr lang="en-CA" b="1" dirty="0"/>
              <a:t>the haughtiness of men shall be bowed down</a:t>
            </a:r>
            <a:r>
              <a:rPr lang="en-CA" dirty="0"/>
              <a:t>, and the LORD alone shall be exalted in that day.</a:t>
            </a:r>
          </a:p>
          <a:p>
            <a:endParaRPr lang="en-CA" dirty="0"/>
          </a:p>
          <a:p>
            <a:endParaRPr lang="en-CA" dirty="0"/>
          </a:p>
        </p:txBody>
      </p:sp>
      <p:sp>
        <p:nvSpPr>
          <p:cNvPr id="5" name="Content Placeholder 4"/>
          <p:cNvSpPr>
            <a:spLocks noGrp="1"/>
          </p:cNvSpPr>
          <p:nvPr>
            <p:ph sz="half" idx="2"/>
          </p:nvPr>
        </p:nvSpPr>
        <p:spPr>
          <a:xfrm>
            <a:off x="4831773" y="1600201"/>
            <a:ext cx="3671455" cy="3556992"/>
          </a:xfrm>
          <a:solidFill>
            <a:schemeClr val="bg1"/>
          </a:solidFill>
        </p:spPr>
        <p:txBody>
          <a:bodyPr>
            <a:normAutofit fontScale="92500" lnSpcReduction="10000"/>
          </a:bodyPr>
          <a:lstStyle/>
          <a:p>
            <a:pPr marL="0" indent="0">
              <a:buNone/>
            </a:pPr>
            <a:endParaRPr lang="en-CA" sz="500" b="1" dirty="0" smtClean="0"/>
          </a:p>
          <a:p>
            <a:pPr marL="0" indent="0">
              <a:buNone/>
            </a:pPr>
            <a:r>
              <a:rPr lang="en-CA" b="1" dirty="0" smtClean="0"/>
              <a:t>Isaiah </a:t>
            </a:r>
            <a:r>
              <a:rPr lang="en-CA" b="1" dirty="0"/>
              <a:t>2:17 KJV</a:t>
            </a:r>
          </a:p>
          <a:p>
            <a:r>
              <a:rPr lang="en-CA" dirty="0"/>
              <a:t>17  And the </a:t>
            </a:r>
            <a:r>
              <a:rPr lang="en-CA" b="1" dirty="0"/>
              <a:t>loftiness of man shall be bowed down,</a:t>
            </a:r>
            <a:r>
              <a:rPr lang="en-CA" dirty="0"/>
              <a:t> and the haughtiness of men shall be made low: and the LORD alone shall be exalted in that day.</a:t>
            </a:r>
          </a:p>
          <a:p>
            <a:endParaRPr lang="en-CA" dirty="0"/>
          </a:p>
          <a:p>
            <a:endParaRPr lang="en-CA" dirty="0"/>
          </a:p>
        </p:txBody>
      </p:sp>
    </p:spTree>
    <p:extLst>
      <p:ext uri="{BB962C8B-B14F-4D97-AF65-F5344CB8AC3E}">
        <p14:creationId xmlns:p14="http://schemas.microsoft.com/office/powerpoint/2010/main" val="1533193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lumMod val="6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 y="274638"/>
            <a:ext cx="9052560" cy="1143000"/>
          </a:xfrm>
          <a:solidFill>
            <a:schemeClr val="bg1"/>
          </a:solidFill>
          <a:effectLst>
            <a:softEdge rad="317500"/>
          </a:effectLst>
        </p:spPr>
        <p:txBody>
          <a:bodyPr>
            <a:normAutofit/>
          </a:bodyPr>
          <a:lstStyle/>
          <a:p>
            <a:pPr marL="514350" indent="-514350"/>
            <a:r>
              <a:rPr lang="en-CA" sz="4000" b="1" dirty="0" smtClean="0">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rPr>
              <a:t>Signs </a:t>
            </a:r>
            <a:r>
              <a:rPr lang="en-CA" sz="4000" b="1" dirty="0">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rPr>
              <a:t>in the Sun, Moon, and </a:t>
            </a:r>
            <a:r>
              <a:rPr lang="en-CA" sz="4000" b="1" dirty="0" smtClean="0">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rPr>
              <a:t>Stars</a:t>
            </a:r>
            <a:endParaRPr lang="en-CA" sz="4000" b="1" dirty="0">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endParaRPr>
          </a:p>
        </p:txBody>
      </p:sp>
      <p:pic>
        <p:nvPicPr>
          <p:cNvPr id="4" name="Content Placeholder 3"/>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944596" y="1628800"/>
            <a:ext cx="7254807" cy="4680520"/>
          </a:xfrm>
        </p:spPr>
      </p:pic>
      <p:sp>
        <p:nvSpPr>
          <p:cNvPr id="5" name="Content Placeholder 4"/>
          <p:cNvSpPr>
            <a:spLocks noGrp="1"/>
          </p:cNvSpPr>
          <p:nvPr>
            <p:ph sz="half" idx="1"/>
          </p:nvPr>
        </p:nvSpPr>
        <p:spPr>
          <a:xfrm>
            <a:off x="1763688" y="2104256"/>
            <a:ext cx="5616624" cy="3989040"/>
          </a:xfrm>
          <a:solidFill>
            <a:schemeClr val="bg1"/>
          </a:solidFill>
        </p:spPr>
        <p:txBody>
          <a:bodyPr>
            <a:normAutofit lnSpcReduction="10000"/>
          </a:bodyPr>
          <a:lstStyle/>
          <a:p>
            <a:endParaRPr lang="en-CA" sz="500" dirty="0" smtClean="0"/>
          </a:p>
          <a:p>
            <a:pPr marL="0" indent="0">
              <a:buNone/>
            </a:pPr>
            <a:r>
              <a:rPr lang="en-CA" sz="2400" b="1" dirty="0"/>
              <a:t>Luke 21:25-26 KJV</a:t>
            </a:r>
          </a:p>
          <a:p>
            <a:r>
              <a:rPr lang="en-CA" sz="2400" dirty="0"/>
              <a:t>25  And there shall be </a:t>
            </a:r>
            <a:r>
              <a:rPr lang="en-CA" sz="2400" b="1" dirty="0"/>
              <a:t>signs in the sun, and in the moon, and in the stars;</a:t>
            </a:r>
            <a:r>
              <a:rPr lang="en-CA" sz="2400" dirty="0"/>
              <a:t> and upon the earth distress of nations, with perplexity; the sea and the waves roaring;</a:t>
            </a:r>
          </a:p>
          <a:p>
            <a:r>
              <a:rPr lang="en-CA" sz="2400" dirty="0"/>
              <a:t>26  </a:t>
            </a:r>
            <a:r>
              <a:rPr lang="en-CA" sz="2400" b="1" dirty="0"/>
              <a:t>Men's hearts failing them for fear</a:t>
            </a:r>
            <a:r>
              <a:rPr lang="en-CA" sz="2400" dirty="0"/>
              <a:t>, and for looking after those things which are coming on the earth: for the powers of heaven shall be shaken.</a:t>
            </a:r>
          </a:p>
          <a:p>
            <a:endParaRPr lang="en-CA" sz="2400" dirty="0"/>
          </a:p>
          <a:p>
            <a:endParaRPr lang="en-CA" sz="2400" dirty="0"/>
          </a:p>
          <a:p>
            <a:endParaRPr lang="en-CA" sz="2400" dirty="0"/>
          </a:p>
        </p:txBody>
      </p:sp>
    </p:spTree>
    <p:extLst>
      <p:ext uri="{BB962C8B-B14F-4D97-AF65-F5344CB8AC3E}">
        <p14:creationId xmlns:p14="http://schemas.microsoft.com/office/powerpoint/2010/main" val="30772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lumMod val="6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a:effectLst>
            <a:softEdge rad="317500"/>
          </a:effectLst>
        </p:spPr>
        <p:txBody>
          <a:bodyPr>
            <a:normAutofit/>
          </a:bodyPr>
          <a:lstStyle/>
          <a:p>
            <a:pPr marL="514350" indent="-514350"/>
            <a:r>
              <a:rPr lang="en-CA" sz="4000" b="1" dirty="0" smtClean="0">
                <a:latin typeface="Leelawadee" panose="020B0502040204020203" pitchFamily="34" charset="-34"/>
                <a:cs typeface="Leelawadee" panose="020B0502040204020203" pitchFamily="34" charset="-34"/>
              </a:rPr>
              <a:t>“As it was in the days of Lot”</a:t>
            </a:r>
            <a:endParaRPr lang="en-CA" sz="4000" b="1" dirty="0">
              <a:latin typeface="Leelawadee" panose="020B0502040204020203" pitchFamily="34" charset="-34"/>
              <a:cs typeface="Leelawadee" panose="020B0502040204020203" pitchFamily="34" charset="-34"/>
            </a:endParaRPr>
          </a:p>
        </p:txBody>
      </p:sp>
      <p:pic>
        <p:nvPicPr>
          <p:cNvPr id="6" name="Content Placeholder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69222" y="1340316"/>
            <a:ext cx="7805556" cy="4320932"/>
          </a:xfrm>
        </p:spPr>
      </p:pic>
      <p:sp>
        <p:nvSpPr>
          <p:cNvPr id="5" name="Content Placeholder 4"/>
          <p:cNvSpPr>
            <a:spLocks noGrp="1"/>
          </p:cNvSpPr>
          <p:nvPr>
            <p:ph sz="half" idx="1"/>
          </p:nvPr>
        </p:nvSpPr>
        <p:spPr>
          <a:xfrm>
            <a:off x="1002432" y="1600200"/>
            <a:ext cx="7139136" cy="3989040"/>
          </a:xfrm>
          <a:solidFill>
            <a:schemeClr val="bg1"/>
          </a:solidFill>
        </p:spPr>
        <p:txBody>
          <a:bodyPr>
            <a:normAutofit/>
          </a:bodyPr>
          <a:lstStyle/>
          <a:p>
            <a:endParaRPr lang="en-CA" sz="500" dirty="0" smtClean="0"/>
          </a:p>
          <a:p>
            <a:pPr marL="0" indent="0">
              <a:buNone/>
            </a:pPr>
            <a:r>
              <a:rPr lang="en-CA" sz="2400" b="1" dirty="0"/>
              <a:t>Luke 17:28-30 KJV</a:t>
            </a:r>
          </a:p>
          <a:p>
            <a:r>
              <a:rPr lang="en-CA" sz="2400" dirty="0"/>
              <a:t>28  Likewise also </a:t>
            </a:r>
            <a:r>
              <a:rPr lang="en-CA" sz="2400" b="1" dirty="0"/>
              <a:t>as it was in the days of Lot;</a:t>
            </a:r>
            <a:r>
              <a:rPr lang="en-CA" sz="2400" dirty="0"/>
              <a:t> they did eat, they drank, they bought, they sold, they planted, they </a:t>
            </a:r>
            <a:r>
              <a:rPr lang="en-CA" sz="2400" dirty="0" err="1"/>
              <a:t>builded</a:t>
            </a:r>
            <a:r>
              <a:rPr lang="en-CA" sz="2400" dirty="0"/>
              <a:t>;</a:t>
            </a:r>
          </a:p>
          <a:p>
            <a:r>
              <a:rPr lang="en-CA" sz="2400" dirty="0"/>
              <a:t>29  But the same day that Lot went out of Sodom it rained fire and brimstone from heaven, and destroyed </a:t>
            </a:r>
            <a:r>
              <a:rPr lang="en-CA" sz="2400" i="1" dirty="0"/>
              <a:t>them</a:t>
            </a:r>
            <a:r>
              <a:rPr lang="en-CA" sz="2400" dirty="0"/>
              <a:t> all.</a:t>
            </a:r>
          </a:p>
          <a:p>
            <a:r>
              <a:rPr lang="en-CA" sz="2400" dirty="0"/>
              <a:t>30  </a:t>
            </a:r>
            <a:r>
              <a:rPr lang="en-CA" sz="2400" b="1" dirty="0"/>
              <a:t>Even thus shall it be in the day when the Son of man is revealed.</a:t>
            </a:r>
          </a:p>
          <a:p>
            <a:endParaRPr lang="en-CA" sz="2400" dirty="0"/>
          </a:p>
          <a:p>
            <a:endParaRPr lang="en-CA" sz="2400" dirty="0"/>
          </a:p>
          <a:p>
            <a:endParaRPr lang="en-CA" sz="2400" dirty="0"/>
          </a:p>
          <a:p>
            <a:endParaRPr lang="en-CA" sz="2400" dirty="0"/>
          </a:p>
          <a:p>
            <a:endParaRPr lang="en-CA" sz="2400" dirty="0"/>
          </a:p>
        </p:txBody>
      </p:sp>
    </p:spTree>
    <p:extLst>
      <p:ext uri="{BB962C8B-B14F-4D97-AF65-F5344CB8AC3E}">
        <p14:creationId xmlns:p14="http://schemas.microsoft.com/office/powerpoint/2010/main" val="2047662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bg/>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lumMod val="6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273" y="274638"/>
            <a:ext cx="7481455" cy="1143000"/>
          </a:xfrm>
          <a:solidFill>
            <a:schemeClr val="bg1"/>
          </a:solidFill>
          <a:effectLst>
            <a:softEdge rad="317500"/>
          </a:effectLst>
        </p:spPr>
        <p:txBody>
          <a:bodyPr>
            <a:normAutofit/>
          </a:bodyPr>
          <a:lstStyle/>
          <a:p>
            <a:r>
              <a:rPr lang="en-CA" sz="4000" b="1" dirty="0" smtClean="0">
                <a:latin typeface="Leelawadee" panose="020B0502040204020203" pitchFamily="34" charset="-34"/>
                <a:cs typeface="Leelawadee" panose="020B0502040204020203" pitchFamily="34" charset="-34"/>
              </a:rPr>
              <a:t>“Many shall run to and fro”</a:t>
            </a:r>
            <a:endParaRPr lang="en-CA" sz="4000" b="1" dirty="0">
              <a:latin typeface="Leelawadee" panose="020B0502040204020203" pitchFamily="34" charset="-34"/>
              <a:cs typeface="Leelawadee" panose="020B0502040204020203" pitchFamily="34" charset="-34"/>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8840" y="1386012"/>
            <a:ext cx="7606320" cy="5067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Content Placeholder 4"/>
          <p:cNvSpPr>
            <a:spLocks noGrp="1"/>
          </p:cNvSpPr>
          <p:nvPr>
            <p:ph sz="half" idx="1"/>
          </p:nvPr>
        </p:nvSpPr>
        <p:spPr>
          <a:xfrm>
            <a:off x="1182452" y="2248272"/>
            <a:ext cx="6779096" cy="2188840"/>
          </a:xfrm>
          <a:solidFill>
            <a:schemeClr val="bg1"/>
          </a:solidFill>
        </p:spPr>
        <p:txBody>
          <a:bodyPr>
            <a:normAutofit/>
          </a:bodyPr>
          <a:lstStyle/>
          <a:p>
            <a:endParaRPr lang="en-CA" sz="500" dirty="0" smtClean="0"/>
          </a:p>
          <a:p>
            <a:pPr marL="0" indent="0">
              <a:buNone/>
            </a:pPr>
            <a:r>
              <a:rPr lang="en-CA" sz="2400" b="1" dirty="0" smtClean="0"/>
              <a:t>Daniel </a:t>
            </a:r>
            <a:r>
              <a:rPr lang="en-CA" sz="2400" b="1" dirty="0"/>
              <a:t>12:4 KJV</a:t>
            </a:r>
          </a:p>
          <a:p>
            <a:r>
              <a:rPr lang="en-CA" sz="2400" dirty="0"/>
              <a:t>4  But thou, O Daniel, shut up the words, and seal the book, </a:t>
            </a:r>
            <a:r>
              <a:rPr lang="en-CA" sz="2400" i="1" dirty="0"/>
              <a:t>even</a:t>
            </a:r>
            <a:r>
              <a:rPr lang="en-CA" sz="2400" dirty="0"/>
              <a:t> to the time of the end: </a:t>
            </a:r>
            <a:r>
              <a:rPr lang="en-CA" sz="2400" b="1" dirty="0"/>
              <a:t>many shall run to and fro,</a:t>
            </a:r>
            <a:r>
              <a:rPr lang="en-CA" sz="2400" dirty="0"/>
              <a:t> and knowledge shall be increased.</a:t>
            </a:r>
          </a:p>
          <a:p>
            <a:endParaRPr lang="en-CA" sz="2400" dirty="0"/>
          </a:p>
        </p:txBody>
      </p:sp>
    </p:spTree>
    <p:extLst>
      <p:ext uri="{BB962C8B-B14F-4D97-AF65-F5344CB8AC3E}">
        <p14:creationId xmlns:p14="http://schemas.microsoft.com/office/powerpoint/2010/main" val="1318304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lumMod val="6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a:effectLst>
            <a:softEdge rad="317500"/>
          </a:effectLst>
        </p:spPr>
        <p:txBody>
          <a:bodyPr>
            <a:normAutofit/>
          </a:bodyPr>
          <a:lstStyle/>
          <a:p>
            <a:r>
              <a:rPr lang="en-CA" sz="4000" b="1" dirty="0" smtClean="0">
                <a:latin typeface="Leelawadee" panose="020B0502040204020203" pitchFamily="34" charset="-34"/>
                <a:cs typeface="Leelawadee" panose="020B0502040204020203" pitchFamily="34" charset="-34"/>
              </a:rPr>
              <a:t>“Knowledge shall be increased”</a:t>
            </a:r>
            <a:endParaRPr lang="en-CA" sz="4000" b="1" dirty="0">
              <a:latin typeface="Leelawadee" panose="020B0502040204020203" pitchFamily="34" charset="-34"/>
              <a:cs typeface="Leelawadee" panose="020B0502040204020203" pitchFamily="34" charset="-34"/>
            </a:endParaRPr>
          </a:p>
        </p:txBody>
      </p:sp>
      <p:pic>
        <p:nvPicPr>
          <p:cNvPr id="4" name="Content Placeholder 3"/>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1007604" y="1556792"/>
            <a:ext cx="7128792" cy="4752528"/>
          </a:xfrm>
        </p:spPr>
      </p:pic>
      <p:sp>
        <p:nvSpPr>
          <p:cNvPr id="5" name="Content Placeholder 4"/>
          <p:cNvSpPr>
            <a:spLocks noGrp="1"/>
          </p:cNvSpPr>
          <p:nvPr>
            <p:ph sz="half" idx="1"/>
          </p:nvPr>
        </p:nvSpPr>
        <p:spPr>
          <a:xfrm>
            <a:off x="930424" y="2104256"/>
            <a:ext cx="7283152" cy="2116832"/>
          </a:xfrm>
          <a:solidFill>
            <a:schemeClr val="bg1"/>
          </a:solidFill>
        </p:spPr>
        <p:txBody>
          <a:bodyPr>
            <a:normAutofit/>
          </a:bodyPr>
          <a:lstStyle/>
          <a:p>
            <a:endParaRPr lang="en-CA" sz="500" dirty="0" smtClean="0"/>
          </a:p>
          <a:p>
            <a:pPr marL="0" indent="0">
              <a:buNone/>
            </a:pPr>
            <a:r>
              <a:rPr lang="en-CA" sz="2400" b="1" dirty="0" smtClean="0"/>
              <a:t>Daniel </a:t>
            </a:r>
            <a:r>
              <a:rPr lang="en-CA" sz="2400" b="1" dirty="0"/>
              <a:t>12:4 KJV</a:t>
            </a:r>
          </a:p>
          <a:p>
            <a:r>
              <a:rPr lang="en-CA" sz="2400" dirty="0"/>
              <a:t>4  But thou, O Daniel, shut up the words, and seal the book, </a:t>
            </a:r>
            <a:r>
              <a:rPr lang="en-CA" sz="2400" i="1" dirty="0"/>
              <a:t>even</a:t>
            </a:r>
            <a:r>
              <a:rPr lang="en-CA" sz="2400" dirty="0"/>
              <a:t> to the time of the end: many shall run to and fro, and </a:t>
            </a:r>
            <a:r>
              <a:rPr lang="en-CA" sz="2400" b="1" dirty="0"/>
              <a:t>knowledge shall be increased.</a:t>
            </a:r>
          </a:p>
          <a:p>
            <a:endParaRPr lang="en-CA" sz="2400" dirty="0"/>
          </a:p>
        </p:txBody>
      </p:sp>
    </p:spTree>
    <p:extLst>
      <p:ext uri="{BB962C8B-B14F-4D97-AF65-F5344CB8AC3E}">
        <p14:creationId xmlns:p14="http://schemas.microsoft.com/office/powerpoint/2010/main" val="1485970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bg/>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chor="t">
            <a:noAutofit/>
          </a:bodyPr>
          <a:lstStyle/>
          <a:p>
            <a:pPr fontAlgn="base"/>
            <a:r>
              <a:rPr lang="en-CA" sz="3200" b="1" dirty="0">
                <a:solidFill>
                  <a:schemeClr val="bg1"/>
                </a:solidFill>
              </a:rPr>
              <a:t>Human Knowledge Doubles Every 13 Months</a:t>
            </a:r>
            <a:br>
              <a:rPr lang="en-CA" sz="3200" b="1" dirty="0">
                <a:solidFill>
                  <a:schemeClr val="bg1"/>
                </a:solidFill>
              </a:rPr>
            </a:br>
            <a:r>
              <a:rPr lang="en-CA" sz="1600" b="1" dirty="0">
                <a:solidFill>
                  <a:schemeClr val="bg1"/>
                </a:solidFill>
              </a:rPr>
              <a:t>Posted on </a:t>
            </a:r>
            <a:r>
              <a:rPr lang="en-CA" sz="1600" b="1" dirty="0">
                <a:solidFill>
                  <a:schemeClr val="bg1"/>
                </a:solidFill>
                <a:hlinkClick r:id="rId3" tooltip="4:27 am"/>
              </a:rPr>
              <a:t>February 2, 2016</a:t>
            </a:r>
            <a:r>
              <a:rPr lang="en-CA" sz="1600" b="1" dirty="0">
                <a:solidFill>
                  <a:schemeClr val="bg1"/>
                </a:solidFill>
              </a:rPr>
              <a:t> by </a:t>
            </a:r>
            <a:r>
              <a:rPr lang="en-CA" sz="1600" b="1" dirty="0" err="1">
                <a:solidFill>
                  <a:schemeClr val="bg1"/>
                </a:solidFill>
                <a:hlinkClick r:id="rId4" tooltip="View all posts by bobembury"/>
              </a:rPr>
              <a:t>bobembury</a:t>
            </a:r>
            <a:r>
              <a:rPr lang="en-CA" sz="1600" b="1" dirty="0">
                <a:solidFill>
                  <a:schemeClr val="bg1"/>
                </a:solidFill>
              </a:rPr>
              <a:t> </a:t>
            </a:r>
            <a:br>
              <a:rPr lang="en-CA" sz="1600" b="1" dirty="0">
                <a:solidFill>
                  <a:schemeClr val="bg1"/>
                </a:solidFill>
              </a:rPr>
            </a:br>
            <a:endParaRPr lang="en-CA" sz="3200" b="1" dirty="0">
              <a:solidFill>
                <a:schemeClr val="bg1"/>
              </a:solidFill>
            </a:endParaRPr>
          </a:p>
        </p:txBody>
      </p:sp>
      <p:sp>
        <p:nvSpPr>
          <p:cNvPr id="3" name="Content Placeholder 2"/>
          <p:cNvSpPr>
            <a:spLocks noGrp="1"/>
          </p:cNvSpPr>
          <p:nvPr>
            <p:ph sz="half" idx="1"/>
          </p:nvPr>
        </p:nvSpPr>
        <p:spPr>
          <a:xfrm>
            <a:off x="678396" y="3429000"/>
            <a:ext cx="7787208" cy="2692896"/>
          </a:xfrm>
        </p:spPr>
        <p:txBody>
          <a:bodyPr>
            <a:normAutofit fontScale="62500" lnSpcReduction="20000"/>
          </a:bodyPr>
          <a:lstStyle/>
          <a:p>
            <a:pPr fontAlgn="base"/>
            <a:r>
              <a:rPr lang="en-CA" dirty="0">
                <a:solidFill>
                  <a:schemeClr val="bg1"/>
                </a:solidFill>
              </a:rPr>
              <a:t>In our experience (over 25 years) we have found it's the inspired people, the passionate people that build companies, advance organizations, that innovate, and drive progress, sales, marketing and improve production. It's our mission to be a part of this.</a:t>
            </a:r>
          </a:p>
          <a:p>
            <a:pPr fontAlgn="base"/>
            <a:r>
              <a:rPr lang="en-CA" dirty="0">
                <a:solidFill>
                  <a:schemeClr val="bg1"/>
                </a:solidFill>
              </a:rPr>
              <a:t>Here's some interesting information that might inspire you. Buckminster Fuller noticed that until 1900 human knowledge doubled approximately every 100 years. By the end of World War II knowledge was doubling every 25 years. Today average human knowledge is doubling every 13 months.  According to </a:t>
            </a:r>
            <a:r>
              <a:rPr lang="en-CA" dirty="0">
                <a:solidFill>
                  <a:schemeClr val="bg1"/>
                </a:solidFill>
                <a:hlinkClick r:id="rId5"/>
              </a:rPr>
              <a:t>IBM</a:t>
            </a:r>
            <a:r>
              <a:rPr lang="en-CA" dirty="0">
                <a:solidFill>
                  <a:schemeClr val="bg1"/>
                </a:solidFill>
              </a:rPr>
              <a:t>, human knowledge will one day double every 12 hours.</a:t>
            </a:r>
          </a:p>
          <a:p>
            <a:pPr fontAlgn="base"/>
            <a:r>
              <a:rPr lang="en-CA" dirty="0">
                <a:solidFill>
                  <a:schemeClr val="bg1"/>
                </a:solidFill>
              </a:rPr>
              <a:t>This has some big implications for organizations that want to thrive in 2016.</a:t>
            </a:r>
          </a:p>
          <a:p>
            <a:endParaRPr lang="en-CA" dirty="0">
              <a:solidFill>
                <a:schemeClr val="bg1"/>
              </a:solidFill>
            </a:endParaRPr>
          </a:p>
        </p:txBody>
      </p:sp>
      <p:pic>
        <p:nvPicPr>
          <p:cNvPr id="5" name="Content Placeholder 4"/>
          <p:cNvPicPr>
            <a:picLocks noGrp="1" noChangeAspect="1"/>
          </p:cNvPicPr>
          <p:nvPr>
            <p:ph sz="half" idx="2"/>
          </p:nvPr>
        </p:nvPicPr>
        <p:blipFill>
          <a:blip r:embed="rId6" cstate="print">
            <a:extLst>
              <a:ext uri="{28A0092B-C50C-407E-A947-70E740481C1C}">
                <a14:useLocalDpi xmlns:a14="http://schemas.microsoft.com/office/drawing/2010/main" val="0"/>
              </a:ext>
            </a:extLst>
          </a:blip>
          <a:stretch>
            <a:fillRect/>
          </a:stretch>
        </p:blipFill>
        <p:spPr>
          <a:xfrm>
            <a:off x="2861631" y="1340768"/>
            <a:ext cx="3420737" cy="1805389"/>
          </a:xfrm>
        </p:spPr>
      </p:pic>
    </p:spTree>
    <p:extLst>
      <p:ext uri="{BB962C8B-B14F-4D97-AF65-F5344CB8AC3E}">
        <p14:creationId xmlns:p14="http://schemas.microsoft.com/office/powerpoint/2010/main" val="89149032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2985567" y="274638"/>
            <a:ext cx="3172867" cy="1143000"/>
          </a:xfrm>
          <a:solidFill>
            <a:schemeClr val="bg1"/>
          </a:solidFill>
          <a:effectLst>
            <a:softEdge rad="317500"/>
          </a:effectLst>
        </p:spPr>
        <p:txBody>
          <a:bodyPr>
            <a:normAutofit/>
          </a:bodyPr>
          <a:lstStyle/>
          <a:p>
            <a:r>
              <a:rPr lang="en-CA" sz="4000" b="1" dirty="0" smtClean="0">
                <a:latin typeface="Leelawadee" panose="020B0502040204020203" pitchFamily="34" charset="-34"/>
                <a:cs typeface="Leelawadee" panose="020B0502040204020203" pitchFamily="34" charset="-34"/>
              </a:rPr>
              <a:t>Summary</a:t>
            </a:r>
            <a:endParaRPr lang="en-CA" sz="4000" b="1" dirty="0">
              <a:latin typeface="Leelawadee" panose="020B0502040204020203" pitchFamily="34" charset="-34"/>
              <a:cs typeface="Leelawadee" panose="020B0502040204020203" pitchFamily="34" charset="-34"/>
            </a:endParaRPr>
          </a:p>
        </p:txBody>
      </p:sp>
      <p:sp>
        <p:nvSpPr>
          <p:cNvPr id="3" name="Content Placeholder 2"/>
          <p:cNvSpPr>
            <a:spLocks noGrp="1"/>
          </p:cNvSpPr>
          <p:nvPr>
            <p:ph idx="1"/>
          </p:nvPr>
        </p:nvSpPr>
        <p:spPr>
          <a:solidFill>
            <a:schemeClr val="bg1"/>
          </a:solidFill>
        </p:spPr>
        <p:txBody>
          <a:bodyPr>
            <a:normAutofit fontScale="70000" lnSpcReduction="20000"/>
          </a:bodyPr>
          <a:lstStyle/>
          <a:p>
            <a:pPr marL="0" indent="0">
              <a:buNone/>
            </a:pPr>
            <a:r>
              <a:rPr lang="en-CA" b="1" dirty="0"/>
              <a:t>2 Peter 3:11-15 KJV</a:t>
            </a:r>
          </a:p>
          <a:p>
            <a:r>
              <a:rPr lang="en-CA" b="1" dirty="0"/>
              <a:t>11  </a:t>
            </a:r>
            <a:r>
              <a:rPr lang="en-CA" b="1" i="1" dirty="0"/>
              <a:t>Seeing</a:t>
            </a:r>
            <a:r>
              <a:rPr lang="en-CA" b="1" dirty="0"/>
              <a:t> then </a:t>
            </a:r>
            <a:r>
              <a:rPr lang="en-CA" b="1" i="1" dirty="0"/>
              <a:t>that</a:t>
            </a:r>
            <a:r>
              <a:rPr lang="en-CA" b="1" dirty="0"/>
              <a:t> all these things shall be dissolved</a:t>
            </a:r>
            <a:r>
              <a:rPr lang="en-CA" dirty="0"/>
              <a:t>, what manner </a:t>
            </a:r>
            <a:r>
              <a:rPr lang="en-CA" i="1" dirty="0"/>
              <a:t>of persons</a:t>
            </a:r>
            <a:r>
              <a:rPr lang="en-CA" dirty="0"/>
              <a:t> ought ye to be in </a:t>
            </a:r>
            <a:r>
              <a:rPr lang="en-CA" i="1" dirty="0"/>
              <a:t>all</a:t>
            </a:r>
            <a:r>
              <a:rPr lang="en-CA" dirty="0"/>
              <a:t> holy conversation and godliness,</a:t>
            </a:r>
          </a:p>
          <a:p>
            <a:r>
              <a:rPr lang="en-CA" dirty="0"/>
              <a:t>12  Looking for and hasting unto the coming of the day of God, wherein the heavens being on fire shall be dissolved, and the elements shall melt with fervent heat?</a:t>
            </a:r>
          </a:p>
          <a:p>
            <a:r>
              <a:rPr lang="en-CA" dirty="0"/>
              <a:t>13  Nevertheless we, according to his promise, </a:t>
            </a:r>
            <a:r>
              <a:rPr lang="en-CA" b="1" dirty="0"/>
              <a:t>look for new heavens and a new earth, wherein </a:t>
            </a:r>
            <a:r>
              <a:rPr lang="en-CA" b="1" dirty="0" err="1"/>
              <a:t>dwelleth</a:t>
            </a:r>
            <a:r>
              <a:rPr lang="en-CA" b="1" dirty="0"/>
              <a:t> righteousness</a:t>
            </a:r>
            <a:r>
              <a:rPr lang="en-CA" dirty="0"/>
              <a:t>.</a:t>
            </a:r>
          </a:p>
          <a:p>
            <a:r>
              <a:rPr lang="en-CA" dirty="0"/>
              <a:t>14  Wherefore, beloved, seeing that ye look for such things, be diligent that ye may be found of him in peace, without spot, and blameless.</a:t>
            </a:r>
          </a:p>
          <a:p>
            <a:r>
              <a:rPr lang="en-CA" dirty="0"/>
              <a:t>15  </a:t>
            </a:r>
            <a:r>
              <a:rPr lang="en-CA" b="1" dirty="0"/>
              <a:t>And account </a:t>
            </a:r>
            <a:r>
              <a:rPr lang="en-CA" b="1" i="1" dirty="0"/>
              <a:t>that</a:t>
            </a:r>
            <a:r>
              <a:rPr lang="en-CA" b="1" dirty="0"/>
              <a:t> the longsuffering of our Lord </a:t>
            </a:r>
            <a:r>
              <a:rPr lang="en-CA" b="1" i="1" dirty="0"/>
              <a:t>is</a:t>
            </a:r>
            <a:r>
              <a:rPr lang="en-CA" b="1" dirty="0"/>
              <a:t> salvation; </a:t>
            </a:r>
            <a:r>
              <a:rPr lang="en-CA" dirty="0"/>
              <a:t>even as our beloved brother Paul also according to the wisdom given unto him hath written unto you;</a:t>
            </a:r>
          </a:p>
          <a:p>
            <a:endParaRPr lang="en-CA" dirty="0"/>
          </a:p>
          <a:p>
            <a:endParaRPr lang="en-CA" dirty="0"/>
          </a:p>
        </p:txBody>
      </p:sp>
    </p:spTree>
    <p:extLst>
      <p:ext uri="{BB962C8B-B14F-4D97-AF65-F5344CB8AC3E}">
        <p14:creationId xmlns:p14="http://schemas.microsoft.com/office/powerpoint/2010/main" val="379281943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CA"/>
          </a:p>
        </p:txBody>
      </p:sp>
      <p:sp>
        <p:nvSpPr>
          <p:cNvPr id="3" name="Content Placeholder 2"/>
          <p:cNvSpPr>
            <a:spLocks noGrp="1"/>
          </p:cNvSpPr>
          <p:nvPr>
            <p:ph idx="1"/>
          </p:nvPr>
        </p:nvSpPr>
        <p:spPr/>
        <p:txBody>
          <a:bodyPr/>
          <a:lstStyle/>
          <a:p>
            <a:endParaRPr lang="en-CA"/>
          </a:p>
        </p:txBody>
      </p:sp>
    </p:spTree>
    <p:extLst>
      <p:ext uri="{BB962C8B-B14F-4D97-AF65-F5344CB8AC3E}">
        <p14:creationId xmlns:p14="http://schemas.microsoft.com/office/powerpoint/2010/main" val="246748327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CA"/>
          </a:p>
        </p:txBody>
      </p:sp>
      <p:sp>
        <p:nvSpPr>
          <p:cNvPr id="3" name="Content Placeholder 2"/>
          <p:cNvSpPr>
            <a:spLocks noGrp="1"/>
          </p:cNvSpPr>
          <p:nvPr>
            <p:ph idx="1"/>
          </p:nvPr>
        </p:nvSpPr>
        <p:spPr/>
        <p:txBody>
          <a:bodyPr/>
          <a:lstStyle/>
          <a:p>
            <a:endParaRPr lang="en-CA"/>
          </a:p>
        </p:txBody>
      </p:sp>
    </p:spTree>
    <p:extLst>
      <p:ext uri="{BB962C8B-B14F-4D97-AF65-F5344CB8AC3E}">
        <p14:creationId xmlns:p14="http://schemas.microsoft.com/office/powerpoint/2010/main" val="102209303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tx2">
            <a:lumMod val="60000"/>
            <a:lumOff val="40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1143000"/>
          </a:xfrm>
          <a:solidFill>
            <a:schemeClr val="bg1"/>
          </a:solidFill>
          <a:effectLst>
            <a:softEdge rad="317500"/>
          </a:effectLst>
        </p:spPr>
        <p:txBody>
          <a:bodyPr>
            <a:noAutofit/>
          </a:bodyPr>
          <a:lstStyle/>
          <a:p>
            <a:r>
              <a:rPr lang="en-CA" sz="3600" b="1" dirty="0" smtClean="0">
                <a:latin typeface="Leelawadee" panose="020B0502040204020203" pitchFamily="34" charset="-34"/>
                <a:cs typeface="Leelawadee" panose="020B0502040204020203" pitchFamily="34" charset="-34"/>
              </a:rPr>
              <a:t>Immorality to be Restrained!</a:t>
            </a:r>
            <a:endParaRPr lang="en-CA" sz="3600" b="1" dirty="0">
              <a:latin typeface="Leelawadee" panose="020B0502040204020203" pitchFamily="34" charset="-34"/>
              <a:cs typeface="Leelawadee" panose="020B0502040204020203" pitchFamily="34" charset="-34"/>
            </a:endParaRPr>
          </a:p>
        </p:txBody>
      </p:sp>
      <p:sp>
        <p:nvSpPr>
          <p:cNvPr id="5" name="Content Placeholder 4"/>
          <p:cNvSpPr>
            <a:spLocks noGrp="1"/>
          </p:cNvSpPr>
          <p:nvPr>
            <p:ph sz="half" idx="1"/>
          </p:nvPr>
        </p:nvSpPr>
        <p:spPr>
          <a:xfrm>
            <a:off x="457200" y="1600201"/>
            <a:ext cx="4038600" cy="4133056"/>
          </a:xfrm>
          <a:solidFill>
            <a:schemeClr val="bg1"/>
          </a:solidFill>
        </p:spPr>
        <p:txBody>
          <a:bodyPr>
            <a:normAutofit fontScale="92500"/>
          </a:bodyPr>
          <a:lstStyle/>
          <a:p>
            <a:pPr marL="0" indent="0">
              <a:buNone/>
            </a:pPr>
            <a:endParaRPr lang="en-CA" sz="500" b="1" dirty="0" smtClean="0"/>
          </a:p>
          <a:p>
            <a:pPr marL="0" indent="0">
              <a:buNone/>
            </a:pPr>
            <a:r>
              <a:rPr lang="en-CA" b="1" dirty="0" smtClean="0"/>
              <a:t>Isaiah </a:t>
            </a:r>
            <a:r>
              <a:rPr lang="en-CA" b="1" dirty="0"/>
              <a:t>26:9 KJV</a:t>
            </a:r>
          </a:p>
          <a:p>
            <a:r>
              <a:rPr lang="en-CA" dirty="0"/>
              <a:t>9  With my soul have I desired thee in the night; yea, with my spirit within me will I seek thee early: for </a:t>
            </a:r>
            <a:r>
              <a:rPr lang="en-CA" b="1" dirty="0"/>
              <a:t>when thy judgments </a:t>
            </a:r>
            <a:r>
              <a:rPr lang="en-CA" b="1" i="1" dirty="0"/>
              <a:t>are</a:t>
            </a:r>
            <a:r>
              <a:rPr lang="en-CA" b="1" dirty="0"/>
              <a:t> in the earth, the inhabitants of the world will learn righteousness.</a:t>
            </a:r>
          </a:p>
          <a:p>
            <a:endParaRPr lang="en-CA" dirty="0"/>
          </a:p>
        </p:txBody>
      </p:sp>
      <p:sp>
        <p:nvSpPr>
          <p:cNvPr id="6" name="Content Placeholder 5"/>
          <p:cNvSpPr>
            <a:spLocks noGrp="1"/>
          </p:cNvSpPr>
          <p:nvPr>
            <p:ph sz="half" idx="2"/>
          </p:nvPr>
        </p:nvSpPr>
        <p:spPr>
          <a:xfrm>
            <a:off x="4648200" y="1600201"/>
            <a:ext cx="4038600" cy="4277072"/>
          </a:xfrm>
          <a:solidFill>
            <a:schemeClr val="bg1"/>
          </a:solidFill>
        </p:spPr>
        <p:txBody>
          <a:bodyPr>
            <a:normAutofit fontScale="92500"/>
          </a:bodyPr>
          <a:lstStyle/>
          <a:p>
            <a:pPr marL="0" indent="0">
              <a:buNone/>
            </a:pPr>
            <a:endParaRPr lang="en-CA" sz="500" b="1" dirty="0" smtClean="0"/>
          </a:p>
          <a:p>
            <a:pPr marL="0" indent="0">
              <a:buNone/>
            </a:pPr>
            <a:r>
              <a:rPr lang="en-CA" b="1" dirty="0" smtClean="0"/>
              <a:t>Jeremiah </a:t>
            </a:r>
            <a:r>
              <a:rPr lang="en-CA" b="1" dirty="0"/>
              <a:t>23:5 KJV</a:t>
            </a:r>
          </a:p>
          <a:p>
            <a:r>
              <a:rPr lang="en-CA" dirty="0"/>
              <a:t>5  Behold, the days come, </a:t>
            </a:r>
            <a:r>
              <a:rPr lang="en-CA" dirty="0" err="1"/>
              <a:t>saith</a:t>
            </a:r>
            <a:r>
              <a:rPr lang="en-CA" dirty="0"/>
              <a:t> the LORD, that I will raise unto David a righteous Branch, and </a:t>
            </a:r>
            <a:r>
              <a:rPr lang="en-CA" b="1" dirty="0"/>
              <a:t>a King shall reign and prosper, and shall execute judgment and justice in the earth.</a:t>
            </a:r>
          </a:p>
          <a:p>
            <a:endParaRPr lang="en-CA" dirty="0"/>
          </a:p>
          <a:p>
            <a:endParaRPr lang="en-CA" dirty="0"/>
          </a:p>
        </p:txBody>
      </p:sp>
    </p:spTree>
    <p:extLst>
      <p:ext uri="{BB962C8B-B14F-4D97-AF65-F5344CB8AC3E}">
        <p14:creationId xmlns:p14="http://schemas.microsoft.com/office/powerpoint/2010/main" val="3109087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273" y="274638"/>
            <a:ext cx="7481455" cy="1143000"/>
          </a:xfrm>
          <a:solidFill>
            <a:schemeClr val="bg1"/>
          </a:solidFill>
          <a:effectLst>
            <a:softEdge rad="317500"/>
          </a:effectLst>
        </p:spPr>
        <p:txBody>
          <a:bodyPr>
            <a:normAutofit/>
          </a:bodyPr>
          <a:lstStyle/>
          <a:p>
            <a:r>
              <a:rPr lang="en-CA" sz="3600" b="1" dirty="0" smtClean="0">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rPr>
              <a:t>Israel: In a State of Mourning</a:t>
            </a:r>
            <a:endParaRPr lang="en-CA" sz="3600" b="1" dirty="0">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endParaRPr>
          </a:p>
        </p:txBody>
      </p:sp>
      <p:sp>
        <p:nvSpPr>
          <p:cNvPr id="3" name="Content Placeholder 2"/>
          <p:cNvSpPr>
            <a:spLocks noGrp="1"/>
          </p:cNvSpPr>
          <p:nvPr>
            <p:ph idx="1"/>
          </p:nvPr>
        </p:nvSpPr>
        <p:spPr>
          <a:xfrm>
            <a:off x="831273" y="1600200"/>
            <a:ext cx="7481455" cy="4421087"/>
          </a:xfrm>
          <a:solidFill>
            <a:schemeClr val="bg1"/>
          </a:solidFill>
          <a:ln>
            <a:noFill/>
          </a:ln>
        </p:spPr>
        <p:txBody>
          <a:bodyPr>
            <a:noAutofit/>
          </a:bodyPr>
          <a:lstStyle/>
          <a:p>
            <a:pPr marL="0" indent="0">
              <a:buNone/>
            </a:pPr>
            <a:endParaRPr lang="en-CA" sz="500" b="1" dirty="0" smtClean="0"/>
          </a:p>
          <a:p>
            <a:pPr marL="0" indent="0">
              <a:buNone/>
            </a:pPr>
            <a:r>
              <a:rPr lang="en-CA" sz="2400" b="1" dirty="0" smtClean="0"/>
              <a:t>Zechariah </a:t>
            </a:r>
            <a:r>
              <a:rPr lang="en-CA" sz="2400" b="1" dirty="0"/>
              <a:t>12:9-10 KJV</a:t>
            </a:r>
          </a:p>
          <a:p>
            <a:r>
              <a:rPr lang="en-CA" sz="2400" dirty="0"/>
              <a:t>9  And it shall come to pass in that day, </a:t>
            </a:r>
            <a:r>
              <a:rPr lang="en-CA" sz="2400" i="1" dirty="0"/>
              <a:t>that</a:t>
            </a:r>
            <a:r>
              <a:rPr lang="en-CA" sz="2400" dirty="0"/>
              <a:t> </a:t>
            </a:r>
            <a:r>
              <a:rPr lang="en-CA" sz="2400" b="1" dirty="0"/>
              <a:t>I will seek to destroy all the nations that come against Jerusalem.</a:t>
            </a:r>
          </a:p>
          <a:p>
            <a:r>
              <a:rPr lang="en-CA" sz="2400" dirty="0"/>
              <a:t>10  And I will pour upon the house of David, and upon the inhabitants of Jerusalem, the spirit of grace and of supplications: </a:t>
            </a:r>
            <a:r>
              <a:rPr lang="en-CA" sz="2400" b="1" dirty="0"/>
              <a:t>and they shall look upon me whom they have pierced, and they shall mourn for him</a:t>
            </a:r>
            <a:r>
              <a:rPr lang="en-CA" sz="2400" dirty="0"/>
              <a:t>, as one </a:t>
            </a:r>
            <a:r>
              <a:rPr lang="en-CA" sz="2400" dirty="0" err="1"/>
              <a:t>mourneth</a:t>
            </a:r>
            <a:r>
              <a:rPr lang="en-CA" sz="2400" dirty="0"/>
              <a:t> for </a:t>
            </a:r>
            <a:r>
              <a:rPr lang="en-CA" sz="2400" i="1" dirty="0"/>
              <a:t>his</a:t>
            </a:r>
            <a:r>
              <a:rPr lang="en-CA" sz="2400" dirty="0"/>
              <a:t> only </a:t>
            </a:r>
            <a:r>
              <a:rPr lang="en-CA" sz="2400" i="1" dirty="0"/>
              <a:t>son,</a:t>
            </a:r>
            <a:r>
              <a:rPr lang="en-CA" sz="2400" dirty="0"/>
              <a:t> and shall be in bitterness for him, as one that is in bitterness for </a:t>
            </a:r>
            <a:r>
              <a:rPr lang="en-CA" sz="2400" i="1" dirty="0"/>
              <a:t>his</a:t>
            </a:r>
            <a:r>
              <a:rPr lang="en-CA" sz="2400" dirty="0"/>
              <a:t> firstborn.</a:t>
            </a:r>
          </a:p>
          <a:p>
            <a:endParaRPr lang="en-CA" sz="2400" dirty="0"/>
          </a:p>
          <a:p>
            <a:endParaRPr lang="en-CA" sz="2400" dirty="0"/>
          </a:p>
        </p:txBody>
      </p:sp>
    </p:spTree>
    <p:extLst>
      <p:ext uri="{BB962C8B-B14F-4D97-AF65-F5344CB8AC3E}">
        <p14:creationId xmlns:p14="http://schemas.microsoft.com/office/powerpoint/2010/main" val="101132583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A readiness to Revenge</a:t>
            </a:r>
            <a:endParaRPr lang="en-CA" sz="3600" b="1" dirty="0"/>
          </a:p>
        </p:txBody>
      </p:sp>
      <p:sp>
        <p:nvSpPr>
          <p:cNvPr id="3" name="Content Placeholder 2"/>
          <p:cNvSpPr>
            <a:spLocks noGrp="1"/>
          </p:cNvSpPr>
          <p:nvPr>
            <p:ph idx="1"/>
          </p:nvPr>
        </p:nvSpPr>
        <p:spPr/>
        <p:txBody>
          <a:bodyPr>
            <a:normAutofit fontScale="85000" lnSpcReduction="20000"/>
          </a:bodyPr>
          <a:lstStyle/>
          <a:p>
            <a:r>
              <a:rPr lang="en-CA" dirty="0"/>
              <a:t>2 Corinthians 10:3-6 KJV</a:t>
            </a:r>
          </a:p>
          <a:p>
            <a:r>
              <a:rPr lang="en-CA" dirty="0"/>
              <a:t>3  For though we walk in the flesh, we do not war after the flesh:</a:t>
            </a:r>
          </a:p>
          <a:p>
            <a:r>
              <a:rPr lang="en-CA" dirty="0"/>
              <a:t>4  (For the weapons of our warfare </a:t>
            </a:r>
            <a:r>
              <a:rPr lang="en-CA" i="1" dirty="0"/>
              <a:t>are</a:t>
            </a:r>
            <a:r>
              <a:rPr lang="en-CA" dirty="0"/>
              <a:t> not carnal, but mighty through God to the pulling down of strong holds;)</a:t>
            </a:r>
          </a:p>
          <a:p>
            <a:r>
              <a:rPr lang="en-CA" dirty="0"/>
              <a:t>5  Casting down imaginations, and every high thing that </a:t>
            </a:r>
            <a:r>
              <a:rPr lang="en-CA" dirty="0" err="1"/>
              <a:t>exalteth</a:t>
            </a:r>
            <a:r>
              <a:rPr lang="en-CA" dirty="0"/>
              <a:t> itself against the knowledge of God, and bringing into captivity every thought to the obedience of Christ;</a:t>
            </a:r>
          </a:p>
          <a:p>
            <a:r>
              <a:rPr lang="en-CA" dirty="0"/>
              <a:t>6  And having in a readiness to revenge all disobedience, when your obedience is fulfilled.</a:t>
            </a:r>
          </a:p>
          <a:p>
            <a:endParaRPr lang="en-CA" dirty="0"/>
          </a:p>
          <a:p>
            <a:endParaRPr lang="en-CA" dirty="0"/>
          </a:p>
        </p:txBody>
      </p:sp>
    </p:spTree>
    <p:extLst>
      <p:ext uri="{BB962C8B-B14F-4D97-AF65-F5344CB8AC3E}">
        <p14:creationId xmlns:p14="http://schemas.microsoft.com/office/powerpoint/2010/main" val="336870234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1" dirty="0" smtClean="0"/>
              <a:t>To Him the </a:t>
            </a:r>
            <a:r>
              <a:rPr lang="en-CA" b="1" dirty="0" err="1" smtClean="0"/>
              <a:t>Overcometh</a:t>
            </a:r>
            <a:endParaRPr lang="en-CA" b="1" dirty="0"/>
          </a:p>
        </p:txBody>
      </p:sp>
      <p:sp>
        <p:nvSpPr>
          <p:cNvPr id="3" name="Content Placeholder 2"/>
          <p:cNvSpPr>
            <a:spLocks noGrp="1"/>
          </p:cNvSpPr>
          <p:nvPr>
            <p:ph idx="1"/>
          </p:nvPr>
        </p:nvSpPr>
        <p:spPr/>
        <p:txBody>
          <a:bodyPr>
            <a:normAutofit fontScale="92500"/>
          </a:bodyPr>
          <a:lstStyle/>
          <a:p>
            <a:r>
              <a:rPr lang="en-CA" dirty="0"/>
              <a:t>Revelation 2:25-27 KJV</a:t>
            </a:r>
          </a:p>
          <a:p>
            <a:r>
              <a:rPr lang="en-CA" dirty="0"/>
              <a:t>25  But that which ye have </a:t>
            </a:r>
            <a:r>
              <a:rPr lang="en-CA" i="1" dirty="0"/>
              <a:t>already</a:t>
            </a:r>
            <a:r>
              <a:rPr lang="en-CA" dirty="0"/>
              <a:t> hold fast till I come.</a:t>
            </a:r>
          </a:p>
          <a:p>
            <a:r>
              <a:rPr lang="en-CA" dirty="0"/>
              <a:t>26  And he that </a:t>
            </a:r>
            <a:r>
              <a:rPr lang="en-CA" dirty="0" err="1"/>
              <a:t>overcometh</a:t>
            </a:r>
            <a:r>
              <a:rPr lang="en-CA" dirty="0"/>
              <a:t>, and </a:t>
            </a:r>
            <a:r>
              <a:rPr lang="en-CA" dirty="0" err="1"/>
              <a:t>keepeth</a:t>
            </a:r>
            <a:r>
              <a:rPr lang="en-CA" dirty="0"/>
              <a:t> my works unto the end, to him will I give power over the nations:</a:t>
            </a:r>
          </a:p>
          <a:p>
            <a:r>
              <a:rPr lang="en-CA" dirty="0"/>
              <a:t>27  And he shall rule them with a rod of iron; as the vessels of a potter shall they be broken to shivers: even as I received of my Father.</a:t>
            </a:r>
          </a:p>
          <a:p>
            <a:endParaRPr lang="en-CA" dirty="0"/>
          </a:p>
          <a:p>
            <a:endParaRPr lang="en-CA" dirty="0"/>
          </a:p>
        </p:txBody>
      </p:sp>
    </p:spTree>
    <p:extLst>
      <p:ext uri="{BB962C8B-B14F-4D97-AF65-F5344CB8AC3E}">
        <p14:creationId xmlns:p14="http://schemas.microsoft.com/office/powerpoint/2010/main" val="316528728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a:effectLst>
            <a:softEdge rad="317500"/>
          </a:effectLst>
        </p:spPr>
        <p:txBody>
          <a:bodyPr>
            <a:normAutofit/>
          </a:bodyPr>
          <a:lstStyle/>
          <a:p>
            <a:r>
              <a:rPr lang="en-CA" sz="3600" b="1" dirty="0" smtClean="0">
                <a:latin typeface="Leelawadee" panose="020B0502040204020203" pitchFamily="34" charset="-34"/>
                <a:cs typeface="Leelawadee" panose="020B0502040204020203" pitchFamily="34" charset="-34"/>
              </a:rPr>
              <a:t>The God of the Bible Does Test Us!</a:t>
            </a:r>
            <a:endParaRPr lang="en-CA" sz="3600" b="1" dirty="0">
              <a:latin typeface="Leelawadee" panose="020B0502040204020203" pitchFamily="34" charset="-34"/>
              <a:cs typeface="Leelawadee" panose="020B0502040204020203" pitchFamily="34" charset="-34"/>
            </a:endParaRPr>
          </a:p>
        </p:txBody>
      </p:sp>
      <p:sp>
        <p:nvSpPr>
          <p:cNvPr id="4" name="Content Placeholder 3"/>
          <p:cNvSpPr>
            <a:spLocks noGrp="1"/>
          </p:cNvSpPr>
          <p:nvPr>
            <p:ph sz="half" idx="1"/>
          </p:nvPr>
        </p:nvSpPr>
        <p:spPr>
          <a:xfrm>
            <a:off x="457200" y="1600201"/>
            <a:ext cx="4038600" cy="2116832"/>
          </a:xfrm>
          <a:solidFill>
            <a:schemeClr val="bg1"/>
          </a:solidFill>
        </p:spPr>
        <p:txBody>
          <a:bodyPr>
            <a:normAutofit lnSpcReduction="10000"/>
          </a:bodyPr>
          <a:lstStyle/>
          <a:p>
            <a:pPr marL="0" indent="0">
              <a:buNone/>
            </a:pPr>
            <a:endParaRPr lang="en-CA" sz="500" b="1" dirty="0" smtClean="0"/>
          </a:p>
          <a:p>
            <a:pPr marL="0" indent="0">
              <a:buNone/>
            </a:pPr>
            <a:r>
              <a:rPr lang="en-CA" sz="2400" b="1" dirty="0" smtClean="0"/>
              <a:t>Matthew </a:t>
            </a:r>
            <a:r>
              <a:rPr lang="en-CA" sz="2400" b="1" dirty="0"/>
              <a:t>4:1 KJV</a:t>
            </a:r>
          </a:p>
          <a:p>
            <a:r>
              <a:rPr lang="en-CA" sz="2400" dirty="0"/>
              <a:t>1  Then was Jesus</a:t>
            </a:r>
            <a:r>
              <a:rPr lang="en-CA" sz="2400" b="1" dirty="0"/>
              <a:t> led </a:t>
            </a:r>
            <a:r>
              <a:rPr lang="en-CA" sz="2400" dirty="0"/>
              <a:t>up of the </a:t>
            </a:r>
            <a:r>
              <a:rPr lang="en-CA" sz="2400" b="1" dirty="0"/>
              <a:t>Spirit</a:t>
            </a:r>
            <a:r>
              <a:rPr lang="en-CA" sz="2400" dirty="0"/>
              <a:t> into the wilderness to be </a:t>
            </a:r>
            <a:r>
              <a:rPr lang="en-CA" sz="2400" b="1" dirty="0"/>
              <a:t>tempted</a:t>
            </a:r>
            <a:r>
              <a:rPr lang="en-CA" sz="2400" dirty="0"/>
              <a:t> of the </a:t>
            </a:r>
            <a:r>
              <a:rPr lang="en-CA" sz="2400" b="1" dirty="0"/>
              <a:t>devil</a:t>
            </a:r>
            <a:r>
              <a:rPr lang="en-CA" sz="2400" dirty="0"/>
              <a:t>.</a:t>
            </a:r>
          </a:p>
          <a:p>
            <a:endParaRPr lang="en-CA" sz="2400" dirty="0"/>
          </a:p>
          <a:p>
            <a:endParaRPr lang="en-CA" sz="2400" dirty="0"/>
          </a:p>
        </p:txBody>
      </p:sp>
      <p:sp>
        <p:nvSpPr>
          <p:cNvPr id="5" name="Content Placeholder 4"/>
          <p:cNvSpPr>
            <a:spLocks noGrp="1"/>
          </p:cNvSpPr>
          <p:nvPr>
            <p:ph sz="half" idx="2"/>
          </p:nvPr>
        </p:nvSpPr>
        <p:spPr>
          <a:xfrm>
            <a:off x="4648200" y="1600201"/>
            <a:ext cx="4038600" cy="4277072"/>
          </a:xfrm>
          <a:solidFill>
            <a:schemeClr val="bg1"/>
          </a:solidFill>
        </p:spPr>
        <p:txBody>
          <a:bodyPr>
            <a:normAutofit lnSpcReduction="10000"/>
          </a:bodyPr>
          <a:lstStyle/>
          <a:p>
            <a:pPr marL="0" indent="0">
              <a:buNone/>
            </a:pPr>
            <a:endParaRPr lang="en-CA" sz="500" b="1" dirty="0" smtClean="0"/>
          </a:p>
          <a:p>
            <a:pPr marL="0" indent="0">
              <a:buNone/>
            </a:pPr>
            <a:r>
              <a:rPr lang="en-CA" sz="2400" b="1" dirty="0" smtClean="0"/>
              <a:t>Led STR G321 </a:t>
            </a:r>
            <a:r>
              <a:rPr lang="en-CA" sz="2400" dirty="0" err="1" smtClean="0"/>
              <a:t>anago</a:t>
            </a:r>
            <a:r>
              <a:rPr lang="en-CA" sz="2400" dirty="0"/>
              <a:t>̄</a:t>
            </a:r>
          </a:p>
          <a:p>
            <a:r>
              <a:rPr lang="en-CA" sz="2400" dirty="0" smtClean="0"/>
              <a:t>From </a:t>
            </a:r>
            <a:r>
              <a:rPr lang="en-CA" sz="2400" dirty="0"/>
              <a:t>G303 and G71; to lead up; by extension to bring out; specifically to sail </a:t>
            </a:r>
            <a:endParaRPr lang="en-CA" sz="2400" dirty="0" smtClean="0"/>
          </a:p>
          <a:p>
            <a:endParaRPr lang="en-CA" sz="500" dirty="0" smtClean="0"/>
          </a:p>
          <a:p>
            <a:pPr marL="0" indent="0">
              <a:buNone/>
            </a:pPr>
            <a:r>
              <a:rPr lang="en-CA" sz="2400" b="1" dirty="0" smtClean="0"/>
              <a:t>Tempted STR G3985 </a:t>
            </a:r>
            <a:r>
              <a:rPr lang="en-CA" sz="2400" dirty="0" err="1" smtClean="0"/>
              <a:t>peirazo</a:t>
            </a:r>
            <a:r>
              <a:rPr lang="en-CA" sz="2400" dirty="0"/>
              <a:t>̄</a:t>
            </a:r>
          </a:p>
          <a:p>
            <a:r>
              <a:rPr lang="en-CA" sz="2400" dirty="0" smtClean="0"/>
              <a:t>From </a:t>
            </a:r>
            <a:r>
              <a:rPr lang="en-CA" sz="2400" dirty="0"/>
              <a:t>G3984; </a:t>
            </a:r>
            <a:r>
              <a:rPr lang="en-CA" sz="2400" b="1" dirty="0"/>
              <a:t>to test </a:t>
            </a:r>
            <a:r>
              <a:rPr lang="en-CA" sz="2400" dirty="0"/>
              <a:t>(objectively), that is, endeavor, scrutinize, entice, discipline: - assay, examine, go about, prove, tempt (-</a:t>
            </a:r>
            <a:r>
              <a:rPr lang="en-CA" sz="2400" dirty="0" err="1"/>
              <a:t>er</a:t>
            </a:r>
            <a:r>
              <a:rPr lang="en-CA" sz="2400" dirty="0"/>
              <a:t>), try.</a:t>
            </a:r>
          </a:p>
          <a:p>
            <a:endParaRPr lang="en-CA" sz="2400" dirty="0" smtClean="0"/>
          </a:p>
          <a:p>
            <a:endParaRPr lang="en-CA" sz="2400" dirty="0"/>
          </a:p>
        </p:txBody>
      </p:sp>
    </p:spTree>
    <p:extLst>
      <p:ext uri="{BB962C8B-B14F-4D97-AF65-F5344CB8AC3E}">
        <p14:creationId xmlns:p14="http://schemas.microsoft.com/office/powerpoint/2010/main" val="322936623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273" y="274638"/>
            <a:ext cx="7481455" cy="1143000"/>
          </a:xfrm>
          <a:solidFill>
            <a:schemeClr val="bg1"/>
          </a:solidFill>
          <a:effectLst>
            <a:softEdge rad="317500"/>
          </a:effectLst>
        </p:spPr>
        <p:txBody>
          <a:bodyPr>
            <a:normAutofit/>
          </a:bodyPr>
          <a:lstStyle/>
          <a:p>
            <a:r>
              <a:rPr lang="en-CA" sz="3600" b="1" dirty="0" smtClean="0">
                <a:latin typeface="Leelawadee" panose="020B0502040204020203" pitchFamily="34" charset="-34"/>
                <a:cs typeface="Leelawadee" panose="020B0502040204020203" pitchFamily="34" charset="-34"/>
              </a:rPr>
              <a:t>Is SATAN on the LORD’s Side?</a:t>
            </a:r>
            <a:endParaRPr lang="en-CA" sz="3600" b="1" dirty="0">
              <a:latin typeface="Leelawadee" panose="020B0502040204020203" pitchFamily="34" charset="-34"/>
              <a:cs typeface="Leelawadee" panose="020B0502040204020203" pitchFamily="34" charset="-34"/>
            </a:endParaRPr>
          </a:p>
        </p:txBody>
      </p:sp>
      <p:sp>
        <p:nvSpPr>
          <p:cNvPr id="4" name="Content Placeholder 3"/>
          <p:cNvSpPr>
            <a:spLocks noGrp="1"/>
          </p:cNvSpPr>
          <p:nvPr>
            <p:ph sz="half" idx="1"/>
          </p:nvPr>
        </p:nvSpPr>
        <p:spPr>
          <a:xfrm>
            <a:off x="457200" y="1600200"/>
            <a:ext cx="4038600" cy="4853136"/>
          </a:xfrm>
          <a:solidFill>
            <a:schemeClr val="bg1"/>
          </a:solidFill>
        </p:spPr>
        <p:txBody>
          <a:bodyPr>
            <a:normAutofit fontScale="92500" lnSpcReduction="20000"/>
          </a:bodyPr>
          <a:lstStyle/>
          <a:p>
            <a:pPr marL="0" indent="0">
              <a:buNone/>
            </a:pPr>
            <a:endParaRPr lang="en-CA" sz="500" b="1" dirty="0" smtClean="0"/>
          </a:p>
          <a:p>
            <a:pPr marL="0" indent="0">
              <a:buNone/>
            </a:pPr>
            <a:r>
              <a:rPr lang="en-CA" sz="2400" b="1" dirty="0"/>
              <a:t>1 Timothy 1:18-20 ESV</a:t>
            </a:r>
          </a:p>
          <a:p>
            <a:r>
              <a:rPr lang="en-CA" sz="2400" dirty="0"/>
              <a:t>18  This charge I entrust to you, Timothy, my child, in accordance with the prophecies previously made about you, that by them you may wage the good warfare,</a:t>
            </a:r>
          </a:p>
          <a:p>
            <a:r>
              <a:rPr lang="en-CA" sz="2400" dirty="0"/>
              <a:t>19  holding faith and a good conscience. By rejecting this, some have made shipwreck of their faith,</a:t>
            </a:r>
          </a:p>
          <a:p>
            <a:r>
              <a:rPr lang="en-CA" sz="2400" dirty="0"/>
              <a:t>20  among whom are </a:t>
            </a:r>
            <a:r>
              <a:rPr lang="en-CA" sz="2400" dirty="0" err="1"/>
              <a:t>Hymenaeus</a:t>
            </a:r>
            <a:r>
              <a:rPr lang="en-CA" sz="2400" dirty="0"/>
              <a:t> and Alexander, </a:t>
            </a:r>
            <a:r>
              <a:rPr lang="en-CA" sz="2400" b="1" dirty="0"/>
              <a:t>whom I have handed over to Satan that they may learn not to blaspheme.</a:t>
            </a:r>
          </a:p>
          <a:p>
            <a:endParaRPr lang="en-CA" sz="2400" dirty="0"/>
          </a:p>
          <a:p>
            <a:endParaRPr lang="en-CA" sz="2400" dirty="0"/>
          </a:p>
          <a:p>
            <a:endParaRPr lang="en-CA" sz="2400" dirty="0"/>
          </a:p>
        </p:txBody>
      </p:sp>
      <p:sp>
        <p:nvSpPr>
          <p:cNvPr id="5" name="Content Placeholder 4"/>
          <p:cNvSpPr>
            <a:spLocks noGrp="1"/>
          </p:cNvSpPr>
          <p:nvPr>
            <p:ph sz="half" idx="2"/>
          </p:nvPr>
        </p:nvSpPr>
        <p:spPr>
          <a:xfrm>
            <a:off x="4648200" y="1600201"/>
            <a:ext cx="4038600" cy="3268960"/>
          </a:xfrm>
          <a:solidFill>
            <a:schemeClr val="bg1"/>
          </a:solidFill>
        </p:spPr>
        <p:txBody>
          <a:bodyPr>
            <a:normAutofit fontScale="92500" lnSpcReduction="20000"/>
          </a:bodyPr>
          <a:lstStyle/>
          <a:p>
            <a:pPr marL="0" indent="0">
              <a:buNone/>
            </a:pPr>
            <a:endParaRPr lang="en-CA" sz="500" b="1" dirty="0" smtClean="0"/>
          </a:p>
          <a:p>
            <a:pPr marL="0" indent="0">
              <a:buNone/>
            </a:pPr>
            <a:r>
              <a:rPr lang="en-CA" sz="2400" b="1" dirty="0"/>
              <a:t>1 Corinthians 5:4-5 ESV</a:t>
            </a:r>
          </a:p>
          <a:p>
            <a:r>
              <a:rPr lang="en-CA" sz="2400" dirty="0"/>
              <a:t>4  When you are assembled in the name of the Lord Jesus and my spirit is present, with the power of our Lord Jesus,</a:t>
            </a:r>
          </a:p>
          <a:p>
            <a:r>
              <a:rPr lang="en-CA" sz="2400" b="1" dirty="0"/>
              <a:t>5  you are to deliver this man to Satan for the destruction of the flesh, so that his spirit may be saved in the day of the Lord.</a:t>
            </a:r>
          </a:p>
          <a:p>
            <a:endParaRPr lang="en-CA" sz="2400" dirty="0"/>
          </a:p>
          <a:p>
            <a:endParaRPr lang="en-CA" sz="2400" dirty="0"/>
          </a:p>
        </p:txBody>
      </p:sp>
    </p:spTree>
    <p:extLst>
      <p:ext uri="{BB962C8B-B14F-4D97-AF65-F5344CB8AC3E}">
        <p14:creationId xmlns:p14="http://schemas.microsoft.com/office/powerpoint/2010/main" val="878609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1143000"/>
          </a:xfrm>
          <a:solidFill>
            <a:schemeClr val="bg1"/>
          </a:solidFill>
          <a:effectLst>
            <a:softEdge rad="317500"/>
          </a:effectLst>
        </p:spPr>
        <p:txBody>
          <a:bodyPr>
            <a:normAutofit/>
          </a:bodyPr>
          <a:lstStyle/>
          <a:p>
            <a:r>
              <a:rPr lang="en-CA" sz="3600" b="1" dirty="0" smtClean="0">
                <a:latin typeface="Leelawadee" panose="020B0502040204020203" pitchFamily="34" charset="-34"/>
                <a:cs typeface="Leelawadee" panose="020B0502040204020203" pitchFamily="34" charset="-34"/>
              </a:rPr>
              <a:t>The Great Transformation!</a:t>
            </a:r>
            <a:endParaRPr lang="en-CA" sz="3600" b="1" dirty="0">
              <a:latin typeface="Leelawadee" panose="020B0502040204020203" pitchFamily="34" charset="-34"/>
              <a:cs typeface="Leelawadee" panose="020B0502040204020203" pitchFamily="34" charset="-34"/>
            </a:endParaRPr>
          </a:p>
        </p:txBody>
      </p:sp>
      <p:sp>
        <p:nvSpPr>
          <p:cNvPr id="3" name="Content Placeholder 2"/>
          <p:cNvSpPr>
            <a:spLocks noGrp="1"/>
          </p:cNvSpPr>
          <p:nvPr>
            <p:ph idx="1"/>
          </p:nvPr>
        </p:nvSpPr>
        <p:spPr>
          <a:xfrm>
            <a:off x="831273" y="1412776"/>
            <a:ext cx="7481455" cy="4392488"/>
          </a:xfrm>
          <a:solidFill>
            <a:schemeClr val="bg1"/>
          </a:solidFill>
          <a:ln>
            <a:noFill/>
          </a:ln>
          <a:effectLst/>
        </p:spPr>
        <p:txBody>
          <a:bodyPr>
            <a:normAutofit fontScale="85000" lnSpcReduction="10000"/>
          </a:bodyPr>
          <a:lstStyle/>
          <a:p>
            <a:endParaRPr lang="en-CA" sz="800" dirty="0" smtClean="0"/>
          </a:p>
          <a:p>
            <a:pPr marL="0" indent="0">
              <a:buNone/>
            </a:pPr>
            <a:r>
              <a:rPr lang="en-CA" b="1" dirty="0"/>
              <a:t>Zechariah 8:22-23 KJV</a:t>
            </a:r>
          </a:p>
          <a:p>
            <a:r>
              <a:rPr lang="en-CA" dirty="0"/>
              <a:t>22  Yea, many people and strong nations shall come to seek the LORD of hosts in Jerusalem, and to pray before the LORD.</a:t>
            </a:r>
          </a:p>
          <a:p>
            <a:r>
              <a:rPr lang="en-CA" dirty="0"/>
              <a:t>23  Thus </a:t>
            </a:r>
            <a:r>
              <a:rPr lang="en-CA" dirty="0" err="1"/>
              <a:t>saith</a:t>
            </a:r>
            <a:r>
              <a:rPr lang="en-CA" dirty="0"/>
              <a:t> the LORD of hosts; In those days </a:t>
            </a:r>
            <a:r>
              <a:rPr lang="en-CA" i="1" dirty="0"/>
              <a:t>it shall come to pass,</a:t>
            </a:r>
            <a:r>
              <a:rPr lang="en-CA" dirty="0"/>
              <a:t> that ten men shall take hold out of all languages of the nations, even shall take hold of the skirt of him that is a Jew, saying, </a:t>
            </a:r>
            <a:r>
              <a:rPr lang="en-CA" b="1" dirty="0"/>
              <a:t>We will go with you: for we have heard </a:t>
            </a:r>
            <a:r>
              <a:rPr lang="en-CA" b="1" i="1" dirty="0"/>
              <a:t>that</a:t>
            </a:r>
            <a:r>
              <a:rPr lang="en-CA" b="1" dirty="0"/>
              <a:t> God </a:t>
            </a:r>
            <a:r>
              <a:rPr lang="en-CA" b="1" i="1" dirty="0"/>
              <a:t>is</a:t>
            </a:r>
            <a:r>
              <a:rPr lang="en-CA" b="1" dirty="0"/>
              <a:t> with you</a:t>
            </a:r>
            <a:r>
              <a:rPr lang="en-CA" dirty="0" smtClean="0"/>
              <a:t>.</a:t>
            </a:r>
            <a:endParaRPr lang="en-CA" dirty="0"/>
          </a:p>
        </p:txBody>
      </p:sp>
    </p:spTree>
    <p:extLst>
      <p:ext uri="{BB962C8B-B14F-4D97-AF65-F5344CB8AC3E}">
        <p14:creationId xmlns:p14="http://schemas.microsoft.com/office/powerpoint/2010/main" val="15864386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5000" r="-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71339" y="274638"/>
            <a:ext cx="6801323" cy="1143000"/>
          </a:xfrm>
          <a:solidFill>
            <a:schemeClr val="bg1"/>
          </a:solidFill>
          <a:effectLst>
            <a:softEdge rad="317500"/>
          </a:effectLst>
        </p:spPr>
        <p:txBody>
          <a:bodyPr>
            <a:normAutofit/>
          </a:bodyPr>
          <a:lstStyle/>
          <a:p>
            <a:r>
              <a:rPr lang="en-CA" sz="3600" b="1" dirty="0" smtClean="0">
                <a:latin typeface="Leelawadee" panose="020B0502040204020203" pitchFamily="34" charset="-34"/>
                <a:cs typeface="Leelawadee" panose="020B0502040204020203" pitchFamily="34" charset="-34"/>
              </a:rPr>
              <a:t>2. Russia’s Covetousness</a:t>
            </a:r>
            <a:endParaRPr lang="en-CA" sz="3600" b="1" dirty="0">
              <a:latin typeface="Leelawadee" panose="020B0502040204020203" pitchFamily="34" charset="-34"/>
              <a:cs typeface="Leelawadee" panose="020B0502040204020203" pitchFamily="34" charset="-34"/>
            </a:endParaRPr>
          </a:p>
        </p:txBody>
      </p:sp>
      <p:sp>
        <p:nvSpPr>
          <p:cNvPr id="3" name="Content Placeholder 2"/>
          <p:cNvSpPr>
            <a:spLocks noGrp="1"/>
          </p:cNvSpPr>
          <p:nvPr>
            <p:ph idx="1"/>
          </p:nvPr>
        </p:nvSpPr>
        <p:spPr/>
        <p:txBody>
          <a:bodyPr>
            <a:normAutofit lnSpcReduction="10000"/>
          </a:bodyPr>
          <a:lstStyle/>
          <a:p>
            <a:r>
              <a:rPr lang="en-CA" b="1" dirty="0">
                <a:solidFill>
                  <a:schemeClr val="bg1"/>
                </a:solidFill>
                <a:effectLst>
                  <a:outerShdw blurRad="38100" dist="38100" dir="2700000" algn="tl">
                    <a:srgbClr val="000000">
                      <a:alpha val="43137"/>
                    </a:srgbClr>
                  </a:outerShdw>
                </a:effectLst>
              </a:rPr>
              <a:t>Ezekiel 38:18-19 KJV</a:t>
            </a:r>
          </a:p>
          <a:p>
            <a:r>
              <a:rPr lang="en-CA" b="1" dirty="0">
                <a:solidFill>
                  <a:schemeClr val="bg1"/>
                </a:solidFill>
                <a:effectLst>
                  <a:outerShdw blurRad="38100" dist="38100" dir="2700000" algn="tl">
                    <a:srgbClr val="000000">
                      <a:alpha val="43137"/>
                    </a:srgbClr>
                  </a:outerShdw>
                </a:effectLst>
              </a:rPr>
              <a:t>18  And it shall come to pass at the same time when Gog shall come against the land of Israel, </a:t>
            </a:r>
            <a:r>
              <a:rPr lang="en-CA" b="1" dirty="0" err="1">
                <a:solidFill>
                  <a:schemeClr val="bg1"/>
                </a:solidFill>
                <a:effectLst>
                  <a:outerShdw blurRad="38100" dist="38100" dir="2700000" algn="tl">
                    <a:srgbClr val="000000">
                      <a:alpha val="43137"/>
                    </a:srgbClr>
                  </a:outerShdw>
                </a:effectLst>
              </a:rPr>
              <a:t>saith</a:t>
            </a:r>
            <a:r>
              <a:rPr lang="en-CA" b="1" dirty="0">
                <a:solidFill>
                  <a:schemeClr val="bg1"/>
                </a:solidFill>
                <a:effectLst>
                  <a:outerShdw blurRad="38100" dist="38100" dir="2700000" algn="tl">
                    <a:srgbClr val="000000">
                      <a:alpha val="43137"/>
                    </a:srgbClr>
                  </a:outerShdw>
                </a:effectLst>
              </a:rPr>
              <a:t> the Lord GOD, </a:t>
            </a:r>
            <a:r>
              <a:rPr lang="en-CA" b="1" i="1" dirty="0">
                <a:solidFill>
                  <a:schemeClr val="bg1"/>
                </a:solidFill>
                <a:effectLst>
                  <a:outerShdw blurRad="38100" dist="38100" dir="2700000" algn="tl">
                    <a:srgbClr val="000000">
                      <a:alpha val="43137"/>
                    </a:srgbClr>
                  </a:outerShdw>
                </a:effectLst>
              </a:rPr>
              <a:t>that</a:t>
            </a:r>
            <a:r>
              <a:rPr lang="en-CA" b="1" dirty="0">
                <a:solidFill>
                  <a:schemeClr val="bg1"/>
                </a:solidFill>
                <a:effectLst>
                  <a:outerShdw blurRad="38100" dist="38100" dir="2700000" algn="tl">
                    <a:srgbClr val="000000">
                      <a:alpha val="43137"/>
                    </a:srgbClr>
                  </a:outerShdw>
                </a:effectLst>
              </a:rPr>
              <a:t> my fury shall come up in my face.</a:t>
            </a:r>
          </a:p>
          <a:p>
            <a:r>
              <a:rPr lang="en-CA" b="1" dirty="0">
                <a:solidFill>
                  <a:schemeClr val="bg1"/>
                </a:solidFill>
                <a:effectLst>
                  <a:outerShdw blurRad="38100" dist="38100" dir="2700000" algn="tl">
                    <a:srgbClr val="000000">
                      <a:alpha val="43137"/>
                    </a:srgbClr>
                  </a:outerShdw>
                </a:effectLst>
              </a:rPr>
              <a:t>19  For in my jealousy </a:t>
            </a:r>
            <a:r>
              <a:rPr lang="en-CA" b="1" i="1" dirty="0">
                <a:solidFill>
                  <a:schemeClr val="bg1"/>
                </a:solidFill>
                <a:effectLst>
                  <a:outerShdw blurRad="38100" dist="38100" dir="2700000" algn="tl">
                    <a:srgbClr val="000000">
                      <a:alpha val="43137"/>
                    </a:srgbClr>
                  </a:outerShdw>
                </a:effectLst>
              </a:rPr>
              <a:t>and</a:t>
            </a:r>
            <a:r>
              <a:rPr lang="en-CA" b="1" dirty="0">
                <a:solidFill>
                  <a:schemeClr val="bg1"/>
                </a:solidFill>
                <a:effectLst>
                  <a:outerShdw blurRad="38100" dist="38100" dir="2700000" algn="tl">
                    <a:srgbClr val="000000">
                      <a:alpha val="43137"/>
                    </a:srgbClr>
                  </a:outerShdw>
                </a:effectLst>
              </a:rPr>
              <a:t> in the fire of my wrath have I spoken, Surely in that day there shall be a great shaking in the land of Israel;</a:t>
            </a:r>
          </a:p>
          <a:p>
            <a:endParaRPr lang="en-CA" dirty="0">
              <a:solidFill>
                <a:schemeClr val="bg1"/>
              </a:solidFill>
              <a:effectLst>
                <a:outerShdw blurRad="38100" dist="38100" dir="2700000" algn="tl">
                  <a:srgbClr val="000000">
                    <a:alpha val="43137"/>
                  </a:srgbClr>
                </a:outerShdw>
              </a:effectLst>
            </a:endParaRPr>
          </a:p>
          <a:p>
            <a:endParaRPr lang="en-CA"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2871992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0000" r="-10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71339" y="274638"/>
            <a:ext cx="6801323" cy="1143000"/>
          </a:xfrm>
          <a:solidFill>
            <a:schemeClr val="bg1"/>
          </a:solidFill>
          <a:effectLst>
            <a:softEdge rad="317500"/>
          </a:effectLst>
        </p:spPr>
        <p:txBody>
          <a:bodyPr>
            <a:normAutofit/>
          </a:bodyPr>
          <a:lstStyle/>
          <a:p>
            <a:r>
              <a:rPr lang="en-CA" sz="3600" b="1" dirty="0" smtClean="0">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rPr>
              <a:t>Russia : Graves in Israel!</a:t>
            </a:r>
            <a:endParaRPr lang="en-CA" sz="3600" b="1" dirty="0">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endParaRPr>
          </a:p>
        </p:txBody>
      </p:sp>
    </p:spTree>
    <p:extLst>
      <p:ext uri="{BB962C8B-B14F-4D97-AF65-F5344CB8AC3E}">
        <p14:creationId xmlns:p14="http://schemas.microsoft.com/office/powerpoint/2010/main" val="22370515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a:effectLst>
            <a:softEdge rad="317500"/>
          </a:effectLst>
        </p:spPr>
        <p:txBody>
          <a:bodyPr>
            <a:normAutofit/>
          </a:bodyPr>
          <a:lstStyle/>
          <a:p>
            <a:r>
              <a:rPr lang="en-CA" sz="3600" b="1" dirty="0" smtClean="0">
                <a:latin typeface="Leelawadee" panose="020B0502040204020203" pitchFamily="34" charset="-34"/>
                <a:cs typeface="Leelawadee" panose="020B0502040204020203" pitchFamily="34" charset="-34"/>
              </a:rPr>
              <a:t>Russia’s Army Will be Disarmed!</a:t>
            </a:r>
            <a:endParaRPr lang="en-CA" sz="3600" b="1" dirty="0">
              <a:latin typeface="Leelawadee" panose="020B0502040204020203" pitchFamily="34" charset="-34"/>
              <a:cs typeface="Leelawadee" panose="020B0502040204020203" pitchFamily="34" charset="-34"/>
            </a:endParaRPr>
          </a:p>
        </p:txBody>
      </p:sp>
      <p:sp>
        <p:nvSpPr>
          <p:cNvPr id="3" name="Content Placeholder 2"/>
          <p:cNvSpPr>
            <a:spLocks noGrp="1"/>
          </p:cNvSpPr>
          <p:nvPr>
            <p:ph sz="half" idx="1"/>
          </p:nvPr>
        </p:nvSpPr>
        <p:spPr>
          <a:solidFill>
            <a:schemeClr val="bg1"/>
          </a:solidFill>
        </p:spPr>
        <p:txBody>
          <a:bodyPr>
            <a:normAutofit fontScale="92500" lnSpcReduction="20000"/>
          </a:bodyPr>
          <a:lstStyle/>
          <a:p>
            <a:endParaRPr lang="en-CA" sz="600" dirty="0" smtClean="0"/>
          </a:p>
          <a:p>
            <a:pPr marL="0" indent="0">
              <a:buNone/>
            </a:pPr>
            <a:r>
              <a:rPr lang="en-CA" b="1" dirty="0" smtClean="0"/>
              <a:t>Ezekiel </a:t>
            </a:r>
            <a:r>
              <a:rPr lang="en-CA" b="1" dirty="0"/>
              <a:t>39:2-3 KJV</a:t>
            </a:r>
          </a:p>
          <a:p>
            <a:r>
              <a:rPr lang="en-CA" dirty="0"/>
              <a:t>2  And </a:t>
            </a:r>
            <a:r>
              <a:rPr lang="en-CA" b="1" dirty="0"/>
              <a:t>I will </a:t>
            </a:r>
            <a:r>
              <a:rPr lang="en-CA" dirty="0"/>
              <a:t>turn thee back, and leave but the sixth part of thee, and </a:t>
            </a:r>
            <a:r>
              <a:rPr lang="en-CA" b="1" dirty="0"/>
              <a:t>will</a:t>
            </a:r>
            <a:r>
              <a:rPr lang="en-CA" dirty="0"/>
              <a:t> cause thee to come up from the north parts, and </a:t>
            </a:r>
            <a:r>
              <a:rPr lang="en-CA" b="1" dirty="0"/>
              <a:t>will</a:t>
            </a:r>
            <a:r>
              <a:rPr lang="en-CA" dirty="0"/>
              <a:t> bring thee upon the mountains of Israel:</a:t>
            </a:r>
          </a:p>
          <a:p>
            <a:r>
              <a:rPr lang="en-CA" dirty="0"/>
              <a:t>3  </a:t>
            </a:r>
            <a:r>
              <a:rPr lang="en-CA" b="1" dirty="0"/>
              <a:t>And I will smite thy bow out of thy left hand, and will cause thine arrows to fall out of thy right hand.</a:t>
            </a:r>
          </a:p>
          <a:p>
            <a:endParaRPr lang="en-CA" dirty="0"/>
          </a:p>
          <a:p>
            <a:endParaRPr lang="en-CA" dirty="0"/>
          </a:p>
          <a:p>
            <a:endParaRPr lang="en-CA" dirty="0"/>
          </a:p>
        </p:txBody>
      </p:sp>
      <p:sp>
        <p:nvSpPr>
          <p:cNvPr id="4" name="Content Placeholder 3"/>
          <p:cNvSpPr>
            <a:spLocks noGrp="1"/>
          </p:cNvSpPr>
          <p:nvPr>
            <p:ph sz="half" idx="2"/>
          </p:nvPr>
        </p:nvSpPr>
        <p:spPr>
          <a:solidFill>
            <a:schemeClr val="bg1"/>
          </a:solidFill>
          <a:ln>
            <a:noFill/>
          </a:ln>
        </p:spPr>
        <p:txBody>
          <a:bodyPr>
            <a:normAutofit fontScale="92500" lnSpcReduction="20000"/>
          </a:bodyPr>
          <a:lstStyle/>
          <a:p>
            <a:endParaRPr lang="en-CA" sz="600" dirty="0" smtClean="0"/>
          </a:p>
          <a:p>
            <a:pPr marL="0" indent="0">
              <a:buNone/>
            </a:pPr>
            <a:r>
              <a:rPr lang="en-CA" b="1" dirty="0" smtClean="0"/>
              <a:t>Ezekiel </a:t>
            </a:r>
            <a:r>
              <a:rPr lang="en-CA" b="1" dirty="0"/>
              <a:t>39:2-3 ESV</a:t>
            </a:r>
          </a:p>
          <a:p>
            <a:r>
              <a:rPr lang="en-CA" dirty="0"/>
              <a:t>2  And I will turn you about and drive you forward, and </a:t>
            </a:r>
            <a:r>
              <a:rPr lang="en-CA" b="1" dirty="0"/>
              <a:t>bring you up from the uttermost parts of the north</a:t>
            </a:r>
            <a:r>
              <a:rPr lang="en-CA" dirty="0"/>
              <a:t>, and lead you against the mountains of Israel.</a:t>
            </a:r>
          </a:p>
          <a:p>
            <a:r>
              <a:rPr lang="en-CA" dirty="0"/>
              <a:t>3  Then I will strike your bow from your left hand, and will make your arrows drop out of your right hand.</a:t>
            </a:r>
          </a:p>
          <a:p>
            <a:endParaRPr lang="en-CA" dirty="0"/>
          </a:p>
          <a:p>
            <a:endParaRPr lang="en-CA" dirty="0"/>
          </a:p>
          <a:p>
            <a:endParaRPr lang="en-CA" dirty="0"/>
          </a:p>
        </p:txBody>
      </p:sp>
    </p:spTree>
    <p:extLst>
      <p:ext uri="{BB962C8B-B14F-4D97-AF65-F5344CB8AC3E}">
        <p14:creationId xmlns:p14="http://schemas.microsoft.com/office/powerpoint/2010/main" val="469585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6493</TotalTime>
  <Words>6996</Words>
  <Application>Microsoft Office PowerPoint</Application>
  <PresentationFormat>On-screen Show (4:3)</PresentationFormat>
  <Paragraphs>495</Paragraphs>
  <Slides>53</Slides>
  <Notes>37</Notes>
  <HiddenSlides>0</HiddenSlides>
  <MMClips>0</MMClips>
  <ScaleCrop>false</ScaleCrop>
  <HeadingPairs>
    <vt:vector size="4" baseType="variant">
      <vt:variant>
        <vt:lpstr>Theme</vt:lpstr>
      </vt:variant>
      <vt:variant>
        <vt:i4>3</vt:i4>
      </vt:variant>
      <vt:variant>
        <vt:lpstr>Slide Titles</vt:lpstr>
      </vt:variant>
      <vt:variant>
        <vt:i4>53</vt:i4>
      </vt:variant>
    </vt:vector>
  </HeadingPairs>
  <TitlesOfParts>
    <vt:vector size="56" baseType="lpstr">
      <vt:lpstr>1_Office Theme</vt:lpstr>
      <vt:lpstr>9_Office Theme</vt:lpstr>
      <vt:lpstr>7_Office Theme</vt:lpstr>
      <vt:lpstr>Class 3 – Fit for Destruction</vt:lpstr>
      <vt:lpstr>1. Israel’s Ungodliness</vt:lpstr>
      <vt:lpstr>Israel will be Humbled and Repent!</vt:lpstr>
      <vt:lpstr>Jerusalem will Fall Again</vt:lpstr>
      <vt:lpstr>Israel: In a State of Mourning</vt:lpstr>
      <vt:lpstr>The Great Transformation!</vt:lpstr>
      <vt:lpstr>2. Russia’s Covetousness</vt:lpstr>
      <vt:lpstr>Russia : Graves in Israel!</vt:lpstr>
      <vt:lpstr>Russia’s Army Will be Disarmed!</vt:lpstr>
      <vt:lpstr>Russia’s Army : Graves in Israel!</vt:lpstr>
      <vt:lpstr>Don’t Meddle with Jerusalem!</vt:lpstr>
      <vt:lpstr>Russia Moves In as USA Moves Out National Post – December 18, 2017</vt:lpstr>
      <vt:lpstr>3. Europe’s Anti-Semitism</vt:lpstr>
      <vt:lpstr>Europe: To be the Subject of God’s Wrath!</vt:lpstr>
      <vt:lpstr>Europe: Scourged with Fire</vt:lpstr>
      <vt:lpstr>Generations of  Anti-Semitism </vt:lpstr>
      <vt:lpstr>Europe:  (The ‘toes’ of Iron and Clay)</vt:lpstr>
      <vt:lpstr>4. The Vatican’s Wickedness</vt:lpstr>
      <vt:lpstr>The Vatican’s Wickedness!</vt:lpstr>
      <vt:lpstr>To be Destroyed at His Coming!</vt:lpstr>
      <vt:lpstr>Rome will Never Recover!</vt:lpstr>
      <vt:lpstr>The Vatican’s Eyes on Jerusalem</vt:lpstr>
      <vt:lpstr>New York Times; December 8, 2017</vt:lpstr>
      <vt:lpstr>The Guardian; December 8, 2017</vt:lpstr>
      <vt:lpstr>“The Vatican knows China is good for Business” (Milestones Snippets)</vt:lpstr>
      <vt:lpstr>5. Society’s Violent Ways</vt:lpstr>
      <vt:lpstr>Violence: Will Come to an End!</vt:lpstr>
      <vt:lpstr>Preparation for WAR</vt:lpstr>
      <vt:lpstr>The Earth Filled with Violence</vt:lpstr>
      <vt:lpstr>The Weak Say they are Strong</vt:lpstr>
      <vt:lpstr>The Violence of Society to Cease</vt:lpstr>
      <vt:lpstr>6. Mankind’s Immoral Lifestyle</vt:lpstr>
      <vt:lpstr>Immorality : Will Vanish!</vt:lpstr>
      <vt:lpstr>The Work of Terror!</vt:lpstr>
      <vt:lpstr>PM Trudeau apologizes for LGBTQ discrimination by federal agencies</vt:lpstr>
      <vt:lpstr>House passes Marijuana Legislation</vt:lpstr>
      <vt:lpstr>Living with Debt (2017)</vt:lpstr>
      <vt:lpstr>7. Human Pride &amp; Arrogance</vt:lpstr>
      <vt:lpstr>The Pride of Mankind to be Abased!</vt:lpstr>
      <vt:lpstr>The PRIDE of men shall Vanish </vt:lpstr>
      <vt:lpstr>Signs in the Sun, Moon, and Stars</vt:lpstr>
      <vt:lpstr>“As it was in the days of Lot”</vt:lpstr>
      <vt:lpstr>“Many shall run to and fro”</vt:lpstr>
      <vt:lpstr>“Knowledge shall be increased”</vt:lpstr>
      <vt:lpstr>Human Knowledge Doubles Every 13 Months Posted on February 2, 2016 by bobembury  </vt:lpstr>
      <vt:lpstr>Summary</vt:lpstr>
      <vt:lpstr>PowerPoint Presentation</vt:lpstr>
      <vt:lpstr>PowerPoint Presentation</vt:lpstr>
      <vt:lpstr>Immorality to be Restrained!</vt:lpstr>
      <vt:lpstr>A readiness to Revenge</vt:lpstr>
      <vt:lpstr>To Him the Overcometh</vt:lpstr>
      <vt:lpstr>The God of the Bible Does Test Us!</vt:lpstr>
      <vt:lpstr>Is SATAN on the LORD’s Side?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Signs of the Times</dc:title>
  <dc:creator>Frank Abel</dc:creator>
  <cp:lastModifiedBy>Frank Abel</cp:lastModifiedBy>
  <cp:revision>222</cp:revision>
  <cp:lastPrinted>2017-12-13T18:18:40Z</cp:lastPrinted>
  <dcterms:created xsi:type="dcterms:W3CDTF">2017-07-27T19:06:58Z</dcterms:created>
  <dcterms:modified xsi:type="dcterms:W3CDTF">2018-03-03T15:45:07Z</dcterms:modified>
</cp:coreProperties>
</file>