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handoutMasterIdLst>
    <p:handoutMasterId r:id="rId40"/>
  </p:handoutMasterIdLst>
  <p:sldIdLst>
    <p:sldId id="256" r:id="rId3"/>
    <p:sldId id="295" r:id="rId4"/>
    <p:sldId id="296" r:id="rId5"/>
    <p:sldId id="260" r:id="rId6"/>
    <p:sldId id="261" r:id="rId7"/>
    <p:sldId id="262" r:id="rId8"/>
    <p:sldId id="264" r:id="rId9"/>
    <p:sldId id="285" r:id="rId10"/>
    <p:sldId id="294" r:id="rId11"/>
    <p:sldId id="266" r:id="rId12"/>
    <p:sldId id="265" r:id="rId13"/>
    <p:sldId id="263" r:id="rId14"/>
    <p:sldId id="267" r:id="rId15"/>
    <p:sldId id="274" r:id="rId16"/>
    <p:sldId id="273" r:id="rId17"/>
    <p:sldId id="275" r:id="rId18"/>
    <p:sldId id="288" r:id="rId19"/>
    <p:sldId id="292" r:id="rId20"/>
    <p:sldId id="290" r:id="rId21"/>
    <p:sldId id="291" r:id="rId22"/>
    <p:sldId id="293" r:id="rId23"/>
    <p:sldId id="287" r:id="rId24"/>
    <p:sldId id="270" r:id="rId25"/>
    <p:sldId id="289" r:id="rId26"/>
    <p:sldId id="282" r:id="rId27"/>
    <p:sldId id="283" r:id="rId28"/>
    <p:sldId id="259" r:id="rId29"/>
    <p:sldId id="281" r:id="rId30"/>
    <p:sldId id="276" r:id="rId31"/>
    <p:sldId id="277" r:id="rId32"/>
    <p:sldId id="278" r:id="rId33"/>
    <p:sldId id="279" r:id="rId34"/>
    <p:sldId id="284" r:id="rId35"/>
    <p:sldId id="268" r:id="rId36"/>
    <p:sldId id="269" r:id="rId37"/>
    <p:sldId id="271" r:id="rId38"/>
    <p:sldId id="272" r:id="rId39"/>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1" d="100"/>
          <a:sy n="61" d="100"/>
        </p:scale>
        <p:origin x="-1542" y="-90"/>
      </p:cViewPr>
      <p:guideLst>
        <p:guide orient="horz" pos="2160"/>
        <p:guide pos="2880"/>
      </p:guideLst>
    </p:cSldViewPr>
  </p:slideViewPr>
  <p:notesTextViewPr>
    <p:cViewPr>
      <p:scale>
        <a:sx n="1" d="1"/>
        <a:sy n="1" d="1"/>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9FC198B4-314C-4CDC-8B98-07F8FEAC9A39}" type="datetimeFigureOut">
              <a:rPr lang="en-CA" smtClean="0"/>
              <a:t>28/02/2018</a:t>
            </a:fld>
            <a:endParaRPr lang="en-CA"/>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CEF5E4E7-87FC-4D6C-8D43-5CB68D3E5A56}" type="slidenum">
              <a:rPr lang="en-CA" smtClean="0"/>
              <a:t>‹#›</a:t>
            </a:fld>
            <a:endParaRPr lang="en-CA"/>
          </a:p>
        </p:txBody>
      </p:sp>
    </p:spTree>
    <p:extLst>
      <p:ext uri="{BB962C8B-B14F-4D97-AF65-F5344CB8AC3E}">
        <p14:creationId xmlns:p14="http://schemas.microsoft.com/office/powerpoint/2010/main" val="229750333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98921B83-80C0-4C2C-9E00-6D2BD8D3CEB5}" type="datetimeFigureOut">
              <a:rPr lang="en-CA" smtClean="0"/>
              <a:t>28/02/2018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02FE38B-EF1C-462B-90E4-29F1B8018579}" type="slidenum">
              <a:rPr lang="en-CA" smtClean="0"/>
              <a:t>‹#›</a:t>
            </a:fld>
            <a:endParaRPr lang="en-CA"/>
          </a:p>
        </p:txBody>
      </p:sp>
    </p:spTree>
    <p:extLst>
      <p:ext uri="{BB962C8B-B14F-4D97-AF65-F5344CB8AC3E}">
        <p14:creationId xmlns:p14="http://schemas.microsoft.com/office/powerpoint/2010/main" val="1847299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98921B83-80C0-4C2C-9E00-6D2BD8D3CEB5}" type="datetimeFigureOut">
              <a:rPr lang="en-CA" smtClean="0"/>
              <a:t>28/02/2018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02FE38B-EF1C-462B-90E4-29F1B8018579}" type="slidenum">
              <a:rPr lang="en-CA" smtClean="0"/>
              <a:t>‹#›</a:t>
            </a:fld>
            <a:endParaRPr lang="en-CA"/>
          </a:p>
        </p:txBody>
      </p:sp>
    </p:spTree>
    <p:extLst>
      <p:ext uri="{BB962C8B-B14F-4D97-AF65-F5344CB8AC3E}">
        <p14:creationId xmlns:p14="http://schemas.microsoft.com/office/powerpoint/2010/main" val="1347221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98921B83-80C0-4C2C-9E00-6D2BD8D3CEB5}" type="datetimeFigureOut">
              <a:rPr lang="en-CA" smtClean="0"/>
              <a:t>28/02/2018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02FE38B-EF1C-462B-90E4-29F1B8018579}" type="slidenum">
              <a:rPr lang="en-CA" smtClean="0"/>
              <a:t>‹#›</a:t>
            </a:fld>
            <a:endParaRPr lang="en-CA"/>
          </a:p>
        </p:txBody>
      </p:sp>
    </p:spTree>
    <p:extLst>
      <p:ext uri="{BB962C8B-B14F-4D97-AF65-F5344CB8AC3E}">
        <p14:creationId xmlns:p14="http://schemas.microsoft.com/office/powerpoint/2010/main" val="1939168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157575E8-0F9E-4EED-9593-A278BCBFEB5C}" type="datetimeFigureOut">
              <a:rPr lang="en-CA" smtClean="0">
                <a:solidFill>
                  <a:prstClr val="black">
                    <a:tint val="75000"/>
                  </a:prstClr>
                </a:solidFill>
              </a:rPr>
              <a:pPr/>
              <a:t>28/02/2018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1E707AEB-A2CC-4C93-B91D-F839F770671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25581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57575E8-0F9E-4EED-9593-A278BCBFEB5C}" type="datetimeFigureOut">
              <a:rPr lang="en-CA" smtClean="0">
                <a:solidFill>
                  <a:prstClr val="black">
                    <a:tint val="75000"/>
                  </a:prstClr>
                </a:solidFill>
              </a:rPr>
              <a:pPr/>
              <a:t>28/02/2018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1E707AEB-A2CC-4C93-B91D-F839F770671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99520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7575E8-0F9E-4EED-9593-A278BCBFEB5C}" type="datetimeFigureOut">
              <a:rPr lang="en-CA" smtClean="0">
                <a:solidFill>
                  <a:prstClr val="black">
                    <a:tint val="75000"/>
                  </a:prstClr>
                </a:solidFill>
              </a:rPr>
              <a:pPr/>
              <a:t>28/02/2018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1E707AEB-A2CC-4C93-B91D-F839F770671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057613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157575E8-0F9E-4EED-9593-A278BCBFEB5C}" type="datetimeFigureOut">
              <a:rPr lang="en-CA" smtClean="0">
                <a:solidFill>
                  <a:prstClr val="black">
                    <a:tint val="75000"/>
                  </a:prstClr>
                </a:solidFill>
              </a:rPr>
              <a:pPr/>
              <a:t>28/02/2018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1E707AEB-A2CC-4C93-B91D-F839F770671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22070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157575E8-0F9E-4EED-9593-A278BCBFEB5C}" type="datetimeFigureOut">
              <a:rPr lang="en-CA" smtClean="0">
                <a:solidFill>
                  <a:prstClr val="black">
                    <a:tint val="75000"/>
                  </a:prstClr>
                </a:solidFill>
              </a:rPr>
              <a:pPr/>
              <a:t>28/02/2018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1E707AEB-A2CC-4C93-B91D-F839F770671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34704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157575E8-0F9E-4EED-9593-A278BCBFEB5C}" type="datetimeFigureOut">
              <a:rPr lang="en-CA" smtClean="0">
                <a:solidFill>
                  <a:prstClr val="black">
                    <a:tint val="75000"/>
                  </a:prstClr>
                </a:solidFill>
              </a:rPr>
              <a:pPr/>
              <a:t>28/02/2018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1E707AEB-A2CC-4C93-B91D-F839F770671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146237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7575E8-0F9E-4EED-9593-A278BCBFEB5C}" type="datetimeFigureOut">
              <a:rPr lang="en-CA" smtClean="0">
                <a:solidFill>
                  <a:prstClr val="black">
                    <a:tint val="75000"/>
                  </a:prstClr>
                </a:solidFill>
              </a:rPr>
              <a:pPr/>
              <a:t>28/02/2018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1E707AEB-A2CC-4C93-B91D-F839F770671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188995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7575E8-0F9E-4EED-9593-A278BCBFEB5C}" type="datetimeFigureOut">
              <a:rPr lang="en-CA" smtClean="0">
                <a:solidFill>
                  <a:prstClr val="black">
                    <a:tint val="75000"/>
                  </a:prstClr>
                </a:solidFill>
              </a:rPr>
              <a:pPr/>
              <a:t>28/02/2018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1E707AEB-A2CC-4C93-B91D-F839F770671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21602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98921B83-80C0-4C2C-9E00-6D2BD8D3CEB5}" type="datetimeFigureOut">
              <a:rPr lang="en-CA" smtClean="0"/>
              <a:t>28/02/2018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02FE38B-EF1C-462B-90E4-29F1B8018579}" type="slidenum">
              <a:rPr lang="en-CA" smtClean="0"/>
              <a:t>‹#›</a:t>
            </a:fld>
            <a:endParaRPr lang="en-CA"/>
          </a:p>
        </p:txBody>
      </p:sp>
    </p:spTree>
    <p:extLst>
      <p:ext uri="{BB962C8B-B14F-4D97-AF65-F5344CB8AC3E}">
        <p14:creationId xmlns:p14="http://schemas.microsoft.com/office/powerpoint/2010/main" val="15970792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7575E8-0F9E-4EED-9593-A278BCBFEB5C}" type="datetimeFigureOut">
              <a:rPr lang="en-CA" smtClean="0">
                <a:solidFill>
                  <a:prstClr val="black">
                    <a:tint val="75000"/>
                  </a:prstClr>
                </a:solidFill>
              </a:rPr>
              <a:pPr/>
              <a:t>28/02/2018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1E707AEB-A2CC-4C93-B91D-F839F770671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1960009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57575E8-0F9E-4EED-9593-A278BCBFEB5C}" type="datetimeFigureOut">
              <a:rPr lang="en-CA" smtClean="0">
                <a:solidFill>
                  <a:prstClr val="black">
                    <a:tint val="75000"/>
                  </a:prstClr>
                </a:solidFill>
              </a:rPr>
              <a:pPr/>
              <a:t>28/02/2018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1E707AEB-A2CC-4C93-B91D-F839F770671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72104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57575E8-0F9E-4EED-9593-A278BCBFEB5C}" type="datetimeFigureOut">
              <a:rPr lang="en-CA" smtClean="0">
                <a:solidFill>
                  <a:prstClr val="black">
                    <a:tint val="75000"/>
                  </a:prstClr>
                </a:solidFill>
              </a:rPr>
              <a:pPr/>
              <a:t>28/02/2018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1E707AEB-A2CC-4C93-B91D-F839F770671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286996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921B83-80C0-4C2C-9E00-6D2BD8D3CEB5}" type="datetimeFigureOut">
              <a:rPr lang="en-CA" smtClean="0"/>
              <a:t>28/02/2018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02FE38B-EF1C-462B-90E4-29F1B8018579}" type="slidenum">
              <a:rPr lang="en-CA" smtClean="0"/>
              <a:t>‹#›</a:t>
            </a:fld>
            <a:endParaRPr lang="en-CA"/>
          </a:p>
        </p:txBody>
      </p:sp>
    </p:spTree>
    <p:extLst>
      <p:ext uri="{BB962C8B-B14F-4D97-AF65-F5344CB8AC3E}">
        <p14:creationId xmlns:p14="http://schemas.microsoft.com/office/powerpoint/2010/main" val="1481017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98921B83-80C0-4C2C-9E00-6D2BD8D3CEB5}" type="datetimeFigureOut">
              <a:rPr lang="en-CA" smtClean="0"/>
              <a:t>28/02/2018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02FE38B-EF1C-462B-90E4-29F1B8018579}" type="slidenum">
              <a:rPr lang="en-CA" smtClean="0"/>
              <a:t>‹#›</a:t>
            </a:fld>
            <a:endParaRPr lang="en-CA"/>
          </a:p>
        </p:txBody>
      </p:sp>
    </p:spTree>
    <p:extLst>
      <p:ext uri="{BB962C8B-B14F-4D97-AF65-F5344CB8AC3E}">
        <p14:creationId xmlns:p14="http://schemas.microsoft.com/office/powerpoint/2010/main" val="4159251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98921B83-80C0-4C2C-9E00-6D2BD8D3CEB5}" type="datetimeFigureOut">
              <a:rPr lang="en-CA" smtClean="0"/>
              <a:t>28/02/2018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202FE38B-EF1C-462B-90E4-29F1B8018579}" type="slidenum">
              <a:rPr lang="en-CA" smtClean="0"/>
              <a:t>‹#›</a:t>
            </a:fld>
            <a:endParaRPr lang="en-CA"/>
          </a:p>
        </p:txBody>
      </p:sp>
    </p:spTree>
    <p:extLst>
      <p:ext uri="{BB962C8B-B14F-4D97-AF65-F5344CB8AC3E}">
        <p14:creationId xmlns:p14="http://schemas.microsoft.com/office/powerpoint/2010/main" val="1588311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98921B83-80C0-4C2C-9E00-6D2BD8D3CEB5}" type="datetimeFigureOut">
              <a:rPr lang="en-CA" smtClean="0"/>
              <a:t>28/02/2018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202FE38B-EF1C-462B-90E4-29F1B8018579}" type="slidenum">
              <a:rPr lang="en-CA" smtClean="0"/>
              <a:t>‹#›</a:t>
            </a:fld>
            <a:endParaRPr lang="en-CA"/>
          </a:p>
        </p:txBody>
      </p:sp>
    </p:spTree>
    <p:extLst>
      <p:ext uri="{BB962C8B-B14F-4D97-AF65-F5344CB8AC3E}">
        <p14:creationId xmlns:p14="http://schemas.microsoft.com/office/powerpoint/2010/main" val="3607126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921B83-80C0-4C2C-9E00-6D2BD8D3CEB5}" type="datetimeFigureOut">
              <a:rPr lang="en-CA" smtClean="0"/>
              <a:t>28/02/2018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202FE38B-EF1C-462B-90E4-29F1B8018579}" type="slidenum">
              <a:rPr lang="en-CA" smtClean="0"/>
              <a:t>‹#›</a:t>
            </a:fld>
            <a:endParaRPr lang="en-CA"/>
          </a:p>
        </p:txBody>
      </p:sp>
    </p:spTree>
    <p:extLst>
      <p:ext uri="{BB962C8B-B14F-4D97-AF65-F5344CB8AC3E}">
        <p14:creationId xmlns:p14="http://schemas.microsoft.com/office/powerpoint/2010/main" val="984033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921B83-80C0-4C2C-9E00-6D2BD8D3CEB5}" type="datetimeFigureOut">
              <a:rPr lang="en-CA" smtClean="0"/>
              <a:t>28/02/2018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02FE38B-EF1C-462B-90E4-29F1B8018579}" type="slidenum">
              <a:rPr lang="en-CA" smtClean="0"/>
              <a:t>‹#›</a:t>
            </a:fld>
            <a:endParaRPr lang="en-CA"/>
          </a:p>
        </p:txBody>
      </p:sp>
    </p:spTree>
    <p:extLst>
      <p:ext uri="{BB962C8B-B14F-4D97-AF65-F5344CB8AC3E}">
        <p14:creationId xmlns:p14="http://schemas.microsoft.com/office/powerpoint/2010/main" val="1878592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921B83-80C0-4C2C-9E00-6D2BD8D3CEB5}" type="datetimeFigureOut">
              <a:rPr lang="en-CA" smtClean="0"/>
              <a:t>28/02/2018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02FE38B-EF1C-462B-90E4-29F1B8018579}" type="slidenum">
              <a:rPr lang="en-CA" smtClean="0"/>
              <a:t>‹#›</a:t>
            </a:fld>
            <a:endParaRPr lang="en-CA"/>
          </a:p>
        </p:txBody>
      </p:sp>
    </p:spTree>
    <p:extLst>
      <p:ext uri="{BB962C8B-B14F-4D97-AF65-F5344CB8AC3E}">
        <p14:creationId xmlns:p14="http://schemas.microsoft.com/office/powerpoint/2010/main" val="367395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98921B83-80C0-4C2C-9E00-6D2BD8D3CEB5}" type="datetimeFigureOut">
              <a:rPr lang="en-CA" smtClean="0"/>
              <a:pPr/>
              <a:t>28/02/2018</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202FE38B-EF1C-462B-90E4-29F1B8018579}" type="slidenum">
              <a:rPr lang="en-CA" smtClean="0"/>
              <a:pPr/>
              <a:t>‹#›</a:t>
            </a:fld>
            <a:endParaRPr lang="en-CA" dirty="0"/>
          </a:p>
        </p:txBody>
      </p:sp>
    </p:spTree>
    <p:extLst>
      <p:ext uri="{BB962C8B-B14F-4D97-AF65-F5344CB8AC3E}">
        <p14:creationId xmlns:p14="http://schemas.microsoft.com/office/powerpoint/2010/main" val="2569029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157575E8-0F9E-4EED-9593-A278BCBFEB5C}" type="datetimeFigureOut">
              <a:rPr lang="en-CA" smtClean="0">
                <a:solidFill>
                  <a:prstClr val="black">
                    <a:tint val="75000"/>
                  </a:prstClr>
                </a:solidFill>
              </a:rPr>
              <a:pPr/>
              <a:t>28/02/2018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1E707AEB-A2CC-4C93-B91D-F839F7706711}"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6785753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sz="3600" b="1" dirty="0" smtClean="0"/>
              <a:t>Exhortation</a:t>
            </a:r>
            <a:r>
              <a:rPr lang="en-CA" dirty="0" smtClean="0"/>
              <a:t/>
            </a:r>
            <a:br>
              <a:rPr lang="en-CA" dirty="0" smtClean="0"/>
            </a:br>
            <a:r>
              <a:rPr lang="en-CA" sz="2800" b="1" dirty="0" smtClean="0"/>
              <a:t>Royal Oak/Milford Ecclesia</a:t>
            </a:r>
            <a:endParaRPr lang="en-CA" sz="2800" b="1" dirty="0"/>
          </a:p>
        </p:txBody>
      </p:sp>
      <p:sp>
        <p:nvSpPr>
          <p:cNvPr id="3" name="Subtitle 2"/>
          <p:cNvSpPr>
            <a:spLocks noGrp="1"/>
          </p:cNvSpPr>
          <p:nvPr>
            <p:ph type="subTitle" idx="1"/>
          </p:nvPr>
        </p:nvSpPr>
        <p:spPr/>
        <p:txBody>
          <a:bodyPr>
            <a:normAutofit/>
          </a:bodyPr>
          <a:lstStyle/>
          <a:p>
            <a:r>
              <a:rPr lang="en-CA" sz="2800" dirty="0" smtClean="0"/>
              <a:t>March 4, 2018</a:t>
            </a:r>
            <a:endParaRPr lang="en-CA" sz="2800" dirty="0"/>
          </a:p>
        </p:txBody>
      </p:sp>
    </p:spTree>
    <p:extLst>
      <p:ext uri="{BB962C8B-B14F-4D97-AF65-F5344CB8AC3E}">
        <p14:creationId xmlns:p14="http://schemas.microsoft.com/office/powerpoint/2010/main" val="31201663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Natural Work of the Kidney Fat</a:t>
            </a:r>
            <a:endParaRPr lang="en-CA" sz="3600" b="1" dirty="0"/>
          </a:p>
        </p:txBody>
      </p:sp>
      <p:sp>
        <p:nvSpPr>
          <p:cNvPr id="3" name="Content Placeholder 2"/>
          <p:cNvSpPr>
            <a:spLocks noGrp="1"/>
          </p:cNvSpPr>
          <p:nvPr>
            <p:ph sz="half" idx="1"/>
          </p:nvPr>
        </p:nvSpPr>
        <p:spPr>
          <a:xfrm>
            <a:off x="457200" y="1600201"/>
            <a:ext cx="3898776" cy="3196952"/>
          </a:xfrm>
          <a:solidFill>
            <a:schemeClr val="bg1"/>
          </a:solidFill>
        </p:spPr>
        <p:txBody>
          <a:bodyPr>
            <a:normAutofit fontScale="92500" lnSpcReduction="20000"/>
          </a:bodyPr>
          <a:lstStyle/>
          <a:p>
            <a:pPr>
              <a:lnSpc>
                <a:spcPct val="80000"/>
              </a:lnSpc>
              <a:buFontTx/>
              <a:buNone/>
            </a:pPr>
            <a:endParaRPr lang="en-US" altLang="en-US" sz="2000" dirty="0" smtClean="0"/>
          </a:p>
          <a:p>
            <a:pPr marL="0" indent="0">
              <a:buNone/>
            </a:pPr>
            <a:r>
              <a:rPr lang="en-CA" b="1" dirty="0"/>
              <a:t>Leviticus 9:10 KJV</a:t>
            </a:r>
          </a:p>
          <a:p>
            <a:r>
              <a:rPr lang="en-CA" dirty="0"/>
              <a:t>10  But </a:t>
            </a:r>
            <a:r>
              <a:rPr lang="en-CA" b="1" dirty="0"/>
              <a:t>the fat</a:t>
            </a:r>
            <a:r>
              <a:rPr lang="en-CA" dirty="0"/>
              <a:t>, and the kidneys, and the caul above the liver of the sin offering, he burnt upon the altar; as the LORD commanded Moses.</a:t>
            </a:r>
          </a:p>
          <a:p>
            <a:endParaRPr lang="en-CA" dirty="0"/>
          </a:p>
          <a:p>
            <a:pPr>
              <a:lnSpc>
                <a:spcPct val="80000"/>
              </a:lnSpc>
              <a:buFontTx/>
              <a:buNone/>
            </a:pPr>
            <a:endParaRPr lang="en-US" altLang="en-US" sz="3800" dirty="0"/>
          </a:p>
        </p:txBody>
      </p:sp>
      <p:sp>
        <p:nvSpPr>
          <p:cNvPr id="4" name="Content Placeholder 3"/>
          <p:cNvSpPr>
            <a:spLocks noGrp="1"/>
          </p:cNvSpPr>
          <p:nvPr>
            <p:ph sz="half" idx="2"/>
          </p:nvPr>
        </p:nvSpPr>
        <p:spPr>
          <a:xfrm>
            <a:off x="4648200" y="1412776"/>
            <a:ext cx="4038600" cy="4032448"/>
          </a:xfrm>
          <a:solidFill>
            <a:schemeClr val="bg1"/>
          </a:solidFill>
        </p:spPr>
        <p:txBody>
          <a:bodyPr>
            <a:noAutofit/>
          </a:bodyPr>
          <a:lstStyle/>
          <a:p>
            <a:endParaRPr lang="en-US" altLang="en-US" sz="800" dirty="0" smtClean="0"/>
          </a:p>
          <a:p>
            <a:r>
              <a:rPr lang="en-US" altLang="en-US" sz="2400" dirty="0" smtClean="0"/>
              <a:t>This </a:t>
            </a:r>
            <a:r>
              <a:rPr lang="en-US" altLang="en-US" sz="2400" dirty="0"/>
              <a:t>was essential fat.</a:t>
            </a:r>
          </a:p>
          <a:p>
            <a:r>
              <a:rPr lang="en-US" altLang="en-US" sz="2400" dirty="0"/>
              <a:t>It performed a purpose vital to the life and well-being of the animal.</a:t>
            </a:r>
          </a:p>
          <a:p>
            <a:r>
              <a:rPr lang="en-US" altLang="en-US" sz="2400" dirty="0"/>
              <a:t>It protected the kidneys.</a:t>
            </a:r>
          </a:p>
          <a:p>
            <a:r>
              <a:rPr lang="en-US" altLang="en-US" sz="2400" dirty="0"/>
              <a:t>It provided thermal insulation.</a:t>
            </a:r>
          </a:p>
          <a:p>
            <a:r>
              <a:rPr lang="en-US" altLang="en-US" sz="2400" dirty="0"/>
              <a:t>It was a </a:t>
            </a:r>
            <a:r>
              <a:rPr lang="en-US" altLang="en-US" sz="2400" dirty="0" smtClean="0"/>
              <a:t>resource </a:t>
            </a:r>
            <a:r>
              <a:rPr lang="en-US" altLang="en-US" sz="2400" dirty="0"/>
              <a:t>of </a:t>
            </a:r>
            <a:r>
              <a:rPr lang="en-US" altLang="en-US" sz="2400" dirty="0" smtClean="0"/>
              <a:t>energy. </a:t>
            </a:r>
            <a:endParaRPr lang="en-US" altLang="en-US" sz="2400" dirty="0"/>
          </a:p>
        </p:txBody>
      </p:sp>
    </p:spTree>
    <p:extLst>
      <p:ext uri="{BB962C8B-B14F-4D97-AF65-F5344CB8AC3E}">
        <p14:creationId xmlns:p14="http://schemas.microsoft.com/office/powerpoint/2010/main" val="1943095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Why Search the Kidneys? (reins)</a:t>
            </a:r>
            <a:endParaRPr lang="en-CA" sz="3600" b="1" dirty="0"/>
          </a:p>
        </p:txBody>
      </p:sp>
      <p:sp>
        <p:nvSpPr>
          <p:cNvPr id="3" name="Content Placeholder 2"/>
          <p:cNvSpPr>
            <a:spLocks noGrp="1"/>
          </p:cNvSpPr>
          <p:nvPr>
            <p:ph sz="half" idx="1"/>
          </p:nvPr>
        </p:nvSpPr>
        <p:spPr>
          <a:xfrm>
            <a:off x="457200" y="1600200"/>
            <a:ext cx="4038600" cy="3124943"/>
          </a:xfrm>
          <a:solidFill>
            <a:schemeClr val="bg1"/>
          </a:solidFill>
        </p:spPr>
        <p:txBody>
          <a:bodyPr>
            <a:noAutofit/>
          </a:bodyPr>
          <a:lstStyle/>
          <a:p>
            <a:pPr>
              <a:lnSpc>
                <a:spcPct val="120000"/>
              </a:lnSpc>
              <a:buFontTx/>
              <a:buNone/>
            </a:pPr>
            <a:endParaRPr lang="en-US" altLang="en-US" sz="400" b="1" dirty="0" smtClean="0"/>
          </a:p>
          <a:p>
            <a:pPr>
              <a:lnSpc>
                <a:spcPct val="120000"/>
              </a:lnSpc>
              <a:buFontTx/>
              <a:buNone/>
            </a:pPr>
            <a:r>
              <a:rPr lang="en-US" altLang="en-US" sz="2400" b="1" dirty="0" smtClean="0"/>
              <a:t>Jeremiah </a:t>
            </a:r>
            <a:r>
              <a:rPr lang="en-US" altLang="en-US" sz="2400" b="1" dirty="0"/>
              <a:t>17:10</a:t>
            </a:r>
          </a:p>
          <a:p>
            <a:r>
              <a:rPr lang="en-US" altLang="en-US" sz="2400" dirty="0" smtClean="0"/>
              <a:t>10 I </a:t>
            </a:r>
            <a:r>
              <a:rPr lang="en-US" altLang="en-US" sz="2400" dirty="0"/>
              <a:t>the LORD </a:t>
            </a:r>
            <a:r>
              <a:rPr lang="en-US" altLang="en-US" sz="2400" b="1" dirty="0"/>
              <a:t>search the heart, I try the reins,</a:t>
            </a:r>
            <a:r>
              <a:rPr lang="en-US" altLang="en-US" sz="2400" dirty="0"/>
              <a:t> even to give every man according to his ways, and according to the fruit of his doings</a:t>
            </a:r>
            <a:r>
              <a:rPr lang="en-US" altLang="en-US" sz="2400" dirty="0" smtClean="0"/>
              <a:t>. </a:t>
            </a:r>
            <a:endParaRPr lang="en-US" altLang="en-US" sz="2400" b="1" dirty="0" smtClean="0"/>
          </a:p>
          <a:p>
            <a:pPr>
              <a:lnSpc>
                <a:spcPct val="120000"/>
              </a:lnSpc>
            </a:pPr>
            <a:endParaRPr lang="en-CA" sz="2400" dirty="0"/>
          </a:p>
        </p:txBody>
      </p:sp>
      <p:sp>
        <p:nvSpPr>
          <p:cNvPr id="5" name="Content Placeholder 4"/>
          <p:cNvSpPr>
            <a:spLocks noGrp="1"/>
          </p:cNvSpPr>
          <p:nvPr>
            <p:ph sz="half" idx="2"/>
          </p:nvPr>
        </p:nvSpPr>
        <p:spPr>
          <a:xfrm>
            <a:off x="4648200" y="1600201"/>
            <a:ext cx="4038600" cy="1972816"/>
          </a:xfrm>
          <a:solidFill>
            <a:schemeClr val="bg1"/>
          </a:solidFill>
        </p:spPr>
        <p:txBody>
          <a:bodyPr>
            <a:normAutofit/>
          </a:bodyPr>
          <a:lstStyle/>
          <a:p>
            <a:pPr marL="0" indent="0">
              <a:buNone/>
            </a:pPr>
            <a:endParaRPr lang="en-US" altLang="en-US" sz="400" b="1" dirty="0" smtClean="0"/>
          </a:p>
          <a:p>
            <a:pPr marL="0" indent="0">
              <a:buNone/>
            </a:pPr>
            <a:r>
              <a:rPr lang="en-US" altLang="en-US" sz="2400" b="1" dirty="0" smtClean="0"/>
              <a:t>Revelation </a:t>
            </a:r>
            <a:r>
              <a:rPr lang="en-US" altLang="en-US" sz="2400" b="1" dirty="0"/>
              <a:t>2:23 </a:t>
            </a:r>
          </a:p>
          <a:p>
            <a:r>
              <a:rPr lang="en-US" altLang="en-US" sz="2400" dirty="0"/>
              <a:t>23  </a:t>
            </a:r>
            <a:r>
              <a:rPr lang="en-US" altLang="en-US" sz="2400" dirty="0" smtClean="0"/>
              <a:t>I </a:t>
            </a:r>
            <a:r>
              <a:rPr lang="en-US" altLang="en-US" sz="2400" dirty="0"/>
              <a:t>am he which </a:t>
            </a:r>
            <a:r>
              <a:rPr lang="en-US" altLang="en-US" sz="2400" b="1" dirty="0" err="1"/>
              <a:t>searcheth</a:t>
            </a:r>
            <a:r>
              <a:rPr lang="en-US" altLang="en-US" sz="2400" b="1" dirty="0"/>
              <a:t> the reins and hearts</a:t>
            </a:r>
            <a:r>
              <a:rPr lang="en-US" altLang="en-US" sz="2400" dirty="0" smtClean="0"/>
              <a:t>:</a:t>
            </a:r>
          </a:p>
          <a:p>
            <a:endParaRPr lang="en-US" altLang="en-US" sz="2400" dirty="0"/>
          </a:p>
          <a:p>
            <a:endParaRPr lang="en-CA" sz="2400" dirty="0"/>
          </a:p>
        </p:txBody>
      </p:sp>
      <p:sp>
        <p:nvSpPr>
          <p:cNvPr id="4" name="TextBox 3"/>
          <p:cNvSpPr txBox="1"/>
          <p:nvPr/>
        </p:nvSpPr>
        <p:spPr>
          <a:xfrm>
            <a:off x="4716016" y="4005064"/>
            <a:ext cx="3960440" cy="1754326"/>
          </a:xfrm>
          <a:prstGeom prst="rect">
            <a:avLst/>
          </a:prstGeom>
          <a:solidFill>
            <a:schemeClr val="bg1"/>
          </a:solidFill>
        </p:spPr>
        <p:txBody>
          <a:bodyPr wrap="square" rtlCol="0">
            <a:spAutoFit/>
          </a:bodyPr>
          <a:lstStyle/>
          <a:p>
            <a:pPr algn="ctr"/>
            <a:r>
              <a:rPr lang="en-CA" b="1" dirty="0" err="1" smtClean="0"/>
              <a:t>Searcheth</a:t>
            </a:r>
            <a:r>
              <a:rPr lang="en-CA" b="1" dirty="0" smtClean="0"/>
              <a:t> THR G2045 </a:t>
            </a:r>
            <a:r>
              <a:rPr lang="en-CA" b="1" dirty="0" err="1" smtClean="0"/>
              <a:t>ereunao</a:t>
            </a:r>
            <a:r>
              <a:rPr lang="en-CA" dirty="0" smtClean="0"/>
              <a:t>̄</a:t>
            </a:r>
          </a:p>
          <a:p>
            <a:pPr marL="285750" indent="-285750" algn="ctr">
              <a:buFont typeface="Arial" panose="020B0604020202020204" pitchFamily="34" charset="0"/>
              <a:buChar char="•"/>
            </a:pPr>
            <a:r>
              <a:rPr lang="en-CA" dirty="0" smtClean="0"/>
              <a:t>1</a:t>
            </a:r>
            <a:r>
              <a:rPr lang="en-CA" dirty="0"/>
              <a:t>) to search, examine into</a:t>
            </a:r>
          </a:p>
          <a:p>
            <a:pPr marL="285750" indent="-285750" algn="ctr">
              <a:buFont typeface="Arial" panose="020B0604020202020204" pitchFamily="34" charset="0"/>
              <a:buChar char="•"/>
            </a:pPr>
            <a:r>
              <a:rPr lang="en-CA" dirty="0"/>
              <a:t>Part of Speech: verb</a:t>
            </a:r>
          </a:p>
          <a:p>
            <a:pPr marL="285750" indent="-285750" algn="ctr">
              <a:buFont typeface="Arial" panose="020B0604020202020204" pitchFamily="34" charset="0"/>
              <a:buChar char="•"/>
            </a:pPr>
            <a:r>
              <a:rPr lang="en-CA" dirty="0"/>
              <a:t>A Related Word by Thayer’s/Strong’s Number: apparently from G2046 (through the idea of enquiry)</a:t>
            </a:r>
          </a:p>
        </p:txBody>
      </p:sp>
    </p:spTree>
    <p:extLst>
      <p:ext uri="{BB962C8B-B14F-4D97-AF65-F5344CB8AC3E}">
        <p14:creationId xmlns:p14="http://schemas.microsoft.com/office/powerpoint/2010/main" val="1192912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461963" y="1844576"/>
            <a:ext cx="4038600" cy="4536752"/>
          </a:xfrm>
          <a:prstGeom prst="rect">
            <a:avLst/>
          </a:prstGeom>
          <a:solidFill>
            <a:schemeClr val="bg1"/>
          </a:solidFill>
          <a:ln>
            <a:noFill/>
          </a:ln>
          <a:effectLs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tx2"/>
              </a:buClr>
              <a:buChar char="•"/>
              <a:defRPr sz="2800">
                <a:solidFill>
                  <a:schemeClr val="tx1"/>
                </a:solidFill>
                <a:latin typeface="Candara" panose="020E0502030303020204" pitchFamily="34" charset="0"/>
                <a:ea typeface="+mn-ea"/>
                <a:cs typeface="+mn-cs"/>
              </a:defRPr>
            </a:lvl1pPr>
            <a:lvl2pPr marL="742950" indent="-285750" algn="l" rtl="0" fontAlgn="base">
              <a:spcBef>
                <a:spcPct val="20000"/>
              </a:spcBef>
              <a:spcAft>
                <a:spcPct val="0"/>
              </a:spcAft>
              <a:buChar char="–"/>
              <a:defRPr sz="2400">
                <a:solidFill>
                  <a:schemeClr val="tx1"/>
                </a:solidFill>
                <a:latin typeface="Candara" panose="020E0502030303020204" pitchFamily="34" charset="0"/>
              </a:defRPr>
            </a:lvl2pPr>
            <a:lvl3pPr marL="1143000" indent="-228600" algn="l" rtl="0" fontAlgn="base">
              <a:spcBef>
                <a:spcPct val="20000"/>
              </a:spcBef>
              <a:spcAft>
                <a:spcPct val="0"/>
              </a:spcAft>
              <a:buClr>
                <a:schemeClr val="tx2"/>
              </a:buClr>
              <a:buChar char="•"/>
              <a:defRPr sz="2000">
                <a:solidFill>
                  <a:schemeClr val="tx1"/>
                </a:solidFill>
                <a:latin typeface="Candara" panose="020E0502030303020204" pitchFamily="34" charset="0"/>
              </a:defRPr>
            </a:lvl3pPr>
            <a:lvl4pPr marL="1600200" indent="-228600" algn="l" rtl="0" fontAlgn="base">
              <a:spcBef>
                <a:spcPct val="20000"/>
              </a:spcBef>
              <a:spcAft>
                <a:spcPct val="0"/>
              </a:spcAft>
              <a:buChar char="–"/>
              <a:defRPr sz="1800">
                <a:solidFill>
                  <a:schemeClr val="tx1"/>
                </a:solidFill>
                <a:latin typeface="Candara" panose="020E0502030303020204" pitchFamily="34" charset="0"/>
              </a:defRPr>
            </a:lvl4pPr>
            <a:lvl5pPr marL="2057400" indent="-228600" algn="l" rtl="0" fontAlgn="base">
              <a:spcBef>
                <a:spcPct val="20000"/>
              </a:spcBef>
              <a:spcAft>
                <a:spcPct val="0"/>
              </a:spcAft>
              <a:buClr>
                <a:schemeClr val="tx2"/>
              </a:buClr>
              <a:buChar char="•"/>
              <a:defRPr sz="1800">
                <a:solidFill>
                  <a:schemeClr val="tx1"/>
                </a:solidFill>
                <a:latin typeface="Candara" panose="020E0502030303020204" pitchFamily="34" charset="0"/>
              </a:defRPr>
            </a:lvl5pPr>
            <a:lvl6pPr marL="2514600" indent="-228600" algn="l" rtl="0" fontAlgn="base">
              <a:spcBef>
                <a:spcPct val="20000"/>
              </a:spcBef>
              <a:spcAft>
                <a:spcPct val="0"/>
              </a:spcAft>
              <a:buClr>
                <a:schemeClr val="tx2"/>
              </a:buClr>
              <a:buChar char="•"/>
              <a:defRPr sz="1800">
                <a:solidFill>
                  <a:schemeClr val="tx1"/>
                </a:solidFill>
                <a:latin typeface="+mn-lt"/>
              </a:defRPr>
            </a:lvl6pPr>
            <a:lvl7pPr marL="2971800" indent="-228600" algn="l" rtl="0" fontAlgn="base">
              <a:spcBef>
                <a:spcPct val="20000"/>
              </a:spcBef>
              <a:spcAft>
                <a:spcPct val="0"/>
              </a:spcAft>
              <a:buClr>
                <a:schemeClr val="tx2"/>
              </a:buClr>
              <a:buChar char="•"/>
              <a:defRPr sz="1800">
                <a:solidFill>
                  <a:schemeClr val="tx1"/>
                </a:solidFill>
                <a:latin typeface="+mn-lt"/>
              </a:defRPr>
            </a:lvl7pPr>
            <a:lvl8pPr marL="3429000" indent="-228600" algn="l" rtl="0" fontAlgn="base">
              <a:spcBef>
                <a:spcPct val="20000"/>
              </a:spcBef>
              <a:spcAft>
                <a:spcPct val="0"/>
              </a:spcAft>
              <a:buClr>
                <a:schemeClr val="tx2"/>
              </a:buClr>
              <a:buChar char="•"/>
              <a:defRPr sz="1800">
                <a:solidFill>
                  <a:schemeClr val="tx1"/>
                </a:solidFill>
                <a:latin typeface="+mn-lt"/>
              </a:defRPr>
            </a:lvl8pPr>
            <a:lvl9pPr marL="3886200" indent="-228600" algn="l" rtl="0" fontAlgn="base">
              <a:spcBef>
                <a:spcPct val="20000"/>
              </a:spcBef>
              <a:spcAft>
                <a:spcPct val="0"/>
              </a:spcAft>
              <a:buClr>
                <a:schemeClr val="tx2"/>
              </a:buClr>
              <a:buChar char="•"/>
              <a:defRPr sz="1800">
                <a:solidFill>
                  <a:schemeClr val="tx1"/>
                </a:solidFill>
                <a:latin typeface="+mn-lt"/>
              </a:defRPr>
            </a:lvl9pPr>
          </a:lstStyle>
          <a:p>
            <a:pPr>
              <a:lnSpc>
                <a:spcPct val="80000"/>
              </a:lnSpc>
              <a:buClrTx/>
              <a:buFontTx/>
              <a:buNone/>
              <a:defRPr/>
            </a:pPr>
            <a:r>
              <a:rPr lang="en-US" altLang="en-US" sz="700" kern="0" dirty="0" smtClean="0">
                <a:solidFill>
                  <a:prstClr val="black"/>
                </a:solidFill>
              </a:rPr>
              <a:t>	</a:t>
            </a:r>
          </a:p>
          <a:p>
            <a:pPr>
              <a:lnSpc>
                <a:spcPct val="80000"/>
              </a:lnSpc>
              <a:buClrTx/>
              <a:buFontTx/>
              <a:buNone/>
              <a:defRPr/>
            </a:pPr>
            <a:r>
              <a:rPr lang="en-US" altLang="en-US" sz="2400" b="1" kern="0" dirty="0" smtClean="0">
                <a:solidFill>
                  <a:prstClr val="black"/>
                </a:solidFill>
              </a:rPr>
              <a:t>Psalm 16:7</a:t>
            </a:r>
          </a:p>
          <a:p>
            <a:pPr>
              <a:lnSpc>
                <a:spcPct val="80000"/>
              </a:lnSpc>
              <a:buClrTx/>
            </a:pPr>
            <a:r>
              <a:rPr lang="en-US" altLang="en-US" sz="2400" kern="0" dirty="0" smtClean="0">
                <a:solidFill>
                  <a:prstClr val="black"/>
                </a:solidFill>
              </a:rPr>
              <a:t>7  I will bless the LORD, who hath given me counsel: </a:t>
            </a:r>
            <a:r>
              <a:rPr lang="en-US" altLang="en-US" sz="2400" b="1" kern="0" dirty="0" smtClean="0">
                <a:solidFill>
                  <a:prstClr val="black"/>
                </a:solidFill>
              </a:rPr>
              <a:t>my reins </a:t>
            </a:r>
            <a:r>
              <a:rPr lang="en-US" altLang="en-US" sz="2400" kern="0" dirty="0" smtClean="0">
                <a:solidFill>
                  <a:prstClr val="black"/>
                </a:solidFill>
              </a:rPr>
              <a:t>also instruct me in the night seasons.</a:t>
            </a:r>
          </a:p>
          <a:p>
            <a:pPr>
              <a:lnSpc>
                <a:spcPct val="80000"/>
              </a:lnSpc>
              <a:buClrTx/>
              <a:defRPr/>
            </a:pPr>
            <a:endParaRPr lang="en-US" altLang="en-US" sz="800" kern="0" dirty="0" smtClean="0">
              <a:solidFill>
                <a:prstClr val="black"/>
              </a:solidFill>
            </a:endParaRPr>
          </a:p>
          <a:p>
            <a:pPr>
              <a:lnSpc>
                <a:spcPct val="80000"/>
              </a:lnSpc>
              <a:buClrTx/>
              <a:buFontTx/>
              <a:buNone/>
              <a:defRPr/>
            </a:pPr>
            <a:r>
              <a:rPr lang="en-US" altLang="en-US" sz="2400" kern="0" dirty="0" smtClean="0">
                <a:solidFill>
                  <a:prstClr val="black"/>
                </a:solidFill>
              </a:rPr>
              <a:t>	</a:t>
            </a:r>
            <a:r>
              <a:rPr lang="en-US" altLang="en-US" sz="2400" b="1" kern="0" dirty="0" smtClean="0">
                <a:solidFill>
                  <a:prstClr val="black"/>
                </a:solidFill>
              </a:rPr>
              <a:t>Jeremiah 12:2</a:t>
            </a:r>
          </a:p>
          <a:p>
            <a:pPr>
              <a:lnSpc>
                <a:spcPct val="80000"/>
              </a:lnSpc>
              <a:buClrTx/>
            </a:pPr>
            <a:r>
              <a:rPr lang="en-US" altLang="en-US" sz="2400" kern="0" dirty="0" smtClean="0">
                <a:solidFill>
                  <a:prstClr val="black"/>
                </a:solidFill>
              </a:rPr>
              <a:t>2 Thou hast planted them, yea, they have taken root: they grow, yea, they bring forth fruit: thou art near in their mouth, and far from </a:t>
            </a:r>
            <a:r>
              <a:rPr lang="en-US" altLang="en-US" sz="2400" b="1" kern="0" dirty="0" smtClean="0">
                <a:solidFill>
                  <a:prstClr val="black"/>
                </a:solidFill>
              </a:rPr>
              <a:t>their reins.</a:t>
            </a:r>
          </a:p>
          <a:p>
            <a:pPr>
              <a:lnSpc>
                <a:spcPct val="80000"/>
              </a:lnSpc>
              <a:buClrTx/>
              <a:buFontTx/>
              <a:buNone/>
              <a:defRPr/>
            </a:pPr>
            <a:endParaRPr lang="en-US" altLang="en-US" sz="1800" kern="0" dirty="0" smtClean="0">
              <a:solidFill>
                <a:prstClr val="black"/>
              </a:solidFill>
            </a:endParaRPr>
          </a:p>
        </p:txBody>
      </p:sp>
      <p:sp>
        <p:nvSpPr>
          <p:cNvPr id="6" name="Rectangle 4"/>
          <p:cNvSpPr txBox="1">
            <a:spLocks noChangeArrowheads="1"/>
          </p:cNvSpPr>
          <p:nvPr/>
        </p:nvSpPr>
        <p:spPr bwMode="auto">
          <a:xfrm>
            <a:off x="4787900" y="2187575"/>
            <a:ext cx="3822700" cy="2476500"/>
          </a:xfrm>
          <a:prstGeom prst="rect">
            <a:avLst/>
          </a:prstGeom>
          <a:solidFill>
            <a:schemeClr val="bg1"/>
          </a:solidFill>
          <a:ln>
            <a:noFill/>
          </a:ln>
          <a:effectLs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tx2"/>
              </a:buClr>
              <a:buChar char="•"/>
              <a:defRPr sz="2800">
                <a:solidFill>
                  <a:schemeClr val="tx1"/>
                </a:solidFill>
                <a:latin typeface="Candara" panose="020E0502030303020204" pitchFamily="34" charset="0"/>
                <a:ea typeface="+mn-ea"/>
                <a:cs typeface="+mn-cs"/>
              </a:defRPr>
            </a:lvl1pPr>
            <a:lvl2pPr marL="742950" indent="-285750" algn="l" rtl="0" fontAlgn="base">
              <a:spcBef>
                <a:spcPct val="20000"/>
              </a:spcBef>
              <a:spcAft>
                <a:spcPct val="0"/>
              </a:spcAft>
              <a:buChar char="–"/>
              <a:defRPr sz="2400">
                <a:solidFill>
                  <a:schemeClr val="tx1"/>
                </a:solidFill>
                <a:latin typeface="Candara" panose="020E0502030303020204" pitchFamily="34" charset="0"/>
              </a:defRPr>
            </a:lvl2pPr>
            <a:lvl3pPr marL="1143000" indent="-228600" algn="l" rtl="0" fontAlgn="base">
              <a:spcBef>
                <a:spcPct val="20000"/>
              </a:spcBef>
              <a:spcAft>
                <a:spcPct val="0"/>
              </a:spcAft>
              <a:buClr>
                <a:schemeClr val="tx2"/>
              </a:buClr>
              <a:buChar char="•"/>
              <a:defRPr sz="2000">
                <a:solidFill>
                  <a:schemeClr val="tx1"/>
                </a:solidFill>
                <a:latin typeface="Candara" panose="020E0502030303020204" pitchFamily="34" charset="0"/>
              </a:defRPr>
            </a:lvl3pPr>
            <a:lvl4pPr marL="1600200" indent="-228600" algn="l" rtl="0" fontAlgn="base">
              <a:spcBef>
                <a:spcPct val="20000"/>
              </a:spcBef>
              <a:spcAft>
                <a:spcPct val="0"/>
              </a:spcAft>
              <a:buChar char="–"/>
              <a:defRPr sz="1800">
                <a:solidFill>
                  <a:schemeClr val="tx1"/>
                </a:solidFill>
                <a:latin typeface="Candara" panose="020E0502030303020204" pitchFamily="34" charset="0"/>
              </a:defRPr>
            </a:lvl4pPr>
            <a:lvl5pPr marL="2057400" indent="-228600" algn="l" rtl="0" fontAlgn="base">
              <a:spcBef>
                <a:spcPct val="20000"/>
              </a:spcBef>
              <a:spcAft>
                <a:spcPct val="0"/>
              </a:spcAft>
              <a:buClr>
                <a:schemeClr val="tx2"/>
              </a:buClr>
              <a:buChar char="•"/>
              <a:defRPr sz="1800">
                <a:solidFill>
                  <a:schemeClr val="tx1"/>
                </a:solidFill>
                <a:latin typeface="Candara" panose="020E0502030303020204" pitchFamily="34" charset="0"/>
              </a:defRPr>
            </a:lvl5pPr>
            <a:lvl6pPr marL="2514600" indent="-228600" algn="l" rtl="0" fontAlgn="base">
              <a:spcBef>
                <a:spcPct val="20000"/>
              </a:spcBef>
              <a:spcAft>
                <a:spcPct val="0"/>
              </a:spcAft>
              <a:buClr>
                <a:schemeClr val="tx2"/>
              </a:buClr>
              <a:buChar char="•"/>
              <a:defRPr sz="1800">
                <a:solidFill>
                  <a:schemeClr val="tx1"/>
                </a:solidFill>
                <a:latin typeface="+mn-lt"/>
              </a:defRPr>
            </a:lvl6pPr>
            <a:lvl7pPr marL="2971800" indent="-228600" algn="l" rtl="0" fontAlgn="base">
              <a:spcBef>
                <a:spcPct val="20000"/>
              </a:spcBef>
              <a:spcAft>
                <a:spcPct val="0"/>
              </a:spcAft>
              <a:buClr>
                <a:schemeClr val="tx2"/>
              </a:buClr>
              <a:buChar char="•"/>
              <a:defRPr sz="1800">
                <a:solidFill>
                  <a:schemeClr val="tx1"/>
                </a:solidFill>
                <a:latin typeface="+mn-lt"/>
              </a:defRPr>
            </a:lvl7pPr>
            <a:lvl8pPr marL="3429000" indent="-228600" algn="l" rtl="0" fontAlgn="base">
              <a:spcBef>
                <a:spcPct val="20000"/>
              </a:spcBef>
              <a:spcAft>
                <a:spcPct val="0"/>
              </a:spcAft>
              <a:buClr>
                <a:schemeClr val="tx2"/>
              </a:buClr>
              <a:buChar char="•"/>
              <a:defRPr sz="1800">
                <a:solidFill>
                  <a:schemeClr val="tx1"/>
                </a:solidFill>
                <a:latin typeface="+mn-lt"/>
              </a:defRPr>
            </a:lvl8pPr>
            <a:lvl9pPr marL="3886200" indent="-228600" algn="l" rtl="0" fontAlgn="base">
              <a:spcBef>
                <a:spcPct val="20000"/>
              </a:spcBef>
              <a:spcAft>
                <a:spcPct val="0"/>
              </a:spcAft>
              <a:buClr>
                <a:schemeClr val="tx2"/>
              </a:buClr>
              <a:buChar char="•"/>
              <a:defRPr sz="1800">
                <a:solidFill>
                  <a:schemeClr val="tx1"/>
                </a:solidFill>
                <a:latin typeface="+mn-lt"/>
              </a:defRPr>
            </a:lvl9pPr>
          </a:lstStyle>
          <a:p>
            <a:pPr>
              <a:lnSpc>
                <a:spcPct val="80000"/>
              </a:lnSpc>
              <a:buClrTx/>
              <a:buFont typeface="Arial" panose="020B0604020202020204" pitchFamily="34" charset="0"/>
              <a:buChar char="•"/>
              <a:defRPr/>
            </a:pPr>
            <a:endParaRPr lang="en-US" altLang="en-US" sz="800" kern="0" dirty="0" smtClean="0">
              <a:solidFill>
                <a:prstClr val="black"/>
              </a:solidFill>
            </a:endParaRPr>
          </a:p>
          <a:p>
            <a:pPr>
              <a:lnSpc>
                <a:spcPct val="80000"/>
              </a:lnSpc>
              <a:buClrTx/>
              <a:buFont typeface="Arial" panose="020B0604020202020204" pitchFamily="34" charset="0"/>
              <a:buChar char="•"/>
              <a:defRPr/>
            </a:pPr>
            <a:r>
              <a:rPr lang="en-US" altLang="en-US" sz="2400" kern="0" dirty="0" smtClean="0">
                <a:solidFill>
                  <a:prstClr val="black"/>
                </a:solidFill>
              </a:rPr>
              <a:t>It is a well known medical fact that </a:t>
            </a:r>
            <a:r>
              <a:rPr lang="en-US" altLang="en-US" sz="2400" b="1" kern="0" dirty="0" smtClean="0">
                <a:solidFill>
                  <a:prstClr val="black"/>
                </a:solidFill>
              </a:rPr>
              <a:t>emotional stress, high blood pressure and kidney disease are related </a:t>
            </a:r>
            <a:r>
              <a:rPr lang="en-US" altLang="en-US" sz="2400" kern="0" dirty="0" smtClean="0">
                <a:solidFill>
                  <a:prstClr val="black"/>
                </a:solidFill>
              </a:rPr>
              <a:t>and are therefore given the name of “Hypertension”.</a:t>
            </a:r>
          </a:p>
        </p:txBody>
      </p:sp>
      <p:sp>
        <p:nvSpPr>
          <p:cNvPr id="7" name="Title 6"/>
          <p:cNvSpPr>
            <a:spLocks noGrp="1"/>
          </p:cNvSpPr>
          <p:nvPr>
            <p:ph type="title"/>
          </p:nvPr>
        </p:nvSpPr>
        <p:spPr>
          <a:xfrm>
            <a:off x="471386" y="336039"/>
            <a:ext cx="8229600" cy="1143000"/>
          </a:xfrm>
        </p:spPr>
        <p:txBody>
          <a:bodyPr>
            <a:normAutofit/>
          </a:bodyPr>
          <a:lstStyle/>
          <a:p>
            <a:r>
              <a:rPr lang="en-CA" sz="3600" b="1" dirty="0" smtClean="0"/>
              <a:t>The Reins (kidneys)</a:t>
            </a:r>
            <a:br>
              <a:rPr lang="en-CA" sz="3600" b="1" dirty="0" smtClean="0"/>
            </a:br>
            <a:r>
              <a:rPr lang="en-CA" sz="2800" b="1" dirty="0" smtClean="0"/>
              <a:t>(Figurative Language)</a:t>
            </a:r>
            <a:endParaRPr lang="en-CA" sz="2800" b="1" dirty="0"/>
          </a:p>
        </p:txBody>
      </p:sp>
    </p:spTree>
    <p:extLst>
      <p:ext uri="{BB962C8B-B14F-4D97-AF65-F5344CB8AC3E}">
        <p14:creationId xmlns:p14="http://schemas.microsoft.com/office/powerpoint/2010/main" val="72722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2692895"/>
          </a:xfrm>
          <a:solidFill>
            <a:schemeClr val="bg1"/>
          </a:solidFill>
        </p:spPr>
        <p:txBody>
          <a:bodyPr>
            <a:noAutofit/>
          </a:bodyPr>
          <a:lstStyle/>
          <a:p>
            <a:pPr>
              <a:buFontTx/>
              <a:buNone/>
            </a:pPr>
            <a:endParaRPr lang="en-US" altLang="en-US" sz="800" b="1" dirty="0" smtClean="0"/>
          </a:p>
          <a:p>
            <a:pPr>
              <a:buFontTx/>
              <a:buNone/>
            </a:pPr>
            <a:r>
              <a:rPr lang="en-US" altLang="en-US" sz="2400" b="1" dirty="0" smtClean="0"/>
              <a:t>1 Timothy 6:14</a:t>
            </a:r>
            <a:endParaRPr lang="en-US" altLang="en-US" sz="2400" b="1" dirty="0"/>
          </a:p>
          <a:p>
            <a:r>
              <a:rPr lang="en-US" altLang="en-US" sz="2400" dirty="0" smtClean="0"/>
              <a:t>14 That </a:t>
            </a:r>
            <a:r>
              <a:rPr lang="en-US" altLang="en-US" sz="2400" dirty="0"/>
              <a:t>thou keep this commandment </a:t>
            </a:r>
            <a:r>
              <a:rPr lang="en-US" altLang="en-US" sz="2400" b="1" dirty="0"/>
              <a:t>without spot, </a:t>
            </a:r>
            <a:r>
              <a:rPr lang="en-US" altLang="en-US" sz="2400" b="1" dirty="0" err="1"/>
              <a:t>unrebukeable</a:t>
            </a:r>
            <a:r>
              <a:rPr lang="en-US" altLang="en-US" sz="2400" dirty="0"/>
              <a:t>, until the appearing of our Lord Jesus Christ:</a:t>
            </a:r>
          </a:p>
          <a:p>
            <a:pPr>
              <a:buFontTx/>
              <a:buNone/>
            </a:pPr>
            <a:endParaRPr lang="en-US" altLang="en-US" sz="600" dirty="0"/>
          </a:p>
          <a:p>
            <a:pPr>
              <a:buFontTx/>
              <a:buNone/>
            </a:pPr>
            <a:endParaRPr lang="en-US" altLang="en-US" sz="2400" dirty="0"/>
          </a:p>
        </p:txBody>
      </p:sp>
      <p:sp>
        <p:nvSpPr>
          <p:cNvPr id="4" name="Content Placeholder 3"/>
          <p:cNvSpPr>
            <a:spLocks noGrp="1"/>
          </p:cNvSpPr>
          <p:nvPr>
            <p:ph sz="half" idx="2"/>
          </p:nvPr>
        </p:nvSpPr>
        <p:spPr>
          <a:xfrm>
            <a:off x="4648200" y="1600200"/>
            <a:ext cx="4038600" cy="4493095"/>
          </a:xfrm>
          <a:solidFill>
            <a:schemeClr val="bg1"/>
          </a:solidFill>
        </p:spPr>
        <p:txBody>
          <a:bodyPr>
            <a:noAutofit/>
          </a:bodyPr>
          <a:lstStyle/>
          <a:p>
            <a:endParaRPr lang="en-US" altLang="en-US" sz="800" dirty="0" smtClean="0"/>
          </a:p>
          <a:p>
            <a:r>
              <a:rPr lang="en-US" altLang="en-US" sz="2400" dirty="0" smtClean="0"/>
              <a:t>Like </a:t>
            </a:r>
            <a:r>
              <a:rPr lang="en-US" altLang="en-US" sz="2400" dirty="0"/>
              <a:t>the </a:t>
            </a:r>
            <a:r>
              <a:rPr lang="en-US" altLang="en-US" sz="2400" dirty="0" smtClean="0"/>
              <a:t>natural kidneys, </a:t>
            </a:r>
            <a:r>
              <a:rPr lang="en-US" altLang="en-US" sz="2400" dirty="0"/>
              <a:t>we must discern between the good and bad of our life.</a:t>
            </a:r>
          </a:p>
          <a:p>
            <a:r>
              <a:rPr lang="en-US" altLang="en-US" sz="2400" dirty="0"/>
              <a:t>Like the kidney </a:t>
            </a:r>
            <a:r>
              <a:rPr lang="en-US" altLang="en-US" sz="2400" dirty="0" smtClean="0"/>
              <a:t>fat, </a:t>
            </a:r>
            <a:r>
              <a:rPr lang="en-US" altLang="en-US" sz="2400" dirty="0"/>
              <a:t>we must protect the spiritual kidneys and their spiritual function lest we lose </a:t>
            </a:r>
            <a:r>
              <a:rPr lang="en-US" altLang="en-US" sz="2400" b="1" dirty="0"/>
              <a:t>the truth </a:t>
            </a:r>
            <a:r>
              <a:rPr lang="en-US" altLang="en-US" sz="2400" dirty="0"/>
              <a:t>that was once for all time delivered unto the saints. </a:t>
            </a:r>
          </a:p>
          <a:p>
            <a:endParaRPr lang="en-CA" sz="2400" dirty="0"/>
          </a:p>
        </p:txBody>
      </p:sp>
      <p:sp>
        <p:nvSpPr>
          <p:cNvPr id="5" name="Title 1"/>
          <p:cNvSpPr>
            <a:spLocks noGrp="1"/>
          </p:cNvSpPr>
          <p:nvPr>
            <p:ph type="title"/>
          </p:nvPr>
        </p:nvSpPr>
        <p:spPr/>
        <p:txBody>
          <a:bodyPr>
            <a:normAutofit/>
          </a:bodyPr>
          <a:lstStyle/>
          <a:p>
            <a:r>
              <a:rPr lang="en-CA" sz="3600" b="1" dirty="0" smtClean="0"/>
              <a:t>Spiritual Filtering: Purity of the Truth</a:t>
            </a:r>
            <a:br>
              <a:rPr lang="en-CA" sz="3600" b="1" dirty="0" smtClean="0"/>
            </a:br>
            <a:r>
              <a:rPr lang="en-CA" sz="3100" b="1" dirty="0" smtClean="0"/>
              <a:t>“without spot, </a:t>
            </a:r>
            <a:r>
              <a:rPr lang="en-CA" sz="3100" b="1" dirty="0" err="1" smtClean="0"/>
              <a:t>unrebukeable</a:t>
            </a:r>
            <a:r>
              <a:rPr lang="en-CA" sz="3100" b="1" dirty="0" smtClean="0"/>
              <a:t>”</a:t>
            </a:r>
            <a:endParaRPr lang="en-CA" sz="3100" b="1" dirty="0"/>
          </a:p>
        </p:txBody>
      </p:sp>
    </p:spTree>
    <p:extLst>
      <p:ext uri="{BB962C8B-B14F-4D97-AF65-F5344CB8AC3E}">
        <p14:creationId xmlns:p14="http://schemas.microsoft.com/office/powerpoint/2010/main" val="3944416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Spiritual Filtering: Doctrinally</a:t>
            </a:r>
            <a:br>
              <a:rPr lang="en-CA" sz="3600" b="1" dirty="0" smtClean="0"/>
            </a:br>
            <a:r>
              <a:rPr lang="en-CA" sz="3100" b="1" dirty="0" smtClean="0"/>
              <a:t>“try the spirits whether they are of God”</a:t>
            </a:r>
            <a:endParaRPr lang="en-CA" sz="3100" b="1" dirty="0"/>
          </a:p>
        </p:txBody>
      </p:sp>
      <p:sp>
        <p:nvSpPr>
          <p:cNvPr id="3" name="Content Placeholder 2"/>
          <p:cNvSpPr>
            <a:spLocks noGrp="1"/>
          </p:cNvSpPr>
          <p:nvPr>
            <p:ph idx="1"/>
          </p:nvPr>
        </p:nvSpPr>
        <p:spPr>
          <a:solidFill>
            <a:schemeClr val="bg1"/>
          </a:solidFill>
        </p:spPr>
        <p:txBody>
          <a:bodyPr>
            <a:normAutofit fontScale="85000" lnSpcReduction="20000"/>
          </a:bodyPr>
          <a:lstStyle/>
          <a:p>
            <a:pPr marL="0" indent="0">
              <a:buNone/>
            </a:pPr>
            <a:endParaRPr lang="en-CA" sz="600" b="1" dirty="0" smtClean="0"/>
          </a:p>
          <a:p>
            <a:pPr marL="0" indent="0">
              <a:buNone/>
            </a:pPr>
            <a:r>
              <a:rPr lang="en-CA" b="1" dirty="0" smtClean="0"/>
              <a:t>1 </a:t>
            </a:r>
            <a:r>
              <a:rPr lang="en-CA" b="1" dirty="0"/>
              <a:t>John 4:1-3 KJV</a:t>
            </a:r>
          </a:p>
          <a:p>
            <a:r>
              <a:rPr lang="en-CA" dirty="0"/>
              <a:t>1  Beloved, believe not every spirit, </a:t>
            </a:r>
            <a:r>
              <a:rPr lang="en-CA" b="1" dirty="0"/>
              <a:t>but try the spirits whether they are of God:</a:t>
            </a:r>
            <a:r>
              <a:rPr lang="en-CA" dirty="0"/>
              <a:t> because many false prophets are gone out into the world.</a:t>
            </a:r>
          </a:p>
          <a:p>
            <a:r>
              <a:rPr lang="en-CA" dirty="0"/>
              <a:t>2  Hereby know ye the Spirit of God: Every spirit that </a:t>
            </a:r>
            <a:r>
              <a:rPr lang="en-CA" dirty="0" err="1"/>
              <a:t>confesseth</a:t>
            </a:r>
            <a:r>
              <a:rPr lang="en-CA" dirty="0"/>
              <a:t> that Jesus Christ is come in the flesh is of God:</a:t>
            </a:r>
          </a:p>
          <a:p>
            <a:r>
              <a:rPr lang="en-CA" dirty="0"/>
              <a:t>3  And every spirit that </a:t>
            </a:r>
            <a:r>
              <a:rPr lang="en-CA" dirty="0" err="1"/>
              <a:t>confesseth</a:t>
            </a:r>
            <a:r>
              <a:rPr lang="en-CA" dirty="0"/>
              <a:t> not that Jesus Christ is come in the flesh is not of God: and this is that </a:t>
            </a:r>
            <a:r>
              <a:rPr lang="en-CA" i="1" dirty="0"/>
              <a:t>spirit</a:t>
            </a:r>
            <a:r>
              <a:rPr lang="en-CA" dirty="0"/>
              <a:t> of antichrist, whereof ye have heard that it should come; and even now already is it in the world.</a:t>
            </a:r>
          </a:p>
          <a:p>
            <a:endParaRPr lang="en-CA" dirty="0"/>
          </a:p>
          <a:p>
            <a:endParaRPr lang="en-CA" dirty="0"/>
          </a:p>
        </p:txBody>
      </p:sp>
    </p:spTree>
    <p:extLst>
      <p:ext uri="{BB962C8B-B14F-4D97-AF65-F5344CB8AC3E}">
        <p14:creationId xmlns:p14="http://schemas.microsoft.com/office/powerpoint/2010/main" val="21579034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Spiritual Filtering: Morally</a:t>
            </a:r>
            <a:br>
              <a:rPr lang="en-CA" sz="3600" b="1" dirty="0" smtClean="0"/>
            </a:br>
            <a:r>
              <a:rPr lang="en-CA" sz="2800" b="1" dirty="0" smtClean="0"/>
              <a:t>“let it not be once named among you”</a:t>
            </a:r>
            <a:endParaRPr lang="en-CA" sz="2800" b="1" dirty="0"/>
          </a:p>
        </p:txBody>
      </p:sp>
      <p:sp>
        <p:nvSpPr>
          <p:cNvPr id="5" name="Content Placeholder 4"/>
          <p:cNvSpPr>
            <a:spLocks noGrp="1"/>
          </p:cNvSpPr>
          <p:nvPr>
            <p:ph idx="1"/>
          </p:nvPr>
        </p:nvSpPr>
        <p:spPr>
          <a:xfrm>
            <a:off x="457200" y="1600201"/>
            <a:ext cx="8229600" cy="4061048"/>
          </a:xfrm>
          <a:solidFill>
            <a:schemeClr val="bg1"/>
          </a:solidFill>
        </p:spPr>
        <p:txBody>
          <a:bodyPr>
            <a:normAutofit fontScale="77500" lnSpcReduction="20000"/>
          </a:bodyPr>
          <a:lstStyle/>
          <a:p>
            <a:pPr marL="0" indent="0">
              <a:buNone/>
            </a:pPr>
            <a:endParaRPr lang="en-CA" sz="600" b="1" dirty="0" smtClean="0"/>
          </a:p>
          <a:p>
            <a:pPr marL="0" indent="0">
              <a:buNone/>
            </a:pPr>
            <a:r>
              <a:rPr lang="en-CA" b="1" dirty="0" smtClean="0"/>
              <a:t>Ephesians </a:t>
            </a:r>
            <a:r>
              <a:rPr lang="en-CA" b="1" dirty="0"/>
              <a:t>5:3-6 KJV</a:t>
            </a:r>
          </a:p>
          <a:p>
            <a:r>
              <a:rPr lang="en-CA" dirty="0"/>
              <a:t>3  But fornication, and all uncleanness, or covetousness, </a:t>
            </a:r>
            <a:r>
              <a:rPr lang="en-CA" b="1" dirty="0"/>
              <a:t>let it not be once named among you, </a:t>
            </a:r>
            <a:r>
              <a:rPr lang="en-CA" dirty="0"/>
              <a:t>as </a:t>
            </a:r>
            <a:r>
              <a:rPr lang="en-CA" dirty="0" err="1"/>
              <a:t>becometh</a:t>
            </a:r>
            <a:r>
              <a:rPr lang="en-CA" dirty="0"/>
              <a:t> saints;</a:t>
            </a:r>
          </a:p>
          <a:p>
            <a:r>
              <a:rPr lang="en-CA" dirty="0"/>
              <a:t>4  Neither filthiness, nor foolish talking, nor jesting, which are not convenient: but rather giving of thanks.</a:t>
            </a:r>
          </a:p>
          <a:p>
            <a:r>
              <a:rPr lang="en-CA" dirty="0"/>
              <a:t>5  For this ye know, that no whoremonger, nor unclean person, nor covetous man, who is an idolater, hath any inheritance in the kingdom of Christ and of God.</a:t>
            </a:r>
          </a:p>
          <a:p>
            <a:r>
              <a:rPr lang="en-CA" dirty="0"/>
              <a:t>6  Let no man deceive you with vain words: for because of these things cometh the wrath of God upon the children of disobedience.</a:t>
            </a:r>
          </a:p>
          <a:p>
            <a:endParaRPr lang="en-CA" dirty="0"/>
          </a:p>
          <a:p>
            <a:endParaRPr lang="en-CA" dirty="0"/>
          </a:p>
        </p:txBody>
      </p:sp>
    </p:spTree>
    <p:extLst>
      <p:ext uri="{BB962C8B-B14F-4D97-AF65-F5344CB8AC3E}">
        <p14:creationId xmlns:p14="http://schemas.microsoft.com/office/powerpoint/2010/main" val="36769605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4205064"/>
          </a:xfrm>
          <a:solidFill>
            <a:schemeClr val="bg1"/>
          </a:solidFill>
        </p:spPr>
        <p:txBody>
          <a:bodyPr>
            <a:normAutofit fontScale="70000" lnSpcReduction="20000"/>
          </a:bodyPr>
          <a:lstStyle/>
          <a:p>
            <a:pPr marL="0" indent="0">
              <a:buNone/>
            </a:pPr>
            <a:endParaRPr lang="en-CA" sz="700" b="1" dirty="0" smtClean="0"/>
          </a:p>
          <a:p>
            <a:pPr marL="0" indent="0">
              <a:buNone/>
            </a:pPr>
            <a:r>
              <a:rPr lang="en-CA" b="1" dirty="0" smtClean="0"/>
              <a:t>2 </a:t>
            </a:r>
            <a:r>
              <a:rPr lang="en-CA" b="1" dirty="0"/>
              <a:t>Corinthians 6:14-17 KJV</a:t>
            </a:r>
          </a:p>
          <a:p>
            <a:r>
              <a:rPr lang="en-CA" dirty="0"/>
              <a:t>14  Be ye not unequally yoked together with unbelievers: for what fellowship hath righteousness with unrighteousness? and what communion hath light with darkness?</a:t>
            </a:r>
          </a:p>
          <a:p>
            <a:r>
              <a:rPr lang="en-CA" dirty="0"/>
              <a:t>15  And what concord hath Christ with Belial? or what part hath he that believeth with an infidel?</a:t>
            </a:r>
          </a:p>
          <a:p>
            <a:r>
              <a:rPr lang="en-CA" dirty="0"/>
              <a:t>16  And what agreement hath the temple of God with idols? for ye are the temple of the living God; as God hath said, I will dwell in them, and walk in </a:t>
            </a:r>
            <a:r>
              <a:rPr lang="en-CA" i="1" dirty="0"/>
              <a:t>them;</a:t>
            </a:r>
            <a:r>
              <a:rPr lang="en-CA" dirty="0"/>
              <a:t> and I will be their God, and they shall be my people.</a:t>
            </a:r>
          </a:p>
          <a:p>
            <a:r>
              <a:rPr lang="en-CA" dirty="0"/>
              <a:t>17  Wherefore </a:t>
            </a:r>
            <a:r>
              <a:rPr lang="en-CA" b="1" dirty="0"/>
              <a:t>come out from among them, and be ye separate</a:t>
            </a:r>
            <a:r>
              <a:rPr lang="en-CA" dirty="0"/>
              <a:t>, </a:t>
            </a:r>
            <a:r>
              <a:rPr lang="en-CA" dirty="0" err="1"/>
              <a:t>saith</a:t>
            </a:r>
            <a:r>
              <a:rPr lang="en-CA" dirty="0"/>
              <a:t> the Lord, and touch not the unclean </a:t>
            </a:r>
            <a:r>
              <a:rPr lang="en-CA" i="1" dirty="0"/>
              <a:t>thing;</a:t>
            </a:r>
            <a:r>
              <a:rPr lang="en-CA" dirty="0"/>
              <a:t> and I will receive you,</a:t>
            </a:r>
          </a:p>
          <a:p>
            <a:endParaRPr lang="en-CA" dirty="0"/>
          </a:p>
          <a:p>
            <a:endParaRPr lang="en-CA" dirty="0"/>
          </a:p>
        </p:txBody>
      </p:sp>
      <p:sp>
        <p:nvSpPr>
          <p:cNvPr id="4" name="Title 1"/>
          <p:cNvSpPr>
            <a:spLocks noGrp="1"/>
          </p:cNvSpPr>
          <p:nvPr>
            <p:ph type="title"/>
          </p:nvPr>
        </p:nvSpPr>
        <p:spPr/>
        <p:txBody>
          <a:bodyPr>
            <a:normAutofit/>
          </a:bodyPr>
          <a:lstStyle/>
          <a:p>
            <a:r>
              <a:rPr lang="en-CA" sz="3600" b="1" dirty="0" smtClean="0"/>
              <a:t>Spiritual Filtering: Socially</a:t>
            </a:r>
            <a:br>
              <a:rPr lang="en-CA" sz="3600" b="1" dirty="0" smtClean="0"/>
            </a:br>
            <a:r>
              <a:rPr lang="en-CA" sz="2800" b="1" dirty="0" smtClean="0"/>
              <a:t>“come out from among them and be separate”</a:t>
            </a:r>
            <a:endParaRPr lang="en-CA" sz="2800" b="1" dirty="0"/>
          </a:p>
        </p:txBody>
      </p:sp>
    </p:spTree>
    <p:extLst>
      <p:ext uri="{BB962C8B-B14F-4D97-AF65-F5344CB8AC3E}">
        <p14:creationId xmlns:p14="http://schemas.microsoft.com/office/powerpoint/2010/main" val="4739170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a:t>Spiritual Filtering: </a:t>
            </a:r>
            <a:r>
              <a:rPr lang="en-CA" sz="3200" b="1" dirty="0" smtClean="0"/>
              <a:t>Christ’s Standard</a:t>
            </a:r>
            <a:br>
              <a:rPr lang="en-CA" sz="3200" b="1" dirty="0" smtClean="0"/>
            </a:br>
            <a:r>
              <a:rPr lang="en-CA" sz="2800" b="1" dirty="0" smtClean="0"/>
              <a:t>“loved righteousness and hated iniquity”</a:t>
            </a:r>
            <a:endParaRPr lang="en-CA" sz="2800" b="1" dirty="0"/>
          </a:p>
        </p:txBody>
      </p:sp>
      <p:sp>
        <p:nvSpPr>
          <p:cNvPr id="3" name="Content Placeholder 2"/>
          <p:cNvSpPr>
            <a:spLocks noGrp="1"/>
          </p:cNvSpPr>
          <p:nvPr>
            <p:ph idx="1"/>
          </p:nvPr>
        </p:nvSpPr>
        <p:spPr>
          <a:xfrm>
            <a:off x="831273" y="1600201"/>
            <a:ext cx="7481455" cy="3556992"/>
          </a:xfrm>
          <a:solidFill>
            <a:schemeClr val="bg1"/>
          </a:solidFill>
        </p:spPr>
        <p:txBody>
          <a:bodyPr>
            <a:normAutofit fontScale="85000" lnSpcReduction="10000"/>
          </a:bodyPr>
          <a:lstStyle/>
          <a:p>
            <a:pPr marL="0" indent="0">
              <a:buNone/>
            </a:pPr>
            <a:endParaRPr lang="en-CA" sz="600" b="1" dirty="0" smtClean="0"/>
          </a:p>
          <a:p>
            <a:pPr marL="0" indent="0">
              <a:buNone/>
            </a:pPr>
            <a:r>
              <a:rPr lang="en-CA" b="1" dirty="0" smtClean="0"/>
              <a:t>Hebrews </a:t>
            </a:r>
            <a:r>
              <a:rPr lang="en-CA" b="1" dirty="0"/>
              <a:t>1:8-9 KJV</a:t>
            </a:r>
          </a:p>
          <a:p>
            <a:r>
              <a:rPr lang="en-CA" dirty="0"/>
              <a:t>8  </a:t>
            </a:r>
            <a:r>
              <a:rPr lang="en-CA" b="1" dirty="0"/>
              <a:t>But unto the Son </a:t>
            </a:r>
            <a:r>
              <a:rPr lang="en-CA" b="1" i="1" dirty="0"/>
              <a:t>he </a:t>
            </a:r>
            <a:r>
              <a:rPr lang="en-CA" b="1" i="1" dirty="0" err="1"/>
              <a:t>saith</a:t>
            </a:r>
            <a:r>
              <a:rPr lang="en-CA" i="1" dirty="0"/>
              <a:t>,</a:t>
            </a:r>
            <a:r>
              <a:rPr lang="en-CA" dirty="0"/>
              <a:t> Thy throne, O God, </a:t>
            </a:r>
            <a:r>
              <a:rPr lang="en-CA" i="1" dirty="0"/>
              <a:t>is</a:t>
            </a:r>
            <a:r>
              <a:rPr lang="en-CA" dirty="0"/>
              <a:t> for ever and ever: a sceptre of righteousness </a:t>
            </a:r>
            <a:r>
              <a:rPr lang="en-CA" i="1" dirty="0"/>
              <a:t>is</a:t>
            </a:r>
            <a:r>
              <a:rPr lang="en-CA" dirty="0"/>
              <a:t> the sceptre of thy kingdom.</a:t>
            </a:r>
          </a:p>
          <a:p>
            <a:r>
              <a:rPr lang="en-CA" dirty="0"/>
              <a:t>9  </a:t>
            </a:r>
            <a:r>
              <a:rPr lang="en-CA" b="1" dirty="0"/>
              <a:t>Thou hast loved righteousness, and hated iniquity;</a:t>
            </a:r>
            <a:r>
              <a:rPr lang="en-CA" dirty="0"/>
              <a:t> therefore God, </a:t>
            </a:r>
            <a:r>
              <a:rPr lang="en-CA" i="1" dirty="0"/>
              <a:t>even</a:t>
            </a:r>
            <a:r>
              <a:rPr lang="en-CA" dirty="0"/>
              <a:t> thy God, hath anointed thee with the oil of gladness above thy fellows.</a:t>
            </a:r>
          </a:p>
          <a:p>
            <a:endParaRPr lang="en-CA" dirty="0"/>
          </a:p>
          <a:p>
            <a:endParaRPr lang="en-CA" dirty="0"/>
          </a:p>
        </p:txBody>
      </p:sp>
    </p:spTree>
    <p:extLst>
      <p:ext uri="{BB962C8B-B14F-4D97-AF65-F5344CB8AC3E}">
        <p14:creationId xmlns:p14="http://schemas.microsoft.com/office/powerpoint/2010/main" val="40062833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3600" b="1" smtClean="0"/>
              <a:t>Spiritual Filtering: Us</a:t>
            </a:r>
            <a:r>
              <a:rPr lang="en-CA" sz="3600" b="1" dirty="0" smtClean="0"/>
              <a:t/>
            </a:r>
            <a:br>
              <a:rPr lang="en-CA" sz="3600" b="1" dirty="0" smtClean="0"/>
            </a:br>
            <a:r>
              <a:rPr lang="en-CA" sz="2800" b="1" dirty="0" smtClean="0"/>
              <a:t>“Let a man ‘Examine’ himself”</a:t>
            </a:r>
            <a:endParaRPr lang="en-CA" sz="2800" b="1" dirty="0"/>
          </a:p>
        </p:txBody>
      </p:sp>
      <p:sp>
        <p:nvSpPr>
          <p:cNvPr id="3" name="Content Placeholder 2"/>
          <p:cNvSpPr>
            <a:spLocks noGrp="1"/>
          </p:cNvSpPr>
          <p:nvPr>
            <p:ph sz="half" idx="1"/>
          </p:nvPr>
        </p:nvSpPr>
        <p:spPr>
          <a:solidFill>
            <a:schemeClr val="bg1"/>
          </a:solidFill>
        </p:spPr>
        <p:txBody>
          <a:bodyPr>
            <a:normAutofit/>
          </a:bodyPr>
          <a:lstStyle/>
          <a:p>
            <a:pPr marL="0" indent="0">
              <a:buNone/>
            </a:pPr>
            <a:endParaRPr lang="en-CA" sz="500" b="1" dirty="0" smtClean="0"/>
          </a:p>
          <a:p>
            <a:pPr marL="0" indent="0">
              <a:buNone/>
            </a:pPr>
            <a:r>
              <a:rPr lang="en-CA" sz="2400" b="1" dirty="0" smtClean="0"/>
              <a:t>1 </a:t>
            </a:r>
            <a:r>
              <a:rPr lang="en-CA" sz="2400" b="1" dirty="0"/>
              <a:t>Corinthians 11:27-32 KJV</a:t>
            </a:r>
          </a:p>
          <a:p>
            <a:r>
              <a:rPr lang="en-CA" sz="2400" dirty="0"/>
              <a:t>27  Wherefore whosoever shall eat this bread, and drink this cup of the Lord, </a:t>
            </a:r>
            <a:r>
              <a:rPr lang="en-CA" sz="2400" b="1" dirty="0"/>
              <a:t>unworthily</a:t>
            </a:r>
            <a:r>
              <a:rPr lang="en-CA" sz="2400" dirty="0"/>
              <a:t>, shall be guilty of the body and blood of the Lord.</a:t>
            </a:r>
          </a:p>
          <a:p>
            <a:r>
              <a:rPr lang="en-CA" sz="2400" dirty="0"/>
              <a:t>28  But let a man </a:t>
            </a:r>
            <a:r>
              <a:rPr lang="en-CA" sz="2400" b="1" dirty="0"/>
              <a:t>examine </a:t>
            </a:r>
            <a:r>
              <a:rPr lang="en-CA" sz="2400" dirty="0"/>
              <a:t>himself, and so let him eat of that bread, and drink of that cup.</a:t>
            </a:r>
          </a:p>
          <a:p>
            <a:endParaRPr lang="en-CA" sz="2400" dirty="0"/>
          </a:p>
          <a:p>
            <a:endParaRPr lang="en-CA" sz="2400" dirty="0"/>
          </a:p>
        </p:txBody>
      </p:sp>
      <p:sp>
        <p:nvSpPr>
          <p:cNvPr id="5" name="Content Placeholder 4"/>
          <p:cNvSpPr>
            <a:spLocks noGrp="1"/>
          </p:cNvSpPr>
          <p:nvPr>
            <p:ph sz="half" idx="2"/>
          </p:nvPr>
        </p:nvSpPr>
        <p:spPr>
          <a:xfrm>
            <a:off x="4644008" y="1628800"/>
            <a:ext cx="4038600" cy="4525963"/>
          </a:xfrm>
          <a:solidFill>
            <a:schemeClr val="bg1"/>
          </a:solidFill>
        </p:spPr>
        <p:txBody>
          <a:bodyPr>
            <a:noAutofit/>
          </a:bodyPr>
          <a:lstStyle/>
          <a:p>
            <a:endParaRPr lang="en-CA" sz="500" b="1" dirty="0" smtClean="0"/>
          </a:p>
          <a:p>
            <a:r>
              <a:rPr lang="en-CA" sz="2400" b="1" dirty="0" smtClean="0"/>
              <a:t>Examine G1381 </a:t>
            </a:r>
            <a:r>
              <a:rPr lang="en-CA" sz="2400" dirty="0" err="1" smtClean="0"/>
              <a:t>dokimazo</a:t>
            </a:r>
            <a:r>
              <a:rPr lang="en-CA" sz="2400" dirty="0"/>
              <a:t>̄</a:t>
            </a:r>
          </a:p>
          <a:p>
            <a:r>
              <a:rPr lang="en-CA" sz="2400" b="1" dirty="0"/>
              <a:t>Thayer Definition:</a:t>
            </a:r>
            <a:endParaRPr lang="en-CA" sz="2400" dirty="0"/>
          </a:p>
          <a:p>
            <a:r>
              <a:rPr lang="en-CA" sz="2400" dirty="0"/>
              <a:t>1) to test, examine, prove, scrutinise (to see whether a thing is genuine or not), as metals</a:t>
            </a:r>
          </a:p>
          <a:p>
            <a:r>
              <a:rPr lang="en-CA" sz="2400" dirty="0"/>
              <a:t>2) to recognise as genuine after examination, to approve, deem </a:t>
            </a:r>
            <a:r>
              <a:rPr lang="en-CA" sz="2400" dirty="0" smtClean="0"/>
              <a:t>worthy</a:t>
            </a:r>
            <a:endParaRPr lang="en-CA" sz="2400" dirty="0"/>
          </a:p>
        </p:txBody>
      </p:sp>
    </p:spTree>
    <p:extLst>
      <p:ext uri="{BB962C8B-B14F-4D97-AF65-F5344CB8AC3E}">
        <p14:creationId xmlns:p14="http://schemas.microsoft.com/office/powerpoint/2010/main" val="40925023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Summary</a:t>
            </a:r>
            <a:endParaRPr lang="en-CA" sz="3600" b="1" dirty="0"/>
          </a:p>
        </p:txBody>
      </p:sp>
      <p:sp>
        <p:nvSpPr>
          <p:cNvPr id="3" name="Content Placeholder 2"/>
          <p:cNvSpPr>
            <a:spLocks noGrp="1"/>
          </p:cNvSpPr>
          <p:nvPr>
            <p:ph idx="1"/>
          </p:nvPr>
        </p:nvSpPr>
        <p:spPr>
          <a:xfrm>
            <a:off x="457200" y="1600200"/>
            <a:ext cx="8229600" cy="4637112"/>
          </a:xfrm>
          <a:solidFill>
            <a:schemeClr val="bg1"/>
          </a:solidFill>
        </p:spPr>
        <p:txBody>
          <a:bodyPr>
            <a:normAutofit fontScale="77500" lnSpcReduction="20000"/>
          </a:bodyPr>
          <a:lstStyle/>
          <a:p>
            <a:pPr marL="514350" indent="-514350">
              <a:buFont typeface="+mj-lt"/>
              <a:buAutoNum type="arabicPeriod"/>
            </a:pPr>
            <a:endParaRPr lang="en-CA" sz="700" dirty="0" smtClean="0"/>
          </a:p>
          <a:p>
            <a:pPr marL="514350" indent="-514350">
              <a:buFont typeface="+mj-lt"/>
              <a:buAutoNum type="arabicPeriod"/>
            </a:pPr>
            <a:r>
              <a:rPr lang="en-CA" dirty="0" smtClean="0"/>
              <a:t>It was God who set the rules for what must be offered in sacrifice and the way it was to be done.</a:t>
            </a:r>
          </a:p>
          <a:p>
            <a:pPr marL="514350" indent="-514350">
              <a:buFont typeface="+mj-lt"/>
              <a:buAutoNum type="arabicPeriod"/>
            </a:pPr>
            <a:r>
              <a:rPr lang="en-CA" dirty="0" smtClean="0"/>
              <a:t>The record indicates that the kidneys, above all other organs of the body were to be devoted to God on the Altar of Burnt Offering.</a:t>
            </a:r>
          </a:p>
          <a:p>
            <a:pPr marL="514350" indent="-514350">
              <a:buFont typeface="+mj-lt"/>
              <a:buAutoNum type="arabicPeriod"/>
            </a:pPr>
            <a:r>
              <a:rPr lang="en-CA" dirty="0" smtClean="0"/>
              <a:t>The Hebrew word for kidneys is often translated as “reins” when in particular when it is being used in a figurative sense.</a:t>
            </a:r>
          </a:p>
          <a:p>
            <a:pPr marL="514350" indent="-514350">
              <a:buFont typeface="+mj-lt"/>
              <a:buAutoNum type="arabicPeriod"/>
            </a:pPr>
            <a:r>
              <a:rPr lang="en-CA" dirty="0" smtClean="0"/>
              <a:t>The Word “reins” expresses the idea of ‘maintaining control’ and it is this aspect of our lives that God, and now Jesus readily inspects.</a:t>
            </a:r>
          </a:p>
          <a:p>
            <a:pPr marL="514350" indent="-514350">
              <a:buFont typeface="+mj-lt"/>
              <a:buAutoNum type="arabicPeriod"/>
            </a:pPr>
            <a:r>
              <a:rPr lang="en-CA" dirty="0" smtClean="0"/>
              <a:t>That we exert control over our mind and body is very important to God.</a:t>
            </a:r>
          </a:p>
          <a:p>
            <a:pPr marL="514350" indent="-514350">
              <a:buFont typeface="+mj-lt"/>
              <a:buAutoNum type="arabicPeriod"/>
            </a:pPr>
            <a:endParaRPr lang="en-CA" dirty="0"/>
          </a:p>
        </p:txBody>
      </p:sp>
    </p:spTree>
    <p:extLst>
      <p:ext uri="{BB962C8B-B14F-4D97-AF65-F5344CB8AC3E}">
        <p14:creationId xmlns:p14="http://schemas.microsoft.com/office/powerpoint/2010/main" val="24008615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b="1" dirty="0">
                <a:solidFill>
                  <a:prstClr val="black"/>
                </a:solidFill>
              </a:rPr>
              <a:t>Daily Readings </a:t>
            </a:r>
            <a:br>
              <a:rPr lang="en-CA" sz="3600" b="1" dirty="0">
                <a:solidFill>
                  <a:prstClr val="black"/>
                </a:solidFill>
              </a:rPr>
            </a:br>
            <a:r>
              <a:rPr lang="en-CA" sz="2800" b="1" dirty="0">
                <a:solidFill>
                  <a:prstClr val="black"/>
                </a:solidFill>
              </a:rPr>
              <a:t>(Have this chapter read)</a:t>
            </a:r>
            <a:endParaRPr lang="en-CA" dirty="0"/>
          </a:p>
        </p:txBody>
      </p:sp>
      <p:sp>
        <p:nvSpPr>
          <p:cNvPr id="3" name="Content Placeholder 2"/>
          <p:cNvSpPr>
            <a:spLocks noGrp="1"/>
          </p:cNvSpPr>
          <p:nvPr>
            <p:ph idx="1"/>
          </p:nvPr>
        </p:nvSpPr>
        <p:spPr>
          <a:xfrm>
            <a:off x="1171339" y="1600201"/>
            <a:ext cx="6801323" cy="2692895"/>
          </a:xfrm>
          <a:solidFill>
            <a:schemeClr val="bg1"/>
          </a:solidFill>
        </p:spPr>
        <p:txBody>
          <a:bodyPr>
            <a:normAutofit fontScale="77500" lnSpcReduction="20000"/>
          </a:bodyPr>
          <a:lstStyle/>
          <a:p>
            <a:pPr marL="0" indent="0">
              <a:buNone/>
            </a:pPr>
            <a:r>
              <a:rPr lang="en-CA" b="1" dirty="0" smtClean="0"/>
              <a:t>Leviticus 9</a:t>
            </a:r>
          </a:p>
          <a:p>
            <a:r>
              <a:rPr lang="en-CA" dirty="0" smtClean="0"/>
              <a:t>Sin offering; Burnt offering; Peace offering; and a ‘Grain offering for Aaron &amp; Sons</a:t>
            </a:r>
          </a:p>
          <a:p>
            <a:r>
              <a:rPr lang="en-CA" dirty="0" smtClean="0"/>
              <a:t>Note: the Sin offering and the Peace offering</a:t>
            </a:r>
          </a:p>
          <a:p>
            <a:r>
              <a:rPr lang="en-CA" dirty="0" smtClean="0"/>
              <a:t>The particular parts of the animal that are singled out and what they did with them</a:t>
            </a:r>
          </a:p>
          <a:p>
            <a:r>
              <a:rPr lang="en-CA" dirty="0" smtClean="0"/>
              <a:t>The fat and the kidneys.</a:t>
            </a:r>
          </a:p>
          <a:p>
            <a:endParaRPr lang="en-CA" dirty="0"/>
          </a:p>
        </p:txBody>
      </p:sp>
    </p:spTree>
    <p:extLst>
      <p:ext uri="{BB962C8B-B14F-4D97-AF65-F5344CB8AC3E}">
        <p14:creationId xmlns:p14="http://schemas.microsoft.com/office/powerpoint/2010/main" val="40531966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Summary Continued</a:t>
            </a:r>
            <a:endParaRPr lang="en-CA" sz="3600" b="1" dirty="0"/>
          </a:p>
        </p:txBody>
      </p:sp>
      <p:sp>
        <p:nvSpPr>
          <p:cNvPr id="3" name="Content Placeholder 2"/>
          <p:cNvSpPr>
            <a:spLocks noGrp="1"/>
          </p:cNvSpPr>
          <p:nvPr>
            <p:ph idx="1"/>
          </p:nvPr>
        </p:nvSpPr>
        <p:spPr>
          <a:xfrm>
            <a:off x="457200" y="1600200"/>
            <a:ext cx="8229600" cy="4709120"/>
          </a:xfrm>
          <a:solidFill>
            <a:schemeClr val="bg1"/>
          </a:solidFill>
        </p:spPr>
        <p:txBody>
          <a:bodyPr>
            <a:normAutofit fontScale="77500" lnSpcReduction="20000"/>
          </a:bodyPr>
          <a:lstStyle/>
          <a:p>
            <a:pPr marL="514350" indent="-514350">
              <a:buFont typeface="+mj-lt"/>
              <a:buAutoNum type="arabicPeriod" startAt="6"/>
            </a:pPr>
            <a:endParaRPr lang="en-CA" sz="600" dirty="0" smtClean="0"/>
          </a:p>
          <a:p>
            <a:pPr marL="514350" indent="-514350">
              <a:buFont typeface="+mj-lt"/>
              <a:buAutoNum type="arabicPeriod" startAt="6"/>
            </a:pPr>
            <a:r>
              <a:rPr lang="en-CA" dirty="0" smtClean="0"/>
              <a:t>We are to ensure that the essential disciplines of our life are maintained and kept pure.</a:t>
            </a:r>
          </a:p>
          <a:p>
            <a:pPr marL="514350" indent="-514350">
              <a:buFont typeface="+mj-lt"/>
              <a:buAutoNum type="arabicPeriod" startAt="6"/>
            </a:pPr>
            <a:r>
              <a:rPr lang="en-CA" dirty="0" smtClean="0"/>
              <a:t>So we must control ourselves morally and not yield our members to over indulging activities.</a:t>
            </a:r>
          </a:p>
          <a:p>
            <a:pPr marL="514350" indent="-514350">
              <a:buFont typeface="+mj-lt"/>
              <a:buAutoNum type="arabicPeriod" startAt="6"/>
            </a:pPr>
            <a:r>
              <a:rPr lang="en-CA" dirty="0" smtClean="0"/>
              <a:t>Likewise ,we must separate ourselves from the poisons in the environment in which we live. </a:t>
            </a:r>
          </a:p>
          <a:p>
            <a:pPr marL="514350" indent="-514350">
              <a:buFont typeface="+mj-lt"/>
              <a:buAutoNum type="arabicPeriod" startAt="6"/>
            </a:pPr>
            <a:r>
              <a:rPr lang="en-CA" dirty="0" smtClean="0"/>
              <a:t>We need to ensure that we are obtaining a healthy balance of natural things and spiritual things are constantly flowing through our veins and that the harmful and false things are removed.</a:t>
            </a:r>
          </a:p>
          <a:p>
            <a:pPr marL="514350" indent="-514350">
              <a:buFont typeface="+mj-lt"/>
              <a:buAutoNum type="arabicPeriod" startAt="6"/>
            </a:pPr>
            <a:r>
              <a:rPr lang="en-CA" dirty="0" smtClean="0"/>
              <a:t>Now, at the memorial table we must scrutinize our lives to see that there is a good resemblance between the life example of our Lord and what we are recording.</a:t>
            </a:r>
          </a:p>
        </p:txBody>
      </p:sp>
    </p:spTree>
    <p:extLst>
      <p:ext uri="{BB962C8B-B14F-4D97-AF65-F5344CB8AC3E}">
        <p14:creationId xmlns:p14="http://schemas.microsoft.com/office/powerpoint/2010/main" val="35256693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31509620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1273" y="1600201"/>
            <a:ext cx="7481455" cy="3052935"/>
          </a:xfrm>
          <a:solidFill>
            <a:schemeClr val="bg1"/>
          </a:solidFill>
        </p:spPr>
        <p:txBody>
          <a:bodyPr>
            <a:normAutofit/>
          </a:bodyPr>
          <a:lstStyle/>
          <a:p>
            <a:pPr marL="0" indent="0">
              <a:buNone/>
            </a:pPr>
            <a:endParaRPr lang="en-CA" sz="700" b="1" dirty="0" smtClean="0"/>
          </a:p>
          <a:p>
            <a:pPr marL="0" indent="0">
              <a:buNone/>
            </a:pPr>
            <a:r>
              <a:rPr lang="en-CA" sz="2400" b="1" dirty="0"/>
              <a:t>Romans 13:13-14 KJV</a:t>
            </a:r>
          </a:p>
          <a:p>
            <a:r>
              <a:rPr lang="en-CA" sz="2400" dirty="0"/>
              <a:t>13  Let us walk honestly, as in the day; not in rioting and drunkenness, not in chambering and wantonness, not in strife and envying.</a:t>
            </a:r>
          </a:p>
          <a:p>
            <a:r>
              <a:rPr lang="en-CA" sz="2400" dirty="0"/>
              <a:t>14  But put ye on the Lord Jesus Christ, </a:t>
            </a:r>
            <a:r>
              <a:rPr lang="en-CA" sz="2400" b="1" dirty="0"/>
              <a:t>and make not provision for the flesh, to </a:t>
            </a:r>
            <a:r>
              <a:rPr lang="en-CA" sz="2400" b="1" i="1" dirty="0"/>
              <a:t>fulfil</a:t>
            </a:r>
            <a:r>
              <a:rPr lang="en-CA" sz="2400" b="1" dirty="0"/>
              <a:t> the lusts </a:t>
            </a:r>
            <a:r>
              <a:rPr lang="en-CA" sz="2400" b="1" i="1" dirty="0"/>
              <a:t>thereof</a:t>
            </a:r>
            <a:r>
              <a:rPr lang="en-CA" sz="2400" i="1" dirty="0" smtClean="0"/>
              <a:t>.</a:t>
            </a:r>
            <a:endParaRPr lang="en-CA" dirty="0"/>
          </a:p>
          <a:p>
            <a:endParaRPr lang="en-CA" dirty="0"/>
          </a:p>
        </p:txBody>
      </p:sp>
      <p:sp>
        <p:nvSpPr>
          <p:cNvPr id="4" name="Title 1"/>
          <p:cNvSpPr>
            <a:spLocks noGrp="1"/>
          </p:cNvSpPr>
          <p:nvPr>
            <p:ph type="title"/>
          </p:nvPr>
        </p:nvSpPr>
        <p:spPr/>
        <p:txBody>
          <a:bodyPr>
            <a:normAutofit/>
          </a:bodyPr>
          <a:lstStyle/>
          <a:p>
            <a:r>
              <a:rPr lang="en-CA" sz="3600" b="1" dirty="0" smtClean="0"/>
              <a:t>Spiritual Filtering: Thinking</a:t>
            </a:r>
            <a:br>
              <a:rPr lang="en-CA" sz="3600" b="1" dirty="0" smtClean="0"/>
            </a:br>
            <a:r>
              <a:rPr lang="en-CA" sz="2800" b="1" dirty="0" smtClean="0"/>
              <a:t>“make no provision for the flesh”</a:t>
            </a:r>
            <a:endParaRPr lang="en-CA" sz="2800" b="1" dirty="0"/>
          </a:p>
        </p:txBody>
      </p:sp>
    </p:spTree>
    <p:extLst>
      <p:ext uri="{BB962C8B-B14F-4D97-AF65-F5344CB8AC3E}">
        <p14:creationId xmlns:p14="http://schemas.microsoft.com/office/powerpoint/2010/main" val="5469022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CA" sz="4000" b="1" dirty="0" smtClean="0"/>
              <a:t>The Lord Jesus Christ</a:t>
            </a:r>
            <a:r>
              <a:rPr lang="en-CA" dirty="0" smtClean="0"/>
              <a:t/>
            </a:r>
            <a:br>
              <a:rPr lang="en-CA" dirty="0" smtClean="0"/>
            </a:br>
            <a:r>
              <a:rPr lang="en-CA" sz="3100" b="1" dirty="0" smtClean="0"/>
              <a:t>“searches the reins and hearts”</a:t>
            </a:r>
            <a:endParaRPr lang="en-CA" sz="3100" b="1" dirty="0"/>
          </a:p>
        </p:txBody>
      </p:sp>
      <p:sp>
        <p:nvSpPr>
          <p:cNvPr id="6" name="Content Placeholder 5"/>
          <p:cNvSpPr>
            <a:spLocks noGrp="1"/>
          </p:cNvSpPr>
          <p:nvPr>
            <p:ph idx="1"/>
          </p:nvPr>
        </p:nvSpPr>
        <p:spPr>
          <a:xfrm>
            <a:off x="457200" y="1600201"/>
            <a:ext cx="8229600" cy="4277072"/>
          </a:xfrm>
          <a:solidFill>
            <a:schemeClr val="bg1"/>
          </a:solidFill>
        </p:spPr>
        <p:txBody>
          <a:bodyPr>
            <a:normAutofit fontScale="70000" lnSpcReduction="20000"/>
          </a:bodyPr>
          <a:lstStyle/>
          <a:p>
            <a:pPr marL="0" indent="0">
              <a:buNone/>
            </a:pPr>
            <a:endParaRPr lang="en-CA" sz="700" b="1" dirty="0" smtClean="0"/>
          </a:p>
          <a:p>
            <a:pPr marL="0" indent="0">
              <a:buNone/>
            </a:pPr>
            <a:r>
              <a:rPr lang="en-CA" b="1" dirty="0" smtClean="0"/>
              <a:t>Revelation </a:t>
            </a:r>
            <a:r>
              <a:rPr lang="en-CA" b="1" dirty="0"/>
              <a:t>2:20-23 KJV</a:t>
            </a:r>
          </a:p>
          <a:p>
            <a:r>
              <a:rPr lang="en-CA" dirty="0"/>
              <a:t>20  Notwithstanding I have a few things against thee, because thou </a:t>
            </a:r>
            <a:r>
              <a:rPr lang="en-CA" dirty="0" err="1"/>
              <a:t>sufferest</a:t>
            </a:r>
            <a:r>
              <a:rPr lang="en-CA" dirty="0"/>
              <a:t> that woman Jezebel, which </a:t>
            </a:r>
            <a:r>
              <a:rPr lang="en-CA" dirty="0" err="1"/>
              <a:t>calleth</a:t>
            </a:r>
            <a:r>
              <a:rPr lang="en-CA" dirty="0"/>
              <a:t> herself a prophetess, to teach and to seduce my servants to commit fornication, and to eat things sacrificed unto idols.</a:t>
            </a:r>
          </a:p>
          <a:p>
            <a:r>
              <a:rPr lang="en-CA" dirty="0"/>
              <a:t>21  And I gave her space to repent of her fornication; and she repented not.</a:t>
            </a:r>
          </a:p>
          <a:p>
            <a:r>
              <a:rPr lang="en-CA" dirty="0"/>
              <a:t>22  Behold, I will cast her into a bed, and them that commit adultery with her into great tribulation, except they repent of their deeds.</a:t>
            </a:r>
          </a:p>
          <a:p>
            <a:r>
              <a:rPr lang="en-CA" dirty="0"/>
              <a:t>23  And I will kill her children with death; and all the churches shall know that I am he which </a:t>
            </a:r>
            <a:r>
              <a:rPr lang="en-CA" b="1" dirty="0" err="1"/>
              <a:t>searcheth</a:t>
            </a:r>
            <a:r>
              <a:rPr lang="en-CA" b="1" dirty="0"/>
              <a:t> the reins </a:t>
            </a:r>
            <a:r>
              <a:rPr lang="en-CA" dirty="0"/>
              <a:t>and hearts: and I will give unto every one of you according to your works.</a:t>
            </a:r>
          </a:p>
          <a:p>
            <a:endParaRPr lang="en-CA" dirty="0"/>
          </a:p>
          <a:p>
            <a:endParaRPr lang="en-CA" dirty="0"/>
          </a:p>
        </p:txBody>
      </p:sp>
    </p:spTree>
    <p:extLst>
      <p:ext uri="{BB962C8B-B14F-4D97-AF65-F5344CB8AC3E}">
        <p14:creationId xmlns:p14="http://schemas.microsoft.com/office/powerpoint/2010/main" val="12977652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11129417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Kidneys and Discrimination</a:t>
            </a:r>
            <a:endParaRPr lang="en-CA" sz="3600" b="1" dirty="0"/>
          </a:p>
        </p:txBody>
      </p:sp>
      <p:sp>
        <p:nvSpPr>
          <p:cNvPr id="3" name="Content Placeholder 2"/>
          <p:cNvSpPr>
            <a:spLocks noGrp="1"/>
          </p:cNvSpPr>
          <p:nvPr>
            <p:ph idx="1"/>
          </p:nvPr>
        </p:nvSpPr>
        <p:spPr>
          <a:xfrm>
            <a:off x="831273" y="1600200"/>
            <a:ext cx="7481455" cy="4525963"/>
          </a:xfrm>
          <a:solidFill>
            <a:schemeClr val="bg1"/>
          </a:solidFill>
        </p:spPr>
        <p:txBody>
          <a:bodyPr>
            <a:normAutofit fontScale="77500" lnSpcReduction="20000"/>
          </a:bodyPr>
          <a:lstStyle/>
          <a:p>
            <a:endParaRPr lang="en-CA" sz="600" b="1" dirty="0" smtClean="0"/>
          </a:p>
          <a:p>
            <a:pPr marL="0" indent="0">
              <a:buNone/>
            </a:pPr>
            <a:r>
              <a:rPr lang="en-CA" b="1" dirty="0" smtClean="0"/>
              <a:t>Psalms </a:t>
            </a:r>
            <a:r>
              <a:rPr lang="en-CA" b="1" dirty="0"/>
              <a:t>77:10-14 KJV</a:t>
            </a:r>
          </a:p>
          <a:p>
            <a:r>
              <a:rPr lang="en-CA" dirty="0"/>
              <a:t>10  And I said, This </a:t>
            </a:r>
            <a:r>
              <a:rPr lang="en-CA" i="1" dirty="0"/>
              <a:t>is</a:t>
            </a:r>
            <a:r>
              <a:rPr lang="en-CA" dirty="0"/>
              <a:t> my infirmity: </a:t>
            </a:r>
            <a:r>
              <a:rPr lang="en-CA" i="1" dirty="0"/>
              <a:t>but I will remember</a:t>
            </a:r>
            <a:r>
              <a:rPr lang="en-CA" dirty="0"/>
              <a:t> the years of the right hand of the most High.</a:t>
            </a:r>
          </a:p>
          <a:p>
            <a:r>
              <a:rPr lang="en-CA" dirty="0"/>
              <a:t>11  </a:t>
            </a:r>
            <a:r>
              <a:rPr lang="en-CA" b="1" dirty="0"/>
              <a:t>I will remember </a:t>
            </a:r>
            <a:r>
              <a:rPr lang="en-CA" dirty="0"/>
              <a:t>the works of the LORD: surely </a:t>
            </a:r>
            <a:r>
              <a:rPr lang="en-CA" b="1" dirty="0"/>
              <a:t>I will remember</a:t>
            </a:r>
            <a:r>
              <a:rPr lang="en-CA" dirty="0"/>
              <a:t> thy wonders of old.</a:t>
            </a:r>
          </a:p>
          <a:p>
            <a:r>
              <a:rPr lang="en-CA" dirty="0"/>
              <a:t>12  </a:t>
            </a:r>
            <a:r>
              <a:rPr lang="en-CA" b="1" dirty="0"/>
              <a:t>I will meditate </a:t>
            </a:r>
            <a:r>
              <a:rPr lang="en-CA" dirty="0"/>
              <a:t>also of all thy work, and talk of thy doings.</a:t>
            </a:r>
          </a:p>
          <a:p>
            <a:r>
              <a:rPr lang="en-CA" b="1" dirty="0"/>
              <a:t>13  Thy way, O God, </a:t>
            </a:r>
            <a:r>
              <a:rPr lang="en-CA" b="1" i="1" dirty="0"/>
              <a:t>is</a:t>
            </a:r>
            <a:r>
              <a:rPr lang="en-CA" b="1" dirty="0"/>
              <a:t> in the sanctuary: </a:t>
            </a:r>
            <a:r>
              <a:rPr lang="en-CA" dirty="0"/>
              <a:t>who </a:t>
            </a:r>
            <a:r>
              <a:rPr lang="en-CA" i="1" dirty="0"/>
              <a:t>is so</a:t>
            </a:r>
            <a:r>
              <a:rPr lang="en-CA" dirty="0"/>
              <a:t> great a God as </a:t>
            </a:r>
            <a:r>
              <a:rPr lang="en-CA" i="1" dirty="0"/>
              <a:t>our</a:t>
            </a:r>
            <a:r>
              <a:rPr lang="en-CA" dirty="0"/>
              <a:t> God?</a:t>
            </a:r>
          </a:p>
          <a:p>
            <a:r>
              <a:rPr lang="en-CA" dirty="0"/>
              <a:t>14  Thou </a:t>
            </a:r>
            <a:r>
              <a:rPr lang="en-CA" i="1" dirty="0"/>
              <a:t>art</a:t>
            </a:r>
            <a:r>
              <a:rPr lang="en-CA" dirty="0"/>
              <a:t> the God that </a:t>
            </a:r>
            <a:r>
              <a:rPr lang="en-CA" dirty="0" err="1"/>
              <a:t>doest</a:t>
            </a:r>
            <a:r>
              <a:rPr lang="en-CA" dirty="0"/>
              <a:t> wonders: thou hast declared thy strength among the people.</a:t>
            </a:r>
          </a:p>
          <a:p>
            <a:endParaRPr lang="en-CA" dirty="0"/>
          </a:p>
          <a:p>
            <a:endParaRPr lang="en-CA" dirty="0"/>
          </a:p>
        </p:txBody>
      </p:sp>
    </p:spTree>
    <p:extLst>
      <p:ext uri="{BB962C8B-B14F-4D97-AF65-F5344CB8AC3E}">
        <p14:creationId xmlns:p14="http://schemas.microsoft.com/office/powerpoint/2010/main" val="15708722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“but by prayer and fasting”</a:t>
            </a:r>
            <a:endParaRPr lang="en-CA" sz="3600" b="1" dirty="0"/>
          </a:p>
        </p:txBody>
      </p:sp>
      <p:sp>
        <p:nvSpPr>
          <p:cNvPr id="3" name="Content Placeholder 2"/>
          <p:cNvSpPr>
            <a:spLocks noGrp="1"/>
          </p:cNvSpPr>
          <p:nvPr>
            <p:ph idx="1"/>
          </p:nvPr>
        </p:nvSpPr>
        <p:spPr>
          <a:xfrm>
            <a:off x="831273" y="1600201"/>
            <a:ext cx="7481455" cy="2980928"/>
          </a:xfrm>
          <a:solidFill>
            <a:schemeClr val="bg1"/>
          </a:solidFill>
        </p:spPr>
        <p:txBody>
          <a:bodyPr>
            <a:normAutofit fontScale="77500" lnSpcReduction="20000"/>
          </a:bodyPr>
          <a:lstStyle/>
          <a:p>
            <a:pPr marL="0" indent="0">
              <a:buNone/>
            </a:pPr>
            <a:endParaRPr lang="en-CA" sz="500" b="1" dirty="0" smtClean="0"/>
          </a:p>
          <a:p>
            <a:pPr marL="0" indent="0">
              <a:buNone/>
            </a:pPr>
            <a:r>
              <a:rPr lang="en-CA" b="1" dirty="0" smtClean="0"/>
              <a:t>Mark </a:t>
            </a:r>
            <a:r>
              <a:rPr lang="en-CA" b="1" dirty="0"/>
              <a:t>9:27-29 KJV</a:t>
            </a:r>
          </a:p>
          <a:p>
            <a:r>
              <a:rPr lang="en-CA" dirty="0"/>
              <a:t>27  But Jesus took him by the hand, and lifted him up; and he arose.</a:t>
            </a:r>
          </a:p>
          <a:p>
            <a:r>
              <a:rPr lang="en-CA" dirty="0"/>
              <a:t>28  And when he was come into the house, his disciples asked him privately, Why could not we cast him out?</a:t>
            </a:r>
          </a:p>
          <a:p>
            <a:r>
              <a:rPr lang="en-CA" dirty="0"/>
              <a:t>29  And he said unto them, This kind can come forth by nothing, </a:t>
            </a:r>
            <a:r>
              <a:rPr lang="en-CA" b="1" dirty="0"/>
              <a:t>but by prayer and fasting</a:t>
            </a:r>
            <a:r>
              <a:rPr lang="en-CA" dirty="0"/>
              <a:t>.</a:t>
            </a:r>
          </a:p>
          <a:p>
            <a:endParaRPr lang="en-CA" dirty="0"/>
          </a:p>
          <a:p>
            <a:endParaRPr lang="en-CA" dirty="0"/>
          </a:p>
        </p:txBody>
      </p:sp>
    </p:spTree>
    <p:extLst>
      <p:ext uri="{BB962C8B-B14F-4D97-AF65-F5344CB8AC3E}">
        <p14:creationId xmlns:p14="http://schemas.microsoft.com/office/powerpoint/2010/main" val="14306701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“And the Two Kidneys”</a:t>
            </a:r>
            <a:endParaRPr lang="en-CA" sz="3600" b="1" dirty="0"/>
          </a:p>
        </p:txBody>
      </p:sp>
      <p:sp>
        <p:nvSpPr>
          <p:cNvPr id="4" name="Content Placeholder 3"/>
          <p:cNvSpPr>
            <a:spLocks noGrp="1"/>
          </p:cNvSpPr>
          <p:nvPr>
            <p:ph idx="1"/>
          </p:nvPr>
        </p:nvSpPr>
        <p:spPr>
          <a:xfrm>
            <a:off x="457200" y="1600201"/>
            <a:ext cx="8229600" cy="3989040"/>
          </a:xfrm>
          <a:solidFill>
            <a:schemeClr val="bg1"/>
          </a:solidFill>
        </p:spPr>
        <p:txBody>
          <a:bodyPr>
            <a:normAutofit/>
          </a:bodyPr>
          <a:lstStyle/>
          <a:p>
            <a:pPr marL="0" lvl="0" indent="0">
              <a:spcBef>
                <a:spcPts val="0"/>
              </a:spcBef>
              <a:buNone/>
            </a:pPr>
            <a:endParaRPr lang="en-CA" sz="600" b="1" dirty="0" smtClean="0">
              <a:solidFill>
                <a:prstClr val="black"/>
              </a:solidFill>
              <a:latin typeface="Calibri"/>
            </a:endParaRPr>
          </a:p>
          <a:p>
            <a:pPr marL="0" lvl="0" indent="0">
              <a:spcBef>
                <a:spcPts val="0"/>
              </a:spcBef>
              <a:buNone/>
            </a:pPr>
            <a:r>
              <a:rPr lang="en-CA" sz="2400" b="1" dirty="0" smtClean="0">
                <a:solidFill>
                  <a:prstClr val="black"/>
                </a:solidFill>
                <a:latin typeface="Calibri"/>
              </a:rPr>
              <a:t>Leviticus 4:8-10 </a:t>
            </a:r>
            <a:r>
              <a:rPr lang="en-CA" sz="2400" b="1" dirty="0">
                <a:solidFill>
                  <a:prstClr val="black"/>
                </a:solidFill>
                <a:latin typeface="Calibri"/>
              </a:rPr>
              <a:t>KJV</a:t>
            </a:r>
          </a:p>
          <a:p>
            <a:pPr>
              <a:spcBef>
                <a:spcPts val="0"/>
              </a:spcBef>
            </a:pPr>
            <a:r>
              <a:rPr lang="en-CA" sz="2400" dirty="0">
                <a:solidFill>
                  <a:prstClr val="black"/>
                </a:solidFill>
                <a:latin typeface="Calibri"/>
              </a:rPr>
              <a:t>8  And he shall take off from it all the fat of the bullock for the sin offering; the fat that </a:t>
            </a:r>
            <a:r>
              <a:rPr lang="en-CA" sz="2400" dirty="0" err="1">
                <a:solidFill>
                  <a:prstClr val="black"/>
                </a:solidFill>
                <a:latin typeface="Calibri"/>
              </a:rPr>
              <a:t>covereth</a:t>
            </a:r>
            <a:r>
              <a:rPr lang="en-CA" sz="2400" dirty="0">
                <a:solidFill>
                  <a:prstClr val="black"/>
                </a:solidFill>
                <a:latin typeface="Calibri"/>
              </a:rPr>
              <a:t> the inwards, and all the fat that </a:t>
            </a:r>
            <a:r>
              <a:rPr lang="en-CA" sz="2400" i="1" dirty="0">
                <a:solidFill>
                  <a:prstClr val="black"/>
                </a:solidFill>
                <a:latin typeface="Calibri"/>
              </a:rPr>
              <a:t>is</a:t>
            </a:r>
            <a:r>
              <a:rPr lang="en-CA" sz="2400" dirty="0">
                <a:solidFill>
                  <a:prstClr val="black"/>
                </a:solidFill>
                <a:latin typeface="Calibri"/>
              </a:rPr>
              <a:t> upon the inwards,</a:t>
            </a:r>
          </a:p>
          <a:p>
            <a:pPr>
              <a:spcBef>
                <a:spcPts val="0"/>
              </a:spcBef>
            </a:pPr>
            <a:r>
              <a:rPr lang="en-CA" sz="2400" dirty="0">
                <a:solidFill>
                  <a:prstClr val="black"/>
                </a:solidFill>
                <a:latin typeface="Calibri"/>
              </a:rPr>
              <a:t>9  </a:t>
            </a:r>
            <a:r>
              <a:rPr lang="en-CA" sz="2400" b="1" dirty="0">
                <a:solidFill>
                  <a:prstClr val="black"/>
                </a:solidFill>
                <a:latin typeface="Calibri"/>
              </a:rPr>
              <a:t>And the two kidneys, </a:t>
            </a:r>
            <a:r>
              <a:rPr lang="en-CA" sz="2400" dirty="0">
                <a:solidFill>
                  <a:prstClr val="black"/>
                </a:solidFill>
                <a:latin typeface="Calibri"/>
              </a:rPr>
              <a:t>and the fat that </a:t>
            </a:r>
            <a:r>
              <a:rPr lang="en-CA" sz="2400" i="1" dirty="0">
                <a:solidFill>
                  <a:prstClr val="black"/>
                </a:solidFill>
                <a:latin typeface="Calibri"/>
              </a:rPr>
              <a:t>is</a:t>
            </a:r>
            <a:r>
              <a:rPr lang="en-CA" sz="2400" dirty="0">
                <a:solidFill>
                  <a:prstClr val="black"/>
                </a:solidFill>
                <a:latin typeface="Calibri"/>
              </a:rPr>
              <a:t> upon them, which </a:t>
            </a:r>
            <a:r>
              <a:rPr lang="en-CA" sz="2400" i="1" dirty="0">
                <a:solidFill>
                  <a:prstClr val="black"/>
                </a:solidFill>
                <a:latin typeface="Calibri"/>
              </a:rPr>
              <a:t>is</a:t>
            </a:r>
            <a:r>
              <a:rPr lang="en-CA" sz="2400" dirty="0">
                <a:solidFill>
                  <a:prstClr val="black"/>
                </a:solidFill>
                <a:latin typeface="Calibri"/>
              </a:rPr>
              <a:t> by the flanks, and the caul above the liver, </a:t>
            </a:r>
            <a:r>
              <a:rPr lang="en-CA" sz="2400" b="1" dirty="0">
                <a:solidFill>
                  <a:prstClr val="black"/>
                </a:solidFill>
                <a:latin typeface="Calibri"/>
              </a:rPr>
              <a:t>with the kidneys</a:t>
            </a:r>
            <a:r>
              <a:rPr lang="en-CA" sz="2400" dirty="0">
                <a:solidFill>
                  <a:prstClr val="black"/>
                </a:solidFill>
                <a:latin typeface="Calibri"/>
              </a:rPr>
              <a:t>, it shall he take </a:t>
            </a:r>
            <a:r>
              <a:rPr lang="en-CA" sz="2400" dirty="0" smtClean="0">
                <a:solidFill>
                  <a:prstClr val="black"/>
                </a:solidFill>
                <a:latin typeface="Calibri"/>
              </a:rPr>
              <a:t>away,</a:t>
            </a:r>
          </a:p>
          <a:p>
            <a:pPr>
              <a:spcBef>
                <a:spcPts val="0"/>
              </a:spcBef>
            </a:pPr>
            <a:r>
              <a:rPr lang="en-CA" sz="2400" dirty="0" smtClean="0"/>
              <a:t>10  </a:t>
            </a:r>
            <a:r>
              <a:rPr lang="en-CA" sz="2400" dirty="0"/>
              <a:t>As it was taken off from the bullock of the sacrifice of peace offerings: and the priest shall burn them upon the altar of the burnt offering.</a:t>
            </a:r>
          </a:p>
          <a:p>
            <a:endParaRPr lang="en-CA" dirty="0"/>
          </a:p>
          <a:p>
            <a:endParaRPr lang="en-CA" dirty="0"/>
          </a:p>
        </p:txBody>
      </p:sp>
    </p:spTree>
    <p:extLst>
      <p:ext uri="{BB962C8B-B14F-4D97-AF65-F5344CB8AC3E}">
        <p14:creationId xmlns:p14="http://schemas.microsoft.com/office/powerpoint/2010/main" val="8566806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3600" b="1" dirty="0" smtClean="0"/>
              <a:t>Kidneys or ‘Reins’</a:t>
            </a:r>
            <a:endParaRPr lang="en-CA" sz="3600" b="1" dirty="0"/>
          </a:p>
        </p:txBody>
      </p:sp>
      <p:sp>
        <p:nvSpPr>
          <p:cNvPr id="5" name="Content Placeholder 4"/>
          <p:cNvSpPr>
            <a:spLocks noGrp="1"/>
          </p:cNvSpPr>
          <p:nvPr>
            <p:ph sz="half" idx="1"/>
          </p:nvPr>
        </p:nvSpPr>
        <p:spPr>
          <a:xfrm>
            <a:off x="457200" y="1600201"/>
            <a:ext cx="4038600" cy="3845024"/>
          </a:xfrm>
          <a:solidFill>
            <a:schemeClr val="bg1"/>
          </a:solidFill>
        </p:spPr>
        <p:txBody>
          <a:bodyPr>
            <a:normAutofit fontScale="92500" lnSpcReduction="20000"/>
          </a:bodyPr>
          <a:lstStyle/>
          <a:p>
            <a:endParaRPr lang="en-CA" sz="500" b="1" dirty="0" smtClean="0"/>
          </a:p>
          <a:p>
            <a:r>
              <a:rPr lang="en-CA" b="1" dirty="0" smtClean="0"/>
              <a:t>Reins STR H3629</a:t>
            </a:r>
            <a:endParaRPr lang="en-CA" dirty="0"/>
          </a:p>
          <a:p>
            <a:r>
              <a:rPr lang="en-CA" dirty="0" err="1"/>
              <a:t>kilyâh</a:t>
            </a:r>
            <a:endParaRPr lang="en-CA" dirty="0"/>
          </a:p>
          <a:p>
            <a:r>
              <a:rPr lang="en-CA" b="1" dirty="0"/>
              <a:t>BDB Definition:</a:t>
            </a:r>
            <a:endParaRPr lang="en-CA" dirty="0"/>
          </a:p>
          <a:p>
            <a:r>
              <a:rPr lang="en-CA" dirty="0"/>
              <a:t>1) kidneys</a:t>
            </a:r>
          </a:p>
          <a:p>
            <a:r>
              <a:rPr lang="en-CA" dirty="0"/>
              <a:t>1a) of physical organ (literally)</a:t>
            </a:r>
          </a:p>
          <a:p>
            <a:r>
              <a:rPr lang="en-CA" dirty="0"/>
              <a:t>1b) of seat of emotion and affection (figuratively)</a:t>
            </a:r>
          </a:p>
          <a:p>
            <a:endParaRPr lang="en-CA" u="sng" dirty="0"/>
          </a:p>
        </p:txBody>
      </p:sp>
      <p:sp>
        <p:nvSpPr>
          <p:cNvPr id="6" name="Content Placeholder 5"/>
          <p:cNvSpPr>
            <a:spLocks noGrp="1"/>
          </p:cNvSpPr>
          <p:nvPr>
            <p:ph sz="half" idx="2"/>
          </p:nvPr>
        </p:nvSpPr>
        <p:spPr>
          <a:xfrm>
            <a:off x="4648200" y="1600201"/>
            <a:ext cx="4038600" cy="3845024"/>
          </a:xfrm>
          <a:solidFill>
            <a:schemeClr val="bg1"/>
          </a:solidFill>
        </p:spPr>
        <p:txBody>
          <a:bodyPr>
            <a:normAutofit fontScale="92500" lnSpcReduction="20000"/>
          </a:bodyPr>
          <a:lstStyle/>
          <a:p>
            <a:endParaRPr lang="en-CA" sz="500" b="1" dirty="0" smtClean="0"/>
          </a:p>
          <a:p>
            <a:r>
              <a:rPr lang="en-CA" b="1" dirty="0" smtClean="0"/>
              <a:t>Reins STR G3510</a:t>
            </a:r>
            <a:endParaRPr lang="en-CA" dirty="0"/>
          </a:p>
          <a:p>
            <a:r>
              <a:rPr lang="en-CA" dirty="0" err="1" smtClean="0"/>
              <a:t>nephros</a:t>
            </a:r>
            <a:endParaRPr lang="en-CA" dirty="0"/>
          </a:p>
          <a:p>
            <a:r>
              <a:rPr lang="en-CA" b="1" dirty="0"/>
              <a:t>Thayer Definition:</a:t>
            </a:r>
            <a:endParaRPr lang="en-CA" dirty="0"/>
          </a:p>
          <a:p>
            <a:r>
              <a:rPr lang="en-CA" dirty="0"/>
              <a:t>1) a kidney</a:t>
            </a:r>
          </a:p>
          <a:p>
            <a:r>
              <a:rPr lang="en-CA" dirty="0"/>
              <a:t>2) kidneys, loins</a:t>
            </a:r>
          </a:p>
          <a:p>
            <a:r>
              <a:rPr lang="en-CA" dirty="0"/>
              <a:t>2a) used of the inmost thoughts, feelings, purposes, of the soul</a:t>
            </a:r>
          </a:p>
        </p:txBody>
      </p:sp>
    </p:spTree>
    <p:extLst>
      <p:ext uri="{BB962C8B-B14F-4D97-AF65-F5344CB8AC3E}">
        <p14:creationId xmlns:p14="http://schemas.microsoft.com/office/powerpoint/2010/main" val="2753499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Kidneys are Singled Out – Why?</a:t>
            </a:r>
            <a:endParaRPr lang="en-CA" sz="3600" b="1" dirty="0"/>
          </a:p>
        </p:txBody>
      </p:sp>
      <p:sp>
        <p:nvSpPr>
          <p:cNvPr id="3" name="Content Placeholder 2"/>
          <p:cNvSpPr>
            <a:spLocks noGrp="1"/>
          </p:cNvSpPr>
          <p:nvPr>
            <p:ph idx="1"/>
          </p:nvPr>
        </p:nvSpPr>
        <p:spPr>
          <a:xfrm>
            <a:off x="457200" y="1600201"/>
            <a:ext cx="8229600" cy="3556991"/>
          </a:xfrm>
          <a:solidFill>
            <a:schemeClr val="bg1"/>
          </a:solidFill>
        </p:spPr>
        <p:txBody>
          <a:bodyPr>
            <a:normAutofit/>
          </a:bodyPr>
          <a:lstStyle/>
          <a:p>
            <a:pPr marL="0" indent="0">
              <a:buNone/>
            </a:pPr>
            <a:endParaRPr lang="en-CA" sz="500" dirty="0" smtClean="0"/>
          </a:p>
          <a:p>
            <a:pPr marL="0" indent="0">
              <a:buNone/>
            </a:pPr>
            <a:r>
              <a:rPr lang="en-CA" sz="2800" b="1" dirty="0" smtClean="0"/>
              <a:t>Leviticus </a:t>
            </a:r>
            <a:r>
              <a:rPr lang="en-CA" sz="2800" b="1" dirty="0"/>
              <a:t>3:10-11 KJV</a:t>
            </a:r>
          </a:p>
          <a:p>
            <a:r>
              <a:rPr lang="en-CA" sz="2800" dirty="0"/>
              <a:t>10  And the </a:t>
            </a:r>
            <a:r>
              <a:rPr lang="en-CA" sz="2800" b="1" dirty="0"/>
              <a:t>two kidneys</a:t>
            </a:r>
            <a:r>
              <a:rPr lang="en-CA" sz="2800" dirty="0"/>
              <a:t>, and </a:t>
            </a:r>
            <a:r>
              <a:rPr lang="en-CA" sz="2800" b="1" dirty="0"/>
              <a:t>the fat that </a:t>
            </a:r>
            <a:r>
              <a:rPr lang="en-CA" sz="2800" b="1" i="1" dirty="0"/>
              <a:t>is</a:t>
            </a:r>
            <a:r>
              <a:rPr lang="en-CA" sz="2800" b="1" dirty="0"/>
              <a:t> upon them,</a:t>
            </a:r>
            <a:r>
              <a:rPr lang="en-CA" sz="2800" dirty="0"/>
              <a:t> which </a:t>
            </a:r>
            <a:r>
              <a:rPr lang="en-CA" sz="2800" i="1" dirty="0"/>
              <a:t>is</a:t>
            </a:r>
            <a:r>
              <a:rPr lang="en-CA" sz="2800" dirty="0"/>
              <a:t> by the flanks, and the caul above the liver, with the </a:t>
            </a:r>
            <a:r>
              <a:rPr lang="en-CA" sz="2800" b="1" dirty="0"/>
              <a:t>kidneys,</a:t>
            </a:r>
            <a:r>
              <a:rPr lang="en-CA" sz="2800" dirty="0"/>
              <a:t> it shall he take away.</a:t>
            </a:r>
          </a:p>
          <a:p>
            <a:r>
              <a:rPr lang="en-CA" sz="2800" dirty="0"/>
              <a:t>11  And the priest </a:t>
            </a:r>
            <a:r>
              <a:rPr lang="en-CA" sz="2800" b="1" dirty="0"/>
              <a:t>shall burn it upon the altar</a:t>
            </a:r>
            <a:r>
              <a:rPr lang="en-CA" sz="2800" dirty="0"/>
              <a:t>: </a:t>
            </a:r>
            <a:r>
              <a:rPr lang="en-CA" sz="2800" i="1" dirty="0"/>
              <a:t>it is</a:t>
            </a:r>
            <a:r>
              <a:rPr lang="en-CA" sz="2800" dirty="0"/>
              <a:t> </a:t>
            </a:r>
            <a:r>
              <a:rPr lang="en-CA" sz="2800" b="1" dirty="0"/>
              <a:t>the food of the offering </a:t>
            </a:r>
            <a:r>
              <a:rPr lang="en-CA" sz="2800" dirty="0"/>
              <a:t>made by fire unto the LORD.</a:t>
            </a:r>
          </a:p>
          <a:p>
            <a:endParaRPr lang="en-CA" sz="2800" dirty="0"/>
          </a:p>
        </p:txBody>
      </p:sp>
    </p:spTree>
    <p:extLst>
      <p:ext uri="{BB962C8B-B14F-4D97-AF65-F5344CB8AC3E}">
        <p14:creationId xmlns:p14="http://schemas.microsoft.com/office/powerpoint/2010/main" val="32838105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“and the kidneys”</a:t>
            </a:r>
            <a:endParaRPr lang="en-CA" sz="3600" b="1" dirty="0"/>
          </a:p>
        </p:txBody>
      </p:sp>
      <p:sp>
        <p:nvSpPr>
          <p:cNvPr id="3" name="Content Placeholder 2"/>
          <p:cNvSpPr>
            <a:spLocks noGrp="1"/>
          </p:cNvSpPr>
          <p:nvPr>
            <p:ph idx="1"/>
          </p:nvPr>
        </p:nvSpPr>
        <p:spPr>
          <a:xfrm>
            <a:off x="831273" y="1600200"/>
            <a:ext cx="7481455" cy="4277071"/>
          </a:xfrm>
          <a:solidFill>
            <a:schemeClr val="bg1"/>
          </a:solidFill>
        </p:spPr>
        <p:txBody>
          <a:bodyPr>
            <a:normAutofit fontScale="77500" lnSpcReduction="20000"/>
          </a:bodyPr>
          <a:lstStyle/>
          <a:p>
            <a:pPr marL="0" indent="0">
              <a:buNone/>
            </a:pPr>
            <a:endParaRPr lang="en-CA" sz="600" dirty="0" smtClean="0"/>
          </a:p>
          <a:p>
            <a:pPr marL="0" indent="0">
              <a:buNone/>
            </a:pPr>
            <a:r>
              <a:rPr lang="en-CA" b="1" dirty="0"/>
              <a:t>Leviticus 9:8-11 KJV</a:t>
            </a:r>
          </a:p>
          <a:p>
            <a:r>
              <a:rPr lang="en-CA" dirty="0"/>
              <a:t>8  Aaron therefore went unto the altar, and slew the calf of </a:t>
            </a:r>
            <a:r>
              <a:rPr lang="en-CA" b="1" dirty="0"/>
              <a:t>the sin offering</a:t>
            </a:r>
            <a:r>
              <a:rPr lang="en-CA" dirty="0"/>
              <a:t>, which was for himself.</a:t>
            </a:r>
          </a:p>
          <a:p>
            <a:r>
              <a:rPr lang="en-CA" dirty="0"/>
              <a:t>9  And the sons of Aaron brought the blood unto him: and he dipped his finger in the blood, and put it upon the horns of the altar, and poured out the blood at the bottom of the altar:</a:t>
            </a:r>
          </a:p>
          <a:p>
            <a:r>
              <a:rPr lang="en-CA" dirty="0"/>
              <a:t>10  </a:t>
            </a:r>
            <a:r>
              <a:rPr lang="en-CA" b="1" dirty="0"/>
              <a:t>But the fat, and the kidneys, and the caul above the liver of the sin offering</a:t>
            </a:r>
            <a:r>
              <a:rPr lang="en-CA" dirty="0"/>
              <a:t>, he burnt upon the altar; as the LORD commanded Moses.</a:t>
            </a:r>
          </a:p>
          <a:p>
            <a:r>
              <a:rPr lang="en-CA" dirty="0"/>
              <a:t>11  And the flesh and the hide he burnt with fire without the camp.</a:t>
            </a:r>
          </a:p>
          <a:p>
            <a:endParaRPr lang="en-CA" dirty="0"/>
          </a:p>
          <a:p>
            <a:endParaRPr lang="en-CA" dirty="0"/>
          </a:p>
          <a:p>
            <a:endParaRPr lang="en-CA" dirty="0"/>
          </a:p>
          <a:p>
            <a:endParaRPr lang="en-CA" dirty="0"/>
          </a:p>
          <a:p>
            <a:endParaRPr lang="en-CA" dirty="0"/>
          </a:p>
        </p:txBody>
      </p:sp>
    </p:spTree>
    <p:extLst>
      <p:ext uri="{BB962C8B-B14F-4D97-AF65-F5344CB8AC3E}">
        <p14:creationId xmlns:p14="http://schemas.microsoft.com/office/powerpoint/2010/main" val="11960815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God ‘tries’ the reins</a:t>
            </a:r>
            <a:endParaRPr lang="en-CA" sz="3600" b="1" dirty="0"/>
          </a:p>
        </p:txBody>
      </p:sp>
      <p:sp>
        <p:nvSpPr>
          <p:cNvPr id="3" name="Content Placeholder 2"/>
          <p:cNvSpPr>
            <a:spLocks noGrp="1"/>
          </p:cNvSpPr>
          <p:nvPr>
            <p:ph idx="1"/>
          </p:nvPr>
        </p:nvSpPr>
        <p:spPr>
          <a:xfrm>
            <a:off x="831273" y="1600201"/>
            <a:ext cx="7481455" cy="4061047"/>
          </a:xfrm>
          <a:solidFill>
            <a:schemeClr val="bg1"/>
          </a:solidFill>
        </p:spPr>
        <p:txBody>
          <a:bodyPr>
            <a:normAutofit fontScale="85000" lnSpcReduction="20000"/>
          </a:bodyPr>
          <a:lstStyle/>
          <a:p>
            <a:pPr marL="0" indent="0">
              <a:buNone/>
            </a:pPr>
            <a:endParaRPr lang="en-CA" sz="500" dirty="0"/>
          </a:p>
          <a:p>
            <a:pPr marL="0" indent="0">
              <a:buNone/>
            </a:pPr>
            <a:r>
              <a:rPr lang="en-CA" b="1" dirty="0" smtClean="0"/>
              <a:t>Jeremiah </a:t>
            </a:r>
            <a:r>
              <a:rPr lang="en-CA" b="1" dirty="0"/>
              <a:t>17:9-10 KJV</a:t>
            </a:r>
          </a:p>
          <a:p>
            <a:r>
              <a:rPr lang="en-CA" dirty="0"/>
              <a:t>9  The heart </a:t>
            </a:r>
            <a:r>
              <a:rPr lang="en-CA" i="1" dirty="0"/>
              <a:t>is</a:t>
            </a:r>
            <a:r>
              <a:rPr lang="en-CA" dirty="0"/>
              <a:t> deceitful above all </a:t>
            </a:r>
            <a:r>
              <a:rPr lang="en-CA" i="1" dirty="0"/>
              <a:t>things,</a:t>
            </a:r>
            <a:r>
              <a:rPr lang="en-CA" dirty="0"/>
              <a:t> and desperately wicked: who can know it?</a:t>
            </a:r>
          </a:p>
          <a:p>
            <a:r>
              <a:rPr lang="en-CA" dirty="0"/>
              <a:t>10  </a:t>
            </a:r>
            <a:r>
              <a:rPr lang="en-CA" b="1" dirty="0"/>
              <a:t>I the LORD search the heart</a:t>
            </a:r>
            <a:r>
              <a:rPr lang="en-CA" dirty="0"/>
              <a:t>, </a:t>
            </a:r>
            <a:r>
              <a:rPr lang="en-CA" b="1" i="1" dirty="0"/>
              <a:t>I</a:t>
            </a:r>
            <a:r>
              <a:rPr lang="en-CA" b="1" dirty="0"/>
              <a:t> try the reins,</a:t>
            </a:r>
            <a:r>
              <a:rPr lang="en-CA" dirty="0"/>
              <a:t> even to give every man according to his ways, </a:t>
            </a:r>
            <a:r>
              <a:rPr lang="en-CA" i="1" dirty="0"/>
              <a:t>and</a:t>
            </a:r>
            <a:r>
              <a:rPr lang="en-CA" dirty="0"/>
              <a:t> according to the fruit of his doings</a:t>
            </a:r>
            <a:r>
              <a:rPr lang="en-CA" dirty="0" smtClean="0"/>
              <a:t>.</a:t>
            </a:r>
          </a:p>
          <a:p>
            <a:endParaRPr lang="en-CA" sz="600" dirty="0" smtClean="0"/>
          </a:p>
          <a:p>
            <a:r>
              <a:rPr lang="en-CA" b="1" dirty="0" smtClean="0"/>
              <a:t>Try STR H974 </a:t>
            </a:r>
            <a:r>
              <a:rPr lang="en-CA" i="1" dirty="0" err="1" smtClean="0"/>
              <a:t>baw</a:t>
            </a:r>
            <a:r>
              <a:rPr lang="en-CA" i="1" dirty="0" smtClean="0"/>
              <a:t>-khan</a:t>
            </a:r>
            <a:r>
              <a:rPr lang="en-CA" i="1" dirty="0"/>
              <a:t>'</a:t>
            </a:r>
            <a:endParaRPr lang="en-CA" dirty="0"/>
          </a:p>
          <a:p>
            <a:r>
              <a:rPr lang="en-CA" dirty="0"/>
              <a:t>A primitive root; to </a:t>
            </a:r>
            <a:r>
              <a:rPr lang="en-CA" i="1" dirty="0"/>
              <a:t>test</a:t>
            </a:r>
            <a:r>
              <a:rPr lang="en-CA" dirty="0"/>
              <a:t> (especially metals); generally and figuratively to </a:t>
            </a:r>
            <a:r>
              <a:rPr lang="en-CA" i="1" dirty="0"/>
              <a:t>investigate: - </a:t>
            </a:r>
            <a:r>
              <a:rPr lang="en-CA" dirty="0"/>
              <a:t>examine, prove, tempt, try (trial).</a:t>
            </a:r>
          </a:p>
          <a:p>
            <a:endParaRPr lang="en-CA" dirty="0"/>
          </a:p>
          <a:p>
            <a:endParaRPr lang="en-CA" dirty="0"/>
          </a:p>
          <a:p>
            <a:endParaRPr lang="en-CA" dirty="0"/>
          </a:p>
        </p:txBody>
      </p:sp>
    </p:spTree>
    <p:extLst>
      <p:ext uri="{BB962C8B-B14F-4D97-AF65-F5344CB8AC3E}">
        <p14:creationId xmlns:p14="http://schemas.microsoft.com/office/powerpoint/2010/main" val="20654983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Why we need to Pay Attention</a:t>
            </a:r>
            <a:endParaRPr lang="en-CA" sz="3600" b="1" dirty="0"/>
          </a:p>
        </p:txBody>
      </p:sp>
      <p:sp>
        <p:nvSpPr>
          <p:cNvPr id="3" name="Content Placeholder 2"/>
          <p:cNvSpPr>
            <a:spLocks noGrp="1"/>
          </p:cNvSpPr>
          <p:nvPr>
            <p:ph idx="1"/>
          </p:nvPr>
        </p:nvSpPr>
        <p:spPr>
          <a:xfrm>
            <a:off x="831273" y="1600201"/>
            <a:ext cx="7481455" cy="3989040"/>
          </a:xfrm>
          <a:solidFill>
            <a:schemeClr val="bg1"/>
          </a:solidFill>
        </p:spPr>
        <p:txBody>
          <a:bodyPr>
            <a:normAutofit fontScale="85000" lnSpcReduction="20000"/>
          </a:bodyPr>
          <a:lstStyle/>
          <a:p>
            <a:endParaRPr lang="en-CA" sz="500" dirty="0" smtClean="0"/>
          </a:p>
          <a:p>
            <a:pPr marL="0" indent="0">
              <a:buNone/>
            </a:pPr>
            <a:r>
              <a:rPr lang="en-CA" b="1" dirty="0" smtClean="0"/>
              <a:t>Jeremiah </a:t>
            </a:r>
            <a:r>
              <a:rPr lang="en-CA" b="1" dirty="0"/>
              <a:t>12:1-2 KJV</a:t>
            </a:r>
          </a:p>
          <a:p>
            <a:r>
              <a:rPr lang="en-CA" dirty="0"/>
              <a:t>1  Righteous </a:t>
            </a:r>
            <a:r>
              <a:rPr lang="en-CA" i="1" dirty="0"/>
              <a:t>art</a:t>
            </a:r>
            <a:r>
              <a:rPr lang="en-CA" dirty="0"/>
              <a:t> thou, O LORD, when I plead with thee: yet let me talk with thee of </a:t>
            </a:r>
            <a:r>
              <a:rPr lang="en-CA" i="1" dirty="0"/>
              <a:t>thy</a:t>
            </a:r>
            <a:r>
              <a:rPr lang="en-CA" dirty="0"/>
              <a:t> judgments: Wherefore doth the way of the wicked prosper? </a:t>
            </a:r>
            <a:r>
              <a:rPr lang="en-CA" b="1" i="1" dirty="0"/>
              <a:t>wherefore</a:t>
            </a:r>
            <a:r>
              <a:rPr lang="en-CA" b="1" dirty="0"/>
              <a:t> are all they happy that deal very treacherously?</a:t>
            </a:r>
          </a:p>
          <a:p>
            <a:r>
              <a:rPr lang="en-CA" dirty="0"/>
              <a:t>2  Thou hast planted them, yea, they have taken root: they grow, yea, they bring forth fruit: </a:t>
            </a:r>
            <a:r>
              <a:rPr lang="en-CA" b="1" dirty="0"/>
              <a:t>thou </a:t>
            </a:r>
            <a:r>
              <a:rPr lang="en-CA" b="1" i="1" dirty="0"/>
              <a:t>art</a:t>
            </a:r>
            <a:r>
              <a:rPr lang="en-CA" b="1" dirty="0"/>
              <a:t> near in their mouth, and far from their</a:t>
            </a:r>
            <a:r>
              <a:rPr lang="en-CA" dirty="0"/>
              <a:t> </a:t>
            </a:r>
            <a:r>
              <a:rPr lang="en-CA" b="1" dirty="0"/>
              <a:t>reins.</a:t>
            </a:r>
          </a:p>
          <a:p>
            <a:endParaRPr lang="en-CA" dirty="0"/>
          </a:p>
          <a:p>
            <a:endParaRPr lang="en-CA" dirty="0"/>
          </a:p>
        </p:txBody>
      </p:sp>
    </p:spTree>
    <p:extLst>
      <p:ext uri="{BB962C8B-B14F-4D97-AF65-F5344CB8AC3E}">
        <p14:creationId xmlns:p14="http://schemas.microsoft.com/office/powerpoint/2010/main" val="22962696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How Does One’s Kidneys Instruct?</a:t>
            </a:r>
            <a:endParaRPr lang="en-CA" sz="3600" b="1" dirty="0"/>
          </a:p>
        </p:txBody>
      </p:sp>
      <p:sp>
        <p:nvSpPr>
          <p:cNvPr id="3" name="Content Placeholder 2"/>
          <p:cNvSpPr>
            <a:spLocks noGrp="1"/>
          </p:cNvSpPr>
          <p:nvPr>
            <p:ph idx="1"/>
          </p:nvPr>
        </p:nvSpPr>
        <p:spPr>
          <a:xfrm>
            <a:off x="831273" y="1600201"/>
            <a:ext cx="7481455" cy="3484984"/>
          </a:xfrm>
          <a:solidFill>
            <a:schemeClr val="bg1"/>
          </a:solidFill>
        </p:spPr>
        <p:txBody>
          <a:bodyPr>
            <a:normAutofit fontScale="85000" lnSpcReduction="20000"/>
          </a:bodyPr>
          <a:lstStyle/>
          <a:p>
            <a:endParaRPr lang="en-CA" sz="500" b="1" dirty="0" smtClean="0"/>
          </a:p>
          <a:p>
            <a:r>
              <a:rPr lang="en-CA" b="1" dirty="0" smtClean="0"/>
              <a:t>Psalms </a:t>
            </a:r>
            <a:r>
              <a:rPr lang="en-CA" b="1" dirty="0"/>
              <a:t>16:7-9 KJV</a:t>
            </a:r>
          </a:p>
          <a:p>
            <a:r>
              <a:rPr lang="en-CA" dirty="0"/>
              <a:t>7  I will bless the LORD, who hath given me counsel: </a:t>
            </a:r>
            <a:r>
              <a:rPr lang="en-CA" b="1" dirty="0"/>
              <a:t>my reins also instruct me in the night seasons.</a:t>
            </a:r>
          </a:p>
          <a:p>
            <a:r>
              <a:rPr lang="en-CA" dirty="0"/>
              <a:t>8  I have set the LORD always before me: because </a:t>
            </a:r>
            <a:r>
              <a:rPr lang="en-CA" i="1" dirty="0"/>
              <a:t>he is</a:t>
            </a:r>
            <a:r>
              <a:rPr lang="en-CA" dirty="0"/>
              <a:t> at my right hand, I shall not be moved.</a:t>
            </a:r>
          </a:p>
          <a:p>
            <a:r>
              <a:rPr lang="en-CA" dirty="0"/>
              <a:t>9  Therefore my heart is glad, and my glory </a:t>
            </a:r>
            <a:r>
              <a:rPr lang="en-CA" dirty="0" err="1"/>
              <a:t>rejoiceth</a:t>
            </a:r>
            <a:r>
              <a:rPr lang="en-CA" dirty="0"/>
              <a:t>: my flesh also shall rest in hope.</a:t>
            </a:r>
          </a:p>
          <a:p>
            <a:endParaRPr lang="en-CA" dirty="0"/>
          </a:p>
          <a:p>
            <a:endParaRPr lang="en-CA" dirty="0"/>
          </a:p>
        </p:txBody>
      </p:sp>
    </p:spTree>
    <p:extLst>
      <p:ext uri="{BB962C8B-B14F-4D97-AF65-F5344CB8AC3E}">
        <p14:creationId xmlns:p14="http://schemas.microsoft.com/office/powerpoint/2010/main" val="27006215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sz="half" idx="1"/>
          </p:nvPr>
        </p:nvSpPr>
        <p:spPr/>
        <p:txBody>
          <a:bodyPr/>
          <a:lstStyle/>
          <a:p>
            <a:endParaRPr lang="en-CA"/>
          </a:p>
        </p:txBody>
      </p:sp>
      <p:sp>
        <p:nvSpPr>
          <p:cNvPr id="4" name="Content Placeholder 3"/>
          <p:cNvSpPr>
            <a:spLocks noGrp="1"/>
          </p:cNvSpPr>
          <p:nvPr>
            <p:ph sz="half" idx="2"/>
          </p:nvPr>
        </p:nvSpPr>
        <p:spPr/>
        <p:txBody>
          <a:bodyPr/>
          <a:lstStyle/>
          <a:p>
            <a:endParaRPr lang="en-CA"/>
          </a:p>
        </p:txBody>
      </p:sp>
    </p:spTree>
    <p:extLst>
      <p:ext uri="{BB962C8B-B14F-4D97-AF65-F5344CB8AC3E}">
        <p14:creationId xmlns:p14="http://schemas.microsoft.com/office/powerpoint/2010/main" val="41329765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Reasons for Our Study in Hebrews</a:t>
            </a:r>
            <a:endParaRPr lang="en-CA" sz="3600" b="1" dirty="0"/>
          </a:p>
        </p:txBody>
      </p:sp>
      <p:sp>
        <p:nvSpPr>
          <p:cNvPr id="3" name="Content Placeholder 2"/>
          <p:cNvSpPr>
            <a:spLocks noGrp="1"/>
          </p:cNvSpPr>
          <p:nvPr>
            <p:ph idx="1"/>
          </p:nvPr>
        </p:nvSpPr>
        <p:spPr>
          <a:xfrm>
            <a:off x="457200" y="1412776"/>
            <a:ext cx="8229600" cy="4713387"/>
          </a:xfrm>
          <a:solidFill>
            <a:schemeClr val="bg1"/>
          </a:solidFill>
        </p:spPr>
        <p:txBody>
          <a:bodyPr>
            <a:normAutofit fontScale="92500" lnSpcReduction="20000"/>
          </a:bodyPr>
          <a:lstStyle/>
          <a:p>
            <a:pPr marL="0" indent="0">
              <a:buNone/>
            </a:pPr>
            <a:r>
              <a:rPr lang="en-CA" sz="2400" b="1" dirty="0"/>
              <a:t>Hebrews 9:22 KJV</a:t>
            </a:r>
          </a:p>
          <a:p>
            <a:r>
              <a:rPr lang="en-CA" sz="2400" dirty="0"/>
              <a:t>22  And almost all things are by the law purged with blood; and </a:t>
            </a:r>
            <a:r>
              <a:rPr lang="en-CA" sz="2400" b="1" dirty="0"/>
              <a:t>without shedding of blood is no remission.</a:t>
            </a:r>
          </a:p>
          <a:p>
            <a:endParaRPr lang="en-CA" sz="800" dirty="0"/>
          </a:p>
          <a:p>
            <a:pPr marL="0" indent="0">
              <a:buNone/>
            </a:pPr>
            <a:r>
              <a:rPr lang="en-CA" sz="2400" b="1" dirty="0"/>
              <a:t>Hebrews 10:1-4 KJV</a:t>
            </a:r>
          </a:p>
          <a:p>
            <a:r>
              <a:rPr lang="en-CA" sz="2400" dirty="0"/>
              <a:t>1  For the law having a shadow of good things to come, </a:t>
            </a:r>
            <a:r>
              <a:rPr lang="en-CA" sz="2400" i="1" dirty="0"/>
              <a:t>and</a:t>
            </a:r>
            <a:r>
              <a:rPr lang="en-CA" sz="2400" dirty="0"/>
              <a:t> not the very image of the things, can never with those sacrifices which they offered year by year continually make the comers thereunto perfect.</a:t>
            </a:r>
          </a:p>
          <a:p>
            <a:r>
              <a:rPr lang="en-CA" sz="2400" dirty="0"/>
              <a:t>2  For then would they not have ceased to be offered? because that the worshippers once purged should have had no more conscience of sins.</a:t>
            </a:r>
          </a:p>
          <a:p>
            <a:r>
              <a:rPr lang="en-CA" sz="2400" dirty="0"/>
              <a:t>3  But in those </a:t>
            </a:r>
            <a:r>
              <a:rPr lang="en-CA" sz="2400" i="1" dirty="0"/>
              <a:t>sacrifices there is</a:t>
            </a:r>
            <a:r>
              <a:rPr lang="en-CA" sz="2400" dirty="0"/>
              <a:t> a remembrance again </a:t>
            </a:r>
            <a:r>
              <a:rPr lang="en-CA" sz="2400" i="1" dirty="0"/>
              <a:t>made</a:t>
            </a:r>
            <a:r>
              <a:rPr lang="en-CA" sz="2400" dirty="0"/>
              <a:t> of sins every year.</a:t>
            </a:r>
          </a:p>
          <a:p>
            <a:r>
              <a:rPr lang="en-CA" sz="2400" b="1" dirty="0"/>
              <a:t>4  For </a:t>
            </a:r>
            <a:r>
              <a:rPr lang="en-CA" sz="2400" b="1" i="1" dirty="0"/>
              <a:t>it is</a:t>
            </a:r>
            <a:r>
              <a:rPr lang="en-CA" sz="2400" b="1" dirty="0"/>
              <a:t> not possible that the blood of bulls and of goats should take away sins.</a:t>
            </a:r>
          </a:p>
          <a:p>
            <a:endParaRPr lang="en-CA" sz="2400" dirty="0"/>
          </a:p>
          <a:p>
            <a:endParaRPr lang="en-CA" sz="2400" dirty="0"/>
          </a:p>
          <a:p>
            <a:endParaRPr lang="en-CA" sz="2400" dirty="0"/>
          </a:p>
        </p:txBody>
      </p:sp>
    </p:spTree>
    <p:extLst>
      <p:ext uri="{BB962C8B-B14F-4D97-AF65-F5344CB8AC3E}">
        <p14:creationId xmlns:p14="http://schemas.microsoft.com/office/powerpoint/2010/main" val="36219431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t>The Sin Offering to be Re-instituted in the Kingdom Age</a:t>
            </a:r>
            <a:endParaRPr lang="en-CA" sz="3600" b="1" dirty="0"/>
          </a:p>
        </p:txBody>
      </p:sp>
      <p:sp>
        <p:nvSpPr>
          <p:cNvPr id="3" name="Content Placeholder 2"/>
          <p:cNvSpPr>
            <a:spLocks noGrp="1"/>
          </p:cNvSpPr>
          <p:nvPr>
            <p:ph idx="1"/>
          </p:nvPr>
        </p:nvSpPr>
        <p:spPr>
          <a:xfrm>
            <a:off x="457200" y="1600200"/>
            <a:ext cx="8229600" cy="1972815"/>
          </a:xfrm>
          <a:solidFill>
            <a:schemeClr val="bg1"/>
          </a:solidFill>
        </p:spPr>
        <p:txBody>
          <a:bodyPr>
            <a:normAutofit/>
          </a:bodyPr>
          <a:lstStyle/>
          <a:p>
            <a:pPr marL="0" indent="0">
              <a:buNone/>
            </a:pPr>
            <a:endParaRPr lang="en-CA" sz="400" b="1" dirty="0" smtClean="0"/>
          </a:p>
          <a:p>
            <a:pPr marL="0" indent="0">
              <a:buNone/>
            </a:pPr>
            <a:r>
              <a:rPr lang="en-CA" sz="2400" b="1" dirty="0" smtClean="0"/>
              <a:t>Ezekiel </a:t>
            </a:r>
            <a:r>
              <a:rPr lang="en-CA" sz="2400" b="1" dirty="0"/>
              <a:t>40:39 KJV</a:t>
            </a:r>
          </a:p>
          <a:p>
            <a:r>
              <a:rPr lang="en-CA" sz="2400" dirty="0"/>
              <a:t>39  And in the porch of the gate </a:t>
            </a:r>
            <a:r>
              <a:rPr lang="en-CA" sz="2400" i="1" dirty="0"/>
              <a:t>were</a:t>
            </a:r>
            <a:r>
              <a:rPr lang="en-CA" sz="2400" dirty="0"/>
              <a:t> two tables on this side, and two tables on that side, to slay thereon the burnt offering and the sin offering and the trespass offering.</a:t>
            </a:r>
          </a:p>
          <a:p>
            <a:endParaRPr lang="en-CA" sz="2400" dirty="0"/>
          </a:p>
          <a:p>
            <a:endParaRPr lang="en-CA" sz="2400" dirty="0"/>
          </a:p>
        </p:txBody>
      </p:sp>
    </p:spTree>
    <p:extLst>
      <p:ext uri="{BB962C8B-B14F-4D97-AF65-F5344CB8AC3E}">
        <p14:creationId xmlns:p14="http://schemas.microsoft.com/office/powerpoint/2010/main" val="26895114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Kidney Fat</a:t>
            </a:r>
            <a:endParaRPr lang="en-CA" sz="3600" b="1" dirty="0"/>
          </a:p>
        </p:txBody>
      </p:sp>
      <p:pic>
        <p:nvPicPr>
          <p:cNvPr id="5" name="Picture 6" descr="Figure6_Kidn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235" y="1660417"/>
            <a:ext cx="3899749" cy="34967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BEEF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4123" y="1573297"/>
            <a:ext cx="3870325" cy="3655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84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Sin; Guilt; Confession; </a:t>
            </a:r>
            <a:endParaRPr lang="en-CA" sz="3600" b="1" dirty="0"/>
          </a:p>
        </p:txBody>
      </p:sp>
      <p:sp>
        <p:nvSpPr>
          <p:cNvPr id="3" name="Content Placeholder 2"/>
          <p:cNvSpPr>
            <a:spLocks noGrp="1"/>
          </p:cNvSpPr>
          <p:nvPr>
            <p:ph idx="1"/>
          </p:nvPr>
        </p:nvSpPr>
        <p:spPr>
          <a:xfrm>
            <a:off x="457200" y="1600201"/>
            <a:ext cx="8229600" cy="4349080"/>
          </a:xfrm>
          <a:solidFill>
            <a:schemeClr val="bg1"/>
          </a:solidFill>
        </p:spPr>
        <p:txBody>
          <a:bodyPr>
            <a:normAutofit fontScale="77500" lnSpcReduction="20000"/>
          </a:bodyPr>
          <a:lstStyle/>
          <a:p>
            <a:pPr marL="0" indent="0">
              <a:buNone/>
            </a:pPr>
            <a:endParaRPr lang="en-CA" sz="1000" b="1" dirty="0" smtClean="0"/>
          </a:p>
          <a:p>
            <a:pPr marL="0" indent="0">
              <a:buNone/>
            </a:pPr>
            <a:r>
              <a:rPr lang="en-CA" b="1" dirty="0" smtClean="0"/>
              <a:t>Leviticus </a:t>
            </a:r>
            <a:r>
              <a:rPr lang="en-CA" b="1" dirty="0"/>
              <a:t>5:3-5 KJV</a:t>
            </a:r>
          </a:p>
          <a:p>
            <a:r>
              <a:rPr lang="en-CA" dirty="0"/>
              <a:t>3  Or if he touch the uncleanness of man, whatsoever uncleanness it be that a man shall be defiled withal, and it be hid from him; </a:t>
            </a:r>
            <a:r>
              <a:rPr lang="en-CA" b="1" dirty="0"/>
              <a:t>when he </a:t>
            </a:r>
            <a:r>
              <a:rPr lang="en-CA" b="1" dirty="0" err="1"/>
              <a:t>knoweth</a:t>
            </a:r>
            <a:r>
              <a:rPr lang="en-CA" b="1" dirty="0"/>
              <a:t> of it,</a:t>
            </a:r>
            <a:r>
              <a:rPr lang="en-CA" dirty="0"/>
              <a:t> then he shall be </a:t>
            </a:r>
            <a:r>
              <a:rPr lang="en-CA" b="1" dirty="0"/>
              <a:t>guilty</a:t>
            </a:r>
            <a:r>
              <a:rPr lang="en-CA" dirty="0"/>
              <a:t>.</a:t>
            </a:r>
          </a:p>
          <a:p>
            <a:r>
              <a:rPr lang="en-CA" dirty="0"/>
              <a:t>4  Or if a soul swear, pronouncing with his lips to do evil, or to do good, whatsoever it be that a man shall pronounce with an oath, and it be hid from him; </a:t>
            </a:r>
            <a:r>
              <a:rPr lang="en-CA" b="1" dirty="0"/>
              <a:t>when he </a:t>
            </a:r>
            <a:r>
              <a:rPr lang="en-CA" b="1" dirty="0" err="1"/>
              <a:t>knoweth</a:t>
            </a:r>
            <a:r>
              <a:rPr lang="en-CA" b="1" dirty="0"/>
              <a:t> of it,</a:t>
            </a:r>
            <a:r>
              <a:rPr lang="en-CA" dirty="0"/>
              <a:t> then he shall be </a:t>
            </a:r>
            <a:r>
              <a:rPr lang="en-CA" b="1" dirty="0"/>
              <a:t>guilty</a:t>
            </a:r>
            <a:r>
              <a:rPr lang="en-CA" dirty="0"/>
              <a:t> in one of these.</a:t>
            </a:r>
          </a:p>
          <a:p>
            <a:r>
              <a:rPr lang="en-CA" dirty="0"/>
              <a:t>5  And it shall be, when he shall be </a:t>
            </a:r>
            <a:r>
              <a:rPr lang="en-CA" b="1" dirty="0"/>
              <a:t>guilty</a:t>
            </a:r>
            <a:r>
              <a:rPr lang="en-CA" dirty="0"/>
              <a:t> in one of these things, that he shall </a:t>
            </a:r>
            <a:r>
              <a:rPr lang="en-CA" b="1" dirty="0"/>
              <a:t>confess</a:t>
            </a:r>
            <a:r>
              <a:rPr lang="en-CA" dirty="0"/>
              <a:t> that he hath </a:t>
            </a:r>
            <a:r>
              <a:rPr lang="en-CA" b="1" dirty="0"/>
              <a:t>sinned</a:t>
            </a:r>
            <a:r>
              <a:rPr lang="en-CA" dirty="0"/>
              <a:t> in that thing:</a:t>
            </a:r>
          </a:p>
          <a:p>
            <a:endParaRPr lang="en-CA" dirty="0"/>
          </a:p>
        </p:txBody>
      </p:sp>
    </p:spTree>
    <p:extLst>
      <p:ext uri="{BB962C8B-B14F-4D97-AF65-F5344CB8AC3E}">
        <p14:creationId xmlns:p14="http://schemas.microsoft.com/office/powerpoint/2010/main" val="28299731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Why the Kidneys and Covering of Fat?</a:t>
            </a:r>
            <a:endParaRPr lang="en-CA" sz="3600" b="1" dirty="0"/>
          </a:p>
        </p:txBody>
      </p:sp>
      <p:sp>
        <p:nvSpPr>
          <p:cNvPr id="3" name="Content Placeholder 2"/>
          <p:cNvSpPr>
            <a:spLocks noGrp="1"/>
          </p:cNvSpPr>
          <p:nvPr>
            <p:ph idx="1"/>
          </p:nvPr>
        </p:nvSpPr>
        <p:spPr>
          <a:solidFill>
            <a:schemeClr val="bg1"/>
          </a:solidFill>
        </p:spPr>
        <p:txBody>
          <a:bodyPr>
            <a:normAutofit/>
          </a:bodyPr>
          <a:lstStyle/>
          <a:p>
            <a:r>
              <a:rPr lang="en-CA" sz="2400" dirty="0" smtClean="0"/>
              <a:t>Not the brain; Not the eyes; Not the ears; Not the heart; Not the legs; Not the liver; but the KIDNEYS</a:t>
            </a:r>
            <a:endParaRPr lang="en-CA"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3469" y="3007428"/>
            <a:ext cx="4237062" cy="2824708"/>
          </a:xfrm>
          <a:prstGeom prst="rect">
            <a:avLst/>
          </a:prstGeom>
        </p:spPr>
      </p:pic>
    </p:spTree>
    <p:extLst>
      <p:ext uri="{BB962C8B-B14F-4D97-AF65-F5344CB8AC3E}">
        <p14:creationId xmlns:p14="http://schemas.microsoft.com/office/powerpoint/2010/main" val="3720469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a:bodyPr>
          <a:lstStyle/>
          <a:p>
            <a:r>
              <a:rPr lang="en-CA" sz="3600" b="1" dirty="0" smtClean="0"/>
              <a:t>The Kidneys (reins)</a:t>
            </a:r>
            <a:br>
              <a:rPr lang="en-CA" sz="3600" b="1" dirty="0" smtClean="0"/>
            </a:br>
            <a:r>
              <a:rPr lang="en-CA" sz="2800" b="1" dirty="0" smtClean="0"/>
              <a:t>(Explain Bible Language)</a:t>
            </a:r>
            <a:endParaRPr lang="en-CA" sz="2800" b="1" dirty="0"/>
          </a:p>
        </p:txBody>
      </p:sp>
      <p:sp>
        <p:nvSpPr>
          <p:cNvPr id="9" name="Content Placeholder 8"/>
          <p:cNvSpPr>
            <a:spLocks noGrp="1"/>
          </p:cNvSpPr>
          <p:nvPr>
            <p:ph sz="half" idx="2"/>
          </p:nvPr>
        </p:nvSpPr>
        <p:spPr>
          <a:xfrm>
            <a:off x="4648200" y="1600201"/>
            <a:ext cx="4038600" cy="3052936"/>
          </a:xfrm>
          <a:solidFill>
            <a:schemeClr val="bg1"/>
          </a:solidFill>
        </p:spPr>
        <p:txBody>
          <a:bodyPr/>
          <a:lstStyle/>
          <a:p>
            <a:pPr lvl="0" fontAlgn="base">
              <a:lnSpc>
                <a:spcPct val="80000"/>
              </a:lnSpc>
              <a:spcAft>
                <a:spcPct val="0"/>
              </a:spcAft>
              <a:buFontTx/>
              <a:buChar char="•"/>
            </a:pPr>
            <a:endParaRPr lang="en-US" altLang="en-US" sz="900" b="1" kern="0" dirty="0" smtClean="0"/>
          </a:p>
          <a:p>
            <a:pPr lvl="0" fontAlgn="base">
              <a:lnSpc>
                <a:spcPct val="80000"/>
              </a:lnSpc>
              <a:spcAft>
                <a:spcPct val="0"/>
              </a:spcAft>
              <a:buFontTx/>
              <a:buChar char="•"/>
            </a:pPr>
            <a:r>
              <a:rPr lang="en-US" altLang="en-US" sz="2400" b="1" kern="0" dirty="0" smtClean="0"/>
              <a:t>Kidney</a:t>
            </a:r>
            <a:r>
              <a:rPr lang="en-US" altLang="en-US" sz="2400" kern="0" dirty="0" smtClean="0"/>
              <a:t> </a:t>
            </a:r>
            <a:r>
              <a:rPr lang="en-US" altLang="en-US" sz="2400" b="1" kern="0" dirty="0" smtClean="0"/>
              <a:t>STR G3629</a:t>
            </a:r>
            <a:endParaRPr lang="en-US" altLang="en-US" sz="2400" b="1" kern="0" dirty="0"/>
          </a:p>
          <a:p>
            <a:pPr lvl="0" fontAlgn="base">
              <a:lnSpc>
                <a:spcPct val="80000"/>
              </a:lnSpc>
              <a:spcAft>
                <a:spcPct val="0"/>
              </a:spcAft>
              <a:buFontTx/>
              <a:buChar char="•"/>
            </a:pPr>
            <a:r>
              <a:rPr lang="en-US" altLang="en-US" sz="2400" kern="0" dirty="0" err="1"/>
              <a:t>kilyah</a:t>
            </a:r>
            <a:r>
              <a:rPr lang="en-US" altLang="en-US" sz="2400" kern="0" dirty="0"/>
              <a:t> (</a:t>
            </a:r>
            <a:r>
              <a:rPr lang="en-US" altLang="en-US" sz="2400" kern="0" dirty="0" err="1"/>
              <a:t>kil</a:t>
            </a:r>
            <a:r>
              <a:rPr lang="en-US" altLang="en-US" sz="2400" kern="0" dirty="0"/>
              <a:t>-yaw'); feminine of OT:3627 (only in the plural); a kidney (as an essential organ); figuratively, the mind (as the </a:t>
            </a:r>
            <a:r>
              <a:rPr lang="en-US" altLang="en-US" sz="2400" kern="0" dirty="0" smtClean="0"/>
              <a:t>interior self</a:t>
            </a:r>
            <a:r>
              <a:rPr lang="en-US" altLang="en-US" sz="2400" kern="0" dirty="0"/>
              <a:t>):</a:t>
            </a:r>
          </a:p>
          <a:p>
            <a:pPr lvl="0" fontAlgn="base">
              <a:lnSpc>
                <a:spcPct val="80000"/>
              </a:lnSpc>
              <a:spcAft>
                <a:spcPct val="0"/>
              </a:spcAft>
              <a:buFontTx/>
              <a:buChar char="•"/>
            </a:pPr>
            <a:r>
              <a:rPr lang="en-US" altLang="en-US" sz="2400" kern="0" dirty="0"/>
              <a:t>KJV - kidneys, reins</a:t>
            </a:r>
            <a:r>
              <a:rPr lang="en-US" altLang="en-US" sz="2400" kern="0" dirty="0" smtClean="0"/>
              <a:t>.</a:t>
            </a:r>
            <a:endParaRPr lang="en-US" altLang="en-US" sz="2400" kern="0" dirty="0"/>
          </a:p>
        </p:txBody>
      </p:sp>
      <p:sp>
        <p:nvSpPr>
          <p:cNvPr id="10" name="Rectangle 3"/>
          <p:cNvSpPr txBox="1">
            <a:spLocks noChangeArrowheads="1"/>
          </p:cNvSpPr>
          <p:nvPr/>
        </p:nvSpPr>
        <p:spPr bwMode="auto">
          <a:xfrm>
            <a:off x="472347" y="1628800"/>
            <a:ext cx="4038600" cy="3024336"/>
          </a:xfrm>
          <a:prstGeom prst="rect">
            <a:avLst/>
          </a:prstGeom>
          <a:solidFill>
            <a:schemeClr val="bg1"/>
          </a:solidFill>
          <a:ln>
            <a:noFill/>
          </a:ln>
          <a:effectLs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tx2"/>
              </a:buClr>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lr>
                <a:schemeClr val="tx2"/>
              </a:buClr>
              <a:buChar char="•"/>
              <a:defRPr sz="2000">
                <a:solidFill>
                  <a:schemeClr val="tx1"/>
                </a:solidFill>
                <a:latin typeface="+mn-lt"/>
              </a:defRPr>
            </a:lvl3pPr>
            <a:lvl4pPr marL="1600200" indent="-228600" algn="l" rtl="0" fontAlgn="base">
              <a:spcBef>
                <a:spcPct val="20000"/>
              </a:spcBef>
              <a:spcAft>
                <a:spcPct val="0"/>
              </a:spcAft>
              <a:buChar char="–"/>
              <a:defRPr sz="1800">
                <a:solidFill>
                  <a:schemeClr val="tx1"/>
                </a:solidFill>
                <a:latin typeface="+mn-lt"/>
              </a:defRPr>
            </a:lvl4pPr>
            <a:lvl5pPr marL="2057400" indent="-228600" algn="l" rtl="0" fontAlgn="base">
              <a:spcBef>
                <a:spcPct val="20000"/>
              </a:spcBef>
              <a:spcAft>
                <a:spcPct val="0"/>
              </a:spcAft>
              <a:buClr>
                <a:schemeClr val="tx2"/>
              </a:buClr>
              <a:buChar char="•"/>
              <a:defRPr sz="1800">
                <a:solidFill>
                  <a:schemeClr val="tx1"/>
                </a:solidFill>
                <a:latin typeface="+mn-lt"/>
              </a:defRPr>
            </a:lvl5pPr>
            <a:lvl6pPr marL="2514600" indent="-228600" algn="l" rtl="0" fontAlgn="base">
              <a:spcBef>
                <a:spcPct val="20000"/>
              </a:spcBef>
              <a:spcAft>
                <a:spcPct val="0"/>
              </a:spcAft>
              <a:buClr>
                <a:schemeClr val="tx2"/>
              </a:buClr>
              <a:buChar char="•"/>
              <a:defRPr sz="1800">
                <a:solidFill>
                  <a:schemeClr val="tx1"/>
                </a:solidFill>
                <a:latin typeface="+mn-lt"/>
              </a:defRPr>
            </a:lvl6pPr>
            <a:lvl7pPr marL="2971800" indent="-228600" algn="l" rtl="0" fontAlgn="base">
              <a:spcBef>
                <a:spcPct val="20000"/>
              </a:spcBef>
              <a:spcAft>
                <a:spcPct val="0"/>
              </a:spcAft>
              <a:buClr>
                <a:schemeClr val="tx2"/>
              </a:buClr>
              <a:buChar char="•"/>
              <a:defRPr sz="1800">
                <a:solidFill>
                  <a:schemeClr val="tx1"/>
                </a:solidFill>
                <a:latin typeface="+mn-lt"/>
              </a:defRPr>
            </a:lvl7pPr>
            <a:lvl8pPr marL="3429000" indent="-228600" algn="l" rtl="0" fontAlgn="base">
              <a:spcBef>
                <a:spcPct val="20000"/>
              </a:spcBef>
              <a:spcAft>
                <a:spcPct val="0"/>
              </a:spcAft>
              <a:buClr>
                <a:schemeClr val="tx2"/>
              </a:buClr>
              <a:buChar char="•"/>
              <a:defRPr sz="1800">
                <a:solidFill>
                  <a:schemeClr val="tx1"/>
                </a:solidFill>
                <a:latin typeface="+mn-lt"/>
              </a:defRPr>
            </a:lvl8pPr>
            <a:lvl9pPr marL="3886200" indent="-228600" algn="l" rtl="0" fontAlgn="base">
              <a:spcBef>
                <a:spcPct val="20000"/>
              </a:spcBef>
              <a:spcAft>
                <a:spcPct val="0"/>
              </a:spcAft>
              <a:buClr>
                <a:schemeClr val="tx2"/>
              </a:buClr>
              <a:buChar char="•"/>
              <a:defRPr sz="1800">
                <a:solidFill>
                  <a:schemeClr val="tx1"/>
                </a:solidFill>
                <a:latin typeface="+mn-lt"/>
              </a:defRPr>
            </a:lvl9pPr>
          </a:lstStyle>
          <a:p>
            <a:pPr>
              <a:lnSpc>
                <a:spcPct val="80000"/>
              </a:lnSpc>
              <a:buClr>
                <a:srgbClr val="E3E3FF"/>
              </a:buClr>
              <a:buFontTx/>
              <a:buNone/>
              <a:defRPr/>
            </a:pPr>
            <a:r>
              <a:rPr lang="en-US" altLang="en-US" sz="800" kern="0" dirty="0" smtClean="0">
                <a:solidFill>
                  <a:prstClr val="black"/>
                </a:solidFill>
                <a:latin typeface="Candara" panose="020E0502030303020204" pitchFamily="34" charset="0"/>
              </a:rPr>
              <a:t>	</a:t>
            </a:r>
          </a:p>
          <a:p>
            <a:pPr marL="0" indent="0">
              <a:buNone/>
            </a:pPr>
            <a:r>
              <a:rPr lang="en-CA" sz="2400" b="1" dirty="0"/>
              <a:t>Leviticus 9:10 KJV</a:t>
            </a:r>
          </a:p>
          <a:p>
            <a:r>
              <a:rPr lang="en-CA" sz="2400" dirty="0"/>
              <a:t>10  But the fat, and the </a:t>
            </a:r>
            <a:r>
              <a:rPr lang="en-CA" sz="2400" b="1" dirty="0"/>
              <a:t>kidneys,</a:t>
            </a:r>
            <a:r>
              <a:rPr lang="en-CA" sz="2400" dirty="0"/>
              <a:t> and the caul above the liver of the sin offering, he burnt upon the altar; as the LORD commanded Moses.</a:t>
            </a:r>
          </a:p>
          <a:p>
            <a:endParaRPr lang="en-CA" sz="2400" dirty="0"/>
          </a:p>
          <a:p>
            <a:pPr>
              <a:lnSpc>
                <a:spcPct val="80000"/>
              </a:lnSpc>
              <a:buClr>
                <a:srgbClr val="E3E3FF"/>
              </a:buClr>
              <a:buFontTx/>
              <a:buNone/>
              <a:defRPr/>
            </a:pPr>
            <a:endParaRPr lang="en-US" altLang="en-US" sz="800" b="1" kern="0" dirty="0" smtClean="0">
              <a:solidFill>
                <a:prstClr val="black"/>
              </a:solidFill>
              <a:latin typeface="Candara" panose="020E0502030303020204" pitchFamily="34" charset="0"/>
            </a:endParaRPr>
          </a:p>
        </p:txBody>
      </p:sp>
    </p:spTree>
    <p:extLst>
      <p:ext uri="{BB962C8B-B14F-4D97-AF65-F5344CB8AC3E}">
        <p14:creationId xmlns:p14="http://schemas.microsoft.com/office/powerpoint/2010/main" val="155207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Reins</a:t>
            </a:r>
            <a:endParaRPr lang="en-CA" sz="3600" b="1"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187624" y="1412776"/>
            <a:ext cx="2640293" cy="2376264"/>
          </a:xfrm>
        </p:spPr>
      </p:pic>
      <p:sp>
        <p:nvSpPr>
          <p:cNvPr id="4" name="Content Placeholder 3"/>
          <p:cNvSpPr>
            <a:spLocks noGrp="1"/>
          </p:cNvSpPr>
          <p:nvPr>
            <p:ph sz="half" idx="2"/>
          </p:nvPr>
        </p:nvSpPr>
        <p:spPr>
          <a:xfrm>
            <a:off x="4499992" y="1772816"/>
            <a:ext cx="4038600" cy="2548880"/>
          </a:xfrm>
          <a:solidFill>
            <a:schemeClr val="bg1"/>
          </a:solidFill>
        </p:spPr>
        <p:txBody>
          <a:bodyPr>
            <a:normAutofit/>
          </a:bodyPr>
          <a:lstStyle/>
          <a:p>
            <a:r>
              <a:rPr lang="en-CA" sz="2400" b="1" dirty="0" smtClean="0"/>
              <a:t>Reins</a:t>
            </a:r>
            <a:r>
              <a:rPr lang="en-CA" sz="2400" dirty="0" smtClean="0"/>
              <a:t> (English)</a:t>
            </a:r>
          </a:p>
          <a:p>
            <a:r>
              <a:rPr lang="en-CA" sz="2400" dirty="0" smtClean="0"/>
              <a:t>A leather strap fastened to each end of the bit of a bridle, by which the rider controls a horse or other animal.</a:t>
            </a:r>
            <a:endParaRPr lang="en-CA" sz="24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5111" y="3933056"/>
            <a:ext cx="2627313"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66722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Kidneys Purify the Blood</a:t>
            </a:r>
            <a:br>
              <a:rPr lang="en-CA" sz="3600" b="1" dirty="0" smtClean="0"/>
            </a:br>
            <a:r>
              <a:rPr lang="en-CA" sz="2800" b="1" dirty="0" smtClean="0"/>
              <a:t>(A “Smart” Filter)</a:t>
            </a:r>
            <a:endParaRPr lang="en-CA" sz="2800" b="1" dirty="0"/>
          </a:p>
        </p:txBody>
      </p:sp>
      <p:pic>
        <p:nvPicPr>
          <p:cNvPr id="5" name="Picture 10" descr="Kidney Function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772816"/>
            <a:ext cx="2832522" cy="4013695"/>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427984" y="1516681"/>
            <a:ext cx="4038600" cy="4525963"/>
          </a:xfrm>
          <a:solidFill>
            <a:schemeClr val="bg1"/>
          </a:solidFill>
        </p:spPr>
        <p:txBody>
          <a:bodyPr>
            <a:normAutofit fontScale="55000" lnSpcReduction="20000"/>
          </a:bodyPr>
          <a:lstStyle/>
          <a:p>
            <a:pPr>
              <a:lnSpc>
                <a:spcPct val="120000"/>
              </a:lnSpc>
            </a:pPr>
            <a:r>
              <a:rPr lang="en-US" altLang="en-US" sz="3800" dirty="0"/>
              <a:t>Our kidneys are capable of filtering our entire blood supply 20-25 times per day.  </a:t>
            </a:r>
          </a:p>
          <a:p>
            <a:pPr>
              <a:lnSpc>
                <a:spcPct val="120000"/>
              </a:lnSpc>
            </a:pPr>
            <a:r>
              <a:rPr lang="en-US" altLang="en-US" sz="3800" b="1" dirty="0"/>
              <a:t>They scan selectively at least 50 different chemicals dissolved in the fluid, reabsorbing the ones that are needed and rejecting the others.</a:t>
            </a:r>
          </a:p>
          <a:p>
            <a:pPr>
              <a:lnSpc>
                <a:spcPct val="120000"/>
              </a:lnSpc>
            </a:pPr>
            <a:r>
              <a:rPr lang="en-US" altLang="en-US" sz="3800" dirty="0"/>
              <a:t>They generally operate for about 70 years running continuously, never stopping for cleaning or repairs.</a:t>
            </a:r>
          </a:p>
          <a:p>
            <a:endParaRPr lang="en-CA" sz="2400" dirty="0"/>
          </a:p>
        </p:txBody>
      </p:sp>
    </p:spTree>
    <p:extLst>
      <p:ext uri="{BB962C8B-B14F-4D97-AF65-F5344CB8AC3E}">
        <p14:creationId xmlns:p14="http://schemas.microsoft.com/office/powerpoint/2010/main" val="33275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CA" sz="4000" b="1" dirty="0" smtClean="0"/>
              <a:t>Kidneys Do:</a:t>
            </a:r>
            <a:endParaRPr lang="en-CA" sz="4000" b="1" dirty="0"/>
          </a:p>
        </p:txBody>
      </p:sp>
      <p:sp>
        <p:nvSpPr>
          <p:cNvPr id="3" name="Content Placeholder 2"/>
          <p:cNvSpPr>
            <a:spLocks noGrp="1"/>
          </p:cNvSpPr>
          <p:nvPr>
            <p:ph idx="1"/>
          </p:nvPr>
        </p:nvSpPr>
        <p:spPr>
          <a:xfrm>
            <a:off x="457200" y="1196752"/>
            <a:ext cx="8229600" cy="5112568"/>
          </a:xfrm>
        </p:spPr>
        <p:txBody>
          <a:bodyPr>
            <a:normAutofit fontScale="70000" lnSpcReduction="20000"/>
          </a:bodyPr>
          <a:lstStyle/>
          <a:p>
            <a:pPr marL="0" indent="0">
              <a:buNone/>
            </a:pPr>
            <a:r>
              <a:rPr lang="en-CA" b="1" dirty="0"/>
              <a:t>1. Remove wastes and extra fluid</a:t>
            </a:r>
            <a:endParaRPr lang="en-CA" dirty="0"/>
          </a:p>
          <a:p>
            <a:r>
              <a:rPr lang="en-CA" dirty="0"/>
              <a:t>Your kidneys act like a filter to remove wastes and extra fluid from your body. Your kidneys filter about 200 quarts of blood each day to make about 1 to 2 quarts of urine. The urine contains wastes and extra fluid. This prevents buildup of wastes and fluid to keep your body healthy.</a:t>
            </a:r>
          </a:p>
          <a:p>
            <a:pPr marL="0" indent="0">
              <a:buNone/>
            </a:pPr>
            <a:r>
              <a:rPr lang="en-CA" b="1" dirty="0" smtClean="0"/>
              <a:t>2</a:t>
            </a:r>
            <a:r>
              <a:rPr lang="en-CA" b="1" dirty="0"/>
              <a:t>. Control blood pressure</a:t>
            </a:r>
            <a:endParaRPr lang="en-CA" dirty="0"/>
          </a:p>
          <a:p>
            <a:r>
              <a:rPr lang="en-CA" dirty="0"/>
              <a:t>Your kidneys need pressure to work properly. Kidneys can ask for higher pressure if it seems too low, or try to lower pressure if it seems too high by controlling fluid levels and making the hormone that causes blood vessels to constrict.</a:t>
            </a:r>
          </a:p>
          <a:p>
            <a:pPr marL="0" indent="0">
              <a:buNone/>
            </a:pPr>
            <a:r>
              <a:rPr lang="en-CA" b="1" dirty="0"/>
              <a:t>3. Make red blood cells</a:t>
            </a:r>
            <a:endParaRPr lang="en-CA" dirty="0"/>
          </a:p>
          <a:p>
            <a:r>
              <a:rPr lang="en-CA" dirty="0"/>
              <a:t>Your kidneys make a hormone called </a:t>
            </a:r>
            <a:r>
              <a:rPr lang="en-CA" dirty="0" smtClean="0"/>
              <a:t>erythropoietin</a:t>
            </a:r>
            <a:r>
              <a:rPr lang="en-CA" dirty="0"/>
              <a:t>.  Erythropoietin tells bone marrow to make red blood cells. Red blood cells carry oxygen from your lungs to supply all your body's needs. Red blood cells give you the energy you need for daily activities</a:t>
            </a:r>
            <a:r>
              <a:rPr lang="en-CA" dirty="0" smtClean="0"/>
              <a:t>.</a:t>
            </a:r>
            <a:endParaRPr lang="en-CA" dirty="0"/>
          </a:p>
        </p:txBody>
      </p:sp>
    </p:spTree>
    <p:extLst>
      <p:ext uri="{BB962C8B-B14F-4D97-AF65-F5344CB8AC3E}">
        <p14:creationId xmlns:p14="http://schemas.microsoft.com/office/powerpoint/2010/main" val="1744294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78098"/>
          </a:xfrm>
        </p:spPr>
        <p:txBody>
          <a:bodyPr>
            <a:normAutofit/>
          </a:bodyPr>
          <a:lstStyle/>
          <a:p>
            <a:r>
              <a:rPr lang="en-CA" sz="3600" b="1" dirty="0" smtClean="0"/>
              <a:t>Kidneys Do:</a:t>
            </a:r>
            <a:endParaRPr lang="en-CA" sz="3600" b="1" dirty="0"/>
          </a:p>
        </p:txBody>
      </p:sp>
      <p:sp>
        <p:nvSpPr>
          <p:cNvPr id="6" name="Content Placeholder 5"/>
          <p:cNvSpPr>
            <a:spLocks noGrp="1"/>
          </p:cNvSpPr>
          <p:nvPr>
            <p:ph idx="1"/>
          </p:nvPr>
        </p:nvSpPr>
        <p:spPr>
          <a:xfrm>
            <a:off x="395536" y="1196752"/>
            <a:ext cx="8229600" cy="4525963"/>
          </a:xfrm>
        </p:spPr>
        <p:txBody>
          <a:bodyPr>
            <a:normAutofit fontScale="70000" lnSpcReduction="20000"/>
          </a:bodyPr>
          <a:lstStyle/>
          <a:p>
            <a:pPr marL="0" indent="0">
              <a:buNone/>
            </a:pPr>
            <a:r>
              <a:rPr lang="en-CA" b="1" dirty="0"/>
              <a:t>4. Keep bones healthy</a:t>
            </a:r>
            <a:endParaRPr lang="en-CA" dirty="0"/>
          </a:p>
          <a:p>
            <a:r>
              <a:rPr lang="en-CA" dirty="0"/>
              <a:t>The kidneys make an active form of vitamin D. You need vitamin D to absorb calcium and phosphorus. Calcium and phosphorus are important minerals for making bones strong. The kidneys also balance calcium and phosphorus so your body has the right amount.</a:t>
            </a:r>
          </a:p>
          <a:p>
            <a:pPr marL="0" indent="0">
              <a:buNone/>
            </a:pPr>
            <a:r>
              <a:rPr lang="en-CA" b="1" dirty="0"/>
              <a:t>5. Control pH Levels</a:t>
            </a:r>
            <a:endParaRPr lang="en-CA" dirty="0"/>
          </a:p>
          <a:p>
            <a:r>
              <a:rPr lang="en-CA" dirty="0"/>
              <a:t>pH is a measure of acid and base. Your kidneys maintain a healthy balance of the chemicals that control acid levels. As cells break down, they make acids. The foods you eat can either increase or lower the amount of acid in your body. Your kidneys balance the pH of your body by either removing or adjusting the right amounts of acid and buffering agents.  </a:t>
            </a:r>
          </a:p>
        </p:txBody>
      </p:sp>
    </p:spTree>
    <p:extLst>
      <p:ext uri="{BB962C8B-B14F-4D97-AF65-F5344CB8AC3E}">
        <p14:creationId xmlns:p14="http://schemas.microsoft.com/office/powerpoint/2010/main" val="13229900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1974</TotalTime>
  <Words>2863</Words>
  <Application>Microsoft Office PowerPoint</Application>
  <PresentationFormat>On-screen Show (4:3)</PresentationFormat>
  <Paragraphs>226</Paragraphs>
  <Slides>37</Slides>
  <Notes>0</Notes>
  <HiddenSlides>0</HiddenSlides>
  <MMClips>0</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Office Theme</vt:lpstr>
      <vt:lpstr>1_Office Theme</vt:lpstr>
      <vt:lpstr>Exhortation Royal Oak/Milford Ecclesia</vt:lpstr>
      <vt:lpstr>Daily Readings  (Have this chapter read)</vt:lpstr>
      <vt:lpstr>“and the kidneys”</vt:lpstr>
      <vt:lpstr>Why the Kidneys and Covering of Fat?</vt:lpstr>
      <vt:lpstr>The Kidneys (reins) (Explain Bible Language)</vt:lpstr>
      <vt:lpstr>The Reins</vt:lpstr>
      <vt:lpstr>The Kidneys Purify the Blood (A “Smart” Filter)</vt:lpstr>
      <vt:lpstr>Kidneys Do:</vt:lpstr>
      <vt:lpstr>Kidneys Do:</vt:lpstr>
      <vt:lpstr>Natural Work of the Kidney Fat</vt:lpstr>
      <vt:lpstr>Why Search the Kidneys? (reins)</vt:lpstr>
      <vt:lpstr>The Reins (kidneys) (Figurative Language)</vt:lpstr>
      <vt:lpstr>Spiritual Filtering: Purity of the Truth “without spot, unrebukeable”</vt:lpstr>
      <vt:lpstr>Spiritual Filtering: Doctrinally “try the spirits whether they are of God”</vt:lpstr>
      <vt:lpstr>Spiritual Filtering: Morally “let it not be once named among you”</vt:lpstr>
      <vt:lpstr>Spiritual Filtering: Socially “come out from among them and be separate”</vt:lpstr>
      <vt:lpstr>Spiritual Filtering: Christ’s Standard “loved righteousness and hated iniquity”</vt:lpstr>
      <vt:lpstr>Spiritual Filtering: Us “Let a man ‘Examine’ himself”</vt:lpstr>
      <vt:lpstr>Summary</vt:lpstr>
      <vt:lpstr>Summary Continued</vt:lpstr>
      <vt:lpstr>PowerPoint Presentation</vt:lpstr>
      <vt:lpstr>Spiritual Filtering: Thinking “make no provision for the flesh”</vt:lpstr>
      <vt:lpstr>The Lord Jesus Christ “searches the reins and hearts”</vt:lpstr>
      <vt:lpstr>PowerPoint Presentation</vt:lpstr>
      <vt:lpstr>Kidneys and Discrimination</vt:lpstr>
      <vt:lpstr>“but by prayer and fasting”</vt:lpstr>
      <vt:lpstr>“And the Two Kidneys”</vt:lpstr>
      <vt:lpstr>Kidneys or ‘Reins’</vt:lpstr>
      <vt:lpstr>The Kidneys are Singled Out – Why?</vt:lpstr>
      <vt:lpstr>God ‘tries’ the reins</vt:lpstr>
      <vt:lpstr>Why we need to Pay Attention</vt:lpstr>
      <vt:lpstr>How Does One’s Kidneys Instruct?</vt:lpstr>
      <vt:lpstr>PowerPoint Presentation</vt:lpstr>
      <vt:lpstr>Reasons for Our Study in Hebrews</vt:lpstr>
      <vt:lpstr>The Sin Offering to be Re-instituted in the Kingdom Age</vt:lpstr>
      <vt:lpstr>Kidney Fat</vt:lpstr>
      <vt:lpstr>Sin; Guilt; Confession;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Exhortation MacNab St Ecclesia</dc:title>
  <dc:creator>Frank Abel</dc:creator>
  <cp:lastModifiedBy>Frank Abel</cp:lastModifiedBy>
  <cp:revision>36</cp:revision>
  <cp:lastPrinted>2018-03-01T15:12:04Z</cp:lastPrinted>
  <dcterms:created xsi:type="dcterms:W3CDTF">2018-02-12T21:02:35Z</dcterms:created>
  <dcterms:modified xsi:type="dcterms:W3CDTF">2018-03-01T20:56:41Z</dcterms:modified>
</cp:coreProperties>
</file>