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handoutMasterIdLst>
    <p:handoutMasterId r:id="rId35"/>
  </p:handoutMasterIdLst>
  <p:sldIdLst>
    <p:sldId id="301" r:id="rId3"/>
    <p:sldId id="307" r:id="rId4"/>
    <p:sldId id="303" r:id="rId5"/>
    <p:sldId id="286" r:id="rId6"/>
    <p:sldId id="296" r:id="rId7"/>
    <p:sldId id="297" r:id="rId8"/>
    <p:sldId id="298" r:id="rId9"/>
    <p:sldId id="299" r:id="rId10"/>
    <p:sldId id="313" r:id="rId11"/>
    <p:sldId id="300" r:id="rId12"/>
    <p:sldId id="314" r:id="rId13"/>
    <p:sldId id="302" r:id="rId14"/>
    <p:sldId id="261" r:id="rId15"/>
    <p:sldId id="262" r:id="rId16"/>
    <p:sldId id="260" r:id="rId17"/>
    <p:sldId id="259" r:id="rId18"/>
    <p:sldId id="310" r:id="rId19"/>
    <p:sldId id="294" r:id="rId20"/>
    <p:sldId id="311" r:id="rId21"/>
    <p:sldId id="304" r:id="rId22"/>
    <p:sldId id="264" r:id="rId23"/>
    <p:sldId id="265" r:id="rId24"/>
    <p:sldId id="266" r:id="rId25"/>
    <p:sldId id="267" r:id="rId26"/>
    <p:sldId id="268" r:id="rId27"/>
    <p:sldId id="269" r:id="rId28"/>
    <p:sldId id="295" r:id="rId29"/>
    <p:sldId id="306" r:id="rId30"/>
    <p:sldId id="315" r:id="rId31"/>
    <p:sldId id="270" r:id="rId32"/>
    <p:sldId id="305" r:id="rId33"/>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89876" autoAdjust="0"/>
  </p:normalViewPr>
  <p:slideViewPr>
    <p:cSldViewPr>
      <p:cViewPr varScale="1">
        <p:scale>
          <a:sx n="59" d="100"/>
          <a:sy n="59" d="100"/>
        </p:scale>
        <p:origin x="-1368" y="-78"/>
      </p:cViewPr>
      <p:guideLst>
        <p:guide orient="horz" pos="2160"/>
        <p:guide pos="2880"/>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D0979DC4-7877-45EE-9CEA-53E13C4069AB}" type="datetimeFigureOut">
              <a:rPr lang="en-CA" smtClean="0"/>
              <a:t>26/02/2018</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6DC1733F-53E1-4B9F-83CE-5C4129B49E16}" type="slidenum">
              <a:rPr lang="en-CA" smtClean="0"/>
              <a:t>‹#›</a:t>
            </a:fld>
            <a:endParaRPr lang="en-CA"/>
          </a:p>
        </p:txBody>
      </p:sp>
    </p:spTree>
    <p:extLst>
      <p:ext uri="{BB962C8B-B14F-4D97-AF65-F5344CB8AC3E}">
        <p14:creationId xmlns:p14="http://schemas.microsoft.com/office/powerpoint/2010/main" val="1637399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atin typeface="Candara" panose="020E0502030303020204" pitchFamily="34" charset="0"/>
              </a:defRPr>
            </a:lvl1pPr>
          </a:lstStyle>
          <a:p>
            <a:endParaRPr lang="en-CA" dirty="0"/>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atin typeface="Candara" panose="020E0502030303020204" pitchFamily="34" charset="0"/>
              </a:defRPr>
            </a:lvl1pPr>
          </a:lstStyle>
          <a:p>
            <a:fld id="{F3A92DCB-B3AF-4F24-8008-C3A098021DA5}" type="datetimeFigureOut">
              <a:rPr lang="en-CA" smtClean="0"/>
              <a:pPr/>
              <a:t>26/02/2018</a:t>
            </a:fld>
            <a:endParaRPr lang="en-CA" dirty="0"/>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n-CA" dirty="0"/>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atin typeface="Candara" panose="020E0502030303020204" pitchFamily="34" charset="0"/>
              </a:defRPr>
            </a:lvl1pPr>
          </a:lstStyle>
          <a:p>
            <a:endParaRPr lang="en-CA" dirty="0"/>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atin typeface="Candara" panose="020E0502030303020204" pitchFamily="34" charset="0"/>
              </a:defRPr>
            </a:lvl1pPr>
          </a:lstStyle>
          <a:p>
            <a:fld id="{CF9E7EA2-2062-4590-A30E-194F4B67235B}" type="slidenum">
              <a:rPr lang="en-CA" smtClean="0"/>
              <a:pPr/>
              <a:t>‹#›</a:t>
            </a:fld>
            <a:endParaRPr lang="en-CA" dirty="0"/>
          </a:p>
        </p:txBody>
      </p:sp>
    </p:spTree>
    <p:extLst>
      <p:ext uri="{BB962C8B-B14F-4D97-AF65-F5344CB8AC3E}">
        <p14:creationId xmlns:p14="http://schemas.microsoft.com/office/powerpoint/2010/main" val="2133471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panose="020E0502030303020204" pitchFamily="34" charset="0"/>
        <a:ea typeface="+mn-ea"/>
        <a:cs typeface="+mn-cs"/>
      </a:defRPr>
    </a:lvl1pPr>
    <a:lvl2pPr marL="457200" algn="l" defTabSz="914400" rtl="0" eaLnBrk="1" latinLnBrk="0" hangingPunct="1">
      <a:defRPr sz="1200" kern="1200">
        <a:solidFill>
          <a:schemeClr val="tx1"/>
        </a:solidFill>
        <a:latin typeface="Candara" panose="020E0502030303020204" pitchFamily="34" charset="0"/>
        <a:ea typeface="+mn-ea"/>
        <a:cs typeface="+mn-cs"/>
      </a:defRPr>
    </a:lvl2pPr>
    <a:lvl3pPr marL="914400" algn="l" defTabSz="914400" rtl="0" eaLnBrk="1" latinLnBrk="0" hangingPunct="1">
      <a:defRPr sz="1200" kern="1200">
        <a:solidFill>
          <a:schemeClr val="tx1"/>
        </a:solidFill>
        <a:latin typeface="Candara" panose="020E0502030303020204" pitchFamily="34" charset="0"/>
        <a:ea typeface="+mn-ea"/>
        <a:cs typeface="+mn-cs"/>
      </a:defRPr>
    </a:lvl3pPr>
    <a:lvl4pPr marL="1371600" algn="l" defTabSz="914400" rtl="0" eaLnBrk="1" latinLnBrk="0" hangingPunct="1">
      <a:defRPr sz="1200" kern="1200">
        <a:solidFill>
          <a:schemeClr val="tx1"/>
        </a:solidFill>
        <a:latin typeface="Candara" panose="020E0502030303020204" pitchFamily="34" charset="0"/>
        <a:ea typeface="+mn-ea"/>
        <a:cs typeface="+mn-cs"/>
      </a:defRPr>
    </a:lvl4pPr>
    <a:lvl5pPr marL="1828800" algn="l" defTabSz="914400" rtl="0" eaLnBrk="1" latinLnBrk="0" hangingPunct="1">
      <a:defRPr sz="1200" kern="1200">
        <a:solidFill>
          <a:schemeClr val="tx1"/>
        </a:solidFill>
        <a:latin typeface="Candara" panose="020E0502030303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Having considered Israel,</a:t>
            </a:r>
            <a:r>
              <a:rPr lang="en-CA" baseline="0" dirty="0" smtClean="0"/>
              <a:t> Russia, Europe and the Vatican, our own preparation becomes the important last focus.</a:t>
            </a:r>
          </a:p>
          <a:p>
            <a:pPr marL="232326" indent="-232326">
              <a:buFont typeface="+mj-lt"/>
              <a:buAutoNum type="arabicPeriod"/>
            </a:pPr>
            <a:r>
              <a:rPr lang="en-CA" baseline="0" dirty="0" smtClean="0"/>
              <a:t>How ready are we to leave our places of residence, our occupations, our matters of interest and go to the Judgment Seat of Christ.</a:t>
            </a:r>
          </a:p>
          <a:p>
            <a:pPr marL="232326" indent="-232326">
              <a:buFont typeface="+mj-lt"/>
              <a:buAutoNum type="arabicPeriod"/>
            </a:pPr>
            <a:r>
              <a:rPr lang="en-CA" baseline="0" dirty="0" smtClean="0"/>
              <a:t>Not to make it a major part of our consideration would be to miss the main event.</a:t>
            </a:r>
          </a:p>
          <a:p>
            <a:pPr marL="232326" indent="-232326">
              <a:buFont typeface="+mj-lt"/>
              <a:buAutoNum type="arabicPeriod"/>
            </a:pPr>
            <a:r>
              <a:rPr lang="en-CA" baseline="0" dirty="0" smtClean="0"/>
              <a:t>It is essential that we constantly assess our readiness to face our Lord and consider how well we are positioned to be a part of the Kingdom Age.</a:t>
            </a:r>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1</a:t>
            </a:fld>
            <a:endParaRPr lang="en-CA"/>
          </a:p>
        </p:txBody>
      </p:sp>
    </p:spTree>
    <p:extLst>
      <p:ext uri="{BB962C8B-B14F-4D97-AF65-F5344CB8AC3E}">
        <p14:creationId xmlns:p14="http://schemas.microsoft.com/office/powerpoint/2010/main" val="1975170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a:t>A thief comes unexpectedly.</a:t>
            </a:r>
          </a:p>
          <a:p>
            <a:pPr marL="232326" indent="-232326">
              <a:buFont typeface="+mj-lt"/>
              <a:buAutoNum type="arabicPeriod"/>
            </a:pPr>
            <a:r>
              <a:rPr lang="en-CA" dirty="0"/>
              <a:t>A period of comfort is interrupted by periods of pain when preparing for birth.</a:t>
            </a:r>
          </a:p>
          <a:p>
            <a:pPr marL="232326" indent="-232326">
              <a:buFont typeface="+mj-lt"/>
              <a:buAutoNum type="arabicPeriod"/>
            </a:pPr>
            <a:r>
              <a:rPr lang="en-CA" dirty="0"/>
              <a:t>We have already experienced times of false labour.</a:t>
            </a:r>
          </a:p>
          <a:p>
            <a:pPr marL="232326" indent="-232326">
              <a:buFont typeface="+mj-lt"/>
              <a:buAutoNum type="arabicPeriod"/>
            </a:pPr>
            <a:r>
              <a:rPr lang="en-CA" dirty="0"/>
              <a:t>Periods of comfort allow us to prepare for what is inevitable.</a:t>
            </a:r>
          </a:p>
          <a:p>
            <a:pPr marL="232326" indent="-232326">
              <a:buFont typeface="+mj-lt"/>
              <a:buAutoNum type="arabicPeriod"/>
            </a:pPr>
            <a:r>
              <a:rPr lang="en-CA" dirty="0"/>
              <a:t>But when periods of pain arrived, there is no time for preparation. </a:t>
            </a:r>
          </a:p>
          <a:p>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14</a:t>
            </a:fld>
            <a:endParaRPr lang="en-CA"/>
          </a:p>
        </p:txBody>
      </p:sp>
    </p:spTree>
    <p:extLst>
      <p:ext uri="{BB962C8B-B14F-4D97-AF65-F5344CB8AC3E}">
        <p14:creationId xmlns:p14="http://schemas.microsoft.com/office/powerpoint/2010/main" val="4284119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defTabSz="929305">
              <a:buFont typeface="+mj-lt"/>
              <a:buAutoNum type="arabicPeriod"/>
              <a:defRPr/>
            </a:pPr>
            <a:r>
              <a:rPr lang="en-CA" dirty="0"/>
              <a:t>Snatched away as it were from our everyday activity.</a:t>
            </a:r>
          </a:p>
          <a:p>
            <a:pPr marL="232326" indent="-232326" defTabSz="929305">
              <a:buFont typeface="+mj-lt"/>
              <a:buAutoNum type="arabicPeriod"/>
              <a:defRPr/>
            </a:pPr>
            <a:r>
              <a:rPr lang="en-CA" dirty="0"/>
              <a:t>Where will we be when that event occurs and will it testify against us or for us?</a:t>
            </a:r>
          </a:p>
          <a:p>
            <a:pPr marL="232326" indent="-232326" defTabSz="929305">
              <a:buFont typeface="+mj-lt"/>
              <a:buAutoNum type="arabicPeriod"/>
              <a:defRPr/>
            </a:pPr>
            <a:r>
              <a:rPr lang="en-CA" dirty="0"/>
              <a:t>That is, were we engaged as a Servant of our Lord, or as a servant of self and of worldly investment?</a:t>
            </a:r>
          </a:p>
          <a:p>
            <a:pPr marL="232326" indent="-232326">
              <a:buFont typeface="+mj-lt"/>
              <a:buAutoNum type="arabicPeriod"/>
            </a:pPr>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15</a:t>
            </a:fld>
            <a:endParaRPr lang="en-CA"/>
          </a:p>
        </p:txBody>
      </p:sp>
    </p:spTree>
    <p:extLst>
      <p:ext uri="{BB962C8B-B14F-4D97-AF65-F5344CB8AC3E}">
        <p14:creationId xmlns:p14="http://schemas.microsoft.com/office/powerpoint/2010/main" val="4003965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a:t>Sometime BEFORE the earthquake , we must go to judgment.</a:t>
            </a:r>
          </a:p>
          <a:p>
            <a:pPr marL="232326" indent="-232326">
              <a:buFont typeface="+mj-lt"/>
              <a:buAutoNum type="arabicPeriod"/>
            </a:pPr>
            <a:r>
              <a:rPr lang="en-CA" dirty="0"/>
              <a:t>We may not see much more on the international scene BEFORE we are taken to Judgment. </a:t>
            </a:r>
          </a:p>
          <a:p>
            <a:pPr marL="232326" indent="-232326">
              <a:buFont typeface="+mj-lt"/>
              <a:buAutoNum type="arabicPeriod"/>
            </a:pPr>
            <a:r>
              <a:rPr lang="en-CA" dirty="0"/>
              <a:t>It stands to reason that we must be taken to judgment some time before this event.</a:t>
            </a:r>
          </a:p>
          <a:p>
            <a:pPr marL="232326" indent="-232326">
              <a:buFont typeface="+mj-lt"/>
              <a:buAutoNum type="arabicPeriod"/>
            </a:pPr>
            <a:r>
              <a:rPr lang="en-CA" dirty="0"/>
              <a:t>That’s why we have always said that His Coming is Imminent!</a:t>
            </a:r>
          </a:p>
          <a:p>
            <a:pPr marL="232326" indent="-232326">
              <a:buFont typeface="+mj-lt"/>
              <a:buAutoNum type="arabicPeriod"/>
            </a:pPr>
            <a:endParaRPr lang="en-CA" b="0" dirty="0"/>
          </a:p>
        </p:txBody>
      </p:sp>
      <p:sp>
        <p:nvSpPr>
          <p:cNvPr id="4" name="Slide Number Placeholder 3"/>
          <p:cNvSpPr>
            <a:spLocks noGrp="1"/>
          </p:cNvSpPr>
          <p:nvPr>
            <p:ph type="sldNum" sz="quarter" idx="10"/>
          </p:nvPr>
        </p:nvSpPr>
        <p:spPr/>
        <p:txBody>
          <a:bodyPr/>
          <a:lstStyle/>
          <a:p>
            <a:fld id="{CF9E7EA2-2062-4590-A30E-194F4B67235B}" type="slidenum">
              <a:rPr lang="en-CA" smtClean="0"/>
              <a:t>16</a:t>
            </a:fld>
            <a:endParaRPr lang="en-CA"/>
          </a:p>
        </p:txBody>
      </p:sp>
    </p:spTree>
    <p:extLst>
      <p:ext uri="{BB962C8B-B14F-4D97-AF65-F5344CB8AC3E}">
        <p14:creationId xmlns:p14="http://schemas.microsoft.com/office/powerpoint/2010/main" val="1850322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In</a:t>
            </a:r>
            <a:r>
              <a:rPr lang="en-CA" baseline="0" dirty="0" smtClean="0"/>
              <a:t> many ways the Society in which we live is ill prepared for what is coming!</a:t>
            </a:r>
          </a:p>
          <a:p>
            <a:pPr marL="232326" indent="-232326">
              <a:buFont typeface="+mj-lt"/>
              <a:buAutoNum type="arabicPeriod"/>
            </a:pPr>
            <a:r>
              <a:rPr lang="en-CA" baseline="0" dirty="0" smtClean="0"/>
              <a:t>For a moment just consider one of them to see what is involved in being prepared for such a crisis!</a:t>
            </a:r>
          </a:p>
          <a:p>
            <a:pPr marL="232326" indent="-232326">
              <a:buFont typeface="+mj-lt"/>
              <a:buAutoNum type="arabicPeriod"/>
            </a:pPr>
            <a:r>
              <a:rPr lang="en-CA" baseline="0" dirty="0" smtClean="0"/>
              <a:t>Go through the points of degradation around having no electricity.</a:t>
            </a:r>
          </a:p>
          <a:p>
            <a:pPr marL="232326" indent="-232326">
              <a:buFont typeface="+mj-lt"/>
              <a:buAutoNum type="arabicPeriod"/>
            </a:pPr>
            <a:r>
              <a:rPr lang="en-CA" baseline="0" dirty="0" smtClean="0"/>
              <a:t>What would it be like if we went to the Judgment Seat of Christ individually, not in families?  </a:t>
            </a:r>
          </a:p>
          <a:p>
            <a:pPr marL="232326" indent="-232326">
              <a:buFont typeface="+mj-lt"/>
              <a:buAutoNum type="arabicPeriod"/>
            </a:pPr>
            <a:r>
              <a:rPr lang="en-CA" baseline="0" dirty="0" smtClean="0"/>
              <a:t>How prepared are we?  Have we ever talked it out?</a:t>
            </a:r>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18</a:t>
            </a:fld>
            <a:endParaRPr lang="en-CA"/>
          </a:p>
        </p:txBody>
      </p:sp>
    </p:spTree>
    <p:extLst>
      <p:ext uri="{BB962C8B-B14F-4D97-AF65-F5344CB8AC3E}">
        <p14:creationId xmlns:p14="http://schemas.microsoft.com/office/powerpoint/2010/main" val="3442597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245" indent="-174245">
              <a:buFont typeface="Arial" panose="020B0604020202020204" pitchFamily="34" charset="0"/>
              <a:buChar char="•"/>
            </a:pPr>
            <a:r>
              <a:rPr lang="en-CA" dirty="0"/>
              <a:t>This is steadily increasing in our day.</a:t>
            </a:r>
          </a:p>
          <a:p>
            <a:pPr marL="174245" indent="-174245">
              <a:buFont typeface="Arial" panose="020B0604020202020204" pitchFamily="34" charset="0"/>
              <a:buChar char="•"/>
            </a:pPr>
            <a:r>
              <a:rPr lang="en-CA" dirty="0"/>
              <a:t>If we don’t already know what the Truth is; indeed even what Truth is; a greater problem is looming!</a:t>
            </a:r>
          </a:p>
          <a:p>
            <a:pPr marL="174245" indent="-174245">
              <a:buFont typeface="Arial" panose="020B0604020202020204" pitchFamily="34" charset="0"/>
              <a:buChar char="•"/>
            </a:pPr>
            <a:r>
              <a:rPr lang="en-CA" dirty="0"/>
              <a:t>Are we prepared to deal with it? *</a:t>
            </a:r>
          </a:p>
          <a:p>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21</a:t>
            </a:fld>
            <a:endParaRPr lang="en-CA"/>
          </a:p>
        </p:txBody>
      </p:sp>
    </p:spTree>
    <p:extLst>
      <p:ext uri="{BB962C8B-B14F-4D97-AF65-F5344CB8AC3E}">
        <p14:creationId xmlns:p14="http://schemas.microsoft.com/office/powerpoint/2010/main" val="2862072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305">
              <a:defRPr/>
            </a:pPr>
            <a:r>
              <a:rPr lang="en-CA" dirty="0"/>
              <a:t>The Truth : the unchangeable nature of God’s truth was and will be discounted.</a:t>
            </a:r>
          </a:p>
          <a:p>
            <a:pPr defTabSz="929305">
              <a:defRPr/>
            </a:pPr>
            <a:r>
              <a:rPr lang="en-CA" dirty="0"/>
              <a:t>You can see how important it is to have strong ecclesias and to be attending regularly.</a:t>
            </a:r>
          </a:p>
          <a:p>
            <a:endParaRPr lang="en-CA" b="0" dirty="0"/>
          </a:p>
        </p:txBody>
      </p:sp>
      <p:sp>
        <p:nvSpPr>
          <p:cNvPr id="4" name="Slide Number Placeholder 3"/>
          <p:cNvSpPr>
            <a:spLocks noGrp="1"/>
          </p:cNvSpPr>
          <p:nvPr>
            <p:ph type="sldNum" sz="quarter" idx="10"/>
          </p:nvPr>
        </p:nvSpPr>
        <p:spPr/>
        <p:txBody>
          <a:bodyPr/>
          <a:lstStyle/>
          <a:p>
            <a:fld id="{CF9E7EA2-2062-4590-A30E-194F4B67235B}" type="slidenum">
              <a:rPr lang="en-CA" smtClean="0"/>
              <a:t>22</a:t>
            </a:fld>
            <a:endParaRPr lang="en-CA"/>
          </a:p>
        </p:txBody>
      </p:sp>
    </p:spTree>
    <p:extLst>
      <p:ext uri="{BB962C8B-B14F-4D97-AF65-F5344CB8AC3E}">
        <p14:creationId xmlns:p14="http://schemas.microsoft.com/office/powerpoint/2010/main" val="533656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defTabSz="929305">
              <a:buFont typeface="+mj-lt"/>
              <a:buAutoNum type="arabicPeriod"/>
              <a:defRPr/>
            </a:pPr>
            <a:r>
              <a:rPr lang="en-CA" dirty="0"/>
              <a:t>In an age like ours, our love for God and His word can easily grow cold. </a:t>
            </a:r>
          </a:p>
          <a:p>
            <a:pPr marL="232326" indent="-232326" defTabSz="929305">
              <a:buFont typeface="+mj-lt"/>
              <a:buAutoNum type="arabicPeriod"/>
              <a:defRPr/>
            </a:pPr>
            <a:r>
              <a:rPr lang="en-CA" dirty="0"/>
              <a:t>We must learn to separate ourselves from the Media.</a:t>
            </a:r>
          </a:p>
          <a:p>
            <a:pPr marL="232326" indent="-232326" defTabSz="929305">
              <a:buFont typeface="+mj-lt"/>
              <a:buAutoNum type="arabicPeriod"/>
              <a:defRPr/>
            </a:pPr>
            <a:r>
              <a:rPr lang="en-CA" dirty="0"/>
              <a:t>The nature of the ecclesial meetings ought to be to strengthen one another in the Word.</a:t>
            </a:r>
          </a:p>
          <a:p>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23</a:t>
            </a:fld>
            <a:endParaRPr lang="en-CA"/>
          </a:p>
        </p:txBody>
      </p:sp>
    </p:spTree>
    <p:extLst>
      <p:ext uri="{BB962C8B-B14F-4D97-AF65-F5344CB8AC3E}">
        <p14:creationId xmlns:p14="http://schemas.microsoft.com/office/powerpoint/2010/main" val="3452158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Our</a:t>
            </a:r>
            <a:r>
              <a:rPr lang="en-CA" baseline="0" dirty="0" smtClean="0"/>
              <a:t> Lord Jesus Christ does not want lukewarm service.</a:t>
            </a:r>
          </a:p>
          <a:p>
            <a:pPr marL="232326" indent="-232326">
              <a:buFont typeface="+mj-lt"/>
              <a:buAutoNum type="arabicPeriod"/>
            </a:pPr>
            <a:r>
              <a:rPr lang="en-CA" baseline="0" dirty="0" smtClean="0"/>
              <a:t>Sometimes our possessions can give us faulty impressions about our spiritual condition. </a:t>
            </a:r>
          </a:p>
          <a:p>
            <a:pPr marL="232326" indent="-232326">
              <a:buFont typeface="+mj-lt"/>
              <a:buAutoNum type="arabicPeriod"/>
            </a:pPr>
            <a:r>
              <a:rPr lang="en-CA" baseline="0" dirty="0" smtClean="0"/>
              <a:t>If we read His Word we will be able to combat that wretched, miserable, poor, blind and naked </a:t>
            </a:r>
            <a:r>
              <a:rPr lang="en-CA" baseline="0" dirty="0" err="1" smtClean="0"/>
              <a:t>Laodicean</a:t>
            </a:r>
            <a:r>
              <a:rPr lang="en-CA" baseline="0" dirty="0" smtClean="0"/>
              <a:t> condition.</a:t>
            </a:r>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24</a:t>
            </a:fld>
            <a:endParaRPr lang="en-CA"/>
          </a:p>
        </p:txBody>
      </p:sp>
    </p:spTree>
    <p:extLst>
      <p:ext uri="{BB962C8B-B14F-4D97-AF65-F5344CB8AC3E}">
        <p14:creationId xmlns:p14="http://schemas.microsoft.com/office/powerpoint/2010/main" val="4190897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a:t>Our spiritual health and well-being is directly related to our attendance at ecclesial functions.  </a:t>
            </a:r>
          </a:p>
          <a:p>
            <a:pPr marL="232326" indent="-232326">
              <a:buFont typeface="+mj-lt"/>
              <a:buAutoNum type="arabicPeriod"/>
            </a:pPr>
            <a:r>
              <a:rPr lang="en-CA" dirty="0"/>
              <a:t>And more so, as we see the ‘signs of the times’. *</a:t>
            </a:r>
          </a:p>
          <a:p>
            <a:endParaRPr lang="en-CA" b="0" dirty="0"/>
          </a:p>
        </p:txBody>
      </p:sp>
      <p:sp>
        <p:nvSpPr>
          <p:cNvPr id="4" name="Slide Number Placeholder 3"/>
          <p:cNvSpPr>
            <a:spLocks noGrp="1"/>
          </p:cNvSpPr>
          <p:nvPr>
            <p:ph type="sldNum" sz="quarter" idx="10"/>
          </p:nvPr>
        </p:nvSpPr>
        <p:spPr/>
        <p:txBody>
          <a:bodyPr/>
          <a:lstStyle/>
          <a:p>
            <a:fld id="{CF9E7EA2-2062-4590-A30E-194F4B67235B}" type="slidenum">
              <a:rPr lang="en-CA" smtClean="0"/>
              <a:t>25</a:t>
            </a:fld>
            <a:endParaRPr lang="en-CA"/>
          </a:p>
        </p:txBody>
      </p:sp>
    </p:spTree>
    <p:extLst>
      <p:ext uri="{BB962C8B-B14F-4D97-AF65-F5344CB8AC3E}">
        <p14:creationId xmlns:p14="http://schemas.microsoft.com/office/powerpoint/2010/main" val="3575948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a:t>Suitable prayer and faith are linked together.</a:t>
            </a:r>
          </a:p>
          <a:p>
            <a:pPr marL="232326" indent="-232326">
              <a:buFont typeface="+mj-lt"/>
              <a:buAutoNum type="arabicPeriod"/>
            </a:pPr>
            <a:r>
              <a:rPr lang="en-CA" dirty="0"/>
              <a:t>If he cannot find faith, neither will he have found quality prayer. *</a:t>
            </a:r>
          </a:p>
        </p:txBody>
      </p:sp>
      <p:sp>
        <p:nvSpPr>
          <p:cNvPr id="4" name="Slide Number Placeholder 3"/>
          <p:cNvSpPr>
            <a:spLocks noGrp="1"/>
          </p:cNvSpPr>
          <p:nvPr>
            <p:ph type="sldNum" sz="quarter" idx="10"/>
          </p:nvPr>
        </p:nvSpPr>
        <p:spPr/>
        <p:txBody>
          <a:bodyPr/>
          <a:lstStyle/>
          <a:p>
            <a:fld id="{CF9E7EA2-2062-4590-A30E-194F4B67235B}" type="slidenum">
              <a:rPr lang="en-CA" smtClean="0"/>
              <a:t>26</a:t>
            </a:fld>
            <a:endParaRPr lang="en-CA"/>
          </a:p>
        </p:txBody>
      </p:sp>
    </p:spTree>
    <p:extLst>
      <p:ext uri="{BB962C8B-B14F-4D97-AF65-F5344CB8AC3E}">
        <p14:creationId xmlns:p14="http://schemas.microsoft.com/office/powerpoint/2010/main" val="3122516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Let me first introduce an mnemonic word to restore your faith in what</a:t>
            </a:r>
            <a:r>
              <a:rPr lang="en-CA" baseline="0" dirty="0" smtClean="0"/>
              <a:t> we believe.</a:t>
            </a:r>
          </a:p>
          <a:p>
            <a:pPr marL="232326" indent="-232326">
              <a:buFont typeface="+mj-lt"/>
              <a:buAutoNum type="arabicPeriod"/>
            </a:pPr>
            <a:r>
              <a:rPr lang="en-CA" baseline="0" dirty="0" smtClean="0"/>
              <a:t>RAWFISHBONES is a nonsense memory word which like a skeleton one can attach other real words and verses to remember a subject.</a:t>
            </a:r>
          </a:p>
          <a:p>
            <a:pPr marL="232326" indent="-232326">
              <a:buFont typeface="+mj-lt"/>
              <a:buAutoNum type="arabicPeriod"/>
            </a:pPr>
            <a:r>
              <a:rPr lang="en-CA" baseline="0" dirty="0" smtClean="0"/>
              <a:t>Now </a:t>
            </a:r>
            <a:r>
              <a:rPr lang="en-CA" baseline="0" dirty="0" err="1" smtClean="0"/>
              <a:t>rawfishbones</a:t>
            </a:r>
            <a:r>
              <a:rPr lang="en-CA" baseline="0" dirty="0" smtClean="0"/>
              <a:t> is a word that should be hard to forget.</a:t>
            </a:r>
          </a:p>
          <a:p>
            <a:pPr marL="232326" indent="-232326">
              <a:buFont typeface="+mj-lt"/>
              <a:buAutoNum type="arabicPeriod"/>
            </a:pPr>
            <a:r>
              <a:rPr lang="en-CA" baseline="0" dirty="0" smtClean="0"/>
              <a:t>Go through each of the letters in succession to develop many of the reasons for which we are thankful, grateful, joyful and such that give us the desire to be ready to leave!</a:t>
            </a:r>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4</a:t>
            </a:fld>
            <a:endParaRPr lang="en-CA"/>
          </a:p>
        </p:txBody>
      </p:sp>
    </p:spTree>
    <p:extLst>
      <p:ext uri="{BB962C8B-B14F-4D97-AF65-F5344CB8AC3E}">
        <p14:creationId xmlns:p14="http://schemas.microsoft.com/office/powerpoint/2010/main" val="3719296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We must be very careful that we do not</a:t>
            </a:r>
            <a:r>
              <a:rPr lang="en-CA" baseline="0" dirty="0" smtClean="0"/>
              <a:t> think that because we have a well marked Bible, our a super Bible study program on our computers that we therefore have a supply of oil.</a:t>
            </a:r>
          </a:p>
          <a:p>
            <a:pPr marL="232326" indent="-232326">
              <a:buFont typeface="+mj-lt"/>
              <a:buAutoNum type="arabicPeriod"/>
            </a:pPr>
            <a:r>
              <a:rPr lang="en-CA" baseline="0" dirty="0" smtClean="0"/>
              <a:t>It is what we have in our heads, what we can think of in the dark of night, with our eyes closed, that truly matters.</a:t>
            </a:r>
          </a:p>
          <a:p>
            <a:pPr marL="232326" indent="-232326">
              <a:buFont typeface="+mj-lt"/>
              <a:buAutoNum type="arabicPeriod"/>
            </a:pPr>
            <a:r>
              <a:rPr lang="en-CA" baseline="0" dirty="0" smtClean="0"/>
              <a:t>Memorize what we need to know and work at it until we have mastered it.</a:t>
            </a:r>
          </a:p>
          <a:p>
            <a:pPr marL="232326" indent="-232326">
              <a:buFont typeface="+mj-lt"/>
              <a:buAutoNum type="arabicPeriod"/>
            </a:pPr>
            <a:r>
              <a:rPr lang="en-CA" baseline="0" dirty="0" smtClean="0"/>
              <a:t>That is the Oil of the Word that supports the light of the Lamp.</a:t>
            </a:r>
            <a:endParaRPr lang="en-CA" dirty="0"/>
          </a:p>
        </p:txBody>
      </p:sp>
      <p:sp>
        <p:nvSpPr>
          <p:cNvPr id="4" name="Slide Number Placeholder 3"/>
          <p:cNvSpPr>
            <a:spLocks noGrp="1"/>
          </p:cNvSpPr>
          <p:nvPr>
            <p:ph type="sldNum" sz="quarter" idx="10"/>
          </p:nvPr>
        </p:nvSpPr>
        <p:spPr/>
        <p:txBody>
          <a:bodyPr/>
          <a:lstStyle/>
          <a:p>
            <a:fld id="{CBF89E32-34DB-4903-BECC-C9D63259165B}" type="slidenum">
              <a:rPr lang="en-CA" smtClean="0">
                <a:solidFill>
                  <a:prstClr val="black"/>
                </a:solidFill>
              </a:rPr>
              <a:pPr/>
              <a:t>30</a:t>
            </a:fld>
            <a:endParaRPr lang="en-CA">
              <a:solidFill>
                <a:prstClr val="black"/>
              </a:solidFill>
            </a:endParaRPr>
          </a:p>
        </p:txBody>
      </p:sp>
    </p:spTree>
    <p:extLst>
      <p:ext uri="{BB962C8B-B14F-4D97-AF65-F5344CB8AC3E}">
        <p14:creationId xmlns:p14="http://schemas.microsoft.com/office/powerpoint/2010/main" val="471033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Let me first introduce an mnemonic word to restore your faith in what</a:t>
            </a:r>
            <a:r>
              <a:rPr lang="en-CA" baseline="0" dirty="0" smtClean="0"/>
              <a:t> we believe.</a:t>
            </a:r>
          </a:p>
          <a:p>
            <a:pPr marL="232326" indent="-232326">
              <a:buFont typeface="+mj-lt"/>
              <a:buAutoNum type="arabicPeriod"/>
            </a:pPr>
            <a:r>
              <a:rPr lang="en-CA" baseline="0" dirty="0" smtClean="0"/>
              <a:t>RAWFISHBONES is a nonsense memory word which like a skeleton one can attach other real words and verses to remember a subject.</a:t>
            </a:r>
          </a:p>
          <a:p>
            <a:pPr marL="232326" indent="-232326">
              <a:buFont typeface="+mj-lt"/>
              <a:buAutoNum type="arabicPeriod"/>
            </a:pPr>
            <a:r>
              <a:rPr lang="en-CA" baseline="0" dirty="0" smtClean="0"/>
              <a:t>Now </a:t>
            </a:r>
            <a:r>
              <a:rPr lang="en-CA" baseline="0" dirty="0" err="1" smtClean="0"/>
              <a:t>rawfishbones</a:t>
            </a:r>
            <a:r>
              <a:rPr lang="en-CA" baseline="0" dirty="0" smtClean="0"/>
              <a:t> is a word that should be hard to forget.</a:t>
            </a:r>
          </a:p>
          <a:p>
            <a:pPr marL="232326" indent="-232326">
              <a:buFont typeface="+mj-lt"/>
              <a:buAutoNum type="arabicPeriod"/>
            </a:pPr>
            <a:r>
              <a:rPr lang="en-CA" baseline="0" dirty="0" smtClean="0"/>
              <a:t>Go through each of the letters in succession to develop many of the reasons for which we are thankful, grateful, joyful and such that give us the desire to be ready to leave!</a:t>
            </a:r>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5</a:t>
            </a:fld>
            <a:endParaRPr lang="en-CA"/>
          </a:p>
        </p:txBody>
      </p:sp>
    </p:spTree>
    <p:extLst>
      <p:ext uri="{BB962C8B-B14F-4D97-AF65-F5344CB8AC3E}">
        <p14:creationId xmlns:p14="http://schemas.microsoft.com/office/powerpoint/2010/main" val="3719296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Let me first introduce an mnemonic word to restore your faith in what</a:t>
            </a:r>
            <a:r>
              <a:rPr lang="en-CA" baseline="0" dirty="0" smtClean="0"/>
              <a:t> we believe.</a:t>
            </a:r>
          </a:p>
          <a:p>
            <a:pPr marL="232326" indent="-232326">
              <a:buFont typeface="+mj-lt"/>
              <a:buAutoNum type="arabicPeriod"/>
            </a:pPr>
            <a:r>
              <a:rPr lang="en-CA" baseline="0" dirty="0" smtClean="0"/>
              <a:t>RAWFISHBONES is a nonsense memory word which like a skeleton one can attach other real words and verses to remember a subject.</a:t>
            </a:r>
          </a:p>
          <a:p>
            <a:pPr marL="232326" indent="-232326">
              <a:buFont typeface="+mj-lt"/>
              <a:buAutoNum type="arabicPeriod"/>
            </a:pPr>
            <a:r>
              <a:rPr lang="en-CA" baseline="0" dirty="0" smtClean="0"/>
              <a:t>Now </a:t>
            </a:r>
            <a:r>
              <a:rPr lang="en-CA" baseline="0" dirty="0" err="1" smtClean="0"/>
              <a:t>rawfishbones</a:t>
            </a:r>
            <a:r>
              <a:rPr lang="en-CA" baseline="0" dirty="0" smtClean="0"/>
              <a:t> is a word that should be hard to forget.</a:t>
            </a:r>
          </a:p>
          <a:p>
            <a:pPr marL="232326" indent="-232326">
              <a:buFont typeface="+mj-lt"/>
              <a:buAutoNum type="arabicPeriod"/>
            </a:pPr>
            <a:r>
              <a:rPr lang="en-CA" baseline="0" dirty="0" smtClean="0"/>
              <a:t>Go through each of the letters in succession to develop many of the reasons for which we are thankful, grateful, joyful and such that give us the desire to be ready to leave!</a:t>
            </a:r>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6</a:t>
            </a:fld>
            <a:endParaRPr lang="en-CA"/>
          </a:p>
        </p:txBody>
      </p:sp>
    </p:spTree>
    <p:extLst>
      <p:ext uri="{BB962C8B-B14F-4D97-AF65-F5344CB8AC3E}">
        <p14:creationId xmlns:p14="http://schemas.microsoft.com/office/powerpoint/2010/main" val="3719296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Let me first introduce an mnemonic word to restore your faith in what</a:t>
            </a:r>
            <a:r>
              <a:rPr lang="en-CA" baseline="0" dirty="0" smtClean="0"/>
              <a:t> we believe.</a:t>
            </a:r>
          </a:p>
          <a:p>
            <a:pPr marL="232326" indent="-232326">
              <a:buFont typeface="+mj-lt"/>
              <a:buAutoNum type="arabicPeriod"/>
            </a:pPr>
            <a:r>
              <a:rPr lang="en-CA" baseline="0" dirty="0" smtClean="0"/>
              <a:t>RAWFISHBONES is a nonsense memory word which like a skeleton one can attach other real words and verses to remember a subject.</a:t>
            </a:r>
          </a:p>
          <a:p>
            <a:pPr marL="232326" indent="-232326">
              <a:buFont typeface="+mj-lt"/>
              <a:buAutoNum type="arabicPeriod"/>
            </a:pPr>
            <a:r>
              <a:rPr lang="en-CA" baseline="0" dirty="0" smtClean="0"/>
              <a:t>Now </a:t>
            </a:r>
            <a:r>
              <a:rPr lang="en-CA" baseline="0" dirty="0" err="1" smtClean="0"/>
              <a:t>rawfishbones</a:t>
            </a:r>
            <a:r>
              <a:rPr lang="en-CA" baseline="0" dirty="0" smtClean="0"/>
              <a:t> is a word that should be hard to forget.</a:t>
            </a:r>
          </a:p>
          <a:p>
            <a:pPr marL="232326" indent="-232326">
              <a:buFont typeface="+mj-lt"/>
              <a:buAutoNum type="arabicPeriod"/>
            </a:pPr>
            <a:r>
              <a:rPr lang="en-CA" baseline="0" dirty="0" smtClean="0"/>
              <a:t>Go through each of the letters in succession to develop many of the reasons for which we are thankful, grateful, joyful and such that give us the desire to be ready to leave!</a:t>
            </a:r>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7</a:t>
            </a:fld>
            <a:endParaRPr lang="en-CA"/>
          </a:p>
        </p:txBody>
      </p:sp>
    </p:spTree>
    <p:extLst>
      <p:ext uri="{BB962C8B-B14F-4D97-AF65-F5344CB8AC3E}">
        <p14:creationId xmlns:p14="http://schemas.microsoft.com/office/powerpoint/2010/main" val="3719296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Let me first introduce an mnemonic word to restore your faith in what</a:t>
            </a:r>
            <a:r>
              <a:rPr lang="en-CA" baseline="0" dirty="0" smtClean="0"/>
              <a:t> we believe.</a:t>
            </a:r>
          </a:p>
          <a:p>
            <a:pPr marL="232326" indent="-232326">
              <a:buFont typeface="+mj-lt"/>
              <a:buAutoNum type="arabicPeriod"/>
            </a:pPr>
            <a:r>
              <a:rPr lang="en-CA" baseline="0" dirty="0" smtClean="0"/>
              <a:t>RAWFISHBONES is a nonsense memory word which like a skeleton one can attach other real words and verses to remember a subject.</a:t>
            </a:r>
          </a:p>
          <a:p>
            <a:pPr marL="232326" indent="-232326">
              <a:buFont typeface="+mj-lt"/>
              <a:buAutoNum type="arabicPeriod"/>
            </a:pPr>
            <a:r>
              <a:rPr lang="en-CA" baseline="0" dirty="0" smtClean="0"/>
              <a:t>Now </a:t>
            </a:r>
            <a:r>
              <a:rPr lang="en-CA" baseline="0" dirty="0" err="1" smtClean="0"/>
              <a:t>rawfishbones</a:t>
            </a:r>
            <a:r>
              <a:rPr lang="en-CA" baseline="0" dirty="0" smtClean="0"/>
              <a:t> is a word that should be hard to forget.</a:t>
            </a:r>
          </a:p>
          <a:p>
            <a:pPr marL="232326" indent="-232326">
              <a:buFont typeface="+mj-lt"/>
              <a:buAutoNum type="arabicPeriod"/>
            </a:pPr>
            <a:r>
              <a:rPr lang="en-CA" baseline="0" dirty="0" smtClean="0"/>
              <a:t>Go through each of the letters in succession to develop many of the reasons for which we are thankful, grateful, joyful and such that give us the desire to be ready to leave!</a:t>
            </a:r>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8</a:t>
            </a:fld>
            <a:endParaRPr lang="en-CA"/>
          </a:p>
        </p:txBody>
      </p:sp>
    </p:spTree>
    <p:extLst>
      <p:ext uri="{BB962C8B-B14F-4D97-AF65-F5344CB8AC3E}">
        <p14:creationId xmlns:p14="http://schemas.microsoft.com/office/powerpoint/2010/main" val="3719296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In</a:t>
            </a:r>
            <a:r>
              <a:rPr lang="en-CA" baseline="0" dirty="0" smtClean="0"/>
              <a:t> many ways the Society in which we live is ill prepared for what is coming!</a:t>
            </a:r>
          </a:p>
          <a:p>
            <a:pPr marL="232326" indent="-232326">
              <a:buFont typeface="+mj-lt"/>
              <a:buAutoNum type="arabicPeriod"/>
            </a:pPr>
            <a:r>
              <a:rPr lang="en-CA" baseline="0" dirty="0" smtClean="0"/>
              <a:t>For a moment just consider one of them to see what is involved in being prepared for such a crisis!</a:t>
            </a:r>
          </a:p>
          <a:p>
            <a:pPr marL="232326" indent="-232326">
              <a:buFont typeface="+mj-lt"/>
              <a:buAutoNum type="arabicPeriod"/>
            </a:pPr>
            <a:r>
              <a:rPr lang="en-CA" baseline="0" dirty="0" smtClean="0"/>
              <a:t>Go through the points of degradation around having no electricity.</a:t>
            </a:r>
          </a:p>
          <a:p>
            <a:pPr marL="232326" indent="-232326">
              <a:buFont typeface="+mj-lt"/>
              <a:buAutoNum type="arabicPeriod"/>
            </a:pPr>
            <a:r>
              <a:rPr lang="en-CA" baseline="0" dirty="0" smtClean="0"/>
              <a:t>What would it be like if we went to the Judgment Seat of Christ individually, not in families?  </a:t>
            </a:r>
          </a:p>
          <a:p>
            <a:pPr marL="232326" indent="-232326">
              <a:buFont typeface="+mj-lt"/>
              <a:buAutoNum type="arabicPeriod"/>
            </a:pPr>
            <a:r>
              <a:rPr lang="en-CA" baseline="0" dirty="0" smtClean="0"/>
              <a:t>How prepared are we?  Have we ever talked it out?</a:t>
            </a:r>
            <a:endParaRPr lang="en-CA" dirty="0"/>
          </a:p>
        </p:txBody>
      </p:sp>
      <p:sp>
        <p:nvSpPr>
          <p:cNvPr id="4" name="Slide Number Placeholder 3"/>
          <p:cNvSpPr>
            <a:spLocks noGrp="1"/>
          </p:cNvSpPr>
          <p:nvPr>
            <p:ph type="sldNum" sz="quarter" idx="10"/>
          </p:nvPr>
        </p:nvSpPr>
        <p:spPr/>
        <p:txBody>
          <a:bodyPr/>
          <a:lstStyle/>
          <a:p>
            <a:fld id="{CF9E7EA2-2062-4590-A30E-194F4B67235B}" type="slidenum">
              <a:rPr lang="en-CA" smtClean="0"/>
              <a:t>10</a:t>
            </a:fld>
            <a:endParaRPr lang="en-CA"/>
          </a:p>
        </p:txBody>
      </p:sp>
    </p:spTree>
    <p:extLst>
      <p:ext uri="{BB962C8B-B14F-4D97-AF65-F5344CB8AC3E}">
        <p14:creationId xmlns:p14="http://schemas.microsoft.com/office/powerpoint/2010/main" val="3442597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a:t>As a result, we expect this will occur shortly.</a:t>
            </a:r>
          </a:p>
          <a:p>
            <a:pPr marL="232326" indent="-232326">
              <a:buFont typeface="+mj-lt"/>
              <a:buAutoNum type="arabicPeriod"/>
            </a:pPr>
            <a:r>
              <a:rPr lang="en-CA" dirty="0"/>
              <a:t>Let’s live like it. *</a:t>
            </a:r>
          </a:p>
          <a:p>
            <a:endParaRPr lang="en-CA" dirty="0"/>
          </a:p>
        </p:txBody>
      </p:sp>
      <p:sp>
        <p:nvSpPr>
          <p:cNvPr id="4" name="Slide Number Placeholder 3"/>
          <p:cNvSpPr>
            <a:spLocks noGrp="1"/>
          </p:cNvSpPr>
          <p:nvPr>
            <p:ph type="sldNum" sz="quarter" idx="10"/>
          </p:nvPr>
        </p:nvSpPr>
        <p:spPr/>
        <p:txBody>
          <a:bodyPr/>
          <a:lstStyle/>
          <a:p>
            <a:fld id="{CBF89E32-34DB-4903-BECC-C9D63259165B}" type="slidenum">
              <a:rPr lang="en-CA" smtClean="0">
                <a:solidFill>
                  <a:prstClr val="black"/>
                </a:solidFill>
              </a:rPr>
              <a:pPr/>
              <a:t>12</a:t>
            </a:fld>
            <a:endParaRPr lang="en-CA">
              <a:solidFill>
                <a:prstClr val="black"/>
              </a:solidFill>
            </a:endParaRPr>
          </a:p>
        </p:txBody>
      </p:sp>
    </p:spTree>
    <p:extLst>
      <p:ext uri="{BB962C8B-B14F-4D97-AF65-F5344CB8AC3E}">
        <p14:creationId xmlns:p14="http://schemas.microsoft.com/office/powerpoint/2010/main" val="2808717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defTabSz="929305">
              <a:buFont typeface="+mj-lt"/>
              <a:buAutoNum type="arabicPeriod"/>
              <a:defRPr/>
            </a:pPr>
            <a:r>
              <a:rPr lang="en-CA" dirty="0"/>
              <a:t>It comes before Armageddon and unexpectedly.</a:t>
            </a:r>
          </a:p>
          <a:p>
            <a:pPr marL="232326" indent="-232326">
              <a:buFont typeface="+mj-lt"/>
              <a:buAutoNum type="arabicPeriod"/>
            </a:pPr>
            <a:r>
              <a:rPr lang="en-CA" dirty="0"/>
              <a:t>How we honour this teaching of the Lord will be found in:</a:t>
            </a:r>
          </a:p>
          <a:p>
            <a:pPr marL="232326" indent="-232326">
              <a:buFont typeface="+mj-lt"/>
              <a:buAutoNum type="arabicPeriod"/>
            </a:pPr>
            <a:r>
              <a:rPr lang="en-CA" dirty="0"/>
              <a:t>Our personal decorum.</a:t>
            </a:r>
          </a:p>
          <a:p>
            <a:pPr marL="232326" indent="-232326">
              <a:buFont typeface="+mj-lt"/>
              <a:buAutoNum type="arabicPeriod"/>
            </a:pPr>
            <a:r>
              <a:rPr lang="en-CA" dirty="0"/>
              <a:t>What we do with our time.</a:t>
            </a:r>
          </a:p>
          <a:p>
            <a:pPr marL="232326" indent="-232326">
              <a:buFont typeface="+mj-lt"/>
              <a:buAutoNum type="arabicPeriod"/>
            </a:pPr>
            <a:r>
              <a:rPr lang="en-CA" dirty="0"/>
              <a:t>How we spend money.</a:t>
            </a:r>
          </a:p>
          <a:p>
            <a:pPr marL="232326" indent="-232326">
              <a:buFont typeface="+mj-lt"/>
              <a:buAutoNum type="arabicPeriod"/>
            </a:pPr>
            <a:r>
              <a:rPr lang="en-CA" dirty="0"/>
              <a:t>What company we keep.</a:t>
            </a:r>
          </a:p>
          <a:p>
            <a:pPr marL="232326" indent="-232326">
              <a:buFont typeface="+mj-lt"/>
              <a:buAutoNum type="arabicPeriod"/>
            </a:pPr>
            <a:r>
              <a:rPr lang="en-CA" dirty="0"/>
              <a:t>What we are doing in the service of the Master. </a:t>
            </a:r>
          </a:p>
        </p:txBody>
      </p:sp>
      <p:sp>
        <p:nvSpPr>
          <p:cNvPr id="4" name="Slide Number Placeholder 3"/>
          <p:cNvSpPr>
            <a:spLocks noGrp="1"/>
          </p:cNvSpPr>
          <p:nvPr>
            <p:ph type="sldNum" sz="quarter" idx="10"/>
          </p:nvPr>
        </p:nvSpPr>
        <p:spPr/>
        <p:txBody>
          <a:bodyPr/>
          <a:lstStyle/>
          <a:p>
            <a:fld id="{CF9E7EA2-2062-4590-A30E-194F4B67235B}" type="slidenum">
              <a:rPr lang="en-CA" smtClean="0"/>
              <a:t>13</a:t>
            </a:fld>
            <a:endParaRPr lang="en-CA"/>
          </a:p>
        </p:txBody>
      </p:sp>
    </p:spTree>
    <p:extLst>
      <p:ext uri="{BB962C8B-B14F-4D97-AF65-F5344CB8AC3E}">
        <p14:creationId xmlns:p14="http://schemas.microsoft.com/office/powerpoint/2010/main" val="3093321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898998D8-52E9-41FF-9F12-B5B827CE0C46}" type="datetimeFigureOut">
              <a:rPr lang="en-CA" smtClean="0"/>
              <a:t>26/02/2018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1634441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98998D8-52E9-41FF-9F12-B5B827CE0C46}" type="datetimeFigureOut">
              <a:rPr lang="en-CA" smtClean="0"/>
              <a:t>26/02/2018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3962409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98998D8-52E9-41FF-9F12-B5B827CE0C46}" type="datetimeFigureOut">
              <a:rPr lang="en-CA" smtClean="0"/>
              <a:t>26/02/2018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4110565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2950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220018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61711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19580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22266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42616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21259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54557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98998D8-52E9-41FF-9F12-B5B827CE0C46}" type="datetimeFigureOut">
              <a:rPr lang="en-CA" smtClean="0"/>
              <a:t>26/02/2018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36369609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308369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78066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26/02/2018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2897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8998D8-52E9-41FF-9F12-B5B827CE0C46}" type="datetimeFigureOut">
              <a:rPr lang="en-CA" smtClean="0"/>
              <a:t>26/02/2018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3404038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898998D8-52E9-41FF-9F12-B5B827CE0C46}" type="datetimeFigureOut">
              <a:rPr lang="en-CA" smtClean="0"/>
              <a:t>26/02/2018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3217063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898998D8-52E9-41FF-9F12-B5B827CE0C46}" type="datetimeFigureOut">
              <a:rPr lang="en-CA" smtClean="0"/>
              <a:t>26/02/2018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2358509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898998D8-52E9-41FF-9F12-B5B827CE0C46}" type="datetimeFigureOut">
              <a:rPr lang="en-CA" smtClean="0"/>
              <a:t>26/02/2018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698641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8998D8-52E9-41FF-9F12-B5B827CE0C46}" type="datetimeFigureOut">
              <a:rPr lang="en-CA" smtClean="0"/>
              <a:t>26/02/2018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3010409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998D8-52E9-41FF-9F12-B5B827CE0C46}" type="datetimeFigureOut">
              <a:rPr lang="en-CA" smtClean="0"/>
              <a:t>26/02/2018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2181442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998D8-52E9-41FF-9F12-B5B827CE0C46}" type="datetimeFigureOut">
              <a:rPr lang="en-CA" smtClean="0"/>
              <a:t>26/02/2018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B16C446-CA48-49BC-83C6-E7A75DF61AD8}" type="slidenum">
              <a:rPr lang="en-CA" smtClean="0"/>
              <a:t>‹#›</a:t>
            </a:fld>
            <a:endParaRPr lang="en-CA"/>
          </a:p>
        </p:txBody>
      </p:sp>
    </p:spTree>
    <p:extLst>
      <p:ext uri="{BB962C8B-B14F-4D97-AF65-F5344CB8AC3E}">
        <p14:creationId xmlns:p14="http://schemas.microsoft.com/office/powerpoint/2010/main" val="1411496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898998D8-52E9-41FF-9F12-B5B827CE0C46}" type="datetimeFigureOut">
              <a:rPr lang="en-CA" smtClean="0"/>
              <a:pPr/>
              <a:t>26/02/2018</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EB16C446-CA48-49BC-83C6-E7A75DF61AD8}" type="slidenum">
              <a:rPr lang="en-CA" smtClean="0"/>
              <a:pPr/>
              <a:t>‹#›</a:t>
            </a:fld>
            <a:endParaRPr lang="en-CA" dirty="0"/>
          </a:p>
        </p:txBody>
      </p:sp>
    </p:spTree>
    <p:extLst>
      <p:ext uri="{BB962C8B-B14F-4D97-AF65-F5344CB8AC3E}">
        <p14:creationId xmlns:p14="http://schemas.microsoft.com/office/powerpoint/2010/main" val="3543664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70E96AD3-77AB-4147-8649-D4147A61F01C}" type="datetimeFigureOut">
              <a:rPr lang="en-CA" smtClean="0">
                <a:solidFill>
                  <a:prstClr val="black">
                    <a:tint val="75000"/>
                  </a:prstClr>
                </a:solidFill>
              </a:rPr>
              <a:pPr/>
              <a:t>26/02/2018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A92F15C5-9945-4DCB-8E60-2276BB8602AF}"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133365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jp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g"/><Relationship Id="rId4" Type="http://schemas.openxmlformats.org/officeDocument/2006/relationships/image" Target="../media/image2.jp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67544" y="3645024"/>
            <a:ext cx="2534420" cy="369332"/>
          </a:xfrm>
          <a:prstGeom prst="rect">
            <a:avLst/>
          </a:prstGeom>
          <a:noFill/>
        </p:spPr>
        <p:txBody>
          <a:bodyPr wrap="square" rtlCol="0">
            <a:spAutoFit/>
          </a:bodyPr>
          <a:lstStyle/>
          <a:p>
            <a:endParaRPr lang="en-CA" dirty="0">
              <a:latin typeface="Candara" panose="020E0502030303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8573" y="4467149"/>
            <a:ext cx="2647807" cy="168961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846" y="4453740"/>
            <a:ext cx="2681924" cy="1689612"/>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r="16025"/>
          <a:stretch/>
        </p:blipFill>
        <p:spPr>
          <a:xfrm>
            <a:off x="3203848" y="654511"/>
            <a:ext cx="2681924" cy="1727798"/>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66540" y="2567914"/>
            <a:ext cx="2612919" cy="1730424"/>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45662" y="654512"/>
            <a:ext cx="2642408" cy="1761606"/>
          </a:xfrm>
          <a:prstGeom prst="rect">
            <a:avLst/>
          </a:prstGeom>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2068" y="2558459"/>
            <a:ext cx="2673704" cy="1739880"/>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03848" y="4467149"/>
            <a:ext cx="2681924" cy="1676203"/>
          </a:xfrm>
          <a:prstGeom prst="rect">
            <a:avLst/>
          </a:prstGeom>
        </p:spPr>
      </p:pic>
      <p:pic>
        <p:nvPicPr>
          <p:cNvPr id="22" name="Pictur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2870" y="639234"/>
            <a:ext cx="2628900" cy="1743075"/>
          </a:xfrm>
          <a:prstGeom prst="rect">
            <a:avLst/>
          </a:prstGeom>
        </p:spPr>
      </p:pic>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12870" y="2567914"/>
            <a:ext cx="2628900" cy="1730424"/>
          </a:xfrm>
          <a:prstGeom prst="rect">
            <a:avLst/>
          </a:prstGeom>
        </p:spPr>
      </p:pic>
      <p:sp>
        <p:nvSpPr>
          <p:cNvPr id="14" name="Title 1"/>
          <p:cNvSpPr>
            <a:spLocks noGrp="1"/>
          </p:cNvSpPr>
          <p:nvPr>
            <p:ph type="title"/>
          </p:nvPr>
        </p:nvSpPr>
        <p:spPr>
          <a:xfrm rot="20730452">
            <a:off x="-492723" y="2721849"/>
            <a:ext cx="10068003" cy="909148"/>
          </a:xfrm>
          <a:solidFill>
            <a:srgbClr val="FF0000"/>
          </a:solidFill>
          <a:effectLst>
            <a:softEdge rad="127000"/>
          </a:effectLst>
        </p:spPr>
        <p:txBody>
          <a:bodyPr anchor="t"/>
          <a:lstStyle/>
          <a:p>
            <a:r>
              <a:rPr lang="en-CA" i="1" dirty="0" smtClean="0">
                <a:solidFill>
                  <a:schemeClr val="bg1"/>
                </a:solidFill>
                <a:effectLst>
                  <a:outerShdw blurRad="38100" dist="38100" dir="2700000" algn="tl">
                    <a:srgbClr val="000000">
                      <a:alpha val="43137"/>
                    </a:srgbClr>
                  </a:outerShdw>
                </a:effectLst>
                <a:latin typeface="Berlin Sans FB" panose="020E0602020502020306" pitchFamily="34" charset="0"/>
              </a:rPr>
              <a:t>Class 5 - Ready to Leave!</a:t>
            </a:r>
            <a:endParaRPr lang="en-CA" i="1" dirty="0">
              <a:solidFill>
                <a:schemeClr val="bg1"/>
              </a:solidFill>
              <a:effectLst>
                <a:outerShdw blurRad="38100" dist="38100" dir="2700000" algn="tl">
                  <a:srgbClr val="000000">
                    <a:alpha val="43137"/>
                  </a:srgbClr>
                </a:outerShdw>
              </a:effectLst>
              <a:latin typeface="Berlin Sans FB" panose="020E0602020502020306" pitchFamily="34" charset="0"/>
            </a:endParaRPr>
          </a:p>
        </p:txBody>
      </p:sp>
    </p:spTree>
    <p:extLst>
      <p:ext uri="{BB962C8B-B14F-4D97-AF65-F5344CB8AC3E}">
        <p14:creationId xmlns:p14="http://schemas.microsoft.com/office/powerpoint/2010/main" val="24425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00000">
              <a:srgbClr val="000000"/>
            </a:gs>
            <a:gs pos="99000">
              <a:srgbClr val="000040"/>
            </a:gs>
            <a:gs pos="100000">
              <a:srgbClr val="400040"/>
            </a:gs>
            <a:gs pos="16000">
              <a:srgbClr val="8F0040"/>
            </a:gs>
            <a:gs pos="0">
              <a:srgbClr val="F27300"/>
            </a:gs>
            <a:gs pos="100000">
              <a:srgbClr val="FFBF00"/>
            </a:gs>
          </a:gsLst>
          <a:lin ang="5400000" scaled="0"/>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778098"/>
          </a:xfrm>
        </p:spPr>
        <p:txBody>
          <a:bodyPr>
            <a:noAutofit/>
          </a:bodyPr>
          <a:lstStyle/>
          <a:p>
            <a:r>
              <a:rPr lang="en-CA" sz="4000" b="1" dirty="0" smtClean="0">
                <a:solidFill>
                  <a:schemeClr val="bg1"/>
                </a:solidFill>
                <a:effectLst>
                  <a:outerShdw blurRad="38100" dist="38100" dir="2700000" algn="tl">
                    <a:srgbClr val="000000">
                      <a:alpha val="43137"/>
                    </a:srgbClr>
                  </a:outerShdw>
                </a:effectLst>
              </a:rPr>
              <a:t>Our Fragile World:</a:t>
            </a:r>
            <a:r>
              <a:rPr lang="en-CA" sz="4000" b="1" dirty="0" smtClean="0">
                <a:effectLst>
                  <a:outerShdw blurRad="38100" dist="38100" dir="2700000" algn="tl">
                    <a:srgbClr val="000000">
                      <a:alpha val="43137"/>
                    </a:srgbClr>
                  </a:outerShdw>
                </a:effectLst>
              </a:rPr>
              <a:t> </a:t>
            </a:r>
            <a:r>
              <a:rPr lang="en-CA" sz="3600" b="1" i="1" dirty="0" smtClean="0">
                <a:solidFill>
                  <a:srgbClr val="FFFF00"/>
                </a:solidFill>
                <a:effectLst>
                  <a:outerShdw blurRad="38100" dist="38100" dir="2700000" algn="tl">
                    <a:srgbClr val="000000">
                      <a:alpha val="43137"/>
                    </a:srgbClr>
                  </a:outerShdw>
                </a:effectLst>
              </a:rPr>
              <a:t>No Electricity!</a:t>
            </a:r>
            <a:endParaRPr lang="en-CA" sz="3600" b="1" i="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475656" y="1124744"/>
            <a:ext cx="6183021" cy="4857403"/>
          </a:xfrm>
          <a:noFill/>
        </p:spPr>
        <p:txBody>
          <a:bodyPr numCol="1">
            <a:noAutofit/>
          </a:bodyPr>
          <a:lstStyle/>
          <a:p>
            <a:pPr>
              <a:buFont typeface="+mj-lt"/>
              <a:buAutoNum type="arabicPeriod"/>
            </a:pPr>
            <a:endParaRPr lang="en-CA" sz="400" b="1" dirty="0" smtClean="0">
              <a:solidFill>
                <a:schemeClr val="bg1"/>
              </a:solidFill>
            </a:endParaRPr>
          </a:p>
          <a:p>
            <a:pPr marL="514350" indent="-514350">
              <a:buFont typeface="+mj-lt"/>
              <a:buAutoNum type="arabicPeriod"/>
            </a:pPr>
            <a:r>
              <a:rPr lang="en-CA" sz="2800" b="1" dirty="0">
                <a:solidFill>
                  <a:schemeClr val="bg1"/>
                </a:solidFill>
              </a:rPr>
              <a:t>No Computers</a:t>
            </a:r>
          </a:p>
          <a:p>
            <a:pPr marL="514350" indent="-514350">
              <a:buFont typeface="+mj-lt"/>
              <a:buAutoNum type="arabicPeriod"/>
            </a:pPr>
            <a:r>
              <a:rPr lang="en-CA" sz="2800" b="1" dirty="0">
                <a:solidFill>
                  <a:schemeClr val="bg1"/>
                </a:solidFill>
              </a:rPr>
              <a:t>No Food, water</a:t>
            </a:r>
          </a:p>
          <a:p>
            <a:pPr marL="514350" indent="-514350">
              <a:buFont typeface="+mj-lt"/>
              <a:buAutoNum type="arabicPeriod"/>
            </a:pPr>
            <a:r>
              <a:rPr lang="en-CA" sz="2800" b="1" dirty="0">
                <a:solidFill>
                  <a:schemeClr val="bg1"/>
                </a:solidFill>
              </a:rPr>
              <a:t>No Heating</a:t>
            </a:r>
          </a:p>
          <a:p>
            <a:pPr marL="514350" indent="-514350">
              <a:buFont typeface="+mj-lt"/>
              <a:buAutoNum type="arabicPeriod"/>
            </a:pPr>
            <a:r>
              <a:rPr lang="en-CA" sz="2800" b="1" dirty="0" smtClean="0">
                <a:solidFill>
                  <a:schemeClr val="bg1"/>
                </a:solidFill>
              </a:rPr>
              <a:t>No Money</a:t>
            </a:r>
          </a:p>
          <a:p>
            <a:pPr marL="514350" indent="-514350">
              <a:buFont typeface="+mj-lt"/>
              <a:buAutoNum type="arabicPeriod"/>
            </a:pPr>
            <a:r>
              <a:rPr lang="en-CA" sz="2800" b="1" dirty="0" smtClean="0">
                <a:solidFill>
                  <a:schemeClr val="bg1"/>
                </a:solidFill>
              </a:rPr>
              <a:t>No Light</a:t>
            </a:r>
          </a:p>
          <a:p>
            <a:pPr marL="514350" indent="-514350">
              <a:buFont typeface="+mj-lt"/>
              <a:buAutoNum type="arabicPeriod"/>
            </a:pPr>
            <a:r>
              <a:rPr lang="en-CA" sz="2800" b="1" dirty="0" smtClean="0">
                <a:solidFill>
                  <a:schemeClr val="bg1"/>
                </a:solidFill>
              </a:rPr>
              <a:t>No Work/School</a:t>
            </a:r>
          </a:p>
          <a:p>
            <a:pPr marL="514350" indent="-514350">
              <a:buFont typeface="+mj-lt"/>
              <a:buAutoNum type="arabicPeriod"/>
            </a:pPr>
            <a:r>
              <a:rPr lang="en-CA" sz="2800" b="1" dirty="0" smtClean="0">
                <a:solidFill>
                  <a:schemeClr val="bg1"/>
                </a:solidFill>
              </a:rPr>
              <a:t>No Washing/Toilets</a:t>
            </a:r>
          </a:p>
          <a:p>
            <a:pPr marL="514350" indent="-514350">
              <a:buFont typeface="+mj-lt"/>
              <a:buAutoNum type="arabicPeriod"/>
            </a:pPr>
            <a:r>
              <a:rPr lang="en-CA" sz="2800" b="1" dirty="0" smtClean="0">
                <a:solidFill>
                  <a:schemeClr val="bg1"/>
                </a:solidFill>
              </a:rPr>
              <a:t>No Medicine/Hospitals</a:t>
            </a:r>
          </a:p>
          <a:p>
            <a:pPr marL="514350" indent="-514350">
              <a:buFont typeface="+mj-lt"/>
              <a:buAutoNum type="arabicPeriod"/>
            </a:pPr>
            <a:r>
              <a:rPr lang="en-CA" sz="2800" b="1" dirty="0" smtClean="0">
                <a:solidFill>
                  <a:schemeClr val="bg1"/>
                </a:solidFill>
              </a:rPr>
              <a:t>No Transportation/Communication</a:t>
            </a:r>
            <a:endParaRPr lang="en-CA" sz="2800" b="1" dirty="0">
              <a:solidFill>
                <a:schemeClr val="bg1"/>
              </a:solidFill>
            </a:endParaRPr>
          </a:p>
          <a:p>
            <a:pPr marL="457200" indent="-457200">
              <a:buFont typeface="+mj-lt"/>
              <a:buAutoNum type="arabicPeriod" startAt="10"/>
            </a:pPr>
            <a:r>
              <a:rPr lang="en-CA" sz="2800" b="1" dirty="0">
                <a:solidFill>
                  <a:schemeClr val="bg1"/>
                </a:solidFill>
              </a:rPr>
              <a:t>No </a:t>
            </a:r>
            <a:r>
              <a:rPr lang="en-CA" sz="2800" b="1" dirty="0" smtClean="0">
                <a:solidFill>
                  <a:schemeClr val="bg1"/>
                </a:solidFill>
              </a:rPr>
              <a:t>Police</a:t>
            </a:r>
            <a:endParaRPr lang="en-CA" sz="2800" b="1" dirty="0">
              <a:solidFill>
                <a:schemeClr val="bg1"/>
              </a:solidFill>
            </a:endParaRPr>
          </a:p>
        </p:txBody>
      </p:sp>
      <p:sp>
        <p:nvSpPr>
          <p:cNvPr id="4" name="Content Placeholder 3"/>
          <p:cNvSpPr>
            <a:spLocks noGrp="1"/>
          </p:cNvSpPr>
          <p:nvPr>
            <p:ph sz="half" idx="4294967295"/>
          </p:nvPr>
        </p:nvSpPr>
        <p:spPr>
          <a:xfrm>
            <a:off x="5105400" y="1341438"/>
            <a:ext cx="4038600" cy="4032250"/>
          </a:xfrm>
          <a:noFill/>
        </p:spPr>
        <p:txBody>
          <a:bodyPr>
            <a:noAutofit/>
          </a:bodyPr>
          <a:lstStyle/>
          <a:p>
            <a:pPr marL="228600" indent="-228600">
              <a:buFont typeface="+mj-lt"/>
              <a:buAutoNum type="arabicPeriod" startAt="10"/>
            </a:pPr>
            <a:endParaRPr lang="en-CA" sz="500" b="1" dirty="0" smtClean="0">
              <a:solidFill>
                <a:schemeClr val="bg1"/>
              </a:solidFill>
            </a:endParaRPr>
          </a:p>
          <a:p>
            <a:pPr marL="457200" indent="-457200">
              <a:buFont typeface="+mj-lt"/>
              <a:buAutoNum type="arabicPeriod" startAt="10"/>
            </a:pPr>
            <a:endParaRPr lang="en-CA" b="1" dirty="0" smtClean="0">
              <a:solidFill>
                <a:schemeClr val="bg1"/>
              </a:solidFill>
            </a:endParaRPr>
          </a:p>
        </p:txBody>
      </p:sp>
    </p:spTree>
    <p:extLst>
      <p:ext uri="{BB962C8B-B14F-4D97-AF65-F5344CB8AC3E}">
        <p14:creationId xmlns:p14="http://schemas.microsoft.com/office/powerpoint/2010/main" val="275857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3919997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a:bodyPr>
          <a:lstStyle/>
          <a:p>
            <a:r>
              <a:rPr lang="en-CA" sz="3600" b="1" dirty="0" smtClean="0"/>
              <a:t>Preparing to Meet the Lord</a:t>
            </a:r>
            <a:br>
              <a:rPr lang="en-CA" sz="3600" b="1" dirty="0" smtClean="0"/>
            </a:br>
            <a:r>
              <a:rPr lang="en-CA" sz="2800" b="1" dirty="0" smtClean="0"/>
              <a:t>“When the LORD shall build up Zion”</a:t>
            </a:r>
            <a:endParaRPr lang="en-CA" sz="3600" dirty="0"/>
          </a:p>
        </p:txBody>
      </p:sp>
      <p:sp>
        <p:nvSpPr>
          <p:cNvPr id="3" name="Content Placeholder 2"/>
          <p:cNvSpPr>
            <a:spLocks noGrp="1"/>
          </p:cNvSpPr>
          <p:nvPr>
            <p:ph idx="1"/>
          </p:nvPr>
        </p:nvSpPr>
        <p:spPr>
          <a:xfrm>
            <a:off x="2017033" y="1844825"/>
            <a:ext cx="5109935" cy="1656183"/>
          </a:xfrm>
          <a:solidFill>
            <a:schemeClr val="bg1"/>
          </a:solidFill>
          <a:effectLst>
            <a:softEdge rad="127000"/>
          </a:effectLst>
        </p:spPr>
        <p:txBody>
          <a:bodyPr>
            <a:normAutofit/>
          </a:bodyPr>
          <a:lstStyle/>
          <a:p>
            <a:pPr marL="0" indent="0" algn="ctr">
              <a:buNone/>
            </a:pPr>
            <a:endParaRPr lang="en-CA" sz="600" b="1" dirty="0" smtClean="0"/>
          </a:p>
          <a:p>
            <a:pPr marL="0" indent="0" algn="ctr">
              <a:buNone/>
            </a:pPr>
            <a:r>
              <a:rPr lang="en-CA" sz="2400" b="1" dirty="0"/>
              <a:t>Psalms 102:16 </a:t>
            </a:r>
            <a:r>
              <a:rPr lang="en-CA" sz="2400" b="1" dirty="0" smtClean="0"/>
              <a:t>KJV</a:t>
            </a:r>
          </a:p>
          <a:p>
            <a:pPr marL="0" indent="0" algn="ctr">
              <a:buNone/>
            </a:pPr>
            <a:r>
              <a:rPr lang="en-CA" sz="2400" dirty="0" smtClean="0"/>
              <a:t>“</a:t>
            </a:r>
            <a:r>
              <a:rPr lang="en-CA" sz="2400" b="1" dirty="0" smtClean="0"/>
              <a:t>When </a:t>
            </a:r>
            <a:r>
              <a:rPr lang="en-CA" sz="2400" b="1" dirty="0"/>
              <a:t>the LORD shall build up Zion</a:t>
            </a:r>
            <a:r>
              <a:rPr lang="en-CA" sz="2400" dirty="0"/>
              <a:t>, he shall </a:t>
            </a:r>
            <a:r>
              <a:rPr lang="en-CA" sz="2400" dirty="0" smtClean="0"/>
              <a:t>appear </a:t>
            </a:r>
            <a:r>
              <a:rPr lang="en-CA" sz="2400" dirty="0"/>
              <a:t>in his glory</a:t>
            </a:r>
            <a:r>
              <a:rPr lang="en-CA" sz="2400" dirty="0" smtClean="0"/>
              <a:t>.”</a:t>
            </a:r>
            <a:endParaRPr lang="en-CA" dirty="0"/>
          </a:p>
        </p:txBody>
      </p:sp>
    </p:spTree>
    <p:extLst>
      <p:ext uri="{BB962C8B-B14F-4D97-AF65-F5344CB8AC3E}">
        <p14:creationId xmlns:p14="http://schemas.microsoft.com/office/powerpoint/2010/main" val="21297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a:bodyPr>
          <a:lstStyle/>
          <a:p>
            <a:r>
              <a:rPr lang="en-CA" sz="3600" b="1" dirty="0"/>
              <a:t>Preparing to Meet the </a:t>
            </a:r>
            <a:r>
              <a:rPr lang="en-CA" sz="3600" b="1" dirty="0" smtClean="0"/>
              <a:t>Lord</a:t>
            </a:r>
            <a:br>
              <a:rPr lang="en-CA" sz="3600" b="1" dirty="0" smtClean="0"/>
            </a:br>
            <a:r>
              <a:rPr lang="en-CA" sz="2800" b="1" dirty="0" smtClean="0"/>
              <a:t>“Behold, I come as a thief”</a:t>
            </a:r>
            <a:endParaRPr lang="en-CA" sz="3600" dirty="0"/>
          </a:p>
        </p:txBody>
      </p:sp>
      <p:sp>
        <p:nvSpPr>
          <p:cNvPr id="3" name="Content Placeholder 2"/>
          <p:cNvSpPr>
            <a:spLocks noGrp="1"/>
          </p:cNvSpPr>
          <p:nvPr>
            <p:ph idx="1"/>
          </p:nvPr>
        </p:nvSpPr>
        <p:spPr>
          <a:xfrm>
            <a:off x="1171339" y="1600201"/>
            <a:ext cx="6801323" cy="2980927"/>
          </a:xfrm>
          <a:solidFill>
            <a:schemeClr val="bg1"/>
          </a:solidFill>
          <a:effectLst>
            <a:softEdge rad="127000"/>
          </a:effectLst>
        </p:spPr>
        <p:txBody>
          <a:bodyPr>
            <a:normAutofit/>
          </a:bodyPr>
          <a:lstStyle/>
          <a:p>
            <a:pPr marL="0" indent="0" algn="ctr">
              <a:buNone/>
            </a:pPr>
            <a:endParaRPr lang="en-CA" sz="500" b="1" dirty="0" smtClean="0"/>
          </a:p>
          <a:p>
            <a:pPr marL="0" indent="0" algn="ctr">
              <a:buNone/>
            </a:pPr>
            <a:r>
              <a:rPr lang="en-CA" sz="2600" b="1" dirty="0"/>
              <a:t>Revelation </a:t>
            </a:r>
            <a:r>
              <a:rPr lang="en-CA" sz="2600" b="1" dirty="0" smtClean="0"/>
              <a:t>16:15-16 KJV</a:t>
            </a:r>
          </a:p>
          <a:p>
            <a:pPr marL="0" indent="0" algn="ctr">
              <a:buNone/>
            </a:pPr>
            <a:r>
              <a:rPr lang="en-CA" sz="2600" dirty="0" smtClean="0"/>
              <a:t>“</a:t>
            </a:r>
            <a:r>
              <a:rPr lang="en-CA" sz="2600" b="1" dirty="0" smtClean="0"/>
              <a:t>Behold</a:t>
            </a:r>
            <a:r>
              <a:rPr lang="en-CA" sz="2600" b="1" dirty="0"/>
              <a:t>, I come as a thief</a:t>
            </a:r>
            <a:r>
              <a:rPr lang="en-CA" sz="2600" dirty="0"/>
              <a:t>. Blessed </a:t>
            </a:r>
            <a:r>
              <a:rPr lang="en-CA" sz="2600" i="1" dirty="0"/>
              <a:t>is</a:t>
            </a:r>
            <a:r>
              <a:rPr lang="en-CA" sz="2600" dirty="0"/>
              <a:t> he that </a:t>
            </a:r>
            <a:r>
              <a:rPr lang="en-CA" sz="2600" dirty="0" err="1"/>
              <a:t>watcheth</a:t>
            </a:r>
            <a:r>
              <a:rPr lang="en-CA" sz="2600" dirty="0"/>
              <a:t>, and </a:t>
            </a:r>
            <a:r>
              <a:rPr lang="en-CA" sz="2600" dirty="0" err="1"/>
              <a:t>keepeth</a:t>
            </a:r>
            <a:r>
              <a:rPr lang="en-CA" sz="2600" dirty="0"/>
              <a:t> his garments, lest he walk naked, and they see his shame.</a:t>
            </a:r>
          </a:p>
          <a:p>
            <a:pPr marL="0" indent="0" algn="ctr">
              <a:buNone/>
            </a:pPr>
            <a:r>
              <a:rPr lang="en-CA" sz="2600" dirty="0" smtClean="0"/>
              <a:t>And </a:t>
            </a:r>
            <a:r>
              <a:rPr lang="en-CA" sz="2600" dirty="0"/>
              <a:t>he gathered them together into a place called in the Hebrew tongue Armageddon</a:t>
            </a:r>
            <a:r>
              <a:rPr lang="en-CA" sz="2600" dirty="0" smtClean="0"/>
              <a:t>.”</a:t>
            </a:r>
            <a:endParaRPr lang="en-CA" sz="2600"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p:txBody>
      </p:sp>
    </p:spTree>
    <p:extLst>
      <p:ext uri="{BB962C8B-B14F-4D97-AF65-F5344CB8AC3E}">
        <p14:creationId xmlns:p14="http://schemas.microsoft.com/office/powerpoint/2010/main" val="59054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fontScale="90000"/>
          </a:bodyPr>
          <a:lstStyle/>
          <a:p>
            <a:r>
              <a:rPr lang="en-CA" sz="4000" b="1" dirty="0"/>
              <a:t>Preparing to Meet the </a:t>
            </a:r>
            <a:r>
              <a:rPr lang="en-CA" sz="4000" b="1" dirty="0" smtClean="0"/>
              <a:t>Lord</a:t>
            </a:r>
            <a:br>
              <a:rPr lang="en-CA" sz="4000" b="1" dirty="0" smtClean="0"/>
            </a:br>
            <a:r>
              <a:rPr lang="en-CA" sz="3600" b="1" dirty="0" smtClean="0"/>
              <a:t> “</a:t>
            </a:r>
            <a:r>
              <a:rPr lang="en-CA" sz="3100" b="1" dirty="0" smtClean="0"/>
              <a:t>As travail upon a woman with child”</a:t>
            </a:r>
            <a:endParaRPr lang="en-CA" sz="3100" dirty="0"/>
          </a:p>
        </p:txBody>
      </p:sp>
      <p:sp>
        <p:nvSpPr>
          <p:cNvPr id="3" name="Content Placeholder 2"/>
          <p:cNvSpPr>
            <a:spLocks noGrp="1"/>
          </p:cNvSpPr>
          <p:nvPr>
            <p:ph idx="1"/>
          </p:nvPr>
        </p:nvSpPr>
        <p:spPr>
          <a:xfrm>
            <a:off x="1171339" y="1744216"/>
            <a:ext cx="6801323" cy="3196952"/>
          </a:xfrm>
          <a:solidFill>
            <a:schemeClr val="bg1"/>
          </a:solidFill>
          <a:effectLst>
            <a:softEdge rad="127000"/>
          </a:effectLst>
        </p:spPr>
        <p:txBody>
          <a:bodyPr>
            <a:normAutofit/>
          </a:bodyPr>
          <a:lstStyle/>
          <a:p>
            <a:pPr marL="0" indent="0" algn="ctr">
              <a:buNone/>
            </a:pPr>
            <a:endParaRPr lang="en-CA" sz="600" b="1" dirty="0" smtClean="0"/>
          </a:p>
          <a:p>
            <a:pPr marL="0" indent="0" algn="ctr">
              <a:buNone/>
            </a:pPr>
            <a:r>
              <a:rPr lang="en-CA" sz="2400" b="1" dirty="0"/>
              <a:t>1 Thessalonians 5:2-3 KJV</a:t>
            </a:r>
          </a:p>
          <a:p>
            <a:pPr marL="0" indent="0" algn="ctr">
              <a:buNone/>
            </a:pPr>
            <a:r>
              <a:rPr lang="en-CA" sz="2400" dirty="0" smtClean="0"/>
              <a:t>“For </a:t>
            </a:r>
            <a:r>
              <a:rPr lang="en-CA" sz="2400" dirty="0"/>
              <a:t>yourselves know perfectly that the day of the</a:t>
            </a:r>
            <a:r>
              <a:rPr lang="en-CA" sz="2400" b="1" dirty="0"/>
              <a:t> </a:t>
            </a:r>
            <a:r>
              <a:rPr lang="en-CA" sz="2400" dirty="0"/>
              <a:t>Lord so cometh as a thief in the </a:t>
            </a:r>
            <a:r>
              <a:rPr lang="en-CA" sz="2400" dirty="0" smtClean="0"/>
              <a:t>night.</a:t>
            </a:r>
          </a:p>
          <a:p>
            <a:pPr marL="0" indent="0" algn="ctr">
              <a:buNone/>
            </a:pPr>
            <a:r>
              <a:rPr lang="en-CA" sz="2400" dirty="0" smtClean="0"/>
              <a:t>For </a:t>
            </a:r>
            <a:r>
              <a:rPr lang="en-CA" sz="2400" dirty="0"/>
              <a:t>when they shall say, Peace and safety; then sudden destruction cometh upon them, </a:t>
            </a:r>
            <a:r>
              <a:rPr lang="en-CA" sz="2400" b="1" dirty="0"/>
              <a:t>as travail upon a woman with child; </a:t>
            </a:r>
            <a:r>
              <a:rPr lang="en-CA" sz="2400" dirty="0"/>
              <a:t>and they shall not escape</a:t>
            </a:r>
            <a:r>
              <a:rPr lang="en-CA" sz="2400" dirty="0" smtClean="0"/>
              <a:t>.”</a:t>
            </a:r>
            <a:endParaRPr lang="en-CA" sz="2400"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p:txBody>
      </p:sp>
    </p:spTree>
    <p:extLst>
      <p:ext uri="{BB962C8B-B14F-4D97-AF65-F5344CB8AC3E}">
        <p14:creationId xmlns:p14="http://schemas.microsoft.com/office/powerpoint/2010/main" val="59444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fontScale="90000"/>
          </a:bodyPr>
          <a:lstStyle/>
          <a:p>
            <a:r>
              <a:rPr lang="en-CA" sz="4000" b="1" dirty="0"/>
              <a:t>Preparing to Meet the </a:t>
            </a:r>
            <a:r>
              <a:rPr lang="en-CA" sz="4000" b="1" dirty="0" smtClean="0"/>
              <a:t>Lord</a:t>
            </a:r>
            <a:r>
              <a:rPr lang="en-CA" sz="3600" b="1" dirty="0" smtClean="0"/>
              <a:t/>
            </a:r>
            <a:br>
              <a:rPr lang="en-CA" sz="3600" b="1" dirty="0" smtClean="0"/>
            </a:br>
            <a:r>
              <a:rPr lang="en-CA" sz="3100" b="1" dirty="0" smtClean="0"/>
              <a:t>“caught up together with them</a:t>
            </a:r>
            <a:r>
              <a:rPr lang="en-CA" sz="2700" b="1" dirty="0" smtClean="0"/>
              <a:t>”</a:t>
            </a:r>
            <a:endParaRPr lang="en-CA" sz="2700" dirty="0"/>
          </a:p>
        </p:txBody>
      </p:sp>
      <p:sp>
        <p:nvSpPr>
          <p:cNvPr id="3" name="Content Placeholder 2"/>
          <p:cNvSpPr>
            <a:spLocks noGrp="1"/>
          </p:cNvSpPr>
          <p:nvPr>
            <p:ph idx="1"/>
          </p:nvPr>
        </p:nvSpPr>
        <p:spPr>
          <a:xfrm>
            <a:off x="1171339" y="1672208"/>
            <a:ext cx="6801323" cy="2260848"/>
          </a:xfrm>
          <a:solidFill>
            <a:schemeClr val="bg1"/>
          </a:solidFill>
          <a:effectLst>
            <a:softEdge rad="127000"/>
          </a:effectLst>
        </p:spPr>
        <p:txBody>
          <a:bodyPr>
            <a:normAutofit/>
          </a:bodyPr>
          <a:lstStyle/>
          <a:p>
            <a:pPr marL="0" indent="0" algn="ctr">
              <a:buNone/>
            </a:pPr>
            <a:endParaRPr lang="en-CA" sz="400" dirty="0" smtClean="0"/>
          </a:p>
          <a:p>
            <a:pPr marL="0" indent="0" algn="ctr">
              <a:buNone/>
            </a:pPr>
            <a:r>
              <a:rPr lang="en-CA" sz="2400" b="1" dirty="0"/>
              <a:t>1 Thessalonians 4:14-17 KJV</a:t>
            </a:r>
          </a:p>
          <a:p>
            <a:pPr marL="0" indent="0" algn="ctr">
              <a:buNone/>
            </a:pPr>
            <a:r>
              <a:rPr lang="en-CA" sz="2400" dirty="0" smtClean="0"/>
              <a:t>“Then </a:t>
            </a:r>
            <a:r>
              <a:rPr lang="en-CA" sz="2400" dirty="0"/>
              <a:t>we which are alive </a:t>
            </a:r>
            <a:r>
              <a:rPr lang="en-CA" sz="2400" i="1" dirty="0"/>
              <a:t>and</a:t>
            </a:r>
            <a:r>
              <a:rPr lang="en-CA" sz="2400" dirty="0"/>
              <a:t> remain shall be </a:t>
            </a:r>
            <a:r>
              <a:rPr lang="en-CA" sz="2400" b="1" dirty="0"/>
              <a:t>caught up together with them </a:t>
            </a:r>
            <a:r>
              <a:rPr lang="en-CA" sz="2400" dirty="0"/>
              <a:t>in the clouds, to meet the Lord in the air: and so shall we ever be with the Lord.</a:t>
            </a:r>
          </a:p>
          <a:p>
            <a:pPr algn="ctr"/>
            <a:endParaRPr lang="en-CA" sz="2400" dirty="0"/>
          </a:p>
          <a:p>
            <a:pPr algn="ctr"/>
            <a:endParaRPr lang="en-CA" sz="2400" dirty="0"/>
          </a:p>
          <a:p>
            <a:pPr algn="ctr"/>
            <a:endParaRPr lang="en-CA" sz="2400" dirty="0"/>
          </a:p>
          <a:p>
            <a:pPr algn="ctr"/>
            <a:endParaRPr lang="en-CA" sz="2400" dirty="0"/>
          </a:p>
          <a:p>
            <a:pPr algn="ctr"/>
            <a:endParaRPr lang="en-CA" sz="2400" dirty="0"/>
          </a:p>
          <a:p>
            <a:pPr algn="ctr"/>
            <a:endParaRPr lang="en-CA" sz="2400" dirty="0"/>
          </a:p>
        </p:txBody>
      </p:sp>
    </p:spTree>
    <p:extLst>
      <p:ext uri="{BB962C8B-B14F-4D97-AF65-F5344CB8AC3E}">
        <p14:creationId xmlns:p14="http://schemas.microsoft.com/office/powerpoint/2010/main" val="61085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a:bodyPr>
          <a:lstStyle/>
          <a:p>
            <a:r>
              <a:rPr lang="en-CA" sz="3600" b="1" dirty="0"/>
              <a:t>Preparing to Meet the </a:t>
            </a:r>
            <a:r>
              <a:rPr lang="en-CA" sz="3600" b="1" dirty="0" smtClean="0"/>
              <a:t>Lord</a:t>
            </a:r>
            <a:br>
              <a:rPr lang="en-CA" sz="3600" b="1" dirty="0" smtClean="0"/>
            </a:br>
            <a:r>
              <a:rPr lang="en-CA" sz="2800" b="1" dirty="0" smtClean="0"/>
              <a:t>“And all the saints with thee”</a:t>
            </a:r>
            <a:endParaRPr lang="en-CA" sz="2800" dirty="0"/>
          </a:p>
        </p:txBody>
      </p:sp>
      <p:sp>
        <p:nvSpPr>
          <p:cNvPr id="3" name="Content Placeholder 2"/>
          <p:cNvSpPr>
            <a:spLocks noGrp="1"/>
          </p:cNvSpPr>
          <p:nvPr>
            <p:ph idx="1"/>
          </p:nvPr>
        </p:nvSpPr>
        <p:spPr>
          <a:xfrm>
            <a:off x="1171339" y="1744216"/>
            <a:ext cx="6801323" cy="2260848"/>
          </a:xfrm>
          <a:solidFill>
            <a:schemeClr val="bg1"/>
          </a:solidFill>
          <a:effectLst>
            <a:softEdge rad="127000"/>
          </a:effectLst>
        </p:spPr>
        <p:txBody>
          <a:bodyPr>
            <a:normAutofit/>
          </a:bodyPr>
          <a:lstStyle/>
          <a:p>
            <a:pPr marL="0" indent="0" algn="ctr">
              <a:buNone/>
            </a:pPr>
            <a:endParaRPr lang="en-CA" sz="600" b="1" dirty="0" smtClean="0"/>
          </a:p>
          <a:p>
            <a:pPr marL="0" indent="0" algn="ctr">
              <a:buNone/>
            </a:pPr>
            <a:r>
              <a:rPr lang="en-CA" sz="2400" b="1" dirty="0" smtClean="0"/>
              <a:t>Zechariah </a:t>
            </a:r>
            <a:r>
              <a:rPr lang="en-CA" sz="2400" b="1" dirty="0"/>
              <a:t>14:4-5 KJV</a:t>
            </a:r>
          </a:p>
          <a:p>
            <a:pPr marL="0" indent="0" algn="ctr">
              <a:buNone/>
            </a:pPr>
            <a:r>
              <a:rPr lang="en-CA" sz="2400" dirty="0" smtClean="0"/>
              <a:t>“And </a:t>
            </a:r>
            <a:r>
              <a:rPr lang="en-CA" sz="2400" dirty="0"/>
              <a:t>his feet shall stand in that day upon the mount of Olives, </a:t>
            </a:r>
            <a:r>
              <a:rPr lang="en-CA" sz="2400" dirty="0" smtClean="0"/>
              <a:t>… and </a:t>
            </a:r>
            <a:r>
              <a:rPr lang="en-CA" sz="2400" dirty="0"/>
              <a:t>the LORD my God shall come, </a:t>
            </a:r>
            <a:r>
              <a:rPr lang="en-CA" sz="2400" i="1" dirty="0"/>
              <a:t>and</a:t>
            </a:r>
            <a:r>
              <a:rPr lang="en-CA" sz="2400" dirty="0"/>
              <a:t> </a:t>
            </a:r>
            <a:r>
              <a:rPr lang="en-CA" sz="2400" b="1" dirty="0"/>
              <a:t>all the saints with thee</a:t>
            </a:r>
            <a:r>
              <a:rPr lang="en-CA" sz="2400" b="1" dirty="0" smtClean="0"/>
              <a:t>.</a:t>
            </a:r>
            <a:r>
              <a:rPr lang="en-CA" sz="2400" dirty="0" smtClean="0"/>
              <a:t>”</a:t>
            </a:r>
            <a:endParaRPr lang="en-CA" sz="2400" dirty="0"/>
          </a:p>
          <a:p>
            <a:pPr algn="ctr"/>
            <a:endParaRPr lang="en-CA" sz="2400" dirty="0"/>
          </a:p>
          <a:p>
            <a:pPr algn="ctr"/>
            <a:endParaRPr lang="en-CA" dirty="0"/>
          </a:p>
        </p:txBody>
      </p:sp>
    </p:spTree>
    <p:extLst>
      <p:ext uri="{BB962C8B-B14F-4D97-AF65-F5344CB8AC3E}">
        <p14:creationId xmlns:p14="http://schemas.microsoft.com/office/powerpoint/2010/main" val="130854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35062144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0">
              <a:srgbClr val="000040"/>
            </a:gs>
            <a:gs pos="33000">
              <a:srgbClr val="400040"/>
            </a:gs>
            <a:gs pos="67000">
              <a:srgbClr val="8F0040"/>
            </a:gs>
            <a:gs pos="100000">
              <a:srgbClr val="FFBF00"/>
            </a:gs>
          </a:gsLst>
          <a:lin ang="5400000" scaled="0"/>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CA" sz="4000" b="1" dirty="0" smtClean="0">
                <a:solidFill>
                  <a:schemeClr val="bg1"/>
                </a:solidFill>
                <a:effectLst>
                  <a:outerShdw blurRad="38100" dist="38100" dir="2700000" algn="tl">
                    <a:srgbClr val="000000">
                      <a:alpha val="43137"/>
                    </a:srgbClr>
                  </a:outerShdw>
                </a:effectLst>
              </a:rPr>
              <a:t>Our Fragile Ecclesia:</a:t>
            </a:r>
            <a:r>
              <a:rPr lang="en-CA" sz="4000" b="1" dirty="0" smtClean="0">
                <a:effectLst>
                  <a:outerShdw blurRad="38100" dist="38100" dir="2700000" algn="tl">
                    <a:srgbClr val="000000">
                      <a:alpha val="43137"/>
                    </a:srgbClr>
                  </a:outerShdw>
                </a:effectLst>
              </a:rPr>
              <a:t> </a:t>
            </a:r>
            <a:r>
              <a:rPr lang="en-CA" sz="3600" b="1" i="1" dirty="0" smtClean="0">
                <a:solidFill>
                  <a:srgbClr val="FFFF00"/>
                </a:solidFill>
                <a:effectLst>
                  <a:outerShdw blurRad="38100" dist="38100" dir="2700000" algn="tl">
                    <a:srgbClr val="000000">
                      <a:alpha val="43137"/>
                    </a:srgbClr>
                  </a:outerShdw>
                </a:effectLst>
              </a:rPr>
              <a:t>Are We Prepared?</a:t>
            </a:r>
            <a:endParaRPr lang="en-CA" sz="3600" b="1" i="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187624" y="1412776"/>
            <a:ext cx="6801323" cy="5256584"/>
          </a:xfrm>
          <a:noFill/>
        </p:spPr>
        <p:txBody>
          <a:bodyPr>
            <a:noAutofit/>
          </a:bodyPr>
          <a:lstStyle/>
          <a:p>
            <a:pPr>
              <a:buFont typeface="+mj-lt"/>
              <a:buAutoNum type="arabicPeriod"/>
            </a:pPr>
            <a:endParaRPr lang="en-CA" sz="500" b="1" dirty="0" smtClean="0">
              <a:solidFill>
                <a:schemeClr val="bg1"/>
              </a:solidFill>
            </a:endParaRPr>
          </a:p>
          <a:p>
            <a:pPr>
              <a:buFont typeface="+mj-lt"/>
              <a:buAutoNum type="arabicPeriod"/>
            </a:pPr>
            <a:r>
              <a:rPr lang="en-CA" sz="2800" b="1" dirty="0" smtClean="0">
                <a:solidFill>
                  <a:schemeClr val="bg1"/>
                </a:solidFill>
              </a:rPr>
              <a:t>Friends in the World?</a:t>
            </a:r>
          </a:p>
          <a:p>
            <a:pPr>
              <a:buFont typeface="+mj-lt"/>
              <a:buAutoNum type="arabicPeriod"/>
            </a:pPr>
            <a:r>
              <a:rPr lang="en-CA" sz="2800" b="1" dirty="0" smtClean="0">
                <a:solidFill>
                  <a:schemeClr val="bg1"/>
                </a:solidFill>
              </a:rPr>
              <a:t>Devices of the World?</a:t>
            </a:r>
          </a:p>
          <a:p>
            <a:pPr>
              <a:buFont typeface="+mj-lt"/>
              <a:buAutoNum type="arabicPeriod"/>
            </a:pPr>
            <a:r>
              <a:rPr lang="en-CA" sz="2800" b="1" dirty="0" smtClean="0">
                <a:solidFill>
                  <a:schemeClr val="bg1"/>
                </a:solidFill>
              </a:rPr>
              <a:t>Entertainment of the World?</a:t>
            </a:r>
          </a:p>
          <a:p>
            <a:pPr>
              <a:buFont typeface="+mj-lt"/>
              <a:buAutoNum type="arabicPeriod"/>
            </a:pPr>
            <a:r>
              <a:rPr lang="en-CA" sz="2800" b="1" dirty="0" smtClean="0">
                <a:solidFill>
                  <a:schemeClr val="bg1"/>
                </a:solidFill>
              </a:rPr>
              <a:t>Living within our Means?</a:t>
            </a:r>
          </a:p>
          <a:p>
            <a:pPr>
              <a:buFont typeface="+mj-lt"/>
              <a:buAutoNum type="arabicPeriod"/>
            </a:pPr>
            <a:r>
              <a:rPr lang="en-CA" sz="2800" b="1" dirty="0" smtClean="0">
                <a:solidFill>
                  <a:schemeClr val="bg1"/>
                </a:solidFill>
              </a:rPr>
              <a:t>Ample time for Ecclesial activities?</a:t>
            </a:r>
          </a:p>
          <a:p>
            <a:pPr>
              <a:buFont typeface="+mj-lt"/>
              <a:buAutoNum type="arabicPeriod"/>
            </a:pPr>
            <a:r>
              <a:rPr lang="en-CA" sz="2800" b="1" dirty="0">
                <a:solidFill>
                  <a:schemeClr val="bg1"/>
                </a:solidFill>
              </a:rPr>
              <a:t>Q</a:t>
            </a:r>
            <a:r>
              <a:rPr lang="en-CA" sz="2800" b="1" dirty="0" smtClean="0">
                <a:solidFill>
                  <a:schemeClr val="bg1"/>
                </a:solidFill>
              </a:rPr>
              <a:t>uality time for our loved ones?</a:t>
            </a:r>
          </a:p>
          <a:p>
            <a:pPr>
              <a:buFont typeface="+mj-lt"/>
              <a:buAutoNum type="arabicPeriod"/>
            </a:pPr>
            <a:r>
              <a:rPr lang="en-CA" sz="2800" b="1" dirty="0" smtClean="0">
                <a:solidFill>
                  <a:schemeClr val="bg1"/>
                </a:solidFill>
              </a:rPr>
              <a:t>Winning the battle with the carnal mind?</a:t>
            </a:r>
          </a:p>
          <a:p>
            <a:pPr>
              <a:buFont typeface="+mj-lt"/>
              <a:buAutoNum type="arabicPeriod"/>
            </a:pPr>
            <a:r>
              <a:rPr lang="en-CA" sz="2800" b="1" dirty="0" smtClean="0">
                <a:solidFill>
                  <a:schemeClr val="bg1"/>
                </a:solidFill>
              </a:rPr>
              <a:t>Growing in spiritual understanding?</a:t>
            </a:r>
          </a:p>
          <a:p>
            <a:pPr>
              <a:buFont typeface="+mj-lt"/>
              <a:buAutoNum type="arabicPeriod"/>
            </a:pPr>
            <a:r>
              <a:rPr lang="en-CA" sz="2800" b="1" dirty="0" smtClean="0">
                <a:solidFill>
                  <a:schemeClr val="bg1"/>
                </a:solidFill>
              </a:rPr>
              <a:t>Prepared for the Judgment?</a:t>
            </a:r>
          </a:p>
          <a:p>
            <a:pPr>
              <a:buFont typeface="+mj-lt"/>
              <a:buAutoNum type="arabicPeriod"/>
            </a:pPr>
            <a:r>
              <a:rPr lang="en-CA" sz="2800" b="1" dirty="0" smtClean="0">
                <a:solidFill>
                  <a:schemeClr val="bg1"/>
                </a:solidFill>
              </a:rPr>
              <a:t>Ready to Leave?</a:t>
            </a:r>
          </a:p>
          <a:p>
            <a:pPr>
              <a:buFont typeface="+mj-lt"/>
              <a:buAutoNum type="arabicPeriod"/>
            </a:pPr>
            <a:endParaRPr lang="en-CA" sz="2800" b="1" dirty="0" smtClean="0">
              <a:solidFill>
                <a:schemeClr val="bg1"/>
              </a:solidFill>
            </a:endParaRPr>
          </a:p>
        </p:txBody>
      </p:sp>
    </p:spTree>
    <p:extLst>
      <p:ext uri="{BB962C8B-B14F-4D97-AF65-F5344CB8AC3E}">
        <p14:creationId xmlns:p14="http://schemas.microsoft.com/office/powerpoint/2010/main" val="345798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2831530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Tree>
    <p:extLst>
      <p:ext uri="{BB962C8B-B14F-4D97-AF65-F5344CB8AC3E}">
        <p14:creationId xmlns:p14="http://schemas.microsoft.com/office/powerpoint/2010/main" val="11219859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As it was …So shall it be!</a:t>
            </a:r>
            <a:endParaRPr lang="en-CA" sz="3600" b="1" dirty="0"/>
          </a:p>
        </p:txBody>
      </p:sp>
      <p:sp>
        <p:nvSpPr>
          <p:cNvPr id="3" name="Content Placeholder 2"/>
          <p:cNvSpPr>
            <a:spLocks noGrp="1"/>
          </p:cNvSpPr>
          <p:nvPr>
            <p:ph idx="1"/>
          </p:nvPr>
        </p:nvSpPr>
        <p:spPr>
          <a:xfrm>
            <a:off x="457200" y="1412776"/>
            <a:ext cx="8229601" cy="4464496"/>
          </a:xfrm>
          <a:solidFill>
            <a:schemeClr val="bg1"/>
          </a:solidFill>
        </p:spPr>
        <p:txBody>
          <a:bodyPr>
            <a:normAutofit fontScale="77500" lnSpcReduction="20000"/>
          </a:bodyPr>
          <a:lstStyle/>
          <a:p>
            <a:pPr marL="0" indent="0" algn="ctr">
              <a:buNone/>
            </a:pPr>
            <a:endParaRPr lang="en-CA" sz="600" b="1" dirty="0" smtClean="0"/>
          </a:p>
          <a:p>
            <a:pPr marL="0" indent="0" algn="ctr">
              <a:buNone/>
            </a:pPr>
            <a:r>
              <a:rPr lang="en-CA" b="1" dirty="0" smtClean="0"/>
              <a:t>Luke </a:t>
            </a:r>
            <a:r>
              <a:rPr lang="en-CA" b="1" dirty="0"/>
              <a:t>17:26-30 KJV</a:t>
            </a:r>
          </a:p>
          <a:p>
            <a:pPr marL="0" indent="0" algn="ctr">
              <a:buNone/>
            </a:pPr>
            <a:r>
              <a:rPr lang="en-CA" dirty="0" smtClean="0"/>
              <a:t>And </a:t>
            </a:r>
            <a:r>
              <a:rPr lang="en-CA" b="1" dirty="0"/>
              <a:t>as it was </a:t>
            </a:r>
            <a:r>
              <a:rPr lang="en-CA" dirty="0"/>
              <a:t>in the days of </a:t>
            </a:r>
            <a:r>
              <a:rPr lang="en-CA" dirty="0" err="1"/>
              <a:t>Noe</a:t>
            </a:r>
            <a:r>
              <a:rPr lang="en-CA" dirty="0"/>
              <a:t>, </a:t>
            </a:r>
            <a:r>
              <a:rPr lang="en-CA" b="1" dirty="0"/>
              <a:t>so shall it be </a:t>
            </a:r>
            <a:r>
              <a:rPr lang="en-CA" dirty="0"/>
              <a:t>also in the days of the Son of man.</a:t>
            </a:r>
          </a:p>
          <a:p>
            <a:pPr marL="0" indent="0" algn="ctr">
              <a:buNone/>
            </a:pPr>
            <a:r>
              <a:rPr lang="en-CA" dirty="0" smtClean="0"/>
              <a:t>They </a:t>
            </a:r>
            <a:r>
              <a:rPr lang="en-CA" dirty="0"/>
              <a:t>did eat, they drank, they married wives, they were given in marriage, until the day that </a:t>
            </a:r>
            <a:r>
              <a:rPr lang="en-CA" dirty="0" err="1"/>
              <a:t>Noe</a:t>
            </a:r>
            <a:r>
              <a:rPr lang="en-CA" dirty="0"/>
              <a:t> entered into the ark, and the flood came, and destroyed them all.</a:t>
            </a:r>
          </a:p>
          <a:p>
            <a:pPr marL="0" indent="0" algn="ctr">
              <a:buNone/>
            </a:pPr>
            <a:r>
              <a:rPr lang="en-CA" dirty="0" smtClean="0"/>
              <a:t>Likewise </a:t>
            </a:r>
            <a:r>
              <a:rPr lang="en-CA" dirty="0"/>
              <a:t>also </a:t>
            </a:r>
            <a:r>
              <a:rPr lang="en-CA" b="1" dirty="0"/>
              <a:t>as it was </a:t>
            </a:r>
            <a:r>
              <a:rPr lang="en-CA" dirty="0"/>
              <a:t>in the days of Lot; they did eat, they drank, they bought, they sold, they planted, they </a:t>
            </a:r>
            <a:r>
              <a:rPr lang="en-CA" dirty="0" err="1"/>
              <a:t>builded</a:t>
            </a:r>
            <a:r>
              <a:rPr lang="en-CA" dirty="0"/>
              <a:t>;</a:t>
            </a:r>
          </a:p>
          <a:p>
            <a:pPr marL="0" indent="0" algn="ctr">
              <a:buNone/>
            </a:pPr>
            <a:r>
              <a:rPr lang="en-CA" dirty="0" smtClean="0"/>
              <a:t>But </a:t>
            </a:r>
            <a:r>
              <a:rPr lang="en-CA" dirty="0"/>
              <a:t>the same day that Lot went out of Sodom it rained fire and brimstone from heaven, and destroyed </a:t>
            </a:r>
            <a:r>
              <a:rPr lang="en-CA" i="1" dirty="0"/>
              <a:t>them</a:t>
            </a:r>
            <a:r>
              <a:rPr lang="en-CA" dirty="0"/>
              <a:t> </a:t>
            </a:r>
            <a:r>
              <a:rPr lang="en-CA" dirty="0" smtClean="0"/>
              <a:t>all.</a:t>
            </a:r>
          </a:p>
          <a:p>
            <a:pPr marL="0" indent="0" algn="ctr">
              <a:buNone/>
            </a:pPr>
            <a:r>
              <a:rPr lang="en-CA" dirty="0" smtClean="0"/>
              <a:t>Even </a:t>
            </a:r>
            <a:r>
              <a:rPr lang="en-CA" dirty="0"/>
              <a:t>thus </a:t>
            </a:r>
            <a:r>
              <a:rPr lang="en-CA" b="1" dirty="0"/>
              <a:t>shall it be </a:t>
            </a:r>
            <a:r>
              <a:rPr lang="en-CA" dirty="0"/>
              <a:t>in the day when the Son of man is revealed</a:t>
            </a:r>
            <a:r>
              <a:rPr lang="en-CA" dirty="0" smtClean="0"/>
              <a:t>.</a:t>
            </a:r>
            <a:endParaRPr lang="en-CA" dirty="0"/>
          </a:p>
        </p:txBody>
      </p:sp>
    </p:spTree>
    <p:extLst>
      <p:ext uri="{BB962C8B-B14F-4D97-AF65-F5344CB8AC3E}">
        <p14:creationId xmlns:p14="http://schemas.microsoft.com/office/powerpoint/2010/main" val="22460791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a:bodyPr>
          <a:lstStyle/>
          <a:p>
            <a:r>
              <a:rPr lang="en-CA" sz="3600" b="1" dirty="0"/>
              <a:t>Preparing to Meet the </a:t>
            </a:r>
            <a:r>
              <a:rPr lang="en-CA" sz="3600" b="1" dirty="0" smtClean="0"/>
              <a:t>Lord</a:t>
            </a:r>
            <a:br>
              <a:rPr lang="en-CA" sz="3600" b="1" dirty="0" smtClean="0"/>
            </a:br>
            <a:r>
              <a:rPr lang="en-CA" sz="3100" b="1" dirty="0" smtClean="0"/>
              <a:t>“</a:t>
            </a:r>
            <a:r>
              <a:rPr lang="en-CA" sz="2800" b="1" dirty="0" smtClean="0"/>
              <a:t>seducers shall wax worse and worse”</a:t>
            </a:r>
            <a:endParaRPr lang="en-CA" sz="3600" dirty="0"/>
          </a:p>
        </p:txBody>
      </p:sp>
      <p:sp>
        <p:nvSpPr>
          <p:cNvPr id="3" name="Content Placeholder 2"/>
          <p:cNvSpPr>
            <a:spLocks noGrp="1"/>
          </p:cNvSpPr>
          <p:nvPr>
            <p:ph idx="1"/>
          </p:nvPr>
        </p:nvSpPr>
        <p:spPr>
          <a:xfrm>
            <a:off x="1480490" y="1600201"/>
            <a:ext cx="6183021" cy="2548880"/>
          </a:xfrm>
          <a:solidFill>
            <a:schemeClr val="bg1"/>
          </a:solidFill>
          <a:effectLst>
            <a:softEdge rad="127000"/>
          </a:effectLst>
        </p:spPr>
        <p:txBody>
          <a:bodyPr>
            <a:normAutofit/>
          </a:bodyPr>
          <a:lstStyle/>
          <a:p>
            <a:pPr marL="0" indent="0" algn="ctr">
              <a:buNone/>
            </a:pPr>
            <a:endParaRPr lang="en-CA" sz="600" b="1" dirty="0" smtClean="0"/>
          </a:p>
          <a:p>
            <a:pPr marL="0" indent="0" algn="ctr">
              <a:buNone/>
            </a:pPr>
            <a:r>
              <a:rPr lang="en-CA" sz="2400" b="1" dirty="0"/>
              <a:t>2 Timothy 3:12-13 KJV</a:t>
            </a:r>
          </a:p>
          <a:p>
            <a:pPr marL="0" indent="0" algn="ctr">
              <a:buNone/>
            </a:pPr>
            <a:r>
              <a:rPr lang="en-CA" sz="2400" dirty="0" smtClean="0"/>
              <a:t>“Yea</a:t>
            </a:r>
            <a:r>
              <a:rPr lang="en-CA" sz="2400" dirty="0"/>
              <a:t>, and all that will live godly in Christ Jesus shall suffer persecution.</a:t>
            </a:r>
          </a:p>
          <a:p>
            <a:pPr marL="0" indent="0" algn="ctr">
              <a:buNone/>
            </a:pPr>
            <a:r>
              <a:rPr lang="en-CA" sz="2400" dirty="0" smtClean="0"/>
              <a:t>“But </a:t>
            </a:r>
            <a:r>
              <a:rPr lang="en-CA" sz="2400" dirty="0"/>
              <a:t>evil men and </a:t>
            </a:r>
            <a:r>
              <a:rPr lang="en-CA" sz="2400" b="1" dirty="0"/>
              <a:t>seducers shall wax worse and worse</a:t>
            </a:r>
            <a:r>
              <a:rPr lang="en-CA" sz="2400" dirty="0"/>
              <a:t>, deceiving, and being deceived.</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p:txBody>
      </p:sp>
    </p:spTree>
    <p:extLst>
      <p:ext uri="{BB962C8B-B14F-4D97-AF65-F5344CB8AC3E}">
        <p14:creationId xmlns:p14="http://schemas.microsoft.com/office/powerpoint/2010/main" val="36726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a:bodyPr>
          <a:lstStyle/>
          <a:p>
            <a:r>
              <a:rPr lang="en-CA" sz="3600" b="1" dirty="0"/>
              <a:t>Preparing to Meet the </a:t>
            </a:r>
            <a:r>
              <a:rPr lang="en-CA" sz="3600" b="1" dirty="0" smtClean="0"/>
              <a:t>Lord</a:t>
            </a:r>
            <a:br>
              <a:rPr lang="en-CA" sz="3600" b="1" dirty="0" smtClean="0"/>
            </a:br>
            <a:r>
              <a:rPr lang="en-CA" sz="3100" b="1" dirty="0" smtClean="0"/>
              <a:t>“</a:t>
            </a:r>
            <a:r>
              <a:rPr lang="en-CA" sz="2800" b="1" dirty="0" smtClean="0"/>
              <a:t>they will not endure sound doctrine”</a:t>
            </a:r>
            <a:endParaRPr lang="en-CA" sz="3600" dirty="0"/>
          </a:p>
        </p:txBody>
      </p:sp>
      <p:sp>
        <p:nvSpPr>
          <p:cNvPr id="3" name="Content Placeholder 2"/>
          <p:cNvSpPr>
            <a:spLocks noGrp="1"/>
          </p:cNvSpPr>
          <p:nvPr>
            <p:ph idx="1"/>
          </p:nvPr>
        </p:nvSpPr>
        <p:spPr>
          <a:xfrm>
            <a:off x="1480490" y="1600201"/>
            <a:ext cx="6183021" cy="3196952"/>
          </a:xfrm>
          <a:solidFill>
            <a:schemeClr val="bg1"/>
          </a:solidFill>
          <a:effectLst>
            <a:softEdge rad="127000"/>
          </a:effectLst>
        </p:spPr>
        <p:txBody>
          <a:bodyPr>
            <a:normAutofit/>
          </a:bodyPr>
          <a:lstStyle/>
          <a:p>
            <a:pPr marL="0" indent="0" algn="ctr">
              <a:buNone/>
            </a:pPr>
            <a:endParaRPr lang="en-CA" sz="600" b="1" dirty="0" smtClean="0"/>
          </a:p>
          <a:p>
            <a:pPr marL="0" indent="0" algn="ctr">
              <a:buNone/>
            </a:pPr>
            <a:r>
              <a:rPr lang="en-CA" sz="2400" b="1" dirty="0"/>
              <a:t>2 Timothy 4:3-4 KJV</a:t>
            </a:r>
          </a:p>
          <a:p>
            <a:pPr marL="0" indent="0" algn="ctr">
              <a:buNone/>
            </a:pPr>
            <a:r>
              <a:rPr lang="en-CA" sz="2400" dirty="0" smtClean="0"/>
              <a:t>“For </a:t>
            </a:r>
            <a:r>
              <a:rPr lang="en-CA" sz="2400" dirty="0"/>
              <a:t>the time will come when </a:t>
            </a:r>
            <a:r>
              <a:rPr lang="en-CA" sz="2400" b="1" dirty="0"/>
              <a:t>they will not endure sound doctrine;</a:t>
            </a:r>
            <a:r>
              <a:rPr lang="en-CA" sz="2400" dirty="0"/>
              <a:t> but after their own lusts shall they heap to themselves teachers, having itching ears;</a:t>
            </a:r>
          </a:p>
          <a:p>
            <a:pPr marL="0" indent="0" algn="ctr">
              <a:buNone/>
            </a:pPr>
            <a:r>
              <a:rPr lang="en-CA" sz="2400" dirty="0" smtClean="0"/>
              <a:t>And </a:t>
            </a:r>
            <a:r>
              <a:rPr lang="en-CA" sz="2400" dirty="0"/>
              <a:t>they shall turn away </a:t>
            </a:r>
            <a:r>
              <a:rPr lang="en-CA" sz="2400" i="1" dirty="0"/>
              <a:t>their</a:t>
            </a:r>
            <a:r>
              <a:rPr lang="en-CA" sz="2400" dirty="0"/>
              <a:t> ears from the truth, and shall be turned unto fables</a:t>
            </a:r>
            <a:r>
              <a:rPr lang="en-CA" sz="2400" dirty="0" smtClean="0"/>
              <a:t>.”</a:t>
            </a:r>
            <a:endParaRPr lang="en-CA" sz="2400"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p:txBody>
      </p:sp>
    </p:spTree>
    <p:extLst>
      <p:ext uri="{BB962C8B-B14F-4D97-AF65-F5344CB8AC3E}">
        <p14:creationId xmlns:p14="http://schemas.microsoft.com/office/powerpoint/2010/main" val="136408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a:bodyPr>
          <a:lstStyle/>
          <a:p>
            <a:r>
              <a:rPr lang="en-CA" sz="3600" b="1" dirty="0"/>
              <a:t>Preparing to Meet the </a:t>
            </a:r>
            <a:r>
              <a:rPr lang="en-CA" sz="3600" b="1" dirty="0" smtClean="0"/>
              <a:t>Lord</a:t>
            </a:r>
            <a:br>
              <a:rPr lang="en-CA" sz="3600" b="1" dirty="0" smtClean="0"/>
            </a:br>
            <a:r>
              <a:rPr lang="en-CA" sz="2800" b="1" dirty="0" smtClean="0"/>
              <a:t>“the love of many shall wax cold”</a:t>
            </a:r>
            <a:endParaRPr lang="en-CA" sz="3600" dirty="0"/>
          </a:p>
        </p:txBody>
      </p:sp>
      <p:sp>
        <p:nvSpPr>
          <p:cNvPr id="3" name="Content Placeholder 2"/>
          <p:cNvSpPr>
            <a:spLocks noGrp="1"/>
          </p:cNvSpPr>
          <p:nvPr>
            <p:ph idx="1"/>
          </p:nvPr>
        </p:nvSpPr>
        <p:spPr>
          <a:xfrm>
            <a:off x="1171339" y="1744216"/>
            <a:ext cx="6801323" cy="3268960"/>
          </a:xfrm>
          <a:solidFill>
            <a:schemeClr val="bg1"/>
          </a:solidFill>
          <a:effectLst>
            <a:softEdge rad="127000"/>
          </a:effectLst>
        </p:spPr>
        <p:txBody>
          <a:bodyPr>
            <a:normAutofit/>
          </a:bodyPr>
          <a:lstStyle/>
          <a:p>
            <a:pPr marL="0" indent="0" algn="ctr">
              <a:buNone/>
            </a:pPr>
            <a:endParaRPr lang="en-CA" sz="600" b="1" dirty="0" smtClean="0"/>
          </a:p>
          <a:p>
            <a:pPr marL="0" indent="0" algn="ctr">
              <a:buNone/>
            </a:pPr>
            <a:r>
              <a:rPr lang="en-CA" sz="2400" b="1" dirty="0"/>
              <a:t>Matthew 24:11-13 KJV</a:t>
            </a:r>
          </a:p>
          <a:p>
            <a:pPr marL="0" indent="0" algn="ctr">
              <a:buNone/>
            </a:pPr>
            <a:r>
              <a:rPr lang="en-CA" sz="2400" dirty="0" smtClean="0"/>
              <a:t>“And </a:t>
            </a:r>
            <a:r>
              <a:rPr lang="en-CA" sz="2400" dirty="0"/>
              <a:t>many false prophets shall rise, and shall deceive </a:t>
            </a:r>
            <a:r>
              <a:rPr lang="en-CA" sz="2400" dirty="0" smtClean="0"/>
              <a:t>many.</a:t>
            </a:r>
          </a:p>
          <a:p>
            <a:pPr marL="0" indent="0" algn="ctr">
              <a:buNone/>
            </a:pPr>
            <a:r>
              <a:rPr lang="en-CA" sz="2400" dirty="0" smtClean="0"/>
              <a:t>And </a:t>
            </a:r>
            <a:r>
              <a:rPr lang="en-CA" sz="2400" dirty="0"/>
              <a:t>because iniquity shall abound, </a:t>
            </a:r>
            <a:r>
              <a:rPr lang="en-CA" sz="2400" b="1" dirty="0"/>
              <a:t>the love of many shall wax cold.</a:t>
            </a:r>
          </a:p>
          <a:p>
            <a:pPr marL="0" indent="0" algn="ctr">
              <a:buNone/>
            </a:pPr>
            <a:r>
              <a:rPr lang="en-CA" sz="2400" dirty="0" smtClean="0"/>
              <a:t>But </a:t>
            </a:r>
            <a:r>
              <a:rPr lang="en-CA" sz="2400" dirty="0"/>
              <a:t>he that shall endure unto the end, the same shall be saved</a:t>
            </a:r>
            <a:r>
              <a:rPr lang="en-CA" sz="2400" dirty="0" smtClean="0"/>
              <a:t>.”</a:t>
            </a:r>
            <a:endParaRPr lang="en-CA" sz="2400"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p:txBody>
      </p:sp>
    </p:spTree>
    <p:extLst>
      <p:ext uri="{BB962C8B-B14F-4D97-AF65-F5344CB8AC3E}">
        <p14:creationId xmlns:p14="http://schemas.microsoft.com/office/powerpoint/2010/main" val="18429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a:bodyPr>
          <a:lstStyle/>
          <a:p>
            <a:r>
              <a:rPr lang="en-CA" sz="3600" b="1" dirty="0"/>
              <a:t>Preparing to Meet the </a:t>
            </a:r>
            <a:r>
              <a:rPr lang="en-CA" sz="3600" b="1" dirty="0" smtClean="0"/>
              <a:t>Lord</a:t>
            </a:r>
            <a:br>
              <a:rPr lang="en-CA" sz="3600" b="1" dirty="0" smtClean="0"/>
            </a:br>
            <a:r>
              <a:rPr lang="en-CA" sz="2800" b="1" dirty="0" smtClean="0"/>
              <a:t>“Because thou art lukewarm”</a:t>
            </a:r>
            <a:endParaRPr lang="en-CA" sz="2800" dirty="0"/>
          </a:p>
        </p:txBody>
      </p:sp>
      <p:sp>
        <p:nvSpPr>
          <p:cNvPr id="3" name="Content Placeholder 2"/>
          <p:cNvSpPr>
            <a:spLocks noGrp="1"/>
          </p:cNvSpPr>
          <p:nvPr>
            <p:ph idx="1"/>
          </p:nvPr>
        </p:nvSpPr>
        <p:spPr>
          <a:xfrm>
            <a:off x="1171339" y="1600201"/>
            <a:ext cx="6801323" cy="3701007"/>
          </a:xfrm>
          <a:solidFill>
            <a:schemeClr val="bg1"/>
          </a:solidFill>
          <a:effectLst>
            <a:softEdge rad="127000"/>
          </a:effectLst>
        </p:spPr>
        <p:txBody>
          <a:bodyPr>
            <a:normAutofit fontScale="77500" lnSpcReduction="20000"/>
          </a:bodyPr>
          <a:lstStyle/>
          <a:p>
            <a:pPr marL="0" indent="0" algn="ctr">
              <a:buNone/>
            </a:pPr>
            <a:endParaRPr lang="en-CA" sz="600" b="1" dirty="0" smtClean="0"/>
          </a:p>
          <a:p>
            <a:pPr marL="0" indent="0" algn="ctr">
              <a:buNone/>
            </a:pPr>
            <a:endParaRPr lang="en-CA" sz="600" b="1" dirty="0" smtClean="0"/>
          </a:p>
          <a:p>
            <a:pPr marL="0" indent="0" algn="ctr">
              <a:buNone/>
            </a:pPr>
            <a:r>
              <a:rPr lang="en-CA" b="1" dirty="0" smtClean="0"/>
              <a:t>Revelation 3:15-17 </a:t>
            </a:r>
            <a:r>
              <a:rPr lang="en-CA" b="1" dirty="0"/>
              <a:t>KJV</a:t>
            </a:r>
          </a:p>
          <a:p>
            <a:pPr marL="0" indent="0" algn="ctr">
              <a:buNone/>
            </a:pPr>
            <a:r>
              <a:rPr lang="en-CA" dirty="0" smtClean="0"/>
              <a:t>“I </a:t>
            </a:r>
            <a:r>
              <a:rPr lang="en-CA" dirty="0"/>
              <a:t>know thy works, that thou art neither cold nor hot: I would thou wert cold or hot.</a:t>
            </a:r>
          </a:p>
          <a:p>
            <a:pPr marL="0" indent="0" algn="ctr">
              <a:buNone/>
            </a:pPr>
            <a:r>
              <a:rPr lang="en-CA" dirty="0" smtClean="0"/>
              <a:t>So </a:t>
            </a:r>
            <a:r>
              <a:rPr lang="en-CA" dirty="0"/>
              <a:t>then </a:t>
            </a:r>
            <a:r>
              <a:rPr lang="en-CA" b="1" dirty="0"/>
              <a:t>because thou art lukewarm</a:t>
            </a:r>
            <a:r>
              <a:rPr lang="en-CA" dirty="0"/>
              <a:t>, and neither cold nor hot, I will </a:t>
            </a:r>
            <a:r>
              <a:rPr lang="en-CA" dirty="0" err="1"/>
              <a:t>spue</a:t>
            </a:r>
            <a:r>
              <a:rPr lang="en-CA" dirty="0"/>
              <a:t> thee out of my </a:t>
            </a:r>
            <a:r>
              <a:rPr lang="en-CA" dirty="0" smtClean="0"/>
              <a:t>mouth.</a:t>
            </a:r>
          </a:p>
          <a:p>
            <a:pPr marL="0" indent="0" algn="ctr">
              <a:buNone/>
            </a:pPr>
            <a:r>
              <a:rPr lang="en-CA" dirty="0" smtClean="0"/>
              <a:t>Because </a:t>
            </a:r>
            <a:r>
              <a:rPr lang="en-CA" dirty="0"/>
              <a:t>thou </a:t>
            </a:r>
            <a:r>
              <a:rPr lang="en-CA" dirty="0" err="1"/>
              <a:t>sayest</a:t>
            </a:r>
            <a:r>
              <a:rPr lang="en-CA" b="1" dirty="0"/>
              <a:t>, </a:t>
            </a:r>
            <a:r>
              <a:rPr lang="en-CA" dirty="0"/>
              <a:t>I am rich, and increased with goods, and have need of nothing; and </a:t>
            </a:r>
            <a:r>
              <a:rPr lang="en-CA" dirty="0" err="1"/>
              <a:t>knowest</a:t>
            </a:r>
            <a:r>
              <a:rPr lang="en-CA" dirty="0"/>
              <a:t> not that thou art wretched, and miserable, and poor, and blind, and naked</a:t>
            </a:r>
            <a:r>
              <a:rPr lang="en-CA" dirty="0" smtClean="0"/>
              <a:t>:”</a:t>
            </a: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p:txBody>
      </p:sp>
    </p:spTree>
    <p:extLst>
      <p:ext uri="{BB962C8B-B14F-4D97-AF65-F5344CB8AC3E}">
        <p14:creationId xmlns:p14="http://schemas.microsoft.com/office/powerpoint/2010/main" val="108405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a:bodyPr>
          <a:lstStyle/>
          <a:p>
            <a:r>
              <a:rPr lang="en-CA" sz="3600" b="1" dirty="0"/>
              <a:t>Preparing to Meet the </a:t>
            </a:r>
            <a:r>
              <a:rPr lang="en-CA" sz="3600" b="1" dirty="0" smtClean="0"/>
              <a:t>Lord</a:t>
            </a:r>
            <a:br>
              <a:rPr lang="en-CA" sz="3600" b="1" dirty="0" smtClean="0"/>
            </a:br>
            <a:r>
              <a:rPr lang="en-CA" sz="2800" b="1" dirty="0" smtClean="0"/>
              <a:t>“forsaking the assembly”</a:t>
            </a:r>
            <a:endParaRPr lang="en-CA" sz="3600" dirty="0"/>
          </a:p>
        </p:txBody>
      </p:sp>
      <p:sp>
        <p:nvSpPr>
          <p:cNvPr id="3" name="Content Placeholder 2"/>
          <p:cNvSpPr>
            <a:spLocks noGrp="1"/>
          </p:cNvSpPr>
          <p:nvPr>
            <p:ph idx="1"/>
          </p:nvPr>
        </p:nvSpPr>
        <p:spPr>
          <a:xfrm>
            <a:off x="1171339" y="1744217"/>
            <a:ext cx="6801323" cy="3484983"/>
          </a:xfrm>
          <a:solidFill>
            <a:schemeClr val="bg1"/>
          </a:solidFill>
          <a:effectLst>
            <a:softEdge rad="127000"/>
          </a:effectLst>
        </p:spPr>
        <p:txBody>
          <a:bodyPr>
            <a:normAutofit/>
          </a:bodyPr>
          <a:lstStyle/>
          <a:p>
            <a:pPr marL="0" indent="0" algn="ctr">
              <a:buNone/>
            </a:pPr>
            <a:endParaRPr lang="en-CA" sz="500" b="1" dirty="0" smtClean="0"/>
          </a:p>
          <a:p>
            <a:pPr marL="0" indent="0" algn="ctr">
              <a:buNone/>
            </a:pPr>
            <a:r>
              <a:rPr lang="en-CA" sz="2400" b="1" dirty="0"/>
              <a:t>Hebrews 10:25-26 KJV</a:t>
            </a:r>
          </a:p>
          <a:p>
            <a:pPr marL="0" indent="0" algn="ctr">
              <a:buNone/>
            </a:pPr>
            <a:r>
              <a:rPr lang="en-CA" sz="2400" dirty="0" smtClean="0"/>
              <a:t>“Not </a:t>
            </a:r>
            <a:r>
              <a:rPr lang="en-CA" sz="2400" b="1" dirty="0"/>
              <a:t>forsaking the assembling </a:t>
            </a:r>
            <a:r>
              <a:rPr lang="en-CA" sz="2400" dirty="0"/>
              <a:t>of ourselves together, as the manner of some </a:t>
            </a:r>
            <a:r>
              <a:rPr lang="en-CA" sz="2400" i="1" dirty="0"/>
              <a:t>is;</a:t>
            </a:r>
            <a:r>
              <a:rPr lang="en-CA" sz="2400" dirty="0"/>
              <a:t> but exhorting </a:t>
            </a:r>
            <a:r>
              <a:rPr lang="en-CA" sz="2400" i="1" dirty="0"/>
              <a:t>one another:</a:t>
            </a:r>
            <a:r>
              <a:rPr lang="en-CA" sz="2400" dirty="0"/>
              <a:t> and so much the more, as ye see the day approaching.</a:t>
            </a:r>
          </a:p>
          <a:p>
            <a:pPr marL="0" indent="0" algn="ctr">
              <a:buNone/>
            </a:pPr>
            <a:r>
              <a:rPr lang="en-CA" sz="2400" dirty="0" smtClean="0"/>
              <a:t>For </a:t>
            </a:r>
            <a:r>
              <a:rPr lang="en-CA" sz="2400" dirty="0"/>
              <a:t>if we sin wilfully after that we have received the knowledge of the truth, there </a:t>
            </a:r>
            <a:r>
              <a:rPr lang="en-CA" sz="2400" dirty="0" err="1"/>
              <a:t>remaineth</a:t>
            </a:r>
            <a:r>
              <a:rPr lang="en-CA" sz="2400" dirty="0"/>
              <a:t> no more sacrifice for sins</a:t>
            </a:r>
            <a:r>
              <a:rPr lang="en-CA" sz="2400" dirty="0" smtClean="0"/>
              <a:t>,”</a:t>
            </a:r>
            <a:endParaRPr lang="en-CA" sz="2400" dirty="0"/>
          </a:p>
          <a:p>
            <a:pPr algn="ctr"/>
            <a:endParaRPr lang="en-CA" sz="2400" dirty="0"/>
          </a:p>
          <a:p>
            <a:pPr algn="ctr"/>
            <a:endParaRPr lang="en-CA" sz="2400" dirty="0"/>
          </a:p>
          <a:p>
            <a:pPr algn="ctr"/>
            <a:endParaRPr lang="en-CA" sz="2400" dirty="0"/>
          </a:p>
          <a:p>
            <a:pPr algn="ctr"/>
            <a:endParaRPr lang="en-CA" sz="2400" dirty="0"/>
          </a:p>
          <a:p>
            <a:pPr algn="ctr"/>
            <a:endParaRPr lang="en-CA" sz="2400" dirty="0"/>
          </a:p>
        </p:txBody>
      </p:sp>
    </p:spTree>
    <p:extLst>
      <p:ext uri="{BB962C8B-B14F-4D97-AF65-F5344CB8AC3E}">
        <p14:creationId xmlns:p14="http://schemas.microsoft.com/office/powerpoint/2010/main" val="117175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a:bodyPr>
          <a:lstStyle/>
          <a:p>
            <a:r>
              <a:rPr lang="en-CA" sz="3600" b="1" dirty="0"/>
              <a:t>Preparing to Meet the </a:t>
            </a:r>
            <a:r>
              <a:rPr lang="en-CA" sz="3600" b="1" dirty="0" smtClean="0"/>
              <a:t>Lord</a:t>
            </a:r>
            <a:br>
              <a:rPr lang="en-CA" sz="3600" b="1" dirty="0" smtClean="0"/>
            </a:br>
            <a:r>
              <a:rPr lang="en-CA" sz="3100" b="1" dirty="0"/>
              <a:t> </a:t>
            </a:r>
            <a:r>
              <a:rPr lang="en-CA" sz="2800" b="1" dirty="0" smtClean="0"/>
              <a:t>“shall he find faith on the earth?”</a:t>
            </a:r>
            <a:endParaRPr lang="en-CA" sz="2800" dirty="0"/>
          </a:p>
        </p:txBody>
      </p:sp>
      <p:sp>
        <p:nvSpPr>
          <p:cNvPr id="3" name="Content Placeholder 2"/>
          <p:cNvSpPr>
            <a:spLocks noGrp="1"/>
          </p:cNvSpPr>
          <p:nvPr>
            <p:ph idx="1"/>
          </p:nvPr>
        </p:nvSpPr>
        <p:spPr>
          <a:xfrm>
            <a:off x="1480490" y="1672208"/>
            <a:ext cx="6183021" cy="3268960"/>
          </a:xfrm>
          <a:solidFill>
            <a:schemeClr val="bg1"/>
          </a:solidFill>
          <a:effectLst>
            <a:softEdge rad="127000"/>
          </a:effectLst>
        </p:spPr>
        <p:txBody>
          <a:bodyPr>
            <a:normAutofit/>
          </a:bodyPr>
          <a:lstStyle/>
          <a:p>
            <a:pPr marL="0" indent="0" algn="ctr">
              <a:buNone/>
            </a:pPr>
            <a:endParaRPr lang="en-CA" sz="600" b="1" dirty="0" smtClean="0"/>
          </a:p>
          <a:p>
            <a:pPr marL="0" indent="0" algn="ctr">
              <a:buNone/>
            </a:pPr>
            <a:r>
              <a:rPr lang="en-CA" sz="2400" b="1" dirty="0"/>
              <a:t>Luke 18:7-8 KJV</a:t>
            </a:r>
          </a:p>
          <a:p>
            <a:pPr marL="0" indent="0" algn="ctr">
              <a:buNone/>
            </a:pPr>
            <a:r>
              <a:rPr lang="en-CA" sz="2400" dirty="0" smtClean="0"/>
              <a:t>“And </a:t>
            </a:r>
            <a:r>
              <a:rPr lang="en-CA" sz="2400" dirty="0"/>
              <a:t>shall not God avenge his own elect, which cry day and night unto him, though he bear long with </a:t>
            </a:r>
            <a:r>
              <a:rPr lang="en-CA" sz="2400" dirty="0" smtClean="0"/>
              <a:t>them?</a:t>
            </a:r>
          </a:p>
          <a:p>
            <a:pPr marL="0" indent="0" algn="ctr">
              <a:buNone/>
            </a:pPr>
            <a:r>
              <a:rPr lang="en-CA" sz="2400" dirty="0" smtClean="0"/>
              <a:t>I </a:t>
            </a:r>
            <a:r>
              <a:rPr lang="en-CA" sz="2400" dirty="0"/>
              <a:t>tell you that he will avenge them speedily. Nevertheless when the Son of man cometh, </a:t>
            </a:r>
            <a:r>
              <a:rPr lang="en-CA" sz="2400" b="1" dirty="0"/>
              <a:t>shall he find faith on the earth?</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p:txBody>
      </p:sp>
    </p:spTree>
    <p:extLst>
      <p:ext uri="{BB962C8B-B14F-4D97-AF65-F5344CB8AC3E}">
        <p14:creationId xmlns:p14="http://schemas.microsoft.com/office/powerpoint/2010/main" val="330122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480490" y="274638"/>
            <a:ext cx="6183021" cy="1143000"/>
          </a:xfrm>
          <a:noFill/>
          <a:ln>
            <a:noFill/>
          </a:ln>
          <a:effectLst>
            <a:softEdge rad="317500"/>
          </a:effectLst>
        </p:spPr>
        <p:txBody>
          <a:bodyPr>
            <a:normAutofit/>
          </a:bodyPr>
          <a:lstStyle/>
          <a:p>
            <a:r>
              <a:rPr lang="en-CA" sz="3600" b="1" dirty="0" smtClean="0"/>
              <a:t>“He that is” … “Let him be”</a:t>
            </a:r>
            <a:endParaRPr lang="en-CA" sz="3600" b="1" dirty="0"/>
          </a:p>
        </p:txBody>
      </p:sp>
      <p:sp>
        <p:nvSpPr>
          <p:cNvPr id="6" name="Content Placeholder 5"/>
          <p:cNvSpPr>
            <a:spLocks noGrp="1"/>
          </p:cNvSpPr>
          <p:nvPr>
            <p:ph idx="1"/>
          </p:nvPr>
        </p:nvSpPr>
        <p:spPr>
          <a:xfrm>
            <a:off x="1171339" y="1600201"/>
            <a:ext cx="6801323" cy="3268959"/>
          </a:xfrm>
          <a:solidFill>
            <a:schemeClr val="bg1"/>
          </a:solidFill>
        </p:spPr>
        <p:txBody>
          <a:bodyPr>
            <a:normAutofit fontScale="85000" lnSpcReduction="20000"/>
          </a:bodyPr>
          <a:lstStyle/>
          <a:p>
            <a:pPr marL="0" indent="0" algn="ctr">
              <a:buNone/>
            </a:pPr>
            <a:endParaRPr lang="en-CA" sz="600" b="1" dirty="0" smtClean="0"/>
          </a:p>
          <a:p>
            <a:pPr marL="0" indent="0" algn="ctr">
              <a:buNone/>
            </a:pPr>
            <a:r>
              <a:rPr lang="en-CA" b="1" dirty="0" smtClean="0"/>
              <a:t>Revelation </a:t>
            </a:r>
            <a:r>
              <a:rPr lang="en-CA" b="1" dirty="0"/>
              <a:t>22:10-11 KJV</a:t>
            </a:r>
          </a:p>
          <a:p>
            <a:pPr marL="0" indent="0" algn="ctr">
              <a:buNone/>
            </a:pPr>
            <a:r>
              <a:rPr lang="en-CA" dirty="0" smtClean="0"/>
              <a:t>And </a:t>
            </a:r>
            <a:r>
              <a:rPr lang="en-CA" dirty="0"/>
              <a:t>he </a:t>
            </a:r>
            <a:r>
              <a:rPr lang="en-CA" dirty="0" err="1"/>
              <a:t>saith</a:t>
            </a:r>
            <a:r>
              <a:rPr lang="en-CA" dirty="0"/>
              <a:t> unto me, Seal not the sayings of the prophecy of this book: for the time is at hand.</a:t>
            </a:r>
          </a:p>
          <a:p>
            <a:pPr marL="0" indent="0" algn="ctr">
              <a:buNone/>
            </a:pPr>
            <a:r>
              <a:rPr lang="en-CA" b="1" dirty="0" smtClean="0"/>
              <a:t>He </a:t>
            </a:r>
            <a:r>
              <a:rPr lang="en-CA" b="1" dirty="0"/>
              <a:t>that is </a:t>
            </a:r>
            <a:r>
              <a:rPr lang="en-CA" dirty="0"/>
              <a:t>unjust, </a:t>
            </a:r>
            <a:r>
              <a:rPr lang="en-CA" b="1" dirty="0"/>
              <a:t>let him </a:t>
            </a:r>
            <a:r>
              <a:rPr lang="en-CA" dirty="0"/>
              <a:t>be unjust still: and </a:t>
            </a:r>
            <a:r>
              <a:rPr lang="en-CA" b="1" dirty="0"/>
              <a:t>he which is </a:t>
            </a:r>
            <a:r>
              <a:rPr lang="en-CA" dirty="0"/>
              <a:t>filthy, </a:t>
            </a:r>
            <a:r>
              <a:rPr lang="en-CA" b="1" dirty="0"/>
              <a:t>let him be </a:t>
            </a:r>
            <a:r>
              <a:rPr lang="en-CA" dirty="0"/>
              <a:t>filthy still: and </a:t>
            </a:r>
            <a:r>
              <a:rPr lang="en-CA" b="1" dirty="0"/>
              <a:t>he that is </a:t>
            </a:r>
            <a:r>
              <a:rPr lang="en-CA" dirty="0"/>
              <a:t>righteous, </a:t>
            </a:r>
            <a:r>
              <a:rPr lang="en-CA" b="1" dirty="0"/>
              <a:t>let him be </a:t>
            </a:r>
            <a:r>
              <a:rPr lang="en-CA" dirty="0"/>
              <a:t>righteous still: and </a:t>
            </a:r>
            <a:r>
              <a:rPr lang="en-CA" b="1" dirty="0"/>
              <a:t>he that is </a:t>
            </a:r>
            <a:r>
              <a:rPr lang="en-CA" dirty="0"/>
              <a:t>holy, </a:t>
            </a:r>
            <a:r>
              <a:rPr lang="en-CA" b="1" dirty="0"/>
              <a:t>let him be </a:t>
            </a:r>
            <a:r>
              <a:rPr lang="en-CA" dirty="0"/>
              <a:t>holy still.</a:t>
            </a:r>
          </a:p>
          <a:p>
            <a:pPr algn="ctr"/>
            <a:endParaRPr lang="en-CA" dirty="0"/>
          </a:p>
          <a:p>
            <a:pPr algn="ctr"/>
            <a:endParaRPr lang="en-CA" dirty="0"/>
          </a:p>
        </p:txBody>
      </p:sp>
    </p:spTree>
    <p:extLst>
      <p:ext uri="{BB962C8B-B14F-4D97-AF65-F5344CB8AC3E}">
        <p14:creationId xmlns:p14="http://schemas.microsoft.com/office/powerpoint/2010/main" val="13574544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480490" y="274638"/>
            <a:ext cx="6183021" cy="1143000"/>
          </a:xfrm>
          <a:noFill/>
          <a:ln>
            <a:noFill/>
          </a:ln>
          <a:effectLst>
            <a:softEdge rad="317500"/>
          </a:effectLst>
        </p:spPr>
        <p:txBody>
          <a:bodyPr>
            <a:normAutofit/>
          </a:bodyPr>
          <a:lstStyle/>
          <a:p>
            <a:r>
              <a:rPr lang="en-CA" sz="3600" b="1" dirty="0" smtClean="0"/>
              <a:t>“Even so, come, Lord Jesus”</a:t>
            </a:r>
            <a:endParaRPr lang="en-CA" sz="3600" b="1" dirty="0"/>
          </a:p>
        </p:txBody>
      </p:sp>
      <p:sp>
        <p:nvSpPr>
          <p:cNvPr id="6" name="Content Placeholder 5"/>
          <p:cNvSpPr>
            <a:spLocks noGrp="1"/>
          </p:cNvSpPr>
          <p:nvPr>
            <p:ph idx="1"/>
          </p:nvPr>
        </p:nvSpPr>
        <p:spPr>
          <a:xfrm>
            <a:off x="1480490" y="1600201"/>
            <a:ext cx="6183021" cy="2548879"/>
          </a:xfrm>
          <a:solidFill>
            <a:schemeClr val="bg1"/>
          </a:solidFill>
        </p:spPr>
        <p:txBody>
          <a:bodyPr>
            <a:normAutofit fontScale="85000" lnSpcReduction="20000"/>
          </a:bodyPr>
          <a:lstStyle/>
          <a:p>
            <a:pPr marL="0" indent="0" algn="ctr">
              <a:buNone/>
            </a:pPr>
            <a:endParaRPr lang="en-CA" sz="600" b="1" dirty="0" smtClean="0"/>
          </a:p>
          <a:p>
            <a:pPr marL="0" indent="0" algn="ctr">
              <a:buNone/>
            </a:pPr>
            <a:r>
              <a:rPr lang="en-CA" b="1" dirty="0"/>
              <a:t>Revelation 22:20-21 KJV</a:t>
            </a:r>
          </a:p>
          <a:p>
            <a:pPr marL="0" indent="0" algn="ctr">
              <a:buNone/>
            </a:pPr>
            <a:r>
              <a:rPr lang="en-CA" dirty="0" smtClean="0"/>
              <a:t>“He </a:t>
            </a:r>
            <a:r>
              <a:rPr lang="en-CA" dirty="0"/>
              <a:t>which </a:t>
            </a:r>
            <a:r>
              <a:rPr lang="en-CA" dirty="0" err="1"/>
              <a:t>testifieth</a:t>
            </a:r>
            <a:r>
              <a:rPr lang="en-CA" dirty="0"/>
              <a:t> these things </a:t>
            </a:r>
            <a:r>
              <a:rPr lang="en-CA" dirty="0" err="1"/>
              <a:t>saith</a:t>
            </a:r>
            <a:r>
              <a:rPr lang="en-CA" dirty="0"/>
              <a:t>, Surely I come quickly. Amen. Even so, come, Lord Jesus.</a:t>
            </a:r>
          </a:p>
          <a:p>
            <a:pPr marL="0" indent="0" algn="ctr">
              <a:buNone/>
            </a:pPr>
            <a:r>
              <a:rPr lang="en-CA" dirty="0" smtClean="0"/>
              <a:t>The </a:t>
            </a:r>
            <a:r>
              <a:rPr lang="en-CA" dirty="0"/>
              <a:t>grace of our Lord Jesus Christ </a:t>
            </a:r>
            <a:r>
              <a:rPr lang="en-CA" i="1" dirty="0"/>
              <a:t>be</a:t>
            </a:r>
            <a:r>
              <a:rPr lang="en-CA" dirty="0"/>
              <a:t> with you all. Amen</a:t>
            </a:r>
            <a:r>
              <a:rPr lang="en-CA" dirty="0" smtClean="0"/>
              <a:t>.”</a:t>
            </a:r>
            <a:endParaRPr lang="en-CA" dirty="0"/>
          </a:p>
          <a:p>
            <a:pPr algn="ctr"/>
            <a:endParaRPr lang="en-CA" dirty="0"/>
          </a:p>
          <a:p>
            <a:pPr algn="ctr"/>
            <a:endParaRPr lang="en-CA" dirty="0"/>
          </a:p>
        </p:txBody>
      </p:sp>
    </p:spTree>
    <p:extLst>
      <p:ext uri="{BB962C8B-B14F-4D97-AF65-F5344CB8AC3E}">
        <p14:creationId xmlns:p14="http://schemas.microsoft.com/office/powerpoint/2010/main" val="32533140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31235372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latin typeface="Candara" panose="020E0502030303020204" pitchFamily="34" charset="0"/>
              </a:rPr>
              <a:t>“Precious and Very Great Promises”</a:t>
            </a:r>
            <a:endParaRPr lang="en-CA" sz="36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4" name="Content Placeholder 3"/>
          <p:cNvSpPr>
            <a:spLocks noGrp="1"/>
          </p:cNvSpPr>
          <p:nvPr>
            <p:ph idx="1"/>
          </p:nvPr>
        </p:nvSpPr>
        <p:spPr>
          <a:xfrm>
            <a:off x="1171339" y="1600201"/>
            <a:ext cx="6801323" cy="4205063"/>
          </a:xfrm>
          <a:solidFill>
            <a:schemeClr val="bg1"/>
          </a:solidFill>
        </p:spPr>
        <p:txBody>
          <a:bodyPr>
            <a:normAutofit fontScale="85000" lnSpcReduction="20000"/>
          </a:bodyPr>
          <a:lstStyle/>
          <a:p>
            <a:pPr marL="0" indent="0" algn="ctr">
              <a:buNone/>
            </a:pPr>
            <a:endParaRPr lang="en-CA" sz="600" b="1" dirty="0" smtClean="0">
              <a:latin typeface="Candara" panose="020E0502030303020204" pitchFamily="34" charset="0"/>
            </a:endParaRPr>
          </a:p>
          <a:p>
            <a:pPr marL="0" indent="0" algn="ctr">
              <a:buNone/>
            </a:pPr>
            <a:r>
              <a:rPr lang="en-CA" b="1" dirty="0" smtClean="0">
                <a:latin typeface="Candara" panose="020E0502030303020204" pitchFamily="34" charset="0"/>
              </a:rPr>
              <a:t>2 </a:t>
            </a:r>
            <a:r>
              <a:rPr lang="en-CA" b="1" dirty="0">
                <a:latin typeface="Candara" panose="020E0502030303020204" pitchFamily="34" charset="0"/>
              </a:rPr>
              <a:t>Peter 1:3-4 ESV</a:t>
            </a:r>
          </a:p>
          <a:p>
            <a:pPr marL="0" indent="0" algn="ctr">
              <a:buNone/>
            </a:pPr>
            <a:r>
              <a:rPr lang="en-CA" dirty="0" smtClean="0">
                <a:effectLst>
                  <a:outerShdw blurRad="38100" dist="38100" dir="2700000" algn="tl">
                    <a:srgbClr val="000000">
                      <a:alpha val="43137"/>
                    </a:srgbClr>
                  </a:outerShdw>
                </a:effectLst>
                <a:latin typeface="Candara" panose="020E0502030303020204" pitchFamily="34" charset="0"/>
              </a:rPr>
              <a:t>“His </a:t>
            </a:r>
            <a:r>
              <a:rPr lang="en-CA" dirty="0">
                <a:effectLst>
                  <a:outerShdw blurRad="38100" dist="38100" dir="2700000" algn="tl">
                    <a:srgbClr val="000000">
                      <a:alpha val="43137"/>
                    </a:srgbClr>
                  </a:outerShdw>
                </a:effectLst>
                <a:latin typeface="Candara" panose="020E0502030303020204" pitchFamily="34" charset="0"/>
              </a:rPr>
              <a:t>divine power has granted to us all things that pertain to life and godliness, through the knowledge of him who called us to his own glory and excellence,</a:t>
            </a:r>
          </a:p>
          <a:p>
            <a:pPr marL="0" indent="0" algn="ctr">
              <a:buNone/>
            </a:pPr>
            <a:r>
              <a:rPr lang="en-CA" dirty="0" smtClean="0">
                <a:effectLst>
                  <a:outerShdw blurRad="38100" dist="38100" dir="2700000" algn="tl">
                    <a:srgbClr val="000000">
                      <a:alpha val="43137"/>
                    </a:srgbClr>
                  </a:outerShdw>
                </a:effectLst>
                <a:latin typeface="Candara" panose="020E0502030303020204" pitchFamily="34" charset="0"/>
              </a:rPr>
              <a:t>by </a:t>
            </a:r>
            <a:r>
              <a:rPr lang="en-CA" dirty="0">
                <a:effectLst>
                  <a:outerShdw blurRad="38100" dist="38100" dir="2700000" algn="tl">
                    <a:srgbClr val="000000">
                      <a:alpha val="43137"/>
                    </a:srgbClr>
                  </a:outerShdw>
                </a:effectLst>
                <a:latin typeface="Candara" panose="020E0502030303020204" pitchFamily="34" charset="0"/>
              </a:rPr>
              <a:t>which </a:t>
            </a:r>
            <a:r>
              <a:rPr lang="en-CA" b="1" dirty="0">
                <a:effectLst>
                  <a:outerShdw blurRad="38100" dist="38100" dir="2700000" algn="tl">
                    <a:srgbClr val="000000">
                      <a:alpha val="43137"/>
                    </a:srgbClr>
                  </a:outerShdw>
                </a:effectLst>
                <a:latin typeface="Candara" panose="020E0502030303020204" pitchFamily="34" charset="0"/>
              </a:rPr>
              <a:t>he has granted to us his precious and very great promises</a:t>
            </a:r>
            <a:r>
              <a:rPr lang="en-CA" dirty="0">
                <a:effectLst>
                  <a:outerShdw blurRad="38100" dist="38100" dir="2700000" algn="tl">
                    <a:srgbClr val="000000">
                      <a:alpha val="43137"/>
                    </a:srgbClr>
                  </a:outerShdw>
                </a:effectLst>
                <a:latin typeface="Candara" panose="020E0502030303020204" pitchFamily="34" charset="0"/>
              </a:rPr>
              <a:t>, so that through them you may become partakers of the divine nature, having escaped from the corruption that is in the world because of sinful desire</a:t>
            </a:r>
            <a:r>
              <a:rPr lang="en-CA" dirty="0" smtClean="0">
                <a:effectLst>
                  <a:outerShdw blurRad="38100" dist="38100" dir="2700000" algn="tl">
                    <a:srgbClr val="000000">
                      <a:alpha val="43137"/>
                    </a:srgbClr>
                  </a:outerShdw>
                </a:effectLst>
                <a:latin typeface="Candara" panose="020E0502030303020204" pitchFamily="34" charset="0"/>
              </a:rPr>
              <a:t>.”</a:t>
            </a:r>
            <a:endParaRPr lang="en-CA" dirty="0">
              <a:effectLst>
                <a:outerShdw blurRad="38100" dist="38100" dir="2700000" algn="tl">
                  <a:srgbClr val="000000">
                    <a:alpha val="43137"/>
                  </a:srgbClr>
                </a:outerShdw>
              </a:effectLst>
              <a:latin typeface="Candara" panose="020E0502030303020204" pitchFamily="34" charset="0"/>
            </a:endParaRPr>
          </a:p>
          <a:p>
            <a:pPr algn="ctr"/>
            <a:endParaRPr lang="en-CA" dirty="0">
              <a:effectLst>
                <a:outerShdw blurRad="38100" dist="38100" dir="2700000" algn="tl">
                  <a:srgbClr val="000000">
                    <a:alpha val="43137"/>
                  </a:srgbClr>
                </a:outerShdw>
              </a:effectLst>
              <a:latin typeface="Candara" panose="020E0502030303020204" pitchFamily="34" charset="0"/>
            </a:endParaRPr>
          </a:p>
          <a:p>
            <a:pPr algn="ctr"/>
            <a:endParaRPr lang="en-CA" dirty="0">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343584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63500"/>
          </a:effectLst>
        </p:spPr>
        <p:txBody>
          <a:bodyPr>
            <a:normAutofit fontScale="90000"/>
          </a:bodyPr>
          <a:lstStyle/>
          <a:p>
            <a:r>
              <a:rPr lang="en-CA" sz="4000" b="1" dirty="0"/>
              <a:t>Preparing to Meet the </a:t>
            </a:r>
            <a:r>
              <a:rPr lang="en-CA" sz="4000" b="1" dirty="0" smtClean="0"/>
              <a:t>Lord</a:t>
            </a:r>
            <a:br>
              <a:rPr lang="en-CA" sz="4000" b="1" dirty="0" smtClean="0"/>
            </a:br>
            <a:r>
              <a:rPr lang="en-CA" sz="3600" b="1" dirty="0" smtClean="0"/>
              <a:t>5 were wise : 5 were foolish</a:t>
            </a:r>
            <a:endParaRPr lang="en-CA" sz="2800" dirty="0"/>
          </a:p>
        </p:txBody>
      </p:sp>
      <p:sp>
        <p:nvSpPr>
          <p:cNvPr id="3" name="Content Placeholder 2"/>
          <p:cNvSpPr>
            <a:spLocks noGrp="1"/>
          </p:cNvSpPr>
          <p:nvPr>
            <p:ph sz="half" idx="1"/>
          </p:nvPr>
        </p:nvSpPr>
        <p:spPr>
          <a:xfrm>
            <a:off x="1212767" y="1628800"/>
            <a:ext cx="6819634" cy="4032448"/>
          </a:xfrm>
          <a:solidFill>
            <a:schemeClr val="bg1"/>
          </a:solidFill>
          <a:effectLst>
            <a:softEdge rad="127000"/>
          </a:effectLst>
        </p:spPr>
        <p:txBody>
          <a:bodyPr>
            <a:noAutofit/>
          </a:bodyPr>
          <a:lstStyle/>
          <a:p>
            <a:pPr marL="0" indent="0" algn="ctr">
              <a:buNone/>
            </a:pPr>
            <a:endParaRPr lang="en-CA" sz="500" b="1" dirty="0" smtClean="0"/>
          </a:p>
          <a:p>
            <a:pPr marL="0" indent="0" algn="ctr">
              <a:buNone/>
            </a:pPr>
            <a:r>
              <a:rPr lang="en-CA" sz="2400" b="1" dirty="0" smtClean="0"/>
              <a:t>Matthew </a:t>
            </a:r>
            <a:r>
              <a:rPr lang="en-CA" sz="2400" b="1" dirty="0"/>
              <a:t>25:2-5 KJV</a:t>
            </a:r>
          </a:p>
          <a:p>
            <a:pPr marL="0" indent="0" algn="ctr">
              <a:buNone/>
            </a:pPr>
            <a:r>
              <a:rPr lang="en-CA" sz="2400" dirty="0" smtClean="0"/>
              <a:t>“And </a:t>
            </a:r>
            <a:r>
              <a:rPr lang="en-CA" sz="2400" b="1" dirty="0"/>
              <a:t>five of them were wise</a:t>
            </a:r>
            <a:r>
              <a:rPr lang="en-CA" sz="2400" dirty="0"/>
              <a:t>, and </a:t>
            </a:r>
            <a:r>
              <a:rPr lang="en-CA" sz="2400" b="1" dirty="0"/>
              <a:t>five were foolish</a:t>
            </a:r>
            <a:r>
              <a:rPr lang="en-CA" sz="2400" dirty="0"/>
              <a:t>.</a:t>
            </a:r>
          </a:p>
          <a:p>
            <a:pPr marL="0" indent="0" algn="ctr">
              <a:buNone/>
            </a:pPr>
            <a:r>
              <a:rPr lang="en-CA" sz="2400" dirty="0" smtClean="0"/>
              <a:t>They </a:t>
            </a:r>
            <a:r>
              <a:rPr lang="en-CA" sz="2400" dirty="0"/>
              <a:t>that were foolish took their lamps, and took no oil with them:</a:t>
            </a:r>
          </a:p>
          <a:p>
            <a:pPr marL="0" indent="0" algn="ctr">
              <a:buNone/>
            </a:pPr>
            <a:r>
              <a:rPr lang="en-CA" sz="2400" dirty="0" smtClean="0"/>
              <a:t>But </a:t>
            </a:r>
            <a:r>
              <a:rPr lang="en-CA" sz="2400" dirty="0"/>
              <a:t>the wise took oil in their vessels with their lamps.</a:t>
            </a:r>
          </a:p>
          <a:p>
            <a:pPr marL="0" indent="0" algn="ctr">
              <a:buNone/>
            </a:pPr>
            <a:r>
              <a:rPr lang="en-CA" sz="2400" dirty="0" smtClean="0"/>
              <a:t>While </a:t>
            </a:r>
            <a:r>
              <a:rPr lang="en-CA" sz="2400" dirty="0"/>
              <a:t>the bridegroom tarried, they all slumbered and slept</a:t>
            </a:r>
            <a:r>
              <a:rPr lang="en-CA" sz="2400" dirty="0" smtClean="0"/>
              <a:t>.”</a:t>
            </a:r>
            <a:endParaRPr lang="en-CA" sz="2400" dirty="0"/>
          </a:p>
          <a:p>
            <a:pPr algn="ctr"/>
            <a:endParaRPr lang="en-CA" sz="2400" dirty="0"/>
          </a:p>
        </p:txBody>
      </p:sp>
    </p:spTree>
    <p:extLst>
      <p:ext uri="{BB962C8B-B14F-4D97-AF65-F5344CB8AC3E}">
        <p14:creationId xmlns:p14="http://schemas.microsoft.com/office/powerpoint/2010/main" val="74068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“Let us watch and be sober”</a:t>
            </a:r>
            <a:endParaRPr lang="en-CA" sz="3600" b="1" dirty="0"/>
          </a:p>
        </p:txBody>
      </p:sp>
      <p:sp>
        <p:nvSpPr>
          <p:cNvPr id="3" name="Content Placeholder 2"/>
          <p:cNvSpPr>
            <a:spLocks noGrp="1"/>
          </p:cNvSpPr>
          <p:nvPr>
            <p:ph idx="1"/>
          </p:nvPr>
        </p:nvSpPr>
        <p:spPr>
          <a:xfrm>
            <a:off x="1171339" y="1600201"/>
            <a:ext cx="6801323" cy="3484983"/>
          </a:xfrm>
          <a:solidFill>
            <a:schemeClr val="bg1"/>
          </a:solidFill>
        </p:spPr>
        <p:txBody>
          <a:bodyPr>
            <a:normAutofit fontScale="85000" lnSpcReduction="10000"/>
          </a:bodyPr>
          <a:lstStyle/>
          <a:p>
            <a:pPr marL="0" indent="0" algn="ctr">
              <a:buNone/>
            </a:pPr>
            <a:endParaRPr lang="en-CA" sz="500" b="1" dirty="0" smtClean="0"/>
          </a:p>
          <a:p>
            <a:pPr marL="0" indent="0" algn="ctr">
              <a:buNone/>
            </a:pPr>
            <a:r>
              <a:rPr lang="en-CA" b="1" dirty="0" smtClean="0"/>
              <a:t>1 </a:t>
            </a:r>
            <a:r>
              <a:rPr lang="en-CA" b="1" dirty="0"/>
              <a:t>Thessalonians 5:4-6 KJV</a:t>
            </a:r>
          </a:p>
          <a:p>
            <a:pPr marL="0" indent="0" algn="ctr">
              <a:buNone/>
            </a:pPr>
            <a:r>
              <a:rPr lang="en-CA" dirty="0" smtClean="0"/>
              <a:t>“But </a:t>
            </a:r>
            <a:r>
              <a:rPr lang="en-CA" dirty="0"/>
              <a:t>ye, brethren, are not in darkness, that that day should overtake you as a thief.</a:t>
            </a:r>
          </a:p>
          <a:p>
            <a:pPr marL="0" indent="0" algn="ctr">
              <a:buNone/>
            </a:pPr>
            <a:r>
              <a:rPr lang="en-CA" dirty="0" smtClean="0"/>
              <a:t>Ye </a:t>
            </a:r>
            <a:r>
              <a:rPr lang="en-CA" dirty="0"/>
              <a:t>are all the children of light, and the children of the day: we are not of the night, nor of darkness.</a:t>
            </a:r>
          </a:p>
          <a:p>
            <a:pPr marL="0" indent="0" algn="ctr">
              <a:buNone/>
            </a:pPr>
            <a:r>
              <a:rPr lang="en-CA" dirty="0" smtClean="0"/>
              <a:t>Therefore </a:t>
            </a:r>
            <a:r>
              <a:rPr lang="en-CA" dirty="0"/>
              <a:t>let us not sleep, as </a:t>
            </a:r>
            <a:r>
              <a:rPr lang="en-CA" i="1" dirty="0"/>
              <a:t>do</a:t>
            </a:r>
            <a:r>
              <a:rPr lang="en-CA" dirty="0"/>
              <a:t> others; but let us watch and be sober</a:t>
            </a:r>
            <a:r>
              <a:rPr lang="en-CA" dirty="0" smtClean="0"/>
              <a:t>.”</a:t>
            </a:r>
            <a:endParaRPr lang="en-CA" dirty="0"/>
          </a:p>
          <a:p>
            <a:pPr algn="ctr"/>
            <a:endParaRPr lang="en-CA" dirty="0"/>
          </a:p>
          <a:p>
            <a:pPr algn="ctr"/>
            <a:endParaRPr lang="en-CA" dirty="0"/>
          </a:p>
        </p:txBody>
      </p:sp>
    </p:spTree>
    <p:extLst>
      <p:ext uri="{BB962C8B-B14F-4D97-AF65-F5344CB8AC3E}">
        <p14:creationId xmlns:p14="http://schemas.microsoft.com/office/powerpoint/2010/main" val="3504919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latin typeface="Candara" panose="020E0502030303020204" pitchFamily="34" charset="0"/>
              </a:rPr>
              <a:t>G-P-T-V  R-A-W  F-I-S-H  B-O-N-E</a:t>
            </a:r>
            <a:endParaRPr lang="en-CA" sz="4000" b="1" dirty="0">
              <a:solidFill>
                <a:schemeClr val="bg1"/>
              </a:solidFill>
              <a:latin typeface="Candara" panose="020E0502030303020204" pitchFamily="34" charset="0"/>
            </a:endParaRPr>
          </a:p>
        </p:txBody>
      </p:sp>
      <p:sp>
        <p:nvSpPr>
          <p:cNvPr id="3" name="Content Placeholder 2"/>
          <p:cNvSpPr>
            <a:spLocks noGrp="1"/>
          </p:cNvSpPr>
          <p:nvPr>
            <p:ph idx="1"/>
          </p:nvPr>
        </p:nvSpPr>
        <p:spPr>
          <a:xfrm>
            <a:off x="1796281" y="1412776"/>
            <a:ext cx="5551437" cy="4824536"/>
          </a:xfrm>
          <a:solidFill>
            <a:schemeClr val="bg1"/>
          </a:solidFill>
          <a:effectLst>
            <a:softEdge rad="127000"/>
          </a:effectLst>
        </p:spPr>
        <p:txBody>
          <a:bodyPr>
            <a:noAutofit/>
          </a:bodyPr>
          <a:lstStyle/>
          <a:p>
            <a:endParaRPr lang="en-CA" sz="300" b="1" dirty="0" smtClean="0">
              <a:latin typeface="Candara" panose="020E0502030303020204" pitchFamily="34" charset="0"/>
            </a:endParaRPr>
          </a:p>
          <a:p>
            <a:pPr defTabSz="720000"/>
            <a:endParaRPr lang="en-CA" sz="500" b="1" dirty="0" smtClean="0">
              <a:latin typeface="Candara" panose="020E0502030303020204" pitchFamily="34" charset="0"/>
            </a:endParaRPr>
          </a:p>
          <a:p>
            <a:pPr defTabSz="720000"/>
            <a:r>
              <a:rPr lang="en-CA" sz="1600" b="1" dirty="0" smtClean="0">
                <a:latin typeface="Candara" panose="020E0502030303020204" pitchFamily="34" charset="0"/>
              </a:rPr>
              <a:t>G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God </a:t>
            </a:r>
            <a:r>
              <a:rPr lang="en-CA" sz="1600" b="1" dirty="0" smtClean="0">
                <a:latin typeface="Candara" panose="020E0502030303020204" pitchFamily="34" charset="0"/>
              </a:rPr>
              <a:t>		– 	John 3:16</a:t>
            </a:r>
          </a:p>
          <a:p>
            <a:pPr defTabSz="720000"/>
            <a:r>
              <a:rPr lang="en-CA" sz="1600" b="1" dirty="0" smtClean="0">
                <a:latin typeface="Candara" panose="020E0502030303020204" pitchFamily="34" charset="0"/>
              </a:rPr>
              <a:t>P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Prepared</a:t>
            </a:r>
            <a:r>
              <a:rPr lang="en-CA" sz="1600" b="1" dirty="0" smtClean="0">
                <a:latin typeface="Candara" panose="020E0502030303020204" pitchFamily="34" charset="0"/>
              </a:rPr>
              <a:t>	 – 	1Corinthians 2:9</a:t>
            </a:r>
          </a:p>
          <a:p>
            <a:pPr defTabSz="720000"/>
            <a:r>
              <a:rPr lang="en-CA" sz="1600" b="1" dirty="0" smtClean="0">
                <a:latin typeface="Candara" panose="020E0502030303020204" pitchFamily="34" charset="0"/>
              </a:rPr>
              <a:t>T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Truth </a:t>
            </a:r>
            <a:r>
              <a:rPr lang="en-CA" sz="1600" b="1" dirty="0" smtClean="0">
                <a:latin typeface="Candara" panose="020E0502030303020204" pitchFamily="34" charset="0"/>
              </a:rPr>
              <a:t>		– 	John 8:32</a:t>
            </a:r>
          </a:p>
          <a:p>
            <a:pPr defTabSz="720000"/>
            <a:r>
              <a:rPr lang="en-CA" sz="1600" b="1" dirty="0" smtClean="0">
                <a:latin typeface="Candara" panose="020E0502030303020204" pitchFamily="34" charset="0"/>
              </a:rPr>
              <a:t>V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Vain </a:t>
            </a:r>
            <a:r>
              <a:rPr lang="en-CA" sz="1600" b="1" dirty="0" smtClean="0">
                <a:latin typeface="Candara" panose="020E0502030303020204" pitchFamily="34" charset="0"/>
              </a:rPr>
              <a:t>		– 	1Corinthians 15:58</a:t>
            </a:r>
          </a:p>
          <a:p>
            <a:pPr defTabSz="720000"/>
            <a:r>
              <a:rPr lang="en-CA" sz="1600" b="1" dirty="0" smtClean="0">
                <a:latin typeface="Candara" panose="020E0502030303020204" pitchFamily="34" charset="0"/>
              </a:rPr>
              <a:t>R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Resurrection</a:t>
            </a:r>
            <a:r>
              <a:rPr lang="en-CA" sz="1600" b="1" dirty="0" smtClean="0">
                <a:latin typeface="Candara" panose="020E0502030303020204" pitchFamily="34" charset="0"/>
              </a:rPr>
              <a:t> 	– 	John 11:25</a:t>
            </a:r>
          </a:p>
          <a:p>
            <a:pPr defTabSz="720000"/>
            <a:r>
              <a:rPr lang="en-CA" sz="1600" b="1" dirty="0" smtClean="0">
                <a:latin typeface="Candara" panose="020E0502030303020204" pitchFamily="34" charset="0"/>
              </a:rPr>
              <a:t>A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Angels</a:t>
            </a:r>
            <a:r>
              <a:rPr lang="en-CA" sz="1600" b="1" dirty="0" smtClean="0">
                <a:latin typeface="Candara" panose="020E0502030303020204" pitchFamily="34" charset="0"/>
              </a:rPr>
              <a:t> 		–	Hebrews 1:14</a:t>
            </a:r>
          </a:p>
          <a:p>
            <a:pPr defTabSz="720000"/>
            <a:r>
              <a:rPr lang="en-CA" sz="1600" b="1" dirty="0" smtClean="0">
                <a:latin typeface="Candara" panose="020E0502030303020204" pitchFamily="34" charset="0"/>
              </a:rPr>
              <a:t>W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Work </a:t>
            </a:r>
            <a:r>
              <a:rPr lang="en-CA" sz="1600" b="1" dirty="0" smtClean="0">
                <a:latin typeface="Candara" panose="020E0502030303020204" pitchFamily="34" charset="0"/>
              </a:rPr>
              <a:t>		– 	Romans 8:28</a:t>
            </a:r>
          </a:p>
          <a:p>
            <a:pPr defTabSz="720000"/>
            <a:r>
              <a:rPr lang="en-CA" sz="1600" b="1" dirty="0" smtClean="0">
                <a:latin typeface="Candara" panose="020E0502030303020204" pitchFamily="34" charset="0"/>
              </a:rPr>
              <a:t>F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Forgiveness</a:t>
            </a:r>
            <a:r>
              <a:rPr lang="en-CA" sz="1600" b="1" dirty="0" smtClean="0">
                <a:latin typeface="Candara" panose="020E0502030303020204" pitchFamily="34" charset="0"/>
              </a:rPr>
              <a:t>	 – 	Psalm 32:1-2</a:t>
            </a:r>
          </a:p>
          <a:p>
            <a:pPr defTabSz="720000"/>
            <a:r>
              <a:rPr lang="en-CA" sz="1600" b="1" dirty="0" smtClean="0">
                <a:latin typeface="Candara" panose="020E0502030303020204" pitchFamily="34" charset="0"/>
              </a:rPr>
              <a:t>I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Inward </a:t>
            </a:r>
            <a:r>
              <a:rPr lang="en-CA" sz="1600" b="1" dirty="0" smtClean="0">
                <a:latin typeface="Candara" panose="020E0502030303020204" pitchFamily="34" charset="0"/>
              </a:rPr>
              <a:t>		– 	2Corinthians 4:16</a:t>
            </a:r>
          </a:p>
          <a:p>
            <a:pPr defTabSz="720000"/>
            <a:r>
              <a:rPr lang="en-CA" sz="1600" b="1" dirty="0" smtClean="0">
                <a:latin typeface="Candara" panose="020E0502030303020204" pitchFamily="34" charset="0"/>
              </a:rPr>
              <a:t>S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Seek </a:t>
            </a:r>
            <a:r>
              <a:rPr lang="en-CA" sz="1600" b="1" dirty="0" smtClean="0">
                <a:latin typeface="Candara" panose="020E0502030303020204" pitchFamily="34" charset="0"/>
              </a:rPr>
              <a:t>		– 	Matthew 6:33</a:t>
            </a:r>
          </a:p>
          <a:p>
            <a:pPr defTabSz="720000"/>
            <a:r>
              <a:rPr lang="en-CA" sz="1600" b="1" dirty="0" smtClean="0">
                <a:latin typeface="Candara" panose="020E0502030303020204" pitchFamily="34" charset="0"/>
              </a:rPr>
              <a:t>H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Honor </a:t>
            </a:r>
            <a:r>
              <a:rPr lang="en-CA" sz="1600" b="1" dirty="0" smtClean="0">
                <a:latin typeface="Candara" panose="020E0502030303020204" pitchFamily="34" charset="0"/>
              </a:rPr>
              <a:t>		– 	Romans 2:7</a:t>
            </a:r>
          </a:p>
          <a:p>
            <a:pPr defTabSz="720000"/>
            <a:r>
              <a:rPr lang="en-CA" sz="1600" b="1" dirty="0" smtClean="0">
                <a:latin typeface="Candara" panose="020E0502030303020204" pitchFamily="34" charset="0"/>
              </a:rPr>
              <a:t>B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Body </a:t>
            </a:r>
            <a:r>
              <a:rPr lang="en-CA" sz="1600" b="1" dirty="0" smtClean="0">
                <a:latin typeface="Candara" panose="020E0502030303020204" pitchFamily="34" charset="0"/>
              </a:rPr>
              <a:t>		– 	Philippians 3:21</a:t>
            </a:r>
          </a:p>
          <a:p>
            <a:pPr defTabSz="720000"/>
            <a:r>
              <a:rPr lang="en-CA" sz="1600" b="1" dirty="0" smtClean="0">
                <a:latin typeface="Candara" panose="020E0502030303020204" pitchFamily="34" charset="0"/>
              </a:rPr>
              <a:t>O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Overcome </a:t>
            </a:r>
            <a:r>
              <a:rPr lang="en-CA" sz="1600" b="1" dirty="0" smtClean="0">
                <a:latin typeface="Candara" panose="020E0502030303020204" pitchFamily="34" charset="0"/>
              </a:rPr>
              <a:t>	– 	Revelation 2:26</a:t>
            </a:r>
          </a:p>
          <a:p>
            <a:pPr defTabSz="720000"/>
            <a:r>
              <a:rPr lang="en-CA" sz="1600" b="1" dirty="0" smtClean="0">
                <a:latin typeface="Candara" panose="020E0502030303020204" pitchFamily="34" charset="0"/>
              </a:rPr>
              <a:t>N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Nine </a:t>
            </a:r>
            <a:r>
              <a:rPr lang="en-CA" sz="1600" b="1" dirty="0" smtClean="0">
                <a:latin typeface="Candara" panose="020E0502030303020204" pitchFamily="34" charset="0"/>
              </a:rPr>
              <a:t>		–   	Galatians 5:22</a:t>
            </a:r>
          </a:p>
          <a:p>
            <a:pPr defTabSz="720000"/>
            <a:r>
              <a:rPr lang="en-CA" sz="1600" b="1" dirty="0" smtClean="0">
                <a:latin typeface="Candara" panose="020E0502030303020204" pitchFamily="34" charset="0"/>
              </a:rPr>
              <a:t>E 	– 	</a:t>
            </a:r>
            <a:r>
              <a:rPr lang="en-CA" sz="1600" b="1" dirty="0" smtClean="0">
                <a:solidFill>
                  <a:srgbClr val="FF0000"/>
                </a:solidFill>
                <a:effectLst>
                  <a:outerShdw blurRad="38100" dist="38100" dir="2700000" algn="tl">
                    <a:srgbClr val="000000">
                      <a:alpha val="43137"/>
                    </a:srgbClr>
                  </a:outerShdw>
                </a:effectLst>
                <a:latin typeface="Candara" panose="020E0502030303020204" pitchFamily="34" charset="0"/>
              </a:rPr>
              <a:t>Escape</a:t>
            </a:r>
            <a:r>
              <a:rPr lang="en-CA" sz="1600" b="1" dirty="0" smtClean="0">
                <a:latin typeface="Candara" panose="020E0502030303020204" pitchFamily="34" charset="0"/>
              </a:rPr>
              <a:t> 		– 	1Corinthians 10:13</a:t>
            </a:r>
          </a:p>
        </p:txBody>
      </p:sp>
    </p:spTree>
    <p:extLst>
      <p:ext uri="{BB962C8B-B14F-4D97-AF65-F5344CB8AC3E}">
        <p14:creationId xmlns:p14="http://schemas.microsoft.com/office/powerpoint/2010/main" val="26562936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t>G-P-T-V</a:t>
            </a:r>
            <a:r>
              <a:rPr lang="en-CA" dirty="0" smtClean="0"/>
              <a:t>  R-A-W  F-I-S-H  B-O-N-E</a:t>
            </a:r>
            <a:endParaRPr lang="en-CA" dirty="0"/>
          </a:p>
        </p:txBody>
      </p:sp>
      <p:graphicFrame>
        <p:nvGraphicFramePr>
          <p:cNvPr id="4" name="Table 3"/>
          <p:cNvGraphicFramePr>
            <a:graphicFrameLocks noGrp="1"/>
          </p:cNvGraphicFramePr>
          <p:nvPr>
            <p:extLst>
              <p:ext uri="{D42A27DB-BD31-4B8C-83A1-F6EECF244321}">
                <p14:modId xmlns:p14="http://schemas.microsoft.com/office/powerpoint/2010/main" val="2771678230"/>
              </p:ext>
            </p:extLst>
          </p:nvPr>
        </p:nvGraphicFramePr>
        <p:xfrm>
          <a:off x="899592" y="1832600"/>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latin typeface="Candara" panose="020E0502030303020204" pitchFamily="34" charset="0"/>
                        </a:rPr>
                        <a:t>G</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latin typeface="Candara" panose="020E0502030303020204" pitchFamily="34" charset="0"/>
                        </a:rPr>
                        <a:t>God</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latin typeface="Candara" panose="020E0502030303020204" pitchFamily="34" charset="0"/>
                        </a:rPr>
                        <a:t>John 3:16</a:t>
                      </a:r>
                      <a:endParaRPr lang="en-CA" sz="3200" b="1" dirty="0" smtClean="0">
                        <a:solidFill>
                          <a:schemeClr val="tx1"/>
                        </a:solidFill>
                        <a:latin typeface="Candara" panose="020E0502030303020204" pitchFamily="34" charset="0"/>
                      </a:endParaRPr>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201948974"/>
              </p:ext>
            </p:extLst>
          </p:nvPr>
        </p:nvGraphicFramePr>
        <p:xfrm>
          <a:off x="899592" y="2564904"/>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latin typeface="Candara" panose="020E0502030303020204" pitchFamily="34" charset="0"/>
                        </a:rPr>
                        <a:t>P</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latin typeface="Candara" panose="020E0502030303020204" pitchFamily="34" charset="0"/>
                        </a:rPr>
                        <a:t>Prepared</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latin typeface="Candara" panose="020E0502030303020204" pitchFamily="34" charset="0"/>
                        </a:rPr>
                        <a:t>1Corinthians 2:9</a:t>
                      </a:r>
                      <a:endParaRPr lang="en-CA" sz="3200" b="1" dirty="0" smtClean="0">
                        <a:solidFill>
                          <a:schemeClr val="tx1"/>
                        </a:solidFill>
                        <a:latin typeface="Candara" panose="020E0502030303020204" pitchFamily="34" charset="0"/>
                      </a:endParaRPr>
                    </a:p>
                  </a:txBody>
                  <a:tcPr>
                    <a:solidFill>
                      <a:schemeClr val="tx2">
                        <a:lumMod val="40000"/>
                        <a:lumOff val="60000"/>
                      </a:schemeClr>
                    </a:solidFill>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740819993"/>
              </p:ext>
            </p:extLst>
          </p:nvPr>
        </p:nvGraphicFramePr>
        <p:xfrm>
          <a:off x="899592" y="3284984"/>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solidFill>
                            <a:schemeClr val="tx1"/>
                          </a:solidFill>
                          <a:latin typeface="Candara" panose="020E0502030303020204" pitchFamily="34" charset="0"/>
                        </a:rPr>
                        <a:t>T</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latin typeface="Candara" panose="020E0502030303020204" pitchFamily="34" charset="0"/>
                        </a:rPr>
                        <a:t>Truth</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latin typeface="Candara" panose="020E0502030303020204" pitchFamily="34" charset="0"/>
                        </a:rPr>
                        <a:t>John 8:32</a:t>
                      </a:r>
                      <a:endParaRPr lang="en-CA" sz="3200" b="1" dirty="0" smtClean="0">
                        <a:solidFill>
                          <a:schemeClr val="tx1"/>
                        </a:solidFill>
                        <a:latin typeface="Candara" panose="020E0502030303020204" pitchFamily="34" charset="0"/>
                      </a:endParaRPr>
                    </a:p>
                  </a:txBody>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019668856"/>
              </p:ext>
            </p:extLst>
          </p:nvPr>
        </p:nvGraphicFramePr>
        <p:xfrm>
          <a:off x="899592" y="4005064"/>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solidFill>
                            <a:schemeClr val="tx1"/>
                          </a:solidFill>
                          <a:latin typeface="Candara" panose="020E0502030303020204" pitchFamily="34" charset="0"/>
                        </a:rPr>
                        <a:t>V</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solidFill>
                            <a:schemeClr val="tx1"/>
                          </a:solidFill>
                          <a:latin typeface="Candara" panose="020E0502030303020204" pitchFamily="34" charset="0"/>
                        </a:rPr>
                        <a:t>Vain</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latin typeface="Candara" panose="020E0502030303020204" pitchFamily="34" charset="0"/>
                        </a:rPr>
                        <a:t>1Corinthians 15:58</a:t>
                      </a:r>
                      <a:endParaRPr lang="en-CA" sz="3200" b="1" dirty="0" smtClean="0">
                        <a:solidFill>
                          <a:schemeClr val="tx1"/>
                        </a:solidFill>
                        <a:latin typeface="Candara" panose="020E0502030303020204" pitchFamily="34" charset="0"/>
                      </a:endParaRPr>
                    </a:p>
                  </a:txBody>
                  <a:tcPr>
                    <a:solidFill>
                      <a:schemeClr val="tx2">
                        <a:lumMod val="40000"/>
                        <a:lumOff val="60000"/>
                      </a:schemeClr>
                    </a:solidFill>
                  </a:tcPr>
                </a:tc>
              </a:tr>
            </a:tbl>
          </a:graphicData>
        </a:graphic>
      </p:graphicFrame>
    </p:spTree>
    <p:extLst>
      <p:ext uri="{BB962C8B-B14F-4D97-AF65-F5344CB8AC3E}">
        <p14:creationId xmlns:p14="http://schemas.microsoft.com/office/powerpoint/2010/main" val="1438070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G-P-T-V  </a:t>
            </a:r>
            <a:r>
              <a:rPr lang="en-CA" b="1" dirty="0" smtClean="0"/>
              <a:t>R-A-W</a:t>
            </a:r>
            <a:r>
              <a:rPr lang="en-CA" dirty="0" smtClean="0"/>
              <a:t>  F-I-S-H  B-O-N-E</a:t>
            </a:r>
            <a:endParaRPr lang="en-CA" dirty="0"/>
          </a:p>
        </p:txBody>
      </p:sp>
      <p:graphicFrame>
        <p:nvGraphicFramePr>
          <p:cNvPr id="4" name="Table 3"/>
          <p:cNvGraphicFramePr>
            <a:graphicFrameLocks noGrp="1"/>
          </p:cNvGraphicFramePr>
          <p:nvPr>
            <p:extLst>
              <p:ext uri="{D42A27DB-BD31-4B8C-83A1-F6EECF244321}">
                <p14:modId xmlns:p14="http://schemas.microsoft.com/office/powerpoint/2010/main" val="2107946440"/>
              </p:ext>
            </p:extLst>
          </p:nvPr>
        </p:nvGraphicFramePr>
        <p:xfrm>
          <a:off x="899592" y="1832600"/>
          <a:ext cx="7344816" cy="588288"/>
        </p:xfrm>
        <a:graphic>
          <a:graphicData uri="http://schemas.openxmlformats.org/drawingml/2006/table">
            <a:tbl>
              <a:tblPr firstRow="1" bandRow="1">
                <a:tableStyleId>{BC89EF96-8CEA-46FF-86C4-4CE0E7609802}</a:tableStyleId>
              </a:tblPr>
              <a:tblGrid>
                <a:gridCol w="1069625"/>
                <a:gridCol w="2530775"/>
                <a:gridCol w="3744416"/>
              </a:tblGrid>
              <a:tr h="588288">
                <a:tc>
                  <a:txBody>
                    <a:bodyPr/>
                    <a:lstStyle/>
                    <a:p>
                      <a:pPr algn="ctr"/>
                      <a:r>
                        <a:rPr lang="en-CA" sz="3200" b="1" dirty="0" smtClean="0">
                          <a:latin typeface="Candara" panose="020E0502030303020204" pitchFamily="34" charset="0"/>
                        </a:rPr>
                        <a:t>R</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latin typeface="Candara" panose="020E0502030303020204" pitchFamily="34" charset="0"/>
                        </a:rPr>
                        <a:t>Resurrection</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latin typeface="Candara" panose="020E0502030303020204" pitchFamily="34" charset="0"/>
                        </a:rPr>
                        <a:t>John 11:25</a:t>
                      </a:r>
                      <a:endParaRPr lang="en-CA" sz="3200" b="1" dirty="0" smtClean="0">
                        <a:solidFill>
                          <a:schemeClr val="tx1"/>
                        </a:solidFill>
                        <a:latin typeface="Candara" panose="020E0502030303020204" pitchFamily="34" charset="0"/>
                      </a:endParaRPr>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061915342"/>
              </p:ext>
            </p:extLst>
          </p:nvPr>
        </p:nvGraphicFramePr>
        <p:xfrm>
          <a:off x="899592" y="2564904"/>
          <a:ext cx="7344816" cy="588288"/>
        </p:xfrm>
        <a:graphic>
          <a:graphicData uri="http://schemas.openxmlformats.org/drawingml/2006/table">
            <a:tbl>
              <a:tblPr firstRow="1" bandRow="1">
                <a:tableStyleId>{BC89EF96-8CEA-46FF-86C4-4CE0E7609802}</a:tableStyleId>
              </a:tblPr>
              <a:tblGrid>
                <a:gridCol w="1069625"/>
                <a:gridCol w="2530775"/>
                <a:gridCol w="3744416"/>
              </a:tblGrid>
              <a:tr h="588288">
                <a:tc>
                  <a:txBody>
                    <a:bodyPr/>
                    <a:lstStyle/>
                    <a:p>
                      <a:pPr algn="ctr"/>
                      <a:r>
                        <a:rPr lang="en-CA" sz="3200" b="1" dirty="0" smtClean="0">
                          <a:solidFill>
                            <a:schemeClr val="tx1"/>
                          </a:solidFill>
                          <a:latin typeface="Candara" panose="020E0502030303020204" pitchFamily="34" charset="0"/>
                        </a:rPr>
                        <a:t>A</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latin typeface="Candara" panose="020E0502030303020204" pitchFamily="34" charset="0"/>
                        </a:rPr>
                        <a:t>Angels</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latin typeface="Candara" panose="020E0502030303020204" pitchFamily="34" charset="0"/>
                        </a:rPr>
                        <a:t>Hebrews</a:t>
                      </a:r>
                      <a:r>
                        <a:rPr lang="en-CA" sz="3200" b="1" baseline="0" dirty="0" smtClean="0">
                          <a:latin typeface="Candara" panose="020E0502030303020204" pitchFamily="34" charset="0"/>
                        </a:rPr>
                        <a:t> 1:14</a:t>
                      </a:r>
                      <a:endParaRPr lang="en-CA" sz="3200" b="1" dirty="0" smtClean="0">
                        <a:solidFill>
                          <a:schemeClr val="tx1"/>
                        </a:solidFill>
                        <a:latin typeface="Candara" panose="020E0502030303020204" pitchFamily="34" charset="0"/>
                      </a:endParaRPr>
                    </a:p>
                  </a:txBody>
                  <a:tcPr>
                    <a:solidFill>
                      <a:schemeClr val="tx2">
                        <a:lumMod val="40000"/>
                        <a:lumOff val="60000"/>
                      </a:schemeClr>
                    </a:solidFill>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564760147"/>
              </p:ext>
            </p:extLst>
          </p:nvPr>
        </p:nvGraphicFramePr>
        <p:xfrm>
          <a:off x="899592" y="3284984"/>
          <a:ext cx="7344816" cy="588288"/>
        </p:xfrm>
        <a:graphic>
          <a:graphicData uri="http://schemas.openxmlformats.org/drawingml/2006/table">
            <a:tbl>
              <a:tblPr firstRow="1" bandRow="1">
                <a:tableStyleId>{BC89EF96-8CEA-46FF-86C4-4CE0E7609802}</a:tableStyleId>
              </a:tblPr>
              <a:tblGrid>
                <a:gridCol w="1069625"/>
                <a:gridCol w="2530775"/>
                <a:gridCol w="3744416"/>
              </a:tblGrid>
              <a:tr h="588288">
                <a:tc>
                  <a:txBody>
                    <a:bodyPr/>
                    <a:lstStyle/>
                    <a:p>
                      <a:pPr algn="ctr"/>
                      <a:r>
                        <a:rPr lang="en-CA" sz="3200" b="1" dirty="0" smtClean="0">
                          <a:solidFill>
                            <a:schemeClr val="tx1"/>
                          </a:solidFill>
                          <a:latin typeface="Candara" panose="020E0502030303020204" pitchFamily="34" charset="0"/>
                        </a:rPr>
                        <a:t>W</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latin typeface="Candara" panose="020E0502030303020204" pitchFamily="34" charset="0"/>
                        </a:rPr>
                        <a:t>Work</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latin typeface="Candara" panose="020E0502030303020204" pitchFamily="34" charset="0"/>
                        </a:rPr>
                        <a:t>Romans 8:28</a:t>
                      </a:r>
                      <a:endParaRPr lang="en-CA" sz="3200" b="1" dirty="0" smtClean="0">
                        <a:solidFill>
                          <a:schemeClr val="tx1"/>
                        </a:solidFill>
                        <a:latin typeface="Candara" panose="020E0502030303020204" pitchFamily="34" charset="0"/>
                      </a:endParaRPr>
                    </a:p>
                  </a:txBody>
                  <a:tcPr/>
                </a:tc>
              </a:tr>
            </a:tbl>
          </a:graphicData>
        </a:graphic>
      </p:graphicFrame>
    </p:spTree>
    <p:extLst>
      <p:ext uri="{BB962C8B-B14F-4D97-AF65-F5344CB8AC3E}">
        <p14:creationId xmlns:p14="http://schemas.microsoft.com/office/powerpoint/2010/main" val="205430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G-P-T-V  R-A-W  </a:t>
            </a:r>
            <a:r>
              <a:rPr lang="en-CA" b="1" dirty="0" smtClean="0"/>
              <a:t>F-I-S-H</a:t>
            </a:r>
            <a:r>
              <a:rPr lang="en-CA" dirty="0" smtClean="0"/>
              <a:t>  B-O-N-E</a:t>
            </a:r>
            <a:endParaRPr lang="en-CA" dirty="0"/>
          </a:p>
        </p:txBody>
      </p:sp>
      <p:graphicFrame>
        <p:nvGraphicFramePr>
          <p:cNvPr id="4" name="Table 3"/>
          <p:cNvGraphicFramePr>
            <a:graphicFrameLocks noGrp="1"/>
          </p:cNvGraphicFramePr>
          <p:nvPr>
            <p:extLst>
              <p:ext uri="{D42A27DB-BD31-4B8C-83A1-F6EECF244321}">
                <p14:modId xmlns:p14="http://schemas.microsoft.com/office/powerpoint/2010/main" val="3872246969"/>
              </p:ext>
            </p:extLst>
          </p:nvPr>
        </p:nvGraphicFramePr>
        <p:xfrm>
          <a:off x="899592" y="1832600"/>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latin typeface="Candara" panose="020E0502030303020204" pitchFamily="34" charset="0"/>
                        </a:rPr>
                        <a:t>F</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solidFill>
                            <a:schemeClr val="tx1"/>
                          </a:solidFill>
                          <a:latin typeface="Candara" panose="020E0502030303020204" pitchFamily="34" charset="0"/>
                        </a:rPr>
                        <a:t>Forgiveness</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solidFill>
                            <a:schemeClr val="tx1"/>
                          </a:solidFill>
                          <a:latin typeface="Candara" panose="020E0502030303020204" pitchFamily="34" charset="0"/>
                        </a:rPr>
                        <a:t>Psalm</a:t>
                      </a:r>
                      <a:r>
                        <a:rPr lang="en-CA" sz="3200" b="1" baseline="0" dirty="0" smtClean="0">
                          <a:solidFill>
                            <a:schemeClr val="tx1"/>
                          </a:solidFill>
                          <a:latin typeface="Candara" panose="020E0502030303020204" pitchFamily="34" charset="0"/>
                        </a:rPr>
                        <a:t> 32:1</a:t>
                      </a:r>
                      <a:endParaRPr lang="en-CA" sz="3200" b="1" dirty="0" smtClean="0">
                        <a:solidFill>
                          <a:schemeClr val="tx1"/>
                        </a:solidFill>
                        <a:latin typeface="Candara" panose="020E0502030303020204" pitchFamily="34" charset="0"/>
                      </a:endParaRPr>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322797256"/>
              </p:ext>
            </p:extLst>
          </p:nvPr>
        </p:nvGraphicFramePr>
        <p:xfrm>
          <a:off x="899592" y="2564904"/>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solidFill>
                            <a:schemeClr val="tx1"/>
                          </a:solidFill>
                          <a:latin typeface="Candara" panose="020E0502030303020204" pitchFamily="34" charset="0"/>
                        </a:rPr>
                        <a:t>I</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solidFill>
                            <a:schemeClr val="tx1"/>
                          </a:solidFill>
                          <a:latin typeface="Candara" panose="020E0502030303020204" pitchFamily="34" charset="0"/>
                        </a:rPr>
                        <a:t>Inward</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solidFill>
                            <a:schemeClr val="tx1"/>
                          </a:solidFill>
                          <a:latin typeface="Candara" panose="020E0502030303020204" pitchFamily="34" charset="0"/>
                        </a:rPr>
                        <a:t>2Corinthians 4:16</a:t>
                      </a:r>
                    </a:p>
                  </a:txBody>
                  <a:tcPr>
                    <a:solidFill>
                      <a:schemeClr val="tx2">
                        <a:lumMod val="40000"/>
                        <a:lumOff val="60000"/>
                      </a:schemeClr>
                    </a:solidFill>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693121984"/>
              </p:ext>
            </p:extLst>
          </p:nvPr>
        </p:nvGraphicFramePr>
        <p:xfrm>
          <a:off x="899592" y="3284984"/>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solidFill>
                            <a:schemeClr val="tx1"/>
                          </a:solidFill>
                          <a:latin typeface="Candara" panose="020E0502030303020204" pitchFamily="34" charset="0"/>
                        </a:rPr>
                        <a:t>S</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solidFill>
                            <a:schemeClr val="tx1"/>
                          </a:solidFill>
                          <a:latin typeface="Candara" panose="020E0502030303020204" pitchFamily="34" charset="0"/>
                        </a:rPr>
                        <a:t>Seek</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solidFill>
                            <a:schemeClr val="tx1"/>
                          </a:solidFill>
                          <a:latin typeface="Candara" panose="020E0502030303020204" pitchFamily="34" charset="0"/>
                        </a:rPr>
                        <a:t>Matthew 6:33</a:t>
                      </a:r>
                    </a:p>
                  </a:txBody>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664746070"/>
              </p:ext>
            </p:extLst>
          </p:nvPr>
        </p:nvGraphicFramePr>
        <p:xfrm>
          <a:off x="899592" y="4005064"/>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solidFill>
                            <a:schemeClr val="tx1"/>
                          </a:solidFill>
                          <a:latin typeface="Candara" panose="020E0502030303020204" pitchFamily="34" charset="0"/>
                        </a:rPr>
                        <a:t>H</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solidFill>
                            <a:schemeClr val="tx1"/>
                          </a:solidFill>
                          <a:latin typeface="Candara" panose="020E0502030303020204" pitchFamily="34" charset="0"/>
                        </a:rPr>
                        <a:t>Honour</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solidFill>
                            <a:schemeClr val="tx1"/>
                          </a:solidFill>
                          <a:latin typeface="Candara" panose="020E0502030303020204" pitchFamily="34" charset="0"/>
                        </a:rPr>
                        <a:t>Romans</a:t>
                      </a:r>
                      <a:r>
                        <a:rPr lang="en-CA" sz="3200" b="1" baseline="0" dirty="0" smtClean="0">
                          <a:solidFill>
                            <a:schemeClr val="tx1"/>
                          </a:solidFill>
                          <a:latin typeface="Candara" panose="020E0502030303020204" pitchFamily="34" charset="0"/>
                        </a:rPr>
                        <a:t> 2:7</a:t>
                      </a:r>
                      <a:endParaRPr lang="en-CA" sz="3200" b="1" dirty="0" smtClean="0">
                        <a:solidFill>
                          <a:schemeClr val="tx1"/>
                        </a:solidFill>
                        <a:latin typeface="Candara" panose="020E0502030303020204" pitchFamily="34" charset="0"/>
                      </a:endParaRPr>
                    </a:p>
                  </a:txBody>
                  <a:tcPr>
                    <a:solidFill>
                      <a:schemeClr val="tx2">
                        <a:lumMod val="40000"/>
                        <a:lumOff val="60000"/>
                      </a:schemeClr>
                    </a:solidFill>
                  </a:tcPr>
                </a:tc>
              </a:tr>
            </a:tbl>
          </a:graphicData>
        </a:graphic>
      </p:graphicFrame>
    </p:spTree>
    <p:extLst>
      <p:ext uri="{BB962C8B-B14F-4D97-AF65-F5344CB8AC3E}">
        <p14:creationId xmlns:p14="http://schemas.microsoft.com/office/powerpoint/2010/main" val="103036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G-P-T-V  R-A-W  F-I-S-H  </a:t>
            </a:r>
            <a:r>
              <a:rPr lang="en-CA" b="1" dirty="0" smtClean="0"/>
              <a:t>B-O-N-E</a:t>
            </a:r>
            <a:endParaRPr lang="en-CA" b="1" dirty="0"/>
          </a:p>
        </p:txBody>
      </p:sp>
      <p:graphicFrame>
        <p:nvGraphicFramePr>
          <p:cNvPr id="4" name="Table 3"/>
          <p:cNvGraphicFramePr>
            <a:graphicFrameLocks noGrp="1"/>
          </p:cNvGraphicFramePr>
          <p:nvPr>
            <p:extLst>
              <p:ext uri="{D42A27DB-BD31-4B8C-83A1-F6EECF244321}">
                <p14:modId xmlns:p14="http://schemas.microsoft.com/office/powerpoint/2010/main" val="2357623968"/>
              </p:ext>
            </p:extLst>
          </p:nvPr>
        </p:nvGraphicFramePr>
        <p:xfrm>
          <a:off x="899592" y="1832600"/>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solidFill>
                            <a:schemeClr val="tx1"/>
                          </a:solidFill>
                          <a:latin typeface="Candara" panose="020E0502030303020204" pitchFamily="34" charset="0"/>
                        </a:rPr>
                        <a:t>B</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solidFill>
                            <a:schemeClr val="tx1"/>
                          </a:solidFill>
                          <a:latin typeface="Candara" panose="020E0502030303020204" pitchFamily="34" charset="0"/>
                        </a:rPr>
                        <a:t>Body</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solidFill>
                            <a:schemeClr val="tx1"/>
                          </a:solidFill>
                          <a:latin typeface="Candara" panose="020E0502030303020204" pitchFamily="34" charset="0"/>
                        </a:rPr>
                        <a:t>Philippians</a:t>
                      </a:r>
                      <a:r>
                        <a:rPr lang="en-CA" sz="3200" b="1" baseline="0" dirty="0" smtClean="0">
                          <a:solidFill>
                            <a:schemeClr val="tx1"/>
                          </a:solidFill>
                          <a:latin typeface="Candara" panose="020E0502030303020204" pitchFamily="34" charset="0"/>
                        </a:rPr>
                        <a:t> 3:21</a:t>
                      </a:r>
                      <a:endParaRPr lang="en-CA" sz="3200" b="1" dirty="0" smtClean="0">
                        <a:solidFill>
                          <a:schemeClr val="tx1"/>
                        </a:solidFill>
                        <a:latin typeface="Candara" panose="020E0502030303020204" pitchFamily="34" charset="0"/>
                      </a:endParaRPr>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159313118"/>
              </p:ext>
            </p:extLst>
          </p:nvPr>
        </p:nvGraphicFramePr>
        <p:xfrm>
          <a:off x="899592" y="2564904"/>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solidFill>
                            <a:schemeClr val="tx1"/>
                          </a:solidFill>
                          <a:latin typeface="Candara" panose="020E0502030303020204" pitchFamily="34" charset="0"/>
                        </a:rPr>
                        <a:t>O</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solidFill>
                            <a:schemeClr val="tx1"/>
                          </a:solidFill>
                          <a:latin typeface="Candara" panose="020E0502030303020204" pitchFamily="34" charset="0"/>
                        </a:rPr>
                        <a:t>Overcome</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solidFill>
                            <a:schemeClr val="tx1"/>
                          </a:solidFill>
                          <a:latin typeface="Candara" panose="020E0502030303020204" pitchFamily="34" charset="0"/>
                        </a:rPr>
                        <a:t>Revelation</a:t>
                      </a:r>
                      <a:r>
                        <a:rPr lang="en-CA" sz="3200" b="1" baseline="0" dirty="0" smtClean="0">
                          <a:solidFill>
                            <a:schemeClr val="tx1"/>
                          </a:solidFill>
                          <a:latin typeface="Candara" panose="020E0502030303020204" pitchFamily="34" charset="0"/>
                        </a:rPr>
                        <a:t> 2:26</a:t>
                      </a:r>
                      <a:endParaRPr lang="en-CA" sz="3200" b="1" dirty="0" smtClean="0">
                        <a:solidFill>
                          <a:schemeClr val="tx1"/>
                        </a:solidFill>
                        <a:latin typeface="Candara" panose="020E0502030303020204" pitchFamily="34" charset="0"/>
                      </a:endParaRPr>
                    </a:p>
                  </a:txBody>
                  <a:tcPr>
                    <a:solidFill>
                      <a:schemeClr val="tx2">
                        <a:lumMod val="40000"/>
                        <a:lumOff val="60000"/>
                      </a:schemeClr>
                    </a:solidFill>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266937916"/>
              </p:ext>
            </p:extLst>
          </p:nvPr>
        </p:nvGraphicFramePr>
        <p:xfrm>
          <a:off x="899592" y="3284984"/>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solidFill>
                            <a:schemeClr val="tx1"/>
                          </a:solidFill>
                          <a:latin typeface="Candara" panose="020E0502030303020204" pitchFamily="34" charset="0"/>
                        </a:rPr>
                        <a:t>N</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solidFill>
                            <a:schemeClr val="tx1"/>
                          </a:solidFill>
                          <a:latin typeface="Candara" panose="020E0502030303020204" pitchFamily="34" charset="0"/>
                        </a:rPr>
                        <a:t>Nine</a:t>
                      </a:r>
                      <a:endParaRPr lang="en-CA" sz="3200" b="1" dirty="0">
                        <a:solidFill>
                          <a:schemeClr val="tx1"/>
                        </a:solidFill>
                        <a:latin typeface="Candara" panose="020E0502030303020204" pitchFamily="34" charset="0"/>
                      </a:endParaRPr>
                    </a:p>
                  </a:txBody>
                  <a:tcPr/>
                </a:tc>
                <a:tc>
                  <a:txBody>
                    <a:bodyPr/>
                    <a:lstStyle/>
                    <a:p>
                      <a:pPr algn="ctr"/>
                      <a:r>
                        <a:rPr lang="en-CA" sz="3200" b="1" dirty="0" smtClean="0">
                          <a:solidFill>
                            <a:schemeClr val="tx1"/>
                          </a:solidFill>
                          <a:latin typeface="Candara" panose="020E0502030303020204" pitchFamily="34" charset="0"/>
                        </a:rPr>
                        <a:t>Galatians 5:22</a:t>
                      </a:r>
                    </a:p>
                  </a:txBody>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261884478"/>
              </p:ext>
            </p:extLst>
          </p:nvPr>
        </p:nvGraphicFramePr>
        <p:xfrm>
          <a:off x="899592" y="4005064"/>
          <a:ext cx="7344816" cy="588288"/>
        </p:xfrm>
        <a:graphic>
          <a:graphicData uri="http://schemas.openxmlformats.org/drawingml/2006/table">
            <a:tbl>
              <a:tblPr firstRow="1" bandRow="1">
                <a:tableStyleId>{BC89EF96-8CEA-46FF-86C4-4CE0E7609802}</a:tableStyleId>
              </a:tblPr>
              <a:tblGrid>
                <a:gridCol w="1069625"/>
                <a:gridCol w="2342505"/>
                <a:gridCol w="3932686"/>
              </a:tblGrid>
              <a:tr h="588288">
                <a:tc>
                  <a:txBody>
                    <a:bodyPr/>
                    <a:lstStyle/>
                    <a:p>
                      <a:pPr algn="ctr"/>
                      <a:r>
                        <a:rPr lang="en-CA" sz="3200" b="1" dirty="0" smtClean="0">
                          <a:solidFill>
                            <a:schemeClr val="tx1"/>
                          </a:solidFill>
                          <a:latin typeface="Candara" panose="020E0502030303020204" pitchFamily="34" charset="0"/>
                        </a:rPr>
                        <a:t>E</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solidFill>
                            <a:schemeClr val="tx1"/>
                          </a:solidFill>
                          <a:latin typeface="Candara" panose="020E0502030303020204" pitchFamily="34" charset="0"/>
                        </a:rPr>
                        <a:t>Escape</a:t>
                      </a:r>
                      <a:endParaRPr lang="en-CA" sz="3200" b="1" dirty="0">
                        <a:solidFill>
                          <a:schemeClr val="tx1"/>
                        </a:solidFill>
                        <a:latin typeface="Candara" panose="020E0502030303020204" pitchFamily="34" charset="0"/>
                      </a:endParaRPr>
                    </a:p>
                  </a:txBody>
                  <a:tcPr>
                    <a:solidFill>
                      <a:schemeClr val="tx2">
                        <a:lumMod val="40000"/>
                        <a:lumOff val="60000"/>
                      </a:schemeClr>
                    </a:solidFill>
                  </a:tcPr>
                </a:tc>
                <a:tc>
                  <a:txBody>
                    <a:bodyPr/>
                    <a:lstStyle/>
                    <a:p>
                      <a:pPr algn="ctr"/>
                      <a:r>
                        <a:rPr lang="en-CA" sz="3200" b="1" dirty="0" smtClean="0">
                          <a:solidFill>
                            <a:schemeClr val="tx1"/>
                          </a:solidFill>
                          <a:latin typeface="Candara" panose="020E0502030303020204" pitchFamily="34" charset="0"/>
                        </a:rPr>
                        <a:t>1Corinthians 10:13</a:t>
                      </a:r>
                    </a:p>
                  </a:txBody>
                  <a:tcPr>
                    <a:solidFill>
                      <a:schemeClr val="tx2">
                        <a:lumMod val="40000"/>
                        <a:lumOff val="60000"/>
                      </a:schemeClr>
                    </a:solidFill>
                  </a:tcPr>
                </a:tc>
              </a:tr>
            </a:tbl>
          </a:graphicData>
        </a:graphic>
      </p:graphicFrame>
    </p:spTree>
    <p:extLst>
      <p:ext uri="{BB962C8B-B14F-4D97-AF65-F5344CB8AC3E}">
        <p14:creationId xmlns:p14="http://schemas.microsoft.com/office/powerpoint/2010/main" val="156225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314995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1068</TotalTime>
  <Words>2523</Words>
  <Application>Microsoft Office PowerPoint</Application>
  <PresentationFormat>On-screen Show (4:3)</PresentationFormat>
  <Paragraphs>312</Paragraphs>
  <Slides>31</Slides>
  <Notes>20</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Office Theme</vt:lpstr>
      <vt:lpstr>1_Office Theme</vt:lpstr>
      <vt:lpstr>Class 5 - Ready to Leave!</vt:lpstr>
      <vt:lpstr>PowerPoint Presentation</vt:lpstr>
      <vt:lpstr>“Precious and Very Great Promises”</vt:lpstr>
      <vt:lpstr>G-P-T-V  R-A-W  F-I-S-H  B-O-N-E</vt:lpstr>
      <vt:lpstr>G-P-T-V  R-A-W  F-I-S-H  B-O-N-E</vt:lpstr>
      <vt:lpstr>G-P-T-V  R-A-W  F-I-S-H  B-O-N-E</vt:lpstr>
      <vt:lpstr>G-P-T-V  R-A-W  F-I-S-H  B-O-N-E</vt:lpstr>
      <vt:lpstr>G-P-T-V  R-A-W  F-I-S-H  B-O-N-E</vt:lpstr>
      <vt:lpstr>PowerPoint Presentation</vt:lpstr>
      <vt:lpstr>Our Fragile World: No Electricity!</vt:lpstr>
      <vt:lpstr>PowerPoint Presentation</vt:lpstr>
      <vt:lpstr>Preparing to Meet the Lord “When the LORD shall build up Zion”</vt:lpstr>
      <vt:lpstr>Preparing to Meet the Lord “Behold, I come as a thief”</vt:lpstr>
      <vt:lpstr>Preparing to Meet the Lord  “As travail upon a woman with child”</vt:lpstr>
      <vt:lpstr>Preparing to Meet the Lord “caught up together with them”</vt:lpstr>
      <vt:lpstr>Preparing to Meet the Lord “And all the saints with thee”</vt:lpstr>
      <vt:lpstr>PowerPoint Presentation</vt:lpstr>
      <vt:lpstr>Our Fragile Ecclesia: Are We Prepared?</vt:lpstr>
      <vt:lpstr>PowerPoint Presentation</vt:lpstr>
      <vt:lpstr>As it was …So shall it be!</vt:lpstr>
      <vt:lpstr>Preparing to Meet the Lord “seducers shall wax worse and worse”</vt:lpstr>
      <vt:lpstr>Preparing to Meet the Lord “they will not endure sound doctrine”</vt:lpstr>
      <vt:lpstr>Preparing to Meet the Lord “the love of many shall wax cold”</vt:lpstr>
      <vt:lpstr>Preparing to Meet the Lord “Because thou art lukewarm”</vt:lpstr>
      <vt:lpstr>Preparing to Meet the Lord “forsaking the assembly”</vt:lpstr>
      <vt:lpstr>Preparing to Meet the Lord  “shall he find faith on the earth?”</vt:lpstr>
      <vt:lpstr>“He that is” … “Let him be”</vt:lpstr>
      <vt:lpstr>“Even so, come, Lord Jesus”</vt:lpstr>
      <vt:lpstr>PowerPoint Presentation</vt:lpstr>
      <vt:lpstr>Preparing to Meet the Lord 5 were wise : 5 were foolish</vt:lpstr>
      <vt:lpstr>“Let us watch and be sober”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5 – Ready to Leave?</dc:title>
  <dc:creator>Frank Abel</dc:creator>
  <cp:lastModifiedBy>Frank Abel</cp:lastModifiedBy>
  <cp:revision>61</cp:revision>
  <cp:lastPrinted>2018-02-16T21:11:36Z</cp:lastPrinted>
  <dcterms:created xsi:type="dcterms:W3CDTF">2017-11-18T18:52:36Z</dcterms:created>
  <dcterms:modified xsi:type="dcterms:W3CDTF">2018-02-26T20:25:17Z</dcterms:modified>
</cp:coreProperties>
</file>