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21" r:id="rId2"/>
    <p:sldId id="340" r:id="rId3"/>
    <p:sldId id="335" r:id="rId4"/>
    <p:sldId id="333" r:id="rId5"/>
    <p:sldId id="336" r:id="rId6"/>
    <p:sldId id="305" r:id="rId7"/>
    <p:sldId id="326" r:id="rId8"/>
    <p:sldId id="327" r:id="rId9"/>
    <p:sldId id="328" r:id="rId10"/>
    <p:sldId id="339" r:id="rId11"/>
    <p:sldId id="329" r:id="rId12"/>
    <p:sldId id="330" r:id="rId13"/>
    <p:sldId id="331" r:id="rId14"/>
    <p:sldId id="299" r:id="rId15"/>
    <p:sldId id="323" r:id="rId16"/>
    <p:sldId id="316" r:id="rId17"/>
    <p:sldId id="318" r:id="rId18"/>
    <p:sldId id="300" r:id="rId19"/>
    <p:sldId id="302" r:id="rId20"/>
    <p:sldId id="319" r:id="rId21"/>
    <p:sldId id="337" r:id="rId22"/>
    <p:sldId id="332" r:id="rId23"/>
    <p:sldId id="338" r:id="rId24"/>
  </p:sldIdLst>
  <p:sldSz cx="9144000" cy="6858000" type="screen4x3"/>
  <p:notesSz cx="6954838" cy="9309100"/>
  <p:defaultTextStyle>
    <a:defPPr>
      <a:defRPr lang="en-C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00"/>
    <a:srgbClr val="000000"/>
    <a:srgbClr val="5F5F5F"/>
    <a:srgbClr val="F8F8F8"/>
    <a:srgbClr val="333333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5903" autoAdjust="0"/>
  </p:normalViewPr>
  <p:slideViewPr>
    <p:cSldViewPr showGuides="1">
      <p:cViewPr varScale="1">
        <p:scale>
          <a:sx n="63" d="100"/>
          <a:sy n="63" d="100"/>
        </p:scale>
        <p:origin x="-16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B525700-CFE2-48FC-A124-D72D0409ED9B}" type="datetimeFigureOut">
              <a:rPr lang="en-US"/>
              <a:pPr>
                <a:defRPr/>
              </a:pPr>
              <a:t>3/5/2018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76CA8E4-9450-490D-A401-82B76EB7444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6415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BD29477-92BB-4BC3-BD7A-2E573ED6055A}" type="datetimeFigureOut">
              <a:rPr lang="en-US"/>
              <a:pPr>
                <a:defRPr/>
              </a:pPr>
              <a:t>3/5/2018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1B2E0C6-2C99-4CFB-AD0B-AD30BED98DF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0582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232326" indent="-232326">
              <a:buFont typeface="+mj-lt"/>
              <a:buAutoNum type="arabicPeriod"/>
              <a:defRPr/>
            </a:pPr>
            <a:r>
              <a:rPr lang="en-CA" dirty="0" smtClean="0"/>
              <a:t>1. This</a:t>
            </a:r>
            <a:r>
              <a:rPr lang="en-CA" baseline="0" dirty="0" smtClean="0"/>
              <a:t> is one of four addresses.</a:t>
            </a:r>
          </a:p>
          <a:p>
            <a:pPr marL="232326" indent="-232326">
              <a:buFont typeface="+mj-lt"/>
              <a:buAutoNum type="arabicPeriod"/>
              <a:defRPr/>
            </a:pPr>
            <a:r>
              <a:rPr lang="en-CA" baseline="0" dirty="0" smtClean="0"/>
              <a:t>2. A subject started 20 years ago.</a:t>
            </a:r>
          </a:p>
          <a:p>
            <a:pPr marL="232326" indent="-232326">
              <a:buFont typeface="+mj-lt"/>
              <a:buAutoNum type="arabicPeriod"/>
              <a:defRPr/>
            </a:pPr>
            <a:r>
              <a:rPr lang="en-CA" baseline="0" dirty="0" smtClean="0"/>
              <a:t>3. Bible passages are all on slides. </a:t>
            </a:r>
          </a:p>
          <a:p>
            <a:pPr marL="232326" indent="-232326">
              <a:buFont typeface="+mj-lt"/>
              <a:buAutoNum type="arabicPeriod"/>
              <a:defRPr/>
            </a:pPr>
            <a:r>
              <a:rPr lang="en-CA" baseline="0" dirty="0" smtClean="0"/>
              <a:t>4. Reading: Exodus 20</a:t>
            </a:r>
            <a:endParaRPr lang="en-CA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382ECC-4F20-40B6-BC9C-BCF9370384D1}" type="slidenum">
              <a:rPr lang="en-CA" sz="1200"/>
              <a:pPr eaLnBrk="1" hangingPunct="1"/>
              <a:t>1</a:t>
            </a:fld>
            <a:endParaRPr lang="en-CA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="1" dirty="0" smtClean="0"/>
              <a:t>1. The snare in this.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2. When we lived without restraint?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3.</a:t>
            </a:r>
            <a:r>
              <a:rPr lang="en-CA" baseline="0" dirty="0" smtClean="0"/>
              <a:t> But not for believers.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4. Problem for converts.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5. Watch what we introduce to others.</a:t>
            </a:r>
            <a:endParaRPr lang="en-CA" dirty="0" smtClean="0"/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27585BC-72E5-469D-A0A4-67FCCA7082C7}" type="slidenum">
              <a:rPr lang="en-CA" sz="1200"/>
              <a:pPr eaLnBrk="1" hangingPunct="1"/>
              <a:t>10</a:t>
            </a:fld>
            <a:endParaRPr lang="en-CA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</a:t>
            </a:r>
            <a:r>
              <a:rPr lang="en-CA" b="1" dirty="0" smtClean="0"/>
              <a:t>. HALF WAY</a:t>
            </a:r>
            <a:r>
              <a:rPr lang="en-CA" b="1" baseline="0" dirty="0" smtClean="0"/>
              <a:t> SLIDE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="0" baseline="0" dirty="0" smtClean="0"/>
              <a:t>2. This God’s world, we must acknowledge.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="0" baseline="0" dirty="0" smtClean="0"/>
              <a:t>3. Rain on the just and unjust.</a:t>
            </a:r>
            <a:endParaRPr lang="en-CA" b="0" dirty="0" smtClean="0"/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4. This was a miracle, couldn’t everyone see it?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5. They were not thinking.</a:t>
            </a:r>
          </a:p>
          <a:p>
            <a:pPr marL="232326" indent="-232326" eaLnBrk="1" hangingPunct="1">
              <a:spcBef>
                <a:spcPct val="0"/>
              </a:spcBef>
            </a:pPr>
            <a:endParaRPr lang="en-CA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201E51-D3DB-4D60-A5E8-439F30E70E0D}" type="slidenum">
              <a:rPr lang="en-CA" sz="1200"/>
              <a:pPr eaLnBrk="1" hangingPunct="1"/>
              <a:t>11</a:t>
            </a:fld>
            <a:endParaRPr lang="en-CA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Stayed up</a:t>
            </a:r>
            <a:r>
              <a:rPr lang="en-CA" baseline="0" dirty="0" smtClean="0"/>
              <a:t> 36 hours to get it all.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2. Good habits are helpful.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3. A huge stash of fowl.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4. Unbelief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5. Ungrateful</a:t>
            </a:r>
            <a:endParaRPr lang="en-CA" dirty="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69A8A9A-01C9-46FD-9F4C-D8F89B738392}" type="slidenum">
              <a:rPr lang="en-CA" sz="1200"/>
              <a:pPr eaLnBrk="1" hangingPunct="1"/>
              <a:t>12</a:t>
            </a:fld>
            <a:endParaRPr lang="en-CA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CA" dirty="0" smtClean="0"/>
              <a:t>1. 1. Good summary.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DADF8F8-3F9C-4858-AD62-F0A3E9D14F84}" type="slidenum">
              <a:rPr lang="en-CA" sz="1200"/>
              <a:pPr eaLnBrk="1" hangingPunct="1"/>
              <a:t>13</a:t>
            </a:fld>
            <a:endParaRPr lang="en-CA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 A major point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2. Be</a:t>
            </a:r>
            <a:r>
              <a:rPr lang="en-CA" baseline="0" dirty="0" smtClean="0"/>
              <a:t> content</a:t>
            </a:r>
          </a:p>
          <a:p>
            <a:pPr marL="232326" indent="-232326">
              <a:buFontTx/>
              <a:buAutoNum type="arabicPeriod"/>
            </a:pPr>
            <a:r>
              <a:rPr lang="en-CA" baseline="0" dirty="0" smtClean="0"/>
              <a:t>3. God has promised</a:t>
            </a:r>
          </a:p>
          <a:p>
            <a:pPr marL="232326" indent="-232326">
              <a:buFontTx/>
              <a:buAutoNum type="arabicPeriod"/>
            </a:pPr>
            <a:r>
              <a:rPr lang="en-CA" baseline="0" dirty="0" smtClean="0"/>
              <a:t>4. To act differently is to call God a liar.</a:t>
            </a:r>
          </a:p>
          <a:p>
            <a:pPr marL="232326" indent="-232326">
              <a:buFontTx/>
              <a:buAutoNum type="arabicPeriod"/>
            </a:pPr>
            <a:r>
              <a:rPr lang="en-CA" baseline="0" dirty="0" smtClean="0"/>
              <a:t>5. Two incomes, more, more</a:t>
            </a:r>
            <a:endParaRPr lang="en-CA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A007AB8-A3E1-4352-B483-970EA1360A8D}" type="slidenum">
              <a:rPr lang="en-CA" sz="1200"/>
              <a:pPr eaLnBrk="1" hangingPunct="1"/>
              <a:t>14</a:t>
            </a:fld>
            <a:endParaRPr lang="en-CA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 To</a:t>
            </a:r>
            <a:r>
              <a:rPr lang="en-CA" baseline="0" dirty="0" smtClean="0"/>
              <a:t> Joshua</a:t>
            </a:r>
            <a:r>
              <a:rPr lang="en-CA" dirty="0" smtClean="0"/>
              <a:t> Deut. 31:7-8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2. To win against </a:t>
            </a:r>
            <a:r>
              <a:rPr lang="en-CA" dirty="0" err="1" smtClean="0"/>
              <a:t>Amalek</a:t>
            </a:r>
            <a:r>
              <a:rPr lang="en-CA" dirty="0" smtClean="0"/>
              <a:t>  Ex 17:8-10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3. With Moses in the mount</a:t>
            </a:r>
            <a:r>
              <a:rPr lang="en-CA" baseline="0" dirty="0" smtClean="0"/>
              <a:t> </a:t>
            </a:r>
            <a:r>
              <a:rPr lang="en-CA" dirty="0" smtClean="0"/>
              <a:t>Ex. 24:13-14; 32:17-19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4. Israel would not keep the word of God.  Deut. 31:16-17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5. The spies gave their evil report. </a:t>
            </a:r>
            <a:r>
              <a:rPr lang="en-CA" dirty="0" err="1" smtClean="0"/>
              <a:t>Num</a:t>
            </a:r>
            <a:r>
              <a:rPr lang="en-CA" dirty="0" smtClean="0"/>
              <a:t> 13:32-33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6. Moses error. </a:t>
            </a:r>
            <a:r>
              <a:rPr lang="en-CA" dirty="0" err="1" smtClean="0"/>
              <a:t>Num</a:t>
            </a:r>
            <a:r>
              <a:rPr lang="en-CA" dirty="0" smtClean="0"/>
              <a:t> 20:10-12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7.</a:t>
            </a:r>
            <a:r>
              <a:rPr lang="en-CA" baseline="0" dirty="0" smtClean="0"/>
              <a:t> </a:t>
            </a:r>
            <a:r>
              <a:rPr lang="en-CA" dirty="0" smtClean="0"/>
              <a:t>The words God gave to comfort him were few and sufficient.</a:t>
            </a:r>
          </a:p>
          <a:p>
            <a:pPr marL="232326" indent="-232326">
              <a:buFontTx/>
              <a:buAutoNum type="arabicPeriod"/>
            </a:pPr>
            <a:endParaRPr lang="en-CA" dirty="0" smtClean="0"/>
          </a:p>
          <a:p>
            <a:pPr marL="232326" indent="-232326">
              <a:buFontTx/>
              <a:buAutoNum type="arabicPeriod"/>
            </a:pPr>
            <a:endParaRPr lang="en-CA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8C306D4-1CD9-4997-86AE-3BD923DA8F0E}" type="slidenum">
              <a:rPr lang="en-CA" sz="1200"/>
              <a:pPr eaLnBrk="1" hangingPunct="1"/>
              <a:t>15</a:t>
            </a:fld>
            <a:endParaRPr lang="en-CA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US" dirty="0" smtClean="0"/>
              <a:t>1. Building a magnificent temple.</a:t>
            </a:r>
          </a:p>
          <a:p>
            <a:pPr marL="232326" indent="-232326">
              <a:buFontTx/>
              <a:buAutoNum type="arabicPeriod"/>
            </a:pPr>
            <a:r>
              <a:rPr lang="en-US" dirty="0" smtClean="0"/>
              <a:t>2. The plan was God’s. </a:t>
            </a:r>
          </a:p>
          <a:p>
            <a:pPr marL="232326" indent="-232326">
              <a:buFontTx/>
              <a:buAutoNum type="arabicPeriod"/>
            </a:pPr>
            <a:r>
              <a:rPr lang="en-US" dirty="0" smtClean="0"/>
              <a:t>3. There were tens of thousands of Gentiles.</a:t>
            </a:r>
            <a:r>
              <a:rPr lang="en-US" baseline="0" dirty="0" smtClean="0"/>
              <a:t> </a:t>
            </a:r>
          </a:p>
          <a:p>
            <a:pPr marL="232326" indent="-232326">
              <a:buFontTx/>
              <a:buAutoNum type="arabicPeriod"/>
            </a:pPr>
            <a:r>
              <a:rPr lang="en-US" dirty="0" smtClean="0"/>
              <a:t>4.  Huge amounts of raw materials.</a:t>
            </a:r>
          </a:p>
          <a:p>
            <a:pPr marL="232326" indent="-232326">
              <a:buFontTx/>
              <a:buAutoNum type="arabicPeriod"/>
            </a:pPr>
            <a:r>
              <a:rPr lang="en-US" dirty="0" smtClean="0"/>
              <a:t>5.  Solomon was King.</a:t>
            </a:r>
          </a:p>
          <a:p>
            <a:pPr marL="232326" indent="-232326">
              <a:buFontTx/>
              <a:buAutoNum type="arabicPeriod"/>
            </a:pPr>
            <a:r>
              <a:rPr lang="en-US" dirty="0" smtClean="0"/>
              <a:t>6.  Times of temptation.</a:t>
            </a:r>
          </a:p>
          <a:p>
            <a:pPr marL="232326" indent="-232326">
              <a:buFontTx/>
              <a:buAutoNum type="arabicPeriod"/>
            </a:pP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D120AE-5375-454D-AEC7-3E7FF0931B0B}" type="slidenum">
              <a:rPr lang="en-CA" sz="1200"/>
              <a:pPr eaLnBrk="1" hangingPunct="1"/>
              <a:t>16</a:t>
            </a:fld>
            <a:endParaRPr lang="en-CA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 Be content with what we have.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2. To covet is to disbelieve God.</a:t>
            </a:r>
          </a:p>
          <a:p>
            <a:pPr marL="228600" indent="-228600">
              <a:buFontTx/>
              <a:buAutoNum type="arabicPeriod" startAt="3"/>
            </a:pPr>
            <a:r>
              <a:rPr lang="en-CA" baseline="0" dirty="0" smtClean="0"/>
              <a:t>3. </a:t>
            </a:r>
            <a:r>
              <a:rPr lang="en-CA" dirty="0" smtClean="0"/>
              <a:t>If only I had … it doesn’t get done.</a:t>
            </a:r>
          </a:p>
          <a:p>
            <a:pPr marL="228600" indent="-228600">
              <a:buFontTx/>
              <a:buAutoNum type="arabicPeriod" startAt="3"/>
            </a:pPr>
            <a:r>
              <a:rPr lang="en-CA" dirty="0" smtClean="0"/>
              <a:t>4. “Not as I will, but as thou wilt.” – Matthew 26:39</a:t>
            </a:r>
          </a:p>
          <a:p>
            <a:pPr marL="228600" indent="-228600">
              <a:buFontTx/>
              <a:buAutoNum type="arabicPeriod" startAt="3"/>
            </a:pPr>
            <a:r>
              <a:rPr lang="en-CA" dirty="0" smtClean="0"/>
              <a:t>5. David and Goliath – 1Samuel 17:39</a:t>
            </a:r>
          </a:p>
          <a:p>
            <a:pPr marL="228600" indent="-228600">
              <a:buFontTx/>
              <a:buAutoNum type="arabicPeriod" startAt="3"/>
            </a:pPr>
            <a:r>
              <a:rPr lang="en-CA" dirty="0" smtClean="0"/>
              <a:t>6. The example of </a:t>
            </a:r>
            <a:r>
              <a:rPr lang="en-CA" dirty="0" err="1" smtClean="0"/>
              <a:t>Gahazi</a:t>
            </a:r>
            <a:r>
              <a:rPr lang="en-CA" dirty="0" smtClean="0"/>
              <a:t> – 2Kings 5:25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E4E202-9387-498C-8772-C53AF00FD58C}" type="slidenum">
              <a:rPr lang="en-CA" sz="1200"/>
              <a:pPr eaLnBrk="1" hangingPunct="1"/>
              <a:t>17</a:t>
            </a:fld>
            <a:endParaRPr lang="en-CA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</a:t>
            </a:r>
            <a:r>
              <a:rPr lang="en-CA" baseline="0" dirty="0" smtClean="0"/>
              <a:t> B</a:t>
            </a:r>
            <a:r>
              <a:rPr lang="en-CA" dirty="0" smtClean="0"/>
              <a:t>e not deceived for we likely will be.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2. The ecclesia at Laodicea Rev. 3:17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3. </a:t>
            </a:r>
            <a:r>
              <a:rPr lang="en-CA" dirty="0" err="1" smtClean="0"/>
              <a:t>Doest</a:t>
            </a:r>
            <a:r>
              <a:rPr lang="en-CA" dirty="0" smtClean="0"/>
              <a:t> well to thyself. Psalm 49:18</a:t>
            </a:r>
          </a:p>
          <a:p>
            <a:pPr marL="232326" indent="-232326">
              <a:buFontTx/>
              <a:buAutoNum type="arabicPeriod"/>
            </a:pPr>
            <a:endParaRPr lang="en-CA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563E29-421D-493C-85A3-5C640DC6C7EC}" type="slidenum">
              <a:rPr lang="en-CA" sz="1200"/>
              <a:pPr eaLnBrk="1" hangingPunct="1"/>
              <a:t>18</a:t>
            </a:fld>
            <a:endParaRPr lang="en-CA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 Desire something evil and good?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2. The deception is powerful.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3. Gideon it seems was not wise in this respect.  Judges 8:24-28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6E3A1AC-6849-4649-9387-54EFFC20BD6F}" type="slidenum">
              <a:rPr lang="en-CA" sz="1200"/>
              <a:pPr eaLnBrk="1" hangingPunct="1"/>
              <a:t>19</a:t>
            </a:fld>
            <a:endParaRPr lang="en-CA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32326" indent="-232326">
              <a:buFontTx/>
              <a:buAutoNum type="arabicPeriod"/>
              <a:defRPr/>
            </a:pPr>
            <a:r>
              <a:rPr lang="en-CA" dirty="0" smtClean="0"/>
              <a:t>Class 1 – Thou </a:t>
            </a:r>
            <a:r>
              <a:rPr lang="en-CA" dirty="0" err="1" smtClean="0"/>
              <a:t>shalt</a:t>
            </a:r>
            <a:r>
              <a:rPr lang="en-CA" dirty="0" smtClean="0"/>
              <a:t> not covet – Why this sin will exclude from the Kingdom!</a:t>
            </a:r>
          </a:p>
          <a:p>
            <a:pPr marL="232326" marR="0" indent="-232326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CA" dirty="0" smtClean="0"/>
              <a:t>Class 2 – Earnestly covet the best gifts! – The enigma of covetousness!</a:t>
            </a:r>
          </a:p>
          <a:p>
            <a:pPr marL="232326" marR="0" indent="-232326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CA" dirty="0" smtClean="0"/>
              <a:t>Class </a:t>
            </a:r>
            <a:r>
              <a:rPr lang="en-CA" smtClean="0"/>
              <a:t>3 – We </a:t>
            </a:r>
            <a:r>
              <a:rPr lang="en-CA" dirty="0" smtClean="0"/>
              <a:t>should not lust after evil things! – Three Biblical examples make the point!</a:t>
            </a:r>
          </a:p>
          <a:p>
            <a:pPr marL="232326" indent="-232326">
              <a:buFontTx/>
              <a:buAutoNum type="arabicPeriod"/>
              <a:defRPr/>
            </a:pPr>
            <a:r>
              <a:rPr lang="en-CA" dirty="0" smtClean="0"/>
              <a:t>Class 4 – All that is in the world – The battle we face and the resources of the enemy.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1D74C4B-6301-4DA7-8C0B-87A86779AD04}" type="slidenum">
              <a:rPr lang="en-CA" sz="1200"/>
              <a:pPr eaLnBrk="1" hangingPunct="1"/>
              <a:t>2</a:t>
            </a:fld>
            <a:endParaRPr lang="en-CA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 Hate:</a:t>
            </a:r>
            <a:r>
              <a:rPr lang="en-CA" baseline="0" dirty="0" smtClean="0"/>
              <a:t> utterly detest it</a:t>
            </a:r>
            <a:endParaRPr lang="en-CA" dirty="0" smtClean="0"/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2. The degree of emotion involved 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3. Television: Means of covetousness?</a:t>
            </a:r>
          </a:p>
          <a:p>
            <a:pPr marL="232326" indent="-232326">
              <a:buFontTx/>
              <a:buAutoNum type="arabicPeriod"/>
            </a:pPr>
            <a:r>
              <a:rPr lang="en-CA" dirty="0" smtClean="0"/>
              <a:t>4. Develop a lively distaste for what offends God.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DE3AE6-DE62-43F0-9721-B5AC37489962}" type="slidenum">
              <a:rPr lang="en-CA" sz="1200"/>
              <a:pPr eaLnBrk="1" hangingPunct="1"/>
              <a:t>20</a:t>
            </a:fld>
            <a:endParaRPr lang="en-CA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CA" dirty="0" smtClean="0"/>
              <a:t>1. One thing leads</a:t>
            </a:r>
            <a:r>
              <a:rPr lang="en-CA" baseline="0" dirty="0" smtClean="0"/>
              <a:t> to another.</a:t>
            </a:r>
          </a:p>
          <a:p>
            <a:pPr marL="232326" indent="-232326">
              <a:buFontTx/>
              <a:buAutoNum type="arabicPeriod"/>
            </a:pPr>
            <a:r>
              <a:rPr lang="en-CA" baseline="0" dirty="0" smtClean="0"/>
              <a:t>2. Just believe God in this respect.</a:t>
            </a:r>
            <a:endParaRPr lang="en-CA" dirty="0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DE3AE6-DE62-43F0-9721-B5AC37489962}" type="slidenum">
              <a:rPr lang="en-CA" sz="1200"/>
              <a:pPr eaLnBrk="1" hangingPunct="1"/>
              <a:t>21</a:t>
            </a:fld>
            <a:endParaRPr lang="en-CA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CA" smtClean="0"/>
              <a:t>Go through the summary.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847644-00AA-4882-A425-C854E3C98730}" type="slidenum">
              <a:rPr lang="en-CA" sz="1200"/>
              <a:pPr eaLnBrk="1" hangingPunct="1"/>
              <a:t>22</a:t>
            </a:fld>
            <a:endParaRPr lang="en-CA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232326" indent="-232326">
              <a:buFontTx/>
              <a:buAutoNum type="arabicPeriod"/>
              <a:defRPr/>
            </a:pPr>
            <a:r>
              <a:rPr lang="en-CA" dirty="0" smtClean="0"/>
              <a:t>1. Examples</a:t>
            </a:r>
            <a:r>
              <a:rPr lang="en-CA" baseline="0" dirty="0" smtClean="0"/>
              <a:t> in the Wilderness wanderings</a:t>
            </a:r>
          </a:p>
          <a:p>
            <a:pPr marL="232326" indent="-232326">
              <a:buFontTx/>
              <a:buAutoNum type="arabicPeriod"/>
              <a:defRPr/>
            </a:pPr>
            <a:r>
              <a:rPr lang="en-CA" baseline="0" dirty="0" smtClean="0"/>
              <a:t>2. Example at Laodicea.</a:t>
            </a:r>
            <a:endParaRPr lang="en-CA" dirty="0" smtClean="0"/>
          </a:p>
          <a:p>
            <a:pPr marL="232326" indent="-232326">
              <a:buFontTx/>
              <a:buAutoNum type="arabicPeriod"/>
              <a:defRPr/>
            </a:pPr>
            <a:endParaRPr lang="en-CA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382ECC-4F20-40B6-BC9C-BCF9370384D1}" type="slidenum">
              <a:rPr lang="en-CA" sz="1200"/>
              <a:pPr eaLnBrk="1" hangingPunct="1"/>
              <a:t>3</a:t>
            </a:fld>
            <a:endParaRPr lang="en-CA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232326" indent="-232326">
              <a:buFontTx/>
              <a:buAutoNum type="arabicPeriod"/>
              <a:defRPr/>
            </a:pPr>
            <a:r>
              <a:rPr lang="en-CA" dirty="0" smtClean="0"/>
              <a:t>1.</a:t>
            </a:r>
            <a:r>
              <a:rPr lang="en-CA" baseline="0" dirty="0" smtClean="0"/>
              <a:t> Covetousness linked with deception.</a:t>
            </a:r>
          </a:p>
          <a:p>
            <a:pPr marL="232326" indent="-232326">
              <a:buFontTx/>
              <a:buAutoNum type="arabicPeriod"/>
              <a:defRPr/>
            </a:pPr>
            <a:r>
              <a:rPr lang="en-CA" baseline="0" dirty="0" smtClean="0"/>
              <a:t>2. A deadly sin.</a:t>
            </a:r>
          </a:p>
          <a:p>
            <a:pPr marL="232326" indent="-232326">
              <a:buFontTx/>
              <a:buAutoNum type="arabicPeriod"/>
              <a:defRPr/>
            </a:pPr>
            <a:r>
              <a:rPr lang="en-CA" baseline="0" dirty="0" smtClean="0"/>
              <a:t>3. Never heard of a brother sinning in this way.</a:t>
            </a:r>
          </a:p>
          <a:p>
            <a:pPr marL="232326" indent="-232326">
              <a:buFontTx/>
              <a:buAutoNum type="arabicPeriod"/>
              <a:defRPr/>
            </a:pPr>
            <a:r>
              <a:rPr lang="en-CA" baseline="0" dirty="0" smtClean="0"/>
              <a:t>4. Maybe some of our other standards are lose.</a:t>
            </a:r>
            <a:endParaRPr lang="en-CA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D9D530-4492-497A-97F1-5A56422C2035}" type="slidenum">
              <a:rPr lang="en-CA" sz="1200"/>
              <a:pPr eaLnBrk="1" hangingPunct="1"/>
              <a:t>4</a:t>
            </a:fld>
            <a:endParaRPr lang="en-CA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dirty="0" smtClean="0"/>
              <a:t>1. </a:t>
            </a:r>
            <a:r>
              <a:rPr lang="en-CA" dirty="0" err="1" smtClean="0"/>
              <a:t>Chata</a:t>
            </a:r>
            <a:r>
              <a:rPr lang="en-CA" baseline="0" dirty="0" smtClean="0"/>
              <a:t> – Miss the mark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2. A human interpretation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3. Part marks</a:t>
            </a:r>
          </a:p>
          <a:p>
            <a:pPr marL="228600" indent="-228600">
              <a:buAutoNum type="arabicPeriod"/>
            </a:pPr>
            <a:r>
              <a:rPr lang="en-CA" b="1" baseline="0" dirty="0" smtClean="0"/>
              <a:t>4. ANANIAS &amp; SAPPHIRA; Acts 4:32; 5:9-11 READ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5. Coveting their own possession.</a:t>
            </a:r>
          </a:p>
          <a:p>
            <a:pPr marL="228600" indent="-228600">
              <a:buAutoNum type="arabicPeriod"/>
            </a:pPr>
            <a:r>
              <a:rPr lang="en-CA" baseline="0" dirty="0" smtClean="0"/>
              <a:t>6. Partly obey – is that OK?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B2E0C6-2C99-4CFB-AD0B-AD30BED98DF4}" type="slidenum">
              <a:rPr lang="en-CA" smtClean="0"/>
              <a:pPr>
                <a:defRPr/>
              </a:pPr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9313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>
              <a:buFontTx/>
              <a:buAutoNum type="arabicPeriod"/>
            </a:pPr>
            <a:r>
              <a:rPr lang="en-US" dirty="0" smtClean="0"/>
              <a:t>1. Make the point that one must connect to what is being coveted.</a:t>
            </a:r>
          </a:p>
          <a:p>
            <a:pPr marL="232326" indent="-232326">
              <a:buFontTx/>
              <a:buAutoNum type="arabicPeriod"/>
            </a:pPr>
            <a:r>
              <a:rPr lang="en-US" dirty="0" smtClean="0"/>
              <a:t>2.</a:t>
            </a:r>
            <a:r>
              <a:rPr lang="en-US" baseline="0" dirty="0" smtClean="0"/>
              <a:t> </a:t>
            </a:r>
            <a:r>
              <a:rPr lang="en-US" dirty="0" smtClean="0"/>
              <a:t>First</a:t>
            </a:r>
            <a:r>
              <a:rPr lang="en-US" baseline="0" dirty="0" smtClean="0"/>
              <a:t> it is unlawful desire.</a:t>
            </a:r>
          </a:p>
          <a:p>
            <a:pPr marL="232326" indent="-232326">
              <a:buFontTx/>
              <a:buAutoNum type="arabicPeriod"/>
            </a:pPr>
            <a:r>
              <a:rPr lang="en-US" baseline="0" dirty="0" smtClean="0"/>
              <a:t>3. It is unlawful desire fulfilled.</a:t>
            </a: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BC1CC1B-9E66-43E4-B769-6617C655C9C2}" type="slidenum">
              <a:rPr lang="en-CA" sz="1200"/>
              <a:pPr eaLnBrk="1" hangingPunct="1"/>
              <a:t>6</a:t>
            </a:fld>
            <a:endParaRPr lang="en-CA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Example – provided that we might</a:t>
            </a:r>
            <a:r>
              <a:rPr lang="en-CA" baseline="0" dirty="0" smtClean="0"/>
              <a:t> know </a:t>
            </a:r>
            <a:r>
              <a:rPr lang="en-CA" dirty="0" smtClean="0"/>
              <a:t>exactly.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2. Craving</a:t>
            </a:r>
            <a:r>
              <a:rPr lang="en-CA" baseline="0" dirty="0" smtClean="0"/>
              <a:t> – works if allowed to.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="1" dirty="0" smtClean="0"/>
              <a:t>3. Learn to say no, out loud if needed</a:t>
            </a:r>
            <a:r>
              <a:rPr lang="en-CA" dirty="0" smtClean="0"/>
              <a:t>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2C4A024-1CE0-4D01-8EE1-9511BA9963B9}" type="slidenum">
              <a:rPr lang="en-CA" sz="1200"/>
              <a:pPr eaLnBrk="1" hangingPunct="1"/>
              <a:t>7</a:t>
            </a:fld>
            <a:endParaRPr lang="en-CA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Mixt multitude:</a:t>
            </a:r>
            <a:r>
              <a:rPr lang="en-CA" baseline="0" dirty="0" smtClean="0"/>
              <a:t> </a:t>
            </a:r>
            <a:r>
              <a:rPr lang="en-CA" b="1" baseline="0" dirty="0" smtClean="0"/>
              <a:t>EGYPTIANS</a:t>
            </a:r>
            <a:r>
              <a:rPr lang="en-CA" baseline="0" dirty="0" smtClean="0"/>
              <a:t> some more than others.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2. Weeping for.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3. Misplaced thoughts.</a:t>
            </a:r>
            <a:endParaRPr lang="en-CA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B16E5CC-66B4-4EF0-8F12-B121956E8EF5}" type="slidenum">
              <a:rPr lang="en-CA" sz="1200"/>
              <a:pPr eaLnBrk="1" hangingPunct="1"/>
              <a:t>8</a:t>
            </a:fld>
            <a:endParaRPr lang="en-CA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1. Driven by </a:t>
            </a:r>
            <a:r>
              <a:rPr lang="en-CA" b="1" dirty="0" smtClean="0"/>
              <a:t>memory.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2. When we lived without restraint?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dirty="0" smtClean="0"/>
              <a:t>3.</a:t>
            </a:r>
            <a:r>
              <a:rPr lang="en-CA" baseline="0" dirty="0" smtClean="0"/>
              <a:t> But not for believers.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4. Problem for converts.</a:t>
            </a:r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r>
              <a:rPr lang="en-CA" baseline="0" dirty="0" smtClean="0"/>
              <a:t>5. Watch what we introduce to others.</a:t>
            </a:r>
            <a:endParaRPr lang="en-CA" dirty="0" smtClean="0"/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  <a:p>
            <a:pPr marL="232326" indent="-232326" eaLnBrk="1" hangingPunct="1">
              <a:spcBef>
                <a:spcPct val="0"/>
              </a:spcBef>
              <a:buFontTx/>
              <a:buAutoNum type="arabicPeriod"/>
            </a:pPr>
            <a:endParaRPr lang="en-CA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5060" indent="-290408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61631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26283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90936" indent="-232326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55588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020240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84893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49545" indent="-23232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27585BC-72E5-469D-A0A4-67FCCA7082C7}" type="slidenum">
              <a:rPr lang="en-CA" sz="1200"/>
              <a:pPr eaLnBrk="1" hangingPunct="1"/>
              <a:t>9</a:t>
            </a:fld>
            <a:endParaRPr lang="en-CA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65775-35B4-4401-A82F-B42CA38711C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478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6FFB-9712-4DC5-9CA3-DBC445591FA0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458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9FAF-633D-49FE-AA0F-0F03568CEB12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6777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838C1-BAB6-41DF-97E8-FE966C85861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5849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AA600-DC35-4CA6-BC3F-D1E8B31D87E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0905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D4D9F-ABEF-418D-B771-C5F0256CD48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568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C72FF-68D2-4A9E-A864-C9A721735228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853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21D48-BA33-46E0-9410-4AF7018BCB65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4515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74088-9242-4600-A881-7ABC9FAAEE4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59509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6AA49-16E4-4295-9D13-AFAFE2EC12AA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420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FA42B-4B6F-4514-8372-1BFB27AB7CC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449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C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633BEB32-A2CB-4C7D-B074-4C373D666E5F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ahoma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ahom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ahom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ahom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ahom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ahom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14375" y="1214438"/>
            <a:ext cx="7772400" cy="1268412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Thou Shalt Not Covet!          </a:t>
            </a:r>
            <a:r>
              <a:rPr lang="en-CA" sz="2800" dirty="0" smtClean="0">
                <a:solidFill>
                  <a:schemeClr val="bg1"/>
                </a:solidFill>
              </a:rPr>
              <a:t>(Exodus 20:17)</a:t>
            </a:r>
            <a:endParaRPr lang="en-CA" sz="2800" dirty="0">
              <a:solidFill>
                <a:schemeClr val="bg1"/>
              </a:solidFill>
            </a:endParaRPr>
          </a:p>
        </p:txBody>
      </p:sp>
      <p:sp>
        <p:nvSpPr>
          <p:cNvPr id="2051" name="Subtitle 3"/>
          <p:cNvSpPr>
            <a:spLocks noGrp="1"/>
          </p:cNvSpPr>
          <p:nvPr>
            <p:ph type="subTitle" idx="1"/>
          </p:nvPr>
        </p:nvSpPr>
        <p:spPr>
          <a:xfrm>
            <a:off x="1115616" y="3429000"/>
            <a:ext cx="6840760" cy="2160240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CA" sz="2800" b="1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CA" sz="2800" b="1" dirty="0" smtClean="0">
                <a:solidFill>
                  <a:schemeClr val="bg1"/>
                </a:solidFill>
              </a:rPr>
              <a:t>North Battleford Study Weekend</a:t>
            </a:r>
          </a:p>
          <a:p>
            <a:pPr>
              <a:defRPr/>
            </a:pPr>
            <a:r>
              <a:rPr lang="en-CA" sz="2800" b="1" dirty="0" smtClean="0">
                <a:solidFill>
                  <a:schemeClr val="bg1"/>
                </a:solidFill>
              </a:rPr>
              <a:t>Class 1</a:t>
            </a:r>
          </a:p>
          <a:p>
            <a:pPr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“Thou Shalt Not Covet”</a:t>
            </a:r>
            <a:endParaRPr lang="en-CA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Living in the Past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536" y="1196752"/>
            <a:ext cx="4038600" cy="4896544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700" dirty="0" smtClean="0">
              <a:solidFill>
                <a:schemeClr val="bg1"/>
              </a:solidFill>
            </a:endParaRPr>
          </a:p>
          <a:p>
            <a:r>
              <a:rPr lang="en-CA" sz="2400" b="1" dirty="0" smtClean="0">
                <a:solidFill>
                  <a:schemeClr val="bg1"/>
                </a:solidFill>
              </a:rPr>
              <a:t>Hebrews 11:14-15</a:t>
            </a:r>
          </a:p>
          <a:p>
            <a:pPr marL="361950" indent="-361950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14  </a:t>
            </a:r>
            <a:r>
              <a:rPr lang="en-CA" sz="2400" dirty="0">
                <a:solidFill>
                  <a:schemeClr val="bg1"/>
                </a:solidFill>
              </a:rPr>
              <a:t>For they that say such things declare plainly that they seek a country. </a:t>
            </a:r>
          </a:p>
          <a:p>
            <a:pPr marL="361950" indent="-361950">
              <a:buNone/>
            </a:pPr>
            <a:r>
              <a:rPr lang="en-CA" sz="2400" dirty="0">
                <a:solidFill>
                  <a:schemeClr val="bg1"/>
                </a:solidFill>
              </a:rPr>
              <a:t>	</a:t>
            </a:r>
            <a:r>
              <a:rPr lang="en-CA" sz="2400" dirty="0" smtClean="0">
                <a:solidFill>
                  <a:schemeClr val="bg1"/>
                </a:solidFill>
              </a:rPr>
              <a:t>15  </a:t>
            </a:r>
            <a:r>
              <a:rPr lang="en-CA" sz="2400" dirty="0">
                <a:solidFill>
                  <a:schemeClr val="bg1"/>
                </a:solidFill>
              </a:rPr>
              <a:t>And truly, if they had been </a:t>
            </a:r>
            <a:r>
              <a:rPr lang="en-CA" sz="2400" b="1" dirty="0">
                <a:solidFill>
                  <a:schemeClr val="bg1"/>
                </a:solidFill>
              </a:rPr>
              <a:t>mindful</a:t>
            </a:r>
            <a:r>
              <a:rPr lang="en-CA" sz="2400" dirty="0">
                <a:solidFill>
                  <a:schemeClr val="bg1"/>
                </a:solidFill>
              </a:rPr>
              <a:t> of that </a:t>
            </a:r>
            <a:r>
              <a:rPr lang="en-CA" sz="2400" i="1" dirty="0">
                <a:solidFill>
                  <a:schemeClr val="bg1"/>
                </a:solidFill>
              </a:rPr>
              <a:t>country</a:t>
            </a:r>
            <a:r>
              <a:rPr lang="en-CA" sz="2400" dirty="0">
                <a:solidFill>
                  <a:schemeClr val="bg1"/>
                </a:solidFill>
              </a:rPr>
              <a:t> from whence they came out, they might have had opportunity to have returned. 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731097" y="1412776"/>
            <a:ext cx="4089375" cy="4170363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This is a verse of great wisdom for those who know the battlefield of covetousness.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One has to purposely try not to meditate on the past, especially on a lifestyle that we chose to leave behind.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5" name="4-Point Star 4"/>
          <p:cNvSpPr/>
          <p:nvPr/>
        </p:nvSpPr>
        <p:spPr>
          <a:xfrm>
            <a:off x="4842779" y="4713987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140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3650"/>
            <a:ext cx="8229600" cy="796925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The Goodness of God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" y="1265764"/>
            <a:ext cx="4038600" cy="5040560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</p:spPr>
        <p:txBody>
          <a:bodyPr/>
          <a:lstStyle/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Numbers 11:31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And there went forth a wind from the LORD, and </a:t>
            </a:r>
            <a:r>
              <a:rPr lang="en-CA" sz="2400" b="1" dirty="0" smtClean="0">
                <a:solidFill>
                  <a:schemeClr val="bg1"/>
                </a:solidFill>
              </a:rPr>
              <a:t>brought quails from the sea,</a:t>
            </a:r>
            <a:r>
              <a:rPr lang="en-CA" sz="2400" dirty="0" smtClean="0">
                <a:solidFill>
                  <a:schemeClr val="bg1"/>
                </a:solidFill>
              </a:rPr>
              <a:t> and let them fall by the camp, as it were a day's journey on this side, and as it were a day's journey on the other side, round about the camp, and as it were two cubits high upon the face of the earth.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769820"/>
            <a:ext cx="3643313" cy="2848843"/>
          </a:xfrm>
          <a:noFill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God could not be faulted for although angry at their unbridled lust, he still provided the flesh they were longing for.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5" name="4-Point Star 4"/>
          <p:cNvSpPr/>
          <p:nvPr/>
        </p:nvSpPr>
        <p:spPr>
          <a:xfrm>
            <a:off x="4984548" y="3920349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807121" y="274638"/>
            <a:ext cx="3610744" cy="725487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Greed!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" y="620688"/>
            <a:ext cx="4038600" cy="5184576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Numbers 11:32-33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	And the people stood up all that day, and all that night, and all the next day, and they gathered the quails: </a:t>
            </a:r>
            <a:r>
              <a:rPr lang="en-CA" sz="2000" b="1" dirty="0" smtClean="0">
                <a:solidFill>
                  <a:schemeClr val="bg1"/>
                </a:solidFill>
              </a:rPr>
              <a:t>he that gathered least gathered ten homers: </a:t>
            </a:r>
            <a:r>
              <a:rPr lang="en-CA" sz="2000" dirty="0" smtClean="0">
                <a:solidFill>
                  <a:schemeClr val="bg1"/>
                </a:solidFill>
              </a:rPr>
              <a:t>and they spread them all abroad for themselves round about the camp.</a:t>
            </a: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And while the flesh was yet between their teeth, ere it was chewed, the wrath of the LORD was kindled against the people, and the LORD smote the people with a very great plague.</a:t>
            </a:r>
          </a:p>
          <a:p>
            <a:pPr eaLnBrk="1" hangingPunct="1"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60032" y="1286194"/>
            <a:ext cx="3643313" cy="4232498"/>
          </a:xfrm>
          <a:noFill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Assuming that a homer was equivalent to 220 litres. The least amount gathered was in excess of 2 cubic meters.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This suggests they were driven by disbelief and greed.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It also suggests that they did not think about thanking God for his abundant blessing.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5" name="4-Point Star 4"/>
          <p:cNvSpPr/>
          <p:nvPr/>
        </p:nvSpPr>
        <p:spPr>
          <a:xfrm>
            <a:off x="4950042" y="5248830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09675"/>
          </a:xfrm>
          <a:solidFill>
            <a:schemeClr val="tx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COVETOUSNESS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03784" y="1484784"/>
            <a:ext cx="7273429" cy="4104456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Missing the mark of obedience.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Two aspects: the thought and the act. 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Can be based in old memories.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Associated with self-pity and weeping.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Harder for older converts with a background of sin.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We must be careful what we lead our children into.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Covetousness is rooted in unbelief.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is associated with greed.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is often found with an unthankful attitude.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is deadly – Ananias and </a:t>
            </a:r>
            <a:r>
              <a:rPr lang="en-CA" sz="2000" b="1" dirty="0" err="1" smtClean="0">
                <a:solidFill>
                  <a:schemeClr val="bg1"/>
                </a:solidFill>
              </a:rPr>
              <a:t>Sapphira</a:t>
            </a:r>
            <a:r>
              <a:rPr lang="en-CA" sz="2000" b="1" dirty="0">
                <a:solidFill>
                  <a:schemeClr val="bg1"/>
                </a:solidFill>
              </a:rPr>
              <a:t>.</a:t>
            </a:r>
            <a:endParaRPr lang="en-CA" sz="2000" b="1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A Lover of Money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12422" y="1196752"/>
            <a:ext cx="4038600" cy="5040560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/>
            <a:r>
              <a:rPr lang="en-CA" sz="2400" b="1" dirty="0" smtClean="0">
                <a:solidFill>
                  <a:schemeClr val="bg1"/>
                </a:solidFill>
              </a:rPr>
              <a:t>Hebrews 13:5-6</a:t>
            </a:r>
          </a:p>
          <a:p>
            <a:pPr eaLnBrk="1" hangingPunct="1">
              <a:buFont typeface="Arial" charset="0"/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Let your conversation be </a:t>
            </a:r>
            <a:r>
              <a:rPr lang="en-CA" sz="2400" b="1" dirty="0" smtClean="0">
                <a:solidFill>
                  <a:schemeClr val="bg1"/>
                </a:solidFill>
              </a:rPr>
              <a:t>without covetousness; </a:t>
            </a:r>
            <a:r>
              <a:rPr lang="en-CA" sz="2400" dirty="0" smtClean="0">
                <a:solidFill>
                  <a:schemeClr val="bg1"/>
                </a:solidFill>
              </a:rPr>
              <a:t>and be content with such things as ye have: for he hath said, I will never leave thee, nor forsake thee.</a:t>
            </a:r>
          </a:p>
          <a:p>
            <a:pPr eaLnBrk="1" hangingPunct="1">
              <a:buFont typeface="Arial" charset="0"/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So that we may boldly say, The Lord is my helper, and I will not fear what man shall do unto me.</a:t>
            </a: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340768"/>
            <a:ext cx="3962722" cy="4757737"/>
          </a:xfrm>
          <a:noFill/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900" b="1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	</a:t>
            </a:r>
            <a:r>
              <a:rPr lang="en-CA" sz="2400" b="1" u="sng" dirty="0" smtClean="0">
                <a:solidFill>
                  <a:schemeClr val="bg1"/>
                </a:solidFill>
              </a:rPr>
              <a:t>Without Covetousness</a:t>
            </a:r>
          </a:p>
          <a:p>
            <a:pPr eaLnBrk="1" hangingPunct="1">
              <a:buFont typeface="Arial" charset="0"/>
              <a:buNone/>
              <a:defRPr/>
            </a:pPr>
            <a:endParaRPr lang="en-CA" sz="9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NT:866 </a:t>
            </a:r>
            <a:r>
              <a:rPr lang="en-CA" sz="2000" b="1" dirty="0" err="1" smtClean="0">
                <a:solidFill>
                  <a:schemeClr val="bg1"/>
                </a:solidFill>
              </a:rPr>
              <a:t>aphilarguros</a:t>
            </a:r>
            <a:r>
              <a:rPr lang="en-CA" sz="2000" b="1" dirty="0" smtClean="0">
                <a:solidFill>
                  <a:schemeClr val="bg1"/>
                </a:solidFill>
              </a:rPr>
              <a:t>         </a:t>
            </a:r>
            <a:r>
              <a:rPr lang="en-CA" sz="2000" dirty="0" smtClean="0">
                <a:solidFill>
                  <a:schemeClr val="bg1"/>
                </a:solidFill>
              </a:rPr>
              <a:t>(</a:t>
            </a:r>
            <a:r>
              <a:rPr lang="en-CA" sz="2000" dirty="0" err="1" smtClean="0">
                <a:solidFill>
                  <a:schemeClr val="bg1"/>
                </a:solidFill>
              </a:rPr>
              <a:t>af</a:t>
            </a:r>
            <a:r>
              <a:rPr lang="en-CA" sz="2000" dirty="0" smtClean="0">
                <a:solidFill>
                  <a:schemeClr val="bg1"/>
                </a:solidFill>
              </a:rPr>
              <a:t>-</a:t>
            </a:r>
            <a:r>
              <a:rPr lang="en-CA" sz="2000" dirty="0" err="1" smtClean="0">
                <a:solidFill>
                  <a:schemeClr val="bg1"/>
                </a:solidFill>
              </a:rPr>
              <a:t>il</a:t>
            </a:r>
            <a:r>
              <a:rPr lang="en-CA" sz="2000" dirty="0" smtClean="0">
                <a:solidFill>
                  <a:schemeClr val="bg1"/>
                </a:solidFill>
              </a:rPr>
              <a:t>-</a:t>
            </a:r>
            <a:r>
              <a:rPr lang="en-CA" sz="2000" dirty="0" err="1" smtClean="0">
                <a:solidFill>
                  <a:schemeClr val="bg1"/>
                </a:solidFill>
              </a:rPr>
              <a:t>ar</a:t>
            </a:r>
            <a:r>
              <a:rPr lang="en-CA" sz="2000" dirty="0" smtClean="0">
                <a:solidFill>
                  <a:schemeClr val="bg1"/>
                </a:solidFill>
              </a:rPr>
              <a:t>'-goo-</a:t>
            </a:r>
            <a:r>
              <a:rPr lang="en-CA" sz="2000" dirty="0" err="1" smtClean="0">
                <a:solidFill>
                  <a:schemeClr val="bg1"/>
                </a:solidFill>
              </a:rPr>
              <a:t>ros</a:t>
            </a:r>
            <a:r>
              <a:rPr lang="en-CA" sz="2000" dirty="0" smtClean="0">
                <a:solidFill>
                  <a:schemeClr val="bg1"/>
                </a:solidFill>
              </a:rPr>
              <a:t>); from NT:1 (as a negative particle) and NT:5366;</a:t>
            </a:r>
          </a:p>
          <a:p>
            <a:pPr eaLnBrk="1" hangingPunct="1"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NT:5366  </a:t>
            </a:r>
            <a:r>
              <a:rPr lang="en-CA" sz="2000" b="1" dirty="0" err="1" smtClean="0">
                <a:solidFill>
                  <a:schemeClr val="bg1"/>
                </a:solidFill>
              </a:rPr>
              <a:t>philarguros</a:t>
            </a:r>
            <a:r>
              <a:rPr lang="en-CA" sz="2000" b="1" dirty="0" smtClean="0">
                <a:solidFill>
                  <a:schemeClr val="bg1"/>
                </a:solidFill>
              </a:rPr>
              <a:t>       </a:t>
            </a:r>
            <a:r>
              <a:rPr lang="en-CA" sz="2000" dirty="0" smtClean="0">
                <a:solidFill>
                  <a:schemeClr val="bg1"/>
                </a:solidFill>
              </a:rPr>
              <a:t>(</a:t>
            </a:r>
            <a:r>
              <a:rPr lang="en-CA" sz="2000" dirty="0" err="1" smtClean="0">
                <a:solidFill>
                  <a:schemeClr val="bg1"/>
                </a:solidFill>
              </a:rPr>
              <a:t>fil</a:t>
            </a:r>
            <a:r>
              <a:rPr lang="en-CA" sz="2000" dirty="0" smtClean="0">
                <a:solidFill>
                  <a:schemeClr val="bg1"/>
                </a:solidFill>
              </a:rPr>
              <a:t>-</a:t>
            </a:r>
            <a:r>
              <a:rPr lang="en-CA" sz="2000" dirty="0" err="1" smtClean="0">
                <a:solidFill>
                  <a:schemeClr val="bg1"/>
                </a:solidFill>
              </a:rPr>
              <a:t>ar</a:t>
            </a:r>
            <a:r>
              <a:rPr lang="en-CA" sz="2000" dirty="0" smtClean="0">
                <a:solidFill>
                  <a:schemeClr val="bg1"/>
                </a:solidFill>
              </a:rPr>
              <a:t>'-goo-</a:t>
            </a:r>
            <a:r>
              <a:rPr lang="en-CA" sz="2000" dirty="0" err="1" smtClean="0">
                <a:solidFill>
                  <a:schemeClr val="bg1"/>
                </a:solidFill>
              </a:rPr>
              <a:t>ros</a:t>
            </a:r>
            <a:r>
              <a:rPr lang="en-CA" sz="2000" dirty="0" smtClean="0">
                <a:solidFill>
                  <a:schemeClr val="bg1"/>
                </a:solidFill>
              </a:rPr>
              <a:t>); from NT:5384 and NT:696;</a:t>
            </a:r>
          </a:p>
          <a:p>
            <a:pPr eaLnBrk="1" hangingPunct="1"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fond of silver (money) </a:t>
            </a:r>
            <a:r>
              <a:rPr lang="en-CA" sz="2000" dirty="0" smtClean="0">
                <a:solidFill>
                  <a:schemeClr val="bg1"/>
                </a:solidFill>
              </a:rPr>
              <a:t>i.e. avaricious:</a:t>
            </a: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KJV - covetous.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B38E-598B-4E29-AD49-9905D72F8D83}" type="slidenum">
              <a:rPr lang="en-CA"/>
              <a:pPr>
                <a:defRPr/>
              </a:pPr>
              <a:t>14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3863"/>
            <a:ext cx="8229600" cy="868362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He Will Never Fail Thee …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14375" y="1600200"/>
            <a:ext cx="7429500" cy="4525963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Joshua 1:1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Now after the death of Moses the servant of the LORD it came to pass, that the LORD </a:t>
            </a:r>
            <a:r>
              <a:rPr lang="en-CA" sz="2400" dirty="0" err="1" smtClean="0">
                <a:solidFill>
                  <a:schemeClr val="bg1"/>
                </a:solidFill>
              </a:rPr>
              <a:t>spake</a:t>
            </a:r>
            <a:r>
              <a:rPr lang="en-CA" sz="2400" dirty="0" smtClean="0">
                <a:solidFill>
                  <a:schemeClr val="bg1"/>
                </a:solidFill>
              </a:rPr>
              <a:t> unto </a:t>
            </a:r>
            <a:r>
              <a:rPr lang="en-CA" sz="2400" b="1" dirty="0" smtClean="0">
                <a:solidFill>
                  <a:schemeClr val="bg1"/>
                </a:solidFill>
              </a:rPr>
              <a:t>Joshua </a:t>
            </a:r>
            <a:r>
              <a:rPr lang="en-CA" sz="2400" dirty="0" smtClean="0">
                <a:solidFill>
                  <a:schemeClr val="bg1"/>
                </a:solidFill>
              </a:rPr>
              <a:t>the son of Nun, Moses' minister, saying,</a:t>
            </a:r>
          </a:p>
          <a:p>
            <a:pPr eaLnBrk="1" hangingPunct="1">
              <a:defRPr/>
            </a:pPr>
            <a:endParaRPr lang="en-CA" sz="10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Joshua 1:5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There shall not any man be able to stand before thee all the days of thy life: as I was with Moses, so I will be with thee: </a:t>
            </a:r>
            <a:r>
              <a:rPr lang="en-CA" sz="2400" b="1" dirty="0" smtClean="0">
                <a:solidFill>
                  <a:schemeClr val="bg1"/>
                </a:solidFill>
              </a:rPr>
              <a:t>I will not fail thee, nor forsake thee.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0689-8AF4-405E-B734-127E0AE0C050}" type="slidenum">
              <a:rPr lang="en-CA"/>
              <a:pPr>
                <a:defRPr/>
              </a:pPr>
              <a:t>15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Nor Forsake Thee …</a:t>
            </a:r>
          </a:p>
        </p:txBody>
      </p:sp>
      <p:sp>
        <p:nvSpPr>
          <p:cNvPr id="17411" name="Content Placeholder 6"/>
          <p:cNvSpPr>
            <a:spLocks noGrp="1"/>
          </p:cNvSpPr>
          <p:nvPr>
            <p:ph idx="1"/>
          </p:nvPr>
        </p:nvSpPr>
        <p:spPr>
          <a:xfrm>
            <a:off x="457200" y="1744216"/>
            <a:ext cx="8229600" cy="3484984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CA" sz="2800" dirty="0" smtClean="0">
                <a:solidFill>
                  <a:schemeClr val="bg1"/>
                </a:solidFill>
              </a:rPr>
              <a:t>	</a:t>
            </a:r>
            <a:r>
              <a:rPr lang="en-CA" sz="2800" b="1" dirty="0" smtClean="0">
                <a:solidFill>
                  <a:schemeClr val="bg1"/>
                </a:solidFill>
              </a:rPr>
              <a:t>1 Chronicles 28:20</a:t>
            </a:r>
          </a:p>
          <a:p>
            <a:pPr eaLnBrk="1" hangingPunct="1">
              <a:buFont typeface="Arial" charset="0"/>
              <a:buNone/>
            </a:pPr>
            <a:r>
              <a:rPr lang="en-CA" sz="2800" dirty="0" smtClean="0">
                <a:solidFill>
                  <a:schemeClr val="bg1"/>
                </a:solidFill>
              </a:rPr>
              <a:t>	And David said to </a:t>
            </a:r>
            <a:r>
              <a:rPr lang="en-CA" sz="2800" b="1" dirty="0" smtClean="0">
                <a:solidFill>
                  <a:schemeClr val="bg1"/>
                </a:solidFill>
              </a:rPr>
              <a:t>Solomon</a:t>
            </a:r>
            <a:r>
              <a:rPr lang="en-CA" sz="2800" dirty="0" smtClean="0">
                <a:solidFill>
                  <a:schemeClr val="bg1"/>
                </a:solidFill>
              </a:rPr>
              <a:t> his son, Be strong and of good courage, and do it: fear not, nor be dismayed: for the LORD God, even my God, will be with thee; </a:t>
            </a:r>
            <a:r>
              <a:rPr lang="en-CA" sz="2800" b="1" dirty="0" smtClean="0">
                <a:solidFill>
                  <a:schemeClr val="bg1"/>
                </a:solidFill>
              </a:rPr>
              <a:t>he will not fail thee, nor forsake thee,</a:t>
            </a:r>
            <a:r>
              <a:rPr lang="en-CA" sz="2800" dirty="0" smtClean="0">
                <a:solidFill>
                  <a:schemeClr val="bg1"/>
                </a:solidFill>
              </a:rPr>
              <a:t> until thou hast finished all the work for the service of the house of the LORD.</a:t>
            </a:r>
          </a:p>
          <a:p>
            <a:pPr eaLnBrk="1" hangingPunct="1">
              <a:buFont typeface="Arial" charset="0"/>
              <a:buNone/>
            </a:pPr>
            <a:endParaRPr lang="en-CA" sz="2800" dirty="0" smtClean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BF123D-F0E0-4963-9220-79A65C27AC25}" type="slidenum">
              <a:rPr lang="en-CA"/>
              <a:pPr>
                <a:defRPr/>
              </a:pPr>
              <a:t>16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I Will Never Leave Thee …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3845023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defRPr/>
            </a:pPr>
            <a:r>
              <a:rPr lang="en-CA" sz="2800" b="1" dirty="0" smtClean="0">
                <a:solidFill>
                  <a:schemeClr val="bg1"/>
                </a:solidFill>
              </a:rPr>
              <a:t>Hebrews 13:5-6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800" dirty="0" smtClean="0">
                <a:solidFill>
                  <a:schemeClr val="bg1"/>
                </a:solidFill>
              </a:rPr>
              <a:t>	Let your conversation be without covetousness; and be content with such things as ye have: for he hath said, </a:t>
            </a:r>
            <a:r>
              <a:rPr lang="en-CA" sz="2800" b="1" dirty="0" smtClean="0">
                <a:solidFill>
                  <a:schemeClr val="bg1"/>
                </a:solidFill>
              </a:rPr>
              <a:t>I will never leave thee, nor forsake thee.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800" dirty="0" smtClean="0">
                <a:solidFill>
                  <a:schemeClr val="bg1"/>
                </a:solidFill>
              </a:rPr>
              <a:t>	So that we may boldly say, The Lord is my helper, and I will not fear what man shall do unto me.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8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CA" sz="28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8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CA" sz="28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8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800" dirty="0" smtClean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B09300-9417-45D2-874B-D9C21E22DCBE}" type="slidenum">
              <a:rPr lang="en-CA"/>
              <a:pPr>
                <a:defRPr/>
              </a:pPr>
              <a:t>17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The Deceit of Covetousness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28800"/>
            <a:ext cx="4038600" cy="4032448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/>
            <a:r>
              <a:rPr lang="en-CA" sz="2000" b="1" dirty="0" smtClean="0">
                <a:solidFill>
                  <a:schemeClr val="bg1"/>
                </a:solidFill>
              </a:rPr>
              <a:t>1 Corinthians 6:9-10</a:t>
            </a:r>
          </a:p>
          <a:p>
            <a:pPr eaLnBrk="1" hangingPunct="1">
              <a:buFont typeface="Arial" charset="0"/>
              <a:buNone/>
            </a:pPr>
            <a:r>
              <a:rPr lang="en-CA" sz="2000" dirty="0" smtClean="0">
                <a:solidFill>
                  <a:schemeClr val="bg1"/>
                </a:solidFill>
              </a:rPr>
              <a:t>	Know ye not that the unrighteous shall not inherit the kingdom of God? </a:t>
            </a:r>
            <a:r>
              <a:rPr lang="en-CA" sz="2000" b="1" dirty="0" smtClean="0">
                <a:solidFill>
                  <a:schemeClr val="bg1"/>
                </a:solidFill>
              </a:rPr>
              <a:t>Be not deceived:</a:t>
            </a:r>
            <a:r>
              <a:rPr lang="en-CA" sz="2000" dirty="0" smtClean="0">
                <a:solidFill>
                  <a:schemeClr val="bg1"/>
                </a:solidFill>
              </a:rPr>
              <a:t> neither fornicators, nor idolaters, nor adulterers, nor effeminate, nor abusers of themselves with mankind, Nor thieves, </a:t>
            </a:r>
            <a:r>
              <a:rPr lang="en-CA" sz="2000" b="1" dirty="0" smtClean="0">
                <a:solidFill>
                  <a:schemeClr val="bg1"/>
                </a:solidFill>
              </a:rPr>
              <a:t>nor covetous, </a:t>
            </a:r>
            <a:r>
              <a:rPr lang="en-CA" sz="2000" dirty="0" smtClean="0">
                <a:solidFill>
                  <a:schemeClr val="bg1"/>
                </a:solidFill>
              </a:rPr>
              <a:t>nor drunkards, nor revilers, nor </a:t>
            </a:r>
            <a:r>
              <a:rPr lang="en-CA" sz="2000" dirty="0" err="1" smtClean="0">
                <a:solidFill>
                  <a:schemeClr val="bg1"/>
                </a:solidFill>
              </a:rPr>
              <a:t>extortioners</a:t>
            </a:r>
            <a:r>
              <a:rPr lang="en-CA" sz="2000" dirty="0" smtClean="0">
                <a:solidFill>
                  <a:schemeClr val="bg1"/>
                </a:solidFill>
              </a:rPr>
              <a:t>, shall inherit the kingdom of God.</a:t>
            </a: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</p:txBody>
      </p:sp>
      <p:sp>
        <p:nvSpPr>
          <p:cNvPr id="18436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4525963"/>
          </a:xfrm>
          <a:noFill/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8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105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The Scriptures double the warning about covetousness: it is deceitful and deadly.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10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Covetousness causes us to depart from God.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10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Because it is deceitful we are unlikely to recognize our departure or agree that we have departed from the Faith.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29AC7-7DBA-4CB2-8128-6728E4C5BA53}" type="slidenum">
              <a:rPr lang="en-CA"/>
              <a:pPr>
                <a:defRPr/>
              </a:pPr>
              <a:t>18</a:t>
            </a:fld>
            <a:endParaRPr lang="en-CA" dirty="0"/>
          </a:p>
        </p:txBody>
      </p:sp>
      <p:sp>
        <p:nvSpPr>
          <p:cNvPr id="7" name="4-Point Star 6"/>
          <p:cNvSpPr/>
          <p:nvPr/>
        </p:nvSpPr>
        <p:spPr>
          <a:xfrm>
            <a:off x="4743006" y="5179818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Deceitful Thinking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556792"/>
            <a:ext cx="4038600" cy="3960439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  <a:r>
              <a:rPr lang="en-CA" sz="2400" b="1" dirty="0" smtClean="0">
                <a:solidFill>
                  <a:schemeClr val="bg1"/>
                </a:solidFill>
              </a:rPr>
              <a:t>Deuteronomy 7:25</a:t>
            </a:r>
          </a:p>
          <a:p>
            <a:pPr eaLnBrk="1" hangingPunct="1"/>
            <a:r>
              <a:rPr lang="en-CA" sz="2400" dirty="0" smtClean="0">
                <a:solidFill>
                  <a:schemeClr val="bg1"/>
                </a:solidFill>
              </a:rPr>
              <a:t>The graven images of their gods shall ye burn with fire: </a:t>
            </a:r>
            <a:r>
              <a:rPr lang="en-CA" sz="2400" b="1" dirty="0" smtClean="0">
                <a:solidFill>
                  <a:schemeClr val="bg1"/>
                </a:solidFill>
              </a:rPr>
              <a:t>thou shalt not desire the silver or gold that is on them, </a:t>
            </a:r>
            <a:r>
              <a:rPr lang="en-CA" sz="2400" dirty="0" smtClean="0">
                <a:solidFill>
                  <a:schemeClr val="bg1"/>
                </a:solidFill>
              </a:rPr>
              <a:t>nor take it unto thee, lest thou be </a:t>
            </a:r>
            <a:r>
              <a:rPr lang="en-CA" sz="2400" b="1" dirty="0" smtClean="0">
                <a:solidFill>
                  <a:schemeClr val="bg1"/>
                </a:solidFill>
              </a:rPr>
              <a:t>snared</a:t>
            </a:r>
            <a:r>
              <a:rPr lang="en-CA" sz="2400" dirty="0" smtClean="0">
                <a:solidFill>
                  <a:schemeClr val="bg1"/>
                </a:solidFill>
              </a:rPr>
              <a:t> therein: for it is an abomination to the LORD thy God.</a:t>
            </a: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1946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556792"/>
            <a:ext cx="3643313" cy="2257425"/>
          </a:xfrm>
          <a:noFill/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en-US" sz="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The human heart is evil enough to imagine ways to get around the clear intention of God’s word.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68F02F-4668-4EE7-A040-FABB59CA6EBF}" type="slidenum">
              <a:rPr lang="en-CA"/>
              <a:pPr>
                <a:defRPr/>
              </a:pPr>
              <a:t>19</a:t>
            </a:fld>
            <a:endParaRPr lang="en-CA" dirty="0"/>
          </a:p>
        </p:txBody>
      </p:sp>
      <p:sp>
        <p:nvSpPr>
          <p:cNvPr id="7" name="4-Point Star 6"/>
          <p:cNvSpPr/>
          <p:nvPr/>
        </p:nvSpPr>
        <p:spPr>
          <a:xfrm>
            <a:off x="4950042" y="3861048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71600" y="2420888"/>
            <a:ext cx="7200800" cy="2664296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</p:spPr>
        <p:txBody>
          <a:bodyPr rtlCol="0">
            <a:noAutofit/>
          </a:bodyPr>
          <a:lstStyle/>
          <a:p>
            <a:pPr marL="361950" indent="-361950"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C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CA" sz="2400" b="1" dirty="0" smtClean="0">
                <a:solidFill>
                  <a:schemeClr val="bg1"/>
                </a:solidFill>
              </a:rPr>
              <a:t>Class 1 </a:t>
            </a:r>
            <a:r>
              <a:rPr lang="en-CA" sz="2400" dirty="0" smtClean="0">
                <a:solidFill>
                  <a:schemeClr val="bg1"/>
                </a:solidFill>
              </a:rPr>
              <a:t>-  “Thou shalt not covet” </a:t>
            </a:r>
          </a:p>
          <a:p>
            <a:pPr marL="361950" indent="-361950" algn="l"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  <a:r>
              <a:rPr lang="en-CA" sz="2400" b="1" dirty="0" smtClean="0">
                <a:solidFill>
                  <a:schemeClr val="bg1"/>
                </a:solidFill>
              </a:rPr>
              <a:t>Class 2 </a:t>
            </a:r>
            <a:r>
              <a:rPr lang="en-CA" sz="2400" dirty="0" smtClean="0">
                <a:solidFill>
                  <a:schemeClr val="bg1"/>
                </a:solidFill>
              </a:rPr>
              <a:t>-  </a:t>
            </a:r>
            <a:r>
              <a:rPr lang="en-CA" sz="2400" dirty="0">
                <a:solidFill>
                  <a:schemeClr val="bg1"/>
                </a:solidFill>
              </a:rPr>
              <a:t>“Covet earnestly the best gifts</a:t>
            </a:r>
            <a:r>
              <a:rPr lang="en-CA" sz="2400" dirty="0" smtClean="0">
                <a:solidFill>
                  <a:schemeClr val="bg1"/>
                </a:solidFill>
              </a:rPr>
              <a:t>”</a:t>
            </a:r>
          </a:p>
          <a:p>
            <a:pPr marL="361950" indent="-361950" algn="l"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  <a:r>
              <a:rPr lang="en-CA" sz="2400" b="1" dirty="0" smtClean="0">
                <a:solidFill>
                  <a:schemeClr val="bg1"/>
                </a:solidFill>
              </a:rPr>
              <a:t>Class 3</a:t>
            </a:r>
            <a:r>
              <a:rPr lang="en-CA" sz="2400" dirty="0" smtClean="0">
                <a:solidFill>
                  <a:schemeClr val="bg1"/>
                </a:solidFill>
              </a:rPr>
              <a:t> -  “All that is in the world”</a:t>
            </a:r>
          </a:p>
          <a:p>
            <a:pPr marL="361950" indent="-361950" algn="l"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  <a:r>
              <a:rPr lang="en-CA" sz="2400" b="1" dirty="0" smtClean="0">
                <a:solidFill>
                  <a:schemeClr val="bg1"/>
                </a:solidFill>
              </a:rPr>
              <a:t>Class 4</a:t>
            </a:r>
            <a:r>
              <a:rPr lang="en-CA" sz="2400" dirty="0" smtClean="0">
                <a:solidFill>
                  <a:schemeClr val="bg1"/>
                </a:solidFill>
              </a:rPr>
              <a:t> -  </a:t>
            </a:r>
            <a:r>
              <a:rPr lang="en-CA" sz="2400" dirty="0" smtClean="0">
                <a:solidFill>
                  <a:schemeClr val="bg1"/>
                </a:solidFill>
              </a:rPr>
              <a:t>“</a:t>
            </a:r>
            <a:r>
              <a:rPr lang="en-CA" sz="2400" dirty="0" smtClean="0">
                <a:solidFill>
                  <a:schemeClr val="bg1"/>
                </a:solidFill>
              </a:rPr>
              <a:t>We should not lust after evil things</a:t>
            </a:r>
            <a:r>
              <a:rPr lang="en-CA" sz="2400" dirty="0" smtClean="0">
                <a:solidFill>
                  <a:schemeClr val="bg1"/>
                </a:solidFill>
              </a:rPr>
              <a:t>”</a:t>
            </a:r>
          </a:p>
          <a:p>
            <a:pPr marL="361950" indent="-361950" algn="l" eaLnBrk="1" fontAlgn="auto" hangingPunct="1">
              <a:spcAft>
                <a:spcPts val="0"/>
              </a:spcAft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	Class </a:t>
            </a:r>
            <a:r>
              <a:rPr lang="en-CA" sz="2400" b="1" dirty="0">
                <a:solidFill>
                  <a:schemeClr val="bg1"/>
                </a:solidFill>
              </a:rPr>
              <a:t>5</a:t>
            </a:r>
            <a:r>
              <a:rPr lang="en-CA" sz="2400" dirty="0">
                <a:solidFill>
                  <a:schemeClr val="bg1"/>
                </a:solidFill>
              </a:rPr>
              <a:t> - </a:t>
            </a:r>
            <a:r>
              <a:rPr lang="en-CA" sz="2400" dirty="0" smtClean="0">
                <a:solidFill>
                  <a:schemeClr val="bg1"/>
                </a:solidFill>
              </a:rPr>
              <a:t>	“</a:t>
            </a:r>
            <a:r>
              <a:rPr lang="en-CA" sz="2400" dirty="0">
                <a:solidFill>
                  <a:schemeClr val="bg1"/>
                </a:solidFill>
              </a:rPr>
              <a:t>Better is the sight” (</a:t>
            </a:r>
            <a:r>
              <a:rPr lang="en-CA" sz="2400" dirty="0" err="1">
                <a:solidFill>
                  <a:schemeClr val="bg1"/>
                </a:solidFill>
              </a:rPr>
              <a:t>Exho</a:t>
            </a:r>
            <a:r>
              <a:rPr lang="en-CA" sz="2400" dirty="0">
                <a:solidFill>
                  <a:schemeClr val="bg1"/>
                </a:solidFill>
              </a:rPr>
              <a:t>)</a:t>
            </a:r>
          </a:p>
          <a:p>
            <a:pPr marL="361950" indent="-361950" algn="l"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935038"/>
          </a:xfrm>
          <a:solidFill>
            <a:schemeClr val="tx1"/>
          </a:solidFill>
          <a:ln>
            <a:noFill/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THOU SHALT NOT COVET!</a:t>
            </a:r>
            <a:endParaRPr lang="en-C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0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Learn to Hate It!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340768"/>
            <a:ext cx="4038600" cy="3879180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CA" sz="1000" dirty="0" smtClean="0">
                <a:solidFill>
                  <a:schemeClr val="bg1"/>
                </a:solidFill>
              </a:rPr>
              <a:t>	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Deuteronomy 7:26</a:t>
            </a:r>
          </a:p>
          <a:p>
            <a:pPr eaLnBrk="1" hangingPunct="1"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Neither shalt thou bring an abomination into </a:t>
            </a:r>
            <a:r>
              <a:rPr lang="en-CA" sz="2400" dirty="0" err="1" smtClean="0">
                <a:solidFill>
                  <a:schemeClr val="bg1"/>
                </a:solidFill>
              </a:rPr>
              <a:t>thine</a:t>
            </a:r>
            <a:r>
              <a:rPr lang="en-CA" sz="2400" dirty="0" smtClean="0">
                <a:solidFill>
                  <a:schemeClr val="bg1"/>
                </a:solidFill>
              </a:rPr>
              <a:t> house, lest thou be a cursed thing like it: but </a:t>
            </a:r>
            <a:r>
              <a:rPr lang="en-CA" sz="2400" b="1" dirty="0" smtClean="0">
                <a:solidFill>
                  <a:schemeClr val="bg1"/>
                </a:solidFill>
              </a:rPr>
              <a:t>thou shalt utterly detest it,</a:t>
            </a:r>
            <a:r>
              <a:rPr lang="en-CA" sz="2400" dirty="0" smtClean="0">
                <a:solidFill>
                  <a:schemeClr val="bg1"/>
                </a:solidFill>
              </a:rPr>
              <a:t> and thou shalt utterly abhor it; for it is a cursed thing.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20484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613520"/>
            <a:ext cx="3818706" cy="2895600"/>
          </a:xfrm>
          <a:noFill/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US" sz="1000" b="1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One way to deal with items that we are attracted to by means of covetousness is to develop a means to utterly detest it.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28C82-9C86-41C5-9D1E-4C0B584827F5}" type="slidenum">
              <a:rPr lang="en-CA"/>
              <a:pPr>
                <a:defRPr/>
              </a:pPr>
              <a:t>20</a:t>
            </a:fld>
            <a:endParaRPr lang="en-CA" dirty="0"/>
          </a:p>
        </p:txBody>
      </p:sp>
      <p:sp>
        <p:nvSpPr>
          <p:cNvPr id="7" name="4-Point Star 6"/>
          <p:cNvSpPr/>
          <p:nvPr/>
        </p:nvSpPr>
        <p:spPr>
          <a:xfrm>
            <a:off x="4967295" y="4005064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064896" cy="1143000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Lest We Be Snared!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536" y="1591194"/>
            <a:ext cx="4347470" cy="4286078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CA" sz="600" dirty="0" smtClean="0">
                <a:solidFill>
                  <a:schemeClr val="bg1"/>
                </a:solidFill>
              </a:rPr>
              <a:t>	</a:t>
            </a:r>
          </a:p>
          <a:p>
            <a:pPr marL="352425" indent="-3524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  <a:r>
              <a:rPr lang="en-CA" sz="2400" b="1" dirty="0" smtClean="0">
                <a:solidFill>
                  <a:schemeClr val="bg1"/>
                </a:solidFill>
              </a:rPr>
              <a:t>Deuteronomy 12:30</a:t>
            </a:r>
          </a:p>
          <a:p>
            <a:pPr marL="352425" indent="-352425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	30 </a:t>
            </a:r>
            <a:r>
              <a:rPr lang="en-CA" sz="2400" dirty="0">
                <a:solidFill>
                  <a:schemeClr val="bg1"/>
                </a:solidFill>
              </a:rPr>
              <a:t>Take heed to thyself that thou be not </a:t>
            </a:r>
            <a:r>
              <a:rPr lang="en-CA" sz="2400" b="1" dirty="0">
                <a:solidFill>
                  <a:schemeClr val="bg1"/>
                </a:solidFill>
              </a:rPr>
              <a:t>snared </a:t>
            </a:r>
            <a:r>
              <a:rPr lang="en-CA" sz="2400" dirty="0">
                <a:solidFill>
                  <a:schemeClr val="bg1"/>
                </a:solidFill>
              </a:rPr>
              <a:t>by following them, after that they be destroyed from before thee; and that thou enquire not after their gods, saying, How did these nations serve their gods? even so will I do likewise</a:t>
            </a:r>
            <a:r>
              <a:rPr lang="en-CA" sz="24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484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711349"/>
            <a:ext cx="4038600" cy="4525963"/>
          </a:xfrm>
          <a:noFill/>
        </p:spPr>
        <p:txBody>
          <a:bodyPr/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bg1"/>
                </a:solidFill>
              </a:rPr>
              <a:t>S</a:t>
            </a:r>
            <a:r>
              <a:rPr lang="en-US" sz="2400" b="1" dirty="0" smtClean="0">
                <a:solidFill>
                  <a:schemeClr val="bg1"/>
                </a:solidFill>
              </a:rPr>
              <a:t>nared: </a:t>
            </a:r>
            <a:r>
              <a:rPr lang="en-CA" sz="2400" b="1" dirty="0" smtClean="0">
                <a:solidFill>
                  <a:schemeClr val="bg1"/>
                </a:solidFill>
              </a:rPr>
              <a:t>H5367 </a:t>
            </a:r>
            <a:r>
              <a:rPr lang="en-CA" sz="2400" dirty="0" err="1" smtClean="0">
                <a:solidFill>
                  <a:schemeClr val="bg1"/>
                </a:solidFill>
              </a:rPr>
              <a:t>nâqash</a:t>
            </a:r>
            <a:r>
              <a:rPr lang="en-CA" sz="2400" dirty="0" smtClean="0">
                <a:solidFill>
                  <a:schemeClr val="bg1"/>
                </a:solidFill>
              </a:rPr>
              <a:t>   A </a:t>
            </a:r>
            <a:r>
              <a:rPr lang="en-CA" sz="2400" dirty="0">
                <a:solidFill>
                  <a:schemeClr val="bg1"/>
                </a:solidFill>
              </a:rPr>
              <a:t>primitive root; to </a:t>
            </a:r>
            <a:r>
              <a:rPr lang="en-CA" sz="2400" i="1" dirty="0">
                <a:solidFill>
                  <a:schemeClr val="bg1"/>
                </a:solidFill>
              </a:rPr>
              <a:t>entrap</a:t>
            </a:r>
            <a:r>
              <a:rPr lang="en-CA" sz="2400" dirty="0">
                <a:solidFill>
                  <a:schemeClr val="bg1"/>
                </a:solidFill>
              </a:rPr>
              <a:t> (with a noose), literally or figuratively: - catch. (</a:t>
            </a:r>
            <a:r>
              <a:rPr lang="en-CA" sz="2400" dirty="0" smtClean="0">
                <a:solidFill>
                  <a:schemeClr val="bg1"/>
                </a:solidFill>
              </a:rPr>
              <a:t>lay a </a:t>
            </a:r>
            <a:r>
              <a:rPr lang="en-CA" sz="2400" dirty="0">
                <a:solidFill>
                  <a:schemeClr val="bg1"/>
                </a:solidFill>
              </a:rPr>
              <a:t>snare.</a:t>
            </a:r>
          </a:p>
          <a:p>
            <a:pPr eaLnBrk="1" hangingPunct="1">
              <a:buFont typeface="Arial" charset="0"/>
              <a:buNone/>
              <a:defRPr/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28C82-9C86-41C5-9D1E-4C0B584827F5}" type="slidenum">
              <a:rPr lang="en-CA"/>
              <a:pPr>
                <a:defRPr/>
              </a:pPr>
              <a:t>21</a:t>
            </a:fld>
            <a:endParaRPr lang="en-CA" dirty="0"/>
          </a:p>
        </p:txBody>
      </p:sp>
      <p:sp>
        <p:nvSpPr>
          <p:cNvPr id="7" name="4-Point Star 6"/>
          <p:cNvSpPr/>
          <p:nvPr/>
        </p:nvSpPr>
        <p:spPr>
          <a:xfrm>
            <a:off x="4986046" y="3573016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638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333375"/>
            <a:ext cx="8229600" cy="1128713"/>
          </a:xfrm>
          <a:solidFill>
            <a:schemeClr val="tx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028700" y="1484784"/>
            <a:ext cx="7072313" cy="4824536"/>
          </a:xfrm>
          <a:gradFill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</a:gradFill>
        </p:spPr>
        <p:txBody>
          <a:bodyPr/>
          <a:lstStyle/>
          <a:p>
            <a:pPr marL="457200" indent="-4572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900" b="1" dirty="0" smtClean="0">
              <a:solidFill>
                <a:schemeClr val="bg1"/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Covetousness attacks our faith in God.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covers up the need for God and His wish that we be content with what we have.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shows a contempt for his Word and guarantee of support. 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is deceitful to the point that we can hardly recognize it for what it is.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can work alongside our instruction in the Lord and finally undo all the good that instruction has accomplished.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can cause us to be rejected at the Judgment Seat of Christ.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r>
              <a:rPr lang="en-CA" sz="2000" b="1" dirty="0" smtClean="0">
                <a:solidFill>
                  <a:schemeClr val="bg1"/>
                </a:solidFill>
              </a:rPr>
              <a:t>It is deadly.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 startAt="2"/>
              <a:defRPr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D4D9F-ABEF-418D-B771-C5F0256CD48C}" type="slidenum">
              <a:rPr lang="en-CA" smtClean="0"/>
              <a:pPr>
                <a:defRPr/>
              </a:pPr>
              <a:t>23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4354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32594" y="476672"/>
            <a:ext cx="6665937" cy="576064"/>
          </a:xfrm>
          <a:solidFill>
            <a:schemeClr val="tx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What is Covetousness?</a:t>
            </a:r>
            <a:endParaRPr lang="en-CA" sz="3600" b="1" dirty="0">
              <a:solidFill>
                <a:schemeClr val="bg1"/>
              </a:solidFill>
            </a:endParaRPr>
          </a:p>
        </p:txBody>
      </p:sp>
      <p:sp>
        <p:nvSpPr>
          <p:cNvPr id="2051" name="Subtitle 3"/>
          <p:cNvSpPr>
            <a:spLocks noGrp="1"/>
          </p:cNvSpPr>
          <p:nvPr>
            <p:ph type="subTitle" idx="1"/>
          </p:nvPr>
        </p:nvSpPr>
        <p:spPr>
          <a:xfrm>
            <a:off x="683568" y="1484784"/>
            <a:ext cx="7776864" cy="4752528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  <a:ln>
            <a:miter lim="800000"/>
            <a:headEnd/>
            <a:tailEnd/>
          </a:ln>
        </p:spPr>
        <p:txBody>
          <a:bodyPr/>
          <a:lstStyle/>
          <a:p>
            <a:pPr marL="360363" indent="-360363" algn="l">
              <a:buFont typeface="Arial" pitchFamily="34" charset="0"/>
              <a:buChar char="•"/>
              <a:defRPr/>
            </a:pPr>
            <a:endParaRPr lang="en-CA" sz="300" dirty="0" smtClean="0">
              <a:solidFill>
                <a:schemeClr val="bg1"/>
              </a:solidFill>
            </a:endParaRPr>
          </a:p>
          <a:p>
            <a:pPr marL="360363" indent="-360363" algn="l"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Most of us would agree that we live in a very </a:t>
            </a:r>
            <a:r>
              <a:rPr lang="en-CA" sz="2400" b="1" dirty="0" smtClean="0">
                <a:solidFill>
                  <a:schemeClr val="bg1"/>
                </a:solidFill>
              </a:rPr>
              <a:t>covetous</a:t>
            </a:r>
            <a:r>
              <a:rPr lang="en-CA" sz="2400" dirty="0" smtClean="0">
                <a:solidFill>
                  <a:schemeClr val="bg1"/>
                </a:solidFill>
              </a:rPr>
              <a:t> age.</a:t>
            </a:r>
          </a:p>
          <a:p>
            <a:pPr marL="360363" indent="-360363" algn="l"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But the spiritual problems associated with </a:t>
            </a:r>
            <a:r>
              <a:rPr lang="en-CA" sz="2400" b="1" dirty="0" smtClean="0">
                <a:solidFill>
                  <a:schemeClr val="bg1"/>
                </a:solidFill>
              </a:rPr>
              <a:t>covetousness</a:t>
            </a:r>
            <a:r>
              <a:rPr lang="en-CA" sz="2400" dirty="0" smtClean="0">
                <a:solidFill>
                  <a:schemeClr val="bg1"/>
                </a:solidFill>
              </a:rPr>
              <a:t> are </a:t>
            </a:r>
            <a:r>
              <a:rPr lang="en-CA" sz="2400" dirty="0">
                <a:solidFill>
                  <a:schemeClr val="bg1"/>
                </a:solidFill>
              </a:rPr>
              <a:t>hardly mentioned </a:t>
            </a:r>
            <a:r>
              <a:rPr lang="en-CA" sz="2400" dirty="0" smtClean="0">
                <a:solidFill>
                  <a:schemeClr val="bg1"/>
                </a:solidFill>
              </a:rPr>
              <a:t>in the ecclesia.</a:t>
            </a:r>
            <a:endParaRPr lang="en-CA" sz="2400" dirty="0">
              <a:solidFill>
                <a:schemeClr val="bg1"/>
              </a:solidFill>
            </a:endParaRPr>
          </a:p>
          <a:p>
            <a:pPr marL="360363" indent="-360363" algn="l"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We scarcely know how to define the </a:t>
            </a:r>
            <a:r>
              <a:rPr lang="en-CA" sz="2400" dirty="0">
                <a:solidFill>
                  <a:schemeClr val="bg1"/>
                </a:solidFill>
              </a:rPr>
              <a:t>sin of </a:t>
            </a:r>
            <a:r>
              <a:rPr lang="en-CA" sz="2400" b="1" dirty="0" smtClean="0">
                <a:solidFill>
                  <a:schemeClr val="bg1"/>
                </a:solidFill>
              </a:rPr>
              <a:t>covetousness</a:t>
            </a:r>
            <a:r>
              <a:rPr lang="en-CA" sz="2400" dirty="0" smtClean="0">
                <a:solidFill>
                  <a:schemeClr val="bg1"/>
                </a:solidFill>
              </a:rPr>
              <a:t> or to identify its boundaries.</a:t>
            </a:r>
            <a:endParaRPr lang="en-CA" sz="2400" dirty="0">
              <a:solidFill>
                <a:schemeClr val="bg1"/>
              </a:solidFill>
            </a:endParaRPr>
          </a:p>
          <a:p>
            <a:pPr marL="360363" indent="-360363" algn="l"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In </a:t>
            </a:r>
            <a:r>
              <a:rPr lang="en-CA" sz="2400" smtClean="0">
                <a:solidFill>
                  <a:schemeClr val="bg1"/>
                </a:solidFill>
              </a:rPr>
              <a:t>Biblical </a:t>
            </a:r>
            <a:r>
              <a:rPr lang="en-CA" sz="2400" smtClean="0">
                <a:solidFill>
                  <a:schemeClr val="bg1"/>
                </a:solidFill>
              </a:rPr>
              <a:t>times, </a:t>
            </a:r>
            <a:r>
              <a:rPr lang="en-CA" sz="2400" dirty="0">
                <a:solidFill>
                  <a:schemeClr val="bg1"/>
                </a:solidFill>
              </a:rPr>
              <a:t>people </a:t>
            </a:r>
            <a:r>
              <a:rPr lang="en-CA" sz="2400" dirty="0" smtClean="0">
                <a:solidFill>
                  <a:schemeClr val="bg1"/>
                </a:solidFill>
              </a:rPr>
              <a:t>often </a:t>
            </a:r>
            <a:r>
              <a:rPr lang="en-CA" sz="2400" b="1" dirty="0" smtClean="0">
                <a:solidFill>
                  <a:schemeClr val="bg1"/>
                </a:solidFill>
              </a:rPr>
              <a:t>misjudged</a:t>
            </a:r>
            <a:r>
              <a:rPr lang="en-CA" sz="2400" dirty="0" smtClean="0">
                <a:solidFill>
                  <a:schemeClr val="bg1"/>
                </a:solidFill>
              </a:rPr>
              <a:t> their relationship to this sin.</a:t>
            </a:r>
            <a:endParaRPr lang="en-CA" sz="2400" dirty="0">
              <a:solidFill>
                <a:schemeClr val="bg1"/>
              </a:solidFill>
            </a:endParaRPr>
          </a:p>
          <a:p>
            <a:pPr marL="360363" indent="-360363" algn="l"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Why does God look </a:t>
            </a:r>
            <a:r>
              <a:rPr lang="en-CA" sz="2400" dirty="0">
                <a:solidFill>
                  <a:schemeClr val="bg1"/>
                </a:solidFill>
              </a:rPr>
              <a:t>on this </a:t>
            </a:r>
            <a:r>
              <a:rPr lang="en-CA" sz="2400" dirty="0" smtClean="0">
                <a:solidFill>
                  <a:schemeClr val="bg1"/>
                </a:solidFill>
              </a:rPr>
              <a:t>sin so </a:t>
            </a:r>
            <a:r>
              <a:rPr lang="en-CA" sz="2400" b="1" dirty="0" smtClean="0">
                <a:solidFill>
                  <a:schemeClr val="bg1"/>
                </a:solidFill>
              </a:rPr>
              <a:t>severely</a:t>
            </a:r>
            <a:r>
              <a:rPr lang="en-CA" sz="2400" dirty="0" smtClean="0">
                <a:solidFill>
                  <a:schemeClr val="bg1"/>
                </a:solidFill>
              </a:rPr>
              <a:t>?</a:t>
            </a:r>
            <a:endParaRPr lang="en-CA" sz="2400" dirty="0">
              <a:solidFill>
                <a:schemeClr val="bg1"/>
              </a:solidFill>
            </a:endParaRPr>
          </a:p>
          <a:p>
            <a:pPr marL="360363" indent="-360363" algn="l">
              <a:buFont typeface="Arial" pitchFamily="34" charset="0"/>
              <a:buChar char="•"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Why </a:t>
            </a:r>
            <a:r>
              <a:rPr lang="en-CA" sz="2400" dirty="0">
                <a:solidFill>
                  <a:schemeClr val="bg1"/>
                </a:solidFill>
              </a:rPr>
              <a:t>does the Bible tell us to </a:t>
            </a:r>
            <a:r>
              <a:rPr lang="en-CA" sz="2400" b="1" dirty="0">
                <a:solidFill>
                  <a:schemeClr val="bg1"/>
                </a:solidFill>
              </a:rPr>
              <a:t>covet</a:t>
            </a:r>
            <a:r>
              <a:rPr lang="en-CA" sz="2400" dirty="0">
                <a:solidFill>
                  <a:schemeClr val="bg1"/>
                </a:solidFill>
              </a:rPr>
              <a:t> </a:t>
            </a:r>
            <a:r>
              <a:rPr lang="en-CA" sz="2400" dirty="0" smtClean="0">
                <a:solidFill>
                  <a:schemeClr val="bg1"/>
                </a:solidFill>
              </a:rPr>
              <a:t>some things and </a:t>
            </a:r>
            <a:r>
              <a:rPr lang="en-CA" sz="2400" dirty="0">
                <a:solidFill>
                  <a:schemeClr val="bg1"/>
                </a:solidFill>
              </a:rPr>
              <a:t>not to </a:t>
            </a:r>
            <a:r>
              <a:rPr lang="en-CA" sz="2400" b="1" dirty="0" smtClean="0">
                <a:solidFill>
                  <a:schemeClr val="bg1"/>
                </a:solidFill>
              </a:rPr>
              <a:t>covet</a:t>
            </a:r>
            <a:r>
              <a:rPr lang="en-CA" sz="2400" dirty="0" smtClean="0">
                <a:solidFill>
                  <a:schemeClr val="bg1"/>
                </a:solidFill>
              </a:rPr>
              <a:t> others?</a:t>
            </a:r>
            <a:endParaRPr lang="en-CA" sz="2400" dirty="0">
              <a:solidFill>
                <a:schemeClr val="bg1"/>
              </a:solidFill>
            </a:endParaRPr>
          </a:p>
          <a:p>
            <a:pPr marL="360363" indent="-360363" algn="l">
              <a:buFont typeface="Arial" pitchFamily="34" charset="0"/>
              <a:buChar char="•"/>
              <a:defRPr/>
            </a:pPr>
            <a:endParaRPr lang="en-CA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806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081088"/>
          </a:xfrm>
          <a:solidFill>
            <a:schemeClr val="tx1"/>
          </a:solidFill>
          <a:ln>
            <a:noFill/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</a:rPr>
              <a:t>Covetousness is Deceitful and a Deadly Sin!</a:t>
            </a:r>
            <a:endParaRPr lang="en-CA" sz="3200" b="1" dirty="0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089025" y="1772816"/>
            <a:ext cx="6929438" cy="3286125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CA" sz="900" b="1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1 Corinthians 6:9-10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1050" b="1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9 Know ye not that the unrighteous </a:t>
            </a:r>
            <a:r>
              <a:rPr lang="en-CA" sz="2000" b="1" dirty="0" smtClean="0">
                <a:solidFill>
                  <a:schemeClr val="bg1"/>
                </a:solidFill>
              </a:rPr>
              <a:t>shall not inherit the kingdom of God?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b="1" dirty="0" smtClean="0">
                <a:solidFill>
                  <a:schemeClr val="bg1"/>
                </a:solidFill>
              </a:rPr>
              <a:t>Be not deceived: </a:t>
            </a:r>
            <a:r>
              <a:rPr lang="en-CA" sz="2000" dirty="0" smtClean="0">
                <a:solidFill>
                  <a:schemeClr val="bg1"/>
                </a:solidFill>
              </a:rPr>
              <a:t>neither fornicators, nor idolaters, nor adulterers, nor effeminate, nor abusers of themselves with mankind,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10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000" dirty="0" smtClean="0">
                <a:solidFill>
                  <a:schemeClr val="bg1"/>
                </a:solidFill>
              </a:rPr>
              <a:t>10 Nor thieves, </a:t>
            </a:r>
            <a:r>
              <a:rPr lang="en-CA" sz="2000" b="1" dirty="0" smtClean="0">
                <a:solidFill>
                  <a:schemeClr val="bg1"/>
                </a:solidFill>
              </a:rPr>
              <a:t>nor covetous, </a:t>
            </a:r>
            <a:r>
              <a:rPr lang="en-CA" sz="2000" dirty="0" smtClean="0">
                <a:solidFill>
                  <a:schemeClr val="bg1"/>
                </a:solidFill>
              </a:rPr>
              <a:t>nor drunkards, nor revilers, nor </a:t>
            </a:r>
            <a:r>
              <a:rPr lang="en-CA" sz="2000" dirty="0" err="1" smtClean="0">
                <a:solidFill>
                  <a:schemeClr val="bg1"/>
                </a:solidFill>
              </a:rPr>
              <a:t>extortioners</a:t>
            </a:r>
            <a:r>
              <a:rPr lang="en-CA" sz="2000" dirty="0" smtClean="0">
                <a:solidFill>
                  <a:schemeClr val="bg1"/>
                </a:solidFill>
              </a:rPr>
              <a:t>, shall inherit the kingdom of God.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0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D4D9F-ABEF-418D-B771-C5F0256CD48C}" type="slidenum">
              <a:rPr lang="en-CA" smtClean="0"/>
              <a:pPr>
                <a:defRPr/>
              </a:pPr>
              <a:t>5</a:t>
            </a:fld>
            <a:endParaRPr lang="en-CA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5116" y="0"/>
            <a:ext cx="9118884" cy="4525963"/>
          </a:xfrm>
        </p:spPr>
        <p:txBody>
          <a:bodyPr/>
          <a:lstStyle/>
          <a:p>
            <a:pPr algn="ctr"/>
            <a:endParaRPr lang="en-CA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C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SIN is to Miss the Mark!</a:t>
            </a:r>
            <a:endParaRPr lang="en-C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113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1638"/>
            <a:ext cx="8229600" cy="796925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200" b="1" dirty="0" smtClean="0">
                <a:solidFill>
                  <a:schemeClr val="bg1"/>
                </a:solidFill>
              </a:rPr>
              <a:t>Thou Shalt Love thy Neighbour</a:t>
            </a:r>
            <a:endParaRPr lang="en-CA" sz="3200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42711" y="1600200"/>
            <a:ext cx="7429500" cy="4525963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/>
            <a:r>
              <a:rPr lang="en-CA" sz="2000" b="1" dirty="0" smtClean="0">
                <a:solidFill>
                  <a:schemeClr val="bg1"/>
                </a:solidFill>
              </a:rPr>
              <a:t>Exodus 20:17</a:t>
            </a:r>
          </a:p>
          <a:p>
            <a:pPr eaLnBrk="1" hangingPunct="1">
              <a:buFont typeface="Arial" charset="0"/>
              <a:buNone/>
            </a:pPr>
            <a:r>
              <a:rPr lang="en-CA" sz="2000" dirty="0" smtClean="0">
                <a:solidFill>
                  <a:schemeClr val="bg1"/>
                </a:solidFill>
              </a:rPr>
              <a:t>	17 Thou shalt not covet thy neighbour's house, </a:t>
            </a:r>
            <a:r>
              <a:rPr lang="en-CA" sz="2000" b="1" dirty="0" smtClean="0">
                <a:solidFill>
                  <a:schemeClr val="bg1"/>
                </a:solidFill>
              </a:rPr>
              <a:t>thou shalt not covet</a:t>
            </a:r>
            <a:r>
              <a:rPr lang="en-CA" sz="2000" dirty="0" smtClean="0">
                <a:solidFill>
                  <a:schemeClr val="bg1"/>
                </a:solidFill>
              </a:rPr>
              <a:t> thy neighbour's wife, nor his manservant, nor his maidservant, nor his ox, nor his ass, nor any thing that is thy neighbour's.</a:t>
            </a: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en-CA" sz="2000" b="1" dirty="0" smtClean="0">
                <a:solidFill>
                  <a:schemeClr val="bg1"/>
                </a:solidFill>
              </a:rPr>
              <a:t>Romans 13:9</a:t>
            </a:r>
          </a:p>
          <a:p>
            <a:pPr eaLnBrk="1" hangingPunct="1">
              <a:buFont typeface="Arial" charset="0"/>
              <a:buNone/>
            </a:pPr>
            <a:r>
              <a:rPr lang="en-CA" sz="2000" dirty="0" smtClean="0">
                <a:solidFill>
                  <a:schemeClr val="bg1"/>
                </a:solidFill>
              </a:rPr>
              <a:t> 	9 For this, Thou shalt not commit adultery, Thou shalt not kill, Thou shalt not steal, Thou shalt not bear false witness, </a:t>
            </a:r>
            <a:r>
              <a:rPr lang="en-CA" sz="2000" b="1" dirty="0" smtClean="0">
                <a:solidFill>
                  <a:schemeClr val="bg1"/>
                </a:solidFill>
              </a:rPr>
              <a:t>Thou shalt not covet; </a:t>
            </a:r>
            <a:r>
              <a:rPr lang="en-CA" sz="2000" dirty="0" smtClean="0">
                <a:solidFill>
                  <a:schemeClr val="bg1"/>
                </a:solidFill>
              </a:rPr>
              <a:t>and if there be any other commandment, it is briefly comprehended in this saying, namely, </a:t>
            </a:r>
            <a:r>
              <a:rPr lang="en-CA" sz="2000" b="1" dirty="0" smtClean="0">
                <a:solidFill>
                  <a:schemeClr val="bg1"/>
                </a:solidFill>
              </a:rPr>
              <a:t>Thou shalt love thy neighbour as thyself.</a:t>
            </a:r>
          </a:p>
          <a:p>
            <a:pPr eaLnBrk="1" hangingPunct="1">
              <a:buFont typeface="Arial" charset="0"/>
              <a:buNone/>
            </a:pPr>
            <a:endParaRPr lang="en-CA" sz="2400" b="1" dirty="0" smtClean="0">
              <a:solidFill>
                <a:schemeClr val="bg1"/>
              </a:solidFill>
            </a:endParaRPr>
          </a:p>
          <a:p>
            <a:pPr eaLnBrk="1" hangingPunct="1"/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sz="20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</a:pPr>
            <a:endParaRPr lang="en-CA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915FC-BFDD-4FB8-A26D-68C4804BDB5F}" type="slidenum">
              <a:rPr lang="en-CA"/>
              <a:pPr>
                <a:defRPr/>
              </a:pPr>
              <a:t>6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7825"/>
            <a:ext cx="8229600" cy="725488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Examples from the Wilderness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556792"/>
            <a:ext cx="4038600" cy="2880320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12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1 Corinthians 10:6-7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6 Now these things were our </a:t>
            </a:r>
            <a:r>
              <a:rPr lang="en-CA" sz="2400" b="1" dirty="0" smtClean="0">
                <a:solidFill>
                  <a:schemeClr val="bg1"/>
                </a:solidFill>
              </a:rPr>
              <a:t>examples,</a:t>
            </a:r>
            <a:r>
              <a:rPr lang="en-CA" sz="2400" dirty="0" smtClean="0">
                <a:solidFill>
                  <a:schemeClr val="bg1"/>
                </a:solidFill>
              </a:rPr>
              <a:t> to the intent we should not </a:t>
            </a:r>
            <a:r>
              <a:rPr lang="en-CA" sz="2400" b="1" dirty="0" smtClean="0">
                <a:solidFill>
                  <a:schemeClr val="bg1"/>
                </a:solidFill>
              </a:rPr>
              <a:t>lust after </a:t>
            </a:r>
            <a:r>
              <a:rPr lang="en-CA" sz="2400" dirty="0" smtClean="0">
                <a:solidFill>
                  <a:schemeClr val="bg1"/>
                </a:solidFill>
              </a:rPr>
              <a:t>evil things, as they also lusted.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340768"/>
            <a:ext cx="3643313" cy="3960440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11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400" b="1" dirty="0" smtClean="0">
                <a:solidFill>
                  <a:schemeClr val="bg1"/>
                </a:solidFill>
              </a:rPr>
              <a:t>“examples” G5179</a:t>
            </a:r>
          </a:p>
          <a:p>
            <a:r>
              <a:rPr lang="en-CA" sz="2400" dirty="0" err="1" smtClean="0">
                <a:solidFill>
                  <a:schemeClr val="bg1"/>
                </a:solidFill>
              </a:rPr>
              <a:t>tupos</a:t>
            </a:r>
            <a:endParaRPr lang="en-CA" sz="2400" dirty="0" smtClean="0">
              <a:solidFill>
                <a:schemeClr val="bg1"/>
              </a:solidFill>
            </a:endParaRPr>
          </a:p>
          <a:p>
            <a:r>
              <a:rPr lang="en-CA" sz="2400" dirty="0" smtClean="0">
                <a:solidFill>
                  <a:schemeClr val="bg1"/>
                </a:solidFill>
              </a:rPr>
              <a:t>From </a:t>
            </a:r>
            <a:r>
              <a:rPr lang="en-CA" sz="2400" dirty="0">
                <a:solidFill>
                  <a:schemeClr val="bg1"/>
                </a:solidFill>
              </a:rPr>
              <a:t>G5180; a </a:t>
            </a:r>
            <a:r>
              <a:rPr lang="en-CA" sz="2400" i="1" dirty="0">
                <a:solidFill>
                  <a:schemeClr val="bg1"/>
                </a:solidFill>
              </a:rPr>
              <a:t>die</a:t>
            </a:r>
            <a:r>
              <a:rPr lang="en-CA" sz="2400" dirty="0">
                <a:solidFill>
                  <a:schemeClr val="bg1"/>
                </a:solidFill>
              </a:rPr>
              <a:t> (as </a:t>
            </a:r>
            <a:r>
              <a:rPr lang="en-CA" sz="2400" i="1" dirty="0">
                <a:solidFill>
                  <a:schemeClr val="bg1"/>
                </a:solidFill>
              </a:rPr>
              <a:t>struck</a:t>
            </a:r>
            <a:r>
              <a:rPr lang="en-CA" sz="2400" dirty="0">
                <a:solidFill>
                  <a:schemeClr val="bg1"/>
                </a:solidFill>
              </a:rPr>
              <a:t>), that is, (by implication) a </a:t>
            </a:r>
            <a:r>
              <a:rPr lang="en-CA" sz="2400" i="1" dirty="0">
                <a:solidFill>
                  <a:schemeClr val="bg1"/>
                </a:solidFill>
              </a:rPr>
              <a:t>stamp</a:t>
            </a:r>
            <a:r>
              <a:rPr lang="en-CA" sz="2400" dirty="0">
                <a:solidFill>
                  <a:schemeClr val="bg1"/>
                </a:solidFill>
              </a:rPr>
              <a:t> or </a:t>
            </a:r>
            <a:r>
              <a:rPr lang="en-CA" sz="2400" i="1" dirty="0">
                <a:solidFill>
                  <a:schemeClr val="bg1"/>
                </a:solidFill>
              </a:rPr>
              <a:t>scar</a:t>
            </a:r>
            <a:r>
              <a:rPr lang="en-CA" sz="2400" dirty="0">
                <a:solidFill>
                  <a:schemeClr val="bg1"/>
                </a:solidFill>
              </a:rPr>
              <a:t>; </a:t>
            </a:r>
            <a:endParaRPr lang="en-CA" sz="24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400" b="1" dirty="0" smtClean="0">
                <a:solidFill>
                  <a:schemeClr val="bg1"/>
                </a:solidFill>
              </a:rPr>
              <a:t>“lust after” G1938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err="1">
                <a:solidFill>
                  <a:schemeClr val="bg1"/>
                </a:solidFill>
              </a:rPr>
              <a:t>e</a:t>
            </a:r>
            <a:r>
              <a:rPr lang="en-CA" sz="2400" dirty="0" err="1" smtClean="0">
                <a:solidFill>
                  <a:schemeClr val="bg1"/>
                </a:solidFill>
              </a:rPr>
              <a:t>pithume</a:t>
            </a:r>
            <a:r>
              <a:rPr lang="en-CA" sz="2400" dirty="0" err="1">
                <a:solidFill>
                  <a:schemeClr val="bg1"/>
                </a:solidFill>
              </a:rPr>
              <a:t>̄tēs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smtClean="0">
                <a:solidFill>
                  <a:schemeClr val="bg1"/>
                </a:solidFill>
              </a:rPr>
              <a:t>From </a:t>
            </a:r>
            <a:r>
              <a:rPr lang="en-CA" sz="2400" dirty="0">
                <a:solidFill>
                  <a:schemeClr val="bg1"/>
                </a:solidFill>
              </a:rPr>
              <a:t>G1937; a </a:t>
            </a:r>
            <a:r>
              <a:rPr lang="en-CA" sz="2400" i="1" dirty="0">
                <a:solidFill>
                  <a:schemeClr val="bg1"/>
                </a:solidFill>
              </a:rPr>
              <a:t>craver</a:t>
            </a:r>
            <a:r>
              <a:rPr lang="en-CA" sz="2400" i="1" dirty="0" smtClean="0">
                <a:solidFill>
                  <a:schemeClr val="bg1"/>
                </a:solidFill>
              </a:rPr>
              <a:t>:</a:t>
            </a:r>
            <a:endParaRPr lang="en-CA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CA" sz="36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4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A Mixture of People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28625" y="1268760"/>
            <a:ext cx="4038600" cy="3672408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10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Numbers 11:4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4 And the </a:t>
            </a:r>
            <a:r>
              <a:rPr lang="en-CA" sz="2400" dirty="0" err="1" smtClean="0">
                <a:solidFill>
                  <a:schemeClr val="bg1"/>
                </a:solidFill>
              </a:rPr>
              <a:t>mixt</a:t>
            </a:r>
            <a:r>
              <a:rPr lang="en-CA" sz="2400" dirty="0" smtClean="0">
                <a:solidFill>
                  <a:schemeClr val="bg1"/>
                </a:solidFill>
              </a:rPr>
              <a:t> multitude that was among them fell a </a:t>
            </a:r>
            <a:r>
              <a:rPr lang="en-CA" sz="2400" b="1" dirty="0" smtClean="0">
                <a:solidFill>
                  <a:schemeClr val="bg1"/>
                </a:solidFill>
              </a:rPr>
              <a:t>lusting:</a:t>
            </a:r>
            <a:r>
              <a:rPr lang="en-CA" sz="2400" dirty="0" smtClean="0">
                <a:solidFill>
                  <a:schemeClr val="bg1"/>
                </a:solidFill>
              </a:rPr>
              <a:t> and the children of Israel also wept again, and said, Who shall give us flesh to eat?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857750" y="1844824"/>
            <a:ext cx="3643313" cy="3773388"/>
          </a:xfrm>
          <a:noFill/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en-CA" sz="2400" b="1" dirty="0" smtClean="0">
                <a:solidFill>
                  <a:schemeClr val="bg1"/>
                </a:solidFill>
              </a:rPr>
              <a:t>“Lusting” H8378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err="1" smtClean="0">
                <a:solidFill>
                  <a:schemeClr val="bg1"/>
                </a:solidFill>
              </a:rPr>
              <a:t>ta'a</a:t>
            </a:r>
            <a:r>
              <a:rPr lang="en-CA" sz="2400" dirty="0" err="1">
                <a:solidFill>
                  <a:schemeClr val="bg1"/>
                </a:solidFill>
              </a:rPr>
              <a:t>̆va</a:t>
            </a:r>
            <a:r>
              <a:rPr lang="en-CA" sz="2400" dirty="0" smtClean="0">
                <a:solidFill>
                  <a:schemeClr val="bg1"/>
                </a:solidFill>
              </a:rPr>
              <a:t>̂ h </a:t>
            </a:r>
            <a:r>
              <a:rPr lang="en-CA" sz="2400" i="1" dirty="0" err="1" smtClean="0">
                <a:solidFill>
                  <a:schemeClr val="bg1"/>
                </a:solidFill>
              </a:rPr>
              <a:t>tah</a:t>
            </a:r>
            <a:r>
              <a:rPr lang="en-CA" sz="2400" i="1" dirty="0" smtClean="0">
                <a:solidFill>
                  <a:schemeClr val="bg1"/>
                </a:solidFill>
              </a:rPr>
              <a:t>-</a:t>
            </a:r>
            <a:r>
              <a:rPr lang="en-CA" sz="2400" i="1" dirty="0" err="1" smtClean="0">
                <a:solidFill>
                  <a:schemeClr val="bg1"/>
                </a:solidFill>
              </a:rPr>
              <a:t>av</a:t>
            </a:r>
            <a:r>
              <a:rPr lang="en-CA" sz="2400" i="1" dirty="0" smtClean="0">
                <a:solidFill>
                  <a:schemeClr val="bg1"/>
                </a:solidFill>
              </a:rPr>
              <a:t>-aw</a:t>
            </a:r>
            <a:r>
              <a:rPr lang="en-CA" sz="2400" i="1" dirty="0">
                <a:solidFill>
                  <a:schemeClr val="bg1"/>
                </a:solidFill>
              </a:rPr>
              <a:t>'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>
                <a:solidFill>
                  <a:schemeClr val="bg1"/>
                </a:solidFill>
              </a:rPr>
              <a:t>From H183 (abbreviated); a </a:t>
            </a:r>
            <a:r>
              <a:rPr lang="en-CA" sz="2400" i="1" dirty="0">
                <a:solidFill>
                  <a:schemeClr val="bg1"/>
                </a:solidFill>
              </a:rPr>
              <a:t>longing</a:t>
            </a:r>
            <a:r>
              <a:rPr lang="en-CA" sz="2400" dirty="0">
                <a:solidFill>
                  <a:schemeClr val="bg1"/>
                </a:solidFill>
              </a:rPr>
              <a:t>; by implication a </a:t>
            </a:r>
            <a:r>
              <a:rPr lang="en-CA" sz="2400" i="1" dirty="0" smtClean="0">
                <a:solidFill>
                  <a:schemeClr val="bg1"/>
                </a:solidFill>
              </a:rPr>
              <a:t>delight</a:t>
            </a: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2" name="4-Point Star 1"/>
          <p:cNvSpPr/>
          <p:nvPr/>
        </p:nvSpPr>
        <p:spPr>
          <a:xfrm>
            <a:off x="5001801" y="4110132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chemeClr val="tx1"/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3600" b="1" dirty="0" smtClean="0">
                <a:solidFill>
                  <a:schemeClr val="bg1"/>
                </a:solidFill>
              </a:rPr>
              <a:t>Lust Driven by Memories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536" y="1196752"/>
            <a:ext cx="4038600" cy="4896544"/>
          </a:xfrm>
          <a:gradFill flip="none" rotWithShape="1">
            <a:gsLst>
              <a:gs pos="0">
                <a:srgbClr val="00B050">
                  <a:shade val="67500"/>
                  <a:satMod val="115000"/>
                  <a:alpha val="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0"/>
            <a:tileRect/>
          </a:gra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n-CA" sz="700" dirty="0" smtClean="0">
              <a:solidFill>
                <a:schemeClr val="bg1"/>
              </a:solidFill>
            </a:endParaRPr>
          </a:p>
          <a:p>
            <a:pPr eaLnBrk="1" hangingPunct="1">
              <a:defRPr/>
            </a:pPr>
            <a:r>
              <a:rPr lang="en-CA" sz="2400" b="1" dirty="0" smtClean="0">
                <a:solidFill>
                  <a:schemeClr val="bg1"/>
                </a:solidFill>
              </a:rPr>
              <a:t>Numbers 11:5-6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5 We </a:t>
            </a:r>
            <a:r>
              <a:rPr lang="en-CA" sz="2400" b="1" dirty="0" smtClean="0">
                <a:solidFill>
                  <a:schemeClr val="bg1"/>
                </a:solidFill>
              </a:rPr>
              <a:t>remember</a:t>
            </a:r>
            <a:r>
              <a:rPr lang="en-CA" sz="2400" dirty="0" smtClean="0">
                <a:solidFill>
                  <a:schemeClr val="bg1"/>
                </a:solidFill>
              </a:rPr>
              <a:t> the fish, which we did eat in Egypt freely; the cucumbers, and the melons, and the leeks, and the onions, and the </a:t>
            </a:r>
            <a:r>
              <a:rPr lang="en-CA" sz="2400" dirty="0" err="1" smtClean="0">
                <a:solidFill>
                  <a:schemeClr val="bg1"/>
                </a:solidFill>
              </a:rPr>
              <a:t>garlick</a:t>
            </a:r>
            <a:r>
              <a:rPr lang="en-CA" sz="2400" dirty="0" smtClean="0">
                <a:solidFill>
                  <a:schemeClr val="bg1"/>
                </a:solidFill>
              </a:rPr>
              <a:t>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	6 But our soul is dried away: there is </a:t>
            </a:r>
            <a:r>
              <a:rPr lang="en-CA" sz="2400" b="1" dirty="0" smtClean="0">
                <a:solidFill>
                  <a:schemeClr val="bg1"/>
                </a:solidFill>
              </a:rPr>
              <a:t>nothing at all, beside this manna, </a:t>
            </a:r>
            <a:r>
              <a:rPr lang="en-CA" sz="2400" dirty="0" smtClean="0">
                <a:solidFill>
                  <a:schemeClr val="bg1"/>
                </a:solidFill>
              </a:rPr>
              <a:t>before our eyes.</a:t>
            </a: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4100" name="Content Placeholder 6"/>
          <p:cNvSpPr>
            <a:spLocks noGrp="1"/>
          </p:cNvSpPr>
          <p:nvPr>
            <p:ph sz="half" idx="2"/>
          </p:nvPr>
        </p:nvSpPr>
        <p:spPr>
          <a:xfrm>
            <a:off x="4731097" y="1412776"/>
            <a:ext cx="4089375" cy="4170363"/>
          </a:xfrm>
          <a:noFill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This problem occurs when our memory recalls a time period of our life more appealing to the flesh.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This must be a difficult problem for those who come to the TRUTH from a life of sin.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CA" sz="2400" dirty="0" smtClean="0">
                <a:solidFill>
                  <a:schemeClr val="bg1"/>
                </a:solidFill>
              </a:rPr>
              <a:t>In some things, we need to protect our children from having a first experience.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CA" sz="2400" dirty="0" smtClean="0">
              <a:solidFill>
                <a:schemeClr val="bg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CA" sz="2400" dirty="0" smtClean="0">
              <a:solidFill>
                <a:schemeClr val="bg1"/>
              </a:solidFill>
            </a:endParaRPr>
          </a:p>
        </p:txBody>
      </p:sp>
      <p:sp>
        <p:nvSpPr>
          <p:cNvPr id="5" name="4-Point Star 4"/>
          <p:cNvSpPr/>
          <p:nvPr/>
        </p:nvSpPr>
        <p:spPr>
          <a:xfrm>
            <a:off x="4842779" y="5877272"/>
            <a:ext cx="90010" cy="216024"/>
          </a:xfrm>
          <a:prstGeom prst="star4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4054</TotalTime>
  <Words>1594</Words>
  <Application>Microsoft Office PowerPoint</Application>
  <PresentationFormat>On-screen Show (4:3)</PresentationFormat>
  <Paragraphs>306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Thou Shalt Not Covet!          (Exodus 20:17)</vt:lpstr>
      <vt:lpstr>THOU SHALT NOT COVET!</vt:lpstr>
      <vt:lpstr>What is Covetousness?</vt:lpstr>
      <vt:lpstr>Covetousness is Deceitful and a Deadly Sin!</vt:lpstr>
      <vt:lpstr>PowerPoint Presentation</vt:lpstr>
      <vt:lpstr>Thou Shalt Love thy Neighbour</vt:lpstr>
      <vt:lpstr>Examples from the Wilderness</vt:lpstr>
      <vt:lpstr>A Mixture of People</vt:lpstr>
      <vt:lpstr>Lust Driven by Memories</vt:lpstr>
      <vt:lpstr>Living in the Past</vt:lpstr>
      <vt:lpstr>The Goodness of God</vt:lpstr>
      <vt:lpstr>Greed!</vt:lpstr>
      <vt:lpstr>COVETOUSNESS</vt:lpstr>
      <vt:lpstr>A Lover of Money</vt:lpstr>
      <vt:lpstr>He Will Never Fail Thee …</vt:lpstr>
      <vt:lpstr>Nor Forsake Thee …</vt:lpstr>
      <vt:lpstr>I Will Never Leave Thee …</vt:lpstr>
      <vt:lpstr>The Deceit of Covetousness</vt:lpstr>
      <vt:lpstr>Deceitful Thinking</vt:lpstr>
      <vt:lpstr>Learn to Hate It!</vt:lpstr>
      <vt:lpstr>Lest We Be Snared!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OF WORDS</dc:title>
  <dc:creator>Frank Abel; Frank</dc:creator>
  <cp:lastModifiedBy>Frank Abel</cp:lastModifiedBy>
  <cp:revision>122</cp:revision>
  <cp:lastPrinted>2013-04-26T23:30:21Z</cp:lastPrinted>
  <dcterms:created xsi:type="dcterms:W3CDTF">2009-05-16T00:05:11Z</dcterms:created>
  <dcterms:modified xsi:type="dcterms:W3CDTF">2018-03-05T19:46:40Z</dcterms:modified>
</cp:coreProperties>
</file>