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99" r:id="rId3"/>
    <p:sldId id="273" r:id="rId4"/>
    <p:sldId id="275" r:id="rId5"/>
    <p:sldId id="276" r:id="rId6"/>
    <p:sldId id="277" r:id="rId7"/>
    <p:sldId id="278" r:id="rId8"/>
    <p:sldId id="279" r:id="rId9"/>
    <p:sldId id="280" r:id="rId10"/>
    <p:sldId id="295" r:id="rId11"/>
    <p:sldId id="296" r:id="rId12"/>
    <p:sldId id="297" r:id="rId13"/>
    <p:sldId id="298" r:id="rId14"/>
    <p:sldId id="281" r:id="rId15"/>
    <p:sldId id="282" r:id="rId16"/>
    <p:sldId id="294" r:id="rId17"/>
    <p:sldId id="283" r:id="rId18"/>
    <p:sldId id="284" r:id="rId19"/>
    <p:sldId id="285" r:id="rId20"/>
    <p:sldId id="286" r:id="rId21"/>
    <p:sldId id="287" r:id="rId22"/>
    <p:sldId id="288" r:id="rId23"/>
    <p:sldId id="290" r:id="rId24"/>
    <p:sldId id="291" r:id="rId25"/>
    <p:sldId id="29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4333" autoAdjust="0"/>
  </p:normalViewPr>
  <p:slideViewPr>
    <p:cSldViewPr>
      <p:cViewPr varScale="1">
        <p:scale>
          <a:sx n="55" d="100"/>
          <a:sy n="55" d="100"/>
        </p:scale>
        <p:origin x="-14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FBCE0B1-9E1D-4ED5-87F6-724395499A90}" type="datetimeFigureOut">
              <a:rPr lang="en-US"/>
              <a:pPr>
                <a:defRPr/>
              </a:pPr>
              <a:t>3/5/2018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FF43230-241E-4D9A-B38D-8341A0A79A3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4559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228562" indent="-228562">
              <a:buFont typeface="+mj-lt"/>
              <a:buAutoNum type="arabicPeriod"/>
              <a:defRPr/>
            </a:pPr>
            <a:r>
              <a:rPr lang="en-CA" dirty="0" smtClean="0"/>
              <a:t>1. This</a:t>
            </a:r>
            <a:r>
              <a:rPr lang="en-CA" baseline="0" dirty="0" smtClean="0"/>
              <a:t> is one of four addresses.</a:t>
            </a:r>
          </a:p>
          <a:p>
            <a:pPr marL="228562" indent="-228562">
              <a:buFont typeface="+mj-lt"/>
              <a:buAutoNum type="arabicPeriod"/>
              <a:defRPr/>
            </a:pPr>
            <a:r>
              <a:rPr lang="en-CA" baseline="0" dirty="0" smtClean="0"/>
              <a:t>2. A subject started 20 years ago.</a:t>
            </a:r>
          </a:p>
          <a:p>
            <a:pPr marL="228562" indent="-228562">
              <a:buFont typeface="+mj-lt"/>
              <a:buAutoNum type="arabicPeriod"/>
              <a:defRPr/>
            </a:pPr>
            <a:r>
              <a:rPr lang="en-CA" baseline="0" dirty="0" smtClean="0"/>
              <a:t>3. Bible passages are all on slides. </a:t>
            </a:r>
          </a:p>
          <a:p>
            <a:pPr marL="228562" indent="-228562">
              <a:buFont typeface="+mj-lt"/>
              <a:buAutoNum type="arabicPeriod"/>
              <a:defRPr/>
            </a:pPr>
            <a:r>
              <a:rPr lang="en-CA" baseline="0" dirty="0" smtClean="0"/>
              <a:t>4. Reading: Exodus 20</a:t>
            </a:r>
            <a:endParaRPr lang="en-CA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828" indent="-285703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2813" indent="-228562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9937" indent="-228562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063" indent="-228562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187" indent="-22856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312" indent="-22856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8438" indent="-22856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5562" indent="-22856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382ECC-4F20-40B6-BC9C-BCF9370384D1}" type="slidenum">
              <a:rPr lang="en-CA" sz="1200">
                <a:solidFill>
                  <a:prstClr val="black"/>
                </a:solidFill>
              </a:rPr>
              <a:pPr eaLnBrk="1" hangingPunct="1"/>
              <a:t>1</a:t>
            </a:fld>
            <a:endParaRPr lang="en-CA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Jesus’ use of this word illustrates the thinking and acting associated with this word.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is very expressive of the way the mind works.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many cases the act is accomplished in the mind long before the deed itself.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Setting the heart upon suggests premeditation and all that it involves.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34E9D8-E8D1-416D-9C97-30221837AE92}" type="slidenum">
              <a:rPr lang="en-CA" altLang="en-US" smtClean="0"/>
              <a:pPr eaLnBrk="1" hangingPunct="1"/>
              <a:t>10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is suprising to see this word used in this setting.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Lord must have used it to suggest premeditation and way it had occupied his mind.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sin therefore, is not that we set our heart upon something, or that our mind is capable of it.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problem centres on what are we premeditating?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B24CCD2-5B66-4256-8C79-A27424133493}" type="slidenum">
              <a:rPr lang="en-CA" altLang="en-US" smtClean="0"/>
              <a:pPr eaLnBrk="1" hangingPunct="1"/>
              <a:t>11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CA" altLang="en-US" smtClean="0"/>
              <a:t>1.  Look at the various ways in which this word is translated to see the point.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01D3A65-71FD-46D4-BFAD-99E1907F786F}" type="slidenum">
              <a:rPr lang="en-CA" altLang="en-US" smtClean="0"/>
              <a:pPr eaLnBrk="1" hangingPunct="1"/>
              <a:t>12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It has been said that God will bless you with more if you give.  2Cor. 9:7,8; Hag. 2:19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But this is saying that gain without any connection to God is godliness.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These are people with ‘corrupt minds’, ‘destitute of the truth’ – what do you expect from them?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We are obliged to separate ourselves from people who so behave.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This will be difficult to do for they may contribute a large amount of money to the working of the ecclesia.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1 Tim 6:4-5 NIV – “interest in controversies and quarrels about words that result in envy, strife, malicious talk, evil suspicions 5 and constant friction between men of corrupt mind, who have been robbed of the truth and who think that godliness is a means to financial gain.” 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The NIV throws a different like on this verse to suggest they were using godliness as a means of financial gain.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Milking the ecclesial members should never be done – one’s financial matters should not be an ecclesial matter.  (farming)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56B52F-2DA0-4654-98E3-699C840C8606}" type="slidenum">
              <a:rPr lang="en-CA" altLang="en-US" smtClean="0"/>
              <a:pPr eaLnBrk="1" hangingPunct="1"/>
              <a:t>13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The great gain that people are really seeking is to be found in godliness.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In 2Pe 1 this comes about through self-control and patience.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In some countries there would be little value in seeking for much more than food and raiment.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Take no anxious thought about this!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Seek the Kingdom of God and all these things will be added. – Luke 12:31 – This requires fundamental faith.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3949369-8C65-4620-97BC-8EAC8492613A}" type="slidenum">
              <a:rPr lang="en-CA" altLang="en-US" smtClean="0"/>
              <a:pPr eaLnBrk="1" hangingPunct="1"/>
              <a:t>14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These are the only occurrences of the word.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Once again the pattern is followed of using it in a good and bad sense.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B3E75B5-C9F5-485B-9FA2-4D89262F0A90}" type="slidenum">
              <a:rPr lang="en-CA" altLang="en-US" smtClean="0"/>
              <a:pPr eaLnBrk="1" hangingPunct="1"/>
              <a:t>15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Our imaginations can attach many meanings to the metaphor involved in ‘reaching out’ for something.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When it comes to money, most of us know a few examples of where this is bad, even destructive.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23E9948-611B-49F0-BEB8-D189CF61DA97}" type="slidenum">
              <a:rPr lang="en-CA" altLang="en-US" smtClean="0"/>
              <a:pPr eaLnBrk="1" hangingPunct="1"/>
              <a:t>16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Here is a sense of the word where we try to cultivate the practice.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We need Brethren to see this need and manifest the action.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FEFD00F-0FAD-4632-9408-1AD3731058F4}" type="slidenum">
              <a:rPr lang="en-CA" altLang="en-US" smtClean="0"/>
              <a:pPr eaLnBrk="1" hangingPunct="1"/>
              <a:t>17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a very motivational aspect of covetous thoughts.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Those who understand the difference between worldly and heavenly wealth will always keep this in mind.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378870A-4972-4DB9-BB53-4FC44E63C234}" type="slidenum">
              <a:rPr lang="en-CA" altLang="en-US" smtClean="0"/>
              <a:pPr eaLnBrk="1" hangingPunct="1"/>
              <a:t>18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These are the only occurrences of the word.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Once again the pattern is followed of using it in a good and bad sense.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428E6E-6617-44F0-95FD-B53249E17714}" type="slidenum">
              <a:rPr lang="en-CA" altLang="en-US" smtClean="0"/>
              <a:pPr eaLnBrk="1" hangingPunct="1"/>
              <a:t>19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English dictionary is someone helpful.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To really get at the idea behind the sin of covetousness we need to study the use of the Hebrew and Greek words.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F15AB09-A0B3-4EF7-805A-DA48170EF135}" type="slidenum">
              <a:rPr lang="en-CA" altLang="en-US" smtClean="0"/>
              <a:pPr eaLnBrk="1" hangingPunct="1"/>
              <a:t>2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To wish for something seems to be innocent enough.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case is dealing with something they could remember which was better off forgotten.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Again, this is a battle of the mind – we can control of memories.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shows the power of experience for ill in this case.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5E6530-1F14-450D-8D45-124ACB174DD7}" type="slidenum">
              <a:rPr lang="en-CA" altLang="en-US" smtClean="0"/>
              <a:pPr eaLnBrk="1" hangingPunct="1"/>
              <a:t>20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God wishes for Zion in the sense of what He knows it will be.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illustrates a good sense of the desire.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33C2058-EBEF-408D-9328-983802D16528}" type="slidenum">
              <a:rPr lang="en-CA" altLang="en-US" smtClean="0"/>
              <a:pPr eaLnBrk="1" hangingPunct="1"/>
              <a:t>21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sense of ‘coveting’ is likely only ever been experienced by a few.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involves a knowledge and understanding of the ‘way’ of God.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also involves faith in the promises of God to bring it all to pass.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4FDF34-56CF-49D7-B1AE-84266D1E6082}" type="slidenum">
              <a:rPr lang="en-CA" altLang="en-US" smtClean="0"/>
              <a:pPr eaLnBrk="1" hangingPunct="1"/>
              <a:t>22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Again this picture of the variety of uses illustrates the latitude of the word.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We must be careful not to pick up on just one side of the meanings.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Again, the word itself does not imply good or bad.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C86707-49CF-4CE1-B32D-3B3F35410156}" type="slidenum">
              <a:rPr lang="en-CA" altLang="en-US" smtClean="0"/>
              <a:pPr eaLnBrk="1" hangingPunct="1"/>
              <a:t>23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Read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1434AA3-A701-48EF-B9FD-F338BDBAD540}" type="slidenum">
              <a:rPr lang="en-CA" altLang="en-US" smtClean="0"/>
              <a:pPr eaLnBrk="1" hangingPunct="1"/>
              <a:t>24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There is no question that in this case coveting is promoted.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We have to reconcile this understanding with the usual idea behind coveting.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basic idea behind this word is to manifest a zeal towards something.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this case the Brethren were told to be zealous in their ability to serve the community.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530EF0A-A33A-4B0B-9A6D-44505B84B879}" type="slidenum">
              <a:rPr lang="en-CA" altLang="en-US" smtClean="0"/>
              <a:pPr eaLnBrk="1" hangingPunct="1"/>
              <a:t>3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Zealousness associated with envy is destructive.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feeling associated with zeal is sometimes better understood by the negative examples.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7A62C70-124D-4A74-B1A7-071EFC807177}" type="slidenum">
              <a:rPr lang="en-CA" altLang="en-US" smtClean="0"/>
              <a:pPr eaLnBrk="1" hangingPunct="1"/>
              <a:t>4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Rebuke and chastening is never a pleasant experience.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warmth and passion associated with this experience is supposed to have the effect of repentance.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is a powerful emotion.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Like in the discipline of children there is a small amount of time involved where it is effective.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Anything less than a zealous repentance hardly qualifies for the objective of discipline.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CDA3472-7671-468F-8097-44BDFB10410C}" type="slidenum">
              <a:rPr lang="en-CA" altLang="en-US" smtClean="0"/>
              <a:pPr eaLnBrk="1" hangingPunct="1"/>
              <a:t>5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We probably already recognize the power of ‘zeal’ as an infectious agent within observers.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It can work for good or ill.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CC89853-AA13-4074-AAAB-0D256C9B7FAE}" type="slidenum">
              <a:rPr lang="en-CA" altLang="en-US" smtClean="0"/>
              <a:pPr eaLnBrk="1" hangingPunct="1"/>
              <a:t>6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NIV makes the contrasts more apparent.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words illustrate the idea – zeal alone is neither good or bad – we need to know the object of its action.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108D31A-3260-4AE9-A6F6-AAA7931C7BA3}" type="slidenum">
              <a:rPr lang="en-CA" altLang="en-US" smtClean="0"/>
              <a:pPr eaLnBrk="1" hangingPunct="1"/>
              <a:t>7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Read this to get a good feel for the fact of how it is translated.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Note that it is translated ‘to covet’.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2CC5FEA-7A62-411F-8580-FA92374351AF}" type="slidenum">
              <a:rPr lang="en-CA" altLang="en-US" smtClean="0"/>
              <a:pPr eaLnBrk="1" hangingPunct="1"/>
              <a:t>8</a:t>
            </a:fld>
            <a:endParaRPr lang="en-CA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problem here is related to setting the heart upon something.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We would normally see this word as being a manifestation of wickedness.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1292BE3-2015-493C-9D54-9B436CCC4558}" type="slidenum">
              <a:rPr lang="en-CA" altLang="en-US" smtClean="0"/>
              <a:pPr eaLnBrk="1" hangingPunct="1"/>
              <a:t>9</a:t>
            </a:fld>
            <a:endParaRPr lang="en-CA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F79D0-B3D9-4015-B06C-F43984DE9996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BA004-1B71-4489-8A11-1AB7C216C55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7595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DF654-A383-4457-8E74-7F4C48DB5CA2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898F4-59DC-446B-8090-C531A67D17F5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5064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53225-E7A9-4CB4-8AB3-048D1AA5985B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79FB7-C8A3-41AD-99AC-592E4DA339E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8430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65775-35B4-4401-A82F-B42CA38711CC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04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838C1-BAB6-41DF-97E8-FE966C85861D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76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AA600-DC35-4CA6-BC3F-D1E8B31D87E9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216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4D9F-ABEF-418D-B771-C5F0256CD48C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58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C72FF-68D2-4A9E-A864-C9A721735228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76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21D48-BA33-46E0-9410-4AF7018BCB65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74088-9242-4600-A881-7ABC9FAAEE4F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33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6AA49-16E4-4295-9D13-AFAFE2EC12AA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2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1379B-6BB7-42E9-BCFE-7431CEF6CC52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4E795-51FE-4DD8-B985-25684DA1529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6634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FA42B-4B6F-4514-8372-1BFB27AB7CCC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80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6FFB-9712-4DC5-9CA3-DBC445591FA0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11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9FAF-633D-49FE-AA0F-0F03568CEB12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33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C3E7A-3908-47AD-B149-B6069EF75230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B4A2-5D22-4914-8220-ECCCC8A9741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67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3E452-1F57-4B82-9D62-5EBEA32DABCF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0D1F-8D2F-452A-930E-8DC568E31E7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2605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3B9D4-661F-41EF-8CC1-80045E8430B0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FA70E-F07B-4929-AF81-D6BC858E06A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01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C78D-C86C-4159-9FED-46DD59B1F931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B5058-7FE5-4053-A05D-ACD833E5866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790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06A94-559B-4653-ACB0-9D63B1FE3EE3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E51A2-E33C-4868-B32B-33571E85BFB3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349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6E10-7B16-4C75-AD01-7195E66A90C5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A0608-4494-4646-9688-AEA18D511C68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406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3A3BA-B52E-430B-9963-F2AAEC638571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1D656-1CB3-4276-BF95-3E40CE70074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416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59E1ACF3-C59D-41D8-B66D-9258D999B458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02A4687F-323C-40E1-A6B3-3D1BA38D79A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CA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633BEB32-A2CB-4C7D-B074-4C373D666E5F}" type="slidenum">
              <a:rPr lang="en-CA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60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ahom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ahom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ahom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14375" y="1214438"/>
            <a:ext cx="7772400" cy="126841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Thou Shalt Not Covet!          </a:t>
            </a:r>
            <a:r>
              <a:rPr lang="en-CA" sz="2800" dirty="0" smtClean="0">
                <a:solidFill>
                  <a:schemeClr val="bg1"/>
                </a:solidFill>
              </a:rPr>
              <a:t>(Exodus 20:17)</a:t>
            </a:r>
            <a:endParaRPr lang="en-CA" sz="2800" dirty="0">
              <a:solidFill>
                <a:schemeClr val="bg1"/>
              </a:solidFill>
            </a:endParaRPr>
          </a:p>
        </p:txBody>
      </p:sp>
      <p:sp>
        <p:nvSpPr>
          <p:cNvPr id="2051" name="Subtitle 3"/>
          <p:cNvSpPr>
            <a:spLocks noGrp="1"/>
          </p:cNvSpPr>
          <p:nvPr>
            <p:ph type="subTitle" idx="1"/>
          </p:nvPr>
        </p:nvSpPr>
        <p:spPr>
          <a:xfrm>
            <a:off x="1115616" y="3429000"/>
            <a:ext cx="6840760" cy="2160240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CA" sz="2800" b="1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Battleford Study Weekend</a:t>
            </a:r>
          </a:p>
          <a:p>
            <a:pPr>
              <a:defRPr/>
            </a:pP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2</a:t>
            </a:r>
          </a:p>
          <a:p>
            <a:pPr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“Covet earnestly the best gifts”</a:t>
            </a: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15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5638"/>
            <a:ext cx="4038600" cy="4114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b="1" dirty="0" smtClean="0"/>
              <a:t>Matthew 5:27-28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000" dirty="0" smtClean="0"/>
              <a:t>	27 </a:t>
            </a:r>
            <a:r>
              <a:rPr lang="en-CA" sz="2000" dirty="0"/>
              <a:t>Ye have heard that it was said by them of old time, Thou </a:t>
            </a:r>
            <a:r>
              <a:rPr lang="en-CA" sz="2000" dirty="0" err="1"/>
              <a:t>shalt</a:t>
            </a:r>
            <a:r>
              <a:rPr lang="en-CA" sz="2000" dirty="0"/>
              <a:t> not commit adultery: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000" dirty="0" smtClean="0"/>
              <a:t>	28 </a:t>
            </a:r>
            <a:r>
              <a:rPr lang="en-CA" sz="2000" dirty="0"/>
              <a:t>But I say unto you, That whosoever </a:t>
            </a:r>
            <a:r>
              <a:rPr lang="en-CA" sz="2000" dirty="0" err="1"/>
              <a:t>looketh</a:t>
            </a:r>
            <a:r>
              <a:rPr lang="en-CA" sz="2000" dirty="0"/>
              <a:t> on a woman </a:t>
            </a:r>
            <a:r>
              <a:rPr lang="en-C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lust </a:t>
            </a:r>
            <a:r>
              <a:rPr lang="en-CA" sz="2000" dirty="0"/>
              <a:t>after her hath committed adultery with her already in his heart.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172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298700"/>
            <a:ext cx="3643313" cy="3344863"/>
          </a:xfrm>
          <a:solidFill>
            <a:srgbClr val="002060"/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CA" altLang="en-US" sz="900" smtClean="0">
              <a:solidFill>
                <a:srgbClr val="000000"/>
              </a:solidFill>
            </a:endParaRPr>
          </a:p>
          <a:p>
            <a:pPr eaLnBrk="1" hangingPunct="1"/>
            <a:r>
              <a:rPr lang="en-CA" altLang="en-US" sz="2000" smtClean="0">
                <a:solidFill>
                  <a:schemeClr val="bg1"/>
                </a:solidFill>
              </a:rPr>
              <a:t>This context sets the standard for the intensity of the feelings associated with the desire.</a:t>
            </a:r>
          </a:p>
          <a:p>
            <a:pPr eaLnBrk="1" hangingPunct="1"/>
            <a:r>
              <a:rPr lang="en-CA" altLang="en-US" sz="2000" smtClean="0">
                <a:solidFill>
                  <a:schemeClr val="bg1"/>
                </a:solidFill>
              </a:rPr>
              <a:t>In this case ‘setting the heart upon it’ is totally misdirected and wrong before our God.</a:t>
            </a:r>
          </a:p>
          <a:p>
            <a:pPr eaLnBrk="1" hangingPunct="1"/>
            <a:endParaRPr lang="en-CA" altLang="en-US" sz="2000" smtClean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altLang="en-US" sz="2600" smtClean="0"/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- To set the heart upon -</a:t>
            </a:r>
          </a:p>
        </p:txBody>
      </p:sp>
      <p:sp>
        <p:nvSpPr>
          <p:cNvPr id="1126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868362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C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GRK-NT 1937: </a:t>
            </a:r>
            <a:r>
              <a:rPr lang="en-CA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epithumeo</a:t>
            </a:r>
            <a:r>
              <a:rPr lang="en-C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 (Bad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54238"/>
            <a:ext cx="4038600" cy="34718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b="1" dirty="0"/>
              <a:t>Luke 22:15-16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000" dirty="0" smtClean="0"/>
              <a:t>	15 </a:t>
            </a:r>
            <a:r>
              <a:rPr lang="en-CA" sz="2000" dirty="0"/>
              <a:t>And he said unto them, With </a:t>
            </a:r>
            <a:r>
              <a:rPr lang="en-C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 I have desired </a:t>
            </a:r>
            <a:r>
              <a:rPr lang="en-CA" sz="2000" dirty="0"/>
              <a:t>to eat this </a:t>
            </a:r>
            <a:r>
              <a:rPr lang="en-CA" sz="2000" dirty="0" err="1"/>
              <a:t>passover</a:t>
            </a:r>
            <a:r>
              <a:rPr lang="en-CA" sz="2000" dirty="0"/>
              <a:t> with you before I suffer: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000" dirty="0" smtClean="0"/>
              <a:t>	16 </a:t>
            </a:r>
            <a:r>
              <a:rPr lang="en-CA" sz="2000" dirty="0"/>
              <a:t>For I say unto you, I will not any more eat thereof, until it be fulfilled in the kingdom of God.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720850"/>
            <a:ext cx="3643313" cy="4186238"/>
          </a:xfrm>
          <a:solidFill>
            <a:srgbClr val="002060"/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With desire </a:t>
            </a:r>
            <a:r>
              <a:rPr lang="en-C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 1939 </a:t>
            </a:r>
            <a:r>
              <a:rPr lang="en-CA" sz="2000" dirty="0" smtClean="0">
                <a:solidFill>
                  <a:schemeClr val="bg1"/>
                </a:solidFill>
              </a:rPr>
              <a:t>‘a longing’, I have desired </a:t>
            </a:r>
            <a:r>
              <a:rPr lang="en-C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 1937 </a:t>
            </a:r>
            <a:r>
              <a:rPr lang="en-CA" sz="2000" dirty="0" smtClean="0">
                <a:solidFill>
                  <a:schemeClr val="bg1"/>
                </a:solidFill>
              </a:rPr>
              <a:t>‘set my heart upon’.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This passage shows the intensity of the desire of the Lord to eat this </a:t>
            </a:r>
            <a:r>
              <a:rPr lang="en-CA" sz="2000" dirty="0" err="1" smtClean="0">
                <a:solidFill>
                  <a:schemeClr val="bg1"/>
                </a:solidFill>
              </a:rPr>
              <a:t>passover</a:t>
            </a:r>
            <a:r>
              <a:rPr lang="en-CA" sz="2000" dirty="0" smtClean="0">
                <a:solidFill>
                  <a:schemeClr val="bg1"/>
                </a:solidFill>
              </a:rPr>
              <a:t> with his disciples.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In this case ‘setting the heart upon it’ was totally proper and right before our God.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- To set the heart upon -</a:t>
            </a:r>
          </a:p>
        </p:txBody>
      </p:sp>
      <p:sp>
        <p:nvSpPr>
          <p:cNvPr id="12293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46075" y="346075"/>
            <a:ext cx="8401050" cy="868363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C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GRK-NT 1937: </a:t>
            </a:r>
            <a:r>
              <a:rPr lang="en-CA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epithumeo</a:t>
            </a:r>
            <a:r>
              <a:rPr lang="en-C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j-ea"/>
                <a:cs typeface="+mj-cs"/>
              </a:rPr>
              <a:t> (Good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NT 1937: </a:t>
            </a:r>
            <a:r>
              <a:rPr lang="en-C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epithumeo</a:t>
            </a:r>
            <a:endParaRPr lang="en-CA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36713"/>
          <a:ext cx="8229600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5857916"/>
                <a:gridCol w="1114404"/>
              </a:tblGrid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Reference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Context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Lexicon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Matt 5:28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That whosoever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aseline="0" dirty="0" err="1" smtClean="0"/>
                        <a:t>looketh</a:t>
                      </a:r>
                      <a:r>
                        <a:rPr lang="en-CA" sz="1800" baseline="0" dirty="0" smtClean="0"/>
                        <a:t> on a woman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to lust </a:t>
                      </a:r>
                      <a:r>
                        <a:rPr lang="en-CA" sz="1800" baseline="0" dirty="0" smtClean="0"/>
                        <a:t>after her hath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Matt 13:17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Many prophets and righteous</a:t>
                      </a:r>
                      <a:r>
                        <a:rPr lang="en-CA" sz="1800" baseline="0" dirty="0" smtClean="0"/>
                        <a:t> men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have desired </a:t>
                      </a:r>
                      <a:r>
                        <a:rPr lang="en-CA" sz="1800" baseline="0" dirty="0" smtClean="0"/>
                        <a:t>to see those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Luke 22:15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And he said unto them, with</a:t>
                      </a:r>
                      <a:r>
                        <a:rPr lang="en-CA" sz="1800" baseline="0" dirty="0" smtClean="0"/>
                        <a:t> desire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I have desired </a:t>
                      </a:r>
                      <a:r>
                        <a:rPr lang="en-CA" sz="1800" baseline="0" dirty="0" smtClean="0"/>
                        <a:t>to eat this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Acts 20:33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I have coveted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CA" sz="1800" baseline="0" dirty="0" smtClean="0"/>
                        <a:t>no man`s silver, or gold, or apparel.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Rom 13:9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Thou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aseline="0" dirty="0" err="1" smtClean="0"/>
                        <a:t>shalt</a:t>
                      </a:r>
                      <a:r>
                        <a:rPr lang="en-CA" sz="1800" baseline="0" dirty="0" smtClean="0"/>
                        <a:t> not bear false witness, 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Thou </a:t>
                      </a:r>
                      <a:r>
                        <a:rPr lang="en-CA" sz="1800" b="1" dirty="0" err="1" smtClean="0">
                          <a:solidFill>
                            <a:srgbClr val="FF0000"/>
                          </a:solidFill>
                        </a:rPr>
                        <a:t>shalt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CA" sz="1800" dirty="0" smtClean="0"/>
                        <a:t>not 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covet;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C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1Cor 10:6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that we should not lust after evil things, as they</a:t>
                      </a:r>
                      <a:r>
                        <a:rPr lang="en-CA" sz="1800" baseline="0" dirty="0" smtClean="0"/>
                        <a:t> also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lusted.</a:t>
                      </a:r>
                      <a:endParaRPr lang="en-C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Gal 5:17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For the flesh </a:t>
                      </a:r>
                      <a:r>
                        <a:rPr lang="en-CA" sz="1800" b="1" dirty="0" err="1" smtClean="0">
                          <a:solidFill>
                            <a:srgbClr val="FF0000"/>
                          </a:solidFill>
                        </a:rPr>
                        <a:t>lusteth</a:t>
                      </a:r>
                      <a:r>
                        <a:rPr lang="en-CA" sz="1800" dirty="0" smtClean="0"/>
                        <a:t> against the Spirit, and the Spirit against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1Tim 3:1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If a</a:t>
                      </a:r>
                      <a:r>
                        <a:rPr lang="en-CA" sz="1800" baseline="0" dirty="0" smtClean="0"/>
                        <a:t> man desire the office of a bishop,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he </a:t>
                      </a:r>
                      <a:r>
                        <a:rPr lang="en-CA" sz="1800" b="1" baseline="0" dirty="0" err="1" smtClean="0">
                          <a:solidFill>
                            <a:srgbClr val="0070C0"/>
                          </a:solidFill>
                        </a:rPr>
                        <a:t>desireth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CA" sz="1800" baseline="0" dirty="0" smtClean="0"/>
                        <a:t>a good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James</a:t>
                      </a:r>
                      <a:r>
                        <a:rPr lang="en-CA" sz="1800" baseline="0" dirty="0" smtClean="0"/>
                        <a:t> 4:2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Ye lust,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CA" sz="1800" baseline="0" dirty="0" smtClean="0"/>
                        <a:t>and have not: ye kill, and desire to have, and cannot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1Peter</a:t>
                      </a:r>
                      <a:r>
                        <a:rPr lang="en-CA" sz="1800" baseline="0" dirty="0" smtClean="0"/>
                        <a:t> 1:12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Which things the angels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desire</a:t>
                      </a:r>
                      <a:r>
                        <a:rPr lang="en-CA" sz="1800" dirty="0" smtClean="0"/>
                        <a:t> to look into.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1937</a:t>
                      </a:r>
                      <a:endParaRPr lang="en-CA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1336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- To set the heart upon 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00206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IS NOT GODLINESS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370138"/>
            <a:ext cx="4038600" cy="30924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6:5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800" dirty="0" smtClean="0"/>
              <a:t>Perverse </a:t>
            </a:r>
            <a:r>
              <a:rPr lang="en-CA" sz="3800" dirty="0" err="1" smtClean="0"/>
              <a:t>disputings</a:t>
            </a:r>
            <a:r>
              <a:rPr lang="en-CA" sz="3800" dirty="0" smtClean="0"/>
              <a:t> of men of corrupt minds, and destitute of the truth, supposing that </a:t>
            </a:r>
            <a:r>
              <a:rPr lang="en-CA" sz="3800" b="1" dirty="0" smtClean="0">
                <a:solidFill>
                  <a:srgbClr val="FF0000"/>
                </a:solidFill>
              </a:rPr>
              <a:t>gain</a:t>
            </a:r>
            <a:r>
              <a:rPr lang="en-CA" sz="3800" dirty="0" smtClean="0"/>
              <a:t> is godliness: from such withdraw thyself.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800" dirty="0" smtClean="0">
                <a:solidFill>
                  <a:schemeClr val="bg1"/>
                </a:solidFill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400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189163"/>
            <a:ext cx="3643313" cy="3255962"/>
          </a:xfrm>
          <a:solidFill>
            <a:srgbClr val="00206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- NT:4200 </a:t>
            </a:r>
            <a:r>
              <a:rPr lang="en-CA" sz="3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porismos</a:t>
            </a: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CA" sz="3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-is-</a:t>
            </a:r>
            <a:r>
              <a:rPr lang="en-CA" sz="3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mos'</a:t>
            </a: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 from a derivative of </a:t>
            </a:r>
            <a:r>
              <a:rPr lang="en-CA" sz="3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poros</a:t>
            </a: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 way, i.e. means); furnishing (procuring), i.e. (by implication) money-getting (acquisition):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2006 </a:t>
            </a:r>
            <a:r>
              <a:rPr lang="en-CA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Biblesoft</a:t>
            </a:r>
            <a:r>
              <a:rPr lang="en-CA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Inc.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00206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GODLINESS WITH CONTENTMENT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31988"/>
            <a:ext cx="4038600" cy="37147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6:6-8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200" dirty="0" smtClean="0"/>
              <a:t>But godliness with contentment is great </a:t>
            </a:r>
            <a:r>
              <a:rPr lang="en-CA" sz="3200" b="1" dirty="0" smtClean="0">
                <a:solidFill>
                  <a:srgbClr val="0070C0"/>
                </a:solidFill>
              </a:rPr>
              <a:t>gain.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/>
              <a:t>	For we brought nothing into this world, and it is certain we can carry nothing out.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/>
              <a:t>	And having food and raiment let us be therewith content.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982788"/>
            <a:ext cx="3643313" cy="3398837"/>
          </a:xfrm>
          <a:solidFill>
            <a:srgbClr val="00206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Godliness does bring contentment.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contentment is great gain.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standard is having ‘food and raiment’.</a:t>
            </a:r>
            <a:endParaRPr lang="en-CA" sz="2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C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NT 4200: </a:t>
            </a:r>
            <a:r>
              <a:rPr lang="en-C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porismos</a:t>
            </a:r>
            <a:endParaRPr lang="en-CA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36713"/>
          <a:ext cx="8229600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5857916"/>
                <a:gridCol w="1114404"/>
              </a:tblGrid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Reference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Context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Lexicon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1Tim</a:t>
                      </a:r>
                      <a:r>
                        <a:rPr lang="en-CA" sz="1800" baseline="0" dirty="0" smtClean="0"/>
                        <a:t> 6:5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Supposing</a:t>
                      </a:r>
                      <a:r>
                        <a:rPr lang="en-CA" sz="1800" baseline="0" dirty="0" smtClean="0"/>
                        <a:t> that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gain</a:t>
                      </a:r>
                      <a:r>
                        <a:rPr lang="en-CA" sz="1800" baseline="0" dirty="0" smtClean="0"/>
                        <a:t> is godliness: from such withdraw thyself.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4200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1Tim</a:t>
                      </a:r>
                      <a:r>
                        <a:rPr lang="en-CA" sz="1800" baseline="0" dirty="0" smtClean="0"/>
                        <a:t> 6:6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aseline="0" dirty="0" smtClean="0"/>
                        <a:t>But godliness with contentment is great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gain.</a:t>
                      </a:r>
                      <a:endParaRPr lang="en-CA" sz="1800" b="1" dirty="0">
                        <a:solidFill>
                          <a:srgbClr val="0070C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4200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1643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Acquisition 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1 Timothy 6:10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For the love of money is the root of all evil: which while some </a:t>
            </a:r>
            <a:r>
              <a:rPr lang="en-CA" sz="2600" b="1" dirty="0" smtClean="0">
                <a:solidFill>
                  <a:srgbClr val="FF0000"/>
                </a:solidFill>
              </a:rPr>
              <a:t>coveted after, </a:t>
            </a:r>
            <a:r>
              <a:rPr lang="en-CA" sz="2600" dirty="0" smtClean="0"/>
              <a:t>they have erred from the faith, and pierced themselves through with many sorrows.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00200"/>
            <a:ext cx="3643313" cy="4525963"/>
          </a:xfrm>
          <a:solidFill>
            <a:srgbClr val="002060"/>
          </a:solidFill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COVET: (Greek)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NT:3713 </a:t>
            </a:r>
            <a:r>
              <a:rPr lang="en-C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oregomai</a:t>
            </a: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400" dirty="0" smtClean="0">
                <a:solidFill>
                  <a:schemeClr val="bg1"/>
                </a:solidFill>
              </a:rPr>
              <a:t>(or-</a:t>
            </a:r>
            <a:r>
              <a:rPr lang="en-CA" sz="2400" dirty="0" err="1" smtClean="0">
                <a:solidFill>
                  <a:schemeClr val="bg1"/>
                </a:solidFill>
              </a:rPr>
              <a:t>eg</a:t>
            </a:r>
            <a:r>
              <a:rPr lang="en-CA" sz="2400" dirty="0" smtClean="0">
                <a:solidFill>
                  <a:schemeClr val="bg1"/>
                </a:solidFill>
              </a:rPr>
              <a:t>'-</a:t>
            </a:r>
            <a:r>
              <a:rPr lang="en-CA" sz="2400" dirty="0" err="1" smtClean="0">
                <a:solidFill>
                  <a:schemeClr val="bg1"/>
                </a:solidFill>
              </a:rPr>
              <a:t>om-ahee</a:t>
            </a:r>
            <a:r>
              <a:rPr lang="en-CA" sz="2400" dirty="0" smtClean="0">
                <a:solidFill>
                  <a:schemeClr val="bg1"/>
                </a:solidFill>
              </a:rPr>
              <a:t>); middle voice of apparently a prolonged form of an obsolete primary [compare NT:3735]; to stretch oneself, i.e. reach out after (long for):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KJV - covet after, desire.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2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1900" dirty="0" smtClean="0">
                <a:solidFill>
                  <a:schemeClr val="bg1"/>
                </a:solidFill>
              </a:rPr>
              <a:t>2006 </a:t>
            </a:r>
            <a:r>
              <a:rPr lang="en-CA" sz="1900" dirty="0" err="1" smtClean="0">
                <a:solidFill>
                  <a:schemeClr val="bg1"/>
                </a:solidFill>
              </a:rPr>
              <a:t>Biblesoft</a:t>
            </a:r>
            <a:r>
              <a:rPr lang="en-CA" sz="1900" dirty="0" smtClean="0">
                <a:solidFill>
                  <a:schemeClr val="bg1"/>
                </a:solidFill>
              </a:rPr>
              <a:t>, Inc.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stretch, to reach after -</a:t>
            </a: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GRK–NT 3713: oregomai </a:t>
            </a:r>
            <a:r>
              <a:rPr lang="en-CA" altLang="en-US" sz="2800" smtClean="0">
                <a:solidFill>
                  <a:srgbClr val="FFFF00"/>
                </a:solidFill>
              </a:rPr>
              <a:t>(Bad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1 Timothy 3:1-2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1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This is a true saying, If a man </a:t>
            </a:r>
            <a:r>
              <a:rPr lang="en-CA" sz="2600" b="1" dirty="0" smtClean="0">
                <a:solidFill>
                  <a:srgbClr val="0070C0"/>
                </a:solidFill>
              </a:rPr>
              <a:t>desire</a:t>
            </a:r>
            <a:r>
              <a:rPr lang="en-CA" sz="2600" dirty="0" smtClean="0"/>
              <a:t> the office of a bishop, he </a:t>
            </a:r>
            <a:r>
              <a:rPr lang="en-CA" sz="2600" dirty="0" err="1" smtClean="0"/>
              <a:t>desireth</a:t>
            </a:r>
            <a:r>
              <a:rPr lang="en-CA" sz="2600" b="1" dirty="0" smtClean="0">
                <a:solidFill>
                  <a:srgbClr val="FFFF00"/>
                </a:solidFill>
              </a:rPr>
              <a:t> </a:t>
            </a:r>
            <a:r>
              <a:rPr lang="en-CA" sz="2600" dirty="0" smtClean="0"/>
              <a:t>a good work.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A bishop then must be blameless, the husband of one wife, vigilant, sober, of good behaviour, given to hospitality, apt to teach;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020888"/>
            <a:ext cx="3643313" cy="3543300"/>
          </a:xfrm>
          <a:solidFill>
            <a:srgbClr val="002060"/>
          </a:solidFill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3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It is advantageous to have some Brethren who honestly desire to be leaders and servants of the ecclesia.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The desire to do so must be in the light of the descriptors that follow.</a:t>
            </a:r>
            <a:endParaRPr lang="en-CA" sz="1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stretch, to reach after -</a:t>
            </a: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GRK–NT 3713: oregomai </a:t>
            </a:r>
            <a:r>
              <a:rPr lang="en-CA" altLang="en-US" sz="2800" smtClean="0">
                <a:solidFill>
                  <a:srgbClr val="FFFF00"/>
                </a:solidFill>
              </a:rPr>
              <a:t>(Good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817688"/>
            <a:ext cx="4038600" cy="4043362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b="1" dirty="0" smtClean="0"/>
              <a:t>	Hebrews 11:15-16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3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And truly, if they had been mindful of that country from whence they came out, they might have had opportunity to have returned.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But now they </a:t>
            </a:r>
            <a:r>
              <a:rPr lang="en-CA" sz="2600" b="1" dirty="0" smtClean="0">
                <a:solidFill>
                  <a:srgbClr val="0070C0"/>
                </a:solidFill>
              </a:rPr>
              <a:t>desire</a:t>
            </a:r>
            <a:r>
              <a:rPr lang="en-CA" sz="2600" dirty="0" smtClean="0">
                <a:solidFill>
                  <a:srgbClr val="C00000"/>
                </a:solidFill>
              </a:rPr>
              <a:t> </a:t>
            </a:r>
            <a:r>
              <a:rPr lang="en-CA" sz="2600" dirty="0" smtClean="0"/>
              <a:t>a better country, that is, an heavenly: wherefore God is not ashamed to be called their God: for he hath prepared for them a city.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178050"/>
            <a:ext cx="3643313" cy="3394075"/>
          </a:xfrm>
          <a:solidFill>
            <a:srgbClr val="002060"/>
          </a:solidFill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4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Some of us will fail in our discipleship by turning back to things we had decided to leave behind at our respective baptisms.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For others, the desire for a </a:t>
            </a:r>
            <a:r>
              <a:rPr lang="en-CA" sz="2400" smtClean="0">
                <a:solidFill>
                  <a:schemeClr val="bg1"/>
                </a:solidFill>
              </a:rPr>
              <a:t>country </a:t>
            </a:r>
            <a:r>
              <a:rPr lang="en-CA" sz="2400" smtClean="0">
                <a:solidFill>
                  <a:schemeClr val="bg1"/>
                </a:solidFill>
              </a:rPr>
              <a:t>better than </a:t>
            </a:r>
            <a:r>
              <a:rPr lang="en-CA" sz="2400" dirty="0" smtClean="0">
                <a:solidFill>
                  <a:schemeClr val="bg1"/>
                </a:solidFill>
              </a:rPr>
              <a:t>that we find ourselves in now is a very strong and driving force in our life.</a:t>
            </a:r>
            <a:endParaRPr lang="en-CA" sz="1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stretch, to reach after -</a:t>
            </a:r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GRK–NT 3713: oregomai </a:t>
            </a:r>
            <a:r>
              <a:rPr lang="en-CA" altLang="en-US" sz="2800" smtClean="0">
                <a:solidFill>
                  <a:srgbClr val="FFFF00"/>
                </a:solidFill>
              </a:rPr>
              <a:t>(Good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NT 3713: </a:t>
            </a:r>
            <a:r>
              <a:rPr lang="en-C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oregomai</a:t>
            </a:r>
            <a:endParaRPr lang="en-CA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36713"/>
          <a:ext cx="8229600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5857916"/>
                <a:gridCol w="1114404"/>
              </a:tblGrid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Reference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Context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Lexicon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1Tim</a:t>
                      </a:r>
                      <a:r>
                        <a:rPr lang="en-CA" sz="1800" baseline="0" dirty="0" smtClean="0"/>
                        <a:t> 3:1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This is a true saying, If a man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desire</a:t>
                      </a:r>
                      <a:r>
                        <a:rPr lang="en-CA" sz="1800" dirty="0" smtClean="0"/>
                        <a:t> the office of a bishop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3713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1Tim</a:t>
                      </a:r>
                      <a:r>
                        <a:rPr lang="en-CA" sz="1800" baseline="0" dirty="0" smtClean="0"/>
                        <a:t> 6:10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aseline="0" dirty="0" smtClean="0"/>
                        <a:t>is the root of all evil: which while some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coveted after </a:t>
                      </a:r>
                      <a:endParaRPr lang="en-C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3713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Heb 11:16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But now they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desire</a:t>
                      </a:r>
                      <a:r>
                        <a:rPr lang="en-CA" sz="180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CA" sz="1800" dirty="0" smtClean="0"/>
                        <a:t>a better</a:t>
                      </a:r>
                      <a:r>
                        <a:rPr lang="en-CA" sz="1800" baseline="0" dirty="0" smtClean="0"/>
                        <a:t> country, that is, an heavenly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3713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CA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20533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stretch, to reach after 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2913"/>
            <a:ext cx="8229600" cy="796925"/>
          </a:xfrm>
          <a:solidFill>
            <a:srgbClr val="002060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MEANING OF WORDS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CA" altLang="en-US" sz="2400" b="1" smtClean="0"/>
              <a:t>	Exodus 20:17</a:t>
            </a:r>
          </a:p>
          <a:p>
            <a:pPr eaLnBrk="1" hangingPunct="1"/>
            <a:endParaRPr lang="en-CA" altLang="en-US" sz="900" smtClean="0"/>
          </a:p>
          <a:p>
            <a:pPr eaLnBrk="1" hangingPunct="1">
              <a:buFont typeface="Arial" charset="0"/>
              <a:buNone/>
            </a:pPr>
            <a:r>
              <a:rPr lang="en-CA" altLang="en-US" sz="2400" smtClean="0"/>
              <a:t>	Thou shalt not </a:t>
            </a:r>
            <a:r>
              <a:rPr lang="en-CA" altLang="en-US" sz="2400" b="1" smtClean="0">
                <a:solidFill>
                  <a:srgbClr val="FF0000"/>
                </a:solidFill>
              </a:rPr>
              <a:t>covet</a:t>
            </a:r>
            <a:r>
              <a:rPr lang="en-CA" altLang="en-US" sz="2400" smtClean="0"/>
              <a:t> thy neighbour's house, thou shalt not </a:t>
            </a:r>
            <a:r>
              <a:rPr lang="en-CA" altLang="en-US" sz="2400" b="1" smtClean="0">
                <a:solidFill>
                  <a:srgbClr val="FF0000"/>
                </a:solidFill>
              </a:rPr>
              <a:t>covet</a:t>
            </a:r>
            <a:r>
              <a:rPr lang="en-CA" altLang="en-US" sz="2400" smtClean="0">
                <a:solidFill>
                  <a:srgbClr val="C00000"/>
                </a:solidFill>
              </a:rPr>
              <a:t> </a:t>
            </a:r>
            <a:r>
              <a:rPr lang="en-CA" altLang="en-US" sz="2400" smtClean="0"/>
              <a:t>thy neighbour's wife, nor his manservant, nor his maidservant, nor his ox, nor his ass, nor any thing that is thy neighbour's.</a:t>
            </a:r>
          </a:p>
          <a:p>
            <a:pPr eaLnBrk="1" hangingPunct="1">
              <a:buFont typeface="Arial" charset="0"/>
              <a:buNone/>
            </a:pPr>
            <a:endParaRPr lang="en-CA" altLang="en-US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971925"/>
          </a:xfrm>
          <a:solidFill>
            <a:srgbClr val="002060"/>
          </a:soli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COVET: (English)</a:t>
            </a: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To desire wrongfully, inordinately, or without due regard for the rights of others: to covet another’s property.</a:t>
            </a: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To wish for, esp. Eagerly.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	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n-CA" sz="1200" dirty="0" smtClean="0">
                <a:solidFill>
                  <a:schemeClr val="bg1"/>
                </a:solidFill>
              </a:rPr>
              <a:t>Webster’s Universal College Dictionary</a:t>
            </a:r>
            <a:endParaRPr lang="en-CA" sz="1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THE DEADLY SIN OF COVETOUSNESS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14938" y="5286375"/>
            <a:ext cx="2928937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MEANING OF WORDS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Psalm 106:12-14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Then believed they his words; they sang his praise.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They soon </a:t>
            </a:r>
            <a:r>
              <a:rPr lang="en-CA" sz="2600" dirty="0" err="1" smtClean="0"/>
              <a:t>forgat</a:t>
            </a:r>
            <a:r>
              <a:rPr lang="en-CA" sz="2600" dirty="0" smtClean="0"/>
              <a:t> his works; they waited not for his counsel: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But </a:t>
            </a:r>
            <a:r>
              <a:rPr lang="en-CA" sz="2600" b="1" dirty="0" smtClean="0">
                <a:solidFill>
                  <a:srgbClr val="FF0000"/>
                </a:solidFill>
              </a:rPr>
              <a:t>lusted</a:t>
            </a:r>
            <a:r>
              <a:rPr lang="en-CA" sz="2600" dirty="0" smtClean="0">
                <a:solidFill>
                  <a:srgbClr val="002060"/>
                </a:solidFill>
              </a:rPr>
              <a:t> </a:t>
            </a:r>
            <a:r>
              <a:rPr lang="en-CA" sz="2600" dirty="0" smtClean="0"/>
              <a:t>exceedingly in the wilderness, and tempted God in the desert.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708150"/>
            <a:ext cx="3643313" cy="4114800"/>
          </a:xfrm>
          <a:solidFill>
            <a:srgbClr val="002060"/>
          </a:soli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COVET: (Hebrew)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OT:183  </a:t>
            </a:r>
            <a:r>
              <a:rPr lang="en-CA" sz="2400" dirty="0" err="1" smtClean="0">
                <a:solidFill>
                  <a:schemeClr val="bg1"/>
                </a:solidFill>
              </a:rPr>
              <a:t>avah</a:t>
            </a:r>
            <a:r>
              <a:rPr lang="en-CA" sz="2400" dirty="0" smtClean="0">
                <a:solidFill>
                  <a:schemeClr val="bg1"/>
                </a:solidFill>
              </a:rPr>
              <a:t> (aw-</a:t>
            </a:r>
            <a:r>
              <a:rPr lang="en-CA" sz="2400" dirty="0" err="1" smtClean="0">
                <a:solidFill>
                  <a:schemeClr val="bg1"/>
                </a:solidFill>
              </a:rPr>
              <a:t>vaw</a:t>
            </a:r>
            <a:r>
              <a:rPr lang="en-CA" sz="2400" dirty="0" smtClean="0">
                <a:solidFill>
                  <a:schemeClr val="bg1"/>
                </a:solidFill>
              </a:rPr>
              <a:t>'); a primitive root; to wish for: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solidFill>
                  <a:schemeClr val="bg1"/>
                </a:solidFill>
              </a:rPr>
              <a:t>KJV - covet, (greatly) desire, be desirous, long, lust (after).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2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1900" dirty="0" smtClean="0">
                <a:solidFill>
                  <a:schemeClr val="bg1"/>
                </a:solidFill>
              </a:rPr>
              <a:t>2006 </a:t>
            </a:r>
            <a:r>
              <a:rPr lang="en-CA" sz="1900" dirty="0" err="1" smtClean="0">
                <a:solidFill>
                  <a:schemeClr val="bg1"/>
                </a:solidFill>
              </a:rPr>
              <a:t>Biblesoft</a:t>
            </a:r>
            <a:r>
              <a:rPr lang="en-CA" sz="1900" dirty="0" smtClean="0">
                <a:solidFill>
                  <a:schemeClr val="bg1"/>
                </a:solidFill>
              </a:rPr>
              <a:t>, Inc.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</p:txBody>
      </p:sp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 wish for -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382588"/>
            <a:ext cx="8229600" cy="725487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CA" sz="2800" b="1" dirty="0">
                <a:solidFill>
                  <a:srgbClr val="FFFF00"/>
                </a:solidFill>
                <a:latin typeface="Verdana" pitchFamily="34" charset="0"/>
                <a:ea typeface="+mj-ea"/>
                <a:cs typeface="+mj-cs"/>
              </a:rPr>
              <a:t>HEB–OT 183: </a:t>
            </a:r>
            <a:r>
              <a:rPr lang="en-CA" sz="2800" b="1" dirty="0" err="1">
                <a:solidFill>
                  <a:srgbClr val="FFFF00"/>
                </a:solidFill>
                <a:latin typeface="Verdana" pitchFamily="34" charset="0"/>
                <a:ea typeface="+mj-ea"/>
                <a:cs typeface="+mj-cs"/>
              </a:rPr>
              <a:t>avah</a:t>
            </a:r>
            <a:r>
              <a:rPr lang="en-CA" sz="2800" b="1" dirty="0">
                <a:solidFill>
                  <a:srgbClr val="FFFF00"/>
                </a:solidFill>
                <a:latin typeface="Verdana" pitchFamily="34" charset="0"/>
                <a:ea typeface="+mj-ea"/>
                <a:cs typeface="+mj-cs"/>
              </a:rPr>
              <a:t> </a:t>
            </a:r>
            <a:r>
              <a:rPr lang="en-CA" sz="2800" dirty="0">
                <a:solidFill>
                  <a:srgbClr val="FFFF00"/>
                </a:solidFill>
                <a:latin typeface="Verdana" pitchFamily="34" charset="0"/>
                <a:ea typeface="+mj-ea"/>
                <a:cs typeface="+mj-cs"/>
              </a:rPr>
              <a:t>(Bad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Psalm 132:13-14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For the Lord hath chosen Zion; he hath </a:t>
            </a:r>
            <a:r>
              <a:rPr lang="en-C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desired</a:t>
            </a:r>
            <a:r>
              <a:rPr lang="en-CA" sz="2600" dirty="0" smtClean="0"/>
              <a:t> it for his habitation.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This is my rest for ever: here will I dwell; for I have </a:t>
            </a:r>
            <a:r>
              <a:rPr lang="en-C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desired</a:t>
            </a:r>
            <a:r>
              <a:rPr lang="en-CA" sz="2600" dirty="0" smtClean="0"/>
              <a:t> 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18435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105025"/>
            <a:ext cx="3643313" cy="3324225"/>
          </a:xfrm>
          <a:solidFill>
            <a:srgbClr val="002060"/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CA" altLang="en-US" sz="900" smtClean="0">
              <a:solidFill>
                <a:srgbClr val="000000"/>
              </a:solidFill>
            </a:endParaRPr>
          </a:p>
          <a:p>
            <a:pPr eaLnBrk="1" hangingPunct="1"/>
            <a:r>
              <a:rPr lang="en-CA" altLang="en-US" sz="2400" smtClean="0">
                <a:solidFill>
                  <a:schemeClr val="bg1"/>
                </a:solidFill>
              </a:rPr>
              <a:t>This kind of desire leads one to achieve it.</a:t>
            </a:r>
          </a:p>
          <a:p>
            <a:pPr eaLnBrk="1" hangingPunct="1"/>
            <a:endParaRPr lang="en-CA" altLang="en-US" sz="1000" smtClean="0">
              <a:solidFill>
                <a:schemeClr val="bg1"/>
              </a:solidFill>
            </a:endParaRPr>
          </a:p>
          <a:p>
            <a:pPr eaLnBrk="1" hangingPunct="1"/>
            <a:r>
              <a:rPr lang="en-CA" altLang="en-US" sz="2400" smtClean="0">
                <a:solidFill>
                  <a:schemeClr val="bg1"/>
                </a:solidFill>
              </a:rPr>
              <a:t>It can be right and proper if the object of the desire is right.</a:t>
            </a:r>
            <a:endParaRPr lang="en-CA" altLang="en-US" sz="190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altLang="en-US" sz="2600" smtClean="0">
              <a:solidFill>
                <a:schemeClr val="bg1"/>
              </a:solidFill>
            </a:endParaRP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 wish for -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HEB–OT 183: avah </a:t>
            </a:r>
            <a:r>
              <a:rPr lang="en-CA" altLang="en-US" sz="2800" smtClean="0">
                <a:solidFill>
                  <a:srgbClr val="FFFF00"/>
                </a:solidFill>
              </a:rPr>
              <a:t>(Good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3" y="1571625"/>
            <a:ext cx="4038600" cy="45259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Isaiah </a:t>
            </a:r>
            <a:r>
              <a:rPr lang="en-CA" sz="2600" b="1" dirty="0"/>
              <a:t>26:8-9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8 </a:t>
            </a:r>
            <a:r>
              <a:rPr lang="en-CA" sz="2600" dirty="0"/>
              <a:t>Yea, in the way of thy judgments, O Lord, have we waited for thee; the </a:t>
            </a:r>
            <a:r>
              <a:rPr lang="en-C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</a:t>
            </a:r>
            <a:r>
              <a:rPr lang="en-CA" sz="2600" dirty="0">
                <a:solidFill>
                  <a:srgbClr val="0070C0"/>
                </a:solidFill>
              </a:rPr>
              <a:t> </a:t>
            </a:r>
            <a:r>
              <a:rPr lang="en-CA" sz="2600" dirty="0"/>
              <a:t>of our soul is to thy name, and to the remembrance of thee.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9 </a:t>
            </a:r>
            <a:r>
              <a:rPr lang="en-CA" sz="2600" dirty="0"/>
              <a:t>With my soul </a:t>
            </a:r>
            <a:r>
              <a:rPr lang="en-C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I desired</a:t>
            </a:r>
            <a:r>
              <a:rPr lang="en-CA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600" dirty="0"/>
              <a:t>thee in the night; yea, with my spirit within me will I seek thee early: for when thy judgments are in the earth, the inhabitants of the world will learn righteousness</a:t>
            </a:r>
            <a:r>
              <a:rPr lang="en-CA" sz="2600" dirty="0" smtClean="0"/>
              <a:t>.</a:t>
            </a:r>
            <a:endParaRPr lang="en-CA" sz="2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458913"/>
            <a:ext cx="3643313" cy="4572000"/>
          </a:xfrm>
          <a:solidFill>
            <a:srgbClr val="002060"/>
          </a:solidFill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OT:8378 </a:t>
            </a:r>
            <a:r>
              <a:rPr lang="en-CA" sz="2400" dirty="0" err="1" smtClean="0">
                <a:solidFill>
                  <a:schemeClr val="bg1"/>
                </a:solidFill>
              </a:rPr>
              <a:t>ta'avah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>
                <a:solidFill>
                  <a:schemeClr val="bg1"/>
                </a:solidFill>
              </a:rPr>
              <a:t>(</a:t>
            </a:r>
            <a:r>
              <a:rPr lang="en-CA" sz="2400" dirty="0" err="1">
                <a:solidFill>
                  <a:schemeClr val="bg1"/>
                </a:solidFill>
              </a:rPr>
              <a:t>tah</a:t>
            </a:r>
            <a:r>
              <a:rPr lang="en-CA" sz="2400" dirty="0">
                <a:solidFill>
                  <a:schemeClr val="bg1"/>
                </a:solidFill>
              </a:rPr>
              <a:t>-</a:t>
            </a:r>
            <a:r>
              <a:rPr lang="en-CA" sz="2400" dirty="0" err="1">
                <a:solidFill>
                  <a:schemeClr val="bg1"/>
                </a:solidFill>
              </a:rPr>
              <a:t>av</a:t>
            </a:r>
            <a:r>
              <a:rPr lang="en-CA" sz="2400" dirty="0">
                <a:solidFill>
                  <a:schemeClr val="bg1"/>
                </a:solidFill>
              </a:rPr>
              <a:t>-aw'); from OT:183 (abbreviated); a longing; by implication, a delight (subjectively, satisfaction, objectively, a charm</a:t>
            </a:r>
            <a:r>
              <a:rPr lang="en-CA" sz="2400" dirty="0" smtClean="0">
                <a:solidFill>
                  <a:schemeClr val="bg1"/>
                </a:solidFill>
              </a:rPr>
              <a:t>):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3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‘have I desired’ OT:183 </a:t>
            </a:r>
            <a:r>
              <a:rPr lang="en-CA" sz="2400" dirty="0" err="1" smtClean="0">
                <a:solidFill>
                  <a:schemeClr val="bg1"/>
                </a:solidFill>
              </a:rPr>
              <a:t>avah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3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In the way this word is used in Isaiah it is possible to long after our God.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is right and proper and pleasing to God.</a:t>
            </a:r>
            <a:endParaRPr lang="en-CA" sz="1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 wish for -</a:t>
            </a: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HEB–OT 183: avah </a:t>
            </a:r>
            <a:r>
              <a:rPr lang="en-CA" altLang="en-US" sz="2800" smtClean="0">
                <a:solidFill>
                  <a:srgbClr val="FFFF00"/>
                </a:solidFill>
              </a:rPr>
              <a:t>(Good Sense)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2588"/>
            <a:ext cx="8229600" cy="725487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OT 183: </a:t>
            </a:r>
            <a:r>
              <a:rPr lang="en-C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avah</a:t>
            </a:r>
            <a:endParaRPr lang="en-CA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720850"/>
          <a:ext cx="8229600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718"/>
                <a:gridCol w="5786478"/>
                <a:gridCol w="1114404"/>
              </a:tblGrid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Reference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Context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Lexicon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Num 11:4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And the </a:t>
                      </a:r>
                      <a:r>
                        <a:rPr lang="en-CA" sz="1800" dirty="0" err="1" smtClean="0"/>
                        <a:t>mixt</a:t>
                      </a:r>
                      <a:r>
                        <a:rPr lang="en-CA" sz="1800" baseline="0" dirty="0" smtClean="0"/>
                        <a:t> multitude that was among them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fell</a:t>
                      </a:r>
                      <a:r>
                        <a:rPr lang="en-CA" sz="1800" baseline="0" dirty="0" smtClean="0"/>
                        <a:t> a lusting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Deut</a:t>
                      </a:r>
                      <a:r>
                        <a:rPr lang="en-CA" sz="1800" baseline="0" dirty="0" smtClean="0"/>
                        <a:t> 12:20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And thou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aseline="0" dirty="0" err="1" smtClean="0"/>
                        <a:t>shalt</a:t>
                      </a:r>
                      <a:r>
                        <a:rPr lang="en-CA" sz="1800" baseline="0" dirty="0" smtClean="0"/>
                        <a:t> say, I will eat flesh, because thy soul </a:t>
                      </a:r>
                      <a:r>
                        <a:rPr lang="en-CA" sz="1800" b="1" baseline="0" dirty="0" err="1" smtClean="0">
                          <a:solidFill>
                            <a:srgbClr val="FF0000"/>
                          </a:solidFill>
                        </a:rPr>
                        <a:t>longeth</a:t>
                      </a:r>
                      <a:endParaRPr lang="en-C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2Sam</a:t>
                      </a:r>
                      <a:r>
                        <a:rPr lang="en-CA" sz="1800" baseline="0" dirty="0" smtClean="0"/>
                        <a:t> 23:15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And David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longed,</a:t>
                      </a:r>
                      <a:r>
                        <a:rPr lang="en-CA" sz="18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CA" sz="1800" dirty="0" smtClean="0"/>
                        <a:t>and said, Oh that one would give me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err="1" smtClean="0"/>
                        <a:t>Psa</a:t>
                      </a:r>
                      <a:r>
                        <a:rPr lang="en-CA" sz="1800" dirty="0" smtClean="0"/>
                        <a:t> 45:11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So shall the king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greatly desire </a:t>
                      </a:r>
                      <a:r>
                        <a:rPr lang="en-CA" sz="1800" dirty="0" smtClean="0"/>
                        <a:t>thy beauty: for he is thy Lord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err="1" smtClean="0"/>
                        <a:t>Psa</a:t>
                      </a:r>
                      <a:r>
                        <a:rPr lang="en-CA" sz="1800" dirty="0" smtClean="0"/>
                        <a:t> 106:14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But lusted </a:t>
                      </a:r>
                      <a:r>
                        <a:rPr lang="en-CA" sz="1800" dirty="0" smtClean="0"/>
                        <a:t>exceedingly in the wilderness,</a:t>
                      </a:r>
                      <a:r>
                        <a:rPr lang="en-CA" sz="1800" baseline="0" dirty="0" smtClean="0"/>
                        <a:t> and tempted God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err="1" smtClean="0"/>
                        <a:t>Psa</a:t>
                      </a:r>
                      <a:r>
                        <a:rPr lang="en-CA" sz="1800" baseline="0" dirty="0" smtClean="0"/>
                        <a:t> 132:13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For YHWH hath desired Zion;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he hath desired it </a:t>
                      </a:r>
                      <a:r>
                        <a:rPr lang="en-CA" sz="1800" baseline="0" dirty="0" smtClean="0"/>
                        <a:t>for his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err="1" smtClean="0"/>
                        <a:t>Prov</a:t>
                      </a:r>
                      <a:r>
                        <a:rPr lang="en-CA" sz="1800" baseline="0" dirty="0" smtClean="0"/>
                        <a:t> 21:26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He </a:t>
                      </a:r>
                      <a:r>
                        <a:rPr lang="en-CA" sz="1800" b="1" dirty="0" err="1" smtClean="0">
                          <a:solidFill>
                            <a:srgbClr val="FF0000"/>
                          </a:solidFill>
                        </a:rPr>
                        <a:t>coveteth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CA" sz="1800" dirty="0" smtClean="0"/>
                        <a:t>greedily all the day long: the but righteous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Eccl 6:2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So he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aseline="0" dirty="0" err="1" smtClean="0"/>
                        <a:t>wanteth</a:t>
                      </a:r>
                      <a:r>
                        <a:rPr lang="en-CA" sz="1800" baseline="0" dirty="0" smtClean="0"/>
                        <a:t> nothing for his soul of all that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he </a:t>
                      </a:r>
                      <a:r>
                        <a:rPr lang="en-CA" sz="1800" b="1" baseline="0" dirty="0" err="1" smtClean="0">
                          <a:solidFill>
                            <a:srgbClr val="FF0000"/>
                          </a:solidFill>
                        </a:rPr>
                        <a:t>desireth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endParaRPr lang="en-CA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Amos 5:18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Woe</a:t>
                      </a:r>
                      <a:r>
                        <a:rPr lang="en-CA" sz="1800" baseline="0" dirty="0" smtClean="0"/>
                        <a:t> unto you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that desire </a:t>
                      </a:r>
                      <a:r>
                        <a:rPr lang="en-CA" sz="1800" baseline="0" dirty="0" smtClean="0"/>
                        <a:t>the day of YHWH! To what end is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Micah 7:1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There is no cluster to eat: my soul</a:t>
                      </a:r>
                      <a:r>
                        <a:rPr lang="en-CA" sz="1800" baseline="0" dirty="0" smtClean="0"/>
                        <a:t> 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desired</a:t>
                      </a:r>
                      <a:r>
                        <a:rPr lang="en-CA" sz="1800" baseline="0" dirty="0" smtClean="0"/>
                        <a:t> the </a:t>
                      </a:r>
                      <a:r>
                        <a:rPr lang="en-CA" sz="1800" baseline="0" dirty="0" err="1" smtClean="0"/>
                        <a:t>firstripe</a:t>
                      </a:r>
                      <a:r>
                        <a:rPr lang="en-CA" sz="1800" baseline="0" dirty="0" smtClean="0"/>
                        <a:t> fruit</a:t>
                      </a:r>
                      <a:endParaRPr lang="en-CA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183</a:t>
                      </a:r>
                      <a:endParaRPr lang="en-CA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2462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 wish for 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COVETOUSNESS - REVIEW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/>
              <a:t>1	God says to us, “I will never fail you, nor forsake you”.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>
                <a:solidFill>
                  <a:schemeClr val="accent1"/>
                </a:solidFill>
              </a:rPr>
              <a:t>2	He expects therefore, that in the light of His promise we will be content with the essentials of life.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/>
              <a:t>3	Covetousness involves strong desire 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>
                <a:solidFill>
                  <a:schemeClr val="accent1"/>
                </a:solidFill>
              </a:rPr>
              <a:t>4	Bad memories can be the source of covetousness.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/>
              <a:t>5	The process involves seeing, delighting in and thereby being enticed into committing sin.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>
                <a:solidFill>
                  <a:schemeClr val="accent1"/>
                </a:solidFill>
              </a:rPr>
              <a:t>6	Sharing our lives with good friends (spiritually) will help us keep better track of any covetous behaviour.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/>
              <a:t>7	We need to exercise the intensity of covetousness in a good sense.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>
                <a:solidFill>
                  <a:schemeClr val="accent1"/>
                </a:solidFill>
              </a:rPr>
              <a:t>8	We must learn to be zealous for the Truth.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/>
              <a:t>9	We need to reach out to do the things that are needful in ecclesial life and that please our Heavenly Father.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dirty="0" smtClean="0">
                <a:solidFill>
                  <a:schemeClr val="accent1"/>
                </a:solidFill>
              </a:rPr>
              <a:t>10	 Being fervent in spirit and talking up the coming Kingdom will help energize our families and our whole ecclesia. </a:t>
            </a:r>
          </a:p>
          <a:p>
            <a:endParaRPr lang="en-CA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rgbClr val="FFFF00"/>
                </a:solidFill>
              </a:rPr>
              <a:t>GRK - NT 2206: </a:t>
            </a:r>
            <a:r>
              <a:rPr lang="en-CA" sz="3200" b="1" dirty="0" err="1" smtClean="0">
                <a:solidFill>
                  <a:srgbClr val="FFFF00"/>
                </a:solidFill>
              </a:rPr>
              <a:t>zeloo</a:t>
            </a:r>
            <a:r>
              <a:rPr lang="en-CA" sz="3200" b="1" dirty="0" smtClean="0">
                <a:solidFill>
                  <a:srgbClr val="FFFF00"/>
                </a:solidFill>
              </a:rPr>
              <a:t> </a:t>
            </a:r>
            <a:r>
              <a:rPr lang="en-CA" sz="2800" b="1" dirty="0" smtClean="0">
                <a:solidFill>
                  <a:srgbClr val="FFFF00"/>
                </a:solidFill>
              </a:rPr>
              <a:t>(Good Sense)</a:t>
            </a:r>
            <a:endParaRPr lang="en-CA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05000"/>
            <a:ext cx="4186238" cy="3557588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CA" sz="2200" b="1" dirty="0" smtClean="0"/>
              <a:t>	1 Corinthians 12:30-31</a:t>
            </a:r>
          </a:p>
          <a:p>
            <a:pPr eaLnBrk="1" hangingPunct="1">
              <a:defRPr/>
            </a:pPr>
            <a:endParaRPr lang="en-CA" sz="105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CA" sz="2200" dirty="0" smtClean="0"/>
              <a:t>	Have all the gifts of healing? do all speak with tongues? do all interpret?</a:t>
            </a:r>
          </a:p>
          <a:p>
            <a:pPr eaLnBrk="1" hangingPunct="1">
              <a:defRPr/>
            </a:pPr>
            <a:endParaRPr lang="en-CA" sz="105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CA" sz="2200" dirty="0" smtClean="0"/>
              <a:t>	But </a:t>
            </a:r>
            <a:r>
              <a:rPr lang="en-CA" sz="2200" b="1" dirty="0" smtClean="0">
                <a:solidFill>
                  <a:srgbClr val="0070C0"/>
                </a:solidFill>
              </a:rPr>
              <a:t>covet earnestly </a:t>
            </a:r>
            <a:r>
              <a:rPr lang="en-CA" sz="2200" dirty="0" smtClean="0"/>
              <a:t>the best gifts: and yet </a:t>
            </a:r>
            <a:r>
              <a:rPr lang="en-CA" sz="2200" dirty="0" err="1" smtClean="0"/>
              <a:t>shew</a:t>
            </a:r>
            <a:r>
              <a:rPr lang="en-CA" sz="2200" dirty="0" smtClean="0"/>
              <a:t> I unto you a more excellent way.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600" dirty="0" smtClean="0"/>
          </a:p>
          <a:p>
            <a:pPr eaLnBrk="1" hangingPunct="1">
              <a:buFont typeface="Arial" charset="0"/>
              <a:buNone/>
              <a:defRPr/>
            </a:pPr>
            <a:endParaRPr lang="en-CA" sz="2600" dirty="0" smtClean="0"/>
          </a:p>
          <a:p>
            <a:pPr eaLnBrk="1" hangingPunct="1">
              <a:defRPr/>
            </a:pPr>
            <a:endParaRPr lang="en-CA" sz="2600" dirty="0" smtClean="0"/>
          </a:p>
          <a:p>
            <a:pPr eaLnBrk="1" hangingPunct="1"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have warmth of feeling for or against -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 bwMode="auto">
          <a:xfrm>
            <a:off x="4865688" y="1547813"/>
            <a:ext cx="3643312" cy="4525962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>
              <a:solidFill>
                <a:srgbClr val="000000"/>
              </a:solidFill>
              <a:latin typeface="Verdana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COVET: (Greek)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>
              <a:solidFill>
                <a:schemeClr val="bg1"/>
              </a:solidFill>
              <a:latin typeface="Verdana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NT:2206  </a:t>
            </a:r>
            <a:r>
              <a:rPr lang="en-C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zeloo</a:t>
            </a:r>
            <a:r>
              <a:rPr lang="en-C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(</a:t>
            </a:r>
            <a:r>
              <a:rPr lang="en-CA" dirty="0" err="1">
                <a:solidFill>
                  <a:schemeClr val="bg1"/>
                </a:solidFill>
                <a:latin typeface="Verdana" pitchFamily="34" charset="0"/>
              </a:rPr>
              <a:t>dzay</a:t>
            </a: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-lo'-o) or </a:t>
            </a:r>
            <a:r>
              <a:rPr lang="en-CA" dirty="0" err="1">
                <a:solidFill>
                  <a:schemeClr val="bg1"/>
                </a:solidFill>
                <a:latin typeface="Verdana" pitchFamily="34" charset="0"/>
              </a:rPr>
              <a:t>zeleuo</a:t>
            </a: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 (</a:t>
            </a:r>
            <a:r>
              <a:rPr lang="en-CA" dirty="0" err="1">
                <a:solidFill>
                  <a:schemeClr val="bg1"/>
                </a:solidFill>
                <a:latin typeface="Verdana" pitchFamily="34" charset="0"/>
              </a:rPr>
              <a:t>dzay</a:t>
            </a: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-loo'-o); from NT:2205; </a:t>
            </a:r>
            <a:r>
              <a:rPr lang="en-C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to have warmth of feeling for or against: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50" dirty="0">
              <a:solidFill>
                <a:schemeClr val="bg1"/>
              </a:solidFill>
              <a:latin typeface="Verdana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KJV - affect, covet (earnestly), (have) desire, (move with) envy, be jealous over, (be) zealous (-</a:t>
            </a:r>
            <a:r>
              <a:rPr lang="en-CA" dirty="0" err="1">
                <a:solidFill>
                  <a:schemeClr val="bg1"/>
                </a:solidFill>
                <a:latin typeface="Verdana" pitchFamily="34" charset="0"/>
              </a:rPr>
              <a:t>ly</a:t>
            </a:r>
            <a:r>
              <a:rPr lang="en-CA" dirty="0">
                <a:solidFill>
                  <a:schemeClr val="bg1"/>
                </a:solidFill>
                <a:latin typeface="Verdana" pitchFamily="34" charset="0"/>
              </a:rPr>
              <a:t> affect).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50" dirty="0">
              <a:solidFill>
                <a:schemeClr val="bg1"/>
              </a:solidFill>
              <a:latin typeface="Verdana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Verdana" pitchFamily="34" charset="0"/>
              </a:rPr>
              <a:t>2006 </a:t>
            </a:r>
            <a:r>
              <a:rPr lang="en-CA" sz="2000" dirty="0" err="1">
                <a:solidFill>
                  <a:schemeClr val="bg1"/>
                </a:solidFill>
                <a:latin typeface="Verdana" pitchFamily="34" charset="0"/>
              </a:rPr>
              <a:t>Biblesoft</a:t>
            </a:r>
            <a:r>
              <a:rPr lang="en-CA" sz="2000" dirty="0">
                <a:solidFill>
                  <a:schemeClr val="bg1"/>
                </a:solidFill>
                <a:latin typeface="Verdana" pitchFamily="34" charset="0"/>
              </a:rPr>
              <a:t>, Inc.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 - NT 2206: zeloo </a:t>
            </a:r>
            <a:r>
              <a:rPr lang="en-CA" altLang="en-US" sz="2400" b="1" smtClean="0">
                <a:solidFill>
                  <a:srgbClr val="FFFF00"/>
                </a:solidFill>
              </a:rPr>
              <a:t>(Bad Sense)</a:t>
            </a:r>
            <a:endParaRPr lang="en-CA" altLang="en-US" sz="2800" smtClean="0">
              <a:solidFill>
                <a:srgbClr val="FFFF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03388"/>
            <a:ext cx="4038600" cy="3989387"/>
          </a:xfrm>
          <a:solidFill>
            <a:schemeClr val="bg1"/>
          </a:solidFill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b="1" dirty="0" smtClean="0"/>
              <a:t>	Acts 17:5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1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5 But the Jews which believed not, </a:t>
            </a:r>
            <a:r>
              <a:rPr lang="en-CA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moved with envy, </a:t>
            </a:r>
            <a:r>
              <a:rPr lang="en-CA" sz="2600" dirty="0" smtClean="0"/>
              <a:t>took unto them certain lewd fellows of the baser sort, and gathered a company, and set all the city on an uproar, and assaulted the house of Jason, and sought to bring them out to the people.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29188" y="1871663"/>
            <a:ext cx="3500437" cy="3414712"/>
          </a:xfrm>
          <a:solidFill>
            <a:srgbClr val="002060"/>
          </a:solidFill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Zealousness in this sense must be suppressed.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Envy is a bad characteristic.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We must learn to retain control.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600" dirty="0" smtClean="0">
              <a:solidFill>
                <a:schemeClr val="bg1"/>
              </a:solidFill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have warmth of feeling for or against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6400"/>
            <a:ext cx="8229600" cy="725488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 - NT 2206: zeloo </a:t>
            </a:r>
            <a:r>
              <a:rPr lang="en-CA" altLang="en-US" sz="2400" b="1" smtClean="0">
                <a:solidFill>
                  <a:srgbClr val="FFFF00"/>
                </a:solidFill>
              </a:rPr>
              <a:t>(Good Sense)</a:t>
            </a:r>
            <a:endParaRPr lang="en-CA" altLang="en-US" sz="3600" smtClean="0">
              <a:solidFill>
                <a:srgbClr val="FFFF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14500"/>
            <a:ext cx="4038600" cy="435768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b="1" dirty="0" smtClean="0"/>
              <a:t>	Revelation 3:18-19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3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I counsel thee to buy of me gold tried in the fire, that thou </a:t>
            </a:r>
            <a:r>
              <a:rPr lang="en-CA" sz="2600" dirty="0" err="1" smtClean="0"/>
              <a:t>mayest</a:t>
            </a:r>
            <a:r>
              <a:rPr lang="en-CA" sz="2600" dirty="0" smtClean="0"/>
              <a:t> be rich; and white raiment, that thou </a:t>
            </a:r>
            <a:r>
              <a:rPr lang="en-CA" sz="2600" dirty="0" err="1" smtClean="0"/>
              <a:t>mayest</a:t>
            </a:r>
            <a:r>
              <a:rPr lang="en-CA" sz="2600" dirty="0" smtClean="0"/>
              <a:t> be clothed, and that the shame of thy nakedness do not appear; and anoint </a:t>
            </a:r>
            <a:r>
              <a:rPr lang="en-CA" sz="2600" dirty="0" err="1" smtClean="0"/>
              <a:t>thine</a:t>
            </a:r>
            <a:r>
              <a:rPr lang="en-CA" sz="2600" dirty="0" smtClean="0"/>
              <a:t> eyes with </a:t>
            </a:r>
            <a:r>
              <a:rPr lang="en-CA" sz="2600" dirty="0" err="1" smtClean="0"/>
              <a:t>eyesalve</a:t>
            </a:r>
            <a:r>
              <a:rPr lang="en-CA" sz="2600" dirty="0" smtClean="0"/>
              <a:t>, that thou </a:t>
            </a:r>
            <a:r>
              <a:rPr lang="en-CA" sz="2600" dirty="0" err="1" smtClean="0"/>
              <a:t>mayest</a:t>
            </a:r>
            <a:r>
              <a:rPr lang="en-CA" sz="2600" dirty="0" smtClean="0"/>
              <a:t> see.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As many as I love, I rebuke and chasten: </a:t>
            </a:r>
            <a:r>
              <a:rPr lang="en-CA" sz="2600" b="1" dirty="0" smtClean="0">
                <a:solidFill>
                  <a:srgbClr val="0070C0"/>
                </a:solidFill>
              </a:rPr>
              <a:t>be zealous</a:t>
            </a:r>
            <a:r>
              <a:rPr lang="en-CA" sz="2600" b="1" dirty="0" smtClean="0"/>
              <a:t> </a:t>
            </a:r>
            <a:r>
              <a:rPr lang="en-CA" sz="2600" dirty="0" smtClean="0"/>
              <a:t>therefore, and repent.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85950"/>
            <a:ext cx="3643313" cy="3471863"/>
          </a:xfrm>
          <a:solidFill>
            <a:srgbClr val="002060"/>
          </a:solidFill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3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When we sense the rebuke of the Lord in our lives it is time to be zealous and make changes to our life.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The ecclesia had a very wrong view of material ‘blessings’ and needed to make a 180 degree change.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have warmth of feeling for or against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6400"/>
            <a:ext cx="8229600" cy="796925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 - NT 2206: zeloo </a:t>
            </a:r>
            <a:r>
              <a:rPr lang="en-CA" altLang="en-US" sz="2400" b="1" smtClean="0">
                <a:solidFill>
                  <a:srgbClr val="FFFF00"/>
                </a:solidFill>
              </a:rPr>
              <a:t>(Bad &amp; Good Sense)</a:t>
            </a:r>
            <a:endParaRPr lang="en-CA" altLang="en-US" sz="2800" smtClean="0">
              <a:solidFill>
                <a:srgbClr val="FFFF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2128838"/>
            <a:ext cx="4171950" cy="357187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b="1" dirty="0" smtClean="0"/>
              <a:t>	</a:t>
            </a:r>
            <a:r>
              <a:rPr lang="en-CA" sz="2900" b="1" dirty="0" smtClean="0"/>
              <a:t>Galatians 4:17-18  </a:t>
            </a:r>
            <a:r>
              <a:rPr lang="en-CA" sz="3400" b="1" dirty="0" smtClean="0"/>
              <a:t>KJV</a:t>
            </a:r>
            <a:endParaRPr lang="en-CA" sz="29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3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900" dirty="0" smtClean="0"/>
              <a:t>	They </a:t>
            </a:r>
            <a:r>
              <a:rPr lang="en-CA" sz="2900" b="1" dirty="0" smtClean="0"/>
              <a:t>zealously affect </a:t>
            </a:r>
            <a:r>
              <a:rPr lang="en-CA" sz="2900" dirty="0" smtClean="0"/>
              <a:t>you, but not well; yea, they would exclude you, that ye might </a:t>
            </a:r>
            <a:r>
              <a:rPr lang="en-CA" sz="2900" b="1" dirty="0" smtClean="0"/>
              <a:t>affect</a:t>
            </a:r>
            <a:r>
              <a:rPr lang="en-CA" sz="2900" dirty="0" smtClean="0"/>
              <a:t> them.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3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900" dirty="0" smtClean="0"/>
              <a:t>	But it is good to be </a:t>
            </a:r>
            <a:r>
              <a:rPr lang="en-CA" sz="2900" b="1" dirty="0" smtClean="0"/>
              <a:t>zealously affected </a:t>
            </a:r>
            <a:r>
              <a:rPr lang="en-CA" sz="2900" dirty="0" smtClean="0"/>
              <a:t>always in a good thing, and not only when I am present with you.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rgbClr val="F8F8F8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82775"/>
            <a:ext cx="3643313" cy="3663950"/>
          </a:xfrm>
          <a:solidFill>
            <a:srgbClr val="002060"/>
          </a:solidFill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0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The sense of </a:t>
            </a:r>
            <a:r>
              <a:rPr lang="en-CA" sz="2600" dirty="0" err="1" smtClean="0">
                <a:solidFill>
                  <a:schemeClr val="bg1"/>
                </a:solidFill>
              </a:rPr>
              <a:t>zeloo</a:t>
            </a:r>
            <a:r>
              <a:rPr lang="en-CA" sz="2600" dirty="0" smtClean="0">
                <a:solidFill>
                  <a:schemeClr val="bg1"/>
                </a:solidFill>
              </a:rPr>
              <a:t> is clearly brought out in this passage where the word is used three times.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1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Also the sense in which we must see the error of covetousness is also apparent in this passage.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1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It is not the feeling itself that is wrong, it is the application that makes it right or wrong!</a:t>
            </a:r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have warmth of feeling for or against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9100"/>
            <a:ext cx="8229600" cy="725488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CA" altLang="en-US" sz="2800" b="1" smtClean="0">
                <a:solidFill>
                  <a:srgbClr val="FFFF00"/>
                </a:solidFill>
              </a:rPr>
              <a:t>GRK - NT 2206: zeloo </a:t>
            </a:r>
            <a:r>
              <a:rPr lang="en-CA" altLang="en-US" sz="2400" b="1" smtClean="0">
                <a:solidFill>
                  <a:srgbClr val="FFFF00"/>
                </a:solidFill>
              </a:rPr>
              <a:t>(Bad &amp; Good Sense)</a:t>
            </a:r>
            <a:endParaRPr lang="en-CA" altLang="en-US" sz="2800" smtClean="0">
              <a:solidFill>
                <a:srgbClr val="FFFF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714500"/>
            <a:ext cx="4171950" cy="4357688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Galatians 4:17-18 </a:t>
            </a:r>
            <a:r>
              <a:rPr lang="en-C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</a:t>
            </a:r>
            <a:endParaRPr lang="en-CA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2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Those people are </a:t>
            </a:r>
            <a:r>
              <a:rPr lang="en-CA" sz="2600" b="1" dirty="0" smtClean="0">
                <a:solidFill>
                  <a:srgbClr val="FF0000"/>
                </a:solidFill>
              </a:rPr>
              <a:t>zealous</a:t>
            </a:r>
            <a:r>
              <a:rPr lang="en-CA" sz="2600" dirty="0" smtClean="0"/>
              <a:t> to win you over, but for no good. What they want is to alienate you [from us], so that you may be </a:t>
            </a:r>
            <a:r>
              <a:rPr lang="en-CA" sz="2600" b="1" dirty="0" smtClean="0">
                <a:solidFill>
                  <a:srgbClr val="FF0000"/>
                </a:solidFill>
              </a:rPr>
              <a:t>zealous</a:t>
            </a:r>
            <a:r>
              <a:rPr lang="en-CA" sz="2600" dirty="0" smtClean="0"/>
              <a:t> for them.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1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600" dirty="0" smtClean="0"/>
              <a:t>	It is fine to be </a:t>
            </a:r>
            <a:r>
              <a:rPr lang="en-CA" sz="2600" b="1" dirty="0" smtClean="0">
                <a:solidFill>
                  <a:srgbClr val="0070C0"/>
                </a:solidFill>
              </a:rPr>
              <a:t>zealous,</a:t>
            </a:r>
            <a:r>
              <a:rPr lang="en-CA" sz="2600" dirty="0" smtClean="0">
                <a:solidFill>
                  <a:srgbClr val="0070C0"/>
                </a:solidFill>
              </a:rPr>
              <a:t> </a:t>
            </a:r>
            <a:r>
              <a:rPr lang="en-CA" sz="2600" dirty="0" smtClean="0"/>
              <a:t>provided the purpose is good, and to be so always and not just when I am with you.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71638"/>
            <a:ext cx="3643313" cy="4186237"/>
          </a:xfrm>
          <a:solidFill>
            <a:srgbClr val="002060"/>
          </a:solidFill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9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As much as it is pathetic to see a Brother who is lukewarm in fulfilling his commission, so it is refreshing to see a Brother go about his work in the Lord with a sense of zeal.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3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600" dirty="0" smtClean="0">
                <a:solidFill>
                  <a:schemeClr val="bg1"/>
                </a:solidFill>
              </a:rPr>
              <a:t>In this positive way we need to apply an upgrade to our </a:t>
            </a:r>
            <a:r>
              <a:rPr lang="en-CA" sz="2600" dirty="0" err="1" smtClean="0">
                <a:solidFill>
                  <a:schemeClr val="bg1"/>
                </a:solidFill>
              </a:rPr>
              <a:t>spiritial</a:t>
            </a:r>
            <a:r>
              <a:rPr lang="en-CA" sz="2600" dirty="0" smtClean="0">
                <a:solidFill>
                  <a:schemeClr val="bg1"/>
                </a:solidFill>
              </a:rPr>
              <a:t> activities. 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rgbClr val="FFFF00"/>
                </a:solidFill>
                <a:latin typeface="Verdana" pitchFamily="34" charset="0"/>
              </a:rPr>
              <a:t>- To have warmth of feeling for or against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- NT 2206: </a:t>
            </a:r>
            <a:r>
              <a:rPr lang="en-C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zeloo</a:t>
            </a:r>
            <a:endParaRPr lang="en-CA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36713"/>
          <a:ext cx="8229600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5857916"/>
                <a:gridCol w="1114404"/>
              </a:tblGrid>
              <a:tr h="370898"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bg1"/>
                          </a:solidFill>
                        </a:rPr>
                        <a:t>Reference</a:t>
                      </a:r>
                      <a:endParaRPr lang="en-CA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bg1"/>
                          </a:solidFill>
                        </a:rPr>
                        <a:t>Context</a:t>
                      </a:r>
                      <a:endParaRPr lang="en-CA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bg1"/>
                          </a:solidFill>
                        </a:rPr>
                        <a:t>Lexicon</a:t>
                      </a:r>
                      <a:endParaRPr lang="en-CA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Acts 7:9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And the patriarchs, 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moved with envy,</a:t>
                      </a:r>
                      <a:r>
                        <a:rPr lang="en-CA" sz="1800" b="1" baseline="0" dirty="0" smtClean="0"/>
                        <a:t> sold Joseph into 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Acts 17:5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But</a:t>
                      </a:r>
                      <a:r>
                        <a:rPr lang="en-CA" sz="1800" b="1" baseline="0" dirty="0" smtClean="0"/>
                        <a:t> the Jews which believed not,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moved with envy, </a:t>
                      </a:r>
                      <a:r>
                        <a:rPr lang="en-CA" sz="1800" b="1" baseline="0" dirty="0" smtClean="0"/>
                        <a:t>took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1Cor 12:31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But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covet earnestly </a:t>
                      </a:r>
                      <a:r>
                        <a:rPr lang="en-CA" sz="1800" b="1" dirty="0" smtClean="0"/>
                        <a:t>the</a:t>
                      </a:r>
                      <a:r>
                        <a:rPr lang="en-CA" sz="1800" b="1" baseline="0" dirty="0" smtClean="0"/>
                        <a:t> best gifts: and yet </a:t>
                      </a:r>
                      <a:r>
                        <a:rPr lang="en-CA" sz="1800" b="1" baseline="0" dirty="0" err="1" smtClean="0"/>
                        <a:t>shew</a:t>
                      </a:r>
                      <a:r>
                        <a:rPr lang="en-CA" sz="1800" b="1" baseline="0" dirty="0" smtClean="0"/>
                        <a:t> I unto you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1Cor 14:1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Follow after charity, and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desire</a:t>
                      </a:r>
                      <a:r>
                        <a:rPr lang="en-CA" sz="1800" b="1" dirty="0" smtClean="0"/>
                        <a:t> spiritual gifts, but rather 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2Cor 11:2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For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I am jealous </a:t>
                      </a:r>
                      <a:r>
                        <a:rPr lang="en-CA" sz="1800" b="1" dirty="0" smtClean="0"/>
                        <a:t>over you with godly jealousy: for I</a:t>
                      </a:r>
                      <a:r>
                        <a:rPr lang="en-CA" sz="1800" b="1" baseline="0" dirty="0" smtClean="0"/>
                        <a:t> have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Gal 4:17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They zealously affect </a:t>
                      </a:r>
                      <a:r>
                        <a:rPr lang="en-CA" sz="1800" b="1" dirty="0" smtClean="0"/>
                        <a:t>you, but not well: yea they would 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Gal</a:t>
                      </a:r>
                      <a:r>
                        <a:rPr lang="en-CA" sz="1800" b="1" baseline="0" dirty="0" smtClean="0"/>
                        <a:t> 4:17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Yea they would exclude</a:t>
                      </a:r>
                      <a:r>
                        <a:rPr lang="en-CA" sz="1800" b="1" baseline="0" dirty="0" smtClean="0"/>
                        <a:t> you, that </a:t>
                      </a:r>
                      <a:r>
                        <a:rPr lang="en-CA" sz="1800" b="1" baseline="0" dirty="0" smtClean="0">
                          <a:solidFill>
                            <a:srgbClr val="FF0000"/>
                          </a:solidFill>
                        </a:rPr>
                        <a:t>ye might affect </a:t>
                      </a:r>
                      <a:r>
                        <a:rPr lang="en-CA" sz="1800" b="1" baseline="0" dirty="0" smtClean="0"/>
                        <a:t>them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Gal 4:18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But it is good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to be zealously affected </a:t>
                      </a:r>
                      <a:r>
                        <a:rPr lang="en-CA" sz="1800" b="1" dirty="0" smtClean="0"/>
                        <a:t>always in a good 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Jam 4:2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Ye lust, and have not: ye kill, and </a:t>
                      </a:r>
                      <a:r>
                        <a:rPr lang="en-CA" sz="1800" b="1" dirty="0" smtClean="0">
                          <a:solidFill>
                            <a:srgbClr val="FF0000"/>
                          </a:solidFill>
                        </a:rPr>
                        <a:t>desire to have, </a:t>
                      </a:r>
                      <a:r>
                        <a:rPr lang="en-CA" sz="1800" b="1" dirty="0" smtClean="0"/>
                        <a:t>and cannot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Rev 3:19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As many as I love, I rebuke and chasten: </a:t>
                      </a:r>
                      <a:r>
                        <a:rPr lang="en-CA" sz="1800" b="1" dirty="0" smtClean="0">
                          <a:solidFill>
                            <a:srgbClr val="0070C0"/>
                          </a:solidFill>
                        </a:rPr>
                        <a:t>be zealous</a:t>
                      </a:r>
                      <a:r>
                        <a:rPr lang="en-CA" sz="18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CA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CA" sz="1800" b="1" dirty="0" smtClean="0"/>
                        <a:t>2206</a:t>
                      </a:r>
                      <a:endParaRPr lang="en-CA" sz="1800" b="1" dirty="0"/>
                    </a:p>
                  </a:txBody>
                  <a:tcPr marT="45727" marB="4572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00206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GRK-NT 1937: </a:t>
            </a:r>
            <a:r>
              <a:rPr lang="en-C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epithumeo</a:t>
            </a:r>
            <a:r>
              <a:rPr lang="en-C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(Bad Sense)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186238" cy="4525963"/>
          </a:xfrm>
        </p:spPr>
        <p:txBody>
          <a:bodyPr/>
          <a:lstStyle/>
          <a:p>
            <a:pPr eaLnBrk="1" hangingPunct="1"/>
            <a:r>
              <a:rPr lang="en-CA" altLang="en-US" sz="2400" b="1" smtClean="0"/>
              <a:t>1 Corinthians 10:5-6</a:t>
            </a:r>
          </a:p>
          <a:p>
            <a:pPr eaLnBrk="1" hangingPunct="1">
              <a:buFont typeface="Arial" charset="0"/>
              <a:buNone/>
            </a:pPr>
            <a:r>
              <a:rPr lang="en-CA" altLang="en-US" sz="2400" smtClean="0"/>
              <a:t>	But with many of them God was not well pleased: for they were overthrown in the wilderness.</a:t>
            </a:r>
          </a:p>
          <a:p>
            <a:pPr eaLnBrk="1" hangingPunct="1"/>
            <a:r>
              <a:rPr lang="en-CA" altLang="en-US" sz="2400" smtClean="0"/>
              <a:t>Now these things were our examples, to the intent we should not </a:t>
            </a:r>
            <a:r>
              <a:rPr lang="en-CA" altLang="en-US" sz="2400" b="1" smtClean="0">
                <a:solidFill>
                  <a:srgbClr val="FF0000"/>
                </a:solidFill>
              </a:rPr>
              <a:t>lust after </a:t>
            </a:r>
            <a:r>
              <a:rPr lang="en-CA" altLang="en-US" sz="2400" smtClean="0"/>
              <a:t>evil things, as they also lusted.</a:t>
            </a:r>
          </a:p>
          <a:p>
            <a:pPr eaLnBrk="1" hangingPunct="1">
              <a:buFont typeface="Arial" charset="0"/>
              <a:buNone/>
            </a:pPr>
            <a:endParaRPr lang="en-CA" altLang="en-US" sz="2600" smtClean="0"/>
          </a:p>
          <a:p>
            <a:pPr eaLnBrk="1" hangingPunct="1"/>
            <a:endParaRPr lang="en-CA" altLang="en-US" sz="2600" smtClean="0"/>
          </a:p>
          <a:p>
            <a:pPr eaLnBrk="1" hangingPunct="1">
              <a:buFont typeface="Arial" charset="0"/>
              <a:buNone/>
            </a:pPr>
            <a:endParaRPr lang="en-CA" altLang="en-US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00200"/>
            <a:ext cx="3643313" cy="4525963"/>
          </a:xfrm>
          <a:solidFill>
            <a:srgbClr val="002060"/>
          </a:solidFill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800" dirty="0" smtClean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COVET: (Greek)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NT:1937 </a:t>
            </a:r>
            <a:r>
              <a:rPr lang="en-CA" sz="2000" dirty="0" err="1" smtClean="0">
                <a:solidFill>
                  <a:schemeClr val="bg1"/>
                </a:solidFill>
              </a:rPr>
              <a:t>epithumeo</a:t>
            </a:r>
            <a:r>
              <a:rPr lang="en-CA" sz="2000" dirty="0" smtClean="0">
                <a:solidFill>
                  <a:schemeClr val="bg1"/>
                </a:solidFill>
              </a:rPr>
              <a:t> (</a:t>
            </a:r>
            <a:r>
              <a:rPr lang="en-CA" sz="2000" dirty="0" err="1" smtClean="0">
                <a:solidFill>
                  <a:schemeClr val="bg1"/>
                </a:solidFill>
              </a:rPr>
              <a:t>ep-ee-thoo-meh</a:t>
            </a:r>
            <a:r>
              <a:rPr lang="en-CA" sz="2000" dirty="0" smtClean="0">
                <a:solidFill>
                  <a:schemeClr val="bg1"/>
                </a:solidFill>
              </a:rPr>
              <a:t>'-o); from NT:1909 and NT:2372; to set the heart upon, i.e. long for (rightfully or otherwise):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KJV - covet, desire, would fain, </a:t>
            </a:r>
            <a:r>
              <a:rPr lang="en-C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lust (after).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2006 </a:t>
            </a:r>
            <a:r>
              <a:rPr lang="en-CA" sz="2000" dirty="0" err="1" smtClean="0">
                <a:solidFill>
                  <a:schemeClr val="bg1"/>
                </a:solidFill>
              </a:rPr>
              <a:t>Biblesoft</a:t>
            </a:r>
            <a:r>
              <a:rPr lang="en-CA" sz="2000" dirty="0" smtClean="0">
                <a:solidFill>
                  <a:schemeClr val="bg1"/>
                </a:solidFill>
              </a:rPr>
              <a:t>, Inc.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600" dirty="0" smtClean="0"/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- To set the heart upon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2717</Words>
  <Application>Microsoft Office PowerPoint</Application>
  <PresentationFormat>On-screen Show (4:3)</PresentationFormat>
  <Paragraphs>484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1_Office Theme</vt:lpstr>
      <vt:lpstr>Thou Shalt Not Covet!          (Exodus 20:17)</vt:lpstr>
      <vt:lpstr>MEANING OF WORDS</vt:lpstr>
      <vt:lpstr>GRK - NT 2206: zeloo (Good Sense)</vt:lpstr>
      <vt:lpstr>GRK - NT 2206: zeloo (Bad Sense)</vt:lpstr>
      <vt:lpstr>GRK - NT 2206: zeloo (Good Sense)</vt:lpstr>
      <vt:lpstr>GRK - NT 2206: zeloo (Bad &amp; Good Sense)</vt:lpstr>
      <vt:lpstr>GRK - NT 2206: zeloo (Bad &amp; Good Sense)</vt:lpstr>
      <vt:lpstr>SUMMARY - NT 2206: zeloo</vt:lpstr>
      <vt:lpstr>GRK-NT 1937: epithumeo (Bad Sense)</vt:lpstr>
      <vt:lpstr>PowerPoint Presentation</vt:lpstr>
      <vt:lpstr>PowerPoint Presentation</vt:lpstr>
      <vt:lpstr>SUMMARY NT 1937: epithumeo</vt:lpstr>
      <vt:lpstr>GAIN IS NOT GODLINESS</vt:lpstr>
      <vt:lpstr>GODLINESS WITH CONTENTMENT</vt:lpstr>
      <vt:lpstr>SUMMARY NT 4200: porismos</vt:lpstr>
      <vt:lpstr>GRK–NT 3713: oregomai (Bad Sense)</vt:lpstr>
      <vt:lpstr>GRK–NT 3713: oregomai (Good Sense)</vt:lpstr>
      <vt:lpstr>GRK–NT 3713: oregomai (Good Sense)</vt:lpstr>
      <vt:lpstr>SUMMARY NT 3713: oregomai</vt:lpstr>
      <vt:lpstr>MEANING OF WORDS</vt:lpstr>
      <vt:lpstr>HEB–OT 183: avah (Good Sense)</vt:lpstr>
      <vt:lpstr>HEB–OT 183: avah (Good Sense)</vt:lpstr>
      <vt:lpstr>SUMMARY OT 183: avah</vt:lpstr>
      <vt:lpstr>COVETOUSNESS - REVIEW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Frank Abel; Frank</dc:creator>
  <cp:lastModifiedBy>Frank Abel</cp:lastModifiedBy>
  <cp:revision>38</cp:revision>
  <dcterms:created xsi:type="dcterms:W3CDTF">2009-05-31T20:17:58Z</dcterms:created>
  <dcterms:modified xsi:type="dcterms:W3CDTF">2018-03-05T20:01:53Z</dcterms:modified>
</cp:coreProperties>
</file>