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77" r:id="rId2"/>
    <p:sldId id="326" r:id="rId3"/>
    <p:sldId id="352" r:id="rId4"/>
    <p:sldId id="371" r:id="rId5"/>
    <p:sldId id="342" r:id="rId6"/>
    <p:sldId id="373" r:id="rId7"/>
    <p:sldId id="360" r:id="rId8"/>
    <p:sldId id="359" r:id="rId9"/>
    <p:sldId id="361" r:id="rId10"/>
    <p:sldId id="362" r:id="rId11"/>
    <p:sldId id="363" r:id="rId12"/>
    <p:sldId id="364" r:id="rId13"/>
    <p:sldId id="365" r:id="rId14"/>
    <p:sldId id="366" r:id="rId15"/>
    <p:sldId id="367" r:id="rId16"/>
    <p:sldId id="368" r:id="rId17"/>
    <p:sldId id="372" r:id="rId18"/>
    <p:sldId id="369" r:id="rId19"/>
    <p:sldId id="370" r:id="rId20"/>
    <p:sldId id="338" r:id="rId21"/>
    <p:sldId id="341" r:id="rId22"/>
    <p:sldId id="351" r:id="rId23"/>
    <p:sldId id="283" r:id="rId24"/>
    <p:sldId id="339" r:id="rId25"/>
    <p:sldId id="354" r:id="rId26"/>
  </p:sldIdLst>
  <p:sldSz cx="9144000" cy="6858000" type="screen4x3"/>
  <p:notesSz cx="6858000" cy="9144000"/>
  <p:defaultTextStyle>
    <a:defPPr>
      <a:defRPr lang="en-CA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C00CC"/>
    <a:srgbClr val="FF0000"/>
    <a:srgbClr val="000000"/>
    <a:srgbClr val="F8F8F8"/>
    <a:srgbClr val="009900"/>
    <a:srgbClr val="333333"/>
    <a:srgbClr val="80808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71" autoAdjust="0"/>
    <p:restoredTop sz="83126" autoAdjust="0"/>
  </p:normalViewPr>
  <p:slideViewPr>
    <p:cSldViewPr>
      <p:cViewPr varScale="1">
        <p:scale>
          <a:sx n="52" d="100"/>
          <a:sy n="52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0D5BEBA-F13A-4ADE-BD4B-BEBA27F0586B}" type="datetimeFigureOut">
              <a:rPr lang="en-US"/>
              <a:pPr>
                <a:defRPr/>
              </a:pPr>
              <a:t>3/10/2018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C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0018C23-7D69-463C-8F08-EBFBCB110D77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53473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1. Arrive at everyday behaviour.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2. Look at 12 items of concern.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3. From my perspective</a:t>
            </a:r>
            <a:r>
              <a:rPr lang="en-CA" baseline="0" dirty="0" smtClean="0"/>
              <a:t> with verses appended.</a:t>
            </a:r>
            <a:endParaRPr lang="en-CA" dirty="0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dirty="0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25EF1BD-5D5B-47E3-BCF0-F373C24B4968}" type="slidenum">
              <a:rPr lang="en-CA" sz="1200" smtClean="0"/>
              <a:pPr eaLnBrk="1" hangingPunct="1"/>
              <a:t>1</a:t>
            </a:fld>
            <a:endParaRPr lang="en-CA" sz="1200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Shop with a list and stick to it.</a:t>
            </a:r>
          </a:p>
          <a:p>
            <a:pPr marL="228600" indent="-228600">
              <a:buAutoNum type="arabicPeriod"/>
            </a:pPr>
            <a:r>
              <a:rPr lang="en-CA" dirty="0" smtClean="0"/>
              <a:t>2. Don’t</a:t>
            </a:r>
            <a:r>
              <a:rPr lang="en-CA" baseline="0" dirty="0" smtClean="0"/>
              <a:t> shop hungry.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Say “NO” if you have to.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0460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Really</a:t>
            </a:r>
            <a:r>
              <a:rPr lang="en-CA" baseline="0" dirty="0" smtClean="0"/>
              <a:t> convince yourself of the instability of the world.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Encourage yourself to be skeptical about ‘worldly’ claims.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Refresh your understanding of the ‘real’ treasure.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05067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HALF</a:t>
            </a:r>
            <a:r>
              <a:rPr lang="en-CA" baseline="0" dirty="0" smtClean="0"/>
              <a:t> WAY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</a:t>
            </a:r>
            <a:r>
              <a:rPr lang="en-CA" dirty="0" smtClean="0"/>
              <a:t>Don’t follow the</a:t>
            </a:r>
            <a:r>
              <a:rPr lang="en-CA" baseline="0" dirty="0" smtClean="0"/>
              <a:t> worldly trend.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Having a family when young!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4. Striving after riches is a vain endeavour.</a:t>
            </a:r>
          </a:p>
          <a:p>
            <a:pPr marL="228600" indent="-228600">
              <a:buAutoNum type="arabicPeriod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25045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Pleasure follows experience.</a:t>
            </a:r>
          </a:p>
          <a:p>
            <a:pPr marL="228600" indent="-228600">
              <a:buAutoNum type="arabicPeriod"/>
            </a:pPr>
            <a:r>
              <a:rPr lang="en-CA" dirty="0" smtClean="0"/>
              <a:t>First-time experiences put</a:t>
            </a:r>
            <a:r>
              <a:rPr lang="en-CA" baseline="0" dirty="0" smtClean="0"/>
              <a:t> you at-risk.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Satisfaction in the Truth is great gain.</a:t>
            </a:r>
          </a:p>
          <a:p>
            <a:pPr marL="228600" indent="-228600">
              <a:buAutoNum type="arabicPeriod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3579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Pampering</a:t>
            </a:r>
            <a:r>
              <a:rPr lang="en-CA" baseline="0" dirty="0" smtClean="0"/>
              <a:t> oneself by thinking we earned it.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Getting ‘free’ tickets does not justify it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Usually results is spiritual laziness.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4. The work of the Truth can be exciting.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5. What do you think about?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10416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People have learned the</a:t>
            </a:r>
            <a:r>
              <a:rPr lang="en-CA" baseline="0" dirty="0" smtClean="0"/>
              <a:t> Truth this way.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Unique experiences in distant lands.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People have left the Truth this way.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4. We all may regret this innovation.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78531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Education</a:t>
            </a:r>
            <a:r>
              <a:rPr lang="en-CA" baseline="0" dirty="0" smtClean="0"/>
              <a:t> cannot match Development.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What is a ‘good job’?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We need counselling.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99459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In the worse case, protection is preferred over abstinence.</a:t>
            </a:r>
          </a:p>
          <a:p>
            <a:pPr marL="228600" indent="-228600">
              <a:buAutoNum type="arabicPeriod"/>
            </a:pPr>
            <a:r>
              <a:rPr lang="en-CA" dirty="0" smtClean="0"/>
              <a:t>2. In</a:t>
            </a:r>
            <a:r>
              <a:rPr lang="en-CA" baseline="0" dirty="0" smtClean="0"/>
              <a:t> man’s world, buying insurance is to survive.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Before insurance, people prayed to God.</a:t>
            </a:r>
            <a:endParaRPr lang="en-CA" dirty="0" smtClean="0"/>
          </a:p>
          <a:p>
            <a:pPr marL="228600" indent="-228600">
              <a:buAutoNum type="arabicPeriod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07307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This is the way of the world.</a:t>
            </a:r>
          </a:p>
          <a:p>
            <a:pPr marL="228600" indent="-228600">
              <a:buAutoNum type="arabicPeriod"/>
            </a:pPr>
            <a:r>
              <a:rPr lang="en-CA" dirty="0" smtClean="0"/>
              <a:t>2. Don’t dream in this way.</a:t>
            </a:r>
          </a:p>
          <a:p>
            <a:pPr marL="228600" indent="-228600">
              <a:buAutoNum type="arabicPeriod"/>
            </a:pPr>
            <a:r>
              <a:rPr lang="en-CA" dirty="0" smtClean="0"/>
              <a:t>3. If you need more guidance than the WORD check out the life of those who won</a:t>
            </a:r>
            <a:r>
              <a:rPr lang="en-CA" baseline="0" dirty="0" smtClean="0"/>
              <a:t> big.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1460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This is a huge problem for which we have few answers.</a:t>
            </a:r>
          </a:p>
          <a:p>
            <a:pPr marL="228600" indent="-228600">
              <a:buAutoNum type="arabicPeriod"/>
            </a:pPr>
            <a:r>
              <a:rPr lang="en-CA" dirty="0" smtClean="0"/>
              <a:t>2. It tends</a:t>
            </a:r>
            <a:r>
              <a:rPr lang="en-CA" baseline="0" dirty="0" smtClean="0"/>
              <a:t> to build a gap between those who do and those who don’t use it.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We need guidelines, but would anyone use them?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1149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b="1" dirty="0" smtClean="0"/>
              <a:t>1. THE WORLD</a:t>
            </a:r>
            <a:r>
              <a:rPr lang="en-CA" b="1" baseline="0" dirty="0" smtClean="0"/>
              <a:t> or YOU and I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</a:t>
            </a:r>
            <a:r>
              <a:rPr lang="en-CA" dirty="0" smtClean="0"/>
              <a:t>If we</a:t>
            </a:r>
            <a:r>
              <a:rPr lang="en-CA" baseline="0" dirty="0" smtClean="0"/>
              <a:t> love the world …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The love of the Father is not with us.</a:t>
            </a: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47889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We need to ask for this each day.</a:t>
            </a:r>
          </a:p>
          <a:p>
            <a:pPr marL="228600" indent="-228600">
              <a:buAutoNum type="arabicPeriod"/>
            </a:pPr>
            <a:r>
              <a:rPr lang="en-CA" dirty="0" smtClean="0"/>
              <a:t>2. Life</a:t>
            </a:r>
            <a:r>
              <a:rPr lang="en-CA" baseline="0" dirty="0" smtClean="0"/>
              <a:t> today, is FULL of temptation.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It is a measure of faith how we comply.</a:t>
            </a: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47889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1.  1. Knowing all this we</a:t>
            </a:r>
            <a:r>
              <a:rPr lang="en-CA" baseline="0" dirty="0" smtClean="0"/>
              <a:t> can still promote our downfall.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47889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</a:t>
            </a:r>
            <a:r>
              <a:rPr lang="en-CA" baseline="0" dirty="0" smtClean="0"/>
              <a:t> Freedom in the Truth has boundaries.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We need to remember the value of Truth.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Be busy in the work of the Truth.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47889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1. With acceptance</a:t>
            </a:r>
            <a:r>
              <a:rPr lang="en-CA" baseline="0" dirty="0" smtClean="0"/>
              <a:t> of  this position we have arrived.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baseline="0" dirty="0" smtClean="0"/>
              <a:t>2. All of the fruits of the Spirit can now flourish.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9B1C00D-25DD-4632-ACAB-4F43D53626EF}" type="slidenum">
              <a:rPr lang="en-CA" sz="1200" smtClean="0"/>
              <a:pPr eaLnBrk="1" hangingPunct="1"/>
              <a:t>23</a:t>
            </a:fld>
            <a:endParaRPr lang="en-CA" sz="120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1. By</a:t>
            </a:r>
            <a:r>
              <a:rPr lang="en-CA" baseline="0" dirty="0" smtClean="0"/>
              <a:t> God’s generosity we are what we are.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baseline="0" dirty="0" smtClean="0"/>
              <a:t>2. We have health and opportunity.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3. One</a:t>
            </a:r>
            <a:r>
              <a:rPr lang="en-CA" baseline="0" dirty="0" smtClean="0"/>
              <a:t> can relax with the feelings associated with thanksgiving.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8FCA1CF-F007-4F29-9E45-171AEFCAB074}" type="slidenum">
              <a:rPr lang="en-CA" sz="1200" smtClean="0"/>
              <a:pPr eaLnBrk="1" hangingPunct="1"/>
              <a:t>24</a:t>
            </a:fld>
            <a:endParaRPr lang="en-CA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This is our greatest concern.</a:t>
            </a:r>
          </a:p>
          <a:p>
            <a:pPr marL="228600" indent="-228600">
              <a:buAutoNum type="arabicPeriod"/>
            </a:pPr>
            <a:r>
              <a:rPr lang="en-CA" dirty="0" smtClean="0"/>
              <a:t>2. Not the hard path; the shallow earth.</a:t>
            </a:r>
          </a:p>
          <a:p>
            <a:pPr marL="228600" indent="-228600">
              <a:buAutoNum type="arabicPeriod"/>
            </a:pPr>
            <a:r>
              <a:rPr lang="en-CA" dirty="0" smtClean="0"/>
              <a:t>3. The condition of the weeds that</a:t>
            </a:r>
            <a:r>
              <a:rPr lang="en-CA" baseline="0" dirty="0" smtClean="0"/>
              <a:t> grow without being planted.</a:t>
            </a:r>
          </a:p>
          <a:p>
            <a:pPr marL="228600" indent="-228600">
              <a:buAutoNum type="arabicPeriod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4788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This is essential for us all.</a:t>
            </a:r>
          </a:p>
          <a:p>
            <a:pPr marL="228600" indent="-228600">
              <a:buAutoNum type="arabicPeriod"/>
            </a:pPr>
            <a:r>
              <a:rPr lang="en-CA" dirty="0" smtClean="0"/>
              <a:t>2. Say</a:t>
            </a:r>
            <a:r>
              <a:rPr lang="en-CA" baseline="0" dirty="0" smtClean="0"/>
              <a:t> it out loud if you can’t hear it.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4788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We ought to say</a:t>
            </a:r>
            <a:r>
              <a:rPr lang="en-CA" baseline="0" dirty="0" smtClean="0"/>
              <a:t> this in our heart.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Then we need to live by it.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1718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We ought to say</a:t>
            </a:r>
            <a:r>
              <a:rPr lang="en-CA" baseline="0" dirty="0" smtClean="0"/>
              <a:t> this in our heart.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The constant review of God’s word by the daily readings is essential.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Then we need to live by it.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1718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Bringing the</a:t>
            </a:r>
            <a:r>
              <a:rPr lang="en-CA" baseline="0" dirty="0" smtClean="0"/>
              <a:t> discussion into everyday life.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Not to establish rules.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But to help locate the snares.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4509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Presumptuous</a:t>
            </a:r>
            <a:r>
              <a:rPr lang="en-CA" baseline="0" dirty="0" smtClean="0"/>
              <a:t> sins - arrogant 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The word means to be under obligation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If this happens get rid of Credit cards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4. Use debit cards.</a:t>
            </a:r>
          </a:p>
          <a:p>
            <a:pPr marL="228600" indent="-228600">
              <a:buAutoNum type="arabicPeriod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443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This unique age of</a:t>
            </a:r>
            <a:r>
              <a:rPr lang="en-CA" baseline="0" dirty="0" smtClean="0"/>
              <a:t> ‘knowledge’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Focus on Covetousness.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Establish a need!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4. Establish a priority.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018C23-7D69-463C-8F08-EBFBCB110D77}" type="slidenum">
              <a:rPr lang="en-CA" smtClean="0"/>
              <a:pPr>
                <a:defRPr/>
              </a:pPr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2392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6AC22-D2EB-4FCF-893E-E2BBCB4CB287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93407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88F11-09E8-4236-BDCC-BE71A6388E2D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6830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5B5DF-CB88-4E65-BD13-18070773AF06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07472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A0CEA-CEFB-44CD-AFA3-CC1D7EBF5892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2507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D8D28-4806-4841-A061-D71CA2A8271B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08282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9CE77-CC84-40B6-93F4-E73C0452444D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11289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21B7-8154-496C-950C-EE607FCC6210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2588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A9743-77C1-45DC-BC62-82A8A8E9EEA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33074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FC59F-C7D3-4151-80D8-A71D1F738D3D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0544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4F25D-DA46-4869-A767-0E2A6774F5BE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5024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752EA-64A2-4CF9-AECE-64D00F0B2723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09931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CA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D052E7FF-5B13-413C-9A0E-B5FC22D6C6DE}" type="slidenum">
              <a:rPr lang="en-CA" smtClean="0"/>
              <a:pPr>
                <a:defRPr/>
              </a:pPr>
              <a:t>‹#›</a:t>
            </a:fld>
            <a:endParaRPr lang="en-C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ahoma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ahom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ahom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ahom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ahom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ahom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339850"/>
          </a:xfrm>
          <a:noFill/>
          <a:ln w="38100"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en-CA" sz="3600" b="1" dirty="0" smtClean="0">
                <a:solidFill>
                  <a:srgbClr val="000000"/>
                </a:solidFill>
              </a:rPr>
              <a:t>Thou Shalt Not Covet!</a:t>
            </a:r>
            <a:br>
              <a:rPr lang="en-CA" sz="3600" b="1" dirty="0" smtClean="0">
                <a:solidFill>
                  <a:srgbClr val="000000"/>
                </a:solidFill>
              </a:rPr>
            </a:br>
            <a:r>
              <a:rPr lang="en-CA" sz="3200" dirty="0" smtClean="0">
                <a:solidFill>
                  <a:srgbClr val="000000"/>
                </a:solidFill>
              </a:rPr>
              <a:t>(Exodus 20:17)</a:t>
            </a: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107281" y="2708920"/>
            <a:ext cx="6929438" cy="2880320"/>
          </a:xfrm>
          <a:prstGeom prst="foldedCorner">
            <a:avLst/>
          </a:prstGeom>
          <a:gradFill flip="none" rotWithShape="1">
            <a:gsLst>
              <a:gs pos="100000">
                <a:srgbClr val="2265BF"/>
              </a:gs>
              <a:gs pos="0">
                <a:schemeClr val="accent5">
                  <a:lumMod val="75000"/>
                  <a:alpha val="0"/>
                </a:schemeClr>
              </a:gs>
              <a:gs pos="100000">
                <a:schemeClr val="tx2">
                  <a:lumMod val="50000"/>
                  <a:shade val="67500"/>
                  <a:satMod val="115000"/>
                  <a:alpha val="0"/>
                </a:schemeClr>
              </a:gs>
              <a:gs pos="0">
                <a:schemeClr val="tx2">
                  <a:shade val="100000"/>
                  <a:satMod val="115000"/>
                  <a:lumMod val="100000"/>
                  <a:alpha val="0"/>
                </a:schemeClr>
              </a:gs>
            </a:gsLst>
            <a:lin ang="5400000" scaled="0"/>
            <a:tileRect/>
          </a:gradFill>
        </p:spPr>
        <p:txBody>
          <a:bodyPr/>
          <a:lstStyle/>
          <a:p>
            <a:pPr eaLnBrk="1" hangingPunct="1">
              <a:defRPr/>
            </a:pPr>
            <a:endParaRPr lang="en-CA" sz="1000" b="1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C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 Battleford Study Day</a:t>
            </a:r>
          </a:p>
          <a:p>
            <a:pPr eaLnBrk="1" hangingPunct="1">
              <a:defRPr/>
            </a:pPr>
            <a:endParaRPr lang="en-CA" sz="9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n-C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3</a:t>
            </a:r>
          </a:p>
          <a:p>
            <a:pPr eaLnBrk="1" hangingPunct="1">
              <a:defRPr/>
            </a:pPr>
            <a:endParaRPr lang="en-CA" sz="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n-C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“All that is in the world” </a:t>
            </a:r>
            <a:endParaRPr lang="en-CA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5184576" cy="1143000"/>
          </a:xfrm>
          <a:solidFill>
            <a:schemeClr val="accent2">
              <a:lumMod val="60000"/>
              <a:lumOff val="40000"/>
            </a:schemeClr>
          </a:solidFill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Buying on Impulse 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628800"/>
            <a:ext cx="4038600" cy="4536503"/>
          </a:xfrm>
          <a:prstGeom prst="roundRect">
            <a:avLst>
              <a:gd name="adj" fmla="val 9257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scene3d>
            <a:camera prst="perspectiveRight"/>
            <a:lightRig rig="threePt" dir="t"/>
          </a:scene3d>
        </p:spPr>
        <p:txBody>
          <a:bodyPr/>
          <a:lstStyle/>
          <a:p>
            <a:r>
              <a:rPr lang="en-CA" sz="2400" dirty="0" smtClean="0">
                <a:solidFill>
                  <a:schemeClr val="bg1"/>
                </a:solidFill>
              </a:rPr>
              <a:t>Some stores are set up to </a:t>
            </a:r>
            <a:r>
              <a:rPr lang="en-CA" sz="2400" b="1" dirty="0" smtClean="0">
                <a:solidFill>
                  <a:schemeClr val="bg1"/>
                </a:solidFill>
              </a:rPr>
              <a:t>encourage</a:t>
            </a:r>
            <a:r>
              <a:rPr lang="en-CA" sz="2400" dirty="0" smtClean="0">
                <a:solidFill>
                  <a:schemeClr val="bg1"/>
                </a:solidFill>
              </a:rPr>
              <a:t> buying on impulse. 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This includes buying </a:t>
            </a:r>
            <a:r>
              <a:rPr lang="en-CA" sz="2400" b="1" dirty="0" smtClean="0">
                <a:solidFill>
                  <a:schemeClr val="bg1"/>
                </a:solidFill>
              </a:rPr>
              <a:t>more</a:t>
            </a:r>
            <a:r>
              <a:rPr lang="en-CA" sz="2400" dirty="0" smtClean="0">
                <a:solidFill>
                  <a:schemeClr val="bg1"/>
                </a:solidFill>
              </a:rPr>
              <a:t> of a product than we really need.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Sometimes the store </a:t>
            </a:r>
            <a:r>
              <a:rPr lang="en-CA" sz="2400" b="1" dirty="0" smtClean="0">
                <a:solidFill>
                  <a:schemeClr val="bg1"/>
                </a:solidFill>
              </a:rPr>
              <a:t>price </a:t>
            </a:r>
            <a:r>
              <a:rPr lang="en-CA" sz="2400" dirty="0" smtClean="0">
                <a:solidFill>
                  <a:schemeClr val="bg1"/>
                </a:solidFill>
              </a:rPr>
              <a:t>is below their cost.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One needs to make a </a:t>
            </a:r>
            <a:r>
              <a:rPr lang="en-CA" sz="2400" b="1" dirty="0" smtClean="0">
                <a:solidFill>
                  <a:schemeClr val="bg1"/>
                </a:solidFill>
              </a:rPr>
              <a:t>list </a:t>
            </a:r>
            <a:r>
              <a:rPr lang="en-CA" sz="2400" dirty="0" smtClean="0">
                <a:solidFill>
                  <a:schemeClr val="bg1"/>
                </a:solidFill>
              </a:rPr>
              <a:t>and stick to it.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7984" y="1556792"/>
            <a:ext cx="4392488" cy="4093915"/>
          </a:xfrm>
          <a:scene3d>
            <a:camera prst="perspectiveLeft"/>
            <a:lightRig rig="threePt" dir="t"/>
          </a:scene3d>
        </p:spPr>
        <p:txBody>
          <a:bodyPr/>
          <a:lstStyle/>
          <a:p>
            <a:r>
              <a:rPr lang="en-CA" sz="2400" b="1" dirty="0" smtClean="0">
                <a:solidFill>
                  <a:schemeClr val="bg1"/>
                </a:solidFill>
              </a:rPr>
              <a:t>Matthew 6:33-34</a:t>
            </a:r>
          </a:p>
          <a:p>
            <a:pPr marL="365125" indent="-3651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33 </a:t>
            </a:r>
            <a:r>
              <a:rPr lang="en-CA" sz="2400" dirty="0">
                <a:solidFill>
                  <a:schemeClr val="bg1"/>
                </a:solidFill>
              </a:rPr>
              <a:t>But seek ye first the kingdom of God, and his righteousness; and all these things shall be added unto you. </a:t>
            </a:r>
            <a:endParaRPr lang="en-CA" sz="2400" dirty="0" smtClean="0">
              <a:solidFill>
                <a:schemeClr val="bg1"/>
              </a:solidFill>
            </a:endParaRP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</a:t>
            </a:r>
            <a:r>
              <a:rPr lang="en-CA" sz="2400" dirty="0" smtClean="0">
                <a:solidFill>
                  <a:schemeClr val="bg1"/>
                </a:solidFill>
              </a:rPr>
              <a:t>34 </a:t>
            </a:r>
            <a:r>
              <a:rPr lang="en-CA" sz="2400" dirty="0">
                <a:solidFill>
                  <a:schemeClr val="bg1"/>
                </a:solidFill>
              </a:rPr>
              <a:t>Take therefore no </a:t>
            </a:r>
            <a:r>
              <a:rPr lang="en-CA" sz="2400" b="1" dirty="0">
                <a:solidFill>
                  <a:schemeClr val="bg1"/>
                </a:solidFill>
              </a:rPr>
              <a:t>thought for the morrow:</a:t>
            </a:r>
            <a:r>
              <a:rPr lang="en-CA" sz="2400" dirty="0">
                <a:solidFill>
                  <a:schemeClr val="bg1"/>
                </a:solidFill>
              </a:rPr>
              <a:t> for the morrow shall take thought for the things of itself. Sufficient unto the day </a:t>
            </a:r>
            <a:r>
              <a:rPr lang="en-CA" sz="2400" i="1" dirty="0">
                <a:solidFill>
                  <a:schemeClr val="bg1"/>
                </a:solidFill>
              </a:rPr>
              <a:t>is</a:t>
            </a:r>
            <a:r>
              <a:rPr lang="en-CA" sz="2400" dirty="0">
                <a:solidFill>
                  <a:schemeClr val="bg1"/>
                </a:solidFill>
              </a:rPr>
              <a:t> the evil thereof. </a:t>
            </a:r>
          </a:p>
          <a:p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37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0" y="188640"/>
            <a:ext cx="3960440" cy="1143000"/>
          </a:xfrm>
          <a:solidFill>
            <a:srgbClr val="00B050"/>
          </a:solidFill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Investments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340768"/>
            <a:ext cx="4032448" cy="4896544"/>
          </a:xfrm>
          <a:prstGeom prst="roundRect">
            <a:avLst>
              <a:gd name="adj" fmla="val 8102"/>
            </a:avLst>
          </a:prstGeom>
          <a:solidFill>
            <a:srgbClr val="00B050"/>
          </a:solidFill>
          <a:ln>
            <a:solidFill>
              <a:schemeClr val="bg1"/>
            </a:solidFill>
          </a:ln>
          <a:scene3d>
            <a:camera prst="perspectiveRight"/>
            <a:lightRig rig="threePt" dir="t"/>
          </a:scene3d>
        </p:spPr>
        <p:txBody>
          <a:bodyPr/>
          <a:lstStyle/>
          <a:p>
            <a:r>
              <a:rPr lang="en-CA" sz="2400" dirty="0" smtClean="0">
                <a:solidFill>
                  <a:schemeClr val="bg1"/>
                </a:solidFill>
              </a:rPr>
              <a:t>There are many </a:t>
            </a:r>
            <a:r>
              <a:rPr lang="en-CA" sz="2400" b="1" dirty="0" smtClean="0">
                <a:solidFill>
                  <a:schemeClr val="bg1"/>
                </a:solidFill>
              </a:rPr>
              <a:t>scams </a:t>
            </a:r>
            <a:r>
              <a:rPr lang="en-CA" sz="2400" dirty="0" smtClean="0">
                <a:solidFill>
                  <a:schemeClr val="bg1"/>
                </a:solidFill>
              </a:rPr>
              <a:t>in this world seeking out those desiring to be rich.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With what we know is coming, worldly wealth </a:t>
            </a:r>
            <a:r>
              <a:rPr lang="en-CA" sz="2400" b="1" dirty="0" smtClean="0">
                <a:solidFill>
                  <a:schemeClr val="bg1"/>
                </a:solidFill>
              </a:rPr>
              <a:t>is not a good investment.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Lay up treasure with the Lord where it is secure and </a:t>
            </a:r>
            <a:r>
              <a:rPr lang="en-CA" sz="2400" b="1" dirty="0" smtClean="0">
                <a:solidFill>
                  <a:schemeClr val="bg1"/>
                </a:solidFill>
              </a:rPr>
              <a:t>dividends will be paid.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8024" y="1639341"/>
            <a:ext cx="3898776" cy="4525963"/>
          </a:xfrm>
          <a:scene3d>
            <a:camera prst="perspectiveLeft"/>
            <a:lightRig rig="threePt" dir="t"/>
          </a:scene3d>
        </p:spPr>
        <p:txBody>
          <a:bodyPr/>
          <a:lstStyle/>
          <a:p>
            <a:r>
              <a:rPr lang="en-CA" sz="2400" b="1" dirty="0">
                <a:solidFill>
                  <a:schemeClr val="bg1"/>
                </a:solidFill>
              </a:rPr>
              <a:t>Matthew 6:19-21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19 Lay not up for yourselves treasures upon earth, where moth and rust doth corrupt, and where thieves break through and steal: </a:t>
            </a:r>
            <a:endParaRPr lang="en-CA" sz="800" dirty="0">
              <a:solidFill>
                <a:schemeClr val="bg1"/>
              </a:solidFill>
            </a:endParaRPr>
          </a:p>
          <a:p>
            <a:pPr marL="365125" indent="-365125">
              <a:buNone/>
            </a:pPr>
            <a:r>
              <a:rPr lang="en-CA" sz="800" dirty="0">
                <a:solidFill>
                  <a:schemeClr val="bg1"/>
                </a:solidFill>
              </a:rPr>
              <a:t>	</a:t>
            </a:r>
            <a:endParaRPr lang="en-CA" sz="300" dirty="0">
              <a:solidFill>
                <a:schemeClr val="bg1"/>
              </a:solidFill>
            </a:endParaRPr>
          </a:p>
          <a:p>
            <a:pPr marL="365125" indent="-365125">
              <a:buNone/>
            </a:pPr>
            <a:r>
              <a:rPr lang="en-CA" sz="1200" dirty="0">
                <a:solidFill>
                  <a:schemeClr val="bg1"/>
                </a:solidFill>
              </a:rPr>
              <a:t>	</a:t>
            </a:r>
            <a:r>
              <a:rPr lang="en-CA" sz="2400" dirty="0">
                <a:solidFill>
                  <a:schemeClr val="bg1"/>
                </a:solidFill>
              </a:rPr>
              <a:t>21 For where your treasure is, </a:t>
            </a:r>
            <a:r>
              <a:rPr lang="en-CA" sz="2400" b="1" dirty="0">
                <a:solidFill>
                  <a:schemeClr val="bg1"/>
                </a:solidFill>
              </a:rPr>
              <a:t>there will your heart be also. </a:t>
            </a:r>
          </a:p>
          <a:p>
            <a:endParaRPr lang="en-CA" sz="2400" dirty="0">
              <a:solidFill>
                <a:schemeClr val="bg1"/>
              </a:solidFill>
            </a:endParaRPr>
          </a:p>
          <a:p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53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4248472" cy="1143000"/>
          </a:xfrm>
          <a:solidFill>
            <a:srgbClr val="00B0F0"/>
          </a:solidFill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Two Incomes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44217"/>
            <a:ext cx="4402832" cy="4277071"/>
          </a:xfrm>
          <a:prstGeom prst="roundRect">
            <a:avLst>
              <a:gd name="adj" fmla="val 9257"/>
            </a:avLst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perspectiveRight"/>
            <a:lightRig rig="threePt" dir="t"/>
          </a:scene3d>
        </p:spPr>
        <p:txBody>
          <a:bodyPr/>
          <a:lstStyle/>
          <a:p>
            <a:r>
              <a:rPr lang="en-CA" sz="2400" dirty="0" smtClean="0">
                <a:solidFill>
                  <a:schemeClr val="bg1"/>
                </a:solidFill>
              </a:rPr>
              <a:t>Sometimes </a:t>
            </a:r>
            <a:r>
              <a:rPr lang="en-CA" sz="2400" b="1" dirty="0" smtClean="0">
                <a:solidFill>
                  <a:schemeClr val="bg1"/>
                </a:solidFill>
              </a:rPr>
              <a:t>expectations</a:t>
            </a:r>
            <a:r>
              <a:rPr lang="en-CA" sz="2400" dirty="0" smtClean="0">
                <a:solidFill>
                  <a:schemeClr val="bg1"/>
                </a:solidFill>
              </a:rPr>
              <a:t> are too high and we need to lower our costs.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Sometimes we try to fast track life and </a:t>
            </a:r>
            <a:r>
              <a:rPr lang="en-CA" sz="2400" b="1" dirty="0" smtClean="0">
                <a:solidFill>
                  <a:schemeClr val="bg1"/>
                </a:solidFill>
              </a:rPr>
              <a:t>put off </a:t>
            </a:r>
            <a:r>
              <a:rPr lang="en-CA" sz="2400" dirty="0" smtClean="0">
                <a:solidFill>
                  <a:schemeClr val="bg1"/>
                </a:solidFill>
              </a:rPr>
              <a:t>having a family.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A working mother will not be able to provide as well as one who is always at home for the family.</a:t>
            </a:r>
          </a:p>
          <a:p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8024" y="1556792"/>
            <a:ext cx="3898776" cy="4525963"/>
          </a:xfrm>
          <a:scene3d>
            <a:camera prst="perspectiveLeft"/>
            <a:lightRig rig="threePt" dir="t"/>
          </a:scene3d>
        </p:spPr>
        <p:txBody>
          <a:bodyPr/>
          <a:lstStyle/>
          <a:p>
            <a:r>
              <a:rPr lang="en-CA" sz="2400" b="1" dirty="0">
                <a:solidFill>
                  <a:schemeClr val="bg1"/>
                </a:solidFill>
              </a:rPr>
              <a:t>Proverbs 30:8-9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8 Remove far from me vanity and lies: give me neither poverty nor riches; feed me with food convenient for me: 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9 Lest I be full, and deny </a:t>
            </a:r>
            <a:r>
              <a:rPr lang="en-CA" sz="2400" i="1" dirty="0">
                <a:solidFill>
                  <a:schemeClr val="bg1"/>
                </a:solidFill>
              </a:rPr>
              <a:t>thee,</a:t>
            </a:r>
            <a:r>
              <a:rPr lang="en-CA" sz="2400" dirty="0">
                <a:solidFill>
                  <a:schemeClr val="bg1"/>
                </a:solidFill>
              </a:rPr>
              <a:t> and say, </a:t>
            </a:r>
            <a:r>
              <a:rPr lang="en-CA" sz="2400" b="1" dirty="0">
                <a:solidFill>
                  <a:schemeClr val="bg1"/>
                </a:solidFill>
              </a:rPr>
              <a:t>Who </a:t>
            </a:r>
            <a:r>
              <a:rPr lang="en-CA" sz="2400" b="1" i="1" dirty="0">
                <a:solidFill>
                  <a:schemeClr val="bg1"/>
                </a:solidFill>
              </a:rPr>
              <a:t>is</a:t>
            </a:r>
            <a:r>
              <a:rPr lang="en-CA" sz="2400" b="1" dirty="0">
                <a:solidFill>
                  <a:schemeClr val="bg1"/>
                </a:solidFill>
              </a:rPr>
              <a:t> the LORD?</a:t>
            </a:r>
            <a:r>
              <a:rPr lang="en-CA" sz="2400" dirty="0">
                <a:solidFill>
                  <a:schemeClr val="bg1"/>
                </a:solidFill>
              </a:rPr>
              <a:t> or lest I be poor, and steal, and take the name of my God </a:t>
            </a:r>
            <a:r>
              <a:rPr lang="en-CA" sz="2400" i="1" dirty="0">
                <a:solidFill>
                  <a:schemeClr val="bg1"/>
                </a:solidFill>
              </a:rPr>
              <a:t>in vain.</a:t>
            </a:r>
            <a:r>
              <a:rPr lang="en-CA" sz="2400" dirty="0">
                <a:solidFill>
                  <a:schemeClr val="bg1"/>
                </a:solidFill>
              </a:rPr>
              <a:t> </a:t>
            </a:r>
          </a:p>
          <a:p>
            <a:endParaRPr lang="en-CA" sz="2400" dirty="0" smtClean="0">
              <a:solidFill>
                <a:schemeClr val="bg1"/>
              </a:solidFill>
            </a:endParaRPr>
          </a:p>
          <a:p>
            <a:endParaRPr lang="en-CA" sz="2400" dirty="0">
              <a:solidFill>
                <a:schemeClr val="bg1"/>
              </a:solidFill>
            </a:endParaRPr>
          </a:p>
          <a:p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68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274638"/>
            <a:ext cx="5057185" cy="1143000"/>
          </a:xfrm>
          <a:solidFill>
            <a:srgbClr val="FFFF00"/>
          </a:solidFill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Pleasure Seeking 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258816" cy="4291879"/>
          </a:xfrm>
          <a:prstGeom prst="roundRect">
            <a:avLst>
              <a:gd name="adj" fmla="val 7610"/>
            </a:avLst>
          </a:prstGeom>
          <a:solidFill>
            <a:srgbClr val="FFFF00"/>
          </a:solidFill>
          <a:ln>
            <a:solidFill>
              <a:schemeClr val="bg1"/>
            </a:solidFill>
          </a:ln>
          <a:effectLst/>
          <a:scene3d>
            <a:camera prst="perspectiveRight"/>
            <a:lightRig rig="threePt" dir="t"/>
          </a:scene3d>
        </p:spPr>
        <p:txBody>
          <a:bodyPr/>
          <a:lstStyle/>
          <a:p>
            <a:r>
              <a:rPr lang="en-CA" sz="2400" dirty="0" smtClean="0">
                <a:solidFill>
                  <a:schemeClr val="bg1"/>
                </a:solidFill>
              </a:rPr>
              <a:t>This can be very </a:t>
            </a:r>
            <a:r>
              <a:rPr lang="en-CA" sz="2400" b="1" dirty="0" smtClean="0">
                <a:solidFill>
                  <a:schemeClr val="bg1"/>
                </a:solidFill>
              </a:rPr>
              <a:t>addictive</a:t>
            </a:r>
            <a:r>
              <a:rPr lang="en-CA" sz="2400" dirty="0" smtClean="0">
                <a:solidFill>
                  <a:schemeClr val="bg1"/>
                </a:solidFill>
              </a:rPr>
              <a:t> as investments and memories develop.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The </a:t>
            </a:r>
            <a:r>
              <a:rPr lang="en-CA" sz="2400" b="1" dirty="0" smtClean="0">
                <a:solidFill>
                  <a:schemeClr val="bg1"/>
                </a:solidFill>
              </a:rPr>
              <a:t>borderline</a:t>
            </a:r>
            <a:r>
              <a:rPr lang="en-CA" sz="2400" dirty="0" smtClean="0">
                <a:solidFill>
                  <a:schemeClr val="bg1"/>
                </a:solidFill>
              </a:rPr>
              <a:t> between what is relaxing and what is pleasure can be difficult to define.</a:t>
            </a:r>
          </a:p>
          <a:p>
            <a:r>
              <a:rPr lang="en-CA" sz="2400" b="1" dirty="0" smtClean="0">
                <a:solidFill>
                  <a:schemeClr val="bg1"/>
                </a:solidFill>
              </a:rPr>
              <a:t>Great pleasure </a:t>
            </a:r>
            <a:r>
              <a:rPr lang="en-CA" sz="2400" dirty="0" smtClean="0">
                <a:solidFill>
                  <a:schemeClr val="bg1"/>
                </a:solidFill>
              </a:rPr>
              <a:t>can be found in the work of the Truth.</a:t>
            </a:r>
          </a:p>
          <a:p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scene3d>
            <a:camera prst="perspectiveLeft"/>
            <a:lightRig rig="threePt" dir="t"/>
          </a:scene3d>
        </p:spPr>
        <p:txBody>
          <a:bodyPr/>
          <a:lstStyle/>
          <a:p>
            <a:r>
              <a:rPr lang="en-CA" sz="2400" b="1" dirty="0">
                <a:solidFill>
                  <a:schemeClr val="bg1"/>
                </a:solidFill>
              </a:rPr>
              <a:t>1Peter 2:9  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9 But ye </a:t>
            </a:r>
            <a:r>
              <a:rPr lang="en-CA" sz="2400" i="1" dirty="0">
                <a:solidFill>
                  <a:schemeClr val="bg1"/>
                </a:solidFill>
              </a:rPr>
              <a:t>are</a:t>
            </a:r>
            <a:r>
              <a:rPr lang="en-CA" sz="2400" dirty="0">
                <a:solidFill>
                  <a:schemeClr val="bg1"/>
                </a:solidFill>
              </a:rPr>
              <a:t> a chosen generation, a royal priesthood, an holy nation, a peculiar people; that ye should </a:t>
            </a:r>
            <a:r>
              <a:rPr lang="en-CA" sz="2400" b="1" dirty="0" err="1">
                <a:solidFill>
                  <a:schemeClr val="bg1"/>
                </a:solidFill>
              </a:rPr>
              <a:t>shew</a:t>
            </a:r>
            <a:r>
              <a:rPr lang="en-CA" sz="2400" b="1" dirty="0">
                <a:solidFill>
                  <a:schemeClr val="bg1"/>
                </a:solidFill>
              </a:rPr>
              <a:t> forth the praises of him </a:t>
            </a:r>
            <a:r>
              <a:rPr lang="en-CA" sz="2400" dirty="0">
                <a:solidFill>
                  <a:schemeClr val="bg1"/>
                </a:solidFill>
              </a:rPr>
              <a:t>who hath called you out of darkness into his marvellous light: </a:t>
            </a:r>
          </a:p>
          <a:p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35292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7904" y="260648"/>
            <a:ext cx="4464496" cy="1143000"/>
          </a:xfrm>
          <a:solidFill>
            <a:srgbClr val="990099"/>
          </a:solidFill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Entertainment</a:t>
            </a:r>
            <a:endParaRPr lang="en-C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099298"/>
            <a:ext cx="3888432" cy="4993998"/>
          </a:xfrm>
          <a:prstGeom prst="roundRect">
            <a:avLst/>
          </a:prstGeom>
          <a:solidFill>
            <a:srgbClr val="990099"/>
          </a:solidFill>
          <a:ln>
            <a:solidFill>
              <a:schemeClr val="bg1"/>
            </a:solidFill>
          </a:ln>
          <a:effectLst/>
          <a:scene3d>
            <a:camera prst="perspectiveRight"/>
            <a:lightRig rig="threePt" dir="t"/>
          </a:scene3d>
        </p:spPr>
        <p:txBody>
          <a:bodyPr/>
          <a:lstStyle/>
          <a:p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Most of the entertainment of this world involves such violence, immorality and evil as to be </a:t>
            </a: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totally unsuitable </a:t>
            </a: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brethren of Christ.</a:t>
            </a:r>
          </a:p>
          <a:p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Once witnessed, the mind keeps it in </a:t>
            </a: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memory</a:t>
            </a: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it comes back at most inconvenient times.</a:t>
            </a:r>
          </a:p>
          <a:p>
            <a:endParaRPr lang="en-C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noFill/>
          <a:scene3d>
            <a:camera prst="perspectiveLeft"/>
            <a:lightRig rig="threePt" dir="t"/>
          </a:scene3d>
        </p:spPr>
        <p:txBody>
          <a:bodyPr/>
          <a:lstStyle/>
          <a:p>
            <a:r>
              <a:rPr lang="en-CA" sz="2400" b="1" dirty="0">
                <a:solidFill>
                  <a:schemeClr val="bg1"/>
                </a:solidFill>
              </a:rPr>
              <a:t>Luke </a:t>
            </a:r>
            <a:r>
              <a:rPr lang="en-CA" sz="2400" b="1" dirty="0" smtClean="0">
                <a:solidFill>
                  <a:schemeClr val="bg1"/>
                </a:solidFill>
              </a:rPr>
              <a:t>21:34</a:t>
            </a:r>
            <a:endParaRPr lang="en-CA" sz="2400" b="1" dirty="0">
              <a:solidFill>
                <a:schemeClr val="bg1"/>
              </a:solidFill>
            </a:endParaRP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34 And take heed to yourselves, lest at any time your hearts be overcharged with surfeiting, and drunkenness, and cares of this life, and </a:t>
            </a:r>
            <a:r>
              <a:rPr lang="en-CA" sz="2400" i="1" dirty="0">
                <a:solidFill>
                  <a:schemeClr val="bg1"/>
                </a:solidFill>
              </a:rPr>
              <a:t>so</a:t>
            </a:r>
            <a:r>
              <a:rPr lang="en-CA" sz="2400" dirty="0">
                <a:solidFill>
                  <a:schemeClr val="bg1"/>
                </a:solidFill>
              </a:rPr>
              <a:t> </a:t>
            </a:r>
            <a:r>
              <a:rPr lang="en-CA" sz="2400" b="1" dirty="0">
                <a:solidFill>
                  <a:schemeClr val="bg1"/>
                </a:solidFill>
              </a:rPr>
              <a:t>that day come upon you unawares.</a:t>
            </a:r>
            <a:r>
              <a:rPr lang="en-CA" sz="2400" dirty="0">
                <a:solidFill>
                  <a:schemeClr val="bg1"/>
                </a:solidFill>
              </a:rPr>
              <a:t> 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</a:t>
            </a:r>
          </a:p>
          <a:p>
            <a:endParaRPr lang="en-CA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12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0" y="260648"/>
            <a:ext cx="3456384" cy="1143000"/>
          </a:xfrm>
          <a:solidFill>
            <a:schemeClr val="bg1"/>
          </a:solidFill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</a:t>
            </a:r>
            <a:endParaRPr lang="en-C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439840"/>
            <a:ext cx="4320480" cy="5013496"/>
          </a:xfrm>
          <a:prstGeom prst="roundRect">
            <a:avLst>
              <a:gd name="adj" fmla="val 10904"/>
            </a:avLst>
          </a:prstGeom>
          <a:solidFill>
            <a:schemeClr val="bg1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perspectiveRight"/>
            <a:lightRig rig="threePt" dir="t"/>
          </a:scene3d>
        </p:spPr>
        <p:txBody>
          <a:bodyPr/>
          <a:lstStyle/>
          <a:p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up-to-date way of bringing the world into your home.</a:t>
            </a:r>
          </a:p>
          <a:p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Never before has the sin of covetousness been so easy to commit.</a:t>
            </a:r>
          </a:p>
          <a:p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form of the media has great possibilities for good and great potential for evil.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scene3d>
            <a:camera prst="perspectiveLeft"/>
            <a:lightRig rig="threePt" dir="t"/>
          </a:scene3d>
        </p:spPr>
        <p:txBody>
          <a:bodyPr/>
          <a:lstStyle/>
          <a:p>
            <a:r>
              <a:rPr lang="en-CA" sz="2400" b="1" dirty="0">
                <a:solidFill>
                  <a:schemeClr val="bg1"/>
                </a:solidFill>
              </a:rPr>
              <a:t>2Corinthians 6:17-18  </a:t>
            </a:r>
          </a:p>
          <a:p>
            <a:pPr marL="365125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17 Wherefore come out from among them, and </a:t>
            </a:r>
            <a:r>
              <a:rPr lang="en-CA" sz="2400" b="1" dirty="0">
                <a:solidFill>
                  <a:schemeClr val="bg1"/>
                </a:solidFill>
              </a:rPr>
              <a:t>be ye separate, </a:t>
            </a:r>
            <a:r>
              <a:rPr lang="en-CA" sz="2400" dirty="0" err="1">
                <a:solidFill>
                  <a:schemeClr val="bg1"/>
                </a:solidFill>
              </a:rPr>
              <a:t>saith</a:t>
            </a:r>
            <a:r>
              <a:rPr lang="en-CA" sz="2400" dirty="0">
                <a:solidFill>
                  <a:schemeClr val="bg1"/>
                </a:solidFill>
              </a:rPr>
              <a:t> the Lord, and touch not the unclean </a:t>
            </a:r>
            <a:r>
              <a:rPr lang="en-CA" sz="2400" i="1" dirty="0">
                <a:solidFill>
                  <a:schemeClr val="bg1"/>
                </a:solidFill>
              </a:rPr>
              <a:t>thing;</a:t>
            </a:r>
            <a:r>
              <a:rPr lang="en-CA" sz="2400" dirty="0">
                <a:solidFill>
                  <a:schemeClr val="bg1"/>
                </a:solidFill>
              </a:rPr>
              <a:t> and I will receive you, </a:t>
            </a:r>
          </a:p>
          <a:p>
            <a:pPr marL="365125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18 And will be a Father unto you, and ye shall be my sons and daughters, </a:t>
            </a:r>
            <a:r>
              <a:rPr lang="en-CA" sz="2400" dirty="0" err="1">
                <a:solidFill>
                  <a:schemeClr val="bg1"/>
                </a:solidFill>
              </a:rPr>
              <a:t>saith</a:t>
            </a:r>
            <a:r>
              <a:rPr lang="en-CA" sz="2400" dirty="0">
                <a:solidFill>
                  <a:schemeClr val="bg1"/>
                </a:solidFill>
              </a:rPr>
              <a:t> the Lord Almighty. </a:t>
            </a:r>
          </a:p>
          <a:p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40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7223" y="260648"/>
            <a:ext cx="4049073" cy="1143000"/>
          </a:xfrm>
          <a:solidFill>
            <a:schemeClr val="accent1">
              <a:lumMod val="60000"/>
              <a:lumOff val="40000"/>
            </a:schemeClr>
          </a:solidFill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Education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439840"/>
            <a:ext cx="4038600" cy="4941488"/>
          </a:xfrm>
          <a:prstGeom prst="roundRect">
            <a:avLst>
              <a:gd name="adj" fmla="val 9257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perspectiveRight"/>
            <a:lightRig rig="threePt" dir="t"/>
          </a:scene3d>
        </p:spPr>
        <p:txBody>
          <a:bodyPr/>
          <a:lstStyle/>
          <a:p>
            <a:r>
              <a:rPr lang="en-CA" sz="2400" dirty="0" smtClean="0">
                <a:solidFill>
                  <a:schemeClr val="bg1"/>
                </a:solidFill>
              </a:rPr>
              <a:t>Education is needed to find a </a:t>
            </a:r>
            <a:r>
              <a:rPr lang="en-CA" sz="2400" b="1" dirty="0" smtClean="0">
                <a:solidFill>
                  <a:schemeClr val="bg1"/>
                </a:solidFill>
              </a:rPr>
              <a:t>good job </a:t>
            </a:r>
            <a:r>
              <a:rPr lang="en-CA" sz="2400" dirty="0" smtClean="0">
                <a:solidFill>
                  <a:schemeClr val="bg1"/>
                </a:solidFill>
              </a:rPr>
              <a:t>today.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Too many young people enter long term post-secondary education for the </a:t>
            </a:r>
            <a:r>
              <a:rPr lang="en-CA" sz="2400" b="1" dirty="0" smtClean="0">
                <a:solidFill>
                  <a:schemeClr val="bg1"/>
                </a:solidFill>
              </a:rPr>
              <a:t>wrong reasons</a:t>
            </a:r>
            <a:r>
              <a:rPr lang="en-CA" sz="24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Some education will attack our faith.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Too much of it leads to the </a:t>
            </a:r>
            <a:r>
              <a:rPr lang="en-CA" sz="2400" b="1" dirty="0" smtClean="0">
                <a:solidFill>
                  <a:schemeClr val="bg1"/>
                </a:solidFill>
              </a:rPr>
              <a:t>wrong career</a:t>
            </a:r>
            <a:r>
              <a:rPr lang="en-CA" sz="2400" dirty="0" smtClean="0">
                <a:solidFill>
                  <a:schemeClr val="bg1"/>
                </a:solidFill>
              </a:rPr>
              <a:t> for a brother or sister in the Truth.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39341"/>
            <a:ext cx="4038600" cy="4525963"/>
          </a:xfrm>
          <a:scene3d>
            <a:camera prst="perspectiveLeft"/>
            <a:lightRig rig="threePt" dir="t"/>
          </a:scene3d>
        </p:spPr>
        <p:txBody>
          <a:bodyPr/>
          <a:lstStyle/>
          <a:p>
            <a:pPr marL="365125" indent="-365125"/>
            <a:r>
              <a:rPr lang="en-CA" sz="2400" b="1" dirty="0">
                <a:solidFill>
                  <a:schemeClr val="bg1"/>
                </a:solidFill>
              </a:rPr>
              <a:t>1Corinthians 1:25-26</a:t>
            </a:r>
            <a:r>
              <a:rPr lang="en-CA" sz="2400" dirty="0">
                <a:solidFill>
                  <a:schemeClr val="bg1"/>
                </a:solidFill>
              </a:rPr>
              <a:t>  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25 Because the foolishness of God is wiser than men; and the weakness of God is stronger than men. 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26  For ye see your calling, brethren, how that not many </a:t>
            </a:r>
            <a:r>
              <a:rPr lang="en-CA" sz="2400" b="1" dirty="0">
                <a:solidFill>
                  <a:schemeClr val="bg1"/>
                </a:solidFill>
              </a:rPr>
              <a:t>wise men after the flesh</a:t>
            </a:r>
            <a:r>
              <a:rPr lang="en-CA" sz="2400" dirty="0">
                <a:solidFill>
                  <a:schemeClr val="bg1"/>
                </a:solidFill>
              </a:rPr>
              <a:t>, not many mighty, not many noble, </a:t>
            </a:r>
            <a:r>
              <a:rPr lang="en-CA" sz="2400" i="1" dirty="0">
                <a:solidFill>
                  <a:schemeClr val="bg1"/>
                </a:solidFill>
              </a:rPr>
              <a:t>are called:</a:t>
            </a:r>
            <a:r>
              <a:rPr lang="en-CA" sz="2400" dirty="0">
                <a:solidFill>
                  <a:schemeClr val="bg1"/>
                </a:solidFill>
              </a:rPr>
              <a:t> </a:t>
            </a:r>
          </a:p>
          <a:p>
            <a:endParaRPr lang="en-CA" sz="2400" dirty="0">
              <a:solidFill>
                <a:schemeClr val="bg1"/>
              </a:solidFill>
            </a:endParaRPr>
          </a:p>
          <a:p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1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332656"/>
            <a:ext cx="5472607" cy="864096"/>
          </a:xfrm>
          <a:solidFill>
            <a:schemeClr val="accent5">
              <a:lumMod val="50000"/>
            </a:schemeClr>
          </a:solidFill>
          <a:effectLst>
            <a:softEdge rad="127000"/>
          </a:effectLst>
        </p:spPr>
        <p:txBody>
          <a:bodyPr/>
          <a:lstStyle/>
          <a:p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Protecting Yourself</a:t>
            </a:r>
            <a:endParaRPr lang="en-C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412776"/>
            <a:ext cx="4176464" cy="4896544"/>
          </a:xfrm>
          <a:prstGeom prst="roundRect">
            <a:avLst>
              <a:gd name="adj" fmla="val 9257"/>
            </a:avLst>
          </a:prstGeom>
          <a:solidFill>
            <a:schemeClr val="accent5">
              <a:lumMod val="50000"/>
            </a:schemeClr>
          </a:solidFill>
          <a:effectLst/>
          <a:scene3d>
            <a:camera prst="perspectiveRight"/>
            <a:lightRig rig="threePt" dir="t"/>
          </a:scene3d>
        </p:spPr>
        <p:txBody>
          <a:bodyPr/>
          <a:lstStyle/>
          <a:p>
            <a:endParaRPr lang="en-CA" sz="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world is designed to cater to the man and woman </a:t>
            </a: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without </a:t>
            </a: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God.</a:t>
            </a:r>
          </a:p>
          <a:p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protections it offers are often what we would </a:t>
            </a: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normally achieve </a:t>
            </a: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through faith in our God.</a:t>
            </a:r>
          </a:p>
          <a:p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let this world displace our patience and trust in the </a:t>
            </a: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chastening</a:t>
            </a: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the Lord.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39341"/>
            <a:ext cx="4038600" cy="4525963"/>
          </a:xfrm>
          <a:scene3d>
            <a:camera prst="perspectiveLeft"/>
            <a:lightRig rig="threePt" dir="t"/>
          </a:scene3d>
        </p:spPr>
        <p:txBody>
          <a:bodyPr/>
          <a:lstStyle/>
          <a:p>
            <a:endParaRPr lang="en-CA" sz="2400" dirty="0" smtClean="0">
              <a:solidFill>
                <a:schemeClr val="bg1"/>
              </a:solidFill>
            </a:endParaRPr>
          </a:p>
          <a:p>
            <a:endParaRPr lang="en-CA" sz="2400" dirty="0">
              <a:solidFill>
                <a:schemeClr val="bg1"/>
              </a:solidFill>
            </a:endParaRPr>
          </a:p>
          <a:p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88024" y="1905506"/>
            <a:ext cx="3816424" cy="3416320"/>
          </a:xfrm>
          <a:prstGeom prst="rect">
            <a:avLst/>
          </a:prstGeom>
          <a:scene3d>
            <a:camera prst="perspectiveLeft"/>
            <a:lightRig rig="threePt" dir="t"/>
          </a:scene3d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CA" b="1" dirty="0">
                <a:solidFill>
                  <a:schemeClr val="bg1"/>
                </a:solidFill>
              </a:rPr>
              <a:t>Psalm 50:14-15</a:t>
            </a:r>
          </a:p>
          <a:p>
            <a:pPr marL="365125" indent="-365125">
              <a:buNone/>
            </a:pPr>
            <a:r>
              <a:rPr lang="en-CA" dirty="0">
                <a:solidFill>
                  <a:schemeClr val="bg1"/>
                </a:solidFill>
              </a:rPr>
              <a:t>	14 Offer unto God thanksgiving; and pay thy vows unto the most High: </a:t>
            </a:r>
          </a:p>
          <a:p>
            <a:pPr marL="365125" indent="-365125">
              <a:buNone/>
            </a:pPr>
            <a:r>
              <a:rPr lang="en-CA" dirty="0">
                <a:solidFill>
                  <a:schemeClr val="bg1"/>
                </a:solidFill>
              </a:rPr>
              <a:t>	15 And </a:t>
            </a:r>
            <a:r>
              <a:rPr lang="en-CA" b="1" dirty="0">
                <a:solidFill>
                  <a:schemeClr val="bg1"/>
                </a:solidFill>
              </a:rPr>
              <a:t>call upon me </a:t>
            </a:r>
            <a:r>
              <a:rPr lang="en-CA" dirty="0">
                <a:solidFill>
                  <a:schemeClr val="bg1"/>
                </a:solidFill>
              </a:rPr>
              <a:t>in the day of trouble: I will deliver thee, and thou shalt glorify me. </a:t>
            </a:r>
          </a:p>
        </p:txBody>
      </p:sp>
    </p:spTree>
    <p:extLst>
      <p:ext uri="{BB962C8B-B14F-4D97-AF65-F5344CB8AC3E}">
        <p14:creationId xmlns:p14="http://schemas.microsoft.com/office/powerpoint/2010/main" val="346926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9151" y="260648"/>
            <a:ext cx="4049073" cy="1143000"/>
          </a:xfrm>
          <a:solidFill>
            <a:schemeClr val="accent6">
              <a:lumMod val="60000"/>
              <a:lumOff val="40000"/>
            </a:schemeClr>
          </a:solidFill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Lotteries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96084"/>
            <a:ext cx="4038600" cy="4195996"/>
          </a:xfrm>
          <a:prstGeom prst="roundRect">
            <a:avLst>
              <a:gd name="adj" fmla="val 925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perspectiveRigh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en-CA" sz="2400" dirty="0" smtClean="0">
                <a:solidFill>
                  <a:schemeClr val="bg1"/>
                </a:solidFill>
              </a:rPr>
              <a:t>Huge payouts worth 10s of millions of dollars sometimes </a:t>
            </a:r>
            <a:r>
              <a:rPr lang="en-CA" sz="2400" b="1" dirty="0" smtClean="0">
                <a:solidFill>
                  <a:schemeClr val="bg1"/>
                </a:solidFill>
              </a:rPr>
              <a:t>sounds good.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When associated with benefits for charity, it </a:t>
            </a:r>
            <a:r>
              <a:rPr lang="en-CA" sz="2400" b="1" dirty="0" smtClean="0">
                <a:solidFill>
                  <a:schemeClr val="bg1"/>
                </a:solidFill>
              </a:rPr>
              <a:t>sounds better</a:t>
            </a:r>
            <a:r>
              <a:rPr lang="en-CA" sz="24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Winning it would make our discipleship much </a:t>
            </a:r>
            <a:r>
              <a:rPr lang="en-CA" sz="2400" b="1" dirty="0" smtClean="0">
                <a:solidFill>
                  <a:schemeClr val="bg1"/>
                </a:solidFill>
              </a:rPr>
              <a:t>more difficult.</a:t>
            </a:r>
          </a:p>
          <a:p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71389"/>
            <a:ext cx="4038600" cy="3363491"/>
          </a:xfrm>
          <a:scene3d>
            <a:camera prst="perspectiveLeft"/>
            <a:lightRig rig="threePt" dir="t"/>
          </a:scene3d>
        </p:spPr>
        <p:txBody>
          <a:bodyPr/>
          <a:lstStyle/>
          <a:p>
            <a:r>
              <a:rPr lang="en-CA" sz="2400" b="1" dirty="0">
                <a:solidFill>
                  <a:schemeClr val="bg1"/>
                </a:solidFill>
              </a:rPr>
              <a:t>1Timothy 6:9</a:t>
            </a:r>
            <a:r>
              <a:rPr lang="en-CA" sz="2400" dirty="0">
                <a:solidFill>
                  <a:schemeClr val="bg1"/>
                </a:solidFill>
              </a:rPr>
              <a:t>  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9 But they that will be rich </a:t>
            </a:r>
            <a:r>
              <a:rPr lang="en-CA" sz="2400" b="1" dirty="0">
                <a:solidFill>
                  <a:schemeClr val="bg1"/>
                </a:solidFill>
              </a:rPr>
              <a:t>fall into temptation and a snare, </a:t>
            </a:r>
            <a:r>
              <a:rPr lang="en-CA" sz="2400" dirty="0">
                <a:solidFill>
                  <a:schemeClr val="bg1"/>
                </a:solidFill>
              </a:rPr>
              <a:t>and </a:t>
            </a:r>
            <a:r>
              <a:rPr lang="en-CA" sz="2400" i="1" dirty="0">
                <a:solidFill>
                  <a:schemeClr val="bg1"/>
                </a:solidFill>
              </a:rPr>
              <a:t>into</a:t>
            </a:r>
            <a:r>
              <a:rPr lang="en-CA" sz="2400" dirty="0">
                <a:solidFill>
                  <a:schemeClr val="bg1"/>
                </a:solidFill>
              </a:rPr>
              <a:t> many foolish and hurtful lusts, which drown men in destruction and perdition. </a:t>
            </a:r>
          </a:p>
          <a:p>
            <a:endParaRPr lang="en-CA" sz="2400" dirty="0">
              <a:solidFill>
                <a:schemeClr val="bg1"/>
              </a:solidFill>
            </a:endParaRPr>
          </a:p>
          <a:p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28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7183" y="341784"/>
            <a:ext cx="4265097" cy="1143000"/>
          </a:xfrm>
          <a:solidFill>
            <a:schemeClr val="accent1">
              <a:lumMod val="60000"/>
              <a:lumOff val="40000"/>
            </a:schemeClr>
          </a:solidFill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Social Media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556792"/>
            <a:ext cx="4038600" cy="4761976"/>
          </a:xfrm>
          <a:prstGeom prst="roundRect">
            <a:avLst>
              <a:gd name="adj" fmla="val 9257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perspectiveRight"/>
            <a:lightRig rig="threePt" dir="t"/>
          </a:scene3d>
        </p:spPr>
        <p:txBody>
          <a:bodyPr/>
          <a:lstStyle/>
          <a:p>
            <a:endParaRPr lang="en-CA" sz="500" b="1" dirty="0" smtClean="0">
              <a:solidFill>
                <a:schemeClr val="bg1"/>
              </a:solidFill>
            </a:endParaRPr>
          </a:p>
          <a:p>
            <a:r>
              <a:rPr lang="en-CA" sz="2400" dirty="0" smtClean="0">
                <a:solidFill>
                  <a:schemeClr val="bg1"/>
                </a:solidFill>
              </a:rPr>
              <a:t>Anything and everything is discussed by email, Facebook, Twitter, etc.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Ecclesial problems are not solved by public </a:t>
            </a:r>
            <a:r>
              <a:rPr lang="en-CA" sz="2400" b="1" dirty="0" smtClean="0">
                <a:solidFill>
                  <a:schemeClr val="bg1"/>
                </a:solidFill>
              </a:rPr>
              <a:t>opinion.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The whole structure of the </a:t>
            </a:r>
            <a:r>
              <a:rPr lang="en-CA" sz="2400" b="1" dirty="0" smtClean="0">
                <a:solidFill>
                  <a:schemeClr val="bg1"/>
                </a:solidFill>
              </a:rPr>
              <a:t>ecclesia is at risk </a:t>
            </a:r>
            <a:r>
              <a:rPr lang="en-CA" sz="2400" dirty="0" smtClean="0">
                <a:solidFill>
                  <a:schemeClr val="bg1"/>
                </a:solidFill>
              </a:rPr>
              <a:t>through the use of the social media.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3661867"/>
          </a:xfrm>
          <a:scene3d>
            <a:camera prst="perspectiveLeft"/>
            <a:lightRig rig="threePt" dir="t"/>
          </a:scene3d>
        </p:spPr>
        <p:txBody>
          <a:bodyPr/>
          <a:lstStyle/>
          <a:p>
            <a:r>
              <a:rPr lang="en-CA" sz="2400" b="1" dirty="0" smtClean="0">
                <a:solidFill>
                  <a:schemeClr val="bg1"/>
                </a:solidFill>
              </a:rPr>
              <a:t>1Timothy </a:t>
            </a:r>
            <a:r>
              <a:rPr lang="en-CA" sz="2400" b="1" dirty="0">
                <a:solidFill>
                  <a:schemeClr val="bg1"/>
                </a:solidFill>
              </a:rPr>
              <a:t>3:1,6  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1 This </a:t>
            </a:r>
            <a:r>
              <a:rPr lang="en-CA" sz="2400" i="1" dirty="0">
                <a:solidFill>
                  <a:schemeClr val="bg1"/>
                </a:solidFill>
              </a:rPr>
              <a:t>is</a:t>
            </a:r>
            <a:r>
              <a:rPr lang="en-CA" sz="2400" dirty="0">
                <a:solidFill>
                  <a:schemeClr val="bg1"/>
                </a:solidFill>
              </a:rPr>
              <a:t> a true saying, If a man desire the office of a bishop, he </a:t>
            </a:r>
            <a:r>
              <a:rPr lang="en-CA" sz="2400" dirty="0" err="1">
                <a:solidFill>
                  <a:schemeClr val="bg1"/>
                </a:solidFill>
              </a:rPr>
              <a:t>desireth</a:t>
            </a:r>
            <a:r>
              <a:rPr lang="en-CA" sz="2400" dirty="0">
                <a:solidFill>
                  <a:schemeClr val="bg1"/>
                </a:solidFill>
              </a:rPr>
              <a:t> a good work. 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6 </a:t>
            </a:r>
            <a:r>
              <a:rPr lang="en-CA" sz="2400" b="1" dirty="0">
                <a:solidFill>
                  <a:schemeClr val="bg1"/>
                </a:solidFill>
              </a:rPr>
              <a:t>Not a novice</a:t>
            </a:r>
            <a:r>
              <a:rPr lang="en-CA" sz="2400" dirty="0">
                <a:solidFill>
                  <a:schemeClr val="bg1"/>
                </a:solidFill>
              </a:rPr>
              <a:t>, lest being lifted up with pride he fall into the condemnation of the devil.</a:t>
            </a:r>
          </a:p>
          <a:p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93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b="1" dirty="0" smtClean="0">
                <a:solidFill>
                  <a:schemeClr val="bg1"/>
                </a:solidFill>
              </a:rPr>
              <a:t>“All that is in the World …”</a:t>
            </a:r>
            <a:endParaRPr lang="en-CA" sz="36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  <a:prstGeom prst="foldedCorner">
            <a:avLst/>
          </a:prstGeom>
          <a:gradFill>
            <a:gsLst>
              <a:gs pos="100000">
                <a:srgbClr val="2265BF"/>
              </a:gs>
              <a:gs pos="0">
                <a:schemeClr val="accent5">
                  <a:lumMod val="75000"/>
                  <a:alpha val="0"/>
                </a:schemeClr>
              </a:gs>
              <a:gs pos="100000">
                <a:schemeClr val="tx2">
                  <a:lumMod val="50000"/>
                  <a:shade val="67500"/>
                  <a:satMod val="115000"/>
                  <a:alpha val="0"/>
                </a:schemeClr>
              </a:gs>
              <a:gs pos="0">
                <a:schemeClr val="tx2">
                  <a:shade val="100000"/>
                  <a:satMod val="115000"/>
                  <a:lumMod val="100000"/>
                  <a:alpha val="0"/>
                </a:schemeClr>
              </a:gs>
            </a:gsLst>
            <a:lin ang="5400000" scaled="0"/>
          </a:gradFill>
        </p:spPr>
        <p:txBody>
          <a:bodyPr/>
          <a:lstStyle/>
          <a:p>
            <a:endParaRPr lang="en-CA" sz="500" b="1" dirty="0" smtClean="0">
              <a:solidFill>
                <a:schemeClr val="bg1"/>
              </a:solidFill>
            </a:endParaRPr>
          </a:p>
          <a:p>
            <a:r>
              <a:rPr lang="en-CA" sz="2400" b="1" dirty="0" smtClean="0">
                <a:solidFill>
                  <a:schemeClr val="bg1"/>
                </a:solidFill>
              </a:rPr>
              <a:t>1John 2:15-17</a:t>
            </a:r>
          </a:p>
          <a:p>
            <a:pPr marL="365125" indent="-3651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15 Love </a:t>
            </a:r>
            <a:r>
              <a:rPr lang="en-CA" sz="2400" dirty="0">
                <a:solidFill>
                  <a:schemeClr val="bg1"/>
                </a:solidFill>
              </a:rPr>
              <a:t>not the world, neither the things </a:t>
            </a:r>
            <a:r>
              <a:rPr lang="en-CA" sz="2400" i="1" dirty="0">
                <a:solidFill>
                  <a:schemeClr val="bg1"/>
                </a:solidFill>
              </a:rPr>
              <a:t>that are</a:t>
            </a:r>
            <a:r>
              <a:rPr lang="en-CA" sz="2400" dirty="0">
                <a:solidFill>
                  <a:schemeClr val="bg1"/>
                </a:solidFill>
              </a:rPr>
              <a:t> in the world. </a:t>
            </a:r>
            <a:r>
              <a:rPr lang="en-CA" sz="2400" b="1" dirty="0">
                <a:solidFill>
                  <a:schemeClr val="bg1"/>
                </a:solidFill>
              </a:rPr>
              <a:t>If any man love the world, </a:t>
            </a:r>
            <a:r>
              <a:rPr lang="en-CA" sz="2400" dirty="0">
                <a:solidFill>
                  <a:schemeClr val="bg1"/>
                </a:solidFill>
              </a:rPr>
              <a:t>the love of the Father is not in him. </a:t>
            </a:r>
          </a:p>
          <a:p>
            <a:pPr marL="365125" indent="-3651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16 For </a:t>
            </a:r>
            <a:r>
              <a:rPr lang="en-CA" sz="2400" b="1" dirty="0">
                <a:solidFill>
                  <a:schemeClr val="bg1"/>
                </a:solidFill>
              </a:rPr>
              <a:t>all that </a:t>
            </a:r>
            <a:r>
              <a:rPr lang="en-CA" sz="2400" b="1" i="1" dirty="0">
                <a:solidFill>
                  <a:schemeClr val="bg1"/>
                </a:solidFill>
              </a:rPr>
              <a:t>is</a:t>
            </a:r>
            <a:r>
              <a:rPr lang="en-CA" sz="2400" b="1" dirty="0">
                <a:solidFill>
                  <a:schemeClr val="bg1"/>
                </a:solidFill>
              </a:rPr>
              <a:t> in the world, </a:t>
            </a:r>
            <a:r>
              <a:rPr lang="en-CA" sz="2400" dirty="0">
                <a:solidFill>
                  <a:schemeClr val="bg1"/>
                </a:solidFill>
              </a:rPr>
              <a:t>the lust of the flesh, and the lust of the eyes, and the pride of life, is not of the Father, but is of the world. </a:t>
            </a:r>
          </a:p>
          <a:p>
            <a:pPr marL="365125" indent="-3651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17 </a:t>
            </a:r>
            <a:r>
              <a:rPr lang="en-CA" sz="2400" dirty="0">
                <a:solidFill>
                  <a:schemeClr val="bg1"/>
                </a:solidFill>
              </a:rPr>
              <a:t>And </a:t>
            </a:r>
            <a:r>
              <a:rPr lang="en-CA" sz="2400" b="1" dirty="0">
                <a:solidFill>
                  <a:schemeClr val="bg1"/>
                </a:solidFill>
              </a:rPr>
              <a:t>the world </a:t>
            </a:r>
            <a:r>
              <a:rPr lang="en-CA" sz="2400" b="1" dirty="0" err="1">
                <a:solidFill>
                  <a:schemeClr val="bg1"/>
                </a:solidFill>
              </a:rPr>
              <a:t>passeth</a:t>
            </a:r>
            <a:r>
              <a:rPr lang="en-CA" sz="2400" b="1" dirty="0">
                <a:solidFill>
                  <a:schemeClr val="bg1"/>
                </a:solidFill>
              </a:rPr>
              <a:t> away, </a:t>
            </a:r>
            <a:r>
              <a:rPr lang="en-CA" sz="2400" dirty="0">
                <a:solidFill>
                  <a:schemeClr val="bg1"/>
                </a:solidFill>
              </a:rPr>
              <a:t>and the lust thereof: but he that doeth the will of God </a:t>
            </a:r>
            <a:r>
              <a:rPr lang="en-CA" sz="2400" dirty="0" err="1">
                <a:solidFill>
                  <a:schemeClr val="bg1"/>
                </a:solidFill>
              </a:rPr>
              <a:t>abideth</a:t>
            </a:r>
            <a:r>
              <a:rPr lang="en-CA" sz="2400" dirty="0">
                <a:solidFill>
                  <a:schemeClr val="bg1"/>
                </a:solidFill>
              </a:rPr>
              <a:t> for ever.</a:t>
            </a:r>
          </a:p>
        </p:txBody>
      </p:sp>
    </p:spTree>
    <p:extLst>
      <p:ext uri="{BB962C8B-B14F-4D97-AF65-F5344CB8AC3E}">
        <p14:creationId xmlns:p14="http://schemas.microsoft.com/office/powerpoint/2010/main" val="142258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Lead us not into Temptation …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72209"/>
            <a:ext cx="4038600" cy="3196951"/>
          </a:xfrm>
          <a:prstGeom prst="foldedCorner">
            <a:avLst/>
          </a:prstGeom>
          <a:solidFill>
            <a:schemeClr val="tx2">
              <a:lumMod val="50000"/>
            </a:schemeClr>
          </a:solidFill>
          <a:effectLst/>
        </p:spPr>
        <p:txBody>
          <a:bodyPr/>
          <a:lstStyle/>
          <a:p>
            <a:endParaRPr lang="en-CA" sz="500" b="1" dirty="0" smtClean="0">
              <a:solidFill>
                <a:schemeClr val="bg1"/>
              </a:solidFill>
            </a:endParaRPr>
          </a:p>
          <a:p>
            <a:r>
              <a:rPr lang="en-CA" sz="2400" b="1" dirty="0" smtClean="0">
                <a:solidFill>
                  <a:schemeClr val="bg1"/>
                </a:solidFill>
              </a:rPr>
              <a:t>Matthew 6:13</a:t>
            </a:r>
          </a:p>
          <a:p>
            <a:pPr marL="365125" indent="-3651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13  </a:t>
            </a:r>
            <a:r>
              <a:rPr lang="en-CA" sz="2400" b="1" dirty="0">
                <a:solidFill>
                  <a:schemeClr val="bg1"/>
                </a:solidFill>
              </a:rPr>
              <a:t>And lead us not into temptation, </a:t>
            </a:r>
            <a:r>
              <a:rPr lang="en-CA" sz="2400" dirty="0">
                <a:solidFill>
                  <a:schemeClr val="bg1"/>
                </a:solidFill>
              </a:rPr>
              <a:t>but deliver us from evil: For </a:t>
            </a:r>
            <a:r>
              <a:rPr lang="en-CA" sz="2400" dirty="0" err="1">
                <a:solidFill>
                  <a:schemeClr val="bg1"/>
                </a:solidFill>
              </a:rPr>
              <a:t>thine</a:t>
            </a:r>
            <a:r>
              <a:rPr lang="en-CA" sz="2400" dirty="0">
                <a:solidFill>
                  <a:schemeClr val="bg1"/>
                </a:solidFill>
              </a:rPr>
              <a:t> is the kingdom, and the power, and the glory, for ever. Amen.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sz="2400" b="1" dirty="0" smtClean="0">
                <a:solidFill>
                  <a:schemeClr val="bg1"/>
                </a:solidFill>
              </a:rPr>
              <a:t>Temptation G3986</a:t>
            </a:r>
            <a:endParaRPr lang="en-CA" sz="2400" dirty="0">
              <a:solidFill>
                <a:schemeClr val="bg1"/>
              </a:solidFill>
            </a:endParaRPr>
          </a:p>
          <a:p>
            <a:r>
              <a:rPr lang="en-CA" sz="2400" dirty="0" err="1" smtClean="0">
                <a:solidFill>
                  <a:schemeClr val="bg1"/>
                </a:solidFill>
              </a:rPr>
              <a:t>peirasmos</a:t>
            </a:r>
            <a:endParaRPr lang="en-CA" sz="2400" dirty="0">
              <a:solidFill>
                <a:schemeClr val="bg1"/>
              </a:solidFill>
            </a:endParaRPr>
          </a:p>
          <a:p>
            <a:r>
              <a:rPr lang="en-CA" sz="2400" dirty="0" smtClean="0">
                <a:solidFill>
                  <a:schemeClr val="bg1"/>
                </a:solidFill>
              </a:rPr>
              <a:t>From </a:t>
            </a:r>
            <a:r>
              <a:rPr lang="en-CA" sz="2400" dirty="0">
                <a:solidFill>
                  <a:schemeClr val="bg1"/>
                </a:solidFill>
              </a:rPr>
              <a:t>G3985; a putting to </a:t>
            </a:r>
            <a:r>
              <a:rPr lang="en-CA" sz="2400" i="1" dirty="0">
                <a:solidFill>
                  <a:schemeClr val="bg1"/>
                </a:solidFill>
              </a:rPr>
              <a:t>proof</a:t>
            </a:r>
            <a:r>
              <a:rPr lang="en-CA" sz="2400" dirty="0">
                <a:solidFill>
                  <a:schemeClr val="bg1"/>
                </a:solidFill>
              </a:rPr>
              <a:t> (by experiment [of good], </a:t>
            </a:r>
            <a:r>
              <a:rPr lang="en-CA" sz="2400" i="1" dirty="0">
                <a:solidFill>
                  <a:schemeClr val="bg1"/>
                </a:solidFill>
              </a:rPr>
              <a:t>experience</a:t>
            </a:r>
            <a:r>
              <a:rPr lang="en-CA" sz="2400" dirty="0">
                <a:solidFill>
                  <a:schemeClr val="bg1"/>
                </a:solidFill>
              </a:rPr>
              <a:t> [of evil], solicitation, discipline or provocation); by implication </a:t>
            </a:r>
            <a:r>
              <a:rPr lang="en-CA" sz="2400" i="1" dirty="0">
                <a:solidFill>
                  <a:schemeClr val="bg1"/>
                </a:solidFill>
              </a:rPr>
              <a:t>adversity:</a:t>
            </a:r>
            <a:r>
              <a:rPr lang="en-CA" sz="2400" dirty="0">
                <a:solidFill>
                  <a:schemeClr val="bg1"/>
                </a:solidFill>
              </a:rPr>
              <a:t> - temptation, X try.</a:t>
            </a:r>
          </a:p>
          <a:p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6" name="4-Point Star 5"/>
          <p:cNvSpPr/>
          <p:nvPr/>
        </p:nvSpPr>
        <p:spPr>
          <a:xfrm>
            <a:off x="4716016" y="4941168"/>
            <a:ext cx="144016" cy="216024"/>
          </a:xfrm>
          <a:prstGeom prst="star4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270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Don’t set yourself up for failure!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692895"/>
          </a:xfrm>
          <a:prstGeom prst="foldedCorner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endParaRPr lang="en-CA" sz="600" b="1" dirty="0" smtClean="0">
              <a:solidFill>
                <a:schemeClr val="bg1"/>
              </a:solidFill>
            </a:endParaRPr>
          </a:p>
          <a:p>
            <a:r>
              <a:rPr lang="en-CA" sz="2400" b="1" dirty="0" smtClean="0">
                <a:solidFill>
                  <a:schemeClr val="bg1"/>
                </a:solidFill>
              </a:rPr>
              <a:t>Romans </a:t>
            </a:r>
            <a:r>
              <a:rPr lang="en-CA" sz="2400" b="1" dirty="0">
                <a:solidFill>
                  <a:schemeClr val="bg1"/>
                </a:solidFill>
              </a:rPr>
              <a:t>13:14  </a:t>
            </a:r>
            <a:endParaRPr lang="en-CA" sz="2400" b="1" dirty="0" smtClean="0">
              <a:solidFill>
                <a:schemeClr val="bg1"/>
              </a:solidFill>
            </a:endParaRPr>
          </a:p>
          <a:p>
            <a:pPr marL="365125" indent="-3651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14 But </a:t>
            </a:r>
            <a:r>
              <a:rPr lang="en-CA" sz="2400" dirty="0">
                <a:solidFill>
                  <a:schemeClr val="bg1"/>
                </a:solidFill>
              </a:rPr>
              <a:t>put ye on the Lord Jesus Christ, and make not provision for the flesh, to </a:t>
            </a:r>
            <a:r>
              <a:rPr lang="en-CA" sz="2400" i="1" dirty="0">
                <a:solidFill>
                  <a:schemeClr val="bg1"/>
                </a:solidFill>
              </a:rPr>
              <a:t>fulfil</a:t>
            </a:r>
            <a:r>
              <a:rPr lang="en-CA" sz="2400" dirty="0">
                <a:solidFill>
                  <a:schemeClr val="bg1"/>
                </a:solidFill>
              </a:rPr>
              <a:t> the lusts </a:t>
            </a:r>
            <a:r>
              <a:rPr lang="en-CA" sz="2400" i="1" dirty="0">
                <a:solidFill>
                  <a:schemeClr val="bg1"/>
                </a:solidFill>
              </a:rPr>
              <a:t>thereof.</a:t>
            </a:r>
            <a:r>
              <a:rPr lang="en-CA" sz="2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sz="2400" dirty="0" smtClean="0">
                <a:solidFill>
                  <a:schemeClr val="bg1"/>
                </a:solidFill>
              </a:rPr>
              <a:t>If a person is an alcoholic, it would not be a good idea for them to stock up their home supply just in case they </a:t>
            </a:r>
            <a:r>
              <a:rPr lang="en-CA" sz="2400" dirty="0" smtClean="0">
                <a:solidFill>
                  <a:schemeClr val="bg1"/>
                </a:solidFill>
              </a:rPr>
              <a:t>ever </a:t>
            </a:r>
            <a:r>
              <a:rPr lang="en-CA" sz="2400" dirty="0" smtClean="0">
                <a:solidFill>
                  <a:schemeClr val="bg1"/>
                </a:solidFill>
              </a:rPr>
              <a:t>wanted to return to that lifestyle.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In many avenues of life, our survival depends on a commitment to total abstinence.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6" name="4-Point Star 5"/>
          <p:cNvSpPr/>
          <p:nvPr/>
        </p:nvSpPr>
        <p:spPr>
          <a:xfrm>
            <a:off x="4716016" y="5589240"/>
            <a:ext cx="144016" cy="216024"/>
          </a:xfrm>
          <a:prstGeom prst="star4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756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We are a purchased people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4172272" cy="4565104"/>
          </a:xfrm>
          <a:prstGeom prst="foldedCorner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endParaRPr lang="en-CA" sz="900" b="1" dirty="0" smtClean="0">
              <a:solidFill>
                <a:schemeClr val="bg1"/>
              </a:solidFill>
            </a:endParaRPr>
          </a:p>
          <a:p>
            <a:r>
              <a:rPr lang="en-CA" sz="2400" b="1" dirty="0" smtClean="0">
                <a:solidFill>
                  <a:schemeClr val="bg1"/>
                </a:solidFill>
              </a:rPr>
              <a:t>2Peter </a:t>
            </a:r>
            <a:r>
              <a:rPr lang="en-CA" sz="2400" b="1" dirty="0">
                <a:solidFill>
                  <a:schemeClr val="bg1"/>
                </a:solidFill>
              </a:rPr>
              <a:t>2:20</a:t>
            </a:r>
            <a:r>
              <a:rPr lang="en-CA" sz="2400" dirty="0">
                <a:solidFill>
                  <a:schemeClr val="bg1"/>
                </a:solidFill>
              </a:rPr>
              <a:t>  </a:t>
            </a:r>
            <a:endParaRPr lang="en-CA" sz="2400" dirty="0" smtClean="0">
              <a:solidFill>
                <a:schemeClr val="bg1"/>
              </a:solidFill>
            </a:endParaRPr>
          </a:p>
          <a:p>
            <a:pPr marL="365125" indent="-3651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20 For </a:t>
            </a:r>
            <a:r>
              <a:rPr lang="en-CA" sz="2400" dirty="0">
                <a:solidFill>
                  <a:schemeClr val="bg1"/>
                </a:solidFill>
              </a:rPr>
              <a:t>if after they have escaped the pollutions of the world through the knowledge of the Lord and Saviour Jesus Christ, they are </a:t>
            </a:r>
            <a:r>
              <a:rPr lang="en-CA" sz="2400" b="1" dirty="0">
                <a:solidFill>
                  <a:schemeClr val="bg1"/>
                </a:solidFill>
              </a:rPr>
              <a:t>again entangled </a:t>
            </a:r>
            <a:r>
              <a:rPr lang="en-CA" sz="2400" dirty="0">
                <a:solidFill>
                  <a:schemeClr val="bg1"/>
                </a:solidFill>
              </a:rPr>
              <a:t>therein, </a:t>
            </a:r>
            <a:r>
              <a:rPr lang="en-CA" sz="2400" b="1" dirty="0">
                <a:solidFill>
                  <a:schemeClr val="bg1"/>
                </a:solidFill>
              </a:rPr>
              <a:t>and overcome</a:t>
            </a:r>
            <a:r>
              <a:rPr lang="en-CA" sz="2400" dirty="0">
                <a:solidFill>
                  <a:schemeClr val="bg1"/>
                </a:solidFill>
              </a:rPr>
              <a:t>, the latter end is worse with them than the beginning.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128"/>
          </a:xfrm>
        </p:spPr>
        <p:txBody>
          <a:bodyPr/>
          <a:lstStyle/>
          <a:p>
            <a:r>
              <a:rPr lang="en-CA" sz="2400" dirty="0" smtClean="0">
                <a:solidFill>
                  <a:schemeClr val="bg1"/>
                </a:solidFill>
              </a:rPr>
              <a:t>We have been purchased from being slaves of a cruel master called “Sin”.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The purchase involved the agonizing death of the one we now call “Our Lord”.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The purchase involved us becoming “slaves” to a new and kind master.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We need to honour that arrangement.</a:t>
            </a:r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53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285750"/>
            <a:ext cx="8229600" cy="857250"/>
          </a:xfrm>
          <a:noFill/>
          <a:ln>
            <a:noFill/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</a:rPr>
              <a:t>Let Us be Content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28800"/>
            <a:ext cx="4038600" cy="2088232"/>
          </a:xfrm>
          <a:prstGeom prst="foldedCorner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/>
            <a:endParaRPr lang="en-CA" sz="400" b="1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en-CA" sz="2400" b="1" dirty="0" smtClean="0">
                <a:solidFill>
                  <a:schemeClr val="bg1"/>
                </a:solidFill>
              </a:rPr>
              <a:t>1 Timothy 6:8</a:t>
            </a:r>
          </a:p>
          <a:p>
            <a:pPr marL="347663" indent="-347663" eaLnBrk="1" hangingPunct="1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8 And having food and raiment let us be therewith </a:t>
            </a:r>
            <a:r>
              <a:rPr lang="en-CA" sz="2400" b="1" dirty="0" smtClean="0">
                <a:solidFill>
                  <a:schemeClr val="bg1"/>
                </a:solidFill>
              </a:rPr>
              <a:t>content.</a:t>
            </a:r>
          </a:p>
          <a:p>
            <a:pPr marL="347663" indent="-347663" eaLnBrk="1" hangingPunct="1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</a:t>
            </a:r>
          </a:p>
          <a:p>
            <a:pPr eaLnBrk="1" hangingPunct="1">
              <a:buFont typeface="Arial" charset="0"/>
              <a:buNone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3200" dirty="0" smtClean="0">
              <a:solidFill>
                <a:schemeClr val="bg1"/>
              </a:solidFill>
            </a:endParaRPr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600200"/>
            <a:ext cx="3643313" cy="4525963"/>
          </a:xfrm>
          <a:noFill/>
        </p:spPr>
        <p:txBody>
          <a:bodyPr/>
          <a:lstStyle/>
          <a:p>
            <a:pPr eaLnBrk="1" hangingPunct="1"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This is the blessed position.</a:t>
            </a:r>
          </a:p>
          <a:p>
            <a:pPr eaLnBrk="1" hangingPunct="1"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This is freedom! </a:t>
            </a:r>
          </a:p>
          <a:p>
            <a:pPr eaLnBrk="1" hangingPunct="1">
              <a:buFont typeface="Arial" charset="0"/>
              <a:buNone/>
              <a:defRPr/>
            </a:pPr>
            <a:endParaRPr lang="en-CA" sz="3200" dirty="0" smtClean="0">
              <a:solidFill>
                <a:schemeClr val="bg1"/>
              </a:solidFill>
            </a:endParaRPr>
          </a:p>
        </p:txBody>
      </p:sp>
      <p:sp>
        <p:nvSpPr>
          <p:cNvPr id="5" name="4-Point Star 4"/>
          <p:cNvSpPr/>
          <p:nvPr/>
        </p:nvSpPr>
        <p:spPr>
          <a:xfrm>
            <a:off x="4932040" y="2924944"/>
            <a:ext cx="144016" cy="216024"/>
          </a:xfrm>
          <a:prstGeom prst="star4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noFill/>
          <a:ln>
            <a:noFill/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</a:rPr>
              <a:t>The Antidote to Covetousness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28625" y="1700808"/>
            <a:ext cx="4038600" cy="2880320"/>
          </a:xfrm>
          <a:prstGeom prst="foldedCorner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/>
            <a:endParaRPr lang="en-CA" sz="200" b="1" dirty="0" smtClean="0">
              <a:solidFill>
                <a:schemeClr val="bg1"/>
              </a:solidFill>
            </a:endParaRPr>
          </a:p>
          <a:p>
            <a:r>
              <a:rPr lang="en-CA" sz="2400" b="1" dirty="0" smtClean="0">
                <a:solidFill>
                  <a:schemeClr val="bg1"/>
                </a:solidFill>
              </a:rPr>
              <a:t>Psalm </a:t>
            </a:r>
            <a:r>
              <a:rPr lang="en-CA" sz="2400" b="1" dirty="0">
                <a:solidFill>
                  <a:schemeClr val="bg1"/>
                </a:solidFill>
              </a:rPr>
              <a:t>100:4</a:t>
            </a:r>
            <a:r>
              <a:rPr lang="en-CA" sz="2400" dirty="0">
                <a:solidFill>
                  <a:schemeClr val="bg1"/>
                </a:solidFill>
              </a:rPr>
              <a:t> </a:t>
            </a:r>
            <a:endParaRPr lang="en-CA" sz="2400" dirty="0" smtClean="0">
              <a:solidFill>
                <a:schemeClr val="bg1"/>
              </a:solidFill>
            </a:endParaRPr>
          </a:p>
          <a:p>
            <a:pPr marL="361950" indent="-361950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4 </a:t>
            </a:r>
            <a:r>
              <a:rPr lang="en-CA" sz="2400" dirty="0">
                <a:solidFill>
                  <a:schemeClr val="bg1"/>
                </a:solidFill>
              </a:rPr>
              <a:t>Enter into his gates with </a:t>
            </a:r>
            <a:r>
              <a:rPr lang="en-CA" sz="2400" b="1" dirty="0">
                <a:solidFill>
                  <a:schemeClr val="bg1"/>
                </a:solidFill>
              </a:rPr>
              <a:t>thanksgiving,</a:t>
            </a:r>
            <a:r>
              <a:rPr lang="en-CA" sz="2400" dirty="0">
                <a:solidFill>
                  <a:schemeClr val="bg1"/>
                </a:solidFill>
              </a:rPr>
              <a:t> </a:t>
            </a:r>
            <a:r>
              <a:rPr lang="en-CA" sz="2400" i="1" dirty="0">
                <a:solidFill>
                  <a:schemeClr val="bg1"/>
                </a:solidFill>
              </a:rPr>
              <a:t>and</a:t>
            </a:r>
            <a:r>
              <a:rPr lang="en-CA" sz="2400" dirty="0">
                <a:solidFill>
                  <a:schemeClr val="bg1"/>
                </a:solidFill>
              </a:rPr>
              <a:t> into his courts with praise: be thankful unto him, </a:t>
            </a:r>
            <a:r>
              <a:rPr lang="en-CA" sz="2400" i="1" dirty="0">
                <a:solidFill>
                  <a:schemeClr val="bg1"/>
                </a:solidFill>
              </a:rPr>
              <a:t>and</a:t>
            </a:r>
            <a:r>
              <a:rPr lang="en-CA" sz="2400" dirty="0">
                <a:solidFill>
                  <a:schemeClr val="bg1"/>
                </a:solidFill>
              </a:rPr>
              <a:t> bless his name. </a:t>
            </a:r>
          </a:p>
          <a:p>
            <a:pPr eaLnBrk="1" hangingPunct="1">
              <a:buFont typeface="Arial" charset="0"/>
              <a:buNone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18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dirty="0" smtClean="0">
              <a:solidFill>
                <a:schemeClr val="bg1"/>
              </a:solidFill>
            </a:endParaRPr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60032" y="1412776"/>
            <a:ext cx="3888432" cy="3384376"/>
          </a:xfrm>
          <a:noFill/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n-CA" sz="105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Being thankful for what we have is an antidote to our innate tendency to be covetous. </a:t>
            </a:r>
          </a:p>
          <a:p>
            <a:pPr eaLnBrk="1" hangingPunct="1"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It is also a fit state of mind to have to interrupt our studies.</a:t>
            </a: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3200" dirty="0" smtClean="0">
              <a:solidFill>
                <a:schemeClr val="bg1"/>
              </a:solidFill>
            </a:endParaRPr>
          </a:p>
        </p:txBody>
      </p:sp>
      <p:sp>
        <p:nvSpPr>
          <p:cNvPr id="7" name="4-Point Star 6"/>
          <p:cNvSpPr/>
          <p:nvPr/>
        </p:nvSpPr>
        <p:spPr>
          <a:xfrm>
            <a:off x="4932040" y="4293096"/>
            <a:ext cx="144016" cy="216024"/>
          </a:xfrm>
          <a:prstGeom prst="star4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059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412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Choked with cares, riches &amp; pleasures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816225"/>
            <a:ext cx="4038600" cy="4061047"/>
          </a:xfrm>
          <a:prstGeom prst="roundRect">
            <a:avLst>
              <a:gd name="adj" fmla="val 9669"/>
            </a:avLst>
          </a:prstGeom>
          <a:gradFill>
            <a:gsLst>
              <a:gs pos="100000">
                <a:srgbClr val="2265BF"/>
              </a:gs>
              <a:gs pos="0">
                <a:schemeClr val="accent5">
                  <a:lumMod val="75000"/>
                  <a:alpha val="0"/>
                </a:schemeClr>
              </a:gs>
              <a:gs pos="100000">
                <a:schemeClr val="tx2">
                  <a:lumMod val="50000"/>
                  <a:shade val="67500"/>
                  <a:satMod val="115000"/>
                  <a:alpha val="0"/>
                </a:schemeClr>
              </a:gs>
              <a:gs pos="0">
                <a:schemeClr val="tx2">
                  <a:shade val="100000"/>
                  <a:satMod val="115000"/>
                  <a:lumMod val="100000"/>
                  <a:alpha val="0"/>
                </a:schemeClr>
              </a:gs>
            </a:gsLst>
            <a:lin ang="5400000" scaled="0"/>
          </a:gradFill>
        </p:spPr>
        <p:txBody>
          <a:bodyPr/>
          <a:lstStyle/>
          <a:p>
            <a:pPr marL="365125" indent="-365125">
              <a:buNone/>
            </a:pPr>
            <a:r>
              <a:rPr lang="en-CA" sz="2400" b="1" dirty="0" smtClean="0">
                <a:solidFill>
                  <a:schemeClr val="bg1"/>
                </a:solidFill>
              </a:rPr>
              <a:t>	Luke </a:t>
            </a:r>
            <a:r>
              <a:rPr lang="en-CA" sz="2400" b="1" dirty="0">
                <a:solidFill>
                  <a:schemeClr val="bg1"/>
                </a:solidFill>
              </a:rPr>
              <a:t>8:14</a:t>
            </a:r>
            <a:r>
              <a:rPr lang="en-CA" sz="2400" dirty="0">
                <a:solidFill>
                  <a:schemeClr val="bg1"/>
                </a:solidFill>
              </a:rPr>
              <a:t>  </a:t>
            </a:r>
            <a:endParaRPr lang="en-CA" sz="2400" dirty="0" smtClean="0">
              <a:solidFill>
                <a:schemeClr val="bg1"/>
              </a:solidFill>
            </a:endParaRPr>
          </a:p>
          <a:p>
            <a:pPr marL="365125" indent="-3651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14 And </a:t>
            </a:r>
            <a:r>
              <a:rPr lang="en-CA" sz="2400" dirty="0">
                <a:solidFill>
                  <a:schemeClr val="bg1"/>
                </a:solidFill>
              </a:rPr>
              <a:t>that which fell </a:t>
            </a:r>
            <a:r>
              <a:rPr lang="en-CA" sz="2400" b="1" dirty="0">
                <a:solidFill>
                  <a:schemeClr val="bg1"/>
                </a:solidFill>
              </a:rPr>
              <a:t>among thorns </a:t>
            </a:r>
            <a:r>
              <a:rPr lang="en-CA" sz="2400" dirty="0">
                <a:solidFill>
                  <a:schemeClr val="bg1"/>
                </a:solidFill>
              </a:rPr>
              <a:t>are they, which, when they have heard, go forth, and are choked with cares and riches and pleasures of </a:t>
            </a:r>
            <a:r>
              <a:rPr lang="en-CA" sz="2400" i="1" dirty="0">
                <a:solidFill>
                  <a:schemeClr val="bg1"/>
                </a:solidFill>
              </a:rPr>
              <a:t>this</a:t>
            </a:r>
            <a:r>
              <a:rPr lang="en-CA" sz="2400" dirty="0">
                <a:solidFill>
                  <a:schemeClr val="bg1"/>
                </a:solidFill>
              </a:rPr>
              <a:t> life, and </a:t>
            </a:r>
            <a:r>
              <a:rPr lang="en-CA" sz="2400" b="1" dirty="0">
                <a:solidFill>
                  <a:schemeClr val="bg1"/>
                </a:solidFill>
              </a:rPr>
              <a:t>bring no fruit to perfection.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r>
              <a:rPr lang="en-CA" sz="2400" dirty="0" smtClean="0">
                <a:solidFill>
                  <a:schemeClr val="bg1"/>
                </a:solidFill>
              </a:rPr>
              <a:t>This can happen by default.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Without a very conscious effort to put our time, energy and resources into the work of the Truth, the weeds will easily outgrow the more important things.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As a community, we need help in this matter.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3" name="4-Point Star 2"/>
          <p:cNvSpPr/>
          <p:nvPr/>
        </p:nvSpPr>
        <p:spPr>
          <a:xfrm>
            <a:off x="4716016" y="5589240"/>
            <a:ext cx="144016" cy="216024"/>
          </a:xfrm>
          <a:prstGeom prst="star4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367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The NEED for Self-discipline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816225"/>
            <a:ext cx="4038600" cy="2620887"/>
          </a:xfrm>
          <a:prstGeom prst="roundRect">
            <a:avLst>
              <a:gd name="adj" fmla="val 9669"/>
            </a:avLst>
          </a:prstGeom>
          <a:gradFill>
            <a:gsLst>
              <a:gs pos="100000">
                <a:srgbClr val="2265BF"/>
              </a:gs>
              <a:gs pos="0">
                <a:schemeClr val="accent5">
                  <a:lumMod val="75000"/>
                  <a:alpha val="0"/>
                </a:schemeClr>
              </a:gs>
              <a:gs pos="100000">
                <a:schemeClr val="tx2">
                  <a:lumMod val="50000"/>
                  <a:shade val="67500"/>
                  <a:satMod val="115000"/>
                  <a:alpha val="0"/>
                </a:schemeClr>
              </a:gs>
              <a:gs pos="0">
                <a:schemeClr val="tx2">
                  <a:shade val="100000"/>
                  <a:satMod val="115000"/>
                  <a:lumMod val="100000"/>
                  <a:alpha val="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CA" sz="2400" b="1" dirty="0" smtClean="0">
                <a:solidFill>
                  <a:schemeClr val="bg1"/>
                </a:solidFill>
              </a:rPr>
              <a:t>Proverb </a:t>
            </a:r>
            <a:r>
              <a:rPr lang="en-CA" sz="2400" b="1" dirty="0">
                <a:solidFill>
                  <a:schemeClr val="bg1"/>
                </a:solidFill>
              </a:rPr>
              <a:t>25:28</a:t>
            </a:r>
            <a:r>
              <a:rPr lang="en-CA" sz="2400" dirty="0">
                <a:solidFill>
                  <a:schemeClr val="bg1"/>
                </a:solidFill>
              </a:rPr>
              <a:t> </a:t>
            </a:r>
            <a:endParaRPr lang="en-CA" sz="2400" dirty="0" smtClean="0">
              <a:solidFill>
                <a:schemeClr val="bg1"/>
              </a:solidFill>
            </a:endParaRPr>
          </a:p>
          <a:p>
            <a:pPr marL="361950" indent="-361950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28 </a:t>
            </a:r>
            <a:r>
              <a:rPr lang="en-CA" sz="2400" dirty="0">
                <a:solidFill>
                  <a:schemeClr val="bg1"/>
                </a:solidFill>
              </a:rPr>
              <a:t>He that </a:t>
            </a:r>
            <a:r>
              <a:rPr lang="en-CA" sz="2400" i="1" dirty="0">
                <a:solidFill>
                  <a:schemeClr val="bg1"/>
                </a:solidFill>
              </a:rPr>
              <a:t>hath</a:t>
            </a:r>
            <a:r>
              <a:rPr lang="en-CA" sz="2400" dirty="0">
                <a:solidFill>
                  <a:schemeClr val="bg1"/>
                </a:solidFill>
              </a:rPr>
              <a:t> </a:t>
            </a:r>
            <a:r>
              <a:rPr lang="en-CA" sz="2400" b="1" dirty="0">
                <a:solidFill>
                  <a:schemeClr val="bg1"/>
                </a:solidFill>
              </a:rPr>
              <a:t>no rule over his own spirit </a:t>
            </a:r>
            <a:r>
              <a:rPr lang="en-CA" sz="2400" i="1" dirty="0">
                <a:solidFill>
                  <a:schemeClr val="bg1"/>
                </a:solidFill>
              </a:rPr>
              <a:t>is like</a:t>
            </a:r>
            <a:r>
              <a:rPr lang="en-CA" sz="2400" dirty="0">
                <a:solidFill>
                  <a:schemeClr val="bg1"/>
                </a:solidFill>
              </a:rPr>
              <a:t> a city </a:t>
            </a:r>
            <a:r>
              <a:rPr lang="en-CA" sz="2400" i="1" dirty="0">
                <a:solidFill>
                  <a:schemeClr val="bg1"/>
                </a:solidFill>
              </a:rPr>
              <a:t>that is</a:t>
            </a:r>
            <a:r>
              <a:rPr lang="en-CA" sz="2400" dirty="0">
                <a:solidFill>
                  <a:schemeClr val="bg1"/>
                </a:solidFill>
              </a:rPr>
              <a:t> broken down, </a:t>
            </a:r>
            <a:r>
              <a:rPr lang="en-CA" sz="2400" i="1" dirty="0">
                <a:solidFill>
                  <a:schemeClr val="bg1"/>
                </a:solidFill>
              </a:rPr>
              <a:t>and</a:t>
            </a:r>
            <a:r>
              <a:rPr lang="en-CA" sz="2400" dirty="0">
                <a:solidFill>
                  <a:schemeClr val="bg1"/>
                </a:solidFill>
              </a:rPr>
              <a:t> without walls.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r>
              <a:rPr lang="en-CA" sz="2400" dirty="0" smtClean="0">
                <a:solidFill>
                  <a:schemeClr val="bg1"/>
                </a:solidFill>
              </a:rPr>
              <a:t>It is nigh impossible to deal with covetousness if we do not have a good measure of self-discipline.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We need to be able to say “NO” to a thought and redirect </a:t>
            </a:r>
            <a:r>
              <a:rPr lang="en-CA" sz="2400" smtClean="0">
                <a:solidFill>
                  <a:schemeClr val="bg1"/>
                </a:solidFill>
              </a:rPr>
              <a:t>our attention </a:t>
            </a:r>
            <a:r>
              <a:rPr lang="en-CA" sz="2400" dirty="0" smtClean="0">
                <a:solidFill>
                  <a:schemeClr val="bg1"/>
                </a:solidFill>
              </a:rPr>
              <a:t>thereby.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6" name="4-Point Star 5"/>
          <p:cNvSpPr/>
          <p:nvPr/>
        </p:nvSpPr>
        <p:spPr>
          <a:xfrm>
            <a:off x="4716016" y="4509120"/>
            <a:ext cx="144016" cy="216024"/>
          </a:xfrm>
          <a:prstGeom prst="star4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67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5040560" cy="1143000"/>
          </a:xfrm>
          <a:noFill/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If the Lord will …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17032"/>
          </a:xfrm>
          <a:prstGeom prst="foldedCorner">
            <a:avLst/>
          </a:prstGeom>
          <a:gradFill>
            <a:gsLst>
              <a:gs pos="100000">
                <a:srgbClr val="2265BF"/>
              </a:gs>
              <a:gs pos="0">
                <a:schemeClr val="accent5">
                  <a:lumMod val="75000"/>
                  <a:alpha val="0"/>
                </a:schemeClr>
              </a:gs>
              <a:gs pos="100000">
                <a:schemeClr val="tx2">
                  <a:lumMod val="50000"/>
                  <a:shade val="67500"/>
                  <a:satMod val="115000"/>
                  <a:alpha val="0"/>
                </a:schemeClr>
              </a:gs>
              <a:gs pos="0">
                <a:schemeClr val="tx2">
                  <a:shade val="100000"/>
                  <a:satMod val="115000"/>
                  <a:lumMod val="100000"/>
                  <a:alpha val="0"/>
                </a:schemeClr>
              </a:gs>
            </a:gsLst>
            <a:lin ang="5400000" scaled="0"/>
          </a:gradFill>
        </p:spPr>
        <p:txBody>
          <a:bodyPr/>
          <a:lstStyle/>
          <a:p>
            <a:endParaRPr lang="en-CA" sz="500" b="1" dirty="0" smtClean="0">
              <a:solidFill>
                <a:schemeClr val="bg1"/>
              </a:solidFill>
            </a:endParaRPr>
          </a:p>
          <a:p>
            <a:r>
              <a:rPr lang="en-CA" sz="2400" b="1" dirty="0" smtClean="0">
                <a:solidFill>
                  <a:schemeClr val="bg1"/>
                </a:solidFill>
              </a:rPr>
              <a:t>James 4:13-15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</a:t>
            </a:r>
            <a:r>
              <a:rPr lang="en-CA" sz="2400" dirty="0" smtClean="0">
                <a:solidFill>
                  <a:schemeClr val="bg1"/>
                </a:solidFill>
              </a:rPr>
              <a:t>13 Go </a:t>
            </a:r>
            <a:r>
              <a:rPr lang="en-CA" sz="2400" dirty="0">
                <a:solidFill>
                  <a:schemeClr val="bg1"/>
                </a:solidFill>
              </a:rPr>
              <a:t>to now, ye that say, To day or to morrow we will go into such a city, and continue there a year, and buy and sell, and get gain: </a:t>
            </a:r>
          </a:p>
          <a:p>
            <a:pPr marL="365125" indent="-3651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14  </a:t>
            </a:r>
            <a:r>
              <a:rPr lang="en-CA" sz="2400" dirty="0">
                <a:solidFill>
                  <a:schemeClr val="bg1"/>
                </a:solidFill>
              </a:rPr>
              <a:t>Whereas ye know not what </a:t>
            </a:r>
            <a:r>
              <a:rPr lang="en-CA" sz="2400" i="1" dirty="0">
                <a:solidFill>
                  <a:schemeClr val="bg1"/>
                </a:solidFill>
              </a:rPr>
              <a:t>shall be</a:t>
            </a:r>
            <a:r>
              <a:rPr lang="en-CA" sz="2400" dirty="0">
                <a:solidFill>
                  <a:schemeClr val="bg1"/>
                </a:solidFill>
              </a:rPr>
              <a:t> on the morrow. For what </a:t>
            </a:r>
            <a:r>
              <a:rPr lang="en-CA" sz="2400" i="1" dirty="0">
                <a:solidFill>
                  <a:schemeClr val="bg1"/>
                </a:solidFill>
              </a:rPr>
              <a:t>is</a:t>
            </a:r>
            <a:r>
              <a:rPr lang="en-CA" sz="2400" dirty="0">
                <a:solidFill>
                  <a:schemeClr val="bg1"/>
                </a:solidFill>
              </a:rPr>
              <a:t> your life? It is even a vapour, that </a:t>
            </a:r>
            <a:r>
              <a:rPr lang="en-CA" sz="2400" dirty="0" err="1">
                <a:solidFill>
                  <a:schemeClr val="bg1"/>
                </a:solidFill>
              </a:rPr>
              <a:t>appeareth</a:t>
            </a:r>
            <a:r>
              <a:rPr lang="en-CA" sz="2400" dirty="0">
                <a:solidFill>
                  <a:schemeClr val="bg1"/>
                </a:solidFill>
              </a:rPr>
              <a:t> for a little time, and then </a:t>
            </a:r>
            <a:r>
              <a:rPr lang="en-CA" sz="2400" dirty="0" err="1">
                <a:solidFill>
                  <a:schemeClr val="bg1"/>
                </a:solidFill>
              </a:rPr>
              <a:t>vanisheth</a:t>
            </a:r>
            <a:r>
              <a:rPr lang="en-CA" sz="2400" dirty="0">
                <a:solidFill>
                  <a:schemeClr val="bg1"/>
                </a:solidFill>
              </a:rPr>
              <a:t> away. 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</a:t>
            </a:r>
            <a:r>
              <a:rPr lang="en-CA" sz="2400" dirty="0" smtClean="0">
                <a:solidFill>
                  <a:schemeClr val="bg1"/>
                </a:solidFill>
              </a:rPr>
              <a:t>15  </a:t>
            </a:r>
            <a:r>
              <a:rPr lang="en-CA" sz="2400" dirty="0">
                <a:solidFill>
                  <a:schemeClr val="bg1"/>
                </a:solidFill>
              </a:rPr>
              <a:t>For that ye </a:t>
            </a:r>
            <a:r>
              <a:rPr lang="en-CA" sz="2400" i="1" dirty="0">
                <a:solidFill>
                  <a:schemeClr val="bg1"/>
                </a:solidFill>
              </a:rPr>
              <a:t>ought</a:t>
            </a:r>
            <a:r>
              <a:rPr lang="en-CA" sz="2400" dirty="0">
                <a:solidFill>
                  <a:schemeClr val="bg1"/>
                </a:solidFill>
              </a:rPr>
              <a:t> to say, </a:t>
            </a:r>
            <a:r>
              <a:rPr lang="en-CA" sz="2400" b="1" dirty="0">
                <a:solidFill>
                  <a:schemeClr val="bg1"/>
                </a:solidFill>
              </a:rPr>
              <a:t>If the Lord will, </a:t>
            </a:r>
            <a:r>
              <a:rPr lang="en-CA" sz="2400" dirty="0">
                <a:solidFill>
                  <a:schemeClr val="bg1"/>
                </a:solidFill>
              </a:rPr>
              <a:t>we shall live, and do this, or that. </a:t>
            </a:r>
          </a:p>
        </p:txBody>
      </p:sp>
    </p:spTree>
    <p:extLst>
      <p:ext uri="{BB962C8B-B14F-4D97-AF65-F5344CB8AC3E}">
        <p14:creationId xmlns:p14="http://schemas.microsoft.com/office/powerpoint/2010/main" val="405071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The pattern to follow …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  <a:prstGeom prst="foldedCorner">
            <a:avLst/>
          </a:prstGeom>
          <a:gradFill>
            <a:gsLst>
              <a:gs pos="100000">
                <a:srgbClr val="2265BF"/>
              </a:gs>
              <a:gs pos="0">
                <a:schemeClr val="accent5">
                  <a:lumMod val="75000"/>
                  <a:alpha val="0"/>
                </a:schemeClr>
              </a:gs>
              <a:gs pos="100000">
                <a:schemeClr val="tx2">
                  <a:lumMod val="50000"/>
                  <a:shade val="67500"/>
                  <a:satMod val="115000"/>
                  <a:alpha val="0"/>
                </a:schemeClr>
              </a:gs>
              <a:gs pos="0">
                <a:schemeClr val="tx2">
                  <a:shade val="100000"/>
                  <a:satMod val="115000"/>
                  <a:lumMod val="100000"/>
                  <a:alpha val="0"/>
                </a:schemeClr>
              </a:gs>
            </a:gsLst>
            <a:lin ang="5400000" scaled="0"/>
          </a:gradFill>
        </p:spPr>
        <p:txBody>
          <a:bodyPr/>
          <a:lstStyle/>
          <a:p>
            <a:endParaRPr lang="en-CA" sz="500" b="1" dirty="0" smtClean="0">
              <a:solidFill>
                <a:schemeClr val="bg1"/>
              </a:solidFill>
            </a:endParaRPr>
          </a:p>
          <a:p>
            <a:r>
              <a:rPr lang="en-CA" sz="2400" b="1" dirty="0" smtClean="0">
                <a:solidFill>
                  <a:schemeClr val="bg1"/>
                </a:solidFill>
              </a:rPr>
              <a:t>Luke 4:3-4</a:t>
            </a:r>
          </a:p>
          <a:p>
            <a:pPr marL="365125" indent="-3651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3 And </a:t>
            </a:r>
            <a:r>
              <a:rPr lang="en-CA" sz="2400" dirty="0">
                <a:solidFill>
                  <a:schemeClr val="bg1"/>
                </a:solidFill>
              </a:rPr>
              <a:t>the devil said unto him, If thou be the Son of God, command this stone that it be made bread. </a:t>
            </a:r>
          </a:p>
          <a:p>
            <a:pPr marL="365125" indent="-3651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4  </a:t>
            </a:r>
            <a:r>
              <a:rPr lang="en-CA" sz="2400" dirty="0">
                <a:solidFill>
                  <a:schemeClr val="bg1"/>
                </a:solidFill>
              </a:rPr>
              <a:t>And Jesus answered him, saying, </a:t>
            </a:r>
            <a:r>
              <a:rPr lang="en-CA" sz="2400" u="sng" dirty="0">
                <a:solidFill>
                  <a:schemeClr val="bg1"/>
                </a:solidFill>
              </a:rPr>
              <a:t>It is written, </a:t>
            </a:r>
            <a:r>
              <a:rPr lang="en-CA" sz="2400" dirty="0">
                <a:solidFill>
                  <a:schemeClr val="bg1"/>
                </a:solidFill>
              </a:rPr>
              <a:t>That man shall not live by bread alone, but by every word of God.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8024" y="1600200"/>
            <a:ext cx="3898776" cy="4525963"/>
          </a:xfrm>
        </p:spPr>
        <p:txBody>
          <a:bodyPr/>
          <a:lstStyle/>
          <a:p>
            <a:r>
              <a:rPr lang="en-CA" sz="2400" dirty="0" smtClean="0">
                <a:solidFill>
                  <a:schemeClr val="bg1"/>
                </a:solidFill>
              </a:rPr>
              <a:t>The Lord’s reaction to temptation was made possible by a commitment to know, understand and remember the Word of God.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We are directed to take up our cross and “follow him”.  </a:t>
            </a:r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94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1347763"/>
            <a:ext cx="3024336" cy="4162474"/>
          </a:xfrm>
        </p:spPr>
        <p:txBody>
          <a:bodyPr/>
          <a:lstStyle/>
          <a:p>
            <a:pPr algn="l"/>
            <a:r>
              <a:rPr lang="en-CA" sz="3200" b="1" dirty="0" smtClean="0">
                <a:solidFill>
                  <a:schemeClr val="bg1"/>
                </a:solidFill>
              </a:rPr>
              <a:t>12 Areas </a:t>
            </a:r>
            <a:br>
              <a:rPr lang="en-CA" sz="3200" b="1" dirty="0" smtClean="0">
                <a:solidFill>
                  <a:schemeClr val="bg1"/>
                </a:solidFill>
              </a:rPr>
            </a:br>
            <a:r>
              <a:rPr lang="en-CA" sz="3200" b="1" dirty="0" smtClean="0">
                <a:solidFill>
                  <a:schemeClr val="bg1"/>
                </a:solidFill>
              </a:rPr>
              <a:t>where the Snares of Covetousness can be found!</a:t>
            </a:r>
            <a:br>
              <a:rPr lang="en-CA" sz="3200" b="1" dirty="0" smtClean="0">
                <a:solidFill>
                  <a:schemeClr val="bg1"/>
                </a:solidFill>
              </a:rPr>
            </a:br>
            <a:r>
              <a:rPr lang="en-CA" sz="800" b="1" dirty="0" smtClean="0">
                <a:solidFill>
                  <a:schemeClr val="bg1"/>
                </a:solidFill>
              </a:rPr>
              <a:t/>
            </a:r>
            <a:br>
              <a:rPr lang="en-CA" sz="800" b="1" dirty="0" smtClean="0">
                <a:solidFill>
                  <a:schemeClr val="bg1"/>
                </a:solidFill>
              </a:rPr>
            </a:br>
            <a:r>
              <a:rPr lang="en-CA" sz="2400" b="1" dirty="0" smtClean="0">
                <a:solidFill>
                  <a:schemeClr val="bg1"/>
                </a:solidFill>
              </a:rPr>
              <a:t>(Not exhaustive.)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7124" y="764704"/>
            <a:ext cx="3913308" cy="5472608"/>
          </a:xfrm>
          <a:solidFill>
            <a:schemeClr val="accent2">
              <a:lumMod val="75000"/>
            </a:schemeClr>
          </a:solidFill>
          <a:scene3d>
            <a:camera prst="perspectiveRight"/>
            <a:lightRig rig="threePt" dir="t"/>
          </a:scene3d>
        </p:spPr>
        <p:txBody>
          <a:bodyPr/>
          <a:lstStyle/>
          <a:p>
            <a:pPr marL="0" indent="0">
              <a:buNone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1. Credit.</a:t>
            </a:r>
          </a:p>
          <a:p>
            <a:pPr marL="533400" indent="-533400">
              <a:buNone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2. Keeping Up.</a:t>
            </a:r>
          </a:p>
          <a:p>
            <a:pPr marL="533400" indent="-533400">
              <a:buNone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3. Impulsive Buying.</a:t>
            </a:r>
          </a:p>
          <a:p>
            <a:pPr marL="1616075" indent="-1616075">
              <a:buNone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4. Investments.</a:t>
            </a:r>
          </a:p>
          <a:p>
            <a:pPr marL="2239963" indent="-2239963">
              <a:buNone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5. Two incomes.</a:t>
            </a:r>
          </a:p>
          <a:p>
            <a:pPr marL="2865438" indent="-2865438" defTabSz="760413">
              <a:buNone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6. Pleasure seeking.</a:t>
            </a:r>
          </a:p>
          <a:p>
            <a:pPr marL="3413125" indent="-3413125">
              <a:buNone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7. Entertainment.</a:t>
            </a:r>
          </a:p>
          <a:p>
            <a:pPr marL="3946525" indent="-3946525">
              <a:buNone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8. Surfing the Web.</a:t>
            </a:r>
          </a:p>
          <a:p>
            <a:pPr marL="3946525" indent="-3946525">
              <a:buNone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9. Education.</a:t>
            </a:r>
          </a:p>
          <a:p>
            <a:pPr marL="5197475" indent="-5197475">
              <a:buNone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10. Protection.</a:t>
            </a:r>
          </a:p>
          <a:p>
            <a:pPr marL="5913438" indent="-5913438">
              <a:buNone/>
              <a:tabLst>
                <a:tab pos="5745163" algn="l"/>
              </a:tabLst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11. Lotteries.</a:t>
            </a:r>
          </a:p>
          <a:p>
            <a:pPr marL="6370638" indent="-6370638">
              <a:buNone/>
              <a:tabLst>
                <a:tab pos="5745163" algn="l"/>
              </a:tabLst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12. Opinion.</a:t>
            </a:r>
          </a:p>
          <a:p>
            <a:pPr marL="0" indent="0">
              <a:buNone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C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574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260648"/>
            <a:ext cx="5976664" cy="1143000"/>
          </a:xfrm>
          <a:solidFill>
            <a:schemeClr val="accent3"/>
          </a:solidFill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Improper use of Credit 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21088"/>
          </a:xfrm>
          <a:prstGeom prst="roundRect">
            <a:avLst>
              <a:gd name="adj" fmla="val 9838"/>
            </a:avLst>
          </a:prstGeom>
          <a:solidFill>
            <a:schemeClr val="accent3"/>
          </a:solidFill>
          <a:ln>
            <a:solidFill>
              <a:schemeClr val="bg1"/>
            </a:solidFill>
          </a:ln>
          <a:scene3d>
            <a:camera prst="perspectiveRight"/>
            <a:lightRig rig="threePt" dir="t"/>
          </a:scene3d>
        </p:spPr>
        <p:txBody>
          <a:bodyPr/>
          <a:lstStyle/>
          <a:p>
            <a:r>
              <a:rPr lang="en-CA" sz="2400" b="1" dirty="0" smtClean="0">
                <a:solidFill>
                  <a:schemeClr val="bg1"/>
                </a:solidFill>
              </a:rPr>
              <a:t>Buying</a:t>
            </a:r>
            <a:r>
              <a:rPr lang="en-CA" sz="2400" dirty="0" smtClean="0">
                <a:solidFill>
                  <a:schemeClr val="bg1"/>
                </a:solidFill>
              </a:rPr>
              <a:t> things we want but do not need, on a credit account,</a:t>
            </a:r>
            <a:r>
              <a:rPr lang="en-CA" sz="2400" b="1" dirty="0" smtClean="0">
                <a:solidFill>
                  <a:schemeClr val="bg1"/>
                </a:solidFill>
              </a:rPr>
              <a:t> </a:t>
            </a:r>
            <a:r>
              <a:rPr lang="en-CA" sz="2400" dirty="0" smtClean="0">
                <a:solidFill>
                  <a:schemeClr val="bg1"/>
                </a:solidFill>
              </a:rPr>
              <a:t>because we do not have sufficient money to pay for it.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When we only pay the </a:t>
            </a:r>
            <a:r>
              <a:rPr lang="en-CA" sz="2400" b="1" dirty="0" smtClean="0">
                <a:solidFill>
                  <a:schemeClr val="bg1"/>
                </a:solidFill>
              </a:rPr>
              <a:t>minimum balance</a:t>
            </a:r>
            <a:r>
              <a:rPr lang="en-CA" sz="2400" dirty="0" smtClean="0">
                <a:solidFill>
                  <a:schemeClr val="bg1"/>
                </a:solidFill>
              </a:rPr>
              <a:t> instead of the whole balance on a credit account.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3384376"/>
          </a:xfrm>
          <a:scene3d>
            <a:camera prst="perspectiveLeft"/>
            <a:lightRig rig="threePt" dir="t"/>
          </a:scene3d>
        </p:spPr>
        <p:txBody>
          <a:bodyPr/>
          <a:lstStyle/>
          <a:p>
            <a:r>
              <a:rPr lang="en-CA" sz="2400" b="1" dirty="0">
                <a:solidFill>
                  <a:schemeClr val="bg1"/>
                </a:solidFill>
              </a:rPr>
              <a:t>Psalm 19:13  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13 Keep back thy servant also from </a:t>
            </a:r>
            <a:r>
              <a:rPr lang="en-CA" sz="2400" b="1" dirty="0">
                <a:solidFill>
                  <a:schemeClr val="bg1"/>
                </a:solidFill>
              </a:rPr>
              <a:t>presumptuous </a:t>
            </a:r>
            <a:r>
              <a:rPr lang="en-CA" sz="2400" b="1" i="1" dirty="0">
                <a:solidFill>
                  <a:schemeClr val="bg1"/>
                </a:solidFill>
              </a:rPr>
              <a:t>sins;</a:t>
            </a:r>
            <a:r>
              <a:rPr lang="en-CA" sz="2400" dirty="0">
                <a:solidFill>
                  <a:schemeClr val="bg1"/>
                </a:solidFill>
              </a:rPr>
              <a:t> let them not have dominion over me: then shall I be upright, and I shall be innocent from the great transgression. </a:t>
            </a:r>
          </a:p>
        </p:txBody>
      </p:sp>
    </p:spTree>
    <p:extLst>
      <p:ext uri="{BB962C8B-B14F-4D97-AF65-F5344CB8AC3E}">
        <p14:creationId xmlns:p14="http://schemas.microsoft.com/office/powerpoint/2010/main" val="9913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175648" cy="1143000"/>
          </a:xfrm>
          <a:solidFill>
            <a:schemeClr val="accent6">
              <a:lumMod val="60000"/>
              <a:lumOff val="40000"/>
            </a:schemeClr>
          </a:solidFill>
          <a:effectLst>
            <a:softEdge rad="317500"/>
          </a:effectLst>
        </p:spPr>
        <p:txBody>
          <a:bodyPr/>
          <a:lstStyle/>
          <a:p>
            <a:r>
              <a:rPr lang="en-CA" sz="3200" b="1" dirty="0" smtClean="0">
                <a:solidFill>
                  <a:schemeClr val="bg1"/>
                </a:solidFill>
              </a:rPr>
              <a:t>Keeping up with the ‘Latest’!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989039"/>
          </a:xfrm>
          <a:prstGeom prst="roundRect">
            <a:avLst>
              <a:gd name="adj" fmla="val 9034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  <a:scene3d>
            <a:camera prst="perspectiveRight"/>
            <a:lightRig rig="threePt" dir="t"/>
          </a:scene3d>
        </p:spPr>
        <p:txBody>
          <a:bodyPr/>
          <a:lstStyle/>
          <a:p>
            <a:r>
              <a:rPr lang="en-CA" sz="2400" dirty="0" smtClean="0">
                <a:solidFill>
                  <a:schemeClr val="bg1"/>
                </a:solidFill>
              </a:rPr>
              <a:t>This has led to unique problems in this covetous age.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We spend </a:t>
            </a:r>
            <a:r>
              <a:rPr lang="en-CA" sz="2400" b="1" dirty="0" smtClean="0">
                <a:solidFill>
                  <a:schemeClr val="bg1"/>
                </a:solidFill>
              </a:rPr>
              <a:t>a lot of money</a:t>
            </a:r>
            <a:r>
              <a:rPr lang="en-CA" sz="2400" dirty="0" smtClean="0">
                <a:solidFill>
                  <a:schemeClr val="bg1"/>
                </a:solidFill>
              </a:rPr>
              <a:t> just to keep up.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Sometimes it is a matter of </a:t>
            </a:r>
            <a:r>
              <a:rPr lang="en-CA" sz="2400" b="1" dirty="0" smtClean="0">
                <a:solidFill>
                  <a:schemeClr val="bg1"/>
                </a:solidFill>
              </a:rPr>
              <a:t>pride.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We live in a very </a:t>
            </a:r>
            <a:r>
              <a:rPr lang="en-CA" sz="2400" b="1" dirty="0" smtClean="0">
                <a:solidFill>
                  <a:schemeClr val="bg1"/>
                </a:solidFill>
              </a:rPr>
              <a:t>wasteful </a:t>
            </a:r>
            <a:r>
              <a:rPr lang="en-CA" sz="2400" dirty="0" smtClean="0">
                <a:solidFill>
                  <a:schemeClr val="bg1"/>
                </a:solidFill>
              </a:rPr>
              <a:t>society.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7373"/>
            <a:ext cx="4038600" cy="4525963"/>
          </a:xfrm>
          <a:scene3d>
            <a:camera prst="perspectiveLeft"/>
            <a:lightRig rig="threePt" dir="t"/>
          </a:scene3d>
        </p:spPr>
        <p:txBody>
          <a:bodyPr/>
          <a:lstStyle/>
          <a:p>
            <a:r>
              <a:rPr lang="en-CA" sz="2400" b="1" dirty="0">
                <a:solidFill>
                  <a:schemeClr val="bg1"/>
                </a:solidFill>
              </a:rPr>
              <a:t>Daniel 12:4  </a:t>
            </a:r>
          </a:p>
          <a:p>
            <a:pPr marL="365125" indent="-365125">
              <a:buNone/>
            </a:pPr>
            <a:r>
              <a:rPr lang="en-CA" sz="2400" dirty="0">
                <a:solidFill>
                  <a:schemeClr val="bg1"/>
                </a:solidFill>
              </a:rPr>
              <a:t>	4 But thou, O Daniel, shut up the words, and seal the book, </a:t>
            </a:r>
            <a:r>
              <a:rPr lang="en-CA" sz="2400" i="1" dirty="0">
                <a:solidFill>
                  <a:schemeClr val="bg1"/>
                </a:solidFill>
              </a:rPr>
              <a:t>even</a:t>
            </a:r>
            <a:r>
              <a:rPr lang="en-CA" sz="2400" dirty="0">
                <a:solidFill>
                  <a:schemeClr val="bg1"/>
                </a:solidFill>
              </a:rPr>
              <a:t> to the time of the end: many shall run to and fro, and </a:t>
            </a:r>
            <a:r>
              <a:rPr lang="en-CA" sz="2400" b="1" dirty="0">
                <a:solidFill>
                  <a:schemeClr val="bg1"/>
                </a:solidFill>
              </a:rPr>
              <a:t>knowledge shall be increased. </a:t>
            </a:r>
          </a:p>
          <a:p>
            <a:pPr marL="0" indent="0">
              <a:buNone/>
            </a:pPr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08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3801</TotalTime>
  <Words>1806</Words>
  <Application>Microsoft Office PowerPoint</Application>
  <PresentationFormat>On-screen Show (4:3)</PresentationFormat>
  <Paragraphs>275</Paragraphs>
  <Slides>25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Thou Shalt Not Covet! (Exodus 20:17)</vt:lpstr>
      <vt:lpstr>“All that is in the World …”</vt:lpstr>
      <vt:lpstr>Choked with cares, riches &amp; pleasures</vt:lpstr>
      <vt:lpstr>The NEED for Self-discipline</vt:lpstr>
      <vt:lpstr>If the Lord will …</vt:lpstr>
      <vt:lpstr>The pattern to follow …</vt:lpstr>
      <vt:lpstr>12 Areas  where the Snares of Covetousness can be found!  (Not exhaustive.)</vt:lpstr>
      <vt:lpstr>Improper use of Credit </vt:lpstr>
      <vt:lpstr>Keeping up with the ‘Latest’!</vt:lpstr>
      <vt:lpstr>Buying on Impulse </vt:lpstr>
      <vt:lpstr>Investments</vt:lpstr>
      <vt:lpstr>Two Incomes</vt:lpstr>
      <vt:lpstr>Pleasure Seeking </vt:lpstr>
      <vt:lpstr>Entertainment</vt:lpstr>
      <vt:lpstr>Internet</vt:lpstr>
      <vt:lpstr>Education</vt:lpstr>
      <vt:lpstr>Protecting Yourself</vt:lpstr>
      <vt:lpstr>Lotteries</vt:lpstr>
      <vt:lpstr>Social Media</vt:lpstr>
      <vt:lpstr>Lead us not into Temptation …</vt:lpstr>
      <vt:lpstr>Don’t set yourself up for failure!</vt:lpstr>
      <vt:lpstr>We are a purchased people</vt:lpstr>
      <vt:lpstr>Let Us be Content</vt:lpstr>
      <vt:lpstr>The Antidote to Covetousness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MEANING OF WORDS</dc:title>
  <dc:creator>Frank Abel; Frank</dc:creator>
  <cp:lastModifiedBy>Frank Abel</cp:lastModifiedBy>
  <cp:revision>109</cp:revision>
  <cp:lastPrinted>1601-01-01T00:00:00Z</cp:lastPrinted>
  <dcterms:created xsi:type="dcterms:W3CDTF">2009-05-16T00:05:11Z</dcterms:created>
  <dcterms:modified xsi:type="dcterms:W3CDTF">2018-03-11T02:05:16Z</dcterms:modified>
</cp:coreProperties>
</file>