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302" r:id="rId3"/>
    <p:sldId id="316" r:id="rId4"/>
    <p:sldId id="290" r:id="rId5"/>
    <p:sldId id="313" r:id="rId6"/>
    <p:sldId id="272" r:id="rId7"/>
    <p:sldId id="260" r:id="rId8"/>
    <p:sldId id="261" r:id="rId9"/>
    <p:sldId id="262" r:id="rId10"/>
    <p:sldId id="303" r:id="rId11"/>
    <p:sldId id="265" r:id="rId12"/>
    <p:sldId id="312" r:id="rId13"/>
    <p:sldId id="307" r:id="rId14"/>
    <p:sldId id="308" r:id="rId15"/>
    <p:sldId id="309" r:id="rId16"/>
    <p:sldId id="310" r:id="rId17"/>
    <p:sldId id="314" r:id="rId18"/>
    <p:sldId id="311" r:id="rId19"/>
    <p:sldId id="291" r:id="rId20"/>
    <p:sldId id="299" r:id="rId21"/>
    <p:sldId id="298" r:id="rId22"/>
    <p:sldId id="293" r:id="rId23"/>
    <p:sldId id="294" r:id="rId24"/>
    <p:sldId id="305" r:id="rId25"/>
    <p:sldId id="300" r:id="rId26"/>
    <p:sldId id="315" r:id="rId27"/>
    <p:sldId id="295" r:id="rId28"/>
    <p:sldId id="296" r:id="rId29"/>
    <p:sldId id="292" r:id="rId30"/>
    <p:sldId id="301"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87" autoAdjust="0"/>
    <p:restoredTop sz="95204" autoAdjust="0"/>
  </p:normalViewPr>
  <p:slideViewPr>
    <p:cSldViewPr showGuides="1">
      <p:cViewPr varScale="1">
        <p:scale>
          <a:sx n="63" d="100"/>
          <a:sy n="63"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E5157297-054C-4D0D-AB4E-0BFCA581DBC8}" type="datetimeFigureOut">
              <a:rPr lang="en-US"/>
              <a:pPr>
                <a:defRPr/>
              </a:pPr>
              <a:t>3/5/2018</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2F03C0BD-3D4A-4FB2-A5F8-894DC3091219}" type="slidenum">
              <a:rPr lang="en-CA"/>
              <a:pPr>
                <a:defRPr/>
              </a:pPr>
              <a:t>‹#›</a:t>
            </a:fld>
            <a:endParaRPr lang="en-CA"/>
          </a:p>
        </p:txBody>
      </p:sp>
    </p:spTree>
    <p:extLst>
      <p:ext uri="{BB962C8B-B14F-4D97-AF65-F5344CB8AC3E}">
        <p14:creationId xmlns:p14="http://schemas.microsoft.com/office/powerpoint/2010/main" val="17804601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Tx/>
              <a:buAutoNum type="arabicPeriod"/>
            </a:pPr>
            <a:r>
              <a:rPr lang="en-CA" dirty="0" smtClean="0"/>
              <a:t>1. Covetousness</a:t>
            </a:r>
            <a:r>
              <a:rPr lang="en-CA" baseline="0" dirty="0" smtClean="0"/>
              <a:t> – a blind side?</a:t>
            </a:r>
          </a:p>
          <a:p>
            <a:pPr marL="228600" indent="-228600" eaLnBrk="1" hangingPunct="1">
              <a:spcBef>
                <a:spcPct val="0"/>
              </a:spcBef>
              <a:buFontTx/>
              <a:buAutoNum type="arabicPeriod"/>
            </a:pPr>
            <a:r>
              <a:rPr lang="en-CA" dirty="0" smtClean="0"/>
              <a:t>2. A deadly sin.</a:t>
            </a:r>
          </a:p>
          <a:p>
            <a:pPr marL="228600" indent="-228600" eaLnBrk="1" hangingPunct="1">
              <a:spcBef>
                <a:spcPct val="0"/>
              </a:spcBef>
              <a:buFontTx/>
              <a:buAutoNum type="arabicPeriod"/>
            </a:pPr>
            <a:r>
              <a:rPr lang="en-CA" dirty="0" smtClean="0"/>
              <a:t>3. Review</a:t>
            </a:r>
          </a:p>
          <a:p>
            <a:pPr marL="228600" indent="-228600" eaLnBrk="1" hangingPunct="1">
              <a:spcBef>
                <a:spcPct val="0"/>
              </a:spcBef>
              <a:buFontTx/>
              <a:buAutoNum type="arabicPeriod"/>
            </a:pPr>
            <a:r>
              <a:rPr lang="en-CA" dirty="0" smtClean="0"/>
              <a:t>4. Examples to help us understand. </a:t>
            </a:r>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67030BA-7B6F-471A-813C-6AD6B4943692}" type="slidenum">
              <a:rPr lang="en-CA" smtClean="0"/>
              <a:pPr eaLnBrk="1" hangingPunct="1"/>
              <a:t>1</a:t>
            </a:fld>
            <a:endParaRPr lang="en-CA"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All that he had</a:t>
            </a:r>
          </a:p>
          <a:p>
            <a:pPr marL="228600" indent="-228600">
              <a:buAutoNum type="arabicPeriod"/>
            </a:pPr>
            <a:r>
              <a:rPr lang="en-CA" dirty="0" smtClean="0"/>
              <a:t>2. </a:t>
            </a:r>
            <a:r>
              <a:rPr lang="en-CA" dirty="0" err="1" smtClean="0"/>
              <a:t>Achan</a:t>
            </a:r>
            <a:r>
              <a:rPr lang="en-CA" baseline="0" dirty="0" smtClean="0"/>
              <a:t> wanted the spoil.</a:t>
            </a:r>
            <a:endParaRPr lang="en-CA" dirty="0" smtClean="0"/>
          </a:p>
          <a:p>
            <a:pPr marL="228600" indent="-228600">
              <a:buAutoNum type="arabicPeriod"/>
            </a:pPr>
            <a:r>
              <a:rPr lang="en-CA" dirty="0" smtClean="0"/>
              <a:t>3. His actions destroyed his family</a:t>
            </a:r>
          </a:p>
          <a:p>
            <a:pPr marL="228600" indent="-228600">
              <a:buAutoNum type="arabicPeriod"/>
            </a:pPr>
            <a:r>
              <a:rPr lang="en-CA" dirty="0" smtClean="0"/>
              <a:t>4. </a:t>
            </a:r>
            <a:r>
              <a:rPr lang="en-CA" dirty="0" err="1" smtClean="0"/>
              <a:t>Rahab</a:t>
            </a:r>
            <a:r>
              <a:rPr lang="en-CA" dirty="0" smtClean="0"/>
              <a:t> wanted life for her</a:t>
            </a:r>
            <a:r>
              <a:rPr lang="en-CA" baseline="0" dirty="0" smtClean="0"/>
              <a:t> family.</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10</a:t>
            </a:fld>
            <a:endParaRPr lang="en-CA"/>
          </a:p>
        </p:txBody>
      </p:sp>
    </p:spTree>
    <p:extLst>
      <p:ext uri="{BB962C8B-B14F-4D97-AF65-F5344CB8AC3E}">
        <p14:creationId xmlns:p14="http://schemas.microsoft.com/office/powerpoint/2010/main" val="550758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Read the summary.</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714835A-3FD5-4BB3-80A7-27A32E40AD84}" type="slidenum">
              <a:rPr lang="en-CA" smtClean="0"/>
              <a:pPr eaLnBrk="1" hangingPunct="1"/>
              <a:t>11</a:t>
            </a:fld>
            <a:endParaRPr lang="en-CA"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b="1" dirty="0" smtClean="0"/>
              <a:t>1. Read this section</a:t>
            </a:r>
          </a:p>
          <a:p>
            <a:pPr marL="228600" indent="-228600">
              <a:buAutoNum type="arabicPeriod"/>
            </a:pPr>
            <a:r>
              <a:rPr lang="en-CA" dirty="0" smtClean="0"/>
              <a:t>2. Not limited to farmers.</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12</a:t>
            </a:fld>
            <a:endParaRPr lang="en-CA"/>
          </a:p>
        </p:txBody>
      </p:sp>
    </p:spTree>
    <p:extLst>
      <p:ext uri="{BB962C8B-B14F-4D97-AF65-F5344CB8AC3E}">
        <p14:creationId xmlns:p14="http://schemas.microsoft.com/office/powerpoint/2010/main" val="204984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This is not the object of our life.</a:t>
            </a:r>
          </a:p>
          <a:p>
            <a:pPr marL="228600" indent="-228600">
              <a:buAutoNum type="arabicPeriod"/>
            </a:pPr>
            <a:r>
              <a:rPr lang="en-CA" dirty="0" smtClean="0"/>
              <a:t>2. We act like</a:t>
            </a:r>
            <a:r>
              <a:rPr lang="en-CA" baseline="0" dirty="0" smtClean="0"/>
              <a:t> this was life!</a:t>
            </a:r>
          </a:p>
          <a:p>
            <a:pPr marL="228600" indent="-228600">
              <a:buAutoNum type="arabicPeriod"/>
            </a:pPr>
            <a:r>
              <a:rPr lang="en-CA" baseline="0" dirty="0" smtClean="0"/>
              <a:t>3. </a:t>
            </a:r>
            <a:r>
              <a:rPr lang="en-CA" dirty="0" smtClean="0"/>
              <a:t>But where lies the evidence?</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13</a:t>
            </a:fld>
            <a:endParaRPr lang="en-CA"/>
          </a:p>
        </p:txBody>
      </p:sp>
    </p:spTree>
    <p:extLst>
      <p:ext uri="{BB962C8B-B14F-4D97-AF65-F5344CB8AC3E}">
        <p14:creationId xmlns:p14="http://schemas.microsoft.com/office/powerpoint/2010/main" val="3097055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God’s generous spirit toward us.</a:t>
            </a:r>
          </a:p>
          <a:p>
            <a:pPr marL="228600" indent="-228600">
              <a:buAutoNum type="arabicPeriod"/>
            </a:pPr>
            <a:r>
              <a:rPr lang="en-CA" dirty="0" smtClean="0"/>
              <a:t>2. We should be generous toward others.</a:t>
            </a:r>
          </a:p>
          <a:p>
            <a:pPr marL="228600" indent="-228600">
              <a:buAutoNum type="arabicPeriod"/>
            </a:pPr>
            <a:r>
              <a:rPr lang="en-CA" dirty="0" smtClean="0"/>
              <a:t>3.</a:t>
            </a:r>
            <a:r>
              <a:rPr lang="en-CA" baseline="0" dirty="0" smtClean="0"/>
              <a:t> Greed gets in the way.</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14</a:t>
            </a:fld>
            <a:endParaRPr lang="en-CA"/>
          </a:p>
        </p:txBody>
      </p:sp>
    </p:spTree>
    <p:extLst>
      <p:ext uri="{BB962C8B-B14F-4D97-AF65-F5344CB8AC3E}">
        <p14:creationId xmlns:p14="http://schemas.microsoft.com/office/powerpoint/2010/main" val="24986596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MIDDLE</a:t>
            </a:r>
            <a:r>
              <a:rPr lang="en-CA" baseline="0" dirty="0" smtClean="0"/>
              <a:t> SLIDE</a:t>
            </a:r>
          </a:p>
          <a:p>
            <a:pPr marL="228600" indent="-228600">
              <a:buAutoNum type="arabicPeriod"/>
            </a:pPr>
            <a:r>
              <a:rPr lang="en-CA" baseline="0" dirty="0" smtClean="0"/>
              <a:t>2. </a:t>
            </a:r>
            <a:r>
              <a:rPr lang="en-CA" dirty="0" smtClean="0"/>
              <a:t>Covetousness – thinking</a:t>
            </a:r>
            <a:r>
              <a:rPr lang="en-CA" baseline="0" dirty="0" smtClean="0"/>
              <a:t> about self.</a:t>
            </a:r>
          </a:p>
          <a:p>
            <a:pPr marL="228600" indent="-228600">
              <a:buAutoNum type="arabicPeriod"/>
            </a:pPr>
            <a:r>
              <a:rPr lang="en-CA" baseline="0" dirty="0" smtClean="0"/>
              <a:t>3. Thinking presumptively.</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15</a:t>
            </a:fld>
            <a:endParaRPr lang="en-CA"/>
          </a:p>
        </p:txBody>
      </p:sp>
    </p:spTree>
    <p:extLst>
      <p:ext uri="{BB962C8B-B14F-4D97-AF65-F5344CB8AC3E}">
        <p14:creationId xmlns:p14="http://schemas.microsoft.com/office/powerpoint/2010/main" val="3939256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1. 1. Selfishness,</a:t>
            </a:r>
            <a:r>
              <a:rPr lang="en-CA" baseline="0" dirty="0" smtClean="0"/>
              <a:t> in an age of ‘me first’.</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16</a:t>
            </a:fld>
            <a:endParaRPr lang="en-CA"/>
          </a:p>
        </p:txBody>
      </p:sp>
    </p:spTree>
    <p:extLst>
      <p:ext uri="{BB962C8B-B14F-4D97-AF65-F5344CB8AC3E}">
        <p14:creationId xmlns:p14="http://schemas.microsoft.com/office/powerpoint/2010/main" val="1562616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1. 1. Read the Summary</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17</a:t>
            </a:fld>
            <a:endParaRPr lang="en-CA"/>
          </a:p>
        </p:txBody>
      </p:sp>
    </p:spTree>
    <p:extLst>
      <p:ext uri="{BB962C8B-B14F-4D97-AF65-F5344CB8AC3E}">
        <p14:creationId xmlns:p14="http://schemas.microsoft.com/office/powerpoint/2010/main" val="1067072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Read this section of Scripture.</a:t>
            </a:r>
          </a:p>
          <a:p>
            <a:pPr marL="228600" indent="-228600">
              <a:buAutoNum type="arabicPeriod"/>
            </a:pPr>
            <a:r>
              <a:rPr lang="en-CA" dirty="0" smtClean="0"/>
              <a:t>2. Revelation</a:t>
            </a:r>
            <a:r>
              <a:rPr lang="en-CA" baseline="0" dirty="0" smtClean="0"/>
              <a:t> 3:14-22</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18</a:t>
            </a:fld>
            <a:endParaRPr lang="en-CA"/>
          </a:p>
        </p:txBody>
      </p:sp>
    </p:spTree>
    <p:extLst>
      <p:ext uri="{BB962C8B-B14F-4D97-AF65-F5344CB8AC3E}">
        <p14:creationId xmlns:p14="http://schemas.microsoft.com/office/powerpoint/2010/main" val="26413328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Factually</a:t>
            </a:r>
            <a:r>
              <a:rPr lang="en-CA" baseline="0" dirty="0" smtClean="0"/>
              <a:t> last.</a:t>
            </a:r>
          </a:p>
          <a:p>
            <a:pPr marL="228600" indent="-228600">
              <a:buAutoNum type="arabicPeriod"/>
            </a:pPr>
            <a:r>
              <a:rPr lang="en-CA" baseline="0" dirty="0" smtClean="0"/>
              <a:t>2. First linked by Brother Thomas. </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19</a:t>
            </a:fld>
            <a:endParaRPr lang="en-CA"/>
          </a:p>
        </p:txBody>
      </p:sp>
    </p:spTree>
    <p:extLst>
      <p:ext uri="{BB962C8B-B14F-4D97-AF65-F5344CB8AC3E}">
        <p14:creationId xmlns:p14="http://schemas.microsoft.com/office/powerpoint/2010/main" val="2550576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smtClean="0"/>
              <a:t>Go through the summary.</a:t>
            </a: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defRPr>
            </a:lvl1pPr>
            <a:lvl2pPr marL="742828" indent="-285703" eaLnBrk="0" hangingPunct="0">
              <a:defRPr sz="2400">
                <a:solidFill>
                  <a:schemeClr val="tx1"/>
                </a:solidFill>
                <a:latin typeface="Arial" charset="0"/>
              </a:defRPr>
            </a:lvl2pPr>
            <a:lvl3pPr marL="1142813" indent="-228562" eaLnBrk="0" hangingPunct="0">
              <a:defRPr sz="2400">
                <a:solidFill>
                  <a:schemeClr val="tx1"/>
                </a:solidFill>
                <a:latin typeface="Arial" charset="0"/>
              </a:defRPr>
            </a:lvl3pPr>
            <a:lvl4pPr marL="1599937" indent="-228562" eaLnBrk="0" hangingPunct="0">
              <a:defRPr sz="2400">
                <a:solidFill>
                  <a:schemeClr val="tx1"/>
                </a:solidFill>
                <a:latin typeface="Arial" charset="0"/>
              </a:defRPr>
            </a:lvl4pPr>
            <a:lvl5pPr marL="2057063" indent="-228562" eaLnBrk="0" hangingPunct="0">
              <a:defRPr sz="2400">
                <a:solidFill>
                  <a:schemeClr val="tx1"/>
                </a:solidFill>
                <a:latin typeface="Arial" charset="0"/>
              </a:defRPr>
            </a:lvl5pPr>
            <a:lvl6pPr marL="2514187" indent="-228562" eaLnBrk="0" fontAlgn="base" hangingPunct="0">
              <a:spcBef>
                <a:spcPct val="0"/>
              </a:spcBef>
              <a:spcAft>
                <a:spcPct val="0"/>
              </a:spcAft>
              <a:defRPr sz="2400">
                <a:solidFill>
                  <a:schemeClr val="tx1"/>
                </a:solidFill>
                <a:latin typeface="Arial" charset="0"/>
              </a:defRPr>
            </a:lvl6pPr>
            <a:lvl7pPr marL="2971312" indent="-228562" eaLnBrk="0" fontAlgn="base" hangingPunct="0">
              <a:spcBef>
                <a:spcPct val="0"/>
              </a:spcBef>
              <a:spcAft>
                <a:spcPct val="0"/>
              </a:spcAft>
              <a:defRPr sz="2400">
                <a:solidFill>
                  <a:schemeClr val="tx1"/>
                </a:solidFill>
                <a:latin typeface="Arial" charset="0"/>
              </a:defRPr>
            </a:lvl7pPr>
            <a:lvl8pPr marL="3428438" indent="-228562" eaLnBrk="0" fontAlgn="base" hangingPunct="0">
              <a:spcBef>
                <a:spcPct val="0"/>
              </a:spcBef>
              <a:spcAft>
                <a:spcPct val="0"/>
              </a:spcAft>
              <a:defRPr sz="2400">
                <a:solidFill>
                  <a:schemeClr val="tx1"/>
                </a:solidFill>
                <a:latin typeface="Arial" charset="0"/>
              </a:defRPr>
            </a:lvl8pPr>
            <a:lvl9pPr marL="3885562" indent="-228562" eaLnBrk="0" fontAlgn="base" hangingPunct="0">
              <a:spcBef>
                <a:spcPct val="0"/>
              </a:spcBef>
              <a:spcAft>
                <a:spcPct val="0"/>
              </a:spcAft>
              <a:defRPr sz="2400">
                <a:solidFill>
                  <a:schemeClr val="tx1"/>
                </a:solidFill>
                <a:latin typeface="Arial" charset="0"/>
              </a:defRPr>
            </a:lvl9pPr>
          </a:lstStyle>
          <a:p>
            <a:pPr eaLnBrk="1" hangingPunct="1"/>
            <a:fld id="{16847644-00AA-4882-A425-C854E3C98730}" type="slidenum">
              <a:rPr lang="en-CA" sz="1200"/>
              <a:pPr eaLnBrk="1" hangingPunct="1"/>
              <a:t>2</a:t>
            </a:fld>
            <a:endParaRPr lang="en-CA"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Trouble</a:t>
            </a:r>
            <a:endParaRPr lang="en-CA" baseline="0" dirty="0" smtClean="0"/>
          </a:p>
          <a:p>
            <a:pPr marL="228600" indent="-228600">
              <a:buAutoNum type="arabicPeriod"/>
            </a:pPr>
            <a:r>
              <a:rPr lang="en-CA" baseline="0" dirty="0" smtClean="0"/>
              <a:t>2. Tribulation</a:t>
            </a:r>
          </a:p>
          <a:p>
            <a:pPr marL="228600" indent="-228600">
              <a:buAutoNum type="arabicPeriod"/>
            </a:pPr>
            <a:r>
              <a:rPr lang="en-CA" baseline="0" dirty="0" smtClean="0"/>
              <a:t>3. Every time</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20</a:t>
            </a:fld>
            <a:endParaRPr lang="en-CA"/>
          </a:p>
        </p:txBody>
      </p:sp>
    </p:spTree>
    <p:extLst>
      <p:ext uri="{BB962C8B-B14F-4D97-AF65-F5344CB8AC3E}">
        <p14:creationId xmlns:p14="http://schemas.microsoft.com/office/powerpoint/2010/main" val="2550576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John Thomas saw himself</a:t>
            </a:r>
            <a:r>
              <a:rPr lang="en-CA" baseline="0" dirty="0" smtClean="0"/>
              <a:t> living in the </a:t>
            </a:r>
            <a:r>
              <a:rPr lang="en-CA" baseline="0" dirty="0" err="1" smtClean="0"/>
              <a:t>Laodicean</a:t>
            </a:r>
            <a:r>
              <a:rPr lang="en-CA" baseline="0" dirty="0" smtClean="0"/>
              <a:t> period.</a:t>
            </a:r>
          </a:p>
          <a:p>
            <a:pPr marL="228600" indent="-228600">
              <a:buAutoNum type="arabicPeriod"/>
            </a:pPr>
            <a:r>
              <a:rPr lang="en-CA" baseline="0" dirty="0" smtClean="0"/>
              <a:t>2. We are living at the end of the </a:t>
            </a:r>
            <a:r>
              <a:rPr lang="en-CA" baseline="0" dirty="0" err="1" smtClean="0"/>
              <a:t>Laodicean</a:t>
            </a:r>
            <a:r>
              <a:rPr lang="en-CA" baseline="0" dirty="0" smtClean="0"/>
              <a:t> period.</a:t>
            </a:r>
          </a:p>
          <a:p>
            <a:pPr marL="228600" indent="-228600">
              <a:buAutoNum type="arabicPeriod"/>
            </a:pPr>
            <a:r>
              <a:rPr lang="en-CA" baseline="0" dirty="0" smtClean="0"/>
              <a:t>3. We need to be very wary.</a:t>
            </a:r>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21</a:t>
            </a:fld>
            <a:endParaRPr lang="en-CA"/>
          </a:p>
        </p:txBody>
      </p:sp>
    </p:spTree>
    <p:extLst>
      <p:ext uri="{BB962C8B-B14F-4D97-AF65-F5344CB8AC3E}">
        <p14:creationId xmlns:p14="http://schemas.microsoft.com/office/powerpoint/2010/main" val="24102415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1. 1. Does</a:t>
            </a:r>
            <a:r>
              <a:rPr lang="en-CA" baseline="0" dirty="0" smtClean="0"/>
              <a:t> MOORESTOWN have natural characteristics?</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22</a:t>
            </a:fld>
            <a:endParaRPr lang="en-CA"/>
          </a:p>
        </p:txBody>
      </p:sp>
    </p:spTree>
    <p:extLst>
      <p:ext uri="{BB962C8B-B14F-4D97-AF65-F5344CB8AC3E}">
        <p14:creationId xmlns:p14="http://schemas.microsoft.com/office/powerpoint/2010/main" val="2414637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This is the trouble.</a:t>
            </a:r>
          </a:p>
          <a:p>
            <a:pPr marL="228600" indent="-228600">
              <a:buAutoNum type="arabicPeriod"/>
            </a:pPr>
            <a:r>
              <a:rPr lang="en-CA" dirty="0" smtClean="0"/>
              <a:t>2. We do this unconsciously.</a:t>
            </a:r>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23</a:t>
            </a:fld>
            <a:endParaRPr lang="en-CA"/>
          </a:p>
        </p:txBody>
      </p:sp>
    </p:spTree>
    <p:extLst>
      <p:ext uri="{BB962C8B-B14F-4D97-AF65-F5344CB8AC3E}">
        <p14:creationId xmlns:p14="http://schemas.microsoft.com/office/powerpoint/2010/main" val="3111675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dirty="0" smtClean="0"/>
              <a:t>1. If this is our constant prayer.</a:t>
            </a:r>
          </a:p>
          <a:p>
            <a:pPr marL="228600" indent="-228600">
              <a:buAutoNum type="arabicPeriod"/>
            </a:pPr>
            <a:r>
              <a:rPr lang="en-CA" dirty="0" smtClean="0"/>
              <a:t>2. We</a:t>
            </a:r>
            <a:r>
              <a:rPr lang="en-CA" baseline="0" dirty="0" smtClean="0"/>
              <a:t> will solicit God’s help.</a:t>
            </a:r>
            <a:endParaRPr lang="en-CA" dirty="0" smtClean="0"/>
          </a:p>
          <a:p>
            <a:pPr marL="228600" indent="-228600">
              <a:buAutoNum type="arabicPeriod"/>
            </a:pP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24</a:t>
            </a:fld>
            <a:endParaRPr lang="en-CA"/>
          </a:p>
        </p:txBody>
      </p:sp>
    </p:spTree>
    <p:extLst>
      <p:ext uri="{BB962C8B-B14F-4D97-AF65-F5344CB8AC3E}">
        <p14:creationId xmlns:p14="http://schemas.microsoft.com/office/powerpoint/2010/main" val="3444381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1. 1. Read the slide</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25</a:t>
            </a:fld>
            <a:endParaRPr lang="en-CA"/>
          </a:p>
        </p:txBody>
      </p:sp>
    </p:spTree>
    <p:extLst>
      <p:ext uri="{BB962C8B-B14F-4D97-AF65-F5344CB8AC3E}">
        <p14:creationId xmlns:p14="http://schemas.microsoft.com/office/powerpoint/2010/main" val="18514148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1. 1. Read Psalm 49:16-20</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26</a:t>
            </a:fld>
            <a:endParaRPr lang="en-CA"/>
          </a:p>
        </p:txBody>
      </p:sp>
    </p:spTree>
    <p:extLst>
      <p:ext uri="{BB962C8B-B14F-4D97-AF65-F5344CB8AC3E}">
        <p14:creationId xmlns:p14="http://schemas.microsoft.com/office/powerpoint/2010/main" val="18514148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1. 1. Read the slide</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27</a:t>
            </a:fld>
            <a:endParaRPr lang="en-CA"/>
          </a:p>
        </p:txBody>
      </p:sp>
    </p:spTree>
    <p:extLst>
      <p:ext uri="{BB962C8B-B14F-4D97-AF65-F5344CB8AC3E}">
        <p14:creationId xmlns:p14="http://schemas.microsoft.com/office/powerpoint/2010/main" val="24723967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29</a:t>
            </a:fld>
            <a:endParaRPr lang="en-CA"/>
          </a:p>
        </p:txBody>
      </p:sp>
    </p:spTree>
    <p:extLst>
      <p:ext uri="{BB962C8B-B14F-4D97-AF65-F5344CB8AC3E}">
        <p14:creationId xmlns:p14="http://schemas.microsoft.com/office/powerpoint/2010/main" val="3272013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marL="228562" indent="-228562">
              <a:buFontTx/>
              <a:buAutoNum type="arabicPeriod"/>
              <a:defRPr/>
            </a:pPr>
            <a:r>
              <a:rPr lang="en-CA" dirty="0" smtClean="0"/>
              <a:t>1.</a:t>
            </a:r>
            <a:r>
              <a:rPr lang="en-CA" baseline="0" dirty="0" smtClean="0"/>
              <a:t> Covetousness linked with deception.</a:t>
            </a:r>
          </a:p>
          <a:p>
            <a:pPr marL="228562" indent="-228562">
              <a:buFontTx/>
              <a:buAutoNum type="arabicPeriod"/>
              <a:defRPr/>
            </a:pPr>
            <a:r>
              <a:rPr lang="en-CA" baseline="0" dirty="0" smtClean="0"/>
              <a:t>2. A deadly sin.</a:t>
            </a:r>
          </a:p>
          <a:p>
            <a:pPr marL="228562" indent="-228562">
              <a:buFontTx/>
              <a:buAutoNum type="arabicPeriod"/>
              <a:defRPr/>
            </a:pPr>
            <a:r>
              <a:rPr lang="en-CA" baseline="0" dirty="0" smtClean="0"/>
              <a:t>3. Never heard of a brother sinning in this way.</a:t>
            </a:r>
          </a:p>
          <a:p>
            <a:pPr marL="228562" indent="-228562">
              <a:buFontTx/>
              <a:buAutoNum type="arabicPeriod"/>
              <a:defRPr/>
            </a:pPr>
            <a:r>
              <a:rPr lang="en-CA" baseline="0" dirty="0" smtClean="0"/>
              <a:t>4. Maybe some of our other standards are lose.</a:t>
            </a:r>
            <a:endParaRPr lang="en-CA" dirty="0"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defRPr>
            </a:lvl1pPr>
            <a:lvl2pPr marL="742828" indent="-285703" eaLnBrk="0" hangingPunct="0">
              <a:defRPr sz="2400">
                <a:solidFill>
                  <a:schemeClr val="tx1"/>
                </a:solidFill>
                <a:latin typeface="Arial" charset="0"/>
              </a:defRPr>
            </a:lvl2pPr>
            <a:lvl3pPr marL="1142813" indent="-228562" eaLnBrk="0" hangingPunct="0">
              <a:defRPr sz="2400">
                <a:solidFill>
                  <a:schemeClr val="tx1"/>
                </a:solidFill>
                <a:latin typeface="Arial" charset="0"/>
              </a:defRPr>
            </a:lvl3pPr>
            <a:lvl4pPr marL="1599937" indent="-228562" eaLnBrk="0" hangingPunct="0">
              <a:defRPr sz="2400">
                <a:solidFill>
                  <a:schemeClr val="tx1"/>
                </a:solidFill>
                <a:latin typeface="Arial" charset="0"/>
              </a:defRPr>
            </a:lvl4pPr>
            <a:lvl5pPr marL="2057063" indent="-228562" eaLnBrk="0" hangingPunct="0">
              <a:defRPr sz="2400">
                <a:solidFill>
                  <a:schemeClr val="tx1"/>
                </a:solidFill>
                <a:latin typeface="Arial" charset="0"/>
              </a:defRPr>
            </a:lvl5pPr>
            <a:lvl6pPr marL="2514187" indent="-228562" eaLnBrk="0" fontAlgn="base" hangingPunct="0">
              <a:spcBef>
                <a:spcPct val="0"/>
              </a:spcBef>
              <a:spcAft>
                <a:spcPct val="0"/>
              </a:spcAft>
              <a:defRPr sz="2400">
                <a:solidFill>
                  <a:schemeClr val="tx1"/>
                </a:solidFill>
                <a:latin typeface="Arial" charset="0"/>
              </a:defRPr>
            </a:lvl6pPr>
            <a:lvl7pPr marL="2971312" indent="-228562" eaLnBrk="0" fontAlgn="base" hangingPunct="0">
              <a:spcBef>
                <a:spcPct val="0"/>
              </a:spcBef>
              <a:spcAft>
                <a:spcPct val="0"/>
              </a:spcAft>
              <a:defRPr sz="2400">
                <a:solidFill>
                  <a:schemeClr val="tx1"/>
                </a:solidFill>
                <a:latin typeface="Arial" charset="0"/>
              </a:defRPr>
            </a:lvl7pPr>
            <a:lvl8pPr marL="3428438" indent="-228562" eaLnBrk="0" fontAlgn="base" hangingPunct="0">
              <a:spcBef>
                <a:spcPct val="0"/>
              </a:spcBef>
              <a:spcAft>
                <a:spcPct val="0"/>
              </a:spcAft>
              <a:defRPr sz="2400">
                <a:solidFill>
                  <a:schemeClr val="tx1"/>
                </a:solidFill>
                <a:latin typeface="Arial" charset="0"/>
              </a:defRPr>
            </a:lvl8pPr>
            <a:lvl9pPr marL="3885562" indent="-228562" eaLnBrk="0" fontAlgn="base" hangingPunct="0">
              <a:spcBef>
                <a:spcPct val="0"/>
              </a:spcBef>
              <a:spcAft>
                <a:spcPct val="0"/>
              </a:spcAft>
              <a:defRPr sz="2400">
                <a:solidFill>
                  <a:schemeClr val="tx1"/>
                </a:solidFill>
                <a:latin typeface="Arial" charset="0"/>
              </a:defRPr>
            </a:lvl9pPr>
          </a:lstStyle>
          <a:p>
            <a:pPr eaLnBrk="1" hangingPunct="1"/>
            <a:fld id="{25D9D530-4492-497A-97F1-5A56422C2035}" type="slidenum">
              <a:rPr lang="en-CA" sz="1200"/>
              <a:pPr eaLnBrk="1" hangingPunct="1"/>
              <a:t>3</a:t>
            </a:fld>
            <a:endParaRPr lang="en-CA"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562" indent="-228562" eaLnBrk="1" hangingPunct="1">
              <a:spcBef>
                <a:spcPct val="0"/>
              </a:spcBef>
              <a:buFontTx/>
              <a:buAutoNum type="arabicPeriod"/>
            </a:pPr>
            <a:r>
              <a:rPr lang="en-CA" dirty="0" smtClean="0"/>
              <a:t>1. Example – exact replica</a:t>
            </a:r>
          </a:p>
          <a:p>
            <a:pPr marL="228562" indent="-228562" eaLnBrk="1" hangingPunct="1">
              <a:spcBef>
                <a:spcPct val="0"/>
              </a:spcBef>
              <a:buFontTx/>
              <a:buAutoNum type="arabicPeriod"/>
            </a:pPr>
            <a:r>
              <a:rPr lang="en-CA" dirty="0" smtClean="0"/>
              <a:t>2. Craving</a:t>
            </a:r>
            <a:r>
              <a:rPr lang="en-CA" baseline="0" dirty="0" smtClean="0"/>
              <a:t> – works if allowed to.</a:t>
            </a:r>
          </a:p>
          <a:p>
            <a:pPr marL="228562" indent="-228562" eaLnBrk="1" hangingPunct="1">
              <a:spcBef>
                <a:spcPct val="0"/>
              </a:spcBef>
              <a:buFontTx/>
              <a:buAutoNum type="arabicPeriod"/>
            </a:pPr>
            <a:r>
              <a:rPr lang="en-CA" dirty="0" smtClean="0"/>
              <a:t>3. Learn to say no, out loud if needed.</a:t>
            </a:r>
          </a:p>
          <a:p>
            <a:pPr marL="228562" indent="-228562" eaLnBrk="1" hangingPunct="1">
              <a:spcBef>
                <a:spcPct val="0"/>
              </a:spcBef>
              <a:buFontTx/>
              <a:buAutoNum type="arabicPeriod"/>
            </a:pPr>
            <a:r>
              <a:rPr lang="en-CA" dirty="0" smtClean="0"/>
              <a:t>4. Blessings of seeing it defined.</a:t>
            </a: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Arial" charset="0"/>
              </a:defRPr>
            </a:lvl1pPr>
            <a:lvl2pPr marL="742828" indent="-285703" eaLnBrk="0" hangingPunct="0">
              <a:defRPr sz="2400">
                <a:solidFill>
                  <a:schemeClr val="tx1"/>
                </a:solidFill>
                <a:latin typeface="Arial" charset="0"/>
              </a:defRPr>
            </a:lvl2pPr>
            <a:lvl3pPr marL="1142813" indent="-228562" eaLnBrk="0" hangingPunct="0">
              <a:defRPr sz="2400">
                <a:solidFill>
                  <a:schemeClr val="tx1"/>
                </a:solidFill>
                <a:latin typeface="Arial" charset="0"/>
              </a:defRPr>
            </a:lvl3pPr>
            <a:lvl4pPr marL="1599937" indent="-228562" eaLnBrk="0" hangingPunct="0">
              <a:defRPr sz="2400">
                <a:solidFill>
                  <a:schemeClr val="tx1"/>
                </a:solidFill>
                <a:latin typeface="Arial" charset="0"/>
              </a:defRPr>
            </a:lvl4pPr>
            <a:lvl5pPr marL="2057063" indent="-228562" eaLnBrk="0" hangingPunct="0">
              <a:defRPr sz="2400">
                <a:solidFill>
                  <a:schemeClr val="tx1"/>
                </a:solidFill>
                <a:latin typeface="Arial" charset="0"/>
              </a:defRPr>
            </a:lvl5pPr>
            <a:lvl6pPr marL="2514187" indent="-228562" eaLnBrk="0" fontAlgn="base" hangingPunct="0">
              <a:spcBef>
                <a:spcPct val="0"/>
              </a:spcBef>
              <a:spcAft>
                <a:spcPct val="0"/>
              </a:spcAft>
              <a:defRPr sz="2400">
                <a:solidFill>
                  <a:schemeClr val="tx1"/>
                </a:solidFill>
                <a:latin typeface="Arial" charset="0"/>
              </a:defRPr>
            </a:lvl6pPr>
            <a:lvl7pPr marL="2971312" indent="-228562" eaLnBrk="0" fontAlgn="base" hangingPunct="0">
              <a:spcBef>
                <a:spcPct val="0"/>
              </a:spcBef>
              <a:spcAft>
                <a:spcPct val="0"/>
              </a:spcAft>
              <a:defRPr sz="2400">
                <a:solidFill>
                  <a:schemeClr val="tx1"/>
                </a:solidFill>
                <a:latin typeface="Arial" charset="0"/>
              </a:defRPr>
            </a:lvl7pPr>
            <a:lvl8pPr marL="3428438" indent="-228562" eaLnBrk="0" fontAlgn="base" hangingPunct="0">
              <a:spcBef>
                <a:spcPct val="0"/>
              </a:spcBef>
              <a:spcAft>
                <a:spcPct val="0"/>
              </a:spcAft>
              <a:defRPr sz="2400">
                <a:solidFill>
                  <a:schemeClr val="tx1"/>
                </a:solidFill>
                <a:latin typeface="Arial" charset="0"/>
              </a:defRPr>
            </a:lvl8pPr>
            <a:lvl9pPr marL="3885562" indent="-228562" eaLnBrk="0" fontAlgn="base" hangingPunct="0">
              <a:spcBef>
                <a:spcPct val="0"/>
              </a:spcBef>
              <a:spcAft>
                <a:spcPct val="0"/>
              </a:spcAft>
              <a:defRPr sz="2400">
                <a:solidFill>
                  <a:schemeClr val="tx1"/>
                </a:solidFill>
                <a:latin typeface="Arial" charset="0"/>
              </a:defRPr>
            </a:lvl9pPr>
          </a:lstStyle>
          <a:p>
            <a:pPr eaLnBrk="1" hangingPunct="1"/>
            <a:fld id="{F2C4A024-1CE0-4D01-8EE1-9511BA9963B9}" type="slidenum">
              <a:rPr lang="en-CA" sz="1200"/>
              <a:pPr eaLnBrk="1" hangingPunct="1"/>
              <a:t>4</a:t>
            </a:fld>
            <a:endParaRPr lang="en-CA"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CA" b="1" dirty="0" smtClean="0"/>
              <a:t>1. REVIEW the RECORD.</a:t>
            </a:r>
            <a:endParaRPr lang="en-CA" b="1" baseline="0" dirty="0" smtClean="0"/>
          </a:p>
          <a:p>
            <a:pPr marL="228600" indent="-228600">
              <a:buAutoNum type="arabicPeriod"/>
            </a:pPr>
            <a:r>
              <a:rPr lang="en-CA" dirty="0" smtClean="0"/>
              <a:t>2. The</a:t>
            </a:r>
            <a:r>
              <a:rPr lang="en-CA" baseline="0" dirty="0" smtClean="0"/>
              <a:t> first city taken by faith.</a:t>
            </a:r>
          </a:p>
          <a:p>
            <a:pPr marL="228600" indent="-228600">
              <a:buAutoNum type="arabicPeriod"/>
            </a:pPr>
            <a:r>
              <a:rPr lang="en-CA" baseline="0" dirty="0" smtClean="0"/>
              <a:t>3. It stressed that YHWH was served first.</a:t>
            </a:r>
            <a:endParaRPr lang="en-CA" dirty="0"/>
          </a:p>
        </p:txBody>
      </p:sp>
      <p:sp>
        <p:nvSpPr>
          <p:cNvPr id="4" name="Slide Number Placeholder 3"/>
          <p:cNvSpPr>
            <a:spLocks noGrp="1"/>
          </p:cNvSpPr>
          <p:nvPr>
            <p:ph type="sldNum" sz="quarter" idx="10"/>
          </p:nvPr>
        </p:nvSpPr>
        <p:spPr/>
        <p:txBody>
          <a:bodyPr/>
          <a:lstStyle/>
          <a:p>
            <a:pPr>
              <a:defRPr/>
            </a:pPr>
            <a:fld id="{2F03C0BD-3D4A-4FB2-A5F8-894DC3091219}" type="slidenum">
              <a:rPr lang="en-CA" smtClean="0"/>
              <a:pPr>
                <a:defRPr/>
              </a:pPr>
              <a:t>5</a:t>
            </a:fld>
            <a:endParaRPr lang="en-CA"/>
          </a:p>
        </p:txBody>
      </p:sp>
    </p:spTree>
    <p:extLst>
      <p:ext uri="{BB962C8B-B14F-4D97-AF65-F5344CB8AC3E}">
        <p14:creationId xmlns:p14="http://schemas.microsoft.com/office/powerpoint/2010/main" val="4097810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Tx/>
              <a:buAutoNum type="arabicPeriod"/>
            </a:pPr>
            <a:r>
              <a:rPr lang="en-CA" b="1" dirty="0" smtClean="0"/>
              <a:t>1. </a:t>
            </a:r>
            <a:r>
              <a:rPr lang="en-CA" b="1" dirty="0" err="1" smtClean="0"/>
              <a:t>Achan</a:t>
            </a:r>
            <a:r>
              <a:rPr lang="en-CA" b="1" dirty="0" smtClean="0"/>
              <a:t> heard and understand.</a:t>
            </a:r>
          </a:p>
          <a:p>
            <a:pPr marL="228600" indent="-228600" eaLnBrk="1" hangingPunct="1">
              <a:spcBef>
                <a:spcPct val="0"/>
              </a:spcBef>
              <a:buFontTx/>
              <a:buAutoNum type="arabicPeriod"/>
            </a:pPr>
            <a:r>
              <a:rPr lang="en-CA" dirty="0" smtClean="0"/>
              <a:t>2. YHWH is vindicated by this action.</a:t>
            </a:r>
          </a:p>
          <a:p>
            <a:pPr marL="228600" indent="-228600" eaLnBrk="1" hangingPunct="1">
              <a:spcBef>
                <a:spcPct val="0"/>
              </a:spcBef>
              <a:buFontTx/>
              <a:buAutoNum type="arabicPeriod"/>
            </a:pPr>
            <a:r>
              <a:rPr lang="en-CA" dirty="0" smtClean="0"/>
              <a:t>3. This is part of the work of preaching.</a:t>
            </a:r>
          </a:p>
          <a:p>
            <a:pPr marL="228600" indent="-228600" eaLnBrk="1" hangingPunct="1">
              <a:spcBef>
                <a:spcPct val="0"/>
              </a:spcBef>
              <a:buFontTx/>
              <a:buAutoNum type="arabicPeriod"/>
            </a:pPr>
            <a:r>
              <a:rPr lang="en-CA" dirty="0" smtClean="0"/>
              <a:t>4. Increasing our responsibility</a:t>
            </a:r>
            <a:r>
              <a:rPr lang="en-CA" baseline="0" dirty="0" smtClean="0"/>
              <a:t> towards covetousness.</a:t>
            </a:r>
            <a:endParaRPr lang="en-CA" dirty="0"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59FF344-D1C2-4C51-B7A7-B42AC0B3F42F}" type="slidenum">
              <a:rPr lang="en-CA" smtClean="0"/>
              <a:pPr eaLnBrk="1" hangingPunct="1"/>
              <a:t>6</a:t>
            </a:fld>
            <a:endParaRPr lang="en-CA"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Tx/>
              <a:buAutoNum type="arabicPeriod"/>
            </a:pPr>
            <a:r>
              <a:rPr lang="en-CA" dirty="0" smtClean="0"/>
              <a:t>1. </a:t>
            </a:r>
            <a:r>
              <a:rPr lang="en-CA" dirty="0" err="1" smtClean="0"/>
              <a:t>Achan</a:t>
            </a:r>
            <a:r>
              <a:rPr lang="en-CA" dirty="0" smtClean="0"/>
              <a:t> broke God’s law.</a:t>
            </a:r>
          </a:p>
          <a:p>
            <a:pPr marL="228600" indent="-228600" eaLnBrk="1" hangingPunct="1">
              <a:spcBef>
                <a:spcPct val="0"/>
              </a:spcBef>
              <a:buFontTx/>
              <a:buAutoNum type="arabicPeriod"/>
            </a:pPr>
            <a:r>
              <a:rPr lang="en-CA" dirty="0" smtClean="0"/>
              <a:t>2. 36 others died at Ai.</a:t>
            </a:r>
          </a:p>
          <a:p>
            <a:pPr marL="228600" indent="-228600" eaLnBrk="1" hangingPunct="1">
              <a:spcBef>
                <a:spcPct val="0"/>
              </a:spcBef>
              <a:buFontTx/>
              <a:buAutoNum type="arabicPeriod"/>
            </a:pPr>
            <a:r>
              <a:rPr lang="en-CA" b="1" dirty="0" smtClean="0"/>
              <a:t>3. The whole</a:t>
            </a:r>
            <a:r>
              <a:rPr lang="en-CA" b="1" baseline="0" dirty="0" smtClean="0"/>
              <a:t> ecclesia suffered.</a:t>
            </a:r>
            <a:endParaRPr lang="en-CA" b="1" dirty="0" smtClean="0"/>
          </a:p>
          <a:p>
            <a:pPr marL="228600" indent="-228600" eaLnBrk="1" hangingPunct="1">
              <a:spcBef>
                <a:spcPct val="0"/>
              </a:spcBef>
              <a:buFontTx/>
              <a:buAutoNum type="arabicPeriod"/>
            </a:pPr>
            <a:endParaRPr lang="en-CA" dirty="0" smtClean="0"/>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8D1BEBF-0745-4724-9773-FC41EDB55602}" type="slidenum">
              <a:rPr lang="en-CA" smtClean="0"/>
              <a:pPr eaLnBrk="1" hangingPunct="1"/>
              <a:t>7</a:t>
            </a:fld>
            <a:endParaRPr lang="en-CA"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Tx/>
              <a:buAutoNum type="arabicPeriod"/>
            </a:pPr>
            <a:r>
              <a:rPr lang="en-CA" dirty="0" smtClean="0"/>
              <a:t>1. Read Josh 7:10-15</a:t>
            </a:r>
          </a:p>
          <a:p>
            <a:pPr marL="228600" indent="-228600" eaLnBrk="1" hangingPunct="1">
              <a:spcBef>
                <a:spcPct val="0"/>
              </a:spcBef>
              <a:buFontTx/>
              <a:buAutoNum type="arabicPeriod"/>
            </a:pPr>
            <a:r>
              <a:rPr lang="en-CA" dirty="0" smtClean="0"/>
              <a:t>2. Tribe, Family,</a:t>
            </a:r>
            <a:r>
              <a:rPr lang="en-CA" baseline="0" dirty="0" smtClean="0"/>
              <a:t> Household, Man </a:t>
            </a:r>
          </a:p>
          <a:p>
            <a:pPr marL="228600" indent="-228600" eaLnBrk="1" hangingPunct="1">
              <a:spcBef>
                <a:spcPct val="0"/>
              </a:spcBef>
              <a:buFontTx/>
              <a:buAutoNum type="arabicPeriod"/>
            </a:pPr>
            <a:r>
              <a:rPr lang="en-CA" baseline="0" dirty="0" smtClean="0"/>
              <a:t>3. </a:t>
            </a:r>
            <a:r>
              <a:rPr lang="en-CA" dirty="0" smtClean="0"/>
              <a:t>God chose this method of judgment.</a:t>
            </a:r>
          </a:p>
          <a:p>
            <a:pPr marL="228600" indent="-228600" eaLnBrk="1" hangingPunct="1">
              <a:spcBef>
                <a:spcPct val="0"/>
              </a:spcBef>
              <a:buFontTx/>
              <a:buAutoNum type="arabicPeriod"/>
            </a:pPr>
            <a:r>
              <a:rPr lang="en-CA" dirty="0" smtClean="0"/>
              <a:t>4. Confession of his sin – typical of the Judgment?  (Phil.2:9-11)</a:t>
            </a:r>
          </a:p>
          <a:p>
            <a:pPr marL="228600" indent="-228600" eaLnBrk="1" hangingPunct="1">
              <a:spcBef>
                <a:spcPct val="0"/>
              </a:spcBef>
              <a:buFontTx/>
              <a:buAutoNum type="arabicPeriod"/>
            </a:pPr>
            <a:endParaRPr lang="en-CA" dirty="0" smtClean="0"/>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8B48CED-5FB9-4834-A267-7D5DA1677AF7}" type="slidenum">
              <a:rPr lang="en-CA" smtClean="0"/>
              <a:pPr eaLnBrk="1" hangingPunct="1"/>
              <a:t>8</a:t>
            </a:fld>
            <a:endParaRPr lang="en-CA"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eaLnBrk="1" hangingPunct="1">
              <a:spcBef>
                <a:spcPct val="0"/>
              </a:spcBef>
              <a:buFontTx/>
              <a:buAutoNum type="arabicPeriod"/>
            </a:pPr>
            <a:r>
              <a:rPr lang="en-CA" dirty="0" smtClean="0"/>
              <a:t>1. The pattern of sin.</a:t>
            </a:r>
          </a:p>
          <a:p>
            <a:pPr marL="228600" indent="-228600" eaLnBrk="1" hangingPunct="1">
              <a:spcBef>
                <a:spcPct val="0"/>
              </a:spcBef>
              <a:buFontTx/>
              <a:buAutoNum type="arabicPeriod"/>
            </a:pPr>
            <a:r>
              <a:rPr lang="en-CA" dirty="0" smtClean="0"/>
              <a:t>2. I saw; I coveted them; I took; I hid – exactly what Eve did.</a:t>
            </a:r>
          </a:p>
          <a:p>
            <a:pPr marL="228600" indent="-228600" eaLnBrk="1" hangingPunct="1">
              <a:spcBef>
                <a:spcPct val="0"/>
              </a:spcBef>
              <a:buFontTx/>
              <a:buAutoNum type="arabicPeriod"/>
            </a:pPr>
            <a:r>
              <a:rPr lang="en-CA" dirty="0" smtClean="0"/>
              <a:t>3. Others participated – they were silent!</a:t>
            </a: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A55B34C-EEE0-4639-A6C2-3D11B80E65AE}" type="slidenum">
              <a:rPr lang="en-CA" smtClean="0"/>
              <a:pPr eaLnBrk="1" hangingPunct="1"/>
              <a:t>9</a:t>
            </a:fld>
            <a:endParaRPr lang="en-C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pPr>
              <a:defRPr/>
            </a:pPr>
            <a:fld id="{7A59D772-0C56-44CC-A60B-A104BA8A3EBE}" type="datetimeFigureOut">
              <a:rPr lang="en-US"/>
              <a:pPr>
                <a:defRPr/>
              </a:pPr>
              <a:t>3/5/2018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390E3136-9BA9-4F15-8B91-033AB207B9F4}" type="slidenum">
              <a:rPr lang="en-CA"/>
              <a:pPr>
                <a:defRPr/>
              </a:pPr>
              <a:t>‹#›</a:t>
            </a:fld>
            <a:endParaRPr lang="en-CA" dirty="0"/>
          </a:p>
        </p:txBody>
      </p:sp>
    </p:spTree>
    <p:extLst>
      <p:ext uri="{BB962C8B-B14F-4D97-AF65-F5344CB8AC3E}">
        <p14:creationId xmlns:p14="http://schemas.microsoft.com/office/powerpoint/2010/main" val="2388763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pPr>
              <a:defRPr/>
            </a:pPr>
            <a:fld id="{768883CC-6595-4A8E-81AF-E1CD92BE969F}" type="datetimeFigureOut">
              <a:rPr lang="en-US"/>
              <a:pPr>
                <a:defRPr/>
              </a:pPr>
              <a:t>3/5/2018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E377DDD7-2CB3-442F-A163-19693781E0FE}" type="slidenum">
              <a:rPr lang="en-CA"/>
              <a:pPr>
                <a:defRPr/>
              </a:pPr>
              <a:t>‹#›</a:t>
            </a:fld>
            <a:endParaRPr lang="en-CA" dirty="0"/>
          </a:p>
        </p:txBody>
      </p:sp>
    </p:spTree>
    <p:extLst>
      <p:ext uri="{BB962C8B-B14F-4D97-AF65-F5344CB8AC3E}">
        <p14:creationId xmlns:p14="http://schemas.microsoft.com/office/powerpoint/2010/main" val="3856879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pPr>
              <a:defRPr/>
            </a:pPr>
            <a:fld id="{A37CCAFE-1C72-4B6B-80A3-D3F1A604CA76}" type="datetimeFigureOut">
              <a:rPr lang="en-US"/>
              <a:pPr>
                <a:defRPr/>
              </a:pPr>
              <a:t>3/5/2018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C4A69148-ABFF-4899-B241-F3FC1B45A08F}" type="slidenum">
              <a:rPr lang="en-CA"/>
              <a:pPr>
                <a:defRPr/>
              </a:pPr>
              <a:t>‹#›</a:t>
            </a:fld>
            <a:endParaRPr lang="en-CA" dirty="0"/>
          </a:p>
        </p:txBody>
      </p:sp>
    </p:spTree>
    <p:extLst>
      <p:ext uri="{BB962C8B-B14F-4D97-AF65-F5344CB8AC3E}">
        <p14:creationId xmlns:p14="http://schemas.microsoft.com/office/powerpoint/2010/main" val="2515381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pPr>
              <a:defRPr/>
            </a:pPr>
            <a:fld id="{A38BA68F-94CE-4ACA-907C-C179A82BE884}" type="datetimeFigureOut">
              <a:rPr lang="en-US"/>
              <a:pPr>
                <a:defRPr/>
              </a:pPr>
              <a:t>3/5/2018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10193E76-3AFD-488E-B9D1-A89BA7270007}" type="slidenum">
              <a:rPr lang="en-CA"/>
              <a:pPr>
                <a:defRPr/>
              </a:pPr>
              <a:t>‹#›</a:t>
            </a:fld>
            <a:endParaRPr lang="en-CA" dirty="0"/>
          </a:p>
        </p:txBody>
      </p:sp>
    </p:spTree>
    <p:extLst>
      <p:ext uri="{BB962C8B-B14F-4D97-AF65-F5344CB8AC3E}">
        <p14:creationId xmlns:p14="http://schemas.microsoft.com/office/powerpoint/2010/main" val="1776039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8C19159-5E03-4716-84CC-16ECC75736D8}" type="datetimeFigureOut">
              <a:rPr lang="en-US"/>
              <a:pPr>
                <a:defRPr/>
              </a:pPr>
              <a:t>3/5/2018</a:t>
            </a:fld>
            <a:endParaRPr lang="en-CA" dirty="0"/>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5F1A7CBC-F64D-431E-90EF-262F02CA3C32}" type="slidenum">
              <a:rPr lang="en-CA"/>
              <a:pPr>
                <a:defRPr/>
              </a:pPr>
              <a:t>‹#›</a:t>
            </a:fld>
            <a:endParaRPr lang="en-CA" dirty="0"/>
          </a:p>
        </p:txBody>
      </p:sp>
    </p:spTree>
    <p:extLst>
      <p:ext uri="{BB962C8B-B14F-4D97-AF65-F5344CB8AC3E}">
        <p14:creationId xmlns:p14="http://schemas.microsoft.com/office/powerpoint/2010/main" val="3186668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3"/>
          <p:cNvSpPr>
            <a:spLocks noGrp="1"/>
          </p:cNvSpPr>
          <p:nvPr>
            <p:ph type="dt" sz="half" idx="10"/>
          </p:nvPr>
        </p:nvSpPr>
        <p:spPr/>
        <p:txBody>
          <a:bodyPr/>
          <a:lstStyle>
            <a:lvl1pPr>
              <a:defRPr/>
            </a:lvl1pPr>
          </a:lstStyle>
          <a:p>
            <a:pPr>
              <a:defRPr/>
            </a:pPr>
            <a:fld id="{3B4C5033-9D3C-4216-A3DD-522ACD4B0388}" type="datetimeFigureOut">
              <a:rPr lang="en-US"/>
              <a:pPr>
                <a:defRPr/>
              </a:pPr>
              <a:t>3/5/2018</a:t>
            </a:fld>
            <a:endParaRPr lang="en-CA" dirty="0"/>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pPr>
              <a:defRPr/>
            </a:pPr>
            <a:fld id="{6E46891D-4798-4E27-8652-2D45A1F6051C}" type="slidenum">
              <a:rPr lang="en-CA"/>
              <a:pPr>
                <a:defRPr/>
              </a:pPr>
              <a:t>‹#›</a:t>
            </a:fld>
            <a:endParaRPr lang="en-CA" dirty="0"/>
          </a:p>
        </p:txBody>
      </p:sp>
    </p:spTree>
    <p:extLst>
      <p:ext uri="{BB962C8B-B14F-4D97-AF65-F5344CB8AC3E}">
        <p14:creationId xmlns:p14="http://schemas.microsoft.com/office/powerpoint/2010/main" val="2192276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3"/>
          <p:cNvSpPr>
            <a:spLocks noGrp="1"/>
          </p:cNvSpPr>
          <p:nvPr>
            <p:ph type="dt" sz="half" idx="10"/>
          </p:nvPr>
        </p:nvSpPr>
        <p:spPr/>
        <p:txBody>
          <a:bodyPr/>
          <a:lstStyle>
            <a:lvl1pPr>
              <a:defRPr/>
            </a:lvl1pPr>
          </a:lstStyle>
          <a:p>
            <a:pPr>
              <a:defRPr/>
            </a:pPr>
            <a:fld id="{89352146-CF8F-4511-A5B2-9A65CB6E98A6}" type="datetimeFigureOut">
              <a:rPr lang="en-US"/>
              <a:pPr>
                <a:defRPr/>
              </a:pPr>
              <a:t>3/5/2018</a:t>
            </a:fld>
            <a:endParaRPr lang="en-CA" dirty="0"/>
          </a:p>
        </p:txBody>
      </p:sp>
      <p:sp>
        <p:nvSpPr>
          <p:cNvPr id="8" name="Footer Placeholder 4"/>
          <p:cNvSpPr>
            <a:spLocks noGrp="1"/>
          </p:cNvSpPr>
          <p:nvPr>
            <p:ph type="ftr" sz="quarter" idx="11"/>
          </p:nvPr>
        </p:nvSpPr>
        <p:spPr/>
        <p:txBody>
          <a:bodyPr/>
          <a:lstStyle>
            <a:lvl1pPr>
              <a:defRPr/>
            </a:lvl1pPr>
          </a:lstStyle>
          <a:p>
            <a:pPr>
              <a:defRPr/>
            </a:pPr>
            <a:endParaRPr lang="en-CA"/>
          </a:p>
        </p:txBody>
      </p:sp>
      <p:sp>
        <p:nvSpPr>
          <p:cNvPr id="9" name="Slide Number Placeholder 5"/>
          <p:cNvSpPr>
            <a:spLocks noGrp="1"/>
          </p:cNvSpPr>
          <p:nvPr>
            <p:ph type="sldNum" sz="quarter" idx="12"/>
          </p:nvPr>
        </p:nvSpPr>
        <p:spPr/>
        <p:txBody>
          <a:bodyPr/>
          <a:lstStyle>
            <a:lvl1pPr>
              <a:defRPr/>
            </a:lvl1pPr>
          </a:lstStyle>
          <a:p>
            <a:pPr>
              <a:defRPr/>
            </a:pPr>
            <a:fld id="{B82628AD-B237-4D23-91E4-8FE132198A6A}" type="slidenum">
              <a:rPr lang="en-CA"/>
              <a:pPr>
                <a:defRPr/>
              </a:pPr>
              <a:t>‹#›</a:t>
            </a:fld>
            <a:endParaRPr lang="en-CA" dirty="0"/>
          </a:p>
        </p:txBody>
      </p:sp>
    </p:spTree>
    <p:extLst>
      <p:ext uri="{BB962C8B-B14F-4D97-AF65-F5344CB8AC3E}">
        <p14:creationId xmlns:p14="http://schemas.microsoft.com/office/powerpoint/2010/main" val="2183117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3"/>
          <p:cNvSpPr>
            <a:spLocks noGrp="1"/>
          </p:cNvSpPr>
          <p:nvPr>
            <p:ph type="dt" sz="half" idx="10"/>
          </p:nvPr>
        </p:nvSpPr>
        <p:spPr/>
        <p:txBody>
          <a:bodyPr/>
          <a:lstStyle>
            <a:lvl1pPr>
              <a:defRPr/>
            </a:lvl1pPr>
          </a:lstStyle>
          <a:p>
            <a:pPr>
              <a:defRPr/>
            </a:pPr>
            <a:fld id="{451A2171-17A6-41AA-A325-15F46976748C}" type="datetimeFigureOut">
              <a:rPr lang="en-US"/>
              <a:pPr>
                <a:defRPr/>
              </a:pPr>
              <a:t>3/5/2018</a:t>
            </a:fld>
            <a:endParaRPr lang="en-CA" dirty="0"/>
          </a:p>
        </p:txBody>
      </p:sp>
      <p:sp>
        <p:nvSpPr>
          <p:cNvPr id="4" name="Footer Placeholder 4"/>
          <p:cNvSpPr>
            <a:spLocks noGrp="1"/>
          </p:cNvSpPr>
          <p:nvPr>
            <p:ph type="ftr" sz="quarter" idx="11"/>
          </p:nvPr>
        </p:nvSpPr>
        <p:spPr/>
        <p:txBody>
          <a:bodyPr/>
          <a:lstStyle>
            <a:lvl1pPr>
              <a:defRPr/>
            </a:lvl1pPr>
          </a:lstStyle>
          <a:p>
            <a:pPr>
              <a:defRPr/>
            </a:pPr>
            <a:endParaRPr lang="en-CA"/>
          </a:p>
        </p:txBody>
      </p:sp>
      <p:sp>
        <p:nvSpPr>
          <p:cNvPr id="5" name="Slide Number Placeholder 5"/>
          <p:cNvSpPr>
            <a:spLocks noGrp="1"/>
          </p:cNvSpPr>
          <p:nvPr>
            <p:ph type="sldNum" sz="quarter" idx="12"/>
          </p:nvPr>
        </p:nvSpPr>
        <p:spPr/>
        <p:txBody>
          <a:bodyPr/>
          <a:lstStyle>
            <a:lvl1pPr>
              <a:defRPr/>
            </a:lvl1pPr>
          </a:lstStyle>
          <a:p>
            <a:pPr>
              <a:defRPr/>
            </a:pPr>
            <a:fld id="{C1AC6DAD-34B6-4FCC-9485-C23F270886B4}" type="slidenum">
              <a:rPr lang="en-CA"/>
              <a:pPr>
                <a:defRPr/>
              </a:pPr>
              <a:t>‹#›</a:t>
            </a:fld>
            <a:endParaRPr lang="en-CA" dirty="0"/>
          </a:p>
        </p:txBody>
      </p:sp>
    </p:spTree>
    <p:extLst>
      <p:ext uri="{BB962C8B-B14F-4D97-AF65-F5344CB8AC3E}">
        <p14:creationId xmlns:p14="http://schemas.microsoft.com/office/powerpoint/2010/main" val="4274443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AE280F3-CE1F-496A-B4B2-3852136E1D8D}" type="datetimeFigureOut">
              <a:rPr lang="en-US"/>
              <a:pPr>
                <a:defRPr/>
              </a:pPr>
              <a:t>3/5/2018</a:t>
            </a:fld>
            <a:endParaRPr lang="en-CA" dirty="0"/>
          </a:p>
        </p:txBody>
      </p:sp>
      <p:sp>
        <p:nvSpPr>
          <p:cNvPr id="3" name="Footer Placeholder 4"/>
          <p:cNvSpPr>
            <a:spLocks noGrp="1"/>
          </p:cNvSpPr>
          <p:nvPr>
            <p:ph type="ftr" sz="quarter" idx="11"/>
          </p:nvPr>
        </p:nvSpPr>
        <p:spPr/>
        <p:txBody>
          <a:bodyPr/>
          <a:lstStyle>
            <a:lvl1pPr>
              <a:defRPr/>
            </a:lvl1pPr>
          </a:lstStyle>
          <a:p>
            <a:pPr>
              <a:defRPr/>
            </a:pPr>
            <a:endParaRPr lang="en-CA"/>
          </a:p>
        </p:txBody>
      </p:sp>
      <p:sp>
        <p:nvSpPr>
          <p:cNvPr id="4" name="Slide Number Placeholder 5"/>
          <p:cNvSpPr>
            <a:spLocks noGrp="1"/>
          </p:cNvSpPr>
          <p:nvPr>
            <p:ph type="sldNum" sz="quarter" idx="12"/>
          </p:nvPr>
        </p:nvSpPr>
        <p:spPr/>
        <p:txBody>
          <a:bodyPr/>
          <a:lstStyle>
            <a:lvl1pPr>
              <a:defRPr/>
            </a:lvl1pPr>
          </a:lstStyle>
          <a:p>
            <a:pPr>
              <a:defRPr/>
            </a:pPr>
            <a:fld id="{01C0EA4C-238E-45D7-B0C1-BF0BC0681847}" type="slidenum">
              <a:rPr lang="en-CA"/>
              <a:pPr>
                <a:defRPr/>
              </a:pPr>
              <a:t>‹#›</a:t>
            </a:fld>
            <a:endParaRPr lang="en-CA" dirty="0"/>
          </a:p>
        </p:txBody>
      </p:sp>
    </p:spTree>
    <p:extLst>
      <p:ext uri="{BB962C8B-B14F-4D97-AF65-F5344CB8AC3E}">
        <p14:creationId xmlns:p14="http://schemas.microsoft.com/office/powerpoint/2010/main" val="260131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A839C9B-22F9-4BC7-9F0F-15C398444477}" type="datetimeFigureOut">
              <a:rPr lang="en-US"/>
              <a:pPr>
                <a:defRPr/>
              </a:pPr>
              <a:t>3/5/2018</a:t>
            </a:fld>
            <a:endParaRPr lang="en-CA" dirty="0"/>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pPr>
              <a:defRPr/>
            </a:pPr>
            <a:fld id="{019F8D4D-AFDC-492F-9E86-B7FF45671734}" type="slidenum">
              <a:rPr lang="en-CA"/>
              <a:pPr>
                <a:defRPr/>
              </a:pPr>
              <a:t>‹#›</a:t>
            </a:fld>
            <a:endParaRPr lang="en-CA" dirty="0"/>
          </a:p>
        </p:txBody>
      </p:sp>
    </p:spTree>
    <p:extLst>
      <p:ext uri="{BB962C8B-B14F-4D97-AF65-F5344CB8AC3E}">
        <p14:creationId xmlns:p14="http://schemas.microsoft.com/office/powerpoint/2010/main" val="796288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C0ADD75-31EB-4B34-A8D4-37C320758450}" type="datetimeFigureOut">
              <a:rPr lang="en-US"/>
              <a:pPr>
                <a:defRPr/>
              </a:pPr>
              <a:t>3/5/2018</a:t>
            </a:fld>
            <a:endParaRPr lang="en-CA" dirty="0"/>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pPr>
              <a:defRPr/>
            </a:pPr>
            <a:fld id="{6D1395A6-B83A-4DF6-83E9-D1EE03661057}" type="slidenum">
              <a:rPr lang="en-CA"/>
              <a:pPr>
                <a:defRPr/>
              </a:pPr>
              <a:t>‹#›</a:t>
            </a:fld>
            <a:endParaRPr lang="en-CA" dirty="0"/>
          </a:p>
        </p:txBody>
      </p:sp>
    </p:spTree>
    <p:extLst>
      <p:ext uri="{BB962C8B-B14F-4D97-AF65-F5344CB8AC3E}">
        <p14:creationId xmlns:p14="http://schemas.microsoft.com/office/powerpoint/2010/main" val="3819953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CA" dirty="0"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Tahoma" pitchFamily="34" charset="0"/>
                <a:cs typeface="+mn-cs"/>
              </a:defRPr>
            </a:lvl1pPr>
          </a:lstStyle>
          <a:p>
            <a:pPr>
              <a:defRPr/>
            </a:pPr>
            <a:fld id="{4C3F5A01-A233-4845-A4B6-BD70C5EC902A}" type="datetimeFigureOut">
              <a:rPr lang="en-US" smtClean="0"/>
              <a:pPr>
                <a:defRPr/>
              </a:pPr>
              <a:t>3/5/2018</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Tahoma" pitchFamily="34" charset="0"/>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Tahoma" pitchFamily="34" charset="0"/>
                <a:cs typeface="+mn-cs"/>
              </a:defRPr>
            </a:lvl1pPr>
          </a:lstStyle>
          <a:p>
            <a:pPr>
              <a:defRPr/>
            </a:pPr>
            <a:fld id="{B24F6B91-23CB-4DEB-94CB-840654F26AA6}"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Tahoma" pitchFamily="34" charset="0"/>
          <a:ea typeface="+mj-ea"/>
          <a:cs typeface="+mj-cs"/>
        </a:defRPr>
      </a:lvl1pPr>
      <a:lvl2pPr algn="ctr" rtl="0" eaLnBrk="0" fontAlgn="base" hangingPunct="0">
        <a:spcBef>
          <a:spcPct val="0"/>
        </a:spcBef>
        <a:spcAft>
          <a:spcPct val="0"/>
        </a:spcAft>
        <a:defRPr sz="4400">
          <a:solidFill>
            <a:schemeClr val="tx1"/>
          </a:solidFill>
          <a:latin typeface="Verdana" pitchFamily="34" charset="0"/>
        </a:defRPr>
      </a:lvl2pPr>
      <a:lvl3pPr algn="ctr" rtl="0" eaLnBrk="0" fontAlgn="base" hangingPunct="0">
        <a:spcBef>
          <a:spcPct val="0"/>
        </a:spcBef>
        <a:spcAft>
          <a:spcPct val="0"/>
        </a:spcAft>
        <a:defRPr sz="4400">
          <a:solidFill>
            <a:schemeClr val="tx1"/>
          </a:solidFill>
          <a:latin typeface="Verdana" pitchFamily="34" charset="0"/>
        </a:defRPr>
      </a:lvl3pPr>
      <a:lvl4pPr algn="ctr" rtl="0" eaLnBrk="0" fontAlgn="base" hangingPunct="0">
        <a:spcBef>
          <a:spcPct val="0"/>
        </a:spcBef>
        <a:spcAft>
          <a:spcPct val="0"/>
        </a:spcAft>
        <a:defRPr sz="4400">
          <a:solidFill>
            <a:schemeClr val="tx1"/>
          </a:solidFill>
          <a:latin typeface="Verdana" pitchFamily="34" charset="0"/>
        </a:defRPr>
      </a:lvl4pPr>
      <a:lvl5pPr algn="ctr" rtl="0" eaLnBrk="0" fontAlgn="base" hangingPunct="0">
        <a:spcBef>
          <a:spcPct val="0"/>
        </a:spcBef>
        <a:spcAft>
          <a:spcPct val="0"/>
        </a:spcAft>
        <a:defRPr sz="4400">
          <a:solidFill>
            <a:schemeClr val="tx1"/>
          </a:solidFill>
          <a:latin typeface="Verdana"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Tahoma"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Tahoma"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Tahoma"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Tahoma"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Tahom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43608" y="731838"/>
            <a:ext cx="7056784" cy="1470025"/>
          </a:xfrm>
          <a:noFill/>
        </p:spPr>
        <p:txBody>
          <a:bodyPr rtlCol="0">
            <a:normAutofit/>
          </a:bodyPr>
          <a:lstStyle/>
          <a:p>
            <a:pPr eaLnBrk="1" fontAlgn="auto" hangingPunct="1">
              <a:spcAft>
                <a:spcPts val="0"/>
              </a:spcAft>
              <a:tabLst>
                <a:tab pos="1443038" algn="l"/>
              </a:tabLst>
              <a:defRPr/>
            </a:pPr>
            <a:r>
              <a:rPr lang="en-CA" sz="3600" b="1" dirty="0" smtClean="0"/>
              <a:t>Thou Shalt not Covet!</a:t>
            </a:r>
            <a:br>
              <a:rPr lang="en-CA" sz="3600" b="1" dirty="0" smtClean="0"/>
            </a:br>
            <a:r>
              <a:rPr lang="en-CA" sz="2800" dirty="0" smtClean="0"/>
              <a:t>(Exodus 20:17)</a:t>
            </a:r>
            <a:endParaRPr lang="en-CA" sz="2400" dirty="0"/>
          </a:p>
        </p:txBody>
      </p:sp>
      <p:sp>
        <p:nvSpPr>
          <p:cNvPr id="6" name="Subtitle 5"/>
          <p:cNvSpPr>
            <a:spLocks noGrp="1"/>
          </p:cNvSpPr>
          <p:nvPr>
            <p:ph type="subTitle" idx="1"/>
          </p:nvPr>
        </p:nvSpPr>
        <p:spPr>
          <a:xfrm>
            <a:off x="827584" y="2708920"/>
            <a:ext cx="7488832" cy="2160240"/>
          </a:xfrm>
          <a:gradFill>
            <a:gsLst>
              <a:gs pos="0">
                <a:srgbClr val="00B050">
                  <a:shade val="67500"/>
                  <a:satMod val="115000"/>
                  <a:alpha val="0"/>
                </a:srgbClr>
              </a:gs>
              <a:gs pos="100000">
                <a:srgbClr val="00B050">
                  <a:shade val="100000"/>
                  <a:satMod val="115000"/>
                </a:srgbClr>
              </a:gs>
            </a:gsLst>
            <a:lin ang="5400000" scaled="0"/>
          </a:gradFill>
          <a:effectLst>
            <a:softEdge rad="63500"/>
          </a:effectLst>
        </p:spPr>
        <p:txBody>
          <a:bodyPr rtlCol="0">
            <a:noAutofit/>
          </a:bodyPr>
          <a:lstStyle/>
          <a:p>
            <a:pPr eaLnBrk="1" fontAlgn="auto" hangingPunct="1">
              <a:spcAft>
                <a:spcPts val="0"/>
              </a:spcAft>
              <a:buFont typeface="Arial" pitchFamily="34" charset="0"/>
              <a:buNone/>
              <a:defRPr/>
            </a:pPr>
            <a:endParaRPr lang="en-CA" sz="700" b="1" dirty="0" smtClean="0">
              <a:solidFill>
                <a:schemeClr val="tx1"/>
              </a:solidFill>
            </a:endParaRPr>
          </a:p>
          <a:p>
            <a:pPr eaLnBrk="1" fontAlgn="auto" hangingPunct="1">
              <a:spcAft>
                <a:spcPts val="0"/>
              </a:spcAft>
              <a:buFont typeface="Arial" pitchFamily="34" charset="0"/>
              <a:buNone/>
              <a:defRPr/>
            </a:pPr>
            <a:r>
              <a:rPr lang="en-CA" sz="2800" b="1" dirty="0" smtClean="0">
                <a:solidFill>
                  <a:schemeClr val="tx1"/>
                </a:solidFill>
              </a:rPr>
              <a:t>North Battleford Study Weekend</a:t>
            </a:r>
          </a:p>
          <a:p>
            <a:pPr eaLnBrk="1" fontAlgn="auto" hangingPunct="1">
              <a:spcAft>
                <a:spcPts val="0"/>
              </a:spcAft>
              <a:buFont typeface="Arial" pitchFamily="34" charset="0"/>
              <a:buNone/>
              <a:defRPr/>
            </a:pPr>
            <a:endParaRPr lang="en-CA" sz="700" b="1" dirty="0" smtClean="0">
              <a:solidFill>
                <a:schemeClr val="tx1"/>
              </a:solidFill>
            </a:endParaRPr>
          </a:p>
          <a:p>
            <a:pPr eaLnBrk="1" fontAlgn="auto" hangingPunct="1">
              <a:spcAft>
                <a:spcPts val="0"/>
              </a:spcAft>
              <a:buFont typeface="Arial" pitchFamily="34" charset="0"/>
              <a:buNone/>
              <a:defRPr/>
            </a:pPr>
            <a:r>
              <a:rPr lang="en-CA" sz="2800" b="1" dirty="0" smtClean="0">
                <a:solidFill>
                  <a:schemeClr val="tx1"/>
                </a:solidFill>
              </a:rPr>
              <a:t>Class </a:t>
            </a:r>
            <a:r>
              <a:rPr lang="en-CA" sz="2800" b="1" dirty="0" smtClean="0">
                <a:solidFill>
                  <a:schemeClr val="tx1"/>
                </a:solidFill>
              </a:rPr>
              <a:t>4</a:t>
            </a:r>
            <a:endParaRPr lang="en-CA" sz="2800" b="1" dirty="0" smtClean="0">
              <a:solidFill>
                <a:schemeClr val="tx1"/>
              </a:solidFill>
            </a:endParaRPr>
          </a:p>
          <a:p>
            <a:pPr eaLnBrk="1" fontAlgn="auto" hangingPunct="1">
              <a:spcAft>
                <a:spcPts val="0"/>
              </a:spcAft>
              <a:buFont typeface="Arial" pitchFamily="34" charset="0"/>
              <a:buNone/>
              <a:defRPr/>
            </a:pPr>
            <a:endParaRPr lang="en-CA" sz="100" b="1" dirty="0" smtClean="0">
              <a:solidFill>
                <a:schemeClr val="tx1"/>
              </a:solidFill>
            </a:endParaRPr>
          </a:p>
          <a:p>
            <a:pPr eaLnBrk="1" fontAlgn="auto" hangingPunct="1">
              <a:spcAft>
                <a:spcPts val="0"/>
              </a:spcAft>
              <a:defRPr/>
            </a:pPr>
            <a:r>
              <a:rPr lang="en-CA" sz="2400" b="1" dirty="0" smtClean="0">
                <a:solidFill>
                  <a:schemeClr val="tx1"/>
                </a:solidFill>
              </a:rPr>
              <a:t>“</a:t>
            </a:r>
            <a:r>
              <a:rPr lang="en-CA" sz="2400" b="1" dirty="0">
                <a:solidFill>
                  <a:schemeClr val="tx1"/>
                </a:solidFill>
              </a:rPr>
              <a:t>We Should Not Lust After Evil Things!” </a:t>
            </a:r>
            <a:endParaRPr lang="en-CA" sz="24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3600400" cy="1143000"/>
          </a:xfrm>
        </p:spPr>
        <p:txBody>
          <a:bodyPr/>
          <a:lstStyle/>
          <a:p>
            <a:r>
              <a:rPr lang="en-CA" sz="3600" b="1" dirty="0" err="1" smtClean="0"/>
              <a:t>Achan</a:t>
            </a:r>
            <a:endParaRPr lang="en-CA" sz="3600" b="1" dirty="0"/>
          </a:p>
        </p:txBody>
      </p:sp>
      <p:sp>
        <p:nvSpPr>
          <p:cNvPr id="3" name="Content Placeholder 2"/>
          <p:cNvSpPr>
            <a:spLocks noGrp="1"/>
          </p:cNvSpPr>
          <p:nvPr>
            <p:ph sz="half" idx="1"/>
          </p:nvPr>
        </p:nvSpPr>
        <p:spPr>
          <a:xfrm>
            <a:off x="539552" y="1600200"/>
            <a:ext cx="3672000" cy="4349079"/>
          </a:xfrm>
          <a:gradFill flip="none" rotWithShape="1">
            <a:gsLst>
              <a:gs pos="0">
                <a:srgbClr val="C00000">
                  <a:shade val="67500"/>
                  <a:satMod val="115000"/>
                  <a:alpha val="0"/>
                </a:srgbClr>
              </a:gs>
              <a:gs pos="100000">
                <a:srgbClr val="C00000">
                  <a:shade val="100000"/>
                  <a:satMod val="115000"/>
                </a:srgbClr>
              </a:gs>
            </a:gsLst>
            <a:lin ang="5400000" scaled="0"/>
            <a:tileRect/>
          </a:gradFill>
        </p:spPr>
        <p:txBody>
          <a:bodyPr rIns="108000" anchor="t" anchorCtr="0"/>
          <a:lstStyle/>
          <a:p>
            <a:pPr marL="354013" indent="0" eaLnBrk="1" fontAlgn="auto" hangingPunct="1">
              <a:spcAft>
                <a:spcPts val="0"/>
              </a:spcAft>
              <a:buNone/>
              <a:defRPr/>
            </a:pPr>
            <a:r>
              <a:rPr lang="en-CA" sz="2000" b="1" dirty="0" smtClean="0"/>
              <a:t>Joshua </a:t>
            </a:r>
            <a:r>
              <a:rPr lang="en-CA" sz="2000" b="1" dirty="0"/>
              <a:t>7:24</a:t>
            </a:r>
          </a:p>
          <a:p>
            <a:pPr eaLnBrk="1" fontAlgn="auto" hangingPunct="1">
              <a:spcAft>
                <a:spcPts val="0"/>
              </a:spcAft>
              <a:buNone/>
              <a:defRPr/>
            </a:pPr>
            <a:r>
              <a:rPr lang="en-CA" sz="2000" dirty="0"/>
              <a:t>	And Joshua, and all Israel with him, took </a:t>
            </a:r>
            <a:r>
              <a:rPr lang="en-CA" sz="2000" dirty="0" err="1"/>
              <a:t>Achan</a:t>
            </a:r>
            <a:r>
              <a:rPr lang="en-CA" sz="2000" dirty="0"/>
              <a:t> the son of </a:t>
            </a:r>
            <a:r>
              <a:rPr lang="en-CA" sz="2000" dirty="0" err="1"/>
              <a:t>Zerah</a:t>
            </a:r>
            <a:r>
              <a:rPr lang="en-CA" sz="2000" dirty="0"/>
              <a:t>, and the silver, and the garment, and the wedge of gold, and his sons, and his daughters, and his oxen, and his asses, and his sheep, and his tent, </a:t>
            </a:r>
            <a:r>
              <a:rPr lang="en-CA" sz="2000" b="1" dirty="0"/>
              <a:t>and all that he had:</a:t>
            </a:r>
            <a:r>
              <a:rPr lang="en-CA" sz="2000" dirty="0"/>
              <a:t> and they brought them unto the valley of </a:t>
            </a:r>
            <a:r>
              <a:rPr lang="en-CA" sz="2000" dirty="0" err="1"/>
              <a:t>Achor</a:t>
            </a:r>
            <a:r>
              <a:rPr lang="en-CA" sz="2000" dirty="0"/>
              <a:t>.</a:t>
            </a:r>
          </a:p>
          <a:p>
            <a:endParaRPr lang="en-CA" sz="2000" dirty="0"/>
          </a:p>
        </p:txBody>
      </p:sp>
      <p:sp>
        <p:nvSpPr>
          <p:cNvPr id="4" name="Content Placeholder 3"/>
          <p:cNvSpPr>
            <a:spLocks noGrp="1"/>
          </p:cNvSpPr>
          <p:nvPr>
            <p:ph sz="half" idx="2"/>
          </p:nvPr>
        </p:nvSpPr>
        <p:spPr>
          <a:xfrm>
            <a:off x="4853880" y="1600200"/>
            <a:ext cx="3750568" cy="4277072"/>
          </a:xfrm>
          <a:gradFill flip="none" rotWithShape="1">
            <a:gsLst>
              <a:gs pos="0">
                <a:srgbClr val="0070C0">
                  <a:shade val="67500"/>
                  <a:satMod val="115000"/>
                  <a:alpha val="0"/>
                </a:srgbClr>
              </a:gs>
              <a:gs pos="100000">
                <a:srgbClr val="0070C0">
                  <a:shade val="100000"/>
                  <a:satMod val="115000"/>
                </a:srgbClr>
              </a:gs>
            </a:gsLst>
            <a:lin ang="5400000" scaled="0"/>
            <a:tileRect/>
          </a:gradFill>
        </p:spPr>
        <p:txBody>
          <a:bodyPr lIns="72000" rIns="180000" anchor="ctr"/>
          <a:lstStyle/>
          <a:p>
            <a:pPr marL="354013" indent="-354013" eaLnBrk="1" hangingPunct="1">
              <a:buNone/>
              <a:defRPr/>
            </a:pPr>
            <a:r>
              <a:rPr lang="en-CA" sz="2000" b="1" dirty="0" smtClean="0"/>
              <a:t>	Joshua </a:t>
            </a:r>
            <a:r>
              <a:rPr lang="en-CA" sz="2000" b="1" dirty="0"/>
              <a:t>6:25</a:t>
            </a:r>
          </a:p>
          <a:p>
            <a:pPr eaLnBrk="1" hangingPunct="1">
              <a:buNone/>
              <a:defRPr/>
            </a:pPr>
            <a:r>
              <a:rPr lang="en-CA" sz="2000" dirty="0"/>
              <a:t>	And Joshua saved </a:t>
            </a:r>
            <a:r>
              <a:rPr lang="en-CA" sz="2000" dirty="0" err="1"/>
              <a:t>Rahab</a:t>
            </a:r>
            <a:r>
              <a:rPr lang="en-CA" sz="2000" dirty="0"/>
              <a:t> the harlot alive, and her father's household, and </a:t>
            </a:r>
            <a:r>
              <a:rPr lang="en-CA" sz="2000" b="1" dirty="0"/>
              <a:t>all that she had;</a:t>
            </a:r>
            <a:r>
              <a:rPr lang="en-CA" sz="2000" dirty="0"/>
              <a:t> and she </a:t>
            </a:r>
            <a:r>
              <a:rPr lang="en-CA" sz="2000" dirty="0" err="1"/>
              <a:t>dwelleth</a:t>
            </a:r>
            <a:r>
              <a:rPr lang="en-CA" sz="2000" dirty="0"/>
              <a:t> in Israel even unto this day; because she hid the messengers, which Joshua sent to spy out Jericho.</a:t>
            </a:r>
          </a:p>
          <a:p>
            <a:endParaRPr lang="en-CA" sz="2000" dirty="0"/>
          </a:p>
        </p:txBody>
      </p:sp>
      <p:sp>
        <p:nvSpPr>
          <p:cNvPr id="5" name="Title 1"/>
          <p:cNvSpPr txBox="1">
            <a:spLocks/>
          </p:cNvSpPr>
          <p:nvPr/>
        </p:nvSpPr>
        <p:spPr bwMode="auto">
          <a:xfrm>
            <a:off x="4716016" y="260648"/>
            <a:ext cx="3600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Tahoma" pitchFamily="34" charset="0"/>
                <a:ea typeface="+mj-ea"/>
                <a:cs typeface="+mj-cs"/>
              </a:defRPr>
            </a:lvl1pPr>
            <a:lvl2pPr algn="ctr" rtl="0" eaLnBrk="0" fontAlgn="base" hangingPunct="0">
              <a:spcBef>
                <a:spcPct val="0"/>
              </a:spcBef>
              <a:spcAft>
                <a:spcPct val="0"/>
              </a:spcAft>
              <a:defRPr sz="4400">
                <a:solidFill>
                  <a:schemeClr val="tx1"/>
                </a:solidFill>
                <a:latin typeface="Verdana" pitchFamily="34" charset="0"/>
              </a:defRPr>
            </a:lvl2pPr>
            <a:lvl3pPr algn="ctr" rtl="0" eaLnBrk="0" fontAlgn="base" hangingPunct="0">
              <a:spcBef>
                <a:spcPct val="0"/>
              </a:spcBef>
              <a:spcAft>
                <a:spcPct val="0"/>
              </a:spcAft>
              <a:defRPr sz="4400">
                <a:solidFill>
                  <a:schemeClr val="tx1"/>
                </a:solidFill>
                <a:latin typeface="Verdana" pitchFamily="34" charset="0"/>
              </a:defRPr>
            </a:lvl3pPr>
            <a:lvl4pPr algn="ctr" rtl="0" eaLnBrk="0" fontAlgn="base" hangingPunct="0">
              <a:spcBef>
                <a:spcPct val="0"/>
              </a:spcBef>
              <a:spcAft>
                <a:spcPct val="0"/>
              </a:spcAft>
              <a:defRPr sz="4400">
                <a:solidFill>
                  <a:schemeClr val="tx1"/>
                </a:solidFill>
                <a:latin typeface="Verdana" pitchFamily="34" charset="0"/>
              </a:defRPr>
            </a:lvl4pPr>
            <a:lvl5pPr algn="ctr" rtl="0" eaLnBrk="0" fontAlgn="base" hangingPunct="0">
              <a:spcBef>
                <a:spcPct val="0"/>
              </a:spcBef>
              <a:spcAft>
                <a:spcPct val="0"/>
              </a:spcAft>
              <a:defRPr sz="4400">
                <a:solidFill>
                  <a:schemeClr val="tx1"/>
                </a:solidFill>
                <a:latin typeface="Verdana"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CA" sz="3600" b="1" dirty="0" err="1" smtClean="0"/>
              <a:t>Rahab</a:t>
            </a:r>
            <a:endParaRPr lang="en-CA" sz="3600" b="1" dirty="0"/>
          </a:p>
        </p:txBody>
      </p:sp>
    </p:spTree>
    <p:extLst>
      <p:ext uri="{BB962C8B-B14F-4D97-AF65-F5344CB8AC3E}">
        <p14:creationId xmlns:p14="http://schemas.microsoft.com/office/powerpoint/2010/main" val="342235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939800"/>
          </a:xfrm>
          <a:noFill/>
        </p:spPr>
        <p:txBody>
          <a:bodyPr rtlCol="0">
            <a:normAutofit/>
          </a:bodyPr>
          <a:lstStyle/>
          <a:p>
            <a:pPr eaLnBrk="1" fontAlgn="auto" hangingPunct="1">
              <a:spcAft>
                <a:spcPts val="0"/>
              </a:spcAft>
              <a:defRPr/>
            </a:pPr>
            <a:r>
              <a:rPr lang="en-CA" sz="3600" b="1" dirty="0" smtClean="0"/>
              <a:t>Summary </a:t>
            </a:r>
          </a:p>
        </p:txBody>
      </p:sp>
      <p:sp>
        <p:nvSpPr>
          <p:cNvPr id="4099" name="Rectangle 3"/>
          <p:cNvSpPr>
            <a:spLocks noGrp="1" noChangeArrowheads="1"/>
          </p:cNvSpPr>
          <p:nvPr>
            <p:ph sz="half" idx="1"/>
          </p:nvPr>
        </p:nvSpPr>
        <p:spPr>
          <a:xfrm>
            <a:off x="790262" y="1268760"/>
            <a:ext cx="7560840" cy="5184576"/>
          </a:xfrm>
          <a:solidFill>
            <a:schemeClr val="accent4">
              <a:lumMod val="60000"/>
              <a:lumOff val="40000"/>
            </a:schemeClr>
          </a:solidFill>
          <a:effectLst>
            <a:softEdge rad="127000"/>
          </a:effectLst>
        </p:spPr>
        <p:txBody>
          <a:bodyPr/>
          <a:lstStyle/>
          <a:p>
            <a:pPr eaLnBrk="1" fontAlgn="auto" hangingPunct="1">
              <a:spcAft>
                <a:spcPts val="0"/>
              </a:spcAft>
              <a:buFont typeface="Arial" charset="0"/>
              <a:buNone/>
              <a:defRPr/>
            </a:pPr>
            <a:endParaRPr lang="en-CA" sz="200" dirty="0" smtClean="0"/>
          </a:p>
          <a:p>
            <a:pPr marL="354013" indent="-354013" eaLnBrk="1" fontAlgn="auto" hangingPunct="1">
              <a:spcAft>
                <a:spcPts val="0"/>
              </a:spcAft>
              <a:buFont typeface="Arial" charset="0"/>
              <a:buAutoNum type="arabicPeriod"/>
              <a:defRPr/>
            </a:pPr>
            <a:r>
              <a:rPr lang="en-CA" sz="2400" dirty="0" err="1" smtClean="0"/>
              <a:t>Achan</a:t>
            </a:r>
            <a:r>
              <a:rPr lang="en-CA" sz="2400" b="1" dirty="0" smtClean="0"/>
              <a:t> </a:t>
            </a:r>
            <a:r>
              <a:rPr lang="en-CA" sz="2400" dirty="0" smtClean="0"/>
              <a:t>received the </a:t>
            </a:r>
            <a:r>
              <a:rPr lang="en-CA" sz="2400" b="1" dirty="0" smtClean="0"/>
              <a:t>commandment</a:t>
            </a:r>
            <a:r>
              <a:rPr lang="en-CA" sz="2400" dirty="0" smtClean="0"/>
              <a:t> concerning Jericho</a:t>
            </a:r>
            <a:r>
              <a:rPr lang="en-CA" sz="2400" b="1" dirty="0" smtClean="0"/>
              <a:t>. </a:t>
            </a:r>
          </a:p>
          <a:p>
            <a:pPr marL="354013" indent="-354013" eaLnBrk="1" fontAlgn="auto" hangingPunct="1">
              <a:spcAft>
                <a:spcPts val="0"/>
              </a:spcAft>
              <a:buFont typeface="Arial" charset="0"/>
              <a:buAutoNum type="arabicPeriod"/>
              <a:defRPr/>
            </a:pPr>
            <a:r>
              <a:rPr lang="en-CA" sz="2400" dirty="0" smtClean="0"/>
              <a:t>Covetousness caused him to </a:t>
            </a:r>
            <a:r>
              <a:rPr lang="en-CA" sz="2400" b="1" dirty="0" smtClean="0"/>
              <a:t>despise</a:t>
            </a:r>
            <a:r>
              <a:rPr lang="en-CA" sz="2400" dirty="0" smtClean="0"/>
              <a:t> the Word of God. </a:t>
            </a:r>
          </a:p>
          <a:p>
            <a:pPr eaLnBrk="1" fontAlgn="auto" hangingPunct="1">
              <a:spcAft>
                <a:spcPts val="0"/>
              </a:spcAft>
              <a:buFont typeface="Arial" charset="0"/>
              <a:buNone/>
              <a:defRPr/>
            </a:pPr>
            <a:r>
              <a:rPr lang="en-CA" sz="2400" dirty="0" smtClean="0"/>
              <a:t>3. He </a:t>
            </a:r>
            <a:r>
              <a:rPr lang="en-CA" sz="2400" b="1" dirty="0" smtClean="0"/>
              <a:t>led</a:t>
            </a:r>
            <a:r>
              <a:rPr lang="en-CA" sz="2400" dirty="0" smtClean="0"/>
              <a:t> his whole family into terror and destruction.</a:t>
            </a:r>
          </a:p>
          <a:p>
            <a:pPr marL="354013" indent="-354013" eaLnBrk="1" fontAlgn="auto" hangingPunct="1">
              <a:spcAft>
                <a:spcPts val="0"/>
              </a:spcAft>
              <a:buFont typeface="Arial" charset="0"/>
              <a:buAutoNum type="arabicPeriod" startAt="4"/>
              <a:defRPr/>
            </a:pPr>
            <a:r>
              <a:rPr lang="en-CA" sz="2400" dirty="0" smtClean="0"/>
              <a:t>Covetousness often occurs when we are suddenly overcome by something we </a:t>
            </a:r>
            <a:r>
              <a:rPr lang="en-CA" sz="2400" b="1" dirty="0" smtClean="0"/>
              <a:t>delight in.</a:t>
            </a:r>
          </a:p>
          <a:p>
            <a:pPr marL="354013" indent="-354013" eaLnBrk="1" fontAlgn="auto" hangingPunct="1">
              <a:spcAft>
                <a:spcPts val="0"/>
              </a:spcAft>
              <a:buFont typeface="Arial" charset="0"/>
              <a:buAutoNum type="arabicPeriod" startAt="4"/>
              <a:defRPr/>
            </a:pPr>
            <a:r>
              <a:rPr lang="en-CA" sz="2400" dirty="0" smtClean="0"/>
              <a:t>The sin of Covetousness </a:t>
            </a:r>
            <a:r>
              <a:rPr lang="en-CA" sz="2400" b="1" dirty="0" smtClean="0"/>
              <a:t>cannot be hidden.</a:t>
            </a:r>
          </a:p>
          <a:p>
            <a:pPr marL="457200" indent="-457200" eaLnBrk="1" fontAlgn="auto" hangingPunct="1">
              <a:spcAft>
                <a:spcPts val="0"/>
              </a:spcAft>
              <a:buFont typeface="Arial" charset="0"/>
              <a:buNone/>
              <a:defRPr/>
            </a:pPr>
            <a:r>
              <a:rPr lang="en-CA" sz="2400" dirty="0" smtClean="0"/>
              <a:t>6. His Covetousness led to the </a:t>
            </a:r>
            <a:r>
              <a:rPr lang="en-CA" sz="2400" b="1" dirty="0" smtClean="0"/>
              <a:t>downfall of many others</a:t>
            </a:r>
            <a:r>
              <a:rPr lang="en-CA" sz="2400" dirty="0" smtClean="0"/>
              <a:t> in Israel.</a:t>
            </a:r>
          </a:p>
          <a:p>
            <a:pPr marL="265113" indent="-265113" eaLnBrk="1" fontAlgn="auto" hangingPunct="1">
              <a:spcAft>
                <a:spcPts val="0"/>
              </a:spcAft>
              <a:buFont typeface="Arial" charset="0"/>
              <a:buNone/>
              <a:defRPr/>
            </a:pPr>
            <a:r>
              <a:rPr lang="en-CA" sz="2400" dirty="0" smtClean="0"/>
              <a:t>7. His death and that of all he had should amply illustrate the </a:t>
            </a:r>
            <a:r>
              <a:rPr lang="en-CA" sz="2400" b="1" dirty="0" smtClean="0"/>
              <a:t>deadly nature </a:t>
            </a:r>
            <a:r>
              <a:rPr lang="en-CA" sz="2400" dirty="0" smtClean="0"/>
              <a:t>of covetousness.</a:t>
            </a:r>
          </a:p>
          <a:p>
            <a:pPr marL="457200" indent="-457200" eaLnBrk="1" fontAlgn="auto" hangingPunct="1">
              <a:spcAft>
                <a:spcPts val="0"/>
              </a:spcAft>
              <a:buFont typeface="Arial" charset="0"/>
              <a:buNone/>
              <a:defRPr/>
            </a:pPr>
            <a:endParaRPr lang="en-CA" sz="2400" dirty="0" smtClean="0"/>
          </a:p>
          <a:p>
            <a:pPr eaLnBrk="1" fontAlgn="auto" hangingPunct="1">
              <a:spcAft>
                <a:spcPts val="0"/>
              </a:spcAft>
              <a:buFont typeface="Arial" charset="0"/>
              <a:buNone/>
              <a:defRPr/>
            </a:pPr>
            <a:endParaRPr lang="en-CA" sz="2400" dirty="0" smtClean="0">
              <a:solidFill>
                <a:schemeClr val="bg1"/>
              </a:solidFill>
            </a:endParaRPr>
          </a:p>
          <a:p>
            <a:pPr eaLnBrk="1" fontAlgn="auto" hangingPunct="1">
              <a:spcAft>
                <a:spcPts val="0"/>
              </a:spcAft>
              <a:buFont typeface="Arial" charset="0"/>
              <a:buNone/>
              <a:defRPr/>
            </a:pPr>
            <a:endParaRPr lang="en-CA" sz="2400" dirty="0" smtClean="0">
              <a:solidFill>
                <a:schemeClr val="bg1"/>
              </a:solidFill>
            </a:endParaRPr>
          </a:p>
          <a:p>
            <a:pPr eaLnBrk="1" hangingPunct="1">
              <a:buFont typeface="Arial" charset="0"/>
              <a:buNone/>
              <a:defRPr/>
            </a:pPr>
            <a:endParaRPr lang="en-CA" sz="2400"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23728" y="485800"/>
            <a:ext cx="4896544" cy="1287016"/>
          </a:xfrm>
          <a:solidFill>
            <a:schemeClr val="bg1"/>
          </a:solidFill>
          <a:effectLst>
            <a:softEdge rad="317500"/>
          </a:effectLst>
        </p:spPr>
        <p:txBody>
          <a:bodyPr/>
          <a:lstStyle/>
          <a:p>
            <a:r>
              <a:rPr lang="en-CA" b="1" dirty="0" smtClean="0">
                <a:effectLst>
                  <a:outerShdw blurRad="38100" dist="38100" dir="2700000" algn="tl">
                    <a:srgbClr val="000000">
                      <a:alpha val="43137"/>
                    </a:srgbClr>
                  </a:outerShdw>
                </a:effectLst>
              </a:rPr>
              <a:t>Covetousness</a:t>
            </a:r>
            <a:endParaRPr lang="en-C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27584" y="1988840"/>
            <a:ext cx="7416824" cy="2520280"/>
          </a:xfrm>
          <a:solidFill>
            <a:schemeClr val="bg1"/>
          </a:solidFill>
          <a:effectLst>
            <a:softEdge rad="317500"/>
          </a:effectLst>
        </p:spPr>
        <p:txBody>
          <a:bodyPr/>
          <a:lstStyle/>
          <a:p>
            <a:pPr algn="ctr"/>
            <a:endParaRPr lang="en-CA" sz="1000" b="1" dirty="0" smtClean="0">
              <a:solidFill>
                <a:schemeClr val="bg1"/>
              </a:solidFill>
              <a:effectLst>
                <a:outerShdw blurRad="38100" dist="38100" dir="2700000" algn="tl">
                  <a:srgbClr val="000000">
                    <a:alpha val="43137"/>
                  </a:srgbClr>
                </a:outerShdw>
              </a:effectLst>
            </a:endParaRPr>
          </a:p>
          <a:p>
            <a:pPr algn="ctr"/>
            <a:endParaRPr lang="en-CA" sz="700" b="1" dirty="0" smtClean="0">
              <a:solidFill>
                <a:sysClr val="windowText" lastClr="000000"/>
              </a:solidFill>
              <a:effectLst>
                <a:outerShdw blurRad="38100" dist="38100" dir="2700000" algn="tl">
                  <a:srgbClr val="000000">
                    <a:alpha val="43137"/>
                  </a:srgbClr>
                </a:outerShdw>
              </a:effectLst>
            </a:endParaRPr>
          </a:p>
          <a:p>
            <a:pPr marL="0" indent="0" algn="ctr">
              <a:buNone/>
            </a:pPr>
            <a:endParaRPr lang="en-CA" sz="600" b="1" dirty="0" smtClean="0">
              <a:solidFill>
                <a:sysClr val="windowText" lastClr="000000"/>
              </a:solidFill>
              <a:effectLst>
                <a:outerShdw blurRad="38100" dist="38100" dir="2700000" algn="tl">
                  <a:srgbClr val="000000">
                    <a:alpha val="43137"/>
                  </a:srgbClr>
                </a:outerShdw>
              </a:effectLst>
            </a:endParaRPr>
          </a:p>
          <a:p>
            <a:pPr marL="0" indent="0" algn="ctr">
              <a:buNone/>
            </a:pPr>
            <a:r>
              <a:rPr lang="en-CA" b="1" dirty="0" smtClean="0">
                <a:solidFill>
                  <a:sysClr val="windowText" lastClr="000000"/>
                </a:solidFill>
                <a:effectLst>
                  <a:outerShdw blurRad="38100" dist="38100" dir="2700000" algn="tl">
                    <a:srgbClr val="000000">
                      <a:alpha val="43137"/>
                    </a:srgbClr>
                  </a:outerShdw>
                </a:effectLst>
              </a:rPr>
              <a:t>The example of the farmer, from the Parable of the Lord.</a:t>
            </a:r>
          </a:p>
          <a:p>
            <a:pPr marL="0" indent="0" algn="ctr">
              <a:buNone/>
            </a:pPr>
            <a:r>
              <a:rPr lang="en-CA" b="1" dirty="0" smtClean="0">
                <a:solidFill>
                  <a:sysClr val="windowText" lastClr="000000"/>
                </a:solidFill>
                <a:effectLst>
                  <a:outerShdw blurRad="38100" dist="38100" dir="2700000" algn="tl">
                    <a:srgbClr val="000000">
                      <a:alpha val="43137"/>
                    </a:srgbClr>
                  </a:outerShdw>
                </a:effectLst>
              </a:rPr>
              <a:t>Luke 12:13-21</a:t>
            </a:r>
          </a:p>
          <a:p>
            <a:pPr algn="ct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1334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Recognize the Deceit:</a:t>
            </a:r>
            <a:endParaRPr lang="en-CA" sz="3600" b="1" dirty="0"/>
          </a:p>
        </p:txBody>
      </p:sp>
      <p:sp>
        <p:nvSpPr>
          <p:cNvPr id="3" name="Content Placeholder 2"/>
          <p:cNvSpPr>
            <a:spLocks noGrp="1"/>
          </p:cNvSpPr>
          <p:nvPr>
            <p:ph sz="half" idx="1"/>
          </p:nvPr>
        </p:nvSpPr>
        <p:spPr>
          <a:xfrm>
            <a:off x="395536" y="1744216"/>
            <a:ext cx="4038600" cy="3484984"/>
          </a:xfrm>
          <a:solidFill>
            <a:schemeClr val="tx1">
              <a:lumMod val="75000"/>
              <a:lumOff val="25000"/>
            </a:schemeClr>
          </a:solidFill>
          <a:effectLst>
            <a:softEdge rad="127000"/>
          </a:effectLst>
        </p:spPr>
        <p:txBody>
          <a:bodyPr/>
          <a:lstStyle/>
          <a:p>
            <a:endParaRPr lang="en-CA" sz="500" dirty="0" smtClean="0">
              <a:solidFill>
                <a:schemeClr val="bg1"/>
              </a:solidFill>
              <a:effectLst>
                <a:outerShdw blurRad="38100" dist="38100" dir="2700000" algn="tl">
                  <a:srgbClr val="000000">
                    <a:alpha val="43137"/>
                  </a:srgbClr>
                </a:outerShdw>
              </a:effectLst>
            </a:endParaRPr>
          </a:p>
          <a:p>
            <a:r>
              <a:rPr lang="en-CA" sz="2400" dirty="0" smtClean="0">
                <a:solidFill>
                  <a:schemeClr val="bg1"/>
                </a:solidFill>
                <a:effectLst>
                  <a:outerShdw blurRad="38100" dist="38100" dir="2700000" algn="tl">
                    <a:srgbClr val="000000">
                      <a:alpha val="43137"/>
                    </a:srgbClr>
                  </a:outerShdw>
                </a:effectLst>
              </a:rPr>
              <a:t>Luke </a:t>
            </a:r>
            <a:r>
              <a:rPr lang="en-CA" sz="2400" dirty="0">
                <a:solidFill>
                  <a:schemeClr val="bg1"/>
                </a:solidFill>
                <a:effectLst>
                  <a:outerShdw blurRad="38100" dist="38100" dir="2700000" algn="tl">
                    <a:srgbClr val="000000">
                      <a:alpha val="43137"/>
                    </a:srgbClr>
                  </a:outerShdw>
                </a:effectLst>
              </a:rPr>
              <a:t>12:15  </a:t>
            </a:r>
            <a:endParaRPr lang="en-CA" sz="2400" dirty="0" smtClean="0">
              <a:solidFill>
                <a:schemeClr val="bg1"/>
              </a:solidFill>
              <a:effectLst>
                <a:outerShdw blurRad="38100" dist="38100" dir="2700000" algn="tl">
                  <a:srgbClr val="000000">
                    <a:alpha val="43137"/>
                  </a:srgbClr>
                </a:outerShdw>
              </a:effectLst>
            </a:endParaRPr>
          </a:p>
          <a:p>
            <a:pPr marL="354013" indent="0">
              <a:buNone/>
            </a:pPr>
            <a:r>
              <a:rPr lang="en-CA" sz="2400" dirty="0" smtClean="0">
                <a:solidFill>
                  <a:schemeClr val="bg1"/>
                </a:solidFill>
                <a:effectLst>
                  <a:outerShdw blurRad="38100" dist="38100" dir="2700000" algn="tl">
                    <a:srgbClr val="000000">
                      <a:alpha val="43137"/>
                    </a:srgbClr>
                  </a:outerShdw>
                </a:effectLst>
              </a:rPr>
              <a:t>15 And </a:t>
            </a:r>
            <a:r>
              <a:rPr lang="en-CA" sz="2400" dirty="0">
                <a:solidFill>
                  <a:schemeClr val="bg1"/>
                </a:solidFill>
                <a:effectLst>
                  <a:outerShdw blurRad="38100" dist="38100" dir="2700000" algn="tl">
                    <a:srgbClr val="000000">
                      <a:alpha val="43137"/>
                    </a:srgbClr>
                  </a:outerShdw>
                </a:effectLst>
              </a:rPr>
              <a:t>he said unto them, Take heed, and </a:t>
            </a:r>
            <a:r>
              <a:rPr lang="en-CA" sz="2400" u="sng" dirty="0">
                <a:solidFill>
                  <a:schemeClr val="bg1"/>
                </a:solidFill>
                <a:effectLst>
                  <a:outerShdw blurRad="38100" dist="38100" dir="2700000" algn="tl">
                    <a:srgbClr val="000000">
                      <a:alpha val="43137"/>
                    </a:srgbClr>
                  </a:outerShdw>
                </a:effectLst>
              </a:rPr>
              <a:t>beware of covetousness</a:t>
            </a:r>
            <a:r>
              <a:rPr lang="en-CA" sz="2400" dirty="0">
                <a:solidFill>
                  <a:schemeClr val="bg1"/>
                </a:solidFill>
                <a:effectLst>
                  <a:outerShdw blurRad="38100" dist="38100" dir="2700000" algn="tl">
                    <a:srgbClr val="000000">
                      <a:alpha val="43137"/>
                    </a:srgbClr>
                  </a:outerShdw>
                </a:effectLst>
              </a:rPr>
              <a:t>: for a man's life </a:t>
            </a:r>
            <a:r>
              <a:rPr lang="en-CA" sz="2400" dirty="0" err="1">
                <a:solidFill>
                  <a:schemeClr val="bg1"/>
                </a:solidFill>
                <a:effectLst>
                  <a:outerShdw blurRad="38100" dist="38100" dir="2700000" algn="tl">
                    <a:srgbClr val="000000">
                      <a:alpha val="43137"/>
                    </a:srgbClr>
                  </a:outerShdw>
                </a:effectLst>
              </a:rPr>
              <a:t>consisteth</a:t>
            </a:r>
            <a:r>
              <a:rPr lang="en-CA" sz="2400" dirty="0">
                <a:solidFill>
                  <a:schemeClr val="bg1"/>
                </a:solidFill>
                <a:effectLst>
                  <a:outerShdw blurRad="38100" dist="38100" dir="2700000" algn="tl">
                    <a:srgbClr val="000000">
                      <a:alpha val="43137"/>
                    </a:srgbClr>
                  </a:outerShdw>
                </a:effectLst>
              </a:rPr>
              <a:t> not in the abundance of the things which he </a:t>
            </a:r>
            <a:r>
              <a:rPr lang="en-CA" sz="2400" dirty="0" err="1">
                <a:solidFill>
                  <a:schemeClr val="bg1"/>
                </a:solidFill>
                <a:effectLst>
                  <a:outerShdw blurRad="38100" dist="38100" dir="2700000" algn="tl">
                    <a:srgbClr val="000000">
                      <a:alpha val="43137"/>
                    </a:srgbClr>
                  </a:outerShdw>
                </a:effectLst>
              </a:rPr>
              <a:t>possesseth</a:t>
            </a:r>
            <a:r>
              <a:rPr lang="en-CA" sz="2400" dirty="0">
                <a:solidFill>
                  <a:schemeClr val="bg1"/>
                </a:solidFill>
                <a:effectLst>
                  <a:outerShdw blurRad="38100" dist="38100" dir="2700000" algn="tl">
                    <a:srgbClr val="000000">
                      <a:alpha val="43137"/>
                    </a:srgbClr>
                  </a:outerShdw>
                </a:effectLst>
              </a:rPr>
              <a:t>. </a:t>
            </a:r>
          </a:p>
        </p:txBody>
      </p:sp>
      <p:sp>
        <p:nvSpPr>
          <p:cNvPr id="4" name="Content Placeholder 3"/>
          <p:cNvSpPr>
            <a:spLocks noGrp="1"/>
          </p:cNvSpPr>
          <p:nvPr>
            <p:ph sz="half" idx="2"/>
          </p:nvPr>
        </p:nvSpPr>
        <p:spPr>
          <a:xfrm>
            <a:off x="4648200" y="2176264"/>
            <a:ext cx="4244280" cy="3484984"/>
          </a:xfrm>
        </p:spPr>
        <p:txBody>
          <a:bodyPr/>
          <a:lstStyle/>
          <a:p>
            <a:r>
              <a:rPr lang="en-CA" sz="2400" dirty="0" smtClean="0"/>
              <a:t>Covetousness </a:t>
            </a:r>
            <a:r>
              <a:rPr lang="en-CA" sz="2400" b="1" dirty="0"/>
              <a:t>G4124</a:t>
            </a:r>
            <a:endParaRPr lang="en-CA" sz="2400" dirty="0"/>
          </a:p>
          <a:p>
            <a:r>
              <a:rPr lang="en-CA" sz="2400" dirty="0" err="1" smtClean="0"/>
              <a:t>pleonexia</a:t>
            </a:r>
            <a:endParaRPr lang="en-CA" sz="2400" dirty="0"/>
          </a:p>
          <a:p>
            <a:r>
              <a:rPr lang="en-CA" sz="2400" dirty="0" smtClean="0"/>
              <a:t>From </a:t>
            </a:r>
            <a:r>
              <a:rPr lang="en-CA" sz="2400" dirty="0"/>
              <a:t>G4123; </a:t>
            </a:r>
            <a:r>
              <a:rPr lang="en-CA" sz="2400" i="1" dirty="0"/>
              <a:t>avarice</a:t>
            </a:r>
            <a:r>
              <a:rPr lang="en-CA" sz="2400" dirty="0"/>
              <a:t>, that is, (by implication) </a:t>
            </a:r>
            <a:r>
              <a:rPr lang="en-CA" sz="2400" i="1" dirty="0"/>
              <a:t>fraudulency</a:t>
            </a:r>
            <a:r>
              <a:rPr lang="en-CA" sz="2400" dirty="0"/>
              <a:t>, </a:t>
            </a:r>
            <a:r>
              <a:rPr lang="en-CA" sz="2400" i="1" dirty="0"/>
              <a:t>extortion:</a:t>
            </a:r>
            <a:r>
              <a:rPr lang="en-CA" sz="2400" dirty="0"/>
              <a:t> - covetous (-ness) practices, greediness.</a:t>
            </a:r>
          </a:p>
        </p:txBody>
      </p:sp>
      <p:sp>
        <p:nvSpPr>
          <p:cNvPr id="5" name="4-Point Star 4"/>
          <p:cNvSpPr/>
          <p:nvPr/>
        </p:nvSpPr>
        <p:spPr>
          <a:xfrm>
            <a:off x="4716016" y="4797152"/>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79636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The ‘Blessing’ of God?</a:t>
            </a:r>
            <a:endParaRPr lang="en-CA" sz="3600" b="1" dirty="0"/>
          </a:p>
        </p:txBody>
      </p:sp>
      <p:sp>
        <p:nvSpPr>
          <p:cNvPr id="3" name="Content Placeholder 2"/>
          <p:cNvSpPr>
            <a:spLocks noGrp="1"/>
          </p:cNvSpPr>
          <p:nvPr>
            <p:ph sz="half" idx="1"/>
          </p:nvPr>
        </p:nvSpPr>
        <p:spPr>
          <a:xfrm>
            <a:off x="457200" y="1600200"/>
            <a:ext cx="4038600" cy="4637112"/>
          </a:xfrm>
          <a:solidFill>
            <a:schemeClr val="tx1">
              <a:lumMod val="75000"/>
              <a:lumOff val="25000"/>
            </a:schemeClr>
          </a:solidFill>
          <a:effectLst>
            <a:softEdge rad="127000"/>
          </a:effectLst>
        </p:spPr>
        <p:txBody>
          <a:bodyPr/>
          <a:lstStyle/>
          <a:p>
            <a:endParaRPr lang="en-CA" sz="400" dirty="0" smtClean="0">
              <a:solidFill>
                <a:schemeClr val="bg1"/>
              </a:solidFill>
              <a:effectLst>
                <a:outerShdw blurRad="38100" dist="38100" dir="2700000" algn="tl">
                  <a:srgbClr val="000000">
                    <a:alpha val="43137"/>
                  </a:srgbClr>
                </a:outerShdw>
              </a:effectLst>
            </a:endParaRPr>
          </a:p>
          <a:p>
            <a:r>
              <a:rPr lang="en-CA" sz="2400" dirty="0" smtClean="0">
                <a:solidFill>
                  <a:schemeClr val="bg1"/>
                </a:solidFill>
                <a:effectLst>
                  <a:outerShdw blurRad="38100" dist="38100" dir="2700000" algn="tl">
                    <a:srgbClr val="000000">
                      <a:alpha val="43137"/>
                    </a:srgbClr>
                  </a:outerShdw>
                </a:effectLst>
              </a:rPr>
              <a:t>Luke 12:16,17  </a:t>
            </a:r>
          </a:p>
          <a:p>
            <a:pPr marL="354013" indent="-354013">
              <a:buNone/>
            </a:pPr>
            <a:r>
              <a:rPr lang="en-CA" sz="2400" dirty="0" smtClean="0">
                <a:solidFill>
                  <a:schemeClr val="bg1"/>
                </a:solidFill>
                <a:effectLst>
                  <a:outerShdw blurRad="38100" dist="38100" dir="2700000" algn="tl">
                    <a:srgbClr val="000000">
                      <a:alpha val="43137"/>
                    </a:srgbClr>
                  </a:outerShdw>
                </a:effectLst>
              </a:rPr>
              <a:t>	16  </a:t>
            </a:r>
            <a:r>
              <a:rPr lang="en-CA" sz="2400" dirty="0">
                <a:solidFill>
                  <a:schemeClr val="bg1"/>
                </a:solidFill>
                <a:effectLst>
                  <a:outerShdw blurRad="38100" dist="38100" dir="2700000" algn="tl">
                    <a:srgbClr val="000000">
                      <a:alpha val="43137"/>
                    </a:srgbClr>
                  </a:outerShdw>
                </a:effectLst>
              </a:rPr>
              <a:t>And he </a:t>
            </a:r>
            <a:r>
              <a:rPr lang="en-CA" sz="2400" dirty="0" err="1">
                <a:solidFill>
                  <a:schemeClr val="bg1"/>
                </a:solidFill>
                <a:effectLst>
                  <a:outerShdw blurRad="38100" dist="38100" dir="2700000" algn="tl">
                    <a:srgbClr val="000000">
                      <a:alpha val="43137"/>
                    </a:srgbClr>
                  </a:outerShdw>
                </a:effectLst>
              </a:rPr>
              <a:t>spake</a:t>
            </a:r>
            <a:r>
              <a:rPr lang="en-CA" sz="2400" dirty="0">
                <a:solidFill>
                  <a:schemeClr val="bg1"/>
                </a:solidFill>
                <a:effectLst>
                  <a:outerShdw blurRad="38100" dist="38100" dir="2700000" algn="tl">
                    <a:srgbClr val="000000">
                      <a:alpha val="43137"/>
                    </a:srgbClr>
                  </a:outerShdw>
                </a:effectLst>
              </a:rPr>
              <a:t> a parable unto them, saying, The ground of a certain rich man </a:t>
            </a:r>
            <a:r>
              <a:rPr lang="en-CA" sz="2400" u="sng" dirty="0">
                <a:solidFill>
                  <a:schemeClr val="bg1"/>
                </a:solidFill>
                <a:effectLst>
                  <a:outerShdw blurRad="38100" dist="38100" dir="2700000" algn="tl">
                    <a:srgbClr val="000000">
                      <a:alpha val="43137"/>
                    </a:srgbClr>
                  </a:outerShdw>
                </a:effectLst>
              </a:rPr>
              <a:t>brought forth plentifully:</a:t>
            </a:r>
            <a:r>
              <a:rPr lang="en-CA" sz="2400" dirty="0">
                <a:solidFill>
                  <a:schemeClr val="bg1"/>
                </a:solidFill>
                <a:effectLst>
                  <a:outerShdw blurRad="38100" dist="38100" dir="2700000" algn="tl">
                    <a:srgbClr val="000000">
                      <a:alpha val="43137"/>
                    </a:srgbClr>
                  </a:outerShdw>
                </a:effectLst>
              </a:rPr>
              <a:t> </a:t>
            </a:r>
          </a:p>
          <a:p>
            <a:pPr marL="354013" indent="-354013">
              <a:buNone/>
            </a:pPr>
            <a:r>
              <a:rPr lang="en-CA" sz="2400" dirty="0" smtClean="0">
                <a:solidFill>
                  <a:schemeClr val="bg1"/>
                </a:solidFill>
                <a:effectLst>
                  <a:outerShdw blurRad="38100" dist="38100" dir="2700000" algn="tl">
                    <a:srgbClr val="000000">
                      <a:alpha val="43137"/>
                    </a:srgbClr>
                  </a:outerShdw>
                </a:effectLst>
              </a:rPr>
              <a:t>	17  </a:t>
            </a:r>
            <a:r>
              <a:rPr lang="en-CA" sz="2400" dirty="0">
                <a:solidFill>
                  <a:schemeClr val="bg1"/>
                </a:solidFill>
                <a:effectLst>
                  <a:outerShdw blurRad="38100" dist="38100" dir="2700000" algn="tl">
                    <a:srgbClr val="000000">
                      <a:alpha val="43137"/>
                    </a:srgbClr>
                  </a:outerShdw>
                </a:effectLst>
              </a:rPr>
              <a:t>And he thought within himself, saying, What shall I do, because I have no room where to bestow my fruits? </a:t>
            </a:r>
          </a:p>
        </p:txBody>
      </p:sp>
      <p:sp>
        <p:nvSpPr>
          <p:cNvPr id="4" name="Content Placeholder 3"/>
          <p:cNvSpPr>
            <a:spLocks noGrp="1"/>
          </p:cNvSpPr>
          <p:nvPr>
            <p:ph sz="half" idx="2"/>
          </p:nvPr>
        </p:nvSpPr>
        <p:spPr/>
        <p:txBody>
          <a:bodyPr/>
          <a:lstStyle/>
          <a:p>
            <a:r>
              <a:rPr lang="en-CA" sz="2400" dirty="0" smtClean="0"/>
              <a:t>A blessing in the sense that God causes the rain to fall upon the just and the unjust. (Mat 5:45)</a:t>
            </a:r>
          </a:p>
          <a:p>
            <a:r>
              <a:rPr lang="en-CA" sz="2400" dirty="0" smtClean="0"/>
              <a:t>But a trial in how we react to it.</a:t>
            </a:r>
          </a:p>
          <a:p>
            <a:r>
              <a:rPr lang="en-CA" sz="2400" dirty="0" smtClean="0"/>
              <a:t>God does not want to see a covetous, selfish and greedy spirit in those who receive his blessing.</a:t>
            </a:r>
          </a:p>
          <a:p>
            <a:r>
              <a:rPr lang="en-CA" sz="2400" dirty="0" smtClean="0"/>
              <a:t>This is how animals act.</a:t>
            </a:r>
            <a:endParaRPr lang="en-CA" sz="2400" dirty="0"/>
          </a:p>
        </p:txBody>
      </p:sp>
      <p:sp>
        <p:nvSpPr>
          <p:cNvPr id="5" name="4-Point Star 4"/>
          <p:cNvSpPr/>
          <p:nvPr/>
        </p:nvSpPr>
        <p:spPr>
          <a:xfrm>
            <a:off x="4716016" y="5805264"/>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50041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Covetousness &amp; Presumption</a:t>
            </a:r>
            <a:endParaRPr lang="en-CA" sz="3600" b="1" dirty="0"/>
          </a:p>
        </p:txBody>
      </p:sp>
      <p:sp>
        <p:nvSpPr>
          <p:cNvPr id="3" name="Content Placeholder 2"/>
          <p:cNvSpPr>
            <a:spLocks noGrp="1"/>
          </p:cNvSpPr>
          <p:nvPr>
            <p:ph sz="half" idx="1"/>
          </p:nvPr>
        </p:nvSpPr>
        <p:spPr>
          <a:xfrm>
            <a:off x="395536" y="1484784"/>
            <a:ext cx="4248472" cy="5040560"/>
          </a:xfrm>
          <a:solidFill>
            <a:schemeClr val="tx1">
              <a:lumMod val="75000"/>
              <a:lumOff val="25000"/>
            </a:schemeClr>
          </a:solidFill>
          <a:effectLst>
            <a:softEdge rad="127000"/>
          </a:effectLst>
        </p:spPr>
        <p:txBody>
          <a:bodyPr/>
          <a:lstStyle/>
          <a:p>
            <a:endParaRPr lang="en-CA" sz="500" dirty="0" smtClean="0">
              <a:solidFill>
                <a:schemeClr val="bg1"/>
              </a:solidFill>
              <a:effectLst>
                <a:outerShdw blurRad="38100" dist="38100" dir="2700000" algn="tl">
                  <a:srgbClr val="000000">
                    <a:alpha val="43137"/>
                  </a:srgbClr>
                </a:outerShdw>
              </a:effectLst>
            </a:endParaRPr>
          </a:p>
          <a:p>
            <a:endParaRPr lang="en-CA" sz="600" dirty="0" smtClean="0">
              <a:solidFill>
                <a:schemeClr val="bg1"/>
              </a:solidFill>
              <a:effectLst>
                <a:outerShdw blurRad="38100" dist="38100" dir="2700000" algn="tl">
                  <a:srgbClr val="000000">
                    <a:alpha val="43137"/>
                  </a:srgbClr>
                </a:outerShdw>
              </a:effectLst>
            </a:endParaRPr>
          </a:p>
          <a:p>
            <a:r>
              <a:rPr lang="en-CA" sz="2400" dirty="0" smtClean="0">
                <a:solidFill>
                  <a:schemeClr val="bg1"/>
                </a:solidFill>
                <a:effectLst>
                  <a:outerShdw blurRad="38100" dist="38100" dir="2700000" algn="tl">
                    <a:srgbClr val="000000">
                      <a:alpha val="43137"/>
                    </a:srgbClr>
                  </a:outerShdw>
                </a:effectLst>
              </a:rPr>
              <a:t>Luke 12:18,19  </a:t>
            </a:r>
          </a:p>
          <a:p>
            <a:pPr marL="354013" indent="-354013">
              <a:buNone/>
            </a:pPr>
            <a:r>
              <a:rPr lang="en-CA" sz="2400" dirty="0" smtClean="0">
                <a:solidFill>
                  <a:schemeClr val="bg1"/>
                </a:solidFill>
                <a:effectLst>
                  <a:outerShdw blurRad="38100" dist="38100" dir="2700000" algn="tl">
                    <a:srgbClr val="000000">
                      <a:alpha val="43137"/>
                    </a:srgbClr>
                  </a:outerShdw>
                </a:effectLst>
              </a:rPr>
              <a:t>	18 </a:t>
            </a:r>
            <a:r>
              <a:rPr lang="en-CA" sz="2400" dirty="0">
                <a:solidFill>
                  <a:schemeClr val="bg1"/>
                </a:solidFill>
                <a:effectLst>
                  <a:outerShdw blurRad="38100" dist="38100" dir="2700000" algn="tl">
                    <a:srgbClr val="000000">
                      <a:alpha val="43137"/>
                    </a:srgbClr>
                  </a:outerShdw>
                </a:effectLst>
              </a:rPr>
              <a:t>And he said, This </a:t>
            </a:r>
            <a:r>
              <a:rPr lang="en-CA" sz="2400" b="1" dirty="0">
                <a:solidFill>
                  <a:schemeClr val="bg1"/>
                </a:solidFill>
                <a:effectLst>
                  <a:outerShdw blurRad="38100" dist="38100" dir="2700000" algn="tl">
                    <a:srgbClr val="000000">
                      <a:alpha val="43137"/>
                    </a:srgbClr>
                  </a:outerShdw>
                </a:effectLst>
              </a:rPr>
              <a:t>will I</a:t>
            </a:r>
            <a:r>
              <a:rPr lang="en-CA" sz="2400" dirty="0">
                <a:solidFill>
                  <a:schemeClr val="bg1"/>
                </a:solidFill>
                <a:effectLst>
                  <a:outerShdw blurRad="38100" dist="38100" dir="2700000" algn="tl">
                    <a:srgbClr val="000000">
                      <a:alpha val="43137"/>
                    </a:srgbClr>
                  </a:outerShdw>
                </a:effectLst>
              </a:rPr>
              <a:t> do: </a:t>
            </a:r>
            <a:r>
              <a:rPr lang="en-CA" sz="2400" b="1" dirty="0">
                <a:solidFill>
                  <a:schemeClr val="bg1"/>
                </a:solidFill>
                <a:effectLst>
                  <a:outerShdw blurRad="38100" dist="38100" dir="2700000" algn="tl">
                    <a:srgbClr val="000000">
                      <a:alpha val="43137"/>
                    </a:srgbClr>
                  </a:outerShdw>
                </a:effectLst>
              </a:rPr>
              <a:t>I will </a:t>
            </a:r>
            <a:r>
              <a:rPr lang="en-CA" sz="2400" dirty="0">
                <a:solidFill>
                  <a:schemeClr val="bg1"/>
                </a:solidFill>
                <a:effectLst>
                  <a:outerShdw blurRad="38100" dist="38100" dir="2700000" algn="tl">
                    <a:srgbClr val="000000">
                      <a:alpha val="43137"/>
                    </a:srgbClr>
                  </a:outerShdw>
                </a:effectLst>
              </a:rPr>
              <a:t>pull down my barns, and build greater; and there </a:t>
            </a:r>
            <a:r>
              <a:rPr lang="en-CA" sz="2400" b="1" dirty="0">
                <a:solidFill>
                  <a:schemeClr val="bg1"/>
                </a:solidFill>
                <a:effectLst>
                  <a:outerShdw blurRad="38100" dist="38100" dir="2700000" algn="tl">
                    <a:srgbClr val="000000">
                      <a:alpha val="43137"/>
                    </a:srgbClr>
                  </a:outerShdw>
                </a:effectLst>
              </a:rPr>
              <a:t>will I</a:t>
            </a:r>
            <a:r>
              <a:rPr lang="en-CA" sz="2400" dirty="0">
                <a:solidFill>
                  <a:schemeClr val="bg1"/>
                </a:solidFill>
                <a:effectLst>
                  <a:outerShdw blurRad="38100" dist="38100" dir="2700000" algn="tl">
                    <a:srgbClr val="000000">
                      <a:alpha val="43137"/>
                    </a:srgbClr>
                  </a:outerShdw>
                </a:effectLst>
              </a:rPr>
              <a:t> bestow all my fruits and my goods. </a:t>
            </a:r>
          </a:p>
          <a:p>
            <a:pPr marL="354013" indent="-354013">
              <a:buNone/>
            </a:pPr>
            <a:r>
              <a:rPr lang="en-CA" sz="2400" dirty="0" smtClean="0">
                <a:solidFill>
                  <a:schemeClr val="bg1"/>
                </a:solidFill>
                <a:effectLst>
                  <a:outerShdw blurRad="38100" dist="38100" dir="2700000" algn="tl">
                    <a:srgbClr val="000000">
                      <a:alpha val="43137"/>
                    </a:srgbClr>
                  </a:outerShdw>
                </a:effectLst>
              </a:rPr>
              <a:t>	19  </a:t>
            </a:r>
            <a:r>
              <a:rPr lang="en-CA" sz="2400" dirty="0">
                <a:solidFill>
                  <a:schemeClr val="bg1"/>
                </a:solidFill>
                <a:effectLst>
                  <a:outerShdw blurRad="38100" dist="38100" dir="2700000" algn="tl">
                    <a:srgbClr val="000000">
                      <a:alpha val="43137"/>
                    </a:srgbClr>
                  </a:outerShdw>
                </a:effectLst>
              </a:rPr>
              <a:t>And </a:t>
            </a:r>
            <a:r>
              <a:rPr lang="en-CA" sz="2400" b="1" dirty="0">
                <a:solidFill>
                  <a:schemeClr val="bg1"/>
                </a:solidFill>
                <a:effectLst>
                  <a:outerShdw blurRad="38100" dist="38100" dir="2700000" algn="tl">
                    <a:srgbClr val="000000">
                      <a:alpha val="43137"/>
                    </a:srgbClr>
                  </a:outerShdw>
                </a:effectLst>
              </a:rPr>
              <a:t>I will </a:t>
            </a:r>
            <a:r>
              <a:rPr lang="en-CA" sz="2400" dirty="0">
                <a:solidFill>
                  <a:schemeClr val="bg1"/>
                </a:solidFill>
                <a:effectLst>
                  <a:outerShdw blurRad="38100" dist="38100" dir="2700000" algn="tl">
                    <a:srgbClr val="000000">
                      <a:alpha val="43137"/>
                    </a:srgbClr>
                  </a:outerShdw>
                </a:effectLst>
              </a:rPr>
              <a:t>say to my soul, Soul, thou hast much goods laid up for many years; take </a:t>
            </a:r>
            <a:r>
              <a:rPr lang="en-CA" sz="2400" dirty="0" err="1">
                <a:solidFill>
                  <a:schemeClr val="bg1"/>
                </a:solidFill>
                <a:effectLst>
                  <a:outerShdw blurRad="38100" dist="38100" dir="2700000" algn="tl">
                    <a:srgbClr val="000000">
                      <a:alpha val="43137"/>
                    </a:srgbClr>
                  </a:outerShdw>
                </a:effectLst>
              </a:rPr>
              <a:t>thine</a:t>
            </a:r>
            <a:r>
              <a:rPr lang="en-CA" sz="2400" dirty="0">
                <a:solidFill>
                  <a:schemeClr val="bg1"/>
                </a:solidFill>
                <a:effectLst>
                  <a:outerShdw blurRad="38100" dist="38100" dir="2700000" algn="tl">
                    <a:srgbClr val="000000">
                      <a:alpha val="43137"/>
                    </a:srgbClr>
                  </a:outerShdw>
                </a:effectLst>
              </a:rPr>
              <a:t> ease, eat, drink, </a:t>
            </a:r>
            <a:r>
              <a:rPr lang="en-CA" sz="2400" i="1" dirty="0">
                <a:solidFill>
                  <a:schemeClr val="bg1"/>
                </a:solidFill>
                <a:effectLst>
                  <a:outerShdw blurRad="38100" dist="38100" dir="2700000" algn="tl">
                    <a:srgbClr val="000000">
                      <a:alpha val="43137"/>
                    </a:srgbClr>
                  </a:outerShdw>
                </a:effectLst>
              </a:rPr>
              <a:t>and</a:t>
            </a:r>
            <a:r>
              <a:rPr lang="en-CA" sz="2400" dirty="0">
                <a:solidFill>
                  <a:schemeClr val="bg1"/>
                </a:solidFill>
                <a:effectLst>
                  <a:outerShdw blurRad="38100" dist="38100" dir="2700000" algn="tl">
                    <a:srgbClr val="000000">
                      <a:alpha val="43137"/>
                    </a:srgbClr>
                  </a:outerShdw>
                </a:effectLst>
              </a:rPr>
              <a:t> be merry. </a:t>
            </a:r>
          </a:p>
        </p:txBody>
      </p:sp>
      <p:sp>
        <p:nvSpPr>
          <p:cNvPr id="4" name="Content Placeholder 3"/>
          <p:cNvSpPr>
            <a:spLocks noGrp="1"/>
          </p:cNvSpPr>
          <p:nvPr>
            <p:ph sz="half" idx="2"/>
          </p:nvPr>
        </p:nvSpPr>
        <p:spPr>
          <a:xfrm>
            <a:off x="4864224" y="1600200"/>
            <a:ext cx="3884240" cy="4525963"/>
          </a:xfrm>
        </p:spPr>
        <p:txBody>
          <a:bodyPr/>
          <a:lstStyle/>
          <a:p>
            <a:r>
              <a:rPr lang="en-CA" sz="2400" dirty="0" smtClean="0"/>
              <a:t>The man was playing the role of “God” in his mind.</a:t>
            </a:r>
          </a:p>
          <a:p>
            <a:r>
              <a:rPr lang="en-CA" sz="2400" dirty="0" smtClean="0"/>
              <a:t>He </a:t>
            </a:r>
            <a:r>
              <a:rPr lang="en-CA" sz="2400" dirty="0" smtClean="0"/>
              <a:t>thought </a:t>
            </a:r>
            <a:r>
              <a:rPr lang="en-CA" sz="2400" dirty="0" smtClean="0"/>
              <a:t>of himself and his retirement.</a:t>
            </a:r>
          </a:p>
          <a:p>
            <a:r>
              <a:rPr lang="en-CA" sz="2400" dirty="0" smtClean="0"/>
              <a:t>He presumed that he would continue to live for many years.</a:t>
            </a:r>
          </a:p>
          <a:p>
            <a:endParaRPr lang="en-CA" sz="2400" dirty="0"/>
          </a:p>
        </p:txBody>
      </p:sp>
      <p:sp>
        <p:nvSpPr>
          <p:cNvPr id="5" name="4-Point Star 4"/>
          <p:cNvSpPr/>
          <p:nvPr/>
        </p:nvSpPr>
        <p:spPr>
          <a:xfrm>
            <a:off x="4932040" y="3789040"/>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80228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The Blind Side of Covetousness</a:t>
            </a:r>
            <a:endParaRPr lang="en-CA" sz="3600" b="1" dirty="0"/>
          </a:p>
        </p:txBody>
      </p:sp>
      <p:sp>
        <p:nvSpPr>
          <p:cNvPr id="3" name="Content Placeholder 2"/>
          <p:cNvSpPr>
            <a:spLocks noGrp="1"/>
          </p:cNvSpPr>
          <p:nvPr>
            <p:ph sz="half" idx="1"/>
          </p:nvPr>
        </p:nvSpPr>
        <p:spPr>
          <a:xfrm>
            <a:off x="457200" y="1484784"/>
            <a:ext cx="4038600" cy="4781128"/>
          </a:xfrm>
          <a:solidFill>
            <a:schemeClr val="tx1">
              <a:lumMod val="75000"/>
              <a:lumOff val="25000"/>
            </a:schemeClr>
          </a:solidFill>
          <a:effectLst>
            <a:softEdge rad="127000"/>
          </a:effectLst>
        </p:spPr>
        <p:txBody>
          <a:bodyPr/>
          <a:lstStyle/>
          <a:p>
            <a:endParaRPr lang="en-CA" sz="100" dirty="0" smtClean="0">
              <a:solidFill>
                <a:schemeClr val="bg1"/>
              </a:solidFill>
              <a:effectLst>
                <a:outerShdw blurRad="38100" dist="38100" dir="2700000" algn="tl">
                  <a:srgbClr val="000000">
                    <a:alpha val="43137"/>
                  </a:srgbClr>
                </a:outerShdw>
              </a:effectLst>
            </a:endParaRPr>
          </a:p>
          <a:p>
            <a:endParaRPr lang="en-CA" sz="700" dirty="0" smtClean="0">
              <a:solidFill>
                <a:schemeClr val="bg1"/>
              </a:solidFill>
              <a:effectLst>
                <a:outerShdw blurRad="38100" dist="38100" dir="2700000" algn="tl">
                  <a:srgbClr val="000000">
                    <a:alpha val="43137"/>
                  </a:srgbClr>
                </a:outerShdw>
              </a:effectLst>
            </a:endParaRPr>
          </a:p>
          <a:p>
            <a:r>
              <a:rPr lang="en-CA" sz="2400" dirty="0" smtClean="0">
                <a:solidFill>
                  <a:schemeClr val="bg1"/>
                </a:solidFill>
                <a:effectLst>
                  <a:outerShdw blurRad="38100" dist="38100" dir="2700000" algn="tl">
                    <a:srgbClr val="000000">
                      <a:alpha val="43137"/>
                    </a:srgbClr>
                  </a:outerShdw>
                </a:effectLst>
              </a:rPr>
              <a:t>Luke 12:20,21  </a:t>
            </a:r>
          </a:p>
          <a:p>
            <a:pPr marL="354013" indent="-354013">
              <a:buNone/>
            </a:pPr>
            <a:r>
              <a:rPr lang="en-CA" sz="2400" dirty="0" smtClean="0">
                <a:solidFill>
                  <a:schemeClr val="bg1"/>
                </a:solidFill>
                <a:effectLst>
                  <a:outerShdw blurRad="38100" dist="38100" dir="2700000" algn="tl">
                    <a:srgbClr val="000000">
                      <a:alpha val="43137"/>
                    </a:srgbClr>
                  </a:outerShdw>
                </a:effectLst>
              </a:rPr>
              <a:t>	20  </a:t>
            </a:r>
            <a:r>
              <a:rPr lang="en-CA" sz="2400" dirty="0">
                <a:solidFill>
                  <a:schemeClr val="bg1"/>
                </a:solidFill>
                <a:effectLst>
                  <a:outerShdw blurRad="38100" dist="38100" dir="2700000" algn="tl">
                    <a:srgbClr val="000000">
                      <a:alpha val="43137"/>
                    </a:srgbClr>
                  </a:outerShdw>
                </a:effectLst>
              </a:rPr>
              <a:t>But God said unto him, </a:t>
            </a:r>
            <a:r>
              <a:rPr lang="en-CA" sz="2400" i="1" dirty="0">
                <a:solidFill>
                  <a:schemeClr val="bg1"/>
                </a:solidFill>
                <a:effectLst>
                  <a:outerShdw blurRad="38100" dist="38100" dir="2700000" algn="tl">
                    <a:srgbClr val="000000">
                      <a:alpha val="43137"/>
                    </a:srgbClr>
                  </a:outerShdw>
                </a:effectLst>
              </a:rPr>
              <a:t>Thou</a:t>
            </a:r>
            <a:r>
              <a:rPr lang="en-CA" sz="2400" dirty="0">
                <a:solidFill>
                  <a:schemeClr val="bg1"/>
                </a:solidFill>
                <a:effectLst>
                  <a:outerShdw blurRad="38100" dist="38100" dir="2700000" algn="tl">
                    <a:srgbClr val="000000">
                      <a:alpha val="43137"/>
                    </a:srgbClr>
                  </a:outerShdw>
                </a:effectLst>
              </a:rPr>
              <a:t> fool, this night thy soul shall be required of thee: then whose shall those things be, which thou hast provided? </a:t>
            </a:r>
          </a:p>
          <a:p>
            <a:pPr marL="354013" indent="-354013">
              <a:buNone/>
            </a:pPr>
            <a:r>
              <a:rPr lang="en-CA" sz="2400" dirty="0" smtClean="0">
                <a:solidFill>
                  <a:schemeClr val="bg1"/>
                </a:solidFill>
                <a:effectLst>
                  <a:outerShdw blurRad="38100" dist="38100" dir="2700000" algn="tl">
                    <a:srgbClr val="000000">
                      <a:alpha val="43137"/>
                    </a:srgbClr>
                  </a:outerShdw>
                </a:effectLst>
              </a:rPr>
              <a:t>	21  </a:t>
            </a:r>
            <a:r>
              <a:rPr lang="en-CA" sz="2400" dirty="0">
                <a:solidFill>
                  <a:schemeClr val="bg1"/>
                </a:solidFill>
                <a:effectLst>
                  <a:outerShdw blurRad="38100" dist="38100" dir="2700000" algn="tl">
                    <a:srgbClr val="000000">
                      <a:alpha val="43137"/>
                    </a:srgbClr>
                  </a:outerShdw>
                </a:effectLst>
              </a:rPr>
              <a:t>So </a:t>
            </a:r>
            <a:r>
              <a:rPr lang="en-CA" sz="2400" i="1" dirty="0">
                <a:solidFill>
                  <a:schemeClr val="bg1"/>
                </a:solidFill>
                <a:effectLst>
                  <a:outerShdw blurRad="38100" dist="38100" dir="2700000" algn="tl">
                    <a:srgbClr val="000000">
                      <a:alpha val="43137"/>
                    </a:srgbClr>
                  </a:outerShdw>
                </a:effectLst>
              </a:rPr>
              <a:t>is</a:t>
            </a:r>
            <a:r>
              <a:rPr lang="en-CA" sz="2400" dirty="0">
                <a:solidFill>
                  <a:schemeClr val="bg1"/>
                </a:solidFill>
                <a:effectLst>
                  <a:outerShdw blurRad="38100" dist="38100" dir="2700000" algn="tl">
                    <a:srgbClr val="000000">
                      <a:alpha val="43137"/>
                    </a:srgbClr>
                  </a:outerShdw>
                </a:effectLst>
              </a:rPr>
              <a:t> he that </a:t>
            </a:r>
            <a:r>
              <a:rPr lang="en-CA" sz="2400" dirty="0" err="1">
                <a:solidFill>
                  <a:schemeClr val="bg1"/>
                </a:solidFill>
                <a:effectLst>
                  <a:outerShdw blurRad="38100" dist="38100" dir="2700000" algn="tl">
                    <a:srgbClr val="000000">
                      <a:alpha val="43137"/>
                    </a:srgbClr>
                  </a:outerShdw>
                </a:effectLst>
              </a:rPr>
              <a:t>layeth</a:t>
            </a:r>
            <a:r>
              <a:rPr lang="en-CA" sz="2400" dirty="0">
                <a:solidFill>
                  <a:schemeClr val="bg1"/>
                </a:solidFill>
                <a:effectLst>
                  <a:outerShdw blurRad="38100" dist="38100" dir="2700000" algn="tl">
                    <a:srgbClr val="000000">
                      <a:alpha val="43137"/>
                    </a:srgbClr>
                  </a:outerShdw>
                </a:effectLst>
              </a:rPr>
              <a:t> up treasure for himself, and is not rich toward God. </a:t>
            </a:r>
          </a:p>
          <a:p>
            <a:endParaRPr lang="en-CA" sz="2400" dirty="0">
              <a:solidFill>
                <a:schemeClr val="bg1"/>
              </a:solidFill>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p:txBody>
          <a:bodyPr/>
          <a:lstStyle/>
          <a:p>
            <a:r>
              <a:rPr lang="en-CA" sz="2400" dirty="0" smtClean="0"/>
              <a:t>Covetousness is the result of faithlessness</a:t>
            </a:r>
            <a:r>
              <a:rPr lang="en-CA" sz="2400" dirty="0" smtClean="0"/>
              <a:t>.</a:t>
            </a:r>
          </a:p>
          <a:p>
            <a:r>
              <a:rPr lang="en-CA" sz="2400" dirty="0" smtClean="0"/>
              <a:t>It manifests the lifestyle of one that does not believe that God will look after them in retirement.</a:t>
            </a:r>
            <a:endParaRPr lang="en-CA" sz="2400" dirty="0" smtClean="0"/>
          </a:p>
          <a:p>
            <a:r>
              <a:rPr lang="en-CA" sz="2400" dirty="0" smtClean="0"/>
              <a:t>Covetousness </a:t>
            </a:r>
            <a:r>
              <a:rPr lang="en-CA" sz="2400" dirty="0" smtClean="0"/>
              <a:t>is </a:t>
            </a:r>
            <a:r>
              <a:rPr lang="en-CA" sz="2400" dirty="0" smtClean="0"/>
              <a:t>a ‘snub’ and an offense to God; a  </a:t>
            </a:r>
            <a:r>
              <a:rPr lang="en-CA" sz="2400" dirty="0" smtClean="0"/>
              <a:t>deadly mistake!</a:t>
            </a:r>
            <a:endParaRPr lang="en-CA" sz="2400" dirty="0"/>
          </a:p>
        </p:txBody>
      </p:sp>
      <p:sp>
        <p:nvSpPr>
          <p:cNvPr id="5" name="4-Point Star 4"/>
          <p:cNvSpPr/>
          <p:nvPr/>
        </p:nvSpPr>
        <p:spPr>
          <a:xfrm>
            <a:off x="4716016" y="5661248"/>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8890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CA" sz="3600" b="1" dirty="0" smtClean="0"/>
              <a:t>Important Points</a:t>
            </a:r>
            <a:endParaRPr lang="en-CA" sz="3600" b="1" dirty="0"/>
          </a:p>
        </p:txBody>
      </p:sp>
      <p:sp>
        <p:nvSpPr>
          <p:cNvPr id="5" name="Content Placeholder 4"/>
          <p:cNvSpPr>
            <a:spLocks noGrp="1"/>
          </p:cNvSpPr>
          <p:nvPr>
            <p:ph idx="1"/>
          </p:nvPr>
        </p:nvSpPr>
        <p:spPr>
          <a:xfrm>
            <a:off x="457200" y="1484784"/>
            <a:ext cx="8229600" cy="4421087"/>
          </a:xfrm>
          <a:solidFill>
            <a:schemeClr val="tx1">
              <a:lumMod val="75000"/>
              <a:lumOff val="25000"/>
            </a:schemeClr>
          </a:solidFill>
          <a:effectLst>
            <a:softEdge rad="63500"/>
          </a:effectLst>
        </p:spPr>
        <p:txBody>
          <a:bodyPr/>
          <a:lstStyle/>
          <a:p>
            <a:endParaRPr lang="en-CA" sz="200" dirty="0" smtClean="0">
              <a:solidFill>
                <a:schemeClr val="bg1"/>
              </a:solidFill>
              <a:effectLst>
                <a:outerShdw blurRad="38100" dist="38100" dir="2700000" algn="tl">
                  <a:srgbClr val="000000">
                    <a:alpha val="43137"/>
                  </a:srgbClr>
                </a:outerShdw>
              </a:effectLst>
            </a:endParaRPr>
          </a:p>
          <a:p>
            <a:r>
              <a:rPr lang="en-CA" sz="2400" dirty="0" smtClean="0">
                <a:solidFill>
                  <a:schemeClr val="bg1"/>
                </a:solidFill>
                <a:effectLst>
                  <a:outerShdw blurRad="38100" dist="38100" dir="2700000" algn="tl">
                    <a:srgbClr val="000000">
                      <a:alpha val="43137"/>
                    </a:srgbClr>
                  </a:outerShdw>
                </a:effectLst>
              </a:rPr>
              <a:t>Being ‘blessed’ in </a:t>
            </a:r>
            <a:r>
              <a:rPr lang="en-CA" sz="2400" dirty="0" smtClean="0">
                <a:solidFill>
                  <a:schemeClr val="bg1"/>
                </a:solidFill>
                <a:effectLst>
                  <a:outerShdw blurRad="38100" dist="38100" dir="2700000" algn="tl">
                    <a:srgbClr val="000000">
                      <a:alpha val="43137"/>
                    </a:srgbClr>
                  </a:outerShdw>
                </a:effectLst>
              </a:rPr>
              <a:t>life should not be based on the abundance or quality of our possessions.</a:t>
            </a:r>
          </a:p>
          <a:p>
            <a:r>
              <a:rPr lang="en-CA" sz="2400" dirty="0" smtClean="0">
                <a:solidFill>
                  <a:schemeClr val="bg1"/>
                </a:solidFill>
                <a:effectLst>
                  <a:outerShdw blurRad="38100" dist="38100" dir="2700000" algn="tl">
                    <a:srgbClr val="000000">
                      <a:alpha val="43137"/>
                    </a:srgbClr>
                  </a:outerShdw>
                </a:effectLst>
              </a:rPr>
              <a:t>The </a:t>
            </a:r>
            <a:r>
              <a:rPr lang="en-CA" sz="2400" dirty="0">
                <a:solidFill>
                  <a:schemeClr val="bg1"/>
                </a:solidFill>
                <a:effectLst>
                  <a:outerShdw blurRad="38100" dist="38100" dir="2700000" algn="tl">
                    <a:srgbClr val="000000">
                      <a:alpha val="43137"/>
                    </a:srgbClr>
                  </a:outerShdw>
                </a:effectLst>
              </a:rPr>
              <a:t>‘blessing of God’ falls on the just and the unjust</a:t>
            </a:r>
            <a:r>
              <a:rPr lang="en-CA" sz="2400" dirty="0" smtClean="0">
                <a:solidFill>
                  <a:schemeClr val="bg1"/>
                </a:solidFill>
                <a:effectLst>
                  <a:outerShdw blurRad="38100" dist="38100" dir="2700000" algn="tl">
                    <a:srgbClr val="000000">
                      <a:alpha val="43137"/>
                    </a:srgbClr>
                  </a:outerShdw>
                </a:effectLst>
              </a:rPr>
              <a:t>.</a:t>
            </a:r>
          </a:p>
          <a:p>
            <a:r>
              <a:rPr lang="en-CA" sz="2400" dirty="0" smtClean="0">
                <a:solidFill>
                  <a:schemeClr val="bg1"/>
                </a:solidFill>
                <a:effectLst>
                  <a:outerShdw blurRad="38100" dist="38100" dir="2700000" algn="tl">
                    <a:srgbClr val="000000">
                      <a:alpha val="43137"/>
                    </a:srgbClr>
                  </a:outerShdw>
                </a:effectLst>
              </a:rPr>
              <a:t>We must not think that </a:t>
            </a:r>
            <a:r>
              <a:rPr lang="en-CA" sz="2400" dirty="0" smtClean="0">
                <a:solidFill>
                  <a:schemeClr val="bg1"/>
                </a:solidFill>
                <a:effectLst>
                  <a:outerShdw blurRad="38100" dist="38100" dir="2700000" algn="tl">
                    <a:srgbClr val="000000">
                      <a:alpha val="43137"/>
                    </a:srgbClr>
                  </a:outerShdw>
                </a:effectLst>
              </a:rPr>
              <a:t>an abundance of possessions means </a:t>
            </a:r>
            <a:r>
              <a:rPr lang="en-CA" sz="2400" dirty="0" smtClean="0">
                <a:solidFill>
                  <a:schemeClr val="bg1"/>
                </a:solidFill>
                <a:effectLst>
                  <a:outerShdw blurRad="38100" dist="38100" dir="2700000" algn="tl">
                    <a:srgbClr val="000000">
                      <a:alpha val="43137"/>
                    </a:srgbClr>
                  </a:outerShdw>
                </a:effectLst>
              </a:rPr>
              <a:t>that God approves of our way of life.</a:t>
            </a:r>
          </a:p>
          <a:p>
            <a:r>
              <a:rPr lang="en-CA" sz="2400" dirty="0" smtClean="0">
                <a:solidFill>
                  <a:schemeClr val="bg1"/>
                </a:solidFill>
                <a:effectLst>
                  <a:outerShdw blurRad="38100" dist="38100" dir="2700000" algn="tl">
                    <a:srgbClr val="000000">
                      <a:alpha val="43137"/>
                    </a:srgbClr>
                  </a:outerShdw>
                </a:effectLst>
              </a:rPr>
              <a:t>Covetous thinking sometimes occurs suddenly and results in presumptuous planning that excludes God’s approval. </a:t>
            </a:r>
          </a:p>
          <a:p>
            <a:r>
              <a:rPr lang="en-CA" sz="2400" dirty="0" smtClean="0">
                <a:solidFill>
                  <a:schemeClr val="bg1"/>
                </a:solidFill>
                <a:effectLst>
                  <a:outerShdw blurRad="38100" dist="38100" dir="2700000" algn="tl">
                    <a:srgbClr val="000000">
                      <a:alpha val="43137"/>
                    </a:srgbClr>
                  </a:outerShdw>
                </a:effectLst>
              </a:rPr>
              <a:t>Whatever we plan to do is subject to the will of our heavenly Father, whether or not we acknowledge it.</a:t>
            </a:r>
          </a:p>
        </p:txBody>
      </p:sp>
    </p:spTree>
    <p:extLst>
      <p:ext uri="{BB962C8B-B14F-4D97-AF65-F5344CB8AC3E}">
        <p14:creationId xmlns:p14="http://schemas.microsoft.com/office/powerpoint/2010/main" val="949266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4258816" cy="1143000"/>
          </a:xfrm>
        </p:spPr>
        <p:txBody>
          <a:bodyPr/>
          <a:lstStyle/>
          <a:p>
            <a:pPr algn="l"/>
            <a:r>
              <a:rPr lang="en-CA" b="1" dirty="0" smtClean="0">
                <a:solidFill>
                  <a:schemeClr val="bg1"/>
                </a:solidFill>
                <a:effectLst>
                  <a:outerShdw blurRad="38100" dist="38100" dir="2700000" algn="tl">
                    <a:srgbClr val="000000">
                      <a:alpha val="43137"/>
                    </a:srgbClr>
                  </a:outerShdw>
                </a:effectLst>
              </a:rPr>
              <a:t>Covetousness</a:t>
            </a:r>
            <a:endParaRPr lang="en-CA"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74848" y="1196752"/>
            <a:ext cx="8229600" cy="4525963"/>
          </a:xfrm>
        </p:spPr>
        <p:txBody>
          <a:bodyPr/>
          <a:lstStyle/>
          <a:p>
            <a:r>
              <a:rPr lang="en-CA" sz="2800" b="1" dirty="0" smtClean="0">
                <a:solidFill>
                  <a:schemeClr val="bg1"/>
                </a:solidFill>
                <a:effectLst>
                  <a:outerShdw blurRad="38100" dist="38100" dir="2700000" algn="tl">
                    <a:srgbClr val="000000">
                      <a:alpha val="43137"/>
                    </a:srgbClr>
                  </a:outerShdw>
                </a:effectLst>
              </a:rPr>
              <a:t>The Example of the Ecclesia at Laodicea.</a:t>
            </a:r>
          </a:p>
          <a:p>
            <a:r>
              <a:rPr lang="en-CA" sz="2800" b="1" dirty="0" smtClean="0">
                <a:solidFill>
                  <a:schemeClr val="bg1"/>
                </a:solidFill>
                <a:effectLst>
                  <a:outerShdw blurRad="38100" dist="38100" dir="2700000" algn="tl">
                    <a:srgbClr val="000000">
                      <a:alpha val="43137"/>
                    </a:srgbClr>
                  </a:outerShdw>
                </a:effectLst>
              </a:rPr>
              <a:t>Revelation 3:14-22</a:t>
            </a:r>
            <a:endParaRPr lang="en-CA" sz="28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2077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The Ecclesia at Laodicea</a:t>
            </a:r>
            <a:endParaRPr lang="en-CA" sz="3600" b="1" dirty="0"/>
          </a:p>
        </p:txBody>
      </p:sp>
      <p:sp>
        <p:nvSpPr>
          <p:cNvPr id="3" name="Content Placeholder 2"/>
          <p:cNvSpPr>
            <a:spLocks noGrp="1"/>
          </p:cNvSpPr>
          <p:nvPr>
            <p:ph sz="half" idx="1"/>
          </p:nvPr>
        </p:nvSpPr>
        <p:spPr>
          <a:xfrm>
            <a:off x="395536" y="1484784"/>
            <a:ext cx="4038600" cy="3556992"/>
          </a:xfrm>
          <a:solidFill>
            <a:schemeClr val="accent4">
              <a:lumMod val="60000"/>
              <a:lumOff val="40000"/>
            </a:schemeClr>
          </a:solidFill>
          <a:effectLst>
            <a:softEdge rad="127000"/>
          </a:effectLst>
        </p:spPr>
        <p:txBody>
          <a:bodyPr/>
          <a:lstStyle/>
          <a:p>
            <a:endParaRPr lang="en-CA" sz="700" dirty="0" smtClean="0"/>
          </a:p>
          <a:p>
            <a:r>
              <a:rPr lang="en-CA" sz="2400" b="1" dirty="0" smtClean="0"/>
              <a:t>Revelation </a:t>
            </a:r>
            <a:r>
              <a:rPr lang="en-CA" sz="2400" b="1" dirty="0"/>
              <a:t>3:14  </a:t>
            </a:r>
            <a:endParaRPr lang="en-CA" sz="2400" b="1" dirty="0" smtClean="0"/>
          </a:p>
          <a:p>
            <a:pPr marL="354013" indent="-354013">
              <a:buNone/>
            </a:pPr>
            <a:r>
              <a:rPr lang="en-CA" sz="2400" dirty="0"/>
              <a:t>	</a:t>
            </a:r>
            <a:r>
              <a:rPr lang="en-CA" sz="2400" dirty="0" smtClean="0"/>
              <a:t>And </a:t>
            </a:r>
            <a:r>
              <a:rPr lang="en-CA" sz="2400" dirty="0"/>
              <a:t>unto the angel of the church of the </a:t>
            </a:r>
            <a:r>
              <a:rPr lang="en-CA" sz="2400" b="1" dirty="0" err="1"/>
              <a:t>Laodiceans</a:t>
            </a:r>
            <a:r>
              <a:rPr lang="en-CA" sz="2400" dirty="0"/>
              <a:t> write; These things </a:t>
            </a:r>
            <a:r>
              <a:rPr lang="en-CA" sz="2400" dirty="0" err="1"/>
              <a:t>saith</a:t>
            </a:r>
            <a:r>
              <a:rPr lang="en-CA" sz="2400" dirty="0"/>
              <a:t> the Amen, the faithful and true witness, the beginning of the creation of God; </a:t>
            </a:r>
          </a:p>
        </p:txBody>
      </p:sp>
      <p:sp>
        <p:nvSpPr>
          <p:cNvPr id="4" name="Content Placeholder 3"/>
          <p:cNvSpPr>
            <a:spLocks noGrp="1"/>
          </p:cNvSpPr>
          <p:nvPr>
            <p:ph sz="half" idx="2"/>
          </p:nvPr>
        </p:nvSpPr>
        <p:spPr>
          <a:xfrm>
            <a:off x="4648200" y="1888232"/>
            <a:ext cx="4038600" cy="3052936"/>
          </a:xfrm>
        </p:spPr>
        <p:txBody>
          <a:bodyPr/>
          <a:lstStyle/>
          <a:p>
            <a:r>
              <a:rPr lang="en-CA" sz="2400" dirty="0" smtClean="0"/>
              <a:t>The last of the </a:t>
            </a:r>
            <a:r>
              <a:rPr lang="en-CA" sz="2400" dirty="0" err="1" smtClean="0"/>
              <a:t>ecclesias</a:t>
            </a:r>
            <a:r>
              <a:rPr lang="en-CA" sz="2400" dirty="0" smtClean="0"/>
              <a:t> addressed by the Lord.</a:t>
            </a:r>
          </a:p>
          <a:p>
            <a:r>
              <a:rPr lang="en-CA" sz="2400" dirty="0" smtClean="0"/>
              <a:t>The last age of the </a:t>
            </a:r>
            <a:r>
              <a:rPr lang="en-CA" sz="2400" dirty="0" err="1" smtClean="0"/>
              <a:t>ecclesias</a:t>
            </a:r>
            <a:r>
              <a:rPr lang="en-CA" sz="2400" dirty="0" smtClean="0"/>
              <a:t> before the return of the Lord.</a:t>
            </a:r>
          </a:p>
          <a:p>
            <a:r>
              <a:rPr lang="en-CA" sz="2400" dirty="0" smtClean="0"/>
              <a:t>More applicable to us in the western world.</a:t>
            </a:r>
            <a:endParaRPr lang="en-CA" sz="2400" dirty="0"/>
          </a:p>
        </p:txBody>
      </p:sp>
      <p:sp>
        <p:nvSpPr>
          <p:cNvPr id="5" name="4-Point Star 4"/>
          <p:cNvSpPr/>
          <p:nvPr/>
        </p:nvSpPr>
        <p:spPr>
          <a:xfrm>
            <a:off x="4716016" y="4509120"/>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788305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28625" y="333375"/>
            <a:ext cx="8229600" cy="1128713"/>
          </a:xfrm>
          <a:noFill/>
        </p:spPr>
        <p:txBody>
          <a:bodyPr rtlCol="0">
            <a:noAutofit/>
          </a:bodyPr>
          <a:lstStyle/>
          <a:p>
            <a:pPr eaLnBrk="1" fontAlgn="auto" hangingPunct="1">
              <a:spcAft>
                <a:spcPts val="0"/>
              </a:spcAft>
              <a:defRPr/>
            </a:pPr>
            <a:r>
              <a:rPr lang="en-CA" sz="3600" b="1" dirty="0" smtClean="0"/>
              <a:t>The Evil of Covetousness</a:t>
            </a:r>
            <a:br>
              <a:rPr lang="en-CA" sz="3600" b="1" dirty="0" smtClean="0"/>
            </a:br>
            <a:r>
              <a:rPr lang="en-CA" sz="2800" b="1" dirty="0" smtClean="0"/>
              <a:t>Review</a:t>
            </a:r>
          </a:p>
        </p:txBody>
      </p:sp>
      <p:sp>
        <p:nvSpPr>
          <p:cNvPr id="4099" name="Rectangle 3"/>
          <p:cNvSpPr>
            <a:spLocks noGrp="1" noChangeArrowheads="1"/>
          </p:cNvSpPr>
          <p:nvPr>
            <p:ph sz="half" idx="1"/>
          </p:nvPr>
        </p:nvSpPr>
        <p:spPr>
          <a:xfrm>
            <a:off x="1028700" y="1484784"/>
            <a:ext cx="7072313" cy="4824536"/>
          </a:xfrm>
          <a:gradFill>
            <a:gsLst>
              <a:gs pos="0">
                <a:srgbClr val="00B050">
                  <a:shade val="67500"/>
                  <a:satMod val="115000"/>
                  <a:alpha val="0"/>
                </a:srgbClr>
              </a:gs>
              <a:gs pos="100000">
                <a:srgbClr val="00B050">
                  <a:shade val="100000"/>
                  <a:satMod val="115000"/>
                </a:srgbClr>
              </a:gs>
            </a:gsLst>
            <a:lin ang="5400000" scaled="0"/>
          </a:gradFill>
        </p:spPr>
        <p:txBody>
          <a:bodyPr/>
          <a:lstStyle/>
          <a:p>
            <a:pPr marL="457200" indent="-457200" eaLnBrk="1" fontAlgn="auto" hangingPunct="1">
              <a:spcAft>
                <a:spcPts val="0"/>
              </a:spcAft>
              <a:buFont typeface="Arial" charset="0"/>
              <a:buNone/>
              <a:defRPr/>
            </a:pPr>
            <a:endParaRPr lang="en-CA" sz="900" b="1" dirty="0" smtClean="0"/>
          </a:p>
          <a:p>
            <a:pPr marL="457200" indent="-457200" eaLnBrk="1" fontAlgn="auto" hangingPunct="1">
              <a:spcAft>
                <a:spcPts val="0"/>
              </a:spcAft>
              <a:buFont typeface="Arial" charset="0"/>
              <a:buAutoNum type="arabicPeriod"/>
              <a:defRPr/>
            </a:pPr>
            <a:r>
              <a:rPr lang="en-CA" sz="2000" b="1" dirty="0" smtClean="0"/>
              <a:t>Covetousness attacks our faith in God.</a:t>
            </a:r>
          </a:p>
          <a:p>
            <a:pPr marL="457200" indent="-457200" eaLnBrk="1" fontAlgn="auto" hangingPunct="1">
              <a:spcAft>
                <a:spcPts val="0"/>
              </a:spcAft>
              <a:buFont typeface="Arial" charset="0"/>
              <a:buAutoNum type="arabicPeriod" startAt="2"/>
              <a:defRPr/>
            </a:pPr>
            <a:r>
              <a:rPr lang="en-CA" sz="2000" b="1" dirty="0" smtClean="0"/>
              <a:t>It covers up the need for God and His wish that we be content with what we have.</a:t>
            </a:r>
          </a:p>
          <a:p>
            <a:pPr marL="457200" indent="-457200" eaLnBrk="1" fontAlgn="auto" hangingPunct="1">
              <a:spcAft>
                <a:spcPts val="0"/>
              </a:spcAft>
              <a:buFont typeface="Arial" charset="0"/>
              <a:buAutoNum type="arabicPeriod" startAt="2"/>
              <a:defRPr/>
            </a:pPr>
            <a:r>
              <a:rPr lang="en-CA" sz="2000" b="1" dirty="0" smtClean="0"/>
              <a:t>It shows a contempt for his Word and guarantee of support. </a:t>
            </a:r>
          </a:p>
          <a:p>
            <a:pPr marL="457200" indent="-457200" eaLnBrk="1" fontAlgn="auto" hangingPunct="1">
              <a:spcAft>
                <a:spcPts val="0"/>
              </a:spcAft>
              <a:buFont typeface="Arial" charset="0"/>
              <a:buAutoNum type="arabicPeriod" startAt="2"/>
              <a:defRPr/>
            </a:pPr>
            <a:r>
              <a:rPr lang="en-CA" sz="2000" b="1" dirty="0" smtClean="0"/>
              <a:t>It is deceitful to the point that we can hardly recognize it happening.</a:t>
            </a:r>
          </a:p>
          <a:p>
            <a:pPr marL="457200" indent="-457200" eaLnBrk="1" fontAlgn="auto" hangingPunct="1">
              <a:spcAft>
                <a:spcPts val="0"/>
              </a:spcAft>
              <a:buFont typeface="Arial" charset="0"/>
              <a:buAutoNum type="arabicPeriod" startAt="2"/>
              <a:defRPr/>
            </a:pPr>
            <a:r>
              <a:rPr lang="en-CA" sz="2000" b="1" dirty="0" smtClean="0"/>
              <a:t>It can work alongside our instruction in the Lord and finally undo all the good that instruction has accomplished.</a:t>
            </a:r>
          </a:p>
          <a:p>
            <a:pPr marL="457200" indent="-457200" eaLnBrk="1" fontAlgn="auto" hangingPunct="1">
              <a:spcAft>
                <a:spcPts val="0"/>
              </a:spcAft>
              <a:buFont typeface="Arial" charset="0"/>
              <a:buAutoNum type="arabicPeriod" startAt="2"/>
              <a:defRPr/>
            </a:pPr>
            <a:r>
              <a:rPr lang="en-CA" sz="2000" b="1" dirty="0" smtClean="0"/>
              <a:t>It can cause us to be rejected at the Judgment Seat of Christ.</a:t>
            </a:r>
          </a:p>
          <a:p>
            <a:pPr marL="457200" indent="-457200" eaLnBrk="1" fontAlgn="auto" hangingPunct="1">
              <a:spcAft>
                <a:spcPts val="0"/>
              </a:spcAft>
              <a:buFont typeface="Arial" charset="0"/>
              <a:buAutoNum type="arabicPeriod" startAt="2"/>
              <a:defRPr/>
            </a:pPr>
            <a:r>
              <a:rPr lang="en-CA" sz="2000" b="1" dirty="0" smtClean="0"/>
              <a:t>It is deadly.</a:t>
            </a:r>
          </a:p>
          <a:p>
            <a:pPr marL="457200" indent="-457200" eaLnBrk="1" fontAlgn="auto" hangingPunct="1">
              <a:spcAft>
                <a:spcPts val="0"/>
              </a:spcAft>
              <a:buFont typeface="Arial" charset="0"/>
              <a:buAutoNum type="arabicPeriod" startAt="2"/>
              <a:defRPr/>
            </a:pPr>
            <a:endParaRPr lang="en-CA" sz="2000" dirty="0" smtClean="0"/>
          </a:p>
          <a:p>
            <a:pPr eaLnBrk="1" hangingPunct="1">
              <a:buFont typeface="Arial" charset="0"/>
              <a:buNone/>
              <a:defRPr/>
            </a:pPr>
            <a:endParaRPr lang="en-CA" dirty="0" smtClean="0"/>
          </a:p>
        </p:txBody>
      </p:sp>
    </p:spTree>
    <p:extLst>
      <p:ext uri="{BB962C8B-B14F-4D97-AF65-F5344CB8AC3E}">
        <p14:creationId xmlns:p14="http://schemas.microsoft.com/office/powerpoint/2010/main" val="35656595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Difficulty in the ‘end’ times.</a:t>
            </a:r>
            <a:endParaRPr lang="en-CA" sz="3600" b="1" dirty="0"/>
          </a:p>
        </p:txBody>
      </p:sp>
      <p:sp>
        <p:nvSpPr>
          <p:cNvPr id="7" name="Content Placeholder 6"/>
          <p:cNvSpPr>
            <a:spLocks noGrp="1"/>
          </p:cNvSpPr>
          <p:nvPr>
            <p:ph idx="1"/>
          </p:nvPr>
        </p:nvSpPr>
        <p:spPr>
          <a:xfrm>
            <a:off x="831273" y="1412777"/>
            <a:ext cx="7481455" cy="3528392"/>
          </a:xfrm>
          <a:solidFill>
            <a:schemeClr val="accent4">
              <a:lumMod val="60000"/>
              <a:lumOff val="40000"/>
            </a:schemeClr>
          </a:solidFill>
          <a:effectLst>
            <a:softEdge rad="127000"/>
          </a:effectLst>
        </p:spPr>
        <p:txBody>
          <a:bodyPr/>
          <a:lstStyle/>
          <a:p>
            <a:endParaRPr lang="en-CA" sz="800" dirty="0" smtClean="0"/>
          </a:p>
          <a:p>
            <a:r>
              <a:rPr lang="en-CA" sz="2800" dirty="0" smtClean="0"/>
              <a:t>End of </a:t>
            </a:r>
            <a:r>
              <a:rPr lang="en-CA" sz="2800" dirty="0" err="1" smtClean="0"/>
              <a:t>Noahic</a:t>
            </a:r>
            <a:r>
              <a:rPr lang="en-CA" sz="2800" dirty="0" smtClean="0"/>
              <a:t> Age.</a:t>
            </a:r>
          </a:p>
          <a:p>
            <a:pPr marL="895350" indent="-354013"/>
            <a:r>
              <a:rPr lang="en-CA" sz="2800" dirty="0" smtClean="0"/>
              <a:t>End of Joshua era.</a:t>
            </a:r>
          </a:p>
          <a:p>
            <a:pPr marL="1436688" indent="-354013"/>
            <a:r>
              <a:rPr lang="en-CA" sz="2800" dirty="0" smtClean="0"/>
              <a:t>End of Kings period.</a:t>
            </a:r>
          </a:p>
          <a:p>
            <a:pPr marL="1978025" indent="-354013"/>
            <a:r>
              <a:rPr lang="en-CA" sz="2800" dirty="0" smtClean="0"/>
              <a:t>End of 2</a:t>
            </a:r>
            <a:r>
              <a:rPr lang="en-CA" sz="2800" baseline="30000" dirty="0" smtClean="0"/>
              <a:t>nd</a:t>
            </a:r>
            <a:r>
              <a:rPr lang="en-CA" sz="2800" dirty="0" smtClean="0"/>
              <a:t> Temple era.</a:t>
            </a:r>
          </a:p>
          <a:p>
            <a:pPr marL="3228975" indent="-355600"/>
            <a:r>
              <a:rPr lang="en-CA" sz="2800" dirty="0" smtClean="0"/>
              <a:t>End of Present age.</a:t>
            </a:r>
          </a:p>
          <a:p>
            <a:pPr marL="3937000" indent="-522288"/>
            <a:r>
              <a:rPr lang="en-CA" sz="2800" dirty="0" smtClean="0"/>
              <a:t>End of Kingdom age.</a:t>
            </a:r>
            <a:endParaRPr lang="en-CA" sz="2800" dirty="0"/>
          </a:p>
        </p:txBody>
      </p:sp>
    </p:spTree>
    <p:extLst>
      <p:ext uri="{BB962C8B-B14F-4D97-AF65-F5344CB8AC3E}">
        <p14:creationId xmlns:p14="http://schemas.microsoft.com/office/powerpoint/2010/main" val="2323553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850106"/>
          </a:xfrm>
        </p:spPr>
        <p:txBody>
          <a:bodyPr/>
          <a:lstStyle/>
          <a:p>
            <a:r>
              <a:rPr lang="en-CA" sz="3600" b="1" dirty="0" smtClean="0"/>
              <a:t>The </a:t>
            </a:r>
            <a:r>
              <a:rPr lang="en-CA" sz="3600" b="1" dirty="0" err="1" smtClean="0"/>
              <a:t>Laodicean</a:t>
            </a:r>
            <a:r>
              <a:rPr lang="en-CA" sz="3600" b="1" dirty="0" smtClean="0"/>
              <a:t> Period</a:t>
            </a:r>
            <a:endParaRPr lang="en-CA" sz="3600" b="1" dirty="0"/>
          </a:p>
        </p:txBody>
      </p:sp>
      <p:sp>
        <p:nvSpPr>
          <p:cNvPr id="6" name="Content Placeholder 5"/>
          <p:cNvSpPr>
            <a:spLocks noGrp="1"/>
          </p:cNvSpPr>
          <p:nvPr>
            <p:ph idx="1"/>
          </p:nvPr>
        </p:nvSpPr>
        <p:spPr>
          <a:xfrm>
            <a:off x="457200" y="1124744"/>
            <a:ext cx="8229600" cy="5328592"/>
          </a:xfrm>
          <a:solidFill>
            <a:schemeClr val="accent4">
              <a:lumMod val="60000"/>
              <a:lumOff val="40000"/>
            </a:schemeClr>
          </a:solidFill>
          <a:effectLst>
            <a:softEdge rad="127000"/>
          </a:effectLst>
        </p:spPr>
        <p:txBody>
          <a:bodyPr/>
          <a:lstStyle/>
          <a:p>
            <a:endParaRPr lang="en-CA" sz="700" dirty="0" smtClean="0"/>
          </a:p>
          <a:p>
            <a:r>
              <a:rPr lang="en-CA" sz="2400" dirty="0" smtClean="0"/>
              <a:t>“Such was the pass at which Christianity had arrived at the opening of the Sixth Seal, A.D. 311. </a:t>
            </a:r>
            <a:r>
              <a:rPr lang="en-CA" sz="2400" dirty="0" err="1" smtClean="0"/>
              <a:t>Laodiceanism</a:t>
            </a:r>
            <a:r>
              <a:rPr lang="en-CA" sz="2400" dirty="0" smtClean="0"/>
              <a:t> had extinguished the “little strength” of the Philadelphian state which preceded it.  In this, the Spirit had “come quickly,” </a:t>
            </a:r>
            <a:r>
              <a:rPr lang="en-CA" sz="2400" i="1" dirty="0" smtClean="0"/>
              <a:t>or suddenly</a:t>
            </a:r>
            <a:r>
              <a:rPr lang="en-CA" sz="2400" dirty="0" smtClean="0"/>
              <a:t>, upon them in the judgments of the Fifth Seal for the abominations of the existing and previous states. Christianity was now paganized; and as ministered by the bishops and presbyters of the churches, was ineffectual for the salvation of men.  It was no longer of use in their hands for the taking out of people from among the Gentiles for the Name – Acts 15:14.  The time had therefore come to </a:t>
            </a:r>
            <a:r>
              <a:rPr lang="en-CA" sz="2400" dirty="0" err="1" smtClean="0"/>
              <a:t>spue</a:t>
            </a:r>
            <a:r>
              <a:rPr lang="en-CA" sz="2400" dirty="0" smtClean="0"/>
              <a:t> them out of the Spirit’s mouth.” </a:t>
            </a:r>
            <a:r>
              <a:rPr lang="en-CA" sz="1800" b="1" dirty="0" smtClean="0"/>
              <a:t>John Thomas, Eureka </a:t>
            </a:r>
            <a:r>
              <a:rPr lang="en-CA" sz="1800" b="1" dirty="0" err="1" smtClean="0"/>
              <a:t>Vol</a:t>
            </a:r>
            <a:r>
              <a:rPr lang="en-CA" sz="1800" b="1" dirty="0" smtClean="0"/>
              <a:t> 1, Pg. 451-452</a:t>
            </a:r>
            <a:endParaRPr lang="en-CA" sz="1800" b="1" dirty="0"/>
          </a:p>
        </p:txBody>
      </p:sp>
    </p:spTree>
    <p:extLst>
      <p:ext uri="{BB962C8B-B14F-4D97-AF65-F5344CB8AC3E}">
        <p14:creationId xmlns:p14="http://schemas.microsoft.com/office/powerpoint/2010/main" val="2587228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The Ecclesia at Laodicea</a:t>
            </a:r>
            <a:endParaRPr lang="en-CA" sz="3600" b="1" dirty="0"/>
          </a:p>
        </p:txBody>
      </p:sp>
      <p:sp>
        <p:nvSpPr>
          <p:cNvPr id="3" name="Content Placeholder 2"/>
          <p:cNvSpPr>
            <a:spLocks noGrp="1"/>
          </p:cNvSpPr>
          <p:nvPr>
            <p:ph sz="half" idx="1"/>
          </p:nvPr>
        </p:nvSpPr>
        <p:spPr>
          <a:xfrm>
            <a:off x="395536" y="1484784"/>
            <a:ext cx="4038600" cy="4248472"/>
          </a:xfrm>
          <a:solidFill>
            <a:schemeClr val="accent4">
              <a:lumMod val="60000"/>
              <a:lumOff val="40000"/>
            </a:schemeClr>
          </a:solidFill>
          <a:effectLst>
            <a:softEdge rad="127000"/>
          </a:effectLst>
        </p:spPr>
        <p:txBody>
          <a:bodyPr/>
          <a:lstStyle/>
          <a:p>
            <a:endParaRPr lang="en-CA" sz="700" dirty="0" smtClean="0"/>
          </a:p>
          <a:p>
            <a:r>
              <a:rPr lang="en-CA" sz="2400" b="1" dirty="0" smtClean="0"/>
              <a:t>Revelation 3:15,16</a:t>
            </a:r>
          </a:p>
          <a:p>
            <a:pPr marL="354013" indent="-354013">
              <a:buNone/>
            </a:pPr>
            <a:r>
              <a:rPr lang="en-CA" sz="2400" dirty="0" smtClean="0"/>
              <a:t>	15 I </a:t>
            </a:r>
            <a:r>
              <a:rPr lang="en-CA" sz="2400" dirty="0"/>
              <a:t>know thy works, that thou art neither cold nor hot: I would thou wert cold or hot. </a:t>
            </a:r>
          </a:p>
          <a:p>
            <a:pPr marL="354013" indent="-354013">
              <a:buNone/>
            </a:pPr>
            <a:r>
              <a:rPr lang="en-CA" sz="2400" dirty="0" smtClean="0"/>
              <a:t>	16 So </a:t>
            </a:r>
            <a:r>
              <a:rPr lang="en-CA" sz="2400" dirty="0"/>
              <a:t>then because thou art </a:t>
            </a:r>
            <a:r>
              <a:rPr lang="en-CA" sz="2400" b="1" dirty="0"/>
              <a:t>lukewarm</a:t>
            </a:r>
            <a:r>
              <a:rPr lang="en-CA" sz="2400" dirty="0"/>
              <a:t>, and neither cold nor hot, I will </a:t>
            </a:r>
            <a:r>
              <a:rPr lang="en-CA" sz="2400" dirty="0" err="1"/>
              <a:t>spue</a:t>
            </a:r>
            <a:r>
              <a:rPr lang="en-CA" sz="2400" dirty="0"/>
              <a:t> thee out of my mouth.</a:t>
            </a:r>
          </a:p>
        </p:txBody>
      </p:sp>
      <p:sp>
        <p:nvSpPr>
          <p:cNvPr id="4" name="Content Placeholder 3"/>
          <p:cNvSpPr>
            <a:spLocks noGrp="1"/>
          </p:cNvSpPr>
          <p:nvPr>
            <p:ph sz="half" idx="2"/>
          </p:nvPr>
        </p:nvSpPr>
        <p:spPr>
          <a:xfrm>
            <a:off x="4648200" y="1711349"/>
            <a:ext cx="4038600" cy="4525963"/>
          </a:xfrm>
        </p:spPr>
        <p:txBody>
          <a:bodyPr/>
          <a:lstStyle/>
          <a:p>
            <a:r>
              <a:rPr lang="en-CA" sz="2400" dirty="0"/>
              <a:t>People generally knew that the city itself had a source of water that was lukewarm.</a:t>
            </a:r>
          </a:p>
          <a:p>
            <a:r>
              <a:rPr lang="en-CA" sz="2400" dirty="0" smtClean="0"/>
              <a:t>The Lord likened their spiritual standing to their natural condition.</a:t>
            </a:r>
          </a:p>
          <a:p>
            <a:r>
              <a:rPr lang="en-CA" sz="2400" dirty="0" smtClean="0"/>
              <a:t>But why were they so?</a:t>
            </a:r>
          </a:p>
          <a:p>
            <a:endParaRPr lang="en-CA" sz="2400" dirty="0"/>
          </a:p>
        </p:txBody>
      </p:sp>
      <p:sp>
        <p:nvSpPr>
          <p:cNvPr id="5" name="4-Point Star 4"/>
          <p:cNvSpPr/>
          <p:nvPr/>
        </p:nvSpPr>
        <p:spPr>
          <a:xfrm>
            <a:off x="4749012" y="4653136"/>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89332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The Deceitfulness of Riches</a:t>
            </a:r>
            <a:endParaRPr lang="en-CA" sz="3600" b="1" dirty="0"/>
          </a:p>
        </p:txBody>
      </p:sp>
      <p:sp>
        <p:nvSpPr>
          <p:cNvPr id="3" name="Content Placeholder 2"/>
          <p:cNvSpPr>
            <a:spLocks noGrp="1"/>
          </p:cNvSpPr>
          <p:nvPr>
            <p:ph sz="half" idx="1"/>
          </p:nvPr>
        </p:nvSpPr>
        <p:spPr>
          <a:xfrm>
            <a:off x="395536" y="1484784"/>
            <a:ext cx="4038600" cy="3816424"/>
          </a:xfrm>
          <a:solidFill>
            <a:schemeClr val="accent4">
              <a:lumMod val="60000"/>
              <a:lumOff val="40000"/>
            </a:schemeClr>
          </a:solidFill>
          <a:effectLst>
            <a:softEdge rad="127000"/>
          </a:effectLst>
        </p:spPr>
        <p:txBody>
          <a:bodyPr/>
          <a:lstStyle/>
          <a:p>
            <a:endParaRPr lang="en-CA" sz="700" dirty="0" smtClean="0"/>
          </a:p>
          <a:p>
            <a:r>
              <a:rPr lang="en-CA" sz="2400" b="1" dirty="0" smtClean="0"/>
              <a:t>Revelation </a:t>
            </a:r>
            <a:r>
              <a:rPr lang="en-CA" sz="2400" b="1" dirty="0"/>
              <a:t>3:17  </a:t>
            </a:r>
            <a:endParaRPr lang="en-CA" sz="2400" b="1" dirty="0" smtClean="0"/>
          </a:p>
          <a:p>
            <a:pPr marL="354013" indent="-354013">
              <a:buNone/>
            </a:pPr>
            <a:r>
              <a:rPr lang="en-CA" sz="2400" dirty="0"/>
              <a:t>	</a:t>
            </a:r>
            <a:r>
              <a:rPr lang="en-CA" sz="2400" dirty="0" smtClean="0"/>
              <a:t>Because </a:t>
            </a:r>
            <a:r>
              <a:rPr lang="en-CA" sz="2400" dirty="0"/>
              <a:t>thou </a:t>
            </a:r>
            <a:r>
              <a:rPr lang="en-CA" sz="2400" dirty="0" err="1"/>
              <a:t>sayest</a:t>
            </a:r>
            <a:r>
              <a:rPr lang="en-CA" sz="2400" dirty="0"/>
              <a:t>, </a:t>
            </a:r>
            <a:r>
              <a:rPr lang="en-CA" sz="2400" b="1" dirty="0"/>
              <a:t>I am rich, and increased with goods, and have need of nothing;</a:t>
            </a:r>
            <a:r>
              <a:rPr lang="en-CA" sz="2400" dirty="0"/>
              <a:t> and </a:t>
            </a:r>
            <a:r>
              <a:rPr lang="en-CA" sz="2400" dirty="0" err="1"/>
              <a:t>knowest</a:t>
            </a:r>
            <a:r>
              <a:rPr lang="en-CA" sz="2400" dirty="0"/>
              <a:t> not that thou art wretched, and miserable, and poor, and blind, and naked: </a:t>
            </a:r>
          </a:p>
        </p:txBody>
      </p:sp>
      <p:sp>
        <p:nvSpPr>
          <p:cNvPr id="4" name="Content Placeholder 3"/>
          <p:cNvSpPr>
            <a:spLocks noGrp="1"/>
          </p:cNvSpPr>
          <p:nvPr>
            <p:ph sz="half" idx="2"/>
          </p:nvPr>
        </p:nvSpPr>
        <p:spPr>
          <a:xfrm>
            <a:off x="4648200" y="2032248"/>
            <a:ext cx="4038600" cy="2764904"/>
          </a:xfrm>
        </p:spPr>
        <p:txBody>
          <a:bodyPr/>
          <a:lstStyle/>
          <a:p>
            <a:r>
              <a:rPr lang="en-CA" sz="2400" dirty="0" smtClean="0"/>
              <a:t>Their assessment of their well-being was based on material possessions.</a:t>
            </a:r>
          </a:p>
          <a:p>
            <a:r>
              <a:rPr lang="en-CA" sz="2400" dirty="0" smtClean="0"/>
              <a:t>That is the wrong standard for measuring spiritual well-being. </a:t>
            </a:r>
            <a:endParaRPr lang="en-CA" sz="2400" dirty="0"/>
          </a:p>
        </p:txBody>
      </p:sp>
      <p:sp>
        <p:nvSpPr>
          <p:cNvPr id="5" name="4-Point Star 4"/>
          <p:cNvSpPr/>
          <p:nvPr/>
        </p:nvSpPr>
        <p:spPr>
          <a:xfrm>
            <a:off x="4716016" y="4221088"/>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2930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r>
              <a:rPr lang="en-CA" sz="3600" b="1" dirty="0" smtClean="0"/>
              <a:t>Neither Poverty nor Riches …</a:t>
            </a:r>
            <a:endParaRPr lang="en-CA" sz="3600" b="1" dirty="0"/>
          </a:p>
        </p:txBody>
      </p:sp>
      <p:sp>
        <p:nvSpPr>
          <p:cNvPr id="6" name="Content Placeholder 5"/>
          <p:cNvSpPr>
            <a:spLocks noGrp="1"/>
          </p:cNvSpPr>
          <p:nvPr>
            <p:ph idx="1"/>
          </p:nvPr>
        </p:nvSpPr>
        <p:spPr>
          <a:xfrm>
            <a:off x="899592" y="1628801"/>
            <a:ext cx="7344816" cy="3240360"/>
          </a:xfrm>
          <a:solidFill>
            <a:schemeClr val="accent4">
              <a:lumMod val="60000"/>
              <a:lumOff val="40000"/>
            </a:schemeClr>
          </a:solidFill>
          <a:effectLst>
            <a:softEdge rad="127000"/>
          </a:effectLst>
        </p:spPr>
        <p:txBody>
          <a:bodyPr/>
          <a:lstStyle/>
          <a:p>
            <a:endParaRPr lang="en-CA" sz="800" b="1" dirty="0" smtClean="0"/>
          </a:p>
          <a:p>
            <a:r>
              <a:rPr lang="en-CA" sz="2400" b="1" dirty="0" smtClean="0"/>
              <a:t>Proverbs 30:8,9</a:t>
            </a:r>
          </a:p>
          <a:p>
            <a:pPr marL="361950" indent="-361950">
              <a:buNone/>
            </a:pPr>
            <a:r>
              <a:rPr lang="en-CA" sz="2400" dirty="0" smtClean="0"/>
              <a:t>	8  </a:t>
            </a:r>
            <a:r>
              <a:rPr lang="en-CA" sz="2400" dirty="0"/>
              <a:t>Remove far from me vanity and lies: give me neither poverty nor riches; feed me with food convenient for me: </a:t>
            </a:r>
          </a:p>
          <a:p>
            <a:pPr marL="361950" indent="-361950">
              <a:buNone/>
            </a:pPr>
            <a:r>
              <a:rPr lang="en-CA" sz="2400" dirty="0" smtClean="0"/>
              <a:t>	9  </a:t>
            </a:r>
            <a:r>
              <a:rPr lang="en-CA" sz="2400" dirty="0"/>
              <a:t>Lest I be full, and deny </a:t>
            </a:r>
            <a:r>
              <a:rPr lang="en-CA" sz="2400" i="1" dirty="0"/>
              <a:t>thee,</a:t>
            </a:r>
            <a:r>
              <a:rPr lang="en-CA" sz="2400" dirty="0"/>
              <a:t> and say, </a:t>
            </a:r>
            <a:r>
              <a:rPr lang="en-CA" sz="2400" b="1" dirty="0"/>
              <a:t>Who </a:t>
            </a:r>
            <a:r>
              <a:rPr lang="en-CA" sz="2400" b="1" i="1" dirty="0"/>
              <a:t>is</a:t>
            </a:r>
            <a:r>
              <a:rPr lang="en-CA" sz="2400" b="1" dirty="0"/>
              <a:t> the LORD? </a:t>
            </a:r>
            <a:r>
              <a:rPr lang="en-CA" sz="2400" dirty="0"/>
              <a:t>or lest I be poor, and steal, and take the name of my God </a:t>
            </a:r>
            <a:r>
              <a:rPr lang="en-CA" sz="2400" i="1" dirty="0"/>
              <a:t>in vain.</a:t>
            </a:r>
            <a:r>
              <a:rPr lang="en-CA" sz="2400" dirty="0"/>
              <a:t> </a:t>
            </a:r>
          </a:p>
          <a:p>
            <a:endParaRPr lang="en-CA" sz="2400" dirty="0"/>
          </a:p>
        </p:txBody>
      </p:sp>
    </p:spTree>
    <p:extLst>
      <p:ext uri="{BB962C8B-B14F-4D97-AF65-F5344CB8AC3E}">
        <p14:creationId xmlns:p14="http://schemas.microsoft.com/office/powerpoint/2010/main" val="29337437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Standards of Comparison</a:t>
            </a:r>
            <a:endParaRPr lang="en-CA" sz="3600" b="1" dirty="0"/>
          </a:p>
        </p:txBody>
      </p:sp>
      <p:sp>
        <p:nvSpPr>
          <p:cNvPr id="3" name="Content Placeholder 2"/>
          <p:cNvSpPr>
            <a:spLocks noGrp="1"/>
          </p:cNvSpPr>
          <p:nvPr>
            <p:ph sz="half" idx="1"/>
          </p:nvPr>
        </p:nvSpPr>
        <p:spPr>
          <a:xfrm>
            <a:off x="457200" y="1495325"/>
            <a:ext cx="4038600" cy="4525963"/>
          </a:xfrm>
          <a:solidFill>
            <a:schemeClr val="accent4">
              <a:lumMod val="60000"/>
              <a:lumOff val="40000"/>
            </a:schemeClr>
          </a:solidFill>
          <a:effectLst>
            <a:softEdge rad="127000"/>
          </a:effectLst>
        </p:spPr>
        <p:txBody>
          <a:bodyPr/>
          <a:lstStyle/>
          <a:p>
            <a:endParaRPr lang="en-CA" sz="700" dirty="0" smtClean="0"/>
          </a:p>
          <a:p>
            <a:r>
              <a:rPr lang="en-CA" sz="2400" b="1" dirty="0" smtClean="0"/>
              <a:t>2Corinthians 10:12  </a:t>
            </a:r>
          </a:p>
          <a:p>
            <a:pPr marL="354013" indent="-354013">
              <a:buNone/>
            </a:pPr>
            <a:r>
              <a:rPr lang="en-CA" sz="2400" dirty="0" smtClean="0"/>
              <a:t>	12 For </a:t>
            </a:r>
            <a:r>
              <a:rPr lang="en-CA" sz="2400" dirty="0"/>
              <a:t>we dare not make ourselves of the number, or compare ourselves with some that commend themselves: but they </a:t>
            </a:r>
            <a:r>
              <a:rPr lang="en-CA" sz="2400" b="1" dirty="0"/>
              <a:t>measuring themselves by themselves</a:t>
            </a:r>
            <a:r>
              <a:rPr lang="en-CA" sz="2400" dirty="0"/>
              <a:t>, and comparing themselves among themselves, are not wise. </a:t>
            </a:r>
          </a:p>
        </p:txBody>
      </p:sp>
      <p:sp>
        <p:nvSpPr>
          <p:cNvPr id="4" name="Content Placeholder 3"/>
          <p:cNvSpPr>
            <a:spLocks noGrp="1"/>
          </p:cNvSpPr>
          <p:nvPr>
            <p:ph sz="half" idx="2"/>
          </p:nvPr>
        </p:nvSpPr>
        <p:spPr>
          <a:xfrm>
            <a:off x="4648200" y="1855365"/>
            <a:ext cx="4038600" cy="4525963"/>
          </a:xfrm>
        </p:spPr>
        <p:txBody>
          <a:bodyPr/>
          <a:lstStyle/>
          <a:p>
            <a:r>
              <a:rPr lang="en-CA" sz="2400" dirty="0" smtClean="0"/>
              <a:t>This is the standard of  default. </a:t>
            </a:r>
          </a:p>
          <a:p>
            <a:r>
              <a:rPr lang="en-CA" sz="2400" dirty="0" smtClean="0"/>
              <a:t>It is a faulty way of setting standards.</a:t>
            </a:r>
          </a:p>
          <a:p>
            <a:r>
              <a:rPr lang="en-CA" sz="2400" dirty="0" smtClean="0"/>
              <a:t>If the whole ecclesia is below standard, we all miss the target.</a:t>
            </a:r>
            <a:endParaRPr lang="en-CA" sz="2400" dirty="0"/>
          </a:p>
        </p:txBody>
      </p:sp>
      <p:sp>
        <p:nvSpPr>
          <p:cNvPr id="5" name="4-Point Star 4"/>
          <p:cNvSpPr/>
          <p:nvPr/>
        </p:nvSpPr>
        <p:spPr>
          <a:xfrm>
            <a:off x="4716016" y="4581128"/>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9648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Standards of Comparison</a:t>
            </a:r>
            <a:endParaRPr lang="en-CA" sz="3600" b="1" dirty="0"/>
          </a:p>
        </p:txBody>
      </p:sp>
      <p:sp>
        <p:nvSpPr>
          <p:cNvPr id="3" name="Content Placeholder 2"/>
          <p:cNvSpPr>
            <a:spLocks noGrp="1"/>
          </p:cNvSpPr>
          <p:nvPr>
            <p:ph sz="half" idx="1"/>
          </p:nvPr>
        </p:nvSpPr>
        <p:spPr>
          <a:xfrm>
            <a:off x="395536" y="1628800"/>
            <a:ext cx="4038600" cy="2736304"/>
          </a:xfrm>
          <a:solidFill>
            <a:schemeClr val="accent4">
              <a:lumMod val="60000"/>
              <a:lumOff val="40000"/>
            </a:schemeClr>
          </a:solidFill>
          <a:effectLst>
            <a:softEdge rad="127000"/>
          </a:effectLst>
        </p:spPr>
        <p:txBody>
          <a:bodyPr/>
          <a:lstStyle/>
          <a:p>
            <a:endParaRPr lang="en-CA" sz="700" dirty="0" smtClean="0"/>
          </a:p>
          <a:p>
            <a:r>
              <a:rPr lang="en-CA" sz="2400" b="1" dirty="0" smtClean="0"/>
              <a:t>Psalm </a:t>
            </a:r>
            <a:r>
              <a:rPr lang="en-CA" sz="2400" b="1" dirty="0"/>
              <a:t>49:18</a:t>
            </a:r>
            <a:r>
              <a:rPr lang="en-CA" sz="2400" dirty="0"/>
              <a:t>  </a:t>
            </a:r>
            <a:endParaRPr lang="en-CA" sz="2400" dirty="0" smtClean="0"/>
          </a:p>
          <a:p>
            <a:pPr marL="354013" indent="-354013">
              <a:buNone/>
            </a:pPr>
            <a:r>
              <a:rPr lang="en-CA" sz="2400" dirty="0" smtClean="0"/>
              <a:t>	18 Though </a:t>
            </a:r>
            <a:r>
              <a:rPr lang="en-CA" sz="2400" dirty="0"/>
              <a:t>while he lived he blessed his soul: and </a:t>
            </a:r>
            <a:r>
              <a:rPr lang="en-CA" sz="2400" i="1" dirty="0"/>
              <a:t>men</a:t>
            </a:r>
            <a:r>
              <a:rPr lang="en-CA" sz="2400" dirty="0"/>
              <a:t> will praise thee, when thou </a:t>
            </a:r>
            <a:r>
              <a:rPr lang="en-CA" sz="2400" dirty="0" err="1"/>
              <a:t>doest</a:t>
            </a:r>
            <a:r>
              <a:rPr lang="en-CA" sz="2400" dirty="0"/>
              <a:t> well to thyself. </a:t>
            </a:r>
          </a:p>
        </p:txBody>
      </p:sp>
      <p:sp>
        <p:nvSpPr>
          <p:cNvPr id="4" name="Content Placeholder 3"/>
          <p:cNvSpPr>
            <a:spLocks noGrp="1"/>
          </p:cNvSpPr>
          <p:nvPr>
            <p:ph sz="half" idx="2"/>
          </p:nvPr>
        </p:nvSpPr>
        <p:spPr>
          <a:xfrm>
            <a:off x="4648200" y="1855365"/>
            <a:ext cx="4038600" cy="4525963"/>
          </a:xfrm>
        </p:spPr>
        <p:txBody>
          <a:bodyPr/>
          <a:lstStyle/>
          <a:p>
            <a:r>
              <a:rPr lang="en-CA" sz="2400" dirty="0" smtClean="0"/>
              <a:t>Why do we congratulate each other when we buy something new and/or better?</a:t>
            </a:r>
            <a:endParaRPr lang="en-CA" sz="2400" dirty="0"/>
          </a:p>
        </p:txBody>
      </p:sp>
      <p:sp>
        <p:nvSpPr>
          <p:cNvPr id="5" name="4-Point Star 4"/>
          <p:cNvSpPr/>
          <p:nvPr/>
        </p:nvSpPr>
        <p:spPr>
          <a:xfrm>
            <a:off x="4716016" y="3212976"/>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546595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What is Really Needed</a:t>
            </a:r>
            <a:endParaRPr lang="en-CA" sz="3600" b="1" dirty="0"/>
          </a:p>
        </p:txBody>
      </p:sp>
      <p:sp>
        <p:nvSpPr>
          <p:cNvPr id="3" name="Content Placeholder 2"/>
          <p:cNvSpPr>
            <a:spLocks noGrp="1"/>
          </p:cNvSpPr>
          <p:nvPr>
            <p:ph sz="half" idx="1"/>
          </p:nvPr>
        </p:nvSpPr>
        <p:spPr>
          <a:xfrm>
            <a:off x="395536" y="1268760"/>
            <a:ext cx="4038600" cy="4896544"/>
          </a:xfrm>
          <a:solidFill>
            <a:schemeClr val="accent4">
              <a:lumMod val="60000"/>
              <a:lumOff val="40000"/>
            </a:schemeClr>
          </a:solidFill>
          <a:effectLst>
            <a:softEdge rad="127000"/>
          </a:effectLst>
        </p:spPr>
        <p:txBody>
          <a:bodyPr/>
          <a:lstStyle/>
          <a:p>
            <a:endParaRPr lang="en-CA" sz="700" dirty="0" smtClean="0"/>
          </a:p>
          <a:p>
            <a:r>
              <a:rPr lang="en-CA" sz="2400" b="1" dirty="0" smtClean="0"/>
              <a:t>Revelation </a:t>
            </a:r>
            <a:r>
              <a:rPr lang="en-CA" sz="2400" b="1" dirty="0"/>
              <a:t>3:18 </a:t>
            </a:r>
            <a:endParaRPr lang="en-CA" sz="2400" b="1" dirty="0" smtClean="0"/>
          </a:p>
          <a:p>
            <a:pPr marL="354013" indent="-354013">
              <a:buNone/>
            </a:pPr>
            <a:r>
              <a:rPr lang="en-CA" sz="2400" dirty="0" smtClean="0"/>
              <a:t>	18 </a:t>
            </a:r>
            <a:r>
              <a:rPr lang="en-CA" sz="2400" dirty="0"/>
              <a:t>I counsel thee to buy of me </a:t>
            </a:r>
            <a:r>
              <a:rPr lang="en-CA" sz="2400" b="1" dirty="0"/>
              <a:t>gold tried in the fire,</a:t>
            </a:r>
            <a:r>
              <a:rPr lang="en-CA" sz="2400" dirty="0"/>
              <a:t> that thou </a:t>
            </a:r>
            <a:r>
              <a:rPr lang="en-CA" sz="2400" dirty="0" err="1"/>
              <a:t>mayest</a:t>
            </a:r>
            <a:r>
              <a:rPr lang="en-CA" sz="2400" dirty="0"/>
              <a:t> be rich; and white raiment, that thou </a:t>
            </a:r>
            <a:r>
              <a:rPr lang="en-CA" sz="2400" dirty="0" err="1"/>
              <a:t>mayest</a:t>
            </a:r>
            <a:r>
              <a:rPr lang="en-CA" sz="2400" dirty="0"/>
              <a:t> be clothed, and </a:t>
            </a:r>
            <a:r>
              <a:rPr lang="en-CA" sz="2400" i="1" dirty="0"/>
              <a:t>that</a:t>
            </a:r>
            <a:r>
              <a:rPr lang="en-CA" sz="2400" dirty="0"/>
              <a:t> the shame of thy nakedness do not appear; and anoint </a:t>
            </a:r>
            <a:r>
              <a:rPr lang="en-CA" sz="2400" dirty="0" err="1"/>
              <a:t>thine</a:t>
            </a:r>
            <a:r>
              <a:rPr lang="en-CA" sz="2400" dirty="0"/>
              <a:t> eyes with </a:t>
            </a:r>
            <a:r>
              <a:rPr lang="en-CA" sz="2400" dirty="0" err="1"/>
              <a:t>eyesalve</a:t>
            </a:r>
            <a:r>
              <a:rPr lang="en-CA" sz="2400" dirty="0"/>
              <a:t>, that thou </a:t>
            </a:r>
            <a:r>
              <a:rPr lang="en-CA" sz="2400" dirty="0" err="1"/>
              <a:t>mayest</a:t>
            </a:r>
            <a:r>
              <a:rPr lang="en-CA" sz="2400" dirty="0"/>
              <a:t> see. </a:t>
            </a:r>
          </a:p>
        </p:txBody>
      </p:sp>
      <p:sp>
        <p:nvSpPr>
          <p:cNvPr id="4" name="Content Placeholder 3"/>
          <p:cNvSpPr>
            <a:spLocks noGrp="1"/>
          </p:cNvSpPr>
          <p:nvPr>
            <p:ph sz="half" idx="2"/>
          </p:nvPr>
        </p:nvSpPr>
        <p:spPr>
          <a:xfrm>
            <a:off x="4648200" y="1783357"/>
            <a:ext cx="4038600" cy="4525963"/>
          </a:xfrm>
        </p:spPr>
        <p:txBody>
          <a:bodyPr/>
          <a:lstStyle/>
          <a:p>
            <a:r>
              <a:rPr lang="en-CA" sz="2400" dirty="0" smtClean="0"/>
              <a:t>The need for faith (gold).</a:t>
            </a:r>
          </a:p>
          <a:p>
            <a:r>
              <a:rPr lang="en-CA" sz="2400" dirty="0" smtClean="0"/>
              <a:t>The need for righteousness (white raiment).</a:t>
            </a:r>
          </a:p>
          <a:p>
            <a:r>
              <a:rPr lang="en-CA" sz="2400" dirty="0" smtClean="0"/>
              <a:t>The need for spiritual discernment (</a:t>
            </a:r>
            <a:r>
              <a:rPr lang="en-CA" sz="2400" dirty="0" err="1" smtClean="0"/>
              <a:t>eyesalve</a:t>
            </a:r>
            <a:r>
              <a:rPr lang="en-CA" sz="2400" dirty="0" smtClean="0"/>
              <a:t>).</a:t>
            </a:r>
            <a:endParaRPr lang="en-CA" sz="2400" dirty="0"/>
          </a:p>
        </p:txBody>
      </p:sp>
      <p:sp>
        <p:nvSpPr>
          <p:cNvPr id="5" name="4-Point Star 4"/>
          <p:cNvSpPr/>
          <p:nvPr/>
        </p:nvSpPr>
        <p:spPr>
          <a:xfrm>
            <a:off x="4670783" y="4077072"/>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69111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b="1" dirty="0" smtClean="0"/>
              <a:t>The Need for Chastening</a:t>
            </a:r>
            <a:endParaRPr lang="en-CA" sz="3600" b="1" dirty="0"/>
          </a:p>
        </p:txBody>
      </p:sp>
      <p:sp>
        <p:nvSpPr>
          <p:cNvPr id="3" name="Content Placeholder 2"/>
          <p:cNvSpPr>
            <a:spLocks noGrp="1"/>
          </p:cNvSpPr>
          <p:nvPr>
            <p:ph sz="half" idx="1"/>
          </p:nvPr>
        </p:nvSpPr>
        <p:spPr>
          <a:xfrm>
            <a:off x="395536" y="1268760"/>
            <a:ext cx="4038600" cy="4896544"/>
          </a:xfrm>
          <a:solidFill>
            <a:schemeClr val="accent4">
              <a:lumMod val="60000"/>
              <a:lumOff val="40000"/>
            </a:schemeClr>
          </a:solidFill>
          <a:effectLst>
            <a:softEdge rad="127000"/>
          </a:effectLst>
        </p:spPr>
        <p:txBody>
          <a:bodyPr/>
          <a:lstStyle/>
          <a:p>
            <a:endParaRPr lang="en-CA" sz="700" dirty="0" smtClean="0"/>
          </a:p>
          <a:p>
            <a:r>
              <a:rPr lang="en-CA" sz="2400" b="1" dirty="0" smtClean="0"/>
              <a:t>Revelation 3:19,20</a:t>
            </a:r>
          </a:p>
          <a:p>
            <a:pPr marL="354013" indent="-354013">
              <a:buNone/>
            </a:pPr>
            <a:r>
              <a:rPr lang="en-CA" sz="2400" dirty="0" smtClean="0"/>
              <a:t>	19 As </a:t>
            </a:r>
            <a:r>
              <a:rPr lang="en-CA" sz="2400" dirty="0"/>
              <a:t>many as I love, </a:t>
            </a:r>
            <a:r>
              <a:rPr lang="en-CA" sz="2400" b="1" dirty="0"/>
              <a:t>I rebuke and chasten:</a:t>
            </a:r>
            <a:r>
              <a:rPr lang="en-CA" sz="2400" dirty="0"/>
              <a:t> be zealous therefore, and repent. </a:t>
            </a:r>
          </a:p>
          <a:p>
            <a:pPr marL="354013" indent="-354013">
              <a:buNone/>
            </a:pPr>
            <a:r>
              <a:rPr lang="en-CA" sz="2400" dirty="0" smtClean="0"/>
              <a:t>	20 Behold</a:t>
            </a:r>
            <a:r>
              <a:rPr lang="en-CA" sz="2400" dirty="0"/>
              <a:t>, I stand at the door, and knock: if any man hear my voice, </a:t>
            </a:r>
            <a:r>
              <a:rPr lang="en-CA" sz="2400" b="1" dirty="0"/>
              <a:t>and open the door</a:t>
            </a:r>
            <a:r>
              <a:rPr lang="en-CA" sz="2400" dirty="0"/>
              <a:t>, I will come in to him, and will sup with him, and he with me.</a:t>
            </a:r>
            <a:r>
              <a:rPr lang="en-CA" sz="2400" dirty="0" smtClean="0"/>
              <a:t> </a:t>
            </a:r>
            <a:endParaRPr lang="en-CA" sz="2400" dirty="0"/>
          </a:p>
        </p:txBody>
      </p:sp>
      <p:sp>
        <p:nvSpPr>
          <p:cNvPr id="4" name="Content Placeholder 3"/>
          <p:cNvSpPr>
            <a:spLocks noGrp="1"/>
          </p:cNvSpPr>
          <p:nvPr>
            <p:ph sz="half" idx="2"/>
          </p:nvPr>
        </p:nvSpPr>
        <p:spPr>
          <a:xfrm>
            <a:off x="4648200" y="1600200"/>
            <a:ext cx="4038600" cy="3268959"/>
          </a:xfrm>
        </p:spPr>
        <p:txBody>
          <a:bodyPr/>
          <a:lstStyle/>
          <a:p>
            <a:r>
              <a:rPr lang="en-CA" sz="2400" dirty="0" smtClean="0"/>
              <a:t>Out of his love for them, he chastened them.</a:t>
            </a:r>
          </a:p>
          <a:p>
            <a:r>
              <a:rPr lang="en-CA" sz="2400" dirty="0" smtClean="0"/>
              <a:t>He expected repentance.</a:t>
            </a:r>
          </a:p>
          <a:p>
            <a:r>
              <a:rPr lang="en-CA" sz="2400" dirty="0" smtClean="0"/>
              <a:t>The Lord was knocking and waiting for a response.</a:t>
            </a:r>
          </a:p>
          <a:p>
            <a:r>
              <a:rPr lang="en-CA" sz="2400" dirty="0" smtClean="0"/>
              <a:t>He deals with us in the same way.</a:t>
            </a:r>
            <a:endParaRPr lang="en-CA" sz="2400" dirty="0"/>
          </a:p>
        </p:txBody>
      </p:sp>
      <p:sp>
        <p:nvSpPr>
          <p:cNvPr id="5" name="4-Point Star 4"/>
          <p:cNvSpPr/>
          <p:nvPr/>
        </p:nvSpPr>
        <p:spPr>
          <a:xfrm>
            <a:off x="4716016" y="4653136"/>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42260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8654"/>
            <a:ext cx="8229600" cy="850106"/>
          </a:xfrm>
        </p:spPr>
        <p:txBody>
          <a:bodyPr/>
          <a:lstStyle/>
          <a:p>
            <a:r>
              <a:rPr lang="en-CA" sz="3600" b="1" dirty="0" smtClean="0"/>
              <a:t>Important Points</a:t>
            </a:r>
            <a:endParaRPr lang="en-CA" sz="3600" b="1" dirty="0"/>
          </a:p>
        </p:txBody>
      </p:sp>
      <p:sp>
        <p:nvSpPr>
          <p:cNvPr id="5" name="Content Placeholder 4"/>
          <p:cNvSpPr>
            <a:spLocks noGrp="1"/>
          </p:cNvSpPr>
          <p:nvPr>
            <p:ph idx="1"/>
          </p:nvPr>
        </p:nvSpPr>
        <p:spPr>
          <a:xfrm>
            <a:off x="844209" y="1700808"/>
            <a:ext cx="7416824" cy="3384376"/>
          </a:xfrm>
          <a:solidFill>
            <a:schemeClr val="accent4">
              <a:lumMod val="60000"/>
              <a:lumOff val="40000"/>
            </a:schemeClr>
          </a:solidFill>
          <a:ln>
            <a:solidFill>
              <a:schemeClr val="accent1"/>
            </a:solidFill>
          </a:ln>
          <a:effectLst>
            <a:glow rad="127000">
              <a:srgbClr val="7030A0">
                <a:alpha val="44000"/>
              </a:srgbClr>
            </a:glow>
            <a:softEdge rad="368300"/>
          </a:effectLst>
        </p:spPr>
        <p:txBody>
          <a:bodyPr/>
          <a:lstStyle/>
          <a:p>
            <a:endParaRPr lang="en-CA" sz="200" dirty="0" smtClean="0"/>
          </a:p>
          <a:p>
            <a:r>
              <a:rPr lang="en-CA" sz="2400" b="1" dirty="0" smtClean="0"/>
              <a:t>Remember</a:t>
            </a:r>
            <a:r>
              <a:rPr lang="en-CA" sz="2400" dirty="0" smtClean="0"/>
              <a:t> </a:t>
            </a:r>
            <a:r>
              <a:rPr lang="en-CA" sz="2400" dirty="0" err="1" smtClean="0"/>
              <a:t>Achan</a:t>
            </a:r>
            <a:r>
              <a:rPr lang="en-CA" sz="2400" dirty="0" smtClean="0"/>
              <a:t> and the cost of his covetous act to his natural and spiritual families.</a:t>
            </a:r>
          </a:p>
          <a:p>
            <a:r>
              <a:rPr lang="en-CA" sz="2400" dirty="0" smtClean="0"/>
              <a:t>Some covetous thinking branches into </a:t>
            </a:r>
            <a:r>
              <a:rPr lang="en-CA" sz="2400" b="1" dirty="0" smtClean="0"/>
              <a:t>presumptuous</a:t>
            </a:r>
            <a:r>
              <a:rPr lang="en-CA" sz="2400" dirty="0" smtClean="0"/>
              <a:t> thoughts about the future.</a:t>
            </a:r>
          </a:p>
          <a:p>
            <a:r>
              <a:rPr lang="en-CA" sz="2400" dirty="0" smtClean="0"/>
              <a:t>Living as we are at the end of Gentile times, the </a:t>
            </a:r>
            <a:r>
              <a:rPr lang="en-CA" sz="2400" b="1" dirty="0" smtClean="0"/>
              <a:t>conditions</a:t>
            </a:r>
            <a:r>
              <a:rPr lang="en-CA" sz="2400" dirty="0" smtClean="0"/>
              <a:t> for spiritual growth are not favourable.</a:t>
            </a:r>
          </a:p>
          <a:p>
            <a:r>
              <a:rPr lang="en-CA" sz="2400" dirty="0" smtClean="0"/>
              <a:t>Don’t use other ecclesial members to set our </a:t>
            </a:r>
            <a:r>
              <a:rPr lang="en-CA" sz="2400" b="1" dirty="0" smtClean="0"/>
              <a:t>standards</a:t>
            </a:r>
            <a:r>
              <a:rPr lang="en-CA" sz="2400" dirty="0" smtClean="0"/>
              <a:t>. </a:t>
            </a:r>
          </a:p>
        </p:txBody>
      </p:sp>
    </p:spTree>
    <p:extLst>
      <p:ext uri="{BB962C8B-B14F-4D97-AF65-F5344CB8AC3E}">
        <p14:creationId xmlns:p14="http://schemas.microsoft.com/office/powerpoint/2010/main" val="150748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32656"/>
            <a:ext cx="7772400" cy="1081088"/>
          </a:xfrm>
          <a:noFill/>
          <a:ln>
            <a:noFill/>
          </a:ln>
        </p:spPr>
        <p:txBody>
          <a:bodyPr rtlCol="0">
            <a:noAutofit/>
          </a:bodyPr>
          <a:lstStyle/>
          <a:p>
            <a:pPr eaLnBrk="1" fontAlgn="auto" hangingPunct="1">
              <a:spcAft>
                <a:spcPts val="0"/>
              </a:spcAft>
              <a:defRPr/>
            </a:pPr>
            <a:r>
              <a:rPr lang="en-CA" sz="3200" b="1" dirty="0" smtClean="0"/>
              <a:t>Covetousness is Deceitful and a Deadly Sin!</a:t>
            </a:r>
            <a:endParaRPr lang="en-CA" sz="3200" b="1" dirty="0"/>
          </a:p>
        </p:txBody>
      </p:sp>
      <p:sp>
        <p:nvSpPr>
          <p:cNvPr id="6" name="Subtitle 5"/>
          <p:cNvSpPr>
            <a:spLocks noGrp="1"/>
          </p:cNvSpPr>
          <p:nvPr>
            <p:ph type="subTitle" idx="1"/>
          </p:nvPr>
        </p:nvSpPr>
        <p:spPr>
          <a:xfrm>
            <a:off x="1089025" y="1772816"/>
            <a:ext cx="6929438" cy="3286125"/>
          </a:xfrm>
          <a:gradFill flip="none" rotWithShape="1">
            <a:gsLst>
              <a:gs pos="0">
                <a:srgbClr val="00B050">
                  <a:shade val="67500"/>
                  <a:satMod val="115000"/>
                  <a:alpha val="0"/>
                </a:srgbClr>
              </a:gs>
              <a:gs pos="100000">
                <a:srgbClr val="00B050">
                  <a:shade val="100000"/>
                  <a:satMod val="115000"/>
                </a:srgbClr>
              </a:gs>
            </a:gsLst>
            <a:lin ang="5400000" scaled="0"/>
            <a:tileRect/>
          </a:gradFill>
        </p:spPr>
        <p:txBody>
          <a:bodyPr rtlCol="0">
            <a:normAutofit/>
          </a:bodyPr>
          <a:lstStyle/>
          <a:p>
            <a:pPr eaLnBrk="1" fontAlgn="auto" hangingPunct="1">
              <a:spcAft>
                <a:spcPts val="0"/>
              </a:spcAft>
              <a:defRPr/>
            </a:pPr>
            <a:endParaRPr lang="en-CA" sz="900" b="1" dirty="0" smtClean="0">
              <a:solidFill>
                <a:schemeClr val="tx1"/>
              </a:solidFill>
            </a:endParaRPr>
          </a:p>
          <a:p>
            <a:pPr eaLnBrk="1" fontAlgn="auto" hangingPunct="1">
              <a:spcAft>
                <a:spcPts val="0"/>
              </a:spcAft>
              <a:defRPr/>
            </a:pPr>
            <a:r>
              <a:rPr lang="en-CA" sz="2400" b="1" dirty="0" smtClean="0">
                <a:solidFill>
                  <a:schemeClr val="tx1"/>
                </a:solidFill>
              </a:rPr>
              <a:t>1 Corinthians 6:9-10</a:t>
            </a:r>
          </a:p>
          <a:p>
            <a:pPr eaLnBrk="1" fontAlgn="auto" hangingPunct="1">
              <a:spcAft>
                <a:spcPts val="0"/>
              </a:spcAft>
              <a:defRPr/>
            </a:pPr>
            <a:endParaRPr lang="en-CA" sz="1050" b="1" dirty="0" smtClean="0">
              <a:solidFill>
                <a:schemeClr val="tx1"/>
              </a:solidFill>
            </a:endParaRPr>
          </a:p>
          <a:p>
            <a:pPr eaLnBrk="1" fontAlgn="auto" hangingPunct="1">
              <a:spcAft>
                <a:spcPts val="0"/>
              </a:spcAft>
              <a:defRPr/>
            </a:pPr>
            <a:r>
              <a:rPr lang="en-CA" sz="2000" dirty="0" smtClean="0">
                <a:solidFill>
                  <a:schemeClr val="tx1"/>
                </a:solidFill>
              </a:rPr>
              <a:t>9 Know ye not that the unrighteous </a:t>
            </a:r>
            <a:r>
              <a:rPr lang="en-CA" sz="2000" b="1" dirty="0" smtClean="0">
                <a:solidFill>
                  <a:schemeClr val="tx1"/>
                </a:solidFill>
              </a:rPr>
              <a:t>shall not inherit the kingdom of God?</a:t>
            </a:r>
            <a:r>
              <a:rPr lang="en-CA" sz="2000" dirty="0" smtClean="0">
                <a:solidFill>
                  <a:schemeClr val="tx1"/>
                </a:solidFill>
              </a:rPr>
              <a:t> </a:t>
            </a:r>
            <a:r>
              <a:rPr lang="en-CA" sz="2000" b="1" dirty="0" smtClean="0">
                <a:solidFill>
                  <a:schemeClr val="tx1"/>
                </a:solidFill>
              </a:rPr>
              <a:t>Be not deceived: </a:t>
            </a:r>
            <a:r>
              <a:rPr lang="en-CA" sz="2000" dirty="0" smtClean="0">
                <a:solidFill>
                  <a:schemeClr val="tx1"/>
                </a:solidFill>
              </a:rPr>
              <a:t>neither fornicators, nor idolaters, nor adulterers, nor effeminate, nor abusers of themselves with mankind,</a:t>
            </a:r>
          </a:p>
          <a:p>
            <a:pPr eaLnBrk="1" fontAlgn="auto" hangingPunct="1">
              <a:spcAft>
                <a:spcPts val="0"/>
              </a:spcAft>
              <a:defRPr/>
            </a:pPr>
            <a:endParaRPr lang="en-CA" sz="1000" dirty="0" smtClean="0">
              <a:solidFill>
                <a:schemeClr val="tx1"/>
              </a:solidFill>
            </a:endParaRPr>
          </a:p>
          <a:p>
            <a:pPr eaLnBrk="1" fontAlgn="auto" hangingPunct="1">
              <a:spcAft>
                <a:spcPts val="0"/>
              </a:spcAft>
              <a:defRPr/>
            </a:pPr>
            <a:r>
              <a:rPr lang="en-CA" sz="2000" dirty="0" smtClean="0">
                <a:solidFill>
                  <a:schemeClr val="tx1"/>
                </a:solidFill>
              </a:rPr>
              <a:t>10 Nor thieves, </a:t>
            </a:r>
            <a:r>
              <a:rPr lang="en-CA" sz="2000" b="1" dirty="0" smtClean="0">
                <a:solidFill>
                  <a:schemeClr val="tx1"/>
                </a:solidFill>
              </a:rPr>
              <a:t>nor covetous, </a:t>
            </a:r>
            <a:r>
              <a:rPr lang="en-CA" sz="2000" dirty="0" smtClean="0">
                <a:solidFill>
                  <a:schemeClr val="tx1"/>
                </a:solidFill>
              </a:rPr>
              <a:t>nor drunkards, nor revilers, nor </a:t>
            </a:r>
            <a:r>
              <a:rPr lang="en-CA" sz="2000" dirty="0" err="1" smtClean="0">
                <a:solidFill>
                  <a:schemeClr val="tx1"/>
                </a:solidFill>
              </a:rPr>
              <a:t>extortioners</a:t>
            </a:r>
            <a:r>
              <a:rPr lang="en-CA" sz="2000" dirty="0" smtClean="0">
                <a:solidFill>
                  <a:schemeClr val="tx1"/>
                </a:solidFill>
              </a:rPr>
              <a:t>, shall inherit the kingdom of God.</a:t>
            </a:r>
          </a:p>
          <a:p>
            <a:pPr eaLnBrk="1" fontAlgn="auto" hangingPunct="1">
              <a:spcAft>
                <a:spcPts val="0"/>
              </a:spcAft>
              <a:defRPr/>
            </a:pPr>
            <a:endParaRPr lang="en-CA" sz="2000" b="1" dirty="0" smtClean="0">
              <a:solidFill>
                <a:schemeClr val="tx1"/>
              </a:solidFill>
            </a:endParaRPr>
          </a:p>
        </p:txBody>
      </p:sp>
    </p:spTree>
    <p:extLst>
      <p:ext uri="{BB962C8B-B14F-4D97-AF65-F5344CB8AC3E}">
        <p14:creationId xmlns:p14="http://schemas.microsoft.com/office/powerpoint/2010/main" val="24830314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dirty="0" smtClean="0"/>
              <a:t>Overall Summary</a:t>
            </a:r>
            <a:endParaRPr lang="en-CA" sz="3600" dirty="0"/>
          </a:p>
        </p:txBody>
      </p:sp>
      <p:sp>
        <p:nvSpPr>
          <p:cNvPr id="5" name="Content Placeholder 4"/>
          <p:cNvSpPr>
            <a:spLocks noGrp="1"/>
          </p:cNvSpPr>
          <p:nvPr>
            <p:ph idx="1"/>
          </p:nvPr>
        </p:nvSpPr>
        <p:spPr/>
        <p:txBody>
          <a:bodyPr/>
          <a:lstStyle/>
          <a:p>
            <a:r>
              <a:rPr lang="en-CA" sz="2400" dirty="0" smtClean="0"/>
              <a:t>Thou shalt not Covet is one of the 10 commandments.</a:t>
            </a:r>
          </a:p>
          <a:p>
            <a:r>
              <a:rPr lang="en-CA" sz="2400" dirty="0" smtClean="0"/>
              <a:t>Covetousness is linked with “desiring;” “reaching out;” “zealousness;” “longing for;” “delighting in”; something that is evil by God’s reckoning.</a:t>
            </a:r>
          </a:p>
          <a:p>
            <a:r>
              <a:rPr lang="en-CA" sz="2400" dirty="0" smtClean="0"/>
              <a:t>Not giving attention to this “sin” can cost us a place in the Kingdom of God.</a:t>
            </a:r>
          </a:p>
          <a:p>
            <a:r>
              <a:rPr lang="en-CA" sz="2400" dirty="0" smtClean="0"/>
              <a:t>In some cases we are encouraged to covet something that is good by God’s reckoning.</a:t>
            </a:r>
          </a:p>
          <a:p>
            <a:r>
              <a:rPr lang="en-CA" sz="2400" dirty="0" smtClean="0"/>
              <a:t>The world in which we live counsels us to be covetous and our possessions may be an indication of how successful they have been in dealing with us.</a:t>
            </a:r>
            <a:endParaRPr lang="en-CA" sz="2400" dirty="0"/>
          </a:p>
        </p:txBody>
      </p:sp>
    </p:spTree>
    <p:extLst>
      <p:ext uri="{BB962C8B-B14F-4D97-AF65-F5344CB8AC3E}">
        <p14:creationId xmlns:p14="http://schemas.microsoft.com/office/powerpoint/2010/main" val="3721085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377825"/>
            <a:ext cx="8229600" cy="725488"/>
          </a:xfrm>
          <a:noFill/>
        </p:spPr>
        <p:txBody>
          <a:bodyPr rtlCol="0">
            <a:normAutofit/>
          </a:bodyPr>
          <a:lstStyle/>
          <a:p>
            <a:pPr eaLnBrk="1" fontAlgn="auto" hangingPunct="1">
              <a:spcAft>
                <a:spcPts val="0"/>
              </a:spcAft>
              <a:defRPr/>
            </a:pPr>
            <a:r>
              <a:rPr lang="en-CA" sz="3600" b="1" dirty="0" smtClean="0"/>
              <a:t>Examples </a:t>
            </a:r>
          </a:p>
        </p:txBody>
      </p:sp>
      <p:sp>
        <p:nvSpPr>
          <p:cNvPr id="3075" name="Rectangle 3"/>
          <p:cNvSpPr>
            <a:spLocks noGrp="1" noChangeArrowheads="1"/>
          </p:cNvSpPr>
          <p:nvPr>
            <p:ph sz="half" idx="1"/>
          </p:nvPr>
        </p:nvSpPr>
        <p:spPr>
          <a:xfrm>
            <a:off x="457200" y="1556792"/>
            <a:ext cx="4038600" cy="2880320"/>
          </a:xfrm>
          <a:gradFill flip="none" rotWithShape="1">
            <a:gsLst>
              <a:gs pos="0">
                <a:srgbClr val="00B050">
                  <a:shade val="67500"/>
                  <a:satMod val="115000"/>
                  <a:alpha val="0"/>
                </a:srgbClr>
              </a:gs>
              <a:gs pos="100000">
                <a:srgbClr val="00B050">
                  <a:shade val="100000"/>
                  <a:satMod val="115000"/>
                </a:srgbClr>
              </a:gs>
            </a:gsLst>
            <a:lin ang="5400000" scaled="0"/>
            <a:tileRect/>
          </a:gradFill>
        </p:spPr>
        <p:txBody>
          <a:bodyPr/>
          <a:lstStyle/>
          <a:p>
            <a:pPr eaLnBrk="1" hangingPunct="1">
              <a:buFont typeface="Arial" charset="0"/>
              <a:buNone/>
              <a:defRPr/>
            </a:pPr>
            <a:endParaRPr lang="en-CA" sz="1200" dirty="0" smtClean="0"/>
          </a:p>
          <a:p>
            <a:pPr eaLnBrk="1" hangingPunct="1">
              <a:defRPr/>
            </a:pPr>
            <a:r>
              <a:rPr lang="en-CA" sz="2400" b="1" dirty="0" smtClean="0"/>
              <a:t>1 Corinthians 10:6-7</a:t>
            </a:r>
          </a:p>
          <a:p>
            <a:pPr eaLnBrk="1" hangingPunct="1">
              <a:buFont typeface="Arial" charset="0"/>
              <a:buNone/>
              <a:defRPr/>
            </a:pPr>
            <a:r>
              <a:rPr lang="en-CA" sz="2400" dirty="0" smtClean="0"/>
              <a:t>	6 Now these things were our </a:t>
            </a:r>
            <a:r>
              <a:rPr lang="en-CA" sz="2400" b="1" dirty="0" smtClean="0"/>
              <a:t>examples,</a:t>
            </a:r>
            <a:r>
              <a:rPr lang="en-CA" sz="2400" dirty="0" smtClean="0"/>
              <a:t> to the intent we should not </a:t>
            </a:r>
            <a:r>
              <a:rPr lang="en-CA" sz="2400" b="1" dirty="0" smtClean="0"/>
              <a:t>lust after </a:t>
            </a:r>
            <a:r>
              <a:rPr lang="en-CA" sz="2400" dirty="0" smtClean="0"/>
              <a:t>evil things, as they also lusted.</a:t>
            </a:r>
          </a:p>
          <a:p>
            <a:pPr eaLnBrk="1" hangingPunct="1">
              <a:buFont typeface="Arial" charset="0"/>
              <a:buNone/>
              <a:defRPr/>
            </a:pPr>
            <a:r>
              <a:rPr lang="en-CA" sz="2400" dirty="0" smtClean="0"/>
              <a:t>	</a:t>
            </a:r>
          </a:p>
        </p:txBody>
      </p:sp>
      <p:sp>
        <p:nvSpPr>
          <p:cNvPr id="4100" name="Content Placeholder 6"/>
          <p:cNvSpPr>
            <a:spLocks noGrp="1"/>
          </p:cNvSpPr>
          <p:nvPr>
            <p:ph sz="half" idx="2"/>
          </p:nvPr>
        </p:nvSpPr>
        <p:spPr>
          <a:xfrm>
            <a:off x="4857750" y="1196752"/>
            <a:ext cx="3643313" cy="3960440"/>
          </a:xfrm>
          <a:noFill/>
          <a:ln>
            <a:noFill/>
          </a:ln>
        </p:spPr>
        <p:txBody>
          <a:bodyPr rtlCol="0">
            <a:noAutofit/>
          </a:bodyPr>
          <a:lstStyle/>
          <a:p>
            <a:pPr eaLnBrk="1" fontAlgn="auto" hangingPunct="1">
              <a:spcAft>
                <a:spcPts val="0"/>
              </a:spcAft>
              <a:buFont typeface="Arial" charset="0"/>
              <a:buNone/>
              <a:defRPr/>
            </a:pPr>
            <a:endParaRPr lang="en-CA" sz="1100" dirty="0" smtClean="0"/>
          </a:p>
          <a:p>
            <a:pPr marL="0" indent="0">
              <a:buNone/>
            </a:pPr>
            <a:r>
              <a:rPr lang="en-CA" sz="2400" b="1" dirty="0" smtClean="0"/>
              <a:t>“examples” G5179</a:t>
            </a:r>
          </a:p>
          <a:p>
            <a:r>
              <a:rPr lang="en-CA" sz="2400" dirty="0" err="1" smtClean="0"/>
              <a:t>tupos</a:t>
            </a:r>
            <a:endParaRPr lang="en-CA" sz="2400" dirty="0" smtClean="0"/>
          </a:p>
          <a:p>
            <a:r>
              <a:rPr lang="en-CA" sz="2400" dirty="0" smtClean="0"/>
              <a:t>From </a:t>
            </a:r>
            <a:r>
              <a:rPr lang="en-CA" sz="2400" dirty="0"/>
              <a:t>G5180; a </a:t>
            </a:r>
            <a:r>
              <a:rPr lang="en-CA" sz="2400" i="1" dirty="0"/>
              <a:t>die</a:t>
            </a:r>
            <a:r>
              <a:rPr lang="en-CA" sz="2400" dirty="0"/>
              <a:t> (as </a:t>
            </a:r>
            <a:r>
              <a:rPr lang="en-CA" sz="2400" i="1" dirty="0"/>
              <a:t>struck</a:t>
            </a:r>
            <a:r>
              <a:rPr lang="en-CA" sz="2400" dirty="0"/>
              <a:t>), that is, (by implication) a </a:t>
            </a:r>
            <a:r>
              <a:rPr lang="en-CA" sz="2400" i="1" dirty="0"/>
              <a:t>stamp</a:t>
            </a:r>
            <a:r>
              <a:rPr lang="en-CA" sz="2400" dirty="0"/>
              <a:t> or </a:t>
            </a:r>
            <a:r>
              <a:rPr lang="en-CA" sz="2400" i="1" dirty="0"/>
              <a:t>scar</a:t>
            </a:r>
            <a:r>
              <a:rPr lang="en-CA" sz="2400" dirty="0"/>
              <a:t>; </a:t>
            </a:r>
            <a:endParaRPr lang="en-CA" sz="2400" b="1" dirty="0" smtClean="0"/>
          </a:p>
          <a:p>
            <a:pPr marL="0" indent="0">
              <a:buNone/>
            </a:pPr>
            <a:r>
              <a:rPr lang="en-CA" sz="2400" b="1" dirty="0" smtClean="0"/>
              <a:t>“lust after” G1938</a:t>
            </a:r>
            <a:endParaRPr lang="en-CA" sz="2400" dirty="0"/>
          </a:p>
          <a:p>
            <a:r>
              <a:rPr lang="en-CA" sz="2400" dirty="0" err="1"/>
              <a:t>e</a:t>
            </a:r>
            <a:r>
              <a:rPr lang="en-CA" sz="2400" dirty="0" err="1" smtClean="0"/>
              <a:t>pithume</a:t>
            </a:r>
            <a:r>
              <a:rPr lang="en-CA" sz="2400" dirty="0" err="1"/>
              <a:t>̄tēs</a:t>
            </a:r>
            <a:endParaRPr lang="en-CA" sz="2400" dirty="0"/>
          </a:p>
          <a:p>
            <a:r>
              <a:rPr lang="en-CA" sz="2400" dirty="0" smtClean="0"/>
              <a:t>From </a:t>
            </a:r>
            <a:r>
              <a:rPr lang="en-CA" sz="2400" dirty="0"/>
              <a:t>G1937; a </a:t>
            </a:r>
            <a:r>
              <a:rPr lang="en-CA" sz="2400" i="1" dirty="0"/>
              <a:t>craver</a:t>
            </a:r>
            <a:r>
              <a:rPr lang="en-CA" sz="2400" i="1" dirty="0" smtClean="0"/>
              <a:t>:</a:t>
            </a:r>
            <a:endParaRPr lang="en-CA" sz="3200" dirty="0" smtClean="0">
              <a:effectLst>
                <a:outerShdw blurRad="38100" dist="38100" dir="2700000" algn="tl">
                  <a:srgbClr val="000000">
                    <a:alpha val="43137"/>
                  </a:srgbClr>
                </a:outerShdw>
              </a:effectLst>
            </a:endParaRPr>
          </a:p>
          <a:p>
            <a:pPr eaLnBrk="1" fontAlgn="auto" hangingPunct="1">
              <a:spcAft>
                <a:spcPts val="0"/>
              </a:spcAft>
              <a:defRPr/>
            </a:pPr>
            <a:endParaRPr lang="en-CA" sz="3600" dirty="0" smtClean="0"/>
          </a:p>
          <a:p>
            <a:pPr eaLnBrk="1" fontAlgn="auto" hangingPunct="1">
              <a:spcAft>
                <a:spcPts val="0"/>
              </a:spcAft>
              <a:buFont typeface="Arial" charset="0"/>
              <a:buNone/>
              <a:defRPr/>
            </a:pPr>
            <a:endParaRPr lang="en-CA" sz="4000" dirty="0" smtClean="0"/>
          </a:p>
        </p:txBody>
      </p:sp>
      <p:sp>
        <p:nvSpPr>
          <p:cNvPr id="5" name="4-Point Star 4"/>
          <p:cNvSpPr/>
          <p:nvPr/>
        </p:nvSpPr>
        <p:spPr>
          <a:xfrm>
            <a:off x="4932040" y="5013176"/>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161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0">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00">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0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00">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00">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0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2000" b="-2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07704" y="629816"/>
            <a:ext cx="5266928" cy="1143000"/>
          </a:xfrm>
          <a:solidFill>
            <a:schemeClr val="bg1"/>
          </a:solidFill>
          <a:effectLst>
            <a:softEdge rad="317500"/>
          </a:effectLst>
        </p:spPr>
        <p:txBody>
          <a:bodyPr/>
          <a:lstStyle/>
          <a:p>
            <a:r>
              <a:rPr lang="en-CA" b="1" dirty="0" smtClean="0"/>
              <a:t>COVETOUSNESS</a:t>
            </a:r>
            <a:endParaRPr lang="en-CA" b="1" dirty="0"/>
          </a:p>
        </p:txBody>
      </p:sp>
      <p:sp>
        <p:nvSpPr>
          <p:cNvPr id="3" name="Content Placeholder 2"/>
          <p:cNvSpPr>
            <a:spLocks noGrp="1"/>
          </p:cNvSpPr>
          <p:nvPr>
            <p:ph idx="1"/>
          </p:nvPr>
        </p:nvSpPr>
        <p:spPr>
          <a:xfrm>
            <a:off x="1907704" y="2431429"/>
            <a:ext cx="5328592" cy="2077691"/>
          </a:xfrm>
          <a:solidFill>
            <a:schemeClr val="bg1"/>
          </a:solidFill>
          <a:effectLst>
            <a:softEdge rad="127000"/>
          </a:effectLst>
        </p:spPr>
        <p:txBody>
          <a:bodyPr/>
          <a:lstStyle/>
          <a:p>
            <a:pPr marL="0" indent="0" algn="ctr">
              <a:buNone/>
            </a:pPr>
            <a:endParaRPr lang="en-CA" sz="400" b="1" dirty="0" smtClean="0"/>
          </a:p>
          <a:p>
            <a:pPr marL="0" indent="0" algn="ctr">
              <a:buNone/>
            </a:pPr>
            <a:r>
              <a:rPr lang="en-CA" b="1" dirty="0" smtClean="0"/>
              <a:t>The example of </a:t>
            </a:r>
            <a:r>
              <a:rPr lang="en-CA" b="1" dirty="0" err="1" smtClean="0"/>
              <a:t>Achan</a:t>
            </a:r>
            <a:r>
              <a:rPr lang="en-CA" b="1" dirty="0" smtClean="0"/>
              <a:t> and his family.</a:t>
            </a:r>
          </a:p>
          <a:p>
            <a:pPr marL="0" indent="0" algn="ctr">
              <a:buNone/>
            </a:pPr>
            <a:r>
              <a:rPr lang="en-CA" b="1" dirty="0" smtClean="0"/>
              <a:t>Joshua 6 and 7</a:t>
            </a:r>
            <a:endParaRPr lang="en-CA" b="1" dirty="0"/>
          </a:p>
        </p:txBody>
      </p:sp>
    </p:spTree>
    <p:extLst>
      <p:ext uri="{BB962C8B-B14F-4D97-AF65-F5344CB8AC3E}">
        <p14:creationId xmlns:p14="http://schemas.microsoft.com/office/powerpoint/2010/main" val="465108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868362"/>
          </a:xfrm>
          <a:noFill/>
        </p:spPr>
        <p:txBody>
          <a:bodyPr rtlCol="0">
            <a:normAutofit/>
          </a:bodyPr>
          <a:lstStyle/>
          <a:p>
            <a:pPr eaLnBrk="1" fontAlgn="auto" hangingPunct="1">
              <a:spcAft>
                <a:spcPts val="0"/>
              </a:spcAft>
              <a:defRPr/>
            </a:pPr>
            <a:r>
              <a:rPr lang="en-CA" sz="3600" b="1" dirty="0" err="1" smtClean="0"/>
              <a:t>Achan</a:t>
            </a:r>
            <a:r>
              <a:rPr lang="en-CA" sz="3600" b="1" dirty="0" smtClean="0"/>
              <a:t> </a:t>
            </a:r>
          </a:p>
        </p:txBody>
      </p:sp>
      <p:sp>
        <p:nvSpPr>
          <p:cNvPr id="17411" name="Rectangle 3"/>
          <p:cNvSpPr>
            <a:spLocks noGrp="1" noChangeArrowheads="1"/>
          </p:cNvSpPr>
          <p:nvPr>
            <p:ph sz="half" idx="1"/>
          </p:nvPr>
        </p:nvSpPr>
        <p:spPr>
          <a:xfrm>
            <a:off x="457200" y="1412776"/>
            <a:ext cx="4038600" cy="4320480"/>
          </a:xfrm>
          <a:solidFill>
            <a:schemeClr val="accent4">
              <a:lumMod val="60000"/>
              <a:lumOff val="40000"/>
            </a:schemeClr>
          </a:solidFill>
          <a:effectLst>
            <a:softEdge rad="127000"/>
          </a:effectLst>
        </p:spPr>
        <p:txBody>
          <a:bodyPr/>
          <a:lstStyle/>
          <a:p>
            <a:pPr eaLnBrk="1" hangingPunct="1">
              <a:buFont typeface="Arial" charset="0"/>
              <a:buNone/>
              <a:defRPr/>
            </a:pPr>
            <a:endParaRPr lang="en-CA" sz="800" b="1" dirty="0" smtClean="0"/>
          </a:p>
          <a:p>
            <a:pPr eaLnBrk="1" hangingPunct="1">
              <a:defRPr/>
            </a:pPr>
            <a:r>
              <a:rPr lang="en-CA" sz="2400" b="1" dirty="0" smtClean="0"/>
              <a:t>Joshua 6:18</a:t>
            </a:r>
          </a:p>
          <a:p>
            <a:pPr eaLnBrk="1" hangingPunct="1">
              <a:buFont typeface="Arial" charset="0"/>
              <a:buNone/>
              <a:defRPr/>
            </a:pPr>
            <a:r>
              <a:rPr lang="en-CA" sz="2400" dirty="0" smtClean="0"/>
              <a:t>	18 And ye, in any wise </a:t>
            </a:r>
            <a:r>
              <a:rPr lang="en-CA" sz="2400" b="1" dirty="0" smtClean="0"/>
              <a:t>keep yourselves from the accursed thing, </a:t>
            </a:r>
            <a:r>
              <a:rPr lang="en-CA" sz="2400" dirty="0" smtClean="0"/>
              <a:t>lest ye make yourselves accursed, when ye take of the accursed thing, and make the camp of Israel a curse, and </a:t>
            </a:r>
            <a:r>
              <a:rPr lang="en-CA" sz="2400" b="1" dirty="0" smtClean="0"/>
              <a:t>trouble</a:t>
            </a:r>
            <a:r>
              <a:rPr lang="en-CA" sz="2400" dirty="0" smtClean="0"/>
              <a:t> it.</a:t>
            </a:r>
          </a:p>
          <a:p>
            <a:pPr eaLnBrk="1" hangingPunct="1">
              <a:buFont typeface="Arial" charset="0"/>
              <a:buNone/>
              <a:defRPr/>
            </a:pPr>
            <a:r>
              <a:rPr lang="en-CA" sz="2400" dirty="0" smtClean="0"/>
              <a:t>	</a:t>
            </a:r>
            <a:endParaRPr lang="en-CA" sz="2400" dirty="0" smtClean="0">
              <a:solidFill>
                <a:schemeClr val="bg1"/>
              </a:solidFill>
            </a:endParaRPr>
          </a:p>
        </p:txBody>
      </p:sp>
      <p:sp>
        <p:nvSpPr>
          <p:cNvPr id="4100" name="Content Placeholder 6"/>
          <p:cNvSpPr>
            <a:spLocks noGrp="1"/>
          </p:cNvSpPr>
          <p:nvPr>
            <p:ph sz="half" idx="2"/>
          </p:nvPr>
        </p:nvSpPr>
        <p:spPr>
          <a:xfrm>
            <a:off x="4932040" y="1412776"/>
            <a:ext cx="3643313" cy="5328592"/>
          </a:xfrm>
          <a:noFill/>
        </p:spPr>
        <p:txBody>
          <a:bodyPr rtlCol="0">
            <a:noAutofit/>
          </a:bodyPr>
          <a:lstStyle/>
          <a:p>
            <a:r>
              <a:rPr lang="en-CA" sz="2400" b="1" dirty="0" err="1" smtClean="0"/>
              <a:t>Achan</a:t>
            </a:r>
            <a:r>
              <a:rPr lang="en-CA" sz="2400" b="1" dirty="0" smtClean="0"/>
              <a:t> H5912 </a:t>
            </a:r>
            <a:r>
              <a:rPr lang="en-CA" sz="2400" dirty="0" smtClean="0"/>
              <a:t>‛</a:t>
            </a:r>
            <a:r>
              <a:rPr lang="en-CA" sz="2400" dirty="0" err="1"/>
              <a:t>âkân</a:t>
            </a:r>
            <a:endParaRPr lang="en-CA" sz="2400" dirty="0"/>
          </a:p>
          <a:p>
            <a:r>
              <a:rPr lang="en-CA" sz="2400" dirty="0" smtClean="0"/>
              <a:t>From </a:t>
            </a:r>
            <a:r>
              <a:rPr lang="en-CA" sz="2400" dirty="0"/>
              <a:t>an unused root meaning to </a:t>
            </a:r>
            <a:r>
              <a:rPr lang="en-CA" sz="2400" i="1" dirty="0"/>
              <a:t>trouble; troublesome;</a:t>
            </a:r>
            <a:r>
              <a:rPr lang="en-CA" sz="2400" dirty="0"/>
              <a:t> </a:t>
            </a:r>
            <a:r>
              <a:rPr lang="en-CA" sz="2400" i="1" dirty="0"/>
              <a:t>Akan</a:t>
            </a:r>
            <a:r>
              <a:rPr lang="en-CA" sz="2400" dirty="0"/>
              <a:t>, an Israelite: - </a:t>
            </a:r>
            <a:r>
              <a:rPr lang="en-CA" sz="2400" dirty="0" err="1"/>
              <a:t>Achan</a:t>
            </a:r>
            <a:r>
              <a:rPr lang="en-CA" sz="2400" dirty="0"/>
              <a:t>. </a:t>
            </a:r>
            <a:endParaRPr lang="en-CA" sz="2400" dirty="0" smtClean="0"/>
          </a:p>
          <a:p>
            <a:endParaRPr lang="en-CA" sz="1100" dirty="0" smtClean="0"/>
          </a:p>
          <a:p>
            <a:r>
              <a:rPr lang="en-CA" sz="2400" b="1" dirty="0" smtClean="0"/>
              <a:t>Trouble H5916 </a:t>
            </a:r>
            <a:r>
              <a:rPr lang="en-CA" sz="2400" dirty="0" err="1" smtClean="0"/>
              <a:t>âkar</a:t>
            </a:r>
            <a:r>
              <a:rPr lang="en-CA" sz="2400" dirty="0" smtClean="0"/>
              <a:t> </a:t>
            </a:r>
            <a:endParaRPr lang="en-CA" sz="2400" dirty="0"/>
          </a:p>
          <a:p>
            <a:r>
              <a:rPr lang="en-CA" sz="2400" dirty="0"/>
              <a:t>A primitive root; properly to </a:t>
            </a:r>
            <a:r>
              <a:rPr lang="en-CA" sz="2400" i="1" dirty="0"/>
              <a:t>roil</a:t>
            </a:r>
            <a:r>
              <a:rPr lang="en-CA" sz="2400" dirty="0"/>
              <a:t> water; figuratively to </a:t>
            </a:r>
            <a:r>
              <a:rPr lang="en-CA" sz="2400" i="1" dirty="0"/>
              <a:t>disturb</a:t>
            </a:r>
            <a:r>
              <a:rPr lang="en-CA" sz="2400" dirty="0"/>
              <a:t> or </a:t>
            </a:r>
            <a:r>
              <a:rPr lang="en-CA" sz="2400" i="1" dirty="0"/>
              <a:t>afflict: - </a:t>
            </a:r>
            <a:r>
              <a:rPr lang="en-CA" sz="2400" dirty="0"/>
              <a:t>trouble, stir.</a:t>
            </a:r>
          </a:p>
          <a:p>
            <a:pPr eaLnBrk="1" fontAlgn="auto" hangingPunct="1">
              <a:spcAft>
                <a:spcPts val="0"/>
              </a:spcAft>
              <a:buFont typeface="Arial" charset="0"/>
              <a:buNone/>
              <a:defRPr/>
            </a:pPr>
            <a:endParaRPr lang="en-CA" sz="2400" dirty="0" smtClean="0"/>
          </a:p>
          <a:p>
            <a:pPr eaLnBrk="1" fontAlgn="auto" hangingPunct="1">
              <a:spcAft>
                <a:spcPts val="0"/>
              </a:spcAft>
              <a:buFont typeface="Arial" charset="0"/>
              <a:buNone/>
              <a:defRPr/>
            </a:pPr>
            <a:endParaRPr lang="en-CA" sz="2400" dirty="0" smtClean="0"/>
          </a:p>
        </p:txBody>
      </p:sp>
      <p:sp>
        <p:nvSpPr>
          <p:cNvPr id="5" name="4-Point Star 4"/>
          <p:cNvSpPr/>
          <p:nvPr/>
        </p:nvSpPr>
        <p:spPr>
          <a:xfrm>
            <a:off x="4932040" y="5373216"/>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0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100">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0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1154112"/>
          </a:xfrm>
          <a:noFill/>
        </p:spPr>
        <p:txBody>
          <a:bodyPr rtlCol="0">
            <a:normAutofit/>
          </a:bodyPr>
          <a:lstStyle/>
          <a:p>
            <a:pPr eaLnBrk="1" fontAlgn="auto" hangingPunct="1">
              <a:spcAft>
                <a:spcPts val="0"/>
              </a:spcAft>
              <a:defRPr/>
            </a:pPr>
            <a:r>
              <a:rPr lang="en-CA" sz="3200" b="1" dirty="0" smtClean="0"/>
              <a:t>The Effect of one Man’s COVETOUSNESS </a:t>
            </a:r>
          </a:p>
        </p:txBody>
      </p:sp>
      <p:sp>
        <p:nvSpPr>
          <p:cNvPr id="18435" name="Rectangle 3"/>
          <p:cNvSpPr>
            <a:spLocks noGrp="1" noChangeArrowheads="1"/>
          </p:cNvSpPr>
          <p:nvPr>
            <p:ph sz="half" idx="1"/>
          </p:nvPr>
        </p:nvSpPr>
        <p:spPr>
          <a:xfrm>
            <a:off x="513329" y="1428750"/>
            <a:ext cx="4038600" cy="4952578"/>
          </a:xfrm>
          <a:solidFill>
            <a:schemeClr val="accent4">
              <a:lumMod val="60000"/>
              <a:lumOff val="40000"/>
            </a:schemeClr>
          </a:solidFill>
          <a:effectLst>
            <a:softEdge rad="127000"/>
          </a:effectLst>
        </p:spPr>
        <p:txBody>
          <a:bodyPr/>
          <a:lstStyle/>
          <a:p>
            <a:pPr eaLnBrk="1" hangingPunct="1">
              <a:buFont typeface="Arial" charset="0"/>
              <a:buNone/>
              <a:defRPr/>
            </a:pPr>
            <a:endParaRPr lang="en-CA" sz="600" b="1" dirty="0" smtClean="0"/>
          </a:p>
          <a:p>
            <a:pPr eaLnBrk="1" hangingPunct="1">
              <a:defRPr/>
            </a:pPr>
            <a:r>
              <a:rPr lang="en-CA" sz="2400" b="1" dirty="0" smtClean="0"/>
              <a:t>Joshua 7:11</a:t>
            </a:r>
          </a:p>
          <a:p>
            <a:pPr eaLnBrk="1" hangingPunct="1">
              <a:buFont typeface="Arial" charset="0"/>
              <a:buNone/>
              <a:defRPr/>
            </a:pPr>
            <a:r>
              <a:rPr lang="en-CA" sz="2400" dirty="0" smtClean="0"/>
              <a:t>	</a:t>
            </a:r>
            <a:r>
              <a:rPr lang="en-CA" sz="2400" b="1" dirty="0" smtClean="0"/>
              <a:t>Israel hath sinned,</a:t>
            </a:r>
            <a:r>
              <a:rPr lang="en-CA" sz="2400" dirty="0" smtClean="0"/>
              <a:t> and they have also transgressed my covenant which I commanded them: for they have even taken of the </a:t>
            </a:r>
            <a:r>
              <a:rPr lang="en-CA" sz="2400" b="1" dirty="0" smtClean="0"/>
              <a:t>accursed</a:t>
            </a:r>
            <a:r>
              <a:rPr lang="en-CA" sz="2400" dirty="0" smtClean="0"/>
              <a:t> thing, and have also </a:t>
            </a:r>
            <a:r>
              <a:rPr lang="en-CA" sz="2400" b="1" dirty="0" smtClean="0"/>
              <a:t>stolen</a:t>
            </a:r>
            <a:r>
              <a:rPr lang="en-CA" sz="2400" dirty="0" smtClean="0"/>
              <a:t>, and </a:t>
            </a:r>
            <a:r>
              <a:rPr lang="en-CA" sz="2400" b="1" dirty="0" smtClean="0"/>
              <a:t>dissembled</a:t>
            </a:r>
            <a:r>
              <a:rPr lang="en-CA" sz="2400" dirty="0" smtClean="0"/>
              <a:t> also, and they have put it even among their own stuff.</a:t>
            </a:r>
          </a:p>
          <a:p>
            <a:pPr eaLnBrk="1" hangingPunct="1">
              <a:buFont typeface="Arial" charset="0"/>
              <a:buNone/>
              <a:defRPr/>
            </a:pPr>
            <a:endParaRPr lang="en-CA" sz="3200" dirty="0" smtClean="0"/>
          </a:p>
        </p:txBody>
      </p:sp>
      <p:sp>
        <p:nvSpPr>
          <p:cNvPr id="4100" name="Content Placeholder 6"/>
          <p:cNvSpPr>
            <a:spLocks noGrp="1"/>
          </p:cNvSpPr>
          <p:nvPr>
            <p:ph sz="half" idx="2"/>
          </p:nvPr>
        </p:nvSpPr>
        <p:spPr>
          <a:xfrm>
            <a:off x="4857750" y="1916832"/>
            <a:ext cx="3643313" cy="3600400"/>
          </a:xfrm>
          <a:noFill/>
        </p:spPr>
        <p:txBody>
          <a:bodyPr rtlCol="0">
            <a:noAutofit/>
          </a:bodyPr>
          <a:lstStyle/>
          <a:p>
            <a:pPr eaLnBrk="1" fontAlgn="auto" hangingPunct="1">
              <a:spcAft>
                <a:spcPts val="0"/>
              </a:spcAft>
              <a:buFont typeface="Arial" charset="0"/>
              <a:buNone/>
              <a:defRPr/>
            </a:pPr>
            <a:endParaRPr lang="en-CA" sz="1000" b="1" dirty="0" smtClean="0"/>
          </a:p>
          <a:p>
            <a:pPr eaLnBrk="1" fontAlgn="auto" hangingPunct="1">
              <a:spcAft>
                <a:spcPts val="0"/>
              </a:spcAft>
              <a:defRPr/>
            </a:pPr>
            <a:r>
              <a:rPr lang="en-CA" sz="2400" b="1" dirty="0" smtClean="0"/>
              <a:t>Accursed</a:t>
            </a:r>
            <a:r>
              <a:rPr lang="en-CA" sz="2400" dirty="0" smtClean="0"/>
              <a:t> – that which was devoted to a specific use.</a:t>
            </a:r>
          </a:p>
          <a:p>
            <a:pPr eaLnBrk="1" fontAlgn="auto" hangingPunct="1">
              <a:spcAft>
                <a:spcPts val="0"/>
              </a:spcAft>
              <a:defRPr/>
            </a:pPr>
            <a:r>
              <a:rPr lang="en-CA" sz="2400" b="1" dirty="0" smtClean="0"/>
              <a:t>Stolen</a:t>
            </a:r>
            <a:r>
              <a:rPr lang="en-CA" sz="2400" dirty="0" smtClean="0"/>
              <a:t> – Because the metal was devoted to YHWH.</a:t>
            </a:r>
          </a:p>
          <a:p>
            <a:pPr eaLnBrk="1" fontAlgn="auto" hangingPunct="1">
              <a:spcAft>
                <a:spcPts val="0"/>
              </a:spcAft>
              <a:defRPr/>
            </a:pPr>
            <a:r>
              <a:rPr lang="en-CA" sz="2400" b="1" dirty="0" smtClean="0"/>
              <a:t>Dissembled</a:t>
            </a:r>
            <a:r>
              <a:rPr lang="en-CA" sz="2400" dirty="0" smtClean="0"/>
              <a:t> – to act in a false way.</a:t>
            </a:r>
            <a:endParaRPr lang="en-CA" dirty="0" smtClean="0"/>
          </a:p>
          <a:p>
            <a:pPr eaLnBrk="1" fontAlgn="auto" hangingPunct="1">
              <a:spcAft>
                <a:spcPts val="0"/>
              </a:spcAft>
              <a:buFont typeface="Arial" charset="0"/>
              <a:buNone/>
              <a:defRPr/>
            </a:pPr>
            <a:endParaRPr lang="en-CA" sz="3200" b="1" dirty="0" smtClean="0"/>
          </a:p>
        </p:txBody>
      </p:sp>
      <p:sp>
        <p:nvSpPr>
          <p:cNvPr id="6" name="4-Point Star 5"/>
          <p:cNvSpPr/>
          <p:nvPr/>
        </p:nvSpPr>
        <p:spPr>
          <a:xfrm>
            <a:off x="4932040" y="5085184"/>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0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0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939800"/>
          </a:xfrm>
          <a:noFill/>
        </p:spPr>
        <p:txBody>
          <a:bodyPr rtlCol="0">
            <a:normAutofit/>
          </a:bodyPr>
          <a:lstStyle/>
          <a:p>
            <a:pPr eaLnBrk="1" fontAlgn="auto" hangingPunct="1">
              <a:spcAft>
                <a:spcPts val="0"/>
              </a:spcAft>
              <a:defRPr/>
            </a:pPr>
            <a:r>
              <a:rPr lang="en-CA" sz="3600" b="1" dirty="0" smtClean="0"/>
              <a:t>The Path of Judgment</a:t>
            </a:r>
          </a:p>
        </p:txBody>
      </p:sp>
      <p:sp>
        <p:nvSpPr>
          <p:cNvPr id="19459" name="Rectangle 3"/>
          <p:cNvSpPr>
            <a:spLocks noGrp="1" noChangeArrowheads="1"/>
          </p:cNvSpPr>
          <p:nvPr>
            <p:ph sz="half" idx="1"/>
          </p:nvPr>
        </p:nvSpPr>
        <p:spPr>
          <a:xfrm>
            <a:off x="457200" y="1412776"/>
            <a:ext cx="4038600" cy="4176464"/>
          </a:xfrm>
          <a:solidFill>
            <a:schemeClr val="accent4">
              <a:lumMod val="60000"/>
              <a:lumOff val="40000"/>
            </a:schemeClr>
          </a:solidFill>
          <a:effectLst>
            <a:softEdge rad="127000"/>
          </a:effectLst>
        </p:spPr>
        <p:txBody>
          <a:bodyPr/>
          <a:lstStyle/>
          <a:p>
            <a:pPr eaLnBrk="1" hangingPunct="1">
              <a:buFont typeface="Arial" charset="0"/>
              <a:buNone/>
              <a:defRPr/>
            </a:pPr>
            <a:endParaRPr lang="en-CA" sz="1000" b="1" dirty="0" smtClean="0"/>
          </a:p>
          <a:p>
            <a:pPr eaLnBrk="1" hangingPunct="1">
              <a:defRPr/>
            </a:pPr>
            <a:r>
              <a:rPr lang="en-CA" sz="2400" b="1" dirty="0" smtClean="0"/>
              <a:t>Joshua 7:19</a:t>
            </a:r>
          </a:p>
          <a:p>
            <a:pPr eaLnBrk="1" hangingPunct="1">
              <a:buFont typeface="Arial" charset="0"/>
              <a:buNone/>
              <a:defRPr/>
            </a:pPr>
            <a:r>
              <a:rPr lang="en-CA" sz="2400" dirty="0" smtClean="0"/>
              <a:t>	And Joshua said unto </a:t>
            </a:r>
            <a:r>
              <a:rPr lang="en-CA" sz="2400" dirty="0" err="1" smtClean="0"/>
              <a:t>Achan</a:t>
            </a:r>
            <a:r>
              <a:rPr lang="en-CA" sz="2400" dirty="0" smtClean="0"/>
              <a:t>, My son, </a:t>
            </a:r>
            <a:r>
              <a:rPr lang="en-CA" sz="2400" b="1" dirty="0" smtClean="0"/>
              <a:t>give, I pray thee, glory to YHWH God of Israel,</a:t>
            </a:r>
            <a:r>
              <a:rPr lang="en-CA" sz="2400" dirty="0" smtClean="0"/>
              <a:t> and make confession unto him; and tell me now what thou hast done; hide it not from me.</a:t>
            </a:r>
          </a:p>
          <a:p>
            <a:pPr eaLnBrk="1" hangingPunct="1">
              <a:buFont typeface="Arial" charset="0"/>
              <a:buNone/>
              <a:defRPr/>
            </a:pPr>
            <a:endParaRPr lang="en-CA" sz="2400" dirty="0" smtClean="0">
              <a:solidFill>
                <a:schemeClr val="bg1"/>
              </a:solidFill>
            </a:endParaRPr>
          </a:p>
          <a:p>
            <a:pPr eaLnBrk="1" hangingPunct="1">
              <a:buFont typeface="Arial" charset="0"/>
              <a:buNone/>
              <a:defRPr/>
            </a:pPr>
            <a:endParaRPr lang="en-CA" sz="3200" dirty="0" smtClean="0">
              <a:solidFill>
                <a:schemeClr val="bg1"/>
              </a:solidFill>
            </a:endParaRPr>
          </a:p>
        </p:txBody>
      </p:sp>
      <p:sp>
        <p:nvSpPr>
          <p:cNvPr id="4100" name="Content Placeholder 6"/>
          <p:cNvSpPr>
            <a:spLocks noGrp="1"/>
          </p:cNvSpPr>
          <p:nvPr>
            <p:ph sz="half" idx="2"/>
          </p:nvPr>
        </p:nvSpPr>
        <p:spPr>
          <a:xfrm>
            <a:off x="4857750" y="1988840"/>
            <a:ext cx="3643313" cy="2357437"/>
          </a:xfrm>
          <a:noFill/>
        </p:spPr>
        <p:txBody>
          <a:bodyPr rtlCol="0">
            <a:noAutofit/>
          </a:bodyPr>
          <a:lstStyle/>
          <a:p>
            <a:pPr eaLnBrk="1" fontAlgn="auto" hangingPunct="1">
              <a:spcAft>
                <a:spcPts val="0"/>
              </a:spcAft>
              <a:buFont typeface="Arial" charset="0"/>
              <a:buNone/>
              <a:defRPr/>
            </a:pPr>
            <a:endParaRPr lang="en-CA" sz="1000" dirty="0" smtClean="0"/>
          </a:p>
          <a:p>
            <a:pPr eaLnBrk="1" fontAlgn="auto" hangingPunct="1">
              <a:spcAft>
                <a:spcPts val="0"/>
              </a:spcAft>
              <a:defRPr/>
            </a:pPr>
            <a:r>
              <a:rPr lang="en-CA" sz="2400" dirty="0" smtClean="0"/>
              <a:t>This could well be a </a:t>
            </a:r>
            <a:r>
              <a:rPr lang="en-CA" sz="2400" b="1" dirty="0" smtClean="0"/>
              <a:t>typical</a:t>
            </a:r>
            <a:r>
              <a:rPr lang="en-CA" sz="2400" dirty="0" smtClean="0"/>
              <a:t> judgment seat scene with respect to sins that were never confessed and never forgiven.</a:t>
            </a:r>
            <a:endParaRPr lang="en-CA" dirty="0" smtClean="0"/>
          </a:p>
          <a:p>
            <a:pPr eaLnBrk="1" fontAlgn="auto" hangingPunct="1">
              <a:spcAft>
                <a:spcPts val="0"/>
              </a:spcAft>
              <a:buFont typeface="Arial" charset="0"/>
              <a:buNone/>
              <a:defRPr/>
            </a:pPr>
            <a:endParaRPr lang="en-CA" sz="3200" dirty="0" smtClean="0"/>
          </a:p>
        </p:txBody>
      </p:sp>
      <p:sp>
        <p:nvSpPr>
          <p:cNvPr id="5" name="4-Point Star 4"/>
          <p:cNvSpPr/>
          <p:nvPr/>
        </p:nvSpPr>
        <p:spPr>
          <a:xfrm>
            <a:off x="4932040" y="4293096"/>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868362"/>
          </a:xfrm>
          <a:noFill/>
        </p:spPr>
        <p:txBody>
          <a:bodyPr rtlCol="0">
            <a:normAutofit/>
          </a:bodyPr>
          <a:lstStyle/>
          <a:p>
            <a:pPr eaLnBrk="1" fontAlgn="auto" hangingPunct="1">
              <a:spcAft>
                <a:spcPts val="0"/>
              </a:spcAft>
              <a:defRPr/>
            </a:pPr>
            <a:r>
              <a:rPr lang="en-CA" sz="3200" b="1" dirty="0" smtClean="0"/>
              <a:t>The Pattern of Covetousness</a:t>
            </a:r>
          </a:p>
        </p:txBody>
      </p:sp>
      <p:sp>
        <p:nvSpPr>
          <p:cNvPr id="20483" name="Rectangle 3"/>
          <p:cNvSpPr>
            <a:spLocks noGrp="1" noChangeArrowheads="1"/>
          </p:cNvSpPr>
          <p:nvPr>
            <p:ph sz="half" idx="1"/>
          </p:nvPr>
        </p:nvSpPr>
        <p:spPr>
          <a:xfrm>
            <a:off x="457200" y="1268760"/>
            <a:ext cx="4038600" cy="5184576"/>
          </a:xfrm>
          <a:solidFill>
            <a:schemeClr val="accent4">
              <a:lumMod val="60000"/>
              <a:lumOff val="40000"/>
            </a:schemeClr>
          </a:solidFill>
          <a:effectLst>
            <a:softEdge rad="127000"/>
          </a:effectLst>
        </p:spPr>
        <p:txBody>
          <a:bodyPr/>
          <a:lstStyle/>
          <a:p>
            <a:pPr eaLnBrk="1" hangingPunct="1">
              <a:buFont typeface="Arial" charset="0"/>
              <a:buNone/>
              <a:defRPr/>
            </a:pPr>
            <a:endParaRPr lang="en-CA" sz="100" dirty="0" smtClean="0"/>
          </a:p>
          <a:p>
            <a:pPr eaLnBrk="1" hangingPunct="1">
              <a:defRPr/>
            </a:pPr>
            <a:r>
              <a:rPr lang="en-CA" sz="2400" b="1" dirty="0" smtClean="0"/>
              <a:t>Joshua 7:21</a:t>
            </a:r>
          </a:p>
          <a:p>
            <a:pPr eaLnBrk="1" hangingPunct="1">
              <a:buFont typeface="Arial" charset="0"/>
              <a:buNone/>
              <a:defRPr/>
            </a:pPr>
            <a:r>
              <a:rPr lang="en-CA" sz="2400" dirty="0" smtClean="0"/>
              <a:t>	When </a:t>
            </a:r>
            <a:r>
              <a:rPr lang="en-CA" sz="2400" b="1" dirty="0" smtClean="0"/>
              <a:t>I saw </a:t>
            </a:r>
            <a:r>
              <a:rPr lang="en-CA" sz="2400" dirty="0" smtClean="0"/>
              <a:t>among the spoils a goodly </a:t>
            </a:r>
            <a:r>
              <a:rPr lang="en-CA" sz="2400" dirty="0" err="1" smtClean="0"/>
              <a:t>Babylonish</a:t>
            </a:r>
            <a:r>
              <a:rPr lang="en-CA" sz="2400" dirty="0" smtClean="0"/>
              <a:t> garment, and two hundred shekels of silver, and a wedge of gold of fifty shekels weight, then </a:t>
            </a:r>
            <a:r>
              <a:rPr lang="en-CA" sz="2400" b="1" dirty="0" smtClean="0"/>
              <a:t>I coveted</a:t>
            </a:r>
            <a:r>
              <a:rPr lang="en-CA" sz="2400" dirty="0" smtClean="0"/>
              <a:t> them, and </a:t>
            </a:r>
            <a:r>
              <a:rPr lang="en-CA" sz="2400" b="1" dirty="0" smtClean="0"/>
              <a:t>took</a:t>
            </a:r>
            <a:r>
              <a:rPr lang="en-CA" sz="2400" dirty="0" smtClean="0"/>
              <a:t> them; and, behold, they are </a:t>
            </a:r>
            <a:r>
              <a:rPr lang="en-CA" sz="2400" b="1" dirty="0" smtClean="0"/>
              <a:t>hid</a:t>
            </a:r>
            <a:r>
              <a:rPr lang="en-CA" sz="2400" dirty="0" smtClean="0"/>
              <a:t> in the earth in the midst of </a:t>
            </a:r>
            <a:r>
              <a:rPr lang="en-CA" sz="2400" b="1" dirty="0" smtClean="0"/>
              <a:t>my tent</a:t>
            </a:r>
            <a:r>
              <a:rPr lang="en-CA" sz="2400" dirty="0" smtClean="0"/>
              <a:t>, and the silver under it.</a:t>
            </a:r>
          </a:p>
          <a:p>
            <a:pPr eaLnBrk="1" hangingPunct="1">
              <a:buFont typeface="Arial" charset="0"/>
              <a:buNone/>
              <a:defRPr/>
            </a:pPr>
            <a:endParaRPr lang="en-CA" sz="2400" dirty="0" smtClean="0">
              <a:solidFill>
                <a:schemeClr val="bg1"/>
              </a:solidFill>
            </a:endParaRPr>
          </a:p>
          <a:p>
            <a:pPr eaLnBrk="1" hangingPunct="1">
              <a:buFont typeface="Arial" charset="0"/>
              <a:buNone/>
              <a:defRPr/>
            </a:pPr>
            <a:endParaRPr lang="en-CA" sz="3200" dirty="0" smtClean="0">
              <a:solidFill>
                <a:schemeClr val="bg1"/>
              </a:solidFill>
            </a:endParaRPr>
          </a:p>
        </p:txBody>
      </p:sp>
      <p:sp>
        <p:nvSpPr>
          <p:cNvPr id="4100" name="Content Placeholder 6"/>
          <p:cNvSpPr>
            <a:spLocks noGrp="1"/>
          </p:cNvSpPr>
          <p:nvPr>
            <p:ph sz="half" idx="2"/>
          </p:nvPr>
        </p:nvSpPr>
        <p:spPr>
          <a:xfrm>
            <a:off x="4857750" y="1660748"/>
            <a:ext cx="4034730" cy="4000500"/>
          </a:xfrm>
          <a:noFill/>
        </p:spPr>
        <p:txBody>
          <a:bodyPr rtlCol="0">
            <a:noAutofit/>
          </a:bodyPr>
          <a:lstStyle/>
          <a:p>
            <a:pPr eaLnBrk="1" fontAlgn="auto" hangingPunct="1">
              <a:spcAft>
                <a:spcPts val="0"/>
              </a:spcAft>
              <a:buFont typeface="Arial" charset="0"/>
              <a:buNone/>
              <a:defRPr/>
            </a:pPr>
            <a:endParaRPr lang="en-CA" sz="1000" dirty="0" smtClean="0"/>
          </a:p>
          <a:p>
            <a:pPr eaLnBrk="1" fontAlgn="auto" hangingPunct="1">
              <a:spcAft>
                <a:spcPts val="0"/>
              </a:spcAft>
              <a:defRPr/>
            </a:pPr>
            <a:r>
              <a:rPr lang="en-CA" sz="2400" dirty="0" smtClean="0"/>
              <a:t>Both the garment and the metal was attractive but not needed.</a:t>
            </a:r>
          </a:p>
          <a:p>
            <a:pPr eaLnBrk="1" fontAlgn="auto" hangingPunct="1">
              <a:spcAft>
                <a:spcPts val="0"/>
              </a:spcAft>
              <a:defRPr/>
            </a:pPr>
            <a:r>
              <a:rPr lang="en-CA" sz="2400" dirty="0" err="1" smtClean="0"/>
              <a:t>Achan</a:t>
            </a:r>
            <a:r>
              <a:rPr lang="en-CA" sz="2400" dirty="0" smtClean="0"/>
              <a:t> lived up to his name and greatly troubled Israel.</a:t>
            </a:r>
          </a:p>
          <a:p>
            <a:pPr eaLnBrk="1" fontAlgn="auto" hangingPunct="1">
              <a:spcAft>
                <a:spcPts val="0"/>
              </a:spcAft>
              <a:defRPr/>
            </a:pPr>
            <a:r>
              <a:rPr lang="en-CA" sz="2400" dirty="0" err="1" smtClean="0"/>
              <a:t>Achan</a:t>
            </a:r>
            <a:r>
              <a:rPr lang="en-CA" sz="2400" dirty="0" smtClean="0"/>
              <a:t> saw, coveted, took, hid.</a:t>
            </a:r>
          </a:p>
          <a:p>
            <a:pPr eaLnBrk="1" fontAlgn="auto" hangingPunct="1">
              <a:spcAft>
                <a:spcPts val="0"/>
              </a:spcAft>
              <a:defRPr/>
            </a:pPr>
            <a:r>
              <a:rPr lang="en-CA" sz="2400" dirty="0" smtClean="0"/>
              <a:t>Coveted- OT 2530 – ‘delighted in’</a:t>
            </a:r>
          </a:p>
          <a:p>
            <a:pPr eaLnBrk="1" fontAlgn="auto" hangingPunct="1">
              <a:spcAft>
                <a:spcPts val="0"/>
              </a:spcAft>
              <a:buFont typeface="Arial" charset="0"/>
              <a:buNone/>
              <a:defRPr/>
            </a:pPr>
            <a:endParaRPr lang="en-CA" sz="3200" dirty="0" smtClean="0"/>
          </a:p>
        </p:txBody>
      </p:sp>
      <p:sp>
        <p:nvSpPr>
          <p:cNvPr id="5" name="4-Point Star 4"/>
          <p:cNvSpPr/>
          <p:nvPr/>
        </p:nvSpPr>
        <p:spPr>
          <a:xfrm>
            <a:off x="4932040" y="5733256"/>
            <a:ext cx="144016" cy="288032"/>
          </a:xfrm>
          <a:prstGeom prst="star4">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0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0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0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2722</TotalTime>
  <Words>1977</Words>
  <Application>Microsoft Office PowerPoint</Application>
  <PresentationFormat>On-screen Show (4:3)</PresentationFormat>
  <Paragraphs>310</Paragraphs>
  <Slides>30</Slides>
  <Notes>28</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Thou Shalt not Covet! (Exodus 20:17)</vt:lpstr>
      <vt:lpstr>The Evil of Covetousness Review</vt:lpstr>
      <vt:lpstr>Covetousness is Deceitful and a Deadly Sin!</vt:lpstr>
      <vt:lpstr>Examples </vt:lpstr>
      <vt:lpstr>COVETOUSNESS</vt:lpstr>
      <vt:lpstr>Achan </vt:lpstr>
      <vt:lpstr>The Effect of one Man’s COVETOUSNESS </vt:lpstr>
      <vt:lpstr>The Path of Judgment</vt:lpstr>
      <vt:lpstr>The Pattern of Covetousness</vt:lpstr>
      <vt:lpstr>Achan</vt:lpstr>
      <vt:lpstr>Summary </vt:lpstr>
      <vt:lpstr>Covetousness</vt:lpstr>
      <vt:lpstr>Recognize the Deceit:</vt:lpstr>
      <vt:lpstr>The ‘Blessing’ of God?</vt:lpstr>
      <vt:lpstr>Covetousness &amp; Presumption</vt:lpstr>
      <vt:lpstr>The Blind Side of Covetousness</vt:lpstr>
      <vt:lpstr>Important Points</vt:lpstr>
      <vt:lpstr>Covetousness</vt:lpstr>
      <vt:lpstr>The Ecclesia at Laodicea</vt:lpstr>
      <vt:lpstr>Difficulty in the ‘end’ times.</vt:lpstr>
      <vt:lpstr>The Laodicean Period</vt:lpstr>
      <vt:lpstr>The Ecclesia at Laodicea</vt:lpstr>
      <vt:lpstr>The Deceitfulness of Riches</vt:lpstr>
      <vt:lpstr>Neither Poverty nor Riches …</vt:lpstr>
      <vt:lpstr>Standards of Comparison</vt:lpstr>
      <vt:lpstr>Standards of Comparison</vt:lpstr>
      <vt:lpstr>What is Really Needed</vt:lpstr>
      <vt:lpstr>The Need for Chastening</vt:lpstr>
      <vt:lpstr>Important Points</vt:lpstr>
      <vt:lpstr>Overall 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Frank Abel; Frank</dc:creator>
  <cp:lastModifiedBy>Frank Abel</cp:lastModifiedBy>
  <cp:revision>116</cp:revision>
  <dcterms:created xsi:type="dcterms:W3CDTF">2009-05-31T20:17:58Z</dcterms:created>
  <dcterms:modified xsi:type="dcterms:W3CDTF">2018-03-05T22:29:43Z</dcterms:modified>
</cp:coreProperties>
</file>