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3"/>
  </p:notesMasterIdLst>
  <p:sldIdLst>
    <p:sldId id="287" r:id="rId3"/>
    <p:sldId id="279" r:id="rId4"/>
    <p:sldId id="306" r:id="rId5"/>
    <p:sldId id="307" r:id="rId6"/>
    <p:sldId id="309" r:id="rId7"/>
    <p:sldId id="303" r:id="rId8"/>
    <p:sldId id="264" r:id="rId9"/>
    <p:sldId id="308" r:id="rId10"/>
    <p:sldId id="274" r:id="rId11"/>
    <p:sldId id="261" r:id="rId12"/>
    <p:sldId id="263" r:id="rId13"/>
    <p:sldId id="262" r:id="rId14"/>
    <p:sldId id="281" r:id="rId15"/>
    <p:sldId id="283" r:id="rId16"/>
    <p:sldId id="265" r:id="rId17"/>
    <p:sldId id="266" r:id="rId18"/>
    <p:sldId id="267" r:id="rId19"/>
    <p:sldId id="268" r:id="rId20"/>
    <p:sldId id="269" r:id="rId21"/>
    <p:sldId id="270" r:id="rId22"/>
    <p:sldId id="272" r:id="rId23"/>
    <p:sldId id="304" r:id="rId24"/>
    <p:sldId id="305" r:id="rId25"/>
    <p:sldId id="286" r:id="rId26"/>
    <p:sldId id="282" r:id="rId27"/>
    <p:sldId id="302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5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8000" autoAdjust="0"/>
  </p:normalViewPr>
  <p:slideViewPr>
    <p:cSldViewPr>
      <p:cViewPr varScale="1">
        <p:scale>
          <a:sx n="57" d="100"/>
          <a:sy n="57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EDC6774B-C07A-49D3-B727-36B74441C133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F1326D65-B084-479E-920E-7E744AA997B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52861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1. Covetousness</a:t>
            </a:r>
            <a:r>
              <a:rPr lang="en-CA" baseline="0" dirty="0" smtClean="0"/>
              <a:t> – a blind side?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2. A deadly sin.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3. Review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4. Examples to help us understand. 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67030BA-7B6F-471A-813C-6AD6B4943692}" type="slidenum">
              <a:rPr lang="en-CA" smtClean="0"/>
              <a:pPr eaLnBrk="1" hangingPunct="1"/>
              <a:t>1</a:t>
            </a:fld>
            <a:endParaRPr lang="en-CA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It would be natural to expect a sibling to share the inheritance especially when it is large.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As followers of the Lord we must be prepared to accept the fact that we may be cheated in such matters.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By trusting that we have enough and that the Lord will grant us enough to get by is a more excellent treasure.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Truly it is a warped view of life that suggests we measure success by our possessions.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Intended or not, that is exactly what our environment teaches us.</a:t>
            </a:r>
          </a:p>
          <a:p>
            <a:pPr marL="228600" indent="-228600" eaLnBrk="1" hangingPunct="1">
              <a:buFontTx/>
              <a:buAutoNum type="arabicPeriod"/>
            </a:pPr>
            <a:endParaRPr lang="en-CA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1C22A56-9D06-4A4D-9F79-02B5A9450578}" type="slidenum">
              <a:rPr lang="en-CA" altLang="en-US" smtClean="0">
                <a:latin typeface="Verdana" pitchFamily="34" charset="0"/>
              </a:rPr>
              <a:pPr eaLnBrk="1" hangingPunct="1"/>
              <a:t>10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Be not deceived – Because you likely will be.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The great majority of us have experienced the deceit associated with covetousness.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We bought something we didn’t need and later on came to really know it.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We got sweet talked into buying something because we were unprepared at the time to deal with the temptation.  Telephone call!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There is no immediate judgment by God on impulsive shopping – therefore it is okay.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Our job requires us to set traps to catch other unsuspecting shoppers – its a way of life.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We get used to it.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 Everyone does it.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 We enjoy it.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 Our thinking can get quite complicated into thinking we can do ‘good’ things with the reward of covetousness.</a:t>
            </a:r>
          </a:p>
          <a:p>
            <a:pPr marL="228600" indent="-228600" eaLnBrk="1" hangingPunct="1">
              <a:buFontTx/>
              <a:buAutoNum type="arabicPeriod"/>
              <a:defRPr/>
            </a:pPr>
            <a:endParaRPr lang="en-CA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9FA775B-9FA8-44BE-9E89-A5B201712D82}" type="slidenum">
              <a:rPr lang="en-CA" altLang="en-US" smtClean="0">
                <a:latin typeface="Verdana" pitchFamily="34" charset="0"/>
              </a:rPr>
              <a:pPr eaLnBrk="1" hangingPunct="1"/>
              <a:t>11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Anyone in living with an immortal body will be ‘rich’ and ‘blessed’.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Our aspirations need to be clear.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Why would David want to be a doorkeeper in the house of YHWH?  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We need to talk-up the reasons.  Mortality vs. Immortality is a start.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8A986CD-5289-4C5F-A86C-2573F639F058}" type="slidenum">
              <a:rPr lang="en-CA" altLang="en-US" smtClean="0">
                <a:latin typeface="Verdana" pitchFamily="34" charset="0"/>
              </a:rPr>
              <a:pPr eaLnBrk="1" hangingPunct="1"/>
              <a:t>12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r>
              <a:rPr lang="en-CA" altLang="en-US" smtClean="0"/>
              <a:t>The Scripture settles the question about whether we would fare any differently than others in having a lot of money.</a:t>
            </a:r>
          </a:p>
          <a:p>
            <a:pPr marL="228600" indent="-228600">
              <a:buFontTx/>
              <a:buAutoNum type="arabicPeriod"/>
            </a:pPr>
            <a:endParaRPr lang="en-CA" altLang="en-US" smtClean="0"/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Except we choose to give it to more needy people, a lot of money will very likely corrupt us.</a:t>
            </a:r>
          </a:p>
          <a:p>
            <a:pPr marL="228600" indent="-228600">
              <a:buFontTx/>
              <a:buAutoNum type="arabicPeriod"/>
            </a:pPr>
            <a:endParaRPr lang="en-CA" altLang="en-US" smtClean="0"/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Solomon was king, he was able to indulge in personal interests more than any other and certainly than us.</a:t>
            </a:r>
          </a:p>
          <a:p>
            <a:pPr marL="228600" indent="-228600">
              <a:buFontTx/>
              <a:buAutoNum type="arabicPeriod"/>
            </a:pPr>
            <a:endParaRPr lang="en-CA" altLang="en-US" smtClean="0"/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He stated that the flesh can never be satisfied – don’t go down that road – it does not satisfy.</a:t>
            </a:r>
          </a:p>
          <a:p>
            <a:pPr marL="228600" indent="-228600">
              <a:buFontTx/>
              <a:buAutoNum type="arabicPeriod"/>
            </a:pPr>
            <a:endParaRPr lang="en-CA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0E5E884-5E18-44B9-AE7A-8D4E3D19EFD8}" type="slidenum">
              <a:rPr lang="en-CA" altLang="en-US" smtClean="0">
                <a:latin typeface="Verdana" pitchFamily="34" charset="0"/>
              </a:rPr>
              <a:pPr eaLnBrk="1" hangingPunct="1"/>
              <a:t>13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r>
              <a:rPr lang="en-CA" altLang="en-US" smtClean="0"/>
              <a:t>David had the ability, being king, to covet and take Bathsheba.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He had great power, greater temptations,  and greater responsibility.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29BA639-6527-4092-B8CE-8A5524CE81F6}" type="slidenum">
              <a:rPr lang="en-CA" altLang="en-US" smtClean="0">
                <a:latin typeface="Verdana" pitchFamily="34" charset="0"/>
              </a:rPr>
              <a:pPr eaLnBrk="1" hangingPunct="1"/>
              <a:t>14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This is a worrisome feature of covetousness – no one has been charged!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Covetous – 4123 pleoneketes – more, more – avarice, defrauder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So if a Brother/Sister was very aggressive towards making money – should we have no fellowship with them?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What is the trigger?  Missing meetings/appointments?  Are we able to tell another how much money they can make?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Yet surely the instruction in the verse is that some limit is there.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071B935-82E0-4141-8A6B-21DEA7ABA327}" type="slidenum">
              <a:rPr lang="en-CA" altLang="en-US" smtClean="0">
                <a:latin typeface="Verdana" pitchFamily="34" charset="0"/>
              </a:rPr>
              <a:pPr eaLnBrk="1" hangingPunct="1"/>
              <a:t>15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A person may have a very covetous mind and it will not be apparent in their life – loser?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The benefit would appear to be only there for those brethren and sisters who are very close to others in what they share.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It would seem that this is a long-term benefit of ‘confessing our faults to one another’ James 5:16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CD904B8-E0E2-4541-B4FF-14FFD3737B63}" type="slidenum">
              <a:rPr lang="en-CA" altLang="en-US" smtClean="0">
                <a:latin typeface="Verdana" pitchFamily="34" charset="0"/>
              </a:rPr>
              <a:pPr eaLnBrk="1" hangingPunct="1"/>
              <a:t>16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The battle must be won in the mind.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God will not preserve our bank accounts, only our minds, if properly developed.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Because of this feature which we must acknowledge, there is little that we can do to help.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Integrity is everything – exalt the truth in one’s heart is key.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The words of the JUDGE at the time of judgement will be very discerning and embarrassing.</a:t>
            </a:r>
          </a:p>
          <a:p>
            <a:pPr marL="228600" indent="-228600" eaLnBrk="1" hangingPunct="1">
              <a:buFontTx/>
              <a:buAutoNum type="arabicPeriod"/>
            </a:pPr>
            <a:endParaRPr lang="en-CA" alt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1AA3819-0726-476B-ABDC-7BAA385008C2}" type="slidenum">
              <a:rPr lang="en-CA" altLang="en-US" smtClean="0">
                <a:latin typeface="Verdana" pitchFamily="34" charset="0"/>
              </a:rPr>
              <a:pPr eaLnBrk="1" hangingPunct="1"/>
              <a:t>17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The monthly cost of your home is not to exceed 1/3 of your monthly income.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Fifteen minutes of TV commercials per day.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No impulse buying.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No credit card showing for items over 1/3 of your monthly income.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This would not work!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Whenever one sets a rule like this the mind immediately walks the boundaries looking for a loop-hole.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Having said all of that and the unsuitability of ecclesial rules, or Christadelphian rules we still need personal rules.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This is a deadly sin and unless we want to venture into a minefield and take our chances we must set standards for ourselves.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A1B73A9-ACF0-45BD-AE1F-35274ADCDDD0}" type="slidenum">
              <a:rPr lang="en-CA" altLang="en-US" smtClean="0">
                <a:latin typeface="Verdana" pitchFamily="34" charset="0"/>
              </a:rPr>
              <a:pPr eaLnBrk="1" hangingPunct="1"/>
              <a:t>18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r>
              <a:rPr lang="en-CA" altLang="en-US" smtClean="0"/>
              <a:t>Yes to some extent we all have limits but are they calibrated with what the Scriptures say..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An oven that is 50 degrees too high is likely to cause the cook more than a few problems.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We need to calibrate our idea of the limits and have this done regularly.</a:t>
            </a:r>
          </a:p>
          <a:p>
            <a:pPr marL="228600" indent="-228600">
              <a:buFontTx/>
              <a:buAutoNum type="arabicPeriod" startAt="4"/>
            </a:pPr>
            <a:r>
              <a:rPr lang="en-CA" altLang="en-US" smtClean="0"/>
              <a:t>Think about the need to do this for any equipment involved in saving lives, blood pressure, blood sugar, etc.</a:t>
            </a:r>
          </a:p>
          <a:p>
            <a:pPr marL="228600" indent="-228600">
              <a:buFontTx/>
              <a:buAutoNum type="arabicPeriod" startAt="4"/>
            </a:pPr>
            <a:r>
              <a:rPr lang="en-CA" altLang="en-US" smtClean="0"/>
              <a:t>Micrometers, scales, gas tank gauges, meters measuring gasoline all need to be calibrated – are they giving the right measurement?</a:t>
            </a:r>
          </a:p>
          <a:p>
            <a:pPr marL="228600" indent="-228600">
              <a:buFontTx/>
              <a:buAutoNum type="arabicPeriod" startAt="4"/>
            </a:pPr>
            <a:r>
              <a:rPr lang="en-CA" altLang="en-US" smtClean="0"/>
              <a:t>If our calibration is merely how we are doing relative to someone else – it is next to useless in terms of what we want to know.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ADEF6C4-1140-4002-B33E-04B22C66358A}" type="slidenum">
              <a:rPr lang="en-CA" altLang="en-US" smtClean="0">
                <a:latin typeface="Verdana" pitchFamily="34" charset="0"/>
              </a:rPr>
              <a:pPr eaLnBrk="1" hangingPunct="1"/>
              <a:t>19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almost every endeavour of life the basic requirement is to study and gain the background knowledge.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perspective of Scripture is to make us wise unto salvation.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verse gives us a great start.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order to help us be content don’t make it easy to change.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An old adage of life was a bird in the hand is better than two in the bush.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is not the philosophy of life around us that would have us be unsatisfied. 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6D3A57D-9EF2-4A1A-A99E-C1501D6E76A8}" type="slidenum">
              <a:rPr lang="en-CA" altLang="en-US" smtClean="0">
                <a:latin typeface="Verdana" pitchFamily="34" charset="0"/>
              </a:rPr>
              <a:pPr eaLnBrk="1" hangingPunct="1"/>
              <a:t>2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r>
              <a:rPr lang="en-CA" altLang="en-US" smtClean="0"/>
              <a:t>In keeping laws we want to know how tolerant the police are – some post it – zero tolerance.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In some cases it says the fines are doubled – in some cases it announces a jail sentence.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In Ontario, 50kph over the limit, - loss of car, licence, and $10,000 fine.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But is God tolerant of covetousness?  Can you run over the limit and nothing happens?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The examples of Scripture make it clear – God does not wink at lapses in our obedience.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A healthy fear of God is good at all times.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6E257F5-C7E7-4715-A432-9016E93564FA}" type="slidenum">
              <a:rPr lang="en-CA" altLang="en-US" smtClean="0">
                <a:latin typeface="Verdana" pitchFamily="34" charset="0"/>
              </a:rPr>
              <a:pPr eaLnBrk="1" hangingPunct="1"/>
              <a:t>20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r>
              <a:rPr lang="en-CA" altLang="en-US" smtClean="0"/>
              <a:t>Notice the number of times in the Scriptures where God says that his judgments must be kept to keep people interested in keeping them.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A rebellious child – Deut. 21:21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Idolatry – Deut. 17:5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Presumptuous sin – Deut. 17:12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God will not tolerate sin.</a:t>
            </a:r>
          </a:p>
          <a:p>
            <a:pPr marL="228600" indent="-228600">
              <a:buFontTx/>
              <a:buAutoNum type="arabicPeriod"/>
            </a:pPr>
            <a:r>
              <a:rPr lang="en-CA" altLang="en-US" smtClean="0"/>
              <a:t>We must learn to combat covetousness if we ever intend to be in God’s kingdom.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AE5543D-A5A9-4C4B-A7F9-1DE9D8C05BEC}" type="slidenum">
              <a:rPr lang="en-CA" altLang="en-US" smtClean="0">
                <a:latin typeface="Verdana" pitchFamily="34" charset="0"/>
              </a:rPr>
              <a:pPr eaLnBrk="1" hangingPunct="1"/>
              <a:t>21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Read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0B6A5D5-4E70-43E3-886D-B9C0ECC86D2F}" type="slidenum">
              <a:rPr lang="en-CA" altLang="en-US" smtClean="0">
                <a:latin typeface="Verdana" pitchFamily="34" charset="0"/>
              </a:rPr>
              <a:pPr eaLnBrk="1" hangingPunct="1"/>
              <a:t>24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Read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555167A-2785-4D66-9264-123BC40C8443}" type="slidenum">
              <a:rPr lang="en-CA" altLang="en-US" smtClean="0">
                <a:latin typeface="Verdana" pitchFamily="34" charset="0"/>
              </a:rPr>
              <a:pPr eaLnBrk="1" hangingPunct="1"/>
              <a:t>25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almost every endeavour of life the basic requirement is to study and gain the background knowledge.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perspective of Scripture is to make us wise unto salvation.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verse gives us a great start.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order to help us be content don’t make it easy to change.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An old adage of life was a bird in the hand is better than two in the bush.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is not the philosophy of life around us that would have us be unsatisfied. 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6D3A57D-9EF2-4A1A-A99E-C1501D6E76A8}" type="slidenum">
              <a:rPr lang="en-CA" altLang="en-US" smtClean="0">
                <a:latin typeface="Verdana" pitchFamily="34" charset="0"/>
              </a:rPr>
              <a:pPr eaLnBrk="1" hangingPunct="1"/>
              <a:t>3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almost every endeavour of life the basic requirement is to study and gain the background knowledge.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perspective of Scripture is to make us wise unto salvation.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verse gives us a great start.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order to help us be content don’t make it easy to change.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An old adage of life was a bird in the hand is better than two in the bush.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is not the philosophy of life around us that would have us be unsatisfied. 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6D3A57D-9EF2-4A1A-A99E-C1501D6E76A8}" type="slidenum">
              <a:rPr lang="en-CA" altLang="en-US" smtClean="0">
                <a:latin typeface="Verdana" pitchFamily="34" charset="0"/>
              </a:rPr>
              <a:pPr eaLnBrk="1" hangingPunct="1"/>
              <a:t>4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almost every endeavour of life the basic requirement is to study and gain the background knowledge.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perspective of Scripture is to make us wise unto salvation.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verse gives us a great start.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order to help us be content don’t make it easy to change.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An old adage of life was a bird in the hand is better than two in the bush.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is not the philosophy of life around us that would have us be unsatisfied. 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6D3A57D-9EF2-4A1A-A99E-C1501D6E76A8}" type="slidenum">
              <a:rPr lang="en-CA" altLang="en-US" smtClean="0">
                <a:latin typeface="Verdana" pitchFamily="34" charset="0"/>
              </a:rPr>
              <a:pPr eaLnBrk="1" hangingPunct="1"/>
              <a:t>5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almost every endeavour of life the basic requirement is to study and gain the background knowledge.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The perspective of Scripture is to make us wise unto salvation.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verse gives us a great start.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In order to help us be content don’t make it easy to change.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An old adage of life was a bird in the hand is better than two in the bush.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CA" altLang="en-US" smtClean="0"/>
              <a:t>This is not the philosophy of life around us that would have us be unsatisfied. 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CA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6D3A57D-9EF2-4A1A-A99E-C1501D6E76A8}" type="slidenum">
              <a:rPr lang="en-CA" altLang="en-US" smtClean="0">
                <a:latin typeface="Verdana" pitchFamily="34" charset="0"/>
              </a:rPr>
              <a:pPr eaLnBrk="1" hangingPunct="1"/>
              <a:t>6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Window shopping is just a way to play into the buyers schemes.</a:t>
            </a:r>
          </a:p>
          <a:p>
            <a:pPr marL="228600" indent="-228600" eaLnBrk="1" hangingPunct="1">
              <a:buFontTx/>
              <a:buAutoNum type="arabicPeriod" startAt="2"/>
              <a:defRPr/>
            </a:pPr>
            <a:r>
              <a:rPr lang="en-CA" dirty="0" smtClean="0"/>
              <a:t>Sometimes people buy things just because they are on sale.</a:t>
            </a:r>
          </a:p>
          <a:p>
            <a:pPr marL="228600" indent="-228600" eaLnBrk="1" hangingPunct="1">
              <a:buFontTx/>
              <a:buAutoNum type="arabicPeriod" startAt="2"/>
              <a:defRPr/>
            </a:pPr>
            <a:r>
              <a:rPr lang="en-CA" dirty="0" smtClean="0"/>
              <a:t>The internet provides a way to shop 24/7 catering to people who are up at unusual times.</a:t>
            </a:r>
          </a:p>
          <a:p>
            <a:pPr marL="228600" indent="-228600" eaLnBrk="1" hangingPunct="1">
              <a:buFontTx/>
              <a:buAutoNum type="arabicPeriod" startAt="2"/>
              <a:defRPr/>
            </a:pPr>
            <a:r>
              <a:rPr lang="en-CA" dirty="0" smtClean="0"/>
              <a:t>Advertisements on the media while you watch something else make a subtle point.</a:t>
            </a:r>
          </a:p>
          <a:p>
            <a:pPr marL="228600" indent="-228600" eaLnBrk="1" hangingPunct="1">
              <a:buFontTx/>
              <a:buAutoNum type="arabicPeriod" startAt="2"/>
              <a:defRPr/>
            </a:pPr>
            <a:r>
              <a:rPr lang="en-CA" dirty="0" smtClean="0"/>
              <a:t>Many times we buy things that we never intended to buy, but the idea occurred to us because of timely advertisement.</a:t>
            </a:r>
          </a:p>
          <a:p>
            <a:pPr marL="228600" indent="-228600" eaLnBrk="1" hangingPunct="1">
              <a:buFontTx/>
              <a:buAutoNum type="arabicPeriod" startAt="6"/>
              <a:defRPr/>
            </a:pPr>
            <a:r>
              <a:rPr lang="en-CA" dirty="0" smtClean="0"/>
              <a:t>Buying is accentuated by the placement of things one is likely to ‘need’ at the same time.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7.	Sometimes this is very advantageous.</a:t>
            </a:r>
          </a:p>
          <a:p>
            <a:pPr marL="228600" indent="-228600" eaLnBrk="1" hangingPunct="1">
              <a:buFontTx/>
              <a:buAutoNum type="arabicPeriod" startAt="8"/>
              <a:defRPr/>
            </a:pPr>
            <a:r>
              <a:rPr lang="en-CA" dirty="0" smtClean="0"/>
              <a:t>The store may announce while you are in it that there is a certain product on sale for the next 2 minutes.</a:t>
            </a:r>
          </a:p>
          <a:p>
            <a:pPr marL="228600" indent="-228600" eaLnBrk="1" hangingPunct="1">
              <a:buFontTx/>
              <a:buAutoNum type="arabicPeriod" startAt="8"/>
              <a:defRPr/>
            </a:pPr>
            <a:r>
              <a:rPr lang="en-CA" dirty="0" smtClean="0"/>
              <a:t>For bigger price items, one is more likely to consider buying it if there is no immediate requirement for money – on time!</a:t>
            </a:r>
          </a:p>
          <a:p>
            <a:pPr marL="228600" indent="-228600" eaLnBrk="1" hangingPunct="1">
              <a:buFontTx/>
              <a:buAutoNum type="arabicPeriod" startAt="10"/>
              <a:defRPr/>
            </a:pPr>
            <a:r>
              <a:rPr lang="en-CA" dirty="0" smtClean="0"/>
              <a:t>People often don’t concern themselves with reading the fine print which may tell you of the very high interest rate.</a:t>
            </a:r>
          </a:p>
          <a:p>
            <a:pPr marL="228600" indent="-228600" eaLnBrk="1" hangingPunct="1">
              <a:buFontTx/>
              <a:buAutoNum type="arabicPeriod" startAt="10"/>
              <a:defRPr/>
            </a:pPr>
            <a:r>
              <a:rPr lang="en-CA" dirty="0" smtClean="0"/>
              <a:t> Sometimes prices are rather unbelievable – printers for a few dollars more than the cost of replacement ink cartridges.</a:t>
            </a:r>
          </a:p>
          <a:p>
            <a:pPr marL="228600" indent="-228600" eaLnBrk="1" hangingPunct="1">
              <a:buFontTx/>
              <a:buAutoNum type="arabicPeriod" startAt="10"/>
              <a:defRPr/>
            </a:pPr>
            <a:r>
              <a:rPr lang="en-CA" dirty="0" smtClean="0"/>
              <a:t> Instant rebates show a reduced price.</a:t>
            </a:r>
          </a:p>
          <a:p>
            <a:pPr marL="228600" indent="-228600" eaLnBrk="1" hangingPunct="1">
              <a:buFontTx/>
              <a:buAutoNum type="arabicPeriod" startAt="13"/>
              <a:defRPr/>
            </a:pPr>
            <a:r>
              <a:rPr lang="en-CA" dirty="0" smtClean="0"/>
              <a:t>Moonlight madness just sounds kind of interesting – impulse buying.</a:t>
            </a:r>
          </a:p>
          <a:p>
            <a:pPr marL="228600" indent="-228600" eaLnBrk="1" hangingPunct="1">
              <a:buFontTx/>
              <a:buAutoNum type="arabicPeriod" startAt="13"/>
              <a:defRPr/>
            </a:pPr>
            <a:r>
              <a:rPr lang="en-CA" dirty="0" smtClean="0"/>
              <a:t> The arrangement of the store is such that you are confronted with a product in certain strategic points – IKEA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15. The products is wrapped up to look nice.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16. The product is packaged to look much bigger than it really is.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17. Sometimes you can get a 2 for the price of 1. 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18. We study the psychology behind advertisement to see the features which can best ‘sell’ the product.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19. Why are there more pictures of people on the REAL ESTATE page than pictures of the houses they are selling?</a:t>
            </a:r>
          </a:p>
          <a:p>
            <a:pPr marL="228600" indent="-228600" eaLnBrk="1" hangingPunct="1">
              <a:defRPr/>
            </a:pPr>
            <a:endParaRPr lang="en-CA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E42A8F9-267A-4BA2-99F7-62AB1C90502E}" type="slidenum">
              <a:rPr lang="en-CA" altLang="en-US" smtClean="0">
                <a:latin typeface="Verdana" pitchFamily="34" charset="0"/>
              </a:rPr>
              <a:pPr eaLnBrk="1" hangingPunct="1"/>
              <a:t>7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28600" indent="-228600" eaLnBrk="1" hangingPunct="1">
              <a:buFontTx/>
              <a:buAutoNum type="arabicPeriod"/>
              <a:defRPr/>
            </a:pPr>
            <a:r>
              <a:rPr lang="en-CA" dirty="0" smtClean="0"/>
              <a:t>Window shopping is just a way to play into the buyers schemes.</a:t>
            </a:r>
          </a:p>
          <a:p>
            <a:pPr marL="228600" indent="-228600" eaLnBrk="1" hangingPunct="1">
              <a:buFontTx/>
              <a:buAutoNum type="arabicPeriod" startAt="2"/>
              <a:defRPr/>
            </a:pPr>
            <a:r>
              <a:rPr lang="en-CA" dirty="0" smtClean="0"/>
              <a:t>Sometimes people buy things just because they are on sale.</a:t>
            </a:r>
          </a:p>
          <a:p>
            <a:pPr marL="228600" indent="-228600" eaLnBrk="1" hangingPunct="1">
              <a:buFontTx/>
              <a:buAutoNum type="arabicPeriod" startAt="2"/>
              <a:defRPr/>
            </a:pPr>
            <a:r>
              <a:rPr lang="en-CA" dirty="0" smtClean="0"/>
              <a:t>The internet provides a way to shop 24/7 catering to people who are up at unusual times.</a:t>
            </a:r>
          </a:p>
          <a:p>
            <a:pPr marL="228600" indent="-228600" eaLnBrk="1" hangingPunct="1">
              <a:buFontTx/>
              <a:buAutoNum type="arabicPeriod" startAt="2"/>
              <a:defRPr/>
            </a:pPr>
            <a:r>
              <a:rPr lang="en-CA" dirty="0" smtClean="0"/>
              <a:t>Advertisements on the media while you watch something else make a subtle point.</a:t>
            </a:r>
          </a:p>
          <a:p>
            <a:pPr marL="228600" indent="-228600" eaLnBrk="1" hangingPunct="1">
              <a:buFontTx/>
              <a:buAutoNum type="arabicPeriod" startAt="2"/>
              <a:defRPr/>
            </a:pPr>
            <a:r>
              <a:rPr lang="en-CA" dirty="0" smtClean="0"/>
              <a:t>Many times we buy things that we never intended to buy, but the idea occurred to us because of timely advertisement.</a:t>
            </a:r>
          </a:p>
          <a:p>
            <a:pPr marL="228600" indent="-228600" eaLnBrk="1" hangingPunct="1">
              <a:buFontTx/>
              <a:buAutoNum type="arabicPeriod" startAt="6"/>
              <a:defRPr/>
            </a:pPr>
            <a:r>
              <a:rPr lang="en-CA" dirty="0" smtClean="0"/>
              <a:t>Buying is accentuated by the placement of things one is likely to ‘need’ at the same time.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7.	Sometimes this is very advantageous.</a:t>
            </a:r>
          </a:p>
          <a:p>
            <a:pPr marL="228600" indent="-228600" eaLnBrk="1" hangingPunct="1">
              <a:buFontTx/>
              <a:buAutoNum type="arabicPeriod" startAt="8"/>
              <a:defRPr/>
            </a:pPr>
            <a:r>
              <a:rPr lang="en-CA" dirty="0" smtClean="0"/>
              <a:t>The store may announce while you are in it that there is a certain product on sale for the next 2 minutes.</a:t>
            </a:r>
          </a:p>
          <a:p>
            <a:pPr marL="228600" indent="-228600" eaLnBrk="1" hangingPunct="1">
              <a:buFontTx/>
              <a:buAutoNum type="arabicPeriod" startAt="8"/>
              <a:defRPr/>
            </a:pPr>
            <a:r>
              <a:rPr lang="en-CA" dirty="0" smtClean="0"/>
              <a:t>For bigger price items, one is more likely to consider buying it if there is no immediate requirement for money – on time!</a:t>
            </a:r>
          </a:p>
          <a:p>
            <a:pPr marL="228600" indent="-228600" eaLnBrk="1" hangingPunct="1">
              <a:buFontTx/>
              <a:buAutoNum type="arabicPeriod" startAt="10"/>
              <a:defRPr/>
            </a:pPr>
            <a:r>
              <a:rPr lang="en-CA" dirty="0" smtClean="0"/>
              <a:t>People often don’t concern themselves with reading the fine print which may tell you of the very high interest rate.</a:t>
            </a:r>
          </a:p>
          <a:p>
            <a:pPr marL="228600" indent="-228600" eaLnBrk="1" hangingPunct="1">
              <a:buFontTx/>
              <a:buAutoNum type="arabicPeriod" startAt="10"/>
              <a:defRPr/>
            </a:pPr>
            <a:r>
              <a:rPr lang="en-CA" dirty="0" smtClean="0"/>
              <a:t> Sometimes prices are rather unbelievable – printers for a few dollars more than the cost of replacement ink cartridges.</a:t>
            </a:r>
          </a:p>
          <a:p>
            <a:pPr marL="228600" indent="-228600" eaLnBrk="1" hangingPunct="1">
              <a:buFontTx/>
              <a:buAutoNum type="arabicPeriod" startAt="10"/>
              <a:defRPr/>
            </a:pPr>
            <a:r>
              <a:rPr lang="en-CA" dirty="0" smtClean="0"/>
              <a:t> Instant rebates show a reduced price.</a:t>
            </a:r>
          </a:p>
          <a:p>
            <a:pPr marL="228600" indent="-228600" eaLnBrk="1" hangingPunct="1">
              <a:buFontTx/>
              <a:buAutoNum type="arabicPeriod" startAt="13"/>
              <a:defRPr/>
            </a:pPr>
            <a:r>
              <a:rPr lang="en-CA" dirty="0" smtClean="0"/>
              <a:t>Moonlight madness just sounds kind of interesting – impulse buying.</a:t>
            </a:r>
          </a:p>
          <a:p>
            <a:pPr marL="228600" indent="-228600" eaLnBrk="1" hangingPunct="1">
              <a:buFontTx/>
              <a:buAutoNum type="arabicPeriod" startAt="13"/>
              <a:defRPr/>
            </a:pPr>
            <a:r>
              <a:rPr lang="en-CA" dirty="0" smtClean="0"/>
              <a:t> The arrangement of the store is such that you are confronted with a product in certain strategic points – IKEA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15. The products is wrapped up to look nice.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16. The product is packaged to look much bigger than it really is.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17. Sometimes you can get a 2 for the price of 1. 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18. We study the psychology behind advertisement to see the features which can best ‘sell’ the product.</a:t>
            </a:r>
          </a:p>
          <a:p>
            <a:pPr marL="228600" indent="-228600" eaLnBrk="1" hangingPunct="1">
              <a:defRPr/>
            </a:pPr>
            <a:r>
              <a:rPr lang="en-CA" dirty="0" smtClean="0"/>
              <a:t>19. Why are there more pictures of people on the REAL ESTATE page than pictures of the houses they are selling?</a:t>
            </a:r>
          </a:p>
          <a:p>
            <a:pPr marL="228600" indent="-228600" eaLnBrk="1" hangingPunct="1">
              <a:defRPr/>
            </a:pPr>
            <a:endParaRPr lang="en-CA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E42A8F9-267A-4BA2-99F7-62AB1C90502E}" type="slidenum">
              <a:rPr lang="en-CA" altLang="en-US" smtClean="0">
                <a:latin typeface="Verdana" pitchFamily="34" charset="0"/>
              </a:rPr>
              <a:pPr eaLnBrk="1" hangingPunct="1"/>
              <a:t>8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This example of the continual development of character is hindered by any restraint between levels.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Self-control and patience are the likely weaklings in our covetous environment.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Godliness can hardly develop without the seed bed preparation in patience and self-control.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It is like a stuck CD or record that cannot get past a certain part of the sound track.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CA" altLang="en-US" smtClean="0"/>
              <a:t>We are not helping our children by not guiding their development of patience and self-control.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D808091-F702-4D32-8306-F0DF0B6E4293}" type="slidenum">
              <a:rPr lang="en-CA" altLang="en-US" smtClean="0">
                <a:latin typeface="Verdana" pitchFamily="34" charset="0"/>
              </a:rPr>
              <a:pPr eaLnBrk="1" hangingPunct="1"/>
              <a:t>9</a:t>
            </a:fld>
            <a:endParaRPr lang="en-CA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239EF-0B1F-408E-8B1A-512179EFDE78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BE161-B15B-41B7-B994-827F8749C708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8641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DA0D4-FFEF-4C28-A149-A1E7D8C2B18B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F289E-04EC-4A51-9789-1A3176DC300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2401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D75AE-5284-4183-AA46-D3397D97B21C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BD4E0-B578-4F1F-A2BD-6FFE09721FA0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3040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25603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04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05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06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2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3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4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5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6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7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8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19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0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1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2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3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4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5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6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7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8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29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30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31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32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33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34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35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5636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</p:grpSp>
      <p:sp>
        <p:nvSpPr>
          <p:cNvPr id="25637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5638" name="Rectangle 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5639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25641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EB10FD7-F5E8-4929-AE07-9414D354C397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58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69BF4-7173-49BF-860E-5582F21D40A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39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2973A-5929-4AEF-ABCC-4D7FF65A8C6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41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C5AFFF-DCCC-4AA5-9A9B-FCC0DFD178F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670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CEC98-D760-4201-89B1-5983E9BCA1B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831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3A2E1-212C-4E81-9C0B-716110ADFB0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377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F06F5-B1B4-49D2-B44C-DC68347ADB4B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97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7A7D0-99EB-44BA-B7AF-25EF47226F8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3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AB83A-6C3F-44F7-9402-9B0B3FDFC257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35FC8-1818-42B5-BB01-5CF1C297321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46331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C4D528-424E-4662-A622-30F9E80393DE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229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69180-179C-4F17-A272-383FFA9CCC4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034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13B68-FD96-4B45-A421-81568B3AE2E2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8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2A150-4605-41C9-9656-8FD3258E2A14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01B2E-E2B1-409E-BA8C-E70186262CF4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21159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990A3-835D-4C83-9B8C-BBC77C2B5929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54A8-D8E5-4938-B310-5F4F2B4D3D4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56580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B6D93-A92D-4D83-83B7-3E36CB462D18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2D048-B733-43E4-9BB6-44081769BDA0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5848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93473-2BA3-484D-A8FA-5E8AF897DE82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CD50A-0084-47B8-89C4-A436A6CC2D5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5827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3D455-33CC-4C71-B39D-5D55FD633BDB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A3A59-F83C-496D-8D51-56AF946E63F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85965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B9B4E-B55B-49A5-A835-F76651CD61DC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FA3AD-07F6-45C6-B959-0D6F24D158C9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893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788C4-A8D6-4EA8-ABAA-809AFF62FF59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55E93-1F21-486C-88A0-A2D6799E05D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76555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228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63731CA3-7519-4477-BBA8-97938F39CFA4}" type="datetimeFigureOut">
              <a:rPr lang="en-US"/>
              <a:pPr>
                <a:defRPr/>
              </a:pPr>
              <a:t>3/5/2018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CF6F8B4C-38A7-49DD-895D-891BC4EA3B8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24579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0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1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2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3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4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5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6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7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8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89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0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1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2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3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4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5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6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7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8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599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0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1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2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3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4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5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6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7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8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09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10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11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24612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CA">
                <a:solidFill>
                  <a:srgbClr val="FFFFFF"/>
                </a:solidFill>
                <a:latin typeface="Tahoma" charset="0"/>
                <a:cs typeface="+mn-cs"/>
              </a:endParaRPr>
            </a:p>
          </p:txBody>
        </p:sp>
      </p:grpSp>
      <p:sp>
        <p:nvSpPr>
          <p:cNvPr id="24613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4614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4615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>
              <a:solidFill>
                <a:srgbClr val="FFFFFF"/>
              </a:solidFill>
              <a:latin typeface="Tahoma" charset="0"/>
              <a:cs typeface="+mn-cs"/>
            </a:endParaRPr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endParaRPr lang="en-US" altLang="en-US">
              <a:solidFill>
                <a:srgbClr val="FFFFFF"/>
              </a:solidFill>
              <a:latin typeface="Tahoma" charset="0"/>
              <a:cs typeface="+mn-cs"/>
            </a:endParaRPr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10BADE7-972C-4484-95A9-EE05B6C287A2}" type="slidenum">
              <a:rPr lang="en-US" altLang="en-US">
                <a:solidFill>
                  <a:srgbClr val="FFFFFF"/>
                </a:solidFill>
                <a:latin typeface="Tahoma" charset="0"/>
                <a:cs typeface="+mn-cs"/>
              </a:rPr>
              <a:pPr/>
              <a:t>‹#›</a:t>
            </a:fld>
            <a:endParaRPr lang="en-US" altLang="en-US">
              <a:solidFill>
                <a:srgbClr val="FFFFFF"/>
              </a:solidFill>
              <a:latin typeface="Tahoma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8739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043608" y="731838"/>
            <a:ext cx="7056784" cy="1470025"/>
          </a:xfrm>
          <a:noFill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tabLst>
                <a:tab pos="1443038" algn="l"/>
              </a:tabLst>
              <a:defRPr/>
            </a:pPr>
            <a:r>
              <a:rPr lang="en-CA" sz="3600" b="1" dirty="0" smtClean="0"/>
              <a:t>Thou Shalt not Covet!</a:t>
            </a:r>
            <a:br>
              <a:rPr lang="en-CA" sz="3600" b="1" dirty="0" smtClean="0"/>
            </a:br>
            <a:r>
              <a:rPr lang="en-CA" sz="2800" dirty="0" smtClean="0"/>
              <a:t>(Exodus 20:17)</a:t>
            </a:r>
            <a:endParaRPr lang="en-CA" sz="2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27584" y="2708920"/>
            <a:ext cx="7488832" cy="2808312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  <a:effectLst>
            <a:softEdge rad="63500"/>
          </a:effec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700" b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800" b="1" dirty="0" smtClean="0">
                <a:solidFill>
                  <a:schemeClr val="tx1"/>
                </a:solidFill>
              </a:rPr>
              <a:t>North Battleford Study Weekend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700" b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800" b="1" dirty="0" smtClean="0">
                <a:solidFill>
                  <a:schemeClr val="tx1"/>
                </a:solidFill>
              </a:rPr>
              <a:t>Class </a:t>
            </a:r>
            <a:r>
              <a:rPr lang="en-CA" sz="2800" b="1" dirty="0" smtClean="0">
                <a:solidFill>
                  <a:schemeClr val="tx1"/>
                </a:solidFill>
              </a:rPr>
              <a:t>5 </a:t>
            </a:r>
            <a:r>
              <a:rPr lang="en-CA" sz="2800" b="1" dirty="0" smtClean="0">
                <a:solidFill>
                  <a:schemeClr val="tx1"/>
                </a:solidFill>
              </a:rPr>
              <a:t>(Exhortation)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200" b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00" b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000" b="1" dirty="0" smtClean="0">
                <a:solidFill>
                  <a:schemeClr val="tx1"/>
                </a:solidFill>
              </a:rPr>
              <a:t>“Better is the sight of the eyes than the wandering of the desire”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000" b="1" dirty="0" smtClean="0">
                <a:solidFill>
                  <a:schemeClr val="tx1"/>
                </a:solidFill>
              </a:rPr>
              <a:t>(Ecclesiastes 6:9) </a:t>
            </a:r>
            <a:endParaRPr lang="en-C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146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UNDO CONCERN OVER WEALTH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12:13-15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2400" dirty="0" smtClean="0"/>
              <a:t>13 And one of the company said unto him, Master, speak to my brother, that he divide the inheritance with me.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/>
              <a:t>	14 And he said unto him, Man, who made me a judge or a divider over you?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/>
              <a:t>	15 And he said unto them, Take heed, and </a:t>
            </a:r>
            <a:r>
              <a:rPr lang="en-CA" sz="2400" b="1" dirty="0" smtClean="0"/>
              <a:t>beware of covetousness: </a:t>
            </a:r>
            <a:r>
              <a:rPr lang="en-CA" sz="2400" dirty="0" smtClean="0"/>
              <a:t>for a man's life </a:t>
            </a:r>
            <a:r>
              <a:rPr lang="en-CA" sz="2400" dirty="0" err="1" smtClean="0"/>
              <a:t>consisteth</a:t>
            </a:r>
            <a:r>
              <a:rPr lang="en-CA" sz="2400" dirty="0" smtClean="0"/>
              <a:t> not in the abundance of the things which he </a:t>
            </a:r>
            <a:r>
              <a:rPr lang="en-CA" sz="2400" dirty="0" err="1" smtClean="0"/>
              <a:t>possesseth</a:t>
            </a:r>
            <a:r>
              <a:rPr lang="en-CA" sz="2400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133600"/>
            <a:ext cx="3643313" cy="345598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Shouldn’t a brother divide the inheritance?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 in life should not be measured by what we possess.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Being caught up in family quarrels can cause us to lose our hold on eternal life.</a:t>
            </a:r>
            <a:endParaRPr lang="en-C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DECEIT IN OUR MINDS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0825" y="2112963"/>
            <a:ext cx="4244975" cy="35433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Ecclesiastes 8:11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2400" dirty="0" smtClean="0"/>
              <a:t>11 Because sentence against an evil work is </a:t>
            </a:r>
            <a:r>
              <a:rPr lang="en-CA" sz="2400" b="1" dirty="0" smtClean="0"/>
              <a:t>not executed speedily, </a:t>
            </a:r>
            <a:r>
              <a:rPr lang="en-CA" sz="2400" dirty="0" smtClean="0"/>
              <a:t>therefore the heart of the sons of men is fully set in them to do evil.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000250"/>
            <a:ext cx="3643313" cy="3643313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 does it.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sale.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 later.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 deal!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Could use it someday.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I’ll be up-to-date.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Enjoyable.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harm done.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 smtClean="0">
              <a:solidFill>
                <a:schemeClr val="bg1"/>
              </a:solidFill>
            </a:endParaRPr>
          </a:p>
        </p:txBody>
      </p:sp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WE ASPIRE TO?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84:10-11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2400" dirty="0" smtClean="0"/>
              <a:t>10 For a day in thy courts is better than a thousand. </a:t>
            </a:r>
            <a:r>
              <a:rPr lang="en-CA" sz="2400" b="1" dirty="0" smtClean="0"/>
              <a:t>I had rather be a doorkeeper </a:t>
            </a:r>
            <a:r>
              <a:rPr lang="en-CA" sz="2400" dirty="0" smtClean="0"/>
              <a:t>in the house of my God, than to dwell in the tents of wickedness.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/>
              <a:t>	11 For YHWH God is a sun and shield: YHWH will give grace and glory: no good thing will he withhold from them that walk uprightly.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500313"/>
            <a:ext cx="3643313" cy="214312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our mind has a rapport with the Psalmist we can more easily deal with the covetousness of our age.</a:t>
            </a:r>
            <a:endParaRPr lang="en-C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DOESN’T WORK!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500188"/>
            <a:ext cx="4038600" cy="4643437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Ecclesiastes 2:10-11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2400" dirty="0" smtClean="0"/>
              <a:t>10 And whatsoever mine eyes desired I kept not from them, I withheld not my heart from any joy; for my heart rejoiced in all my labour: and this was my portion of all my labour.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400" dirty="0" smtClean="0"/>
              <a:t>	11 Then I looked on all the works that my hands had wrought, and on the labour that I had laboured to do: and, behold, </a:t>
            </a:r>
            <a:r>
              <a:rPr lang="en-CA" sz="2400" b="1" dirty="0" smtClean="0"/>
              <a:t>all was vanity and vexation of spirit, and there was no profit under the sun.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000250"/>
            <a:ext cx="3643313" cy="378618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 it! There is no way to satisfy the flesh.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Feeding the flesh does not satisfy it.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has to learn to deal with the appeals from our flesh nature lest we become a slave to our nature like the animals around us.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3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000" dirty="0" smtClean="0"/>
          </a:p>
        </p:txBody>
      </p:sp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ABILITY TO COVET MAKES IT WORSE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28625" y="2060575"/>
            <a:ext cx="4038600" cy="3500438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Samuel 11:2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dirty="0" smtClean="0"/>
              <a:t>2 And it came to pass in an </a:t>
            </a:r>
            <a:r>
              <a:rPr lang="en-CA" dirty="0" err="1" smtClean="0"/>
              <a:t>eveningtide</a:t>
            </a:r>
            <a:r>
              <a:rPr lang="en-CA" dirty="0" smtClean="0"/>
              <a:t>, that David arose from off his bed, and walked upon the roof of </a:t>
            </a:r>
            <a:r>
              <a:rPr lang="en-CA" b="1" dirty="0" smtClean="0"/>
              <a:t>the king's house:</a:t>
            </a:r>
            <a:r>
              <a:rPr lang="en-CA" dirty="0" smtClean="0"/>
              <a:t> and from the roof he saw a woman washing herself; and the woman was very beautiful to look upon.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2141538"/>
            <a:ext cx="3643313" cy="3405187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 David already had many wives.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he was King ...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ability and opportunity  to buy and/or possess new things does not grant a exemption from covetousness.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Neither is it easy for a rich man to enter the Kingdom.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3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0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000" dirty="0" smtClean="0"/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FELLOWSHIP MATTER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47863"/>
            <a:ext cx="4038600" cy="3900487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Corinthians 5:11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2400" dirty="0" smtClean="0"/>
              <a:t>11 But now I have written unto you not to keep company, if any man that is called a </a:t>
            </a:r>
            <a:r>
              <a:rPr lang="en-CA" sz="2400" b="1" dirty="0" smtClean="0"/>
              <a:t>brother</a:t>
            </a:r>
            <a:r>
              <a:rPr lang="en-CA" sz="2400" dirty="0" smtClean="0"/>
              <a:t> be a fornicator, or </a:t>
            </a:r>
            <a:r>
              <a:rPr lang="en-CA" sz="2400" b="1" dirty="0" smtClean="0"/>
              <a:t>covetous, </a:t>
            </a:r>
            <a:r>
              <a:rPr lang="en-CA" sz="2400" dirty="0" smtClean="0"/>
              <a:t>or an idolater, or a </a:t>
            </a:r>
            <a:r>
              <a:rPr lang="en-CA" sz="2400" dirty="0" err="1" smtClean="0"/>
              <a:t>railer</a:t>
            </a:r>
            <a:r>
              <a:rPr lang="en-CA" sz="2400" dirty="0" smtClean="0"/>
              <a:t>, or a drunkard, or an </a:t>
            </a:r>
            <a:r>
              <a:rPr lang="en-CA" sz="2400" dirty="0" err="1" smtClean="0"/>
              <a:t>extortioner</a:t>
            </a:r>
            <a:r>
              <a:rPr lang="en-CA" sz="2400" dirty="0" smtClean="0"/>
              <a:t>; </a:t>
            </a:r>
            <a:r>
              <a:rPr lang="en-CA" sz="2400" b="1" dirty="0" smtClean="0"/>
              <a:t>with such an one no not to eat.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792288"/>
            <a:ext cx="3643313" cy="411956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do this we must recognize the behaviour of a covetous person.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to have no fellowship with a brother/sister who is covetous in sense of committing fraud.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you ever heard of a case where this has happened?</a:t>
            </a:r>
            <a:endParaRPr lang="en-C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HELPING EACH OTHER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73263"/>
            <a:ext cx="4038600" cy="35433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Timothy 5:24-25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2400" dirty="0" smtClean="0"/>
              <a:t>24 Some men's sins are open beforehand, going before to judgment; </a:t>
            </a:r>
            <a:r>
              <a:rPr lang="en-CA" sz="2400" b="1" dirty="0" smtClean="0"/>
              <a:t>and some men they follow after.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/>
              <a:t>	25 Likewise also the good works of some are manifest beforehand; and they that are otherwise cannot be hid.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16100"/>
            <a:ext cx="3643313" cy="397192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we do not know what covetousness </a:t>
            </a:r>
            <a:r>
              <a:rPr lang="en-C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will not be able to recognize it in our own behaviour.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Covetousness occurs in the </a:t>
            </a:r>
            <a:r>
              <a:rPr lang="en-C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mind and 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hard </a:t>
            </a:r>
            <a:r>
              <a:rPr lang="en-C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detect in others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need to get to know each other to be able to help.</a:t>
            </a:r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>
              <a:solidFill>
                <a:schemeClr val="bg1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BOUNDARIES OF COVETOUSNESS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14500"/>
            <a:ext cx="4038600" cy="4214813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5:27-28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4400" dirty="0" smtClean="0"/>
              <a:t>27 Ye have heard that it was said by them of old time, Thou </a:t>
            </a:r>
            <a:r>
              <a:rPr lang="en-CA" sz="4400" dirty="0" err="1" smtClean="0"/>
              <a:t>shalt</a:t>
            </a:r>
            <a:r>
              <a:rPr lang="en-CA" sz="4400" dirty="0" smtClean="0"/>
              <a:t> not commit adultery: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1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4400" dirty="0" smtClean="0"/>
              <a:t>	28 But I say unto you, That </a:t>
            </a:r>
            <a:r>
              <a:rPr lang="en-CA" sz="4400" b="1" dirty="0" smtClean="0"/>
              <a:t>whosoever </a:t>
            </a:r>
            <a:r>
              <a:rPr lang="en-CA" sz="4400" b="1" dirty="0" err="1" smtClean="0"/>
              <a:t>looketh</a:t>
            </a:r>
            <a:r>
              <a:rPr lang="en-CA" sz="4400" b="1" dirty="0" smtClean="0"/>
              <a:t> </a:t>
            </a:r>
            <a:r>
              <a:rPr lang="en-CA" sz="4400" dirty="0" smtClean="0"/>
              <a:t>on a woman to lust after her hath committed adultery with her already in his heart.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633538"/>
            <a:ext cx="3643313" cy="4357687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problem is first of all in the mind.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‘Islamic’ way of solving this problem is not an option.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 have to learn to discipline their minds  and not to look twice.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 Job 31:1 “I made a covenant with my eyes; why then should I look upon a maid?”</a:t>
            </a:r>
            <a:endParaRPr lang="en-C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WE MEASURE COVETOUSNESS?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820863"/>
            <a:ext cx="4038600" cy="4200525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Corinthians 10:12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3800" dirty="0" smtClean="0"/>
              <a:t>12 For we dare not make ourselves of the number, or compare ourselves with some that commend themselves: but they </a:t>
            </a:r>
            <a:r>
              <a:rPr lang="en-CA" sz="3800" b="1" dirty="0" smtClean="0"/>
              <a:t>measuring themselves by themselves, </a:t>
            </a:r>
            <a:r>
              <a:rPr lang="en-CA" sz="3800" dirty="0" smtClean="0"/>
              <a:t>and comparing themselves among themselves, are not wise.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16100"/>
            <a:ext cx="3643313" cy="3827463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standards and publishing a ‘rule’ book would be foolishness.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Allowing ‘relative’ standards to dominate would also be foolishness.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our responsibility as individuals to apply the standards of the Scriptures to our own life.</a:t>
            </a:r>
            <a:endParaRPr lang="en-CA" sz="2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OUR MIND CALIBRATED?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357438"/>
            <a:ext cx="4038600" cy="2925762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3:17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3200" dirty="0" smtClean="0"/>
              <a:t>17 Because thou </a:t>
            </a:r>
            <a:r>
              <a:rPr lang="en-CA" sz="3200" dirty="0" err="1" smtClean="0"/>
              <a:t>sayest</a:t>
            </a:r>
            <a:r>
              <a:rPr lang="en-CA" sz="3200" dirty="0" smtClean="0"/>
              <a:t>, I am rich, and increased with goods, and have need of nothing; </a:t>
            </a:r>
            <a:r>
              <a:rPr lang="en-CA" sz="3200" b="1" dirty="0" smtClean="0"/>
              <a:t>and </a:t>
            </a:r>
            <a:r>
              <a:rPr lang="en-CA" sz="3200" b="1" dirty="0" err="1" smtClean="0"/>
              <a:t>knowest</a:t>
            </a:r>
            <a:r>
              <a:rPr lang="en-CA" sz="3200" b="1" dirty="0" smtClean="0"/>
              <a:t> not </a:t>
            </a:r>
            <a:r>
              <a:rPr lang="en-CA" sz="3200" dirty="0" smtClean="0"/>
              <a:t>that thou art wretched, and miserable, and poor, and blind, and naked: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16100"/>
            <a:ext cx="3643313" cy="397192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CA" sz="2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Laodiceans</a:t>
            </a:r>
            <a:r>
              <a:rPr lang="en-CA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were measuring themselves by themselves.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 combined contribution to covetous ways completely blinded them to their spiritual stature.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Calibration is certainly a problem.</a:t>
            </a:r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Better is the Sight of the Eyes</a:t>
            </a:r>
            <a:endParaRPr lang="en-CA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179638"/>
            <a:ext cx="4038600" cy="3114675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/>
              <a:t>Ecclesiastes 6:9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/>
              <a:t>	9 Better is the sight of the eyes than </a:t>
            </a:r>
            <a:r>
              <a:rPr lang="en-CA" sz="2400" b="1" dirty="0" smtClean="0"/>
              <a:t>the wandering of the desire: </a:t>
            </a:r>
            <a:r>
              <a:rPr lang="en-CA" sz="2400" dirty="0" smtClean="0"/>
              <a:t>this is also vanity and vexation of spirit.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16100"/>
            <a:ext cx="3643313" cy="397192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times before the internet, before computers, before TV, before Radio, before printing ...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one saw with his eyes did not include the advertisements of this world, but just what you already possessed.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Hence, be content!</a:t>
            </a:r>
            <a:endParaRPr lang="en-C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TOLERANT IS GOD ON THIS?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06563"/>
            <a:ext cx="4038600" cy="414655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5:1-2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3200" dirty="0" smtClean="0"/>
              <a:t>1 But a certain man named Ananias, with </a:t>
            </a:r>
            <a:r>
              <a:rPr lang="en-CA" sz="3200" dirty="0" err="1" smtClean="0"/>
              <a:t>Sapphira</a:t>
            </a:r>
            <a:r>
              <a:rPr lang="en-CA" sz="3200" dirty="0" smtClean="0"/>
              <a:t> his wife, sold a possession,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200" dirty="0" smtClean="0"/>
              <a:t>	2 </a:t>
            </a:r>
            <a:r>
              <a:rPr lang="en-CA" sz="3200" b="1" dirty="0" smtClean="0"/>
              <a:t>And kept back part of the price, </a:t>
            </a:r>
            <a:r>
              <a:rPr lang="en-CA" sz="3200" dirty="0" smtClean="0"/>
              <a:t>his wife also being privy to it, and brought a certain part, and laid it at the apostles' feet.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200" dirty="0" smtClean="0"/>
              <a:t>	3 But Peter said, Ananias, why hath Satan filled </a:t>
            </a:r>
            <a:r>
              <a:rPr lang="en-CA" sz="3200" dirty="0" err="1" smtClean="0"/>
              <a:t>thine</a:t>
            </a:r>
            <a:r>
              <a:rPr lang="en-CA" sz="3200" dirty="0" smtClean="0"/>
              <a:t> heart to lie to the Holy Ghost, and to keep back part of the price of the land?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57375"/>
            <a:ext cx="3643313" cy="3929063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Ananias and </a:t>
            </a:r>
            <a:r>
              <a:rPr lang="en-CA" sz="3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Sapphira</a:t>
            </a: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coveted their own possessions.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must have lacked faith in not giving it all.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lacked integrity in not disclosing the fact.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Covetousness is deadly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600" dirty="0" smtClean="0">
              <a:solidFill>
                <a:schemeClr val="bg1"/>
              </a:solidFill>
            </a:endParaRPr>
          </a:p>
        </p:txBody>
      </p:sp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IS NOT TOLERANT ON THIS!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82763"/>
            <a:ext cx="4038600" cy="414655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5:4-5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3200" dirty="0" smtClean="0"/>
              <a:t>4 Whiles it remained, was it not </a:t>
            </a:r>
            <a:r>
              <a:rPr lang="en-CA" sz="3200" dirty="0" err="1" smtClean="0"/>
              <a:t>thine</a:t>
            </a:r>
            <a:r>
              <a:rPr lang="en-CA" sz="3200" dirty="0" smtClean="0"/>
              <a:t> own? and after it was sold, was it not in </a:t>
            </a:r>
            <a:r>
              <a:rPr lang="en-CA" sz="3200" dirty="0" err="1" smtClean="0"/>
              <a:t>thine</a:t>
            </a:r>
            <a:r>
              <a:rPr lang="en-CA" sz="3200" dirty="0" smtClean="0"/>
              <a:t> own power? why hast thou conceived this thing in </a:t>
            </a:r>
            <a:r>
              <a:rPr lang="en-CA" sz="3200" dirty="0" err="1" smtClean="0"/>
              <a:t>thine</a:t>
            </a:r>
            <a:r>
              <a:rPr lang="en-CA" sz="3200" dirty="0" smtClean="0"/>
              <a:t> heart? thou hast not lied unto men, but unto God.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3200" dirty="0" smtClean="0"/>
              <a:t>	5 And Ananias hearing these words fell down, and gave up the ghost: </a:t>
            </a:r>
            <a:r>
              <a:rPr lang="en-CA" sz="3200" b="1" dirty="0" smtClean="0"/>
              <a:t>and great fear came on all them that heard these things.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571625"/>
            <a:ext cx="3643313" cy="45720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seemed to forget that their reasoning together was totally open and witnessed by the Lord.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3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God acted openly to declare a ‘Zero’ tolerance to this kind of action.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3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the early ecclesia was exercised by this example, so must we.</a:t>
            </a:r>
            <a:endParaRPr lang="en-CA" sz="2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1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Lord Jesus Christ</a:t>
            </a:r>
            <a:endParaRPr lang="en-CA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Matthew 8:19-20 KJV</a:t>
            </a:r>
          </a:p>
          <a:p>
            <a:r>
              <a:rPr lang="en-CA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  And a certain scribe came, and said unto him, Master, I will follow thee whithersoever thou </a:t>
            </a:r>
            <a:r>
              <a:rPr lang="en-CA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goest</a:t>
            </a:r>
            <a:r>
              <a:rPr lang="en-CA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CA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  And Jesus </a:t>
            </a:r>
            <a:r>
              <a:rPr lang="en-CA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saith</a:t>
            </a:r>
            <a:r>
              <a:rPr lang="en-CA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unto him, The foxes have holes, and the birds of the air have nests; but the Son of man hath not where to lay his head.</a:t>
            </a:r>
          </a:p>
          <a:p>
            <a:endParaRPr lang="en-CA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161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256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  <a:solidFill>
            <a:schemeClr val="accent3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so far.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040312"/>
          </a:xfrm>
        </p:spPr>
        <p:txBody>
          <a:bodyPr/>
          <a:lstStyle/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/>
              <a:t>1	God says to us, “I will never fail you, nor forsake you”.</a:t>
            </a:r>
          </a:p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>
                <a:solidFill>
                  <a:schemeClr val="accent3">
                    <a:lumMod val="75000"/>
                  </a:schemeClr>
                </a:solidFill>
              </a:rPr>
              <a:t>2	He expects therefore, that in the light of His promise we will be content with the essentials of life.</a:t>
            </a:r>
          </a:p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/>
              <a:t>3	Covetousness involves strong desire which is not wrong in itself.</a:t>
            </a:r>
          </a:p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>
                <a:solidFill>
                  <a:schemeClr val="accent3">
                    <a:lumMod val="75000"/>
                  </a:schemeClr>
                </a:solidFill>
              </a:rPr>
              <a:t>4	Bad memories can be the source of covetousness.</a:t>
            </a:r>
          </a:p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/>
              <a:t>5	The process involves seeing, delighting in, enticement and sin.</a:t>
            </a:r>
          </a:p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>
                <a:solidFill>
                  <a:schemeClr val="accent3">
                    <a:lumMod val="75000"/>
                  </a:schemeClr>
                </a:solidFill>
              </a:rPr>
              <a:t>6	Unrestrained covetousness leads to everlasting death.</a:t>
            </a:r>
          </a:p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/>
              <a:t>7	By the time we are enticed, we are committed to the act.</a:t>
            </a:r>
          </a:p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>
                <a:solidFill>
                  <a:schemeClr val="accent3">
                    <a:lumMod val="75000"/>
                  </a:schemeClr>
                </a:solidFill>
              </a:rPr>
              <a:t>8	We have inherited from Adam and Eve an inclination to sin.</a:t>
            </a:r>
          </a:p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/>
              <a:t>9	There are consequences from sin whereby we are damaged.  It is better to never have a first encounter.</a:t>
            </a:r>
          </a:p>
          <a:p>
            <a:pPr eaLnBrk="1" fontAlgn="t" hangingPunct="1">
              <a:buFont typeface="Arial" charset="0"/>
              <a:buNone/>
              <a:defRPr/>
            </a:pPr>
            <a:r>
              <a:rPr lang="en-CA" sz="1800" b="1" dirty="0" smtClean="0">
                <a:solidFill>
                  <a:schemeClr val="accent3">
                    <a:lumMod val="75000"/>
                  </a:schemeClr>
                </a:solidFill>
              </a:rPr>
              <a:t>10	 Through baptism we have forgiveness of our former sins, but it does not relieve our memory of them, and the resistance to sin again, is reduced. </a:t>
            </a:r>
          </a:p>
          <a:p>
            <a:pPr>
              <a:defRPr/>
            </a:pPr>
            <a:endParaRPr lang="en-CA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  <a:solidFill>
            <a:srgbClr val="7030A0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EVIL of COVETOUSNESS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040312"/>
          </a:xfrm>
        </p:spPr>
        <p:txBody>
          <a:bodyPr/>
          <a:lstStyle/>
          <a:p>
            <a:pPr eaLnBrk="1" fontAlgn="t" hangingPunct="1">
              <a:buFont typeface="Arial" charset="0"/>
              <a:buNone/>
            </a:pPr>
            <a:r>
              <a:rPr lang="en-CA" altLang="en-US" sz="1800" b="1" smtClean="0"/>
              <a:t>1	Tolerating immoral behaviour.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smtClean="0">
                <a:solidFill>
                  <a:srgbClr val="7030A0"/>
                </a:solidFill>
              </a:rPr>
              <a:t>2	Having relationships with others that may lead to fornication, marriage out of the Truth, or adultery.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smtClean="0"/>
              <a:t>3	Driven by desire for a ‘better job’ and a ‘better lifestyle’.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smtClean="0">
                <a:solidFill>
                  <a:srgbClr val="7030A0"/>
                </a:solidFill>
              </a:rPr>
              <a:t>4	Entertainment with bad language, violence and murder.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smtClean="0"/>
              <a:t>5	Spending money that one does not have or worse, spending money that one cannot expect to ever have.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smtClean="0">
                <a:solidFill>
                  <a:srgbClr val="7030A0"/>
                </a:solidFill>
              </a:rPr>
              <a:t>6	Fulfilling unlawful desire by cheating; the government, one’s employer, other people, one’s spouse.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smtClean="0"/>
              <a:t>7	Purposely or unconsciously, making one’s home a ‘palace’.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smtClean="0">
                <a:solidFill>
                  <a:srgbClr val="7030A0"/>
                </a:solidFill>
              </a:rPr>
              <a:t>8	Encouraging others into a covetous lifestyle through setting a bad example.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smtClean="0"/>
              <a:t>9	Involved in a covetous lifestyle while at the same time expecting to be in the Kingdom.</a:t>
            </a:r>
          </a:p>
          <a:p>
            <a:pPr eaLnBrk="1" fontAlgn="t" hangingPunct="1">
              <a:buFont typeface="Arial" charset="0"/>
              <a:buNone/>
            </a:pPr>
            <a:r>
              <a:rPr lang="en-CA" altLang="en-US" sz="1800" b="1" smtClean="0">
                <a:solidFill>
                  <a:srgbClr val="7030A0"/>
                </a:solidFill>
              </a:rPr>
              <a:t>10	 Consciously or unconsciously developing an independence from God.</a:t>
            </a:r>
          </a:p>
          <a:p>
            <a:endParaRPr lang="en-CA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dirty="0" smtClean="0"/>
              <a:t>Bible Readings</a:t>
            </a:r>
            <a:br>
              <a:rPr lang="en-CA" sz="3600" dirty="0" smtClean="0"/>
            </a:br>
            <a:r>
              <a:rPr lang="en-CA" sz="2400" dirty="0" smtClean="0"/>
              <a:t>March 11</a:t>
            </a:r>
            <a:endParaRPr lang="en-C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Leviticus 19</a:t>
            </a:r>
          </a:p>
          <a:p>
            <a:r>
              <a:rPr lang="en-CA" dirty="0" smtClean="0"/>
              <a:t>Psalm 119:81-128</a:t>
            </a:r>
          </a:p>
          <a:p>
            <a:r>
              <a:rPr lang="en-CA" dirty="0" smtClean="0"/>
              <a:t>Luke 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649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692150"/>
            <a:ext cx="8062913" cy="1800225"/>
          </a:xfrm>
        </p:spPr>
        <p:txBody>
          <a:bodyPr/>
          <a:lstStyle/>
          <a:p>
            <a:r>
              <a:rPr lang="en-US" altLang="en-US" sz="3600" b="1" dirty="0"/>
              <a:t>“Better is the sight of the eyes than the wandering of the desire …” Eccl. 6:9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z="2800" dirty="0"/>
              <a:t>Exhortation</a:t>
            </a:r>
          </a:p>
          <a:p>
            <a:r>
              <a:rPr lang="en-US" altLang="en-US" sz="2800" dirty="0"/>
              <a:t>Mississauga West – April 29,08</a:t>
            </a:r>
          </a:p>
        </p:txBody>
      </p:sp>
    </p:spTree>
    <p:extLst>
      <p:ext uri="{BB962C8B-B14F-4D97-AF65-F5344CB8AC3E}">
        <p14:creationId xmlns:p14="http://schemas.microsoft.com/office/powerpoint/2010/main" val="418728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A BIRD IN THE HAND …</a:t>
            </a: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400"/>
              <a:t>	Eccl 6:9</a:t>
            </a:r>
          </a:p>
          <a:p>
            <a:pPr>
              <a:buFont typeface="Wingdings" pitchFamily="2" charset="2"/>
              <a:buNone/>
            </a:pPr>
            <a:r>
              <a:rPr lang="en-US" altLang="en-US" sz="2400"/>
              <a:t>	Better is the sight of the eyes than the wandering of the desire: this is also vanity and vexation of spirit.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/>
              <a:t>Eccl 6:9 TLB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A bird in the hand is worth two in the bush; mere dreaming of nice things is foolish; it's chasing the wind. 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Through the boredom of certain parts of our life experience, fantasizing can be a real problem.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Modern computer games can capture people in the world of virtual reality.</a:t>
            </a:r>
          </a:p>
        </p:txBody>
      </p:sp>
    </p:spTree>
    <p:extLst>
      <p:ext uri="{BB962C8B-B14F-4D97-AF65-F5344CB8AC3E}">
        <p14:creationId xmlns:p14="http://schemas.microsoft.com/office/powerpoint/2010/main" val="13367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OUR COVETOUS SOCIETY …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/>
              <a:t>	Eccl 6:9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/>
              <a:t>	Better is the sight of the eyes than the wandering of the desire: this is also vanity and vexation of spirit.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4997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/>
              <a:t>Based on wisdom – good for everyone.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A bird in the hand is better than two in the bush.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I have a decent car but I often think of getting a better one with all the advertising today one can spend a lot of time and energy looking. 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But the human spirit sees $10 in ones pocket as just a little payment for a possible $1M.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Electronic games feed the wandering of the desire.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Advertising caters to this fault in human reasoning.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Impulsive shoppers fall into the trap.</a:t>
            </a:r>
          </a:p>
        </p:txBody>
      </p:sp>
    </p:spTree>
    <p:extLst>
      <p:ext uri="{BB962C8B-B14F-4D97-AF65-F5344CB8AC3E}">
        <p14:creationId xmlns:p14="http://schemas.microsoft.com/office/powerpoint/2010/main" val="382319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Wandering – ‘walking’</a:t>
            </a:r>
            <a:endParaRPr lang="en-CA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179638"/>
            <a:ext cx="4038600" cy="3114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/>
              <a:t>Ecclesiastes 6:9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/>
              <a:t>	9 Better is the sight of the eyes than </a:t>
            </a:r>
            <a:r>
              <a:rPr lang="en-CA" sz="2400" b="1" dirty="0" smtClean="0"/>
              <a:t>the wandering of the desire: </a:t>
            </a:r>
            <a:r>
              <a:rPr lang="en-CA" sz="2400" dirty="0" smtClean="0"/>
              <a:t>this is also vanity and vexation of spirit.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16100"/>
            <a:ext cx="3643313" cy="4349204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Autofit/>
          </a:bodyPr>
          <a:lstStyle/>
          <a:p>
            <a:r>
              <a:rPr lang="en-CA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Wandering - </a:t>
            </a:r>
            <a:r>
              <a:rPr lang="en-CA" sz="2400" b="1" dirty="0"/>
              <a:t>H1980</a:t>
            </a:r>
            <a:endParaRPr lang="en-CA" sz="2400" dirty="0"/>
          </a:p>
          <a:p>
            <a:r>
              <a:rPr lang="en-CA" sz="2400" i="1" dirty="0" smtClean="0"/>
              <a:t>haw-</a:t>
            </a:r>
            <a:r>
              <a:rPr lang="en-CA" sz="2400" i="1" dirty="0" err="1" smtClean="0"/>
              <a:t>lak</a:t>
            </a:r>
            <a:r>
              <a:rPr lang="en-CA" sz="2400" i="1" dirty="0" smtClean="0"/>
              <a:t>‘ </a:t>
            </a:r>
            <a:r>
              <a:rPr lang="en-CA" sz="2400" dirty="0" smtClean="0"/>
              <a:t>Akin </a:t>
            </a:r>
            <a:r>
              <a:rPr lang="en-CA" sz="2400" dirty="0"/>
              <a:t>to H3212; a primitive root; to </a:t>
            </a:r>
            <a:r>
              <a:rPr lang="en-CA" sz="2400" i="1" dirty="0"/>
              <a:t>walk</a:t>
            </a:r>
            <a:r>
              <a:rPr lang="en-CA" sz="2400" dirty="0"/>
              <a:t> (in a great variety of applications, literally and figuratively): - (all) along, apace, behave (self), come, (on) </a:t>
            </a:r>
            <a:endParaRPr lang="en-CA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  <p:extLst>
      <p:ext uri="{BB962C8B-B14F-4D97-AF65-F5344CB8AC3E}">
        <p14:creationId xmlns:p14="http://schemas.microsoft.com/office/powerpoint/2010/main" val="389754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SOLOMON’S EXPERIENCE SHOULD SUFFICE …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/>
              <a:t>	Eccl 2:10-11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/>
              <a:t>	And whatsoever mine eyes desired I kept not from them, I withheld not my heart from any joy; for my heart rejoiced in all my labour: and this was my portion of all my labour.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/>
              <a:t>	Then I looked on all the works that my hands had wrought, and on the labour that I had laboured to do: and, behold, all was vanity and vexation of spirit, and there was no profit under the sun.</a:t>
            </a:r>
          </a:p>
          <a:p>
            <a:pPr>
              <a:lnSpc>
                <a:spcPct val="90000"/>
              </a:lnSpc>
            </a:pPr>
            <a:endParaRPr lang="en-US" altLang="en-US" sz="1800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/>
              <a:t>Solomon’s experience should bring closure to the human dream that with a little more we will finally be content.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The human spirit will never be content.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The battle is controlling the flesh is a battle to surrender or death.</a:t>
            </a:r>
          </a:p>
        </p:txBody>
      </p:sp>
    </p:spTree>
    <p:extLst>
      <p:ext uri="{BB962C8B-B14F-4D97-AF65-F5344CB8AC3E}">
        <p14:creationId xmlns:p14="http://schemas.microsoft.com/office/powerpoint/2010/main" val="153084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THE MORAL IMPLICATIONS …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000"/>
              <a:t>	Eccl 6:9</a:t>
            </a:r>
          </a:p>
          <a:p>
            <a:pPr>
              <a:buFont typeface="Wingdings" pitchFamily="2" charset="2"/>
              <a:buNone/>
            </a:pPr>
            <a:r>
              <a:rPr lang="en-US" altLang="en-US" sz="2000"/>
              <a:t>	Better is the sight of the eyes than the wandering of the desire: this is also vanity and vexation of spirit.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/>
              <a:t>Based on wisdom – good for everyone.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However, it is also the basis for a moral truth.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Or it could be, I am a married man but she is not the woman I dream about.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This is the job I have but I spend a lot of time thinking about getting another one.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This is where I am living but I spend a lot of time thinking about moving somewhere else.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We must learn to control the wandering of desire.</a:t>
            </a:r>
          </a:p>
        </p:txBody>
      </p:sp>
    </p:spTree>
    <p:extLst>
      <p:ext uri="{BB962C8B-B14F-4D97-AF65-F5344CB8AC3E}">
        <p14:creationId xmlns:p14="http://schemas.microsoft.com/office/powerpoint/2010/main" val="8838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GET A HANDLE ON COVETOUSNESS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/>
              <a:t>	</a:t>
            </a:r>
            <a:r>
              <a:rPr lang="en-US" altLang="en-US" sz="2400"/>
              <a:t>Heb 13:5-6 NKJV</a:t>
            </a:r>
          </a:p>
          <a:p>
            <a:pPr>
              <a:buFont typeface="Wingdings" pitchFamily="2" charset="2"/>
              <a:buNone/>
            </a:pPr>
            <a:r>
              <a:rPr lang="en-US" altLang="en-US" sz="2400"/>
              <a:t>	Let your conduct be without covetousness; </a:t>
            </a:r>
            <a:r>
              <a:rPr lang="en-US" altLang="en-US" sz="2400">
                <a:solidFill>
                  <a:srgbClr val="FFFF00"/>
                </a:solidFill>
              </a:rPr>
              <a:t>be content with such things as you have.</a:t>
            </a:r>
            <a:r>
              <a:rPr lang="en-US" altLang="en-US" sz="2400"/>
              <a:t> For He Himself has said, "I will never leave you nor forsake you."</a:t>
            </a:r>
          </a:p>
          <a:p>
            <a:endParaRPr lang="en-US" altLang="en-US" sz="240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We must resist the philosophy of the day that teaches you cannot be happy by being content.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More fundamental is that being content is linked with believing that God will never forsake us or provide for us.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Depending on God will never be supported by our surrounding society.</a:t>
            </a:r>
          </a:p>
        </p:txBody>
      </p:sp>
    </p:spTree>
    <p:extLst>
      <p:ext uri="{BB962C8B-B14F-4D97-AF65-F5344CB8AC3E}">
        <p14:creationId xmlns:p14="http://schemas.microsoft.com/office/powerpoint/2010/main" val="109951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JOB’S SENSE OF JUSTICE …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400"/>
              <a:t>	Job 31:7-8</a:t>
            </a:r>
          </a:p>
          <a:p>
            <a:pPr>
              <a:buFont typeface="Wingdings" pitchFamily="2" charset="2"/>
              <a:buNone/>
            </a:pPr>
            <a:r>
              <a:rPr lang="en-US" altLang="en-US" sz="2400"/>
              <a:t>	If my step hath turned out of the way, </a:t>
            </a:r>
            <a:r>
              <a:rPr lang="en-US" altLang="en-US" sz="2400">
                <a:solidFill>
                  <a:srgbClr val="FFFF00"/>
                </a:solidFill>
              </a:rPr>
              <a:t>and mine heart walked after mine eyes,</a:t>
            </a:r>
            <a:r>
              <a:rPr lang="en-US" altLang="en-US" sz="2400"/>
              <a:t> and if any blot hath cleaved to mine hands;</a:t>
            </a:r>
          </a:p>
          <a:p>
            <a:pPr>
              <a:buFont typeface="Wingdings" pitchFamily="2" charset="2"/>
              <a:buNone/>
            </a:pPr>
            <a:r>
              <a:rPr lang="en-US" altLang="en-US" sz="2400"/>
              <a:t>	Then let me sow, and let another eat; yea, let my offspring be rooted out.</a:t>
            </a:r>
          </a:p>
          <a:p>
            <a:pPr>
              <a:buFont typeface="Wingdings" pitchFamily="2" charset="2"/>
              <a:buNone/>
            </a:pPr>
            <a:endParaRPr lang="en-US" altLang="en-US" sz="2000"/>
          </a:p>
          <a:p>
            <a:endParaRPr lang="en-US" altLang="en-US" sz="2000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z="2400"/>
              <a:t>Job’s sense of justice demanded that he discipline himself in regard to the wandering of the desire.</a:t>
            </a:r>
          </a:p>
          <a:p>
            <a:r>
              <a:rPr lang="en-US" altLang="en-US" sz="2400"/>
              <a:t>As he was a man described as a man after God’s own heart so we can learn from his sense of judgment.</a:t>
            </a:r>
          </a:p>
        </p:txBody>
      </p:sp>
    </p:spTree>
    <p:extLst>
      <p:ext uri="{BB962C8B-B14F-4D97-AF65-F5344CB8AC3E}">
        <p14:creationId xmlns:p14="http://schemas.microsoft.com/office/powerpoint/2010/main" val="126362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DON’T CONTEMPLATE WHAT MAY HAVE HAPPENED …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852988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/>
              <a:t>	Heb 11:15-16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/>
              <a:t>	And truly, if they had been mindful of that country from whence they came out, they might have had opportunity to have returned.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/>
              <a:t>	But now they desire a better country, that is, an heavenly: wherefore God is not ashamed to be called their God: for he hath prepared for them a city.</a:t>
            </a:r>
            <a:endParaRPr lang="en-US" altLang="en-US" sz="2000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altLang="en-US" sz="2000"/>
          </a:p>
          <a:p>
            <a:pPr>
              <a:lnSpc>
                <a:spcPct val="80000"/>
              </a:lnSpc>
            </a:pPr>
            <a:r>
              <a:rPr lang="en-US" altLang="en-US" sz="2400"/>
              <a:t>When we leave the world we leave it.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Being mindful of that which we have left behind may provide the way to return.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The mixed multitude began to lust for what they had in Egypt.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When the time came for faith there was none and they determined to go back to Egypt.</a:t>
            </a:r>
          </a:p>
        </p:txBody>
      </p:sp>
    </p:spTree>
    <p:extLst>
      <p:ext uri="{BB962C8B-B14F-4D97-AF65-F5344CB8AC3E}">
        <p14:creationId xmlns:p14="http://schemas.microsoft.com/office/powerpoint/2010/main" val="173543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BE CONTENT WITH YOUR SPOUSE …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	Prov 5:19-20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	Let her be as the loving hind and pleasant roe; let her breasts satisfy thee at all times; and be thou ravished always with her love.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	And why wilt thou, my son, be ravished with a strange woman, and embrace the bosom of a stranger?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000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There are many individuals seeking an unlawful relationship with a willing recipient. 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Be on guard and avoid the circumstances where these things occur.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Some very simple  precautions can be taken to avoid this from every taking root.</a:t>
            </a:r>
          </a:p>
        </p:txBody>
      </p:sp>
    </p:spTree>
    <p:extLst>
      <p:ext uri="{BB962C8B-B14F-4D97-AF65-F5344CB8AC3E}">
        <p14:creationId xmlns:p14="http://schemas.microsoft.com/office/powerpoint/2010/main" val="16953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WE REMEMBER THE FISH …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1800"/>
              <a:t>	Num 11:4-6</a:t>
            </a:r>
          </a:p>
          <a:p>
            <a:pPr>
              <a:buFont typeface="Wingdings" pitchFamily="2" charset="2"/>
              <a:buNone/>
            </a:pPr>
            <a:r>
              <a:rPr lang="en-US" altLang="en-US" sz="1800"/>
              <a:t>	And the mixt multitude that was among them fell a lusting: and the children of Israel also wept again, and said, Who shall give us flesh to eat?</a:t>
            </a:r>
          </a:p>
          <a:p>
            <a:pPr>
              <a:buFont typeface="Wingdings" pitchFamily="2" charset="2"/>
              <a:buNone/>
            </a:pPr>
            <a:r>
              <a:rPr lang="en-US" altLang="en-US" sz="1800"/>
              <a:t>	We remember the fish, which we did eat in Egypt freely; the cucumbers, and the melons, and the leeks, and the onions, and the garlick:</a:t>
            </a:r>
          </a:p>
          <a:p>
            <a:pPr>
              <a:buFont typeface="Wingdings" pitchFamily="2" charset="2"/>
              <a:buNone/>
            </a:pPr>
            <a:r>
              <a:rPr lang="en-US" altLang="en-US" sz="1800"/>
              <a:t>	But our soul is dried away: there is nothing at all, beside this manna, before our eyes.</a:t>
            </a:r>
            <a:endParaRPr lang="en-US" altLang="en-US" sz="2400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800"/>
              <a:t>The trials of life will test our weaknesses.</a:t>
            </a:r>
          </a:p>
          <a:p>
            <a:pPr>
              <a:lnSpc>
                <a:spcPct val="80000"/>
              </a:lnSpc>
            </a:pPr>
            <a:r>
              <a:rPr lang="en-US" altLang="en-US" sz="1800"/>
              <a:t>The word of God has got to be so meaningful to us that we reject these flashing thoughts to return to former ways.</a:t>
            </a:r>
          </a:p>
          <a:p>
            <a:pPr>
              <a:lnSpc>
                <a:spcPct val="80000"/>
              </a:lnSpc>
            </a:pPr>
            <a:r>
              <a:rPr lang="en-US" altLang="en-US" sz="1800"/>
              <a:t>The first experiences so often come back to haunt us later in life.</a:t>
            </a:r>
          </a:p>
          <a:p>
            <a:pPr>
              <a:lnSpc>
                <a:spcPct val="80000"/>
              </a:lnSpc>
            </a:pPr>
            <a:r>
              <a:rPr lang="en-US" altLang="en-US" sz="1800"/>
              <a:t>How important it is to bring our children up with no such experiences to haunt them in later life.</a:t>
            </a:r>
          </a:p>
        </p:txBody>
      </p:sp>
    </p:spTree>
    <p:extLst>
      <p:ext uri="{BB962C8B-B14F-4D97-AF65-F5344CB8AC3E}">
        <p14:creationId xmlns:p14="http://schemas.microsoft.com/office/powerpoint/2010/main" val="58266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COVETOUSNESS LED TO MURDER …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	1 Kings 21:2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	And Ahab spake unto Naboth, saying, Give me thy vineyard, that I may have it for a garden of herbs, because it is near unto my house: and I will give thee for it a better vineyard than it; or, if it seem good to thee, I will give thee the worth of it in money.</a:t>
            </a:r>
            <a:endParaRPr lang="en-US" altLang="en-US" sz="2000"/>
          </a:p>
          <a:p>
            <a:pPr>
              <a:lnSpc>
                <a:spcPct val="90000"/>
              </a:lnSpc>
            </a:pPr>
            <a:endParaRPr lang="en-US" altLang="en-US" sz="2000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Ahab may never have thought of where his covetous spirit would lead him – there is a danger in giving expression to covetousness.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His wife had no scruples with respect to getting what Ahab wanted.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Only if he had been content is not a unique experience.</a:t>
            </a:r>
          </a:p>
        </p:txBody>
      </p:sp>
    </p:spTree>
    <p:extLst>
      <p:ext uri="{BB962C8B-B14F-4D97-AF65-F5344CB8AC3E}">
        <p14:creationId xmlns:p14="http://schemas.microsoft.com/office/powerpoint/2010/main" val="268111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THE DETERMINATION NEEDED …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	Ps 101:2-3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	I will behave myself wisely in a perfect way. O when wilt thou come unto me? I will walk within my house with a perfect heart.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	I will set no wicked thing before mine eyes: I hate the work of them that turn aside; it shall not cleave to me.</a:t>
            </a:r>
          </a:p>
          <a:p>
            <a:pPr>
              <a:lnSpc>
                <a:spcPct val="90000"/>
              </a:lnSpc>
            </a:pPr>
            <a:endParaRPr lang="en-US" altLang="en-US" sz="2000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We must be like our Lord who in the matters of controlling the flesh was faultless.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If we hope to win this battle we must choose to close our eyes to many wicked things that are all about us in this world.</a:t>
            </a:r>
          </a:p>
        </p:txBody>
      </p:sp>
    </p:spTree>
    <p:extLst>
      <p:ext uri="{BB962C8B-B14F-4D97-AF65-F5344CB8AC3E}">
        <p14:creationId xmlns:p14="http://schemas.microsoft.com/office/powerpoint/2010/main" val="119571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THE EXPERIENCE OF THE LORD …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/>
              <a:t>	Matt 26:40-41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/>
              <a:t>	And he cometh unto the disciples, and findeth them asleep, and saith unto Peter, What, could ye not watch with me one hour?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/>
              <a:t>	Watch and pray, that ye enter not into temptation: the spirit indeed is willing, but the flesh is weak.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/>
              <a:t>One of the greatest times of stress gripped our Lord just before his arrest.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No doubt physically the would not let idle moments erode his determination to keep the flesh under control.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Watching and praying for him meant just that.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Would he have prayed a fourth time had Judas and the soldiers taken any longer?</a:t>
            </a:r>
          </a:p>
        </p:txBody>
      </p:sp>
    </p:spTree>
    <p:extLst>
      <p:ext uri="{BB962C8B-B14F-4D97-AF65-F5344CB8AC3E}">
        <p14:creationId xmlns:p14="http://schemas.microsoft.com/office/powerpoint/2010/main" val="403842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“of the ‘desire”</a:t>
            </a:r>
            <a:endParaRPr lang="en-CA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179638"/>
            <a:ext cx="4038600" cy="3114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/>
              <a:t>Ecclesiastes 6:9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/>
              <a:t>	9 Better is the sight of the eyes than </a:t>
            </a:r>
            <a:r>
              <a:rPr lang="en-CA" sz="2400" b="1" dirty="0" smtClean="0"/>
              <a:t>the wandering of the desire: </a:t>
            </a:r>
            <a:r>
              <a:rPr lang="en-CA" sz="2400" dirty="0" smtClean="0"/>
              <a:t>this is also vanity and vexation of spirit.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484784"/>
            <a:ext cx="3643313" cy="458787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Autofit/>
          </a:bodyPr>
          <a:lstStyle/>
          <a:p>
            <a:r>
              <a:rPr lang="en-CA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Desire </a:t>
            </a:r>
            <a:r>
              <a:rPr lang="en-C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H5315</a:t>
            </a:r>
            <a:endParaRPr lang="en-CA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e-IL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נפשׁ</a:t>
            </a:r>
            <a:r>
              <a:rPr lang="en-CA" sz="24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neh</a:t>
            </a:r>
            <a:r>
              <a:rPr lang="en-CA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'-</a:t>
            </a:r>
            <a:r>
              <a:rPr lang="en-CA" sz="24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fesh</a:t>
            </a:r>
            <a:r>
              <a:rPr lang="en-CA" sz="24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CA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</a:t>
            </a:r>
            <a:r>
              <a:rPr lang="en-CA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H5314; properly a </a:t>
            </a:r>
            <a:r>
              <a:rPr lang="en-CA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breathing</a:t>
            </a:r>
            <a:r>
              <a:rPr lang="en-CA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creature, that is, </a:t>
            </a:r>
            <a:r>
              <a:rPr lang="en-CA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animal</a:t>
            </a:r>
            <a:r>
              <a:rPr lang="en-CA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 (abstractly) </a:t>
            </a:r>
            <a:r>
              <a:rPr lang="en-CA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vitality</a:t>
            </a:r>
            <a:r>
              <a:rPr lang="en-CA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used very widely in a literal, accommodated or figurative sense (bodily or mental): - any, appetite, beast, body, breath, creature, </a:t>
            </a:r>
            <a:endParaRPr lang="en-CA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  <p:extLst>
      <p:ext uri="{BB962C8B-B14F-4D97-AF65-F5344CB8AC3E}">
        <p14:creationId xmlns:p14="http://schemas.microsoft.com/office/powerpoint/2010/main" val="57934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THE APPEAL TO CHANGE …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/>
              <a:t>	</a:t>
            </a:r>
            <a:r>
              <a:rPr lang="en-US" altLang="en-US" sz="2400"/>
              <a:t>Rev 3:3</a:t>
            </a:r>
          </a:p>
          <a:p>
            <a:pPr>
              <a:buFont typeface="Wingdings" pitchFamily="2" charset="2"/>
              <a:buNone/>
            </a:pPr>
            <a:r>
              <a:rPr lang="en-US" altLang="en-US" sz="2400"/>
              <a:t>	Remember therefore how thou hast received and heard, and hold fast, and repent. If therefore thou shalt not watch, I will come on thee as a thief, and thou shalt not know what hour I will come upon thee.</a:t>
            </a:r>
          </a:p>
          <a:p>
            <a:pPr>
              <a:buFont typeface="Wingdings" pitchFamily="2" charset="2"/>
              <a:buNone/>
            </a:pPr>
            <a:endParaRPr lang="en-US" altLang="en-US" sz="240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z="2400"/>
              <a:t>The words of Jesus in the book of Revelation are a pleading with us to watch; to hold fast; and to repent of our unfaithful moments.</a:t>
            </a:r>
          </a:p>
        </p:txBody>
      </p:sp>
    </p:spTree>
    <p:extLst>
      <p:ext uri="{BB962C8B-B14F-4D97-AF65-F5344CB8AC3E}">
        <p14:creationId xmlns:p14="http://schemas.microsoft.com/office/powerpoint/2010/main" val="110638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Shopping 24/7</a:t>
            </a:r>
            <a:endParaRPr lang="en-CA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179638"/>
            <a:ext cx="4038600" cy="3114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/>
              <a:t>Ecclesiastes 6:9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/>
              <a:t>	9 Better is the sight of the eyes than </a:t>
            </a:r>
            <a:r>
              <a:rPr lang="en-CA" sz="2400" b="1" dirty="0" smtClean="0"/>
              <a:t>the wandering of the desire: </a:t>
            </a:r>
            <a:r>
              <a:rPr lang="en-CA" sz="2400" dirty="0" smtClean="0"/>
              <a:t>this is also vanity and vexation of spirit.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484784"/>
            <a:ext cx="3643313" cy="458787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Autofit/>
          </a:bodyPr>
          <a:lstStyle/>
          <a:p>
            <a:endParaRPr lang="en-CA" sz="5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CA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one can shop in almost any store 24/7 the world has made the “wandering of the desire” 100 times easier than it was a generation ago.</a:t>
            </a:r>
          </a:p>
          <a:p>
            <a:r>
              <a:rPr lang="en-CA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need to enjoy the fellowship of those who will resist such a lifestyle.</a:t>
            </a:r>
            <a:endParaRPr lang="en-CA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  <p:extLst>
      <p:ext uri="{BB962C8B-B14F-4D97-AF65-F5344CB8AC3E}">
        <p14:creationId xmlns:p14="http://schemas.microsoft.com/office/powerpoint/2010/main" val="39136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Deceit in Covetousness</a:t>
            </a:r>
            <a:endParaRPr lang="en-CA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179638"/>
            <a:ext cx="4038600" cy="311467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/>
              <a:t>Ecclesiastes 6:9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/>
              <a:t>	9 Better is the sight of the eyes than </a:t>
            </a:r>
            <a:r>
              <a:rPr lang="en-CA" sz="2400" b="1" dirty="0" smtClean="0"/>
              <a:t>the wandering of the desire: </a:t>
            </a:r>
            <a:r>
              <a:rPr lang="en-CA" sz="2400" dirty="0" smtClean="0"/>
              <a:t>this is also vanity and vexation of spirit.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16100"/>
            <a:ext cx="3643313" cy="397192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other words, be content with what you have.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regularly tempted by advertisement to let our imaginations wander in order to buy a certain product.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would think that the advertisers knew the Scriptures.</a:t>
            </a:r>
            <a:endParaRPr lang="en-C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  <p:extLst>
      <p:ext uri="{BB962C8B-B14F-4D97-AF65-F5344CB8AC3E}">
        <p14:creationId xmlns:p14="http://schemas.microsoft.com/office/powerpoint/2010/main" val="18891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the Enticement is Magnified!</a:t>
            </a:r>
            <a:endParaRPr lang="en-CA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00063" y="2286000"/>
            <a:ext cx="4038600" cy="33575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600" b="1" dirty="0" smtClean="0"/>
              <a:t>Ecclesiastes 6:9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100" dirty="0" smtClean="0"/>
          </a:p>
          <a:p>
            <a:pPr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CA" sz="2600" dirty="0" smtClean="0"/>
              <a:t>	9 Better is the sight of the eyes than </a:t>
            </a:r>
            <a:r>
              <a:rPr lang="en-CA" sz="2600" b="1" dirty="0" smtClean="0"/>
              <a:t>the wandering of the desire: </a:t>
            </a:r>
            <a:r>
              <a:rPr lang="en-CA" sz="2600" dirty="0" smtClean="0"/>
              <a:t>this is also vanity and vexation of spirit.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566863"/>
            <a:ext cx="3643313" cy="450056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Products on ‘sale’.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Latest version.</a:t>
            </a:r>
            <a:endParaRPr lang="en-C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limited sales.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money down.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Instant rebates.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Buy now, pay later.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Midnight madness.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good looking women or men associated with the product.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Being alone.</a:t>
            </a:r>
            <a:endParaRPr lang="en-C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no Anxious Thought …</a:t>
            </a:r>
            <a:endParaRPr lang="en-CA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0" name="Content Placeholder 6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2400" b="1" dirty="0"/>
              <a:t>Matthew 6:31-34 KJV</a:t>
            </a:r>
          </a:p>
          <a:p>
            <a:r>
              <a:rPr lang="en-CA" sz="2400" dirty="0"/>
              <a:t>31  Therefore take no thought, saying, What shall we eat? or, What shall we drink? or, Wherewithal shall we be clothed?</a:t>
            </a:r>
          </a:p>
          <a:p>
            <a:r>
              <a:rPr lang="en-CA" sz="2400" dirty="0"/>
              <a:t>32  (For after all these things do the Gentiles seek:) for your heavenly Father </a:t>
            </a:r>
            <a:r>
              <a:rPr lang="en-CA" sz="2400" dirty="0" err="1"/>
              <a:t>knoweth</a:t>
            </a:r>
            <a:r>
              <a:rPr lang="en-CA" sz="2400" dirty="0"/>
              <a:t> that ye have need of all these things.</a:t>
            </a:r>
          </a:p>
          <a:p>
            <a:r>
              <a:rPr lang="en-CA" sz="2400" dirty="0"/>
              <a:t>33  But seek ye first the kingdom of God, and his righteousness; and all these things shall be added unto you.</a:t>
            </a:r>
          </a:p>
          <a:p>
            <a:r>
              <a:rPr lang="en-CA" sz="2400" dirty="0"/>
              <a:t>34  Take therefore no thought for the morrow: for the morrow shall take thought for the things of itself. Sufficient unto the day </a:t>
            </a:r>
            <a:r>
              <a:rPr lang="en-CA" sz="2400" i="1" dirty="0"/>
              <a:t>is</a:t>
            </a:r>
            <a:r>
              <a:rPr lang="en-CA" sz="2400" dirty="0"/>
              <a:t> the evil thereof.</a:t>
            </a:r>
          </a:p>
          <a:p>
            <a:endParaRPr lang="en-CA" sz="2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  <p:extLst>
      <p:ext uri="{BB962C8B-B14F-4D97-AF65-F5344CB8AC3E}">
        <p14:creationId xmlns:p14="http://schemas.microsoft.com/office/powerpoint/2010/main" val="356620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82675"/>
          </a:xfrm>
          <a:solidFill>
            <a:srgbClr val="C00000"/>
          </a:solidFill>
          <a:ln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COVETOUSNESS STIFLES THE DEVELOPMENT OF GOOD CHARACTER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00063" y="1963738"/>
            <a:ext cx="4038600" cy="414337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Peter 1:5-7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2400" dirty="0" smtClean="0"/>
              <a:t>5 And beside this, giving all diligence, add to your faith virtue; and to virtue knowledge;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400" dirty="0" smtClean="0"/>
              <a:t>	6 And to knowledge temperance; and to temperance </a:t>
            </a:r>
            <a:r>
              <a:rPr lang="en-CA" sz="2400" b="1" dirty="0" smtClean="0"/>
              <a:t>patience;</a:t>
            </a:r>
            <a:r>
              <a:rPr lang="en-CA" sz="2400" dirty="0" smtClean="0"/>
              <a:t> and to patience godliness;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CA" sz="2400" dirty="0" smtClean="0"/>
              <a:t>	7 And to godliness brotherly kindness; and to brotherly kindness charity.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/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971675"/>
            <a:ext cx="3643313" cy="38862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Buying without having to pay for it defeats the need for patience.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Committing ourselves to money we do not have contravenes the principle “if the Lord wills”.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‘window shopping and given 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covetousness our 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desire </a:t>
            </a:r>
            <a:r>
              <a:rPr lang="en-C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God in our life is diminished. </a:t>
            </a:r>
            <a:endParaRPr lang="en-C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836613" y="6403975"/>
            <a:ext cx="7500937" cy="276225"/>
          </a:xfrm>
          <a:prstGeom prst="rect">
            <a:avLst/>
          </a:prstGeom>
          <a:solidFill>
            <a:srgbClr val="C0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1200" b="1">
                <a:solidFill>
                  <a:schemeClr val="bg1"/>
                </a:solidFill>
                <a:latin typeface="Verdana" pitchFamily="34" charset="0"/>
              </a:rPr>
              <a:t>THE DEADLY SIN OF COVETOUSNESS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lance">
  <a:themeElements>
    <a:clrScheme name="Balance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</TotalTime>
  <Words>3855</Words>
  <Application>Microsoft Office PowerPoint</Application>
  <PresentationFormat>On-screen Show (4:3)</PresentationFormat>
  <Paragraphs>598</Paragraphs>
  <Slides>40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Office Theme</vt:lpstr>
      <vt:lpstr>Balance</vt:lpstr>
      <vt:lpstr>Thou Shalt not Covet! (Exodus 20:17)</vt:lpstr>
      <vt:lpstr>Better is the Sight of the Eyes</vt:lpstr>
      <vt:lpstr>The Wandering – ‘walking’</vt:lpstr>
      <vt:lpstr>“of the ‘desire”</vt:lpstr>
      <vt:lpstr>Shopping 24/7</vt:lpstr>
      <vt:lpstr>The Deceit in Covetousness</vt:lpstr>
      <vt:lpstr>Where the Enticement is Magnified!</vt:lpstr>
      <vt:lpstr>Take no Anxious Thought …</vt:lpstr>
      <vt:lpstr>COVETOUSNESS STIFLES THE DEVELOPMENT OF GOOD CHARACTER</vt:lpstr>
      <vt:lpstr>UNDO CONCERN OVER WEALTH</vt:lpstr>
      <vt:lpstr>THE DECEIT IN OUR MINDS</vt:lpstr>
      <vt:lpstr>WHAT DO WE ASPIRE TO?</vt:lpstr>
      <vt:lpstr>IT DOESN’T WORK!</vt:lpstr>
      <vt:lpstr>ABILITY TO COVET MAKES IT WORSE</vt:lpstr>
      <vt:lpstr>A FELLOWSHIP MATTER</vt:lpstr>
      <vt:lpstr>HELPING EACH OTHER</vt:lpstr>
      <vt:lpstr>BOUNDARIES OF COVETOUSNESS</vt:lpstr>
      <vt:lpstr>CAN WE MEASURE COVETOUSNESS?</vt:lpstr>
      <vt:lpstr>IS OUR MIND CALIBRATED?</vt:lpstr>
      <vt:lpstr>HOW TOLERANT IS GOD ON THIS?</vt:lpstr>
      <vt:lpstr>GOD IS NOT TOLERANT ON THIS!</vt:lpstr>
      <vt:lpstr>The Lord Jesus Christ</vt:lpstr>
      <vt:lpstr>PowerPoint Presentation</vt:lpstr>
      <vt:lpstr>REVIEW so far.</vt:lpstr>
      <vt:lpstr>The EVIL of COVETOUSNESS</vt:lpstr>
      <vt:lpstr>Bible Readings March 11</vt:lpstr>
      <vt:lpstr>“Better is the sight of the eyes than the wandering of the desire …” Eccl. 6:9</vt:lpstr>
      <vt:lpstr>A BIRD IN THE HAND …</vt:lpstr>
      <vt:lpstr>OUR COVETOUS SOCIETY …</vt:lpstr>
      <vt:lpstr>SOLOMON’S EXPERIENCE SHOULD SUFFICE …</vt:lpstr>
      <vt:lpstr>THE MORAL IMPLICATIONS …</vt:lpstr>
      <vt:lpstr>GET A HANDLE ON COVETOUSNESS</vt:lpstr>
      <vt:lpstr>JOB’S SENSE OF JUSTICE …</vt:lpstr>
      <vt:lpstr>DON’T CONTEMPLATE WHAT MAY HAVE HAPPENED …</vt:lpstr>
      <vt:lpstr>BE CONTENT WITH YOUR SPOUSE …</vt:lpstr>
      <vt:lpstr>WE REMEMBER THE FISH …</vt:lpstr>
      <vt:lpstr>COVETOUSNESS LED TO MURDER …</vt:lpstr>
      <vt:lpstr>THE DETERMINATION NEEDED …</vt:lpstr>
      <vt:lpstr>THE EXPERIENCE OF THE LORD …</vt:lpstr>
      <vt:lpstr>THE APPEAL TO CHANGE 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Frank Abel; Frank</dc:creator>
  <cp:lastModifiedBy>Frank Abel</cp:lastModifiedBy>
  <cp:revision>56</cp:revision>
  <dcterms:created xsi:type="dcterms:W3CDTF">2009-06-03T14:36:30Z</dcterms:created>
  <dcterms:modified xsi:type="dcterms:W3CDTF">2018-03-06T01:33:31Z</dcterms:modified>
</cp:coreProperties>
</file>