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Lst>
  <p:notesMasterIdLst>
    <p:notesMasterId r:id="rId89"/>
  </p:notesMasterIdLst>
  <p:sldIdLst>
    <p:sldId id="258" r:id="rId5"/>
    <p:sldId id="261" r:id="rId6"/>
    <p:sldId id="262" r:id="rId7"/>
    <p:sldId id="263" r:id="rId8"/>
    <p:sldId id="264" r:id="rId9"/>
    <p:sldId id="265" r:id="rId10"/>
    <p:sldId id="266" r:id="rId11"/>
    <p:sldId id="267" r:id="rId12"/>
    <p:sldId id="268" r:id="rId13"/>
    <p:sldId id="269" r:id="rId14"/>
    <p:sldId id="270" r:id="rId15"/>
    <p:sldId id="271" r:id="rId16"/>
    <p:sldId id="278" r:id="rId17"/>
    <p:sldId id="279" r:id="rId18"/>
    <p:sldId id="372" r:id="rId19"/>
    <p:sldId id="280" r:id="rId20"/>
    <p:sldId id="288" r:id="rId21"/>
    <p:sldId id="281" r:id="rId22"/>
    <p:sldId id="376" r:id="rId23"/>
    <p:sldId id="291" r:id="rId24"/>
    <p:sldId id="373" r:id="rId25"/>
    <p:sldId id="292" r:id="rId26"/>
    <p:sldId id="293" r:id="rId27"/>
    <p:sldId id="294" r:id="rId28"/>
    <p:sldId id="295" r:id="rId29"/>
    <p:sldId id="297" r:id="rId30"/>
    <p:sldId id="298" r:id="rId31"/>
    <p:sldId id="299" r:id="rId32"/>
    <p:sldId id="300" r:id="rId33"/>
    <p:sldId id="311" r:id="rId34"/>
    <p:sldId id="317" r:id="rId35"/>
    <p:sldId id="318" r:id="rId36"/>
    <p:sldId id="319" r:id="rId37"/>
    <p:sldId id="320" r:id="rId38"/>
    <p:sldId id="321" r:id="rId39"/>
    <p:sldId id="322" r:id="rId40"/>
    <p:sldId id="323" r:id="rId41"/>
    <p:sldId id="324" r:id="rId42"/>
    <p:sldId id="325" r:id="rId43"/>
    <p:sldId id="326" r:id="rId44"/>
    <p:sldId id="327" r:id="rId45"/>
    <p:sldId id="328" r:id="rId46"/>
    <p:sldId id="329" r:id="rId47"/>
    <p:sldId id="374" r:id="rId48"/>
    <p:sldId id="335" r:id="rId49"/>
    <p:sldId id="336" r:id="rId50"/>
    <p:sldId id="337" r:id="rId51"/>
    <p:sldId id="338" r:id="rId52"/>
    <p:sldId id="339" r:id="rId53"/>
    <p:sldId id="340" r:id="rId54"/>
    <p:sldId id="341" r:id="rId55"/>
    <p:sldId id="342" r:id="rId56"/>
    <p:sldId id="343" r:id="rId57"/>
    <p:sldId id="375" r:id="rId58"/>
    <p:sldId id="347" r:id="rId59"/>
    <p:sldId id="348" r:id="rId60"/>
    <p:sldId id="349" r:id="rId61"/>
    <p:sldId id="350" r:id="rId62"/>
    <p:sldId id="351" r:id="rId63"/>
    <p:sldId id="352" r:id="rId64"/>
    <p:sldId id="353" r:id="rId65"/>
    <p:sldId id="354" r:id="rId66"/>
    <p:sldId id="355" r:id="rId67"/>
    <p:sldId id="356" r:id="rId68"/>
    <p:sldId id="357" r:id="rId69"/>
    <p:sldId id="358" r:id="rId70"/>
    <p:sldId id="362" r:id="rId71"/>
    <p:sldId id="363" r:id="rId72"/>
    <p:sldId id="364" r:id="rId73"/>
    <p:sldId id="365" r:id="rId74"/>
    <p:sldId id="366" r:id="rId75"/>
    <p:sldId id="367" r:id="rId76"/>
    <p:sldId id="368" r:id="rId77"/>
    <p:sldId id="369" r:id="rId78"/>
    <p:sldId id="370" r:id="rId79"/>
    <p:sldId id="371" r:id="rId80"/>
    <p:sldId id="303" r:id="rId81"/>
    <p:sldId id="304" r:id="rId82"/>
    <p:sldId id="305" r:id="rId83"/>
    <p:sldId id="306" r:id="rId84"/>
    <p:sldId id="307" r:id="rId85"/>
    <p:sldId id="308" r:id="rId86"/>
    <p:sldId id="309" r:id="rId87"/>
    <p:sldId id="310" r:id="rId8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1" d="100"/>
          <a:sy n="61" d="100"/>
        </p:scale>
        <p:origin x="-990" y="-90"/>
      </p:cViewPr>
      <p:guideLst>
        <p:guide orient="horz" pos="2160"/>
        <p:guide pos="2880"/>
      </p:guideLst>
    </p:cSldViewPr>
  </p:slideViewPr>
  <p:notesTextViewPr>
    <p:cViewPr>
      <p:scale>
        <a:sx n="1" d="1"/>
        <a:sy n="1" d="1"/>
      </p:scale>
      <p:origin x="0" y="0"/>
    </p:cViewPr>
  </p:notesTextViewPr>
  <p:sorterViewPr>
    <p:cViewPr>
      <p:scale>
        <a:sx n="120" d="100"/>
        <a:sy n="120" d="100"/>
      </p:scale>
      <p:origin x="0" y="875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4.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2CD073-4740-4B33-BEAD-112627A27876}" type="datetimeFigureOut">
              <a:rPr lang="en-CA" smtClean="0"/>
              <a:t>09/03/2018</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6AFB8B-E23F-449C-AB06-4147F0F59114}" type="slidenum">
              <a:rPr lang="en-CA" smtClean="0"/>
              <a:t>‹#›</a:t>
            </a:fld>
            <a:endParaRPr lang="en-CA"/>
          </a:p>
        </p:txBody>
      </p:sp>
    </p:spTree>
    <p:extLst>
      <p:ext uri="{BB962C8B-B14F-4D97-AF65-F5344CB8AC3E}">
        <p14:creationId xmlns:p14="http://schemas.microsoft.com/office/powerpoint/2010/main" val="1547496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ADBE693-3A60-4947-9730-57F3346CE1A3}" type="slidenum">
              <a:rPr lang="en-CA" smtClean="0">
                <a:solidFill>
                  <a:prstClr val="black"/>
                </a:solidFill>
              </a:rPr>
              <a:pPr/>
              <a:t>77</a:t>
            </a:fld>
            <a:endParaRPr lang="en-CA">
              <a:solidFill>
                <a:prstClr val="black"/>
              </a:solidFill>
            </a:endParaRPr>
          </a:p>
        </p:txBody>
      </p:sp>
    </p:spTree>
    <p:extLst>
      <p:ext uri="{BB962C8B-B14F-4D97-AF65-F5344CB8AC3E}">
        <p14:creationId xmlns:p14="http://schemas.microsoft.com/office/powerpoint/2010/main" val="443640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71841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74342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5028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650694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2756002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839285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54577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3080859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83238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576367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2184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2826617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5311648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8564113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630923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850442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019807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3638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880151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3235817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5531604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897717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201280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477451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840944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406699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404397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9485337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13429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490042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161834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634108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514385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239984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461184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274894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954635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591788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13553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85820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74699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01240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89735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BBFA98-3035-487B-8EB2-0799EF907832}" type="datetimeFigureOut">
              <a:rPr lang="en-CA" smtClean="0">
                <a:solidFill>
                  <a:prstClr val="black">
                    <a:tint val="75000"/>
                  </a:prstClr>
                </a:solidFill>
              </a:rPr>
              <a:pPr/>
              <a:t>09/03/2018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FAF1CE4-D5BB-4A6E-8CB5-F783324EE95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52190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6CBBFA98-3035-487B-8EB2-0799EF907832}" type="datetimeFigureOut">
              <a:rPr lang="en-CA" smtClean="0">
                <a:solidFill>
                  <a:prstClr val="black">
                    <a:tint val="75000"/>
                  </a:prstClr>
                </a:solidFill>
              </a:rPr>
              <a:pPr/>
              <a:t>09/03/2018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FFAF1CE4-D5BB-4A6E-8CB5-F783324EE95A}"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8830697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6CBBFA98-3035-487B-8EB2-0799EF907832}" type="datetimeFigureOut">
              <a:rPr lang="en-CA" smtClean="0">
                <a:solidFill>
                  <a:prstClr val="black">
                    <a:tint val="75000"/>
                  </a:prstClr>
                </a:solidFill>
              </a:rPr>
              <a:pPr/>
              <a:t>09/03/2018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FFAF1CE4-D5BB-4A6E-8CB5-F783324EE95A}"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3492360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6CBBFA98-3035-487B-8EB2-0799EF907832}" type="datetimeFigureOut">
              <a:rPr lang="en-CA" smtClean="0">
                <a:solidFill>
                  <a:prstClr val="black">
                    <a:tint val="75000"/>
                  </a:prstClr>
                </a:solidFill>
              </a:rPr>
              <a:pPr/>
              <a:t>09/03/2018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FFAF1CE4-D5BB-4A6E-8CB5-F783324EE95A}"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22060200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6CBBFA98-3035-487B-8EB2-0799EF907832}" type="datetimeFigureOut">
              <a:rPr lang="en-CA" smtClean="0">
                <a:solidFill>
                  <a:prstClr val="black">
                    <a:tint val="75000"/>
                  </a:prstClr>
                </a:solidFill>
              </a:rPr>
              <a:pPr/>
              <a:t>09/03/2018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FFAF1CE4-D5BB-4A6E-8CB5-F783324EE95A}"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57118259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jpg"/><Relationship Id="rId1" Type="http://schemas.openxmlformats.org/officeDocument/2006/relationships/slideLayout" Target="../slideLayouts/slideLayout27.xml"/><Relationship Id="rId4" Type="http://schemas.openxmlformats.org/officeDocument/2006/relationships/image" Target="../media/image2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5.xml"/></Relationships>
</file>

<file path=ppt/slides/_rels/slide8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37.xml"/></Relationships>
</file>

<file path=ppt/slides/_rels/slide82.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37.xml"/></Relationships>
</file>

<file path=ppt/slides/_rels/slide8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37.xml"/></Relationships>
</file>

<file path=ppt/slides/_rels/slide8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485800"/>
            <a:ext cx="8229600" cy="1143000"/>
          </a:xfrm>
        </p:spPr>
        <p:txBody>
          <a:bodyPr>
            <a:noAutofit/>
          </a:bodyPr>
          <a:lstStyle/>
          <a:p>
            <a:r>
              <a:rPr lang="en-CA" sz="3200" b="1" dirty="0" smtClean="0">
                <a:solidFill>
                  <a:schemeClr val="bg1"/>
                </a:solidFill>
                <a:effectLst>
                  <a:outerShdw blurRad="38100" dist="38100" dir="2700000" algn="tl">
                    <a:srgbClr val="000000">
                      <a:alpha val="43137"/>
                    </a:srgbClr>
                  </a:outerShdw>
                </a:effectLst>
              </a:rPr>
              <a:t>CYC</a:t>
            </a:r>
            <a:br>
              <a:rPr lang="en-CA" sz="3200" b="1" dirty="0" smtClean="0">
                <a:solidFill>
                  <a:schemeClr val="bg1"/>
                </a:solidFill>
                <a:effectLst>
                  <a:outerShdw blurRad="38100" dist="38100" dir="2700000" algn="tl">
                    <a:srgbClr val="000000">
                      <a:alpha val="43137"/>
                    </a:srgbClr>
                  </a:outerShdw>
                </a:effectLst>
              </a:rPr>
            </a:br>
            <a:r>
              <a:rPr lang="en-CA" sz="3200" b="1" dirty="0" smtClean="0">
                <a:solidFill>
                  <a:schemeClr val="bg1"/>
                </a:solidFill>
                <a:effectLst>
                  <a:outerShdw blurRad="38100" dist="38100" dir="2700000" algn="tl">
                    <a:srgbClr val="000000">
                      <a:alpha val="43137"/>
                    </a:srgbClr>
                  </a:outerShdw>
                </a:effectLst>
              </a:rPr>
              <a:t>Our Study this Evening</a:t>
            </a:r>
            <a:endParaRPr lang="en-CA" sz="32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171339" y="2176264"/>
            <a:ext cx="6801323" cy="1468760"/>
          </a:xfrm>
        </p:spPr>
        <p:txBody>
          <a:bodyPr/>
          <a:lstStyle/>
          <a:p>
            <a:pPr marL="0" indent="0">
              <a:buNone/>
            </a:pPr>
            <a:r>
              <a:rPr lang="en-CA" sz="2400" b="1" dirty="0">
                <a:solidFill>
                  <a:schemeClr val="bg1"/>
                </a:solidFill>
                <a:effectLst>
                  <a:outerShdw blurRad="38100" dist="38100" dir="2700000" algn="tl">
                    <a:srgbClr val="000000">
                      <a:alpha val="43137"/>
                    </a:srgbClr>
                  </a:outerShdw>
                </a:effectLst>
              </a:rPr>
              <a:t>Proverbs 23:23 KJV</a:t>
            </a:r>
          </a:p>
          <a:p>
            <a:r>
              <a:rPr lang="en-CA" sz="2400" b="1" dirty="0">
                <a:solidFill>
                  <a:schemeClr val="bg1"/>
                </a:solidFill>
                <a:effectLst>
                  <a:outerShdw blurRad="38100" dist="38100" dir="2700000" algn="tl">
                    <a:srgbClr val="000000">
                      <a:alpha val="43137"/>
                    </a:srgbClr>
                  </a:outerShdw>
                </a:effectLst>
              </a:rPr>
              <a:t>23  Buy the truth, and sell </a:t>
            </a:r>
            <a:r>
              <a:rPr lang="en-CA" sz="2400" b="1" i="1" dirty="0">
                <a:solidFill>
                  <a:schemeClr val="bg1"/>
                </a:solidFill>
                <a:effectLst>
                  <a:outerShdw blurRad="38100" dist="38100" dir="2700000" algn="tl">
                    <a:srgbClr val="000000">
                      <a:alpha val="43137"/>
                    </a:srgbClr>
                  </a:outerShdw>
                </a:effectLst>
              </a:rPr>
              <a:t>it</a:t>
            </a:r>
            <a:r>
              <a:rPr lang="en-CA" sz="2400" b="1" dirty="0">
                <a:solidFill>
                  <a:schemeClr val="bg1"/>
                </a:solidFill>
                <a:effectLst>
                  <a:outerShdw blurRad="38100" dist="38100" dir="2700000" algn="tl">
                    <a:srgbClr val="000000">
                      <a:alpha val="43137"/>
                    </a:srgbClr>
                  </a:outerShdw>
                </a:effectLst>
              </a:rPr>
              <a:t> not; </a:t>
            </a:r>
            <a:r>
              <a:rPr lang="en-CA" sz="2400" b="1" i="1" dirty="0">
                <a:solidFill>
                  <a:schemeClr val="bg1"/>
                </a:solidFill>
                <a:effectLst>
                  <a:outerShdw blurRad="38100" dist="38100" dir="2700000" algn="tl">
                    <a:srgbClr val="000000">
                      <a:alpha val="43137"/>
                    </a:srgbClr>
                  </a:outerShdw>
                </a:effectLst>
              </a:rPr>
              <a:t>also</a:t>
            </a:r>
            <a:r>
              <a:rPr lang="en-CA" sz="2400" b="1" dirty="0">
                <a:solidFill>
                  <a:schemeClr val="bg1"/>
                </a:solidFill>
                <a:effectLst>
                  <a:outerShdw blurRad="38100" dist="38100" dir="2700000" algn="tl">
                    <a:srgbClr val="000000">
                      <a:alpha val="43137"/>
                    </a:srgbClr>
                  </a:outerShdw>
                </a:effectLst>
              </a:rPr>
              <a:t> wisdom, and instruction, and understanding.</a:t>
            </a:r>
          </a:p>
          <a:p>
            <a:endParaRPr lang="en-CA" sz="2800" b="1" dirty="0">
              <a:solidFill>
                <a:schemeClr val="bg1"/>
              </a:solidFill>
              <a:effectLst>
                <a:outerShdw blurRad="38100" dist="38100" dir="2700000" algn="tl">
                  <a:srgbClr val="000000">
                    <a:alpha val="43137"/>
                  </a:srgbClr>
                </a:outerShdw>
              </a:effectLst>
            </a:endParaRPr>
          </a:p>
          <a:p>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425555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It was good that someone was selling!</a:t>
            </a:r>
            <a:endParaRPr lang="en-CA" sz="3600" b="1" dirty="0"/>
          </a:p>
        </p:txBody>
      </p:sp>
      <p:sp>
        <p:nvSpPr>
          <p:cNvPr id="4" name="Content Placeholder 3"/>
          <p:cNvSpPr>
            <a:spLocks noGrp="1"/>
          </p:cNvSpPr>
          <p:nvPr>
            <p:ph sz="half" idx="1"/>
          </p:nvPr>
        </p:nvSpPr>
        <p:spPr>
          <a:xfrm>
            <a:off x="457200" y="1340768"/>
            <a:ext cx="3394720" cy="4785395"/>
          </a:xfrm>
        </p:spPr>
        <p:txBody>
          <a:bodyPr>
            <a:normAutofit fontScale="77500" lnSpcReduction="20000"/>
          </a:bodyPr>
          <a:lstStyle/>
          <a:p>
            <a:pPr marL="0" indent="0">
              <a:buNone/>
            </a:pPr>
            <a:r>
              <a:rPr lang="en-CA" b="1" dirty="0"/>
              <a:t>Genesis 42:1-3 KJV</a:t>
            </a:r>
          </a:p>
          <a:p>
            <a:r>
              <a:rPr lang="en-CA" dirty="0"/>
              <a:t>1  Now when Jacob saw that </a:t>
            </a:r>
            <a:r>
              <a:rPr lang="en-CA" b="1" dirty="0"/>
              <a:t>there was corn in Egypt, </a:t>
            </a:r>
            <a:r>
              <a:rPr lang="en-CA" dirty="0"/>
              <a:t>Jacob said unto his sons, Why do ye look one upon another?</a:t>
            </a:r>
          </a:p>
          <a:p>
            <a:r>
              <a:rPr lang="en-CA" dirty="0"/>
              <a:t>2  And he said, Behold, I have heard that there is corn in Egypt: </a:t>
            </a:r>
            <a:r>
              <a:rPr lang="en-CA" b="1" dirty="0"/>
              <a:t>get you down thither, and buy for us from thence; </a:t>
            </a:r>
            <a:r>
              <a:rPr lang="en-CA" dirty="0"/>
              <a:t>that we may live, and not die.</a:t>
            </a:r>
          </a:p>
          <a:p>
            <a:r>
              <a:rPr lang="en-CA" dirty="0"/>
              <a:t>3  And Joseph's ten brethren went down to buy corn in Egypt.</a:t>
            </a:r>
          </a:p>
          <a:p>
            <a:endParaRPr lang="en-CA" dirty="0"/>
          </a:p>
          <a:p>
            <a:endParaRPr lang="en-CA" dirty="0"/>
          </a:p>
        </p:txBody>
      </p:sp>
      <p:pic>
        <p:nvPicPr>
          <p:cNvPr id="12" name="Content Placeholder 11"/>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082562" y="2132857"/>
            <a:ext cx="4604238" cy="3082020"/>
          </a:xfrm>
        </p:spPr>
      </p:pic>
    </p:spTree>
    <p:extLst>
      <p:ext uri="{BB962C8B-B14F-4D97-AF65-F5344CB8AC3E}">
        <p14:creationId xmlns:p14="http://schemas.microsoft.com/office/powerpoint/2010/main" val="1242743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1560" y="1234870"/>
            <a:ext cx="7221513" cy="5218466"/>
          </a:xfrm>
        </p:spPr>
      </p:pic>
      <p:sp>
        <p:nvSpPr>
          <p:cNvPr id="2" name="Title 1"/>
          <p:cNvSpPr>
            <a:spLocks noGrp="1"/>
          </p:cNvSpPr>
          <p:nvPr>
            <p:ph type="title"/>
          </p:nvPr>
        </p:nvSpPr>
        <p:spPr>
          <a:xfrm>
            <a:off x="457200" y="116632"/>
            <a:ext cx="8229600" cy="1143000"/>
          </a:xfrm>
          <a:solidFill>
            <a:schemeClr val="bg1"/>
          </a:solidFill>
          <a:effectLst>
            <a:softEdge rad="317500"/>
          </a:effectLst>
        </p:spPr>
        <p:txBody>
          <a:bodyPr>
            <a:normAutofit/>
          </a:bodyPr>
          <a:lstStyle/>
          <a:p>
            <a:r>
              <a:rPr lang="en-CA" sz="3600" b="1" dirty="0" smtClean="0"/>
              <a:t>Money Makes it Work</a:t>
            </a:r>
            <a:endParaRPr lang="en-CA" sz="3600" b="1" dirty="0"/>
          </a:p>
        </p:txBody>
      </p:sp>
      <p:pic>
        <p:nvPicPr>
          <p:cNvPr id="8" name="Content Placeholder 7"/>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156176" y="2852936"/>
            <a:ext cx="2438895" cy="3581351"/>
          </a:xfrm>
          <a:solidFill>
            <a:schemeClr val="bg1"/>
          </a:solidFill>
          <a:effectLst>
            <a:softEdge rad="127000"/>
          </a:effectLst>
        </p:spPr>
      </p:pic>
    </p:spTree>
    <p:extLst>
      <p:ext uri="{BB962C8B-B14F-4D97-AF65-F5344CB8AC3E}">
        <p14:creationId xmlns:p14="http://schemas.microsoft.com/office/powerpoint/2010/main" val="14120079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3600" b="1" dirty="0" smtClean="0"/>
              <a:t>We must Buy and we must Sell</a:t>
            </a:r>
            <a:endParaRPr lang="en-CA" sz="3600" b="1" dirty="0"/>
          </a:p>
        </p:txBody>
      </p:sp>
      <p:sp>
        <p:nvSpPr>
          <p:cNvPr id="5" name="Text Placeholder 4"/>
          <p:cNvSpPr>
            <a:spLocks noGrp="1"/>
          </p:cNvSpPr>
          <p:nvPr>
            <p:ph type="body" idx="1"/>
          </p:nvPr>
        </p:nvSpPr>
        <p:spPr/>
        <p:txBody>
          <a:bodyPr anchor="ctr"/>
          <a:lstStyle/>
          <a:p>
            <a:pPr algn="ctr"/>
            <a:r>
              <a:rPr lang="en-CA" dirty="0" smtClean="0"/>
              <a:t>We Sell</a:t>
            </a:r>
            <a:endParaRPr lang="en-CA" dirty="0"/>
          </a:p>
        </p:txBody>
      </p:sp>
      <p:sp>
        <p:nvSpPr>
          <p:cNvPr id="6" name="Content Placeholder 5"/>
          <p:cNvSpPr>
            <a:spLocks noGrp="1"/>
          </p:cNvSpPr>
          <p:nvPr>
            <p:ph sz="half" idx="2"/>
          </p:nvPr>
        </p:nvSpPr>
        <p:spPr/>
        <p:txBody>
          <a:bodyPr/>
          <a:lstStyle/>
          <a:p>
            <a:r>
              <a:rPr lang="en-CA" dirty="0" smtClean="0"/>
              <a:t>Our Skills and our Time</a:t>
            </a:r>
          </a:p>
          <a:p>
            <a:r>
              <a:rPr lang="en-CA" dirty="0" smtClean="0"/>
              <a:t>For which we receive a wage (money)</a:t>
            </a:r>
            <a:endParaRPr lang="en-CA" dirty="0"/>
          </a:p>
        </p:txBody>
      </p:sp>
      <p:sp>
        <p:nvSpPr>
          <p:cNvPr id="7" name="Text Placeholder 6"/>
          <p:cNvSpPr>
            <a:spLocks noGrp="1"/>
          </p:cNvSpPr>
          <p:nvPr>
            <p:ph type="body" sz="quarter" idx="3"/>
          </p:nvPr>
        </p:nvSpPr>
        <p:spPr/>
        <p:txBody>
          <a:bodyPr anchor="ctr"/>
          <a:lstStyle/>
          <a:p>
            <a:pPr algn="ctr"/>
            <a:r>
              <a:rPr lang="en-CA" dirty="0" smtClean="0"/>
              <a:t>We Buy</a:t>
            </a:r>
            <a:endParaRPr lang="en-CA" dirty="0"/>
          </a:p>
        </p:txBody>
      </p:sp>
      <p:sp>
        <p:nvSpPr>
          <p:cNvPr id="8" name="Content Placeholder 7"/>
          <p:cNvSpPr>
            <a:spLocks noGrp="1"/>
          </p:cNvSpPr>
          <p:nvPr>
            <p:ph sz="quarter" idx="4"/>
          </p:nvPr>
        </p:nvSpPr>
        <p:spPr/>
        <p:txBody>
          <a:bodyPr/>
          <a:lstStyle/>
          <a:p>
            <a:r>
              <a:rPr lang="en-CA" dirty="0" smtClean="0"/>
              <a:t>We Save our money</a:t>
            </a:r>
          </a:p>
          <a:p>
            <a:r>
              <a:rPr lang="en-CA" dirty="0" smtClean="0"/>
              <a:t>And spend it to receive what we want (food …)</a:t>
            </a:r>
            <a:endParaRPr lang="en-CA"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9372" y="3861048"/>
            <a:ext cx="3559052" cy="192538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088" y="3645024"/>
            <a:ext cx="3376836" cy="2247131"/>
          </a:xfrm>
          <a:prstGeom prst="rect">
            <a:avLst/>
          </a:prstGeom>
        </p:spPr>
      </p:pic>
    </p:spTree>
    <p:extLst>
      <p:ext uri="{BB962C8B-B14F-4D97-AF65-F5344CB8AC3E}">
        <p14:creationId xmlns:p14="http://schemas.microsoft.com/office/powerpoint/2010/main" val="232034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CA" sz="3600" b="1" dirty="0" smtClean="0"/>
              <a:t>King </a:t>
            </a:r>
            <a:r>
              <a:rPr lang="en-CA" sz="3600" b="1" dirty="0" err="1" smtClean="0"/>
              <a:t>Amaziah</a:t>
            </a:r>
            <a:r>
              <a:rPr lang="en-CA" sz="3600" b="1" dirty="0" smtClean="0"/>
              <a:t/>
            </a:r>
            <a:br>
              <a:rPr lang="en-CA" sz="3600" b="1" dirty="0" smtClean="0"/>
            </a:br>
            <a:r>
              <a:rPr lang="en-CA" sz="2800" b="1" dirty="0" smtClean="0"/>
              <a:t>(A Mistake in </a:t>
            </a:r>
            <a:r>
              <a:rPr lang="en-CA" sz="2800" b="1" dirty="0" smtClean="0"/>
              <a:t>Buying / A Very Important Lesson)</a:t>
            </a:r>
            <a:endParaRPr lang="en-CA" sz="3600" b="1" dirty="0"/>
          </a:p>
        </p:txBody>
      </p:sp>
      <p:sp>
        <p:nvSpPr>
          <p:cNvPr id="9" name="Content Placeholder 8"/>
          <p:cNvSpPr>
            <a:spLocks noGrp="1"/>
          </p:cNvSpPr>
          <p:nvPr>
            <p:ph sz="half" idx="1"/>
          </p:nvPr>
        </p:nvSpPr>
        <p:spPr/>
        <p:txBody>
          <a:bodyPr>
            <a:normAutofit fontScale="85000" lnSpcReduction="10000"/>
          </a:bodyPr>
          <a:lstStyle/>
          <a:p>
            <a:pPr marL="0" indent="0">
              <a:buNone/>
            </a:pPr>
            <a:r>
              <a:rPr lang="en-CA" b="1" dirty="0"/>
              <a:t>2 Chronicles </a:t>
            </a:r>
            <a:r>
              <a:rPr lang="en-CA" b="1" dirty="0" smtClean="0"/>
              <a:t>25:5-10 </a:t>
            </a:r>
            <a:r>
              <a:rPr lang="en-CA" b="1" dirty="0"/>
              <a:t>KJV</a:t>
            </a:r>
          </a:p>
          <a:p>
            <a:r>
              <a:rPr lang="en-CA" dirty="0"/>
              <a:t>6  He hired also an hundred thousand mighty men of valour out of Israel </a:t>
            </a:r>
            <a:r>
              <a:rPr lang="en-CA" b="1" dirty="0"/>
              <a:t>for an hundred talents of silver.</a:t>
            </a:r>
          </a:p>
          <a:p>
            <a:r>
              <a:rPr lang="en-CA" dirty="0"/>
              <a:t>7  But there came a man of God to him, saying, O king, let not the army of Israel go with thee; for the LORD </a:t>
            </a:r>
            <a:r>
              <a:rPr lang="en-CA" i="1" dirty="0"/>
              <a:t>is</a:t>
            </a:r>
            <a:r>
              <a:rPr lang="en-CA" dirty="0"/>
              <a:t> not with Israel, </a:t>
            </a:r>
            <a:r>
              <a:rPr lang="en-CA" i="1" dirty="0"/>
              <a:t>to wit, with</a:t>
            </a:r>
            <a:r>
              <a:rPr lang="en-CA" dirty="0"/>
              <a:t> all the children of Ephraim</a:t>
            </a:r>
            <a:r>
              <a:rPr lang="en-CA" dirty="0" smtClean="0"/>
              <a:t>.</a:t>
            </a:r>
            <a:endParaRPr lang="en-CA" dirty="0"/>
          </a:p>
        </p:txBody>
      </p:sp>
      <p:pic>
        <p:nvPicPr>
          <p:cNvPr id="4" name="Content Placeholder 3"/>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516981"/>
            <a:ext cx="4038600" cy="2692400"/>
          </a:xfrm>
        </p:spPr>
      </p:pic>
    </p:spTree>
    <p:extLst>
      <p:ext uri="{BB962C8B-B14F-4D97-AF65-F5344CB8AC3E}">
        <p14:creationId xmlns:p14="http://schemas.microsoft.com/office/powerpoint/2010/main" val="77587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71338" y="274638"/>
            <a:ext cx="6801324" cy="1143000"/>
          </a:xfrm>
        </p:spPr>
        <p:txBody>
          <a:bodyPr>
            <a:normAutofit fontScale="90000"/>
          </a:bodyPr>
          <a:lstStyle/>
          <a:p>
            <a:r>
              <a:rPr lang="en-CA" sz="3600" b="1" dirty="0" smtClean="0"/>
              <a:t>King Ahab                                              </a:t>
            </a:r>
            <a:r>
              <a:rPr lang="en-CA" sz="3600" b="1" dirty="0" smtClean="0"/>
              <a:t>     </a:t>
            </a:r>
            <a:r>
              <a:rPr lang="en-CA" sz="2800" b="1" dirty="0" smtClean="0"/>
              <a:t>(</a:t>
            </a:r>
            <a:r>
              <a:rPr lang="en-CA" sz="2800" b="1" dirty="0" smtClean="0"/>
              <a:t>A Mistake in </a:t>
            </a:r>
            <a:r>
              <a:rPr lang="en-CA" sz="2800" b="1" dirty="0" smtClean="0"/>
              <a:t>Selling / A Very Important Lesson)</a:t>
            </a:r>
            <a:endParaRPr lang="en-CA" sz="3600" b="1" dirty="0"/>
          </a:p>
        </p:txBody>
      </p:sp>
      <p:sp>
        <p:nvSpPr>
          <p:cNvPr id="8" name="Content Placeholder 7"/>
          <p:cNvSpPr>
            <a:spLocks noGrp="1"/>
          </p:cNvSpPr>
          <p:nvPr>
            <p:ph sz="half" idx="1"/>
          </p:nvPr>
        </p:nvSpPr>
        <p:spPr/>
        <p:txBody>
          <a:bodyPr>
            <a:normAutofit fontScale="85000" lnSpcReduction="20000"/>
          </a:bodyPr>
          <a:lstStyle/>
          <a:p>
            <a:pPr marL="0" indent="0">
              <a:buNone/>
            </a:pPr>
            <a:r>
              <a:rPr lang="en-CA" b="1" dirty="0"/>
              <a:t>1 Kings </a:t>
            </a:r>
            <a:r>
              <a:rPr lang="en-CA" b="1" dirty="0" smtClean="0"/>
              <a:t>1-8; 21:25-26 </a:t>
            </a:r>
            <a:r>
              <a:rPr lang="en-CA" b="1" dirty="0"/>
              <a:t>KJV</a:t>
            </a:r>
          </a:p>
          <a:p>
            <a:r>
              <a:rPr lang="en-CA" dirty="0"/>
              <a:t>25  But there was none like unto Ahab, </a:t>
            </a:r>
            <a:r>
              <a:rPr lang="en-CA" b="1" dirty="0"/>
              <a:t>which did sell himself to work wickedness</a:t>
            </a:r>
            <a:r>
              <a:rPr lang="en-CA" dirty="0"/>
              <a:t> in the sight of the LORD, whom Jezebel his wife stirred up.</a:t>
            </a:r>
          </a:p>
          <a:p>
            <a:r>
              <a:rPr lang="en-CA" dirty="0"/>
              <a:t>26  And he did very abominably in following idols, according to all </a:t>
            </a:r>
            <a:r>
              <a:rPr lang="en-CA" i="1" dirty="0"/>
              <a:t>things</a:t>
            </a:r>
            <a:r>
              <a:rPr lang="en-CA" dirty="0"/>
              <a:t> as did the Amorites, whom the LORD cast out before the children of Israel.</a:t>
            </a:r>
          </a:p>
          <a:p>
            <a:endParaRPr lang="en-CA" dirty="0"/>
          </a:p>
          <a:p>
            <a:endParaRPr lang="en-CA" dirty="0"/>
          </a:p>
        </p:txBody>
      </p:sp>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357812" y="2991644"/>
            <a:ext cx="2619375" cy="1743075"/>
          </a:xfrm>
        </p:spPr>
      </p:pic>
    </p:spTree>
    <p:extLst>
      <p:ext uri="{BB962C8B-B14F-4D97-AF65-F5344CB8AC3E}">
        <p14:creationId xmlns:p14="http://schemas.microsoft.com/office/powerpoint/2010/main" val="803158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sz="half" idx="1"/>
          </p:nvPr>
        </p:nvSpPr>
        <p:spPr/>
        <p:txBody>
          <a:bodyPr/>
          <a:lstStyle/>
          <a:p>
            <a:endParaRPr lang="en-CA"/>
          </a:p>
        </p:txBody>
      </p:sp>
      <p:sp>
        <p:nvSpPr>
          <p:cNvPr id="4" name="Content Placeholder 3"/>
          <p:cNvSpPr>
            <a:spLocks noGrp="1"/>
          </p:cNvSpPr>
          <p:nvPr>
            <p:ph sz="half" idx="2"/>
          </p:nvPr>
        </p:nvSpPr>
        <p:spPr/>
        <p:txBody>
          <a:bodyPr/>
          <a:lstStyle/>
          <a:p>
            <a:endParaRPr lang="en-CA"/>
          </a:p>
        </p:txBody>
      </p:sp>
    </p:spTree>
    <p:extLst>
      <p:ext uri="{BB962C8B-B14F-4D97-AF65-F5344CB8AC3E}">
        <p14:creationId xmlns:p14="http://schemas.microsoft.com/office/powerpoint/2010/main" val="4689053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Literal things; Figurative things </a:t>
            </a:r>
            <a:endParaRPr lang="en-CA" sz="3600" b="1" dirty="0"/>
          </a:p>
        </p:txBody>
      </p:sp>
      <p:sp>
        <p:nvSpPr>
          <p:cNvPr id="4" name="Text Placeholder 3"/>
          <p:cNvSpPr>
            <a:spLocks noGrp="1"/>
          </p:cNvSpPr>
          <p:nvPr>
            <p:ph type="body" idx="1"/>
          </p:nvPr>
        </p:nvSpPr>
        <p:spPr>
          <a:xfrm>
            <a:off x="457200" y="1340768"/>
            <a:ext cx="4040188" cy="639762"/>
          </a:xfrm>
        </p:spPr>
        <p:txBody>
          <a:bodyPr anchor="ctr">
            <a:normAutofit/>
          </a:bodyPr>
          <a:lstStyle/>
          <a:p>
            <a:pPr algn="ctr"/>
            <a:r>
              <a:rPr lang="en-CA" sz="3200" dirty="0" smtClean="0">
                <a:solidFill>
                  <a:srgbClr val="002060"/>
                </a:solidFill>
                <a:effectLst>
                  <a:outerShdw blurRad="38100" dist="38100" dir="2700000" algn="tl">
                    <a:srgbClr val="000000">
                      <a:alpha val="43137"/>
                    </a:srgbClr>
                  </a:outerShdw>
                </a:effectLst>
              </a:rPr>
              <a:t>Literal</a:t>
            </a:r>
            <a:endParaRPr lang="en-CA" sz="3200" dirty="0">
              <a:solidFill>
                <a:srgbClr val="002060"/>
              </a:solidFill>
              <a:effectLst>
                <a:outerShdw blurRad="38100" dist="38100" dir="2700000" algn="tl">
                  <a:srgbClr val="000000">
                    <a:alpha val="43137"/>
                  </a:srgbClr>
                </a:outerShdw>
              </a:effectLst>
            </a:endParaRPr>
          </a:p>
        </p:txBody>
      </p:sp>
      <p:sp>
        <p:nvSpPr>
          <p:cNvPr id="5" name="Content Placeholder 4"/>
          <p:cNvSpPr>
            <a:spLocks noGrp="1"/>
          </p:cNvSpPr>
          <p:nvPr>
            <p:ph sz="half" idx="2"/>
          </p:nvPr>
        </p:nvSpPr>
        <p:spPr>
          <a:xfrm>
            <a:off x="807795" y="2174875"/>
            <a:ext cx="3338998" cy="3486373"/>
          </a:xfrm>
          <a:solidFill>
            <a:srgbClr val="002060"/>
          </a:solidFill>
        </p:spPr>
        <p:txBody>
          <a:bodyPr/>
          <a:lstStyle/>
          <a:p>
            <a:pPr marL="0" indent="0" algn="ctr">
              <a:buNone/>
            </a:pPr>
            <a:endParaRPr lang="en-CA" sz="1050" b="1" dirty="0" smtClean="0">
              <a:solidFill>
                <a:schemeClr val="bg1"/>
              </a:solidFill>
              <a:effectLst>
                <a:outerShdw blurRad="38100" dist="38100" dir="2700000" algn="tl">
                  <a:srgbClr val="000000">
                    <a:alpha val="43137"/>
                  </a:srgbClr>
                </a:outerShdw>
              </a:effectLst>
            </a:endParaRPr>
          </a:p>
          <a:p>
            <a:r>
              <a:rPr lang="en-CA" b="1" dirty="0" smtClean="0">
                <a:solidFill>
                  <a:schemeClr val="bg1"/>
                </a:solidFill>
                <a:effectLst>
                  <a:outerShdw blurRad="38100" dist="38100" dir="2700000" algn="tl">
                    <a:srgbClr val="000000">
                      <a:alpha val="43137"/>
                    </a:srgbClr>
                  </a:outerShdw>
                </a:effectLst>
              </a:rPr>
              <a:t>Food</a:t>
            </a:r>
          </a:p>
          <a:p>
            <a:r>
              <a:rPr lang="en-CA" b="1" dirty="0" smtClean="0">
                <a:solidFill>
                  <a:schemeClr val="bg1"/>
                </a:solidFill>
                <a:effectLst>
                  <a:outerShdw blurRad="38100" dist="38100" dir="2700000" algn="tl">
                    <a:srgbClr val="000000">
                      <a:alpha val="43137"/>
                    </a:srgbClr>
                  </a:outerShdw>
                </a:effectLst>
              </a:rPr>
              <a:t>Heaven</a:t>
            </a:r>
          </a:p>
          <a:p>
            <a:r>
              <a:rPr lang="en-CA" b="1" dirty="0" smtClean="0">
                <a:solidFill>
                  <a:schemeClr val="bg1"/>
                </a:solidFill>
                <a:effectLst>
                  <a:outerShdw blurRad="38100" dist="38100" dir="2700000" algn="tl">
                    <a:srgbClr val="000000">
                      <a:alpha val="43137"/>
                    </a:srgbClr>
                  </a:outerShdw>
                </a:effectLst>
              </a:rPr>
              <a:t>Rivers 	</a:t>
            </a:r>
          </a:p>
          <a:p>
            <a:r>
              <a:rPr lang="en-CA" b="1" dirty="0" smtClean="0">
                <a:solidFill>
                  <a:schemeClr val="bg1"/>
                </a:solidFill>
                <a:effectLst>
                  <a:outerShdw blurRad="38100" dist="38100" dir="2700000" algn="tl">
                    <a:srgbClr val="000000">
                      <a:alpha val="43137"/>
                    </a:srgbClr>
                  </a:outerShdw>
                </a:effectLst>
              </a:rPr>
              <a:t>Palm Tree</a:t>
            </a:r>
          </a:p>
          <a:p>
            <a:r>
              <a:rPr lang="en-CA" b="1" dirty="0" smtClean="0">
                <a:solidFill>
                  <a:schemeClr val="bg1"/>
                </a:solidFill>
                <a:effectLst>
                  <a:outerShdw blurRad="38100" dist="38100" dir="2700000" algn="tl">
                    <a:srgbClr val="000000">
                      <a:alpha val="43137"/>
                    </a:srgbClr>
                  </a:outerShdw>
                </a:effectLst>
              </a:rPr>
              <a:t>Waves on shoreline</a:t>
            </a:r>
          </a:p>
          <a:p>
            <a:r>
              <a:rPr lang="en-CA" b="1" dirty="0" smtClean="0">
                <a:solidFill>
                  <a:schemeClr val="bg1"/>
                </a:solidFill>
                <a:effectLst>
                  <a:outerShdw blurRad="38100" dist="38100" dir="2700000" algn="tl">
                    <a:srgbClr val="000000">
                      <a:alpha val="43137"/>
                    </a:srgbClr>
                  </a:outerShdw>
                </a:effectLst>
              </a:rPr>
              <a:t>Dove</a:t>
            </a:r>
          </a:p>
          <a:p>
            <a:r>
              <a:rPr lang="en-CA" b="1" dirty="0" smtClean="0">
                <a:solidFill>
                  <a:schemeClr val="bg1"/>
                </a:solidFill>
                <a:effectLst>
                  <a:outerShdw blurRad="38100" dist="38100" dir="2700000" algn="tl">
                    <a:srgbClr val="000000">
                      <a:alpha val="43137"/>
                    </a:srgbClr>
                  </a:outerShdw>
                </a:effectLst>
              </a:rPr>
              <a:t>Animal horns</a:t>
            </a:r>
            <a:endParaRPr lang="en-CA" b="1" dirty="0">
              <a:solidFill>
                <a:schemeClr val="bg1"/>
              </a:solidFill>
              <a:effectLst>
                <a:outerShdw blurRad="38100" dist="38100" dir="2700000" algn="tl">
                  <a:srgbClr val="000000">
                    <a:alpha val="43137"/>
                  </a:srgbClr>
                </a:outerShdw>
              </a:effectLst>
            </a:endParaRPr>
          </a:p>
        </p:txBody>
      </p:sp>
      <p:sp>
        <p:nvSpPr>
          <p:cNvPr id="6" name="Text Placeholder 5"/>
          <p:cNvSpPr>
            <a:spLocks noGrp="1"/>
          </p:cNvSpPr>
          <p:nvPr>
            <p:ph type="body" sz="quarter" idx="3"/>
          </p:nvPr>
        </p:nvSpPr>
        <p:spPr>
          <a:xfrm>
            <a:off x="4645025" y="1340768"/>
            <a:ext cx="4041775" cy="639762"/>
          </a:xfrm>
        </p:spPr>
        <p:txBody>
          <a:bodyPr anchor="ctr">
            <a:normAutofit/>
          </a:bodyPr>
          <a:lstStyle/>
          <a:p>
            <a:pPr algn="ctr"/>
            <a:r>
              <a:rPr lang="en-CA" sz="3200" dirty="0" smtClean="0">
                <a:solidFill>
                  <a:srgbClr val="FF0000"/>
                </a:solidFill>
                <a:effectLst>
                  <a:outerShdw blurRad="38100" dist="38100" dir="2700000" algn="tl">
                    <a:srgbClr val="000000">
                      <a:alpha val="43137"/>
                    </a:srgbClr>
                  </a:outerShdw>
                </a:effectLst>
              </a:rPr>
              <a:t>Figurative</a:t>
            </a:r>
            <a:endParaRPr lang="en-CA" sz="3200" dirty="0">
              <a:solidFill>
                <a:srgbClr val="FF0000"/>
              </a:solidFill>
              <a:effectLst>
                <a:outerShdw blurRad="38100" dist="38100" dir="2700000" algn="tl">
                  <a:srgbClr val="000000">
                    <a:alpha val="43137"/>
                  </a:srgbClr>
                </a:outerShdw>
              </a:effectLst>
            </a:endParaRPr>
          </a:p>
        </p:txBody>
      </p:sp>
      <p:sp>
        <p:nvSpPr>
          <p:cNvPr id="7" name="Content Placeholder 6"/>
          <p:cNvSpPr>
            <a:spLocks noGrp="1"/>
          </p:cNvSpPr>
          <p:nvPr>
            <p:ph sz="quarter" idx="4"/>
          </p:nvPr>
        </p:nvSpPr>
        <p:spPr>
          <a:xfrm>
            <a:off x="4995757" y="2174875"/>
            <a:ext cx="3340310" cy="3486373"/>
          </a:xfrm>
          <a:solidFill>
            <a:srgbClr val="FF0000"/>
          </a:solidFill>
        </p:spPr>
        <p:txBody>
          <a:bodyPr>
            <a:normAutofit/>
          </a:bodyPr>
          <a:lstStyle/>
          <a:p>
            <a:endParaRPr lang="en-CA" sz="1050" b="1" dirty="0" smtClean="0">
              <a:solidFill>
                <a:schemeClr val="bg1"/>
              </a:solidFill>
              <a:effectLst>
                <a:outerShdw blurRad="38100" dist="38100" dir="2700000" algn="tl">
                  <a:srgbClr val="000000">
                    <a:alpha val="43137"/>
                  </a:srgbClr>
                </a:outerShdw>
              </a:effectLst>
            </a:endParaRPr>
          </a:p>
          <a:p>
            <a:r>
              <a:rPr lang="en-CA" b="1" dirty="0" smtClean="0">
                <a:solidFill>
                  <a:schemeClr val="bg1"/>
                </a:solidFill>
                <a:effectLst>
                  <a:outerShdw blurRad="38100" dist="38100" dir="2700000" algn="tl">
                    <a:srgbClr val="000000">
                      <a:alpha val="43137"/>
                    </a:srgbClr>
                  </a:outerShdw>
                </a:effectLst>
              </a:rPr>
              <a:t>Word of God</a:t>
            </a:r>
          </a:p>
          <a:p>
            <a:r>
              <a:rPr lang="en-CA" b="1" dirty="0" smtClean="0">
                <a:solidFill>
                  <a:schemeClr val="bg1"/>
                </a:solidFill>
                <a:effectLst>
                  <a:outerShdw blurRad="38100" dist="38100" dir="2700000" algn="tl">
                    <a:srgbClr val="000000">
                      <a:alpha val="43137"/>
                    </a:srgbClr>
                  </a:outerShdw>
                </a:effectLst>
              </a:rPr>
              <a:t>Government</a:t>
            </a:r>
          </a:p>
          <a:p>
            <a:r>
              <a:rPr lang="en-CA" b="1" dirty="0" smtClean="0">
                <a:solidFill>
                  <a:schemeClr val="bg1"/>
                </a:solidFill>
                <a:effectLst>
                  <a:outerShdw blurRad="38100" dist="38100" dir="2700000" algn="tl">
                    <a:srgbClr val="000000">
                      <a:alpha val="43137"/>
                    </a:srgbClr>
                  </a:outerShdw>
                </a:effectLst>
              </a:rPr>
              <a:t>Armies</a:t>
            </a:r>
          </a:p>
          <a:p>
            <a:r>
              <a:rPr lang="en-CA" b="1" dirty="0" smtClean="0">
                <a:solidFill>
                  <a:schemeClr val="bg1"/>
                </a:solidFill>
                <a:effectLst>
                  <a:outerShdw blurRad="38100" dist="38100" dir="2700000" algn="tl">
                    <a:srgbClr val="000000">
                      <a:alpha val="43137"/>
                    </a:srgbClr>
                  </a:outerShdw>
                </a:effectLst>
              </a:rPr>
              <a:t>Righteous person</a:t>
            </a:r>
          </a:p>
          <a:p>
            <a:r>
              <a:rPr lang="en-CA" b="1" dirty="0" smtClean="0">
                <a:solidFill>
                  <a:schemeClr val="bg1"/>
                </a:solidFill>
                <a:effectLst>
                  <a:outerShdw blurRad="38100" dist="38100" dir="2700000" algn="tl">
                    <a:srgbClr val="000000">
                      <a:alpha val="43137"/>
                    </a:srgbClr>
                  </a:outerShdw>
                </a:effectLst>
              </a:rPr>
              <a:t>Wicked people</a:t>
            </a:r>
          </a:p>
          <a:p>
            <a:r>
              <a:rPr lang="en-CA" b="1" dirty="0" smtClean="0">
                <a:solidFill>
                  <a:schemeClr val="bg1"/>
                </a:solidFill>
                <a:effectLst>
                  <a:outerShdw blurRad="38100" dist="38100" dir="2700000" algn="tl">
                    <a:srgbClr val="000000">
                      <a:alpha val="43137"/>
                    </a:srgbClr>
                  </a:outerShdw>
                </a:effectLst>
              </a:rPr>
              <a:t>Peace</a:t>
            </a:r>
            <a:endParaRPr lang="en-CA" b="1" dirty="0">
              <a:solidFill>
                <a:schemeClr val="bg1"/>
              </a:solidFill>
              <a:effectLst>
                <a:outerShdw blurRad="38100" dist="38100" dir="2700000" algn="tl">
                  <a:srgbClr val="000000">
                    <a:alpha val="43137"/>
                  </a:srgbClr>
                </a:outerShdw>
              </a:effectLst>
            </a:endParaRPr>
          </a:p>
          <a:p>
            <a:r>
              <a:rPr lang="en-CA" b="1" dirty="0" smtClean="0">
                <a:solidFill>
                  <a:schemeClr val="bg1"/>
                </a:solidFill>
                <a:effectLst>
                  <a:outerShdw blurRad="38100" dist="38100" dir="2700000" algn="tl">
                    <a:srgbClr val="000000">
                      <a:alpha val="43137"/>
                    </a:srgbClr>
                  </a:outerShdw>
                </a:effectLst>
              </a:rPr>
              <a:t>Power</a:t>
            </a:r>
          </a:p>
          <a:p>
            <a:endParaRPr lang="en-CA" b="1" dirty="0">
              <a:solidFill>
                <a:schemeClr val="bg1"/>
              </a:solidFill>
              <a:effectLst>
                <a:outerShdw blurRad="38100" dist="38100" dir="2700000" algn="tl">
                  <a:srgbClr val="000000">
                    <a:alpha val="43137"/>
                  </a:srgbClr>
                </a:outerShdw>
              </a:effectLst>
            </a:endParaRPr>
          </a:p>
          <a:p>
            <a:endParaRPr lang="en-CA" b="1" dirty="0" smtClean="0">
              <a:solidFill>
                <a:schemeClr val="bg1"/>
              </a:solidFill>
              <a:effectLst>
                <a:outerShdw blurRad="38100" dist="38100" dir="2700000" algn="tl">
                  <a:srgbClr val="000000">
                    <a:alpha val="43137"/>
                  </a:srgbClr>
                </a:outerShdw>
              </a:effectLst>
            </a:endParaRPr>
          </a:p>
          <a:p>
            <a:endParaRPr lang="en-CA" b="1" dirty="0" smtClean="0">
              <a:solidFill>
                <a:schemeClr val="bg1"/>
              </a:solidFill>
              <a:effectLst>
                <a:outerShdw blurRad="38100" dist="38100" dir="2700000" algn="tl">
                  <a:srgbClr val="000000">
                    <a:alpha val="43137"/>
                  </a:srgbClr>
                </a:outerShdw>
              </a:effectLst>
            </a:endParaRPr>
          </a:p>
        </p:txBody>
      </p:sp>
      <p:sp>
        <p:nvSpPr>
          <p:cNvPr id="3" name="Right Arrow 2"/>
          <p:cNvSpPr/>
          <p:nvPr/>
        </p:nvSpPr>
        <p:spPr>
          <a:xfrm>
            <a:off x="4272455" y="2483249"/>
            <a:ext cx="654618" cy="30091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8" name="Right Arrow 7"/>
          <p:cNvSpPr/>
          <p:nvPr/>
        </p:nvSpPr>
        <p:spPr>
          <a:xfrm>
            <a:off x="4272455" y="2924944"/>
            <a:ext cx="654618" cy="30091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9" name="Right Arrow 8"/>
          <p:cNvSpPr/>
          <p:nvPr/>
        </p:nvSpPr>
        <p:spPr>
          <a:xfrm>
            <a:off x="4272455" y="3367994"/>
            <a:ext cx="654618" cy="30091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0" name="Right Arrow 9"/>
          <p:cNvSpPr/>
          <p:nvPr/>
        </p:nvSpPr>
        <p:spPr>
          <a:xfrm>
            <a:off x="4272455" y="3807356"/>
            <a:ext cx="654618" cy="30091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1" name="Right Arrow 10"/>
          <p:cNvSpPr/>
          <p:nvPr/>
        </p:nvSpPr>
        <p:spPr>
          <a:xfrm>
            <a:off x="4262119" y="4247483"/>
            <a:ext cx="654618" cy="30091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2" name="Right Arrow 11"/>
          <p:cNvSpPr/>
          <p:nvPr/>
        </p:nvSpPr>
        <p:spPr>
          <a:xfrm>
            <a:off x="4262119" y="4678533"/>
            <a:ext cx="654618" cy="30091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3" name="Right Arrow 12"/>
          <p:cNvSpPr/>
          <p:nvPr/>
        </p:nvSpPr>
        <p:spPr>
          <a:xfrm>
            <a:off x="4262119" y="5122836"/>
            <a:ext cx="654618" cy="30091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Tree>
    <p:extLst>
      <p:ext uri="{BB962C8B-B14F-4D97-AF65-F5344CB8AC3E}">
        <p14:creationId xmlns:p14="http://schemas.microsoft.com/office/powerpoint/2010/main" val="184250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3"/>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0" grpId="0" animBg="1"/>
      <p:bldP spid="11" grpId="0" animBg="1"/>
      <p:bldP spid="12"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1536" y="44624"/>
            <a:ext cx="5620928" cy="1143000"/>
          </a:xfrm>
          <a:solidFill>
            <a:schemeClr val="tx1">
              <a:lumMod val="95000"/>
              <a:lumOff val="5000"/>
            </a:schemeClr>
          </a:solidFill>
          <a:effectLst>
            <a:softEdge rad="317500"/>
          </a:effectLst>
        </p:spPr>
        <p:txBody>
          <a:bodyPr>
            <a:normAutofit/>
          </a:bodyPr>
          <a:lstStyle/>
          <a:p>
            <a:r>
              <a:rPr lang="en-CA" sz="3600" b="1" dirty="0" smtClean="0">
                <a:solidFill>
                  <a:schemeClr val="bg1"/>
                </a:solidFill>
                <a:effectLst>
                  <a:outerShdw blurRad="38100" dist="38100" dir="2700000" algn="tl">
                    <a:srgbClr val="000000">
                      <a:alpha val="43137"/>
                    </a:srgbClr>
                  </a:outerShdw>
                </a:effectLst>
              </a:rPr>
              <a:t>The Ecclesia at Laodicea</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solidFill>
            <a:schemeClr val="tx1">
              <a:lumMod val="95000"/>
              <a:lumOff val="5000"/>
              <a:alpha val="41000"/>
            </a:schemeClr>
          </a:solidFill>
          <a:effectLst>
            <a:softEdge rad="127000"/>
          </a:effectLst>
        </p:spPr>
        <p:txBody>
          <a:bodyPr>
            <a:normAutofit fontScale="77500" lnSpcReduction="20000"/>
          </a:bodyPr>
          <a:lstStyle/>
          <a:p>
            <a:pPr marL="0" indent="0">
              <a:buNone/>
            </a:pPr>
            <a:endParaRPr lang="en-CA" sz="600" b="1" dirty="0" smtClean="0">
              <a:solidFill>
                <a:schemeClr val="bg1"/>
              </a:solidFill>
              <a:effectLst>
                <a:outerShdw blurRad="38100" dist="38100" dir="2700000" algn="tl">
                  <a:srgbClr val="000000">
                    <a:alpha val="43137"/>
                  </a:srgbClr>
                </a:outerShdw>
              </a:effectLst>
            </a:endParaRPr>
          </a:p>
          <a:p>
            <a:pPr marL="0" indent="0">
              <a:buNone/>
            </a:pPr>
            <a:r>
              <a:rPr lang="en-CA" b="1" dirty="0" smtClean="0">
                <a:solidFill>
                  <a:schemeClr val="bg1"/>
                </a:solidFill>
                <a:effectLst>
                  <a:outerShdw blurRad="38100" dist="38100" dir="2700000" algn="tl">
                    <a:srgbClr val="000000">
                      <a:alpha val="43137"/>
                    </a:srgbClr>
                  </a:outerShdw>
                </a:effectLst>
              </a:rPr>
              <a:t>Revelation </a:t>
            </a:r>
            <a:r>
              <a:rPr lang="en-CA" b="1" dirty="0">
                <a:solidFill>
                  <a:schemeClr val="bg1"/>
                </a:solidFill>
                <a:effectLst>
                  <a:outerShdw blurRad="38100" dist="38100" dir="2700000" algn="tl">
                    <a:srgbClr val="000000">
                      <a:alpha val="43137"/>
                    </a:srgbClr>
                  </a:outerShdw>
                </a:effectLst>
              </a:rPr>
              <a:t>3:14-17 KJV</a:t>
            </a:r>
          </a:p>
          <a:p>
            <a:r>
              <a:rPr lang="en-CA" dirty="0">
                <a:solidFill>
                  <a:schemeClr val="bg1"/>
                </a:solidFill>
                <a:effectLst>
                  <a:outerShdw blurRad="38100" dist="38100" dir="2700000" algn="tl">
                    <a:srgbClr val="000000">
                      <a:alpha val="43137"/>
                    </a:srgbClr>
                  </a:outerShdw>
                </a:effectLst>
              </a:rPr>
              <a:t>14  And unto the angel of the </a:t>
            </a:r>
            <a:r>
              <a:rPr lang="en-CA" b="1" dirty="0">
                <a:solidFill>
                  <a:schemeClr val="bg1"/>
                </a:solidFill>
                <a:effectLst>
                  <a:outerShdw blurRad="38100" dist="38100" dir="2700000" algn="tl">
                    <a:srgbClr val="000000">
                      <a:alpha val="43137"/>
                    </a:srgbClr>
                  </a:outerShdw>
                </a:effectLst>
              </a:rPr>
              <a:t>church of the </a:t>
            </a:r>
            <a:r>
              <a:rPr lang="en-CA" b="1" dirty="0" err="1">
                <a:solidFill>
                  <a:schemeClr val="bg1"/>
                </a:solidFill>
                <a:effectLst>
                  <a:outerShdw blurRad="38100" dist="38100" dir="2700000" algn="tl">
                    <a:srgbClr val="000000">
                      <a:alpha val="43137"/>
                    </a:srgbClr>
                  </a:outerShdw>
                </a:effectLst>
              </a:rPr>
              <a:t>Laodiceans</a:t>
            </a:r>
            <a:r>
              <a:rPr lang="en-CA" b="1" dirty="0">
                <a:solidFill>
                  <a:schemeClr val="bg1"/>
                </a:solidFill>
                <a:effectLst>
                  <a:outerShdw blurRad="38100" dist="38100" dir="2700000" algn="tl">
                    <a:srgbClr val="000000">
                      <a:alpha val="43137"/>
                    </a:srgbClr>
                  </a:outerShdw>
                </a:effectLst>
              </a:rPr>
              <a:t> </a:t>
            </a:r>
            <a:r>
              <a:rPr lang="en-CA" dirty="0">
                <a:solidFill>
                  <a:schemeClr val="bg1"/>
                </a:solidFill>
                <a:effectLst>
                  <a:outerShdw blurRad="38100" dist="38100" dir="2700000" algn="tl">
                    <a:srgbClr val="000000">
                      <a:alpha val="43137"/>
                    </a:srgbClr>
                  </a:outerShdw>
                </a:effectLst>
              </a:rPr>
              <a:t>write; These things </a:t>
            </a:r>
            <a:r>
              <a:rPr lang="en-CA" dirty="0" err="1">
                <a:solidFill>
                  <a:schemeClr val="bg1"/>
                </a:solidFill>
                <a:effectLst>
                  <a:outerShdw blurRad="38100" dist="38100" dir="2700000" algn="tl">
                    <a:srgbClr val="000000">
                      <a:alpha val="43137"/>
                    </a:srgbClr>
                  </a:outerShdw>
                </a:effectLst>
              </a:rPr>
              <a:t>saith</a:t>
            </a:r>
            <a:r>
              <a:rPr lang="en-CA" dirty="0">
                <a:solidFill>
                  <a:schemeClr val="bg1"/>
                </a:solidFill>
                <a:effectLst>
                  <a:outerShdw blurRad="38100" dist="38100" dir="2700000" algn="tl">
                    <a:srgbClr val="000000">
                      <a:alpha val="43137"/>
                    </a:srgbClr>
                  </a:outerShdw>
                </a:effectLst>
              </a:rPr>
              <a:t> the Amen, the faithful and true witness, the beginning of the creation of God;</a:t>
            </a:r>
          </a:p>
          <a:p>
            <a:r>
              <a:rPr lang="en-CA" dirty="0">
                <a:solidFill>
                  <a:schemeClr val="bg1"/>
                </a:solidFill>
                <a:effectLst>
                  <a:outerShdw blurRad="38100" dist="38100" dir="2700000" algn="tl">
                    <a:srgbClr val="000000">
                      <a:alpha val="43137"/>
                    </a:srgbClr>
                  </a:outerShdw>
                </a:effectLst>
              </a:rPr>
              <a:t>15  I know thy works, that thou art neither cold nor hot: I would thou wert cold or hot.</a:t>
            </a:r>
          </a:p>
          <a:p>
            <a:r>
              <a:rPr lang="en-CA" dirty="0">
                <a:solidFill>
                  <a:schemeClr val="bg1"/>
                </a:solidFill>
                <a:effectLst>
                  <a:outerShdw blurRad="38100" dist="38100" dir="2700000" algn="tl">
                    <a:srgbClr val="000000">
                      <a:alpha val="43137"/>
                    </a:srgbClr>
                  </a:outerShdw>
                </a:effectLst>
              </a:rPr>
              <a:t>16  So then because thou art lukewarm, and neither cold nor hot, I will </a:t>
            </a:r>
            <a:r>
              <a:rPr lang="en-CA" dirty="0" err="1">
                <a:solidFill>
                  <a:schemeClr val="bg1"/>
                </a:solidFill>
                <a:effectLst>
                  <a:outerShdw blurRad="38100" dist="38100" dir="2700000" algn="tl">
                    <a:srgbClr val="000000">
                      <a:alpha val="43137"/>
                    </a:srgbClr>
                  </a:outerShdw>
                </a:effectLst>
              </a:rPr>
              <a:t>spue</a:t>
            </a:r>
            <a:r>
              <a:rPr lang="en-CA" dirty="0">
                <a:solidFill>
                  <a:schemeClr val="bg1"/>
                </a:solidFill>
                <a:effectLst>
                  <a:outerShdw blurRad="38100" dist="38100" dir="2700000" algn="tl">
                    <a:srgbClr val="000000">
                      <a:alpha val="43137"/>
                    </a:srgbClr>
                  </a:outerShdw>
                </a:effectLst>
              </a:rPr>
              <a:t> thee out of my mouth.</a:t>
            </a:r>
          </a:p>
          <a:p>
            <a:r>
              <a:rPr lang="en-CA" dirty="0">
                <a:solidFill>
                  <a:schemeClr val="bg1"/>
                </a:solidFill>
                <a:effectLst>
                  <a:outerShdw blurRad="38100" dist="38100" dir="2700000" algn="tl">
                    <a:srgbClr val="000000">
                      <a:alpha val="43137"/>
                    </a:srgbClr>
                  </a:outerShdw>
                </a:effectLst>
              </a:rPr>
              <a:t>17  Because thou </a:t>
            </a:r>
            <a:r>
              <a:rPr lang="en-CA" dirty="0" err="1">
                <a:solidFill>
                  <a:schemeClr val="bg1"/>
                </a:solidFill>
                <a:effectLst>
                  <a:outerShdw blurRad="38100" dist="38100" dir="2700000" algn="tl">
                    <a:srgbClr val="000000">
                      <a:alpha val="43137"/>
                    </a:srgbClr>
                  </a:outerShdw>
                </a:effectLst>
              </a:rPr>
              <a:t>sayest</a:t>
            </a:r>
            <a:r>
              <a:rPr lang="en-CA" dirty="0">
                <a:solidFill>
                  <a:schemeClr val="bg1"/>
                </a:solidFill>
                <a:effectLst>
                  <a:outerShdw blurRad="38100" dist="38100" dir="2700000" algn="tl">
                    <a:srgbClr val="000000">
                      <a:alpha val="43137"/>
                    </a:srgbClr>
                  </a:outerShdw>
                </a:effectLst>
              </a:rPr>
              <a:t>, I am </a:t>
            </a:r>
            <a:r>
              <a:rPr lang="en-CA" b="1" dirty="0">
                <a:solidFill>
                  <a:schemeClr val="bg1"/>
                </a:solidFill>
                <a:effectLst>
                  <a:outerShdw blurRad="38100" dist="38100" dir="2700000" algn="tl">
                    <a:srgbClr val="000000">
                      <a:alpha val="43137"/>
                    </a:srgbClr>
                  </a:outerShdw>
                </a:effectLst>
              </a:rPr>
              <a:t>rich,</a:t>
            </a:r>
            <a:r>
              <a:rPr lang="en-CA" dirty="0">
                <a:solidFill>
                  <a:schemeClr val="bg1"/>
                </a:solidFill>
                <a:effectLst>
                  <a:outerShdw blurRad="38100" dist="38100" dir="2700000" algn="tl">
                    <a:srgbClr val="000000">
                      <a:alpha val="43137"/>
                    </a:srgbClr>
                  </a:outerShdw>
                </a:effectLst>
              </a:rPr>
              <a:t> and increased with goods, and have need of nothing; and </a:t>
            </a:r>
            <a:r>
              <a:rPr lang="en-CA" dirty="0" err="1">
                <a:solidFill>
                  <a:schemeClr val="bg1"/>
                </a:solidFill>
                <a:effectLst>
                  <a:outerShdw blurRad="38100" dist="38100" dir="2700000" algn="tl">
                    <a:srgbClr val="000000">
                      <a:alpha val="43137"/>
                    </a:srgbClr>
                  </a:outerShdw>
                </a:effectLst>
              </a:rPr>
              <a:t>knowest</a:t>
            </a:r>
            <a:r>
              <a:rPr lang="en-CA" dirty="0">
                <a:solidFill>
                  <a:schemeClr val="bg1"/>
                </a:solidFill>
                <a:effectLst>
                  <a:outerShdw blurRad="38100" dist="38100" dir="2700000" algn="tl">
                    <a:srgbClr val="000000">
                      <a:alpha val="43137"/>
                    </a:srgbClr>
                  </a:outerShdw>
                </a:effectLst>
              </a:rPr>
              <a:t> not that thou art wretched, and miserable, and </a:t>
            </a:r>
            <a:r>
              <a:rPr lang="en-CA" b="1" dirty="0">
                <a:solidFill>
                  <a:schemeClr val="bg1"/>
                </a:solidFill>
                <a:effectLst>
                  <a:outerShdw blurRad="38100" dist="38100" dir="2700000" algn="tl">
                    <a:srgbClr val="000000">
                      <a:alpha val="43137"/>
                    </a:srgbClr>
                  </a:outerShdw>
                </a:effectLst>
              </a:rPr>
              <a:t>poor</a:t>
            </a:r>
            <a:r>
              <a:rPr lang="en-CA" dirty="0">
                <a:solidFill>
                  <a:schemeClr val="bg1"/>
                </a:solidFill>
                <a:effectLst>
                  <a:outerShdw blurRad="38100" dist="38100" dir="2700000" algn="tl">
                    <a:srgbClr val="000000">
                      <a:alpha val="43137"/>
                    </a:srgbClr>
                  </a:outerShdw>
                </a:effectLst>
              </a:rPr>
              <a:t>, and </a:t>
            </a:r>
            <a:r>
              <a:rPr lang="en-CA" b="1" dirty="0">
                <a:solidFill>
                  <a:schemeClr val="bg1"/>
                </a:solidFill>
                <a:effectLst>
                  <a:outerShdw blurRad="38100" dist="38100" dir="2700000" algn="tl">
                    <a:srgbClr val="000000">
                      <a:alpha val="43137"/>
                    </a:srgbClr>
                  </a:outerShdw>
                </a:effectLst>
              </a:rPr>
              <a:t>blind</a:t>
            </a:r>
            <a:r>
              <a:rPr lang="en-CA" dirty="0">
                <a:solidFill>
                  <a:schemeClr val="bg1"/>
                </a:solidFill>
                <a:effectLst>
                  <a:outerShdw blurRad="38100" dist="38100" dir="2700000" algn="tl">
                    <a:srgbClr val="000000">
                      <a:alpha val="43137"/>
                    </a:srgbClr>
                  </a:outerShdw>
                </a:effectLst>
              </a:rPr>
              <a:t>, and </a:t>
            </a:r>
            <a:r>
              <a:rPr lang="en-CA" b="1" dirty="0">
                <a:solidFill>
                  <a:schemeClr val="bg1"/>
                </a:solidFill>
                <a:effectLst>
                  <a:outerShdw blurRad="38100" dist="38100" dir="2700000" algn="tl">
                    <a:srgbClr val="000000">
                      <a:alpha val="43137"/>
                    </a:srgbClr>
                  </a:outerShdw>
                </a:effectLst>
              </a:rPr>
              <a:t>naked</a:t>
            </a:r>
            <a:r>
              <a:rPr lang="en-CA" dirty="0">
                <a:solidFill>
                  <a:schemeClr val="bg1"/>
                </a:solidFill>
                <a:effectLst>
                  <a:outerShdw blurRad="38100" dist="38100" dir="2700000" algn="tl">
                    <a:srgbClr val="000000">
                      <a:alpha val="43137"/>
                    </a:srgbClr>
                  </a:outerShdw>
                </a:effectLst>
              </a:rPr>
              <a:t>:</a:t>
            </a:r>
          </a:p>
          <a:p>
            <a:endParaRPr lang="en-CA" dirty="0"/>
          </a:p>
          <a:p>
            <a:endParaRPr lang="en-CA" dirty="0"/>
          </a:p>
        </p:txBody>
      </p:sp>
    </p:spTree>
    <p:extLst>
      <p:ext uri="{BB962C8B-B14F-4D97-AF65-F5344CB8AC3E}">
        <p14:creationId xmlns:p14="http://schemas.microsoft.com/office/powerpoint/2010/main" val="20229277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Figurative Things                                                            that you cannot literally Buy!</a:t>
            </a:r>
            <a:endParaRPr lang="en-CA" sz="3600" b="1" dirty="0"/>
          </a:p>
        </p:txBody>
      </p:sp>
      <p:sp>
        <p:nvSpPr>
          <p:cNvPr id="3" name="Content Placeholder 2"/>
          <p:cNvSpPr>
            <a:spLocks noGrp="1"/>
          </p:cNvSpPr>
          <p:nvPr>
            <p:ph idx="1"/>
          </p:nvPr>
        </p:nvSpPr>
        <p:spPr>
          <a:xfrm>
            <a:off x="457200" y="1600201"/>
            <a:ext cx="8229600" cy="2620887"/>
          </a:xfrm>
        </p:spPr>
        <p:txBody>
          <a:bodyPr>
            <a:normAutofit/>
          </a:bodyPr>
          <a:lstStyle/>
          <a:p>
            <a:pPr marL="0" indent="0">
              <a:buNone/>
            </a:pPr>
            <a:r>
              <a:rPr lang="en-CA" sz="2400" b="1" dirty="0"/>
              <a:t>Revelation </a:t>
            </a:r>
            <a:r>
              <a:rPr lang="en-CA" sz="2400" b="1" dirty="0" smtClean="0"/>
              <a:t>3:18 </a:t>
            </a:r>
            <a:r>
              <a:rPr lang="en-CA" sz="2400" b="1" dirty="0"/>
              <a:t>KJV</a:t>
            </a:r>
          </a:p>
          <a:p>
            <a:r>
              <a:rPr lang="en-CA" sz="2400" dirty="0" smtClean="0"/>
              <a:t>18  </a:t>
            </a:r>
            <a:r>
              <a:rPr lang="en-CA" sz="2400" dirty="0"/>
              <a:t>I counsel thee to </a:t>
            </a:r>
            <a:r>
              <a:rPr lang="en-CA" sz="2400" b="1" dirty="0"/>
              <a:t>buy of me gold tried in the fire</a:t>
            </a:r>
            <a:r>
              <a:rPr lang="en-CA" sz="2400" dirty="0"/>
              <a:t>, that thou </a:t>
            </a:r>
            <a:r>
              <a:rPr lang="en-CA" sz="2400" dirty="0" err="1"/>
              <a:t>mayest</a:t>
            </a:r>
            <a:r>
              <a:rPr lang="en-CA" sz="2400" dirty="0"/>
              <a:t> be rich; and </a:t>
            </a:r>
            <a:r>
              <a:rPr lang="en-CA" sz="2400" b="1" dirty="0"/>
              <a:t>white raiment, that thou </a:t>
            </a:r>
            <a:r>
              <a:rPr lang="en-CA" sz="2400" b="1" dirty="0" err="1"/>
              <a:t>mayest</a:t>
            </a:r>
            <a:r>
              <a:rPr lang="en-CA" sz="2400" b="1" dirty="0"/>
              <a:t> be clothed</a:t>
            </a:r>
            <a:r>
              <a:rPr lang="en-CA" sz="2400" dirty="0"/>
              <a:t>, and </a:t>
            </a:r>
            <a:r>
              <a:rPr lang="en-CA" sz="2400" i="1" dirty="0"/>
              <a:t>that</a:t>
            </a:r>
            <a:r>
              <a:rPr lang="en-CA" sz="2400" dirty="0"/>
              <a:t> the shame of thy nakedness do not appear; and </a:t>
            </a:r>
            <a:r>
              <a:rPr lang="en-CA" sz="2400" b="1" dirty="0"/>
              <a:t>anoint thine eyes with </a:t>
            </a:r>
            <a:r>
              <a:rPr lang="en-CA" sz="2400" b="1" dirty="0" err="1"/>
              <a:t>eyesalve</a:t>
            </a:r>
            <a:r>
              <a:rPr lang="en-CA" sz="2400" b="1" dirty="0"/>
              <a:t>, that thou </a:t>
            </a:r>
            <a:r>
              <a:rPr lang="en-CA" sz="2400" b="1" dirty="0" err="1"/>
              <a:t>mayest</a:t>
            </a:r>
            <a:r>
              <a:rPr lang="en-CA" sz="2400" b="1" dirty="0"/>
              <a:t> see</a:t>
            </a:r>
            <a:r>
              <a:rPr lang="en-CA" sz="2400" b="1" dirty="0" smtClean="0"/>
              <a:t>.</a:t>
            </a:r>
            <a:endParaRPr lang="en-CA" sz="2400" dirty="0"/>
          </a:p>
          <a:p>
            <a:endParaRPr lang="en-CA" sz="2400" dirty="0"/>
          </a:p>
        </p:txBody>
      </p:sp>
      <p:sp>
        <p:nvSpPr>
          <p:cNvPr id="4" name="Text Placeholder 3"/>
          <p:cNvSpPr txBox="1">
            <a:spLocks/>
          </p:cNvSpPr>
          <p:nvPr/>
        </p:nvSpPr>
        <p:spPr>
          <a:xfrm>
            <a:off x="1329952" y="4077072"/>
            <a:ext cx="3035453" cy="639762"/>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CA" sz="2800" b="1" dirty="0" smtClean="0">
                <a:solidFill>
                  <a:srgbClr val="002060"/>
                </a:solidFill>
                <a:effectLst>
                  <a:outerShdw blurRad="38100" dist="38100" dir="2700000" algn="tl">
                    <a:srgbClr val="000000">
                      <a:alpha val="43137"/>
                    </a:srgbClr>
                  </a:outerShdw>
                </a:effectLst>
              </a:rPr>
              <a:t>Literal</a:t>
            </a:r>
            <a:endParaRPr lang="en-CA" sz="2400" b="1" dirty="0">
              <a:solidFill>
                <a:srgbClr val="002060"/>
              </a:solidFill>
              <a:effectLst>
                <a:outerShdw blurRad="38100" dist="38100" dir="2700000" algn="tl">
                  <a:srgbClr val="000000">
                    <a:alpha val="43137"/>
                  </a:srgbClr>
                </a:outerShdw>
              </a:effectLst>
            </a:endParaRPr>
          </a:p>
        </p:txBody>
      </p:sp>
      <p:sp>
        <p:nvSpPr>
          <p:cNvPr id="5" name="Text Placeholder 5"/>
          <p:cNvSpPr txBox="1">
            <a:spLocks/>
          </p:cNvSpPr>
          <p:nvPr/>
        </p:nvSpPr>
        <p:spPr>
          <a:xfrm>
            <a:off x="4860032" y="4077072"/>
            <a:ext cx="2760586" cy="639762"/>
          </a:xfrm>
          <a:prstGeom prst="rect">
            <a:avLst/>
          </a:prstGeom>
        </p:spPr>
        <p:txBody>
          <a:bodyPr anchor="ct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CA" sz="2800" b="1" dirty="0" smtClean="0">
                <a:solidFill>
                  <a:srgbClr val="FF0000"/>
                </a:solidFill>
                <a:effectLst>
                  <a:outerShdw blurRad="38100" dist="38100" dir="2700000" algn="tl">
                    <a:srgbClr val="000000">
                      <a:alpha val="43137"/>
                    </a:srgbClr>
                  </a:outerShdw>
                </a:effectLst>
              </a:rPr>
              <a:t>Figurative</a:t>
            </a:r>
            <a:endParaRPr lang="en-CA" sz="2800" b="1" dirty="0">
              <a:solidFill>
                <a:srgbClr val="FF0000"/>
              </a:solidFill>
              <a:effectLst>
                <a:outerShdw blurRad="38100" dist="38100" dir="2700000" algn="tl">
                  <a:srgbClr val="000000">
                    <a:alpha val="43137"/>
                  </a:srgbClr>
                </a:outerShdw>
              </a:effectLst>
            </a:endParaRPr>
          </a:p>
        </p:txBody>
      </p:sp>
      <p:sp>
        <p:nvSpPr>
          <p:cNvPr id="6" name="TextBox 5"/>
          <p:cNvSpPr txBox="1"/>
          <p:nvPr/>
        </p:nvSpPr>
        <p:spPr>
          <a:xfrm>
            <a:off x="1187624" y="4869160"/>
            <a:ext cx="2736304" cy="1015663"/>
          </a:xfrm>
          <a:prstGeom prst="rect">
            <a:avLst/>
          </a:prstGeom>
          <a:solidFill>
            <a:srgbClr val="002060"/>
          </a:solidFill>
        </p:spPr>
        <p:txBody>
          <a:bodyPr wrap="square" rtlCol="0">
            <a:spAutoFit/>
          </a:bodyPr>
          <a:lstStyle/>
          <a:p>
            <a:pPr marL="342900" indent="-342900">
              <a:buFont typeface="Arial" panose="020B0604020202020204" pitchFamily="34" charset="0"/>
              <a:buChar char="•"/>
            </a:pPr>
            <a:r>
              <a:rPr lang="en-CA" sz="2000" b="1" dirty="0">
                <a:solidFill>
                  <a:prstClr val="white"/>
                </a:solidFill>
                <a:effectLst>
                  <a:outerShdw blurRad="38100" dist="38100" dir="2700000" algn="tl">
                    <a:srgbClr val="000000">
                      <a:alpha val="43137"/>
                    </a:srgbClr>
                  </a:outerShdw>
                </a:effectLst>
                <a:latin typeface="Candara" panose="020E0502030303020204" pitchFamily="34" charset="0"/>
              </a:rPr>
              <a:t>Gold tried in the fire</a:t>
            </a:r>
          </a:p>
          <a:p>
            <a:pPr marL="342900" indent="-342900">
              <a:buFont typeface="Arial" panose="020B0604020202020204" pitchFamily="34" charset="0"/>
              <a:buChar char="•"/>
            </a:pPr>
            <a:r>
              <a:rPr lang="en-CA" sz="2000" b="1" dirty="0">
                <a:solidFill>
                  <a:prstClr val="white"/>
                </a:solidFill>
                <a:effectLst>
                  <a:outerShdw blurRad="38100" dist="38100" dir="2700000" algn="tl">
                    <a:srgbClr val="000000">
                      <a:alpha val="43137"/>
                    </a:srgbClr>
                  </a:outerShdw>
                </a:effectLst>
                <a:latin typeface="Candara" panose="020E0502030303020204" pitchFamily="34" charset="0"/>
              </a:rPr>
              <a:t>White Raiment</a:t>
            </a:r>
          </a:p>
          <a:p>
            <a:pPr marL="342900" indent="-342900">
              <a:buFont typeface="Arial" panose="020B0604020202020204" pitchFamily="34" charset="0"/>
              <a:buChar char="•"/>
            </a:pPr>
            <a:r>
              <a:rPr lang="en-CA" sz="2000" b="1" dirty="0" err="1">
                <a:solidFill>
                  <a:prstClr val="white"/>
                </a:solidFill>
                <a:effectLst>
                  <a:outerShdw blurRad="38100" dist="38100" dir="2700000" algn="tl">
                    <a:srgbClr val="000000">
                      <a:alpha val="43137"/>
                    </a:srgbClr>
                  </a:outerShdw>
                </a:effectLst>
                <a:latin typeface="Candara" panose="020E0502030303020204" pitchFamily="34" charset="0"/>
              </a:rPr>
              <a:t>Eyesalve</a:t>
            </a:r>
            <a:endParaRPr lang="en-CA" sz="2000" b="1" dirty="0">
              <a:solidFill>
                <a:prstClr val="white"/>
              </a:solidFill>
              <a:effectLst>
                <a:outerShdw blurRad="38100" dist="38100" dir="2700000" algn="tl">
                  <a:srgbClr val="000000">
                    <a:alpha val="43137"/>
                  </a:srgbClr>
                </a:outerShdw>
              </a:effectLst>
              <a:latin typeface="Candara" panose="020E0502030303020204" pitchFamily="34" charset="0"/>
            </a:endParaRPr>
          </a:p>
        </p:txBody>
      </p:sp>
      <p:sp>
        <p:nvSpPr>
          <p:cNvPr id="7" name="TextBox 6"/>
          <p:cNvSpPr txBox="1"/>
          <p:nvPr/>
        </p:nvSpPr>
        <p:spPr>
          <a:xfrm>
            <a:off x="5292080" y="4869160"/>
            <a:ext cx="3096344" cy="1015663"/>
          </a:xfrm>
          <a:prstGeom prst="rect">
            <a:avLst/>
          </a:prstGeom>
          <a:solidFill>
            <a:srgbClr val="FF0000"/>
          </a:solidFill>
        </p:spPr>
        <p:txBody>
          <a:bodyPr wrap="square" rtlCol="0">
            <a:spAutoFit/>
          </a:bodyPr>
          <a:lstStyle/>
          <a:p>
            <a:pPr marL="342900" indent="-342900">
              <a:buFont typeface="Arial" panose="020B0604020202020204" pitchFamily="34" charset="0"/>
              <a:buChar char="•"/>
            </a:pPr>
            <a:r>
              <a:rPr lang="en-CA" sz="2000" b="1" dirty="0">
                <a:solidFill>
                  <a:prstClr val="white"/>
                </a:solidFill>
                <a:effectLst>
                  <a:outerShdw blurRad="38100" dist="38100" dir="2700000" algn="tl">
                    <a:srgbClr val="000000">
                      <a:alpha val="43137"/>
                    </a:srgbClr>
                  </a:outerShdw>
                </a:effectLst>
                <a:latin typeface="Candara" panose="020E0502030303020204" pitchFamily="34" charset="0"/>
              </a:rPr>
              <a:t>A working Faith</a:t>
            </a:r>
          </a:p>
          <a:p>
            <a:pPr marL="342900" indent="-342900">
              <a:buFont typeface="Arial" panose="020B0604020202020204" pitchFamily="34" charset="0"/>
              <a:buChar char="•"/>
            </a:pPr>
            <a:r>
              <a:rPr lang="en-CA" sz="2000" b="1" dirty="0">
                <a:solidFill>
                  <a:prstClr val="white"/>
                </a:solidFill>
                <a:effectLst>
                  <a:outerShdw blurRad="38100" dist="38100" dir="2700000" algn="tl">
                    <a:srgbClr val="000000">
                      <a:alpha val="43137"/>
                    </a:srgbClr>
                  </a:outerShdw>
                </a:effectLst>
                <a:latin typeface="Candara" panose="020E0502030303020204" pitchFamily="34" charset="0"/>
              </a:rPr>
              <a:t>Righteousness</a:t>
            </a:r>
          </a:p>
          <a:p>
            <a:pPr marL="342900" indent="-342900">
              <a:buFont typeface="Arial" panose="020B0604020202020204" pitchFamily="34" charset="0"/>
              <a:buChar char="•"/>
            </a:pPr>
            <a:r>
              <a:rPr lang="en-CA" sz="2000" b="1" dirty="0">
                <a:solidFill>
                  <a:prstClr val="white"/>
                </a:solidFill>
                <a:effectLst>
                  <a:outerShdw blurRad="38100" dist="38100" dir="2700000" algn="tl">
                    <a:srgbClr val="000000">
                      <a:alpha val="43137"/>
                    </a:srgbClr>
                  </a:outerShdw>
                </a:effectLst>
                <a:latin typeface="Candara" panose="020E0502030303020204" pitchFamily="34" charset="0"/>
              </a:rPr>
              <a:t>Spiritual discernment</a:t>
            </a:r>
          </a:p>
        </p:txBody>
      </p:sp>
      <p:sp>
        <p:nvSpPr>
          <p:cNvPr id="8" name="Right Arrow 7"/>
          <p:cNvSpPr/>
          <p:nvPr/>
        </p:nvSpPr>
        <p:spPr>
          <a:xfrm>
            <a:off x="4139952" y="5000388"/>
            <a:ext cx="978408" cy="14038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9" name="Right Arrow 8"/>
          <p:cNvSpPr/>
          <p:nvPr/>
        </p:nvSpPr>
        <p:spPr>
          <a:xfrm>
            <a:off x="4139952" y="5299563"/>
            <a:ext cx="978408" cy="14038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0" name="Right Arrow 9"/>
          <p:cNvSpPr/>
          <p:nvPr/>
        </p:nvSpPr>
        <p:spPr>
          <a:xfrm>
            <a:off x="4139952" y="5598738"/>
            <a:ext cx="978408" cy="14038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Tree>
    <p:extLst>
      <p:ext uri="{BB962C8B-B14F-4D97-AF65-F5344CB8AC3E}">
        <p14:creationId xmlns:p14="http://schemas.microsoft.com/office/powerpoint/2010/main" val="136871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Buy the Truth?</a:t>
            </a:r>
            <a:endParaRPr lang="en-CA" sz="3600" b="1" dirty="0"/>
          </a:p>
        </p:txBody>
      </p:sp>
      <p:sp>
        <p:nvSpPr>
          <p:cNvPr id="6" name="Text Placeholder 5"/>
          <p:cNvSpPr>
            <a:spLocks noGrp="1"/>
          </p:cNvSpPr>
          <p:nvPr>
            <p:ph type="body" idx="1"/>
          </p:nvPr>
        </p:nvSpPr>
        <p:spPr>
          <a:xfrm>
            <a:off x="467544" y="1340768"/>
            <a:ext cx="3240360" cy="792088"/>
          </a:xfrm>
        </p:spPr>
        <p:txBody>
          <a:bodyPr anchor="ctr">
            <a:noAutofit/>
          </a:bodyPr>
          <a:lstStyle/>
          <a:p>
            <a:pPr algn="ctr"/>
            <a:r>
              <a:rPr lang="en-CA" sz="2800" dirty="0" smtClean="0"/>
              <a:t>Buying</a:t>
            </a:r>
            <a:r>
              <a:rPr lang="en-CA" dirty="0" smtClean="0"/>
              <a:t>                     (Buying Literally)</a:t>
            </a:r>
            <a:endParaRPr lang="en-CA" dirty="0"/>
          </a:p>
        </p:txBody>
      </p:sp>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27584" y="2564904"/>
            <a:ext cx="2513161" cy="2513161"/>
          </a:xfrm>
        </p:spPr>
      </p:pic>
      <p:sp>
        <p:nvSpPr>
          <p:cNvPr id="7" name="Text Placeholder 6"/>
          <p:cNvSpPr>
            <a:spLocks noGrp="1"/>
          </p:cNvSpPr>
          <p:nvPr>
            <p:ph type="body" sz="quarter" idx="3"/>
          </p:nvPr>
        </p:nvSpPr>
        <p:spPr>
          <a:xfrm>
            <a:off x="4716016" y="1349078"/>
            <a:ext cx="2967205" cy="639762"/>
          </a:xfrm>
        </p:spPr>
        <p:txBody>
          <a:bodyPr anchor="ctr">
            <a:noAutofit/>
          </a:bodyPr>
          <a:lstStyle/>
          <a:p>
            <a:pPr algn="ctr"/>
            <a:r>
              <a:rPr lang="en-CA" sz="2800" dirty="0" smtClean="0"/>
              <a:t>Acquiring                                              </a:t>
            </a:r>
            <a:r>
              <a:rPr lang="en-CA" dirty="0" smtClean="0"/>
              <a:t>(Buying Figuratively)</a:t>
            </a:r>
            <a:endParaRPr lang="en-CA" dirty="0"/>
          </a:p>
        </p:txBody>
      </p:sp>
      <p:pic>
        <p:nvPicPr>
          <p:cNvPr id="9" name="Content Placeholder 8"/>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397058" y="2492897"/>
            <a:ext cx="3648406" cy="2736304"/>
          </a:xfrm>
        </p:spPr>
      </p:pic>
    </p:spTree>
    <p:extLst>
      <p:ext uri="{BB962C8B-B14F-4D97-AF65-F5344CB8AC3E}">
        <p14:creationId xmlns:p14="http://schemas.microsoft.com/office/powerpoint/2010/main" val="77644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A Seller / A Buyer</a:t>
            </a:r>
            <a:endParaRPr lang="en-CA" sz="36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3050" y="1881981"/>
            <a:ext cx="6057900" cy="3962400"/>
          </a:xfrm>
        </p:spPr>
      </p:pic>
    </p:spTree>
    <p:extLst>
      <p:ext uri="{BB962C8B-B14F-4D97-AF65-F5344CB8AC3E}">
        <p14:creationId xmlns:p14="http://schemas.microsoft.com/office/powerpoint/2010/main" val="25112622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Sell the Truth?</a:t>
            </a:r>
            <a:endParaRPr lang="en-CA" sz="3600" b="1" dirty="0"/>
          </a:p>
        </p:txBody>
      </p:sp>
      <p:sp>
        <p:nvSpPr>
          <p:cNvPr id="6" name="Text Placeholder 5"/>
          <p:cNvSpPr>
            <a:spLocks noGrp="1"/>
          </p:cNvSpPr>
          <p:nvPr>
            <p:ph type="body" idx="1"/>
          </p:nvPr>
        </p:nvSpPr>
        <p:spPr>
          <a:xfrm>
            <a:off x="467544" y="1340768"/>
            <a:ext cx="3240360" cy="792088"/>
          </a:xfrm>
        </p:spPr>
        <p:txBody>
          <a:bodyPr anchor="ctr">
            <a:noAutofit/>
          </a:bodyPr>
          <a:lstStyle/>
          <a:p>
            <a:pPr algn="ctr"/>
            <a:r>
              <a:rPr lang="en-CA" sz="2800" dirty="0" smtClean="0"/>
              <a:t>Selling</a:t>
            </a:r>
            <a:r>
              <a:rPr lang="en-CA" dirty="0" smtClean="0"/>
              <a:t>                     (Selling Literally)</a:t>
            </a:r>
            <a:endParaRPr lang="en-CA" dirty="0"/>
          </a:p>
        </p:txBody>
      </p:sp>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27584" y="2564904"/>
            <a:ext cx="2513161" cy="2513161"/>
          </a:xfrm>
        </p:spPr>
      </p:pic>
      <p:sp>
        <p:nvSpPr>
          <p:cNvPr id="7" name="Text Placeholder 6"/>
          <p:cNvSpPr>
            <a:spLocks noGrp="1"/>
          </p:cNvSpPr>
          <p:nvPr>
            <p:ph type="body" sz="quarter" idx="3"/>
          </p:nvPr>
        </p:nvSpPr>
        <p:spPr>
          <a:xfrm>
            <a:off x="4716016" y="1349078"/>
            <a:ext cx="2967205" cy="639762"/>
          </a:xfrm>
        </p:spPr>
        <p:txBody>
          <a:bodyPr anchor="ctr">
            <a:noAutofit/>
          </a:bodyPr>
          <a:lstStyle/>
          <a:p>
            <a:pPr algn="ctr"/>
            <a:r>
              <a:rPr lang="en-CA" sz="2800" dirty="0" smtClean="0"/>
              <a:t>Despising                                              </a:t>
            </a:r>
            <a:r>
              <a:rPr lang="en-CA" dirty="0" smtClean="0"/>
              <a:t>(Selling Figuratively)</a:t>
            </a:r>
            <a:endParaRPr lang="en-CA"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3501008"/>
            <a:ext cx="1068710" cy="1068710"/>
          </a:xfrm>
          <a:prstGeom prst="rect">
            <a:avLst/>
          </a:prstGeom>
        </p:spPr>
      </p:pic>
      <p:pic>
        <p:nvPicPr>
          <p:cNvPr id="5" name="Content Placeholder 4"/>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4211960" y="2492896"/>
            <a:ext cx="4041775" cy="2702215"/>
          </a:xfrm>
        </p:spPr>
      </p:pic>
    </p:spTree>
    <p:extLst>
      <p:ext uri="{BB962C8B-B14F-4D97-AF65-F5344CB8AC3E}">
        <p14:creationId xmlns:p14="http://schemas.microsoft.com/office/powerpoint/2010/main" val="2698642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Text Placeholder 2"/>
          <p:cNvSpPr>
            <a:spLocks noGrp="1"/>
          </p:cNvSpPr>
          <p:nvPr>
            <p:ph type="body" idx="1"/>
          </p:nvPr>
        </p:nvSpPr>
        <p:spPr/>
        <p:txBody>
          <a:bodyPr/>
          <a:lstStyle/>
          <a:p>
            <a:endParaRPr lang="en-CA"/>
          </a:p>
        </p:txBody>
      </p:sp>
      <p:sp>
        <p:nvSpPr>
          <p:cNvPr id="4" name="Content Placeholder 3"/>
          <p:cNvSpPr>
            <a:spLocks noGrp="1"/>
          </p:cNvSpPr>
          <p:nvPr>
            <p:ph sz="half" idx="2"/>
          </p:nvPr>
        </p:nvSpPr>
        <p:spPr/>
        <p:txBody>
          <a:bodyPr/>
          <a:lstStyle/>
          <a:p>
            <a:endParaRPr lang="en-CA"/>
          </a:p>
        </p:txBody>
      </p:sp>
      <p:sp>
        <p:nvSpPr>
          <p:cNvPr id="5" name="Text Placeholder 4"/>
          <p:cNvSpPr>
            <a:spLocks noGrp="1"/>
          </p:cNvSpPr>
          <p:nvPr>
            <p:ph type="body" sz="quarter" idx="3"/>
          </p:nvPr>
        </p:nvSpPr>
        <p:spPr/>
        <p:txBody>
          <a:bodyPr/>
          <a:lstStyle/>
          <a:p>
            <a:endParaRPr lang="en-CA"/>
          </a:p>
        </p:txBody>
      </p:sp>
      <p:sp>
        <p:nvSpPr>
          <p:cNvPr id="6" name="Content Placeholder 5"/>
          <p:cNvSpPr>
            <a:spLocks noGrp="1"/>
          </p:cNvSpPr>
          <p:nvPr>
            <p:ph sz="quarter" idx="4"/>
          </p:nvPr>
        </p:nvSpPr>
        <p:spPr/>
        <p:txBody>
          <a:bodyPr/>
          <a:lstStyle/>
          <a:p>
            <a:endParaRPr lang="en-CA"/>
          </a:p>
        </p:txBody>
      </p:sp>
    </p:spTree>
    <p:extLst>
      <p:ext uri="{BB962C8B-B14F-4D97-AF65-F5344CB8AC3E}">
        <p14:creationId xmlns:p14="http://schemas.microsoft.com/office/powerpoint/2010/main" val="6645862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What is meant by Truth?</a:t>
            </a:r>
            <a:endParaRPr lang="en-CA" sz="3600" b="1" dirty="0"/>
          </a:p>
        </p:txBody>
      </p:sp>
      <p:sp>
        <p:nvSpPr>
          <p:cNvPr id="3" name="Content Placeholder 2"/>
          <p:cNvSpPr>
            <a:spLocks noGrp="1"/>
          </p:cNvSpPr>
          <p:nvPr>
            <p:ph idx="1"/>
          </p:nvPr>
        </p:nvSpPr>
        <p:spPr/>
        <p:txBody>
          <a:bodyPr>
            <a:noAutofit/>
          </a:bodyPr>
          <a:lstStyle/>
          <a:p>
            <a:pPr marL="0" indent="0">
              <a:buNone/>
            </a:pPr>
            <a:r>
              <a:rPr lang="en-CA" sz="2400" b="1" dirty="0"/>
              <a:t>John 18:37-38 KJV</a:t>
            </a:r>
          </a:p>
          <a:p>
            <a:r>
              <a:rPr lang="en-CA" sz="2400" dirty="0"/>
              <a:t>37  Pilate therefore said unto him, Art thou a king then? Jesus answered, Thou </a:t>
            </a:r>
            <a:r>
              <a:rPr lang="en-CA" sz="2400" dirty="0" err="1"/>
              <a:t>sayest</a:t>
            </a:r>
            <a:r>
              <a:rPr lang="en-CA" sz="2400" dirty="0"/>
              <a:t> that I am a king. To this end was I born, and for this cause came I into the world, that I should bear witness unto the truth. </a:t>
            </a:r>
            <a:r>
              <a:rPr lang="en-CA" sz="2400" b="1" dirty="0"/>
              <a:t>Every one that is of the truth </a:t>
            </a:r>
            <a:r>
              <a:rPr lang="en-CA" sz="2400" b="1" dirty="0" err="1"/>
              <a:t>heareth</a:t>
            </a:r>
            <a:r>
              <a:rPr lang="en-CA" sz="2400" b="1" dirty="0"/>
              <a:t> my voice.</a:t>
            </a:r>
          </a:p>
          <a:p>
            <a:r>
              <a:rPr lang="en-CA" sz="2400" dirty="0"/>
              <a:t>38  Pilate </a:t>
            </a:r>
            <a:r>
              <a:rPr lang="en-CA" sz="2400" dirty="0" err="1"/>
              <a:t>saith</a:t>
            </a:r>
            <a:r>
              <a:rPr lang="en-CA" sz="2400" dirty="0"/>
              <a:t> unto him, </a:t>
            </a:r>
            <a:r>
              <a:rPr lang="en-CA" sz="2400" b="1" dirty="0"/>
              <a:t>What is truth? </a:t>
            </a:r>
            <a:r>
              <a:rPr lang="en-CA" sz="2400" dirty="0"/>
              <a:t>And when he had said this, he went out again unto the Jews, and </a:t>
            </a:r>
            <a:r>
              <a:rPr lang="en-CA" sz="2400" dirty="0" err="1"/>
              <a:t>saith</a:t>
            </a:r>
            <a:r>
              <a:rPr lang="en-CA" sz="2400" dirty="0"/>
              <a:t> unto them, I find in him no fault at all.</a:t>
            </a:r>
          </a:p>
          <a:p>
            <a:endParaRPr lang="en-CA" sz="2400" dirty="0"/>
          </a:p>
        </p:txBody>
      </p:sp>
    </p:spTree>
    <p:extLst>
      <p:ext uri="{BB962C8B-B14F-4D97-AF65-F5344CB8AC3E}">
        <p14:creationId xmlns:p14="http://schemas.microsoft.com/office/powerpoint/2010/main" val="29258151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3600" b="1" dirty="0" smtClean="0"/>
              <a:t>OT Definition of Truth</a:t>
            </a:r>
            <a:endParaRPr lang="en-CA" sz="3600" b="1" dirty="0"/>
          </a:p>
        </p:txBody>
      </p:sp>
      <p:sp>
        <p:nvSpPr>
          <p:cNvPr id="5" name="Content Placeholder 4"/>
          <p:cNvSpPr>
            <a:spLocks noGrp="1"/>
          </p:cNvSpPr>
          <p:nvPr>
            <p:ph idx="1"/>
          </p:nvPr>
        </p:nvSpPr>
        <p:spPr>
          <a:xfrm>
            <a:off x="831273" y="1600200"/>
            <a:ext cx="7481455" cy="4525963"/>
          </a:xfrm>
          <a:solidFill>
            <a:schemeClr val="bg1"/>
          </a:solidFill>
        </p:spPr>
        <p:txBody>
          <a:bodyPr>
            <a:normAutofit fontScale="77500" lnSpcReduction="20000"/>
          </a:bodyPr>
          <a:lstStyle/>
          <a:p>
            <a:endParaRPr lang="en-CA" sz="700" b="1" dirty="0" smtClean="0"/>
          </a:p>
          <a:p>
            <a:r>
              <a:rPr lang="en-CA" b="1" dirty="0" smtClean="0"/>
              <a:t>Truth BDB H571 </a:t>
            </a:r>
            <a:r>
              <a:rPr lang="he-IL" dirty="0" smtClean="0"/>
              <a:t>אמת</a:t>
            </a:r>
            <a:r>
              <a:rPr lang="en-CA" dirty="0" smtClean="0"/>
              <a:t> '</a:t>
            </a:r>
            <a:r>
              <a:rPr lang="en-CA" dirty="0" err="1" smtClean="0"/>
              <a:t>emeth</a:t>
            </a:r>
            <a:endParaRPr lang="en-CA" dirty="0"/>
          </a:p>
          <a:p>
            <a:r>
              <a:rPr lang="en-CA" dirty="0" smtClean="0"/>
              <a:t>1</a:t>
            </a:r>
            <a:r>
              <a:rPr lang="en-CA" dirty="0"/>
              <a:t>) firmness, faithfulness, truth (noun feminine)</a:t>
            </a:r>
          </a:p>
          <a:p>
            <a:r>
              <a:rPr lang="en-CA" dirty="0"/>
              <a:t>1a) sureness, reliability</a:t>
            </a:r>
          </a:p>
          <a:p>
            <a:r>
              <a:rPr lang="en-CA" dirty="0"/>
              <a:t>1b) stability, continuance</a:t>
            </a:r>
          </a:p>
          <a:p>
            <a:r>
              <a:rPr lang="en-CA" dirty="0"/>
              <a:t>1c) faithfulness, </a:t>
            </a:r>
            <a:r>
              <a:rPr lang="en-CA" dirty="0" err="1"/>
              <a:t>reliableness</a:t>
            </a:r>
            <a:endParaRPr lang="en-CA" dirty="0"/>
          </a:p>
          <a:p>
            <a:r>
              <a:rPr lang="en-CA" dirty="0"/>
              <a:t>1d) truth</a:t>
            </a:r>
          </a:p>
          <a:p>
            <a:pPr lvl="1"/>
            <a:r>
              <a:rPr lang="en-CA" dirty="0"/>
              <a:t>1d1) as spoken</a:t>
            </a:r>
          </a:p>
          <a:p>
            <a:pPr lvl="1"/>
            <a:r>
              <a:rPr lang="en-CA" dirty="0"/>
              <a:t>1d2) of testimony and judgment</a:t>
            </a:r>
          </a:p>
          <a:p>
            <a:pPr lvl="1"/>
            <a:r>
              <a:rPr lang="en-CA" dirty="0"/>
              <a:t>1d3) of divine instruction</a:t>
            </a:r>
          </a:p>
          <a:p>
            <a:pPr lvl="1"/>
            <a:r>
              <a:rPr lang="en-CA" dirty="0"/>
              <a:t>1d4) truth as a body of ethical or religious knowledge</a:t>
            </a:r>
          </a:p>
          <a:p>
            <a:pPr lvl="1"/>
            <a:r>
              <a:rPr lang="en-CA" dirty="0"/>
              <a:t>1d5) true doctrine</a:t>
            </a:r>
          </a:p>
          <a:p>
            <a:r>
              <a:rPr lang="en-CA" dirty="0"/>
              <a:t>2) in truth, truly (adverb)</a:t>
            </a:r>
          </a:p>
          <a:p>
            <a:endParaRPr lang="en-CA" dirty="0"/>
          </a:p>
        </p:txBody>
      </p:sp>
    </p:spTree>
    <p:extLst>
      <p:ext uri="{BB962C8B-B14F-4D97-AF65-F5344CB8AC3E}">
        <p14:creationId xmlns:p14="http://schemas.microsoft.com/office/powerpoint/2010/main" val="23159226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What is Truth?</a:t>
            </a:r>
            <a:endParaRPr lang="en-CA" sz="40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65060" y="2205610"/>
            <a:ext cx="4613881" cy="2433860"/>
          </a:xfrm>
        </p:spPr>
      </p:pic>
    </p:spTree>
    <p:extLst>
      <p:ext uri="{BB962C8B-B14F-4D97-AF65-F5344CB8AC3E}">
        <p14:creationId xmlns:p14="http://schemas.microsoft.com/office/powerpoint/2010/main" val="12960329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3600" b="1" dirty="0" smtClean="0"/>
              <a:t>NT Definition of Truth</a:t>
            </a:r>
            <a:endParaRPr lang="en-CA" sz="3600" b="1" dirty="0"/>
          </a:p>
        </p:txBody>
      </p:sp>
      <p:sp>
        <p:nvSpPr>
          <p:cNvPr id="5" name="Content Placeholder 4"/>
          <p:cNvSpPr>
            <a:spLocks noGrp="1"/>
          </p:cNvSpPr>
          <p:nvPr>
            <p:ph idx="1"/>
          </p:nvPr>
        </p:nvSpPr>
        <p:spPr>
          <a:xfrm>
            <a:off x="831273" y="1412776"/>
            <a:ext cx="7481455" cy="4320480"/>
          </a:xfrm>
          <a:solidFill>
            <a:schemeClr val="bg1"/>
          </a:solidFill>
        </p:spPr>
        <p:txBody>
          <a:bodyPr>
            <a:normAutofit/>
          </a:bodyPr>
          <a:lstStyle/>
          <a:p>
            <a:endParaRPr lang="en-CA" sz="500" b="1" dirty="0" smtClean="0"/>
          </a:p>
          <a:p>
            <a:r>
              <a:rPr lang="en-CA" sz="2400" b="1" dirty="0" smtClean="0"/>
              <a:t>Truth TYR G225 </a:t>
            </a:r>
            <a:r>
              <a:rPr lang="vi-VN" sz="2400" dirty="0" smtClean="0"/>
              <a:t>α</a:t>
            </a:r>
            <a:r>
              <a:rPr lang="vi-VN" sz="2400" dirty="0"/>
              <a:t>̓</a:t>
            </a:r>
            <a:r>
              <a:rPr lang="vi-VN" sz="2400" dirty="0" smtClean="0"/>
              <a:t>λήθεια</a:t>
            </a:r>
            <a:r>
              <a:rPr lang="en-CA" sz="2400" dirty="0" smtClean="0"/>
              <a:t> </a:t>
            </a:r>
            <a:r>
              <a:rPr lang="en-CA" sz="2400" dirty="0" err="1" smtClean="0"/>
              <a:t>ale</a:t>
            </a:r>
            <a:r>
              <a:rPr lang="en-CA" sz="2400" dirty="0" err="1"/>
              <a:t>̄theia</a:t>
            </a:r>
            <a:endParaRPr lang="en-CA" sz="2400" dirty="0"/>
          </a:p>
          <a:p>
            <a:r>
              <a:rPr lang="en-CA" sz="2400" dirty="0" smtClean="0"/>
              <a:t>1</a:t>
            </a:r>
            <a:r>
              <a:rPr lang="en-CA" sz="2400" dirty="0"/>
              <a:t>) objectively</a:t>
            </a:r>
          </a:p>
          <a:p>
            <a:r>
              <a:rPr lang="en-CA" sz="2400" dirty="0"/>
              <a:t>1a) what is true in any matter under consideration</a:t>
            </a:r>
          </a:p>
          <a:p>
            <a:pPr lvl="1"/>
            <a:r>
              <a:rPr lang="en-CA" sz="2000" dirty="0"/>
              <a:t>1a1) truly, in truth, according to truth</a:t>
            </a:r>
          </a:p>
          <a:p>
            <a:pPr lvl="1"/>
            <a:r>
              <a:rPr lang="en-CA" sz="2000" dirty="0"/>
              <a:t>1a2) of a truth, in reality, in fact, certainly</a:t>
            </a:r>
          </a:p>
          <a:p>
            <a:r>
              <a:rPr lang="en-CA" sz="2400" dirty="0"/>
              <a:t>1b) what is true in things appertaining to God and the duties of man, moral and religious truth</a:t>
            </a:r>
          </a:p>
          <a:p>
            <a:pPr lvl="1"/>
            <a:r>
              <a:rPr lang="en-CA" sz="2000" dirty="0"/>
              <a:t>1b1) in the greatest latitude</a:t>
            </a:r>
          </a:p>
          <a:p>
            <a:pPr lvl="1"/>
            <a:r>
              <a:rPr lang="en-CA" sz="2000" dirty="0"/>
              <a:t>1b2) the true notions of God which are open to human reason without his supernatural intervention</a:t>
            </a:r>
          </a:p>
          <a:p>
            <a:endParaRPr lang="en-CA" sz="2400" dirty="0"/>
          </a:p>
        </p:txBody>
      </p:sp>
    </p:spTree>
    <p:extLst>
      <p:ext uri="{BB962C8B-B14F-4D97-AF65-F5344CB8AC3E}">
        <p14:creationId xmlns:p14="http://schemas.microsoft.com/office/powerpoint/2010/main" val="35012591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269776"/>
            <a:ext cx="2282050" cy="1143000"/>
          </a:xfrm>
          <a:solidFill>
            <a:srgbClr val="002060"/>
          </a:solidFill>
          <a:effectLst>
            <a:softEdge rad="317500"/>
          </a:effectLst>
        </p:spPr>
        <p:txBody>
          <a:bodyPr>
            <a:normAutofit/>
          </a:bodyPr>
          <a:lstStyle/>
          <a:p>
            <a:r>
              <a:rPr lang="en-CA" sz="4000" b="1" dirty="0" smtClean="0">
                <a:solidFill>
                  <a:schemeClr val="bg1"/>
                </a:solidFill>
                <a:effectLst>
                  <a:outerShdw blurRad="38100" dist="38100" dir="2700000" algn="tl">
                    <a:srgbClr val="000000">
                      <a:alpha val="43137"/>
                    </a:srgbClr>
                  </a:outerShdw>
                </a:effectLst>
              </a:rPr>
              <a:t>Buy</a:t>
            </a:r>
            <a:endParaRPr lang="en-CA" sz="4000" b="1" dirty="0">
              <a:solidFill>
                <a:schemeClr val="bg1"/>
              </a:solidFill>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a:xfrm>
            <a:off x="457200" y="1421086"/>
            <a:ext cx="4040188" cy="639762"/>
          </a:xfrm>
          <a:solidFill>
            <a:srgbClr val="002060"/>
          </a:solidFill>
        </p:spPr>
        <p:txBody>
          <a:bodyPr anchor="ctr">
            <a:normAutofit fontScale="92500"/>
          </a:bodyPr>
          <a:lstStyle/>
          <a:p>
            <a:pPr algn="ctr"/>
            <a:r>
              <a:rPr lang="en-CA" dirty="0">
                <a:solidFill>
                  <a:schemeClr val="bg1"/>
                </a:solidFill>
                <a:effectLst>
                  <a:outerShdw blurRad="38100" dist="38100" dir="2700000" algn="tl">
                    <a:srgbClr val="000000">
                      <a:alpha val="43137"/>
                    </a:srgbClr>
                  </a:outerShdw>
                </a:effectLst>
              </a:rPr>
              <a:t>Dead people are unconscious</a:t>
            </a:r>
            <a:r>
              <a:rPr lang="en-CA" dirty="0" smtClean="0">
                <a:solidFill>
                  <a:schemeClr val="bg1"/>
                </a:solidFill>
                <a:effectLst>
                  <a:outerShdw blurRad="38100" dist="38100" dir="2700000" algn="tl">
                    <a:srgbClr val="000000">
                      <a:alpha val="43137"/>
                    </a:srgbClr>
                  </a:outerShdw>
                </a:effectLst>
              </a:rPr>
              <a:t>!</a:t>
            </a:r>
          </a:p>
        </p:txBody>
      </p:sp>
      <p:sp>
        <p:nvSpPr>
          <p:cNvPr id="5" name="Content Placeholder 4"/>
          <p:cNvSpPr>
            <a:spLocks noGrp="1"/>
          </p:cNvSpPr>
          <p:nvPr>
            <p:ph sz="half" idx="2"/>
          </p:nvPr>
        </p:nvSpPr>
        <p:spPr>
          <a:xfrm>
            <a:off x="457200" y="3182987"/>
            <a:ext cx="4040188" cy="2766293"/>
          </a:xfrm>
          <a:solidFill>
            <a:schemeClr val="tx1"/>
          </a:solidFill>
        </p:spPr>
        <p:txBody>
          <a:bodyPr>
            <a:normAutofit/>
          </a:bodyPr>
          <a:lstStyle/>
          <a:p>
            <a:endParaRPr lang="en-CA" sz="500" b="1" dirty="0" smtClean="0">
              <a:solidFill>
                <a:schemeClr val="bg1"/>
              </a:solidFill>
              <a:effectLst>
                <a:outerShdw blurRad="38100" dist="38100" dir="2700000" algn="tl">
                  <a:srgbClr val="000000">
                    <a:alpha val="43137"/>
                  </a:srgbClr>
                </a:outerShdw>
              </a:effectLst>
            </a:endParaRPr>
          </a:p>
          <a:p>
            <a:pPr marL="0" indent="0">
              <a:buNone/>
            </a:pPr>
            <a:r>
              <a:rPr lang="en-CA" sz="2000" b="1" dirty="0" smtClean="0">
                <a:solidFill>
                  <a:schemeClr val="bg1"/>
                </a:solidFill>
                <a:effectLst>
                  <a:outerShdw blurRad="38100" dist="38100" dir="2700000" algn="tl">
                    <a:srgbClr val="000000">
                      <a:alpha val="43137"/>
                    </a:srgbClr>
                  </a:outerShdw>
                </a:effectLst>
              </a:rPr>
              <a:t>Psalm</a:t>
            </a:r>
            <a:r>
              <a:rPr lang="en-CA" sz="2000" b="1" dirty="0" smtClean="0">
                <a:solidFill>
                  <a:schemeClr val="bg1"/>
                </a:solidFill>
              </a:rPr>
              <a:t> </a:t>
            </a:r>
            <a:r>
              <a:rPr lang="en-CA" sz="2000" b="1" dirty="0">
                <a:solidFill>
                  <a:schemeClr val="bg1"/>
                </a:solidFill>
              </a:rPr>
              <a:t>146:3-4 KJV</a:t>
            </a:r>
          </a:p>
          <a:p>
            <a:r>
              <a:rPr lang="en-CA" sz="2000" dirty="0">
                <a:solidFill>
                  <a:schemeClr val="bg1"/>
                </a:solidFill>
              </a:rPr>
              <a:t>3  Put not your trust in princes</a:t>
            </a:r>
            <a:r>
              <a:rPr lang="en-CA" sz="2000" dirty="0" smtClean="0">
                <a:solidFill>
                  <a:schemeClr val="bg1"/>
                </a:solidFill>
              </a:rPr>
              <a:t>,  </a:t>
            </a:r>
            <a:r>
              <a:rPr lang="en-CA" sz="2000" i="1" dirty="0">
                <a:solidFill>
                  <a:schemeClr val="bg1"/>
                </a:solidFill>
              </a:rPr>
              <a:t>nor</a:t>
            </a:r>
            <a:r>
              <a:rPr lang="en-CA" sz="2000" dirty="0">
                <a:solidFill>
                  <a:schemeClr val="bg1"/>
                </a:solidFill>
              </a:rPr>
              <a:t> in the son of man, in whom </a:t>
            </a:r>
            <a:r>
              <a:rPr lang="en-CA" sz="2000" i="1" dirty="0">
                <a:solidFill>
                  <a:schemeClr val="bg1"/>
                </a:solidFill>
              </a:rPr>
              <a:t>there is</a:t>
            </a:r>
            <a:r>
              <a:rPr lang="en-CA" sz="2000" dirty="0">
                <a:solidFill>
                  <a:schemeClr val="bg1"/>
                </a:solidFill>
              </a:rPr>
              <a:t> no help.</a:t>
            </a:r>
          </a:p>
          <a:p>
            <a:r>
              <a:rPr lang="en-CA" sz="2000" dirty="0">
                <a:solidFill>
                  <a:schemeClr val="bg1"/>
                </a:solidFill>
              </a:rPr>
              <a:t>4  His breath </a:t>
            </a:r>
            <a:r>
              <a:rPr lang="en-CA" sz="2000" dirty="0" err="1">
                <a:solidFill>
                  <a:schemeClr val="bg1"/>
                </a:solidFill>
              </a:rPr>
              <a:t>goeth</a:t>
            </a:r>
            <a:r>
              <a:rPr lang="en-CA" sz="2000" dirty="0">
                <a:solidFill>
                  <a:schemeClr val="bg1"/>
                </a:solidFill>
              </a:rPr>
              <a:t> forth, he </a:t>
            </a:r>
            <a:r>
              <a:rPr lang="en-CA" sz="2000" dirty="0" err="1">
                <a:solidFill>
                  <a:schemeClr val="bg1"/>
                </a:solidFill>
              </a:rPr>
              <a:t>returneth</a:t>
            </a:r>
            <a:r>
              <a:rPr lang="en-CA" sz="2000" dirty="0">
                <a:solidFill>
                  <a:schemeClr val="bg1"/>
                </a:solidFill>
              </a:rPr>
              <a:t> to his earth; in that </a:t>
            </a:r>
            <a:r>
              <a:rPr lang="en-CA" sz="2000" dirty="0" smtClean="0">
                <a:solidFill>
                  <a:schemeClr val="bg1"/>
                </a:solidFill>
              </a:rPr>
              <a:t>  very </a:t>
            </a:r>
            <a:r>
              <a:rPr lang="en-CA" sz="2000" dirty="0">
                <a:solidFill>
                  <a:schemeClr val="bg1"/>
                </a:solidFill>
              </a:rPr>
              <a:t>day his thoughts perish.</a:t>
            </a:r>
          </a:p>
          <a:p>
            <a:endParaRPr lang="en-CA" dirty="0"/>
          </a:p>
          <a:p>
            <a:endParaRPr lang="en-CA" b="1" dirty="0">
              <a:solidFill>
                <a:schemeClr val="bg1"/>
              </a:solidFill>
              <a:effectLst>
                <a:outerShdw blurRad="38100" dist="38100" dir="2700000" algn="tl">
                  <a:srgbClr val="000000">
                    <a:alpha val="43137"/>
                  </a:srgbClr>
                </a:outerShdw>
              </a:effectLst>
            </a:endParaRPr>
          </a:p>
          <a:p>
            <a:endParaRPr lang="en-CA" dirty="0"/>
          </a:p>
        </p:txBody>
      </p:sp>
      <p:sp>
        <p:nvSpPr>
          <p:cNvPr id="8" name="Text Placeholder 7"/>
          <p:cNvSpPr>
            <a:spLocks noGrp="1"/>
          </p:cNvSpPr>
          <p:nvPr>
            <p:ph type="body" sz="quarter" idx="3"/>
          </p:nvPr>
        </p:nvSpPr>
        <p:spPr>
          <a:xfrm>
            <a:off x="4645025" y="1412776"/>
            <a:ext cx="4041775" cy="648072"/>
          </a:xfrm>
          <a:solidFill>
            <a:srgbClr val="FF0000"/>
          </a:solidFill>
        </p:spPr>
        <p:txBody>
          <a:bodyPr anchor="ctr"/>
          <a:lstStyle/>
          <a:p>
            <a:pPr algn="ctr"/>
            <a:r>
              <a:rPr lang="en-CA" dirty="0">
                <a:solidFill>
                  <a:schemeClr val="bg1"/>
                </a:solidFill>
                <a:effectLst>
                  <a:outerShdw blurRad="38100" dist="38100" dir="2700000" algn="tl">
                    <a:srgbClr val="000000">
                      <a:alpha val="43137"/>
                    </a:srgbClr>
                  </a:outerShdw>
                </a:effectLst>
              </a:rPr>
              <a:t>Dead people are in Heaven! </a:t>
            </a:r>
          </a:p>
        </p:txBody>
      </p:sp>
      <p:sp>
        <p:nvSpPr>
          <p:cNvPr id="7" name="Content Placeholder 6"/>
          <p:cNvSpPr>
            <a:spLocks noGrp="1"/>
          </p:cNvSpPr>
          <p:nvPr>
            <p:ph sz="quarter" idx="4"/>
          </p:nvPr>
        </p:nvSpPr>
        <p:spPr>
          <a:xfrm>
            <a:off x="4645025" y="3182987"/>
            <a:ext cx="4041775" cy="2766293"/>
          </a:xfrm>
          <a:solidFill>
            <a:schemeClr val="tx1"/>
          </a:solidFill>
        </p:spPr>
        <p:txBody>
          <a:bodyPr>
            <a:normAutofit/>
          </a:bodyPr>
          <a:lstStyle/>
          <a:p>
            <a:endParaRPr lang="en-CA" sz="500" b="1" dirty="0" smtClean="0">
              <a:solidFill>
                <a:schemeClr val="bg1"/>
              </a:solidFill>
              <a:effectLst>
                <a:outerShdw blurRad="38100" dist="38100" dir="2700000" algn="tl">
                  <a:srgbClr val="000000">
                    <a:alpha val="43137"/>
                  </a:srgbClr>
                </a:outerShdw>
              </a:effectLst>
            </a:endParaRPr>
          </a:p>
          <a:p>
            <a:pPr marL="0" indent="0">
              <a:buNone/>
            </a:pPr>
            <a:r>
              <a:rPr lang="en-CA" sz="2000" b="1" dirty="0" smtClean="0">
                <a:solidFill>
                  <a:schemeClr val="bg1"/>
                </a:solidFill>
                <a:effectLst>
                  <a:outerShdw blurRad="38100" dist="38100" dir="2700000" algn="tl">
                    <a:srgbClr val="000000">
                      <a:alpha val="43137"/>
                    </a:srgbClr>
                  </a:outerShdw>
                </a:effectLst>
              </a:rPr>
              <a:t>John </a:t>
            </a:r>
            <a:r>
              <a:rPr lang="en-CA" sz="2000" b="1" dirty="0">
                <a:solidFill>
                  <a:schemeClr val="bg1"/>
                </a:solidFill>
                <a:effectLst>
                  <a:outerShdw blurRad="38100" dist="38100" dir="2700000" algn="tl">
                    <a:srgbClr val="000000">
                      <a:alpha val="43137"/>
                    </a:srgbClr>
                  </a:outerShdw>
                </a:effectLst>
              </a:rPr>
              <a:t>3:13 KJV</a:t>
            </a:r>
          </a:p>
          <a:p>
            <a:r>
              <a:rPr lang="en-CA" sz="2000" b="1" dirty="0">
                <a:solidFill>
                  <a:schemeClr val="bg1"/>
                </a:solidFill>
                <a:effectLst>
                  <a:outerShdw blurRad="38100" dist="38100" dir="2700000" algn="tl">
                    <a:srgbClr val="000000">
                      <a:alpha val="43137"/>
                    </a:srgbClr>
                  </a:outerShdw>
                </a:effectLst>
              </a:rPr>
              <a:t>13  And no man hath ascended       up to heaven, but he that came down from heaven, even the       Son of man which is in heaven.</a:t>
            </a:r>
          </a:p>
          <a:p>
            <a:endParaRPr lang="en-CA" b="1" dirty="0" smtClean="0">
              <a:solidFill>
                <a:schemeClr val="bg1"/>
              </a:solidFill>
              <a:effectLst>
                <a:outerShdw blurRad="38100" dist="38100" dir="2700000" algn="tl">
                  <a:srgbClr val="000000">
                    <a:alpha val="43137"/>
                  </a:srgbClr>
                </a:outerShdw>
              </a:effectLst>
            </a:endParaRPr>
          </a:p>
          <a:p>
            <a:endParaRPr lang="en-CA" b="1" dirty="0">
              <a:solidFill>
                <a:schemeClr val="bg1"/>
              </a:solidFill>
              <a:effectLst>
                <a:outerShdw blurRad="38100" dist="38100" dir="2700000" algn="tl">
                  <a:srgbClr val="000000">
                    <a:alpha val="43137"/>
                  </a:srgbClr>
                </a:outerShdw>
              </a:effectLst>
            </a:endParaRPr>
          </a:p>
        </p:txBody>
      </p:sp>
      <p:sp>
        <p:nvSpPr>
          <p:cNvPr id="9" name="Title 1"/>
          <p:cNvSpPr txBox="1">
            <a:spLocks/>
          </p:cNvSpPr>
          <p:nvPr/>
        </p:nvSpPr>
        <p:spPr>
          <a:xfrm>
            <a:off x="5364088" y="268044"/>
            <a:ext cx="2282050" cy="1143000"/>
          </a:xfrm>
          <a:prstGeom prst="rect">
            <a:avLst/>
          </a:prstGeom>
          <a:solidFill>
            <a:srgbClr val="FF0000"/>
          </a:solidFill>
          <a:effectLst>
            <a:softEdge rad="317500"/>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a:lstStyle>
          <a:p>
            <a:r>
              <a:rPr lang="en-CA" sz="4000" b="1" dirty="0" smtClean="0">
                <a:solidFill>
                  <a:prstClr val="white"/>
                </a:solidFill>
                <a:effectLst>
                  <a:outerShdw blurRad="38100" dist="38100" dir="2700000" algn="tl">
                    <a:srgbClr val="000000">
                      <a:alpha val="43137"/>
                    </a:srgbClr>
                  </a:outerShdw>
                </a:effectLst>
              </a:rPr>
              <a:t>Sell</a:t>
            </a:r>
            <a:endParaRPr lang="en-CA" sz="4000" b="1" dirty="0">
              <a:solidFill>
                <a:prstClr val="white"/>
              </a:solidFill>
              <a:effectLst>
                <a:outerShdw blurRad="38100" dist="38100" dir="2700000" algn="tl">
                  <a:srgbClr val="000000">
                    <a:alpha val="43137"/>
                  </a:srgbClr>
                </a:outerShdw>
              </a:effectLst>
            </a:endParaRPr>
          </a:p>
        </p:txBody>
      </p:sp>
      <p:sp>
        <p:nvSpPr>
          <p:cNvPr id="4" name="TextBox 3"/>
          <p:cNvSpPr txBox="1"/>
          <p:nvPr/>
        </p:nvSpPr>
        <p:spPr>
          <a:xfrm>
            <a:off x="1346816" y="2278629"/>
            <a:ext cx="2201897" cy="643253"/>
          </a:xfrm>
          <a:prstGeom prst="rect">
            <a:avLst/>
          </a:prstGeom>
          <a:solidFill>
            <a:srgbClr val="002060"/>
          </a:solidFill>
          <a:effectLst>
            <a:softEdge rad="127000"/>
          </a:effectLst>
        </p:spPr>
        <p:txBody>
          <a:bodyPr wrap="square" rtlCol="0">
            <a:spAutoFit/>
          </a:bodyPr>
          <a:lstStyle/>
          <a:p>
            <a:pPr algn="ctr"/>
            <a:r>
              <a:rPr lang="en-CA" sz="3200" b="1" dirty="0" smtClean="0">
                <a:solidFill>
                  <a:schemeClr val="bg1"/>
                </a:solidFill>
                <a:latin typeface="Candara" panose="020E0502030303020204" pitchFamily="34" charset="0"/>
              </a:rPr>
              <a:t>Because</a:t>
            </a:r>
            <a:r>
              <a:rPr lang="en-CA" sz="2000" b="1" dirty="0" smtClean="0">
                <a:solidFill>
                  <a:schemeClr val="bg1"/>
                </a:solidFill>
              </a:rPr>
              <a:t> …</a:t>
            </a:r>
            <a:endParaRPr lang="en-CA" sz="2000" b="1" dirty="0">
              <a:solidFill>
                <a:schemeClr val="bg1"/>
              </a:solidFill>
            </a:endParaRPr>
          </a:p>
        </p:txBody>
      </p:sp>
      <p:sp>
        <p:nvSpPr>
          <p:cNvPr id="10" name="TextBox 9"/>
          <p:cNvSpPr txBox="1"/>
          <p:nvPr/>
        </p:nvSpPr>
        <p:spPr>
          <a:xfrm>
            <a:off x="5444471" y="2282354"/>
            <a:ext cx="2201897" cy="643253"/>
          </a:xfrm>
          <a:prstGeom prst="rect">
            <a:avLst/>
          </a:prstGeom>
          <a:solidFill>
            <a:srgbClr val="FF0000"/>
          </a:solidFill>
          <a:effectLst>
            <a:softEdge rad="127000"/>
          </a:effectLst>
        </p:spPr>
        <p:txBody>
          <a:bodyPr wrap="square" rtlCol="0">
            <a:spAutoFit/>
          </a:bodyPr>
          <a:lstStyle/>
          <a:p>
            <a:pPr algn="ctr"/>
            <a:r>
              <a:rPr lang="en-CA" sz="3200" b="1" dirty="0" smtClean="0">
                <a:solidFill>
                  <a:schemeClr val="bg1"/>
                </a:solidFill>
                <a:latin typeface="Candara" panose="020E0502030303020204" pitchFamily="34" charset="0"/>
              </a:rPr>
              <a:t>Because</a:t>
            </a:r>
            <a:r>
              <a:rPr lang="en-CA" sz="2000" b="1" dirty="0" smtClean="0">
                <a:solidFill>
                  <a:schemeClr val="bg1"/>
                </a:solidFill>
              </a:rPr>
              <a:t> …</a:t>
            </a:r>
            <a:endParaRPr lang="en-CA" sz="2000" b="1" dirty="0">
              <a:solidFill>
                <a:schemeClr val="bg1"/>
              </a:solidFill>
            </a:endParaRPr>
          </a:p>
        </p:txBody>
      </p:sp>
    </p:spTree>
    <p:extLst>
      <p:ext uri="{BB962C8B-B14F-4D97-AF65-F5344CB8AC3E}">
        <p14:creationId xmlns:p14="http://schemas.microsoft.com/office/powerpoint/2010/main" val="832134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bg/>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bg/>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bg/>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
                                            <p:bg/>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txEl>
                                              <p:pRg st="1" end="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P spid="5" grpId="0" uiExpand="1" build="p" animBg="1"/>
      <p:bldP spid="8" grpId="0" uiExpand="1" build="p" animBg="1"/>
      <p:bldP spid="7" grpId="0" uiExpand="1" build="p" animBg="1"/>
      <p:bldP spid="9" grpId="0" animBg="1"/>
      <p:bldP spid="4"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269776"/>
            <a:ext cx="2282050" cy="1143000"/>
          </a:xfrm>
          <a:solidFill>
            <a:srgbClr val="002060"/>
          </a:solidFill>
          <a:effectLst>
            <a:softEdge rad="317500"/>
          </a:effectLst>
        </p:spPr>
        <p:txBody>
          <a:bodyPr>
            <a:normAutofit/>
          </a:bodyPr>
          <a:lstStyle/>
          <a:p>
            <a:r>
              <a:rPr lang="en-CA" sz="4000" b="1" dirty="0" smtClean="0">
                <a:solidFill>
                  <a:schemeClr val="bg1"/>
                </a:solidFill>
                <a:effectLst>
                  <a:outerShdw blurRad="38100" dist="38100" dir="2700000" algn="tl">
                    <a:srgbClr val="000000">
                      <a:alpha val="43137"/>
                    </a:srgbClr>
                  </a:outerShdw>
                </a:effectLst>
              </a:rPr>
              <a:t>Buy</a:t>
            </a:r>
            <a:endParaRPr lang="en-CA" sz="4000" b="1" dirty="0">
              <a:solidFill>
                <a:schemeClr val="bg1"/>
              </a:solidFill>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a:xfrm>
            <a:off x="457200" y="1421086"/>
            <a:ext cx="4040188" cy="639762"/>
          </a:xfrm>
          <a:solidFill>
            <a:srgbClr val="002060"/>
          </a:solidFill>
        </p:spPr>
        <p:txBody>
          <a:bodyPr anchor="ctr">
            <a:normAutofit/>
          </a:bodyPr>
          <a:lstStyle/>
          <a:p>
            <a:pPr algn="ctr"/>
            <a:r>
              <a:rPr lang="en-CA" dirty="0" smtClean="0">
                <a:solidFill>
                  <a:schemeClr val="bg1"/>
                </a:solidFill>
                <a:effectLst>
                  <a:outerShdw blurRad="38100" dist="38100" dir="2700000" algn="tl">
                    <a:srgbClr val="000000">
                      <a:alpha val="43137"/>
                    </a:srgbClr>
                  </a:outerShdw>
                </a:effectLst>
              </a:rPr>
              <a:t>All life was Created by God</a:t>
            </a:r>
          </a:p>
        </p:txBody>
      </p:sp>
      <p:sp>
        <p:nvSpPr>
          <p:cNvPr id="5" name="Content Placeholder 4"/>
          <p:cNvSpPr>
            <a:spLocks noGrp="1"/>
          </p:cNvSpPr>
          <p:nvPr>
            <p:ph sz="half" idx="2"/>
          </p:nvPr>
        </p:nvSpPr>
        <p:spPr>
          <a:xfrm>
            <a:off x="457200" y="3212976"/>
            <a:ext cx="4040188" cy="2910309"/>
          </a:xfrm>
          <a:solidFill>
            <a:schemeClr val="tx1"/>
          </a:solidFill>
        </p:spPr>
        <p:txBody>
          <a:bodyPr>
            <a:normAutofit/>
          </a:bodyPr>
          <a:lstStyle/>
          <a:p>
            <a:endParaRPr lang="en-CA" sz="500" b="1" dirty="0" smtClean="0">
              <a:solidFill>
                <a:schemeClr val="bg1"/>
              </a:solidFill>
              <a:effectLst>
                <a:outerShdw blurRad="38100" dist="38100" dir="2700000" algn="tl">
                  <a:srgbClr val="000000">
                    <a:alpha val="43137"/>
                  </a:srgbClr>
                </a:outerShdw>
              </a:effectLst>
            </a:endParaRPr>
          </a:p>
          <a:p>
            <a:pPr marL="0" indent="0">
              <a:buNone/>
            </a:pPr>
            <a:r>
              <a:rPr lang="en-CA" sz="2000" b="1" dirty="0">
                <a:solidFill>
                  <a:schemeClr val="bg1"/>
                </a:solidFill>
              </a:rPr>
              <a:t>Exodus 20:11 KJV</a:t>
            </a:r>
          </a:p>
          <a:p>
            <a:r>
              <a:rPr lang="en-CA" sz="2000" dirty="0">
                <a:solidFill>
                  <a:schemeClr val="bg1"/>
                </a:solidFill>
              </a:rPr>
              <a:t>11  For </a:t>
            </a:r>
            <a:r>
              <a:rPr lang="en-CA" sz="2000" i="1" dirty="0">
                <a:solidFill>
                  <a:schemeClr val="bg1"/>
                </a:solidFill>
              </a:rPr>
              <a:t>in</a:t>
            </a:r>
            <a:r>
              <a:rPr lang="en-CA" sz="2000" dirty="0">
                <a:solidFill>
                  <a:schemeClr val="bg1"/>
                </a:solidFill>
              </a:rPr>
              <a:t> six days the LORD made heaven and earth, the sea, and all that in them </a:t>
            </a:r>
            <a:r>
              <a:rPr lang="en-CA" sz="2000" i="1" dirty="0">
                <a:solidFill>
                  <a:schemeClr val="bg1"/>
                </a:solidFill>
              </a:rPr>
              <a:t>is,</a:t>
            </a:r>
            <a:r>
              <a:rPr lang="en-CA" sz="2000" dirty="0">
                <a:solidFill>
                  <a:schemeClr val="bg1"/>
                </a:solidFill>
              </a:rPr>
              <a:t> and rested the seventh day: wherefore the LORD blessed the </a:t>
            </a:r>
            <a:r>
              <a:rPr lang="en-CA" sz="2000" dirty="0" err="1">
                <a:solidFill>
                  <a:schemeClr val="bg1"/>
                </a:solidFill>
              </a:rPr>
              <a:t>sabbath</a:t>
            </a:r>
            <a:r>
              <a:rPr lang="en-CA" sz="2000" dirty="0">
                <a:solidFill>
                  <a:schemeClr val="bg1"/>
                </a:solidFill>
              </a:rPr>
              <a:t> day, and hallowed it.</a:t>
            </a:r>
          </a:p>
          <a:p>
            <a:endParaRPr lang="en-CA" sz="2000" dirty="0">
              <a:solidFill>
                <a:schemeClr val="bg1"/>
              </a:solidFill>
            </a:endParaRPr>
          </a:p>
          <a:p>
            <a:endParaRPr lang="en-CA" sz="2000" dirty="0">
              <a:solidFill>
                <a:schemeClr val="bg1"/>
              </a:solidFill>
            </a:endParaRPr>
          </a:p>
          <a:p>
            <a:endParaRPr lang="en-CA" dirty="0">
              <a:solidFill>
                <a:schemeClr val="bg1"/>
              </a:solidFill>
            </a:endParaRPr>
          </a:p>
          <a:p>
            <a:endParaRPr lang="en-CA" b="1" dirty="0">
              <a:solidFill>
                <a:schemeClr val="bg1"/>
              </a:solidFill>
              <a:effectLst>
                <a:outerShdw blurRad="38100" dist="38100" dir="2700000" algn="tl">
                  <a:srgbClr val="000000">
                    <a:alpha val="43137"/>
                  </a:srgbClr>
                </a:outerShdw>
              </a:effectLst>
            </a:endParaRPr>
          </a:p>
          <a:p>
            <a:endParaRPr lang="en-CA" dirty="0">
              <a:solidFill>
                <a:schemeClr val="bg1"/>
              </a:solidFill>
            </a:endParaRPr>
          </a:p>
        </p:txBody>
      </p:sp>
      <p:sp>
        <p:nvSpPr>
          <p:cNvPr id="8" name="Text Placeholder 7"/>
          <p:cNvSpPr>
            <a:spLocks noGrp="1"/>
          </p:cNvSpPr>
          <p:nvPr>
            <p:ph type="body" sz="quarter" idx="3"/>
          </p:nvPr>
        </p:nvSpPr>
        <p:spPr>
          <a:xfrm>
            <a:off x="4645025" y="1412776"/>
            <a:ext cx="4041775" cy="648072"/>
          </a:xfrm>
          <a:solidFill>
            <a:srgbClr val="FF0000"/>
          </a:solidFill>
        </p:spPr>
        <p:txBody>
          <a:bodyPr anchor="ctr"/>
          <a:lstStyle/>
          <a:p>
            <a:pPr algn="ctr"/>
            <a:r>
              <a:rPr lang="en-CA" dirty="0" smtClean="0">
                <a:solidFill>
                  <a:schemeClr val="bg1"/>
                </a:solidFill>
                <a:effectLst>
                  <a:outerShdw blurRad="38100" dist="38100" dir="2700000" algn="tl">
                    <a:srgbClr val="000000">
                      <a:alpha val="43137"/>
                    </a:srgbClr>
                  </a:outerShdw>
                </a:effectLst>
              </a:rPr>
              <a:t>We Evolved from Animals</a:t>
            </a:r>
            <a:endParaRPr lang="en-CA" dirty="0">
              <a:solidFill>
                <a:schemeClr val="bg1"/>
              </a:solidFill>
              <a:effectLst>
                <a:outerShdw blurRad="38100" dist="38100" dir="2700000" algn="tl">
                  <a:srgbClr val="000000">
                    <a:alpha val="43137"/>
                  </a:srgbClr>
                </a:outerShdw>
              </a:effectLst>
            </a:endParaRPr>
          </a:p>
        </p:txBody>
      </p:sp>
      <p:sp>
        <p:nvSpPr>
          <p:cNvPr id="7" name="Content Placeholder 6"/>
          <p:cNvSpPr>
            <a:spLocks noGrp="1"/>
          </p:cNvSpPr>
          <p:nvPr>
            <p:ph sz="quarter" idx="4"/>
          </p:nvPr>
        </p:nvSpPr>
        <p:spPr>
          <a:xfrm>
            <a:off x="4645025" y="3213983"/>
            <a:ext cx="4041775" cy="2910309"/>
          </a:xfrm>
          <a:solidFill>
            <a:schemeClr val="tx1"/>
          </a:solidFill>
        </p:spPr>
        <p:txBody>
          <a:bodyPr>
            <a:normAutofit/>
          </a:bodyPr>
          <a:lstStyle/>
          <a:p>
            <a:endParaRPr lang="en-CA" sz="500" b="1" dirty="0" smtClean="0">
              <a:solidFill>
                <a:schemeClr val="bg1"/>
              </a:solidFill>
              <a:effectLst>
                <a:outerShdw blurRad="38100" dist="38100" dir="2700000" algn="tl">
                  <a:srgbClr val="000000">
                    <a:alpha val="43137"/>
                  </a:srgbClr>
                </a:outerShdw>
              </a:effectLst>
            </a:endParaRPr>
          </a:p>
          <a:p>
            <a:pPr marL="0" indent="0">
              <a:buNone/>
            </a:pPr>
            <a:r>
              <a:rPr lang="en-CA" sz="2000" b="1" dirty="0">
                <a:solidFill>
                  <a:schemeClr val="bg1"/>
                </a:solidFill>
              </a:rPr>
              <a:t>Romans 1:20 KJV</a:t>
            </a:r>
          </a:p>
          <a:p>
            <a:r>
              <a:rPr lang="en-CA" sz="2000" dirty="0">
                <a:solidFill>
                  <a:schemeClr val="bg1"/>
                </a:solidFill>
              </a:rPr>
              <a:t>20  For the invisible things of him from the creation of the world are clearly seen, being understood by the things that are made, </a:t>
            </a:r>
            <a:r>
              <a:rPr lang="en-CA" sz="2000" i="1" dirty="0">
                <a:solidFill>
                  <a:schemeClr val="bg1"/>
                </a:solidFill>
              </a:rPr>
              <a:t>even</a:t>
            </a:r>
            <a:r>
              <a:rPr lang="en-CA" sz="2000" dirty="0">
                <a:solidFill>
                  <a:schemeClr val="bg1"/>
                </a:solidFill>
              </a:rPr>
              <a:t> his eternal power and Godhead; so that they are without excuse:</a:t>
            </a:r>
          </a:p>
          <a:p>
            <a:endParaRPr lang="en-CA" sz="2000" dirty="0">
              <a:solidFill>
                <a:schemeClr val="bg1"/>
              </a:solidFill>
            </a:endParaRPr>
          </a:p>
          <a:p>
            <a:endParaRPr lang="en-CA" sz="2000" dirty="0">
              <a:solidFill>
                <a:schemeClr val="bg1"/>
              </a:solidFill>
            </a:endParaRPr>
          </a:p>
          <a:p>
            <a:endParaRPr lang="en-CA" b="1" dirty="0">
              <a:solidFill>
                <a:schemeClr val="bg1"/>
              </a:solidFill>
              <a:effectLst>
                <a:outerShdw blurRad="38100" dist="38100" dir="2700000" algn="tl">
                  <a:srgbClr val="000000">
                    <a:alpha val="43137"/>
                  </a:srgbClr>
                </a:outerShdw>
              </a:effectLst>
            </a:endParaRPr>
          </a:p>
        </p:txBody>
      </p:sp>
      <p:sp>
        <p:nvSpPr>
          <p:cNvPr id="9" name="Title 1"/>
          <p:cNvSpPr txBox="1">
            <a:spLocks/>
          </p:cNvSpPr>
          <p:nvPr/>
        </p:nvSpPr>
        <p:spPr>
          <a:xfrm>
            <a:off x="5364088" y="268044"/>
            <a:ext cx="2282050" cy="1143000"/>
          </a:xfrm>
          <a:prstGeom prst="rect">
            <a:avLst/>
          </a:prstGeom>
          <a:solidFill>
            <a:srgbClr val="FF0000"/>
          </a:solidFill>
          <a:effectLst>
            <a:softEdge rad="317500"/>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a:lstStyle>
          <a:p>
            <a:r>
              <a:rPr lang="en-CA" sz="4000" b="1" dirty="0" smtClean="0">
                <a:solidFill>
                  <a:prstClr val="white"/>
                </a:solidFill>
                <a:effectLst>
                  <a:outerShdw blurRad="38100" dist="38100" dir="2700000" algn="tl">
                    <a:srgbClr val="000000">
                      <a:alpha val="43137"/>
                    </a:srgbClr>
                  </a:outerShdw>
                </a:effectLst>
              </a:rPr>
              <a:t>Sell</a:t>
            </a:r>
            <a:endParaRPr lang="en-CA" sz="4000" b="1" dirty="0">
              <a:solidFill>
                <a:prstClr val="white"/>
              </a:solidFill>
              <a:effectLst>
                <a:outerShdw blurRad="38100" dist="38100" dir="2700000" algn="tl">
                  <a:srgbClr val="000000">
                    <a:alpha val="43137"/>
                  </a:srgbClr>
                </a:outerShdw>
              </a:effectLst>
            </a:endParaRPr>
          </a:p>
        </p:txBody>
      </p:sp>
      <p:sp>
        <p:nvSpPr>
          <p:cNvPr id="10" name="TextBox 9"/>
          <p:cNvSpPr txBox="1"/>
          <p:nvPr/>
        </p:nvSpPr>
        <p:spPr>
          <a:xfrm>
            <a:off x="1346816" y="2278629"/>
            <a:ext cx="2201897" cy="643253"/>
          </a:xfrm>
          <a:prstGeom prst="rect">
            <a:avLst/>
          </a:prstGeom>
          <a:solidFill>
            <a:srgbClr val="002060"/>
          </a:solidFill>
          <a:effectLst>
            <a:softEdge rad="127000"/>
          </a:effectLst>
        </p:spPr>
        <p:txBody>
          <a:bodyPr wrap="square" rtlCol="0">
            <a:spAutoFit/>
          </a:bodyPr>
          <a:lstStyle/>
          <a:p>
            <a:pPr algn="ctr"/>
            <a:r>
              <a:rPr lang="en-CA" sz="3200" b="1" dirty="0" smtClean="0">
                <a:solidFill>
                  <a:schemeClr val="bg1"/>
                </a:solidFill>
                <a:latin typeface="Candara" panose="020E0502030303020204" pitchFamily="34" charset="0"/>
              </a:rPr>
              <a:t>Because</a:t>
            </a:r>
            <a:r>
              <a:rPr lang="en-CA" sz="2000" b="1" dirty="0" smtClean="0">
                <a:solidFill>
                  <a:schemeClr val="bg1"/>
                </a:solidFill>
              </a:rPr>
              <a:t> …</a:t>
            </a:r>
            <a:endParaRPr lang="en-CA" sz="2000" b="1" dirty="0">
              <a:solidFill>
                <a:schemeClr val="bg1"/>
              </a:solidFill>
            </a:endParaRPr>
          </a:p>
        </p:txBody>
      </p:sp>
      <p:sp>
        <p:nvSpPr>
          <p:cNvPr id="11" name="TextBox 10"/>
          <p:cNvSpPr txBox="1"/>
          <p:nvPr/>
        </p:nvSpPr>
        <p:spPr>
          <a:xfrm>
            <a:off x="5444471" y="2282354"/>
            <a:ext cx="2201897" cy="643253"/>
          </a:xfrm>
          <a:prstGeom prst="rect">
            <a:avLst/>
          </a:prstGeom>
          <a:solidFill>
            <a:srgbClr val="FF0000"/>
          </a:solidFill>
          <a:effectLst>
            <a:softEdge rad="127000"/>
          </a:effectLst>
        </p:spPr>
        <p:txBody>
          <a:bodyPr wrap="square" rtlCol="0">
            <a:spAutoFit/>
          </a:bodyPr>
          <a:lstStyle/>
          <a:p>
            <a:pPr algn="ctr"/>
            <a:r>
              <a:rPr lang="en-CA" sz="3200" b="1" dirty="0" smtClean="0">
                <a:solidFill>
                  <a:schemeClr val="bg1"/>
                </a:solidFill>
                <a:latin typeface="Candara" panose="020E0502030303020204" pitchFamily="34" charset="0"/>
              </a:rPr>
              <a:t>Because</a:t>
            </a:r>
            <a:r>
              <a:rPr lang="en-CA" sz="2000" b="1" dirty="0" smtClean="0">
                <a:solidFill>
                  <a:schemeClr val="bg1"/>
                </a:solidFill>
              </a:rPr>
              <a:t> …</a:t>
            </a:r>
            <a:endParaRPr lang="en-CA" sz="2000" b="1" dirty="0">
              <a:solidFill>
                <a:schemeClr val="bg1"/>
              </a:solidFill>
            </a:endParaRPr>
          </a:p>
        </p:txBody>
      </p:sp>
    </p:spTree>
    <p:extLst>
      <p:ext uri="{BB962C8B-B14F-4D97-AF65-F5344CB8AC3E}">
        <p14:creationId xmlns:p14="http://schemas.microsoft.com/office/powerpoint/2010/main" val="2058051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bg/>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bg/>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bg/>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bg/>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
                                            <p:txEl>
                                              <p:pRg st="1" end="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P spid="5" grpId="0" build="p" animBg="1"/>
      <p:bldP spid="8" grpId="0" uiExpand="1" build="p" animBg="1"/>
      <p:bldP spid="7" grpId="0" uiExpand="1" build="p" animBg="1"/>
      <p:bldP spid="9" grpId="0" animBg="1"/>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269776"/>
            <a:ext cx="2282050" cy="1143000"/>
          </a:xfrm>
          <a:solidFill>
            <a:srgbClr val="002060"/>
          </a:solidFill>
          <a:effectLst>
            <a:softEdge rad="317500"/>
          </a:effectLst>
        </p:spPr>
        <p:txBody>
          <a:bodyPr>
            <a:normAutofit/>
          </a:bodyPr>
          <a:lstStyle/>
          <a:p>
            <a:r>
              <a:rPr lang="en-CA" sz="4000" b="1" dirty="0" smtClean="0">
                <a:solidFill>
                  <a:schemeClr val="bg1"/>
                </a:solidFill>
                <a:effectLst>
                  <a:outerShdw blurRad="38100" dist="38100" dir="2700000" algn="tl">
                    <a:srgbClr val="000000">
                      <a:alpha val="43137"/>
                    </a:srgbClr>
                  </a:outerShdw>
                </a:effectLst>
              </a:rPr>
              <a:t>Buy</a:t>
            </a:r>
            <a:endParaRPr lang="en-CA" sz="4000" b="1" dirty="0">
              <a:solidFill>
                <a:schemeClr val="bg1"/>
              </a:solidFill>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a:xfrm>
            <a:off x="457200" y="1421086"/>
            <a:ext cx="4040188" cy="639762"/>
          </a:xfrm>
          <a:solidFill>
            <a:srgbClr val="002060"/>
          </a:solidFill>
        </p:spPr>
        <p:txBody>
          <a:bodyPr anchor="ctr">
            <a:normAutofit/>
          </a:bodyPr>
          <a:lstStyle/>
          <a:p>
            <a:pPr algn="ctr"/>
            <a:r>
              <a:rPr lang="en-CA" dirty="0" smtClean="0">
                <a:solidFill>
                  <a:schemeClr val="bg1"/>
                </a:solidFill>
                <a:effectLst>
                  <a:outerShdw blurRad="38100" dist="38100" dir="2700000" algn="tl">
                    <a:srgbClr val="000000">
                      <a:alpha val="43137"/>
                    </a:srgbClr>
                  </a:outerShdw>
                </a:effectLst>
              </a:rPr>
              <a:t>The Bible</a:t>
            </a:r>
          </a:p>
        </p:txBody>
      </p:sp>
      <p:sp>
        <p:nvSpPr>
          <p:cNvPr id="5" name="Content Placeholder 4"/>
          <p:cNvSpPr>
            <a:spLocks noGrp="1"/>
          </p:cNvSpPr>
          <p:nvPr>
            <p:ph sz="half" idx="2"/>
          </p:nvPr>
        </p:nvSpPr>
        <p:spPr>
          <a:xfrm>
            <a:off x="457200" y="3182987"/>
            <a:ext cx="4040188" cy="2766293"/>
          </a:xfrm>
          <a:solidFill>
            <a:schemeClr val="tx1"/>
          </a:solidFill>
        </p:spPr>
        <p:txBody>
          <a:bodyPr>
            <a:normAutofit lnSpcReduction="10000"/>
          </a:bodyPr>
          <a:lstStyle/>
          <a:p>
            <a:endParaRPr lang="en-CA" sz="500" b="1" dirty="0" smtClean="0">
              <a:solidFill>
                <a:schemeClr val="bg1"/>
              </a:solidFill>
              <a:effectLst>
                <a:outerShdw blurRad="38100" dist="38100" dir="2700000" algn="tl">
                  <a:srgbClr val="000000">
                    <a:alpha val="43137"/>
                  </a:srgbClr>
                </a:outerShdw>
              </a:effectLst>
            </a:endParaRPr>
          </a:p>
          <a:p>
            <a:pPr marL="0" indent="0">
              <a:buNone/>
            </a:pPr>
            <a:r>
              <a:rPr lang="en-CA" sz="2000" b="1" dirty="0">
                <a:solidFill>
                  <a:schemeClr val="bg1"/>
                </a:solidFill>
              </a:rPr>
              <a:t>2 Peter 1:20-21 KJV</a:t>
            </a:r>
          </a:p>
          <a:p>
            <a:r>
              <a:rPr lang="en-CA" sz="2000" dirty="0">
                <a:solidFill>
                  <a:schemeClr val="bg1"/>
                </a:solidFill>
              </a:rPr>
              <a:t>20  Knowing this first, that no prophecy of the scripture is of any private interpretation.</a:t>
            </a:r>
          </a:p>
          <a:p>
            <a:r>
              <a:rPr lang="en-CA" sz="2000" dirty="0">
                <a:solidFill>
                  <a:schemeClr val="bg1"/>
                </a:solidFill>
              </a:rPr>
              <a:t>21  For the prophecy came not in old time by the will of man: but holy men of God </a:t>
            </a:r>
            <a:r>
              <a:rPr lang="en-CA" sz="2000" dirty="0" err="1">
                <a:solidFill>
                  <a:schemeClr val="bg1"/>
                </a:solidFill>
              </a:rPr>
              <a:t>spake</a:t>
            </a:r>
            <a:r>
              <a:rPr lang="en-CA" sz="2000" dirty="0">
                <a:solidFill>
                  <a:schemeClr val="bg1"/>
                </a:solidFill>
              </a:rPr>
              <a:t> </a:t>
            </a:r>
            <a:r>
              <a:rPr lang="en-CA" sz="2000" i="1" dirty="0">
                <a:solidFill>
                  <a:schemeClr val="bg1"/>
                </a:solidFill>
              </a:rPr>
              <a:t>as they were</a:t>
            </a:r>
            <a:r>
              <a:rPr lang="en-CA" sz="2000" dirty="0">
                <a:solidFill>
                  <a:schemeClr val="bg1"/>
                </a:solidFill>
              </a:rPr>
              <a:t> moved by the Holy Ghost.</a:t>
            </a:r>
          </a:p>
          <a:p>
            <a:endParaRPr lang="en-CA" sz="2000" dirty="0">
              <a:solidFill>
                <a:schemeClr val="bg1"/>
              </a:solidFill>
            </a:endParaRPr>
          </a:p>
          <a:p>
            <a:endParaRPr lang="en-CA" dirty="0">
              <a:solidFill>
                <a:schemeClr val="bg1"/>
              </a:solidFill>
            </a:endParaRPr>
          </a:p>
          <a:p>
            <a:endParaRPr lang="en-CA" b="1" dirty="0">
              <a:solidFill>
                <a:schemeClr val="bg1"/>
              </a:solidFill>
              <a:effectLst>
                <a:outerShdw blurRad="38100" dist="38100" dir="2700000" algn="tl">
                  <a:srgbClr val="000000">
                    <a:alpha val="43137"/>
                  </a:srgbClr>
                </a:outerShdw>
              </a:effectLst>
            </a:endParaRPr>
          </a:p>
          <a:p>
            <a:endParaRPr lang="en-CA" dirty="0">
              <a:solidFill>
                <a:schemeClr val="bg1"/>
              </a:solidFill>
            </a:endParaRPr>
          </a:p>
        </p:txBody>
      </p:sp>
      <p:sp>
        <p:nvSpPr>
          <p:cNvPr id="8" name="Text Placeholder 7"/>
          <p:cNvSpPr>
            <a:spLocks noGrp="1"/>
          </p:cNvSpPr>
          <p:nvPr>
            <p:ph type="body" sz="quarter" idx="3"/>
          </p:nvPr>
        </p:nvSpPr>
        <p:spPr>
          <a:xfrm>
            <a:off x="4645025" y="1412776"/>
            <a:ext cx="4041775" cy="648072"/>
          </a:xfrm>
          <a:solidFill>
            <a:srgbClr val="FF0000"/>
          </a:solidFill>
        </p:spPr>
        <p:txBody>
          <a:bodyPr anchor="ctr"/>
          <a:lstStyle/>
          <a:p>
            <a:pPr algn="ctr"/>
            <a:r>
              <a:rPr lang="en-CA" dirty="0" smtClean="0">
                <a:solidFill>
                  <a:schemeClr val="bg1"/>
                </a:solidFill>
                <a:effectLst>
                  <a:outerShdw blurRad="38100" dist="38100" dir="2700000" algn="tl">
                    <a:srgbClr val="000000">
                      <a:alpha val="43137"/>
                    </a:srgbClr>
                  </a:outerShdw>
                </a:effectLst>
              </a:rPr>
              <a:t>Other Books</a:t>
            </a:r>
            <a:endParaRPr lang="en-CA" dirty="0">
              <a:solidFill>
                <a:schemeClr val="bg1"/>
              </a:solidFill>
              <a:effectLst>
                <a:outerShdw blurRad="38100" dist="38100" dir="2700000" algn="tl">
                  <a:srgbClr val="000000">
                    <a:alpha val="43137"/>
                  </a:srgbClr>
                </a:outerShdw>
              </a:effectLst>
            </a:endParaRPr>
          </a:p>
        </p:txBody>
      </p:sp>
      <p:sp>
        <p:nvSpPr>
          <p:cNvPr id="7" name="Content Placeholder 6"/>
          <p:cNvSpPr>
            <a:spLocks noGrp="1"/>
          </p:cNvSpPr>
          <p:nvPr>
            <p:ph sz="quarter" idx="4"/>
          </p:nvPr>
        </p:nvSpPr>
        <p:spPr>
          <a:xfrm>
            <a:off x="4645025" y="3182987"/>
            <a:ext cx="4041775" cy="2766293"/>
          </a:xfrm>
          <a:solidFill>
            <a:schemeClr val="tx1"/>
          </a:solidFill>
        </p:spPr>
        <p:txBody>
          <a:bodyPr>
            <a:normAutofit/>
          </a:bodyPr>
          <a:lstStyle/>
          <a:p>
            <a:endParaRPr lang="en-CA" sz="500" b="1" dirty="0" smtClean="0">
              <a:solidFill>
                <a:schemeClr val="bg1"/>
              </a:solidFill>
              <a:effectLst>
                <a:outerShdw blurRad="38100" dist="38100" dir="2700000" algn="tl">
                  <a:srgbClr val="000000">
                    <a:alpha val="43137"/>
                  </a:srgbClr>
                </a:outerShdw>
              </a:effectLst>
            </a:endParaRPr>
          </a:p>
          <a:p>
            <a:pPr marL="0" indent="0">
              <a:buNone/>
            </a:pPr>
            <a:r>
              <a:rPr lang="en-CA" sz="2000" b="1" dirty="0">
                <a:solidFill>
                  <a:schemeClr val="bg1"/>
                </a:solidFill>
              </a:rPr>
              <a:t>Acts 19:19 KJV</a:t>
            </a:r>
          </a:p>
          <a:p>
            <a:r>
              <a:rPr lang="en-CA" sz="2000" dirty="0">
                <a:solidFill>
                  <a:schemeClr val="bg1"/>
                </a:solidFill>
              </a:rPr>
              <a:t>19  Many of them also which used curious arts brought their books together, and burned them before all </a:t>
            </a:r>
            <a:r>
              <a:rPr lang="en-CA" sz="2000" i="1" dirty="0">
                <a:solidFill>
                  <a:schemeClr val="bg1"/>
                </a:solidFill>
              </a:rPr>
              <a:t>men:</a:t>
            </a:r>
            <a:r>
              <a:rPr lang="en-CA" sz="2000" dirty="0">
                <a:solidFill>
                  <a:schemeClr val="bg1"/>
                </a:solidFill>
              </a:rPr>
              <a:t> and they counted the price of them, and found </a:t>
            </a:r>
            <a:r>
              <a:rPr lang="en-CA" sz="2000" i="1" dirty="0">
                <a:solidFill>
                  <a:schemeClr val="bg1"/>
                </a:solidFill>
              </a:rPr>
              <a:t>it</a:t>
            </a:r>
            <a:r>
              <a:rPr lang="en-CA" sz="2000" dirty="0">
                <a:solidFill>
                  <a:schemeClr val="bg1"/>
                </a:solidFill>
              </a:rPr>
              <a:t> fifty thousand </a:t>
            </a:r>
            <a:r>
              <a:rPr lang="en-CA" sz="2000" i="1" dirty="0">
                <a:solidFill>
                  <a:schemeClr val="bg1"/>
                </a:solidFill>
              </a:rPr>
              <a:t>pieces</a:t>
            </a:r>
            <a:r>
              <a:rPr lang="en-CA" sz="2000" dirty="0">
                <a:solidFill>
                  <a:schemeClr val="bg1"/>
                </a:solidFill>
              </a:rPr>
              <a:t> of silver.</a:t>
            </a:r>
          </a:p>
          <a:p>
            <a:endParaRPr lang="en-CA" sz="2000" dirty="0">
              <a:solidFill>
                <a:schemeClr val="bg1"/>
              </a:solidFill>
            </a:endParaRPr>
          </a:p>
          <a:p>
            <a:endParaRPr lang="en-CA" b="1" dirty="0">
              <a:solidFill>
                <a:schemeClr val="bg1"/>
              </a:solidFill>
              <a:effectLst>
                <a:outerShdw blurRad="38100" dist="38100" dir="2700000" algn="tl">
                  <a:srgbClr val="000000">
                    <a:alpha val="43137"/>
                  </a:srgbClr>
                </a:outerShdw>
              </a:effectLst>
            </a:endParaRPr>
          </a:p>
        </p:txBody>
      </p:sp>
      <p:sp>
        <p:nvSpPr>
          <p:cNvPr id="9" name="Title 1"/>
          <p:cNvSpPr txBox="1">
            <a:spLocks/>
          </p:cNvSpPr>
          <p:nvPr/>
        </p:nvSpPr>
        <p:spPr>
          <a:xfrm>
            <a:off x="5364088" y="268044"/>
            <a:ext cx="2282050" cy="1143000"/>
          </a:xfrm>
          <a:prstGeom prst="rect">
            <a:avLst/>
          </a:prstGeom>
          <a:solidFill>
            <a:srgbClr val="FF0000"/>
          </a:solidFill>
          <a:effectLst>
            <a:softEdge rad="317500"/>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a:lstStyle>
          <a:p>
            <a:r>
              <a:rPr lang="en-CA" sz="4000" b="1" dirty="0" smtClean="0">
                <a:solidFill>
                  <a:prstClr val="white"/>
                </a:solidFill>
                <a:effectLst>
                  <a:outerShdw blurRad="38100" dist="38100" dir="2700000" algn="tl">
                    <a:srgbClr val="000000">
                      <a:alpha val="43137"/>
                    </a:srgbClr>
                  </a:outerShdw>
                </a:effectLst>
              </a:rPr>
              <a:t>Sell</a:t>
            </a:r>
            <a:endParaRPr lang="en-CA" sz="4000" b="1" dirty="0">
              <a:solidFill>
                <a:prstClr val="white"/>
              </a:solidFill>
              <a:effectLst>
                <a:outerShdw blurRad="38100" dist="38100" dir="2700000" algn="tl">
                  <a:srgbClr val="000000">
                    <a:alpha val="43137"/>
                  </a:srgbClr>
                </a:outerShdw>
              </a:effectLst>
            </a:endParaRPr>
          </a:p>
        </p:txBody>
      </p:sp>
      <p:sp>
        <p:nvSpPr>
          <p:cNvPr id="10" name="TextBox 9"/>
          <p:cNvSpPr txBox="1"/>
          <p:nvPr/>
        </p:nvSpPr>
        <p:spPr>
          <a:xfrm>
            <a:off x="1346816" y="2278629"/>
            <a:ext cx="2201897" cy="643253"/>
          </a:xfrm>
          <a:prstGeom prst="rect">
            <a:avLst/>
          </a:prstGeom>
          <a:solidFill>
            <a:srgbClr val="002060"/>
          </a:solidFill>
          <a:effectLst>
            <a:softEdge rad="127000"/>
          </a:effectLst>
        </p:spPr>
        <p:txBody>
          <a:bodyPr wrap="square" rtlCol="0">
            <a:spAutoFit/>
          </a:bodyPr>
          <a:lstStyle/>
          <a:p>
            <a:pPr algn="ctr"/>
            <a:r>
              <a:rPr lang="en-CA" sz="3200" b="1" dirty="0" smtClean="0">
                <a:solidFill>
                  <a:schemeClr val="bg1"/>
                </a:solidFill>
                <a:latin typeface="Candara" panose="020E0502030303020204" pitchFamily="34" charset="0"/>
              </a:rPr>
              <a:t>Because</a:t>
            </a:r>
            <a:r>
              <a:rPr lang="en-CA" sz="2000" b="1" dirty="0" smtClean="0">
                <a:solidFill>
                  <a:schemeClr val="bg1"/>
                </a:solidFill>
              </a:rPr>
              <a:t> …</a:t>
            </a:r>
            <a:endParaRPr lang="en-CA" sz="2000" b="1" dirty="0">
              <a:solidFill>
                <a:schemeClr val="bg1"/>
              </a:solidFill>
            </a:endParaRPr>
          </a:p>
        </p:txBody>
      </p:sp>
      <p:sp>
        <p:nvSpPr>
          <p:cNvPr id="11" name="TextBox 10"/>
          <p:cNvSpPr txBox="1"/>
          <p:nvPr/>
        </p:nvSpPr>
        <p:spPr>
          <a:xfrm>
            <a:off x="5444471" y="2282354"/>
            <a:ext cx="2201897" cy="643253"/>
          </a:xfrm>
          <a:prstGeom prst="rect">
            <a:avLst/>
          </a:prstGeom>
          <a:solidFill>
            <a:srgbClr val="FF0000"/>
          </a:solidFill>
          <a:effectLst>
            <a:softEdge rad="127000"/>
          </a:effectLst>
        </p:spPr>
        <p:txBody>
          <a:bodyPr wrap="square" rtlCol="0">
            <a:spAutoFit/>
          </a:bodyPr>
          <a:lstStyle/>
          <a:p>
            <a:pPr algn="ctr"/>
            <a:r>
              <a:rPr lang="en-CA" sz="3200" b="1" dirty="0" smtClean="0">
                <a:solidFill>
                  <a:schemeClr val="bg1"/>
                </a:solidFill>
                <a:latin typeface="Candara" panose="020E0502030303020204" pitchFamily="34" charset="0"/>
              </a:rPr>
              <a:t>Because</a:t>
            </a:r>
            <a:r>
              <a:rPr lang="en-CA" sz="2000" b="1" dirty="0" smtClean="0">
                <a:solidFill>
                  <a:schemeClr val="bg1"/>
                </a:solidFill>
              </a:rPr>
              <a:t> …</a:t>
            </a:r>
            <a:endParaRPr lang="en-CA" sz="2000" b="1" dirty="0">
              <a:solidFill>
                <a:schemeClr val="bg1"/>
              </a:solidFill>
            </a:endParaRPr>
          </a:p>
        </p:txBody>
      </p:sp>
    </p:spTree>
    <p:extLst>
      <p:ext uri="{BB962C8B-B14F-4D97-AF65-F5344CB8AC3E}">
        <p14:creationId xmlns:p14="http://schemas.microsoft.com/office/powerpoint/2010/main" val="3112942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bg/>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bg/>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bg/>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
                                            <p:bg/>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txEl>
                                              <p:pRg st="1" end="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5" grpId="0" build="p" animBg="1"/>
      <p:bldP spid="8" grpId="0" build="p" animBg="1"/>
      <p:bldP spid="7" grpId="0" build="p" animBg="1"/>
      <p:bldP spid="9" grpId="0" animBg="1"/>
      <p:bldP spid="10"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Text Placeholder 2"/>
          <p:cNvSpPr>
            <a:spLocks noGrp="1"/>
          </p:cNvSpPr>
          <p:nvPr>
            <p:ph type="body" idx="1"/>
          </p:nvPr>
        </p:nvSpPr>
        <p:spPr/>
        <p:txBody>
          <a:bodyPr/>
          <a:lstStyle/>
          <a:p>
            <a:endParaRPr lang="en-CA"/>
          </a:p>
        </p:txBody>
      </p:sp>
      <p:sp>
        <p:nvSpPr>
          <p:cNvPr id="4" name="Content Placeholder 3"/>
          <p:cNvSpPr>
            <a:spLocks noGrp="1"/>
          </p:cNvSpPr>
          <p:nvPr>
            <p:ph sz="half" idx="2"/>
          </p:nvPr>
        </p:nvSpPr>
        <p:spPr/>
        <p:txBody>
          <a:bodyPr/>
          <a:lstStyle/>
          <a:p>
            <a:endParaRPr lang="en-CA"/>
          </a:p>
        </p:txBody>
      </p:sp>
      <p:sp>
        <p:nvSpPr>
          <p:cNvPr id="5" name="Text Placeholder 4"/>
          <p:cNvSpPr>
            <a:spLocks noGrp="1"/>
          </p:cNvSpPr>
          <p:nvPr>
            <p:ph type="body" sz="quarter" idx="3"/>
          </p:nvPr>
        </p:nvSpPr>
        <p:spPr/>
        <p:txBody>
          <a:bodyPr/>
          <a:lstStyle/>
          <a:p>
            <a:endParaRPr lang="en-CA"/>
          </a:p>
        </p:txBody>
      </p:sp>
      <p:sp>
        <p:nvSpPr>
          <p:cNvPr id="6" name="Content Placeholder 5"/>
          <p:cNvSpPr>
            <a:spLocks noGrp="1"/>
          </p:cNvSpPr>
          <p:nvPr>
            <p:ph sz="quarter" idx="4"/>
          </p:nvPr>
        </p:nvSpPr>
        <p:spPr/>
        <p:txBody>
          <a:bodyPr/>
          <a:lstStyle/>
          <a:p>
            <a:endParaRPr lang="en-CA"/>
          </a:p>
        </p:txBody>
      </p:sp>
    </p:spTree>
    <p:extLst>
      <p:ext uri="{BB962C8B-B14F-4D97-AF65-F5344CB8AC3E}">
        <p14:creationId xmlns:p14="http://schemas.microsoft.com/office/powerpoint/2010/main" val="13829219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You Buy Something you Want!</a:t>
            </a:r>
            <a:endParaRPr lang="en-CA" sz="36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91411" y="1600200"/>
            <a:ext cx="5361178" cy="4525963"/>
          </a:xfrm>
        </p:spPr>
      </p:pic>
    </p:spTree>
    <p:extLst>
      <p:ext uri="{BB962C8B-B14F-4D97-AF65-F5344CB8AC3E}">
        <p14:creationId xmlns:p14="http://schemas.microsoft.com/office/powerpoint/2010/main" val="29419472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The Truth:</a:t>
            </a:r>
            <a:br>
              <a:rPr lang="en-CA" sz="3600" b="1" dirty="0" smtClean="0"/>
            </a:br>
            <a:r>
              <a:rPr lang="en-CA" sz="3600" b="1" dirty="0" smtClean="0"/>
              <a:t>Does New Technology Make a Difference?</a:t>
            </a:r>
            <a:endParaRPr lang="en-CA" sz="3600" b="1" dirty="0"/>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584" y="2070140"/>
            <a:ext cx="8046895" cy="4525963"/>
          </a:xfrm>
        </p:spPr>
      </p:pic>
      <p:sp>
        <p:nvSpPr>
          <p:cNvPr id="4" name="TextBox 3"/>
          <p:cNvSpPr txBox="1"/>
          <p:nvPr/>
        </p:nvSpPr>
        <p:spPr>
          <a:xfrm>
            <a:off x="1547664" y="1628800"/>
            <a:ext cx="5832648" cy="646331"/>
          </a:xfrm>
          <a:prstGeom prst="rect">
            <a:avLst/>
          </a:prstGeom>
          <a:noFill/>
        </p:spPr>
        <p:txBody>
          <a:bodyPr wrap="square" rtlCol="0">
            <a:spAutoFit/>
          </a:bodyPr>
          <a:lstStyle/>
          <a:p>
            <a:pPr algn="ctr"/>
            <a:r>
              <a:rPr lang="en-CA" sz="3600" dirty="0" smtClean="0">
                <a:solidFill>
                  <a:srgbClr val="FF0000"/>
                </a:solidFill>
                <a:effectLst>
                  <a:outerShdw blurRad="38100" dist="38100" dir="2700000" algn="tl">
                    <a:srgbClr val="000000">
                      <a:alpha val="43137"/>
                    </a:srgbClr>
                  </a:outerShdw>
                </a:effectLst>
                <a:latin typeface="Berlin Sans FB Demi" panose="020E0802020502020306" pitchFamily="34" charset="0"/>
              </a:rPr>
              <a:t>INVESTIGATE!</a:t>
            </a:r>
            <a:endParaRPr lang="en-CA" sz="3600" dirty="0">
              <a:solidFill>
                <a:srgbClr val="FF0000"/>
              </a:solidFill>
              <a:effectLst>
                <a:outerShdw blurRad="38100" dist="38100" dir="2700000" algn="tl">
                  <a:srgbClr val="000000">
                    <a:alpha val="43137"/>
                  </a:srgbClr>
                </a:outerShdw>
              </a:effectLst>
              <a:latin typeface="Berlin Sans FB Demi" panose="020E0802020502020306" pitchFamily="34" charset="0"/>
            </a:endParaRPr>
          </a:p>
        </p:txBody>
      </p:sp>
    </p:spTree>
    <p:extLst>
      <p:ext uri="{BB962C8B-B14F-4D97-AF65-F5344CB8AC3E}">
        <p14:creationId xmlns:p14="http://schemas.microsoft.com/office/powerpoint/2010/main" val="117839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smtClean="0"/>
              <a:t>Air Pollution in Big Cities</a:t>
            </a:r>
            <a:br>
              <a:rPr lang="en-CA" b="1" dirty="0" smtClean="0"/>
            </a:br>
            <a:r>
              <a:rPr lang="en-CA" b="1" dirty="0" smtClean="0"/>
              <a:t>Caused by so many Cars</a:t>
            </a:r>
            <a:endParaRPr lang="en-CA" b="1" dirty="0"/>
          </a:p>
        </p:txBody>
      </p:sp>
    </p:spTree>
    <p:extLst>
      <p:ext uri="{BB962C8B-B14F-4D97-AF65-F5344CB8AC3E}">
        <p14:creationId xmlns:p14="http://schemas.microsoft.com/office/powerpoint/2010/main" val="35743816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smtClean="0"/>
              <a:t>We Know that all Fossil Fuel driven Vehicles Pollute the Air – Some more than Others!</a:t>
            </a:r>
            <a:endParaRPr lang="en-CA" sz="36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77528" y="1600200"/>
            <a:ext cx="6788944" cy="4525963"/>
          </a:xfrm>
        </p:spPr>
      </p:pic>
    </p:spTree>
    <p:extLst>
      <p:ext uri="{BB962C8B-B14F-4D97-AF65-F5344CB8AC3E}">
        <p14:creationId xmlns:p14="http://schemas.microsoft.com/office/powerpoint/2010/main" val="2120861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Diesel Trucks Pollute the Air</a:t>
            </a:r>
            <a:endParaRPr lang="en-CA" sz="36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7584" y="1364955"/>
            <a:ext cx="7632847" cy="5092539"/>
          </a:xfrm>
        </p:spPr>
      </p:pic>
    </p:spTree>
    <p:extLst>
      <p:ext uri="{BB962C8B-B14F-4D97-AF65-F5344CB8AC3E}">
        <p14:creationId xmlns:p14="http://schemas.microsoft.com/office/powerpoint/2010/main" val="1638897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All Gasoline Fuelled cars</a:t>
            </a:r>
            <a:r>
              <a:rPr lang="en-CA" dirty="0" smtClean="0"/>
              <a:t>                        </a:t>
            </a:r>
            <a:r>
              <a:rPr lang="en-CA" sz="4000" b="1" dirty="0" smtClean="0"/>
              <a:t>Pollute the air</a:t>
            </a:r>
            <a:endParaRPr lang="en-CA" sz="40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1593489"/>
            <a:ext cx="6984776" cy="4586670"/>
          </a:xfrm>
        </p:spPr>
      </p:pic>
    </p:spTree>
    <p:extLst>
      <p:ext uri="{BB962C8B-B14F-4D97-AF65-F5344CB8AC3E}">
        <p14:creationId xmlns:p14="http://schemas.microsoft.com/office/powerpoint/2010/main" val="939937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Electric Cars Don’t Pollute the Air … But Require Energy to Move</a:t>
            </a:r>
            <a:endParaRPr lang="en-CA" sz="3600" b="1"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805781"/>
            <a:ext cx="8229600" cy="4114800"/>
          </a:xfrm>
        </p:spPr>
      </p:pic>
    </p:spTree>
    <p:extLst>
      <p:ext uri="{BB962C8B-B14F-4D97-AF65-F5344CB8AC3E}">
        <p14:creationId xmlns:p14="http://schemas.microsoft.com/office/powerpoint/2010/main" val="213041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Electric Cars Need Power Plants to                       </a:t>
            </a:r>
            <a:r>
              <a:rPr lang="en-CA" sz="4000" b="1" dirty="0" smtClean="0"/>
              <a:t>Produce the Electricity</a:t>
            </a:r>
            <a:endParaRPr lang="en-CA" sz="4000" b="1"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1634331"/>
            <a:ext cx="6858000" cy="4457700"/>
          </a:xfrm>
        </p:spPr>
      </p:pic>
    </p:spTree>
    <p:extLst>
      <p:ext uri="{BB962C8B-B14F-4D97-AF65-F5344CB8AC3E}">
        <p14:creationId xmlns:p14="http://schemas.microsoft.com/office/powerpoint/2010/main" val="1252502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Depending on the Fuel Used                        Power Plants Pollute as Well</a:t>
            </a:r>
            <a:endParaRPr lang="en-CA" sz="36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8572" y="1600200"/>
            <a:ext cx="6686855" cy="4525963"/>
          </a:xfrm>
        </p:spPr>
      </p:pic>
    </p:spTree>
    <p:extLst>
      <p:ext uri="{BB962C8B-B14F-4D97-AF65-F5344CB8AC3E}">
        <p14:creationId xmlns:p14="http://schemas.microsoft.com/office/powerpoint/2010/main" val="77611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Some Really Pollute the Air!</a:t>
            </a:r>
            <a:endParaRPr lang="en-CA" sz="36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1484784"/>
            <a:ext cx="8136904" cy="3727226"/>
          </a:xfrm>
        </p:spPr>
      </p:pic>
    </p:spTree>
    <p:extLst>
      <p:ext uri="{BB962C8B-B14F-4D97-AF65-F5344CB8AC3E}">
        <p14:creationId xmlns:p14="http://schemas.microsoft.com/office/powerpoint/2010/main" val="268069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t>To Find the Truth of the Matter –                                            We need to do some Research!</a:t>
            </a:r>
            <a:endParaRPr lang="en-CA" sz="3600" b="1" dirty="0"/>
          </a:p>
        </p:txBody>
      </p:sp>
      <p:sp>
        <p:nvSpPr>
          <p:cNvPr id="3" name="Content Placeholder 2"/>
          <p:cNvSpPr>
            <a:spLocks noGrp="1"/>
          </p:cNvSpPr>
          <p:nvPr>
            <p:ph idx="1"/>
          </p:nvPr>
        </p:nvSpPr>
        <p:spPr>
          <a:xfrm>
            <a:off x="457200" y="1744216"/>
            <a:ext cx="8229600" cy="4061048"/>
          </a:xfrm>
        </p:spPr>
        <p:txBody>
          <a:bodyPr>
            <a:noAutofit/>
          </a:bodyPr>
          <a:lstStyle/>
          <a:p>
            <a:endParaRPr lang="en-CA" sz="500" dirty="0" smtClean="0"/>
          </a:p>
          <a:p>
            <a:r>
              <a:rPr lang="en-CA" sz="2400" dirty="0" smtClean="0"/>
              <a:t>A </a:t>
            </a:r>
            <a:r>
              <a:rPr lang="en-CA" sz="2400" dirty="0"/>
              <a:t>view from the tailpipe gives EVs a clear edge: no emissions, no pollution, no problem. Shift the view to that of a smokestack, though, and we get a much different picture. The EV that caused no environmental damage on the road during the day still needs to be charged at night. This requires a great deal of electricity generated by a power plant somewhere, and if that power plant runs on coal, it’s not hard to imagine it spewing more emissions from a smokestack than a comparable gas car coughed up from a tailpipe.</a:t>
            </a:r>
          </a:p>
        </p:txBody>
      </p:sp>
    </p:spTree>
    <p:extLst>
      <p:ext uri="{BB962C8B-B14F-4D97-AF65-F5344CB8AC3E}">
        <p14:creationId xmlns:p14="http://schemas.microsoft.com/office/powerpoint/2010/main" val="256510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You Sell Something you do not Want</a:t>
            </a:r>
            <a:endParaRPr lang="en-CA" sz="36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9184" y="1600200"/>
            <a:ext cx="6785631" cy="4525963"/>
          </a:xfrm>
        </p:spPr>
      </p:pic>
    </p:spTree>
    <p:extLst>
      <p:ext uri="{BB962C8B-B14F-4D97-AF65-F5344CB8AC3E}">
        <p14:creationId xmlns:p14="http://schemas.microsoft.com/office/powerpoint/2010/main" val="181133213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An Experiment to see if –                                          Electric Cars Lower the Pollution Levels</a:t>
            </a:r>
            <a:endParaRPr lang="en-CA" sz="3600" b="1" dirty="0"/>
          </a:p>
        </p:txBody>
      </p:sp>
      <p:sp>
        <p:nvSpPr>
          <p:cNvPr id="3" name="Content Placeholder 2"/>
          <p:cNvSpPr>
            <a:spLocks noGrp="1"/>
          </p:cNvSpPr>
          <p:nvPr>
            <p:ph idx="1"/>
          </p:nvPr>
        </p:nvSpPr>
        <p:spPr>
          <a:xfrm>
            <a:off x="831273" y="1744216"/>
            <a:ext cx="7481455" cy="2980928"/>
          </a:xfrm>
        </p:spPr>
        <p:txBody>
          <a:bodyPr>
            <a:normAutofit lnSpcReduction="10000"/>
          </a:bodyPr>
          <a:lstStyle/>
          <a:p>
            <a:endParaRPr lang="en-CA" sz="500" dirty="0" smtClean="0"/>
          </a:p>
          <a:p>
            <a:r>
              <a:rPr lang="en-CA" sz="2400" dirty="0" smtClean="0"/>
              <a:t>The </a:t>
            </a:r>
            <a:r>
              <a:rPr lang="en-CA" sz="2400" dirty="0"/>
              <a:t>researchers focused on five major pollutants: carbon (CO2), sulfur dioxide (SO2), nitrogen (NOx), particulate matter (PM 2.5), and volatile organic compounds (VOCs). They considered 11 different 2014 models of EVs, as well as the “closest substitute” gas car. Whenever possible they used an exact equivalent, as with the Ford Focus, which comes in both electric and gas-powered versions.</a:t>
            </a:r>
          </a:p>
        </p:txBody>
      </p:sp>
    </p:spTree>
    <p:extLst>
      <p:ext uri="{BB962C8B-B14F-4D97-AF65-F5344CB8AC3E}">
        <p14:creationId xmlns:p14="http://schemas.microsoft.com/office/powerpoint/2010/main" val="4136895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3600" b="1" dirty="0" smtClean="0"/>
              <a:t>Cars Involved Today</a:t>
            </a:r>
            <a:endParaRPr lang="en-CA" sz="3600" b="1" dirty="0"/>
          </a:p>
        </p:txBody>
      </p:sp>
      <p:sp>
        <p:nvSpPr>
          <p:cNvPr id="5" name="Text Placeholder 4"/>
          <p:cNvSpPr>
            <a:spLocks noGrp="1"/>
          </p:cNvSpPr>
          <p:nvPr>
            <p:ph type="body" idx="1"/>
          </p:nvPr>
        </p:nvSpPr>
        <p:spPr>
          <a:xfrm>
            <a:off x="457200" y="1535113"/>
            <a:ext cx="4040188" cy="669752"/>
          </a:xfrm>
        </p:spPr>
        <p:txBody>
          <a:bodyPr anchor="ctr">
            <a:normAutofit/>
          </a:bodyPr>
          <a:lstStyle/>
          <a:p>
            <a:pPr algn="ctr"/>
            <a:r>
              <a:rPr lang="en-CA" dirty="0" smtClean="0"/>
              <a:t>2018 SE Focus Sedan</a:t>
            </a:r>
            <a:endParaRPr lang="en-CA" dirty="0"/>
          </a:p>
        </p:txBody>
      </p:sp>
      <p:pic>
        <p:nvPicPr>
          <p:cNvPr id="9" name="Content Placeholder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57200" y="2276872"/>
            <a:ext cx="4040188" cy="2042791"/>
          </a:xfrm>
        </p:spPr>
      </p:pic>
      <p:sp>
        <p:nvSpPr>
          <p:cNvPr id="7" name="Text Placeholder 6"/>
          <p:cNvSpPr>
            <a:spLocks noGrp="1"/>
          </p:cNvSpPr>
          <p:nvPr>
            <p:ph type="body" sz="quarter" idx="3"/>
          </p:nvPr>
        </p:nvSpPr>
        <p:spPr/>
        <p:txBody>
          <a:bodyPr anchor="ctr"/>
          <a:lstStyle/>
          <a:p>
            <a:pPr algn="ctr"/>
            <a:r>
              <a:rPr lang="en-CA" dirty="0" smtClean="0"/>
              <a:t>2018 Focus Sedan Electric</a:t>
            </a:r>
            <a:endParaRPr lang="en-CA" dirty="0"/>
          </a:p>
        </p:txBody>
      </p:sp>
      <p:pic>
        <p:nvPicPr>
          <p:cNvPr id="12" name="Content Placeholder 11"/>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4572000" y="2276872"/>
            <a:ext cx="4041775" cy="2043593"/>
          </a:xfrm>
        </p:spPr>
      </p:pic>
      <p:sp>
        <p:nvSpPr>
          <p:cNvPr id="10" name="TextBox 9"/>
          <p:cNvSpPr txBox="1"/>
          <p:nvPr/>
        </p:nvSpPr>
        <p:spPr>
          <a:xfrm>
            <a:off x="1187624" y="4581128"/>
            <a:ext cx="3154069" cy="923330"/>
          </a:xfrm>
          <a:prstGeom prst="rect">
            <a:avLst/>
          </a:prstGeom>
          <a:noFill/>
        </p:spPr>
        <p:txBody>
          <a:bodyPr wrap="square" rtlCol="0">
            <a:spAutoFit/>
          </a:bodyPr>
          <a:lstStyle/>
          <a:p>
            <a:pPr algn="ctr"/>
            <a:r>
              <a:rPr lang="en-CA" b="1" dirty="0">
                <a:solidFill>
                  <a:prstClr val="black"/>
                </a:solidFill>
              </a:rPr>
              <a:t>Starting at $18,298 Est. L/100km  7.9 City / 5.9 Hwy</a:t>
            </a:r>
          </a:p>
          <a:p>
            <a:pPr algn="ctr"/>
            <a:r>
              <a:rPr lang="en-CA" b="1" dirty="0">
                <a:solidFill>
                  <a:prstClr val="black"/>
                </a:solidFill>
              </a:rPr>
              <a:t>Fuel Cost $6900 / 100,000 km</a:t>
            </a:r>
          </a:p>
        </p:txBody>
      </p:sp>
      <p:sp>
        <p:nvSpPr>
          <p:cNvPr id="11" name="TextBox 10"/>
          <p:cNvSpPr txBox="1"/>
          <p:nvPr/>
        </p:nvSpPr>
        <p:spPr>
          <a:xfrm>
            <a:off x="5364088" y="4581128"/>
            <a:ext cx="3154069" cy="923330"/>
          </a:xfrm>
          <a:prstGeom prst="rect">
            <a:avLst/>
          </a:prstGeom>
          <a:noFill/>
        </p:spPr>
        <p:txBody>
          <a:bodyPr wrap="square" rtlCol="0">
            <a:spAutoFit/>
          </a:bodyPr>
          <a:lstStyle/>
          <a:p>
            <a:pPr algn="ctr"/>
            <a:r>
              <a:rPr lang="en-CA" b="1" dirty="0">
                <a:solidFill>
                  <a:prstClr val="black"/>
                </a:solidFill>
              </a:rPr>
              <a:t>Starting at $34,998</a:t>
            </a:r>
            <a:r>
              <a:rPr lang="en-CA" b="1">
                <a:solidFill>
                  <a:prstClr val="black"/>
                </a:solidFill>
              </a:rPr>
              <a:t> </a:t>
            </a:r>
            <a:r>
              <a:rPr lang="en-CA" b="1" dirty="0">
                <a:solidFill>
                  <a:prstClr val="black"/>
                </a:solidFill>
              </a:rPr>
              <a:t> Est. L/100km   2.0 City / 2.5 Hwy</a:t>
            </a:r>
          </a:p>
          <a:p>
            <a:pPr algn="ctr"/>
            <a:r>
              <a:rPr lang="en-CA" b="1" dirty="0">
                <a:solidFill>
                  <a:prstClr val="black"/>
                </a:solidFill>
              </a:rPr>
              <a:t>Fuel Cost $2250 / 100,000 km</a:t>
            </a:r>
          </a:p>
        </p:txBody>
      </p:sp>
    </p:spTree>
    <p:extLst>
      <p:ext uri="{BB962C8B-B14F-4D97-AF65-F5344CB8AC3E}">
        <p14:creationId xmlns:p14="http://schemas.microsoft.com/office/powerpoint/2010/main" val="942621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P spid="10" grpId="0"/>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r>
              <a:rPr lang="en-CA" sz="3600" b="1" dirty="0" smtClean="0"/>
              <a:t>What they Found</a:t>
            </a:r>
            <a:endParaRPr lang="en-CA" sz="36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9208" y="2183377"/>
            <a:ext cx="8229600" cy="2757791"/>
          </a:xfrm>
        </p:spPr>
      </p:pic>
      <p:sp>
        <p:nvSpPr>
          <p:cNvPr id="5" name="TextBox 4"/>
          <p:cNvSpPr txBox="1"/>
          <p:nvPr/>
        </p:nvSpPr>
        <p:spPr>
          <a:xfrm>
            <a:off x="899592" y="5018173"/>
            <a:ext cx="7488832" cy="923330"/>
          </a:xfrm>
          <a:prstGeom prst="rect">
            <a:avLst/>
          </a:prstGeom>
          <a:noFill/>
        </p:spPr>
        <p:txBody>
          <a:bodyPr wrap="square" rtlCol="0">
            <a:spAutoFit/>
          </a:bodyPr>
          <a:lstStyle/>
          <a:p>
            <a:r>
              <a:rPr lang="en-CA" dirty="0">
                <a:solidFill>
                  <a:prstClr val="black"/>
                </a:solidFill>
              </a:rPr>
              <a:t>Estimated damages for gas (left) and electric (right) cars by U.S. county; the damages range from roughly 1 to 5 cent(s) per mile on each side, green to red. (Holland et al, 2015, NBER)</a:t>
            </a:r>
          </a:p>
        </p:txBody>
      </p:sp>
      <p:sp>
        <p:nvSpPr>
          <p:cNvPr id="6" name="TextBox 5"/>
          <p:cNvSpPr txBox="1"/>
          <p:nvPr/>
        </p:nvSpPr>
        <p:spPr>
          <a:xfrm>
            <a:off x="899592" y="982469"/>
            <a:ext cx="7488832" cy="646331"/>
          </a:xfrm>
          <a:prstGeom prst="rect">
            <a:avLst/>
          </a:prstGeom>
          <a:noFill/>
        </p:spPr>
        <p:txBody>
          <a:bodyPr wrap="square" rtlCol="0">
            <a:spAutoFit/>
          </a:bodyPr>
          <a:lstStyle/>
          <a:p>
            <a:r>
              <a:rPr lang="en-CA" dirty="0">
                <a:solidFill>
                  <a:prstClr val="black"/>
                </a:solidFill>
              </a:rPr>
              <a:t>The maps below show the environmental damages by county for a 2014 gas (left panel) and electric (right) Ford Focus.  (Courtesy of Eric Jaffe; CITYLAB)</a:t>
            </a:r>
          </a:p>
        </p:txBody>
      </p:sp>
      <p:sp>
        <p:nvSpPr>
          <p:cNvPr id="3" name="TextBox 2"/>
          <p:cNvSpPr txBox="1"/>
          <p:nvPr/>
        </p:nvSpPr>
        <p:spPr>
          <a:xfrm>
            <a:off x="1619672" y="1772816"/>
            <a:ext cx="1656184" cy="400110"/>
          </a:xfrm>
          <a:prstGeom prst="rect">
            <a:avLst/>
          </a:prstGeom>
          <a:noFill/>
        </p:spPr>
        <p:txBody>
          <a:bodyPr wrap="square" rtlCol="0">
            <a:spAutoFit/>
          </a:bodyPr>
          <a:lstStyle/>
          <a:p>
            <a:pPr algn="ctr"/>
            <a:r>
              <a:rPr lang="en-CA" sz="2000" b="1" dirty="0">
                <a:solidFill>
                  <a:prstClr val="black"/>
                </a:solidFill>
              </a:rPr>
              <a:t>Gasoline Car</a:t>
            </a:r>
          </a:p>
        </p:txBody>
      </p:sp>
      <p:sp>
        <p:nvSpPr>
          <p:cNvPr id="7" name="TextBox 6"/>
          <p:cNvSpPr txBox="1"/>
          <p:nvPr/>
        </p:nvSpPr>
        <p:spPr>
          <a:xfrm>
            <a:off x="5796136" y="1772816"/>
            <a:ext cx="1656184" cy="400110"/>
          </a:xfrm>
          <a:prstGeom prst="rect">
            <a:avLst/>
          </a:prstGeom>
          <a:noFill/>
        </p:spPr>
        <p:txBody>
          <a:bodyPr wrap="square" rtlCol="0">
            <a:spAutoFit/>
          </a:bodyPr>
          <a:lstStyle/>
          <a:p>
            <a:pPr algn="ctr"/>
            <a:r>
              <a:rPr lang="en-CA" sz="2000" b="1" dirty="0">
                <a:solidFill>
                  <a:prstClr val="black"/>
                </a:solidFill>
                <a:latin typeface="Candara" panose="020E0502030303020204" pitchFamily="34" charset="0"/>
              </a:rPr>
              <a:t>Electric Car</a:t>
            </a:r>
          </a:p>
        </p:txBody>
      </p:sp>
    </p:spTree>
    <p:extLst>
      <p:ext uri="{BB962C8B-B14F-4D97-AF65-F5344CB8AC3E}">
        <p14:creationId xmlns:p14="http://schemas.microsoft.com/office/powerpoint/2010/main" val="1338313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Conclusions</a:t>
            </a:r>
            <a:endParaRPr lang="en-CA" sz="3600" b="1" dirty="0"/>
          </a:p>
        </p:txBody>
      </p:sp>
      <p:sp>
        <p:nvSpPr>
          <p:cNvPr id="3" name="Content Placeholder 2"/>
          <p:cNvSpPr>
            <a:spLocks noGrp="1"/>
          </p:cNvSpPr>
          <p:nvPr>
            <p:ph idx="1"/>
          </p:nvPr>
        </p:nvSpPr>
        <p:spPr>
          <a:xfrm>
            <a:off x="1480490" y="1600200"/>
            <a:ext cx="6183021" cy="4525963"/>
          </a:xfrm>
        </p:spPr>
        <p:txBody>
          <a:bodyPr/>
          <a:lstStyle/>
          <a:p>
            <a:pPr>
              <a:buFont typeface="+mj-lt"/>
              <a:buAutoNum type="arabicPeriod"/>
            </a:pPr>
            <a:endParaRPr lang="en-CA" sz="600" b="1" dirty="0" smtClean="0"/>
          </a:p>
          <a:p>
            <a:pPr marL="457200" indent="-457200">
              <a:buFont typeface="+mj-lt"/>
              <a:buAutoNum type="arabicPeriod"/>
            </a:pPr>
            <a:r>
              <a:rPr lang="en-CA" sz="2400" b="1" dirty="0" smtClean="0"/>
              <a:t>Do your research and get the facts.</a:t>
            </a:r>
          </a:p>
          <a:p>
            <a:pPr marL="457200" indent="-457200">
              <a:buFont typeface="+mj-lt"/>
              <a:buAutoNum type="arabicPeriod"/>
            </a:pPr>
            <a:r>
              <a:rPr lang="en-CA" sz="2400" b="1" dirty="0" smtClean="0"/>
              <a:t>Make sure you understand them by getting other people involved who can help you.</a:t>
            </a:r>
          </a:p>
          <a:p>
            <a:pPr marL="457200" indent="-457200">
              <a:buFont typeface="+mj-lt"/>
              <a:buAutoNum type="arabicPeriod"/>
            </a:pPr>
            <a:r>
              <a:rPr lang="en-CA" sz="2400" b="1" dirty="0" smtClean="0"/>
              <a:t>Arrange your conclusions so that everyone can understand them.</a:t>
            </a:r>
          </a:p>
          <a:p>
            <a:pPr marL="457200" indent="-457200">
              <a:buFont typeface="+mj-lt"/>
              <a:buAutoNum type="arabicPeriod"/>
            </a:pPr>
            <a:r>
              <a:rPr lang="en-CA" sz="2400" b="1" dirty="0" smtClean="0"/>
              <a:t>Then, Buy the Truth and Don’t Sell it!</a:t>
            </a:r>
            <a:endParaRPr lang="en-CA" sz="2400" b="1" dirty="0"/>
          </a:p>
        </p:txBody>
      </p:sp>
    </p:spTree>
    <p:extLst>
      <p:ext uri="{BB962C8B-B14F-4D97-AF65-F5344CB8AC3E}">
        <p14:creationId xmlns:p14="http://schemas.microsoft.com/office/powerpoint/2010/main" val="2347648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endParaRPr lang="en-CA"/>
          </a:p>
        </p:txBody>
      </p:sp>
    </p:spTree>
    <p:extLst>
      <p:ext uri="{BB962C8B-B14F-4D97-AF65-F5344CB8AC3E}">
        <p14:creationId xmlns:p14="http://schemas.microsoft.com/office/powerpoint/2010/main" val="340347123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People Destroyed for lack of Knowledge</a:t>
            </a:r>
            <a:endParaRPr lang="en-CA" sz="3600" b="1" dirty="0"/>
          </a:p>
        </p:txBody>
      </p:sp>
      <p:sp>
        <p:nvSpPr>
          <p:cNvPr id="3" name="Content Placeholder 2"/>
          <p:cNvSpPr>
            <a:spLocks noGrp="1"/>
          </p:cNvSpPr>
          <p:nvPr>
            <p:ph idx="1"/>
          </p:nvPr>
        </p:nvSpPr>
        <p:spPr>
          <a:xfrm>
            <a:off x="1171339" y="1600201"/>
            <a:ext cx="6801323" cy="2764904"/>
          </a:xfrm>
          <a:solidFill>
            <a:schemeClr val="bg1"/>
          </a:solidFill>
        </p:spPr>
        <p:txBody>
          <a:bodyPr>
            <a:normAutofit/>
          </a:bodyPr>
          <a:lstStyle/>
          <a:p>
            <a:pPr marL="0" indent="0">
              <a:buNone/>
            </a:pPr>
            <a:endParaRPr lang="en-CA" sz="500" b="1" dirty="0" smtClean="0"/>
          </a:p>
          <a:p>
            <a:pPr marL="0" indent="0">
              <a:buNone/>
            </a:pPr>
            <a:r>
              <a:rPr lang="en-CA" sz="2400" b="1" dirty="0" smtClean="0"/>
              <a:t>Hosea </a:t>
            </a:r>
            <a:r>
              <a:rPr lang="en-CA" sz="2400" b="1" dirty="0"/>
              <a:t>4:6 KJV</a:t>
            </a:r>
          </a:p>
          <a:p>
            <a:r>
              <a:rPr lang="en-CA" sz="2400" dirty="0"/>
              <a:t>6  </a:t>
            </a:r>
            <a:r>
              <a:rPr lang="en-CA" sz="2400" b="1" dirty="0"/>
              <a:t>My people are destroyed for lack of knowledge</a:t>
            </a:r>
            <a:r>
              <a:rPr lang="en-CA" sz="2400" dirty="0"/>
              <a:t>: because thou hast rejected knowledge, I will also reject thee, that thou shalt be no priest to me: seeing thou hast forgotten the law of thy God, I will also forget thy children.</a:t>
            </a:r>
          </a:p>
          <a:p>
            <a:endParaRPr lang="en-CA" sz="2400" dirty="0"/>
          </a:p>
          <a:p>
            <a:endParaRPr lang="en-CA" sz="2400" dirty="0"/>
          </a:p>
        </p:txBody>
      </p:sp>
    </p:spTree>
    <p:extLst>
      <p:ext uri="{BB962C8B-B14F-4D97-AF65-F5344CB8AC3E}">
        <p14:creationId xmlns:p14="http://schemas.microsoft.com/office/powerpoint/2010/main" val="13694107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552159"/>
            <a:ext cx="4824536" cy="5995637"/>
          </a:xfrm>
        </p:spPr>
      </p:pic>
      <p:sp>
        <p:nvSpPr>
          <p:cNvPr id="5" name="TextBox 4"/>
          <p:cNvSpPr txBox="1"/>
          <p:nvPr/>
        </p:nvSpPr>
        <p:spPr>
          <a:xfrm>
            <a:off x="5953245" y="548680"/>
            <a:ext cx="1702007" cy="3862596"/>
          </a:xfrm>
          <a:prstGeom prst="rect">
            <a:avLst/>
          </a:prstGeom>
          <a:solidFill>
            <a:schemeClr val="accent5">
              <a:lumMod val="20000"/>
              <a:lumOff val="80000"/>
            </a:schemeClr>
          </a:solidFill>
        </p:spPr>
        <p:txBody>
          <a:bodyPr wrap="square" rtlCol="0">
            <a:spAutoFit/>
          </a:bodyPr>
          <a:lstStyle/>
          <a:p>
            <a:pPr algn="ctr"/>
            <a:endParaRPr lang="en-CA" sz="500" dirty="0">
              <a:solidFill>
                <a:prstClr val="black"/>
              </a:solidFill>
            </a:endParaRPr>
          </a:p>
          <a:p>
            <a:pPr algn="ctr"/>
            <a:r>
              <a:rPr lang="en-CA" sz="2400" dirty="0">
                <a:solidFill>
                  <a:prstClr val="black"/>
                </a:solidFill>
              </a:rPr>
              <a:t>Where was Jesus born?</a:t>
            </a:r>
          </a:p>
          <a:p>
            <a:pPr algn="ctr"/>
            <a:endParaRPr lang="en-CA" sz="2400" dirty="0">
              <a:solidFill>
                <a:prstClr val="black"/>
              </a:solidFill>
            </a:endParaRPr>
          </a:p>
          <a:p>
            <a:pPr algn="ctr"/>
            <a:r>
              <a:rPr lang="en-CA" sz="2400" b="1" dirty="0">
                <a:solidFill>
                  <a:prstClr val="black"/>
                </a:solidFill>
              </a:rPr>
              <a:t>In Nazareth</a:t>
            </a:r>
          </a:p>
          <a:p>
            <a:pPr algn="ctr"/>
            <a:endParaRPr lang="en-CA" sz="2400" dirty="0">
              <a:solidFill>
                <a:prstClr val="black"/>
              </a:solidFill>
            </a:endParaRPr>
          </a:p>
          <a:p>
            <a:pPr algn="ctr"/>
            <a:endParaRPr lang="en-CA" sz="2400" dirty="0">
              <a:solidFill>
                <a:prstClr val="black"/>
              </a:solidFill>
            </a:endParaRPr>
          </a:p>
          <a:p>
            <a:pPr algn="ctr"/>
            <a:r>
              <a:rPr lang="en-CA" sz="2400" dirty="0">
                <a:solidFill>
                  <a:prstClr val="black"/>
                </a:solidFill>
              </a:rPr>
              <a:t>Or</a:t>
            </a:r>
          </a:p>
          <a:p>
            <a:pPr algn="ctr"/>
            <a:endParaRPr lang="en-CA" sz="2400" dirty="0">
              <a:solidFill>
                <a:prstClr val="black"/>
              </a:solidFill>
            </a:endParaRPr>
          </a:p>
          <a:p>
            <a:pPr algn="ctr"/>
            <a:endParaRPr lang="en-CA" sz="2400" dirty="0">
              <a:solidFill>
                <a:prstClr val="black"/>
              </a:solidFill>
            </a:endParaRPr>
          </a:p>
          <a:p>
            <a:pPr algn="ctr"/>
            <a:r>
              <a:rPr lang="en-CA" sz="2400" b="1" dirty="0">
                <a:solidFill>
                  <a:prstClr val="black"/>
                </a:solidFill>
              </a:rPr>
              <a:t>Bethlehem?</a:t>
            </a:r>
          </a:p>
        </p:txBody>
      </p:sp>
      <p:sp>
        <p:nvSpPr>
          <p:cNvPr id="6" name="Left Arrow 5"/>
          <p:cNvSpPr/>
          <p:nvPr/>
        </p:nvSpPr>
        <p:spPr>
          <a:xfrm rot="1452969">
            <a:off x="4427984" y="1319479"/>
            <a:ext cx="1296144" cy="64807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7" name="Left Arrow 6"/>
          <p:cNvSpPr/>
          <p:nvPr/>
        </p:nvSpPr>
        <p:spPr>
          <a:xfrm rot="20772100">
            <a:off x="4429595" y="4260403"/>
            <a:ext cx="1296144" cy="64807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Tree>
    <p:extLst>
      <p:ext uri="{BB962C8B-B14F-4D97-AF65-F5344CB8AC3E}">
        <p14:creationId xmlns:p14="http://schemas.microsoft.com/office/powerpoint/2010/main" val="408199389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200" b="1" dirty="0" smtClean="0"/>
              <a:t>Jesus’ Birthplace: Nazareth or Bethlehem?</a:t>
            </a:r>
            <a:endParaRPr lang="en-CA" sz="3200" b="1" dirty="0"/>
          </a:p>
        </p:txBody>
      </p:sp>
      <p:sp>
        <p:nvSpPr>
          <p:cNvPr id="3" name="Content Placeholder 2"/>
          <p:cNvSpPr>
            <a:spLocks noGrp="1"/>
          </p:cNvSpPr>
          <p:nvPr>
            <p:ph idx="1"/>
          </p:nvPr>
        </p:nvSpPr>
        <p:spPr>
          <a:solidFill>
            <a:schemeClr val="bg1"/>
          </a:solidFill>
        </p:spPr>
        <p:txBody>
          <a:bodyPr>
            <a:normAutofit/>
          </a:bodyPr>
          <a:lstStyle/>
          <a:p>
            <a:pPr marL="0" indent="0">
              <a:buNone/>
            </a:pPr>
            <a:endParaRPr lang="en-CA" sz="500" b="1" dirty="0" smtClean="0"/>
          </a:p>
          <a:p>
            <a:pPr marL="0" indent="0">
              <a:buNone/>
            </a:pPr>
            <a:r>
              <a:rPr lang="en-CA" sz="2400" b="1" dirty="0" smtClean="0"/>
              <a:t>John </a:t>
            </a:r>
            <a:r>
              <a:rPr lang="en-CA" sz="2400" b="1" dirty="0"/>
              <a:t>7:40-43 KJV</a:t>
            </a:r>
          </a:p>
          <a:p>
            <a:r>
              <a:rPr lang="en-CA" sz="2400" dirty="0"/>
              <a:t>40  Many of the people therefore, when they heard this saying, said, Of a truth this is the Prophet.</a:t>
            </a:r>
          </a:p>
          <a:p>
            <a:r>
              <a:rPr lang="en-CA" sz="2400" dirty="0"/>
              <a:t>41  Others said, This is the Christ. But some said, </a:t>
            </a:r>
            <a:r>
              <a:rPr lang="en-CA" sz="2400" b="1" dirty="0"/>
              <a:t>Shall Christ come out of Galilee?</a:t>
            </a:r>
          </a:p>
          <a:p>
            <a:r>
              <a:rPr lang="en-CA" sz="2400" dirty="0"/>
              <a:t>42  Hath not the scripture said, That Christ cometh of the seed of David, and </a:t>
            </a:r>
            <a:r>
              <a:rPr lang="en-CA" sz="2400" b="1" dirty="0"/>
              <a:t>out of the town of Bethlehem</a:t>
            </a:r>
            <a:r>
              <a:rPr lang="en-CA" sz="2400" dirty="0"/>
              <a:t>, where David was?</a:t>
            </a:r>
          </a:p>
          <a:p>
            <a:r>
              <a:rPr lang="en-CA" sz="2400" dirty="0"/>
              <a:t>43  So there was a division among the people because of him.</a:t>
            </a:r>
          </a:p>
          <a:p>
            <a:endParaRPr lang="en-CA" sz="2400" dirty="0"/>
          </a:p>
          <a:p>
            <a:endParaRPr lang="en-CA" sz="2400" dirty="0"/>
          </a:p>
          <a:p>
            <a:endParaRPr lang="en-CA" sz="2400" dirty="0"/>
          </a:p>
        </p:txBody>
      </p:sp>
    </p:spTree>
    <p:extLst>
      <p:ext uri="{BB962C8B-B14F-4D97-AF65-F5344CB8AC3E}">
        <p14:creationId xmlns:p14="http://schemas.microsoft.com/office/powerpoint/2010/main" val="342753166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solidFill>
                  <a:schemeClr val="bg1"/>
                </a:solidFill>
                <a:effectLst>
                  <a:outerShdw blurRad="38100" dist="38100" dir="2700000" algn="tl">
                    <a:srgbClr val="000000">
                      <a:alpha val="43137"/>
                    </a:srgbClr>
                  </a:outerShdw>
                </a:effectLst>
              </a:rPr>
              <a:t>Where was Jesus of Nazareth Born?</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8229600" cy="4133056"/>
          </a:xfrm>
          <a:solidFill>
            <a:schemeClr val="bg1">
              <a:alpha val="59000"/>
            </a:schemeClr>
          </a:solidFill>
        </p:spPr>
        <p:txBody>
          <a:bodyPr>
            <a:normAutofit/>
          </a:bodyPr>
          <a:lstStyle/>
          <a:p>
            <a:pPr marL="0" indent="0">
              <a:buNone/>
            </a:pPr>
            <a:endParaRPr lang="en-CA" sz="500" b="1" dirty="0" smtClean="0"/>
          </a:p>
          <a:p>
            <a:pPr marL="0" indent="0">
              <a:buNone/>
            </a:pPr>
            <a:r>
              <a:rPr lang="en-CA" sz="2400" b="1" dirty="0" smtClean="0"/>
              <a:t>John </a:t>
            </a:r>
            <a:r>
              <a:rPr lang="en-CA" sz="2400" b="1" dirty="0"/>
              <a:t>7:50-53 KJV</a:t>
            </a:r>
          </a:p>
          <a:p>
            <a:r>
              <a:rPr lang="en-CA" sz="2400" dirty="0"/>
              <a:t>50  Nicodemus </a:t>
            </a:r>
            <a:r>
              <a:rPr lang="en-CA" sz="2400" dirty="0" err="1"/>
              <a:t>saith</a:t>
            </a:r>
            <a:r>
              <a:rPr lang="en-CA" sz="2400" dirty="0"/>
              <a:t> unto them, (he that came to Jesus by night, being one of them,)</a:t>
            </a:r>
          </a:p>
          <a:p>
            <a:r>
              <a:rPr lang="en-CA" sz="2400" dirty="0"/>
              <a:t>51  Doth our law judge </a:t>
            </a:r>
            <a:r>
              <a:rPr lang="en-CA" sz="2400" i="1" dirty="0"/>
              <a:t>any</a:t>
            </a:r>
            <a:r>
              <a:rPr lang="en-CA" sz="2400" dirty="0"/>
              <a:t> man, before it hear him, and know what he doeth?</a:t>
            </a:r>
          </a:p>
          <a:p>
            <a:r>
              <a:rPr lang="en-CA" sz="2400" dirty="0"/>
              <a:t>52  They answered and said unto him, Art thou also of Galilee? Search, and look: </a:t>
            </a:r>
            <a:r>
              <a:rPr lang="en-CA" sz="2400" b="1" dirty="0"/>
              <a:t>for out of Galilee </a:t>
            </a:r>
            <a:r>
              <a:rPr lang="en-CA" sz="2400" b="1" dirty="0" err="1"/>
              <a:t>ariseth</a:t>
            </a:r>
            <a:r>
              <a:rPr lang="en-CA" sz="2400" b="1" dirty="0"/>
              <a:t> no prophet.</a:t>
            </a:r>
          </a:p>
          <a:p>
            <a:r>
              <a:rPr lang="en-CA" sz="2400" dirty="0"/>
              <a:t>53  And every man went unto his own house.</a:t>
            </a:r>
          </a:p>
          <a:p>
            <a:endParaRPr lang="en-CA" sz="2400" dirty="0"/>
          </a:p>
          <a:p>
            <a:endParaRPr lang="en-CA" sz="2400" dirty="0"/>
          </a:p>
        </p:txBody>
      </p:sp>
    </p:spTree>
    <p:extLst>
      <p:ext uri="{BB962C8B-B14F-4D97-AF65-F5344CB8AC3E}">
        <p14:creationId xmlns:p14="http://schemas.microsoft.com/office/powerpoint/2010/main" val="312300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Many knew his Family in Nazareth</a:t>
            </a:r>
            <a:endParaRPr lang="en-CA" sz="3600" b="1" dirty="0"/>
          </a:p>
        </p:txBody>
      </p:sp>
      <p:sp>
        <p:nvSpPr>
          <p:cNvPr id="3" name="Content Placeholder 2"/>
          <p:cNvSpPr>
            <a:spLocks noGrp="1"/>
          </p:cNvSpPr>
          <p:nvPr>
            <p:ph idx="1"/>
          </p:nvPr>
        </p:nvSpPr>
        <p:spPr>
          <a:xfrm>
            <a:off x="831273" y="1600200"/>
            <a:ext cx="7481455" cy="4525963"/>
          </a:xfrm>
          <a:solidFill>
            <a:schemeClr val="bg1"/>
          </a:solidFill>
        </p:spPr>
        <p:txBody>
          <a:bodyPr>
            <a:normAutofit fontScale="77500" lnSpcReduction="20000"/>
          </a:bodyPr>
          <a:lstStyle/>
          <a:p>
            <a:pPr marL="0" indent="0">
              <a:buNone/>
            </a:pPr>
            <a:endParaRPr lang="en-CA" sz="700" b="1" dirty="0" smtClean="0"/>
          </a:p>
          <a:p>
            <a:pPr marL="0" indent="0">
              <a:buNone/>
            </a:pPr>
            <a:r>
              <a:rPr lang="en-CA" b="1" dirty="0" smtClean="0"/>
              <a:t>Matthew </a:t>
            </a:r>
            <a:r>
              <a:rPr lang="en-CA" b="1" dirty="0"/>
              <a:t>13:54-57 KJV</a:t>
            </a:r>
          </a:p>
          <a:p>
            <a:r>
              <a:rPr lang="en-CA" dirty="0"/>
              <a:t>54  And when he was come into his own country, he taught them in their synagogue, insomuch that they were astonished, and said, Whence hath this </a:t>
            </a:r>
            <a:r>
              <a:rPr lang="en-CA" i="1" dirty="0"/>
              <a:t>man</a:t>
            </a:r>
            <a:r>
              <a:rPr lang="en-CA" dirty="0"/>
              <a:t> this wisdom, and </a:t>
            </a:r>
            <a:r>
              <a:rPr lang="en-CA" i="1" dirty="0"/>
              <a:t>these</a:t>
            </a:r>
            <a:r>
              <a:rPr lang="en-CA" dirty="0"/>
              <a:t> mighty works?</a:t>
            </a:r>
          </a:p>
          <a:p>
            <a:r>
              <a:rPr lang="en-CA" dirty="0"/>
              <a:t>55  </a:t>
            </a:r>
            <a:r>
              <a:rPr lang="en-CA" b="1" dirty="0"/>
              <a:t>Is not this the carpenter's son? is not his mother called Mary? and his brethren, James, and </a:t>
            </a:r>
            <a:r>
              <a:rPr lang="en-CA" b="1" dirty="0" err="1"/>
              <a:t>Joses</a:t>
            </a:r>
            <a:r>
              <a:rPr lang="en-CA" b="1" dirty="0"/>
              <a:t>, and Simon, and Judas?</a:t>
            </a:r>
          </a:p>
          <a:p>
            <a:r>
              <a:rPr lang="en-CA" dirty="0"/>
              <a:t>56  </a:t>
            </a:r>
            <a:r>
              <a:rPr lang="en-CA" b="1" dirty="0"/>
              <a:t>And his sisters, are they not all with us? </a:t>
            </a:r>
            <a:r>
              <a:rPr lang="en-CA" dirty="0"/>
              <a:t>Whence then hath this </a:t>
            </a:r>
            <a:r>
              <a:rPr lang="en-CA" i="1" dirty="0"/>
              <a:t>man</a:t>
            </a:r>
            <a:r>
              <a:rPr lang="en-CA" dirty="0"/>
              <a:t> all these things?</a:t>
            </a:r>
          </a:p>
          <a:p>
            <a:r>
              <a:rPr lang="en-CA" dirty="0"/>
              <a:t>57  And they were offended in him. But Jesus said unto them, A prophet is not without honour, save in his own country, and in his own house.</a:t>
            </a:r>
          </a:p>
          <a:p>
            <a:endParaRPr lang="en-CA" dirty="0"/>
          </a:p>
        </p:txBody>
      </p:sp>
    </p:spTree>
    <p:extLst>
      <p:ext uri="{BB962C8B-B14F-4D97-AF65-F5344CB8AC3E}">
        <p14:creationId xmlns:p14="http://schemas.microsoft.com/office/powerpoint/2010/main" val="20451809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You buy this car because …</a:t>
            </a:r>
            <a:endParaRPr lang="en-CA" sz="36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00125" y="1958181"/>
            <a:ext cx="7143750" cy="3810000"/>
          </a:xfrm>
        </p:spPr>
      </p:pic>
    </p:spTree>
    <p:extLst>
      <p:ext uri="{BB962C8B-B14F-4D97-AF65-F5344CB8AC3E}">
        <p14:creationId xmlns:p14="http://schemas.microsoft.com/office/powerpoint/2010/main" val="316558203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a:t>Why didn’t they ask his Mother?</a:t>
            </a:r>
            <a:endParaRPr lang="en-CA" sz="3600" dirty="0"/>
          </a:p>
        </p:txBody>
      </p:sp>
      <p:sp>
        <p:nvSpPr>
          <p:cNvPr id="3" name="Content Placeholder 2"/>
          <p:cNvSpPr>
            <a:spLocks noGrp="1"/>
          </p:cNvSpPr>
          <p:nvPr>
            <p:ph idx="1"/>
          </p:nvPr>
        </p:nvSpPr>
        <p:spPr>
          <a:solidFill>
            <a:schemeClr val="bg1">
              <a:alpha val="67000"/>
            </a:schemeClr>
          </a:solidFill>
        </p:spPr>
        <p:txBody>
          <a:bodyPr>
            <a:normAutofit fontScale="77500" lnSpcReduction="20000"/>
          </a:bodyPr>
          <a:lstStyle/>
          <a:p>
            <a:pPr marL="0" indent="0">
              <a:buNone/>
            </a:pPr>
            <a:r>
              <a:rPr lang="en-CA" b="1" dirty="0"/>
              <a:t>Luke 2:1-5 KJV</a:t>
            </a:r>
          </a:p>
          <a:p>
            <a:r>
              <a:rPr lang="en-CA" dirty="0"/>
              <a:t>1  And it came to pass in those days, that there went out a decree from Caesar Augustus, that all the world should be taxed.</a:t>
            </a:r>
          </a:p>
          <a:p>
            <a:r>
              <a:rPr lang="en-CA" dirty="0"/>
              <a:t>2  </a:t>
            </a:r>
            <a:r>
              <a:rPr lang="en-CA" i="1" dirty="0"/>
              <a:t>(And</a:t>
            </a:r>
            <a:r>
              <a:rPr lang="en-CA" dirty="0"/>
              <a:t> this taxing was first made when </a:t>
            </a:r>
            <a:r>
              <a:rPr lang="en-CA" dirty="0" err="1"/>
              <a:t>Cyrenius</a:t>
            </a:r>
            <a:r>
              <a:rPr lang="en-CA" dirty="0"/>
              <a:t> was governor of Syria.)</a:t>
            </a:r>
          </a:p>
          <a:p>
            <a:r>
              <a:rPr lang="en-CA" dirty="0"/>
              <a:t>3  And all went to be taxed, every one into his own city.</a:t>
            </a:r>
          </a:p>
          <a:p>
            <a:r>
              <a:rPr lang="en-CA" dirty="0"/>
              <a:t>4  And Joseph also went up from Galilee, out of the city of Nazareth, into Judaea, </a:t>
            </a:r>
            <a:r>
              <a:rPr lang="en-CA" b="1" dirty="0"/>
              <a:t>unto the city of David, which is called Bethlehem;</a:t>
            </a:r>
            <a:r>
              <a:rPr lang="en-CA" dirty="0"/>
              <a:t> (because he was of the house and lineage of David:)</a:t>
            </a:r>
          </a:p>
          <a:p>
            <a:r>
              <a:rPr lang="en-CA" dirty="0"/>
              <a:t>5  To be taxed with Mary his espoused wife, being great with child.</a:t>
            </a:r>
          </a:p>
          <a:p>
            <a:endParaRPr lang="en-CA" dirty="0"/>
          </a:p>
        </p:txBody>
      </p:sp>
    </p:spTree>
    <p:extLst>
      <p:ext uri="{BB962C8B-B14F-4D97-AF65-F5344CB8AC3E}">
        <p14:creationId xmlns:p14="http://schemas.microsoft.com/office/powerpoint/2010/main" val="3722969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Jesus was born in Bethlehem</a:t>
            </a:r>
            <a:endParaRPr lang="en-CA" sz="3600" b="1" dirty="0"/>
          </a:p>
        </p:txBody>
      </p:sp>
      <p:sp>
        <p:nvSpPr>
          <p:cNvPr id="3" name="Content Placeholder 2"/>
          <p:cNvSpPr>
            <a:spLocks noGrp="1"/>
          </p:cNvSpPr>
          <p:nvPr>
            <p:ph idx="1"/>
          </p:nvPr>
        </p:nvSpPr>
        <p:spPr>
          <a:solidFill>
            <a:schemeClr val="bg1"/>
          </a:solidFill>
        </p:spPr>
        <p:txBody>
          <a:bodyPr>
            <a:normAutofit fontScale="62500" lnSpcReduction="20000"/>
          </a:bodyPr>
          <a:lstStyle/>
          <a:p>
            <a:pPr marL="0" indent="0">
              <a:buNone/>
            </a:pPr>
            <a:endParaRPr lang="en-CA" sz="800" b="1" dirty="0" smtClean="0"/>
          </a:p>
          <a:p>
            <a:pPr marL="0" indent="0">
              <a:buNone/>
            </a:pPr>
            <a:r>
              <a:rPr lang="en-CA" b="1" dirty="0" smtClean="0"/>
              <a:t>Matthew </a:t>
            </a:r>
            <a:r>
              <a:rPr lang="en-CA" b="1" dirty="0"/>
              <a:t>2:1-6 KJV</a:t>
            </a:r>
          </a:p>
          <a:p>
            <a:r>
              <a:rPr lang="en-CA" dirty="0"/>
              <a:t>1  </a:t>
            </a:r>
            <a:r>
              <a:rPr lang="en-CA" b="1" dirty="0"/>
              <a:t>Now when Jesus was born in Bethlehem of Judaea </a:t>
            </a:r>
            <a:r>
              <a:rPr lang="en-CA" dirty="0"/>
              <a:t>in the days of Herod the king, behold, there came wise men from the east to Jerusalem,</a:t>
            </a:r>
          </a:p>
          <a:p>
            <a:r>
              <a:rPr lang="en-CA" dirty="0"/>
              <a:t>2  Saying, Where is he that is born King of the Jews? for we have seen his star in the east, and are come to worship him.</a:t>
            </a:r>
          </a:p>
          <a:p>
            <a:r>
              <a:rPr lang="en-CA" dirty="0"/>
              <a:t>3  When Herod the king had heard </a:t>
            </a:r>
            <a:r>
              <a:rPr lang="en-CA" i="1" dirty="0"/>
              <a:t>these things,</a:t>
            </a:r>
            <a:r>
              <a:rPr lang="en-CA" dirty="0"/>
              <a:t> he was troubled, and all Jerusalem with him.</a:t>
            </a:r>
          </a:p>
          <a:p>
            <a:r>
              <a:rPr lang="en-CA" dirty="0"/>
              <a:t>4  And when he had gathered all the chief priests and scribes of the people together</a:t>
            </a:r>
            <a:r>
              <a:rPr lang="en-CA" b="1" dirty="0"/>
              <a:t>, he demanded of them where Christ should be born.</a:t>
            </a:r>
          </a:p>
          <a:p>
            <a:r>
              <a:rPr lang="en-CA" dirty="0"/>
              <a:t>5  And they said unto him</a:t>
            </a:r>
            <a:r>
              <a:rPr lang="en-CA" b="1" dirty="0"/>
              <a:t>, In Bethlehem of Judaea: for thus it is written by the prophet,</a:t>
            </a:r>
          </a:p>
          <a:p>
            <a:r>
              <a:rPr lang="en-CA" b="1" dirty="0"/>
              <a:t>6  And thou Bethlehem, </a:t>
            </a:r>
            <a:r>
              <a:rPr lang="en-CA" b="1" i="1" dirty="0"/>
              <a:t>in</a:t>
            </a:r>
            <a:r>
              <a:rPr lang="en-CA" b="1" dirty="0"/>
              <a:t> the land of Juda, art not the least among the princes of Juda: for out of thee shall come a Governor, that shall rule my people Israel.</a:t>
            </a:r>
          </a:p>
          <a:p>
            <a:endParaRPr lang="en-CA" dirty="0"/>
          </a:p>
          <a:p>
            <a:endParaRPr lang="en-CA" dirty="0"/>
          </a:p>
        </p:txBody>
      </p:sp>
    </p:spTree>
    <p:extLst>
      <p:ext uri="{BB962C8B-B14F-4D97-AF65-F5344CB8AC3E}">
        <p14:creationId xmlns:p14="http://schemas.microsoft.com/office/powerpoint/2010/main" val="217534743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King Herod had tried to Kill him</a:t>
            </a:r>
            <a:endParaRPr lang="en-CA" sz="3600" b="1" dirty="0"/>
          </a:p>
        </p:txBody>
      </p:sp>
      <p:sp>
        <p:nvSpPr>
          <p:cNvPr id="3" name="Content Placeholder 2"/>
          <p:cNvSpPr>
            <a:spLocks noGrp="1"/>
          </p:cNvSpPr>
          <p:nvPr>
            <p:ph idx="1"/>
          </p:nvPr>
        </p:nvSpPr>
        <p:spPr>
          <a:xfrm>
            <a:off x="831273" y="1600200"/>
            <a:ext cx="7481455" cy="4493095"/>
          </a:xfrm>
          <a:solidFill>
            <a:schemeClr val="bg1"/>
          </a:solidFill>
        </p:spPr>
        <p:txBody>
          <a:bodyPr>
            <a:normAutofit fontScale="77500" lnSpcReduction="20000"/>
          </a:bodyPr>
          <a:lstStyle/>
          <a:p>
            <a:pPr marL="0" indent="0">
              <a:buNone/>
            </a:pPr>
            <a:endParaRPr lang="en-CA" sz="600" b="1" dirty="0" smtClean="0"/>
          </a:p>
          <a:p>
            <a:pPr marL="0" indent="0">
              <a:buNone/>
            </a:pPr>
            <a:r>
              <a:rPr lang="en-CA" b="1" dirty="0" smtClean="0"/>
              <a:t>Matthew </a:t>
            </a:r>
            <a:r>
              <a:rPr lang="en-CA" b="1" dirty="0"/>
              <a:t>2:14-16 KJV</a:t>
            </a:r>
          </a:p>
          <a:p>
            <a:r>
              <a:rPr lang="en-CA" dirty="0"/>
              <a:t>14  When he arose, he took the young child and his mother by night, and departed into Egypt:</a:t>
            </a:r>
          </a:p>
          <a:p>
            <a:r>
              <a:rPr lang="en-CA" dirty="0"/>
              <a:t>15  </a:t>
            </a:r>
            <a:r>
              <a:rPr lang="en-CA" b="1" dirty="0"/>
              <a:t>And was there until the death of Herod</a:t>
            </a:r>
            <a:r>
              <a:rPr lang="en-CA" dirty="0"/>
              <a:t>: that it might be fulfilled which was spoken of the Lord by the prophet, saying, Out of Egypt have I called my son.</a:t>
            </a:r>
          </a:p>
          <a:p>
            <a:r>
              <a:rPr lang="en-CA" dirty="0"/>
              <a:t>16  Then Herod, when he saw that he was mocked of the wise men, was exceeding wroth, and sent forth, and </a:t>
            </a:r>
            <a:r>
              <a:rPr lang="en-CA" b="1" dirty="0"/>
              <a:t>slew all the children that were in Bethlehem, and in all the coasts thereof, from two years old and under</a:t>
            </a:r>
            <a:r>
              <a:rPr lang="en-CA" dirty="0"/>
              <a:t>, according to the time which he had diligently enquired of the wise men.</a:t>
            </a:r>
          </a:p>
          <a:p>
            <a:endParaRPr lang="en-CA" dirty="0"/>
          </a:p>
          <a:p>
            <a:endParaRPr lang="en-CA" dirty="0"/>
          </a:p>
        </p:txBody>
      </p:sp>
    </p:spTree>
    <p:extLst>
      <p:ext uri="{BB962C8B-B14F-4D97-AF65-F5344CB8AC3E}">
        <p14:creationId xmlns:p14="http://schemas.microsoft.com/office/powerpoint/2010/main" val="417269103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Conclusion</a:t>
            </a:r>
            <a:endParaRPr lang="en-CA" sz="3600" b="1" dirty="0"/>
          </a:p>
        </p:txBody>
      </p:sp>
      <p:sp>
        <p:nvSpPr>
          <p:cNvPr id="3" name="Content Placeholder 2"/>
          <p:cNvSpPr>
            <a:spLocks noGrp="1"/>
          </p:cNvSpPr>
          <p:nvPr>
            <p:ph idx="1"/>
          </p:nvPr>
        </p:nvSpPr>
        <p:spPr>
          <a:xfrm>
            <a:off x="1171339" y="1600200"/>
            <a:ext cx="6801323" cy="3629000"/>
          </a:xfrm>
          <a:solidFill>
            <a:schemeClr val="bg1"/>
          </a:solidFill>
        </p:spPr>
        <p:txBody>
          <a:bodyPr>
            <a:normAutofit fontScale="92500" lnSpcReduction="20000"/>
          </a:bodyPr>
          <a:lstStyle/>
          <a:p>
            <a:pPr>
              <a:buFont typeface="+mj-lt"/>
              <a:buAutoNum type="arabicPeriod"/>
            </a:pPr>
            <a:endParaRPr lang="en-CA" sz="500" dirty="0" smtClean="0"/>
          </a:p>
          <a:p>
            <a:pPr marL="457200" indent="-457200">
              <a:buFont typeface="+mj-lt"/>
              <a:buAutoNum type="arabicPeriod"/>
            </a:pPr>
            <a:r>
              <a:rPr lang="en-CA" sz="2400" dirty="0" smtClean="0"/>
              <a:t>The Authorities of the land during the time of Jesus’ mortality failed to fully investigate where Jesus was born.</a:t>
            </a:r>
          </a:p>
          <a:p>
            <a:pPr marL="457200" indent="-457200">
              <a:buFont typeface="+mj-lt"/>
              <a:buAutoNum type="arabicPeriod"/>
            </a:pPr>
            <a:r>
              <a:rPr lang="en-CA" sz="2400" dirty="0" smtClean="0"/>
              <a:t>They wrongly concluded that he couldn’t be the Messiah because they thought he was born in Nazareth.</a:t>
            </a:r>
          </a:p>
          <a:p>
            <a:pPr marL="457200" indent="-457200">
              <a:buFont typeface="+mj-lt"/>
              <a:buAutoNum type="arabicPeriod"/>
            </a:pPr>
            <a:r>
              <a:rPr lang="en-CA" sz="2400" dirty="0" smtClean="0"/>
              <a:t>They apparently didn’t even ask his mother.</a:t>
            </a:r>
          </a:p>
          <a:p>
            <a:pPr marL="457200" indent="-457200">
              <a:buFont typeface="+mj-lt"/>
              <a:buAutoNum type="arabicPeriod"/>
            </a:pPr>
            <a:r>
              <a:rPr lang="en-CA" sz="2400" dirty="0" smtClean="0"/>
              <a:t>They rejected Jesus, and as a result he will reject them when they are raised for judgment!</a:t>
            </a:r>
          </a:p>
          <a:p>
            <a:pPr marL="457200" indent="-457200">
              <a:buFont typeface="+mj-lt"/>
              <a:buAutoNum type="arabicPeriod"/>
            </a:pPr>
            <a:r>
              <a:rPr lang="en-CA" sz="2400" b="1" dirty="0" smtClean="0"/>
              <a:t>Buy the truth and sell it not, also wisdom and instruction and understanding.</a:t>
            </a:r>
            <a:endParaRPr lang="en-CA" sz="2400" b="1" dirty="0"/>
          </a:p>
        </p:txBody>
      </p:sp>
    </p:spTree>
    <p:extLst>
      <p:ext uri="{BB962C8B-B14F-4D97-AF65-F5344CB8AC3E}">
        <p14:creationId xmlns:p14="http://schemas.microsoft.com/office/powerpoint/2010/main" val="985454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endParaRPr lang="en-CA"/>
          </a:p>
        </p:txBody>
      </p:sp>
    </p:spTree>
    <p:extLst>
      <p:ext uri="{BB962C8B-B14F-4D97-AF65-F5344CB8AC3E}">
        <p14:creationId xmlns:p14="http://schemas.microsoft.com/office/powerpoint/2010/main" val="373490463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200" b="1" dirty="0" smtClean="0"/>
              <a:t>So we Apply ourselves to Acquire         Wisdom, Instruction &amp; Understanding</a:t>
            </a:r>
            <a:endParaRPr lang="en-CA" sz="3200" b="1" dirty="0"/>
          </a:p>
        </p:txBody>
      </p:sp>
      <p:sp>
        <p:nvSpPr>
          <p:cNvPr id="3" name="Content Placeholder 2"/>
          <p:cNvSpPr>
            <a:spLocks noGrp="1"/>
          </p:cNvSpPr>
          <p:nvPr>
            <p:ph sz="half" idx="1"/>
          </p:nvPr>
        </p:nvSpPr>
        <p:spPr/>
        <p:txBody>
          <a:bodyPr>
            <a:normAutofit/>
          </a:bodyPr>
          <a:lstStyle/>
          <a:p>
            <a:pPr marL="0" indent="0">
              <a:buNone/>
            </a:pPr>
            <a:endParaRPr lang="en-CA" sz="500" b="1" dirty="0" smtClean="0"/>
          </a:p>
          <a:p>
            <a:pPr marL="0" indent="0">
              <a:buNone/>
            </a:pPr>
            <a:r>
              <a:rPr lang="en-CA" sz="2800" b="1" dirty="0" smtClean="0"/>
              <a:t>Proverbs </a:t>
            </a:r>
            <a:r>
              <a:rPr lang="en-CA" sz="2800" b="1" dirty="0"/>
              <a:t>23:23 KJV</a:t>
            </a:r>
          </a:p>
          <a:p>
            <a:r>
              <a:rPr lang="en-CA" sz="2800" dirty="0"/>
              <a:t>23  Buy the truth, and sell </a:t>
            </a:r>
            <a:r>
              <a:rPr lang="en-CA" sz="2800" i="1" dirty="0"/>
              <a:t>it</a:t>
            </a:r>
            <a:r>
              <a:rPr lang="en-CA" sz="2800" dirty="0"/>
              <a:t> not; </a:t>
            </a:r>
            <a:r>
              <a:rPr lang="en-CA" sz="2800" i="1" dirty="0"/>
              <a:t>also</a:t>
            </a:r>
            <a:r>
              <a:rPr lang="en-CA" sz="2800" dirty="0"/>
              <a:t> </a:t>
            </a:r>
            <a:r>
              <a:rPr lang="en-CA" sz="2800" dirty="0" smtClean="0"/>
              <a:t>   wisdom</a:t>
            </a:r>
            <a:r>
              <a:rPr lang="en-CA" sz="2800" dirty="0"/>
              <a:t>, and </a:t>
            </a:r>
            <a:r>
              <a:rPr lang="en-CA" sz="2800" b="1" dirty="0"/>
              <a:t>instruction</a:t>
            </a:r>
            <a:r>
              <a:rPr lang="en-CA" sz="2800" dirty="0"/>
              <a:t>, and understanding.</a:t>
            </a:r>
          </a:p>
          <a:p>
            <a:endParaRPr lang="en-CA" sz="2800" dirty="0"/>
          </a:p>
        </p:txBody>
      </p:sp>
      <p:sp>
        <p:nvSpPr>
          <p:cNvPr id="4" name="Content Placeholder 3"/>
          <p:cNvSpPr>
            <a:spLocks noGrp="1"/>
          </p:cNvSpPr>
          <p:nvPr>
            <p:ph sz="half" idx="2"/>
          </p:nvPr>
        </p:nvSpPr>
        <p:spPr>
          <a:xfrm>
            <a:off x="4648200" y="1600201"/>
            <a:ext cx="4038600" cy="3629000"/>
          </a:xfrm>
        </p:spPr>
        <p:txBody>
          <a:bodyPr>
            <a:normAutofit/>
          </a:bodyPr>
          <a:lstStyle/>
          <a:p>
            <a:r>
              <a:rPr lang="en-CA" b="1" dirty="0" smtClean="0"/>
              <a:t>Instruction</a:t>
            </a:r>
            <a:r>
              <a:rPr lang="en-CA" dirty="0" smtClean="0"/>
              <a:t> </a:t>
            </a:r>
            <a:r>
              <a:rPr lang="en-CA" b="1" dirty="0" smtClean="0"/>
              <a:t>BDB</a:t>
            </a:r>
            <a:r>
              <a:rPr lang="en-CA" dirty="0" smtClean="0"/>
              <a:t> </a:t>
            </a:r>
            <a:r>
              <a:rPr lang="en-CA" b="1" dirty="0" smtClean="0"/>
              <a:t>H4148</a:t>
            </a:r>
            <a:endParaRPr lang="en-CA" dirty="0"/>
          </a:p>
          <a:p>
            <a:r>
              <a:rPr lang="en-CA" dirty="0" err="1" smtClean="0"/>
              <a:t>mu</a:t>
            </a:r>
            <a:r>
              <a:rPr lang="en-CA" dirty="0" err="1"/>
              <a:t>̂sâr</a:t>
            </a:r>
            <a:endParaRPr lang="en-CA" dirty="0"/>
          </a:p>
          <a:p>
            <a:r>
              <a:rPr lang="en-CA" dirty="0" smtClean="0"/>
              <a:t>1</a:t>
            </a:r>
            <a:r>
              <a:rPr lang="en-CA" dirty="0"/>
              <a:t>) discipline, chastening, correction</a:t>
            </a:r>
          </a:p>
          <a:p>
            <a:r>
              <a:rPr lang="en-CA" dirty="0"/>
              <a:t>1a) discipline, correction</a:t>
            </a:r>
          </a:p>
          <a:p>
            <a:r>
              <a:rPr lang="en-CA" dirty="0"/>
              <a:t>1b) chastening</a:t>
            </a:r>
          </a:p>
          <a:p>
            <a:pPr marL="0" indent="0">
              <a:buNone/>
            </a:pPr>
            <a:endParaRPr lang="en-CA" dirty="0"/>
          </a:p>
        </p:txBody>
      </p:sp>
    </p:spTree>
    <p:extLst>
      <p:ext uri="{BB962C8B-B14F-4D97-AF65-F5344CB8AC3E}">
        <p14:creationId xmlns:p14="http://schemas.microsoft.com/office/powerpoint/2010/main" val="4218969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Instruction Includes Chastening</a:t>
            </a:r>
            <a:endParaRPr lang="en-CA" sz="3600" b="1" dirty="0"/>
          </a:p>
        </p:txBody>
      </p:sp>
      <p:sp>
        <p:nvSpPr>
          <p:cNvPr id="3" name="Content Placeholder 2"/>
          <p:cNvSpPr>
            <a:spLocks noGrp="1"/>
          </p:cNvSpPr>
          <p:nvPr>
            <p:ph idx="1"/>
          </p:nvPr>
        </p:nvSpPr>
        <p:spPr>
          <a:xfrm>
            <a:off x="1171339" y="1600200"/>
            <a:ext cx="6801323" cy="4525963"/>
          </a:xfrm>
        </p:spPr>
        <p:txBody>
          <a:bodyPr>
            <a:normAutofit/>
          </a:bodyPr>
          <a:lstStyle/>
          <a:p>
            <a:pPr marL="0" indent="0">
              <a:buNone/>
            </a:pPr>
            <a:r>
              <a:rPr lang="en-CA" sz="2800" b="1" dirty="0"/>
              <a:t>Proverbs 3:11-12 KJV</a:t>
            </a:r>
          </a:p>
          <a:p>
            <a:r>
              <a:rPr lang="en-CA" sz="2800" dirty="0"/>
              <a:t>11  My son, </a:t>
            </a:r>
            <a:r>
              <a:rPr lang="en-CA" sz="2800" b="1" dirty="0"/>
              <a:t>despise not </a:t>
            </a:r>
            <a:r>
              <a:rPr lang="en-CA" sz="2800" dirty="0"/>
              <a:t>the </a:t>
            </a:r>
            <a:r>
              <a:rPr lang="en-CA" sz="2800" b="1" dirty="0"/>
              <a:t>chastening</a:t>
            </a:r>
            <a:r>
              <a:rPr lang="en-CA" sz="2800" dirty="0"/>
              <a:t> of the LORD; neither be </a:t>
            </a:r>
            <a:r>
              <a:rPr lang="en-CA" sz="2800" b="1" dirty="0"/>
              <a:t>weary</a:t>
            </a:r>
            <a:r>
              <a:rPr lang="en-CA" sz="2800" dirty="0"/>
              <a:t> of his </a:t>
            </a:r>
            <a:r>
              <a:rPr lang="en-CA" sz="2800" b="1" dirty="0"/>
              <a:t>correction:</a:t>
            </a:r>
          </a:p>
          <a:p>
            <a:r>
              <a:rPr lang="en-CA" sz="2800" dirty="0"/>
              <a:t>12  For whom the LORD </a:t>
            </a:r>
            <a:r>
              <a:rPr lang="en-CA" sz="2800" b="1" dirty="0" err="1"/>
              <a:t>loveth</a:t>
            </a:r>
            <a:r>
              <a:rPr lang="en-CA" sz="2800" dirty="0"/>
              <a:t> he </a:t>
            </a:r>
            <a:r>
              <a:rPr lang="en-CA" sz="2800" b="1" dirty="0" err="1"/>
              <a:t>correcteth</a:t>
            </a:r>
            <a:r>
              <a:rPr lang="en-CA" sz="2800" b="1" dirty="0"/>
              <a:t>;</a:t>
            </a:r>
            <a:r>
              <a:rPr lang="en-CA" sz="2800" dirty="0"/>
              <a:t> even as a father the son </a:t>
            </a:r>
            <a:r>
              <a:rPr lang="en-CA" sz="2800" i="1" dirty="0"/>
              <a:t>in whom</a:t>
            </a:r>
            <a:r>
              <a:rPr lang="en-CA" sz="2800" dirty="0"/>
              <a:t> he </a:t>
            </a:r>
            <a:r>
              <a:rPr lang="en-CA" sz="2800" b="1" dirty="0" err="1"/>
              <a:t>delighteth</a:t>
            </a:r>
            <a:r>
              <a:rPr lang="en-CA" sz="2800" b="1" dirty="0"/>
              <a:t>.</a:t>
            </a:r>
          </a:p>
          <a:p>
            <a:endParaRPr lang="en-CA" sz="2800" dirty="0"/>
          </a:p>
          <a:p>
            <a:endParaRPr lang="en-CA" sz="2800" dirty="0"/>
          </a:p>
          <a:p>
            <a:endParaRPr lang="en-CA" sz="2800" dirty="0"/>
          </a:p>
        </p:txBody>
      </p:sp>
    </p:spTree>
    <p:extLst>
      <p:ext uri="{BB962C8B-B14F-4D97-AF65-F5344CB8AC3E}">
        <p14:creationId xmlns:p14="http://schemas.microsoft.com/office/powerpoint/2010/main" val="311827208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King Manasseh</a:t>
            </a:r>
            <a:endParaRPr lang="en-CA" sz="3600" b="1" dirty="0"/>
          </a:p>
        </p:txBody>
      </p:sp>
      <p:sp>
        <p:nvSpPr>
          <p:cNvPr id="3" name="Content Placeholder 2"/>
          <p:cNvSpPr>
            <a:spLocks noGrp="1"/>
          </p:cNvSpPr>
          <p:nvPr>
            <p:ph idx="1"/>
          </p:nvPr>
        </p:nvSpPr>
        <p:spPr>
          <a:xfrm>
            <a:off x="457200" y="1600201"/>
            <a:ext cx="8229600" cy="4277072"/>
          </a:xfrm>
        </p:spPr>
        <p:txBody>
          <a:bodyPr>
            <a:normAutofit/>
          </a:bodyPr>
          <a:lstStyle/>
          <a:p>
            <a:pPr marL="0" indent="0">
              <a:buNone/>
            </a:pPr>
            <a:endParaRPr lang="en-CA" sz="400" dirty="0" smtClean="0"/>
          </a:p>
          <a:p>
            <a:pPr marL="0" indent="0">
              <a:buNone/>
            </a:pPr>
            <a:r>
              <a:rPr lang="en-CA" sz="2400" b="1" dirty="0" smtClean="0"/>
              <a:t>2 </a:t>
            </a:r>
            <a:r>
              <a:rPr lang="en-CA" sz="2400" b="1" dirty="0"/>
              <a:t>Chronicles </a:t>
            </a:r>
            <a:r>
              <a:rPr lang="en-CA" sz="2400" b="1" dirty="0" smtClean="0"/>
              <a:t>33: 1-2 </a:t>
            </a:r>
            <a:r>
              <a:rPr lang="en-CA" sz="2400" b="1" dirty="0"/>
              <a:t>KJV</a:t>
            </a:r>
          </a:p>
          <a:p>
            <a:r>
              <a:rPr lang="en-CA" sz="2400" dirty="0"/>
              <a:t>1  Manasseh </a:t>
            </a:r>
            <a:r>
              <a:rPr lang="en-CA" sz="2400" i="1" dirty="0"/>
              <a:t>was</a:t>
            </a:r>
            <a:r>
              <a:rPr lang="en-CA" sz="2400" dirty="0"/>
              <a:t> </a:t>
            </a:r>
            <a:r>
              <a:rPr lang="en-CA" sz="2400" b="1" dirty="0"/>
              <a:t>twelve years old </a:t>
            </a:r>
            <a:r>
              <a:rPr lang="en-CA" sz="2400" dirty="0"/>
              <a:t>when he began to reign, and he reigned fifty and five years in Jerusalem:</a:t>
            </a:r>
          </a:p>
          <a:p>
            <a:r>
              <a:rPr lang="en-CA" sz="2400" dirty="0"/>
              <a:t>2  </a:t>
            </a:r>
            <a:r>
              <a:rPr lang="en-CA" sz="2400" b="1" dirty="0"/>
              <a:t>But did </a:t>
            </a:r>
            <a:r>
              <a:rPr lang="en-CA" sz="2400" b="1" i="1" dirty="0"/>
              <a:t>that which was</a:t>
            </a:r>
            <a:r>
              <a:rPr lang="en-CA" sz="2400" b="1" dirty="0"/>
              <a:t> evil in the sight of the LORD</a:t>
            </a:r>
            <a:r>
              <a:rPr lang="en-CA" sz="2400" dirty="0"/>
              <a:t>, like unto the abominations of the heathen, whom the LORD had cast out before the children of Israel.</a:t>
            </a:r>
          </a:p>
          <a:p>
            <a:endParaRPr lang="en-CA" sz="2400" dirty="0"/>
          </a:p>
          <a:p>
            <a:endParaRPr lang="en-CA" sz="2400" dirty="0"/>
          </a:p>
          <a:p>
            <a:endParaRPr lang="en-CA" sz="2400" dirty="0"/>
          </a:p>
        </p:txBody>
      </p:sp>
    </p:spTree>
    <p:extLst>
      <p:ext uri="{BB962C8B-B14F-4D97-AF65-F5344CB8AC3E}">
        <p14:creationId xmlns:p14="http://schemas.microsoft.com/office/powerpoint/2010/main" val="77146643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 Sin of King Manasseh</a:t>
            </a:r>
            <a:endParaRPr lang="en-CA" sz="3600" b="1" dirty="0"/>
          </a:p>
        </p:txBody>
      </p:sp>
      <p:sp>
        <p:nvSpPr>
          <p:cNvPr id="3" name="Content Placeholder 2"/>
          <p:cNvSpPr>
            <a:spLocks noGrp="1"/>
          </p:cNvSpPr>
          <p:nvPr>
            <p:ph idx="1"/>
          </p:nvPr>
        </p:nvSpPr>
        <p:spPr>
          <a:xfrm>
            <a:off x="457200" y="1600200"/>
            <a:ext cx="8229600" cy="3629000"/>
          </a:xfrm>
        </p:spPr>
        <p:txBody>
          <a:bodyPr>
            <a:normAutofit lnSpcReduction="10000"/>
          </a:bodyPr>
          <a:lstStyle/>
          <a:p>
            <a:endParaRPr lang="en-CA" sz="500" dirty="0" smtClean="0"/>
          </a:p>
          <a:p>
            <a:pPr marL="0" indent="0">
              <a:buNone/>
            </a:pPr>
            <a:r>
              <a:rPr lang="en-CA" sz="2400" b="1" dirty="0" smtClean="0"/>
              <a:t>2 </a:t>
            </a:r>
            <a:r>
              <a:rPr lang="en-CA" sz="2400" b="1" dirty="0"/>
              <a:t>Chronicles </a:t>
            </a:r>
            <a:r>
              <a:rPr lang="en-CA" sz="2400" b="1" dirty="0" smtClean="0"/>
              <a:t>33: 3-5 </a:t>
            </a:r>
            <a:r>
              <a:rPr lang="en-CA" sz="2400" b="1" dirty="0"/>
              <a:t>KJV</a:t>
            </a:r>
          </a:p>
          <a:p>
            <a:r>
              <a:rPr lang="en-CA" sz="2400" dirty="0"/>
              <a:t>3  For he built again the high places which Hezekiah his father had broken down, and he reared up </a:t>
            </a:r>
            <a:r>
              <a:rPr lang="en-CA" sz="2400" b="1" dirty="0"/>
              <a:t>altars for </a:t>
            </a:r>
            <a:r>
              <a:rPr lang="en-CA" sz="2400" b="1" dirty="0" err="1"/>
              <a:t>Baalim</a:t>
            </a:r>
            <a:r>
              <a:rPr lang="en-CA" sz="2400" dirty="0"/>
              <a:t>, and made groves, and worshipped all </a:t>
            </a:r>
            <a:r>
              <a:rPr lang="en-CA" sz="2400" b="1" dirty="0"/>
              <a:t>the host of heaven</a:t>
            </a:r>
            <a:r>
              <a:rPr lang="en-CA" sz="2400" dirty="0"/>
              <a:t>, and served them.</a:t>
            </a:r>
          </a:p>
          <a:p>
            <a:r>
              <a:rPr lang="en-CA" sz="2400" dirty="0" smtClean="0"/>
              <a:t>4  </a:t>
            </a:r>
            <a:r>
              <a:rPr lang="en-CA" sz="2400" dirty="0"/>
              <a:t>Also he </a:t>
            </a:r>
            <a:r>
              <a:rPr lang="en-CA" sz="2400" b="1" dirty="0"/>
              <a:t>built altars in the house of the LORD</a:t>
            </a:r>
            <a:r>
              <a:rPr lang="en-CA" sz="2400" dirty="0"/>
              <a:t>, whereof the LORD had said, In Jerusalem shall my name be for ever.</a:t>
            </a:r>
          </a:p>
          <a:p>
            <a:r>
              <a:rPr lang="en-CA" sz="2400" dirty="0"/>
              <a:t>5  And he built altars for all the host of heaven in the two courts of the house of the LORD.</a:t>
            </a:r>
          </a:p>
          <a:p>
            <a:endParaRPr lang="en-CA" sz="2400" dirty="0"/>
          </a:p>
          <a:p>
            <a:endParaRPr lang="en-CA" sz="2400" dirty="0"/>
          </a:p>
        </p:txBody>
      </p:sp>
    </p:spTree>
    <p:extLst>
      <p:ext uri="{BB962C8B-B14F-4D97-AF65-F5344CB8AC3E}">
        <p14:creationId xmlns:p14="http://schemas.microsoft.com/office/powerpoint/2010/main" val="342140987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 Sin of King Manasseh</a:t>
            </a:r>
            <a:endParaRPr lang="en-CA" sz="3600" b="1" dirty="0"/>
          </a:p>
        </p:txBody>
      </p:sp>
      <p:sp>
        <p:nvSpPr>
          <p:cNvPr id="3" name="Content Placeholder 2"/>
          <p:cNvSpPr>
            <a:spLocks noGrp="1"/>
          </p:cNvSpPr>
          <p:nvPr>
            <p:ph idx="1"/>
          </p:nvPr>
        </p:nvSpPr>
        <p:spPr/>
        <p:txBody>
          <a:bodyPr>
            <a:normAutofit/>
          </a:bodyPr>
          <a:lstStyle/>
          <a:p>
            <a:endParaRPr lang="en-CA" sz="500" dirty="0" smtClean="0"/>
          </a:p>
          <a:p>
            <a:pPr marL="0" indent="0">
              <a:buNone/>
            </a:pPr>
            <a:r>
              <a:rPr lang="en-CA" sz="2400" b="1" dirty="0" smtClean="0"/>
              <a:t>2 </a:t>
            </a:r>
            <a:r>
              <a:rPr lang="en-CA" sz="2400" b="1" dirty="0"/>
              <a:t>Chronicles </a:t>
            </a:r>
            <a:r>
              <a:rPr lang="en-CA" sz="2400" b="1" dirty="0" smtClean="0"/>
              <a:t>33: 6-7 </a:t>
            </a:r>
            <a:r>
              <a:rPr lang="en-CA" sz="2400" b="1" dirty="0"/>
              <a:t>KJV</a:t>
            </a:r>
          </a:p>
          <a:p>
            <a:r>
              <a:rPr lang="en-CA" sz="2400" dirty="0" smtClean="0"/>
              <a:t>6  </a:t>
            </a:r>
            <a:r>
              <a:rPr lang="en-CA" sz="2400" dirty="0"/>
              <a:t>And he caused </a:t>
            </a:r>
            <a:r>
              <a:rPr lang="en-CA" sz="2400" b="1" dirty="0"/>
              <a:t>his children to pass through the fire </a:t>
            </a:r>
            <a:r>
              <a:rPr lang="en-CA" sz="2400" dirty="0"/>
              <a:t>in the valley of the son of </a:t>
            </a:r>
            <a:r>
              <a:rPr lang="en-CA" sz="2400" dirty="0" err="1"/>
              <a:t>Hinnom</a:t>
            </a:r>
            <a:r>
              <a:rPr lang="en-CA" sz="2400" dirty="0"/>
              <a:t>: also he observed times, and used enchantments, and </a:t>
            </a:r>
            <a:r>
              <a:rPr lang="en-CA" sz="2400" b="1" dirty="0"/>
              <a:t>used witchcraft</a:t>
            </a:r>
            <a:r>
              <a:rPr lang="en-CA" sz="2400" dirty="0"/>
              <a:t>, and dealt with a familiar spirit, and with wizards: he wrought much evil in the sight of the LORD, to provoke him to anger.</a:t>
            </a:r>
          </a:p>
          <a:p>
            <a:r>
              <a:rPr lang="en-CA" sz="2400" dirty="0"/>
              <a:t>7  And he </a:t>
            </a:r>
            <a:r>
              <a:rPr lang="en-CA" sz="2400" b="1" dirty="0"/>
              <a:t>set a carved image</a:t>
            </a:r>
            <a:r>
              <a:rPr lang="en-CA" sz="2400" dirty="0"/>
              <a:t>, the idol which he had made, </a:t>
            </a:r>
            <a:r>
              <a:rPr lang="en-CA" sz="2400" b="1" dirty="0"/>
              <a:t>in the house of God, </a:t>
            </a:r>
            <a:r>
              <a:rPr lang="en-CA" sz="2400" dirty="0"/>
              <a:t>of which God had said to David and to Solomon his son, In this house, and in Jerusalem, which I have chosen before all the tribes of Israel, will I put my name for ever:</a:t>
            </a:r>
          </a:p>
          <a:p>
            <a:endParaRPr lang="en-CA" sz="2400" dirty="0"/>
          </a:p>
          <a:p>
            <a:endParaRPr lang="en-CA" sz="2400" dirty="0"/>
          </a:p>
        </p:txBody>
      </p:sp>
    </p:spTree>
    <p:extLst>
      <p:ext uri="{BB962C8B-B14F-4D97-AF65-F5344CB8AC3E}">
        <p14:creationId xmlns:p14="http://schemas.microsoft.com/office/powerpoint/2010/main" val="9483215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You no longer want this one!</a:t>
            </a:r>
            <a:endParaRPr lang="en-CA" sz="36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1250" y="2220119"/>
            <a:ext cx="4381500" cy="3286125"/>
          </a:xfrm>
        </p:spPr>
      </p:pic>
    </p:spTree>
    <p:extLst>
      <p:ext uri="{BB962C8B-B14F-4D97-AF65-F5344CB8AC3E}">
        <p14:creationId xmlns:p14="http://schemas.microsoft.com/office/powerpoint/2010/main" val="340241043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King Manasseh</a:t>
            </a:r>
            <a:r>
              <a:rPr lang="en-CA" sz="3600" b="1" dirty="0" smtClean="0"/>
              <a:t>                                                       and the Chastening of God</a:t>
            </a:r>
            <a:endParaRPr lang="en-CA" sz="3600" b="1" dirty="0"/>
          </a:p>
        </p:txBody>
      </p:sp>
      <p:sp>
        <p:nvSpPr>
          <p:cNvPr id="3" name="Content Placeholder 2"/>
          <p:cNvSpPr>
            <a:spLocks noGrp="1"/>
          </p:cNvSpPr>
          <p:nvPr>
            <p:ph idx="1"/>
          </p:nvPr>
        </p:nvSpPr>
        <p:spPr>
          <a:xfrm>
            <a:off x="457200" y="1484784"/>
            <a:ext cx="8229600" cy="4525963"/>
          </a:xfrm>
        </p:spPr>
        <p:txBody>
          <a:bodyPr>
            <a:normAutofit/>
          </a:bodyPr>
          <a:lstStyle/>
          <a:p>
            <a:pPr marL="0" indent="0">
              <a:buNone/>
            </a:pPr>
            <a:endParaRPr lang="en-CA" sz="500" b="1" dirty="0" smtClean="0"/>
          </a:p>
          <a:p>
            <a:pPr marL="0" indent="0">
              <a:buNone/>
            </a:pPr>
            <a:r>
              <a:rPr lang="en-CA" sz="2400" b="1" dirty="0" smtClean="0"/>
              <a:t>2 </a:t>
            </a:r>
            <a:r>
              <a:rPr lang="en-CA" sz="2400" b="1" dirty="0"/>
              <a:t>Chronicles 33</a:t>
            </a:r>
            <a:r>
              <a:rPr lang="en-CA" sz="2400" b="1" dirty="0" smtClean="0"/>
              <a:t>: 9-11 </a:t>
            </a:r>
            <a:r>
              <a:rPr lang="en-CA" sz="2400" b="1" dirty="0"/>
              <a:t>KJV</a:t>
            </a:r>
          </a:p>
          <a:p>
            <a:r>
              <a:rPr lang="en-CA" sz="2400" dirty="0"/>
              <a:t>9  So Manasseh made Judah and the inhabitants of Jerusalem to err, </a:t>
            </a:r>
            <a:r>
              <a:rPr lang="en-CA" sz="2400" i="1" dirty="0"/>
              <a:t>and</a:t>
            </a:r>
            <a:r>
              <a:rPr lang="en-CA" sz="2400" dirty="0"/>
              <a:t> to do worse than the heathen, whom the LORD had destroyed before the children of Israel.</a:t>
            </a:r>
          </a:p>
          <a:p>
            <a:r>
              <a:rPr lang="en-CA" sz="2400" dirty="0"/>
              <a:t>10  </a:t>
            </a:r>
            <a:r>
              <a:rPr lang="en-CA" sz="2400" b="1" dirty="0"/>
              <a:t>And the LORD </a:t>
            </a:r>
            <a:r>
              <a:rPr lang="en-CA" sz="2400" b="1" dirty="0" err="1"/>
              <a:t>spake</a:t>
            </a:r>
            <a:r>
              <a:rPr lang="en-CA" sz="2400" b="1" dirty="0"/>
              <a:t> to Manasseh, and to his people: but they would not hearken.</a:t>
            </a:r>
          </a:p>
          <a:p>
            <a:r>
              <a:rPr lang="en-CA" sz="2400" dirty="0"/>
              <a:t>11  Wherefore the LORD brought upon them the captains of the host of the king of Assyria, which took Manasseh </a:t>
            </a:r>
            <a:r>
              <a:rPr lang="en-CA" sz="2400" b="1" dirty="0"/>
              <a:t>among the thorns</a:t>
            </a:r>
            <a:r>
              <a:rPr lang="en-CA" sz="2400" dirty="0"/>
              <a:t>, and </a:t>
            </a:r>
            <a:r>
              <a:rPr lang="en-CA" sz="2400" b="1" dirty="0"/>
              <a:t>bound him with fetters</a:t>
            </a:r>
            <a:r>
              <a:rPr lang="en-CA" sz="2400" dirty="0"/>
              <a:t>, and </a:t>
            </a:r>
            <a:r>
              <a:rPr lang="en-CA" sz="2400" b="1" dirty="0"/>
              <a:t>carried him to Babylon.</a:t>
            </a:r>
          </a:p>
          <a:p>
            <a:endParaRPr lang="en-CA" sz="2400" dirty="0"/>
          </a:p>
          <a:p>
            <a:endParaRPr lang="en-CA" sz="2400" dirty="0"/>
          </a:p>
        </p:txBody>
      </p:sp>
      <p:sp>
        <p:nvSpPr>
          <p:cNvPr id="4" name="TextBox 3"/>
          <p:cNvSpPr txBox="1"/>
          <p:nvPr/>
        </p:nvSpPr>
        <p:spPr>
          <a:xfrm>
            <a:off x="719572" y="5877272"/>
            <a:ext cx="7704856" cy="369332"/>
          </a:xfrm>
          <a:prstGeom prst="rect">
            <a:avLst/>
          </a:prstGeom>
          <a:solidFill>
            <a:srgbClr val="FF0000"/>
          </a:solidFill>
        </p:spPr>
        <p:txBody>
          <a:bodyPr wrap="square" rtlCol="0">
            <a:spAutoFit/>
          </a:bodyPr>
          <a:lstStyle/>
          <a:p>
            <a:pPr algn="ctr"/>
            <a:r>
              <a:rPr lang="en-CA" b="1" dirty="0">
                <a:solidFill>
                  <a:prstClr val="white"/>
                </a:solidFill>
              </a:rPr>
              <a:t>A distance of 900 miles and taking about 4 months of walking.</a:t>
            </a:r>
          </a:p>
        </p:txBody>
      </p:sp>
    </p:spTree>
    <p:extLst>
      <p:ext uri="{BB962C8B-B14F-4D97-AF65-F5344CB8AC3E}">
        <p14:creationId xmlns:p14="http://schemas.microsoft.com/office/powerpoint/2010/main" val="3581882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“among the thorns”?</a:t>
            </a:r>
            <a:endParaRPr lang="en-CA" sz="36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54691" y="1600200"/>
            <a:ext cx="6034617" cy="4525963"/>
          </a:xfrm>
        </p:spPr>
      </p:pic>
    </p:spTree>
    <p:extLst>
      <p:ext uri="{BB962C8B-B14F-4D97-AF65-F5344CB8AC3E}">
        <p14:creationId xmlns:p14="http://schemas.microsoft.com/office/powerpoint/2010/main" val="74375307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Want to be a Captive of the Assyrians?</a:t>
            </a:r>
            <a:endParaRPr lang="en-CA" sz="3600" b="1" dirty="0"/>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11461"/>
          <a:stretch/>
        </p:blipFill>
        <p:spPr>
          <a:xfrm>
            <a:off x="1619672" y="1484784"/>
            <a:ext cx="5904656" cy="4333356"/>
          </a:xfrm>
        </p:spPr>
      </p:pic>
    </p:spTree>
    <p:extLst>
      <p:ext uri="{BB962C8B-B14F-4D97-AF65-F5344CB8AC3E}">
        <p14:creationId xmlns:p14="http://schemas.microsoft.com/office/powerpoint/2010/main" val="227954900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 Captives from Lachish</a:t>
            </a:r>
            <a:endParaRPr lang="en-CA" sz="36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15616" y="1700808"/>
            <a:ext cx="6814371" cy="4525963"/>
          </a:xfrm>
        </p:spPr>
      </p:pic>
    </p:spTree>
    <p:extLst>
      <p:ext uri="{BB962C8B-B14F-4D97-AF65-F5344CB8AC3E}">
        <p14:creationId xmlns:p14="http://schemas.microsoft.com/office/powerpoint/2010/main" val="277054526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Bound in fetters &amp; Walking 900 miles</a:t>
            </a:r>
            <a:endParaRPr lang="en-CA" sz="3600" b="1"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58441" b="53565"/>
          <a:stretch/>
        </p:blipFill>
        <p:spPr>
          <a:xfrm>
            <a:off x="1525111" y="1600200"/>
            <a:ext cx="5999217" cy="4452462"/>
          </a:xfrm>
        </p:spPr>
      </p:pic>
    </p:spTree>
    <p:extLst>
      <p:ext uri="{BB962C8B-B14F-4D97-AF65-F5344CB8AC3E}">
        <p14:creationId xmlns:p14="http://schemas.microsoft.com/office/powerpoint/2010/main" val="165637619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Under God’s Chastening                                    King Manasseh Repented</a:t>
            </a:r>
            <a:endParaRPr lang="en-CA" sz="3600" b="1" dirty="0"/>
          </a:p>
        </p:txBody>
      </p:sp>
      <p:sp>
        <p:nvSpPr>
          <p:cNvPr id="3" name="Content Placeholder 2"/>
          <p:cNvSpPr>
            <a:spLocks noGrp="1"/>
          </p:cNvSpPr>
          <p:nvPr>
            <p:ph idx="1"/>
          </p:nvPr>
        </p:nvSpPr>
        <p:spPr>
          <a:xfrm>
            <a:off x="1171339" y="1600200"/>
            <a:ext cx="6801323" cy="4525963"/>
          </a:xfrm>
        </p:spPr>
        <p:txBody>
          <a:bodyPr>
            <a:normAutofit/>
          </a:bodyPr>
          <a:lstStyle/>
          <a:p>
            <a:endParaRPr lang="en-CA" sz="500" dirty="0" smtClean="0"/>
          </a:p>
          <a:p>
            <a:pPr marL="0" indent="0">
              <a:buNone/>
            </a:pPr>
            <a:r>
              <a:rPr lang="en-CA" sz="2400" b="1" dirty="0" smtClean="0"/>
              <a:t>2 </a:t>
            </a:r>
            <a:r>
              <a:rPr lang="en-CA" sz="2400" b="1" dirty="0"/>
              <a:t>Chronicles 33:12-13 KJV</a:t>
            </a:r>
          </a:p>
          <a:p>
            <a:r>
              <a:rPr lang="en-CA" sz="2400" dirty="0"/>
              <a:t>12  And when he was in affliction, he besought the LORD his God, and </a:t>
            </a:r>
            <a:r>
              <a:rPr lang="en-CA" sz="2400" b="1" dirty="0"/>
              <a:t>humbled himself greatly </a:t>
            </a:r>
            <a:r>
              <a:rPr lang="en-CA" sz="2400" dirty="0"/>
              <a:t>before the God of his fathers,</a:t>
            </a:r>
          </a:p>
          <a:p>
            <a:r>
              <a:rPr lang="en-CA" sz="2400" dirty="0"/>
              <a:t>13  And </a:t>
            </a:r>
            <a:r>
              <a:rPr lang="en-CA" sz="2400" b="1" dirty="0"/>
              <a:t>prayed unto him</a:t>
            </a:r>
            <a:r>
              <a:rPr lang="en-CA" sz="2400" dirty="0"/>
              <a:t>: and he was </a:t>
            </a:r>
            <a:r>
              <a:rPr lang="en-CA" sz="2400" b="1" dirty="0" err="1"/>
              <a:t>intreated</a:t>
            </a:r>
            <a:r>
              <a:rPr lang="en-CA" sz="2400" b="1" dirty="0"/>
              <a:t> of him</a:t>
            </a:r>
            <a:r>
              <a:rPr lang="en-CA" sz="2400" dirty="0"/>
              <a:t>, and </a:t>
            </a:r>
            <a:r>
              <a:rPr lang="en-CA" sz="2400" b="1" dirty="0"/>
              <a:t>heard his supplication</a:t>
            </a:r>
            <a:r>
              <a:rPr lang="en-CA" sz="2400" dirty="0"/>
              <a:t>, and </a:t>
            </a:r>
            <a:r>
              <a:rPr lang="en-CA" sz="2400" b="1" dirty="0"/>
              <a:t>brought him again to Jerusalem into his kingdom</a:t>
            </a:r>
            <a:r>
              <a:rPr lang="en-CA" sz="2400" dirty="0"/>
              <a:t>. Then Manasseh knew that the LORD he </a:t>
            </a:r>
            <a:r>
              <a:rPr lang="en-CA" sz="2400" i="1" dirty="0"/>
              <a:t>was</a:t>
            </a:r>
            <a:r>
              <a:rPr lang="en-CA" sz="2400" dirty="0"/>
              <a:t> God.</a:t>
            </a:r>
          </a:p>
          <a:p>
            <a:endParaRPr lang="en-CA" sz="2400" dirty="0"/>
          </a:p>
          <a:p>
            <a:endParaRPr lang="en-CA" sz="2400" dirty="0"/>
          </a:p>
        </p:txBody>
      </p:sp>
    </p:spTree>
    <p:extLst>
      <p:ext uri="{BB962C8B-B14F-4D97-AF65-F5344CB8AC3E}">
        <p14:creationId xmlns:p14="http://schemas.microsoft.com/office/powerpoint/2010/main" val="174132371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Summary</a:t>
            </a:r>
            <a:endParaRPr lang="en-CA" sz="3600" b="1" dirty="0"/>
          </a:p>
        </p:txBody>
      </p:sp>
      <p:sp>
        <p:nvSpPr>
          <p:cNvPr id="3" name="Content Placeholder 2"/>
          <p:cNvSpPr>
            <a:spLocks noGrp="1"/>
          </p:cNvSpPr>
          <p:nvPr>
            <p:ph idx="1"/>
          </p:nvPr>
        </p:nvSpPr>
        <p:spPr>
          <a:xfrm>
            <a:off x="1171339" y="1600200"/>
            <a:ext cx="6801323" cy="4525963"/>
          </a:xfrm>
        </p:spPr>
        <p:txBody>
          <a:bodyPr>
            <a:normAutofit/>
          </a:bodyPr>
          <a:lstStyle/>
          <a:p>
            <a:pPr marL="457200" indent="-457200">
              <a:buFont typeface="+mj-lt"/>
              <a:buAutoNum type="arabicPeriod"/>
            </a:pPr>
            <a:r>
              <a:rPr lang="en-CA" sz="2400" dirty="0" smtClean="0"/>
              <a:t>Buy into instruction and the </a:t>
            </a:r>
            <a:r>
              <a:rPr lang="en-CA" sz="2400" b="1" dirty="0" smtClean="0"/>
              <a:t>chastening</a:t>
            </a:r>
            <a:r>
              <a:rPr lang="en-CA" sz="2400" dirty="0" smtClean="0"/>
              <a:t> that may be associated with it.</a:t>
            </a:r>
          </a:p>
          <a:p>
            <a:pPr marL="457200" indent="-457200">
              <a:buFont typeface="+mj-lt"/>
              <a:buAutoNum type="arabicPeriod"/>
            </a:pPr>
            <a:r>
              <a:rPr lang="en-CA" sz="2400" b="1" dirty="0" smtClean="0"/>
              <a:t>Chastening</a:t>
            </a:r>
            <a:r>
              <a:rPr lang="en-CA" sz="2400" dirty="0" smtClean="0"/>
              <a:t> is not a pleasant experience.</a:t>
            </a:r>
          </a:p>
          <a:p>
            <a:pPr marL="457200" indent="-457200">
              <a:buFont typeface="+mj-lt"/>
              <a:buAutoNum type="arabicPeriod"/>
            </a:pPr>
            <a:r>
              <a:rPr lang="en-CA" sz="2400" dirty="0" smtClean="0"/>
              <a:t>God’s </a:t>
            </a:r>
            <a:r>
              <a:rPr lang="en-CA" sz="2400" b="1" dirty="0" smtClean="0"/>
              <a:t>chastening</a:t>
            </a:r>
            <a:r>
              <a:rPr lang="en-CA" sz="2400" dirty="0" smtClean="0"/>
              <a:t> is meant to lead a person into repentance and as a result, eternal life.</a:t>
            </a:r>
          </a:p>
          <a:p>
            <a:pPr marL="457200" indent="-457200">
              <a:buFont typeface="+mj-lt"/>
              <a:buAutoNum type="arabicPeriod"/>
            </a:pPr>
            <a:r>
              <a:rPr lang="en-CA" sz="2400" dirty="0" smtClean="0"/>
              <a:t>If the repentance is genuine, God is willing to forgive.</a:t>
            </a:r>
          </a:p>
          <a:p>
            <a:pPr marL="457200" indent="-457200">
              <a:buFont typeface="+mj-lt"/>
              <a:buAutoNum type="arabicPeriod"/>
            </a:pPr>
            <a:r>
              <a:rPr lang="en-CA" sz="2400" b="1" dirty="0" smtClean="0"/>
              <a:t>Buy the Truth and Sell it not, also wisdom and instruction and understanding.</a:t>
            </a:r>
            <a:endParaRPr lang="en-CA" sz="2400" b="1" dirty="0"/>
          </a:p>
        </p:txBody>
      </p:sp>
    </p:spTree>
    <p:extLst>
      <p:ext uri="{BB962C8B-B14F-4D97-AF65-F5344CB8AC3E}">
        <p14:creationId xmlns:p14="http://schemas.microsoft.com/office/powerpoint/2010/main" val="111642295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CA" sz="3600" b="1" dirty="0" smtClean="0"/>
              <a:t>Wisdom: </a:t>
            </a:r>
            <a:br>
              <a:rPr lang="en-CA" sz="3600" b="1" dirty="0" smtClean="0"/>
            </a:br>
            <a:r>
              <a:rPr lang="en-CA" sz="3600" b="1" dirty="0" smtClean="0"/>
              <a:t>The right application of Knowledge</a:t>
            </a:r>
            <a:endParaRPr lang="en-CA" sz="3600" b="1" dirty="0"/>
          </a:p>
        </p:txBody>
      </p:sp>
      <p:sp>
        <p:nvSpPr>
          <p:cNvPr id="5" name="Content Placeholder 4"/>
          <p:cNvSpPr>
            <a:spLocks noGrp="1"/>
          </p:cNvSpPr>
          <p:nvPr>
            <p:ph sz="half" idx="1"/>
          </p:nvPr>
        </p:nvSpPr>
        <p:spPr/>
        <p:txBody>
          <a:bodyPr>
            <a:normAutofit fontScale="92500" lnSpcReduction="10000"/>
          </a:bodyPr>
          <a:lstStyle/>
          <a:p>
            <a:endParaRPr lang="en-CA" sz="500" dirty="0" smtClean="0"/>
          </a:p>
          <a:p>
            <a:pPr marL="0" indent="0">
              <a:buNone/>
            </a:pPr>
            <a:r>
              <a:rPr lang="en-CA" b="1" dirty="0" smtClean="0"/>
              <a:t>Proverbs </a:t>
            </a:r>
            <a:r>
              <a:rPr lang="en-CA" b="1" dirty="0"/>
              <a:t>23:23 ESV</a:t>
            </a:r>
          </a:p>
          <a:p>
            <a:r>
              <a:rPr lang="en-CA" dirty="0"/>
              <a:t>23  Buy truth, and do not sell it; buy </a:t>
            </a:r>
            <a:r>
              <a:rPr lang="en-CA" b="1" dirty="0"/>
              <a:t>wisdom</a:t>
            </a:r>
            <a:r>
              <a:rPr lang="en-CA" dirty="0"/>
              <a:t>, instruction, and understanding.</a:t>
            </a:r>
          </a:p>
          <a:p>
            <a:endParaRPr lang="en-CA" dirty="0"/>
          </a:p>
          <a:p>
            <a:endParaRPr lang="en-CA" dirty="0"/>
          </a:p>
        </p:txBody>
      </p:sp>
      <p:sp>
        <p:nvSpPr>
          <p:cNvPr id="6" name="Content Placeholder 5"/>
          <p:cNvSpPr>
            <a:spLocks noGrp="1"/>
          </p:cNvSpPr>
          <p:nvPr>
            <p:ph sz="half" idx="2"/>
          </p:nvPr>
        </p:nvSpPr>
        <p:spPr/>
        <p:txBody>
          <a:bodyPr>
            <a:normAutofit fontScale="92500" lnSpcReduction="10000"/>
          </a:bodyPr>
          <a:lstStyle/>
          <a:p>
            <a:r>
              <a:rPr lang="en-CA" b="1" dirty="0" smtClean="0"/>
              <a:t>Wisdom H2451 BDB </a:t>
            </a:r>
            <a:r>
              <a:rPr lang="en-CA" dirty="0" err="1" smtClean="0"/>
              <a:t>chokma</a:t>
            </a:r>
            <a:r>
              <a:rPr lang="en-CA" dirty="0" err="1"/>
              <a:t>̂h</a:t>
            </a:r>
            <a:endParaRPr lang="en-CA" dirty="0"/>
          </a:p>
          <a:p>
            <a:r>
              <a:rPr lang="en-CA" dirty="0" smtClean="0"/>
              <a:t>1</a:t>
            </a:r>
            <a:r>
              <a:rPr lang="en-CA" dirty="0"/>
              <a:t>) wisdom</a:t>
            </a:r>
          </a:p>
          <a:p>
            <a:r>
              <a:rPr lang="en-CA" dirty="0"/>
              <a:t>1a) skill (in war)</a:t>
            </a:r>
          </a:p>
          <a:p>
            <a:r>
              <a:rPr lang="en-CA" dirty="0"/>
              <a:t>1b) wisdom (in administration)</a:t>
            </a:r>
          </a:p>
          <a:p>
            <a:r>
              <a:rPr lang="en-CA" dirty="0"/>
              <a:t>1c) shrewdness, wisdom</a:t>
            </a:r>
          </a:p>
          <a:p>
            <a:r>
              <a:rPr lang="en-CA" dirty="0"/>
              <a:t>1d) wisdom, prudence (in religious affairs)</a:t>
            </a:r>
          </a:p>
          <a:p>
            <a:r>
              <a:rPr lang="en-CA" dirty="0"/>
              <a:t>1e) wisdom (ethical and religious</a:t>
            </a:r>
            <a:r>
              <a:rPr lang="en-CA" dirty="0" smtClean="0"/>
              <a:t>)</a:t>
            </a:r>
            <a:endParaRPr lang="en-CA" dirty="0"/>
          </a:p>
        </p:txBody>
      </p:sp>
    </p:spTree>
    <p:extLst>
      <p:ext uri="{BB962C8B-B14F-4D97-AF65-F5344CB8AC3E}">
        <p14:creationId xmlns:p14="http://schemas.microsoft.com/office/powerpoint/2010/main" val="105238657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Wisdom is a Key Part</a:t>
            </a:r>
            <a:endParaRPr lang="en-CA" sz="3600" b="1" dirty="0"/>
          </a:p>
        </p:txBody>
      </p:sp>
      <p:sp>
        <p:nvSpPr>
          <p:cNvPr id="3" name="Content Placeholder 2"/>
          <p:cNvSpPr>
            <a:spLocks noGrp="1"/>
          </p:cNvSpPr>
          <p:nvPr>
            <p:ph idx="1"/>
          </p:nvPr>
        </p:nvSpPr>
        <p:spPr/>
        <p:txBody>
          <a:bodyPr>
            <a:normAutofit/>
          </a:bodyPr>
          <a:lstStyle/>
          <a:p>
            <a:pPr marL="0" indent="0">
              <a:buNone/>
            </a:pPr>
            <a:endParaRPr lang="en-CA" sz="300" dirty="0" smtClean="0"/>
          </a:p>
          <a:p>
            <a:pPr marL="0" indent="0">
              <a:buNone/>
            </a:pPr>
            <a:r>
              <a:rPr lang="en-CA" sz="2400" b="1" dirty="0" smtClean="0"/>
              <a:t>James </a:t>
            </a:r>
            <a:r>
              <a:rPr lang="en-CA" sz="2400" b="1" dirty="0"/>
              <a:t>1:5-6 ESV</a:t>
            </a:r>
          </a:p>
          <a:p>
            <a:r>
              <a:rPr lang="en-CA" sz="2400" dirty="0"/>
              <a:t>5  </a:t>
            </a:r>
            <a:r>
              <a:rPr lang="en-CA" sz="2400" b="1" dirty="0"/>
              <a:t>If any of you lacks wisdom</a:t>
            </a:r>
            <a:r>
              <a:rPr lang="en-CA" sz="2400" dirty="0"/>
              <a:t>, let him ask God, who gives generously to all without reproach, and it will be given him.</a:t>
            </a:r>
          </a:p>
          <a:p>
            <a:r>
              <a:rPr lang="en-CA" sz="2400" dirty="0"/>
              <a:t>6  But let him ask in faith, with no doubting, for the one who doubts is like a wave of the sea that is driven and tossed by the wind.</a:t>
            </a:r>
          </a:p>
          <a:p>
            <a:endParaRPr lang="en-CA" sz="2400" dirty="0"/>
          </a:p>
          <a:p>
            <a:endParaRPr lang="en-CA" sz="2400" dirty="0"/>
          </a:p>
        </p:txBody>
      </p:sp>
    </p:spTree>
    <p:extLst>
      <p:ext uri="{BB962C8B-B14F-4D97-AF65-F5344CB8AC3E}">
        <p14:creationId xmlns:p14="http://schemas.microsoft.com/office/powerpoint/2010/main" val="12122271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King </a:t>
            </a:r>
            <a:r>
              <a:rPr lang="en-CA" sz="3600" b="1" dirty="0" err="1" smtClean="0"/>
              <a:t>Uzziah</a:t>
            </a:r>
            <a:r>
              <a:rPr lang="en-CA" sz="3600" b="1" dirty="0" smtClean="0"/>
              <a:t> at his Best</a:t>
            </a:r>
            <a:endParaRPr lang="en-CA" sz="3600" b="1" dirty="0"/>
          </a:p>
        </p:txBody>
      </p:sp>
      <p:sp>
        <p:nvSpPr>
          <p:cNvPr id="4" name="Content Placeholder 3"/>
          <p:cNvSpPr>
            <a:spLocks noGrp="1"/>
          </p:cNvSpPr>
          <p:nvPr>
            <p:ph idx="1"/>
          </p:nvPr>
        </p:nvSpPr>
        <p:spPr>
          <a:xfrm>
            <a:off x="457200" y="1600201"/>
            <a:ext cx="8229600" cy="3412975"/>
          </a:xfrm>
        </p:spPr>
        <p:txBody>
          <a:bodyPr>
            <a:normAutofit fontScale="77500" lnSpcReduction="20000"/>
          </a:bodyPr>
          <a:lstStyle/>
          <a:p>
            <a:pPr marL="0" indent="0">
              <a:buNone/>
            </a:pPr>
            <a:r>
              <a:rPr lang="en-CA" b="1" dirty="0"/>
              <a:t>2 Chronicles 26:3-5 KJV</a:t>
            </a:r>
          </a:p>
          <a:p>
            <a:r>
              <a:rPr lang="en-CA" dirty="0"/>
              <a:t>3  </a:t>
            </a:r>
            <a:r>
              <a:rPr lang="en-CA" b="1" dirty="0"/>
              <a:t>Sixteen years old </a:t>
            </a:r>
            <a:r>
              <a:rPr lang="en-CA" i="1" dirty="0"/>
              <a:t>was</a:t>
            </a:r>
            <a:r>
              <a:rPr lang="en-CA" dirty="0"/>
              <a:t> </a:t>
            </a:r>
            <a:r>
              <a:rPr lang="en-CA" dirty="0" err="1"/>
              <a:t>Uzziah</a:t>
            </a:r>
            <a:r>
              <a:rPr lang="en-CA" dirty="0"/>
              <a:t> when he began to reign, and he reigned fifty and two years in Jerusalem. His mother's name also </a:t>
            </a:r>
            <a:r>
              <a:rPr lang="en-CA" i="1" dirty="0"/>
              <a:t>was</a:t>
            </a:r>
            <a:r>
              <a:rPr lang="en-CA" dirty="0"/>
              <a:t> </a:t>
            </a:r>
            <a:r>
              <a:rPr lang="en-CA" dirty="0" err="1"/>
              <a:t>Jecoliah</a:t>
            </a:r>
            <a:r>
              <a:rPr lang="en-CA" dirty="0"/>
              <a:t> of Jerusalem.</a:t>
            </a:r>
          </a:p>
          <a:p>
            <a:r>
              <a:rPr lang="en-CA" dirty="0"/>
              <a:t>4  And he did </a:t>
            </a:r>
            <a:r>
              <a:rPr lang="en-CA" i="1" dirty="0"/>
              <a:t>that which was</a:t>
            </a:r>
            <a:r>
              <a:rPr lang="en-CA" dirty="0"/>
              <a:t> </a:t>
            </a:r>
            <a:r>
              <a:rPr lang="en-CA" b="1" dirty="0"/>
              <a:t>right in the sight of the LORD, </a:t>
            </a:r>
            <a:r>
              <a:rPr lang="en-CA" dirty="0"/>
              <a:t>according to all that his father </a:t>
            </a:r>
            <a:r>
              <a:rPr lang="en-CA" dirty="0" err="1"/>
              <a:t>Amaziah</a:t>
            </a:r>
            <a:r>
              <a:rPr lang="en-CA" dirty="0"/>
              <a:t> did.</a:t>
            </a:r>
          </a:p>
          <a:p>
            <a:r>
              <a:rPr lang="en-CA" dirty="0"/>
              <a:t>5  And he sought God in the days of Zechariah, who had understanding in the visions of God: and as long as he sought the LORD, God made him to prosper.</a:t>
            </a:r>
          </a:p>
          <a:p>
            <a:endParaRPr lang="en-CA" dirty="0"/>
          </a:p>
          <a:p>
            <a:endParaRPr lang="en-CA" dirty="0"/>
          </a:p>
          <a:p>
            <a:endParaRPr lang="en-CA" dirty="0"/>
          </a:p>
        </p:txBody>
      </p:sp>
    </p:spTree>
    <p:extLst>
      <p:ext uri="{BB962C8B-B14F-4D97-AF65-F5344CB8AC3E}">
        <p14:creationId xmlns:p14="http://schemas.microsoft.com/office/powerpoint/2010/main" val="2310639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You buy something you can keep!</a:t>
            </a:r>
            <a:endParaRPr lang="en-CA" sz="36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11760" y="2243001"/>
            <a:ext cx="3888432" cy="2916324"/>
          </a:xfrm>
        </p:spPr>
      </p:pic>
    </p:spTree>
    <p:extLst>
      <p:ext uri="{BB962C8B-B14F-4D97-AF65-F5344CB8AC3E}">
        <p14:creationId xmlns:p14="http://schemas.microsoft.com/office/powerpoint/2010/main" val="100668721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King </a:t>
            </a:r>
            <a:r>
              <a:rPr lang="en-CA" sz="3600" b="1" dirty="0" err="1" smtClean="0"/>
              <a:t>Uzziah</a:t>
            </a:r>
            <a:r>
              <a:rPr lang="en-CA" sz="3600" b="1" dirty="0" smtClean="0"/>
              <a:t> was an Engineer</a:t>
            </a:r>
            <a:endParaRPr lang="en-CA" sz="3600" b="1" dirty="0"/>
          </a:p>
        </p:txBody>
      </p:sp>
      <p:sp>
        <p:nvSpPr>
          <p:cNvPr id="4" name="Content Placeholder 3"/>
          <p:cNvSpPr>
            <a:spLocks noGrp="1"/>
          </p:cNvSpPr>
          <p:nvPr>
            <p:ph idx="1"/>
          </p:nvPr>
        </p:nvSpPr>
        <p:spPr>
          <a:xfrm>
            <a:off x="457200" y="1600201"/>
            <a:ext cx="8229600" cy="4133056"/>
          </a:xfrm>
        </p:spPr>
        <p:txBody>
          <a:bodyPr>
            <a:normAutofit/>
          </a:bodyPr>
          <a:lstStyle/>
          <a:p>
            <a:endParaRPr lang="en-CA" sz="500" dirty="0" smtClean="0"/>
          </a:p>
          <a:p>
            <a:pPr marL="0" indent="0">
              <a:buNone/>
            </a:pPr>
            <a:r>
              <a:rPr lang="en-CA" sz="2600" b="1" dirty="0" smtClean="0"/>
              <a:t>2 </a:t>
            </a:r>
            <a:r>
              <a:rPr lang="en-CA" sz="2600" b="1" dirty="0"/>
              <a:t>Chronicles 26:14-15 KJV</a:t>
            </a:r>
          </a:p>
          <a:p>
            <a:r>
              <a:rPr lang="en-CA" sz="2600" dirty="0"/>
              <a:t>14  And </a:t>
            </a:r>
            <a:r>
              <a:rPr lang="en-CA" sz="2600" dirty="0" err="1"/>
              <a:t>Uzziah</a:t>
            </a:r>
            <a:r>
              <a:rPr lang="en-CA" sz="2600" dirty="0"/>
              <a:t> prepared for them throughout all the host shields, and spears, and helmets, and habergeons, and bows, and </a:t>
            </a:r>
            <a:r>
              <a:rPr lang="en-CA" sz="2600" b="1" dirty="0"/>
              <a:t>slings </a:t>
            </a:r>
            <a:r>
              <a:rPr lang="en-CA" sz="2600" b="1" i="1" dirty="0"/>
              <a:t>to cast</a:t>
            </a:r>
            <a:r>
              <a:rPr lang="en-CA" sz="2600" b="1" dirty="0"/>
              <a:t> stones.</a:t>
            </a:r>
          </a:p>
          <a:p>
            <a:r>
              <a:rPr lang="en-CA" sz="2600" dirty="0"/>
              <a:t>15  And </a:t>
            </a:r>
            <a:r>
              <a:rPr lang="en-CA" sz="2600" b="1" dirty="0"/>
              <a:t>he made in Jerusalem engines, invented by cunning men, to be on the towers and upon the bulwarks, to shoot arrows and great stones withal.</a:t>
            </a:r>
            <a:r>
              <a:rPr lang="en-CA" sz="2600" dirty="0"/>
              <a:t> And his name spread far abroad; for he was marvellously helped, till he was strong.</a:t>
            </a:r>
          </a:p>
          <a:p>
            <a:endParaRPr lang="en-CA" dirty="0"/>
          </a:p>
          <a:p>
            <a:endParaRPr lang="en-CA" dirty="0"/>
          </a:p>
          <a:p>
            <a:endParaRPr lang="en-CA" dirty="0"/>
          </a:p>
          <a:p>
            <a:endParaRPr lang="en-CA" dirty="0"/>
          </a:p>
        </p:txBody>
      </p:sp>
    </p:spTree>
    <p:extLst>
      <p:ext uri="{BB962C8B-B14F-4D97-AF65-F5344CB8AC3E}">
        <p14:creationId xmlns:p14="http://schemas.microsoft.com/office/powerpoint/2010/main" val="382017539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1600000">
            <a:off x="457200" y="274638"/>
            <a:ext cx="8229600" cy="1143000"/>
          </a:xfrm>
        </p:spPr>
        <p:txBody>
          <a:bodyPr>
            <a:normAutofit/>
          </a:bodyPr>
          <a:lstStyle/>
          <a:p>
            <a:r>
              <a:rPr lang="en-CA" sz="3600" b="1" dirty="0" smtClean="0"/>
              <a:t>King </a:t>
            </a:r>
            <a:r>
              <a:rPr lang="en-CA" sz="3600" b="1" dirty="0" err="1" smtClean="0"/>
              <a:t>Uzziah’s</a:t>
            </a:r>
            <a:r>
              <a:rPr lang="en-CA" sz="3600" b="1" dirty="0" smtClean="0"/>
              <a:t> War Machines</a:t>
            </a:r>
            <a:br>
              <a:rPr lang="en-CA" sz="3600" b="1" dirty="0" smtClean="0"/>
            </a:br>
            <a:r>
              <a:rPr lang="en-CA" sz="2700" b="1" dirty="0" smtClean="0"/>
              <a:t>(Actually Roman Machines)</a:t>
            </a:r>
            <a:endParaRPr lang="en-CA" sz="27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1867694"/>
            <a:ext cx="7010400" cy="3990975"/>
          </a:xfrm>
        </p:spPr>
      </p:pic>
    </p:spTree>
    <p:extLst>
      <p:ext uri="{BB962C8B-B14F-4D97-AF65-F5344CB8AC3E}">
        <p14:creationId xmlns:p14="http://schemas.microsoft.com/office/powerpoint/2010/main" val="253762731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But King </a:t>
            </a:r>
            <a:r>
              <a:rPr lang="en-CA" sz="3600" b="1" dirty="0" err="1" smtClean="0"/>
              <a:t>Uzziah</a:t>
            </a:r>
            <a:r>
              <a:rPr lang="en-CA" sz="3600" b="1" dirty="0" smtClean="0"/>
              <a:t> was not wise Spiritually</a:t>
            </a:r>
            <a:endParaRPr lang="en-CA" sz="3600" b="1" dirty="0"/>
          </a:p>
        </p:txBody>
      </p:sp>
      <p:sp>
        <p:nvSpPr>
          <p:cNvPr id="3" name="Content Placeholder 2"/>
          <p:cNvSpPr>
            <a:spLocks noGrp="1"/>
          </p:cNvSpPr>
          <p:nvPr>
            <p:ph idx="1"/>
          </p:nvPr>
        </p:nvSpPr>
        <p:spPr/>
        <p:txBody>
          <a:bodyPr>
            <a:normAutofit/>
          </a:bodyPr>
          <a:lstStyle/>
          <a:p>
            <a:pPr marL="0" indent="0">
              <a:buNone/>
            </a:pPr>
            <a:endParaRPr lang="en-CA" sz="500" dirty="0" smtClean="0"/>
          </a:p>
          <a:p>
            <a:pPr marL="0" indent="0">
              <a:buNone/>
            </a:pPr>
            <a:r>
              <a:rPr lang="en-CA" sz="2400" b="1" dirty="0" smtClean="0"/>
              <a:t>2 </a:t>
            </a:r>
            <a:r>
              <a:rPr lang="en-CA" sz="2400" b="1" dirty="0"/>
              <a:t>Chronicles 26:16-17 KJV</a:t>
            </a:r>
          </a:p>
          <a:p>
            <a:r>
              <a:rPr lang="en-CA" sz="2400" dirty="0"/>
              <a:t>16  But when he was strong, his heart was lifted up to </a:t>
            </a:r>
            <a:r>
              <a:rPr lang="en-CA" sz="2400" i="1" dirty="0"/>
              <a:t>his</a:t>
            </a:r>
            <a:r>
              <a:rPr lang="en-CA" sz="2400" dirty="0"/>
              <a:t> destruction: </a:t>
            </a:r>
            <a:r>
              <a:rPr lang="en-CA" sz="2400" b="1" dirty="0"/>
              <a:t>for he transgressed against the LORD his God, and went into the temple of the LORD to burn incense upon the altar of incense.</a:t>
            </a:r>
          </a:p>
          <a:p>
            <a:r>
              <a:rPr lang="en-CA" sz="2400" dirty="0"/>
              <a:t>17  And </a:t>
            </a:r>
            <a:r>
              <a:rPr lang="en-CA" sz="2400" dirty="0" err="1"/>
              <a:t>Azariah</a:t>
            </a:r>
            <a:r>
              <a:rPr lang="en-CA" sz="2400" dirty="0"/>
              <a:t> the priest went in after him, and with him fourscore priests of the LORD, </a:t>
            </a:r>
            <a:r>
              <a:rPr lang="en-CA" sz="2400" i="1" dirty="0"/>
              <a:t>that were</a:t>
            </a:r>
            <a:r>
              <a:rPr lang="en-CA" sz="2400" dirty="0"/>
              <a:t> valiant men:</a:t>
            </a:r>
          </a:p>
          <a:p>
            <a:endParaRPr lang="en-CA" sz="2400" dirty="0"/>
          </a:p>
          <a:p>
            <a:endParaRPr lang="en-CA" sz="2400" dirty="0"/>
          </a:p>
        </p:txBody>
      </p:sp>
    </p:spTree>
    <p:extLst>
      <p:ext uri="{BB962C8B-B14F-4D97-AF65-F5344CB8AC3E}">
        <p14:creationId xmlns:p14="http://schemas.microsoft.com/office/powerpoint/2010/main" val="215657695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t>Instead of being Humble he became Angry!</a:t>
            </a:r>
            <a:endParaRPr lang="en-CA" sz="3600" b="1" dirty="0"/>
          </a:p>
        </p:txBody>
      </p:sp>
      <p:sp>
        <p:nvSpPr>
          <p:cNvPr id="3" name="Content Placeholder 2"/>
          <p:cNvSpPr>
            <a:spLocks noGrp="1"/>
          </p:cNvSpPr>
          <p:nvPr>
            <p:ph idx="1"/>
          </p:nvPr>
        </p:nvSpPr>
        <p:spPr/>
        <p:txBody>
          <a:bodyPr>
            <a:normAutofit fontScale="77500" lnSpcReduction="20000"/>
          </a:bodyPr>
          <a:lstStyle/>
          <a:p>
            <a:pPr marL="0" indent="0">
              <a:buNone/>
            </a:pPr>
            <a:endParaRPr lang="en-CA" sz="600" dirty="0" smtClean="0"/>
          </a:p>
          <a:p>
            <a:pPr marL="0" indent="0">
              <a:buNone/>
            </a:pPr>
            <a:r>
              <a:rPr lang="en-CA" b="1" dirty="0" smtClean="0"/>
              <a:t>2 </a:t>
            </a:r>
            <a:r>
              <a:rPr lang="en-CA" b="1" dirty="0"/>
              <a:t>Chronicles 26:18-19 KJV</a:t>
            </a:r>
          </a:p>
          <a:p>
            <a:r>
              <a:rPr lang="en-CA" dirty="0"/>
              <a:t>18  And they withstood </a:t>
            </a:r>
            <a:r>
              <a:rPr lang="en-CA" dirty="0" err="1"/>
              <a:t>Uzziah</a:t>
            </a:r>
            <a:r>
              <a:rPr lang="en-CA" dirty="0"/>
              <a:t> the king, and said unto him, </a:t>
            </a:r>
            <a:r>
              <a:rPr lang="en-CA" i="1" dirty="0"/>
              <a:t>It </a:t>
            </a:r>
            <a:r>
              <a:rPr lang="en-CA" i="1" dirty="0" err="1"/>
              <a:t>appertaineth</a:t>
            </a:r>
            <a:r>
              <a:rPr lang="en-CA" dirty="0"/>
              <a:t> not unto thee, </a:t>
            </a:r>
            <a:r>
              <a:rPr lang="en-CA" dirty="0" err="1"/>
              <a:t>Uzziah</a:t>
            </a:r>
            <a:r>
              <a:rPr lang="en-CA" dirty="0"/>
              <a:t>, to burn incense unto the LORD, but to the priests the sons of Aaron, that are consecrated to burn incense: go out of the sanctuary; for thou hast trespassed; neither </a:t>
            </a:r>
            <a:r>
              <a:rPr lang="en-CA" i="1" dirty="0"/>
              <a:t>shall it be</a:t>
            </a:r>
            <a:r>
              <a:rPr lang="en-CA" dirty="0"/>
              <a:t> for thine honour from the LORD God.</a:t>
            </a:r>
          </a:p>
          <a:p>
            <a:r>
              <a:rPr lang="en-CA" dirty="0"/>
              <a:t>19  </a:t>
            </a:r>
            <a:r>
              <a:rPr lang="en-CA" b="1" dirty="0"/>
              <a:t>Then </a:t>
            </a:r>
            <a:r>
              <a:rPr lang="en-CA" b="1" dirty="0" err="1"/>
              <a:t>Uzziah</a:t>
            </a:r>
            <a:r>
              <a:rPr lang="en-CA" b="1" dirty="0"/>
              <a:t> was wroth, </a:t>
            </a:r>
            <a:r>
              <a:rPr lang="en-CA" dirty="0"/>
              <a:t>and </a:t>
            </a:r>
            <a:r>
              <a:rPr lang="en-CA" i="1" dirty="0"/>
              <a:t>had</a:t>
            </a:r>
            <a:r>
              <a:rPr lang="en-CA" dirty="0"/>
              <a:t> a censer in his hand to burn incense: </a:t>
            </a:r>
            <a:r>
              <a:rPr lang="en-CA" b="1" dirty="0"/>
              <a:t>and while he was wroth with the priests, the leprosy even rose up in his forehead </a:t>
            </a:r>
            <a:r>
              <a:rPr lang="en-CA" dirty="0"/>
              <a:t>before the priests in the house of the LORD, from beside the incense altar.</a:t>
            </a:r>
          </a:p>
          <a:p>
            <a:endParaRPr lang="en-CA" dirty="0"/>
          </a:p>
          <a:p>
            <a:endParaRPr lang="en-CA" dirty="0"/>
          </a:p>
        </p:txBody>
      </p:sp>
    </p:spTree>
    <p:extLst>
      <p:ext uri="{BB962C8B-B14F-4D97-AF65-F5344CB8AC3E}">
        <p14:creationId xmlns:p14="http://schemas.microsoft.com/office/powerpoint/2010/main" val="312456115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200" b="1" dirty="0" smtClean="0"/>
              <a:t>A Man with Leprosy in his Face</a:t>
            </a:r>
            <a:endParaRPr lang="en-CA" sz="32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43200" y="1807305"/>
            <a:ext cx="3657600" cy="4111752"/>
          </a:xfrm>
        </p:spPr>
      </p:pic>
    </p:spTree>
    <p:extLst>
      <p:ext uri="{BB962C8B-B14F-4D97-AF65-F5344CB8AC3E}">
        <p14:creationId xmlns:p14="http://schemas.microsoft.com/office/powerpoint/2010/main" val="300506855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t>King </a:t>
            </a:r>
            <a:r>
              <a:rPr lang="en-CA" sz="3600" b="1" dirty="0" err="1" smtClean="0"/>
              <a:t>Uzziah</a:t>
            </a:r>
            <a:r>
              <a:rPr lang="en-CA" sz="3600" b="1" dirty="0" smtClean="0"/>
              <a:t> was cut off from                   the House of YHWH</a:t>
            </a:r>
            <a:endParaRPr lang="en-CA" sz="3600" b="1" dirty="0"/>
          </a:p>
        </p:txBody>
      </p:sp>
      <p:sp>
        <p:nvSpPr>
          <p:cNvPr id="3" name="Content Placeholder 2"/>
          <p:cNvSpPr>
            <a:spLocks noGrp="1"/>
          </p:cNvSpPr>
          <p:nvPr>
            <p:ph idx="1"/>
          </p:nvPr>
        </p:nvSpPr>
        <p:spPr/>
        <p:txBody>
          <a:bodyPr>
            <a:normAutofit lnSpcReduction="10000"/>
          </a:bodyPr>
          <a:lstStyle/>
          <a:p>
            <a:pPr marL="0" indent="0">
              <a:buNone/>
            </a:pPr>
            <a:endParaRPr lang="en-CA" sz="600" b="1" dirty="0" smtClean="0"/>
          </a:p>
          <a:p>
            <a:pPr marL="0" indent="0">
              <a:buNone/>
            </a:pPr>
            <a:r>
              <a:rPr lang="en-CA" sz="2600" b="1" dirty="0" smtClean="0"/>
              <a:t>2 </a:t>
            </a:r>
            <a:r>
              <a:rPr lang="en-CA" sz="2600" b="1" dirty="0"/>
              <a:t>Chronicles 26:20-21 KJV</a:t>
            </a:r>
          </a:p>
          <a:p>
            <a:r>
              <a:rPr lang="en-CA" sz="2600" dirty="0"/>
              <a:t>20  And </a:t>
            </a:r>
            <a:r>
              <a:rPr lang="en-CA" sz="2600" dirty="0" err="1"/>
              <a:t>Azariah</a:t>
            </a:r>
            <a:r>
              <a:rPr lang="en-CA" sz="2600" dirty="0"/>
              <a:t> the chief priest, and all the priests, looked upon him, and, behold, he </a:t>
            </a:r>
            <a:r>
              <a:rPr lang="en-CA" sz="2600" i="1" dirty="0"/>
              <a:t>was</a:t>
            </a:r>
            <a:r>
              <a:rPr lang="en-CA" sz="2600" dirty="0"/>
              <a:t> leprous in his forehead, and they thrust him out from thence; yea, himself hasted also to go out, because the LORD had smitten him.</a:t>
            </a:r>
          </a:p>
          <a:p>
            <a:r>
              <a:rPr lang="en-CA" sz="2600" dirty="0"/>
              <a:t>21  </a:t>
            </a:r>
            <a:r>
              <a:rPr lang="en-CA" sz="2600" b="1" dirty="0"/>
              <a:t>And </a:t>
            </a:r>
            <a:r>
              <a:rPr lang="en-CA" sz="2600" b="1" dirty="0" err="1"/>
              <a:t>Uzziah</a:t>
            </a:r>
            <a:r>
              <a:rPr lang="en-CA" sz="2600" b="1" dirty="0"/>
              <a:t> the king was a leper unto the day of his death, </a:t>
            </a:r>
            <a:r>
              <a:rPr lang="en-CA" sz="2600" dirty="0"/>
              <a:t>and dwelt in a several house, </a:t>
            </a:r>
            <a:r>
              <a:rPr lang="en-CA" sz="2600" i="1" dirty="0"/>
              <a:t>being</a:t>
            </a:r>
            <a:r>
              <a:rPr lang="en-CA" sz="2600" dirty="0"/>
              <a:t> a leper; </a:t>
            </a:r>
            <a:r>
              <a:rPr lang="en-CA" sz="2600" b="1" dirty="0"/>
              <a:t>for he was cut off from the house of the LORD: </a:t>
            </a:r>
            <a:r>
              <a:rPr lang="en-CA" sz="2600" dirty="0"/>
              <a:t>and </a:t>
            </a:r>
            <a:r>
              <a:rPr lang="en-CA" sz="2600" dirty="0" err="1"/>
              <a:t>Jotham</a:t>
            </a:r>
            <a:r>
              <a:rPr lang="en-CA" sz="2600" dirty="0"/>
              <a:t> his son </a:t>
            </a:r>
            <a:r>
              <a:rPr lang="en-CA" sz="2600" i="1" dirty="0"/>
              <a:t>was</a:t>
            </a:r>
            <a:r>
              <a:rPr lang="en-CA" sz="2600" dirty="0"/>
              <a:t> over the king's house, judging the people of the land</a:t>
            </a:r>
            <a:r>
              <a:rPr lang="en-CA" sz="2600" dirty="0" smtClean="0"/>
              <a:t>.</a:t>
            </a:r>
            <a:endParaRPr lang="en-CA" sz="2600" dirty="0"/>
          </a:p>
        </p:txBody>
      </p:sp>
    </p:spTree>
    <p:extLst>
      <p:ext uri="{BB962C8B-B14F-4D97-AF65-F5344CB8AC3E}">
        <p14:creationId xmlns:p14="http://schemas.microsoft.com/office/powerpoint/2010/main" val="13763050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Summary</a:t>
            </a:r>
            <a:endParaRPr lang="en-CA" sz="3600" b="1" dirty="0"/>
          </a:p>
        </p:txBody>
      </p:sp>
      <p:sp>
        <p:nvSpPr>
          <p:cNvPr id="5" name="Content Placeholder 4"/>
          <p:cNvSpPr>
            <a:spLocks noGrp="1"/>
          </p:cNvSpPr>
          <p:nvPr>
            <p:ph idx="1"/>
          </p:nvPr>
        </p:nvSpPr>
        <p:spPr>
          <a:xfrm>
            <a:off x="1171339" y="1600201"/>
            <a:ext cx="6801323" cy="3628999"/>
          </a:xfrm>
        </p:spPr>
        <p:txBody>
          <a:bodyPr>
            <a:normAutofit fontScale="77500" lnSpcReduction="20000"/>
          </a:bodyPr>
          <a:lstStyle/>
          <a:p>
            <a:pPr marL="514350" indent="-514350">
              <a:buFont typeface="+mj-lt"/>
              <a:buAutoNum type="arabicPeriod"/>
            </a:pPr>
            <a:r>
              <a:rPr lang="en-CA" dirty="0" smtClean="0"/>
              <a:t>Wisdom is the application of knowledge and understanding.</a:t>
            </a:r>
          </a:p>
          <a:p>
            <a:pPr marL="514350" indent="-514350">
              <a:buFont typeface="+mj-lt"/>
              <a:buAutoNum type="arabicPeriod"/>
            </a:pPr>
            <a:r>
              <a:rPr lang="en-CA" dirty="0" smtClean="0"/>
              <a:t>Amazing things can be done when people act out of wisdom.</a:t>
            </a:r>
          </a:p>
          <a:p>
            <a:pPr marL="514350" indent="-514350">
              <a:buFont typeface="+mj-lt"/>
              <a:buAutoNum type="arabicPeriod"/>
            </a:pPr>
            <a:r>
              <a:rPr lang="en-CA" dirty="0" smtClean="0"/>
              <a:t>But having power over other people usually leads to pride and arrogance.</a:t>
            </a:r>
          </a:p>
          <a:p>
            <a:pPr marL="514350" indent="-514350">
              <a:buFont typeface="+mj-lt"/>
              <a:buAutoNum type="arabicPeriod"/>
            </a:pPr>
            <a:r>
              <a:rPr lang="en-CA" dirty="0" smtClean="0"/>
              <a:t>King </a:t>
            </a:r>
            <a:r>
              <a:rPr lang="en-CA" dirty="0" err="1" smtClean="0"/>
              <a:t>Uzziah</a:t>
            </a:r>
            <a:r>
              <a:rPr lang="en-CA" dirty="0" smtClean="0"/>
              <a:t> was wise in practical things by not wise in spiritual matters.</a:t>
            </a:r>
          </a:p>
          <a:p>
            <a:pPr marL="514350" indent="-514350">
              <a:buFont typeface="+mj-lt"/>
              <a:buAutoNum type="arabicPeriod"/>
            </a:pPr>
            <a:r>
              <a:rPr lang="en-CA" b="1" dirty="0" smtClean="0"/>
              <a:t>Buy the Truth and Sell it Not, also wisdom, instruction and understanding. </a:t>
            </a:r>
          </a:p>
          <a:p>
            <a:pPr marL="514350" indent="-514350">
              <a:buFont typeface="+mj-lt"/>
              <a:buAutoNum type="arabicPeriod"/>
            </a:pPr>
            <a:endParaRPr lang="en-CA" dirty="0"/>
          </a:p>
        </p:txBody>
      </p:sp>
    </p:spTree>
    <p:extLst>
      <p:ext uri="{BB962C8B-B14F-4D97-AF65-F5344CB8AC3E}">
        <p14:creationId xmlns:p14="http://schemas.microsoft.com/office/powerpoint/2010/main" val="2504469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 Truth Must be Lived</a:t>
            </a:r>
            <a:endParaRPr lang="en-CA" sz="3600" b="1" dirty="0"/>
          </a:p>
        </p:txBody>
      </p:sp>
      <p:sp>
        <p:nvSpPr>
          <p:cNvPr id="3" name="Content Placeholder 2"/>
          <p:cNvSpPr>
            <a:spLocks noGrp="1"/>
          </p:cNvSpPr>
          <p:nvPr>
            <p:ph idx="1"/>
          </p:nvPr>
        </p:nvSpPr>
        <p:spPr/>
        <p:txBody>
          <a:bodyPr>
            <a:normAutofit fontScale="77500" lnSpcReduction="20000"/>
          </a:bodyPr>
          <a:lstStyle/>
          <a:p>
            <a:pPr marL="0" indent="0">
              <a:buNone/>
            </a:pPr>
            <a:r>
              <a:rPr lang="en-CA" b="1" dirty="0"/>
              <a:t>Isaiah 59:1-4 KJV</a:t>
            </a:r>
          </a:p>
          <a:p>
            <a:r>
              <a:rPr lang="en-CA" dirty="0"/>
              <a:t>1  Behold, the LORD'S hand is not shortened, that it cannot save; neither his ear heavy, that it cannot hear:</a:t>
            </a:r>
          </a:p>
          <a:p>
            <a:r>
              <a:rPr lang="en-CA" dirty="0"/>
              <a:t>2  But your iniquities have separated between you and your God, and your sins have hid </a:t>
            </a:r>
            <a:r>
              <a:rPr lang="en-CA" i="1" dirty="0"/>
              <a:t>his</a:t>
            </a:r>
            <a:r>
              <a:rPr lang="en-CA" dirty="0"/>
              <a:t> face from you, that he will not hear.</a:t>
            </a:r>
          </a:p>
          <a:p>
            <a:r>
              <a:rPr lang="en-CA" dirty="0"/>
              <a:t>3  For your hands are defiled with blood, and your fingers with iniquity; your lips have spoken lies, your tongue hath muttered perverseness.</a:t>
            </a:r>
          </a:p>
          <a:p>
            <a:r>
              <a:rPr lang="en-CA" dirty="0"/>
              <a:t>4  </a:t>
            </a:r>
            <a:r>
              <a:rPr lang="en-CA" b="1" dirty="0"/>
              <a:t>None </a:t>
            </a:r>
            <a:r>
              <a:rPr lang="en-CA" b="1" dirty="0" err="1"/>
              <a:t>calleth</a:t>
            </a:r>
            <a:r>
              <a:rPr lang="en-CA" b="1" dirty="0"/>
              <a:t> for justice, nor </a:t>
            </a:r>
            <a:r>
              <a:rPr lang="en-CA" b="1" i="1" dirty="0"/>
              <a:t>any</a:t>
            </a:r>
            <a:r>
              <a:rPr lang="en-CA" b="1" dirty="0"/>
              <a:t> </a:t>
            </a:r>
            <a:r>
              <a:rPr lang="en-CA" b="1" dirty="0" err="1"/>
              <a:t>pleadeth</a:t>
            </a:r>
            <a:r>
              <a:rPr lang="en-CA" b="1" dirty="0"/>
              <a:t> for truth: they trust in vanity, and speak lies; they conceive mischief, and bring forth iniquity.</a:t>
            </a:r>
          </a:p>
          <a:p>
            <a:endParaRPr lang="en-CA" dirty="0"/>
          </a:p>
          <a:p>
            <a:endParaRPr lang="en-CA" dirty="0"/>
          </a:p>
        </p:txBody>
      </p:sp>
    </p:spTree>
    <p:extLst>
      <p:ext uri="{BB962C8B-B14F-4D97-AF65-F5344CB8AC3E}">
        <p14:creationId xmlns:p14="http://schemas.microsoft.com/office/powerpoint/2010/main" val="235799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Ananias &amp; </a:t>
            </a:r>
            <a:r>
              <a:rPr lang="en-CA" sz="3600" b="1" dirty="0" err="1" smtClean="0"/>
              <a:t>Sapphira</a:t>
            </a:r>
            <a:r>
              <a:rPr lang="en-CA" sz="3600" b="1" dirty="0" smtClean="0"/>
              <a:t> did Not Live the Truth!</a:t>
            </a:r>
            <a:endParaRPr lang="en-CA" sz="3600" b="1" dirty="0"/>
          </a:p>
        </p:txBody>
      </p:sp>
      <p:sp>
        <p:nvSpPr>
          <p:cNvPr id="3" name="Content Placeholder 2"/>
          <p:cNvSpPr>
            <a:spLocks noGrp="1"/>
          </p:cNvSpPr>
          <p:nvPr>
            <p:ph idx="1"/>
          </p:nvPr>
        </p:nvSpPr>
        <p:spPr/>
        <p:txBody>
          <a:bodyPr>
            <a:normAutofit fontScale="70000" lnSpcReduction="20000"/>
          </a:bodyPr>
          <a:lstStyle/>
          <a:p>
            <a:pPr marL="0" indent="0">
              <a:buNone/>
            </a:pPr>
            <a:r>
              <a:rPr lang="en-CA" b="1" dirty="0"/>
              <a:t>Acts 5:1-5 ESV</a:t>
            </a:r>
          </a:p>
          <a:p>
            <a:r>
              <a:rPr lang="en-CA" dirty="0"/>
              <a:t>1  But a man named </a:t>
            </a:r>
            <a:r>
              <a:rPr lang="en-CA" b="1" dirty="0"/>
              <a:t>Ananias</a:t>
            </a:r>
            <a:r>
              <a:rPr lang="en-CA" dirty="0"/>
              <a:t>, with his wife </a:t>
            </a:r>
            <a:r>
              <a:rPr lang="en-CA" b="1" dirty="0" err="1"/>
              <a:t>Sapphira</a:t>
            </a:r>
            <a:r>
              <a:rPr lang="en-CA" dirty="0"/>
              <a:t>, sold a piece of property,</a:t>
            </a:r>
          </a:p>
          <a:p>
            <a:r>
              <a:rPr lang="en-CA" dirty="0"/>
              <a:t>2  and with his wife's knowledge he kept back for himself some of the proceeds and </a:t>
            </a:r>
            <a:r>
              <a:rPr lang="en-CA" b="1" dirty="0"/>
              <a:t>brought only a part of it </a:t>
            </a:r>
            <a:r>
              <a:rPr lang="en-CA" dirty="0"/>
              <a:t>and laid it at the apostles' feet.</a:t>
            </a:r>
          </a:p>
          <a:p>
            <a:r>
              <a:rPr lang="en-CA" dirty="0"/>
              <a:t>3  But Peter said, "Ananias, why has Satan filled your heart to lie to the Holy Spirit and </a:t>
            </a:r>
            <a:r>
              <a:rPr lang="en-CA" b="1" dirty="0"/>
              <a:t>to keep back for yourself part of the proceeds of the land?</a:t>
            </a:r>
          </a:p>
          <a:p>
            <a:r>
              <a:rPr lang="en-CA" dirty="0"/>
              <a:t>4  While it remained unsold, did it not remain your own? And after it was sold, was it not at your disposal? Why is it that you have contrived this deed in your heart? </a:t>
            </a:r>
            <a:r>
              <a:rPr lang="en-CA" b="1" dirty="0"/>
              <a:t>You have not lied to man but to God."</a:t>
            </a:r>
          </a:p>
          <a:p>
            <a:r>
              <a:rPr lang="en-CA" dirty="0"/>
              <a:t>5  When Ananias heard these words, </a:t>
            </a:r>
            <a:r>
              <a:rPr lang="en-CA" b="1" dirty="0"/>
              <a:t>he fell down and breathed his last. </a:t>
            </a:r>
            <a:r>
              <a:rPr lang="en-CA" dirty="0"/>
              <a:t>And great fear came upon all who heard of it.</a:t>
            </a:r>
          </a:p>
          <a:p>
            <a:endParaRPr lang="en-CA" dirty="0"/>
          </a:p>
          <a:p>
            <a:endParaRPr lang="en-CA" dirty="0"/>
          </a:p>
        </p:txBody>
      </p:sp>
    </p:spTree>
    <p:extLst>
      <p:ext uri="{BB962C8B-B14F-4D97-AF65-F5344CB8AC3E}">
        <p14:creationId xmlns:p14="http://schemas.microsoft.com/office/powerpoint/2010/main" val="392760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3600" b="1" dirty="0" smtClean="0"/>
              <a:t>Live the Truth – Don’t Sell It!</a:t>
            </a:r>
            <a:endParaRPr lang="en-CA" sz="3600" b="1"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8842" y="1340768"/>
            <a:ext cx="4807414" cy="4844394"/>
          </a:xfrm>
        </p:spPr>
      </p:pic>
    </p:spTree>
    <p:extLst>
      <p:ext uri="{BB962C8B-B14F-4D97-AF65-F5344CB8AC3E}">
        <p14:creationId xmlns:p14="http://schemas.microsoft.com/office/powerpoint/2010/main" val="25335189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You sell those that you cannot keep!</a:t>
            </a:r>
            <a:endParaRPr lang="en-CA" sz="36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4691" y="1600200"/>
            <a:ext cx="6034617" cy="4525963"/>
          </a:xfrm>
        </p:spPr>
      </p:pic>
    </p:spTree>
    <p:extLst>
      <p:ext uri="{BB962C8B-B14F-4D97-AF65-F5344CB8AC3E}">
        <p14:creationId xmlns:p14="http://schemas.microsoft.com/office/powerpoint/2010/main" val="396730271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Live the Truth – Don’t Sell it!</a:t>
            </a:r>
            <a:endParaRPr lang="en-CA" sz="36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51820" y="2048454"/>
            <a:ext cx="3240360" cy="3140875"/>
          </a:xfrm>
        </p:spPr>
      </p:pic>
    </p:spTree>
    <p:extLst>
      <p:ext uri="{BB962C8B-B14F-4D97-AF65-F5344CB8AC3E}">
        <p14:creationId xmlns:p14="http://schemas.microsoft.com/office/powerpoint/2010/main" val="160462031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3600" b="1" dirty="0" smtClean="0"/>
              <a:t>Live the Truth: Don’t Laugh it off!</a:t>
            </a:r>
            <a:endParaRPr lang="en-CA" sz="3600" b="1" dirty="0"/>
          </a:p>
        </p:txBody>
      </p:sp>
      <p:sp>
        <p:nvSpPr>
          <p:cNvPr id="8" name="Content Placeholder 7"/>
          <p:cNvSpPr>
            <a:spLocks noGrp="1"/>
          </p:cNvSpPr>
          <p:nvPr>
            <p:ph sz="half" idx="1"/>
          </p:nvPr>
        </p:nvSpPr>
        <p:spPr/>
        <p:txBody>
          <a:bodyPr/>
          <a:lstStyle/>
          <a:p>
            <a:pPr marL="0" indent="0">
              <a:buNone/>
            </a:pPr>
            <a:r>
              <a:rPr lang="en-CA" b="1" dirty="0"/>
              <a:t>Proverbs 26:18-19 ESV</a:t>
            </a:r>
          </a:p>
          <a:p>
            <a:pPr marL="0" indent="0">
              <a:buNone/>
            </a:pPr>
            <a:r>
              <a:rPr lang="en-CA" dirty="0"/>
              <a:t>18  Like a madman who throws firebrands, arrows, and death</a:t>
            </a:r>
          </a:p>
          <a:p>
            <a:pPr marL="0" indent="0">
              <a:buNone/>
            </a:pPr>
            <a:r>
              <a:rPr lang="en-CA" dirty="0"/>
              <a:t>19  is the man who </a:t>
            </a:r>
            <a:r>
              <a:rPr lang="en-CA" b="1" dirty="0"/>
              <a:t>deceives his neighbor and says, "I am only joking!"</a:t>
            </a:r>
          </a:p>
          <a:p>
            <a:endParaRPr lang="en-CA" dirty="0"/>
          </a:p>
          <a:p>
            <a:endParaRPr lang="en-CA" dirty="0"/>
          </a:p>
        </p:txBody>
      </p:sp>
      <p:pic>
        <p:nvPicPr>
          <p:cNvPr id="3" name="Content Placeholder 2"/>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427984" y="1988840"/>
            <a:ext cx="4114743" cy="2304256"/>
          </a:xfrm>
        </p:spPr>
      </p:pic>
    </p:spTree>
    <p:extLst>
      <p:ext uri="{BB962C8B-B14F-4D97-AF65-F5344CB8AC3E}">
        <p14:creationId xmlns:p14="http://schemas.microsoft.com/office/powerpoint/2010/main" val="636322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4008" y="2348880"/>
            <a:ext cx="3960440" cy="2625943"/>
          </a:xfrm>
        </p:spPr>
      </p:pic>
      <p:sp>
        <p:nvSpPr>
          <p:cNvPr id="4" name="Title 3"/>
          <p:cNvSpPr>
            <a:spLocks noGrp="1"/>
          </p:cNvSpPr>
          <p:nvPr>
            <p:ph type="title"/>
          </p:nvPr>
        </p:nvSpPr>
        <p:spPr/>
        <p:txBody>
          <a:bodyPr>
            <a:normAutofit/>
          </a:bodyPr>
          <a:lstStyle/>
          <a:p>
            <a:r>
              <a:rPr lang="en-CA" sz="3600" b="1" dirty="0" smtClean="0"/>
              <a:t>Live the Truth: Do Not Cheat!</a:t>
            </a:r>
            <a:endParaRPr lang="en-CA" sz="3600" b="1" dirty="0"/>
          </a:p>
        </p:txBody>
      </p:sp>
      <p:sp>
        <p:nvSpPr>
          <p:cNvPr id="5" name="Content Placeholder 4"/>
          <p:cNvSpPr>
            <a:spLocks noGrp="1"/>
          </p:cNvSpPr>
          <p:nvPr>
            <p:ph sz="half" idx="1"/>
          </p:nvPr>
        </p:nvSpPr>
        <p:spPr/>
        <p:txBody>
          <a:bodyPr>
            <a:normAutofit lnSpcReduction="10000"/>
          </a:bodyPr>
          <a:lstStyle/>
          <a:p>
            <a:pPr marL="0" indent="0">
              <a:buNone/>
            </a:pPr>
            <a:r>
              <a:rPr lang="en-CA" b="1" dirty="0"/>
              <a:t>Psalms 15:1-2 KJV</a:t>
            </a:r>
          </a:p>
          <a:p>
            <a:r>
              <a:rPr lang="en-CA" dirty="0"/>
              <a:t>1  </a:t>
            </a:r>
            <a:r>
              <a:rPr lang="en-CA" b="1" dirty="0"/>
              <a:t>A Psalm of David.</a:t>
            </a:r>
            <a:r>
              <a:rPr lang="en-CA" dirty="0"/>
              <a:t> LORD, who shall abide in thy tabernacle? who shall dwell in thy holy hill?</a:t>
            </a:r>
          </a:p>
          <a:p>
            <a:r>
              <a:rPr lang="en-CA" dirty="0"/>
              <a:t>2  He that </a:t>
            </a:r>
            <a:r>
              <a:rPr lang="en-CA" dirty="0" err="1"/>
              <a:t>walketh</a:t>
            </a:r>
            <a:r>
              <a:rPr lang="en-CA" dirty="0"/>
              <a:t> uprightly, and </a:t>
            </a:r>
            <a:r>
              <a:rPr lang="en-CA" dirty="0" err="1"/>
              <a:t>worketh</a:t>
            </a:r>
            <a:r>
              <a:rPr lang="en-CA" dirty="0"/>
              <a:t> righteousness, </a:t>
            </a:r>
            <a:r>
              <a:rPr lang="en-CA" b="1" dirty="0"/>
              <a:t>and </a:t>
            </a:r>
            <a:r>
              <a:rPr lang="en-CA" b="1" dirty="0" err="1"/>
              <a:t>speaketh</a:t>
            </a:r>
            <a:r>
              <a:rPr lang="en-CA" b="1" dirty="0"/>
              <a:t> the truth in his heart.</a:t>
            </a:r>
          </a:p>
          <a:p>
            <a:endParaRPr lang="en-CA" dirty="0"/>
          </a:p>
          <a:p>
            <a:endParaRPr lang="en-CA" dirty="0"/>
          </a:p>
        </p:txBody>
      </p:sp>
    </p:spTree>
    <p:extLst>
      <p:ext uri="{BB962C8B-B14F-4D97-AF65-F5344CB8AC3E}">
        <p14:creationId xmlns:p14="http://schemas.microsoft.com/office/powerpoint/2010/main" val="1647985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7"/>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6059" t="13781" r="10757" b="17608"/>
          <a:stretch/>
        </p:blipFill>
        <p:spPr>
          <a:xfrm>
            <a:off x="3023420" y="692696"/>
            <a:ext cx="6120580" cy="5738012"/>
          </a:xfrm>
        </p:spPr>
      </p:pic>
      <p:sp>
        <p:nvSpPr>
          <p:cNvPr id="4" name="Title 3"/>
          <p:cNvSpPr>
            <a:spLocks noGrp="1"/>
          </p:cNvSpPr>
          <p:nvPr>
            <p:ph type="title"/>
          </p:nvPr>
        </p:nvSpPr>
        <p:spPr>
          <a:xfrm>
            <a:off x="457200" y="274638"/>
            <a:ext cx="8229600" cy="778098"/>
          </a:xfrm>
        </p:spPr>
        <p:txBody>
          <a:bodyPr>
            <a:normAutofit/>
          </a:bodyPr>
          <a:lstStyle/>
          <a:p>
            <a:r>
              <a:rPr lang="en-CA" sz="3200" b="1" dirty="0" smtClean="0"/>
              <a:t>Live the Truth: Do Not Purloin!</a:t>
            </a:r>
            <a:endParaRPr lang="en-CA" sz="2400" dirty="0"/>
          </a:p>
        </p:txBody>
      </p:sp>
      <p:sp>
        <p:nvSpPr>
          <p:cNvPr id="5" name="Content Placeholder 4"/>
          <p:cNvSpPr>
            <a:spLocks noGrp="1"/>
          </p:cNvSpPr>
          <p:nvPr>
            <p:ph sz="half" idx="1"/>
          </p:nvPr>
        </p:nvSpPr>
        <p:spPr>
          <a:xfrm>
            <a:off x="251520" y="1268760"/>
            <a:ext cx="3168352" cy="4525963"/>
          </a:xfrm>
        </p:spPr>
        <p:txBody>
          <a:bodyPr>
            <a:normAutofit fontScale="85000" lnSpcReduction="10000"/>
          </a:bodyPr>
          <a:lstStyle/>
          <a:p>
            <a:pPr marL="0" indent="0">
              <a:buNone/>
            </a:pPr>
            <a:r>
              <a:rPr lang="en-CA" b="1" dirty="0"/>
              <a:t>Titus 2:9-10 KJV</a:t>
            </a:r>
          </a:p>
          <a:p>
            <a:r>
              <a:rPr lang="en-CA" dirty="0"/>
              <a:t>9  </a:t>
            </a:r>
            <a:r>
              <a:rPr lang="en-CA" i="1" dirty="0"/>
              <a:t>Exhort</a:t>
            </a:r>
            <a:r>
              <a:rPr lang="en-CA" dirty="0"/>
              <a:t> servants to be obedient unto their own masters, </a:t>
            </a:r>
            <a:r>
              <a:rPr lang="en-CA" i="1" dirty="0"/>
              <a:t>and</a:t>
            </a:r>
            <a:r>
              <a:rPr lang="en-CA" dirty="0"/>
              <a:t> to please </a:t>
            </a:r>
            <a:r>
              <a:rPr lang="en-CA" i="1" dirty="0"/>
              <a:t>them</a:t>
            </a:r>
            <a:r>
              <a:rPr lang="en-CA" dirty="0"/>
              <a:t> well in all </a:t>
            </a:r>
            <a:r>
              <a:rPr lang="en-CA" i="1" dirty="0"/>
              <a:t>things;</a:t>
            </a:r>
            <a:r>
              <a:rPr lang="en-CA" dirty="0"/>
              <a:t> not answering again;</a:t>
            </a:r>
          </a:p>
          <a:p>
            <a:r>
              <a:rPr lang="en-CA" dirty="0"/>
              <a:t>10  </a:t>
            </a:r>
            <a:r>
              <a:rPr lang="en-CA" b="1" dirty="0"/>
              <a:t>Not purloining</a:t>
            </a:r>
            <a:r>
              <a:rPr lang="en-CA" dirty="0"/>
              <a:t>, but shewing all good fidelity; that they may adorn the doctrine of God our Saviour in all things.</a:t>
            </a:r>
          </a:p>
          <a:p>
            <a:endParaRPr lang="en-CA" dirty="0"/>
          </a:p>
          <a:p>
            <a:endParaRPr lang="en-CA" dirty="0"/>
          </a:p>
        </p:txBody>
      </p:sp>
    </p:spTree>
    <p:extLst>
      <p:ext uri="{BB962C8B-B14F-4D97-AF65-F5344CB8AC3E}">
        <p14:creationId xmlns:p14="http://schemas.microsoft.com/office/powerpoint/2010/main" val="94890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n-CA" sz="3600" b="1" dirty="0" smtClean="0"/>
              <a:t>Live the Truth: Do Not Pollute!</a:t>
            </a:r>
            <a:endParaRPr lang="en-CA" sz="3600" b="1"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516981"/>
            <a:ext cx="4038600" cy="2692400"/>
          </a:xfrm>
        </p:spPr>
      </p:pic>
      <p:sp>
        <p:nvSpPr>
          <p:cNvPr id="10" name="Content Placeholder 9"/>
          <p:cNvSpPr>
            <a:spLocks noGrp="1"/>
          </p:cNvSpPr>
          <p:nvPr>
            <p:ph sz="half" idx="1"/>
          </p:nvPr>
        </p:nvSpPr>
        <p:spPr/>
        <p:txBody>
          <a:bodyPr>
            <a:normAutofit fontScale="92500" lnSpcReduction="20000"/>
          </a:bodyPr>
          <a:lstStyle/>
          <a:p>
            <a:pPr marL="0" indent="0">
              <a:buNone/>
            </a:pPr>
            <a:r>
              <a:rPr lang="en-CA" b="1" dirty="0"/>
              <a:t>Revelation 11:18 ASV</a:t>
            </a:r>
          </a:p>
          <a:p>
            <a:r>
              <a:rPr lang="en-CA" dirty="0"/>
              <a:t>18  And the nations were wroth, and thy wrath came</a:t>
            </a:r>
            <a:r>
              <a:rPr lang="en-CA" b="1" dirty="0"/>
              <a:t>, and the time of the dead to be judged, </a:t>
            </a:r>
            <a:r>
              <a:rPr lang="en-CA" dirty="0"/>
              <a:t>and the time to give their reward to thy servants the prophets, and to the saints, and to them that fear thy name, the small and the great; </a:t>
            </a:r>
            <a:r>
              <a:rPr lang="en-CA" b="1" dirty="0"/>
              <a:t>and to destroy them that destroy the earth</a:t>
            </a:r>
            <a:r>
              <a:rPr lang="en-CA" dirty="0"/>
              <a:t>.</a:t>
            </a:r>
          </a:p>
          <a:p>
            <a:endParaRPr lang="en-CA" dirty="0"/>
          </a:p>
        </p:txBody>
      </p:sp>
    </p:spTree>
    <p:extLst>
      <p:ext uri="{BB962C8B-B14F-4D97-AF65-F5344CB8AC3E}">
        <p14:creationId xmlns:p14="http://schemas.microsoft.com/office/powerpoint/2010/main" val="2699616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They had to buy “a little food!”</a:t>
            </a:r>
            <a:endParaRPr lang="en-CA" sz="3600" b="1" dirty="0"/>
          </a:p>
        </p:txBody>
      </p:sp>
      <p:sp>
        <p:nvSpPr>
          <p:cNvPr id="3" name="Content Placeholder 2"/>
          <p:cNvSpPr>
            <a:spLocks noGrp="1"/>
          </p:cNvSpPr>
          <p:nvPr>
            <p:ph sz="half" idx="1"/>
          </p:nvPr>
        </p:nvSpPr>
        <p:spPr/>
        <p:txBody>
          <a:bodyPr>
            <a:normAutofit/>
          </a:bodyPr>
          <a:lstStyle/>
          <a:p>
            <a:pPr marL="0" indent="0">
              <a:buNone/>
            </a:pPr>
            <a:r>
              <a:rPr lang="en-CA" sz="2400" b="1" dirty="0"/>
              <a:t>Genesis 43:1-2 KJV</a:t>
            </a:r>
          </a:p>
          <a:p>
            <a:r>
              <a:rPr lang="en-CA" sz="2400" dirty="0"/>
              <a:t>1  And </a:t>
            </a:r>
            <a:r>
              <a:rPr lang="en-CA" sz="2400" b="1" dirty="0"/>
              <a:t>the famine </a:t>
            </a:r>
            <a:r>
              <a:rPr lang="en-CA" sz="2400" i="1" dirty="0"/>
              <a:t>was</a:t>
            </a:r>
            <a:r>
              <a:rPr lang="en-CA" sz="2400" dirty="0"/>
              <a:t> sore in the land.</a:t>
            </a:r>
          </a:p>
          <a:p>
            <a:r>
              <a:rPr lang="en-CA" sz="2400" dirty="0"/>
              <a:t>2  And it came to pass, </a:t>
            </a:r>
            <a:r>
              <a:rPr lang="en-CA" sz="2400" b="1" dirty="0"/>
              <a:t>when they had eaten up the corn </a:t>
            </a:r>
            <a:r>
              <a:rPr lang="en-CA" sz="2400" dirty="0"/>
              <a:t>which they had brought out of Egypt, their father said unto them, Go again, </a:t>
            </a:r>
            <a:r>
              <a:rPr lang="en-CA" sz="2400" b="1" dirty="0"/>
              <a:t>buy us a little food</a:t>
            </a:r>
            <a:r>
              <a:rPr lang="en-CA" sz="2400" dirty="0"/>
              <a:t>.</a:t>
            </a:r>
          </a:p>
          <a:p>
            <a:endParaRPr lang="en-CA" sz="2400" dirty="0"/>
          </a:p>
          <a:p>
            <a:endParaRPr lang="en-CA" sz="2400" dirty="0"/>
          </a:p>
        </p:txBody>
      </p:sp>
      <p:pic>
        <p:nvPicPr>
          <p:cNvPr id="9" name="Content Placeholder 8"/>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4699"/>
          <a:stretch/>
        </p:blipFill>
        <p:spPr>
          <a:xfrm>
            <a:off x="4860032" y="1628801"/>
            <a:ext cx="3826767" cy="3907658"/>
          </a:xfrm>
        </p:spPr>
      </p:pic>
    </p:spTree>
    <p:extLst>
      <p:ext uri="{BB962C8B-B14F-4D97-AF65-F5344CB8AC3E}">
        <p14:creationId xmlns:p14="http://schemas.microsoft.com/office/powerpoint/2010/main" val="10375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TotalTime>
  <Words>4499</Words>
  <Application>Microsoft Office PowerPoint</Application>
  <PresentationFormat>On-screen Show (4:3)</PresentationFormat>
  <Paragraphs>388</Paragraphs>
  <Slides>84</Slides>
  <Notes>1</Notes>
  <HiddenSlides>0</HiddenSlides>
  <MMClips>0</MMClips>
  <ScaleCrop>false</ScaleCrop>
  <HeadingPairs>
    <vt:vector size="4" baseType="variant">
      <vt:variant>
        <vt:lpstr>Theme</vt:lpstr>
      </vt:variant>
      <vt:variant>
        <vt:i4>4</vt:i4>
      </vt:variant>
      <vt:variant>
        <vt:lpstr>Slide Titles</vt:lpstr>
      </vt:variant>
      <vt:variant>
        <vt:i4>84</vt:i4>
      </vt:variant>
    </vt:vector>
  </HeadingPairs>
  <TitlesOfParts>
    <vt:vector size="88" baseType="lpstr">
      <vt:lpstr>1_Office Theme</vt:lpstr>
      <vt:lpstr>2_Office Theme</vt:lpstr>
      <vt:lpstr>3_Office Theme</vt:lpstr>
      <vt:lpstr>4_Office Theme</vt:lpstr>
      <vt:lpstr>CYC Our Study this Evening</vt:lpstr>
      <vt:lpstr>A Seller / A Buyer</vt:lpstr>
      <vt:lpstr>You Buy Something you Want!</vt:lpstr>
      <vt:lpstr>You Sell Something you do not Want</vt:lpstr>
      <vt:lpstr>You buy this car because …</vt:lpstr>
      <vt:lpstr>You no longer want this one!</vt:lpstr>
      <vt:lpstr>You buy something you can keep!</vt:lpstr>
      <vt:lpstr>You sell those that you cannot keep!</vt:lpstr>
      <vt:lpstr>They had to buy “a little food!”</vt:lpstr>
      <vt:lpstr>It was good that someone was selling!</vt:lpstr>
      <vt:lpstr>Money Makes it Work</vt:lpstr>
      <vt:lpstr>We must Buy and we must Sell</vt:lpstr>
      <vt:lpstr>King Amaziah (A Mistake in Buying / A Very Important Lesson)</vt:lpstr>
      <vt:lpstr>King Ahab                                                   (A Mistake in Selling / A Very Important Lesson)</vt:lpstr>
      <vt:lpstr>PowerPoint Presentation</vt:lpstr>
      <vt:lpstr>Literal things; Figurative things </vt:lpstr>
      <vt:lpstr>The Ecclesia at Laodicea</vt:lpstr>
      <vt:lpstr>Figurative Things                                                            that you cannot literally Buy!</vt:lpstr>
      <vt:lpstr>Buy the Truth?</vt:lpstr>
      <vt:lpstr>Sell the Truth?</vt:lpstr>
      <vt:lpstr>PowerPoint Presentation</vt:lpstr>
      <vt:lpstr>What is meant by Truth?</vt:lpstr>
      <vt:lpstr>OT Definition of Truth</vt:lpstr>
      <vt:lpstr>What is Truth?</vt:lpstr>
      <vt:lpstr>NT Definition of Truth</vt:lpstr>
      <vt:lpstr>Buy</vt:lpstr>
      <vt:lpstr>Buy</vt:lpstr>
      <vt:lpstr>Buy</vt:lpstr>
      <vt:lpstr>PowerPoint Presentation</vt:lpstr>
      <vt:lpstr>The Truth: Does New Technology Make a Difference?</vt:lpstr>
      <vt:lpstr>Air Pollution in Big Cities Caused by so many Cars</vt:lpstr>
      <vt:lpstr>We Know that all Fossil Fuel driven Vehicles Pollute the Air – Some more than Others!</vt:lpstr>
      <vt:lpstr>Diesel Trucks Pollute the Air</vt:lpstr>
      <vt:lpstr>All Gasoline Fuelled cars                        Pollute the air</vt:lpstr>
      <vt:lpstr>Electric Cars Don’t Pollute the Air … But Require Energy to Move</vt:lpstr>
      <vt:lpstr>Electric Cars Need Power Plants to                       Produce the Electricity</vt:lpstr>
      <vt:lpstr>Depending on the Fuel Used                        Power Plants Pollute as Well</vt:lpstr>
      <vt:lpstr>Some Really Pollute the Air!</vt:lpstr>
      <vt:lpstr>To Find the Truth of the Matter –                                            We need to do some Research!</vt:lpstr>
      <vt:lpstr>An Experiment to see if –                                          Electric Cars Lower the Pollution Levels</vt:lpstr>
      <vt:lpstr>Cars Involved Today</vt:lpstr>
      <vt:lpstr>What they Found</vt:lpstr>
      <vt:lpstr>Conclusions</vt:lpstr>
      <vt:lpstr>PowerPoint Presentation</vt:lpstr>
      <vt:lpstr>People Destroyed for lack of Knowledge</vt:lpstr>
      <vt:lpstr>PowerPoint Presentation</vt:lpstr>
      <vt:lpstr>Jesus’ Birthplace: Nazareth or Bethlehem?</vt:lpstr>
      <vt:lpstr>Where was Jesus of Nazareth Born?</vt:lpstr>
      <vt:lpstr>Many knew his Family in Nazareth</vt:lpstr>
      <vt:lpstr>Why didn’t they ask his Mother?</vt:lpstr>
      <vt:lpstr>Jesus was born in Bethlehem</vt:lpstr>
      <vt:lpstr>King Herod had tried to Kill him</vt:lpstr>
      <vt:lpstr>Conclusion</vt:lpstr>
      <vt:lpstr>PowerPoint Presentation</vt:lpstr>
      <vt:lpstr>So we Apply ourselves to Acquire         Wisdom, Instruction &amp; Understanding</vt:lpstr>
      <vt:lpstr>Instruction Includes Chastening</vt:lpstr>
      <vt:lpstr>King Manasseh</vt:lpstr>
      <vt:lpstr>The Sin of King Manasseh</vt:lpstr>
      <vt:lpstr>The Sin of King Manasseh</vt:lpstr>
      <vt:lpstr>King Manasseh                                                       and the Chastening of God</vt:lpstr>
      <vt:lpstr>“among the thorns”?</vt:lpstr>
      <vt:lpstr>Want to be a Captive of the Assyrians?</vt:lpstr>
      <vt:lpstr>The Captives from Lachish</vt:lpstr>
      <vt:lpstr>Bound in fetters &amp; Walking 900 miles</vt:lpstr>
      <vt:lpstr>Under God’s Chastening                                    King Manasseh Repented</vt:lpstr>
      <vt:lpstr>Summary</vt:lpstr>
      <vt:lpstr>Wisdom:  The right application of Knowledge</vt:lpstr>
      <vt:lpstr>Wisdom is a Key Part</vt:lpstr>
      <vt:lpstr>King Uzziah at his Best</vt:lpstr>
      <vt:lpstr>King Uzziah was an Engineer</vt:lpstr>
      <vt:lpstr>King Uzziah’s War Machines (Actually Roman Machines)</vt:lpstr>
      <vt:lpstr>But King Uzziah was not wise Spiritually</vt:lpstr>
      <vt:lpstr>Instead of being Humble he became Angry!</vt:lpstr>
      <vt:lpstr>A Man with Leprosy in his Face</vt:lpstr>
      <vt:lpstr>King Uzziah was cut off from                   the House of YHWH</vt:lpstr>
      <vt:lpstr>Summary</vt:lpstr>
      <vt:lpstr>The Truth Must be Lived</vt:lpstr>
      <vt:lpstr>Ananias &amp; Sapphira did Not Live the Truth!</vt:lpstr>
      <vt:lpstr>Live the Truth – Don’t Sell It!</vt:lpstr>
      <vt:lpstr>Live the Truth – Don’t Sell it!</vt:lpstr>
      <vt:lpstr>Live the Truth: Don’t Laugh it off!</vt:lpstr>
      <vt:lpstr>Live the Truth: Do Not Cheat!</vt:lpstr>
      <vt:lpstr>Live the Truth: Do Not Purloin!</vt:lpstr>
      <vt:lpstr>Live the Truth: Do Not Pollute!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CYC</dc:title>
  <dc:creator>Frank Abel</dc:creator>
  <cp:lastModifiedBy>Frank Abel</cp:lastModifiedBy>
  <cp:revision>10</cp:revision>
  <dcterms:created xsi:type="dcterms:W3CDTF">2018-01-25T15:51:48Z</dcterms:created>
  <dcterms:modified xsi:type="dcterms:W3CDTF">2018-03-09T21:56:55Z</dcterms:modified>
</cp:coreProperties>
</file>