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318" r:id="rId3"/>
    <p:sldId id="317" r:id="rId4"/>
    <p:sldId id="276" r:id="rId5"/>
    <p:sldId id="275" r:id="rId6"/>
    <p:sldId id="278" r:id="rId7"/>
    <p:sldId id="277" r:id="rId8"/>
    <p:sldId id="279" r:id="rId9"/>
    <p:sldId id="280" r:id="rId10"/>
    <p:sldId id="273" r:id="rId11"/>
    <p:sldId id="281" r:id="rId12"/>
    <p:sldId id="289" r:id="rId13"/>
    <p:sldId id="319" r:id="rId14"/>
    <p:sldId id="290" r:id="rId15"/>
    <p:sldId id="291" r:id="rId16"/>
    <p:sldId id="292" r:id="rId17"/>
    <p:sldId id="293" r:id="rId18"/>
    <p:sldId id="294" r:id="rId19"/>
    <p:sldId id="295" r:id="rId20"/>
    <p:sldId id="305" r:id="rId21"/>
    <p:sldId id="306" r:id="rId22"/>
    <p:sldId id="286" r:id="rId23"/>
    <p:sldId id="282" r:id="rId24"/>
    <p:sldId id="301" r:id="rId25"/>
    <p:sldId id="312" r:id="rId26"/>
    <p:sldId id="314" r:id="rId27"/>
    <p:sldId id="302" r:id="rId28"/>
    <p:sldId id="303" r:id="rId29"/>
    <p:sldId id="287" r:id="rId30"/>
    <p:sldId id="283" r:id="rId31"/>
    <p:sldId id="285" r:id="rId32"/>
    <p:sldId id="284" r:id="rId33"/>
    <p:sldId id="298" r:id="rId34"/>
    <p:sldId id="304" r:id="rId35"/>
    <p:sldId id="296" r:id="rId36"/>
    <p:sldId id="288" r:id="rId37"/>
    <p:sldId id="299" r:id="rId38"/>
    <p:sldId id="315" r:id="rId39"/>
    <p:sldId id="272" r:id="rId40"/>
    <p:sldId id="31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99"/>
    <a:srgbClr val="000099"/>
    <a:srgbClr val="4C0000"/>
    <a:srgbClr val="800000"/>
    <a:srgbClr val="FFFFCC"/>
    <a:srgbClr val="CC9900"/>
    <a:srgbClr val="540000"/>
    <a:srgbClr val="180000"/>
    <a:srgbClr val="2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4" name="Date Placeholder 3"/>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E2E810E1-9AA4-40DC-A2E5-1CBCE7ABD16D}" type="datetimeFigureOut">
              <a:rPr lang="en-NZ" smtClean="0"/>
              <a:pPr/>
              <a:t>19/05/2018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CBD65A1E-C4CA-4332-AADF-D89B58FA5AC5}" type="slidenum">
              <a:rPr lang="en-NZ" smtClean="0"/>
              <a:pPr/>
              <a:t>‹#›</a:t>
            </a:fld>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810E1-9AA4-40DC-A2E5-1CBCE7ABD16D}" type="datetimeFigureOut">
              <a:rPr lang="en-NZ" smtClean="0"/>
              <a:pPr/>
              <a:t>19/05/2018</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65A1E-C4CA-4332-AADF-D89B58FA5AC5}"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oleObject" Target="../embeddings/oleObject1.bin"/><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1. The Hebrew</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7" name="Rectangle 3"/>
          <p:cNvSpPr>
            <a:spLocks noChangeArrowheads="1"/>
          </p:cNvSpPr>
          <p:nvPr/>
        </p:nvSpPr>
        <p:spPr bwMode="auto">
          <a:xfrm>
            <a:off x="2627436" y="263769"/>
            <a:ext cx="864577" cy="6330462"/>
          </a:xfrm>
          <a:prstGeom prst="rect">
            <a:avLst/>
          </a:prstGeom>
          <a:gradFill rotWithShape="1">
            <a:gsLst>
              <a:gs pos="0">
                <a:srgbClr val="FFFFCC">
                  <a:alpha val="0"/>
                </a:srgbClr>
              </a:gs>
              <a:gs pos="100000">
                <a:srgbClr val="FFFFCC"/>
              </a:gs>
            </a:gsLst>
            <a:lin ang="0" scaled="1"/>
          </a:gradFill>
          <a:ln w="9525">
            <a:noFill/>
            <a:miter lim="800000"/>
            <a:headEnd/>
            <a:tailEnd/>
          </a:ln>
          <a:effectLst/>
        </p:spPr>
        <p:txBody>
          <a:bodyPr wrap="none" anchor="ctr"/>
          <a:lstStyle/>
          <a:p>
            <a:endParaRPr lang="en-NZ" sz="1662"/>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7105"/>
          <a:stretch/>
        </p:blipFill>
        <p:spPr bwMode="auto">
          <a:xfrm>
            <a:off x="-621271" y="263770"/>
            <a:ext cx="10737887" cy="659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41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51692" y="263769"/>
            <a:ext cx="2359178" cy="6330462"/>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662"/>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577933" y="263769"/>
            <a:ext cx="6214375" cy="6330462"/>
          </a:xfrm>
          <a:prstGeom prst="rect">
            <a:avLst/>
          </a:prstGeom>
          <a:noFill/>
        </p:spPr>
      </p:pic>
      <p:sp>
        <p:nvSpPr>
          <p:cNvPr id="14" name="Rectangle 4"/>
          <p:cNvSpPr>
            <a:spLocks noChangeArrowheads="1"/>
          </p:cNvSpPr>
          <p:nvPr/>
        </p:nvSpPr>
        <p:spPr bwMode="auto">
          <a:xfrm>
            <a:off x="3309090" y="437899"/>
            <a:ext cx="5251045" cy="5982203"/>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sz="1662" dirty="0"/>
          </a:p>
        </p:txBody>
      </p:sp>
      <p:sp>
        <p:nvSpPr>
          <p:cNvPr id="175111" name="Text Box 7"/>
          <p:cNvSpPr txBox="1">
            <a:spLocks noChangeArrowheads="1"/>
          </p:cNvSpPr>
          <p:nvPr/>
        </p:nvSpPr>
        <p:spPr bwMode="auto">
          <a:xfrm>
            <a:off x="3574966" y="1966685"/>
            <a:ext cx="4775874" cy="603691"/>
          </a:xfrm>
          <a:prstGeom prst="rect">
            <a:avLst/>
          </a:prstGeom>
          <a:noFill/>
          <a:ln w="9525" algn="ctr">
            <a:noFill/>
            <a:miter lim="800000"/>
            <a:headEnd/>
            <a:tailEnd/>
          </a:ln>
          <a:effectLst/>
        </p:spPr>
        <p:txBody>
          <a:bodyPr wrap="square">
            <a:spAutoFit/>
          </a:bodyPr>
          <a:lstStyle/>
          <a:p>
            <a:pPr algn="ctr">
              <a:spcBef>
                <a:spcPct val="10000"/>
              </a:spcBef>
            </a:pPr>
            <a:r>
              <a:rPr lang="en-NZ" sz="3323" dirty="0">
                <a:solidFill>
                  <a:srgbClr val="000066"/>
                </a:solidFill>
                <a:latin typeface="Arial Black" pitchFamily="34" charset="0"/>
              </a:rPr>
              <a:t>The Man of God</a:t>
            </a:r>
            <a:endParaRPr lang="en-GB" sz="2585" dirty="0">
              <a:solidFill>
                <a:srgbClr val="000066"/>
              </a:solidFill>
              <a:latin typeface="Arial Black" pitchFamily="34" charset="0"/>
            </a:endParaRPr>
          </a:p>
        </p:txBody>
      </p:sp>
      <p:sp>
        <p:nvSpPr>
          <p:cNvPr id="175121" name="Text Box 17"/>
          <p:cNvSpPr txBox="1">
            <a:spLocks noChangeArrowheads="1"/>
          </p:cNvSpPr>
          <p:nvPr/>
        </p:nvSpPr>
        <p:spPr bwMode="auto">
          <a:xfrm>
            <a:off x="3574968" y="3030187"/>
            <a:ext cx="5217342" cy="2279983"/>
          </a:xfrm>
          <a:prstGeom prst="rect">
            <a:avLst/>
          </a:prstGeom>
          <a:noFill/>
          <a:ln w="9525" algn="ctr">
            <a:noFill/>
            <a:miter lim="800000"/>
            <a:headEnd/>
            <a:tailEnd/>
          </a:ln>
          <a:effectLst/>
        </p:spPr>
        <p:txBody>
          <a:bodyPr wrap="square">
            <a:spAutoFit/>
          </a:bodyPr>
          <a:lstStyle/>
          <a:p>
            <a:pPr marL="316531" indent="-316531">
              <a:spcBef>
                <a:spcPct val="50000"/>
              </a:spcBef>
              <a:buClr>
                <a:srgbClr val="000066"/>
              </a:buClr>
              <a:buFont typeface="Wingdings" pitchFamily="2" charset="2"/>
              <a:buAutoNum type="arabicPeriod"/>
              <a:tabLst>
                <a:tab pos="3562440" algn="l"/>
              </a:tabLst>
            </a:pPr>
            <a:r>
              <a:rPr lang="en-NZ" sz="2031" dirty="0">
                <a:latin typeface="Arial" charset="0"/>
              </a:rPr>
              <a:t>Moses the Hebrew	</a:t>
            </a:r>
            <a:r>
              <a:rPr lang="en-NZ" sz="2031" dirty="0">
                <a:solidFill>
                  <a:srgbClr val="0000FF"/>
                </a:solidFill>
                <a:latin typeface="Arial" charset="0"/>
              </a:rPr>
              <a:t>Ex 2</a:t>
            </a:r>
          </a:p>
          <a:p>
            <a:pPr marL="316531" indent="-316531">
              <a:spcBef>
                <a:spcPct val="50000"/>
              </a:spcBef>
              <a:buClr>
                <a:srgbClr val="000066"/>
              </a:buClr>
              <a:buFont typeface="Wingdings" pitchFamily="2" charset="2"/>
              <a:buAutoNum type="arabicPeriod"/>
              <a:tabLst>
                <a:tab pos="3562440" algn="l"/>
              </a:tabLst>
            </a:pPr>
            <a:r>
              <a:rPr lang="en-NZ" sz="2031" dirty="0">
                <a:latin typeface="Arial" charset="0"/>
              </a:rPr>
              <a:t>Moses the Fugitive	</a:t>
            </a:r>
            <a:r>
              <a:rPr lang="en-NZ" sz="2031" dirty="0">
                <a:solidFill>
                  <a:srgbClr val="0000FF"/>
                </a:solidFill>
                <a:latin typeface="Arial" charset="0"/>
              </a:rPr>
              <a:t>Ex 2</a:t>
            </a:r>
          </a:p>
          <a:p>
            <a:pPr marL="316531" indent="-316531">
              <a:spcBef>
                <a:spcPct val="50000"/>
              </a:spcBef>
              <a:buClr>
                <a:srgbClr val="000066"/>
              </a:buClr>
              <a:buFont typeface="Wingdings" pitchFamily="2" charset="2"/>
              <a:buAutoNum type="arabicPeriod"/>
              <a:tabLst>
                <a:tab pos="3562440" algn="l"/>
              </a:tabLst>
            </a:pPr>
            <a:r>
              <a:rPr lang="en-NZ" sz="2031" dirty="0">
                <a:latin typeface="Arial" charset="0"/>
              </a:rPr>
              <a:t>Moses the Mediator	</a:t>
            </a:r>
            <a:r>
              <a:rPr lang="en-NZ" sz="2031" dirty="0">
                <a:solidFill>
                  <a:srgbClr val="0000FF"/>
                </a:solidFill>
                <a:latin typeface="Arial" charset="0"/>
              </a:rPr>
              <a:t>Ex 32</a:t>
            </a:r>
          </a:p>
          <a:p>
            <a:pPr marL="316531" indent="-316531">
              <a:spcBef>
                <a:spcPct val="50000"/>
              </a:spcBef>
              <a:buClr>
                <a:srgbClr val="000066"/>
              </a:buClr>
              <a:buFont typeface="Wingdings" pitchFamily="2" charset="2"/>
              <a:buAutoNum type="arabicPeriod"/>
              <a:tabLst>
                <a:tab pos="3562440" algn="l"/>
              </a:tabLst>
            </a:pPr>
            <a:r>
              <a:rPr lang="en-NZ" sz="2031" dirty="0">
                <a:latin typeface="Arial" charset="0"/>
              </a:rPr>
              <a:t>Moses the Man (</a:t>
            </a:r>
            <a:r>
              <a:rPr lang="en-NZ" sz="2031" dirty="0" err="1">
                <a:latin typeface="Arial" charset="0"/>
              </a:rPr>
              <a:t>Exh</a:t>
            </a:r>
            <a:r>
              <a:rPr lang="en-NZ" sz="2031" dirty="0">
                <a:latin typeface="Arial" charset="0"/>
              </a:rPr>
              <a:t>)	</a:t>
            </a:r>
            <a:r>
              <a:rPr lang="en-NZ" sz="2031" dirty="0">
                <a:solidFill>
                  <a:srgbClr val="0000FF"/>
                </a:solidFill>
                <a:latin typeface="Arial" charset="0"/>
              </a:rPr>
              <a:t>Num 20</a:t>
            </a:r>
          </a:p>
          <a:p>
            <a:pPr marL="316531" indent="-316531">
              <a:spcBef>
                <a:spcPct val="50000"/>
              </a:spcBef>
              <a:buClr>
                <a:srgbClr val="000066"/>
              </a:buClr>
              <a:buFont typeface="Wingdings" pitchFamily="2" charset="2"/>
              <a:buAutoNum type="arabicPeriod"/>
              <a:tabLst>
                <a:tab pos="3562440" algn="l"/>
              </a:tabLst>
            </a:pPr>
            <a:r>
              <a:rPr lang="en-NZ" sz="2031" dirty="0">
                <a:latin typeface="Arial" charset="0"/>
              </a:rPr>
              <a:t>Moses the Faithful	</a:t>
            </a:r>
            <a:r>
              <a:rPr lang="en-NZ" sz="2031" dirty="0">
                <a:solidFill>
                  <a:srgbClr val="0000FF"/>
                </a:solidFill>
                <a:latin typeface="Arial" charset="0"/>
              </a:rPr>
              <a:t>Deut 34</a:t>
            </a:r>
            <a:endParaRPr lang="en-GB" sz="2031" dirty="0">
              <a:solidFill>
                <a:srgbClr val="0000FF"/>
              </a:solidFill>
              <a:latin typeface="Arial" charset="0"/>
            </a:endParaRPr>
          </a:p>
        </p:txBody>
      </p:sp>
      <p:sp>
        <p:nvSpPr>
          <p:cNvPr id="7" name="WordArt 3"/>
          <p:cNvSpPr>
            <a:spLocks noChangeArrowheads="1" noChangeShapeType="1" noTextEdit="1"/>
          </p:cNvSpPr>
          <p:nvPr/>
        </p:nvSpPr>
        <p:spPr bwMode="auto">
          <a:xfrm>
            <a:off x="4306124" y="637306"/>
            <a:ext cx="3251666" cy="1261696"/>
          </a:xfrm>
          <a:prstGeom prst="rect">
            <a:avLst/>
          </a:prstGeom>
        </p:spPr>
        <p:txBody>
          <a:bodyPr wrap="none" fromWordArt="1">
            <a:prstTxWarp prst="textPlain">
              <a:avLst>
                <a:gd name="adj" fmla="val 50000"/>
              </a:avLst>
            </a:prstTxWarp>
          </a:bodyPr>
          <a:lstStyle/>
          <a:p>
            <a:r>
              <a:rPr lang="en-NZ" sz="5539" kern="10" dirty="0">
                <a:ln w="25400">
                  <a:solidFill>
                    <a:srgbClr val="FFCC00"/>
                  </a:solidFill>
                  <a:round/>
                  <a:headEnd/>
                  <a:tailEnd/>
                </a:ln>
                <a:gradFill rotWithShape="1">
                  <a:gsLst>
                    <a:gs pos="0">
                      <a:srgbClr val="000080"/>
                    </a:gs>
                    <a:gs pos="100000">
                      <a:srgbClr val="000080">
                        <a:gamma/>
                        <a:shade val="0"/>
                        <a:invGamma/>
                      </a:srgbClr>
                    </a:gs>
                  </a:gsLst>
                  <a:lin ang="5400000" scaled="1"/>
                </a:gradFill>
                <a:effectLst>
                  <a:outerShdw dist="53882" dir="2700000" algn="ctr" rotWithShape="0">
                    <a:srgbClr val="000000"/>
                  </a:outerShdw>
                </a:effectLst>
                <a:latin typeface="Matura MT Script Capitals"/>
              </a:rPr>
              <a:t>Moses</a:t>
            </a:r>
          </a:p>
        </p:txBody>
      </p:sp>
      <p:sp>
        <p:nvSpPr>
          <p:cNvPr id="12" name="Rectangle 11"/>
          <p:cNvSpPr/>
          <p:nvPr/>
        </p:nvSpPr>
        <p:spPr>
          <a:xfrm rot="16200000">
            <a:off x="-354657" y="3196359"/>
            <a:ext cx="6330462" cy="465282"/>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662"/>
          </a:p>
        </p:txBody>
      </p:sp>
      <p:sp>
        <p:nvSpPr>
          <p:cNvPr id="13" name="TextBox 12"/>
          <p:cNvSpPr txBox="1"/>
          <p:nvPr/>
        </p:nvSpPr>
        <p:spPr>
          <a:xfrm>
            <a:off x="351692" y="570837"/>
            <a:ext cx="2425647" cy="2137893"/>
          </a:xfrm>
          <a:prstGeom prst="rect">
            <a:avLst/>
          </a:prstGeom>
          <a:noFill/>
        </p:spPr>
        <p:txBody>
          <a:bodyPr wrap="square" rtlCol="0">
            <a:spAutoFit/>
          </a:bodyPr>
          <a:lstStyle/>
          <a:p>
            <a:pPr algn="ctr"/>
            <a:r>
              <a:rPr lang="en-NZ" sz="4431" dirty="0">
                <a:solidFill>
                  <a:srgbClr val="FF0000"/>
                </a:solidFill>
                <a:effectLst>
                  <a:glow rad="63500">
                    <a:schemeClr val="accent6">
                      <a:satMod val="175000"/>
                      <a:alpha val="40000"/>
                    </a:schemeClr>
                  </a:glow>
                </a:effectLst>
                <a:latin typeface="Papyrus" pitchFamily="66" charset="0"/>
              </a:rPr>
              <a:t>Moses the Man of God</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351694" y="3296062"/>
            <a:ext cx="2534246" cy="3298169"/>
          </a:xfrm>
          <a:prstGeom prst="rect">
            <a:avLst/>
          </a:prstGeom>
          <a:ln>
            <a:noFill/>
          </a:ln>
          <a:effectLst>
            <a:softEdge rad="112500"/>
          </a:effectLst>
        </p:spPr>
      </p:pic>
    </p:spTree>
    <p:extLst>
      <p:ext uri="{BB962C8B-B14F-4D97-AF65-F5344CB8AC3E}">
        <p14:creationId xmlns:p14="http://schemas.microsoft.com/office/powerpoint/2010/main" val="350086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1569660"/>
          </a:xfrm>
          <a:prstGeom prst="rect">
            <a:avLst/>
          </a:prstGeom>
          <a:noFill/>
        </p:spPr>
        <p:txBody>
          <a:bodyPr wrap="square" rtlCol="0">
            <a:spAutoFit/>
          </a:bodyPr>
          <a:lstStyle/>
          <a:p>
            <a:pPr algn="ctr"/>
            <a:endParaRPr lang="en-NZ" sz="4800" b="1" dirty="0">
              <a:solidFill>
                <a:srgbClr val="FF0000"/>
              </a:solidFill>
              <a:effectLst>
                <a:glow rad="63500">
                  <a:schemeClr val="accent6">
                    <a:satMod val="175000"/>
                    <a:alpha val="40000"/>
                  </a:schemeClr>
                </a:glow>
              </a:effectLst>
              <a:latin typeface="Papyrus" pitchFamily="66" charset="0"/>
            </a:endParaRPr>
          </a:p>
          <a:p>
            <a:pPr algn="ctr"/>
            <a:r>
              <a:rPr lang="en-NZ" sz="4800" b="1" dirty="0">
                <a:solidFill>
                  <a:srgbClr val="FF0000"/>
                </a:solidFill>
                <a:effectLst>
                  <a:glow rad="63500">
                    <a:schemeClr val="accent6">
                      <a:satMod val="175000"/>
                      <a:alpha val="40000"/>
                    </a:schemeClr>
                  </a:glow>
                </a:effectLst>
                <a:latin typeface="Papyrus" pitchFamily="66" charset="0"/>
              </a:rPr>
              <a:t>Timeline</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7" name="TextBox 16"/>
          <p:cNvSpPr txBox="1"/>
          <p:nvPr/>
        </p:nvSpPr>
        <p:spPr>
          <a:xfrm>
            <a:off x="3563888" y="620688"/>
            <a:ext cx="5256584" cy="369332"/>
          </a:xfrm>
          <a:prstGeom prst="rect">
            <a:avLst/>
          </a:prstGeom>
          <a:noFill/>
        </p:spPr>
        <p:txBody>
          <a:bodyPr wrap="square" rtlCol="0">
            <a:spAutoFit/>
          </a:bodyPr>
          <a:lstStyle/>
          <a:p>
            <a:r>
              <a:rPr lang="en-US" b="1" dirty="0"/>
              <a:t>2000     1900     1800     1700     1600     1500     1400BC</a:t>
            </a:r>
          </a:p>
        </p:txBody>
      </p:sp>
      <p:cxnSp>
        <p:nvCxnSpPr>
          <p:cNvPr id="22" name="Straight Connector 21"/>
          <p:cNvCxnSpPr/>
          <p:nvPr/>
        </p:nvCxnSpPr>
        <p:spPr>
          <a:xfrm>
            <a:off x="3419872" y="476672"/>
            <a:ext cx="5256584" cy="0"/>
          </a:xfrm>
          <a:prstGeom prst="line">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92392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64400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36408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08416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80424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524328"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172400" y="47667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56" idx="0"/>
          </p:cNvCxnSpPr>
          <p:nvPr/>
        </p:nvCxnSpPr>
        <p:spPr>
          <a:xfrm>
            <a:off x="4788024" y="1268760"/>
            <a:ext cx="0" cy="48965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endCxn id="52" idx="2"/>
          </p:cNvCxnSpPr>
          <p:nvPr/>
        </p:nvCxnSpPr>
        <p:spPr>
          <a:xfrm>
            <a:off x="6300192" y="1268760"/>
            <a:ext cx="0" cy="49685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812360" y="1268760"/>
            <a:ext cx="0" cy="49685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4211960" y="2132856"/>
            <a:ext cx="12961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Arial Narrow" pitchFamily="34" charset="0"/>
              </a:rPr>
              <a:t>Abraham</a:t>
            </a:r>
          </a:p>
        </p:txBody>
      </p:sp>
      <p:sp>
        <p:nvSpPr>
          <p:cNvPr id="35" name="Rectangle 34"/>
          <p:cNvSpPr/>
          <p:nvPr/>
        </p:nvSpPr>
        <p:spPr>
          <a:xfrm>
            <a:off x="5004048" y="2852936"/>
            <a:ext cx="12241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Arial Narrow" pitchFamily="34" charset="0"/>
              </a:rPr>
              <a:t>Isaac</a:t>
            </a:r>
          </a:p>
        </p:txBody>
      </p:sp>
      <p:sp>
        <p:nvSpPr>
          <p:cNvPr id="36" name="Rectangle 35"/>
          <p:cNvSpPr/>
          <p:nvPr/>
        </p:nvSpPr>
        <p:spPr>
          <a:xfrm>
            <a:off x="7452320" y="4293096"/>
            <a:ext cx="79208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2200" b="1" dirty="0">
                <a:latin typeface="Arial Narrow" pitchFamily="34" charset="0"/>
              </a:rPr>
              <a:t>Moses</a:t>
            </a:r>
          </a:p>
        </p:txBody>
      </p:sp>
      <p:sp>
        <p:nvSpPr>
          <p:cNvPr id="37" name="Rectangle 36"/>
          <p:cNvSpPr/>
          <p:nvPr/>
        </p:nvSpPr>
        <p:spPr>
          <a:xfrm>
            <a:off x="6084168" y="4293096"/>
            <a:ext cx="93610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2200" b="1" dirty="0">
                <a:latin typeface="Arial Narrow" pitchFamily="34" charset="0"/>
              </a:rPr>
              <a:t>Joseph</a:t>
            </a:r>
          </a:p>
        </p:txBody>
      </p:sp>
      <p:sp>
        <p:nvSpPr>
          <p:cNvPr id="38" name="Rectangle 37"/>
          <p:cNvSpPr/>
          <p:nvPr/>
        </p:nvSpPr>
        <p:spPr>
          <a:xfrm>
            <a:off x="5436096" y="3573016"/>
            <a:ext cx="108012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Arial Narrow" pitchFamily="34" charset="0"/>
              </a:rPr>
              <a:t>Jacob</a:t>
            </a:r>
          </a:p>
        </p:txBody>
      </p:sp>
      <p:sp>
        <p:nvSpPr>
          <p:cNvPr id="39" name="TextBox 38"/>
          <p:cNvSpPr txBox="1"/>
          <p:nvPr/>
        </p:nvSpPr>
        <p:spPr>
          <a:xfrm>
            <a:off x="4860032" y="1196752"/>
            <a:ext cx="1368152" cy="634020"/>
          </a:xfrm>
          <a:prstGeom prst="rect">
            <a:avLst/>
          </a:prstGeom>
          <a:noFill/>
        </p:spPr>
        <p:txBody>
          <a:bodyPr wrap="square" rtlCol="0">
            <a:spAutoFit/>
          </a:bodyPr>
          <a:lstStyle/>
          <a:p>
            <a:pPr algn="ctr">
              <a:lnSpc>
                <a:spcPct val="80000"/>
              </a:lnSpc>
            </a:pPr>
            <a:r>
              <a:rPr lang="en-US" sz="2200" b="1" dirty="0">
                <a:solidFill>
                  <a:srgbClr val="0000FF"/>
                </a:solidFill>
                <a:latin typeface="Arial Narrow" pitchFamily="34" charset="0"/>
              </a:rPr>
              <a:t>215 Years in Israel</a:t>
            </a:r>
          </a:p>
        </p:txBody>
      </p:sp>
      <p:sp>
        <p:nvSpPr>
          <p:cNvPr id="40" name="TextBox 39"/>
          <p:cNvSpPr txBox="1"/>
          <p:nvPr/>
        </p:nvSpPr>
        <p:spPr>
          <a:xfrm>
            <a:off x="6372200" y="1196752"/>
            <a:ext cx="1368152" cy="634020"/>
          </a:xfrm>
          <a:prstGeom prst="rect">
            <a:avLst/>
          </a:prstGeom>
          <a:noFill/>
        </p:spPr>
        <p:txBody>
          <a:bodyPr wrap="square" rtlCol="0">
            <a:spAutoFit/>
          </a:bodyPr>
          <a:lstStyle/>
          <a:p>
            <a:pPr algn="ctr">
              <a:lnSpc>
                <a:spcPct val="80000"/>
              </a:lnSpc>
            </a:pPr>
            <a:r>
              <a:rPr lang="en-US" sz="2200" b="1" dirty="0">
                <a:solidFill>
                  <a:srgbClr val="0000FF"/>
                </a:solidFill>
                <a:latin typeface="Arial Narrow" pitchFamily="34" charset="0"/>
              </a:rPr>
              <a:t>215 Years in Egypt</a:t>
            </a:r>
          </a:p>
        </p:txBody>
      </p:sp>
      <p:sp>
        <p:nvSpPr>
          <p:cNvPr id="41" name="TextBox 40"/>
          <p:cNvSpPr txBox="1"/>
          <p:nvPr/>
        </p:nvSpPr>
        <p:spPr>
          <a:xfrm>
            <a:off x="3923928" y="2420888"/>
            <a:ext cx="576064" cy="307777"/>
          </a:xfrm>
          <a:prstGeom prst="rect">
            <a:avLst/>
          </a:prstGeom>
          <a:noFill/>
        </p:spPr>
        <p:txBody>
          <a:bodyPr wrap="square" rtlCol="0">
            <a:spAutoFit/>
          </a:bodyPr>
          <a:lstStyle/>
          <a:p>
            <a:r>
              <a:rPr lang="en-US" sz="1400" dirty="0">
                <a:latin typeface="Arial Narrow" pitchFamily="34" charset="0"/>
              </a:rPr>
              <a:t>1951</a:t>
            </a:r>
          </a:p>
        </p:txBody>
      </p:sp>
      <p:sp>
        <p:nvSpPr>
          <p:cNvPr id="42" name="TextBox 41"/>
          <p:cNvSpPr txBox="1"/>
          <p:nvPr/>
        </p:nvSpPr>
        <p:spPr>
          <a:xfrm>
            <a:off x="7164288" y="4581128"/>
            <a:ext cx="576064" cy="307777"/>
          </a:xfrm>
          <a:prstGeom prst="rect">
            <a:avLst/>
          </a:prstGeom>
          <a:noFill/>
        </p:spPr>
        <p:txBody>
          <a:bodyPr wrap="square" rtlCol="0">
            <a:spAutoFit/>
          </a:bodyPr>
          <a:lstStyle/>
          <a:p>
            <a:r>
              <a:rPr lang="en-US" sz="1400" dirty="0">
                <a:latin typeface="Arial Narrow" pitchFamily="34" charset="0"/>
              </a:rPr>
              <a:t>1526</a:t>
            </a:r>
          </a:p>
        </p:txBody>
      </p:sp>
      <p:sp>
        <p:nvSpPr>
          <p:cNvPr id="43" name="TextBox 42"/>
          <p:cNvSpPr txBox="1"/>
          <p:nvPr/>
        </p:nvSpPr>
        <p:spPr>
          <a:xfrm>
            <a:off x="6012160" y="3140968"/>
            <a:ext cx="576064" cy="307777"/>
          </a:xfrm>
          <a:prstGeom prst="rect">
            <a:avLst/>
          </a:prstGeom>
          <a:noFill/>
        </p:spPr>
        <p:txBody>
          <a:bodyPr wrap="square" rtlCol="0">
            <a:spAutoFit/>
          </a:bodyPr>
          <a:lstStyle/>
          <a:p>
            <a:r>
              <a:rPr lang="en-US" sz="1400" dirty="0">
                <a:latin typeface="Arial Narrow" pitchFamily="34" charset="0"/>
              </a:rPr>
              <a:t>1671</a:t>
            </a:r>
          </a:p>
        </p:txBody>
      </p:sp>
      <p:sp>
        <p:nvSpPr>
          <p:cNvPr id="44" name="TextBox 43"/>
          <p:cNvSpPr txBox="1"/>
          <p:nvPr/>
        </p:nvSpPr>
        <p:spPr>
          <a:xfrm>
            <a:off x="5220072" y="2420888"/>
            <a:ext cx="576064" cy="307777"/>
          </a:xfrm>
          <a:prstGeom prst="rect">
            <a:avLst/>
          </a:prstGeom>
          <a:noFill/>
        </p:spPr>
        <p:txBody>
          <a:bodyPr wrap="square" rtlCol="0">
            <a:spAutoFit/>
          </a:bodyPr>
          <a:lstStyle/>
          <a:p>
            <a:r>
              <a:rPr lang="en-US" sz="1400" dirty="0">
                <a:latin typeface="Arial Narrow" pitchFamily="34" charset="0"/>
              </a:rPr>
              <a:t>1776</a:t>
            </a:r>
          </a:p>
        </p:txBody>
      </p:sp>
      <p:sp>
        <p:nvSpPr>
          <p:cNvPr id="45" name="TextBox 44"/>
          <p:cNvSpPr txBox="1"/>
          <p:nvPr/>
        </p:nvSpPr>
        <p:spPr>
          <a:xfrm>
            <a:off x="4716016" y="3140968"/>
            <a:ext cx="576064" cy="307777"/>
          </a:xfrm>
          <a:prstGeom prst="rect">
            <a:avLst/>
          </a:prstGeom>
          <a:noFill/>
        </p:spPr>
        <p:txBody>
          <a:bodyPr wrap="square" rtlCol="0">
            <a:spAutoFit/>
          </a:bodyPr>
          <a:lstStyle/>
          <a:p>
            <a:r>
              <a:rPr lang="en-US" sz="1400" dirty="0">
                <a:latin typeface="Arial Narrow" pitchFamily="34" charset="0"/>
              </a:rPr>
              <a:t>1851</a:t>
            </a:r>
          </a:p>
        </p:txBody>
      </p:sp>
      <p:sp>
        <p:nvSpPr>
          <p:cNvPr id="46" name="TextBox 45"/>
          <p:cNvSpPr txBox="1"/>
          <p:nvPr/>
        </p:nvSpPr>
        <p:spPr>
          <a:xfrm>
            <a:off x="6732240" y="4581128"/>
            <a:ext cx="576064" cy="307777"/>
          </a:xfrm>
          <a:prstGeom prst="rect">
            <a:avLst/>
          </a:prstGeom>
          <a:noFill/>
        </p:spPr>
        <p:txBody>
          <a:bodyPr wrap="square" rtlCol="0">
            <a:spAutoFit/>
          </a:bodyPr>
          <a:lstStyle/>
          <a:p>
            <a:r>
              <a:rPr lang="en-US" sz="1400" dirty="0">
                <a:latin typeface="Arial Narrow" pitchFamily="34" charset="0"/>
              </a:rPr>
              <a:t>1590</a:t>
            </a:r>
          </a:p>
        </p:txBody>
      </p:sp>
      <p:sp>
        <p:nvSpPr>
          <p:cNvPr id="47" name="TextBox 46"/>
          <p:cNvSpPr txBox="1"/>
          <p:nvPr/>
        </p:nvSpPr>
        <p:spPr>
          <a:xfrm>
            <a:off x="5796136" y="4581128"/>
            <a:ext cx="576064" cy="307777"/>
          </a:xfrm>
          <a:prstGeom prst="rect">
            <a:avLst/>
          </a:prstGeom>
          <a:noFill/>
        </p:spPr>
        <p:txBody>
          <a:bodyPr wrap="square" rtlCol="0">
            <a:spAutoFit/>
          </a:bodyPr>
          <a:lstStyle/>
          <a:p>
            <a:r>
              <a:rPr lang="en-US" sz="1400" dirty="0">
                <a:latin typeface="Arial Narrow" pitchFamily="34" charset="0"/>
              </a:rPr>
              <a:t>1700</a:t>
            </a:r>
          </a:p>
        </p:txBody>
      </p:sp>
      <p:sp>
        <p:nvSpPr>
          <p:cNvPr id="48" name="TextBox 47"/>
          <p:cNvSpPr txBox="1"/>
          <p:nvPr/>
        </p:nvSpPr>
        <p:spPr>
          <a:xfrm>
            <a:off x="6300192" y="3861048"/>
            <a:ext cx="576064" cy="307777"/>
          </a:xfrm>
          <a:prstGeom prst="rect">
            <a:avLst/>
          </a:prstGeom>
          <a:noFill/>
        </p:spPr>
        <p:txBody>
          <a:bodyPr wrap="square" rtlCol="0">
            <a:spAutoFit/>
          </a:bodyPr>
          <a:lstStyle/>
          <a:p>
            <a:r>
              <a:rPr lang="en-US" sz="1400" dirty="0">
                <a:latin typeface="Arial Narrow" pitchFamily="34" charset="0"/>
              </a:rPr>
              <a:t>1644</a:t>
            </a:r>
          </a:p>
        </p:txBody>
      </p:sp>
      <p:sp>
        <p:nvSpPr>
          <p:cNvPr id="49" name="TextBox 48"/>
          <p:cNvSpPr txBox="1"/>
          <p:nvPr/>
        </p:nvSpPr>
        <p:spPr>
          <a:xfrm>
            <a:off x="5148064" y="3861048"/>
            <a:ext cx="576064" cy="307777"/>
          </a:xfrm>
          <a:prstGeom prst="rect">
            <a:avLst/>
          </a:prstGeom>
          <a:noFill/>
        </p:spPr>
        <p:txBody>
          <a:bodyPr wrap="square" rtlCol="0">
            <a:spAutoFit/>
          </a:bodyPr>
          <a:lstStyle/>
          <a:p>
            <a:r>
              <a:rPr lang="en-US" sz="1400" dirty="0">
                <a:latin typeface="Arial Narrow" pitchFamily="34" charset="0"/>
              </a:rPr>
              <a:t>1791</a:t>
            </a:r>
          </a:p>
        </p:txBody>
      </p:sp>
      <p:sp>
        <p:nvSpPr>
          <p:cNvPr id="50" name="TextBox 49"/>
          <p:cNvSpPr txBox="1"/>
          <p:nvPr/>
        </p:nvSpPr>
        <p:spPr>
          <a:xfrm>
            <a:off x="8028384" y="4581128"/>
            <a:ext cx="576064" cy="307777"/>
          </a:xfrm>
          <a:prstGeom prst="rect">
            <a:avLst/>
          </a:prstGeom>
          <a:noFill/>
        </p:spPr>
        <p:txBody>
          <a:bodyPr wrap="square" rtlCol="0">
            <a:spAutoFit/>
          </a:bodyPr>
          <a:lstStyle/>
          <a:p>
            <a:r>
              <a:rPr lang="en-US" sz="1400" dirty="0">
                <a:latin typeface="Arial Narrow" pitchFamily="34" charset="0"/>
              </a:rPr>
              <a:t>1406</a:t>
            </a:r>
          </a:p>
        </p:txBody>
      </p:sp>
      <p:sp>
        <p:nvSpPr>
          <p:cNvPr id="51" name="Rectangle 50"/>
          <p:cNvSpPr/>
          <p:nvPr/>
        </p:nvSpPr>
        <p:spPr>
          <a:xfrm>
            <a:off x="5076056" y="5229200"/>
            <a:ext cx="2736304" cy="36004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Narrow" pitchFamily="34" charset="0"/>
              </a:rPr>
              <a:t>400 Years</a:t>
            </a:r>
            <a:r>
              <a:rPr lang="en-US" dirty="0">
                <a:solidFill>
                  <a:schemeClr val="tx1"/>
                </a:solidFill>
                <a:latin typeface="Arial Narrow" pitchFamily="34" charset="0"/>
              </a:rPr>
              <a:t>  Gen 15:13, Ac 7:6</a:t>
            </a:r>
          </a:p>
        </p:txBody>
      </p:sp>
      <p:sp>
        <p:nvSpPr>
          <p:cNvPr id="52" name="Rectangle 51"/>
          <p:cNvSpPr/>
          <p:nvPr/>
        </p:nvSpPr>
        <p:spPr>
          <a:xfrm>
            <a:off x="4788024" y="5877272"/>
            <a:ext cx="3024336" cy="36004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Narrow" pitchFamily="34" charset="0"/>
              </a:rPr>
              <a:t>430 Years</a:t>
            </a:r>
            <a:r>
              <a:rPr lang="en-US" dirty="0">
                <a:solidFill>
                  <a:schemeClr val="tx1"/>
                </a:solidFill>
                <a:latin typeface="Arial Narrow" pitchFamily="34" charset="0"/>
              </a:rPr>
              <a:t>  Gal 3:17, Ex 12:41</a:t>
            </a:r>
          </a:p>
        </p:txBody>
      </p:sp>
      <p:sp>
        <p:nvSpPr>
          <p:cNvPr id="53" name="TextBox 52"/>
          <p:cNvSpPr txBox="1"/>
          <p:nvPr/>
        </p:nvSpPr>
        <p:spPr>
          <a:xfrm>
            <a:off x="4788024" y="5517232"/>
            <a:ext cx="576064" cy="307777"/>
          </a:xfrm>
          <a:prstGeom prst="rect">
            <a:avLst/>
          </a:prstGeom>
          <a:noFill/>
        </p:spPr>
        <p:txBody>
          <a:bodyPr wrap="square" rtlCol="0">
            <a:spAutoFit/>
          </a:bodyPr>
          <a:lstStyle/>
          <a:p>
            <a:r>
              <a:rPr lang="en-US" sz="1400" dirty="0">
                <a:latin typeface="Arial Narrow" pitchFamily="34" charset="0"/>
              </a:rPr>
              <a:t>1846</a:t>
            </a:r>
          </a:p>
        </p:txBody>
      </p:sp>
      <p:sp>
        <p:nvSpPr>
          <p:cNvPr id="54" name="TextBox 53"/>
          <p:cNvSpPr txBox="1"/>
          <p:nvPr/>
        </p:nvSpPr>
        <p:spPr>
          <a:xfrm>
            <a:off x="7524328" y="6165304"/>
            <a:ext cx="576064" cy="307777"/>
          </a:xfrm>
          <a:prstGeom prst="rect">
            <a:avLst/>
          </a:prstGeom>
          <a:noFill/>
        </p:spPr>
        <p:txBody>
          <a:bodyPr wrap="square" rtlCol="0">
            <a:spAutoFit/>
          </a:bodyPr>
          <a:lstStyle/>
          <a:p>
            <a:r>
              <a:rPr lang="en-US" sz="1400" dirty="0">
                <a:latin typeface="Arial Narrow" pitchFamily="34" charset="0"/>
              </a:rPr>
              <a:t>1446</a:t>
            </a:r>
          </a:p>
        </p:txBody>
      </p:sp>
      <p:sp>
        <p:nvSpPr>
          <p:cNvPr id="55" name="TextBox 54"/>
          <p:cNvSpPr txBox="1"/>
          <p:nvPr/>
        </p:nvSpPr>
        <p:spPr>
          <a:xfrm>
            <a:off x="6012160" y="6165304"/>
            <a:ext cx="576064" cy="307777"/>
          </a:xfrm>
          <a:prstGeom prst="rect">
            <a:avLst/>
          </a:prstGeom>
          <a:noFill/>
        </p:spPr>
        <p:txBody>
          <a:bodyPr wrap="square" rtlCol="0">
            <a:spAutoFit/>
          </a:bodyPr>
          <a:lstStyle/>
          <a:p>
            <a:r>
              <a:rPr lang="en-US" sz="1400" dirty="0">
                <a:latin typeface="Arial Narrow" pitchFamily="34" charset="0"/>
              </a:rPr>
              <a:t>1661</a:t>
            </a:r>
          </a:p>
        </p:txBody>
      </p:sp>
      <p:sp>
        <p:nvSpPr>
          <p:cNvPr id="56" name="TextBox 55"/>
          <p:cNvSpPr txBox="1"/>
          <p:nvPr/>
        </p:nvSpPr>
        <p:spPr>
          <a:xfrm>
            <a:off x="4499992" y="6165304"/>
            <a:ext cx="576064" cy="307777"/>
          </a:xfrm>
          <a:prstGeom prst="rect">
            <a:avLst/>
          </a:prstGeom>
          <a:noFill/>
        </p:spPr>
        <p:txBody>
          <a:bodyPr wrap="square" rtlCol="0">
            <a:spAutoFit/>
          </a:bodyPr>
          <a:lstStyle/>
          <a:p>
            <a:r>
              <a:rPr lang="en-US" sz="1400" dirty="0">
                <a:latin typeface="Arial Narrow" pitchFamily="34" charset="0"/>
              </a:rPr>
              <a:t>1876</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Number of Israel</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476672"/>
            <a:ext cx="5616624" cy="5847755"/>
          </a:xfrm>
          <a:prstGeom prst="rect">
            <a:avLst/>
          </a:prstGeom>
          <a:noFill/>
        </p:spPr>
        <p:txBody>
          <a:bodyPr wrap="square" rtlCol="0">
            <a:spAutoFit/>
          </a:bodyPr>
          <a:lstStyle/>
          <a:p>
            <a:r>
              <a:rPr lang="en-US" sz="2200" b="1" u="sng" dirty="0">
                <a:latin typeface="Arial" pitchFamily="34" charset="0"/>
                <a:cs typeface="Arial" pitchFamily="34" charset="0"/>
              </a:rPr>
              <a:t>The Threat to Egypt</a:t>
            </a:r>
            <a:r>
              <a:rPr lang="en-US" sz="2200" b="1" dirty="0">
                <a:latin typeface="Arial Narrow" pitchFamily="34" charset="0"/>
                <a:cs typeface="Arial" pitchFamily="34" charset="0"/>
              </a:rPr>
              <a:t>  (Ex 1:7)</a:t>
            </a:r>
          </a:p>
          <a:p>
            <a:r>
              <a:rPr lang="en-US" sz="2200" dirty="0">
                <a:latin typeface="Arial Narrow" pitchFamily="34" charset="0"/>
                <a:cs typeface="Arial" pitchFamily="34" charset="0"/>
              </a:rPr>
              <a:t>And the children of Israel were </a:t>
            </a:r>
            <a:r>
              <a:rPr lang="en-US" sz="2200" b="1" u="sng" dirty="0">
                <a:solidFill>
                  <a:srgbClr val="C00000"/>
                </a:solidFill>
                <a:latin typeface="Arial Narrow" pitchFamily="34" charset="0"/>
                <a:cs typeface="Arial" pitchFamily="34" charset="0"/>
              </a:rPr>
              <a:t>fruitful</a:t>
            </a:r>
            <a:r>
              <a:rPr lang="en-US" sz="2200" b="1" u="sng" dirty="0">
                <a:latin typeface="Arial Narrow" pitchFamily="34" charset="0"/>
                <a:cs typeface="Arial" pitchFamily="34" charset="0"/>
              </a:rPr>
              <a:t> </a:t>
            </a:r>
            <a:r>
              <a:rPr lang="en-US" sz="2200" dirty="0">
                <a:latin typeface="Arial Narrow" pitchFamily="34" charset="0"/>
                <a:cs typeface="Arial" pitchFamily="34" charset="0"/>
              </a:rPr>
              <a:t>and </a:t>
            </a:r>
            <a:r>
              <a:rPr lang="en-US" sz="2200" b="1" u="sng" dirty="0">
                <a:solidFill>
                  <a:srgbClr val="C00000"/>
                </a:solidFill>
                <a:latin typeface="Arial Narrow" pitchFamily="34" charset="0"/>
                <a:cs typeface="Arial" pitchFamily="34" charset="0"/>
              </a:rPr>
              <a:t>increased abundantly</a:t>
            </a:r>
            <a:r>
              <a:rPr lang="en-US" sz="2200" dirty="0">
                <a:latin typeface="Arial Narrow" pitchFamily="34" charset="0"/>
                <a:cs typeface="Arial" pitchFamily="34" charset="0"/>
              </a:rPr>
              <a:t> and </a:t>
            </a:r>
            <a:r>
              <a:rPr lang="en-US" sz="2200" b="1" u="sng" dirty="0">
                <a:solidFill>
                  <a:srgbClr val="C00000"/>
                </a:solidFill>
                <a:latin typeface="Arial Narrow" pitchFamily="34" charset="0"/>
                <a:cs typeface="Arial" pitchFamily="34" charset="0"/>
              </a:rPr>
              <a:t>multiplied</a:t>
            </a:r>
            <a:r>
              <a:rPr lang="en-US" sz="2200" dirty="0">
                <a:latin typeface="Arial Narrow" pitchFamily="34" charset="0"/>
                <a:cs typeface="Arial" pitchFamily="34" charset="0"/>
              </a:rPr>
              <a:t> and waxed </a:t>
            </a:r>
            <a:r>
              <a:rPr lang="en-US" sz="2200" b="1" u="sng" dirty="0">
                <a:solidFill>
                  <a:srgbClr val="C00000"/>
                </a:solidFill>
                <a:latin typeface="Arial Narrow" pitchFamily="34" charset="0"/>
                <a:cs typeface="Arial" pitchFamily="34" charset="0"/>
              </a:rPr>
              <a:t>exceeding mighty </a:t>
            </a:r>
            <a:r>
              <a:rPr lang="en-US" sz="2200" dirty="0">
                <a:latin typeface="Arial Narrow" pitchFamily="34" charset="0"/>
                <a:cs typeface="Arial" pitchFamily="34" charset="0"/>
              </a:rPr>
              <a:t>and the land was </a:t>
            </a:r>
            <a:r>
              <a:rPr lang="en-US" sz="2200" b="1" u="sng" dirty="0">
                <a:solidFill>
                  <a:srgbClr val="C00000"/>
                </a:solidFill>
                <a:latin typeface="Arial Narrow" pitchFamily="34" charset="0"/>
                <a:cs typeface="Arial" pitchFamily="34" charset="0"/>
              </a:rPr>
              <a:t>filled</a:t>
            </a:r>
            <a:r>
              <a:rPr lang="en-US" sz="2200" dirty="0">
                <a:latin typeface="Arial Narrow" pitchFamily="34" charset="0"/>
                <a:cs typeface="Arial" pitchFamily="34" charset="0"/>
              </a:rPr>
              <a:t> with them.</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r>
              <a:rPr lang="en-US" sz="2200" b="1" u="sng" dirty="0">
                <a:latin typeface="Arial" pitchFamily="34" charset="0"/>
                <a:cs typeface="Arial" pitchFamily="34" charset="0"/>
              </a:rPr>
              <a:t>The Numbering of the Tribes</a:t>
            </a:r>
            <a:r>
              <a:rPr lang="en-US" sz="2200" b="1" dirty="0">
                <a:latin typeface="Arial Narrow" pitchFamily="34" charset="0"/>
                <a:cs typeface="Arial" pitchFamily="34" charset="0"/>
              </a:rPr>
              <a:t>  (Num 1)</a:t>
            </a:r>
          </a:p>
          <a:p>
            <a:pPr defTabSz="1004888">
              <a:tabLst>
                <a:tab pos="1614488" algn="r"/>
                <a:tab pos="1795463" algn="l"/>
                <a:tab pos="3589338" algn="r"/>
                <a:tab pos="3770313" algn="l"/>
                <a:tab pos="5203825" algn="r"/>
              </a:tabLst>
            </a:pPr>
            <a:r>
              <a:rPr lang="en-US" sz="2200" dirty="0">
                <a:latin typeface="Arial Narrow" pitchFamily="34" charset="0"/>
                <a:cs typeface="Arial" pitchFamily="34" charset="0"/>
              </a:rPr>
              <a:t>Reuben 	46,500	Ephraim	40,500	Gad	45,650</a:t>
            </a:r>
          </a:p>
          <a:p>
            <a:pPr defTabSz="1004888">
              <a:tabLst>
                <a:tab pos="1614488" algn="r"/>
                <a:tab pos="1795463" algn="l"/>
                <a:tab pos="3589338" algn="r"/>
                <a:tab pos="3770313" algn="l"/>
                <a:tab pos="5203825" algn="r"/>
              </a:tabLst>
            </a:pPr>
            <a:r>
              <a:rPr lang="en-US" sz="2200" dirty="0">
                <a:latin typeface="Arial Narrow" pitchFamily="34" charset="0"/>
                <a:cs typeface="Arial" pitchFamily="34" charset="0"/>
              </a:rPr>
              <a:t>Simeon	59,300	Naphtali	53,400	Dan	62,700</a:t>
            </a:r>
          </a:p>
          <a:p>
            <a:pPr defTabSz="1004888">
              <a:tabLst>
                <a:tab pos="1614488" algn="r"/>
                <a:tab pos="1795463" algn="l"/>
                <a:tab pos="3589338" algn="r"/>
                <a:tab pos="3770313" algn="l"/>
                <a:tab pos="5203825" algn="r"/>
              </a:tabLst>
            </a:pPr>
            <a:r>
              <a:rPr lang="en-US" sz="2200" dirty="0">
                <a:latin typeface="Arial Narrow" pitchFamily="34" charset="0"/>
                <a:cs typeface="Arial" pitchFamily="34" charset="0"/>
              </a:rPr>
              <a:t>Issachar	54,400	Benjamin	35,400	Asher	41,500</a:t>
            </a:r>
          </a:p>
          <a:p>
            <a:pPr defTabSz="1004888">
              <a:tabLst>
                <a:tab pos="1614488" algn="r"/>
                <a:tab pos="1795463" algn="l"/>
                <a:tab pos="3589338" algn="r"/>
                <a:tab pos="3770313" algn="l"/>
                <a:tab pos="5203825" algn="r"/>
              </a:tabLst>
            </a:pPr>
            <a:r>
              <a:rPr lang="en-US" sz="2200" dirty="0" err="1">
                <a:latin typeface="Arial Narrow" pitchFamily="34" charset="0"/>
                <a:cs typeface="Arial" pitchFamily="34" charset="0"/>
              </a:rPr>
              <a:t>Zebulun</a:t>
            </a:r>
            <a:r>
              <a:rPr lang="en-US" sz="2200" dirty="0">
                <a:latin typeface="Arial Narrow" pitchFamily="34" charset="0"/>
                <a:cs typeface="Arial" pitchFamily="34" charset="0"/>
              </a:rPr>
              <a:t>	57,400	Manasseh	32,200	Judah	74,600</a:t>
            </a:r>
          </a:p>
          <a:p>
            <a:endParaRPr lang="en-US" sz="2200" dirty="0">
              <a:latin typeface="Arial Narrow" pitchFamily="34" charset="0"/>
              <a:cs typeface="Arial" pitchFamily="34" charset="0"/>
            </a:endParaRPr>
          </a:p>
          <a:p>
            <a:endParaRPr lang="en-US" sz="2200" dirty="0">
              <a:latin typeface="Arial Narrow" pitchFamily="34" charset="0"/>
              <a:cs typeface="Arial" pitchFamily="34" charset="0"/>
            </a:endParaRPr>
          </a:p>
          <a:p>
            <a:endParaRPr lang="en-US" sz="2200" dirty="0">
              <a:latin typeface="Arial Narrow" pitchFamily="34" charset="0"/>
              <a:cs typeface="Arial" pitchFamily="34" charset="0"/>
            </a:endParaRPr>
          </a:p>
          <a:p>
            <a:r>
              <a:rPr lang="en-US" sz="2200" b="1" u="sng" dirty="0">
                <a:latin typeface="Arial" pitchFamily="34" charset="0"/>
                <a:cs typeface="Arial" pitchFamily="34" charset="0"/>
              </a:rPr>
              <a:t>The Thousands of Israel</a:t>
            </a:r>
          </a:p>
          <a:p>
            <a:pPr>
              <a:tabLst>
                <a:tab pos="5203825" algn="r"/>
              </a:tabLst>
            </a:pPr>
            <a:r>
              <a:rPr lang="en-US" sz="2200" dirty="0">
                <a:latin typeface="Arial Narrow" pitchFamily="34" charset="0"/>
                <a:cs typeface="Arial" pitchFamily="34" charset="0"/>
              </a:rPr>
              <a:t>Those that died in the plague ... 24,000	</a:t>
            </a:r>
            <a:r>
              <a:rPr lang="en-US" sz="2200" b="1" dirty="0">
                <a:solidFill>
                  <a:srgbClr val="0000FF"/>
                </a:solidFill>
                <a:latin typeface="Arial Narrow" pitchFamily="34" charset="0"/>
                <a:cs typeface="Arial" pitchFamily="34" charset="0"/>
              </a:rPr>
              <a:t>Num 25:9</a:t>
            </a:r>
          </a:p>
          <a:p>
            <a:pPr>
              <a:tabLst>
                <a:tab pos="5203825" algn="r"/>
              </a:tabLst>
            </a:pPr>
            <a:r>
              <a:rPr lang="en-US" sz="2200" dirty="0">
                <a:latin typeface="Arial Narrow" pitchFamily="34" charset="0"/>
                <a:cs typeface="Arial" pitchFamily="34" charset="0"/>
              </a:rPr>
              <a:t>... and fell in one day 23,000	</a:t>
            </a:r>
            <a:r>
              <a:rPr lang="en-US" sz="2200" b="1" dirty="0">
                <a:solidFill>
                  <a:srgbClr val="0000FF"/>
                </a:solidFill>
                <a:latin typeface="Arial Narrow" pitchFamily="34" charset="0"/>
                <a:cs typeface="Arial" pitchFamily="34" charset="0"/>
              </a:rPr>
              <a:t>1Cor 10:8</a:t>
            </a:r>
          </a:p>
        </p:txBody>
      </p:sp>
      <p:sp>
        <p:nvSpPr>
          <p:cNvPr id="18" name="TextBox 17"/>
          <p:cNvSpPr txBox="1"/>
          <p:nvPr/>
        </p:nvSpPr>
        <p:spPr>
          <a:xfrm>
            <a:off x="4572000" y="4221088"/>
            <a:ext cx="2880320" cy="430887"/>
          </a:xfrm>
          <a:prstGeom prst="rect">
            <a:avLst/>
          </a:prstGeom>
          <a:noFill/>
          <a:ln>
            <a:solidFill>
              <a:schemeClr val="tx1"/>
            </a:solidFill>
          </a:ln>
        </p:spPr>
        <p:txBody>
          <a:bodyPr wrap="square" rtlCol="0">
            <a:spAutoFit/>
          </a:bodyPr>
          <a:lstStyle/>
          <a:p>
            <a:pPr algn="ctr"/>
            <a:r>
              <a:rPr lang="en-US" sz="2200" dirty="0">
                <a:latin typeface="Arial Narrow" pitchFamily="34" charset="0"/>
              </a:rPr>
              <a:t>Levi  22,000  </a:t>
            </a:r>
            <a:r>
              <a:rPr lang="en-US" sz="2200" b="1" dirty="0">
                <a:solidFill>
                  <a:srgbClr val="0000FF"/>
                </a:solidFill>
                <a:latin typeface="Arial Narrow" pitchFamily="34" charset="0"/>
              </a:rPr>
              <a:t>Num 3:39</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16632"/>
            <a:ext cx="5688632" cy="6624736"/>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771800" cy="1569660"/>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a:t>
            </a:r>
          </a:p>
          <a:p>
            <a:pPr algn="ctr"/>
            <a:r>
              <a:rPr lang="en-NZ" sz="4800" b="1" dirty="0">
                <a:solidFill>
                  <a:srgbClr val="FF0000"/>
                </a:solidFill>
                <a:effectLst>
                  <a:glow rad="63500">
                    <a:schemeClr val="accent6">
                      <a:satMod val="175000"/>
                      <a:alpha val="40000"/>
                    </a:schemeClr>
                  </a:glow>
                </a:effectLst>
                <a:latin typeface="Papyrus" pitchFamily="66" charset="0"/>
              </a:rPr>
              <a:t>Families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8" name="TextBox 7"/>
          <p:cNvSpPr txBox="1"/>
          <p:nvPr/>
        </p:nvSpPr>
        <p:spPr>
          <a:xfrm>
            <a:off x="3275856" y="188640"/>
            <a:ext cx="5472608" cy="6709529"/>
          </a:xfrm>
          <a:prstGeom prst="rect">
            <a:avLst/>
          </a:prstGeom>
          <a:noFill/>
        </p:spPr>
        <p:txBody>
          <a:bodyPr wrap="square" rtlCol="0">
            <a:spAutoFit/>
          </a:bodyPr>
          <a:lstStyle/>
          <a:p>
            <a:pPr>
              <a:tabLst>
                <a:tab pos="90488" algn="l"/>
                <a:tab pos="1614488" algn="ctr"/>
                <a:tab pos="2867025" algn="ctr"/>
                <a:tab pos="4121150" algn="ctr"/>
              </a:tabLst>
            </a:pPr>
            <a:r>
              <a:rPr lang="en-US" sz="2200" dirty="0">
                <a:latin typeface="Arial" pitchFamily="34" charset="0"/>
                <a:cs typeface="Arial" pitchFamily="34" charset="0"/>
              </a:rPr>
              <a:t>			JACOB</a:t>
            </a:r>
          </a:p>
          <a:p>
            <a:pPr>
              <a:tabLst>
                <a:tab pos="90488" algn="l"/>
                <a:tab pos="1252538" algn="ctr"/>
                <a:tab pos="2867025" algn="ctr"/>
                <a:tab pos="4481513" algn="ctr"/>
              </a:tabLst>
            </a:pPr>
            <a:endParaRPr lang="en-US" sz="22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1</a:t>
            </a:r>
            <a:r>
              <a:rPr lang="en-US" sz="2200" dirty="0">
                <a:latin typeface="Arial" pitchFamily="34" charset="0"/>
                <a:cs typeface="Arial" pitchFamily="34" charset="0"/>
              </a:rPr>
              <a:t>	LEVI	JUDAH	JOSEPH</a:t>
            </a: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2</a:t>
            </a:r>
            <a:r>
              <a:rPr lang="en-US" sz="2200" dirty="0">
                <a:latin typeface="Arial" pitchFamily="34" charset="0"/>
                <a:cs typeface="Arial" pitchFamily="34" charset="0"/>
              </a:rPr>
              <a:t>	</a:t>
            </a:r>
            <a:r>
              <a:rPr lang="en-US" sz="2200" dirty="0" err="1">
                <a:latin typeface="Arial" pitchFamily="34" charset="0"/>
                <a:cs typeface="Arial" pitchFamily="34" charset="0"/>
              </a:rPr>
              <a:t>Kohath</a:t>
            </a:r>
            <a:r>
              <a:rPr lang="en-US" sz="2200" dirty="0">
                <a:latin typeface="Arial" pitchFamily="34" charset="0"/>
                <a:cs typeface="Arial" pitchFamily="34" charset="0"/>
              </a:rPr>
              <a:t>	Tamar (</a:t>
            </a:r>
            <a:r>
              <a:rPr lang="en-US" sz="2200" dirty="0" err="1">
                <a:latin typeface="Arial" pitchFamily="34" charset="0"/>
                <a:cs typeface="Arial" pitchFamily="34" charset="0"/>
              </a:rPr>
              <a:t>Er</a:t>
            </a:r>
            <a:r>
              <a:rPr lang="en-US" sz="2200" dirty="0">
                <a:latin typeface="Arial" pitchFamily="34" charset="0"/>
                <a:cs typeface="Arial" pitchFamily="34" charset="0"/>
              </a:rPr>
              <a:t>)	Ephraim</a:t>
            </a: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3</a:t>
            </a:r>
            <a:r>
              <a:rPr lang="en-US" sz="2200" dirty="0">
                <a:latin typeface="Arial" pitchFamily="34" charset="0"/>
                <a:cs typeface="Arial" pitchFamily="34" charset="0"/>
              </a:rPr>
              <a:t>	</a:t>
            </a:r>
            <a:r>
              <a:rPr lang="en-US" sz="2200" dirty="0" err="1">
                <a:latin typeface="Arial" pitchFamily="34" charset="0"/>
                <a:cs typeface="Arial" pitchFamily="34" charset="0"/>
              </a:rPr>
              <a:t>Amram</a:t>
            </a:r>
            <a:r>
              <a:rPr lang="en-US" sz="2200" dirty="0">
                <a:latin typeface="Arial" pitchFamily="34" charset="0"/>
                <a:cs typeface="Arial" pitchFamily="34" charset="0"/>
              </a:rPr>
              <a:t>	</a:t>
            </a:r>
            <a:r>
              <a:rPr lang="en-US" sz="2200" dirty="0" err="1">
                <a:latin typeface="Arial" pitchFamily="34" charset="0"/>
                <a:cs typeface="Arial" pitchFamily="34" charset="0"/>
              </a:rPr>
              <a:t>Pharez</a:t>
            </a:r>
            <a:r>
              <a:rPr lang="en-US" sz="2200" dirty="0">
                <a:latin typeface="Arial" pitchFamily="34" charset="0"/>
                <a:cs typeface="Arial" pitchFamily="34" charset="0"/>
              </a:rPr>
              <a:t>	</a:t>
            </a:r>
            <a:r>
              <a:rPr lang="en-US" sz="2200" dirty="0" err="1">
                <a:latin typeface="Arial" pitchFamily="34" charset="0"/>
                <a:cs typeface="Arial" pitchFamily="34" charset="0"/>
              </a:rPr>
              <a:t>Beriah</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4</a:t>
            </a:r>
            <a:r>
              <a:rPr lang="en-US" sz="2200" dirty="0">
                <a:latin typeface="Arial" pitchFamily="34" charset="0"/>
                <a:cs typeface="Arial" pitchFamily="34" charset="0"/>
              </a:rPr>
              <a:t>	</a:t>
            </a:r>
            <a:r>
              <a:rPr lang="en-US" sz="2200" b="1" dirty="0">
                <a:latin typeface="Arial" pitchFamily="34" charset="0"/>
                <a:cs typeface="Arial" pitchFamily="34" charset="0"/>
              </a:rPr>
              <a:t>Moses</a:t>
            </a:r>
            <a:r>
              <a:rPr lang="en-US" sz="2200" dirty="0">
                <a:latin typeface="Arial" pitchFamily="34" charset="0"/>
                <a:cs typeface="Arial" pitchFamily="34" charset="0"/>
              </a:rPr>
              <a:t>	</a:t>
            </a:r>
            <a:r>
              <a:rPr lang="en-US" sz="2200" dirty="0" err="1">
                <a:latin typeface="Arial" pitchFamily="34" charset="0"/>
                <a:cs typeface="Arial" pitchFamily="34" charset="0"/>
              </a:rPr>
              <a:t>Hezron</a:t>
            </a:r>
            <a:r>
              <a:rPr lang="en-US" sz="2200" dirty="0">
                <a:latin typeface="Arial" pitchFamily="34" charset="0"/>
                <a:cs typeface="Arial" pitchFamily="34" charset="0"/>
              </a:rPr>
              <a:t>	</a:t>
            </a:r>
            <a:r>
              <a:rPr lang="en-US" sz="2200" dirty="0" err="1">
                <a:latin typeface="Arial" pitchFamily="34" charset="0"/>
                <a:cs typeface="Arial" pitchFamily="34" charset="0"/>
              </a:rPr>
              <a:t>Rephah</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5</a:t>
            </a:r>
            <a:r>
              <a:rPr lang="en-US" sz="2200" dirty="0">
                <a:latin typeface="Arial" pitchFamily="34" charset="0"/>
                <a:cs typeface="Arial" pitchFamily="34" charset="0"/>
              </a:rPr>
              <a:t>	</a:t>
            </a:r>
            <a:r>
              <a:rPr lang="en-US" sz="2200" dirty="0" err="1">
                <a:latin typeface="Arial" pitchFamily="34" charset="0"/>
                <a:cs typeface="Arial" pitchFamily="34" charset="0"/>
              </a:rPr>
              <a:t>Gershom</a:t>
            </a:r>
            <a:r>
              <a:rPr lang="en-US" sz="2200" dirty="0">
                <a:latin typeface="Arial" pitchFamily="34" charset="0"/>
                <a:cs typeface="Arial" pitchFamily="34" charset="0"/>
              </a:rPr>
              <a:t>	Ram	</a:t>
            </a:r>
            <a:r>
              <a:rPr lang="en-US" sz="2200" dirty="0" err="1">
                <a:latin typeface="Arial" pitchFamily="34" charset="0"/>
                <a:cs typeface="Arial" pitchFamily="34" charset="0"/>
              </a:rPr>
              <a:t>Resheph</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6</a:t>
            </a:r>
            <a:r>
              <a:rPr lang="en-US" sz="2200" dirty="0">
                <a:latin typeface="Arial" pitchFamily="34" charset="0"/>
                <a:cs typeface="Arial" pitchFamily="34" charset="0"/>
              </a:rPr>
              <a:t>		</a:t>
            </a:r>
            <a:r>
              <a:rPr lang="en-US" sz="2200" dirty="0" err="1">
                <a:latin typeface="Arial" pitchFamily="34" charset="0"/>
                <a:cs typeface="Arial" pitchFamily="34" charset="0"/>
              </a:rPr>
              <a:t>Amminadab</a:t>
            </a:r>
            <a:r>
              <a:rPr lang="en-US" sz="2200" dirty="0">
                <a:latin typeface="Arial" pitchFamily="34" charset="0"/>
                <a:cs typeface="Arial" pitchFamily="34" charset="0"/>
              </a:rPr>
              <a:t>	</a:t>
            </a:r>
            <a:r>
              <a:rPr lang="en-US" sz="2200" dirty="0" err="1">
                <a:latin typeface="Arial" pitchFamily="34" charset="0"/>
                <a:cs typeface="Arial" pitchFamily="34" charset="0"/>
              </a:rPr>
              <a:t>Telah</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7</a:t>
            </a:r>
            <a:r>
              <a:rPr lang="en-US" sz="2200" dirty="0">
                <a:latin typeface="Arial" pitchFamily="34" charset="0"/>
                <a:cs typeface="Arial" pitchFamily="34" charset="0"/>
              </a:rPr>
              <a:t>	</a:t>
            </a:r>
            <a:r>
              <a:rPr lang="en-US" sz="2200" b="1" dirty="0" err="1">
                <a:latin typeface="Arial" pitchFamily="34" charset="0"/>
                <a:cs typeface="Arial" pitchFamily="34" charset="0"/>
              </a:rPr>
              <a:t>Elisheba</a:t>
            </a:r>
            <a:r>
              <a:rPr lang="en-US" sz="2200" dirty="0">
                <a:latin typeface="Arial" pitchFamily="34" charset="0"/>
                <a:cs typeface="Arial" pitchFamily="34" charset="0"/>
              </a:rPr>
              <a:t>	</a:t>
            </a:r>
            <a:r>
              <a:rPr lang="en-US" sz="2200" dirty="0" err="1">
                <a:latin typeface="Arial" pitchFamily="34" charset="0"/>
                <a:cs typeface="Arial" pitchFamily="34" charset="0"/>
              </a:rPr>
              <a:t>Nahshon</a:t>
            </a:r>
            <a:r>
              <a:rPr lang="en-US" sz="2200" dirty="0">
                <a:latin typeface="Arial" pitchFamily="34" charset="0"/>
                <a:cs typeface="Arial" pitchFamily="34" charset="0"/>
              </a:rPr>
              <a:t>	</a:t>
            </a:r>
            <a:r>
              <a:rPr lang="en-US" sz="2200" dirty="0" err="1">
                <a:latin typeface="Arial" pitchFamily="34" charset="0"/>
                <a:cs typeface="Arial" pitchFamily="34" charset="0"/>
              </a:rPr>
              <a:t>Tahan</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8</a:t>
            </a:r>
            <a:r>
              <a:rPr lang="en-US" sz="2200" dirty="0">
                <a:latin typeface="Arial" pitchFamily="34" charset="0"/>
                <a:cs typeface="Arial" pitchFamily="34" charset="0"/>
              </a:rPr>
              <a:t>			</a:t>
            </a:r>
            <a:r>
              <a:rPr lang="en-US" sz="2200" dirty="0" err="1">
                <a:latin typeface="Arial" pitchFamily="34" charset="0"/>
                <a:cs typeface="Arial" pitchFamily="34" charset="0"/>
              </a:rPr>
              <a:t>Laadan</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9</a:t>
            </a:r>
            <a:r>
              <a:rPr lang="en-US" sz="2200" dirty="0">
                <a:latin typeface="Arial" pitchFamily="34" charset="0"/>
                <a:cs typeface="Arial" pitchFamily="34" charset="0"/>
              </a:rPr>
              <a:t>			</a:t>
            </a:r>
            <a:r>
              <a:rPr lang="en-US" sz="2200" dirty="0" err="1">
                <a:latin typeface="Arial" pitchFamily="34" charset="0"/>
                <a:cs typeface="Arial" pitchFamily="34" charset="0"/>
              </a:rPr>
              <a:t>Ammihud</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10</a:t>
            </a:r>
            <a:r>
              <a:rPr lang="en-US" sz="2200" dirty="0">
                <a:latin typeface="Arial" pitchFamily="34" charset="0"/>
                <a:cs typeface="Arial" pitchFamily="34" charset="0"/>
              </a:rPr>
              <a:t>			</a:t>
            </a:r>
            <a:r>
              <a:rPr lang="en-US" sz="2200" dirty="0" err="1">
                <a:latin typeface="Arial" pitchFamily="34" charset="0"/>
                <a:cs typeface="Arial" pitchFamily="34" charset="0"/>
              </a:rPr>
              <a:t>Elishama</a:t>
            </a:r>
            <a:endParaRPr lang="en-US" sz="2200" dirty="0">
              <a:latin typeface="Arial" pitchFamily="34" charset="0"/>
              <a:cs typeface="Arial" pitchFamily="34" charset="0"/>
            </a:endParaRP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11</a:t>
            </a:r>
            <a:r>
              <a:rPr lang="en-US" sz="2200" dirty="0">
                <a:latin typeface="Arial" pitchFamily="34" charset="0"/>
                <a:cs typeface="Arial" pitchFamily="34" charset="0"/>
              </a:rPr>
              <a:t>			Nun</a:t>
            </a:r>
          </a:p>
          <a:p>
            <a:pPr>
              <a:tabLst>
                <a:tab pos="90488" algn="l"/>
                <a:tab pos="1252538" algn="ctr"/>
                <a:tab pos="2867025" algn="ctr"/>
                <a:tab pos="4481513" algn="ctr"/>
              </a:tabLst>
            </a:pPr>
            <a:endParaRPr lang="en-US" sz="1000" dirty="0">
              <a:latin typeface="Arial" pitchFamily="34" charset="0"/>
              <a:cs typeface="Arial" pitchFamily="34" charset="0"/>
            </a:endParaRPr>
          </a:p>
          <a:p>
            <a:pPr>
              <a:tabLst>
                <a:tab pos="90488" algn="l"/>
                <a:tab pos="1252538" algn="ctr"/>
                <a:tab pos="2867025" algn="ctr"/>
                <a:tab pos="4481513" algn="ctr"/>
              </a:tabLst>
            </a:pPr>
            <a:r>
              <a:rPr lang="en-US" sz="2200" b="1" dirty="0">
                <a:solidFill>
                  <a:srgbClr val="0000FF"/>
                </a:solidFill>
                <a:latin typeface="Arial" pitchFamily="34" charset="0"/>
                <a:cs typeface="Arial" pitchFamily="34" charset="0"/>
              </a:rPr>
              <a:t>12</a:t>
            </a:r>
            <a:r>
              <a:rPr lang="en-US" sz="2200" dirty="0">
                <a:latin typeface="Arial" pitchFamily="34" charset="0"/>
                <a:cs typeface="Arial" pitchFamily="34" charset="0"/>
              </a:rPr>
              <a:t>			</a:t>
            </a:r>
            <a:r>
              <a:rPr lang="en-US" sz="2200" b="1" dirty="0">
                <a:latin typeface="Arial" pitchFamily="34" charset="0"/>
                <a:cs typeface="Arial" pitchFamily="34" charset="0"/>
              </a:rPr>
              <a:t>Joshua</a:t>
            </a:r>
          </a:p>
        </p:txBody>
      </p:sp>
      <p:cxnSp>
        <p:nvCxnSpPr>
          <p:cNvPr id="15" name="Straight Connector 14"/>
          <p:cNvCxnSpPr/>
          <p:nvPr/>
        </p:nvCxnSpPr>
        <p:spPr>
          <a:xfrm>
            <a:off x="4644008" y="764704"/>
            <a:ext cx="316835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99992" y="3789040"/>
            <a:ext cx="17281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644008" y="76470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644008" y="119675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228184" y="548680"/>
            <a:ext cx="0" cy="3600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644008" y="170080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644008" y="220486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644008" y="270892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812360" y="76470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812360" y="314096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532984" y="106950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812360" y="119675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812360" y="270892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812360" y="220486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812360" y="170080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812360" y="364502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812360" y="4653136"/>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812360" y="414908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812360" y="515719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812360" y="558924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812360" y="6093296"/>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228184" y="119675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228184" y="170080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228184" y="220486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228184" y="2708920"/>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228184" y="314096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228184" y="3645024"/>
            <a:ext cx="0" cy="2160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499992" y="3789040"/>
            <a:ext cx="0" cy="72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3995936" y="2348880"/>
            <a:ext cx="1224136" cy="36004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3995936" y="3861048"/>
            <a:ext cx="1224136" cy="36004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7236296" y="6237312"/>
            <a:ext cx="1224136" cy="36004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3995936" y="4149080"/>
            <a:ext cx="1224136" cy="430887"/>
          </a:xfrm>
          <a:prstGeom prst="rect">
            <a:avLst/>
          </a:prstGeom>
          <a:noFill/>
        </p:spPr>
        <p:txBody>
          <a:bodyPr wrap="square" rtlCol="0">
            <a:spAutoFit/>
          </a:bodyPr>
          <a:lstStyle/>
          <a:p>
            <a:pPr algn="ctr"/>
            <a:r>
              <a:rPr lang="en-US" sz="2200" dirty="0">
                <a:solidFill>
                  <a:srgbClr val="FF0000"/>
                </a:solidFill>
                <a:latin typeface="Arial Narrow" pitchFamily="34" charset="0"/>
              </a:rPr>
              <a:t>m  Aaron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1569660"/>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Moses’ Parents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1772816"/>
            <a:ext cx="5616624" cy="4832092"/>
          </a:xfrm>
          <a:prstGeom prst="rect">
            <a:avLst/>
          </a:prstGeom>
          <a:noFill/>
        </p:spPr>
        <p:txBody>
          <a:bodyPr wrap="square" rtlCol="0">
            <a:spAutoFit/>
          </a:bodyPr>
          <a:lstStyle/>
          <a:p>
            <a:r>
              <a:rPr lang="en-US" sz="2200" b="1" u="sng" dirty="0" err="1">
                <a:latin typeface="Arial" pitchFamily="34" charset="0"/>
                <a:cs typeface="Arial" pitchFamily="34" charset="0"/>
              </a:rPr>
              <a:t>Amram</a:t>
            </a:r>
            <a:endParaRPr lang="en-US" sz="2200" b="1" u="sng" dirty="0">
              <a:latin typeface="Arial" pitchFamily="34" charset="0"/>
              <a:cs typeface="Arial" pitchFamily="34" charset="0"/>
            </a:endParaRPr>
          </a:p>
          <a:p>
            <a:pPr marL="180975" indent="-180975">
              <a:buFont typeface="Arial" pitchFamily="34" charset="0"/>
              <a:buChar char="•"/>
            </a:pPr>
            <a:r>
              <a:rPr lang="en-US" sz="2200" dirty="0" err="1">
                <a:latin typeface="Arial Narrow" pitchFamily="34" charset="0"/>
                <a:cs typeface="Arial" pitchFamily="34" charset="0"/>
              </a:rPr>
              <a:t>Amram</a:t>
            </a:r>
            <a:r>
              <a:rPr lang="en-US" sz="2200" dirty="0">
                <a:latin typeface="Arial Narrow" pitchFamily="34" charset="0"/>
                <a:cs typeface="Arial" pitchFamily="34" charset="0"/>
              </a:rPr>
              <a:t> = Exalted People</a:t>
            </a:r>
          </a:p>
          <a:p>
            <a:pPr marL="180975" indent="-180975">
              <a:buFont typeface="Arial" pitchFamily="34" charset="0"/>
              <a:buChar char="•"/>
              <a:tabLst>
                <a:tab pos="5203825" algn="r"/>
              </a:tabLst>
            </a:pPr>
            <a:r>
              <a:rPr lang="en-US" sz="2200" dirty="0">
                <a:latin typeface="Arial Narrow" pitchFamily="34" charset="0"/>
                <a:cs typeface="Arial" pitchFamily="34" charset="0"/>
              </a:rPr>
              <a:t>Of the house of Levi	</a:t>
            </a:r>
            <a:r>
              <a:rPr lang="en-US" sz="2200" b="1" dirty="0">
                <a:solidFill>
                  <a:srgbClr val="0000FF"/>
                </a:solidFill>
                <a:latin typeface="Arial Narrow" pitchFamily="34" charset="0"/>
                <a:cs typeface="Arial" pitchFamily="34" charset="0"/>
              </a:rPr>
              <a:t>Ex 2:1</a:t>
            </a:r>
          </a:p>
          <a:p>
            <a:pPr marL="180975" indent="-180975">
              <a:buFont typeface="Arial" pitchFamily="34" charset="0"/>
              <a:buChar char="•"/>
              <a:tabLst>
                <a:tab pos="5203825" algn="r"/>
              </a:tabLst>
            </a:pPr>
            <a:r>
              <a:rPr lang="en-US" sz="2200" dirty="0">
                <a:latin typeface="Arial Narrow" pitchFamily="34" charset="0"/>
                <a:cs typeface="Arial" pitchFamily="34" charset="0"/>
              </a:rPr>
              <a:t>Faithful before God	</a:t>
            </a:r>
            <a:r>
              <a:rPr lang="en-US" sz="2200" b="1" dirty="0">
                <a:solidFill>
                  <a:srgbClr val="0000FF"/>
                </a:solidFill>
                <a:latin typeface="Arial Narrow" pitchFamily="34" charset="0"/>
                <a:cs typeface="Arial" pitchFamily="34" charset="0"/>
              </a:rPr>
              <a:t>Ex 3:6</a:t>
            </a:r>
          </a:p>
          <a:p>
            <a:pPr marL="180975" indent="-180975">
              <a:buFont typeface="Arial" pitchFamily="34" charset="0"/>
              <a:buChar char="•"/>
              <a:tabLst>
                <a:tab pos="5203825" algn="r"/>
              </a:tabLst>
            </a:pPr>
            <a:r>
              <a:rPr lang="en-US" sz="2200" dirty="0">
                <a:latin typeface="Arial Narrow" pitchFamily="34" charset="0"/>
                <a:cs typeface="Arial" pitchFamily="34" charset="0"/>
              </a:rPr>
              <a:t>Faithful before Man	</a:t>
            </a:r>
            <a:r>
              <a:rPr lang="en-US" sz="2200" b="1" dirty="0">
                <a:solidFill>
                  <a:srgbClr val="0000FF"/>
                </a:solidFill>
                <a:latin typeface="Arial Narrow" pitchFamily="34" charset="0"/>
                <a:cs typeface="Arial" pitchFamily="34" charset="0"/>
              </a:rPr>
              <a:t>Heb 11:23</a:t>
            </a:r>
          </a:p>
          <a:p>
            <a:pPr marL="180975" indent="-180975">
              <a:buFont typeface="Arial" pitchFamily="34" charset="0"/>
              <a:buChar char="•"/>
              <a:tabLst>
                <a:tab pos="5203825" algn="r"/>
              </a:tabLst>
            </a:pPr>
            <a:r>
              <a:rPr lang="en-US" sz="2200" dirty="0">
                <a:latin typeface="Arial Narrow" pitchFamily="34" charset="0"/>
                <a:cs typeface="Arial" pitchFamily="34" charset="0"/>
              </a:rPr>
              <a:t>His house a sanctuary for the Truth	</a:t>
            </a:r>
            <a:r>
              <a:rPr lang="en-US" sz="2200" b="1" dirty="0">
                <a:solidFill>
                  <a:srgbClr val="0000FF"/>
                </a:solidFill>
                <a:latin typeface="Arial Narrow" pitchFamily="34" charset="0"/>
                <a:cs typeface="Arial" pitchFamily="34" charset="0"/>
              </a:rPr>
              <a:t>Ac 7:20</a:t>
            </a:r>
          </a:p>
          <a:p>
            <a:pPr marL="180975" indent="-180975">
              <a:buFont typeface="Arial" pitchFamily="34" charset="0"/>
              <a:buChar char="•"/>
              <a:tabLst>
                <a:tab pos="5203825" algn="r"/>
              </a:tabLst>
            </a:pPr>
            <a:r>
              <a:rPr lang="en-US" sz="2200" dirty="0">
                <a:latin typeface="Arial Narrow" pitchFamily="34" charset="0"/>
                <a:cs typeface="Arial" pitchFamily="34" charset="0"/>
              </a:rPr>
              <a:t>Great example to Moses	</a:t>
            </a:r>
            <a:r>
              <a:rPr lang="en-US" sz="2200" b="1" dirty="0">
                <a:solidFill>
                  <a:srgbClr val="0000FF"/>
                </a:solidFill>
                <a:latin typeface="Arial Narrow" pitchFamily="34" charset="0"/>
                <a:cs typeface="Arial" pitchFamily="34" charset="0"/>
              </a:rPr>
              <a:t>Ex 15:2, 18:4</a:t>
            </a:r>
          </a:p>
          <a:p>
            <a:pPr marL="180975" indent="-180975">
              <a:buFont typeface="Arial" pitchFamily="34" charset="0"/>
              <a:buChar char="•"/>
              <a:tabLst>
                <a:tab pos="5022850" algn="r"/>
              </a:tabLst>
            </a:pPr>
            <a:endParaRPr lang="en-US" sz="2200" dirty="0">
              <a:latin typeface="Arial Narrow" pitchFamily="34" charset="0"/>
              <a:cs typeface="Arial" pitchFamily="34" charset="0"/>
            </a:endParaRPr>
          </a:p>
          <a:p>
            <a:pPr marL="180975" indent="-180975">
              <a:tabLst>
                <a:tab pos="5022850" algn="r"/>
              </a:tabLst>
            </a:pPr>
            <a:r>
              <a:rPr lang="en-US" sz="2200" b="1" u="sng" dirty="0" err="1">
                <a:latin typeface="Arial" pitchFamily="34" charset="0"/>
                <a:cs typeface="Arial" pitchFamily="34" charset="0"/>
              </a:rPr>
              <a:t>Jochebed</a:t>
            </a:r>
            <a:endParaRPr lang="en-US" sz="2200" b="1" u="sng" dirty="0">
              <a:latin typeface="Arial" pitchFamily="34" charset="0"/>
              <a:cs typeface="Arial" pitchFamily="34" charset="0"/>
            </a:endParaRPr>
          </a:p>
          <a:p>
            <a:pPr marL="180975" indent="-180975">
              <a:buFont typeface="Arial" pitchFamily="34" charset="0"/>
              <a:buChar char="•"/>
              <a:tabLst>
                <a:tab pos="5203825" algn="r"/>
              </a:tabLst>
            </a:pPr>
            <a:r>
              <a:rPr lang="en-US" sz="2200" dirty="0" err="1">
                <a:latin typeface="Arial Narrow" pitchFamily="34" charset="0"/>
                <a:cs typeface="Arial" pitchFamily="34" charset="0"/>
              </a:rPr>
              <a:t>Jochebed</a:t>
            </a:r>
            <a:r>
              <a:rPr lang="en-US" sz="2200" dirty="0">
                <a:latin typeface="Arial Narrow" pitchFamily="34" charset="0"/>
                <a:cs typeface="Arial" pitchFamily="34" charset="0"/>
              </a:rPr>
              <a:t> = Yah will be </a:t>
            </a:r>
            <a:r>
              <a:rPr lang="en-US" sz="2200" dirty="0" err="1">
                <a:latin typeface="Arial Narrow" pitchFamily="34" charset="0"/>
                <a:cs typeface="Arial" pitchFamily="34" charset="0"/>
              </a:rPr>
              <a:t>honoured</a:t>
            </a:r>
            <a:endParaRPr lang="en-US" sz="2200" dirty="0">
              <a:latin typeface="Arial Narrow" pitchFamily="34" charset="0"/>
              <a:cs typeface="Arial" pitchFamily="34" charset="0"/>
            </a:endParaRPr>
          </a:p>
          <a:p>
            <a:pPr marL="180975" indent="-180975">
              <a:buFont typeface="Arial" pitchFamily="34" charset="0"/>
              <a:buChar char="•"/>
              <a:tabLst>
                <a:tab pos="5203825" algn="r"/>
              </a:tabLst>
            </a:pPr>
            <a:r>
              <a:rPr lang="en-US" sz="2200" dirty="0">
                <a:latin typeface="Arial Narrow" pitchFamily="34" charset="0"/>
                <a:cs typeface="Arial" pitchFamily="34" charset="0"/>
              </a:rPr>
              <a:t>Daughter of Levi	</a:t>
            </a:r>
            <a:r>
              <a:rPr lang="en-US" sz="2200" b="1" dirty="0">
                <a:solidFill>
                  <a:srgbClr val="0000FF"/>
                </a:solidFill>
                <a:latin typeface="Arial Narrow" pitchFamily="34" charset="0"/>
                <a:cs typeface="Arial" pitchFamily="34" charset="0"/>
              </a:rPr>
              <a:t>Num 26:59</a:t>
            </a:r>
          </a:p>
          <a:p>
            <a:pPr marL="180975" indent="-180975">
              <a:buFont typeface="Arial" pitchFamily="34" charset="0"/>
              <a:buChar char="•"/>
              <a:tabLst>
                <a:tab pos="5203825" algn="r"/>
              </a:tabLst>
            </a:pPr>
            <a:r>
              <a:rPr lang="en-US" sz="2200" dirty="0">
                <a:latin typeface="Arial Narrow" pitchFamily="34" charset="0"/>
                <a:cs typeface="Arial" pitchFamily="34" charset="0"/>
              </a:rPr>
              <a:t>Great example to Moses	</a:t>
            </a:r>
            <a:r>
              <a:rPr lang="en-US" sz="2200" b="1" dirty="0">
                <a:solidFill>
                  <a:srgbClr val="0000FF"/>
                </a:solidFill>
                <a:latin typeface="Arial Narrow" pitchFamily="34" charset="0"/>
                <a:cs typeface="Arial" pitchFamily="34" charset="0"/>
              </a:rPr>
              <a:t>Ex 14:4, 17-18</a:t>
            </a:r>
          </a:p>
          <a:p>
            <a:pPr marL="180975" indent="-180975">
              <a:buFont typeface="Arial" pitchFamily="34" charset="0"/>
              <a:buChar char="•"/>
              <a:tabLst>
                <a:tab pos="5203825" algn="r"/>
              </a:tabLst>
            </a:pPr>
            <a:r>
              <a:rPr lang="en-US" sz="2200" dirty="0">
                <a:latin typeface="Arial Narrow" pitchFamily="34" charset="0"/>
                <a:cs typeface="Arial" pitchFamily="34" charset="0"/>
              </a:rPr>
              <a:t>Instrumental in saving Moses’ life	</a:t>
            </a:r>
            <a:r>
              <a:rPr lang="en-US" sz="2200" b="1" dirty="0">
                <a:solidFill>
                  <a:srgbClr val="0000FF"/>
                </a:solidFill>
                <a:latin typeface="Arial Narrow" pitchFamily="34" charset="0"/>
                <a:cs typeface="Arial" pitchFamily="34" charset="0"/>
              </a:rPr>
              <a:t>Ex 2:2-3</a:t>
            </a:r>
          </a:p>
          <a:p>
            <a:pPr marL="180975" indent="-180975">
              <a:buFont typeface="Arial" pitchFamily="34" charset="0"/>
              <a:buChar char="•"/>
              <a:tabLst>
                <a:tab pos="5203825" algn="r"/>
              </a:tabLst>
            </a:pPr>
            <a:r>
              <a:rPr lang="en-US" sz="2200" dirty="0">
                <a:latin typeface="Arial Narrow" pitchFamily="34" charset="0"/>
                <a:cs typeface="Arial" pitchFamily="34" charset="0"/>
              </a:rPr>
              <a:t>Contrasts Pharaoh’s daughter	</a:t>
            </a:r>
            <a:r>
              <a:rPr lang="en-US" sz="2200" b="1" dirty="0">
                <a:solidFill>
                  <a:srgbClr val="0000FF"/>
                </a:solidFill>
                <a:latin typeface="Arial Narrow" pitchFamily="34" charset="0"/>
                <a:cs typeface="Arial" pitchFamily="34" charset="0"/>
              </a:rPr>
              <a:t>Ex 2:9, Ac 7:20</a:t>
            </a:r>
            <a:endParaRPr lang="en-US" sz="2200" dirty="0">
              <a:latin typeface="Arial" pitchFamily="34" charset="0"/>
              <a:cs typeface="Arial" pitchFamily="34" charset="0"/>
            </a:endParaRPr>
          </a:p>
        </p:txBody>
      </p:sp>
      <p:pic>
        <p:nvPicPr>
          <p:cNvPr id="13313" name="Picture 1" descr="C:\111\Ecclesial\MinorCharacters\KeepingTheFlameAlive[1].jpg"/>
          <p:cNvPicPr>
            <a:picLocks noChangeAspect="1" noChangeArrowheads="1"/>
          </p:cNvPicPr>
          <p:nvPr/>
        </p:nvPicPr>
        <p:blipFill>
          <a:blip r:embed="rId4" cstate="print"/>
          <a:srcRect l="57875" t="9106" r="15000" b="50000"/>
          <a:stretch>
            <a:fillRect/>
          </a:stretch>
        </p:blipFill>
        <p:spPr bwMode="auto">
          <a:xfrm flipH="1">
            <a:off x="5724128" y="332656"/>
            <a:ext cx="1368152" cy="1632956"/>
          </a:xfrm>
          <a:prstGeom prst="rect">
            <a:avLst/>
          </a:prstGeom>
          <a:noFill/>
          <a:ln>
            <a:solidFill>
              <a:schemeClr val="tx1"/>
            </a:solidFill>
          </a:ln>
          <a:effectLst>
            <a:outerShdw blurRad="292100" dist="139700" dir="2700000" algn="tl" rotWithShape="0">
              <a:prstClr val="black"/>
            </a:outerShdw>
          </a:effectLst>
        </p:spPr>
      </p:pic>
      <p:pic>
        <p:nvPicPr>
          <p:cNvPr id="17" name="Picture 1" descr="C:\111\Ecclesial\MinorCharacters\KeepingTheFlameAlive[1].jpg"/>
          <p:cNvPicPr>
            <a:picLocks noChangeAspect="1" noChangeArrowheads="1"/>
          </p:cNvPicPr>
          <p:nvPr/>
        </p:nvPicPr>
        <p:blipFill>
          <a:blip r:embed="rId4" cstate="print"/>
          <a:srcRect l="12375" t="14632" r="60500" b="44474"/>
          <a:stretch>
            <a:fillRect/>
          </a:stretch>
        </p:blipFill>
        <p:spPr bwMode="auto">
          <a:xfrm flipH="1">
            <a:off x="7308304" y="332656"/>
            <a:ext cx="1368152" cy="1656184"/>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771800" cy="218521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Miriam the </a:t>
            </a:r>
            <a:r>
              <a:rPr lang="en-NZ" sz="4000" b="1" dirty="0">
                <a:solidFill>
                  <a:srgbClr val="FF0000"/>
                </a:solidFill>
                <a:effectLst>
                  <a:glow rad="63500">
                    <a:schemeClr val="accent6">
                      <a:satMod val="175000"/>
                      <a:alpha val="40000"/>
                    </a:schemeClr>
                  </a:glow>
                </a:effectLst>
                <a:latin typeface="Papyrus" pitchFamily="66" charset="0"/>
              </a:rPr>
              <a:t>Prophetess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1268760"/>
            <a:ext cx="5616624" cy="4924425"/>
          </a:xfrm>
          <a:prstGeom prst="rect">
            <a:avLst/>
          </a:prstGeom>
          <a:noFill/>
        </p:spPr>
        <p:txBody>
          <a:bodyPr wrap="square" rtlCol="0">
            <a:spAutoFit/>
          </a:bodyPr>
          <a:lstStyle/>
          <a:p>
            <a:pPr marL="180975" indent="-180975">
              <a:tabLst>
                <a:tab pos="5203825" algn="r"/>
              </a:tabLst>
            </a:pPr>
            <a:r>
              <a:rPr lang="en-US" sz="2800" b="1" u="sng" dirty="0">
                <a:latin typeface="Arial" pitchFamily="34" charset="0"/>
                <a:cs typeface="Arial" pitchFamily="34" charset="0"/>
              </a:rPr>
              <a:t>Miriam</a:t>
            </a:r>
          </a:p>
          <a:p>
            <a:pPr marL="180975" indent="-180975">
              <a:buFont typeface="Arial" pitchFamily="34" charset="0"/>
              <a:buChar char="•"/>
              <a:tabLst>
                <a:tab pos="5203825" algn="r"/>
              </a:tabLst>
            </a:pPr>
            <a:endParaRPr lang="en-US" sz="2200" dirty="0">
              <a:latin typeface="Arial Narrow" pitchFamily="34" charset="0"/>
              <a:cs typeface="Arial" pitchFamily="34" charset="0"/>
            </a:endParaRPr>
          </a:p>
          <a:p>
            <a:pPr marL="180975" indent="-180975">
              <a:buFont typeface="Arial" pitchFamily="34" charset="0"/>
              <a:buChar char="•"/>
              <a:tabLst>
                <a:tab pos="5203825" algn="r"/>
              </a:tabLst>
            </a:pPr>
            <a:r>
              <a:rPr lang="en-US" sz="2400" dirty="0">
                <a:latin typeface="Arial Narrow" pitchFamily="34" charset="0"/>
                <a:cs typeface="Arial" pitchFamily="34" charset="0"/>
              </a:rPr>
              <a:t>Miriam = rebellion</a:t>
            </a:r>
          </a:p>
          <a:p>
            <a:pPr marL="180975" indent="-180975">
              <a:buFont typeface="Arial" pitchFamily="34" charset="0"/>
              <a:buChar char="•"/>
              <a:tabLst>
                <a:tab pos="5203825" algn="r"/>
              </a:tabLst>
            </a:pPr>
            <a:r>
              <a:rPr lang="en-US" sz="2400" dirty="0">
                <a:latin typeface="Arial Narrow" pitchFamily="34" charset="0"/>
                <a:cs typeface="Arial" pitchFamily="34" charset="0"/>
              </a:rPr>
              <a:t>Faithful disposition as a young girl	</a:t>
            </a:r>
            <a:r>
              <a:rPr lang="en-US" sz="2400" b="1" dirty="0">
                <a:solidFill>
                  <a:srgbClr val="0000FF"/>
                </a:solidFill>
                <a:latin typeface="Arial Narrow" pitchFamily="34" charset="0"/>
                <a:cs typeface="Arial" pitchFamily="34" charset="0"/>
              </a:rPr>
              <a:t>Ex 2:7</a:t>
            </a:r>
          </a:p>
          <a:p>
            <a:pPr marL="180975" indent="-180975">
              <a:buFont typeface="Arial" pitchFamily="34" charset="0"/>
              <a:buChar char="•"/>
              <a:tabLst>
                <a:tab pos="5203825" algn="r"/>
              </a:tabLst>
            </a:pPr>
            <a:r>
              <a:rPr lang="en-US" sz="2400" dirty="0">
                <a:latin typeface="Arial Narrow" pitchFamily="34" charset="0"/>
                <a:cs typeface="Arial" pitchFamily="34" charset="0"/>
              </a:rPr>
              <a:t>A Prophetess	</a:t>
            </a:r>
            <a:r>
              <a:rPr lang="en-US" sz="2400" b="1" dirty="0">
                <a:solidFill>
                  <a:srgbClr val="0000FF"/>
                </a:solidFill>
                <a:latin typeface="Arial Narrow" pitchFamily="34" charset="0"/>
                <a:cs typeface="Arial" pitchFamily="34" charset="0"/>
              </a:rPr>
              <a:t>Ex 15:20</a:t>
            </a:r>
          </a:p>
          <a:p>
            <a:pPr marL="180975" indent="-180975">
              <a:buFont typeface="Arial" pitchFamily="34" charset="0"/>
              <a:buChar char="•"/>
              <a:tabLst>
                <a:tab pos="5203825" algn="r"/>
              </a:tabLst>
            </a:pPr>
            <a:r>
              <a:rPr lang="en-US" sz="2400" dirty="0">
                <a:latin typeface="Arial Narrow" pitchFamily="34" charset="0"/>
                <a:cs typeface="Arial" pitchFamily="34" charset="0"/>
              </a:rPr>
              <a:t>Capable Leader	</a:t>
            </a:r>
            <a:r>
              <a:rPr lang="en-US" sz="2400" b="1" dirty="0">
                <a:solidFill>
                  <a:srgbClr val="0000FF"/>
                </a:solidFill>
                <a:latin typeface="Arial Narrow" pitchFamily="34" charset="0"/>
                <a:cs typeface="Arial" pitchFamily="34" charset="0"/>
              </a:rPr>
              <a:t>Ex 15:20</a:t>
            </a:r>
          </a:p>
          <a:p>
            <a:pPr marL="180975" indent="-180975">
              <a:buFont typeface="Arial" pitchFamily="34" charset="0"/>
              <a:buChar char="•"/>
              <a:tabLst>
                <a:tab pos="5203825" algn="r"/>
              </a:tabLst>
            </a:pPr>
            <a:r>
              <a:rPr lang="en-US" sz="2400" dirty="0">
                <a:latin typeface="Arial Narrow" pitchFamily="34" charset="0"/>
                <a:cs typeface="Arial" pitchFamily="34" charset="0"/>
              </a:rPr>
              <a:t>Led women’s choir after Red Sea	</a:t>
            </a:r>
            <a:r>
              <a:rPr lang="en-US" sz="2400" b="1" dirty="0">
                <a:solidFill>
                  <a:srgbClr val="0000FF"/>
                </a:solidFill>
                <a:latin typeface="Arial Narrow" pitchFamily="34" charset="0"/>
                <a:cs typeface="Arial" pitchFamily="34" charset="0"/>
              </a:rPr>
              <a:t>Ex 15:20</a:t>
            </a:r>
          </a:p>
          <a:p>
            <a:pPr marL="180975" indent="-180975">
              <a:buFont typeface="Arial" pitchFamily="34" charset="0"/>
              <a:buChar char="•"/>
              <a:tabLst>
                <a:tab pos="5203825" algn="r"/>
              </a:tabLst>
            </a:pPr>
            <a:r>
              <a:rPr lang="en-US" sz="2400" dirty="0">
                <a:latin typeface="Arial Narrow" pitchFamily="34" charset="0"/>
                <a:cs typeface="Arial" pitchFamily="34" charset="0"/>
              </a:rPr>
              <a:t>Sister to Aaron	</a:t>
            </a:r>
            <a:r>
              <a:rPr lang="en-US" sz="2400" b="1" dirty="0">
                <a:solidFill>
                  <a:srgbClr val="0000FF"/>
                </a:solidFill>
                <a:latin typeface="Arial Narrow" pitchFamily="34" charset="0"/>
                <a:cs typeface="Arial" pitchFamily="34" charset="0"/>
              </a:rPr>
              <a:t>Ex 15:20</a:t>
            </a:r>
          </a:p>
          <a:p>
            <a:pPr marL="180975" indent="-180975">
              <a:buFont typeface="Arial" pitchFamily="34" charset="0"/>
              <a:buChar char="•"/>
              <a:tabLst>
                <a:tab pos="5203825" algn="r"/>
              </a:tabLst>
            </a:pPr>
            <a:r>
              <a:rPr lang="en-US" sz="2400" dirty="0">
                <a:latin typeface="Arial Narrow" pitchFamily="34" charset="0"/>
                <a:cs typeface="Arial" pitchFamily="34" charset="0"/>
              </a:rPr>
              <a:t>Leads rebellion	</a:t>
            </a:r>
            <a:r>
              <a:rPr lang="en-US" sz="2400" b="1" dirty="0">
                <a:solidFill>
                  <a:srgbClr val="0000FF"/>
                </a:solidFill>
                <a:latin typeface="Arial Narrow" pitchFamily="34" charset="0"/>
                <a:cs typeface="Arial" pitchFamily="34" charset="0"/>
              </a:rPr>
              <a:t>Num 12:1</a:t>
            </a:r>
          </a:p>
          <a:p>
            <a:pPr marL="180975" indent="-180975">
              <a:buFont typeface="Arial" pitchFamily="34" charset="0"/>
              <a:buChar char="•"/>
              <a:tabLst>
                <a:tab pos="5203825" algn="r"/>
              </a:tabLst>
            </a:pPr>
            <a:r>
              <a:rPr lang="en-US" sz="2400" dirty="0">
                <a:latin typeface="Arial Narrow" pitchFamily="34" charset="0"/>
                <a:cs typeface="Arial" pitchFamily="34" charset="0"/>
              </a:rPr>
              <a:t>A leprous example	</a:t>
            </a:r>
            <a:r>
              <a:rPr lang="en-US" sz="2400" b="1" dirty="0">
                <a:solidFill>
                  <a:srgbClr val="0000FF"/>
                </a:solidFill>
                <a:latin typeface="Arial Narrow" pitchFamily="34" charset="0"/>
                <a:cs typeface="Arial" pitchFamily="34" charset="0"/>
              </a:rPr>
              <a:t>Deut 24:9</a:t>
            </a:r>
          </a:p>
          <a:p>
            <a:pPr marL="180975" indent="-180975">
              <a:buFont typeface="Arial" pitchFamily="34" charset="0"/>
              <a:buChar char="•"/>
              <a:tabLst>
                <a:tab pos="5203825" algn="r"/>
              </a:tabLst>
            </a:pPr>
            <a:r>
              <a:rPr lang="en-US" sz="2400" dirty="0">
                <a:latin typeface="Arial Narrow" pitchFamily="34" charset="0"/>
                <a:cs typeface="Arial" pitchFamily="34" charset="0"/>
              </a:rPr>
              <a:t>Sent by God	</a:t>
            </a:r>
            <a:r>
              <a:rPr lang="en-US" sz="2400" b="1" dirty="0" err="1">
                <a:solidFill>
                  <a:srgbClr val="0000FF"/>
                </a:solidFill>
                <a:latin typeface="Arial Narrow" pitchFamily="34" charset="0"/>
                <a:cs typeface="Arial" pitchFamily="34" charset="0"/>
              </a:rPr>
              <a:t>Mic</a:t>
            </a:r>
            <a:r>
              <a:rPr lang="en-US" sz="2400" b="1" dirty="0">
                <a:solidFill>
                  <a:srgbClr val="0000FF"/>
                </a:solidFill>
                <a:latin typeface="Arial Narrow" pitchFamily="34" charset="0"/>
                <a:cs typeface="Arial" pitchFamily="34" charset="0"/>
              </a:rPr>
              <a:t> 6:4</a:t>
            </a:r>
          </a:p>
          <a:p>
            <a:pPr marL="180975" indent="-180975">
              <a:buFont typeface="Arial" pitchFamily="34" charset="0"/>
              <a:buChar char="•"/>
              <a:tabLst>
                <a:tab pos="5203825" algn="r"/>
              </a:tabLst>
            </a:pPr>
            <a:r>
              <a:rPr lang="en-US" sz="2400" dirty="0">
                <a:latin typeface="Arial Narrow" pitchFamily="34" charset="0"/>
                <a:cs typeface="Arial" pitchFamily="34" charset="0"/>
              </a:rPr>
              <a:t>First female singer recorded</a:t>
            </a:r>
          </a:p>
          <a:p>
            <a:pPr marL="180975" indent="-180975">
              <a:buFont typeface="Arial" pitchFamily="34" charset="0"/>
              <a:buChar char="•"/>
              <a:tabLst>
                <a:tab pos="5203825" algn="r"/>
              </a:tabLst>
            </a:pPr>
            <a:r>
              <a:rPr lang="en-US" sz="2400" dirty="0">
                <a:latin typeface="Arial Narrow" pitchFamily="34" charset="0"/>
                <a:cs typeface="Arial" pitchFamily="34" charset="0"/>
              </a:rPr>
              <a:t>No record of marriage</a:t>
            </a:r>
            <a:endParaRPr lang="en-US" sz="2400" dirty="0">
              <a:latin typeface="Arial" pitchFamily="34" charset="0"/>
              <a:cs typeface="Arial" pitchFamily="34" charset="0"/>
            </a:endParaRPr>
          </a:p>
        </p:txBody>
      </p:sp>
      <p:pic>
        <p:nvPicPr>
          <p:cNvPr id="17" name="Picture 2" descr="http://images.arcadja.com/atkinson_george_mounsey-miriam~OMc02300~10703_20091130_20091130_82.jpg"/>
          <p:cNvPicPr>
            <a:picLocks noChangeAspect="1" noChangeArrowheads="1"/>
          </p:cNvPicPr>
          <p:nvPr/>
        </p:nvPicPr>
        <p:blipFill>
          <a:blip r:embed="rId4" cstate="print"/>
          <a:srcRect l="31068" r="10248" b="54641"/>
          <a:stretch>
            <a:fillRect/>
          </a:stretch>
        </p:blipFill>
        <p:spPr bwMode="auto">
          <a:xfrm>
            <a:off x="7252298" y="260648"/>
            <a:ext cx="1496166" cy="1584176"/>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771800"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Aaron the High Priest</a:t>
            </a:r>
            <a:endParaRPr lang="en-NZ" sz="4000" b="1" dirty="0">
              <a:solidFill>
                <a:srgbClr val="FF0000"/>
              </a:solidFill>
              <a:effectLst>
                <a:glow rad="63500">
                  <a:schemeClr val="accent6">
                    <a:satMod val="175000"/>
                    <a:alpha val="40000"/>
                  </a:schemeClr>
                </a:glow>
              </a:effectLst>
              <a:latin typeface="Papyrus" pitchFamily="66" charset="0"/>
            </a:endParaRP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908720"/>
            <a:ext cx="5616624" cy="5293757"/>
          </a:xfrm>
          <a:prstGeom prst="rect">
            <a:avLst/>
          </a:prstGeom>
          <a:noFill/>
        </p:spPr>
        <p:txBody>
          <a:bodyPr wrap="square" rtlCol="0">
            <a:spAutoFit/>
          </a:bodyPr>
          <a:lstStyle/>
          <a:p>
            <a:pPr marL="180975" indent="-180975">
              <a:tabLst>
                <a:tab pos="5203825" algn="r"/>
              </a:tabLst>
            </a:pPr>
            <a:r>
              <a:rPr lang="en-US" sz="2800" b="1" u="sng" dirty="0">
                <a:latin typeface="Arial" pitchFamily="34" charset="0"/>
                <a:cs typeface="Arial" pitchFamily="34" charset="0"/>
              </a:rPr>
              <a:t>Aaron</a:t>
            </a:r>
          </a:p>
          <a:p>
            <a:pPr marL="180975" indent="-180975">
              <a:tabLst>
                <a:tab pos="5203825" algn="r"/>
              </a:tabLst>
            </a:pPr>
            <a:endParaRPr lang="en-US" sz="2200" dirty="0">
              <a:latin typeface="Arial Narrow" pitchFamily="34" charset="0"/>
              <a:cs typeface="Arial" pitchFamily="34" charset="0"/>
            </a:endParaRPr>
          </a:p>
          <a:p>
            <a:pPr marL="180975" indent="-180975">
              <a:buFont typeface="Arial" pitchFamily="34" charset="0"/>
              <a:buChar char="•"/>
              <a:tabLst>
                <a:tab pos="5203825" algn="r"/>
              </a:tabLst>
            </a:pPr>
            <a:r>
              <a:rPr lang="en-US" sz="2400" dirty="0">
                <a:latin typeface="Arial Narrow" pitchFamily="34" charset="0"/>
                <a:cs typeface="Arial" pitchFamily="34" charset="0"/>
              </a:rPr>
              <a:t>Aaron = the enlightener	</a:t>
            </a:r>
            <a:endParaRPr lang="en-US" sz="2400" b="1" dirty="0">
              <a:solidFill>
                <a:srgbClr val="0000FF"/>
              </a:solidFill>
              <a:latin typeface="Arial Narrow" pitchFamily="34" charset="0"/>
              <a:cs typeface="Arial" pitchFamily="34" charset="0"/>
            </a:endParaRPr>
          </a:p>
          <a:p>
            <a:pPr marL="180975" indent="-180975">
              <a:buFont typeface="Arial" pitchFamily="34" charset="0"/>
              <a:buChar char="•"/>
              <a:tabLst>
                <a:tab pos="5203825" algn="r"/>
              </a:tabLst>
            </a:pPr>
            <a:r>
              <a:rPr lang="en-US" sz="2400" dirty="0">
                <a:latin typeface="Arial Narrow" pitchFamily="34" charset="0"/>
                <a:cs typeface="Arial" pitchFamily="34" charset="0"/>
              </a:rPr>
              <a:t>The Levite	</a:t>
            </a:r>
            <a:r>
              <a:rPr lang="en-US" sz="2400" b="1" dirty="0">
                <a:solidFill>
                  <a:srgbClr val="0000FF"/>
                </a:solidFill>
                <a:latin typeface="Arial Narrow" pitchFamily="34" charset="0"/>
                <a:cs typeface="Arial" pitchFamily="34" charset="0"/>
              </a:rPr>
              <a:t>Ex 4:14</a:t>
            </a:r>
          </a:p>
          <a:p>
            <a:pPr marL="180975" indent="-180975">
              <a:buFont typeface="Arial" pitchFamily="34" charset="0"/>
              <a:buChar char="•"/>
              <a:tabLst>
                <a:tab pos="5203825" algn="r"/>
              </a:tabLst>
            </a:pPr>
            <a:r>
              <a:rPr lang="en-US" sz="2400" dirty="0">
                <a:latin typeface="Arial Narrow" pitchFamily="34" charset="0"/>
                <a:cs typeface="Arial" pitchFamily="34" charset="0"/>
              </a:rPr>
              <a:t>A Prophet	</a:t>
            </a:r>
            <a:r>
              <a:rPr lang="en-US" sz="2400" b="1" dirty="0">
                <a:solidFill>
                  <a:srgbClr val="0000FF"/>
                </a:solidFill>
                <a:latin typeface="Arial Narrow" pitchFamily="34" charset="0"/>
                <a:cs typeface="Arial" pitchFamily="34" charset="0"/>
              </a:rPr>
              <a:t>Ex 7:1</a:t>
            </a:r>
          </a:p>
          <a:p>
            <a:pPr marL="180975" indent="-180975">
              <a:buFont typeface="Arial" pitchFamily="34" charset="0"/>
              <a:buChar char="•"/>
              <a:tabLst>
                <a:tab pos="5203825" algn="r"/>
              </a:tabLst>
            </a:pPr>
            <a:r>
              <a:rPr lang="en-US" sz="2400" dirty="0">
                <a:latin typeface="Arial Narrow" pitchFamily="34" charset="0"/>
                <a:cs typeface="Arial" pitchFamily="34" charset="0"/>
              </a:rPr>
              <a:t>Capable Speaker	</a:t>
            </a:r>
            <a:r>
              <a:rPr lang="en-US" sz="2400" b="1" dirty="0">
                <a:solidFill>
                  <a:srgbClr val="0000FF"/>
                </a:solidFill>
                <a:latin typeface="Arial Narrow" pitchFamily="34" charset="0"/>
                <a:cs typeface="Arial" pitchFamily="34" charset="0"/>
              </a:rPr>
              <a:t>Ex 4:14</a:t>
            </a:r>
          </a:p>
          <a:p>
            <a:pPr marL="180975" indent="-180975">
              <a:buFont typeface="Arial" pitchFamily="34" charset="0"/>
              <a:buChar char="•"/>
              <a:tabLst>
                <a:tab pos="5203825" algn="r"/>
              </a:tabLst>
            </a:pPr>
            <a:r>
              <a:rPr lang="en-US" sz="2400" dirty="0">
                <a:latin typeface="Arial Narrow" pitchFamily="34" charset="0"/>
                <a:cs typeface="Arial" pitchFamily="34" charset="0"/>
              </a:rPr>
              <a:t>Loved Moses	</a:t>
            </a:r>
            <a:r>
              <a:rPr lang="en-US" sz="2400" b="1" dirty="0">
                <a:solidFill>
                  <a:srgbClr val="0000FF"/>
                </a:solidFill>
                <a:latin typeface="Arial Narrow" pitchFamily="34" charset="0"/>
                <a:cs typeface="Arial" pitchFamily="34" charset="0"/>
              </a:rPr>
              <a:t>Ex 4:14</a:t>
            </a:r>
          </a:p>
          <a:p>
            <a:pPr marL="180975" indent="-180975">
              <a:buFont typeface="Arial" pitchFamily="34" charset="0"/>
              <a:buChar char="•"/>
              <a:tabLst>
                <a:tab pos="5203825" algn="r"/>
              </a:tabLst>
            </a:pPr>
            <a:r>
              <a:rPr lang="en-US" sz="2400" dirty="0">
                <a:latin typeface="Arial Narrow" pitchFamily="34" charset="0"/>
                <a:cs typeface="Arial" pitchFamily="34" charset="0"/>
              </a:rPr>
              <a:t>The Chief Priest	</a:t>
            </a:r>
            <a:r>
              <a:rPr lang="en-US" sz="2400" b="1" dirty="0">
                <a:solidFill>
                  <a:srgbClr val="0000FF"/>
                </a:solidFill>
                <a:latin typeface="Arial Narrow" pitchFamily="34" charset="0"/>
                <a:cs typeface="Arial" pitchFamily="34" charset="0"/>
              </a:rPr>
              <a:t>Ezra 7:5</a:t>
            </a:r>
            <a:endParaRPr lang="en-US" sz="1200" dirty="0">
              <a:latin typeface="Arial Narrow" pitchFamily="34" charset="0"/>
              <a:cs typeface="Arial" pitchFamily="34" charset="0"/>
            </a:endParaRPr>
          </a:p>
          <a:p>
            <a:pPr marL="180975" indent="-180975">
              <a:buFont typeface="Arial" pitchFamily="34" charset="0"/>
              <a:buChar char="•"/>
              <a:tabLst>
                <a:tab pos="5203825" algn="r"/>
              </a:tabLst>
            </a:pPr>
            <a:r>
              <a:rPr lang="en-US" sz="2400" dirty="0">
                <a:latin typeface="Arial Narrow" pitchFamily="34" charset="0"/>
                <a:cs typeface="Arial" pitchFamily="34" charset="0"/>
              </a:rPr>
              <a:t>Three years older than Moses	</a:t>
            </a:r>
            <a:r>
              <a:rPr lang="en-US" sz="2400" b="1" dirty="0">
                <a:solidFill>
                  <a:srgbClr val="0000FF"/>
                </a:solidFill>
                <a:latin typeface="Arial Narrow" pitchFamily="34" charset="0"/>
                <a:cs typeface="Arial" pitchFamily="34" charset="0"/>
              </a:rPr>
              <a:t>Ex 7:7</a:t>
            </a:r>
          </a:p>
          <a:p>
            <a:pPr marL="180975" indent="-180975">
              <a:buFont typeface="Arial" pitchFamily="34" charset="0"/>
              <a:buChar char="•"/>
              <a:tabLst>
                <a:tab pos="5203825" algn="r"/>
              </a:tabLst>
            </a:pPr>
            <a:r>
              <a:rPr lang="en-US" sz="2400" dirty="0" err="1">
                <a:latin typeface="Arial Narrow" pitchFamily="34" charset="0"/>
                <a:cs typeface="Arial" pitchFamily="34" charset="0"/>
              </a:rPr>
              <a:t>Deputised</a:t>
            </a:r>
            <a:r>
              <a:rPr lang="en-US" sz="2400" dirty="0">
                <a:latin typeface="Arial Narrow" pitchFamily="34" charset="0"/>
                <a:cs typeface="Arial" pitchFamily="34" charset="0"/>
              </a:rPr>
              <a:t> to Moses	</a:t>
            </a:r>
            <a:r>
              <a:rPr lang="en-US" sz="2400" b="1" dirty="0">
                <a:solidFill>
                  <a:srgbClr val="0000FF"/>
                </a:solidFill>
                <a:latin typeface="Arial Narrow" pitchFamily="34" charset="0"/>
                <a:cs typeface="Arial" pitchFamily="34" charset="0"/>
              </a:rPr>
              <a:t>Ex 24:14</a:t>
            </a:r>
          </a:p>
          <a:p>
            <a:pPr marL="180975" indent="-180975">
              <a:buFont typeface="Arial" pitchFamily="34" charset="0"/>
              <a:buChar char="•"/>
              <a:tabLst>
                <a:tab pos="5203825" algn="r"/>
              </a:tabLst>
            </a:pPr>
            <a:r>
              <a:rPr lang="en-US" sz="2400" dirty="0">
                <a:latin typeface="Arial Narrow" pitchFamily="34" charset="0"/>
                <a:cs typeface="Arial" pitchFamily="34" charset="0"/>
              </a:rPr>
              <a:t>Swayed by people	</a:t>
            </a:r>
            <a:r>
              <a:rPr lang="en-US" sz="2400" b="1" dirty="0">
                <a:solidFill>
                  <a:srgbClr val="0000FF"/>
                </a:solidFill>
                <a:latin typeface="Arial Narrow" pitchFamily="34" charset="0"/>
                <a:cs typeface="Arial" pitchFamily="34" charset="0"/>
              </a:rPr>
              <a:t>Ex 32:2, Num 12:1</a:t>
            </a:r>
          </a:p>
          <a:p>
            <a:pPr marL="180975" indent="-180975">
              <a:buFont typeface="Arial" pitchFamily="34" charset="0"/>
              <a:buChar char="•"/>
              <a:tabLst>
                <a:tab pos="5203825" algn="r"/>
              </a:tabLst>
            </a:pPr>
            <a:r>
              <a:rPr lang="en-US" sz="2400" dirty="0">
                <a:latin typeface="Arial Narrow" pitchFamily="34" charset="0"/>
                <a:cs typeface="Arial" pitchFamily="34" charset="0"/>
              </a:rPr>
              <a:t>Sent by God	</a:t>
            </a:r>
            <a:r>
              <a:rPr lang="en-US" sz="2400" b="1" dirty="0" err="1">
                <a:solidFill>
                  <a:srgbClr val="0000FF"/>
                </a:solidFill>
                <a:latin typeface="Arial Narrow" pitchFamily="34" charset="0"/>
                <a:cs typeface="Arial" pitchFamily="34" charset="0"/>
              </a:rPr>
              <a:t>Mic</a:t>
            </a:r>
            <a:r>
              <a:rPr lang="en-US" sz="2400" b="1" dirty="0">
                <a:solidFill>
                  <a:srgbClr val="0000FF"/>
                </a:solidFill>
                <a:latin typeface="Arial Narrow" pitchFamily="34" charset="0"/>
                <a:cs typeface="Arial" pitchFamily="34" charset="0"/>
              </a:rPr>
              <a:t> 6:4</a:t>
            </a:r>
          </a:p>
          <a:p>
            <a:pPr marL="180975" indent="-180975">
              <a:buFont typeface="Arial" pitchFamily="34" charset="0"/>
              <a:buChar char="•"/>
              <a:tabLst>
                <a:tab pos="5203825" algn="r"/>
              </a:tabLst>
            </a:pPr>
            <a:r>
              <a:rPr lang="en-US" sz="2400" dirty="0">
                <a:latin typeface="Arial Narrow" pitchFamily="34" charset="0"/>
                <a:cs typeface="Arial" pitchFamily="34" charset="0"/>
              </a:rPr>
              <a:t>Chosen of God	</a:t>
            </a:r>
            <a:r>
              <a:rPr lang="en-US" sz="2400" b="1" dirty="0">
                <a:solidFill>
                  <a:srgbClr val="0000FF"/>
                </a:solidFill>
                <a:latin typeface="Arial Narrow" pitchFamily="34" charset="0"/>
                <a:cs typeface="Arial" pitchFamily="34" charset="0"/>
              </a:rPr>
              <a:t>Psa 105:26</a:t>
            </a:r>
          </a:p>
          <a:p>
            <a:pPr marL="180975" indent="-180975">
              <a:buFont typeface="Arial" pitchFamily="34" charset="0"/>
              <a:buChar char="•"/>
              <a:tabLst>
                <a:tab pos="5203825" algn="r"/>
              </a:tabLst>
            </a:pPr>
            <a:r>
              <a:rPr lang="en-US" sz="2400" dirty="0">
                <a:latin typeface="Arial Narrow" pitchFamily="34" charset="0"/>
                <a:cs typeface="Arial" pitchFamily="34" charset="0"/>
              </a:rPr>
              <a:t>The Saint of Yahweh</a:t>
            </a:r>
            <a:r>
              <a:rPr lang="en-US" sz="2400" b="1" dirty="0">
                <a:solidFill>
                  <a:srgbClr val="0000FF"/>
                </a:solidFill>
                <a:latin typeface="Arial Narrow" pitchFamily="34" charset="0"/>
                <a:cs typeface="Arial" pitchFamily="34" charset="0"/>
              </a:rPr>
              <a:t>	Psa 106:16</a:t>
            </a:r>
            <a:endParaRPr lang="en-US" sz="2200" dirty="0">
              <a:latin typeface="Arial" pitchFamily="34" charset="0"/>
              <a:cs typeface="Arial" pitchFamily="34" charset="0"/>
            </a:endParaRPr>
          </a:p>
        </p:txBody>
      </p:sp>
      <p:pic>
        <p:nvPicPr>
          <p:cNvPr id="19458" name="Picture 2" descr="http://3.bp.blogspot.com/_kr_xfH0aEq4/TL8HjlBgn4I/AAAAAAAAAdo/vKCeStSMWW8/s400/High+Priest.jpg"/>
          <p:cNvPicPr>
            <a:picLocks noChangeAspect="1" noChangeArrowheads="1"/>
          </p:cNvPicPr>
          <p:nvPr/>
        </p:nvPicPr>
        <p:blipFill>
          <a:blip r:embed="rId4" cstate="print"/>
          <a:srcRect l="19851" t="2257" r="43756" b="72913"/>
          <a:stretch>
            <a:fillRect/>
          </a:stretch>
        </p:blipFill>
        <p:spPr bwMode="auto">
          <a:xfrm flipH="1">
            <a:off x="7236296" y="260648"/>
            <a:ext cx="1512168" cy="1584599"/>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2. The Fugitive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1569660"/>
          </a:xfrm>
          <a:prstGeom prst="rect">
            <a:avLst/>
          </a:prstGeom>
          <a:noFill/>
        </p:spPr>
        <p:txBody>
          <a:bodyPr wrap="square" rtlCol="0">
            <a:spAutoFit/>
          </a:bodyPr>
          <a:lstStyle/>
          <a:p>
            <a:pPr algn="ctr"/>
            <a:endParaRPr lang="en-NZ" sz="4800" b="1" dirty="0">
              <a:solidFill>
                <a:srgbClr val="FF0000"/>
              </a:solidFill>
              <a:effectLst>
                <a:glow rad="63500">
                  <a:schemeClr val="accent6">
                    <a:satMod val="175000"/>
                    <a:alpha val="40000"/>
                  </a:schemeClr>
                </a:glow>
              </a:effectLst>
              <a:latin typeface="Papyrus" pitchFamily="66" charset="0"/>
            </a:endParaRPr>
          </a:p>
          <a:p>
            <a:pPr algn="ctr"/>
            <a:r>
              <a:rPr lang="en-NZ" sz="4800" b="1" dirty="0">
                <a:solidFill>
                  <a:srgbClr val="FF0000"/>
                </a:solidFill>
                <a:effectLst>
                  <a:glow rad="63500">
                    <a:schemeClr val="accent6">
                      <a:satMod val="175000"/>
                      <a:alpha val="40000"/>
                    </a:schemeClr>
                  </a:glow>
                </a:effectLst>
                <a:latin typeface="Papyrus" pitchFamily="66" charset="0"/>
              </a:rPr>
              <a:t>Babylon</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764704"/>
            <a:ext cx="5472608" cy="5909310"/>
          </a:xfrm>
          <a:prstGeom prst="rect">
            <a:avLst/>
          </a:prstGeom>
          <a:noFill/>
        </p:spPr>
        <p:txBody>
          <a:bodyPr wrap="square" rtlCol="0">
            <a:spAutoFit/>
          </a:bodyPr>
          <a:lstStyle/>
          <a:p>
            <a:r>
              <a:rPr lang="en-US" sz="2600" b="1" u="sng" dirty="0">
                <a:latin typeface="Arial" pitchFamily="34" charset="0"/>
                <a:cs typeface="Arial" pitchFamily="34" charset="0"/>
              </a:rPr>
              <a:t>The Wisdom of the Chaldeans</a:t>
            </a:r>
          </a:p>
          <a:p>
            <a:endParaRPr lang="en-US" sz="2200" dirty="0">
              <a:latin typeface="Arial" pitchFamily="34" charset="0"/>
              <a:cs typeface="Arial" pitchFamily="34" charset="0"/>
            </a:endParaRPr>
          </a:p>
          <a:p>
            <a:r>
              <a:rPr lang="en-US" sz="2400" dirty="0">
                <a:latin typeface="Arial Narrow" pitchFamily="34" charset="0"/>
                <a:cs typeface="Arial" pitchFamily="34" charset="0"/>
              </a:rPr>
              <a:t>And the king </a:t>
            </a:r>
            <a:r>
              <a:rPr lang="en-US" sz="2400" dirty="0" err="1">
                <a:latin typeface="Arial Narrow" pitchFamily="34" charset="0"/>
                <a:cs typeface="Arial" pitchFamily="34" charset="0"/>
              </a:rPr>
              <a:t>spake</a:t>
            </a:r>
            <a:r>
              <a:rPr lang="en-US" sz="2400" dirty="0">
                <a:latin typeface="Arial Narrow" pitchFamily="34" charset="0"/>
                <a:cs typeface="Arial" pitchFamily="34" charset="0"/>
              </a:rPr>
              <a:t> to </a:t>
            </a:r>
            <a:r>
              <a:rPr lang="en-US" sz="2400" dirty="0" err="1">
                <a:latin typeface="Arial Narrow" pitchFamily="34" charset="0"/>
                <a:cs typeface="Arial" pitchFamily="34" charset="0"/>
              </a:rPr>
              <a:t>Ashpenaz</a:t>
            </a:r>
            <a:r>
              <a:rPr lang="en-US" sz="2400" dirty="0">
                <a:latin typeface="Arial Narrow" pitchFamily="34" charset="0"/>
                <a:cs typeface="Arial" pitchFamily="34" charset="0"/>
              </a:rPr>
              <a:t> the master of his eunuchs, that he should bring certain of the children of Israel, and of the king’s seed, and of the princes;</a:t>
            </a:r>
          </a:p>
          <a:p>
            <a:endParaRPr lang="en-US" sz="2400" dirty="0">
              <a:latin typeface="Arial Narrow" pitchFamily="34" charset="0"/>
              <a:cs typeface="Arial" pitchFamily="34" charset="0"/>
            </a:endParaRPr>
          </a:p>
          <a:p>
            <a:r>
              <a:rPr lang="en-US" sz="2400" dirty="0">
                <a:latin typeface="Arial Narrow" pitchFamily="34" charset="0"/>
                <a:cs typeface="Arial" pitchFamily="34" charset="0"/>
              </a:rPr>
              <a:t>Children in whom was no blemish, but well </a:t>
            </a:r>
            <a:r>
              <a:rPr lang="en-US" sz="2400" dirty="0" err="1">
                <a:latin typeface="Arial Narrow" pitchFamily="34" charset="0"/>
                <a:cs typeface="Arial" pitchFamily="34" charset="0"/>
              </a:rPr>
              <a:t>favoured</a:t>
            </a:r>
            <a:r>
              <a:rPr lang="en-US" sz="2400" dirty="0">
                <a:latin typeface="Arial Narrow" pitchFamily="34" charset="0"/>
                <a:cs typeface="Arial" pitchFamily="34" charset="0"/>
              </a:rPr>
              <a:t>, and skilful in all wisdom, and cunning in all knowledge, and understanding science, and such as had the ability in them to stand in the king’s palace, and </a:t>
            </a:r>
            <a:r>
              <a:rPr lang="en-US" sz="2400" b="1" dirty="0">
                <a:solidFill>
                  <a:srgbClr val="C00000"/>
                </a:solidFill>
                <a:latin typeface="Arial Narrow" pitchFamily="34" charset="0"/>
                <a:cs typeface="Arial" pitchFamily="34" charset="0"/>
              </a:rPr>
              <a:t>whom they might teach the learning and tongue of the Chaldeans.</a:t>
            </a:r>
          </a:p>
          <a:p>
            <a:pPr>
              <a:tabLst>
                <a:tab pos="5022850" algn="r"/>
              </a:tabLst>
            </a:pPr>
            <a:endParaRPr lang="en-US" sz="2200" dirty="0">
              <a:latin typeface="Arial Narrow" pitchFamily="34" charset="0"/>
              <a:cs typeface="Arial" pitchFamily="34" charset="0"/>
            </a:endParaRPr>
          </a:p>
          <a:p>
            <a:pPr>
              <a:tabLst>
                <a:tab pos="5022850" algn="r"/>
              </a:tabLst>
            </a:pPr>
            <a:r>
              <a:rPr lang="en-US" sz="2200" dirty="0">
                <a:latin typeface="Arial Narrow" pitchFamily="34" charset="0"/>
                <a:cs typeface="Arial" pitchFamily="34" charset="0"/>
              </a:rPr>
              <a:t>	</a:t>
            </a:r>
            <a:r>
              <a:rPr lang="en-US" sz="2200" b="1" dirty="0">
                <a:solidFill>
                  <a:srgbClr val="0000FF"/>
                </a:solidFill>
                <a:latin typeface="Arial Narrow" pitchFamily="34" charset="0"/>
                <a:cs typeface="Arial" pitchFamily="34" charset="0"/>
              </a:rPr>
              <a:t>Dan 1:3-4</a:t>
            </a:r>
          </a:p>
          <a:p>
            <a:endParaRPr lang="en-US" sz="2200" dirty="0">
              <a:latin typeface="Arial" pitchFamily="34" charset="0"/>
              <a:cs typeface="Arial"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1" y="332656"/>
            <a:ext cx="2745433" cy="2308324"/>
          </a:xfrm>
          <a:prstGeom prst="rect">
            <a:avLst/>
          </a:prstGeom>
          <a:noFill/>
        </p:spPr>
        <p:txBody>
          <a:bodyPr wrap="square" rtlCol="0">
            <a:spAutoFit/>
          </a:bodyPr>
          <a:lstStyle/>
          <a:p>
            <a:pPr algn="ctr"/>
            <a:endParaRPr lang="en-NZ" sz="4800" b="1" dirty="0">
              <a:solidFill>
                <a:srgbClr val="FF0000"/>
              </a:solidFill>
              <a:effectLst>
                <a:glow rad="63500">
                  <a:schemeClr val="accent6">
                    <a:satMod val="175000"/>
                    <a:alpha val="40000"/>
                  </a:schemeClr>
                </a:glow>
              </a:effectLst>
              <a:latin typeface="Papyrus" pitchFamily="66" charset="0"/>
            </a:endParaRPr>
          </a:p>
          <a:p>
            <a:pPr algn="ctr"/>
            <a:r>
              <a:rPr lang="en-NZ" sz="4800" b="1" dirty="0">
                <a:solidFill>
                  <a:srgbClr val="FF0000"/>
                </a:solidFill>
                <a:effectLst>
                  <a:glow rad="63500">
                    <a:schemeClr val="accent6">
                      <a:satMod val="175000"/>
                      <a:alpha val="40000"/>
                    </a:schemeClr>
                  </a:glow>
                </a:effectLst>
                <a:latin typeface="Papyrus" pitchFamily="66" charset="0"/>
              </a:rPr>
              <a:t>Egyptian</a:t>
            </a:r>
          </a:p>
          <a:p>
            <a:pPr algn="ctr"/>
            <a:r>
              <a:rPr lang="en-NZ" sz="4800" b="1" dirty="0">
                <a:solidFill>
                  <a:srgbClr val="FF0000"/>
                </a:solidFill>
                <a:effectLst>
                  <a:glow rad="63500">
                    <a:schemeClr val="accent6">
                      <a:satMod val="175000"/>
                      <a:alpha val="40000"/>
                    </a:schemeClr>
                  </a:glow>
                </a:effectLst>
                <a:latin typeface="Papyrus" pitchFamily="66" charset="0"/>
              </a:rPr>
              <a:t>History</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764704"/>
            <a:ext cx="5472608" cy="5201424"/>
          </a:xfrm>
          <a:prstGeom prst="rect">
            <a:avLst/>
          </a:prstGeom>
          <a:noFill/>
        </p:spPr>
        <p:txBody>
          <a:bodyPr wrap="square" rtlCol="0">
            <a:spAutoFit/>
          </a:bodyPr>
          <a:lstStyle/>
          <a:p>
            <a:r>
              <a:rPr lang="en-US" sz="2600" b="1" u="sng" dirty="0">
                <a:latin typeface="Arial" pitchFamily="34" charset="0"/>
                <a:cs typeface="Arial" pitchFamily="34" charset="0"/>
              </a:rPr>
              <a:t>The Story of Joseph</a:t>
            </a:r>
          </a:p>
          <a:p>
            <a:endParaRPr lang="en-US" sz="2200" dirty="0">
              <a:latin typeface="Arial" pitchFamily="34" charset="0"/>
              <a:cs typeface="Arial" pitchFamily="34" charset="0"/>
            </a:endParaRPr>
          </a:p>
          <a:p>
            <a:r>
              <a:rPr lang="en-US" sz="2400" dirty="0">
                <a:latin typeface="Arial Narrow" pitchFamily="34" charset="0"/>
                <a:cs typeface="Arial" pitchFamily="34" charset="0"/>
              </a:rPr>
              <a:t>He sent a man before them, even Joseph, who was sold for a servant:  Whose feet they hurt with fetters: he was laid in iron:  Until the time that his word came: the word of the LORD tried him.</a:t>
            </a:r>
          </a:p>
          <a:p>
            <a:r>
              <a:rPr lang="en-US" sz="2400" dirty="0">
                <a:latin typeface="Arial Narrow" pitchFamily="34" charset="0"/>
                <a:cs typeface="Arial" pitchFamily="34" charset="0"/>
              </a:rPr>
              <a:t>The king sent and loosed him; even the ruler of the people, and let him go free.  He made him lord of his house, and ruler of all is substance:  To bind his princes at his pleasure; </a:t>
            </a:r>
            <a:r>
              <a:rPr lang="en-US" sz="2400" b="1" dirty="0">
                <a:solidFill>
                  <a:srgbClr val="C00000"/>
                </a:solidFill>
                <a:latin typeface="Arial Narrow" pitchFamily="34" charset="0"/>
                <a:cs typeface="Arial" pitchFamily="34" charset="0"/>
              </a:rPr>
              <a:t>and to teach his senators wisdom.</a:t>
            </a:r>
            <a:endParaRPr lang="en-US" sz="2200" b="1" dirty="0">
              <a:solidFill>
                <a:srgbClr val="C00000"/>
              </a:solidFill>
              <a:latin typeface="Arial Narrow" pitchFamily="34" charset="0"/>
              <a:cs typeface="Arial" pitchFamily="34" charset="0"/>
            </a:endParaRPr>
          </a:p>
          <a:p>
            <a:pPr>
              <a:tabLst>
                <a:tab pos="5022850" algn="r"/>
              </a:tabLst>
            </a:pPr>
            <a:r>
              <a:rPr lang="en-US" sz="2200" dirty="0">
                <a:latin typeface="Arial Narrow" pitchFamily="34" charset="0"/>
                <a:cs typeface="Arial" pitchFamily="34" charset="0"/>
              </a:rPr>
              <a:t>	</a:t>
            </a:r>
            <a:r>
              <a:rPr lang="en-US" sz="2200" b="1" dirty="0" err="1">
                <a:solidFill>
                  <a:srgbClr val="0000FF"/>
                </a:solidFill>
                <a:latin typeface="Arial Narrow" pitchFamily="34" charset="0"/>
                <a:cs typeface="Arial" pitchFamily="34" charset="0"/>
              </a:rPr>
              <a:t>Psa</a:t>
            </a:r>
            <a:r>
              <a:rPr lang="en-US" sz="2200" b="1" dirty="0">
                <a:solidFill>
                  <a:srgbClr val="0000FF"/>
                </a:solidFill>
                <a:latin typeface="Arial Narrow" pitchFamily="34" charset="0"/>
                <a:cs typeface="Arial" pitchFamily="34" charset="0"/>
              </a:rPr>
              <a:t> 105:17-22</a:t>
            </a:r>
          </a:p>
          <a:p>
            <a:endParaRPr lang="en-US" sz="2200" dirty="0">
              <a:latin typeface="Arial" pitchFamily="34" charset="0"/>
              <a:cs typeface="Arial" pitchFamily="34" charset="0"/>
            </a:endParaRPr>
          </a:p>
        </p:txBody>
      </p:sp>
    </p:spTree>
    <p:extLst>
      <p:ext uri="{BB962C8B-B14F-4D97-AF65-F5344CB8AC3E}">
        <p14:creationId xmlns:p14="http://schemas.microsoft.com/office/powerpoint/2010/main" val="348173433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It came into his Heart</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548680"/>
            <a:ext cx="5544616" cy="5847755"/>
          </a:xfrm>
          <a:prstGeom prst="rect">
            <a:avLst/>
          </a:prstGeom>
          <a:noFill/>
        </p:spPr>
        <p:txBody>
          <a:bodyPr wrap="square" rtlCol="0">
            <a:spAutoFit/>
          </a:bodyPr>
          <a:lstStyle/>
          <a:p>
            <a:r>
              <a:rPr lang="en-US" sz="2200" b="1" u="sng" dirty="0">
                <a:latin typeface="Arial" pitchFamily="34" charset="0"/>
                <a:cs typeface="Arial" pitchFamily="34" charset="0"/>
              </a:rPr>
              <a:t>The Promise to Abraham</a:t>
            </a:r>
          </a:p>
          <a:p>
            <a:pPr>
              <a:tabLst>
                <a:tab pos="5113338" algn="r"/>
              </a:tabLst>
            </a:pPr>
            <a:r>
              <a:rPr lang="en-US" sz="2200" dirty="0">
                <a:latin typeface="Arial Narrow" pitchFamily="34" charset="0"/>
                <a:cs typeface="Arial" pitchFamily="34" charset="0"/>
              </a:rPr>
              <a:t>And God said to Abram, Know of a surety that thy seed shall be a stranger in a land that is not theirs, and shall serve them; and they shall afflict them four hundred years ... but in the fourth generation they shall come hither again.	</a:t>
            </a:r>
            <a:r>
              <a:rPr lang="en-US" sz="2200" b="1" dirty="0">
                <a:solidFill>
                  <a:srgbClr val="0000FF"/>
                </a:solidFill>
                <a:latin typeface="Arial Narrow" pitchFamily="34" charset="0"/>
                <a:cs typeface="Arial" pitchFamily="34" charset="0"/>
              </a:rPr>
              <a:t>Gen 15:13,16</a:t>
            </a:r>
          </a:p>
          <a:p>
            <a:pPr>
              <a:tabLst>
                <a:tab pos="5022850" algn="r"/>
              </a:tabLst>
            </a:pPr>
            <a:endParaRPr lang="en-US" sz="2200" dirty="0">
              <a:latin typeface="Arial" pitchFamily="34" charset="0"/>
              <a:cs typeface="Arial" pitchFamily="34" charset="0"/>
            </a:endParaRPr>
          </a:p>
          <a:p>
            <a:r>
              <a:rPr lang="en-US" sz="2200" b="1" u="sng" dirty="0">
                <a:latin typeface="Arial" pitchFamily="34" charset="0"/>
                <a:cs typeface="Arial" pitchFamily="34" charset="0"/>
              </a:rPr>
              <a:t>The Promise of Joseph</a:t>
            </a:r>
          </a:p>
          <a:p>
            <a:pPr>
              <a:tabLst>
                <a:tab pos="5113338" algn="r"/>
              </a:tabLst>
            </a:pPr>
            <a:r>
              <a:rPr lang="en-US" sz="2200" dirty="0">
                <a:latin typeface="Arial Narrow" pitchFamily="34" charset="0"/>
                <a:cs typeface="Arial" pitchFamily="34" charset="0"/>
              </a:rPr>
              <a:t>Joseph said to his brethren, I die; and God will surely </a:t>
            </a:r>
            <a:r>
              <a:rPr lang="en-US" sz="2200" b="1" u="sng" dirty="0">
                <a:solidFill>
                  <a:srgbClr val="C00000"/>
                </a:solidFill>
                <a:latin typeface="Arial Narrow" pitchFamily="34" charset="0"/>
                <a:cs typeface="Arial" pitchFamily="34" charset="0"/>
              </a:rPr>
              <a:t>VISIT YOU</a:t>
            </a:r>
            <a:r>
              <a:rPr lang="en-US" sz="2200" dirty="0">
                <a:latin typeface="Arial Narrow" pitchFamily="34" charset="0"/>
                <a:cs typeface="Arial" pitchFamily="34" charset="0"/>
              </a:rPr>
              <a:t> and bring you out of this land unto the land which he </a:t>
            </a:r>
            <a:r>
              <a:rPr lang="en-US" sz="2200" dirty="0" err="1">
                <a:latin typeface="Arial Narrow" pitchFamily="34" charset="0"/>
                <a:cs typeface="Arial" pitchFamily="34" charset="0"/>
              </a:rPr>
              <a:t>sware</a:t>
            </a:r>
            <a:r>
              <a:rPr lang="en-US" sz="2200" dirty="0">
                <a:latin typeface="Arial Narrow" pitchFamily="34" charset="0"/>
                <a:cs typeface="Arial" pitchFamily="34" charset="0"/>
              </a:rPr>
              <a:t> to Abraham.	</a:t>
            </a:r>
            <a:r>
              <a:rPr lang="en-US" sz="2200" b="1" dirty="0">
                <a:solidFill>
                  <a:srgbClr val="0000FF"/>
                </a:solidFill>
                <a:latin typeface="Arial Narrow" pitchFamily="34" charset="0"/>
                <a:cs typeface="Arial" pitchFamily="34" charset="0"/>
              </a:rPr>
              <a:t>Gen 50:24</a:t>
            </a:r>
          </a:p>
          <a:p>
            <a:endParaRPr lang="en-US" sz="2200" dirty="0">
              <a:latin typeface="Arial" pitchFamily="34" charset="0"/>
              <a:cs typeface="Arial" pitchFamily="34" charset="0"/>
            </a:endParaRPr>
          </a:p>
          <a:p>
            <a:pPr>
              <a:tabLst>
                <a:tab pos="5022850" algn="r"/>
              </a:tabLst>
            </a:pPr>
            <a:r>
              <a:rPr lang="en-US" sz="2200" b="1" u="sng" dirty="0">
                <a:latin typeface="Arial" pitchFamily="34" charset="0"/>
                <a:cs typeface="Arial" pitchFamily="34" charset="0"/>
              </a:rPr>
              <a:t>Joseph the Deliverer</a:t>
            </a:r>
          </a:p>
          <a:p>
            <a:pPr>
              <a:tabLst>
                <a:tab pos="5022850" algn="r"/>
              </a:tabLst>
            </a:pPr>
            <a:r>
              <a:rPr lang="en-US" sz="2200" dirty="0">
                <a:latin typeface="Arial Narrow" pitchFamily="34" charset="0"/>
                <a:cs typeface="Arial" pitchFamily="34" charset="0"/>
              </a:rPr>
              <a:t>Joseph was thirty years old	</a:t>
            </a:r>
            <a:r>
              <a:rPr lang="en-US" sz="2200" b="1" dirty="0">
                <a:solidFill>
                  <a:srgbClr val="0000FF"/>
                </a:solidFill>
                <a:latin typeface="Arial Narrow" pitchFamily="34" charset="0"/>
                <a:cs typeface="Arial" pitchFamily="34" charset="0"/>
              </a:rPr>
              <a:t>Gen 41:46</a:t>
            </a:r>
          </a:p>
          <a:p>
            <a:pPr>
              <a:tabLst>
                <a:tab pos="5022850" algn="r"/>
              </a:tabLst>
            </a:pPr>
            <a:r>
              <a:rPr lang="en-US" sz="2200" dirty="0">
                <a:latin typeface="Arial Narrow" pitchFamily="34" charset="0"/>
                <a:cs typeface="Arial" pitchFamily="34" charset="0"/>
              </a:rPr>
              <a:t>The seven years of plenty ended	</a:t>
            </a:r>
            <a:r>
              <a:rPr lang="en-US" sz="2200" b="1" dirty="0">
                <a:solidFill>
                  <a:srgbClr val="0000FF"/>
                </a:solidFill>
                <a:latin typeface="Arial Narrow" pitchFamily="34" charset="0"/>
                <a:cs typeface="Arial" pitchFamily="34" charset="0"/>
              </a:rPr>
              <a:t>Gen41:53</a:t>
            </a:r>
          </a:p>
          <a:p>
            <a:pPr>
              <a:tabLst>
                <a:tab pos="5022850" algn="r"/>
              </a:tabLst>
            </a:pPr>
            <a:r>
              <a:rPr lang="en-US" sz="2200" dirty="0">
                <a:latin typeface="Arial Narrow" pitchFamily="34" charset="0"/>
                <a:cs typeface="Arial" pitchFamily="34" charset="0"/>
              </a:rPr>
              <a:t>There are yet five years of famine	</a:t>
            </a:r>
            <a:r>
              <a:rPr lang="en-US" sz="2200" b="1" dirty="0">
                <a:solidFill>
                  <a:srgbClr val="0000FF"/>
                </a:solidFill>
                <a:latin typeface="Arial Narrow" pitchFamily="34" charset="0"/>
                <a:cs typeface="Arial" pitchFamily="34" charset="0"/>
              </a:rPr>
              <a:t>Gen 45:6</a:t>
            </a:r>
          </a:p>
          <a:p>
            <a:endParaRPr lang="en-US" sz="2200" dirty="0">
              <a:latin typeface="Arial" pitchFamily="34" charset="0"/>
              <a:cs typeface="Arial"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It came into his Heart</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548680"/>
            <a:ext cx="5472608" cy="5632311"/>
          </a:xfrm>
          <a:prstGeom prst="rect">
            <a:avLst/>
          </a:prstGeom>
          <a:noFill/>
        </p:spPr>
        <p:txBody>
          <a:bodyPr wrap="square" rtlCol="0">
            <a:spAutoFit/>
          </a:bodyPr>
          <a:lstStyle/>
          <a:p>
            <a:r>
              <a:rPr lang="en-US" sz="2600" b="1" u="sng" dirty="0">
                <a:latin typeface="Arial" pitchFamily="34" charset="0"/>
                <a:cs typeface="Arial" pitchFamily="34" charset="0"/>
              </a:rPr>
              <a:t>The Hand of Moses</a:t>
            </a:r>
          </a:p>
          <a:p>
            <a:pPr>
              <a:tabLst>
                <a:tab pos="5113338" algn="r"/>
              </a:tabLst>
            </a:pPr>
            <a:r>
              <a:rPr lang="en-US" sz="2200" dirty="0">
                <a:latin typeface="Arial Narrow" pitchFamily="34" charset="0"/>
                <a:cs typeface="Arial" pitchFamily="34" charset="0"/>
              </a:rPr>
              <a:t>But he that did his </a:t>
            </a:r>
            <a:r>
              <a:rPr lang="en-US" sz="2200" dirty="0" err="1">
                <a:latin typeface="Arial Narrow" pitchFamily="34" charset="0"/>
                <a:cs typeface="Arial" pitchFamily="34" charset="0"/>
              </a:rPr>
              <a:t>neighbour</a:t>
            </a:r>
            <a:r>
              <a:rPr lang="en-US" sz="2200" dirty="0">
                <a:latin typeface="Arial Narrow" pitchFamily="34" charset="0"/>
                <a:cs typeface="Arial" pitchFamily="34" charset="0"/>
              </a:rPr>
              <a:t> wrong thrust him away, saying, Who made thee a ruler and a judge over us?  For he supposed his brethren would have understood that God by </a:t>
            </a:r>
            <a:r>
              <a:rPr lang="en-US" sz="2200" b="1" u="sng" dirty="0">
                <a:solidFill>
                  <a:srgbClr val="C00000"/>
                </a:solidFill>
                <a:latin typeface="Arial Narrow" pitchFamily="34" charset="0"/>
                <a:cs typeface="Arial" pitchFamily="34" charset="0"/>
              </a:rPr>
              <a:t>HIS HAND</a:t>
            </a:r>
            <a:r>
              <a:rPr lang="en-US" sz="2200" dirty="0">
                <a:latin typeface="Arial Narrow" pitchFamily="34" charset="0"/>
                <a:cs typeface="Arial" pitchFamily="34" charset="0"/>
              </a:rPr>
              <a:t> would deliver them: but they understood not.	</a:t>
            </a:r>
          </a:p>
          <a:p>
            <a:pPr>
              <a:tabLst>
                <a:tab pos="5113338" algn="r"/>
              </a:tabLst>
            </a:pPr>
            <a:r>
              <a:rPr lang="en-US" sz="2200" b="1" dirty="0">
                <a:solidFill>
                  <a:srgbClr val="0000FF"/>
                </a:solidFill>
                <a:latin typeface="Arial Narrow" pitchFamily="34" charset="0"/>
                <a:cs typeface="Arial" pitchFamily="34" charset="0"/>
              </a:rPr>
              <a:t>	Ac 7:27, 25</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r>
              <a:rPr lang="en-US" sz="2600" b="1" u="sng" dirty="0">
                <a:latin typeface="Arial" pitchFamily="34" charset="0"/>
                <a:cs typeface="Arial" pitchFamily="34" charset="0"/>
              </a:rPr>
              <a:t>The Hand of God</a:t>
            </a:r>
          </a:p>
          <a:p>
            <a:pPr>
              <a:tabLst>
                <a:tab pos="5113338" algn="r"/>
              </a:tabLst>
            </a:pPr>
            <a:r>
              <a:rPr lang="en-US" sz="2200" dirty="0">
                <a:latin typeface="Arial Narrow" pitchFamily="34" charset="0"/>
                <a:cs typeface="Arial" pitchFamily="34" charset="0"/>
              </a:rPr>
              <a:t>This Moses whom they refused, saying, Who made the a ruler and a judge? the same did God send to be a ruler and a deliverer </a:t>
            </a:r>
            <a:r>
              <a:rPr lang="en-US" sz="2200" b="1" u="sng" dirty="0">
                <a:solidFill>
                  <a:srgbClr val="C00000"/>
                </a:solidFill>
                <a:latin typeface="Arial Narrow" pitchFamily="34" charset="0"/>
                <a:cs typeface="Arial" pitchFamily="34" charset="0"/>
              </a:rPr>
              <a:t>BY THE HAND OF THE ANGEL</a:t>
            </a:r>
            <a:r>
              <a:rPr lang="en-US" sz="2200" dirty="0">
                <a:latin typeface="Arial Narrow" pitchFamily="34" charset="0"/>
                <a:cs typeface="Arial" pitchFamily="34" charset="0"/>
              </a:rPr>
              <a:t> which appeared to him in the bush.	</a:t>
            </a:r>
          </a:p>
          <a:p>
            <a:pPr>
              <a:tabLst>
                <a:tab pos="5113338" algn="r"/>
              </a:tabLst>
            </a:pPr>
            <a:r>
              <a:rPr lang="en-US" sz="2200" b="1" dirty="0">
                <a:solidFill>
                  <a:srgbClr val="0000FF"/>
                </a:solidFill>
                <a:latin typeface="Arial Narrow" pitchFamily="34" charset="0"/>
                <a:cs typeface="Arial" pitchFamily="34" charset="0"/>
              </a:rPr>
              <a:t>	Ac 7:35</a:t>
            </a:r>
          </a:p>
          <a:p>
            <a:endParaRPr lang="en-US" sz="2200" dirty="0">
              <a:latin typeface="Arial" pitchFamily="34" charset="0"/>
              <a:cs typeface="Arial" pitchFamily="3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Life of Joseph</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2348880"/>
            <a:ext cx="5940152" cy="4031873"/>
          </a:xfrm>
          <a:prstGeom prst="rect">
            <a:avLst/>
          </a:prstGeom>
          <a:noFill/>
        </p:spPr>
        <p:txBody>
          <a:bodyPr wrap="square" rtlCol="0">
            <a:spAutoFit/>
          </a:bodyPr>
          <a:lstStyle/>
          <a:p>
            <a:pPr>
              <a:tabLst>
                <a:tab pos="1162050" algn="l"/>
                <a:tab pos="4391025" algn="l"/>
              </a:tabLst>
            </a:pPr>
            <a:r>
              <a:rPr lang="en-US" sz="2600" b="1" u="sng" dirty="0">
                <a:latin typeface="Arial" pitchFamily="34" charset="0"/>
                <a:cs typeface="Arial" pitchFamily="34" charset="0"/>
              </a:rPr>
              <a:t>Joseph</a:t>
            </a:r>
            <a:r>
              <a:rPr lang="en-US" sz="2600" b="1" dirty="0">
                <a:latin typeface="Arial" pitchFamily="34" charset="0"/>
                <a:cs typeface="Arial" pitchFamily="34" charset="0"/>
              </a:rPr>
              <a:t>		</a:t>
            </a:r>
            <a:r>
              <a:rPr lang="en-US" sz="2600" b="1" u="sng" dirty="0">
                <a:latin typeface="Arial" pitchFamily="34" charset="0"/>
                <a:cs typeface="Arial" pitchFamily="34" charset="0"/>
              </a:rPr>
              <a:t>Moses</a:t>
            </a:r>
          </a:p>
          <a:p>
            <a:pPr>
              <a:tabLst>
                <a:tab pos="1162050" algn="l"/>
                <a:tab pos="4481513" algn="l"/>
              </a:tabLst>
            </a:pPr>
            <a:endParaRPr lang="en-US" sz="1000" b="1" dirty="0">
              <a:solidFill>
                <a:srgbClr val="0000FF"/>
              </a:solidFill>
              <a:latin typeface="Arial Narrow" pitchFamily="34" charset="0"/>
              <a:cs typeface="Arial" pitchFamily="34" charset="0"/>
            </a:endParaRPr>
          </a:p>
          <a:p>
            <a:pPr>
              <a:tabLst>
                <a:tab pos="1252538" algn="l"/>
                <a:tab pos="4481513" algn="l"/>
              </a:tabLst>
            </a:pPr>
            <a:r>
              <a:rPr lang="en-US" sz="2200" b="1" dirty="0">
                <a:solidFill>
                  <a:srgbClr val="0000FF"/>
                </a:solidFill>
                <a:latin typeface="Arial Narrow" pitchFamily="34" charset="0"/>
                <a:cs typeface="Arial" pitchFamily="34" charset="0"/>
              </a:rPr>
              <a:t>Gen 39:6</a:t>
            </a:r>
            <a:r>
              <a:rPr lang="en-US" sz="2200" dirty="0">
                <a:latin typeface="Arial Narrow" pitchFamily="34" charset="0"/>
                <a:cs typeface="Arial" pitchFamily="34" charset="0"/>
              </a:rPr>
              <a:t>	A goodly man	</a:t>
            </a:r>
            <a:r>
              <a:rPr lang="en-US" sz="2200" b="1" dirty="0">
                <a:solidFill>
                  <a:srgbClr val="0000FF"/>
                </a:solidFill>
                <a:latin typeface="Arial Narrow" pitchFamily="34" charset="0"/>
                <a:cs typeface="Arial" pitchFamily="34" charset="0"/>
              </a:rPr>
              <a:t>Ex 2:2</a:t>
            </a:r>
          </a:p>
          <a:p>
            <a:pPr>
              <a:tabLst>
                <a:tab pos="1252538" algn="l"/>
                <a:tab pos="4481513" algn="l"/>
              </a:tabLst>
            </a:pPr>
            <a:r>
              <a:rPr lang="en-US" sz="2200" b="1" dirty="0">
                <a:solidFill>
                  <a:srgbClr val="0000FF"/>
                </a:solidFill>
                <a:latin typeface="Arial Narrow" pitchFamily="34" charset="0"/>
                <a:cs typeface="Arial" pitchFamily="34" charset="0"/>
              </a:rPr>
              <a:t>Gen 37:3</a:t>
            </a:r>
            <a:r>
              <a:rPr lang="en-US" sz="2200" dirty="0">
                <a:latin typeface="Arial Narrow" pitchFamily="34" charset="0"/>
                <a:cs typeface="Arial" pitchFamily="34" charset="0"/>
              </a:rPr>
              <a:t>	Nursed up in his fathers’ house	</a:t>
            </a:r>
            <a:r>
              <a:rPr lang="en-US" sz="2200" b="1" dirty="0">
                <a:solidFill>
                  <a:srgbClr val="0000FF"/>
                </a:solidFill>
                <a:latin typeface="Arial Narrow" pitchFamily="34" charset="0"/>
                <a:cs typeface="Arial" pitchFamily="34" charset="0"/>
              </a:rPr>
              <a:t>Ex 2:9</a:t>
            </a:r>
          </a:p>
          <a:p>
            <a:pPr>
              <a:tabLst>
                <a:tab pos="1252538" algn="l"/>
                <a:tab pos="4481513" algn="l"/>
              </a:tabLst>
            </a:pPr>
            <a:r>
              <a:rPr lang="en-US" sz="2200" b="1" dirty="0">
                <a:solidFill>
                  <a:srgbClr val="0000FF"/>
                </a:solidFill>
                <a:latin typeface="Arial Narrow" pitchFamily="34" charset="0"/>
                <a:cs typeface="Arial" pitchFamily="34" charset="0"/>
              </a:rPr>
              <a:t>Gen 39:2</a:t>
            </a:r>
            <a:r>
              <a:rPr lang="en-US" sz="2200" dirty="0">
                <a:latin typeface="Arial Narrow" pitchFamily="34" charset="0"/>
                <a:cs typeface="Arial" pitchFamily="34" charset="0"/>
              </a:rPr>
              <a:t>	God was with him	</a:t>
            </a:r>
            <a:r>
              <a:rPr lang="en-US" sz="2200" b="1" dirty="0">
                <a:solidFill>
                  <a:srgbClr val="0000FF"/>
                </a:solidFill>
                <a:latin typeface="Arial Narrow" pitchFamily="34" charset="0"/>
                <a:cs typeface="Arial" pitchFamily="34" charset="0"/>
              </a:rPr>
              <a:t>Ex 3:12</a:t>
            </a:r>
          </a:p>
          <a:p>
            <a:pPr>
              <a:tabLst>
                <a:tab pos="1252538" algn="l"/>
                <a:tab pos="4481513" algn="l"/>
              </a:tabLst>
            </a:pPr>
            <a:r>
              <a:rPr lang="en-US" sz="2200" b="1" dirty="0">
                <a:solidFill>
                  <a:srgbClr val="0000FF"/>
                </a:solidFill>
                <a:latin typeface="Arial Narrow" pitchFamily="34" charset="0"/>
                <a:cs typeface="Arial" pitchFamily="34" charset="0"/>
              </a:rPr>
              <a:t>Gen 41:39</a:t>
            </a:r>
            <a:r>
              <a:rPr lang="en-US" sz="2200" dirty="0">
                <a:latin typeface="Arial Narrow" pitchFamily="34" charset="0"/>
                <a:cs typeface="Arial" pitchFamily="34" charset="0"/>
              </a:rPr>
              <a:t>	Increased in wisdom	</a:t>
            </a:r>
            <a:r>
              <a:rPr lang="en-US" sz="2200" b="1" dirty="0">
                <a:solidFill>
                  <a:srgbClr val="0000FF"/>
                </a:solidFill>
                <a:latin typeface="Arial Narrow" pitchFamily="34" charset="0"/>
                <a:cs typeface="Arial" pitchFamily="34" charset="0"/>
              </a:rPr>
              <a:t>Ac 7:22</a:t>
            </a:r>
          </a:p>
          <a:p>
            <a:pPr>
              <a:tabLst>
                <a:tab pos="1252538" algn="l"/>
                <a:tab pos="4481513" algn="l"/>
              </a:tabLst>
            </a:pPr>
            <a:r>
              <a:rPr lang="en-US" sz="2200" b="1" dirty="0">
                <a:solidFill>
                  <a:srgbClr val="0000FF"/>
                </a:solidFill>
                <a:latin typeface="Arial Narrow" pitchFamily="34" charset="0"/>
                <a:cs typeface="Arial" pitchFamily="34" charset="0"/>
              </a:rPr>
              <a:t>Gen 41:45</a:t>
            </a:r>
            <a:r>
              <a:rPr lang="en-US" sz="2200" dirty="0">
                <a:latin typeface="Arial Narrow" pitchFamily="34" charset="0"/>
                <a:cs typeface="Arial" pitchFamily="34" charset="0"/>
              </a:rPr>
              <a:t>	Elevated by Pharaoh	</a:t>
            </a:r>
            <a:r>
              <a:rPr lang="en-US" sz="2200" b="1" dirty="0">
                <a:solidFill>
                  <a:srgbClr val="0000FF"/>
                </a:solidFill>
                <a:latin typeface="Arial Narrow" pitchFamily="34" charset="0"/>
                <a:cs typeface="Arial" pitchFamily="34" charset="0"/>
              </a:rPr>
              <a:t>Ex 2:10</a:t>
            </a:r>
          </a:p>
          <a:p>
            <a:pPr>
              <a:tabLst>
                <a:tab pos="1252538" algn="l"/>
                <a:tab pos="4481513" algn="l"/>
              </a:tabLst>
            </a:pPr>
            <a:r>
              <a:rPr lang="en-US" sz="2200" b="1" dirty="0">
                <a:solidFill>
                  <a:srgbClr val="0000FF"/>
                </a:solidFill>
                <a:latin typeface="Arial Narrow" pitchFamily="34" charset="0"/>
                <a:cs typeface="Arial" pitchFamily="34" charset="0"/>
              </a:rPr>
              <a:t>Gen 50:25</a:t>
            </a:r>
            <a:r>
              <a:rPr lang="en-US" sz="2200" dirty="0">
                <a:latin typeface="Arial Narrow" pitchFamily="34" charset="0"/>
                <a:cs typeface="Arial" pitchFamily="34" charset="0"/>
              </a:rPr>
              <a:t>	Forsook Egypt	</a:t>
            </a:r>
            <a:r>
              <a:rPr lang="en-US" sz="2200" b="1" dirty="0">
                <a:solidFill>
                  <a:srgbClr val="0000FF"/>
                </a:solidFill>
                <a:latin typeface="Arial Narrow" pitchFamily="34" charset="0"/>
                <a:cs typeface="Arial" pitchFamily="34" charset="0"/>
              </a:rPr>
              <a:t>Heb 11:24</a:t>
            </a:r>
          </a:p>
          <a:p>
            <a:pPr>
              <a:tabLst>
                <a:tab pos="1252538" algn="l"/>
                <a:tab pos="4481513" algn="l"/>
              </a:tabLst>
            </a:pPr>
            <a:r>
              <a:rPr lang="en-US" sz="2200" b="1" dirty="0">
                <a:solidFill>
                  <a:srgbClr val="0000FF"/>
                </a:solidFill>
                <a:latin typeface="Arial Narrow" pitchFamily="34" charset="0"/>
                <a:cs typeface="Arial" pitchFamily="34" charset="0"/>
              </a:rPr>
              <a:t>Gen 45:4</a:t>
            </a:r>
            <a:r>
              <a:rPr lang="en-US" sz="2200" dirty="0">
                <a:latin typeface="Arial Narrow" pitchFamily="34" charset="0"/>
                <a:cs typeface="Arial" pitchFamily="34" charset="0"/>
              </a:rPr>
              <a:t>	Accepted by brethren	</a:t>
            </a:r>
            <a:r>
              <a:rPr lang="en-US" sz="2200" b="1" dirty="0">
                <a:solidFill>
                  <a:srgbClr val="0000FF"/>
                </a:solidFill>
                <a:latin typeface="Arial Narrow" pitchFamily="34" charset="0"/>
                <a:cs typeface="Arial" pitchFamily="34" charset="0"/>
              </a:rPr>
              <a:t>Ex 11:3</a:t>
            </a:r>
          </a:p>
          <a:p>
            <a:pPr>
              <a:tabLst>
                <a:tab pos="1252538" algn="l"/>
                <a:tab pos="4481513" algn="l"/>
              </a:tabLst>
            </a:pPr>
            <a:r>
              <a:rPr lang="en-US" sz="2200" b="1" dirty="0">
                <a:solidFill>
                  <a:srgbClr val="0000FF"/>
                </a:solidFill>
                <a:latin typeface="Arial Narrow" pitchFamily="34" charset="0"/>
                <a:cs typeface="Arial" pitchFamily="34" charset="0"/>
              </a:rPr>
              <a:t>Gen 45:5</a:t>
            </a:r>
            <a:r>
              <a:rPr lang="en-US" sz="2200" dirty="0">
                <a:latin typeface="Arial Narrow" pitchFamily="34" charset="0"/>
                <a:cs typeface="Arial" pitchFamily="34" charset="0"/>
              </a:rPr>
              <a:t>	Delivered his brethren	</a:t>
            </a:r>
            <a:r>
              <a:rPr lang="en-US" sz="2200" b="1" dirty="0">
                <a:solidFill>
                  <a:srgbClr val="0000FF"/>
                </a:solidFill>
                <a:latin typeface="Arial Narrow" pitchFamily="34" charset="0"/>
                <a:cs typeface="Arial" pitchFamily="34" charset="0"/>
              </a:rPr>
              <a:t>Ac 7:35</a:t>
            </a:r>
          </a:p>
          <a:p>
            <a:pPr>
              <a:tabLst>
                <a:tab pos="1252538" algn="l"/>
                <a:tab pos="4121150" algn="l"/>
              </a:tabLst>
            </a:pPr>
            <a:r>
              <a:rPr lang="en-US" sz="2200" b="1" dirty="0">
                <a:solidFill>
                  <a:srgbClr val="0000FF"/>
                </a:solidFill>
                <a:latin typeface="Arial Narrow" pitchFamily="34" charset="0"/>
                <a:cs typeface="Arial" pitchFamily="34" charset="0"/>
              </a:rPr>
              <a:t>Gen 46:7</a:t>
            </a:r>
            <a:r>
              <a:rPr lang="en-US" sz="2200" dirty="0">
                <a:latin typeface="Arial Narrow" pitchFamily="34" charset="0"/>
                <a:cs typeface="Arial" pitchFamily="34" charset="0"/>
              </a:rPr>
              <a:t>	Brings brethren to Egypt</a:t>
            </a:r>
          </a:p>
          <a:p>
            <a:pPr>
              <a:tabLst>
                <a:tab pos="1252538" algn="l"/>
                <a:tab pos="4481513" algn="l"/>
              </a:tabLst>
            </a:pPr>
            <a:r>
              <a:rPr lang="en-US" sz="2200" dirty="0">
                <a:latin typeface="Arial Narrow" pitchFamily="34" charset="0"/>
                <a:cs typeface="Arial" pitchFamily="34" charset="0"/>
              </a:rPr>
              <a:t>	Leads brethren from Egypt	</a:t>
            </a:r>
            <a:r>
              <a:rPr lang="en-US" sz="2200" b="1" dirty="0">
                <a:solidFill>
                  <a:srgbClr val="0000FF"/>
                </a:solidFill>
                <a:latin typeface="Arial Narrow" pitchFamily="34" charset="0"/>
                <a:cs typeface="Arial" pitchFamily="34" charset="0"/>
              </a:rPr>
              <a:t>Ex 13:3</a:t>
            </a:r>
            <a:endParaRPr lang="en-US" sz="2200" dirty="0">
              <a:latin typeface="Arial Narrow" pitchFamily="34" charset="0"/>
              <a:cs typeface="Arial" pitchFamily="34" charset="0"/>
            </a:endParaRPr>
          </a:p>
        </p:txBody>
      </p:sp>
      <p:pic>
        <p:nvPicPr>
          <p:cNvPr id="7172" name="Picture 4" descr="http://t1.gstatic.com/images?q=tbn:ANd9GcRG6dfDRdApiT3VU-9ya8jJ29ToNIGpCaXC21jH8URnTqYJebdJ2kJdovrXrQ"/>
          <p:cNvPicPr>
            <a:picLocks noChangeAspect="1" noChangeArrowheads="1"/>
          </p:cNvPicPr>
          <p:nvPr/>
        </p:nvPicPr>
        <p:blipFill>
          <a:blip r:embed="rId4" cstate="print"/>
          <a:srcRect/>
          <a:stretch>
            <a:fillRect/>
          </a:stretch>
        </p:blipFill>
        <p:spPr bwMode="auto">
          <a:xfrm>
            <a:off x="4860032" y="404664"/>
            <a:ext cx="2286000" cy="1943101"/>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Life of Joseph</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2924944"/>
            <a:ext cx="5940152" cy="3354765"/>
          </a:xfrm>
          <a:prstGeom prst="rect">
            <a:avLst/>
          </a:prstGeom>
          <a:noFill/>
        </p:spPr>
        <p:txBody>
          <a:bodyPr wrap="square" rtlCol="0">
            <a:spAutoFit/>
          </a:bodyPr>
          <a:lstStyle/>
          <a:p>
            <a:pPr>
              <a:tabLst>
                <a:tab pos="1162050" algn="l"/>
                <a:tab pos="4391025" algn="l"/>
              </a:tabLst>
            </a:pPr>
            <a:r>
              <a:rPr lang="en-US" sz="2600" b="1" u="sng" dirty="0">
                <a:latin typeface="Arial" pitchFamily="34" charset="0"/>
                <a:cs typeface="Arial" pitchFamily="34" charset="0"/>
              </a:rPr>
              <a:t>Joseph</a:t>
            </a:r>
            <a:r>
              <a:rPr lang="en-US" sz="2600" b="1" dirty="0">
                <a:latin typeface="Arial" pitchFamily="34" charset="0"/>
                <a:cs typeface="Arial" pitchFamily="34" charset="0"/>
              </a:rPr>
              <a:t>		</a:t>
            </a:r>
            <a:r>
              <a:rPr lang="en-US" sz="2600" b="1" u="sng" dirty="0">
                <a:latin typeface="Arial" pitchFamily="34" charset="0"/>
                <a:cs typeface="Arial" pitchFamily="34" charset="0"/>
              </a:rPr>
              <a:t>Moses</a:t>
            </a:r>
          </a:p>
          <a:p>
            <a:pPr>
              <a:tabLst>
                <a:tab pos="1162050" algn="l"/>
                <a:tab pos="4481513" algn="l"/>
              </a:tabLst>
            </a:pPr>
            <a:endParaRPr lang="en-US" sz="1000" b="1" u="sng" dirty="0">
              <a:latin typeface="Arial Narrow" pitchFamily="34" charset="0"/>
              <a:cs typeface="Arial" pitchFamily="34" charset="0"/>
            </a:endParaRPr>
          </a:p>
          <a:p>
            <a:pPr>
              <a:tabLst>
                <a:tab pos="1252538" algn="l"/>
                <a:tab pos="4481513" algn="l"/>
              </a:tabLst>
            </a:pPr>
            <a:r>
              <a:rPr lang="en-US" sz="2200" b="1" dirty="0">
                <a:solidFill>
                  <a:srgbClr val="0000FF"/>
                </a:solidFill>
                <a:latin typeface="Arial Narrow" pitchFamily="34" charset="0"/>
                <a:cs typeface="Arial" pitchFamily="34" charset="0"/>
              </a:rPr>
              <a:t>Gen 37:2</a:t>
            </a:r>
            <a:r>
              <a:rPr lang="en-US" sz="2200" dirty="0">
                <a:latin typeface="Arial Narrow" pitchFamily="34" charset="0"/>
                <a:cs typeface="Arial" pitchFamily="34" charset="0"/>
              </a:rPr>
              <a:t>	A shepherd	</a:t>
            </a:r>
            <a:r>
              <a:rPr lang="en-US" sz="2200" b="1" dirty="0">
                <a:solidFill>
                  <a:srgbClr val="0000FF"/>
                </a:solidFill>
                <a:latin typeface="Arial Narrow" pitchFamily="34" charset="0"/>
                <a:cs typeface="Arial" pitchFamily="34" charset="0"/>
              </a:rPr>
              <a:t>Ex 3:1</a:t>
            </a:r>
          </a:p>
          <a:p>
            <a:pPr>
              <a:tabLst>
                <a:tab pos="1252538" algn="l"/>
                <a:tab pos="4481513" algn="l"/>
              </a:tabLst>
            </a:pPr>
            <a:r>
              <a:rPr lang="en-US" sz="2200" b="1" dirty="0">
                <a:solidFill>
                  <a:srgbClr val="0000FF"/>
                </a:solidFill>
                <a:latin typeface="Arial Narrow" pitchFamily="34" charset="0"/>
                <a:cs typeface="Arial" pitchFamily="34" charset="0"/>
              </a:rPr>
              <a:t>Gen 37:16</a:t>
            </a:r>
            <a:r>
              <a:rPr lang="en-US" sz="2200" dirty="0">
                <a:latin typeface="Arial Narrow" pitchFamily="34" charset="0"/>
                <a:cs typeface="Arial" pitchFamily="34" charset="0"/>
              </a:rPr>
              <a:t>	Sought his brethren	</a:t>
            </a:r>
            <a:r>
              <a:rPr lang="en-US" sz="2200" b="1" dirty="0">
                <a:solidFill>
                  <a:srgbClr val="0000FF"/>
                </a:solidFill>
                <a:latin typeface="Arial Narrow" pitchFamily="34" charset="0"/>
                <a:cs typeface="Arial" pitchFamily="34" charset="0"/>
              </a:rPr>
              <a:t>Ac 7:23</a:t>
            </a:r>
          </a:p>
          <a:p>
            <a:pPr>
              <a:tabLst>
                <a:tab pos="1252538" algn="l"/>
                <a:tab pos="4481513" algn="l"/>
              </a:tabLst>
            </a:pPr>
            <a:r>
              <a:rPr lang="en-US" sz="2200" b="1" dirty="0">
                <a:solidFill>
                  <a:srgbClr val="0000FF"/>
                </a:solidFill>
                <a:latin typeface="Arial Narrow" pitchFamily="34" charset="0"/>
                <a:cs typeface="Arial" pitchFamily="34" charset="0"/>
              </a:rPr>
              <a:t>Gen 37:18</a:t>
            </a:r>
            <a:r>
              <a:rPr lang="en-US" sz="2200" dirty="0">
                <a:latin typeface="Arial Narrow" pitchFamily="34" charset="0"/>
                <a:cs typeface="Arial" pitchFamily="34" charset="0"/>
              </a:rPr>
              <a:t>	Rejected by brethren	</a:t>
            </a:r>
            <a:r>
              <a:rPr lang="en-US" sz="2200" b="1" dirty="0">
                <a:solidFill>
                  <a:srgbClr val="0000FF"/>
                </a:solidFill>
                <a:latin typeface="Arial Narrow" pitchFamily="34" charset="0"/>
                <a:cs typeface="Arial" pitchFamily="34" charset="0"/>
              </a:rPr>
              <a:t>Ex 2:14</a:t>
            </a:r>
          </a:p>
          <a:p>
            <a:pPr>
              <a:tabLst>
                <a:tab pos="1252538" algn="l"/>
                <a:tab pos="4481513" algn="l"/>
              </a:tabLst>
            </a:pPr>
            <a:r>
              <a:rPr lang="en-US" sz="2200" b="1" dirty="0">
                <a:solidFill>
                  <a:srgbClr val="0000FF"/>
                </a:solidFill>
                <a:latin typeface="Arial Narrow" pitchFamily="34" charset="0"/>
                <a:cs typeface="Arial" pitchFamily="34" charset="0"/>
              </a:rPr>
              <a:t>Gen 37:8</a:t>
            </a:r>
            <a:r>
              <a:rPr lang="en-US" sz="2200" dirty="0">
                <a:latin typeface="Arial Narrow" pitchFamily="34" charset="0"/>
                <a:cs typeface="Arial" pitchFamily="34" charset="0"/>
              </a:rPr>
              <a:t>	“</a:t>
            </a:r>
            <a:r>
              <a:rPr lang="en-US" sz="2200" dirty="0" err="1">
                <a:latin typeface="Arial Narrow" pitchFamily="34" charset="0"/>
                <a:cs typeface="Arial" pitchFamily="34" charset="0"/>
              </a:rPr>
              <a:t>Shalt</a:t>
            </a:r>
            <a:r>
              <a:rPr lang="en-US" sz="2200" dirty="0">
                <a:latin typeface="Arial Narrow" pitchFamily="34" charset="0"/>
                <a:cs typeface="Arial" pitchFamily="34" charset="0"/>
              </a:rPr>
              <a:t> thou have dominion?”	</a:t>
            </a:r>
            <a:r>
              <a:rPr lang="en-US" sz="2200" b="1" dirty="0">
                <a:solidFill>
                  <a:srgbClr val="0000FF"/>
                </a:solidFill>
                <a:latin typeface="Arial Narrow" pitchFamily="34" charset="0"/>
                <a:cs typeface="Arial" pitchFamily="34" charset="0"/>
              </a:rPr>
              <a:t>Ex 2:14</a:t>
            </a:r>
          </a:p>
          <a:p>
            <a:pPr>
              <a:tabLst>
                <a:tab pos="1252538" algn="l"/>
                <a:tab pos="4481513" algn="l"/>
              </a:tabLst>
            </a:pPr>
            <a:r>
              <a:rPr lang="en-US" sz="2200" b="1" dirty="0">
                <a:solidFill>
                  <a:srgbClr val="0000FF"/>
                </a:solidFill>
                <a:latin typeface="Arial Narrow" pitchFamily="34" charset="0"/>
                <a:cs typeface="Arial" pitchFamily="34" charset="0"/>
              </a:rPr>
              <a:t>Gen 37:28</a:t>
            </a:r>
            <a:r>
              <a:rPr lang="en-US" sz="2200" dirty="0">
                <a:latin typeface="Arial Narrow" pitchFamily="34" charset="0"/>
                <a:cs typeface="Arial" pitchFamily="34" charset="0"/>
              </a:rPr>
              <a:t>	Exiled in Egypt	</a:t>
            </a:r>
            <a:r>
              <a:rPr lang="en-US" sz="2200" b="1" dirty="0">
                <a:solidFill>
                  <a:srgbClr val="0000FF"/>
                </a:solidFill>
                <a:latin typeface="Arial Narrow" pitchFamily="34" charset="0"/>
                <a:cs typeface="Arial" pitchFamily="34" charset="0"/>
              </a:rPr>
              <a:t>Ac 7:29</a:t>
            </a:r>
          </a:p>
          <a:p>
            <a:pPr>
              <a:tabLst>
                <a:tab pos="1252538" algn="l"/>
                <a:tab pos="4481513" algn="l"/>
              </a:tabLst>
            </a:pPr>
            <a:r>
              <a:rPr lang="en-US" sz="2200" b="1" dirty="0">
                <a:solidFill>
                  <a:srgbClr val="0000FF"/>
                </a:solidFill>
                <a:latin typeface="Arial Narrow" pitchFamily="34" charset="0"/>
                <a:cs typeface="Arial" pitchFamily="34" charset="0"/>
              </a:rPr>
              <a:t>Gen 39:1</a:t>
            </a:r>
            <a:r>
              <a:rPr lang="en-US" sz="2200" dirty="0">
                <a:latin typeface="Arial Narrow" pitchFamily="34" charset="0"/>
                <a:cs typeface="Arial" pitchFamily="34" charset="0"/>
              </a:rPr>
              <a:t>	A servant in Egypt	</a:t>
            </a:r>
            <a:r>
              <a:rPr lang="en-US" sz="2200" b="1" dirty="0">
                <a:solidFill>
                  <a:srgbClr val="0000FF"/>
                </a:solidFill>
                <a:latin typeface="Arial Narrow" pitchFamily="34" charset="0"/>
                <a:cs typeface="Arial" pitchFamily="34" charset="0"/>
              </a:rPr>
              <a:t>Ex 3:1</a:t>
            </a:r>
          </a:p>
          <a:p>
            <a:pPr>
              <a:tabLst>
                <a:tab pos="1252538" algn="l"/>
                <a:tab pos="4481513" algn="l"/>
              </a:tabLst>
            </a:pPr>
            <a:r>
              <a:rPr lang="en-US" sz="2200" b="1" dirty="0">
                <a:solidFill>
                  <a:srgbClr val="0000FF"/>
                </a:solidFill>
                <a:latin typeface="Arial Narrow" pitchFamily="34" charset="0"/>
                <a:cs typeface="Arial" pitchFamily="34" charset="0"/>
              </a:rPr>
              <a:t>Gen 41:45</a:t>
            </a:r>
            <a:r>
              <a:rPr lang="en-US" sz="2200" dirty="0">
                <a:latin typeface="Arial Narrow" pitchFamily="34" charset="0"/>
                <a:cs typeface="Arial" pitchFamily="34" charset="0"/>
              </a:rPr>
              <a:t>	Marries in Egypt	</a:t>
            </a:r>
            <a:r>
              <a:rPr lang="en-US" sz="2200" b="1" dirty="0">
                <a:solidFill>
                  <a:srgbClr val="0000FF"/>
                </a:solidFill>
                <a:latin typeface="Arial Narrow" pitchFamily="34" charset="0"/>
                <a:cs typeface="Arial" pitchFamily="34" charset="0"/>
              </a:rPr>
              <a:t>Ex 2:21</a:t>
            </a:r>
          </a:p>
          <a:p>
            <a:pPr>
              <a:tabLst>
                <a:tab pos="1252538" algn="l"/>
                <a:tab pos="4481513" algn="l"/>
              </a:tabLst>
            </a:pPr>
            <a:r>
              <a:rPr lang="en-US" sz="2200" b="1" dirty="0">
                <a:solidFill>
                  <a:srgbClr val="0000FF"/>
                </a:solidFill>
                <a:latin typeface="Arial Narrow" pitchFamily="34" charset="0"/>
                <a:cs typeface="Arial" pitchFamily="34" charset="0"/>
              </a:rPr>
              <a:t>Gen 41:50</a:t>
            </a:r>
            <a:r>
              <a:rPr lang="en-US" sz="2200" dirty="0">
                <a:latin typeface="Arial Narrow" pitchFamily="34" charset="0"/>
                <a:cs typeface="Arial" pitchFamily="34" charset="0"/>
              </a:rPr>
              <a:t>	Fathers two sons in Egypt	</a:t>
            </a:r>
            <a:r>
              <a:rPr lang="en-US" sz="2200" b="1" dirty="0">
                <a:solidFill>
                  <a:srgbClr val="0000FF"/>
                </a:solidFill>
                <a:latin typeface="Arial Narrow" pitchFamily="34" charset="0"/>
                <a:cs typeface="Arial" pitchFamily="34" charset="0"/>
              </a:rPr>
              <a:t>Ex 18:3-4</a:t>
            </a:r>
          </a:p>
        </p:txBody>
      </p:sp>
      <p:pic>
        <p:nvPicPr>
          <p:cNvPr id="17" name="Picture 4" descr="http://bible-translation.net/upload/2891/The_lord_is_my_Shepherd_Jesus.jpg"/>
          <p:cNvPicPr>
            <a:picLocks noChangeAspect="1" noChangeArrowheads="1"/>
          </p:cNvPicPr>
          <p:nvPr/>
        </p:nvPicPr>
        <p:blipFill>
          <a:blip r:embed="rId4" cstate="print"/>
          <a:srcRect l="15805" b="37361"/>
          <a:stretch>
            <a:fillRect/>
          </a:stretch>
        </p:blipFill>
        <p:spPr bwMode="auto">
          <a:xfrm>
            <a:off x="4788024" y="404664"/>
            <a:ext cx="2539726" cy="2304256"/>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3"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a:t>
            </a:r>
            <a:r>
              <a:rPr lang="en-NZ" sz="4800" b="1" dirty="0" err="1">
                <a:solidFill>
                  <a:srgbClr val="FF0000"/>
                </a:solidFill>
                <a:effectLst>
                  <a:glow rad="63500">
                    <a:schemeClr val="accent6">
                      <a:satMod val="175000"/>
                      <a:alpha val="40000"/>
                    </a:schemeClr>
                  </a:glow>
                </a:effectLst>
                <a:latin typeface="Papyrus" pitchFamily="66" charset="0"/>
              </a:rPr>
              <a:t>Bene-Kedem</a:t>
            </a:r>
            <a:endParaRPr lang="en-NZ" sz="4800" b="1" dirty="0">
              <a:solidFill>
                <a:srgbClr val="FF0000"/>
              </a:solidFill>
              <a:effectLst>
                <a:glow rad="63500">
                  <a:schemeClr val="accent6">
                    <a:satMod val="175000"/>
                    <a:alpha val="40000"/>
                  </a:schemeClr>
                </a:glow>
              </a:effectLst>
              <a:latin typeface="Papyrus" pitchFamily="66" charset="0"/>
            </a:endParaRPr>
          </a:p>
        </p:txBody>
      </p:sp>
      <p:pic>
        <p:nvPicPr>
          <p:cNvPr id="16" name="Picture 2" descr="C:\111\Ecclesial\Moses\Pictures\moses-and-the-law.jpg"/>
          <p:cNvPicPr>
            <a:picLocks noChangeAspect="1" noChangeArrowheads="1"/>
          </p:cNvPicPr>
          <p:nvPr/>
        </p:nvPicPr>
        <p:blipFill>
          <a:blip r:embed="rId4"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260648"/>
            <a:ext cx="5724128" cy="492443"/>
          </a:xfrm>
          <a:prstGeom prst="rect">
            <a:avLst/>
          </a:prstGeom>
          <a:noFill/>
        </p:spPr>
        <p:txBody>
          <a:bodyPr wrap="square" rtlCol="0">
            <a:spAutoFit/>
          </a:bodyPr>
          <a:lstStyle/>
          <a:p>
            <a:pPr algn="ctr">
              <a:tabLst>
                <a:tab pos="722313" algn="ctr"/>
                <a:tab pos="5113338" algn="r"/>
              </a:tabLst>
            </a:pPr>
            <a:r>
              <a:rPr lang="en-US" sz="2600" b="1" u="sng" dirty="0">
                <a:latin typeface="Arial" pitchFamily="34" charset="0"/>
                <a:cs typeface="Arial" pitchFamily="34" charset="0"/>
              </a:rPr>
              <a:t>The Men of the East</a:t>
            </a:r>
          </a:p>
        </p:txBody>
      </p:sp>
      <p:graphicFrame>
        <p:nvGraphicFramePr>
          <p:cNvPr id="17" name="Object 27"/>
          <p:cNvGraphicFramePr>
            <a:graphicFrameLocks noChangeAspect="1"/>
          </p:cNvGraphicFramePr>
          <p:nvPr/>
        </p:nvGraphicFramePr>
        <p:xfrm>
          <a:off x="3347864" y="980728"/>
          <a:ext cx="5316415" cy="5724525"/>
        </p:xfrm>
        <a:graphic>
          <a:graphicData uri="http://schemas.openxmlformats.org/presentationml/2006/ole">
            <mc:AlternateContent xmlns:mc="http://schemas.openxmlformats.org/markup-compatibility/2006">
              <mc:Choice xmlns:v="urn:schemas-microsoft-com:vml" Requires="v">
                <p:oleObj spid="_x0000_s2067" name="Document" r:id="rId5" imgW="6735670" imgH="7402948" progId="Word.Document.8">
                  <p:embed/>
                </p:oleObj>
              </mc:Choice>
              <mc:Fallback>
                <p:oleObj name="Document" r:id="rId5" imgW="6735670" imgH="7402948" progId="Word.Document.8">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980728"/>
                        <a:ext cx="5316415" cy="5724525"/>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Line 28"/>
          <p:cNvSpPr>
            <a:spLocks noChangeShapeType="1"/>
          </p:cNvSpPr>
          <p:nvPr/>
        </p:nvSpPr>
        <p:spPr bwMode="auto">
          <a:xfrm flipH="1">
            <a:off x="3983840" y="1482377"/>
            <a:ext cx="3024554" cy="0"/>
          </a:xfrm>
          <a:prstGeom prst="line">
            <a:avLst/>
          </a:prstGeom>
          <a:noFill/>
          <a:ln w="31750">
            <a:solidFill>
              <a:srgbClr val="000000"/>
            </a:solidFill>
            <a:round/>
            <a:headEnd/>
            <a:tailEnd/>
          </a:ln>
        </p:spPr>
        <p:txBody>
          <a:bodyPr wrap="none" anchor="ctr"/>
          <a:lstStyle/>
          <a:p>
            <a:endParaRPr lang="en-US"/>
          </a:p>
        </p:txBody>
      </p:sp>
      <p:sp>
        <p:nvSpPr>
          <p:cNvPr id="19" name="Line 29"/>
          <p:cNvSpPr>
            <a:spLocks noChangeShapeType="1"/>
          </p:cNvSpPr>
          <p:nvPr/>
        </p:nvSpPr>
        <p:spPr bwMode="auto">
          <a:xfrm>
            <a:off x="3983840" y="1482377"/>
            <a:ext cx="0" cy="144462"/>
          </a:xfrm>
          <a:prstGeom prst="line">
            <a:avLst/>
          </a:prstGeom>
          <a:noFill/>
          <a:ln w="31750">
            <a:solidFill>
              <a:srgbClr val="000000"/>
            </a:solidFill>
            <a:round/>
            <a:headEnd/>
            <a:tailEnd/>
          </a:ln>
        </p:spPr>
        <p:txBody>
          <a:bodyPr wrap="none" anchor="ctr"/>
          <a:lstStyle/>
          <a:p>
            <a:endParaRPr lang="en-US"/>
          </a:p>
        </p:txBody>
      </p:sp>
      <p:sp>
        <p:nvSpPr>
          <p:cNvPr id="20" name="Line 30"/>
          <p:cNvSpPr>
            <a:spLocks noChangeShapeType="1"/>
          </p:cNvSpPr>
          <p:nvPr/>
        </p:nvSpPr>
        <p:spPr bwMode="auto">
          <a:xfrm>
            <a:off x="7008394" y="1482377"/>
            <a:ext cx="0" cy="144462"/>
          </a:xfrm>
          <a:prstGeom prst="line">
            <a:avLst/>
          </a:prstGeom>
          <a:noFill/>
          <a:ln w="31750">
            <a:solidFill>
              <a:srgbClr val="000000"/>
            </a:solidFill>
            <a:round/>
            <a:headEnd/>
            <a:tailEnd/>
          </a:ln>
        </p:spPr>
        <p:txBody>
          <a:bodyPr wrap="none" anchor="ctr"/>
          <a:lstStyle/>
          <a:p>
            <a:endParaRPr lang="en-US"/>
          </a:p>
        </p:txBody>
      </p:sp>
      <p:sp>
        <p:nvSpPr>
          <p:cNvPr id="21" name="Line 31"/>
          <p:cNvSpPr>
            <a:spLocks noChangeShapeType="1"/>
          </p:cNvSpPr>
          <p:nvPr/>
        </p:nvSpPr>
        <p:spPr bwMode="auto">
          <a:xfrm>
            <a:off x="5497583" y="1337915"/>
            <a:ext cx="0" cy="144463"/>
          </a:xfrm>
          <a:prstGeom prst="line">
            <a:avLst/>
          </a:prstGeom>
          <a:noFill/>
          <a:ln w="31750">
            <a:solidFill>
              <a:srgbClr val="000000"/>
            </a:solidFill>
            <a:round/>
            <a:headEnd/>
            <a:tailEnd/>
          </a:ln>
        </p:spPr>
        <p:txBody>
          <a:bodyPr wrap="none" anchor="ctr"/>
          <a:lstStyle/>
          <a:p>
            <a:endParaRPr lang="en-US"/>
          </a:p>
        </p:txBody>
      </p:sp>
      <p:sp>
        <p:nvSpPr>
          <p:cNvPr id="22" name="Line 32"/>
          <p:cNvSpPr>
            <a:spLocks noChangeShapeType="1"/>
          </p:cNvSpPr>
          <p:nvPr/>
        </p:nvSpPr>
        <p:spPr bwMode="auto">
          <a:xfrm>
            <a:off x="3983840" y="1914178"/>
            <a:ext cx="0" cy="288925"/>
          </a:xfrm>
          <a:prstGeom prst="line">
            <a:avLst/>
          </a:prstGeom>
          <a:noFill/>
          <a:ln w="31750">
            <a:solidFill>
              <a:srgbClr val="000000"/>
            </a:solidFill>
            <a:round/>
            <a:headEnd/>
            <a:tailEnd/>
          </a:ln>
        </p:spPr>
        <p:txBody>
          <a:bodyPr wrap="none" anchor="ctr"/>
          <a:lstStyle/>
          <a:p>
            <a:endParaRPr lang="en-US"/>
          </a:p>
        </p:txBody>
      </p:sp>
      <p:sp>
        <p:nvSpPr>
          <p:cNvPr id="23" name="Line 33"/>
          <p:cNvSpPr>
            <a:spLocks noChangeShapeType="1"/>
          </p:cNvSpPr>
          <p:nvPr/>
        </p:nvSpPr>
        <p:spPr bwMode="auto">
          <a:xfrm>
            <a:off x="3983840" y="2490439"/>
            <a:ext cx="0" cy="863600"/>
          </a:xfrm>
          <a:prstGeom prst="line">
            <a:avLst/>
          </a:prstGeom>
          <a:noFill/>
          <a:ln w="31750">
            <a:solidFill>
              <a:srgbClr val="000000"/>
            </a:solidFill>
            <a:round/>
            <a:headEnd/>
            <a:tailEnd/>
          </a:ln>
        </p:spPr>
        <p:txBody>
          <a:bodyPr wrap="none" anchor="ctr"/>
          <a:lstStyle/>
          <a:p>
            <a:endParaRPr lang="en-US"/>
          </a:p>
        </p:txBody>
      </p:sp>
      <p:sp>
        <p:nvSpPr>
          <p:cNvPr id="24" name="Line 34"/>
          <p:cNvSpPr>
            <a:spLocks noChangeShapeType="1"/>
          </p:cNvSpPr>
          <p:nvPr/>
        </p:nvSpPr>
        <p:spPr bwMode="auto">
          <a:xfrm>
            <a:off x="3983840" y="3642964"/>
            <a:ext cx="0" cy="863600"/>
          </a:xfrm>
          <a:prstGeom prst="line">
            <a:avLst/>
          </a:prstGeom>
          <a:noFill/>
          <a:ln w="31750">
            <a:solidFill>
              <a:srgbClr val="000000"/>
            </a:solidFill>
            <a:round/>
            <a:headEnd/>
            <a:tailEnd/>
          </a:ln>
        </p:spPr>
        <p:txBody>
          <a:bodyPr wrap="none" anchor="ctr"/>
          <a:lstStyle/>
          <a:p>
            <a:endParaRPr lang="en-US"/>
          </a:p>
        </p:txBody>
      </p:sp>
      <p:sp>
        <p:nvSpPr>
          <p:cNvPr id="25" name="Line 35"/>
          <p:cNvSpPr>
            <a:spLocks noChangeShapeType="1"/>
          </p:cNvSpPr>
          <p:nvPr/>
        </p:nvSpPr>
        <p:spPr bwMode="auto">
          <a:xfrm flipH="1">
            <a:off x="6000210" y="2058639"/>
            <a:ext cx="2016369" cy="0"/>
          </a:xfrm>
          <a:prstGeom prst="line">
            <a:avLst/>
          </a:prstGeom>
          <a:noFill/>
          <a:ln w="31750">
            <a:solidFill>
              <a:srgbClr val="000000"/>
            </a:solidFill>
            <a:round/>
            <a:headEnd/>
            <a:tailEnd/>
          </a:ln>
        </p:spPr>
        <p:txBody>
          <a:bodyPr wrap="none" anchor="ctr"/>
          <a:lstStyle/>
          <a:p>
            <a:endParaRPr lang="en-US"/>
          </a:p>
        </p:txBody>
      </p:sp>
      <p:sp>
        <p:nvSpPr>
          <p:cNvPr id="26" name="Line 36"/>
          <p:cNvSpPr>
            <a:spLocks noChangeShapeType="1"/>
          </p:cNvSpPr>
          <p:nvPr/>
        </p:nvSpPr>
        <p:spPr bwMode="auto">
          <a:xfrm>
            <a:off x="6000210" y="2058640"/>
            <a:ext cx="0" cy="144463"/>
          </a:xfrm>
          <a:prstGeom prst="line">
            <a:avLst/>
          </a:prstGeom>
          <a:noFill/>
          <a:ln w="31750">
            <a:solidFill>
              <a:srgbClr val="000000"/>
            </a:solidFill>
            <a:round/>
            <a:headEnd/>
            <a:tailEnd/>
          </a:ln>
        </p:spPr>
        <p:txBody>
          <a:bodyPr wrap="none" anchor="ctr"/>
          <a:lstStyle/>
          <a:p>
            <a:endParaRPr lang="en-US"/>
          </a:p>
        </p:txBody>
      </p:sp>
      <p:sp>
        <p:nvSpPr>
          <p:cNvPr id="27" name="Line 37"/>
          <p:cNvSpPr>
            <a:spLocks noChangeShapeType="1"/>
          </p:cNvSpPr>
          <p:nvPr/>
        </p:nvSpPr>
        <p:spPr bwMode="auto">
          <a:xfrm>
            <a:off x="8016579" y="2058640"/>
            <a:ext cx="0" cy="144463"/>
          </a:xfrm>
          <a:prstGeom prst="line">
            <a:avLst/>
          </a:prstGeom>
          <a:noFill/>
          <a:ln w="31750">
            <a:solidFill>
              <a:srgbClr val="000000"/>
            </a:solidFill>
            <a:round/>
            <a:headEnd/>
            <a:tailEnd/>
          </a:ln>
        </p:spPr>
        <p:txBody>
          <a:bodyPr wrap="none" anchor="ctr"/>
          <a:lstStyle/>
          <a:p>
            <a:endParaRPr lang="en-US"/>
          </a:p>
        </p:txBody>
      </p:sp>
      <p:sp>
        <p:nvSpPr>
          <p:cNvPr id="28" name="Line 38"/>
          <p:cNvSpPr>
            <a:spLocks noChangeShapeType="1"/>
          </p:cNvSpPr>
          <p:nvPr/>
        </p:nvSpPr>
        <p:spPr bwMode="auto">
          <a:xfrm>
            <a:off x="7008394" y="1914177"/>
            <a:ext cx="0" cy="144462"/>
          </a:xfrm>
          <a:prstGeom prst="line">
            <a:avLst/>
          </a:prstGeom>
          <a:noFill/>
          <a:ln w="31750">
            <a:solidFill>
              <a:srgbClr val="000000"/>
            </a:solidFill>
            <a:round/>
            <a:headEnd/>
            <a:tailEnd/>
          </a:ln>
        </p:spPr>
        <p:txBody>
          <a:bodyPr wrap="none" anchor="ctr"/>
          <a:lstStyle/>
          <a:p>
            <a:endParaRPr lang="en-US"/>
          </a:p>
        </p:txBody>
      </p:sp>
      <p:sp>
        <p:nvSpPr>
          <p:cNvPr id="29" name="Line 39"/>
          <p:cNvSpPr>
            <a:spLocks noChangeShapeType="1"/>
          </p:cNvSpPr>
          <p:nvPr/>
        </p:nvSpPr>
        <p:spPr bwMode="auto">
          <a:xfrm>
            <a:off x="6000210" y="2490440"/>
            <a:ext cx="0" cy="288925"/>
          </a:xfrm>
          <a:prstGeom prst="line">
            <a:avLst/>
          </a:prstGeom>
          <a:noFill/>
          <a:ln w="31750">
            <a:solidFill>
              <a:srgbClr val="000000"/>
            </a:solidFill>
            <a:round/>
            <a:headEnd/>
            <a:tailEnd/>
          </a:ln>
        </p:spPr>
        <p:txBody>
          <a:bodyPr wrap="none" anchor="ctr"/>
          <a:lstStyle/>
          <a:p>
            <a:endParaRPr lang="en-US"/>
          </a:p>
        </p:txBody>
      </p:sp>
      <p:sp>
        <p:nvSpPr>
          <p:cNvPr id="30" name="Line 40"/>
          <p:cNvSpPr>
            <a:spLocks noChangeShapeType="1"/>
          </p:cNvSpPr>
          <p:nvPr/>
        </p:nvSpPr>
        <p:spPr bwMode="auto">
          <a:xfrm>
            <a:off x="6000210" y="3642965"/>
            <a:ext cx="0" cy="288925"/>
          </a:xfrm>
          <a:prstGeom prst="line">
            <a:avLst/>
          </a:prstGeom>
          <a:noFill/>
          <a:ln w="31750">
            <a:solidFill>
              <a:srgbClr val="000000"/>
            </a:solidFill>
            <a:round/>
            <a:headEnd/>
            <a:tailEnd/>
          </a:ln>
        </p:spPr>
        <p:txBody>
          <a:bodyPr wrap="none" anchor="ctr"/>
          <a:lstStyle/>
          <a:p>
            <a:endParaRPr lang="en-US"/>
          </a:p>
        </p:txBody>
      </p:sp>
      <p:sp>
        <p:nvSpPr>
          <p:cNvPr id="31" name="Line 41"/>
          <p:cNvSpPr>
            <a:spLocks noChangeShapeType="1"/>
          </p:cNvSpPr>
          <p:nvPr/>
        </p:nvSpPr>
        <p:spPr bwMode="auto">
          <a:xfrm>
            <a:off x="6000210" y="3066703"/>
            <a:ext cx="0" cy="288925"/>
          </a:xfrm>
          <a:prstGeom prst="line">
            <a:avLst/>
          </a:prstGeom>
          <a:noFill/>
          <a:ln w="31750">
            <a:solidFill>
              <a:srgbClr val="000000"/>
            </a:solidFill>
            <a:round/>
            <a:headEnd/>
            <a:tailEnd/>
          </a:ln>
        </p:spPr>
        <p:txBody>
          <a:bodyPr wrap="none" anchor="ctr"/>
          <a:lstStyle/>
          <a:p>
            <a:endParaRPr lang="en-US"/>
          </a:p>
        </p:txBody>
      </p:sp>
      <p:sp>
        <p:nvSpPr>
          <p:cNvPr id="32" name="Line 42"/>
          <p:cNvSpPr>
            <a:spLocks noChangeShapeType="1"/>
          </p:cNvSpPr>
          <p:nvPr/>
        </p:nvSpPr>
        <p:spPr bwMode="auto">
          <a:xfrm>
            <a:off x="7008394" y="4219227"/>
            <a:ext cx="0" cy="288925"/>
          </a:xfrm>
          <a:prstGeom prst="line">
            <a:avLst/>
          </a:prstGeom>
          <a:noFill/>
          <a:ln w="31750">
            <a:solidFill>
              <a:srgbClr val="000000"/>
            </a:solidFill>
            <a:round/>
            <a:headEnd/>
            <a:tailEnd/>
          </a:ln>
        </p:spPr>
        <p:txBody>
          <a:bodyPr wrap="none" anchor="ctr"/>
          <a:lstStyle/>
          <a:p>
            <a:endParaRPr lang="en-US"/>
          </a:p>
        </p:txBody>
      </p:sp>
      <p:sp>
        <p:nvSpPr>
          <p:cNvPr id="33" name="Line 43"/>
          <p:cNvSpPr>
            <a:spLocks noChangeShapeType="1"/>
          </p:cNvSpPr>
          <p:nvPr/>
        </p:nvSpPr>
        <p:spPr bwMode="auto">
          <a:xfrm>
            <a:off x="6000210" y="4219227"/>
            <a:ext cx="0" cy="288925"/>
          </a:xfrm>
          <a:prstGeom prst="line">
            <a:avLst/>
          </a:prstGeom>
          <a:noFill/>
          <a:ln w="31750">
            <a:solidFill>
              <a:srgbClr val="000000"/>
            </a:solidFill>
            <a:round/>
            <a:headEnd/>
            <a:tailEnd/>
          </a:ln>
        </p:spPr>
        <p:txBody>
          <a:bodyPr wrap="none" anchor="ctr"/>
          <a:lstStyle/>
          <a:p>
            <a:endParaRPr lang="en-US"/>
          </a:p>
        </p:txBody>
      </p:sp>
      <p:sp>
        <p:nvSpPr>
          <p:cNvPr id="34" name="Line 44"/>
          <p:cNvSpPr>
            <a:spLocks noChangeShapeType="1"/>
          </p:cNvSpPr>
          <p:nvPr/>
        </p:nvSpPr>
        <p:spPr bwMode="auto">
          <a:xfrm>
            <a:off x="7008394" y="3642965"/>
            <a:ext cx="0" cy="288925"/>
          </a:xfrm>
          <a:prstGeom prst="line">
            <a:avLst/>
          </a:prstGeom>
          <a:noFill/>
          <a:ln w="31750">
            <a:solidFill>
              <a:srgbClr val="000000"/>
            </a:solidFill>
            <a:round/>
            <a:headEnd/>
            <a:tailEnd/>
          </a:ln>
        </p:spPr>
        <p:txBody>
          <a:bodyPr wrap="none" anchor="ctr"/>
          <a:lstStyle/>
          <a:p>
            <a:endParaRPr lang="en-US"/>
          </a:p>
        </p:txBody>
      </p:sp>
      <p:sp>
        <p:nvSpPr>
          <p:cNvPr id="35" name="Line 45"/>
          <p:cNvSpPr>
            <a:spLocks noChangeShapeType="1"/>
          </p:cNvSpPr>
          <p:nvPr/>
        </p:nvSpPr>
        <p:spPr bwMode="auto">
          <a:xfrm>
            <a:off x="7008394" y="3211165"/>
            <a:ext cx="0" cy="144463"/>
          </a:xfrm>
          <a:prstGeom prst="line">
            <a:avLst/>
          </a:prstGeom>
          <a:noFill/>
          <a:ln w="31750">
            <a:solidFill>
              <a:srgbClr val="000000"/>
            </a:solidFill>
            <a:round/>
            <a:headEnd/>
            <a:tailEnd/>
          </a:ln>
        </p:spPr>
        <p:txBody>
          <a:bodyPr wrap="none" anchor="ctr"/>
          <a:lstStyle/>
          <a:p>
            <a:endParaRPr lang="en-US"/>
          </a:p>
        </p:txBody>
      </p:sp>
      <p:sp>
        <p:nvSpPr>
          <p:cNvPr id="36" name="Line 46"/>
          <p:cNvSpPr>
            <a:spLocks noChangeShapeType="1"/>
          </p:cNvSpPr>
          <p:nvPr/>
        </p:nvSpPr>
        <p:spPr bwMode="auto">
          <a:xfrm flipH="1">
            <a:off x="6000209" y="3211164"/>
            <a:ext cx="1008185" cy="0"/>
          </a:xfrm>
          <a:prstGeom prst="line">
            <a:avLst/>
          </a:prstGeom>
          <a:noFill/>
          <a:ln w="31750">
            <a:solidFill>
              <a:srgbClr val="000000"/>
            </a:solidFill>
            <a:round/>
            <a:headEnd/>
            <a:tailEnd/>
          </a:ln>
        </p:spPr>
        <p:txBody>
          <a:bodyPr wrap="none" anchor="ctr"/>
          <a:lstStyle/>
          <a:p>
            <a:endParaRPr lang="en-US"/>
          </a:p>
        </p:txBody>
      </p:sp>
      <p:sp>
        <p:nvSpPr>
          <p:cNvPr id="37" name="Line 47"/>
          <p:cNvSpPr>
            <a:spLocks noChangeShapeType="1"/>
          </p:cNvSpPr>
          <p:nvPr/>
        </p:nvSpPr>
        <p:spPr bwMode="auto">
          <a:xfrm flipH="1">
            <a:off x="4992025" y="3787427"/>
            <a:ext cx="1008185" cy="0"/>
          </a:xfrm>
          <a:prstGeom prst="line">
            <a:avLst/>
          </a:prstGeom>
          <a:noFill/>
          <a:ln w="31750">
            <a:solidFill>
              <a:srgbClr val="000000"/>
            </a:solidFill>
            <a:round/>
            <a:headEnd/>
            <a:tailEnd/>
          </a:ln>
        </p:spPr>
        <p:txBody>
          <a:bodyPr wrap="none" anchor="ctr"/>
          <a:lstStyle/>
          <a:p>
            <a:endParaRPr lang="en-US"/>
          </a:p>
        </p:txBody>
      </p:sp>
      <p:sp>
        <p:nvSpPr>
          <p:cNvPr id="38" name="Line 48"/>
          <p:cNvSpPr>
            <a:spLocks noChangeShapeType="1"/>
          </p:cNvSpPr>
          <p:nvPr/>
        </p:nvSpPr>
        <p:spPr bwMode="auto">
          <a:xfrm>
            <a:off x="4992025" y="3787427"/>
            <a:ext cx="0" cy="719137"/>
          </a:xfrm>
          <a:prstGeom prst="line">
            <a:avLst/>
          </a:prstGeom>
          <a:noFill/>
          <a:ln w="31750">
            <a:solidFill>
              <a:srgbClr val="000000"/>
            </a:solidFill>
            <a:round/>
            <a:headEnd/>
            <a:tailEnd/>
          </a:ln>
        </p:spPr>
        <p:txBody>
          <a:bodyPr wrap="none" anchor="ctr"/>
          <a:lstStyle/>
          <a:p>
            <a:endParaRPr lang="en-US"/>
          </a:p>
        </p:txBody>
      </p:sp>
      <p:sp>
        <p:nvSpPr>
          <p:cNvPr id="39" name="Line 49"/>
          <p:cNvSpPr>
            <a:spLocks noChangeShapeType="1"/>
          </p:cNvSpPr>
          <p:nvPr/>
        </p:nvSpPr>
        <p:spPr bwMode="auto">
          <a:xfrm>
            <a:off x="8016579" y="2490440"/>
            <a:ext cx="0" cy="2016125"/>
          </a:xfrm>
          <a:prstGeom prst="line">
            <a:avLst/>
          </a:prstGeom>
          <a:noFill/>
          <a:ln w="31750">
            <a:solidFill>
              <a:srgbClr val="000000"/>
            </a:solidFill>
            <a:round/>
            <a:headEnd/>
            <a:tailEnd/>
          </a:ln>
        </p:spPr>
        <p:txBody>
          <a:bodyPr wrap="none" anchor="ctr"/>
          <a:lstStyle/>
          <a:p>
            <a:endParaRPr lang="en-US"/>
          </a:p>
        </p:txBody>
      </p:sp>
      <p:sp>
        <p:nvSpPr>
          <p:cNvPr id="40" name="Line 50"/>
          <p:cNvSpPr>
            <a:spLocks noChangeShapeType="1"/>
          </p:cNvSpPr>
          <p:nvPr/>
        </p:nvSpPr>
        <p:spPr bwMode="auto">
          <a:xfrm>
            <a:off x="7008394" y="5011390"/>
            <a:ext cx="0" cy="288925"/>
          </a:xfrm>
          <a:prstGeom prst="line">
            <a:avLst/>
          </a:prstGeom>
          <a:noFill/>
          <a:ln w="31750">
            <a:solidFill>
              <a:srgbClr val="000000"/>
            </a:solidFill>
            <a:round/>
            <a:headEnd/>
            <a:tailEnd/>
          </a:ln>
        </p:spPr>
        <p:txBody>
          <a:bodyPr wrap="none" anchor="ctr"/>
          <a:lstStyle/>
          <a:p>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Land of </a:t>
            </a:r>
            <a:r>
              <a:rPr lang="en-NZ" sz="4800" b="1" dirty="0" err="1">
                <a:solidFill>
                  <a:srgbClr val="FF0000"/>
                </a:solidFill>
                <a:effectLst>
                  <a:glow rad="63500">
                    <a:schemeClr val="accent6">
                      <a:satMod val="175000"/>
                      <a:alpha val="40000"/>
                    </a:schemeClr>
                  </a:glow>
                </a:effectLst>
                <a:latin typeface="Papyrus" pitchFamily="66" charset="0"/>
              </a:rPr>
              <a:t>Uz</a:t>
            </a:r>
            <a:endParaRPr lang="en-NZ" sz="4800" b="1" dirty="0">
              <a:solidFill>
                <a:srgbClr val="FF0000"/>
              </a:solidFill>
              <a:effectLst>
                <a:glow rad="63500">
                  <a:schemeClr val="accent6">
                    <a:satMod val="175000"/>
                    <a:alpha val="40000"/>
                  </a:schemeClr>
                </a:glow>
              </a:effectLst>
              <a:latin typeface="Papyrus" pitchFamily="66" charset="0"/>
            </a:endParaRP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pic>
        <p:nvPicPr>
          <p:cNvPr id="41" name="Picture 2" descr="Map_Paint"/>
          <p:cNvPicPr>
            <a:picLocks noChangeAspect="1" noChangeArrowheads="1"/>
          </p:cNvPicPr>
          <p:nvPr/>
        </p:nvPicPr>
        <p:blipFill>
          <a:blip r:embed="rId4" cstate="print"/>
          <a:srcRect r="63690" b="32471"/>
          <a:stretch>
            <a:fillRect/>
          </a:stretch>
        </p:blipFill>
        <p:spPr bwMode="auto">
          <a:xfrm>
            <a:off x="3059832" y="260648"/>
            <a:ext cx="5788025" cy="6408738"/>
          </a:xfrm>
          <a:prstGeom prst="rect">
            <a:avLst/>
          </a:prstGeom>
          <a:noFill/>
          <a:ln w="9525">
            <a:solidFill>
              <a:srgbClr val="000000"/>
            </a:solidFill>
            <a:miter lim="800000"/>
            <a:headEnd/>
            <a:tailEnd/>
          </a:ln>
          <a:effectLst>
            <a:outerShdw blurRad="292100" dist="139700" dir="2700000" algn="tl" rotWithShape="0">
              <a:prstClr val="black"/>
            </a:outerShdw>
          </a:effectLst>
        </p:spPr>
      </p:pic>
      <p:sp>
        <p:nvSpPr>
          <p:cNvPr id="42" name="Oval 3"/>
          <p:cNvSpPr>
            <a:spLocks noChangeArrowheads="1"/>
          </p:cNvSpPr>
          <p:nvPr/>
        </p:nvSpPr>
        <p:spPr bwMode="auto">
          <a:xfrm>
            <a:off x="3528144" y="1341736"/>
            <a:ext cx="2573338" cy="1152525"/>
          </a:xfrm>
          <a:prstGeom prst="ellipse">
            <a:avLst/>
          </a:prstGeom>
          <a:gradFill rotWithShape="1">
            <a:gsLst>
              <a:gs pos="0">
                <a:srgbClr val="FFFFCC"/>
              </a:gs>
              <a:gs pos="100000">
                <a:schemeClr val="tx1">
                  <a:alpha val="0"/>
                </a:schemeClr>
              </a:gs>
            </a:gsLst>
            <a:path path="shape">
              <a:fillToRect l="50000" t="50000" r="50000" b="50000"/>
            </a:path>
          </a:gradFill>
          <a:ln w="9525" algn="ctr">
            <a:noFill/>
            <a:round/>
            <a:headEnd/>
            <a:tailEnd/>
          </a:ln>
        </p:spPr>
        <p:txBody>
          <a:bodyPr anchor="ctr">
            <a:spAutoFit/>
          </a:bodyPr>
          <a:lstStyle/>
          <a:p>
            <a:endParaRPr lang="en-US"/>
          </a:p>
        </p:txBody>
      </p:sp>
      <p:sp>
        <p:nvSpPr>
          <p:cNvPr id="43" name="Oval 4"/>
          <p:cNvSpPr>
            <a:spLocks noChangeArrowheads="1"/>
          </p:cNvSpPr>
          <p:nvPr/>
        </p:nvSpPr>
        <p:spPr bwMode="auto">
          <a:xfrm>
            <a:off x="5399807" y="1773536"/>
            <a:ext cx="157162" cy="142875"/>
          </a:xfrm>
          <a:prstGeom prst="ellipse">
            <a:avLst/>
          </a:prstGeom>
          <a:solidFill>
            <a:srgbClr val="FF0000"/>
          </a:solidFill>
          <a:ln w="19050">
            <a:solidFill>
              <a:srgbClr val="000000"/>
            </a:solidFill>
            <a:round/>
            <a:headEnd/>
            <a:tailEnd/>
          </a:ln>
          <a:effectLst>
            <a:outerShdw dist="53882" dir="8100000" algn="ctr" rotWithShape="0">
              <a:schemeClr val="bg2">
                <a:alpha val="50000"/>
              </a:schemeClr>
            </a:outerShdw>
          </a:effectLst>
        </p:spPr>
        <p:txBody>
          <a:bodyPr wrap="none" anchor="ctr"/>
          <a:lstStyle/>
          <a:p>
            <a:pPr>
              <a:defRPr/>
            </a:pPr>
            <a:endParaRPr lang="en-US"/>
          </a:p>
        </p:txBody>
      </p:sp>
      <p:sp>
        <p:nvSpPr>
          <p:cNvPr id="44" name="Oval 5"/>
          <p:cNvSpPr>
            <a:spLocks noChangeArrowheads="1"/>
          </p:cNvSpPr>
          <p:nvPr/>
        </p:nvSpPr>
        <p:spPr bwMode="auto">
          <a:xfrm>
            <a:off x="3840882" y="2276773"/>
            <a:ext cx="2573337" cy="1152525"/>
          </a:xfrm>
          <a:prstGeom prst="ellipse">
            <a:avLst/>
          </a:prstGeom>
          <a:gradFill rotWithShape="1">
            <a:gsLst>
              <a:gs pos="0">
                <a:srgbClr val="FFFFCC"/>
              </a:gs>
              <a:gs pos="100000">
                <a:schemeClr val="tx1">
                  <a:alpha val="0"/>
                </a:schemeClr>
              </a:gs>
            </a:gsLst>
            <a:path path="shape">
              <a:fillToRect l="50000" t="50000" r="50000" b="50000"/>
            </a:path>
          </a:gradFill>
          <a:ln w="9525" algn="ctr">
            <a:noFill/>
            <a:round/>
            <a:headEnd/>
            <a:tailEnd/>
          </a:ln>
        </p:spPr>
        <p:txBody>
          <a:bodyPr anchor="ctr">
            <a:spAutoFit/>
          </a:bodyPr>
          <a:lstStyle/>
          <a:p>
            <a:endParaRPr lang="en-US"/>
          </a:p>
        </p:txBody>
      </p:sp>
      <p:sp>
        <p:nvSpPr>
          <p:cNvPr id="45" name="Oval 6"/>
          <p:cNvSpPr>
            <a:spLocks noChangeArrowheads="1"/>
          </p:cNvSpPr>
          <p:nvPr/>
        </p:nvSpPr>
        <p:spPr bwMode="auto">
          <a:xfrm>
            <a:off x="5088657" y="2421236"/>
            <a:ext cx="2574925" cy="1800225"/>
          </a:xfrm>
          <a:prstGeom prst="ellipse">
            <a:avLst/>
          </a:prstGeom>
          <a:gradFill rotWithShape="1">
            <a:gsLst>
              <a:gs pos="0">
                <a:srgbClr val="FFFF99"/>
              </a:gs>
              <a:gs pos="100000">
                <a:schemeClr val="tx1">
                  <a:alpha val="0"/>
                </a:schemeClr>
              </a:gs>
            </a:gsLst>
            <a:path path="shape">
              <a:fillToRect l="50000" t="50000" r="50000" b="50000"/>
            </a:path>
          </a:gradFill>
          <a:ln w="9525" algn="ctr">
            <a:noFill/>
            <a:round/>
            <a:headEnd/>
            <a:tailEnd/>
          </a:ln>
        </p:spPr>
        <p:txBody>
          <a:bodyPr anchor="ctr">
            <a:spAutoFit/>
          </a:bodyPr>
          <a:lstStyle/>
          <a:p>
            <a:endParaRPr lang="en-US"/>
          </a:p>
        </p:txBody>
      </p:sp>
      <p:sp>
        <p:nvSpPr>
          <p:cNvPr id="46" name="Oval 7"/>
          <p:cNvSpPr>
            <a:spLocks noChangeArrowheads="1"/>
          </p:cNvSpPr>
          <p:nvPr/>
        </p:nvSpPr>
        <p:spPr bwMode="auto">
          <a:xfrm>
            <a:off x="6101482" y="3141961"/>
            <a:ext cx="236537" cy="215900"/>
          </a:xfrm>
          <a:prstGeom prst="ellipse">
            <a:avLst/>
          </a:prstGeom>
          <a:solidFill>
            <a:srgbClr val="800080"/>
          </a:solidFill>
          <a:ln w="25400">
            <a:solidFill>
              <a:srgbClr val="000000"/>
            </a:solidFill>
            <a:round/>
            <a:headEnd/>
            <a:tailEnd/>
          </a:ln>
          <a:effectLst>
            <a:outerShdw dist="71842" dir="8100000" algn="ctr" rotWithShape="0">
              <a:schemeClr val="bg2">
                <a:alpha val="50000"/>
              </a:schemeClr>
            </a:outerShdw>
          </a:effectLst>
        </p:spPr>
        <p:txBody>
          <a:bodyPr wrap="none" anchor="ctr"/>
          <a:lstStyle/>
          <a:p>
            <a:pPr>
              <a:defRPr/>
            </a:pPr>
            <a:endParaRPr lang="en-US"/>
          </a:p>
        </p:txBody>
      </p:sp>
      <p:sp>
        <p:nvSpPr>
          <p:cNvPr id="47" name="Oval 8"/>
          <p:cNvSpPr>
            <a:spLocks noChangeArrowheads="1"/>
          </p:cNvSpPr>
          <p:nvPr/>
        </p:nvSpPr>
        <p:spPr bwMode="auto">
          <a:xfrm>
            <a:off x="5477594" y="2708573"/>
            <a:ext cx="157163" cy="142875"/>
          </a:xfrm>
          <a:prstGeom prst="ellipse">
            <a:avLst/>
          </a:prstGeom>
          <a:solidFill>
            <a:srgbClr val="FF0000"/>
          </a:solidFill>
          <a:ln w="19050">
            <a:solidFill>
              <a:srgbClr val="000000"/>
            </a:solidFill>
            <a:round/>
            <a:headEnd/>
            <a:tailEnd/>
          </a:ln>
          <a:effectLst>
            <a:outerShdw dist="53882" dir="8100000" algn="ctr" rotWithShape="0">
              <a:schemeClr val="bg2">
                <a:alpha val="50000"/>
              </a:schemeClr>
            </a:outerShdw>
          </a:effectLst>
        </p:spPr>
        <p:txBody>
          <a:bodyPr wrap="none" anchor="ctr"/>
          <a:lstStyle/>
          <a:p>
            <a:pPr>
              <a:defRPr/>
            </a:pPr>
            <a:endParaRPr lang="en-US"/>
          </a:p>
        </p:txBody>
      </p:sp>
      <p:sp>
        <p:nvSpPr>
          <p:cNvPr id="48" name="Text Box 9"/>
          <p:cNvSpPr txBox="1">
            <a:spLocks noChangeArrowheads="1"/>
          </p:cNvSpPr>
          <p:nvPr/>
        </p:nvSpPr>
        <p:spPr bwMode="auto">
          <a:xfrm>
            <a:off x="4385394" y="2565698"/>
            <a:ext cx="1076325" cy="579438"/>
          </a:xfrm>
          <a:prstGeom prst="rect">
            <a:avLst/>
          </a:prstGeom>
          <a:noFill/>
          <a:ln w="9525">
            <a:noFill/>
            <a:miter lim="800000"/>
            <a:headEnd/>
            <a:tailEnd/>
          </a:ln>
        </p:spPr>
        <p:txBody>
          <a:bodyPr>
            <a:spAutoFit/>
          </a:bodyPr>
          <a:lstStyle/>
          <a:p>
            <a:r>
              <a:rPr lang="en-NZ" b="1" dirty="0" err="1">
                <a:latin typeface="Arial" pitchFamily="34" charset="0"/>
                <a:cs typeface="Arial" pitchFamily="34" charset="0"/>
              </a:rPr>
              <a:t>Teman</a:t>
            </a:r>
            <a:endParaRPr lang="en-NZ" b="1" dirty="0">
              <a:latin typeface="Arial" pitchFamily="34" charset="0"/>
              <a:cs typeface="Arial" pitchFamily="34" charset="0"/>
            </a:endParaRPr>
          </a:p>
          <a:p>
            <a:r>
              <a:rPr lang="en-NZ" sz="1400" b="1" dirty="0">
                <a:solidFill>
                  <a:srgbClr val="FF0000"/>
                </a:solidFill>
                <a:latin typeface="Arial" pitchFamily="34" charset="0"/>
                <a:cs typeface="Arial" pitchFamily="34" charset="0"/>
              </a:rPr>
              <a:t>(</a:t>
            </a:r>
            <a:r>
              <a:rPr lang="en-NZ" sz="1400" b="1" dirty="0" err="1">
                <a:solidFill>
                  <a:srgbClr val="FF0000"/>
                </a:solidFill>
                <a:latin typeface="Arial" pitchFamily="34" charset="0"/>
                <a:cs typeface="Arial" pitchFamily="34" charset="0"/>
              </a:rPr>
              <a:t>Eliphaz</a:t>
            </a:r>
            <a:r>
              <a:rPr lang="en-NZ" sz="1400" b="1" dirty="0">
                <a:solidFill>
                  <a:srgbClr val="FF0000"/>
                </a:solidFill>
                <a:latin typeface="Arial" pitchFamily="34" charset="0"/>
                <a:cs typeface="Arial" pitchFamily="34" charset="0"/>
              </a:rPr>
              <a:t>)</a:t>
            </a:r>
            <a:endParaRPr lang="en-GB" sz="1400" b="1" dirty="0">
              <a:solidFill>
                <a:srgbClr val="FF0000"/>
              </a:solidFill>
              <a:latin typeface="Arial" pitchFamily="34" charset="0"/>
              <a:cs typeface="Arial" pitchFamily="34" charset="0"/>
            </a:endParaRPr>
          </a:p>
        </p:txBody>
      </p:sp>
      <p:sp>
        <p:nvSpPr>
          <p:cNvPr id="49" name="Oval 11"/>
          <p:cNvSpPr>
            <a:spLocks noChangeArrowheads="1"/>
          </p:cNvSpPr>
          <p:nvPr/>
        </p:nvSpPr>
        <p:spPr bwMode="auto">
          <a:xfrm>
            <a:off x="5323607" y="981373"/>
            <a:ext cx="2573337" cy="1439863"/>
          </a:xfrm>
          <a:prstGeom prst="ellipse">
            <a:avLst/>
          </a:prstGeom>
          <a:gradFill rotWithShape="1">
            <a:gsLst>
              <a:gs pos="0">
                <a:srgbClr val="FFFFCC"/>
              </a:gs>
              <a:gs pos="100000">
                <a:schemeClr val="tx1">
                  <a:alpha val="0"/>
                </a:schemeClr>
              </a:gs>
            </a:gsLst>
            <a:path path="shape">
              <a:fillToRect l="50000" t="50000" r="50000" b="50000"/>
            </a:path>
          </a:gradFill>
          <a:ln w="9525" algn="ctr">
            <a:noFill/>
            <a:round/>
            <a:headEnd/>
            <a:tailEnd/>
          </a:ln>
        </p:spPr>
        <p:txBody>
          <a:bodyPr anchor="ctr">
            <a:spAutoFit/>
          </a:bodyPr>
          <a:lstStyle/>
          <a:p>
            <a:endParaRPr lang="en-US"/>
          </a:p>
        </p:txBody>
      </p:sp>
      <p:sp>
        <p:nvSpPr>
          <p:cNvPr id="50" name="Text Box 16"/>
          <p:cNvSpPr txBox="1">
            <a:spLocks noChangeArrowheads="1"/>
          </p:cNvSpPr>
          <p:nvPr/>
        </p:nvSpPr>
        <p:spPr bwMode="auto">
          <a:xfrm>
            <a:off x="6336432" y="3068936"/>
            <a:ext cx="1465262" cy="461665"/>
          </a:xfrm>
          <a:prstGeom prst="rect">
            <a:avLst/>
          </a:prstGeom>
          <a:noFill/>
          <a:ln w="9525">
            <a:noFill/>
            <a:miter lim="800000"/>
            <a:headEnd/>
            <a:tailEnd/>
          </a:ln>
        </p:spPr>
        <p:txBody>
          <a:bodyPr>
            <a:spAutoFit/>
          </a:bodyPr>
          <a:lstStyle/>
          <a:p>
            <a:pPr algn="l"/>
            <a:r>
              <a:rPr lang="en-NZ" sz="2400" b="1" dirty="0" err="1">
                <a:latin typeface="Arial" pitchFamily="34" charset="0"/>
                <a:cs typeface="Arial" pitchFamily="34" charset="0"/>
              </a:rPr>
              <a:t>Uz</a:t>
            </a:r>
            <a:endParaRPr lang="en-GB" sz="2400" dirty="0">
              <a:latin typeface="Arial" pitchFamily="34" charset="0"/>
              <a:cs typeface="Arial" pitchFamily="34" charset="0"/>
            </a:endParaRPr>
          </a:p>
        </p:txBody>
      </p:sp>
      <p:sp>
        <p:nvSpPr>
          <p:cNvPr id="51" name="Oval 17"/>
          <p:cNvSpPr>
            <a:spLocks noChangeArrowheads="1"/>
          </p:cNvSpPr>
          <p:nvPr/>
        </p:nvSpPr>
        <p:spPr bwMode="auto">
          <a:xfrm>
            <a:off x="5634757" y="4942186"/>
            <a:ext cx="2573337" cy="1152525"/>
          </a:xfrm>
          <a:prstGeom prst="ellipse">
            <a:avLst/>
          </a:prstGeom>
          <a:gradFill rotWithShape="1">
            <a:gsLst>
              <a:gs pos="0">
                <a:srgbClr val="FFFFCC"/>
              </a:gs>
              <a:gs pos="100000">
                <a:schemeClr val="tx1">
                  <a:alpha val="0"/>
                </a:schemeClr>
              </a:gs>
            </a:gsLst>
            <a:path path="shape">
              <a:fillToRect l="50000" t="50000" r="50000" b="50000"/>
            </a:path>
          </a:gradFill>
          <a:ln w="9525" algn="ctr">
            <a:noFill/>
            <a:round/>
            <a:headEnd/>
            <a:tailEnd/>
          </a:ln>
        </p:spPr>
        <p:txBody>
          <a:bodyPr anchor="ctr">
            <a:spAutoFit/>
          </a:bodyPr>
          <a:lstStyle/>
          <a:p>
            <a:endParaRPr lang="en-US"/>
          </a:p>
        </p:txBody>
      </p:sp>
      <p:sp>
        <p:nvSpPr>
          <p:cNvPr id="52" name="Oval 23"/>
          <p:cNvSpPr>
            <a:spLocks noChangeArrowheads="1"/>
          </p:cNvSpPr>
          <p:nvPr/>
        </p:nvSpPr>
        <p:spPr bwMode="auto">
          <a:xfrm>
            <a:off x="6960319" y="5229523"/>
            <a:ext cx="155575" cy="142875"/>
          </a:xfrm>
          <a:prstGeom prst="ellipse">
            <a:avLst/>
          </a:prstGeom>
          <a:solidFill>
            <a:srgbClr val="FF0000"/>
          </a:solidFill>
          <a:ln w="9525">
            <a:solidFill>
              <a:srgbClr val="000000"/>
            </a:solidFill>
            <a:round/>
            <a:headEnd/>
            <a:tailEnd/>
          </a:ln>
          <a:effectLst>
            <a:outerShdw dist="71842" dir="8100000" algn="ctr" rotWithShape="0">
              <a:schemeClr val="bg2">
                <a:alpha val="50000"/>
              </a:schemeClr>
            </a:outerShdw>
          </a:effectLst>
        </p:spPr>
        <p:txBody>
          <a:bodyPr wrap="none" anchor="ctr"/>
          <a:lstStyle/>
          <a:p>
            <a:pPr>
              <a:defRPr/>
            </a:pPr>
            <a:endParaRPr lang="en-US"/>
          </a:p>
        </p:txBody>
      </p:sp>
      <p:sp>
        <p:nvSpPr>
          <p:cNvPr id="53" name="Text Box 24"/>
          <p:cNvSpPr txBox="1">
            <a:spLocks noChangeArrowheads="1"/>
          </p:cNvSpPr>
          <p:nvPr/>
        </p:nvSpPr>
        <p:spPr bwMode="auto">
          <a:xfrm>
            <a:off x="6492007" y="5300961"/>
            <a:ext cx="1076325" cy="579437"/>
          </a:xfrm>
          <a:prstGeom prst="rect">
            <a:avLst/>
          </a:prstGeom>
          <a:noFill/>
          <a:ln w="9525">
            <a:noFill/>
            <a:miter lim="800000"/>
            <a:headEnd/>
            <a:tailEnd/>
          </a:ln>
        </p:spPr>
        <p:txBody>
          <a:bodyPr>
            <a:spAutoFit/>
          </a:bodyPr>
          <a:lstStyle/>
          <a:p>
            <a:r>
              <a:rPr lang="en-NZ" b="1" dirty="0" err="1">
                <a:latin typeface="Arial" pitchFamily="34" charset="0"/>
                <a:cs typeface="Arial" pitchFamily="34" charset="0"/>
              </a:rPr>
              <a:t>Buz</a:t>
            </a:r>
            <a:endParaRPr lang="en-NZ" b="1" dirty="0">
              <a:latin typeface="Arial" pitchFamily="34" charset="0"/>
              <a:cs typeface="Arial" pitchFamily="34" charset="0"/>
            </a:endParaRPr>
          </a:p>
          <a:p>
            <a:r>
              <a:rPr lang="en-NZ" sz="1400" b="1" dirty="0">
                <a:solidFill>
                  <a:srgbClr val="FF0000"/>
                </a:solidFill>
                <a:latin typeface="Arial" pitchFamily="34" charset="0"/>
                <a:cs typeface="Arial" pitchFamily="34" charset="0"/>
              </a:rPr>
              <a:t>(Elihu)</a:t>
            </a:r>
            <a:endParaRPr lang="en-GB" sz="1400" b="1" dirty="0">
              <a:solidFill>
                <a:srgbClr val="FF0000"/>
              </a:solidFill>
              <a:latin typeface="Arial" pitchFamily="34" charset="0"/>
              <a:cs typeface="Arial" pitchFamily="34" charset="0"/>
            </a:endParaRPr>
          </a:p>
        </p:txBody>
      </p:sp>
      <p:sp>
        <p:nvSpPr>
          <p:cNvPr id="54" name="Text Box 25"/>
          <p:cNvSpPr txBox="1">
            <a:spLocks noChangeArrowheads="1"/>
          </p:cNvSpPr>
          <p:nvPr/>
        </p:nvSpPr>
        <p:spPr bwMode="auto">
          <a:xfrm>
            <a:off x="4152032" y="1629073"/>
            <a:ext cx="1168400" cy="579438"/>
          </a:xfrm>
          <a:prstGeom prst="rect">
            <a:avLst/>
          </a:prstGeom>
          <a:noFill/>
          <a:ln w="9525">
            <a:noFill/>
            <a:miter lim="800000"/>
            <a:headEnd/>
            <a:tailEnd/>
          </a:ln>
        </p:spPr>
        <p:txBody>
          <a:bodyPr>
            <a:spAutoFit/>
          </a:bodyPr>
          <a:lstStyle/>
          <a:p>
            <a:r>
              <a:rPr lang="en-NZ" b="1" dirty="0" err="1">
                <a:latin typeface="Arial" pitchFamily="34" charset="0"/>
                <a:cs typeface="Arial" pitchFamily="34" charset="0"/>
              </a:rPr>
              <a:t>Naamah</a:t>
            </a:r>
            <a:endParaRPr lang="en-NZ" b="1" dirty="0">
              <a:latin typeface="Arial" pitchFamily="34" charset="0"/>
              <a:cs typeface="Arial" pitchFamily="34" charset="0"/>
            </a:endParaRPr>
          </a:p>
          <a:p>
            <a:r>
              <a:rPr lang="en-NZ" sz="1400" b="1" dirty="0">
                <a:solidFill>
                  <a:srgbClr val="FF0000"/>
                </a:solidFill>
                <a:latin typeface="Arial" pitchFamily="34" charset="0"/>
                <a:cs typeface="Arial" pitchFamily="34" charset="0"/>
              </a:rPr>
              <a:t>(</a:t>
            </a:r>
            <a:r>
              <a:rPr lang="en-NZ" sz="1400" b="1" dirty="0" err="1">
                <a:solidFill>
                  <a:srgbClr val="FF0000"/>
                </a:solidFill>
                <a:latin typeface="Arial" pitchFamily="34" charset="0"/>
                <a:cs typeface="Arial" pitchFamily="34" charset="0"/>
              </a:rPr>
              <a:t>Zophar</a:t>
            </a:r>
            <a:r>
              <a:rPr lang="en-NZ" sz="1400" b="1" dirty="0">
                <a:solidFill>
                  <a:srgbClr val="FF0000"/>
                </a:solidFill>
                <a:latin typeface="Arial" pitchFamily="34" charset="0"/>
                <a:cs typeface="Arial" pitchFamily="34" charset="0"/>
              </a:rPr>
              <a:t>?)</a:t>
            </a:r>
            <a:endParaRPr lang="en-GB" sz="1400" b="1" dirty="0">
              <a:solidFill>
                <a:srgbClr val="FF0000"/>
              </a:solidFill>
              <a:latin typeface="Arial" pitchFamily="34" charset="0"/>
              <a:cs typeface="Arial" pitchFamily="34" charset="0"/>
            </a:endParaRPr>
          </a:p>
        </p:txBody>
      </p:sp>
      <p:sp>
        <p:nvSpPr>
          <p:cNvPr id="55" name="Text Box 29"/>
          <p:cNvSpPr txBox="1">
            <a:spLocks noChangeArrowheads="1"/>
          </p:cNvSpPr>
          <p:nvPr/>
        </p:nvSpPr>
        <p:spPr bwMode="auto">
          <a:xfrm>
            <a:off x="5868145" y="1628800"/>
            <a:ext cx="1224136" cy="304800"/>
          </a:xfrm>
          <a:prstGeom prst="rect">
            <a:avLst/>
          </a:prstGeom>
          <a:noFill/>
          <a:ln w="9525">
            <a:noFill/>
            <a:miter lim="800000"/>
            <a:headEnd/>
            <a:tailEnd/>
          </a:ln>
        </p:spPr>
        <p:txBody>
          <a:bodyPr wrap="square">
            <a:spAutoFit/>
          </a:bodyPr>
          <a:lstStyle/>
          <a:p>
            <a:pPr algn="ctr"/>
            <a:r>
              <a:rPr lang="en-NZ" sz="1400" b="1" dirty="0">
                <a:solidFill>
                  <a:srgbClr val="CC0000"/>
                </a:solidFill>
                <a:latin typeface="Arial" pitchFamily="34" charset="0"/>
                <a:cs typeface="Arial" pitchFamily="34" charset="0"/>
              </a:rPr>
              <a:t>(</a:t>
            </a:r>
            <a:r>
              <a:rPr lang="en-NZ" sz="1400" b="1" dirty="0" err="1">
                <a:solidFill>
                  <a:srgbClr val="CC0000"/>
                </a:solidFill>
                <a:latin typeface="Arial" pitchFamily="34" charset="0"/>
                <a:cs typeface="Arial" pitchFamily="34" charset="0"/>
              </a:rPr>
              <a:t>Bildad</a:t>
            </a:r>
            <a:r>
              <a:rPr lang="en-NZ" sz="1400" b="1" dirty="0">
                <a:solidFill>
                  <a:srgbClr val="CC0000"/>
                </a:solidFill>
                <a:latin typeface="Arial" pitchFamily="34" charset="0"/>
                <a:cs typeface="Arial" pitchFamily="34" charset="0"/>
              </a:rPr>
              <a:t>)</a:t>
            </a:r>
          </a:p>
        </p:txBody>
      </p:sp>
      <p:sp>
        <p:nvSpPr>
          <p:cNvPr id="56" name="Text Box 30"/>
          <p:cNvSpPr txBox="1">
            <a:spLocks noChangeArrowheads="1"/>
          </p:cNvSpPr>
          <p:nvPr/>
        </p:nvSpPr>
        <p:spPr bwMode="auto">
          <a:xfrm>
            <a:off x="6101482" y="1125836"/>
            <a:ext cx="920750" cy="641350"/>
          </a:xfrm>
          <a:prstGeom prst="rect">
            <a:avLst/>
          </a:prstGeom>
          <a:noFill/>
          <a:ln w="9525">
            <a:noFill/>
            <a:miter lim="800000"/>
            <a:headEnd/>
            <a:tailEnd/>
          </a:ln>
        </p:spPr>
        <p:txBody>
          <a:bodyPr>
            <a:spAutoFit/>
          </a:bodyPr>
          <a:lstStyle/>
          <a:p>
            <a:r>
              <a:rPr lang="en-NZ" b="1" dirty="0">
                <a:latin typeface="Arial" pitchFamily="34" charset="0"/>
                <a:cs typeface="Arial" pitchFamily="34" charset="0"/>
              </a:rPr>
              <a:t>THE</a:t>
            </a:r>
          </a:p>
          <a:p>
            <a:r>
              <a:rPr lang="en-NZ" b="1" dirty="0">
                <a:latin typeface="Arial" pitchFamily="34" charset="0"/>
                <a:cs typeface="Arial" pitchFamily="34" charset="0"/>
              </a:rPr>
              <a:t>EAST</a:t>
            </a:r>
            <a:endParaRPr lang="en-GB" b="1" dirty="0">
              <a:latin typeface="Arial" pitchFamily="34" charset="0"/>
              <a:cs typeface="Arial" pitchFamily="34" charset="0"/>
            </a:endParaRPr>
          </a:p>
        </p:txBody>
      </p:sp>
      <p:sp>
        <p:nvSpPr>
          <p:cNvPr id="57" name="AutoShape 34"/>
          <p:cNvSpPr>
            <a:spLocks noChangeArrowheads="1"/>
          </p:cNvSpPr>
          <p:nvPr/>
        </p:nvSpPr>
        <p:spPr bwMode="auto">
          <a:xfrm rot="14927000">
            <a:off x="5711751" y="4060329"/>
            <a:ext cx="1795462" cy="3905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000000"/>
              </a:gs>
              <a:gs pos="100000">
                <a:srgbClr val="FF0000"/>
              </a:gs>
            </a:gsLst>
            <a:lin ang="5400000" scaled="1"/>
          </a:gradFill>
          <a:ln w="9525" algn="ctr">
            <a:solidFill>
              <a:srgbClr val="000000"/>
            </a:solidFill>
            <a:miter lim="800000"/>
            <a:headEnd/>
            <a:tailEnd/>
          </a:ln>
          <a:effectLst>
            <a:outerShdw dist="107763" dir="8100000" algn="ctr" rotWithShape="0">
              <a:schemeClr val="bg2">
                <a:alpha val="50000"/>
              </a:schemeClr>
            </a:outerShdw>
          </a:effectLst>
        </p:spPr>
        <p:txBody>
          <a:bodyPr anchor="ctr">
            <a:spAutoFit/>
          </a:bodyPr>
          <a:lstStyle/>
          <a:p>
            <a:pPr>
              <a:defRPr/>
            </a:pPr>
            <a:endParaRPr lang="en-US"/>
          </a:p>
        </p:txBody>
      </p:sp>
      <p:sp>
        <p:nvSpPr>
          <p:cNvPr id="58" name="AutoShape 35"/>
          <p:cNvSpPr>
            <a:spLocks noChangeArrowheads="1"/>
          </p:cNvSpPr>
          <p:nvPr/>
        </p:nvSpPr>
        <p:spPr bwMode="auto">
          <a:xfrm rot="2382206">
            <a:off x="5556969" y="2853036"/>
            <a:ext cx="547688" cy="36036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0000"/>
              </a:gs>
              <a:gs pos="100000">
                <a:srgbClr val="000000"/>
              </a:gs>
            </a:gsLst>
            <a:lin ang="5400000" scaled="1"/>
          </a:gradFill>
          <a:ln w="9525" algn="ctr">
            <a:solidFill>
              <a:srgbClr val="000000"/>
            </a:solidFill>
            <a:miter lim="800000"/>
            <a:headEnd/>
            <a:tailEnd/>
          </a:ln>
          <a:effectLst>
            <a:outerShdw dist="107763" dir="8100000" algn="ctr" rotWithShape="0">
              <a:schemeClr val="bg2">
                <a:alpha val="50000"/>
              </a:schemeClr>
            </a:outerShdw>
          </a:effectLst>
        </p:spPr>
        <p:txBody>
          <a:bodyPr anchor="ctr">
            <a:spAutoFit/>
          </a:bodyPr>
          <a:lstStyle/>
          <a:p>
            <a:pPr>
              <a:defRPr/>
            </a:pPr>
            <a:endParaRPr lang="en-US"/>
          </a:p>
        </p:txBody>
      </p:sp>
      <p:sp>
        <p:nvSpPr>
          <p:cNvPr id="59" name="AutoShape 36"/>
          <p:cNvSpPr>
            <a:spLocks noChangeArrowheads="1"/>
          </p:cNvSpPr>
          <p:nvPr/>
        </p:nvSpPr>
        <p:spPr bwMode="auto">
          <a:xfrm rot="6069497">
            <a:off x="5914157" y="2333923"/>
            <a:ext cx="1079500" cy="3905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0000"/>
              </a:gs>
              <a:gs pos="100000">
                <a:srgbClr val="000000"/>
              </a:gs>
            </a:gsLst>
            <a:lin ang="5400000" scaled="1"/>
          </a:gradFill>
          <a:ln w="9525" algn="ctr">
            <a:solidFill>
              <a:srgbClr val="000000"/>
            </a:solidFill>
            <a:miter lim="800000"/>
            <a:headEnd/>
            <a:tailEnd/>
          </a:ln>
          <a:effectLst>
            <a:outerShdw dist="107763" dir="8100000" algn="ctr" rotWithShape="0">
              <a:schemeClr val="bg2">
                <a:alpha val="50000"/>
              </a:schemeClr>
            </a:outerShdw>
          </a:effectLst>
        </p:spPr>
        <p:txBody>
          <a:bodyPr anchor="ctr">
            <a:spAutoFit/>
          </a:bodyPr>
          <a:lstStyle/>
          <a:p>
            <a:pPr>
              <a:defRPr/>
            </a:pPr>
            <a:endParaRPr lang="en-US"/>
          </a:p>
        </p:txBody>
      </p:sp>
      <p:sp>
        <p:nvSpPr>
          <p:cNvPr id="60" name="AutoShape 37"/>
          <p:cNvSpPr>
            <a:spLocks noChangeArrowheads="1"/>
          </p:cNvSpPr>
          <p:nvPr/>
        </p:nvSpPr>
        <p:spPr bwMode="auto">
          <a:xfrm rot="3614323">
            <a:off x="5290270" y="2260898"/>
            <a:ext cx="1079500" cy="3905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0000"/>
              </a:gs>
              <a:gs pos="100000">
                <a:srgbClr val="000000"/>
              </a:gs>
            </a:gsLst>
            <a:lin ang="5400000" scaled="1"/>
          </a:gradFill>
          <a:ln w="9525" algn="ctr">
            <a:solidFill>
              <a:srgbClr val="000000"/>
            </a:solidFill>
            <a:miter lim="800000"/>
            <a:headEnd/>
            <a:tailEnd/>
          </a:ln>
          <a:effectLst>
            <a:outerShdw dist="107763" dir="8100000" algn="ctr" rotWithShape="0">
              <a:schemeClr val="bg2">
                <a:alpha val="50000"/>
              </a:schemeClr>
            </a:outerShdw>
          </a:effectLst>
        </p:spPr>
        <p:txBody>
          <a:bodyPr anchor="ctr">
            <a:spAutoFit/>
          </a:bodyPr>
          <a:lstStyle/>
          <a:p>
            <a:pPr>
              <a:defRPr/>
            </a:pPr>
            <a:endParaRPr lang="en-US"/>
          </a:p>
        </p:txBody>
      </p:sp>
      <p:sp>
        <p:nvSpPr>
          <p:cNvPr id="61" name="Text Box 33"/>
          <p:cNvSpPr txBox="1">
            <a:spLocks noChangeArrowheads="1"/>
          </p:cNvSpPr>
          <p:nvPr/>
        </p:nvSpPr>
        <p:spPr bwMode="auto">
          <a:xfrm>
            <a:off x="3131840" y="5661248"/>
            <a:ext cx="3240360" cy="923330"/>
          </a:xfrm>
          <a:prstGeom prst="rect">
            <a:avLst/>
          </a:prstGeom>
          <a:solidFill>
            <a:srgbClr val="FFFFFF"/>
          </a:solidFill>
          <a:ln w="9525">
            <a:solidFill>
              <a:srgbClr val="808080"/>
            </a:solidFill>
            <a:miter lim="800000"/>
            <a:headEnd/>
            <a:tailEnd/>
          </a:ln>
          <a:effectLst>
            <a:outerShdw blurRad="292100" dist="139700" dir="2700000" algn="tl" rotWithShape="0">
              <a:prstClr val="black"/>
            </a:outerShdw>
          </a:effectLst>
        </p:spPr>
        <p:txBody>
          <a:bodyPr wrap="square" rIns="54000">
            <a:spAutoFit/>
          </a:bodyPr>
          <a:lstStyle/>
          <a:p>
            <a:pPr algn="l"/>
            <a:r>
              <a:rPr lang="en-NZ" b="1" u="sng" dirty="0">
                <a:latin typeface="Arial" pitchFamily="34" charset="0"/>
                <a:cs typeface="Arial" pitchFamily="34" charset="0"/>
              </a:rPr>
              <a:t>LAND OF UZ</a:t>
            </a:r>
          </a:p>
          <a:p>
            <a:pPr algn="l"/>
            <a:r>
              <a:rPr lang="en-NZ" dirty="0" err="1">
                <a:latin typeface="Arial Narrow" pitchFamily="34" charset="0"/>
              </a:rPr>
              <a:t>Uz</a:t>
            </a:r>
            <a:r>
              <a:rPr lang="en-NZ" dirty="0">
                <a:latin typeface="Arial Narrow" pitchFamily="34" charset="0"/>
              </a:rPr>
              <a:t> in Edom </a:t>
            </a:r>
            <a:r>
              <a:rPr lang="en-NZ" b="1" dirty="0">
                <a:solidFill>
                  <a:srgbClr val="0000FF"/>
                </a:solidFill>
                <a:latin typeface="Arial Narrow" pitchFamily="34" charset="0"/>
              </a:rPr>
              <a:t>Lam 4:21, Jer 25:20-21</a:t>
            </a:r>
          </a:p>
          <a:p>
            <a:pPr algn="l"/>
            <a:r>
              <a:rPr lang="en-NZ" dirty="0" err="1">
                <a:latin typeface="Arial Narrow" pitchFamily="34" charset="0"/>
              </a:rPr>
              <a:t>Uz</a:t>
            </a:r>
            <a:r>
              <a:rPr lang="en-NZ" dirty="0">
                <a:latin typeface="Arial Narrow" pitchFamily="34" charset="0"/>
              </a:rPr>
              <a:t> a descendant of Esau </a:t>
            </a:r>
            <a:r>
              <a:rPr lang="en-NZ" b="1" dirty="0">
                <a:solidFill>
                  <a:srgbClr val="0000FF"/>
                </a:solidFill>
                <a:latin typeface="Arial Narrow" pitchFamily="34" charset="0"/>
              </a:rPr>
              <a:t>Gen 36:28</a:t>
            </a:r>
          </a:p>
        </p:txBody>
      </p:sp>
      <p:sp>
        <p:nvSpPr>
          <p:cNvPr id="28" name="Text Box 25">
            <a:extLst>
              <a:ext uri="{FF2B5EF4-FFF2-40B4-BE49-F238E27FC236}">
                <a16:creationId xmlns:a16="http://schemas.microsoft.com/office/drawing/2014/main" id="{2825A663-3C52-4134-9317-387A3BAC1B65}"/>
              </a:ext>
            </a:extLst>
          </p:cNvPr>
          <p:cNvSpPr txBox="1">
            <a:spLocks noChangeArrowheads="1"/>
          </p:cNvSpPr>
          <p:nvPr/>
        </p:nvSpPr>
        <p:spPr bwMode="auto">
          <a:xfrm rot="3608832">
            <a:off x="4788024" y="4534095"/>
            <a:ext cx="2413704" cy="707886"/>
          </a:xfrm>
          <a:prstGeom prst="rect">
            <a:avLst/>
          </a:prstGeom>
          <a:noFill/>
          <a:ln w="9525">
            <a:noFill/>
            <a:miter lim="800000"/>
            <a:headEnd/>
            <a:tailEnd/>
          </a:ln>
        </p:spPr>
        <p:txBody>
          <a:bodyPr wrap="square">
            <a:spAutoFit/>
          </a:bodyPr>
          <a:lstStyle/>
          <a:p>
            <a:r>
              <a:rPr lang="en-NZ" sz="4000" b="1" spc="-300" dirty="0">
                <a:ln>
                  <a:solidFill>
                    <a:schemeClr val="bg1"/>
                  </a:solidFill>
                </a:ln>
                <a:latin typeface="Arial Black" panose="020B0A04020102020204" pitchFamily="34" charset="0"/>
                <a:cs typeface="Arial" pitchFamily="34" charset="0"/>
              </a:rPr>
              <a:t>MIDIAN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3046988"/>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Humility of </a:t>
            </a:r>
            <a:r>
              <a:rPr lang="en-NZ" sz="4800" b="1" dirty="0" err="1">
                <a:solidFill>
                  <a:srgbClr val="FF0000"/>
                </a:solidFill>
                <a:effectLst>
                  <a:glow rad="63500">
                    <a:schemeClr val="accent6">
                      <a:satMod val="175000"/>
                      <a:alpha val="40000"/>
                    </a:schemeClr>
                  </a:glow>
                </a:effectLst>
                <a:latin typeface="Papyrus" pitchFamily="66" charset="0"/>
              </a:rPr>
              <a:t>Midian</a:t>
            </a:r>
            <a:endParaRPr lang="en-NZ" sz="4800" b="1" dirty="0">
              <a:solidFill>
                <a:srgbClr val="FF0000"/>
              </a:solidFill>
              <a:effectLst>
                <a:glow rad="63500">
                  <a:schemeClr val="accent6">
                    <a:satMod val="175000"/>
                    <a:alpha val="40000"/>
                  </a:schemeClr>
                </a:glow>
              </a:effectLst>
              <a:latin typeface="Papyrus" pitchFamily="66" charset="0"/>
            </a:endParaRP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260648"/>
            <a:ext cx="5472608" cy="6617196"/>
          </a:xfrm>
          <a:prstGeom prst="rect">
            <a:avLst/>
          </a:prstGeom>
          <a:noFill/>
        </p:spPr>
        <p:txBody>
          <a:bodyPr wrap="square" rtlCol="0">
            <a:spAutoFit/>
          </a:bodyPr>
          <a:lstStyle/>
          <a:p>
            <a:endParaRPr lang="en-US" sz="2200" dirty="0">
              <a:latin typeface="Arial" pitchFamily="34" charset="0"/>
              <a:cs typeface="Arial" pitchFamily="34" charset="0"/>
            </a:endParaRPr>
          </a:p>
          <a:p>
            <a:r>
              <a:rPr lang="en-US" sz="2400" dirty="0">
                <a:latin typeface="Arial Narrow" pitchFamily="34" charset="0"/>
                <a:cs typeface="Arial" pitchFamily="34" charset="0"/>
              </a:rPr>
              <a:t>Nothing breeds doubt more insidiously than inactivity, there is no greater test of patience than indeterminate waiting.</a:t>
            </a:r>
          </a:p>
          <a:p>
            <a:r>
              <a:rPr lang="en-US" sz="2400" dirty="0">
                <a:latin typeface="Arial Narrow" pitchFamily="34" charset="0"/>
                <a:cs typeface="Arial" pitchFamily="34" charset="0"/>
              </a:rPr>
              <a:t>It is a lesson which all disciples of Jesus must learn.  So often, especially in the eager devotion of youth, obedience to the call of God is thought to imply an entire redirection of the whole life; there are new worlds to conquer, deep wrongs to right, great deeds to be done.</a:t>
            </a:r>
          </a:p>
          <a:p>
            <a:r>
              <a:rPr lang="en-US" sz="2400" dirty="0">
                <a:latin typeface="Arial Narrow" pitchFamily="34" charset="0"/>
                <a:cs typeface="Arial" pitchFamily="34" charset="0"/>
              </a:rPr>
              <a:t>Slowly we </a:t>
            </a:r>
            <a:r>
              <a:rPr lang="en-US" sz="2400" dirty="0" err="1">
                <a:latin typeface="Arial Narrow" pitchFamily="34" charset="0"/>
                <a:cs typeface="Arial" pitchFamily="34" charset="0"/>
              </a:rPr>
              <a:t>realise</a:t>
            </a:r>
            <a:r>
              <a:rPr lang="en-US" sz="2400" dirty="0">
                <a:latin typeface="Arial Narrow" pitchFamily="34" charset="0"/>
                <a:cs typeface="Arial" pitchFamily="34" charset="0"/>
              </a:rPr>
              <a:t> that the Fathers’ business takes us back to the carpenter’s shop to the things we thought we might have left behind, to the slow discipline of patience and steadfast devotion, to a long period of waiting upon God.</a:t>
            </a:r>
          </a:p>
          <a:p>
            <a:pPr>
              <a:tabLst>
                <a:tab pos="5022850" algn="r"/>
              </a:tabLst>
            </a:pPr>
            <a:endParaRPr lang="en-US" sz="2200" dirty="0">
              <a:latin typeface="Arial Narrow" pitchFamily="34" charset="0"/>
              <a:cs typeface="Arial" pitchFamily="34" charset="0"/>
            </a:endParaRPr>
          </a:p>
          <a:p>
            <a:pPr>
              <a:tabLst>
                <a:tab pos="5022850" algn="r"/>
              </a:tabLst>
            </a:pPr>
            <a:r>
              <a:rPr lang="en-US" sz="2200" dirty="0">
                <a:latin typeface="Arial Narrow" pitchFamily="34" charset="0"/>
                <a:cs typeface="Arial" pitchFamily="34" charset="0"/>
              </a:rPr>
              <a:t>	</a:t>
            </a:r>
            <a:r>
              <a:rPr lang="en-US" sz="2200" b="1" dirty="0">
                <a:solidFill>
                  <a:srgbClr val="0000FF"/>
                </a:solidFill>
                <a:latin typeface="Arial Narrow" pitchFamily="34" charset="0"/>
                <a:cs typeface="Arial" pitchFamily="34" charset="0"/>
              </a:rPr>
              <a:t>A Life of Jesus, </a:t>
            </a:r>
            <a:r>
              <a:rPr lang="en-US" sz="2200" b="1" dirty="0" err="1">
                <a:solidFill>
                  <a:srgbClr val="0000FF"/>
                </a:solidFill>
                <a:latin typeface="Arial Narrow" pitchFamily="34" charset="0"/>
                <a:cs typeface="Arial" pitchFamily="34" charset="0"/>
              </a:rPr>
              <a:t>Melva</a:t>
            </a:r>
            <a:r>
              <a:rPr lang="en-US" sz="2200" b="1" dirty="0">
                <a:solidFill>
                  <a:srgbClr val="0000FF"/>
                </a:solidFill>
                <a:latin typeface="Arial Narrow" pitchFamily="34" charset="0"/>
                <a:cs typeface="Arial" pitchFamily="34" charset="0"/>
              </a:rPr>
              <a:t> </a:t>
            </a:r>
            <a:r>
              <a:rPr lang="en-US" sz="2200" b="1" dirty="0" err="1">
                <a:solidFill>
                  <a:srgbClr val="0000FF"/>
                </a:solidFill>
                <a:latin typeface="Arial Narrow" pitchFamily="34" charset="0"/>
                <a:cs typeface="Arial" pitchFamily="34" charset="0"/>
              </a:rPr>
              <a:t>Purkis</a:t>
            </a:r>
            <a:r>
              <a:rPr lang="en-US" sz="2200" b="1" dirty="0">
                <a:solidFill>
                  <a:srgbClr val="0000FF"/>
                </a:solidFill>
                <a:latin typeface="Arial Narrow" pitchFamily="34" charset="0"/>
                <a:cs typeface="Arial" pitchFamily="34" charset="0"/>
              </a:rPr>
              <a:t>, p33</a:t>
            </a:r>
          </a:p>
          <a:p>
            <a:endParaRPr lang="en-US" sz="2200" dirty="0">
              <a:latin typeface="Arial" pitchFamily="34" charset="0"/>
              <a:cs typeface="Arial"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3501008"/>
            <a:ext cx="5832648" cy="3168352"/>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40 Years in </a:t>
            </a:r>
            <a:r>
              <a:rPr lang="en-NZ" sz="4800" b="1" dirty="0" err="1">
                <a:solidFill>
                  <a:srgbClr val="FF0000"/>
                </a:solidFill>
                <a:effectLst>
                  <a:glow rad="63500">
                    <a:schemeClr val="accent6">
                      <a:satMod val="175000"/>
                      <a:alpha val="40000"/>
                    </a:schemeClr>
                  </a:glow>
                </a:effectLst>
                <a:latin typeface="Papyrus" pitchFamily="66" charset="0"/>
              </a:rPr>
              <a:t>Midian</a:t>
            </a:r>
            <a:endParaRPr lang="en-NZ" sz="4800" b="1" dirty="0">
              <a:solidFill>
                <a:srgbClr val="FF0000"/>
              </a:solidFill>
              <a:effectLst>
                <a:glow rad="63500">
                  <a:schemeClr val="accent6">
                    <a:satMod val="175000"/>
                    <a:alpha val="40000"/>
                  </a:schemeClr>
                </a:glow>
              </a:effectLst>
              <a:latin typeface="Papyrus" pitchFamily="66" charset="0"/>
            </a:endParaRP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3789040"/>
            <a:ext cx="5940152" cy="2677656"/>
          </a:xfrm>
          <a:prstGeom prst="rect">
            <a:avLst/>
          </a:prstGeom>
          <a:noFill/>
        </p:spPr>
        <p:txBody>
          <a:bodyPr wrap="square" rtlCol="0">
            <a:spAutoFit/>
          </a:bodyPr>
          <a:lstStyle/>
          <a:p>
            <a:pPr>
              <a:tabLst>
                <a:tab pos="1162050" algn="l"/>
                <a:tab pos="4391025" algn="l"/>
              </a:tabLst>
            </a:pPr>
            <a:r>
              <a:rPr lang="en-US" sz="2600" b="1" u="sng" dirty="0">
                <a:latin typeface="Arial" pitchFamily="34" charset="0"/>
                <a:cs typeface="Arial" pitchFamily="34" charset="0"/>
              </a:rPr>
              <a:t>Five Refusals</a:t>
            </a:r>
          </a:p>
          <a:p>
            <a:pPr>
              <a:tabLst>
                <a:tab pos="1162050" algn="l"/>
                <a:tab pos="4481513" algn="l"/>
              </a:tabLst>
            </a:pPr>
            <a:endParaRPr lang="en-US" sz="1000" b="1" u="sng" dirty="0">
              <a:latin typeface="Arial Narrow" pitchFamily="34" charset="0"/>
              <a:cs typeface="Arial" pitchFamily="34" charset="0"/>
            </a:endParaRPr>
          </a:p>
          <a:p>
            <a:pPr>
              <a:tabLst>
                <a:tab pos="1252538" algn="l"/>
                <a:tab pos="4481513" algn="l"/>
              </a:tabLst>
            </a:pPr>
            <a:r>
              <a:rPr lang="en-US" sz="2200" b="1" dirty="0">
                <a:solidFill>
                  <a:srgbClr val="0000FF"/>
                </a:solidFill>
                <a:latin typeface="Arial Narrow" pitchFamily="34" charset="0"/>
                <a:cs typeface="Arial" pitchFamily="34" charset="0"/>
              </a:rPr>
              <a:t>Ex 3:11</a:t>
            </a:r>
            <a:r>
              <a:rPr lang="en-US" sz="2200" dirty="0">
                <a:latin typeface="Arial Narrow" pitchFamily="34" charset="0"/>
                <a:cs typeface="Arial" pitchFamily="34" charset="0"/>
              </a:rPr>
              <a:t>	But who am I to do it?</a:t>
            </a:r>
          </a:p>
          <a:p>
            <a:pPr>
              <a:tabLst>
                <a:tab pos="1252538" algn="l"/>
                <a:tab pos="4481513" algn="l"/>
              </a:tabLst>
            </a:pPr>
            <a:r>
              <a:rPr lang="en-US" sz="2200" b="1" dirty="0">
                <a:solidFill>
                  <a:srgbClr val="0000FF"/>
                </a:solidFill>
                <a:latin typeface="Arial Narrow" pitchFamily="34" charset="0"/>
                <a:cs typeface="Arial" pitchFamily="34" charset="0"/>
              </a:rPr>
              <a:t>Ex 3:13	</a:t>
            </a:r>
            <a:r>
              <a:rPr lang="en-US" sz="2200" dirty="0">
                <a:latin typeface="Arial Narrow" pitchFamily="34" charset="0"/>
                <a:cs typeface="Arial" pitchFamily="34" charset="0"/>
              </a:rPr>
              <a:t>But what am I going to tell Israel?</a:t>
            </a:r>
          </a:p>
          <a:p>
            <a:pPr>
              <a:tabLst>
                <a:tab pos="1252538" algn="l"/>
                <a:tab pos="4481513" algn="l"/>
              </a:tabLst>
            </a:pPr>
            <a:r>
              <a:rPr lang="en-US" sz="2200" b="1" dirty="0">
                <a:solidFill>
                  <a:srgbClr val="0000FF"/>
                </a:solidFill>
                <a:latin typeface="Arial Narrow" pitchFamily="34" charset="0"/>
                <a:cs typeface="Arial" pitchFamily="34" charset="0"/>
              </a:rPr>
              <a:t>Ex 4:1</a:t>
            </a:r>
            <a:r>
              <a:rPr lang="en-US" sz="2200" b="1" dirty="0">
                <a:latin typeface="Arial Narrow" pitchFamily="34" charset="0"/>
                <a:cs typeface="Arial" pitchFamily="34" charset="0"/>
              </a:rPr>
              <a:t>	</a:t>
            </a:r>
            <a:r>
              <a:rPr lang="en-US" sz="2200" dirty="0">
                <a:latin typeface="Arial Narrow" pitchFamily="34" charset="0"/>
                <a:cs typeface="Arial" pitchFamily="34" charset="0"/>
              </a:rPr>
              <a:t>But Israel won’t believe me</a:t>
            </a:r>
          </a:p>
          <a:p>
            <a:pPr>
              <a:tabLst>
                <a:tab pos="1252538" algn="l"/>
                <a:tab pos="4481513" algn="l"/>
              </a:tabLst>
            </a:pPr>
            <a:r>
              <a:rPr lang="en-US" sz="2200" b="1" dirty="0">
                <a:solidFill>
                  <a:srgbClr val="0000FF"/>
                </a:solidFill>
                <a:latin typeface="Arial Narrow" pitchFamily="34" charset="0"/>
                <a:cs typeface="Arial" pitchFamily="34" charset="0"/>
              </a:rPr>
              <a:t>Ex 4:10</a:t>
            </a:r>
            <a:r>
              <a:rPr lang="en-US" sz="2200" b="1" dirty="0">
                <a:latin typeface="Arial Narrow" pitchFamily="34" charset="0"/>
                <a:cs typeface="Arial" pitchFamily="34" charset="0"/>
              </a:rPr>
              <a:t>	</a:t>
            </a:r>
            <a:r>
              <a:rPr lang="en-US" sz="2200" dirty="0">
                <a:latin typeface="Arial Narrow" pitchFamily="34" charset="0"/>
                <a:cs typeface="Arial" pitchFamily="34" charset="0"/>
              </a:rPr>
              <a:t>But I am not eloquent – never have been</a:t>
            </a:r>
          </a:p>
          <a:p>
            <a:pPr>
              <a:tabLst>
                <a:tab pos="1252538" algn="l"/>
                <a:tab pos="4481513" algn="l"/>
              </a:tabLst>
            </a:pPr>
            <a:r>
              <a:rPr lang="en-US" sz="2200" b="1" dirty="0">
                <a:solidFill>
                  <a:srgbClr val="0000FF"/>
                </a:solidFill>
                <a:latin typeface="Arial Narrow" pitchFamily="34" charset="0"/>
                <a:cs typeface="Arial" pitchFamily="34" charset="0"/>
              </a:rPr>
              <a:t>Ex 4:13</a:t>
            </a:r>
            <a:r>
              <a:rPr lang="en-US" sz="2200" dirty="0">
                <a:latin typeface="Arial Narrow" pitchFamily="34" charset="0"/>
                <a:cs typeface="Arial" pitchFamily="34" charset="0"/>
              </a:rPr>
              <a:t>	Send somebody else</a:t>
            </a:r>
          </a:p>
          <a:p>
            <a:pPr>
              <a:tabLst>
                <a:tab pos="1252538" algn="l"/>
                <a:tab pos="4481513" algn="l"/>
              </a:tabLst>
            </a:pPr>
            <a:endParaRPr lang="en-US" sz="2200" dirty="0">
              <a:latin typeface="Arial Narrow" pitchFamily="34" charset="0"/>
              <a:cs typeface="Arial" pitchFamily="34" charset="0"/>
            </a:endParaRPr>
          </a:p>
        </p:txBody>
      </p:sp>
      <p:pic>
        <p:nvPicPr>
          <p:cNvPr id="49154" name="Picture 2" descr="C:\111\Ecclesial\Moses\Pictures\en2006lp_nfo_o_bd.jpg"/>
          <p:cNvPicPr>
            <a:picLocks noChangeAspect="1" noChangeArrowheads="1"/>
          </p:cNvPicPr>
          <p:nvPr/>
        </p:nvPicPr>
        <p:blipFill>
          <a:blip r:embed="rId4" cstate="print"/>
          <a:srcRect/>
          <a:stretch>
            <a:fillRect/>
          </a:stretch>
        </p:blipFill>
        <p:spPr bwMode="auto">
          <a:xfrm>
            <a:off x="3923928" y="188640"/>
            <a:ext cx="4234071" cy="3024336"/>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3. The Mediator</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99792" cy="2031325"/>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a:t>
            </a:r>
            <a:r>
              <a:rPr lang="en-NZ" sz="4000" b="1" dirty="0">
                <a:solidFill>
                  <a:srgbClr val="FF0000"/>
                </a:solidFill>
                <a:effectLst>
                  <a:glow rad="63500">
                    <a:schemeClr val="accent6">
                      <a:satMod val="175000"/>
                      <a:alpha val="40000"/>
                    </a:schemeClr>
                  </a:glow>
                </a:effectLst>
                <a:latin typeface="Papyrus" pitchFamily="66" charset="0"/>
              </a:rPr>
              <a:t>Wilderness </a:t>
            </a:r>
            <a:r>
              <a:rPr lang="en-NZ" sz="3800" b="1" dirty="0">
                <a:solidFill>
                  <a:srgbClr val="FF0000"/>
                </a:solidFill>
                <a:effectLst>
                  <a:glow rad="63500">
                    <a:schemeClr val="accent6">
                      <a:satMod val="175000"/>
                      <a:alpha val="40000"/>
                    </a:schemeClr>
                  </a:glow>
                </a:effectLst>
                <a:latin typeface="Papyrus" pitchFamily="66" charset="0"/>
              </a:rPr>
              <a:t>Wanderings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pic>
        <p:nvPicPr>
          <p:cNvPr id="9" name="Picture 10" descr="http://biblewalk.files.wordpress.com/2011/02/route-of-the-exodus.jpg"/>
          <p:cNvPicPr>
            <a:picLocks noChangeAspect="1" noChangeArrowheads="1"/>
          </p:cNvPicPr>
          <p:nvPr/>
        </p:nvPicPr>
        <p:blipFill>
          <a:blip r:embed="rId4" cstate="print"/>
          <a:srcRect l="18501"/>
          <a:stretch>
            <a:fillRect/>
          </a:stretch>
        </p:blipFill>
        <p:spPr bwMode="auto">
          <a:xfrm>
            <a:off x="3851920" y="1628800"/>
            <a:ext cx="4464496" cy="5024206"/>
          </a:xfrm>
          <a:prstGeom prst="rect">
            <a:avLst/>
          </a:prstGeom>
          <a:noFill/>
          <a:ln>
            <a:solidFill>
              <a:schemeClr val="tx1"/>
            </a:solidFill>
          </a:ln>
          <a:effectLst>
            <a:outerShdw blurRad="292100" dist="139700" dir="2700000" algn="tl" rotWithShape="0">
              <a:prstClr val="black"/>
            </a:outerShdw>
          </a:effectLst>
        </p:spPr>
      </p:pic>
      <p:pic>
        <p:nvPicPr>
          <p:cNvPr id="8" name="Picture 2" descr="Descent to the Gulf of Aqaba"/>
          <p:cNvPicPr>
            <a:picLocks noChangeAspect="1" noChangeArrowheads="1"/>
          </p:cNvPicPr>
          <p:nvPr/>
        </p:nvPicPr>
        <p:blipFill>
          <a:blip r:embed="rId5" cstate="print"/>
          <a:srcRect/>
          <a:stretch>
            <a:fillRect/>
          </a:stretch>
        </p:blipFill>
        <p:spPr bwMode="auto">
          <a:xfrm>
            <a:off x="3059832" y="260648"/>
            <a:ext cx="5858273" cy="1800200"/>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3046988"/>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Parable of the 5</a:t>
            </a:r>
            <a:r>
              <a:rPr lang="en-NZ" sz="4800" b="1" baseline="30000" dirty="0">
                <a:solidFill>
                  <a:srgbClr val="FF0000"/>
                </a:solidFill>
                <a:effectLst>
                  <a:glow rad="63500">
                    <a:schemeClr val="accent6">
                      <a:satMod val="175000"/>
                      <a:alpha val="40000"/>
                    </a:schemeClr>
                  </a:glow>
                </a:effectLst>
                <a:latin typeface="Papyrus" pitchFamily="66" charset="0"/>
              </a:rPr>
              <a:t>th</a:t>
            </a:r>
            <a:r>
              <a:rPr lang="en-NZ" sz="4800" b="1" dirty="0">
                <a:solidFill>
                  <a:srgbClr val="FF0000"/>
                </a:solidFill>
                <a:effectLst>
                  <a:glow rad="63500">
                    <a:schemeClr val="accent6">
                      <a:satMod val="175000"/>
                      <a:alpha val="40000"/>
                    </a:schemeClr>
                  </a:glow>
                </a:effectLst>
                <a:latin typeface="Papyrus" pitchFamily="66" charset="0"/>
              </a:rPr>
              <a:t> Ascent</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476672"/>
            <a:ext cx="5940152" cy="5632311"/>
          </a:xfrm>
          <a:prstGeom prst="rect">
            <a:avLst/>
          </a:prstGeom>
          <a:noFill/>
        </p:spPr>
        <p:txBody>
          <a:bodyPr wrap="square" rtlCol="0">
            <a:spAutoFit/>
          </a:bodyPr>
          <a:lstStyle/>
          <a:p>
            <a:pPr>
              <a:tabLst>
                <a:tab pos="1162050" algn="l"/>
                <a:tab pos="4391025" algn="l"/>
              </a:tabLst>
            </a:pPr>
            <a:r>
              <a:rPr lang="en-US" sz="2600" b="1" u="sng" dirty="0">
                <a:latin typeface="Arial" pitchFamily="34" charset="0"/>
                <a:cs typeface="Arial" pitchFamily="34" charset="0"/>
              </a:rPr>
              <a:t>The First Advent</a:t>
            </a:r>
          </a:p>
          <a:p>
            <a:pPr>
              <a:tabLst>
                <a:tab pos="1252538" algn="l"/>
                <a:tab pos="4481513" algn="l"/>
              </a:tabLst>
            </a:pPr>
            <a:r>
              <a:rPr lang="en-US" sz="2200" b="1" dirty="0">
                <a:solidFill>
                  <a:srgbClr val="0000FF"/>
                </a:solidFill>
                <a:latin typeface="Arial Narrow" pitchFamily="34" charset="0"/>
                <a:cs typeface="Arial" pitchFamily="34" charset="0"/>
              </a:rPr>
              <a:t>Ex 24:4</a:t>
            </a:r>
            <a:r>
              <a:rPr lang="en-US" sz="2200" dirty="0">
                <a:latin typeface="Arial Narrow" pitchFamily="34" charset="0"/>
                <a:cs typeface="Arial" pitchFamily="34" charset="0"/>
              </a:rPr>
              <a:t>	12 pillars = 12 apostles	</a:t>
            </a:r>
            <a:r>
              <a:rPr lang="en-US" sz="2200" b="1" dirty="0">
                <a:solidFill>
                  <a:srgbClr val="0000FF"/>
                </a:solidFill>
                <a:latin typeface="Arial Narrow" pitchFamily="34" charset="0"/>
                <a:cs typeface="Arial" pitchFamily="34" charset="0"/>
              </a:rPr>
              <a:t>Gal 2:9</a:t>
            </a:r>
          </a:p>
          <a:p>
            <a:pPr>
              <a:tabLst>
                <a:tab pos="1252538" algn="l"/>
                <a:tab pos="4481513" algn="l"/>
              </a:tabLst>
            </a:pPr>
            <a:r>
              <a:rPr lang="en-US" sz="2200" b="1" dirty="0">
                <a:solidFill>
                  <a:srgbClr val="0000FF"/>
                </a:solidFill>
                <a:latin typeface="Arial Narrow" pitchFamily="34" charset="0"/>
                <a:cs typeface="Arial" pitchFamily="34" charset="0"/>
              </a:rPr>
              <a:t>Ex 24:8	</a:t>
            </a:r>
            <a:r>
              <a:rPr lang="en-US" sz="2200" dirty="0">
                <a:latin typeface="Arial Narrow" pitchFamily="34" charset="0"/>
                <a:cs typeface="Arial" pitchFamily="34" charset="0"/>
              </a:rPr>
              <a:t>The blood of the covenant</a:t>
            </a:r>
            <a:r>
              <a:rPr lang="en-US" sz="2200" b="1" dirty="0">
                <a:solidFill>
                  <a:srgbClr val="0000FF"/>
                </a:solidFill>
                <a:latin typeface="Arial Narrow" pitchFamily="34" charset="0"/>
                <a:cs typeface="Arial" pitchFamily="34" charset="0"/>
              </a:rPr>
              <a:t>	Mt 26:28</a:t>
            </a:r>
          </a:p>
          <a:p>
            <a:pPr>
              <a:tabLst>
                <a:tab pos="1252538" algn="l"/>
                <a:tab pos="4481513" algn="l"/>
              </a:tabLst>
            </a:pPr>
            <a:r>
              <a:rPr lang="en-US" sz="2200" b="1" dirty="0">
                <a:solidFill>
                  <a:srgbClr val="0000FF"/>
                </a:solidFill>
                <a:latin typeface="Arial Narrow" pitchFamily="34" charset="0"/>
                <a:cs typeface="Arial" pitchFamily="34" charset="0"/>
              </a:rPr>
              <a:t>Ex 24:9	</a:t>
            </a:r>
            <a:r>
              <a:rPr lang="en-US" sz="2200" dirty="0">
                <a:latin typeface="Arial Narrow" pitchFamily="34" charset="0"/>
                <a:cs typeface="Arial" pitchFamily="34" charset="0"/>
              </a:rPr>
              <a:t>3 selected men</a:t>
            </a:r>
            <a:r>
              <a:rPr lang="en-US" sz="2200" b="1" dirty="0">
                <a:solidFill>
                  <a:srgbClr val="0000FF"/>
                </a:solidFill>
                <a:latin typeface="Arial Narrow" pitchFamily="34" charset="0"/>
                <a:cs typeface="Arial" pitchFamily="34" charset="0"/>
              </a:rPr>
              <a:t>	Mt 26:37</a:t>
            </a:r>
          </a:p>
          <a:p>
            <a:pPr>
              <a:tabLst>
                <a:tab pos="1252538" algn="l"/>
                <a:tab pos="4481513" algn="l"/>
              </a:tabLst>
            </a:pPr>
            <a:r>
              <a:rPr lang="en-US" sz="2200" b="1" dirty="0">
                <a:solidFill>
                  <a:srgbClr val="0000FF"/>
                </a:solidFill>
                <a:latin typeface="Arial Narrow" pitchFamily="34" charset="0"/>
                <a:cs typeface="Arial" pitchFamily="34" charset="0"/>
              </a:rPr>
              <a:t>Ex 24:10	</a:t>
            </a:r>
            <a:r>
              <a:rPr lang="en-US" sz="2200" dirty="0">
                <a:latin typeface="Arial Narrow" pitchFamily="34" charset="0"/>
                <a:cs typeface="Arial" pitchFamily="34" charset="0"/>
              </a:rPr>
              <a:t>The representative of God</a:t>
            </a:r>
            <a:r>
              <a:rPr lang="en-US" sz="2200" b="1" dirty="0">
                <a:solidFill>
                  <a:srgbClr val="0000FF"/>
                </a:solidFill>
                <a:latin typeface="Arial Narrow" pitchFamily="34" charset="0"/>
                <a:cs typeface="Arial" pitchFamily="34" charset="0"/>
              </a:rPr>
              <a:t>	Jn 14:9</a:t>
            </a:r>
          </a:p>
          <a:p>
            <a:pPr>
              <a:tabLst>
                <a:tab pos="1252538" algn="l"/>
                <a:tab pos="4481513" algn="l"/>
              </a:tabLst>
            </a:pPr>
            <a:r>
              <a:rPr lang="en-US" sz="2200" b="1" dirty="0">
                <a:solidFill>
                  <a:srgbClr val="0000FF"/>
                </a:solidFill>
                <a:latin typeface="Arial Narrow" pitchFamily="34" charset="0"/>
                <a:cs typeface="Arial" pitchFamily="34" charset="0"/>
              </a:rPr>
              <a:t>Ex 24:13	</a:t>
            </a:r>
            <a:r>
              <a:rPr lang="en-US" sz="2200" dirty="0">
                <a:latin typeface="Arial Narrow" pitchFamily="34" charset="0"/>
                <a:cs typeface="Arial" pitchFamily="34" charset="0"/>
              </a:rPr>
              <a:t>Moses rose up</a:t>
            </a:r>
            <a:r>
              <a:rPr lang="en-US" sz="2200" b="1" dirty="0">
                <a:solidFill>
                  <a:srgbClr val="0000FF"/>
                </a:solidFill>
                <a:latin typeface="Arial Narrow" pitchFamily="34" charset="0"/>
                <a:cs typeface="Arial" pitchFamily="34" charset="0"/>
              </a:rPr>
              <a:t>	Ac 1:9</a:t>
            </a:r>
          </a:p>
          <a:p>
            <a:pPr>
              <a:tabLst>
                <a:tab pos="1252538" algn="l"/>
                <a:tab pos="4481513" algn="l"/>
              </a:tabLst>
            </a:pPr>
            <a:r>
              <a:rPr lang="en-US" sz="2200" b="1" dirty="0">
                <a:solidFill>
                  <a:srgbClr val="0000FF"/>
                </a:solidFill>
                <a:latin typeface="Arial Narrow" pitchFamily="34" charset="0"/>
                <a:cs typeface="Arial" pitchFamily="34" charset="0"/>
              </a:rPr>
              <a:t>Ex 24:14	</a:t>
            </a:r>
            <a:r>
              <a:rPr lang="en-US" sz="2200" dirty="0">
                <a:latin typeface="Arial Narrow" pitchFamily="34" charset="0"/>
                <a:cs typeface="Arial" pitchFamily="34" charset="0"/>
              </a:rPr>
              <a:t>Tarry, till we come again</a:t>
            </a:r>
            <a:r>
              <a:rPr lang="en-US" sz="2200" b="1" dirty="0">
                <a:solidFill>
                  <a:srgbClr val="0000FF"/>
                </a:solidFill>
                <a:latin typeface="Arial Narrow" pitchFamily="34" charset="0"/>
                <a:cs typeface="Arial" pitchFamily="34" charset="0"/>
              </a:rPr>
              <a:t>	Ac 1:11</a:t>
            </a:r>
          </a:p>
          <a:p>
            <a:pPr>
              <a:tabLst>
                <a:tab pos="1252538" algn="l"/>
                <a:tab pos="4481513" algn="l"/>
              </a:tabLst>
            </a:pPr>
            <a:endParaRPr lang="en-US" sz="1000" b="1" dirty="0">
              <a:solidFill>
                <a:srgbClr val="0000FF"/>
              </a:solidFill>
              <a:latin typeface="Arial Narrow" pitchFamily="34" charset="0"/>
              <a:cs typeface="Arial" pitchFamily="34" charset="0"/>
            </a:endParaRPr>
          </a:p>
          <a:p>
            <a:pPr>
              <a:tabLst>
                <a:tab pos="1252538" algn="l"/>
                <a:tab pos="4481513" algn="l"/>
              </a:tabLst>
            </a:pPr>
            <a:r>
              <a:rPr lang="en-US" sz="2600" b="1" u="sng" dirty="0">
                <a:latin typeface="Arial" pitchFamily="34" charset="0"/>
                <a:cs typeface="Arial" pitchFamily="34" charset="0"/>
              </a:rPr>
              <a:t>The Absence</a:t>
            </a:r>
          </a:p>
          <a:p>
            <a:pPr>
              <a:tabLst>
                <a:tab pos="1252538" algn="l"/>
                <a:tab pos="4481513" algn="l"/>
              </a:tabLst>
            </a:pPr>
            <a:r>
              <a:rPr lang="en-US" sz="2200" b="1" dirty="0">
                <a:solidFill>
                  <a:srgbClr val="0000FF"/>
                </a:solidFill>
                <a:latin typeface="Arial Narrow" pitchFamily="34" charset="0"/>
                <a:cs typeface="Arial" pitchFamily="34" charset="0"/>
              </a:rPr>
              <a:t>Ex 24:18	</a:t>
            </a:r>
            <a:r>
              <a:rPr lang="en-US" sz="2200" dirty="0">
                <a:latin typeface="Arial Narrow" pitchFamily="34" charset="0"/>
                <a:cs typeface="Arial" pitchFamily="34" charset="0"/>
              </a:rPr>
              <a:t>40 days and 40 nights</a:t>
            </a:r>
            <a:r>
              <a:rPr lang="en-US" sz="2200" b="1" dirty="0">
                <a:solidFill>
                  <a:srgbClr val="0000FF"/>
                </a:solidFill>
                <a:latin typeface="Arial Narrow" pitchFamily="34" charset="0"/>
                <a:cs typeface="Arial" pitchFamily="34" charset="0"/>
              </a:rPr>
              <a:t>	Lu 19:12</a:t>
            </a:r>
          </a:p>
          <a:p>
            <a:pPr>
              <a:tabLst>
                <a:tab pos="1252538" algn="l"/>
                <a:tab pos="4481513" algn="l"/>
              </a:tabLst>
            </a:pPr>
            <a:endParaRPr lang="en-US" sz="1000" b="1" dirty="0">
              <a:solidFill>
                <a:srgbClr val="0000FF"/>
              </a:solidFill>
              <a:latin typeface="Arial Narrow" pitchFamily="34" charset="0"/>
              <a:cs typeface="Arial" pitchFamily="34" charset="0"/>
            </a:endParaRPr>
          </a:p>
          <a:p>
            <a:pPr>
              <a:tabLst>
                <a:tab pos="1252538" algn="l"/>
                <a:tab pos="4481513" algn="l"/>
              </a:tabLst>
            </a:pPr>
            <a:r>
              <a:rPr lang="en-US" sz="2400" b="1" u="sng" dirty="0">
                <a:latin typeface="Arial" pitchFamily="34" charset="0"/>
                <a:cs typeface="Arial" pitchFamily="34" charset="0"/>
              </a:rPr>
              <a:t>The Second Advent</a:t>
            </a:r>
          </a:p>
          <a:p>
            <a:pPr>
              <a:tabLst>
                <a:tab pos="1252538" algn="l"/>
                <a:tab pos="4481513" algn="l"/>
              </a:tabLst>
            </a:pPr>
            <a:r>
              <a:rPr lang="en-US" sz="2200" b="1" dirty="0">
                <a:solidFill>
                  <a:srgbClr val="0000FF"/>
                </a:solidFill>
                <a:latin typeface="Arial Narrow" pitchFamily="34" charset="0"/>
                <a:cs typeface="Arial" pitchFamily="34" charset="0"/>
              </a:rPr>
              <a:t>Ex 32:1	</a:t>
            </a:r>
            <a:r>
              <a:rPr lang="en-US" sz="2200" dirty="0">
                <a:latin typeface="Arial Narrow" pitchFamily="34" charset="0"/>
                <a:cs typeface="Arial" pitchFamily="34" charset="0"/>
              </a:rPr>
              <a:t>Moses is delayed</a:t>
            </a:r>
            <a:r>
              <a:rPr lang="en-US" sz="2200" b="1" dirty="0">
                <a:solidFill>
                  <a:srgbClr val="0000FF"/>
                </a:solidFill>
                <a:latin typeface="Arial Narrow" pitchFamily="34" charset="0"/>
                <a:cs typeface="Arial" pitchFamily="34" charset="0"/>
              </a:rPr>
              <a:t>	Mt 24:48</a:t>
            </a:r>
          </a:p>
          <a:p>
            <a:pPr>
              <a:tabLst>
                <a:tab pos="1252538" algn="l"/>
                <a:tab pos="4481513" algn="l"/>
              </a:tabLst>
            </a:pPr>
            <a:r>
              <a:rPr lang="en-US" sz="2200" b="1" dirty="0">
                <a:solidFill>
                  <a:srgbClr val="0000FF"/>
                </a:solidFill>
                <a:latin typeface="Arial Narrow" pitchFamily="34" charset="0"/>
                <a:cs typeface="Arial" pitchFamily="34" charset="0"/>
              </a:rPr>
              <a:t>Ex 32:6	</a:t>
            </a:r>
            <a:r>
              <a:rPr lang="en-US" sz="2200" dirty="0">
                <a:latin typeface="Arial Narrow" pitchFamily="34" charset="0"/>
                <a:cs typeface="Arial" pitchFamily="34" charset="0"/>
              </a:rPr>
              <a:t>Ate, drank, rose up to play</a:t>
            </a:r>
            <a:r>
              <a:rPr lang="en-US" sz="2200" b="1" dirty="0">
                <a:solidFill>
                  <a:srgbClr val="0000FF"/>
                </a:solidFill>
                <a:latin typeface="Arial Narrow" pitchFamily="34" charset="0"/>
                <a:cs typeface="Arial" pitchFamily="34" charset="0"/>
              </a:rPr>
              <a:t>	Mt 24:49</a:t>
            </a:r>
          </a:p>
          <a:p>
            <a:pPr>
              <a:tabLst>
                <a:tab pos="1252538" algn="l"/>
                <a:tab pos="4481513" algn="l"/>
              </a:tabLst>
            </a:pPr>
            <a:r>
              <a:rPr lang="en-US" sz="2200" b="1" dirty="0">
                <a:solidFill>
                  <a:srgbClr val="0000FF"/>
                </a:solidFill>
                <a:latin typeface="Arial Narrow" pitchFamily="34" charset="0"/>
                <a:cs typeface="Arial" pitchFamily="34" charset="0"/>
              </a:rPr>
              <a:t>Ex 32:1	</a:t>
            </a:r>
            <a:r>
              <a:rPr lang="en-US" sz="2200" dirty="0">
                <a:latin typeface="Arial Narrow" pitchFamily="34" charset="0"/>
                <a:cs typeface="Arial" pitchFamily="34" charset="0"/>
              </a:rPr>
              <a:t>We </a:t>
            </a:r>
            <a:r>
              <a:rPr lang="en-US" sz="2200" dirty="0" err="1">
                <a:latin typeface="Arial Narrow" pitchFamily="34" charset="0"/>
                <a:cs typeface="Arial" pitchFamily="34" charset="0"/>
              </a:rPr>
              <a:t>wot</a:t>
            </a:r>
            <a:r>
              <a:rPr lang="en-US" sz="2200" dirty="0">
                <a:latin typeface="Arial Narrow" pitchFamily="34" charset="0"/>
                <a:cs typeface="Arial" pitchFamily="34" charset="0"/>
              </a:rPr>
              <a:t> not what is become</a:t>
            </a:r>
            <a:r>
              <a:rPr lang="en-US" sz="2200" b="1" dirty="0">
                <a:solidFill>
                  <a:srgbClr val="0000FF"/>
                </a:solidFill>
                <a:latin typeface="Arial Narrow" pitchFamily="34" charset="0"/>
                <a:cs typeface="Arial" pitchFamily="34" charset="0"/>
              </a:rPr>
              <a:t>	Mt 24:50</a:t>
            </a:r>
          </a:p>
          <a:p>
            <a:pPr>
              <a:tabLst>
                <a:tab pos="1252538" algn="l"/>
                <a:tab pos="4481513" algn="l"/>
              </a:tabLst>
            </a:pPr>
            <a:r>
              <a:rPr lang="en-US" sz="2200" b="1" dirty="0">
                <a:solidFill>
                  <a:srgbClr val="0000FF"/>
                </a:solidFill>
                <a:latin typeface="Arial Narrow" pitchFamily="34" charset="0"/>
                <a:cs typeface="Arial" pitchFamily="34" charset="0"/>
              </a:rPr>
              <a:t>Ex 32:27	</a:t>
            </a:r>
            <a:r>
              <a:rPr lang="en-US" sz="2200" dirty="0">
                <a:latin typeface="Arial Narrow" pitchFamily="34" charset="0"/>
                <a:cs typeface="Arial" pitchFamily="34" charset="0"/>
              </a:rPr>
              <a:t>Slay every man his brother</a:t>
            </a:r>
            <a:r>
              <a:rPr lang="en-US" sz="2200" b="1" dirty="0">
                <a:solidFill>
                  <a:srgbClr val="0000FF"/>
                </a:solidFill>
                <a:latin typeface="Arial Narrow" pitchFamily="34" charset="0"/>
                <a:cs typeface="Arial" pitchFamily="34" charset="0"/>
              </a:rPr>
              <a:t>	Mt 24:51</a:t>
            </a:r>
          </a:p>
          <a:p>
            <a:pPr>
              <a:tabLst>
                <a:tab pos="1252538" algn="l"/>
                <a:tab pos="4481513" algn="l"/>
              </a:tabLst>
            </a:pPr>
            <a:r>
              <a:rPr lang="en-US" sz="2200" b="1" dirty="0">
                <a:solidFill>
                  <a:srgbClr val="0000FF"/>
                </a:solidFill>
                <a:latin typeface="Arial Narrow" pitchFamily="34" charset="0"/>
                <a:cs typeface="Arial" pitchFamily="34" charset="0"/>
              </a:rPr>
              <a:t>Ex 32:25	</a:t>
            </a:r>
            <a:r>
              <a:rPr lang="en-US" sz="2200" dirty="0">
                <a:latin typeface="Arial Narrow" pitchFamily="34" charset="0"/>
                <a:cs typeface="Arial" pitchFamily="34" charset="0"/>
              </a:rPr>
              <a:t>Naked unto their shame</a:t>
            </a:r>
            <a:r>
              <a:rPr lang="en-US" sz="2200" b="1" dirty="0">
                <a:solidFill>
                  <a:srgbClr val="0000FF"/>
                </a:solidFill>
                <a:latin typeface="Arial Narrow" pitchFamily="34" charset="0"/>
                <a:cs typeface="Arial" pitchFamily="34" charset="0"/>
              </a:rPr>
              <a:t>	Rev 16:15</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Moses and Israel</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419872" y="476672"/>
            <a:ext cx="5328592" cy="5786199"/>
          </a:xfrm>
          <a:prstGeom prst="rect">
            <a:avLst/>
          </a:prstGeom>
          <a:noFill/>
        </p:spPr>
        <p:txBody>
          <a:bodyPr wrap="square" rtlCol="0">
            <a:spAutoFit/>
          </a:bodyPr>
          <a:lstStyle/>
          <a:p>
            <a:pPr>
              <a:tabLst>
                <a:tab pos="2155825" algn="l"/>
                <a:tab pos="4391025" algn="l"/>
              </a:tabLst>
            </a:pPr>
            <a:r>
              <a:rPr lang="en-US" sz="2600" b="1" dirty="0">
                <a:latin typeface="Arial" pitchFamily="34" charset="0"/>
                <a:cs typeface="Arial" pitchFamily="34" charset="0"/>
              </a:rPr>
              <a:t>	</a:t>
            </a:r>
            <a:r>
              <a:rPr lang="en-US" sz="3200" b="1" dirty="0">
                <a:latin typeface="Arial" pitchFamily="34" charset="0"/>
                <a:cs typeface="Arial" pitchFamily="34" charset="0"/>
              </a:rPr>
              <a:t>MOSES</a:t>
            </a:r>
          </a:p>
          <a:p>
            <a:pPr>
              <a:tabLst>
                <a:tab pos="2155825" algn="l"/>
                <a:tab pos="4391025" algn="l"/>
              </a:tabLst>
            </a:pPr>
            <a:endParaRPr lang="en-US" sz="1000" b="1" dirty="0">
              <a:latin typeface="Arial" pitchFamily="34" charset="0"/>
              <a:cs typeface="Arial" pitchFamily="34" charset="0"/>
            </a:endParaRP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Desired God’s Glory  </a:t>
            </a:r>
            <a:r>
              <a:rPr lang="en-US" sz="2200" b="1" dirty="0">
                <a:solidFill>
                  <a:srgbClr val="0000FF"/>
                </a:solidFill>
                <a:latin typeface="Arial Narrow" pitchFamily="34" charset="0"/>
                <a:cs typeface="Arial" pitchFamily="34" charset="0"/>
              </a:rPr>
              <a:t>Ex 33:18</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Sought God’s Ways  </a:t>
            </a:r>
            <a:r>
              <a:rPr lang="en-US" sz="2200" b="1" dirty="0">
                <a:solidFill>
                  <a:srgbClr val="0000FF"/>
                </a:solidFill>
                <a:latin typeface="Arial Narrow" pitchFamily="34" charset="0"/>
                <a:cs typeface="Arial" pitchFamily="34" charset="0"/>
              </a:rPr>
              <a:t>Ex 33:13</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Sacrificed in Covenant  </a:t>
            </a:r>
            <a:r>
              <a:rPr lang="en-US" sz="2200" b="1" dirty="0">
                <a:solidFill>
                  <a:srgbClr val="0000FF"/>
                </a:solidFill>
                <a:latin typeface="Arial Narrow" pitchFamily="34" charset="0"/>
                <a:cs typeface="Arial" pitchFamily="34" charset="0"/>
              </a:rPr>
              <a:t>Ex 24:5</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Ascended the Mount  </a:t>
            </a:r>
            <a:r>
              <a:rPr lang="en-US" sz="2200" b="1" dirty="0">
                <a:solidFill>
                  <a:srgbClr val="0000FF"/>
                </a:solidFill>
                <a:latin typeface="Arial Narrow" pitchFamily="34" charset="0"/>
                <a:cs typeface="Arial" pitchFamily="34" charset="0"/>
              </a:rPr>
              <a:t>Ex 20:21</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Saw God’s Ways  </a:t>
            </a:r>
            <a:r>
              <a:rPr lang="en-US" sz="2200" b="1" dirty="0">
                <a:solidFill>
                  <a:srgbClr val="0000FF"/>
                </a:solidFill>
                <a:latin typeface="Arial Narrow" pitchFamily="34" charset="0"/>
                <a:cs typeface="Arial" pitchFamily="34" charset="0"/>
              </a:rPr>
              <a:t>Psa 103:7</a:t>
            </a:r>
          </a:p>
          <a:p>
            <a:pPr>
              <a:tabLst>
                <a:tab pos="1252538" algn="l"/>
                <a:tab pos="4481513" algn="l"/>
              </a:tabLst>
            </a:pPr>
            <a:r>
              <a:rPr lang="en-US" sz="2200" dirty="0">
                <a:latin typeface="Arial Narrow" pitchFamily="34" charset="0"/>
                <a:cs typeface="Arial" pitchFamily="34" charset="0"/>
              </a:rPr>
              <a:t>Faithful at the Red Sea  </a:t>
            </a:r>
            <a:r>
              <a:rPr lang="en-US" sz="2200" b="1" dirty="0">
                <a:solidFill>
                  <a:srgbClr val="0000FF"/>
                </a:solidFill>
                <a:latin typeface="Arial Narrow" pitchFamily="34" charset="0"/>
                <a:cs typeface="Arial" pitchFamily="34" charset="0"/>
              </a:rPr>
              <a:t>Heb 11:29</a:t>
            </a:r>
          </a:p>
          <a:p>
            <a:pPr>
              <a:tabLst>
                <a:tab pos="1252538" algn="l"/>
                <a:tab pos="4481513" algn="l"/>
              </a:tabLst>
            </a:pPr>
            <a:endParaRPr lang="en-US" sz="2200" b="1" dirty="0">
              <a:solidFill>
                <a:srgbClr val="0000FF"/>
              </a:solidFill>
              <a:latin typeface="Arial Narrow" pitchFamily="34" charset="0"/>
              <a:cs typeface="Arial" pitchFamily="34" charset="0"/>
            </a:endParaRPr>
          </a:p>
          <a:p>
            <a:pPr>
              <a:tabLst>
                <a:tab pos="1252538" algn="l"/>
                <a:tab pos="4481513" algn="l"/>
              </a:tabLst>
            </a:pPr>
            <a:r>
              <a:rPr lang="en-US" sz="2200" dirty="0">
                <a:latin typeface="Arial Narrow" pitchFamily="34" charset="0"/>
                <a:cs typeface="Arial" pitchFamily="34" charset="0"/>
              </a:rPr>
              <a:t>Faithful at the Red Sea</a:t>
            </a:r>
            <a:r>
              <a:rPr lang="en-US" sz="2200" b="1" dirty="0">
                <a:solidFill>
                  <a:srgbClr val="0000FF"/>
                </a:solidFill>
                <a:latin typeface="Arial Narrow" pitchFamily="34" charset="0"/>
                <a:cs typeface="Arial" pitchFamily="34" charset="0"/>
              </a:rPr>
              <a:t>  Ex 14:31</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Saw God’s Acts  </a:t>
            </a:r>
            <a:r>
              <a:rPr lang="en-US" sz="2200" b="1" dirty="0">
                <a:solidFill>
                  <a:srgbClr val="0000FF"/>
                </a:solidFill>
                <a:latin typeface="Arial Narrow" pitchFamily="34" charset="0"/>
                <a:cs typeface="Arial" pitchFamily="34" charset="0"/>
              </a:rPr>
              <a:t>Psa 103:7</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Fled from the Mount  </a:t>
            </a:r>
            <a:r>
              <a:rPr lang="en-US" sz="2200" b="1" dirty="0">
                <a:solidFill>
                  <a:srgbClr val="0000FF"/>
                </a:solidFill>
                <a:latin typeface="Arial Narrow" pitchFamily="34" charset="0"/>
                <a:cs typeface="Arial" pitchFamily="34" charset="0"/>
              </a:rPr>
              <a:t>Ex 20:18</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Sacrificed in Apostasy  </a:t>
            </a:r>
            <a:r>
              <a:rPr lang="en-US" sz="2200" b="1" dirty="0">
                <a:solidFill>
                  <a:srgbClr val="0000FF"/>
                </a:solidFill>
                <a:latin typeface="Arial Narrow" pitchFamily="34" charset="0"/>
                <a:cs typeface="Arial" pitchFamily="34" charset="0"/>
              </a:rPr>
              <a:t>Ex 32:6</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Forgot God’s Acts  </a:t>
            </a:r>
            <a:r>
              <a:rPr lang="en-US" sz="2200" b="1" dirty="0">
                <a:solidFill>
                  <a:srgbClr val="0000FF"/>
                </a:solidFill>
                <a:latin typeface="Arial Narrow" pitchFamily="34" charset="0"/>
                <a:cs typeface="Arial" pitchFamily="34" charset="0"/>
              </a:rPr>
              <a:t>Psa 106:13</a:t>
            </a:r>
          </a:p>
          <a:p>
            <a:pPr>
              <a:tabLst>
                <a:tab pos="1252538" algn="l"/>
                <a:tab pos="4481513" algn="l"/>
              </a:tabLst>
            </a:pPr>
            <a:r>
              <a:rPr lang="en-US" sz="2200" b="1" dirty="0">
                <a:solidFill>
                  <a:srgbClr val="0000FF"/>
                </a:solidFill>
                <a:latin typeface="Arial Narrow" pitchFamily="34" charset="0"/>
                <a:cs typeface="Arial" pitchFamily="34" charset="0"/>
              </a:rPr>
              <a:t>                    </a:t>
            </a:r>
            <a:r>
              <a:rPr lang="en-US" sz="2200" dirty="0">
                <a:latin typeface="Arial Narrow" pitchFamily="34" charset="0"/>
                <a:cs typeface="Arial" pitchFamily="34" charset="0"/>
              </a:rPr>
              <a:t>Disgraced God’s Glory  </a:t>
            </a:r>
            <a:r>
              <a:rPr lang="en-US" sz="2200" b="1" dirty="0">
                <a:solidFill>
                  <a:srgbClr val="0000FF"/>
                </a:solidFill>
                <a:latin typeface="Arial Narrow" pitchFamily="34" charset="0"/>
                <a:cs typeface="Arial" pitchFamily="34" charset="0"/>
              </a:rPr>
              <a:t>Psa 106:20</a:t>
            </a:r>
          </a:p>
          <a:p>
            <a:pPr>
              <a:tabLst>
                <a:tab pos="1252538" algn="l"/>
                <a:tab pos="4481513" algn="l"/>
              </a:tabLst>
            </a:pPr>
            <a:endParaRPr lang="en-US" sz="1000" b="1" dirty="0">
              <a:solidFill>
                <a:srgbClr val="0000FF"/>
              </a:solidFill>
              <a:latin typeface="Arial Narrow" pitchFamily="34" charset="0"/>
              <a:cs typeface="Arial" pitchFamily="34" charset="0"/>
            </a:endParaRPr>
          </a:p>
          <a:p>
            <a:pPr>
              <a:tabLst>
                <a:tab pos="2155825" algn="l"/>
                <a:tab pos="4391025" algn="l"/>
              </a:tabLst>
            </a:pPr>
            <a:r>
              <a:rPr lang="en-US" sz="2400" b="1" dirty="0">
                <a:latin typeface="Arial" pitchFamily="34" charset="0"/>
                <a:cs typeface="Arial" pitchFamily="34" charset="0"/>
              </a:rPr>
              <a:t>	</a:t>
            </a:r>
            <a:r>
              <a:rPr lang="en-US" sz="3200" b="1" dirty="0">
                <a:latin typeface="Arial" pitchFamily="34" charset="0"/>
                <a:cs typeface="Arial" pitchFamily="34" charset="0"/>
              </a:rPr>
              <a:t>ISRAEL</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1569660"/>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Events at Sinai</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260648"/>
            <a:ext cx="5760640" cy="6596871"/>
          </a:xfrm>
          <a:prstGeom prst="rect">
            <a:avLst/>
          </a:prstGeom>
          <a:noFill/>
        </p:spPr>
        <p:txBody>
          <a:bodyPr wrap="square" rtlCol="0">
            <a:spAutoFit/>
          </a:bodyPr>
          <a:lstStyle/>
          <a:p>
            <a:pPr marL="271463" indent="-271463"/>
            <a:r>
              <a:rPr lang="en-US" sz="2400" b="1" dirty="0">
                <a:latin typeface="Arial" pitchFamily="34" charset="0"/>
                <a:cs typeface="Arial" pitchFamily="34" charset="0"/>
              </a:rPr>
              <a:t>   </a:t>
            </a:r>
            <a:r>
              <a:rPr lang="en-US" sz="2400" b="1" u="sng" dirty="0">
                <a:latin typeface="Arial" pitchFamily="34" charset="0"/>
                <a:cs typeface="Arial" pitchFamily="34" charset="0"/>
              </a:rPr>
              <a:t>Ascent</a:t>
            </a:r>
            <a:endParaRPr lang="en-US" sz="2400" dirty="0">
              <a:latin typeface="Arial" pitchFamily="34" charset="0"/>
              <a:cs typeface="Arial" pitchFamily="34" charset="0"/>
            </a:endParaRPr>
          </a:p>
          <a:p>
            <a:pPr marL="271463" indent="-271463"/>
            <a:r>
              <a:rPr lang="en-US" sz="2400" dirty="0">
                <a:latin typeface="Arial" pitchFamily="34" charset="0"/>
                <a:cs typeface="Arial" pitchFamily="34" charset="0"/>
              </a:rPr>
              <a:t>   Descent</a:t>
            </a:r>
          </a:p>
          <a:p>
            <a:pPr marL="271463" indent="-271463"/>
            <a:endParaRPr lang="en-US" sz="1200" b="1" dirty="0">
              <a:latin typeface="Arial Narrow" pitchFamily="34" charset="0"/>
              <a:cs typeface="Arial" pitchFamily="34" charset="0"/>
            </a:endParaRPr>
          </a:p>
          <a:p>
            <a:pPr marL="271463" indent="-271463"/>
            <a:r>
              <a:rPr lang="en-US" sz="2000" b="1" dirty="0">
                <a:latin typeface="Arial Narrow" pitchFamily="34" charset="0"/>
                <a:cs typeface="Arial" pitchFamily="34" charset="0"/>
              </a:rPr>
              <a:t>1</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The Promise of Priesthood</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19:3-6</a:t>
            </a:r>
          </a:p>
          <a:p>
            <a:pPr marL="271463" indent="-271463">
              <a:tabLst>
                <a:tab pos="5113338" algn="r"/>
              </a:tabLst>
            </a:pPr>
            <a:r>
              <a:rPr lang="en-US" sz="2000" dirty="0">
                <a:latin typeface="Arial Narrow" pitchFamily="34" charset="0"/>
                <a:cs typeface="Arial" pitchFamily="34" charset="0"/>
              </a:rPr>
              <a:t>	People respond willingly</a:t>
            </a:r>
          </a:p>
          <a:p>
            <a:pPr marL="457200" indent="-457200">
              <a:tabLst>
                <a:tab pos="5113338" algn="r"/>
              </a:tabLst>
            </a:pPr>
            <a:endParaRPr lang="en-US" sz="1200" dirty="0">
              <a:latin typeface="Arial Narrow" pitchFamily="34" charset="0"/>
              <a:cs typeface="Arial" pitchFamily="34" charset="0"/>
            </a:endParaRPr>
          </a:p>
          <a:p>
            <a:pPr marL="271463" indent="-271463">
              <a:tabLst>
                <a:tab pos="5113338" algn="r"/>
              </a:tabLst>
            </a:pPr>
            <a:r>
              <a:rPr lang="en-US" sz="2000" b="1" dirty="0">
                <a:latin typeface="Arial Narrow" pitchFamily="34" charset="0"/>
                <a:cs typeface="Arial" pitchFamily="34" charset="0"/>
              </a:rPr>
              <a:t>2</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Sanctify the People</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19:8-13</a:t>
            </a:r>
          </a:p>
          <a:p>
            <a:pPr marL="271463" indent="-271463">
              <a:tabLst>
                <a:tab pos="5113338" algn="r"/>
              </a:tabLst>
            </a:pPr>
            <a:r>
              <a:rPr lang="en-US" sz="2000" dirty="0">
                <a:latin typeface="Arial Narrow" pitchFamily="34" charset="0"/>
                <a:cs typeface="Arial" pitchFamily="34" charset="0"/>
              </a:rPr>
              <a:t>	People wash and stand at distance</a:t>
            </a:r>
          </a:p>
          <a:p>
            <a:pPr marL="457200" indent="-457200">
              <a:tabLst>
                <a:tab pos="5113338" algn="r"/>
              </a:tabLst>
            </a:pPr>
            <a:endParaRPr lang="en-US" sz="1200" dirty="0">
              <a:latin typeface="Arial Narrow" pitchFamily="34" charset="0"/>
              <a:cs typeface="Arial" pitchFamily="34" charset="0"/>
            </a:endParaRPr>
          </a:p>
          <a:p>
            <a:pPr marL="271463" indent="-271463">
              <a:tabLst>
                <a:tab pos="5113338" algn="r"/>
              </a:tabLst>
            </a:pPr>
            <a:r>
              <a:rPr lang="en-US" sz="2000" b="1" dirty="0">
                <a:latin typeface="Arial Narrow" pitchFamily="34" charset="0"/>
                <a:cs typeface="Arial" pitchFamily="34" charset="0"/>
              </a:rPr>
              <a:t>3</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People to Stand Afar Off</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19:20-25</a:t>
            </a:r>
          </a:p>
          <a:p>
            <a:pPr marL="271463" indent="-271463">
              <a:tabLst>
                <a:tab pos="5113338" algn="r"/>
              </a:tabLst>
            </a:pPr>
            <a:r>
              <a:rPr lang="en-US" sz="2000" dirty="0">
                <a:latin typeface="Arial Narrow" pitchFamily="34" charset="0"/>
                <a:cs typeface="Arial" pitchFamily="34" charset="0"/>
              </a:rPr>
              <a:t>	10 Commandments, people afraid</a:t>
            </a:r>
          </a:p>
          <a:p>
            <a:pPr marL="457200" indent="-457200">
              <a:tabLst>
                <a:tab pos="5113338" algn="r"/>
              </a:tabLst>
            </a:pPr>
            <a:r>
              <a:rPr lang="en-US" sz="1200" dirty="0">
                <a:latin typeface="Arial Narrow" pitchFamily="34" charset="0"/>
                <a:cs typeface="Arial" pitchFamily="34" charset="0"/>
              </a:rPr>
              <a:t>	</a:t>
            </a:r>
          </a:p>
          <a:p>
            <a:pPr marL="271463" indent="-271463">
              <a:tabLst>
                <a:tab pos="5113338" algn="r"/>
              </a:tabLst>
            </a:pPr>
            <a:r>
              <a:rPr lang="en-US" sz="2000" b="1" dirty="0">
                <a:latin typeface="Arial Narrow" pitchFamily="34" charset="0"/>
                <a:cs typeface="Arial" pitchFamily="34" charset="0"/>
              </a:rPr>
              <a:t>4</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Social laws, Angel Promised</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20:21-24:3</a:t>
            </a:r>
          </a:p>
          <a:p>
            <a:pPr marL="271463" indent="-271463">
              <a:tabLst>
                <a:tab pos="5113338" algn="r"/>
              </a:tabLst>
            </a:pPr>
            <a:r>
              <a:rPr lang="en-US" sz="2000" dirty="0">
                <a:latin typeface="Arial Narrow" pitchFamily="34" charset="0"/>
                <a:cs typeface="Arial" pitchFamily="34" charset="0"/>
              </a:rPr>
              <a:t>	People respond, Covenant made</a:t>
            </a:r>
          </a:p>
          <a:p>
            <a:pPr marL="457200" indent="-457200">
              <a:tabLst>
                <a:tab pos="5113338" algn="r"/>
              </a:tabLst>
            </a:pPr>
            <a:endParaRPr lang="en-US" sz="1200" dirty="0">
              <a:latin typeface="Arial Narrow" pitchFamily="34" charset="0"/>
              <a:cs typeface="Arial" pitchFamily="34" charset="0"/>
            </a:endParaRPr>
          </a:p>
          <a:p>
            <a:pPr marL="271463" indent="-271463">
              <a:tabLst>
                <a:tab pos="5113338" algn="r"/>
              </a:tabLst>
            </a:pPr>
            <a:r>
              <a:rPr lang="en-US" sz="2000" b="1" dirty="0">
                <a:latin typeface="Arial Narrow" pitchFamily="34" charset="0"/>
                <a:cs typeface="Arial" pitchFamily="34" charset="0"/>
              </a:rPr>
              <a:t>5</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Pattern of Tabernacle, Tables given</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24:9-32:18</a:t>
            </a:r>
          </a:p>
          <a:p>
            <a:pPr marL="271463" indent="-271463">
              <a:tabLst>
                <a:tab pos="5113338" algn="r"/>
              </a:tabLst>
            </a:pPr>
            <a:r>
              <a:rPr lang="en-US" sz="2000" dirty="0">
                <a:latin typeface="Arial Narrow" pitchFamily="34" charset="0"/>
                <a:cs typeface="Arial" pitchFamily="34" charset="0"/>
              </a:rPr>
              <a:t>	Golden calf, Tables broken</a:t>
            </a:r>
          </a:p>
          <a:p>
            <a:pPr marL="271463" indent="-271463">
              <a:tabLst>
                <a:tab pos="5113338" algn="r"/>
              </a:tabLst>
            </a:pPr>
            <a:endParaRPr lang="en-US" sz="1200" dirty="0">
              <a:latin typeface="Arial Narrow" pitchFamily="34" charset="0"/>
              <a:cs typeface="Arial" pitchFamily="34" charset="0"/>
            </a:endParaRPr>
          </a:p>
          <a:p>
            <a:pPr marL="271463" indent="-271463">
              <a:tabLst>
                <a:tab pos="5113338" algn="r"/>
              </a:tabLst>
            </a:pPr>
            <a:r>
              <a:rPr lang="en-US" sz="2000" b="1" dirty="0">
                <a:latin typeface="Arial Narrow" pitchFamily="34" charset="0"/>
                <a:cs typeface="Arial" pitchFamily="34" charset="0"/>
              </a:rPr>
              <a:t>6</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Intercedes, Angel taken</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32:31-33:3</a:t>
            </a:r>
          </a:p>
          <a:p>
            <a:pPr marL="271463" indent="-271463">
              <a:tabLst>
                <a:tab pos="5113338" algn="r"/>
              </a:tabLst>
            </a:pPr>
            <a:r>
              <a:rPr lang="en-US" sz="2000" dirty="0">
                <a:latin typeface="Arial Narrow" pitchFamily="34" charset="0"/>
                <a:cs typeface="Arial" pitchFamily="34" charset="0"/>
              </a:rPr>
              <a:t>	Tent of meeting, Angel reinstated</a:t>
            </a:r>
          </a:p>
          <a:p>
            <a:pPr marL="457200" indent="-457200">
              <a:tabLst>
                <a:tab pos="5113338" algn="r"/>
              </a:tabLst>
            </a:pPr>
            <a:endParaRPr lang="en-US" sz="1200" dirty="0">
              <a:latin typeface="Arial Narrow" pitchFamily="34" charset="0"/>
              <a:cs typeface="Arial" pitchFamily="34" charset="0"/>
            </a:endParaRPr>
          </a:p>
          <a:p>
            <a:pPr marL="271463" indent="-271463">
              <a:tabLst>
                <a:tab pos="5113338" algn="r"/>
              </a:tabLst>
            </a:pPr>
            <a:r>
              <a:rPr lang="en-US" sz="2000" b="1" dirty="0">
                <a:latin typeface="Arial Narrow" pitchFamily="34" charset="0"/>
                <a:cs typeface="Arial" pitchFamily="34" charset="0"/>
              </a:rPr>
              <a:t>7</a:t>
            </a:r>
            <a:r>
              <a:rPr lang="en-US" sz="2000" dirty="0">
                <a:latin typeface="Arial Narrow" pitchFamily="34" charset="0"/>
                <a:cs typeface="Arial" pitchFamily="34" charset="0"/>
              </a:rPr>
              <a:t>	</a:t>
            </a:r>
            <a:r>
              <a:rPr lang="en-US" sz="2000" b="1" u="sng" dirty="0">
                <a:latin typeface="Arial Narrow" pitchFamily="34" charset="0"/>
                <a:cs typeface="Arial" pitchFamily="34" charset="0"/>
              </a:rPr>
              <a:t>Divine Name, Tables rewritten</a:t>
            </a:r>
            <a:r>
              <a:rPr lang="en-US" sz="2000" b="1" dirty="0">
                <a:latin typeface="Arial Narrow" pitchFamily="34" charset="0"/>
                <a:cs typeface="Arial" pitchFamily="34" charset="0"/>
              </a:rPr>
              <a:t>  </a:t>
            </a:r>
            <a:r>
              <a:rPr lang="en-US" sz="2000" b="1" dirty="0">
                <a:solidFill>
                  <a:srgbClr val="0000FF"/>
                </a:solidFill>
                <a:latin typeface="Arial Narrow" pitchFamily="34" charset="0"/>
                <a:cs typeface="Arial" pitchFamily="34" charset="0"/>
              </a:rPr>
              <a:t>Ex 34:4-29</a:t>
            </a:r>
          </a:p>
          <a:p>
            <a:pPr marL="271463" indent="-271463"/>
            <a:r>
              <a:rPr lang="en-US" sz="2000" dirty="0">
                <a:latin typeface="Arial Narrow" pitchFamily="34" charset="0"/>
                <a:cs typeface="Arial" pitchFamily="34" charset="0"/>
              </a:rPr>
              <a:t>	Moses’ face shines, Tabernacle built</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Moses and Israel</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1916832"/>
            <a:ext cx="5940152" cy="4708981"/>
          </a:xfrm>
          <a:prstGeom prst="rect">
            <a:avLst/>
          </a:prstGeom>
          <a:noFill/>
        </p:spPr>
        <p:txBody>
          <a:bodyPr wrap="square" rtlCol="0">
            <a:spAutoFit/>
          </a:bodyPr>
          <a:lstStyle/>
          <a:p>
            <a:pPr>
              <a:tabLst>
                <a:tab pos="5113338" algn="r"/>
              </a:tabLst>
            </a:pPr>
            <a:endParaRPr lang="en-US" sz="2200" dirty="0">
              <a:latin typeface="Arial Narrow" pitchFamily="34" charset="0"/>
              <a:cs typeface="Arial" pitchFamily="34" charset="0"/>
            </a:endParaRPr>
          </a:p>
          <a:p>
            <a:pPr>
              <a:tabLst>
                <a:tab pos="2867025" algn="l"/>
                <a:tab pos="4391025" algn="l"/>
              </a:tabLst>
            </a:pPr>
            <a:r>
              <a:rPr lang="en-US" sz="2600" b="1" dirty="0">
                <a:latin typeface="Arial" pitchFamily="34" charset="0"/>
                <a:cs typeface="Arial" pitchFamily="34" charset="0"/>
              </a:rPr>
              <a:t>	</a:t>
            </a:r>
            <a:r>
              <a:rPr lang="en-US" sz="2600" b="1" u="sng" dirty="0">
                <a:latin typeface="Arial" pitchFamily="34" charset="0"/>
                <a:cs typeface="Arial" pitchFamily="34" charset="0"/>
              </a:rPr>
              <a:t>Moses</a:t>
            </a:r>
            <a:r>
              <a:rPr lang="en-US" sz="2600" b="1" dirty="0">
                <a:latin typeface="Arial" pitchFamily="34" charset="0"/>
                <a:cs typeface="Arial" pitchFamily="34" charset="0"/>
              </a:rPr>
              <a:t>	</a:t>
            </a:r>
            <a:r>
              <a:rPr lang="en-US" sz="2600" b="1" u="sng" dirty="0">
                <a:latin typeface="Arial" pitchFamily="34" charset="0"/>
                <a:cs typeface="Arial" pitchFamily="34" charset="0"/>
              </a:rPr>
              <a:t>Israel</a:t>
            </a:r>
          </a:p>
          <a:p>
            <a:pPr>
              <a:tabLst>
                <a:tab pos="3409950" algn="ctr"/>
                <a:tab pos="4843463" algn="ctr"/>
              </a:tabLst>
            </a:pPr>
            <a:endParaRPr lang="en-US" sz="1000" b="1" dirty="0">
              <a:solidFill>
                <a:srgbClr val="0000FF"/>
              </a:solidFill>
              <a:latin typeface="Arial Narrow" pitchFamily="34" charset="0"/>
              <a:cs typeface="Arial" pitchFamily="34" charset="0"/>
            </a:endParaRPr>
          </a:p>
          <a:p>
            <a:pPr>
              <a:tabLst>
                <a:tab pos="3409950" algn="ctr"/>
                <a:tab pos="4843463" algn="ctr"/>
              </a:tabLst>
            </a:pPr>
            <a:r>
              <a:rPr lang="en-US" sz="2200" dirty="0">
                <a:latin typeface="Arial Narrow" pitchFamily="34" charset="0"/>
                <a:cs typeface="Arial" pitchFamily="34" charset="0"/>
              </a:rPr>
              <a:t>Fled from Egypt	</a:t>
            </a:r>
            <a:r>
              <a:rPr lang="en-US" sz="2200" b="1" dirty="0">
                <a:solidFill>
                  <a:srgbClr val="0000FF"/>
                </a:solidFill>
                <a:latin typeface="Arial Narrow" pitchFamily="34" charset="0"/>
                <a:cs typeface="Arial" pitchFamily="34" charset="0"/>
              </a:rPr>
              <a:t>Ex 2:15	Ex 14:5</a:t>
            </a:r>
          </a:p>
          <a:p>
            <a:pPr>
              <a:tabLst>
                <a:tab pos="3409950" algn="ctr"/>
                <a:tab pos="4843463" algn="ctr"/>
              </a:tabLst>
            </a:pPr>
            <a:r>
              <a:rPr lang="en-US" sz="2200" dirty="0">
                <a:latin typeface="Arial Narrow" pitchFamily="34" charset="0"/>
                <a:cs typeface="Arial" pitchFamily="34" charset="0"/>
              </a:rPr>
              <a:t>Humbled in Wilderness	</a:t>
            </a:r>
            <a:r>
              <a:rPr lang="en-US" sz="2200" b="1" dirty="0">
                <a:solidFill>
                  <a:srgbClr val="0000FF"/>
                </a:solidFill>
                <a:latin typeface="Arial Narrow" pitchFamily="34" charset="0"/>
                <a:cs typeface="Arial" pitchFamily="34" charset="0"/>
              </a:rPr>
              <a:t>Ex 3:11	Deut 8:3</a:t>
            </a:r>
          </a:p>
          <a:p>
            <a:pPr>
              <a:tabLst>
                <a:tab pos="3409950" algn="ctr"/>
                <a:tab pos="4843463" algn="ctr"/>
              </a:tabLst>
            </a:pPr>
            <a:r>
              <a:rPr lang="en-US" sz="2200" dirty="0">
                <a:latin typeface="Arial Narrow" pitchFamily="34" charset="0"/>
                <a:cs typeface="Arial" pitchFamily="34" charset="0"/>
              </a:rPr>
              <a:t>40 Years Sojourn	</a:t>
            </a:r>
            <a:r>
              <a:rPr lang="en-US" sz="2200" b="1" dirty="0">
                <a:solidFill>
                  <a:srgbClr val="0000FF"/>
                </a:solidFill>
                <a:latin typeface="Arial Narrow" pitchFamily="34" charset="0"/>
                <a:cs typeface="Arial" pitchFamily="34" charset="0"/>
              </a:rPr>
              <a:t>Ac 7:30	Deut 8:4</a:t>
            </a:r>
          </a:p>
          <a:p>
            <a:pPr>
              <a:tabLst>
                <a:tab pos="3409950" algn="ctr"/>
                <a:tab pos="4843463" algn="ctr"/>
              </a:tabLst>
            </a:pPr>
            <a:r>
              <a:rPr lang="en-US" sz="2200" dirty="0">
                <a:latin typeface="Arial Narrow" pitchFamily="34" charset="0"/>
                <a:cs typeface="Arial" pitchFamily="34" charset="0"/>
              </a:rPr>
              <a:t>Angel at Sinai	</a:t>
            </a:r>
            <a:r>
              <a:rPr lang="en-US" sz="2200" b="1" dirty="0">
                <a:solidFill>
                  <a:srgbClr val="0000FF"/>
                </a:solidFill>
                <a:latin typeface="Arial Narrow" pitchFamily="34" charset="0"/>
                <a:cs typeface="Arial" pitchFamily="34" charset="0"/>
              </a:rPr>
              <a:t>Ex 3:1	Ex 19:2</a:t>
            </a:r>
          </a:p>
          <a:p>
            <a:pPr>
              <a:tabLst>
                <a:tab pos="3409950" algn="ctr"/>
                <a:tab pos="4843463" algn="ctr"/>
              </a:tabLst>
            </a:pPr>
            <a:r>
              <a:rPr lang="en-US" sz="2200" dirty="0">
                <a:latin typeface="Arial Narrow" pitchFamily="34" charset="0"/>
                <a:cs typeface="Arial" pitchFamily="34" charset="0"/>
              </a:rPr>
              <a:t>Angel Speaks out of Fire	</a:t>
            </a:r>
            <a:r>
              <a:rPr lang="en-US" sz="2200" b="1" dirty="0">
                <a:solidFill>
                  <a:srgbClr val="0000FF"/>
                </a:solidFill>
                <a:latin typeface="Arial Narrow" pitchFamily="34" charset="0"/>
                <a:cs typeface="Arial" pitchFamily="34" charset="0"/>
              </a:rPr>
              <a:t>Ex 3:2	Ex 19:18</a:t>
            </a:r>
          </a:p>
          <a:p>
            <a:pPr>
              <a:tabLst>
                <a:tab pos="3409950" algn="ctr"/>
                <a:tab pos="4843463" algn="ctr"/>
              </a:tabLst>
            </a:pPr>
            <a:r>
              <a:rPr lang="en-US" sz="2200" dirty="0">
                <a:latin typeface="Arial Narrow" pitchFamily="34" charset="0"/>
                <a:cs typeface="Arial" pitchFamily="34" charset="0"/>
              </a:rPr>
              <a:t>Do Not Come Near	</a:t>
            </a:r>
            <a:r>
              <a:rPr lang="en-US" sz="2200" b="1" dirty="0">
                <a:solidFill>
                  <a:srgbClr val="0000FF"/>
                </a:solidFill>
                <a:latin typeface="Arial Narrow" pitchFamily="34" charset="0"/>
                <a:cs typeface="Arial" pitchFamily="34" charset="0"/>
              </a:rPr>
              <a:t>Ex 3:5	Ex 19:12</a:t>
            </a:r>
          </a:p>
          <a:p>
            <a:pPr>
              <a:tabLst>
                <a:tab pos="3409950" algn="ctr"/>
                <a:tab pos="4843463" algn="ctr"/>
              </a:tabLst>
            </a:pPr>
            <a:r>
              <a:rPr lang="en-US" sz="2200" dirty="0">
                <a:latin typeface="Arial Narrow" pitchFamily="34" charset="0"/>
                <a:cs typeface="Arial" pitchFamily="34" charset="0"/>
              </a:rPr>
              <a:t>Angel is Angry	</a:t>
            </a:r>
            <a:r>
              <a:rPr lang="en-US" sz="2200" b="1" dirty="0">
                <a:solidFill>
                  <a:srgbClr val="0000FF"/>
                </a:solidFill>
                <a:latin typeface="Arial Narrow" pitchFamily="34" charset="0"/>
                <a:cs typeface="Arial" pitchFamily="34" charset="0"/>
              </a:rPr>
              <a:t>Ex 4:14	Ex 32:10</a:t>
            </a:r>
          </a:p>
          <a:p>
            <a:pPr>
              <a:tabLst>
                <a:tab pos="3409950" algn="ctr"/>
                <a:tab pos="4843463" algn="ctr"/>
              </a:tabLst>
            </a:pPr>
            <a:r>
              <a:rPr lang="en-US" sz="2200" dirty="0">
                <a:latin typeface="Arial Narrow" pitchFamily="34" charset="0"/>
                <a:cs typeface="Arial" pitchFamily="34" charset="0"/>
              </a:rPr>
              <a:t>Angel seeks to Kill	</a:t>
            </a:r>
            <a:r>
              <a:rPr lang="en-US" sz="2200" b="1" dirty="0">
                <a:solidFill>
                  <a:srgbClr val="0000FF"/>
                </a:solidFill>
                <a:latin typeface="Arial Narrow" pitchFamily="34" charset="0"/>
                <a:cs typeface="Arial" pitchFamily="34" charset="0"/>
              </a:rPr>
              <a:t>Ex 4:24	Ex 32:10</a:t>
            </a:r>
          </a:p>
          <a:p>
            <a:pPr>
              <a:tabLst>
                <a:tab pos="3409950" algn="ctr"/>
                <a:tab pos="4843463" algn="ctr"/>
              </a:tabLst>
            </a:pPr>
            <a:endParaRPr lang="en-US" sz="2200" dirty="0">
              <a:latin typeface="Arial Narrow" pitchFamily="34" charset="0"/>
              <a:cs typeface="Arial" pitchFamily="34" charset="0"/>
            </a:endParaRPr>
          </a:p>
          <a:p>
            <a:pPr>
              <a:tabLst>
                <a:tab pos="3409950" algn="ctr"/>
                <a:tab pos="4843463" algn="ctr"/>
              </a:tabLst>
            </a:pPr>
            <a:r>
              <a:rPr lang="en-US" sz="2200" dirty="0">
                <a:latin typeface="Arial Narrow" pitchFamily="34" charset="0"/>
                <a:cs typeface="Arial" pitchFamily="34" charset="0"/>
              </a:rPr>
              <a:t>Forsook Egypt	</a:t>
            </a:r>
            <a:r>
              <a:rPr lang="en-US" sz="2200" b="1" dirty="0">
                <a:solidFill>
                  <a:srgbClr val="0000FF"/>
                </a:solidFill>
                <a:latin typeface="Arial Narrow" pitchFamily="34" charset="0"/>
                <a:cs typeface="Arial" pitchFamily="34" charset="0"/>
              </a:rPr>
              <a:t>Heb 11:27</a:t>
            </a:r>
            <a:r>
              <a:rPr lang="en-US" sz="2200" dirty="0">
                <a:latin typeface="Arial Narrow" pitchFamily="34" charset="0"/>
                <a:cs typeface="Arial" pitchFamily="34" charset="0"/>
              </a:rPr>
              <a:t>	</a:t>
            </a:r>
          </a:p>
          <a:p>
            <a:pPr>
              <a:tabLst>
                <a:tab pos="3409950" algn="ctr"/>
                <a:tab pos="4843463" algn="ctr"/>
              </a:tabLst>
            </a:pPr>
            <a:r>
              <a:rPr lang="en-US" sz="2200" dirty="0">
                <a:latin typeface="Arial Narrow" pitchFamily="34" charset="0"/>
                <a:cs typeface="Arial" pitchFamily="34" charset="0"/>
              </a:rPr>
              <a:t>Returned to Egypt		</a:t>
            </a:r>
            <a:r>
              <a:rPr lang="en-US" sz="2200" b="1" dirty="0">
                <a:solidFill>
                  <a:srgbClr val="0000FF"/>
                </a:solidFill>
                <a:latin typeface="Arial Narrow" pitchFamily="34" charset="0"/>
                <a:cs typeface="Arial" pitchFamily="34" charset="0"/>
              </a:rPr>
              <a:t>Ac 7:39	</a:t>
            </a:r>
          </a:p>
        </p:txBody>
      </p:sp>
      <p:pic>
        <p:nvPicPr>
          <p:cNvPr id="9" name="Picture 2" descr="C:\111\Ecclesial\Moses\Pictures\en2006lp_nfo_o_bd.jpg"/>
          <p:cNvPicPr>
            <a:picLocks noChangeAspect="1" noChangeArrowheads="1"/>
          </p:cNvPicPr>
          <p:nvPr/>
        </p:nvPicPr>
        <p:blipFill>
          <a:blip r:embed="rId4" cstate="print"/>
          <a:srcRect/>
          <a:stretch>
            <a:fillRect/>
          </a:stretch>
        </p:blipFill>
        <p:spPr bwMode="auto">
          <a:xfrm>
            <a:off x="4860032" y="332656"/>
            <a:ext cx="2520280" cy="1800200"/>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4. The Man</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5. The Faithful</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111\Ecclesial\Romans\Pictures\Background1.jpg"/>
          <p:cNvPicPr>
            <a:picLocks noChangeAspect="1" noChangeArrowheads="1"/>
          </p:cNvPicPr>
          <p:nvPr/>
        </p:nvPicPr>
        <p:blipFill>
          <a:blip r:embed="rId2" cstate="print"/>
          <a:srcRect l="6664" r="8700" b="22926"/>
          <a:stretch>
            <a:fillRect/>
          </a:stretch>
        </p:blipFill>
        <p:spPr bwMode="auto">
          <a:xfrm>
            <a:off x="0" y="0"/>
            <a:ext cx="9144000" cy="6858000"/>
          </a:xfrm>
          <a:prstGeom prst="rect">
            <a:avLst/>
          </a:prstGeom>
          <a:noFill/>
        </p:spPr>
      </p:pic>
      <p:sp>
        <p:nvSpPr>
          <p:cNvPr id="17" name="Rectangle 16"/>
          <p:cNvSpPr/>
          <p:nvPr/>
        </p:nvSpPr>
        <p:spPr>
          <a:xfrm rot="10800000">
            <a:off x="0" y="4437112"/>
            <a:ext cx="9144000" cy="2420888"/>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323528" y="5877272"/>
            <a:ext cx="5004048" cy="830997"/>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That Good Land</a:t>
            </a:r>
            <a:endParaRPr lang="en-NZ" sz="4400" b="1" dirty="0">
              <a:solidFill>
                <a:srgbClr val="FF0000"/>
              </a:solidFill>
              <a:effectLst>
                <a:glow rad="63500">
                  <a:schemeClr val="accent6">
                    <a:satMod val="175000"/>
                    <a:alpha val="40000"/>
                  </a:schemeClr>
                </a:glow>
              </a:effectLst>
              <a:latin typeface="Papyrus" pitchFamily="66" charset="0"/>
            </a:endParaRPr>
          </a:p>
        </p:txBody>
      </p:sp>
      <p:pic>
        <p:nvPicPr>
          <p:cNvPr id="5122" name="Picture 2" descr="http://www.theweeklyportion.com/twp/wp-content/uploads/2012/12/map-of-tribes-of-israel-2gif.jpg"/>
          <p:cNvPicPr>
            <a:picLocks noChangeAspect="1" noChangeArrowheads="1"/>
          </p:cNvPicPr>
          <p:nvPr/>
        </p:nvPicPr>
        <p:blipFill>
          <a:blip r:embed="rId3" cstate="print"/>
          <a:srcRect l="22126" t="9654" r="35660" b="4107"/>
          <a:stretch>
            <a:fillRect/>
          </a:stretch>
        </p:blipFill>
        <p:spPr bwMode="auto">
          <a:xfrm>
            <a:off x="6948264" y="188640"/>
            <a:ext cx="2016224" cy="6480720"/>
          </a:xfrm>
          <a:prstGeom prst="rect">
            <a:avLst/>
          </a:prstGeom>
          <a:noFill/>
          <a:ln>
            <a:solidFill>
              <a:schemeClr val="tx1"/>
            </a:solidFill>
          </a:ln>
          <a:effectLst>
            <a:outerShdw blurRad="292100" dist="139700" dir="2700000" algn="tl" rotWithShape="0">
              <a:prstClr val="black"/>
            </a:outerShdw>
          </a:effectLst>
        </p:spPr>
      </p:pic>
      <p:pic>
        <p:nvPicPr>
          <p:cNvPr id="9" name="Picture 4" descr="https://www.lds.org/bc/content/shared/content/images/gospel-library/magazine/ensignlp.nfo:o:25b8.jpg"/>
          <p:cNvPicPr>
            <a:picLocks noChangeAspect="1" noChangeArrowheads="1"/>
          </p:cNvPicPr>
          <p:nvPr/>
        </p:nvPicPr>
        <p:blipFill>
          <a:blip r:embed="rId4" cstate="print"/>
          <a:srcRect/>
          <a:stretch>
            <a:fillRect/>
          </a:stretch>
        </p:blipFill>
        <p:spPr bwMode="auto">
          <a:xfrm>
            <a:off x="179512" y="332656"/>
            <a:ext cx="7180227" cy="4752528"/>
          </a:xfrm>
          <a:prstGeom prst="rect">
            <a:avLst/>
          </a:prstGeom>
          <a:noFill/>
          <a:ln>
            <a:solidFill>
              <a:schemeClr val="tx1"/>
            </a:solidFill>
          </a:ln>
          <a:effectLst>
            <a:outerShdw blurRad="292100" dist="139700" dir="2700000" algn="tl" rotWithShape="0">
              <a:prstClr val="black"/>
            </a:outerShdw>
          </a:effectLst>
        </p:spPr>
      </p:pic>
      <p:sp>
        <p:nvSpPr>
          <p:cNvPr id="7" name="Oval 6"/>
          <p:cNvSpPr/>
          <p:nvPr/>
        </p:nvSpPr>
        <p:spPr>
          <a:xfrm>
            <a:off x="8604448" y="3789040"/>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99792"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Trans-figuration</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pic>
        <p:nvPicPr>
          <p:cNvPr id="9" name="Picture 2" descr="http://www.theweeklyportion.com/twp/wp-content/uploads/2012/12/map-of-tribes-of-israel-2gif.jpg"/>
          <p:cNvPicPr>
            <a:picLocks noChangeAspect="1" noChangeArrowheads="1"/>
          </p:cNvPicPr>
          <p:nvPr/>
        </p:nvPicPr>
        <p:blipFill>
          <a:blip r:embed="rId4" cstate="print"/>
          <a:srcRect l="22126" t="9654" r="35660" b="4107"/>
          <a:stretch>
            <a:fillRect/>
          </a:stretch>
        </p:blipFill>
        <p:spPr bwMode="auto">
          <a:xfrm>
            <a:off x="6948264" y="188640"/>
            <a:ext cx="2016224" cy="6480720"/>
          </a:xfrm>
          <a:prstGeom prst="rect">
            <a:avLst/>
          </a:prstGeom>
          <a:noFill/>
          <a:ln>
            <a:solidFill>
              <a:schemeClr val="tx1"/>
            </a:solidFill>
          </a:ln>
          <a:effectLst>
            <a:outerShdw blurRad="292100" dist="139700" dir="2700000" algn="tl" rotWithShape="0">
              <a:prstClr val="black"/>
            </a:outerShdw>
          </a:effectLst>
        </p:spPr>
      </p:pic>
      <p:pic>
        <p:nvPicPr>
          <p:cNvPr id="17" name="Picture 2"/>
          <p:cNvPicPr>
            <a:picLocks noChangeAspect="1" noChangeArrowheads="1"/>
          </p:cNvPicPr>
          <p:nvPr/>
        </p:nvPicPr>
        <p:blipFill>
          <a:blip r:embed="rId5" cstate="print"/>
          <a:srcRect/>
          <a:stretch>
            <a:fillRect/>
          </a:stretch>
        </p:blipFill>
        <p:spPr bwMode="auto">
          <a:xfrm>
            <a:off x="2987824" y="476672"/>
            <a:ext cx="4949814" cy="5832648"/>
          </a:xfrm>
          <a:prstGeom prst="rect">
            <a:avLst/>
          </a:prstGeom>
          <a:ln>
            <a:solidFill>
              <a:schemeClr val="tx1"/>
            </a:solidFill>
          </a:ln>
          <a:effectLst>
            <a:outerShdw blurRad="292100" dist="139700" dir="2700000" algn="tl" rotWithShape="0">
              <a:schemeClr val="tx1"/>
            </a:outerShdw>
          </a:effectLst>
        </p:spPr>
      </p:pic>
      <p:sp>
        <p:nvSpPr>
          <p:cNvPr id="14" name="Oval 13"/>
          <p:cNvSpPr/>
          <p:nvPr/>
        </p:nvSpPr>
        <p:spPr>
          <a:xfrm>
            <a:off x="8604448" y="692696"/>
            <a:ext cx="216024" cy="216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131840" y="188640"/>
            <a:ext cx="5832648"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99792" cy="230832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The Trans-figuration</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03848" y="2132856"/>
            <a:ext cx="5940152" cy="4370427"/>
          </a:xfrm>
          <a:prstGeom prst="rect">
            <a:avLst/>
          </a:prstGeom>
          <a:noFill/>
        </p:spPr>
        <p:txBody>
          <a:bodyPr wrap="square" rtlCol="0">
            <a:spAutoFit/>
          </a:bodyPr>
          <a:lstStyle/>
          <a:p>
            <a:pPr>
              <a:tabLst>
                <a:tab pos="5113338" algn="r"/>
              </a:tabLst>
            </a:pPr>
            <a:endParaRPr lang="en-US" sz="2200" dirty="0">
              <a:latin typeface="Arial Narrow" pitchFamily="34" charset="0"/>
              <a:cs typeface="Arial" pitchFamily="34" charset="0"/>
            </a:endParaRPr>
          </a:p>
          <a:p>
            <a:pPr>
              <a:tabLst>
                <a:tab pos="1162050" algn="l"/>
                <a:tab pos="4391025" algn="l"/>
              </a:tabLst>
            </a:pPr>
            <a:r>
              <a:rPr lang="en-US" sz="2600" b="1" u="sng" dirty="0">
                <a:latin typeface="Arial" pitchFamily="34" charset="0"/>
                <a:cs typeface="Arial" pitchFamily="34" charset="0"/>
              </a:rPr>
              <a:t>Sinai</a:t>
            </a:r>
            <a:r>
              <a:rPr lang="en-US" sz="2600" b="1" dirty="0">
                <a:latin typeface="Arial" pitchFamily="34" charset="0"/>
                <a:cs typeface="Arial" pitchFamily="34" charset="0"/>
              </a:rPr>
              <a:t>		</a:t>
            </a:r>
            <a:r>
              <a:rPr lang="en-US" sz="2600" b="1" u="sng" dirty="0" err="1">
                <a:latin typeface="Arial" pitchFamily="34" charset="0"/>
                <a:cs typeface="Arial" pitchFamily="34" charset="0"/>
              </a:rPr>
              <a:t>Hermon</a:t>
            </a:r>
            <a:endParaRPr lang="en-US" sz="2600" b="1" u="sng" dirty="0">
              <a:latin typeface="Arial" pitchFamily="34" charset="0"/>
              <a:cs typeface="Arial" pitchFamily="34" charset="0"/>
            </a:endParaRPr>
          </a:p>
          <a:p>
            <a:pPr>
              <a:tabLst>
                <a:tab pos="1162050" algn="l"/>
                <a:tab pos="4481513" algn="l"/>
              </a:tabLst>
            </a:pPr>
            <a:endParaRPr lang="en-US" sz="1000" b="1" dirty="0">
              <a:solidFill>
                <a:srgbClr val="0000FF"/>
              </a:solidFill>
              <a:latin typeface="Arial Narrow" pitchFamily="34" charset="0"/>
              <a:cs typeface="Arial" pitchFamily="34" charset="0"/>
            </a:endParaRPr>
          </a:p>
          <a:p>
            <a:pPr>
              <a:tabLst>
                <a:tab pos="1252538" algn="l"/>
                <a:tab pos="4481513" algn="l"/>
              </a:tabLst>
            </a:pPr>
            <a:r>
              <a:rPr lang="en-US" sz="2200" b="1" dirty="0">
                <a:solidFill>
                  <a:srgbClr val="0000FF"/>
                </a:solidFill>
                <a:latin typeface="Arial Narrow" pitchFamily="34" charset="0"/>
                <a:cs typeface="Arial" pitchFamily="34" charset="0"/>
              </a:rPr>
              <a:t>Ex 3:10</a:t>
            </a:r>
            <a:r>
              <a:rPr lang="en-US" sz="2200" dirty="0">
                <a:latin typeface="Arial Narrow" pitchFamily="34" charset="0"/>
                <a:cs typeface="Arial" pitchFamily="34" charset="0"/>
              </a:rPr>
              <a:t>	Led an Exodus (Decease)	</a:t>
            </a:r>
            <a:r>
              <a:rPr lang="en-US" sz="2200" b="1" dirty="0">
                <a:solidFill>
                  <a:srgbClr val="0000FF"/>
                </a:solidFill>
                <a:latin typeface="Arial Narrow" pitchFamily="34" charset="0"/>
                <a:cs typeface="Arial" pitchFamily="34" charset="0"/>
              </a:rPr>
              <a:t>Lu 9:31</a:t>
            </a:r>
          </a:p>
          <a:p>
            <a:pPr>
              <a:tabLst>
                <a:tab pos="1252538" algn="l"/>
                <a:tab pos="4481513" algn="l"/>
              </a:tabLst>
            </a:pPr>
            <a:r>
              <a:rPr lang="en-US" sz="2200" b="1" dirty="0">
                <a:solidFill>
                  <a:srgbClr val="0000FF"/>
                </a:solidFill>
                <a:latin typeface="Arial Narrow" pitchFamily="34" charset="0"/>
                <a:cs typeface="Arial" pitchFamily="34" charset="0"/>
              </a:rPr>
              <a:t>Ex 24:13</a:t>
            </a:r>
            <a:r>
              <a:rPr lang="en-US" sz="2200" dirty="0">
                <a:latin typeface="Arial Narrow" pitchFamily="34" charset="0"/>
                <a:cs typeface="Arial" pitchFamily="34" charset="0"/>
              </a:rPr>
              <a:t>	Moses rose up (LXX </a:t>
            </a:r>
            <a:r>
              <a:rPr lang="en-US" sz="2200" dirty="0" err="1">
                <a:latin typeface="Arial Narrow" pitchFamily="34" charset="0"/>
                <a:cs typeface="Arial" pitchFamily="34" charset="0"/>
              </a:rPr>
              <a:t>anastas</a:t>
            </a:r>
            <a:r>
              <a:rPr lang="en-US" sz="2200" dirty="0">
                <a:latin typeface="Arial Narrow" pitchFamily="34" charset="0"/>
                <a:cs typeface="Arial" pitchFamily="34" charset="0"/>
              </a:rPr>
              <a:t>)	</a:t>
            </a:r>
            <a:r>
              <a:rPr lang="en-US" sz="2200" b="1" dirty="0">
                <a:solidFill>
                  <a:srgbClr val="0000FF"/>
                </a:solidFill>
                <a:latin typeface="Arial Narrow" pitchFamily="34" charset="0"/>
                <a:cs typeface="Arial" pitchFamily="34" charset="0"/>
              </a:rPr>
              <a:t>Lu 9:30</a:t>
            </a:r>
          </a:p>
          <a:p>
            <a:pPr>
              <a:tabLst>
                <a:tab pos="1252538" algn="l"/>
                <a:tab pos="4481513" algn="l"/>
              </a:tabLst>
            </a:pPr>
            <a:r>
              <a:rPr lang="en-US" sz="2200" b="1" dirty="0">
                <a:solidFill>
                  <a:srgbClr val="0000FF"/>
                </a:solidFill>
                <a:latin typeface="Arial Narrow" pitchFamily="34" charset="0"/>
                <a:cs typeface="Arial" pitchFamily="34" charset="0"/>
              </a:rPr>
              <a:t>Ex 24:13</a:t>
            </a:r>
            <a:r>
              <a:rPr lang="en-US" sz="2200" dirty="0">
                <a:latin typeface="Arial Narrow" pitchFamily="34" charset="0"/>
                <a:cs typeface="Arial" pitchFamily="34" charset="0"/>
              </a:rPr>
              <a:t>	Ascended a Holy Mount	</a:t>
            </a:r>
            <a:r>
              <a:rPr lang="en-US" sz="2200" b="1" dirty="0">
                <a:solidFill>
                  <a:srgbClr val="0000FF"/>
                </a:solidFill>
                <a:latin typeface="Arial Narrow" pitchFamily="34" charset="0"/>
                <a:cs typeface="Arial" pitchFamily="34" charset="0"/>
              </a:rPr>
              <a:t>2Pet 1:18</a:t>
            </a:r>
          </a:p>
          <a:p>
            <a:pPr>
              <a:tabLst>
                <a:tab pos="1252538" algn="l"/>
                <a:tab pos="4481513" algn="l"/>
              </a:tabLst>
            </a:pPr>
            <a:r>
              <a:rPr lang="en-US" sz="2200" b="1" dirty="0">
                <a:solidFill>
                  <a:srgbClr val="0000FF"/>
                </a:solidFill>
                <a:latin typeface="Arial Narrow" pitchFamily="34" charset="0"/>
                <a:cs typeface="Arial" pitchFamily="34" charset="0"/>
              </a:rPr>
              <a:t>Ex 24:15</a:t>
            </a:r>
            <a:r>
              <a:rPr lang="en-US" sz="2200" dirty="0">
                <a:latin typeface="Arial Narrow" pitchFamily="34" charset="0"/>
                <a:cs typeface="Arial" pitchFamily="34" charset="0"/>
              </a:rPr>
              <a:t>	Surrounded by cloud	</a:t>
            </a:r>
            <a:r>
              <a:rPr lang="en-US" sz="2200" b="1" dirty="0">
                <a:solidFill>
                  <a:srgbClr val="0000FF"/>
                </a:solidFill>
                <a:latin typeface="Arial Narrow" pitchFamily="34" charset="0"/>
                <a:cs typeface="Arial" pitchFamily="34" charset="0"/>
              </a:rPr>
              <a:t>Mt 7:5</a:t>
            </a:r>
          </a:p>
          <a:p>
            <a:pPr>
              <a:tabLst>
                <a:tab pos="1252538" algn="l"/>
                <a:tab pos="4481513" algn="l"/>
              </a:tabLst>
            </a:pPr>
            <a:r>
              <a:rPr lang="en-US" sz="2200" b="1" dirty="0">
                <a:solidFill>
                  <a:srgbClr val="0000FF"/>
                </a:solidFill>
                <a:latin typeface="Arial Narrow" pitchFamily="34" charset="0"/>
                <a:cs typeface="Arial" pitchFamily="34" charset="0"/>
              </a:rPr>
              <a:t>Ex 31:18</a:t>
            </a:r>
            <a:r>
              <a:rPr lang="en-US" sz="2200" dirty="0">
                <a:latin typeface="Arial Narrow" pitchFamily="34" charset="0"/>
                <a:cs typeface="Arial" pitchFamily="34" charset="0"/>
              </a:rPr>
              <a:t>	Received the Word	</a:t>
            </a:r>
            <a:r>
              <a:rPr lang="en-US" sz="2200" b="1" dirty="0">
                <a:solidFill>
                  <a:srgbClr val="0000FF"/>
                </a:solidFill>
                <a:latin typeface="Arial Narrow" pitchFamily="34" charset="0"/>
                <a:cs typeface="Arial" pitchFamily="34" charset="0"/>
              </a:rPr>
              <a:t>Jn 1:14</a:t>
            </a:r>
          </a:p>
          <a:p>
            <a:pPr>
              <a:tabLst>
                <a:tab pos="1252538" algn="l"/>
                <a:tab pos="4481513" algn="l"/>
              </a:tabLst>
            </a:pPr>
            <a:r>
              <a:rPr lang="en-US" sz="2200" b="1" dirty="0">
                <a:solidFill>
                  <a:srgbClr val="0000FF"/>
                </a:solidFill>
                <a:latin typeface="Arial Narrow" pitchFamily="34" charset="0"/>
                <a:cs typeface="Arial" pitchFamily="34" charset="0"/>
              </a:rPr>
              <a:t>Ex 33:11</a:t>
            </a:r>
            <a:r>
              <a:rPr lang="en-US" sz="2200" dirty="0">
                <a:latin typeface="Arial Narrow" pitchFamily="34" charset="0"/>
                <a:cs typeface="Arial" pitchFamily="34" charset="0"/>
              </a:rPr>
              <a:t>	</a:t>
            </a:r>
            <a:r>
              <a:rPr lang="en-US" sz="2200" dirty="0" err="1">
                <a:latin typeface="Arial Narrow" pitchFamily="34" charset="0"/>
                <a:cs typeface="Arial" pitchFamily="34" charset="0"/>
              </a:rPr>
              <a:t>Spake</a:t>
            </a:r>
            <a:r>
              <a:rPr lang="en-US" sz="2200" dirty="0">
                <a:latin typeface="Arial Narrow" pitchFamily="34" charset="0"/>
                <a:cs typeface="Arial" pitchFamily="34" charset="0"/>
              </a:rPr>
              <a:t> to God	</a:t>
            </a:r>
            <a:r>
              <a:rPr lang="en-US" sz="2200" b="1" dirty="0">
                <a:solidFill>
                  <a:srgbClr val="0000FF"/>
                </a:solidFill>
                <a:latin typeface="Arial Narrow" pitchFamily="34" charset="0"/>
                <a:cs typeface="Arial" pitchFamily="34" charset="0"/>
              </a:rPr>
              <a:t>Mt 17:3</a:t>
            </a:r>
          </a:p>
          <a:p>
            <a:pPr>
              <a:tabLst>
                <a:tab pos="1252538" algn="l"/>
                <a:tab pos="4481513" algn="l"/>
              </a:tabLst>
            </a:pPr>
            <a:r>
              <a:rPr lang="en-US" sz="2200" b="1" dirty="0">
                <a:solidFill>
                  <a:srgbClr val="0000FF"/>
                </a:solidFill>
                <a:latin typeface="Arial Narrow" pitchFamily="34" charset="0"/>
                <a:cs typeface="Arial" pitchFamily="34" charset="0"/>
              </a:rPr>
              <a:t>Ex 33:18</a:t>
            </a:r>
            <a:r>
              <a:rPr lang="en-US" sz="2200" dirty="0">
                <a:latin typeface="Arial Narrow" pitchFamily="34" charset="0"/>
                <a:cs typeface="Arial" pitchFamily="34" charset="0"/>
              </a:rPr>
              <a:t>	“</a:t>
            </a:r>
            <a:r>
              <a:rPr lang="en-US" sz="2200" dirty="0" err="1">
                <a:latin typeface="Arial Narrow" pitchFamily="34" charset="0"/>
                <a:cs typeface="Arial" pitchFamily="34" charset="0"/>
              </a:rPr>
              <a:t>Shew</a:t>
            </a:r>
            <a:r>
              <a:rPr lang="en-US" sz="2200" dirty="0">
                <a:latin typeface="Arial Narrow" pitchFamily="34" charset="0"/>
                <a:cs typeface="Arial" pitchFamily="34" charset="0"/>
              </a:rPr>
              <a:t> me thy glory”	</a:t>
            </a:r>
            <a:r>
              <a:rPr lang="en-US" sz="2200" b="1" dirty="0">
                <a:solidFill>
                  <a:srgbClr val="0000FF"/>
                </a:solidFill>
                <a:latin typeface="Arial Narrow" pitchFamily="34" charset="0"/>
                <a:cs typeface="Arial" pitchFamily="34" charset="0"/>
              </a:rPr>
              <a:t>Lu 9:32</a:t>
            </a:r>
          </a:p>
          <a:p>
            <a:pPr>
              <a:tabLst>
                <a:tab pos="1252538" algn="l"/>
                <a:tab pos="4481513" algn="l"/>
              </a:tabLst>
            </a:pPr>
            <a:r>
              <a:rPr lang="en-US" sz="2200" b="1" dirty="0">
                <a:solidFill>
                  <a:srgbClr val="0000FF"/>
                </a:solidFill>
                <a:latin typeface="Arial Narrow" pitchFamily="34" charset="0"/>
                <a:cs typeface="Arial" pitchFamily="34" charset="0"/>
              </a:rPr>
              <a:t>Ex 33:20</a:t>
            </a:r>
            <a:r>
              <a:rPr lang="en-US" sz="2200" dirty="0">
                <a:latin typeface="Arial Narrow" pitchFamily="34" charset="0"/>
                <a:cs typeface="Arial" pitchFamily="34" charset="0"/>
              </a:rPr>
              <a:t>	“Thou canst not see my face”	</a:t>
            </a:r>
            <a:r>
              <a:rPr lang="en-US" sz="2200" b="1" dirty="0">
                <a:solidFill>
                  <a:srgbClr val="0000FF"/>
                </a:solidFill>
                <a:latin typeface="Arial Narrow" pitchFamily="34" charset="0"/>
                <a:cs typeface="Arial" pitchFamily="34" charset="0"/>
              </a:rPr>
              <a:t>2Cor 4:6</a:t>
            </a:r>
          </a:p>
          <a:p>
            <a:pPr>
              <a:tabLst>
                <a:tab pos="1252538" algn="l"/>
                <a:tab pos="4481513" algn="l"/>
              </a:tabLst>
            </a:pPr>
            <a:r>
              <a:rPr lang="en-US" sz="2200" b="1" dirty="0">
                <a:solidFill>
                  <a:srgbClr val="0000FF"/>
                </a:solidFill>
                <a:latin typeface="Arial Narrow" pitchFamily="34" charset="0"/>
                <a:cs typeface="Arial" pitchFamily="34" charset="0"/>
              </a:rPr>
              <a:t>Ex 34:29</a:t>
            </a:r>
            <a:r>
              <a:rPr lang="en-US" sz="2200" dirty="0">
                <a:latin typeface="Arial Narrow" pitchFamily="34" charset="0"/>
                <a:cs typeface="Arial" pitchFamily="34" charset="0"/>
              </a:rPr>
              <a:t>	Moses’ face shone	</a:t>
            </a:r>
            <a:r>
              <a:rPr lang="en-US" sz="2200" b="1" dirty="0">
                <a:solidFill>
                  <a:srgbClr val="0000FF"/>
                </a:solidFill>
                <a:latin typeface="Arial Narrow" pitchFamily="34" charset="0"/>
                <a:cs typeface="Arial" pitchFamily="34" charset="0"/>
              </a:rPr>
              <a:t>Lu 9:31</a:t>
            </a:r>
          </a:p>
          <a:p>
            <a:pPr>
              <a:tabLst>
                <a:tab pos="1252538" algn="l"/>
                <a:tab pos="4481513" algn="l"/>
              </a:tabLst>
            </a:pPr>
            <a:r>
              <a:rPr lang="en-US" sz="2200" b="1" dirty="0">
                <a:solidFill>
                  <a:srgbClr val="0000FF"/>
                </a:solidFill>
                <a:latin typeface="Arial Narrow" pitchFamily="34" charset="0"/>
                <a:cs typeface="Arial" pitchFamily="34" charset="0"/>
              </a:rPr>
              <a:t>Deut 18:15</a:t>
            </a:r>
            <a:r>
              <a:rPr lang="en-US" sz="2200" dirty="0">
                <a:latin typeface="Arial Narrow" pitchFamily="34" charset="0"/>
                <a:cs typeface="Arial" pitchFamily="34" charset="0"/>
              </a:rPr>
              <a:t>	Unto him shall ye hearken	</a:t>
            </a:r>
            <a:r>
              <a:rPr lang="en-US" sz="2200" b="1" dirty="0">
                <a:solidFill>
                  <a:srgbClr val="0000FF"/>
                </a:solidFill>
                <a:latin typeface="Arial Narrow" pitchFamily="34" charset="0"/>
                <a:cs typeface="Arial" pitchFamily="34" charset="0"/>
              </a:rPr>
              <a:t>Mt 17:5</a:t>
            </a:r>
            <a:endParaRPr lang="en-US" sz="2200" dirty="0">
              <a:latin typeface="Arial Narrow" pitchFamily="34" charset="0"/>
              <a:cs typeface="Arial" pitchFamily="34" charset="0"/>
            </a:endParaRPr>
          </a:p>
        </p:txBody>
      </p:sp>
      <p:pic>
        <p:nvPicPr>
          <p:cNvPr id="4098" name="Picture 2" descr="C:\111\Ecclesial\Moses\Pictures\prophet1.jpg"/>
          <p:cNvPicPr>
            <a:picLocks noChangeAspect="1" noChangeArrowheads="1"/>
          </p:cNvPicPr>
          <p:nvPr/>
        </p:nvPicPr>
        <p:blipFill>
          <a:blip r:embed="rId4" cstate="print"/>
          <a:srcRect l="6873" r="49349" b="45000"/>
          <a:stretch>
            <a:fillRect/>
          </a:stretch>
        </p:blipFill>
        <p:spPr bwMode="auto">
          <a:xfrm>
            <a:off x="4716016" y="260648"/>
            <a:ext cx="2520280" cy="2376264"/>
          </a:xfrm>
          <a:prstGeom prst="rect">
            <a:avLst/>
          </a:prstGeom>
          <a:noFill/>
          <a:ln>
            <a:solidFill>
              <a:schemeClr val="tx1"/>
            </a:solidFill>
          </a:ln>
          <a:effectLst>
            <a:outerShdw blurRad="292100" dist="139700" dir="2700000" algn="tl" rotWithShape="0">
              <a:prstClr val="black"/>
            </a:outerShdw>
          </a:effec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185214"/>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Two </a:t>
            </a:r>
            <a:r>
              <a:rPr lang="en-NZ" sz="4400" b="1" dirty="0">
                <a:solidFill>
                  <a:srgbClr val="FF0000"/>
                </a:solidFill>
                <a:effectLst>
                  <a:glow rad="63500">
                    <a:schemeClr val="accent6">
                      <a:satMod val="175000"/>
                      <a:alpha val="40000"/>
                    </a:schemeClr>
                  </a:glow>
                </a:effectLst>
                <a:latin typeface="Papyrus" pitchFamily="66" charset="0"/>
              </a:rPr>
              <a:t>Personal Requests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332656"/>
            <a:ext cx="5472608" cy="5693866"/>
          </a:xfrm>
          <a:prstGeom prst="rect">
            <a:avLst/>
          </a:prstGeom>
          <a:noFill/>
        </p:spPr>
        <p:txBody>
          <a:bodyPr wrap="square" rtlCol="0">
            <a:spAutoFit/>
          </a:bodyPr>
          <a:lstStyle/>
          <a:p>
            <a:r>
              <a:rPr lang="en-US" sz="2600" b="1" u="sng" dirty="0">
                <a:latin typeface="Arial" pitchFamily="34" charset="0"/>
                <a:cs typeface="Arial" pitchFamily="34" charset="0"/>
              </a:rPr>
              <a:t>“</a:t>
            </a:r>
            <a:r>
              <a:rPr lang="en-US" sz="2600" b="1" u="sng" dirty="0" err="1">
                <a:latin typeface="Arial" pitchFamily="34" charset="0"/>
                <a:cs typeface="Arial" pitchFamily="34" charset="0"/>
              </a:rPr>
              <a:t>Shew</a:t>
            </a:r>
            <a:r>
              <a:rPr lang="en-US" sz="2600" b="1" u="sng" dirty="0">
                <a:latin typeface="Arial" pitchFamily="34" charset="0"/>
                <a:cs typeface="Arial" pitchFamily="34" charset="0"/>
              </a:rPr>
              <a:t> me Thy Glory”</a:t>
            </a:r>
            <a:r>
              <a:rPr lang="en-US" sz="2200" b="1" dirty="0">
                <a:latin typeface="Arial Narrow" pitchFamily="34" charset="0"/>
                <a:cs typeface="Arial" pitchFamily="34" charset="0"/>
              </a:rPr>
              <a:t>  Ex 33:18</a:t>
            </a:r>
          </a:p>
          <a:p>
            <a:pPr>
              <a:tabLst>
                <a:tab pos="5113338" algn="r"/>
              </a:tabLst>
            </a:pPr>
            <a:r>
              <a:rPr lang="en-US" sz="2200" dirty="0">
                <a:latin typeface="Arial Narrow" pitchFamily="34" charset="0"/>
                <a:cs typeface="Arial" pitchFamily="34" charset="0"/>
              </a:rPr>
              <a:t>... merciful, gracious, longsuffering, and abundant in goodness and truth, keeping mercy for thousands, </a:t>
            </a:r>
            <a:r>
              <a:rPr lang="en-US" sz="2200" dirty="0" err="1">
                <a:latin typeface="Arial Narrow" pitchFamily="34" charset="0"/>
                <a:cs typeface="Arial" pitchFamily="34" charset="0"/>
              </a:rPr>
              <a:t>fogiving</a:t>
            </a:r>
            <a:r>
              <a:rPr lang="en-US" sz="2200" dirty="0">
                <a:latin typeface="Arial Narrow" pitchFamily="34" charset="0"/>
                <a:cs typeface="Arial" pitchFamily="34" charset="0"/>
              </a:rPr>
              <a:t> iniquity and transgression and sin.	</a:t>
            </a:r>
          </a:p>
          <a:p>
            <a:pPr>
              <a:tabLst>
                <a:tab pos="5113338" algn="r"/>
              </a:tabLst>
            </a:pPr>
            <a:r>
              <a:rPr lang="en-US" sz="2200" b="1" dirty="0">
                <a:solidFill>
                  <a:srgbClr val="0000FF"/>
                </a:solidFill>
                <a:latin typeface="Arial Narrow" pitchFamily="34" charset="0"/>
                <a:cs typeface="Arial" pitchFamily="34" charset="0"/>
              </a:rPr>
              <a:t>	Ex 34:6-7</a:t>
            </a:r>
          </a:p>
          <a:p>
            <a:pPr>
              <a:tabLst>
                <a:tab pos="1252538" algn="l"/>
              </a:tabLst>
            </a:pPr>
            <a:endParaRPr lang="en-US" sz="1200" dirty="0">
              <a:latin typeface="Arial Narrow" pitchFamily="34" charset="0"/>
              <a:cs typeface="Arial" pitchFamily="34" charset="0"/>
            </a:endParaRPr>
          </a:p>
          <a:p>
            <a:pPr>
              <a:tabLst>
                <a:tab pos="1252538" algn="l"/>
              </a:tabLst>
            </a:pPr>
            <a:r>
              <a:rPr lang="en-US" sz="2000" b="1" dirty="0">
                <a:solidFill>
                  <a:srgbClr val="0000FF"/>
                </a:solidFill>
                <a:latin typeface="Arial Narrow" pitchFamily="34" charset="0"/>
                <a:cs typeface="Arial" pitchFamily="34" charset="0"/>
              </a:rPr>
              <a:t>Ex 32:10</a:t>
            </a:r>
            <a:r>
              <a:rPr lang="en-US" sz="2000" dirty="0">
                <a:latin typeface="Arial Narrow" pitchFamily="34" charset="0"/>
                <a:cs typeface="Arial" pitchFamily="34" charset="0"/>
              </a:rPr>
              <a:t>	Let me alone ... that I may consume them</a:t>
            </a:r>
          </a:p>
          <a:p>
            <a:pPr>
              <a:tabLst>
                <a:tab pos="1252538" algn="l"/>
              </a:tabLst>
            </a:pPr>
            <a:r>
              <a:rPr lang="en-US" sz="2000" b="1" dirty="0">
                <a:solidFill>
                  <a:srgbClr val="0000FF"/>
                </a:solidFill>
                <a:latin typeface="Arial Narrow" pitchFamily="34" charset="0"/>
                <a:cs typeface="Arial" pitchFamily="34" charset="0"/>
              </a:rPr>
              <a:t>Num 14:12</a:t>
            </a:r>
            <a:r>
              <a:rPr lang="en-US" sz="2000" dirty="0">
                <a:latin typeface="Arial Narrow" pitchFamily="34" charset="0"/>
                <a:cs typeface="Arial" pitchFamily="34" charset="0"/>
              </a:rPr>
              <a:t>	I will smite them ... and disinherit them</a:t>
            </a:r>
          </a:p>
          <a:p>
            <a:pPr>
              <a:tabLst>
                <a:tab pos="1252538" algn="l"/>
              </a:tabLst>
            </a:pPr>
            <a:r>
              <a:rPr lang="en-US" sz="2000" b="1" dirty="0">
                <a:solidFill>
                  <a:srgbClr val="0000FF"/>
                </a:solidFill>
                <a:latin typeface="Arial Narrow" pitchFamily="34" charset="0"/>
                <a:cs typeface="Arial" pitchFamily="34" charset="0"/>
              </a:rPr>
              <a:t>Num 16:21</a:t>
            </a:r>
            <a:r>
              <a:rPr lang="en-US" sz="2000" dirty="0">
                <a:latin typeface="Arial Narrow" pitchFamily="34" charset="0"/>
                <a:cs typeface="Arial" pitchFamily="34" charset="0"/>
              </a:rPr>
              <a:t>	Separate ... that I may consume them</a:t>
            </a:r>
          </a:p>
          <a:p>
            <a:pPr>
              <a:tabLst>
                <a:tab pos="1252538" algn="l"/>
              </a:tabLst>
            </a:pPr>
            <a:r>
              <a:rPr lang="en-US" sz="2000" b="1" dirty="0">
                <a:solidFill>
                  <a:srgbClr val="0000FF"/>
                </a:solidFill>
                <a:latin typeface="Arial Narrow" pitchFamily="34" charset="0"/>
                <a:cs typeface="Arial" pitchFamily="34" charset="0"/>
              </a:rPr>
              <a:t>Num 16:45</a:t>
            </a:r>
            <a:r>
              <a:rPr lang="en-US" sz="2000" dirty="0">
                <a:latin typeface="Arial Narrow" pitchFamily="34" charset="0"/>
                <a:cs typeface="Arial" pitchFamily="34" charset="0"/>
              </a:rPr>
              <a:t>	Get you up ... that I may consume them</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r>
              <a:rPr lang="en-US" sz="2600" b="1" u="sng" dirty="0">
                <a:latin typeface="Arial" pitchFamily="34" charset="0"/>
                <a:cs typeface="Arial" pitchFamily="34" charset="0"/>
              </a:rPr>
              <a:t>“Let me go Over”</a:t>
            </a:r>
            <a:r>
              <a:rPr lang="en-US" sz="2200" b="1" dirty="0">
                <a:latin typeface="Arial Narrow" pitchFamily="34" charset="0"/>
                <a:cs typeface="Arial" pitchFamily="34" charset="0"/>
              </a:rPr>
              <a:t>  Deut 3:25</a:t>
            </a:r>
          </a:p>
          <a:p>
            <a:pPr>
              <a:tabLst>
                <a:tab pos="5113338" algn="r"/>
              </a:tabLst>
            </a:pPr>
            <a:r>
              <a:rPr lang="en-US" sz="2200" dirty="0">
                <a:latin typeface="Arial Narrow" pitchFamily="34" charset="0"/>
                <a:cs typeface="Arial" pitchFamily="34" charset="0"/>
              </a:rPr>
              <a:t>Ye shall not bring this congregation into the land which I have given them.</a:t>
            </a:r>
            <a:r>
              <a:rPr lang="en-US" sz="2200" b="1" dirty="0">
                <a:solidFill>
                  <a:srgbClr val="0000FF"/>
                </a:solidFill>
                <a:latin typeface="Arial Narrow" pitchFamily="34" charset="0"/>
                <a:cs typeface="Arial" pitchFamily="34" charset="0"/>
              </a:rPr>
              <a:t>	Num 20:12</a:t>
            </a:r>
          </a:p>
          <a:p>
            <a:pPr>
              <a:tabLst>
                <a:tab pos="5113338" algn="r"/>
              </a:tabLst>
            </a:pPr>
            <a:r>
              <a:rPr lang="en-US" sz="2200" dirty="0">
                <a:latin typeface="Arial Narrow" pitchFamily="34" charset="0"/>
                <a:cs typeface="Arial" pitchFamily="34" charset="0"/>
              </a:rPr>
              <a:t>But Yahweh was wroth with me for your sakes, and would not hear me.	</a:t>
            </a:r>
            <a:r>
              <a:rPr lang="en-US" sz="2200" b="1" dirty="0">
                <a:solidFill>
                  <a:srgbClr val="0000FF"/>
                </a:solidFill>
                <a:latin typeface="Arial Narrow" pitchFamily="34" charset="0"/>
                <a:cs typeface="Arial" pitchFamily="34" charset="0"/>
              </a:rPr>
              <a:t>Deut 3:26</a:t>
            </a:r>
            <a:endParaRPr lang="en-US" sz="2200" dirty="0">
              <a:latin typeface="Arial" pitchFamily="34" charset="0"/>
              <a:cs typeface="Arial" pitchFamily="34"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111\Ecclesial\Moses\Pictures\moses_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23528" y="2924944"/>
            <a:ext cx="5904656" cy="1015663"/>
          </a:xfrm>
          <a:prstGeom prst="rect">
            <a:avLst/>
          </a:prstGeom>
          <a:noFill/>
        </p:spPr>
        <p:txBody>
          <a:bodyPr wrap="square" rtlCol="0">
            <a:spAutoFit/>
          </a:bodyPr>
          <a:lstStyle/>
          <a:p>
            <a:r>
              <a:rPr lang="en-US" sz="6000" b="1" dirty="0">
                <a:ln w="19050">
                  <a:noFill/>
                  <a:prstDash val="solid"/>
                </a:ln>
                <a:gradFill flip="none" rotWithShape="1">
                  <a:gsLst>
                    <a:gs pos="100000">
                      <a:srgbClr val="4C0000"/>
                    </a:gs>
                    <a:gs pos="100000">
                      <a:schemeClr val="tx1"/>
                    </a:gs>
                    <a:gs pos="0">
                      <a:schemeClr val="tx1"/>
                    </a:gs>
                  </a:gsLst>
                  <a:lin ang="16200000" scaled="1"/>
                  <a:tileRect/>
                </a:gradFill>
                <a:effectLst>
                  <a:outerShdw blurRad="50800" dist="38100" dir="2700000" algn="tl" rotWithShape="0">
                    <a:prstClr val="black">
                      <a:alpha val="40000"/>
                    </a:prstClr>
                  </a:outerShdw>
                </a:effectLst>
                <a:latin typeface="Franklin Gothic Medium Cond" pitchFamily="34" charset="0"/>
                <a:cs typeface="Arial" pitchFamily="34" charset="0"/>
              </a:rPr>
              <a:t>4. The Father</a:t>
            </a:r>
          </a:p>
        </p:txBody>
      </p:sp>
    </p:spTree>
    <p:extLst>
      <p:ext uri="{BB962C8B-B14F-4D97-AF65-F5344CB8AC3E}">
        <p14:creationId xmlns:p14="http://schemas.microsoft.com/office/powerpoint/2010/main" val="85616017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75111" name="Text Box 7"/>
          <p:cNvSpPr txBox="1">
            <a:spLocks noChangeArrowheads="1"/>
          </p:cNvSpPr>
          <p:nvPr/>
        </p:nvSpPr>
        <p:spPr bwMode="auto">
          <a:xfrm>
            <a:off x="3491880" y="1844824"/>
            <a:ext cx="5173864" cy="646331"/>
          </a:xfrm>
          <a:prstGeom prst="rect">
            <a:avLst/>
          </a:prstGeom>
          <a:noFill/>
          <a:ln w="9525" algn="ctr">
            <a:noFill/>
            <a:miter lim="800000"/>
            <a:headEnd/>
            <a:tailEnd/>
          </a:ln>
          <a:effectLst/>
        </p:spPr>
        <p:txBody>
          <a:bodyPr wrap="square">
            <a:spAutoFit/>
          </a:bodyPr>
          <a:lstStyle/>
          <a:p>
            <a:pPr algn="ctr">
              <a:spcBef>
                <a:spcPct val="10000"/>
              </a:spcBef>
            </a:pPr>
            <a:r>
              <a:rPr lang="en-NZ" sz="3600" b="1" dirty="0">
                <a:solidFill>
                  <a:srgbClr val="000066"/>
                </a:solidFill>
                <a:latin typeface="Arial Black" pitchFamily="34" charset="0"/>
              </a:rPr>
              <a:t>The Man of God</a:t>
            </a:r>
            <a:endParaRPr lang="en-GB" sz="2800" b="1" dirty="0">
              <a:solidFill>
                <a:srgbClr val="000066"/>
              </a:solidFill>
              <a:latin typeface="Arial Black" pitchFamily="34" charset="0"/>
            </a:endParaRPr>
          </a:p>
        </p:txBody>
      </p:sp>
      <p:sp>
        <p:nvSpPr>
          <p:cNvPr id="175121" name="Text Box 17"/>
          <p:cNvSpPr txBox="1">
            <a:spLocks noChangeArrowheads="1"/>
          </p:cNvSpPr>
          <p:nvPr/>
        </p:nvSpPr>
        <p:spPr bwMode="auto">
          <a:xfrm>
            <a:off x="3779912" y="2996951"/>
            <a:ext cx="5364089" cy="2970044"/>
          </a:xfrm>
          <a:prstGeom prst="rect">
            <a:avLst/>
          </a:prstGeom>
          <a:noFill/>
          <a:ln w="9525" algn="ctr">
            <a:noFill/>
            <a:miter lim="800000"/>
            <a:headEnd/>
            <a:tailEnd/>
          </a:ln>
          <a:effectLst/>
        </p:spPr>
        <p:txBody>
          <a:bodyPr wrap="square">
            <a:spAutoFit/>
          </a:bodyPr>
          <a:lstStyle/>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Hebrew</a:t>
            </a:r>
            <a:r>
              <a:rPr lang="en-NZ" sz="2200" b="0" dirty="0">
                <a:latin typeface="Arial" charset="0"/>
              </a:rPr>
              <a:t>	Ex 2</a:t>
            </a:r>
            <a:endParaRPr lang="en-NZ" sz="2200" dirty="0">
              <a:latin typeface="Arial" charset="0"/>
            </a:endParaRPr>
          </a:p>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Fugitive</a:t>
            </a:r>
            <a:r>
              <a:rPr lang="en-NZ" sz="2200" b="0" dirty="0">
                <a:latin typeface="Arial" charset="0"/>
              </a:rPr>
              <a:t>	Ex 2</a:t>
            </a:r>
            <a:endParaRPr lang="en-NZ" sz="2200" dirty="0">
              <a:latin typeface="Arial" charset="0"/>
            </a:endParaRPr>
          </a:p>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Mediator</a:t>
            </a:r>
            <a:r>
              <a:rPr lang="en-NZ" sz="2200" b="0" dirty="0">
                <a:latin typeface="Arial" charset="0"/>
              </a:rPr>
              <a:t>	Ex 32</a:t>
            </a:r>
            <a:endParaRPr lang="en-NZ" sz="2200" dirty="0">
              <a:latin typeface="Arial" charset="0"/>
            </a:endParaRPr>
          </a:p>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Father</a:t>
            </a:r>
            <a:r>
              <a:rPr lang="en-NZ" sz="2200" b="0" dirty="0">
                <a:latin typeface="Arial" charset="0"/>
              </a:rPr>
              <a:t>	Num 11</a:t>
            </a:r>
            <a:endParaRPr lang="en-NZ" sz="2200" dirty="0">
              <a:latin typeface="Arial" charset="0"/>
            </a:endParaRPr>
          </a:p>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Man</a:t>
            </a:r>
            <a:r>
              <a:rPr lang="en-NZ" sz="2200" b="0" dirty="0">
                <a:latin typeface="Arial" charset="0"/>
              </a:rPr>
              <a:t>	Num 20</a:t>
            </a:r>
            <a:endParaRPr lang="en-NZ" sz="2200" dirty="0">
              <a:latin typeface="Arial" charset="0"/>
            </a:endParaRPr>
          </a:p>
          <a:p>
            <a:pPr marL="342900" indent="-342900">
              <a:spcBef>
                <a:spcPct val="50000"/>
              </a:spcBef>
              <a:buClr>
                <a:srgbClr val="000066"/>
              </a:buClr>
              <a:buFont typeface="Wingdings" pitchFamily="2" charset="2"/>
              <a:buAutoNum type="arabicPeriod"/>
              <a:tabLst>
                <a:tab pos="3859213" algn="l"/>
              </a:tabLst>
            </a:pPr>
            <a:r>
              <a:rPr lang="en-NZ" sz="2200" b="1" dirty="0">
                <a:latin typeface="Arial" charset="0"/>
              </a:rPr>
              <a:t>Moses the Faithful</a:t>
            </a:r>
            <a:r>
              <a:rPr lang="en-NZ" sz="2200" b="0" dirty="0">
                <a:latin typeface="Arial" charset="0"/>
              </a:rPr>
              <a:t>	Deut 34</a:t>
            </a:r>
            <a:endParaRPr lang="en-GB" sz="2200" dirty="0">
              <a:solidFill>
                <a:srgbClr val="FF0000"/>
              </a:solidFill>
              <a:latin typeface="Arial" charset="0"/>
            </a:endParaRPr>
          </a:p>
        </p:txBody>
      </p:sp>
      <p:sp>
        <p:nvSpPr>
          <p:cNvPr id="7" name="WordArt 3"/>
          <p:cNvSpPr>
            <a:spLocks noChangeArrowheads="1" noChangeShapeType="1" noTextEdit="1"/>
          </p:cNvSpPr>
          <p:nvPr/>
        </p:nvSpPr>
        <p:spPr bwMode="auto">
          <a:xfrm>
            <a:off x="4283968" y="404664"/>
            <a:ext cx="3522638" cy="1366837"/>
          </a:xfrm>
          <a:prstGeom prst="rect">
            <a:avLst/>
          </a:prstGeom>
        </p:spPr>
        <p:txBody>
          <a:bodyPr wrap="none" fromWordArt="1">
            <a:prstTxWarp prst="textPlain">
              <a:avLst>
                <a:gd name="adj" fmla="val 50000"/>
              </a:avLst>
            </a:prstTxWarp>
          </a:bodyPr>
          <a:lstStyle/>
          <a:p>
            <a:r>
              <a:rPr lang="en-NZ" sz="6000" b="1" kern="10" dirty="0">
                <a:ln w="25400">
                  <a:solidFill>
                    <a:srgbClr val="FFCC00"/>
                  </a:solidFill>
                  <a:round/>
                  <a:headEnd/>
                  <a:tailEnd/>
                </a:ln>
                <a:gradFill rotWithShape="1">
                  <a:gsLst>
                    <a:gs pos="0">
                      <a:srgbClr val="000080"/>
                    </a:gs>
                    <a:gs pos="100000">
                      <a:srgbClr val="000080">
                        <a:gamma/>
                        <a:shade val="0"/>
                        <a:invGamma/>
                      </a:srgbClr>
                    </a:gs>
                  </a:gsLst>
                  <a:lin ang="5400000" scaled="1"/>
                </a:gradFill>
                <a:effectLst>
                  <a:outerShdw dist="53882" dir="2700000" algn="ctr" rotWithShape="0">
                    <a:srgbClr val="000000"/>
                  </a:outerShdw>
                </a:effectLst>
                <a:latin typeface="Matura MT Script Capitals"/>
              </a:rPr>
              <a:t>Moses</a:t>
            </a:r>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830997"/>
          </a:xfrm>
          <a:prstGeom prst="rect">
            <a:avLst/>
          </a:prstGeom>
          <a:noFill/>
        </p:spPr>
        <p:txBody>
          <a:bodyPr wrap="square" rtlCol="0">
            <a:spAutoFit/>
          </a:bodyPr>
          <a:lstStyle/>
          <a:p>
            <a:pPr algn="ctr"/>
            <a:r>
              <a:rPr lang="en-NZ" sz="4800" b="1" dirty="0">
                <a:solidFill>
                  <a:srgbClr val="FF0000"/>
                </a:solidFill>
                <a:effectLst>
                  <a:glow rad="63500">
                    <a:schemeClr val="accent6">
                      <a:satMod val="175000"/>
                      <a:alpha val="40000"/>
                    </a:schemeClr>
                  </a:glow>
                </a:effectLst>
                <a:latin typeface="Papyrus" pitchFamily="66" charset="0"/>
              </a:rPr>
              <a:t>Moses</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2555776" cy="6858000"/>
          </a:xfrm>
          <a:prstGeom prst="rect">
            <a:avLst/>
          </a:prstGeom>
          <a:solidFill>
            <a:srgbClr val="1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Picture 2" descr="C:\111\Ecclesial\Romans\Pictures\Background1.jpg"/>
          <p:cNvPicPr>
            <a:picLocks noChangeAspect="1" noChangeArrowheads="1"/>
          </p:cNvPicPr>
          <p:nvPr/>
        </p:nvPicPr>
        <p:blipFill>
          <a:blip r:embed="rId2" cstate="print"/>
          <a:srcRect l="3966" r="8700" b="22926"/>
          <a:stretch>
            <a:fillRect/>
          </a:stretch>
        </p:blipFill>
        <p:spPr bwMode="auto">
          <a:xfrm>
            <a:off x="2411760" y="0"/>
            <a:ext cx="6732240" cy="6858000"/>
          </a:xfrm>
          <a:prstGeom prst="rect">
            <a:avLst/>
          </a:prstGeom>
          <a:noFill/>
        </p:spPr>
      </p:pic>
      <p:sp>
        <p:nvSpPr>
          <p:cNvPr id="14" name="Rectangle 4"/>
          <p:cNvSpPr>
            <a:spLocks noChangeArrowheads="1"/>
          </p:cNvSpPr>
          <p:nvPr/>
        </p:nvSpPr>
        <p:spPr bwMode="auto">
          <a:xfrm>
            <a:off x="3203848" y="188640"/>
            <a:ext cx="5688632" cy="6480720"/>
          </a:xfrm>
          <a:prstGeom prst="rect">
            <a:avLst/>
          </a:prstGeom>
          <a:solidFill>
            <a:srgbClr val="FFFFFF"/>
          </a:solidFill>
          <a:ln w="25400" algn="ctr">
            <a:solidFill>
              <a:schemeClr val="tx1"/>
            </a:solidFill>
            <a:miter lim="800000"/>
            <a:headEnd/>
            <a:tailEnd/>
          </a:ln>
          <a:effectLst>
            <a:outerShdw blurRad="292100" dist="139700" dir="2700000" algn="tl" rotWithShape="0">
              <a:prstClr val="black"/>
            </a:outerShdw>
          </a:effectLst>
        </p:spPr>
        <p:txBody>
          <a:bodyPr wrap="square" anchor="t">
            <a:noAutofit/>
          </a:bodyPr>
          <a:lstStyle/>
          <a:p>
            <a:endParaRPr lang="en-NZ" dirty="0"/>
          </a:p>
        </p:txBody>
      </p:sp>
      <p:sp>
        <p:nvSpPr>
          <p:cNvPr id="12" name="Rectangle 11"/>
          <p:cNvSpPr/>
          <p:nvPr/>
        </p:nvSpPr>
        <p:spPr>
          <a:xfrm rot="16200000">
            <a:off x="-765212" y="3176972"/>
            <a:ext cx="6858000" cy="504056"/>
          </a:xfrm>
          <a:prstGeom prst="rect">
            <a:avLst/>
          </a:prstGeom>
          <a:gradFill>
            <a:gsLst>
              <a:gs pos="53000">
                <a:srgbClr val="180000"/>
              </a:gs>
              <a:gs pos="100000">
                <a:srgbClr val="1809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p:cNvSpPr txBox="1"/>
          <p:nvPr/>
        </p:nvSpPr>
        <p:spPr>
          <a:xfrm>
            <a:off x="0" y="332656"/>
            <a:ext cx="2627784" cy="2031325"/>
          </a:xfrm>
          <a:prstGeom prst="rect">
            <a:avLst/>
          </a:prstGeom>
          <a:noFill/>
        </p:spPr>
        <p:txBody>
          <a:bodyPr wrap="square" rtlCol="0">
            <a:spAutoFit/>
          </a:bodyPr>
          <a:lstStyle/>
          <a:p>
            <a:pPr algn="ctr"/>
            <a:r>
              <a:rPr lang="en-NZ" sz="4200" b="1" dirty="0">
                <a:solidFill>
                  <a:srgbClr val="FF0000"/>
                </a:solidFill>
                <a:effectLst>
                  <a:glow rad="63500">
                    <a:schemeClr val="accent6">
                      <a:satMod val="175000"/>
                      <a:alpha val="40000"/>
                    </a:schemeClr>
                  </a:glow>
                </a:effectLst>
                <a:latin typeface="Papyrus" pitchFamily="66" charset="0"/>
              </a:rPr>
              <a:t>The Challenge</a:t>
            </a:r>
          </a:p>
          <a:p>
            <a:pPr algn="ctr"/>
            <a:r>
              <a:rPr lang="en-NZ" sz="4200" b="1" dirty="0">
                <a:solidFill>
                  <a:srgbClr val="FF0000"/>
                </a:solidFill>
                <a:effectLst>
                  <a:glow rad="63500">
                    <a:schemeClr val="accent6">
                      <a:satMod val="175000"/>
                      <a:alpha val="40000"/>
                    </a:schemeClr>
                  </a:glow>
                </a:effectLst>
                <a:latin typeface="Papyrus" pitchFamily="66" charset="0"/>
              </a:rPr>
              <a:t>of Korah</a:t>
            </a:r>
          </a:p>
        </p:txBody>
      </p:sp>
      <p:pic>
        <p:nvPicPr>
          <p:cNvPr id="16" name="Picture 2" descr="C:\111\Ecclesial\Moses\Pictures\moses-and-the-law.jpg"/>
          <p:cNvPicPr>
            <a:picLocks noChangeAspect="1" noChangeArrowheads="1"/>
          </p:cNvPicPr>
          <p:nvPr/>
        </p:nvPicPr>
        <p:blipFill>
          <a:blip r:embed="rId3" cstate="print"/>
          <a:srcRect l="19935"/>
          <a:stretch>
            <a:fillRect/>
          </a:stretch>
        </p:blipFill>
        <p:spPr bwMode="auto">
          <a:xfrm>
            <a:off x="0" y="3284984"/>
            <a:ext cx="2745433" cy="3573016"/>
          </a:xfrm>
          <a:prstGeom prst="rect">
            <a:avLst/>
          </a:prstGeom>
          <a:ln>
            <a:noFill/>
          </a:ln>
          <a:effectLst>
            <a:softEdge rad="112500"/>
          </a:effectLst>
        </p:spPr>
      </p:pic>
      <p:sp>
        <p:nvSpPr>
          <p:cNvPr id="15" name="TextBox 14"/>
          <p:cNvSpPr txBox="1"/>
          <p:nvPr/>
        </p:nvSpPr>
        <p:spPr>
          <a:xfrm>
            <a:off x="3275856" y="332656"/>
            <a:ext cx="5472608" cy="5940088"/>
          </a:xfrm>
          <a:prstGeom prst="rect">
            <a:avLst/>
          </a:prstGeom>
          <a:noFill/>
        </p:spPr>
        <p:txBody>
          <a:bodyPr wrap="square" rtlCol="0">
            <a:spAutoFit/>
          </a:bodyPr>
          <a:lstStyle/>
          <a:p>
            <a:pPr>
              <a:tabLst>
                <a:tab pos="5113338" algn="r"/>
              </a:tabLst>
            </a:pPr>
            <a:r>
              <a:rPr lang="en-US" sz="2000" dirty="0">
                <a:latin typeface="Arial Narrow" pitchFamily="34" charset="0"/>
                <a:cs typeface="Arial" pitchFamily="34" charset="0"/>
              </a:rPr>
              <a:t>The proposed grounds of this challenge were of the usual sort. The truth was not put in the front. In reality the challenge was the offspring of ambitious aspiration in the part of the challengers—men small-minded enough to aspire to headship, but not large-minded enough to be qualified to exercise it, which, had they been, they would not have desired it: for the men fit to exercise authority are not those who find a personal gratification in it. But the real grounds are never put forward in such a case. Consciously or unconsciously men in such an attitude play the hypocrite. They put forward pleas that are serviceable, but not sincere—sincere enough as regards the earnest use made of them, but not sincere as regards the real motive at work. And they usually take the garb of a professed regard for somebody else’s rights, or for justice in the abstract—to both of which, in ordinary circumstances, the class in question exhibits a total indifference.</a:t>
            </a:r>
          </a:p>
          <a:p>
            <a:pPr algn="r">
              <a:tabLst>
                <a:tab pos="5113338" algn="r"/>
              </a:tabLst>
            </a:pPr>
            <a:r>
              <a:rPr lang="en-US" sz="2000" b="1" dirty="0">
                <a:latin typeface="Arial Narrow" pitchFamily="34" charset="0"/>
                <a:cs typeface="Arial" pitchFamily="34" charset="0"/>
              </a:rPr>
              <a:t>Robert Roberts, The Visible Hand of God, p174</a:t>
            </a:r>
            <a:endParaRPr lang="en-US" sz="2000" b="1" dirty="0">
              <a:latin typeface="Arial" pitchFamily="34" charset="0"/>
              <a:cs typeface="Arial" pitchFamily="34" charset="0"/>
            </a:endParaRPr>
          </a:p>
        </p:txBody>
      </p:sp>
    </p:spTree>
    <p:extLst>
      <p:ext uri="{BB962C8B-B14F-4D97-AF65-F5344CB8AC3E}">
        <p14:creationId xmlns:p14="http://schemas.microsoft.com/office/powerpoint/2010/main" val="230442628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6305</TotalTime>
  <Words>962</Words>
  <Application>Microsoft Office PowerPoint</Application>
  <PresentationFormat>On-screen Show (4:3)</PresentationFormat>
  <Paragraphs>341</Paragraphs>
  <Slides>40</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50" baseType="lpstr">
      <vt:lpstr>Arial</vt:lpstr>
      <vt:lpstr>Arial Black</vt:lpstr>
      <vt:lpstr>Arial Narrow</vt:lpstr>
      <vt:lpstr>Calibri</vt:lpstr>
      <vt:lpstr>Franklin Gothic Medium Cond</vt:lpstr>
      <vt:lpstr>Matura MT Script Capitals</vt:lpstr>
      <vt:lpstr>Papyrus</vt:lpstr>
      <vt:lpstr>Wingdings</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Chevron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Neville Clark</dc:creator>
  <cp:lastModifiedBy>Clark, Neville [Randstad Pte Ltd]</cp:lastModifiedBy>
  <cp:revision>123</cp:revision>
  <dcterms:created xsi:type="dcterms:W3CDTF">2011-07-09T15:56:38Z</dcterms:created>
  <dcterms:modified xsi:type="dcterms:W3CDTF">2018-05-20T06:44:03Z</dcterms:modified>
</cp:coreProperties>
</file>