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65" r:id="rId2"/>
    <p:sldId id="358" r:id="rId3"/>
    <p:sldId id="351" r:id="rId4"/>
    <p:sldId id="371" r:id="rId5"/>
    <p:sldId id="357" r:id="rId6"/>
    <p:sldId id="368" r:id="rId7"/>
    <p:sldId id="355" r:id="rId8"/>
    <p:sldId id="346" r:id="rId9"/>
    <p:sldId id="360" r:id="rId10"/>
    <p:sldId id="363" r:id="rId11"/>
    <p:sldId id="379" r:id="rId12"/>
    <p:sldId id="365" r:id="rId13"/>
    <p:sldId id="338" r:id="rId14"/>
    <p:sldId id="36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5" autoAdjust="0"/>
    <p:restoredTop sz="94713" autoAdjust="0"/>
  </p:normalViewPr>
  <p:slideViewPr>
    <p:cSldViewPr snapToGrid="0">
      <p:cViewPr varScale="1">
        <p:scale>
          <a:sx n="83" d="100"/>
          <a:sy n="83" d="100"/>
        </p:scale>
        <p:origin x="63" y="1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2D5C2-FAED-4B3F-8EE8-9B5D15108B0C}" type="datetimeFigureOut">
              <a:rPr lang="en-AU" smtClean="0"/>
              <a:pPr/>
              <a:t>9/05/2018</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3AF4-2DAA-48C0-ACD5-2D3BA7B7C30B}" type="slidenum">
              <a:rPr lang="en-AU" smtClean="0"/>
              <a:pPr/>
              <a:t>‹#›</a:t>
            </a:fld>
            <a:endParaRPr lang="en-AU" dirty="0"/>
          </a:p>
        </p:txBody>
      </p:sp>
    </p:spTree>
    <p:extLst>
      <p:ext uri="{BB962C8B-B14F-4D97-AF65-F5344CB8AC3E}">
        <p14:creationId xmlns:p14="http://schemas.microsoft.com/office/powerpoint/2010/main" val="1762130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715971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Assessing mechanism of ourselves and our actions</a:t>
            </a:r>
          </a:p>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2647560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Our immoral world filled with violence are the ruling passions of human civilisation. What God has caused to be called evil is now called good and what God called good is evil.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1409941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733544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4173239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The values demonstrated by those who influenced us most in their care of us as children, which at first is the family unit, then the extended family unit and then wider community/ecclesia</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578208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a:p>
            <a:endParaRPr lang="en-AU" dirty="0"/>
          </a:p>
          <a:p>
            <a:endParaRPr lang="en-AU" dirty="0"/>
          </a:p>
          <a:p>
            <a:endParaRPr lang="en-AU" dirty="0"/>
          </a:p>
          <a:p>
            <a:endParaRPr lang="en-AU" dirty="0"/>
          </a:p>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3364161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2022872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148749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974571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5808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Do all to the glory of God – </a:t>
            </a:r>
            <a:r>
              <a:rPr lang="en-AU" dirty="0">
                <a:solidFill>
                  <a:srgbClr val="FFFF00"/>
                </a:solidFill>
              </a:rPr>
              <a:t>1 Cor 10 v 31</a:t>
            </a:r>
          </a:p>
          <a:p>
            <a:endParaRPr lang="en-AU" dirty="0">
              <a:solidFill>
                <a:srgbClr val="FFFF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outerShdw blurRad="38100" dist="38100" dir="2700000" algn="tl">
                    <a:srgbClr val="000000">
                      <a:alpha val="43137"/>
                    </a:srgbClr>
                  </a:outerShdw>
                </a:effectLst>
              </a:rPr>
              <a:t>Adapting our own behaviour to due to the weak conscience of others </a:t>
            </a:r>
            <a:r>
              <a:rPr lang="en-US" dirty="0">
                <a:solidFill>
                  <a:srgbClr val="FFFF00"/>
                </a:solidFill>
                <a:effectLst>
                  <a:outerShdw blurRad="38100" dist="38100" dir="2700000" algn="tl">
                    <a:srgbClr val="000000">
                      <a:alpha val="43137"/>
                    </a:srgbClr>
                  </a:outerShdw>
                </a:effectLst>
              </a:rPr>
              <a:t>1 Cor 8 v 7,10,12</a:t>
            </a:r>
          </a:p>
          <a:p>
            <a:endParaRPr lang="en-AU"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2634491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 how do we develop a Godly Conscience? Clue in the picture – </a:t>
            </a:r>
            <a:r>
              <a:rPr lang="en-US" b="0" i="1" dirty="0"/>
              <a:t>Read the Bible </a:t>
            </a:r>
            <a:r>
              <a:rPr lang="en-US" sz="1200" b="1" dirty="0">
                <a:solidFill>
                  <a:srgbClr val="FFFF00"/>
                </a:solidFill>
                <a:effectLst>
                  <a:outerShdw blurRad="38100" dist="38100" dir="2700000" algn="tl">
                    <a:srgbClr val="000000">
                      <a:alpha val="43137"/>
                    </a:srgbClr>
                  </a:outerShdw>
                </a:effectLst>
                <a:latin typeface="Trebuchet MS" panose="020B0603020202020204"/>
              </a:rPr>
              <a:t>Cor 10 v 31, </a:t>
            </a:r>
            <a:r>
              <a:rPr lang="en-US" b="0" i="1" dirty="0"/>
              <a:t>le seeking to understand and put into practice principles – What God declares is the right way that finds its expression in 4 key ways.</a:t>
            </a:r>
          </a:p>
          <a:p>
            <a:endParaRPr lang="en-US" b="0"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B4F8D9-5D9E-4462-950C-FFBFB75A9256}"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rPr>
              <a:t>31 March 2017</a:t>
            </a:r>
          </a:p>
        </p:txBody>
      </p:sp>
      <p:sp>
        <p:nvSpPr>
          <p:cNvPr id="7" name="Header Placeholder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9758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We are to copy the Apostle Paul who disciplines himself to have a conscience that does not lead one to sin before God, to stumble and fall short of the glory of God.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3199CD-3E1B-4AE6-990F-76F925F5EA9F}" type="slidenum">
              <a:rPr kumimoji="0" lang="en-AU" sz="1200" b="0" i="0" u="none" strike="noStrike" kern="1200" cap="none" spc="0" normalizeH="0" baseline="0" noProof="0" smtClean="0">
                <a:ln>
                  <a:noFill/>
                </a:ln>
                <a:solidFill>
                  <a:srgbClr val="000000"/>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dirty="0">
              <a:ln>
                <a:noFill/>
              </a:ln>
              <a:solidFill>
                <a:srgbClr val="000000"/>
              </a:solidFill>
              <a:effectLst/>
              <a:uLnTx/>
              <a:uFillTx/>
              <a:latin typeface="Corbel"/>
              <a:ea typeface="+mn-ea"/>
              <a:cs typeface="+mn-cs"/>
            </a:endParaRPr>
          </a:p>
        </p:txBody>
      </p:sp>
    </p:spTree>
    <p:extLst>
      <p:ext uri="{BB962C8B-B14F-4D97-AF65-F5344CB8AC3E}">
        <p14:creationId xmlns:p14="http://schemas.microsoft.com/office/powerpoint/2010/main" val="42185768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491" y="1828800"/>
            <a:ext cx="8231744" cy="28956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065490" y="4800600"/>
            <a:ext cx="8231744"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17933251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pPr/>
              <a:t>5/9/2018</a:t>
            </a:fld>
            <a:endParaRPr dirty="0"/>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33110886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9891" y="2514600"/>
            <a:ext cx="8694663" cy="2819400"/>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1065491" y="5410201"/>
            <a:ext cx="8689596"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pPr/>
              <a:t>5/9/2018</a:t>
            </a:fld>
            <a:endParaRPr dirty="0"/>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27343991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05174" y="1905001"/>
            <a:ext cx="442075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30806" y="1905001"/>
            <a:ext cx="4420751"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5/9/2018</a:t>
            </a:fld>
            <a:endParaRPr dirty="0"/>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7484197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808" y="1905000"/>
            <a:ext cx="441770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22808" y="2743201"/>
            <a:ext cx="441770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51489" y="1905000"/>
            <a:ext cx="441770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51489" y="2743201"/>
            <a:ext cx="441770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a:pPr/>
              <a:t>5/9/2018</a:t>
            </a:fld>
            <a:endParaRPr dirty="0"/>
          </a:p>
        </p:txBody>
      </p:sp>
      <p:sp>
        <p:nvSpPr>
          <p:cNvPr id="9" name="Slide Number Placeholder 8"/>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11933194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dirty="0"/>
          </a:p>
        </p:txBody>
      </p:sp>
      <p:sp>
        <p:nvSpPr>
          <p:cNvPr id="3" name="Date Placeholder 2"/>
          <p:cNvSpPr>
            <a:spLocks noGrp="1"/>
          </p:cNvSpPr>
          <p:nvPr>
            <p:ph type="dt" sz="half" idx="10"/>
          </p:nvPr>
        </p:nvSpPr>
        <p:spPr/>
        <p:txBody>
          <a:bodyPr/>
          <a:lstStyle/>
          <a:p>
            <a:fld id="{03F41C87-7AD9-4845-A077-840E4A0F3F06}" type="datetimeFigureOut">
              <a:rPr lang="en-US"/>
              <a:pPr/>
              <a:t>5/9/2018</a:t>
            </a:fld>
            <a:endParaRPr dirty="0"/>
          </a:p>
        </p:txBody>
      </p:sp>
      <p:sp>
        <p:nvSpPr>
          <p:cNvPr id="5" name="Slide Number Placeholder 4"/>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35182121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dirty="0"/>
          </a:p>
        </p:txBody>
      </p:sp>
      <p:sp>
        <p:nvSpPr>
          <p:cNvPr id="2" name="Date Placeholder 1"/>
          <p:cNvSpPr>
            <a:spLocks noGrp="1"/>
          </p:cNvSpPr>
          <p:nvPr>
            <p:ph type="dt" sz="half" idx="10"/>
          </p:nvPr>
        </p:nvSpPr>
        <p:spPr/>
        <p:txBody>
          <a:bodyPr/>
          <a:lstStyle/>
          <a:p>
            <a:fld id="{03F41C87-7AD9-4845-A077-840E4A0F3F06}" type="datetimeFigureOut">
              <a:rPr lang="en-US"/>
              <a:pPr/>
              <a:t>5/9/2018</a:t>
            </a:fld>
            <a:endParaRPr dirty="0"/>
          </a:p>
        </p:txBody>
      </p:sp>
      <p:sp>
        <p:nvSpPr>
          <p:cNvPr id="4" name="Slide Number Placeholder 3"/>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3932272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879" y="1905000"/>
            <a:ext cx="3597544" cy="2667000"/>
          </a:xfrm>
        </p:spPr>
        <p:txBody>
          <a:bodyPr anchor="b">
            <a:noAutofit/>
          </a:bodyPr>
          <a:lstStyle>
            <a:lvl1pPr algn="l">
              <a:lnSpc>
                <a:spcPct val="90000"/>
              </a:lnSpc>
              <a:defRPr sz="3600" b="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491" y="4648200"/>
            <a:ext cx="3582332"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Content Placeholder 2"/>
          <p:cNvSpPr>
            <a:spLocks noGrp="1"/>
          </p:cNvSpPr>
          <p:nvPr>
            <p:ph idx="1"/>
          </p:nvPr>
        </p:nvSpPr>
        <p:spPr>
          <a:xfrm>
            <a:off x="4952704" y="685800"/>
            <a:ext cx="6402467"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5/9/2018</a:t>
            </a:fld>
            <a:endParaRPr dirty="0"/>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27301930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879" y="1905000"/>
            <a:ext cx="3597544" cy="2667000"/>
          </a:xfrm>
        </p:spPr>
        <p:txBody>
          <a:bodyPr anchor="b">
            <a:normAutofit/>
          </a:bodyPr>
          <a:lstStyle>
            <a:lvl1pPr algn="l">
              <a:lnSpc>
                <a:spcPct val="90000"/>
              </a:lnSpc>
              <a:defRPr sz="3600"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1065491" y="4648200"/>
            <a:ext cx="3582332"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2704" y="685800"/>
            <a:ext cx="6402466"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5/9/2018</a:t>
            </a:fld>
            <a:endParaRPr dirty="0"/>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29212842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pPr/>
              <a:t>5/9/2018</a:t>
            </a:fld>
            <a:endParaRPr dirty="0"/>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9965958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794" y="381001"/>
            <a:ext cx="1524398"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809" y="381001"/>
            <a:ext cx="7393324"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pPr/>
              <a:t>5/9/2018</a:t>
            </a:fld>
            <a:endParaRPr dirty="0"/>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36893899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810" y="381000"/>
            <a:ext cx="9146383"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810" y="1904999"/>
            <a:ext cx="9136770" cy="411480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522810" y="6400800"/>
            <a:ext cx="6554906"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8565" y="6400800"/>
            <a:ext cx="1449767"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5/9/2018</a:t>
            </a:fld>
            <a:endParaRPr lang="en-US" dirty="0"/>
          </a:p>
        </p:txBody>
      </p:sp>
      <p:sp>
        <p:nvSpPr>
          <p:cNvPr id="6" name="Slide Number Placeholder 5"/>
          <p:cNvSpPr>
            <a:spLocks noGrp="1"/>
          </p:cNvSpPr>
          <p:nvPr>
            <p:ph type="sldNum" sz="quarter" idx="4"/>
          </p:nvPr>
        </p:nvSpPr>
        <p:spPr>
          <a:xfrm>
            <a:off x="9830772" y="6400800"/>
            <a:ext cx="83841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dirty="0"/>
          </a:p>
        </p:txBody>
      </p:sp>
    </p:spTree>
    <p:extLst>
      <p:ext uri="{BB962C8B-B14F-4D97-AF65-F5344CB8AC3E}">
        <p14:creationId xmlns:p14="http://schemas.microsoft.com/office/powerpoint/2010/main" val="383371537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12.sv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b="1" dirty="0"/>
              <a:t>Developing a Godly Conscience </a:t>
            </a:r>
          </a:p>
        </p:txBody>
      </p:sp>
      <p:sp>
        <p:nvSpPr>
          <p:cNvPr id="4" name="Subtitle 3"/>
          <p:cNvSpPr>
            <a:spLocks noGrp="1"/>
          </p:cNvSpPr>
          <p:nvPr>
            <p:ph type="subTitle" idx="1"/>
          </p:nvPr>
        </p:nvSpPr>
        <p:spPr/>
        <p:txBody>
          <a:bodyPr/>
          <a:lstStyle/>
          <a:p>
            <a:r>
              <a:rPr lang="it-IT" b="1" dirty="0">
                <a:effectLst>
                  <a:outerShdw blurRad="38100" dist="38100" dir="2700000" algn="tl">
                    <a:srgbClr val="000000">
                      <a:alpha val="43137"/>
                    </a:srgbClr>
                  </a:outerShdw>
                </a:effectLst>
              </a:rPr>
              <a:t> </a:t>
            </a:r>
            <a:r>
              <a:rPr lang="it-IT" b="1" dirty="0">
                <a:solidFill>
                  <a:srgbClr val="FFFF00"/>
                </a:solidFill>
                <a:effectLst>
                  <a:outerShdw blurRad="38100" dist="38100" dir="2700000" algn="tl">
                    <a:srgbClr val="000000">
                      <a:alpha val="43137"/>
                    </a:srgbClr>
                  </a:outerShdw>
                </a:effectLst>
              </a:rPr>
              <a:t>Individual Application of the word of God</a:t>
            </a:r>
          </a:p>
        </p:txBody>
      </p:sp>
      <p:pic>
        <p:nvPicPr>
          <p:cNvPr id="5" name="Picture 4" descr="A picture containing animal, invertebrate&#10;&#10;Description generated with high confidence">
            <a:extLst>
              <a:ext uri="{FF2B5EF4-FFF2-40B4-BE49-F238E27FC236}">
                <a16:creationId xmlns:a16="http://schemas.microsoft.com/office/drawing/2014/main" id="{BCC5A5C1-9B6C-49E0-B60F-7B13E3D268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352" y="188640"/>
            <a:ext cx="4320480" cy="2432012"/>
          </a:xfrm>
          <a:prstGeom prst="rect">
            <a:avLst/>
          </a:prstGeom>
        </p:spPr>
      </p:pic>
      <p:pic>
        <p:nvPicPr>
          <p:cNvPr id="7" name="Picture 6" descr="A close up of a piece of paper&#10;&#10;Description generated with very high confidence">
            <a:extLst>
              <a:ext uri="{FF2B5EF4-FFF2-40B4-BE49-F238E27FC236}">
                <a16:creationId xmlns:a16="http://schemas.microsoft.com/office/drawing/2014/main" id="{12F17C9A-98F5-449D-A954-3CE8419FD6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72264" y="4148762"/>
            <a:ext cx="3446404" cy="2581780"/>
          </a:xfrm>
          <a:prstGeom prst="rect">
            <a:avLst/>
          </a:prstGeom>
        </p:spPr>
      </p:pic>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EF58F-DB8F-4DFA-9CEB-8414C9E945EF}"/>
              </a:ext>
            </a:extLst>
          </p:cNvPr>
          <p:cNvSpPr>
            <a:spLocks noGrp="1"/>
          </p:cNvSpPr>
          <p:nvPr>
            <p:ph type="title"/>
          </p:nvPr>
        </p:nvSpPr>
        <p:spPr>
          <a:xfrm>
            <a:off x="1524002" y="381000"/>
            <a:ext cx="9144001" cy="815752"/>
          </a:xfrm>
        </p:spPr>
        <p:txBody>
          <a:bodyPr/>
          <a:lstStyle/>
          <a:p>
            <a:r>
              <a:rPr lang="en-AU" b="1" dirty="0">
                <a:effectLst>
                  <a:outerShdw blurRad="38100" dist="38100" dir="2700000" algn="tl">
                    <a:srgbClr val="000000">
                      <a:alpha val="43137"/>
                    </a:srgbClr>
                  </a:outerShdw>
                </a:effectLst>
              </a:rPr>
              <a:t>Conscience Defined</a:t>
            </a:r>
          </a:p>
        </p:txBody>
      </p:sp>
      <p:sp>
        <p:nvSpPr>
          <p:cNvPr id="3" name="Content Placeholder 2">
            <a:extLst>
              <a:ext uri="{FF2B5EF4-FFF2-40B4-BE49-F238E27FC236}">
                <a16:creationId xmlns:a16="http://schemas.microsoft.com/office/drawing/2014/main" id="{3A854D7F-6A89-41FC-AA7A-D308526F672B}"/>
              </a:ext>
            </a:extLst>
          </p:cNvPr>
          <p:cNvSpPr>
            <a:spLocks noGrp="1"/>
          </p:cNvSpPr>
          <p:nvPr>
            <p:ph idx="1"/>
          </p:nvPr>
        </p:nvSpPr>
        <p:spPr>
          <a:xfrm>
            <a:off x="1524002" y="2093057"/>
            <a:ext cx="9756575" cy="4114801"/>
          </a:xfrm>
        </p:spPr>
        <p:txBody>
          <a:bodyPr>
            <a:normAutofit/>
          </a:bodyPr>
          <a:lstStyle/>
          <a:p>
            <a:pPr marL="0" indent="0">
              <a:buNone/>
            </a:pPr>
            <a:r>
              <a:rPr lang="en-AU" sz="3200" b="1" dirty="0">
                <a:effectLst>
                  <a:outerShdw blurRad="38100" dist="38100" dir="2700000" algn="tl">
                    <a:srgbClr val="000000">
                      <a:alpha val="43137"/>
                    </a:srgbClr>
                  </a:outerShdw>
                </a:effectLst>
              </a:rPr>
              <a:t>I say the truth in Christ, I lie not, my conscience also bearing me witness in the Holy Spirit.										</a:t>
            </a:r>
            <a:r>
              <a:rPr lang="en-AU" sz="3200" b="1" dirty="0">
                <a:solidFill>
                  <a:srgbClr val="FFFF00"/>
                </a:solidFill>
                <a:effectLst>
                  <a:outerShdw blurRad="38100" dist="38100" dir="2700000" algn="tl">
                    <a:srgbClr val="000000">
                      <a:alpha val="43137"/>
                    </a:srgbClr>
                  </a:outerShdw>
                </a:effectLst>
              </a:rPr>
              <a:t>Rom 9 v 1</a:t>
            </a:r>
          </a:p>
          <a:p>
            <a:pPr marL="0" indent="0">
              <a:buNone/>
            </a:pPr>
            <a:r>
              <a:rPr lang="en-AU" sz="3200" b="1" dirty="0">
                <a:effectLst>
                  <a:outerShdw blurRad="38100" dist="38100" dir="2700000" algn="tl">
                    <a:srgbClr val="000000">
                      <a:alpha val="43137"/>
                    </a:srgbClr>
                  </a:outerShdw>
                </a:effectLst>
              </a:rPr>
              <a:t>They show that what the law requires is written on their hearts, while their conscience also bears witness, and their conflicting thoughts accuse or even excuse them.						</a:t>
            </a:r>
            <a:r>
              <a:rPr lang="en-AU" sz="3200" b="1" dirty="0">
                <a:solidFill>
                  <a:srgbClr val="FFFF00"/>
                </a:solidFill>
                <a:effectLst>
                  <a:outerShdw blurRad="38100" dist="38100" dir="2700000" algn="tl">
                    <a:srgbClr val="000000">
                      <a:alpha val="43137"/>
                    </a:srgbClr>
                  </a:outerShdw>
                </a:effectLst>
              </a:rPr>
              <a:t>Rom 2 v 15 (RSV)</a:t>
            </a:r>
          </a:p>
        </p:txBody>
      </p:sp>
      <p:pic>
        <p:nvPicPr>
          <p:cNvPr id="4" name="Picture 3" descr="A picture containing animal, invertebrate&#10;&#10;Description generated with high confidence">
            <a:extLst>
              <a:ext uri="{FF2B5EF4-FFF2-40B4-BE49-F238E27FC236}">
                <a16:creationId xmlns:a16="http://schemas.microsoft.com/office/drawing/2014/main" id="{6E0A6160-E4A3-4223-80B3-0C6CB76969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2888" y="164567"/>
            <a:ext cx="3041475" cy="1712056"/>
          </a:xfrm>
          <a:prstGeom prst="rect">
            <a:avLst/>
          </a:prstGeom>
        </p:spPr>
      </p:pic>
      <p:pic>
        <p:nvPicPr>
          <p:cNvPr id="5" name="Picture 4" descr="A close up of text on a white background&#10;&#10;Description generated with very high confidence">
            <a:extLst>
              <a:ext uri="{FF2B5EF4-FFF2-40B4-BE49-F238E27FC236}">
                <a16:creationId xmlns:a16="http://schemas.microsoft.com/office/drawing/2014/main" id="{49F13E84-FBC4-45B1-843C-AD3F756884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595" y="5497042"/>
            <a:ext cx="2441542" cy="1149839"/>
          </a:xfrm>
          <a:prstGeom prst="rect">
            <a:avLst/>
          </a:prstGeom>
        </p:spPr>
      </p:pic>
    </p:spTree>
    <p:extLst>
      <p:ext uri="{BB962C8B-B14F-4D97-AF65-F5344CB8AC3E}">
        <p14:creationId xmlns:p14="http://schemas.microsoft.com/office/powerpoint/2010/main" val="29674138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1686-FCD7-4D69-A6D3-4AD626F11866}"/>
              </a:ext>
            </a:extLst>
          </p:cNvPr>
          <p:cNvSpPr>
            <a:spLocks noGrp="1"/>
          </p:cNvSpPr>
          <p:nvPr>
            <p:ph type="title"/>
          </p:nvPr>
        </p:nvSpPr>
        <p:spPr>
          <a:xfrm>
            <a:off x="1343472" y="116632"/>
            <a:ext cx="8352928" cy="983940"/>
          </a:xfrm>
        </p:spPr>
        <p:txBody>
          <a:bodyPr>
            <a:normAutofit/>
          </a:bodyPr>
          <a:lstStyle/>
          <a:p>
            <a:r>
              <a:rPr lang="en-GB" b="1" dirty="0">
                <a:effectLst>
                  <a:outerShdw blurRad="38100" dist="38100" dir="2700000" algn="tl">
                    <a:srgbClr val="000000">
                      <a:alpha val="43137"/>
                    </a:srgbClr>
                  </a:outerShdw>
                </a:effectLst>
              </a:rPr>
              <a:t>God’s Standard of Morality</a:t>
            </a:r>
            <a:endParaRPr lang="en-AU" b="1"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1493E822-4ED9-4089-9009-99BF0ECB9B23}"/>
              </a:ext>
            </a:extLst>
          </p:cNvPr>
          <p:cNvSpPr>
            <a:spLocks noGrp="1"/>
          </p:cNvSpPr>
          <p:nvPr>
            <p:ph idx="1"/>
          </p:nvPr>
        </p:nvSpPr>
        <p:spPr>
          <a:xfrm>
            <a:off x="1199457" y="1628800"/>
            <a:ext cx="10801199" cy="4391000"/>
          </a:xfrm>
        </p:spPr>
        <p:txBody>
          <a:bodyPr>
            <a:normAutofit/>
          </a:bodyPr>
          <a:lstStyle/>
          <a:p>
            <a:r>
              <a:rPr lang="en-GB" sz="3200" b="1" dirty="0">
                <a:effectLst>
                  <a:outerShdw blurRad="38100" dist="38100" dir="2700000" algn="tl">
                    <a:srgbClr val="000000">
                      <a:alpha val="43137"/>
                    </a:srgbClr>
                  </a:outerShdw>
                </a:effectLst>
              </a:rPr>
              <a:t>God is and defines morality				</a:t>
            </a:r>
            <a:r>
              <a:rPr lang="en-GB" sz="3200" b="1" dirty="0">
                <a:solidFill>
                  <a:srgbClr val="FFFF00"/>
                </a:solidFill>
                <a:effectLst>
                  <a:outerShdw blurRad="38100" dist="38100" dir="2700000" algn="tl">
                    <a:srgbClr val="000000">
                      <a:alpha val="43137"/>
                    </a:srgbClr>
                  </a:outerShdw>
                </a:effectLst>
              </a:rPr>
              <a:t>Ex 34 v 6-7</a:t>
            </a:r>
          </a:p>
          <a:p>
            <a:r>
              <a:rPr lang="en-GB" sz="3200" b="1" dirty="0">
                <a:effectLst>
                  <a:outerShdw blurRad="38100" dist="38100" dir="2700000" algn="tl">
                    <a:srgbClr val="000000">
                      <a:alpha val="43137"/>
                    </a:srgbClr>
                  </a:outerShdw>
                </a:effectLst>
              </a:rPr>
              <a:t>God determines good and evil				</a:t>
            </a:r>
            <a:r>
              <a:rPr lang="en-GB" sz="3200" b="1" dirty="0">
                <a:solidFill>
                  <a:srgbClr val="FFFF00"/>
                </a:solidFill>
                <a:effectLst>
                  <a:outerShdw blurRad="38100" dist="38100" dir="2700000" algn="tl">
                    <a:srgbClr val="000000">
                      <a:alpha val="43137"/>
                    </a:srgbClr>
                  </a:outerShdw>
                </a:effectLst>
              </a:rPr>
              <a:t>Isa 45 v 7</a:t>
            </a:r>
          </a:p>
          <a:p>
            <a:r>
              <a:rPr lang="en-GB" sz="3200" b="1" dirty="0">
                <a:effectLst>
                  <a:outerShdw blurRad="38100" dist="38100" dir="2700000" algn="tl">
                    <a:srgbClr val="000000">
                      <a:alpha val="43137"/>
                    </a:srgbClr>
                  </a:outerShdw>
                </a:effectLst>
              </a:rPr>
              <a:t>God’s morality is fixed and constant		</a:t>
            </a:r>
            <a:r>
              <a:rPr lang="en-GB" sz="3200" b="1" dirty="0">
                <a:solidFill>
                  <a:srgbClr val="FFFF00"/>
                </a:solidFill>
                <a:effectLst>
                  <a:outerShdw blurRad="38100" dist="38100" dir="2700000" algn="tl">
                    <a:srgbClr val="000000">
                      <a:alpha val="43137"/>
                    </a:srgbClr>
                  </a:outerShdw>
                </a:effectLst>
              </a:rPr>
              <a:t>Isa 5 v 20 </a:t>
            </a:r>
            <a:r>
              <a:rPr lang="en-GB" sz="3200" b="1" dirty="0">
                <a:effectLst>
                  <a:outerShdw blurRad="38100" dist="38100" dir="2700000" algn="tl">
                    <a:srgbClr val="000000">
                      <a:alpha val="43137"/>
                    </a:srgbClr>
                  </a:outerShdw>
                </a:effectLst>
              </a:rPr>
              <a:t>unlike man’s often opposing view</a:t>
            </a:r>
            <a:endParaRPr lang="en-AU" sz="3200" b="1" dirty="0">
              <a:effectLst>
                <a:outerShdw blurRad="38100" dist="38100" dir="2700000" algn="tl">
                  <a:srgbClr val="000000">
                    <a:alpha val="43137"/>
                  </a:srgbClr>
                </a:outerShdw>
              </a:effectLst>
            </a:endParaRPr>
          </a:p>
          <a:p>
            <a:r>
              <a:rPr lang="en-AU" sz="3200" b="1" dirty="0">
                <a:effectLst>
                  <a:outerShdw blurRad="38100" dist="38100" dir="2700000" algn="tl">
                    <a:srgbClr val="000000">
                      <a:alpha val="43137"/>
                    </a:srgbClr>
                  </a:outerShdw>
                </a:effectLst>
              </a:rPr>
              <a:t>God’s morality has to be learnt 			</a:t>
            </a:r>
            <a:r>
              <a:rPr lang="en-AU" sz="3200" b="1" dirty="0">
                <a:solidFill>
                  <a:srgbClr val="FFFF00"/>
                </a:solidFill>
                <a:effectLst>
                  <a:outerShdw blurRad="38100" dist="38100" dir="2700000" algn="tl">
                    <a:srgbClr val="000000">
                      <a:alpha val="43137"/>
                    </a:srgbClr>
                  </a:outerShdw>
                </a:effectLst>
              </a:rPr>
              <a:t>Isa 1 v 16-17</a:t>
            </a:r>
          </a:p>
          <a:p>
            <a:r>
              <a:rPr lang="en-AU" sz="3200" b="1" dirty="0">
                <a:effectLst>
                  <a:outerShdw blurRad="38100" dist="38100" dir="2700000" algn="tl">
                    <a:srgbClr val="000000">
                      <a:alpha val="43137"/>
                    </a:srgbClr>
                  </a:outerShdw>
                </a:effectLst>
              </a:rPr>
              <a:t>God’s view of morality is to hate evil 		</a:t>
            </a:r>
            <a:r>
              <a:rPr lang="en-AU" sz="3200" b="1" dirty="0">
                <a:solidFill>
                  <a:srgbClr val="FFFF00"/>
                </a:solidFill>
                <a:effectLst>
                  <a:outerShdw blurRad="38100" dist="38100" dir="2700000" algn="tl">
                    <a:srgbClr val="000000">
                      <a:alpha val="43137"/>
                    </a:srgbClr>
                  </a:outerShdw>
                </a:effectLst>
              </a:rPr>
              <a:t>Rom 12 v 9 </a:t>
            </a:r>
            <a:r>
              <a:rPr lang="en-AU" sz="3200" b="1" dirty="0">
                <a:effectLst>
                  <a:outerShdw blurRad="38100" dist="38100" dir="2700000" algn="tl">
                    <a:srgbClr val="000000">
                      <a:alpha val="43137"/>
                    </a:srgbClr>
                  </a:outerShdw>
                </a:effectLst>
              </a:rPr>
              <a:t>and be joined to good 	</a:t>
            </a:r>
            <a:endParaRPr lang="en-AU" dirty="0"/>
          </a:p>
        </p:txBody>
      </p:sp>
      <p:pic>
        <p:nvPicPr>
          <p:cNvPr id="6" name="Picture 5" descr="A close up of a sign&#10;&#10;Description generated with very high confidence">
            <a:extLst>
              <a:ext uri="{FF2B5EF4-FFF2-40B4-BE49-F238E27FC236}">
                <a16:creationId xmlns:a16="http://schemas.microsoft.com/office/drawing/2014/main" id="{461B83E3-745A-45D5-B997-536BAE16DB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8041"/>
          <a:stretch/>
        </p:blipFill>
        <p:spPr>
          <a:xfrm>
            <a:off x="112428" y="5733256"/>
            <a:ext cx="2101416" cy="1008112"/>
          </a:xfrm>
          <a:prstGeom prst="rect">
            <a:avLst/>
          </a:prstGeom>
        </p:spPr>
      </p:pic>
      <p:pic>
        <p:nvPicPr>
          <p:cNvPr id="11" name="Picture 10" descr="A close up of a keyboard&#10;&#10;Description generated with high confidence">
            <a:extLst>
              <a:ext uri="{FF2B5EF4-FFF2-40B4-BE49-F238E27FC236}">
                <a16:creationId xmlns:a16="http://schemas.microsoft.com/office/drawing/2014/main" id="{901898EE-450F-4B06-A3A1-DB25594889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71290" y="116634"/>
            <a:ext cx="2049664" cy="1368151"/>
          </a:xfrm>
          <a:prstGeom prst="rect">
            <a:avLst/>
          </a:prstGeom>
        </p:spPr>
      </p:pic>
    </p:spTree>
    <p:extLst>
      <p:ext uri="{BB962C8B-B14F-4D97-AF65-F5344CB8AC3E}">
        <p14:creationId xmlns:p14="http://schemas.microsoft.com/office/powerpoint/2010/main" val="19023736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4C2E3-1B33-40C7-A102-1A75ADC4B3E6}"/>
              </a:ext>
            </a:extLst>
          </p:cNvPr>
          <p:cNvSpPr>
            <a:spLocks noGrp="1"/>
          </p:cNvSpPr>
          <p:nvPr>
            <p:ph type="title"/>
          </p:nvPr>
        </p:nvSpPr>
        <p:spPr>
          <a:xfrm>
            <a:off x="1199457" y="738981"/>
            <a:ext cx="9144001" cy="599728"/>
          </a:xfrm>
        </p:spPr>
        <p:txBody>
          <a:bodyPr/>
          <a:lstStyle/>
          <a:p>
            <a:r>
              <a:rPr lang="en-US" b="1" dirty="0">
                <a:effectLst>
                  <a:outerShdw blurRad="38100" dist="38100" dir="2700000" algn="tl">
                    <a:srgbClr val="000000">
                      <a:alpha val="43137"/>
                    </a:srgbClr>
                  </a:outerShdw>
                </a:effectLst>
              </a:rPr>
              <a:t>What is a Godly Conscience?</a:t>
            </a:r>
            <a:endParaRPr lang="en-AU" b="1" dirty="0">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4EB379E-0752-440A-8FFC-E4B5CEBF4E81}"/>
              </a:ext>
            </a:extLst>
          </p:cNvPr>
          <p:cNvSpPr>
            <a:spLocks noGrp="1"/>
          </p:cNvSpPr>
          <p:nvPr>
            <p:ph idx="1"/>
          </p:nvPr>
        </p:nvSpPr>
        <p:spPr>
          <a:xfrm>
            <a:off x="1031058" y="2258964"/>
            <a:ext cx="10585173" cy="3698131"/>
          </a:xfrm>
        </p:spPr>
        <p:txBody>
          <a:bodyPr>
            <a:noAutofit/>
          </a:bodyPr>
          <a:lstStyle/>
          <a:p>
            <a:r>
              <a:rPr lang="en-US" sz="3200" b="1" dirty="0">
                <a:effectLst>
                  <a:outerShdw blurRad="38100" dist="38100" dir="2700000" algn="tl">
                    <a:srgbClr val="000000">
                      <a:alpha val="43137"/>
                    </a:srgbClr>
                  </a:outerShdw>
                </a:effectLst>
              </a:rPr>
              <a:t>Changing dynamic always increasing or decreasing in us</a:t>
            </a:r>
          </a:p>
          <a:p>
            <a:r>
              <a:rPr lang="en-US" sz="3200" b="1" dirty="0">
                <a:effectLst>
                  <a:outerShdw blurRad="38100" dist="38100" dir="2700000" algn="tl">
                    <a:srgbClr val="000000">
                      <a:alpha val="43137"/>
                    </a:srgbClr>
                  </a:outerShdw>
                </a:effectLst>
              </a:rPr>
              <a:t>Knowledge and understanding of God’s standards varies between believers</a:t>
            </a:r>
            <a:r>
              <a:rPr lang="en-AU" sz="3200" b="1" dirty="0">
                <a:effectLst>
                  <a:outerShdw blurRad="38100" dist="38100" dir="2700000" algn="tl">
                    <a:srgbClr val="000000">
                      <a:alpha val="43137"/>
                    </a:srgbClr>
                  </a:outerShdw>
                </a:effectLst>
              </a:rPr>
              <a:t> and therefore causes different moral decisions</a:t>
            </a:r>
            <a:endParaRPr lang="en-US" sz="3200" b="1" dirty="0">
              <a:effectLst>
                <a:outerShdw blurRad="38100" dist="38100" dir="2700000" algn="tl">
                  <a:srgbClr val="000000">
                    <a:alpha val="43137"/>
                  </a:srgbClr>
                </a:outerShdw>
              </a:effectLst>
            </a:endParaRPr>
          </a:p>
          <a:p>
            <a:r>
              <a:rPr lang="en-US" sz="3200" b="1" dirty="0">
                <a:effectLst>
                  <a:outerShdw blurRad="38100" dist="38100" dir="2700000" algn="tl">
                    <a:srgbClr val="000000">
                      <a:alpha val="43137"/>
                    </a:srgbClr>
                  </a:outerShdw>
                </a:effectLst>
              </a:rPr>
              <a:t>Part of the transforming process to develop the mind of Christ</a:t>
            </a:r>
            <a:endParaRPr lang="en-US" sz="3200" b="1" dirty="0">
              <a:solidFill>
                <a:srgbClr val="FFFF00"/>
              </a:solidFill>
              <a:effectLst>
                <a:outerShdw blurRad="38100" dist="38100" dir="2700000" algn="tl">
                  <a:srgbClr val="000000">
                    <a:alpha val="43137"/>
                  </a:srgbClr>
                </a:outerShdw>
              </a:effectLst>
            </a:endParaRPr>
          </a:p>
        </p:txBody>
      </p:sp>
      <p:pic>
        <p:nvPicPr>
          <p:cNvPr id="7" name="Picture 6" descr="A close up of text on a white background&#10;&#10;Description generated with very high confidence">
            <a:extLst>
              <a:ext uri="{FF2B5EF4-FFF2-40B4-BE49-F238E27FC236}">
                <a16:creationId xmlns:a16="http://schemas.microsoft.com/office/drawing/2014/main" id="{4D69882E-24F4-4E29-8EFE-DA7BAED1E1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360" y="5544101"/>
            <a:ext cx="2441542" cy="1149839"/>
          </a:xfrm>
          <a:prstGeom prst="rect">
            <a:avLst/>
          </a:prstGeom>
        </p:spPr>
      </p:pic>
      <p:pic>
        <p:nvPicPr>
          <p:cNvPr id="9" name="Picture 8" descr="A picture containing animal, invertebrate&#10;&#10;Description generated with high confidence">
            <a:extLst>
              <a:ext uri="{FF2B5EF4-FFF2-40B4-BE49-F238E27FC236}">
                <a16:creationId xmlns:a16="http://schemas.microsoft.com/office/drawing/2014/main" id="{F4706F7A-832C-4F2E-BF17-FE08FB7B45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08369" y="316968"/>
            <a:ext cx="2537419" cy="1428321"/>
          </a:xfrm>
          <a:prstGeom prst="rect">
            <a:avLst/>
          </a:prstGeom>
        </p:spPr>
      </p:pic>
    </p:spTree>
    <p:extLst>
      <p:ext uri="{BB962C8B-B14F-4D97-AF65-F5344CB8AC3E}">
        <p14:creationId xmlns:p14="http://schemas.microsoft.com/office/powerpoint/2010/main" val="13448147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CA823-841B-4F4A-AA37-A353AFCD7A61}"/>
              </a:ext>
            </a:extLst>
          </p:cNvPr>
          <p:cNvSpPr>
            <a:spLocks noGrp="1"/>
          </p:cNvSpPr>
          <p:nvPr>
            <p:ph type="title"/>
          </p:nvPr>
        </p:nvSpPr>
        <p:spPr>
          <a:xfrm>
            <a:off x="1514476" y="10964"/>
            <a:ext cx="9144001" cy="969764"/>
          </a:xfrm>
        </p:spPr>
        <p:txBody>
          <a:bodyPr>
            <a:normAutofit/>
          </a:bodyPr>
          <a:lstStyle/>
          <a:p>
            <a:r>
              <a:rPr lang="en-AU" b="1" dirty="0"/>
              <a:t>Interface of the Godly Conscience</a:t>
            </a:r>
          </a:p>
        </p:txBody>
      </p:sp>
      <p:grpSp>
        <p:nvGrpSpPr>
          <p:cNvPr id="3" name="Group 2">
            <a:extLst>
              <a:ext uri="{FF2B5EF4-FFF2-40B4-BE49-F238E27FC236}">
                <a16:creationId xmlns:a16="http://schemas.microsoft.com/office/drawing/2014/main" id="{E92D3047-63B5-4331-96C1-BC45C1726B31}"/>
              </a:ext>
            </a:extLst>
          </p:cNvPr>
          <p:cNvGrpSpPr/>
          <p:nvPr/>
        </p:nvGrpSpPr>
        <p:grpSpPr>
          <a:xfrm>
            <a:off x="2446819" y="1359747"/>
            <a:ext cx="4950773" cy="4672802"/>
            <a:chOff x="2459034" y="1288577"/>
            <a:chExt cx="4950773" cy="4672802"/>
          </a:xfrm>
        </p:grpSpPr>
        <p:sp>
          <p:nvSpPr>
            <p:cNvPr id="4" name="Freeform: Shape 3">
              <a:extLst>
                <a:ext uri="{FF2B5EF4-FFF2-40B4-BE49-F238E27FC236}">
                  <a16:creationId xmlns:a16="http://schemas.microsoft.com/office/drawing/2014/main" id="{DFD2A95E-1DE9-4FAE-933B-DD7D6712AC61}"/>
                </a:ext>
              </a:extLst>
            </p:cNvPr>
            <p:cNvSpPr/>
            <p:nvPr/>
          </p:nvSpPr>
          <p:spPr>
            <a:xfrm>
              <a:off x="3496636" y="1288577"/>
              <a:ext cx="2875570" cy="2875570"/>
            </a:xfrm>
            <a:custGeom>
              <a:avLst/>
              <a:gdLst>
                <a:gd name="connsiteX0" fmla="*/ 0 w 2875570"/>
                <a:gd name="connsiteY0" fmla="*/ 1437785 h 2875570"/>
                <a:gd name="connsiteX1" fmla="*/ 1437785 w 2875570"/>
                <a:gd name="connsiteY1" fmla="*/ 0 h 2875570"/>
                <a:gd name="connsiteX2" fmla="*/ 2875570 w 2875570"/>
                <a:gd name="connsiteY2" fmla="*/ 1437785 h 2875570"/>
                <a:gd name="connsiteX3" fmla="*/ 1437785 w 2875570"/>
                <a:gd name="connsiteY3" fmla="*/ 2875570 h 2875570"/>
                <a:gd name="connsiteX4" fmla="*/ 0 w 2875570"/>
                <a:gd name="connsiteY4" fmla="*/ 1437785 h 2875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570" h="2875570">
                  <a:moveTo>
                    <a:pt x="0" y="1437785"/>
                  </a:moveTo>
                  <a:cubicBezTo>
                    <a:pt x="0" y="643718"/>
                    <a:pt x="643718" y="0"/>
                    <a:pt x="1437785" y="0"/>
                  </a:cubicBezTo>
                  <a:cubicBezTo>
                    <a:pt x="2231852" y="0"/>
                    <a:pt x="2875570" y="643718"/>
                    <a:pt x="2875570" y="1437785"/>
                  </a:cubicBezTo>
                  <a:cubicBezTo>
                    <a:pt x="2875570" y="2231852"/>
                    <a:pt x="2231852" y="2875570"/>
                    <a:pt x="1437785" y="2875570"/>
                  </a:cubicBezTo>
                  <a:cubicBezTo>
                    <a:pt x="643718" y="2875570"/>
                    <a:pt x="0" y="2231852"/>
                    <a:pt x="0" y="1437785"/>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alpha val="50000"/>
                <a:hueOff val="0"/>
                <a:satOff val="0"/>
                <a:lumOff val="0"/>
                <a:alphaOff val="0"/>
              </a:schemeClr>
            </a:fillRef>
            <a:effectRef idx="2">
              <a:schemeClr val="accent2">
                <a:alpha val="50000"/>
                <a:hueOff val="0"/>
                <a:satOff val="0"/>
                <a:lumOff val="0"/>
                <a:alphaOff val="0"/>
              </a:schemeClr>
            </a:effectRef>
            <a:fontRef idx="minor">
              <a:schemeClr val="tx1"/>
            </a:fontRef>
          </p:style>
          <p:txBody>
            <a:bodyPr spcFirstLastPara="0" vert="horz" wrap="square" lIns="383409" tIns="503225" rIns="383410" bIns="1078339" numCol="1" spcCol="1270" anchor="ctr" anchorCtr="0">
              <a:noAutofit/>
            </a:bodyPr>
            <a:lstStyle/>
            <a:p>
              <a:pPr algn="ctr" defTabSz="1466850">
                <a:lnSpc>
                  <a:spcPct val="90000"/>
                </a:lnSpc>
                <a:spcBef>
                  <a:spcPct val="0"/>
                </a:spcBef>
                <a:spcAft>
                  <a:spcPct val="35000"/>
                </a:spcAft>
              </a:pPr>
              <a:r>
                <a:rPr lang="en-GB" sz="3300" dirty="0">
                  <a:solidFill>
                    <a:prstClr val="white"/>
                  </a:solidFill>
                  <a:latin typeface="Corbel"/>
                </a:rPr>
                <a:t>Standards, Rules, Goals</a:t>
              </a:r>
              <a:endParaRPr lang="en-AU" sz="3300" dirty="0">
                <a:solidFill>
                  <a:prstClr val="white"/>
                </a:solidFill>
                <a:latin typeface="Corbel"/>
              </a:endParaRPr>
            </a:p>
          </p:txBody>
        </p:sp>
        <p:sp>
          <p:nvSpPr>
            <p:cNvPr id="5" name="Freeform: Shape 4">
              <a:extLst>
                <a:ext uri="{FF2B5EF4-FFF2-40B4-BE49-F238E27FC236}">
                  <a16:creationId xmlns:a16="http://schemas.microsoft.com/office/drawing/2014/main" id="{FCA8EB29-4AEA-45BD-B01A-1B3CF1367315}"/>
                </a:ext>
              </a:extLst>
            </p:cNvPr>
            <p:cNvSpPr/>
            <p:nvPr/>
          </p:nvSpPr>
          <p:spPr>
            <a:xfrm>
              <a:off x="4534237" y="3085809"/>
              <a:ext cx="2875570" cy="2875570"/>
            </a:xfrm>
            <a:custGeom>
              <a:avLst/>
              <a:gdLst>
                <a:gd name="connsiteX0" fmla="*/ 0 w 2875570"/>
                <a:gd name="connsiteY0" fmla="*/ 1437785 h 2875570"/>
                <a:gd name="connsiteX1" fmla="*/ 1437785 w 2875570"/>
                <a:gd name="connsiteY1" fmla="*/ 0 h 2875570"/>
                <a:gd name="connsiteX2" fmla="*/ 2875570 w 2875570"/>
                <a:gd name="connsiteY2" fmla="*/ 1437785 h 2875570"/>
                <a:gd name="connsiteX3" fmla="*/ 1437785 w 2875570"/>
                <a:gd name="connsiteY3" fmla="*/ 2875570 h 2875570"/>
                <a:gd name="connsiteX4" fmla="*/ 0 w 2875570"/>
                <a:gd name="connsiteY4" fmla="*/ 1437785 h 2875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570" h="2875570">
                  <a:moveTo>
                    <a:pt x="0" y="1437785"/>
                  </a:moveTo>
                  <a:cubicBezTo>
                    <a:pt x="0" y="643718"/>
                    <a:pt x="643718" y="0"/>
                    <a:pt x="1437785" y="0"/>
                  </a:cubicBezTo>
                  <a:cubicBezTo>
                    <a:pt x="2231852" y="0"/>
                    <a:pt x="2875570" y="643718"/>
                    <a:pt x="2875570" y="1437785"/>
                  </a:cubicBezTo>
                  <a:cubicBezTo>
                    <a:pt x="2875570" y="2231852"/>
                    <a:pt x="2231852" y="2875570"/>
                    <a:pt x="1437785" y="2875570"/>
                  </a:cubicBezTo>
                  <a:cubicBezTo>
                    <a:pt x="643718" y="2875570"/>
                    <a:pt x="0" y="2231852"/>
                    <a:pt x="0" y="1437785"/>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alpha val="50000"/>
                <a:hueOff val="0"/>
                <a:satOff val="0"/>
                <a:lumOff val="0"/>
                <a:alphaOff val="0"/>
              </a:schemeClr>
            </a:fillRef>
            <a:effectRef idx="2">
              <a:schemeClr val="accent3">
                <a:alpha val="50000"/>
                <a:hueOff val="0"/>
                <a:satOff val="0"/>
                <a:lumOff val="0"/>
                <a:alphaOff val="0"/>
              </a:schemeClr>
            </a:effectRef>
            <a:fontRef idx="minor">
              <a:schemeClr val="tx1"/>
            </a:fontRef>
          </p:style>
          <p:txBody>
            <a:bodyPr spcFirstLastPara="0" vert="horz" wrap="square" lIns="879446" tIns="742856" rIns="270782" bIns="551151" numCol="1" spcCol="1270" anchor="ctr" anchorCtr="0">
              <a:noAutofit/>
            </a:bodyPr>
            <a:lstStyle/>
            <a:p>
              <a:pPr algn="ctr" defTabSz="1466850">
                <a:lnSpc>
                  <a:spcPct val="90000"/>
                </a:lnSpc>
                <a:spcBef>
                  <a:spcPct val="0"/>
                </a:spcBef>
                <a:spcAft>
                  <a:spcPct val="35000"/>
                </a:spcAft>
              </a:pPr>
              <a:r>
                <a:rPr lang="en-GB" sz="3300" dirty="0">
                  <a:solidFill>
                    <a:prstClr val="white"/>
                  </a:solidFill>
                  <a:latin typeface="Corbel"/>
                </a:rPr>
                <a:t>Emotions </a:t>
              </a:r>
              <a:endParaRPr lang="en-AU" sz="3300" dirty="0">
                <a:solidFill>
                  <a:prstClr val="white"/>
                </a:solidFill>
                <a:latin typeface="Corbel"/>
              </a:endParaRPr>
            </a:p>
          </p:txBody>
        </p:sp>
        <p:sp>
          <p:nvSpPr>
            <p:cNvPr id="13" name="Freeform: Shape 12">
              <a:extLst>
                <a:ext uri="{FF2B5EF4-FFF2-40B4-BE49-F238E27FC236}">
                  <a16:creationId xmlns:a16="http://schemas.microsoft.com/office/drawing/2014/main" id="{8D40F3C5-F551-452F-BA01-423E65FB1699}"/>
                </a:ext>
              </a:extLst>
            </p:cNvPr>
            <p:cNvSpPr/>
            <p:nvPr/>
          </p:nvSpPr>
          <p:spPr>
            <a:xfrm>
              <a:off x="2459034" y="3085809"/>
              <a:ext cx="2875570" cy="2875570"/>
            </a:xfrm>
            <a:custGeom>
              <a:avLst/>
              <a:gdLst>
                <a:gd name="connsiteX0" fmla="*/ 0 w 2875570"/>
                <a:gd name="connsiteY0" fmla="*/ 1437785 h 2875570"/>
                <a:gd name="connsiteX1" fmla="*/ 1437785 w 2875570"/>
                <a:gd name="connsiteY1" fmla="*/ 0 h 2875570"/>
                <a:gd name="connsiteX2" fmla="*/ 2875570 w 2875570"/>
                <a:gd name="connsiteY2" fmla="*/ 1437785 h 2875570"/>
                <a:gd name="connsiteX3" fmla="*/ 1437785 w 2875570"/>
                <a:gd name="connsiteY3" fmla="*/ 2875570 h 2875570"/>
                <a:gd name="connsiteX4" fmla="*/ 0 w 2875570"/>
                <a:gd name="connsiteY4" fmla="*/ 1437785 h 2875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570" h="2875570">
                  <a:moveTo>
                    <a:pt x="0" y="1437785"/>
                  </a:moveTo>
                  <a:cubicBezTo>
                    <a:pt x="0" y="643718"/>
                    <a:pt x="643718" y="0"/>
                    <a:pt x="1437785" y="0"/>
                  </a:cubicBezTo>
                  <a:cubicBezTo>
                    <a:pt x="2231852" y="0"/>
                    <a:pt x="2875570" y="643718"/>
                    <a:pt x="2875570" y="1437785"/>
                  </a:cubicBezTo>
                  <a:cubicBezTo>
                    <a:pt x="2875570" y="2231852"/>
                    <a:pt x="2231852" y="2875570"/>
                    <a:pt x="1437785" y="2875570"/>
                  </a:cubicBezTo>
                  <a:cubicBezTo>
                    <a:pt x="643718" y="2875570"/>
                    <a:pt x="0" y="2231852"/>
                    <a:pt x="0" y="1437785"/>
                  </a:cubicBez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4">
                <a:alpha val="50000"/>
                <a:hueOff val="0"/>
                <a:satOff val="0"/>
                <a:lumOff val="0"/>
                <a:alphaOff val="0"/>
              </a:schemeClr>
            </a:fillRef>
            <a:effectRef idx="2">
              <a:schemeClr val="accent4">
                <a:alpha val="50000"/>
                <a:hueOff val="0"/>
                <a:satOff val="0"/>
                <a:lumOff val="0"/>
                <a:alphaOff val="0"/>
              </a:schemeClr>
            </a:effectRef>
            <a:fontRef idx="minor">
              <a:schemeClr val="tx1"/>
            </a:fontRef>
          </p:style>
          <p:txBody>
            <a:bodyPr spcFirstLastPara="0" vert="horz" wrap="square" lIns="270783" tIns="742856" rIns="879445" bIns="551151" numCol="1" spcCol="1270" anchor="ctr" anchorCtr="0">
              <a:noAutofit/>
            </a:bodyPr>
            <a:lstStyle/>
            <a:p>
              <a:pPr algn="ctr" defTabSz="1466850">
                <a:lnSpc>
                  <a:spcPct val="90000"/>
                </a:lnSpc>
                <a:spcBef>
                  <a:spcPct val="0"/>
                </a:spcBef>
                <a:spcAft>
                  <a:spcPct val="35000"/>
                </a:spcAft>
              </a:pPr>
              <a:r>
                <a:rPr lang="en-GB" sz="3300" dirty="0">
                  <a:solidFill>
                    <a:prstClr val="white"/>
                  </a:solidFill>
                  <a:latin typeface="Corbel"/>
                </a:rPr>
                <a:t>Thoughts</a:t>
              </a:r>
              <a:endParaRPr lang="en-AU" sz="3300" dirty="0">
                <a:solidFill>
                  <a:prstClr val="white"/>
                </a:solidFill>
                <a:latin typeface="Corbel"/>
              </a:endParaRPr>
            </a:p>
          </p:txBody>
        </p:sp>
      </p:grpSp>
      <p:sp>
        <p:nvSpPr>
          <p:cNvPr id="7" name="TextBox 6">
            <a:extLst>
              <a:ext uri="{FF2B5EF4-FFF2-40B4-BE49-F238E27FC236}">
                <a16:creationId xmlns:a16="http://schemas.microsoft.com/office/drawing/2014/main" id="{BDE5A719-F16B-4B99-89BA-1D522348C7D1}"/>
              </a:ext>
            </a:extLst>
          </p:cNvPr>
          <p:cNvSpPr txBox="1"/>
          <p:nvPr/>
        </p:nvSpPr>
        <p:spPr>
          <a:xfrm>
            <a:off x="4695825" y="6233700"/>
            <a:ext cx="7462990" cy="369332"/>
          </a:xfrm>
          <a:prstGeom prst="rect">
            <a:avLst/>
          </a:prstGeom>
          <a:noFill/>
        </p:spPr>
        <p:txBody>
          <a:bodyPr wrap="square" rtlCol="0">
            <a:spAutoFit/>
          </a:bodyPr>
          <a:lstStyle/>
          <a:p>
            <a:r>
              <a:rPr lang="en-GB" i="1" dirty="0">
                <a:solidFill>
                  <a:prstClr val="white"/>
                </a:solidFill>
                <a:latin typeface="Corbel"/>
              </a:rPr>
              <a:t>The Wonder of Forgiveness – The Conscience, Emotions and Habits p88 adapted</a:t>
            </a:r>
            <a:endParaRPr lang="en-AU" i="1" dirty="0">
              <a:solidFill>
                <a:prstClr val="white"/>
              </a:solidFill>
              <a:latin typeface="Corbel"/>
            </a:endParaRPr>
          </a:p>
        </p:txBody>
      </p:sp>
      <p:grpSp>
        <p:nvGrpSpPr>
          <p:cNvPr id="14" name="Group 13">
            <a:extLst>
              <a:ext uri="{FF2B5EF4-FFF2-40B4-BE49-F238E27FC236}">
                <a16:creationId xmlns:a16="http://schemas.microsoft.com/office/drawing/2014/main" id="{5A2DC6A0-B6B1-44A3-A650-8A582A3DFB8B}"/>
              </a:ext>
            </a:extLst>
          </p:cNvPr>
          <p:cNvGrpSpPr/>
          <p:nvPr/>
        </p:nvGrpSpPr>
        <p:grpSpPr>
          <a:xfrm>
            <a:off x="5015881" y="3558679"/>
            <a:ext cx="7041059" cy="707886"/>
            <a:chOff x="5014292" y="3558679"/>
            <a:chExt cx="7041059" cy="707886"/>
          </a:xfrm>
        </p:grpSpPr>
        <p:sp>
          <p:nvSpPr>
            <p:cNvPr id="8" name="Arrow: Left 7">
              <a:extLst>
                <a:ext uri="{FF2B5EF4-FFF2-40B4-BE49-F238E27FC236}">
                  <a16:creationId xmlns:a16="http://schemas.microsoft.com/office/drawing/2014/main" id="{FB545120-3692-4E12-8060-C85FCC0A1101}"/>
                </a:ext>
              </a:extLst>
            </p:cNvPr>
            <p:cNvSpPr/>
            <p:nvPr/>
          </p:nvSpPr>
          <p:spPr>
            <a:xfrm>
              <a:off x="5014292" y="3655368"/>
              <a:ext cx="2903951" cy="57606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prstClr val="white"/>
                </a:solidFill>
                <a:latin typeface="Corbel"/>
              </a:endParaRPr>
            </a:p>
          </p:txBody>
        </p:sp>
        <p:sp>
          <p:nvSpPr>
            <p:cNvPr id="9" name="Rectangle 8">
              <a:extLst>
                <a:ext uri="{FF2B5EF4-FFF2-40B4-BE49-F238E27FC236}">
                  <a16:creationId xmlns:a16="http://schemas.microsoft.com/office/drawing/2014/main" id="{57779F9D-ADD9-4D3A-A4BB-DF8BB6DA9D57}"/>
                </a:ext>
              </a:extLst>
            </p:cNvPr>
            <p:cNvSpPr/>
            <p:nvPr/>
          </p:nvSpPr>
          <p:spPr>
            <a:xfrm>
              <a:off x="7849314" y="3558679"/>
              <a:ext cx="4206037" cy="707886"/>
            </a:xfrm>
            <a:prstGeom prst="rect">
              <a:avLst/>
            </a:prstGeom>
            <a:noFill/>
          </p:spPr>
          <p:txBody>
            <a:bodyPr wrap="square" lIns="91440" tIns="45720" rIns="91440" bIns="45720">
              <a:spAutoFit/>
            </a:bodyPr>
            <a:lstStyle/>
            <a:p>
              <a:pPr algn="ctr"/>
              <a:r>
                <a:rPr lang="en-US" sz="4000" b="1" dirty="0">
                  <a:ln w="0"/>
                  <a:solidFill>
                    <a:srgbClr val="56C5FF"/>
                  </a:solidFill>
                  <a:effectLst>
                    <a:outerShdw blurRad="38100" dist="25400" dir="5400000" algn="ctr" rotWithShape="0">
                      <a:srgbClr val="6E747A">
                        <a:alpha val="43000"/>
                      </a:srgbClr>
                    </a:outerShdw>
                  </a:effectLst>
                  <a:latin typeface="Corbel"/>
                </a:rPr>
                <a:t>Godly Conscience</a:t>
              </a:r>
            </a:p>
          </p:txBody>
        </p:sp>
      </p:grpSp>
      <p:sp>
        <p:nvSpPr>
          <p:cNvPr id="11" name="TextBox 10">
            <a:extLst>
              <a:ext uri="{FF2B5EF4-FFF2-40B4-BE49-F238E27FC236}">
                <a16:creationId xmlns:a16="http://schemas.microsoft.com/office/drawing/2014/main" id="{8336710C-2F66-44F7-A212-AC5D1D32831C}"/>
              </a:ext>
            </a:extLst>
          </p:cNvPr>
          <p:cNvSpPr txBox="1"/>
          <p:nvPr/>
        </p:nvSpPr>
        <p:spPr>
          <a:xfrm>
            <a:off x="7392144" y="4077072"/>
            <a:ext cx="3456384" cy="1754326"/>
          </a:xfrm>
          <a:prstGeom prst="rect">
            <a:avLst/>
          </a:prstGeom>
          <a:noFill/>
        </p:spPr>
        <p:txBody>
          <a:bodyPr wrap="square" rtlCol="0">
            <a:spAutoFit/>
          </a:bodyPr>
          <a:lstStyle/>
          <a:p>
            <a:r>
              <a:rPr lang="en-GB" dirty="0">
                <a:solidFill>
                  <a:prstClr val="white"/>
                </a:solidFill>
                <a:latin typeface="Corbel"/>
              </a:rPr>
              <a:t>Guilt</a:t>
            </a:r>
          </a:p>
          <a:p>
            <a:r>
              <a:rPr lang="en-GB" dirty="0">
                <a:solidFill>
                  <a:prstClr val="white"/>
                </a:solidFill>
                <a:latin typeface="Corbel"/>
              </a:rPr>
              <a:t>Shame</a:t>
            </a:r>
          </a:p>
          <a:p>
            <a:r>
              <a:rPr lang="en-GB" dirty="0">
                <a:solidFill>
                  <a:prstClr val="white"/>
                </a:solidFill>
                <a:latin typeface="Corbel"/>
              </a:rPr>
              <a:t>Empathy</a:t>
            </a:r>
          </a:p>
          <a:p>
            <a:r>
              <a:rPr lang="en-GB" dirty="0">
                <a:solidFill>
                  <a:prstClr val="white"/>
                </a:solidFill>
                <a:latin typeface="Corbel"/>
              </a:rPr>
              <a:t>Sympathy</a:t>
            </a:r>
          </a:p>
          <a:p>
            <a:r>
              <a:rPr lang="en-GB" dirty="0">
                <a:solidFill>
                  <a:prstClr val="white"/>
                </a:solidFill>
                <a:latin typeface="Corbel"/>
              </a:rPr>
              <a:t>Pride </a:t>
            </a:r>
          </a:p>
          <a:p>
            <a:r>
              <a:rPr lang="en-GB" dirty="0">
                <a:solidFill>
                  <a:prstClr val="white"/>
                </a:solidFill>
                <a:latin typeface="Corbel"/>
              </a:rPr>
              <a:t>Fear</a:t>
            </a:r>
            <a:endParaRPr lang="en-AU" dirty="0">
              <a:solidFill>
                <a:prstClr val="white"/>
              </a:solidFill>
              <a:latin typeface="Corbel"/>
            </a:endParaRPr>
          </a:p>
        </p:txBody>
      </p:sp>
      <p:sp>
        <p:nvSpPr>
          <p:cNvPr id="12" name="TextBox 11">
            <a:extLst>
              <a:ext uri="{FF2B5EF4-FFF2-40B4-BE49-F238E27FC236}">
                <a16:creationId xmlns:a16="http://schemas.microsoft.com/office/drawing/2014/main" id="{106BD0A9-F239-45A4-AD95-8E9F1E636E48}"/>
              </a:ext>
            </a:extLst>
          </p:cNvPr>
          <p:cNvSpPr txBox="1"/>
          <p:nvPr/>
        </p:nvSpPr>
        <p:spPr>
          <a:xfrm>
            <a:off x="6312024" y="1806968"/>
            <a:ext cx="1944216" cy="1200329"/>
          </a:xfrm>
          <a:prstGeom prst="rect">
            <a:avLst/>
          </a:prstGeom>
          <a:noFill/>
        </p:spPr>
        <p:txBody>
          <a:bodyPr wrap="square" rtlCol="0">
            <a:spAutoFit/>
          </a:bodyPr>
          <a:lstStyle/>
          <a:p>
            <a:r>
              <a:rPr lang="en-GB" dirty="0">
                <a:solidFill>
                  <a:prstClr val="white"/>
                </a:solidFill>
                <a:latin typeface="Corbel"/>
              </a:rPr>
              <a:t>God’s Morality</a:t>
            </a:r>
          </a:p>
          <a:p>
            <a:r>
              <a:rPr lang="en-GB" dirty="0">
                <a:solidFill>
                  <a:prstClr val="white"/>
                </a:solidFill>
                <a:latin typeface="Corbel"/>
              </a:rPr>
              <a:t>God’s Word</a:t>
            </a:r>
          </a:p>
          <a:p>
            <a:r>
              <a:rPr lang="en-GB" dirty="0">
                <a:solidFill>
                  <a:prstClr val="white"/>
                </a:solidFill>
                <a:latin typeface="Corbel"/>
              </a:rPr>
              <a:t>God’s Kingdom</a:t>
            </a:r>
          </a:p>
          <a:p>
            <a:endParaRPr lang="en-AU" dirty="0">
              <a:solidFill>
                <a:prstClr val="white"/>
              </a:solidFill>
              <a:latin typeface="Corbel"/>
            </a:endParaRPr>
          </a:p>
        </p:txBody>
      </p:sp>
      <p:pic>
        <p:nvPicPr>
          <p:cNvPr id="10" name="Picture 9" descr="A picture containing animal, invertebrate&#10;&#10;Description generated with high confidence">
            <a:extLst>
              <a:ext uri="{FF2B5EF4-FFF2-40B4-BE49-F238E27FC236}">
                <a16:creationId xmlns:a16="http://schemas.microsoft.com/office/drawing/2014/main" id="{9E252F17-E9FB-4680-B4C3-A69F2E9703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8369" y="316968"/>
            <a:ext cx="2537419" cy="1428321"/>
          </a:xfrm>
          <a:prstGeom prst="rect">
            <a:avLst/>
          </a:prstGeom>
        </p:spPr>
      </p:pic>
      <p:sp>
        <p:nvSpPr>
          <p:cNvPr id="15" name="TextBox 14">
            <a:extLst>
              <a:ext uri="{FF2B5EF4-FFF2-40B4-BE49-F238E27FC236}">
                <a16:creationId xmlns:a16="http://schemas.microsoft.com/office/drawing/2014/main" id="{8C11D3F5-E19F-4375-A568-0737D15E6D89}"/>
              </a:ext>
            </a:extLst>
          </p:cNvPr>
          <p:cNvSpPr txBox="1"/>
          <p:nvPr/>
        </p:nvSpPr>
        <p:spPr>
          <a:xfrm>
            <a:off x="-243611" y="4077072"/>
            <a:ext cx="2672538" cy="2308324"/>
          </a:xfrm>
          <a:prstGeom prst="rect">
            <a:avLst/>
          </a:prstGeom>
          <a:noFill/>
        </p:spPr>
        <p:txBody>
          <a:bodyPr wrap="square" rtlCol="0">
            <a:spAutoFit/>
          </a:bodyPr>
          <a:lstStyle/>
          <a:p>
            <a:pPr algn="r"/>
            <a:r>
              <a:rPr lang="en-AU" dirty="0">
                <a:solidFill>
                  <a:prstClr val="white"/>
                </a:solidFill>
                <a:latin typeface="Corbel"/>
              </a:rPr>
              <a:t>Creating</a:t>
            </a:r>
          </a:p>
          <a:p>
            <a:pPr algn="r"/>
            <a:r>
              <a:rPr lang="en-AU" dirty="0">
                <a:solidFill>
                  <a:prstClr val="white"/>
                </a:solidFill>
                <a:latin typeface="Corbel"/>
              </a:rPr>
              <a:t>Evaluating</a:t>
            </a:r>
          </a:p>
          <a:p>
            <a:pPr algn="r"/>
            <a:r>
              <a:rPr lang="en-AU" dirty="0">
                <a:solidFill>
                  <a:prstClr val="white"/>
                </a:solidFill>
                <a:latin typeface="Corbel"/>
              </a:rPr>
              <a:t>Analysing</a:t>
            </a:r>
          </a:p>
          <a:p>
            <a:pPr algn="r"/>
            <a:r>
              <a:rPr lang="en-AU" dirty="0">
                <a:solidFill>
                  <a:prstClr val="white"/>
                </a:solidFill>
                <a:latin typeface="Corbel"/>
              </a:rPr>
              <a:t>Applying</a:t>
            </a:r>
          </a:p>
          <a:p>
            <a:pPr algn="r"/>
            <a:r>
              <a:rPr lang="en-AU" dirty="0">
                <a:solidFill>
                  <a:prstClr val="white"/>
                </a:solidFill>
                <a:latin typeface="Corbel"/>
              </a:rPr>
              <a:t>Understanding</a:t>
            </a:r>
          </a:p>
          <a:p>
            <a:pPr algn="r"/>
            <a:r>
              <a:rPr lang="en-AU" dirty="0">
                <a:solidFill>
                  <a:prstClr val="white"/>
                </a:solidFill>
                <a:latin typeface="Corbel"/>
              </a:rPr>
              <a:t>Remembering</a:t>
            </a:r>
          </a:p>
          <a:p>
            <a:pPr algn="r"/>
            <a:endParaRPr lang="en-AU" dirty="0">
              <a:solidFill>
                <a:prstClr val="white"/>
              </a:solidFill>
              <a:latin typeface="Corbel"/>
            </a:endParaRPr>
          </a:p>
          <a:p>
            <a:pPr algn="r"/>
            <a:endParaRPr lang="en-AU" dirty="0">
              <a:solidFill>
                <a:prstClr val="white"/>
              </a:solidFill>
              <a:latin typeface="Corbel"/>
            </a:endParaRPr>
          </a:p>
        </p:txBody>
      </p:sp>
    </p:spTree>
    <p:extLst>
      <p:ext uri="{BB962C8B-B14F-4D97-AF65-F5344CB8AC3E}">
        <p14:creationId xmlns:p14="http://schemas.microsoft.com/office/powerpoint/2010/main" val="23002186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2C330-F576-40A8-A823-34F76F0CA3A7}"/>
              </a:ext>
            </a:extLst>
          </p:cNvPr>
          <p:cNvSpPr>
            <a:spLocks noGrp="1"/>
          </p:cNvSpPr>
          <p:nvPr>
            <p:ph type="title"/>
          </p:nvPr>
        </p:nvSpPr>
        <p:spPr>
          <a:xfrm>
            <a:off x="1775521" y="260648"/>
            <a:ext cx="9468543" cy="1008112"/>
          </a:xfrm>
        </p:spPr>
        <p:txBody>
          <a:bodyPr>
            <a:normAutofit/>
          </a:bodyPr>
          <a:lstStyle/>
          <a:p>
            <a:r>
              <a:rPr lang="en-US" b="1" dirty="0"/>
              <a:t>God’s Word is the Essential Input</a:t>
            </a:r>
            <a:endParaRPr lang="en-AU" b="1" dirty="0"/>
          </a:p>
        </p:txBody>
      </p:sp>
      <p:sp>
        <p:nvSpPr>
          <p:cNvPr id="3" name="Content Placeholder 2">
            <a:extLst>
              <a:ext uri="{FF2B5EF4-FFF2-40B4-BE49-F238E27FC236}">
                <a16:creationId xmlns:a16="http://schemas.microsoft.com/office/drawing/2014/main" id="{26D14CBD-DF86-4893-8E5B-DF870D65B4A4}"/>
              </a:ext>
            </a:extLst>
          </p:cNvPr>
          <p:cNvSpPr>
            <a:spLocks noGrp="1"/>
          </p:cNvSpPr>
          <p:nvPr>
            <p:ph idx="1"/>
          </p:nvPr>
        </p:nvSpPr>
        <p:spPr>
          <a:xfrm>
            <a:off x="1487489" y="1844825"/>
            <a:ext cx="9612559" cy="4548337"/>
          </a:xfrm>
        </p:spPr>
        <p:txBody>
          <a:bodyPr>
            <a:normAutofit fontScale="92500"/>
          </a:bodyPr>
          <a:lstStyle/>
          <a:p>
            <a:r>
              <a:rPr lang="en-GB" sz="2800" b="1" dirty="0">
                <a:solidFill>
                  <a:srgbClr val="00FFFF"/>
                </a:solidFill>
                <a:effectLst>
                  <a:outerShdw blurRad="38100" dist="38100" dir="2700000" algn="tl">
                    <a:srgbClr val="000000">
                      <a:alpha val="43137"/>
                    </a:srgbClr>
                  </a:outerShdw>
                </a:effectLst>
              </a:rPr>
              <a:t>God’s standards/rules of right and wrong and goal in life          </a:t>
            </a:r>
            <a:r>
              <a:rPr lang="en-GB" sz="2800" b="1" dirty="0">
                <a:effectLst>
                  <a:outerShdw blurRad="38100" dist="38100" dir="2700000" algn="tl">
                    <a:srgbClr val="000000">
                      <a:alpha val="43137"/>
                    </a:srgbClr>
                  </a:outerShdw>
                </a:effectLst>
              </a:rPr>
              <a:t>Word of God to determine our morality and personal goal of seeking the Kingdom of God and His righteousness.</a:t>
            </a:r>
          </a:p>
          <a:p>
            <a:r>
              <a:rPr lang="en-GB" sz="2800" b="1" dirty="0">
                <a:solidFill>
                  <a:srgbClr val="00FFFF"/>
                </a:solidFill>
                <a:effectLst>
                  <a:outerShdw blurRad="38100" dist="38100" dir="2700000" algn="tl">
                    <a:srgbClr val="000000">
                      <a:alpha val="43137"/>
                    </a:srgbClr>
                  </a:outerShdw>
                </a:effectLst>
              </a:rPr>
              <a:t>God’s thoughts								                             </a:t>
            </a:r>
            <a:r>
              <a:rPr lang="en-GB" sz="2800" b="1" dirty="0">
                <a:effectLst>
                  <a:outerShdw blurRad="38100" dist="38100" dir="2700000" algn="tl">
                    <a:srgbClr val="000000">
                      <a:alpha val="43137"/>
                    </a:srgbClr>
                  </a:outerShdw>
                </a:effectLst>
              </a:rPr>
              <a:t>Word of God to impact on our thinking, the thoughts we have as we meditate on what we read and how it applies to us, and wanting to know and understand our Heavenly Father.</a:t>
            </a:r>
          </a:p>
          <a:p>
            <a:r>
              <a:rPr lang="en-GB" sz="2800" b="1" dirty="0">
                <a:solidFill>
                  <a:srgbClr val="00FFFF"/>
                </a:solidFill>
                <a:effectLst>
                  <a:outerShdw blurRad="38100" dist="38100" dir="2700000" algn="tl">
                    <a:srgbClr val="000000">
                      <a:alpha val="43137"/>
                    </a:srgbClr>
                  </a:outerShdw>
                </a:effectLst>
              </a:rPr>
              <a:t>God’s emotions 								                        </a:t>
            </a:r>
            <a:r>
              <a:rPr lang="en-GB" sz="2800" b="1" dirty="0">
                <a:effectLst>
                  <a:outerShdw blurRad="38100" dist="38100" dir="2700000" algn="tl">
                    <a:srgbClr val="000000">
                      <a:alpha val="43137"/>
                    </a:srgbClr>
                  </a:outerShdw>
                </a:effectLst>
              </a:rPr>
              <a:t>Word of God to impact on our emotions, wanting His emotions to be ours, to bring pleasure to Him and be at peace with Him  and others through our covenant relationship.</a:t>
            </a:r>
          </a:p>
        </p:txBody>
      </p:sp>
      <p:pic>
        <p:nvPicPr>
          <p:cNvPr id="6" name="Picture 5" descr="A close up of text on a white background&#10;&#10;Description generated with very high confidence">
            <a:extLst>
              <a:ext uri="{FF2B5EF4-FFF2-40B4-BE49-F238E27FC236}">
                <a16:creationId xmlns:a16="http://schemas.microsoft.com/office/drawing/2014/main" id="{1C830FF4-22AF-49E3-B09F-C6A78C6855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6360" y="406954"/>
            <a:ext cx="2441542" cy="1149839"/>
          </a:xfrm>
          <a:prstGeom prst="rect">
            <a:avLst/>
          </a:prstGeom>
        </p:spPr>
      </p:pic>
    </p:spTree>
    <p:extLst>
      <p:ext uri="{BB962C8B-B14F-4D97-AF65-F5344CB8AC3E}">
        <p14:creationId xmlns:p14="http://schemas.microsoft.com/office/powerpoint/2010/main" val="10188617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665B3-6262-4885-ACE3-6D6F40B9612E}"/>
              </a:ext>
            </a:extLst>
          </p:cNvPr>
          <p:cNvSpPr>
            <a:spLocks noGrp="1"/>
          </p:cNvSpPr>
          <p:nvPr>
            <p:ph type="title"/>
          </p:nvPr>
        </p:nvSpPr>
        <p:spPr>
          <a:xfrm>
            <a:off x="428665" y="3591881"/>
            <a:ext cx="2359651" cy="959768"/>
          </a:xfrm>
        </p:spPr>
        <p:txBody>
          <a:bodyPr>
            <a:normAutofit fontScale="90000"/>
          </a:bodyPr>
          <a:lstStyle/>
          <a:p>
            <a:r>
              <a:rPr lang="en-GB" b="1" dirty="0">
                <a:effectLst>
                  <a:outerShdw blurRad="38100" dist="38100" dir="2700000" algn="tl">
                    <a:srgbClr val="000000">
                      <a:alpha val="43137"/>
                    </a:srgbClr>
                  </a:outerShdw>
                </a:effectLst>
              </a:rPr>
              <a:t>Godly Conscience Eliminates Natural Behaviours</a:t>
            </a:r>
            <a:endParaRPr lang="en-AU" b="1" dirty="0">
              <a:effectLst>
                <a:outerShdw blurRad="38100" dist="38100" dir="2700000" algn="tl">
                  <a:srgbClr val="000000">
                    <a:alpha val="43137"/>
                  </a:srgbClr>
                </a:outerShdw>
              </a:effectLst>
            </a:endParaRPr>
          </a:p>
        </p:txBody>
      </p:sp>
      <p:sp>
        <p:nvSpPr>
          <p:cNvPr id="106" name="Rectangle 105">
            <a:extLst>
              <a:ext uri="{FF2B5EF4-FFF2-40B4-BE49-F238E27FC236}">
                <a16:creationId xmlns:a16="http://schemas.microsoft.com/office/drawing/2014/main" id="{E1A645F0-0DA4-42D2-AFE3-B9F518A7E146}"/>
              </a:ext>
            </a:extLst>
          </p:cNvPr>
          <p:cNvSpPr/>
          <p:nvPr/>
        </p:nvSpPr>
        <p:spPr>
          <a:xfrm>
            <a:off x="2999656" y="3526477"/>
            <a:ext cx="8784976" cy="310166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prstClr val="white"/>
              </a:solidFill>
              <a:latin typeface="Corbel"/>
            </a:endParaRPr>
          </a:p>
        </p:txBody>
      </p:sp>
      <p:sp>
        <p:nvSpPr>
          <p:cNvPr id="94" name="Rectangle 93">
            <a:extLst>
              <a:ext uri="{FF2B5EF4-FFF2-40B4-BE49-F238E27FC236}">
                <a16:creationId xmlns:a16="http://schemas.microsoft.com/office/drawing/2014/main" id="{458191F6-BCD4-4F42-AFF8-31C03992145B}"/>
              </a:ext>
            </a:extLst>
          </p:cNvPr>
          <p:cNvSpPr/>
          <p:nvPr/>
        </p:nvSpPr>
        <p:spPr>
          <a:xfrm>
            <a:off x="2999656" y="120079"/>
            <a:ext cx="8784976" cy="3487805"/>
          </a:xfrm>
          <a:prstGeom prst="rect">
            <a:avLst/>
          </a:prstGeom>
          <a:solidFill>
            <a:schemeClr val="bg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prstClr val="white"/>
              </a:solidFill>
              <a:latin typeface="Corbel"/>
            </a:endParaRPr>
          </a:p>
        </p:txBody>
      </p:sp>
      <p:pic>
        <p:nvPicPr>
          <p:cNvPr id="101" name="Picture 100">
            <a:extLst>
              <a:ext uri="{FF2B5EF4-FFF2-40B4-BE49-F238E27FC236}">
                <a16:creationId xmlns:a16="http://schemas.microsoft.com/office/drawing/2014/main" id="{0D9FA63A-2DFA-4871-9AB3-B8D074968A6C}"/>
              </a:ext>
            </a:extLst>
          </p:cNvPr>
          <p:cNvPicPr>
            <a:picLocks noChangeAspect="1"/>
          </p:cNvPicPr>
          <p:nvPr/>
        </p:nvPicPr>
        <p:blipFill>
          <a:blip r:embed="rId3" cstate="print"/>
          <a:stretch>
            <a:fillRect/>
          </a:stretch>
        </p:blipFill>
        <p:spPr>
          <a:xfrm rot="16200000">
            <a:off x="10011820" y="263395"/>
            <a:ext cx="920611" cy="689343"/>
          </a:xfrm>
          <a:prstGeom prst="rect">
            <a:avLst/>
          </a:prstGeom>
          <a:solidFill>
            <a:srgbClr val="FFC000"/>
          </a:solidFill>
        </p:spPr>
      </p:pic>
      <p:pic>
        <p:nvPicPr>
          <p:cNvPr id="98" name="Picture 97">
            <a:extLst>
              <a:ext uri="{FF2B5EF4-FFF2-40B4-BE49-F238E27FC236}">
                <a16:creationId xmlns:a16="http://schemas.microsoft.com/office/drawing/2014/main" id="{65BEDA5B-397F-487A-865C-6D528AE5ABDD}"/>
              </a:ext>
            </a:extLst>
          </p:cNvPr>
          <p:cNvPicPr>
            <a:picLocks noChangeAspect="1"/>
          </p:cNvPicPr>
          <p:nvPr/>
        </p:nvPicPr>
        <p:blipFill>
          <a:blip r:embed="rId3" cstate="print"/>
          <a:stretch>
            <a:fillRect/>
          </a:stretch>
        </p:blipFill>
        <p:spPr>
          <a:xfrm rot="16200000">
            <a:off x="6878446" y="1507514"/>
            <a:ext cx="920611" cy="689343"/>
          </a:xfrm>
          <a:prstGeom prst="rect">
            <a:avLst/>
          </a:prstGeom>
        </p:spPr>
      </p:pic>
      <p:sp>
        <p:nvSpPr>
          <p:cNvPr id="43" name="Text Box 38">
            <a:extLst>
              <a:ext uri="{FF2B5EF4-FFF2-40B4-BE49-F238E27FC236}">
                <a16:creationId xmlns:a16="http://schemas.microsoft.com/office/drawing/2014/main" id="{319B5843-CB13-4A45-B77F-5A3B2D843966}"/>
              </a:ext>
            </a:extLst>
          </p:cNvPr>
          <p:cNvSpPr txBox="1">
            <a:spLocks noChangeArrowheads="1"/>
          </p:cNvSpPr>
          <p:nvPr/>
        </p:nvSpPr>
        <p:spPr bwMode="auto">
          <a:xfrm>
            <a:off x="3032612" y="348855"/>
            <a:ext cx="2513977" cy="959768"/>
          </a:xfrm>
          <a:prstGeom prst="rect">
            <a:avLst/>
          </a:prstGeom>
          <a:noFill/>
          <a:ln>
            <a:noFill/>
          </a:ln>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2800" b="1" dirty="0">
                <a:solidFill>
                  <a:prstClr val="white"/>
                </a:solidFill>
              </a:rPr>
              <a:t>SPIRITUAL MIND</a:t>
            </a:r>
          </a:p>
        </p:txBody>
      </p:sp>
      <p:sp>
        <p:nvSpPr>
          <p:cNvPr id="7" name="Text Box 41">
            <a:extLst>
              <a:ext uri="{FF2B5EF4-FFF2-40B4-BE49-F238E27FC236}">
                <a16:creationId xmlns:a16="http://schemas.microsoft.com/office/drawing/2014/main" id="{87BE9DCD-3CA0-495B-984A-72B715C9BA32}"/>
              </a:ext>
            </a:extLst>
          </p:cNvPr>
          <p:cNvSpPr txBox="1">
            <a:spLocks noChangeArrowheads="1"/>
          </p:cNvSpPr>
          <p:nvPr/>
        </p:nvSpPr>
        <p:spPr bwMode="auto">
          <a:xfrm>
            <a:off x="9243416" y="3057971"/>
            <a:ext cx="2451436" cy="338554"/>
          </a:xfrm>
          <a:prstGeom prst="rect">
            <a:avLst/>
          </a:prstGeom>
          <a:solidFill>
            <a:srgbClr val="56C5FF"/>
          </a:solidFill>
          <a:ln>
            <a:noFill/>
          </a:ln>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600" b="1" dirty="0">
                <a:solidFill>
                  <a:prstClr val="white"/>
                </a:solidFill>
              </a:rPr>
              <a:t>C) YAHWEH’S VALUES</a:t>
            </a:r>
          </a:p>
        </p:txBody>
      </p:sp>
      <p:sp>
        <p:nvSpPr>
          <p:cNvPr id="8" name="Text Box 81">
            <a:extLst>
              <a:ext uri="{FF2B5EF4-FFF2-40B4-BE49-F238E27FC236}">
                <a16:creationId xmlns:a16="http://schemas.microsoft.com/office/drawing/2014/main" id="{FCF40A29-DC7A-45E1-B340-E49ECA5EBAEE}"/>
              </a:ext>
            </a:extLst>
          </p:cNvPr>
          <p:cNvSpPr txBox="1">
            <a:spLocks noChangeArrowheads="1"/>
          </p:cNvSpPr>
          <p:nvPr/>
        </p:nvSpPr>
        <p:spPr bwMode="auto">
          <a:xfrm>
            <a:off x="9380050" y="2378231"/>
            <a:ext cx="2314803" cy="338554"/>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600" b="1" dirty="0">
                <a:solidFill>
                  <a:prstClr val="white"/>
                </a:solidFill>
              </a:rPr>
              <a:t>D) SELF DECEPTION</a:t>
            </a:r>
          </a:p>
        </p:txBody>
      </p:sp>
      <p:sp>
        <p:nvSpPr>
          <p:cNvPr id="10" name="Rectangle 3">
            <a:extLst>
              <a:ext uri="{FF2B5EF4-FFF2-40B4-BE49-F238E27FC236}">
                <a16:creationId xmlns:a16="http://schemas.microsoft.com/office/drawing/2014/main" id="{B6F37309-BC72-4A6A-8342-F0E09D48D646}"/>
              </a:ext>
            </a:extLst>
          </p:cNvPr>
          <p:cNvSpPr>
            <a:spLocks noChangeArrowheads="1"/>
          </p:cNvSpPr>
          <p:nvPr/>
        </p:nvSpPr>
        <p:spPr bwMode="auto">
          <a:xfrm>
            <a:off x="8523346" y="818244"/>
            <a:ext cx="271442" cy="1867237"/>
          </a:xfrm>
          <a:prstGeom prst="rect">
            <a:avLst/>
          </a:prstGeom>
          <a:solidFill>
            <a:srgbClr val="56C5FF"/>
          </a:solidFill>
          <a:ln w="127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12" name="Rectangle 5">
            <a:extLst>
              <a:ext uri="{FF2B5EF4-FFF2-40B4-BE49-F238E27FC236}">
                <a16:creationId xmlns:a16="http://schemas.microsoft.com/office/drawing/2014/main" id="{C1B8FB8F-AB23-4BF6-A5F1-EE8A2B516988}"/>
              </a:ext>
            </a:extLst>
          </p:cNvPr>
          <p:cNvSpPr>
            <a:spLocks noChangeArrowheads="1"/>
          </p:cNvSpPr>
          <p:nvPr/>
        </p:nvSpPr>
        <p:spPr bwMode="auto">
          <a:xfrm>
            <a:off x="8528168" y="578736"/>
            <a:ext cx="2322382" cy="306849"/>
          </a:xfrm>
          <a:prstGeom prst="rect">
            <a:avLst/>
          </a:prstGeom>
          <a:solidFill>
            <a:srgbClr val="56C5FF"/>
          </a:solidFill>
          <a:ln w="127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13" name="Rectangle 6">
            <a:extLst>
              <a:ext uri="{FF2B5EF4-FFF2-40B4-BE49-F238E27FC236}">
                <a16:creationId xmlns:a16="http://schemas.microsoft.com/office/drawing/2014/main" id="{24D56B78-45C6-4AAC-9638-8D7CB7528F6F}"/>
              </a:ext>
            </a:extLst>
          </p:cNvPr>
          <p:cNvSpPr>
            <a:spLocks noChangeArrowheads="1"/>
          </p:cNvSpPr>
          <p:nvPr/>
        </p:nvSpPr>
        <p:spPr bwMode="auto">
          <a:xfrm>
            <a:off x="5880911" y="609246"/>
            <a:ext cx="874383" cy="1800114"/>
          </a:xfrm>
          <a:prstGeom prst="rect">
            <a:avLst/>
          </a:prstGeom>
          <a:solidFill>
            <a:schemeClr val="accent1"/>
          </a:solidFill>
          <a:ln w="2857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14" name="AutoShape 7">
            <a:extLst>
              <a:ext uri="{FF2B5EF4-FFF2-40B4-BE49-F238E27FC236}">
                <a16:creationId xmlns:a16="http://schemas.microsoft.com/office/drawing/2014/main" id="{7408D23A-36DA-4877-BCA0-B9C890078342}"/>
              </a:ext>
            </a:extLst>
          </p:cNvPr>
          <p:cNvSpPr>
            <a:spLocks noChangeArrowheads="1"/>
          </p:cNvSpPr>
          <p:nvPr/>
        </p:nvSpPr>
        <p:spPr bwMode="auto">
          <a:xfrm>
            <a:off x="7775943" y="3585538"/>
            <a:ext cx="1750373" cy="1661292"/>
          </a:xfrm>
          <a:custGeom>
            <a:avLst/>
            <a:gdLst>
              <a:gd name="T0" fmla="*/ 864394 w 21600"/>
              <a:gd name="T1" fmla="*/ 0 h 21600"/>
              <a:gd name="T2" fmla="*/ 253155 w 21600"/>
              <a:gd name="T3" fmla="*/ 253155 h 21600"/>
              <a:gd name="T4" fmla="*/ 0 w 21600"/>
              <a:gd name="T5" fmla="*/ 864394 h 21600"/>
              <a:gd name="T6" fmla="*/ 253155 w 21600"/>
              <a:gd name="T7" fmla="*/ 1475632 h 21600"/>
              <a:gd name="T8" fmla="*/ 864394 w 21600"/>
              <a:gd name="T9" fmla="*/ 1728787 h 21600"/>
              <a:gd name="T10" fmla="*/ 1475632 w 21600"/>
              <a:gd name="T11" fmla="*/ 1475632 h 21600"/>
              <a:gd name="T12" fmla="*/ 1728787 w 21600"/>
              <a:gd name="T13" fmla="*/ 864394 h 21600"/>
              <a:gd name="T14" fmla="*/ 1475632 w 21600"/>
              <a:gd name="T15" fmla="*/ 25315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568" y="10800"/>
                </a:moveTo>
                <a:cubicBezTo>
                  <a:pt x="2568" y="15346"/>
                  <a:pt x="6254" y="19032"/>
                  <a:pt x="10800" y="19032"/>
                </a:cubicBezTo>
                <a:cubicBezTo>
                  <a:pt x="15346" y="19032"/>
                  <a:pt x="19032" y="15346"/>
                  <a:pt x="19032" y="10800"/>
                </a:cubicBezTo>
                <a:cubicBezTo>
                  <a:pt x="19032" y="6254"/>
                  <a:pt x="15346" y="2568"/>
                  <a:pt x="10800" y="2568"/>
                </a:cubicBezTo>
                <a:cubicBezTo>
                  <a:pt x="6254" y="2568"/>
                  <a:pt x="2568" y="6254"/>
                  <a:pt x="2568" y="10800"/>
                </a:cubicBezTo>
                <a:close/>
              </a:path>
            </a:pathLst>
          </a:custGeom>
          <a:solidFill>
            <a:srgbClr val="DDDDDD"/>
          </a:solidFill>
          <a:ln w="28575">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15" name="AutoShape 8">
            <a:extLst>
              <a:ext uri="{FF2B5EF4-FFF2-40B4-BE49-F238E27FC236}">
                <a16:creationId xmlns:a16="http://schemas.microsoft.com/office/drawing/2014/main" id="{BA189EFC-8D6F-474A-AAE4-D4039270852E}"/>
              </a:ext>
            </a:extLst>
          </p:cNvPr>
          <p:cNvSpPr>
            <a:spLocks noChangeArrowheads="1"/>
          </p:cNvSpPr>
          <p:nvPr/>
        </p:nvSpPr>
        <p:spPr bwMode="auto">
          <a:xfrm>
            <a:off x="7775943" y="1163011"/>
            <a:ext cx="1750373" cy="1661292"/>
          </a:xfrm>
          <a:custGeom>
            <a:avLst/>
            <a:gdLst>
              <a:gd name="T0" fmla="*/ 864394 w 21600"/>
              <a:gd name="T1" fmla="*/ 0 h 21600"/>
              <a:gd name="T2" fmla="*/ 253155 w 21600"/>
              <a:gd name="T3" fmla="*/ 253155 h 21600"/>
              <a:gd name="T4" fmla="*/ 0 w 21600"/>
              <a:gd name="T5" fmla="*/ 864394 h 21600"/>
              <a:gd name="T6" fmla="*/ 253155 w 21600"/>
              <a:gd name="T7" fmla="*/ 1475632 h 21600"/>
              <a:gd name="T8" fmla="*/ 864394 w 21600"/>
              <a:gd name="T9" fmla="*/ 1728787 h 21600"/>
              <a:gd name="T10" fmla="*/ 1475632 w 21600"/>
              <a:gd name="T11" fmla="*/ 1475632 h 21600"/>
              <a:gd name="T12" fmla="*/ 1728787 w 21600"/>
              <a:gd name="T13" fmla="*/ 864394 h 21600"/>
              <a:gd name="T14" fmla="*/ 1475632 w 21600"/>
              <a:gd name="T15" fmla="*/ 25315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568" y="10800"/>
                </a:moveTo>
                <a:cubicBezTo>
                  <a:pt x="2568" y="15346"/>
                  <a:pt x="6254" y="19032"/>
                  <a:pt x="10800" y="19032"/>
                </a:cubicBezTo>
                <a:cubicBezTo>
                  <a:pt x="15346" y="19032"/>
                  <a:pt x="19032" y="15346"/>
                  <a:pt x="19032" y="10800"/>
                </a:cubicBezTo>
                <a:cubicBezTo>
                  <a:pt x="19032" y="6254"/>
                  <a:pt x="15346" y="2568"/>
                  <a:pt x="10800" y="2568"/>
                </a:cubicBezTo>
                <a:cubicBezTo>
                  <a:pt x="6254" y="2568"/>
                  <a:pt x="2568" y="6254"/>
                  <a:pt x="2568" y="108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16" name="Oval 9">
            <a:extLst>
              <a:ext uri="{FF2B5EF4-FFF2-40B4-BE49-F238E27FC236}">
                <a16:creationId xmlns:a16="http://schemas.microsoft.com/office/drawing/2014/main" id="{3E5BDB9B-2676-486F-B38E-E5F4166656B3}"/>
              </a:ext>
            </a:extLst>
          </p:cNvPr>
          <p:cNvSpPr>
            <a:spLocks noChangeArrowheads="1"/>
          </p:cNvSpPr>
          <p:nvPr/>
        </p:nvSpPr>
        <p:spPr bwMode="auto">
          <a:xfrm>
            <a:off x="7922209" y="1301833"/>
            <a:ext cx="1457841" cy="138364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18" name="Rectangle 11">
            <a:extLst>
              <a:ext uri="{FF2B5EF4-FFF2-40B4-BE49-F238E27FC236}">
                <a16:creationId xmlns:a16="http://schemas.microsoft.com/office/drawing/2014/main" id="{FA3D7721-4A19-42A1-8973-294C4E534976}"/>
              </a:ext>
            </a:extLst>
          </p:cNvPr>
          <p:cNvSpPr>
            <a:spLocks noChangeArrowheads="1"/>
          </p:cNvSpPr>
          <p:nvPr/>
        </p:nvSpPr>
        <p:spPr bwMode="auto">
          <a:xfrm>
            <a:off x="5880911" y="3045387"/>
            <a:ext cx="866889" cy="1867236"/>
          </a:xfrm>
          <a:prstGeom prst="rect">
            <a:avLst/>
          </a:prstGeom>
          <a:solidFill>
            <a:srgbClr val="FF9900"/>
          </a:solidFill>
          <a:ln w="2857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20" name="Rectangle 13">
            <a:extLst>
              <a:ext uri="{FF2B5EF4-FFF2-40B4-BE49-F238E27FC236}">
                <a16:creationId xmlns:a16="http://schemas.microsoft.com/office/drawing/2014/main" id="{49160D55-C472-4CB4-870E-488B27FACFDD}"/>
              </a:ext>
            </a:extLst>
          </p:cNvPr>
          <p:cNvSpPr>
            <a:spLocks noChangeArrowheads="1"/>
          </p:cNvSpPr>
          <p:nvPr/>
        </p:nvSpPr>
        <p:spPr bwMode="auto">
          <a:xfrm>
            <a:off x="8430122" y="2798370"/>
            <a:ext cx="409866" cy="2863401"/>
          </a:xfrm>
          <a:prstGeom prst="rect">
            <a:avLst/>
          </a:prstGeom>
          <a:solidFill>
            <a:srgbClr val="FF9900"/>
          </a:solidFill>
          <a:ln w="9525">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21" name="Rectangle 14">
            <a:extLst>
              <a:ext uri="{FF2B5EF4-FFF2-40B4-BE49-F238E27FC236}">
                <a16:creationId xmlns:a16="http://schemas.microsoft.com/office/drawing/2014/main" id="{C378A7E8-BB8C-4DAB-8B28-911297A1A44A}"/>
              </a:ext>
            </a:extLst>
          </p:cNvPr>
          <p:cNvSpPr>
            <a:spLocks noChangeArrowheads="1"/>
          </p:cNvSpPr>
          <p:nvPr/>
        </p:nvSpPr>
        <p:spPr bwMode="auto">
          <a:xfrm>
            <a:off x="8540000" y="4171334"/>
            <a:ext cx="1560708" cy="418512"/>
          </a:xfrm>
          <a:prstGeom prst="rect">
            <a:avLst/>
          </a:prstGeom>
          <a:solidFill>
            <a:srgbClr val="FF9900"/>
          </a:solid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22" name="Rectangle 15">
            <a:extLst>
              <a:ext uri="{FF2B5EF4-FFF2-40B4-BE49-F238E27FC236}">
                <a16:creationId xmlns:a16="http://schemas.microsoft.com/office/drawing/2014/main" id="{9F4D14AE-0EC8-4702-B526-34D1156DAE0C}"/>
              </a:ext>
            </a:extLst>
          </p:cNvPr>
          <p:cNvSpPr>
            <a:spLocks noChangeArrowheads="1"/>
          </p:cNvSpPr>
          <p:nvPr/>
        </p:nvSpPr>
        <p:spPr bwMode="auto">
          <a:xfrm>
            <a:off x="8580235" y="1758466"/>
            <a:ext cx="2225072" cy="380370"/>
          </a:xfrm>
          <a:prstGeom prst="rect">
            <a:avLst/>
          </a:prstGeom>
          <a:solidFill>
            <a:srgbClr val="FF9900"/>
          </a:solidFill>
          <a:ln w="127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24" name="Rectangle 17">
            <a:extLst>
              <a:ext uri="{FF2B5EF4-FFF2-40B4-BE49-F238E27FC236}">
                <a16:creationId xmlns:a16="http://schemas.microsoft.com/office/drawing/2014/main" id="{34A96972-6F1B-47A0-A06B-539F7EDE0143}"/>
              </a:ext>
            </a:extLst>
          </p:cNvPr>
          <p:cNvSpPr>
            <a:spLocks noChangeArrowheads="1"/>
          </p:cNvSpPr>
          <p:nvPr/>
        </p:nvSpPr>
        <p:spPr bwMode="auto">
          <a:xfrm>
            <a:off x="6682965" y="1768012"/>
            <a:ext cx="1166915" cy="371334"/>
          </a:xfrm>
          <a:prstGeom prst="rect">
            <a:avLst/>
          </a:prstGeom>
          <a:solidFill>
            <a:schemeClr val="accent1"/>
          </a:solid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31" name="AutoShape 25">
            <a:extLst>
              <a:ext uri="{FF2B5EF4-FFF2-40B4-BE49-F238E27FC236}">
                <a16:creationId xmlns:a16="http://schemas.microsoft.com/office/drawing/2014/main" id="{F15CADFE-EF56-48F8-9C9E-3D651373572C}"/>
              </a:ext>
            </a:extLst>
          </p:cNvPr>
          <p:cNvSpPr>
            <a:spLocks noChangeArrowheads="1"/>
          </p:cNvSpPr>
          <p:nvPr/>
        </p:nvSpPr>
        <p:spPr bwMode="auto">
          <a:xfrm>
            <a:off x="10619294" y="1716774"/>
            <a:ext cx="231256" cy="622412"/>
          </a:xfrm>
          <a:prstGeom prst="rightArrow">
            <a:avLst>
              <a:gd name="adj1" fmla="val 50000"/>
              <a:gd name="adj2" fmla="val 25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41" name="Text Box 36">
            <a:extLst>
              <a:ext uri="{FF2B5EF4-FFF2-40B4-BE49-F238E27FC236}">
                <a16:creationId xmlns:a16="http://schemas.microsoft.com/office/drawing/2014/main" id="{0CDD6BCD-0C53-4666-818F-A0215196C34C}"/>
              </a:ext>
            </a:extLst>
          </p:cNvPr>
          <p:cNvSpPr txBox="1">
            <a:spLocks noChangeArrowheads="1"/>
          </p:cNvSpPr>
          <p:nvPr/>
        </p:nvSpPr>
        <p:spPr bwMode="auto">
          <a:xfrm rot="16200000">
            <a:off x="5403224" y="1202437"/>
            <a:ext cx="1771155" cy="584775"/>
          </a:xfrm>
          <a:prstGeom prst="rect">
            <a:avLst/>
          </a:prstGeom>
          <a:solidFill>
            <a:srgbClr val="56C5FF"/>
          </a:solidFill>
          <a:ln>
            <a:noFill/>
          </a:ln>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600" b="1" dirty="0">
                <a:solidFill>
                  <a:prstClr val="white"/>
                </a:solidFill>
              </a:rPr>
              <a:t>SPIRITUAL RESOURCES</a:t>
            </a:r>
          </a:p>
        </p:txBody>
      </p:sp>
      <p:sp>
        <p:nvSpPr>
          <p:cNvPr id="42" name="Text Box 37">
            <a:extLst>
              <a:ext uri="{FF2B5EF4-FFF2-40B4-BE49-F238E27FC236}">
                <a16:creationId xmlns:a16="http://schemas.microsoft.com/office/drawing/2014/main" id="{5C0C9BA2-3B83-4B31-8EB8-B6A96B0CE1AE}"/>
              </a:ext>
            </a:extLst>
          </p:cNvPr>
          <p:cNvSpPr txBox="1">
            <a:spLocks noChangeArrowheads="1"/>
          </p:cNvSpPr>
          <p:nvPr/>
        </p:nvSpPr>
        <p:spPr bwMode="auto">
          <a:xfrm rot="16200000">
            <a:off x="5336507" y="3722845"/>
            <a:ext cx="1788067" cy="584775"/>
          </a:xfrm>
          <a:prstGeom prst="rect">
            <a:avLst/>
          </a:prstGeom>
          <a:solidFill>
            <a:srgbClr val="FF9900"/>
          </a:solidFill>
          <a:ln>
            <a:noFill/>
          </a:ln>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600" b="1" dirty="0">
                <a:solidFill>
                  <a:srgbClr val="000000"/>
                </a:solidFill>
              </a:rPr>
              <a:t>HUMAN  RESOURCES</a:t>
            </a:r>
          </a:p>
        </p:txBody>
      </p:sp>
      <p:sp>
        <p:nvSpPr>
          <p:cNvPr id="44" name="Text Box 39">
            <a:extLst>
              <a:ext uri="{FF2B5EF4-FFF2-40B4-BE49-F238E27FC236}">
                <a16:creationId xmlns:a16="http://schemas.microsoft.com/office/drawing/2014/main" id="{E35E2340-13BE-493B-A891-186D406F2699}"/>
              </a:ext>
            </a:extLst>
          </p:cNvPr>
          <p:cNvSpPr txBox="1">
            <a:spLocks noChangeArrowheads="1"/>
          </p:cNvSpPr>
          <p:nvPr/>
        </p:nvSpPr>
        <p:spPr bwMode="auto">
          <a:xfrm>
            <a:off x="9576031" y="6244209"/>
            <a:ext cx="1792186" cy="338554"/>
          </a:xfrm>
          <a:prstGeom prst="rect">
            <a:avLst/>
          </a:prstGeom>
          <a:solidFill>
            <a:srgbClr val="FF9900"/>
          </a:solidFill>
          <a:ln>
            <a:noFill/>
          </a:ln>
          <a:extLst/>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600" b="1" dirty="0">
                <a:solidFill>
                  <a:prstClr val="white"/>
                </a:solidFill>
              </a:rPr>
              <a:t>A) STATUS QUO</a:t>
            </a:r>
          </a:p>
        </p:txBody>
      </p:sp>
      <p:sp>
        <p:nvSpPr>
          <p:cNvPr id="45" name="Text Box 40">
            <a:extLst>
              <a:ext uri="{FF2B5EF4-FFF2-40B4-BE49-F238E27FC236}">
                <a16:creationId xmlns:a16="http://schemas.microsoft.com/office/drawing/2014/main" id="{261D66F0-BDF9-4FDF-93FB-B2455AAA181B}"/>
              </a:ext>
            </a:extLst>
          </p:cNvPr>
          <p:cNvSpPr txBox="1">
            <a:spLocks noChangeArrowheads="1"/>
          </p:cNvSpPr>
          <p:nvPr/>
        </p:nvSpPr>
        <p:spPr bwMode="auto">
          <a:xfrm>
            <a:off x="9665025" y="4782421"/>
            <a:ext cx="1560708" cy="307777"/>
          </a:xfrm>
          <a:prstGeom prst="rect">
            <a:avLst/>
          </a:prstGeom>
          <a:solidFill>
            <a:srgbClr val="FF9900"/>
          </a:solidFill>
          <a:ln>
            <a:noFill/>
          </a:ln>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400" b="1" dirty="0">
                <a:solidFill>
                  <a:prstClr val="white"/>
                </a:solidFill>
              </a:rPr>
              <a:t>B) CHANGE</a:t>
            </a:r>
          </a:p>
        </p:txBody>
      </p:sp>
      <p:sp>
        <p:nvSpPr>
          <p:cNvPr id="54" name="Oval 51">
            <a:extLst>
              <a:ext uri="{FF2B5EF4-FFF2-40B4-BE49-F238E27FC236}">
                <a16:creationId xmlns:a16="http://schemas.microsoft.com/office/drawing/2014/main" id="{1352F677-9830-4DC4-86DC-333F7760FDC5}"/>
              </a:ext>
            </a:extLst>
          </p:cNvPr>
          <p:cNvSpPr>
            <a:spLocks noChangeArrowheads="1"/>
          </p:cNvSpPr>
          <p:nvPr/>
        </p:nvSpPr>
        <p:spPr bwMode="auto">
          <a:xfrm>
            <a:off x="7775943" y="3585538"/>
            <a:ext cx="1750373" cy="1661292"/>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55" name="Oval 52">
            <a:extLst>
              <a:ext uri="{FF2B5EF4-FFF2-40B4-BE49-F238E27FC236}">
                <a16:creationId xmlns:a16="http://schemas.microsoft.com/office/drawing/2014/main" id="{724E0A94-03FF-40B4-952C-B5A63D89E4B8}"/>
              </a:ext>
            </a:extLst>
          </p:cNvPr>
          <p:cNvSpPr>
            <a:spLocks noChangeArrowheads="1"/>
          </p:cNvSpPr>
          <p:nvPr/>
        </p:nvSpPr>
        <p:spPr bwMode="auto">
          <a:xfrm>
            <a:off x="8565137" y="5591598"/>
            <a:ext cx="218596" cy="138823"/>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57" name="Oval 54">
            <a:extLst>
              <a:ext uri="{FF2B5EF4-FFF2-40B4-BE49-F238E27FC236}">
                <a16:creationId xmlns:a16="http://schemas.microsoft.com/office/drawing/2014/main" id="{89006157-7376-4548-9D9F-B720C9FE3728}"/>
              </a:ext>
            </a:extLst>
          </p:cNvPr>
          <p:cNvSpPr>
            <a:spLocks noChangeArrowheads="1"/>
          </p:cNvSpPr>
          <p:nvPr/>
        </p:nvSpPr>
        <p:spPr bwMode="auto">
          <a:xfrm>
            <a:off x="7775943" y="1163011"/>
            <a:ext cx="1750373" cy="1661292"/>
          </a:xfrm>
          <a:prstGeom prst="ellipse">
            <a:avLst/>
          </a:prstGeom>
          <a:solidFill>
            <a:srgbClr val="56C5FF"/>
          </a:solidFill>
          <a:ln w="9525">
            <a:solidFill>
              <a:schemeClr val="tx1"/>
            </a:solidFill>
            <a:round/>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59" name="Oval 56">
            <a:extLst>
              <a:ext uri="{FF2B5EF4-FFF2-40B4-BE49-F238E27FC236}">
                <a16:creationId xmlns:a16="http://schemas.microsoft.com/office/drawing/2014/main" id="{7165B534-B970-42C6-80C2-62083697882B}"/>
              </a:ext>
            </a:extLst>
          </p:cNvPr>
          <p:cNvSpPr>
            <a:spLocks noChangeArrowheads="1"/>
          </p:cNvSpPr>
          <p:nvPr/>
        </p:nvSpPr>
        <p:spPr bwMode="auto">
          <a:xfrm>
            <a:off x="6609027" y="1855598"/>
            <a:ext cx="146266" cy="27764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60" name="AutoShape 57">
            <a:extLst>
              <a:ext uri="{FF2B5EF4-FFF2-40B4-BE49-F238E27FC236}">
                <a16:creationId xmlns:a16="http://schemas.microsoft.com/office/drawing/2014/main" id="{882F913E-D84C-41FC-BC3E-75E68F60B781}"/>
              </a:ext>
            </a:extLst>
          </p:cNvPr>
          <p:cNvSpPr>
            <a:spLocks noChangeArrowheads="1"/>
          </p:cNvSpPr>
          <p:nvPr/>
        </p:nvSpPr>
        <p:spPr bwMode="auto">
          <a:xfrm>
            <a:off x="10919185" y="427294"/>
            <a:ext cx="800446" cy="483591"/>
          </a:xfrm>
          <a:prstGeom prst="rightArrow">
            <a:avLst>
              <a:gd name="adj1" fmla="val 50000"/>
              <a:gd name="adj2" fmla="val 39274"/>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73" name="AutoShape 72">
            <a:extLst>
              <a:ext uri="{FF2B5EF4-FFF2-40B4-BE49-F238E27FC236}">
                <a16:creationId xmlns:a16="http://schemas.microsoft.com/office/drawing/2014/main" id="{94CD2BBD-E2FF-492F-82A4-DA8F744F31D1}"/>
              </a:ext>
            </a:extLst>
          </p:cNvPr>
          <p:cNvSpPr>
            <a:spLocks noChangeArrowheads="1"/>
          </p:cNvSpPr>
          <p:nvPr/>
        </p:nvSpPr>
        <p:spPr bwMode="auto">
          <a:xfrm>
            <a:off x="8870528" y="471951"/>
            <a:ext cx="800446" cy="483591"/>
          </a:xfrm>
          <a:prstGeom prst="rightArrow">
            <a:avLst>
              <a:gd name="adj1" fmla="val 50000"/>
              <a:gd name="adj2" fmla="val 39274"/>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74" name="AutoShape 73">
            <a:extLst>
              <a:ext uri="{FF2B5EF4-FFF2-40B4-BE49-F238E27FC236}">
                <a16:creationId xmlns:a16="http://schemas.microsoft.com/office/drawing/2014/main" id="{DBF950C6-E06B-4F26-AFE2-B5FF03CD344F}"/>
              </a:ext>
            </a:extLst>
          </p:cNvPr>
          <p:cNvSpPr>
            <a:spLocks noChangeArrowheads="1"/>
          </p:cNvSpPr>
          <p:nvPr/>
        </p:nvSpPr>
        <p:spPr bwMode="auto">
          <a:xfrm rot="16200000">
            <a:off x="8411036" y="5249841"/>
            <a:ext cx="517152" cy="511128"/>
          </a:xfrm>
          <a:prstGeom prst="rightArrow">
            <a:avLst>
              <a:gd name="adj1" fmla="val 50000"/>
              <a:gd name="adj2" fmla="val 2665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endParaRPr lang="en-US" altLang="en-US" dirty="0">
              <a:solidFill>
                <a:srgbClr val="000000"/>
              </a:solidFill>
            </a:endParaRPr>
          </a:p>
        </p:txBody>
      </p:sp>
      <p:sp>
        <p:nvSpPr>
          <p:cNvPr id="75" name="AutoShape 74">
            <a:extLst>
              <a:ext uri="{FF2B5EF4-FFF2-40B4-BE49-F238E27FC236}">
                <a16:creationId xmlns:a16="http://schemas.microsoft.com/office/drawing/2014/main" id="{7BD9700E-6380-4EE5-B426-CDC4B04C9D33}"/>
              </a:ext>
            </a:extLst>
          </p:cNvPr>
          <p:cNvSpPr>
            <a:spLocks noChangeArrowheads="1"/>
          </p:cNvSpPr>
          <p:nvPr/>
        </p:nvSpPr>
        <p:spPr bwMode="auto">
          <a:xfrm>
            <a:off x="6171835" y="4156083"/>
            <a:ext cx="800446" cy="483590"/>
          </a:xfrm>
          <a:prstGeom prst="rightArrow">
            <a:avLst>
              <a:gd name="adj1" fmla="val 50000"/>
              <a:gd name="adj2" fmla="val 39274"/>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76" name="AutoShape 75">
            <a:extLst>
              <a:ext uri="{FF2B5EF4-FFF2-40B4-BE49-F238E27FC236}">
                <a16:creationId xmlns:a16="http://schemas.microsoft.com/office/drawing/2014/main" id="{D85EDDFD-C5FB-45C7-8354-9C53CDF38AC4}"/>
              </a:ext>
            </a:extLst>
          </p:cNvPr>
          <p:cNvSpPr>
            <a:spLocks noChangeArrowheads="1"/>
          </p:cNvSpPr>
          <p:nvPr/>
        </p:nvSpPr>
        <p:spPr bwMode="auto">
          <a:xfrm>
            <a:off x="9163060" y="1648128"/>
            <a:ext cx="800446" cy="605631"/>
          </a:xfrm>
          <a:prstGeom prst="rightArrow">
            <a:avLst>
              <a:gd name="adj1" fmla="val 50000"/>
              <a:gd name="adj2" fmla="val 39274"/>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79" name="AutoShape 78">
            <a:extLst>
              <a:ext uri="{FF2B5EF4-FFF2-40B4-BE49-F238E27FC236}">
                <a16:creationId xmlns:a16="http://schemas.microsoft.com/office/drawing/2014/main" id="{AFA1D646-5736-43C8-B995-3AB85E512D70}"/>
              </a:ext>
            </a:extLst>
          </p:cNvPr>
          <p:cNvSpPr>
            <a:spLocks noChangeArrowheads="1"/>
          </p:cNvSpPr>
          <p:nvPr/>
        </p:nvSpPr>
        <p:spPr bwMode="auto">
          <a:xfrm>
            <a:off x="6682964" y="5730420"/>
            <a:ext cx="800446" cy="483590"/>
          </a:xfrm>
          <a:prstGeom prst="rightArrow">
            <a:avLst>
              <a:gd name="adj1" fmla="val 50000"/>
              <a:gd name="adj2" fmla="val 39274"/>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81" name="AutoShape 80">
            <a:extLst>
              <a:ext uri="{FF2B5EF4-FFF2-40B4-BE49-F238E27FC236}">
                <a16:creationId xmlns:a16="http://schemas.microsoft.com/office/drawing/2014/main" id="{A294B81A-22F5-42C9-8B13-B5D66ADFB3B9}"/>
              </a:ext>
            </a:extLst>
          </p:cNvPr>
          <p:cNvSpPr>
            <a:spLocks noChangeArrowheads="1"/>
          </p:cNvSpPr>
          <p:nvPr/>
        </p:nvSpPr>
        <p:spPr bwMode="auto">
          <a:xfrm rot="16200000">
            <a:off x="8376087" y="3015087"/>
            <a:ext cx="622412" cy="655787"/>
          </a:xfrm>
          <a:prstGeom prst="rightArrow">
            <a:avLst>
              <a:gd name="adj1" fmla="val 50000"/>
              <a:gd name="adj2"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82" name="AutoShape 82">
            <a:extLst>
              <a:ext uri="{FF2B5EF4-FFF2-40B4-BE49-F238E27FC236}">
                <a16:creationId xmlns:a16="http://schemas.microsoft.com/office/drawing/2014/main" id="{F3A79658-8B29-4062-815E-3AB892CE2719}"/>
              </a:ext>
            </a:extLst>
          </p:cNvPr>
          <p:cNvSpPr>
            <a:spLocks noChangeArrowheads="1"/>
          </p:cNvSpPr>
          <p:nvPr/>
        </p:nvSpPr>
        <p:spPr bwMode="auto">
          <a:xfrm>
            <a:off x="6901560" y="1664907"/>
            <a:ext cx="655787" cy="622412"/>
          </a:xfrm>
          <a:prstGeom prst="rightArrow">
            <a:avLst>
              <a:gd name="adj1" fmla="val 50000"/>
              <a:gd name="adj2"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83" name="AutoShape 83">
            <a:extLst>
              <a:ext uri="{FF2B5EF4-FFF2-40B4-BE49-F238E27FC236}">
                <a16:creationId xmlns:a16="http://schemas.microsoft.com/office/drawing/2014/main" id="{E47B1861-4767-4EEE-B10E-1AA4584E1AFE}"/>
              </a:ext>
            </a:extLst>
          </p:cNvPr>
          <p:cNvSpPr>
            <a:spLocks noChangeArrowheads="1"/>
          </p:cNvSpPr>
          <p:nvPr/>
        </p:nvSpPr>
        <p:spPr bwMode="auto">
          <a:xfrm>
            <a:off x="9963507" y="401776"/>
            <a:ext cx="655787" cy="622412"/>
          </a:xfrm>
          <a:prstGeom prst="rightArrow">
            <a:avLst>
              <a:gd name="adj1" fmla="val 50000"/>
              <a:gd name="adj2" fmla="val 2500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84" name="Text Box 84">
            <a:extLst>
              <a:ext uri="{FF2B5EF4-FFF2-40B4-BE49-F238E27FC236}">
                <a16:creationId xmlns:a16="http://schemas.microsoft.com/office/drawing/2014/main" id="{4BE1979D-ECEE-4852-B9FC-46930828D14A}"/>
              </a:ext>
            </a:extLst>
          </p:cNvPr>
          <p:cNvSpPr txBox="1">
            <a:spLocks noChangeArrowheads="1"/>
          </p:cNvSpPr>
          <p:nvPr/>
        </p:nvSpPr>
        <p:spPr bwMode="auto">
          <a:xfrm>
            <a:off x="7703613" y="1577953"/>
            <a:ext cx="189663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900" b="1" dirty="0">
                <a:solidFill>
                  <a:prstClr val="white"/>
                </a:solidFill>
              </a:rPr>
              <a:t>A GODLY CONSCIENCE</a:t>
            </a:r>
          </a:p>
        </p:txBody>
      </p:sp>
      <p:pic>
        <p:nvPicPr>
          <p:cNvPr id="87" name="Graphic 86">
            <a:extLst>
              <a:ext uri="{FF2B5EF4-FFF2-40B4-BE49-F238E27FC236}">
                <a16:creationId xmlns:a16="http://schemas.microsoft.com/office/drawing/2014/main" id="{3350AAF1-A93B-43C5-9739-3A8B9067D11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8379849" y="2579423"/>
            <a:ext cx="829879" cy="1246415"/>
          </a:xfrm>
          <a:prstGeom prst="rect">
            <a:avLst/>
          </a:prstGeom>
        </p:spPr>
      </p:pic>
      <p:sp>
        <p:nvSpPr>
          <p:cNvPr id="92" name="Rectangle 10">
            <a:extLst>
              <a:ext uri="{FF2B5EF4-FFF2-40B4-BE49-F238E27FC236}">
                <a16:creationId xmlns:a16="http://schemas.microsoft.com/office/drawing/2014/main" id="{8A9CC8F8-A548-4ABC-B644-280A60065F1B}"/>
              </a:ext>
            </a:extLst>
          </p:cNvPr>
          <p:cNvSpPr>
            <a:spLocks noChangeArrowheads="1"/>
          </p:cNvSpPr>
          <p:nvPr/>
        </p:nvSpPr>
        <p:spPr bwMode="auto">
          <a:xfrm>
            <a:off x="6351623" y="5649154"/>
            <a:ext cx="4090740" cy="372856"/>
          </a:xfrm>
          <a:prstGeom prst="rect">
            <a:avLst/>
          </a:prstGeom>
          <a:solidFill>
            <a:srgbClr val="FF9900"/>
          </a:solid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pic>
        <p:nvPicPr>
          <p:cNvPr id="95" name="Picture 94">
            <a:extLst>
              <a:ext uri="{FF2B5EF4-FFF2-40B4-BE49-F238E27FC236}">
                <a16:creationId xmlns:a16="http://schemas.microsoft.com/office/drawing/2014/main" id="{4E398856-026D-49E1-A150-32098656C7D9}"/>
              </a:ext>
            </a:extLst>
          </p:cNvPr>
          <p:cNvPicPr>
            <a:picLocks noChangeAspect="1"/>
          </p:cNvPicPr>
          <p:nvPr/>
        </p:nvPicPr>
        <p:blipFill>
          <a:blip r:embed="rId3" cstate="print"/>
          <a:stretch>
            <a:fillRect/>
          </a:stretch>
        </p:blipFill>
        <p:spPr>
          <a:xfrm rot="16200000">
            <a:off x="9969159" y="5372984"/>
            <a:ext cx="920611" cy="689343"/>
          </a:xfrm>
          <a:prstGeom prst="rect">
            <a:avLst/>
          </a:prstGeom>
        </p:spPr>
      </p:pic>
      <p:sp>
        <p:nvSpPr>
          <p:cNvPr id="80" name="AutoShape 79">
            <a:extLst>
              <a:ext uri="{FF2B5EF4-FFF2-40B4-BE49-F238E27FC236}">
                <a16:creationId xmlns:a16="http://schemas.microsoft.com/office/drawing/2014/main" id="{18479098-C3D9-4B94-BD0A-0240DA5BEE45}"/>
              </a:ext>
            </a:extLst>
          </p:cNvPr>
          <p:cNvSpPr>
            <a:spLocks noChangeArrowheads="1"/>
          </p:cNvSpPr>
          <p:nvPr/>
        </p:nvSpPr>
        <p:spPr bwMode="auto">
          <a:xfrm>
            <a:off x="3055715" y="5424859"/>
            <a:ext cx="3300152" cy="853805"/>
          </a:xfrm>
          <a:prstGeom prst="rightArrow">
            <a:avLst>
              <a:gd name="adj1" fmla="val 54868"/>
              <a:gd name="adj2" fmla="val 25000"/>
            </a:avLst>
          </a:prstGeom>
          <a:solidFill>
            <a:schemeClr val="tx1"/>
          </a:solidFill>
          <a:ln>
            <a:noFill/>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r>
              <a:rPr lang="en-US" altLang="en-US" sz="1800" b="1" dirty="0">
                <a:solidFill>
                  <a:srgbClr val="DB30C7">
                    <a:lumMod val="75000"/>
                  </a:srgbClr>
                </a:solidFill>
              </a:rPr>
              <a:t>Moral decision to be made</a:t>
            </a:r>
          </a:p>
        </p:txBody>
      </p:sp>
      <p:pic>
        <p:nvPicPr>
          <p:cNvPr id="96" name="Picture 95">
            <a:extLst>
              <a:ext uri="{FF2B5EF4-FFF2-40B4-BE49-F238E27FC236}">
                <a16:creationId xmlns:a16="http://schemas.microsoft.com/office/drawing/2014/main" id="{D1BD5912-1E48-4991-8063-A465CB8EB7D5}"/>
              </a:ext>
            </a:extLst>
          </p:cNvPr>
          <p:cNvPicPr>
            <a:picLocks noChangeAspect="1"/>
          </p:cNvPicPr>
          <p:nvPr/>
        </p:nvPicPr>
        <p:blipFill>
          <a:blip r:embed="rId3" cstate="print"/>
          <a:stretch>
            <a:fillRect/>
          </a:stretch>
        </p:blipFill>
        <p:spPr>
          <a:xfrm rot="16200000">
            <a:off x="9985075" y="3926206"/>
            <a:ext cx="920611" cy="689343"/>
          </a:xfrm>
          <a:prstGeom prst="rect">
            <a:avLst/>
          </a:prstGeom>
        </p:spPr>
      </p:pic>
      <p:pic>
        <p:nvPicPr>
          <p:cNvPr id="97" name="Picture 96">
            <a:extLst>
              <a:ext uri="{FF2B5EF4-FFF2-40B4-BE49-F238E27FC236}">
                <a16:creationId xmlns:a16="http://schemas.microsoft.com/office/drawing/2014/main" id="{4E3D1077-5F43-4FA3-9979-11A03E6426C2}"/>
              </a:ext>
            </a:extLst>
          </p:cNvPr>
          <p:cNvPicPr>
            <a:picLocks noChangeAspect="1"/>
          </p:cNvPicPr>
          <p:nvPr/>
        </p:nvPicPr>
        <p:blipFill>
          <a:blip r:embed="rId3" cstate="print"/>
          <a:stretch>
            <a:fillRect/>
          </a:stretch>
        </p:blipFill>
        <p:spPr>
          <a:xfrm rot="16200000">
            <a:off x="10011820" y="1494126"/>
            <a:ext cx="920611" cy="689343"/>
          </a:xfrm>
          <a:prstGeom prst="rect">
            <a:avLst/>
          </a:prstGeom>
          <a:noFill/>
        </p:spPr>
      </p:pic>
      <p:sp>
        <p:nvSpPr>
          <p:cNvPr id="99" name="Rectangle 17">
            <a:extLst>
              <a:ext uri="{FF2B5EF4-FFF2-40B4-BE49-F238E27FC236}">
                <a16:creationId xmlns:a16="http://schemas.microsoft.com/office/drawing/2014/main" id="{5ABD6690-A0D2-4FA1-890E-B6C4E7E1603F}"/>
              </a:ext>
            </a:extLst>
          </p:cNvPr>
          <p:cNvSpPr>
            <a:spLocks noChangeArrowheads="1"/>
          </p:cNvSpPr>
          <p:nvPr/>
        </p:nvSpPr>
        <p:spPr bwMode="auto">
          <a:xfrm rot="5400000">
            <a:off x="8285308" y="2820011"/>
            <a:ext cx="731640" cy="475788"/>
          </a:xfrm>
          <a:prstGeom prst="rect">
            <a:avLst/>
          </a:prstGeom>
          <a:solidFill>
            <a:schemeClr val="accent1"/>
          </a:solidFill>
          <a:ln w="952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pic>
        <p:nvPicPr>
          <p:cNvPr id="102" name="Picture 101">
            <a:extLst>
              <a:ext uri="{FF2B5EF4-FFF2-40B4-BE49-F238E27FC236}">
                <a16:creationId xmlns:a16="http://schemas.microsoft.com/office/drawing/2014/main" id="{6C935436-84A0-4CC0-B302-FE669CB3FC6B}"/>
              </a:ext>
            </a:extLst>
          </p:cNvPr>
          <p:cNvPicPr>
            <a:picLocks noChangeAspect="1"/>
          </p:cNvPicPr>
          <p:nvPr/>
        </p:nvPicPr>
        <p:blipFill>
          <a:blip r:embed="rId3" cstate="print"/>
          <a:stretch>
            <a:fillRect/>
          </a:stretch>
        </p:blipFill>
        <p:spPr>
          <a:xfrm rot="16200000">
            <a:off x="6786999" y="3912945"/>
            <a:ext cx="920611" cy="689343"/>
          </a:xfrm>
          <a:prstGeom prst="rect">
            <a:avLst/>
          </a:prstGeom>
          <a:solidFill>
            <a:srgbClr val="FFC000"/>
          </a:solidFill>
        </p:spPr>
      </p:pic>
      <p:sp>
        <p:nvSpPr>
          <p:cNvPr id="104" name="Rectangle 11">
            <a:extLst>
              <a:ext uri="{FF2B5EF4-FFF2-40B4-BE49-F238E27FC236}">
                <a16:creationId xmlns:a16="http://schemas.microsoft.com/office/drawing/2014/main" id="{7CA39AC2-D92A-49B1-8E87-06855A53F6AD}"/>
              </a:ext>
            </a:extLst>
          </p:cNvPr>
          <p:cNvSpPr>
            <a:spLocks noChangeArrowheads="1"/>
          </p:cNvSpPr>
          <p:nvPr/>
        </p:nvSpPr>
        <p:spPr bwMode="auto">
          <a:xfrm rot="5400000">
            <a:off x="7345904" y="3455492"/>
            <a:ext cx="397853" cy="1809114"/>
          </a:xfrm>
          <a:prstGeom prst="rect">
            <a:avLst/>
          </a:prstGeom>
          <a:solidFill>
            <a:srgbClr val="FF9900"/>
          </a:solidFill>
          <a:ln w="28575">
            <a:noFill/>
            <a:miter lim="800000"/>
            <a:headEnd/>
            <a:tailEnd/>
          </a:ln>
        </p:spPr>
        <p:txBody>
          <a:bodyPr wrap="none" anchor="ct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endParaRPr lang="en-US" altLang="en-US" dirty="0">
              <a:solidFill>
                <a:prstClr val="white"/>
              </a:solidFill>
            </a:endParaRPr>
          </a:p>
        </p:txBody>
      </p:sp>
      <p:sp>
        <p:nvSpPr>
          <p:cNvPr id="107" name="Text Box 38">
            <a:extLst>
              <a:ext uri="{FF2B5EF4-FFF2-40B4-BE49-F238E27FC236}">
                <a16:creationId xmlns:a16="http://schemas.microsoft.com/office/drawing/2014/main" id="{794E2200-705A-4314-8C9E-4281253E9296}"/>
              </a:ext>
            </a:extLst>
          </p:cNvPr>
          <p:cNvSpPr txBox="1">
            <a:spLocks noChangeArrowheads="1"/>
          </p:cNvSpPr>
          <p:nvPr/>
        </p:nvSpPr>
        <p:spPr bwMode="auto">
          <a:xfrm>
            <a:off x="2989767" y="3810572"/>
            <a:ext cx="2513977" cy="954107"/>
          </a:xfrm>
          <a:prstGeom prst="rect">
            <a:avLst/>
          </a:prstGeom>
          <a:noFill/>
          <a:ln>
            <a:noFill/>
          </a:ln>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2800" b="1" dirty="0">
                <a:solidFill>
                  <a:prstClr val="white"/>
                </a:solidFill>
              </a:rPr>
              <a:t>NATURAL MIND</a:t>
            </a:r>
          </a:p>
        </p:txBody>
      </p:sp>
      <p:sp>
        <p:nvSpPr>
          <p:cNvPr id="108" name="TextBox 107">
            <a:extLst>
              <a:ext uri="{FF2B5EF4-FFF2-40B4-BE49-F238E27FC236}">
                <a16:creationId xmlns:a16="http://schemas.microsoft.com/office/drawing/2014/main" id="{22E3B039-D5D8-4978-BE75-6A0B1D8C519F}"/>
              </a:ext>
            </a:extLst>
          </p:cNvPr>
          <p:cNvSpPr txBox="1"/>
          <p:nvPr/>
        </p:nvSpPr>
        <p:spPr>
          <a:xfrm>
            <a:off x="8279350" y="3001776"/>
            <a:ext cx="947179" cy="369332"/>
          </a:xfrm>
          <a:prstGeom prst="rect">
            <a:avLst/>
          </a:prstGeom>
          <a:noFill/>
        </p:spPr>
        <p:txBody>
          <a:bodyPr wrap="square" rtlCol="0">
            <a:spAutoFit/>
          </a:bodyPr>
          <a:lstStyle/>
          <a:p>
            <a:r>
              <a:rPr lang="en-AU" dirty="0">
                <a:solidFill>
                  <a:prstClr val="white"/>
                </a:solidFill>
                <a:latin typeface="Corbel"/>
              </a:rPr>
              <a:t>Open</a:t>
            </a:r>
          </a:p>
        </p:txBody>
      </p:sp>
      <p:sp>
        <p:nvSpPr>
          <p:cNvPr id="112" name="TextBox 111">
            <a:extLst>
              <a:ext uri="{FF2B5EF4-FFF2-40B4-BE49-F238E27FC236}">
                <a16:creationId xmlns:a16="http://schemas.microsoft.com/office/drawing/2014/main" id="{E163AF2D-B4E8-4A5A-9A31-A40A47A9509D}"/>
              </a:ext>
            </a:extLst>
          </p:cNvPr>
          <p:cNvSpPr txBox="1"/>
          <p:nvPr/>
        </p:nvSpPr>
        <p:spPr>
          <a:xfrm>
            <a:off x="10072674" y="5640238"/>
            <a:ext cx="947179" cy="369332"/>
          </a:xfrm>
          <a:prstGeom prst="rect">
            <a:avLst/>
          </a:prstGeom>
          <a:noFill/>
        </p:spPr>
        <p:txBody>
          <a:bodyPr wrap="square" rtlCol="0">
            <a:spAutoFit/>
          </a:bodyPr>
          <a:lstStyle/>
          <a:p>
            <a:r>
              <a:rPr lang="en-AU" dirty="0">
                <a:solidFill>
                  <a:prstClr val="white"/>
                </a:solidFill>
                <a:latin typeface="Corbel"/>
              </a:rPr>
              <a:t>Close</a:t>
            </a:r>
          </a:p>
        </p:txBody>
      </p:sp>
      <p:sp>
        <p:nvSpPr>
          <p:cNvPr id="113" name="TextBox 112">
            <a:extLst>
              <a:ext uri="{FF2B5EF4-FFF2-40B4-BE49-F238E27FC236}">
                <a16:creationId xmlns:a16="http://schemas.microsoft.com/office/drawing/2014/main" id="{771344E5-1094-4DAC-84E0-C018AE61A64C}"/>
              </a:ext>
            </a:extLst>
          </p:cNvPr>
          <p:cNvSpPr txBox="1"/>
          <p:nvPr/>
        </p:nvSpPr>
        <p:spPr>
          <a:xfrm>
            <a:off x="6970016" y="1762526"/>
            <a:ext cx="947179" cy="369332"/>
          </a:xfrm>
          <a:prstGeom prst="rect">
            <a:avLst/>
          </a:prstGeom>
          <a:noFill/>
        </p:spPr>
        <p:txBody>
          <a:bodyPr wrap="square" rtlCol="0">
            <a:spAutoFit/>
          </a:bodyPr>
          <a:lstStyle/>
          <a:p>
            <a:r>
              <a:rPr lang="en-AU" dirty="0">
                <a:solidFill>
                  <a:prstClr val="white"/>
                </a:solidFill>
                <a:latin typeface="Corbel"/>
              </a:rPr>
              <a:t>Open</a:t>
            </a:r>
          </a:p>
        </p:txBody>
      </p:sp>
      <p:sp>
        <p:nvSpPr>
          <p:cNvPr id="114" name="TextBox 113">
            <a:extLst>
              <a:ext uri="{FF2B5EF4-FFF2-40B4-BE49-F238E27FC236}">
                <a16:creationId xmlns:a16="http://schemas.microsoft.com/office/drawing/2014/main" id="{A7732410-0D39-47E5-A151-302690B83AD2}"/>
              </a:ext>
            </a:extLst>
          </p:cNvPr>
          <p:cNvSpPr txBox="1"/>
          <p:nvPr/>
        </p:nvSpPr>
        <p:spPr>
          <a:xfrm>
            <a:off x="6915122" y="4166168"/>
            <a:ext cx="947179" cy="369332"/>
          </a:xfrm>
          <a:prstGeom prst="rect">
            <a:avLst/>
          </a:prstGeom>
          <a:noFill/>
        </p:spPr>
        <p:txBody>
          <a:bodyPr wrap="square" rtlCol="0">
            <a:spAutoFit/>
          </a:bodyPr>
          <a:lstStyle/>
          <a:p>
            <a:r>
              <a:rPr lang="en-AU" dirty="0">
                <a:solidFill>
                  <a:prstClr val="white"/>
                </a:solidFill>
                <a:latin typeface="Corbel"/>
              </a:rPr>
              <a:t>Open</a:t>
            </a:r>
          </a:p>
        </p:txBody>
      </p:sp>
      <p:sp>
        <p:nvSpPr>
          <p:cNvPr id="115" name="Text Box 41">
            <a:extLst>
              <a:ext uri="{FF2B5EF4-FFF2-40B4-BE49-F238E27FC236}">
                <a16:creationId xmlns:a16="http://schemas.microsoft.com/office/drawing/2014/main" id="{EBF9D9D3-7EA0-4502-BDA2-214594AA06DA}"/>
              </a:ext>
            </a:extLst>
          </p:cNvPr>
          <p:cNvSpPr txBox="1">
            <a:spLocks noChangeArrowheads="1"/>
          </p:cNvSpPr>
          <p:nvPr/>
        </p:nvSpPr>
        <p:spPr bwMode="auto">
          <a:xfrm>
            <a:off x="9586371" y="1020458"/>
            <a:ext cx="1945209" cy="338554"/>
          </a:xfrm>
          <a:prstGeom prst="rect">
            <a:avLst/>
          </a:prstGeom>
          <a:solidFill>
            <a:srgbClr val="56C5FF"/>
          </a:solidFill>
          <a:ln>
            <a:noFill/>
          </a:ln>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600" b="1" dirty="0">
                <a:solidFill>
                  <a:prstClr val="white"/>
                </a:solidFill>
              </a:rPr>
              <a:t>E) AGAPE LOVE</a:t>
            </a:r>
          </a:p>
        </p:txBody>
      </p:sp>
      <p:sp>
        <p:nvSpPr>
          <p:cNvPr id="117" name="TextBox 116">
            <a:extLst>
              <a:ext uri="{FF2B5EF4-FFF2-40B4-BE49-F238E27FC236}">
                <a16:creationId xmlns:a16="http://schemas.microsoft.com/office/drawing/2014/main" id="{DE4093F2-F467-4B85-9331-D9363547F006}"/>
              </a:ext>
            </a:extLst>
          </p:cNvPr>
          <p:cNvSpPr txBox="1"/>
          <p:nvPr/>
        </p:nvSpPr>
        <p:spPr>
          <a:xfrm>
            <a:off x="10045546" y="549698"/>
            <a:ext cx="805005" cy="369332"/>
          </a:xfrm>
          <a:prstGeom prst="rect">
            <a:avLst/>
          </a:prstGeom>
          <a:noFill/>
        </p:spPr>
        <p:txBody>
          <a:bodyPr wrap="square" rtlCol="0">
            <a:spAutoFit/>
          </a:bodyPr>
          <a:lstStyle/>
          <a:p>
            <a:r>
              <a:rPr lang="en-AU" dirty="0">
                <a:solidFill>
                  <a:prstClr val="white"/>
                </a:solidFill>
                <a:latin typeface="Corbel"/>
              </a:rPr>
              <a:t>Open</a:t>
            </a:r>
          </a:p>
        </p:txBody>
      </p:sp>
      <p:sp>
        <p:nvSpPr>
          <p:cNvPr id="118" name="Text Box 84">
            <a:extLst>
              <a:ext uri="{FF2B5EF4-FFF2-40B4-BE49-F238E27FC236}">
                <a16:creationId xmlns:a16="http://schemas.microsoft.com/office/drawing/2014/main" id="{2F5DFA0E-A9E4-4FCB-8B01-287502083640}"/>
              </a:ext>
            </a:extLst>
          </p:cNvPr>
          <p:cNvSpPr txBox="1">
            <a:spLocks noChangeArrowheads="1"/>
          </p:cNvSpPr>
          <p:nvPr/>
        </p:nvSpPr>
        <p:spPr bwMode="auto">
          <a:xfrm>
            <a:off x="7703845" y="4039672"/>
            <a:ext cx="189663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spcBef>
                <a:spcPct val="50000"/>
              </a:spcBef>
            </a:pPr>
            <a:r>
              <a:rPr lang="en-US" altLang="en-US" sz="1900" b="1" dirty="0">
                <a:solidFill>
                  <a:srgbClr val="000000"/>
                </a:solidFill>
              </a:rPr>
              <a:t>SOCIETY’S CONSCIENCE</a:t>
            </a:r>
          </a:p>
        </p:txBody>
      </p:sp>
      <p:sp>
        <p:nvSpPr>
          <p:cNvPr id="39" name="Text Box 34">
            <a:extLst>
              <a:ext uri="{FF2B5EF4-FFF2-40B4-BE49-F238E27FC236}">
                <a16:creationId xmlns:a16="http://schemas.microsoft.com/office/drawing/2014/main" id="{D4BD98FA-097F-40BD-A98B-E5EBFE9EC537}"/>
              </a:ext>
            </a:extLst>
          </p:cNvPr>
          <p:cNvSpPr txBox="1">
            <a:spLocks noChangeArrowheads="1"/>
          </p:cNvSpPr>
          <p:nvPr/>
        </p:nvSpPr>
        <p:spPr bwMode="auto">
          <a:xfrm>
            <a:off x="6403747" y="5697874"/>
            <a:ext cx="3575194" cy="307777"/>
          </a:xfrm>
          <a:prstGeom prst="rect">
            <a:avLst/>
          </a:prstGeom>
          <a:solidFill>
            <a:srgbClr val="FF9900"/>
          </a:solidFill>
          <a:ln>
            <a:noFill/>
          </a:ln>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eaLnBrk="1" hangingPunct="1">
              <a:spcBef>
                <a:spcPct val="50000"/>
              </a:spcBef>
            </a:pPr>
            <a:r>
              <a:rPr lang="en-US" altLang="en-US" sz="1400" b="1" dirty="0">
                <a:solidFill>
                  <a:srgbClr val="000000"/>
                </a:solidFill>
              </a:rPr>
              <a:t>LIFE EXPERIENCES</a:t>
            </a:r>
          </a:p>
        </p:txBody>
      </p:sp>
      <p:sp>
        <p:nvSpPr>
          <p:cNvPr id="126" name="TextBox 125">
            <a:extLst>
              <a:ext uri="{FF2B5EF4-FFF2-40B4-BE49-F238E27FC236}">
                <a16:creationId xmlns:a16="http://schemas.microsoft.com/office/drawing/2014/main" id="{C784469E-BD66-4ADA-A3C8-EA0FE1A6A5B8}"/>
              </a:ext>
            </a:extLst>
          </p:cNvPr>
          <p:cNvSpPr txBox="1"/>
          <p:nvPr/>
        </p:nvSpPr>
        <p:spPr>
          <a:xfrm>
            <a:off x="10100709" y="4214438"/>
            <a:ext cx="947179" cy="369332"/>
          </a:xfrm>
          <a:prstGeom prst="rect">
            <a:avLst/>
          </a:prstGeom>
          <a:noFill/>
        </p:spPr>
        <p:txBody>
          <a:bodyPr wrap="square" rtlCol="0">
            <a:spAutoFit/>
          </a:bodyPr>
          <a:lstStyle/>
          <a:p>
            <a:r>
              <a:rPr lang="en-AU" dirty="0">
                <a:solidFill>
                  <a:prstClr val="white"/>
                </a:solidFill>
                <a:latin typeface="Corbel"/>
              </a:rPr>
              <a:t>Open</a:t>
            </a:r>
          </a:p>
        </p:txBody>
      </p:sp>
      <p:sp>
        <p:nvSpPr>
          <p:cNvPr id="3" name="Rectangle 2">
            <a:extLst>
              <a:ext uri="{FF2B5EF4-FFF2-40B4-BE49-F238E27FC236}">
                <a16:creationId xmlns:a16="http://schemas.microsoft.com/office/drawing/2014/main" id="{9A069601-C188-4726-A4A8-2CC42D0B9E40}"/>
              </a:ext>
            </a:extLst>
          </p:cNvPr>
          <p:cNvSpPr/>
          <p:nvPr/>
        </p:nvSpPr>
        <p:spPr>
          <a:xfrm>
            <a:off x="6800147" y="6488668"/>
            <a:ext cx="5029903" cy="369332"/>
          </a:xfrm>
          <a:prstGeom prst="rect">
            <a:avLst/>
          </a:prstGeom>
        </p:spPr>
        <p:txBody>
          <a:bodyPr wrap="none">
            <a:spAutoFit/>
          </a:bodyPr>
          <a:lstStyle/>
          <a:p>
            <a:r>
              <a:rPr lang="en-GB" i="1" dirty="0">
                <a:solidFill>
                  <a:prstClr val="white"/>
                </a:solidFill>
                <a:latin typeface="Corbel"/>
              </a:rPr>
              <a:t>Modification of Bro Frank Abel ‘s Conscience Diagram</a:t>
            </a:r>
            <a:endParaRPr lang="en-AU" i="1" dirty="0">
              <a:solidFill>
                <a:prstClr val="white"/>
              </a:solidFill>
              <a:latin typeface="Corbel"/>
            </a:endParaRPr>
          </a:p>
        </p:txBody>
      </p:sp>
      <p:pic>
        <p:nvPicPr>
          <p:cNvPr id="61" name="Picture 60" descr="A picture containing animal, invertebrate&#10;&#10;Description generated with high confidence">
            <a:extLst>
              <a:ext uri="{FF2B5EF4-FFF2-40B4-BE49-F238E27FC236}">
                <a16:creationId xmlns:a16="http://schemas.microsoft.com/office/drawing/2014/main" id="{C2216A0F-7841-446D-B912-51ECF11901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1246" y="236587"/>
            <a:ext cx="2537419" cy="1428321"/>
          </a:xfrm>
          <a:prstGeom prst="rect">
            <a:avLst/>
          </a:prstGeom>
        </p:spPr>
      </p:pic>
      <p:sp>
        <p:nvSpPr>
          <p:cNvPr id="62" name="TextBox 61">
            <a:extLst>
              <a:ext uri="{FF2B5EF4-FFF2-40B4-BE49-F238E27FC236}">
                <a16:creationId xmlns:a16="http://schemas.microsoft.com/office/drawing/2014/main" id="{1FB47A7A-D8BE-4EFC-A178-1889E8CE27AB}"/>
              </a:ext>
            </a:extLst>
          </p:cNvPr>
          <p:cNvSpPr txBox="1"/>
          <p:nvPr/>
        </p:nvSpPr>
        <p:spPr>
          <a:xfrm>
            <a:off x="10150369" y="1761346"/>
            <a:ext cx="947179" cy="369332"/>
          </a:xfrm>
          <a:prstGeom prst="rect">
            <a:avLst/>
          </a:prstGeom>
          <a:noFill/>
        </p:spPr>
        <p:txBody>
          <a:bodyPr wrap="square" rtlCol="0">
            <a:spAutoFit/>
          </a:bodyPr>
          <a:lstStyle/>
          <a:p>
            <a:r>
              <a:rPr lang="en-AU" dirty="0">
                <a:solidFill>
                  <a:prstClr val="white"/>
                </a:solidFill>
                <a:latin typeface="Corbel"/>
              </a:rPr>
              <a:t>Open</a:t>
            </a:r>
          </a:p>
        </p:txBody>
      </p:sp>
      <p:sp>
        <p:nvSpPr>
          <p:cNvPr id="63" name="TextBox 62">
            <a:extLst>
              <a:ext uri="{FF2B5EF4-FFF2-40B4-BE49-F238E27FC236}">
                <a16:creationId xmlns:a16="http://schemas.microsoft.com/office/drawing/2014/main" id="{A99A82C7-E257-4411-9F83-8BE38782B721}"/>
              </a:ext>
            </a:extLst>
          </p:cNvPr>
          <p:cNvSpPr txBox="1"/>
          <p:nvPr/>
        </p:nvSpPr>
        <p:spPr>
          <a:xfrm>
            <a:off x="10150369" y="1768952"/>
            <a:ext cx="947179" cy="369332"/>
          </a:xfrm>
          <a:prstGeom prst="rect">
            <a:avLst/>
          </a:prstGeom>
          <a:noFill/>
        </p:spPr>
        <p:txBody>
          <a:bodyPr wrap="square" rtlCol="0">
            <a:spAutoFit/>
          </a:bodyPr>
          <a:lstStyle/>
          <a:p>
            <a:r>
              <a:rPr lang="en-AU" dirty="0">
                <a:solidFill>
                  <a:prstClr val="white"/>
                </a:solidFill>
                <a:latin typeface="Corbel"/>
              </a:rPr>
              <a:t>Open</a:t>
            </a:r>
          </a:p>
        </p:txBody>
      </p:sp>
      <p:sp>
        <p:nvSpPr>
          <p:cNvPr id="111" name="TextBox 110">
            <a:extLst>
              <a:ext uri="{FF2B5EF4-FFF2-40B4-BE49-F238E27FC236}">
                <a16:creationId xmlns:a16="http://schemas.microsoft.com/office/drawing/2014/main" id="{2A64AB0A-B700-496B-8520-B37502A09A46}"/>
              </a:ext>
            </a:extLst>
          </p:cNvPr>
          <p:cNvSpPr txBox="1"/>
          <p:nvPr/>
        </p:nvSpPr>
        <p:spPr>
          <a:xfrm>
            <a:off x="9881044" y="1739622"/>
            <a:ext cx="947179" cy="369332"/>
          </a:xfrm>
          <a:prstGeom prst="rect">
            <a:avLst/>
          </a:prstGeom>
          <a:solidFill>
            <a:srgbClr val="FF9900"/>
          </a:solidFill>
        </p:spPr>
        <p:txBody>
          <a:bodyPr wrap="square" rtlCol="0">
            <a:spAutoFit/>
          </a:bodyPr>
          <a:lstStyle/>
          <a:p>
            <a:pPr algn="ctr"/>
            <a:r>
              <a:rPr lang="en-AU" dirty="0">
                <a:solidFill>
                  <a:prstClr val="white"/>
                </a:solidFill>
                <a:latin typeface="Corbel"/>
              </a:rPr>
              <a:t>Close</a:t>
            </a:r>
          </a:p>
        </p:txBody>
      </p:sp>
    </p:spTree>
    <p:extLst>
      <p:ext uri="{BB962C8B-B14F-4D97-AF65-F5344CB8AC3E}">
        <p14:creationId xmlns:p14="http://schemas.microsoft.com/office/powerpoint/2010/main" val="22758423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1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41" grpId="0" animBg="1"/>
      <p:bldP spid="42" grpId="0" animBg="1"/>
      <p:bldP spid="44" grpId="0" animBg="1"/>
      <p:bldP spid="45" grpId="0" animBg="1"/>
      <p:bldP spid="60" grpId="0" animBg="1"/>
      <p:bldP spid="80" grpId="0" animBg="1"/>
      <p:bldP spid="108" grpId="0"/>
      <p:bldP spid="112" grpId="0"/>
      <p:bldP spid="113" grpId="0"/>
      <p:bldP spid="114" grpId="0"/>
      <p:bldP spid="115" grpId="0" animBg="1"/>
      <p:bldP spid="117" grpId="0"/>
      <p:bldP spid="126" grpId="0"/>
      <p:bldP spid="62" grpId="0"/>
      <p:bldP spid="63" grpId="0"/>
      <p:bldP spid="1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5F3FB-5859-417D-9080-CC5D756E6994}"/>
              </a:ext>
            </a:extLst>
          </p:cNvPr>
          <p:cNvSpPr>
            <a:spLocks noGrp="1"/>
          </p:cNvSpPr>
          <p:nvPr>
            <p:ph type="title"/>
          </p:nvPr>
        </p:nvSpPr>
        <p:spPr>
          <a:xfrm>
            <a:off x="1524001" y="367769"/>
            <a:ext cx="7343832" cy="959768"/>
          </a:xfrm>
        </p:spPr>
        <p:txBody>
          <a:bodyPr>
            <a:normAutofit fontScale="90000"/>
          </a:bodyPr>
          <a:lstStyle/>
          <a:p>
            <a:r>
              <a:rPr lang="en-AU" b="1" dirty="0"/>
              <a:t>The Challenge of Developing a Godly Conscience</a:t>
            </a:r>
          </a:p>
        </p:txBody>
      </p:sp>
      <p:sp>
        <p:nvSpPr>
          <p:cNvPr id="3" name="Content Placeholder 2">
            <a:extLst>
              <a:ext uri="{FF2B5EF4-FFF2-40B4-BE49-F238E27FC236}">
                <a16:creationId xmlns:a16="http://schemas.microsoft.com/office/drawing/2014/main" id="{642D8A6A-AB59-479E-925B-0C63EB9C181E}"/>
              </a:ext>
            </a:extLst>
          </p:cNvPr>
          <p:cNvSpPr>
            <a:spLocks noGrp="1"/>
          </p:cNvSpPr>
          <p:nvPr>
            <p:ph idx="1"/>
          </p:nvPr>
        </p:nvSpPr>
        <p:spPr>
          <a:xfrm>
            <a:off x="1524002" y="1905000"/>
            <a:ext cx="9756575" cy="4620345"/>
          </a:xfrm>
        </p:spPr>
        <p:txBody>
          <a:bodyPr>
            <a:normAutofit lnSpcReduction="10000"/>
          </a:bodyPr>
          <a:lstStyle/>
          <a:p>
            <a:pPr marL="0" indent="0">
              <a:buNone/>
            </a:pPr>
            <a:r>
              <a:rPr lang="en-AU" sz="2800" b="1" dirty="0">
                <a:effectLst>
                  <a:outerShdw blurRad="38100" dist="38100" dir="2700000" algn="tl">
                    <a:srgbClr val="000000">
                      <a:alpha val="43137"/>
                    </a:srgbClr>
                  </a:outerShdw>
                </a:effectLst>
              </a:rPr>
              <a:t>‘We live in a world that knows not God and His Laws. As a consequence, as in the days of the Judges, ‘every ones does that which is right in his own eyes’, and the result is chaos in all </a:t>
            </a:r>
            <a:r>
              <a:rPr lang="en-AU" sz="2800" b="1" dirty="0" err="1">
                <a:effectLst>
                  <a:outerShdw blurRad="38100" dist="38100" dir="2700000" algn="tl">
                    <a:srgbClr val="000000">
                      <a:alpha val="43137"/>
                    </a:srgbClr>
                  </a:outerShdw>
                </a:effectLst>
              </a:rPr>
              <a:t>stratas</a:t>
            </a:r>
            <a:r>
              <a:rPr lang="en-AU" sz="2800" b="1" dirty="0">
                <a:effectLst>
                  <a:outerShdw blurRad="38100" dist="38100" dir="2700000" algn="tl">
                    <a:srgbClr val="000000">
                      <a:alpha val="43137"/>
                    </a:srgbClr>
                  </a:outerShdw>
                </a:effectLst>
              </a:rPr>
              <a:t> of society … Man’s thoughts are consequently the deciding factor in determining right and wrong for him. No longer is human behaviour subject to the fear of God, nor does ‘judgement to come’ enter into the question. As man’s thoughts are governed by his lusts, ‘the lust of the flesh, the lust of the eyes and the pride of life’ (1 Jn 2 v 16) ... he is thus unenlightened and ignorant of God’s will and purpose. </a:t>
            </a:r>
            <a:r>
              <a:rPr lang="en-AU" sz="2800" b="1" dirty="0">
                <a:solidFill>
                  <a:srgbClr val="00FFFF"/>
                </a:solidFill>
                <a:effectLst>
                  <a:outerShdw blurRad="38100" dist="38100" dir="2700000" algn="tl">
                    <a:srgbClr val="000000">
                      <a:alpha val="43137"/>
                    </a:srgbClr>
                  </a:outerShdw>
                </a:effectLst>
              </a:rPr>
              <a:t>It is the Word of God which provides light and true wisdom.</a:t>
            </a:r>
            <a:r>
              <a:rPr lang="en-AU" sz="2800" b="1" dirty="0">
                <a:effectLst>
                  <a:outerShdw blurRad="38100" dist="38100" dir="2700000" algn="tl">
                    <a:srgbClr val="000000">
                      <a:alpha val="43137"/>
                    </a:srgbClr>
                  </a:outerShdw>
                </a:effectLst>
              </a:rPr>
              <a:t>’</a:t>
            </a:r>
          </a:p>
          <a:p>
            <a:pPr marL="0" indent="0">
              <a:buNone/>
            </a:pPr>
            <a:r>
              <a:rPr lang="en-AU" sz="2800" i="1" dirty="0"/>
              <a:t>		Be Ye Doers Of  The Word – A Life of Obedience p305</a:t>
            </a:r>
          </a:p>
        </p:txBody>
      </p:sp>
      <p:pic>
        <p:nvPicPr>
          <p:cNvPr id="11" name="Picture 10" descr="A close up of a sign&#10;&#10;Description generated with high confidence">
            <a:extLst>
              <a:ext uri="{FF2B5EF4-FFF2-40B4-BE49-F238E27FC236}">
                <a16:creationId xmlns:a16="http://schemas.microsoft.com/office/drawing/2014/main" id="{0D88BFEA-A102-48CE-822B-4E0A90732F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226"/>
          <a:stretch/>
        </p:blipFill>
        <p:spPr>
          <a:xfrm>
            <a:off x="9150587" y="116632"/>
            <a:ext cx="2751215" cy="1584176"/>
          </a:xfrm>
          <a:prstGeom prst="rect">
            <a:avLst/>
          </a:prstGeom>
        </p:spPr>
      </p:pic>
    </p:spTree>
    <p:extLst>
      <p:ext uri="{BB962C8B-B14F-4D97-AF65-F5344CB8AC3E}">
        <p14:creationId xmlns:p14="http://schemas.microsoft.com/office/powerpoint/2010/main" val="8382239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BA8F4-641A-40CA-9E44-1DB7822FD391}"/>
              </a:ext>
            </a:extLst>
          </p:cNvPr>
          <p:cNvSpPr>
            <a:spLocks noGrp="1"/>
          </p:cNvSpPr>
          <p:nvPr>
            <p:ph type="title"/>
          </p:nvPr>
        </p:nvSpPr>
        <p:spPr>
          <a:xfrm>
            <a:off x="1703512" y="123826"/>
            <a:ext cx="8136904" cy="892674"/>
          </a:xfrm>
        </p:spPr>
        <p:txBody>
          <a:bodyPr>
            <a:normAutofit/>
          </a:bodyPr>
          <a:lstStyle/>
          <a:p>
            <a:r>
              <a:rPr lang="en-AU" b="1" dirty="0">
                <a:effectLst>
                  <a:outerShdw blurRad="38100" dist="38100" dir="2700000" algn="tl">
                    <a:srgbClr val="000000">
                      <a:alpha val="43137"/>
                    </a:srgbClr>
                  </a:outerShdw>
                </a:effectLst>
              </a:rPr>
              <a:t>3 Key Components for Development</a:t>
            </a:r>
          </a:p>
        </p:txBody>
      </p:sp>
      <p:sp>
        <p:nvSpPr>
          <p:cNvPr id="9" name="Arrow: Curved Left 8">
            <a:extLst>
              <a:ext uri="{FF2B5EF4-FFF2-40B4-BE49-F238E27FC236}">
                <a16:creationId xmlns:a16="http://schemas.microsoft.com/office/drawing/2014/main" id="{35BA4AEC-399C-48FA-B000-2D532C9391FF}"/>
              </a:ext>
            </a:extLst>
          </p:cNvPr>
          <p:cNvSpPr/>
          <p:nvPr/>
        </p:nvSpPr>
        <p:spPr>
          <a:xfrm flipH="1" flipV="1">
            <a:off x="1991543" y="1476456"/>
            <a:ext cx="1800201" cy="4651311"/>
          </a:xfrm>
          <a:prstGeom prst="curvedLeftArrow">
            <a:avLst>
              <a:gd name="adj1" fmla="val 25000"/>
              <a:gd name="adj2" fmla="val 50000"/>
              <a:gd name="adj3" fmla="val 38562"/>
            </a:avLst>
          </a:prstGeom>
          <a:solidFill>
            <a:srgbClr val="9F3A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prstClr val="white"/>
              </a:solidFill>
              <a:latin typeface="Corbel"/>
            </a:endParaRPr>
          </a:p>
        </p:txBody>
      </p:sp>
      <p:grpSp>
        <p:nvGrpSpPr>
          <p:cNvPr id="15" name="Group 14">
            <a:extLst>
              <a:ext uri="{FF2B5EF4-FFF2-40B4-BE49-F238E27FC236}">
                <a16:creationId xmlns:a16="http://schemas.microsoft.com/office/drawing/2014/main" id="{A6BED4D5-F0E4-44AB-ACAD-09D87FF38FA2}"/>
              </a:ext>
            </a:extLst>
          </p:cNvPr>
          <p:cNvGrpSpPr/>
          <p:nvPr/>
        </p:nvGrpSpPr>
        <p:grpSpPr>
          <a:xfrm>
            <a:off x="4133783" y="1412776"/>
            <a:ext cx="5490609" cy="1811450"/>
            <a:chOff x="4132194" y="1412776"/>
            <a:chExt cx="5490609" cy="1811450"/>
          </a:xfrm>
        </p:grpSpPr>
        <p:sp>
          <p:nvSpPr>
            <p:cNvPr id="4" name="Freeform: Shape 3">
              <a:extLst>
                <a:ext uri="{FF2B5EF4-FFF2-40B4-BE49-F238E27FC236}">
                  <a16:creationId xmlns:a16="http://schemas.microsoft.com/office/drawing/2014/main" id="{8CF3B1B2-243A-4455-80BD-48690F42E8CF}"/>
                </a:ext>
              </a:extLst>
            </p:cNvPr>
            <p:cNvSpPr/>
            <p:nvPr/>
          </p:nvSpPr>
          <p:spPr>
            <a:xfrm>
              <a:off x="4132194" y="1412776"/>
              <a:ext cx="2268251" cy="1260139"/>
            </a:xfrm>
            <a:custGeom>
              <a:avLst/>
              <a:gdLst>
                <a:gd name="connsiteX0" fmla="*/ 0 w 2268251"/>
                <a:gd name="connsiteY0" fmla="*/ 126014 h 1260139"/>
                <a:gd name="connsiteX1" fmla="*/ 126014 w 2268251"/>
                <a:gd name="connsiteY1" fmla="*/ 0 h 1260139"/>
                <a:gd name="connsiteX2" fmla="*/ 2142237 w 2268251"/>
                <a:gd name="connsiteY2" fmla="*/ 0 h 1260139"/>
                <a:gd name="connsiteX3" fmla="*/ 2268251 w 2268251"/>
                <a:gd name="connsiteY3" fmla="*/ 126014 h 1260139"/>
                <a:gd name="connsiteX4" fmla="*/ 2268251 w 2268251"/>
                <a:gd name="connsiteY4" fmla="*/ 1134125 h 1260139"/>
                <a:gd name="connsiteX5" fmla="*/ 2142237 w 2268251"/>
                <a:gd name="connsiteY5" fmla="*/ 1260139 h 1260139"/>
                <a:gd name="connsiteX6" fmla="*/ 126014 w 2268251"/>
                <a:gd name="connsiteY6" fmla="*/ 1260139 h 1260139"/>
                <a:gd name="connsiteX7" fmla="*/ 0 w 2268251"/>
                <a:gd name="connsiteY7" fmla="*/ 1134125 h 1260139"/>
                <a:gd name="connsiteX8" fmla="*/ 0 w 2268251"/>
                <a:gd name="connsiteY8" fmla="*/ 126014 h 126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8251" h="1260139">
                  <a:moveTo>
                    <a:pt x="0" y="126014"/>
                  </a:moveTo>
                  <a:cubicBezTo>
                    <a:pt x="0" y="56418"/>
                    <a:pt x="56418" y="0"/>
                    <a:pt x="126014" y="0"/>
                  </a:cubicBezTo>
                  <a:lnTo>
                    <a:pt x="2142237" y="0"/>
                  </a:lnTo>
                  <a:cubicBezTo>
                    <a:pt x="2211833" y="0"/>
                    <a:pt x="2268251" y="56418"/>
                    <a:pt x="2268251" y="126014"/>
                  </a:cubicBezTo>
                  <a:lnTo>
                    <a:pt x="2268251" y="1134125"/>
                  </a:lnTo>
                  <a:cubicBezTo>
                    <a:pt x="2268251" y="1203721"/>
                    <a:pt x="2211833" y="1260139"/>
                    <a:pt x="2142237" y="1260139"/>
                  </a:cubicBezTo>
                  <a:lnTo>
                    <a:pt x="126014" y="1260139"/>
                  </a:lnTo>
                  <a:cubicBezTo>
                    <a:pt x="56418" y="1260139"/>
                    <a:pt x="0" y="1203721"/>
                    <a:pt x="0" y="1134125"/>
                  </a:cubicBezTo>
                  <a:lnTo>
                    <a:pt x="0" y="12601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128348" tIns="128348" rIns="128348" bIns="128348" numCol="1" spcCol="1270" anchor="ctr" anchorCtr="0">
              <a:noAutofit/>
            </a:bodyPr>
            <a:lstStyle/>
            <a:p>
              <a:pPr algn="ctr" defTabSz="1066800">
                <a:lnSpc>
                  <a:spcPct val="90000"/>
                </a:lnSpc>
                <a:spcBef>
                  <a:spcPct val="0"/>
                </a:spcBef>
                <a:spcAft>
                  <a:spcPct val="35000"/>
                </a:spcAft>
              </a:pPr>
              <a:r>
                <a:rPr lang="en-AU" sz="2400" b="1" dirty="0">
                  <a:solidFill>
                    <a:prstClr val="white"/>
                  </a:solidFill>
                  <a:latin typeface="Corbel"/>
                </a:rPr>
                <a:t>Knowledge</a:t>
              </a:r>
            </a:p>
          </p:txBody>
        </p:sp>
        <p:sp>
          <p:nvSpPr>
            <p:cNvPr id="5" name="Freeform: Shape 4">
              <a:extLst>
                <a:ext uri="{FF2B5EF4-FFF2-40B4-BE49-F238E27FC236}">
                  <a16:creationId xmlns:a16="http://schemas.microsoft.com/office/drawing/2014/main" id="{BBA0C11F-024D-4C39-93DB-604F0996AFD4}"/>
                </a:ext>
              </a:extLst>
            </p:cNvPr>
            <p:cNvSpPr/>
            <p:nvPr/>
          </p:nvSpPr>
          <p:spPr>
            <a:xfrm>
              <a:off x="4982788" y="2751674"/>
              <a:ext cx="567062" cy="472552"/>
            </a:xfrm>
            <a:custGeom>
              <a:avLst/>
              <a:gdLst>
                <a:gd name="connsiteX0" fmla="*/ 0 w 472552"/>
                <a:gd name="connsiteY0" fmla="*/ 113412 h 567062"/>
                <a:gd name="connsiteX1" fmla="*/ 236276 w 472552"/>
                <a:gd name="connsiteY1" fmla="*/ 113412 h 567062"/>
                <a:gd name="connsiteX2" fmla="*/ 236276 w 472552"/>
                <a:gd name="connsiteY2" fmla="*/ 0 h 567062"/>
                <a:gd name="connsiteX3" fmla="*/ 472552 w 472552"/>
                <a:gd name="connsiteY3" fmla="*/ 283531 h 567062"/>
                <a:gd name="connsiteX4" fmla="*/ 236276 w 472552"/>
                <a:gd name="connsiteY4" fmla="*/ 567062 h 567062"/>
                <a:gd name="connsiteX5" fmla="*/ 236276 w 472552"/>
                <a:gd name="connsiteY5" fmla="*/ 453650 h 567062"/>
                <a:gd name="connsiteX6" fmla="*/ 0 w 472552"/>
                <a:gd name="connsiteY6" fmla="*/ 453650 h 567062"/>
                <a:gd name="connsiteX7" fmla="*/ 0 w 472552"/>
                <a:gd name="connsiteY7" fmla="*/ 113412 h 567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552" h="567062">
                  <a:moveTo>
                    <a:pt x="378042" y="1"/>
                  </a:moveTo>
                  <a:lnTo>
                    <a:pt x="378042" y="283531"/>
                  </a:lnTo>
                  <a:lnTo>
                    <a:pt x="472552" y="283531"/>
                  </a:lnTo>
                  <a:lnTo>
                    <a:pt x="236276" y="567061"/>
                  </a:lnTo>
                  <a:lnTo>
                    <a:pt x="0" y="283531"/>
                  </a:lnTo>
                  <a:lnTo>
                    <a:pt x="94510" y="283531"/>
                  </a:lnTo>
                  <a:lnTo>
                    <a:pt x="94510" y="1"/>
                  </a:lnTo>
                  <a:lnTo>
                    <a:pt x="378042" y="1"/>
                  </a:lnTo>
                  <a:close/>
                </a:path>
              </a:pathLst>
            </a:custGeom>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113412" tIns="0" rIns="113412" bIns="141766" numCol="1" spcCol="1270" anchor="ctr" anchorCtr="0">
              <a:noAutofit/>
            </a:bodyPr>
            <a:lstStyle/>
            <a:p>
              <a:pPr algn="ctr" defTabSz="844550">
                <a:lnSpc>
                  <a:spcPct val="90000"/>
                </a:lnSpc>
                <a:spcBef>
                  <a:spcPct val="0"/>
                </a:spcBef>
                <a:spcAft>
                  <a:spcPct val="35000"/>
                </a:spcAft>
              </a:pPr>
              <a:endParaRPr lang="en-AU" sz="1900" dirty="0">
                <a:solidFill>
                  <a:prstClr val="white"/>
                </a:solidFill>
                <a:latin typeface="Corbel"/>
              </a:endParaRPr>
            </a:p>
          </p:txBody>
        </p:sp>
        <p:sp>
          <p:nvSpPr>
            <p:cNvPr id="13" name="TextBox 12">
              <a:extLst>
                <a:ext uri="{FF2B5EF4-FFF2-40B4-BE49-F238E27FC236}">
                  <a16:creationId xmlns:a16="http://schemas.microsoft.com/office/drawing/2014/main" id="{16867FCC-4BE6-4707-B6A6-B736359D73FF}"/>
                </a:ext>
              </a:extLst>
            </p:cNvPr>
            <p:cNvSpPr txBox="1"/>
            <p:nvPr/>
          </p:nvSpPr>
          <p:spPr>
            <a:xfrm>
              <a:off x="6958507" y="1692480"/>
              <a:ext cx="2664296" cy="646331"/>
            </a:xfrm>
            <a:prstGeom prst="rect">
              <a:avLst/>
            </a:prstGeom>
            <a:noFill/>
          </p:spPr>
          <p:txBody>
            <a:bodyPr wrap="square" rtlCol="0">
              <a:spAutoFit/>
            </a:bodyPr>
            <a:lstStyle/>
            <a:p>
              <a:r>
                <a:rPr lang="en-AU" sz="3600" b="1" dirty="0">
                  <a:solidFill>
                    <a:srgbClr val="FFFF00"/>
                  </a:solidFill>
                  <a:effectLst>
                    <a:outerShdw blurRad="38100" dist="38100" dir="2700000" algn="tl">
                      <a:srgbClr val="000000">
                        <a:alpha val="43137"/>
                      </a:srgbClr>
                    </a:outerShdw>
                  </a:effectLst>
                  <a:latin typeface="Corbel"/>
                </a:rPr>
                <a:t>Prov 1 v 2</a:t>
              </a:r>
            </a:p>
          </p:txBody>
        </p:sp>
      </p:grpSp>
      <p:grpSp>
        <p:nvGrpSpPr>
          <p:cNvPr id="12" name="Group 11">
            <a:extLst>
              <a:ext uri="{FF2B5EF4-FFF2-40B4-BE49-F238E27FC236}">
                <a16:creationId xmlns:a16="http://schemas.microsoft.com/office/drawing/2014/main" id="{2B0FCCC3-A7F7-4636-89DC-E07FAD05AC34}"/>
              </a:ext>
            </a:extLst>
          </p:cNvPr>
          <p:cNvGrpSpPr/>
          <p:nvPr/>
        </p:nvGrpSpPr>
        <p:grpSpPr>
          <a:xfrm>
            <a:off x="4133783" y="3302986"/>
            <a:ext cx="5490609" cy="1811450"/>
            <a:chOff x="4132194" y="3302986"/>
            <a:chExt cx="5490609" cy="1811450"/>
          </a:xfrm>
        </p:grpSpPr>
        <p:sp>
          <p:nvSpPr>
            <p:cNvPr id="6" name="Freeform: Shape 5">
              <a:extLst>
                <a:ext uri="{FF2B5EF4-FFF2-40B4-BE49-F238E27FC236}">
                  <a16:creationId xmlns:a16="http://schemas.microsoft.com/office/drawing/2014/main" id="{D1AAB384-AE37-4604-A1EC-B05D56B5D9BF}"/>
                </a:ext>
              </a:extLst>
            </p:cNvPr>
            <p:cNvSpPr/>
            <p:nvPr/>
          </p:nvSpPr>
          <p:spPr>
            <a:xfrm>
              <a:off x="4132194" y="3302986"/>
              <a:ext cx="2268251" cy="1260139"/>
            </a:xfrm>
            <a:custGeom>
              <a:avLst/>
              <a:gdLst>
                <a:gd name="connsiteX0" fmla="*/ 0 w 2268251"/>
                <a:gd name="connsiteY0" fmla="*/ 126014 h 1260139"/>
                <a:gd name="connsiteX1" fmla="*/ 126014 w 2268251"/>
                <a:gd name="connsiteY1" fmla="*/ 0 h 1260139"/>
                <a:gd name="connsiteX2" fmla="*/ 2142237 w 2268251"/>
                <a:gd name="connsiteY2" fmla="*/ 0 h 1260139"/>
                <a:gd name="connsiteX3" fmla="*/ 2268251 w 2268251"/>
                <a:gd name="connsiteY3" fmla="*/ 126014 h 1260139"/>
                <a:gd name="connsiteX4" fmla="*/ 2268251 w 2268251"/>
                <a:gd name="connsiteY4" fmla="*/ 1134125 h 1260139"/>
                <a:gd name="connsiteX5" fmla="*/ 2142237 w 2268251"/>
                <a:gd name="connsiteY5" fmla="*/ 1260139 h 1260139"/>
                <a:gd name="connsiteX6" fmla="*/ 126014 w 2268251"/>
                <a:gd name="connsiteY6" fmla="*/ 1260139 h 1260139"/>
                <a:gd name="connsiteX7" fmla="*/ 0 w 2268251"/>
                <a:gd name="connsiteY7" fmla="*/ 1134125 h 1260139"/>
                <a:gd name="connsiteX8" fmla="*/ 0 w 2268251"/>
                <a:gd name="connsiteY8" fmla="*/ 126014 h 126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8251" h="1260139">
                  <a:moveTo>
                    <a:pt x="0" y="126014"/>
                  </a:moveTo>
                  <a:cubicBezTo>
                    <a:pt x="0" y="56418"/>
                    <a:pt x="56418" y="0"/>
                    <a:pt x="126014" y="0"/>
                  </a:cubicBezTo>
                  <a:lnTo>
                    <a:pt x="2142237" y="0"/>
                  </a:lnTo>
                  <a:cubicBezTo>
                    <a:pt x="2211833" y="0"/>
                    <a:pt x="2268251" y="56418"/>
                    <a:pt x="2268251" y="126014"/>
                  </a:cubicBezTo>
                  <a:lnTo>
                    <a:pt x="2268251" y="1134125"/>
                  </a:lnTo>
                  <a:cubicBezTo>
                    <a:pt x="2268251" y="1203721"/>
                    <a:pt x="2211833" y="1260139"/>
                    <a:pt x="2142237" y="1260139"/>
                  </a:cubicBezTo>
                  <a:lnTo>
                    <a:pt x="126014" y="1260139"/>
                  </a:lnTo>
                  <a:cubicBezTo>
                    <a:pt x="56418" y="1260139"/>
                    <a:pt x="0" y="1203721"/>
                    <a:pt x="0" y="1134125"/>
                  </a:cubicBezTo>
                  <a:lnTo>
                    <a:pt x="0" y="12601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128348" tIns="128348" rIns="128348" bIns="128348" numCol="1" spcCol="1270" anchor="ctr" anchorCtr="0">
              <a:noAutofit/>
            </a:bodyPr>
            <a:lstStyle/>
            <a:p>
              <a:pPr algn="ctr" defTabSz="1066800">
                <a:lnSpc>
                  <a:spcPct val="90000"/>
                </a:lnSpc>
                <a:spcBef>
                  <a:spcPct val="0"/>
                </a:spcBef>
                <a:spcAft>
                  <a:spcPct val="35000"/>
                </a:spcAft>
              </a:pPr>
              <a:r>
                <a:rPr lang="en-AU" sz="2400" b="1" dirty="0">
                  <a:solidFill>
                    <a:prstClr val="white"/>
                  </a:solidFill>
                  <a:latin typeface="Corbel"/>
                </a:rPr>
                <a:t>Understanding</a:t>
              </a:r>
            </a:p>
          </p:txBody>
        </p:sp>
        <p:sp>
          <p:nvSpPr>
            <p:cNvPr id="7" name="Freeform: Shape 6">
              <a:extLst>
                <a:ext uri="{FF2B5EF4-FFF2-40B4-BE49-F238E27FC236}">
                  <a16:creationId xmlns:a16="http://schemas.microsoft.com/office/drawing/2014/main" id="{48CBCDAD-8A6B-43CA-AA3A-C5FCA3631B84}"/>
                </a:ext>
              </a:extLst>
            </p:cNvPr>
            <p:cNvSpPr/>
            <p:nvPr/>
          </p:nvSpPr>
          <p:spPr>
            <a:xfrm>
              <a:off x="4982788" y="4641884"/>
              <a:ext cx="567062" cy="472552"/>
            </a:xfrm>
            <a:custGeom>
              <a:avLst/>
              <a:gdLst>
                <a:gd name="connsiteX0" fmla="*/ 0 w 472552"/>
                <a:gd name="connsiteY0" fmla="*/ 113412 h 567062"/>
                <a:gd name="connsiteX1" fmla="*/ 236276 w 472552"/>
                <a:gd name="connsiteY1" fmla="*/ 113412 h 567062"/>
                <a:gd name="connsiteX2" fmla="*/ 236276 w 472552"/>
                <a:gd name="connsiteY2" fmla="*/ 0 h 567062"/>
                <a:gd name="connsiteX3" fmla="*/ 472552 w 472552"/>
                <a:gd name="connsiteY3" fmla="*/ 283531 h 567062"/>
                <a:gd name="connsiteX4" fmla="*/ 236276 w 472552"/>
                <a:gd name="connsiteY4" fmla="*/ 567062 h 567062"/>
                <a:gd name="connsiteX5" fmla="*/ 236276 w 472552"/>
                <a:gd name="connsiteY5" fmla="*/ 453650 h 567062"/>
                <a:gd name="connsiteX6" fmla="*/ 0 w 472552"/>
                <a:gd name="connsiteY6" fmla="*/ 453650 h 567062"/>
                <a:gd name="connsiteX7" fmla="*/ 0 w 472552"/>
                <a:gd name="connsiteY7" fmla="*/ 113412 h 567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552" h="567062">
                  <a:moveTo>
                    <a:pt x="378042" y="1"/>
                  </a:moveTo>
                  <a:lnTo>
                    <a:pt x="378042" y="283531"/>
                  </a:lnTo>
                  <a:lnTo>
                    <a:pt x="472552" y="283531"/>
                  </a:lnTo>
                  <a:lnTo>
                    <a:pt x="236276" y="567061"/>
                  </a:lnTo>
                  <a:lnTo>
                    <a:pt x="0" y="283531"/>
                  </a:lnTo>
                  <a:lnTo>
                    <a:pt x="94510" y="283531"/>
                  </a:lnTo>
                  <a:lnTo>
                    <a:pt x="94510" y="1"/>
                  </a:lnTo>
                  <a:lnTo>
                    <a:pt x="378042" y="1"/>
                  </a:lnTo>
                  <a:close/>
                </a:path>
              </a:pathLst>
            </a:custGeom>
            <a:scene3d>
              <a:camera prst="orthographicFront"/>
              <a:lightRig rig="flat" dir="t"/>
            </a:scene3d>
            <a:sp3d z="-80000" prstMaterial="plastic">
              <a:bevelT w="50800" h="50800"/>
              <a:bevelB w="25400" h="2540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113412" tIns="0" rIns="113412" bIns="141766" numCol="1" spcCol="1270" anchor="ctr" anchorCtr="0">
              <a:noAutofit/>
            </a:bodyPr>
            <a:lstStyle/>
            <a:p>
              <a:pPr algn="ctr" defTabSz="844550">
                <a:lnSpc>
                  <a:spcPct val="90000"/>
                </a:lnSpc>
                <a:spcBef>
                  <a:spcPct val="0"/>
                </a:spcBef>
                <a:spcAft>
                  <a:spcPct val="35000"/>
                </a:spcAft>
              </a:pPr>
              <a:endParaRPr lang="en-AU" sz="1900" dirty="0">
                <a:solidFill>
                  <a:prstClr val="white"/>
                </a:solidFill>
                <a:latin typeface="Corbel"/>
              </a:endParaRPr>
            </a:p>
          </p:txBody>
        </p:sp>
        <p:sp>
          <p:nvSpPr>
            <p:cNvPr id="18" name="TextBox 17">
              <a:extLst>
                <a:ext uri="{FF2B5EF4-FFF2-40B4-BE49-F238E27FC236}">
                  <a16:creationId xmlns:a16="http://schemas.microsoft.com/office/drawing/2014/main" id="{EA800C78-C0CE-48D3-BA2E-20F15B3580E1}"/>
                </a:ext>
              </a:extLst>
            </p:cNvPr>
            <p:cNvSpPr txBox="1"/>
            <p:nvPr/>
          </p:nvSpPr>
          <p:spPr>
            <a:xfrm>
              <a:off x="6958507" y="3540379"/>
              <a:ext cx="2664296" cy="646331"/>
            </a:xfrm>
            <a:prstGeom prst="rect">
              <a:avLst/>
            </a:prstGeom>
            <a:noFill/>
          </p:spPr>
          <p:txBody>
            <a:bodyPr wrap="square" rtlCol="0">
              <a:spAutoFit/>
            </a:bodyPr>
            <a:lstStyle/>
            <a:p>
              <a:r>
                <a:rPr lang="en-AU" sz="3600" b="1" dirty="0">
                  <a:solidFill>
                    <a:srgbClr val="FFFF00"/>
                  </a:solidFill>
                  <a:effectLst>
                    <a:outerShdw blurRad="38100" dist="38100" dir="2700000" algn="tl">
                      <a:srgbClr val="000000">
                        <a:alpha val="43137"/>
                      </a:srgbClr>
                    </a:outerShdw>
                  </a:effectLst>
                  <a:latin typeface="Corbel"/>
                </a:rPr>
                <a:t>Prov 1 v 2</a:t>
              </a:r>
            </a:p>
          </p:txBody>
        </p:sp>
      </p:grpSp>
      <p:grpSp>
        <p:nvGrpSpPr>
          <p:cNvPr id="14" name="Group 13">
            <a:extLst>
              <a:ext uri="{FF2B5EF4-FFF2-40B4-BE49-F238E27FC236}">
                <a16:creationId xmlns:a16="http://schemas.microsoft.com/office/drawing/2014/main" id="{13E077A4-F579-44E9-83E8-FB9D131000B5}"/>
              </a:ext>
            </a:extLst>
          </p:cNvPr>
          <p:cNvGrpSpPr/>
          <p:nvPr/>
        </p:nvGrpSpPr>
        <p:grpSpPr>
          <a:xfrm>
            <a:off x="4133783" y="5193196"/>
            <a:ext cx="5490609" cy="1260139"/>
            <a:chOff x="4132194" y="5193195"/>
            <a:chExt cx="5490609" cy="1260139"/>
          </a:xfrm>
        </p:grpSpPr>
        <p:sp>
          <p:nvSpPr>
            <p:cNvPr id="10" name="Freeform: Shape 9">
              <a:extLst>
                <a:ext uri="{FF2B5EF4-FFF2-40B4-BE49-F238E27FC236}">
                  <a16:creationId xmlns:a16="http://schemas.microsoft.com/office/drawing/2014/main" id="{079FBD88-4FF4-478F-85F3-5E8A793323C5}"/>
                </a:ext>
              </a:extLst>
            </p:cNvPr>
            <p:cNvSpPr/>
            <p:nvPr/>
          </p:nvSpPr>
          <p:spPr>
            <a:xfrm>
              <a:off x="4132194" y="5193195"/>
              <a:ext cx="2268251" cy="1260139"/>
            </a:xfrm>
            <a:custGeom>
              <a:avLst/>
              <a:gdLst>
                <a:gd name="connsiteX0" fmla="*/ 0 w 2268251"/>
                <a:gd name="connsiteY0" fmla="*/ 126014 h 1260139"/>
                <a:gd name="connsiteX1" fmla="*/ 126014 w 2268251"/>
                <a:gd name="connsiteY1" fmla="*/ 0 h 1260139"/>
                <a:gd name="connsiteX2" fmla="*/ 2142237 w 2268251"/>
                <a:gd name="connsiteY2" fmla="*/ 0 h 1260139"/>
                <a:gd name="connsiteX3" fmla="*/ 2268251 w 2268251"/>
                <a:gd name="connsiteY3" fmla="*/ 126014 h 1260139"/>
                <a:gd name="connsiteX4" fmla="*/ 2268251 w 2268251"/>
                <a:gd name="connsiteY4" fmla="*/ 1134125 h 1260139"/>
                <a:gd name="connsiteX5" fmla="*/ 2142237 w 2268251"/>
                <a:gd name="connsiteY5" fmla="*/ 1260139 h 1260139"/>
                <a:gd name="connsiteX6" fmla="*/ 126014 w 2268251"/>
                <a:gd name="connsiteY6" fmla="*/ 1260139 h 1260139"/>
                <a:gd name="connsiteX7" fmla="*/ 0 w 2268251"/>
                <a:gd name="connsiteY7" fmla="*/ 1134125 h 1260139"/>
                <a:gd name="connsiteX8" fmla="*/ 0 w 2268251"/>
                <a:gd name="connsiteY8" fmla="*/ 126014 h 126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8251" h="1260139">
                  <a:moveTo>
                    <a:pt x="0" y="126014"/>
                  </a:moveTo>
                  <a:cubicBezTo>
                    <a:pt x="0" y="56418"/>
                    <a:pt x="56418" y="0"/>
                    <a:pt x="126014" y="0"/>
                  </a:cubicBezTo>
                  <a:lnTo>
                    <a:pt x="2142237" y="0"/>
                  </a:lnTo>
                  <a:cubicBezTo>
                    <a:pt x="2211833" y="0"/>
                    <a:pt x="2268251" y="56418"/>
                    <a:pt x="2268251" y="126014"/>
                  </a:cubicBezTo>
                  <a:lnTo>
                    <a:pt x="2268251" y="1134125"/>
                  </a:lnTo>
                  <a:cubicBezTo>
                    <a:pt x="2268251" y="1203721"/>
                    <a:pt x="2211833" y="1260139"/>
                    <a:pt x="2142237" y="1260139"/>
                  </a:cubicBezTo>
                  <a:lnTo>
                    <a:pt x="126014" y="1260139"/>
                  </a:lnTo>
                  <a:cubicBezTo>
                    <a:pt x="56418" y="1260139"/>
                    <a:pt x="0" y="1203721"/>
                    <a:pt x="0" y="1134125"/>
                  </a:cubicBezTo>
                  <a:lnTo>
                    <a:pt x="0" y="12601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128348" tIns="128348" rIns="128348" bIns="128348" numCol="1" spcCol="1270" anchor="ctr" anchorCtr="0">
              <a:noAutofit/>
            </a:bodyPr>
            <a:lstStyle/>
            <a:p>
              <a:pPr algn="ctr" defTabSz="1066800">
                <a:lnSpc>
                  <a:spcPct val="90000"/>
                </a:lnSpc>
                <a:spcBef>
                  <a:spcPct val="0"/>
                </a:spcBef>
                <a:spcAft>
                  <a:spcPct val="35000"/>
                </a:spcAft>
              </a:pPr>
              <a:r>
                <a:rPr lang="en-AU" sz="2400" b="1" dirty="0">
                  <a:solidFill>
                    <a:prstClr val="white"/>
                  </a:solidFill>
                  <a:latin typeface="Corbel"/>
                </a:rPr>
                <a:t>Application</a:t>
              </a:r>
            </a:p>
          </p:txBody>
        </p:sp>
        <p:sp>
          <p:nvSpPr>
            <p:cNvPr id="19" name="TextBox 18">
              <a:extLst>
                <a:ext uri="{FF2B5EF4-FFF2-40B4-BE49-F238E27FC236}">
                  <a16:creationId xmlns:a16="http://schemas.microsoft.com/office/drawing/2014/main" id="{6A32EC5D-8548-4AF1-93A8-EDEF70B2BB3E}"/>
                </a:ext>
              </a:extLst>
            </p:cNvPr>
            <p:cNvSpPr txBox="1"/>
            <p:nvPr/>
          </p:nvSpPr>
          <p:spPr>
            <a:xfrm>
              <a:off x="6958507" y="5481435"/>
              <a:ext cx="2664296" cy="646331"/>
            </a:xfrm>
            <a:prstGeom prst="rect">
              <a:avLst/>
            </a:prstGeom>
            <a:noFill/>
          </p:spPr>
          <p:txBody>
            <a:bodyPr wrap="square" rtlCol="0">
              <a:spAutoFit/>
            </a:bodyPr>
            <a:lstStyle/>
            <a:p>
              <a:r>
                <a:rPr lang="en-AU" sz="3600" b="1" dirty="0">
                  <a:solidFill>
                    <a:srgbClr val="FFFF00"/>
                  </a:solidFill>
                  <a:effectLst>
                    <a:outerShdw blurRad="38100" dist="38100" dir="2700000" algn="tl">
                      <a:srgbClr val="000000">
                        <a:alpha val="43137"/>
                      </a:srgbClr>
                    </a:outerShdw>
                  </a:effectLst>
                  <a:latin typeface="Corbel"/>
                </a:rPr>
                <a:t>Prov 1 v 3</a:t>
              </a:r>
            </a:p>
          </p:txBody>
        </p:sp>
      </p:grpSp>
      <p:pic>
        <p:nvPicPr>
          <p:cNvPr id="20" name="Picture 19" descr="A picture containing animal, invertebrate&#10;&#10;Description generated with high confidence">
            <a:extLst>
              <a:ext uri="{FF2B5EF4-FFF2-40B4-BE49-F238E27FC236}">
                <a16:creationId xmlns:a16="http://schemas.microsoft.com/office/drawing/2014/main" id="{FB121B39-1566-43FC-8B45-2F38B744BC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8369" y="316968"/>
            <a:ext cx="2537419" cy="1428321"/>
          </a:xfrm>
          <a:prstGeom prst="rect">
            <a:avLst/>
          </a:prstGeom>
        </p:spPr>
      </p:pic>
    </p:spTree>
    <p:extLst>
      <p:ext uri="{BB962C8B-B14F-4D97-AF65-F5344CB8AC3E}">
        <p14:creationId xmlns:p14="http://schemas.microsoft.com/office/powerpoint/2010/main" val="37962234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D00D2-5E14-4935-A03F-B16382A21E00}"/>
              </a:ext>
            </a:extLst>
          </p:cNvPr>
          <p:cNvSpPr>
            <a:spLocks noGrp="1"/>
          </p:cNvSpPr>
          <p:nvPr>
            <p:ph type="title"/>
          </p:nvPr>
        </p:nvSpPr>
        <p:spPr>
          <a:xfrm>
            <a:off x="1703513" y="692696"/>
            <a:ext cx="6804247" cy="815752"/>
          </a:xfrm>
        </p:spPr>
        <p:txBody>
          <a:bodyPr>
            <a:noAutofit/>
          </a:bodyPr>
          <a:lstStyle/>
          <a:p>
            <a:r>
              <a:rPr lang="en-AU" b="1" dirty="0">
                <a:effectLst>
                  <a:outerShdw blurRad="38100" dist="38100" dir="2700000" algn="tl">
                    <a:srgbClr val="000000">
                      <a:alpha val="43137"/>
                    </a:srgbClr>
                  </a:outerShdw>
                </a:effectLst>
              </a:rPr>
              <a:t>Developing a Godly Conscience </a:t>
            </a:r>
            <a:r>
              <a:rPr lang="en-AU" b="1" dirty="0">
                <a:solidFill>
                  <a:srgbClr val="66FF33"/>
                </a:solidFill>
                <a:effectLst>
                  <a:outerShdw blurRad="38100" dist="38100" dir="2700000" algn="tl">
                    <a:srgbClr val="000000">
                      <a:alpha val="43137"/>
                    </a:srgbClr>
                  </a:outerShdw>
                </a:effectLst>
              </a:rPr>
              <a:t>- Knowledge</a:t>
            </a:r>
          </a:p>
        </p:txBody>
      </p:sp>
      <p:sp>
        <p:nvSpPr>
          <p:cNvPr id="3" name="Content Placeholder 2">
            <a:extLst>
              <a:ext uri="{FF2B5EF4-FFF2-40B4-BE49-F238E27FC236}">
                <a16:creationId xmlns:a16="http://schemas.microsoft.com/office/drawing/2014/main" id="{CEB9E028-7178-4D96-8A1E-A17DB4079918}"/>
              </a:ext>
            </a:extLst>
          </p:cNvPr>
          <p:cNvSpPr>
            <a:spLocks noGrp="1"/>
          </p:cNvSpPr>
          <p:nvPr>
            <p:ph idx="1"/>
          </p:nvPr>
        </p:nvSpPr>
        <p:spPr>
          <a:xfrm>
            <a:off x="1524002" y="2132856"/>
            <a:ext cx="10260631" cy="4504837"/>
          </a:xfrm>
        </p:spPr>
        <p:txBody>
          <a:bodyPr>
            <a:normAutofit/>
          </a:bodyPr>
          <a:lstStyle/>
          <a:p>
            <a:r>
              <a:rPr lang="en-US" sz="2800" b="1" dirty="0">
                <a:effectLst>
                  <a:outerShdw blurRad="38100" dist="38100" dir="2700000" algn="tl">
                    <a:srgbClr val="000000">
                      <a:alpha val="43137"/>
                    </a:srgbClr>
                  </a:outerShdw>
                </a:effectLst>
              </a:rPr>
              <a:t>Gain a knowledge of God and His ways 		</a:t>
            </a:r>
            <a:r>
              <a:rPr lang="en-US" sz="2800" b="1" dirty="0">
                <a:solidFill>
                  <a:srgbClr val="FFFF00"/>
                </a:solidFill>
                <a:effectLst>
                  <a:outerShdw blurRad="38100" dist="38100" dir="2700000" algn="tl">
                    <a:srgbClr val="000000">
                      <a:alpha val="43137"/>
                    </a:srgbClr>
                  </a:outerShdw>
                </a:effectLst>
              </a:rPr>
              <a:t>Hosea 4 v 6</a:t>
            </a:r>
          </a:p>
          <a:p>
            <a:r>
              <a:rPr lang="en-US" sz="2800" b="1" dirty="0">
                <a:effectLst>
                  <a:outerShdw blurRad="38100" dist="38100" dir="2700000" algn="tl">
                    <a:srgbClr val="000000">
                      <a:alpha val="43137"/>
                    </a:srgbClr>
                  </a:outerShdw>
                </a:effectLst>
              </a:rPr>
              <a:t>Respond with a fear of the LORD 			</a:t>
            </a:r>
            <a:r>
              <a:rPr lang="en-US" sz="2800" b="1" dirty="0">
                <a:solidFill>
                  <a:srgbClr val="FFFF00"/>
                </a:solidFill>
                <a:effectLst>
                  <a:outerShdw blurRad="38100" dist="38100" dir="2700000" algn="tl">
                    <a:srgbClr val="000000">
                      <a:alpha val="43137"/>
                    </a:srgbClr>
                  </a:outerShdw>
                </a:effectLst>
              </a:rPr>
              <a:t>Deut 10 v 12</a:t>
            </a:r>
          </a:p>
          <a:p>
            <a:r>
              <a:rPr lang="en-US" sz="2800" b="1" dirty="0">
                <a:effectLst>
                  <a:outerShdw blurRad="38100" dist="38100" dir="2700000" algn="tl">
                    <a:srgbClr val="000000">
                      <a:alpha val="43137"/>
                    </a:srgbClr>
                  </a:outerShdw>
                </a:effectLst>
              </a:rPr>
              <a:t>Perceive God’ s presence as a reality	 	</a:t>
            </a:r>
            <a:r>
              <a:rPr lang="en-US" sz="2800" b="1" dirty="0">
                <a:solidFill>
                  <a:srgbClr val="FFFF00"/>
                </a:solidFill>
                <a:effectLst>
                  <a:outerShdw blurRad="38100" dist="38100" dir="2700000" algn="tl">
                    <a:srgbClr val="000000">
                      <a:alpha val="43137"/>
                    </a:srgbClr>
                  </a:outerShdw>
                </a:effectLst>
              </a:rPr>
              <a:t>Acts 23 v 1</a:t>
            </a:r>
          </a:p>
          <a:p>
            <a:r>
              <a:rPr lang="en-US" sz="2800" b="1" dirty="0">
                <a:effectLst>
                  <a:outerShdw blurRad="38100" dist="38100" dir="2700000" algn="tl">
                    <a:srgbClr val="000000">
                      <a:alpha val="43137"/>
                    </a:srgbClr>
                  </a:outerShdw>
                </a:effectLst>
              </a:rPr>
              <a:t>Absorb the Word of God to challenge		</a:t>
            </a:r>
            <a:r>
              <a:rPr lang="en-US" sz="2800" b="1" dirty="0">
                <a:solidFill>
                  <a:srgbClr val="FFFF00"/>
                </a:solidFill>
                <a:effectLst>
                  <a:outerShdw blurRad="38100" dist="38100" dir="2700000" algn="tl">
                    <a:srgbClr val="000000">
                      <a:alpha val="43137"/>
                    </a:srgbClr>
                  </a:outerShdw>
                </a:effectLst>
              </a:rPr>
              <a:t>Heb 4 v 12	                       </a:t>
            </a:r>
            <a:r>
              <a:rPr lang="en-US" sz="2800" b="1" dirty="0">
                <a:effectLst>
                  <a:outerShdw blurRad="38100" dist="38100" dir="2700000" algn="tl">
                    <a:srgbClr val="000000">
                      <a:alpha val="43137"/>
                    </a:srgbClr>
                  </a:outerShdw>
                </a:effectLst>
              </a:rPr>
              <a:t>natural thoughts</a:t>
            </a:r>
          </a:p>
          <a:p>
            <a:r>
              <a:rPr lang="en-US" sz="2800" b="1" dirty="0">
                <a:effectLst>
                  <a:outerShdw blurRad="38100" dist="38100" dir="2700000" algn="tl">
                    <a:srgbClr val="000000">
                      <a:alpha val="43137"/>
                    </a:srgbClr>
                  </a:outerShdw>
                </a:effectLst>
              </a:rPr>
              <a:t>Develop a love of God and His law			</a:t>
            </a:r>
            <a:r>
              <a:rPr lang="en-US" sz="2800" b="1" dirty="0">
                <a:solidFill>
                  <a:srgbClr val="FFFF00"/>
                </a:solidFill>
                <a:effectLst>
                  <a:outerShdw blurRad="38100" dist="38100" dir="2700000" algn="tl">
                    <a:srgbClr val="000000">
                      <a:alpha val="43137"/>
                    </a:srgbClr>
                  </a:outerShdw>
                </a:effectLst>
              </a:rPr>
              <a:t>Rom 7 v 22-23</a:t>
            </a:r>
          </a:p>
          <a:p>
            <a:r>
              <a:rPr lang="en-US" sz="2800" b="1" dirty="0">
                <a:effectLst>
                  <a:outerShdw blurRad="38100" dist="38100" dir="2700000" algn="tl">
                    <a:srgbClr val="000000">
                      <a:alpha val="43137"/>
                    </a:srgbClr>
                  </a:outerShdw>
                </a:effectLst>
              </a:rPr>
              <a:t>Discern any laws of the land that 			</a:t>
            </a:r>
            <a:r>
              <a:rPr lang="en-US" sz="2800" b="1" dirty="0">
                <a:solidFill>
                  <a:srgbClr val="FFFF00"/>
                </a:solidFill>
                <a:effectLst>
                  <a:outerShdw blurRad="38100" dist="38100" dir="2700000" algn="tl">
                    <a:srgbClr val="000000">
                      <a:alpha val="43137"/>
                    </a:srgbClr>
                  </a:outerShdw>
                </a:effectLst>
              </a:rPr>
              <a:t>Acts 5 v 29                    </a:t>
            </a:r>
            <a:r>
              <a:rPr lang="en-US" sz="2800" b="1" dirty="0">
                <a:effectLst>
                  <a:outerShdw blurRad="38100" dist="38100" dir="2700000" algn="tl">
                    <a:srgbClr val="000000">
                      <a:alpha val="43137"/>
                    </a:srgbClr>
                  </a:outerShdw>
                </a:effectLst>
              </a:rPr>
              <a:t>contravene God’s law </a:t>
            </a:r>
            <a:endParaRPr lang="en-US" sz="2800" b="1" dirty="0">
              <a:solidFill>
                <a:srgbClr val="FFFF00"/>
              </a:solidFill>
              <a:effectLst>
                <a:outerShdw blurRad="38100" dist="38100" dir="2700000" algn="tl">
                  <a:srgbClr val="000000">
                    <a:alpha val="43137"/>
                  </a:srgbClr>
                </a:outerShdw>
              </a:effectLst>
            </a:endParaRPr>
          </a:p>
        </p:txBody>
      </p:sp>
      <p:pic>
        <p:nvPicPr>
          <p:cNvPr id="7" name="Picture 6" descr="boy_reading_bible.jpg">
            <a:extLst>
              <a:ext uri="{FF2B5EF4-FFF2-40B4-BE49-F238E27FC236}">
                <a16:creationId xmlns:a16="http://schemas.microsoft.com/office/drawing/2014/main" id="{E3F659AF-3ECF-4C5E-9387-F0F5FF587B7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2385" y="220307"/>
            <a:ext cx="2359997" cy="1472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5586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3" end="3"/>
                                            </p:txEl>
                                          </p:spTgt>
                                        </p:tgtEl>
                                        <p:attrNameLst>
                                          <p:attrName>style.color</p:attrName>
                                        </p:attrNameLst>
                                      </p:cBhvr>
                                      <p:to>
                                        <a:srgbClr val="66FF66"/>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D00D2-5E14-4935-A03F-B16382A21E00}"/>
              </a:ext>
            </a:extLst>
          </p:cNvPr>
          <p:cNvSpPr>
            <a:spLocks noGrp="1"/>
          </p:cNvSpPr>
          <p:nvPr>
            <p:ph type="title"/>
          </p:nvPr>
        </p:nvSpPr>
        <p:spPr>
          <a:xfrm>
            <a:off x="983433" y="648646"/>
            <a:ext cx="6804247" cy="815752"/>
          </a:xfrm>
        </p:spPr>
        <p:txBody>
          <a:bodyPr>
            <a:noAutofit/>
          </a:bodyPr>
          <a:lstStyle/>
          <a:p>
            <a:r>
              <a:rPr lang="en-AU" b="1" dirty="0">
                <a:effectLst>
                  <a:outerShdw blurRad="38100" dist="38100" dir="2700000" algn="tl">
                    <a:srgbClr val="000000">
                      <a:alpha val="43137"/>
                    </a:srgbClr>
                  </a:outerShdw>
                </a:effectLst>
              </a:rPr>
              <a:t>Developing a Godly Conscience </a:t>
            </a:r>
            <a:r>
              <a:rPr lang="en-AU" b="1" dirty="0">
                <a:solidFill>
                  <a:srgbClr val="FFFF00"/>
                </a:solidFill>
                <a:effectLst>
                  <a:outerShdw blurRad="38100" dist="38100" dir="2700000" algn="tl">
                    <a:srgbClr val="000000">
                      <a:alpha val="43137"/>
                    </a:srgbClr>
                  </a:outerShdw>
                </a:effectLst>
              </a:rPr>
              <a:t>- Understanding</a:t>
            </a:r>
          </a:p>
        </p:txBody>
      </p:sp>
      <p:sp>
        <p:nvSpPr>
          <p:cNvPr id="3" name="Content Placeholder 2">
            <a:extLst>
              <a:ext uri="{FF2B5EF4-FFF2-40B4-BE49-F238E27FC236}">
                <a16:creationId xmlns:a16="http://schemas.microsoft.com/office/drawing/2014/main" id="{CEB9E028-7178-4D96-8A1E-A17DB4079918}"/>
              </a:ext>
            </a:extLst>
          </p:cNvPr>
          <p:cNvSpPr>
            <a:spLocks noGrp="1"/>
          </p:cNvSpPr>
          <p:nvPr>
            <p:ph idx="1"/>
          </p:nvPr>
        </p:nvSpPr>
        <p:spPr>
          <a:xfrm>
            <a:off x="704469" y="2132856"/>
            <a:ext cx="11495013" cy="4877794"/>
          </a:xfrm>
        </p:spPr>
        <p:txBody>
          <a:bodyPr>
            <a:normAutofit fontScale="92500"/>
          </a:bodyPr>
          <a:lstStyle/>
          <a:p>
            <a:r>
              <a:rPr lang="en-AU" sz="3000" b="1" dirty="0">
                <a:effectLst>
                  <a:outerShdw blurRad="38100" dist="38100" dir="2700000" algn="tl">
                    <a:srgbClr val="000000">
                      <a:alpha val="43137"/>
                    </a:srgbClr>
                  </a:outerShdw>
                </a:effectLst>
              </a:rPr>
              <a:t>Cultivate Godly friendships to help understanding 		</a:t>
            </a:r>
            <a:r>
              <a:rPr lang="en-AU" sz="3000" b="1" dirty="0">
                <a:solidFill>
                  <a:srgbClr val="FFFF00"/>
                </a:solidFill>
                <a:effectLst>
                  <a:outerShdw blurRad="38100" dist="38100" dir="2700000" algn="tl">
                    <a:srgbClr val="000000">
                      <a:alpha val="43137"/>
                    </a:srgbClr>
                  </a:outerShdw>
                </a:effectLst>
              </a:rPr>
              <a:t>Prov 27 v 17</a:t>
            </a:r>
          </a:p>
          <a:p>
            <a:r>
              <a:rPr lang="en-AU" sz="3000" b="1" dirty="0">
                <a:effectLst>
                  <a:outerShdw blurRad="38100" dist="38100" dir="2700000" algn="tl">
                    <a:srgbClr val="000000">
                      <a:alpha val="43137"/>
                    </a:srgbClr>
                  </a:outerShdw>
                </a:effectLst>
              </a:rPr>
              <a:t>Pray for understanding 						</a:t>
            </a:r>
            <a:r>
              <a:rPr lang="en-AU" sz="3000" b="1" dirty="0">
                <a:solidFill>
                  <a:srgbClr val="FFFF00"/>
                </a:solidFill>
                <a:effectLst>
                  <a:outerShdw blurRad="38100" dist="38100" dir="2700000" algn="tl">
                    <a:srgbClr val="000000">
                      <a:alpha val="43137"/>
                    </a:srgbClr>
                  </a:outerShdw>
                </a:effectLst>
              </a:rPr>
              <a:t>James 1 v 5 </a:t>
            </a:r>
          </a:p>
          <a:p>
            <a:r>
              <a:rPr lang="en-US" sz="3000" b="1" dirty="0">
                <a:effectLst>
                  <a:outerShdw blurRad="38100" dist="38100" dir="2700000" algn="tl">
                    <a:srgbClr val="000000">
                      <a:alpha val="43137"/>
                    </a:srgbClr>
                  </a:outerShdw>
                </a:effectLst>
              </a:rPr>
              <a:t>Struggle between natural and spiritual thinking		</a:t>
            </a:r>
            <a:r>
              <a:rPr lang="en-US" sz="3000" b="1" dirty="0">
                <a:solidFill>
                  <a:srgbClr val="FFFF00"/>
                </a:solidFill>
                <a:effectLst>
                  <a:outerShdw blurRad="38100" dist="38100" dir="2700000" algn="tl">
                    <a:srgbClr val="000000">
                      <a:alpha val="43137"/>
                    </a:srgbClr>
                  </a:outerShdw>
                </a:effectLst>
              </a:rPr>
              <a:t>Rom 7 v 19-23</a:t>
            </a:r>
          </a:p>
          <a:p>
            <a:r>
              <a:rPr lang="en-US" sz="3000" b="1" dirty="0">
                <a:effectLst>
                  <a:outerShdw blurRad="38100" dist="38100" dir="2700000" algn="tl">
                    <a:srgbClr val="000000">
                      <a:alpha val="43137"/>
                    </a:srgbClr>
                  </a:outerShdw>
                </a:effectLst>
              </a:rPr>
              <a:t>Test what is acceptable and shun evil				</a:t>
            </a:r>
            <a:r>
              <a:rPr lang="en-US" sz="3000" b="1" dirty="0">
                <a:solidFill>
                  <a:srgbClr val="FFFF00"/>
                </a:solidFill>
                <a:effectLst>
                  <a:outerShdw blurRad="38100" dist="38100" dir="2700000" algn="tl">
                    <a:srgbClr val="000000">
                      <a:alpha val="43137"/>
                    </a:srgbClr>
                  </a:outerShdw>
                </a:effectLst>
              </a:rPr>
              <a:t>Eph 5 v 8-11</a:t>
            </a:r>
          </a:p>
          <a:p>
            <a:r>
              <a:rPr lang="en-AU" sz="3000" b="1" dirty="0">
                <a:effectLst>
                  <a:outerShdw blurRad="38100" dist="38100" dir="2700000" algn="tl">
                    <a:srgbClr val="000000">
                      <a:alpha val="43137"/>
                    </a:srgbClr>
                  </a:outerShdw>
                </a:effectLst>
              </a:rPr>
              <a:t>Examine our way of life and be alert to dangers		</a:t>
            </a:r>
            <a:r>
              <a:rPr lang="en-AU" sz="3000" b="1" dirty="0">
                <a:solidFill>
                  <a:srgbClr val="FFFF00"/>
                </a:solidFill>
                <a:effectLst>
                  <a:outerShdw blurRad="38100" dist="38100" dir="2700000" algn="tl">
                    <a:srgbClr val="000000">
                      <a:alpha val="43137"/>
                    </a:srgbClr>
                  </a:outerShdw>
                </a:effectLst>
              </a:rPr>
              <a:t>2 Cor 13 v 5</a:t>
            </a:r>
          </a:p>
          <a:p>
            <a:r>
              <a:rPr lang="en-US" sz="3000" b="1" dirty="0">
                <a:effectLst>
                  <a:outerShdw blurRad="38100" dist="38100" dir="2700000" algn="tl">
                    <a:srgbClr val="000000">
                      <a:alpha val="43137"/>
                    </a:srgbClr>
                  </a:outerShdw>
                </a:effectLst>
              </a:rPr>
              <a:t>Apply effort and self control to respond obediently		</a:t>
            </a:r>
            <a:r>
              <a:rPr lang="en-US" sz="3000" b="1" dirty="0">
                <a:solidFill>
                  <a:srgbClr val="FFFF00"/>
                </a:solidFill>
                <a:effectLst>
                  <a:outerShdw blurRad="38100" dist="38100" dir="2700000" algn="tl">
                    <a:srgbClr val="000000">
                      <a:alpha val="43137"/>
                    </a:srgbClr>
                  </a:outerShdw>
                </a:effectLst>
              </a:rPr>
              <a:t>1 Peter 1 v 13</a:t>
            </a:r>
          </a:p>
          <a:p>
            <a:r>
              <a:rPr lang="en-US" sz="3000" b="1" dirty="0">
                <a:effectLst>
                  <a:outerShdw blurRad="38100" dist="38100" dir="2700000" algn="tl">
                    <a:srgbClr val="000000">
                      <a:alpha val="43137"/>
                    </a:srgbClr>
                  </a:outerShdw>
                </a:effectLst>
              </a:rPr>
              <a:t>Perceive God sees our suffering for following His ways	</a:t>
            </a:r>
            <a:r>
              <a:rPr lang="en-US" sz="3000" b="1" dirty="0">
                <a:solidFill>
                  <a:srgbClr val="FFFF00"/>
                </a:solidFill>
                <a:effectLst>
                  <a:outerShdw blurRad="38100" dist="38100" dir="2700000" algn="tl">
                    <a:srgbClr val="000000">
                      <a:alpha val="43137"/>
                    </a:srgbClr>
                  </a:outerShdw>
                </a:effectLst>
              </a:rPr>
              <a:t>1 Peter 2 v 19</a:t>
            </a:r>
          </a:p>
          <a:p>
            <a:endParaRPr lang="en-US" dirty="0">
              <a:solidFill>
                <a:srgbClr val="FFFF00"/>
              </a:solidFill>
            </a:endParaRPr>
          </a:p>
          <a:p>
            <a:endParaRPr lang="en-US" dirty="0">
              <a:solidFill>
                <a:srgbClr val="FFFF00"/>
              </a:solidFill>
            </a:endParaRPr>
          </a:p>
          <a:p>
            <a:endParaRPr lang="en-US" dirty="0"/>
          </a:p>
          <a:p>
            <a:endParaRPr lang="en-AU" dirty="0"/>
          </a:p>
        </p:txBody>
      </p:sp>
      <p:pic>
        <p:nvPicPr>
          <p:cNvPr id="6" name="Picture 5" descr="A close up of a cow&#10;&#10;Description generated with high confidence">
            <a:extLst>
              <a:ext uri="{FF2B5EF4-FFF2-40B4-BE49-F238E27FC236}">
                <a16:creationId xmlns:a16="http://schemas.microsoft.com/office/drawing/2014/main" id="{7CD6BF25-5563-4EC7-B6EA-D43D07D9D4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5000" y="256422"/>
            <a:ext cx="2286000" cy="1600200"/>
          </a:xfrm>
          <a:prstGeom prst="rect">
            <a:avLst/>
          </a:prstGeom>
        </p:spPr>
      </p:pic>
    </p:spTree>
    <p:extLst>
      <p:ext uri="{BB962C8B-B14F-4D97-AF65-F5344CB8AC3E}">
        <p14:creationId xmlns:p14="http://schemas.microsoft.com/office/powerpoint/2010/main" val="12177595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3">
                                            <p:txEl>
                                              <p:pRg st="5" end="5"/>
                                            </p:txEl>
                                          </p:spTgt>
                                        </p:tgtEl>
                                        <p:attrNameLst>
                                          <p:attrName>style.color</p:attrName>
                                        </p:attrNameLst>
                                      </p:cBhvr>
                                      <p:to>
                                        <a:srgbClr val="FFFF00"/>
                                      </p:to>
                                    </p:animClr>
                                    <p:animClr clrSpc="rgb" dir="cw">
                                      <p:cBhvr>
                                        <p:cTn id="7" dur="500" fill="hold"/>
                                        <p:tgtEl>
                                          <p:spTgt spid="3">
                                            <p:txEl>
                                              <p:pRg st="5" end="5"/>
                                            </p:txEl>
                                          </p:spTgt>
                                        </p:tgtEl>
                                        <p:attrNameLst>
                                          <p:attrName>fillcolor</p:attrName>
                                        </p:attrNameLst>
                                      </p:cBhvr>
                                      <p:to>
                                        <a:srgbClr val="FFFF00"/>
                                      </p:to>
                                    </p:animClr>
                                    <p:set>
                                      <p:cBhvr>
                                        <p:cTn id="8" dur="500" fill="hold"/>
                                        <p:tgtEl>
                                          <p:spTgt spid="3">
                                            <p:txEl>
                                              <p:pRg st="5" end="5"/>
                                            </p:txEl>
                                          </p:spTgt>
                                        </p:tgtEl>
                                        <p:attrNameLst>
                                          <p:attrName>fill.type</p:attrName>
                                        </p:attrNameLst>
                                      </p:cBhvr>
                                      <p:to>
                                        <p:strVal val="solid"/>
                                      </p:to>
                                    </p:set>
                                    <p:set>
                                      <p:cBhvr>
                                        <p:cTn id="9" dur="500" fill="hold"/>
                                        <p:tgtEl>
                                          <p:spTgt spid="3">
                                            <p:txEl>
                                              <p:pRg st="5" end="5"/>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D00D2-5E14-4935-A03F-B16382A21E00}"/>
              </a:ext>
            </a:extLst>
          </p:cNvPr>
          <p:cNvSpPr>
            <a:spLocks noGrp="1"/>
          </p:cNvSpPr>
          <p:nvPr>
            <p:ph type="title"/>
          </p:nvPr>
        </p:nvSpPr>
        <p:spPr>
          <a:xfrm>
            <a:off x="983432" y="37884"/>
            <a:ext cx="7632848" cy="1371600"/>
          </a:xfrm>
        </p:spPr>
        <p:txBody>
          <a:bodyPr/>
          <a:lstStyle/>
          <a:p>
            <a:r>
              <a:rPr lang="en-AU" b="1" dirty="0">
                <a:effectLst>
                  <a:outerShdw blurRad="38100" dist="38100" dir="2700000" algn="tl">
                    <a:srgbClr val="000000">
                      <a:alpha val="43137"/>
                    </a:srgbClr>
                  </a:outerShdw>
                </a:effectLst>
              </a:rPr>
              <a:t>Developing a Godly Conscience       </a:t>
            </a:r>
            <a:r>
              <a:rPr lang="en-AU" b="1" dirty="0">
                <a:solidFill>
                  <a:srgbClr val="CC00CC"/>
                </a:solidFill>
                <a:effectLst>
                  <a:outerShdw blurRad="38100" dist="38100" dir="2700000" algn="tl">
                    <a:srgbClr val="000000">
                      <a:alpha val="43137"/>
                    </a:srgbClr>
                  </a:outerShdw>
                </a:effectLst>
              </a:rPr>
              <a:t>– Application</a:t>
            </a:r>
          </a:p>
        </p:txBody>
      </p:sp>
      <p:sp>
        <p:nvSpPr>
          <p:cNvPr id="3" name="Content Placeholder 2">
            <a:extLst>
              <a:ext uri="{FF2B5EF4-FFF2-40B4-BE49-F238E27FC236}">
                <a16:creationId xmlns:a16="http://schemas.microsoft.com/office/drawing/2014/main" id="{CEB9E028-7178-4D96-8A1E-A17DB4079918}"/>
              </a:ext>
            </a:extLst>
          </p:cNvPr>
          <p:cNvSpPr>
            <a:spLocks noGrp="1"/>
          </p:cNvSpPr>
          <p:nvPr>
            <p:ph idx="1"/>
          </p:nvPr>
        </p:nvSpPr>
        <p:spPr>
          <a:xfrm>
            <a:off x="767409" y="1988840"/>
            <a:ext cx="11305255" cy="5184576"/>
          </a:xfrm>
        </p:spPr>
        <p:txBody>
          <a:bodyPr>
            <a:normAutofit fontScale="32500" lnSpcReduction="20000"/>
          </a:bodyPr>
          <a:lstStyle/>
          <a:p>
            <a:r>
              <a:rPr lang="en-US" sz="8600" b="1" dirty="0"/>
              <a:t>Follow the faithful examples of others	</a:t>
            </a:r>
            <a:r>
              <a:rPr lang="en-US" sz="8600" b="1" dirty="0">
                <a:solidFill>
                  <a:srgbClr val="FFFF00"/>
                </a:solidFill>
              </a:rPr>
              <a:t>		Phil 3 v 17</a:t>
            </a:r>
          </a:p>
          <a:p>
            <a:r>
              <a:rPr lang="en-AU" sz="8600" b="1" dirty="0"/>
              <a:t>Application becomes a way of life				</a:t>
            </a:r>
            <a:r>
              <a:rPr lang="en-AU" sz="8600" b="1" dirty="0">
                <a:solidFill>
                  <a:srgbClr val="FFFF00"/>
                </a:solidFill>
              </a:rPr>
              <a:t>Acts 23 v 1</a:t>
            </a:r>
          </a:p>
          <a:p>
            <a:r>
              <a:rPr lang="en-US" sz="8600" b="1" dirty="0"/>
              <a:t>Follow God’s standards of right and wrong		</a:t>
            </a:r>
            <a:r>
              <a:rPr lang="en-US" sz="8600" b="1" dirty="0">
                <a:solidFill>
                  <a:srgbClr val="FFFF00"/>
                </a:solidFill>
              </a:rPr>
              <a:t>Deut 10 v 12-13</a:t>
            </a:r>
          </a:p>
          <a:p>
            <a:r>
              <a:rPr lang="en-AU" sz="8600" b="1" dirty="0"/>
              <a:t>Keep separate from all appearance of evil 		</a:t>
            </a:r>
            <a:r>
              <a:rPr lang="en-AU" sz="8600" b="1" dirty="0">
                <a:solidFill>
                  <a:srgbClr val="FFFF00"/>
                </a:solidFill>
              </a:rPr>
              <a:t>1Thess 5 v 22, </a:t>
            </a:r>
          </a:p>
          <a:p>
            <a:r>
              <a:rPr lang="en-US" sz="8600" b="1" dirty="0"/>
              <a:t>Overcome evil with good habits motivated by love 	</a:t>
            </a:r>
            <a:r>
              <a:rPr lang="en-AU" sz="8600" b="1" dirty="0">
                <a:solidFill>
                  <a:srgbClr val="FFFF00"/>
                </a:solidFill>
              </a:rPr>
              <a:t>Eph 4 v 24-ch 5 v 2</a:t>
            </a:r>
          </a:p>
          <a:p>
            <a:r>
              <a:rPr lang="en-US" sz="8600" b="1" dirty="0"/>
              <a:t>Make Godly choices not to offend God 			</a:t>
            </a:r>
            <a:r>
              <a:rPr lang="en-US" sz="8600" b="1" dirty="0">
                <a:solidFill>
                  <a:srgbClr val="FFFF00"/>
                </a:solidFill>
              </a:rPr>
              <a:t>Acts 24 v 16</a:t>
            </a:r>
          </a:p>
          <a:p>
            <a:r>
              <a:rPr lang="en-AU" sz="8600" b="1" dirty="0"/>
              <a:t>Do not be give up in well doing 				</a:t>
            </a:r>
            <a:r>
              <a:rPr lang="en-AU" sz="8600" b="1" dirty="0">
                <a:solidFill>
                  <a:srgbClr val="FFFF00"/>
                </a:solidFill>
              </a:rPr>
              <a:t>2 Thess 3 v 13</a:t>
            </a:r>
          </a:p>
          <a:p>
            <a:pPr>
              <a:lnSpc>
                <a:spcPct val="120000"/>
              </a:lnSpc>
            </a:pPr>
            <a:r>
              <a:rPr lang="en-US" sz="8600" b="1" dirty="0"/>
              <a:t>Regular use of the Godly conscience makes it </a:t>
            </a:r>
            <a:r>
              <a:rPr lang="en-US" sz="8600" b="1" dirty="0">
                <a:solidFill>
                  <a:srgbClr val="FFFF00"/>
                </a:solidFill>
              </a:rPr>
              <a:t>	  	Heb 5 v 14 	    </a:t>
            </a:r>
            <a:r>
              <a:rPr lang="en-US" sz="8600" b="1" dirty="0"/>
              <a:t>more effective</a:t>
            </a:r>
            <a:r>
              <a:rPr lang="en-US" sz="8600" b="1" dirty="0">
                <a:solidFill>
                  <a:srgbClr val="FFFF00"/>
                </a:solidFill>
              </a:rPr>
              <a:t> </a:t>
            </a:r>
            <a:r>
              <a:rPr lang="en-US" sz="8600" b="1" dirty="0"/>
              <a:t>to distinguish good from evil</a:t>
            </a:r>
            <a:endParaRPr lang="en-AU" sz="8600" dirty="0">
              <a:solidFill>
                <a:srgbClr val="FFFF00"/>
              </a:solidFill>
            </a:endParaRPr>
          </a:p>
          <a:p>
            <a:endParaRPr lang="en-AU" dirty="0">
              <a:solidFill>
                <a:srgbClr val="FFFF00"/>
              </a:solidFill>
            </a:endParaRPr>
          </a:p>
          <a:p>
            <a:endParaRPr lang="en-US" dirty="0">
              <a:solidFill>
                <a:srgbClr val="FFFF00"/>
              </a:solidFill>
            </a:endParaRPr>
          </a:p>
          <a:p>
            <a:endParaRPr lang="en-US" dirty="0">
              <a:solidFill>
                <a:srgbClr val="FFFF00"/>
              </a:solidFill>
            </a:endParaRPr>
          </a:p>
          <a:p>
            <a:endParaRPr lang="en-AU" dirty="0">
              <a:solidFill>
                <a:srgbClr val="FFFF00"/>
              </a:solidFill>
            </a:endParaRPr>
          </a:p>
          <a:p>
            <a:endParaRPr lang="en-US" dirty="0"/>
          </a:p>
          <a:p>
            <a:endParaRPr lang="en-AU" dirty="0"/>
          </a:p>
        </p:txBody>
      </p:sp>
      <p:pic>
        <p:nvPicPr>
          <p:cNvPr id="11" name="Picture 10" descr="A pair of feet wearing blue shoes&#10;&#10;Description generated with very high confidence">
            <a:extLst>
              <a:ext uri="{FF2B5EF4-FFF2-40B4-BE49-F238E27FC236}">
                <a16:creationId xmlns:a16="http://schemas.microsoft.com/office/drawing/2014/main" id="{D6DDDA7B-3E15-474B-8C81-76405B7432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4393" y="188641"/>
            <a:ext cx="2271911" cy="1276525"/>
          </a:xfrm>
          <a:prstGeom prst="rect">
            <a:avLst/>
          </a:prstGeom>
        </p:spPr>
      </p:pic>
    </p:spTree>
    <p:extLst>
      <p:ext uri="{BB962C8B-B14F-4D97-AF65-F5344CB8AC3E}">
        <p14:creationId xmlns:p14="http://schemas.microsoft.com/office/powerpoint/2010/main" val="17948640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3">
                                            <p:txEl>
                                              <p:pRg st="4" end="4"/>
                                            </p:txEl>
                                          </p:spTgt>
                                        </p:tgtEl>
                                        <p:attrNameLst>
                                          <p:attrName>style.color</p:attrName>
                                        </p:attrNameLst>
                                      </p:cBhvr>
                                      <p:to>
                                        <a:srgbClr val="CC00FF"/>
                                      </p:to>
                                    </p:animClr>
                                    <p:animClr clrSpc="rgb" dir="cw">
                                      <p:cBhvr>
                                        <p:cTn id="7" dur="500" fill="hold"/>
                                        <p:tgtEl>
                                          <p:spTgt spid="3">
                                            <p:txEl>
                                              <p:pRg st="4" end="4"/>
                                            </p:txEl>
                                          </p:spTgt>
                                        </p:tgtEl>
                                        <p:attrNameLst>
                                          <p:attrName>fillcolor</p:attrName>
                                        </p:attrNameLst>
                                      </p:cBhvr>
                                      <p:to>
                                        <a:srgbClr val="CC00FF"/>
                                      </p:to>
                                    </p:animClr>
                                    <p:set>
                                      <p:cBhvr>
                                        <p:cTn id="8" dur="500" fill="hold"/>
                                        <p:tgtEl>
                                          <p:spTgt spid="3">
                                            <p:txEl>
                                              <p:pRg st="4" end="4"/>
                                            </p:txEl>
                                          </p:spTgt>
                                        </p:tgtEl>
                                        <p:attrNameLst>
                                          <p:attrName>fill.type</p:attrName>
                                        </p:attrNameLst>
                                      </p:cBhvr>
                                      <p:to>
                                        <p:strVal val="solid"/>
                                      </p:to>
                                    </p:set>
                                    <p:set>
                                      <p:cBhvr>
                                        <p:cTn id="9" dur="500" fill="hold"/>
                                        <p:tgtEl>
                                          <p:spTgt spid="3">
                                            <p:txEl>
                                              <p:pRg st="4" end="4"/>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9" presetClass="emph" presetSubtype="0" fill="hold" nodeType="clickEffect">
                                  <p:stCondLst>
                                    <p:cond delay="0"/>
                                  </p:stCondLst>
                                  <p:childTnLst>
                                    <p:animClr clrSpc="rgb" dir="cw">
                                      <p:cBhvr override="childStyle">
                                        <p:cTn id="13" dur="500" fill="hold"/>
                                        <p:tgtEl>
                                          <p:spTgt spid="3">
                                            <p:txEl>
                                              <p:pRg st="7" end="7"/>
                                            </p:txEl>
                                          </p:spTgt>
                                        </p:tgtEl>
                                        <p:attrNameLst>
                                          <p:attrName>style.color</p:attrName>
                                        </p:attrNameLst>
                                      </p:cBhvr>
                                      <p:to>
                                        <a:srgbClr val="CC00FF"/>
                                      </p:to>
                                    </p:animClr>
                                    <p:animClr clrSpc="rgb" dir="cw">
                                      <p:cBhvr>
                                        <p:cTn id="14" dur="500" fill="hold"/>
                                        <p:tgtEl>
                                          <p:spTgt spid="3">
                                            <p:txEl>
                                              <p:pRg st="7" end="7"/>
                                            </p:txEl>
                                          </p:spTgt>
                                        </p:tgtEl>
                                        <p:attrNameLst>
                                          <p:attrName>fillcolor</p:attrName>
                                        </p:attrNameLst>
                                      </p:cBhvr>
                                      <p:to>
                                        <a:srgbClr val="CC00FF"/>
                                      </p:to>
                                    </p:animClr>
                                    <p:set>
                                      <p:cBhvr>
                                        <p:cTn id="15" dur="500" fill="hold"/>
                                        <p:tgtEl>
                                          <p:spTgt spid="3">
                                            <p:txEl>
                                              <p:pRg st="7" end="7"/>
                                            </p:txEl>
                                          </p:spTgt>
                                        </p:tgtEl>
                                        <p:attrNameLst>
                                          <p:attrName>fill.type</p:attrName>
                                        </p:attrNameLst>
                                      </p:cBhvr>
                                      <p:to>
                                        <p:strVal val="solid"/>
                                      </p:to>
                                    </p:set>
                                    <p:set>
                                      <p:cBhvr>
                                        <p:cTn id="16" dur="500" fill="hold"/>
                                        <p:tgtEl>
                                          <p:spTgt spid="3">
                                            <p:txEl>
                                              <p:pRg st="7" end="7"/>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457" y="207127"/>
            <a:ext cx="8729659" cy="895514"/>
          </a:xfrm>
        </p:spPr>
        <p:txBody>
          <a:bodyPr>
            <a:normAutofit/>
          </a:bodyPr>
          <a:lstStyle/>
          <a:p>
            <a:r>
              <a:rPr lang="en-US" b="1" dirty="0">
                <a:effectLst>
                  <a:outerShdw blurRad="38100" dist="38100" dir="2700000" algn="tl">
                    <a:srgbClr val="000000">
                      <a:alpha val="43137"/>
                    </a:srgbClr>
                  </a:outerShdw>
                </a:effectLst>
              </a:rPr>
              <a:t>Apply God’s Principles in our Lives</a:t>
            </a:r>
            <a:endParaRPr lang="en-AU" b="1" dirty="0">
              <a:effectLst>
                <a:outerShdw blurRad="38100" dist="38100" dir="2700000" algn="tl">
                  <a:srgbClr val="000000">
                    <a:alpha val="43137"/>
                  </a:srgbClr>
                </a:outerShdw>
              </a:effectLst>
            </a:endParaRPr>
          </a:p>
        </p:txBody>
      </p:sp>
      <p:sp>
        <p:nvSpPr>
          <p:cNvPr id="7" name="Rectangle 6">
            <a:extLst>
              <a:ext uri="{FF2B5EF4-FFF2-40B4-BE49-F238E27FC236}">
                <a16:creationId xmlns:a16="http://schemas.microsoft.com/office/drawing/2014/main" id="{A2D4C410-AAE2-4775-B2C2-B347CF35E736}"/>
              </a:ext>
            </a:extLst>
          </p:cNvPr>
          <p:cNvSpPr/>
          <p:nvPr/>
        </p:nvSpPr>
        <p:spPr>
          <a:xfrm>
            <a:off x="263352" y="1528262"/>
            <a:ext cx="10252248" cy="4770280"/>
          </a:xfrm>
          <a:prstGeom prst="rect">
            <a:avLst/>
          </a:prstGeom>
        </p:spPr>
        <p:txBody>
          <a:bodyPr wrap="square">
            <a:spAutoFit/>
          </a:bodyPr>
          <a:lstStyle/>
          <a:p>
            <a:pPr marL="266700" indent="-177800" defTabSz="914126">
              <a:spcBef>
                <a:spcPts val="600"/>
              </a:spcBef>
              <a:spcAft>
                <a:spcPts val="600"/>
              </a:spcAft>
              <a:buFont typeface="Arial" panose="020B0604020202020204" pitchFamily="34" charset="0"/>
              <a:buChar char="•"/>
              <a:tabLst>
                <a:tab pos="361950" algn="l"/>
              </a:tabLst>
              <a:defRPr/>
            </a:pPr>
            <a:r>
              <a:rPr lang="en-US" sz="2799" b="1" dirty="0">
                <a:solidFill>
                  <a:prstClr val="white"/>
                </a:solidFill>
                <a:effectLst>
                  <a:outerShdw blurRad="38100" dist="38100" dir="2700000" algn="tl">
                    <a:srgbClr val="000000">
                      <a:alpha val="43137"/>
                    </a:srgbClr>
                  </a:outerShdw>
                </a:effectLst>
                <a:latin typeface="Trebuchet MS" panose="020B0603020202020204"/>
              </a:rPr>
              <a:t> </a:t>
            </a:r>
            <a:r>
              <a:rPr lang="en-US" sz="2400" b="1" dirty="0">
                <a:solidFill>
                  <a:prstClr val="white"/>
                </a:solidFill>
                <a:effectLst>
                  <a:outerShdw blurRad="38100" dist="38100" dir="2700000" algn="tl">
                    <a:srgbClr val="000000">
                      <a:alpha val="43137"/>
                    </a:srgbClr>
                  </a:outerShdw>
                </a:effectLst>
                <a:latin typeface="Trebuchet MS" panose="020B0603020202020204"/>
              </a:rPr>
              <a:t>Determining what we </a:t>
            </a:r>
            <a:r>
              <a:rPr lang="en-US" sz="2400" b="1" dirty="0">
                <a:solidFill>
                  <a:srgbClr val="00FFFF"/>
                </a:solidFill>
                <a:effectLst>
                  <a:outerShdw blurRad="38100" dist="38100" dir="2700000" algn="tl">
                    <a:srgbClr val="000000">
                      <a:alpha val="43137"/>
                    </a:srgbClr>
                  </a:outerShdw>
                </a:effectLst>
                <a:latin typeface="Trebuchet MS" panose="020B0603020202020204"/>
              </a:rPr>
              <a:t>see</a:t>
            </a:r>
          </a:p>
          <a:p>
            <a:pPr marL="266700" indent="-177800" defTabSz="914126">
              <a:spcBef>
                <a:spcPts val="600"/>
              </a:spcBef>
              <a:spcAft>
                <a:spcPts val="600"/>
              </a:spcAft>
              <a:tabLst>
                <a:tab pos="361950" algn="l"/>
              </a:tabLst>
              <a:defRPr/>
            </a:pPr>
            <a:r>
              <a:rPr lang="en-US" sz="2400" b="1" dirty="0">
                <a:solidFill>
                  <a:srgbClr val="FFFF00"/>
                </a:solidFill>
                <a:effectLst>
                  <a:outerShdw blurRad="38100" dist="38100" dir="2700000" algn="tl">
                    <a:srgbClr val="000000">
                      <a:alpha val="43137"/>
                    </a:srgbClr>
                  </a:outerShdw>
                </a:effectLst>
                <a:latin typeface="Trebuchet MS" panose="020B0603020202020204"/>
              </a:rPr>
              <a:t>		Psa 119 v 18, 37, Prov 21 v 2, Matt 18 v 9, Luke 11 v 34 </a:t>
            </a:r>
          </a:p>
          <a:p>
            <a:pPr marL="266700" indent="-177800" defTabSz="914126">
              <a:spcBef>
                <a:spcPts val="600"/>
              </a:spcBef>
              <a:spcAft>
                <a:spcPts val="600"/>
              </a:spcAft>
              <a:buFont typeface="Arial" panose="020B0604020202020204" pitchFamily="34" charset="0"/>
              <a:buChar char="•"/>
              <a:tabLst>
                <a:tab pos="361950" algn="l"/>
              </a:tabLst>
              <a:defRPr/>
            </a:pPr>
            <a:r>
              <a:rPr lang="en-US" sz="2400" b="1" dirty="0">
                <a:solidFill>
                  <a:prstClr val="white"/>
                </a:solidFill>
                <a:effectLst>
                  <a:outerShdw blurRad="38100" dist="38100" dir="2700000" algn="tl">
                    <a:srgbClr val="000000">
                      <a:alpha val="43137"/>
                    </a:srgbClr>
                  </a:outerShdw>
                </a:effectLst>
                <a:latin typeface="Trebuchet MS" panose="020B0603020202020204"/>
              </a:rPr>
              <a:t> Determining what we </a:t>
            </a:r>
            <a:r>
              <a:rPr lang="en-US" sz="2400" b="1" dirty="0">
                <a:solidFill>
                  <a:srgbClr val="66FF66"/>
                </a:solidFill>
                <a:effectLst>
                  <a:outerShdw blurRad="38100" dist="38100" dir="2700000" algn="tl">
                    <a:srgbClr val="000000">
                      <a:alpha val="43137"/>
                    </a:srgbClr>
                  </a:outerShdw>
                </a:effectLst>
                <a:latin typeface="Trebuchet MS" panose="020B0603020202020204"/>
              </a:rPr>
              <a:t>hear</a:t>
            </a:r>
          </a:p>
          <a:p>
            <a:pPr marL="266700" indent="-177800" defTabSz="914126">
              <a:spcBef>
                <a:spcPts val="600"/>
              </a:spcBef>
              <a:spcAft>
                <a:spcPts val="600"/>
              </a:spcAft>
              <a:tabLst>
                <a:tab pos="361950" algn="l"/>
              </a:tabLst>
              <a:defRPr/>
            </a:pPr>
            <a:r>
              <a:rPr lang="en-US" sz="2400" b="1" dirty="0">
                <a:solidFill>
                  <a:prstClr val="white"/>
                </a:solidFill>
                <a:effectLst>
                  <a:outerShdw blurRad="38100" dist="38100" dir="2700000" algn="tl">
                    <a:srgbClr val="000000">
                      <a:alpha val="43137"/>
                    </a:srgbClr>
                  </a:outerShdw>
                </a:effectLst>
                <a:latin typeface="Trebuchet MS" panose="020B0603020202020204"/>
              </a:rPr>
              <a:t>		</a:t>
            </a:r>
            <a:r>
              <a:rPr lang="en-US" sz="2400" b="1" dirty="0">
                <a:solidFill>
                  <a:srgbClr val="FFFF00"/>
                </a:solidFill>
                <a:effectLst>
                  <a:outerShdw blurRad="38100" dist="38100" dir="2700000" algn="tl">
                    <a:srgbClr val="000000">
                      <a:alpha val="43137"/>
                    </a:srgbClr>
                  </a:outerShdw>
                </a:effectLst>
                <a:latin typeface="Trebuchet MS" panose="020B0603020202020204"/>
              </a:rPr>
              <a:t>Job 34 v 3, Prov 5 v 13, 18 v 15, 25 v 9, Luke 8 v 8, </a:t>
            </a:r>
            <a:r>
              <a:rPr lang="en-US" sz="2400" b="1" i="1" dirty="0">
                <a:solidFill>
                  <a:srgbClr val="FFFF00"/>
                </a:solidFill>
                <a:effectLst>
                  <a:outerShdw blurRad="38100" dist="38100" dir="2700000" algn="tl">
                    <a:srgbClr val="000000">
                      <a:alpha val="43137"/>
                    </a:srgbClr>
                  </a:outerShdw>
                </a:effectLst>
                <a:latin typeface="Trebuchet MS" panose="020B0603020202020204"/>
              </a:rPr>
              <a:t>1 Tim 4 v 3 </a:t>
            </a:r>
          </a:p>
          <a:p>
            <a:pPr marL="266700" indent="-177800" defTabSz="914126">
              <a:spcBef>
                <a:spcPts val="600"/>
              </a:spcBef>
              <a:spcAft>
                <a:spcPts val="600"/>
              </a:spcAft>
              <a:buFont typeface="Arial" panose="020B0604020202020204" pitchFamily="34" charset="0"/>
              <a:buChar char="•"/>
              <a:tabLst>
                <a:tab pos="361950" algn="l"/>
              </a:tabLst>
              <a:defRPr/>
            </a:pPr>
            <a:r>
              <a:rPr lang="en-US" sz="2400" b="1" dirty="0">
                <a:solidFill>
                  <a:prstClr val="white"/>
                </a:solidFill>
                <a:effectLst>
                  <a:outerShdw blurRad="38100" dist="38100" dir="2700000" algn="tl">
                    <a:srgbClr val="000000">
                      <a:alpha val="43137"/>
                    </a:srgbClr>
                  </a:outerShdw>
                </a:effectLst>
                <a:latin typeface="Trebuchet MS" panose="020B0603020202020204"/>
              </a:rPr>
              <a:t>Determining what we </a:t>
            </a:r>
            <a:r>
              <a:rPr lang="en-US" sz="2400" b="1" dirty="0">
                <a:solidFill>
                  <a:srgbClr val="FFC000"/>
                </a:solidFill>
                <a:effectLst>
                  <a:outerShdw blurRad="38100" dist="38100" dir="2700000" algn="tl">
                    <a:srgbClr val="000000">
                      <a:alpha val="43137"/>
                    </a:srgbClr>
                  </a:outerShdw>
                </a:effectLst>
                <a:latin typeface="Trebuchet MS" panose="020B0603020202020204"/>
              </a:rPr>
              <a:t>say</a:t>
            </a:r>
          </a:p>
          <a:p>
            <a:pPr marL="266700" indent="-177800" defTabSz="914126">
              <a:spcBef>
                <a:spcPts val="600"/>
              </a:spcBef>
              <a:spcAft>
                <a:spcPts val="600"/>
              </a:spcAft>
              <a:tabLst>
                <a:tab pos="361950" algn="l"/>
              </a:tabLst>
              <a:defRPr/>
            </a:pPr>
            <a:r>
              <a:rPr lang="en-US" sz="2400" b="1" dirty="0">
                <a:solidFill>
                  <a:srgbClr val="FFFF00"/>
                </a:solidFill>
                <a:effectLst>
                  <a:outerShdw blurRad="38100" dist="38100" dir="2700000" algn="tl">
                    <a:srgbClr val="000000">
                      <a:alpha val="43137"/>
                    </a:srgbClr>
                  </a:outerShdw>
                </a:effectLst>
                <a:latin typeface="Trebuchet MS" panose="020B0603020202020204"/>
              </a:rPr>
              <a:t>		Matt 12 v 36, Matt 15 v 18, Eph 4 v 29, 31-32, Phil 2 v 14, Col 4 v 6</a:t>
            </a:r>
          </a:p>
          <a:p>
            <a:pPr marL="266700" indent="-177800" defTabSz="914126">
              <a:spcBef>
                <a:spcPts val="600"/>
              </a:spcBef>
              <a:spcAft>
                <a:spcPts val="600"/>
              </a:spcAft>
              <a:buFont typeface="Arial" panose="020B0604020202020204" pitchFamily="34" charset="0"/>
              <a:buChar char="•"/>
              <a:tabLst>
                <a:tab pos="361950" algn="l"/>
              </a:tabLst>
              <a:defRPr/>
            </a:pPr>
            <a:r>
              <a:rPr lang="en-US" sz="2400" b="1" dirty="0">
                <a:solidFill>
                  <a:prstClr val="white"/>
                </a:solidFill>
                <a:effectLst>
                  <a:outerShdw blurRad="38100" dist="38100" dir="2700000" algn="tl">
                    <a:srgbClr val="000000">
                      <a:alpha val="43137"/>
                    </a:srgbClr>
                  </a:outerShdw>
                </a:effectLst>
                <a:latin typeface="Trebuchet MS" panose="020B0603020202020204"/>
              </a:rPr>
              <a:t>Determining what we </a:t>
            </a:r>
            <a:r>
              <a:rPr lang="en-US" sz="2400" b="1" dirty="0">
                <a:solidFill>
                  <a:srgbClr val="FF33CC"/>
                </a:solidFill>
                <a:effectLst>
                  <a:outerShdw blurRad="38100" dist="38100" dir="2700000" algn="tl">
                    <a:srgbClr val="000000">
                      <a:alpha val="43137"/>
                    </a:srgbClr>
                  </a:outerShdw>
                </a:effectLst>
                <a:latin typeface="Trebuchet MS" panose="020B0603020202020204"/>
              </a:rPr>
              <a:t>do</a:t>
            </a:r>
          </a:p>
          <a:p>
            <a:pPr marL="266700" indent="-177800">
              <a:spcBef>
                <a:spcPts val="600"/>
              </a:spcBef>
              <a:spcAft>
                <a:spcPts val="600"/>
              </a:spcAft>
              <a:tabLst>
                <a:tab pos="361950" algn="l"/>
              </a:tabLst>
              <a:defRPr/>
            </a:pPr>
            <a:r>
              <a:rPr lang="en-US" sz="2799" b="1" dirty="0">
                <a:solidFill>
                  <a:srgbClr val="FF33CC"/>
                </a:solidFill>
                <a:effectLst>
                  <a:outerShdw blurRad="38100" dist="38100" dir="2700000" algn="tl">
                    <a:srgbClr val="000000">
                      <a:alpha val="43137"/>
                    </a:srgbClr>
                  </a:outerShdw>
                </a:effectLst>
                <a:latin typeface="Trebuchet MS" panose="020B0603020202020204"/>
              </a:rPr>
              <a:t>		</a:t>
            </a:r>
            <a:r>
              <a:rPr lang="en-US" sz="2400" b="1" dirty="0">
                <a:solidFill>
                  <a:srgbClr val="FFFF00"/>
                </a:solidFill>
                <a:effectLst>
                  <a:outerShdw blurRad="38100" dist="38100" dir="2700000" algn="tl">
                    <a:srgbClr val="000000">
                      <a:alpha val="43137"/>
                    </a:srgbClr>
                  </a:outerShdw>
                </a:effectLst>
                <a:latin typeface="Trebuchet MS" panose="020B0603020202020204"/>
              </a:rPr>
              <a:t>Deut 15 v 7-8, Ecc 9 v 10, Matt 5 v 30, Gal 6 v 10, Col 3 v 17,	1Cor 10 v 31 </a:t>
            </a:r>
          </a:p>
        </p:txBody>
      </p:sp>
      <p:pic>
        <p:nvPicPr>
          <p:cNvPr id="4" name="Picture 3" descr="A picture containing toiletry&#10;&#10;Description generated with very high confidence">
            <a:extLst>
              <a:ext uri="{FF2B5EF4-FFF2-40B4-BE49-F238E27FC236}">
                <a16:creationId xmlns:a16="http://schemas.microsoft.com/office/drawing/2014/main" id="{D5C586F3-3902-46DE-BA24-1A49F853A31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9366"/>
          <a:stretch/>
        </p:blipFill>
        <p:spPr>
          <a:xfrm>
            <a:off x="8841829" y="321427"/>
            <a:ext cx="1999092" cy="1296144"/>
          </a:xfrm>
          <a:prstGeom prst="rect">
            <a:avLst/>
          </a:prstGeom>
        </p:spPr>
      </p:pic>
      <p:pic>
        <p:nvPicPr>
          <p:cNvPr id="10" name="Picture 9" descr="A persons hand&#10;&#10;Description generated with very high confidence">
            <a:extLst>
              <a:ext uri="{FF2B5EF4-FFF2-40B4-BE49-F238E27FC236}">
                <a16:creationId xmlns:a16="http://schemas.microsoft.com/office/drawing/2014/main" id="{A104D2A8-BCCE-428F-8CEA-74F1A59A652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76" t="15804" b="6289"/>
          <a:stretch/>
        </p:blipFill>
        <p:spPr>
          <a:xfrm>
            <a:off x="9793751" y="5518549"/>
            <a:ext cx="2222387" cy="1177526"/>
          </a:xfrm>
          <a:prstGeom prst="rect">
            <a:avLst/>
          </a:prstGeom>
        </p:spPr>
      </p:pic>
      <p:pic>
        <p:nvPicPr>
          <p:cNvPr id="12" name="Picture 11" descr="A close up of a hand&#10;&#10;Description generated with very high confidence">
            <a:extLst>
              <a:ext uri="{FF2B5EF4-FFF2-40B4-BE49-F238E27FC236}">
                <a16:creationId xmlns:a16="http://schemas.microsoft.com/office/drawing/2014/main" id="{2598D0BC-4C98-480F-AE80-60A0F0A360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79331" y="1778918"/>
            <a:ext cx="1268369" cy="1900312"/>
          </a:xfrm>
          <a:prstGeom prst="rect">
            <a:avLst/>
          </a:prstGeom>
        </p:spPr>
      </p:pic>
      <p:pic>
        <p:nvPicPr>
          <p:cNvPr id="14" name="Picture 13" descr="A close up of a person wearing glasses and smiling at the camera&#10;&#10;Description generated with high confidence">
            <a:extLst>
              <a:ext uri="{FF2B5EF4-FFF2-40B4-BE49-F238E27FC236}">
                <a16:creationId xmlns:a16="http://schemas.microsoft.com/office/drawing/2014/main" id="{7AAA1CAC-E77E-413F-AF9E-BDD226A04D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66098" y="3851869"/>
            <a:ext cx="1580532" cy="890441"/>
          </a:xfrm>
          <a:prstGeom prst="rect">
            <a:avLst/>
          </a:prstGeom>
        </p:spPr>
      </p:pic>
    </p:spTree>
    <p:extLst>
      <p:ext uri="{BB962C8B-B14F-4D97-AF65-F5344CB8AC3E}">
        <p14:creationId xmlns:p14="http://schemas.microsoft.com/office/powerpoint/2010/main" val="13489932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528" y="692696"/>
            <a:ext cx="9144001" cy="931888"/>
          </a:xfrm>
        </p:spPr>
        <p:txBody>
          <a:bodyPr>
            <a:normAutofit/>
          </a:bodyPr>
          <a:lstStyle/>
          <a:p>
            <a:r>
              <a:rPr lang="en-US" sz="4400" b="1" dirty="0">
                <a:effectLst>
                  <a:outerShdw blurRad="38100" dist="38100" dir="2700000" algn="tl">
                    <a:srgbClr val="000000">
                      <a:alpha val="43137"/>
                    </a:srgbClr>
                  </a:outerShdw>
                </a:effectLst>
              </a:rPr>
              <a:t>Our Response </a:t>
            </a:r>
          </a:p>
        </p:txBody>
      </p:sp>
      <p:sp>
        <p:nvSpPr>
          <p:cNvPr id="5" name="TextBox 4">
            <a:extLst>
              <a:ext uri="{FF2B5EF4-FFF2-40B4-BE49-F238E27FC236}">
                <a16:creationId xmlns:a16="http://schemas.microsoft.com/office/drawing/2014/main" id="{6193AC00-FFC3-4383-8EB9-2243DA6BDF46}"/>
              </a:ext>
            </a:extLst>
          </p:cNvPr>
          <p:cNvSpPr txBox="1"/>
          <p:nvPr/>
        </p:nvSpPr>
        <p:spPr>
          <a:xfrm>
            <a:off x="1775520" y="1988840"/>
            <a:ext cx="9073008" cy="3890296"/>
          </a:xfrm>
          <a:prstGeom prst="rect">
            <a:avLst/>
          </a:prstGeom>
          <a:noFill/>
        </p:spPr>
        <p:txBody>
          <a:bodyPr wrap="square" rtlCol="0">
            <a:spAutoFit/>
          </a:bodyPr>
          <a:lstStyle/>
          <a:p>
            <a:pPr algn="ctr">
              <a:defRPr/>
            </a:pPr>
            <a:r>
              <a:rPr lang="en-US" b="1" u="sng" dirty="0">
                <a:solidFill>
                  <a:srgbClr val="000000"/>
                </a:solidFill>
                <a:latin typeface="Corbel"/>
              </a:rPr>
              <a:t>Acts 24:16</a:t>
            </a:r>
          </a:p>
          <a:p>
            <a:pPr fontAlgn="base">
              <a:spcBef>
                <a:spcPct val="20000"/>
              </a:spcBef>
              <a:spcAft>
                <a:spcPct val="0"/>
              </a:spcAft>
              <a:defRPr/>
            </a:pPr>
            <a:r>
              <a:rPr lang="en-US" sz="4400" b="1" kern="0" dirty="0">
                <a:solidFill>
                  <a:srgbClr val="FFFFFF"/>
                </a:solidFill>
                <a:latin typeface="Arial"/>
              </a:rPr>
              <a:t>And herein do I exercise myself, to have always a </a:t>
            </a:r>
            <a:r>
              <a:rPr lang="en-US" sz="4400" b="1" kern="0" dirty="0">
                <a:solidFill>
                  <a:srgbClr val="00FFFF"/>
                </a:solidFill>
                <a:latin typeface="Arial"/>
              </a:rPr>
              <a:t>conscience void of offence toward God</a:t>
            </a:r>
            <a:r>
              <a:rPr lang="en-US" sz="4400" b="1" kern="0" dirty="0">
                <a:solidFill>
                  <a:srgbClr val="FFFFFF"/>
                </a:solidFill>
                <a:latin typeface="Arial"/>
              </a:rPr>
              <a:t>, and toward men.												</a:t>
            </a:r>
            <a:r>
              <a:rPr lang="en-US" sz="4400" b="1" kern="0" dirty="0">
                <a:solidFill>
                  <a:srgbClr val="FFFF00"/>
                </a:solidFill>
                <a:latin typeface="Arial"/>
              </a:rPr>
              <a:t>Acts 24 v 16</a:t>
            </a:r>
          </a:p>
        </p:txBody>
      </p:sp>
      <p:pic>
        <p:nvPicPr>
          <p:cNvPr id="4" name="Picture 3" descr="A picture containing sky, nature, sunset&#10;&#10;Description generated with high confidence">
            <a:extLst>
              <a:ext uri="{FF2B5EF4-FFF2-40B4-BE49-F238E27FC236}">
                <a16:creationId xmlns:a16="http://schemas.microsoft.com/office/drawing/2014/main" id="{0B495895-DBFB-4BB8-A6D2-A5A4AA31CB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2304" y="348343"/>
            <a:ext cx="2705100" cy="1695450"/>
          </a:xfrm>
          <a:prstGeom prst="rect">
            <a:avLst/>
          </a:prstGeom>
        </p:spPr>
      </p:pic>
      <p:pic>
        <p:nvPicPr>
          <p:cNvPr id="10" name="Picture 9" descr="A person with a sunset in the background&#10;&#10;Description generated with high confidence">
            <a:extLst>
              <a:ext uri="{FF2B5EF4-FFF2-40B4-BE49-F238E27FC236}">
                <a16:creationId xmlns:a16="http://schemas.microsoft.com/office/drawing/2014/main" id="{7E66CF48-C731-444A-84BE-877BBF36C15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0309"/>
          <a:stretch/>
        </p:blipFill>
        <p:spPr>
          <a:xfrm>
            <a:off x="8832304" y="250911"/>
            <a:ext cx="2885076" cy="1792882"/>
          </a:xfrm>
          <a:prstGeom prst="rect">
            <a:avLst/>
          </a:prstGeom>
        </p:spPr>
      </p:pic>
    </p:spTree>
    <p:extLst>
      <p:ext uri="{BB962C8B-B14F-4D97-AF65-F5344CB8AC3E}">
        <p14:creationId xmlns:p14="http://schemas.microsoft.com/office/powerpoint/2010/main" val="14487419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690</Words>
  <Application>Microsoft Office PowerPoint</Application>
  <PresentationFormat>Widescreen</PresentationFormat>
  <Paragraphs>145</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Corbel</vt:lpstr>
      <vt:lpstr>Trebuchet MS</vt:lpstr>
      <vt:lpstr>Digital Blue Tunnel 16x9</vt:lpstr>
      <vt:lpstr>Developing a Godly Conscience </vt:lpstr>
      <vt:lpstr>Conscience Defined</vt:lpstr>
      <vt:lpstr>God’s Standard of Morality</vt:lpstr>
      <vt:lpstr>What is a Godly Conscience?</vt:lpstr>
      <vt:lpstr>Interface of the Godly Conscience</vt:lpstr>
      <vt:lpstr>God’s Word is the Essential Input</vt:lpstr>
      <vt:lpstr>Godly Conscience Eliminates Natural Behaviours</vt:lpstr>
      <vt:lpstr>The Challenge of Developing a Godly Conscience</vt:lpstr>
      <vt:lpstr>3 Key Components for Development</vt:lpstr>
      <vt:lpstr>Developing a Godly Conscience - Knowledge</vt:lpstr>
      <vt:lpstr>Developing a Godly Conscience - Understanding</vt:lpstr>
      <vt:lpstr>Developing a Godly Conscience       – Application</vt:lpstr>
      <vt:lpstr>Apply God’s Principles in our Lives</vt:lpstr>
      <vt:lpstr>Our Response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A Godly Conscience</dc:title>
  <dc:creator>Justin Robinson</dc:creator>
  <cp:lastModifiedBy>Justin Robinson</cp:lastModifiedBy>
  <cp:revision>19</cp:revision>
  <dcterms:created xsi:type="dcterms:W3CDTF">2018-05-06T10:25:22Z</dcterms:created>
  <dcterms:modified xsi:type="dcterms:W3CDTF">2018-05-09T11:52:45Z</dcterms:modified>
</cp:coreProperties>
</file>