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333" r:id="rId2"/>
    <p:sldId id="357" r:id="rId3"/>
    <p:sldId id="360" r:id="rId4"/>
    <p:sldId id="361" r:id="rId5"/>
    <p:sldId id="380" r:id="rId6"/>
    <p:sldId id="381" r:id="rId7"/>
    <p:sldId id="352" r:id="rId8"/>
    <p:sldId id="348" r:id="rId9"/>
    <p:sldId id="383" r:id="rId10"/>
    <p:sldId id="328" r:id="rId11"/>
    <p:sldId id="311" r:id="rId12"/>
    <p:sldId id="384" r:id="rId13"/>
    <p:sldId id="323" r:id="rId14"/>
    <p:sldId id="324" r:id="rId15"/>
    <p:sldId id="331" r:id="rId16"/>
    <p:sldId id="316" r:id="rId17"/>
    <p:sldId id="385" r:id="rId18"/>
    <p:sldId id="34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0E21"/>
    <a:srgbClr val="66FFFF"/>
    <a:srgbClr val="66FF66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5" autoAdjust="0"/>
    <p:restoredTop sz="94660"/>
  </p:normalViewPr>
  <p:slideViewPr>
    <p:cSldViewPr snapToGrid="0">
      <p:cViewPr>
        <p:scale>
          <a:sx n="85" d="100"/>
          <a:sy n="85" d="100"/>
        </p:scale>
        <p:origin x="-514" y="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A8B2CD-D8AC-4F40-8618-194164208E41}" type="datetimeFigureOut">
              <a:rPr lang="en-AU" smtClean="0"/>
              <a:t>26/05/2018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9C3B6-231D-4B79-AFC2-B7E44708C9CB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86880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8345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AU" smtClean="0"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88696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AU" smtClean="0"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29091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080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031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628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1412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Different nationalities within Enfield - Flags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6142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Ecclesial photograph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553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5024438" algn="l"/>
              </a:tabLst>
            </a:pPr>
            <a:endParaRPr lang="en-AU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40015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Ecclesial Sunday School Picture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3731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9599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Age and stages of conscience development making the right decision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5859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5712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Milestone Pic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5887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3199CD-3E1B-4AE6-990F-76F925F5EA9F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143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274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5/26/2018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309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5/26/2018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435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5/26/2018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6219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5/26/2018</a:t>
            </a:fld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196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5/26/2018</a:t>
            </a:fld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930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5/26/2018</a:t>
            </a:fld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4144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5/26/2018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8314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5/26/2018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498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5/26/2018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690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5/26/2018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659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5/26/2018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3767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Developing a Godly Conscience 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dirty="0">
                <a:solidFill>
                  <a:srgbClr val="FFFF00"/>
                </a:solidFill>
              </a:rPr>
              <a:t>SuppoRTING ITS DEVELOPMENT IN OTHERS</a:t>
            </a:r>
          </a:p>
        </p:txBody>
      </p:sp>
      <p:pic>
        <p:nvPicPr>
          <p:cNvPr id="5" name="Picture 4" descr="A picture containing animal, invertebrate&#10;&#10;Description generated with high confidence">
            <a:extLst>
              <a:ext uri="{FF2B5EF4-FFF2-40B4-BE49-F238E27FC236}">
                <a16:creationId xmlns:a16="http://schemas.microsoft.com/office/drawing/2014/main" xmlns="" id="{01F43D24-6BAB-45EB-8E2E-A120024C9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88640"/>
            <a:ext cx="4320480" cy="2432012"/>
          </a:xfrm>
          <a:prstGeom prst="rect">
            <a:avLst/>
          </a:prstGeom>
        </p:spPr>
      </p:pic>
      <p:pic>
        <p:nvPicPr>
          <p:cNvPr id="6" name="Picture 5" descr="A close up of a piece of paper&#10;&#10;Description generated with very high confidence">
            <a:extLst>
              <a:ext uri="{FF2B5EF4-FFF2-40B4-BE49-F238E27FC236}">
                <a16:creationId xmlns:a16="http://schemas.microsoft.com/office/drawing/2014/main" xmlns="" id="{2E02B8B5-16FF-4D76-9B89-D45054B11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4" y="4148762"/>
            <a:ext cx="3446404" cy="258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3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prism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ACA823-841B-4F4A-AA37-A353AFCD7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476" y="10964"/>
            <a:ext cx="9144001" cy="969764"/>
          </a:xfrm>
        </p:spPr>
        <p:txBody>
          <a:bodyPr>
            <a:normAutofit/>
          </a:bodyPr>
          <a:lstStyle/>
          <a:p>
            <a:r>
              <a:rPr lang="en-AU" b="1" dirty="0"/>
              <a:t>Interface of the Godly Conscience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E92D3047-63B5-4331-96C1-BC45C1726B31}"/>
              </a:ext>
            </a:extLst>
          </p:cNvPr>
          <p:cNvGrpSpPr/>
          <p:nvPr/>
        </p:nvGrpSpPr>
        <p:grpSpPr>
          <a:xfrm>
            <a:off x="2446819" y="1359747"/>
            <a:ext cx="4950773" cy="4672802"/>
            <a:chOff x="2459034" y="1288577"/>
            <a:chExt cx="4950773" cy="467280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DFD2A95E-1DE9-4FAE-933B-DD7D6712AC61}"/>
                </a:ext>
              </a:extLst>
            </p:cNvPr>
            <p:cNvSpPr/>
            <p:nvPr/>
          </p:nvSpPr>
          <p:spPr>
            <a:xfrm>
              <a:off x="3496636" y="1288577"/>
              <a:ext cx="2875570" cy="2875570"/>
            </a:xfrm>
            <a:custGeom>
              <a:avLst/>
              <a:gdLst>
                <a:gd name="connsiteX0" fmla="*/ 0 w 2875570"/>
                <a:gd name="connsiteY0" fmla="*/ 1437785 h 2875570"/>
                <a:gd name="connsiteX1" fmla="*/ 1437785 w 2875570"/>
                <a:gd name="connsiteY1" fmla="*/ 0 h 2875570"/>
                <a:gd name="connsiteX2" fmla="*/ 2875570 w 2875570"/>
                <a:gd name="connsiteY2" fmla="*/ 1437785 h 2875570"/>
                <a:gd name="connsiteX3" fmla="*/ 1437785 w 2875570"/>
                <a:gd name="connsiteY3" fmla="*/ 2875570 h 2875570"/>
                <a:gd name="connsiteX4" fmla="*/ 0 w 2875570"/>
                <a:gd name="connsiteY4" fmla="*/ 1437785 h 2875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5570" h="2875570">
                  <a:moveTo>
                    <a:pt x="0" y="1437785"/>
                  </a:moveTo>
                  <a:cubicBezTo>
                    <a:pt x="0" y="643718"/>
                    <a:pt x="643718" y="0"/>
                    <a:pt x="1437785" y="0"/>
                  </a:cubicBezTo>
                  <a:cubicBezTo>
                    <a:pt x="2231852" y="0"/>
                    <a:pt x="2875570" y="643718"/>
                    <a:pt x="2875570" y="1437785"/>
                  </a:cubicBezTo>
                  <a:cubicBezTo>
                    <a:pt x="2875570" y="2231852"/>
                    <a:pt x="2231852" y="2875570"/>
                    <a:pt x="1437785" y="2875570"/>
                  </a:cubicBezTo>
                  <a:cubicBezTo>
                    <a:pt x="643718" y="2875570"/>
                    <a:pt x="0" y="2231852"/>
                    <a:pt x="0" y="1437785"/>
                  </a:cubicBez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383409" tIns="503225" rIns="383410" bIns="1078339" numCol="1" spcCol="1270" anchor="ctr" anchorCtr="0">
              <a:noAutofit/>
            </a:bodyPr>
            <a:lstStyle/>
            <a:p>
              <a:pPr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300" dirty="0"/>
                <a:t>Standards, Rules, Goals</a:t>
              </a:r>
              <a:endParaRPr lang="en-AU" sz="330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FCA8EB29-4AEA-45BD-B01A-1B3CF1367315}"/>
                </a:ext>
              </a:extLst>
            </p:cNvPr>
            <p:cNvSpPr/>
            <p:nvPr/>
          </p:nvSpPr>
          <p:spPr>
            <a:xfrm>
              <a:off x="4534237" y="3085809"/>
              <a:ext cx="2875570" cy="2875570"/>
            </a:xfrm>
            <a:custGeom>
              <a:avLst/>
              <a:gdLst>
                <a:gd name="connsiteX0" fmla="*/ 0 w 2875570"/>
                <a:gd name="connsiteY0" fmla="*/ 1437785 h 2875570"/>
                <a:gd name="connsiteX1" fmla="*/ 1437785 w 2875570"/>
                <a:gd name="connsiteY1" fmla="*/ 0 h 2875570"/>
                <a:gd name="connsiteX2" fmla="*/ 2875570 w 2875570"/>
                <a:gd name="connsiteY2" fmla="*/ 1437785 h 2875570"/>
                <a:gd name="connsiteX3" fmla="*/ 1437785 w 2875570"/>
                <a:gd name="connsiteY3" fmla="*/ 2875570 h 2875570"/>
                <a:gd name="connsiteX4" fmla="*/ 0 w 2875570"/>
                <a:gd name="connsiteY4" fmla="*/ 1437785 h 2875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5570" h="2875570">
                  <a:moveTo>
                    <a:pt x="0" y="1437785"/>
                  </a:moveTo>
                  <a:cubicBezTo>
                    <a:pt x="0" y="643718"/>
                    <a:pt x="643718" y="0"/>
                    <a:pt x="1437785" y="0"/>
                  </a:cubicBezTo>
                  <a:cubicBezTo>
                    <a:pt x="2231852" y="0"/>
                    <a:pt x="2875570" y="643718"/>
                    <a:pt x="2875570" y="1437785"/>
                  </a:cubicBezTo>
                  <a:cubicBezTo>
                    <a:pt x="2875570" y="2231852"/>
                    <a:pt x="2231852" y="2875570"/>
                    <a:pt x="1437785" y="2875570"/>
                  </a:cubicBezTo>
                  <a:cubicBezTo>
                    <a:pt x="643718" y="2875570"/>
                    <a:pt x="0" y="2231852"/>
                    <a:pt x="0" y="1437785"/>
                  </a:cubicBez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879446" tIns="742856" rIns="270782" bIns="551151" numCol="1" spcCol="1270" anchor="ctr" anchorCtr="0">
              <a:noAutofit/>
            </a:bodyPr>
            <a:lstStyle/>
            <a:p>
              <a:pPr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300" dirty="0"/>
                <a:t>Emotions </a:t>
              </a:r>
              <a:endParaRPr lang="en-AU" sz="330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8D40F3C5-F551-452F-BA01-423E65FB1699}"/>
                </a:ext>
              </a:extLst>
            </p:cNvPr>
            <p:cNvSpPr/>
            <p:nvPr/>
          </p:nvSpPr>
          <p:spPr>
            <a:xfrm>
              <a:off x="2459034" y="3085809"/>
              <a:ext cx="2875570" cy="2875570"/>
            </a:xfrm>
            <a:custGeom>
              <a:avLst/>
              <a:gdLst>
                <a:gd name="connsiteX0" fmla="*/ 0 w 2875570"/>
                <a:gd name="connsiteY0" fmla="*/ 1437785 h 2875570"/>
                <a:gd name="connsiteX1" fmla="*/ 1437785 w 2875570"/>
                <a:gd name="connsiteY1" fmla="*/ 0 h 2875570"/>
                <a:gd name="connsiteX2" fmla="*/ 2875570 w 2875570"/>
                <a:gd name="connsiteY2" fmla="*/ 1437785 h 2875570"/>
                <a:gd name="connsiteX3" fmla="*/ 1437785 w 2875570"/>
                <a:gd name="connsiteY3" fmla="*/ 2875570 h 2875570"/>
                <a:gd name="connsiteX4" fmla="*/ 0 w 2875570"/>
                <a:gd name="connsiteY4" fmla="*/ 1437785 h 2875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5570" h="2875570">
                  <a:moveTo>
                    <a:pt x="0" y="1437785"/>
                  </a:moveTo>
                  <a:cubicBezTo>
                    <a:pt x="0" y="643718"/>
                    <a:pt x="643718" y="0"/>
                    <a:pt x="1437785" y="0"/>
                  </a:cubicBezTo>
                  <a:cubicBezTo>
                    <a:pt x="2231852" y="0"/>
                    <a:pt x="2875570" y="643718"/>
                    <a:pt x="2875570" y="1437785"/>
                  </a:cubicBezTo>
                  <a:cubicBezTo>
                    <a:pt x="2875570" y="2231852"/>
                    <a:pt x="2231852" y="2875570"/>
                    <a:pt x="1437785" y="2875570"/>
                  </a:cubicBezTo>
                  <a:cubicBezTo>
                    <a:pt x="643718" y="2875570"/>
                    <a:pt x="0" y="2231852"/>
                    <a:pt x="0" y="1437785"/>
                  </a:cubicBez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alpha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70783" tIns="742856" rIns="879445" bIns="551151" numCol="1" spcCol="1270" anchor="ctr" anchorCtr="0">
              <a:noAutofit/>
            </a:bodyPr>
            <a:lstStyle/>
            <a:p>
              <a:pPr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300" dirty="0"/>
                <a:t>Thought</a:t>
              </a:r>
              <a:endParaRPr lang="en-AU" sz="3300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DE5A719-F16B-4B99-89BA-1D522348C7D1}"/>
              </a:ext>
            </a:extLst>
          </p:cNvPr>
          <p:cNvSpPr txBox="1"/>
          <p:nvPr/>
        </p:nvSpPr>
        <p:spPr>
          <a:xfrm>
            <a:off x="4572001" y="6233700"/>
            <a:ext cx="7586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The Wonder of Forgiveness – The Conscience, Emotions and Habits p88 adapted</a:t>
            </a:r>
            <a:endParaRPr lang="en-AU" i="1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5A2DC6A0-B6B1-44A3-A650-8A582A3DFB8B}"/>
              </a:ext>
            </a:extLst>
          </p:cNvPr>
          <p:cNvGrpSpPr/>
          <p:nvPr/>
        </p:nvGrpSpPr>
        <p:grpSpPr>
          <a:xfrm>
            <a:off x="5015881" y="3558679"/>
            <a:ext cx="7041059" cy="707886"/>
            <a:chOff x="5014292" y="3558679"/>
            <a:chExt cx="7041059" cy="707886"/>
          </a:xfrm>
        </p:grpSpPr>
        <p:sp>
          <p:nvSpPr>
            <p:cNvPr id="8" name="Arrow: Left 7">
              <a:extLst>
                <a:ext uri="{FF2B5EF4-FFF2-40B4-BE49-F238E27FC236}">
                  <a16:creationId xmlns:a16="http://schemas.microsoft.com/office/drawing/2014/main" xmlns="" id="{FB545120-3692-4E12-8060-C85FCC0A1101}"/>
                </a:ext>
              </a:extLst>
            </p:cNvPr>
            <p:cNvSpPr/>
            <p:nvPr/>
          </p:nvSpPr>
          <p:spPr>
            <a:xfrm>
              <a:off x="5014292" y="3655368"/>
              <a:ext cx="2903951" cy="576064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57779F9D-ADD9-4D3A-A4BB-DF8BB6DA9D57}"/>
                </a:ext>
              </a:extLst>
            </p:cNvPr>
            <p:cNvSpPr/>
            <p:nvPr/>
          </p:nvSpPr>
          <p:spPr>
            <a:xfrm>
              <a:off x="7849314" y="3558679"/>
              <a:ext cx="4206037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1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Godly Conscience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336710C-2F66-44F7-A212-AC5D1D32831C}"/>
              </a:ext>
            </a:extLst>
          </p:cNvPr>
          <p:cNvSpPr txBox="1"/>
          <p:nvPr/>
        </p:nvSpPr>
        <p:spPr>
          <a:xfrm>
            <a:off x="7392144" y="4077072"/>
            <a:ext cx="34563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Guilt</a:t>
            </a:r>
          </a:p>
          <a:p>
            <a:r>
              <a:rPr lang="en-GB" dirty="0"/>
              <a:t>Shame</a:t>
            </a:r>
          </a:p>
          <a:p>
            <a:r>
              <a:rPr lang="en-GB" dirty="0"/>
              <a:t>Empathy</a:t>
            </a:r>
          </a:p>
          <a:p>
            <a:r>
              <a:rPr lang="en-GB" dirty="0"/>
              <a:t>Sympathy</a:t>
            </a:r>
          </a:p>
          <a:p>
            <a:r>
              <a:rPr lang="en-GB" dirty="0"/>
              <a:t>Pride </a:t>
            </a:r>
          </a:p>
          <a:p>
            <a:r>
              <a:rPr lang="en-GB" dirty="0"/>
              <a:t>Fear</a:t>
            </a:r>
            <a:endParaRPr lang="en-A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06BD0A9-F239-45A4-AD95-8E9F1E636E48}"/>
              </a:ext>
            </a:extLst>
          </p:cNvPr>
          <p:cNvSpPr txBox="1"/>
          <p:nvPr/>
        </p:nvSpPr>
        <p:spPr>
          <a:xfrm>
            <a:off x="6312024" y="1806968"/>
            <a:ext cx="194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God’s Morality</a:t>
            </a:r>
          </a:p>
          <a:p>
            <a:r>
              <a:rPr lang="en-GB" dirty="0"/>
              <a:t>God’s Word</a:t>
            </a:r>
          </a:p>
          <a:p>
            <a:r>
              <a:rPr lang="en-GB" dirty="0"/>
              <a:t>God’s Kingdom</a:t>
            </a:r>
          </a:p>
          <a:p>
            <a:endParaRPr lang="en-AU" dirty="0"/>
          </a:p>
        </p:txBody>
      </p:sp>
      <p:pic>
        <p:nvPicPr>
          <p:cNvPr id="10" name="Picture 9" descr="A picture containing animal, invertebrate&#10;&#10;Description generated with high confidence">
            <a:extLst>
              <a:ext uri="{FF2B5EF4-FFF2-40B4-BE49-F238E27FC236}">
                <a16:creationId xmlns:a16="http://schemas.microsoft.com/office/drawing/2014/main" xmlns="" id="{9E252F17-E9FB-4680-B4C3-A69F2E9703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369" y="316968"/>
            <a:ext cx="2537419" cy="142832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C11D3F5-E19F-4375-A568-0737D15E6D89}"/>
              </a:ext>
            </a:extLst>
          </p:cNvPr>
          <p:cNvSpPr txBox="1"/>
          <p:nvPr/>
        </p:nvSpPr>
        <p:spPr>
          <a:xfrm>
            <a:off x="-243611" y="4077072"/>
            <a:ext cx="26725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dirty="0"/>
              <a:t>Creating</a:t>
            </a:r>
          </a:p>
          <a:p>
            <a:pPr algn="r"/>
            <a:r>
              <a:rPr lang="en-AU" dirty="0"/>
              <a:t>Evaluating</a:t>
            </a:r>
          </a:p>
          <a:p>
            <a:pPr algn="r"/>
            <a:r>
              <a:rPr lang="en-AU" dirty="0"/>
              <a:t>Analysing</a:t>
            </a:r>
          </a:p>
          <a:p>
            <a:pPr algn="r"/>
            <a:r>
              <a:rPr lang="en-AU" dirty="0"/>
              <a:t>Applying</a:t>
            </a:r>
          </a:p>
          <a:p>
            <a:pPr algn="r"/>
            <a:r>
              <a:rPr lang="en-AU" dirty="0"/>
              <a:t>Understanding</a:t>
            </a:r>
          </a:p>
          <a:p>
            <a:pPr algn="r"/>
            <a:r>
              <a:rPr lang="en-AU" dirty="0"/>
              <a:t>Remembering</a:t>
            </a:r>
          </a:p>
          <a:p>
            <a:pPr algn="r"/>
            <a:endParaRPr lang="en-AU" dirty="0"/>
          </a:p>
          <a:p>
            <a:pPr algn="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0021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3BA8F4-641A-40CA-9E44-1DB7822FD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-355100"/>
            <a:ext cx="8136904" cy="1371600"/>
          </a:xfrm>
        </p:spPr>
        <p:txBody>
          <a:bodyPr>
            <a:normAutofit/>
          </a:bodyPr>
          <a:lstStyle/>
          <a:p>
            <a:r>
              <a:rPr lang="en-A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Key Components for Development</a:t>
            </a:r>
          </a:p>
        </p:txBody>
      </p:sp>
      <p:sp>
        <p:nvSpPr>
          <p:cNvPr id="9" name="Arrow: Curved Left 8">
            <a:extLst>
              <a:ext uri="{FF2B5EF4-FFF2-40B4-BE49-F238E27FC236}">
                <a16:creationId xmlns:a16="http://schemas.microsoft.com/office/drawing/2014/main" xmlns="" id="{35BA4AEC-399C-48FA-B000-2D532C9391FF}"/>
              </a:ext>
            </a:extLst>
          </p:cNvPr>
          <p:cNvSpPr/>
          <p:nvPr/>
        </p:nvSpPr>
        <p:spPr>
          <a:xfrm flipH="1" flipV="1">
            <a:off x="1991543" y="1476456"/>
            <a:ext cx="1800201" cy="4651311"/>
          </a:xfrm>
          <a:prstGeom prst="curvedLeftArrow">
            <a:avLst>
              <a:gd name="adj1" fmla="val 25000"/>
              <a:gd name="adj2" fmla="val 50000"/>
              <a:gd name="adj3" fmla="val 38562"/>
            </a:avLst>
          </a:prstGeom>
          <a:solidFill>
            <a:srgbClr val="9F3AD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A6BED4D5-F0E4-44AB-ACAD-09D87FF38FA2}"/>
              </a:ext>
            </a:extLst>
          </p:cNvPr>
          <p:cNvGrpSpPr/>
          <p:nvPr/>
        </p:nvGrpSpPr>
        <p:grpSpPr>
          <a:xfrm>
            <a:off x="4133783" y="1412776"/>
            <a:ext cx="5490609" cy="1811450"/>
            <a:chOff x="4132194" y="1412776"/>
            <a:chExt cx="5490609" cy="181145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8CF3B1B2-243A-4455-80BD-48690F42E8CF}"/>
                </a:ext>
              </a:extLst>
            </p:cNvPr>
            <p:cNvSpPr/>
            <p:nvPr/>
          </p:nvSpPr>
          <p:spPr>
            <a:xfrm>
              <a:off x="4132194" y="1412776"/>
              <a:ext cx="2268251" cy="1260139"/>
            </a:xfrm>
            <a:custGeom>
              <a:avLst/>
              <a:gdLst>
                <a:gd name="connsiteX0" fmla="*/ 0 w 2268251"/>
                <a:gd name="connsiteY0" fmla="*/ 126014 h 1260139"/>
                <a:gd name="connsiteX1" fmla="*/ 126014 w 2268251"/>
                <a:gd name="connsiteY1" fmla="*/ 0 h 1260139"/>
                <a:gd name="connsiteX2" fmla="*/ 2142237 w 2268251"/>
                <a:gd name="connsiteY2" fmla="*/ 0 h 1260139"/>
                <a:gd name="connsiteX3" fmla="*/ 2268251 w 2268251"/>
                <a:gd name="connsiteY3" fmla="*/ 126014 h 1260139"/>
                <a:gd name="connsiteX4" fmla="*/ 2268251 w 2268251"/>
                <a:gd name="connsiteY4" fmla="*/ 1134125 h 1260139"/>
                <a:gd name="connsiteX5" fmla="*/ 2142237 w 2268251"/>
                <a:gd name="connsiteY5" fmla="*/ 1260139 h 1260139"/>
                <a:gd name="connsiteX6" fmla="*/ 126014 w 2268251"/>
                <a:gd name="connsiteY6" fmla="*/ 1260139 h 1260139"/>
                <a:gd name="connsiteX7" fmla="*/ 0 w 2268251"/>
                <a:gd name="connsiteY7" fmla="*/ 1134125 h 1260139"/>
                <a:gd name="connsiteX8" fmla="*/ 0 w 2268251"/>
                <a:gd name="connsiteY8" fmla="*/ 126014 h 126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68251" h="1260139">
                  <a:moveTo>
                    <a:pt x="0" y="126014"/>
                  </a:moveTo>
                  <a:cubicBezTo>
                    <a:pt x="0" y="56418"/>
                    <a:pt x="56418" y="0"/>
                    <a:pt x="126014" y="0"/>
                  </a:cubicBezTo>
                  <a:lnTo>
                    <a:pt x="2142237" y="0"/>
                  </a:lnTo>
                  <a:cubicBezTo>
                    <a:pt x="2211833" y="0"/>
                    <a:pt x="2268251" y="56418"/>
                    <a:pt x="2268251" y="126014"/>
                  </a:cubicBezTo>
                  <a:lnTo>
                    <a:pt x="2268251" y="1134125"/>
                  </a:lnTo>
                  <a:cubicBezTo>
                    <a:pt x="2268251" y="1203721"/>
                    <a:pt x="2211833" y="1260139"/>
                    <a:pt x="2142237" y="1260139"/>
                  </a:cubicBezTo>
                  <a:lnTo>
                    <a:pt x="126014" y="1260139"/>
                  </a:lnTo>
                  <a:cubicBezTo>
                    <a:pt x="56418" y="1260139"/>
                    <a:pt x="0" y="1203721"/>
                    <a:pt x="0" y="1134125"/>
                  </a:cubicBezTo>
                  <a:lnTo>
                    <a:pt x="0" y="126014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8348" tIns="128348" rIns="128348" bIns="128348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AU" sz="2400" b="1" dirty="0"/>
                <a:t>Knowledge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BBA0C11F-024D-4C39-93DB-604F0996AFD4}"/>
                </a:ext>
              </a:extLst>
            </p:cNvPr>
            <p:cNvSpPr/>
            <p:nvPr/>
          </p:nvSpPr>
          <p:spPr>
            <a:xfrm>
              <a:off x="4982788" y="2751674"/>
              <a:ext cx="567062" cy="472552"/>
            </a:xfrm>
            <a:custGeom>
              <a:avLst/>
              <a:gdLst>
                <a:gd name="connsiteX0" fmla="*/ 0 w 472552"/>
                <a:gd name="connsiteY0" fmla="*/ 113412 h 567062"/>
                <a:gd name="connsiteX1" fmla="*/ 236276 w 472552"/>
                <a:gd name="connsiteY1" fmla="*/ 113412 h 567062"/>
                <a:gd name="connsiteX2" fmla="*/ 236276 w 472552"/>
                <a:gd name="connsiteY2" fmla="*/ 0 h 567062"/>
                <a:gd name="connsiteX3" fmla="*/ 472552 w 472552"/>
                <a:gd name="connsiteY3" fmla="*/ 283531 h 567062"/>
                <a:gd name="connsiteX4" fmla="*/ 236276 w 472552"/>
                <a:gd name="connsiteY4" fmla="*/ 567062 h 567062"/>
                <a:gd name="connsiteX5" fmla="*/ 236276 w 472552"/>
                <a:gd name="connsiteY5" fmla="*/ 453650 h 567062"/>
                <a:gd name="connsiteX6" fmla="*/ 0 w 472552"/>
                <a:gd name="connsiteY6" fmla="*/ 453650 h 567062"/>
                <a:gd name="connsiteX7" fmla="*/ 0 w 472552"/>
                <a:gd name="connsiteY7" fmla="*/ 113412 h 56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2552" h="567062">
                  <a:moveTo>
                    <a:pt x="378042" y="1"/>
                  </a:moveTo>
                  <a:lnTo>
                    <a:pt x="378042" y="283531"/>
                  </a:lnTo>
                  <a:lnTo>
                    <a:pt x="472552" y="283531"/>
                  </a:lnTo>
                  <a:lnTo>
                    <a:pt x="236276" y="567061"/>
                  </a:lnTo>
                  <a:lnTo>
                    <a:pt x="0" y="283531"/>
                  </a:lnTo>
                  <a:lnTo>
                    <a:pt x="94510" y="283531"/>
                  </a:lnTo>
                  <a:lnTo>
                    <a:pt x="94510" y="1"/>
                  </a:lnTo>
                  <a:lnTo>
                    <a:pt x="378042" y="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12" tIns="0" rIns="113412" bIns="141766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AU" sz="19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6867FCC-4BE6-4707-B6A6-B736359D73FF}"/>
                </a:ext>
              </a:extLst>
            </p:cNvPr>
            <p:cNvSpPr txBox="1"/>
            <p:nvPr/>
          </p:nvSpPr>
          <p:spPr>
            <a:xfrm>
              <a:off x="6958507" y="1692480"/>
              <a:ext cx="26642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3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Prov 1 v 2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2B0FCCC3-A7F7-4636-89DC-E07FAD05AC34}"/>
              </a:ext>
            </a:extLst>
          </p:cNvPr>
          <p:cNvGrpSpPr/>
          <p:nvPr/>
        </p:nvGrpSpPr>
        <p:grpSpPr>
          <a:xfrm>
            <a:off x="4133783" y="3302986"/>
            <a:ext cx="5490609" cy="1811450"/>
            <a:chOff x="4132194" y="3302986"/>
            <a:chExt cx="5490609" cy="181145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D1AAB384-AE37-4604-A1EC-B05D56B5D9BF}"/>
                </a:ext>
              </a:extLst>
            </p:cNvPr>
            <p:cNvSpPr/>
            <p:nvPr/>
          </p:nvSpPr>
          <p:spPr>
            <a:xfrm>
              <a:off x="4132194" y="3302986"/>
              <a:ext cx="2268251" cy="1260139"/>
            </a:xfrm>
            <a:custGeom>
              <a:avLst/>
              <a:gdLst>
                <a:gd name="connsiteX0" fmla="*/ 0 w 2268251"/>
                <a:gd name="connsiteY0" fmla="*/ 126014 h 1260139"/>
                <a:gd name="connsiteX1" fmla="*/ 126014 w 2268251"/>
                <a:gd name="connsiteY1" fmla="*/ 0 h 1260139"/>
                <a:gd name="connsiteX2" fmla="*/ 2142237 w 2268251"/>
                <a:gd name="connsiteY2" fmla="*/ 0 h 1260139"/>
                <a:gd name="connsiteX3" fmla="*/ 2268251 w 2268251"/>
                <a:gd name="connsiteY3" fmla="*/ 126014 h 1260139"/>
                <a:gd name="connsiteX4" fmla="*/ 2268251 w 2268251"/>
                <a:gd name="connsiteY4" fmla="*/ 1134125 h 1260139"/>
                <a:gd name="connsiteX5" fmla="*/ 2142237 w 2268251"/>
                <a:gd name="connsiteY5" fmla="*/ 1260139 h 1260139"/>
                <a:gd name="connsiteX6" fmla="*/ 126014 w 2268251"/>
                <a:gd name="connsiteY6" fmla="*/ 1260139 h 1260139"/>
                <a:gd name="connsiteX7" fmla="*/ 0 w 2268251"/>
                <a:gd name="connsiteY7" fmla="*/ 1134125 h 1260139"/>
                <a:gd name="connsiteX8" fmla="*/ 0 w 2268251"/>
                <a:gd name="connsiteY8" fmla="*/ 126014 h 126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68251" h="1260139">
                  <a:moveTo>
                    <a:pt x="0" y="126014"/>
                  </a:moveTo>
                  <a:cubicBezTo>
                    <a:pt x="0" y="56418"/>
                    <a:pt x="56418" y="0"/>
                    <a:pt x="126014" y="0"/>
                  </a:cubicBezTo>
                  <a:lnTo>
                    <a:pt x="2142237" y="0"/>
                  </a:lnTo>
                  <a:cubicBezTo>
                    <a:pt x="2211833" y="0"/>
                    <a:pt x="2268251" y="56418"/>
                    <a:pt x="2268251" y="126014"/>
                  </a:cubicBezTo>
                  <a:lnTo>
                    <a:pt x="2268251" y="1134125"/>
                  </a:lnTo>
                  <a:cubicBezTo>
                    <a:pt x="2268251" y="1203721"/>
                    <a:pt x="2211833" y="1260139"/>
                    <a:pt x="2142237" y="1260139"/>
                  </a:cubicBezTo>
                  <a:lnTo>
                    <a:pt x="126014" y="1260139"/>
                  </a:lnTo>
                  <a:cubicBezTo>
                    <a:pt x="56418" y="1260139"/>
                    <a:pt x="0" y="1203721"/>
                    <a:pt x="0" y="1134125"/>
                  </a:cubicBezTo>
                  <a:lnTo>
                    <a:pt x="0" y="126014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8348" tIns="128348" rIns="128348" bIns="128348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AU" sz="2400" b="1" dirty="0"/>
                <a:t>Understanding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48CBCDAD-8A6B-43CA-AA3A-C5FCA3631B84}"/>
                </a:ext>
              </a:extLst>
            </p:cNvPr>
            <p:cNvSpPr/>
            <p:nvPr/>
          </p:nvSpPr>
          <p:spPr>
            <a:xfrm>
              <a:off x="4982788" y="4641884"/>
              <a:ext cx="567062" cy="472552"/>
            </a:xfrm>
            <a:custGeom>
              <a:avLst/>
              <a:gdLst>
                <a:gd name="connsiteX0" fmla="*/ 0 w 472552"/>
                <a:gd name="connsiteY0" fmla="*/ 113412 h 567062"/>
                <a:gd name="connsiteX1" fmla="*/ 236276 w 472552"/>
                <a:gd name="connsiteY1" fmla="*/ 113412 h 567062"/>
                <a:gd name="connsiteX2" fmla="*/ 236276 w 472552"/>
                <a:gd name="connsiteY2" fmla="*/ 0 h 567062"/>
                <a:gd name="connsiteX3" fmla="*/ 472552 w 472552"/>
                <a:gd name="connsiteY3" fmla="*/ 283531 h 567062"/>
                <a:gd name="connsiteX4" fmla="*/ 236276 w 472552"/>
                <a:gd name="connsiteY4" fmla="*/ 567062 h 567062"/>
                <a:gd name="connsiteX5" fmla="*/ 236276 w 472552"/>
                <a:gd name="connsiteY5" fmla="*/ 453650 h 567062"/>
                <a:gd name="connsiteX6" fmla="*/ 0 w 472552"/>
                <a:gd name="connsiteY6" fmla="*/ 453650 h 567062"/>
                <a:gd name="connsiteX7" fmla="*/ 0 w 472552"/>
                <a:gd name="connsiteY7" fmla="*/ 113412 h 56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2552" h="567062">
                  <a:moveTo>
                    <a:pt x="378042" y="1"/>
                  </a:moveTo>
                  <a:lnTo>
                    <a:pt x="378042" y="283531"/>
                  </a:lnTo>
                  <a:lnTo>
                    <a:pt x="472552" y="283531"/>
                  </a:lnTo>
                  <a:lnTo>
                    <a:pt x="236276" y="567061"/>
                  </a:lnTo>
                  <a:lnTo>
                    <a:pt x="0" y="283531"/>
                  </a:lnTo>
                  <a:lnTo>
                    <a:pt x="94510" y="283531"/>
                  </a:lnTo>
                  <a:lnTo>
                    <a:pt x="94510" y="1"/>
                  </a:lnTo>
                  <a:lnTo>
                    <a:pt x="378042" y="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412" tIns="0" rIns="113412" bIns="141766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AU" sz="19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EA800C78-C0CE-48D3-BA2E-20F15B3580E1}"/>
                </a:ext>
              </a:extLst>
            </p:cNvPr>
            <p:cNvSpPr txBox="1"/>
            <p:nvPr/>
          </p:nvSpPr>
          <p:spPr>
            <a:xfrm>
              <a:off x="6958507" y="3540379"/>
              <a:ext cx="26642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3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Prov 1 v 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13E077A4-F579-44E9-83E8-FB9D131000B5}"/>
              </a:ext>
            </a:extLst>
          </p:cNvPr>
          <p:cNvGrpSpPr/>
          <p:nvPr/>
        </p:nvGrpSpPr>
        <p:grpSpPr>
          <a:xfrm>
            <a:off x="4133783" y="5193196"/>
            <a:ext cx="5490609" cy="1260139"/>
            <a:chOff x="4132194" y="5193195"/>
            <a:chExt cx="5490609" cy="126013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079FBD88-4FF4-478F-85F3-5E8A793323C5}"/>
                </a:ext>
              </a:extLst>
            </p:cNvPr>
            <p:cNvSpPr/>
            <p:nvPr/>
          </p:nvSpPr>
          <p:spPr>
            <a:xfrm>
              <a:off x="4132194" y="5193195"/>
              <a:ext cx="2268251" cy="1260139"/>
            </a:xfrm>
            <a:custGeom>
              <a:avLst/>
              <a:gdLst>
                <a:gd name="connsiteX0" fmla="*/ 0 w 2268251"/>
                <a:gd name="connsiteY0" fmla="*/ 126014 h 1260139"/>
                <a:gd name="connsiteX1" fmla="*/ 126014 w 2268251"/>
                <a:gd name="connsiteY1" fmla="*/ 0 h 1260139"/>
                <a:gd name="connsiteX2" fmla="*/ 2142237 w 2268251"/>
                <a:gd name="connsiteY2" fmla="*/ 0 h 1260139"/>
                <a:gd name="connsiteX3" fmla="*/ 2268251 w 2268251"/>
                <a:gd name="connsiteY3" fmla="*/ 126014 h 1260139"/>
                <a:gd name="connsiteX4" fmla="*/ 2268251 w 2268251"/>
                <a:gd name="connsiteY4" fmla="*/ 1134125 h 1260139"/>
                <a:gd name="connsiteX5" fmla="*/ 2142237 w 2268251"/>
                <a:gd name="connsiteY5" fmla="*/ 1260139 h 1260139"/>
                <a:gd name="connsiteX6" fmla="*/ 126014 w 2268251"/>
                <a:gd name="connsiteY6" fmla="*/ 1260139 h 1260139"/>
                <a:gd name="connsiteX7" fmla="*/ 0 w 2268251"/>
                <a:gd name="connsiteY7" fmla="*/ 1134125 h 1260139"/>
                <a:gd name="connsiteX8" fmla="*/ 0 w 2268251"/>
                <a:gd name="connsiteY8" fmla="*/ 126014 h 1260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68251" h="1260139">
                  <a:moveTo>
                    <a:pt x="0" y="126014"/>
                  </a:moveTo>
                  <a:cubicBezTo>
                    <a:pt x="0" y="56418"/>
                    <a:pt x="56418" y="0"/>
                    <a:pt x="126014" y="0"/>
                  </a:cubicBezTo>
                  <a:lnTo>
                    <a:pt x="2142237" y="0"/>
                  </a:lnTo>
                  <a:cubicBezTo>
                    <a:pt x="2211833" y="0"/>
                    <a:pt x="2268251" y="56418"/>
                    <a:pt x="2268251" y="126014"/>
                  </a:cubicBezTo>
                  <a:lnTo>
                    <a:pt x="2268251" y="1134125"/>
                  </a:lnTo>
                  <a:cubicBezTo>
                    <a:pt x="2268251" y="1203721"/>
                    <a:pt x="2211833" y="1260139"/>
                    <a:pt x="2142237" y="1260139"/>
                  </a:cubicBezTo>
                  <a:lnTo>
                    <a:pt x="126014" y="1260139"/>
                  </a:lnTo>
                  <a:cubicBezTo>
                    <a:pt x="56418" y="1260139"/>
                    <a:pt x="0" y="1203721"/>
                    <a:pt x="0" y="1134125"/>
                  </a:cubicBezTo>
                  <a:lnTo>
                    <a:pt x="0" y="126014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8348" tIns="128348" rIns="128348" bIns="128348" numCol="1" spcCol="1270" anchor="ctr" anchorCtr="0">
              <a:noAutofit/>
            </a:bodyPr>
            <a:lstStyle/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AU" sz="2400" b="1" dirty="0"/>
                <a:t>Application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6A32EC5D-8548-4AF1-93A8-EDEF70B2BB3E}"/>
                </a:ext>
              </a:extLst>
            </p:cNvPr>
            <p:cNvSpPr txBox="1"/>
            <p:nvPr/>
          </p:nvSpPr>
          <p:spPr>
            <a:xfrm>
              <a:off x="6958507" y="5481435"/>
              <a:ext cx="26642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3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Prov 1 v 3</a:t>
              </a:r>
            </a:p>
          </p:txBody>
        </p:sp>
      </p:grpSp>
      <p:pic>
        <p:nvPicPr>
          <p:cNvPr id="20" name="Picture 19" descr="A picture containing animal, invertebrate&#10;&#10;Description generated with high confidence">
            <a:extLst>
              <a:ext uri="{FF2B5EF4-FFF2-40B4-BE49-F238E27FC236}">
                <a16:creationId xmlns:a16="http://schemas.microsoft.com/office/drawing/2014/main" xmlns="" id="{FB121B39-1566-43FC-8B45-2F38B744BC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369" y="316968"/>
            <a:ext cx="2537419" cy="142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2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4608C7-162A-4B1A-B8CB-D96740818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705" y="354919"/>
            <a:ext cx="9900591" cy="731837"/>
          </a:xfrm>
        </p:spPr>
        <p:txBody>
          <a:bodyPr/>
          <a:lstStyle/>
          <a:p>
            <a:r>
              <a:rPr lang="en-GB" b="1" dirty="0"/>
              <a:t>Conscience Relationship to Direct Instruction </a:t>
            </a:r>
            <a:endParaRPr lang="en-AU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9450AFE7-0A81-46C4-8BCE-4B548FCC63D5}"/>
              </a:ext>
            </a:extLst>
          </p:cNvPr>
          <p:cNvGrpSpPr/>
          <p:nvPr/>
        </p:nvGrpSpPr>
        <p:grpSpPr>
          <a:xfrm>
            <a:off x="1415480" y="1523474"/>
            <a:ext cx="9144000" cy="4877851"/>
            <a:chOff x="-50353" y="1207554"/>
            <a:chExt cx="9144000" cy="4877851"/>
          </a:xfrm>
          <a:solidFill>
            <a:schemeClr val="tx1"/>
          </a:solidFill>
        </p:grpSpPr>
        <p:sp>
          <p:nvSpPr>
            <p:cNvPr id="5" name="Text Box 17">
              <a:extLst>
                <a:ext uri="{FF2B5EF4-FFF2-40B4-BE49-F238E27FC236}">
                  <a16:creationId xmlns:a16="http://schemas.microsoft.com/office/drawing/2014/main" xmlns="" id="{D98A9D13-F337-4A9B-94E6-1367D72F52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50353" y="1207554"/>
              <a:ext cx="9144000" cy="473206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2400"/>
                </a:spcAft>
                <a:defRPr/>
              </a:pPr>
              <a:r>
                <a:rPr lang="en-AU" sz="3600" dirty="0">
                  <a:solidFill>
                    <a:srgbClr val="3C0240"/>
                  </a:solidFill>
                  <a:latin typeface="JasmineUPC" pitchFamily="18" charset="-34"/>
                  <a:cs typeface="JasmineUPC" pitchFamily="18" charset="-34"/>
                </a:rPr>
                <a:t>The Law of Christ</a:t>
              </a:r>
            </a:p>
            <a:p>
              <a:pPr algn="ctr">
                <a:lnSpc>
                  <a:spcPct val="50000"/>
                </a:lnSpc>
                <a:spcAft>
                  <a:spcPts val="6600"/>
                </a:spcAft>
                <a:defRPr/>
              </a:pPr>
              <a:r>
                <a:rPr lang="en-AU" sz="3600" dirty="0">
                  <a:solidFill>
                    <a:srgbClr val="3C0240"/>
                  </a:solidFill>
                  <a:latin typeface="JasmineUPC" pitchFamily="18" charset="-34"/>
                  <a:cs typeface="JasmineUPC" pitchFamily="18" charset="-34"/>
                </a:rPr>
                <a:t> Forbidden</a:t>
              </a:r>
              <a:r>
                <a:rPr lang="en-AU" sz="3600" dirty="0">
                  <a:solidFill>
                    <a:srgbClr val="37378D"/>
                  </a:solidFill>
                  <a:latin typeface="JasmineUPC" pitchFamily="18" charset="-34"/>
                  <a:cs typeface="JasmineUPC" pitchFamily="18" charset="-34"/>
                </a:rPr>
                <a:t>		</a:t>
              </a:r>
              <a:r>
                <a:rPr lang="en-AU" sz="3600" dirty="0">
                  <a:solidFill>
                    <a:srgbClr val="886838"/>
                  </a:solidFill>
                  <a:latin typeface="JasmineUPC" pitchFamily="18" charset="-34"/>
                  <a:cs typeface="JasmineUPC" pitchFamily="18" charset="-34"/>
                </a:rPr>
                <a:t>		</a:t>
              </a:r>
              <a:r>
                <a:rPr lang="en-AU" sz="3600" dirty="0">
                  <a:solidFill>
                    <a:srgbClr val="37378D"/>
                  </a:solidFill>
                  <a:latin typeface="JasmineUPC" pitchFamily="18" charset="-34"/>
                  <a:cs typeface="JasmineUPC" pitchFamily="18" charset="-34"/>
                </a:rPr>
                <a:t>	</a:t>
              </a:r>
              <a:r>
                <a:rPr lang="en-AU" sz="3600" dirty="0">
                  <a:solidFill>
                    <a:srgbClr val="3C0240"/>
                  </a:solidFill>
                  <a:latin typeface="JasmineUPC" pitchFamily="18" charset="-34"/>
                  <a:cs typeface="JasmineUPC" pitchFamily="18" charset="-34"/>
                </a:rPr>
                <a:t>Commanded</a:t>
              </a:r>
            </a:p>
            <a:p>
              <a:pPr marL="536575" indent="-536575" algn="just">
                <a:lnSpc>
                  <a:spcPct val="50000"/>
                </a:lnSpc>
                <a:spcAft>
                  <a:spcPts val="3600"/>
                </a:spcAft>
                <a:defRPr/>
              </a:pPr>
              <a:r>
                <a:rPr lang="en-AU" sz="3600" dirty="0">
                  <a:solidFill>
                    <a:srgbClr val="AF092D"/>
                  </a:solidFill>
                  <a:latin typeface="JasmineUPC" pitchFamily="18" charset="-34"/>
                  <a:cs typeface="JasmineUPC" pitchFamily="18" charset="-34"/>
                </a:rPr>
                <a:t>         Weak</a:t>
              </a:r>
              <a:r>
                <a:rPr lang="en-AU" sz="3600" dirty="0">
                  <a:solidFill>
                    <a:srgbClr val="37378D"/>
                  </a:solidFill>
                  <a:latin typeface="JasmineUPC" pitchFamily="18" charset="-34"/>
                  <a:cs typeface="JasmineUPC" pitchFamily="18" charset="-34"/>
                </a:rPr>
                <a:t> 	  	 		 			    </a:t>
              </a:r>
              <a:r>
                <a:rPr lang="en-AU" sz="3600" dirty="0">
                  <a:solidFill>
                    <a:srgbClr val="AF092D"/>
                  </a:solidFill>
                  <a:latin typeface="JasmineUPC" pitchFamily="18" charset="-34"/>
                  <a:cs typeface="JasmineUPC" pitchFamily="18" charset="-34"/>
                </a:rPr>
                <a:t>Weak</a:t>
              </a:r>
              <a:r>
                <a:rPr lang="en-AU" sz="3600" dirty="0">
                  <a:solidFill>
                    <a:srgbClr val="37378D"/>
                  </a:solidFill>
                  <a:latin typeface="JasmineUPC" pitchFamily="18" charset="-34"/>
                  <a:cs typeface="JasmineUPC" pitchFamily="18" charset="-34"/>
                </a:rPr>
                <a:t>                               </a:t>
              </a:r>
              <a:r>
                <a:rPr lang="en-AU" sz="3600" dirty="0">
                  <a:solidFill>
                    <a:srgbClr val="AF092D"/>
                  </a:solidFill>
                  <a:latin typeface="JasmineUPC" pitchFamily="18" charset="-34"/>
                  <a:cs typeface="JasmineUPC" pitchFamily="18" charset="-34"/>
                </a:rPr>
                <a:t>(Succumbs)	  	 				(Doesn’t do)</a:t>
              </a:r>
            </a:p>
            <a:p>
              <a:pPr algn="just">
                <a:lnSpc>
                  <a:spcPct val="50000"/>
                </a:lnSpc>
                <a:defRPr/>
              </a:pPr>
              <a:r>
                <a:rPr lang="en-AU" sz="3600" dirty="0">
                  <a:solidFill>
                    <a:srgbClr val="37378D"/>
                  </a:solidFill>
                  <a:latin typeface="JasmineUPC" pitchFamily="18" charset="-34"/>
                  <a:cs typeface="JasmineUPC" pitchFamily="18" charset="-34"/>
                </a:rPr>
                <a:t>	  	 </a:t>
              </a:r>
              <a:r>
                <a:rPr lang="en-AU" sz="3600" dirty="0">
                  <a:solidFill>
                    <a:srgbClr val="3C0240"/>
                  </a:solidFill>
                  <a:latin typeface="JasmineUPC" pitchFamily="18" charset="-34"/>
                  <a:cs typeface="JasmineUPC" pitchFamily="18" charset="-34"/>
                </a:rPr>
                <a:t>Strong			     Strong</a:t>
              </a:r>
            </a:p>
            <a:p>
              <a:pPr algn="just">
                <a:lnSpc>
                  <a:spcPct val="50000"/>
                </a:lnSpc>
                <a:spcAft>
                  <a:spcPts val="3600"/>
                </a:spcAft>
                <a:defRPr/>
              </a:pPr>
              <a:r>
                <a:rPr lang="en-AU" sz="3600" dirty="0">
                  <a:solidFill>
                    <a:srgbClr val="37378D"/>
                  </a:solidFill>
                  <a:latin typeface="JasmineUPC" pitchFamily="18" charset="-34"/>
                  <a:cs typeface="JasmineUPC" pitchFamily="18" charset="-34"/>
                </a:rPr>
                <a:t>        		</a:t>
              </a:r>
              <a:r>
                <a:rPr lang="en-AU" sz="3600" dirty="0">
                  <a:solidFill>
                    <a:srgbClr val="3C0240"/>
                  </a:solidFill>
                  <a:latin typeface="JasmineUPC" pitchFamily="18" charset="-34"/>
                  <a:cs typeface="JasmineUPC" pitchFamily="18" charset="-34"/>
                </a:rPr>
                <a:t>(Abstains)			     (Does)</a:t>
              </a:r>
            </a:p>
            <a:p>
              <a:pPr algn="ctr">
                <a:lnSpc>
                  <a:spcPct val="50000"/>
                </a:lnSpc>
                <a:defRPr/>
              </a:pPr>
              <a:r>
                <a:rPr lang="en-AU" sz="3600" dirty="0">
                  <a:solidFill>
                    <a:srgbClr val="AF092D"/>
                  </a:solidFill>
                  <a:latin typeface="JasmineUPC" pitchFamily="18" charset="-34"/>
                  <a:cs typeface="JasmineUPC" pitchFamily="18" charset="-34"/>
                </a:rPr>
                <a:t>Sin				</a:t>
              </a:r>
              <a:r>
                <a:rPr lang="en-AU" sz="3600" dirty="0">
                  <a:solidFill>
                    <a:srgbClr val="37378D"/>
                  </a:solidFill>
                  <a:latin typeface="JasmineUPC" pitchFamily="18" charset="-34"/>
                  <a:cs typeface="JasmineUPC" pitchFamily="18" charset="-34"/>
                </a:rPr>
                <a:t>		       	    </a:t>
              </a:r>
              <a:r>
                <a:rPr lang="en-AU" sz="3600" dirty="0">
                  <a:solidFill>
                    <a:srgbClr val="AF092D"/>
                  </a:solidFill>
                  <a:latin typeface="JasmineUPC" pitchFamily="18" charset="-34"/>
                  <a:cs typeface="JasmineUPC" pitchFamily="18" charset="-34"/>
                </a:rPr>
                <a:t>Sin</a:t>
              </a:r>
            </a:p>
          </p:txBody>
        </p:sp>
        <p:sp>
          <p:nvSpPr>
            <p:cNvPr id="6" name="Line 18">
              <a:extLst>
                <a:ext uri="{FF2B5EF4-FFF2-40B4-BE49-F238E27FC236}">
                  <a16:creationId xmlns:a16="http://schemas.microsoft.com/office/drawing/2014/main" xmlns="" id="{730B5A4B-F251-488C-A1BE-D978143764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051" y="1845593"/>
              <a:ext cx="0" cy="142875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7" name="Line 19">
              <a:extLst>
                <a:ext uri="{FF2B5EF4-FFF2-40B4-BE49-F238E27FC236}">
                  <a16:creationId xmlns:a16="http://schemas.microsoft.com/office/drawing/2014/main" xmlns="" id="{B9FA876E-E19C-4EB4-B0CD-90E569DF50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9101" y="1988468"/>
              <a:ext cx="2806700" cy="0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8" name="Line 20">
              <a:extLst>
                <a:ext uri="{FF2B5EF4-FFF2-40B4-BE49-F238E27FC236}">
                  <a16:creationId xmlns:a16="http://schemas.microsoft.com/office/drawing/2014/main" xmlns="" id="{EA48B477-2F14-4402-AE3F-8A3B6ACBFD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6088" y="1988468"/>
              <a:ext cx="0" cy="215900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9" name="Line 21">
              <a:extLst>
                <a:ext uri="{FF2B5EF4-FFF2-40B4-BE49-F238E27FC236}">
                  <a16:creationId xmlns:a16="http://schemas.microsoft.com/office/drawing/2014/main" xmlns="" id="{0B98E8A4-A4CA-4F6C-BC58-892B750D68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77101" y="1988468"/>
              <a:ext cx="0" cy="215900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10" name="Line 22">
              <a:extLst>
                <a:ext uri="{FF2B5EF4-FFF2-40B4-BE49-F238E27FC236}">
                  <a16:creationId xmlns:a16="http://schemas.microsoft.com/office/drawing/2014/main" xmlns="" id="{C19F373D-0D12-4246-9198-F1DD9A64A1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7201" y="2709193"/>
              <a:ext cx="0" cy="144463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11" name="Line 23">
              <a:extLst>
                <a:ext uri="{FF2B5EF4-FFF2-40B4-BE49-F238E27FC236}">
                  <a16:creationId xmlns:a16="http://schemas.microsoft.com/office/drawing/2014/main" xmlns="" id="{AAEA865D-8A23-4C51-8689-FADDD9D0E5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72338" y="2709193"/>
              <a:ext cx="0" cy="144463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12" name="Line 24">
              <a:extLst>
                <a:ext uri="{FF2B5EF4-FFF2-40B4-BE49-F238E27FC236}">
                  <a16:creationId xmlns:a16="http://schemas.microsoft.com/office/drawing/2014/main" xmlns="" id="{92C9FED2-84E9-4F25-BC6D-437A7D0FB2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3863" y="2853656"/>
              <a:ext cx="863600" cy="0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13" name="Line 25">
              <a:extLst>
                <a:ext uri="{FF2B5EF4-FFF2-40B4-BE49-F238E27FC236}">
                  <a16:creationId xmlns:a16="http://schemas.microsoft.com/office/drawing/2014/main" xmlns="" id="{CF657237-EAA1-4068-BFFC-6FE34AD8F8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3513" y="2853656"/>
              <a:ext cx="792163" cy="0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14" name="Line 26">
              <a:extLst>
                <a:ext uri="{FF2B5EF4-FFF2-40B4-BE49-F238E27FC236}">
                  <a16:creationId xmlns:a16="http://schemas.microsoft.com/office/drawing/2014/main" xmlns="" id="{BC76C3AF-18AF-4B6F-B971-FDF8D8942A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0476" y="2853656"/>
              <a:ext cx="0" cy="1439862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15" name="Line 27">
              <a:extLst>
                <a:ext uri="{FF2B5EF4-FFF2-40B4-BE49-F238E27FC236}">
                  <a16:creationId xmlns:a16="http://schemas.microsoft.com/office/drawing/2014/main" xmlns="" id="{26A97648-C6AC-46B0-B067-9DFD4ECC4F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40501" y="2853656"/>
              <a:ext cx="0" cy="1439862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16" name="Line 28">
              <a:extLst>
                <a:ext uri="{FF2B5EF4-FFF2-40B4-BE49-F238E27FC236}">
                  <a16:creationId xmlns:a16="http://schemas.microsoft.com/office/drawing/2014/main" xmlns="" id="{5A24C293-85CA-434C-9FAF-A6EE212DF7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0476" y="5157118"/>
              <a:ext cx="0" cy="144463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17" name="Line 29">
              <a:extLst>
                <a:ext uri="{FF2B5EF4-FFF2-40B4-BE49-F238E27FC236}">
                  <a16:creationId xmlns:a16="http://schemas.microsoft.com/office/drawing/2014/main" xmlns="" id="{E166F1C8-22F1-4E9F-8424-F4766390E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0313" y="5301581"/>
              <a:ext cx="1997075" cy="0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18" name="Line 30">
              <a:extLst>
                <a:ext uri="{FF2B5EF4-FFF2-40B4-BE49-F238E27FC236}">
                  <a16:creationId xmlns:a16="http://schemas.microsoft.com/office/drawing/2014/main" xmlns="" id="{5DC72EC6-53FC-464D-A11D-544DF0BB90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051" y="5301581"/>
              <a:ext cx="0" cy="144462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19" name="Line 31">
              <a:extLst>
                <a:ext uri="{FF2B5EF4-FFF2-40B4-BE49-F238E27FC236}">
                  <a16:creationId xmlns:a16="http://schemas.microsoft.com/office/drawing/2014/main" xmlns="" id="{075C6A27-C250-4EAE-9E4D-3DA58CAB17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17601" y="2853656"/>
              <a:ext cx="576262" cy="0"/>
            </a:xfrm>
            <a:prstGeom prst="line">
              <a:avLst/>
            </a:prstGeom>
            <a:grpFill/>
            <a:ln w="57150">
              <a:solidFill>
                <a:srgbClr val="AF092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0" name="Line 32">
              <a:extLst>
                <a:ext uri="{FF2B5EF4-FFF2-40B4-BE49-F238E27FC236}">
                  <a16:creationId xmlns:a16="http://schemas.microsoft.com/office/drawing/2014/main" xmlns="" id="{F155925C-AD05-48B6-8E5B-730928AD1F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44588" y="2853656"/>
              <a:ext cx="0" cy="358775"/>
            </a:xfrm>
            <a:prstGeom prst="line">
              <a:avLst/>
            </a:prstGeom>
            <a:grpFill/>
            <a:ln w="57150">
              <a:solidFill>
                <a:srgbClr val="AF092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1" name="Line 33">
              <a:extLst>
                <a:ext uri="{FF2B5EF4-FFF2-40B4-BE49-F238E27FC236}">
                  <a16:creationId xmlns:a16="http://schemas.microsoft.com/office/drawing/2014/main" xmlns="" id="{B2DB363C-EF66-4B4B-975E-DCDCFEDA4D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0938" y="4004593"/>
              <a:ext cx="0" cy="1296988"/>
            </a:xfrm>
            <a:prstGeom prst="line">
              <a:avLst/>
            </a:prstGeom>
            <a:grpFill/>
            <a:ln w="57150">
              <a:solidFill>
                <a:srgbClr val="AF092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2" name="Line 34">
              <a:extLst>
                <a:ext uri="{FF2B5EF4-FFF2-40B4-BE49-F238E27FC236}">
                  <a16:creationId xmlns:a16="http://schemas.microsoft.com/office/drawing/2014/main" xmlns="" id="{64AB4278-E4BA-408A-AD36-B067E151E4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05676" y="2853656"/>
              <a:ext cx="647700" cy="0"/>
            </a:xfrm>
            <a:prstGeom prst="line">
              <a:avLst/>
            </a:prstGeom>
            <a:grpFill/>
            <a:ln w="57150">
              <a:solidFill>
                <a:srgbClr val="AF092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3" name="Line 35">
              <a:extLst>
                <a:ext uri="{FF2B5EF4-FFF2-40B4-BE49-F238E27FC236}">
                  <a16:creationId xmlns:a16="http://schemas.microsoft.com/office/drawing/2014/main" xmlns="" id="{80D1D034-B845-470B-8F8E-C30486D720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24801" y="2853656"/>
              <a:ext cx="0" cy="358775"/>
            </a:xfrm>
            <a:prstGeom prst="line">
              <a:avLst/>
            </a:prstGeom>
            <a:grpFill/>
            <a:ln w="57150">
              <a:solidFill>
                <a:srgbClr val="AF092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4" name="Line 36">
              <a:extLst>
                <a:ext uri="{FF2B5EF4-FFF2-40B4-BE49-F238E27FC236}">
                  <a16:creationId xmlns:a16="http://schemas.microsoft.com/office/drawing/2014/main" xmlns="" id="{5F256DB4-59F5-4F86-822D-96075B6A62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58138" y="4004593"/>
              <a:ext cx="0" cy="1296988"/>
            </a:xfrm>
            <a:prstGeom prst="line">
              <a:avLst/>
            </a:prstGeom>
            <a:grpFill/>
            <a:ln w="57150">
              <a:solidFill>
                <a:srgbClr val="AF092D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5" name="Line 37">
              <a:extLst>
                <a:ext uri="{FF2B5EF4-FFF2-40B4-BE49-F238E27FC236}">
                  <a16:creationId xmlns:a16="http://schemas.microsoft.com/office/drawing/2014/main" xmlns="" id="{8AE882DF-2FC5-41BC-8F64-C5DCB5256A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051" y="2021806"/>
              <a:ext cx="0" cy="288925"/>
            </a:xfrm>
            <a:prstGeom prst="line">
              <a:avLst/>
            </a:prstGeom>
            <a:grpFill/>
            <a:ln w="57150">
              <a:solidFill>
                <a:srgbClr val="88683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6" name="Line 38">
              <a:extLst>
                <a:ext uri="{FF2B5EF4-FFF2-40B4-BE49-F238E27FC236}">
                  <a16:creationId xmlns:a16="http://schemas.microsoft.com/office/drawing/2014/main" xmlns="" id="{C1A412C8-8C53-49A4-8AFD-D2B137B6A9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051" y="2709193"/>
              <a:ext cx="0" cy="215900"/>
            </a:xfrm>
            <a:prstGeom prst="line">
              <a:avLst/>
            </a:prstGeom>
            <a:grpFill/>
            <a:ln w="57150">
              <a:solidFill>
                <a:srgbClr val="88683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7" name="Line 39">
              <a:extLst>
                <a:ext uri="{FF2B5EF4-FFF2-40B4-BE49-F238E27FC236}">
                  <a16:creationId xmlns:a16="http://schemas.microsoft.com/office/drawing/2014/main" xmlns="" id="{FF632996-8A8A-49FE-BFEB-C56BD14A8C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9638" y="2940968"/>
              <a:ext cx="1008063" cy="0"/>
            </a:xfrm>
            <a:prstGeom prst="line">
              <a:avLst/>
            </a:prstGeom>
            <a:grpFill/>
            <a:ln w="57150">
              <a:solidFill>
                <a:srgbClr val="88683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8" name="Line 40">
              <a:extLst>
                <a:ext uri="{FF2B5EF4-FFF2-40B4-BE49-F238E27FC236}">
                  <a16:creationId xmlns:a16="http://schemas.microsoft.com/office/drawing/2014/main" xmlns="" id="{D3B91DBA-C5DA-4A29-8BE9-8141F4A648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8213" y="2925093"/>
              <a:ext cx="0" cy="287338"/>
            </a:xfrm>
            <a:prstGeom prst="line">
              <a:avLst/>
            </a:prstGeom>
            <a:grpFill/>
            <a:ln w="57150">
              <a:solidFill>
                <a:srgbClr val="88683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9" name="Line 41">
              <a:extLst>
                <a:ext uri="{FF2B5EF4-FFF2-40B4-BE49-F238E27FC236}">
                  <a16:creationId xmlns:a16="http://schemas.microsoft.com/office/drawing/2014/main" xmlns="" id="{34D4E6BE-87D2-4932-B95D-702C6EA207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7338" y="2925093"/>
              <a:ext cx="0" cy="287338"/>
            </a:xfrm>
            <a:prstGeom prst="line">
              <a:avLst/>
            </a:prstGeom>
            <a:grpFill/>
            <a:ln w="57150">
              <a:solidFill>
                <a:srgbClr val="88683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30" name="Line 42">
              <a:extLst>
                <a:ext uri="{FF2B5EF4-FFF2-40B4-BE49-F238E27FC236}">
                  <a16:creationId xmlns:a16="http://schemas.microsoft.com/office/drawing/2014/main" xmlns="" id="{9908DB35-CF13-4A9E-82C4-A141AA501C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84563" y="4004593"/>
              <a:ext cx="0" cy="649288"/>
            </a:xfrm>
            <a:prstGeom prst="line">
              <a:avLst/>
            </a:prstGeom>
            <a:grpFill/>
            <a:ln w="57150">
              <a:solidFill>
                <a:srgbClr val="88683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31" name="Line 43">
              <a:extLst>
                <a:ext uri="{FF2B5EF4-FFF2-40B4-BE49-F238E27FC236}">
                  <a16:creationId xmlns:a16="http://schemas.microsoft.com/office/drawing/2014/main" xmlns="" id="{20D1BE59-C931-441F-B76E-62E940F139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72101" y="4004593"/>
              <a:ext cx="0" cy="649288"/>
            </a:xfrm>
            <a:prstGeom prst="line">
              <a:avLst/>
            </a:prstGeom>
            <a:grpFill/>
            <a:ln w="57150">
              <a:solidFill>
                <a:srgbClr val="88683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32" name="Line 44">
              <a:extLst>
                <a:ext uri="{FF2B5EF4-FFF2-40B4-BE49-F238E27FC236}">
                  <a16:creationId xmlns:a16="http://schemas.microsoft.com/office/drawing/2014/main" xmlns="" id="{834C7978-95E1-4916-9870-37FF384746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051" y="4653881"/>
              <a:ext cx="936625" cy="0"/>
            </a:xfrm>
            <a:prstGeom prst="line">
              <a:avLst/>
            </a:prstGeom>
            <a:grpFill/>
            <a:ln w="57150">
              <a:solidFill>
                <a:srgbClr val="88683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r>
                <a:rPr lang="en-AU" dirty="0">
                  <a:solidFill>
                    <a:prstClr val="white"/>
                  </a:solidFill>
                  <a:latin typeface="JasmineUPC" pitchFamily="18" charset="-34"/>
                  <a:cs typeface="JasmineUPC" pitchFamily="18" charset="-34"/>
                </a:rPr>
                <a:t>   </a:t>
              </a:r>
            </a:p>
          </p:txBody>
        </p:sp>
        <p:sp>
          <p:nvSpPr>
            <p:cNvPr id="33" name="Line 45">
              <a:extLst>
                <a:ext uri="{FF2B5EF4-FFF2-40B4-BE49-F238E27FC236}">
                  <a16:creationId xmlns:a16="http://schemas.microsoft.com/office/drawing/2014/main" xmlns="" id="{6A76B412-FE82-4B72-89F6-583B6AAFFF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4051" y="4625306"/>
              <a:ext cx="0" cy="649287"/>
            </a:xfrm>
            <a:prstGeom prst="line">
              <a:avLst/>
            </a:prstGeom>
            <a:grpFill/>
            <a:ln w="57150">
              <a:solidFill>
                <a:srgbClr val="88683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34" name="Line 46">
              <a:extLst>
                <a:ext uri="{FF2B5EF4-FFF2-40B4-BE49-F238E27FC236}">
                  <a16:creationId xmlns:a16="http://schemas.microsoft.com/office/drawing/2014/main" xmlns="" id="{307A34D1-23CC-4184-9A24-C768485A8F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5988" y="4653881"/>
              <a:ext cx="1008063" cy="0"/>
            </a:xfrm>
            <a:prstGeom prst="line">
              <a:avLst/>
            </a:prstGeom>
            <a:grpFill/>
            <a:ln w="57150">
              <a:solidFill>
                <a:srgbClr val="88683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35" name="Line 47">
              <a:extLst>
                <a:ext uri="{FF2B5EF4-FFF2-40B4-BE49-F238E27FC236}">
                  <a16:creationId xmlns:a16="http://schemas.microsoft.com/office/drawing/2014/main" xmlns="" id="{12AC885B-DC15-457A-9F74-67959CFE0D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40501" y="5157118"/>
              <a:ext cx="0" cy="144463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36" name="Line 49">
              <a:extLst>
                <a:ext uri="{FF2B5EF4-FFF2-40B4-BE49-F238E27FC236}">
                  <a16:creationId xmlns:a16="http://schemas.microsoft.com/office/drawing/2014/main" xmlns="" id="{DAC81A17-EB4F-4F97-9155-978851C93F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8976" y="1988468"/>
              <a:ext cx="2806700" cy="0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37" name="Text Box 50">
              <a:extLst>
                <a:ext uri="{FF2B5EF4-FFF2-40B4-BE49-F238E27FC236}">
                  <a16:creationId xmlns:a16="http://schemas.microsoft.com/office/drawing/2014/main" xmlns="" id="{888F7407-E064-46B5-9C0D-87242654E4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7234" y="2132856"/>
              <a:ext cx="2520950" cy="70788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AU" sz="4000" dirty="0">
                  <a:solidFill>
                    <a:srgbClr val="886838"/>
                  </a:solidFill>
                  <a:latin typeface="JasmineUPC" pitchFamily="18" charset="-34"/>
                  <a:cs typeface="JasmineUPC" pitchFamily="18" charset="-34"/>
                </a:rPr>
                <a:t>Conscience</a:t>
              </a:r>
            </a:p>
          </p:txBody>
        </p:sp>
        <p:sp>
          <p:nvSpPr>
            <p:cNvPr id="38" name="Text Box 52">
              <a:extLst>
                <a:ext uri="{FF2B5EF4-FFF2-40B4-BE49-F238E27FC236}">
                  <a16:creationId xmlns:a16="http://schemas.microsoft.com/office/drawing/2014/main" xmlns="" id="{8090C8FC-5D25-4FEB-ABAC-36556DBD46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1760" y="3361491"/>
              <a:ext cx="4103688" cy="71558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50000"/>
                </a:lnSpc>
                <a:defRPr/>
              </a:pPr>
              <a:r>
                <a:rPr lang="en-AU" sz="3600" dirty="0">
                  <a:solidFill>
                    <a:srgbClr val="886838"/>
                  </a:solidFill>
                  <a:latin typeface="JasmineUPC" pitchFamily="18" charset="-34"/>
                  <a:cs typeface="JasmineUPC" pitchFamily="18" charset="-34"/>
                </a:rPr>
                <a:t>     Strong	       Weak</a:t>
              </a:r>
            </a:p>
            <a:p>
              <a:pPr>
                <a:lnSpc>
                  <a:spcPct val="50000"/>
                </a:lnSpc>
                <a:defRPr/>
              </a:pPr>
              <a:r>
                <a:rPr lang="en-AU" sz="3600" dirty="0">
                  <a:solidFill>
                    <a:srgbClr val="886838"/>
                  </a:solidFill>
                  <a:latin typeface="JasmineUPC" pitchFamily="18" charset="-34"/>
                  <a:cs typeface="JasmineUPC" pitchFamily="18" charset="-34"/>
                </a:rPr>
                <a:t>    (Allows)	    (Disallows)</a:t>
              </a:r>
            </a:p>
          </p:txBody>
        </p:sp>
        <p:sp>
          <p:nvSpPr>
            <p:cNvPr id="39" name="Text Box 53">
              <a:extLst>
                <a:ext uri="{FF2B5EF4-FFF2-40B4-BE49-F238E27FC236}">
                  <a16:creationId xmlns:a16="http://schemas.microsoft.com/office/drawing/2014/main" xmlns="" id="{F23679E3-A9C2-4A36-9F01-8AD83AA995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677" y="5377519"/>
              <a:ext cx="2232248" cy="70788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AU" sz="4000" dirty="0">
                  <a:solidFill>
                    <a:srgbClr val="3C0240"/>
                  </a:solidFill>
                  <a:latin typeface="JasmineUPC" pitchFamily="18" charset="-34"/>
                  <a:cs typeface="JasmineUPC" pitchFamily="18" charset="-34"/>
                </a:rPr>
                <a:t>Glory to God</a:t>
              </a:r>
            </a:p>
          </p:txBody>
        </p:sp>
        <p:sp>
          <p:nvSpPr>
            <p:cNvPr id="40" name="Line 54">
              <a:extLst>
                <a:ext uri="{FF2B5EF4-FFF2-40B4-BE49-F238E27FC236}">
                  <a16:creationId xmlns:a16="http://schemas.microsoft.com/office/drawing/2014/main" xmlns="" id="{D9FF8D34-4292-4897-BD1A-0AE8F78A05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3101" y="5301581"/>
              <a:ext cx="2087562" cy="0"/>
            </a:xfrm>
            <a:prstGeom prst="line">
              <a:avLst/>
            </a:prstGeom>
            <a:grpFill/>
            <a:ln w="57150">
              <a:solidFill>
                <a:srgbClr val="3C024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41" name="Line 55">
              <a:extLst>
                <a:ext uri="{FF2B5EF4-FFF2-40B4-BE49-F238E27FC236}">
                  <a16:creationId xmlns:a16="http://schemas.microsoft.com/office/drawing/2014/main" xmlns="" id="{998BD41B-C41B-4156-8990-E6E3EBE994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43413" y="2939381"/>
              <a:ext cx="954088" cy="0"/>
            </a:xfrm>
            <a:prstGeom prst="line">
              <a:avLst/>
            </a:prstGeom>
            <a:grpFill/>
            <a:ln w="57150">
              <a:solidFill>
                <a:srgbClr val="886838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en-AU" dirty="0">
                <a:solidFill>
                  <a:prstClr val="white"/>
                </a:solidFill>
                <a:latin typeface="JasmineUPC" pitchFamily="18" charset="-34"/>
                <a:cs typeface="JasmineUPC" pitchFamily="18" charset="-34"/>
              </a:endParaRP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CC4E6705-CBD9-4926-939A-454F2EE87B55}"/>
                </a:ext>
              </a:extLst>
            </p:cNvPr>
            <p:cNvCxnSpPr/>
            <p:nvPr/>
          </p:nvCxnSpPr>
          <p:spPr>
            <a:xfrm>
              <a:off x="194370" y="1340768"/>
              <a:ext cx="8748000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9C037D61-1602-445F-A80F-6AB54075CEA1}"/>
              </a:ext>
            </a:extLst>
          </p:cNvPr>
          <p:cNvSpPr/>
          <p:nvPr/>
        </p:nvSpPr>
        <p:spPr>
          <a:xfrm>
            <a:off x="7580737" y="6363361"/>
            <a:ext cx="46096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1" dirty="0">
                <a:solidFill>
                  <a:prstClr val="white"/>
                </a:solidFill>
                <a:latin typeface="Corbel"/>
              </a:rPr>
              <a:t>Steve McGeorge – The Atonement in Daily Life</a:t>
            </a:r>
            <a:endParaRPr lang="en-AU" i="1" dirty="0">
              <a:solidFill>
                <a:prstClr val="white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14500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animal, invertebrate&#10;&#10;Description generated with high confidence">
            <a:extLst>
              <a:ext uri="{FF2B5EF4-FFF2-40B4-BE49-F238E27FC236}">
                <a16:creationId xmlns:a16="http://schemas.microsoft.com/office/drawing/2014/main" xmlns="" id="{B8577EA1-E84B-41B0-8CDF-1F8CBA8DF9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66" y="524477"/>
            <a:ext cx="2537419" cy="14283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68669D-26F1-4A2F-8189-5E87D9B0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799" y="228601"/>
            <a:ext cx="9146383" cy="1371600"/>
          </a:xfrm>
        </p:spPr>
        <p:txBody>
          <a:bodyPr/>
          <a:lstStyle/>
          <a:p>
            <a:r>
              <a:rPr lang="en-A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Working with the Consciences                            of our Brothers and Sisters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AF65B3-6A3B-4B66-91B7-65A314451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406" y="2305395"/>
            <a:ext cx="10728958" cy="4443154"/>
          </a:xfrm>
        </p:spPr>
        <p:txBody>
          <a:bodyPr>
            <a:normAutofit/>
          </a:bodyPr>
          <a:lstStyle/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 not developed equals a weaker Godly 	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 8 v 4, 7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conscience in that issue </a:t>
            </a:r>
          </a:p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 developed equals a stronger Godly 	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 8 v 1-2, 8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conscience in that issue but can cause arrogance 		            and loss of perspective before God and others</a:t>
            </a:r>
          </a:p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strong Godly conscience on that issue can cause 	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 8 v 9-12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those with a weak conscience on the same issue to sin</a:t>
            </a:r>
            <a:endParaRPr lang="en-GB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A picture containing animal, invertebrate&#10;&#10;Description generated with high confidence">
            <a:extLst>
              <a:ext uri="{FF2B5EF4-FFF2-40B4-BE49-F238E27FC236}">
                <a16:creationId xmlns:a16="http://schemas.microsoft.com/office/drawing/2014/main" xmlns="" id="{0C899350-8865-41DF-9C72-C104702236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05450" y="109451"/>
            <a:ext cx="2537419" cy="142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4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AF65B3-6A3B-4B66-91B7-65A314451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45" y="2285999"/>
            <a:ext cx="11665527" cy="4572001"/>
          </a:xfrm>
        </p:spPr>
        <p:txBody>
          <a:bodyPr>
            <a:normAutofit/>
          </a:bodyPr>
          <a:lstStyle/>
          <a:p>
            <a:pPr>
              <a:tabLst>
                <a:tab pos="8251825" algn="l"/>
                <a:tab pos="9686925" algn="l"/>
              </a:tabLs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Godly conscience causes the brother/sister who sees 	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 8 v 13     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sin in a behaviour, in love, to modify their behaviour in 	                     the presence of a brother/sister who does </a:t>
            </a:r>
          </a:p>
          <a:p>
            <a:pPr>
              <a:tabLst>
                <a:tab pos="8251825" algn="l"/>
                <a:tab pos="9686925" algn="l"/>
              </a:tabLs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Conscience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causes the same brother/sister who sees no sin 	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 10 v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 behaviour not to modify if shared by that brother/sister		       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24-26</a:t>
            </a:r>
          </a:p>
          <a:p>
            <a:pPr>
              <a:tabLst>
                <a:tab pos="9686925" algn="l"/>
              </a:tabLs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 behaviours are lawful before God due to the brother/ 	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 8 v 8,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sister’s conscience, but not both are edifying		     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v 23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endParaRPr lang="en-A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A picture containing animal, invertebrate&#10;&#10;Description generated with high confidence">
            <a:extLst>
              <a:ext uri="{FF2B5EF4-FFF2-40B4-BE49-F238E27FC236}">
                <a16:creationId xmlns:a16="http://schemas.microsoft.com/office/drawing/2014/main" xmlns="" id="{4784295C-9ACB-4315-BDA1-D4358E05BF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666" y="524477"/>
            <a:ext cx="2537419" cy="142832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EAB673DC-9626-4985-AF6F-595AB68AF04E}"/>
              </a:ext>
            </a:extLst>
          </p:cNvPr>
          <p:cNvSpPr txBox="1">
            <a:spLocks/>
          </p:cNvSpPr>
          <p:nvPr/>
        </p:nvSpPr>
        <p:spPr>
          <a:xfrm>
            <a:off x="1123799" y="228601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Working with the Consciences                            of our Brothers and Sisters</a:t>
            </a:r>
          </a:p>
        </p:txBody>
      </p:sp>
      <p:pic>
        <p:nvPicPr>
          <p:cNvPr id="9" name="Picture 8" descr="A picture containing animal, invertebrate&#10;&#10;Description generated with high confidence">
            <a:extLst>
              <a:ext uri="{FF2B5EF4-FFF2-40B4-BE49-F238E27FC236}">
                <a16:creationId xmlns:a16="http://schemas.microsoft.com/office/drawing/2014/main" xmlns="" id="{A8FF177B-D611-489B-9FF2-8C822B71D9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05450" y="109451"/>
            <a:ext cx="2537419" cy="142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2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36A16E-83CD-4530-8FF1-86895CA0D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991" y="662471"/>
            <a:ext cx="7524327" cy="1371600"/>
          </a:xfrm>
        </p:spPr>
        <p:txBody>
          <a:bodyPr/>
          <a:lstStyle/>
          <a:p>
            <a:r>
              <a:rPr lang="en-A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our Godly Conscience allows must be kept in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7D43A2-8215-4D94-AB00-55C72D4E0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915" y="2845951"/>
            <a:ext cx="9732170" cy="41148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‘It means that a disciple must not be mastered by the lawful things which he allows and enjoys. </a:t>
            </a:r>
            <a:r>
              <a:rPr lang="en-AU" sz="3600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liberty to use anything ceases when it enslaves</a:t>
            </a:r>
            <a:r>
              <a:rPr lang="en-A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Keep the right perspective and you are safe; give it priority and you are in danger.’ </a:t>
            </a:r>
          </a:p>
          <a:p>
            <a:pPr marL="0" indent="0">
              <a:buNone/>
            </a:pPr>
            <a:r>
              <a:rPr lang="en-A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A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Genius of Discipleship – Individuality p70</a:t>
            </a:r>
          </a:p>
          <a:p>
            <a:endParaRPr lang="en-AU" dirty="0"/>
          </a:p>
        </p:txBody>
      </p:sp>
      <p:pic>
        <p:nvPicPr>
          <p:cNvPr id="8" name="Picture 7" descr="A picture containing indoor&#10;&#10;Description generated with high confidence">
            <a:extLst>
              <a:ext uri="{FF2B5EF4-FFF2-40B4-BE49-F238E27FC236}">
                <a16:creationId xmlns:a16="http://schemas.microsoft.com/office/drawing/2014/main" xmlns="" id="{41AC3A24-7655-4D67-A957-C4A770E4A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318" y="508173"/>
            <a:ext cx="2981306" cy="198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7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68669D-26F1-4A2F-8189-5E87D9B0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01" y="547192"/>
            <a:ext cx="9026888" cy="1371600"/>
          </a:xfrm>
        </p:spPr>
        <p:txBody>
          <a:bodyPr/>
          <a:lstStyle/>
          <a:p>
            <a:r>
              <a:rPr lang="en-A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Godly Conscience impacted by our different backgrounds/experiences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AF65B3-6A3B-4B66-91B7-65A314451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10" y="2960926"/>
            <a:ext cx="11792989" cy="4272136"/>
          </a:xfrm>
        </p:spPr>
        <p:txBody>
          <a:bodyPr>
            <a:noAutofit/>
          </a:bodyPr>
          <a:lstStyle/>
          <a:p>
            <a:pPr>
              <a:tabLst>
                <a:tab pos="9237663" algn="l"/>
              </a:tabLs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 uses his conscience position to save others	 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 9 v 20-22</a:t>
            </a:r>
          </a:p>
          <a:p>
            <a:pPr>
              <a:tabLst>
                <a:tab pos="9326563" algn="l"/>
              </a:tabLs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must seek to be flexible if we have a strong conscience 	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 9 v 22    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an issue to help save others</a:t>
            </a:r>
          </a:p>
          <a:p>
            <a:pPr>
              <a:tabLst>
                <a:tab pos="9326563" algn="l"/>
              </a:tabLs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must not impose our conscience position on others 	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 2 v 14 	</a:t>
            </a:r>
          </a:p>
          <a:p>
            <a:pPr>
              <a:tabLst>
                <a:tab pos="9326563" algn="l"/>
              </a:tabLs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must be self-restrained and self-disciplined being clear 	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 9 v 25-27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our conscience lest we fail ourselves</a:t>
            </a:r>
            <a:endParaRPr lang="en-A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xmlns="" id="{ECA95D8D-160A-443E-B03B-14A74BFAA4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491" y="394698"/>
            <a:ext cx="1349910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0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68669D-26F1-4A2F-8189-5E87D9B03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820" y="401782"/>
            <a:ext cx="8460431" cy="1371600"/>
          </a:xfrm>
        </p:spPr>
        <p:txBody>
          <a:bodyPr/>
          <a:lstStyle/>
          <a:p>
            <a:r>
              <a:rPr lang="en-A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Godly Conscience can change       our level of vulnerability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AF65B3-6A3B-4B66-91B7-65A314451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280" y="2596034"/>
            <a:ext cx="11399520" cy="4200128"/>
          </a:xfrm>
        </p:spPr>
        <p:txBody>
          <a:bodyPr>
            <a:noAutofit/>
          </a:bodyPr>
          <a:lstStyle/>
          <a:p>
            <a:pPr>
              <a:tabLst>
                <a:tab pos="8518525" algn="l"/>
              </a:tabLs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A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onscience of the strong can cause them to be 	</a:t>
            </a:r>
            <a:r>
              <a:rPr lang="en-A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 10 v 12-14 </a:t>
            </a:r>
            <a:r>
              <a:rPr lang="en-A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vulnerable and become weak </a:t>
            </a:r>
            <a:endParaRPr lang="en-A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tabLst>
                <a:tab pos="8518525" algn="l"/>
              </a:tabLs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Conscience of the weak can cause them to separate	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 10 v 19-21</a:t>
            </a:r>
            <a:r>
              <a:rPr lang="en-A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become strong   </a:t>
            </a:r>
          </a:p>
          <a:p>
            <a:pPr>
              <a:tabLst>
                <a:tab pos="8518525" algn="l"/>
              </a:tabLs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Conscience varies and so we seek to edify others 	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 10 v 23-24</a:t>
            </a:r>
          </a:p>
          <a:p>
            <a:pPr>
              <a:tabLst>
                <a:tab pos="8518525" algn="l"/>
              </a:tabLst>
            </a:pP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Conscience behaviours are to the glory of God and 	</a:t>
            </a:r>
            <a:r>
              <a:rPr lang="en-GB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 10 v 31-33 </a:t>
            </a: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modified for the salvation of our brothers and sisters</a:t>
            </a:r>
            <a:endParaRPr lang="en-A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m_-6464028062240382394_x0000_i1025" descr="image001">
            <a:extLst>
              <a:ext uri="{FF2B5EF4-FFF2-40B4-BE49-F238E27FC236}">
                <a16:creationId xmlns:a16="http://schemas.microsoft.com/office/drawing/2014/main" xmlns="" id="{36165144-F0B9-45C8-BB11-60F1127EA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879" y="218812"/>
            <a:ext cx="3657583" cy="1943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29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D70C0C-EB24-4CF6-86C7-860BDAF55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535" y="104240"/>
            <a:ext cx="9756575" cy="743744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Decline and Death of a Godly Conscience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3BB8BF0-3C4D-4445-97DE-13E78B2B5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884" y="1078173"/>
            <a:ext cx="11755561" cy="6121019"/>
          </a:xfrm>
        </p:spPr>
        <p:txBody>
          <a:bodyPr>
            <a:normAutofit fontScale="85000" lnSpcReduction="10000"/>
          </a:bodyPr>
          <a:lstStyle/>
          <a:p>
            <a:pPr>
              <a:tabLst>
                <a:tab pos="5024438" algn="l"/>
                <a:tab pos="9326563" algn="l"/>
              </a:tabLst>
            </a:pPr>
            <a:r>
              <a:rPr lang="en-US" sz="3100" b="1" dirty="0"/>
              <a:t>Do not give opportunity for lust to reign	</a:t>
            </a:r>
            <a:r>
              <a:rPr lang="en-US" sz="3100" b="1" dirty="0">
                <a:solidFill>
                  <a:srgbClr val="FFFF00"/>
                </a:solidFill>
              </a:rPr>
              <a:t>Rom 13 v 14</a:t>
            </a:r>
          </a:p>
          <a:p>
            <a:pPr>
              <a:tabLst>
                <a:tab pos="5024438" algn="l"/>
                <a:tab pos="9326563" algn="l"/>
              </a:tabLst>
            </a:pPr>
            <a:r>
              <a:rPr lang="en-US" sz="3100" b="1" dirty="0"/>
              <a:t>Recognise we gain what we put time and effort into 	</a:t>
            </a:r>
            <a:r>
              <a:rPr lang="en-US" sz="3100" b="1" dirty="0">
                <a:solidFill>
                  <a:srgbClr val="FFFF00"/>
                </a:solidFill>
              </a:rPr>
              <a:t>Gal 6 v 7-8    </a:t>
            </a:r>
          </a:p>
          <a:p>
            <a:pPr>
              <a:tabLst>
                <a:tab pos="5024438" algn="l"/>
                <a:tab pos="9326563" algn="l"/>
              </a:tabLst>
            </a:pPr>
            <a:r>
              <a:rPr lang="en-US" sz="3100" b="1" dirty="0"/>
              <a:t>Pride in our strong conscience excludes self-examination</a:t>
            </a:r>
            <a:r>
              <a:rPr lang="en-US" sz="3100" b="1" dirty="0">
                <a:solidFill>
                  <a:srgbClr val="FFFF00"/>
                </a:solidFill>
              </a:rPr>
              <a:t>	1 Cor 10 v 12-13      </a:t>
            </a:r>
            <a:r>
              <a:rPr lang="en-US" sz="3100" b="1" dirty="0"/>
              <a:t>leading to self-deception</a:t>
            </a:r>
          </a:p>
          <a:p>
            <a:pPr>
              <a:tabLst>
                <a:tab pos="5024438" algn="l"/>
                <a:tab pos="9326563" algn="l"/>
              </a:tabLst>
            </a:pPr>
            <a:r>
              <a:rPr lang="en-US" sz="3100" b="1" dirty="0"/>
              <a:t>Ungodly company will corrupt our Godly morals</a:t>
            </a:r>
            <a:r>
              <a:rPr lang="en-US" sz="3100" b="1" dirty="0">
                <a:solidFill>
                  <a:srgbClr val="FFFF00"/>
                </a:solidFill>
              </a:rPr>
              <a:t>	1 Cor 15 v 33</a:t>
            </a:r>
            <a:endParaRPr lang="en-US" sz="3100" b="1" dirty="0"/>
          </a:p>
          <a:p>
            <a:pPr>
              <a:tabLst>
                <a:tab pos="5024438" algn="l"/>
                <a:tab pos="9326563" algn="l"/>
              </a:tabLst>
            </a:pPr>
            <a:r>
              <a:rPr lang="en-US" sz="3100" b="1" dirty="0"/>
              <a:t>Apathy and humanism put away a Godly conscience	</a:t>
            </a:r>
            <a:r>
              <a:rPr lang="en-US" sz="3100" b="1" dirty="0">
                <a:solidFill>
                  <a:srgbClr val="FFFF00"/>
                </a:solidFill>
              </a:rPr>
              <a:t>1 Tim 1 v 19</a:t>
            </a:r>
          </a:p>
          <a:p>
            <a:pPr>
              <a:tabLst>
                <a:tab pos="5024438" algn="l"/>
                <a:tab pos="9326563" algn="l"/>
              </a:tabLst>
            </a:pPr>
            <a:r>
              <a:rPr lang="en-US" sz="3100" b="1" dirty="0"/>
              <a:t>Leaving the ecclesia our conscience is insensitive to God’s word</a:t>
            </a:r>
            <a:r>
              <a:rPr lang="en-US" sz="3100" b="1" dirty="0">
                <a:solidFill>
                  <a:srgbClr val="FFFF00"/>
                </a:solidFill>
              </a:rPr>
              <a:t>	1 Tim 4 v 1-2</a:t>
            </a:r>
          </a:p>
          <a:p>
            <a:pPr>
              <a:tabLst>
                <a:tab pos="5024438" algn="l"/>
                <a:tab pos="9326563" algn="l"/>
              </a:tabLst>
            </a:pPr>
            <a:r>
              <a:rPr lang="en-US" sz="3100" b="1" dirty="0"/>
              <a:t>Deliberate sin demonstrates the death of Godly conscience	</a:t>
            </a:r>
            <a:r>
              <a:rPr lang="en-US" sz="3100" b="1" dirty="0">
                <a:solidFill>
                  <a:srgbClr val="FFFF00"/>
                </a:solidFill>
              </a:rPr>
              <a:t>Heb 10 v 26 </a:t>
            </a:r>
          </a:p>
          <a:p>
            <a:pPr>
              <a:tabLst>
                <a:tab pos="5024438" algn="l"/>
                <a:tab pos="9326563" algn="l"/>
              </a:tabLst>
            </a:pPr>
            <a:r>
              <a:rPr lang="en-US" sz="3100" b="1" dirty="0"/>
              <a:t>Unbelieving have a defiled conscience unable to 	</a:t>
            </a:r>
            <a:r>
              <a:rPr lang="en-US" sz="3100" b="1" dirty="0">
                <a:solidFill>
                  <a:srgbClr val="FFFF00"/>
                </a:solidFill>
              </a:rPr>
              <a:t>Titus 1 v 15-16 </a:t>
            </a:r>
            <a:r>
              <a:rPr lang="en-US" sz="3100" b="1" dirty="0"/>
              <a:t>distinguish between good and evil</a:t>
            </a:r>
          </a:p>
          <a:p>
            <a:pPr>
              <a:tabLst>
                <a:tab pos="5024438" algn="l"/>
                <a:tab pos="9326563" algn="l"/>
              </a:tabLst>
            </a:pPr>
            <a:r>
              <a:rPr lang="en-US" sz="3100" b="1" dirty="0"/>
              <a:t>No Godly conscience causes evil behaviours </a:t>
            </a:r>
            <a:r>
              <a:rPr lang="en-US" sz="3100" b="1"/>
              <a:t>and 	</a:t>
            </a:r>
            <a:r>
              <a:rPr lang="en-US" sz="3100" b="1">
                <a:solidFill>
                  <a:srgbClr val="FFFF00"/>
                </a:solidFill>
              </a:rPr>
              <a:t>Rom </a:t>
            </a:r>
            <a:r>
              <a:rPr lang="en-US" sz="3100" b="1" dirty="0">
                <a:solidFill>
                  <a:srgbClr val="FFFF00"/>
                </a:solidFill>
              </a:rPr>
              <a:t>1 v 28, 32   </a:t>
            </a:r>
            <a:r>
              <a:rPr lang="en-US" sz="3100" b="1" dirty="0"/>
              <a:t>pleasure in them </a:t>
            </a:r>
            <a:r>
              <a:rPr lang="en-US" dirty="0"/>
              <a:t>		</a:t>
            </a:r>
            <a:endParaRPr lang="en-AU" dirty="0"/>
          </a:p>
        </p:txBody>
      </p:sp>
      <p:pic>
        <p:nvPicPr>
          <p:cNvPr id="5" name="Picture 4" descr="A close up of a piece of paper&#10;&#10;Description generated with very high confidence">
            <a:extLst>
              <a:ext uri="{FF2B5EF4-FFF2-40B4-BE49-F238E27FC236}">
                <a16:creationId xmlns:a16="http://schemas.microsoft.com/office/drawing/2014/main" xmlns="" id="{8FA6EE7B-58C8-4466-970F-163F0D3685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110" y="104240"/>
            <a:ext cx="1770833" cy="92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7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87034" y="214746"/>
            <a:ext cx="9146383" cy="1371600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Developing a Godly Conscience in                           the next generation –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Deut 6 v 6-9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A48A6922-5A14-4B8E-9AE6-CFA01FABF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7" y="1817043"/>
            <a:ext cx="11543607" cy="4608512"/>
          </a:xfrm>
        </p:spPr>
        <p:txBody>
          <a:bodyPr>
            <a:noAutofit/>
          </a:bodyPr>
          <a:lstStyle/>
          <a:p>
            <a:r>
              <a:rPr lang="en-US" sz="2800" b="1" dirty="0"/>
              <a:t>Plant the word of God in their hearts as soon as they come into existence through Bible stories, readings and meditating about God’s word</a:t>
            </a:r>
          </a:p>
          <a:p>
            <a:r>
              <a:rPr lang="en-US" sz="2800" b="1" dirty="0"/>
              <a:t>Develop an awareness and dependency on God through family and 1 to 1 prayers</a:t>
            </a:r>
          </a:p>
          <a:p>
            <a:r>
              <a:rPr lang="en-US" sz="2800" b="1" dirty="0"/>
              <a:t>Talk about God’s principles and how we are trying to apply them at family meetings to the situations of life that we encounter </a:t>
            </a:r>
          </a:p>
          <a:p>
            <a:r>
              <a:rPr lang="en-US" sz="2800" b="1" dirty="0"/>
              <a:t>Talk about our vision of the Kingdom making it real with detail that relates to them</a:t>
            </a:r>
          </a:p>
          <a:p>
            <a:r>
              <a:rPr lang="en-US" sz="2800" b="1" dirty="0"/>
              <a:t>Discipline them in love, obeying God’s commandments as we try to obey our heavenly Father, praying about the behaviour when older</a:t>
            </a:r>
          </a:p>
        </p:txBody>
      </p:sp>
      <p:pic>
        <p:nvPicPr>
          <p:cNvPr id="1026" name="m_-380092213701811277_x0000_i1025" descr="image001">
            <a:extLst>
              <a:ext uri="{FF2B5EF4-FFF2-40B4-BE49-F238E27FC236}">
                <a16:creationId xmlns:a16="http://schemas.microsoft.com/office/drawing/2014/main" xmlns="" id="{E4782907-FD45-413E-968F-7D523DE4C1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12" b="10601"/>
          <a:stretch/>
        </p:blipFill>
        <p:spPr bwMode="auto">
          <a:xfrm>
            <a:off x="8190411" y="214746"/>
            <a:ext cx="3834146" cy="140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5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B0BB2CD-F51F-46B5-9007-64584B64B7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2" r="17308"/>
          <a:stretch/>
        </p:blipFill>
        <p:spPr>
          <a:xfrm rot="5400000">
            <a:off x="9752661" y="-439415"/>
            <a:ext cx="1603464" cy="2820785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91537" y="214746"/>
            <a:ext cx="9146383" cy="1371600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Developing a Godly Conscience in the 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generation –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Deut 6 v 6-9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A48A6922-5A14-4B8E-9AE6-CFA01FABF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78" y="1772710"/>
            <a:ext cx="11543607" cy="5085290"/>
          </a:xfrm>
        </p:spPr>
        <p:txBody>
          <a:bodyPr>
            <a:noAutofit/>
          </a:bodyPr>
          <a:lstStyle/>
          <a:p>
            <a:r>
              <a:rPr lang="en-US" sz="2800" b="1" dirty="0"/>
              <a:t>Show the word of God in action as parents, aunties and uncles in a range  of contexts where that comes first and self second</a:t>
            </a:r>
          </a:p>
          <a:p>
            <a:r>
              <a:rPr lang="en-US" sz="2800" b="1" dirty="0"/>
              <a:t>Emphasise and experience the blessings of our ecclesial/brotherhood fellowship in practical support, speaking positively about our ecclesia</a:t>
            </a:r>
          </a:p>
          <a:p>
            <a:r>
              <a:rPr lang="en-US" sz="2800" b="1" dirty="0"/>
              <a:t>Demonstrate Godly choices in our decisions at many different levels </a:t>
            </a:r>
          </a:p>
          <a:p>
            <a:r>
              <a:rPr lang="en-US" sz="2800" b="1" dirty="0"/>
              <a:t>Encourage and provide opportunities for them to take increasing responsibility to develop their own Godly conscience e.g. listening to talks/reading books/doing one of the daily readings</a:t>
            </a:r>
          </a:p>
          <a:p>
            <a:r>
              <a:rPr lang="en-US" sz="2800" b="1" dirty="0"/>
              <a:t>Gradually hand more responsibility to them to help them develop their ability to make Godly choices, giving guidance when needed</a:t>
            </a:r>
          </a:p>
        </p:txBody>
      </p:sp>
    </p:spTree>
    <p:extLst>
      <p:ext uri="{BB962C8B-B14F-4D97-AF65-F5344CB8AC3E}">
        <p14:creationId xmlns:p14="http://schemas.microsoft.com/office/powerpoint/2010/main" val="426463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12C330-F576-40A8-A823-34F76F0CA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05" y="430040"/>
            <a:ext cx="7939288" cy="100811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Critical aspects for the development of a Godly Conscience in the 21</a:t>
            </a:r>
            <a:r>
              <a:rPr lang="en-US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Century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6D14CBD-DF86-4893-8E5B-DF870D65B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509" y="1717185"/>
            <a:ext cx="11526981" cy="4188297"/>
          </a:xfrm>
        </p:spPr>
        <p:txBody>
          <a:bodyPr>
            <a:noAutofit/>
          </a:bodyPr>
          <a:lstStyle/>
          <a:p>
            <a:r>
              <a:rPr lang="en-GB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Regular intake of God’s word -  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 God’s standard of right and wrong and then apply in our thoughts, determining our moral decisions shown in our behaviour.</a:t>
            </a:r>
          </a:p>
          <a:p>
            <a:r>
              <a:rPr lang="en-GB" b="1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example of critical emotional relationships 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Values learnt from parents, grandparents, extended family, aunties and uncles, Sunday School teachers, youth group leaders, Heritage teachers and later brothers and sisters, spouse and in-laws. </a:t>
            </a:r>
          </a:p>
          <a:p>
            <a:r>
              <a:rPr lang="en-GB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of close friends 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Values held and demonstrated in their speech and behaviour reflecting Godly attitudes.</a:t>
            </a:r>
          </a:p>
          <a:p>
            <a:r>
              <a:rPr lang="en-GB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of personal life experiences 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In our own families/extended families/relatives, friendship groups, ecclesia, trips to different cultures/places, wider brotherhood. </a:t>
            </a:r>
          </a:p>
          <a:p>
            <a:r>
              <a:rPr lang="en-GB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Discernment of propaganda in the media/social media </a:t>
            </a:r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Social agendas pushed to change the public conscience on moral issues that challenge the Godly conscience e.g. euthanasia, abortion, marriage relationships.</a:t>
            </a:r>
          </a:p>
        </p:txBody>
      </p:sp>
      <p:pic>
        <p:nvPicPr>
          <p:cNvPr id="6" name="Picture 5" descr="A close up of a piece of paper&#10;&#10;Description generated with very high confidence">
            <a:extLst>
              <a:ext uri="{FF2B5EF4-FFF2-40B4-BE49-F238E27FC236}">
                <a16:creationId xmlns:a16="http://schemas.microsoft.com/office/drawing/2014/main" xmlns="" id="{DF804ABC-6C39-4426-945B-1DE0D3C051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332" y="209917"/>
            <a:ext cx="1805947" cy="135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4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542F05-AEA0-4604-9683-8E5ADA17E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695" y="476672"/>
            <a:ext cx="7596585" cy="815752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Witness of a Godly Conscience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C42E93-F6E3-4C01-AC2E-3447D19A0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022" y="2155723"/>
            <a:ext cx="11094515" cy="4660713"/>
          </a:xfrm>
        </p:spPr>
        <p:txBody>
          <a:bodyPr>
            <a:normAutofit lnSpcReduction="10000"/>
          </a:bodyPr>
          <a:lstStyle/>
          <a:p>
            <a:pPr>
              <a:tabLst>
                <a:tab pos="8248650" algn="l"/>
              </a:tabLst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Preach the Truth to others and rejoice if we suffer 	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5 v 40-42         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this </a:t>
            </a:r>
          </a:p>
          <a:p>
            <a:pPr>
              <a:tabLst>
                <a:tab pos="8248650" algn="l"/>
              </a:tabLst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Witness to our hope displaying God’s morality	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Peter 3 v 15-17    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our way of life 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tabLst>
                <a:tab pos="8248650" algn="l"/>
              </a:tabLst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Obey civil laws unless they contravene God’s law 	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 13 v 5-7, 	1 Peter 2 v 13-19</a:t>
            </a:r>
          </a:p>
          <a:p>
            <a:pPr>
              <a:tabLst>
                <a:tab pos="8248650" algn="l"/>
              </a:tabLst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 a reputation of being a God-fearing citizen	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Cor 1 v 12</a:t>
            </a:r>
          </a:p>
          <a:p>
            <a:pPr>
              <a:tabLst>
                <a:tab pos="8248650" algn="l"/>
              </a:tabLst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Appeal to the conscience developed within others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2 Cor 4 v 2</a:t>
            </a:r>
          </a:p>
          <a:p>
            <a:pPr>
              <a:tabLst>
                <a:tab pos="8248650" algn="l"/>
              </a:tabLst>
            </a:pPr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Shown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attitude of how we judge others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John 8 v 9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AU" dirty="0"/>
          </a:p>
        </p:txBody>
      </p:sp>
      <p:pic>
        <p:nvPicPr>
          <p:cNvPr id="5" name="Picture 4" descr="A crowd of people&#10;&#10;Description generated with very high confidence">
            <a:extLst>
              <a:ext uri="{FF2B5EF4-FFF2-40B4-BE49-F238E27FC236}">
                <a16:creationId xmlns:a16="http://schemas.microsoft.com/office/drawing/2014/main" xmlns="" id="{CF5EE1D9-12B2-425C-9FD6-1262F8FA3F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280" y="161764"/>
            <a:ext cx="3276258" cy="172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8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FF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FF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FF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FF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EEB33A-643C-4102-847A-8A113ED97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419" y="270030"/>
            <a:ext cx="7632848" cy="1124744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Milestones for a Godly Conscience 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A77401-5440-40F9-8461-F8E60F1EF0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906" y="1706349"/>
            <a:ext cx="10081120" cy="5082378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Growth in awareness of God and one’s position as a sinner before Him</a:t>
            </a:r>
          </a:p>
          <a:p>
            <a:r>
              <a:rPr lang="en-US" b="1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Baptism, coming into covenant relationship with God and the Lord Jesus Christ, and so seen as righteous, gaining the hope of salvation</a:t>
            </a:r>
          </a:p>
          <a:p>
            <a:r>
              <a:rPr lang="en-US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of striving to be faithful to God’s will as a son/daughter in our moral decisions</a:t>
            </a:r>
          </a:p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Responsibility to respect the consciences of other brethren and sisters through modifying our own behaviour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Faithfully upholding God’s morality to non-believers, preaching by example</a:t>
            </a:r>
          </a:p>
          <a:p>
            <a:r>
              <a:rPr lang="en-US" b="1" dirty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Death in Christ, awaiting the fulfilment of the covenants of promise or our life being interrupted by the coming of Christ</a:t>
            </a:r>
          </a:p>
          <a:p>
            <a:r>
              <a:rPr lang="en-US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Judgement of our Godly conscience as part of the mind of Christ we have developed</a:t>
            </a:r>
          </a:p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Reward of physical regeneration due to the mental/moral regeneration (Godly conscience-driven mind) that occurred in the time of our probation</a:t>
            </a:r>
            <a:endParaRPr lang="en-A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BBAE0D6-0046-483C-8477-B009BA657B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628" y="140297"/>
            <a:ext cx="3348248" cy="125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58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644" y="0"/>
            <a:ext cx="9144001" cy="1371600"/>
          </a:xfrm>
        </p:spPr>
        <p:txBody>
          <a:bodyPr>
            <a:normAutofit/>
          </a:bodyPr>
          <a:lstStyle/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Response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193AC00-FFC3-4383-8EB9-2243DA6BDF46}"/>
              </a:ext>
            </a:extLst>
          </p:cNvPr>
          <p:cNvSpPr txBox="1"/>
          <p:nvPr/>
        </p:nvSpPr>
        <p:spPr>
          <a:xfrm>
            <a:off x="1841139" y="1371601"/>
            <a:ext cx="9073008" cy="429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4400" b="1" kern="0" dirty="0">
              <a:solidFill>
                <a:srgbClr val="FFFFFF"/>
              </a:solidFill>
              <a:latin typeface="Arial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4400" b="1" kern="0" dirty="0">
                <a:solidFill>
                  <a:srgbClr val="FFFFFF"/>
                </a:solidFill>
                <a:latin typeface="Arial"/>
              </a:rPr>
              <a:t>And herein do </a:t>
            </a:r>
            <a:r>
              <a:rPr lang="en-US" sz="4400" b="1" kern="0" dirty="0">
                <a:solidFill>
                  <a:srgbClr val="FFC000"/>
                </a:solidFill>
                <a:latin typeface="Arial"/>
              </a:rPr>
              <a:t>I exercise myself,</a:t>
            </a:r>
            <a:r>
              <a:rPr lang="en-US" sz="4400" b="1" kern="0" dirty="0">
                <a:solidFill>
                  <a:srgbClr val="FFFFFF"/>
                </a:solidFill>
                <a:latin typeface="Arial"/>
              </a:rPr>
              <a:t> to have </a:t>
            </a:r>
            <a:r>
              <a:rPr lang="en-US" sz="4400" b="1" kern="0" dirty="0">
                <a:solidFill>
                  <a:srgbClr val="FFC000"/>
                </a:solidFill>
                <a:latin typeface="Arial"/>
              </a:rPr>
              <a:t>always a conscience void of offence </a:t>
            </a:r>
            <a:r>
              <a:rPr lang="en-US" sz="4400" b="1" kern="0" dirty="0">
                <a:solidFill>
                  <a:srgbClr val="00FFFF"/>
                </a:solidFill>
                <a:latin typeface="Arial"/>
              </a:rPr>
              <a:t>toward God</a:t>
            </a:r>
            <a:r>
              <a:rPr lang="en-US" sz="4400" b="1" kern="0" dirty="0">
                <a:solidFill>
                  <a:srgbClr val="66FFFF"/>
                </a:solidFill>
                <a:latin typeface="Arial"/>
              </a:rPr>
              <a:t>,</a:t>
            </a:r>
            <a:r>
              <a:rPr lang="en-US" sz="4400" b="1" kern="0" dirty="0">
                <a:solidFill>
                  <a:srgbClr val="FFFFFF"/>
                </a:solidFill>
                <a:latin typeface="Arial"/>
              </a:rPr>
              <a:t> and </a:t>
            </a:r>
            <a:r>
              <a:rPr lang="en-US" sz="4400" b="1" kern="0" dirty="0">
                <a:solidFill>
                  <a:srgbClr val="66FF33"/>
                </a:solidFill>
                <a:latin typeface="Arial"/>
              </a:rPr>
              <a:t>toward men.</a:t>
            </a:r>
            <a:r>
              <a:rPr lang="en-US" sz="4400" b="1" kern="0" dirty="0">
                <a:solidFill>
                  <a:srgbClr val="FFFFFF"/>
                </a:solidFill>
                <a:latin typeface="Arial"/>
              </a:rPr>
              <a:t>											</a:t>
            </a:r>
            <a:r>
              <a:rPr lang="en-US" sz="4400" b="1" kern="0" dirty="0">
                <a:solidFill>
                  <a:srgbClr val="FFFF00"/>
                </a:solidFill>
                <a:latin typeface="Arial"/>
              </a:rPr>
              <a:t>Acts 24 v 16</a:t>
            </a:r>
          </a:p>
        </p:txBody>
      </p:sp>
      <p:pic>
        <p:nvPicPr>
          <p:cNvPr id="4" name="Picture 3" descr="A picture containing animal, invertebrate&#10;&#10;Description generated with high confidence">
            <a:extLst>
              <a:ext uri="{FF2B5EF4-FFF2-40B4-BE49-F238E27FC236}">
                <a16:creationId xmlns:a16="http://schemas.microsoft.com/office/drawing/2014/main" xmlns="" id="{4A442E65-0831-46D9-9079-4DE68296B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768" y="215358"/>
            <a:ext cx="3025180" cy="170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50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EDBE69-687A-48B2-BC5E-D33422373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646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DDA544-FEC6-41C3-8EE0-9A40BDC92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381000"/>
            <a:ext cx="10148848" cy="81575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Conscience = Determining Control of Moral Decisions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CB0FFDD-B0D3-4A25-AC4A-AA858F69C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2946" y="1412776"/>
            <a:ext cx="10009112" cy="544522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AU" i="1" dirty="0"/>
              <a:t>	</a:t>
            </a:r>
            <a:r>
              <a:rPr lang="en-A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 men that they are </a:t>
            </a:r>
            <a:r>
              <a:rPr lang="en-AU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responsible for their thoughts and actions (No conscience) </a:t>
            </a:r>
            <a:r>
              <a:rPr lang="en-A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there is no such thing as freewill, that environment is everything, and that they cannot with justice be praised for well-doing, or blamed for their sins and they will relax all effort, give free rein to habits and sink very much into the automatic machines they believe themselves to be.				</a:t>
            </a:r>
          </a:p>
          <a:p>
            <a:pPr marL="0" indent="0">
              <a:buNone/>
            </a:pPr>
            <a:r>
              <a:rPr lang="en-A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 them that </a:t>
            </a:r>
            <a:r>
              <a:rPr lang="en-AU" sz="2800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are responsible, that they can ‘refuse the evil and choose the good’, and can even exercise a control over their thoughts, (Conscience) </a:t>
            </a:r>
            <a:r>
              <a:rPr lang="en-A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they rise to the occasions. There will be a conscious choice, a conscious struggle against evil tendencies and evil environment, and a consequent development of personality.</a:t>
            </a:r>
            <a:r>
              <a:rPr lang="en-A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out of such a struggle that the sons/daughters of God are born.’ </a:t>
            </a:r>
          </a:p>
          <a:p>
            <a:pPr marL="0" indent="0">
              <a:buNone/>
              <a:tabLst>
                <a:tab pos="1346200" algn="l"/>
              </a:tabLst>
            </a:pPr>
            <a:r>
              <a:rPr lang="en-AU" sz="2800" i="1" dirty="0"/>
              <a:t>		      </a:t>
            </a:r>
            <a:r>
              <a:rPr lang="en-AU" sz="2800" b="1" i="1" dirty="0"/>
              <a:t>Conviction and Conduct –Control of Thought page 138</a:t>
            </a:r>
          </a:p>
        </p:txBody>
      </p:sp>
      <p:pic>
        <p:nvPicPr>
          <p:cNvPr id="5" name="Picture 4" descr="A close up of a clock&#10;&#10;Description generated with very high confidence">
            <a:extLst>
              <a:ext uri="{FF2B5EF4-FFF2-40B4-BE49-F238E27FC236}">
                <a16:creationId xmlns:a16="http://schemas.microsoft.com/office/drawing/2014/main" xmlns="" id="{E7032858-542B-4740-8726-DCA22923E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46" y="164601"/>
            <a:ext cx="1438370" cy="143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3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</TotalTime>
  <Words>850</Words>
  <Application>Microsoft Office PowerPoint</Application>
  <PresentationFormat>Custom</PresentationFormat>
  <Paragraphs>136</Paragraphs>
  <Slides>18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Digital Blue Tunnel 16x9</vt:lpstr>
      <vt:lpstr>Developing a Godly Conscience </vt:lpstr>
      <vt:lpstr>Interface of the Godly Conscience</vt:lpstr>
      <vt:lpstr>3 Key Components for Development</vt:lpstr>
      <vt:lpstr>Conscience Relationship to Direct Instruction </vt:lpstr>
      <vt:lpstr>Working with the Consciences                            of our Brothers and Sisters</vt:lpstr>
      <vt:lpstr>PowerPoint Presentation</vt:lpstr>
      <vt:lpstr>What our Godly Conscience allows must be kept in perspective</vt:lpstr>
      <vt:lpstr>Godly Conscience impacted by our different backgrounds/experiences</vt:lpstr>
      <vt:lpstr>Our Godly Conscience can change       our level of vulnerability</vt:lpstr>
      <vt:lpstr>The Decline and Death of a Godly Conscience</vt:lpstr>
      <vt:lpstr>Developing a Godly Conscience in                           the next generation – Deut 6 v 6-9</vt:lpstr>
      <vt:lpstr>Developing a Godly Conscience in the  next generation – Deut 6 v 6-9</vt:lpstr>
      <vt:lpstr>Critical aspects for the development of a Godly Conscience in the 21st Century</vt:lpstr>
      <vt:lpstr>Witness of a Godly Conscience</vt:lpstr>
      <vt:lpstr>Key Milestones for a Godly Conscience </vt:lpstr>
      <vt:lpstr>Our Response </vt:lpstr>
      <vt:lpstr>PowerPoint Presentation</vt:lpstr>
      <vt:lpstr>Conscience = Determining Control of Moral Decisions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 Robinson</dc:creator>
  <cp:lastModifiedBy>Reg</cp:lastModifiedBy>
  <cp:revision>59</cp:revision>
  <dcterms:created xsi:type="dcterms:W3CDTF">2018-05-12T05:46:24Z</dcterms:created>
  <dcterms:modified xsi:type="dcterms:W3CDTF">2018-05-26T04:28:44Z</dcterms:modified>
</cp:coreProperties>
</file>