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7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25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40F9E-1F2A-497D-9A84-767D9EC9A2E8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56ADB-0FA1-4ABC-89AE-24E2587F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1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634C-D621-49F9-8C80-0855BC52EAC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37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7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4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8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67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0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73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0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2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00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6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1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4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3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D790-CA6A-4475-8158-7F6E9570F94A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9A1C-B8EB-4D4B-A10C-4EB98E5C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istic evolution christadelph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152400"/>
            <a:ext cx="8763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You can’t mix Evolution &amp; Genesis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2000" y="1524000"/>
          <a:ext cx="76200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08"/>
                <a:gridCol w="2860792"/>
                <a:gridCol w="3886200"/>
              </a:tblGrid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CC"/>
                          </a:solidFill>
                        </a:rPr>
                        <a:t>Day</a:t>
                      </a:r>
                      <a:endParaRPr 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CC"/>
                          </a:solidFill>
                        </a:rPr>
                        <a:t>  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</a:rPr>
                        <a:t>Bible sequence</a:t>
                      </a:r>
                      <a:endParaRPr 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CC"/>
                          </a:solidFill>
                        </a:rPr>
                        <a:t>Evolution sequence</a:t>
                      </a:r>
                      <a:endParaRPr lang="en-US" sz="2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Plants &amp; 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  Fish</a:t>
                      </a:r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Plants &amp; Trees</a:t>
                      </a:r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Birds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  Insects</a:t>
                      </a:r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Mammals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  Reptiles</a:t>
                      </a:r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Reptiles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  Birds</a:t>
                      </a:r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Insects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  Mammals</a:t>
                      </a:r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Humans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</a:pPr>
                      <a:r>
                        <a:rPr lang="en-US" dirty="0" smtClean="0"/>
                        <a:t>       Humans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838200"/>
            <a:ext cx="8763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Note the different sequences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67100" y="2318836"/>
            <a:ext cx="1371600" cy="5107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76500" y="2316880"/>
            <a:ext cx="2362200" cy="4964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5751" y="3339268"/>
            <a:ext cx="2286000" cy="10149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14082" y="3846725"/>
            <a:ext cx="1811144" cy="10064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08249" y="3855689"/>
            <a:ext cx="2003502" cy="5296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05100" y="3384590"/>
            <a:ext cx="2133600" cy="15253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57500" y="5388344"/>
            <a:ext cx="1981200" cy="1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52400" y="5956534"/>
            <a:ext cx="8763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You have to make a choice!</a:t>
            </a:r>
          </a:p>
        </p:txBody>
      </p:sp>
    </p:spTree>
    <p:extLst>
      <p:ext uri="{BB962C8B-B14F-4D97-AF65-F5344CB8AC3E}">
        <p14:creationId xmlns:p14="http://schemas.microsoft.com/office/powerpoint/2010/main" val="38109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d's evidence of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93577" cy="67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This is what most people think when they hear “Evolution”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8130" name="Picture 2" descr="http://cdn.images.express.co.uk/img/dynamic/109/590x/evolution-539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78" y="1390649"/>
            <a:ext cx="9184278" cy="54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0646" y="5849937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This is </a:t>
            </a:r>
            <a:r>
              <a:rPr lang="en-US" sz="4000" b="1" dirty="0" err="1" smtClean="0">
                <a:solidFill>
                  <a:srgbClr val="0000CC"/>
                </a:solidFill>
                <a:latin typeface="Comic Sans MS" pitchFamily="66" charset="0"/>
              </a:rPr>
              <a:t>M</a:t>
            </a:r>
            <a:r>
              <a:rPr lang="en-US" sz="4000" b="1" dirty="0" err="1">
                <a:solidFill>
                  <a:srgbClr val="0000CC"/>
                </a:solidFill>
                <a:latin typeface="Comic Sans MS" pitchFamily="66" charset="0"/>
              </a:rPr>
              <a:t>a</a:t>
            </a:r>
            <a:r>
              <a:rPr lang="en-US" sz="4000" b="1" dirty="0" err="1" smtClean="0">
                <a:solidFill>
                  <a:srgbClr val="0000CC"/>
                </a:solidFill>
                <a:latin typeface="Comic Sans MS" pitchFamily="66" charset="0"/>
              </a:rPr>
              <a:t>croEvolution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2094"/>
            <a:ext cx="5105400" cy="1401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Definition of Evolution Today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43856"/>
            <a:ext cx="8991600" cy="277375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Now defined in a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very broad way:</a:t>
            </a:r>
          </a:p>
          <a:p>
            <a:pPr eaLnBrk="1" hangingPunct="1">
              <a:buFontTx/>
              <a:buNone/>
            </a:pPr>
            <a:endParaRPr lang="en-US" altLang="en-US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4300"/>
              </a:lnSpc>
              <a:buNone/>
            </a:pPr>
            <a:r>
              <a:rPr lang="en-US" altLang="en-US" sz="3600" dirty="0" smtClean="0"/>
              <a:t>     </a:t>
            </a:r>
            <a:r>
              <a:rPr lang="en-US" altLang="en-US" sz="4000" b="1" dirty="0" smtClean="0">
                <a:solidFill>
                  <a:srgbClr val="3333FF"/>
                </a:solidFill>
              </a:rPr>
              <a:t>Any ch</a:t>
            </a:r>
            <a:r>
              <a:rPr lang="en-US" altLang="en-US" sz="4000" b="1" dirty="0">
                <a:solidFill>
                  <a:srgbClr val="3333FF"/>
                </a:solidFill>
              </a:rPr>
              <a:t>ange</a:t>
            </a:r>
            <a:r>
              <a:rPr lang="en-US" altLang="en-US" sz="4000" b="1" dirty="0" smtClean="0">
                <a:solidFill>
                  <a:srgbClr val="3333FF"/>
                </a:solidFill>
              </a:rPr>
              <a:t> </a:t>
            </a:r>
            <a:r>
              <a:rPr lang="en-US" altLang="en-US" sz="4000" b="1" dirty="0">
                <a:solidFill>
                  <a:srgbClr val="3333FF"/>
                </a:solidFill>
              </a:rPr>
              <a:t>in the genes or      </a:t>
            </a:r>
          </a:p>
          <a:p>
            <a:pPr eaLnBrk="1" hangingPunct="1">
              <a:lnSpc>
                <a:spcPts val="4300"/>
              </a:lnSpc>
              <a:buFontTx/>
              <a:buNone/>
            </a:pPr>
            <a:r>
              <a:rPr lang="en-US" altLang="en-US" sz="4000" b="1" dirty="0" smtClean="0">
                <a:solidFill>
                  <a:srgbClr val="3333FF"/>
                </a:solidFill>
              </a:rPr>
              <a:t>  gene </a:t>
            </a:r>
            <a:r>
              <a:rPr lang="en-US" altLang="en-US" sz="4000" b="1" dirty="0">
                <a:solidFill>
                  <a:srgbClr val="3333FF"/>
                </a:solidFill>
              </a:rPr>
              <a:t>frequencies of a </a:t>
            </a:r>
            <a:r>
              <a:rPr lang="en-US" altLang="en-US" sz="4000" b="1" dirty="0" smtClean="0">
                <a:solidFill>
                  <a:srgbClr val="3333FF"/>
                </a:solidFill>
              </a:rPr>
              <a:t>population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61962" y="4742158"/>
            <a:ext cx="82200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This definition </a:t>
            </a:r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means that we should not say “I don’t believe in Evolution”.</a:t>
            </a:r>
            <a:endParaRPr lang="en-US" alt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2" name="Picture 2" descr="http://antidarwinism.com/images/origi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3089" r="16190" b="22615"/>
          <a:stretch/>
        </p:blipFill>
        <p:spPr bwMode="auto">
          <a:xfrm>
            <a:off x="5410200" y="152400"/>
            <a:ext cx="3467100" cy="22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9648" y="5819376"/>
            <a:ext cx="71247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It’s like saying today: “I don’t believe in the devil” or “there is no heaven”</a:t>
            </a:r>
            <a:endParaRPr lang="en-US" altLang="en-US" sz="28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3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du-resource.com/biology/images/what-is-macroevolu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2162" r="4294" b="2100"/>
          <a:stretch/>
        </p:blipFill>
        <p:spPr bwMode="auto">
          <a:xfrm>
            <a:off x="4374660" y="152400"/>
            <a:ext cx="46482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9223" y="914400"/>
            <a:ext cx="3868615" cy="449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is the idea that species can change into new species over millions of years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76200"/>
            <a:ext cx="5257800" cy="1142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  <a:latin typeface="Comic Sans MS" pitchFamily="66" charset="0"/>
              </a:rPr>
              <a:t>MacroEvolution</a:t>
            </a:r>
            <a:endParaRPr lang="en-US" sz="5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892" name="Picture 4" descr="https://encrypted-tbn1.gstatic.com/images?q=tbn:ANd9GcSO5MjNbNcGnx7TbvTLt-ugoSutSpGlAzxh6HoPFg7Cq5YntH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6473"/>
            <a:ext cx="5410200" cy="14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" y="228600"/>
            <a:ext cx="5029200" cy="2667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Even Evolutionists admit that this has no practical impact on our lives today!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6072647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This is </a:t>
            </a:r>
            <a:r>
              <a:rPr lang="en-US" sz="4000" b="1" dirty="0" err="1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4000" b="1" dirty="0" err="1" smtClean="0">
                <a:solidFill>
                  <a:srgbClr val="00B050"/>
                </a:solidFill>
                <a:latin typeface="Comic Sans MS" pitchFamily="66" charset="0"/>
              </a:rPr>
              <a:t>icroEvolution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cdn.images.express.co.uk/img/dynamic/109/590x/evolution-539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33" y="457200"/>
            <a:ext cx="372509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79136" y="2956154"/>
            <a:ext cx="4967288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4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What does matter, is the small changes that can take place in species over short periods of time</a:t>
            </a:r>
          </a:p>
        </p:txBody>
      </p:sp>
      <p:pic>
        <p:nvPicPr>
          <p:cNvPr id="49154" name="Picture 2" descr="http://www.doesgodexist.org/SepOct04/pg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" y="2994256"/>
            <a:ext cx="4016336" cy="27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edu-resource.com/biology/images/what-is-macroevolu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91" r="2941" b="1527"/>
          <a:stretch/>
        </p:blipFill>
        <p:spPr bwMode="auto">
          <a:xfrm>
            <a:off x="6024473" y="3276600"/>
            <a:ext cx="2947543" cy="34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51692" y="1676400"/>
            <a:ext cx="8620324" cy="4267200"/>
          </a:xfrm>
        </p:spPr>
        <p:txBody>
          <a:bodyPr>
            <a:normAutofit lnSpcReduction="10000"/>
          </a:bodyPr>
          <a:lstStyle/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</a:rPr>
              <a:t>1)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MicroEvolution</a:t>
            </a:r>
            <a:r>
              <a:rPr lang="en-US" altLang="en-US" b="1" dirty="0" smtClean="0">
                <a:solidFill>
                  <a:srgbClr val="0000CC"/>
                </a:solidFill>
              </a:rPr>
              <a:t>:</a:t>
            </a:r>
            <a:r>
              <a:rPr lang="en-US" altLang="en-US" dirty="0" smtClean="0">
                <a:solidFill>
                  <a:srgbClr val="0000CC"/>
                </a:solidFill>
              </a:rPr>
              <a:t>  </a:t>
            </a:r>
            <a:r>
              <a:rPr lang="en-US" altLang="en-US" dirty="0" smtClean="0"/>
              <a:t>any                         genetic changes in a population from one generation to the next</a:t>
            </a: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CC0099"/>
                </a:solidFill>
              </a:rPr>
              <a:t>	  </a:t>
            </a:r>
            <a:r>
              <a:rPr lang="en-US" altLang="en-US" sz="3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can be verified with                        	  		experiments</a:t>
            </a: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>
              <a:solidFill>
                <a:srgbClr val="0000CC"/>
              </a:solidFill>
            </a:endParaRP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</a:rPr>
              <a:t>2)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MacroEvolution</a:t>
            </a:r>
            <a:r>
              <a:rPr lang="en-US" altLang="en-US" b="1" dirty="0" smtClean="0">
                <a:solidFill>
                  <a:srgbClr val="0000CC"/>
                </a:solidFill>
              </a:rPr>
              <a:t>:</a:t>
            </a:r>
            <a:r>
              <a:rPr lang="en-US" altLang="en-US" dirty="0" smtClean="0">
                <a:solidFill>
                  <a:srgbClr val="0000CC"/>
                </a:solidFill>
              </a:rPr>
              <a:t>                                 </a:t>
            </a:r>
            <a:r>
              <a:rPr lang="en-US" altLang="en-US" dirty="0"/>
              <a:t>D</a:t>
            </a:r>
            <a:r>
              <a:rPr lang="en-US" altLang="en-US" dirty="0" smtClean="0"/>
              <a:t>evelopment of new species</a:t>
            </a:r>
          </a:p>
          <a:p>
            <a:pPr marL="511175" indent="-511175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     </a:t>
            </a:r>
            <a:r>
              <a:rPr lang="en-US" altLang="en-US" sz="3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has never been                                </a:t>
            </a:r>
          </a:p>
          <a:p>
            <a:pPr marL="511175" indent="-511175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3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verified with experiments!</a:t>
            </a:r>
            <a:endParaRPr lang="en-US" altLang="en-US" sz="3400" b="1" dirty="0" smtClean="0">
              <a:solidFill>
                <a:srgbClr val="CC0099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857" y="152400"/>
            <a:ext cx="5029200" cy="1325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areas of Evolution today</a:t>
            </a:r>
          </a:p>
        </p:txBody>
      </p:sp>
      <p:pic>
        <p:nvPicPr>
          <p:cNvPr id="36866" name="Picture 2" descr="http://www.halleethehomemaker.com/wp-content/uploads/2009/10/Micro-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155950" cy="187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icro ande Macro 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/>
          <a:stretch/>
        </p:blipFill>
        <p:spPr bwMode="auto">
          <a:xfrm>
            <a:off x="914400" y="1219200"/>
            <a:ext cx="7467600" cy="53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500" y="381000"/>
            <a:ext cx="891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vs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pologiesaccepted.org/wp-content/uploads/2013/12/Evolution-Equiv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pologiesaccepted.org/wp-content/uploads/2013/12/Evolution-Equivoc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7" t="93333" r="833" b="3333"/>
          <a:stretch/>
        </p:blipFill>
        <p:spPr bwMode="auto">
          <a:xfrm>
            <a:off x="6626226" y="6646008"/>
            <a:ext cx="251777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2247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Great Mistake!</a:t>
            </a:r>
            <a:endParaRPr lang="en-US" alt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935785">
            <a:off x="3253839" y="736272"/>
            <a:ext cx="210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Macro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35785">
            <a:off x="2551214" y="3275611"/>
            <a:ext cx="210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Micro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forums.digitalpoint.com/proxy/V%2FlNRoM4xGeP6hlVkLlyaFYQBfbtkFmCXBLL7RUHiX4xig%3D%3D/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 b="11111"/>
          <a:stretch/>
        </p:blipFill>
        <p:spPr bwMode="auto">
          <a:xfrm>
            <a:off x="5943600" y="226868"/>
            <a:ext cx="282892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215145"/>
            <a:ext cx="5638800" cy="24249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cannot be Verified by Experiments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53112" y="2759182"/>
            <a:ext cx="3009900" cy="24249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Since 1910, Geneticists have documented over 3000 mutations in Fruit Flies. </a:t>
            </a:r>
          </a:p>
        </p:txBody>
      </p:sp>
      <p:pic>
        <p:nvPicPr>
          <p:cNvPr id="36866" name="Picture 2" descr="http://www.ichthus.info/Evolution/PICS/fruit-f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38400"/>
            <a:ext cx="5562600" cy="31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5811402"/>
            <a:ext cx="8534400" cy="10465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They bombarded them with x-rays for years, but still have not produced a new species.</a:t>
            </a:r>
          </a:p>
        </p:txBody>
      </p:sp>
    </p:spTree>
    <p:extLst>
      <p:ext uri="{BB962C8B-B14F-4D97-AF65-F5344CB8AC3E}">
        <p14:creationId xmlns:p14="http://schemas.microsoft.com/office/powerpoint/2010/main" val="25917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theistic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9538"/>
            <a:ext cx="9220201" cy="68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5562600"/>
            <a:ext cx="8153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1.3 hour video on Youtude.com by Rugby Christadelphians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aculty.uca.edu/johnc/timeline_of_the_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b="27981"/>
          <a:stretch/>
        </p:blipFill>
        <p:spPr bwMode="auto">
          <a:xfrm>
            <a:off x="101600" y="2015192"/>
            <a:ext cx="8859715" cy="33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1600" y="76200"/>
            <a:ext cx="891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Evolutionary Scientists now claim Macroevolution takes too long to verify with experiments!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0984" y="5486400"/>
            <a:ext cx="80166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This is when </a:t>
            </a:r>
            <a:r>
              <a:rPr lang="en-US" altLang="en-US" sz="4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becomes “bad science”</a:t>
            </a:r>
            <a:endParaRPr lang="en-US" alt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an extrapolation of data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38" name="Picture 2" descr="http://blog.khymos.org/wp-content/2009/10/yeast_LAB_growth_rate_temper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29400" cy="45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774298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Growth rates of Yeast &amp; Bacteria for Sourdough bread</a:t>
            </a:r>
            <a:endParaRPr lang="en-US" alt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354" y="61722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All researchers know Extrapolation is risky</a:t>
            </a:r>
            <a:endParaRPr lang="en-US" alt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0100" y="1807442"/>
            <a:ext cx="3619500" cy="3939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2905984" y="3402258"/>
            <a:ext cx="3597760" cy="570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" y="2286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Bottom line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cannot be verified by experiments and it is a risky extrapolation of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events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6" name="Picture 2" descr="http://www.ucg.org/files/media-youtube/6VSCIAGb9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3" y="1981200"/>
            <a:ext cx="8093573" cy="45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52800" y="4876800"/>
            <a:ext cx="556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 dirty="0" err="1" smtClean="0">
                <a:solidFill>
                  <a:schemeClr val="accent1">
                    <a:lumMod val="90000"/>
                  </a:schemeClr>
                </a:solidFill>
                <a:latin typeface="Chiller" panose="04020404031007020602" pitchFamily="82" charset="0"/>
                <a:cs typeface="Times New Roman" panose="02020603050405020304" pitchFamily="18" charset="0"/>
              </a:rPr>
              <a:t>MacroEvolution</a:t>
            </a:r>
            <a:endParaRPr lang="en-US" altLang="en-US" sz="8000" b="1" dirty="0">
              <a:solidFill>
                <a:schemeClr val="accent1">
                  <a:lumMod val="90000"/>
                </a:schemeClr>
              </a:solidFill>
              <a:latin typeface="Chiller" panose="040204040310070206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onderwhizkids.com/wwkimages/Know_Why/Where-did-we_imgs/img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46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upload.wikimedia.org/wikipedia/commons/2/20/Antibiotic_sensitvity_and_resist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69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3662" y="956608"/>
            <a:ext cx="38481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Antibiotic Resistance and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MicroEvolution</a:t>
            </a:r>
            <a:endParaRPr lang="en-US" altLang="en-US" sz="4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" y="19538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has practical value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785" y="202141"/>
            <a:ext cx="5486400" cy="1600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The Good and the Bad of Evolution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185" y="1957916"/>
            <a:ext cx="3886200" cy="2743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can be verified with experiments &amp; has great practical value today</a:t>
            </a:r>
          </a:p>
        </p:txBody>
      </p:sp>
      <p:pic>
        <p:nvPicPr>
          <p:cNvPr id="41986" name="Picture 2" descr="http://www.captivatingthinking.com/wp-content/uploads/2015/06/Good-VS-B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2141"/>
            <a:ext cx="2593975" cy="17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94397" y="4264889"/>
            <a:ext cx="3886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MacroEvolution</a:t>
            </a:r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cannot be verified with experiments &amp; has no practical value today</a:t>
            </a:r>
          </a:p>
        </p:txBody>
      </p:sp>
      <p:pic>
        <p:nvPicPr>
          <p:cNvPr id="41990" name="Picture 6" descr="http://image.slideserve.com/203426/insecticide-resistance-and-ecotoxicology-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46514" r="46713" b="3116"/>
          <a:stretch/>
        </p:blipFill>
        <p:spPr bwMode="auto">
          <a:xfrm>
            <a:off x="6907988" y="2419198"/>
            <a:ext cx="1676401" cy="13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785" y="2334680"/>
            <a:ext cx="1343185" cy="140758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173785" y="1850154"/>
            <a:ext cx="3527425" cy="65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Insecticide Resistance</a:t>
            </a:r>
          </a:p>
        </p:txBody>
      </p:sp>
      <p:pic>
        <p:nvPicPr>
          <p:cNvPr id="41992" name="Picture 8" descr="https://62e528761d0685343e1c-f3d1b99a743ffa4142d9d7f1978d9686.ssl.cf2.rackcdn.com/files/54643/area14mp/fhkmz642-14061024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8"/>
          <a:stretch/>
        </p:blipFill>
        <p:spPr bwMode="auto">
          <a:xfrm>
            <a:off x="0" y="4495800"/>
            <a:ext cx="4877528" cy="17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6121949"/>
            <a:ext cx="5257800" cy="65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Dinosaurs evolve to birds</a:t>
            </a:r>
          </a:p>
        </p:txBody>
      </p:sp>
      <p:pic>
        <p:nvPicPr>
          <p:cNvPr id="11" name="Picture 2" descr="http://www.captivatingthinking.com/wp-content/uploads/2015/06/Good-VS-B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11408" r="51479" b="22496"/>
          <a:stretch/>
        </p:blipFill>
        <p:spPr bwMode="auto">
          <a:xfrm>
            <a:off x="93785" y="1885323"/>
            <a:ext cx="76199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aptivatingthinking.com/wp-content/uploads/2015/06/Good-VS-B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10966" r="4375" b="22938"/>
          <a:stretch/>
        </p:blipFill>
        <p:spPr bwMode="auto">
          <a:xfrm>
            <a:off x="4243226" y="4376188"/>
            <a:ext cx="798062" cy="7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6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48600" cy="1219200"/>
          </a:xfrm>
        </p:spPr>
        <p:txBody>
          <a:bodyPr>
            <a:noAutofit/>
          </a:bodyPr>
          <a:lstStyle/>
          <a:p>
            <a:pPr algn="ctr"/>
            <a:r>
              <a:rPr lang="en-US" altLang="en-US" b="1" dirty="0">
                <a:solidFill>
                  <a:srgbClr val="FF3300"/>
                </a:solidFill>
                <a:latin typeface="Comic Sans MS" panose="030F0702030302020204" pitchFamily="66" charset="0"/>
              </a:rPr>
              <a:t>The weight of evidence</a:t>
            </a:r>
            <a:br>
              <a:rPr lang="en-US" altLang="en-US" b="1" dirty="0">
                <a:solidFill>
                  <a:srgbClr val="FF3300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FF3300"/>
                </a:solidFill>
                <a:latin typeface="Comic Sans MS" panose="030F0702030302020204" pitchFamily="66" charset="0"/>
              </a:rPr>
              <a:t> is for creation!</a:t>
            </a:r>
          </a:p>
        </p:txBody>
      </p:sp>
      <p:pic>
        <p:nvPicPr>
          <p:cNvPr id="128004" name="Picture 4" descr="Creation Evolution Balance 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315200" cy="5241925"/>
          </a:xfrm>
        </p:spPr>
      </p:pic>
    </p:spTree>
    <p:extLst>
      <p:ext uri="{BB962C8B-B14F-4D97-AF65-F5344CB8AC3E}">
        <p14:creationId xmlns:p14="http://schemas.microsoft.com/office/powerpoint/2010/main" val="26061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0" name="Picture 6" descr="http://paolo-gregoletto.allaxess.com/wp-content/uploads/2013/07/ManThink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t="10908" r="13182"/>
          <a:stretch/>
        </p:blipFill>
        <p:spPr bwMode="auto">
          <a:xfrm>
            <a:off x="152400" y="329955"/>
            <a:ext cx="2233073" cy="19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6200"/>
            <a:ext cx="2133600" cy="2219325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030937" y="554403"/>
            <a:ext cx="5105400" cy="17274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5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Where is your Faith?</a:t>
            </a:r>
            <a:endParaRPr lang="en-US" altLang="en-US" sz="5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8026" y="2656498"/>
            <a:ext cx="3429000" cy="2286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a scientific theory that cannot be tested?</a:t>
            </a:r>
            <a:endParaRPr lang="en-US" altLang="en-US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617" y="2438400"/>
            <a:ext cx="4316937" cy="304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 a loving God who designed our world so we can join His family &amp; gives us prophecy to prove it!</a:t>
            </a:r>
            <a:endParaRPr lang="en-US" alt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9752" name="Picture 8" descr="http://i.telegraph.co.uk/multimedia/archive/02210/evo2_2210436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29328" r="1989" b="2455"/>
          <a:stretch/>
        </p:blipFill>
        <p:spPr bwMode="auto">
          <a:xfrm>
            <a:off x="482965" y="5001601"/>
            <a:ext cx="2819121" cy="12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302086" y="3352799"/>
            <a:ext cx="1398063" cy="8933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5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or</a:t>
            </a:r>
            <a:endParaRPr lang="en-US" altLang="en-US" sz="5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9754" name="Picture 10" descr="http://behance.vo.llnwd.net/profiles/77944/projects/111811/779441237329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88" y="4909283"/>
            <a:ext cx="3608023" cy="18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3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228600"/>
            <a:ext cx="9110663" cy="622191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82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lideplayer.com/5689669/18/images/12/Creationist+Views+Theistic+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"/>
            <a:ext cx="1016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theistic 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"/>
          <a:stretch/>
        </p:blipFill>
        <p:spPr bwMode="auto">
          <a:xfrm>
            <a:off x="-27354" y="840153"/>
            <a:ext cx="9171354" cy="51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Image result for theistic 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72"/>
          <a:stretch/>
        </p:blipFill>
        <p:spPr bwMode="auto">
          <a:xfrm>
            <a:off x="5862" y="3908"/>
            <a:ext cx="913813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heistic 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6"/>
          <a:stretch/>
        </p:blipFill>
        <p:spPr bwMode="auto">
          <a:xfrm>
            <a:off x="-27354" y="5943600"/>
            <a:ext cx="920457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8223" y="6169967"/>
            <a:ext cx="822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There are various versions of this idea</a:t>
            </a:r>
          </a:p>
        </p:txBody>
      </p:sp>
    </p:spTree>
    <p:extLst>
      <p:ext uri="{BB962C8B-B14F-4D97-AF65-F5344CB8AC3E}">
        <p14:creationId xmlns:p14="http://schemas.microsoft.com/office/powerpoint/2010/main" val="33483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FE6FF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876800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b="1" dirty="0">
                <a:solidFill>
                  <a:srgbClr val="FFC000"/>
                </a:solidFill>
                <a:latin typeface="EraserDust" panose="020C0804040000000001" pitchFamily="34" charset="0"/>
              </a:rPr>
              <a:t>Appreciate </a:t>
            </a:r>
            <a:r>
              <a:rPr lang="en-US" b="1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34918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microevolution pestic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3009"/>
            <a:ext cx="5905500" cy="61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9538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alt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Pesticide Resistance</a:t>
            </a:r>
            <a:endParaRPr lang="en-US" alt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22475" y="1524000"/>
            <a:ext cx="295695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Note: The pesticide did not make the variation – it was already there. The pesticide simply selected which variation of bugs would survive best</a:t>
            </a:r>
            <a:endParaRPr lang="en-US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Glyphos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448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age result for Glyphos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40586" r="68028" b="50229"/>
          <a:stretch/>
        </p:blipFill>
        <p:spPr bwMode="auto">
          <a:xfrm>
            <a:off x="8800748" y="6096000"/>
            <a:ext cx="16002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resistance to round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1999"/>
            <a:ext cx="8965093" cy="58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9538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MicroEvolution</a:t>
            </a:r>
            <a:r>
              <a:rPr lang="en-US" alt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Glyphosate Resistance</a:t>
            </a:r>
            <a:endParaRPr lang="en-US" alt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778"/>
          <a:stretch/>
        </p:blipFill>
        <p:spPr>
          <a:xfrm>
            <a:off x="272588" y="685800"/>
            <a:ext cx="8598823" cy="56388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9538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Mechanisms of Antimicrobial Resistance</a:t>
            </a:r>
            <a:endParaRPr lang="en-US" altLang="en-US" sz="3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dc.gov/media/releases/2014/images/p0304-poor-antibiotic-prescri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8230" cy="65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9be7037176ebed526de6-851b178cb1fa40a3535f993be03d0145.r77.cf2.rackcdn.com/B69B3FA5-238C-4A41-9B47-96046BE8F5B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6"/>
          <a:stretch/>
        </p:blipFill>
        <p:spPr bwMode="auto">
          <a:xfrm>
            <a:off x="6553200" y="5715000"/>
            <a:ext cx="2438400" cy="10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lassymommy.com/wp-content/uploads/2013/03/20130306-11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4400" y="0"/>
            <a:ext cx="640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What’s the problem with using antibacterial hand sanitizer  all through the day?</a:t>
            </a:r>
            <a:endParaRPr lang="en-US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14000" r="31666" b="10000"/>
          <a:stretch/>
        </p:blipFill>
        <p:spPr>
          <a:xfrm>
            <a:off x="76200" y="76200"/>
            <a:ext cx="5117432" cy="66294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0" y="543967"/>
            <a:ext cx="361769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Both hands together are about 1000 cm</a:t>
            </a:r>
            <a:r>
              <a:rPr lang="en-US" altLang="en-US" sz="2800" b="1" baseline="30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, so that’s about 1.5 million bacteria on our hands. If the soap leave 0.1% alive, that’s about 1500 bacteria who survive to reproduce without any bacterial competitors!</a:t>
            </a:r>
            <a:endParaRPr lang="en-US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429000"/>
            <a:ext cx="8591550" cy="4038600"/>
          </a:xfrm>
        </p:spPr>
        <p:txBody>
          <a:bodyPr/>
          <a:lstStyle/>
          <a:p>
            <a:pPr marL="1257300" indent="-1257300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</a:rPr>
              <a:t>    1) Mutations: </a:t>
            </a:r>
            <a:r>
              <a:rPr lang="en-US" altLang="en-US" dirty="0" smtClean="0"/>
              <a:t>any changes in the DNA genetic code </a:t>
            </a:r>
          </a:p>
          <a:p>
            <a:pPr marL="865188"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/>
              <a:t>provide genetic diversity and variations in traits in species</a:t>
            </a:r>
          </a:p>
          <a:p>
            <a:pPr marL="865188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Some mutations (like antibiotic resistance) make an organism better able to survive in a specific environment</a:t>
            </a:r>
            <a:endParaRPr lang="en-US" altLang="en-US" b="1" dirty="0" smtClean="0"/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228600"/>
            <a:ext cx="5105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Mechanisms required for</a:t>
            </a:r>
          </a:p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Evolutionary Theory</a:t>
            </a:r>
          </a:p>
        </p:txBody>
      </p:sp>
      <p:pic>
        <p:nvPicPr>
          <p:cNvPr id="38914" name="Picture 2" descr="https://encrypted-tbn3.gstatic.com/images?q=tbn:ANd9GcSnri1vV4cwnnWt34IsmgDvivBvJcL8Bl9Kspb5SSGzrexR5al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96" y="228600"/>
            <a:ext cx="375355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82" y="1762125"/>
            <a:ext cx="7905750" cy="5095875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UTExMWFBUXFhcVGBcYGRwaGhYdFxgYFxcXFRgYHyghGBwlGxUVIzEhJSkrLi4uFx8zODMsNygtLisBCgoKDg0OGxAQGiwkHyQsLCwsLCwsLCwsLCwsLCwsLCwsLCwsLCwsLCwsLCwsLCwsLCwsLCwsLCwsLCwsLCwsLP/AABEIAKgBLAMBIgACEQEDEQH/xAAcAAEAAgMBAQEAAAAAAAAAAAAAAwQBAgUGBwj/xAA4EAABAwEGBAQEBQQCAwAAAAABAAIRIQMEEjFBUWFxgZEFIqGxEzLB8AZC0eHxUmKCkhRyBxWi/8QAGgEBAAMBAQEAAAAAAAAAAAAAAAECAwQFBv/EACERAQEBAQACAwACAwAAAAAAAAABEQIDIQQSMUFREyIy/9oADAMBAAIRAxEAPwC7a3hoAaaGZw5ROQDdKaROcgKubw3NxgCeA5AZH68QtLWyDCQXOLyKkAAeb+q0drrHvmqTrRsCKtFA4A+Y5naedea4n0skXLS3baOa0FzqCWzhoM6OHlFdIhLxeQz5rMADiQRsMLXH12yXJNthlzpc4wRIFIygCpArU5bKpaeLtFBO/la0OMZV/VE/V2/+fZmsvYc5xS6OU4m8lHa3tjv79JgYiNzNIpoQvNW/iI+bMmsuAa48CWgT91URvr2mXSBTr1UanI9SL6wCaWnDHaGJj8sRPUqay8UxjDJadDLSAeONtOYXlW3usgYprFdcxLT5grTL/ZmlWnQwAWnr7A6Jpkd+0aXQHEsMzQYRIrNMjxFNzQrAvRHlf0cQ3PUEtoDH5mkArkC3dhq7FJp81Y2cSIPI/RSMvjg6HEOa6nnmcoEkHaM5yzQx1n+IAQHuxNAAmagCKGIkjQ15LoeH+IlhyeRMmRQg/mDgY6UXn2XhpoXizdJALScJ4O8sgjjnKrtt7Zh8tq0QaFro7gU15KdRed9PoQ8QdQtwuGUHM/QnrylXLj40GmHUGQoaRSHRIGQrxXi7l4ycngF2ZEgtcKSWOFAeB67rrW7MbMTHGhrTzNnQ5EZjKh4kVtOmHXin5X0W4+KgwJBGQOvX6brqMeDUL5p4H43ADXguB/MJrpnnrr3Onrbpe4hzXYhl24DPp2W3PbzvN8bL6ehRVrC9h2dPZWVrriss/RERECIiAiIgIiICIiAiIgIiICIiAiIgIiIPzla3xz8RnA3WACTy0AjpwKit73IgEkxTKY2k5CeS0vNoThY9xDf6ZicyZAylcu93wOmIAyoc405LhfUfizebzQ1rwkDgJivTOFzrSxe4zSNyYlQOt3CACTwE90LXaj/YmZ2ATFbU3wg2D8Sp4ny/fCUe4RGfUwehULXkGpDXbUP8Lcl0fOHD27KUaOBbUEgakTRWLK1a7Jw4jfjBCr2T4NWiO8jgR90WA5zHeWSP6Y92oa6F3tMJFQJqCJgnvQqy61AMHCRXfXfrKoWdu4CrHDXKI4zCtC8SBjaSwkihBgnn95qF5Vl74bIqBURWI0y8w4Qt324cKNrwgtI5bg6bEKj5GGWl0TkQJG4kOgjnBVwWLHjExxBJ/LTQyAK8KE6FEpLNzWnUayNJ1E5tiN6SuvcvGvhPaHEjTFEiCKTBmIiRw7cezu7gD5sbBUx8zf8As01HMKa1YHME/M2DiFDH6HYZaIizXqL1aljw5jJBPmaDIMicVmTFPlO4Oy7nhfieKzccMFp80giHA5uaatMbcYqIXjrVzm2baktBABiYgAA4RmIicO2VIXSud4wPDxMPYARSHhoHla7LGABEisaVVpWPfGx7m4XgivmO4J8zeoo4TrwPI+kuF6DvLrEjiF4Tw68AGG5VjkTMD+0yTE00yBXqLJ8YXDeO9Krbjp53yPFr0CKOxfIBUi2ecIiICIiAiIgIiICIiAiIgIiICIiAiIg/KTrcGXUIFBnrmZhU/iisUGQA16DOo4qF7iYrJzOgHBbOe4AQfT7hcT6O9a3N5cOeQBrH6Ku+8mcpP3osMBcYrlX+dExFtRHueinFL1a3aAfnPmyiMucqYtjJwcMqD6Km60nWm6zZWuH5Z+9tkwnUX2Pdp2P6HI8QrBvD3CHg421EyZBzEmvrouXZkmgM8z9Fawl2RqN/1UY0nWrt3vMxIzoRX7HsjrLAaeZpMEGD3ioVKxvBGcxzMTurjb4RWYmZ2PBQtLqd0jIEA6HPLTspLEzQATsSYdqORzqOCgbeImQ0jUVgjcVpnMrGKKt5+3dFl+xeRheCDBIzrB0eNdqFW7O1ywgUod+BE5kbarjWd5Y4yQGu3GR5jirt0txJBM0odY0kaiOMx6h6C43mW4SdcjIpEEVBpH02rduJbBZMd6bOzrxyznNeZe3AWuE5GM8qjevalKroXO84gzEYcPlefKTwdFM8+EGNURY7vxXWb5OYzAycKHE2dYaJGvqvZ+D37GPhxIc2Wn3B4g+hGq8ZdXC1AEOa5oLYdE7Bs8wINNMxM9T8L2xbaYCTTCagAjF5ZMcxUUkK/Nyuby8/bl9A8ItpkTIzH3yg9SumuBdbeuIanTgT+/Zd4FdPN9PH83OdayiIrMRERAREQEREBERAREQEREBERAREQfjz45ECYEEzx+4UL7Qmk0WMTnHT9FsxlfquV7u2s2QhrtSQtrKzipE8CPXgtviRl+ygLgSSZ+9VCfUTutNBT2WjiTp98FBijKFt8XdTiPu2LenY91LZWgmp7g/YUAcULJyP3zQl/pbtLUToPryO6C11Djy/bZVgY+oKksXVyPT981GLTravNtphwz1GQrw2KmsbXgBnvSuRnSqoNFZb1blzAKs3a8S0yJAHUc1Wxrz0ntLM4g0NqIcHDZ2hSxtXTEeYAQOxiuqzZD4gofMBOxMaGNaLcW2IiYDoNeEU9vVQtF3/AJTT5DkBTmQ2venVbYIFBEGSJmYAkEex2hVblal4dZPJBDSWzuK+U56Gmykdaulpn5Rn/wBd9gRTii0rt+H30tcxw+YNkg1BDtDuDAOeoIrC9TdrRstcw/KCYJrhglzeMCs5w0LxTmn4khv5W00NY8p4EheiuT4dnqHAmkg0dGxwF3UqZVepr6HcbUnC5rqEkEGtSJDh2PqvT3K2xNB5hfOPD73IJ2FIzBZDm+0cjGS9p4Dew4UNCAe/2R0W/HTyfleL1rtoiLZ54iIgIiICIiAiIgIiICIiAiIgIiIPxu9wkxosMtdu6iipWxpG0Llx7f2rD7QmPsLSUdosln8KVLtakrCyQsRspVMlIX04KMrAMIS4mbUHfMQsteVFK31CheVasnkV2r9PqpbAy4jUjDtKgIkCKac/v6LawtCHScxUcIr7qraV0fDbcgEnMUnXaDvmt3AVa4CA4jlnIB2Kp2bvM4ZTXuMx1hWr075o3BHAmsA8CSFVtL6SWNS2JDw7LY5Ag/6lT3V4LnNcCJEyNK4gCOX0UV3txLXuzAbB9XT1PqVjAcTnDOQemVfZQtHYuLD5mGT8OPcEj/6Xet3iGEZUryDnDoRiru2FxLrbCQ/JwJE8xNesxyXWa2Wva2jgS1uxh1cPIk57lE117leC17qSHDECDoW4qxrJI6L1H4fvbcQYDBwmG6gCMQ6fea8LdSHFrMiPk0NXBobO9QF6/wDD7y4gvEOxNDdxQSD0PaFfm+3N5uZ9a+i2LpAPBbqG5/IOSmXXHg39EREQIiICIiAiIgIiICIiAiIgIiIPxm4Vgfz+yy46aZct1kj+VpHouZ7TBH7LV5zW7jQKJymK9VgIjgsSjNtCNOhWoWwRMZ4LMZQsFbAItErMm61y9FPYkTJ0z6091XZQg7eu6ku5q7p6lVrbmrEGu5y+gVhj54e1NFBbmMJHCu+UFbuqwaEydqZEH9VRtLiYOMwQDEuB4Or9VdsjDZOVewE/r2C59iZI2PpFBTgurc3UAInDQc3AQZ4EDlKir8unYMmxxH5m+bnGEOB/xMj/AKlWGuIDSDLX4TO2PzPB5kxzlV3SyzcW+aSR01HWg/2U92bLS4CjYDW6GHZR/l6cEWdK6WNWf1HFAOWTSJ7d29V7zwuxricMnOPPJ36j/FeIsbKHWbhURHPIu9Qe4X0C6GWWborQGO0+uexKvw5fPfT1Ph78Vm07ie9VZVXw1sMHM+5hWl1T8eH3/wBVz/HvEHXe72lsyydbOY3ELNubv4zoCaUBX578e/8ALviNo44HCwbNGsaPVzgSfRfpRcW/fhO5Wz8dpdbF7sySwSecZ9VKr4d+Ev8AyN405+CyYb6SflfZkx/mzDg5uML6lcf/AH1qMbzcLvqLLBaWh5PcHwP8SV7O6XSzsmhlmxtm0ZNaA0dgpkHnvD/xGWuFjfWC625MNOLFY23GwtSBJ/scA4VoRVdO++L2FlGO1aCflbMudwYxsuceABVi9XVlqwstGNtGGha4BzTzBoVW8N8Fu93n4FhZWM5/DY1s88IQQsvF4tfkYLBn9VqMVo4f22QIDKZFxkasU7fDj+a2tnHfEG+jAB6K8iCn8K1b8r/iDZ8A9HsFOrTzUlle2k4TLHf0uoTyOTuhKsLS0sw4Q4AjYiQg3RVf+E3RzxwD3R0BNOiks7s0Gak7kl0csRogmREQEREH44eFG81gZSFvkK5T1UdrroQaLlj3OmtvSmiihTWhlaMyI6q0Z9Ta0KFZjRCEUYJQIVkBBkBSMPotIhbMCLxJZiaLawHmjSKnkc1psFYaynMd9PcKta8xMflIzoCOQK0xEEf3e2vZZaTJnr2os3ls12+oH31VWt/NTWRoSKYZw+pHuF0fCneWNwXEdgTO4+pXOEYY3gA7RNF1PDbIkCBXyiODiB9VWtOXbYygtG/KHkkbYg7C7pUdOK2u14AtS2PK4gQP+oe8A6ZHurljYhvkPyuh0bNZMnq2e65REnEKxkd/LA5fsi369H4XIcATOAOwuj5gCCBH+B7r3lybNkzQEZ8CQARtIheH/CrC61cXVAaBw+cuIHEggL6NY3aCBmBpudIG1T/qFrxHF8nrPTv2AGERlCkWGiBCyul4t/RERECIiAiIgIiICIiAiIgIiICIiD8fCzBpQ5mN9oPRVntNZ/hWXtBn7iVXDyKHvsuSPe7iIrA9wpHghYw5KzLEQWYUzmGYJ7V7wsBnFNPqjcJ+/ZZDeakw1rotLR3NDMaudwWSabLPwiOa2wQK/wAoZRufMU++ivWFjPKs9K+yqWTsua6N1cQ4AffPsq9N/HGHwJipp7D91paCTG59j+oUrBJkCkzGVFljRXmR+veVVrmpbtYS3Sm+v6D916fwe70x/wB8Ang2fQacCuTc7MuhsBrQdtzmTqu1YARBmgJrxAbhaNyM+fBQv/Ce1GIuaM22QB3Oc4jlJEU3XJtrxBa1uQdh6AwT1JNV0b7bhsnVzMtjkTTWfRcu4MNo+S0nFhGHcl2Q/wBs0I9z+EGQ3FmQWkk6lx48a9OK+jeHgAtGgho7R9AvA/hiywuIIr8V3+ocWWbj/wBnNgdF9G8OaDXiT7t+i38ceX8zp0ERFu8sREQEREBERAREQEREBERAREQEREH5BLJqBzHoVpaiDUbclKHQaiDvvwIUuGncRMA7RK49fR5qm4NAyM+i0LqZTyVh9kADB6EZe6inywW5HMfdckUsQFvBADlH3zC3y2W+CdTwnJW1TEYs+XImq3stvRbOupFSR0K2bY6iPv7yUatObEXwdZ9Vltkc8+Oys4JpijeRA7ypYH9xHp1n2UatOIgu9hMnnWKdFac0CIkmATpnqffqsQfpXLsFJYXYkmk0NTl+6hpJhZaQATPSNT97qw2zhxhuKDA0kyK8KypGMa0AVmOHpE/ys2Qo4HU14STHMqF8dW4gNaHODTJIH+MAEcDNOR2V66ukvc8UggaeYnESJ2h3biqng7cTmAnQNJH5QARTlJrwUl9tSGizArLnQOEhsk51JM6YQhVC1tPi43kZSGipFOWlAOi73g12DSQKZEkZ0+YDb83pG651kxrJ/NAAGgJAlzuQjrPBei8Luvwg8vPnLZI1ZMPcMO4aJr/SApivVyPVeAXcB5GpLc9IEtjjJ/8Ale4u1kGheW/CtxxBlo4GhLxOZJBbJ6E9169dPjnp4vy+96wREWjjEREBERAREQEREBERAREQEREBERB+RcO3cVA6FYk1kAg7ZHjCt2lkTWI4jIcwgsQc5kiaRnxhcWvpfqokgVAjQlLVgzBzikK6bsHCQc8xlBWrrvEzAnlVNR9XO+Hx6fytRZ9+f3K6DbAk5SeIzVkWIbQtApUt8x6TRTqP8blWIIPlJB9OStgPNXFoJ3zj6KyXgGgLtpgDqBnyWzLsYLnGNZocXTRRqZzitZis4gOkk94Uoa7IdSAOwOi3wn+n09z+ihLCNC7c/pVQtiUWDqAMcO8Hclxos3cZzX1NNGjrmoRdydZP9MzH6d1ZugwiYrFABQcTqUTEgaRu0gSYFZ2J7D9FPdWAEWbfmcauOh68hyVSxa92eWXsfZdXw+wcMThDcRdLjExwJpNdMkSteFtc4wThZUlu8A4Byyz0lTWllixPOu+ZgTQbRVLpZPc0MH5tAIJNczoKTmMgF0zZhoOAYowgu0Lj+VnDKvKURaguwDZmha06TUNlgI1M1juu34Fd5LWRo5znOqS50kjoO9VR8K8MdavBghmKBpjMyaDQxJJORrmvdeAeGAvBHytHCpmZp36hX551h5vJOZXovCLDC2dIp+/FdBYa2BAWV1SY8Hrr7XRERSqIiICIiAiIgIiICIiAiIgIiICIiD8vsGLIAaRAE04CCthYgfM3C7RzTB2qT9FlFwPqWwswcwROZIp3DR7Kez8Jdm0Bw1pQ95CwilFp/wCv0oNcJLfWD6KO1ukSzrFB2BqEREqv/Hj8onkfV0gHoq94Na1Og/KPZYREVA+yAEkO6VnlX1WjbfCPlInXMnhwWUUxS+m3xHuIDZ6GBTPmujd22hnEMQjhyqR95oihbl1rrZ6wGtGQALia03qTOhk8ldu9zg434vLXCRHJsaV3IyOpRELV66MdRgoTJMZxMAAAZ0qfrC7F08Lc4w6XYQSZNASflnIUFYB2GqIr8xj5erPx37vZgEWbBWACRoNRJoJ+wV6zwm5fDZBz1/ZZRbeOPL+X1Z/quoiLVxCIiAiIgIiICIiAiIgIiICIiAiIgIiIP//Z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4" descr="data:image/jpeg;base64,/9j/4AAQSkZJRgABAQAAAQABAAD/2wCEAAkGBxQTEhUTExMWFBUXFhcVGBcYGRwaGhYdFxgYFxcXFRgYHyghGBwlGxUVIzEhJSkrLi4uFx8zODMsNygtLisBCgoKDg0OGxAQGiwkHyQsLCwsLCwsLCwsLCwsLCwsLCwsLCwsLCwsLCwsLCwsLCwsLCwsLCwsLCwsLCwsLCwsLP/AABEIAKgBLAMBIgACEQEDEQH/xAAcAAEAAgMBAQEAAAAAAAAAAAAAAwQBAgUGBwj/xAA4EAABAwEGBAQEBQQCAwAAAAABAAIRIQMEEjFBUWFxgZEFIqGxEzLB8AZC0eHxUmKCkhRyBxWi/8QAGgEBAAMBAQEAAAAAAAAAAAAAAAECAwQFBv/EACERAQEBAQACAwACAwAAAAAAAAABEQIDIQQSMUFREyIy/9oADAMBAAIRAxEAPwC7a3hoAaaGZw5ROQDdKaROcgKubw3NxgCeA5AZH68QtLWyDCQXOLyKkAAeb+q0drrHvmqTrRsCKtFA4A+Y5naedea4n0skXLS3baOa0FzqCWzhoM6OHlFdIhLxeQz5rMADiQRsMLXH12yXJNthlzpc4wRIFIygCpArU5bKpaeLtFBO/la0OMZV/VE/V2/+fZmsvYc5xS6OU4m8lHa3tjv79JgYiNzNIpoQvNW/iI+bMmsuAa48CWgT91URvr2mXSBTr1UanI9SL6wCaWnDHaGJj8sRPUqay8UxjDJadDLSAeONtOYXlW3usgYprFdcxLT5grTL/ZmlWnQwAWnr7A6Jpkd+0aXQHEsMzQYRIrNMjxFNzQrAvRHlf0cQ3PUEtoDH5mkArkC3dhq7FJp81Y2cSIPI/RSMvjg6HEOa6nnmcoEkHaM5yzQx1n+IAQHuxNAAmagCKGIkjQ15LoeH+IlhyeRMmRQg/mDgY6UXn2XhpoXizdJALScJ4O8sgjjnKrtt7Zh8tq0QaFro7gU15KdRed9PoQ8QdQtwuGUHM/QnrylXLj40GmHUGQoaRSHRIGQrxXi7l4ycngF2ZEgtcKSWOFAeB67rrW7MbMTHGhrTzNnQ5EZjKh4kVtOmHXin5X0W4+KgwJBGQOvX6brqMeDUL5p4H43ADXguB/MJrpnnrr3Onrbpe4hzXYhl24DPp2W3PbzvN8bL6ehRVrC9h2dPZWVrriss/RERECIiAiIgIiICIiAiIgIiICIiAiIgIiIPzla3xz8RnA3WACTy0AjpwKit73IgEkxTKY2k5CeS0vNoThY9xDf6ZicyZAylcu93wOmIAyoc405LhfUfizebzQ1rwkDgJivTOFzrSxe4zSNyYlQOt3CACTwE90LXaj/YmZ2ATFbU3wg2D8Sp4ny/fCUe4RGfUwehULXkGpDXbUP8Lcl0fOHD27KUaOBbUEgakTRWLK1a7Jw4jfjBCr2T4NWiO8jgR90WA5zHeWSP6Y92oa6F3tMJFQJqCJgnvQqy61AMHCRXfXfrKoWdu4CrHDXKI4zCtC8SBjaSwkihBgnn95qF5Vl74bIqBURWI0y8w4Qt324cKNrwgtI5bg6bEKj5GGWl0TkQJG4kOgjnBVwWLHjExxBJ/LTQyAK8KE6FEpLNzWnUayNJ1E5tiN6SuvcvGvhPaHEjTFEiCKTBmIiRw7cezu7gD5sbBUx8zf8As01HMKa1YHME/M2DiFDH6HYZaIizXqL1aljw5jJBPmaDIMicVmTFPlO4Oy7nhfieKzccMFp80giHA5uaatMbcYqIXjrVzm2baktBABiYgAA4RmIicO2VIXSud4wPDxMPYARSHhoHla7LGABEisaVVpWPfGx7m4XgivmO4J8zeoo4TrwPI+kuF6DvLrEjiF4Tw68AGG5VjkTMD+0yTE00yBXqLJ8YXDeO9Krbjp53yPFr0CKOxfIBUi2ecIiICIiAiIgIiICIiAiIgIiICIiAiIg/KTrcGXUIFBnrmZhU/iisUGQA16DOo4qF7iYrJzOgHBbOe4AQfT7hcT6O9a3N5cOeQBrH6Ku+8mcpP3osMBcYrlX+dExFtRHueinFL1a3aAfnPmyiMucqYtjJwcMqD6Km60nWm6zZWuH5Z+9tkwnUX2Pdp2P6HI8QrBvD3CHg421EyZBzEmvrouXZkmgM8z9Fawl2RqN/1UY0nWrt3vMxIzoRX7HsjrLAaeZpMEGD3ioVKxvBGcxzMTurjb4RWYmZ2PBQtLqd0jIEA6HPLTspLEzQATsSYdqORzqOCgbeImQ0jUVgjcVpnMrGKKt5+3dFl+xeRheCDBIzrB0eNdqFW7O1ywgUod+BE5kbarjWd5Y4yQGu3GR5jirt0txJBM0odY0kaiOMx6h6C43mW4SdcjIpEEVBpH02rduJbBZMd6bOzrxyznNeZe3AWuE5GM8qjevalKroXO84gzEYcPlefKTwdFM8+EGNURY7vxXWb5OYzAycKHE2dYaJGvqvZ+D37GPhxIc2Wn3B4g+hGq8ZdXC1AEOa5oLYdE7Bs8wINNMxM9T8L2xbaYCTTCagAjF5ZMcxUUkK/Nyuby8/bl9A8ItpkTIzH3yg9SumuBdbeuIanTgT+/Zd4FdPN9PH83OdayiIrMRERAREQEREBERAREQEREBERAREQfjz45ECYEEzx+4UL7Qmk0WMTnHT9FsxlfquV7u2s2QhrtSQtrKzipE8CPXgtviRl+ygLgSSZ+9VCfUTutNBT2WjiTp98FBijKFt8XdTiPu2LenY91LZWgmp7g/YUAcULJyP3zQl/pbtLUToPryO6C11Djy/bZVgY+oKksXVyPT981GLTravNtphwz1GQrw2KmsbXgBnvSuRnSqoNFZb1blzAKs3a8S0yJAHUc1Wxrz0ntLM4g0NqIcHDZ2hSxtXTEeYAQOxiuqzZD4gofMBOxMaGNaLcW2IiYDoNeEU9vVQtF3/AJTT5DkBTmQ2venVbYIFBEGSJmYAkEex2hVblal4dZPJBDSWzuK+U56Gmykdaulpn5Rn/wBd9gRTii0rt+H30tcxw+YNkg1BDtDuDAOeoIrC9TdrRstcw/KCYJrhglzeMCs5w0LxTmn4khv5W00NY8p4EheiuT4dnqHAmkg0dGxwF3UqZVepr6HcbUnC5rqEkEGtSJDh2PqvT3K2xNB5hfOPD73IJ2FIzBZDm+0cjGS9p4Dew4UNCAe/2R0W/HTyfleL1rtoiLZ54iIgIiICIiAiIgIiICIiAiIgIiIPxu9wkxosMtdu6iipWxpG0Llx7f2rD7QmPsLSUdosln8KVLtakrCyQsRspVMlIX04KMrAMIS4mbUHfMQsteVFK31CheVasnkV2r9PqpbAy4jUjDtKgIkCKac/v6LawtCHScxUcIr7qraV0fDbcgEnMUnXaDvmt3AVa4CA4jlnIB2Kp2bvM4ZTXuMx1hWr075o3BHAmsA8CSFVtL6SWNS2JDw7LY5Ag/6lT3V4LnNcCJEyNK4gCOX0UV3txLXuzAbB9XT1PqVjAcTnDOQemVfZQtHYuLD5mGT8OPcEj/6Xet3iGEZUryDnDoRiru2FxLrbCQ/JwJE8xNesxyXWa2Wva2jgS1uxh1cPIk57lE117leC17qSHDECDoW4qxrJI6L1H4fvbcQYDBwmG6gCMQ6fea8LdSHFrMiPk0NXBobO9QF6/wDD7y4gvEOxNDdxQSD0PaFfm+3N5uZ9a+i2LpAPBbqG5/IOSmXXHg39EREQIiICIiAiIgIiICIiAiIgIiIPxm4Vgfz+yy46aZct1kj+VpHouZ7TBH7LV5zW7jQKJymK9VgIjgsSjNtCNOhWoWwRMZ4LMZQsFbAItErMm61y9FPYkTJ0z6091XZQg7eu6ku5q7p6lVrbmrEGu5y+gVhj54e1NFBbmMJHCu+UFbuqwaEydqZEH9VRtLiYOMwQDEuB4Or9VdsjDZOVewE/r2C59iZI2PpFBTgurc3UAInDQc3AQZ4EDlKir8unYMmxxH5m+bnGEOB/xMj/AKlWGuIDSDLX4TO2PzPB5kxzlV3SyzcW+aSR01HWg/2U92bLS4CjYDW6GHZR/l6cEWdK6WNWf1HFAOWTSJ7d29V7zwuxricMnOPPJ36j/FeIsbKHWbhURHPIu9Qe4X0C6GWWborQGO0+uexKvw5fPfT1Ph78Vm07ie9VZVXw1sMHM+5hWl1T8eH3/wBVz/HvEHXe72lsyydbOY3ELNubv4zoCaUBX578e/8ALviNo44HCwbNGsaPVzgSfRfpRcW/fhO5Wz8dpdbF7sySwSecZ9VKr4d+Ev8AyN405+CyYb6SflfZkx/mzDg5uML6lcf/AH1qMbzcLvqLLBaWh5PcHwP8SV7O6XSzsmhlmxtm0ZNaA0dgpkHnvD/xGWuFjfWC625MNOLFY23GwtSBJ/scA4VoRVdO++L2FlGO1aCflbMudwYxsuceABVi9XVlqwstGNtGGha4BzTzBoVW8N8Fu93n4FhZWM5/DY1s88IQQsvF4tfkYLBn9VqMVo4f22QIDKZFxkasU7fDj+a2tnHfEG+jAB6K8iCn8K1b8r/iDZ8A9HsFOrTzUlle2k4TLHf0uoTyOTuhKsLS0sw4Q4AjYiQg3RVf+E3RzxwD3R0BNOiks7s0Gak7kl0csRogmREQEREH44eFG81gZSFvkK5T1UdrroQaLlj3OmtvSmiihTWhlaMyI6q0Z9Ta0KFZjRCEUYJQIVkBBkBSMPotIhbMCLxJZiaLawHmjSKnkc1psFYaynMd9PcKta8xMflIzoCOQK0xEEf3e2vZZaTJnr2os3ls12+oH31VWt/NTWRoSKYZw+pHuF0fCneWNwXEdgTO4+pXOEYY3gA7RNF1PDbIkCBXyiODiB9VWtOXbYygtG/KHkkbYg7C7pUdOK2u14AtS2PK4gQP+oe8A6ZHurljYhvkPyuh0bNZMnq2e65REnEKxkd/LA5fsi369H4XIcATOAOwuj5gCCBH+B7r3lybNkzQEZ8CQARtIheH/CrC61cXVAaBw+cuIHEggL6NY3aCBmBpudIG1T/qFrxHF8nrPTv2AGERlCkWGiBCyul4t/RERECIiAiIgIiICIiAiIgIiICIiD8fCzBpQ5mN9oPRVntNZ/hWXtBn7iVXDyKHvsuSPe7iIrA9wpHghYw5KzLEQWYUzmGYJ7V7wsBnFNPqjcJ+/ZZDeakw1rotLR3NDMaudwWSabLPwiOa2wQK/wAoZRufMU++ivWFjPKs9K+yqWTsua6N1cQ4AffPsq9N/HGHwJipp7D91paCTG59j+oUrBJkCkzGVFljRXmR+veVVrmpbtYS3Sm+v6D916fwe70x/wB8Ang2fQacCuTc7MuhsBrQdtzmTqu1YARBmgJrxAbhaNyM+fBQv/Ce1GIuaM22QB3Oc4jlJEU3XJtrxBa1uQdh6AwT1JNV0b7bhsnVzMtjkTTWfRcu4MNo+S0nFhGHcl2Q/wBs0I9z+EGQ3FmQWkk6lx48a9OK+jeHgAtGgho7R9AvA/hiywuIIr8V3+ocWWbj/wBnNgdF9G8OaDXiT7t+i38ceX8zp0ERFu8sREQEREBERAREQEREBERAREQEREH5BLJqBzHoVpaiDUbclKHQaiDvvwIUuGncRMA7RK49fR5qm4NAyM+i0LqZTyVh9kADB6EZe6inywW5HMfdckUsQFvBADlH3zC3y2W+CdTwnJW1TEYs+XImq3stvRbOupFSR0K2bY6iPv7yUatObEXwdZ9Vltkc8+Oys4JpijeRA7ypYH9xHp1n2UatOIgu9hMnnWKdFac0CIkmATpnqffqsQfpXLsFJYXYkmk0NTl+6hpJhZaQATPSNT97qw2zhxhuKDA0kyK8KypGMa0AVmOHpE/ys2Qo4HU14STHMqF8dW4gNaHODTJIH+MAEcDNOR2V66ukvc8UggaeYnESJ2h3biqng7cTmAnQNJH5QARTlJrwUl9tSGizArLnQOEhsk51JM6YQhVC1tPi43kZSGipFOWlAOi73g12DSQKZEkZ0+YDb83pG651kxrJ/NAAGgJAlzuQjrPBei8Luvwg8vPnLZI1ZMPcMO4aJr/SApivVyPVeAXcB5GpLc9IEtjjJ/8Ale4u1kGheW/CtxxBlo4GhLxOZJBbJ6E9169dPjnp4vy+96wREWjjEREBERAREQEREBERAREQEREBERB+RcO3cVA6FYk1kAg7ZHjCt2lkTWI4jIcwgsQc5kiaRnxhcWvpfqokgVAjQlLVgzBzikK6bsHCQc8xlBWrrvEzAnlVNR9XO+Hx6fytRZ9+f3K6DbAk5SeIzVkWIbQtApUt8x6TRTqP8blWIIPlJB9OStgPNXFoJ3zj6KyXgGgLtpgDqBnyWzLsYLnGNZocXTRRqZzitZis4gOkk94Uoa7IdSAOwOi3wn+n09z+ihLCNC7c/pVQtiUWDqAMcO8Hclxos3cZzX1NNGjrmoRdydZP9MzH6d1ZugwiYrFABQcTqUTEgaRu0gSYFZ2J7D9FPdWAEWbfmcauOh68hyVSxa92eWXsfZdXw+wcMThDcRdLjExwJpNdMkSteFtc4wThZUlu8A4Byyz0lTWllixPOu+ZgTQbRVLpZPc0MH5tAIJNczoKTmMgF0zZhoOAYowgu0Lj+VnDKvKURaguwDZmha06TUNlgI1M1juu34Fd5LWRo5znOqS50kjoO9VR8K8MdavBghmKBpjMyaDQxJJORrmvdeAeGAvBHytHCpmZp36hX551h5vJOZXovCLDC2dIp+/FdBYa2BAWV1SY8Hrr7XRERSqIiICIiAiIgIiICIiAiIgIiICIiD8vsGLIAaRAE04CCthYgfM3C7RzTB2qT9FlFwPqWwswcwROZIp3DR7Kez8Jdm0Bw1pQ95CwilFp/wCv0oNcJLfWD6KO1ukSzrFB2BqEREqv/Hj8onkfV0gHoq94Na1Og/KPZYREVA+yAEkO6VnlX1WjbfCPlInXMnhwWUUxS+m3xHuIDZ6GBTPmujd22hnEMQjhyqR95oihbl1rrZ6wGtGQALia03qTOhk8ldu9zg434vLXCRHJsaV3IyOpRELV66MdRgoTJMZxMAAAZ0qfrC7F08Lc4w6XYQSZNASflnIUFYB2GqIr8xj5erPx37vZgEWbBWACRoNRJoJ+wV6zwm5fDZBz1/ZZRbeOPL+X1Z/quoiLVxCIiAiIgIiICIiAiIgIiICIiAiIgIiIP//Z"/>
          <p:cNvSpPr>
            <a:spLocks noChangeAspect="1" noChangeArrowheads="1"/>
          </p:cNvSpPr>
          <p:nvPr/>
        </p:nvSpPr>
        <p:spPr bwMode="auto">
          <a:xfrm>
            <a:off x="307975" y="-14938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7974" y="220662"/>
            <a:ext cx="88360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sexually reproducing organisms, only mutations in eggs and sperm               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can actually provide                      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n-US" alt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new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DNA that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could lead to the  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evolution of a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population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0" y="5951646"/>
            <a:ext cx="358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Why???</a:t>
            </a:r>
            <a:endParaRPr lang="en-US" altLang="en-US" sz="4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343400" cy="6400800"/>
          </a:xfrm>
          <a:prstGeom prst="rect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087934"/>
            <a:ext cx="3810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Deception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Theistic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</a:p>
          <a:p>
            <a:pPr algn="ctr"/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Allfree</a:t>
            </a:r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Davies</a:t>
            </a: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STUDY PUBLICATIONS</a:t>
            </a:r>
          </a:p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“Woodlyn”, The Park, Mansfield, Nottinghamshire NG18 2AT, UK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26780" y="533400"/>
            <a:ext cx="4233863" cy="33126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Compilation of evidence against some parts of Theistic Evolution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91047" y="5715000"/>
            <a:ext cx="4505325" cy="136103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Download at: Christadelphianvideo.org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53010" y="4119533"/>
            <a:ext cx="3581401" cy="1752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Mainly deals with the Solid Dome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T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heory and demon possession</a:t>
            </a:r>
          </a:p>
        </p:txBody>
      </p:sp>
    </p:spTree>
    <p:extLst>
      <p:ext uri="{BB962C8B-B14F-4D97-AF65-F5344CB8AC3E}">
        <p14:creationId xmlns:p14="http://schemas.microsoft.com/office/powerpoint/2010/main" val="33880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 descr="http://www.acf-fr.org/i/09-03-12_Double-head-Shark--225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6450" r="4067" b="16667"/>
          <a:stretch/>
        </p:blipFill>
        <p:spPr bwMode="auto">
          <a:xfrm>
            <a:off x="1431924" y="4276264"/>
            <a:ext cx="43434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http://media.theweek.com/img/generic/Turtle_2hea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37" y="-9832"/>
            <a:ext cx="3753880" cy="25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1.bp.blogspot.com/-q386bifLVN0/TwbtZzozGgI/AAAAAAAAAn0/FTbPCRVGSHI/s1600/Amazing-two-headed-bobtail-liz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177"/>
            <a:ext cx="3200400" cy="2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s://encrypted-tbn2.gstatic.com/images?q=tbn:ANd9GcSBhQRmLhA7umz042XD5SlowiMiN1CAd9QnW_1dMwzg4AQya6Hz-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26557"/>
            <a:ext cx="3581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i.dailymail.co.uk/i/pix/2014/04/04/article-2596880-0489922C0000044D-610_306x4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2705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s://encrypted-tbn3.gstatic.com/images?q=tbn:ANd9GcQPIQB84C6urU6I8biXYFccXkW_IBaleBm77a6w5qpD-mGo0Pp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4443797"/>
            <a:ext cx="3387692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kGBxQTEhUUEhQUFRQWGBcYFxcYFxYYHBoYGBQXGBcXGBwYHCggGBwlGxUXITEhJSkrLi4uFx8zODMsNygtLiwBCgoKDg0OGxAQGywkICQsLCwsLCwsLCwsLCwsLCwsLCwsLCwsLCwsLCwsLCwsLCwsLCwsLCwsLCwsLCwsLCwsLP/AABEIALcBEwMBIgACEQEDEQH/xAAcAAABBQEBAQAAAAAAAAAAAAAFAAIDBAYBBwj/xAA9EAABAwIEBAQEAwYGAgMAAAABAAIRAyEEEjFBBSJRYQYTcYEykaGxQlLBByNictHwFDNDguHxktIVosL/xAAZAQADAQEBAAAAAAAAAAAAAAABAgMABAX/xAAlEQACAgICAgEFAQEAAAAAAAAAAQIRAyESMUFRBBMiYXGBkUL/2gAMAwEAAhEDEQA/AJfLXfLU8JZV5h6pXNNcdTVvImmmimBgTiOAD299kDw8h0HULaVKSz/GcHBzgeqNgQ/DmyttcheGqInQbKwxYpsUwYu02qdoQMRiknBqkATxTWARGmmmkrflpBixigaCqYjCAiCEZc1RVKaIDyTxb4fNJxqMHIdR0P8ARZhe443BhwIIkHVeW+KOAOw78zZNMmx6HoV1Ysl6ZyZcVbQASXQFpeB+FjUh1WQPy7+6rKSj2RjBydIzbGE6An0U4wNT8jvkV6hguD06YhrQPZXWYEdFB/I9I6V8X2zx2pRcNWkeoKYvaH8OadWg+yG4rwxRfrTHqLIr5C8oD+K/DPKUlvsV4Gpn4HOb9QgGP8J16d2gPHbX5KiyxZKWGa8ABcUlWmWmHAg9CITFQkJcXVxYwkkkljCSSSWMJJJJYx9Chqe2knBSNC8w9QiyJZFMWrhYtYaIiyyqYrDAiEQ8tRPYjYKMZXw5pvjbZEMK9EOKYPO3vsg2GqQYOoWCG6N1bY1UsKURooGZ1tNStCc0KQNRFIwF0MU4YkWogICxRvpK1C6GoBKLqCG8T4Y2owtcJaRBR9zQNVWqObpmb6SERTzDA+EvJrEu5mzyf891rcPhwEXxWFBCpsZFkZSb7GxxS0hNpqZtJOa1WKYSlGQimuGmrRYuCmsAqGio34REPKXfKWNRm+JcBp1RD2A+1/msRxrwU9kuonMPynX2O69c8pRVML2VYza6Izxxl2fPtWkWkhwII1BTF7Nx3wtSrjmbDtnDULzbjnhethyTBez8w29QuiGVSOSeJx6AS4upKpI4kkksYSSSSxj6OaxSgJkpocdl5p6pKU0uhIN7roYlHQwVVxz+yn8tMdTRA6Kr4KB8WwcHOPf+q0FSmoKjJEG6woHwNRFqLkGdR8t0bbIlhnoGClJWGNVaiVcYmQrJITHwOgG65WrNYMziGgblZLjPETWMCRTtAuC7vf09lm6JSmoK2EOMccDDkpFpdEl1iGj9VnKuLr1XCKrwd4dlsb6CwOUE+6c1gqSzLeYa7qY0B/LY+vZQYKsynVc1x5gXXgw46S20RNvZI36OaWWUivxF5IbJc8yC6XE3n4Z9t+i6X5gLNPoTI6GTay7iaeVwdqHBsCCbzcEdCFfxOQMfBYwlrviiT0IPWSjSrZO2wXmLnANe9hzXyvdEakgA7R/2rlXG1GVC3ObARN5sOvWVHiqZGV5gFggiwBbALhbfon4Oq11OX3ABAcRM3/EEH+BucltMI4LjQkB410In6jVHsLWa/wCEgrH8NqNe6oWGSOUNIOgEmJm87KfDkgh12kG19omR7e6N1otD5MlqRtGsTxTQjhHGA4AVLO0m31/qtBlTI6ozUlaIMqWVTBiflCZIayrlTsisimuOajQrZSqUVTxOFBEESipPZQVgSgA848R+CG1JfRhj+n4T/Red4zCPpPLKjS1w2P6dV7/UoFAfEHhhmIbDhzbOAuFaGVrTI5MKe0eLpI1xnwziMOTmYXM/O249+iCrpTT6ORprs4kuriID6QFNPa1daurzT1BsJSuuKjN0B0SeYuteoshT200AtI65yr1Gq4KSf5SIjAONoZx32VTCPix1Wiq0EJx2EDJfMAazos0BMu4VyZxTjjKAiC9/5W7fzHb7rNYnjDnclPlbu/8AQdPumuwLSyNNDJ/Mdz9+0Io58uZLSLVXHuquOZ1/yt0F9PpruuPDXDKXSZBDr2IkQ22kyhuErOfNPKQ4ajTTcnpfQIlhg2nLvjeNh8I133Pp1PdaqOKUm3bIKNfIHSIc2Gx+WRd3pdQYijyOkXaHFt7zFr7aj6pnE6DzUbWbdxdldpGUiBbbW3oiVLhxcBneZlpBDZBAII+ZGiFeTEGEwTg9oqObLhMAgQDfJGszHyU1fAtM6NiQfX8JnaRKsFgcMrwbaiL5p15tAdlJiWZBo5w0a4C4/gqDfTX7LO7BZn8YHNaW1Glzm5Y6EZtSdLi09lDgQQT5Yc4Ok5b8pzxBi4HfsVqMJhRD3n4bMy9ZkhoPYqtgsE2m9wLjmM5TpGphwm8EzPdNpIbl4BPB6MNk2dmcSdw6Tr2jT/tWXuFYloGR4M7w7UW6GzrLlaoGxUIgE5XDpDiA72Mj/dCc1ozzcEcv3i/UE/L1StW7AD8U13wtjO50ADrF53Hr2R/hfFXUgGvJc0dQJFhoQdAZsUPqEvr5jE0mzli5zi59b/dWiwObEyQb7k2kOA6Rt3KZdDwm4vRrsHXbUEtII7bevQq1Cw1PzKbg+kYIsYmHAE2cDp29lqOEcYZWEfDUGrD9S3qEetHZDKp/sIgJj7JxK4RuUWypAQSqeKx9KmYe8A9Lk/IIRxjjz8xbShrdM0ZnH+Ubep67IbQwlYDPULaYdoHO5nd4An6IJWRyZ0tRNThsdSqGGPE9DY/I6q15KxlXDPPNm92j/wBoV6hxuo0AOfm9WAH73+S1AjmvsOV8IDqLLC+J/ALKkvoRTf0/CfbY91tcHxEuLA4CHgwR1m3sQiD6Eoxk1tDPjNHznieEV2OLXUqkgwYaSPYjVcX0E7AidElb679EfoL2TZktVHSBVlrFyo7OhjaSkZShSBq6Y3Ro1kflKRtJPAXVqNyI8zdyPmntI6j5oRxbhWeS2L6tMRJ3E7rL4rDhhynm9oAPvutdEZ5HHwaPj3iKlQBu1zhbUQCdAYuVi+JcWdU5nPJESBtJ6D3+iqcQwmcOAi/3/rso8AA4CbZBcHYiRfutXshLLaCvBsGSQ437W7X6D1KPY2Gt/eOAJHw0yXONgDLombX9e9xeAMtAzAAWu4jbaOhMeynrZWNJAPWcpAPq5x7J2/COUE42pmfDGltg0AGIBMuLo6i0IhXHljKRltctM5WTMA7EkHXqmYPDcpfGVzrntEZT9PqjYr5wM4E2a4dHbOi0g6aagIWqoNgZrr02NgEumBeGiTrubo3hnHMW2a4ZiL2cBt21GydisP5h1DckkQRe8jad11j8zA9o5wCdYg5dSBqCAO1u61AYzEYfO3OxjS9sktIjO3R4OsPb2/VVKOJ2DS0QZaSHARcEXRilVIh8iRcmQ6+QCLdY07KhXpFsyZHW3xWJbA9f+EGgdk1Nwc05ABleHZR3bE9wCZ7BNfgmuBibFvsHCR7g7ptCkaegcA5sEixn8zZ19NdE9jySQDm65QZ9S34mm/QhHyF9gTHUbBpjI8HNOxDsjiOn4fmh2HFZzKcAZXtFyQZyyM0at0GvrpdaDiOEkfFlygkNdOrzBzbgzf7qVmFaGUwWw3KIc10j4RJIIEGN4Relsd9AavhDSqtewGSOcHVw/htFoP11UmJolriAZIAIImcpuDGokb9lcLwHlmaTlJJIFt2zG9jptKp8QYWFpa38UyBzDOPhJiT8MX7IKVqgFzCYyRFQ9TmgEG2h6SQAhPFJa4OYS1zTEiQQRodNv09Veo/FrEg3NjcWFuv6qHilZuXmgGBImdJ9gYhBM1hXD+LabaQdUYTXPKWME5o3B6X09VXqcQq15c/kYIApiREkAZou51/QbLJYyk8jOyWDpeSInbQFGfD7Q3lph7w4iSJJ/NmtYWPf1Tpa12WlllJUwvhWCf3eXMAJcbimJsBsXbydLW1RGj4cEGo97nOAzcwJ9HHt7+yJcKwoeRI5SYDTLQT1JN4AEk7wtLWwY/egmG+WLiAJ/sT1VYQ1ZJGBr8NdAicz+uoEgW6ST8gVBi+CMZZwGbaCJG943PRaTG1y57abGtuymJILSC15doQTJ/VZ/ifEaeaq6xy8uSmHPc+Z5TmHKJHbRCVJGoGcNrzimszF3OAbgwImLdT9lvC1ed+CsHUNUOrWqGrnySORgbUytMex9CDuvRnKPTO3EvtI4STpCSxSijRCtNCqU3QJNgnYvGNpNDnTcgADUk/p19EqHkRca4h5LLfEfhWVe7PeoXOcYMXNv76Ipxem55z1ActxTDeYEgWPWTboh9Gk59gGgT/KDFrmbm3VNHZw5Z2+9D/KDh22iCfYWH1UdJ7mHKKmKaDscrfuCPqiP+CqtuA09pdMdi069FOMJYODi3UPYcxcD3/qnpEuXopnGVB+OpHR+Qk9wWE/ZCuJOqjnpkubo5uXmjqLxC1tHhTXML2Zg5okkO2666eiG4yhALbncHKSDrMQ76pXj8hWWaVWAqrAMpdAnQflbOvqZVWtg2zy2dO2tuo3949Vaq0Iu0PIbEgwd4kAXH8pntKt4fhwDczSHMIzZ9QbTsZnWJsg4tC/oHYV9VsHJIkiW3PcNG3suYvEh7mNe17W5wHEmxk3Bg790awzzcTtJzRboXxtpy76KSpgGOa45b6S6dZvyjQZY7jfdL2DRHhWSREauA6QACPaykw9OakQIdTkgxeYiZsIv81RwtR9OwHmNAsQdJJsZv8A9q5hKof5sTAYGQRB5jH9PcboNMFF/h+IaWAPpsMNDSSbkACDDraa+49O42o81Wua1uU8oDZ1gmSR8MwfbXZV8HWyZgSRcgGRJDSGAk7SZGmx7IrRoeaDBkMbeDGbNlJb1PM0CY77wnWzIpsrl7mhuvXlsBMmxj3OkJ7aRcTYgMu06z1kTP0T6dDmIZaGktNuamJDgANII66/W86GCGzcTFmmSBNhrfcplHyzLQ3C0w5wJsQLDXpLoO+1+qOtwNFwD8oFRoMObBeARB09YWYZhwalOoTlotLvMzGOcCzTPxTMj0V/H8cL6VQYdjmtHI3K25BtDY3MTIs3WZCpDilQUq2COJU6bab3FznvdLQDFheYjUnr3soHnkAIs2W7TcQAbWvNr6BQ0sQczGVHB3lU+dx0dViwkd9+ydhjcAXGb5gNeZ/8iVzzGkQUabA5zj+Jzs156wQq2MxQOYESIh19CDAg6TefUFdw55BJAPxTbo7W++UKLE0m1HZs2UO+AkWJBuTtAc0iOxQSXkVAgOrOPxNyycoJymJ/uyvUOFuHM8SL3EOA7HWPcfdStwjqTi8CT/qMk+zmHWOyKtqCA4yLEiCCdzebkb+mo6G/QbAmJwkNMWdAkCQDIm/Y/wBNNz/hepUdSyD4Sxujbt5Q11xEgRHWyp4jDta3z5AYNW6HMLjLOoOYWPWFJhOKVaYBaWMOrw2DM3k69R8lTG7G4mq4RhWS4VbUzLWOuTmIktEaW6X2VvF43ITLughzrBo+GegGsbrM/wCMOIF3vdAMuEBo5bOcR0k63UIZTYJrE1C2wkzJ2gC1/RPPKoIKg2GOI1s9PUtLnDKW8pytMzbTQn3CwVXAVDVOWplLyAXgwCJJlzQObczK1RxJdd4IA1A/CJjKDuSbevom0cECx1TTzJawawJ5jJ2AEeyi5OPY8Fb0R+EuGikXuBL7kZjq4zdx6WAC0hadyquFyMaGt2VttSUp2xVKkNyBJS3SWGB9AyqniAQxj9mvGYay13KfuE7C1FPxAA0nhxgFpv06H5wgugSV6M5XxcMeabntLRJaZlt4mdDqLap/D64s7UOg5QRmB/EDex17aKHF845rZgA6RcGOhv3WZ8qk4nzWEgG5a9zSOrTB0tKeBwOJvMPxmjVY9rXUi5ljFQSOY/HA1gEeoTuG5HAuZUBab5c+abhocTGgLt9iVgsDw3h9JxNNtWu52jagbDPff1R/gGDyue9zWhgiGi1jMGI+AG5Pp0Kte+xGqNxQxTqep0tBaAIO1tjP/IXK1OnEtZTIPeJ+vcqlWeHMHmSCNHAA2OmYAW2uLd1VqUQ5gArOcABMO19YSfVSj92jKDk9DqoothxyskSDTBdeXCHAd91mH8TbhXZcrv8AD1A4zcHzMxeQB/4n1BKP4ei1rW0g7I0EX1jMXSZN5hwPyUfHPB9AMzVq5LdIyDNoRALBJ+SaVNGWnRBgK9GqGeRUDsziXSWg545ZmMoF9bAmVap4gsbOUuJJhp2Y0ToNyXW9CdYXlWKquLmiDTLd9HRHxAg2EBXOG+JMTTqMLKhgGQHAOkAH4pFxB0QjFJBcbZ6TVp2zf6ViXDR5cByNN55gRbSO6gIY97adRjaYfZuR0Fp2zRYi3a/VCsN4/pVqYZWlj2umYblPK74TFiCZm24upHYmhULSyo1z/LuGlpIDbyANXZiPkllF2LxaehVeGuBBJc7XM2TeDzC3e/uEc4Pjm0WmWwHmbzPMIygewvrZUuJ1zSp+a/K6m4Av/hfFyBrBvpefVZal4wbmllMg3ALjeDveUsW+0BQkzb8fxLG5ahfkIDy2mJ/ELkgDbl7e5VnC56uENcEPe5mZsSBYSARPUXled4h7nA1Kry7NoJ16Bx7XPYIfh+PYuh+6o1S3OZgtaQJ/EA4GBA+yylJt7LfTXQS8WcUcS1jnPFN7m1HM0BLbT2Oot0Wgf4ixHlsw9FrnF7W8xgZWdDHr6rBcWdUrS6S5zdSfxHf6LYeH+KYethwWuLcUGNYWE6tDuYtG5LS6D32QvVoacOKokecuWhJcXFxe7QOc5uXb8MCAO3za1jqLRzkszEEG5By5rEXEiBPdGGljyXim1skx8MBpcSJvqBA0VbiZa5hAHxBzh7wAfkFtp0c97oF4d7qrngkZmg+Xlu2Wj+h+6t4AZajmmS0jMNwAblsG0TP3TfD2FDKQMzBL5v8AmdI+RI9JU+INSlVDYIhw2Ia9hvAJ1sfWZ2R7bRu3SCdOjJFMfEJyd4/ASdjzR0ggoK97KdSo2o7ywdWFwmbmRPXonYrjbcOOSX1JJaBIgGQCTpub+sBYviVQ1apNQxYGxtG8desopUPGBoqnEKOKcyk976VJkmzfiIIyzrI9evpGowDsHSIOWtVjQuYcvY5YA3KyPh+jTpEmo4Ft4Je5pg5SIyjmR3zQY8tjTYCYcffNUgd1RKtjPbpBniPF/NYKdNnlUZEuMCd8sN2mPXSLyh9Nsy+mwZWcrXaCSYJJm56kC1wO0bWUmia9UVTH+W05vbv7wOyo1MfnIFQwwWYwfCB1/ijrHYdUrfoKiTml5z8rHOLR+I2/nqQNBsEzHeIw5+WnamwBjB2CznizjQZFChUMuANV43kTlPpOmyGcKryQDqpTg6s7PjKPLZ6Rw3EF0LTYQWWU4DTsFsMLTsEIItkpMlASUoYuqlErMhTdkdG2yZ4gr1fJ/ckB4LYJ2g3PeNfZXeJYYHsRoUFx1YlsKO0UpSMbjeLVaFQufU80vuRqSDub8voieC4jRr8zQc24GvuN/qs3iuH5Zc9xc6XExp/cIZgmkHOLflMwdfouioyVnM8Uk6PUuD06IkRTIfo4t5mza06X7WKMO4KaB8wvJbs4k6H8Lj0+/qF5ng+NOiKsk7PbrH8Q/F66rV8A8W1KQLZFWkRdplwjsdvQykdk5YmaLFcVpy2TkOgAuyd4dILFRxVNvmAVGupuddj2v1/3NHU6EbqENo1ROHLW5jzUXkSCdA2Tp0jT6LtepUokMLqlIbB+VwiCbGDGnQqibIOJG+u/J5bqLy2Z/wAt2aQILswmSRa43hQCpTklrXEnlyySQNxAGZsiRFviXafiGtTOYVWvH8Qa4QNbshwPqFTqccxFV5eXsosIi+sbwNZPW2qZyoZY2yj4j4QXyGU2MeOZxDcuWmBIzXMzI6G1ws3icG9uslx+KRGVuke69D4U2hSJfUxDOZxJL3B7nW3EQBOgM21RdmPwkFtB1N9V5DQ6zsuc5S62lv0UHm3odQaWzzfh3hl1RgJOUHQCJPft7/JGMH4bpMdy53VIMAOOsQJgQAJvHRainRa5tQsDfijpDQcsgabD3myDVqrv8QQQaZYYaATAjW5Ou5nVdEtL9klbBT+AV6lR7HEvp0g4BwJymBBgnSfpCnPhKiA4h2ZgIAk7wDqO52Whr4yl5YDofneDUcbDWSB2l067bqDJ5xaKbctNnwgWkknmPzAUsjUY15LY1Jv8GTxOJyOy5DmmzcjyexgGHbXVEYdzS6rX5BtmPMZ3PTay9Nx+Kp0Gc7gIF5IXknizjQxFTk+BswepO65sU5ZnxSpeWWUFD7n/AAOcApMrZubrYfqgtHA1sNW+Fzi08r2iZ72uDCF8K4kaFQPF9iOoW/wOOp1xmY4HqNx2I2TZefx5NpXFhXHL+Gi9guKhoYatJjzGYiBI9et43UXGfEVKtUDhTcHNEG4AgfOd0Nx7HtfIFov3UWDrsaXPdTzNc1zNACCex6LY5WrBPFXQWwPFKLWNAzWgfDYCbEidL9Db0R01cxmo6X6O123v9lmsBh6LDFNzsojmPMQLGDbZwkbR6K/xCQwVDyB5dmcL5oJAcABYOIsupUtnLKOw4KDHuytDSIJvFtSQZGtlnvEXh6mwB7Dyy4CdAenYHor3AqM5rOmDqYJPLEnT4rR3VzjGIYKFYv5ms8p4AIJIIuGmYNoQyVx/IYN8jHtxoyhuQuc08pDM0DcF0WiTulUw4fq9/wDLB16CCQsxicY8vLmnKJsOg2Hc91NR41VbrzDulUX2dXBeAzWqMogl2cRoC4fa6FY3xC83ZLcw+InM4CdjYD6oXVr53uLpgmRJmO19k25GWPhv7HUKkYJdk5NkbWkzuZvO87ytTwDDl2U6oHhcPBub7dCOi2vhLAQSb3Mx0tskzStUW+OnF2bXgWGgBaak2yocPowAiTAkiqQ03bHAJKQNSTCAmvQBCynH+FuaC5l+y27mKCtRlJKNjxlR4fxGrchDbbL0Txp4Szg1aI5xct/N6d15u0kGDYjUHZaHRe09koautBBkEg9QSPspqTZUzaEo8heJEzGVB+KfUSiH/wA/XLCw5CDqS2TbvMqu3DKxSwc7JHNDrCmVHYuqdHR3AE/NVajHmxLiOhJWmwnB3ONgjuG8HEiTZZTb6M1CPZ5o7DRsrPB6xp1mkdYPzBH1AW8xfg5wQDGeHqlMg5TYg/Wyfm/IjjGS0zTUeIAc9gKhqB9Po4uBs4bGxHoVax7A/nyBzmuh02Dhs50/DoZ2JaYQLAlpeGvJa2YJ0DWvjK4HSW9x1VrzMjjTqXLbF14cx0Q6/eH9ocnu1R5co8ZGV4l4srOqHPSYC0lobzcsGCNdbaptTx3iWsy0gymOoEn66KrxzCRXqR1k+pFx80Lq4coKGNu2jt4y46K2N4jVrGatRzz3NvYaBViV2q2CuNC60klo43d0zimw8gy0kHqDB+aVKnJhEcNhA45Rr2SzmkPDHeyxh+M4kAQ8uHRwB+uqlr8TrgfvHZZEhoDQY66WCWLe2jythzh7gdz1Pbbe9gLcCSS4kk6k3XOoRlul/h0bXkldxCoXAhzmkaEEz89StN4d41Xqu8qq4PphuYhzfyGWxGnMVlQxazwER5haWzmczoCRe0nS8FNKq6FmnxbNtWc2lQaJu4BxdN+jfeRP+0dVmuPVH1WGPhc4Q0dBP0gRHdE3Zi51aoGkMbo+L1HSGsHQDpaAAdVc4Hw7Oxr3kO1j7T9FOV1RLAlyMI3gb/yn5KOrwN+wK9gZQYLQk6gz8o+SS2vJ28r8HheM4a5u1wqTqpkHQixXuuL4RTqfExqxXHv2eOc7Nh3NE6tdI+RAKpDKupE5Rvox3DWy4br07w3RAAWV4f4NxVM8zGmOjgZut1wnCOYBLY+SnOSciv8AyaTDmyvUUMo1OqsMxcbFFSRJphJJDzjj+X6/8JJuaF4sswuOYpCFxYYqVqMrzbx94X1xFJt/9QDcfmHcbr1F4VTEUQQQRZK15Q0JUeHYGjKO4fhpOyLYzgIo1uUcjjLe3ULQ8LwQjRKlyKynxMxh+BOOyOYDw1u5arD4UC0e/wB1ZYwT/eiZYl5JvPJ9A7BcKYwaCUQFP/lTxH9/31THvPp91TSIu2Q1aYGsLP8AF6rQDb6I3WcAFk8RihUfF4sDrvPT033QdvSNahtmax9IvfIYek20OuvQXRFtEVgKj2/vMha4zd0uhh2ubaDQq2GsOmXUgAmJmxJgyQQND1UTyJp5JE5p5YjI3KQBpYuB9xYWRiuKOebeSV0Q4fwyys99TRpcYj1295RZnhHDxBYCi3DwA0BogAQArzGqOjtXJKjC8U/Zxh6t2l9M/wAJEfIhZnFfsxrt/wAupTeP4paf1C9jyJGmissl0wOEW7aPEm+A8Y03pg9w9v6kFH6PhTEU2FtBjWvcCHVHOAIB2bEx6916eKK6KCDnKXYyikeWYP8AZrUJmrWaP5Wk/UkIrT/ZtR3qVT6ZB/8AlegtoqRtJNcmDSPN637Naf4atQHuGn7AKizw9UwhLg7NcEEAjSddeq9Y8lQ1sIHWIW2BtNUzzwY4VIzDn1cNnxcuOxI17wusqNacozagDKHQSQI7Db5rR8Q8Lscc7Ja4aEWQ7GcLrtLckZWhnLGpaInuUzy0toivj29MWCqljiMz3lsTBJaBmDTIOgR8lUcLhwx9aAAGtp0vUwJ/+zXIrSpqeVpv7SmFOK2QXSDCropJwpKFMvaKXlp7KKueWneWiomcis2ipBSVgMUmVVUSbZW8rskrQaup6BYlxJclEBwqJ6lUT1gg3iWEztjfUeqr8M6HUfdFXIe9uV87O+6VaYXtBeipQqtBysNVbJnS7qq1arunYl2n1VKvU6XU5SHihtR6xvEaTmVKlRjj5cg2izpJPpqtNXpud1CrM4SIc0kkOiR3BsUnJrobjF9mXxVSoHNyTnvzD8pJj3j9ER4RgHuPOTMkyZvIuPeB8gtLhsA0NaIBLRE9th7K6zDjos03LlY0XGMOKX9IsNh4CtMpJ1NkKUI8RWxgYntau/3/AH/0pWo8QWMDV3KngLsLUCyPKnNCcQuQmQB4CRak1qfCcUjLFC+irgXCEDWC6mEH6+/9krjGQr72qIsSOI6Y1oTwxMFlK1yFGG5F0MUsLoCPEFkeRdhSAJOCYWxiS6ksEihchJJYNjHFRvekkkbGorucq2K09LpJJQj6FeynbUcegXUkybFo75E3JlO8hJJPQLOGgmGkkklaGQm01KwJJIIJK1SZUkkwDuVKEklgHYXQkkgYdCUJJIoA4J4SSTIDEuFdSWMjhamliSSxiMsTMsJJJWMSNepJSSQTA0OBSckkmFGlJJJAJ//Z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6880" name="Picture 16" descr="https://s-media-cache-ak0.pinimg.com/236x/6b/b6/d6/6bb6d6f756e85f7e1a77d4d969832e8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987"/>
            <a:ext cx="3048000" cy="20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http://img.gawkerassets.com/img/17p6wmbqm5jqvjpg/original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10072" r="3617" b="12508"/>
          <a:stretch/>
        </p:blipFill>
        <p:spPr bwMode="auto">
          <a:xfrm>
            <a:off x="2542156" y="-81425"/>
            <a:ext cx="2654256" cy="25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989787" y="2490918"/>
            <a:ext cx="2692467" cy="17793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  are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US" alt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inherited</a:t>
            </a:r>
          </a:p>
        </p:txBody>
      </p:sp>
    </p:spTree>
    <p:extLst>
      <p:ext uri="{BB962C8B-B14F-4D97-AF65-F5344CB8AC3E}">
        <p14:creationId xmlns:p14="http://schemas.microsoft.com/office/powerpoint/2010/main" val="33663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diseasespictures.com/wp-content/uploads/2012/08/Skin-Cancer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00099"/>
            <a:ext cx="45243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5493" y="838201"/>
            <a:ext cx="4221956" cy="19811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Is Cancer inherited?</a:t>
            </a:r>
          </a:p>
          <a:p>
            <a:pPr eaLnBrk="1" hangingPunct="1"/>
            <a:endParaRPr lang="en-US" altLang="en-US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Why???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405" y="3276600"/>
            <a:ext cx="4379119" cy="1905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mutated genes are not in our sex cells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3813" y="152400"/>
            <a:ext cx="9127331" cy="6476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Cancer is the result of mutations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341" y="5170464"/>
            <a:ext cx="4379119" cy="17027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n-US" alt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Only the tendency for cancer can   be inherited</a:t>
            </a:r>
          </a:p>
        </p:txBody>
      </p:sp>
    </p:spTree>
    <p:extLst>
      <p:ext uri="{BB962C8B-B14F-4D97-AF65-F5344CB8AC3E}">
        <p14:creationId xmlns:p14="http://schemas.microsoft.com/office/powerpoint/2010/main" val="34959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3356" y="76199"/>
            <a:ext cx="5562600" cy="2819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Mechanisms required for</a:t>
            </a:r>
            <a:b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Evolutionary Theory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0"/>
            <a:ext cx="8610600" cy="3352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0000CC"/>
                </a:solidFill>
              </a:rPr>
              <a:t>2) Natural Selection</a:t>
            </a:r>
            <a:r>
              <a:rPr lang="en-US" altLang="en-US" sz="3000" dirty="0" smtClean="0">
                <a:solidFill>
                  <a:srgbClr val="0000CC"/>
                </a:solidFill>
              </a:rPr>
              <a:t>: </a:t>
            </a:r>
            <a:r>
              <a:rPr lang="en-US" altLang="en-US" sz="3000" b="1" i="1" dirty="0" smtClean="0">
                <a:solidFill>
                  <a:srgbClr val="CC0099"/>
                </a:solidFill>
              </a:rPr>
              <a:t>“survival of the fittest”.   </a:t>
            </a:r>
            <a:r>
              <a:rPr lang="en-US" altLang="en-US" sz="3000" dirty="0" smtClean="0"/>
              <a:t>Only the varieties of a species that are well suited to the environment will survive and reproduce.</a:t>
            </a:r>
          </a:p>
          <a:p>
            <a:pPr lvl="1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altLang="en-US" sz="2400" dirty="0" smtClean="0"/>
              <a:t>determines which variations survive </a:t>
            </a:r>
            <a:r>
              <a:rPr lang="en-US" altLang="en-US" sz="2400" dirty="0"/>
              <a:t>&amp;</a:t>
            </a:r>
            <a:r>
              <a:rPr lang="en-US" altLang="en-US" sz="2400" dirty="0" smtClean="0"/>
              <a:t> reproduce</a:t>
            </a:r>
          </a:p>
          <a:p>
            <a:pPr lvl="1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altLang="en-US" sz="2400" dirty="0" smtClean="0"/>
              <a:t>Over time the population changes and the individuals become better adapted to their environment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5842" name="Picture 2" descr="http://www.truthinscience.org.uk/tis2/images/stories/peppered%20m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85724"/>
            <a:ext cx="42148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" y="5821363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Which zebras will survive?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://www.naturalselectionanddarwinism.com/images/replies1_clip_image001_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33400" y="38099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16259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0" name="Rectangle 10"/>
          <p:cNvSpPr>
            <a:spLocks noGrp="1" noChangeArrowheads="1"/>
          </p:cNvSpPr>
          <p:nvPr>
            <p:ph type="title"/>
          </p:nvPr>
        </p:nvSpPr>
        <p:spPr>
          <a:xfrm>
            <a:off x="612775" y="1143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Natural Selection in action</a:t>
            </a:r>
          </a:p>
        </p:txBody>
      </p:sp>
      <p:graphicFrame>
        <p:nvGraphicFramePr>
          <p:cNvPr id="107528" name="Object 8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806450" y="890587"/>
          <a:ext cx="27749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3" imgW="3247619" imgH="6152381" progId="MSPhotoEd.3">
                  <p:embed/>
                </p:oleObj>
              </mc:Choice>
              <mc:Fallback>
                <p:oleObj name="Photo Editor Photo" r:id="rId3" imgW="3247619" imgH="6152381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890587"/>
                        <a:ext cx="277495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5033962" y="919162"/>
          <a:ext cx="34321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oto Editor Photo" r:id="rId5" imgW="3924848" imgH="5923810" progId="MSPhotoEd.3">
                  <p:embed/>
                </p:oleObj>
              </mc:Choice>
              <mc:Fallback>
                <p:oleObj name="Photo Editor Photo" r:id="rId5" imgW="3924848" imgH="59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919162"/>
                        <a:ext cx="34321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AutoShape 13"/>
          <p:cNvSpPr>
            <a:spLocks noChangeArrowheads="1"/>
          </p:cNvSpPr>
          <p:nvPr/>
        </p:nvSpPr>
        <p:spPr bwMode="auto">
          <a:xfrm>
            <a:off x="3813175" y="2721769"/>
            <a:ext cx="1066800" cy="9144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3889375" y="295036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10076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average height will increase for a while</a:t>
            </a: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2974975" y="765573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Standard Textbook example</a:t>
            </a:r>
          </a:p>
        </p:txBody>
      </p:sp>
    </p:spTree>
    <p:extLst>
      <p:ext uri="{BB962C8B-B14F-4D97-AF65-F5344CB8AC3E}">
        <p14:creationId xmlns:p14="http://schemas.microsoft.com/office/powerpoint/2010/main" val="9440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Which orange trees will survive?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639885" y="4451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Natural Selection in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5" y="806515"/>
            <a:ext cx="76485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volution.berkeley.edu/evolibrary/images/evo/mechan_int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4299"/>
            <a:ext cx="7924800" cy="54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19803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dn-assets.answersingenesis.org/img/articles/2008/08/dog-varia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 bwMode="auto">
          <a:xfrm>
            <a:off x="304800" y="457200"/>
            <a:ext cx="855445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590550" y="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Humans can select too!</a:t>
            </a:r>
          </a:p>
        </p:txBody>
      </p:sp>
    </p:spTree>
    <p:extLst>
      <p:ext uri="{BB962C8B-B14F-4D97-AF65-F5344CB8AC3E}">
        <p14:creationId xmlns:p14="http://schemas.microsoft.com/office/powerpoint/2010/main" val="13589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atic01.nyt.com/images/2015/05/02/sports/DERBY-slide-MEDJ/DERBY-slide-MEDJ-jumb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6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9220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Racehorses have been selectively bred for 100’s of years!</a:t>
            </a:r>
            <a:endParaRPr lang="en-US" altLang="en-US" sz="4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10295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Do they keep getting faster?</a:t>
            </a:r>
            <a:endParaRPr lang="en-US" altLang="en-US" sz="40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blogs.sas.com/content/jmp/files/2012/04/Kentucky_Derby_results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/>
          <a:stretch/>
        </p:blipFill>
        <p:spPr bwMode="auto">
          <a:xfrm>
            <a:off x="0" y="1404449"/>
            <a:ext cx="8610600" cy="54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04887" y="0"/>
            <a:ext cx="7315200" cy="14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53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Speeds haven’t changed much in the last 70 years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28862" y="1451679"/>
            <a:ext cx="7315200" cy="7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5300"/>
              </a:lnSpc>
            </a:pPr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Kentucky Derby </a:t>
            </a:r>
            <a:r>
              <a:rPr lang="en-US" alt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US" alt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inning times</a:t>
            </a:r>
            <a:endParaRPr lang="en-US" alt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6923525" y="1661566"/>
            <a:ext cx="366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*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2015 </a:t>
            </a:r>
            <a:r>
              <a:rPr lang="en-US" sz="2000" b="1" dirty="0" smtClean="0">
                <a:solidFill>
                  <a:srgbClr val="00B050"/>
                </a:solidFill>
              </a:rPr>
              <a:t>American Pharaoh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457200"/>
            <a:ext cx="9110663" cy="56388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201" y="841860"/>
            <a:ext cx="7010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3300"/>
                </a:solidFill>
                <a:latin typeface="+mn-lt"/>
              </a:rPr>
              <a:t>Romans 5:12-14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101" y="1676400"/>
            <a:ext cx="7086600" cy="393957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12 </a:t>
            </a:r>
            <a:r>
              <a:rPr lang="en-US" b="1" dirty="0">
                <a:solidFill>
                  <a:srgbClr val="0000CC"/>
                </a:solidFill>
              </a:rPr>
              <a:t>Therefore, just as through one man sin entered the world, and death through sin, and thus death spread to all men, because all sinned </a:t>
            </a:r>
            <a:r>
              <a:rPr lang="en-US" dirty="0"/>
              <a:t>—  13 (For until the law sin was in the world, but sin is not imputed when there is no law. 14 Nevertheless </a:t>
            </a:r>
            <a:r>
              <a:rPr lang="en-US" b="1" dirty="0">
                <a:solidFill>
                  <a:srgbClr val="0000CC"/>
                </a:solidFill>
              </a:rPr>
              <a:t>death reigned </a:t>
            </a:r>
            <a:r>
              <a:rPr lang="en-US" dirty="0"/>
              <a:t>from Adam to Moses, even over those who had not sinned according to the likeness of the transgression of Adam, who is a type of Him who was to come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8101" y="193690"/>
            <a:ext cx="7193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Death is not a random act of Evolution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4822" y="5805451"/>
            <a:ext cx="8220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The Bible makes it clear that death is the result    of Sin – humans did not die until Adam &amp; Eve sinned!</a:t>
            </a:r>
          </a:p>
        </p:txBody>
      </p:sp>
    </p:spTree>
    <p:extLst>
      <p:ext uri="{BB962C8B-B14F-4D97-AF65-F5344CB8AC3E}">
        <p14:creationId xmlns:p14="http://schemas.microsoft.com/office/powerpoint/2010/main" val="20417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isteve.com/Kentucky_Derby_Winning_Tim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3"/>
          <a:stretch/>
        </p:blipFill>
        <p:spPr bwMode="auto">
          <a:xfrm>
            <a:off x="166687" y="772006"/>
            <a:ext cx="8991600" cy="53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287" y="41165"/>
            <a:ext cx="9144000" cy="73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53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this Really linear decline today?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04887" y="4419600"/>
            <a:ext cx="7315200" cy="7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5300"/>
              </a:lnSpc>
            </a:pPr>
            <a:r>
              <a:rPr lang="en-US" alt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Kentucky Derby </a:t>
            </a:r>
            <a:r>
              <a:rPr lang="en-US" alt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US" alt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inning times</a:t>
            </a:r>
            <a:endParaRPr lang="en-US" alt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0024" y="5912171"/>
            <a:ext cx="9144000" cy="73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5300"/>
              </a:lnSpc>
            </a:pPr>
            <a:r>
              <a:rPr lang="en-US" altLang="en-US" sz="40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Why has it leveled off?</a:t>
            </a:r>
            <a:endParaRPr lang="en-US" altLang="en-US" sz="40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sers.rcn.com/jkimball.ma.ultranet/BiologyPages/R/RandomAssort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78609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287" y="41165"/>
            <a:ext cx="9144000" cy="27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53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Once you get the best combinations of genes in the gene pool, you cannot improve without some wonderful mutation!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19600" y="3429000"/>
            <a:ext cx="4452205" cy="28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5300"/>
              </a:lnSpc>
            </a:pPr>
            <a:r>
              <a:rPr lang="en-US" alt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And positive mutations are very rare, if they occur at all!</a:t>
            </a:r>
            <a:endParaRPr lang="en-US" alt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" y="12957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Natural Selection is limited by the gene pool</a:t>
            </a:r>
          </a:p>
        </p:txBody>
      </p:sp>
      <p:pic>
        <p:nvPicPr>
          <p:cNvPr id="46082" name="Picture 2" descr="http://www.csus.edu/indiv/l/loom/wk%2015/do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"/>
          <a:stretch/>
        </p:blipFill>
        <p:spPr bwMode="auto">
          <a:xfrm>
            <a:off x="742826" y="788367"/>
            <a:ext cx="7524750" cy="54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790921"/>
            <a:ext cx="289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Wolves only have the genes to produce wolves &amp; dogs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42523" y="996074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C0099"/>
                </a:solidFill>
                <a:latin typeface="Comic Sans MS" pitchFamily="66" charset="0"/>
              </a:rPr>
              <a:t>You won’t get a  whale from  a wolf!</a:t>
            </a:r>
          </a:p>
        </p:txBody>
      </p:sp>
      <p:pic>
        <p:nvPicPr>
          <p:cNvPr id="39938" name="Picture 2" descr="http://c0026106.cdn1.cloudfiles.rackspacecloud.com/6d61b8f4b57947ad9dae3c62cd10d3d0_killer-whale-m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77" y="1540916"/>
            <a:ext cx="2206625" cy="10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upload.wikimedia.org/wikipedia/commons/thumb/6/6e/Pest_resistance_labelled_light.svg/2000px-Pest_resistance_labelled_ligh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5106"/>
            <a:ext cx="6553200" cy="68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287" y="838200"/>
            <a:ext cx="2652713" cy="52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US" alt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Selection just selects! </a:t>
            </a:r>
          </a:p>
          <a:p>
            <a:pPr algn="ctr" eaLnBrk="1" hangingPunct="1">
              <a:lnSpc>
                <a:spcPts val="4000"/>
              </a:lnSpc>
            </a:pPr>
            <a:r>
              <a:rPr lang="en-US" altLang="en-US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ts val="4000"/>
              </a:lnSpc>
            </a:pPr>
            <a:r>
              <a:rPr lang="en-US" altLang="en-US" sz="36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It cannot produce new genes or new species</a:t>
            </a:r>
            <a:endParaRPr lang="en-US" altLang="en-US" sz="36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Don’t Deny the 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vidence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Accept the evidence and investigate how it might support the Bible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Don’t bury or deny scientific evidence – that leads to a blind faith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92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Evolutionists can accommodate change or no change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24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If evidence shows change over time, then that is evidence of the positive changes of evolution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evidence shows no change over time, then that indicates there is no need for evolution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39615" y="52578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Either way, the evidence is interpreted to support evolution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young earth vs old earth creatio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0295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228600"/>
            <a:ext cx="9110663" cy="622191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22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228600"/>
            <a:ext cx="9110663" cy="622191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89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harpiron.files.wordpress.com/2008/08/evolution-versus-the-f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6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sharpiron.files.wordpress.com/2008/08/evolution-versus-the-f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3" t="49231" r="14456" b="38462"/>
          <a:stretch/>
        </p:blipFill>
        <p:spPr bwMode="auto">
          <a:xfrm>
            <a:off x="7467600" y="35052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228600"/>
            <a:ext cx="9110663" cy="622191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37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228600"/>
            <a:ext cx="9110663" cy="622191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15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228600"/>
            <a:ext cx="9110663" cy="613657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901" y="751820"/>
            <a:ext cx="70104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3300"/>
                </a:solidFill>
                <a:latin typeface="+mn-lt"/>
              </a:rPr>
              <a:t>Genesis 3:17-19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 fontScale="92500"/>
          </a:bodyPr>
          <a:lstStyle/>
          <a:p>
            <a:pPr marL="0" indent="231775">
              <a:buNone/>
            </a:pPr>
            <a:r>
              <a:rPr lang="en-US" dirty="0" smtClean="0"/>
              <a:t>17 </a:t>
            </a:r>
            <a:r>
              <a:rPr lang="en-US" dirty="0"/>
              <a:t>Then to Adam He said, "Because you have heeded the voice of your wife, and have eaten from the tree of which I commanded you, saying, 'You shall not eat of it':</a:t>
            </a:r>
          </a:p>
          <a:p>
            <a:pPr marL="0" indent="231775">
              <a:buNone/>
            </a:pPr>
            <a:r>
              <a:rPr lang="en-US" dirty="0" smtClean="0"/>
              <a:t>"</a:t>
            </a:r>
            <a:r>
              <a:rPr lang="en-US" dirty="0"/>
              <a:t>Cursed is the ground for your sake</a:t>
            </a:r>
            <a:r>
              <a:rPr lang="en-US" dirty="0" smtClean="0"/>
              <a:t>; In </a:t>
            </a:r>
            <a:r>
              <a:rPr lang="en-US" dirty="0"/>
              <a:t>toil you shall eat of </a:t>
            </a:r>
            <a:r>
              <a:rPr lang="en-US" dirty="0" smtClean="0"/>
              <a:t>it all </a:t>
            </a:r>
            <a:r>
              <a:rPr lang="en-US" dirty="0"/>
              <a:t>the days of your life. </a:t>
            </a:r>
            <a:r>
              <a:rPr lang="en-US" dirty="0" smtClean="0"/>
              <a:t>18 </a:t>
            </a:r>
            <a:r>
              <a:rPr lang="en-US" dirty="0"/>
              <a:t>Both thorns and thistles it shall bring forth for you</a:t>
            </a:r>
            <a:r>
              <a:rPr lang="en-US" dirty="0" smtClean="0"/>
              <a:t>, And </a:t>
            </a:r>
            <a:r>
              <a:rPr lang="en-US" dirty="0"/>
              <a:t>you shall eat the herb of the field. </a:t>
            </a:r>
            <a:r>
              <a:rPr lang="en-US" dirty="0" smtClean="0"/>
              <a:t>19 </a:t>
            </a:r>
            <a:r>
              <a:rPr lang="en-US" dirty="0"/>
              <a:t>In the sweat of your face you shall eat </a:t>
            </a:r>
            <a:r>
              <a:rPr lang="en-US" dirty="0" smtClean="0"/>
              <a:t>bread till </a:t>
            </a:r>
            <a:r>
              <a:rPr lang="en-US" dirty="0"/>
              <a:t>you return to the ground</a:t>
            </a:r>
            <a:r>
              <a:rPr lang="en-US" dirty="0" smtClean="0"/>
              <a:t>, for </a:t>
            </a:r>
            <a:r>
              <a:rPr lang="en-US" dirty="0"/>
              <a:t>out of it you were taken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0000CC"/>
                </a:solidFill>
              </a:rPr>
              <a:t>For </a:t>
            </a:r>
            <a:r>
              <a:rPr lang="en-US" b="1" dirty="0">
                <a:solidFill>
                  <a:srgbClr val="0000CC"/>
                </a:solidFill>
              </a:rPr>
              <a:t>dust you are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to dust you shall return</a:t>
            </a:r>
            <a:r>
              <a:rPr lang="en-US" b="1" dirty="0" smtClean="0">
                <a:solidFill>
                  <a:srgbClr val="0000CC"/>
                </a:solidFill>
              </a:rPr>
              <a:t>."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Sin brought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physical death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3701" y="5883299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Adam’s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physical death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is a </a:t>
            </a:r>
          </a:p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direct consequence of his sin</a:t>
            </a:r>
          </a:p>
        </p:txBody>
      </p:sp>
    </p:spTree>
    <p:extLst>
      <p:ext uri="{BB962C8B-B14F-4D97-AF65-F5344CB8AC3E}">
        <p14:creationId xmlns:p14="http://schemas.microsoft.com/office/powerpoint/2010/main" val="6502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332508"/>
            <a:ext cx="9110663" cy="6118001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901" y="819019"/>
            <a:ext cx="7010400" cy="914400"/>
          </a:xfrm>
        </p:spPr>
        <p:txBody>
          <a:bodyPr>
            <a:noAutofit/>
          </a:bodyPr>
          <a:lstStyle/>
          <a:p>
            <a:pPr indent="231775" algn="ctr">
              <a:spcBef>
                <a:spcPts val="600"/>
              </a:spcBef>
            </a:pPr>
            <a:r>
              <a:rPr lang="en-US" sz="5200" b="1" dirty="0">
                <a:solidFill>
                  <a:srgbClr val="663300"/>
                </a:solidFill>
                <a:latin typeface="+mn-lt"/>
              </a:rPr>
              <a:t>Exodus </a:t>
            </a:r>
            <a:r>
              <a:rPr lang="en-US" sz="5200" b="1" dirty="0" smtClean="0">
                <a:solidFill>
                  <a:srgbClr val="663300"/>
                </a:solidFill>
                <a:latin typeface="+mn-lt"/>
              </a:rPr>
              <a:t>20:11</a:t>
            </a:r>
            <a:endParaRPr lang="en-US" sz="52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643" y="1733419"/>
            <a:ext cx="7086600" cy="44958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b="1" dirty="0" smtClean="0">
                <a:solidFill>
                  <a:srgbClr val="0000CC"/>
                </a:solidFill>
              </a:rPr>
              <a:t>For </a:t>
            </a:r>
            <a:r>
              <a:rPr lang="en-US" b="1" dirty="0">
                <a:solidFill>
                  <a:srgbClr val="0000CC"/>
                </a:solidFill>
              </a:rPr>
              <a:t>in six days the Lord made the heavens and the earth, the sea, </a:t>
            </a:r>
            <a:r>
              <a:rPr lang="en-US" b="1" dirty="0">
                <a:solidFill>
                  <a:srgbClr val="00B050"/>
                </a:solidFill>
              </a:rPr>
              <a:t>and all that is in them,</a:t>
            </a:r>
            <a:r>
              <a:rPr lang="en-US" dirty="0"/>
              <a:t> and rested the seventh day. Therefore the Lord blessed the Sabbath day and hallowed it. </a:t>
            </a:r>
            <a:endParaRPr lang="en-US" dirty="0" smtClean="0"/>
          </a:p>
          <a:p>
            <a:pPr marL="0" indent="231775">
              <a:buNone/>
            </a:pPr>
            <a:endParaRPr lang="en-US" sz="100" dirty="0" smtClean="0"/>
          </a:p>
          <a:p>
            <a:pPr marL="0" indent="231775">
              <a:spcBef>
                <a:spcPts val="600"/>
              </a:spcBef>
              <a:buNone/>
            </a:pPr>
            <a:r>
              <a:rPr lang="en-US" dirty="0" smtClean="0"/>
              <a:t>                  </a:t>
            </a:r>
            <a:r>
              <a:rPr lang="en-US" sz="5200" b="1" dirty="0" smtClean="0">
                <a:solidFill>
                  <a:srgbClr val="663300"/>
                </a:solidFill>
              </a:rPr>
              <a:t>Exodus </a:t>
            </a:r>
            <a:r>
              <a:rPr lang="en-US" sz="5200" b="1" dirty="0">
                <a:solidFill>
                  <a:srgbClr val="663300"/>
                </a:solidFill>
              </a:rPr>
              <a:t>31:17</a:t>
            </a:r>
          </a:p>
          <a:p>
            <a:pPr marL="0" indent="231775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0CC"/>
                </a:solidFill>
              </a:rPr>
              <a:t>For </a:t>
            </a:r>
            <a:r>
              <a:rPr lang="en-US" b="1" dirty="0">
                <a:solidFill>
                  <a:srgbClr val="0000CC"/>
                </a:solidFill>
              </a:rPr>
              <a:t>in six days the Lord made the heavens and the earth</a:t>
            </a:r>
            <a:r>
              <a:rPr lang="en-US" dirty="0"/>
              <a:t>, and on the seventh day He rested and was refreshed.'" </a:t>
            </a:r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Moses’ understanding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Moses believed in a 6-day creation</a:t>
            </a:r>
          </a:p>
        </p:txBody>
      </p:sp>
    </p:spTree>
    <p:extLst>
      <p:ext uri="{BB962C8B-B14F-4D97-AF65-F5344CB8AC3E}">
        <p14:creationId xmlns:p14="http://schemas.microsoft.com/office/powerpoint/2010/main" val="13264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25"/>
          <a:stretch/>
        </p:blipFill>
        <p:spPr>
          <a:xfrm>
            <a:off x="33337" y="327102"/>
            <a:ext cx="9110663" cy="536804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443" y="674385"/>
            <a:ext cx="7010400" cy="102361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663300"/>
                </a:solidFill>
                <a:latin typeface="+mn-lt"/>
              </a:rPr>
              <a:t>Matthew 19:4-6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168" y="1504147"/>
            <a:ext cx="72390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4 </a:t>
            </a:r>
            <a:r>
              <a:rPr lang="en-US" dirty="0"/>
              <a:t>And He answered and said to them,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"</a:t>
            </a:r>
            <a:r>
              <a:rPr lang="en-US" b="1" dirty="0">
                <a:solidFill>
                  <a:srgbClr val="C00000"/>
                </a:solidFill>
              </a:rPr>
              <a:t>Have you not read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that </a:t>
            </a:r>
            <a:r>
              <a:rPr lang="en-US" b="1" dirty="0">
                <a:solidFill>
                  <a:srgbClr val="0000CC"/>
                </a:solidFill>
              </a:rPr>
              <a:t>He who made them at the beginning 'made them male and female,'</a:t>
            </a:r>
            <a:r>
              <a:rPr lang="en-US" dirty="0"/>
              <a:t>  5 and said, </a:t>
            </a:r>
            <a:r>
              <a:rPr lang="en-US" b="1" dirty="0">
                <a:solidFill>
                  <a:srgbClr val="0000CC"/>
                </a:solidFill>
              </a:rPr>
              <a:t>'For this reason a man shall leave his father and mother and be joined to his wife, and the two shall become one flesh'?  </a:t>
            </a:r>
            <a:r>
              <a:rPr lang="en-US" dirty="0"/>
              <a:t>6 So then, they are no longer two but one flesh. Therefore what God has joined together, let not man separate."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Jesus’ Testimony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18478" y="5376952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This affects how you view marriage: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Our marriage relationship is based   on how God made Adam &amp; Eve</a:t>
            </a:r>
          </a:p>
        </p:txBody>
      </p:sp>
    </p:spTree>
    <p:extLst>
      <p:ext uri="{BB962C8B-B14F-4D97-AF65-F5344CB8AC3E}">
        <p14:creationId xmlns:p14="http://schemas.microsoft.com/office/powerpoint/2010/main" val="2302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1460</Words>
  <Application>Microsoft Office PowerPoint</Application>
  <PresentationFormat>On-screen Show (4:3)</PresentationFormat>
  <Paragraphs>228</Paragraphs>
  <Slides>64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Calibri Light</vt:lpstr>
      <vt:lpstr>Chiller</vt:lpstr>
      <vt:lpstr>Comic Sans MS</vt:lpstr>
      <vt:lpstr>EraserDust</vt:lpstr>
      <vt:lpstr>Times New Roman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Romans 5:12-14</vt:lpstr>
      <vt:lpstr>PowerPoint Presentation</vt:lpstr>
      <vt:lpstr>Genesis 3:17-19</vt:lpstr>
      <vt:lpstr>Exodus 20:11</vt:lpstr>
      <vt:lpstr>Matthew 19:4-6</vt:lpstr>
      <vt:lpstr>PowerPoint Presentation</vt:lpstr>
      <vt:lpstr>PowerPoint Presentation</vt:lpstr>
      <vt:lpstr>This is what most people think when they hear “Evolution”</vt:lpstr>
      <vt:lpstr>Definition of Evolution Today</vt:lpstr>
      <vt:lpstr>PowerPoint Presentation</vt:lpstr>
      <vt:lpstr>Even Evolutionists admit that this has no practical impact on our lives today!</vt:lpstr>
      <vt:lpstr>Two areas of Evolution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Good and the Bad of Evolution</vt:lpstr>
      <vt:lpstr>The weight of evidence  is for creation!</vt:lpstr>
      <vt:lpstr>PowerPoint Presentation</vt:lpstr>
      <vt:lpstr>PowerPoint Presentation</vt:lpstr>
      <vt:lpstr>2</vt:lpstr>
      <vt:lpstr>PowerPoint Presentation</vt:lpstr>
      <vt:lpstr>Lessons from Today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required for Evolutionary Theory</vt:lpstr>
      <vt:lpstr>PowerPoint Presentation</vt:lpstr>
      <vt:lpstr>Natural Selection in action</vt:lpstr>
      <vt:lpstr>PowerPoint Presentation</vt:lpstr>
      <vt:lpstr>Natural Selection in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Deny the Evidence</vt:lpstr>
      <vt:lpstr>Evolutionists can accommodate change or no change</vt:lpstr>
      <vt:lpstr>PowerPoint Presentation</vt:lpstr>
      <vt:lpstr>2</vt:lpstr>
      <vt:lpstr>2</vt:lpstr>
      <vt:lpstr>2</vt:lpstr>
      <vt:lpstr>2</vt:lpstr>
      <vt:lpstr>2</vt:lpstr>
      <vt:lpstr>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Styles</dc:creator>
  <cp:lastModifiedBy>James Styles</cp:lastModifiedBy>
  <cp:revision>9</cp:revision>
  <dcterms:created xsi:type="dcterms:W3CDTF">2018-07-13T20:42:55Z</dcterms:created>
  <dcterms:modified xsi:type="dcterms:W3CDTF">2018-07-15T21:38:19Z</dcterms:modified>
</cp:coreProperties>
</file>