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337" r:id="rId2"/>
    <p:sldId id="331" r:id="rId3"/>
    <p:sldId id="293" r:id="rId4"/>
    <p:sldId id="294" r:id="rId5"/>
    <p:sldId id="295" r:id="rId6"/>
    <p:sldId id="296" r:id="rId7"/>
    <p:sldId id="297" r:id="rId8"/>
    <p:sldId id="298" r:id="rId9"/>
    <p:sldId id="299" r:id="rId10"/>
    <p:sldId id="326" r:id="rId11"/>
    <p:sldId id="327" r:id="rId12"/>
    <p:sldId id="328" r:id="rId13"/>
    <p:sldId id="329" r:id="rId14"/>
    <p:sldId id="330" r:id="rId15"/>
    <p:sldId id="281" r:id="rId16"/>
    <p:sldId id="301" r:id="rId17"/>
    <p:sldId id="270" r:id="rId18"/>
    <p:sldId id="271" r:id="rId19"/>
    <p:sldId id="275" r:id="rId20"/>
    <p:sldId id="273" r:id="rId21"/>
    <p:sldId id="274" r:id="rId22"/>
    <p:sldId id="315" r:id="rId23"/>
    <p:sldId id="316" r:id="rId24"/>
    <p:sldId id="317" r:id="rId25"/>
    <p:sldId id="318" r:id="rId26"/>
    <p:sldId id="319" r:id="rId27"/>
    <p:sldId id="320" r:id="rId28"/>
    <p:sldId id="321" r:id="rId29"/>
    <p:sldId id="322" r:id="rId30"/>
    <p:sldId id="323" r:id="rId31"/>
    <p:sldId id="324" r:id="rId32"/>
    <p:sldId id="325"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9900"/>
    <a:srgbClr val="800080"/>
    <a:srgbClr val="CC0099"/>
    <a:srgbClr val="FF0000"/>
    <a:srgbClr val="FF9900"/>
    <a:srgbClr val="006666"/>
    <a:srgbClr val="339966"/>
    <a:srgbClr val="CC00CC"/>
    <a:srgbClr val="B5C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49" autoAdjust="0"/>
  </p:normalViewPr>
  <p:slideViewPr>
    <p:cSldViewPr>
      <p:cViewPr varScale="1">
        <p:scale>
          <a:sx n="77" d="100"/>
          <a:sy n="77" d="100"/>
        </p:scale>
        <p:origin x="1206" y="10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5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EBA219B-853D-4D60-8096-D14D9574CE9A}" type="datetimeFigureOut">
              <a:rPr lang="en-US"/>
              <a:pPr>
                <a:defRPr/>
              </a:pPr>
              <a:t>7/18/2018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C871E77-C57B-47E3-86E8-EC02E8AECDD3}" type="slidenum">
              <a:rPr lang="en-US"/>
              <a:pPr>
                <a:defRPr/>
              </a:pPr>
              <a:t>‹#›</a:t>
            </a:fld>
            <a:endParaRPr lang="en-US"/>
          </a:p>
        </p:txBody>
      </p:sp>
    </p:spTree>
    <p:extLst>
      <p:ext uri="{BB962C8B-B14F-4D97-AF65-F5344CB8AC3E}">
        <p14:creationId xmlns:p14="http://schemas.microsoft.com/office/powerpoint/2010/main" val="25254423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10</a:t>
            </a:fld>
            <a:endParaRPr lang="en-US"/>
          </a:p>
        </p:txBody>
      </p:sp>
    </p:spTree>
    <p:extLst>
      <p:ext uri="{BB962C8B-B14F-4D97-AF65-F5344CB8AC3E}">
        <p14:creationId xmlns:p14="http://schemas.microsoft.com/office/powerpoint/2010/main" val="160100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25</a:t>
            </a:fld>
            <a:endParaRPr lang="en-US"/>
          </a:p>
        </p:txBody>
      </p:sp>
    </p:spTree>
    <p:extLst>
      <p:ext uri="{BB962C8B-B14F-4D97-AF65-F5344CB8AC3E}">
        <p14:creationId xmlns:p14="http://schemas.microsoft.com/office/powerpoint/2010/main" val="394831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26</a:t>
            </a:fld>
            <a:endParaRPr lang="en-US"/>
          </a:p>
        </p:txBody>
      </p:sp>
    </p:spTree>
    <p:extLst>
      <p:ext uri="{BB962C8B-B14F-4D97-AF65-F5344CB8AC3E}">
        <p14:creationId xmlns:p14="http://schemas.microsoft.com/office/powerpoint/2010/main" val="189338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27</a:t>
            </a:fld>
            <a:endParaRPr lang="en-US"/>
          </a:p>
        </p:txBody>
      </p:sp>
    </p:spTree>
    <p:extLst>
      <p:ext uri="{BB962C8B-B14F-4D97-AF65-F5344CB8AC3E}">
        <p14:creationId xmlns:p14="http://schemas.microsoft.com/office/powerpoint/2010/main" val="151175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28</a:t>
            </a:fld>
            <a:endParaRPr lang="en-US"/>
          </a:p>
        </p:txBody>
      </p:sp>
    </p:spTree>
    <p:extLst>
      <p:ext uri="{BB962C8B-B14F-4D97-AF65-F5344CB8AC3E}">
        <p14:creationId xmlns:p14="http://schemas.microsoft.com/office/powerpoint/2010/main" val="333986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29</a:t>
            </a:fld>
            <a:endParaRPr lang="en-US"/>
          </a:p>
        </p:txBody>
      </p:sp>
    </p:spTree>
    <p:extLst>
      <p:ext uri="{BB962C8B-B14F-4D97-AF65-F5344CB8AC3E}">
        <p14:creationId xmlns:p14="http://schemas.microsoft.com/office/powerpoint/2010/main" val="3761735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30</a:t>
            </a:fld>
            <a:endParaRPr lang="en-US"/>
          </a:p>
        </p:txBody>
      </p:sp>
    </p:spTree>
    <p:extLst>
      <p:ext uri="{BB962C8B-B14F-4D97-AF65-F5344CB8AC3E}">
        <p14:creationId xmlns:p14="http://schemas.microsoft.com/office/powerpoint/2010/main" val="592418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31</a:t>
            </a:fld>
            <a:endParaRPr lang="en-US"/>
          </a:p>
        </p:txBody>
      </p:sp>
    </p:spTree>
    <p:extLst>
      <p:ext uri="{BB962C8B-B14F-4D97-AF65-F5344CB8AC3E}">
        <p14:creationId xmlns:p14="http://schemas.microsoft.com/office/powerpoint/2010/main" val="359190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333207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2385262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2570173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306581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397220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45250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23</a:t>
            </a:fld>
            <a:endParaRPr lang="en-US"/>
          </a:p>
        </p:txBody>
      </p:sp>
    </p:spTree>
    <p:extLst>
      <p:ext uri="{BB962C8B-B14F-4D97-AF65-F5344CB8AC3E}">
        <p14:creationId xmlns:p14="http://schemas.microsoft.com/office/powerpoint/2010/main" val="106871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24</a:t>
            </a:fld>
            <a:endParaRPr lang="en-US"/>
          </a:p>
        </p:txBody>
      </p:sp>
    </p:spTree>
    <p:extLst>
      <p:ext uri="{BB962C8B-B14F-4D97-AF65-F5344CB8AC3E}">
        <p14:creationId xmlns:p14="http://schemas.microsoft.com/office/powerpoint/2010/main" val="360541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D17C20-6AA5-44F3-A2EE-2E1E05CF998D}"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354F16-E417-47B5-B234-7F34845D7676}"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381E6-37D8-4DE3-831D-64882B2F962E}"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8E5CA0-E5D0-4FF4-B3A2-901D3E38D590}"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1FAF79-1E80-45D7-8C68-BCAA34CD3FE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25D1D0-CD03-498E-869F-EF47C6DF95D2}"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96569FF-C27B-458B-A7B8-0A91A2FBDC5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872B0CA-57DA-4CA9-B9B9-E17C4797E1C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E5EDB8-0D4D-4530-A246-2754067F12D4}"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1C4EC-19BF-415A-8845-5FA7B0EAAC2F}"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4CCFBC-C4D4-467A-A433-A76E1592C602}"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F95BA96-0AA7-41AF-9DBD-E7C89B39A04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7714" y="228600"/>
            <a:ext cx="4593772" cy="2819400"/>
          </a:xfrm>
        </p:spPr>
        <p:txBody>
          <a:bodyPr>
            <a:noAutofit/>
          </a:bodyPr>
          <a:lstStyle/>
          <a:p>
            <a:r>
              <a:rPr lang="en-US" sz="5400" b="1" dirty="0" smtClean="0">
                <a:solidFill>
                  <a:srgbClr val="0000CC"/>
                </a:solidFill>
              </a:rPr>
              <a:t>Training to become equal to the Angels</a:t>
            </a:r>
            <a:endParaRPr lang="en-US" sz="5400" b="1" dirty="0">
              <a:solidFill>
                <a:srgbClr val="0000CC"/>
              </a:solidFill>
            </a:endParaRPr>
          </a:p>
        </p:txBody>
      </p:sp>
      <p:sp>
        <p:nvSpPr>
          <p:cNvPr id="2051" name="Rectangle 3"/>
          <p:cNvSpPr>
            <a:spLocks noGrp="1" noChangeArrowheads="1"/>
          </p:cNvSpPr>
          <p:nvPr>
            <p:ph type="subTitle" idx="1"/>
          </p:nvPr>
        </p:nvSpPr>
        <p:spPr>
          <a:xfrm>
            <a:off x="4958619" y="3610928"/>
            <a:ext cx="3835400" cy="2637472"/>
          </a:xfrm>
        </p:spPr>
        <p:txBody>
          <a:bodyPr>
            <a:normAutofit lnSpcReduction="10000"/>
          </a:bodyPr>
          <a:lstStyle/>
          <a:p>
            <a:r>
              <a:rPr lang="en-US" sz="4400" b="1" dirty="0" smtClean="0">
                <a:solidFill>
                  <a:srgbClr val="009900"/>
                </a:solidFill>
              </a:rPr>
              <a:t>Class 5:          You can be Equal to the Angels!</a:t>
            </a:r>
            <a:endParaRPr lang="en-US" sz="4400" b="1" dirty="0">
              <a:solidFill>
                <a:srgbClr val="009900"/>
              </a:solidFill>
            </a:endParaRPr>
          </a:p>
        </p:txBody>
      </p:sp>
      <p:pic>
        <p:nvPicPr>
          <p:cNvPr id="49156" name="Picture 4" descr="http://terri0729.files.wordpress.com/2011/08/angels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
            <a:ext cx="3759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81000" y="3577886"/>
            <a:ext cx="4267200" cy="2938174"/>
          </a:xfrm>
          <a:prstGeom prst="rect">
            <a:avLst/>
          </a:prstGeom>
        </p:spPr>
      </p:pic>
      <p:sp>
        <p:nvSpPr>
          <p:cNvPr id="8" name="Rectangle 3"/>
          <p:cNvSpPr txBox="1">
            <a:spLocks noChangeArrowheads="1"/>
          </p:cNvSpPr>
          <p:nvPr/>
        </p:nvSpPr>
        <p:spPr bwMode="auto">
          <a:xfrm>
            <a:off x="5651500" y="822693"/>
            <a:ext cx="2667000" cy="12988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r>
              <a:rPr lang="en-US" sz="2400" b="1" kern="0" dirty="0" smtClean="0">
                <a:solidFill>
                  <a:srgbClr val="0000FF"/>
                </a:solidFill>
                <a:effectLst/>
                <a:latin typeface="Arial" pitchFamily="34" charset="0"/>
                <a:cs typeface="Arial" pitchFamily="34" charset="0"/>
              </a:rPr>
              <a:t>Now is                  our time to  Practice </a:t>
            </a:r>
            <a:endParaRPr lang="en-US" sz="2400" b="1" kern="0" dirty="0">
              <a:solidFill>
                <a:srgbClr val="0000FF"/>
              </a:solidFill>
              <a:effectLst/>
              <a:latin typeface="Arial" pitchFamily="34" charset="0"/>
              <a:cs typeface="Arial" pitchFamily="34" charset="0"/>
            </a:endParaRPr>
          </a:p>
        </p:txBody>
      </p:sp>
    </p:spTree>
    <p:extLst>
      <p:ext uri="{BB962C8B-B14F-4D97-AF65-F5344CB8AC3E}">
        <p14:creationId xmlns:p14="http://schemas.microsoft.com/office/powerpoint/2010/main" val="116846445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381000" y="914400"/>
            <a:ext cx="8229600" cy="5943600"/>
          </a:xfrm>
        </p:spPr>
        <p:txBody>
          <a:bodyPr>
            <a:normAutofit lnSpcReduction="10000"/>
          </a:bodyPr>
          <a:lstStyle/>
          <a:p>
            <a:pPr marL="0" indent="228600" algn="ctr">
              <a:buFontTx/>
              <a:buNone/>
            </a:pPr>
            <a:r>
              <a:rPr lang="en-US" sz="3600" b="1" dirty="0">
                <a:solidFill>
                  <a:srgbClr val="800080"/>
                </a:solidFill>
                <a:effectLst/>
              </a:rPr>
              <a:t>Matthew 4:10-11</a:t>
            </a:r>
          </a:p>
          <a:p>
            <a:pPr marL="0" indent="228600">
              <a:buFontTx/>
              <a:buNone/>
            </a:pPr>
            <a:r>
              <a:rPr lang="en-US" sz="2800" dirty="0" smtClean="0">
                <a:effectLst/>
              </a:rPr>
              <a:t>10	Then Jesus said to him, "Away with you, Satan! For it is written, 'You shall worship the Lord your God, and Him only you shall serve.'"</a:t>
            </a:r>
          </a:p>
          <a:p>
            <a:pPr marL="0" indent="228600">
              <a:buFontTx/>
              <a:buNone/>
            </a:pPr>
            <a:r>
              <a:rPr lang="en-US" sz="2800" dirty="0" smtClean="0">
                <a:effectLst/>
              </a:rPr>
              <a:t>11	Then the devil left Him, and behold, </a:t>
            </a:r>
            <a:r>
              <a:rPr lang="en-US" sz="2800" b="1" i="1" dirty="0" smtClean="0">
                <a:solidFill>
                  <a:srgbClr val="000099"/>
                </a:solidFill>
                <a:effectLst/>
              </a:rPr>
              <a:t>angels came and ministered to Him.</a:t>
            </a:r>
          </a:p>
          <a:p>
            <a:pPr marL="0" indent="228600" algn="ctr">
              <a:buFontTx/>
              <a:buNone/>
            </a:pPr>
            <a:r>
              <a:rPr lang="en-US" sz="3600" b="1" dirty="0" smtClean="0">
                <a:solidFill>
                  <a:srgbClr val="800080"/>
                </a:solidFill>
              </a:rPr>
              <a:t>John 1:50-51</a:t>
            </a:r>
          </a:p>
          <a:p>
            <a:pPr marL="0" indent="228600">
              <a:buFontTx/>
              <a:buNone/>
            </a:pPr>
            <a:r>
              <a:rPr lang="en-US" sz="2800" dirty="0" smtClean="0"/>
              <a:t>50 Jesus answered and said to him, "Because I said to you, 'I saw you under the fig tree,' do you believe? You will see greater things than these."  </a:t>
            </a:r>
          </a:p>
          <a:p>
            <a:pPr marL="0" indent="228600">
              <a:buFontTx/>
              <a:buNone/>
            </a:pPr>
            <a:r>
              <a:rPr lang="en-US" sz="2800" dirty="0" smtClean="0"/>
              <a:t>51 And He said to him, "Most assuredly, I say to you, hereafter you shall see heaven open, </a:t>
            </a:r>
            <a:r>
              <a:rPr lang="en-US" sz="2800" b="1" i="1" dirty="0" smtClean="0">
                <a:solidFill>
                  <a:srgbClr val="000099"/>
                </a:solidFill>
              </a:rPr>
              <a:t>and the angels of God ascending and descending upon the Son of Man." </a:t>
            </a:r>
          </a:p>
        </p:txBody>
      </p:sp>
      <p:sp>
        <p:nvSpPr>
          <p:cNvPr id="3" name="Rectangle 2"/>
          <p:cNvSpPr>
            <a:spLocks noGrp="1" noChangeArrowheads="1"/>
          </p:cNvSpPr>
          <p:nvPr>
            <p:ph type="title"/>
          </p:nvPr>
        </p:nvSpPr>
        <p:spPr>
          <a:xfrm>
            <a:off x="304800" y="0"/>
            <a:ext cx="8534400" cy="1066800"/>
          </a:xfrm>
        </p:spPr>
        <p:txBody>
          <a:bodyPr>
            <a:normAutofit/>
          </a:bodyPr>
          <a:lstStyle/>
          <a:p>
            <a:r>
              <a:rPr lang="en-US" b="1" dirty="0">
                <a:solidFill>
                  <a:srgbClr val="FF0000"/>
                </a:solidFill>
                <a:latin typeface="Comic Sans MS" pitchFamily="66" charset="0"/>
              </a:rPr>
              <a:t>Angels </a:t>
            </a:r>
            <a:r>
              <a:rPr lang="en-US" b="1" dirty="0" smtClean="0">
                <a:solidFill>
                  <a:srgbClr val="FF0000"/>
                </a:solidFill>
                <a:latin typeface="Comic Sans MS" pitchFamily="66" charset="0"/>
              </a:rPr>
              <a:t>worked to save Jesus</a:t>
            </a:r>
            <a:endParaRPr lang="en-US" b="1" dirty="0">
              <a:solidFill>
                <a:srgbClr val="FF0000"/>
              </a:solidFill>
              <a:latin typeface="Comic Sans MS" pitchFamily="66" charset="0"/>
            </a:endParaRPr>
          </a:p>
        </p:txBody>
      </p:sp>
    </p:spTree>
    <p:extLst>
      <p:ext uri="{BB962C8B-B14F-4D97-AF65-F5344CB8AC3E}">
        <p14:creationId xmlns:p14="http://schemas.microsoft.com/office/powerpoint/2010/main" val="235678810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381000" y="152400"/>
            <a:ext cx="8229600" cy="4267200"/>
          </a:xfrm>
        </p:spPr>
        <p:txBody>
          <a:bodyPr/>
          <a:lstStyle/>
          <a:p>
            <a:pPr marL="0" indent="228600" algn="ctr">
              <a:lnSpc>
                <a:spcPct val="80000"/>
              </a:lnSpc>
              <a:buFontTx/>
              <a:buNone/>
            </a:pPr>
            <a:r>
              <a:rPr lang="en-US" sz="4000" b="1" dirty="0">
                <a:solidFill>
                  <a:srgbClr val="800080"/>
                </a:solidFill>
                <a:effectLst/>
              </a:rPr>
              <a:t>Matthew 26:36-38</a:t>
            </a:r>
          </a:p>
          <a:p>
            <a:pPr marL="0" indent="228600">
              <a:lnSpc>
                <a:spcPct val="80000"/>
              </a:lnSpc>
              <a:buFontTx/>
              <a:buNone/>
            </a:pPr>
            <a:r>
              <a:rPr lang="en-US" sz="2800" b="1" dirty="0">
                <a:effectLst/>
              </a:rPr>
              <a:t>36	Then Jesus came with them to a place called Gethsemane, and said to the disciples, "Sit here while I go and pray over there."</a:t>
            </a:r>
          </a:p>
          <a:p>
            <a:pPr marL="0" indent="228600">
              <a:lnSpc>
                <a:spcPct val="80000"/>
              </a:lnSpc>
              <a:buFontTx/>
              <a:buNone/>
            </a:pPr>
            <a:r>
              <a:rPr lang="en-US" sz="2800" b="1" dirty="0">
                <a:effectLst/>
              </a:rPr>
              <a:t>37	And </a:t>
            </a:r>
            <a:r>
              <a:rPr lang="en-US" sz="2800" b="1" i="1" dirty="0">
                <a:solidFill>
                  <a:srgbClr val="000099"/>
                </a:solidFill>
                <a:effectLst/>
              </a:rPr>
              <a:t>He took with Him Peter and the two sons of Zebedee, and He began to be sorrowful and deeply distressed.</a:t>
            </a:r>
          </a:p>
          <a:p>
            <a:pPr marL="0" indent="228600">
              <a:lnSpc>
                <a:spcPct val="80000"/>
              </a:lnSpc>
              <a:buFontTx/>
              <a:buNone/>
            </a:pPr>
            <a:r>
              <a:rPr lang="en-US" sz="2800" b="1" dirty="0">
                <a:effectLst/>
              </a:rPr>
              <a:t>38	Then He said to them, "My soul is exceedingly sorrowful, even to death. </a:t>
            </a:r>
            <a:r>
              <a:rPr lang="en-US" sz="2800" b="1" i="1" dirty="0">
                <a:solidFill>
                  <a:srgbClr val="000099"/>
                </a:solidFill>
                <a:effectLst/>
              </a:rPr>
              <a:t>Stay here and watch with Me."</a:t>
            </a:r>
          </a:p>
        </p:txBody>
      </p:sp>
      <p:sp>
        <p:nvSpPr>
          <p:cNvPr id="26627" name="Text Box 3"/>
          <p:cNvSpPr txBox="1">
            <a:spLocks noChangeArrowheads="1"/>
          </p:cNvSpPr>
          <p:nvPr/>
        </p:nvSpPr>
        <p:spPr bwMode="auto">
          <a:xfrm>
            <a:off x="609600" y="3903464"/>
            <a:ext cx="7772400" cy="964367"/>
          </a:xfrm>
          <a:prstGeom prst="rect">
            <a:avLst/>
          </a:prstGeom>
          <a:noFill/>
          <a:ln w="9525">
            <a:noFill/>
            <a:miter lim="800000"/>
            <a:headEnd/>
            <a:tailEnd/>
          </a:ln>
          <a:effectLst/>
        </p:spPr>
        <p:txBody>
          <a:bodyPr>
            <a:spAutoFit/>
          </a:bodyPr>
          <a:lstStyle/>
          <a:p>
            <a:pPr algn="ctr" eaLnBrk="1" hangingPunct="1">
              <a:lnSpc>
                <a:spcPts val="3400"/>
              </a:lnSpc>
              <a:spcBef>
                <a:spcPts val="0"/>
              </a:spcBef>
            </a:pPr>
            <a:r>
              <a:rPr lang="en-US" sz="3200" b="1" dirty="0">
                <a:solidFill>
                  <a:srgbClr val="966432"/>
                </a:solidFill>
                <a:latin typeface="Comic Sans MS" pitchFamily="66" charset="0"/>
              </a:rPr>
              <a:t>In his time of great sorrow and distress, Jesus needed his friends</a:t>
            </a:r>
          </a:p>
        </p:txBody>
      </p:sp>
      <p:sp>
        <p:nvSpPr>
          <p:cNvPr id="5" name="Rectangle 2"/>
          <p:cNvSpPr txBox="1">
            <a:spLocks noChangeArrowheads="1"/>
          </p:cNvSpPr>
          <p:nvPr/>
        </p:nvSpPr>
        <p:spPr>
          <a:xfrm>
            <a:off x="381000" y="4991100"/>
            <a:ext cx="85344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gn="ctr" fontAlgn="auto">
              <a:lnSpc>
                <a:spcPct val="80000"/>
              </a:lnSpc>
              <a:spcAft>
                <a:spcPts val="0"/>
              </a:spcAft>
              <a:buFontTx/>
              <a:buNone/>
            </a:pPr>
            <a:r>
              <a:rPr lang="en-US" sz="4000" b="1" dirty="0" smtClean="0">
                <a:solidFill>
                  <a:srgbClr val="800080"/>
                </a:solidFill>
              </a:rPr>
              <a:t>Psalm 69:20</a:t>
            </a:r>
            <a:endParaRPr lang="en-US" sz="2800" b="1" i="1" dirty="0">
              <a:solidFill>
                <a:srgbClr val="000099"/>
              </a:solidFill>
            </a:endParaRPr>
          </a:p>
          <a:p>
            <a:pPr marL="0" indent="228600" algn="ctr" fontAlgn="auto">
              <a:lnSpc>
                <a:spcPct val="80000"/>
              </a:lnSpc>
              <a:spcBef>
                <a:spcPts val="0"/>
              </a:spcBef>
              <a:spcAft>
                <a:spcPts val="0"/>
              </a:spcAft>
              <a:buFontTx/>
              <a:buNone/>
            </a:pPr>
            <a:r>
              <a:rPr lang="en-US" sz="2800" b="1" dirty="0" smtClean="0"/>
              <a:t>Reproach </a:t>
            </a:r>
            <a:r>
              <a:rPr lang="en-US" sz="2800" b="1" dirty="0"/>
              <a:t>has broken my heart</a:t>
            </a:r>
            <a:r>
              <a:rPr lang="en-US" sz="2800" b="1" dirty="0" smtClean="0"/>
              <a:t>,  And </a:t>
            </a:r>
            <a:r>
              <a:rPr lang="en-US" sz="2800" b="1" dirty="0"/>
              <a:t>I am full of heaviness</a:t>
            </a:r>
            <a:r>
              <a:rPr lang="en-US" sz="2800" b="1" dirty="0" smtClean="0"/>
              <a:t>;  I </a:t>
            </a:r>
            <a:r>
              <a:rPr lang="en-US" sz="2800" b="1" dirty="0"/>
              <a:t>looked for someone to take pity, but there was none</a:t>
            </a:r>
            <a:r>
              <a:rPr lang="en-US" sz="2800" b="1" dirty="0" smtClean="0"/>
              <a:t>;  </a:t>
            </a:r>
            <a:r>
              <a:rPr lang="en-US" sz="2800" b="1" dirty="0" smtClean="0">
                <a:solidFill>
                  <a:srgbClr val="0000CC"/>
                </a:solidFill>
              </a:rPr>
              <a:t>And </a:t>
            </a:r>
            <a:r>
              <a:rPr lang="en-US" sz="2800" b="1" dirty="0">
                <a:solidFill>
                  <a:srgbClr val="0000CC"/>
                </a:solidFill>
              </a:rPr>
              <a:t>for comforters, but I found none</a:t>
            </a:r>
            <a:r>
              <a:rPr lang="en-US" sz="2800" b="1" dirty="0" smtClean="0">
                <a:solidFill>
                  <a:srgbClr val="0000CC"/>
                </a:solidFill>
              </a:rPr>
              <a:t>.</a:t>
            </a:r>
            <a:endParaRPr lang="en-US" sz="2800" b="1" dirty="0">
              <a:solidFill>
                <a:srgbClr val="0000CC"/>
              </a:solidFill>
            </a:endParaRPr>
          </a:p>
          <a:p>
            <a:pPr marL="0" indent="228600" fontAlgn="auto">
              <a:lnSpc>
                <a:spcPct val="80000"/>
              </a:lnSpc>
              <a:spcAft>
                <a:spcPts val="0"/>
              </a:spcAft>
              <a:buFontTx/>
              <a:buNone/>
            </a:pPr>
            <a:endParaRPr lang="en-US" sz="2800" b="1" i="1" dirty="0">
              <a:solidFill>
                <a:srgbClr val="000099"/>
              </a:solidFill>
            </a:endParaRPr>
          </a:p>
        </p:txBody>
      </p:sp>
    </p:spTree>
    <p:extLst>
      <p:ext uri="{BB962C8B-B14F-4D97-AF65-F5344CB8AC3E}">
        <p14:creationId xmlns:p14="http://schemas.microsoft.com/office/powerpoint/2010/main" val="386759650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381000" y="381000"/>
            <a:ext cx="8382000" cy="4648200"/>
          </a:xfrm>
        </p:spPr>
        <p:txBody>
          <a:bodyPr/>
          <a:lstStyle/>
          <a:p>
            <a:pPr marL="0" indent="228600" algn="ctr">
              <a:lnSpc>
                <a:spcPct val="80000"/>
              </a:lnSpc>
              <a:buFontTx/>
              <a:buNone/>
            </a:pPr>
            <a:r>
              <a:rPr lang="en-US" sz="4000" b="1" dirty="0">
                <a:solidFill>
                  <a:srgbClr val="800080"/>
                </a:solidFill>
                <a:effectLst/>
              </a:rPr>
              <a:t>Matthew 26:39-41</a:t>
            </a:r>
          </a:p>
          <a:p>
            <a:pPr marL="0" indent="228600">
              <a:lnSpc>
                <a:spcPct val="80000"/>
              </a:lnSpc>
              <a:buFontTx/>
              <a:buNone/>
            </a:pPr>
            <a:r>
              <a:rPr lang="en-US" sz="2800" b="1" dirty="0">
                <a:effectLst/>
              </a:rPr>
              <a:t>39	He went a little farther and fell on His face, and prayed, saying, "O My Father, if it is possible, let this cup pass from Me; nevertheless, not as I will, but as You will."</a:t>
            </a:r>
          </a:p>
          <a:p>
            <a:pPr marL="0" indent="228600">
              <a:lnSpc>
                <a:spcPct val="80000"/>
              </a:lnSpc>
              <a:buFontTx/>
              <a:buNone/>
            </a:pPr>
            <a:r>
              <a:rPr lang="en-US" sz="2800" b="1" dirty="0">
                <a:effectLst/>
              </a:rPr>
              <a:t>40	Then </a:t>
            </a:r>
            <a:r>
              <a:rPr lang="en-US" sz="2800" b="1" i="1" dirty="0">
                <a:solidFill>
                  <a:srgbClr val="000099"/>
                </a:solidFill>
                <a:effectLst/>
              </a:rPr>
              <a:t>He came to the disciples and found them asleep,</a:t>
            </a:r>
            <a:r>
              <a:rPr lang="en-US" sz="2800" b="1" dirty="0">
                <a:solidFill>
                  <a:srgbClr val="000099"/>
                </a:solidFill>
                <a:effectLst/>
              </a:rPr>
              <a:t> </a:t>
            </a:r>
            <a:r>
              <a:rPr lang="en-US" sz="2800" b="1" dirty="0">
                <a:effectLst/>
              </a:rPr>
              <a:t>and said to Peter, "What? </a:t>
            </a:r>
            <a:r>
              <a:rPr lang="en-US" sz="2800" b="1" i="1" dirty="0">
                <a:solidFill>
                  <a:srgbClr val="000099"/>
                </a:solidFill>
                <a:effectLst/>
              </a:rPr>
              <a:t>Could you not watch with Me one hour?</a:t>
            </a:r>
          </a:p>
          <a:p>
            <a:pPr marL="0" indent="228600">
              <a:lnSpc>
                <a:spcPct val="80000"/>
              </a:lnSpc>
              <a:buFontTx/>
              <a:buNone/>
            </a:pPr>
            <a:r>
              <a:rPr lang="en-US" sz="2800" b="1" dirty="0">
                <a:effectLst/>
              </a:rPr>
              <a:t>41	"Watch and pray, lest you enter into temptation. The spirit indeed is willing, but the flesh is weak."</a:t>
            </a:r>
          </a:p>
        </p:txBody>
      </p:sp>
      <p:sp>
        <p:nvSpPr>
          <p:cNvPr id="27651" name="Text Box 3"/>
          <p:cNvSpPr txBox="1">
            <a:spLocks noChangeArrowheads="1"/>
          </p:cNvSpPr>
          <p:nvPr/>
        </p:nvSpPr>
        <p:spPr bwMode="auto">
          <a:xfrm>
            <a:off x="685800" y="4495800"/>
            <a:ext cx="7772400" cy="1569660"/>
          </a:xfrm>
          <a:prstGeom prst="rect">
            <a:avLst/>
          </a:prstGeom>
          <a:noFill/>
          <a:ln w="9525">
            <a:noFill/>
            <a:miter lim="800000"/>
            <a:headEnd/>
            <a:tailEnd/>
          </a:ln>
          <a:effectLst/>
        </p:spPr>
        <p:txBody>
          <a:bodyPr>
            <a:spAutoFit/>
          </a:bodyPr>
          <a:lstStyle/>
          <a:p>
            <a:pPr algn="ctr" eaLnBrk="1" hangingPunct="1">
              <a:spcBef>
                <a:spcPct val="50000"/>
              </a:spcBef>
            </a:pPr>
            <a:r>
              <a:rPr lang="en-US" sz="3200" b="1" dirty="0">
                <a:solidFill>
                  <a:srgbClr val="966432"/>
                </a:solidFill>
                <a:latin typeface="Comic Sans MS" pitchFamily="66" charset="0"/>
              </a:rPr>
              <a:t>The disciples were overcome and bewildered by what Jesus was going through. They let him down.</a:t>
            </a:r>
          </a:p>
        </p:txBody>
      </p:sp>
    </p:spTree>
    <p:extLst>
      <p:ext uri="{BB962C8B-B14F-4D97-AF65-F5344CB8AC3E}">
        <p14:creationId xmlns:p14="http://schemas.microsoft.com/office/powerpoint/2010/main" val="41166730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81000" y="381000"/>
            <a:ext cx="8229600" cy="2286000"/>
          </a:xfrm>
        </p:spPr>
        <p:txBody>
          <a:bodyPr/>
          <a:lstStyle/>
          <a:p>
            <a:pPr marL="0" indent="228600" algn="ctr">
              <a:lnSpc>
                <a:spcPct val="80000"/>
              </a:lnSpc>
              <a:buFontTx/>
              <a:buNone/>
            </a:pPr>
            <a:r>
              <a:rPr lang="en-US" b="1" dirty="0">
                <a:solidFill>
                  <a:srgbClr val="800080"/>
                </a:solidFill>
                <a:effectLst/>
              </a:rPr>
              <a:t>Matthew 26:42-43</a:t>
            </a:r>
          </a:p>
          <a:p>
            <a:pPr marL="0" indent="228600">
              <a:lnSpc>
                <a:spcPct val="80000"/>
              </a:lnSpc>
              <a:buFontTx/>
              <a:buNone/>
            </a:pPr>
            <a:r>
              <a:rPr lang="en-US" sz="2400" b="1" dirty="0">
                <a:effectLst/>
              </a:rPr>
              <a:t>42	Again, a second time, He went away and prayed, saying, "O My Father, if this cup cannot pass away from Me unless I drink it, Your will be done."</a:t>
            </a:r>
          </a:p>
          <a:p>
            <a:pPr marL="0" indent="228600">
              <a:lnSpc>
                <a:spcPct val="80000"/>
              </a:lnSpc>
              <a:buFontTx/>
              <a:buNone/>
            </a:pPr>
            <a:endParaRPr lang="en-US" sz="2400" b="1" dirty="0">
              <a:effectLst/>
            </a:endParaRPr>
          </a:p>
        </p:txBody>
      </p:sp>
      <p:sp>
        <p:nvSpPr>
          <p:cNvPr id="28675" name="Text Box 3"/>
          <p:cNvSpPr txBox="1">
            <a:spLocks noChangeArrowheads="1"/>
          </p:cNvSpPr>
          <p:nvPr/>
        </p:nvSpPr>
        <p:spPr bwMode="auto">
          <a:xfrm>
            <a:off x="1752600" y="5715000"/>
            <a:ext cx="5638800" cy="946150"/>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a:solidFill>
                  <a:srgbClr val="966432"/>
                </a:solidFill>
                <a:latin typeface="Comic Sans MS" pitchFamily="66" charset="0"/>
              </a:rPr>
              <a:t>When Jesus’ friends failed,  an angel came through for him!</a:t>
            </a:r>
          </a:p>
        </p:txBody>
      </p:sp>
      <p:sp>
        <p:nvSpPr>
          <p:cNvPr id="28676" name="Text Box 4"/>
          <p:cNvSpPr txBox="1">
            <a:spLocks noChangeArrowheads="1"/>
          </p:cNvSpPr>
          <p:nvPr/>
        </p:nvSpPr>
        <p:spPr bwMode="auto">
          <a:xfrm>
            <a:off x="381000" y="1572363"/>
            <a:ext cx="8305800" cy="3865674"/>
          </a:xfrm>
          <a:prstGeom prst="rect">
            <a:avLst/>
          </a:prstGeom>
          <a:noFill/>
          <a:ln w="9525">
            <a:noFill/>
            <a:miter lim="800000"/>
            <a:headEnd/>
            <a:tailEnd/>
          </a:ln>
          <a:effectLst/>
        </p:spPr>
        <p:txBody>
          <a:bodyPr>
            <a:spAutoFit/>
          </a:bodyPr>
          <a:lstStyle/>
          <a:p>
            <a:pPr indent="228600"/>
            <a:endParaRPr lang="en-US" dirty="0"/>
          </a:p>
          <a:p>
            <a:pPr indent="228600" algn="ctr"/>
            <a:r>
              <a:rPr lang="en-US" sz="3200" b="1" dirty="0">
                <a:solidFill>
                  <a:srgbClr val="FF0000"/>
                </a:solidFill>
              </a:rPr>
              <a:t>Luke 22:43-44   </a:t>
            </a:r>
          </a:p>
          <a:p>
            <a:pPr indent="228600"/>
            <a:endParaRPr lang="en-US" sz="2400" b="1" i="1" dirty="0">
              <a:solidFill>
                <a:srgbClr val="000099"/>
              </a:solidFill>
            </a:endParaRPr>
          </a:p>
          <a:p>
            <a:pPr indent="228600"/>
            <a:endParaRPr lang="en-US" sz="2400" b="1" i="1" dirty="0">
              <a:solidFill>
                <a:srgbClr val="000099"/>
              </a:solidFill>
            </a:endParaRPr>
          </a:p>
          <a:p>
            <a:pPr indent="228600"/>
            <a:r>
              <a:rPr lang="en-US" sz="2400" b="1" dirty="0"/>
              <a:t>44     And being in agony, He prayed more earnestly. Then His sweat became like great drops of blood falling</a:t>
            </a:r>
          </a:p>
          <a:p>
            <a:pPr indent="228600" algn="ctr">
              <a:spcBef>
                <a:spcPct val="60000"/>
              </a:spcBef>
            </a:pPr>
            <a:r>
              <a:rPr lang="en-US" sz="3200" b="1" dirty="0">
                <a:solidFill>
                  <a:srgbClr val="800080"/>
                </a:solidFill>
              </a:rPr>
              <a:t>Matthew 26:43</a:t>
            </a:r>
          </a:p>
          <a:p>
            <a:pPr indent="228600"/>
            <a:r>
              <a:rPr lang="en-US" sz="2400" b="1" dirty="0"/>
              <a:t>43	And He came and found them asleep again, for their eyes were heavy.</a:t>
            </a:r>
            <a:endParaRPr lang="en-US" sz="2400" dirty="0"/>
          </a:p>
        </p:txBody>
      </p:sp>
      <p:sp>
        <p:nvSpPr>
          <p:cNvPr id="5" name="Text Box 4"/>
          <p:cNvSpPr txBox="1">
            <a:spLocks noChangeArrowheads="1"/>
          </p:cNvSpPr>
          <p:nvPr/>
        </p:nvSpPr>
        <p:spPr bwMode="auto">
          <a:xfrm>
            <a:off x="381000" y="1524000"/>
            <a:ext cx="8305800" cy="1969770"/>
          </a:xfrm>
          <a:prstGeom prst="rect">
            <a:avLst/>
          </a:prstGeom>
          <a:noFill/>
          <a:ln w="9525">
            <a:noFill/>
            <a:miter lim="800000"/>
            <a:headEnd/>
            <a:tailEnd/>
          </a:ln>
          <a:effectLst/>
        </p:spPr>
        <p:txBody>
          <a:bodyPr>
            <a:spAutoFit/>
          </a:bodyPr>
          <a:lstStyle/>
          <a:p>
            <a:pPr indent="228600"/>
            <a:endParaRPr lang="en-US" dirty="0"/>
          </a:p>
          <a:p>
            <a:pPr indent="228600" algn="ctr"/>
            <a:r>
              <a:rPr lang="en-US" sz="3200" b="1" dirty="0" smtClean="0">
                <a:solidFill>
                  <a:srgbClr val="FF0000"/>
                </a:solidFill>
              </a:rPr>
              <a:t>   </a:t>
            </a:r>
          </a:p>
          <a:p>
            <a:pPr indent="228600"/>
            <a:r>
              <a:rPr lang="en-US" sz="2400" b="1" i="1" dirty="0" smtClean="0">
                <a:solidFill>
                  <a:srgbClr val="000099"/>
                </a:solidFill>
              </a:rPr>
              <a:t>43	Then an angel appeared to Him from heaven, strengthening Him.</a:t>
            </a:r>
          </a:p>
          <a:p>
            <a:pPr indent="228600"/>
            <a:endParaRPr lang="en-US" sz="2400" dirty="0"/>
          </a:p>
        </p:txBody>
      </p:sp>
    </p:spTree>
    <p:extLst>
      <p:ext uri="{BB962C8B-B14F-4D97-AF65-F5344CB8AC3E}">
        <p14:creationId xmlns:p14="http://schemas.microsoft.com/office/powerpoint/2010/main" val="289357144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8675"/>
                                        </p:tgtEl>
                                        <p:attrNameLst>
                                          <p:attrName>style.visibility</p:attrName>
                                        </p:attrNameLst>
                                      </p:cBhvr>
                                      <p:to>
                                        <p:strVal val="visible"/>
                                      </p:to>
                                    </p:set>
                                    <p:animEffect transition="in" filter="circle(in)">
                                      <p:cBhvr>
                                        <p:cTn id="10" dur="2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381000" y="0"/>
            <a:ext cx="8458200" cy="5257800"/>
          </a:xfrm>
        </p:spPr>
        <p:txBody>
          <a:bodyPr>
            <a:noAutofit/>
          </a:bodyPr>
          <a:lstStyle/>
          <a:p>
            <a:pPr marL="0" indent="228600" algn="ctr">
              <a:lnSpc>
                <a:spcPct val="90000"/>
              </a:lnSpc>
              <a:buFontTx/>
              <a:buNone/>
            </a:pPr>
            <a:r>
              <a:rPr lang="en-US" sz="4000" b="1" dirty="0">
                <a:solidFill>
                  <a:srgbClr val="800080"/>
                </a:solidFill>
                <a:effectLst/>
              </a:rPr>
              <a:t>John 20:10-14</a:t>
            </a:r>
          </a:p>
          <a:p>
            <a:pPr marL="0" indent="228600">
              <a:lnSpc>
                <a:spcPct val="90000"/>
              </a:lnSpc>
              <a:buFontTx/>
              <a:buNone/>
            </a:pPr>
            <a:r>
              <a:rPr lang="en-US" sz="2600" b="1" dirty="0">
                <a:effectLst/>
              </a:rPr>
              <a:t>10	Then the disciples went away again to their own homes.</a:t>
            </a:r>
          </a:p>
          <a:p>
            <a:pPr marL="0" indent="228600">
              <a:lnSpc>
                <a:spcPct val="90000"/>
              </a:lnSpc>
              <a:buFontTx/>
              <a:buNone/>
            </a:pPr>
            <a:r>
              <a:rPr lang="en-US" sz="2600" b="1" dirty="0">
                <a:effectLst/>
              </a:rPr>
              <a:t>11	But Mary stood outside by the tomb weeping, and as she wept she stooped down and looked into the tomb.</a:t>
            </a:r>
          </a:p>
          <a:p>
            <a:pPr marL="0" indent="228600">
              <a:lnSpc>
                <a:spcPct val="90000"/>
              </a:lnSpc>
              <a:buFontTx/>
              <a:buNone/>
            </a:pPr>
            <a:r>
              <a:rPr lang="en-US" sz="2600" b="1" dirty="0">
                <a:effectLst/>
              </a:rPr>
              <a:t>12	And </a:t>
            </a:r>
            <a:r>
              <a:rPr lang="en-US" sz="2600" b="1" i="1" dirty="0">
                <a:solidFill>
                  <a:srgbClr val="000099"/>
                </a:solidFill>
                <a:effectLst/>
              </a:rPr>
              <a:t>she saw two angels in white sitting, one at the head and the other at the feet, where the body of Jesus had lain.</a:t>
            </a:r>
          </a:p>
          <a:p>
            <a:pPr marL="0" indent="228600">
              <a:lnSpc>
                <a:spcPct val="90000"/>
              </a:lnSpc>
              <a:buFontTx/>
              <a:buNone/>
            </a:pPr>
            <a:r>
              <a:rPr lang="en-US" sz="2600" b="1" dirty="0">
                <a:effectLst/>
              </a:rPr>
              <a:t>13	Then they said to her, "Woman, why are you weeping?" She said to them, "Because they have taken away my Lord, and I do not know where they have laid Him."</a:t>
            </a:r>
          </a:p>
          <a:p>
            <a:pPr marL="0" indent="228600">
              <a:lnSpc>
                <a:spcPct val="90000"/>
              </a:lnSpc>
              <a:buFontTx/>
              <a:buNone/>
            </a:pPr>
            <a:r>
              <a:rPr lang="en-US" sz="2600" b="1" dirty="0">
                <a:effectLst/>
              </a:rPr>
              <a:t>14	Now when she had said this, she turned around and saw Jesus standing there, and did not know that it was Jesus.</a:t>
            </a:r>
          </a:p>
        </p:txBody>
      </p:sp>
      <p:sp>
        <p:nvSpPr>
          <p:cNvPr id="10243" name="Text Box 3"/>
          <p:cNvSpPr txBox="1">
            <a:spLocks noChangeArrowheads="1"/>
          </p:cNvSpPr>
          <p:nvPr/>
        </p:nvSpPr>
        <p:spPr bwMode="auto">
          <a:xfrm>
            <a:off x="914400" y="5867400"/>
            <a:ext cx="7772400" cy="830997"/>
          </a:xfrm>
          <a:prstGeom prst="rect">
            <a:avLst/>
          </a:prstGeom>
          <a:noFill/>
          <a:ln w="9525">
            <a:noFill/>
            <a:miter lim="800000"/>
            <a:headEnd/>
            <a:tailEnd/>
          </a:ln>
          <a:effectLst/>
        </p:spPr>
        <p:txBody>
          <a:bodyPr>
            <a:spAutoFit/>
          </a:bodyPr>
          <a:lstStyle/>
          <a:p>
            <a:pPr algn="ctr" eaLnBrk="1" hangingPunct="1">
              <a:spcBef>
                <a:spcPct val="50000"/>
              </a:spcBef>
            </a:pPr>
            <a:r>
              <a:rPr lang="en-US" sz="2400" b="1" dirty="0" smtClean="0">
                <a:solidFill>
                  <a:srgbClr val="996633"/>
                </a:solidFill>
                <a:latin typeface="Comic Sans MS" pitchFamily="66" charset="0"/>
              </a:rPr>
              <a:t>These angels had brought Jesus through a perfect life and finally could resurrect him for God</a:t>
            </a:r>
            <a:endParaRPr lang="en-US" sz="2400" b="1" dirty="0">
              <a:solidFill>
                <a:srgbClr val="996633"/>
              </a:solidFill>
              <a:latin typeface="Comic Sans MS" pitchFamily="66" charset="0"/>
            </a:endParaRPr>
          </a:p>
        </p:txBody>
      </p:sp>
    </p:spTree>
    <p:extLst>
      <p:ext uri="{BB962C8B-B14F-4D97-AF65-F5344CB8AC3E}">
        <p14:creationId xmlns:p14="http://schemas.microsoft.com/office/powerpoint/2010/main" val="10880708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838200"/>
          </a:xfrm>
        </p:spPr>
        <p:txBody>
          <a:bodyPr/>
          <a:lstStyle/>
          <a:p>
            <a:pPr eaLnBrk="1" hangingPunct="1"/>
            <a:r>
              <a:rPr lang="en-US" sz="4000" b="1" dirty="0" smtClean="0">
                <a:solidFill>
                  <a:srgbClr val="FF0000"/>
                </a:solidFill>
              </a:rPr>
              <a:t>You can become equal to the Angels</a:t>
            </a:r>
          </a:p>
        </p:txBody>
      </p:sp>
      <p:sp>
        <p:nvSpPr>
          <p:cNvPr id="4099" name="Rectangle 3"/>
          <p:cNvSpPr>
            <a:spLocks noGrp="1" noChangeArrowheads="1"/>
          </p:cNvSpPr>
          <p:nvPr>
            <p:ph idx="1"/>
          </p:nvPr>
        </p:nvSpPr>
        <p:spPr>
          <a:xfrm>
            <a:off x="381000" y="914400"/>
            <a:ext cx="8382000" cy="4343400"/>
          </a:xfrm>
        </p:spPr>
        <p:txBody>
          <a:bodyPr>
            <a:noAutofit/>
          </a:bodyPr>
          <a:lstStyle/>
          <a:p>
            <a:pPr algn="ctr">
              <a:lnSpc>
                <a:spcPct val="90000"/>
              </a:lnSpc>
              <a:buNone/>
            </a:pPr>
            <a:r>
              <a:rPr lang="en-US" sz="3600" b="1" dirty="0" smtClean="0">
                <a:solidFill>
                  <a:srgbClr val="0000CC"/>
                </a:solidFill>
              </a:rPr>
              <a:t>Luke 20:34-37</a:t>
            </a:r>
          </a:p>
          <a:p>
            <a:pPr>
              <a:lnSpc>
                <a:spcPct val="90000"/>
              </a:lnSpc>
              <a:buNone/>
            </a:pPr>
            <a:r>
              <a:rPr lang="en-US" dirty="0" smtClean="0"/>
              <a:t>34 Jesus answered and said to them, "The sons of this age marry and are given in marriage.  </a:t>
            </a:r>
          </a:p>
          <a:p>
            <a:pPr>
              <a:lnSpc>
                <a:spcPct val="90000"/>
              </a:lnSpc>
              <a:buNone/>
            </a:pPr>
            <a:r>
              <a:rPr lang="en-US" dirty="0" smtClean="0"/>
              <a:t>35 But those who are counted worthy to attain that age, and the resurrection from the dead, neither marry nor are given in marriage;  </a:t>
            </a:r>
          </a:p>
          <a:p>
            <a:pPr>
              <a:lnSpc>
                <a:spcPct val="90000"/>
              </a:lnSpc>
              <a:buNone/>
            </a:pPr>
            <a:r>
              <a:rPr lang="en-US" dirty="0" smtClean="0"/>
              <a:t>36 nor can they die anymor</a:t>
            </a:r>
            <a:r>
              <a:rPr lang="en-US" dirty="0" smtClean="0">
                <a:solidFill>
                  <a:srgbClr val="002060"/>
                </a:solidFill>
              </a:rPr>
              <a:t>e</a:t>
            </a:r>
            <a:r>
              <a:rPr lang="en-US" b="1" i="1" dirty="0" smtClean="0">
                <a:solidFill>
                  <a:srgbClr val="002060"/>
                </a:solidFill>
              </a:rPr>
              <a:t>, </a:t>
            </a:r>
            <a:r>
              <a:rPr lang="en-US" b="1" i="1" dirty="0" smtClean="0">
                <a:solidFill>
                  <a:srgbClr val="CC0099"/>
                </a:solidFill>
              </a:rPr>
              <a:t>for they are equal to the angels and are sons of God, </a:t>
            </a:r>
            <a:r>
              <a:rPr lang="en-US" dirty="0" smtClean="0"/>
              <a:t>being sons of the resurrection. </a:t>
            </a:r>
          </a:p>
        </p:txBody>
      </p:sp>
      <p:sp>
        <p:nvSpPr>
          <p:cNvPr id="4100" name="Text Box 5"/>
          <p:cNvSpPr txBox="1">
            <a:spLocks noChangeArrowheads="1"/>
          </p:cNvSpPr>
          <p:nvPr/>
        </p:nvSpPr>
        <p:spPr bwMode="auto">
          <a:xfrm>
            <a:off x="609600" y="5334000"/>
            <a:ext cx="79248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9900"/>
                </a:solidFill>
                <a:latin typeface="Comic Sans MS" pitchFamily="66" charset="0"/>
              </a:rPr>
              <a:t>Adopted forever into God’s family to join angels in their work</a:t>
            </a:r>
            <a:endParaRPr lang="en-US" sz="3600" b="1" dirty="0">
              <a:solidFill>
                <a:srgbClr val="0099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914400"/>
          </a:xfrm>
        </p:spPr>
        <p:txBody>
          <a:bodyPr/>
          <a:lstStyle/>
          <a:p>
            <a:r>
              <a:rPr lang="en-US" dirty="0" smtClean="0">
                <a:solidFill>
                  <a:srgbClr val="0000CC"/>
                </a:solidFill>
                <a:latin typeface="Jokerman" pitchFamily="82" charset="0"/>
              </a:rPr>
              <a:t>Fun </a:t>
            </a:r>
            <a:r>
              <a:rPr lang="en-US" dirty="0">
                <a:solidFill>
                  <a:srgbClr val="0000CC"/>
                </a:solidFill>
                <a:latin typeface="Jokerman" pitchFamily="82" charset="0"/>
              </a:rPr>
              <a:t>things Angels did</a:t>
            </a:r>
          </a:p>
        </p:txBody>
      </p:sp>
      <p:sp>
        <p:nvSpPr>
          <p:cNvPr id="38915" name="Rectangle 3"/>
          <p:cNvSpPr>
            <a:spLocks noGrp="1" noChangeArrowheads="1"/>
          </p:cNvSpPr>
          <p:nvPr>
            <p:ph idx="1"/>
          </p:nvPr>
        </p:nvSpPr>
        <p:spPr>
          <a:xfrm>
            <a:off x="609600" y="762000"/>
            <a:ext cx="8229600" cy="5181600"/>
          </a:xfrm>
        </p:spPr>
        <p:txBody>
          <a:bodyPr>
            <a:normAutofit lnSpcReduction="10000"/>
          </a:bodyPr>
          <a:lstStyle/>
          <a:p>
            <a:pPr>
              <a:spcBef>
                <a:spcPts val="0"/>
              </a:spcBef>
            </a:pPr>
            <a:r>
              <a:rPr lang="en-US" sz="2800" dirty="0"/>
              <a:t>Create this world and all the living creatures</a:t>
            </a:r>
          </a:p>
          <a:p>
            <a:pPr>
              <a:spcBef>
                <a:spcPts val="0"/>
              </a:spcBef>
            </a:pPr>
            <a:r>
              <a:rPr lang="en-US" sz="2800" dirty="0"/>
              <a:t>Guide stone from David’s sling into Goliath</a:t>
            </a:r>
          </a:p>
          <a:p>
            <a:pPr>
              <a:spcBef>
                <a:spcPts val="0"/>
              </a:spcBef>
            </a:pPr>
            <a:r>
              <a:rPr lang="en-US" sz="2800" dirty="0"/>
              <a:t>Bring the plagues on the Egyptians</a:t>
            </a:r>
          </a:p>
          <a:p>
            <a:pPr>
              <a:spcBef>
                <a:spcPts val="0"/>
              </a:spcBef>
            </a:pPr>
            <a:r>
              <a:rPr lang="en-US" sz="2800" dirty="0"/>
              <a:t>Knock wheels off Pharaoh’s chariots</a:t>
            </a:r>
          </a:p>
          <a:p>
            <a:pPr>
              <a:spcBef>
                <a:spcPts val="0"/>
              </a:spcBef>
            </a:pPr>
            <a:r>
              <a:rPr lang="en-US" sz="2800" dirty="0"/>
              <a:t>Chase Philistines out of the land with hornets</a:t>
            </a:r>
          </a:p>
          <a:p>
            <a:pPr>
              <a:spcBef>
                <a:spcPts val="0"/>
              </a:spcBef>
            </a:pPr>
            <a:r>
              <a:rPr lang="en-US" sz="2800" dirty="0"/>
              <a:t>Tear the veil in the temple when Jesus died</a:t>
            </a:r>
          </a:p>
          <a:p>
            <a:pPr>
              <a:spcBef>
                <a:spcPts val="0"/>
              </a:spcBef>
            </a:pPr>
            <a:r>
              <a:rPr lang="en-US" sz="2800" dirty="0"/>
              <a:t>Lead Peter out of prison</a:t>
            </a:r>
          </a:p>
          <a:p>
            <a:pPr>
              <a:spcBef>
                <a:spcPts val="0"/>
              </a:spcBef>
            </a:pPr>
            <a:r>
              <a:rPr lang="en-US" sz="2800" dirty="0"/>
              <a:t>Arrange worldwide tax so Jesus born in Bethlehem</a:t>
            </a:r>
          </a:p>
          <a:p>
            <a:pPr>
              <a:spcBef>
                <a:spcPts val="0"/>
              </a:spcBef>
            </a:pPr>
            <a:r>
              <a:rPr lang="en-US" sz="2800" dirty="0"/>
              <a:t>Shower fire &amp; brimstones on Sodom</a:t>
            </a:r>
          </a:p>
          <a:p>
            <a:pPr>
              <a:spcBef>
                <a:spcPts val="0"/>
              </a:spcBef>
            </a:pPr>
            <a:r>
              <a:rPr lang="en-US" sz="2800" dirty="0"/>
              <a:t>Lengthen the day for Joshua to take the land</a:t>
            </a:r>
          </a:p>
          <a:p>
            <a:pPr>
              <a:spcBef>
                <a:spcPts val="0"/>
              </a:spcBef>
            </a:pPr>
            <a:r>
              <a:rPr lang="en-US" sz="2800" dirty="0"/>
              <a:t>Bring the animals to Noah in the ark</a:t>
            </a:r>
          </a:p>
          <a:p>
            <a:pPr>
              <a:spcBef>
                <a:spcPts val="0"/>
              </a:spcBef>
            </a:pPr>
            <a:r>
              <a:rPr lang="en-US" sz="2800" dirty="0"/>
              <a:t>Rain manna &amp; quail on the Israelites</a:t>
            </a:r>
          </a:p>
          <a:p>
            <a:pPr>
              <a:spcBef>
                <a:spcPts val="0"/>
              </a:spcBef>
            </a:pPr>
            <a:r>
              <a:rPr lang="en-US" sz="2800" dirty="0"/>
              <a:t>Guide the arrow that just happened to hit Ahab</a:t>
            </a:r>
          </a:p>
        </p:txBody>
      </p:sp>
      <p:sp>
        <p:nvSpPr>
          <p:cNvPr id="4" name="Text Box 3"/>
          <p:cNvSpPr txBox="1">
            <a:spLocks noChangeArrowheads="1"/>
          </p:cNvSpPr>
          <p:nvPr/>
        </p:nvSpPr>
        <p:spPr bwMode="auto">
          <a:xfrm>
            <a:off x="0" y="5791200"/>
            <a:ext cx="9144000" cy="707886"/>
          </a:xfrm>
          <a:prstGeom prst="rect">
            <a:avLst/>
          </a:prstGeom>
          <a:noFill/>
          <a:ln w="9525">
            <a:noFill/>
            <a:miter lim="800000"/>
            <a:headEnd/>
            <a:tailEnd/>
          </a:ln>
          <a:effectLst/>
        </p:spPr>
        <p:txBody>
          <a:bodyPr wrap="square">
            <a:spAutoFit/>
          </a:bodyPr>
          <a:lstStyle/>
          <a:p>
            <a:pPr algn="ctr" eaLnBrk="1" hangingPunct="1">
              <a:spcBef>
                <a:spcPct val="50000"/>
              </a:spcBef>
            </a:pPr>
            <a:r>
              <a:rPr lang="en-US" sz="4000" b="1" dirty="0" smtClean="0">
                <a:solidFill>
                  <a:srgbClr val="FF0000"/>
                </a:solidFill>
                <a:latin typeface="Comic Sans MS" pitchFamily="66" charset="0"/>
              </a:rPr>
              <a:t>Who wouldn’t want to join them?</a:t>
            </a:r>
            <a:endParaRPr lang="en-US" sz="4000" b="1" dirty="0">
              <a:solidFill>
                <a:srgbClr val="FF00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8686800" cy="914400"/>
          </a:xfrm>
        </p:spPr>
        <p:txBody>
          <a:bodyPr>
            <a:normAutofit fontScale="90000"/>
          </a:bodyPr>
          <a:lstStyle/>
          <a:p>
            <a:pPr eaLnBrk="1" hangingPunct="1"/>
            <a:r>
              <a:rPr lang="en-US" sz="4000" b="1" dirty="0" smtClean="0">
                <a:solidFill>
                  <a:srgbClr val="FF0000"/>
                </a:solidFill>
                <a:latin typeface="Comic Sans MS" pitchFamily="66" charset="0"/>
              </a:rPr>
              <a:t>Saints will help Christ rule like Angels </a:t>
            </a:r>
          </a:p>
        </p:txBody>
      </p:sp>
      <p:sp>
        <p:nvSpPr>
          <p:cNvPr id="4099" name="Rectangle 3"/>
          <p:cNvSpPr>
            <a:spLocks noGrp="1" noChangeArrowheads="1"/>
          </p:cNvSpPr>
          <p:nvPr>
            <p:ph idx="1"/>
          </p:nvPr>
        </p:nvSpPr>
        <p:spPr>
          <a:xfrm>
            <a:off x="457200" y="914400"/>
            <a:ext cx="7924800" cy="4572000"/>
          </a:xfrm>
        </p:spPr>
        <p:txBody>
          <a:bodyPr>
            <a:normAutofit fontScale="92500" lnSpcReduction="20000"/>
          </a:bodyPr>
          <a:lstStyle/>
          <a:p>
            <a:pPr algn="ctr">
              <a:lnSpc>
                <a:spcPct val="90000"/>
              </a:lnSpc>
              <a:buNone/>
            </a:pPr>
            <a:r>
              <a:rPr lang="en-US" sz="4300" b="1" dirty="0" smtClean="0">
                <a:solidFill>
                  <a:srgbClr val="0000CC"/>
                </a:solidFill>
              </a:rPr>
              <a:t>Matthew 19:28-30</a:t>
            </a:r>
          </a:p>
          <a:p>
            <a:pPr marL="579438" indent="-579438">
              <a:lnSpc>
                <a:spcPct val="90000"/>
              </a:lnSpc>
              <a:buNone/>
            </a:pPr>
            <a:r>
              <a:rPr lang="en-US" sz="3500" dirty="0" smtClean="0"/>
              <a:t>28 So Jesus said to them, "Assuredly I say to you, that in the regeneration, when the Son of Man sits on the throne of His glory, you who have followed Me will also sit on twelve thrones, judging the twelve tribes of Israel. </a:t>
            </a:r>
          </a:p>
          <a:p>
            <a:pPr marL="579438" indent="-579438">
              <a:lnSpc>
                <a:spcPct val="90000"/>
              </a:lnSpc>
              <a:buNone/>
            </a:pPr>
            <a:r>
              <a:rPr lang="en-US" sz="3500" dirty="0" smtClean="0"/>
              <a:t> 29 And everyone who has left houses or brothers or sisters or father or mother or wife or children or lands, for My name's sake, shall receive a hundredfold, and inherit eternal life. </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We will rule over nations</a:t>
            </a:r>
          </a:p>
        </p:txBody>
      </p:sp>
      <p:sp>
        <p:nvSpPr>
          <p:cNvPr id="4099" name="Rectangle 3"/>
          <p:cNvSpPr>
            <a:spLocks noGrp="1" noChangeArrowheads="1"/>
          </p:cNvSpPr>
          <p:nvPr>
            <p:ph idx="1"/>
          </p:nvPr>
        </p:nvSpPr>
        <p:spPr>
          <a:xfrm>
            <a:off x="533400" y="914400"/>
            <a:ext cx="7924800" cy="4343400"/>
          </a:xfrm>
        </p:spPr>
        <p:txBody>
          <a:bodyPr>
            <a:normAutofit/>
          </a:bodyPr>
          <a:lstStyle/>
          <a:p>
            <a:pPr algn="ctr">
              <a:lnSpc>
                <a:spcPct val="90000"/>
              </a:lnSpc>
              <a:buNone/>
            </a:pPr>
            <a:r>
              <a:rPr lang="en-US" sz="4000" b="1" dirty="0" smtClean="0">
                <a:solidFill>
                  <a:srgbClr val="0000CC"/>
                </a:solidFill>
              </a:rPr>
              <a:t>Revelation 2:26-27</a:t>
            </a:r>
          </a:p>
          <a:p>
            <a:pPr marL="579438" indent="-579438">
              <a:lnSpc>
                <a:spcPct val="90000"/>
              </a:lnSpc>
              <a:buNone/>
            </a:pPr>
            <a:r>
              <a:rPr lang="en-US" dirty="0" smtClean="0"/>
              <a:t> 26 And he who overcomes, and keeps My works until the end, to him I will give power over the nations —  </a:t>
            </a:r>
          </a:p>
          <a:p>
            <a:pPr marL="579438" indent="-579438">
              <a:lnSpc>
                <a:spcPct val="90000"/>
              </a:lnSpc>
              <a:buNone/>
            </a:pPr>
            <a:r>
              <a:rPr lang="en-US" dirty="0" smtClean="0"/>
              <a:t>27 'He shall rule them with a rod of iron; They shall be dashed to pieces like the potter's vessels' — as I also have received from My Father;</a:t>
            </a:r>
          </a:p>
        </p:txBody>
      </p:sp>
      <p:sp>
        <p:nvSpPr>
          <p:cNvPr id="4100" name="Text Box 5"/>
          <p:cNvSpPr txBox="1">
            <a:spLocks noChangeArrowheads="1"/>
          </p:cNvSpPr>
          <p:nvPr/>
        </p:nvSpPr>
        <p:spPr bwMode="auto">
          <a:xfrm>
            <a:off x="533400" y="4800600"/>
            <a:ext cx="8229600" cy="1754326"/>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9900"/>
                </a:solidFill>
                <a:latin typeface="Comic Sans MS" pitchFamily="66" charset="0"/>
              </a:rPr>
              <a:t>As the Angels assist Christ to rule the nations today, we will assist him in his kingdom</a:t>
            </a:r>
            <a:endParaRPr lang="en-US" sz="3600" b="1" dirty="0">
              <a:solidFill>
                <a:srgbClr val="0099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914400"/>
          </a:xfrm>
        </p:spPr>
        <p:txBody>
          <a:bodyPr/>
          <a:lstStyle/>
          <a:p>
            <a:pPr eaLnBrk="1" hangingPunct="1"/>
            <a:r>
              <a:rPr lang="en-US" sz="4000" b="1" dirty="0" smtClean="0">
                <a:solidFill>
                  <a:srgbClr val="FF0000"/>
                </a:solidFill>
                <a:latin typeface="Comic Sans MS" pitchFamily="66" charset="0"/>
              </a:rPr>
              <a:t>God is training us to be angels</a:t>
            </a:r>
          </a:p>
        </p:txBody>
      </p:sp>
      <p:sp>
        <p:nvSpPr>
          <p:cNvPr id="4099" name="Rectangle 3"/>
          <p:cNvSpPr>
            <a:spLocks noGrp="1" noChangeArrowheads="1"/>
          </p:cNvSpPr>
          <p:nvPr>
            <p:ph idx="1"/>
          </p:nvPr>
        </p:nvSpPr>
        <p:spPr>
          <a:xfrm>
            <a:off x="457200" y="914400"/>
            <a:ext cx="8229600" cy="5715000"/>
          </a:xfrm>
        </p:spPr>
        <p:txBody>
          <a:bodyPr>
            <a:normAutofit fontScale="77500" lnSpcReduction="20000"/>
          </a:bodyPr>
          <a:lstStyle/>
          <a:p>
            <a:pPr algn="ctr">
              <a:lnSpc>
                <a:spcPct val="90000"/>
              </a:lnSpc>
              <a:buNone/>
            </a:pPr>
            <a:r>
              <a:rPr lang="en-US" sz="4000" b="1" dirty="0" smtClean="0">
                <a:solidFill>
                  <a:srgbClr val="0000CC"/>
                </a:solidFill>
              </a:rPr>
              <a:t>Hebrews 12:7-11</a:t>
            </a:r>
          </a:p>
          <a:p>
            <a:pPr marL="0" indent="339725">
              <a:lnSpc>
                <a:spcPct val="90000"/>
              </a:lnSpc>
              <a:buNone/>
            </a:pPr>
            <a:r>
              <a:rPr lang="en-US" sz="3400" dirty="0" smtClean="0"/>
              <a:t>7   If you endure chastening, God deals with you as with sons; for what son is there whom a father does not chasten? </a:t>
            </a:r>
          </a:p>
          <a:p>
            <a:pPr marL="0" indent="339725">
              <a:lnSpc>
                <a:spcPct val="90000"/>
              </a:lnSpc>
              <a:buNone/>
            </a:pPr>
            <a:r>
              <a:rPr lang="en-US" sz="3400" dirty="0" smtClean="0"/>
              <a:t>8   But if you are without chastening, of which all have become partakers, then you are illegitimate and not sons. </a:t>
            </a:r>
          </a:p>
          <a:p>
            <a:pPr marL="0" indent="339725">
              <a:lnSpc>
                <a:spcPct val="90000"/>
              </a:lnSpc>
              <a:buNone/>
            </a:pPr>
            <a:r>
              <a:rPr lang="en-US" sz="3400" dirty="0" smtClean="0"/>
              <a:t>9   Furthermore, we have had human fathers who corrected us, and we paid them respect. Shall we not much more readily be in subjection to the Father of spirits and live? </a:t>
            </a:r>
          </a:p>
          <a:p>
            <a:pPr marL="0" indent="339725">
              <a:lnSpc>
                <a:spcPct val="90000"/>
              </a:lnSpc>
              <a:buNone/>
            </a:pPr>
            <a:r>
              <a:rPr lang="en-US" sz="3400" dirty="0" smtClean="0"/>
              <a:t>10 For they indeed for a few days chastened us as seemed best to them, but He for our profit, that we may be partakers of His holiness. </a:t>
            </a:r>
          </a:p>
          <a:p>
            <a:pPr marL="0" indent="339725">
              <a:lnSpc>
                <a:spcPct val="90000"/>
              </a:lnSpc>
              <a:buNone/>
            </a:pPr>
            <a:r>
              <a:rPr lang="en-US" sz="3400" dirty="0" smtClean="0"/>
              <a:t>11 Now no chastening seems to be joyful for the present, but painful; nevertheless, afterward it yields the peaceable fruit of righteousness to those who have been trained by it. </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19548" y="1216452"/>
            <a:ext cx="8229600" cy="5181600"/>
          </a:xfrm>
        </p:spPr>
        <p:txBody>
          <a:bodyPr/>
          <a:lstStyle/>
          <a:p>
            <a:pPr marL="0" indent="228600" algn="ctr">
              <a:lnSpc>
                <a:spcPct val="80000"/>
              </a:lnSpc>
              <a:buFontTx/>
              <a:buNone/>
            </a:pPr>
            <a:r>
              <a:rPr lang="en-US" sz="4000" b="1" dirty="0">
                <a:solidFill>
                  <a:srgbClr val="0000CC"/>
                </a:solidFill>
                <a:effectLst/>
              </a:rPr>
              <a:t>Genesis 28:12-15</a:t>
            </a:r>
          </a:p>
          <a:p>
            <a:pPr marL="0" indent="228600">
              <a:lnSpc>
                <a:spcPct val="80000"/>
              </a:lnSpc>
              <a:buFontTx/>
              <a:buNone/>
            </a:pPr>
            <a:r>
              <a:rPr lang="en-US" sz="2400" b="1" dirty="0">
                <a:effectLst/>
              </a:rPr>
              <a:t>12	Then he dreamed, and behold, a ladder was set up on the earth, and its top reached to heaven; and </a:t>
            </a:r>
            <a:r>
              <a:rPr lang="en-US" sz="2400" b="1" i="1" dirty="0">
                <a:solidFill>
                  <a:srgbClr val="CC0099"/>
                </a:solidFill>
                <a:effectLst/>
              </a:rPr>
              <a:t>there the angels of God were ascending and descending on it.</a:t>
            </a:r>
          </a:p>
          <a:p>
            <a:pPr marL="0" indent="228600">
              <a:lnSpc>
                <a:spcPct val="80000"/>
              </a:lnSpc>
              <a:buFontTx/>
              <a:buNone/>
            </a:pPr>
            <a:r>
              <a:rPr lang="en-US" sz="2400" b="1" dirty="0">
                <a:effectLst/>
              </a:rPr>
              <a:t>13	And behold, the LORD stood above it and said: "I am the LORD God of Abraham your father and the God of Isaac; the land on which you lie I will give to you and your descendants.</a:t>
            </a:r>
          </a:p>
          <a:p>
            <a:pPr marL="0" indent="228600">
              <a:lnSpc>
                <a:spcPct val="80000"/>
              </a:lnSpc>
              <a:buFontTx/>
              <a:buNone/>
            </a:pPr>
            <a:r>
              <a:rPr lang="en-US" sz="2400" b="1" dirty="0">
                <a:effectLst/>
              </a:rPr>
              <a:t>14	"Also your descendants shall be as the dust of the earth; you shall spread abroad to the west and the east, to the north and the south; and in you and in your seed all the families of the earth shall be blessed.</a:t>
            </a:r>
          </a:p>
          <a:p>
            <a:pPr marL="0" indent="228600">
              <a:lnSpc>
                <a:spcPct val="80000"/>
              </a:lnSpc>
              <a:buFontTx/>
              <a:buNone/>
            </a:pPr>
            <a:r>
              <a:rPr lang="en-US" sz="2400" b="1" dirty="0">
                <a:effectLst/>
              </a:rPr>
              <a:t>15	"Behold, </a:t>
            </a:r>
            <a:r>
              <a:rPr lang="en-US" sz="2400" b="1" i="1" dirty="0">
                <a:solidFill>
                  <a:srgbClr val="CC0099"/>
                </a:solidFill>
                <a:effectLst/>
              </a:rPr>
              <a:t>I am with you and will keep you wherever you go</a:t>
            </a:r>
            <a:r>
              <a:rPr lang="en-US" sz="2400" b="1" dirty="0">
                <a:solidFill>
                  <a:srgbClr val="CC0099"/>
                </a:solidFill>
                <a:effectLst/>
              </a:rPr>
              <a:t>, </a:t>
            </a:r>
            <a:r>
              <a:rPr lang="en-US" sz="2400" b="1" dirty="0">
                <a:effectLst/>
              </a:rPr>
              <a:t>and will bring you back to this land; </a:t>
            </a:r>
            <a:r>
              <a:rPr lang="en-US" sz="2400" b="1" i="1" dirty="0">
                <a:solidFill>
                  <a:srgbClr val="CC0099"/>
                </a:solidFill>
                <a:effectLst/>
              </a:rPr>
              <a:t>for I will not leave you until I have done what I have spoken to you."</a:t>
            </a:r>
          </a:p>
        </p:txBody>
      </p:sp>
      <p:sp>
        <p:nvSpPr>
          <p:cNvPr id="13315" name="Text Box 3"/>
          <p:cNvSpPr txBox="1">
            <a:spLocks noChangeArrowheads="1"/>
          </p:cNvSpPr>
          <p:nvPr/>
        </p:nvSpPr>
        <p:spPr bwMode="auto">
          <a:xfrm>
            <a:off x="609600" y="6050756"/>
            <a:ext cx="7924800" cy="519113"/>
          </a:xfrm>
          <a:prstGeom prst="rect">
            <a:avLst/>
          </a:prstGeom>
          <a:noFill/>
          <a:ln w="9525">
            <a:noFill/>
            <a:miter lim="800000"/>
            <a:headEnd/>
            <a:tailEnd/>
          </a:ln>
          <a:effectLst/>
        </p:spPr>
        <p:txBody>
          <a:bodyPr wrap="square">
            <a:spAutoFit/>
          </a:bodyPr>
          <a:lstStyle/>
          <a:p>
            <a:pPr algn="ctr" eaLnBrk="1" hangingPunct="1">
              <a:spcBef>
                <a:spcPct val="50000"/>
              </a:spcBef>
            </a:pPr>
            <a:r>
              <a:rPr lang="en-US" sz="2800" b="1" dirty="0">
                <a:solidFill>
                  <a:srgbClr val="00B050"/>
                </a:solidFill>
                <a:latin typeface="Comic Sans MS" pitchFamily="66" charset="0"/>
              </a:rPr>
              <a:t>This angel stayed with Jacob all his life</a:t>
            </a:r>
          </a:p>
        </p:txBody>
      </p:sp>
      <p:sp>
        <p:nvSpPr>
          <p:cNvPr id="4" name="Text Box 3"/>
          <p:cNvSpPr txBox="1">
            <a:spLocks noChangeArrowheads="1"/>
          </p:cNvSpPr>
          <p:nvPr/>
        </p:nvSpPr>
        <p:spPr bwMode="auto">
          <a:xfrm>
            <a:off x="1219200" y="152400"/>
            <a:ext cx="6400800" cy="1073884"/>
          </a:xfrm>
          <a:prstGeom prst="rect">
            <a:avLst/>
          </a:prstGeom>
          <a:noFill/>
          <a:ln w="9525">
            <a:noFill/>
            <a:miter lim="800000"/>
            <a:headEnd/>
            <a:tailEnd/>
          </a:ln>
          <a:effectLst/>
        </p:spPr>
        <p:txBody>
          <a:bodyPr wrap="square">
            <a:spAutoFit/>
          </a:bodyPr>
          <a:lstStyle/>
          <a:p>
            <a:pPr algn="ctr" eaLnBrk="1" hangingPunct="1">
              <a:lnSpc>
                <a:spcPts val="3800"/>
              </a:lnSpc>
              <a:spcBef>
                <a:spcPts val="0"/>
              </a:spcBef>
            </a:pPr>
            <a:r>
              <a:rPr lang="en-US" sz="4000" b="1" dirty="0" smtClean="0">
                <a:solidFill>
                  <a:srgbClr val="FF0000"/>
                </a:solidFill>
                <a:latin typeface="Comic Sans MS" pitchFamily="66" charset="0"/>
              </a:rPr>
              <a:t>The Influence of Angels in Jacob’s Life</a:t>
            </a:r>
            <a:endParaRPr lang="en-US" sz="4000" b="1" dirty="0">
              <a:solidFill>
                <a:srgbClr val="FF0000"/>
              </a:solidFill>
              <a:latin typeface="Comic Sans MS" pitchFamily="66" charset="0"/>
            </a:endParaRPr>
          </a:p>
        </p:txBody>
      </p:sp>
    </p:spTree>
    <p:extLst>
      <p:ext uri="{BB962C8B-B14F-4D97-AF65-F5344CB8AC3E}">
        <p14:creationId xmlns:p14="http://schemas.microsoft.com/office/powerpoint/2010/main" val="289316536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838200"/>
          </a:xfrm>
        </p:spPr>
        <p:txBody>
          <a:bodyPr/>
          <a:lstStyle/>
          <a:p>
            <a:pPr eaLnBrk="1" hangingPunct="1"/>
            <a:r>
              <a:rPr lang="en-US" sz="4000" b="1" dirty="0" smtClean="0">
                <a:solidFill>
                  <a:srgbClr val="FF0000"/>
                </a:solidFill>
              </a:rPr>
              <a:t>We must learn to live like Angels</a:t>
            </a:r>
          </a:p>
        </p:txBody>
      </p:sp>
      <p:sp>
        <p:nvSpPr>
          <p:cNvPr id="4099" name="Rectangle 3"/>
          <p:cNvSpPr>
            <a:spLocks noGrp="1" noChangeArrowheads="1"/>
          </p:cNvSpPr>
          <p:nvPr>
            <p:ph idx="1"/>
          </p:nvPr>
        </p:nvSpPr>
        <p:spPr>
          <a:xfrm>
            <a:off x="228600" y="762000"/>
            <a:ext cx="8686800" cy="4191000"/>
          </a:xfrm>
        </p:spPr>
        <p:txBody>
          <a:bodyPr>
            <a:normAutofit/>
          </a:bodyPr>
          <a:lstStyle/>
          <a:p>
            <a:pPr algn="ctr">
              <a:lnSpc>
                <a:spcPct val="90000"/>
              </a:lnSpc>
              <a:buNone/>
            </a:pPr>
            <a:r>
              <a:rPr lang="en-US" sz="4000" b="1" dirty="0" smtClean="0">
                <a:solidFill>
                  <a:srgbClr val="0000CC"/>
                </a:solidFill>
              </a:rPr>
              <a:t>Galatians 5:13-15</a:t>
            </a:r>
          </a:p>
          <a:p>
            <a:pPr marL="457200" indent="-457200">
              <a:lnSpc>
                <a:spcPct val="90000"/>
              </a:lnSpc>
              <a:buNone/>
            </a:pPr>
            <a:r>
              <a:rPr lang="en-US" dirty="0" smtClean="0"/>
              <a:t>13 For you, brethren, have been called to liberty; only do not use liberty as an opportunity for the flesh, </a:t>
            </a:r>
            <a:r>
              <a:rPr lang="en-US" b="1" dirty="0" smtClean="0">
                <a:solidFill>
                  <a:srgbClr val="C00000"/>
                </a:solidFill>
              </a:rPr>
              <a:t>but through love serve one another.</a:t>
            </a:r>
          </a:p>
          <a:p>
            <a:pPr marL="457200" indent="-457200">
              <a:lnSpc>
                <a:spcPct val="90000"/>
              </a:lnSpc>
              <a:buNone/>
            </a:pPr>
            <a:r>
              <a:rPr lang="en-US" dirty="0" smtClean="0"/>
              <a:t>14 For all the law is fulfilled in one word, even in this: "You shall love your neighbor as yourself."  </a:t>
            </a:r>
          </a:p>
          <a:p>
            <a:pPr marL="457200" indent="-457200">
              <a:lnSpc>
                <a:spcPct val="90000"/>
              </a:lnSpc>
              <a:buNone/>
            </a:pPr>
            <a:r>
              <a:rPr lang="en-US" dirty="0" smtClean="0"/>
              <a:t>15 But if you bite and devour one another, beware lest you be consumed by one another! </a:t>
            </a:r>
          </a:p>
        </p:txBody>
      </p:sp>
      <p:sp>
        <p:nvSpPr>
          <p:cNvPr id="4100" name="Text Box 5"/>
          <p:cNvSpPr txBox="1">
            <a:spLocks noChangeArrowheads="1"/>
          </p:cNvSpPr>
          <p:nvPr/>
        </p:nvSpPr>
        <p:spPr bwMode="auto">
          <a:xfrm>
            <a:off x="457200" y="4953000"/>
            <a:ext cx="8229600" cy="1323439"/>
          </a:xfrm>
          <a:prstGeom prst="rect">
            <a:avLst/>
          </a:prstGeom>
          <a:noFill/>
          <a:ln w="9525">
            <a:noFill/>
            <a:miter lim="800000"/>
            <a:headEnd/>
            <a:tailEnd/>
          </a:ln>
        </p:spPr>
        <p:txBody>
          <a:bodyPr>
            <a:spAutoFit/>
          </a:bodyPr>
          <a:lstStyle/>
          <a:p>
            <a:pPr algn="ctr">
              <a:spcBef>
                <a:spcPts val="0"/>
              </a:spcBef>
            </a:pPr>
            <a:r>
              <a:rPr lang="en-US" sz="4000" b="1" dirty="0" smtClean="0">
                <a:solidFill>
                  <a:srgbClr val="009900"/>
                </a:solidFill>
                <a:latin typeface="Comic Sans MS" pitchFamily="66" charset="0"/>
              </a:rPr>
              <a:t>Angels cooperate, support each other, serve God &amp; Christ</a:t>
            </a:r>
            <a:endParaRPr lang="en-US" sz="4000" b="1" dirty="0">
              <a:solidFill>
                <a:srgbClr val="0099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609600" y="167014"/>
            <a:ext cx="8229600" cy="3962400"/>
          </a:xfrm>
        </p:spPr>
        <p:txBody>
          <a:bodyPr>
            <a:normAutofit fontScale="92500"/>
          </a:bodyPr>
          <a:lstStyle/>
          <a:p>
            <a:pPr algn="ctr">
              <a:lnSpc>
                <a:spcPct val="90000"/>
              </a:lnSpc>
              <a:buNone/>
            </a:pPr>
            <a:r>
              <a:rPr lang="en-US" sz="4300" b="1" dirty="0" smtClean="0">
                <a:solidFill>
                  <a:srgbClr val="0000CC"/>
                </a:solidFill>
              </a:rPr>
              <a:t>Ephesians 4:32-5:2</a:t>
            </a:r>
          </a:p>
          <a:p>
            <a:pPr marL="517525" indent="-517525">
              <a:lnSpc>
                <a:spcPct val="90000"/>
              </a:lnSpc>
              <a:buNone/>
            </a:pPr>
            <a:r>
              <a:rPr lang="en-US" dirty="0" smtClean="0"/>
              <a:t>32 And be kind to one another, tenderhearted, forgiving one another, even as God in Christ forgave you. </a:t>
            </a:r>
          </a:p>
          <a:p>
            <a:pPr marL="517525" indent="-517525">
              <a:lnSpc>
                <a:spcPct val="90000"/>
              </a:lnSpc>
              <a:buNone/>
            </a:pPr>
            <a:r>
              <a:rPr lang="en-US" dirty="0" smtClean="0"/>
              <a:t>1   Therefore </a:t>
            </a:r>
            <a:r>
              <a:rPr lang="en-US" b="1" dirty="0" smtClean="0">
                <a:solidFill>
                  <a:srgbClr val="C00000"/>
                </a:solidFill>
              </a:rPr>
              <a:t>be imitators of God as dear children.</a:t>
            </a:r>
            <a:r>
              <a:rPr lang="en-US" dirty="0" smtClean="0"/>
              <a:t> </a:t>
            </a:r>
          </a:p>
          <a:p>
            <a:pPr marL="517525" indent="-517525">
              <a:lnSpc>
                <a:spcPct val="90000"/>
              </a:lnSpc>
              <a:buNone/>
            </a:pPr>
            <a:r>
              <a:rPr lang="en-US" dirty="0" smtClean="0"/>
              <a:t>2   And walk in love, as Christ also has loved us and given Himself for us, an offering and a sacrifice to God for a sweet-smelling aroma. </a:t>
            </a:r>
          </a:p>
        </p:txBody>
      </p:sp>
      <p:sp>
        <p:nvSpPr>
          <p:cNvPr id="4100" name="Text Box 5"/>
          <p:cNvSpPr txBox="1">
            <a:spLocks noChangeArrowheads="1"/>
          </p:cNvSpPr>
          <p:nvPr/>
        </p:nvSpPr>
        <p:spPr bwMode="auto">
          <a:xfrm>
            <a:off x="457200" y="4114800"/>
            <a:ext cx="8229600" cy="1938992"/>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9900"/>
                </a:solidFill>
                <a:latin typeface="Comic Sans MS" pitchFamily="66" charset="0"/>
              </a:rPr>
              <a:t>Angels have learned to be perfect imitators of God and they patiently live by His love</a:t>
            </a:r>
            <a:endParaRPr lang="en-US" sz="4000" b="1" dirty="0">
              <a:solidFill>
                <a:srgbClr val="0099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04800" y="914400"/>
            <a:ext cx="4191000" cy="4708981"/>
          </a:xfrm>
          <a:prstGeom prst="rect">
            <a:avLst/>
          </a:prstGeom>
          <a:noFill/>
          <a:ln w="9525">
            <a:noFill/>
            <a:miter lim="800000"/>
            <a:headEnd/>
            <a:tailEnd/>
          </a:ln>
          <a:effectLst/>
        </p:spPr>
        <p:txBody>
          <a:bodyPr wrap="square">
            <a:spAutoFit/>
          </a:bodyPr>
          <a:lstStyle/>
          <a:p>
            <a:pPr algn="ctr" eaLnBrk="1" hangingPunct="1">
              <a:spcBef>
                <a:spcPct val="50000"/>
              </a:spcBef>
            </a:pPr>
            <a:r>
              <a:rPr lang="en-US" sz="6000" b="1" dirty="0" smtClean="0">
                <a:solidFill>
                  <a:srgbClr val="800080"/>
                </a:solidFill>
                <a:latin typeface="Comic Sans MS" pitchFamily="66" charset="0"/>
              </a:rPr>
              <a:t> So what do the Angels want  from Us?</a:t>
            </a:r>
            <a:endParaRPr lang="en-US" sz="6000" b="1" dirty="0">
              <a:solidFill>
                <a:srgbClr val="800080"/>
              </a:solidFill>
              <a:latin typeface="Comic Sans MS" pitchFamily="66" charset="0"/>
            </a:endParaRPr>
          </a:p>
        </p:txBody>
      </p:sp>
      <p:pic>
        <p:nvPicPr>
          <p:cNvPr id="9218" name="Picture 2"/>
          <p:cNvPicPr>
            <a:picLocks noChangeAspect="1" noChangeArrowheads="1"/>
          </p:cNvPicPr>
          <p:nvPr/>
        </p:nvPicPr>
        <p:blipFill>
          <a:blip r:embed="rId2" cstate="email"/>
          <a:srcRect/>
          <a:stretch>
            <a:fillRect/>
          </a:stretch>
        </p:blipFill>
        <p:spPr bwMode="auto">
          <a:xfrm>
            <a:off x="4800600" y="990600"/>
            <a:ext cx="3924300" cy="4905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996633"/>
                </a:solidFill>
                <a:latin typeface="Comic Sans MS" pitchFamily="66" charset="0"/>
              </a:rPr>
              <a:t>Be aware of their presence</a:t>
            </a:r>
            <a:endParaRPr lang="en-US" b="1" dirty="0">
              <a:solidFill>
                <a:srgbClr val="996633"/>
              </a:solidFill>
              <a:latin typeface="Comic Sans MS" pitchFamily="66" charset="0"/>
            </a:endParaRPr>
          </a:p>
        </p:txBody>
      </p:sp>
      <p:sp>
        <p:nvSpPr>
          <p:cNvPr id="24579" name="Rectangle 3"/>
          <p:cNvSpPr>
            <a:spLocks noGrp="1" noChangeArrowheads="1"/>
          </p:cNvSpPr>
          <p:nvPr>
            <p:ph type="body" idx="1"/>
          </p:nvPr>
        </p:nvSpPr>
        <p:spPr>
          <a:xfrm>
            <a:off x="1295400" y="5562600"/>
            <a:ext cx="6705600" cy="838200"/>
          </a:xfrm>
        </p:spPr>
        <p:txBody>
          <a:bodyPr>
            <a:noAutofit/>
          </a:bodyPr>
          <a:lstStyle/>
          <a:p>
            <a:pPr marL="457200" indent="-457200" algn="ctr">
              <a:lnSpc>
                <a:spcPct val="80000"/>
              </a:lnSpc>
              <a:buFontTx/>
              <a:buNone/>
            </a:pPr>
            <a:r>
              <a:rPr lang="en-US" sz="4000" b="1" dirty="0" smtClean="0">
                <a:solidFill>
                  <a:srgbClr val="800080"/>
                </a:solidFill>
                <a:latin typeface="Comic Sans MS" pitchFamily="66" charset="0"/>
              </a:rPr>
              <a:t>Like Elisha who knew they were all around him </a:t>
            </a:r>
          </a:p>
        </p:txBody>
      </p:sp>
      <p:pic>
        <p:nvPicPr>
          <p:cNvPr id="1026" name="Picture 2"/>
          <p:cNvPicPr>
            <a:picLocks noChangeAspect="1" noChangeArrowheads="1"/>
          </p:cNvPicPr>
          <p:nvPr/>
        </p:nvPicPr>
        <p:blipFill>
          <a:blip r:embed="rId3" cstate="email"/>
          <a:srcRect/>
          <a:stretch>
            <a:fillRect/>
          </a:stretch>
        </p:blipFill>
        <p:spPr bwMode="auto">
          <a:xfrm>
            <a:off x="1295400" y="990600"/>
            <a:ext cx="6705600" cy="4470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996633"/>
                </a:solidFill>
                <a:latin typeface="Comic Sans MS" pitchFamily="66" charset="0"/>
              </a:rPr>
              <a:t>Cooperate with their decisions</a:t>
            </a:r>
            <a:endParaRPr lang="en-US" b="1" dirty="0">
              <a:solidFill>
                <a:srgbClr val="996633"/>
              </a:solidFill>
              <a:latin typeface="Comic Sans MS" pitchFamily="66" charset="0"/>
            </a:endParaRPr>
          </a:p>
        </p:txBody>
      </p:sp>
      <p:sp>
        <p:nvSpPr>
          <p:cNvPr id="24579" name="Rectangle 3"/>
          <p:cNvSpPr>
            <a:spLocks noGrp="1" noChangeArrowheads="1"/>
          </p:cNvSpPr>
          <p:nvPr>
            <p:ph type="body" idx="1"/>
          </p:nvPr>
        </p:nvSpPr>
        <p:spPr>
          <a:xfrm>
            <a:off x="457200" y="6019800"/>
            <a:ext cx="8382000" cy="838200"/>
          </a:xfrm>
        </p:spPr>
        <p:txBody>
          <a:bodyPr>
            <a:noAutofit/>
          </a:bodyPr>
          <a:lstStyle/>
          <a:p>
            <a:pPr marL="457200" indent="-457200" algn="ctr">
              <a:lnSpc>
                <a:spcPct val="80000"/>
              </a:lnSpc>
              <a:buFontTx/>
              <a:buNone/>
            </a:pPr>
            <a:r>
              <a:rPr lang="en-US" sz="4000" b="1" dirty="0" smtClean="0">
                <a:solidFill>
                  <a:srgbClr val="800080"/>
                </a:solidFill>
                <a:latin typeface="Comic Sans MS" pitchFamily="66" charset="0"/>
              </a:rPr>
              <a:t>Don’t try force your own way</a:t>
            </a:r>
          </a:p>
        </p:txBody>
      </p:sp>
      <p:pic>
        <p:nvPicPr>
          <p:cNvPr id="2050" name="Picture 2"/>
          <p:cNvPicPr>
            <a:picLocks noChangeAspect="1" noChangeArrowheads="1"/>
          </p:cNvPicPr>
          <p:nvPr/>
        </p:nvPicPr>
        <p:blipFill>
          <a:blip r:embed="rId3" cstate="email"/>
          <a:srcRect/>
          <a:stretch>
            <a:fillRect/>
          </a:stretch>
        </p:blipFill>
        <p:spPr bwMode="auto">
          <a:xfrm>
            <a:off x="1295400" y="914400"/>
            <a:ext cx="6283685" cy="4724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996633"/>
                </a:solidFill>
                <a:latin typeface="Comic Sans MS" pitchFamily="66" charset="0"/>
              </a:rPr>
              <a:t>Thank God for their protection</a:t>
            </a:r>
            <a:endParaRPr lang="en-US" b="1" dirty="0">
              <a:solidFill>
                <a:srgbClr val="996633"/>
              </a:solidFill>
              <a:latin typeface="Comic Sans MS" pitchFamily="66" charset="0"/>
            </a:endParaRPr>
          </a:p>
        </p:txBody>
      </p:sp>
      <p:sp>
        <p:nvSpPr>
          <p:cNvPr id="24579" name="Rectangle 3"/>
          <p:cNvSpPr>
            <a:spLocks noGrp="1" noChangeArrowheads="1"/>
          </p:cNvSpPr>
          <p:nvPr>
            <p:ph type="body" idx="1"/>
          </p:nvPr>
        </p:nvSpPr>
        <p:spPr>
          <a:xfrm>
            <a:off x="304800" y="6019800"/>
            <a:ext cx="8382000" cy="838200"/>
          </a:xfrm>
        </p:spPr>
        <p:txBody>
          <a:bodyPr>
            <a:noAutofit/>
          </a:bodyPr>
          <a:lstStyle/>
          <a:p>
            <a:pPr marL="457200" indent="-457200" algn="ctr">
              <a:lnSpc>
                <a:spcPct val="80000"/>
              </a:lnSpc>
              <a:buFontTx/>
              <a:buNone/>
            </a:pPr>
            <a:r>
              <a:rPr lang="en-US" sz="4000" b="1" dirty="0" smtClean="0">
                <a:solidFill>
                  <a:srgbClr val="800080"/>
                </a:solidFill>
                <a:latin typeface="Comic Sans MS" pitchFamily="66" charset="0"/>
              </a:rPr>
              <a:t>Be aware of their constant help </a:t>
            </a:r>
          </a:p>
        </p:txBody>
      </p:sp>
      <p:pic>
        <p:nvPicPr>
          <p:cNvPr id="3074" name="Picture 2"/>
          <p:cNvPicPr>
            <a:picLocks noChangeAspect="1" noChangeArrowheads="1"/>
          </p:cNvPicPr>
          <p:nvPr/>
        </p:nvPicPr>
        <p:blipFill>
          <a:blip r:embed="rId3" cstate="email"/>
          <a:srcRect/>
          <a:stretch>
            <a:fillRect/>
          </a:stretch>
        </p:blipFill>
        <p:spPr bwMode="auto">
          <a:xfrm>
            <a:off x="609600" y="1143000"/>
            <a:ext cx="2992918" cy="4495800"/>
          </a:xfrm>
          <a:prstGeom prst="rect">
            <a:avLst/>
          </a:prstGeom>
          <a:noFill/>
          <a:ln w="9525">
            <a:noFill/>
            <a:miter lim="800000"/>
            <a:headEnd/>
            <a:tailEnd/>
          </a:ln>
        </p:spPr>
      </p:pic>
      <p:pic>
        <p:nvPicPr>
          <p:cNvPr id="3075" name="Picture 3"/>
          <p:cNvPicPr>
            <a:picLocks noChangeAspect="1" noChangeArrowheads="1"/>
          </p:cNvPicPr>
          <p:nvPr/>
        </p:nvPicPr>
        <p:blipFill>
          <a:blip r:embed="rId4" cstate="email"/>
          <a:srcRect/>
          <a:stretch>
            <a:fillRect/>
          </a:stretch>
        </p:blipFill>
        <p:spPr bwMode="auto">
          <a:xfrm>
            <a:off x="3962400" y="990600"/>
            <a:ext cx="4953000" cy="4507230"/>
          </a:xfrm>
          <a:prstGeom prst="rect">
            <a:avLst/>
          </a:prstGeom>
          <a:noFill/>
          <a:ln w="9525">
            <a:noFill/>
            <a:miter lim="800000"/>
            <a:headEnd/>
            <a:tailEnd/>
          </a:ln>
        </p:spPr>
      </p:pic>
      <p:pic>
        <p:nvPicPr>
          <p:cNvPr id="6" name="Picture 2"/>
          <p:cNvPicPr>
            <a:picLocks noChangeAspect="1" noChangeArrowheads="1"/>
          </p:cNvPicPr>
          <p:nvPr/>
        </p:nvPicPr>
        <p:blipFill>
          <a:blip r:embed="rId5" cstate="email"/>
          <a:srcRect/>
          <a:stretch>
            <a:fillRect/>
          </a:stretch>
        </p:blipFill>
        <p:spPr bwMode="auto">
          <a:xfrm>
            <a:off x="3962400" y="4724400"/>
            <a:ext cx="4876800" cy="114748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996633"/>
                </a:solidFill>
                <a:latin typeface="Comic Sans MS" pitchFamily="66" charset="0"/>
              </a:rPr>
              <a:t>Let them train us</a:t>
            </a:r>
            <a:endParaRPr lang="en-US" b="1" dirty="0">
              <a:solidFill>
                <a:srgbClr val="996633"/>
              </a:solidFill>
              <a:latin typeface="Comic Sans MS" pitchFamily="66" charset="0"/>
            </a:endParaRPr>
          </a:p>
        </p:txBody>
      </p:sp>
      <p:sp>
        <p:nvSpPr>
          <p:cNvPr id="24579" name="Rectangle 3"/>
          <p:cNvSpPr>
            <a:spLocks noGrp="1" noChangeArrowheads="1"/>
          </p:cNvSpPr>
          <p:nvPr>
            <p:ph type="body" idx="1"/>
          </p:nvPr>
        </p:nvSpPr>
        <p:spPr>
          <a:xfrm>
            <a:off x="457200" y="5257800"/>
            <a:ext cx="8382000" cy="1219200"/>
          </a:xfrm>
        </p:spPr>
        <p:txBody>
          <a:bodyPr>
            <a:noAutofit/>
          </a:bodyPr>
          <a:lstStyle/>
          <a:p>
            <a:pPr marL="0" indent="0" algn="ctr">
              <a:buFontTx/>
              <a:buNone/>
            </a:pPr>
            <a:r>
              <a:rPr lang="en-US" sz="3600" b="1" dirty="0" smtClean="0">
                <a:solidFill>
                  <a:srgbClr val="800080"/>
                </a:solidFill>
                <a:latin typeface="Comic Sans MS" pitchFamily="66" charset="0"/>
              </a:rPr>
              <a:t>Accept their discipline and let them shape us into the image of Christ</a:t>
            </a:r>
          </a:p>
        </p:txBody>
      </p:sp>
      <p:pic>
        <p:nvPicPr>
          <p:cNvPr id="4098" name="Picture 2"/>
          <p:cNvPicPr>
            <a:picLocks noChangeAspect="1" noChangeArrowheads="1"/>
          </p:cNvPicPr>
          <p:nvPr/>
        </p:nvPicPr>
        <p:blipFill>
          <a:blip r:embed="rId3" cstate="email"/>
          <a:srcRect/>
          <a:stretch>
            <a:fillRect/>
          </a:stretch>
        </p:blipFill>
        <p:spPr bwMode="auto">
          <a:xfrm>
            <a:off x="304800" y="1219200"/>
            <a:ext cx="3896591" cy="3810000"/>
          </a:xfrm>
          <a:prstGeom prst="rect">
            <a:avLst/>
          </a:prstGeom>
          <a:noFill/>
          <a:ln w="9525">
            <a:noFill/>
            <a:miter lim="800000"/>
            <a:headEnd/>
            <a:tailEnd/>
          </a:ln>
        </p:spPr>
      </p:pic>
      <p:pic>
        <p:nvPicPr>
          <p:cNvPr id="4099" name="Picture 3"/>
          <p:cNvPicPr>
            <a:picLocks noChangeAspect="1" noChangeArrowheads="1"/>
          </p:cNvPicPr>
          <p:nvPr/>
        </p:nvPicPr>
        <p:blipFill>
          <a:blip r:embed="rId4" cstate="email"/>
          <a:srcRect/>
          <a:stretch>
            <a:fillRect/>
          </a:stretch>
        </p:blipFill>
        <p:spPr bwMode="auto">
          <a:xfrm>
            <a:off x="4445000" y="1447800"/>
            <a:ext cx="4470400" cy="3352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996633"/>
                </a:solidFill>
                <a:latin typeface="Comic Sans MS" pitchFamily="66" charset="0"/>
              </a:rPr>
              <a:t>Pray every day for their help</a:t>
            </a:r>
            <a:endParaRPr lang="en-US" b="1" dirty="0">
              <a:solidFill>
                <a:srgbClr val="996633"/>
              </a:solidFill>
              <a:latin typeface="Comic Sans MS" pitchFamily="66" charset="0"/>
            </a:endParaRPr>
          </a:p>
        </p:txBody>
      </p:sp>
      <p:sp>
        <p:nvSpPr>
          <p:cNvPr id="24579" name="Rectangle 3"/>
          <p:cNvSpPr>
            <a:spLocks noGrp="1" noChangeArrowheads="1"/>
          </p:cNvSpPr>
          <p:nvPr>
            <p:ph type="body" idx="1"/>
          </p:nvPr>
        </p:nvSpPr>
        <p:spPr>
          <a:xfrm>
            <a:off x="0" y="4876800"/>
            <a:ext cx="9144000" cy="1752600"/>
          </a:xfrm>
        </p:spPr>
        <p:txBody>
          <a:bodyPr>
            <a:noAutofit/>
          </a:bodyPr>
          <a:lstStyle/>
          <a:p>
            <a:pPr marL="457200" indent="-457200" algn="ctr">
              <a:buFontTx/>
              <a:buNone/>
            </a:pPr>
            <a:r>
              <a:rPr lang="en-US" sz="4000" b="1" dirty="0" smtClean="0">
                <a:solidFill>
                  <a:srgbClr val="800080"/>
                </a:solidFill>
                <a:latin typeface="Comic Sans MS" pitchFamily="66" charset="0"/>
              </a:rPr>
              <a:t>Without their continual involvement in our lives, we could never develop into God’s children</a:t>
            </a:r>
          </a:p>
        </p:txBody>
      </p:sp>
      <p:pic>
        <p:nvPicPr>
          <p:cNvPr id="6146" name="Picture 2"/>
          <p:cNvPicPr>
            <a:picLocks noChangeAspect="1" noChangeArrowheads="1"/>
          </p:cNvPicPr>
          <p:nvPr/>
        </p:nvPicPr>
        <p:blipFill>
          <a:blip r:embed="rId3" cstate="email"/>
          <a:srcRect/>
          <a:stretch>
            <a:fillRect/>
          </a:stretch>
        </p:blipFill>
        <p:spPr bwMode="auto">
          <a:xfrm>
            <a:off x="3581400" y="990600"/>
            <a:ext cx="5333998" cy="3733800"/>
          </a:xfrm>
          <a:prstGeom prst="rect">
            <a:avLst/>
          </a:prstGeom>
          <a:noFill/>
          <a:ln w="9525">
            <a:noFill/>
            <a:miter lim="800000"/>
            <a:headEnd/>
            <a:tailEnd/>
          </a:ln>
        </p:spPr>
      </p:pic>
      <p:pic>
        <p:nvPicPr>
          <p:cNvPr id="6147" name="Picture 3"/>
          <p:cNvPicPr>
            <a:picLocks noChangeAspect="1" noChangeArrowheads="1"/>
          </p:cNvPicPr>
          <p:nvPr/>
        </p:nvPicPr>
        <p:blipFill>
          <a:blip r:embed="rId4" cstate="email"/>
          <a:srcRect/>
          <a:stretch>
            <a:fillRect/>
          </a:stretch>
        </p:blipFill>
        <p:spPr bwMode="auto">
          <a:xfrm>
            <a:off x="381000" y="990600"/>
            <a:ext cx="2785989" cy="3733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0"/>
            <a:ext cx="8610600" cy="1219200"/>
          </a:xfrm>
        </p:spPr>
        <p:txBody>
          <a:bodyPr>
            <a:normAutofit fontScale="90000"/>
          </a:bodyPr>
          <a:lstStyle/>
          <a:p>
            <a:r>
              <a:rPr lang="en-US" b="1" dirty="0" smtClean="0">
                <a:solidFill>
                  <a:srgbClr val="996633"/>
                </a:solidFill>
                <a:latin typeface="Comic Sans MS" pitchFamily="66" charset="0"/>
              </a:rPr>
              <a:t>Listen to God, Jesus &amp; the Angels in our Bibles every day</a:t>
            </a:r>
            <a:endParaRPr lang="en-US" b="1" dirty="0">
              <a:solidFill>
                <a:srgbClr val="996633"/>
              </a:solidFill>
              <a:latin typeface="Comic Sans MS" pitchFamily="66" charset="0"/>
            </a:endParaRPr>
          </a:p>
        </p:txBody>
      </p:sp>
      <p:pic>
        <p:nvPicPr>
          <p:cNvPr id="1026" name="Picture 2"/>
          <p:cNvPicPr>
            <a:picLocks noChangeAspect="1" noChangeArrowheads="1"/>
          </p:cNvPicPr>
          <p:nvPr/>
        </p:nvPicPr>
        <p:blipFill>
          <a:blip r:embed="rId3" cstate="email"/>
          <a:srcRect/>
          <a:stretch>
            <a:fillRect/>
          </a:stretch>
        </p:blipFill>
        <p:spPr bwMode="auto">
          <a:xfrm>
            <a:off x="914400" y="1371600"/>
            <a:ext cx="7321859" cy="487236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fontScale="90000"/>
          </a:bodyPr>
          <a:lstStyle/>
          <a:p>
            <a:r>
              <a:rPr lang="en-US" b="1" dirty="0" smtClean="0">
                <a:solidFill>
                  <a:srgbClr val="996633"/>
                </a:solidFill>
                <a:latin typeface="Comic Sans MS" pitchFamily="66" charset="0"/>
              </a:rPr>
              <a:t>Learn to Trust God like Angels do</a:t>
            </a:r>
            <a:endParaRPr lang="en-US" b="1" dirty="0">
              <a:solidFill>
                <a:srgbClr val="996633"/>
              </a:solidFill>
              <a:latin typeface="Comic Sans MS" pitchFamily="66" charset="0"/>
            </a:endParaRPr>
          </a:p>
        </p:txBody>
      </p:sp>
      <p:sp>
        <p:nvSpPr>
          <p:cNvPr id="4" name="Rectangle 2"/>
          <p:cNvSpPr txBox="1">
            <a:spLocks noChangeArrowheads="1"/>
          </p:cNvSpPr>
          <p:nvPr/>
        </p:nvSpPr>
        <p:spPr>
          <a:xfrm>
            <a:off x="0" y="5334000"/>
            <a:ext cx="9144000" cy="1295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800080"/>
                </a:solidFill>
                <a:effectLst/>
                <a:uLnTx/>
                <a:uFillTx/>
                <a:latin typeface="Comic Sans MS" pitchFamily="66" charset="0"/>
                <a:ea typeface="+mj-ea"/>
                <a:cs typeface="+mj-cs"/>
              </a:rPr>
              <a:t>Let them grow</a:t>
            </a:r>
            <a:r>
              <a:rPr kumimoji="0" lang="en-US" sz="4800" b="1" i="0" u="none" strike="noStrike" kern="1200" cap="none" spc="0" normalizeH="0" noProof="0" dirty="0" smtClean="0">
                <a:ln>
                  <a:noFill/>
                </a:ln>
                <a:solidFill>
                  <a:srgbClr val="800080"/>
                </a:solidFill>
                <a:effectLst/>
                <a:uLnTx/>
                <a:uFillTx/>
                <a:latin typeface="Comic Sans MS" pitchFamily="66" charset="0"/>
                <a:ea typeface="+mj-ea"/>
                <a:cs typeface="+mj-cs"/>
              </a:rPr>
              <a:t> the faith of Jesus Christ in You</a:t>
            </a:r>
            <a:endParaRPr kumimoji="0" lang="en-US" sz="4800" b="1" i="0" u="none" strike="noStrike" kern="1200" cap="none" spc="0" normalizeH="0" baseline="0" noProof="0" dirty="0">
              <a:ln>
                <a:noFill/>
              </a:ln>
              <a:solidFill>
                <a:srgbClr val="800080"/>
              </a:solidFill>
              <a:effectLst/>
              <a:uLnTx/>
              <a:uFillTx/>
              <a:latin typeface="Comic Sans MS" pitchFamily="66" charset="0"/>
              <a:ea typeface="+mj-ea"/>
              <a:cs typeface="+mj-cs"/>
            </a:endParaRPr>
          </a:p>
        </p:txBody>
      </p:sp>
      <p:pic>
        <p:nvPicPr>
          <p:cNvPr id="8194" name="Picture 2"/>
          <p:cNvPicPr>
            <a:picLocks noChangeAspect="1" noChangeArrowheads="1"/>
          </p:cNvPicPr>
          <p:nvPr/>
        </p:nvPicPr>
        <p:blipFill>
          <a:blip r:embed="rId3" cstate="email"/>
          <a:srcRect/>
          <a:stretch>
            <a:fillRect/>
          </a:stretch>
        </p:blipFill>
        <p:spPr bwMode="auto">
          <a:xfrm rot="16200000">
            <a:off x="-158884" y="2140086"/>
            <a:ext cx="2756172" cy="1828801"/>
          </a:xfrm>
          <a:prstGeom prst="rect">
            <a:avLst/>
          </a:prstGeom>
          <a:noFill/>
          <a:ln w="9525">
            <a:noFill/>
            <a:miter lim="800000"/>
            <a:headEnd/>
            <a:tailEnd/>
          </a:ln>
        </p:spPr>
      </p:pic>
      <p:pic>
        <p:nvPicPr>
          <p:cNvPr id="8195" name="Picture 3"/>
          <p:cNvPicPr>
            <a:picLocks noChangeAspect="1" noChangeArrowheads="1"/>
          </p:cNvPicPr>
          <p:nvPr/>
        </p:nvPicPr>
        <p:blipFill>
          <a:blip r:embed="rId4" cstate="email"/>
          <a:srcRect/>
          <a:stretch>
            <a:fillRect/>
          </a:stretch>
        </p:blipFill>
        <p:spPr bwMode="auto">
          <a:xfrm>
            <a:off x="2590800" y="1352702"/>
            <a:ext cx="3200400" cy="3597251"/>
          </a:xfrm>
          <a:prstGeom prst="rect">
            <a:avLst/>
          </a:prstGeom>
          <a:noFill/>
          <a:ln w="9525">
            <a:noFill/>
            <a:miter lim="800000"/>
            <a:headEnd/>
            <a:tailEnd/>
          </a:ln>
        </p:spPr>
      </p:pic>
      <p:pic>
        <p:nvPicPr>
          <p:cNvPr id="8196" name="Picture 4"/>
          <p:cNvPicPr>
            <a:picLocks noChangeAspect="1" noChangeArrowheads="1"/>
          </p:cNvPicPr>
          <p:nvPr/>
        </p:nvPicPr>
        <p:blipFill>
          <a:blip r:embed="rId5" cstate="email"/>
          <a:srcRect/>
          <a:stretch>
            <a:fillRect/>
          </a:stretch>
        </p:blipFill>
        <p:spPr bwMode="auto">
          <a:xfrm>
            <a:off x="6324600" y="914400"/>
            <a:ext cx="2359584" cy="435079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436306" y="339213"/>
            <a:ext cx="8229600" cy="5410200"/>
          </a:xfrm>
        </p:spPr>
        <p:txBody>
          <a:bodyPr>
            <a:normAutofit fontScale="92500" lnSpcReduction="20000"/>
          </a:bodyPr>
          <a:lstStyle/>
          <a:p>
            <a:pPr marL="0" indent="228600" algn="ctr">
              <a:lnSpc>
                <a:spcPct val="90000"/>
              </a:lnSpc>
              <a:buFontTx/>
              <a:buNone/>
            </a:pPr>
            <a:r>
              <a:rPr lang="en-US" sz="4000" b="1" dirty="0">
                <a:solidFill>
                  <a:srgbClr val="0000CC"/>
                </a:solidFill>
                <a:effectLst/>
              </a:rPr>
              <a:t>Genesis </a:t>
            </a:r>
            <a:r>
              <a:rPr lang="en-US" sz="4000" b="1" dirty="0" smtClean="0">
                <a:solidFill>
                  <a:srgbClr val="0000CC"/>
                </a:solidFill>
                <a:effectLst/>
              </a:rPr>
              <a:t>31:11-13</a:t>
            </a:r>
            <a:endParaRPr lang="en-US" sz="4000" b="1" dirty="0">
              <a:solidFill>
                <a:srgbClr val="0000CC"/>
              </a:solidFill>
              <a:effectLst/>
            </a:endParaRPr>
          </a:p>
          <a:p>
            <a:pPr marL="0" indent="339725">
              <a:lnSpc>
                <a:spcPct val="90000"/>
              </a:lnSpc>
              <a:buNone/>
            </a:pPr>
            <a:r>
              <a:rPr lang="en-US" b="1" dirty="0" smtClean="0"/>
              <a:t>11  “Then </a:t>
            </a:r>
            <a:r>
              <a:rPr lang="en-US" b="1" dirty="0">
                <a:solidFill>
                  <a:srgbClr val="800080"/>
                </a:solidFill>
              </a:rPr>
              <a:t>the Angel of God spoke to me </a:t>
            </a:r>
            <a:r>
              <a:rPr lang="en-US" b="1" dirty="0">
                <a:solidFill>
                  <a:srgbClr val="C00000"/>
                </a:solidFill>
              </a:rPr>
              <a:t>in a dream, </a:t>
            </a:r>
            <a:r>
              <a:rPr lang="en-US" b="1" dirty="0"/>
              <a:t>saying, 'Jacob.' And I said, 'Here I am.' 12 And He said, 'Lift your eyes now and see, all the rams which leap on the flocks are streaked, speckled, and gray-spotted; </a:t>
            </a:r>
            <a:r>
              <a:rPr lang="en-US" b="1" dirty="0">
                <a:solidFill>
                  <a:srgbClr val="800080"/>
                </a:solidFill>
              </a:rPr>
              <a:t>for I have seen all that Laban is doing to you.</a:t>
            </a:r>
            <a:r>
              <a:rPr lang="en-US" b="1" dirty="0">
                <a:solidFill>
                  <a:srgbClr val="CC0099"/>
                </a:solidFill>
              </a:rPr>
              <a:t> </a:t>
            </a:r>
            <a:r>
              <a:rPr lang="en-US" b="1" dirty="0"/>
              <a:t>13 </a:t>
            </a:r>
            <a:r>
              <a:rPr lang="en-US" b="1" dirty="0">
                <a:solidFill>
                  <a:srgbClr val="800080"/>
                </a:solidFill>
              </a:rPr>
              <a:t>I am the God of Bethel, </a:t>
            </a:r>
            <a:r>
              <a:rPr lang="en-US" b="1" dirty="0"/>
              <a:t>where you anointed the pillar and </a:t>
            </a:r>
            <a:r>
              <a:rPr lang="en-US" b="1" dirty="0">
                <a:solidFill>
                  <a:srgbClr val="800080"/>
                </a:solidFill>
              </a:rPr>
              <a:t>where you made a vow to Me.</a:t>
            </a:r>
            <a:r>
              <a:rPr lang="en-US" b="1" dirty="0">
                <a:solidFill>
                  <a:srgbClr val="CC0099"/>
                </a:solidFill>
              </a:rPr>
              <a:t> </a:t>
            </a:r>
            <a:r>
              <a:rPr lang="en-US" b="1" dirty="0"/>
              <a:t>Now arise, get out of this land, and return to the land of your family</a:t>
            </a:r>
            <a:r>
              <a:rPr lang="en-US" b="1" dirty="0" smtClean="0"/>
              <a:t>.'“</a:t>
            </a:r>
          </a:p>
          <a:p>
            <a:pPr marL="0" indent="0" algn="ctr">
              <a:lnSpc>
                <a:spcPct val="90000"/>
              </a:lnSpc>
              <a:spcBef>
                <a:spcPts val="2400"/>
              </a:spcBef>
              <a:buNone/>
            </a:pPr>
            <a:r>
              <a:rPr lang="en-US" sz="4000" b="1" dirty="0" smtClean="0">
                <a:solidFill>
                  <a:srgbClr val="0000CC"/>
                </a:solidFill>
                <a:effectLst/>
              </a:rPr>
              <a:t>Genesis </a:t>
            </a:r>
            <a:r>
              <a:rPr lang="en-US" sz="4000" b="1" dirty="0">
                <a:solidFill>
                  <a:srgbClr val="0000CC"/>
                </a:solidFill>
                <a:effectLst/>
              </a:rPr>
              <a:t>31:24</a:t>
            </a:r>
          </a:p>
          <a:p>
            <a:pPr marL="0" indent="228600">
              <a:lnSpc>
                <a:spcPct val="90000"/>
              </a:lnSpc>
              <a:buFontTx/>
              <a:buNone/>
            </a:pPr>
            <a:r>
              <a:rPr lang="en-US" b="1" dirty="0">
                <a:effectLst/>
              </a:rPr>
              <a:t>24	But </a:t>
            </a:r>
            <a:r>
              <a:rPr lang="en-US" b="1" i="1" dirty="0">
                <a:solidFill>
                  <a:schemeClr val="folHlink"/>
                </a:solidFill>
                <a:effectLst/>
              </a:rPr>
              <a:t>God </a:t>
            </a:r>
            <a:r>
              <a:rPr lang="en-US" b="1" i="1" dirty="0">
                <a:solidFill>
                  <a:srgbClr val="800080"/>
                </a:solidFill>
                <a:effectLst/>
              </a:rPr>
              <a:t>had come </a:t>
            </a:r>
            <a:r>
              <a:rPr lang="en-US" b="1" i="1" dirty="0">
                <a:solidFill>
                  <a:schemeClr val="folHlink"/>
                </a:solidFill>
                <a:effectLst/>
              </a:rPr>
              <a:t>to </a:t>
            </a:r>
            <a:r>
              <a:rPr lang="en-US" b="1" i="1" dirty="0" err="1">
                <a:solidFill>
                  <a:schemeClr val="folHlink"/>
                </a:solidFill>
                <a:effectLst/>
              </a:rPr>
              <a:t>Laban</a:t>
            </a:r>
            <a:r>
              <a:rPr lang="en-US" b="1" dirty="0">
                <a:effectLst/>
              </a:rPr>
              <a:t> the Syrian </a:t>
            </a:r>
            <a:r>
              <a:rPr lang="en-US" b="1" dirty="0">
                <a:solidFill>
                  <a:srgbClr val="C00000"/>
                </a:solidFill>
                <a:effectLst/>
              </a:rPr>
              <a:t>in a dream </a:t>
            </a:r>
            <a:r>
              <a:rPr lang="en-US" b="1" dirty="0">
                <a:effectLst/>
              </a:rPr>
              <a:t>by night, and said to him, "Be careful that you speak to Jacob neither good nor bad."</a:t>
            </a:r>
          </a:p>
        </p:txBody>
      </p:sp>
      <p:sp>
        <p:nvSpPr>
          <p:cNvPr id="4" name="Text Box 3"/>
          <p:cNvSpPr txBox="1">
            <a:spLocks noChangeArrowheads="1"/>
          </p:cNvSpPr>
          <p:nvPr/>
        </p:nvSpPr>
        <p:spPr bwMode="auto">
          <a:xfrm>
            <a:off x="762000" y="5715000"/>
            <a:ext cx="7848600" cy="646331"/>
          </a:xfrm>
          <a:prstGeom prst="rect">
            <a:avLst/>
          </a:prstGeom>
          <a:noFill/>
          <a:ln w="9525">
            <a:noFill/>
            <a:miter lim="800000"/>
            <a:headEnd/>
            <a:tailEnd/>
          </a:ln>
          <a:effectLst/>
        </p:spPr>
        <p:txBody>
          <a:bodyPr wrap="square">
            <a:spAutoFit/>
          </a:bodyPr>
          <a:lstStyle/>
          <a:p>
            <a:pPr algn="ctr" eaLnBrk="1" hangingPunct="1">
              <a:spcBef>
                <a:spcPct val="50000"/>
              </a:spcBef>
            </a:pPr>
            <a:r>
              <a:rPr lang="en-US" sz="3600" b="1" dirty="0" smtClean="0">
                <a:solidFill>
                  <a:srgbClr val="009900"/>
                </a:solidFill>
                <a:latin typeface="Comic Sans MS" pitchFamily="66" charset="0"/>
              </a:rPr>
              <a:t>Angels can talk to us in dreams</a:t>
            </a:r>
            <a:endParaRPr lang="en-US" sz="3600" b="1" dirty="0">
              <a:solidFill>
                <a:srgbClr val="0099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996633"/>
                </a:solidFill>
                <a:latin typeface="Comic Sans MS" pitchFamily="66" charset="0"/>
              </a:rPr>
              <a:t>Imitate their patience &amp; mercy</a:t>
            </a:r>
            <a:endParaRPr lang="en-US" b="1" dirty="0">
              <a:solidFill>
                <a:srgbClr val="996633"/>
              </a:solidFill>
              <a:latin typeface="Comic Sans MS" pitchFamily="66" charset="0"/>
            </a:endParaRPr>
          </a:p>
        </p:txBody>
      </p:sp>
      <p:sp>
        <p:nvSpPr>
          <p:cNvPr id="24579" name="Rectangle 3"/>
          <p:cNvSpPr>
            <a:spLocks noGrp="1" noChangeArrowheads="1"/>
          </p:cNvSpPr>
          <p:nvPr>
            <p:ph type="body" idx="1"/>
          </p:nvPr>
        </p:nvSpPr>
        <p:spPr>
          <a:xfrm>
            <a:off x="0" y="4267200"/>
            <a:ext cx="5181600" cy="2209800"/>
          </a:xfrm>
        </p:spPr>
        <p:txBody>
          <a:bodyPr>
            <a:noAutofit/>
          </a:bodyPr>
          <a:lstStyle/>
          <a:p>
            <a:pPr marL="65088" indent="7938" algn="ctr">
              <a:buFontTx/>
              <a:buNone/>
            </a:pPr>
            <a:r>
              <a:rPr lang="en-US" sz="3400" b="1" dirty="0" smtClean="0">
                <a:solidFill>
                  <a:srgbClr val="800080"/>
                </a:solidFill>
                <a:latin typeface="Comic Sans MS" pitchFamily="66" charset="0"/>
              </a:rPr>
              <a:t>If we want to join them in God’s family forever, we must learn to live like them now</a:t>
            </a:r>
          </a:p>
        </p:txBody>
      </p:sp>
      <p:pic>
        <p:nvPicPr>
          <p:cNvPr id="5122" name="Picture 2"/>
          <p:cNvPicPr>
            <a:picLocks noChangeAspect="1" noChangeArrowheads="1"/>
          </p:cNvPicPr>
          <p:nvPr/>
        </p:nvPicPr>
        <p:blipFill>
          <a:blip r:embed="rId3" cstate="email"/>
          <a:srcRect/>
          <a:stretch>
            <a:fillRect/>
          </a:stretch>
        </p:blipFill>
        <p:spPr bwMode="auto">
          <a:xfrm>
            <a:off x="533400" y="1219200"/>
            <a:ext cx="4200525" cy="3000375"/>
          </a:xfrm>
          <a:prstGeom prst="rect">
            <a:avLst/>
          </a:prstGeom>
          <a:noFill/>
          <a:ln w="9525">
            <a:noFill/>
            <a:miter lim="800000"/>
            <a:headEnd/>
            <a:tailEnd/>
          </a:ln>
        </p:spPr>
      </p:pic>
      <p:pic>
        <p:nvPicPr>
          <p:cNvPr id="5123" name="Picture 3"/>
          <p:cNvPicPr>
            <a:picLocks noChangeAspect="1" noChangeArrowheads="1"/>
          </p:cNvPicPr>
          <p:nvPr/>
        </p:nvPicPr>
        <p:blipFill>
          <a:blip r:embed="rId4" cstate="email"/>
          <a:srcRect/>
          <a:stretch>
            <a:fillRect/>
          </a:stretch>
        </p:blipFill>
        <p:spPr bwMode="auto">
          <a:xfrm>
            <a:off x="5246286" y="1142999"/>
            <a:ext cx="3715379" cy="518160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0"/>
            <a:ext cx="8763000" cy="1066800"/>
          </a:xfrm>
        </p:spPr>
        <p:txBody>
          <a:bodyPr>
            <a:noAutofit/>
          </a:bodyPr>
          <a:lstStyle/>
          <a:p>
            <a:r>
              <a:rPr lang="en-US" sz="3200" b="1" dirty="0" smtClean="0">
                <a:solidFill>
                  <a:srgbClr val="800080"/>
                </a:solidFill>
                <a:latin typeface="Comic Sans MS" pitchFamily="66" charset="0"/>
              </a:rPr>
              <a:t>Let’s leave </a:t>
            </a:r>
            <a:r>
              <a:rPr lang="en-US" sz="3200" b="1" dirty="0" smtClean="0">
                <a:solidFill>
                  <a:srgbClr val="800080"/>
                </a:solidFill>
                <a:latin typeface="Comic Sans MS" pitchFamily="66" charset="0"/>
              </a:rPr>
              <a:t>Camp </a:t>
            </a:r>
            <a:r>
              <a:rPr lang="en-US" sz="3200" b="1" dirty="0" smtClean="0">
                <a:solidFill>
                  <a:srgbClr val="800080"/>
                </a:solidFill>
                <a:latin typeface="Comic Sans MS" pitchFamily="66" charset="0"/>
              </a:rPr>
              <a:t>rejoicing in our hope of being made equal to the Angels</a:t>
            </a:r>
            <a:endParaRPr lang="en-US" sz="3200" b="1" dirty="0">
              <a:solidFill>
                <a:srgbClr val="800080"/>
              </a:solidFill>
              <a:latin typeface="Comic Sans MS" pitchFamily="66" charset="0"/>
            </a:endParaRPr>
          </a:p>
        </p:txBody>
      </p:sp>
      <p:pic>
        <p:nvPicPr>
          <p:cNvPr id="10242" name="Picture 2"/>
          <p:cNvPicPr>
            <a:picLocks noChangeAspect="1" noChangeArrowheads="1"/>
          </p:cNvPicPr>
          <p:nvPr/>
        </p:nvPicPr>
        <p:blipFill>
          <a:blip r:embed="rId3" cstate="email"/>
          <a:srcRect/>
          <a:stretch>
            <a:fillRect/>
          </a:stretch>
        </p:blipFill>
        <p:spPr bwMode="auto">
          <a:xfrm>
            <a:off x="1752600" y="1143000"/>
            <a:ext cx="5410200" cy="4114800"/>
          </a:xfrm>
          <a:prstGeom prst="rect">
            <a:avLst/>
          </a:prstGeom>
          <a:noFill/>
          <a:ln w="9525">
            <a:noFill/>
            <a:miter lim="800000"/>
            <a:headEnd/>
            <a:tailEnd/>
          </a:ln>
        </p:spPr>
      </p:pic>
      <p:sp>
        <p:nvSpPr>
          <p:cNvPr id="5" name="Rectangle 2"/>
          <p:cNvSpPr txBox="1">
            <a:spLocks noChangeArrowheads="1"/>
          </p:cNvSpPr>
          <p:nvPr/>
        </p:nvSpPr>
        <p:spPr>
          <a:xfrm>
            <a:off x="533400" y="5257800"/>
            <a:ext cx="83820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0099"/>
                </a:solidFill>
                <a:effectLst/>
                <a:uLnTx/>
                <a:uFillTx/>
                <a:latin typeface="Comic Sans MS" pitchFamily="66" charset="0"/>
                <a:ea typeface="+mj-ea"/>
                <a:cs typeface="+mj-cs"/>
              </a:rPr>
              <a:t>and committed to live in Christ as members of God’s family now </a:t>
            </a:r>
            <a:r>
              <a:rPr kumimoji="0" lang="en-US" sz="3200" b="1" i="0" u="none" strike="noStrike" kern="1200" cap="none" spc="0" normalizeH="0" baseline="0" noProof="0" smtClean="0">
                <a:ln>
                  <a:noFill/>
                </a:ln>
                <a:solidFill>
                  <a:srgbClr val="000099"/>
                </a:solidFill>
                <a:effectLst/>
                <a:uLnTx/>
                <a:uFillTx/>
                <a:latin typeface="Comic Sans MS" pitchFamily="66" charset="0"/>
                <a:ea typeface="+mj-ea"/>
                <a:cs typeface="+mj-cs"/>
              </a:rPr>
              <a:t>&amp; forever</a:t>
            </a:r>
            <a:endParaRPr kumimoji="0" lang="en-US" sz="3200" b="1" i="0" u="none" strike="noStrike" kern="1200" cap="none" spc="0" normalizeH="0" baseline="0" noProof="0" dirty="0">
              <a:ln>
                <a:noFill/>
              </a:ln>
              <a:solidFill>
                <a:srgbClr val="000099"/>
              </a:solidFill>
              <a:effectLst/>
              <a:uLnTx/>
              <a:uFillTx/>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152400"/>
            <a:ext cx="9144000" cy="6858000"/>
          </a:xfrm>
          <a:prstGeom prst="rect">
            <a:avLst/>
          </a:prstGeom>
          <a:noFill/>
          <a:ln w="9525">
            <a:noFill/>
            <a:miter lim="800000"/>
            <a:headEnd/>
            <a:tailEnd/>
          </a:ln>
        </p:spPr>
      </p:pic>
      <p:sp>
        <p:nvSpPr>
          <p:cNvPr id="5" name="TextBox 4"/>
          <p:cNvSpPr txBox="1"/>
          <p:nvPr/>
        </p:nvSpPr>
        <p:spPr>
          <a:xfrm>
            <a:off x="609600" y="0"/>
            <a:ext cx="7391400" cy="1077218"/>
          </a:xfrm>
          <a:prstGeom prst="rect">
            <a:avLst/>
          </a:prstGeom>
          <a:noFill/>
        </p:spPr>
        <p:txBody>
          <a:bodyPr wrap="square" rtlCol="0">
            <a:spAutoFit/>
          </a:bodyPr>
          <a:lstStyle/>
          <a:p>
            <a:pPr algn="ctr"/>
            <a:r>
              <a:rPr lang="en-US" sz="3200" dirty="0" smtClean="0">
                <a:solidFill>
                  <a:srgbClr val="FFC000"/>
                </a:solidFill>
                <a:latin typeface="Comic Sans MS" pitchFamily="66" charset="0"/>
              </a:rPr>
              <a:t>May God graciously grant us to join His angels in His family forever  </a:t>
            </a:r>
            <a:endParaRPr lang="en-US" sz="3200" dirty="0">
              <a:solidFill>
                <a:srgbClr val="FFC0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381000" y="381000"/>
            <a:ext cx="8229600" cy="4648200"/>
          </a:xfrm>
        </p:spPr>
        <p:txBody>
          <a:bodyPr>
            <a:normAutofit/>
          </a:bodyPr>
          <a:lstStyle/>
          <a:p>
            <a:pPr marL="0" indent="228600" algn="ctr">
              <a:lnSpc>
                <a:spcPct val="90000"/>
              </a:lnSpc>
              <a:buFontTx/>
              <a:buNone/>
            </a:pPr>
            <a:r>
              <a:rPr lang="en-US" sz="4400" b="1" dirty="0">
                <a:solidFill>
                  <a:srgbClr val="0000CC"/>
                </a:solidFill>
                <a:effectLst/>
              </a:rPr>
              <a:t>Genesis 31:29</a:t>
            </a:r>
          </a:p>
          <a:p>
            <a:pPr marL="0" indent="228600">
              <a:lnSpc>
                <a:spcPct val="90000"/>
              </a:lnSpc>
              <a:buFontTx/>
              <a:buNone/>
            </a:pPr>
            <a:r>
              <a:rPr lang="en-US" sz="2800" b="1" dirty="0">
                <a:effectLst/>
              </a:rPr>
              <a:t>29	"It is in </a:t>
            </a:r>
            <a:r>
              <a:rPr lang="en-US" sz="2800" b="1" dirty="0" smtClean="0">
                <a:effectLst/>
              </a:rPr>
              <a:t>my (</a:t>
            </a:r>
            <a:r>
              <a:rPr lang="en-US" sz="2800" b="1" dirty="0" err="1" smtClean="0">
                <a:effectLst/>
              </a:rPr>
              <a:t>Laban</a:t>
            </a:r>
            <a:r>
              <a:rPr lang="en-US" sz="2800" b="1" dirty="0" smtClean="0">
                <a:effectLst/>
              </a:rPr>
              <a:t>) </a:t>
            </a:r>
            <a:r>
              <a:rPr lang="en-US" sz="2800" b="1" dirty="0">
                <a:effectLst/>
              </a:rPr>
              <a:t>power to do you harm, but </a:t>
            </a:r>
            <a:r>
              <a:rPr lang="en-US" sz="2800" b="1" i="1" dirty="0">
                <a:solidFill>
                  <a:schemeClr val="folHlink"/>
                </a:solidFill>
                <a:effectLst/>
              </a:rPr>
              <a:t>the God of your father spoke to me last night,</a:t>
            </a:r>
            <a:r>
              <a:rPr lang="en-US" sz="2800" b="1" dirty="0">
                <a:effectLst/>
              </a:rPr>
              <a:t> saying, 'Be careful that you speak to Jacob neither good nor bad.'</a:t>
            </a:r>
          </a:p>
          <a:p>
            <a:pPr marL="0" indent="228600">
              <a:lnSpc>
                <a:spcPct val="90000"/>
              </a:lnSpc>
              <a:spcBef>
                <a:spcPct val="60000"/>
              </a:spcBef>
              <a:buFontTx/>
              <a:buNone/>
            </a:pPr>
            <a:r>
              <a:rPr lang="en-US" sz="2800" b="1" dirty="0">
                <a:effectLst/>
              </a:rPr>
              <a:t>42	"Unless the God of my father, the God of Abraham and the Fear of Isaac, had been with me, surely now you would have sent me away empty-handed. </a:t>
            </a:r>
            <a:r>
              <a:rPr lang="en-US" sz="2800" b="1" dirty="0" smtClean="0">
                <a:effectLst/>
              </a:rPr>
              <a:t> </a:t>
            </a:r>
            <a:r>
              <a:rPr lang="en-US" sz="2800" b="1" i="1" dirty="0" smtClean="0">
                <a:solidFill>
                  <a:schemeClr val="folHlink"/>
                </a:solidFill>
                <a:effectLst/>
              </a:rPr>
              <a:t>God </a:t>
            </a:r>
            <a:r>
              <a:rPr lang="en-US" sz="2800" b="1" i="1" dirty="0">
                <a:solidFill>
                  <a:schemeClr val="folHlink"/>
                </a:solidFill>
                <a:effectLst/>
              </a:rPr>
              <a:t>has seen my affliction and the labor of my hands, and rebuked you last night."</a:t>
            </a:r>
          </a:p>
        </p:txBody>
      </p:sp>
      <p:sp>
        <p:nvSpPr>
          <p:cNvPr id="11267" name="Text Box 3"/>
          <p:cNvSpPr txBox="1">
            <a:spLocks noChangeArrowheads="1"/>
          </p:cNvSpPr>
          <p:nvPr/>
        </p:nvSpPr>
        <p:spPr bwMode="auto">
          <a:xfrm>
            <a:off x="1194619" y="5122606"/>
            <a:ext cx="6629400" cy="1200329"/>
          </a:xfrm>
          <a:prstGeom prst="rect">
            <a:avLst/>
          </a:prstGeom>
          <a:noFill/>
          <a:ln w="9525">
            <a:noFill/>
            <a:miter lim="800000"/>
            <a:headEnd/>
            <a:tailEnd/>
          </a:ln>
          <a:effectLst/>
        </p:spPr>
        <p:txBody>
          <a:bodyPr wrap="square">
            <a:spAutoFit/>
          </a:bodyPr>
          <a:lstStyle/>
          <a:p>
            <a:pPr eaLnBrk="1" hangingPunct="1">
              <a:spcBef>
                <a:spcPct val="50000"/>
              </a:spcBef>
            </a:pPr>
            <a:r>
              <a:rPr lang="en-US" sz="3600" b="1" dirty="0">
                <a:solidFill>
                  <a:srgbClr val="009900"/>
                </a:solidFill>
                <a:latin typeface="Comic Sans MS" pitchFamily="66" charset="0"/>
              </a:rPr>
              <a:t>The angels are very aware of the way others treat us</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381000" y="381000"/>
            <a:ext cx="8229600" cy="6248400"/>
          </a:xfrm>
        </p:spPr>
        <p:txBody>
          <a:bodyPr>
            <a:normAutofit/>
          </a:bodyPr>
          <a:lstStyle/>
          <a:p>
            <a:pPr marL="0" indent="228600" algn="ctr">
              <a:lnSpc>
                <a:spcPct val="80000"/>
              </a:lnSpc>
              <a:buFontTx/>
              <a:buNone/>
            </a:pPr>
            <a:r>
              <a:rPr lang="en-US" sz="3600" b="1" dirty="0">
                <a:solidFill>
                  <a:srgbClr val="0000CC"/>
                </a:solidFill>
                <a:effectLst/>
              </a:rPr>
              <a:t>Genesis</a:t>
            </a:r>
            <a:r>
              <a:rPr lang="en-US" sz="2800" b="1" dirty="0">
                <a:solidFill>
                  <a:srgbClr val="0000CC"/>
                </a:solidFill>
                <a:effectLst/>
              </a:rPr>
              <a:t> </a:t>
            </a:r>
            <a:r>
              <a:rPr lang="en-US" sz="3600" b="1" dirty="0">
                <a:solidFill>
                  <a:srgbClr val="0000CC"/>
                </a:solidFill>
                <a:effectLst/>
              </a:rPr>
              <a:t>32:1-2, 9-12</a:t>
            </a:r>
          </a:p>
          <a:p>
            <a:pPr marL="0" indent="228600">
              <a:lnSpc>
                <a:spcPct val="80000"/>
              </a:lnSpc>
              <a:buFontTx/>
              <a:buNone/>
            </a:pPr>
            <a:r>
              <a:rPr lang="en-US" sz="2400" b="1" dirty="0">
                <a:effectLst/>
              </a:rPr>
              <a:t>1	So Jacob went on his way, and </a:t>
            </a:r>
            <a:r>
              <a:rPr lang="en-US" sz="2400" b="1" i="1" dirty="0">
                <a:solidFill>
                  <a:schemeClr val="folHlink"/>
                </a:solidFill>
                <a:effectLst/>
              </a:rPr>
              <a:t>the angels of God met him.</a:t>
            </a:r>
          </a:p>
          <a:p>
            <a:pPr marL="0" indent="228600">
              <a:lnSpc>
                <a:spcPct val="80000"/>
              </a:lnSpc>
              <a:buFontTx/>
              <a:buNone/>
            </a:pPr>
            <a:r>
              <a:rPr lang="en-US" sz="2400" b="1" dirty="0">
                <a:effectLst/>
              </a:rPr>
              <a:t>2	When </a:t>
            </a:r>
            <a:r>
              <a:rPr lang="en-US" sz="2400" b="1" i="1" dirty="0">
                <a:solidFill>
                  <a:schemeClr val="folHlink"/>
                </a:solidFill>
                <a:effectLst/>
              </a:rPr>
              <a:t>Jacob saw them, he said, "This is God's camp."</a:t>
            </a:r>
            <a:r>
              <a:rPr lang="en-US" sz="2400" b="1" dirty="0">
                <a:effectLst/>
              </a:rPr>
              <a:t> And he called the name of that place </a:t>
            </a:r>
            <a:r>
              <a:rPr lang="en-US" sz="2400" b="1" dirty="0" err="1">
                <a:effectLst/>
              </a:rPr>
              <a:t>Mahanaim</a:t>
            </a:r>
            <a:r>
              <a:rPr lang="en-US" sz="2400" b="1" dirty="0">
                <a:effectLst/>
              </a:rPr>
              <a:t>.</a:t>
            </a:r>
          </a:p>
          <a:p>
            <a:pPr marL="0" indent="228600">
              <a:lnSpc>
                <a:spcPct val="80000"/>
              </a:lnSpc>
              <a:buFontTx/>
              <a:buNone/>
            </a:pPr>
            <a:r>
              <a:rPr lang="en-US" sz="2400" b="1" dirty="0">
                <a:effectLst/>
              </a:rPr>
              <a:t>9	Then Jacob said, </a:t>
            </a:r>
            <a:r>
              <a:rPr lang="en-US" sz="2400" b="1" i="1" dirty="0">
                <a:solidFill>
                  <a:schemeClr val="folHlink"/>
                </a:solidFill>
                <a:effectLst/>
              </a:rPr>
              <a:t>"O God of my father Abraham and God of my father Isaac,</a:t>
            </a:r>
            <a:r>
              <a:rPr lang="en-US" sz="2400" b="1" dirty="0">
                <a:effectLst/>
              </a:rPr>
              <a:t> </a:t>
            </a:r>
            <a:r>
              <a:rPr lang="en-US" sz="2400" b="1" i="1" dirty="0">
                <a:solidFill>
                  <a:schemeClr val="folHlink"/>
                </a:solidFill>
                <a:effectLst/>
              </a:rPr>
              <a:t>the LORD who said to me, (an angel – 31:11-13)</a:t>
            </a:r>
            <a:r>
              <a:rPr lang="en-US" sz="2400" b="1" dirty="0">
                <a:effectLst/>
              </a:rPr>
              <a:t>  'Return to your country and to your family, and I will deal well with you':</a:t>
            </a:r>
          </a:p>
          <a:p>
            <a:pPr marL="0" indent="228600">
              <a:lnSpc>
                <a:spcPct val="80000"/>
              </a:lnSpc>
              <a:buFontTx/>
              <a:buNone/>
            </a:pPr>
            <a:r>
              <a:rPr lang="en-US" sz="2400" b="1" dirty="0">
                <a:effectLst/>
              </a:rPr>
              <a:t>10	"I am not worthy of the least of all the mercies and of all the truth which You have shown Your servant; for I crossed over this Jordan with my staff, and now I have become two companies.</a:t>
            </a:r>
          </a:p>
          <a:p>
            <a:pPr marL="0" indent="228600">
              <a:lnSpc>
                <a:spcPct val="80000"/>
              </a:lnSpc>
              <a:buFontTx/>
              <a:buNone/>
            </a:pPr>
            <a:r>
              <a:rPr lang="en-US" sz="2400" b="1" dirty="0">
                <a:effectLst/>
              </a:rPr>
              <a:t>11	</a:t>
            </a:r>
            <a:r>
              <a:rPr lang="en-US" sz="2400" b="1" i="1" dirty="0">
                <a:solidFill>
                  <a:schemeClr val="folHlink"/>
                </a:solidFill>
                <a:effectLst/>
              </a:rPr>
              <a:t>"Deliver me,</a:t>
            </a:r>
            <a:r>
              <a:rPr lang="en-US" sz="2400" b="1" dirty="0">
                <a:effectLst/>
              </a:rPr>
              <a:t> I pray, from the hand of my brother, from the hand of Esau; for I fear him, lest he come and attack me and the mother with the children.</a:t>
            </a:r>
          </a:p>
          <a:p>
            <a:pPr marL="0" indent="228600">
              <a:lnSpc>
                <a:spcPct val="80000"/>
              </a:lnSpc>
              <a:buFontTx/>
              <a:buNone/>
            </a:pPr>
            <a:r>
              <a:rPr lang="en-US" sz="2400" b="1" dirty="0">
                <a:effectLst/>
              </a:rPr>
              <a:t>12	</a:t>
            </a:r>
            <a:r>
              <a:rPr lang="en-US" sz="2400" b="1" i="1" dirty="0">
                <a:solidFill>
                  <a:schemeClr val="folHlink"/>
                </a:solidFill>
                <a:effectLst/>
              </a:rPr>
              <a:t>"For You said,</a:t>
            </a:r>
            <a:r>
              <a:rPr lang="en-US" sz="2400" b="1" dirty="0">
                <a:effectLst/>
              </a:rPr>
              <a:t> 'I will surely treat you well, and make your descendants as the sand of the sea, which cannot be numbered for multitude.'"</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381000" y="381000"/>
            <a:ext cx="8229600" cy="5029200"/>
          </a:xfrm>
        </p:spPr>
        <p:txBody>
          <a:bodyPr/>
          <a:lstStyle/>
          <a:p>
            <a:pPr marL="0" indent="228600" algn="ctr">
              <a:lnSpc>
                <a:spcPct val="80000"/>
              </a:lnSpc>
              <a:buFontTx/>
              <a:buNone/>
            </a:pPr>
            <a:r>
              <a:rPr lang="en-US" sz="4000" b="1" dirty="0">
                <a:solidFill>
                  <a:srgbClr val="0000CC"/>
                </a:solidFill>
                <a:effectLst/>
              </a:rPr>
              <a:t>Genesis 32:24-27</a:t>
            </a:r>
          </a:p>
          <a:p>
            <a:pPr marL="0" indent="228600">
              <a:lnSpc>
                <a:spcPct val="80000"/>
              </a:lnSpc>
              <a:buFontTx/>
              <a:buNone/>
            </a:pPr>
            <a:r>
              <a:rPr lang="en-US" sz="2800" b="1" dirty="0">
                <a:effectLst/>
              </a:rPr>
              <a:t>24	Then Jacob was left </a:t>
            </a:r>
            <a:r>
              <a:rPr lang="en-US" sz="2800" b="1" dirty="0" smtClean="0">
                <a:effectLst/>
              </a:rPr>
              <a:t>alone (others crossed the </a:t>
            </a:r>
            <a:r>
              <a:rPr lang="en-US" sz="2800" b="1" dirty="0" err="1" smtClean="0">
                <a:effectLst/>
              </a:rPr>
              <a:t>Jabbok</a:t>
            </a:r>
            <a:r>
              <a:rPr lang="en-US" sz="2800" b="1" dirty="0" smtClean="0">
                <a:effectLst/>
              </a:rPr>
              <a:t> river); </a:t>
            </a:r>
            <a:r>
              <a:rPr lang="en-US" sz="2800" b="1" i="1" dirty="0">
                <a:solidFill>
                  <a:schemeClr val="folHlink"/>
                </a:solidFill>
                <a:effectLst/>
              </a:rPr>
              <a:t>and a Man wrestled with him</a:t>
            </a:r>
            <a:r>
              <a:rPr lang="en-US" sz="2800" b="1" dirty="0">
                <a:effectLst/>
              </a:rPr>
              <a:t> until the breaking of day.</a:t>
            </a:r>
          </a:p>
          <a:p>
            <a:pPr marL="0" indent="228600">
              <a:lnSpc>
                <a:spcPct val="80000"/>
              </a:lnSpc>
              <a:buFontTx/>
              <a:buNone/>
            </a:pPr>
            <a:r>
              <a:rPr lang="en-US" sz="2800" b="1" dirty="0">
                <a:effectLst/>
              </a:rPr>
              <a:t>25	Now when He saw that He did not prevail against him, </a:t>
            </a:r>
            <a:r>
              <a:rPr lang="en-US" sz="2800" b="1" i="1" dirty="0">
                <a:solidFill>
                  <a:schemeClr val="folHlink"/>
                </a:solidFill>
                <a:effectLst/>
              </a:rPr>
              <a:t>He touched the socket of his hip;</a:t>
            </a:r>
            <a:r>
              <a:rPr lang="en-US" sz="2800" b="1" dirty="0">
                <a:effectLst/>
              </a:rPr>
              <a:t> and the socket of Jacob's hip was out of joint as He wrestled with him.</a:t>
            </a:r>
          </a:p>
          <a:p>
            <a:pPr marL="0" indent="228600">
              <a:lnSpc>
                <a:spcPct val="80000"/>
              </a:lnSpc>
              <a:buFontTx/>
              <a:buNone/>
            </a:pPr>
            <a:r>
              <a:rPr lang="en-US" sz="2800" b="1" dirty="0">
                <a:effectLst/>
              </a:rPr>
              <a:t>26	And He said, "Let Me go, for the day breaks." But he said, </a:t>
            </a:r>
            <a:r>
              <a:rPr lang="en-US" sz="2800" b="1" i="1" dirty="0">
                <a:solidFill>
                  <a:schemeClr val="folHlink"/>
                </a:solidFill>
                <a:effectLst/>
              </a:rPr>
              <a:t>"I will not let You go unless You bless me!"</a:t>
            </a:r>
          </a:p>
          <a:p>
            <a:pPr marL="0" indent="228600">
              <a:lnSpc>
                <a:spcPct val="80000"/>
              </a:lnSpc>
              <a:buFontTx/>
              <a:buNone/>
            </a:pPr>
            <a:r>
              <a:rPr lang="en-US" sz="2800" b="1" dirty="0">
                <a:effectLst/>
              </a:rPr>
              <a:t>27	So He said to him, "What is your name?" And he said, "Jacob."</a:t>
            </a:r>
          </a:p>
        </p:txBody>
      </p:sp>
      <p:sp>
        <p:nvSpPr>
          <p:cNvPr id="16387" name="Text Box 3"/>
          <p:cNvSpPr txBox="1">
            <a:spLocks noChangeArrowheads="1"/>
          </p:cNvSpPr>
          <p:nvPr/>
        </p:nvSpPr>
        <p:spPr bwMode="auto">
          <a:xfrm>
            <a:off x="762000" y="5257800"/>
            <a:ext cx="7620000" cy="1200329"/>
          </a:xfrm>
          <a:prstGeom prst="rect">
            <a:avLst/>
          </a:prstGeom>
          <a:noFill/>
          <a:ln w="9525">
            <a:noFill/>
            <a:miter lim="800000"/>
            <a:headEnd/>
            <a:tailEnd/>
          </a:ln>
          <a:effectLst/>
        </p:spPr>
        <p:txBody>
          <a:bodyPr wrap="square">
            <a:spAutoFit/>
          </a:bodyPr>
          <a:lstStyle/>
          <a:p>
            <a:pPr algn="ctr" eaLnBrk="1" hangingPunct="1">
              <a:spcBef>
                <a:spcPct val="50000"/>
              </a:spcBef>
            </a:pPr>
            <a:r>
              <a:rPr lang="en-US" sz="3600" b="1" dirty="0">
                <a:solidFill>
                  <a:srgbClr val="009900"/>
                </a:solidFill>
                <a:latin typeface="Comic Sans MS" pitchFamily="66" charset="0"/>
              </a:rPr>
              <a:t>Jacob knew he needed </a:t>
            </a:r>
            <a:r>
              <a:rPr lang="en-US" sz="3600" b="1" dirty="0" smtClean="0">
                <a:solidFill>
                  <a:srgbClr val="009900"/>
                </a:solidFill>
                <a:latin typeface="Comic Sans MS" pitchFamily="66" charset="0"/>
              </a:rPr>
              <a:t>his angel’s help to </a:t>
            </a:r>
            <a:r>
              <a:rPr lang="en-US" sz="3600" b="1" dirty="0">
                <a:solidFill>
                  <a:srgbClr val="009900"/>
                </a:solidFill>
                <a:latin typeface="Comic Sans MS" pitchFamily="66" charset="0"/>
              </a:rPr>
              <a:t>save his family</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381000" y="381000"/>
            <a:ext cx="8229600" cy="4724400"/>
          </a:xfrm>
        </p:spPr>
        <p:txBody>
          <a:bodyPr>
            <a:normAutofit/>
          </a:bodyPr>
          <a:lstStyle/>
          <a:p>
            <a:pPr marL="0" indent="228600" algn="ctr">
              <a:buFontTx/>
              <a:buNone/>
            </a:pPr>
            <a:r>
              <a:rPr lang="en-US" sz="4400" b="1" dirty="0">
                <a:solidFill>
                  <a:srgbClr val="0000CC"/>
                </a:solidFill>
                <a:effectLst/>
              </a:rPr>
              <a:t>Hosea 12:3-5</a:t>
            </a:r>
          </a:p>
          <a:p>
            <a:pPr marL="0" indent="228600">
              <a:buFontTx/>
              <a:buNone/>
            </a:pPr>
            <a:r>
              <a:rPr lang="en-US" sz="2800" b="1" dirty="0">
                <a:effectLst/>
              </a:rPr>
              <a:t>3	He took his brother by the heel in the womb, and </a:t>
            </a:r>
            <a:r>
              <a:rPr lang="en-US" sz="2800" b="1" i="1" dirty="0">
                <a:solidFill>
                  <a:schemeClr val="folHlink"/>
                </a:solidFill>
                <a:effectLst/>
              </a:rPr>
              <a:t>in his strength he struggled with God.</a:t>
            </a:r>
          </a:p>
          <a:p>
            <a:pPr marL="0" indent="228600">
              <a:buFontTx/>
              <a:buNone/>
            </a:pPr>
            <a:r>
              <a:rPr lang="en-US" sz="2800" b="1" dirty="0">
                <a:effectLst/>
              </a:rPr>
              <a:t>4	Yes, </a:t>
            </a:r>
            <a:r>
              <a:rPr lang="en-US" sz="2800" b="1" i="1" dirty="0">
                <a:solidFill>
                  <a:schemeClr val="folHlink"/>
                </a:solidFill>
                <a:effectLst/>
              </a:rPr>
              <a:t>he struggled with the Angel and prevailed; he </a:t>
            </a:r>
            <a:r>
              <a:rPr lang="en-US" sz="2800" b="1" i="1" u="sng" dirty="0">
                <a:solidFill>
                  <a:schemeClr val="folHlink"/>
                </a:solidFill>
                <a:effectLst/>
              </a:rPr>
              <a:t>wept</a:t>
            </a:r>
            <a:r>
              <a:rPr lang="en-US" sz="2800" b="1" i="1" dirty="0">
                <a:solidFill>
                  <a:schemeClr val="folHlink"/>
                </a:solidFill>
                <a:effectLst/>
              </a:rPr>
              <a:t>, and </a:t>
            </a:r>
            <a:r>
              <a:rPr lang="en-US" sz="2800" b="1" i="1" u="sng" dirty="0">
                <a:solidFill>
                  <a:schemeClr val="folHlink"/>
                </a:solidFill>
                <a:effectLst/>
              </a:rPr>
              <a:t>sought favor</a:t>
            </a:r>
            <a:r>
              <a:rPr lang="en-US" sz="2800" b="1" i="1" dirty="0">
                <a:solidFill>
                  <a:schemeClr val="folHlink"/>
                </a:solidFill>
                <a:effectLst/>
              </a:rPr>
              <a:t> from Him.</a:t>
            </a:r>
            <a:r>
              <a:rPr lang="en-US" sz="2800" b="1" dirty="0">
                <a:effectLst/>
              </a:rPr>
              <a:t> He found Him in Bethel, and there He spoke to us--</a:t>
            </a:r>
          </a:p>
          <a:p>
            <a:pPr marL="0" indent="228600">
              <a:buFontTx/>
              <a:buNone/>
            </a:pPr>
            <a:r>
              <a:rPr lang="en-US" sz="2800" b="1" dirty="0">
                <a:effectLst/>
              </a:rPr>
              <a:t>5	That is, </a:t>
            </a:r>
            <a:r>
              <a:rPr lang="en-US" sz="2800" b="1" i="1" dirty="0">
                <a:solidFill>
                  <a:schemeClr val="folHlink"/>
                </a:solidFill>
                <a:effectLst/>
              </a:rPr>
              <a:t>the LORD God of hosts.</a:t>
            </a:r>
            <a:r>
              <a:rPr lang="en-US" sz="2800" b="1" dirty="0">
                <a:effectLst/>
              </a:rPr>
              <a:t> The LORD is His memorable name.</a:t>
            </a:r>
          </a:p>
        </p:txBody>
      </p:sp>
      <p:sp>
        <p:nvSpPr>
          <p:cNvPr id="17411" name="Text Box 3"/>
          <p:cNvSpPr txBox="1">
            <a:spLocks noChangeArrowheads="1"/>
          </p:cNvSpPr>
          <p:nvPr/>
        </p:nvSpPr>
        <p:spPr bwMode="auto">
          <a:xfrm>
            <a:off x="685800" y="4724400"/>
            <a:ext cx="7772400" cy="1569660"/>
          </a:xfrm>
          <a:prstGeom prst="rect">
            <a:avLst/>
          </a:prstGeom>
          <a:noFill/>
          <a:ln w="9525">
            <a:noFill/>
            <a:miter lim="800000"/>
            <a:headEnd/>
            <a:tailEnd/>
          </a:ln>
          <a:effectLst/>
        </p:spPr>
        <p:txBody>
          <a:bodyPr>
            <a:spAutoFit/>
          </a:bodyPr>
          <a:lstStyle/>
          <a:p>
            <a:pPr algn="ctr" eaLnBrk="1" hangingPunct="1">
              <a:spcBef>
                <a:spcPct val="50000"/>
              </a:spcBef>
            </a:pPr>
            <a:r>
              <a:rPr lang="en-US" sz="3200" b="1" dirty="0">
                <a:solidFill>
                  <a:srgbClr val="009900"/>
                </a:solidFill>
                <a:latin typeface="Comic Sans MS" pitchFamily="66" charset="0"/>
              </a:rPr>
              <a:t>Jacob prevailed through tears!      He pleaded with his angel for help. That’s what we need to do.</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381000" y="381000"/>
            <a:ext cx="8229600" cy="4572000"/>
          </a:xfrm>
        </p:spPr>
        <p:txBody>
          <a:bodyPr>
            <a:normAutofit/>
          </a:bodyPr>
          <a:lstStyle/>
          <a:p>
            <a:pPr marL="0" indent="228600" algn="ctr">
              <a:lnSpc>
                <a:spcPct val="80000"/>
              </a:lnSpc>
              <a:buFontTx/>
              <a:buNone/>
            </a:pPr>
            <a:r>
              <a:rPr lang="en-US" sz="4000" b="1" dirty="0">
                <a:solidFill>
                  <a:srgbClr val="0000CC"/>
                </a:solidFill>
                <a:effectLst/>
              </a:rPr>
              <a:t>Genesis 32:28-30</a:t>
            </a:r>
          </a:p>
          <a:p>
            <a:pPr marL="0" indent="228600">
              <a:lnSpc>
                <a:spcPct val="80000"/>
              </a:lnSpc>
              <a:buFontTx/>
              <a:buNone/>
            </a:pPr>
            <a:r>
              <a:rPr lang="en-US" sz="3000" b="1" dirty="0">
                <a:effectLst/>
              </a:rPr>
              <a:t>28	And He said, "Your name shall no longer be called Jacob, but Israel; </a:t>
            </a:r>
            <a:r>
              <a:rPr lang="en-US" sz="3000" b="1" i="1" dirty="0">
                <a:solidFill>
                  <a:schemeClr val="folHlink"/>
                </a:solidFill>
                <a:effectLst/>
              </a:rPr>
              <a:t>for you have struggled with God and with men, and have prevailed."</a:t>
            </a:r>
          </a:p>
          <a:p>
            <a:pPr marL="0" indent="228600">
              <a:lnSpc>
                <a:spcPct val="80000"/>
              </a:lnSpc>
              <a:buFontTx/>
              <a:buNone/>
            </a:pPr>
            <a:r>
              <a:rPr lang="en-US" sz="3000" b="1" dirty="0">
                <a:effectLst/>
              </a:rPr>
              <a:t>29	Then Jacob asked, saying, </a:t>
            </a:r>
            <a:r>
              <a:rPr lang="en-US" sz="3000" b="1" i="1" dirty="0">
                <a:solidFill>
                  <a:schemeClr val="folHlink"/>
                </a:solidFill>
                <a:effectLst/>
              </a:rPr>
              <a:t>"Tell me Your name, I pray."</a:t>
            </a:r>
            <a:r>
              <a:rPr lang="en-US" sz="3000" b="1" dirty="0">
                <a:effectLst/>
              </a:rPr>
              <a:t> And He said, "Why is it that you ask about My name?" And He blessed him there.</a:t>
            </a:r>
          </a:p>
          <a:p>
            <a:pPr marL="0" indent="228600">
              <a:lnSpc>
                <a:spcPct val="80000"/>
              </a:lnSpc>
              <a:buFontTx/>
              <a:buNone/>
            </a:pPr>
            <a:r>
              <a:rPr lang="en-US" sz="3000" b="1" dirty="0">
                <a:effectLst/>
              </a:rPr>
              <a:t>30	And Jacob called the name of the place </a:t>
            </a:r>
            <a:r>
              <a:rPr lang="en-US" sz="3000" b="1" dirty="0" err="1">
                <a:effectLst/>
              </a:rPr>
              <a:t>Peniel</a:t>
            </a:r>
            <a:r>
              <a:rPr lang="en-US" sz="3000" b="1" dirty="0">
                <a:effectLst/>
              </a:rPr>
              <a:t>: </a:t>
            </a:r>
            <a:r>
              <a:rPr lang="en-US" sz="3000" b="1" i="1" dirty="0">
                <a:solidFill>
                  <a:schemeClr val="folHlink"/>
                </a:solidFill>
                <a:effectLst/>
              </a:rPr>
              <a:t>"For I have seen God face to face, and my life is preserved."</a:t>
            </a:r>
          </a:p>
        </p:txBody>
      </p:sp>
      <p:sp>
        <p:nvSpPr>
          <p:cNvPr id="18435" name="Text Box 3"/>
          <p:cNvSpPr txBox="1">
            <a:spLocks noChangeArrowheads="1"/>
          </p:cNvSpPr>
          <p:nvPr/>
        </p:nvSpPr>
        <p:spPr bwMode="auto">
          <a:xfrm>
            <a:off x="304800" y="4953000"/>
            <a:ext cx="8534400" cy="1373188"/>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a:solidFill>
                  <a:srgbClr val="009900"/>
                </a:solidFill>
                <a:latin typeface="Comic Sans MS" pitchFamily="66" charset="0"/>
              </a:rPr>
              <a:t>Part of Jacob’s personal relationship with God, was through his relationship with his angel. This is an important step for ourselves.</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381000" y="152400"/>
            <a:ext cx="8229600" cy="4267200"/>
          </a:xfrm>
        </p:spPr>
        <p:txBody>
          <a:bodyPr>
            <a:normAutofit/>
          </a:bodyPr>
          <a:lstStyle/>
          <a:p>
            <a:pPr marL="0" indent="228600" algn="ctr">
              <a:lnSpc>
                <a:spcPct val="90000"/>
              </a:lnSpc>
              <a:buFontTx/>
              <a:buNone/>
            </a:pPr>
            <a:r>
              <a:rPr lang="en-US" sz="4000" b="1" dirty="0">
                <a:solidFill>
                  <a:srgbClr val="0000CC"/>
                </a:solidFill>
                <a:effectLst/>
              </a:rPr>
              <a:t>Genesis 48:15-16</a:t>
            </a:r>
          </a:p>
          <a:p>
            <a:pPr marL="0" indent="228600">
              <a:lnSpc>
                <a:spcPct val="90000"/>
              </a:lnSpc>
              <a:buFontTx/>
              <a:buNone/>
            </a:pPr>
            <a:r>
              <a:rPr lang="en-US" sz="3000" b="1" dirty="0" smtClean="0">
                <a:effectLst/>
              </a:rPr>
              <a:t>And he (Jacob) </a:t>
            </a:r>
            <a:r>
              <a:rPr lang="en-US" sz="3000" b="1" dirty="0">
                <a:effectLst/>
              </a:rPr>
              <a:t>blessed </a:t>
            </a:r>
            <a:r>
              <a:rPr lang="en-US" sz="3000" b="1" dirty="0" smtClean="0">
                <a:effectLst/>
              </a:rPr>
              <a:t>Joseph (his sons), </a:t>
            </a:r>
            <a:r>
              <a:rPr lang="en-US" sz="3000" b="1" dirty="0">
                <a:effectLst/>
              </a:rPr>
              <a:t>and said: "</a:t>
            </a:r>
            <a:r>
              <a:rPr lang="en-US" sz="3000" b="1" dirty="0">
                <a:solidFill>
                  <a:srgbClr val="FF0000"/>
                </a:solidFill>
                <a:effectLst/>
              </a:rPr>
              <a:t>God, </a:t>
            </a:r>
            <a:r>
              <a:rPr lang="en-US" sz="3000" b="1" dirty="0">
                <a:effectLst/>
              </a:rPr>
              <a:t>before whom my fathers Abraham and Isaac walked, </a:t>
            </a:r>
            <a:r>
              <a:rPr lang="en-US" sz="3000" b="1" dirty="0">
                <a:solidFill>
                  <a:srgbClr val="FF0000"/>
                </a:solidFill>
                <a:effectLst/>
              </a:rPr>
              <a:t>the God</a:t>
            </a:r>
            <a:r>
              <a:rPr lang="en-US" sz="3000" b="1" dirty="0">
                <a:effectLst/>
              </a:rPr>
              <a:t> who has fed me all my life long to this </a:t>
            </a:r>
            <a:r>
              <a:rPr lang="en-US" sz="3000" b="1" dirty="0" smtClean="0">
                <a:effectLst/>
              </a:rPr>
              <a:t>day,  </a:t>
            </a:r>
            <a:r>
              <a:rPr lang="en-US" sz="3000" b="1" i="1" dirty="0" smtClean="0">
                <a:solidFill>
                  <a:srgbClr val="FF0000"/>
                </a:solidFill>
                <a:effectLst/>
              </a:rPr>
              <a:t>the </a:t>
            </a:r>
            <a:r>
              <a:rPr lang="en-US" sz="3000" b="1" i="1" dirty="0">
                <a:solidFill>
                  <a:srgbClr val="FF0000"/>
                </a:solidFill>
                <a:effectLst/>
              </a:rPr>
              <a:t>Angel </a:t>
            </a:r>
            <a:r>
              <a:rPr lang="en-US" sz="3000" b="1" i="1" dirty="0">
                <a:solidFill>
                  <a:schemeClr val="folHlink"/>
                </a:solidFill>
                <a:effectLst/>
              </a:rPr>
              <a:t>who has redeemed me from all evil, bless the lads;</a:t>
            </a:r>
            <a:r>
              <a:rPr lang="en-US" sz="3000" b="1" dirty="0">
                <a:effectLst/>
              </a:rPr>
              <a:t>  let my name be named upon them, and the name of my fathers Abraham and Isaac; and let them grow into a multitude in the midst of the earth."</a:t>
            </a:r>
          </a:p>
        </p:txBody>
      </p:sp>
      <p:sp>
        <p:nvSpPr>
          <p:cNvPr id="14339" name="Text Box 3"/>
          <p:cNvSpPr txBox="1">
            <a:spLocks noChangeArrowheads="1"/>
          </p:cNvSpPr>
          <p:nvPr/>
        </p:nvSpPr>
        <p:spPr bwMode="auto">
          <a:xfrm>
            <a:off x="604801" y="4191000"/>
            <a:ext cx="7848600" cy="1569660"/>
          </a:xfrm>
          <a:prstGeom prst="rect">
            <a:avLst/>
          </a:prstGeom>
          <a:noFill/>
          <a:ln w="9525">
            <a:noFill/>
            <a:miter lim="800000"/>
            <a:headEnd/>
            <a:tailEnd/>
          </a:ln>
          <a:effectLst/>
        </p:spPr>
        <p:txBody>
          <a:bodyPr wrap="square">
            <a:spAutoFit/>
          </a:bodyPr>
          <a:lstStyle/>
          <a:p>
            <a:pPr algn="ctr" eaLnBrk="1" hangingPunct="1">
              <a:spcBef>
                <a:spcPct val="50000"/>
              </a:spcBef>
            </a:pPr>
            <a:r>
              <a:rPr lang="en-US" sz="3200" b="1" dirty="0">
                <a:solidFill>
                  <a:srgbClr val="009900"/>
                </a:solidFill>
                <a:latin typeface="Comic Sans MS" pitchFamily="66" charset="0"/>
              </a:rPr>
              <a:t>There is no separation between God </a:t>
            </a:r>
            <a:r>
              <a:rPr lang="en-US" sz="3200" b="1" dirty="0" smtClean="0">
                <a:solidFill>
                  <a:srgbClr val="009900"/>
                </a:solidFill>
                <a:latin typeface="Comic Sans MS" pitchFamily="66" charset="0"/>
              </a:rPr>
              <a:t>&amp; </a:t>
            </a:r>
            <a:r>
              <a:rPr lang="en-US" sz="3200" b="1" dirty="0">
                <a:solidFill>
                  <a:srgbClr val="009900"/>
                </a:solidFill>
                <a:latin typeface="Comic Sans MS" pitchFamily="66" charset="0"/>
              </a:rPr>
              <a:t>H</a:t>
            </a:r>
            <a:r>
              <a:rPr lang="en-US" sz="3200" b="1" dirty="0" smtClean="0">
                <a:solidFill>
                  <a:srgbClr val="009900"/>
                </a:solidFill>
                <a:latin typeface="Comic Sans MS" pitchFamily="66" charset="0"/>
              </a:rPr>
              <a:t>is </a:t>
            </a:r>
            <a:r>
              <a:rPr lang="en-US" sz="3200" b="1" dirty="0">
                <a:solidFill>
                  <a:srgbClr val="009900"/>
                </a:solidFill>
                <a:latin typeface="Comic Sans MS" pitchFamily="66" charset="0"/>
              </a:rPr>
              <a:t>angels. Their work is His work. Their blessing is His blessing.</a:t>
            </a:r>
          </a:p>
        </p:txBody>
      </p:sp>
      <p:sp>
        <p:nvSpPr>
          <p:cNvPr id="4" name="Text Box 3"/>
          <p:cNvSpPr txBox="1">
            <a:spLocks noChangeArrowheads="1"/>
          </p:cNvSpPr>
          <p:nvPr/>
        </p:nvSpPr>
        <p:spPr bwMode="auto">
          <a:xfrm>
            <a:off x="712839" y="5760660"/>
            <a:ext cx="7848600" cy="1077218"/>
          </a:xfrm>
          <a:prstGeom prst="rect">
            <a:avLst/>
          </a:prstGeom>
          <a:noFill/>
          <a:ln w="9525">
            <a:noFill/>
            <a:miter lim="800000"/>
            <a:headEnd/>
            <a:tailEnd/>
          </a:ln>
          <a:effectLst/>
        </p:spPr>
        <p:txBody>
          <a:bodyPr wrap="square">
            <a:spAutoFit/>
          </a:bodyPr>
          <a:lstStyle/>
          <a:p>
            <a:pPr algn="ctr" eaLnBrk="1" hangingPunct="1">
              <a:spcBef>
                <a:spcPct val="50000"/>
              </a:spcBef>
            </a:pPr>
            <a:r>
              <a:rPr lang="en-US" sz="3200" b="1" dirty="0" smtClean="0">
                <a:solidFill>
                  <a:srgbClr val="FF0000"/>
                </a:solidFill>
                <a:latin typeface="Comic Sans MS" pitchFamily="66" charset="0"/>
              </a:rPr>
              <a:t>An Angel who works with us may continue working with our children.</a:t>
            </a:r>
            <a:endParaRPr lang="en-US" sz="3200" b="1" dirty="0">
              <a:solidFill>
                <a:srgbClr val="FF00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1746</TotalTime>
  <Words>1417</Words>
  <Application>Microsoft Office PowerPoint</Application>
  <PresentationFormat>On-screen Show (4:3)</PresentationFormat>
  <Paragraphs>168</Paragraphs>
  <Slides>32</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Comic Sans MS</vt:lpstr>
      <vt:lpstr>Jokerman</vt:lpstr>
      <vt:lpstr>Wingdings</vt:lpstr>
      <vt:lpstr>Office Theme</vt:lpstr>
      <vt:lpstr>Training to become equal to the Angels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Angels worked to save Jesus</vt:lpstr>
      <vt:lpstr>PowerPoint Presentation</vt:lpstr>
      <vt:lpstr>PowerPoint Presentation</vt:lpstr>
      <vt:lpstr>PowerPoint Presentation</vt:lpstr>
      <vt:lpstr>PowerPoint Presentation</vt:lpstr>
      <vt:lpstr>You can become equal to the Angels</vt:lpstr>
      <vt:lpstr>Fun things Angels did</vt:lpstr>
      <vt:lpstr>Saints will help Christ rule like Angels </vt:lpstr>
      <vt:lpstr>We will rule over nations</vt:lpstr>
      <vt:lpstr>God is training us to be angels</vt:lpstr>
      <vt:lpstr>We must learn to live like Angels</vt:lpstr>
      <vt:lpstr>PowerPoint Presentation</vt:lpstr>
      <vt:lpstr>PowerPoint Presentation</vt:lpstr>
      <vt:lpstr>Be aware of their presence</vt:lpstr>
      <vt:lpstr>Cooperate with their decisions</vt:lpstr>
      <vt:lpstr>Thank God for their protection</vt:lpstr>
      <vt:lpstr>Let them train us</vt:lpstr>
      <vt:lpstr>Pray every day for their help</vt:lpstr>
      <vt:lpstr>Listen to God, Jesus &amp; the Angels in our Bibles every day</vt:lpstr>
      <vt:lpstr>Learn to Trust God like Angels do</vt:lpstr>
      <vt:lpstr>Imitate their patience &amp; mercy</vt:lpstr>
      <vt:lpstr>Let’s leave Camp rejoicing in our hope of being made equal to the Angels</vt:lpstr>
      <vt:lpstr>PowerPoint Presentation</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James Styles</cp:lastModifiedBy>
  <cp:revision>114</cp:revision>
  <dcterms:created xsi:type="dcterms:W3CDTF">2008-01-12T22:08:39Z</dcterms:created>
  <dcterms:modified xsi:type="dcterms:W3CDTF">2018-07-19T04:16:50Z</dcterms:modified>
</cp:coreProperties>
</file>