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96" r:id="rId3"/>
    <p:sldId id="354" r:id="rId4"/>
    <p:sldId id="407" r:id="rId5"/>
    <p:sldId id="408" r:id="rId6"/>
    <p:sldId id="419" r:id="rId7"/>
    <p:sldId id="328" r:id="rId8"/>
    <p:sldId id="355" r:id="rId9"/>
    <p:sldId id="298" r:id="rId10"/>
    <p:sldId id="324" r:id="rId11"/>
    <p:sldId id="357" r:id="rId12"/>
    <p:sldId id="358" r:id="rId13"/>
    <p:sldId id="359" r:id="rId14"/>
    <p:sldId id="386" r:id="rId15"/>
    <p:sldId id="387" r:id="rId16"/>
    <p:sldId id="356" r:id="rId17"/>
    <p:sldId id="360" r:id="rId18"/>
    <p:sldId id="424" r:id="rId19"/>
    <p:sldId id="333" r:id="rId20"/>
    <p:sldId id="418" r:id="rId21"/>
    <p:sldId id="425" r:id="rId22"/>
    <p:sldId id="388" r:id="rId23"/>
    <p:sldId id="389" r:id="rId24"/>
    <p:sldId id="390" r:id="rId25"/>
    <p:sldId id="334" r:id="rId26"/>
    <p:sldId id="391" r:id="rId27"/>
    <p:sldId id="336" r:id="rId28"/>
    <p:sldId id="392" r:id="rId29"/>
    <p:sldId id="365" r:id="rId30"/>
    <p:sldId id="393" r:id="rId31"/>
    <p:sldId id="394" r:id="rId32"/>
    <p:sldId id="395" r:id="rId33"/>
    <p:sldId id="426" r:id="rId34"/>
    <p:sldId id="338" r:id="rId35"/>
    <p:sldId id="417" r:id="rId36"/>
    <p:sldId id="366" r:id="rId37"/>
    <p:sldId id="423" r:id="rId38"/>
    <p:sldId id="367" r:id="rId39"/>
    <p:sldId id="370" r:id="rId40"/>
    <p:sldId id="371" r:id="rId41"/>
    <p:sldId id="372" r:id="rId42"/>
    <p:sldId id="369" r:id="rId43"/>
    <p:sldId id="374" r:id="rId44"/>
    <p:sldId id="373" r:id="rId45"/>
    <p:sldId id="375" r:id="rId46"/>
    <p:sldId id="376" r:id="rId47"/>
    <p:sldId id="377" r:id="rId48"/>
    <p:sldId id="378" r:id="rId49"/>
    <p:sldId id="420" r:id="rId50"/>
    <p:sldId id="339" r:id="rId51"/>
    <p:sldId id="416" r:id="rId52"/>
    <p:sldId id="379" r:id="rId53"/>
    <p:sldId id="380" r:id="rId54"/>
    <p:sldId id="422" r:id="rId55"/>
    <p:sldId id="344" r:id="rId56"/>
    <p:sldId id="345" r:id="rId57"/>
    <p:sldId id="346" r:id="rId58"/>
    <p:sldId id="413" r:id="rId59"/>
    <p:sldId id="349" r:id="rId60"/>
    <p:sldId id="350" r:id="rId61"/>
    <p:sldId id="351" r:id="rId62"/>
    <p:sldId id="347" r:id="rId63"/>
    <p:sldId id="412" r:id="rId64"/>
    <p:sldId id="353" r:id="rId65"/>
    <p:sldId id="381" r:id="rId66"/>
    <p:sldId id="382" r:id="rId67"/>
    <p:sldId id="383" r:id="rId68"/>
    <p:sldId id="384" r:id="rId69"/>
    <p:sldId id="421" r:id="rId70"/>
    <p:sldId id="348" r:id="rId71"/>
    <p:sldId id="343" r:id="rId72"/>
    <p:sldId id="410" r:id="rId73"/>
    <p:sldId id="342" r:id="rId74"/>
    <p:sldId id="341" r:id="rId75"/>
    <p:sldId id="352" r:id="rId76"/>
    <p:sldId id="335" r:id="rId7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CC"/>
    <a:srgbClr val="F9E8E8"/>
    <a:srgbClr val="DF2E28"/>
    <a:srgbClr val="000066"/>
    <a:srgbClr val="003300"/>
    <a:srgbClr val="FFD8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15" autoAdjust="0"/>
    <p:restoredTop sz="94660"/>
  </p:normalViewPr>
  <p:slideViewPr>
    <p:cSldViewPr snapToGrid="0">
      <p:cViewPr varScale="1">
        <p:scale>
          <a:sx n="69" d="100"/>
          <a:sy n="69" d="100"/>
        </p:scale>
        <p:origin x="786" y="60"/>
      </p:cViewPr>
      <p:guideLst/>
    </p:cSldViewPr>
  </p:slideViewPr>
  <p:notesTextViewPr>
    <p:cViewPr>
      <p:scale>
        <a:sx n="3" d="2"/>
        <a:sy n="3" d="2"/>
      </p:scale>
      <p:origin x="0" y="0"/>
    </p:cViewPr>
  </p:notesTextViewPr>
  <p:sorterViewPr>
    <p:cViewPr>
      <p:scale>
        <a:sx n="100" d="100"/>
        <a:sy n="100" d="100"/>
      </p:scale>
      <p:origin x="0" y="-1258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4A764AC-49C1-4387-8794-7B379C5F8C00}"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en-US"/>
        </a:p>
      </dgm:t>
    </dgm:pt>
    <dgm:pt modelId="{E95E07B5-AEE8-4592-9F6A-3C76CAB9F7B4}">
      <dgm:prSet phldrT="[Text]" custT="1"/>
      <dgm:spPr/>
      <dgm:t>
        <a:bodyPr/>
        <a:lstStyle/>
        <a:p>
          <a:r>
            <a:rPr lang="en-US" sz="1800" dirty="0">
              <a:solidFill>
                <a:schemeClr val="bg1"/>
              </a:solidFill>
            </a:rPr>
            <a:t>d</a:t>
          </a:r>
        </a:p>
      </dgm:t>
    </dgm:pt>
    <dgm:pt modelId="{A31969F5-8E54-4946-B4C2-5800982A6B98}" type="parTrans" cxnId="{1E2C1BEC-D40D-4A8E-9B96-F511DB487865}">
      <dgm:prSet/>
      <dgm:spPr/>
      <dgm:t>
        <a:bodyPr/>
        <a:lstStyle/>
        <a:p>
          <a:endParaRPr lang="en-US" sz="4000"/>
        </a:p>
      </dgm:t>
    </dgm:pt>
    <dgm:pt modelId="{5B7855F6-E6F8-411D-9DD4-D46816534707}" type="sibTrans" cxnId="{1E2C1BEC-D40D-4A8E-9B96-F511DB487865}">
      <dgm:prSet/>
      <dgm:spPr/>
      <dgm:t>
        <a:bodyPr/>
        <a:lstStyle/>
        <a:p>
          <a:endParaRPr lang="en-US" sz="4000"/>
        </a:p>
      </dgm:t>
    </dgm:pt>
    <dgm:pt modelId="{4D86B0C5-39C6-4B98-BFB5-7BE44258B598}">
      <dgm:prSet phldrT="[Text]" custT="1"/>
      <dgm:spPr/>
      <dgm:t>
        <a:bodyPr/>
        <a:lstStyle/>
        <a:p>
          <a:r>
            <a:rPr lang="en-US" sz="1800" dirty="0">
              <a:solidFill>
                <a:schemeClr val="bg1"/>
              </a:solidFill>
            </a:rPr>
            <a:t>d</a:t>
          </a:r>
        </a:p>
      </dgm:t>
    </dgm:pt>
    <dgm:pt modelId="{8DC96A6B-5454-4BA2-B5E8-F952C321961A}" type="sibTrans" cxnId="{39B80DDE-466A-4957-B2B0-B604EA1B30A3}">
      <dgm:prSet/>
      <dgm:spPr/>
      <dgm:t>
        <a:bodyPr/>
        <a:lstStyle/>
        <a:p>
          <a:endParaRPr lang="en-US" sz="4000"/>
        </a:p>
      </dgm:t>
    </dgm:pt>
    <dgm:pt modelId="{FA65AC49-0049-4143-8B1E-3FABF06DD7F0}" type="parTrans" cxnId="{39B80DDE-466A-4957-B2B0-B604EA1B30A3}">
      <dgm:prSet/>
      <dgm:spPr/>
      <dgm:t>
        <a:bodyPr/>
        <a:lstStyle/>
        <a:p>
          <a:endParaRPr lang="en-US" sz="4000"/>
        </a:p>
      </dgm:t>
    </dgm:pt>
    <dgm:pt modelId="{6CC49933-8119-4B0B-8B06-F498C43CFDF7}">
      <dgm:prSet phldrT="[Text]" custT="1"/>
      <dgm:spPr/>
      <dgm:t>
        <a:bodyPr/>
        <a:lstStyle/>
        <a:p>
          <a:r>
            <a:rPr lang="en-US" sz="1800" dirty="0">
              <a:solidFill>
                <a:schemeClr val="bg1"/>
              </a:solidFill>
            </a:rPr>
            <a:t>d</a:t>
          </a:r>
        </a:p>
      </dgm:t>
    </dgm:pt>
    <dgm:pt modelId="{3794055D-1BD1-4552-91F8-57767DE924BF}" type="parTrans" cxnId="{0A277AED-6669-4EF8-A891-B8D4AD89EB46}">
      <dgm:prSet/>
      <dgm:spPr/>
      <dgm:t>
        <a:bodyPr/>
        <a:lstStyle/>
        <a:p>
          <a:endParaRPr lang="en-US" sz="4000"/>
        </a:p>
      </dgm:t>
    </dgm:pt>
    <dgm:pt modelId="{DACF157D-9371-4C39-8935-50E58DE7C561}" type="sibTrans" cxnId="{0A277AED-6669-4EF8-A891-B8D4AD89EB46}">
      <dgm:prSet/>
      <dgm:spPr/>
      <dgm:t>
        <a:bodyPr/>
        <a:lstStyle/>
        <a:p>
          <a:endParaRPr lang="en-US" sz="4000"/>
        </a:p>
      </dgm:t>
    </dgm:pt>
    <dgm:pt modelId="{26F5C122-7891-4465-8F09-D00B5FF5B670}">
      <dgm:prSet phldrT="[Text]" custT="1"/>
      <dgm:spPr/>
      <dgm:t>
        <a:bodyPr/>
        <a:lstStyle/>
        <a:p>
          <a:r>
            <a:rPr lang="en-US" sz="1800" dirty="0">
              <a:solidFill>
                <a:schemeClr val="bg1"/>
              </a:solidFill>
            </a:rPr>
            <a:t>d</a:t>
          </a:r>
        </a:p>
      </dgm:t>
    </dgm:pt>
    <dgm:pt modelId="{EC4A8246-6D06-400E-BD05-7D713E22487B}" type="parTrans" cxnId="{66849090-0718-431D-86B2-2FB2564576B9}">
      <dgm:prSet/>
      <dgm:spPr/>
      <dgm:t>
        <a:bodyPr/>
        <a:lstStyle/>
        <a:p>
          <a:endParaRPr lang="en-US" sz="4000"/>
        </a:p>
      </dgm:t>
    </dgm:pt>
    <dgm:pt modelId="{2D925A81-4E20-433B-B527-66145695DD1B}" type="sibTrans" cxnId="{66849090-0718-431D-86B2-2FB2564576B9}">
      <dgm:prSet/>
      <dgm:spPr/>
      <dgm:t>
        <a:bodyPr/>
        <a:lstStyle/>
        <a:p>
          <a:endParaRPr lang="en-US" sz="4000"/>
        </a:p>
      </dgm:t>
    </dgm:pt>
    <dgm:pt modelId="{A4A7FBDC-4442-4AAB-9636-D8CD9B98DC33}">
      <dgm:prSet phldrT="[Text]" custT="1"/>
      <dgm:spPr/>
      <dgm:t>
        <a:bodyPr/>
        <a:lstStyle/>
        <a:p>
          <a:r>
            <a:rPr lang="en-US" sz="1800" dirty="0">
              <a:solidFill>
                <a:schemeClr val="bg1"/>
              </a:solidFill>
            </a:rPr>
            <a:t>d</a:t>
          </a:r>
        </a:p>
      </dgm:t>
    </dgm:pt>
    <dgm:pt modelId="{A5261E35-021F-4162-BA66-E4BB7D8FBB12}" type="parTrans" cxnId="{6A6995D6-0AF8-4837-B003-DE6041FFFED7}">
      <dgm:prSet/>
      <dgm:spPr/>
      <dgm:t>
        <a:bodyPr/>
        <a:lstStyle/>
        <a:p>
          <a:endParaRPr lang="en-US" sz="4000"/>
        </a:p>
      </dgm:t>
    </dgm:pt>
    <dgm:pt modelId="{29EBEE8D-4772-430A-83F5-7F38A2E10FC0}" type="sibTrans" cxnId="{6A6995D6-0AF8-4837-B003-DE6041FFFED7}">
      <dgm:prSet/>
      <dgm:spPr/>
      <dgm:t>
        <a:bodyPr/>
        <a:lstStyle/>
        <a:p>
          <a:endParaRPr lang="en-US" sz="4000"/>
        </a:p>
      </dgm:t>
    </dgm:pt>
    <dgm:pt modelId="{0AB97112-9E0B-4C89-ACBE-B6A79C51BAA0}">
      <dgm:prSet phldrT="[Text]" custT="1"/>
      <dgm:spPr/>
      <dgm:t>
        <a:bodyPr/>
        <a:lstStyle/>
        <a:p>
          <a:r>
            <a:rPr lang="en-US" sz="1800" dirty="0">
              <a:solidFill>
                <a:schemeClr val="bg1"/>
              </a:solidFill>
            </a:rPr>
            <a:t>d</a:t>
          </a:r>
        </a:p>
      </dgm:t>
    </dgm:pt>
    <dgm:pt modelId="{40ADF086-44CA-4486-B283-D62A75A1B555}" type="sibTrans" cxnId="{CEFA53AD-F4F0-42C5-B2A9-C0C54A2AC50D}">
      <dgm:prSet/>
      <dgm:spPr/>
      <dgm:t>
        <a:bodyPr/>
        <a:lstStyle/>
        <a:p>
          <a:endParaRPr lang="en-US" sz="4000"/>
        </a:p>
      </dgm:t>
    </dgm:pt>
    <dgm:pt modelId="{8A476C13-3A08-4792-A520-2BE2FB39D849}" type="parTrans" cxnId="{CEFA53AD-F4F0-42C5-B2A9-C0C54A2AC50D}">
      <dgm:prSet/>
      <dgm:spPr/>
      <dgm:t>
        <a:bodyPr/>
        <a:lstStyle/>
        <a:p>
          <a:endParaRPr lang="en-US" sz="4000"/>
        </a:p>
      </dgm:t>
    </dgm:pt>
    <dgm:pt modelId="{F40FD6AB-2596-4A20-9BB1-79127B3FB1BF}" type="pres">
      <dgm:prSet presAssocID="{54A764AC-49C1-4387-8794-7B379C5F8C00}" presName="rootnode" presStyleCnt="0">
        <dgm:presLayoutVars>
          <dgm:chMax/>
          <dgm:chPref/>
          <dgm:dir/>
          <dgm:animLvl val="lvl"/>
        </dgm:presLayoutVars>
      </dgm:prSet>
      <dgm:spPr/>
    </dgm:pt>
    <dgm:pt modelId="{AFD532A3-3C13-4247-877A-A698C34C981B}" type="pres">
      <dgm:prSet presAssocID="{0AB97112-9E0B-4C89-ACBE-B6A79C51BAA0}" presName="composite" presStyleCnt="0"/>
      <dgm:spPr/>
    </dgm:pt>
    <dgm:pt modelId="{BACC9E0B-5F42-45B9-A2C5-0BC0D85C9EF9}" type="pres">
      <dgm:prSet presAssocID="{0AB97112-9E0B-4C89-ACBE-B6A79C51BAA0}" presName="LShape" presStyleLbl="alignNode1" presStyleIdx="0" presStyleCnt="11" custScaleX="115748" custLinFactY="1753" custLinFactNeighborX="-283" custLinFactNeighborY="100000"/>
      <dgm:spPr>
        <a:solidFill>
          <a:srgbClr val="00B0F0"/>
        </a:solidFill>
        <a:ln>
          <a:solidFill>
            <a:schemeClr val="bg1"/>
          </a:solidFill>
        </a:ln>
      </dgm:spPr>
    </dgm:pt>
    <dgm:pt modelId="{05292075-39BA-48E7-B88C-7E73645A310F}" type="pres">
      <dgm:prSet presAssocID="{0AB97112-9E0B-4C89-ACBE-B6A79C51BAA0}" presName="ParentText" presStyleLbl="revTx" presStyleIdx="0" presStyleCnt="6" custLinFactNeighborX="7816" custLinFactNeighborY="80244">
        <dgm:presLayoutVars>
          <dgm:chMax val="0"/>
          <dgm:chPref val="0"/>
          <dgm:bulletEnabled val="1"/>
        </dgm:presLayoutVars>
      </dgm:prSet>
      <dgm:spPr/>
    </dgm:pt>
    <dgm:pt modelId="{05C97EC2-4037-4F2A-8926-2703FCD040F3}" type="pres">
      <dgm:prSet presAssocID="{0AB97112-9E0B-4C89-ACBE-B6A79C51BAA0}" presName="Triangle" presStyleLbl="alignNode1" presStyleIdx="1" presStyleCnt="11" custLinFactY="194123" custLinFactNeighborX="45737" custLinFactNeighborY="200000"/>
      <dgm:spPr>
        <a:solidFill>
          <a:srgbClr val="00B0F0"/>
        </a:solidFill>
        <a:ln>
          <a:solidFill>
            <a:schemeClr val="bg1"/>
          </a:solidFill>
        </a:ln>
      </dgm:spPr>
    </dgm:pt>
    <dgm:pt modelId="{C6C23E08-E969-4F7B-8C65-D79599117DD4}" type="pres">
      <dgm:prSet presAssocID="{40ADF086-44CA-4486-B283-D62A75A1B555}" presName="sibTrans" presStyleCnt="0"/>
      <dgm:spPr/>
    </dgm:pt>
    <dgm:pt modelId="{6DE81195-4CE2-4363-A27E-42AB54CE66B2}" type="pres">
      <dgm:prSet presAssocID="{40ADF086-44CA-4486-B283-D62A75A1B555}" presName="space" presStyleCnt="0"/>
      <dgm:spPr/>
    </dgm:pt>
    <dgm:pt modelId="{C0BEC440-4EFA-4821-AF9D-370165472685}" type="pres">
      <dgm:prSet presAssocID="{4D86B0C5-39C6-4B98-BFB5-7BE44258B598}" presName="composite" presStyleCnt="0"/>
      <dgm:spPr/>
    </dgm:pt>
    <dgm:pt modelId="{83C3A588-87E6-43BD-B0F1-04E4F3EFDCDD}" type="pres">
      <dgm:prSet presAssocID="{4D86B0C5-39C6-4B98-BFB5-7BE44258B598}" presName="LShape" presStyleLbl="alignNode1" presStyleIdx="2" presStyleCnt="11" custScaleX="124895" custLinFactNeighborX="-2982" custLinFactNeighborY="62617"/>
      <dgm:spPr>
        <a:solidFill>
          <a:srgbClr val="00B0F0"/>
        </a:solidFill>
        <a:ln>
          <a:solidFill>
            <a:schemeClr val="bg1"/>
          </a:solidFill>
        </a:ln>
      </dgm:spPr>
    </dgm:pt>
    <dgm:pt modelId="{97923DAC-4294-46CD-8674-2DA930A2B26C}" type="pres">
      <dgm:prSet presAssocID="{4D86B0C5-39C6-4B98-BFB5-7BE44258B598}" presName="ParentText" presStyleLbl="revTx" presStyleIdx="1" presStyleCnt="6" custScaleX="116920" custLinFactNeighborX="5862" custLinFactNeighborY="55678">
        <dgm:presLayoutVars>
          <dgm:chMax val="0"/>
          <dgm:chPref val="0"/>
          <dgm:bulletEnabled val="1"/>
        </dgm:presLayoutVars>
      </dgm:prSet>
      <dgm:spPr/>
    </dgm:pt>
    <dgm:pt modelId="{C045250F-06C0-4E42-AC7C-BA66F066A4AD}" type="pres">
      <dgm:prSet presAssocID="{4D86B0C5-39C6-4B98-BFB5-7BE44258B598}" presName="Triangle" presStyleLbl="alignNode1" presStyleIdx="3" presStyleCnt="11" custLinFactY="100000" custLinFactNeighborX="46141" custLinFactNeighborY="158765"/>
      <dgm:spPr>
        <a:solidFill>
          <a:srgbClr val="00B0F0"/>
        </a:solidFill>
        <a:ln>
          <a:solidFill>
            <a:schemeClr val="bg1"/>
          </a:solidFill>
        </a:ln>
      </dgm:spPr>
    </dgm:pt>
    <dgm:pt modelId="{1360F423-FBCF-4ABA-BD7D-387FA47FBF94}" type="pres">
      <dgm:prSet presAssocID="{8DC96A6B-5454-4BA2-B5E8-F952C321961A}" presName="sibTrans" presStyleCnt="0"/>
      <dgm:spPr/>
    </dgm:pt>
    <dgm:pt modelId="{4333C540-0B5A-46B1-A992-A9F44A196D41}" type="pres">
      <dgm:prSet presAssocID="{8DC96A6B-5454-4BA2-B5E8-F952C321961A}" presName="space" presStyleCnt="0"/>
      <dgm:spPr/>
    </dgm:pt>
    <dgm:pt modelId="{47FB7CE3-5A98-4353-A983-89ABD8C09712}" type="pres">
      <dgm:prSet presAssocID="{E95E07B5-AEE8-4592-9F6A-3C76CAB9F7B4}" presName="composite" presStyleCnt="0"/>
      <dgm:spPr/>
    </dgm:pt>
    <dgm:pt modelId="{2C56F71D-D97D-4346-889E-28AA935BC5D0}" type="pres">
      <dgm:prSet presAssocID="{E95E07B5-AEE8-4592-9F6A-3C76CAB9F7B4}" presName="LShape" presStyleLbl="alignNode1" presStyleIdx="4" presStyleCnt="11" custScaleX="113322" custLinFactNeighborX="1955" custLinFactNeighborY="25695"/>
      <dgm:spPr>
        <a:solidFill>
          <a:srgbClr val="7030A0"/>
        </a:solidFill>
        <a:ln>
          <a:solidFill>
            <a:schemeClr val="bg1"/>
          </a:solidFill>
        </a:ln>
      </dgm:spPr>
    </dgm:pt>
    <dgm:pt modelId="{A46D9D52-9436-453A-8FB0-C9155D400F8E}" type="pres">
      <dgm:prSet presAssocID="{E95E07B5-AEE8-4592-9F6A-3C76CAB9F7B4}" presName="ParentText" presStyleLbl="revTx" presStyleIdx="2" presStyleCnt="6" custLinFactNeighborX="-370" custLinFactNeighborY="30468">
        <dgm:presLayoutVars>
          <dgm:chMax val="0"/>
          <dgm:chPref val="0"/>
          <dgm:bulletEnabled val="1"/>
        </dgm:presLayoutVars>
      </dgm:prSet>
      <dgm:spPr/>
    </dgm:pt>
    <dgm:pt modelId="{D641F8D3-1B94-4E29-9B09-60DB525F0EE4}" type="pres">
      <dgm:prSet presAssocID="{E95E07B5-AEE8-4592-9F6A-3C76CAB9F7B4}" presName="Triangle" presStyleLbl="alignNode1" presStyleIdx="5" presStyleCnt="11" custLinFactY="20741" custLinFactNeighborX="47413" custLinFactNeighborY="100000"/>
      <dgm:spPr>
        <a:solidFill>
          <a:srgbClr val="7030A0"/>
        </a:solidFill>
        <a:ln>
          <a:noFill/>
        </a:ln>
      </dgm:spPr>
    </dgm:pt>
    <dgm:pt modelId="{AD55B1F4-0D22-42F9-B8C9-B6E0AD7F9547}" type="pres">
      <dgm:prSet presAssocID="{5B7855F6-E6F8-411D-9DD4-D46816534707}" presName="sibTrans" presStyleCnt="0"/>
      <dgm:spPr/>
    </dgm:pt>
    <dgm:pt modelId="{E4DA9D2D-F5C0-42F9-BD10-2611AA9871C3}" type="pres">
      <dgm:prSet presAssocID="{5B7855F6-E6F8-411D-9DD4-D46816534707}" presName="space" presStyleCnt="0"/>
      <dgm:spPr/>
    </dgm:pt>
    <dgm:pt modelId="{A914C659-A44E-4BE7-93A6-2B3169964C5C}" type="pres">
      <dgm:prSet presAssocID="{6CC49933-8119-4B0B-8B06-F498C43CFDF7}" presName="composite" presStyleCnt="0"/>
      <dgm:spPr/>
    </dgm:pt>
    <dgm:pt modelId="{9CEBDF73-54EC-4924-98D9-F0930F320224}" type="pres">
      <dgm:prSet presAssocID="{6CC49933-8119-4B0B-8B06-F498C43CFDF7}" presName="LShape" presStyleLbl="alignNode1" presStyleIdx="6" presStyleCnt="11" custScaleX="101686" custLinFactX="-100000" custLinFactY="-46484" custLinFactNeighborX="-133407" custLinFactNeighborY="-100000"/>
      <dgm:spPr>
        <a:solidFill>
          <a:schemeClr val="bg1"/>
        </a:solidFill>
        <a:ln>
          <a:solidFill>
            <a:schemeClr val="bg1"/>
          </a:solidFill>
        </a:ln>
      </dgm:spPr>
    </dgm:pt>
    <dgm:pt modelId="{91861AFC-350C-4721-BEDC-DEFBED25946C}" type="pres">
      <dgm:prSet presAssocID="{6CC49933-8119-4B0B-8B06-F498C43CFDF7}" presName="ParentText" presStyleLbl="revTx" presStyleIdx="3" presStyleCnt="6" custLinFactNeighborX="13188" custLinFactNeighborY="-1258">
        <dgm:presLayoutVars>
          <dgm:chMax val="0"/>
          <dgm:chPref val="0"/>
          <dgm:bulletEnabled val="1"/>
        </dgm:presLayoutVars>
      </dgm:prSet>
      <dgm:spPr/>
    </dgm:pt>
    <dgm:pt modelId="{F3329C95-8682-4D68-8CC9-8CBFB7580265}" type="pres">
      <dgm:prSet presAssocID="{6CC49933-8119-4B0B-8B06-F498C43CFDF7}" presName="Triangle" presStyleLbl="alignNode1" presStyleIdx="7" presStyleCnt="11" custLinFactX="-483216" custLinFactY="-172291" custLinFactNeighborX="-500000" custLinFactNeighborY="-200000"/>
      <dgm:spPr>
        <a:solidFill>
          <a:schemeClr val="bg1"/>
        </a:solidFill>
        <a:ln>
          <a:solidFill>
            <a:schemeClr val="bg1"/>
          </a:solidFill>
        </a:ln>
      </dgm:spPr>
    </dgm:pt>
    <dgm:pt modelId="{EE308375-343C-4E81-9F9B-2D252301777A}" type="pres">
      <dgm:prSet presAssocID="{DACF157D-9371-4C39-8935-50E58DE7C561}" presName="sibTrans" presStyleCnt="0"/>
      <dgm:spPr/>
    </dgm:pt>
    <dgm:pt modelId="{1BC7239F-A33D-4903-840A-E840F574FE7B}" type="pres">
      <dgm:prSet presAssocID="{DACF157D-9371-4C39-8935-50E58DE7C561}" presName="space" presStyleCnt="0"/>
      <dgm:spPr/>
    </dgm:pt>
    <dgm:pt modelId="{5361C576-CFCC-4472-8EFB-82334445183A}" type="pres">
      <dgm:prSet presAssocID="{26F5C122-7891-4465-8F09-D00B5FF5B670}" presName="composite" presStyleCnt="0"/>
      <dgm:spPr/>
    </dgm:pt>
    <dgm:pt modelId="{76B1FC8E-C78C-494E-B437-0B6766D59D2E}" type="pres">
      <dgm:prSet presAssocID="{26F5C122-7891-4465-8F09-D00B5FF5B670}" presName="LShape" presStyleLbl="alignNode1" presStyleIdx="8" presStyleCnt="11" custScaleX="155730" custLinFactX="-28649" custLinFactNeighborX="-100000" custLinFactNeighborY="21897"/>
      <dgm:spPr>
        <a:solidFill>
          <a:srgbClr val="7030A0"/>
        </a:solidFill>
        <a:ln>
          <a:solidFill>
            <a:schemeClr val="bg1"/>
          </a:solidFill>
        </a:ln>
      </dgm:spPr>
    </dgm:pt>
    <dgm:pt modelId="{D882DFA7-4BB9-4911-84E8-F608267F55D8}" type="pres">
      <dgm:prSet presAssocID="{26F5C122-7891-4465-8F09-D00B5FF5B670}" presName="ParentText" presStyleLbl="revTx" presStyleIdx="4" presStyleCnt="6" custLinFactNeighborX="47" custLinFactNeighborY="-31698">
        <dgm:presLayoutVars>
          <dgm:chMax val="0"/>
          <dgm:chPref val="0"/>
          <dgm:bulletEnabled val="1"/>
        </dgm:presLayoutVars>
      </dgm:prSet>
      <dgm:spPr/>
    </dgm:pt>
    <dgm:pt modelId="{88717B1D-5C12-45F5-94B2-FFEF47200840}" type="pres">
      <dgm:prSet presAssocID="{26F5C122-7891-4465-8F09-D00B5FF5B670}" presName="Triangle" presStyleLbl="alignNode1" presStyleIdx="9" presStyleCnt="11" custLinFactX="-297578" custLinFactY="13750" custLinFactNeighborX="-300000" custLinFactNeighborY="100000"/>
      <dgm:spPr>
        <a:solidFill>
          <a:srgbClr val="7030A0"/>
        </a:solidFill>
        <a:ln>
          <a:solidFill>
            <a:schemeClr val="bg1"/>
          </a:solidFill>
        </a:ln>
      </dgm:spPr>
    </dgm:pt>
    <dgm:pt modelId="{2FA83F79-65A3-401B-992F-65E1E4D4828E}" type="pres">
      <dgm:prSet presAssocID="{2D925A81-4E20-433B-B527-66145695DD1B}" presName="sibTrans" presStyleCnt="0"/>
      <dgm:spPr/>
    </dgm:pt>
    <dgm:pt modelId="{DEFE889C-C518-43A0-8A99-D12A6C5C172F}" type="pres">
      <dgm:prSet presAssocID="{2D925A81-4E20-433B-B527-66145695DD1B}" presName="space" presStyleCnt="0"/>
      <dgm:spPr/>
    </dgm:pt>
    <dgm:pt modelId="{44AAA7C5-16DE-4C4B-9807-04F019110CDE}" type="pres">
      <dgm:prSet presAssocID="{A4A7FBDC-4442-4AAB-9636-D8CD9B98DC33}" presName="composite" presStyleCnt="0"/>
      <dgm:spPr/>
    </dgm:pt>
    <dgm:pt modelId="{DF29B7E1-469C-408E-8BB3-31963BD26263}" type="pres">
      <dgm:prSet presAssocID="{A4A7FBDC-4442-4AAB-9636-D8CD9B98DC33}" presName="LShape" presStyleLbl="alignNode1" presStyleIdx="10" presStyleCnt="11" custScaleX="116707" custLinFactNeighborX="-90305" custLinFactNeighborY="-13502"/>
      <dgm:spPr>
        <a:solidFill>
          <a:srgbClr val="7030A0"/>
        </a:solidFill>
        <a:ln>
          <a:solidFill>
            <a:schemeClr val="bg1"/>
          </a:solidFill>
        </a:ln>
      </dgm:spPr>
    </dgm:pt>
    <dgm:pt modelId="{99058206-8429-4156-8AD6-39CB68D8F79E}" type="pres">
      <dgm:prSet presAssocID="{A4A7FBDC-4442-4AAB-9636-D8CD9B98DC33}" presName="ParentText" presStyleLbl="revTx" presStyleIdx="5" presStyleCnt="6" custLinFactNeighborX="478" custLinFactNeighborY="-55788">
        <dgm:presLayoutVars>
          <dgm:chMax val="0"/>
          <dgm:chPref val="0"/>
          <dgm:bulletEnabled val="1"/>
        </dgm:presLayoutVars>
      </dgm:prSet>
      <dgm:spPr/>
    </dgm:pt>
  </dgm:ptLst>
  <dgm:cxnLst>
    <dgm:cxn modelId="{2EBCF12D-3CEB-4553-9DD2-41F7A92FDFDF}" type="presOf" srcId="{4D86B0C5-39C6-4B98-BFB5-7BE44258B598}" destId="{97923DAC-4294-46CD-8674-2DA930A2B26C}" srcOrd="0" destOrd="0" presId="urn:microsoft.com/office/officeart/2009/3/layout/StepUpProcess"/>
    <dgm:cxn modelId="{45EDA95D-B1DA-4F8C-9C0A-4F8F08D870E5}" type="presOf" srcId="{A4A7FBDC-4442-4AAB-9636-D8CD9B98DC33}" destId="{99058206-8429-4156-8AD6-39CB68D8F79E}" srcOrd="0" destOrd="0" presId="urn:microsoft.com/office/officeart/2009/3/layout/StepUpProcess"/>
    <dgm:cxn modelId="{19B3135F-8890-40A3-BF9A-1C3863B66C9F}" type="presOf" srcId="{E95E07B5-AEE8-4592-9F6A-3C76CAB9F7B4}" destId="{A46D9D52-9436-453A-8FB0-C9155D400F8E}" srcOrd="0" destOrd="0" presId="urn:microsoft.com/office/officeart/2009/3/layout/StepUpProcess"/>
    <dgm:cxn modelId="{324AF754-24CB-43D2-B8BC-370B1588D907}" type="presOf" srcId="{6CC49933-8119-4B0B-8B06-F498C43CFDF7}" destId="{91861AFC-350C-4721-BEDC-DEFBED25946C}" srcOrd="0" destOrd="0" presId="urn:microsoft.com/office/officeart/2009/3/layout/StepUpProcess"/>
    <dgm:cxn modelId="{66849090-0718-431D-86B2-2FB2564576B9}" srcId="{54A764AC-49C1-4387-8794-7B379C5F8C00}" destId="{26F5C122-7891-4465-8F09-D00B5FF5B670}" srcOrd="4" destOrd="0" parTransId="{EC4A8246-6D06-400E-BD05-7D713E22487B}" sibTransId="{2D925A81-4E20-433B-B527-66145695DD1B}"/>
    <dgm:cxn modelId="{FD96729C-55FB-4EDF-8705-9EEAA9F16641}" type="presOf" srcId="{26F5C122-7891-4465-8F09-D00B5FF5B670}" destId="{D882DFA7-4BB9-4911-84E8-F608267F55D8}" srcOrd="0" destOrd="0" presId="urn:microsoft.com/office/officeart/2009/3/layout/StepUpProcess"/>
    <dgm:cxn modelId="{CEFA53AD-F4F0-42C5-B2A9-C0C54A2AC50D}" srcId="{54A764AC-49C1-4387-8794-7B379C5F8C00}" destId="{0AB97112-9E0B-4C89-ACBE-B6A79C51BAA0}" srcOrd="0" destOrd="0" parTransId="{8A476C13-3A08-4792-A520-2BE2FB39D849}" sibTransId="{40ADF086-44CA-4486-B283-D62A75A1B555}"/>
    <dgm:cxn modelId="{E9E360C8-B5D4-4EC3-8F82-273F037C9BCB}" type="presOf" srcId="{0AB97112-9E0B-4C89-ACBE-B6A79C51BAA0}" destId="{05292075-39BA-48E7-B88C-7E73645A310F}" srcOrd="0" destOrd="0" presId="urn:microsoft.com/office/officeart/2009/3/layout/StepUpProcess"/>
    <dgm:cxn modelId="{D7ECCDD3-C758-4241-B987-BFE47C66BE56}" type="presOf" srcId="{54A764AC-49C1-4387-8794-7B379C5F8C00}" destId="{F40FD6AB-2596-4A20-9BB1-79127B3FB1BF}" srcOrd="0" destOrd="0" presId="urn:microsoft.com/office/officeart/2009/3/layout/StepUpProcess"/>
    <dgm:cxn modelId="{6A6995D6-0AF8-4837-B003-DE6041FFFED7}" srcId="{54A764AC-49C1-4387-8794-7B379C5F8C00}" destId="{A4A7FBDC-4442-4AAB-9636-D8CD9B98DC33}" srcOrd="5" destOrd="0" parTransId="{A5261E35-021F-4162-BA66-E4BB7D8FBB12}" sibTransId="{29EBEE8D-4772-430A-83F5-7F38A2E10FC0}"/>
    <dgm:cxn modelId="{39B80DDE-466A-4957-B2B0-B604EA1B30A3}" srcId="{54A764AC-49C1-4387-8794-7B379C5F8C00}" destId="{4D86B0C5-39C6-4B98-BFB5-7BE44258B598}" srcOrd="1" destOrd="0" parTransId="{FA65AC49-0049-4143-8B1E-3FABF06DD7F0}" sibTransId="{8DC96A6B-5454-4BA2-B5E8-F952C321961A}"/>
    <dgm:cxn modelId="{1E2C1BEC-D40D-4A8E-9B96-F511DB487865}" srcId="{54A764AC-49C1-4387-8794-7B379C5F8C00}" destId="{E95E07B5-AEE8-4592-9F6A-3C76CAB9F7B4}" srcOrd="2" destOrd="0" parTransId="{A31969F5-8E54-4946-B4C2-5800982A6B98}" sibTransId="{5B7855F6-E6F8-411D-9DD4-D46816534707}"/>
    <dgm:cxn modelId="{0A277AED-6669-4EF8-A891-B8D4AD89EB46}" srcId="{54A764AC-49C1-4387-8794-7B379C5F8C00}" destId="{6CC49933-8119-4B0B-8B06-F498C43CFDF7}" srcOrd="3" destOrd="0" parTransId="{3794055D-1BD1-4552-91F8-57767DE924BF}" sibTransId="{DACF157D-9371-4C39-8935-50E58DE7C561}"/>
    <dgm:cxn modelId="{C76CC498-4511-47C5-8396-270DA92A2B01}" type="presParOf" srcId="{F40FD6AB-2596-4A20-9BB1-79127B3FB1BF}" destId="{AFD532A3-3C13-4247-877A-A698C34C981B}" srcOrd="0" destOrd="0" presId="urn:microsoft.com/office/officeart/2009/3/layout/StepUpProcess"/>
    <dgm:cxn modelId="{AEF56F5C-B6C1-487F-82DD-30FA26DC9665}" type="presParOf" srcId="{AFD532A3-3C13-4247-877A-A698C34C981B}" destId="{BACC9E0B-5F42-45B9-A2C5-0BC0D85C9EF9}" srcOrd="0" destOrd="0" presId="urn:microsoft.com/office/officeart/2009/3/layout/StepUpProcess"/>
    <dgm:cxn modelId="{83C28ACA-3F42-4126-BA17-5C92580431A2}" type="presParOf" srcId="{AFD532A3-3C13-4247-877A-A698C34C981B}" destId="{05292075-39BA-48E7-B88C-7E73645A310F}" srcOrd="1" destOrd="0" presId="urn:microsoft.com/office/officeart/2009/3/layout/StepUpProcess"/>
    <dgm:cxn modelId="{FE5B1107-8FA8-453E-AC2F-3DF83885167D}" type="presParOf" srcId="{AFD532A3-3C13-4247-877A-A698C34C981B}" destId="{05C97EC2-4037-4F2A-8926-2703FCD040F3}" srcOrd="2" destOrd="0" presId="urn:microsoft.com/office/officeart/2009/3/layout/StepUpProcess"/>
    <dgm:cxn modelId="{61A63ACD-C45B-4E7A-BDE3-3F2F3420EC8F}" type="presParOf" srcId="{F40FD6AB-2596-4A20-9BB1-79127B3FB1BF}" destId="{C6C23E08-E969-4F7B-8C65-D79599117DD4}" srcOrd="1" destOrd="0" presId="urn:microsoft.com/office/officeart/2009/3/layout/StepUpProcess"/>
    <dgm:cxn modelId="{C0AFB0E4-B813-481E-ACF0-5CD23C100117}" type="presParOf" srcId="{C6C23E08-E969-4F7B-8C65-D79599117DD4}" destId="{6DE81195-4CE2-4363-A27E-42AB54CE66B2}" srcOrd="0" destOrd="0" presId="urn:microsoft.com/office/officeart/2009/3/layout/StepUpProcess"/>
    <dgm:cxn modelId="{0681B4AA-CA28-4B9F-B752-B1A9A856C6C4}" type="presParOf" srcId="{F40FD6AB-2596-4A20-9BB1-79127B3FB1BF}" destId="{C0BEC440-4EFA-4821-AF9D-370165472685}" srcOrd="2" destOrd="0" presId="urn:microsoft.com/office/officeart/2009/3/layout/StepUpProcess"/>
    <dgm:cxn modelId="{65491AA8-C557-42CB-A7C3-ABCA1089F654}" type="presParOf" srcId="{C0BEC440-4EFA-4821-AF9D-370165472685}" destId="{83C3A588-87E6-43BD-B0F1-04E4F3EFDCDD}" srcOrd="0" destOrd="0" presId="urn:microsoft.com/office/officeart/2009/3/layout/StepUpProcess"/>
    <dgm:cxn modelId="{7F4BF37A-B1E8-4843-9B98-C6F174550004}" type="presParOf" srcId="{C0BEC440-4EFA-4821-AF9D-370165472685}" destId="{97923DAC-4294-46CD-8674-2DA930A2B26C}" srcOrd="1" destOrd="0" presId="urn:microsoft.com/office/officeart/2009/3/layout/StepUpProcess"/>
    <dgm:cxn modelId="{9CE1CDA6-A7DE-4757-A1F2-6549CAFA92B5}" type="presParOf" srcId="{C0BEC440-4EFA-4821-AF9D-370165472685}" destId="{C045250F-06C0-4E42-AC7C-BA66F066A4AD}" srcOrd="2" destOrd="0" presId="urn:microsoft.com/office/officeart/2009/3/layout/StepUpProcess"/>
    <dgm:cxn modelId="{9586FBF3-959D-45AC-995B-A3C2F1EF6D37}" type="presParOf" srcId="{F40FD6AB-2596-4A20-9BB1-79127B3FB1BF}" destId="{1360F423-FBCF-4ABA-BD7D-387FA47FBF94}" srcOrd="3" destOrd="0" presId="urn:microsoft.com/office/officeart/2009/3/layout/StepUpProcess"/>
    <dgm:cxn modelId="{640A7FEC-8312-472E-928F-1901AA14E86B}" type="presParOf" srcId="{1360F423-FBCF-4ABA-BD7D-387FA47FBF94}" destId="{4333C540-0B5A-46B1-A992-A9F44A196D41}" srcOrd="0" destOrd="0" presId="urn:microsoft.com/office/officeart/2009/3/layout/StepUpProcess"/>
    <dgm:cxn modelId="{7BFE4941-22A2-4B32-AEA9-C45DA1F83F96}" type="presParOf" srcId="{F40FD6AB-2596-4A20-9BB1-79127B3FB1BF}" destId="{47FB7CE3-5A98-4353-A983-89ABD8C09712}" srcOrd="4" destOrd="0" presId="urn:microsoft.com/office/officeart/2009/3/layout/StepUpProcess"/>
    <dgm:cxn modelId="{B4522BA7-B5A4-4B5D-B982-C31359DB4CD8}" type="presParOf" srcId="{47FB7CE3-5A98-4353-A983-89ABD8C09712}" destId="{2C56F71D-D97D-4346-889E-28AA935BC5D0}" srcOrd="0" destOrd="0" presId="urn:microsoft.com/office/officeart/2009/3/layout/StepUpProcess"/>
    <dgm:cxn modelId="{ED2B656C-F830-4ED9-AD8F-B418365A0CD2}" type="presParOf" srcId="{47FB7CE3-5A98-4353-A983-89ABD8C09712}" destId="{A46D9D52-9436-453A-8FB0-C9155D400F8E}" srcOrd="1" destOrd="0" presId="urn:microsoft.com/office/officeart/2009/3/layout/StepUpProcess"/>
    <dgm:cxn modelId="{52AF4497-C9E4-49F2-A3AD-5EB2D95C06D1}" type="presParOf" srcId="{47FB7CE3-5A98-4353-A983-89ABD8C09712}" destId="{D641F8D3-1B94-4E29-9B09-60DB525F0EE4}" srcOrd="2" destOrd="0" presId="urn:microsoft.com/office/officeart/2009/3/layout/StepUpProcess"/>
    <dgm:cxn modelId="{3D2DAB6A-B163-4BA5-800C-A2A16FBFAFC6}" type="presParOf" srcId="{F40FD6AB-2596-4A20-9BB1-79127B3FB1BF}" destId="{AD55B1F4-0D22-42F9-B8C9-B6E0AD7F9547}" srcOrd="5" destOrd="0" presId="urn:microsoft.com/office/officeart/2009/3/layout/StepUpProcess"/>
    <dgm:cxn modelId="{F969FB9C-13E2-41B6-AC69-37250E05F34C}" type="presParOf" srcId="{AD55B1F4-0D22-42F9-B8C9-B6E0AD7F9547}" destId="{E4DA9D2D-F5C0-42F9-BD10-2611AA9871C3}" srcOrd="0" destOrd="0" presId="urn:microsoft.com/office/officeart/2009/3/layout/StepUpProcess"/>
    <dgm:cxn modelId="{C3A3086F-9E9D-4CA2-A9BC-C7F8C84CEB83}" type="presParOf" srcId="{F40FD6AB-2596-4A20-9BB1-79127B3FB1BF}" destId="{A914C659-A44E-4BE7-93A6-2B3169964C5C}" srcOrd="6" destOrd="0" presId="urn:microsoft.com/office/officeart/2009/3/layout/StepUpProcess"/>
    <dgm:cxn modelId="{5F6E32E5-A552-45DE-98A7-7EA327E98FF4}" type="presParOf" srcId="{A914C659-A44E-4BE7-93A6-2B3169964C5C}" destId="{9CEBDF73-54EC-4924-98D9-F0930F320224}" srcOrd="0" destOrd="0" presId="urn:microsoft.com/office/officeart/2009/3/layout/StepUpProcess"/>
    <dgm:cxn modelId="{A44E38AB-CF52-47C3-9745-3B8ED1F0D3E9}" type="presParOf" srcId="{A914C659-A44E-4BE7-93A6-2B3169964C5C}" destId="{91861AFC-350C-4721-BEDC-DEFBED25946C}" srcOrd="1" destOrd="0" presId="urn:microsoft.com/office/officeart/2009/3/layout/StepUpProcess"/>
    <dgm:cxn modelId="{9B020A39-EB24-4EBA-985E-2A2EA742FA0C}" type="presParOf" srcId="{A914C659-A44E-4BE7-93A6-2B3169964C5C}" destId="{F3329C95-8682-4D68-8CC9-8CBFB7580265}" srcOrd="2" destOrd="0" presId="urn:microsoft.com/office/officeart/2009/3/layout/StepUpProcess"/>
    <dgm:cxn modelId="{4CB6A512-C052-415A-A315-08E596680064}" type="presParOf" srcId="{F40FD6AB-2596-4A20-9BB1-79127B3FB1BF}" destId="{EE308375-343C-4E81-9F9B-2D252301777A}" srcOrd="7" destOrd="0" presId="urn:microsoft.com/office/officeart/2009/3/layout/StepUpProcess"/>
    <dgm:cxn modelId="{1B9EBB39-5855-4784-A8F7-B59DDEA0DAEF}" type="presParOf" srcId="{EE308375-343C-4E81-9F9B-2D252301777A}" destId="{1BC7239F-A33D-4903-840A-E840F574FE7B}" srcOrd="0" destOrd="0" presId="urn:microsoft.com/office/officeart/2009/3/layout/StepUpProcess"/>
    <dgm:cxn modelId="{F941DCD3-8027-4712-A75D-0B2D8B0A5E9C}" type="presParOf" srcId="{F40FD6AB-2596-4A20-9BB1-79127B3FB1BF}" destId="{5361C576-CFCC-4472-8EFB-82334445183A}" srcOrd="8" destOrd="0" presId="urn:microsoft.com/office/officeart/2009/3/layout/StepUpProcess"/>
    <dgm:cxn modelId="{4F046F61-2A13-47E3-906D-093DEFD5FB89}" type="presParOf" srcId="{5361C576-CFCC-4472-8EFB-82334445183A}" destId="{76B1FC8E-C78C-494E-B437-0B6766D59D2E}" srcOrd="0" destOrd="0" presId="urn:microsoft.com/office/officeart/2009/3/layout/StepUpProcess"/>
    <dgm:cxn modelId="{66B80289-318E-4FEC-8D47-E5FCB761998A}" type="presParOf" srcId="{5361C576-CFCC-4472-8EFB-82334445183A}" destId="{D882DFA7-4BB9-4911-84E8-F608267F55D8}" srcOrd="1" destOrd="0" presId="urn:microsoft.com/office/officeart/2009/3/layout/StepUpProcess"/>
    <dgm:cxn modelId="{7117C753-BF5A-4809-A1E0-838F5D909B85}" type="presParOf" srcId="{5361C576-CFCC-4472-8EFB-82334445183A}" destId="{88717B1D-5C12-45F5-94B2-FFEF47200840}" srcOrd="2" destOrd="0" presId="urn:microsoft.com/office/officeart/2009/3/layout/StepUpProcess"/>
    <dgm:cxn modelId="{C67E698B-45E7-4CFB-B91F-669C2117F974}" type="presParOf" srcId="{F40FD6AB-2596-4A20-9BB1-79127B3FB1BF}" destId="{2FA83F79-65A3-401B-992F-65E1E4D4828E}" srcOrd="9" destOrd="0" presId="urn:microsoft.com/office/officeart/2009/3/layout/StepUpProcess"/>
    <dgm:cxn modelId="{932F7A2E-C0AB-40DD-AFCD-4290B0FF0C5D}" type="presParOf" srcId="{2FA83F79-65A3-401B-992F-65E1E4D4828E}" destId="{DEFE889C-C518-43A0-8A99-D12A6C5C172F}" srcOrd="0" destOrd="0" presId="urn:microsoft.com/office/officeart/2009/3/layout/StepUpProcess"/>
    <dgm:cxn modelId="{200DDA9A-AA56-489D-B5DC-FCD7454C2787}" type="presParOf" srcId="{F40FD6AB-2596-4A20-9BB1-79127B3FB1BF}" destId="{44AAA7C5-16DE-4C4B-9807-04F019110CDE}" srcOrd="10" destOrd="0" presId="urn:microsoft.com/office/officeart/2009/3/layout/StepUpProcess"/>
    <dgm:cxn modelId="{50CD9AEE-17CF-474D-B042-FDCF774E36EC}" type="presParOf" srcId="{44AAA7C5-16DE-4C4B-9807-04F019110CDE}" destId="{DF29B7E1-469C-408E-8BB3-31963BD26263}" srcOrd="0" destOrd="0" presId="urn:microsoft.com/office/officeart/2009/3/layout/StepUpProcess"/>
    <dgm:cxn modelId="{B5ED712E-5273-4573-89BF-2B057A31927C}" type="presParOf" srcId="{44AAA7C5-16DE-4C4B-9807-04F019110CDE}" destId="{99058206-8429-4156-8AD6-39CB68D8F79E}"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4A764AC-49C1-4387-8794-7B379C5F8C00}"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en-US"/>
        </a:p>
      </dgm:t>
    </dgm:pt>
    <dgm:pt modelId="{E95E07B5-AEE8-4592-9F6A-3C76CAB9F7B4}">
      <dgm:prSet phldrT="[Text]" custT="1"/>
      <dgm:spPr/>
      <dgm:t>
        <a:bodyPr/>
        <a:lstStyle/>
        <a:p>
          <a:r>
            <a:rPr lang="en-US" sz="1800" dirty="0">
              <a:solidFill>
                <a:schemeClr val="bg1"/>
              </a:solidFill>
            </a:rPr>
            <a:t>d</a:t>
          </a:r>
        </a:p>
      </dgm:t>
    </dgm:pt>
    <dgm:pt modelId="{A31969F5-8E54-4946-B4C2-5800982A6B98}" type="parTrans" cxnId="{1E2C1BEC-D40D-4A8E-9B96-F511DB487865}">
      <dgm:prSet/>
      <dgm:spPr/>
      <dgm:t>
        <a:bodyPr/>
        <a:lstStyle/>
        <a:p>
          <a:endParaRPr lang="en-US" sz="4000"/>
        </a:p>
      </dgm:t>
    </dgm:pt>
    <dgm:pt modelId="{5B7855F6-E6F8-411D-9DD4-D46816534707}" type="sibTrans" cxnId="{1E2C1BEC-D40D-4A8E-9B96-F511DB487865}">
      <dgm:prSet/>
      <dgm:spPr/>
      <dgm:t>
        <a:bodyPr/>
        <a:lstStyle/>
        <a:p>
          <a:endParaRPr lang="en-US" sz="4000"/>
        </a:p>
      </dgm:t>
    </dgm:pt>
    <dgm:pt modelId="{4D86B0C5-39C6-4B98-BFB5-7BE44258B598}">
      <dgm:prSet phldrT="[Text]" custT="1"/>
      <dgm:spPr/>
      <dgm:t>
        <a:bodyPr/>
        <a:lstStyle/>
        <a:p>
          <a:r>
            <a:rPr lang="en-US" sz="1800" dirty="0">
              <a:solidFill>
                <a:schemeClr val="bg1"/>
              </a:solidFill>
            </a:rPr>
            <a:t>d</a:t>
          </a:r>
        </a:p>
      </dgm:t>
    </dgm:pt>
    <dgm:pt modelId="{8DC96A6B-5454-4BA2-B5E8-F952C321961A}" type="sibTrans" cxnId="{39B80DDE-466A-4957-B2B0-B604EA1B30A3}">
      <dgm:prSet/>
      <dgm:spPr/>
      <dgm:t>
        <a:bodyPr/>
        <a:lstStyle/>
        <a:p>
          <a:endParaRPr lang="en-US" sz="4000"/>
        </a:p>
      </dgm:t>
    </dgm:pt>
    <dgm:pt modelId="{FA65AC49-0049-4143-8B1E-3FABF06DD7F0}" type="parTrans" cxnId="{39B80DDE-466A-4957-B2B0-B604EA1B30A3}">
      <dgm:prSet/>
      <dgm:spPr/>
      <dgm:t>
        <a:bodyPr/>
        <a:lstStyle/>
        <a:p>
          <a:endParaRPr lang="en-US" sz="4000"/>
        </a:p>
      </dgm:t>
    </dgm:pt>
    <dgm:pt modelId="{6CC49933-8119-4B0B-8B06-F498C43CFDF7}">
      <dgm:prSet phldrT="[Text]" custT="1"/>
      <dgm:spPr/>
      <dgm:t>
        <a:bodyPr/>
        <a:lstStyle/>
        <a:p>
          <a:r>
            <a:rPr lang="en-US" sz="1800" dirty="0">
              <a:solidFill>
                <a:schemeClr val="bg1"/>
              </a:solidFill>
            </a:rPr>
            <a:t>d</a:t>
          </a:r>
        </a:p>
      </dgm:t>
    </dgm:pt>
    <dgm:pt modelId="{3794055D-1BD1-4552-91F8-57767DE924BF}" type="parTrans" cxnId="{0A277AED-6669-4EF8-A891-B8D4AD89EB46}">
      <dgm:prSet/>
      <dgm:spPr/>
      <dgm:t>
        <a:bodyPr/>
        <a:lstStyle/>
        <a:p>
          <a:endParaRPr lang="en-US" sz="4000"/>
        </a:p>
      </dgm:t>
    </dgm:pt>
    <dgm:pt modelId="{DACF157D-9371-4C39-8935-50E58DE7C561}" type="sibTrans" cxnId="{0A277AED-6669-4EF8-A891-B8D4AD89EB46}">
      <dgm:prSet/>
      <dgm:spPr/>
      <dgm:t>
        <a:bodyPr/>
        <a:lstStyle/>
        <a:p>
          <a:endParaRPr lang="en-US" sz="4000"/>
        </a:p>
      </dgm:t>
    </dgm:pt>
    <dgm:pt modelId="{26F5C122-7891-4465-8F09-D00B5FF5B670}">
      <dgm:prSet phldrT="[Text]" custT="1"/>
      <dgm:spPr/>
      <dgm:t>
        <a:bodyPr/>
        <a:lstStyle/>
        <a:p>
          <a:r>
            <a:rPr lang="en-US" sz="1800" dirty="0">
              <a:solidFill>
                <a:schemeClr val="bg1"/>
              </a:solidFill>
            </a:rPr>
            <a:t>d</a:t>
          </a:r>
        </a:p>
      </dgm:t>
    </dgm:pt>
    <dgm:pt modelId="{EC4A8246-6D06-400E-BD05-7D713E22487B}" type="parTrans" cxnId="{66849090-0718-431D-86B2-2FB2564576B9}">
      <dgm:prSet/>
      <dgm:spPr/>
      <dgm:t>
        <a:bodyPr/>
        <a:lstStyle/>
        <a:p>
          <a:endParaRPr lang="en-US" sz="4000"/>
        </a:p>
      </dgm:t>
    </dgm:pt>
    <dgm:pt modelId="{2D925A81-4E20-433B-B527-66145695DD1B}" type="sibTrans" cxnId="{66849090-0718-431D-86B2-2FB2564576B9}">
      <dgm:prSet/>
      <dgm:spPr/>
      <dgm:t>
        <a:bodyPr/>
        <a:lstStyle/>
        <a:p>
          <a:endParaRPr lang="en-US" sz="4000"/>
        </a:p>
      </dgm:t>
    </dgm:pt>
    <dgm:pt modelId="{A4A7FBDC-4442-4AAB-9636-D8CD9B98DC33}">
      <dgm:prSet phldrT="[Text]" custT="1"/>
      <dgm:spPr/>
      <dgm:t>
        <a:bodyPr/>
        <a:lstStyle/>
        <a:p>
          <a:r>
            <a:rPr lang="en-US" sz="1800" dirty="0">
              <a:solidFill>
                <a:schemeClr val="bg1"/>
              </a:solidFill>
            </a:rPr>
            <a:t>d</a:t>
          </a:r>
        </a:p>
      </dgm:t>
    </dgm:pt>
    <dgm:pt modelId="{A5261E35-021F-4162-BA66-E4BB7D8FBB12}" type="parTrans" cxnId="{6A6995D6-0AF8-4837-B003-DE6041FFFED7}">
      <dgm:prSet/>
      <dgm:spPr/>
      <dgm:t>
        <a:bodyPr/>
        <a:lstStyle/>
        <a:p>
          <a:endParaRPr lang="en-US" sz="4000"/>
        </a:p>
      </dgm:t>
    </dgm:pt>
    <dgm:pt modelId="{29EBEE8D-4772-430A-83F5-7F38A2E10FC0}" type="sibTrans" cxnId="{6A6995D6-0AF8-4837-B003-DE6041FFFED7}">
      <dgm:prSet/>
      <dgm:spPr/>
      <dgm:t>
        <a:bodyPr/>
        <a:lstStyle/>
        <a:p>
          <a:endParaRPr lang="en-US" sz="4000"/>
        </a:p>
      </dgm:t>
    </dgm:pt>
    <dgm:pt modelId="{0AB97112-9E0B-4C89-ACBE-B6A79C51BAA0}">
      <dgm:prSet phldrT="[Text]" custT="1"/>
      <dgm:spPr/>
      <dgm:t>
        <a:bodyPr/>
        <a:lstStyle/>
        <a:p>
          <a:r>
            <a:rPr lang="en-US" sz="1800" dirty="0">
              <a:solidFill>
                <a:schemeClr val="bg1"/>
              </a:solidFill>
            </a:rPr>
            <a:t>d</a:t>
          </a:r>
        </a:p>
      </dgm:t>
    </dgm:pt>
    <dgm:pt modelId="{40ADF086-44CA-4486-B283-D62A75A1B555}" type="sibTrans" cxnId="{CEFA53AD-F4F0-42C5-B2A9-C0C54A2AC50D}">
      <dgm:prSet/>
      <dgm:spPr/>
      <dgm:t>
        <a:bodyPr/>
        <a:lstStyle/>
        <a:p>
          <a:endParaRPr lang="en-US" sz="4000"/>
        </a:p>
      </dgm:t>
    </dgm:pt>
    <dgm:pt modelId="{8A476C13-3A08-4792-A520-2BE2FB39D849}" type="parTrans" cxnId="{CEFA53AD-F4F0-42C5-B2A9-C0C54A2AC50D}">
      <dgm:prSet/>
      <dgm:spPr/>
      <dgm:t>
        <a:bodyPr/>
        <a:lstStyle/>
        <a:p>
          <a:endParaRPr lang="en-US" sz="4000"/>
        </a:p>
      </dgm:t>
    </dgm:pt>
    <dgm:pt modelId="{F40FD6AB-2596-4A20-9BB1-79127B3FB1BF}" type="pres">
      <dgm:prSet presAssocID="{54A764AC-49C1-4387-8794-7B379C5F8C00}" presName="rootnode" presStyleCnt="0">
        <dgm:presLayoutVars>
          <dgm:chMax/>
          <dgm:chPref/>
          <dgm:dir/>
          <dgm:animLvl val="lvl"/>
        </dgm:presLayoutVars>
      </dgm:prSet>
      <dgm:spPr/>
    </dgm:pt>
    <dgm:pt modelId="{AFD532A3-3C13-4247-877A-A698C34C981B}" type="pres">
      <dgm:prSet presAssocID="{0AB97112-9E0B-4C89-ACBE-B6A79C51BAA0}" presName="composite" presStyleCnt="0"/>
      <dgm:spPr/>
    </dgm:pt>
    <dgm:pt modelId="{BACC9E0B-5F42-45B9-A2C5-0BC0D85C9EF9}" type="pres">
      <dgm:prSet presAssocID="{0AB97112-9E0B-4C89-ACBE-B6A79C51BAA0}" presName="LShape" presStyleLbl="alignNode1" presStyleIdx="0" presStyleCnt="11" custScaleX="115748" custLinFactY="1753" custLinFactNeighborX="-283" custLinFactNeighborY="100000"/>
      <dgm:spPr>
        <a:solidFill>
          <a:srgbClr val="00B0F0"/>
        </a:solidFill>
        <a:ln>
          <a:solidFill>
            <a:schemeClr val="bg1"/>
          </a:solidFill>
        </a:ln>
      </dgm:spPr>
    </dgm:pt>
    <dgm:pt modelId="{05292075-39BA-48E7-B88C-7E73645A310F}" type="pres">
      <dgm:prSet presAssocID="{0AB97112-9E0B-4C89-ACBE-B6A79C51BAA0}" presName="ParentText" presStyleLbl="revTx" presStyleIdx="0" presStyleCnt="6" custLinFactNeighborX="7816" custLinFactNeighborY="80244">
        <dgm:presLayoutVars>
          <dgm:chMax val="0"/>
          <dgm:chPref val="0"/>
          <dgm:bulletEnabled val="1"/>
        </dgm:presLayoutVars>
      </dgm:prSet>
      <dgm:spPr/>
    </dgm:pt>
    <dgm:pt modelId="{05C97EC2-4037-4F2A-8926-2703FCD040F3}" type="pres">
      <dgm:prSet presAssocID="{0AB97112-9E0B-4C89-ACBE-B6A79C51BAA0}" presName="Triangle" presStyleLbl="alignNode1" presStyleIdx="1" presStyleCnt="11" custLinFactY="194123" custLinFactNeighborX="45737" custLinFactNeighborY="200000"/>
      <dgm:spPr>
        <a:solidFill>
          <a:srgbClr val="00B0F0"/>
        </a:solidFill>
        <a:ln>
          <a:solidFill>
            <a:schemeClr val="bg1"/>
          </a:solidFill>
        </a:ln>
      </dgm:spPr>
    </dgm:pt>
    <dgm:pt modelId="{C6C23E08-E969-4F7B-8C65-D79599117DD4}" type="pres">
      <dgm:prSet presAssocID="{40ADF086-44CA-4486-B283-D62A75A1B555}" presName="sibTrans" presStyleCnt="0"/>
      <dgm:spPr/>
    </dgm:pt>
    <dgm:pt modelId="{6DE81195-4CE2-4363-A27E-42AB54CE66B2}" type="pres">
      <dgm:prSet presAssocID="{40ADF086-44CA-4486-B283-D62A75A1B555}" presName="space" presStyleCnt="0"/>
      <dgm:spPr/>
    </dgm:pt>
    <dgm:pt modelId="{C0BEC440-4EFA-4821-AF9D-370165472685}" type="pres">
      <dgm:prSet presAssocID="{4D86B0C5-39C6-4B98-BFB5-7BE44258B598}" presName="composite" presStyleCnt="0"/>
      <dgm:spPr/>
    </dgm:pt>
    <dgm:pt modelId="{83C3A588-87E6-43BD-B0F1-04E4F3EFDCDD}" type="pres">
      <dgm:prSet presAssocID="{4D86B0C5-39C6-4B98-BFB5-7BE44258B598}" presName="LShape" presStyleLbl="alignNode1" presStyleIdx="2" presStyleCnt="11" custScaleX="124895" custLinFactNeighborX="-2982" custLinFactNeighborY="62617"/>
      <dgm:spPr>
        <a:solidFill>
          <a:srgbClr val="00B0F0"/>
        </a:solidFill>
        <a:ln>
          <a:solidFill>
            <a:schemeClr val="bg1"/>
          </a:solidFill>
        </a:ln>
      </dgm:spPr>
    </dgm:pt>
    <dgm:pt modelId="{97923DAC-4294-46CD-8674-2DA930A2B26C}" type="pres">
      <dgm:prSet presAssocID="{4D86B0C5-39C6-4B98-BFB5-7BE44258B598}" presName="ParentText" presStyleLbl="revTx" presStyleIdx="1" presStyleCnt="6" custScaleX="116920" custLinFactNeighborX="5862" custLinFactNeighborY="55678">
        <dgm:presLayoutVars>
          <dgm:chMax val="0"/>
          <dgm:chPref val="0"/>
          <dgm:bulletEnabled val="1"/>
        </dgm:presLayoutVars>
      </dgm:prSet>
      <dgm:spPr/>
    </dgm:pt>
    <dgm:pt modelId="{C045250F-06C0-4E42-AC7C-BA66F066A4AD}" type="pres">
      <dgm:prSet presAssocID="{4D86B0C5-39C6-4B98-BFB5-7BE44258B598}" presName="Triangle" presStyleLbl="alignNode1" presStyleIdx="3" presStyleCnt="11" custLinFactY="100000" custLinFactNeighborX="46141" custLinFactNeighborY="158765"/>
      <dgm:spPr>
        <a:solidFill>
          <a:srgbClr val="00B0F0"/>
        </a:solidFill>
        <a:ln>
          <a:solidFill>
            <a:schemeClr val="bg1"/>
          </a:solidFill>
        </a:ln>
      </dgm:spPr>
    </dgm:pt>
    <dgm:pt modelId="{1360F423-FBCF-4ABA-BD7D-387FA47FBF94}" type="pres">
      <dgm:prSet presAssocID="{8DC96A6B-5454-4BA2-B5E8-F952C321961A}" presName="sibTrans" presStyleCnt="0"/>
      <dgm:spPr/>
    </dgm:pt>
    <dgm:pt modelId="{4333C540-0B5A-46B1-A992-A9F44A196D41}" type="pres">
      <dgm:prSet presAssocID="{8DC96A6B-5454-4BA2-B5E8-F952C321961A}" presName="space" presStyleCnt="0"/>
      <dgm:spPr/>
    </dgm:pt>
    <dgm:pt modelId="{47FB7CE3-5A98-4353-A983-89ABD8C09712}" type="pres">
      <dgm:prSet presAssocID="{E95E07B5-AEE8-4592-9F6A-3C76CAB9F7B4}" presName="composite" presStyleCnt="0"/>
      <dgm:spPr/>
    </dgm:pt>
    <dgm:pt modelId="{2C56F71D-D97D-4346-889E-28AA935BC5D0}" type="pres">
      <dgm:prSet presAssocID="{E95E07B5-AEE8-4592-9F6A-3C76CAB9F7B4}" presName="LShape" presStyleLbl="alignNode1" presStyleIdx="4" presStyleCnt="11" custScaleX="113322" custLinFactNeighborX="1955" custLinFactNeighborY="25695"/>
      <dgm:spPr>
        <a:solidFill>
          <a:srgbClr val="7030A0"/>
        </a:solidFill>
        <a:ln>
          <a:solidFill>
            <a:schemeClr val="bg1"/>
          </a:solidFill>
        </a:ln>
      </dgm:spPr>
    </dgm:pt>
    <dgm:pt modelId="{A46D9D52-9436-453A-8FB0-C9155D400F8E}" type="pres">
      <dgm:prSet presAssocID="{E95E07B5-AEE8-4592-9F6A-3C76CAB9F7B4}" presName="ParentText" presStyleLbl="revTx" presStyleIdx="2" presStyleCnt="6" custLinFactNeighborX="-370" custLinFactNeighborY="30468">
        <dgm:presLayoutVars>
          <dgm:chMax val="0"/>
          <dgm:chPref val="0"/>
          <dgm:bulletEnabled val="1"/>
        </dgm:presLayoutVars>
      </dgm:prSet>
      <dgm:spPr/>
    </dgm:pt>
    <dgm:pt modelId="{D641F8D3-1B94-4E29-9B09-60DB525F0EE4}" type="pres">
      <dgm:prSet presAssocID="{E95E07B5-AEE8-4592-9F6A-3C76CAB9F7B4}" presName="Triangle" presStyleLbl="alignNode1" presStyleIdx="5" presStyleCnt="11" custLinFactY="20741" custLinFactNeighborX="47413" custLinFactNeighborY="100000"/>
      <dgm:spPr>
        <a:solidFill>
          <a:srgbClr val="7030A0"/>
        </a:solidFill>
        <a:ln>
          <a:noFill/>
        </a:ln>
      </dgm:spPr>
    </dgm:pt>
    <dgm:pt modelId="{AD55B1F4-0D22-42F9-B8C9-B6E0AD7F9547}" type="pres">
      <dgm:prSet presAssocID="{5B7855F6-E6F8-411D-9DD4-D46816534707}" presName="sibTrans" presStyleCnt="0"/>
      <dgm:spPr/>
    </dgm:pt>
    <dgm:pt modelId="{E4DA9D2D-F5C0-42F9-BD10-2611AA9871C3}" type="pres">
      <dgm:prSet presAssocID="{5B7855F6-E6F8-411D-9DD4-D46816534707}" presName="space" presStyleCnt="0"/>
      <dgm:spPr/>
    </dgm:pt>
    <dgm:pt modelId="{A914C659-A44E-4BE7-93A6-2B3169964C5C}" type="pres">
      <dgm:prSet presAssocID="{6CC49933-8119-4B0B-8B06-F498C43CFDF7}" presName="composite" presStyleCnt="0"/>
      <dgm:spPr/>
    </dgm:pt>
    <dgm:pt modelId="{9CEBDF73-54EC-4924-98D9-F0930F320224}" type="pres">
      <dgm:prSet presAssocID="{6CC49933-8119-4B0B-8B06-F498C43CFDF7}" presName="LShape" presStyleLbl="alignNode1" presStyleIdx="6" presStyleCnt="11" custScaleX="101686" custLinFactX="-100000" custLinFactY="-46484" custLinFactNeighborX="-133407" custLinFactNeighborY="-100000"/>
      <dgm:spPr>
        <a:solidFill>
          <a:schemeClr val="bg1"/>
        </a:solidFill>
        <a:ln>
          <a:solidFill>
            <a:schemeClr val="bg1"/>
          </a:solidFill>
        </a:ln>
      </dgm:spPr>
    </dgm:pt>
    <dgm:pt modelId="{91861AFC-350C-4721-BEDC-DEFBED25946C}" type="pres">
      <dgm:prSet presAssocID="{6CC49933-8119-4B0B-8B06-F498C43CFDF7}" presName="ParentText" presStyleLbl="revTx" presStyleIdx="3" presStyleCnt="6" custLinFactNeighborX="13188" custLinFactNeighborY="-1258">
        <dgm:presLayoutVars>
          <dgm:chMax val="0"/>
          <dgm:chPref val="0"/>
          <dgm:bulletEnabled val="1"/>
        </dgm:presLayoutVars>
      </dgm:prSet>
      <dgm:spPr/>
    </dgm:pt>
    <dgm:pt modelId="{F3329C95-8682-4D68-8CC9-8CBFB7580265}" type="pres">
      <dgm:prSet presAssocID="{6CC49933-8119-4B0B-8B06-F498C43CFDF7}" presName="Triangle" presStyleLbl="alignNode1" presStyleIdx="7" presStyleCnt="11" custLinFactX="-483216" custLinFactY="-172291" custLinFactNeighborX="-500000" custLinFactNeighborY="-200000"/>
      <dgm:spPr>
        <a:solidFill>
          <a:schemeClr val="bg1"/>
        </a:solidFill>
        <a:ln>
          <a:solidFill>
            <a:schemeClr val="bg1"/>
          </a:solidFill>
        </a:ln>
      </dgm:spPr>
    </dgm:pt>
    <dgm:pt modelId="{EE308375-343C-4E81-9F9B-2D252301777A}" type="pres">
      <dgm:prSet presAssocID="{DACF157D-9371-4C39-8935-50E58DE7C561}" presName="sibTrans" presStyleCnt="0"/>
      <dgm:spPr/>
    </dgm:pt>
    <dgm:pt modelId="{1BC7239F-A33D-4903-840A-E840F574FE7B}" type="pres">
      <dgm:prSet presAssocID="{DACF157D-9371-4C39-8935-50E58DE7C561}" presName="space" presStyleCnt="0"/>
      <dgm:spPr/>
    </dgm:pt>
    <dgm:pt modelId="{5361C576-CFCC-4472-8EFB-82334445183A}" type="pres">
      <dgm:prSet presAssocID="{26F5C122-7891-4465-8F09-D00B5FF5B670}" presName="composite" presStyleCnt="0"/>
      <dgm:spPr/>
    </dgm:pt>
    <dgm:pt modelId="{76B1FC8E-C78C-494E-B437-0B6766D59D2E}" type="pres">
      <dgm:prSet presAssocID="{26F5C122-7891-4465-8F09-D00B5FF5B670}" presName="LShape" presStyleLbl="alignNode1" presStyleIdx="8" presStyleCnt="11" custScaleX="155730" custLinFactX="-28649" custLinFactNeighborX="-100000" custLinFactNeighborY="21897"/>
      <dgm:spPr>
        <a:solidFill>
          <a:srgbClr val="7030A0"/>
        </a:solidFill>
        <a:ln>
          <a:solidFill>
            <a:schemeClr val="bg1"/>
          </a:solidFill>
        </a:ln>
      </dgm:spPr>
    </dgm:pt>
    <dgm:pt modelId="{D882DFA7-4BB9-4911-84E8-F608267F55D8}" type="pres">
      <dgm:prSet presAssocID="{26F5C122-7891-4465-8F09-D00B5FF5B670}" presName="ParentText" presStyleLbl="revTx" presStyleIdx="4" presStyleCnt="6" custLinFactNeighborX="47" custLinFactNeighborY="-31698">
        <dgm:presLayoutVars>
          <dgm:chMax val="0"/>
          <dgm:chPref val="0"/>
          <dgm:bulletEnabled val="1"/>
        </dgm:presLayoutVars>
      </dgm:prSet>
      <dgm:spPr/>
    </dgm:pt>
    <dgm:pt modelId="{88717B1D-5C12-45F5-94B2-FFEF47200840}" type="pres">
      <dgm:prSet presAssocID="{26F5C122-7891-4465-8F09-D00B5FF5B670}" presName="Triangle" presStyleLbl="alignNode1" presStyleIdx="9" presStyleCnt="11" custLinFactX="-297578" custLinFactY="13750" custLinFactNeighborX="-300000" custLinFactNeighborY="100000"/>
      <dgm:spPr>
        <a:solidFill>
          <a:srgbClr val="7030A0"/>
        </a:solidFill>
        <a:ln>
          <a:solidFill>
            <a:schemeClr val="bg1"/>
          </a:solidFill>
        </a:ln>
      </dgm:spPr>
    </dgm:pt>
    <dgm:pt modelId="{2FA83F79-65A3-401B-992F-65E1E4D4828E}" type="pres">
      <dgm:prSet presAssocID="{2D925A81-4E20-433B-B527-66145695DD1B}" presName="sibTrans" presStyleCnt="0"/>
      <dgm:spPr/>
    </dgm:pt>
    <dgm:pt modelId="{DEFE889C-C518-43A0-8A99-D12A6C5C172F}" type="pres">
      <dgm:prSet presAssocID="{2D925A81-4E20-433B-B527-66145695DD1B}" presName="space" presStyleCnt="0"/>
      <dgm:spPr/>
    </dgm:pt>
    <dgm:pt modelId="{44AAA7C5-16DE-4C4B-9807-04F019110CDE}" type="pres">
      <dgm:prSet presAssocID="{A4A7FBDC-4442-4AAB-9636-D8CD9B98DC33}" presName="composite" presStyleCnt="0"/>
      <dgm:spPr/>
    </dgm:pt>
    <dgm:pt modelId="{DF29B7E1-469C-408E-8BB3-31963BD26263}" type="pres">
      <dgm:prSet presAssocID="{A4A7FBDC-4442-4AAB-9636-D8CD9B98DC33}" presName="LShape" presStyleLbl="alignNode1" presStyleIdx="10" presStyleCnt="11" custScaleX="116707" custLinFactNeighborX="-90305" custLinFactNeighborY="-13502"/>
      <dgm:spPr>
        <a:solidFill>
          <a:srgbClr val="7030A0"/>
        </a:solidFill>
        <a:ln>
          <a:solidFill>
            <a:schemeClr val="bg1"/>
          </a:solidFill>
        </a:ln>
      </dgm:spPr>
    </dgm:pt>
    <dgm:pt modelId="{99058206-8429-4156-8AD6-39CB68D8F79E}" type="pres">
      <dgm:prSet presAssocID="{A4A7FBDC-4442-4AAB-9636-D8CD9B98DC33}" presName="ParentText" presStyleLbl="revTx" presStyleIdx="5" presStyleCnt="6" custLinFactNeighborX="478" custLinFactNeighborY="-55788">
        <dgm:presLayoutVars>
          <dgm:chMax val="0"/>
          <dgm:chPref val="0"/>
          <dgm:bulletEnabled val="1"/>
        </dgm:presLayoutVars>
      </dgm:prSet>
      <dgm:spPr/>
    </dgm:pt>
  </dgm:ptLst>
  <dgm:cxnLst>
    <dgm:cxn modelId="{2EBCF12D-3CEB-4553-9DD2-41F7A92FDFDF}" type="presOf" srcId="{4D86B0C5-39C6-4B98-BFB5-7BE44258B598}" destId="{97923DAC-4294-46CD-8674-2DA930A2B26C}" srcOrd="0" destOrd="0" presId="urn:microsoft.com/office/officeart/2009/3/layout/StepUpProcess"/>
    <dgm:cxn modelId="{45EDA95D-B1DA-4F8C-9C0A-4F8F08D870E5}" type="presOf" srcId="{A4A7FBDC-4442-4AAB-9636-D8CD9B98DC33}" destId="{99058206-8429-4156-8AD6-39CB68D8F79E}" srcOrd="0" destOrd="0" presId="urn:microsoft.com/office/officeart/2009/3/layout/StepUpProcess"/>
    <dgm:cxn modelId="{19B3135F-8890-40A3-BF9A-1C3863B66C9F}" type="presOf" srcId="{E95E07B5-AEE8-4592-9F6A-3C76CAB9F7B4}" destId="{A46D9D52-9436-453A-8FB0-C9155D400F8E}" srcOrd="0" destOrd="0" presId="urn:microsoft.com/office/officeart/2009/3/layout/StepUpProcess"/>
    <dgm:cxn modelId="{324AF754-24CB-43D2-B8BC-370B1588D907}" type="presOf" srcId="{6CC49933-8119-4B0B-8B06-F498C43CFDF7}" destId="{91861AFC-350C-4721-BEDC-DEFBED25946C}" srcOrd="0" destOrd="0" presId="urn:microsoft.com/office/officeart/2009/3/layout/StepUpProcess"/>
    <dgm:cxn modelId="{66849090-0718-431D-86B2-2FB2564576B9}" srcId="{54A764AC-49C1-4387-8794-7B379C5F8C00}" destId="{26F5C122-7891-4465-8F09-D00B5FF5B670}" srcOrd="4" destOrd="0" parTransId="{EC4A8246-6D06-400E-BD05-7D713E22487B}" sibTransId="{2D925A81-4E20-433B-B527-66145695DD1B}"/>
    <dgm:cxn modelId="{FD96729C-55FB-4EDF-8705-9EEAA9F16641}" type="presOf" srcId="{26F5C122-7891-4465-8F09-D00B5FF5B670}" destId="{D882DFA7-4BB9-4911-84E8-F608267F55D8}" srcOrd="0" destOrd="0" presId="urn:microsoft.com/office/officeart/2009/3/layout/StepUpProcess"/>
    <dgm:cxn modelId="{CEFA53AD-F4F0-42C5-B2A9-C0C54A2AC50D}" srcId="{54A764AC-49C1-4387-8794-7B379C5F8C00}" destId="{0AB97112-9E0B-4C89-ACBE-B6A79C51BAA0}" srcOrd="0" destOrd="0" parTransId="{8A476C13-3A08-4792-A520-2BE2FB39D849}" sibTransId="{40ADF086-44CA-4486-B283-D62A75A1B555}"/>
    <dgm:cxn modelId="{E9E360C8-B5D4-4EC3-8F82-273F037C9BCB}" type="presOf" srcId="{0AB97112-9E0B-4C89-ACBE-B6A79C51BAA0}" destId="{05292075-39BA-48E7-B88C-7E73645A310F}" srcOrd="0" destOrd="0" presId="urn:microsoft.com/office/officeart/2009/3/layout/StepUpProcess"/>
    <dgm:cxn modelId="{D7ECCDD3-C758-4241-B987-BFE47C66BE56}" type="presOf" srcId="{54A764AC-49C1-4387-8794-7B379C5F8C00}" destId="{F40FD6AB-2596-4A20-9BB1-79127B3FB1BF}" srcOrd="0" destOrd="0" presId="urn:microsoft.com/office/officeart/2009/3/layout/StepUpProcess"/>
    <dgm:cxn modelId="{6A6995D6-0AF8-4837-B003-DE6041FFFED7}" srcId="{54A764AC-49C1-4387-8794-7B379C5F8C00}" destId="{A4A7FBDC-4442-4AAB-9636-D8CD9B98DC33}" srcOrd="5" destOrd="0" parTransId="{A5261E35-021F-4162-BA66-E4BB7D8FBB12}" sibTransId="{29EBEE8D-4772-430A-83F5-7F38A2E10FC0}"/>
    <dgm:cxn modelId="{39B80DDE-466A-4957-B2B0-B604EA1B30A3}" srcId="{54A764AC-49C1-4387-8794-7B379C5F8C00}" destId="{4D86B0C5-39C6-4B98-BFB5-7BE44258B598}" srcOrd="1" destOrd="0" parTransId="{FA65AC49-0049-4143-8B1E-3FABF06DD7F0}" sibTransId="{8DC96A6B-5454-4BA2-B5E8-F952C321961A}"/>
    <dgm:cxn modelId="{1E2C1BEC-D40D-4A8E-9B96-F511DB487865}" srcId="{54A764AC-49C1-4387-8794-7B379C5F8C00}" destId="{E95E07B5-AEE8-4592-9F6A-3C76CAB9F7B4}" srcOrd="2" destOrd="0" parTransId="{A31969F5-8E54-4946-B4C2-5800982A6B98}" sibTransId="{5B7855F6-E6F8-411D-9DD4-D46816534707}"/>
    <dgm:cxn modelId="{0A277AED-6669-4EF8-A891-B8D4AD89EB46}" srcId="{54A764AC-49C1-4387-8794-7B379C5F8C00}" destId="{6CC49933-8119-4B0B-8B06-F498C43CFDF7}" srcOrd="3" destOrd="0" parTransId="{3794055D-1BD1-4552-91F8-57767DE924BF}" sibTransId="{DACF157D-9371-4C39-8935-50E58DE7C561}"/>
    <dgm:cxn modelId="{C76CC498-4511-47C5-8396-270DA92A2B01}" type="presParOf" srcId="{F40FD6AB-2596-4A20-9BB1-79127B3FB1BF}" destId="{AFD532A3-3C13-4247-877A-A698C34C981B}" srcOrd="0" destOrd="0" presId="urn:microsoft.com/office/officeart/2009/3/layout/StepUpProcess"/>
    <dgm:cxn modelId="{AEF56F5C-B6C1-487F-82DD-30FA26DC9665}" type="presParOf" srcId="{AFD532A3-3C13-4247-877A-A698C34C981B}" destId="{BACC9E0B-5F42-45B9-A2C5-0BC0D85C9EF9}" srcOrd="0" destOrd="0" presId="urn:microsoft.com/office/officeart/2009/3/layout/StepUpProcess"/>
    <dgm:cxn modelId="{83C28ACA-3F42-4126-BA17-5C92580431A2}" type="presParOf" srcId="{AFD532A3-3C13-4247-877A-A698C34C981B}" destId="{05292075-39BA-48E7-B88C-7E73645A310F}" srcOrd="1" destOrd="0" presId="urn:microsoft.com/office/officeart/2009/3/layout/StepUpProcess"/>
    <dgm:cxn modelId="{FE5B1107-8FA8-453E-AC2F-3DF83885167D}" type="presParOf" srcId="{AFD532A3-3C13-4247-877A-A698C34C981B}" destId="{05C97EC2-4037-4F2A-8926-2703FCD040F3}" srcOrd="2" destOrd="0" presId="urn:microsoft.com/office/officeart/2009/3/layout/StepUpProcess"/>
    <dgm:cxn modelId="{61A63ACD-C45B-4E7A-BDE3-3F2F3420EC8F}" type="presParOf" srcId="{F40FD6AB-2596-4A20-9BB1-79127B3FB1BF}" destId="{C6C23E08-E969-4F7B-8C65-D79599117DD4}" srcOrd="1" destOrd="0" presId="urn:microsoft.com/office/officeart/2009/3/layout/StepUpProcess"/>
    <dgm:cxn modelId="{C0AFB0E4-B813-481E-ACF0-5CD23C100117}" type="presParOf" srcId="{C6C23E08-E969-4F7B-8C65-D79599117DD4}" destId="{6DE81195-4CE2-4363-A27E-42AB54CE66B2}" srcOrd="0" destOrd="0" presId="urn:microsoft.com/office/officeart/2009/3/layout/StepUpProcess"/>
    <dgm:cxn modelId="{0681B4AA-CA28-4B9F-B752-B1A9A856C6C4}" type="presParOf" srcId="{F40FD6AB-2596-4A20-9BB1-79127B3FB1BF}" destId="{C0BEC440-4EFA-4821-AF9D-370165472685}" srcOrd="2" destOrd="0" presId="urn:microsoft.com/office/officeart/2009/3/layout/StepUpProcess"/>
    <dgm:cxn modelId="{65491AA8-C557-42CB-A7C3-ABCA1089F654}" type="presParOf" srcId="{C0BEC440-4EFA-4821-AF9D-370165472685}" destId="{83C3A588-87E6-43BD-B0F1-04E4F3EFDCDD}" srcOrd="0" destOrd="0" presId="urn:microsoft.com/office/officeart/2009/3/layout/StepUpProcess"/>
    <dgm:cxn modelId="{7F4BF37A-B1E8-4843-9B98-C6F174550004}" type="presParOf" srcId="{C0BEC440-4EFA-4821-AF9D-370165472685}" destId="{97923DAC-4294-46CD-8674-2DA930A2B26C}" srcOrd="1" destOrd="0" presId="urn:microsoft.com/office/officeart/2009/3/layout/StepUpProcess"/>
    <dgm:cxn modelId="{9CE1CDA6-A7DE-4757-A1F2-6549CAFA92B5}" type="presParOf" srcId="{C0BEC440-4EFA-4821-AF9D-370165472685}" destId="{C045250F-06C0-4E42-AC7C-BA66F066A4AD}" srcOrd="2" destOrd="0" presId="urn:microsoft.com/office/officeart/2009/3/layout/StepUpProcess"/>
    <dgm:cxn modelId="{9586FBF3-959D-45AC-995B-A3C2F1EF6D37}" type="presParOf" srcId="{F40FD6AB-2596-4A20-9BB1-79127B3FB1BF}" destId="{1360F423-FBCF-4ABA-BD7D-387FA47FBF94}" srcOrd="3" destOrd="0" presId="urn:microsoft.com/office/officeart/2009/3/layout/StepUpProcess"/>
    <dgm:cxn modelId="{640A7FEC-8312-472E-928F-1901AA14E86B}" type="presParOf" srcId="{1360F423-FBCF-4ABA-BD7D-387FA47FBF94}" destId="{4333C540-0B5A-46B1-A992-A9F44A196D41}" srcOrd="0" destOrd="0" presId="urn:microsoft.com/office/officeart/2009/3/layout/StepUpProcess"/>
    <dgm:cxn modelId="{7BFE4941-22A2-4B32-AEA9-C45DA1F83F96}" type="presParOf" srcId="{F40FD6AB-2596-4A20-9BB1-79127B3FB1BF}" destId="{47FB7CE3-5A98-4353-A983-89ABD8C09712}" srcOrd="4" destOrd="0" presId="urn:microsoft.com/office/officeart/2009/3/layout/StepUpProcess"/>
    <dgm:cxn modelId="{B4522BA7-B5A4-4B5D-B982-C31359DB4CD8}" type="presParOf" srcId="{47FB7CE3-5A98-4353-A983-89ABD8C09712}" destId="{2C56F71D-D97D-4346-889E-28AA935BC5D0}" srcOrd="0" destOrd="0" presId="urn:microsoft.com/office/officeart/2009/3/layout/StepUpProcess"/>
    <dgm:cxn modelId="{ED2B656C-F830-4ED9-AD8F-B418365A0CD2}" type="presParOf" srcId="{47FB7CE3-5A98-4353-A983-89ABD8C09712}" destId="{A46D9D52-9436-453A-8FB0-C9155D400F8E}" srcOrd="1" destOrd="0" presId="urn:microsoft.com/office/officeart/2009/3/layout/StepUpProcess"/>
    <dgm:cxn modelId="{52AF4497-C9E4-49F2-A3AD-5EB2D95C06D1}" type="presParOf" srcId="{47FB7CE3-5A98-4353-A983-89ABD8C09712}" destId="{D641F8D3-1B94-4E29-9B09-60DB525F0EE4}" srcOrd="2" destOrd="0" presId="urn:microsoft.com/office/officeart/2009/3/layout/StepUpProcess"/>
    <dgm:cxn modelId="{3D2DAB6A-B163-4BA5-800C-A2A16FBFAFC6}" type="presParOf" srcId="{F40FD6AB-2596-4A20-9BB1-79127B3FB1BF}" destId="{AD55B1F4-0D22-42F9-B8C9-B6E0AD7F9547}" srcOrd="5" destOrd="0" presId="urn:microsoft.com/office/officeart/2009/3/layout/StepUpProcess"/>
    <dgm:cxn modelId="{F969FB9C-13E2-41B6-AC69-37250E05F34C}" type="presParOf" srcId="{AD55B1F4-0D22-42F9-B8C9-B6E0AD7F9547}" destId="{E4DA9D2D-F5C0-42F9-BD10-2611AA9871C3}" srcOrd="0" destOrd="0" presId="urn:microsoft.com/office/officeart/2009/3/layout/StepUpProcess"/>
    <dgm:cxn modelId="{C3A3086F-9E9D-4CA2-A9BC-C7F8C84CEB83}" type="presParOf" srcId="{F40FD6AB-2596-4A20-9BB1-79127B3FB1BF}" destId="{A914C659-A44E-4BE7-93A6-2B3169964C5C}" srcOrd="6" destOrd="0" presId="urn:microsoft.com/office/officeart/2009/3/layout/StepUpProcess"/>
    <dgm:cxn modelId="{5F6E32E5-A552-45DE-98A7-7EA327E98FF4}" type="presParOf" srcId="{A914C659-A44E-4BE7-93A6-2B3169964C5C}" destId="{9CEBDF73-54EC-4924-98D9-F0930F320224}" srcOrd="0" destOrd="0" presId="urn:microsoft.com/office/officeart/2009/3/layout/StepUpProcess"/>
    <dgm:cxn modelId="{A44E38AB-CF52-47C3-9745-3B8ED1F0D3E9}" type="presParOf" srcId="{A914C659-A44E-4BE7-93A6-2B3169964C5C}" destId="{91861AFC-350C-4721-BEDC-DEFBED25946C}" srcOrd="1" destOrd="0" presId="urn:microsoft.com/office/officeart/2009/3/layout/StepUpProcess"/>
    <dgm:cxn modelId="{9B020A39-EB24-4EBA-985E-2A2EA742FA0C}" type="presParOf" srcId="{A914C659-A44E-4BE7-93A6-2B3169964C5C}" destId="{F3329C95-8682-4D68-8CC9-8CBFB7580265}" srcOrd="2" destOrd="0" presId="urn:microsoft.com/office/officeart/2009/3/layout/StepUpProcess"/>
    <dgm:cxn modelId="{4CB6A512-C052-415A-A315-08E596680064}" type="presParOf" srcId="{F40FD6AB-2596-4A20-9BB1-79127B3FB1BF}" destId="{EE308375-343C-4E81-9F9B-2D252301777A}" srcOrd="7" destOrd="0" presId="urn:microsoft.com/office/officeart/2009/3/layout/StepUpProcess"/>
    <dgm:cxn modelId="{1B9EBB39-5855-4784-A8F7-B59DDEA0DAEF}" type="presParOf" srcId="{EE308375-343C-4E81-9F9B-2D252301777A}" destId="{1BC7239F-A33D-4903-840A-E840F574FE7B}" srcOrd="0" destOrd="0" presId="urn:microsoft.com/office/officeart/2009/3/layout/StepUpProcess"/>
    <dgm:cxn modelId="{F941DCD3-8027-4712-A75D-0B2D8B0A5E9C}" type="presParOf" srcId="{F40FD6AB-2596-4A20-9BB1-79127B3FB1BF}" destId="{5361C576-CFCC-4472-8EFB-82334445183A}" srcOrd="8" destOrd="0" presId="urn:microsoft.com/office/officeart/2009/3/layout/StepUpProcess"/>
    <dgm:cxn modelId="{4F046F61-2A13-47E3-906D-093DEFD5FB89}" type="presParOf" srcId="{5361C576-CFCC-4472-8EFB-82334445183A}" destId="{76B1FC8E-C78C-494E-B437-0B6766D59D2E}" srcOrd="0" destOrd="0" presId="urn:microsoft.com/office/officeart/2009/3/layout/StepUpProcess"/>
    <dgm:cxn modelId="{66B80289-318E-4FEC-8D47-E5FCB761998A}" type="presParOf" srcId="{5361C576-CFCC-4472-8EFB-82334445183A}" destId="{D882DFA7-4BB9-4911-84E8-F608267F55D8}" srcOrd="1" destOrd="0" presId="urn:microsoft.com/office/officeart/2009/3/layout/StepUpProcess"/>
    <dgm:cxn modelId="{7117C753-BF5A-4809-A1E0-838F5D909B85}" type="presParOf" srcId="{5361C576-CFCC-4472-8EFB-82334445183A}" destId="{88717B1D-5C12-45F5-94B2-FFEF47200840}" srcOrd="2" destOrd="0" presId="urn:microsoft.com/office/officeart/2009/3/layout/StepUpProcess"/>
    <dgm:cxn modelId="{C67E698B-45E7-4CFB-B91F-669C2117F974}" type="presParOf" srcId="{F40FD6AB-2596-4A20-9BB1-79127B3FB1BF}" destId="{2FA83F79-65A3-401B-992F-65E1E4D4828E}" srcOrd="9" destOrd="0" presId="urn:microsoft.com/office/officeart/2009/3/layout/StepUpProcess"/>
    <dgm:cxn modelId="{932F7A2E-C0AB-40DD-AFCD-4290B0FF0C5D}" type="presParOf" srcId="{2FA83F79-65A3-401B-992F-65E1E4D4828E}" destId="{DEFE889C-C518-43A0-8A99-D12A6C5C172F}" srcOrd="0" destOrd="0" presId="urn:microsoft.com/office/officeart/2009/3/layout/StepUpProcess"/>
    <dgm:cxn modelId="{200DDA9A-AA56-489D-B5DC-FCD7454C2787}" type="presParOf" srcId="{F40FD6AB-2596-4A20-9BB1-79127B3FB1BF}" destId="{44AAA7C5-16DE-4C4B-9807-04F019110CDE}" srcOrd="10" destOrd="0" presId="urn:microsoft.com/office/officeart/2009/3/layout/StepUpProcess"/>
    <dgm:cxn modelId="{50CD9AEE-17CF-474D-B042-FDCF774E36EC}" type="presParOf" srcId="{44AAA7C5-16DE-4C4B-9807-04F019110CDE}" destId="{DF29B7E1-469C-408E-8BB3-31963BD26263}" srcOrd="0" destOrd="0" presId="urn:microsoft.com/office/officeart/2009/3/layout/StepUpProcess"/>
    <dgm:cxn modelId="{B5ED712E-5273-4573-89BF-2B057A31927C}" type="presParOf" srcId="{44AAA7C5-16DE-4C4B-9807-04F019110CDE}" destId="{99058206-8429-4156-8AD6-39CB68D8F79E}"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4A764AC-49C1-4387-8794-7B379C5F8C00}"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en-US"/>
        </a:p>
      </dgm:t>
    </dgm:pt>
    <dgm:pt modelId="{E95E07B5-AEE8-4592-9F6A-3C76CAB9F7B4}">
      <dgm:prSet phldrT="[Text]" custT="1"/>
      <dgm:spPr/>
      <dgm:t>
        <a:bodyPr/>
        <a:lstStyle/>
        <a:p>
          <a:r>
            <a:rPr lang="en-US" sz="1800" dirty="0">
              <a:solidFill>
                <a:schemeClr val="bg1"/>
              </a:solidFill>
            </a:rPr>
            <a:t>d</a:t>
          </a:r>
        </a:p>
      </dgm:t>
    </dgm:pt>
    <dgm:pt modelId="{A31969F5-8E54-4946-B4C2-5800982A6B98}" type="parTrans" cxnId="{1E2C1BEC-D40D-4A8E-9B96-F511DB487865}">
      <dgm:prSet/>
      <dgm:spPr/>
      <dgm:t>
        <a:bodyPr/>
        <a:lstStyle/>
        <a:p>
          <a:endParaRPr lang="en-US" sz="4000"/>
        </a:p>
      </dgm:t>
    </dgm:pt>
    <dgm:pt modelId="{5B7855F6-E6F8-411D-9DD4-D46816534707}" type="sibTrans" cxnId="{1E2C1BEC-D40D-4A8E-9B96-F511DB487865}">
      <dgm:prSet/>
      <dgm:spPr/>
      <dgm:t>
        <a:bodyPr/>
        <a:lstStyle/>
        <a:p>
          <a:endParaRPr lang="en-US" sz="4000"/>
        </a:p>
      </dgm:t>
    </dgm:pt>
    <dgm:pt modelId="{4D86B0C5-39C6-4B98-BFB5-7BE44258B598}">
      <dgm:prSet phldrT="[Text]" custT="1"/>
      <dgm:spPr/>
      <dgm:t>
        <a:bodyPr/>
        <a:lstStyle/>
        <a:p>
          <a:r>
            <a:rPr lang="en-US" sz="1800" dirty="0">
              <a:solidFill>
                <a:schemeClr val="bg1"/>
              </a:solidFill>
            </a:rPr>
            <a:t>d</a:t>
          </a:r>
        </a:p>
      </dgm:t>
    </dgm:pt>
    <dgm:pt modelId="{8DC96A6B-5454-4BA2-B5E8-F952C321961A}" type="sibTrans" cxnId="{39B80DDE-466A-4957-B2B0-B604EA1B30A3}">
      <dgm:prSet/>
      <dgm:spPr/>
      <dgm:t>
        <a:bodyPr/>
        <a:lstStyle/>
        <a:p>
          <a:endParaRPr lang="en-US" sz="4000"/>
        </a:p>
      </dgm:t>
    </dgm:pt>
    <dgm:pt modelId="{FA65AC49-0049-4143-8B1E-3FABF06DD7F0}" type="parTrans" cxnId="{39B80DDE-466A-4957-B2B0-B604EA1B30A3}">
      <dgm:prSet/>
      <dgm:spPr/>
      <dgm:t>
        <a:bodyPr/>
        <a:lstStyle/>
        <a:p>
          <a:endParaRPr lang="en-US" sz="4000"/>
        </a:p>
      </dgm:t>
    </dgm:pt>
    <dgm:pt modelId="{6CC49933-8119-4B0B-8B06-F498C43CFDF7}">
      <dgm:prSet phldrT="[Text]" custT="1"/>
      <dgm:spPr/>
      <dgm:t>
        <a:bodyPr/>
        <a:lstStyle/>
        <a:p>
          <a:r>
            <a:rPr lang="en-US" sz="1800" dirty="0">
              <a:solidFill>
                <a:schemeClr val="bg1"/>
              </a:solidFill>
            </a:rPr>
            <a:t>d</a:t>
          </a:r>
        </a:p>
      </dgm:t>
    </dgm:pt>
    <dgm:pt modelId="{3794055D-1BD1-4552-91F8-57767DE924BF}" type="parTrans" cxnId="{0A277AED-6669-4EF8-A891-B8D4AD89EB46}">
      <dgm:prSet/>
      <dgm:spPr/>
      <dgm:t>
        <a:bodyPr/>
        <a:lstStyle/>
        <a:p>
          <a:endParaRPr lang="en-US" sz="4000"/>
        </a:p>
      </dgm:t>
    </dgm:pt>
    <dgm:pt modelId="{DACF157D-9371-4C39-8935-50E58DE7C561}" type="sibTrans" cxnId="{0A277AED-6669-4EF8-A891-B8D4AD89EB46}">
      <dgm:prSet/>
      <dgm:spPr/>
      <dgm:t>
        <a:bodyPr/>
        <a:lstStyle/>
        <a:p>
          <a:endParaRPr lang="en-US" sz="4000"/>
        </a:p>
      </dgm:t>
    </dgm:pt>
    <dgm:pt modelId="{26F5C122-7891-4465-8F09-D00B5FF5B670}">
      <dgm:prSet phldrT="[Text]" custT="1"/>
      <dgm:spPr/>
      <dgm:t>
        <a:bodyPr/>
        <a:lstStyle/>
        <a:p>
          <a:r>
            <a:rPr lang="en-US" sz="1800" dirty="0">
              <a:solidFill>
                <a:schemeClr val="bg1"/>
              </a:solidFill>
            </a:rPr>
            <a:t>d</a:t>
          </a:r>
        </a:p>
      </dgm:t>
    </dgm:pt>
    <dgm:pt modelId="{EC4A8246-6D06-400E-BD05-7D713E22487B}" type="parTrans" cxnId="{66849090-0718-431D-86B2-2FB2564576B9}">
      <dgm:prSet/>
      <dgm:spPr/>
      <dgm:t>
        <a:bodyPr/>
        <a:lstStyle/>
        <a:p>
          <a:endParaRPr lang="en-US" sz="4000"/>
        </a:p>
      </dgm:t>
    </dgm:pt>
    <dgm:pt modelId="{2D925A81-4E20-433B-B527-66145695DD1B}" type="sibTrans" cxnId="{66849090-0718-431D-86B2-2FB2564576B9}">
      <dgm:prSet/>
      <dgm:spPr/>
      <dgm:t>
        <a:bodyPr/>
        <a:lstStyle/>
        <a:p>
          <a:endParaRPr lang="en-US" sz="4000"/>
        </a:p>
      </dgm:t>
    </dgm:pt>
    <dgm:pt modelId="{A4A7FBDC-4442-4AAB-9636-D8CD9B98DC33}">
      <dgm:prSet phldrT="[Text]" custT="1"/>
      <dgm:spPr/>
      <dgm:t>
        <a:bodyPr/>
        <a:lstStyle/>
        <a:p>
          <a:r>
            <a:rPr lang="en-US" sz="1800" dirty="0">
              <a:solidFill>
                <a:schemeClr val="bg1"/>
              </a:solidFill>
            </a:rPr>
            <a:t>d</a:t>
          </a:r>
        </a:p>
      </dgm:t>
    </dgm:pt>
    <dgm:pt modelId="{A5261E35-021F-4162-BA66-E4BB7D8FBB12}" type="parTrans" cxnId="{6A6995D6-0AF8-4837-B003-DE6041FFFED7}">
      <dgm:prSet/>
      <dgm:spPr/>
      <dgm:t>
        <a:bodyPr/>
        <a:lstStyle/>
        <a:p>
          <a:endParaRPr lang="en-US" sz="4000"/>
        </a:p>
      </dgm:t>
    </dgm:pt>
    <dgm:pt modelId="{29EBEE8D-4772-430A-83F5-7F38A2E10FC0}" type="sibTrans" cxnId="{6A6995D6-0AF8-4837-B003-DE6041FFFED7}">
      <dgm:prSet/>
      <dgm:spPr/>
      <dgm:t>
        <a:bodyPr/>
        <a:lstStyle/>
        <a:p>
          <a:endParaRPr lang="en-US" sz="4000"/>
        </a:p>
      </dgm:t>
    </dgm:pt>
    <dgm:pt modelId="{0AB97112-9E0B-4C89-ACBE-B6A79C51BAA0}">
      <dgm:prSet phldrT="[Text]" custT="1"/>
      <dgm:spPr/>
      <dgm:t>
        <a:bodyPr/>
        <a:lstStyle/>
        <a:p>
          <a:r>
            <a:rPr lang="en-US" sz="1800" dirty="0">
              <a:solidFill>
                <a:schemeClr val="bg1"/>
              </a:solidFill>
            </a:rPr>
            <a:t>d</a:t>
          </a:r>
        </a:p>
      </dgm:t>
    </dgm:pt>
    <dgm:pt modelId="{40ADF086-44CA-4486-B283-D62A75A1B555}" type="sibTrans" cxnId="{CEFA53AD-F4F0-42C5-B2A9-C0C54A2AC50D}">
      <dgm:prSet/>
      <dgm:spPr/>
      <dgm:t>
        <a:bodyPr/>
        <a:lstStyle/>
        <a:p>
          <a:endParaRPr lang="en-US" sz="4000"/>
        </a:p>
      </dgm:t>
    </dgm:pt>
    <dgm:pt modelId="{8A476C13-3A08-4792-A520-2BE2FB39D849}" type="parTrans" cxnId="{CEFA53AD-F4F0-42C5-B2A9-C0C54A2AC50D}">
      <dgm:prSet/>
      <dgm:spPr/>
      <dgm:t>
        <a:bodyPr/>
        <a:lstStyle/>
        <a:p>
          <a:endParaRPr lang="en-US" sz="4000"/>
        </a:p>
      </dgm:t>
    </dgm:pt>
    <dgm:pt modelId="{F40FD6AB-2596-4A20-9BB1-79127B3FB1BF}" type="pres">
      <dgm:prSet presAssocID="{54A764AC-49C1-4387-8794-7B379C5F8C00}" presName="rootnode" presStyleCnt="0">
        <dgm:presLayoutVars>
          <dgm:chMax/>
          <dgm:chPref/>
          <dgm:dir/>
          <dgm:animLvl val="lvl"/>
        </dgm:presLayoutVars>
      </dgm:prSet>
      <dgm:spPr/>
    </dgm:pt>
    <dgm:pt modelId="{AFD532A3-3C13-4247-877A-A698C34C981B}" type="pres">
      <dgm:prSet presAssocID="{0AB97112-9E0B-4C89-ACBE-B6A79C51BAA0}" presName="composite" presStyleCnt="0"/>
      <dgm:spPr/>
    </dgm:pt>
    <dgm:pt modelId="{BACC9E0B-5F42-45B9-A2C5-0BC0D85C9EF9}" type="pres">
      <dgm:prSet presAssocID="{0AB97112-9E0B-4C89-ACBE-B6A79C51BAA0}" presName="LShape" presStyleLbl="alignNode1" presStyleIdx="0" presStyleCnt="11" custScaleX="115748" custLinFactY="1753" custLinFactNeighborX="-283" custLinFactNeighborY="100000"/>
      <dgm:spPr>
        <a:solidFill>
          <a:srgbClr val="00B0F0"/>
        </a:solidFill>
        <a:ln>
          <a:solidFill>
            <a:schemeClr val="bg1"/>
          </a:solidFill>
        </a:ln>
      </dgm:spPr>
    </dgm:pt>
    <dgm:pt modelId="{05292075-39BA-48E7-B88C-7E73645A310F}" type="pres">
      <dgm:prSet presAssocID="{0AB97112-9E0B-4C89-ACBE-B6A79C51BAA0}" presName="ParentText" presStyleLbl="revTx" presStyleIdx="0" presStyleCnt="6" custLinFactNeighborX="7816" custLinFactNeighborY="80244">
        <dgm:presLayoutVars>
          <dgm:chMax val="0"/>
          <dgm:chPref val="0"/>
          <dgm:bulletEnabled val="1"/>
        </dgm:presLayoutVars>
      </dgm:prSet>
      <dgm:spPr/>
    </dgm:pt>
    <dgm:pt modelId="{05C97EC2-4037-4F2A-8926-2703FCD040F3}" type="pres">
      <dgm:prSet presAssocID="{0AB97112-9E0B-4C89-ACBE-B6A79C51BAA0}" presName="Triangle" presStyleLbl="alignNode1" presStyleIdx="1" presStyleCnt="11" custLinFactY="194123" custLinFactNeighborX="45737" custLinFactNeighborY="200000"/>
      <dgm:spPr>
        <a:solidFill>
          <a:srgbClr val="00B0F0"/>
        </a:solidFill>
        <a:ln>
          <a:solidFill>
            <a:schemeClr val="bg1"/>
          </a:solidFill>
        </a:ln>
      </dgm:spPr>
    </dgm:pt>
    <dgm:pt modelId="{C6C23E08-E969-4F7B-8C65-D79599117DD4}" type="pres">
      <dgm:prSet presAssocID="{40ADF086-44CA-4486-B283-D62A75A1B555}" presName="sibTrans" presStyleCnt="0"/>
      <dgm:spPr/>
    </dgm:pt>
    <dgm:pt modelId="{6DE81195-4CE2-4363-A27E-42AB54CE66B2}" type="pres">
      <dgm:prSet presAssocID="{40ADF086-44CA-4486-B283-D62A75A1B555}" presName="space" presStyleCnt="0"/>
      <dgm:spPr/>
    </dgm:pt>
    <dgm:pt modelId="{C0BEC440-4EFA-4821-AF9D-370165472685}" type="pres">
      <dgm:prSet presAssocID="{4D86B0C5-39C6-4B98-BFB5-7BE44258B598}" presName="composite" presStyleCnt="0"/>
      <dgm:spPr/>
    </dgm:pt>
    <dgm:pt modelId="{83C3A588-87E6-43BD-B0F1-04E4F3EFDCDD}" type="pres">
      <dgm:prSet presAssocID="{4D86B0C5-39C6-4B98-BFB5-7BE44258B598}" presName="LShape" presStyleLbl="alignNode1" presStyleIdx="2" presStyleCnt="11" custScaleX="124895" custLinFactNeighborX="-2982" custLinFactNeighborY="62617"/>
      <dgm:spPr>
        <a:solidFill>
          <a:srgbClr val="00B0F0"/>
        </a:solidFill>
        <a:ln>
          <a:solidFill>
            <a:schemeClr val="bg1"/>
          </a:solidFill>
        </a:ln>
      </dgm:spPr>
    </dgm:pt>
    <dgm:pt modelId="{97923DAC-4294-46CD-8674-2DA930A2B26C}" type="pres">
      <dgm:prSet presAssocID="{4D86B0C5-39C6-4B98-BFB5-7BE44258B598}" presName="ParentText" presStyleLbl="revTx" presStyleIdx="1" presStyleCnt="6" custScaleX="116920" custLinFactNeighborX="5862" custLinFactNeighborY="55678">
        <dgm:presLayoutVars>
          <dgm:chMax val="0"/>
          <dgm:chPref val="0"/>
          <dgm:bulletEnabled val="1"/>
        </dgm:presLayoutVars>
      </dgm:prSet>
      <dgm:spPr/>
    </dgm:pt>
    <dgm:pt modelId="{C045250F-06C0-4E42-AC7C-BA66F066A4AD}" type="pres">
      <dgm:prSet presAssocID="{4D86B0C5-39C6-4B98-BFB5-7BE44258B598}" presName="Triangle" presStyleLbl="alignNode1" presStyleIdx="3" presStyleCnt="11" custLinFactY="100000" custLinFactNeighborX="46141" custLinFactNeighborY="158765"/>
      <dgm:spPr>
        <a:solidFill>
          <a:srgbClr val="00B0F0"/>
        </a:solidFill>
        <a:ln>
          <a:solidFill>
            <a:schemeClr val="bg1"/>
          </a:solidFill>
        </a:ln>
      </dgm:spPr>
    </dgm:pt>
    <dgm:pt modelId="{1360F423-FBCF-4ABA-BD7D-387FA47FBF94}" type="pres">
      <dgm:prSet presAssocID="{8DC96A6B-5454-4BA2-B5E8-F952C321961A}" presName="sibTrans" presStyleCnt="0"/>
      <dgm:spPr/>
    </dgm:pt>
    <dgm:pt modelId="{4333C540-0B5A-46B1-A992-A9F44A196D41}" type="pres">
      <dgm:prSet presAssocID="{8DC96A6B-5454-4BA2-B5E8-F952C321961A}" presName="space" presStyleCnt="0"/>
      <dgm:spPr/>
    </dgm:pt>
    <dgm:pt modelId="{47FB7CE3-5A98-4353-A983-89ABD8C09712}" type="pres">
      <dgm:prSet presAssocID="{E95E07B5-AEE8-4592-9F6A-3C76CAB9F7B4}" presName="composite" presStyleCnt="0"/>
      <dgm:spPr/>
    </dgm:pt>
    <dgm:pt modelId="{2C56F71D-D97D-4346-889E-28AA935BC5D0}" type="pres">
      <dgm:prSet presAssocID="{E95E07B5-AEE8-4592-9F6A-3C76CAB9F7B4}" presName="LShape" presStyleLbl="alignNode1" presStyleIdx="4" presStyleCnt="11" custScaleX="113322" custLinFactNeighborX="1955" custLinFactNeighborY="25695"/>
      <dgm:spPr>
        <a:solidFill>
          <a:srgbClr val="7030A0"/>
        </a:solidFill>
        <a:ln>
          <a:solidFill>
            <a:schemeClr val="bg1"/>
          </a:solidFill>
        </a:ln>
      </dgm:spPr>
    </dgm:pt>
    <dgm:pt modelId="{A46D9D52-9436-453A-8FB0-C9155D400F8E}" type="pres">
      <dgm:prSet presAssocID="{E95E07B5-AEE8-4592-9F6A-3C76CAB9F7B4}" presName="ParentText" presStyleLbl="revTx" presStyleIdx="2" presStyleCnt="6" custLinFactNeighborX="-370" custLinFactNeighborY="30468">
        <dgm:presLayoutVars>
          <dgm:chMax val="0"/>
          <dgm:chPref val="0"/>
          <dgm:bulletEnabled val="1"/>
        </dgm:presLayoutVars>
      </dgm:prSet>
      <dgm:spPr/>
    </dgm:pt>
    <dgm:pt modelId="{D641F8D3-1B94-4E29-9B09-60DB525F0EE4}" type="pres">
      <dgm:prSet presAssocID="{E95E07B5-AEE8-4592-9F6A-3C76CAB9F7B4}" presName="Triangle" presStyleLbl="alignNode1" presStyleIdx="5" presStyleCnt="11" custLinFactY="20741" custLinFactNeighborX="47413" custLinFactNeighborY="100000"/>
      <dgm:spPr>
        <a:solidFill>
          <a:srgbClr val="7030A0"/>
        </a:solidFill>
        <a:ln>
          <a:noFill/>
        </a:ln>
      </dgm:spPr>
    </dgm:pt>
    <dgm:pt modelId="{AD55B1F4-0D22-42F9-B8C9-B6E0AD7F9547}" type="pres">
      <dgm:prSet presAssocID="{5B7855F6-E6F8-411D-9DD4-D46816534707}" presName="sibTrans" presStyleCnt="0"/>
      <dgm:spPr/>
    </dgm:pt>
    <dgm:pt modelId="{E4DA9D2D-F5C0-42F9-BD10-2611AA9871C3}" type="pres">
      <dgm:prSet presAssocID="{5B7855F6-E6F8-411D-9DD4-D46816534707}" presName="space" presStyleCnt="0"/>
      <dgm:spPr/>
    </dgm:pt>
    <dgm:pt modelId="{A914C659-A44E-4BE7-93A6-2B3169964C5C}" type="pres">
      <dgm:prSet presAssocID="{6CC49933-8119-4B0B-8B06-F498C43CFDF7}" presName="composite" presStyleCnt="0"/>
      <dgm:spPr/>
    </dgm:pt>
    <dgm:pt modelId="{9CEBDF73-54EC-4924-98D9-F0930F320224}" type="pres">
      <dgm:prSet presAssocID="{6CC49933-8119-4B0B-8B06-F498C43CFDF7}" presName="LShape" presStyleLbl="alignNode1" presStyleIdx="6" presStyleCnt="11" custScaleX="101686" custLinFactX="-100000" custLinFactY="-46484" custLinFactNeighborX="-133407" custLinFactNeighborY="-100000"/>
      <dgm:spPr>
        <a:solidFill>
          <a:schemeClr val="bg1"/>
        </a:solidFill>
        <a:ln>
          <a:solidFill>
            <a:schemeClr val="bg1"/>
          </a:solidFill>
        </a:ln>
      </dgm:spPr>
    </dgm:pt>
    <dgm:pt modelId="{91861AFC-350C-4721-BEDC-DEFBED25946C}" type="pres">
      <dgm:prSet presAssocID="{6CC49933-8119-4B0B-8B06-F498C43CFDF7}" presName="ParentText" presStyleLbl="revTx" presStyleIdx="3" presStyleCnt="6" custLinFactNeighborX="13188" custLinFactNeighborY="-1258">
        <dgm:presLayoutVars>
          <dgm:chMax val="0"/>
          <dgm:chPref val="0"/>
          <dgm:bulletEnabled val="1"/>
        </dgm:presLayoutVars>
      </dgm:prSet>
      <dgm:spPr/>
    </dgm:pt>
    <dgm:pt modelId="{F3329C95-8682-4D68-8CC9-8CBFB7580265}" type="pres">
      <dgm:prSet presAssocID="{6CC49933-8119-4B0B-8B06-F498C43CFDF7}" presName="Triangle" presStyleLbl="alignNode1" presStyleIdx="7" presStyleCnt="11" custLinFactX="-483216" custLinFactY="-172291" custLinFactNeighborX="-500000" custLinFactNeighborY="-200000"/>
      <dgm:spPr>
        <a:solidFill>
          <a:schemeClr val="bg1"/>
        </a:solidFill>
        <a:ln>
          <a:solidFill>
            <a:schemeClr val="bg1"/>
          </a:solidFill>
        </a:ln>
      </dgm:spPr>
    </dgm:pt>
    <dgm:pt modelId="{EE308375-343C-4E81-9F9B-2D252301777A}" type="pres">
      <dgm:prSet presAssocID="{DACF157D-9371-4C39-8935-50E58DE7C561}" presName="sibTrans" presStyleCnt="0"/>
      <dgm:spPr/>
    </dgm:pt>
    <dgm:pt modelId="{1BC7239F-A33D-4903-840A-E840F574FE7B}" type="pres">
      <dgm:prSet presAssocID="{DACF157D-9371-4C39-8935-50E58DE7C561}" presName="space" presStyleCnt="0"/>
      <dgm:spPr/>
    </dgm:pt>
    <dgm:pt modelId="{5361C576-CFCC-4472-8EFB-82334445183A}" type="pres">
      <dgm:prSet presAssocID="{26F5C122-7891-4465-8F09-D00B5FF5B670}" presName="composite" presStyleCnt="0"/>
      <dgm:spPr/>
    </dgm:pt>
    <dgm:pt modelId="{76B1FC8E-C78C-494E-B437-0B6766D59D2E}" type="pres">
      <dgm:prSet presAssocID="{26F5C122-7891-4465-8F09-D00B5FF5B670}" presName="LShape" presStyleLbl="alignNode1" presStyleIdx="8" presStyleCnt="11" custScaleX="155730" custLinFactX="-28649" custLinFactNeighborX="-100000" custLinFactNeighborY="21897"/>
      <dgm:spPr>
        <a:solidFill>
          <a:srgbClr val="7030A0"/>
        </a:solidFill>
        <a:ln>
          <a:solidFill>
            <a:schemeClr val="bg1"/>
          </a:solidFill>
        </a:ln>
      </dgm:spPr>
    </dgm:pt>
    <dgm:pt modelId="{D882DFA7-4BB9-4911-84E8-F608267F55D8}" type="pres">
      <dgm:prSet presAssocID="{26F5C122-7891-4465-8F09-D00B5FF5B670}" presName="ParentText" presStyleLbl="revTx" presStyleIdx="4" presStyleCnt="6" custLinFactNeighborX="47" custLinFactNeighborY="-31698">
        <dgm:presLayoutVars>
          <dgm:chMax val="0"/>
          <dgm:chPref val="0"/>
          <dgm:bulletEnabled val="1"/>
        </dgm:presLayoutVars>
      </dgm:prSet>
      <dgm:spPr/>
    </dgm:pt>
    <dgm:pt modelId="{88717B1D-5C12-45F5-94B2-FFEF47200840}" type="pres">
      <dgm:prSet presAssocID="{26F5C122-7891-4465-8F09-D00B5FF5B670}" presName="Triangle" presStyleLbl="alignNode1" presStyleIdx="9" presStyleCnt="11" custLinFactX="-297578" custLinFactY="13750" custLinFactNeighborX="-300000" custLinFactNeighborY="100000"/>
      <dgm:spPr>
        <a:solidFill>
          <a:srgbClr val="7030A0"/>
        </a:solidFill>
        <a:ln>
          <a:solidFill>
            <a:schemeClr val="bg1"/>
          </a:solidFill>
        </a:ln>
      </dgm:spPr>
    </dgm:pt>
    <dgm:pt modelId="{2FA83F79-65A3-401B-992F-65E1E4D4828E}" type="pres">
      <dgm:prSet presAssocID="{2D925A81-4E20-433B-B527-66145695DD1B}" presName="sibTrans" presStyleCnt="0"/>
      <dgm:spPr/>
    </dgm:pt>
    <dgm:pt modelId="{DEFE889C-C518-43A0-8A99-D12A6C5C172F}" type="pres">
      <dgm:prSet presAssocID="{2D925A81-4E20-433B-B527-66145695DD1B}" presName="space" presStyleCnt="0"/>
      <dgm:spPr/>
    </dgm:pt>
    <dgm:pt modelId="{44AAA7C5-16DE-4C4B-9807-04F019110CDE}" type="pres">
      <dgm:prSet presAssocID="{A4A7FBDC-4442-4AAB-9636-D8CD9B98DC33}" presName="composite" presStyleCnt="0"/>
      <dgm:spPr/>
    </dgm:pt>
    <dgm:pt modelId="{DF29B7E1-469C-408E-8BB3-31963BD26263}" type="pres">
      <dgm:prSet presAssocID="{A4A7FBDC-4442-4AAB-9636-D8CD9B98DC33}" presName="LShape" presStyleLbl="alignNode1" presStyleIdx="10" presStyleCnt="11" custScaleX="116707" custLinFactNeighborX="-90305" custLinFactNeighborY="-13502"/>
      <dgm:spPr>
        <a:solidFill>
          <a:srgbClr val="7030A0"/>
        </a:solidFill>
        <a:ln>
          <a:solidFill>
            <a:schemeClr val="bg1"/>
          </a:solidFill>
        </a:ln>
      </dgm:spPr>
    </dgm:pt>
    <dgm:pt modelId="{99058206-8429-4156-8AD6-39CB68D8F79E}" type="pres">
      <dgm:prSet presAssocID="{A4A7FBDC-4442-4AAB-9636-D8CD9B98DC33}" presName="ParentText" presStyleLbl="revTx" presStyleIdx="5" presStyleCnt="6" custLinFactNeighborX="478" custLinFactNeighborY="-55788">
        <dgm:presLayoutVars>
          <dgm:chMax val="0"/>
          <dgm:chPref val="0"/>
          <dgm:bulletEnabled val="1"/>
        </dgm:presLayoutVars>
      </dgm:prSet>
      <dgm:spPr/>
    </dgm:pt>
  </dgm:ptLst>
  <dgm:cxnLst>
    <dgm:cxn modelId="{2EBCF12D-3CEB-4553-9DD2-41F7A92FDFDF}" type="presOf" srcId="{4D86B0C5-39C6-4B98-BFB5-7BE44258B598}" destId="{97923DAC-4294-46CD-8674-2DA930A2B26C}" srcOrd="0" destOrd="0" presId="urn:microsoft.com/office/officeart/2009/3/layout/StepUpProcess"/>
    <dgm:cxn modelId="{45EDA95D-B1DA-4F8C-9C0A-4F8F08D870E5}" type="presOf" srcId="{A4A7FBDC-4442-4AAB-9636-D8CD9B98DC33}" destId="{99058206-8429-4156-8AD6-39CB68D8F79E}" srcOrd="0" destOrd="0" presId="urn:microsoft.com/office/officeart/2009/3/layout/StepUpProcess"/>
    <dgm:cxn modelId="{19B3135F-8890-40A3-BF9A-1C3863B66C9F}" type="presOf" srcId="{E95E07B5-AEE8-4592-9F6A-3C76CAB9F7B4}" destId="{A46D9D52-9436-453A-8FB0-C9155D400F8E}" srcOrd="0" destOrd="0" presId="urn:microsoft.com/office/officeart/2009/3/layout/StepUpProcess"/>
    <dgm:cxn modelId="{324AF754-24CB-43D2-B8BC-370B1588D907}" type="presOf" srcId="{6CC49933-8119-4B0B-8B06-F498C43CFDF7}" destId="{91861AFC-350C-4721-BEDC-DEFBED25946C}" srcOrd="0" destOrd="0" presId="urn:microsoft.com/office/officeart/2009/3/layout/StepUpProcess"/>
    <dgm:cxn modelId="{66849090-0718-431D-86B2-2FB2564576B9}" srcId="{54A764AC-49C1-4387-8794-7B379C5F8C00}" destId="{26F5C122-7891-4465-8F09-D00B5FF5B670}" srcOrd="4" destOrd="0" parTransId="{EC4A8246-6D06-400E-BD05-7D713E22487B}" sibTransId="{2D925A81-4E20-433B-B527-66145695DD1B}"/>
    <dgm:cxn modelId="{FD96729C-55FB-4EDF-8705-9EEAA9F16641}" type="presOf" srcId="{26F5C122-7891-4465-8F09-D00B5FF5B670}" destId="{D882DFA7-4BB9-4911-84E8-F608267F55D8}" srcOrd="0" destOrd="0" presId="urn:microsoft.com/office/officeart/2009/3/layout/StepUpProcess"/>
    <dgm:cxn modelId="{CEFA53AD-F4F0-42C5-B2A9-C0C54A2AC50D}" srcId="{54A764AC-49C1-4387-8794-7B379C5F8C00}" destId="{0AB97112-9E0B-4C89-ACBE-B6A79C51BAA0}" srcOrd="0" destOrd="0" parTransId="{8A476C13-3A08-4792-A520-2BE2FB39D849}" sibTransId="{40ADF086-44CA-4486-B283-D62A75A1B555}"/>
    <dgm:cxn modelId="{E9E360C8-B5D4-4EC3-8F82-273F037C9BCB}" type="presOf" srcId="{0AB97112-9E0B-4C89-ACBE-B6A79C51BAA0}" destId="{05292075-39BA-48E7-B88C-7E73645A310F}" srcOrd="0" destOrd="0" presId="urn:microsoft.com/office/officeart/2009/3/layout/StepUpProcess"/>
    <dgm:cxn modelId="{D7ECCDD3-C758-4241-B987-BFE47C66BE56}" type="presOf" srcId="{54A764AC-49C1-4387-8794-7B379C5F8C00}" destId="{F40FD6AB-2596-4A20-9BB1-79127B3FB1BF}" srcOrd="0" destOrd="0" presId="urn:microsoft.com/office/officeart/2009/3/layout/StepUpProcess"/>
    <dgm:cxn modelId="{6A6995D6-0AF8-4837-B003-DE6041FFFED7}" srcId="{54A764AC-49C1-4387-8794-7B379C5F8C00}" destId="{A4A7FBDC-4442-4AAB-9636-D8CD9B98DC33}" srcOrd="5" destOrd="0" parTransId="{A5261E35-021F-4162-BA66-E4BB7D8FBB12}" sibTransId="{29EBEE8D-4772-430A-83F5-7F38A2E10FC0}"/>
    <dgm:cxn modelId="{39B80DDE-466A-4957-B2B0-B604EA1B30A3}" srcId="{54A764AC-49C1-4387-8794-7B379C5F8C00}" destId="{4D86B0C5-39C6-4B98-BFB5-7BE44258B598}" srcOrd="1" destOrd="0" parTransId="{FA65AC49-0049-4143-8B1E-3FABF06DD7F0}" sibTransId="{8DC96A6B-5454-4BA2-B5E8-F952C321961A}"/>
    <dgm:cxn modelId="{1E2C1BEC-D40D-4A8E-9B96-F511DB487865}" srcId="{54A764AC-49C1-4387-8794-7B379C5F8C00}" destId="{E95E07B5-AEE8-4592-9F6A-3C76CAB9F7B4}" srcOrd="2" destOrd="0" parTransId="{A31969F5-8E54-4946-B4C2-5800982A6B98}" sibTransId="{5B7855F6-E6F8-411D-9DD4-D46816534707}"/>
    <dgm:cxn modelId="{0A277AED-6669-4EF8-A891-B8D4AD89EB46}" srcId="{54A764AC-49C1-4387-8794-7B379C5F8C00}" destId="{6CC49933-8119-4B0B-8B06-F498C43CFDF7}" srcOrd="3" destOrd="0" parTransId="{3794055D-1BD1-4552-91F8-57767DE924BF}" sibTransId="{DACF157D-9371-4C39-8935-50E58DE7C561}"/>
    <dgm:cxn modelId="{C76CC498-4511-47C5-8396-270DA92A2B01}" type="presParOf" srcId="{F40FD6AB-2596-4A20-9BB1-79127B3FB1BF}" destId="{AFD532A3-3C13-4247-877A-A698C34C981B}" srcOrd="0" destOrd="0" presId="urn:microsoft.com/office/officeart/2009/3/layout/StepUpProcess"/>
    <dgm:cxn modelId="{AEF56F5C-B6C1-487F-82DD-30FA26DC9665}" type="presParOf" srcId="{AFD532A3-3C13-4247-877A-A698C34C981B}" destId="{BACC9E0B-5F42-45B9-A2C5-0BC0D85C9EF9}" srcOrd="0" destOrd="0" presId="urn:microsoft.com/office/officeart/2009/3/layout/StepUpProcess"/>
    <dgm:cxn modelId="{83C28ACA-3F42-4126-BA17-5C92580431A2}" type="presParOf" srcId="{AFD532A3-3C13-4247-877A-A698C34C981B}" destId="{05292075-39BA-48E7-B88C-7E73645A310F}" srcOrd="1" destOrd="0" presId="urn:microsoft.com/office/officeart/2009/3/layout/StepUpProcess"/>
    <dgm:cxn modelId="{FE5B1107-8FA8-453E-AC2F-3DF83885167D}" type="presParOf" srcId="{AFD532A3-3C13-4247-877A-A698C34C981B}" destId="{05C97EC2-4037-4F2A-8926-2703FCD040F3}" srcOrd="2" destOrd="0" presId="urn:microsoft.com/office/officeart/2009/3/layout/StepUpProcess"/>
    <dgm:cxn modelId="{61A63ACD-C45B-4E7A-BDE3-3F2F3420EC8F}" type="presParOf" srcId="{F40FD6AB-2596-4A20-9BB1-79127B3FB1BF}" destId="{C6C23E08-E969-4F7B-8C65-D79599117DD4}" srcOrd="1" destOrd="0" presId="urn:microsoft.com/office/officeart/2009/3/layout/StepUpProcess"/>
    <dgm:cxn modelId="{C0AFB0E4-B813-481E-ACF0-5CD23C100117}" type="presParOf" srcId="{C6C23E08-E969-4F7B-8C65-D79599117DD4}" destId="{6DE81195-4CE2-4363-A27E-42AB54CE66B2}" srcOrd="0" destOrd="0" presId="urn:microsoft.com/office/officeart/2009/3/layout/StepUpProcess"/>
    <dgm:cxn modelId="{0681B4AA-CA28-4B9F-B752-B1A9A856C6C4}" type="presParOf" srcId="{F40FD6AB-2596-4A20-9BB1-79127B3FB1BF}" destId="{C0BEC440-4EFA-4821-AF9D-370165472685}" srcOrd="2" destOrd="0" presId="urn:microsoft.com/office/officeart/2009/3/layout/StepUpProcess"/>
    <dgm:cxn modelId="{65491AA8-C557-42CB-A7C3-ABCA1089F654}" type="presParOf" srcId="{C0BEC440-4EFA-4821-AF9D-370165472685}" destId="{83C3A588-87E6-43BD-B0F1-04E4F3EFDCDD}" srcOrd="0" destOrd="0" presId="urn:microsoft.com/office/officeart/2009/3/layout/StepUpProcess"/>
    <dgm:cxn modelId="{7F4BF37A-B1E8-4843-9B98-C6F174550004}" type="presParOf" srcId="{C0BEC440-4EFA-4821-AF9D-370165472685}" destId="{97923DAC-4294-46CD-8674-2DA930A2B26C}" srcOrd="1" destOrd="0" presId="urn:microsoft.com/office/officeart/2009/3/layout/StepUpProcess"/>
    <dgm:cxn modelId="{9CE1CDA6-A7DE-4757-A1F2-6549CAFA92B5}" type="presParOf" srcId="{C0BEC440-4EFA-4821-AF9D-370165472685}" destId="{C045250F-06C0-4E42-AC7C-BA66F066A4AD}" srcOrd="2" destOrd="0" presId="urn:microsoft.com/office/officeart/2009/3/layout/StepUpProcess"/>
    <dgm:cxn modelId="{9586FBF3-959D-45AC-995B-A3C2F1EF6D37}" type="presParOf" srcId="{F40FD6AB-2596-4A20-9BB1-79127B3FB1BF}" destId="{1360F423-FBCF-4ABA-BD7D-387FA47FBF94}" srcOrd="3" destOrd="0" presId="urn:microsoft.com/office/officeart/2009/3/layout/StepUpProcess"/>
    <dgm:cxn modelId="{640A7FEC-8312-472E-928F-1901AA14E86B}" type="presParOf" srcId="{1360F423-FBCF-4ABA-BD7D-387FA47FBF94}" destId="{4333C540-0B5A-46B1-A992-A9F44A196D41}" srcOrd="0" destOrd="0" presId="urn:microsoft.com/office/officeart/2009/3/layout/StepUpProcess"/>
    <dgm:cxn modelId="{7BFE4941-22A2-4B32-AEA9-C45DA1F83F96}" type="presParOf" srcId="{F40FD6AB-2596-4A20-9BB1-79127B3FB1BF}" destId="{47FB7CE3-5A98-4353-A983-89ABD8C09712}" srcOrd="4" destOrd="0" presId="urn:microsoft.com/office/officeart/2009/3/layout/StepUpProcess"/>
    <dgm:cxn modelId="{B4522BA7-B5A4-4B5D-B982-C31359DB4CD8}" type="presParOf" srcId="{47FB7CE3-5A98-4353-A983-89ABD8C09712}" destId="{2C56F71D-D97D-4346-889E-28AA935BC5D0}" srcOrd="0" destOrd="0" presId="urn:microsoft.com/office/officeart/2009/3/layout/StepUpProcess"/>
    <dgm:cxn modelId="{ED2B656C-F830-4ED9-AD8F-B418365A0CD2}" type="presParOf" srcId="{47FB7CE3-5A98-4353-A983-89ABD8C09712}" destId="{A46D9D52-9436-453A-8FB0-C9155D400F8E}" srcOrd="1" destOrd="0" presId="urn:microsoft.com/office/officeart/2009/3/layout/StepUpProcess"/>
    <dgm:cxn modelId="{52AF4497-C9E4-49F2-A3AD-5EB2D95C06D1}" type="presParOf" srcId="{47FB7CE3-5A98-4353-A983-89ABD8C09712}" destId="{D641F8D3-1B94-4E29-9B09-60DB525F0EE4}" srcOrd="2" destOrd="0" presId="urn:microsoft.com/office/officeart/2009/3/layout/StepUpProcess"/>
    <dgm:cxn modelId="{3D2DAB6A-B163-4BA5-800C-A2A16FBFAFC6}" type="presParOf" srcId="{F40FD6AB-2596-4A20-9BB1-79127B3FB1BF}" destId="{AD55B1F4-0D22-42F9-B8C9-B6E0AD7F9547}" srcOrd="5" destOrd="0" presId="urn:microsoft.com/office/officeart/2009/3/layout/StepUpProcess"/>
    <dgm:cxn modelId="{F969FB9C-13E2-41B6-AC69-37250E05F34C}" type="presParOf" srcId="{AD55B1F4-0D22-42F9-B8C9-B6E0AD7F9547}" destId="{E4DA9D2D-F5C0-42F9-BD10-2611AA9871C3}" srcOrd="0" destOrd="0" presId="urn:microsoft.com/office/officeart/2009/3/layout/StepUpProcess"/>
    <dgm:cxn modelId="{C3A3086F-9E9D-4CA2-A9BC-C7F8C84CEB83}" type="presParOf" srcId="{F40FD6AB-2596-4A20-9BB1-79127B3FB1BF}" destId="{A914C659-A44E-4BE7-93A6-2B3169964C5C}" srcOrd="6" destOrd="0" presId="urn:microsoft.com/office/officeart/2009/3/layout/StepUpProcess"/>
    <dgm:cxn modelId="{5F6E32E5-A552-45DE-98A7-7EA327E98FF4}" type="presParOf" srcId="{A914C659-A44E-4BE7-93A6-2B3169964C5C}" destId="{9CEBDF73-54EC-4924-98D9-F0930F320224}" srcOrd="0" destOrd="0" presId="urn:microsoft.com/office/officeart/2009/3/layout/StepUpProcess"/>
    <dgm:cxn modelId="{A44E38AB-CF52-47C3-9745-3B8ED1F0D3E9}" type="presParOf" srcId="{A914C659-A44E-4BE7-93A6-2B3169964C5C}" destId="{91861AFC-350C-4721-BEDC-DEFBED25946C}" srcOrd="1" destOrd="0" presId="urn:microsoft.com/office/officeart/2009/3/layout/StepUpProcess"/>
    <dgm:cxn modelId="{9B020A39-EB24-4EBA-985E-2A2EA742FA0C}" type="presParOf" srcId="{A914C659-A44E-4BE7-93A6-2B3169964C5C}" destId="{F3329C95-8682-4D68-8CC9-8CBFB7580265}" srcOrd="2" destOrd="0" presId="urn:microsoft.com/office/officeart/2009/3/layout/StepUpProcess"/>
    <dgm:cxn modelId="{4CB6A512-C052-415A-A315-08E596680064}" type="presParOf" srcId="{F40FD6AB-2596-4A20-9BB1-79127B3FB1BF}" destId="{EE308375-343C-4E81-9F9B-2D252301777A}" srcOrd="7" destOrd="0" presId="urn:microsoft.com/office/officeart/2009/3/layout/StepUpProcess"/>
    <dgm:cxn modelId="{1B9EBB39-5855-4784-A8F7-B59DDEA0DAEF}" type="presParOf" srcId="{EE308375-343C-4E81-9F9B-2D252301777A}" destId="{1BC7239F-A33D-4903-840A-E840F574FE7B}" srcOrd="0" destOrd="0" presId="urn:microsoft.com/office/officeart/2009/3/layout/StepUpProcess"/>
    <dgm:cxn modelId="{F941DCD3-8027-4712-A75D-0B2D8B0A5E9C}" type="presParOf" srcId="{F40FD6AB-2596-4A20-9BB1-79127B3FB1BF}" destId="{5361C576-CFCC-4472-8EFB-82334445183A}" srcOrd="8" destOrd="0" presId="urn:microsoft.com/office/officeart/2009/3/layout/StepUpProcess"/>
    <dgm:cxn modelId="{4F046F61-2A13-47E3-906D-093DEFD5FB89}" type="presParOf" srcId="{5361C576-CFCC-4472-8EFB-82334445183A}" destId="{76B1FC8E-C78C-494E-B437-0B6766D59D2E}" srcOrd="0" destOrd="0" presId="urn:microsoft.com/office/officeart/2009/3/layout/StepUpProcess"/>
    <dgm:cxn modelId="{66B80289-318E-4FEC-8D47-E5FCB761998A}" type="presParOf" srcId="{5361C576-CFCC-4472-8EFB-82334445183A}" destId="{D882DFA7-4BB9-4911-84E8-F608267F55D8}" srcOrd="1" destOrd="0" presId="urn:microsoft.com/office/officeart/2009/3/layout/StepUpProcess"/>
    <dgm:cxn modelId="{7117C753-BF5A-4809-A1E0-838F5D909B85}" type="presParOf" srcId="{5361C576-CFCC-4472-8EFB-82334445183A}" destId="{88717B1D-5C12-45F5-94B2-FFEF47200840}" srcOrd="2" destOrd="0" presId="urn:microsoft.com/office/officeart/2009/3/layout/StepUpProcess"/>
    <dgm:cxn modelId="{C67E698B-45E7-4CFB-B91F-669C2117F974}" type="presParOf" srcId="{F40FD6AB-2596-4A20-9BB1-79127B3FB1BF}" destId="{2FA83F79-65A3-401B-992F-65E1E4D4828E}" srcOrd="9" destOrd="0" presId="urn:microsoft.com/office/officeart/2009/3/layout/StepUpProcess"/>
    <dgm:cxn modelId="{932F7A2E-C0AB-40DD-AFCD-4290B0FF0C5D}" type="presParOf" srcId="{2FA83F79-65A3-401B-992F-65E1E4D4828E}" destId="{DEFE889C-C518-43A0-8A99-D12A6C5C172F}" srcOrd="0" destOrd="0" presId="urn:microsoft.com/office/officeart/2009/3/layout/StepUpProcess"/>
    <dgm:cxn modelId="{200DDA9A-AA56-489D-B5DC-FCD7454C2787}" type="presParOf" srcId="{F40FD6AB-2596-4A20-9BB1-79127B3FB1BF}" destId="{44AAA7C5-16DE-4C4B-9807-04F019110CDE}" srcOrd="10" destOrd="0" presId="urn:microsoft.com/office/officeart/2009/3/layout/StepUpProcess"/>
    <dgm:cxn modelId="{50CD9AEE-17CF-474D-B042-FDCF774E36EC}" type="presParOf" srcId="{44AAA7C5-16DE-4C4B-9807-04F019110CDE}" destId="{DF29B7E1-469C-408E-8BB3-31963BD26263}" srcOrd="0" destOrd="0" presId="urn:microsoft.com/office/officeart/2009/3/layout/StepUpProcess"/>
    <dgm:cxn modelId="{B5ED712E-5273-4573-89BF-2B057A31927C}" type="presParOf" srcId="{44AAA7C5-16DE-4C4B-9807-04F019110CDE}" destId="{99058206-8429-4156-8AD6-39CB68D8F79E}"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4A764AC-49C1-4387-8794-7B379C5F8C00}"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en-US"/>
        </a:p>
      </dgm:t>
    </dgm:pt>
    <dgm:pt modelId="{E95E07B5-AEE8-4592-9F6A-3C76CAB9F7B4}">
      <dgm:prSet phldrT="[Text]" custT="1"/>
      <dgm:spPr/>
      <dgm:t>
        <a:bodyPr/>
        <a:lstStyle/>
        <a:p>
          <a:r>
            <a:rPr lang="en-US" sz="1800" dirty="0">
              <a:solidFill>
                <a:schemeClr val="bg1"/>
              </a:solidFill>
            </a:rPr>
            <a:t>d</a:t>
          </a:r>
        </a:p>
      </dgm:t>
    </dgm:pt>
    <dgm:pt modelId="{A31969F5-8E54-4946-B4C2-5800982A6B98}" type="parTrans" cxnId="{1E2C1BEC-D40D-4A8E-9B96-F511DB487865}">
      <dgm:prSet/>
      <dgm:spPr/>
      <dgm:t>
        <a:bodyPr/>
        <a:lstStyle/>
        <a:p>
          <a:endParaRPr lang="en-US" sz="4000"/>
        </a:p>
      </dgm:t>
    </dgm:pt>
    <dgm:pt modelId="{5B7855F6-E6F8-411D-9DD4-D46816534707}" type="sibTrans" cxnId="{1E2C1BEC-D40D-4A8E-9B96-F511DB487865}">
      <dgm:prSet/>
      <dgm:spPr/>
      <dgm:t>
        <a:bodyPr/>
        <a:lstStyle/>
        <a:p>
          <a:endParaRPr lang="en-US" sz="4000"/>
        </a:p>
      </dgm:t>
    </dgm:pt>
    <dgm:pt modelId="{4D86B0C5-39C6-4B98-BFB5-7BE44258B598}">
      <dgm:prSet phldrT="[Text]" custT="1"/>
      <dgm:spPr/>
      <dgm:t>
        <a:bodyPr/>
        <a:lstStyle/>
        <a:p>
          <a:r>
            <a:rPr lang="en-US" sz="1800" dirty="0">
              <a:solidFill>
                <a:schemeClr val="bg1"/>
              </a:solidFill>
            </a:rPr>
            <a:t>d</a:t>
          </a:r>
        </a:p>
      </dgm:t>
    </dgm:pt>
    <dgm:pt modelId="{8DC96A6B-5454-4BA2-B5E8-F952C321961A}" type="sibTrans" cxnId="{39B80DDE-466A-4957-B2B0-B604EA1B30A3}">
      <dgm:prSet/>
      <dgm:spPr/>
      <dgm:t>
        <a:bodyPr/>
        <a:lstStyle/>
        <a:p>
          <a:endParaRPr lang="en-US" sz="4000"/>
        </a:p>
      </dgm:t>
    </dgm:pt>
    <dgm:pt modelId="{FA65AC49-0049-4143-8B1E-3FABF06DD7F0}" type="parTrans" cxnId="{39B80DDE-466A-4957-B2B0-B604EA1B30A3}">
      <dgm:prSet/>
      <dgm:spPr/>
      <dgm:t>
        <a:bodyPr/>
        <a:lstStyle/>
        <a:p>
          <a:endParaRPr lang="en-US" sz="4000"/>
        </a:p>
      </dgm:t>
    </dgm:pt>
    <dgm:pt modelId="{6CC49933-8119-4B0B-8B06-F498C43CFDF7}">
      <dgm:prSet phldrT="[Text]" custT="1"/>
      <dgm:spPr/>
      <dgm:t>
        <a:bodyPr/>
        <a:lstStyle/>
        <a:p>
          <a:r>
            <a:rPr lang="en-US" sz="1800" dirty="0">
              <a:solidFill>
                <a:schemeClr val="bg1"/>
              </a:solidFill>
            </a:rPr>
            <a:t>d</a:t>
          </a:r>
        </a:p>
      </dgm:t>
    </dgm:pt>
    <dgm:pt modelId="{3794055D-1BD1-4552-91F8-57767DE924BF}" type="parTrans" cxnId="{0A277AED-6669-4EF8-A891-B8D4AD89EB46}">
      <dgm:prSet/>
      <dgm:spPr/>
      <dgm:t>
        <a:bodyPr/>
        <a:lstStyle/>
        <a:p>
          <a:endParaRPr lang="en-US" sz="4000"/>
        </a:p>
      </dgm:t>
    </dgm:pt>
    <dgm:pt modelId="{DACF157D-9371-4C39-8935-50E58DE7C561}" type="sibTrans" cxnId="{0A277AED-6669-4EF8-A891-B8D4AD89EB46}">
      <dgm:prSet/>
      <dgm:spPr/>
      <dgm:t>
        <a:bodyPr/>
        <a:lstStyle/>
        <a:p>
          <a:endParaRPr lang="en-US" sz="4000"/>
        </a:p>
      </dgm:t>
    </dgm:pt>
    <dgm:pt modelId="{26F5C122-7891-4465-8F09-D00B5FF5B670}">
      <dgm:prSet phldrT="[Text]" custT="1"/>
      <dgm:spPr/>
      <dgm:t>
        <a:bodyPr/>
        <a:lstStyle/>
        <a:p>
          <a:r>
            <a:rPr lang="en-US" sz="1800" dirty="0">
              <a:solidFill>
                <a:schemeClr val="bg1"/>
              </a:solidFill>
            </a:rPr>
            <a:t>d</a:t>
          </a:r>
        </a:p>
      </dgm:t>
    </dgm:pt>
    <dgm:pt modelId="{EC4A8246-6D06-400E-BD05-7D713E22487B}" type="parTrans" cxnId="{66849090-0718-431D-86B2-2FB2564576B9}">
      <dgm:prSet/>
      <dgm:spPr/>
      <dgm:t>
        <a:bodyPr/>
        <a:lstStyle/>
        <a:p>
          <a:endParaRPr lang="en-US" sz="4000"/>
        </a:p>
      </dgm:t>
    </dgm:pt>
    <dgm:pt modelId="{2D925A81-4E20-433B-B527-66145695DD1B}" type="sibTrans" cxnId="{66849090-0718-431D-86B2-2FB2564576B9}">
      <dgm:prSet/>
      <dgm:spPr/>
      <dgm:t>
        <a:bodyPr/>
        <a:lstStyle/>
        <a:p>
          <a:endParaRPr lang="en-US" sz="4000"/>
        </a:p>
      </dgm:t>
    </dgm:pt>
    <dgm:pt modelId="{A4A7FBDC-4442-4AAB-9636-D8CD9B98DC33}">
      <dgm:prSet phldrT="[Text]" custT="1"/>
      <dgm:spPr/>
      <dgm:t>
        <a:bodyPr/>
        <a:lstStyle/>
        <a:p>
          <a:r>
            <a:rPr lang="en-US" sz="1800" dirty="0">
              <a:solidFill>
                <a:schemeClr val="bg1"/>
              </a:solidFill>
            </a:rPr>
            <a:t>d</a:t>
          </a:r>
        </a:p>
      </dgm:t>
    </dgm:pt>
    <dgm:pt modelId="{A5261E35-021F-4162-BA66-E4BB7D8FBB12}" type="parTrans" cxnId="{6A6995D6-0AF8-4837-B003-DE6041FFFED7}">
      <dgm:prSet/>
      <dgm:spPr/>
      <dgm:t>
        <a:bodyPr/>
        <a:lstStyle/>
        <a:p>
          <a:endParaRPr lang="en-US" sz="4000"/>
        </a:p>
      </dgm:t>
    </dgm:pt>
    <dgm:pt modelId="{29EBEE8D-4772-430A-83F5-7F38A2E10FC0}" type="sibTrans" cxnId="{6A6995D6-0AF8-4837-B003-DE6041FFFED7}">
      <dgm:prSet/>
      <dgm:spPr/>
      <dgm:t>
        <a:bodyPr/>
        <a:lstStyle/>
        <a:p>
          <a:endParaRPr lang="en-US" sz="4000"/>
        </a:p>
      </dgm:t>
    </dgm:pt>
    <dgm:pt modelId="{0AB97112-9E0B-4C89-ACBE-B6A79C51BAA0}">
      <dgm:prSet phldrT="[Text]" custT="1"/>
      <dgm:spPr/>
      <dgm:t>
        <a:bodyPr/>
        <a:lstStyle/>
        <a:p>
          <a:r>
            <a:rPr lang="en-US" sz="1800" dirty="0">
              <a:solidFill>
                <a:schemeClr val="bg1"/>
              </a:solidFill>
            </a:rPr>
            <a:t>d</a:t>
          </a:r>
        </a:p>
      </dgm:t>
    </dgm:pt>
    <dgm:pt modelId="{40ADF086-44CA-4486-B283-D62A75A1B555}" type="sibTrans" cxnId="{CEFA53AD-F4F0-42C5-B2A9-C0C54A2AC50D}">
      <dgm:prSet/>
      <dgm:spPr/>
      <dgm:t>
        <a:bodyPr/>
        <a:lstStyle/>
        <a:p>
          <a:endParaRPr lang="en-US" sz="4000"/>
        </a:p>
      </dgm:t>
    </dgm:pt>
    <dgm:pt modelId="{8A476C13-3A08-4792-A520-2BE2FB39D849}" type="parTrans" cxnId="{CEFA53AD-F4F0-42C5-B2A9-C0C54A2AC50D}">
      <dgm:prSet/>
      <dgm:spPr/>
      <dgm:t>
        <a:bodyPr/>
        <a:lstStyle/>
        <a:p>
          <a:endParaRPr lang="en-US" sz="4000"/>
        </a:p>
      </dgm:t>
    </dgm:pt>
    <dgm:pt modelId="{F40FD6AB-2596-4A20-9BB1-79127B3FB1BF}" type="pres">
      <dgm:prSet presAssocID="{54A764AC-49C1-4387-8794-7B379C5F8C00}" presName="rootnode" presStyleCnt="0">
        <dgm:presLayoutVars>
          <dgm:chMax/>
          <dgm:chPref/>
          <dgm:dir/>
          <dgm:animLvl val="lvl"/>
        </dgm:presLayoutVars>
      </dgm:prSet>
      <dgm:spPr/>
    </dgm:pt>
    <dgm:pt modelId="{AFD532A3-3C13-4247-877A-A698C34C981B}" type="pres">
      <dgm:prSet presAssocID="{0AB97112-9E0B-4C89-ACBE-B6A79C51BAA0}" presName="composite" presStyleCnt="0"/>
      <dgm:spPr/>
    </dgm:pt>
    <dgm:pt modelId="{BACC9E0B-5F42-45B9-A2C5-0BC0D85C9EF9}" type="pres">
      <dgm:prSet presAssocID="{0AB97112-9E0B-4C89-ACBE-B6A79C51BAA0}" presName="LShape" presStyleLbl="alignNode1" presStyleIdx="0" presStyleCnt="11" custScaleX="115748" custLinFactY="1753" custLinFactNeighborX="-283" custLinFactNeighborY="100000"/>
      <dgm:spPr>
        <a:solidFill>
          <a:srgbClr val="00B0F0"/>
        </a:solidFill>
        <a:ln>
          <a:solidFill>
            <a:schemeClr val="bg1"/>
          </a:solidFill>
        </a:ln>
      </dgm:spPr>
    </dgm:pt>
    <dgm:pt modelId="{05292075-39BA-48E7-B88C-7E73645A310F}" type="pres">
      <dgm:prSet presAssocID="{0AB97112-9E0B-4C89-ACBE-B6A79C51BAA0}" presName="ParentText" presStyleLbl="revTx" presStyleIdx="0" presStyleCnt="6" custLinFactNeighborX="7816" custLinFactNeighborY="80244">
        <dgm:presLayoutVars>
          <dgm:chMax val="0"/>
          <dgm:chPref val="0"/>
          <dgm:bulletEnabled val="1"/>
        </dgm:presLayoutVars>
      </dgm:prSet>
      <dgm:spPr/>
    </dgm:pt>
    <dgm:pt modelId="{05C97EC2-4037-4F2A-8926-2703FCD040F3}" type="pres">
      <dgm:prSet presAssocID="{0AB97112-9E0B-4C89-ACBE-B6A79C51BAA0}" presName="Triangle" presStyleLbl="alignNode1" presStyleIdx="1" presStyleCnt="11" custLinFactY="194123" custLinFactNeighborX="45737" custLinFactNeighborY="200000"/>
      <dgm:spPr>
        <a:solidFill>
          <a:srgbClr val="00B0F0"/>
        </a:solidFill>
        <a:ln>
          <a:solidFill>
            <a:schemeClr val="bg1"/>
          </a:solidFill>
        </a:ln>
      </dgm:spPr>
    </dgm:pt>
    <dgm:pt modelId="{C6C23E08-E969-4F7B-8C65-D79599117DD4}" type="pres">
      <dgm:prSet presAssocID="{40ADF086-44CA-4486-B283-D62A75A1B555}" presName="sibTrans" presStyleCnt="0"/>
      <dgm:spPr/>
    </dgm:pt>
    <dgm:pt modelId="{6DE81195-4CE2-4363-A27E-42AB54CE66B2}" type="pres">
      <dgm:prSet presAssocID="{40ADF086-44CA-4486-B283-D62A75A1B555}" presName="space" presStyleCnt="0"/>
      <dgm:spPr/>
    </dgm:pt>
    <dgm:pt modelId="{C0BEC440-4EFA-4821-AF9D-370165472685}" type="pres">
      <dgm:prSet presAssocID="{4D86B0C5-39C6-4B98-BFB5-7BE44258B598}" presName="composite" presStyleCnt="0"/>
      <dgm:spPr/>
    </dgm:pt>
    <dgm:pt modelId="{83C3A588-87E6-43BD-B0F1-04E4F3EFDCDD}" type="pres">
      <dgm:prSet presAssocID="{4D86B0C5-39C6-4B98-BFB5-7BE44258B598}" presName="LShape" presStyleLbl="alignNode1" presStyleIdx="2" presStyleCnt="11" custScaleX="124895" custLinFactNeighborX="-2982" custLinFactNeighborY="62617"/>
      <dgm:spPr>
        <a:solidFill>
          <a:srgbClr val="00B0F0"/>
        </a:solidFill>
        <a:ln>
          <a:solidFill>
            <a:schemeClr val="bg1"/>
          </a:solidFill>
        </a:ln>
      </dgm:spPr>
    </dgm:pt>
    <dgm:pt modelId="{97923DAC-4294-46CD-8674-2DA930A2B26C}" type="pres">
      <dgm:prSet presAssocID="{4D86B0C5-39C6-4B98-BFB5-7BE44258B598}" presName="ParentText" presStyleLbl="revTx" presStyleIdx="1" presStyleCnt="6" custScaleX="116920" custLinFactNeighborX="5862" custLinFactNeighborY="55678">
        <dgm:presLayoutVars>
          <dgm:chMax val="0"/>
          <dgm:chPref val="0"/>
          <dgm:bulletEnabled val="1"/>
        </dgm:presLayoutVars>
      </dgm:prSet>
      <dgm:spPr/>
    </dgm:pt>
    <dgm:pt modelId="{C045250F-06C0-4E42-AC7C-BA66F066A4AD}" type="pres">
      <dgm:prSet presAssocID="{4D86B0C5-39C6-4B98-BFB5-7BE44258B598}" presName="Triangle" presStyleLbl="alignNode1" presStyleIdx="3" presStyleCnt="11" custLinFactY="100000" custLinFactNeighborX="46141" custLinFactNeighborY="158765"/>
      <dgm:spPr>
        <a:solidFill>
          <a:srgbClr val="00B0F0"/>
        </a:solidFill>
        <a:ln>
          <a:solidFill>
            <a:schemeClr val="bg1"/>
          </a:solidFill>
        </a:ln>
      </dgm:spPr>
    </dgm:pt>
    <dgm:pt modelId="{1360F423-FBCF-4ABA-BD7D-387FA47FBF94}" type="pres">
      <dgm:prSet presAssocID="{8DC96A6B-5454-4BA2-B5E8-F952C321961A}" presName="sibTrans" presStyleCnt="0"/>
      <dgm:spPr/>
    </dgm:pt>
    <dgm:pt modelId="{4333C540-0B5A-46B1-A992-A9F44A196D41}" type="pres">
      <dgm:prSet presAssocID="{8DC96A6B-5454-4BA2-B5E8-F952C321961A}" presName="space" presStyleCnt="0"/>
      <dgm:spPr/>
    </dgm:pt>
    <dgm:pt modelId="{47FB7CE3-5A98-4353-A983-89ABD8C09712}" type="pres">
      <dgm:prSet presAssocID="{E95E07B5-AEE8-4592-9F6A-3C76CAB9F7B4}" presName="composite" presStyleCnt="0"/>
      <dgm:spPr/>
    </dgm:pt>
    <dgm:pt modelId="{2C56F71D-D97D-4346-889E-28AA935BC5D0}" type="pres">
      <dgm:prSet presAssocID="{E95E07B5-AEE8-4592-9F6A-3C76CAB9F7B4}" presName="LShape" presStyleLbl="alignNode1" presStyleIdx="4" presStyleCnt="11" custScaleX="113322" custLinFactNeighborX="1955" custLinFactNeighborY="25695"/>
      <dgm:spPr>
        <a:solidFill>
          <a:srgbClr val="7030A0"/>
        </a:solidFill>
        <a:ln>
          <a:solidFill>
            <a:schemeClr val="bg1"/>
          </a:solidFill>
        </a:ln>
      </dgm:spPr>
    </dgm:pt>
    <dgm:pt modelId="{A46D9D52-9436-453A-8FB0-C9155D400F8E}" type="pres">
      <dgm:prSet presAssocID="{E95E07B5-AEE8-4592-9F6A-3C76CAB9F7B4}" presName="ParentText" presStyleLbl="revTx" presStyleIdx="2" presStyleCnt="6" custLinFactNeighborX="-370" custLinFactNeighborY="30468">
        <dgm:presLayoutVars>
          <dgm:chMax val="0"/>
          <dgm:chPref val="0"/>
          <dgm:bulletEnabled val="1"/>
        </dgm:presLayoutVars>
      </dgm:prSet>
      <dgm:spPr/>
    </dgm:pt>
    <dgm:pt modelId="{D641F8D3-1B94-4E29-9B09-60DB525F0EE4}" type="pres">
      <dgm:prSet presAssocID="{E95E07B5-AEE8-4592-9F6A-3C76CAB9F7B4}" presName="Triangle" presStyleLbl="alignNode1" presStyleIdx="5" presStyleCnt="11" custLinFactY="20741" custLinFactNeighborX="47413" custLinFactNeighborY="100000"/>
      <dgm:spPr>
        <a:solidFill>
          <a:srgbClr val="7030A0"/>
        </a:solidFill>
        <a:ln>
          <a:noFill/>
        </a:ln>
      </dgm:spPr>
    </dgm:pt>
    <dgm:pt modelId="{AD55B1F4-0D22-42F9-B8C9-B6E0AD7F9547}" type="pres">
      <dgm:prSet presAssocID="{5B7855F6-E6F8-411D-9DD4-D46816534707}" presName="sibTrans" presStyleCnt="0"/>
      <dgm:spPr/>
    </dgm:pt>
    <dgm:pt modelId="{E4DA9D2D-F5C0-42F9-BD10-2611AA9871C3}" type="pres">
      <dgm:prSet presAssocID="{5B7855F6-E6F8-411D-9DD4-D46816534707}" presName="space" presStyleCnt="0"/>
      <dgm:spPr/>
    </dgm:pt>
    <dgm:pt modelId="{A914C659-A44E-4BE7-93A6-2B3169964C5C}" type="pres">
      <dgm:prSet presAssocID="{6CC49933-8119-4B0B-8B06-F498C43CFDF7}" presName="composite" presStyleCnt="0"/>
      <dgm:spPr/>
    </dgm:pt>
    <dgm:pt modelId="{9CEBDF73-54EC-4924-98D9-F0930F320224}" type="pres">
      <dgm:prSet presAssocID="{6CC49933-8119-4B0B-8B06-F498C43CFDF7}" presName="LShape" presStyleLbl="alignNode1" presStyleIdx="6" presStyleCnt="11" custScaleX="101686" custLinFactX="-100000" custLinFactY="-46484" custLinFactNeighborX="-133407" custLinFactNeighborY="-100000"/>
      <dgm:spPr>
        <a:solidFill>
          <a:schemeClr val="bg1"/>
        </a:solidFill>
        <a:ln>
          <a:solidFill>
            <a:schemeClr val="bg1"/>
          </a:solidFill>
        </a:ln>
      </dgm:spPr>
    </dgm:pt>
    <dgm:pt modelId="{91861AFC-350C-4721-BEDC-DEFBED25946C}" type="pres">
      <dgm:prSet presAssocID="{6CC49933-8119-4B0B-8B06-F498C43CFDF7}" presName="ParentText" presStyleLbl="revTx" presStyleIdx="3" presStyleCnt="6" custLinFactNeighborX="13188" custLinFactNeighborY="-1258">
        <dgm:presLayoutVars>
          <dgm:chMax val="0"/>
          <dgm:chPref val="0"/>
          <dgm:bulletEnabled val="1"/>
        </dgm:presLayoutVars>
      </dgm:prSet>
      <dgm:spPr/>
    </dgm:pt>
    <dgm:pt modelId="{F3329C95-8682-4D68-8CC9-8CBFB7580265}" type="pres">
      <dgm:prSet presAssocID="{6CC49933-8119-4B0B-8B06-F498C43CFDF7}" presName="Triangle" presStyleLbl="alignNode1" presStyleIdx="7" presStyleCnt="11" custLinFactX="-483216" custLinFactY="-172291" custLinFactNeighborX="-500000" custLinFactNeighborY="-200000"/>
      <dgm:spPr>
        <a:solidFill>
          <a:schemeClr val="bg1"/>
        </a:solidFill>
        <a:ln>
          <a:solidFill>
            <a:schemeClr val="bg1"/>
          </a:solidFill>
        </a:ln>
      </dgm:spPr>
    </dgm:pt>
    <dgm:pt modelId="{EE308375-343C-4E81-9F9B-2D252301777A}" type="pres">
      <dgm:prSet presAssocID="{DACF157D-9371-4C39-8935-50E58DE7C561}" presName="sibTrans" presStyleCnt="0"/>
      <dgm:spPr/>
    </dgm:pt>
    <dgm:pt modelId="{1BC7239F-A33D-4903-840A-E840F574FE7B}" type="pres">
      <dgm:prSet presAssocID="{DACF157D-9371-4C39-8935-50E58DE7C561}" presName="space" presStyleCnt="0"/>
      <dgm:spPr/>
    </dgm:pt>
    <dgm:pt modelId="{5361C576-CFCC-4472-8EFB-82334445183A}" type="pres">
      <dgm:prSet presAssocID="{26F5C122-7891-4465-8F09-D00B5FF5B670}" presName="composite" presStyleCnt="0"/>
      <dgm:spPr/>
    </dgm:pt>
    <dgm:pt modelId="{76B1FC8E-C78C-494E-B437-0B6766D59D2E}" type="pres">
      <dgm:prSet presAssocID="{26F5C122-7891-4465-8F09-D00B5FF5B670}" presName="LShape" presStyleLbl="alignNode1" presStyleIdx="8" presStyleCnt="11" custScaleX="155730" custLinFactX="-28649" custLinFactNeighborX="-100000" custLinFactNeighborY="21897"/>
      <dgm:spPr>
        <a:solidFill>
          <a:srgbClr val="7030A0"/>
        </a:solidFill>
        <a:ln>
          <a:solidFill>
            <a:schemeClr val="bg1"/>
          </a:solidFill>
        </a:ln>
      </dgm:spPr>
    </dgm:pt>
    <dgm:pt modelId="{D882DFA7-4BB9-4911-84E8-F608267F55D8}" type="pres">
      <dgm:prSet presAssocID="{26F5C122-7891-4465-8F09-D00B5FF5B670}" presName="ParentText" presStyleLbl="revTx" presStyleIdx="4" presStyleCnt="6" custLinFactNeighborX="47" custLinFactNeighborY="-31698">
        <dgm:presLayoutVars>
          <dgm:chMax val="0"/>
          <dgm:chPref val="0"/>
          <dgm:bulletEnabled val="1"/>
        </dgm:presLayoutVars>
      </dgm:prSet>
      <dgm:spPr/>
    </dgm:pt>
    <dgm:pt modelId="{88717B1D-5C12-45F5-94B2-FFEF47200840}" type="pres">
      <dgm:prSet presAssocID="{26F5C122-7891-4465-8F09-D00B5FF5B670}" presName="Triangle" presStyleLbl="alignNode1" presStyleIdx="9" presStyleCnt="11" custLinFactX="-297578" custLinFactY="13750" custLinFactNeighborX="-300000" custLinFactNeighborY="100000"/>
      <dgm:spPr>
        <a:solidFill>
          <a:srgbClr val="7030A0"/>
        </a:solidFill>
        <a:ln>
          <a:solidFill>
            <a:schemeClr val="bg1"/>
          </a:solidFill>
        </a:ln>
      </dgm:spPr>
    </dgm:pt>
    <dgm:pt modelId="{2FA83F79-65A3-401B-992F-65E1E4D4828E}" type="pres">
      <dgm:prSet presAssocID="{2D925A81-4E20-433B-B527-66145695DD1B}" presName="sibTrans" presStyleCnt="0"/>
      <dgm:spPr/>
    </dgm:pt>
    <dgm:pt modelId="{DEFE889C-C518-43A0-8A99-D12A6C5C172F}" type="pres">
      <dgm:prSet presAssocID="{2D925A81-4E20-433B-B527-66145695DD1B}" presName="space" presStyleCnt="0"/>
      <dgm:spPr/>
    </dgm:pt>
    <dgm:pt modelId="{44AAA7C5-16DE-4C4B-9807-04F019110CDE}" type="pres">
      <dgm:prSet presAssocID="{A4A7FBDC-4442-4AAB-9636-D8CD9B98DC33}" presName="composite" presStyleCnt="0"/>
      <dgm:spPr/>
    </dgm:pt>
    <dgm:pt modelId="{DF29B7E1-469C-408E-8BB3-31963BD26263}" type="pres">
      <dgm:prSet presAssocID="{A4A7FBDC-4442-4AAB-9636-D8CD9B98DC33}" presName="LShape" presStyleLbl="alignNode1" presStyleIdx="10" presStyleCnt="11" custScaleX="116707" custLinFactNeighborX="-90305" custLinFactNeighborY="-13502"/>
      <dgm:spPr>
        <a:solidFill>
          <a:srgbClr val="7030A0"/>
        </a:solidFill>
        <a:ln>
          <a:solidFill>
            <a:schemeClr val="bg1"/>
          </a:solidFill>
        </a:ln>
      </dgm:spPr>
    </dgm:pt>
    <dgm:pt modelId="{99058206-8429-4156-8AD6-39CB68D8F79E}" type="pres">
      <dgm:prSet presAssocID="{A4A7FBDC-4442-4AAB-9636-D8CD9B98DC33}" presName="ParentText" presStyleLbl="revTx" presStyleIdx="5" presStyleCnt="6" custLinFactNeighborX="478" custLinFactNeighborY="-55788">
        <dgm:presLayoutVars>
          <dgm:chMax val="0"/>
          <dgm:chPref val="0"/>
          <dgm:bulletEnabled val="1"/>
        </dgm:presLayoutVars>
      </dgm:prSet>
      <dgm:spPr/>
    </dgm:pt>
  </dgm:ptLst>
  <dgm:cxnLst>
    <dgm:cxn modelId="{2EBCF12D-3CEB-4553-9DD2-41F7A92FDFDF}" type="presOf" srcId="{4D86B0C5-39C6-4B98-BFB5-7BE44258B598}" destId="{97923DAC-4294-46CD-8674-2DA930A2B26C}" srcOrd="0" destOrd="0" presId="urn:microsoft.com/office/officeart/2009/3/layout/StepUpProcess"/>
    <dgm:cxn modelId="{45EDA95D-B1DA-4F8C-9C0A-4F8F08D870E5}" type="presOf" srcId="{A4A7FBDC-4442-4AAB-9636-D8CD9B98DC33}" destId="{99058206-8429-4156-8AD6-39CB68D8F79E}" srcOrd="0" destOrd="0" presId="urn:microsoft.com/office/officeart/2009/3/layout/StepUpProcess"/>
    <dgm:cxn modelId="{19B3135F-8890-40A3-BF9A-1C3863B66C9F}" type="presOf" srcId="{E95E07B5-AEE8-4592-9F6A-3C76CAB9F7B4}" destId="{A46D9D52-9436-453A-8FB0-C9155D400F8E}" srcOrd="0" destOrd="0" presId="urn:microsoft.com/office/officeart/2009/3/layout/StepUpProcess"/>
    <dgm:cxn modelId="{324AF754-24CB-43D2-B8BC-370B1588D907}" type="presOf" srcId="{6CC49933-8119-4B0B-8B06-F498C43CFDF7}" destId="{91861AFC-350C-4721-BEDC-DEFBED25946C}" srcOrd="0" destOrd="0" presId="urn:microsoft.com/office/officeart/2009/3/layout/StepUpProcess"/>
    <dgm:cxn modelId="{66849090-0718-431D-86B2-2FB2564576B9}" srcId="{54A764AC-49C1-4387-8794-7B379C5F8C00}" destId="{26F5C122-7891-4465-8F09-D00B5FF5B670}" srcOrd="4" destOrd="0" parTransId="{EC4A8246-6D06-400E-BD05-7D713E22487B}" sibTransId="{2D925A81-4E20-433B-B527-66145695DD1B}"/>
    <dgm:cxn modelId="{FD96729C-55FB-4EDF-8705-9EEAA9F16641}" type="presOf" srcId="{26F5C122-7891-4465-8F09-D00B5FF5B670}" destId="{D882DFA7-4BB9-4911-84E8-F608267F55D8}" srcOrd="0" destOrd="0" presId="urn:microsoft.com/office/officeart/2009/3/layout/StepUpProcess"/>
    <dgm:cxn modelId="{CEFA53AD-F4F0-42C5-B2A9-C0C54A2AC50D}" srcId="{54A764AC-49C1-4387-8794-7B379C5F8C00}" destId="{0AB97112-9E0B-4C89-ACBE-B6A79C51BAA0}" srcOrd="0" destOrd="0" parTransId="{8A476C13-3A08-4792-A520-2BE2FB39D849}" sibTransId="{40ADF086-44CA-4486-B283-D62A75A1B555}"/>
    <dgm:cxn modelId="{E9E360C8-B5D4-4EC3-8F82-273F037C9BCB}" type="presOf" srcId="{0AB97112-9E0B-4C89-ACBE-B6A79C51BAA0}" destId="{05292075-39BA-48E7-B88C-7E73645A310F}" srcOrd="0" destOrd="0" presId="urn:microsoft.com/office/officeart/2009/3/layout/StepUpProcess"/>
    <dgm:cxn modelId="{D7ECCDD3-C758-4241-B987-BFE47C66BE56}" type="presOf" srcId="{54A764AC-49C1-4387-8794-7B379C5F8C00}" destId="{F40FD6AB-2596-4A20-9BB1-79127B3FB1BF}" srcOrd="0" destOrd="0" presId="urn:microsoft.com/office/officeart/2009/3/layout/StepUpProcess"/>
    <dgm:cxn modelId="{6A6995D6-0AF8-4837-B003-DE6041FFFED7}" srcId="{54A764AC-49C1-4387-8794-7B379C5F8C00}" destId="{A4A7FBDC-4442-4AAB-9636-D8CD9B98DC33}" srcOrd="5" destOrd="0" parTransId="{A5261E35-021F-4162-BA66-E4BB7D8FBB12}" sibTransId="{29EBEE8D-4772-430A-83F5-7F38A2E10FC0}"/>
    <dgm:cxn modelId="{39B80DDE-466A-4957-B2B0-B604EA1B30A3}" srcId="{54A764AC-49C1-4387-8794-7B379C5F8C00}" destId="{4D86B0C5-39C6-4B98-BFB5-7BE44258B598}" srcOrd="1" destOrd="0" parTransId="{FA65AC49-0049-4143-8B1E-3FABF06DD7F0}" sibTransId="{8DC96A6B-5454-4BA2-B5E8-F952C321961A}"/>
    <dgm:cxn modelId="{1E2C1BEC-D40D-4A8E-9B96-F511DB487865}" srcId="{54A764AC-49C1-4387-8794-7B379C5F8C00}" destId="{E95E07B5-AEE8-4592-9F6A-3C76CAB9F7B4}" srcOrd="2" destOrd="0" parTransId="{A31969F5-8E54-4946-B4C2-5800982A6B98}" sibTransId="{5B7855F6-E6F8-411D-9DD4-D46816534707}"/>
    <dgm:cxn modelId="{0A277AED-6669-4EF8-A891-B8D4AD89EB46}" srcId="{54A764AC-49C1-4387-8794-7B379C5F8C00}" destId="{6CC49933-8119-4B0B-8B06-F498C43CFDF7}" srcOrd="3" destOrd="0" parTransId="{3794055D-1BD1-4552-91F8-57767DE924BF}" sibTransId="{DACF157D-9371-4C39-8935-50E58DE7C561}"/>
    <dgm:cxn modelId="{C76CC498-4511-47C5-8396-270DA92A2B01}" type="presParOf" srcId="{F40FD6AB-2596-4A20-9BB1-79127B3FB1BF}" destId="{AFD532A3-3C13-4247-877A-A698C34C981B}" srcOrd="0" destOrd="0" presId="urn:microsoft.com/office/officeart/2009/3/layout/StepUpProcess"/>
    <dgm:cxn modelId="{AEF56F5C-B6C1-487F-82DD-30FA26DC9665}" type="presParOf" srcId="{AFD532A3-3C13-4247-877A-A698C34C981B}" destId="{BACC9E0B-5F42-45B9-A2C5-0BC0D85C9EF9}" srcOrd="0" destOrd="0" presId="urn:microsoft.com/office/officeart/2009/3/layout/StepUpProcess"/>
    <dgm:cxn modelId="{83C28ACA-3F42-4126-BA17-5C92580431A2}" type="presParOf" srcId="{AFD532A3-3C13-4247-877A-A698C34C981B}" destId="{05292075-39BA-48E7-B88C-7E73645A310F}" srcOrd="1" destOrd="0" presId="urn:microsoft.com/office/officeart/2009/3/layout/StepUpProcess"/>
    <dgm:cxn modelId="{FE5B1107-8FA8-453E-AC2F-3DF83885167D}" type="presParOf" srcId="{AFD532A3-3C13-4247-877A-A698C34C981B}" destId="{05C97EC2-4037-4F2A-8926-2703FCD040F3}" srcOrd="2" destOrd="0" presId="urn:microsoft.com/office/officeart/2009/3/layout/StepUpProcess"/>
    <dgm:cxn modelId="{61A63ACD-C45B-4E7A-BDE3-3F2F3420EC8F}" type="presParOf" srcId="{F40FD6AB-2596-4A20-9BB1-79127B3FB1BF}" destId="{C6C23E08-E969-4F7B-8C65-D79599117DD4}" srcOrd="1" destOrd="0" presId="urn:microsoft.com/office/officeart/2009/3/layout/StepUpProcess"/>
    <dgm:cxn modelId="{C0AFB0E4-B813-481E-ACF0-5CD23C100117}" type="presParOf" srcId="{C6C23E08-E969-4F7B-8C65-D79599117DD4}" destId="{6DE81195-4CE2-4363-A27E-42AB54CE66B2}" srcOrd="0" destOrd="0" presId="urn:microsoft.com/office/officeart/2009/3/layout/StepUpProcess"/>
    <dgm:cxn modelId="{0681B4AA-CA28-4B9F-B752-B1A9A856C6C4}" type="presParOf" srcId="{F40FD6AB-2596-4A20-9BB1-79127B3FB1BF}" destId="{C0BEC440-4EFA-4821-AF9D-370165472685}" srcOrd="2" destOrd="0" presId="urn:microsoft.com/office/officeart/2009/3/layout/StepUpProcess"/>
    <dgm:cxn modelId="{65491AA8-C557-42CB-A7C3-ABCA1089F654}" type="presParOf" srcId="{C0BEC440-4EFA-4821-AF9D-370165472685}" destId="{83C3A588-87E6-43BD-B0F1-04E4F3EFDCDD}" srcOrd="0" destOrd="0" presId="urn:microsoft.com/office/officeart/2009/3/layout/StepUpProcess"/>
    <dgm:cxn modelId="{7F4BF37A-B1E8-4843-9B98-C6F174550004}" type="presParOf" srcId="{C0BEC440-4EFA-4821-AF9D-370165472685}" destId="{97923DAC-4294-46CD-8674-2DA930A2B26C}" srcOrd="1" destOrd="0" presId="urn:microsoft.com/office/officeart/2009/3/layout/StepUpProcess"/>
    <dgm:cxn modelId="{9CE1CDA6-A7DE-4757-A1F2-6549CAFA92B5}" type="presParOf" srcId="{C0BEC440-4EFA-4821-AF9D-370165472685}" destId="{C045250F-06C0-4E42-AC7C-BA66F066A4AD}" srcOrd="2" destOrd="0" presId="urn:microsoft.com/office/officeart/2009/3/layout/StepUpProcess"/>
    <dgm:cxn modelId="{9586FBF3-959D-45AC-995B-A3C2F1EF6D37}" type="presParOf" srcId="{F40FD6AB-2596-4A20-9BB1-79127B3FB1BF}" destId="{1360F423-FBCF-4ABA-BD7D-387FA47FBF94}" srcOrd="3" destOrd="0" presId="urn:microsoft.com/office/officeart/2009/3/layout/StepUpProcess"/>
    <dgm:cxn modelId="{640A7FEC-8312-472E-928F-1901AA14E86B}" type="presParOf" srcId="{1360F423-FBCF-4ABA-BD7D-387FA47FBF94}" destId="{4333C540-0B5A-46B1-A992-A9F44A196D41}" srcOrd="0" destOrd="0" presId="urn:microsoft.com/office/officeart/2009/3/layout/StepUpProcess"/>
    <dgm:cxn modelId="{7BFE4941-22A2-4B32-AEA9-C45DA1F83F96}" type="presParOf" srcId="{F40FD6AB-2596-4A20-9BB1-79127B3FB1BF}" destId="{47FB7CE3-5A98-4353-A983-89ABD8C09712}" srcOrd="4" destOrd="0" presId="urn:microsoft.com/office/officeart/2009/3/layout/StepUpProcess"/>
    <dgm:cxn modelId="{B4522BA7-B5A4-4B5D-B982-C31359DB4CD8}" type="presParOf" srcId="{47FB7CE3-5A98-4353-A983-89ABD8C09712}" destId="{2C56F71D-D97D-4346-889E-28AA935BC5D0}" srcOrd="0" destOrd="0" presId="urn:microsoft.com/office/officeart/2009/3/layout/StepUpProcess"/>
    <dgm:cxn modelId="{ED2B656C-F830-4ED9-AD8F-B418365A0CD2}" type="presParOf" srcId="{47FB7CE3-5A98-4353-A983-89ABD8C09712}" destId="{A46D9D52-9436-453A-8FB0-C9155D400F8E}" srcOrd="1" destOrd="0" presId="urn:microsoft.com/office/officeart/2009/3/layout/StepUpProcess"/>
    <dgm:cxn modelId="{52AF4497-C9E4-49F2-A3AD-5EB2D95C06D1}" type="presParOf" srcId="{47FB7CE3-5A98-4353-A983-89ABD8C09712}" destId="{D641F8D3-1B94-4E29-9B09-60DB525F0EE4}" srcOrd="2" destOrd="0" presId="urn:microsoft.com/office/officeart/2009/3/layout/StepUpProcess"/>
    <dgm:cxn modelId="{3D2DAB6A-B163-4BA5-800C-A2A16FBFAFC6}" type="presParOf" srcId="{F40FD6AB-2596-4A20-9BB1-79127B3FB1BF}" destId="{AD55B1F4-0D22-42F9-B8C9-B6E0AD7F9547}" srcOrd="5" destOrd="0" presId="urn:microsoft.com/office/officeart/2009/3/layout/StepUpProcess"/>
    <dgm:cxn modelId="{F969FB9C-13E2-41B6-AC69-37250E05F34C}" type="presParOf" srcId="{AD55B1F4-0D22-42F9-B8C9-B6E0AD7F9547}" destId="{E4DA9D2D-F5C0-42F9-BD10-2611AA9871C3}" srcOrd="0" destOrd="0" presId="urn:microsoft.com/office/officeart/2009/3/layout/StepUpProcess"/>
    <dgm:cxn modelId="{C3A3086F-9E9D-4CA2-A9BC-C7F8C84CEB83}" type="presParOf" srcId="{F40FD6AB-2596-4A20-9BB1-79127B3FB1BF}" destId="{A914C659-A44E-4BE7-93A6-2B3169964C5C}" srcOrd="6" destOrd="0" presId="urn:microsoft.com/office/officeart/2009/3/layout/StepUpProcess"/>
    <dgm:cxn modelId="{5F6E32E5-A552-45DE-98A7-7EA327E98FF4}" type="presParOf" srcId="{A914C659-A44E-4BE7-93A6-2B3169964C5C}" destId="{9CEBDF73-54EC-4924-98D9-F0930F320224}" srcOrd="0" destOrd="0" presId="urn:microsoft.com/office/officeart/2009/3/layout/StepUpProcess"/>
    <dgm:cxn modelId="{A44E38AB-CF52-47C3-9745-3B8ED1F0D3E9}" type="presParOf" srcId="{A914C659-A44E-4BE7-93A6-2B3169964C5C}" destId="{91861AFC-350C-4721-BEDC-DEFBED25946C}" srcOrd="1" destOrd="0" presId="urn:microsoft.com/office/officeart/2009/3/layout/StepUpProcess"/>
    <dgm:cxn modelId="{9B020A39-EB24-4EBA-985E-2A2EA742FA0C}" type="presParOf" srcId="{A914C659-A44E-4BE7-93A6-2B3169964C5C}" destId="{F3329C95-8682-4D68-8CC9-8CBFB7580265}" srcOrd="2" destOrd="0" presId="urn:microsoft.com/office/officeart/2009/3/layout/StepUpProcess"/>
    <dgm:cxn modelId="{4CB6A512-C052-415A-A315-08E596680064}" type="presParOf" srcId="{F40FD6AB-2596-4A20-9BB1-79127B3FB1BF}" destId="{EE308375-343C-4E81-9F9B-2D252301777A}" srcOrd="7" destOrd="0" presId="urn:microsoft.com/office/officeart/2009/3/layout/StepUpProcess"/>
    <dgm:cxn modelId="{1B9EBB39-5855-4784-A8F7-B59DDEA0DAEF}" type="presParOf" srcId="{EE308375-343C-4E81-9F9B-2D252301777A}" destId="{1BC7239F-A33D-4903-840A-E840F574FE7B}" srcOrd="0" destOrd="0" presId="urn:microsoft.com/office/officeart/2009/3/layout/StepUpProcess"/>
    <dgm:cxn modelId="{F941DCD3-8027-4712-A75D-0B2D8B0A5E9C}" type="presParOf" srcId="{F40FD6AB-2596-4A20-9BB1-79127B3FB1BF}" destId="{5361C576-CFCC-4472-8EFB-82334445183A}" srcOrd="8" destOrd="0" presId="urn:microsoft.com/office/officeart/2009/3/layout/StepUpProcess"/>
    <dgm:cxn modelId="{4F046F61-2A13-47E3-906D-093DEFD5FB89}" type="presParOf" srcId="{5361C576-CFCC-4472-8EFB-82334445183A}" destId="{76B1FC8E-C78C-494E-B437-0B6766D59D2E}" srcOrd="0" destOrd="0" presId="urn:microsoft.com/office/officeart/2009/3/layout/StepUpProcess"/>
    <dgm:cxn modelId="{66B80289-318E-4FEC-8D47-E5FCB761998A}" type="presParOf" srcId="{5361C576-CFCC-4472-8EFB-82334445183A}" destId="{D882DFA7-4BB9-4911-84E8-F608267F55D8}" srcOrd="1" destOrd="0" presId="urn:microsoft.com/office/officeart/2009/3/layout/StepUpProcess"/>
    <dgm:cxn modelId="{7117C753-BF5A-4809-A1E0-838F5D909B85}" type="presParOf" srcId="{5361C576-CFCC-4472-8EFB-82334445183A}" destId="{88717B1D-5C12-45F5-94B2-FFEF47200840}" srcOrd="2" destOrd="0" presId="urn:microsoft.com/office/officeart/2009/3/layout/StepUpProcess"/>
    <dgm:cxn modelId="{C67E698B-45E7-4CFB-B91F-669C2117F974}" type="presParOf" srcId="{F40FD6AB-2596-4A20-9BB1-79127B3FB1BF}" destId="{2FA83F79-65A3-401B-992F-65E1E4D4828E}" srcOrd="9" destOrd="0" presId="urn:microsoft.com/office/officeart/2009/3/layout/StepUpProcess"/>
    <dgm:cxn modelId="{932F7A2E-C0AB-40DD-AFCD-4290B0FF0C5D}" type="presParOf" srcId="{2FA83F79-65A3-401B-992F-65E1E4D4828E}" destId="{DEFE889C-C518-43A0-8A99-D12A6C5C172F}" srcOrd="0" destOrd="0" presId="urn:microsoft.com/office/officeart/2009/3/layout/StepUpProcess"/>
    <dgm:cxn modelId="{200DDA9A-AA56-489D-B5DC-FCD7454C2787}" type="presParOf" srcId="{F40FD6AB-2596-4A20-9BB1-79127B3FB1BF}" destId="{44AAA7C5-16DE-4C4B-9807-04F019110CDE}" srcOrd="10" destOrd="0" presId="urn:microsoft.com/office/officeart/2009/3/layout/StepUpProcess"/>
    <dgm:cxn modelId="{50CD9AEE-17CF-474D-B042-FDCF774E36EC}" type="presParOf" srcId="{44AAA7C5-16DE-4C4B-9807-04F019110CDE}" destId="{DF29B7E1-469C-408E-8BB3-31963BD26263}" srcOrd="0" destOrd="0" presId="urn:microsoft.com/office/officeart/2009/3/layout/StepUpProcess"/>
    <dgm:cxn modelId="{B5ED712E-5273-4573-89BF-2B057A31927C}" type="presParOf" srcId="{44AAA7C5-16DE-4C4B-9807-04F019110CDE}" destId="{99058206-8429-4156-8AD6-39CB68D8F79E}"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CC9E0B-5F42-45B9-A2C5-0BC0D85C9EF9}">
      <dsp:nvSpPr>
        <dsp:cNvPr id="0" name=""/>
        <dsp:cNvSpPr/>
      </dsp:nvSpPr>
      <dsp:spPr>
        <a:xfrm rot="5400000">
          <a:off x="328061" y="3083810"/>
          <a:ext cx="707563" cy="1362781"/>
        </a:xfrm>
        <a:prstGeom prst="corner">
          <a:avLst>
            <a:gd name="adj1" fmla="val 16120"/>
            <a:gd name="adj2" fmla="val 16110"/>
          </a:avLst>
        </a:prstGeom>
        <a:solidFill>
          <a:srgbClr val="00B0F0"/>
        </a:soli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sp>
    <dsp:sp modelId="{05292075-39BA-48E7-B88C-7E73645A310F}">
      <dsp:nvSpPr>
        <dsp:cNvPr id="0" name=""/>
        <dsp:cNvSpPr/>
      </dsp:nvSpPr>
      <dsp:spPr>
        <a:xfrm>
          <a:off x="296362" y="3555983"/>
          <a:ext cx="1062935" cy="931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bg1"/>
              </a:solidFill>
            </a:rPr>
            <a:t>d</a:t>
          </a:r>
        </a:p>
      </dsp:txBody>
      <dsp:txXfrm>
        <a:off x="296362" y="3555983"/>
        <a:ext cx="1062935" cy="931725"/>
      </dsp:txXfrm>
    </dsp:sp>
    <dsp:sp modelId="{05C97EC2-4037-4F2A-8926-2703FCD040F3}">
      <dsp:nvSpPr>
        <dsp:cNvPr id="0" name=""/>
        <dsp:cNvSpPr/>
      </dsp:nvSpPr>
      <dsp:spPr>
        <a:xfrm>
          <a:off x="1167392" y="3160299"/>
          <a:ext cx="200553" cy="200553"/>
        </a:xfrm>
        <a:prstGeom prst="triangle">
          <a:avLst>
            <a:gd name="adj" fmla="val 100000"/>
          </a:avLst>
        </a:prstGeom>
        <a:solidFill>
          <a:srgbClr val="00B0F0"/>
        </a:soli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sp>
    <dsp:sp modelId="{83C3A588-87E6-43BD-B0F1-04E4F3EFDCDD}">
      <dsp:nvSpPr>
        <dsp:cNvPr id="0" name=""/>
        <dsp:cNvSpPr/>
      </dsp:nvSpPr>
      <dsp:spPr>
        <a:xfrm rot="5400000">
          <a:off x="1834424" y="2431058"/>
          <a:ext cx="707563" cy="1470475"/>
        </a:xfrm>
        <a:prstGeom prst="corner">
          <a:avLst>
            <a:gd name="adj1" fmla="val 16120"/>
            <a:gd name="adj2" fmla="val 16110"/>
          </a:avLst>
        </a:prstGeom>
        <a:solidFill>
          <a:srgbClr val="00B0F0"/>
        </a:soli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sp>
    <dsp:sp modelId="{97923DAC-4294-46CD-8674-2DA930A2B26C}">
      <dsp:nvSpPr>
        <dsp:cNvPr id="0" name=""/>
        <dsp:cNvSpPr/>
      </dsp:nvSpPr>
      <dsp:spPr>
        <a:xfrm>
          <a:off x="1723808" y="3005102"/>
          <a:ext cx="1242784" cy="931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bg1"/>
              </a:solidFill>
            </a:rPr>
            <a:t>d</a:t>
          </a:r>
        </a:p>
      </dsp:txBody>
      <dsp:txXfrm>
        <a:off x="1723808" y="3005102"/>
        <a:ext cx="1242784" cy="931725"/>
      </dsp:txXfrm>
    </dsp:sp>
    <dsp:sp modelId="{C045250F-06C0-4E42-AC7C-BA66F066A4AD}">
      <dsp:nvSpPr>
        <dsp:cNvPr id="0" name=""/>
        <dsp:cNvSpPr/>
      </dsp:nvSpPr>
      <dsp:spPr>
        <a:xfrm>
          <a:off x="2706342" y="2566840"/>
          <a:ext cx="200553" cy="200553"/>
        </a:xfrm>
        <a:prstGeom prst="triangle">
          <a:avLst>
            <a:gd name="adj" fmla="val 100000"/>
          </a:avLst>
        </a:prstGeom>
        <a:solidFill>
          <a:srgbClr val="00B0F0"/>
        </a:soli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sp>
    <dsp:sp modelId="{2C56F71D-D97D-4346-889E-28AA935BC5D0}">
      <dsp:nvSpPr>
        <dsp:cNvPr id="0" name=""/>
        <dsp:cNvSpPr/>
      </dsp:nvSpPr>
      <dsp:spPr>
        <a:xfrm rot="5400000">
          <a:off x="3308715" y="1915947"/>
          <a:ext cx="707563" cy="1334218"/>
        </a:xfrm>
        <a:prstGeom prst="corner">
          <a:avLst>
            <a:gd name="adj1" fmla="val 16120"/>
            <a:gd name="adj2" fmla="val 16110"/>
          </a:avLst>
        </a:prstGeom>
        <a:solidFill>
          <a:srgbClr val="7030A0"/>
        </a:soli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sp>
    <dsp:sp modelId="{A46D9D52-9436-453A-8FB0-C9155D400F8E}">
      <dsp:nvSpPr>
        <dsp:cNvPr id="0" name=""/>
        <dsp:cNvSpPr/>
      </dsp:nvSpPr>
      <dsp:spPr>
        <a:xfrm>
          <a:off x="3163655" y="2448221"/>
          <a:ext cx="1062935" cy="931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bg1"/>
              </a:solidFill>
            </a:rPr>
            <a:t>d</a:t>
          </a:r>
        </a:p>
      </dsp:txBody>
      <dsp:txXfrm>
        <a:off x="3163655" y="2448221"/>
        <a:ext cx="1062935" cy="931725"/>
      </dsp:txXfrm>
    </dsp:sp>
    <dsp:sp modelId="{D641F8D3-1B94-4E29-9B09-60DB525F0EE4}">
      <dsp:nvSpPr>
        <dsp:cNvPr id="0" name=""/>
        <dsp:cNvSpPr/>
      </dsp:nvSpPr>
      <dsp:spPr>
        <a:xfrm>
          <a:off x="4125058" y="1968035"/>
          <a:ext cx="200553" cy="200553"/>
        </a:xfrm>
        <a:prstGeom prst="triangle">
          <a:avLst>
            <a:gd name="adj" fmla="val 100000"/>
          </a:avLst>
        </a:prstGeom>
        <a:solidFill>
          <a:srgbClr val="7030A0"/>
        </a:solid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CEBDF73-54EC-4924-98D9-F0930F320224}">
      <dsp:nvSpPr>
        <dsp:cNvPr id="0" name=""/>
        <dsp:cNvSpPr/>
      </dsp:nvSpPr>
      <dsp:spPr>
        <a:xfrm rot="5400000">
          <a:off x="1953430" y="444178"/>
          <a:ext cx="707563" cy="1197219"/>
        </a:xfrm>
        <a:prstGeom prst="corner">
          <a:avLst>
            <a:gd name="adj1" fmla="val 16120"/>
            <a:gd name="adj2" fmla="val 16110"/>
          </a:avLst>
        </a:prstGeom>
        <a:solidFill>
          <a:schemeClr val="bg1"/>
        </a:soli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sp>
    <dsp:sp modelId="{91861AFC-350C-4721-BEDC-DEFBED25946C}">
      <dsp:nvSpPr>
        <dsp:cNvPr id="0" name=""/>
        <dsp:cNvSpPr/>
      </dsp:nvSpPr>
      <dsp:spPr>
        <a:xfrm>
          <a:off x="4723562" y="1830628"/>
          <a:ext cx="1062935" cy="931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bg1"/>
              </a:solidFill>
            </a:rPr>
            <a:t>d</a:t>
          </a:r>
        </a:p>
      </dsp:txBody>
      <dsp:txXfrm>
        <a:off x="4723562" y="1830628"/>
        <a:ext cx="1062935" cy="931725"/>
      </dsp:txXfrm>
    </dsp:sp>
    <dsp:sp modelId="{F3329C95-8682-4D68-8CC9-8CBFB7580265}">
      <dsp:nvSpPr>
        <dsp:cNvPr id="0" name=""/>
        <dsp:cNvSpPr/>
      </dsp:nvSpPr>
      <dsp:spPr>
        <a:xfrm>
          <a:off x="3473886" y="657247"/>
          <a:ext cx="200553" cy="200553"/>
        </a:xfrm>
        <a:prstGeom prst="triangle">
          <a:avLst>
            <a:gd name="adj" fmla="val 100000"/>
          </a:avLst>
        </a:prstGeom>
        <a:solidFill>
          <a:schemeClr val="bg1"/>
        </a:soli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sp>
    <dsp:sp modelId="{76B1FC8E-C78C-494E-B437-0B6766D59D2E}">
      <dsp:nvSpPr>
        <dsp:cNvPr id="0" name=""/>
        <dsp:cNvSpPr/>
      </dsp:nvSpPr>
      <dsp:spPr>
        <a:xfrm rot="5400000">
          <a:off x="4989260" y="995438"/>
          <a:ext cx="707563" cy="1833517"/>
        </a:xfrm>
        <a:prstGeom prst="corner">
          <a:avLst>
            <a:gd name="adj1" fmla="val 16120"/>
            <a:gd name="adj2" fmla="val 16110"/>
          </a:avLst>
        </a:prstGeom>
        <a:solidFill>
          <a:srgbClr val="7030A0"/>
        </a:soli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sp>
    <dsp:sp modelId="{D882DFA7-4BB9-4911-84E8-F608267F55D8}">
      <dsp:nvSpPr>
        <dsp:cNvPr id="0" name=""/>
        <dsp:cNvSpPr/>
      </dsp:nvSpPr>
      <dsp:spPr>
        <a:xfrm>
          <a:off x="6386324" y="1225018"/>
          <a:ext cx="1062935" cy="931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bg1"/>
              </a:solidFill>
            </a:rPr>
            <a:t>d</a:t>
          </a:r>
        </a:p>
      </dsp:txBody>
      <dsp:txXfrm>
        <a:off x="6386324" y="1225018"/>
        <a:ext cx="1062935" cy="931725"/>
      </dsp:txXfrm>
    </dsp:sp>
    <dsp:sp modelId="{88717B1D-5C12-45F5-94B2-FFEF47200840}">
      <dsp:nvSpPr>
        <dsp:cNvPr id="0" name=""/>
        <dsp:cNvSpPr/>
      </dsp:nvSpPr>
      <dsp:spPr>
        <a:xfrm>
          <a:off x="6049740" y="1310027"/>
          <a:ext cx="200553" cy="200553"/>
        </a:xfrm>
        <a:prstGeom prst="triangle">
          <a:avLst>
            <a:gd name="adj" fmla="val 100000"/>
          </a:avLst>
        </a:prstGeom>
        <a:solidFill>
          <a:srgbClr val="7030A0"/>
        </a:soli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sp>
    <dsp:sp modelId="{DF29B7E1-469C-408E-8BB3-31963BD26263}">
      <dsp:nvSpPr>
        <dsp:cNvPr id="0" name=""/>
        <dsp:cNvSpPr/>
      </dsp:nvSpPr>
      <dsp:spPr>
        <a:xfrm rot="5400000">
          <a:off x="6695282" y="652696"/>
          <a:ext cx="707563" cy="1374072"/>
        </a:xfrm>
        <a:prstGeom prst="corner">
          <a:avLst>
            <a:gd name="adj1" fmla="val 16120"/>
            <a:gd name="adj2" fmla="val 16110"/>
          </a:avLst>
        </a:prstGeom>
        <a:solidFill>
          <a:srgbClr val="7030A0"/>
        </a:soli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sp>
    <dsp:sp modelId="{99058206-8429-4156-8AD6-39CB68D8F79E}">
      <dsp:nvSpPr>
        <dsp:cNvPr id="0" name=""/>
        <dsp:cNvSpPr/>
      </dsp:nvSpPr>
      <dsp:spPr>
        <a:xfrm>
          <a:off x="7645476" y="678572"/>
          <a:ext cx="1062935" cy="931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bg1"/>
              </a:solidFill>
            </a:rPr>
            <a:t>d</a:t>
          </a:r>
        </a:p>
      </dsp:txBody>
      <dsp:txXfrm>
        <a:off x="7645476" y="678572"/>
        <a:ext cx="1062935" cy="9317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CC9E0B-5F42-45B9-A2C5-0BC0D85C9EF9}">
      <dsp:nvSpPr>
        <dsp:cNvPr id="0" name=""/>
        <dsp:cNvSpPr/>
      </dsp:nvSpPr>
      <dsp:spPr>
        <a:xfrm rot="5400000">
          <a:off x="328061" y="3083810"/>
          <a:ext cx="707563" cy="1362781"/>
        </a:xfrm>
        <a:prstGeom prst="corner">
          <a:avLst>
            <a:gd name="adj1" fmla="val 16120"/>
            <a:gd name="adj2" fmla="val 16110"/>
          </a:avLst>
        </a:prstGeom>
        <a:solidFill>
          <a:srgbClr val="00B0F0"/>
        </a:soli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sp>
    <dsp:sp modelId="{05292075-39BA-48E7-B88C-7E73645A310F}">
      <dsp:nvSpPr>
        <dsp:cNvPr id="0" name=""/>
        <dsp:cNvSpPr/>
      </dsp:nvSpPr>
      <dsp:spPr>
        <a:xfrm>
          <a:off x="296362" y="3555983"/>
          <a:ext cx="1062935" cy="931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bg1"/>
              </a:solidFill>
            </a:rPr>
            <a:t>d</a:t>
          </a:r>
        </a:p>
      </dsp:txBody>
      <dsp:txXfrm>
        <a:off x="296362" y="3555983"/>
        <a:ext cx="1062935" cy="931725"/>
      </dsp:txXfrm>
    </dsp:sp>
    <dsp:sp modelId="{05C97EC2-4037-4F2A-8926-2703FCD040F3}">
      <dsp:nvSpPr>
        <dsp:cNvPr id="0" name=""/>
        <dsp:cNvSpPr/>
      </dsp:nvSpPr>
      <dsp:spPr>
        <a:xfrm>
          <a:off x="1167392" y="3160299"/>
          <a:ext cx="200553" cy="200553"/>
        </a:xfrm>
        <a:prstGeom prst="triangle">
          <a:avLst>
            <a:gd name="adj" fmla="val 100000"/>
          </a:avLst>
        </a:prstGeom>
        <a:solidFill>
          <a:srgbClr val="00B0F0"/>
        </a:soli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sp>
    <dsp:sp modelId="{83C3A588-87E6-43BD-B0F1-04E4F3EFDCDD}">
      <dsp:nvSpPr>
        <dsp:cNvPr id="0" name=""/>
        <dsp:cNvSpPr/>
      </dsp:nvSpPr>
      <dsp:spPr>
        <a:xfrm rot="5400000">
          <a:off x="1834424" y="2431058"/>
          <a:ext cx="707563" cy="1470475"/>
        </a:xfrm>
        <a:prstGeom prst="corner">
          <a:avLst>
            <a:gd name="adj1" fmla="val 16120"/>
            <a:gd name="adj2" fmla="val 16110"/>
          </a:avLst>
        </a:prstGeom>
        <a:solidFill>
          <a:srgbClr val="00B0F0"/>
        </a:soli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sp>
    <dsp:sp modelId="{97923DAC-4294-46CD-8674-2DA930A2B26C}">
      <dsp:nvSpPr>
        <dsp:cNvPr id="0" name=""/>
        <dsp:cNvSpPr/>
      </dsp:nvSpPr>
      <dsp:spPr>
        <a:xfrm>
          <a:off x="1723808" y="3005102"/>
          <a:ext cx="1242784" cy="931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bg1"/>
              </a:solidFill>
            </a:rPr>
            <a:t>d</a:t>
          </a:r>
        </a:p>
      </dsp:txBody>
      <dsp:txXfrm>
        <a:off x="1723808" y="3005102"/>
        <a:ext cx="1242784" cy="931725"/>
      </dsp:txXfrm>
    </dsp:sp>
    <dsp:sp modelId="{C045250F-06C0-4E42-AC7C-BA66F066A4AD}">
      <dsp:nvSpPr>
        <dsp:cNvPr id="0" name=""/>
        <dsp:cNvSpPr/>
      </dsp:nvSpPr>
      <dsp:spPr>
        <a:xfrm>
          <a:off x="2706342" y="2566840"/>
          <a:ext cx="200553" cy="200553"/>
        </a:xfrm>
        <a:prstGeom prst="triangle">
          <a:avLst>
            <a:gd name="adj" fmla="val 100000"/>
          </a:avLst>
        </a:prstGeom>
        <a:solidFill>
          <a:srgbClr val="00B0F0"/>
        </a:soli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sp>
    <dsp:sp modelId="{2C56F71D-D97D-4346-889E-28AA935BC5D0}">
      <dsp:nvSpPr>
        <dsp:cNvPr id="0" name=""/>
        <dsp:cNvSpPr/>
      </dsp:nvSpPr>
      <dsp:spPr>
        <a:xfrm rot="5400000">
          <a:off x="3308715" y="1915947"/>
          <a:ext cx="707563" cy="1334218"/>
        </a:xfrm>
        <a:prstGeom prst="corner">
          <a:avLst>
            <a:gd name="adj1" fmla="val 16120"/>
            <a:gd name="adj2" fmla="val 16110"/>
          </a:avLst>
        </a:prstGeom>
        <a:solidFill>
          <a:srgbClr val="7030A0"/>
        </a:soli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sp>
    <dsp:sp modelId="{A46D9D52-9436-453A-8FB0-C9155D400F8E}">
      <dsp:nvSpPr>
        <dsp:cNvPr id="0" name=""/>
        <dsp:cNvSpPr/>
      </dsp:nvSpPr>
      <dsp:spPr>
        <a:xfrm>
          <a:off x="3163655" y="2448221"/>
          <a:ext cx="1062935" cy="931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bg1"/>
              </a:solidFill>
            </a:rPr>
            <a:t>d</a:t>
          </a:r>
        </a:p>
      </dsp:txBody>
      <dsp:txXfrm>
        <a:off x="3163655" y="2448221"/>
        <a:ext cx="1062935" cy="931725"/>
      </dsp:txXfrm>
    </dsp:sp>
    <dsp:sp modelId="{D641F8D3-1B94-4E29-9B09-60DB525F0EE4}">
      <dsp:nvSpPr>
        <dsp:cNvPr id="0" name=""/>
        <dsp:cNvSpPr/>
      </dsp:nvSpPr>
      <dsp:spPr>
        <a:xfrm>
          <a:off x="4125058" y="1968035"/>
          <a:ext cx="200553" cy="200553"/>
        </a:xfrm>
        <a:prstGeom prst="triangle">
          <a:avLst>
            <a:gd name="adj" fmla="val 100000"/>
          </a:avLst>
        </a:prstGeom>
        <a:solidFill>
          <a:srgbClr val="7030A0"/>
        </a:solid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CEBDF73-54EC-4924-98D9-F0930F320224}">
      <dsp:nvSpPr>
        <dsp:cNvPr id="0" name=""/>
        <dsp:cNvSpPr/>
      </dsp:nvSpPr>
      <dsp:spPr>
        <a:xfrm rot="5400000">
          <a:off x="1953430" y="444178"/>
          <a:ext cx="707563" cy="1197219"/>
        </a:xfrm>
        <a:prstGeom prst="corner">
          <a:avLst>
            <a:gd name="adj1" fmla="val 16120"/>
            <a:gd name="adj2" fmla="val 16110"/>
          </a:avLst>
        </a:prstGeom>
        <a:solidFill>
          <a:schemeClr val="bg1"/>
        </a:soli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sp>
    <dsp:sp modelId="{91861AFC-350C-4721-BEDC-DEFBED25946C}">
      <dsp:nvSpPr>
        <dsp:cNvPr id="0" name=""/>
        <dsp:cNvSpPr/>
      </dsp:nvSpPr>
      <dsp:spPr>
        <a:xfrm>
          <a:off x="4723562" y="1830628"/>
          <a:ext cx="1062935" cy="931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bg1"/>
              </a:solidFill>
            </a:rPr>
            <a:t>d</a:t>
          </a:r>
        </a:p>
      </dsp:txBody>
      <dsp:txXfrm>
        <a:off x="4723562" y="1830628"/>
        <a:ext cx="1062935" cy="931725"/>
      </dsp:txXfrm>
    </dsp:sp>
    <dsp:sp modelId="{F3329C95-8682-4D68-8CC9-8CBFB7580265}">
      <dsp:nvSpPr>
        <dsp:cNvPr id="0" name=""/>
        <dsp:cNvSpPr/>
      </dsp:nvSpPr>
      <dsp:spPr>
        <a:xfrm>
          <a:off x="3473886" y="657247"/>
          <a:ext cx="200553" cy="200553"/>
        </a:xfrm>
        <a:prstGeom prst="triangle">
          <a:avLst>
            <a:gd name="adj" fmla="val 100000"/>
          </a:avLst>
        </a:prstGeom>
        <a:solidFill>
          <a:schemeClr val="bg1"/>
        </a:soli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sp>
    <dsp:sp modelId="{76B1FC8E-C78C-494E-B437-0B6766D59D2E}">
      <dsp:nvSpPr>
        <dsp:cNvPr id="0" name=""/>
        <dsp:cNvSpPr/>
      </dsp:nvSpPr>
      <dsp:spPr>
        <a:xfrm rot="5400000">
          <a:off x="4989260" y="995438"/>
          <a:ext cx="707563" cy="1833517"/>
        </a:xfrm>
        <a:prstGeom prst="corner">
          <a:avLst>
            <a:gd name="adj1" fmla="val 16120"/>
            <a:gd name="adj2" fmla="val 16110"/>
          </a:avLst>
        </a:prstGeom>
        <a:solidFill>
          <a:srgbClr val="7030A0"/>
        </a:soli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sp>
    <dsp:sp modelId="{D882DFA7-4BB9-4911-84E8-F608267F55D8}">
      <dsp:nvSpPr>
        <dsp:cNvPr id="0" name=""/>
        <dsp:cNvSpPr/>
      </dsp:nvSpPr>
      <dsp:spPr>
        <a:xfrm>
          <a:off x="6386324" y="1225018"/>
          <a:ext cx="1062935" cy="931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bg1"/>
              </a:solidFill>
            </a:rPr>
            <a:t>d</a:t>
          </a:r>
        </a:p>
      </dsp:txBody>
      <dsp:txXfrm>
        <a:off x="6386324" y="1225018"/>
        <a:ext cx="1062935" cy="931725"/>
      </dsp:txXfrm>
    </dsp:sp>
    <dsp:sp modelId="{88717B1D-5C12-45F5-94B2-FFEF47200840}">
      <dsp:nvSpPr>
        <dsp:cNvPr id="0" name=""/>
        <dsp:cNvSpPr/>
      </dsp:nvSpPr>
      <dsp:spPr>
        <a:xfrm>
          <a:off x="6049740" y="1310027"/>
          <a:ext cx="200553" cy="200553"/>
        </a:xfrm>
        <a:prstGeom prst="triangle">
          <a:avLst>
            <a:gd name="adj" fmla="val 100000"/>
          </a:avLst>
        </a:prstGeom>
        <a:solidFill>
          <a:srgbClr val="7030A0"/>
        </a:soli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sp>
    <dsp:sp modelId="{DF29B7E1-469C-408E-8BB3-31963BD26263}">
      <dsp:nvSpPr>
        <dsp:cNvPr id="0" name=""/>
        <dsp:cNvSpPr/>
      </dsp:nvSpPr>
      <dsp:spPr>
        <a:xfrm rot="5400000">
          <a:off x="6695282" y="652696"/>
          <a:ext cx="707563" cy="1374072"/>
        </a:xfrm>
        <a:prstGeom prst="corner">
          <a:avLst>
            <a:gd name="adj1" fmla="val 16120"/>
            <a:gd name="adj2" fmla="val 16110"/>
          </a:avLst>
        </a:prstGeom>
        <a:solidFill>
          <a:srgbClr val="7030A0"/>
        </a:soli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sp>
    <dsp:sp modelId="{99058206-8429-4156-8AD6-39CB68D8F79E}">
      <dsp:nvSpPr>
        <dsp:cNvPr id="0" name=""/>
        <dsp:cNvSpPr/>
      </dsp:nvSpPr>
      <dsp:spPr>
        <a:xfrm>
          <a:off x="7645476" y="678572"/>
          <a:ext cx="1062935" cy="931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bg1"/>
              </a:solidFill>
            </a:rPr>
            <a:t>d</a:t>
          </a:r>
        </a:p>
      </dsp:txBody>
      <dsp:txXfrm>
        <a:off x="7645476" y="678572"/>
        <a:ext cx="1062935" cy="93172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CC9E0B-5F42-45B9-A2C5-0BC0D85C9EF9}">
      <dsp:nvSpPr>
        <dsp:cNvPr id="0" name=""/>
        <dsp:cNvSpPr/>
      </dsp:nvSpPr>
      <dsp:spPr>
        <a:xfrm rot="5400000">
          <a:off x="328061" y="3083810"/>
          <a:ext cx="707563" cy="1362781"/>
        </a:xfrm>
        <a:prstGeom prst="corner">
          <a:avLst>
            <a:gd name="adj1" fmla="val 16120"/>
            <a:gd name="adj2" fmla="val 16110"/>
          </a:avLst>
        </a:prstGeom>
        <a:solidFill>
          <a:srgbClr val="00B0F0"/>
        </a:soli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sp>
    <dsp:sp modelId="{05292075-39BA-48E7-B88C-7E73645A310F}">
      <dsp:nvSpPr>
        <dsp:cNvPr id="0" name=""/>
        <dsp:cNvSpPr/>
      </dsp:nvSpPr>
      <dsp:spPr>
        <a:xfrm>
          <a:off x="296362" y="3555983"/>
          <a:ext cx="1062935" cy="931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bg1"/>
              </a:solidFill>
            </a:rPr>
            <a:t>d</a:t>
          </a:r>
        </a:p>
      </dsp:txBody>
      <dsp:txXfrm>
        <a:off x="296362" y="3555983"/>
        <a:ext cx="1062935" cy="931725"/>
      </dsp:txXfrm>
    </dsp:sp>
    <dsp:sp modelId="{05C97EC2-4037-4F2A-8926-2703FCD040F3}">
      <dsp:nvSpPr>
        <dsp:cNvPr id="0" name=""/>
        <dsp:cNvSpPr/>
      </dsp:nvSpPr>
      <dsp:spPr>
        <a:xfrm>
          <a:off x="1167392" y="3160299"/>
          <a:ext cx="200553" cy="200553"/>
        </a:xfrm>
        <a:prstGeom prst="triangle">
          <a:avLst>
            <a:gd name="adj" fmla="val 100000"/>
          </a:avLst>
        </a:prstGeom>
        <a:solidFill>
          <a:srgbClr val="00B0F0"/>
        </a:soli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sp>
    <dsp:sp modelId="{83C3A588-87E6-43BD-B0F1-04E4F3EFDCDD}">
      <dsp:nvSpPr>
        <dsp:cNvPr id="0" name=""/>
        <dsp:cNvSpPr/>
      </dsp:nvSpPr>
      <dsp:spPr>
        <a:xfrm rot="5400000">
          <a:off x="1834424" y="2431058"/>
          <a:ext cx="707563" cy="1470475"/>
        </a:xfrm>
        <a:prstGeom prst="corner">
          <a:avLst>
            <a:gd name="adj1" fmla="val 16120"/>
            <a:gd name="adj2" fmla="val 16110"/>
          </a:avLst>
        </a:prstGeom>
        <a:solidFill>
          <a:srgbClr val="00B0F0"/>
        </a:soli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sp>
    <dsp:sp modelId="{97923DAC-4294-46CD-8674-2DA930A2B26C}">
      <dsp:nvSpPr>
        <dsp:cNvPr id="0" name=""/>
        <dsp:cNvSpPr/>
      </dsp:nvSpPr>
      <dsp:spPr>
        <a:xfrm>
          <a:off x="1723808" y="3005102"/>
          <a:ext cx="1242784" cy="931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bg1"/>
              </a:solidFill>
            </a:rPr>
            <a:t>d</a:t>
          </a:r>
        </a:p>
      </dsp:txBody>
      <dsp:txXfrm>
        <a:off x="1723808" y="3005102"/>
        <a:ext cx="1242784" cy="931725"/>
      </dsp:txXfrm>
    </dsp:sp>
    <dsp:sp modelId="{C045250F-06C0-4E42-AC7C-BA66F066A4AD}">
      <dsp:nvSpPr>
        <dsp:cNvPr id="0" name=""/>
        <dsp:cNvSpPr/>
      </dsp:nvSpPr>
      <dsp:spPr>
        <a:xfrm>
          <a:off x="2706342" y="2566840"/>
          <a:ext cx="200553" cy="200553"/>
        </a:xfrm>
        <a:prstGeom prst="triangle">
          <a:avLst>
            <a:gd name="adj" fmla="val 100000"/>
          </a:avLst>
        </a:prstGeom>
        <a:solidFill>
          <a:srgbClr val="00B0F0"/>
        </a:soli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sp>
    <dsp:sp modelId="{2C56F71D-D97D-4346-889E-28AA935BC5D0}">
      <dsp:nvSpPr>
        <dsp:cNvPr id="0" name=""/>
        <dsp:cNvSpPr/>
      </dsp:nvSpPr>
      <dsp:spPr>
        <a:xfrm rot="5400000">
          <a:off x="3308715" y="1915947"/>
          <a:ext cx="707563" cy="1334218"/>
        </a:xfrm>
        <a:prstGeom prst="corner">
          <a:avLst>
            <a:gd name="adj1" fmla="val 16120"/>
            <a:gd name="adj2" fmla="val 16110"/>
          </a:avLst>
        </a:prstGeom>
        <a:solidFill>
          <a:srgbClr val="7030A0"/>
        </a:soli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sp>
    <dsp:sp modelId="{A46D9D52-9436-453A-8FB0-C9155D400F8E}">
      <dsp:nvSpPr>
        <dsp:cNvPr id="0" name=""/>
        <dsp:cNvSpPr/>
      </dsp:nvSpPr>
      <dsp:spPr>
        <a:xfrm>
          <a:off x="3163655" y="2448221"/>
          <a:ext cx="1062935" cy="931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bg1"/>
              </a:solidFill>
            </a:rPr>
            <a:t>d</a:t>
          </a:r>
        </a:p>
      </dsp:txBody>
      <dsp:txXfrm>
        <a:off x="3163655" y="2448221"/>
        <a:ext cx="1062935" cy="931725"/>
      </dsp:txXfrm>
    </dsp:sp>
    <dsp:sp modelId="{D641F8D3-1B94-4E29-9B09-60DB525F0EE4}">
      <dsp:nvSpPr>
        <dsp:cNvPr id="0" name=""/>
        <dsp:cNvSpPr/>
      </dsp:nvSpPr>
      <dsp:spPr>
        <a:xfrm>
          <a:off x="4125058" y="1968035"/>
          <a:ext cx="200553" cy="200553"/>
        </a:xfrm>
        <a:prstGeom prst="triangle">
          <a:avLst>
            <a:gd name="adj" fmla="val 100000"/>
          </a:avLst>
        </a:prstGeom>
        <a:solidFill>
          <a:srgbClr val="7030A0"/>
        </a:solid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CEBDF73-54EC-4924-98D9-F0930F320224}">
      <dsp:nvSpPr>
        <dsp:cNvPr id="0" name=""/>
        <dsp:cNvSpPr/>
      </dsp:nvSpPr>
      <dsp:spPr>
        <a:xfrm rot="5400000">
          <a:off x="1953430" y="444178"/>
          <a:ext cx="707563" cy="1197219"/>
        </a:xfrm>
        <a:prstGeom prst="corner">
          <a:avLst>
            <a:gd name="adj1" fmla="val 16120"/>
            <a:gd name="adj2" fmla="val 16110"/>
          </a:avLst>
        </a:prstGeom>
        <a:solidFill>
          <a:schemeClr val="bg1"/>
        </a:soli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sp>
    <dsp:sp modelId="{91861AFC-350C-4721-BEDC-DEFBED25946C}">
      <dsp:nvSpPr>
        <dsp:cNvPr id="0" name=""/>
        <dsp:cNvSpPr/>
      </dsp:nvSpPr>
      <dsp:spPr>
        <a:xfrm>
          <a:off x="4723562" y="1830628"/>
          <a:ext cx="1062935" cy="931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bg1"/>
              </a:solidFill>
            </a:rPr>
            <a:t>d</a:t>
          </a:r>
        </a:p>
      </dsp:txBody>
      <dsp:txXfrm>
        <a:off x="4723562" y="1830628"/>
        <a:ext cx="1062935" cy="931725"/>
      </dsp:txXfrm>
    </dsp:sp>
    <dsp:sp modelId="{F3329C95-8682-4D68-8CC9-8CBFB7580265}">
      <dsp:nvSpPr>
        <dsp:cNvPr id="0" name=""/>
        <dsp:cNvSpPr/>
      </dsp:nvSpPr>
      <dsp:spPr>
        <a:xfrm>
          <a:off x="3473886" y="657247"/>
          <a:ext cx="200553" cy="200553"/>
        </a:xfrm>
        <a:prstGeom prst="triangle">
          <a:avLst>
            <a:gd name="adj" fmla="val 100000"/>
          </a:avLst>
        </a:prstGeom>
        <a:solidFill>
          <a:schemeClr val="bg1"/>
        </a:soli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sp>
    <dsp:sp modelId="{76B1FC8E-C78C-494E-B437-0B6766D59D2E}">
      <dsp:nvSpPr>
        <dsp:cNvPr id="0" name=""/>
        <dsp:cNvSpPr/>
      </dsp:nvSpPr>
      <dsp:spPr>
        <a:xfrm rot="5400000">
          <a:off x="4989260" y="995438"/>
          <a:ext cx="707563" cy="1833517"/>
        </a:xfrm>
        <a:prstGeom prst="corner">
          <a:avLst>
            <a:gd name="adj1" fmla="val 16120"/>
            <a:gd name="adj2" fmla="val 16110"/>
          </a:avLst>
        </a:prstGeom>
        <a:solidFill>
          <a:srgbClr val="7030A0"/>
        </a:soli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sp>
    <dsp:sp modelId="{D882DFA7-4BB9-4911-84E8-F608267F55D8}">
      <dsp:nvSpPr>
        <dsp:cNvPr id="0" name=""/>
        <dsp:cNvSpPr/>
      </dsp:nvSpPr>
      <dsp:spPr>
        <a:xfrm>
          <a:off x="6386324" y="1225018"/>
          <a:ext cx="1062935" cy="931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bg1"/>
              </a:solidFill>
            </a:rPr>
            <a:t>d</a:t>
          </a:r>
        </a:p>
      </dsp:txBody>
      <dsp:txXfrm>
        <a:off x="6386324" y="1225018"/>
        <a:ext cx="1062935" cy="931725"/>
      </dsp:txXfrm>
    </dsp:sp>
    <dsp:sp modelId="{88717B1D-5C12-45F5-94B2-FFEF47200840}">
      <dsp:nvSpPr>
        <dsp:cNvPr id="0" name=""/>
        <dsp:cNvSpPr/>
      </dsp:nvSpPr>
      <dsp:spPr>
        <a:xfrm>
          <a:off x="6049740" y="1310027"/>
          <a:ext cx="200553" cy="200553"/>
        </a:xfrm>
        <a:prstGeom prst="triangle">
          <a:avLst>
            <a:gd name="adj" fmla="val 100000"/>
          </a:avLst>
        </a:prstGeom>
        <a:solidFill>
          <a:srgbClr val="7030A0"/>
        </a:soli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sp>
    <dsp:sp modelId="{DF29B7E1-469C-408E-8BB3-31963BD26263}">
      <dsp:nvSpPr>
        <dsp:cNvPr id="0" name=""/>
        <dsp:cNvSpPr/>
      </dsp:nvSpPr>
      <dsp:spPr>
        <a:xfrm rot="5400000">
          <a:off x="6695282" y="652696"/>
          <a:ext cx="707563" cy="1374072"/>
        </a:xfrm>
        <a:prstGeom prst="corner">
          <a:avLst>
            <a:gd name="adj1" fmla="val 16120"/>
            <a:gd name="adj2" fmla="val 16110"/>
          </a:avLst>
        </a:prstGeom>
        <a:solidFill>
          <a:srgbClr val="7030A0"/>
        </a:soli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sp>
    <dsp:sp modelId="{99058206-8429-4156-8AD6-39CB68D8F79E}">
      <dsp:nvSpPr>
        <dsp:cNvPr id="0" name=""/>
        <dsp:cNvSpPr/>
      </dsp:nvSpPr>
      <dsp:spPr>
        <a:xfrm>
          <a:off x="7645476" y="678572"/>
          <a:ext cx="1062935" cy="931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bg1"/>
              </a:solidFill>
            </a:rPr>
            <a:t>d</a:t>
          </a:r>
        </a:p>
      </dsp:txBody>
      <dsp:txXfrm>
        <a:off x="7645476" y="678572"/>
        <a:ext cx="1062935" cy="93172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CC9E0B-5F42-45B9-A2C5-0BC0D85C9EF9}">
      <dsp:nvSpPr>
        <dsp:cNvPr id="0" name=""/>
        <dsp:cNvSpPr/>
      </dsp:nvSpPr>
      <dsp:spPr>
        <a:xfrm rot="5400000">
          <a:off x="328061" y="3083810"/>
          <a:ext cx="707563" cy="1362781"/>
        </a:xfrm>
        <a:prstGeom prst="corner">
          <a:avLst>
            <a:gd name="adj1" fmla="val 16120"/>
            <a:gd name="adj2" fmla="val 16110"/>
          </a:avLst>
        </a:prstGeom>
        <a:solidFill>
          <a:srgbClr val="00B0F0"/>
        </a:soli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sp>
    <dsp:sp modelId="{05292075-39BA-48E7-B88C-7E73645A310F}">
      <dsp:nvSpPr>
        <dsp:cNvPr id="0" name=""/>
        <dsp:cNvSpPr/>
      </dsp:nvSpPr>
      <dsp:spPr>
        <a:xfrm>
          <a:off x="296362" y="3555983"/>
          <a:ext cx="1062935" cy="931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bg1"/>
              </a:solidFill>
            </a:rPr>
            <a:t>d</a:t>
          </a:r>
        </a:p>
      </dsp:txBody>
      <dsp:txXfrm>
        <a:off x="296362" y="3555983"/>
        <a:ext cx="1062935" cy="931725"/>
      </dsp:txXfrm>
    </dsp:sp>
    <dsp:sp modelId="{05C97EC2-4037-4F2A-8926-2703FCD040F3}">
      <dsp:nvSpPr>
        <dsp:cNvPr id="0" name=""/>
        <dsp:cNvSpPr/>
      </dsp:nvSpPr>
      <dsp:spPr>
        <a:xfrm>
          <a:off x="1167392" y="3160299"/>
          <a:ext cx="200553" cy="200553"/>
        </a:xfrm>
        <a:prstGeom prst="triangle">
          <a:avLst>
            <a:gd name="adj" fmla="val 100000"/>
          </a:avLst>
        </a:prstGeom>
        <a:solidFill>
          <a:srgbClr val="00B0F0"/>
        </a:soli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sp>
    <dsp:sp modelId="{83C3A588-87E6-43BD-B0F1-04E4F3EFDCDD}">
      <dsp:nvSpPr>
        <dsp:cNvPr id="0" name=""/>
        <dsp:cNvSpPr/>
      </dsp:nvSpPr>
      <dsp:spPr>
        <a:xfrm rot="5400000">
          <a:off x="1834424" y="2431058"/>
          <a:ext cx="707563" cy="1470475"/>
        </a:xfrm>
        <a:prstGeom prst="corner">
          <a:avLst>
            <a:gd name="adj1" fmla="val 16120"/>
            <a:gd name="adj2" fmla="val 16110"/>
          </a:avLst>
        </a:prstGeom>
        <a:solidFill>
          <a:srgbClr val="00B0F0"/>
        </a:soli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sp>
    <dsp:sp modelId="{97923DAC-4294-46CD-8674-2DA930A2B26C}">
      <dsp:nvSpPr>
        <dsp:cNvPr id="0" name=""/>
        <dsp:cNvSpPr/>
      </dsp:nvSpPr>
      <dsp:spPr>
        <a:xfrm>
          <a:off x="1723808" y="3005102"/>
          <a:ext cx="1242784" cy="931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bg1"/>
              </a:solidFill>
            </a:rPr>
            <a:t>d</a:t>
          </a:r>
        </a:p>
      </dsp:txBody>
      <dsp:txXfrm>
        <a:off x="1723808" y="3005102"/>
        <a:ext cx="1242784" cy="931725"/>
      </dsp:txXfrm>
    </dsp:sp>
    <dsp:sp modelId="{C045250F-06C0-4E42-AC7C-BA66F066A4AD}">
      <dsp:nvSpPr>
        <dsp:cNvPr id="0" name=""/>
        <dsp:cNvSpPr/>
      </dsp:nvSpPr>
      <dsp:spPr>
        <a:xfrm>
          <a:off x="2706342" y="2566840"/>
          <a:ext cx="200553" cy="200553"/>
        </a:xfrm>
        <a:prstGeom prst="triangle">
          <a:avLst>
            <a:gd name="adj" fmla="val 100000"/>
          </a:avLst>
        </a:prstGeom>
        <a:solidFill>
          <a:srgbClr val="00B0F0"/>
        </a:soli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sp>
    <dsp:sp modelId="{2C56F71D-D97D-4346-889E-28AA935BC5D0}">
      <dsp:nvSpPr>
        <dsp:cNvPr id="0" name=""/>
        <dsp:cNvSpPr/>
      </dsp:nvSpPr>
      <dsp:spPr>
        <a:xfrm rot="5400000">
          <a:off x="3308715" y="1915947"/>
          <a:ext cx="707563" cy="1334218"/>
        </a:xfrm>
        <a:prstGeom prst="corner">
          <a:avLst>
            <a:gd name="adj1" fmla="val 16120"/>
            <a:gd name="adj2" fmla="val 16110"/>
          </a:avLst>
        </a:prstGeom>
        <a:solidFill>
          <a:srgbClr val="7030A0"/>
        </a:soli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sp>
    <dsp:sp modelId="{A46D9D52-9436-453A-8FB0-C9155D400F8E}">
      <dsp:nvSpPr>
        <dsp:cNvPr id="0" name=""/>
        <dsp:cNvSpPr/>
      </dsp:nvSpPr>
      <dsp:spPr>
        <a:xfrm>
          <a:off x="3163655" y="2448221"/>
          <a:ext cx="1062935" cy="931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bg1"/>
              </a:solidFill>
            </a:rPr>
            <a:t>d</a:t>
          </a:r>
        </a:p>
      </dsp:txBody>
      <dsp:txXfrm>
        <a:off x="3163655" y="2448221"/>
        <a:ext cx="1062935" cy="931725"/>
      </dsp:txXfrm>
    </dsp:sp>
    <dsp:sp modelId="{D641F8D3-1B94-4E29-9B09-60DB525F0EE4}">
      <dsp:nvSpPr>
        <dsp:cNvPr id="0" name=""/>
        <dsp:cNvSpPr/>
      </dsp:nvSpPr>
      <dsp:spPr>
        <a:xfrm>
          <a:off x="4125058" y="1968035"/>
          <a:ext cx="200553" cy="200553"/>
        </a:xfrm>
        <a:prstGeom prst="triangle">
          <a:avLst>
            <a:gd name="adj" fmla="val 100000"/>
          </a:avLst>
        </a:prstGeom>
        <a:solidFill>
          <a:srgbClr val="7030A0"/>
        </a:solid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CEBDF73-54EC-4924-98D9-F0930F320224}">
      <dsp:nvSpPr>
        <dsp:cNvPr id="0" name=""/>
        <dsp:cNvSpPr/>
      </dsp:nvSpPr>
      <dsp:spPr>
        <a:xfrm rot="5400000">
          <a:off x="1953430" y="444178"/>
          <a:ext cx="707563" cy="1197219"/>
        </a:xfrm>
        <a:prstGeom prst="corner">
          <a:avLst>
            <a:gd name="adj1" fmla="val 16120"/>
            <a:gd name="adj2" fmla="val 16110"/>
          </a:avLst>
        </a:prstGeom>
        <a:solidFill>
          <a:schemeClr val="bg1"/>
        </a:soli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sp>
    <dsp:sp modelId="{91861AFC-350C-4721-BEDC-DEFBED25946C}">
      <dsp:nvSpPr>
        <dsp:cNvPr id="0" name=""/>
        <dsp:cNvSpPr/>
      </dsp:nvSpPr>
      <dsp:spPr>
        <a:xfrm>
          <a:off x="4723562" y="1830628"/>
          <a:ext cx="1062935" cy="931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bg1"/>
              </a:solidFill>
            </a:rPr>
            <a:t>d</a:t>
          </a:r>
        </a:p>
      </dsp:txBody>
      <dsp:txXfrm>
        <a:off x="4723562" y="1830628"/>
        <a:ext cx="1062935" cy="931725"/>
      </dsp:txXfrm>
    </dsp:sp>
    <dsp:sp modelId="{F3329C95-8682-4D68-8CC9-8CBFB7580265}">
      <dsp:nvSpPr>
        <dsp:cNvPr id="0" name=""/>
        <dsp:cNvSpPr/>
      </dsp:nvSpPr>
      <dsp:spPr>
        <a:xfrm>
          <a:off x="3473886" y="657247"/>
          <a:ext cx="200553" cy="200553"/>
        </a:xfrm>
        <a:prstGeom prst="triangle">
          <a:avLst>
            <a:gd name="adj" fmla="val 100000"/>
          </a:avLst>
        </a:prstGeom>
        <a:solidFill>
          <a:schemeClr val="bg1"/>
        </a:soli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sp>
    <dsp:sp modelId="{76B1FC8E-C78C-494E-B437-0B6766D59D2E}">
      <dsp:nvSpPr>
        <dsp:cNvPr id="0" name=""/>
        <dsp:cNvSpPr/>
      </dsp:nvSpPr>
      <dsp:spPr>
        <a:xfrm rot="5400000">
          <a:off x="4989260" y="995438"/>
          <a:ext cx="707563" cy="1833517"/>
        </a:xfrm>
        <a:prstGeom prst="corner">
          <a:avLst>
            <a:gd name="adj1" fmla="val 16120"/>
            <a:gd name="adj2" fmla="val 16110"/>
          </a:avLst>
        </a:prstGeom>
        <a:solidFill>
          <a:srgbClr val="7030A0"/>
        </a:soli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sp>
    <dsp:sp modelId="{D882DFA7-4BB9-4911-84E8-F608267F55D8}">
      <dsp:nvSpPr>
        <dsp:cNvPr id="0" name=""/>
        <dsp:cNvSpPr/>
      </dsp:nvSpPr>
      <dsp:spPr>
        <a:xfrm>
          <a:off x="6386324" y="1225018"/>
          <a:ext cx="1062935" cy="931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bg1"/>
              </a:solidFill>
            </a:rPr>
            <a:t>d</a:t>
          </a:r>
        </a:p>
      </dsp:txBody>
      <dsp:txXfrm>
        <a:off x="6386324" y="1225018"/>
        <a:ext cx="1062935" cy="931725"/>
      </dsp:txXfrm>
    </dsp:sp>
    <dsp:sp modelId="{88717B1D-5C12-45F5-94B2-FFEF47200840}">
      <dsp:nvSpPr>
        <dsp:cNvPr id="0" name=""/>
        <dsp:cNvSpPr/>
      </dsp:nvSpPr>
      <dsp:spPr>
        <a:xfrm>
          <a:off x="6049740" y="1310027"/>
          <a:ext cx="200553" cy="200553"/>
        </a:xfrm>
        <a:prstGeom prst="triangle">
          <a:avLst>
            <a:gd name="adj" fmla="val 100000"/>
          </a:avLst>
        </a:prstGeom>
        <a:solidFill>
          <a:srgbClr val="7030A0"/>
        </a:soli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sp>
    <dsp:sp modelId="{DF29B7E1-469C-408E-8BB3-31963BD26263}">
      <dsp:nvSpPr>
        <dsp:cNvPr id="0" name=""/>
        <dsp:cNvSpPr/>
      </dsp:nvSpPr>
      <dsp:spPr>
        <a:xfrm rot="5400000">
          <a:off x="6695282" y="652696"/>
          <a:ext cx="707563" cy="1374072"/>
        </a:xfrm>
        <a:prstGeom prst="corner">
          <a:avLst>
            <a:gd name="adj1" fmla="val 16120"/>
            <a:gd name="adj2" fmla="val 16110"/>
          </a:avLst>
        </a:prstGeom>
        <a:solidFill>
          <a:srgbClr val="7030A0"/>
        </a:soli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sp>
    <dsp:sp modelId="{99058206-8429-4156-8AD6-39CB68D8F79E}">
      <dsp:nvSpPr>
        <dsp:cNvPr id="0" name=""/>
        <dsp:cNvSpPr/>
      </dsp:nvSpPr>
      <dsp:spPr>
        <a:xfrm>
          <a:off x="7645476" y="678572"/>
          <a:ext cx="1062935" cy="931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bg1"/>
              </a:solidFill>
            </a:rPr>
            <a:t>d</a:t>
          </a:r>
        </a:p>
      </dsp:txBody>
      <dsp:txXfrm>
        <a:off x="7645476" y="678572"/>
        <a:ext cx="1062935" cy="931725"/>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ctrTitle"/>
          </p:nvPr>
        </p:nvSpPr>
        <p:spPr>
          <a:xfrm>
            <a:off x="914400" y="1803405"/>
            <a:ext cx="73152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914400" y="3632201"/>
            <a:ext cx="73152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5932170" y="4323845"/>
            <a:ext cx="2297429" cy="365125"/>
          </a:xfrm>
        </p:spPr>
        <p:txBody>
          <a:bodyPr/>
          <a:lstStyle/>
          <a:p>
            <a:fld id="{8A243245-4006-4EF3-898E-75637A316945}" type="datetimeFigureOut">
              <a:rPr lang="en-US" smtClean="0"/>
              <a:t>11/6/2018</a:t>
            </a:fld>
            <a:endParaRPr lang="en-US"/>
          </a:p>
        </p:txBody>
      </p:sp>
      <p:sp>
        <p:nvSpPr>
          <p:cNvPr id="5" name="Footer Placeholder 4"/>
          <p:cNvSpPr>
            <a:spLocks noGrp="1"/>
          </p:cNvSpPr>
          <p:nvPr>
            <p:ph type="ftr" sz="quarter" idx="11"/>
          </p:nvPr>
        </p:nvSpPr>
        <p:spPr>
          <a:xfrm>
            <a:off x="914400" y="4323846"/>
            <a:ext cx="4880610" cy="365125"/>
          </a:xfrm>
        </p:spPr>
        <p:txBody>
          <a:bodyPr/>
          <a:lstStyle/>
          <a:p>
            <a:endParaRPr lang="en-US"/>
          </a:p>
        </p:txBody>
      </p:sp>
      <p:sp>
        <p:nvSpPr>
          <p:cNvPr id="6" name="Slide Number Placeholder 5"/>
          <p:cNvSpPr>
            <a:spLocks noGrp="1"/>
          </p:cNvSpPr>
          <p:nvPr>
            <p:ph type="sldNum" sz="quarter" idx="12"/>
          </p:nvPr>
        </p:nvSpPr>
        <p:spPr>
          <a:xfrm>
            <a:off x="6057900" y="1430867"/>
            <a:ext cx="2171700" cy="365125"/>
          </a:xfrm>
        </p:spPr>
        <p:txBody>
          <a:bodyPr/>
          <a:lstStyle/>
          <a:p>
            <a:fld id="{A13D9426-3A7B-45E3-A29D-D44B5AFCABDF}" type="slidenum">
              <a:rPr lang="en-US" smtClean="0"/>
              <a:t>‹#›</a:t>
            </a:fld>
            <a:endParaRPr lang="en-US"/>
          </a:p>
        </p:txBody>
      </p:sp>
    </p:spTree>
    <p:extLst>
      <p:ext uri="{BB962C8B-B14F-4D97-AF65-F5344CB8AC3E}">
        <p14:creationId xmlns:p14="http://schemas.microsoft.com/office/powerpoint/2010/main" val="25940899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A243245-4006-4EF3-898E-75637A316945}" type="datetimeFigureOut">
              <a:rPr lang="en-US" smtClean="0"/>
              <a:t>11/6/2018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3D9426-3A7B-45E3-A29D-D44B5AFCABDF}" type="slidenum">
              <a:rPr lang="en-US" smtClean="0"/>
              <a:t>‹#›</a:t>
            </a:fld>
            <a:endParaRPr lang="en-US"/>
          </a:p>
        </p:txBody>
      </p:sp>
    </p:spTree>
    <p:extLst>
      <p:ext uri="{BB962C8B-B14F-4D97-AF65-F5344CB8AC3E}">
        <p14:creationId xmlns:p14="http://schemas.microsoft.com/office/powerpoint/2010/main" val="16726439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4"/>
            <a:ext cx="7955280"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594360" y="3641726"/>
            <a:ext cx="7955281" cy="1354134"/>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fld id="{8A243245-4006-4EF3-898E-75637A316945}" type="datetimeFigureOut">
              <a:rPr lang="en-US" smtClean="0"/>
              <a:t>11/6/2018</a:t>
            </a:fld>
            <a:endParaRPr lang="en-US"/>
          </a:p>
        </p:txBody>
      </p:sp>
      <p:sp>
        <p:nvSpPr>
          <p:cNvPr id="5" name="Footer Placeholder 4"/>
          <p:cNvSpPr>
            <a:spLocks noGrp="1"/>
          </p:cNvSpPr>
          <p:nvPr>
            <p:ph type="ftr" sz="quarter" idx="11"/>
          </p:nvPr>
        </p:nvSpPr>
        <p:spPr>
          <a:xfrm>
            <a:off x="594360" y="381001"/>
            <a:ext cx="4830656" cy="365125"/>
          </a:xfrm>
        </p:spPr>
        <p:txBody>
          <a:bodyPr/>
          <a:lstStyle/>
          <a:p>
            <a:endParaRPr lang="en-US"/>
          </a:p>
        </p:txBody>
      </p:sp>
      <p:sp>
        <p:nvSpPr>
          <p:cNvPr id="6" name="Slide Number Placeholder 5"/>
          <p:cNvSpPr>
            <a:spLocks noGrp="1"/>
          </p:cNvSpPr>
          <p:nvPr>
            <p:ph type="sldNum" sz="quarter" idx="12"/>
          </p:nvPr>
        </p:nvSpPr>
        <p:spPr>
          <a:xfrm>
            <a:off x="7882466" y="381001"/>
            <a:ext cx="667173" cy="365125"/>
          </a:xfrm>
        </p:spPr>
        <p:txBody>
          <a:bodyPr/>
          <a:lstStyle/>
          <a:p>
            <a:fld id="{A13D9426-3A7B-45E3-A29D-D44B5AFCABDF}" type="slidenum">
              <a:rPr lang="en-US" smtClean="0"/>
              <a:t>‹#›</a:t>
            </a:fld>
            <a:endParaRPr lang="en-US"/>
          </a:p>
        </p:txBody>
      </p:sp>
    </p:spTree>
    <p:extLst>
      <p:ext uri="{BB962C8B-B14F-4D97-AF65-F5344CB8AC3E}">
        <p14:creationId xmlns:p14="http://schemas.microsoft.com/office/powerpoint/2010/main" val="412768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94360" y="2194560"/>
            <a:ext cx="3910579" cy="40690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2099" y="2194560"/>
            <a:ext cx="3907540" cy="40690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A243245-4006-4EF3-898E-75637A316945}" type="datetimeFigureOut">
              <a:rPr lang="en-US" smtClean="0"/>
              <a:t>11/6/2018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3D9426-3A7B-45E3-A29D-D44B5AFCABDF}" type="slidenum">
              <a:rPr lang="en-US" smtClean="0"/>
              <a:t>‹#›</a:t>
            </a:fld>
            <a:endParaRPr lang="en-US"/>
          </a:p>
        </p:txBody>
      </p:sp>
    </p:spTree>
    <p:extLst>
      <p:ext uri="{BB962C8B-B14F-4D97-AF65-F5344CB8AC3E}">
        <p14:creationId xmlns:p14="http://schemas.microsoft.com/office/powerpoint/2010/main" val="16276520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71700" y="762000"/>
            <a:ext cx="637794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1279" y="2183802"/>
            <a:ext cx="3683659"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94359" y="3132667"/>
            <a:ext cx="3910579" cy="31309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69018" y="2183802"/>
            <a:ext cx="368062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2098" y="3132667"/>
            <a:ext cx="3907541" cy="31309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243245-4006-4EF3-898E-75637A316945}" type="datetimeFigureOut">
              <a:rPr lang="en-US" smtClean="0"/>
              <a:t>11/6/2018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13D9426-3A7B-45E3-A29D-D44B5AFCABDF}" type="slidenum">
              <a:rPr lang="en-US" smtClean="0"/>
              <a:t>‹#›</a:t>
            </a:fld>
            <a:endParaRPr lang="en-US"/>
          </a:p>
        </p:txBody>
      </p:sp>
    </p:spTree>
    <p:extLst>
      <p:ext uri="{BB962C8B-B14F-4D97-AF65-F5344CB8AC3E}">
        <p14:creationId xmlns:p14="http://schemas.microsoft.com/office/powerpoint/2010/main" val="30754464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A243245-4006-4EF3-898E-75637A316945}" type="datetimeFigureOut">
              <a:rPr lang="en-US" smtClean="0"/>
              <a:t>11/6/2018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13D9426-3A7B-45E3-A29D-D44B5AFCABDF}" type="slidenum">
              <a:rPr lang="en-US" smtClean="0"/>
              <a:t>‹#›</a:t>
            </a:fld>
            <a:endParaRPr lang="en-US"/>
          </a:p>
        </p:txBody>
      </p:sp>
    </p:spTree>
    <p:extLst>
      <p:ext uri="{BB962C8B-B14F-4D97-AF65-F5344CB8AC3E}">
        <p14:creationId xmlns:p14="http://schemas.microsoft.com/office/powerpoint/2010/main" val="33739338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243245-4006-4EF3-898E-75637A316945}" type="datetimeFigureOut">
              <a:rPr lang="en-US" smtClean="0"/>
              <a:t>11/6/2018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13D9426-3A7B-45E3-A29D-D44B5AFCABDF}" type="slidenum">
              <a:rPr lang="en-US" smtClean="0"/>
              <a:t>‹#›</a:t>
            </a:fld>
            <a:endParaRPr lang="en-US"/>
          </a:p>
        </p:txBody>
      </p:sp>
    </p:spTree>
    <p:extLst>
      <p:ext uri="{BB962C8B-B14F-4D97-AF65-F5344CB8AC3E}">
        <p14:creationId xmlns:p14="http://schemas.microsoft.com/office/powerpoint/2010/main" val="38715177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30861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3886200" y="746760"/>
            <a:ext cx="4663440" cy="551688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4360" y="3124200"/>
            <a:ext cx="308610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A243245-4006-4EF3-898E-75637A316945}" type="datetimeFigureOut">
              <a:rPr lang="en-US" smtClean="0"/>
              <a:t>11/6/2018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3D9426-3A7B-45E3-A29D-D44B5AFCABDF}" type="slidenum">
              <a:rPr lang="en-US" smtClean="0"/>
              <a:t>‹#›</a:t>
            </a:fld>
            <a:endParaRPr lang="en-US"/>
          </a:p>
        </p:txBody>
      </p:sp>
    </p:spTree>
    <p:extLst>
      <p:ext uri="{BB962C8B-B14F-4D97-AF65-F5344CB8AC3E}">
        <p14:creationId xmlns:p14="http://schemas.microsoft.com/office/powerpoint/2010/main" val="26817759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407573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77524" y="751242"/>
            <a:ext cx="3674234" cy="5512398"/>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94360" y="3124200"/>
            <a:ext cx="407573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A243245-4006-4EF3-898E-75637A316945}" type="datetimeFigureOut">
              <a:rPr lang="en-US" smtClean="0"/>
              <a:t>11/6/2018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3D9426-3A7B-45E3-A29D-D44B5AFCABDF}" type="slidenum">
              <a:rPr lang="en-US" smtClean="0"/>
              <a:t>‹#›</a:t>
            </a:fld>
            <a:endParaRPr lang="en-US"/>
          </a:p>
        </p:txBody>
      </p:sp>
    </p:spTree>
    <p:extLst>
      <p:ext uri="{BB962C8B-B14F-4D97-AF65-F5344CB8AC3E}">
        <p14:creationId xmlns:p14="http://schemas.microsoft.com/office/powerpoint/2010/main" val="13314677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55" y="4697361"/>
            <a:ext cx="7956482"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94355" y="977035"/>
            <a:ext cx="7950260" cy="3406972"/>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94360" y="5516716"/>
            <a:ext cx="7955280" cy="746924"/>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A243245-4006-4EF3-898E-75637A316945}" type="datetimeFigureOut">
              <a:rPr lang="en-US" smtClean="0"/>
              <a:t>11/6/2018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3D9426-3A7B-45E3-A29D-D44B5AFCABDF}" type="slidenum">
              <a:rPr lang="en-US" smtClean="0"/>
              <a:t>‹#›</a:t>
            </a:fld>
            <a:endParaRPr lang="en-US"/>
          </a:p>
        </p:txBody>
      </p:sp>
    </p:spTree>
    <p:extLst>
      <p:ext uri="{BB962C8B-B14F-4D97-AF65-F5344CB8AC3E}">
        <p14:creationId xmlns:p14="http://schemas.microsoft.com/office/powerpoint/2010/main" val="41559415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3"/>
            <a:ext cx="795528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800" y="3649134"/>
            <a:ext cx="7772400" cy="1330852"/>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fld id="{8A243245-4006-4EF3-898E-75637A316945}" type="datetimeFigureOut">
              <a:rPr lang="en-US" smtClean="0"/>
              <a:t>11/6/2018</a:t>
            </a:fld>
            <a:endParaRPr lang="en-US"/>
          </a:p>
        </p:txBody>
      </p:sp>
      <p:sp>
        <p:nvSpPr>
          <p:cNvPr id="6" name="Footer Placeholder 5"/>
          <p:cNvSpPr>
            <a:spLocks noGrp="1"/>
          </p:cNvSpPr>
          <p:nvPr>
            <p:ph type="ftr" sz="quarter" idx="11"/>
          </p:nvPr>
        </p:nvSpPr>
        <p:spPr>
          <a:xfrm>
            <a:off x="594360" y="381001"/>
            <a:ext cx="4830656" cy="365125"/>
          </a:xfrm>
        </p:spPr>
        <p:txBody>
          <a:bodyPr/>
          <a:lstStyle/>
          <a:p>
            <a:endParaRPr lang="en-US"/>
          </a:p>
        </p:txBody>
      </p:sp>
      <p:sp>
        <p:nvSpPr>
          <p:cNvPr id="7" name="Slide Number Placeholder 6"/>
          <p:cNvSpPr>
            <a:spLocks noGrp="1"/>
          </p:cNvSpPr>
          <p:nvPr>
            <p:ph type="sldNum" sz="quarter" idx="12"/>
          </p:nvPr>
        </p:nvSpPr>
        <p:spPr>
          <a:xfrm>
            <a:off x="7882466" y="381001"/>
            <a:ext cx="667174" cy="365125"/>
          </a:xfrm>
        </p:spPr>
        <p:txBody>
          <a:bodyPr/>
          <a:lstStyle/>
          <a:p>
            <a:fld id="{A13D9426-3A7B-45E3-A29D-D44B5AFCABDF}" type="slidenum">
              <a:rPr lang="en-US" smtClean="0"/>
              <a:t>‹#›</a:t>
            </a:fld>
            <a:endParaRPr lang="en-US"/>
          </a:p>
        </p:txBody>
      </p:sp>
    </p:spTree>
    <p:extLst>
      <p:ext uri="{BB962C8B-B14F-4D97-AF65-F5344CB8AC3E}">
        <p14:creationId xmlns:p14="http://schemas.microsoft.com/office/powerpoint/2010/main" val="1681596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1" name="Picture 10"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768351" y="753534"/>
            <a:ext cx="7613650" cy="2756234"/>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977899" y="3509768"/>
            <a:ext cx="7194552"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5800" y="4174597"/>
            <a:ext cx="7778752" cy="821265"/>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fld id="{8A243245-4006-4EF3-898E-75637A316945}" type="datetimeFigureOut">
              <a:rPr lang="en-US" smtClean="0"/>
              <a:t>11/6/2018</a:t>
            </a:fld>
            <a:endParaRPr lang="en-US"/>
          </a:p>
        </p:txBody>
      </p:sp>
      <p:sp>
        <p:nvSpPr>
          <p:cNvPr id="6" name="Footer Placeholder 5"/>
          <p:cNvSpPr>
            <a:spLocks noGrp="1"/>
          </p:cNvSpPr>
          <p:nvPr>
            <p:ph type="ftr" sz="quarter" idx="11"/>
          </p:nvPr>
        </p:nvSpPr>
        <p:spPr>
          <a:xfrm>
            <a:off x="594360" y="379438"/>
            <a:ext cx="4830656" cy="365125"/>
          </a:xfrm>
        </p:spPr>
        <p:txBody>
          <a:bodyPr/>
          <a:lstStyle/>
          <a:p>
            <a:endParaRPr lang="en-US"/>
          </a:p>
        </p:txBody>
      </p:sp>
      <p:sp>
        <p:nvSpPr>
          <p:cNvPr id="7" name="Slide Number Placeholder 6"/>
          <p:cNvSpPr>
            <a:spLocks noGrp="1"/>
          </p:cNvSpPr>
          <p:nvPr>
            <p:ph type="sldNum" sz="quarter" idx="12"/>
          </p:nvPr>
        </p:nvSpPr>
        <p:spPr>
          <a:xfrm>
            <a:off x="7882466" y="381001"/>
            <a:ext cx="667174" cy="365125"/>
          </a:xfrm>
        </p:spPr>
        <p:txBody>
          <a:bodyPr/>
          <a:lstStyle/>
          <a:p>
            <a:fld id="{A13D9426-3A7B-45E3-A29D-D44B5AFCABDF}" type="slidenum">
              <a:rPr lang="en-US" smtClean="0"/>
              <a:t>‹#›</a:t>
            </a:fld>
            <a:endParaRPr lang="en-US"/>
          </a:p>
        </p:txBody>
      </p:sp>
      <p:sp>
        <p:nvSpPr>
          <p:cNvPr id="13" name="TextBox 12"/>
          <p:cNvSpPr txBox="1"/>
          <p:nvPr/>
        </p:nvSpPr>
        <p:spPr>
          <a:xfrm>
            <a:off x="231458" y="80772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8146733" y="302133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9357774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685800" y="1124702"/>
            <a:ext cx="7774782"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792" y="3648316"/>
            <a:ext cx="7773608"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5562176" y="378884"/>
            <a:ext cx="2183130" cy="365125"/>
          </a:xfrm>
        </p:spPr>
        <p:txBody>
          <a:bodyPr/>
          <a:lstStyle>
            <a:lvl1pPr algn="r">
              <a:defRPr/>
            </a:lvl1pPr>
          </a:lstStyle>
          <a:p>
            <a:fld id="{8A243245-4006-4EF3-898E-75637A316945}" type="datetimeFigureOut">
              <a:rPr lang="en-US" smtClean="0"/>
              <a:t>11/6/2018</a:t>
            </a:fld>
            <a:endParaRPr lang="en-US"/>
          </a:p>
        </p:txBody>
      </p:sp>
      <p:sp>
        <p:nvSpPr>
          <p:cNvPr id="6" name="Footer Placeholder 5"/>
          <p:cNvSpPr>
            <a:spLocks noGrp="1"/>
          </p:cNvSpPr>
          <p:nvPr>
            <p:ph type="ftr" sz="quarter" idx="11"/>
          </p:nvPr>
        </p:nvSpPr>
        <p:spPr>
          <a:xfrm>
            <a:off x="594360" y="378884"/>
            <a:ext cx="4830656" cy="365125"/>
          </a:xfrm>
        </p:spPr>
        <p:txBody>
          <a:bodyPr/>
          <a:lstStyle/>
          <a:p>
            <a:endParaRPr lang="en-US"/>
          </a:p>
        </p:txBody>
      </p:sp>
      <p:sp>
        <p:nvSpPr>
          <p:cNvPr id="7" name="Slide Number Placeholder 6"/>
          <p:cNvSpPr>
            <a:spLocks noGrp="1"/>
          </p:cNvSpPr>
          <p:nvPr>
            <p:ph type="sldNum" sz="quarter" idx="12"/>
          </p:nvPr>
        </p:nvSpPr>
        <p:spPr>
          <a:xfrm>
            <a:off x="7882466" y="381001"/>
            <a:ext cx="667174" cy="365125"/>
          </a:xfrm>
        </p:spPr>
        <p:txBody>
          <a:bodyPr/>
          <a:lstStyle/>
          <a:p>
            <a:fld id="{A13D9426-3A7B-45E3-A29D-D44B5AFCABDF}" type="slidenum">
              <a:rPr lang="en-US" smtClean="0"/>
              <a:t>‹#›</a:t>
            </a:fld>
            <a:endParaRPr lang="en-US"/>
          </a:p>
        </p:txBody>
      </p:sp>
    </p:spTree>
    <p:extLst>
      <p:ext uri="{BB962C8B-B14F-4D97-AF65-F5344CB8AC3E}">
        <p14:creationId xmlns:p14="http://schemas.microsoft.com/office/powerpoint/2010/main" val="35955616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171701" y="762000"/>
            <a:ext cx="637793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594361" y="2202080"/>
            <a:ext cx="2560320"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59436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302237" y="2201333"/>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300781" y="2904068"/>
            <a:ext cx="2560320" cy="335957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989319" y="2192866"/>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598932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8A243245-4006-4EF3-898E-75637A316945}" type="datetimeFigureOut">
              <a:rPr lang="en-US" smtClean="0"/>
              <a:t>11/6/2018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13D9426-3A7B-45E3-A29D-D44B5AFCABDF}" type="slidenum">
              <a:rPr lang="en-US" smtClean="0"/>
              <a:t>‹#›</a:t>
            </a:fld>
            <a:endParaRPr lang="en-US"/>
          </a:p>
        </p:txBody>
      </p:sp>
    </p:spTree>
    <p:extLst>
      <p:ext uri="{BB962C8B-B14F-4D97-AF65-F5344CB8AC3E}">
        <p14:creationId xmlns:p14="http://schemas.microsoft.com/office/powerpoint/2010/main" val="38770088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171702" y="762000"/>
            <a:ext cx="6381984"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594360"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594360" y="2331720"/>
            <a:ext cx="2560320" cy="15073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594360" y="4796103"/>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291873"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291872" y="2331720"/>
            <a:ext cx="2560320" cy="1509862"/>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290858" y="4796102"/>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993365"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5993364" y="2331721"/>
            <a:ext cx="2560320" cy="1508919"/>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93272" y="4796100"/>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8A243245-4006-4EF3-898E-75637A316945}" type="datetimeFigureOut">
              <a:rPr lang="en-US" smtClean="0"/>
              <a:t>11/6/2018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13D9426-3A7B-45E3-A29D-D44B5AFCABDF}" type="slidenum">
              <a:rPr lang="en-US" smtClean="0"/>
              <a:t>‹#›</a:t>
            </a:fld>
            <a:endParaRPr lang="en-US"/>
          </a:p>
        </p:txBody>
      </p:sp>
    </p:spTree>
    <p:extLst>
      <p:ext uri="{BB962C8B-B14F-4D97-AF65-F5344CB8AC3E}">
        <p14:creationId xmlns:p14="http://schemas.microsoft.com/office/powerpoint/2010/main" val="2973607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594360" y="2194560"/>
            <a:ext cx="7955280" cy="40690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A243245-4006-4EF3-898E-75637A316945}" type="datetimeFigureOut">
              <a:rPr lang="en-US" smtClean="0"/>
              <a:t>11/6/2018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3D9426-3A7B-45E3-A29D-D44B5AFCABDF}" type="slidenum">
              <a:rPr lang="en-US" smtClean="0"/>
              <a:t>‹#›</a:t>
            </a:fld>
            <a:endParaRPr lang="en-US"/>
          </a:p>
        </p:txBody>
      </p:sp>
    </p:spTree>
    <p:extLst>
      <p:ext uri="{BB962C8B-B14F-4D97-AF65-F5344CB8AC3E}">
        <p14:creationId xmlns:p14="http://schemas.microsoft.com/office/powerpoint/2010/main" val="30428908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Vertical Title 1"/>
          <p:cNvSpPr>
            <a:spLocks noGrp="1"/>
          </p:cNvSpPr>
          <p:nvPr>
            <p:ph type="title" orient="vert"/>
          </p:nvPr>
        </p:nvSpPr>
        <p:spPr>
          <a:xfrm>
            <a:off x="7006590" y="747183"/>
            <a:ext cx="1543050" cy="4248675"/>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94360" y="746126"/>
            <a:ext cx="6278035" cy="424973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fld id="{8A243245-4006-4EF3-898E-75637A316945}" type="datetimeFigureOut">
              <a:rPr lang="en-US" smtClean="0"/>
              <a:t>11/6/2018</a:t>
            </a:fld>
            <a:endParaRPr lang="en-US"/>
          </a:p>
        </p:txBody>
      </p:sp>
      <p:sp>
        <p:nvSpPr>
          <p:cNvPr id="5" name="Footer Placeholder 4"/>
          <p:cNvSpPr>
            <a:spLocks noGrp="1"/>
          </p:cNvSpPr>
          <p:nvPr>
            <p:ph type="ftr" sz="quarter" idx="11"/>
          </p:nvPr>
        </p:nvSpPr>
        <p:spPr>
          <a:xfrm>
            <a:off x="594360" y="381001"/>
            <a:ext cx="4830656" cy="365125"/>
          </a:xfrm>
        </p:spPr>
        <p:txBody>
          <a:bodyPr/>
          <a:lstStyle/>
          <a:p>
            <a:endParaRPr lang="en-US"/>
          </a:p>
        </p:txBody>
      </p:sp>
      <p:sp>
        <p:nvSpPr>
          <p:cNvPr id="6" name="Slide Number Placeholder 5"/>
          <p:cNvSpPr>
            <a:spLocks noGrp="1"/>
          </p:cNvSpPr>
          <p:nvPr>
            <p:ph type="sldNum" sz="quarter" idx="12"/>
          </p:nvPr>
        </p:nvSpPr>
        <p:spPr>
          <a:xfrm>
            <a:off x="7882466" y="381001"/>
            <a:ext cx="667174" cy="365125"/>
          </a:xfrm>
        </p:spPr>
        <p:txBody>
          <a:bodyPr/>
          <a:lstStyle/>
          <a:p>
            <a:fld id="{A13D9426-3A7B-45E3-A29D-D44B5AFCABDF}" type="slidenum">
              <a:rPr lang="en-US" smtClean="0"/>
              <a:t>‹#›</a:t>
            </a:fld>
            <a:endParaRPr lang="en-US"/>
          </a:p>
        </p:txBody>
      </p:sp>
    </p:spTree>
    <p:extLst>
      <p:ext uri="{BB962C8B-B14F-4D97-AF65-F5344CB8AC3E}">
        <p14:creationId xmlns:p14="http://schemas.microsoft.com/office/powerpoint/2010/main" val="1100017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1081088"/>
          </a:xfrm>
          <a:prstGeom prst="rect">
            <a:avLst/>
          </a:prstGeom>
        </p:spPr>
      </p:pic>
      <p:sp>
        <p:nvSpPr>
          <p:cNvPr id="2" name="Title Placeholder 1"/>
          <p:cNvSpPr>
            <a:spLocks noGrp="1"/>
          </p:cNvSpPr>
          <p:nvPr>
            <p:ph type="title"/>
          </p:nvPr>
        </p:nvSpPr>
        <p:spPr>
          <a:xfrm>
            <a:off x="2171700" y="764373"/>
            <a:ext cx="637794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94360" y="2194560"/>
            <a:ext cx="7955280" cy="406908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412230" y="6356351"/>
            <a:ext cx="213741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8A243245-4006-4EF3-898E-75637A316945}" type="datetimeFigureOut">
              <a:rPr lang="en-US" smtClean="0"/>
              <a:t>11/6/2018</a:t>
            </a:fld>
            <a:endParaRPr lang="en-US"/>
          </a:p>
        </p:txBody>
      </p:sp>
      <p:sp>
        <p:nvSpPr>
          <p:cNvPr id="5" name="Footer Placeholder 4"/>
          <p:cNvSpPr>
            <a:spLocks noGrp="1"/>
          </p:cNvSpPr>
          <p:nvPr>
            <p:ph type="ftr" sz="quarter" idx="3"/>
          </p:nvPr>
        </p:nvSpPr>
        <p:spPr>
          <a:xfrm>
            <a:off x="594360" y="6355846"/>
            <a:ext cx="568071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72250" y="381001"/>
            <a:ext cx="197739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A13D9426-3A7B-45E3-A29D-D44B5AFCABDF}" type="slidenum">
              <a:rPr lang="en-US" smtClean="0"/>
              <a:t>‹#›</a:t>
            </a:fld>
            <a:endParaRPr lang="en-US"/>
          </a:p>
        </p:txBody>
      </p:sp>
    </p:spTree>
    <p:extLst>
      <p:ext uri="{BB962C8B-B14F-4D97-AF65-F5344CB8AC3E}">
        <p14:creationId xmlns:p14="http://schemas.microsoft.com/office/powerpoint/2010/main" val="3641376577"/>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4.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4.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4.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4.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03405"/>
            <a:ext cx="9143999" cy="1825096"/>
          </a:xfrm>
        </p:spPr>
        <p:txBody>
          <a:bodyPr anchor="ctr"/>
          <a:lstStyle/>
          <a:p>
            <a:pPr algn="ctr"/>
            <a:r>
              <a:rPr lang="en-US" dirty="0"/>
              <a:t>God Consciousness</a:t>
            </a:r>
          </a:p>
        </p:txBody>
      </p:sp>
      <p:sp>
        <p:nvSpPr>
          <p:cNvPr id="3" name="Subtitle 2"/>
          <p:cNvSpPr>
            <a:spLocks noGrp="1"/>
          </p:cNvSpPr>
          <p:nvPr>
            <p:ph type="subTitle" idx="1"/>
          </p:nvPr>
        </p:nvSpPr>
        <p:spPr>
          <a:xfrm>
            <a:off x="0" y="3140129"/>
            <a:ext cx="9143999" cy="685800"/>
          </a:xfrm>
        </p:spPr>
        <p:txBody>
          <a:bodyPr>
            <a:normAutofit/>
          </a:bodyPr>
          <a:lstStyle/>
          <a:p>
            <a:pPr algn="ctr"/>
            <a:r>
              <a:rPr lang="en-US" sz="3200" dirty="0"/>
              <a:t>Building a relationship with God</a:t>
            </a:r>
          </a:p>
        </p:txBody>
      </p:sp>
    </p:spTree>
    <p:extLst>
      <p:ext uri="{BB962C8B-B14F-4D97-AF65-F5344CB8AC3E}">
        <p14:creationId xmlns:p14="http://schemas.microsoft.com/office/powerpoint/2010/main" val="2749080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03405"/>
            <a:ext cx="9143999" cy="1825096"/>
          </a:xfrm>
        </p:spPr>
        <p:txBody>
          <a:bodyPr anchor="ctr">
            <a:normAutofit/>
          </a:bodyPr>
          <a:lstStyle/>
          <a:p>
            <a:pPr algn="ctr"/>
            <a:r>
              <a:rPr lang="en-US" sz="4400" dirty="0"/>
              <a:t>Embracing God in your life</a:t>
            </a:r>
          </a:p>
        </p:txBody>
      </p:sp>
      <p:sp>
        <p:nvSpPr>
          <p:cNvPr id="5" name="Subtitle 4">
            <a:extLst>
              <a:ext uri="{FF2B5EF4-FFF2-40B4-BE49-F238E27FC236}">
                <a16:creationId xmlns:a16="http://schemas.microsoft.com/office/drawing/2014/main" id="{69BD405D-BEE9-40C0-9475-9681F4AE89B8}"/>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3121403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2149" y="41564"/>
            <a:ext cx="5854053" cy="810491"/>
          </a:xfrm>
        </p:spPr>
        <p:txBody>
          <a:bodyPr/>
          <a:lstStyle/>
          <a:p>
            <a:r>
              <a:rPr lang="en-US" dirty="0"/>
              <a:t>God’s presence</a:t>
            </a:r>
          </a:p>
        </p:txBody>
      </p:sp>
      <p:sp>
        <p:nvSpPr>
          <p:cNvPr id="10" name="TextBox 9"/>
          <p:cNvSpPr txBox="1"/>
          <p:nvPr/>
        </p:nvSpPr>
        <p:spPr>
          <a:xfrm>
            <a:off x="673896" y="1641821"/>
            <a:ext cx="7842306" cy="3847207"/>
          </a:xfrm>
          <a:prstGeom prst="rect">
            <a:avLst/>
          </a:prstGeom>
          <a:noFill/>
        </p:spPr>
        <p:txBody>
          <a:bodyPr wrap="square" rtlCol="0">
            <a:spAutoFit/>
          </a:bodyPr>
          <a:lstStyle/>
          <a:p>
            <a:pPr>
              <a:spcAft>
                <a:spcPts val="600"/>
              </a:spcAft>
            </a:pPr>
            <a:r>
              <a:rPr lang="en-US" sz="2800" dirty="0"/>
              <a:t>“Can any hide himself in secret places that I shall not see him? </a:t>
            </a:r>
            <a:r>
              <a:rPr lang="en-US" sz="2800" dirty="0" err="1"/>
              <a:t>saith</a:t>
            </a:r>
            <a:r>
              <a:rPr lang="en-US" sz="2800" dirty="0"/>
              <a:t> the LORD.  Do not I fill heaven and earth?  </a:t>
            </a:r>
            <a:r>
              <a:rPr lang="en-US" sz="2800" dirty="0" err="1"/>
              <a:t>saith</a:t>
            </a:r>
            <a:r>
              <a:rPr lang="en-US" sz="2800" dirty="0"/>
              <a:t> the LORD.”     </a:t>
            </a:r>
          </a:p>
          <a:p>
            <a:pPr>
              <a:spcAft>
                <a:spcPts val="600"/>
              </a:spcAft>
            </a:pPr>
            <a:r>
              <a:rPr lang="en-US" sz="2800" dirty="0"/>
              <a:t>					</a:t>
            </a:r>
            <a:r>
              <a:rPr lang="en-US" sz="2800" dirty="0" err="1"/>
              <a:t>Jer</a:t>
            </a:r>
            <a:r>
              <a:rPr lang="en-US" sz="2800" dirty="0"/>
              <a:t> 23:24</a:t>
            </a:r>
          </a:p>
          <a:p>
            <a:pPr>
              <a:spcAft>
                <a:spcPts val="600"/>
              </a:spcAft>
            </a:pPr>
            <a:endParaRPr lang="en-US" sz="2800" dirty="0"/>
          </a:p>
          <a:p>
            <a:pPr>
              <a:spcAft>
                <a:spcPts val="600"/>
              </a:spcAft>
            </a:pPr>
            <a:r>
              <a:rPr lang="en-US" sz="2800" dirty="0"/>
              <a:t>“The eyes of the LORD are in every place, beholding the evil and the good”  </a:t>
            </a:r>
          </a:p>
          <a:p>
            <a:pPr>
              <a:spcAft>
                <a:spcPts val="600"/>
              </a:spcAft>
            </a:pPr>
            <a:r>
              <a:rPr lang="en-US" sz="2800" dirty="0"/>
              <a:t>					</a:t>
            </a:r>
            <a:r>
              <a:rPr lang="en-US" sz="2800" dirty="0" err="1"/>
              <a:t>Prov</a:t>
            </a:r>
            <a:r>
              <a:rPr lang="en-US" sz="2800" dirty="0"/>
              <a:t> 15:3</a:t>
            </a:r>
          </a:p>
        </p:txBody>
      </p:sp>
      <p:sp>
        <p:nvSpPr>
          <p:cNvPr id="6" name="TextBox 5"/>
          <p:cNvSpPr txBox="1"/>
          <p:nvPr/>
        </p:nvSpPr>
        <p:spPr>
          <a:xfrm>
            <a:off x="1105469" y="5939371"/>
            <a:ext cx="6550926" cy="461665"/>
          </a:xfrm>
          <a:prstGeom prst="rect">
            <a:avLst/>
          </a:prstGeom>
          <a:solidFill>
            <a:srgbClr val="FFFF00"/>
          </a:solidFill>
          <a:ln>
            <a:solidFill>
              <a:schemeClr val="bg1"/>
            </a:solidFill>
          </a:ln>
        </p:spPr>
        <p:txBody>
          <a:bodyPr wrap="square" rtlCol="0">
            <a:spAutoFit/>
          </a:bodyPr>
          <a:lstStyle/>
          <a:p>
            <a:pPr algn="ctr"/>
            <a:r>
              <a:rPr lang="en-US" sz="2400" b="1" dirty="0">
                <a:solidFill>
                  <a:schemeClr val="bg1"/>
                </a:solidFill>
              </a:rPr>
              <a:t>God is everywhere and sees everything</a:t>
            </a:r>
          </a:p>
        </p:txBody>
      </p:sp>
    </p:spTree>
    <p:extLst>
      <p:ext uri="{BB962C8B-B14F-4D97-AF65-F5344CB8AC3E}">
        <p14:creationId xmlns:p14="http://schemas.microsoft.com/office/powerpoint/2010/main" val="3916109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3" end="3"/>
                                            </p:txEl>
                                          </p:spTgt>
                                        </p:tgtEl>
                                        <p:attrNameLst>
                                          <p:attrName>style.visibility</p:attrName>
                                        </p:attrNameLst>
                                      </p:cBhvr>
                                      <p:to>
                                        <p:strVal val="visible"/>
                                      </p:to>
                                    </p:set>
                                    <p:animEffect transition="in" filter="fade">
                                      <p:cBhvr>
                                        <p:cTn id="7" dur="500"/>
                                        <p:tgtEl>
                                          <p:spTgt spid="10">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
                                            <p:txEl>
                                              <p:pRg st="4" end="4"/>
                                            </p:txEl>
                                          </p:spTgt>
                                        </p:tgtEl>
                                        <p:attrNameLst>
                                          <p:attrName>style.visibility</p:attrName>
                                        </p:attrNameLst>
                                      </p:cBhvr>
                                      <p:to>
                                        <p:strVal val="visible"/>
                                      </p:to>
                                    </p:set>
                                    <p:animEffect transition="in" filter="fade">
                                      <p:cBhvr>
                                        <p:cTn id="10" dur="500"/>
                                        <p:tgtEl>
                                          <p:spTgt spid="10">
                                            <p:txEl>
                                              <p:pRg st="4" end="4"/>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CFD580F5-E7BF-4C1D-BEFD-4A4601EBA87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1441450"/>
          </a:xfrm>
          <a:prstGeom prst="rect">
            <a:avLst/>
          </a:prstGeom>
        </p:spPr>
      </p:pic>
      <p:pic>
        <p:nvPicPr>
          <p:cNvPr id="22" name="Picture 21">
            <a:extLst>
              <a:ext uri="{FF2B5EF4-FFF2-40B4-BE49-F238E27FC236}">
                <a16:creationId xmlns:a16="http://schemas.microsoft.com/office/drawing/2014/main" id="{F0F06750-78FE-4472-8DA5-14CF3336F81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375150"/>
            <a:ext cx="9144000" cy="2482850"/>
          </a:xfrm>
          <a:prstGeom prst="rect">
            <a:avLst/>
          </a:prstGeom>
        </p:spPr>
      </p:pic>
      <p:sp>
        <p:nvSpPr>
          <p:cNvPr id="24" name="Rectangle 23">
            <a:extLst>
              <a:ext uri="{FF2B5EF4-FFF2-40B4-BE49-F238E27FC236}">
                <a16:creationId xmlns:a16="http://schemas.microsoft.com/office/drawing/2014/main" id="{077D6507-8E8D-40E1-A7B9-63012EF949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F14802B8-803D-48E2-9034-13224446DA28}"/>
              </a:ext>
            </a:extLst>
          </p:cNvPr>
          <p:cNvSpPr txBox="1"/>
          <p:nvPr/>
        </p:nvSpPr>
        <p:spPr>
          <a:xfrm>
            <a:off x="0" y="5500254"/>
            <a:ext cx="8939960" cy="1200329"/>
          </a:xfrm>
          <a:prstGeom prst="rect">
            <a:avLst/>
          </a:prstGeom>
          <a:noFill/>
        </p:spPr>
        <p:txBody>
          <a:bodyPr wrap="square" rtlCol="0">
            <a:spAutoFit/>
          </a:bodyPr>
          <a:lstStyle/>
          <a:p>
            <a:pPr algn="ctr"/>
            <a:r>
              <a:rPr lang="en-US" sz="3600"/>
              <a:t>The eye only sees what the mind is prepared to comprehend</a:t>
            </a:r>
            <a:endParaRPr lang="en-US" sz="3600" dirty="0"/>
          </a:p>
        </p:txBody>
      </p:sp>
      <p:pic>
        <p:nvPicPr>
          <p:cNvPr id="3" name="Picture 2" descr="A close up of a persons eyes&#10;&#10;Description generated with high confidence">
            <a:extLst>
              <a:ext uri="{FF2B5EF4-FFF2-40B4-BE49-F238E27FC236}">
                <a16:creationId xmlns:a16="http://schemas.microsoft.com/office/drawing/2014/main" id="{C6E32607-0E04-4A9D-8253-E725A0F3A9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 y="-1"/>
            <a:ext cx="9149763" cy="5500255"/>
          </a:xfrm>
          <a:prstGeom prst="rect">
            <a:avLst/>
          </a:prstGeom>
        </p:spPr>
      </p:pic>
    </p:spTree>
    <p:extLst>
      <p:ext uri="{BB962C8B-B14F-4D97-AF65-F5344CB8AC3E}">
        <p14:creationId xmlns:p14="http://schemas.microsoft.com/office/powerpoint/2010/main" val="35267050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C07B0AB-C62C-47F1-9308-8AEAB1184746}"/>
              </a:ext>
            </a:extLst>
          </p:cNvPr>
          <p:cNvSpPr/>
          <p:nvPr/>
        </p:nvSpPr>
        <p:spPr>
          <a:xfrm>
            <a:off x="0" y="0"/>
            <a:ext cx="9144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446311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p:cNvSpPr txBox="1"/>
          <p:nvPr/>
        </p:nvSpPr>
        <p:spPr>
          <a:xfrm>
            <a:off x="40944" y="6335912"/>
            <a:ext cx="9034817" cy="430887"/>
          </a:xfrm>
          <a:prstGeom prst="rect">
            <a:avLst/>
          </a:prstGeom>
          <a:solidFill>
            <a:srgbClr val="FFFF00"/>
          </a:solidFill>
          <a:ln>
            <a:solidFill>
              <a:schemeClr val="bg1"/>
            </a:solidFill>
          </a:ln>
        </p:spPr>
        <p:txBody>
          <a:bodyPr wrap="square" rtlCol="0">
            <a:spAutoFit/>
          </a:bodyPr>
          <a:lstStyle/>
          <a:p>
            <a:pPr algn="ctr"/>
            <a:r>
              <a:rPr lang="en-US" sz="2200" b="1" dirty="0">
                <a:solidFill>
                  <a:schemeClr val="bg1"/>
                </a:solidFill>
              </a:rPr>
              <a:t>Build our relationship w/ God by increasing our awareness of Him</a:t>
            </a:r>
          </a:p>
        </p:txBody>
      </p:sp>
      <p:graphicFrame>
        <p:nvGraphicFramePr>
          <p:cNvPr id="8" name="Diagram 7"/>
          <p:cNvGraphicFramePr/>
          <p:nvPr>
            <p:extLst/>
          </p:nvPr>
        </p:nvGraphicFramePr>
        <p:xfrm>
          <a:off x="196948" y="1460552"/>
          <a:ext cx="8803107" cy="48215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TextBox 8"/>
          <p:cNvSpPr txBox="1"/>
          <p:nvPr/>
        </p:nvSpPr>
        <p:spPr>
          <a:xfrm>
            <a:off x="6628980" y="2521179"/>
            <a:ext cx="1358796" cy="1200329"/>
          </a:xfrm>
          <a:prstGeom prst="rect">
            <a:avLst/>
          </a:prstGeom>
          <a:noFill/>
        </p:spPr>
        <p:txBody>
          <a:bodyPr wrap="square" rtlCol="0">
            <a:spAutoFit/>
          </a:bodyPr>
          <a:lstStyle/>
          <a:p>
            <a:r>
              <a:rPr lang="en-US" b="1" u="sng" dirty="0"/>
              <a:t>Exhort</a:t>
            </a:r>
          </a:p>
          <a:p>
            <a:r>
              <a:rPr lang="en-US" dirty="0"/>
              <a:t>Being Conscious of God</a:t>
            </a:r>
          </a:p>
        </p:txBody>
      </p:sp>
      <p:sp>
        <p:nvSpPr>
          <p:cNvPr id="23" name="TextBox 22"/>
          <p:cNvSpPr txBox="1"/>
          <p:nvPr/>
        </p:nvSpPr>
        <p:spPr>
          <a:xfrm>
            <a:off x="229542" y="4942100"/>
            <a:ext cx="1479918" cy="1200329"/>
          </a:xfrm>
          <a:prstGeom prst="rect">
            <a:avLst/>
          </a:prstGeom>
          <a:noFill/>
        </p:spPr>
        <p:txBody>
          <a:bodyPr wrap="square" rtlCol="0">
            <a:spAutoFit/>
          </a:bodyPr>
          <a:lstStyle/>
          <a:p>
            <a:r>
              <a:rPr lang="en-US" b="1" u="sng" dirty="0"/>
              <a:t>Class 1</a:t>
            </a:r>
          </a:p>
          <a:p>
            <a:r>
              <a:rPr lang="en-US" dirty="0"/>
              <a:t>Embracing God in your life</a:t>
            </a:r>
          </a:p>
        </p:txBody>
      </p:sp>
      <p:sp>
        <p:nvSpPr>
          <p:cNvPr id="25" name="TextBox 24"/>
          <p:cNvSpPr txBox="1"/>
          <p:nvPr/>
        </p:nvSpPr>
        <p:spPr>
          <a:xfrm>
            <a:off x="1742054" y="4348239"/>
            <a:ext cx="1330511" cy="923330"/>
          </a:xfrm>
          <a:prstGeom prst="rect">
            <a:avLst/>
          </a:prstGeom>
          <a:noFill/>
        </p:spPr>
        <p:txBody>
          <a:bodyPr wrap="square" rtlCol="0">
            <a:spAutoFit/>
          </a:bodyPr>
          <a:lstStyle/>
          <a:p>
            <a:r>
              <a:rPr lang="en-US" b="1" u="sng" dirty="0"/>
              <a:t>Class 2</a:t>
            </a:r>
          </a:p>
          <a:p>
            <a:r>
              <a:rPr lang="en-US" dirty="0"/>
              <a:t>Knowing God</a:t>
            </a:r>
          </a:p>
        </p:txBody>
      </p:sp>
      <p:sp>
        <p:nvSpPr>
          <p:cNvPr id="29" name="TextBox 28"/>
          <p:cNvSpPr txBox="1"/>
          <p:nvPr/>
        </p:nvSpPr>
        <p:spPr>
          <a:xfrm>
            <a:off x="3314977" y="3755188"/>
            <a:ext cx="1123787" cy="923330"/>
          </a:xfrm>
          <a:prstGeom prst="rect">
            <a:avLst/>
          </a:prstGeom>
          <a:noFill/>
        </p:spPr>
        <p:txBody>
          <a:bodyPr wrap="square" rtlCol="0">
            <a:spAutoFit/>
          </a:bodyPr>
          <a:lstStyle/>
          <a:p>
            <a:r>
              <a:rPr lang="en-US" b="1" u="sng" dirty="0"/>
              <a:t>Class 3</a:t>
            </a:r>
          </a:p>
          <a:p>
            <a:r>
              <a:rPr lang="en-US" dirty="0"/>
              <a:t>Fearing God</a:t>
            </a:r>
          </a:p>
        </p:txBody>
      </p:sp>
      <p:sp>
        <p:nvSpPr>
          <p:cNvPr id="32" name="TextBox 31"/>
          <p:cNvSpPr txBox="1"/>
          <p:nvPr/>
        </p:nvSpPr>
        <p:spPr>
          <a:xfrm>
            <a:off x="4707316" y="3126086"/>
            <a:ext cx="1784908" cy="923330"/>
          </a:xfrm>
          <a:prstGeom prst="rect">
            <a:avLst/>
          </a:prstGeom>
          <a:noFill/>
        </p:spPr>
        <p:txBody>
          <a:bodyPr wrap="square" rtlCol="0">
            <a:spAutoFit/>
          </a:bodyPr>
          <a:lstStyle/>
          <a:p>
            <a:r>
              <a:rPr lang="en-US" b="1" u="sng" dirty="0"/>
              <a:t>Class 4</a:t>
            </a:r>
            <a:r>
              <a:rPr lang="en-US" dirty="0"/>
              <a:t> Remembering God</a:t>
            </a:r>
          </a:p>
        </p:txBody>
      </p:sp>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59079" y="3887038"/>
            <a:ext cx="495213" cy="987125"/>
          </a:xfrm>
          <a:prstGeom prst="rect">
            <a:avLst/>
          </a:prstGeom>
        </p:spPr>
      </p:pic>
      <p:sp>
        <p:nvSpPr>
          <p:cNvPr id="13" name="Rectangle 12"/>
          <p:cNvSpPr/>
          <p:nvPr/>
        </p:nvSpPr>
        <p:spPr>
          <a:xfrm>
            <a:off x="4717919" y="3119590"/>
            <a:ext cx="1720666" cy="894226"/>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6651898" y="2551041"/>
            <a:ext cx="1267864" cy="1110335"/>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3278898" y="3759599"/>
            <a:ext cx="1225208" cy="894413"/>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1750992" y="4378241"/>
            <a:ext cx="1343900" cy="892552"/>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295422" y="4970636"/>
            <a:ext cx="1252024" cy="1134737"/>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310487" y="572308"/>
            <a:ext cx="8543496" cy="892552"/>
          </a:xfrm>
          <a:prstGeom prst="rect">
            <a:avLst/>
          </a:prstGeom>
          <a:noFill/>
        </p:spPr>
        <p:txBody>
          <a:bodyPr wrap="square" rtlCol="0">
            <a:spAutoFit/>
          </a:bodyPr>
          <a:lstStyle/>
          <a:p>
            <a:pPr algn="ctr"/>
            <a:r>
              <a:rPr lang="en-US" sz="2800" b="1" dirty="0"/>
              <a:t>God Consciousness </a:t>
            </a:r>
          </a:p>
          <a:p>
            <a:pPr algn="ctr"/>
            <a:r>
              <a:rPr lang="en-US" sz="2400" b="1" i="1" dirty="0"/>
              <a:t>- Building a relationship with God -</a:t>
            </a:r>
          </a:p>
        </p:txBody>
      </p:sp>
      <p:sp>
        <p:nvSpPr>
          <p:cNvPr id="27" name="TextBox 26"/>
          <p:cNvSpPr txBox="1"/>
          <p:nvPr/>
        </p:nvSpPr>
        <p:spPr>
          <a:xfrm>
            <a:off x="1765060" y="5739618"/>
            <a:ext cx="2425940" cy="461665"/>
          </a:xfrm>
          <a:prstGeom prst="rect">
            <a:avLst/>
          </a:prstGeom>
          <a:noFill/>
        </p:spPr>
        <p:txBody>
          <a:bodyPr wrap="square" rtlCol="0">
            <a:spAutoFit/>
          </a:bodyPr>
          <a:lstStyle/>
          <a:p>
            <a:r>
              <a:rPr lang="en-US" sz="2400" b="1" dirty="0">
                <a:solidFill>
                  <a:srgbClr val="00B0F0"/>
                </a:solidFill>
              </a:rPr>
              <a:t>Knowing God</a:t>
            </a:r>
          </a:p>
        </p:txBody>
      </p:sp>
      <p:sp>
        <p:nvSpPr>
          <p:cNvPr id="28" name="TextBox 27"/>
          <p:cNvSpPr txBox="1"/>
          <p:nvPr/>
        </p:nvSpPr>
        <p:spPr>
          <a:xfrm>
            <a:off x="4270415" y="4722709"/>
            <a:ext cx="3554117" cy="461665"/>
          </a:xfrm>
          <a:prstGeom prst="rect">
            <a:avLst/>
          </a:prstGeom>
          <a:noFill/>
        </p:spPr>
        <p:txBody>
          <a:bodyPr wrap="square" rtlCol="0">
            <a:spAutoFit/>
          </a:bodyPr>
          <a:lstStyle/>
          <a:p>
            <a:r>
              <a:rPr lang="en-US" sz="2400" b="1" dirty="0">
                <a:solidFill>
                  <a:srgbClr val="7030A0"/>
                </a:solidFill>
              </a:rPr>
              <a:t>Being Known of God</a:t>
            </a:r>
          </a:p>
        </p:txBody>
      </p:sp>
    </p:spTree>
    <p:extLst>
      <p:ext uri="{BB962C8B-B14F-4D97-AF65-F5344CB8AC3E}">
        <p14:creationId xmlns:p14="http://schemas.microsoft.com/office/powerpoint/2010/main" val="1110062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8627" y="205337"/>
            <a:ext cx="6154304" cy="810491"/>
          </a:xfrm>
        </p:spPr>
        <p:txBody>
          <a:bodyPr>
            <a:normAutofit/>
          </a:bodyPr>
          <a:lstStyle/>
          <a:p>
            <a:r>
              <a:rPr lang="en-US" dirty="0"/>
              <a:t>Scriptural relevance</a:t>
            </a:r>
          </a:p>
        </p:txBody>
      </p:sp>
      <p:sp>
        <p:nvSpPr>
          <p:cNvPr id="12" name="TextBox 11"/>
          <p:cNvSpPr txBox="1"/>
          <p:nvPr/>
        </p:nvSpPr>
        <p:spPr>
          <a:xfrm>
            <a:off x="40944" y="6322264"/>
            <a:ext cx="9034817" cy="461665"/>
          </a:xfrm>
          <a:prstGeom prst="rect">
            <a:avLst/>
          </a:prstGeom>
          <a:solidFill>
            <a:srgbClr val="FFFF00"/>
          </a:solidFill>
          <a:ln>
            <a:solidFill>
              <a:schemeClr val="bg1"/>
            </a:solidFill>
          </a:ln>
        </p:spPr>
        <p:txBody>
          <a:bodyPr wrap="square" rtlCol="0">
            <a:spAutoFit/>
          </a:bodyPr>
          <a:lstStyle/>
          <a:p>
            <a:pPr algn="ctr"/>
            <a:r>
              <a:rPr lang="en-US" sz="2400" b="1" dirty="0">
                <a:solidFill>
                  <a:schemeClr val="bg1"/>
                </a:solidFill>
              </a:rPr>
              <a:t>Scripture is full of language driving a consciousness of God</a:t>
            </a:r>
          </a:p>
        </p:txBody>
      </p:sp>
      <p:sp>
        <p:nvSpPr>
          <p:cNvPr id="10" name="TextBox 9"/>
          <p:cNvSpPr txBox="1"/>
          <p:nvPr/>
        </p:nvSpPr>
        <p:spPr>
          <a:xfrm>
            <a:off x="206062" y="945781"/>
            <a:ext cx="8746869" cy="5432256"/>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en-US" sz="2100" dirty="0"/>
              <a:t>“Presence” (lit. </a:t>
            </a:r>
            <a:r>
              <a:rPr lang="en-US" sz="2100" i="1" dirty="0"/>
              <a:t>face</a:t>
            </a:r>
            <a:r>
              <a:rPr lang="en-US" sz="2100" dirty="0"/>
              <a:t>) of God</a:t>
            </a:r>
          </a:p>
          <a:p>
            <a:pPr marL="800100" lvl="1" indent="-342900">
              <a:spcAft>
                <a:spcPts val="600"/>
              </a:spcAft>
              <a:buFont typeface="Arial" panose="020B0604020202020204" pitchFamily="34" charset="0"/>
              <a:buChar char="•"/>
            </a:pPr>
            <a:r>
              <a:rPr lang="en-US" dirty="0"/>
              <a:t>Adam and Eve hid from face of God (Gen 3:8) – didn’t work</a:t>
            </a:r>
          </a:p>
          <a:p>
            <a:pPr marL="800100" lvl="1" indent="-342900">
              <a:spcAft>
                <a:spcPts val="1200"/>
              </a:spcAft>
              <a:buFont typeface="Arial" panose="020B0604020202020204" pitchFamily="34" charset="0"/>
              <a:buChar char="•"/>
            </a:pPr>
            <a:r>
              <a:rPr lang="en-US" dirty="0"/>
              <a:t>Jonah fled from face of God (Jon 1:3) – didn’t work</a:t>
            </a:r>
          </a:p>
          <a:p>
            <a:pPr marL="342900" indent="-342900">
              <a:spcAft>
                <a:spcPts val="600"/>
              </a:spcAft>
              <a:buFont typeface="Arial" panose="020B0604020202020204" pitchFamily="34" charset="0"/>
              <a:buChar char="•"/>
            </a:pPr>
            <a:r>
              <a:rPr lang="en-US" sz="2100" dirty="0"/>
              <a:t>Eyes of the LORD</a:t>
            </a:r>
          </a:p>
          <a:p>
            <a:pPr marL="800100" lvl="1" indent="-342900">
              <a:spcAft>
                <a:spcPts val="600"/>
              </a:spcAft>
              <a:buFont typeface="Arial" panose="020B0604020202020204" pitchFamily="34" charset="0"/>
              <a:buChar char="•"/>
            </a:pPr>
            <a:r>
              <a:rPr lang="en-US" dirty="0"/>
              <a:t>ways of man are before the eyes of the LORD, He ponders all his goings (</a:t>
            </a:r>
            <a:r>
              <a:rPr lang="en-US" dirty="0" err="1"/>
              <a:t>Prov</a:t>
            </a:r>
            <a:r>
              <a:rPr lang="en-US" dirty="0"/>
              <a:t> 5:21)</a:t>
            </a:r>
          </a:p>
          <a:p>
            <a:pPr marL="800100" lvl="1" indent="-342900">
              <a:spcAft>
                <a:spcPts val="600"/>
              </a:spcAft>
              <a:buFont typeface="Arial" panose="020B0604020202020204" pitchFamily="34" charset="0"/>
              <a:buChar char="•"/>
            </a:pPr>
            <a:r>
              <a:rPr lang="en-US" dirty="0"/>
              <a:t>Eyes of the LORD roam to and fro in whole earth (</a:t>
            </a:r>
            <a:r>
              <a:rPr lang="en-US" dirty="0" err="1"/>
              <a:t>Zech</a:t>
            </a:r>
            <a:r>
              <a:rPr lang="en-US" dirty="0"/>
              <a:t> 4:10)</a:t>
            </a:r>
          </a:p>
          <a:p>
            <a:pPr marL="800100" lvl="1" indent="-342900">
              <a:spcAft>
                <a:spcPts val="1200"/>
              </a:spcAft>
              <a:buFont typeface="Arial" panose="020B0604020202020204" pitchFamily="34" charset="0"/>
              <a:buChar char="•"/>
            </a:pPr>
            <a:r>
              <a:rPr lang="en-US" dirty="0"/>
              <a:t>All things are naked and opened unto the eyes… (</a:t>
            </a:r>
            <a:r>
              <a:rPr lang="en-US" dirty="0" err="1"/>
              <a:t>Heb</a:t>
            </a:r>
            <a:r>
              <a:rPr lang="en-US" dirty="0"/>
              <a:t> 4:13)</a:t>
            </a:r>
          </a:p>
          <a:p>
            <a:pPr marL="342900" indent="-342900">
              <a:spcAft>
                <a:spcPts val="600"/>
              </a:spcAft>
              <a:buFont typeface="Arial" panose="020B0604020202020204" pitchFamily="34" charset="0"/>
              <a:buChar char="•"/>
            </a:pPr>
            <a:r>
              <a:rPr lang="en-US" sz="2100" dirty="0"/>
              <a:t>Sight of the LORD</a:t>
            </a:r>
          </a:p>
          <a:p>
            <a:pPr marL="800100" lvl="1" indent="-342900">
              <a:spcAft>
                <a:spcPts val="600"/>
              </a:spcAft>
              <a:buFont typeface="Arial" panose="020B0604020202020204" pitchFamily="34" charset="0"/>
              <a:buChar char="•"/>
            </a:pPr>
            <a:r>
              <a:rPr lang="en-US" dirty="0"/>
              <a:t>Children of Israel did evil in the sight of the LORD (Judges 8x)</a:t>
            </a:r>
          </a:p>
          <a:p>
            <a:pPr marL="800100" lvl="1" indent="-342900">
              <a:spcAft>
                <a:spcPts val="600"/>
              </a:spcAft>
              <a:buFont typeface="Arial" panose="020B0604020202020204" pitchFamily="34" charset="0"/>
              <a:buChar char="•"/>
            </a:pPr>
            <a:r>
              <a:rPr lang="en-US" dirty="0"/>
              <a:t>Kings of Israel doing evil in sight of the LORD (&gt;50x)</a:t>
            </a:r>
          </a:p>
          <a:p>
            <a:pPr marL="800100" lvl="1" indent="-342900">
              <a:spcAft>
                <a:spcPts val="1200"/>
              </a:spcAft>
              <a:buFont typeface="Arial" panose="020B0604020202020204" pitchFamily="34" charset="0"/>
              <a:buChar char="•"/>
            </a:pPr>
            <a:r>
              <a:rPr lang="en-US" dirty="0"/>
              <a:t>Thy Father which </a:t>
            </a:r>
            <a:r>
              <a:rPr lang="en-US" dirty="0" err="1"/>
              <a:t>seeth</a:t>
            </a:r>
            <a:r>
              <a:rPr lang="en-US" dirty="0"/>
              <a:t> in secret (Matt 6:4, 6, 18)</a:t>
            </a:r>
          </a:p>
          <a:p>
            <a:pPr marL="342900" indent="-342900">
              <a:spcAft>
                <a:spcPts val="1200"/>
              </a:spcAft>
              <a:buFont typeface="Arial" panose="020B0604020202020204" pitchFamily="34" charset="0"/>
              <a:buChar char="•"/>
            </a:pPr>
            <a:r>
              <a:rPr lang="en-US" sz="2100" dirty="0"/>
              <a:t>Christ walks in midst of </a:t>
            </a:r>
            <a:r>
              <a:rPr lang="en-US" sz="2100" dirty="0" err="1"/>
              <a:t>ecclesias</a:t>
            </a:r>
            <a:r>
              <a:rPr lang="en-US" sz="2100" dirty="0"/>
              <a:t> (Rev 2:1)</a:t>
            </a:r>
          </a:p>
          <a:p>
            <a:pPr marL="342900" indent="-342900">
              <a:spcAft>
                <a:spcPts val="600"/>
              </a:spcAft>
              <a:buFont typeface="Arial" panose="020B0604020202020204" pitchFamily="34" charset="0"/>
              <a:buChar char="•"/>
            </a:pPr>
            <a:r>
              <a:rPr lang="en-US" sz="2100" dirty="0"/>
              <a:t>Done it unto least of my brethren, done it unto me (Matt 25:40)</a:t>
            </a:r>
          </a:p>
        </p:txBody>
      </p:sp>
    </p:spTree>
    <p:extLst>
      <p:ext uri="{BB962C8B-B14F-4D97-AF65-F5344CB8AC3E}">
        <p14:creationId xmlns:p14="http://schemas.microsoft.com/office/powerpoint/2010/main" val="215199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3" end="3"/>
                                            </p:txEl>
                                          </p:spTgt>
                                        </p:tgtEl>
                                        <p:attrNameLst>
                                          <p:attrName>style.visibility</p:attrName>
                                        </p:attrNameLst>
                                      </p:cBhvr>
                                      <p:to>
                                        <p:strVal val="visible"/>
                                      </p:to>
                                    </p:set>
                                    <p:animEffect transition="in" filter="fade">
                                      <p:cBhvr>
                                        <p:cTn id="7" dur="500"/>
                                        <p:tgtEl>
                                          <p:spTgt spid="10">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
                                            <p:txEl>
                                              <p:pRg st="4" end="4"/>
                                            </p:txEl>
                                          </p:spTgt>
                                        </p:tgtEl>
                                        <p:attrNameLst>
                                          <p:attrName>style.visibility</p:attrName>
                                        </p:attrNameLst>
                                      </p:cBhvr>
                                      <p:to>
                                        <p:strVal val="visible"/>
                                      </p:to>
                                    </p:set>
                                    <p:animEffect transition="in" filter="fade">
                                      <p:cBhvr>
                                        <p:cTn id="10" dur="500"/>
                                        <p:tgtEl>
                                          <p:spTgt spid="10">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xEl>
                                              <p:pRg st="5" end="5"/>
                                            </p:txEl>
                                          </p:spTgt>
                                        </p:tgtEl>
                                        <p:attrNameLst>
                                          <p:attrName>style.visibility</p:attrName>
                                        </p:attrNameLst>
                                      </p:cBhvr>
                                      <p:to>
                                        <p:strVal val="visible"/>
                                      </p:to>
                                    </p:set>
                                    <p:animEffect transition="in" filter="fade">
                                      <p:cBhvr>
                                        <p:cTn id="13" dur="500"/>
                                        <p:tgtEl>
                                          <p:spTgt spid="10">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0">
                                            <p:txEl>
                                              <p:pRg st="6" end="6"/>
                                            </p:txEl>
                                          </p:spTgt>
                                        </p:tgtEl>
                                        <p:attrNameLst>
                                          <p:attrName>style.visibility</p:attrName>
                                        </p:attrNameLst>
                                      </p:cBhvr>
                                      <p:to>
                                        <p:strVal val="visible"/>
                                      </p:to>
                                    </p:set>
                                    <p:animEffect transition="in" filter="fade">
                                      <p:cBhvr>
                                        <p:cTn id="16" dur="500"/>
                                        <p:tgtEl>
                                          <p:spTgt spid="10">
                                            <p:txEl>
                                              <p:pRg st="6" end="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0">
                                            <p:txEl>
                                              <p:pRg st="7" end="7"/>
                                            </p:txEl>
                                          </p:spTgt>
                                        </p:tgtEl>
                                        <p:attrNameLst>
                                          <p:attrName>style.visibility</p:attrName>
                                        </p:attrNameLst>
                                      </p:cBhvr>
                                      <p:to>
                                        <p:strVal val="visible"/>
                                      </p:to>
                                    </p:set>
                                    <p:animEffect transition="in" filter="fade">
                                      <p:cBhvr>
                                        <p:cTn id="21" dur="500"/>
                                        <p:tgtEl>
                                          <p:spTgt spid="10">
                                            <p:txEl>
                                              <p:pRg st="7" end="7"/>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10">
                                            <p:txEl>
                                              <p:pRg st="8" end="8"/>
                                            </p:txEl>
                                          </p:spTgt>
                                        </p:tgtEl>
                                        <p:attrNameLst>
                                          <p:attrName>style.visibility</p:attrName>
                                        </p:attrNameLst>
                                      </p:cBhvr>
                                      <p:to>
                                        <p:strVal val="visible"/>
                                      </p:to>
                                    </p:set>
                                    <p:animEffect transition="in" filter="fade">
                                      <p:cBhvr>
                                        <p:cTn id="24" dur="500"/>
                                        <p:tgtEl>
                                          <p:spTgt spid="10">
                                            <p:txEl>
                                              <p:pRg st="8" end="8"/>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10">
                                            <p:txEl>
                                              <p:pRg st="9" end="9"/>
                                            </p:txEl>
                                          </p:spTgt>
                                        </p:tgtEl>
                                        <p:attrNameLst>
                                          <p:attrName>style.visibility</p:attrName>
                                        </p:attrNameLst>
                                      </p:cBhvr>
                                      <p:to>
                                        <p:strVal val="visible"/>
                                      </p:to>
                                    </p:set>
                                    <p:animEffect transition="in" filter="fade">
                                      <p:cBhvr>
                                        <p:cTn id="27" dur="500"/>
                                        <p:tgtEl>
                                          <p:spTgt spid="10">
                                            <p:txEl>
                                              <p:pRg st="9" end="9"/>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10">
                                            <p:txEl>
                                              <p:pRg st="10" end="10"/>
                                            </p:txEl>
                                          </p:spTgt>
                                        </p:tgtEl>
                                        <p:attrNameLst>
                                          <p:attrName>style.visibility</p:attrName>
                                        </p:attrNameLst>
                                      </p:cBhvr>
                                      <p:to>
                                        <p:strVal val="visible"/>
                                      </p:to>
                                    </p:set>
                                    <p:animEffect transition="in" filter="fade">
                                      <p:cBhvr>
                                        <p:cTn id="30" dur="500"/>
                                        <p:tgtEl>
                                          <p:spTgt spid="10">
                                            <p:txEl>
                                              <p:pRg st="10" end="1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0">
                                            <p:txEl>
                                              <p:pRg st="11" end="11"/>
                                            </p:txEl>
                                          </p:spTgt>
                                        </p:tgtEl>
                                        <p:attrNameLst>
                                          <p:attrName>style.visibility</p:attrName>
                                        </p:attrNameLst>
                                      </p:cBhvr>
                                      <p:to>
                                        <p:strVal val="visible"/>
                                      </p:to>
                                    </p:set>
                                    <p:animEffect transition="in" filter="fade">
                                      <p:cBhvr>
                                        <p:cTn id="35" dur="500"/>
                                        <p:tgtEl>
                                          <p:spTgt spid="10">
                                            <p:txEl>
                                              <p:pRg st="11" end="1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0">
                                            <p:txEl>
                                              <p:pRg st="12" end="12"/>
                                            </p:txEl>
                                          </p:spTgt>
                                        </p:tgtEl>
                                        <p:attrNameLst>
                                          <p:attrName>style.visibility</p:attrName>
                                        </p:attrNameLst>
                                      </p:cBhvr>
                                      <p:to>
                                        <p:strVal val="visible"/>
                                      </p:to>
                                    </p:set>
                                    <p:animEffect transition="in" filter="fade">
                                      <p:cBhvr>
                                        <p:cTn id="40" dur="500"/>
                                        <p:tgtEl>
                                          <p:spTgt spid="10">
                                            <p:txEl>
                                              <p:pRg st="12" end="12"/>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2149" y="41564"/>
            <a:ext cx="5854053" cy="810491"/>
          </a:xfrm>
        </p:spPr>
        <p:txBody>
          <a:bodyPr/>
          <a:lstStyle/>
          <a:p>
            <a:r>
              <a:rPr lang="en-US" dirty="0"/>
              <a:t>God’s face</a:t>
            </a:r>
          </a:p>
        </p:txBody>
      </p:sp>
      <p:sp>
        <p:nvSpPr>
          <p:cNvPr id="10" name="TextBox 9"/>
          <p:cNvSpPr txBox="1"/>
          <p:nvPr/>
        </p:nvSpPr>
        <p:spPr>
          <a:xfrm>
            <a:off x="286603" y="2433391"/>
            <a:ext cx="8639033" cy="1646605"/>
          </a:xfrm>
          <a:prstGeom prst="rect">
            <a:avLst/>
          </a:prstGeom>
          <a:noFill/>
        </p:spPr>
        <p:txBody>
          <a:bodyPr wrap="square" rtlCol="0">
            <a:spAutoFit/>
          </a:bodyPr>
          <a:lstStyle/>
          <a:p>
            <a:pPr>
              <a:spcAft>
                <a:spcPts val="600"/>
              </a:spcAft>
            </a:pPr>
            <a:r>
              <a:rPr lang="en-US" sz="3200" dirty="0"/>
              <a:t>Whither shall I go from thy spirit or whither shall I flee from thy presence (lit. </a:t>
            </a:r>
            <a:r>
              <a:rPr lang="en-US" sz="3200" i="1" dirty="0"/>
              <a:t>face</a:t>
            </a:r>
            <a:r>
              <a:rPr lang="en-US" sz="3200" dirty="0"/>
              <a:t>)?</a:t>
            </a:r>
          </a:p>
          <a:p>
            <a:pPr>
              <a:spcAft>
                <a:spcPts val="600"/>
              </a:spcAft>
            </a:pPr>
            <a:r>
              <a:rPr lang="en-US" sz="3200" dirty="0"/>
              <a:t>					</a:t>
            </a:r>
            <a:r>
              <a:rPr lang="en-US" sz="3200" dirty="0" err="1"/>
              <a:t>Psa</a:t>
            </a:r>
            <a:r>
              <a:rPr lang="en-US" sz="3200" dirty="0"/>
              <a:t> 139:7</a:t>
            </a:r>
          </a:p>
        </p:txBody>
      </p:sp>
    </p:spTree>
    <p:extLst>
      <p:ext uri="{BB962C8B-B14F-4D97-AF65-F5344CB8AC3E}">
        <p14:creationId xmlns:p14="http://schemas.microsoft.com/office/powerpoint/2010/main" val="22951093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2881091" y="234748"/>
            <a:ext cx="5953816" cy="810491"/>
          </a:xfrm>
        </p:spPr>
        <p:txBody>
          <a:bodyPr>
            <a:normAutofit fontScale="90000"/>
          </a:bodyPr>
          <a:lstStyle/>
          <a:p>
            <a:r>
              <a:rPr lang="en-US" i="1" dirty="0" err="1"/>
              <a:t>Psa</a:t>
            </a:r>
            <a:r>
              <a:rPr lang="en-US" i="1" dirty="0"/>
              <a:t> 139 -  OMNISCIENCE</a:t>
            </a:r>
          </a:p>
        </p:txBody>
      </p:sp>
      <p:graphicFrame>
        <p:nvGraphicFramePr>
          <p:cNvPr id="14" name="Table 13"/>
          <p:cNvGraphicFramePr>
            <a:graphicFrameLocks noGrp="1"/>
          </p:cNvGraphicFramePr>
          <p:nvPr>
            <p:extLst>
              <p:ext uri="{D42A27DB-BD31-4B8C-83A1-F6EECF244321}">
                <p14:modId xmlns:p14="http://schemas.microsoft.com/office/powerpoint/2010/main" val="3797021723"/>
              </p:ext>
            </p:extLst>
          </p:nvPr>
        </p:nvGraphicFramePr>
        <p:xfrm>
          <a:off x="301044" y="2111235"/>
          <a:ext cx="8614066" cy="2834640"/>
        </p:xfrm>
        <a:graphic>
          <a:graphicData uri="http://schemas.openxmlformats.org/drawingml/2006/table">
            <a:tbl>
              <a:tblPr firstRow="1" bandRow="1">
                <a:tableStyleId>{21E4AEA4-8DFA-4A89-87EB-49C32662AFE0}</a:tableStyleId>
              </a:tblPr>
              <a:tblGrid>
                <a:gridCol w="1112876">
                  <a:extLst>
                    <a:ext uri="{9D8B030D-6E8A-4147-A177-3AD203B41FA5}">
                      <a16:colId xmlns:a16="http://schemas.microsoft.com/office/drawing/2014/main" val="20000"/>
                    </a:ext>
                  </a:extLst>
                </a:gridCol>
                <a:gridCol w="1136097">
                  <a:extLst>
                    <a:ext uri="{9D8B030D-6E8A-4147-A177-3AD203B41FA5}">
                      <a16:colId xmlns:a16="http://schemas.microsoft.com/office/drawing/2014/main" val="20001"/>
                    </a:ext>
                  </a:extLst>
                </a:gridCol>
                <a:gridCol w="6365093">
                  <a:extLst>
                    <a:ext uri="{9D8B030D-6E8A-4147-A177-3AD203B41FA5}">
                      <a16:colId xmlns:a16="http://schemas.microsoft.com/office/drawing/2014/main" val="20002"/>
                    </a:ext>
                  </a:extLst>
                </a:gridCol>
              </a:tblGrid>
              <a:tr h="457200">
                <a:tc>
                  <a:txBody>
                    <a:bodyPr/>
                    <a:lstStyle/>
                    <a:p>
                      <a:pPr algn="ctr"/>
                      <a:r>
                        <a:rPr lang="en-US" sz="2400" dirty="0"/>
                        <a:t>Who</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2400" dirty="0"/>
                        <a:t>Verse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2400" dirty="0"/>
                        <a:t>Significance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396240">
                <a:tc rowSpan="3">
                  <a:txBody>
                    <a:bodyPr/>
                    <a:lstStyle/>
                    <a:p>
                      <a:pPr algn="ctr"/>
                      <a:r>
                        <a:rPr lang="en-US" sz="2000" dirty="0"/>
                        <a:t>God</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algn="ctr"/>
                      <a:r>
                        <a:rPr lang="en-US" sz="2000" dirty="0"/>
                        <a:t>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2000" dirty="0"/>
                        <a:t>All-encompassing – </a:t>
                      </a:r>
                      <a:r>
                        <a:rPr lang="en-US" sz="2000" b="1" dirty="0"/>
                        <a:t>everything about </a:t>
                      </a:r>
                      <a:r>
                        <a:rPr lang="en-US" sz="2000" b="1" baseline="0" dirty="0"/>
                        <a:t>David</a:t>
                      </a:r>
                      <a:endParaRPr lang="en-US" sz="20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1"/>
                  </a:ext>
                </a:extLst>
              </a:tr>
              <a:tr h="396240">
                <a:tc vMerge="1">
                  <a:txBody>
                    <a:bodyPr/>
                    <a:lstStyle/>
                    <a:p>
                      <a:pPr algn="ctr"/>
                      <a:endParaRPr lang="en-US" sz="20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D8CC"/>
                    </a:solidFill>
                  </a:tcPr>
                </a:tc>
                <a:tc>
                  <a:txBody>
                    <a:bodyPr/>
                    <a:lstStyle/>
                    <a:p>
                      <a:pPr algn="ctr"/>
                      <a:r>
                        <a:rPr lang="en-US" sz="2000" dirty="0"/>
                        <a:t>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D8CC"/>
                    </a:solidFill>
                  </a:tcPr>
                </a:tc>
                <a:tc>
                  <a:txBody>
                    <a:bodyPr/>
                    <a:lstStyle/>
                    <a:p>
                      <a:pPr algn="ctr"/>
                      <a:r>
                        <a:rPr lang="en-US" sz="2000" dirty="0"/>
                        <a:t>When David</a:t>
                      </a:r>
                      <a:r>
                        <a:rPr lang="en-US" sz="2000" baseline="0" dirty="0"/>
                        <a:t> sits/rises – </a:t>
                      </a:r>
                      <a:r>
                        <a:rPr lang="en-US" sz="2000" b="1" baseline="0" dirty="0"/>
                        <a:t>everything he does</a:t>
                      </a:r>
                      <a:endParaRPr lang="en-US" sz="20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D8CC"/>
                    </a:solidFill>
                  </a:tcPr>
                </a:tc>
                <a:extLst>
                  <a:ext uri="{0D108BD9-81ED-4DB2-BD59-A6C34878D82A}">
                    <a16:rowId xmlns:a16="http://schemas.microsoft.com/office/drawing/2014/main" val="10002"/>
                  </a:ext>
                </a:extLst>
              </a:tr>
              <a:tr h="396240">
                <a:tc vMerge="1">
                  <a:txBody>
                    <a:bodyPr/>
                    <a:lstStyle/>
                    <a:p>
                      <a:pPr algn="ctr"/>
                      <a:endParaRPr lang="en-US" sz="20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2000" dirty="0"/>
                        <a:t>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algn="ctr"/>
                      <a:r>
                        <a:rPr lang="en-US" sz="2000" dirty="0"/>
                        <a:t>Words before he speaks</a:t>
                      </a:r>
                      <a:r>
                        <a:rPr lang="en-US" sz="2000" baseline="0" dirty="0"/>
                        <a:t> – </a:t>
                      </a:r>
                      <a:r>
                        <a:rPr lang="en-US" sz="2000" b="1" baseline="0" dirty="0"/>
                        <a:t>everything he thinks </a:t>
                      </a:r>
                      <a:endParaRPr lang="en-US" sz="20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3"/>
                  </a:ext>
                </a:extLst>
              </a:tr>
              <a:tr h="396240">
                <a:tc rowSpan="3">
                  <a:txBody>
                    <a:bodyPr/>
                    <a:lstStyle/>
                    <a:p>
                      <a:pPr algn="ctr"/>
                      <a:r>
                        <a:rPr lang="en-US" sz="2000" dirty="0"/>
                        <a:t>David</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2000" dirty="0"/>
                        <a:t>6</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2000" dirty="0"/>
                        <a:t>Beyond</a:t>
                      </a:r>
                      <a:r>
                        <a:rPr lang="en-US" sz="2000" baseline="0" dirty="0"/>
                        <a:t> comprehension – </a:t>
                      </a:r>
                      <a:r>
                        <a:rPr lang="en-US" sz="2000" b="1" baseline="0" dirty="0"/>
                        <a:t>Recognition</a:t>
                      </a:r>
                      <a:endParaRPr lang="en-US" sz="20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4"/>
                  </a:ext>
                </a:extLst>
              </a:tr>
              <a:tr h="396240">
                <a:tc vMerge="1">
                  <a:txBody>
                    <a:bodyPr/>
                    <a:lstStyle/>
                    <a:p>
                      <a:pPr algn="ctr"/>
                      <a:endParaRPr lang="en-US" sz="20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E8E8"/>
                    </a:solidFill>
                  </a:tcPr>
                </a:tc>
                <a:tc>
                  <a:txBody>
                    <a:bodyPr/>
                    <a:lstStyle/>
                    <a:p>
                      <a:pPr algn="ctr"/>
                      <a:r>
                        <a:rPr lang="en-US" sz="2000" dirty="0"/>
                        <a:t>14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E8E8"/>
                    </a:solidFill>
                  </a:tcPr>
                </a:tc>
                <a:tc>
                  <a:txBody>
                    <a:bodyPr/>
                    <a:lstStyle/>
                    <a:p>
                      <a:pPr algn="ctr"/>
                      <a:r>
                        <a:rPr lang="en-US" sz="2000" dirty="0"/>
                        <a:t>Purposed for man’s good</a:t>
                      </a:r>
                      <a:r>
                        <a:rPr lang="en-US" sz="2000" baseline="0" dirty="0"/>
                        <a:t> – </a:t>
                      </a:r>
                      <a:r>
                        <a:rPr lang="en-US" sz="2000" b="1" dirty="0"/>
                        <a:t>Acceptance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E8E8"/>
                    </a:solidFill>
                  </a:tcPr>
                </a:tc>
                <a:extLst>
                  <a:ext uri="{0D108BD9-81ED-4DB2-BD59-A6C34878D82A}">
                    <a16:rowId xmlns:a16="http://schemas.microsoft.com/office/drawing/2014/main" val="10005"/>
                  </a:ext>
                </a:extLst>
              </a:tr>
              <a:tr h="396240">
                <a:tc vMerge="1">
                  <a:txBody>
                    <a:bodyPr/>
                    <a:lstStyle/>
                    <a:p>
                      <a:pPr algn="ctr"/>
                      <a:endParaRPr lang="en-US" sz="20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2000" dirty="0"/>
                        <a:t>23</a:t>
                      </a:r>
                      <a:r>
                        <a:rPr lang="en-US" sz="2000" baseline="0" dirty="0"/>
                        <a:t> (2x)</a:t>
                      </a:r>
                      <a:endParaRPr lang="en-US" sz="20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2000" dirty="0"/>
                        <a:t>Appeal to know thoughts/intents</a:t>
                      </a:r>
                      <a:r>
                        <a:rPr lang="en-US" sz="2000" baseline="0" dirty="0"/>
                        <a:t> </a:t>
                      </a:r>
                      <a:r>
                        <a:rPr lang="en-US" sz="2000" dirty="0"/>
                        <a:t>- </a:t>
                      </a:r>
                      <a:r>
                        <a:rPr lang="en-US" sz="2000" b="1" dirty="0"/>
                        <a:t>Invitation</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15" name="TextBox 14"/>
          <p:cNvSpPr txBox="1"/>
          <p:nvPr/>
        </p:nvSpPr>
        <p:spPr>
          <a:xfrm>
            <a:off x="301044" y="1036156"/>
            <a:ext cx="8224770" cy="846386"/>
          </a:xfrm>
          <a:prstGeom prst="rect">
            <a:avLst/>
          </a:prstGeom>
          <a:noFill/>
        </p:spPr>
        <p:txBody>
          <a:bodyPr wrap="square" rtlCol="0">
            <a:spAutoFit/>
          </a:bodyPr>
          <a:lstStyle/>
          <a:p>
            <a:pPr>
              <a:spcAft>
                <a:spcPts val="600"/>
              </a:spcAft>
            </a:pPr>
            <a:r>
              <a:rPr lang="en-US" sz="2400" dirty="0"/>
              <a:t>Emphasized 7x in Psalm (</a:t>
            </a:r>
            <a:r>
              <a:rPr lang="en-US" sz="2400" i="1" dirty="0"/>
              <a:t>knowledge/know)</a:t>
            </a:r>
          </a:p>
          <a:p>
            <a:pPr marL="800100" lvl="1" indent="-342900">
              <a:buFont typeface="Arial" panose="020B0604020202020204" pitchFamily="34" charset="0"/>
              <a:buChar char="•"/>
            </a:pPr>
            <a:r>
              <a:rPr lang="en-US" sz="2000" dirty="0" err="1"/>
              <a:t>Heb</a:t>
            </a:r>
            <a:r>
              <a:rPr lang="en-US" sz="2000" dirty="0"/>
              <a:t>: </a:t>
            </a:r>
            <a:r>
              <a:rPr lang="en-US" sz="2000" i="1" dirty="0"/>
              <a:t>Yada </a:t>
            </a:r>
            <a:r>
              <a:rPr lang="en-US" sz="2000" dirty="0"/>
              <a:t>(6x)</a:t>
            </a:r>
            <a:r>
              <a:rPr lang="en-US" sz="2000" i="1" dirty="0"/>
              <a:t>, </a:t>
            </a:r>
            <a:r>
              <a:rPr lang="en-US" sz="2000" i="1" dirty="0" err="1"/>
              <a:t>da’ath</a:t>
            </a:r>
            <a:r>
              <a:rPr lang="en-US" sz="2000" i="1" dirty="0"/>
              <a:t> </a:t>
            </a:r>
            <a:r>
              <a:rPr lang="en-US" sz="2000" dirty="0"/>
              <a:t>(1x)</a:t>
            </a:r>
          </a:p>
        </p:txBody>
      </p:sp>
      <p:sp>
        <p:nvSpPr>
          <p:cNvPr id="8" name="Rectangle 7"/>
          <p:cNvSpPr/>
          <p:nvPr/>
        </p:nvSpPr>
        <p:spPr>
          <a:xfrm>
            <a:off x="9312812" y="3766597"/>
            <a:ext cx="9317745" cy="143850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301044" y="5176962"/>
            <a:ext cx="8224770" cy="461665"/>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en-US" sz="2400" dirty="0"/>
              <a:t>First 3x speak to God’s omniscience</a:t>
            </a:r>
          </a:p>
        </p:txBody>
      </p:sp>
    </p:spTree>
    <p:extLst>
      <p:ext uri="{BB962C8B-B14F-4D97-AF65-F5344CB8AC3E}">
        <p14:creationId xmlns:p14="http://schemas.microsoft.com/office/powerpoint/2010/main" val="2725323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accel="50000" decel="50000" fill="hold" grpId="0" nodeType="withEffect">
                                  <p:stCondLst>
                                    <p:cond delay="0"/>
                                  </p:stCondLst>
                                  <p:childTnLst>
                                    <p:animMotion origin="layout" path="M 5E-6 -1.11111E-6 L -0.98959 -0.00324 " pathEditMode="relative" rAng="0" ptsTypes="AA">
                                      <p:cBhvr>
                                        <p:cTn id="6" dur="10" fill="hold"/>
                                        <p:tgtEl>
                                          <p:spTgt spid="8"/>
                                        </p:tgtEl>
                                        <p:attrNameLst>
                                          <p:attrName>ppt_x</p:attrName>
                                          <p:attrName>ppt_y</p:attrName>
                                        </p:attrNameLst>
                                      </p:cBhvr>
                                      <p:rCtr x="-49479" y="-162"/>
                                    </p:animMotion>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2881091" y="234748"/>
            <a:ext cx="5953816" cy="810491"/>
          </a:xfrm>
        </p:spPr>
        <p:txBody>
          <a:bodyPr>
            <a:normAutofit fontScale="90000"/>
          </a:bodyPr>
          <a:lstStyle/>
          <a:p>
            <a:r>
              <a:rPr lang="en-US" i="1" dirty="0" err="1"/>
              <a:t>Psa</a:t>
            </a:r>
            <a:r>
              <a:rPr lang="en-US" i="1" dirty="0"/>
              <a:t> 139 -  OMNISCIENCE</a:t>
            </a:r>
          </a:p>
        </p:txBody>
      </p:sp>
      <p:sp>
        <p:nvSpPr>
          <p:cNvPr id="15" name="TextBox 14"/>
          <p:cNvSpPr txBox="1"/>
          <p:nvPr/>
        </p:nvSpPr>
        <p:spPr>
          <a:xfrm>
            <a:off x="96325" y="1036156"/>
            <a:ext cx="8224770" cy="461665"/>
          </a:xfrm>
          <a:prstGeom prst="rect">
            <a:avLst/>
          </a:prstGeom>
          <a:noFill/>
        </p:spPr>
        <p:txBody>
          <a:bodyPr wrap="square" rtlCol="0">
            <a:spAutoFit/>
          </a:bodyPr>
          <a:lstStyle/>
          <a:p>
            <a:pPr>
              <a:spcAft>
                <a:spcPts val="600"/>
              </a:spcAft>
            </a:pPr>
            <a:r>
              <a:rPr lang="en-US" sz="2400" dirty="0"/>
              <a:t>David’s analysis of God’s knowledge</a:t>
            </a:r>
            <a:endParaRPr lang="en-US" sz="2000" dirty="0"/>
          </a:p>
        </p:txBody>
      </p:sp>
      <p:sp>
        <p:nvSpPr>
          <p:cNvPr id="16" name="TextBox 15"/>
          <p:cNvSpPr txBox="1"/>
          <p:nvPr/>
        </p:nvSpPr>
        <p:spPr>
          <a:xfrm>
            <a:off x="177033" y="1497821"/>
            <a:ext cx="9076145" cy="5262979"/>
          </a:xfrm>
          <a:prstGeom prst="rect">
            <a:avLst/>
          </a:prstGeom>
          <a:noFill/>
        </p:spPr>
        <p:txBody>
          <a:bodyPr wrap="square" rtlCol="0">
            <a:spAutoFit/>
          </a:bodyPr>
          <a:lstStyle/>
          <a:p>
            <a:pPr marL="342900" indent="-342900">
              <a:spcAft>
                <a:spcPts val="2400"/>
              </a:spcAft>
              <a:buFont typeface="Arial" panose="020B0604020202020204" pitchFamily="34" charset="0"/>
              <a:buChar char="•"/>
            </a:pPr>
            <a:r>
              <a:rPr lang="en-US" sz="2400" dirty="0"/>
              <a:t>“searched” </a:t>
            </a:r>
            <a:r>
              <a:rPr lang="en-US" sz="2000" dirty="0"/>
              <a:t>(v.1) </a:t>
            </a:r>
            <a:r>
              <a:rPr lang="en-US" sz="2400" dirty="0"/>
              <a:t>= </a:t>
            </a:r>
            <a:r>
              <a:rPr lang="en-US" sz="2000" i="1" dirty="0"/>
              <a:t>searching in earth by digging</a:t>
            </a:r>
            <a:r>
              <a:rPr lang="en-US" sz="2000" dirty="0"/>
              <a:t> (</a:t>
            </a:r>
            <a:r>
              <a:rPr lang="en-US" sz="2000" dirty="0" err="1"/>
              <a:t>Gesenius</a:t>
            </a:r>
            <a:r>
              <a:rPr lang="en-US" sz="2000" dirty="0"/>
              <a:t>)</a:t>
            </a:r>
          </a:p>
          <a:p>
            <a:pPr>
              <a:spcAft>
                <a:spcPts val="600"/>
              </a:spcAft>
            </a:pPr>
            <a:r>
              <a:rPr lang="en-US" sz="2400" dirty="0"/>
              <a:t>Ways that God dug into David:</a:t>
            </a:r>
          </a:p>
          <a:p>
            <a:pPr marL="800100" lvl="1" indent="-342900">
              <a:spcAft>
                <a:spcPts val="1200"/>
              </a:spcAft>
              <a:buFont typeface="Arial" panose="020B0604020202020204" pitchFamily="34" charset="0"/>
              <a:buChar char="•"/>
            </a:pPr>
            <a:r>
              <a:rPr lang="en-US" sz="2400" dirty="0"/>
              <a:t>Knows everything he does/thinks… even from afar! </a:t>
            </a:r>
            <a:r>
              <a:rPr lang="en-US" dirty="0"/>
              <a:t>(v.2)</a:t>
            </a:r>
            <a:endParaRPr lang="en-US" sz="2000" dirty="0"/>
          </a:p>
          <a:p>
            <a:pPr marL="800100" lvl="1" indent="-342900">
              <a:spcAft>
                <a:spcPts val="600"/>
              </a:spcAft>
              <a:buFont typeface="Arial" panose="020B0604020202020204" pitchFamily="34" charset="0"/>
              <a:buChar char="•"/>
            </a:pPr>
            <a:r>
              <a:rPr lang="en-US" sz="2400" dirty="0"/>
              <a:t>Where he goes </a:t>
            </a:r>
            <a:r>
              <a:rPr lang="en-US" sz="2000" dirty="0"/>
              <a:t>(v.3)</a:t>
            </a:r>
            <a:endParaRPr lang="en-US" sz="2400" dirty="0"/>
          </a:p>
          <a:p>
            <a:pPr marL="1257300" lvl="2" indent="-342900">
              <a:spcAft>
                <a:spcPts val="1200"/>
              </a:spcAft>
              <a:buFont typeface="Arial" panose="020B0604020202020204" pitchFamily="34" charset="0"/>
              <a:buChar char="•"/>
            </a:pPr>
            <a:r>
              <a:rPr lang="en-US" sz="2000" dirty="0"/>
              <a:t>“</a:t>
            </a:r>
            <a:r>
              <a:rPr lang="en-US" sz="2000" dirty="0" err="1"/>
              <a:t>compassest</a:t>
            </a:r>
            <a:r>
              <a:rPr lang="en-US" sz="2000" dirty="0"/>
              <a:t>” = </a:t>
            </a:r>
            <a:r>
              <a:rPr lang="en-US" sz="2000" i="1" dirty="0"/>
              <a:t>scatter/winnow</a:t>
            </a:r>
            <a:endParaRPr lang="en-US" sz="2000" dirty="0"/>
          </a:p>
          <a:p>
            <a:pPr marL="800100" lvl="1" indent="-342900">
              <a:spcAft>
                <a:spcPts val="600"/>
              </a:spcAft>
              <a:buFont typeface="Arial" panose="020B0604020202020204" pitchFamily="34" charset="0"/>
              <a:buChar char="•"/>
            </a:pPr>
            <a:r>
              <a:rPr lang="en-US" sz="2400" dirty="0"/>
              <a:t>In all he does </a:t>
            </a:r>
            <a:r>
              <a:rPr lang="en-US" sz="2000" dirty="0"/>
              <a:t>(v.3)</a:t>
            </a:r>
            <a:endParaRPr lang="en-US" sz="2400" dirty="0"/>
          </a:p>
          <a:p>
            <a:pPr marL="1257300" lvl="2" indent="-342900">
              <a:spcAft>
                <a:spcPts val="1200"/>
              </a:spcAft>
              <a:buFont typeface="Arial" panose="020B0604020202020204" pitchFamily="34" charset="0"/>
              <a:buChar char="•"/>
            </a:pPr>
            <a:r>
              <a:rPr lang="en-US" sz="2000" dirty="0"/>
              <a:t>“acquainted” = </a:t>
            </a:r>
            <a:r>
              <a:rPr lang="en-US" sz="2000" i="1" dirty="0"/>
              <a:t>inhabit</a:t>
            </a:r>
            <a:endParaRPr lang="en-US" sz="2000" dirty="0"/>
          </a:p>
          <a:p>
            <a:pPr marL="800100" lvl="1" indent="-342900">
              <a:spcAft>
                <a:spcPts val="600"/>
              </a:spcAft>
              <a:buFont typeface="Arial" panose="020B0604020202020204" pitchFamily="34" charset="0"/>
              <a:buChar char="•"/>
            </a:pPr>
            <a:r>
              <a:rPr lang="en-US" sz="2400" dirty="0"/>
              <a:t>Knows every word before he says it </a:t>
            </a:r>
            <a:r>
              <a:rPr lang="en-US" sz="2000" dirty="0"/>
              <a:t>(v.4)</a:t>
            </a:r>
          </a:p>
          <a:p>
            <a:pPr marL="342900" indent="-342900">
              <a:spcAft>
                <a:spcPts val="600"/>
              </a:spcAft>
              <a:buFont typeface="Arial" panose="020B0604020202020204" pitchFamily="34" charset="0"/>
              <a:buChar char="•"/>
            </a:pPr>
            <a:endParaRPr lang="en-US" sz="2400" dirty="0"/>
          </a:p>
          <a:p>
            <a:pPr marL="342900" indent="-342900">
              <a:spcAft>
                <a:spcPts val="600"/>
              </a:spcAft>
              <a:buFont typeface="Arial" panose="020B0604020202020204" pitchFamily="34" charset="0"/>
              <a:buChar char="•"/>
            </a:pPr>
            <a:endParaRPr lang="en-US" sz="2400" dirty="0"/>
          </a:p>
          <a:p>
            <a:pPr marL="342900" indent="-342900">
              <a:spcAft>
                <a:spcPts val="600"/>
              </a:spcAft>
              <a:buFont typeface="Arial" panose="020B0604020202020204" pitchFamily="34" charset="0"/>
              <a:buChar char="•"/>
            </a:pPr>
            <a:endParaRPr lang="en-US" sz="2400" dirty="0"/>
          </a:p>
        </p:txBody>
      </p:sp>
      <p:sp>
        <p:nvSpPr>
          <p:cNvPr id="18" name="TextBox 17"/>
          <p:cNvSpPr txBox="1"/>
          <p:nvPr/>
        </p:nvSpPr>
        <p:spPr>
          <a:xfrm>
            <a:off x="1228299" y="6061625"/>
            <a:ext cx="6428095" cy="461665"/>
          </a:xfrm>
          <a:prstGeom prst="rect">
            <a:avLst/>
          </a:prstGeom>
          <a:solidFill>
            <a:srgbClr val="FFFF00"/>
          </a:solidFill>
          <a:ln>
            <a:solidFill>
              <a:schemeClr val="bg1"/>
            </a:solidFill>
          </a:ln>
        </p:spPr>
        <p:txBody>
          <a:bodyPr wrap="square" rtlCol="0">
            <a:spAutoFit/>
          </a:bodyPr>
          <a:lstStyle/>
          <a:p>
            <a:pPr algn="ctr"/>
            <a:r>
              <a:rPr lang="en-US" sz="2400" b="1" dirty="0">
                <a:solidFill>
                  <a:schemeClr val="bg1"/>
                </a:solidFill>
              </a:rPr>
              <a:t>God’s knowledge is all encompassing</a:t>
            </a:r>
          </a:p>
        </p:txBody>
      </p:sp>
    </p:spTree>
    <p:extLst>
      <p:ext uri="{BB962C8B-B14F-4D97-AF65-F5344CB8AC3E}">
        <p14:creationId xmlns:p14="http://schemas.microsoft.com/office/powerpoint/2010/main" val="2801395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xEl>
                                              <p:pRg st="1" end="1"/>
                                            </p:txEl>
                                          </p:spTgt>
                                        </p:tgtEl>
                                        <p:attrNameLst>
                                          <p:attrName>style.visibility</p:attrName>
                                        </p:attrNameLst>
                                      </p:cBhvr>
                                      <p:to>
                                        <p:strVal val="visible"/>
                                      </p:to>
                                    </p:set>
                                    <p:animEffect transition="in" filter="fade">
                                      <p:cBhvr>
                                        <p:cTn id="7" dur="500"/>
                                        <p:tgtEl>
                                          <p:spTgt spid="16">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6">
                                            <p:txEl>
                                              <p:pRg st="2" end="2"/>
                                            </p:txEl>
                                          </p:spTgt>
                                        </p:tgtEl>
                                        <p:attrNameLst>
                                          <p:attrName>style.visibility</p:attrName>
                                        </p:attrNameLst>
                                      </p:cBhvr>
                                      <p:to>
                                        <p:strVal val="visible"/>
                                      </p:to>
                                    </p:set>
                                    <p:animEffect transition="in" filter="fade">
                                      <p:cBhvr>
                                        <p:cTn id="10" dur="500"/>
                                        <p:tgtEl>
                                          <p:spTgt spid="16">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6">
                                            <p:txEl>
                                              <p:pRg st="3" end="3"/>
                                            </p:txEl>
                                          </p:spTgt>
                                        </p:tgtEl>
                                        <p:attrNameLst>
                                          <p:attrName>style.visibility</p:attrName>
                                        </p:attrNameLst>
                                      </p:cBhvr>
                                      <p:to>
                                        <p:strVal val="visible"/>
                                      </p:to>
                                    </p:set>
                                    <p:animEffect transition="in" filter="fade">
                                      <p:cBhvr>
                                        <p:cTn id="13" dur="500"/>
                                        <p:tgtEl>
                                          <p:spTgt spid="16">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6">
                                            <p:txEl>
                                              <p:pRg st="4" end="4"/>
                                            </p:txEl>
                                          </p:spTgt>
                                        </p:tgtEl>
                                        <p:attrNameLst>
                                          <p:attrName>style.visibility</p:attrName>
                                        </p:attrNameLst>
                                      </p:cBhvr>
                                      <p:to>
                                        <p:strVal val="visible"/>
                                      </p:to>
                                    </p:set>
                                    <p:animEffect transition="in" filter="fade">
                                      <p:cBhvr>
                                        <p:cTn id="16" dur="500"/>
                                        <p:tgtEl>
                                          <p:spTgt spid="16">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6">
                                            <p:txEl>
                                              <p:pRg st="5" end="5"/>
                                            </p:txEl>
                                          </p:spTgt>
                                        </p:tgtEl>
                                        <p:attrNameLst>
                                          <p:attrName>style.visibility</p:attrName>
                                        </p:attrNameLst>
                                      </p:cBhvr>
                                      <p:to>
                                        <p:strVal val="visible"/>
                                      </p:to>
                                    </p:set>
                                    <p:animEffect transition="in" filter="fade">
                                      <p:cBhvr>
                                        <p:cTn id="19" dur="500"/>
                                        <p:tgtEl>
                                          <p:spTgt spid="16">
                                            <p:txEl>
                                              <p:pRg st="5" end="5"/>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6">
                                            <p:txEl>
                                              <p:pRg st="6" end="6"/>
                                            </p:txEl>
                                          </p:spTgt>
                                        </p:tgtEl>
                                        <p:attrNameLst>
                                          <p:attrName>style.visibility</p:attrName>
                                        </p:attrNameLst>
                                      </p:cBhvr>
                                      <p:to>
                                        <p:strVal val="visible"/>
                                      </p:to>
                                    </p:set>
                                    <p:animEffect transition="in" filter="fade">
                                      <p:cBhvr>
                                        <p:cTn id="22" dur="500"/>
                                        <p:tgtEl>
                                          <p:spTgt spid="16">
                                            <p:txEl>
                                              <p:pRg st="6" end="6"/>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6">
                                            <p:txEl>
                                              <p:pRg st="7" end="7"/>
                                            </p:txEl>
                                          </p:spTgt>
                                        </p:tgtEl>
                                        <p:attrNameLst>
                                          <p:attrName>style.visibility</p:attrName>
                                        </p:attrNameLst>
                                      </p:cBhvr>
                                      <p:to>
                                        <p:strVal val="visible"/>
                                      </p:to>
                                    </p:set>
                                    <p:animEffect transition="in" filter="fade">
                                      <p:cBhvr>
                                        <p:cTn id="25" dur="500"/>
                                        <p:tgtEl>
                                          <p:spTgt spid="16">
                                            <p:txEl>
                                              <p:pRg st="7" end="7"/>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2881091" y="234748"/>
            <a:ext cx="5953816" cy="810491"/>
          </a:xfrm>
        </p:spPr>
        <p:txBody>
          <a:bodyPr>
            <a:normAutofit fontScale="90000"/>
          </a:bodyPr>
          <a:lstStyle/>
          <a:p>
            <a:r>
              <a:rPr lang="en-US" i="1" dirty="0" err="1"/>
              <a:t>Psa</a:t>
            </a:r>
            <a:r>
              <a:rPr lang="en-US" i="1" dirty="0"/>
              <a:t> 139 -  OMNISCIENCE</a:t>
            </a:r>
          </a:p>
        </p:txBody>
      </p:sp>
      <p:sp>
        <p:nvSpPr>
          <p:cNvPr id="16" name="TextBox 15"/>
          <p:cNvSpPr txBox="1"/>
          <p:nvPr/>
        </p:nvSpPr>
        <p:spPr>
          <a:xfrm>
            <a:off x="258921" y="1183923"/>
            <a:ext cx="8885079" cy="2169825"/>
          </a:xfrm>
          <a:prstGeom prst="rect">
            <a:avLst/>
          </a:prstGeom>
          <a:noFill/>
        </p:spPr>
        <p:txBody>
          <a:bodyPr wrap="square" rtlCol="0">
            <a:spAutoFit/>
          </a:bodyPr>
          <a:lstStyle/>
          <a:p>
            <a:pPr>
              <a:spcAft>
                <a:spcPts val="600"/>
              </a:spcAft>
            </a:pPr>
            <a:r>
              <a:rPr lang="en-US" sz="2400" dirty="0"/>
              <a:t>David views himself as trapped! </a:t>
            </a:r>
          </a:p>
          <a:p>
            <a:pPr>
              <a:spcAft>
                <a:spcPts val="600"/>
              </a:spcAft>
            </a:pPr>
            <a:r>
              <a:rPr lang="en-US" sz="2400" dirty="0"/>
              <a:t>God’s knowledge was not bound by time nor space!</a:t>
            </a:r>
          </a:p>
          <a:p>
            <a:pPr marL="342900" indent="-342900">
              <a:spcAft>
                <a:spcPts val="600"/>
              </a:spcAft>
              <a:buFont typeface="Arial" panose="020B0604020202020204" pitchFamily="34" charset="0"/>
              <a:buChar char="•"/>
            </a:pPr>
            <a:endParaRPr lang="en-US" sz="2400" dirty="0"/>
          </a:p>
          <a:p>
            <a:pPr>
              <a:spcAft>
                <a:spcPts val="1200"/>
              </a:spcAft>
            </a:pPr>
            <a:r>
              <a:rPr lang="en-US" sz="2400" baseline="30000" dirty="0"/>
              <a:t>5</a:t>
            </a:r>
            <a:r>
              <a:rPr lang="en-US" sz="2400" dirty="0"/>
              <a:t>“Thou hast beset me behind and before, and laid thine hand upon me” </a:t>
            </a:r>
          </a:p>
        </p:txBody>
      </p:sp>
      <p:sp>
        <p:nvSpPr>
          <p:cNvPr id="18" name="TextBox 17"/>
          <p:cNvSpPr txBox="1"/>
          <p:nvPr/>
        </p:nvSpPr>
        <p:spPr>
          <a:xfrm>
            <a:off x="258921" y="5680541"/>
            <a:ext cx="8614065" cy="830997"/>
          </a:xfrm>
          <a:prstGeom prst="rect">
            <a:avLst/>
          </a:prstGeom>
          <a:solidFill>
            <a:srgbClr val="FFFF00"/>
          </a:solidFill>
          <a:ln>
            <a:solidFill>
              <a:schemeClr val="bg1"/>
            </a:solidFill>
          </a:ln>
        </p:spPr>
        <p:txBody>
          <a:bodyPr wrap="square" rtlCol="0">
            <a:spAutoFit/>
          </a:bodyPr>
          <a:lstStyle/>
          <a:p>
            <a:pPr algn="ctr"/>
            <a:r>
              <a:rPr lang="en-US" sz="2400" b="1" dirty="0">
                <a:solidFill>
                  <a:schemeClr val="bg1"/>
                </a:solidFill>
              </a:rPr>
              <a:t>David was besieged!  Inside/out, past, present, future…</a:t>
            </a:r>
          </a:p>
          <a:p>
            <a:pPr algn="ctr"/>
            <a:r>
              <a:rPr lang="en-US" sz="2400" b="1" dirty="0">
                <a:solidFill>
                  <a:schemeClr val="bg1"/>
                </a:solidFill>
              </a:rPr>
              <a:t>His whole existence was in the palm of God’s hand!</a:t>
            </a:r>
          </a:p>
        </p:txBody>
      </p:sp>
      <p:sp>
        <p:nvSpPr>
          <p:cNvPr id="2" name="TextBox 1"/>
          <p:cNvSpPr txBox="1"/>
          <p:nvPr/>
        </p:nvSpPr>
        <p:spPr>
          <a:xfrm>
            <a:off x="943386" y="3666170"/>
            <a:ext cx="4080681" cy="400110"/>
          </a:xfrm>
          <a:prstGeom prst="rect">
            <a:avLst/>
          </a:prstGeom>
          <a:noFill/>
        </p:spPr>
        <p:txBody>
          <a:bodyPr wrap="square" rtlCol="0">
            <a:spAutoFit/>
          </a:bodyPr>
          <a:lstStyle/>
          <a:p>
            <a:r>
              <a:rPr lang="en-US" sz="2000" b="1" baseline="30000" dirty="0">
                <a:solidFill>
                  <a:srgbClr val="FF0000"/>
                </a:solidFill>
              </a:rPr>
              <a:t>A</a:t>
            </a:r>
            <a:r>
              <a:rPr lang="en-US" sz="2000" baseline="30000" dirty="0"/>
              <a:t> </a:t>
            </a:r>
            <a:r>
              <a:rPr lang="en-US" sz="2000" i="1" dirty="0" err="1"/>
              <a:t>Tsuwr</a:t>
            </a:r>
            <a:r>
              <a:rPr lang="en-US" sz="2000" dirty="0"/>
              <a:t> = besiege (21/38x in OT)</a:t>
            </a:r>
            <a:endParaRPr lang="en-US" sz="2000" i="1" dirty="0"/>
          </a:p>
        </p:txBody>
      </p:sp>
      <p:sp>
        <p:nvSpPr>
          <p:cNvPr id="7" name="TextBox 6"/>
          <p:cNvSpPr txBox="1"/>
          <p:nvPr/>
        </p:nvSpPr>
        <p:spPr>
          <a:xfrm>
            <a:off x="943386" y="4053897"/>
            <a:ext cx="4815969" cy="400110"/>
          </a:xfrm>
          <a:prstGeom prst="rect">
            <a:avLst/>
          </a:prstGeom>
          <a:noFill/>
        </p:spPr>
        <p:txBody>
          <a:bodyPr wrap="square" rtlCol="0">
            <a:spAutoFit/>
          </a:bodyPr>
          <a:lstStyle/>
          <a:p>
            <a:r>
              <a:rPr lang="en-US" sz="2000" b="1" baseline="30000" dirty="0">
                <a:solidFill>
                  <a:srgbClr val="00B0F0"/>
                </a:solidFill>
              </a:rPr>
              <a:t>B</a:t>
            </a:r>
            <a:r>
              <a:rPr lang="en-US" sz="2000" baseline="30000" dirty="0"/>
              <a:t> </a:t>
            </a:r>
            <a:r>
              <a:rPr lang="en-US" sz="2000" i="1" dirty="0" err="1"/>
              <a:t>Achowr</a:t>
            </a:r>
            <a:r>
              <a:rPr lang="en-US" sz="2000" dirty="0"/>
              <a:t> = time to come </a:t>
            </a:r>
            <a:r>
              <a:rPr lang="en-US" sz="2000" dirty="0">
                <a:sym typeface="Wingdings" panose="05000000000000000000" pitchFamily="2" charset="2"/>
              </a:rPr>
              <a:t> future</a:t>
            </a:r>
            <a:endParaRPr lang="en-US" sz="2000" i="1" dirty="0"/>
          </a:p>
        </p:txBody>
      </p:sp>
      <p:sp>
        <p:nvSpPr>
          <p:cNvPr id="8" name="TextBox 7"/>
          <p:cNvSpPr txBox="1"/>
          <p:nvPr/>
        </p:nvSpPr>
        <p:spPr>
          <a:xfrm>
            <a:off x="943386" y="4454007"/>
            <a:ext cx="4428893" cy="400110"/>
          </a:xfrm>
          <a:prstGeom prst="rect">
            <a:avLst/>
          </a:prstGeom>
          <a:noFill/>
        </p:spPr>
        <p:txBody>
          <a:bodyPr wrap="square" rtlCol="0">
            <a:spAutoFit/>
          </a:bodyPr>
          <a:lstStyle/>
          <a:p>
            <a:r>
              <a:rPr lang="en-US" sz="2000" b="1" baseline="30000" dirty="0">
                <a:solidFill>
                  <a:srgbClr val="FFFF00"/>
                </a:solidFill>
              </a:rPr>
              <a:t>C</a:t>
            </a:r>
            <a:r>
              <a:rPr lang="en-US" sz="2000" baseline="30000" dirty="0"/>
              <a:t> </a:t>
            </a:r>
            <a:r>
              <a:rPr lang="en-US" sz="2000" i="1" dirty="0" err="1"/>
              <a:t>Qedem</a:t>
            </a:r>
            <a:r>
              <a:rPr lang="en-US" sz="2000" dirty="0"/>
              <a:t> = time of old </a:t>
            </a:r>
            <a:r>
              <a:rPr lang="en-US" sz="2000" dirty="0">
                <a:sym typeface="Wingdings" panose="05000000000000000000" pitchFamily="2" charset="2"/>
              </a:rPr>
              <a:t> past</a:t>
            </a:r>
            <a:endParaRPr lang="en-US" sz="2000" i="1" dirty="0"/>
          </a:p>
        </p:txBody>
      </p:sp>
      <p:sp>
        <p:nvSpPr>
          <p:cNvPr id="9" name="TextBox 8"/>
          <p:cNvSpPr txBox="1"/>
          <p:nvPr/>
        </p:nvSpPr>
        <p:spPr>
          <a:xfrm>
            <a:off x="943386" y="4825724"/>
            <a:ext cx="4428893" cy="400110"/>
          </a:xfrm>
          <a:prstGeom prst="rect">
            <a:avLst/>
          </a:prstGeom>
          <a:noFill/>
        </p:spPr>
        <p:txBody>
          <a:bodyPr wrap="square" rtlCol="0">
            <a:spAutoFit/>
          </a:bodyPr>
          <a:lstStyle/>
          <a:p>
            <a:r>
              <a:rPr lang="en-US" sz="2000" b="1" i="1" baseline="30000" dirty="0">
                <a:solidFill>
                  <a:srgbClr val="7030A0"/>
                </a:solidFill>
              </a:rPr>
              <a:t>D</a:t>
            </a:r>
            <a:r>
              <a:rPr lang="en-US" sz="2000" i="1" baseline="30000" dirty="0"/>
              <a:t> </a:t>
            </a:r>
            <a:r>
              <a:rPr lang="en-US" sz="2000" i="1" dirty="0" err="1"/>
              <a:t>Kaph</a:t>
            </a:r>
            <a:r>
              <a:rPr lang="en-US" sz="2000" dirty="0"/>
              <a:t> = palm of hand (</a:t>
            </a:r>
            <a:r>
              <a:rPr lang="en-US" sz="2000" dirty="0" err="1"/>
              <a:t>Gesenius</a:t>
            </a:r>
            <a:r>
              <a:rPr lang="en-US" sz="2000" dirty="0"/>
              <a:t>)</a:t>
            </a:r>
            <a:endParaRPr lang="en-US" sz="2000" i="1" dirty="0"/>
          </a:p>
        </p:txBody>
      </p:sp>
      <p:cxnSp>
        <p:nvCxnSpPr>
          <p:cNvPr id="4" name="Straight Connector 3"/>
          <p:cNvCxnSpPr/>
          <p:nvPr/>
        </p:nvCxnSpPr>
        <p:spPr>
          <a:xfrm>
            <a:off x="2098242" y="2906980"/>
            <a:ext cx="7915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3583311" y="2906980"/>
            <a:ext cx="1015980" cy="227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5383247" y="2906980"/>
            <a:ext cx="1015980" cy="227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349496" y="3264922"/>
            <a:ext cx="755967" cy="11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2821572" y="2408208"/>
            <a:ext cx="368490" cy="307777"/>
          </a:xfrm>
          <a:prstGeom prst="rect">
            <a:avLst/>
          </a:prstGeom>
          <a:noFill/>
        </p:spPr>
        <p:txBody>
          <a:bodyPr wrap="square" rtlCol="0">
            <a:spAutoFit/>
          </a:bodyPr>
          <a:lstStyle/>
          <a:p>
            <a:r>
              <a:rPr lang="en-US" sz="1400" b="1" dirty="0">
                <a:solidFill>
                  <a:srgbClr val="FF0000"/>
                </a:solidFill>
              </a:rPr>
              <a:t>A</a:t>
            </a:r>
          </a:p>
        </p:txBody>
      </p:sp>
      <p:sp>
        <p:nvSpPr>
          <p:cNvPr id="34" name="TextBox 33"/>
          <p:cNvSpPr txBox="1"/>
          <p:nvPr/>
        </p:nvSpPr>
        <p:spPr>
          <a:xfrm>
            <a:off x="4502522" y="2410482"/>
            <a:ext cx="368490" cy="307777"/>
          </a:xfrm>
          <a:prstGeom prst="rect">
            <a:avLst/>
          </a:prstGeom>
          <a:noFill/>
        </p:spPr>
        <p:txBody>
          <a:bodyPr wrap="square" rtlCol="0">
            <a:spAutoFit/>
          </a:bodyPr>
          <a:lstStyle/>
          <a:p>
            <a:r>
              <a:rPr lang="en-US" sz="1400" b="1" dirty="0">
                <a:solidFill>
                  <a:srgbClr val="00B0F0"/>
                </a:solidFill>
              </a:rPr>
              <a:t>B</a:t>
            </a:r>
          </a:p>
        </p:txBody>
      </p:sp>
      <p:sp>
        <p:nvSpPr>
          <p:cNvPr id="35" name="TextBox 34"/>
          <p:cNvSpPr txBox="1"/>
          <p:nvPr/>
        </p:nvSpPr>
        <p:spPr>
          <a:xfrm>
            <a:off x="6238064" y="2412755"/>
            <a:ext cx="368490" cy="307777"/>
          </a:xfrm>
          <a:prstGeom prst="rect">
            <a:avLst/>
          </a:prstGeom>
          <a:noFill/>
        </p:spPr>
        <p:txBody>
          <a:bodyPr wrap="square" rtlCol="0">
            <a:spAutoFit/>
          </a:bodyPr>
          <a:lstStyle/>
          <a:p>
            <a:r>
              <a:rPr lang="en-US" sz="1400" b="1" dirty="0">
                <a:solidFill>
                  <a:srgbClr val="FFFF00"/>
                </a:solidFill>
              </a:rPr>
              <a:t>C</a:t>
            </a:r>
          </a:p>
        </p:txBody>
      </p:sp>
      <p:sp>
        <p:nvSpPr>
          <p:cNvPr id="36" name="TextBox 35"/>
          <p:cNvSpPr txBox="1"/>
          <p:nvPr/>
        </p:nvSpPr>
        <p:spPr>
          <a:xfrm>
            <a:off x="1040524" y="2797169"/>
            <a:ext cx="368490" cy="307777"/>
          </a:xfrm>
          <a:prstGeom prst="rect">
            <a:avLst/>
          </a:prstGeom>
          <a:noFill/>
        </p:spPr>
        <p:txBody>
          <a:bodyPr wrap="square" rtlCol="0">
            <a:spAutoFit/>
          </a:bodyPr>
          <a:lstStyle/>
          <a:p>
            <a:r>
              <a:rPr lang="en-US" sz="1400" b="1" dirty="0">
                <a:solidFill>
                  <a:srgbClr val="7030A0"/>
                </a:solidFill>
              </a:rPr>
              <a:t>D</a:t>
            </a:r>
          </a:p>
        </p:txBody>
      </p:sp>
    </p:spTree>
    <p:extLst>
      <p:ext uri="{BB962C8B-B14F-4D97-AF65-F5344CB8AC3E}">
        <p14:creationId xmlns:p14="http://schemas.microsoft.com/office/powerpoint/2010/main" val="2054562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500"/>
                                        <p:tgtEl>
                                          <p:spTgt spid="3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fade">
                                      <p:cBhvr>
                                        <p:cTn id="32" dur="500"/>
                                        <p:tgtEl>
                                          <p:spTgt spid="3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500"/>
                                        <p:tgtEl>
                                          <p:spTgt spid="17"/>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fade">
                                      <p:cBhvr>
                                        <p:cTn id="43" dur="500"/>
                                        <p:tgtEl>
                                          <p:spTgt spid="36"/>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500"/>
                                        <p:tgtEl>
                                          <p:spTgt spid="9"/>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 grpId="0"/>
      <p:bldP spid="7" grpId="0"/>
      <p:bldP spid="8" grpId="0"/>
      <p:bldP spid="9" grpId="0"/>
      <p:bldP spid="33" grpId="0"/>
      <p:bldP spid="34" grpId="0"/>
      <p:bldP spid="35" grpId="0"/>
      <p:bldP spid="3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2881090" y="234748"/>
            <a:ext cx="6262909" cy="810491"/>
          </a:xfrm>
        </p:spPr>
        <p:txBody>
          <a:bodyPr>
            <a:normAutofit fontScale="90000"/>
          </a:bodyPr>
          <a:lstStyle/>
          <a:p>
            <a:r>
              <a:rPr lang="en-US" i="1" dirty="0" err="1"/>
              <a:t>Psa</a:t>
            </a:r>
            <a:r>
              <a:rPr lang="en-US" i="1" dirty="0"/>
              <a:t> 139 -  omnipresence</a:t>
            </a:r>
          </a:p>
        </p:txBody>
      </p:sp>
      <p:graphicFrame>
        <p:nvGraphicFramePr>
          <p:cNvPr id="14" name="Table 13"/>
          <p:cNvGraphicFramePr>
            <a:graphicFrameLocks noGrp="1"/>
          </p:cNvGraphicFramePr>
          <p:nvPr>
            <p:extLst>
              <p:ext uri="{D42A27DB-BD31-4B8C-83A1-F6EECF244321}">
                <p14:modId xmlns:p14="http://schemas.microsoft.com/office/powerpoint/2010/main" val="2257765507"/>
              </p:ext>
            </p:extLst>
          </p:nvPr>
        </p:nvGraphicFramePr>
        <p:xfrm>
          <a:off x="301043" y="2111235"/>
          <a:ext cx="8324341" cy="2042160"/>
        </p:xfrm>
        <a:graphic>
          <a:graphicData uri="http://schemas.openxmlformats.org/drawingml/2006/table">
            <a:tbl>
              <a:tblPr firstRow="1" bandRow="1">
                <a:tableStyleId>{21E4AEA4-8DFA-4A89-87EB-49C32662AFE0}</a:tableStyleId>
              </a:tblPr>
              <a:tblGrid>
                <a:gridCol w="3793285">
                  <a:extLst>
                    <a:ext uri="{9D8B030D-6E8A-4147-A177-3AD203B41FA5}">
                      <a16:colId xmlns:a16="http://schemas.microsoft.com/office/drawing/2014/main" val="20000"/>
                    </a:ext>
                  </a:extLst>
                </a:gridCol>
                <a:gridCol w="4531056">
                  <a:extLst>
                    <a:ext uri="{9D8B030D-6E8A-4147-A177-3AD203B41FA5}">
                      <a16:colId xmlns:a16="http://schemas.microsoft.com/office/drawing/2014/main" val="20001"/>
                    </a:ext>
                  </a:extLst>
                </a:gridCol>
              </a:tblGrid>
              <a:tr h="457200">
                <a:tc>
                  <a:txBody>
                    <a:bodyPr/>
                    <a:lstStyle/>
                    <a:p>
                      <a:pPr algn="ctr"/>
                      <a:r>
                        <a:rPr lang="en-US" sz="2400" dirty="0">
                          <a:solidFill>
                            <a:schemeClr val="bg1"/>
                          </a:solidFill>
                        </a:rPr>
                        <a:t>Man thinks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2400" dirty="0">
                          <a:solidFill>
                            <a:schemeClr val="bg1"/>
                          </a:solidFill>
                        </a:rPr>
                        <a:t>Reality</a:t>
                      </a:r>
                      <a:r>
                        <a:rPr lang="en-US" sz="2400" baseline="0" dirty="0">
                          <a:solidFill>
                            <a:schemeClr val="bg1"/>
                          </a:solidFill>
                        </a:rPr>
                        <a:t> with God</a:t>
                      </a:r>
                      <a:endParaRPr lang="en-US" sz="24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396240">
                <a:tc>
                  <a:txBody>
                    <a:bodyPr/>
                    <a:lstStyle/>
                    <a:p>
                      <a:pPr algn="ctr"/>
                      <a:r>
                        <a:rPr lang="en-US" sz="2000" dirty="0"/>
                        <a:t>Darkness shall cover me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2000" b="0" dirty="0"/>
                        <a:t>Night shall be light around me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1"/>
                  </a:ext>
                </a:extLst>
              </a:tr>
              <a:tr h="396240">
                <a:tc>
                  <a:txBody>
                    <a:bodyPr/>
                    <a:lstStyle/>
                    <a:p>
                      <a:pPr algn="ctr"/>
                      <a:r>
                        <a:rPr lang="en-US" sz="2000" dirty="0"/>
                        <a:t>Darkness </a:t>
                      </a:r>
                      <a:r>
                        <a:rPr lang="en-US" sz="2000" dirty="0" err="1"/>
                        <a:t>hideth</a:t>
                      </a:r>
                      <a:endParaRPr lang="en-US" sz="20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E8E8"/>
                    </a:solidFill>
                  </a:tcPr>
                </a:tc>
                <a:tc>
                  <a:txBody>
                    <a:bodyPr/>
                    <a:lstStyle/>
                    <a:p>
                      <a:pPr algn="ctr"/>
                      <a:r>
                        <a:rPr lang="en-US" sz="2000" b="0" dirty="0"/>
                        <a:t>not from</a:t>
                      </a:r>
                      <a:r>
                        <a:rPr lang="en-US" sz="2000" b="0" baseline="0" dirty="0"/>
                        <a:t> thee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E8E8"/>
                    </a:solidFill>
                  </a:tcPr>
                </a:tc>
                <a:extLst>
                  <a:ext uri="{0D108BD9-81ED-4DB2-BD59-A6C34878D82A}">
                    <a16:rowId xmlns:a16="http://schemas.microsoft.com/office/drawing/2014/main" val="10002"/>
                  </a:ext>
                </a:extLst>
              </a:tr>
              <a:tr h="396240">
                <a:tc>
                  <a:txBody>
                    <a:bodyPr/>
                    <a:lstStyle/>
                    <a:p>
                      <a:pPr algn="ctr"/>
                      <a:r>
                        <a:rPr lang="en-US" sz="2000" dirty="0"/>
                        <a:t>Night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algn="ctr"/>
                      <a:r>
                        <a:rPr lang="en-US" sz="2000" b="0" dirty="0" err="1"/>
                        <a:t>shineth</a:t>
                      </a:r>
                      <a:r>
                        <a:rPr lang="en-US" sz="2000" b="0" dirty="0"/>
                        <a:t> as the day</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3"/>
                  </a:ext>
                </a:extLst>
              </a:tr>
              <a:tr h="396240">
                <a:tc>
                  <a:txBody>
                    <a:bodyPr/>
                    <a:lstStyle/>
                    <a:p>
                      <a:pPr algn="ctr"/>
                      <a:r>
                        <a:rPr lang="en-US" sz="2000" dirty="0"/>
                        <a:t>Darkness and</a:t>
                      </a:r>
                      <a:r>
                        <a:rPr lang="en-US" sz="2000" baseline="0" dirty="0"/>
                        <a:t> light</a:t>
                      </a:r>
                      <a:endParaRPr lang="en-US" sz="20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2000" b="0" dirty="0"/>
                        <a:t>both alike to thee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15" name="TextBox 14"/>
          <p:cNvSpPr txBox="1"/>
          <p:nvPr/>
        </p:nvSpPr>
        <p:spPr>
          <a:xfrm>
            <a:off x="301044" y="1036156"/>
            <a:ext cx="8224770" cy="461665"/>
          </a:xfrm>
          <a:prstGeom prst="rect">
            <a:avLst/>
          </a:prstGeom>
          <a:noFill/>
        </p:spPr>
        <p:txBody>
          <a:bodyPr wrap="square" rtlCol="0">
            <a:spAutoFit/>
          </a:bodyPr>
          <a:lstStyle/>
          <a:p>
            <a:pPr>
              <a:spcAft>
                <a:spcPts val="600"/>
              </a:spcAft>
            </a:pPr>
            <a:r>
              <a:rPr lang="en-US" sz="2400" dirty="0"/>
              <a:t>God is everywhere present in his creation (v.11-12)</a:t>
            </a:r>
            <a:endParaRPr lang="en-US" sz="2000" dirty="0"/>
          </a:p>
        </p:txBody>
      </p:sp>
      <p:sp>
        <p:nvSpPr>
          <p:cNvPr id="16" name="TextBox 15"/>
          <p:cNvSpPr txBox="1"/>
          <p:nvPr/>
        </p:nvSpPr>
        <p:spPr>
          <a:xfrm>
            <a:off x="301043" y="4566754"/>
            <a:ext cx="8224770" cy="400110"/>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en-US" sz="2000" dirty="0"/>
              <a:t>Man thinks that darkness conceals</a:t>
            </a:r>
          </a:p>
        </p:txBody>
      </p:sp>
      <p:sp>
        <p:nvSpPr>
          <p:cNvPr id="18" name="TextBox 17"/>
          <p:cNvSpPr txBox="1"/>
          <p:nvPr/>
        </p:nvSpPr>
        <p:spPr>
          <a:xfrm>
            <a:off x="1209822" y="6040754"/>
            <a:ext cx="6274190" cy="461665"/>
          </a:xfrm>
          <a:prstGeom prst="rect">
            <a:avLst/>
          </a:prstGeom>
          <a:solidFill>
            <a:srgbClr val="FFFF00"/>
          </a:solidFill>
          <a:ln>
            <a:solidFill>
              <a:schemeClr val="bg1"/>
            </a:solidFill>
          </a:ln>
        </p:spPr>
        <p:txBody>
          <a:bodyPr wrap="square" rtlCol="0">
            <a:spAutoFit/>
          </a:bodyPr>
          <a:lstStyle/>
          <a:p>
            <a:pPr algn="ctr"/>
            <a:r>
              <a:rPr lang="en-US" sz="2400" b="1" dirty="0">
                <a:solidFill>
                  <a:schemeClr val="bg1"/>
                </a:solidFill>
              </a:rPr>
              <a:t>Everything is fully visible to God</a:t>
            </a:r>
          </a:p>
        </p:txBody>
      </p:sp>
      <p:sp>
        <p:nvSpPr>
          <p:cNvPr id="3" name="Rectangle 2"/>
          <p:cNvSpPr/>
          <p:nvPr/>
        </p:nvSpPr>
        <p:spPr>
          <a:xfrm>
            <a:off x="8915109" y="1991302"/>
            <a:ext cx="4626591" cy="22791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287450" y="5012436"/>
            <a:ext cx="8224770" cy="400110"/>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en-US" sz="2000" dirty="0"/>
              <a:t>Reality is that God sees all</a:t>
            </a:r>
          </a:p>
        </p:txBody>
      </p:sp>
      <p:sp>
        <p:nvSpPr>
          <p:cNvPr id="4" name="Right Arrow 3"/>
          <p:cNvSpPr/>
          <p:nvPr/>
        </p:nvSpPr>
        <p:spPr>
          <a:xfrm>
            <a:off x="3967089" y="2700997"/>
            <a:ext cx="295422" cy="1688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Arrow 11"/>
          <p:cNvSpPr/>
          <p:nvPr/>
        </p:nvSpPr>
        <p:spPr>
          <a:xfrm>
            <a:off x="3967089" y="3074620"/>
            <a:ext cx="295422" cy="1688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p:cNvSpPr/>
          <p:nvPr/>
        </p:nvSpPr>
        <p:spPr>
          <a:xfrm>
            <a:off x="3967089" y="3483223"/>
            <a:ext cx="295422" cy="1688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Arrow 16"/>
          <p:cNvSpPr/>
          <p:nvPr/>
        </p:nvSpPr>
        <p:spPr>
          <a:xfrm>
            <a:off x="3967089" y="3855376"/>
            <a:ext cx="295422" cy="1688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9733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1.38889E-6 -1.48148E-6 L -0.52639 -0.01713 " pathEditMode="relative" rAng="0" ptsTypes="AA">
                                      <p:cBhvr>
                                        <p:cTn id="6" dur="10" fill="hold"/>
                                        <p:tgtEl>
                                          <p:spTgt spid="3"/>
                                        </p:tgtEl>
                                        <p:attrNameLst>
                                          <p:attrName>ppt_x</p:attrName>
                                          <p:attrName>ppt_y</p:attrName>
                                        </p:attrNameLst>
                                      </p:cBhvr>
                                      <p:rCtr x="-26319" y="-856"/>
                                    </p:animMotion>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3" grpId="0" animBg="1"/>
      <p:bldP spid="10" grpId="0"/>
      <p:bldP spid="4" grpId="0" animBg="1"/>
      <p:bldP spid="12" grpId="0" animBg="1"/>
      <p:bldP spid="13" grpId="0" animBg="1"/>
      <p:bldP spid="1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2881091" y="234748"/>
            <a:ext cx="5953816" cy="810491"/>
          </a:xfrm>
        </p:spPr>
        <p:txBody>
          <a:bodyPr>
            <a:normAutofit/>
          </a:bodyPr>
          <a:lstStyle/>
          <a:p>
            <a:r>
              <a:rPr lang="en-US" i="1" dirty="0" err="1"/>
              <a:t>Psa</a:t>
            </a:r>
            <a:r>
              <a:rPr lang="en-US" i="1" dirty="0"/>
              <a:t> 139 -  Providence</a:t>
            </a:r>
          </a:p>
        </p:txBody>
      </p:sp>
      <p:sp>
        <p:nvSpPr>
          <p:cNvPr id="16" name="TextBox 15"/>
          <p:cNvSpPr txBox="1"/>
          <p:nvPr/>
        </p:nvSpPr>
        <p:spPr>
          <a:xfrm>
            <a:off x="258921" y="1183923"/>
            <a:ext cx="8885079" cy="1723549"/>
          </a:xfrm>
          <a:prstGeom prst="rect">
            <a:avLst/>
          </a:prstGeom>
          <a:noFill/>
        </p:spPr>
        <p:txBody>
          <a:bodyPr wrap="square" rtlCol="0">
            <a:spAutoFit/>
          </a:bodyPr>
          <a:lstStyle/>
          <a:p>
            <a:pPr>
              <a:spcAft>
                <a:spcPts val="600"/>
              </a:spcAft>
            </a:pPr>
            <a:r>
              <a:rPr lang="en-US" sz="2400" dirty="0"/>
              <a:t>God’s provision began from David’s inception</a:t>
            </a:r>
          </a:p>
          <a:p>
            <a:pPr marL="342900" indent="-342900">
              <a:spcAft>
                <a:spcPts val="600"/>
              </a:spcAft>
              <a:buFont typeface="Arial" panose="020B0604020202020204" pitchFamily="34" charset="0"/>
              <a:buChar char="•"/>
            </a:pPr>
            <a:endParaRPr lang="en-US" sz="2400" dirty="0"/>
          </a:p>
          <a:p>
            <a:pPr>
              <a:spcAft>
                <a:spcPts val="1200"/>
              </a:spcAft>
            </a:pPr>
            <a:r>
              <a:rPr lang="en-US" sz="2400" baseline="30000" dirty="0"/>
              <a:t>13</a:t>
            </a:r>
            <a:r>
              <a:rPr lang="en-US" sz="2400" dirty="0"/>
              <a:t>“For thou hast possessed my reins: thou hast covered me in my mother’s womb.”</a:t>
            </a:r>
          </a:p>
        </p:txBody>
      </p:sp>
      <p:sp>
        <p:nvSpPr>
          <p:cNvPr id="18" name="TextBox 17"/>
          <p:cNvSpPr txBox="1"/>
          <p:nvPr/>
        </p:nvSpPr>
        <p:spPr>
          <a:xfrm>
            <a:off x="1351128" y="5680541"/>
            <a:ext cx="6878472" cy="830997"/>
          </a:xfrm>
          <a:prstGeom prst="rect">
            <a:avLst/>
          </a:prstGeom>
          <a:solidFill>
            <a:srgbClr val="FFFF00"/>
          </a:solidFill>
          <a:ln>
            <a:solidFill>
              <a:schemeClr val="bg1"/>
            </a:solidFill>
          </a:ln>
        </p:spPr>
        <p:txBody>
          <a:bodyPr wrap="square" rtlCol="0">
            <a:spAutoFit/>
          </a:bodyPr>
          <a:lstStyle/>
          <a:p>
            <a:pPr algn="ctr"/>
            <a:r>
              <a:rPr lang="en-US" sz="2400" b="1" dirty="0">
                <a:solidFill>
                  <a:schemeClr val="bg1"/>
                </a:solidFill>
              </a:rPr>
              <a:t>God purchased David’s heart.</a:t>
            </a:r>
          </a:p>
          <a:p>
            <a:pPr algn="ctr"/>
            <a:r>
              <a:rPr lang="en-US" sz="2400" b="1" dirty="0">
                <a:solidFill>
                  <a:schemeClr val="bg1"/>
                </a:solidFill>
              </a:rPr>
              <a:t>God protected David while still in the womb!</a:t>
            </a:r>
          </a:p>
        </p:txBody>
      </p:sp>
      <p:sp>
        <p:nvSpPr>
          <p:cNvPr id="2" name="TextBox 1"/>
          <p:cNvSpPr txBox="1"/>
          <p:nvPr/>
        </p:nvSpPr>
        <p:spPr>
          <a:xfrm>
            <a:off x="943385" y="3162124"/>
            <a:ext cx="8200615" cy="707886"/>
          </a:xfrm>
          <a:prstGeom prst="rect">
            <a:avLst/>
          </a:prstGeom>
          <a:noFill/>
        </p:spPr>
        <p:txBody>
          <a:bodyPr wrap="square" rtlCol="0">
            <a:spAutoFit/>
          </a:bodyPr>
          <a:lstStyle/>
          <a:p>
            <a:r>
              <a:rPr lang="en-US" sz="2000" b="1" baseline="30000" dirty="0">
                <a:solidFill>
                  <a:srgbClr val="FF0000"/>
                </a:solidFill>
              </a:rPr>
              <a:t>A</a:t>
            </a:r>
            <a:r>
              <a:rPr lang="en-US" sz="2000" dirty="0"/>
              <a:t> </a:t>
            </a:r>
            <a:r>
              <a:rPr lang="en-US" sz="2000" dirty="0" err="1"/>
              <a:t>qanah</a:t>
            </a:r>
            <a:r>
              <a:rPr lang="en-US" sz="2000" dirty="0"/>
              <a:t> = bought/purchased  </a:t>
            </a:r>
            <a:r>
              <a:rPr lang="en-US" sz="2000" dirty="0">
                <a:sym typeface="Wingdings" panose="05000000000000000000" pitchFamily="2" charset="2"/>
              </a:rPr>
              <a:t> redemption!</a:t>
            </a:r>
          </a:p>
          <a:p>
            <a:pPr marL="1257300" lvl="2" indent="-342900">
              <a:buFont typeface="Arial" panose="020B0604020202020204" pitchFamily="34" charset="0"/>
              <a:buChar char="•"/>
            </a:pPr>
            <a:r>
              <a:rPr lang="en-US" sz="2000" dirty="0">
                <a:sym typeface="Wingdings" panose="05000000000000000000" pitchFamily="2" charset="2"/>
              </a:rPr>
              <a:t>Boaz: “Buy” field, “purchased” Ruth </a:t>
            </a:r>
            <a:r>
              <a:rPr lang="en-US" dirty="0">
                <a:sym typeface="Wingdings" panose="05000000000000000000" pitchFamily="2" charset="2"/>
              </a:rPr>
              <a:t>(Ruth 4:4,5,8,9,10)</a:t>
            </a:r>
            <a:endParaRPr lang="en-US" dirty="0"/>
          </a:p>
        </p:txBody>
      </p:sp>
      <p:sp>
        <p:nvSpPr>
          <p:cNvPr id="7" name="TextBox 6"/>
          <p:cNvSpPr txBox="1"/>
          <p:nvPr/>
        </p:nvSpPr>
        <p:spPr>
          <a:xfrm>
            <a:off x="943386" y="4094841"/>
            <a:ext cx="7929600" cy="707886"/>
          </a:xfrm>
          <a:prstGeom prst="rect">
            <a:avLst/>
          </a:prstGeom>
          <a:noFill/>
        </p:spPr>
        <p:txBody>
          <a:bodyPr wrap="square" rtlCol="0">
            <a:spAutoFit/>
          </a:bodyPr>
          <a:lstStyle/>
          <a:p>
            <a:r>
              <a:rPr lang="en-US" sz="2000" b="1" baseline="30000" dirty="0">
                <a:solidFill>
                  <a:srgbClr val="00B0F0"/>
                </a:solidFill>
              </a:rPr>
              <a:t>B</a:t>
            </a:r>
            <a:r>
              <a:rPr lang="en-US" sz="2000" baseline="30000" dirty="0"/>
              <a:t> </a:t>
            </a:r>
            <a:r>
              <a:rPr lang="en-US" sz="2000" i="1" dirty="0" err="1"/>
              <a:t>kilyah</a:t>
            </a:r>
            <a:r>
              <a:rPr lang="en-US" sz="2000" dirty="0"/>
              <a:t> = kidneys </a:t>
            </a:r>
            <a:r>
              <a:rPr lang="en-US" sz="2000" dirty="0">
                <a:sym typeface="Wingdings" panose="05000000000000000000" pitchFamily="2" charset="2"/>
              </a:rPr>
              <a:t> seat of innermost desires/affections</a:t>
            </a:r>
          </a:p>
          <a:p>
            <a:pPr marL="1257300" lvl="2" indent="-342900">
              <a:buFont typeface="Arial" panose="020B0604020202020204" pitchFamily="34" charset="0"/>
              <a:buChar char="•"/>
            </a:pPr>
            <a:r>
              <a:rPr lang="en-US" sz="2000" dirty="0">
                <a:sym typeface="Wingdings" panose="05000000000000000000" pitchFamily="2" charset="2"/>
              </a:rPr>
              <a:t>God searches the heart and tries the </a:t>
            </a:r>
            <a:r>
              <a:rPr lang="en-US" sz="2000" i="1" dirty="0">
                <a:sym typeface="Wingdings" panose="05000000000000000000" pitchFamily="2" charset="2"/>
              </a:rPr>
              <a:t>reins</a:t>
            </a:r>
            <a:r>
              <a:rPr lang="en-US" sz="2000" dirty="0">
                <a:sym typeface="Wingdings" panose="05000000000000000000" pitchFamily="2" charset="2"/>
              </a:rPr>
              <a:t> (</a:t>
            </a:r>
            <a:r>
              <a:rPr lang="en-US" sz="2000" dirty="0" err="1">
                <a:sym typeface="Wingdings" panose="05000000000000000000" pitchFamily="2" charset="2"/>
              </a:rPr>
              <a:t>Jer</a:t>
            </a:r>
            <a:r>
              <a:rPr lang="en-US" sz="2000" dirty="0">
                <a:sym typeface="Wingdings" panose="05000000000000000000" pitchFamily="2" charset="2"/>
              </a:rPr>
              <a:t> 17:10)</a:t>
            </a:r>
            <a:endParaRPr lang="en-US" sz="2000" dirty="0"/>
          </a:p>
        </p:txBody>
      </p:sp>
      <p:sp>
        <p:nvSpPr>
          <p:cNvPr id="8" name="TextBox 7"/>
          <p:cNvSpPr txBox="1"/>
          <p:nvPr/>
        </p:nvSpPr>
        <p:spPr>
          <a:xfrm>
            <a:off x="943385" y="4966042"/>
            <a:ext cx="7764940" cy="400110"/>
          </a:xfrm>
          <a:prstGeom prst="rect">
            <a:avLst/>
          </a:prstGeom>
          <a:noFill/>
        </p:spPr>
        <p:txBody>
          <a:bodyPr wrap="square" rtlCol="0">
            <a:spAutoFit/>
          </a:bodyPr>
          <a:lstStyle/>
          <a:p>
            <a:r>
              <a:rPr lang="en-US" sz="2000" b="1" baseline="30000" dirty="0">
                <a:solidFill>
                  <a:srgbClr val="FFFF00"/>
                </a:solidFill>
              </a:rPr>
              <a:t>C</a:t>
            </a:r>
            <a:r>
              <a:rPr lang="en-US" sz="2000" dirty="0"/>
              <a:t> </a:t>
            </a:r>
            <a:r>
              <a:rPr lang="en-US" sz="2000" i="1" dirty="0" err="1"/>
              <a:t>caqaq</a:t>
            </a:r>
            <a:r>
              <a:rPr lang="en-US" sz="2000" i="1" dirty="0"/>
              <a:t> </a:t>
            </a:r>
            <a:r>
              <a:rPr lang="en-US" sz="2000" dirty="0"/>
              <a:t>= make a hedge </a:t>
            </a:r>
            <a:r>
              <a:rPr lang="en-US" sz="2000" dirty="0">
                <a:sym typeface="Wingdings" panose="05000000000000000000" pitchFamily="2" charset="2"/>
              </a:rPr>
              <a:t> Divine protection in the womb</a:t>
            </a:r>
            <a:endParaRPr lang="en-US" sz="2000" i="1" dirty="0"/>
          </a:p>
        </p:txBody>
      </p:sp>
      <p:cxnSp>
        <p:nvCxnSpPr>
          <p:cNvPr id="4" name="Straight Connector 3"/>
          <p:cNvCxnSpPr/>
          <p:nvPr/>
        </p:nvCxnSpPr>
        <p:spPr>
          <a:xfrm>
            <a:off x="2744611" y="2483898"/>
            <a:ext cx="140430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4770675" y="2483898"/>
            <a:ext cx="702075" cy="227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7116527" y="2483898"/>
            <a:ext cx="1235900" cy="227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4008936" y="1944182"/>
            <a:ext cx="368490" cy="307777"/>
          </a:xfrm>
          <a:prstGeom prst="rect">
            <a:avLst/>
          </a:prstGeom>
          <a:noFill/>
        </p:spPr>
        <p:txBody>
          <a:bodyPr wrap="square" rtlCol="0">
            <a:spAutoFit/>
          </a:bodyPr>
          <a:lstStyle/>
          <a:p>
            <a:r>
              <a:rPr lang="en-US" sz="1400" b="1" dirty="0">
                <a:solidFill>
                  <a:srgbClr val="FF0000"/>
                </a:solidFill>
              </a:rPr>
              <a:t>A</a:t>
            </a:r>
          </a:p>
        </p:txBody>
      </p:sp>
      <p:sp>
        <p:nvSpPr>
          <p:cNvPr id="34" name="TextBox 33"/>
          <p:cNvSpPr txBox="1"/>
          <p:nvPr/>
        </p:nvSpPr>
        <p:spPr>
          <a:xfrm>
            <a:off x="5321395" y="1960104"/>
            <a:ext cx="368490" cy="307777"/>
          </a:xfrm>
          <a:prstGeom prst="rect">
            <a:avLst/>
          </a:prstGeom>
          <a:noFill/>
        </p:spPr>
        <p:txBody>
          <a:bodyPr wrap="square" rtlCol="0">
            <a:spAutoFit/>
          </a:bodyPr>
          <a:lstStyle/>
          <a:p>
            <a:r>
              <a:rPr lang="en-US" sz="1400" b="1" dirty="0">
                <a:solidFill>
                  <a:srgbClr val="00B0F0"/>
                </a:solidFill>
              </a:rPr>
              <a:t>B</a:t>
            </a:r>
          </a:p>
        </p:txBody>
      </p:sp>
      <p:sp>
        <p:nvSpPr>
          <p:cNvPr id="35" name="TextBox 34"/>
          <p:cNvSpPr txBox="1"/>
          <p:nvPr/>
        </p:nvSpPr>
        <p:spPr>
          <a:xfrm>
            <a:off x="8203355" y="1962377"/>
            <a:ext cx="368490" cy="307777"/>
          </a:xfrm>
          <a:prstGeom prst="rect">
            <a:avLst/>
          </a:prstGeom>
          <a:noFill/>
        </p:spPr>
        <p:txBody>
          <a:bodyPr wrap="square" rtlCol="0">
            <a:spAutoFit/>
          </a:bodyPr>
          <a:lstStyle/>
          <a:p>
            <a:r>
              <a:rPr lang="en-US" sz="1400" b="1" dirty="0">
                <a:solidFill>
                  <a:srgbClr val="FFFF00"/>
                </a:solidFill>
              </a:rPr>
              <a:t>C</a:t>
            </a:r>
          </a:p>
        </p:txBody>
      </p:sp>
    </p:spTree>
    <p:extLst>
      <p:ext uri="{BB962C8B-B14F-4D97-AF65-F5344CB8AC3E}">
        <p14:creationId xmlns:p14="http://schemas.microsoft.com/office/powerpoint/2010/main" val="112048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500"/>
                                        <p:tgtEl>
                                          <p:spTgt spid="3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fade">
                                      <p:cBhvr>
                                        <p:cTn id="32" dur="500"/>
                                        <p:tgtEl>
                                          <p:spTgt spid="3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 grpId="0"/>
      <p:bldP spid="7" grpId="0"/>
      <p:bldP spid="8" grpId="0"/>
      <p:bldP spid="33" grpId="0"/>
      <p:bldP spid="34" grpId="0"/>
      <p:bldP spid="3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2881091" y="234748"/>
            <a:ext cx="5953816" cy="810491"/>
          </a:xfrm>
        </p:spPr>
        <p:txBody>
          <a:bodyPr>
            <a:normAutofit/>
          </a:bodyPr>
          <a:lstStyle/>
          <a:p>
            <a:r>
              <a:rPr lang="en-US" i="1" dirty="0" err="1"/>
              <a:t>Psa</a:t>
            </a:r>
            <a:r>
              <a:rPr lang="en-US" i="1" dirty="0"/>
              <a:t> 139 -  Providence</a:t>
            </a:r>
          </a:p>
        </p:txBody>
      </p:sp>
      <p:sp>
        <p:nvSpPr>
          <p:cNvPr id="16" name="TextBox 15"/>
          <p:cNvSpPr txBox="1"/>
          <p:nvPr/>
        </p:nvSpPr>
        <p:spPr>
          <a:xfrm>
            <a:off x="258921" y="1183923"/>
            <a:ext cx="8885079" cy="1800493"/>
          </a:xfrm>
          <a:prstGeom prst="rect">
            <a:avLst/>
          </a:prstGeom>
          <a:noFill/>
        </p:spPr>
        <p:txBody>
          <a:bodyPr wrap="square" rtlCol="0">
            <a:spAutoFit/>
          </a:bodyPr>
          <a:lstStyle/>
          <a:p>
            <a:pPr>
              <a:spcAft>
                <a:spcPts val="1800"/>
              </a:spcAft>
            </a:pPr>
            <a:r>
              <a:rPr lang="en-US" sz="2400" dirty="0"/>
              <a:t>God’s provision began from David’s inception</a:t>
            </a:r>
          </a:p>
          <a:p>
            <a:pPr>
              <a:spcAft>
                <a:spcPts val="1200"/>
              </a:spcAft>
            </a:pPr>
            <a:r>
              <a:rPr lang="en-US" sz="2400" baseline="30000" dirty="0"/>
              <a:t>15</a:t>
            </a:r>
            <a:r>
              <a:rPr lang="en-US" sz="2400" dirty="0"/>
              <a:t>“My substance was not hid from thee, when I was made in secret, and curiously wrought in the lowest parts of the earth.”</a:t>
            </a:r>
          </a:p>
        </p:txBody>
      </p:sp>
      <p:sp>
        <p:nvSpPr>
          <p:cNvPr id="18" name="TextBox 17"/>
          <p:cNvSpPr txBox="1"/>
          <p:nvPr/>
        </p:nvSpPr>
        <p:spPr>
          <a:xfrm>
            <a:off x="613955" y="6153235"/>
            <a:ext cx="8175009" cy="461665"/>
          </a:xfrm>
          <a:prstGeom prst="rect">
            <a:avLst/>
          </a:prstGeom>
          <a:solidFill>
            <a:srgbClr val="FFFF00"/>
          </a:solidFill>
          <a:ln>
            <a:solidFill>
              <a:schemeClr val="bg1"/>
            </a:solidFill>
          </a:ln>
        </p:spPr>
        <p:txBody>
          <a:bodyPr wrap="square" rtlCol="0">
            <a:spAutoFit/>
          </a:bodyPr>
          <a:lstStyle/>
          <a:p>
            <a:pPr algn="ctr"/>
            <a:r>
              <a:rPr lang="en-US" sz="2400" b="1" dirty="0">
                <a:solidFill>
                  <a:schemeClr val="bg1"/>
                </a:solidFill>
              </a:rPr>
              <a:t>God was constructing a ‘living tabernacle’ </a:t>
            </a:r>
            <a:r>
              <a:rPr lang="en-US" sz="2000" b="1" dirty="0">
                <a:solidFill>
                  <a:schemeClr val="bg1"/>
                </a:solidFill>
              </a:rPr>
              <a:t>(1 Pet 2:4-10)</a:t>
            </a:r>
          </a:p>
        </p:txBody>
      </p:sp>
      <p:sp>
        <p:nvSpPr>
          <p:cNvPr id="2" name="TextBox 1"/>
          <p:cNvSpPr txBox="1"/>
          <p:nvPr/>
        </p:nvSpPr>
        <p:spPr>
          <a:xfrm>
            <a:off x="670426" y="3039292"/>
            <a:ext cx="8200615" cy="707886"/>
          </a:xfrm>
          <a:prstGeom prst="rect">
            <a:avLst/>
          </a:prstGeom>
          <a:noFill/>
        </p:spPr>
        <p:txBody>
          <a:bodyPr wrap="square" rtlCol="0">
            <a:spAutoFit/>
          </a:bodyPr>
          <a:lstStyle/>
          <a:p>
            <a:r>
              <a:rPr lang="en-US" sz="2000" b="1" baseline="30000" dirty="0">
                <a:solidFill>
                  <a:srgbClr val="FF0000"/>
                </a:solidFill>
              </a:rPr>
              <a:t>A</a:t>
            </a:r>
            <a:r>
              <a:rPr lang="en-US" sz="2000" dirty="0"/>
              <a:t> bones/body</a:t>
            </a:r>
            <a:endParaRPr lang="en-US" sz="2000" dirty="0">
              <a:sym typeface="Wingdings" panose="05000000000000000000" pitchFamily="2" charset="2"/>
            </a:endParaRPr>
          </a:p>
          <a:p>
            <a:pPr marL="1257300" lvl="2" indent="-342900">
              <a:buFont typeface="Arial" panose="020B0604020202020204" pitchFamily="34" charset="0"/>
              <a:buChar char="•"/>
            </a:pPr>
            <a:r>
              <a:rPr lang="en-US" sz="2000" dirty="0">
                <a:sym typeface="Wingdings" panose="05000000000000000000" pitchFamily="2" charset="2"/>
              </a:rPr>
              <a:t>God involved in construction of David’s bones!</a:t>
            </a:r>
            <a:endParaRPr lang="en-US" dirty="0"/>
          </a:p>
        </p:txBody>
      </p:sp>
      <p:sp>
        <p:nvSpPr>
          <p:cNvPr id="7" name="TextBox 6"/>
          <p:cNvSpPr txBox="1"/>
          <p:nvPr/>
        </p:nvSpPr>
        <p:spPr>
          <a:xfrm>
            <a:off x="670426" y="3903766"/>
            <a:ext cx="8473573" cy="2092881"/>
          </a:xfrm>
          <a:prstGeom prst="rect">
            <a:avLst/>
          </a:prstGeom>
          <a:noFill/>
        </p:spPr>
        <p:txBody>
          <a:bodyPr wrap="square" rtlCol="0">
            <a:spAutoFit/>
          </a:bodyPr>
          <a:lstStyle/>
          <a:p>
            <a:r>
              <a:rPr lang="en-US" sz="2000" b="1" baseline="30000" dirty="0">
                <a:solidFill>
                  <a:srgbClr val="00B0F0"/>
                </a:solidFill>
              </a:rPr>
              <a:t>B</a:t>
            </a:r>
            <a:r>
              <a:rPr lang="en-US" sz="2000" baseline="30000" dirty="0"/>
              <a:t> </a:t>
            </a:r>
            <a:r>
              <a:rPr lang="en-US" sz="2000" i="1" dirty="0" err="1"/>
              <a:t>raqam</a:t>
            </a:r>
            <a:r>
              <a:rPr lang="en-US" sz="2000" dirty="0"/>
              <a:t> = embroider various materials into 1 product (9x in OT)</a:t>
            </a:r>
            <a:endParaRPr lang="en-US" sz="2000" dirty="0">
              <a:sym typeface="Wingdings" panose="05000000000000000000" pitchFamily="2" charset="2"/>
            </a:endParaRPr>
          </a:p>
          <a:p>
            <a:pPr marL="1257300" lvl="2" indent="-342900">
              <a:buFont typeface="Arial" panose="020B0604020202020204" pitchFamily="34" charset="0"/>
              <a:buChar char="•"/>
            </a:pPr>
            <a:r>
              <a:rPr lang="en-US" sz="2000" dirty="0">
                <a:sym typeface="Wingdings" panose="05000000000000000000" pitchFamily="2" charset="2"/>
              </a:rPr>
              <a:t>Only ever used regarding tabernacle worship</a:t>
            </a:r>
          </a:p>
          <a:p>
            <a:pPr marL="1714500" lvl="3" indent="-342900">
              <a:buFont typeface="Arial" panose="020B0604020202020204" pitchFamily="34" charset="0"/>
              <a:buChar char="•"/>
            </a:pPr>
            <a:r>
              <a:rPr lang="en-US" dirty="0">
                <a:sym typeface="Wingdings" panose="05000000000000000000" pitchFamily="2" charset="2"/>
              </a:rPr>
              <a:t>Door (Ex 26:36), gate of court (Ex 27:16), girdle (Ex 28:39)</a:t>
            </a:r>
          </a:p>
          <a:p>
            <a:pPr marL="2171700" lvl="4" indent="-342900">
              <a:buFont typeface="Arial" panose="020B0604020202020204" pitchFamily="34" charset="0"/>
              <a:buChar char="•"/>
            </a:pPr>
            <a:r>
              <a:rPr lang="en-US" dirty="0">
                <a:sym typeface="Wingdings" panose="05000000000000000000" pitchFamily="2" charset="2"/>
              </a:rPr>
              <a:t>Blue – Divine thinking (</a:t>
            </a:r>
            <a:r>
              <a:rPr lang="en-US" dirty="0" err="1">
                <a:sym typeface="Wingdings" panose="05000000000000000000" pitchFamily="2" charset="2"/>
              </a:rPr>
              <a:t>Num</a:t>
            </a:r>
            <a:r>
              <a:rPr lang="en-US" dirty="0">
                <a:sym typeface="Wingdings" panose="05000000000000000000" pitchFamily="2" charset="2"/>
              </a:rPr>
              <a:t> 15:38-41)</a:t>
            </a:r>
          </a:p>
          <a:p>
            <a:pPr marL="2171700" lvl="4" indent="-342900">
              <a:buFont typeface="Arial" panose="020B0604020202020204" pitchFamily="34" charset="0"/>
              <a:buChar char="•"/>
            </a:pPr>
            <a:r>
              <a:rPr lang="en-US" dirty="0">
                <a:sym typeface="Wingdings" panose="05000000000000000000" pitchFamily="2" charset="2"/>
              </a:rPr>
              <a:t>Purple – Royalty (</a:t>
            </a:r>
            <a:r>
              <a:rPr lang="en-US" dirty="0" err="1">
                <a:sym typeface="Wingdings" panose="05000000000000000000" pitchFamily="2" charset="2"/>
              </a:rPr>
              <a:t>Jn</a:t>
            </a:r>
            <a:r>
              <a:rPr lang="en-US" dirty="0">
                <a:sym typeface="Wingdings" panose="05000000000000000000" pitchFamily="2" charset="2"/>
              </a:rPr>
              <a:t> 19:2)</a:t>
            </a:r>
          </a:p>
          <a:p>
            <a:pPr marL="2171700" lvl="4" indent="-342900">
              <a:buFont typeface="Arial" panose="020B0604020202020204" pitchFamily="34" charset="0"/>
              <a:buChar char="•"/>
            </a:pPr>
            <a:r>
              <a:rPr lang="en-US" dirty="0">
                <a:sym typeface="Wingdings" panose="05000000000000000000" pitchFamily="2" charset="2"/>
              </a:rPr>
              <a:t>Fine-twined linen – Righteousness (Rev 19:8)</a:t>
            </a:r>
          </a:p>
          <a:p>
            <a:pPr marL="2171700" lvl="4" indent="-342900">
              <a:buFont typeface="Arial" panose="020B0604020202020204" pitchFamily="34" charset="0"/>
              <a:buChar char="•"/>
            </a:pPr>
            <a:r>
              <a:rPr lang="en-US" dirty="0">
                <a:sym typeface="Wingdings" panose="05000000000000000000" pitchFamily="2" charset="2"/>
              </a:rPr>
              <a:t>Scarlet – sin or sin-nature (Isa 1:18)</a:t>
            </a:r>
            <a:endParaRPr lang="en-US" dirty="0"/>
          </a:p>
        </p:txBody>
      </p:sp>
      <p:cxnSp>
        <p:nvCxnSpPr>
          <p:cNvPr id="4" name="Straight Connector 3"/>
          <p:cNvCxnSpPr/>
          <p:nvPr/>
        </p:nvCxnSpPr>
        <p:spPr>
          <a:xfrm>
            <a:off x="1297947" y="2156346"/>
            <a:ext cx="140430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2477846" y="2511183"/>
            <a:ext cx="2503583" cy="228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2630509" y="1616630"/>
            <a:ext cx="368490" cy="307777"/>
          </a:xfrm>
          <a:prstGeom prst="rect">
            <a:avLst/>
          </a:prstGeom>
          <a:noFill/>
        </p:spPr>
        <p:txBody>
          <a:bodyPr wrap="square" rtlCol="0">
            <a:spAutoFit/>
          </a:bodyPr>
          <a:lstStyle/>
          <a:p>
            <a:r>
              <a:rPr lang="en-US" sz="1400" b="1" dirty="0">
                <a:solidFill>
                  <a:srgbClr val="FF0000"/>
                </a:solidFill>
              </a:rPr>
              <a:t>A</a:t>
            </a:r>
          </a:p>
        </p:txBody>
      </p:sp>
      <p:sp>
        <p:nvSpPr>
          <p:cNvPr id="34" name="TextBox 33"/>
          <p:cNvSpPr txBox="1"/>
          <p:nvPr/>
        </p:nvSpPr>
        <p:spPr>
          <a:xfrm>
            <a:off x="4913189" y="2015609"/>
            <a:ext cx="368490" cy="307777"/>
          </a:xfrm>
          <a:prstGeom prst="rect">
            <a:avLst/>
          </a:prstGeom>
          <a:noFill/>
        </p:spPr>
        <p:txBody>
          <a:bodyPr wrap="square" rtlCol="0">
            <a:spAutoFit/>
          </a:bodyPr>
          <a:lstStyle/>
          <a:p>
            <a:r>
              <a:rPr lang="en-US" sz="1400" b="1" dirty="0">
                <a:solidFill>
                  <a:srgbClr val="00B0F0"/>
                </a:solidFill>
              </a:rPr>
              <a:t>B</a:t>
            </a:r>
          </a:p>
        </p:txBody>
      </p:sp>
    </p:spTree>
    <p:extLst>
      <p:ext uri="{BB962C8B-B14F-4D97-AF65-F5344CB8AC3E}">
        <p14:creationId xmlns:p14="http://schemas.microsoft.com/office/powerpoint/2010/main" val="1733688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500"/>
                                        <p:tgtEl>
                                          <p:spTgt spid="3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 grpId="0"/>
      <p:bldP spid="7" grpId="0"/>
      <p:bldP spid="33" grpId="0"/>
      <p:bldP spid="3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2881091" y="234748"/>
            <a:ext cx="5953816" cy="810491"/>
          </a:xfrm>
        </p:spPr>
        <p:txBody>
          <a:bodyPr>
            <a:normAutofit/>
          </a:bodyPr>
          <a:lstStyle/>
          <a:p>
            <a:r>
              <a:rPr lang="en-US" i="1" dirty="0" err="1"/>
              <a:t>Psa</a:t>
            </a:r>
            <a:r>
              <a:rPr lang="en-US" i="1" dirty="0"/>
              <a:t> 139 -  Providence</a:t>
            </a:r>
          </a:p>
        </p:txBody>
      </p:sp>
      <p:sp>
        <p:nvSpPr>
          <p:cNvPr id="16" name="TextBox 15"/>
          <p:cNvSpPr txBox="1"/>
          <p:nvPr/>
        </p:nvSpPr>
        <p:spPr>
          <a:xfrm>
            <a:off x="258921" y="1183923"/>
            <a:ext cx="8885079" cy="2169825"/>
          </a:xfrm>
          <a:prstGeom prst="rect">
            <a:avLst/>
          </a:prstGeom>
          <a:noFill/>
        </p:spPr>
        <p:txBody>
          <a:bodyPr wrap="square" rtlCol="0">
            <a:spAutoFit/>
          </a:bodyPr>
          <a:lstStyle/>
          <a:p>
            <a:pPr>
              <a:spcAft>
                <a:spcPts val="1800"/>
              </a:spcAft>
            </a:pPr>
            <a:r>
              <a:rPr lang="en-US" sz="2400" dirty="0"/>
              <a:t>God’s provision began from David’s inception</a:t>
            </a:r>
          </a:p>
          <a:p>
            <a:pPr>
              <a:spcAft>
                <a:spcPts val="1200"/>
              </a:spcAft>
            </a:pPr>
            <a:r>
              <a:rPr lang="en-US" sz="2400" dirty="0"/>
              <a:t>16“Thine eyes did see my substance, yet being </a:t>
            </a:r>
            <a:r>
              <a:rPr lang="en-US" sz="2400" dirty="0" err="1"/>
              <a:t>unperfect</a:t>
            </a:r>
            <a:r>
              <a:rPr lang="en-US" sz="2400" dirty="0"/>
              <a:t>; and in thy book all my members were written, which in continuance were fashioned, when as yet there were none of them.”</a:t>
            </a:r>
          </a:p>
        </p:txBody>
      </p:sp>
      <p:sp>
        <p:nvSpPr>
          <p:cNvPr id="18" name="TextBox 17"/>
          <p:cNvSpPr txBox="1"/>
          <p:nvPr/>
        </p:nvSpPr>
        <p:spPr>
          <a:xfrm>
            <a:off x="943385" y="5680541"/>
            <a:ext cx="7286215" cy="461665"/>
          </a:xfrm>
          <a:prstGeom prst="rect">
            <a:avLst/>
          </a:prstGeom>
          <a:solidFill>
            <a:srgbClr val="FFFF00"/>
          </a:solidFill>
          <a:ln>
            <a:solidFill>
              <a:schemeClr val="bg1"/>
            </a:solidFill>
          </a:ln>
        </p:spPr>
        <p:txBody>
          <a:bodyPr wrap="square" rtlCol="0">
            <a:spAutoFit/>
          </a:bodyPr>
          <a:lstStyle/>
          <a:p>
            <a:pPr algn="ctr"/>
            <a:r>
              <a:rPr lang="en-US" sz="2400" b="1" dirty="0">
                <a:solidFill>
                  <a:schemeClr val="bg1"/>
                </a:solidFill>
              </a:rPr>
              <a:t>God had a design and shaped each one of us!</a:t>
            </a:r>
          </a:p>
        </p:txBody>
      </p:sp>
      <p:sp>
        <p:nvSpPr>
          <p:cNvPr id="2" name="TextBox 1"/>
          <p:cNvSpPr txBox="1"/>
          <p:nvPr/>
        </p:nvSpPr>
        <p:spPr>
          <a:xfrm>
            <a:off x="943385" y="3476026"/>
            <a:ext cx="8200615" cy="1015663"/>
          </a:xfrm>
          <a:prstGeom prst="rect">
            <a:avLst/>
          </a:prstGeom>
          <a:noFill/>
        </p:spPr>
        <p:txBody>
          <a:bodyPr wrap="square" rtlCol="0">
            <a:spAutoFit/>
          </a:bodyPr>
          <a:lstStyle/>
          <a:p>
            <a:r>
              <a:rPr lang="en-US" sz="2000" b="1" baseline="30000" dirty="0">
                <a:solidFill>
                  <a:srgbClr val="FF0000"/>
                </a:solidFill>
              </a:rPr>
              <a:t>A</a:t>
            </a:r>
            <a:r>
              <a:rPr lang="en-US" sz="2000" dirty="0"/>
              <a:t> </a:t>
            </a:r>
            <a:r>
              <a:rPr lang="en-US" sz="2000" i="1" dirty="0"/>
              <a:t>golem</a:t>
            </a:r>
            <a:r>
              <a:rPr lang="en-US" sz="2000" dirty="0"/>
              <a:t> = embryo</a:t>
            </a:r>
            <a:endParaRPr lang="en-US" sz="2000" dirty="0">
              <a:sym typeface="Wingdings" panose="05000000000000000000" pitchFamily="2" charset="2"/>
            </a:endParaRPr>
          </a:p>
          <a:p>
            <a:pPr marL="1257300" lvl="2" indent="-342900">
              <a:buFont typeface="Arial" panose="020B0604020202020204" pitchFamily="34" charset="0"/>
              <a:buChar char="•"/>
            </a:pPr>
            <a:r>
              <a:rPr lang="en-US" sz="2000" dirty="0">
                <a:sym typeface="Wingdings" panose="05000000000000000000" pitchFamily="2" charset="2"/>
              </a:rPr>
              <a:t>All David’s features designed ahead of time by God!</a:t>
            </a:r>
          </a:p>
          <a:p>
            <a:pPr marL="1257300" lvl="2" indent="-342900">
              <a:buFont typeface="Arial" panose="020B0604020202020204" pitchFamily="34" charset="0"/>
              <a:buChar char="•"/>
            </a:pPr>
            <a:r>
              <a:rPr lang="en-US" sz="2000" dirty="0">
                <a:sym typeface="Wingdings" panose="05000000000000000000" pitchFamily="2" charset="2"/>
              </a:rPr>
              <a:t>Written in God’s book (Ex 32:32-33)</a:t>
            </a:r>
            <a:endParaRPr lang="en-US" dirty="0"/>
          </a:p>
        </p:txBody>
      </p:sp>
      <p:sp>
        <p:nvSpPr>
          <p:cNvPr id="7" name="TextBox 6"/>
          <p:cNvSpPr txBox="1"/>
          <p:nvPr/>
        </p:nvSpPr>
        <p:spPr>
          <a:xfrm>
            <a:off x="943386" y="4640757"/>
            <a:ext cx="7929600" cy="707886"/>
          </a:xfrm>
          <a:prstGeom prst="rect">
            <a:avLst/>
          </a:prstGeom>
          <a:noFill/>
        </p:spPr>
        <p:txBody>
          <a:bodyPr wrap="square" rtlCol="0">
            <a:spAutoFit/>
          </a:bodyPr>
          <a:lstStyle/>
          <a:p>
            <a:r>
              <a:rPr lang="en-US" sz="2000" b="1" baseline="30000" dirty="0">
                <a:solidFill>
                  <a:srgbClr val="00B0F0"/>
                </a:solidFill>
              </a:rPr>
              <a:t>B</a:t>
            </a:r>
            <a:r>
              <a:rPr lang="en-US" sz="2000" baseline="30000" dirty="0"/>
              <a:t> </a:t>
            </a:r>
            <a:r>
              <a:rPr lang="en-US" sz="2000" dirty="0"/>
              <a:t>’like a potter with clay’ (</a:t>
            </a:r>
            <a:r>
              <a:rPr lang="en-US" sz="2000" dirty="0" err="1"/>
              <a:t>Gesenius</a:t>
            </a:r>
            <a:r>
              <a:rPr lang="en-US" sz="2000" dirty="0">
                <a:sym typeface="Wingdings" panose="05000000000000000000" pitchFamily="2" charset="2"/>
              </a:rPr>
              <a:t>)</a:t>
            </a:r>
          </a:p>
          <a:p>
            <a:pPr marL="1257300" lvl="2" indent="-342900">
              <a:buFont typeface="Arial" panose="020B0604020202020204" pitchFamily="34" charset="0"/>
              <a:buChar char="•"/>
            </a:pPr>
            <a:r>
              <a:rPr lang="en-US" sz="2000" dirty="0">
                <a:sym typeface="Wingdings" panose="05000000000000000000" pitchFamily="2" charset="2"/>
              </a:rPr>
              <a:t>Same word when God ‘formed’ Adam (Gen 2:7)</a:t>
            </a:r>
            <a:endParaRPr lang="en-US" sz="2000" dirty="0"/>
          </a:p>
        </p:txBody>
      </p:sp>
      <p:cxnSp>
        <p:nvCxnSpPr>
          <p:cNvPr id="4" name="Straight Connector 3"/>
          <p:cNvCxnSpPr/>
          <p:nvPr/>
        </p:nvCxnSpPr>
        <p:spPr>
          <a:xfrm>
            <a:off x="4203510" y="2141271"/>
            <a:ext cx="4631397" cy="1507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3173889" y="2882941"/>
            <a:ext cx="1365807" cy="1266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8650662" y="1643837"/>
            <a:ext cx="368490" cy="307777"/>
          </a:xfrm>
          <a:prstGeom prst="rect">
            <a:avLst/>
          </a:prstGeom>
          <a:noFill/>
        </p:spPr>
        <p:txBody>
          <a:bodyPr wrap="square" rtlCol="0">
            <a:spAutoFit/>
          </a:bodyPr>
          <a:lstStyle/>
          <a:p>
            <a:r>
              <a:rPr lang="en-US" sz="1400" b="1" dirty="0">
                <a:solidFill>
                  <a:srgbClr val="FF0000"/>
                </a:solidFill>
              </a:rPr>
              <a:t>A</a:t>
            </a:r>
          </a:p>
        </p:txBody>
      </p:sp>
      <p:sp>
        <p:nvSpPr>
          <p:cNvPr id="34" name="TextBox 33"/>
          <p:cNvSpPr txBox="1"/>
          <p:nvPr/>
        </p:nvSpPr>
        <p:spPr>
          <a:xfrm>
            <a:off x="4539696" y="2436480"/>
            <a:ext cx="368490" cy="307777"/>
          </a:xfrm>
          <a:prstGeom prst="rect">
            <a:avLst/>
          </a:prstGeom>
          <a:noFill/>
        </p:spPr>
        <p:txBody>
          <a:bodyPr wrap="square" rtlCol="0">
            <a:spAutoFit/>
          </a:bodyPr>
          <a:lstStyle/>
          <a:p>
            <a:r>
              <a:rPr lang="en-US" sz="1400" b="1" dirty="0">
                <a:solidFill>
                  <a:srgbClr val="00B0F0"/>
                </a:solidFill>
              </a:rPr>
              <a:t>B</a:t>
            </a:r>
          </a:p>
        </p:txBody>
      </p:sp>
    </p:spTree>
    <p:extLst>
      <p:ext uri="{BB962C8B-B14F-4D97-AF65-F5344CB8AC3E}">
        <p14:creationId xmlns:p14="http://schemas.microsoft.com/office/powerpoint/2010/main" val="888736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500"/>
                                        <p:tgtEl>
                                          <p:spTgt spid="3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 grpId="0"/>
      <p:bldP spid="7" grpId="0"/>
      <p:bldP spid="33" grpId="0"/>
      <p:bldP spid="3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2881091" y="234748"/>
            <a:ext cx="5953816" cy="810491"/>
          </a:xfrm>
        </p:spPr>
        <p:txBody>
          <a:bodyPr>
            <a:normAutofit fontScale="90000"/>
          </a:bodyPr>
          <a:lstStyle/>
          <a:p>
            <a:r>
              <a:rPr lang="en-US" i="1" dirty="0" err="1"/>
              <a:t>Psa</a:t>
            </a:r>
            <a:r>
              <a:rPr lang="en-US" i="1" dirty="0"/>
              <a:t> 139 -  OMNISCIENCE</a:t>
            </a:r>
          </a:p>
        </p:txBody>
      </p:sp>
      <p:graphicFrame>
        <p:nvGraphicFramePr>
          <p:cNvPr id="14" name="Table 13"/>
          <p:cNvGraphicFramePr>
            <a:graphicFrameLocks noGrp="1"/>
          </p:cNvGraphicFramePr>
          <p:nvPr>
            <p:extLst/>
          </p:nvPr>
        </p:nvGraphicFramePr>
        <p:xfrm>
          <a:off x="301044" y="2111235"/>
          <a:ext cx="8614066" cy="2834640"/>
        </p:xfrm>
        <a:graphic>
          <a:graphicData uri="http://schemas.openxmlformats.org/drawingml/2006/table">
            <a:tbl>
              <a:tblPr firstRow="1" bandRow="1">
                <a:tableStyleId>{21E4AEA4-8DFA-4A89-87EB-49C32662AFE0}</a:tableStyleId>
              </a:tblPr>
              <a:tblGrid>
                <a:gridCol w="1112876">
                  <a:extLst>
                    <a:ext uri="{9D8B030D-6E8A-4147-A177-3AD203B41FA5}">
                      <a16:colId xmlns:a16="http://schemas.microsoft.com/office/drawing/2014/main" val="20000"/>
                    </a:ext>
                  </a:extLst>
                </a:gridCol>
                <a:gridCol w="1136097">
                  <a:extLst>
                    <a:ext uri="{9D8B030D-6E8A-4147-A177-3AD203B41FA5}">
                      <a16:colId xmlns:a16="http://schemas.microsoft.com/office/drawing/2014/main" val="20001"/>
                    </a:ext>
                  </a:extLst>
                </a:gridCol>
                <a:gridCol w="6365093">
                  <a:extLst>
                    <a:ext uri="{9D8B030D-6E8A-4147-A177-3AD203B41FA5}">
                      <a16:colId xmlns:a16="http://schemas.microsoft.com/office/drawing/2014/main" val="20002"/>
                    </a:ext>
                  </a:extLst>
                </a:gridCol>
              </a:tblGrid>
              <a:tr h="457200">
                <a:tc>
                  <a:txBody>
                    <a:bodyPr/>
                    <a:lstStyle/>
                    <a:p>
                      <a:pPr algn="ctr"/>
                      <a:r>
                        <a:rPr lang="en-US" sz="2400" dirty="0"/>
                        <a:t>Who</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2400" dirty="0"/>
                        <a:t>Verse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2400" dirty="0"/>
                        <a:t>Significance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396240">
                <a:tc rowSpan="3">
                  <a:txBody>
                    <a:bodyPr/>
                    <a:lstStyle/>
                    <a:p>
                      <a:pPr algn="ctr"/>
                      <a:r>
                        <a:rPr lang="en-US" sz="2000" dirty="0"/>
                        <a:t>God</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algn="ctr"/>
                      <a:r>
                        <a:rPr lang="en-US" sz="2000" dirty="0"/>
                        <a:t>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2000" dirty="0"/>
                        <a:t>All-encompassing – </a:t>
                      </a:r>
                      <a:r>
                        <a:rPr lang="en-US" sz="2000" b="1" dirty="0"/>
                        <a:t>everything about </a:t>
                      </a:r>
                      <a:r>
                        <a:rPr lang="en-US" sz="2000" b="1" baseline="0" dirty="0"/>
                        <a:t>David</a:t>
                      </a:r>
                      <a:endParaRPr lang="en-US" sz="20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1"/>
                  </a:ext>
                </a:extLst>
              </a:tr>
              <a:tr h="396240">
                <a:tc vMerge="1">
                  <a:txBody>
                    <a:bodyPr/>
                    <a:lstStyle/>
                    <a:p>
                      <a:pPr algn="ctr"/>
                      <a:endParaRPr lang="en-US" sz="20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D8CC"/>
                    </a:solidFill>
                  </a:tcPr>
                </a:tc>
                <a:tc>
                  <a:txBody>
                    <a:bodyPr/>
                    <a:lstStyle/>
                    <a:p>
                      <a:pPr algn="ctr"/>
                      <a:r>
                        <a:rPr lang="en-US" sz="2000" dirty="0"/>
                        <a:t>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D8CC"/>
                    </a:solidFill>
                  </a:tcPr>
                </a:tc>
                <a:tc>
                  <a:txBody>
                    <a:bodyPr/>
                    <a:lstStyle/>
                    <a:p>
                      <a:pPr algn="ctr"/>
                      <a:r>
                        <a:rPr lang="en-US" sz="2000" dirty="0"/>
                        <a:t>When David</a:t>
                      </a:r>
                      <a:r>
                        <a:rPr lang="en-US" sz="2000" baseline="0" dirty="0"/>
                        <a:t> sits/rises – </a:t>
                      </a:r>
                      <a:r>
                        <a:rPr lang="en-US" sz="2000" b="1" baseline="0" dirty="0"/>
                        <a:t>everything he does</a:t>
                      </a:r>
                      <a:endParaRPr lang="en-US" sz="20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D8CC"/>
                    </a:solidFill>
                  </a:tcPr>
                </a:tc>
                <a:extLst>
                  <a:ext uri="{0D108BD9-81ED-4DB2-BD59-A6C34878D82A}">
                    <a16:rowId xmlns:a16="http://schemas.microsoft.com/office/drawing/2014/main" val="10002"/>
                  </a:ext>
                </a:extLst>
              </a:tr>
              <a:tr h="396240">
                <a:tc vMerge="1">
                  <a:txBody>
                    <a:bodyPr/>
                    <a:lstStyle/>
                    <a:p>
                      <a:pPr algn="ctr"/>
                      <a:endParaRPr lang="en-US" sz="20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2000" dirty="0"/>
                        <a:t>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algn="ctr"/>
                      <a:r>
                        <a:rPr lang="en-US" sz="2000" dirty="0"/>
                        <a:t>Words before he speaks</a:t>
                      </a:r>
                      <a:r>
                        <a:rPr lang="en-US" sz="2000" baseline="0" dirty="0"/>
                        <a:t> – </a:t>
                      </a:r>
                      <a:r>
                        <a:rPr lang="en-US" sz="2000" b="1" baseline="0" dirty="0"/>
                        <a:t>everything he thinks </a:t>
                      </a:r>
                      <a:endParaRPr lang="en-US" sz="20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3"/>
                  </a:ext>
                </a:extLst>
              </a:tr>
              <a:tr h="396240">
                <a:tc rowSpan="3">
                  <a:txBody>
                    <a:bodyPr/>
                    <a:lstStyle/>
                    <a:p>
                      <a:pPr algn="ctr"/>
                      <a:r>
                        <a:rPr lang="en-US" sz="2000" dirty="0"/>
                        <a:t>David</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2000" dirty="0"/>
                        <a:t>6</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2000" dirty="0"/>
                        <a:t>Beyond</a:t>
                      </a:r>
                      <a:r>
                        <a:rPr lang="en-US" sz="2000" baseline="0" dirty="0"/>
                        <a:t> comprehension – </a:t>
                      </a:r>
                      <a:r>
                        <a:rPr lang="en-US" sz="2000" b="1" baseline="0" dirty="0"/>
                        <a:t>Recognition</a:t>
                      </a:r>
                      <a:endParaRPr lang="en-US" sz="20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4"/>
                  </a:ext>
                </a:extLst>
              </a:tr>
              <a:tr h="396240">
                <a:tc vMerge="1">
                  <a:txBody>
                    <a:bodyPr/>
                    <a:lstStyle/>
                    <a:p>
                      <a:pPr algn="ctr"/>
                      <a:endParaRPr lang="en-US" sz="20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E8E8"/>
                    </a:solidFill>
                  </a:tcPr>
                </a:tc>
                <a:tc>
                  <a:txBody>
                    <a:bodyPr/>
                    <a:lstStyle/>
                    <a:p>
                      <a:pPr algn="ctr"/>
                      <a:r>
                        <a:rPr lang="en-US" sz="2000" dirty="0"/>
                        <a:t>14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E8E8"/>
                    </a:solidFill>
                  </a:tcPr>
                </a:tc>
                <a:tc>
                  <a:txBody>
                    <a:bodyPr/>
                    <a:lstStyle/>
                    <a:p>
                      <a:pPr algn="ctr"/>
                      <a:r>
                        <a:rPr lang="en-US" sz="2000" dirty="0"/>
                        <a:t>Purposed for man’s good</a:t>
                      </a:r>
                      <a:r>
                        <a:rPr lang="en-US" sz="2000" baseline="0" dirty="0"/>
                        <a:t> – </a:t>
                      </a:r>
                      <a:r>
                        <a:rPr lang="en-US" sz="2000" b="1" dirty="0"/>
                        <a:t>Acceptance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E8E8"/>
                    </a:solidFill>
                  </a:tcPr>
                </a:tc>
                <a:extLst>
                  <a:ext uri="{0D108BD9-81ED-4DB2-BD59-A6C34878D82A}">
                    <a16:rowId xmlns:a16="http://schemas.microsoft.com/office/drawing/2014/main" val="10005"/>
                  </a:ext>
                </a:extLst>
              </a:tr>
              <a:tr h="396240">
                <a:tc vMerge="1">
                  <a:txBody>
                    <a:bodyPr/>
                    <a:lstStyle/>
                    <a:p>
                      <a:pPr algn="ctr"/>
                      <a:endParaRPr lang="en-US" sz="20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2000" dirty="0"/>
                        <a:t>23</a:t>
                      </a:r>
                      <a:r>
                        <a:rPr lang="en-US" sz="2000" baseline="0" dirty="0"/>
                        <a:t> (2x)</a:t>
                      </a:r>
                      <a:endParaRPr lang="en-US" sz="20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2000" dirty="0"/>
                        <a:t>Appeal to know thoughts/intents</a:t>
                      </a:r>
                      <a:r>
                        <a:rPr lang="en-US" sz="2000" baseline="0" dirty="0"/>
                        <a:t> </a:t>
                      </a:r>
                      <a:r>
                        <a:rPr lang="en-US" sz="2000" dirty="0"/>
                        <a:t>- </a:t>
                      </a:r>
                      <a:r>
                        <a:rPr lang="en-US" sz="2000" b="1" dirty="0"/>
                        <a:t>Invitation</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15" name="TextBox 14"/>
          <p:cNvSpPr txBox="1"/>
          <p:nvPr/>
        </p:nvSpPr>
        <p:spPr>
          <a:xfrm>
            <a:off x="301044" y="1036156"/>
            <a:ext cx="8224770" cy="846386"/>
          </a:xfrm>
          <a:prstGeom prst="rect">
            <a:avLst/>
          </a:prstGeom>
          <a:noFill/>
        </p:spPr>
        <p:txBody>
          <a:bodyPr wrap="square" rtlCol="0">
            <a:spAutoFit/>
          </a:bodyPr>
          <a:lstStyle/>
          <a:p>
            <a:pPr>
              <a:spcAft>
                <a:spcPts val="600"/>
              </a:spcAft>
            </a:pPr>
            <a:r>
              <a:rPr lang="en-US" sz="2400" dirty="0"/>
              <a:t>Emphasized 7x in Psalm (</a:t>
            </a:r>
            <a:r>
              <a:rPr lang="en-US" sz="2400" i="1" dirty="0"/>
              <a:t>knowledge/know)</a:t>
            </a:r>
          </a:p>
          <a:p>
            <a:pPr marL="800100" lvl="1" indent="-342900">
              <a:buFont typeface="Arial" panose="020B0604020202020204" pitchFamily="34" charset="0"/>
              <a:buChar char="•"/>
            </a:pPr>
            <a:r>
              <a:rPr lang="en-US" sz="2000" dirty="0" err="1"/>
              <a:t>Heb</a:t>
            </a:r>
            <a:r>
              <a:rPr lang="en-US" sz="2000" dirty="0"/>
              <a:t>: </a:t>
            </a:r>
            <a:r>
              <a:rPr lang="en-US" sz="2000" i="1" dirty="0"/>
              <a:t>Yada </a:t>
            </a:r>
            <a:r>
              <a:rPr lang="en-US" sz="2000" dirty="0"/>
              <a:t>(6x)</a:t>
            </a:r>
            <a:r>
              <a:rPr lang="en-US" sz="2000" i="1" dirty="0"/>
              <a:t>, </a:t>
            </a:r>
            <a:r>
              <a:rPr lang="en-US" sz="2000" i="1" dirty="0" err="1"/>
              <a:t>da’ath</a:t>
            </a:r>
            <a:r>
              <a:rPr lang="en-US" sz="2000" i="1" dirty="0"/>
              <a:t> </a:t>
            </a:r>
            <a:r>
              <a:rPr lang="en-US" sz="2000" dirty="0"/>
              <a:t>(1x)</a:t>
            </a:r>
          </a:p>
        </p:txBody>
      </p:sp>
      <p:sp>
        <p:nvSpPr>
          <p:cNvPr id="16" name="TextBox 15"/>
          <p:cNvSpPr txBox="1"/>
          <p:nvPr/>
        </p:nvSpPr>
        <p:spPr>
          <a:xfrm>
            <a:off x="301044" y="5176962"/>
            <a:ext cx="8224770" cy="907941"/>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en-US" sz="2400" dirty="0"/>
              <a:t>First 3x speak to God’s omniscience</a:t>
            </a:r>
          </a:p>
          <a:p>
            <a:pPr marL="342900" indent="-342900">
              <a:buFont typeface="Arial" panose="020B0604020202020204" pitchFamily="34" charset="0"/>
              <a:buChar char="•"/>
            </a:pPr>
            <a:r>
              <a:rPr lang="en-US" sz="2400" dirty="0"/>
              <a:t>Last 4x speak to David’s response</a:t>
            </a:r>
            <a:endParaRPr lang="en-US" sz="2000" dirty="0"/>
          </a:p>
        </p:txBody>
      </p:sp>
      <p:sp>
        <p:nvSpPr>
          <p:cNvPr id="18" name="TextBox 17"/>
          <p:cNvSpPr txBox="1"/>
          <p:nvPr/>
        </p:nvSpPr>
        <p:spPr>
          <a:xfrm>
            <a:off x="301044" y="6239046"/>
            <a:ext cx="8614065" cy="461665"/>
          </a:xfrm>
          <a:prstGeom prst="rect">
            <a:avLst/>
          </a:prstGeom>
          <a:solidFill>
            <a:srgbClr val="FFFF00"/>
          </a:solidFill>
          <a:ln>
            <a:solidFill>
              <a:schemeClr val="bg1"/>
            </a:solidFill>
          </a:ln>
        </p:spPr>
        <p:txBody>
          <a:bodyPr wrap="square" rtlCol="0">
            <a:spAutoFit/>
          </a:bodyPr>
          <a:lstStyle/>
          <a:p>
            <a:pPr algn="ctr"/>
            <a:r>
              <a:rPr lang="en-US" sz="2400" b="1" dirty="0">
                <a:solidFill>
                  <a:schemeClr val="bg1"/>
                </a:solidFill>
              </a:rPr>
              <a:t>Recognize </a:t>
            </a:r>
            <a:r>
              <a:rPr lang="en-US" sz="2400" b="1" dirty="0">
                <a:solidFill>
                  <a:schemeClr val="bg1"/>
                </a:solidFill>
                <a:sym typeface="Wingdings" panose="05000000000000000000" pitchFamily="2" charset="2"/>
              </a:rPr>
              <a:t> Accept for good  Invite God into our life</a:t>
            </a:r>
            <a:endParaRPr lang="en-US" sz="2400" b="1" dirty="0">
              <a:solidFill>
                <a:schemeClr val="bg1"/>
              </a:solidFill>
            </a:endParaRPr>
          </a:p>
        </p:txBody>
      </p:sp>
      <p:sp>
        <p:nvSpPr>
          <p:cNvPr id="2" name="Right Brace 1"/>
          <p:cNvSpPr/>
          <p:nvPr/>
        </p:nvSpPr>
        <p:spPr>
          <a:xfrm rot="5400000">
            <a:off x="4245123" y="4830348"/>
            <a:ext cx="309424" cy="2507978"/>
          </a:xfrm>
          <a:prstGeom prst="rightBrace">
            <a:avLst>
              <a:gd name="adj1" fmla="val 8333"/>
              <a:gd name="adj2" fmla="val 52568"/>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Rectangle 7"/>
          <p:cNvSpPr/>
          <p:nvPr/>
        </p:nvSpPr>
        <p:spPr>
          <a:xfrm>
            <a:off x="9312812" y="3766597"/>
            <a:ext cx="9317745" cy="143850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87844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accel="50000" decel="50000" fill="hold" grpId="0" nodeType="withEffect">
                                  <p:stCondLst>
                                    <p:cond delay="0"/>
                                  </p:stCondLst>
                                  <p:childTnLst>
                                    <p:animMotion origin="layout" path="M 5E-6 -1.11111E-6 L -0.98959 -0.00324 " pathEditMode="relative" rAng="0" ptsTypes="AA">
                                      <p:cBhvr>
                                        <p:cTn id="6" dur="10" fill="hold"/>
                                        <p:tgtEl>
                                          <p:spTgt spid="8"/>
                                        </p:tgtEl>
                                        <p:attrNameLst>
                                          <p:attrName>ppt_x</p:attrName>
                                          <p:attrName>ppt_y</p:attrName>
                                        </p:attrNameLst>
                                      </p:cBhvr>
                                      <p:rCtr x="-49479" y="-162"/>
                                    </p:animMotion>
                                  </p:childTnLst>
                                </p:cTn>
                              </p:par>
                              <p:par>
                                <p:cTn id="7" presetID="10"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animEffect transition="in" filter="fade">
                                      <p:cBhvr>
                                        <p:cTn id="9" dur="500"/>
                                        <p:tgtEl>
                                          <p:spTgt spid="16"/>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xit" presetSubtype="0" fill="hold" grpId="1" nodeType="clickEffect">
                                  <p:stCondLst>
                                    <p:cond delay="0"/>
                                  </p:stCondLst>
                                  <p:childTnLst>
                                    <p:animEffect transition="out" filter="fade">
                                      <p:cBhvr>
                                        <p:cTn id="13" dur="500"/>
                                        <p:tgtEl>
                                          <p:spTgt spid="8"/>
                                        </p:tgtEl>
                                      </p:cBhvr>
                                    </p:animEffect>
                                    <p:set>
                                      <p:cBhvr>
                                        <p:cTn id="14" dur="1" fill="hold">
                                          <p:stCondLst>
                                            <p:cond delay="499"/>
                                          </p:stCondLst>
                                        </p:cTn>
                                        <p:tgtEl>
                                          <p:spTgt spid="8"/>
                                        </p:tgtEl>
                                        <p:attrNameLst>
                                          <p:attrName>style.visibility</p:attrName>
                                        </p:attrNameLst>
                                      </p:cBhvr>
                                      <p:to>
                                        <p:strVal val="hidden"/>
                                      </p:to>
                                    </p:set>
                                  </p:childTnLst>
                                </p:cTn>
                              </p:par>
                              <p:par>
                                <p:cTn id="15" presetID="10" presetClass="entr" presetSubtype="0" fill="hold" nodeType="withEffect">
                                  <p:stCondLst>
                                    <p:cond delay="0"/>
                                  </p:stCondLst>
                                  <p:childTnLst>
                                    <p:set>
                                      <p:cBhvr>
                                        <p:cTn id="16" dur="1" fill="hold">
                                          <p:stCondLst>
                                            <p:cond delay="0"/>
                                          </p:stCondLst>
                                        </p:cTn>
                                        <p:tgtEl>
                                          <p:spTgt spid="16">
                                            <p:txEl>
                                              <p:pRg st="1" end="1"/>
                                            </p:txEl>
                                          </p:spTgt>
                                        </p:tgtEl>
                                        <p:attrNameLst>
                                          <p:attrName>style.visibility</p:attrName>
                                        </p:attrNameLst>
                                      </p:cBhvr>
                                      <p:to>
                                        <p:strVal val="visible"/>
                                      </p:to>
                                    </p:set>
                                    <p:animEffect transition="in" filter="fade">
                                      <p:cBhvr>
                                        <p:cTn id="17" dur="500"/>
                                        <p:tgtEl>
                                          <p:spTgt spid="1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up)">
                                      <p:cBhvr>
                                        <p:cTn id="22" dur="500"/>
                                        <p:tgtEl>
                                          <p:spTgt spid="2"/>
                                        </p:tgtEl>
                                      </p:cBhvr>
                                    </p:animEffect>
                                  </p:childTnLst>
                                </p:cTn>
                              </p:par>
                            </p:childTnLst>
                          </p:cTn>
                        </p:par>
                        <p:par>
                          <p:cTn id="23" fill="hold">
                            <p:stCondLst>
                              <p:cond delay="500"/>
                            </p:stCondLst>
                            <p:childTnLst>
                              <p:par>
                                <p:cTn id="24" presetID="22" presetClass="entr" presetSubtype="1" fill="hold" grpId="0" nodeType="after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wipe(up)">
                                      <p:cBhvr>
                                        <p:cTn id="2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animBg="1"/>
      <p:bldP spid="2" grpId="0" animBg="1"/>
      <p:bldP spid="8" grpId="0" animBg="1"/>
      <p:bldP spid="8"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2881091" y="234748"/>
            <a:ext cx="5953816" cy="810491"/>
          </a:xfrm>
        </p:spPr>
        <p:txBody>
          <a:bodyPr>
            <a:normAutofit/>
          </a:bodyPr>
          <a:lstStyle/>
          <a:p>
            <a:r>
              <a:rPr lang="en-US" i="1" dirty="0" err="1"/>
              <a:t>Psa</a:t>
            </a:r>
            <a:r>
              <a:rPr lang="en-US" i="1" dirty="0"/>
              <a:t> 139 -  process</a:t>
            </a:r>
          </a:p>
        </p:txBody>
      </p:sp>
      <p:sp>
        <p:nvSpPr>
          <p:cNvPr id="16" name="TextBox 15"/>
          <p:cNvSpPr txBox="1"/>
          <p:nvPr/>
        </p:nvSpPr>
        <p:spPr>
          <a:xfrm>
            <a:off x="258921" y="1061090"/>
            <a:ext cx="9076145" cy="5201424"/>
          </a:xfrm>
          <a:prstGeom prst="rect">
            <a:avLst/>
          </a:prstGeom>
          <a:noFill/>
        </p:spPr>
        <p:txBody>
          <a:bodyPr wrap="square" rtlCol="0">
            <a:spAutoFit/>
          </a:bodyPr>
          <a:lstStyle/>
          <a:p>
            <a:pPr marL="342900" indent="-342900">
              <a:buFont typeface="Arial" panose="020B0604020202020204" pitchFamily="34" charset="0"/>
              <a:buChar char="•"/>
            </a:pPr>
            <a:r>
              <a:rPr lang="en-US" sz="2000" b="1" dirty="0"/>
              <a:t>Recognize</a:t>
            </a:r>
            <a:r>
              <a:rPr lang="en-US" sz="2000" dirty="0"/>
              <a:t> God knows everything about us and is everywhere </a:t>
            </a:r>
          </a:p>
          <a:p>
            <a:pPr marL="1257300" lvl="2" indent="-342900">
              <a:spcAft>
                <a:spcPts val="1200"/>
              </a:spcAft>
              <a:buFont typeface="Arial" panose="020B0604020202020204" pitchFamily="34" charset="0"/>
              <a:buChar char="•"/>
            </a:pPr>
            <a:r>
              <a:rPr lang="en-US" dirty="0"/>
              <a:t>v. 1, 2, 4</a:t>
            </a:r>
          </a:p>
          <a:p>
            <a:pPr marL="342900" indent="-342900">
              <a:buFont typeface="Arial" panose="020B0604020202020204" pitchFamily="34" charset="0"/>
              <a:buChar char="•"/>
            </a:pPr>
            <a:r>
              <a:rPr lang="en-US" sz="2000" b="1" dirty="0"/>
              <a:t>Acknowledge</a:t>
            </a:r>
            <a:r>
              <a:rPr lang="en-US" sz="2000" dirty="0"/>
              <a:t> our inability to comprehend God’s ways </a:t>
            </a:r>
          </a:p>
          <a:p>
            <a:pPr marL="1257300" lvl="2" indent="-342900">
              <a:spcAft>
                <a:spcPts val="1200"/>
              </a:spcAft>
              <a:buFont typeface="Arial" panose="020B0604020202020204" pitchFamily="34" charset="0"/>
              <a:buChar char="•"/>
            </a:pPr>
            <a:r>
              <a:rPr lang="en-US" dirty="0"/>
              <a:t>v. 6</a:t>
            </a:r>
          </a:p>
          <a:p>
            <a:pPr marL="342900" indent="-342900">
              <a:buFont typeface="Arial" panose="020B0604020202020204" pitchFamily="34" charset="0"/>
              <a:buChar char="•"/>
            </a:pPr>
            <a:r>
              <a:rPr lang="en-US" sz="2000" b="1" dirty="0"/>
              <a:t>Understand</a:t>
            </a:r>
            <a:r>
              <a:rPr lang="en-US" sz="2000" dirty="0"/>
              <a:t> God has a purpose in knowing everything about us</a:t>
            </a:r>
          </a:p>
          <a:p>
            <a:pPr marL="1257300" lvl="2" indent="-342900">
              <a:spcAft>
                <a:spcPts val="1200"/>
              </a:spcAft>
              <a:buFont typeface="Arial" panose="020B0604020202020204" pitchFamily="34" charset="0"/>
              <a:buChar char="•"/>
            </a:pPr>
            <a:r>
              <a:rPr lang="en-US" dirty="0"/>
              <a:t>v. 10, 13, 16</a:t>
            </a:r>
          </a:p>
          <a:p>
            <a:pPr marL="342900" indent="-342900">
              <a:buFont typeface="Arial" panose="020B0604020202020204" pitchFamily="34" charset="0"/>
              <a:buChar char="•"/>
            </a:pPr>
            <a:r>
              <a:rPr lang="en-US" sz="2000" b="1" dirty="0"/>
              <a:t>Decide</a:t>
            </a:r>
            <a:r>
              <a:rPr lang="en-US" sz="2000" dirty="0"/>
              <a:t> to reject or embrace God’s presence in our lives</a:t>
            </a:r>
          </a:p>
          <a:p>
            <a:pPr marL="800100" lvl="1" indent="-342900">
              <a:buFont typeface="Arial" panose="020B0604020202020204" pitchFamily="34" charset="0"/>
              <a:buChar char="•"/>
            </a:pPr>
            <a:r>
              <a:rPr lang="en-US" dirty="0"/>
              <a:t>Rejection:  resentment and continual attempts to flee </a:t>
            </a:r>
          </a:p>
          <a:p>
            <a:pPr marL="1257300" lvl="2" indent="-342900">
              <a:buFont typeface="Arial" panose="020B0604020202020204" pitchFamily="34" charset="0"/>
              <a:buChar char="•"/>
            </a:pPr>
            <a:r>
              <a:rPr lang="en-US" dirty="0"/>
              <a:t>v. 5, 7-9, 11-12</a:t>
            </a:r>
          </a:p>
          <a:p>
            <a:pPr marL="800100" lvl="1" indent="-342900">
              <a:buFont typeface="Arial" panose="020B0604020202020204" pitchFamily="34" charset="0"/>
              <a:buChar char="•"/>
            </a:pPr>
            <a:r>
              <a:rPr lang="en-US" dirty="0"/>
              <a:t>Embrace:  confidence/comfort that God is in our lives </a:t>
            </a:r>
          </a:p>
          <a:p>
            <a:pPr marL="1257300" lvl="2" indent="-342900">
              <a:spcAft>
                <a:spcPts val="1200"/>
              </a:spcAft>
              <a:buFont typeface="Arial" panose="020B0604020202020204" pitchFamily="34" charset="0"/>
              <a:buChar char="•"/>
            </a:pPr>
            <a:r>
              <a:rPr lang="en-US" dirty="0"/>
              <a:t>v. 10, 14, 17-18</a:t>
            </a:r>
          </a:p>
          <a:p>
            <a:pPr marL="342900" indent="-342900">
              <a:buFont typeface="Arial" panose="020B0604020202020204" pitchFamily="34" charset="0"/>
              <a:buChar char="•"/>
            </a:pPr>
            <a:r>
              <a:rPr lang="en-US" sz="2000" b="1" dirty="0"/>
              <a:t>Accountability</a:t>
            </a:r>
            <a:r>
              <a:rPr lang="en-US" sz="2000" dirty="0"/>
              <a:t> to reject wickedness from our lives </a:t>
            </a:r>
          </a:p>
          <a:p>
            <a:pPr marL="1257300" lvl="2" indent="-342900">
              <a:spcAft>
                <a:spcPts val="1200"/>
              </a:spcAft>
              <a:buFont typeface="Arial" panose="020B0604020202020204" pitchFamily="34" charset="0"/>
              <a:buChar char="•"/>
            </a:pPr>
            <a:r>
              <a:rPr lang="en-US" dirty="0"/>
              <a:t>v. 19-22</a:t>
            </a:r>
          </a:p>
          <a:p>
            <a:pPr marL="342900" indent="-342900">
              <a:buFont typeface="Arial" panose="020B0604020202020204" pitchFamily="34" charset="0"/>
              <a:buChar char="•"/>
            </a:pPr>
            <a:r>
              <a:rPr lang="en-US" sz="2000" b="1" dirty="0"/>
              <a:t>Invite</a:t>
            </a:r>
            <a:r>
              <a:rPr lang="en-US" sz="2000" dirty="0"/>
              <a:t> God to search us, cleanse us, lead us to the kingdom </a:t>
            </a:r>
          </a:p>
          <a:p>
            <a:pPr marL="1257300" lvl="2" indent="-342900">
              <a:spcAft>
                <a:spcPts val="600"/>
              </a:spcAft>
              <a:buFont typeface="Arial" panose="020B0604020202020204" pitchFamily="34" charset="0"/>
              <a:buChar char="•"/>
            </a:pPr>
            <a:r>
              <a:rPr lang="en-US" dirty="0"/>
              <a:t>v. 23-24</a:t>
            </a:r>
            <a:endParaRPr lang="en-US" sz="2000" dirty="0"/>
          </a:p>
        </p:txBody>
      </p:sp>
      <p:sp>
        <p:nvSpPr>
          <p:cNvPr id="2" name="Rectangle 1"/>
          <p:cNvSpPr/>
          <p:nvPr/>
        </p:nvSpPr>
        <p:spPr>
          <a:xfrm>
            <a:off x="9168814" y="1061090"/>
            <a:ext cx="8575986" cy="1395505"/>
          </a:xfrm>
          <a:prstGeom prst="rect">
            <a:avLst/>
          </a:prstGeom>
          <a:solidFill>
            <a:schemeClr val="bg1">
              <a:alpha val="95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Knowledge + Humility</a:t>
            </a:r>
          </a:p>
        </p:txBody>
      </p:sp>
      <p:sp>
        <p:nvSpPr>
          <p:cNvPr id="7" name="Rectangle 6"/>
          <p:cNvSpPr/>
          <p:nvPr/>
        </p:nvSpPr>
        <p:spPr>
          <a:xfrm>
            <a:off x="9168814" y="2570188"/>
            <a:ext cx="8575986" cy="650681"/>
          </a:xfrm>
          <a:prstGeom prst="rect">
            <a:avLst/>
          </a:prstGeom>
          <a:solidFill>
            <a:schemeClr val="bg1">
              <a:alpha val="95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Understanding + Believing</a:t>
            </a:r>
          </a:p>
        </p:txBody>
      </p:sp>
      <p:sp>
        <p:nvSpPr>
          <p:cNvPr id="8" name="Rectangle 7"/>
          <p:cNvSpPr/>
          <p:nvPr/>
        </p:nvSpPr>
        <p:spPr>
          <a:xfrm>
            <a:off x="9168814" y="3320814"/>
            <a:ext cx="8575986" cy="1401309"/>
          </a:xfrm>
          <a:prstGeom prst="rect">
            <a:avLst/>
          </a:prstGeom>
          <a:solidFill>
            <a:schemeClr val="bg1">
              <a:alpha val="95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Decision</a:t>
            </a:r>
          </a:p>
        </p:txBody>
      </p:sp>
      <p:sp>
        <p:nvSpPr>
          <p:cNvPr id="9" name="Rectangle 8"/>
          <p:cNvSpPr/>
          <p:nvPr/>
        </p:nvSpPr>
        <p:spPr>
          <a:xfrm>
            <a:off x="9168814" y="4810625"/>
            <a:ext cx="8575986" cy="650681"/>
          </a:xfrm>
          <a:prstGeom prst="rect">
            <a:avLst/>
          </a:prstGeom>
          <a:solidFill>
            <a:schemeClr val="bg1">
              <a:alpha val="95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Commitment</a:t>
            </a:r>
          </a:p>
        </p:txBody>
      </p:sp>
      <p:sp>
        <p:nvSpPr>
          <p:cNvPr id="10" name="Rectangle 9"/>
          <p:cNvSpPr/>
          <p:nvPr/>
        </p:nvSpPr>
        <p:spPr>
          <a:xfrm>
            <a:off x="9182464" y="5575299"/>
            <a:ext cx="8575986" cy="650681"/>
          </a:xfrm>
          <a:prstGeom prst="rect">
            <a:avLst/>
          </a:prstGeom>
          <a:solidFill>
            <a:schemeClr val="bg1">
              <a:alpha val="95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Relationship</a:t>
            </a:r>
          </a:p>
        </p:txBody>
      </p:sp>
      <p:sp>
        <p:nvSpPr>
          <p:cNvPr id="12" name="Rectangle 11"/>
          <p:cNvSpPr/>
          <p:nvPr/>
        </p:nvSpPr>
        <p:spPr>
          <a:xfrm>
            <a:off x="258921" y="6314483"/>
            <a:ext cx="8575986" cy="44115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rPr>
              <a:t>Righteousness + Eternal Life</a:t>
            </a:r>
          </a:p>
        </p:txBody>
      </p:sp>
    </p:spTree>
    <p:extLst>
      <p:ext uri="{BB962C8B-B14F-4D97-AF65-F5344CB8AC3E}">
        <p14:creationId xmlns:p14="http://schemas.microsoft.com/office/powerpoint/2010/main" val="2520480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fade">
                                      <p:cBhvr>
                                        <p:cTn id="7" dur="500"/>
                                        <p:tgtEl>
                                          <p:spTgt spid="1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6">
                                            <p:txEl>
                                              <p:pRg st="1" end="1"/>
                                            </p:txEl>
                                          </p:spTgt>
                                        </p:tgtEl>
                                        <p:attrNameLst>
                                          <p:attrName>style.visibility</p:attrName>
                                        </p:attrNameLst>
                                      </p:cBhvr>
                                      <p:to>
                                        <p:strVal val="visible"/>
                                      </p:to>
                                    </p:set>
                                    <p:animEffect transition="in" filter="fade">
                                      <p:cBhvr>
                                        <p:cTn id="10" dur="500"/>
                                        <p:tgtEl>
                                          <p:spTgt spid="16">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6">
                                            <p:txEl>
                                              <p:pRg st="2" end="2"/>
                                            </p:txEl>
                                          </p:spTgt>
                                        </p:tgtEl>
                                        <p:attrNameLst>
                                          <p:attrName>style.visibility</p:attrName>
                                        </p:attrNameLst>
                                      </p:cBhvr>
                                      <p:to>
                                        <p:strVal val="visible"/>
                                      </p:to>
                                    </p:set>
                                    <p:animEffect transition="in" filter="fade">
                                      <p:cBhvr>
                                        <p:cTn id="15" dur="500"/>
                                        <p:tgtEl>
                                          <p:spTgt spid="16">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6">
                                            <p:txEl>
                                              <p:pRg st="3" end="3"/>
                                            </p:txEl>
                                          </p:spTgt>
                                        </p:tgtEl>
                                        <p:attrNameLst>
                                          <p:attrName>style.visibility</p:attrName>
                                        </p:attrNameLst>
                                      </p:cBhvr>
                                      <p:to>
                                        <p:strVal val="visible"/>
                                      </p:to>
                                    </p:set>
                                    <p:animEffect transition="in" filter="fade">
                                      <p:cBhvr>
                                        <p:cTn id="18" dur="500"/>
                                        <p:tgtEl>
                                          <p:spTgt spid="16">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6">
                                            <p:txEl>
                                              <p:pRg st="4" end="4"/>
                                            </p:txEl>
                                          </p:spTgt>
                                        </p:tgtEl>
                                        <p:attrNameLst>
                                          <p:attrName>style.visibility</p:attrName>
                                        </p:attrNameLst>
                                      </p:cBhvr>
                                      <p:to>
                                        <p:strVal val="visible"/>
                                      </p:to>
                                    </p:set>
                                    <p:animEffect transition="in" filter="fade">
                                      <p:cBhvr>
                                        <p:cTn id="23" dur="500"/>
                                        <p:tgtEl>
                                          <p:spTgt spid="16">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6">
                                            <p:txEl>
                                              <p:pRg st="5" end="5"/>
                                            </p:txEl>
                                          </p:spTgt>
                                        </p:tgtEl>
                                        <p:attrNameLst>
                                          <p:attrName>style.visibility</p:attrName>
                                        </p:attrNameLst>
                                      </p:cBhvr>
                                      <p:to>
                                        <p:strVal val="visible"/>
                                      </p:to>
                                    </p:set>
                                    <p:animEffect transition="in" filter="fade">
                                      <p:cBhvr>
                                        <p:cTn id="26" dur="500"/>
                                        <p:tgtEl>
                                          <p:spTgt spid="16">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6">
                                            <p:txEl>
                                              <p:pRg st="6" end="6"/>
                                            </p:txEl>
                                          </p:spTgt>
                                        </p:tgtEl>
                                        <p:attrNameLst>
                                          <p:attrName>style.visibility</p:attrName>
                                        </p:attrNameLst>
                                      </p:cBhvr>
                                      <p:to>
                                        <p:strVal val="visible"/>
                                      </p:to>
                                    </p:set>
                                    <p:animEffect transition="in" filter="fade">
                                      <p:cBhvr>
                                        <p:cTn id="31" dur="500"/>
                                        <p:tgtEl>
                                          <p:spTgt spid="16">
                                            <p:txEl>
                                              <p:pRg st="6" end="6"/>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16">
                                            <p:txEl>
                                              <p:pRg st="7" end="7"/>
                                            </p:txEl>
                                          </p:spTgt>
                                        </p:tgtEl>
                                        <p:attrNameLst>
                                          <p:attrName>style.visibility</p:attrName>
                                        </p:attrNameLst>
                                      </p:cBhvr>
                                      <p:to>
                                        <p:strVal val="visible"/>
                                      </p:to>
                                    </p:set>
                                    <p:animEffect transition="in" filter="fade">
                                      <p:cBhvr>
                                        <p:cTn id="34" dur="500"/>
                                        <p:tgtEl>
                                          <p:spTgt spid="16">
                                            <p:txEl>
                                              <p:pRg st="7" end="7"/>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16">
                                            <p:txEl>
                                              <p:pRg st="8" end="8"/>
                                            </p:txEl>
                                          </p:spTgt>
                                        </p:tgtEl>
                                        <p:attrNameLst>
                                          <p:attrName>style.visibility</p:attrName>
                                        </p:attrNameLst>
                                      </p:cBhvr>
                                      <p:to>
                                        <p:strVal val="visible"/>
                                      </p:to>
                                    </p:set>
                                    <p:animEffect transition="in" filter="fade">
                                      <p:cBhvr>
                                        <p:cTn id="37" dur="500"/>
                                        <p:tgtEl>
                                          <p:spTgt spid="16">
                                            <p:txEl>
                                              <p:pRg st="8" end="8"/>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16">
                                            <p:txEl>
                                              <p:pRg st="9" end="9"/>
                                            </p:txEl>
                                          </p:spTgt>
                                        </p:tgtEl>
                                        <p:attrNameLst>
                                          <p:attrName>style.visibility</p:attrName>
                                        </p:attrNameLst>
                                      </p:cBhvr>
                                      <p:to>
                                        <p:strVal val="visible"/>
                                      </p:to>
                                    </p:set>
                                    <p:animEffect transition="in" filter="fade">
                                      <p:cBhvr>
                                        <p:cTn id="40" dur="500"/>
                                        <p:tgtEl>
                                          <p:spTgt spid="16">
                                            <p:txEl>
                                              <p:pRg st="9" end="9"/>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16">
                                            <p:txEl>
                                              <p:pRg st="10" end="10"/>
                                            </p:txEl>
                                          </p:spTgt>
                                        </p:tgtEl>
                                        <p:attrNameLst>
                                          <p:attrName>style.visibility</p:attrName>
                                        </p:attrNameLst>
                                      </p:cBhvr>
                                      <p:to>
                                        <p:strVal val="visible"/>
                                      </p:to>
                                    </p:set>
                                    <p:animEffect transition="in" filter="fade">
                                      <p:cBhvr>
                                        <p:cTn id="43" dur="500"/>
                                        <p:tgtEl>
                                          <p:spTgt spid="16">
                                            <p:txEl>
                                              <p:pRg st="10" end="1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6">
                                            <p:txEl>
                                              <p:pRg st="11" end="11"/>
                                            </p:txEl>
                                          </p:spTgt>
                                        </p:tgtEl>
                                        <p:attrNameLst>
                                          <p:attrName>style.visibility</p:attrName>
                                        </p:attrNameLst>
                                      </p:cBhvr>
                                      <p:to>
                                        <p:strVal val="visible"/>
                                      </p:to>
                                    </p:set>
                                    <p:animEffect transition="in" filter="fade">
                                      <p:cBhvr>
                                        <p:cTn id="48" dur="500"/>
                                        <p:tgtEl>
                                          <p:spTgt spid="16">
                                            <p:txEl>
                                              <p:pRg st="11" end="11"/>
                                            </p:txEl>
                                          </p:spTgt>
                                        </p:tgtEl>
                                      </p:cBhvr>
                                    </p:animEffect>
                                  </p:childTnLst>
                                </p:cTn>
                              </p:par>
                              <p:par>
                                <p:cTn id="49" presetID="10" presetClass="entr" presetSubtype="0" fill="hold" nodeType="withEffect">
                                  <p:stCondLst>
                                    <p:cond delay="0"/>
                                  </p:stCondLst>
                                  <p:childTnLst>
                                    <p:set>
                                      <p:cBhvr>
                                        <p:cTn id="50" dur="1" fill="hold">
                                          <p:stCondLst>
                                            <p:cond delay="0"/>
                                          </p:stCondLst>
                                        </p:cTn>
                                        <p:tgtEl>
                                          <p:spTgt spid="16">
                                            <p:txEl>
                                              <p:pRg st="12" end="12"/>
                                            </p:txEl>
                                          </p:spTgt>
                                        </p:tgtEl>
                                        <p:attrNameLst>
                                          <p:attrName>style.visibility</p:attrName>
                                        </p:attrNameLst>
                                      </p:cBhvr>
                                      <p:to>
                                        <p:strVal val="visible"/>
                                      </p:to>
                                    </p:set>
                                    <p:animEffect transition="in" filter="fade">
                                      <p:cBhvr>
                                        <p:cTn id="51" dur="500"/>
                                        <p:tgtEl>
                                          <p:spTgt spid="16">
                                            <p:txEl>
                                              <p:pRg st="12" end="12"/>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6">
                                            <p:txEl>
                                              <p:pRg st="13" end="13"/>
                                            </p:txEl>
                                          </p:spTgt>
                                        </p:tgtEl>
                                        <p:attrNameLst>
                                          <p:attrName>style.visibility</p:attrName>
                                        </p:attrNameLst>
                                      </p:cBhvr>
                                      <p:to>
                                        <p:strVal val="visible"/>
                                      </p:to>
                                    </p:set>
                                    <p:animEffect transition="in" filter="fade">
                                      <p:cBhvr>
                                        <p:cTn id="56" dur="500"/>
                                        <p:tgtEl>
                                          <p:spTgt spid="16">
                                            <p:txEl>
                                              <p:pRg st="13" end="13"/>
                                            </p:txEl>
                                          </p:spTgt>
                                        </p:tgtEl>
                                      </p:cBhvr>
                                    </p:animEffect>
                                  </p:childTnLst>
                                </p:cTn>
                              </p:par>
                              <p:par>
                                <p:cTn id="57" presetID="10" presetClass="entr" presetSubtype="0" fill="hold" nodeType="withEffect">
                                  <p:stCondLst>
                                    <p:cond delay="0"/>
                                  </p:stCondLst>
                                  <p:childTnLst>
                                    <p:set>
                                      <p:cBhvr>
                                        <p:cTn id="58" dur="1" fill="hold">
                                          <p:stCondLst>
                                            <p:cond delay="0"/>
                                          </p:stCondLst>
                                        </p:cTn>
                                        <p:tgtEl>
                                          <p:spTgt spid="16">
                                            <p:txEl>
                                              <p:pRg st="14" end="14"/>
                                            </p:txEl>
                                          </p:spTgt>
                                        </p:tgtEl>
                                        <p:attrNameLst>
                                          <p:attrName>style.visibility</p:attrName>
                                        </p:attrNameLst>
                                      </p:cBhvr>
                                      <p:to>
                                        <p:strVal val="visible"/>
                                      </p:to>
                                    </p:set>
                                    <p:animEffect transition="in" filter="fade">
                                      <p:cBhvr>
                                        <p:cTn id="59" dur="500"/>
                                        <p:tgtEl>
                                          <p:spTgt spid="16">
                                            <p:txEl>
                                              <p:pRg st="14" end="14"/>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42" presetClass="path" presetSubtype="0" accel="50000" decel="50000" fill="hold" grpId="0" nodeType="clickEffect">
                                  <p:stCondLst>
                                    <p:cond delay="0"/>
                                  </p:stCondLst>
                                  <p:childTnLst>
                                    <p:animMotion origin="layout" path="M -1.38889E-6 -5.55112E-17 L -0.97309 0.00069 " pathEditMode="relative" rAng="0" ptsTypes="AA">
                                      <p:cBhvr>
                                        <p:cTn id="63" dur="10" fill="hold"/>
                                        <p:tgtEl>
                                          <p:spTgt spid="2"/>
                                        </p:tgtEl>
                                        <p:attrNameLst>
                                          <p:attrName>ppt_x</p:attrName>
                                          <p:attrName>ppt_y</p:attrName>
                                        </p:attrNameLst>
                                      </p:cBhvr>
                                      <p:rCtr x="-48663" y="23"/>
                                    </p:animMotion>
                                  </p:childTnLst>
                                </p:cTn>
                              </p:par>
                            </p:childTnLst>
                          </p:cTn>
                        </p:par>
                      </p:childTnLst>
                    </p:cTn>
                  </p:par>
                  <p:par>
                    <p:cTn id="64" fill="hold">
                      <p:stCondLst>
                        <p:cond delay="indefinite"/>
                      </p:stCondLst>
                      <p:childTnLst>
                        <p:par>
                          <p:cTn id="65" fill="hold">
                            <p:stCondLst>
                              <p:cond delay="0"/>
                            </p:stCondLst>
                            <p:childTnLst>
                              <p:par>
                                <p:cTn id="66" presetID="42" presetClass="path" presetSubtype="0" accel="50000" decel="50000" fill="hold" grpId="0" nodeType="clickEffect">
                                  <p:stCondLst>
                                    <p:cond delay="0"/>
                                  </p:stCondLst>
                                  <p:childTnLst>
                                    <p:animMotion origin="layout" path="M -1.38889E-6 -2.22222E-6 L -0.975 -0.00162 " pathEditMode="relative" rAng="0" ptsTypes="AA">
                                      <p:cBhvr>
                                        <p:cTn id="67" dur="10" fill="hold"/>
                                        <p:tgtEl>
                                          <p:spTgt spid="7"/>
                                        </p:tgtEl>
                                        <p:attrNameLst>
                                          <p:attrName>ppt_x</p:attrName>
                                          <p:attrName>ppt_y</p:attrName>
                                        </p:attrNameLst>
                                      </p:cBhvr>
                                      <p:rCtr x="-48750" y="-93"/>
                                    </p:animMotion>
                                  </p:childTnLst>
                                </p:cTn>
                              </p:par>
                            </p:childTnLst>
                          </p:cTn>
                        </p:par>
                      </p:childTnLst>
                    </p:cTn>
                  </p:par>
                  <p:par>
                    <p:cTn id="68" fill="hold">
                      <p:stCondLst>
                        <p:cond delay="indefinite"/>
                      </p:stCondLst>
                      <p:childTnLst>
                        <p:par>
                          <p:cTn id="69" fill="hold">
                            <p:stCondLst>
                              <p:cond delay="0"/>
                            </p:stCondLst>
                            <p:childTnLst>
                              <p:par>
                                <p:cTn id="70" presetID="42" presetClass="path" presetSubtype="0" accel="50000" decel="50000" fill="hold" grpId="0" nodeType="clickEffect">
                                  <p:stCondLst>
                                    <p:cond delay="0"/>
                                  </p:stCondLst>
                                  <p:childTnLst>
                                    <p:animMotion origin="layout" path="M -1.38889E-6 -2.59259E-6 L -0.97656 0.00023 " pathEditMode="relative" rAng="0" ptsTypes="AA">
                                      <p:cBhvr>
                                        <p:cTn id="71" dur="10" fill="hold"/>
                                        <p:tgtEl>
                                          <p:spTgt spid="8"/>
                                        </p:tgtEl>
                                        <p:attrNameLst>
                                          <p:attrName>ppt_x</p:attrName>
                                          <p:attrName>ppt_y</p:attrName>
                                        </p:attrNameLst>
                                      </p:cBhvr>
                                      <p:rCtr x="-48837" y="0"/>
                                    </p:animMotion>
                                  </p:childTnLst>
                                </p:cTn>
                              </p:par>
                            </p:childTnLst>
                          </p:cTn>
                        </p:par>
                      </p:childTnLst>
                    </p:cTn>
                  </p:par>
                  <p:par>
                    <p:cTn id="72" fill="hold">
                      <p:stCondLst>
                        <p:cond delay="indefinite"/>
                      </p:stCondLst>
                      <p:childTnLst>
                        <p:par>
                          <p:cTn id="73" fill="hold">
                            <p:stCondLst>
                              <p:cond delay="0"/>
                            </p:stCondLst>
                            <p:childTnLst>
                              <p:par>
                                <p:cTn id="74" presetID="42" presetClass="path" presetSubtype="0" accel="50000" decel="50000" fill="hold" grpId="0" nodeType="clickEffect">
                                  <p:stCondLst>
                                    <p:cond delay="0"/>
                                  </p:stCondLst>
                                  <p:childTnLst>
                                    <p:animMotion origin="layout" path="M -1.38889E-6 -2.59259E-6 L -0.97656 -0.00023 " pathEditMode="relative" rAng="0" ptsTypes="AA">
                                      <p:cBhvr>
                                        <p:cTn id="75" dur="10" fill="hold"/>
                                        <p:tgtEl>
                                          <p:spTgt spid="9"/>
                                        </p:tgtEl>
                                        <p:attrNameLst>
                                          <p:attrName>ppt_x</p:attrName>
                                          <p:attrName>ppt_y</p:attrName>
                                        </p:attrNameLst>
                                      </p:cBhvr>
                                      <p:rCtr x="-48837" y="-23"/>
                                    </p:animMotion>
                                  </p:childTnLst>
                                </p:cTn>
                              </p:par>
                            </p:childTnLst>
                          </p:cTn>
                        </p:par>
                      </p:childTnLst>
                    </p:cTn>
                  </p:par>
                  <p:par>
                    <p:cTn id="76" fill="hold">
                      <p:stCondLst>
                        <p:cond delay="indefinite"/>
                      </p:stCondLst>
                      <p:childTnLst>
                        <p:par>
                          <p:cTn id="77" fill="hold">
                            <p:stCondLst>
                              <p:cond delay="0"/>
                            </p:stCondLst>
                            <p:childTnLst>
                              <p:par>
                                <p:cTn id="78" presetID="42" presetClass="path" presetSubtype="0" accel="50000" decel="50000" fill="hold" grpId="0" nodeType="clickEffect">
                                  <p:stCondLst>
                                    <p:cond delay="0"/>
                                  </p:stCondLst>
                                  <p:childTnLst>
                                    <p:animMotion origin="layout" path="M -2.77778E-7 3.33333E-6 L -0.97795 -0.00093 " pathEditMode="relative" rAng="0" ptsTypes="AA">
                                      <p:cBhvr>
                                        <p:cTn id="79" dur="10" fill="hold"/>
                                        <p:tgtEl>
                                          <p:spTgt spid="10"/>
                                        </p:tgtEl>
                                        <p:attrNameLst>
                                          <p:attrName>ppt_x</p:attrName>
                                          <p:attrName>ppt_y</p:attrName>
                                        </p:attrNameLst>
                                      </p:cBhvr>
                                      <p:rCtr x="-48906" y="-46"/>
                                    </p:animMotion>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2"/>
                                        </p:tgtEl>
                                        <p:attrNameLst>
                                          <p:attrName>style.visibility</p:attrName>
                                        </p:attrNameLst>
                                      </p:cBhvr>
                                      <p:to>
                                        <p:strVal val="visible"/>
                                      </p:to>
                                    </p:set>
                                    <p:animEffect transition="in" filter="fade">
                                      <p:cBhvr>
                                        <p:cTn id="8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9" grpId="0" animBg="1"/>
      <p:bldP spid="10" grpId="0" animBg="1"/>
      <p:bldP spid="1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1883391" y="234748"/>
            <a:ext cx="6951516" cy="810491"/>
          </a:xfrm>
        </p:spPr>
        <p:txBody>
          <a:bodyPr>
            <a:normAutofit/>
          </a:bodyPr>
          <a:lstStyle/>
          <a:p>
            <a:r>
              <a:rPr lang="en-US" dirty="0"/>
              <a:t>Summary</a:t>
            </a:r>
          </a:p>
        </p:txBody>
      </p:sp>
      <p:sp>
        <p:nvSpPr>
          <p:cNvPr id="16" name="TextBox 15"/>
          <p:cNvSpPr txBox="1"/>
          <p:nvPr/>
        </p:nvSpPr>
        <p:spPr>
          <a:xfrm>
            <a:off x="242244" y="1290903"/>
            <a:ext cx="8901756" cy="4201150"/>
          </a:xfrm>
          <a:prstGeom prst="rect">
            <a:avLst/>
          </a:prstGeom>
          <a:noFill/>
        </p:spPr>
        <p:txBody>
          <a:bodyPr wrap="square" rtlCol="0">
            <a:spAutoFit/>
          </a:bodyPr>
          <a:lstStyle/>
          <a:p>
            <a:pPr marL="342900" indent="-342900">
              <a:spcAft>
                <a:spcPts val="1800"/>
              </a:spcAft>
              <a:buFont typeface="Arial" panose="020B0604020202020204" pitchFamily="34" charset="0"/>
              <a:buChar char="•"/>
            </a:pPr>
            <a:r>
              <a:rPr lang="en-US" sz="2400" dirty="0"/>
              <a:t>Being </a:t>
            </a:r>
            <a:r>
              <a:rPr lang="en-US" sz="2400" b="1" dirty="0">
                <a:solidFill>
                  <a:srgbClr val="00B0F0"/>
                </a:solidFill>
              </a:rPr>
              <a:t>conscious of God </a:t>
            </a:r>
            <a:r>
              <a:rPr lang="en-US" sz="2400" dirty="0"/>
              <a:t>is fundamental to developing a relationship with God</a:t>
            </a:r>
          </a:p>
          <a:p>
            <a:pPr marL="342900" indent="-342900">
              <a:spcAft>
                <a:spcPts val="1800"/>
              </a:spcAft>
              <a:buFont typeface="Arial" panose="020B0604020202020204" pitchFamily="34" charset="0"/>
              <a:buChar char="•"/>
            </a:pPr>
            <a:r>
              <a:rPr lang="en-US" sz="2400" dirty="0"/>
              <a:t>Our </a:t>
            </a:r>
            <a:r>
              <a:rPr lang="en-US" sz="2400" b="1" dirty="0">
                <a:solidFill>
                  <a:srgbClr val="00B0F0"/>
                </a:solidFill>
              </a:rPr>
              <a:t>behavior</a:t>
            </a:r>
            <a:r>
              <a:rPr lang="en-US" sz="2400" dirty="0"/>
              <a:t> reflects our level of God consciousness</a:t>
            </a:r>
          </a:p>
          <a:p>
            <a:pPr marL="342900" indent="-342900">
              <a:spcAft>
                <a:spcPts val="1800"/>
              </a:spcAft>
              <a:buFont typeface="Arial" panose="020B0604020202020204" pitchFamily="34" charset="0"/>
              <a:buChar char="•"/>
            </a:pPr>
            <a:r>
              <a:rPr lang="en-US" sz="2400" dirty="0"/>
              <a:t>God is </a:t>
            </a:r>
            <a:r>
              <a:rPr lang="en-US" sz="2400" b="1" dirty="0">
                <a:solidFill>
                  <a:srgbClr val="00B0F0"/>
                </a:solidFill>
              </a:rPr>
              <a:t>everywhere present</a:t>
            </a:r>
            <a:r>
              <a:rPr lang="en-US" sz="2400" dirty="0">
                <a:solidFill>
                  <a:srgbClr val="00B0F0"/>
                </a:solidFill>
              </a:rPr>
              <a:t> </a:t>
            </a:r>
            <a:r>
              <a:rPr lang="en-US" sz="2400" dirty="0"/>
              <a:t>in His creation</a:t>
            </a:r>
          </a:p>
          <a:p>
            <a:pPr marL="342900" indent="-342900">
              <a:spcAft>
                <a:spcPts val="1800"/>
              </a:spcAft>
              <a:buFont typeface="Arial" panose="020B0604020202020204" pitchFamily="34" charset="0"/>
              <a:buChar char="•"/>
            </a:pPr>
            <a:r>
              <a:rPr lang="en-US" sz="2400" dirty="0"/>
              <a:t>We must </a:t>
            </a:r>
            <a:r>
              <a:rPr lang="en-US" sz="2400" b="1" dirty="0">
                <a:solidFill>
                  <a:srgbClr val="00B0F0"/>
                </a:solidFill>
              </a:rPr>
              <a:t>run to God in faith</a:t>
            </a:r>
            <a:r>
              <a:rPr lang="en-US" sz="2400" dirty="0"/>
              <a:t>, not from Him in fear</a:t>
            </a:r>
          </a:p>
          <a:p>
            <a:pPr marL="342900" indent="-342900">
              <a:spcAft>
                <a:spcPts val="1800"/>
              </a:spcAft>
              <a:buFont typeface="Arial" panose="020B0604020202020204" pitchFamily="34" charset="0"/>
              <a:buChar char="•"/>
            </a:pPr>
            <a:r>
              <a:rPr lang="en-US" sz="2400" dirty="0"/>
              <a:t>Each of us is </a:t>
            </a:r>
            <a:r>
              <a:rPr lang="en-US" sz="2400" b="1" dirty="0">
                <a:solidFill>
                  <a:srgbClr val="00B0F0"/>
                </a:solidFill>
              </a:rPr>
              <a:t>specially designed </a:t>
            </a:r>
            <a:r>
              <a:rPr lang="en-US" sz="2400" dirty="0"/>
              <a:t>to complete God’s plan</a:t>
            </a:r>
          </a:p>
          <a:p>
            <a:pPr marL="342900" indent="-342900">
              <a:spcAft>
                <a:spcPts val="1200"/>
              </a:spcAft>
              <a:buFont typeface="Arial" panose="020B0604020202020204" pitchFamily="34" charset="0"/>
              <a:buChar char="•"/>
            </a:pPr>
            <a:r>
              <a:rPr lang="en-US" sz="2400" dirty="0"/>
              <a:t>We must </a:t>
            </a:r>
            <a:r>
              <a:rPr lang="en-US" sz="2400" b="1" dirty="0">
                <a:solidFill>
                  <a:srgbClr val="00B0F0"/>
                </a:solidFill>
              </a:rPr>
              <a:t>know &amp; believe God</a:t>
            </a:r>
            <a:r>
              <a:rPr lang="en-US" sz="2400"/>
              <a:t>, </a:t>
            </a:r>
            <a:r>
              <a:rPr lang="en-US" sz="2400" b="1">
                <a:solidFill>
                  <a:srgbClr val="00B0F0"/>
                </a:solidFill>
              </a:rPr>
              <a:t>commit to Him</a:t>
            </a:r>
            <a:r>
              <a:rPr lang="en-US" sz="2400"/>
              <a:t>, </a:t>
            </a:r>
            <a:r>
              <a:rPr lang="en-US" sz="2400" dirty="0"/>
              <a:t>and work to develop a </a:t>
            </a:r>
            <a:r>
              <a:rPr lang="en-US" sz="2400" b="1" dirty="0">
                <a:solidFill>
                  <a:srgbClr val="00B0F0"/>
                </a:solidFill>
              </a:rPr>
              <a:t>relationship</a:t>
            </a:r>
            <a:r>
              <a:rPr lang="en-US" sz="2400" dirty="0"/>
              <a:t> with Him</a:t>
            </a:r>
          </a:p>
        </p:txBody>
      </p:sp>
    </p:spTree>
    <p:extLst>
      <p:ext uri="{BB962C8B-B14F-4D97-AF65-F5344CB8AC3E}">
        <p14:creationId xmlns:p14="http://schemas.microsoft.com/office/powerpoint/2010/main" val="8220969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79D9EE8-7EAB-46F3-954D-74590B7FA2B9}"/>
              </a:ext>
            </a:extLst>
          </p:cNvPr>
          <p:cNvSpPr>
            <a:spLocks noGrp="1"/>
          </p:cNvSpPr>
          <p:nvPr>
            <p:ph type="ctrTitle"/>
          </p:nvPr>
        </p:nvSpPr>
        <p:spPr>
          <a:xfrm>
            <a:off x="0" y="1803405"/>
            <a:ext cx="9143999" cy="1825096"/>
          </a:xfrm>
        </p:spPr>
        <p:txBody>
          <a:bodyPr anchor="ctr">
            <a:normAutofit/>
          </a:bodyPr>
          <a:lstStyle/>
          <a:p>
            <a:pPr algn="ctr"/>
            <a:r>
              <a:rPr lang="en-US" sz="3900" dirty="0"/>
              <a:t>Knowing God</a:t>
            </a:r>
          </a:p>
        </p:txBody>
      </p:sp>
      <p:sp>
        <p:nvSpPr>
          <p:cNvPr id="11" name="Subtitle 10">
            <a:extLst>
              <a:ext uri="{FF2B5EF4-FFF2-40B4-BE49-F238E27FC236}">
                <a16:creationId xmlns:a16="http://schemas.microsoft.com/office/drawing/2014/main" id="{A8361CC0-77B6-4D3A-A31C-A7FA397EBE84}"/>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611043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p:cNvSpPr txBox="1"/>
          <p:nvPr/>
        </p:nvSpPr>
        <p:spPr>
          <a:xfrm>
            <a:off x="40944" y="6335912"/>
            <a:ext cx="9034817" cy="430887"/>
          </a:xfrm>
          <a:prstGeom prst="rect">
            <a:avLst/>
          </a:prstGeom>
          <a:solidFill>
            <a:srgbClr val="FFFF00"/>
          </a:solidFill>
          <a:ln>
            <a:solidFill>
              <a:schemeClr val="bg1"/>
            </a:solidFill>
          </a:ln>
        </p:spPr>
        <p:txBody>
          <a:bodyPr wrap="square" rtlCol="0">
            <a:spAutoFit/>
          </a:bodyPr>
          <a:lstStyle/>
          <a:p>
            <a:pPr algn="ctr"/>
            <a:r>
              <a:rPr lang="en-US" sz="2200" b="1" dirty="0">
                <a:solidFill>
                  <a:schemeClr val="bg1"/>
                </a:solidFill>
              </a:rPr>
              <a:t>Build our relationship w/ God by increasing our awareness of Him</a:t>
            </a:r>
          </a:p>
        </p:txBody>
      </p:sp>
      <p:graphicFrame>
        <p:nvGraphicFramePr>
          <p:cNvPr id="8" name="Diagram 7"/>
          <p:cNvGraphicFramePr/>
          <p:nvPr>
            <p:extLst/>
          </p:nvPr>
        </p:nvGraphicFramePr>
        <p:xfrm>
          <a:off x="196948" y="1460552"/>
          <a:ext cx="8803107" cy="48215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TextBox 8"/>
          <p:cNvSpPr txBox="1"/>
          <p:nvPr/>
        </p:nvSpPr>
        <p:spPr>
          <a:xfrm>
            <a:off x="6628980" y="2521179"/>
            <a:ext cx="1358796" cy="1200329"/>
          </a:xfrm>
          <a:prstGeom prst="rect">
            <a:avLst/>
          </a:prstGeom>
          <a:noFill/>
        </p:spPr>
        <p:txBody>
          <a:bodyPr wrap="square" rtlCol="0">
            <a:spAutoFit/>
          </a:bodyPr>
          <a:lstStyle/>
          <a:p>
            <a:r>
              <a:rPr lang="en-US" b="1" u="sng" dirty="0"/>
              <a:t>Exhort</a:t>
            </a:r>
          </a:p>
          <a:p>
            <a:r>
              <a:rPr lang="en-US" dirty="0"/>
              <a:t>Being Conscious of God</a:t>
            </a:r>
          </a:p>
        </p:txBody>
      </p:sp>
      <p:sp>
        <p:nvSpPr>
          <p:cNvPr id="23" name="TextBox 22"/>
          <p:cNvSpPr txBox="1"/>
          <p:nvPr/>
        </p:nvSpPr>
        <p:spPr>
          <a:xfrm>
            <a:off x="229542" y="4942100"/>
            <a:ext cx="1479918" cy="1200329"/>
          </a:xfrm>
          <a:prstGeom prst="rect">
            <a:avLst/>
          </a:prstGeom>
          <a:noFill/>
        </p:spPr>
        <p:txBody>
          <a:bodyPr wrap="square" rtlCol="0">
            <a:spAutoFit/>
          </a:bodyPr>
          <a:lstStyle/>
          <a:p>
            <a:r>
              <a:rPr lang="en-US" b="1" u="sng" dirty="0"/>
              <a:t>Class 1</a:t>
            </a:r>
          </a:p>
          <a:p>
            <a:r>
              <a:rPr lang="en-US" dirty="0"/>
              <a:t>Embracing God in your life</a:t>
            </a:r>
          </a:p>
        </p:txBody>
      </p:sp>
      <p:sp>
        <p:nvSpPr>
          <p:cNvPr id="25" name="TextBox 24"/>
          <p:cNvSpPr txBox="1"/>
          <p:nvPr/>
        </p:nvSpPr>
        <p:spPr>
          <a:xfrm>
            <a:off x="1742054" y="4348239"/>
            <a:ext cx="1330511" cy="923330"/>
          </a:xfrm>
          <a:prstGeom prst="rect">
            <a:avLst/>
          </a:prstGeom>
          <a:noFill/>
        </p:spPr>
        <p:txBody>
          <a:bodyPr wrap="square" rtlCol="0">
            <a:spAutoFit/>
          </a:bodyPr>
          <a:lstStyle/>
          <a:p>
            <a:r>
              <a:rPr lang="en-US" b="1" u="sng" dirty="0"/>
              <a:t>Class 2</a:t>
            </a:r>
          </a:p>
          <a:p>
            <a:r>
              <a:rPr lang="en-US" dirty="0"/>
              <a:t>Knowing God</a:t>
            </a:r>
          </a:p>
        </p:txBody>
      </p:sp>
      <p:sp>
        <p:nvSpPr>
          <p:cNvPr id="29" name="TextBox 28"/>
          <p:cNvSpPr txBox="1"/>
          <p:nvPr/>
        </p:nvSpPr>
        <p:spPr>
          <a:xfrm>
            <a:off x="3314977" y="3755188"/>
            <a:ext cx="1123787" cy="923330"/>
          </a:xfrm>
          <a:prstGeom prst="rect">
            <a:avLst/>
          </a:prstGeom>
          <a:noFill/>
        </p:spPr>
        <p:txBody>
          <a:bodyPr wrap="square" rtlCol="0">
            <a:spAutoFit/>
          </a:bodyPr>
          <a:lstStyle/>
          <a:p>
            <a:r>
              <a:rPr lang="en-US" b="1" u="sng" dirty="0"/>
              <a:t>Class 3</a:t>
            </a:r>
          </a:p>
          <a:p>
            <a:r>
              <a:rPr lang="en-US" dirty="0"/>
              <a:t>Fearing God</a:t>
            </a:r>
          </a:p>
        </p:txBody>
      </p:sp>
      <p:sp>
        <p:nvSpPr>
          <p:cNvPr id="32" name="TextBox 31"/>
          <p:cNvSpPr txBox="1"/>
          <p:nvPr/>
        </p:nvSpPr>
        <p:spPr>
          <a:xfrm>
            <a:off x="4707316" y="3126086"/>
            <a:ext cx="1784908" cy="923330"/>
          </a:xfrm>
          <a:prstGeom prst="rect">
            <a:avLst/>
          </a:prstGeom>
          <a:noFill/>
        </p:spPr>
        <p:txBody>
          <a:bodyPr wrap="square" rtlCol="0">
            <a:spAutoFit/>
          </a:bodyPr>
          <a:lstStyle/>
          <a:p>
            <a:r>
              <a:rPr lang="en-US" b="1" u="sng" dirty="0"/>
              <a:t>Class 4</a:t>
            </a:r>
            <a:r>
              <a:rPr lang="en-US" dirty="0"/>
              <a:t> Remembering God</a:t>
            </a:r>
          </a:p>
        </p:txBody>
      </p:sp>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131522" y="3280521"/>
            <a:ext cx="495213" cy="987125"/>
          </a:xfrm>
          <a:prstGeom prst="rect">
            <a:avLst/>
          </a:prstGeom>
        </p:spPr>
      </p:pic>
      <p:sp>
        <p:nvSpPr>
          <p:cNvPr id="13" name="Rectangle 12"/>
          <p:cNvSpPr/>
          <p:nvPr/>
        </p:nvSpPr>
        <p:spPr>
          <a:xfrm>
            <a:off x="4717919" y="3119590"/>
            <a:ext cx="1720666" cy="894226"/>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6651898" y="2551041"/>
            <a:ext cx="1267864" cy="1110335"/>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3278898" y="3759599"/>
            <a:ext cx="1225208" cy="894413"/>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1750992" y="4378241"/>
            <a:ext cx="1343900" cy="892552"/>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295422" y="4970636"/>
            <a:ext cx="1252024" cy="1134737"/>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rc 1"/>
          <p:cNvSpPr/>
          <p:nvPr/>
        </p:nvSpPr>
        <p:spPr>
          <a:xfrm rot="16984058">
            <a:off x="981535" y="3684960"/>
            <a:ext cx="1313600" cy="1402205"/>
          </a:xfrm>
          <a:custGeom>
            <a:avLst/>
            <a:gdLst>
              <a:gd name="connsiteX0" fmla="*/ 1042319 w 2084639"/>
              <a:gd name="connsiteY0" fmla="*/ 0 h 2309133"/>
              <a:gd name="connsiteX1" fmla="*/ 2084639 w 2084639"/>
              <a:gd name="connsiteY1" fmla="*/ 1154567 h 2309133"/>
              <a:gd name="connsiteX2" fmla="*/ 1042320 w 2084639"/>
              <a:gd name="connsiteY2" fmla="*/ 1154567 h 2309133"/>
              <a:gd name="connsiteX3" fmla="*/ 1042319 w 2084639"/>
              <a:gd name="connsiteY3" fmla="*/ 0 h 2309133"/>
              <a:gd name="connsiteX0" fmla="*/ 1042319 w 2084639"/>
              <a:gd name="connsiteY0" fmla="*/ 0 h 2309133"/>
              <a:gd name="connsiteX1" fmla="*/ 2084639 w 2084639"/>
              <a:gd name="connsiteY1" fmla="*/ 1154567 h 2309133"/>
              <a:gd name="connsiteX0" fmla="*/ 0 w 1042320"/>
              <a:gd name="connsiteY0" fmla="*/ 0 h 1213767"/>
              <a:gd name="connsiteX1" fmla="*/ 1042320 w 1042320"/>
              <a:gd name="connsiteY1" fmla="*/ 1154567 h 1213767"/>
              <a:gd name="connsiteX2" fmla="*/ 1 w 1042320"/>
              <a:gd name="connsiteY2" fmla="*/ 1154567 h 1213767"/>
              <a:gd name="connsiteX3" fmla="*/ 0 w 1042320"/>
              <a:gd name="connsiteY3" fmla="*/ 0 h 1213767"/>
              <a:gd name="connsiteX0" fmla="*/ 0 w 1042320"/>
              <a:gd name="connsiteY0" fmla="*/ 0 h 1213767"/>
              <a:gd name="connsiteX1" fmla="*/ 899610 w 1042320"/>
              <a:gd name="connsiteY1" fmla="*/ 1213767 h 1213767"/>
              <a:gd name="connsiteX0" fmla="*/ 0 w 1313600"/>
              <a:gd name="connsiteY0" fmla="*/ 0 h 1213767"/>
              <a:gd name="connsiteX1" fmla="*/ 1313600 w 1313600"/>
              <a:gd name="connsiteY1" fmla="*/ 1143750 h 1213767"/>
              <a:gd name="connsiteX2" fmla="*/ 1 w 1313600"/>
              <a:gd name="connsiteY2" fmla="*/ 1154567 h 1213767"/>
              <a:gd name="connsiteX3" fmla="*/ 0 w 1313600"/>
              <a:gd name="connsiteY3" fmla="*/ 0 h 1213767"/>
              <a:gd name="connsiteX0" fmla="*/ 0 w 1313600"/>
              <a:gd name="connsiteY0" fmla="*/ 0 h 1213767"/>
              <a:gd name="connsiteX1" fmla="*/ 899610 w 1313600"/>
              <a:gd name="connsiteY1" fmla="*/ 1213767 h 1213767"/>
              <a:gd name="connsiteX0" fmla="*/ 0 w 1313600"/>
              <a:gd name="connsiteY0" fmla="*/ 0 h 1154567"/>
              <a:gd name="connsiteX1" fmla="*/ 1313600 w 1313600"/>
              <a:gd name="connsiteY1" fmla="*/ 1143750 h 1154567"/>
              <a:gd name="connsiteX2" fmla="*/ 1 w 1313600"/>
              <a:gd name="connsiteY2" fmla="*/ 1154567 h 1154567"/>
              <a:gd name="connsiteX3" fmla="*/ 0 w 1313600"/>
              <a:gd name="connsiteY3" fmla="*/ 0 h 1154567"/>
              <a:gd name="connsiteX0" fmla="*/ 0 w 1313600"/>
              <a:gd name="connsiteY0" fmla="*/ 0 h 1154567"/>
              <a:gd name="connsiteX1" fmla="*/ 897624 w 1313600"/>
              <a:gd name="connsiteY1" fmla="*/ 1149040 h 1154567"/>
              <a:gd name="connsiteX0" fmla="*/ 0 w 1313600"/>
              <a:gd name="connsiteY0" fmla="*/ 0 h 1154567"/>
              <a:gd name="connsiteX1" fmla="*/ 1313600 w 1313600"/>
              <a:gd name="connsiteY1" fmla="*/ 1143750 h 1154567"/>
              <a:gd name="connsiteX2" fmla="*/ 1 w 1313600"/>
              <a:gd name="connsiteY2" fmla="*/ 1154567 h 1154567"/>
              <a:gd name="connsiteX3" fmla="*/ 0 w 1313600"/>
              <a:gd name="connsiteY3" fmla="*/ 0 h 1154567"/>
              <a:gd name="connsiteX0" fmla="*/ 0 w 1313600"/>
              <a:gd name="connsiteY0" fmla="*/ 0 h 1154567"/>
              <a:gd name="connsiteX1" fmla="*/ 897624 w 1313600"/>
              <a:gd name="connsiteY1" fmla="*/ 1149040 h 1154567"/>
              <a:gd name="connsiteX0" fmla="*/ 0 w 1313600"/>
              <a:gd name="connsiteY0" fmla="*/ 0 h 1402205"/>
              <a:gd name="connsiteX1" fmla="*/ 1313600 w 1313600"/>
              <a:gd name="connsiteY1" fmla="*/ 1143750 h 1402205"/>
              <a:gd name="connsiteX2" fmla="*/ 1 w 1313600"/>
              <a:gd name="connsiteY2" fmla="*/ 1154567 h 1402205"/>
              <a:gd name="connsiteX3" fmla="*/ 0 w 1313600"/>
              <a:gd name="connsiteY3" fmla="*/ 0 h 1402205"/>
              <a:gd name="connsiteX0" fmla="*/ 0 w 1313600"/>
              <a:gd name="connsiteY0" fmla="*/ 0 h 1402205"/>
              <a:gd name="connsiteX1" fmla="*/ 930312 w 1313600"/>
              <a:gd name="connsiteY1" fmla="*/ 1402205 h 1402205"/>
            </a:gdLst>
            <a:ahLst/>
            <a:cxnLst>
              <a:cxn ang="0">
                <a:pos x="connsiteX0" y="connsiteY0"/>
              </a:cxn>
              <a:cxn ang="0">
                <a:pos x="connsiteX1" y="connsiteY1"/>
              </a:cxn>
            </a:cxnLst>
            <a:rect l="l" t="t" r="r" b="b"/>
            <a:pathLst>
              <a:path w="1313600" h="1402205" stroke="0" extrusionOk="0">
                <a:moveTo>
                  <a:pt x="0" y="0"/>
                </a:moveTo>
                <a:cubicBezTo>
                  <a:pt x="575657" y="0"/>
                  <a:pt x="1313600" y="506100"/>
                  <a:pt x="1313600" y="1143750"/>
                </a:cubicBezTo>
                <a:lnTo>
                  <a:pt x="1" y="1154567"/>
                </a:lnTo>
                <a:cubicBezTo>
                  <a:pt x="1" y="769711"/>
                  <a:pt x="0" y="384856"/>
                  <a:pt x="0" y="0"/>
                </a:cubicBezTo>
                <a:close/>
              </a:path>
              <a:path w="1313600" h="1402205" fill="none">
                <a:moveTo>
                  <a:pt x="0" y="0"/>
                </a:moveTo>
                <a:cubicBezTo>
                  <a:pt x="575657" y="0"/>
                  <a:pt x="1604743" y="1142554"/>
                  <a:pt x="930312" y="1402205"/>
                </a:cubicBezTo>
              </a:path>
            </a:pathLst>
          </a:custGeom>
          <a:ln>
            <a:solidFill>
              <a:schemeClr val="bg2">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TextBox 25"/>
          <p:cNvSpPr txBox="1"/>
          <p:nvPr/>
        </p:nvSpPr>
        <p:spPr>
          <a:xfrm>
            <a:off x="310487" y="572308"/>
            <a:ext cx="8543496" cy="892552"/>
          </a:xfrm>
          <a:prstGeom prst="rect">
            <a:avLst/>
          </a:prstGeom>
          <a:noFill/>
        </p:spPr>
        <p:txBody>
          <a:bodyPr wrap="square" rtlCol="0">
            <a:spAutoFit/>
          </a:bodyPr>
          <a:lstStyle/>
          <a:p>
            <a:pPr algn="ctr"/>
            <a:r>
              <a:rPr lang="en-US" sz="2800" b="1" dirty="0"/>
              <a:t>God Consciousness </a:t>
            </a:r>
          </a:p>
          <a:p>
            <a:pPr algn="ctr"/>
            <a:r>
              <a:rPr lang="en-US" sz="2400" b="1" i="1" dirty="0"/>
              <a:t>- Building a relationship with God -</a:t>
            </a:r>
          </a:p>
        </p:txBody>
      </p:sp>
      <p:sp>
        <p:nvSpPr>
          <p:cNvPr id="27" name="TextBox 26"/>
          <p:cNvSpPr txBox="1"/>
          <p:nvPr/>
        </p:nvSpPr>
        <p:spPr>
          <a:xfrm>
            <a:off x="1765060" y="5739618"/>
            <a:ext cx="2425940" cy="461665"/>
          </a:xfrm>
          <a:prstGeom prst="rect">
            <a:avLst/>
          </a:prstGeom>
          <a:noFill/>
        </p:spPr>
        <p:txBody>
          <a:bodyPr wrap="square" rtlCol="0">
            <a:spAutoFit/>
          </a:bodyPr>
          <a:lstStyle/>
          <a:p>
            <a:r>
              <a:rPr lang="en-US" sz="2400" b="1" dirty="0">
                <a:solidFill>
                  <a:srgbClr val="00B0F0"/>
                </a:solidFill>
              </a:rPr>
              <a:t>Knowing God</a:t>
            </a:r>
          </a:p>
        </p:txBody>
      </p:sp>
      <p:sp>
        <p:nvSpPr>
          <p:cNvPr id="28" name="TextBox 27"/>
          <p:cNvSpPr txBox="1"/>
          <p:nvPr/>
        </p:nvSpPr>
        <p:spPr>
          <a:xfrm>
            <a:off x="4270415" y="4722709"/>
            <a:ext cx="3554117" cy="461665"/>
          </a:xfrm>
          <a:prstGeom prst="rect">
            <a:avLst/>
          </a:prstGeom>
          <a:noFill/>
        </p:spPr>
        <p:txBody>
          <a:bodyPr wrap="square" rtlCol="0">
            <a:spAutoFit/>
          </a:bodyPr>
          <a:lstStyle/>
          <a:p>
            <a:r>
              <a:rPr lang="en-US" sz="2400" b="1" dirty="0">
                <a:solidFill>
                  <a:srgbClr val="7030A0"/>
                </a:solidFill>
              </a:rPr>
              <a:t>Being Known of God</a:t>
            </a:r>
          </a:p>
        </p:txBody>
      </p:sp>
    </p:spTree>
    <p:extLst>
      <p:ext uri="{BB962C8B-B14F-4D97-AF65-F5344CB8AC3E}">
        <p14:creationId xmlns:p14="http://schemas.microsoft.com/office/powerpoint/2010/main" val="3979850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1883391" y="234748"/>
            <a:ext cx="6951516" cy="810491"/>
          </a:xfrm>
        </p:spPr>
        <p:txBody>
          <a:bodyPr>
            <a:normAutofit/>
          </a:bodyPr>
          <a:lstStyle/>
          <a:p>
            <a:r>
              <a:rPr lang="en-US" dirty="0"/>
              <a:t>Knowing God</a:t>
            </a:r>
          </a:p>
        </p:txBody>
      </p:sp>
      <p:sp>
        <p:nvSpPr>
          <p:cNvPr id="16" name="TextBox 15"/>
          <p:cNvSpPr txBox="1"/>
          <p:nvPr/>
        </p:nvSpPr>
        <p:spPr>
          <a:xfrm>
            <a:off x="242244" y="1290903"/>
            <a:ext cx="8901756" cy="1200329"/>
          </a:xfrm>
          <a:prstGeom prst="rect">
            <a:avLst/>
          </a:prstGeom>
          <a:noFill/>
        </p:spPr>
        <p:txBody>
          <a:bodyPr wrap="square" rtlCol="0">
            <a:spAutoFit/>
          </a:bodyPr>
          <a:lstStyle/>
          <a:p>
            <a:pPr>
              <a:spcAft>
                <a:spcPts val="1800"/>
              </a:spcAft>
            </a:pPr>
            <a:r>
              <a:rPr lang="en-US" sz="2400" dirty="0"/>
              <a:t>“In flaming fire taking vengeance on them that </a:t>
            </a:r>
            <a:r>
              <a:rPr lang="en-US" sz="2400" b="1" dirty="0">
                <a:solidFill>
                  <a:srgbClr val="FF0000"/>
                </a:solidFill>
              </a:rPr>
              <a:t>know not God</a:t>
            </a:r>
            <a:r>
              <a:rPr lang="en-US" sz="2400" dirty="0"/>
              <a:t>, and that obey not the gospel of our Lord Jesus Christ” 				</a:t>
            </a:r>
            <a:r>
              <a:rPr lang="en-US" sz="2000" dirty="0"/>
              <a:t>(2 </a:t>
            </a:r>
            <a:r>
              <a:rPr lang="en-US" sz="2000" dirty="0" err="1"/>
              <a:t>Thess</a:t>
            </a:r>
            <a:r>
              <a:rPr lang="en-US" sz="2000" dirty="0"/>
              <a:t> 1:8)</a:t>
            </a:r>
            <a:endParaRPr lang="en-US" sz="2400" dirty="0"/>
          </a:p>
        </p:txBody>
      </p:sp>
      <p:sp>
        <p:nvSpPr>
          <p:cNvPr id="4" name="TextBox 3">
            <a:extLst>
              <a:ext uri="{FF2B5EF4-FFF2-40B4-BE49-F238E27FC236}">
                <a16:creationId xmlns:a16="http://schemas.microsoft.com/office/drawing/2014/main" id="{A8E9C023-53B8-4898-9358-E1673FA32848}"/>
              </a:ext>
            </a:extLst>
          </p:cNvPr>
          <p:cNvSpPr txBox="1"/>
          <p:nvPr/>
        </p:nvSpPr>
        <p:spPr>
          <a:xfrm>
            <a:off x="242244" y="2856470"/>
            <a:ext cx="8901756" cy="1200329"/>
          </a:xfrm>
          <a:prstGeom prst="rect">
            <a:avLst/>
          </a:prstGeom>
          <a:noFill/>
        </p:spPr>
        <p:txBody>
          <a:bodyPr wrap="square" rtlCol="0">
            <a:spAutoFit/>
          </a:bodyPr>
          <a:lstStyle/>
          <a:p>
            <a:r>
              <a:rPr lang="en-US" sz="2400" dirty="0"/>
              <a:t>“And this is life eternal, that they might </a:t>
            </a:r>
            <a:r>
              <a:rPr lang="en-US" sz="2400" b="1" dirty="0">
                <a:solidFill>
                  <a:srgbClr val="00B0F0"/>
                </a:solidFill>
              </a:rPr>
              <a:t>know thee </a:t>
            </a:r>
            <a:r>
              <a:rPr lang="en-US" sz="2400" dirty="0"/>
              <a:t>the only true God, and Jesus Christ, whom thou hast sent” </a:t>
            </a:r>
          </a:p>
          <a:p>
            <a:pPr>
              <a:spcAft>
                <a:spcPts val="1800"/>
              </a:spcAft>
            </a:pPr>
            <a:r>
              <a:rPr lang="en-US" sz="2400" dirty="0"/>
              <a:t>					</a:t>
            </a:r>
            <a:r>
              <a:rPr lang="en-US" sz="2000" dirty="0"/>
              <a:t>(Jn 17:3)</a:t>
            </a:r>
            <a:endParaRPr lang="en-US" sz="2400" dirty="0"/>
          </a:p>
        </p:txBody>
      </p:sp>
      <p:sp>
        <p:nvSpPr>
          <p:cNvPr id="5" name="TextBox 4">
            <a:extLst>
              <a:ext uri="{FF2B5EF4-FFF2-40B4-BE49-F238E27FC236}">
                <a16:creationId xmlns:a16="http://schemas.microsoft.com/office/drawing/2014/main" id="{1D75DB25-68B0-49C6-8E40-067EC6E28C9B}"/>
              </a:ext>
            </a:extLst>
          </p:cNvPr>
          <p:cNvSpPr txBox="1"/>
          <p:nvPr/>
        </p:nvSpPr>
        <p:spPr>
          <a:xfrm>
            <a:off x="242244" y="4496051"/>
            <a:ext cx="8901756" cy="2015936"/>
          </a:xfrm>
          <a:prstGeom prst="rect">
            <a:avLst/>
          </a:prstGeom>
          <a:noFill/>
        </p:spPr>
        <p:txBody>
          <a:bodyPr wrap="square" rtlCol="0">
            <a:spAutoFit/>
          </a:bodyPr>
          <a:lstStyle/>
          <a:p>
            <a:pPr>
              <a:spcAft>
                <a:spcPts val="600"/>
              </a:spcAft>
            </a:pPr>
            <a:r>
              <a:rPr lang="en-US" sz="2400" dirty="0"/>
              <a:t>“Nature can tell us God is, because He must be.  But nature can tell us no more.  It tells us nothing of His being His character, His purpose, His will with regard to man, nor His object in constructing our universe.”  </a:t>
            </a:r>
          </a:p>
          <a:p>
            <a:pPr>
              <a:spcAft>
                <a:spcPts val="1800"/>
              </a:spcAft>
            </a:pPr>
            <a:r>
              <a:rPr lang="en-US" sz="2400" dirty="0"/>
              <a:t>					</a:t>
            </a:r>
            <a:r>
              <a:rPr lang="en-US" sz="2000" dirty="0"/>
              <a:t>(Christendom Astray p. 133)</a:t>
            </a:r>
            <a:endParaRPr lang="en-US" sz="2400" dirty="0"/>
          </a:p>
        </p:txBody>
      </p:sp>
    </p:spTree>
    <p:extLst>
      <p:ext uri="{BB962C8B-B14F-4D97-AF65-F5344CB8AC3E}">
        <p14:creationId xmlns:p14="http://schemas.microsoft.com/office/powerpoint/2010/main" val="3984416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1883391" y="234748"/>
            <a:ext cx="6951516" cy="810491"/>
          </a:xfrm>
        </p:spPr>
        <p:txBody>
          <a:bodyPr>
            <a:normAutofit/>
          </a:bodyPr>
          <a:lstStyle/>
          <a:p>
            <a:r>
              <a:rPr lang="en-US" dirty="0"/>
              <a:t>Merciful</a:t>
            </a:r>
          </a:p>
        </p:txBody>
      </p:sp>
      <p:sp>
        <p:nvSpPr>
          <p:cNvPr id="16" name="TextBox 15"/>
          <p:cNvSpPr txBox="1"/>
          <p:nvPr/>
        </p:nvSpPr>
        <p:spPr>
          <a:xfrm>
            <a:off x="242244" y="1129955"/>
            <a:ext cx="8901756" cy="5509200"/>
          </a:xfrm>
          <a:prstGeom prst="rect">
            <a:avLst/>
          </a:prstGeom>
          <a:noFill/>
        </p:spPr>
        <p:txBody>
          <a:bodyPr wrap="square" rtlCol="0">
            <a:spAutoFit/>
          </a:bodyPr>
          <a:lstStyle/>
          <a:p>
            <a:pPr>
              <a:spcAft>
                <a:spcPts val="1200"/>
              </a:spcAft>
            </a:pPr>
            <a:r>
              <a:rPr lang="en-US" sz="2400" i="1" dirty="0" err="1"/>
              <a:t>Rachuwm</a:t>
            </a:r>
            <a:r>
              <a:rPr lang="en-US" sz="2400" dirty="0"/>
              <a:t> (adj.)</a:t>
            </a:r>
          </a:p>
          <a:p>
            <a:pPr marL="342900" indent="-342900">
              <a:spcAft>
                <a:spcPts val="1200"/>
              </a:spcAft>
              <a:buFont typeface="Arial" panose="020B0604020202020204" pitchFamily="34" charset="0"/>
              <a:buChar char="•"/>
            </a:pPr>
            <a:r>
              <a:rPr lang="en-US" sz="2400" dirty="0"/>
              <a:t>Only used of God in the Bible* – 13x in OT</a:t>
            </a:r>
          </a:p>
          <a:p>
            <a:pPr marL="342900" indent="-342900">
              <a:spcAft>
                <a:spcPts val="1200"/>
              </a:spcAft>
              <a:buFont typeface="Arial" panose="020B0604020202020204" pitchFamily="34" charset="0"/>
              <a:buChar char="•"/>
            </a:pPr>
            <a:r>
              <a:rPr lang="en-US" sz="2400" dirty="0"/>
              <a:t>Usage connects </a:t>
            </a:r>
            <a:r>
              <a:rPr lang="en-US" sz="2400" i="1" dirty="0"/>
              <a:t>why</a:t>
            </a:r>
            <a:r>
              <a:rPr lang="en-US" sz="2400" dirty="0"/>
              <a:t> God forgives</a:t>
            </a:r>
          </a:p>
          <a:p>
            <a:pPr marL="800100" lvl="1" indent="-342900">
              <a:spcAft>
                <a:spcPts val="1200"/>
              </a:spcAft>
              <a:buFont typeface="Arial" panose="020B0604020202020204" pitchFamily="34" charset="0"/>
              <a:buChar char="•"/>
            </a:pPr>
            <a:r>
              <a:rPr lang="en-US" sz="2100" dirty="0" err="1"/>
              <a:t>Deut</a:t>
            </a:r>
            <a:r>
              <a:rPr lang="en-US" sz="2100" dirty="0"/>
              <a:t> 4:31; 2 </a:t>
            </a:r>
            <a:r>
              <a:rPr lang="en-US" sz="2100" dirty="0" err="1"/>
              <a:t>Chron</a:t>
            </a:r>
            <a:r>
              <a:rPr lang="en-US" sz="2100" dirty="0"/>
              <a:t> 30:9; </a:t>
            </a:r>
            <a:r>
              <a:rPr lang="en-US" sz="2100" dirty="0" err="1"/>
              <a:t>Psa</a:t>
            </a:r>
            <a:r>
              <a:rPr lang="en-US" sz="2100" dirty="0"/>
              <a:t> 86:15, 103:8, 111:4, 112:4, 145:8;   Joel 2:13; Jonah 4:2 </a:t>
            </a:r>
            <a:r>
              <a:rPr lang="en-US" sz="2100" dirty="0">
                <a:sym typeface="Wingdings" panose="05000000000000000000" pitchFamily="2" charset="2"/>
              </a:rPr>
              <a:t> </a:t>
            </a:r>
            <a:r>
              <a:rPr lang="en-US" sz="2100" b="1" dirty="0"/>
              <a:t>Genuine appeals for forgiveness</a:t>
            </a:r>
          </a:p>
          <a:p>
            <a:pPr marL="800100" lvl="1" indent="-342900">
              <a:spcAft>
                <a:spcPts val="600"/>
              </a:spcAft>
              <a:buFont typeface="Arial" panose="020B0604020202020204" pitchFamily="34" charset="0"/>
              <a:buChar char="•"/>
            </a:pPr>
            <a:r>
              <a:rPr lang="en-US" sz="2100" dirty="0" err="1"/>
              <a:t>Neh</a:t>
            </a:r>
            <a:r>
              <a:rPr lang="en-US" sz="2100" dirty="0"/>
              <a:t> 9:17,31; </a:t>
            </a:r>
            <a:r>
              <a:rPr lang="en-US" sz="2100" dirty="0" err="1"/>
              <a:t>Psa</a:t>
            </a:r>
            <a:r>
              <a:rPr lang="en-US" sz="2100" dirty="0"/>
              <a:t> 78:38 </a:t>
            </a:r>
            <a:r>
              <a:rPr lang="en-US" sz="2100" dirty="0">
                <a:sym typeface="Wingdings" panose="05000000000000000000" pitchFamily="2" charset="2"/>
              </a:rPr>
              <a:t> </a:t>
            </a:r>
            <a:r>
              <a:rPr lang="en-US" sz="2100" b="1" dirty="0">
                <a:sym typeface="Wingdings" panose="05000000000000000000" pitchFamily="2" charset="2"/>
              </a:rPr>
              <a:t>No spirit of repentance</a:t>
            </a:r>
          </a:p>
          <a:p>
            <a:pPr marL="1257300" lvl="2" indent="-342900">
              <a:spcAft>
                <a:spcPts val="1200"/>
              </a:spcAft>
              <a:buFont typeface="Arial" panose="020B0604020202020204" pitchFamily="34" charset="0"/>
              <a:buChar char="•"/>
            </a:pPr>
            <a:r>
              <a:rPr lang="en-US" dirty="0">
                <a:sym typeface="Wingdings" panose="05000000000000000000" pitchFamily="2" charset="2"/>
              </a:rPr>
              <a:t>Yet, God still forgave because He is merciful!</a:t>
            </a:r>
          </a:p>
          <a:p>
            <a:pPr marL="342900" indent="-342900">
              <a:spcAft>
                <a:spcPts val="1200"/>
              </a:spcAft>
              <a:buFont typeface="Arial" panose="020B0604020202020204" pitchFamily="34" charset="0"/>
              <a:buChar char="•"/>
            </a:pPr>
            <a:r>
              <a:rPr lang="en-US" sz="2400" dirty="0">
                <a:sym typeface="Wingdings" panose="05000000000000000000" pitchFamily="2" charset="2"/>
              </a:rPr>
              <a:t>Root is </a:t>
            </a:r>
            <a:r>
              <a:rPr lang="en-US" sz="2400" i="1" dirty="0" err="1">
                <a:sym typeface="Wingdings" panose="05000000000000000000" pitchFamily="2" charset="2"/>
              </a:rPr>
              <a:t>Racham</a:t>
            </a:r>
            <a:r>
              <a:rPr lang="en-US" sz="2400" i="1" dirty="0">
                <a:sym typeface="Wingdings" panose="05000000000000000000" pitchFamily="2" charset="2"/>
              </a:rPr>
              <a:t> (verb)</a:t>
            </a:r>
            <a:r>
              <a:rPr lang="en-US" sz="2400" dirty="0">
                <a:sym typeface="Wingdings" panose="05000000000000000000" pitchFamily="2" charset="2"/>
              </a:rPr>
              <a:t> – to cherish, love</a:t>
            </a:r>
          </a:p>
          <a:p>
            <a:pPr marL="800100" lvl="1" indent="-342900">
              <a:spcAft>
                <a:spcPts val="600"/>
              </a:spcAft>
              <a:buFont typeface="Arial" panose="020B0604020202020204" pitchFamily="34" charset="0"/>
              <a:buChar char="•"/>
            </a:pPr>
            <a:r>
              <a:rPr lang="en-US" sz="2100" dirty="0">
                <a:sym typeface="Wingdings" panose="05000000000000000000" pitchFamily="2" charset="2"/>
              </a:rPr>
              <a:t>God’s love for His people (Isa 14:1)</a:t>
            </a:r>
          </a:p>
          <a:p>
            <a:pPr marL="800100" lvl="1" indent="-342900">
              <a:spcAft>
                <a:spcPts val="600"/>
              </a:spcAft>
              <a:buFont typeface="Arial" panose="020B0604020202020204" pitchFamily="34" charset="0"/>
              <a:buChar char="•"/>
            </a:pPr>
            <a:r>
              <a:rPr lang="en-US" sz="2100" dirty="0">
                <a:sym typeface="Wingdings" panose="05000000000000000000" pitchFamily="2" charset="2"/>
              </a:rPr>
              <a:t>Israel’s enemies who will have no love (‘mercy’) for them</a:t>
            </a:r>
          </a:p>
          <a:p>
            <a:pPr lvl="2">
              <a:spcAft>
                <a:spcPts val="1200"/>
              </a:spcAft>
            </a:pPr>
            <a:r>
              <a:rPr lang="en-US" dirty="0">
                <a:sym typeface="Wingdings" panose="05000000000000000000" pitchFamily="2" charset="2"/>
              </a:rPr>
              <a:t>His people must decide what they will receive!</a:t>
            </a:r>
          </a:p>
          <a:p>
            <a:pPr>
              <a:spcAft>
                <a:spcPts val="1200"/>
              </a:spcAft>
            </a:pPr>
            <a:endParaRPr lang="en-US" sz="2000" dirty="0"/>
          </a:p>
        </p:txBody>
      </p:sp>
      <p:sp>
        <p:nvSpPr>
          <p:cNvPr id="18" name="TextBox 17"/>
          <p:cNvSpPr txBox="1"/>
          <p:nvPr/>
        </p:nvSpPr>
        <p:spPr>
          <a:xfrm>
            <a:off x="133060" y="6239046"/>
            <a:ext cx="8901756" cy="461665"/>
          </a:xfrm>
          <a:prstGeom prst="rect">
            <a:avLst/>
          </a:prstGeom>
          <a:solidFill>
            <a:srgbClr val="FFFF00"/>
          </a:solidFill>
          <a:ln>
            <a:solidFill>
              <a:schemeClr val="bg1"/>
            </a:solidFill>
          </a:ln>
        </p:spPr>
        <p:txBody>
          <a:bodyPr wrap="square" rtlCol="0">
            <a:spAutoFit/>
          </a:bodyPr>
          <a:lstStyle/>
          <a:p>
            <a:pPr algn="ctr"/>
            <a:r>
              <a:rPr lang="en-US" sz="2400" b="1" dirty="0">
                <a:solidFill>
                  <a:schemeClr val="bg1"/>
                </a:solidFill>
              </a:rPr>
              <a:t>God not just </a:t>
            </a:r>
            <a:r>
              <a:rPr lang="en-US" sz="2400" b="1" i="1" dirty="0">
                <a:solidFill>
                  <a:schemeClr val="bg1"/>
                </a:solidFill>
              </a:rPr>
              <a:t>desire</a:t>
            </a:r>
            <a:r>
              <a:rPr lang="en-US" sz="2400" b="1" dirty="0">
                <a:solidFill>
                  <a:schemeClr val="bg1"/>
                </a:solidFill>
              </a:rPr>
              <a:t> to forgive, it is His </a:t>
            </a:r>
            <a:r>
              <a:rPr lang="en-US" sz="2400" b="1" i="1" dirty="0">
                <a:solidFill>
                  <a:schemeClr val="bg1"/>
                </a:solidFill>
              </a:rPr>
              <a:t>character</a:t>
            </a:r>
            <a:r>
              <a:rPr lang="en-US" sz="2400" b="1" dirty="0">
                <a:solidFill>
                  <a:schemeClr val="bg1"/>
                </a:solidFill>
              </a:rPr>
              <a:t> to forgive</a:t>
            </a:r>
          </a:p>
        </p:txBody>
      </p:sp>
      <p:sp>
        <p:nvSpPr>
          <p:cNvPr id="2" name="Freeform: Shape 1"/>
          <p:cNvSpPr/>
          <p:nvPr/>
        </p:nvSpPr>
        <p:spPr>
          <a:xfrm>
            <a:off x="696036" y="4929809"/>
            <a:ext cx="162042" cy="597534"/>
          </a:xfrm>
          <a:custGeom>
            <a:avLst/>
            <a:gdLst>
              <a:gd name="connsiteX0" fmla="*/ 185530 w 185530"/>
              <a:gd name="connsiteY0" fmla="*/ 0 h 649356"/>
              <a:gd name="connsiteX1" fmla="*/ 0 w 185530"/>
              <a:gd name="connsiteY1" fmla="*/ 0 h 649356"/>
              <a:gd name="connsiteX2" fmla="*/ 0 w 185530"/>
              <a:gd name="connsiteY2" fmla="*/ 649356 h 649356"/>
              <a:gd name="connsiteX3" fmla="*/ 132521 w 185530"/>
              <a:gd name="connsiteY3" fmla="*/ 649356 h 649356"/>
              <a:gd name="connsiteX0" fmla="*/ 185530 w 208721"/>
              <a:gd name="connsiteY0" fmla="*/ 0 h 658881"/>
              <a:gd name="connsiteX1" fmla="*/ 0 w 208721"/>
              <a:gd name="connsiteY1" fmla="*/ 0 h 658881"/>
              <a:gd name="connsiteX2" fmla="*/ 0 w 208721"/>
              <a:gd name="connsiteY2" fmla="*/ 649356 h 658881"/>
              <a:gd name="connsiteX3" fmla="*/ 208721 w 208721"/>
              <a:gd name="connsiteY3" fmla="*/ 658881 h 658881"/>
              <a:gd name="connsiteX0" fmla="*/ 185530 w 208721"/>
              <a:gd name="connsiteY0" fmla="*/ 0 h 649356"/>
              <a:gd name="connsiteX1" fmla="*/ 0 w 208721"/>
              <a:gd name="connsiteY1" fmla="*/ 0 h 649356"/>
              <a:gd name="connsiteX2" fmla="*/ 0 w 208721"/>
              <a:gd name="connsiteY2" fmla="*/ 649356 h 649356"/>
              <a:gd name="connsiteX3" fmla="*/ 208721 w 208721"/>
              <a:gd name="connsiteY3" fmla="*/ 649356 h 649356"/>
            </a:gdLst>
            <a:ahLst/>
            <a:cxnLst>
              <a:cxn ang="0">
                <a:pos x="connsiteX0" y="connsiteY0"/>
              </a:cxn>
              <a:cxn ang="0">
                <a:pos x="connsiteX1" y="connsiteY1"/>
              </a:cxn>
              <a:cxn ang="0">
                <a:pos x="connsiteX2" y="connsiteY2"/>
              </a:cxn>
              <a:cxn ang="0">
                <a:pos x="connsiteX3" y="connsiteY3"/>
              </a:cxn>
            </a:cxnLst>
            <a:rect l="l" t="t" r="r" b="b"/>
            <a:pathLst>
              <a:path w="208721" h="649356">
                <a:moveTo>
                  <a:pt x="185530" y="0"/>
                </a:moveTo>
                <a:lnTo>
                  <a:pt x="0" y="0"/>
                </a:lnTo>
                <a:lnTo>
                  <a:pt x="0" y="649356"/>
                </a:lnTo>
                <a:lnTo>
                  <a:pt x="208721" y="649356"/>
                </a:ln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Shape 2"/>
          <p:cNvSpPr/>
          <p:nvPr/>
        </p:nvSpPr>
        <p:spPr>
          <a:xfrm>
            <a:off x="552450" y="5248275"/>
            <a:ext cx="689496" cy="565672"/>
          </a:xfrm>
          <a:custGeom>
            <a:avLst/>
            <a:gdLst>
              <a:gd name="connsiteX0" fmla="*/ 95250 w 590550"/>
              <a:gd name="connsiteY0" fmla="*/ 0 h 542925"/>
              <a:gd name="connsiteX1" fmla="*/ 0 w 590550"/>
              <a:gd name="connsiteY1" fmla="*/ 0 h 542925"/>
              <a:gd name="connsiteX2" fmla="*/ 0 w 590550"/>
              <a:gd name="connsiteY2" fmla="*/ 533400 h 542925"/>
              <a:gd name="connsiteX3" fmla="*/ 590550 w 590550"/>
              <a:gd name="connsiteY3" fmla="*/ 542925 h 542925"/>
              <a:gd name="connsiteX0" fmla="*/ 95250 w 590550"/>
              <a:gd name="connsiteY0" fmla="*/ 0 h 542925"/>
              <a:gd name="connsiteX1" fmla="*/ 0 w 590550"/>
              <a:gd name="connsiteY1" fmla="*/ 0 h 542925"/>
              <a:gd name="connsiteX2" fmla="*/ 0 w 590550"/>
              <a:gd name="connsiteY2" fmla="*/ 533400 h 542925"/>
              <a:gd name="connsiteX3" fmla="*/ 590550 w 590550"/>
              <a:gd name="connsiteY3" fmla="*/ 542925 h 542925"/>
              <a:gd name="connsiteX0" fmla="*/ 95250 w 590550"/>
              <a:gd name="connsiteY0" fmla="*/ 0 h 533400"/>
              <a:gd name="connsiteX1" fmla="*/ 0 w 590550"/>
              <a:gd name="connsiteY1" fmla="*/ 0 h 533400"/>
              <a:gd name="connsiteX2" fmla="*/ 0 w 590550"/>
              <a:gd name="connsiteY2" fmla="*/ 533400 h 533400"/>
              <a:gd name="connsiteX3" fmla="*/ 590550 w 590550"/>
              <a:gd name="connsiteY3" fmla="*/ 533400 h 533400"/>
              <a:gd name="connsiteX0" fmla="*/ 111566 w 590550"/>
              <a:gd name="connsiteY0" fmla="*/ 0 h 533400"/>
              <a:gd name="connsiteX1" fmla="*/ 0 w 590550"/>
              <a:gd name="connsiteY1" fmla="*/ 0 h 533400"/>
              <a:gd name="connsiteX2" fmla="*/ 0 w 590550"/>
              <a:gd name="connsiteY2" fmla="*/ 533400 h 533400"/>
              <a:gd name="connsiteX3" fmla="*/ 590550 w 590550"/>
              <a:gd name="connsiteY3" fmla="*/ 533400 h 533400"/>
            </a:gdLst>
            <a:ahLst/>
            <a:cxnLst>
              <a:cxn ang="0">
                <a:pos x="connsiteX0" y="connsiteY0"/>
              </a:cxn>
              <a:cxn ang="0">
                <a:pos x="connsiteX1" y="connsiteY1"/>
              </a:cxn>
              <a:cxn ang="0">
                <a:pos x="connsiteX2" y="connsiteY2"/>
              </a:cxn>
              <a:cxn ang="0">
                <a:pos x="connsiteX3" y="connsiteY3"/>
              </a:cxn>
            </a:cxnLst>
            <a:rect l="l" t="t" r="r" b="b"/>
            <a:pathLst>
              <a:path w="590550" h="533400">
                <a:moveTo>
                  <a:pt x="111566" y="0"/>
                </a:moveTo>
                <a:lnTo>
                  <a:pt x="0" y="0"/>
                </a:lnTo>
                <a:lnTo>
                  <a:pt x="0" y="533400"/>
                </a:lnTo>
                <a:lnTo>
                  <a:pt x="590550" y="533400"/>
                </a:lnTo>
              </a:path>
            </a:pathLst>
          </a:custGeom>
          <a:noFill/>
          <a:ln w="28575">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6604000" y="1320800"/>
            <a:ext cx="2430816" cy="261610"/>
          </a:xfrm>
          <a:prstGeom prst="rect">
            <a:avLst/>
          </a:prstGeom>
          <a:noFill/>
        </p:spPr>
        <p:txBody>
          <a:bodyPr wrap="square" rtlCol="0">
            <a:spAutoFit/>
          </a:bodyPr>
          <a:lstStyle/>
          <a:p>
            <a:r>
              <a:rPr lang="en-US" sz="1100" dirty="0"/>
              <a:t>*</a:t>
            </a:r>
            <a:r>
              <a:rPr lang="en-US" sz="1100" dirty="0" err="1"/>
              <a:t>Psa</a:t>
            </a:r>
            <a:r>
              <a:rPr lang="en-US" sz="1100" dirty="0"/>
              <a:t> 112:4 is possible exception</a:t>
            </a:r>
          </a:p>
        </p:txBody>
      </p:sp>
    </p:spTree>
    <p:extLst>
      <p:ext uri="{BB962C8B-B14F-4D97-AF65-F5344CB8AC3E}">
        <p14:creationId xmlns:p14="http://schemas.microsoft.com/office/powerpoint/2010/main" val="2795855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xEl>
                                              <p:pRg st="2" end="2"/>
                                            </p:txEl>
                                          </p:spTgt>
                                        </p:tgtEl>
                                        <p:attrNameLst>
                                          <p:attrName>style.visibility</p:attrName>
                                        </p:attrNameLst>
                                      </p:cBhvr>
                                      <p:to>
                                        <p:strVal val="visible"/>
                                      </p:to>
                                    </p:set>
                                    <p:animEffect transition="in" filter="fade">
                                      <p:cBhvr>
                                        <p:cTn id="7" dur="500"/>
                                        <p:tgtEl>
                                          <p:spTgt spid="16">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6">
                                            <p:txEl>
                                              <p:pRg st="3" end="3"/>
                                            </p:txEl>
                                          </p:spTgt>
                                        </p:tgtEl>
                                        <p:attrNameLst>
                                          <p:attrName>style.visibility</p:attrName>
                                        </p:attrNameLst>
                                      </p:cBhvr>
                                      <p:to>
                                        <p:strVal val="visible"/>
                                      </p:to>
                                    </p:set>
                                    <p:animEffect transition="in" filter="fade">
                                      <p:cBhvr>
                                        <p:cTn id="10" dur="500"/>
                                        <p:tgtEl>
                                          <p:spTgt spid="16">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6">
                                            <p:txEl>
                                              <p:pRg st="4" end="4"/>
                                            </p:txEl>
                                          </p:spTgt>
                                        </p:tgtEl>
                                        <p:attrNameLst>
                                          <p:attrName>style.visibility</p:attrName>
                                        </p:attrNameLst>
                                      </p:cBhvr>
                                      <p:to>
                                        <p:strVal val="visible"/>
                                      </p:to>
                                    </p:set>
                                    <p:animEffect transition="in" filter="fade">
                                      <p:cBhvr>
                                        <p:cTn id="13" dur="500"/>
                                        <p:tgtEl>
                                          <p:spTgt spid="16">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6">
                                            <p:txEl>
                                              <p:pRg st="5" end="5"/>
                                            </p:txEl>
                                          </p:spTgt>
                                        </p:tgtEl>
                                        <p:attrNameLst>
                                          <p:attrName>style.visibility</p:attrName>
                                        </p:attrNameLst>
                                      </p:cBhvr>
                                      <p:to>
                                        <p:strVal val="visible"/>
                                      </p:to>
                                    </p:set>
                                    <p:animEffect transition="in" filter="fade">
                                      <p:cBhvr>
                                        <p:cTn id="16" dur="500"/>
                                        <p:tgtEl>
                                          <p:spTgt spid="16">
                                            <p:txEl>
                                              <p:pRg st="5" end="5"/>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6">
                                            <p:txEl>
                                              <p:pRg st="6" end="6"/>
                                            </p:txEl>
                                          </p:spTgt>
                                        </p:tgtEl>
                                        <p:attrNameLst>
                                          <p:attrName>style.visibility</p:attrName>
                                        </p:attrNameLst>
                                      </p:cBhvr>
                                      <p:to>
                                        <p:strVal val="visible"/>
                                      </p:to>
                                    </p:set>
                                    <p:animEffect transition="in" filter="fade">
                                      <p:cBhvr>
                                        <p:cTn id="21" dur="500"/>
                                        <p:tgtEl>
                                          <p:spTgt spid="16">
                                            <p:txEl>
                                              <p:pRg st="6" end="6"/>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16">
                                            <p:txEl>
                                              <p:pRg st="7" end="7"/>
                                            </p:txEl>
                                          </p:spTgt>
                                        </p:tgtEl>
                                        <p:attrNameLst>
                                          <p:attrName>style.visibility</p:attrName>
                                        </p:attrNameLst>
                                      </p:cBhvr>
                                      <p:to>
                                        <p:strVal val="visible"/>
                                      </p:to>
                                    </p:set>
                                    <p:animEffect transition="in" filter="fade">
                                      <p:cBhvr>
                                        <p:cTn id="24" dur="500"/>
                                        <p:tgtEl>
                                          <p:spTgt spid="16">
                                            <p:txEl>
                                              <p:pRg st="7" end="7"/>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16">
                                            <p:txEl>
                                              <p:pRg st="8" end="8"/>
                                            </p:txEl>
                                          </p:spTgt>
                                        </p:tgtEl>
                                        <p:attrNameLst>
                                          <p:attrName>style.visibility</p:attrName>
                                        </p:attrNameLst>
                                      </p:cBhvr>
                                      <p:to>
                                        <p:strVal val="visible"/>
                                      </p:to>
                                    </p:set>
                                    <p:animEffect transition="in" filter="fade">
                                      <p:cBhvr>
                                        <p:cTn id="27" dur="500"/>
                                        <p:tgtEl>
                                          <p:spTgt spid="16">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500"/>
                                        <p:tgtEl>
                                          <p:spTgt spid="2"/>
                                        </p:tgtEl>
                                      </p:cBhvr>
                                    </p:animEffect>
                                  </p:childTnLst>
                                </p:cTn>
                              </p:par>
                            </p:childTnLst>
                          </p:cTn>
                        </p:par>
                        <p:par>
                          <p:cTn id="33" fill="hold">
                            <p:stCondLst>
                              <p:cond delay="500"/>
                            </p:stCondLst>
                            <p:childTnLst>
                              <p:par>
                                <p:cTn id="34" presetID="22" presetClass="entr" presetSubtype="1" fill="hold" grpId="0" nodeType="after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wipe(up)">
                                      <p:cBhvr>
                                        <p:cTn id="36" dur="500"/>
                                        <p:tgtEl>
                                          <p:spTgt spid="3"/>
                                        </p:tgtEl>
                                      </p:cBhvr>
                                    </p:animEffect>
                                  </p:childTnLst>
                                </p:cTn>
                              </p:par>
                            </p:childTnLst>
                          </p:cTn>
                        </p:par>
                        <p:par>
                          <p:cTn id="37" fill="hold">
                            <p:stCondLst>
                              <p:cond delay="1000"/>
                            </p:stCondLst>
                            <p:childTnLst>
                              <p:par>
                                <p:cTn id="38" presetID="10" presetClass="entr" presetSubtype="0" fill="hold" nodeType="afterEffect">
                                  <p:stCondLst>
                                    <p:cond delay="0"/>
                                  </p:stCondLst>
                                  <p:childTnLst>
                                    <p:set>
                                      <p:cBhvr>
                                        <p:cTn id="39" dur="1" fill="hold">
                                          <p:stCondLst>
                                            <p:cond delay="0"/>
                                          </p:stCondLst>
                                        </p:cTn>
                                        <p:tgtEl>
                                          <p:spTgt spid="16">
                                            <p:txEl>
                                              <p:pRg st="9" end="9"/>
                                            </p:txEl>
                                          </p:spTgt>
                                        </p:tgtEl>
                                        <p:attrNameLst>
                                          <p:attrName>style.visibility</p:attrName>
                                        </p:attrNameLst>
                                      </p:cBhvr>
                                      <p:to>
                                        <p:strVal val="visible"/>
                                      </p:to>
                                    </p:set>
                                    <p:animEffect transition="in" filter="fade">
                                      <p:cBhvr>
                                        <p:cTn id="40" dur="500"/>
                                        <p:tgtEl>
                                          <p:spTgt spid="16">
                                            <p:txEl>
                                              <p:pRg st="9" end="9"/>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 grpId="0" animBg="1"/>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1883391" y="234748"/>
            <a:ext cx="6951516" cy="810491"/>
          </a:xfrm>
        </p:spPr>
        <p:txBody>
          <a:bodyPr>
            <a:normAutofit/>
          </a:bodyPr>
          <a:lstStyle/>
          <a:p>
            <a:r>
              <a:rPr lang="en-US" dirty="0"/>
              <a:t>Gracious</a:t>
            </a:r>
          </a:p>
        </p:txBody>
      </p:sp>
      <p:sp>
        <p:nvSpPr>
          <p:cNvPr id="16" name="TextBox 15"/>
          <p:cNvSpPr txBox="1"/>
          <p:nvPr/>
        </p:nvSpPr>
        <p:spPr>
          <a:xfrm>
            <a:off x="242244" y="1129955"/>
            <a:ext cx="8901756" cy="5124480"/>
          </a:xfrm>
          <a:prstGeom prst="rect">
            <a:avLst/>
          </a:prstGeom>
          <a:noFill/>
        </p:spPr>
        <p:txBody>
          <a:bodyPr wrap="square" rtlCol="0">
            <a:spAutoFit/>
          </a:bodyPr>
          <a:lstStyle/>
          <a:p>
            <a:pPr>
              <a:spcAft>
                <a:spcPts val="1200"/>
              </a:spcAft>
            </a:pPr>
            <a:r>
              <a:rPr lang="en-US" sz="2400" i="1" dirty="0" err="1"/>
              <a:t>channuwn</a:t>
            </a:r>
            <a:r>
              <a:rPr lang="en-US" sz="2400" dirty="0"/>
              <a:t> (adj.)</a:t>
            </a:r>
          </a:p>
          <a:p>
            <a:pPr marL="342900" indent="-342900">
              <a:spcAft>
                <a:spcPts val="600"/>
              </a:spcAft>
              <a:buFont typeface="Arial" panose="020B0604020202020204" pitchFamily="34" charset="0"/>
              <a:buChar char="•"/>
            </a:pPr>
            <a:r>
              <a:rPr lang="en-US" sz="2400" dirty="0"/>
              <a:t>Only used of God in the Bible* – 13x in OT</a:t>
            </a:r>
          </a:p>
          <a:p>
            <a:pPr marL="800100" lvl="1" indent="-342900">
              <a:spcAft>
                <a:spcPts val="1200"/>
              </a:spcAft>
              <a:buFont typeface="Arial" panose="020B0604020202020204" pitchFamily="34" charset="0"/>
              <a:buChar char="•"/>
            </a:pPr>
            <a:r>
              <a:rPr lang="en-US" sz="2100" dirty="0"/>
              <a:t>Ex 22:27, 24:6; 2Chr 30:9; </a:t>
            </a:r>
            <a:r>
              <a:rPr lang="en-US" sz="2100" dirty="0" err="1"/>
              <a:t>Neh</a:t>
            </a:r>
            <a:r>
              <a:rPr lang="en-US" sz="2100" dirty="0"/>
              <a:t> 9:17, 31; </a:t>
            </a:r>
            <a:r>
              <a:rPr lang="en-US" sz="2100" dirty="0" err="1"/>
              <a:t>Psa</a:t>
            </a:r>
            <a:r>
              <a:rPr lang="en-US" sz="2100" dirty="0"/>
              <a:t> 86:15, 103:8; 111:4; 112:4; 116:5; 145:8; Joel 2:13; Jon 4:2</a:t>
            </a:r>
            <a:endParaRPr lang="en-US" sz="2100" b="1" dirty="0"/>
          </a:p>
          <a:p>
            <a:pPr marL="342900" indent="-342900">
              <a:spcAft>
                <a:spcPts val="600"/>
              </a:spcAft>
              <a:buFont typeface="Arial" panose="020B0604020202020204" pitchFamily="34" charset="0"/>
              <a:buChar char="•"/>
            </a:pPr>
            <a:r>
              <a:rPr lang="en-US" sz="2400" dirty="0">
                <a:sym typeface="Wingdings" panose="05000000000000000000" pitchFamily="2" charset="2"/>
              </a:rPr>
              <a:t>Almost always used with ‘mercy’ – 1 exception</a:t>
            </a:r>
          </a:p>
          <a:p>
            <a:pPr marL="800100" lvl="1" indent="-342900">
              <a:spcAft>
                <a:spcPts val="600"/>
              </a:spcAft>
              <a:buFont typeface="Arial" panose="020B0604020202020204" pitchFamily="34" charset="0"/>
              <a:buChar char="•"/>
            </a:pPr>
            <a:r>
              <a:rPr lang="en-US" sz="2100" dirty="0">
                <a:sym typeface="Wingdings" panose="05000000000000000000" pitchFamily="2" charset="2"/>
              </a:rPr>
              <a:t>Grace w/out mercy: Ex 22:27</a:t>
            </a:r>
          </a:p>
          <a:p>
            <a:pPr marL="1257300" lvl="2" indent="-342900">
              <a:spcAft>
                <a:spcPts val="600"/>
              </a:spcAft>
              <a:buFont typeface="Arial" panose="020B0604020202020204" pitchFamily="34" charset="0"/>
              <a:buChar char="•"/>
            </a:pPr>
            <a:r>
              <a:rPr lang="en-US" dirty="0">
                <a:sym typeface="Wingdings" panose="05000000000000000000" pitchFamily="2" charset="2"/>
              </a:rPr>
              <a:t>Addresses </a:t>
            </a:r>
            <a:r>
              <a:rPr lang="en-US" i="1" dirty="0">
                <a:sym typeface="Wingdings" panose="05000000000000000000" pitchFamily="2" charset="2"/>
              </a:rPr>
              <a:t>why </a:t>
            </a:r>
            <a:r>
              <a:rPr lang="en-US" dirty="0">
                <a:sym typeface="Wingdings" panose="05000000000000000000" pitchFamily="2" charset="2"/>
              </a:rPr>
              <a:t>God will hear the poor – “for I am gracious”</a:t>
            </a:r>
          </a:p>
          <a:p>
            <a:pPr marL="1257300" lvl="2" indent="-342900">
              <a:spcAft>
                <a:spcPts val="1200"/>
              </a:spcAft>
              <a:buFont typeface="Arial" panose="020B0604020202020204" pitchFamily="34" charset="0"/>
              <a:buChar char="•"/>
            </a:pPr>
            <a:r>
              <a:rPr lang="en-US" b="1" dirty="0">
                <a:sym typeface="Wingdings" panose="05000000000000000000" pitchFamily="2" charset="2"/>
              </a:rPr>
              <a:t>Grace is showing favor, when nothing one can do to secure it</a:t>
            </a:r>
          </a:p>
          <a:p>
            <a:pPr marL="342900" indent="-342900">
              <a:spcAft>
                <a:spcPts val="600"/>
              </a:spcAft>
              <a:buFont typeface="Arial" panose="020B0604020202020204" pitchFamily="34" charset="0"/>
              <a:buChar char="•"/>
            </a:pPr>
            <a:r>
              <a:rPr lang="en-US" sz="2400" dirty="0">
                <a:sym typeface="Wingdings" panose="05000000000000000000" pitchFamily="2" charset="2"/>
              </a:rPr>
              <a:t>Mercy almost always used w/ ‘grace’ – 2 exceptions</a:t>
            </a:r>
            <a:endParaRPr lang="en-US" sz="2100" dirty="0">
              <a:sym typeface="Wingdings" panose="05000000000000000000" pitchFamily="2" charset="2"/>
            </a:endParaRPr>
          </a:p>
          <a:p>
            <a:pPr marL="800100" lvl="1" indent="-342900">
              <a:spcAft>
                <a:spcPts val="600"/>
              </a:spcAft>
              <a:buFont typeface="Arial" panose="020B0604020202020204" pitchFamily="34" charset="0"/>
              <a:buChar char="•"/>
            </a:pPr>
            <a:r>
              <a:rPr lang="en-US" sz="2100" dirty="0">
                <a:sym typeface="Wingdings" panose="05000000000000000000" pitchFamily="2" charset="2"/>
              </a:rPr>
              <a:t>Mercy w/out grace: </a:t>
            </a:r>
            <a:r>
              <a:rPr lang="en-US" sz="2100" dirty="0" err="1">
                <a:sym typeface="Wingdings" panose="05000000000000000000" pitchFamily="2" charset="2"/>
              </a:rPr>
              <a:t>Deut</a:t>
            </a:r>
            <a:r>
              <a:rPr lang="en-US" sz="2100" dirty="0">
                <a:sym typeface="Wingdings" panose="05000000000000000000" pitchFamily="2" charset="2"/>
              </a:rPr>
              <a:t> 4:31; </a:t>
            </a:r>
            <a:r>
              <a:rPr lang="en-US" sz="2100" dirty="0" err="1">
                <a:sym typeface="Wingdings" panose="05000000000000000000" pitchFamily="2" charset="2"/>
              </a:rPr>
              <a:t>Psa</a:t>
            </a:r>
            <a:r>
              <a:rPr lang="en-US" sz="2100" dirty="0">
                <a:sym typeface="Wingdings" panose="05000000000000000000" pitchFamily="2" charset="2"/>
              </a:rPr>
              <a:t> 78:38</a:t>
            </a:r>
          </a:p>
          <a:p>
            <a:pPr marL="1257300" lvl="2" indent="-342900">
              <a:spcAft>
                <a:spcPts val="1200"/>
              </a:spcAft>
              <a:buFont typeface="Arial" panose="020B0604020202020204" pitchFamily="34" charset="0"/>
              <a:buChar char="•"/>
            </a:pPr>
            <a:r>
              <a:rPr lang="en-US" sz="2100" dirty="0">
                <a:sym typeface="Wingdings" panose="05000000000000000000" pitchFamily="2" charset="2"/>
              </a:rPr>
              <a:t>Speak of God’s willingness to forgive</a:t>
            </a:r>
          </a:p>
          <a:p>
            <a:pPr>
              <a:spcAft>
                <a:spcPts val="1200"/>
              </a:spcAft>
            </a:pPr>
            <a:endParaRPr lang="en-US" sz="2000" dirty="0"/>
          </a:p>
        </p:txBody>
      </p:sp>
      <p:sp>
        <p:nvSpPr>
          <p:cNvPr id="18" name="TextBox 17"/>
          <p:cNvSpPr txBox="1"/>
          <p:nvPr/>
        </p:nvSpPr>
        <p:spPr>
          <a:xfrm>
            <a:off x="242244" y="5838936"/>
            <a:ext cx="8486564" cy="830997"/>
          </a:xfrm>
          <a:prstGeom prst="rect">
            <a:avLst/>
          </a:prstGeom>
          <a:solidFill>
            <a:srgbClr val="FFFF00"/>
          </a:solidFill>
          <a:ln>
            <a:solidFill>
              <a:schemeClr val="bg1"/>
            </a:solidFill>
          </a:ln>
        </p:spPr>
        <p:txBody>
          <a:bodyPr wrap="square" rtlCol="0">
            <a:spAutoFit/>
          </a:bodyPr>
          <a:lstStyle/>
          <a:p>
            <a:pPr marL="342900" indent="-342900">
              <a:buFont typeface="Arial" panose="020B0604020202020204" pitchFamily="34" charset="0"/>
              <a:buChar char="•"/>
            </a:pPr>
            <a:r>
              <a:rPr lang="en-US" sz="2400" b="1" u="sng" dirty="0">
                <a:solidFill>
                  <a:schemeClr val="bg1"/>
                </a:solidFill>
              </a:rPr>
              <a:t>Grace</a:t>
            </a:r>
            <a:r>
              <a:rPr lang="en-US" sz="2400" b="1" dirty="0">
                <a:solidFill>
                  <a:schemeClr val="bg1"/>
                </a:solidFill>
              </a:rPr>
              <a:t> speaks of undeserved favor from God</a:t>
            </a:r>
          </a:p>
          <a:p>
            <a:pPr marL="342900" indent="-342900">
              <a:buFont typeface="Arial" panose="020B0604020202020204" pitchFamily="34" charset="0"/>
              <a:buChar char="•"/>
            </a:pPr>
            <a:r>
              <a:rPr lang="en-US" sz="2400" b="1" u="sng" dirty="0">
                <a:solidFill>
                  <a:schemeClr val="bg1"/>
                </a:solidFill>
              </a:rPr>
              <a:t>Mercy</a:t>
            </a:r>
            <a:r>
              <a:rPr lang="en-US" sz="2400" b="1" dirty="0">
                <a:solidFill>
                  <a:schemeClr val="bg1"/>
                </a:solidFill>
              </a:rPr>
              <a:t> speaks of God’s forgiveness to those who sin</a:t>
            </a:r>
          </a:p>
        </p:txBody>
      </p:sp>
      <p:sp>
        <p:nvSpPr>
          <p:cNvPr id="7" name="TextBox 6"/>
          <p:cNvSpPr txBox="1"/>
          <p:nvPr/>
        </p:nvSpPr>
        <p:spPr>
          <a:xfrm>
            <a:off x="6604000" y="1320800"/>
            <a:ext cx="2430816" cy="261610"/>
          </a:xfrm>
          <a:prstGeom prst="rect">
            <a:avLst/>
          </a:prstGeom>
          <a:noFill/>
        </p:spPr>
        <p:txBody>
          <a:bodyPr wrap="square" rtlCol="0">
            <a:spAutoFit/>
          </a:bodyPr>
          <a:lstStyle/>
          <a:p>
            <a:r>
              <a:rPr lang="en-US" sz="1100" dirty="0"/>
              <a:t>*</a:t>
            </a:r>
            <a:r>
              <a:rPr lang="en-US" sz="1100" dirty="0" err="1"/>
              <a:t>Psa</a:t>
            </a:r>
            <a:r>
              <a:rPr lang="en-US" sz="1100" dirty="0"/>
              <a:t> 112:4 is possible exception</a:t>
            </a:r>
          </a:p>
        </p:txBody>
      </p:sp>
    </p:spTree>
    <p:extLst>
      <p:ext uri="{BB962C8B-B14F-4D97-AF65-F5344CB8AC3E}">
        <p14:creationId xmlns:p14="http://schemas.microsoft.com/office/powerpoint/2010/main" val="153836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xEl>
                                              <p:pRg st="3" end="3"/>
                                            </p:txEl>
                                          </p:spTgt>
                                        </p:tgtEl>
                                        <p:attrNameLst>
                                          <p:attrName>style.visibility</p:attrName>
                                        </p:attrNameLst>
                                      </p:cBhvr>
                                      <p:to>
                                        <p:strVal val="visible"/>
                                      </p:to>
                                    </p:set>
                                    <p:animEffect transition="in" filter="fade">
                                      <p:cBhvr>
                                        <p:cTn id="7" dur="500"/>
                                        <p:tgtEl>
                                          <p:spTgt spid="16">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6">
                                            <p:txEl>
                                              <p:pRg st="4" end="4"/>
                                            </p:txEl>
                                          </p:spTgt>
                                        </p:tgtEl>
                                        <p:attrNameLst>
                                          <p:attrName>style.visibility</p:attrName>
                                        </p:attrNameLst>
                                      </p:cBhvr>
                                      <p:to>
                                        <p:strVal val="visible"/>
                                      </p:to>
                                    </p:set>
                                    <p:animEffect transition="in" filter="fade">
                                      <p:cBhvr>
                                        <p:cTn id="10" dur="500"/>
                                        <p:tgtEl>
                                          <p:spTgt spid="16">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6">
                                            <p:txEl>
                                              <p:pRg st="5" end="5"/>
                                            </p:txEl>
                                          </p:spTgt>
                                        </p:tgtEl>
                                        <p:attrNameLst>
                                          <p:attrName>style.visibility</p:attrName>
                                        </p:attrNameLst>
                                      </p:cBhvr>
                                      <p:to>
                                        <p:strVal val="visible"/>
                                      </p:to>
                                    </p:set>
                                    <p:animEffect transition="in" filter="fade">
                                      <p:cBhvr>
                                        <p:cTn id="13" dur="500"/>
                                        <p:tgtEl>
                                          <p:spTgt spid="16">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6">
                                            <p:txEl>
                                              <p:pRg st="6" end="6"/>
                                            </p:txEl>
                                          </p:spTgt>
                                        </p:tgtEl>
                                        <p:attrNameLst>
                                          <p:attrName>style.visibility</p:attrName>
                                        </p:attrNameLst>
                                      </p:cBhvr>
                                      <p:to>
                                        <p:strVal val="visible"/>
                                      </p:to>
                                    </p:set>
                                    <p:animEffect transition="in" filter="fade">
                                      <p:cBhvr>
                                        <p:cTn id="16" dur="500"/>
                                        <p:tgtEl>
                                          <p:spTgt spid="16">
                                            <p:txEl>
                                              <p:pRg st="6" end="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6">
                                            <p:txEl>
                                              <p:pRg st="7" end="7"/>
                                            </p:txEl>
                                          </p:spTgt>
                                        </p:tgtEl>
                                        <p:attrNameLst>
                                          <p:attrName>style.visibility</p:attrName>
                                        </p:attrNameLst>
                                      </p:cBhvr>
                                      <p:to>
                                        <p:strVal val="visible"/>
                                      </p:to>
                                    </p:set>
                                    <p:animEffect transition="in" filter="fade">
                                      <p:cBhvr>
                                        <p:cTn id="21" dur="500"/>
                                        <p:tgtEl>
                                          <p:spTgt spid="16">
                                            <p:txEl>
                                              <p:pRg st="7" end="7"/>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16">
                                            <p:txEl>
                                              <p:pRg st="8" end="8"/>
                                            </p:txEl>
                                          </p:spTgt>
                                        </p:tgtEl>
                                        <p:attrNameLst>
                                          <p:attrName>style.visibility</p:attrName>
                                        </p:attrNameLst>
                                      </p:cBhvr>
                                      <p:to>
                                        <p:strVal val="visible"/>
                                      </p:to>
                                    </p:set>
                                    <p:animEffect transition="in" filter="fade">
                                      <p:cBhvr>
                                        <p:cTn id="24" dur="500"/>
                                        <p:tgtEl>
                                          <p:spTgt spid="16">
                                            <p:txEl>
                                              <p:pRg st="8" end="8"/>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16">
                                            <p:txEl>
                                              <p:pRg st="9" end="9"/>
                                            </p:txEl>
                                          </p:spTgt>
                                        </p:tgtEl>
                                        <p:attrNameLst>
                                          <p:attrName>style.visibility</p:attrName>
                                        </p:attrNameLst>
                                      </p:cBhvr>
                                      <p:to>
                                        <p:strVal val="visible"/>
                                      </p:to>
                                    </p:set>
                                    <p:animEffect transition="in" filter="fade">
                                      <p:cBhvr>
                                        <p:cTn id="27" dur="500"/>
                                        <p:tgtEl>
                                          <p:spTgt spid="16">
                                            <p:txEl>
                                              <p:pRg st="9" end="9"/>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 name="Title 1"/>
          <p:cNvSpPr>
            <a:spLocks noGrp="1"/>
          </p:cNvSpPr>
          <p:nvPr>
            <p:ph type="title"/>
          </p:nvPr>
        </p:nvSpPr>
        <p:spPr>
          <a:xfrm>
            <a:off x="1883391" y="234748"/>
            <a:ext cx="6951516" cy="810491"/>
          </a:xfrm>
        </p:spPr>
        <p:txBody>
          <a:bodyPr>
            <a:normAutofit/>
          </a:bodyPr>
          <a:lstStyle/>
          <a:p>
            <a:r>
              <a:rPr lang="en-US" dirty="0"/>
              <a:t>Merciful + Gracious</a:t>
            </a:r>
          </a:p>
        </p:txBody>
      </p:sp>
      <p:sp>
        <p:nvSpPr>
          <p:cNvPr id="16" name="TextBox 15"/>
          <p:cNvSpPr txBox="1"/>
          <p:nvPr/>
        </p:nvSpPr>
        <p:spPr>
          <a:xfrm>
            <a:off x="242244" y="1129955"/>
            <a:ext cx="8901756" cy="2908489"/>
          </a:xfrm>
          <a:prstGeom prst="rect">
            <a:avLst/>
          </a:prstGeom>
          <a:noFill/>
        </p:spPr>
        <p:txBody>
          <a:bodyPr wrap="square" rtlCol="0">
            <a:spAutoFit/>
          </a:bodyPr>
          <a:lstStyle/>
          <a:p>
            <a:pPr>
              <a:spcAft>
                <a:spcPts val="1200"/>
              </a:spcAft>
            </a:pPr>
            <a:r>
              <a:rPr lang="en-US" sz="2400" dirty="0"/>
              <a:t>New Testament Usage – </a:t>
            </a:r>
            <a:r>
              <a:rPr lang="en-US" sz="2400" i="1" dirty="0"/>
              <a:t>Decoder verse</a:t>
            </a:r>
          </a:p>
          <a:p>
            <a:r>
              <a:rPr lang="en-US" sz="2400" dirty="0"/>
              <a:t>Romans 9:15 – “I will have mercy on whom I will have mercy, and I will have compassion on whom I will have compassion.”</a:t>
            </a:r>
          </a:p>
          <a:p>
            <a:pPr algn="ctr">
              <a:spcAft>
                <a:spcPts val="600"/>
              </a:spcAft>
            </a:pPr>
            <a:r>
              <a:rPr lang="en-US" sz="2400" dirty="0"/>
              <a:t>- compare -</a:t>
            </a:r>
          </a:p>
          <a:p>
            <a:pPr>
              <a:spcAft>
                <a:spcPts val="600"/>
              </a:spcAft>
            </a:pPr>
            <a:r>
              <a:rPr lang="en-US" sz="2400" dirty="0">
                <a:sym typeface="Wingdings" panose="05000000000000000000" pitchFamily="2" charset="2"/>
              </a:rPr>
              <a:t>Ex 33:19 – “will be gracious to whom I will be gracious, and will show mercy on whom I will show mercy”</a:t>
            </a:r>
            <a:endParaRPr lang="en-US" sz="2000" dirty="0"/>
          </a:p>
        </p:txBody>
      </p:sp>
      <p:sp>
        <p:nvSpPr>
          <p:cNvPr id="18" name="TextBox 17"/>
          <p:cNvSpPr txBox="1"/>
          <p:nvPr/>
        </p:nvSpPr>
        <p:spPr>
          <a:xfrm>
            <a:off x="242244" y="6275150"/>
            <a:ext cx="8650716" cy="461665"/>
          </a:xfrm>
          <a:prstGeom prst="rect">
            <a:avLst/>
          </a:prstGeom>
          <a:solidFill>
            <a:srgbClr val="FFFF00"/>
          </a:solidFill>
          <a:ln>
            <a:solidFill>
              <a:schemeClr val="bg1"/>
            </a:solidFill>
          </a:ln>
        </p:spPr>
        <p:txBody>
          <a:bodyPr wrap="square" rtlCol="0">
            <a:spAutoFit/>
          </a:bodyPr>
          <a:lstStyle/>
          <a:p>
            <a:r>
              <a:rPr lang="en-US" sz="2400" b="1" dirty="0">
                <a:solidFill>
                  <a:schemeClr val="bg1"/>
                </a:solidFill>
              </a:rPr>
              <a:t>NT usage of mercy/grace follows working definition in OT </a:t>
            </a:r>
          </a:p>
        </p:txBody>
      </p:sp>
      <p:sp>
        <p:nvSpPr>
          <p:cNvPr id="2" name="Rectangle 1"/>
          <p:cNvSpPr/>
          <p:nvPr/>
        </p:nvSpPr>
        <p:spPr>
          <a:xfrm>
            <a:off x="4136572" y="1712686"/>
            <a:ext cx="1001486" cy="348343"/>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83028" y="2068286"/>
            <a:ext cx="1001486" cy="348343"/>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2946400" y="3280231"/>
            <a:ext cx="1306285" cy="348343"/>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872514" y="3272975"/>
            <a:ext cx="1306285" cy="348343"/>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3606797" y="2119086"/>
            <a:ext cx="1850574" cy="319864"/>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330199" y="2486831"/>
            <a:ext cx="1850574" cy="319864"/>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672769" y="3655230"/>
            <a:ext cx="983345" cy="307171"/>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5685969" y="3655230"/>
            <a:ext cx="983345" cy="307171"/>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5087257" y="1500740"/>
            <a:ext cx="368490" cy="307777"/>
          </a:xfrm>
          <a:prstGeom prst="rect">
            <a:avLst/>
          </a:prstGeom>
          <a:noFill/>
        </p:spPr>
        <p:txBody>
          <a:bodyPr wrap="square" rtlCol="0">
            <a:spAutoFit/>
          </a:bodyPr>
          <a:lstStyle/>
          <a:p>
            <a:r>
              <a:rPr lang="en-US" sz="1400" b="1" dirty="0">
                <a:solidFill>
                  <a:srgbClr val="00B0F0"/>
                </a:solidFill>
              </a:rPr>
              <a:t>A</a:t>
            </a:r>
          </a:p>
        </p:txBody>
      </p:sp>
      <p:sp>
        <p:nvSpPr>
          <p:cNvPr id="19" name="TextBox 18"/>
          <p:cNvSpPr txBox="1"/>
          <p:nvPr/>
        </p:nvSpPr>
        <p:spPr>
          <a:xfrm>
            <a:off x="428168" y="4156562"/>
            <a:ext cx="368490" cy="307777"/>
          </a:xfrm>
          <a:prstGeom prst="rect">
            <a:avLst/>
          </a:prstGeom>
          <a:noFill/>
        </p:spPr>
        <p:txBody>
          <a:bodyPr wrap="square" rtlCol="0">
            <a:spAutoFit/>
          </a:bodyPr>
          <a:lstStyle/>
          <a:p>
            <a:r>
              <a:rPr lang="en-US" sz="1400" b="1" dirty="0">
                <a:solidFill>
                  <a:srgbClr val="00B0F0"/>
                </a:solidFill>
              </a:rPr>
              <a:t>A</a:t>
            </a:r>
          </a:p>
        </p:txBody>
      </p:sp>
      <p:sp>
        <p:nvSpPr>
          <p:cNvPr id="3" name="TextBox 2"/>
          <p:cNvSpPr txBox="1"/>
          <p:nvPr/>
        </p:nvSpPr>
        <p:spPr>
          <a:xfrm>
            <a:off x="626113" y="4153248"/>
            <a:ext cx="8102695" cy="2108269"/>
          </a:xfrm>
          <a:prstGeom prst="rect">
            <a:avLst/>
          </a:prstGeom>
          <a:noFill/>
        </p:spPr>
        <p:txBody>
          <a:bodyPr wrap="square" rtlCol="0">
            <a:spAutoFit/>
          </a:bodyPr>
          <a:lstStyle/>
          <a:p>
            <a:pPr>
              <a:spcAft>
                <a:spcPts val="600"/>
              </a:spcAft>
            </a:pPr>
            <a:r>
              <a:rPr lang="en-US" sz="2400" dirty="0"/>
              <a:t>Mercy = </a:t>
            </a:r>
            <a:r>
              <a:rPr lang="en-US" sz="2400" i="1" dirty="0" err="1"/>
              <a:t>Eleeo</a:t>
            </a:r>
            <a:r>
              <a:rPr lang="en-US" sz="2400" i="1" dirty="0"/>
              <a:t> (verb)</a:t>
            </a:r>
            <a:r>
              <a:rPr lang="en-US" sz="2400" dirty="0"/>
              <a:t> – equivalent of ‘gracious’ in OT</a:t>
            </a:r>
          </a:p>
          <a:p>
            <a:pPr marL="800100" lvl="1" indent="-342900">
              <a:spcAft>
                <a:spcPts val="600"/>
              </a:spcAft>
              <a:buFont typeface="Arial" panose="020B0604020202020204" pitchFamily="34" charset="0"/>
              <a:buChar char="•"/>
            </a:pPr>
            <a:r>
              <a:rPr lang="en-US" sz="2100" dirty="0"/>
              <a:t>Sept. most frequently used for ‘to be gracious’ (</a:t>
            </a:r>
            <a:r>
              <a:rPr lang="en-US" sz="2100" i="1" dirty="0"/>
              <a:t>Thayer</a:t>
            </a:r>
            <a:r>
              <a:rPr lang="en-US" sz="2100" dirty="0"/>
              <a:t>)</a:t>
            </a:r>
          </a:p>
          <a:p>
            <a:pPr marL="800100" lvl="1" indent="-342900">
              <a:spcAft>
                <a:spcPts val="1200"/>
              </a:spcAft>
              <a:buFont typeface="Arial" panose="020B0604020202020204" pitchFamily="34" charset="0"/>
              <a:buChar char="•"/>
            </a:pPr>
            <a:r>
              <a:rPr lang="en-US" sz="2100" i="1" dirty="0"/>
              <a:t>Charis</a:t>
            </a:r>
            <a:r>
              <a:rPr lang="en-US" sz="2100" dirty="0"/>
              <a:t> (noun) – grace/favor in NT (Lk 1:30, 2:52)</a:t>
            </a:r>
          </a:p>
          <a:p>
            <a:r>
              <a:rPr lang="en-US" sz="2400" dirty="0"/>
              <a:t>Compassion = </a:t>
            </a:r>
            <a:r>
              <a:rPr lang="en-US" sz="2400" i="1" dirty="0" err="1"/>
              <a:t>Oiktiro</a:t>
            </a:r>
            <a:r>
              <a:rPr lang="en-US" sz="2400" i="1" dirty="0"/>
              <a:t> (verb)</a:t>
            </a:r>
            <a:r>
              <a:rPr lang="en-US" sz="2400" dirty="0"/>
              <a:t> – ‘merciful’ in OT</a:t>
            </a:r>
          </a:p>
          <a:p>
            <a:pPr marL="800100" lvl="1" indent="-342900">
              <a:buFont typeface="Arial" panose="020B0604020202020204" pitchFamily="34" charset="0"/>
              <a:buChar char="•"/>
            </a:pPr>
            <a:r>
              <a:rPr lang="en-US" sz="2100" dirty="0"/>
              <a:t>‘forgiveness’ (Col 3:12-13; </a:t>
            </a:r>
            <a:r>
              <a:rPr lang="en-US" sz="2100" dirty="0" err="1"/>
              <a:t>Heb</a:t>
            </a:r>
            <a:r>
              <a:rPr lang="en-US" sz="2100" dirty="0"/>
              <a:t> 10:28)</a:t>
            </a:r>
          </a:p>
        </p:txBody>
      </p:sp>
      <p:sp>
        <p:nvSpPr>
          <p:cNvPr id="20" name="TextBox 19"/>
          <p:cNvSpPr txBox="1"/>
          <p:nvPr/>
        </p:nvSpPr>
        <p:spPr>
          <a:xfrm>
            <a:off x="2135221" y="2262740"/>
            <a:ext cx="368490" cy="307777"/>
          </a:xfrm>
          <a:prstGeom prst="rect">
            <a:avLst/>
          </a:prstGeom>
          <a:noFill/>
        </p:spPr>
        <p:txBody>
          <a:bodyPr wrap="square" rtlCol="0">
            <a:spAutoFit/>
          </a:bodyPr>
          <a:lstStyle/>
          <a:p>
            <a:r>
              <a:rPr lang="en-US" sz="1400" b="1" dirty="0">
                <a:solidFill>
                  <a:srgbClr val="FFC000"/>
                </a:solidFill>
              </a:rPr>
              <a:t>B</a:t>
            </a:r>
          </a:p>
        </p:txBody>
      </p:sp>
      <p:sp>
        <p:nvSpPr>
          <p:cNvPr id="21" name="TextBox 20"/>
          <p:cNvSpPr txBox="1"/>
          <p:nvPr/>
        </p:nvSpPr>
        <p:spPr>
          <a:xfrm>
            <a:off x="442682" y="5422949"/>
            <a:ext cx="368490" cy="307777"/>
          </a:xfrm>
          <a:prstGeom prst="rect">
            <a:avLst/>
          </a:prstGeom>
          <a:noFill/>
        </p:spPr>
        <p:txBody>
          <a:bodyPr wrap="square" rtlCol="0">
            <a:spAutoFit/>
          </a:bodyPr>
          <a:lstStyle/>
          <a:p>
            <a:r>
              <a:rPr lang="en-US" sz="1400" b="1" dirty="0">
                <a:solidFill>
                  <a:srgbClr val="FFC000"/>
                </a:solidFill>
              </a:rPr>
              <a:t>B</a:t>
            </a:r>
          </a:p>
        </p:txBody>
      </p:sp>
      <p:sp>
        <p:nvSpPr>
          <p:cNvPr id="22" name="Rectangle 21"/>
          <p:cNvSpPr/>
          <p:nvPr/>
        </p:nvSpPr>
        <p:spPr>
          <a:xfrm>
            <a:off x="671282" y="4214036"/>
            <a:ext cx="3155129" cy="348343"/>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729394" y="5546949"/>
            <a:ext cx="4095824" cy="318331"/>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p:cNvCxnSpPr/>
          <p:nvPr/>
        </p:nvCxnSpPr>
        <p:spPr>
          <a:xfrm>
            <a:off x="6260122" y="4534244"/>
            <a:ext cx="1308295"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5174565" y="5826127"/>
            <a:ext cx="1308295"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8266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500"/>
                                        <p:tgtEl>
                                          <p:spTgt spid="3">
                                            <p:txEl>
                                              <p:pRg st="0" end="0"/>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500"/>
                                        <p:tgtEl>
                                          <p:spTgt spid="3">
                                            <p:txEl>
                                              <p:pRg st="1" end="1"/>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500"/>
                                        <p:tgtEl>
                                          <p:spTgt spid="3">
                                            <p:txEl>
                                              <p:pRg st="2" end="2"/>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500"/>
                                        <p:tgtEl>
                                          <p:spTgt spid="1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500"/>
                                        <p:tgtEl>
                                          <p:spTgt spid="22"/>
                                        </p:tgtEl>
                                      </p:cBhvr>
                                    </p:animEffect>
                                  </p:childTnLst>
                                </p:cTn>
                              </p:par>
                              <p:par>
                                <p:cTn id="37" presetID="10" presetClass="entr" presetSubtype="0" fill="hold" nodeType="with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500"/>
                                        <p:tgtEl>
                                          <p:spTgt spid="5"/>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500"/>
                                        <p:tgtEl>
                                          <p:spTgt spid="12"/>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500"/>
                                        <p:tgtEl>
                                          <p:spTgt spid="14"/>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500"/>
                                        <p:tgtEl>
                                          <p:spTgt spid="15"/>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3">
                                            <p:txEl>
                                              <p:pRg st="3" end="3"/>
                                            </p:txEl>
                                          </p:spTgt>
                                        </p:tgtEl>
                                        <p:attrNameLst>
                                          <p:attrName>style.visibility</p:attrName>
                                        </p:attrNameLst>
                                      </p:cBhvr>
                                      <p:to>
                                        <p:strVal val="visible"/>
                                      </p:to>
                                    </p:set>
                                    <p:animEffect transition="in" filter="fade">
                                      <p:cBhvr>
                                        <p:cTn id="58" dur="500"/>
                                        <p:tgtEl>
                                          <p:spTgt spid="3">
                                            <p:txEl>
                                              <p:pRg st="3" end="3"/>
                                            </p:txEl>
                                          </p:spTgt>
                                        </p:tgtEl>
                                      </p:cBhvr>
                                    </p:animEffect>
                                  </p:childTnLst>
                                </p:cTn>
                              </p:par>
                              <p:par>
                                <p:cTn id="59" presetID="10" presetClass="entr" presetSubtype="0" fill="hold" nodeType="withEffect">
                                  <p:stCondLst>
                                    <p:cond delay="0"/>
                                  </p:stCondLst>
                                  <p:childTnLst>
                                    <p:set>
                                      <p:cBhvr>
                                        <p:cTn id="60" dur="1" fill="hold">
                                          <p:stCondLst>
                                            <p:cond delay="0"/>
                                          </p:stCondLst>
                                        </p:cTn>
                                        <p:tgtEl>
                                          <p:spTgt spid="3">
                                            <p:txEl>
                                              <p:pRg st="4" end="4"/>
                                            </p:txEl>
                                          </p:spTgt>
                                        </p:tgtEl>
                                        <p:attrNameLst>
                                          <p:attrName>style.visibility</p:attrName>
                                        </p:attrNameLst>
                                      </p:cBhvr>
                                      <p:to>
                                        <p:strVal val="visible"/>
                                      </p:to>
                                    </p:set>
                                    <p:animEffect transition="in" filter="fade">
                                      <p:cBhvr>
                                        <p:cTn id="61" dur="500"/>
                                        <p:tgtEl>
                                          <p:spTgt spid="3">
                                            <p:txEl>
                                              <p:pRg st="4" end="4"/>
                                            </p:txEl>
                                          </p:spTgt>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fade">
                                      <p:cBhvr>
                                        <p:cTn id="64" dur="500"/>
                                        <p:tgtEl>
                                          <p:spTgt spid="21"/>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fade">
                                      <p:cBhvr>
                                        <p:cTn id="67" dur="500"/>
                                        <p:tgtEl>
                                          <p:spTgt spid="20"/>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fade">
                                      <p:cBhvr>
                                        <p:cTn id="70" dur="500"/>
                                        <p:tgtEl>
                                          <p:spTgt spid="23"/>
                                        </p:tgtEl>
                                      </p:cBhvr>
                                    </p:animEffect>
                                  </p:childTnLst>
                                </p:cTn>
                              </p:par>
                              <p:par>
                                <p:cTn id="71" presetID="10" presetClass="entr" presetSubtype="0" fill="hold" nodeType="with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fade">
                                      <p:cBhvr>
                                        <p:cTn id="73" dur="500"/>
                                        <p:tgtEl>
                                          <p:spTgt spid="25"/>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18"/>
                                        </p:tgtEl>
                                        <p:attrNameLst>
                                          <p:attrName>style.visibility</p:attrName>
                                        </p:attrNameLst>
                                      </p:cBhvr>
                                      <p:to>
                                        <p:strVal val="visible"/>
                                      </p:to>
                                    </p:set>
                                    <p:animEffect transition="in" filter="fade">
                                      <p:cBhvr>
                                        <p:cTn id="7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 grpId="0" animBg="1"/>
      <p:bldP spid="8" grpId="0" animBg="1"/>
      <p:bldP spid="9" grpId="0" animBg="1"/>
      <p:bldP spid="10" grpId="0" animBg="1"/>
      <p:bldP spid="12" grpId="0" animBg="1"/>
      <p:bldP spid="13" grpId="0" animBg="1"/>
      <p:bldP spid="14" grpId="0" animBg="1"/>
      <p:bldP spid="15" grpId="0" animBg="1"/>
      <p:bldP spid="17" grpId="0"/>
      <p:bldP spid="19" grpId="0"/>
      <p:bldP spid="20" grpId="0"/>
      <p:bldP spid="21" grpId="0"/>
      <p:bldP spid="22" grpId="0" animBg="1"/>
      <p:bldP spid="2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1883391" y="234748"/>
            <a:ext cx="6951516" cy="810491"/>
          </a:xfrm>
        </p:spPr>
        <p:txBody>
          <a:bodyPr>
            <a:normAutofit/>
          </a:bodyPr>
          <a:lstStyle/>
          <a:p>
            <a:r>
              <a:rPr lang="en-US" dirty="0"/>
              <a:t>Merciful + Gracious</a:t>
            </a:r>
          </a:p>
        </p:txBody>
      </p:sp>
      <p:sp>
        <p:nvSpPr>
          <p:cNvPr id="16" name="TextBox 15"/>
          <p:cNvSpPr txBox="1"/>
          <p:nvPr/>
        </p:nvSpPr>
        <p:spPr>
          <a:xfrm>
            <a:off x="242244" y="1290903"/>
            <a:ext cx="8901756" cy="2277547"/>
          </a:xfrm>
          <a:prstGeom prst="rect">
            <a:avLst/>
          </a:prstGeom>
          <a:noFill/>
        </p:spPr>
        <p:txBody>
          <a:bodyPr wrap="square" rtlCol="0">
            <a:spAutoFit/>
          </a:bodyPr>
          <a:lstStyle/>
          <a:p>
            <a:pPr>
              <a:spcAft>
                <a:spcPts val="1200"/>
              </a:spcAft>
            </a:pPr>
            <a:r>
              <a:rPr lang="en-US" sz="2400" dirty="0"/>
              <a:t>Working Definitions from Scripture:</a:t>
            </a:r>
          </a:p>
          <a:p>
            <a:pPr marL="342900" indent="-342900">
              <a:spcAft>
                <a:spcPts val="600"/>
              </a:spcAft>
              <a:buFont typeface="Arial" panose="020B0604020202020204" pitchFamily="34" charset="0"/>
              <a:buChar char="•"/>
            </a:pPr>
            <a:r>
              <a:rPr lang="en-US" sz="2400" dirty="0"/>
              <a:t>Merciful = not giving us what we deserve</a:t>
            </a:r>
          </a:p>
          <a:p>
            <a:pPr marL="800100" lvl="1" indent="-342900">
              <a:spcAft>
                <a:spcPts val="1200"/>
              </a:spcAft>
              <a:buFont typeface="Arial" panose="020B0604020202020204" pitchFamily="34" charset="0"/>
              <a:buChar char="•"/>
            </a:pPr>
            <a:r>
              <a:rPr lang="en-US" sz="2000" dirty="0"/>
              <a:t>God’s forgiveness to those who commit sin</a:t>
            </a:r>
          </a:p>
          <a:p>
            <a:pPr marL="342900" indent="-342900">
              <a:spcAft>
                <a:spcPts val="600"/>
              </a:spcAft>
              <a:buFont typeface="Arial" panose="020B0604020202020204" pitchFamily="34" charset="0"/>
              <a:buChar char="•"/>
            </a:pPr>
            <a:r>
              <a:rPr lang="en-US" sz="2400" dirty="0"/>
              <a:t>Gracious = giving us what we don’t deserve</a:t>
            </a:r>
          </a:p>
          <a:p>
            <a:pPr marL="800100" lvl="1" indent="-342900">
              <a:spcAft>
                <a:spcPts val="600"/>
              </a:spcAft>
              <a:buFont typeface="Arial" panose="020B0604020202020204" pitchFamily="34" charset="0"/>
              <a:buChar char="•"/>
            </a:pPr>
            <a:r>
              <a:rPr lang="en-US" sz="2000" dirty="0"/>
              <a:t>Undeserved favor shown by God toward us</a:t>
            </a:r>
          </a:p>
        </p:txBody>
      </p:sp>
      <p:sp>
        <p:nvSpPr>
          <p:cNvPr id="18" name="TextBox 17"/>
          <p:cNvSpPr txBox="1"/>
          <p:nvPr/>
        </p:nvSpPr>
        <p:spPr>
          <a:xfrm>
            <a:off x="133060" y="6239046"/>
            <a:ext cx="8901756" cy="461665"/>
          </a:xfrm>
          <a:prstGeom prst="rect">
            <a:avLst/>
          </a:prstGeom>
          <a:solidFill>
            <a:srgbClr val="FFFF00"/>
          </a:solidFill>
          <a:ln>
            <a:solidFill>
              <a:schemeClr val="bg1"/>
            </a:solidFill>
          </a:ln>
        </p:spPr>
        <p:txBody>
          <a:bodyPr wrap="square" rtlCol="0">
            <a:spAutoFit/>
          </a:bodyPr>
          <a:lstStyle/>
          <a:p>
            <a:pPr algn="ctr"/>
            <a:r>
              <a:rPr lang="en-US" sz="2400" b="1" dirty="0">
                <a:solidFill>
                  <a:schemeClr val="bg1"/>
                </a:solidFill>
              </a:rPr>
              <a:t>God expects that we forgive and show kindness to others</a:t>
            </a:r>
          </a:p>
        </p:txBody>
      </p:sp>
      <p:sp>
        <p:nvSpPr>
          <p:cNvPr id="5" name="TextBox 4"/>
          <p:cNvSpPr txBox="1"/>
          <p:nvPr/>
        </p:nvSpPr>
        <p:spPr>
          <a:xfrm>
            <a:off x="242244" y="3814114"/>
            <a:ext cx="8901756" cy="1508105"/>
          </a:xfrm>
          <a:prstGeom prst="rect">
            <a:avLst/>
          </a:prstGeom>
          <a:noFill/>
        </p:spPr>
        <p:txBody>
          <a:bodyPr wrap="square" rtlCol="0">
            <a:spAutoFit/>
          </a:bodyPr>
          <a:lstStyle/>
          <a:p>
            <a:pPr>
              <a:spcAft>
                <a:spcPts val="1200"/>
              </a:spcAft>
            </a:pPr>
            <a:r>
              <a:rPr lang="en-US" sz="2400" dirty="0"/>
              <a:t>Scriptural Examples</a:t>
            </a:r>
          </a:p>
          <a:p>
            <a:pPr marL="342900" indent="-342900">
              <a:spcAft>
                <a:spcPts val="1200"/>
              </a:spcAft>
              <a:buFont typeface="Arial" panose="020B0604020202020204" pitchFamily="34" charset="0"/>
              <a:buChar char="•"/>
            </a:pPr>
            <a:r>
              <a:rPr lang="en-US" sz="2400" dirty="0"/>
              <a:t>Unforgiving Servant (Matt 18:21-35)</a:t>
            </a:r>
          </a:p>
          <a:p>
            <a:pPr marL="342900" indent="-342900">
              <a:spcAft>
                <a:spcPts val="1200"/>
              </a:spcAft>
              <a:buFont typeface="Arial" panose="020B0604020202020204" pitchFamily="34" charset="0"/>
              <a:buChar char="•"/>
            </a:pPr>
            <a:r>
              <a:rPr lang="en-US" sz="2400" dirty="0"/>
              <a:t>Golden Rule (Luke 6:27-36)</a:t>
            </a:r>
          </a:p>
        </p:txBody>
      </p:sp>
    </p:spTree>
    <p:extLst>
      <p:ext uri="{BB962C8B-B14F-4D97-AF65-F5344CB8AC3E}">
        <p14:creationId xmlns:p14="http://schemas.microsoft.com/office/powerpoint/2010/main" val="3715283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1883391" y="234748"/>
            <a:ext cx="6951516" cy="810491"/>
          </a:xfrm>
        </p:spPr>
        <p:txBody>
          <a:bodyPr>
            <a:normAutofit/>
          </a:bodyPr>
          <a:lstStyle/>
          <a:p>
            <a:r>
              <a:rPr lang="en-US" dirty="0"/>
              <a:t>Merciful + Gracious</a:t>
            </a:r>
          </a:p>
        </p:txBody>
      </p:sp>
      <p:sp>
        <p:nvSpPr>
          <p:cNvPr id="16" name="TextBox 15"/>
          <p:cNvSpPr txBox="1"/>
          <p:nvPr/>
        </p:nvSpPr>
        <p:spPr>
          <a:xfrm>
            <a:off x="242244" y="1290903"/>
            <a:ext cx="8901756" cy="4739759"/>
          </a:xfrm>
          <a:prstGeom prst="rect">
            <a:avLst/>
          </a:prstGeom>
          <a:noFill/>
        </p:spPr>
        <p:txBody>
          <a:bodyPr wrap="square" rtlCol="0">
            <a:spAutoFit/>
          </a:bodyPr>
          <a:lstStyle/>
          <a:p>
            <a:pPr marL="342900" indent="-342900">
              <a:spcAft>
                <a:spcPts val="1200"/>
              </a:spcAft>
              <a:buFont typeface="Arial" panose="020B0604020202020204" pitchFamily="34" charset="0"/>
              <a:buChar char="•"/>
            </a:pPr>
            <a:r>
              <a:rPr lang="en-US" sz="2400" dirty="0"/>
              <a:t>Initiated by question on ‘limits of forgiveness’ (v.21)</a:t>
            </a:r>
          </a:p>
          <a:p>
            <a:pPr marL="342900" indent="-342900">
              <a:spcAft>
                <a:spcPts val="1200"/>
              </a:spcAft>
              <a:buFont typeface="Arial" panose="020B0604020202020204" pitchFamily="34" charset="0"/>
              <a:buChar char="•"/>
            </a:pPr>
            <a:r>
              <a:rPr lang="en-US" sz="2400" dirty="0"/>
              <a:t>Answers question, ‘how do I develop compassion?’</a:t>
            </a:r>
          </a:p>
          <a:p>
            <a:pPr>
              <a:spcAft>
                <a:spcPts val="600"/>
              </a:spcAft>
            </a:pPr>
            <a:r>
              <a:rPr lang="en-US" sz="2400" dirty="0"/>
              <a:t>Man 1: Man owes insurmountable debt</a:t>
            </a:r>
          </a:p>
          <a:p>
            <a:pPr marL="800100" lvl="1" indent="-342900">
              <a:buFont typeface="Arial" panose="020B0604020202020204" pitchFamily="34" charset="0"/>
              <a:buChar char="•"/>
            </a:pPr>
            <a:r>
              <a:rPr lang="en-US" sz="2000" dirty="0"/>
              <a:t>1 talent (32.3 kg) vs ‘day’s wage’ = 1 denarius (3.9g) Matt 20:2</a:t>
            </a:r>
          </a:p>
          <a:p>
            <a:pPr marL="1257300" lvl="2" indent="-342900">
              <a:spcAft>
                <a:spcPts val="600"/>
              </a:spcAft>
              <a:buFont typeface="Arial" panose="020B0604020202020204" pitchFamily="34" charset="0"/>
              <a:buChar char="•"/>
            </a:pPr>
            <a:r>
              <a:rPr lang="en-US" sz="2000" dirty="0"/>
              <a:t>1 talent = 23 </a:t>
            </a:r>
            <a:r>
              <a:rPr lang="en-US" sz="2000" dirty="0" err="1"/>
              <a:t>yrs</a:t>
            </a:r>
            <a:r>
              <a:rPr lang="en-US" sz="2000" dirty="0"/>
              <a:t>… 10,000 talent = 230,056 years!</a:t>
            </a:r>
          </a:p>
          <a:p>
            <a:pPr marL="800100" lvl="1" indent="-342900">
              <a:spcAft>
                <a:spcPts val="1200"/>
              </a:spcAft>
              <a:buFont typeface="Arial" panose="020B0604020202020204" pitchFamily="34" charset="0"/>
              <a:buChar char="•"/>
            </a:pPr>
            <a:r>
              <a:rPr lang="en-US" sz="2000" dirty="0"/>
              <a:t>Appeals for “patience” (v.26)</a:t>
            </a:r>
          </a:p>
          <a:p>
            <a:pPr>
              <a:spcAft>
                <a:spcPts val="600"/>
              </a:spcAft>
            </a:pPr>
            <a:r>
              <a:rPr lang="en-US" sz="2400" dirty="0"/>
              <a:t>Master: ‘Moved with compassion’</a:t>
            </a:r>
          </a:p>
          <a:p>
            <a:pPr marL="800100" lvl="1" indent="-342900">
              <a:spcAft>
                <a:spcPts val="600"/>
              </a:spcAft>
              <a:buFont typeface="Arial" panose="020B0604020202020204" pitchFamily="34" charset="0"/>
              <a:buChar char="•"/>
            </a:pPr>
            <a:r>
              <a:rPr lang="en-US" sz="2100" i="1" dirty="0" err="1"/>
              <a:t>Splagchnizomai</a:t>
            </a:r>
            <a:r>
              <a:rPr lang="en-US" sz="2100" i="1" dirty="0"/>
              <a:t> – </a:t>
            </a:r>
            <a:r>
              <a:rPr lang="en-US" sz="2100" dirty="0"/>
              <a:t>lit. to have the bowels yearn</a:t>
            </a:r>
          </a:p>
          <a:p>
            <a:pPr marL="800100" lvl="1" indent="-342900">
              <a:spcAft>
                <a:spcPts val="600"/>
              </a:spcAft>
              <a:buFont typeface="Arial" panose="020B0604020202020204" pitchFamily="34" charset="0"/>
              <a:buChar char="•"/>
            </a:pPr>
            <a:r>
              <a:rPr lang="en-US" sz="2100" dirty="0"/>
              <a:t>Jesus experiences and it drives him to action</a:t>
            </a:r>
          </a:p>
          <a:p>
            <a:pPr marL="1257300" lvl="2" indent="-342900">
              <a:spcAft>
                <a:spcPts val="600"/>
              </a:spcAft>
              <a:buFont typeface="Arial" panose="020B0604020202020204" pitchFamily="34" charset="0"/>
              <a:buChar char="•"/>
            </a:pPr>
            <a:r>
              <a:rPr lang="en-US" dirty="0"/>
              <a:t>Mt 14:14 – heal; 15:32 – feed; 18:27 – forgive; Mk 6:34 – teach</a:t>
            </a:r>
          </a:p>
          <a:p>
            <a:pPr marL="800100" lvl="1" indent="-342900">
              <a:spcAft>
                <a:spcPts val="1200"/>
              </a:spcAft>
              <a:buFont typeface="Arial" panose="020B0604020202020204" pitchFamily="34" charset="0"/>
              <a:buChar char="•"/>
            </a:pPr>
            <a:r>
              <a:rPr lang="en-US" sz="2100" dirty="0"/>
              <a:t>Expected man to show same grace (v.33), forgiveness (v.35)</a:t>
            </a:r>
          </a:p>
        </p:txBody>
      </p:sp>
      <p:sp>
        <p:nvSpPr>
          <p:cNvPr id="18" name="TextBox 17"/>
          <p:cNvSpPr txBox="1"/>
          <p:nvPr/>
        </p:nvSpPr>
        <p:spPr>
          <a:xfrm>
            <a:off x="43544" y="6239046"/>
            <a:ext cx="9042400" cy="461665"/>
          </a:xfrm>
          <a:prstGeom prst="rect">
            <a:avLst/>
          </a:prstGeom>
          <a:solidFill>
            <a:srgbClr val="FFFF00"/>
          </a:solidFill>
          <a:ln>
            <a:solidFill>
              <a:schemeClr val="bg1"/>
            </a:solidFill>
          </a:ln>
        </p:spPr>
        <p:txBody>
          <a:bodyPr wrap="square" rtlCol="0">
            <a:spAutoFit/>
          </a:bodyPr>
          <a:lstStyle/>
          <a:p>
            <a:pPr algn="ctr"/>
            <a:r>
              <a:rPr lang="en-US" sz="2400" b="1" dirty="0">
                <a:solidFill>
                  <a:schemeClr val="bg1"/>
                </a:solidFill>
              </a:rPr>
              <a:t>God only shows grace/mercy if we do same-from the heart!</a:t>
            </a:r>
          </a:p>
        </p:txBody>
      </p:sp>
      <p:sp>
        <p:nvSpPr>
          <p:cNvPr id="2" name="TextBox 1"/>
          <p:cNvSpPr txBox="1"/>
          <p:nvPr/>
        </p:nvSpPr>
        <p:spPr>
          <a:xfrm>
            <a:off x="4833258" y="860573"/>
            <a:ext cx="4001650" cy="369332"/>
          </a:xfrm>
          <a:prstGeom prst="rect">
            <a:avLst/>
          </a:prstGeom>
          <a:noFill/>
        </p:spPr>
        <p:txBody>
          <a:bodyPr wrap="square" rtlCol="0">
            <a:spAutoFit/>
          </a:bodyPr>
          <a:lstStyle/>
          <a:p>
            <a:r>
              <a:rPr lang="en-US" i="1" dirty="0"/>
              <a:t>Matt 18:21-35: Unforgiving Servant</a:t>
            </a:r>
          </a:p>
        </p:txBody>
      </p:sp>
    </p:spTree>
    <p:extLst>
      <p:ext uri="{BB962C8B-B14F-4D97-AF65-F5344CB8AC3E}">
        <p14:creationId xmlns:p14="http://schemas.microsoft.com/office/powerpoint/2010/main" val="3326296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xEl>
                                              <p:pRg st="2" end="2"/>
                                            </p:txEl>
                                          </p:spTgt>
                                        </p:tgtEl>
                                        <p:attrNameLst>
                                          <p:attrName>style.visibility</p:attrName>
                                        </p:attrNameLst>
                                      </p:cBhvr>
                                      <p:to>
                                        <p:strVal val="visible"/>
                                      </p:to>
                                    </p:set>
                                    <p:animEffect transition="in" filter="fade">
                                      <p:cBhvr>
                                        <p:cTn id="7" dur="500"/>
                                        <p:tgtEl>
                                          <p:spTgt spid="16">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6">
                                            <p:txEl>
                                              <p:pRg st="3" end="3"/>
                                            </p:txEl>
                                          </p:spTgt>
                                        </p:tgtEl>
                                        <p:attrNameLst>
                                          <p:attrName>style.visibility</p:attrName>
                                        </p:attrNameLst>
                                      </p:cBhvr>
                                      <p:to>
                                        <p:strVal val="visible"/>
                                      </p:to>
                                    </p:set>
                                    <p:animEffect transition="in" filter="fade">
                                      <p:cBhvr>
                                        <p:cTn id="10" dur="500"/>
                                        <p:tgtEl>
                                          <p:spTgt spid="16">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6">
                                            <p:txEl>
                                              <p:pRg st="4" end="4"/>
                                            </p:txEl>
                                          </p:spTgt>
                                        </p:tgtEl>
                                        <p:attrNameLst>
                                          <p:attrName>style.visibility</p:attrName>
                                        </p:attrNameLst>
                                      </p:cBhvr>
                                      <p:to>
                                        <p:strVal val="visible"/>
                                      </p:to>
                                    </p:set>
                                    <p:animEffect transition="in" filter="fade">
                                      <p:cBhvr>
                                        <p:cTn id="13" dur="500"/>
                                        <p:tgtEl>
                                          <p:spTgt spid="16">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6">
                                            <p:txEl>
                                              <p:pRg st="5" end="5"/>
                                            </p:txEl>
                                          </p:spTgt>
                                        </p:tgtEl>
                                        <p:attrNameLst>
                                          <p:attrName>style.visibility</p:attrName>
                                        </p:attrNameLst>
                                      </p:cBhvr>
                                      <p:to>
                                        <p:strVal val="visible"/>
                                      </p:to>
                                    </p:set>
                                    <p:animEffect transition="in" filter="fade">
                                      <p:cBhvr>
                                        <p:cTn id="16" dur="500"/>
                                        <p:tgtEl>
                                          <p:spTgt spid="16">
                                            <p:txEl>
                                              <p:pRg st="5" end="5"/>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6">
                                            <p:txEl>
                                              <p:pRg st="6" end="6"/>
                                            </p:txEl>
                                          </p:spTgt>
                                        </p:tgtEl>
                                        <p:attrNameLst>
                                          <p:attrName>style.visibility</p:attrName>
                                        </p:attrNameLst>
                                      </p:cBhvr>
                                      <p:to>
                                        <p:strVal val="visible"/>
                                      </p:to>
                                    </p:set>
                                    <p:animEffect transition="in" filter="fade">
                                      <p:cBhvr>
                                        <p:cTn id="21" dur="500"/>
                                        <p:tgtEl>
                                          <p:spTgt spid="16">
                                            <p:txEl>
                                              <p:pRg st="6" end="6"/>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16">
                                            <p:txEl>
                                              <p:pRg st="7" end="7"/>
                                            </p:txEl>
                                          </p:spTgt>
                                        </p:tgtEl>
                                        <p:attrNameLst>
                                          <p:attrName>style.visibility</p:attrName>
                                        </p:attrNameLst>
                                      </p:cBhvr>
                                      <p:to>
                                        <p:strVal val="visible"/>
                                      </p:to>
                                    </p:set>
                                    <p:animEffect transition="in" filter="fade">
                                      <p:cBhvr>
                                        <p:cTn id="24" dur="500"/>
                                        <p:tgtEl>
                                          <p:spTgt spid="16">
                                            <p:txEl>
                                              <p:pRg st="7" end="7"/>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6">
                                            <p:txEl>
                                              <p:pRg st="8" end="8"/>
                                            </p:txEl>
                                          </p:spTgt>
                                        </p:tgtEl>
                                        <p:attrNameLst>
                                          <p:attrName>style.visibility</p:attrName>
                                        </p:attrNameLst>
                                      </p:cBhvr>
                                      <p:to>
                                        <p:strVal val="visible"/>
                                      </p:to>
                                    </p:set>
                                    <p:animEffect transition="in" filter="fade">
                                      <p:cBhvr>
                                        <p:cTn id="29" dur="500"/>
                                        <p:tgtEl>
                                          <p:spTgt spid="16">
                                            <p:txEl>
                                              <p:pRg st="8" end="8"/>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16">
                                            <p:txEl>
                                              <p:pRg st="9" end="9"/>
                                            </p:txEl>
                                          </p:spTgt>
                                        </p:tgtEl>
                                        <p:attrNameLst>
                                          <p:attrName>style.visibility</p:attrName>
                                        </p:attrNameLst>
                                      </p:cBhvr>
                                      <p:to>
                                        <p:strVal val="visible"/>
                                      </p:to>
                                    </p:set>
                                    <p:animEffect transition="in" filter="fade">
                                      <p:cBhvr>
                                        <p:cTn id="32" dur="500"/>
                                        <p:tgtEl>
                                          <p:spTgt spid="16">
                                            <p:txEl>
                                              <p:pRg st="9" end="9"/>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16">
                                            <p:txEl>
                                              <p:pRg st="10" end="10"/>
                                            </p:txEl>
                                          </p:spTgt>
                                        </p:tgtEl>
                                        <p:attrNameLst>
                                          <p:attrName>style.visibility</p:attrName>
                                        </p:attrNameLst>
                                      </p:cBhvr>
                                      <p:to>
                                        <p:strVal val="visible"/>
                                      </p:to>
                                    </p:set>
                                    <p:animEffect transition="in" filter="fade">
                                      <p:cBhvr>
                                        <p:cTn id="35" dur="500"/>
                                        <p:tgtEl>
                                          <p:spTgt spid="16">
                                            <p:txEl>
                                              <p:pRg st="10" end="1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883391" y="234748"/>
            <a:ext cx="6951516" cy="934485"/>
          </a:xfrm>
        </p:spPr>
        <p:txBody>
          <a:bodyPr>
            <a:normAutofit fontScale="90000"/>
          </a:bodyPr>
          <a:lstStyle/>
          <a:p>
            <a:r>
              <a:rPr lang="en-US" dirty="0"/>
              <a:t>Process of grace/mercy</a:t>
            </a:r>
            <a:br>
              <a:rPr lang="en-US" dirty="0"/>
            </a:br>
            <a:r>
              <a:rPr lang="en-US" sz="3100" dirty="0"/>
              <a:t>Matt 18</a:t>
            </a:r>
            <a:endParaRPr lang="en-US" dirty="0"/>
          </a:p>
        </p:txBody>
      </p:sp>
      <p:sp>
        <p:nvSpPr>
          <p:cNvPr id="6" name="TextBox 5"/>
          <p:cNvSpPr txBox="1"/>
          <p:nvPr/>
        </p:nvSpPr>
        <p:spPr>
          <a:xfrm>
            <a:off x="242243" y="1330221"/>
            <a:ext cx="8901171" cy="4401205"/>
          </a:xfrm>
          <a:prstGeom prst="rect">
            <a:avLst/>
          </a:prstGeom>
          <a:noFill/>
        </p:spPr>
        <p:txBody>
          <a:bodyPr wrap="square" rtlCol="0">
            <a:spAutoFit/>
          </a:bodyPr>
          <a:lstStyle/>
          <a:p>
            <a:pPr marL="457200" indent="-457200">
              <a:spcAft>
                <a:spcPts val="1200"/>
              </a:spcAft>
              <a:buAutoNum type="arabicParenR"/>
            </a:pPr>
            <a:r>
              <a:rPr lang="en-US" sz="2400" dirty="0"/>
              <a:t>God shows undeserved favor (</a:t>
            </a:r>
            <a:r>
              <a:rPr lang="en-US" sz="2400" b="1" dirty="0">
                <a:solidFill>
                  <a:srgbClr val="00B0F0"/>
                </a:solidFill>
              </a:rPr>
              <a:t>grace</a:t>
            </a:r>
            <a:r>
              <a:rPr lang="en-US" sz="2400" dirty="0"/>
              <a:t>) toward us </a:t>
            </a:r>
            <a:r>
              <a:rPr lang="en-US" sz="2000" dirty="0"/>
              <a:t>(v.27)</a:t>
            </a:r>
          </a:p>
          <a:p>
            <a:pPr marL="457200" indent="-457200">
              <a:spcAft>
                <a:spcPts val="1200"/>
              </a:spcAft>
              <a:buAutoNum type="arabicParenR"/>
            </a:pPr>
            <a:r>
              <a:rPr lang="en-US" sz="2400" dirty="0"/>
              <a:t>God demonstrates grace by patiently</a:t>
            </a:r>
            <a:r>
              <a:rPr lang="en-US" sz="2000" dirty="0"/>
              <a:t> </a:t>
            </a:r>
            <a:r>
              <a:rPr lang="en-US" sz="2400" dirty="0"/>
              <a:t>(</a:t>
            </a:r>
            <a:r>
              <a:rPr lang="en-US" sz="2400" b="1" dirty="0">
                <a:solidFill>
                  <a:srgbClr val="00B0F0"/>
                </a:solidFill>
              </a:rPr>
              <a:t>longsuffering</a:t>
            </a:r>
            <a:r>
              <a:rPr lang="en-US" sz="2400" dirty="0"/>
              <a:t>) forgiving (</a:t>
            </a:r>
            <a:r>
              <a:rPr lang="en-US" sz="2400" b="1" dirty="0">
                <a:solidFill>
                  <a:srgbClr val="00B0F0"/>
                </a:solidFill>
              </a:rPr>
              <a:t>mercy</a:t>
            </a:r>
            <a:r>
              <a:rPr lang="en-US" sz="2400" dirty="0"/>
              <a:t>) us </a:t>
            </a:r>
            <a:r>
              <a:rPr lang="en-US" sz="2000" dirty="0"/>
              <a:t>(v.26,27)</a:t>
            </a:r>
            <a:endParaRPr lang="en-US" sz="2400" dirty="0"/>
          </a:p>
          <a:p>
            <a:pPr marL="457200" indent="-457200">
              <a:spcAft>
                <a:spcPts val="1200"/>
              </a:spcAft>
              <a:buAutoNum type="arabicParenR"/>
            </a:pPr>
            <a:r>
              <a:rPr lang="en-US" sz="2400" dirty="0"/>
              <a:t>We reflect on God’s faithfulness (</a:t>
            </a:r>
            <a:r>
              <a:rPr lang="en-US" sz="2400" b="1" dirty="0">
                <a:solidFill>
                  <a:srgbClr val="00B0F0"/>
                </a:solidFill>
              </a:rPr>
              <a:t>truth</a:t>
            </a:r>
            <a:r>
              <a:rPr lang="en-US" sz="2400" dirty="0"/>
              <a:t>) toward us and develop a deep appreciation </a:t>
            </a:r>
            <a:r>
              <a:rPr lang="en-US" sz="2000" dirty="0"/>
              <a:t>(v.32-33)</a:t>
            </a:r>
            <a:endParaRPr lang="en-US" sz="2400" dirty="0"/>
          </a:p>
          <a:p>
            <a:pPr marL="457200" indent="-457200">
              <a:spcAft>
                <a:spcPts val="1200"/>
              </a:spcAft>
              <a:buAutoNum type="arabicParenR"/>
            </a:pPr>
            <a:r>
              <a:rPr lang="en-US" sz="2400" dirty="0"/>
              <a:t>We identify with plight of others and patiently (</a:t>
            </a:r>
            <a:r>
              <a:rPr lang="en-US" sz="2400" b="1" dirty="0">
                <a:solidFill>
                  <a:srgbClr val="00B0F0"/>
                </a:solidFill>
              </a:rPr>
              <a:t>longsuffering</a:t>
            </a:r>
            <a:r>
              <a:rPr lang="en-US" sz="2400" dirty="0"/>
              <a:t>) have compassion (</a:t>
            </a:r>
            <a:r>
              <a:rPr lang="en-US" sz="2400" b="1" dirty="0">
                <a:solidFill>
                  <a:srgbClr val="00B0F0"/>
                </a:solidFill>
              </a:rPr>
              <a:t>grace</a:t>
            </a:r>
            <a:r>
              <a:rPr lang="en-US" sz="2400" dirty="0"/>
              <a:t>) on them </a:t>
            </a:r>
            <a:r>
              <a:rPr lang="en-US" sz="2000" dirty="0"/>
              <a:t>(v.29,33)</a:t>
            </a:r>
            <a:endParaRPr lang="en-US" sz="2400" dirty="0"/>
          </a:p>
          <a:p>
            <a:pPr marL="457200" indent="-457200">
              <a:spcAft>
                <a:spcPts val="1200"/>
              </a:spcAft>
              <a:buAutoNum type="arabicParenR"/>
            </a:pPr>
            <a:r>
              <a:rPr lang="en-US" sz="2400" dirty="0"/>
              <a:t>We genuinely forgive (</a:t>
            </a:r>
            <a:r>
              <a:rPr lang="en-US" sz="2400" b="1" dirty="0">
                <a:solidFill>
                  <a:srgbClr val="00B0F0"/>
                </a:solidFill>
              </a:rPr>
              <a:t>mercy</a:t>
            </a:r>
            <a:r>
              <a:rPr lang="en-US" sz="2400" dirty="0"/>
              <a:t>) others and are faithfully (</a:t>
            </a:r>
            <a:r>
              <a:rPr lang="en-US" sz="2400" b="1" dirty="0">
                <a:solidFill>
                  <a:srgbClr val="00B0F0"/>
                </a:solidFill>
              </a:rPr>
              <a:t>truth</a:t>
            </a:r>
            <a:r>
              <a:rPr lang="en-US" sz="2400" dirty="0"/>
              <a:t>) obedient to our Heavenly Father </a:t>
            </a:r>
            <a:r>
              <a:rPr lang="en-US" sz="2000" dirty="0"/>
              <a:t>(v.35)</a:t>
            </a:r>
            <a:endParaRPr lang="en-US" sz="2400" dirty="0"/>
          </a:p>
        </p:txBody>
      </p:sp>
      <p:sp>
        <p:nvSpPr>
          <p:cNvPr id="7" name="Rectangle 6"/>
          <p:cNvSpPr/>
          <p:nvPr/>
        </p:nvSpPr>
        <p:spPr>
          <a:xfrm>
            <a:off x="9165899" y="1330220"/>
            <a:ext cx="8575986" cy="1286371"/>
          </a:xfrm>
          <a:prstGeom prst="rect">
            <a:avLst/>
          </a:prstGeom>
          <a:solidFill>
            <a:schemeClr val="bg1">
              <a:alpha val="9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Receive</a:t>
            </a:r>
          </a:p>
        </p:txBody>
      </p:sp>
      <p:sp>
        <p:nvSpPr>
          <p:cNvPr id="8" name="Rectangle 7"/>
          <p:cNvSpPr/>
          <p:nvPr/>
        </p:nvSpPr>
        <p:spPr>
          <a:xfrm>
            <a:off x="9165899" y="2715065"/>
            <a:ext cx="8575986" cy="815926"/>
          </a:xfrm>
          <a:prstGeom prst="rect">
            <a:avLst/>
          </a:prstGeom>
          <a:solidFill>
            <a:schemeClr val="bg1">
              <a:alpha val="9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Reflect</a:t>
            </a:r>
          </a:p>
        </p:txBody>
      </p:sp>
      <p:sp>
        <p:nvSpPr>
          <p:cNvPr id="9" name="Rectangle 8"/>
          <p:cNvSpPr/>
          <p:nvPr/>
        </p:nvSpPr>
        <p:spPr>
          <a:xfrm>
            <a:off x="9165899" y="3629465"/>
            <a:ext cx="8575986" cy="2014331"/>
          </a:xfrm>
          <a:prstGeom prst="rect">
            <a:avLst/>
          </a:prstGeom>
          <a:solidFill>
            <a:schemeClr val="bg1">
              <a:alpha val="9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Reciprocate</a:t>
            </a:r>
          </a:p>
        </p:txBody>
      </p:sp>
      <p:sp>
        <p:nvSpPr>
          <p:cNvPr id="10" name="TextBox 9"/>
          <p:cNvSpPr txBox="1"/>
          <p:nvPr/>
        </p:nvSpPr>
        <p:spPr>
          <a:xfrm>
            <a:off x="104932" y="6059166"/>
            <a:ext cx="8934138" cy="430887"/>
          </a:xfrm>
          <a:prstGeom prst="rect">
            <a:avLst/>
          </a:prstGeom>
          <a:solidFill>
            <a:srgbClr val="FFFF00"/>
          </a:solidFill>
          <a:ln>
            <a:solidFill>
              <a:schemeClr val="bg1"/>
            </a:solidFill>
          </a:ln>
        </p:spPr>
        <p:txBody>
          <a:bodyPr wrap="square" rtlCol="0">
            <a:spAutoFit/>
          </a:bodyPr>
          <a:lstStyle/>
          <a:p>
            <a:pPr algn="ctr"/>
            <a:r>
              <a:rPr lang="en-US" sz="2200" b="1" dirty="0">
                <a:solidFill>
                  <a:schemeClr val="bg1"/>
                </a:solidFill>
              </a:rPr>
              <a:t>We must wholeheartedly show to others what God shows to us</a:t>
            </a:r>
          </a:p>
        </p:txBody>
      </p:sp>
    </p:spTree>
    <p:extLst>
      <p:ext uri="{BB962C8B-B14F-4D97-AF65-F5344CB8AC3E}">
        <p14:creationId xmlns:p14="http://schemas.microsoft.com/office/powerpoint/2010/main" val="3168451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path" presetSubtype="0" accel="50000" decel="50000" fill="hold" grpId="0" nodeType="clickEffect">
                                  <p:stCondLst>
                                    <p:cond delay="0"/>
                                  </p:stCondLst>
                                  <p:childTnLst>
                                    <p:animMotion origin="layout" path="M -3.61111E-6 -1.48148E-6 L -0.97309 0.0007 " pathEditMode="relative" rAng="0" ptsTypes="AA">
                                      <p:cBhvr>
                                        <p:cTn id="31" dur="10" fill="hold"/>
                                        <p:tgtEl>
                                          <p:spTgt spid="7"/>
                                        </p:tgtEl>
                                        <p:attrNameLst>
                                          <p:attrName>ppt_x</p:attrName>
                                          <p:attrName>ppt_y</p:attrName>
                                        </p:attrNameLst>
                                      </p:cBhvr>
                                      <p:rCtr x="-48663" y="23"/>
                                    </p:animMotion>
                                  </p:childTnLst>
                                </p:cTn>
                              </p:par>
                            </p:childTnLst>
                          </p:cTn>
                        </p:par>
                      </p:childTnLst>
                    </p:cTn>
                  </p:par>
                  <p:par>
                    <p:cTn id="32" fill="hold">
                      <p:stCondLst>
                        <p:cond delay="indefinite"/>
                      </p:stCondLst>
                      <p:childTnLst>
                        <p:par>
                          <p:cTn id="33" fill="hold">
                            <p:stCondLst>
                              <p:cond delay="0"/>
                            </p:stCondLst>
                            <p:childTnLst>
                              <p:par>
                                <p:cTn id="34" presetID="42" presetClass="path" presetSubtype="0" accel="50000" decel="50000" fill="hold" grpId="0" nodeType="clickEffect">
                                  <p:stCondLst>
                                    <p:cond delay="0"/>
                                  </p:stCondLst>
                                  <p:childTnLst>
                                    <p:animMotion origin="layout" path="M -3.61111E-6 -4.07407E-6 L -0.975 -0.00162 " pathEditMode="relative" rAng="0" ptsTypes="AA">
                                      <p:cBhvr>
                                        <p:cTn id="35" dur="10" fill="hold"/>
                                        <p:tgtEl>
                                          <p:spTgt spid="8"/>
                                        </p:tgtEl>
                                        <p:attrNameLst>
                                          <p:attrName>ppt_x</p:attrName>
                                          <p:attrName>ppt_y</p:attrName>
                                        </p:attrNameLst>
                                      </p:cBhvr>
                                      <p:rCtr x="-48750" y="-93"/>
                                    </p:animMotion>
                                  </p:childTnLst>
                                </p:cTn>
                              </p:par>
                            </p:childTnLst>
                          </p:cTn>
                        </p:par>
                      </p:childTnLst>
                    </p:cTn>
                  </p:par>
                  <p:par>
                    <p:cTn id="36" fill="hold">
                      <p:stCondLst>
                        <p:cond delay="indefinite"/>
                      </p:stCondLst>
                      <p:childTnLst>
                        <p:par>
                          <p:cTn id="37" fill="hold">
                            <p:stCondLst>
                              <p:cond delay="0"/>
                            </p:stCondLst>
                            <p:childTnLst>
                              <p:par>
                                <p:cTn id="38" presetID="42" presetClass="path" presetSubtype="0" accel="50000" decel="50000" fill="hold" grpId="0" nodeType="clickEffect">
                                  <p:stCondLst>
                                    <p:cond delay="0"/>
                                  </p:stCondLst>
                                  <p:childTnLst>
                                    <p:animMotion origin="layout" path="M -3.61111E-6 4.44444E-6 L -0.97656 0.00023 " pathEditMode="relative" rAng="0" ptsTypes="AA">
                                      <p:cBhvr>
                                        <p:cTn id="39" dur="10" fill="hold"/>
                                        <p:tgtEl>
                                          <p:spTgt spid="9"/>
                                        </p:tgtEl>
                                        <p:attrNameLst>
                                          <p:attrName>ppt_x</p:attrName>
                                          <p:attrName>ppt_y</p:attrName>
                                        </p:attrNameLst>
                                      </p:cBhvr>
                                      <p:rCtr x="-48837" y="0"/>
                                    </p:animMotion>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1883391" y="234748"/>
            <a:ext cx="6951516" cy="810491"/>
          </a:xfrm>
        </p:spPr>
        <p:txBody>
          <a:bodyPr>
            <a:normAutofit/>
          </a:bodyPr>
          <a:lstStyle/>
          <a:p>
            <a:r>
              <a:rPr lang="en-US" dirty="0"/>
              <a:t>longsuffering</a:t>
            </a:r>
          </a:p>
        </p:txBody>
      </p:sp>
      <p:sp>
        <p:nvSpPr>
          <p:cNvPr id="5" name="TextBox 4"/>
          <p:cNvSpPr txBox="1"/>
          <p:nvPr/>
        </p:nvSpPr>
        <p:spPr>
          <a:xfrm>
            <a:off x="242244" y="1129955"/>
            <a:ext cx="8901756" cy="4878259"/>
          </a:xfrm>
          <a:prstGeom prst="rect">
            <a:avLst/>
          </a:prstGeom>
          <a:noFill/>
        </p:spPr>
        <p:txBody>
          <a:bodyPr wrap="square" rtlCol="0">
            <a:spAutoFit/>
          </a:bodyPr>
          <a:lstStyle/>
          <a:p>
            <a:pPr>
              <a:spcAft>
                <a:spcPts val="1200"/>
              </a:spcAft>
            </a:pPr>
            <a:r>
              <a:rPr lang="en-US" sz="2400" i="1" dirty="0" err="1"/>
              <a:t>arek</a:t>
            </a:r>
            <a:r>
              <a:rPr lang="en-US" sz="2400" i="1" dirty="0"/>
              <a:t> </a:t>
            </a:r>
            <a:r>
              <a:rPr lang="en-US" sz="2400" i="1" dirty="0" err="1"/>
              <a:t>aph</a:t>
            </a:r>
            <a:r>
              <a:rPr lang="en-US" sz="2400" dirty="0"/>
              <a:t> (adj.) – used 15x in OT</a:t>
            </a:r>
          </a:p>
          <a:p>
            <a:pPr marL="342900" indent="-342900">
              <a:spcAft>
                <a:spcPts val="600"/>
              </a:spcAft>
              <a:buFont typeface="Arial" panose="020B0604020202020204" pitchFamily="34" charset="0"/>
              <a:buChar char="•"/>
            </a:pPr>
            <a:r>
              <a:rPr lang="en-US" sz="2400" dirty="0"/>
              <a:t>Lit. “long nose”</a:t>
            </a:r>
          </a:p>
          <a:p>
            <a:pPr marL="800100" lvl="1" indent="-342900">
              <a:spcAft>
                <a:spcPts val="600"/>
              </a:spcAft>
              <a:buFont typeface="Arial" panose="020B0604020202020204" pitchFamily="34" charset="0"/>
              <a:buChar char="•"/>
            </a:pPr>
            <a:r>
              <a:rPr lang="en-US" sz="2100" dirty="0"/>
              <a:t>Image of slow inhale/exhale through nostrils</a:t>
            </a:r>
          </a:p>
          <a:p>
            <a:pPr marL="1257300" lvl="2" indent="-342900">
              <a:spcAft>
                <a:spcPts val="1200"/>
              </a:spcAft>
              <a:buFont typeface="Arial" panose="020B0604020202020204" pitchFamily="34" charset="0"/>
              <a:buChar char="•"/>
            </a:pPr>
            <a:r>
              <a:rPr lang="en-US" sz="2100" dirty="0"/>
              <a:t>i.e. ‘take a deep breath’</a:t>
            </a:r>
          </a:p>
          <a:p>
            <a:pPr marL="342900" indent="-342900">
              <a:spcAft>
                <a:spcPts val="600"/>
              </a:spcAft>
              <a:buFont typeface="Arial" panose="020B0604020202020204" pitchFamily="34" charset="0"/>
              <a:buChar char="•"/>
            </a:pPr>
            <a:r>
              <a:rPr lang="en-US" sz="2100" dirty="0"/>
              <a:t>11x applied to God</a:t>
            </a:r>
          </a:p>
          <a:p>
            <a:pPr marL="800100" lvl="1" indent="-342900">
              <a:spcAft>
                <a:spcPts val="600"/>
              </a:spcAft>
              <a:buFont typeface="Arial" panose="020B0604020202020204" pitchFamily="34" charset="0"/>
              <a:buChar char="•"/>
            </a:pPr>
            <a:r>
              <a:rPr lang="en-US" sz="2100" dirty="0" err="1"/>
              <a:t>Num</a:t>
            </a:r>
            <a:r>
              <a:rPr lang="en-US" sz="2100" dirty="0"/>
              <a:t> 14:18; </a:t>
            </a:r>
            <a:r>
              <a:rPr lang="en-US" sz="2100" dirty="0" err="1"/>
              <a:t>Neh</a:t>
            </a:r>
            <a:r>
              <a:rPr lang="en-US" sz="2100" dirty="0"/>
              <a:t> 9:17; </a:t>
            </a:r>
            <a:r>
              <a:rPr lang="en-US" sz="2100" dirty="0" err="1"/>
              <a:t>Psa</a:t>
            </a:r>
            <a:r>
              <a:rPr lang="en-US" sz="2100" dirty="0"/>
              <a:t> 86:15, 103:8, 145:8; </a:t>
            </a:r>
            <a:r>
              <a:rPr lang="en-US" sz="2100" dirty="0" err="1"/>
              <a:t>Jer</a:t>
            </a:r>
            <a:r>
              <a:rPr lang="en-US" sz="2100" dirty="0"/>
              <a:t> 15:15; </a:t>
            </a:r>
            <a:r>
              <a:rPr lang="en-US" sz="2100" dirty="0" err="1"/>
              <a:t>Eze</a:t>
            </a:r>
            <a:r>
              <a:rPr lang="en-US" sz="2100" dirty="0"/>
              <a:t> 17:3; Joel 2:13; Jonah 4:2; Nah 1:3</a:t>
            </a:r>
          </a:p>
          <a:p>
            <a:pPr marL="1257300" lvl="2" indent="-342900">
              <a:spcAft>
                <a:spcPts val="1200"/>
              </a:spcAft>
              <a:buFont typeface="Arial" panose="020B0604020202020204" pitchFamily="34" charset="0"/>
              <a:buChar char="•"/>
            </a:pPr>
            <a:r>
              <a:rPr lang="en-US" sz="2100" dirty="0"/>
              <a:t>Because God is ‘slow to anger’, not quick to destroy</a:t>
            </a:r>
          </a:p>
          <a:p>
            <a:pPr marL="342900" indent="-342900">
              <a:spcAft>
                <a:spcPts val="600"/>
              </a:spcAft>
              <a:buFont typeface="Arial" panose="020B0604020202020204" pitchFamily="34" charset="0"/>
              <a:buChar char="•"/>
            </a:pPr>
            <a:r>
              <a:rPr lang="en-US" sz="2100" dirty="0"/>
              <a:t>4x applied to man</a:t>
            </a:r>
          </a:p>
          <a:p>
            <a:pPr marL="800100" lvl="1" indent="-342900">
              <a:spcAft>
                <a:spcPts val="1200"/>
              </a:spcAft>
              <a:buFont typeface="Arial" panose="020B0604020202020204" pitchFamily="34" charset="0"/>
              <a:buChar char="•"/>
            </a:pPr>
            <a:r>
              <a:rPr lang="en-US" sz="2100" dirty="0" err="1"/>
              <a:t>Prov</a:t>
            </a:r>
            <a:r>
              <a:rPr lang="en-US" sz="2100" dirty="0"/>
              <a:t> 14:29, 16:32; Eccl 7:8; </a:t>
            </a:r>
            <a:r>
              <a:rPr lang="en-US" sz="2100" dirty="0" err="1"/>
              <a:t>Prov</a:t>
            </a:r>
            <a:r>
              <a:rPr lang="en-US" sz="2100" dirty="0"/>
              <a:t> 15:18</a:t>
            </a:r>
          </a:p>
          <a:p>
            <a:pPr>
              <a:spcAft>
                <a:spcPts val="1200"/>
              </a:spcAft>
            </a:pPr>
            <a:endParaRPr lang="en-US" sz="2000" dirty="0"/>
          </a:p>
        </p:txBody>
      </p:sp>
      <p:sp>
        <p:nvSpPr>
          <p:cNvPr id="7" name="TextBox 6"/>
          <p:cNvSpPr txBox="1"/>
          <p:nvPr/>
        </p:nvSpPr>
        <p:spPr>
          <a:xfrm>
            <a:off x="122830" y="5791838"/>
            <a:ext cx="8916240" cy="738664"/>
          </a:xfrm>
          <a:prstGeom prst="rect">
            <a:avLst/>
          </a:prstGeom>
          <a:solidFill>
            <a:srgbClr val="FFFF00"/>
          </a:solidFill>
          <a:ln>
            <a:solidFill>
              <a:schemeClr val="bg1"/>
            </a:solidFill>
          </a:ln>
        </p:spPr>
        <p:txBody>
          <a:bodyPr wrap="square" rtlCol="0">
            <a:spAutoFit/>
          </a:bodyPr>
          <a:lstStyle/>
          <a:p>
            <a:pPr algn="ctr"/>
            <a:r>
              <a:rPr lang="en-US" sz="2100" b="1" dirty="0">
                <a:solidFill>
                  <a:schemeClr val="bg1"/>
                </a:solidFill>
              </a:rPr>
              <a:t>“Let every man be swift to hear, slow to speak, slow to wrath: for the wrath of man </a:t>
            </a:r>
            <a:r>
              <a:rPr lang="en-US" sz="2100" b="1" dirty="0" err="1">
                <a:solidFill>
                  <a:schemeClr val="bg1"/>
                </a:solidFill>
              </a:rPr>
              <a:t>worketh</a:t>
            </a:r>
            <a:r>
              <a:rPr lang="en-US" sz="2100" b="1" dirty="0">
                <a:solidFill>
                  <a:schemeClr val="bg1"/>
                </a:solidFill>
              </a:rPr>
              <a:t> not the righteousness of God” </a:t>
            </a:r>
            <a:r>
              <a:rPr lang="en-US" b="1" dirty="0">
                <a:solidFill>
                  <a:schemeClr val="bg1"/>
                </a:solidFill>
              </a:rPr>
              <a:t>(James 1:19-20)</a:t>
            </a:r>
            <a:endParaRPr lang="en-US" sz="2100" b="1" dirty="0">
              <a:solidFill>
                <a:schemeClr val="bg1"/>
              </a:solidFill>
            </a:endParaRPr>
          </a:p>
        </p:txBody>
      </p:sp>
    </p:spTree>
    <p:extLst>
      <p:ext uri="{BB962C8B-B14F-4D97-AF65-F5344CB8AC3E}">
        <p14:creationId xmlns:p14="http://schemas.microsoft.com/office/powerpoint/2010/main" val="2431330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animEffect transition="in" filter="fade">
                                      <p:cBhvr>
                                        <p:cTn id="7" dur="500"/>
                                        <p:tgtEl>
                                          <p:spTgt spid="5">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5" end="5"/>
                                            </p:txEl>
                                          </p:spTgt>
                                        </p:tgtEl>
                                        <p:attrNameLst>
                                          <p:attrName>style.visibility</p:attrName>
                                        </p:attrNameLst>
                                      </p:cBhvr>
                                      <p:to>
                                        <p:strVal val="visible"/>
                                      </p:to>
                                    </p:set>
                                    <p:animEffect transition="in" filter="fade">
                                      <p:cBhvr>
                                        <p:cTn id="10" dur="500"/>
                                        <p:tgtEl>
                                          <p:spTgt spid="5">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
                                            <p:txEl>
                                              <p:pRg st="6" end="6"/>
                                            </p:txEl>
                                          </p:spTgt>
                                        </p:tgtEl>
                                        <p:attrNameLst>
                                          <p:attrName>style.visibility</p:attrName>
                                        </p:attrNameLst>
                                      </p:cBhvr>
                                      <p:to>
                                        <p:strVal val="visible"/>
                                      </p:to>
                                    </p:set>
                                    <p:animEffect transition="in" filter="fade">
                                      <p:cBhvr>
                                        <p:cTn id="13" dur="500"/>
                                        <p:tgtEl>
                                          <p:spTgt spid="5">
                                            <p:txEl>
                                              <p:pRg st="6" end="6"/>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5">
                                            <p:txEl>
                                              <p:pRg st="7" end="7"/>
                                            </p:txEl>
                                          </p:spTgt>
                                        </p:tgtEl>
                                        <p:attrNameLst>
                                          <p:attrName>style.visibility</p:attrName>
                                        </p:attrNameLst>
                                      </p:cBhvr>
                                      <p:to>
                                        <p:strVal val="visible"/>
                                      </p:to>
                                    </p:set>
                                    <p:animEffect transition="in" filter="fade">
                                      <p:cBhvr>
                                        <p:cTn id="16" dur="500"/>
                                        <p:tgtEl>
                                          <p:spTgt spid="5">
                                            <p:txEl>
                                              <p:pRg st="7" end="7"/>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5">
                                            <p:txEl>
                                              <p:pRg st="8" end="8"/>
                                            </p:txEl>
                                          </p:spTgt>
                                        </p:tgtEl>
                                        <p:attrNameLst>
                                          <p:attrName>style.visibility</p:attrName>
                                        </p:attrNameLst>
                                      </p:cBhvr>
                                      <p:to>
                                        <p:strVal val="visible"/>
                                      </p:to>
                                    </p:set>
                                    <p:animEffect transition="in" filter="fade">
                                      <p:cBhvr>
                                        <p:cTn id="19" dur="500"/>
                                        <p:tgtEl>
                                          <p:spTgt spid="5">
                                            <p:txEl>
                                              <p:pRg st="8" end="8"/>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1883391" y="234748"/>
            <a:ext cx="6951516" cy="810491"/>
          </a:xfrm>
        </p:spPr>
        <p:txBody>
          <a:bodyPr>
            <a:normAutofit/>
          </a:bodyPr>
          <a:lstStyle/>
          <a:p>
            <a:r>
              <a:rPr lang="en-US" dirty="0"/>
              <a:t>longsuffering</a:t>
            </a:r>
          </a:p>
        </p:txBody>
      </p:sp>
      <p:sp>
        <p:nvSpPr>
          <p:cNvPr id="16" name="TextBox 15"/>
          <p:cNvSpPr txBox="1"/>
          <p:nvPr/>
        </p:nvSpPr>
        <p:spPr>
          <a:xfrm>
            <a:off x="0" y="1831230"/>
            <a:ext cx="9144000" cy="1200329"/>
          </a:xfrm>
          <a:prstGeom prst="rect">
            <a:avLst/>
          </a:prstGeom>
          <a:noFill/>
        </p:spPr>
        <p:txBody>
          <a:bodyPr wrap="square" rtlCol="0">
            <a:spAutoFit/>
          </a:bodyPr>
          <a:lstStyle/>
          <a:p>
            <a:pPr algn="ctr">
              <a:lnSpc>
                <a:spcPct val="150000"/>
              </a:lnSpc>
              <a:spcAft>
                <a:spcPts val="1200"/>
              </a:spcAft>
            </a:pPr>
            <a:r>
              <a:rPr lang="en-US" sz="2400" dirty="0"/>
              <a:t>When we are impatient, we </a:t>
            </a:r>
            <a:r>
              <a:rPr lang="en-US" sz="2400" b="1" dirty="0">
                <a:solidFill>
                  <a:srgbClr val="FF0000"/>
                </a:solidFill>
              </a:rPr>
              <a:t>react</a:t>
            </a:r>
            <a:r>
              <a:rPr lang="en-US" sz="2400" dirty="0"/>
              <a:t> to our circumstances rather than use </a:t>
            </a:r>
            <a:r>
              <a:rPr lang="en-US" sz="2400" b="1" dirty="0">
                <a:solidFill>
                  <a:srgbClr val="00B0F0"/>
                </a:solidFill>
              </a:rPr>
              <a:t>godly principles to drive our behavior</a:t>
            </a:r>
            <a:endParaRPr lang="en-US" sz="2000" b="1" dirty="0">
              <a:solidFill>
                <a:srgbClr val="00B0F0"/>
              </a:solidFill>
            </a:endParaRPr>
          </a:p>
        </p:txBody>
      </p:sp>
      <p:sp>
        <p:nvSpPr>
          <p:cNvPr id="6" name="TextBox 5"/>
          <p:cNvSpPr txBox="1"/>
          <p:nvPr/>
        </p:nvSpPr>
        <p:spPr>
          <a:xfrm>
            <a:off x="11938" y="3999904"/>
            <a:ext cx="9144000" cy="1200329"/>
          </a:xfrm>
          <a:prstGeom prst="rect">
            <a:avLst/>
          </a:prstGeom>
          <a:noFill/>
        </p:spPr>
        <p:txBody>
          <a:bodyPr wrap="square" rtlCol="0">
            <a:spAutoFit/>
          </a:bodyPr>
          <a:lstStyle/>
          <a:p>
            <a:pPr algn="ctr">
              <a:lnSpc>
                <a:spcPct val="150000"/>
              </a:lnSpc>
              <a:spcAft>
                <a:spcPts val="1200"/>
              </a:spcAft>
            </a:pPr>
            <a:r>
              <a:rPr lang="en-US" sz="2400" dirty="0"/>
              <a:t>God is only willing to have patience with us when we show that same patience to others (Matt 18:26, 29, 34)</a:t>
            </a:r>
            <a:endParaRPr lang="en-US" sz="2000" b="1" dirty="0">
              <a:solidFill>
                <a:srgbClr val="00B0F0"/>
              </a:solidFill>
            </a:endParaRPr>
          </a:p>
        </p:txBody>
      </p:sp>
    </p:spTree>
    <p:extLst>
      <p:ext uri="{BB962C8B-B14F-4D97-AF65-F5344CB8AC3E}">
        <p14:creationId xmlns:p14="http://schemas.microsoft.com/office/powerpoint/2010/main" val="3071604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1883391" y="234748"/>
            <a:ext cx="6951516" cy="810491"/>
          </a:xfrm>
        </p:spPr>
        <p:txBody>
          <a:bodyPr>
            <a:normAutofit/>
          </a:bodyPr>
          <a:lstStyle/>
          <a:p>
            <a:r>
              <a:rPr lang="en-US" dirty="0"/>
              <a:t>Abundant in goodness</a:t>
            </a:r>
          </a:p>
        </p:txBody>
      </p:sp>
      <p:sp>
        <p:nvSpPr>
          <p:cNvPr id="5" name="TextBox 4"/>
          <p:cNvSpPr txBox="1"/>
          <p:nvPr/>
        </p:nvSpPr>
        <p:spPr>
          <a:xfrm>
            <a:off x="242244" y="1129955"/>
            <a:ext cx="8901756" cy="5016758"/>
          </a:xfrm>
          <a:prstGeom prst="rect">
            <a:avLst/>
          </a:prstGeom>
          <a:noFill/>
        </p:spPr>
        <p:txBody>
          <a:bodyPr wrap="square" rtlCol="0">
            <a:spAutoFit/>
          </a:bodyPr>
          <a:lstStyle/>
          <a:p>
            <a:pPr>
              <a:spcAft>
                <a:spcPts val="1200"/>
              </a:spcAft>
            </a:pPr>
            <a:r>
              <a:rPr lang="en-US" sz="2400" i="1" dirty="0" err="1"/>
              <a:t>Rab</a:t>
            </a:r>
            <a:r>
              <a:rPr lang="en-US" sz="2400" i="1" dirty="0"/>
              <a:t> </a:t>
            </a:r>
            <a:r>
              <a:rPr lang="en-US" sz="2400" i="1" dirty="0" err="1"/>
              <a:t>chesed</a:t>
            </a:r>
            <a:endParaRPr lang="en-US" sz="2400" dirty="0"/>
          </a:p>
          <a:p>
            <a:pPr marL="342900" indent="-342900">
              <a:spcAft>
                <a:spcPts val="600"/>
              </a:spcAft>
              <a:buFont typeface="Arial" panose="020B0604020202020204" pitchFamily="34" charset="0"/>
              <a:buChar char="•"/>
            </a:pPr>
            <a:r>
              <a:rPr lang="en-US" sz="2400" dirty="0"/>
              <a:t>248x in OT – used regularly of God and man</a:t>
            </a:r>
          </a:p>
          <a:p>
            <a:pPr marL="342900" indent="-342900">
              <a:spcAft>
                <a:spcPts val="1200"/>
              </a:spcAft>
              <a:buFont typeface="Arial" panose="020B0604020202020204" pitchFamily="34" charset="0"/>
              <a:buChar char="•"/>
            </a:pPr>
            <a:r>
              <a:rPr lang="en-US" sz="2400" dirty="0"/>
              <a:t>Generally refers to acts of kindness shown to someone</a:t>
            </a:r>
            <a:endParaRPr lang="en-US" sz="2400" b="1" dirty="0"/>
          </a:p>
          <a:p>
            <a:pPr>
              <a:spcAft>
                <a:spcPts val="600"/>
              </a:spcAft>
            </a:pPr>
            <a:r>
              <a:rPr lang="en-US" sz="2400" dirty="0">
                <a:sym typeface="Wingdings" panose="05000000000000000000" pitchFamily="2" charset="2"/>
              </a:rPr>
              <a:t>Example of goodness: Psalm 107</a:t>
            </a:r>
          </a:p>
          <a:p>
            <a:pPr>
              <a:spcAft>
                <a:spcPts val="600"/>
              </a:spcAft>
            </a:pPr>
            <a:endParaRPr lang="en-US" sz="2400" dirty="0">
              <a:sym typeface="Wingdings" panose="05000000000000000000" pitchFamily="2" charset="2"/>
            </a:endParaRPr>
          </a:p>
          <a:p>
            <a:pPr>
              <a:spcAft>
                <a:spcPts val="600"/>
              </a:spcAft>
            </a:pPr>
            <a:endParaRPr lang="en-US" sz="2400" dirty="0">
              <a:sym typeface="Wingdings" panose="05000000000000000000" pitchFamily="2" charset="2"/>
            </a:endParaRPr>
          </a:p>
          <a:p>
            <a:pPr>
              <a:spcAft>
                <a:spcPts val="600"/>
              </a:spcAft>
            </a:pPr>
            <a:endParaRPr lang="en-US" sz="2400" dirty="0">
              <a:sym typeface="Wingdings" panose="05000000000000000000" pitchFamily="2" charset="2"/>
            </a:endParaRPr>
          </a:p>
          <a:p>
            <a:pPr>
              <a:spcAft>
                <a:spcPts val="600"/>
              </a:spcAft>
            </a:pPr>
            <a:endParaRPr lang="en-US" sz="2400" dirty="0">
              <a:sym typeface="Wingdings" panose="05000000000000000000" pitchFamily="2" charset="2"/>
            </a:endParaRPr>
          </a:p>
          <a:p>
            <a:pPr marL="342900" indent="-342900">
              <a:spcAft>
                <a:spcPts val="600"/>
              </a:spcAft>
              <a:buFont typeface="Arial" panose="020B0604020202020204" pitchFamily="34" charset="0"/>
              <a:buChar char="•"/>
            </a:pPr>
            <a:r>
              <a:rPr lang="en-US" sz="2400" dirty="0">
                <a:sym typeface="Wingdings" panose="05000000000000000000" pitchFamily="2" charset="2"/>
              </a:rPr>
              <a:t>God’s goodness must generate a response from us!</a:t>
            </a:r>
          </a:p>
          <a:p>
            <a:pPr marL="342900" indent="-342900">
              <a:spcAft>
                <a:spcPts val="600"/>
              </a:spcAft>
              <a:buFont typeface="Arial" panose="020B0604020202020204" pitchFamily="34" charset="0"/>
              <a:buChar char="•"/>
            </a:pPr>
            <a:r>
              <a:rPr lang="en-US" sz="2400" dirty="0">
                <a:sym typeface="Wingdings" panose="05000000000000000000" pitchFamily="2" charset="2"/>
              </a:rPr>
              <a:t>Our response must be abiding – ‘abundant’ (Hos 6:4,6)</a:t>
            </a:r>
          </a:p>
          <a:p>
            <a:pPr>
              <a:spcAft>
                <a:spcPts val="600"/>
              </a:spcAft>
            </a:pPr>
            <a:endParaRPr lang="en-US" sz="2000" dirty="0"/>
          </a:p>
        </p:txBody>
      </p:sp>
      <p:graphicFrame>
        <p:nvGraphicFramePr>
          <p:cNvPr id="2" name="Table 1"/>
          <p:cNvGraphicFramePr>
            <a:graphicFrameLocks noGrp="1"/>
          </p:cNvGraphicFramePr>
          <p:nvPr>
            <p:extLst>
              <p:ext uri="{D42A27DB-BD31-4B8C-83A1-F6EECF244321}">
                <p14:modId xmlns:p14="http://schemas.microsoft.com/office/powerpoint/2010/main" val="3573958983"/>
              </p:ext>
            </p:extLst>
          </p:nvPr>
        </p:nvGraphicFramePr>
        <p:xfrm>
          <a:off x="344602" y="3154595"/>
          <a:ext cx="8697040" cy="1584960"/>
        </p:xfrm>
        <a:graphic>
          <a:graphicData uri="http://schemas.openxmlformats.org/drawingml/2006/table">
            <a:tbl>
              <a:tblPr firstRow="1" bandRow="1">
                <a:tableStyleId>{93296810-A885-4BE3-A3E7-6D5BEEA58F35}</a:tableStyleId>
              </a:tblPr>
              <a:tblGrid>
                <a:gridCol w="4507020">
                  <a:extLst>
                    <a:ext uri="{9D8B030D-6E8A-4147-A177-3AD203B41FA5}">
                      <a16:colId xmlns:a16="http://schemas.microsoft.com/office/drawing/2014/main" val="793917060"/>
                    </a:ext>
                  </a:extLst>
                </a:gridCol>
                <a:gridCol w="1520537">
                  <a:extLst>
                    <a:ext uri="{9D8B030D-6E8A-4147-A177-3AD203B41FA5}">
                      <a16:colId xmlns:a16="http://schemas.microsoft.com/office/drawing/2014/main" val="1133476746"/>
                    </a:ext>
                  </a:extLst>
                </a:gridCol>
                <a:gridCol w="2669483">
                  <a:extLst>
                    <a:ext uri="{9D8B030D-6E8A-4147-A177-3AD203B41FA5}">
                      <a16:colId xmlns:a16="http://schemas.microsoft.com/office/drawing/2014/main" val="440758257"/>
                    </a:ext>
                  </a:extLst>
                </a:gridCol>
              </a:tblGrid>
              <a:tr h="396240">
                <a:tc gridSpan="2">
                  <a:txBody>
                    <a:bodyPr/>
                    <a:lstStyle/>
                    <a:p>
                      <a:pPr algn="ctr"/>
                      <a:r>
                        <a:rPr lang="en-US" sz="2000" dirty="0">
                          <a:solidFill>
                            <a:schemeClr val="bg1"/>
                          </a:solidFill>
                        </a:rPr>
                        <a:t>Aspect</a:t>
                      </a:r>
                      <a:r>
                        <a:rPr lang="en-US" sz="2000" baseline="0" dirty="0">
                          <a:solidFill>
                            <a:schemeClr val="bg1"/>
                          </a:solidFill>
                        </a:rPr>
                        <a:t> Emphasized</a:t>
                      </a:r>
                      <a:endParaRPr lang="en-US" sz="2000" dirty="0">
                        <a:solidFill>
                          <a:schemeClr val="bg1"/>
                        </a:solidFill>
                      </a:endParaRPr>
                    </a:p>
                  </a:txBody>
                  <a:tcPr>
                    <a:lnL w="12700" cap="flat" cmpd="sng" algn="ctr">
                      <a:solidFill>
                        <a:srgbClr val="00B0F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endParaRPr lang="en-US"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2000" dirty="0">
                          <a:solidFill>
                            <a:schemeClr val="bg1"/>
                          </a:solidFill>
                        </a:rPr>
                        <a:t>Verses</a:t>
                      </a:r>
                    </a:p>
                  </a:txBody>
                  <a:tcPr>
                    <a:lnL w="12700" cap="flat" cmpd="sng" algn="ctr">
                      <a:solidFill>
                        <a:schemeClr val="bg1"/>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592851804"/>
                  </a:ext>
                </a:extLst>
              </a:tr>
              <a:tr h="396240">
                <a:tc>
                  <a:txBody>
                    <a:bodyPr/>
                    <a:lstStyle/>
                    <a:p>
                      <a:r>
                        <a:rPr lang="en-US" sz="2000" dirty="0">
                          <a:solidFill>
                            <a:schemeClr val="bg1"/>
                          </a:solidFill>
                        </a:rPr>
                        <a:t>God’s goodness</a:t>
                      </a:r>
                    </a:p>
                  </a:txBody>
                  <a:tcPr>
                    <a:lnL w="12700" cap="flat" cmpd="sng" algn="ctr">
                      <a:solidFill>
                        <a:srgbClr val="00B0F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i="1" dirty="0">
                          <a:solidFill>
                            <a:schemeClr val="bg1"/>
                          </a:solidFill>
                        </a:rPr>
                        <a:t>What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en-US" sz="2000" dirty="0">
                          <a:solidFill>
                            <a:schemeClr val="bg1"/>
                          </a:solidFill>
                        </a:rPr>
                        <a:t>1, 8, 15, 21, 31, 43</a:t>
                      </a:r>
                    </a:p>
                  </a:txBody>
                  <a:tcPr>
                    <a:lnL w="12700" cap="flat" cmpd="sng" algn="ctr">
                      <a:solidFill>
                        <a:schemeClr val="bg1"/>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274489723"/>
                  </a:ext>
                </a:extLst>
              </a:tr>
              <a:tr h="396240">
                <a:tc>
                  <a:txBody>
                    <a:bodyPr/>
                    <a:lstStyle/>
                    <a:p>
                      <a:r>
                        <a:rPr lang="en-US" sz="2000" dirty="0">
                          <a:solidFill>
                            <a:schemeClr val="bg1"/>
                          </a:solidFill>
                        </a:rPr>
                        <a:t>Answering</a:t>
                      </a:r>
                      <a:r>
                        <a:rPr lang="en-US" sz="2000" baseline="0" dirty="0">
                          <a:solidFill>
                            <a:schemeClr val="bg1"/>
                          </a:solidFill>
                        </a:rPr>
                        <a:t> those in distress</a:t>
                      </a:r>
                      <a:endParaRPr lang="en-US" sz="2000" dirty="0">
                        <a:solidFill>
                          <a:schemeClr val="bg1"/>
                        </a:solidFill>
                      </a:endParaRPr>
                    </a:p>
                  </a:txBody>
                  <a:tcPr>
                    <a:lnL w="12700" cap="flat" cmpd="sng" algn="ctr">
                      <a:solidFill>
                        <a:srgbClr val="00B0F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i="1" dirty="0">
                          <a:solidFill>
                            <a:schemeClr val="bg1"/>
                          </a:solidFill>
                        </a:rPr>
                        <a:t>How</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en-US" sz="2000" dirty="0">
                          <a:solidFill>
                            <a:schemeClr val="bg1"/>
                          </a:solidFill>
                        </a:rPr>
                        <a:t>6, 13, 19, 28</a:t>
                      </a:r>
                    </a:p>
                  </a:txBody>
                  <a:tcPr>
                    <a:lnL w="12700" cap="flat" cmpd="sng" algn="ctr">
                      <a:solidFill>
                        <a:schemeClr val="bg1"/>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069890131"/>
                  </a:ext>
                </a:extLst>
              </a:tr>
              <a:tr h="396240">
                <a:tc>
                  <a:txBody>
                    <a:bodyPr/>
                    <a:lstStyle/>
                    <a:p>
                      <a:r>
                        <a:rPr lang="en-US" sz="2000" dirty="0">
                          <a:solidFill>
                            <a:schemeClr val="bg1"/>
                          </a:solidFill>
                        </a:rPr>
                        <a:t>People</a:t>
                      </a:r>
                      <a:r>
                        <a:rPr lang="en-US" sz="2000" baseline="0" dirty="0">
                          <a:solidFill>
                            <a:schemeClr val="bg1"/>
                          </a:solidFill>
                        </a:rPr>
                        <a:t> praise, rejoice, give thanks</a:t>
                      </a:r>
                      <a:endParaRPr lang="en-US" sz="2000" dirty="0">
                        <a:solidFill>
                          <a:schemeClr val="bg1"/>
                        </a:solidFill>
                      </a:endParaRPr>
                    </a:p>
                  </a:txBody>
                  <a:tcPr>
                    <a:lnL w="12700" cap="flat" cmpd="sng" algn="ctr">
                      <a:solidFill>
                        <a:srgbClr val="00B0F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a:r>
                        <a:rPr lang="en-US" i="1" dirty="0">
                          <a:solidFill>
                            <a:schemeClr val="bg1"/>
                          </a:solidFill>
                        </a:rPr>
                        <a:t>Response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r>
                        <a:rPr lang="en-US" sz="2000" dirty="0">
                          <a:solidFill>
                            <a:schemeClr val="bg1"/>
                          </a:solidFill>
                        </a:rPr>
                        <a:t>1, 8, 15, 21, 31-32, 42</a:t>
                      </a:r>
                    </a:p>
                  </a:txBody>
                  <a:tcPr>
                    <a:lnL w="12700" cap="flat" cmpd="sng" algn="ctr">
                      <a:solidFill>
                        <a:schemeClr val="bg1"/>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extLst>
                  <a:ext uri="{0D108BD9-81ED-4DB2-BD59-A6C34878D82A}">
                    <a16:rowId xmlns:a16="http://schemas.microsoft.com/office/drawing/2014/main" val="1420249125"/>
                  </a:ext>
                </a:extLst>
              </a:tr>
            </a:tbl>
          </a:graphicData>
        </a:graphic>
      </p:graphicFrame>
      <p:sp>
        <p:nvSpPr>
          <p:cNvPr id="7" name="TextBox 6"/>
          <p:cNvSpPr txBox="1"/>
          <p:nvPr/>
        </p:nvSpPr>
        <p:spPr>
          <a:xfrm>
            <a:off x="344602" y="5915880"/>
            <a:ext cx="8697040" cy="830997"/>
          </a:xfrm>
          <a:prstGeom prst="rect">
            <a:avLst/>
          </a:prstGeom>
          <a:solidFill>
            <a:srgbClr val="FFFF00"/>
          </a:solidFill>
          <a:ln>
            <a:solidFill>
              <a:schemeClr val="bg1"/>
            </a:solidFill>
          </a:ln>
        </p:spPr>
        <p:txBody>
          <a:bodyPr wrap="square" rtlCol="0">
            <a:spAutoFit/>
          </a:bodyPr>
          <a:lstStyle/>
          <a:p>
            <a:r>
              <a:rPr lang="en-US" sz="2400" b="1" dirty="0">
                <a:solidFill>
                  <a:schemeClr val="bg1"/>
                </a:solidFill>
              </a:rPr>
              <a:t>God’s abiding goodness to us </a:t>
            </a:r>
            <a:r>
              <a:rPr lang="en-US" sz="2400" b="1" dirty="0">
                <a:solidFill>
                  <a:schemeClr val="bg1"/>
                </a:solidFill>
                <a:sym typeface="Wingdings" panose="05000000000000000000" pitchFamily="2" charset="2"/>
              </a:rPr>
              <a:t> </a:t>
            </a:r>
          </a:p>
          <a:p>
            <a:pPr algn="ctr"/>
            <a:r>
              <a:rPr lang="en-US" sz="2400" b="1" dirty="0">
                <a:solidFill>
                  <a:schemeClr val="bg1"/>
                </a:solidFill>
                <a:sym typeface="Wingdings" panose="05000000000000000000" pitchFamily="2" charset="2"/>
              </a:rPr>
              <a:t>			our abiding goodness to God/others</a:t>
            </a:r>
            <a:endParaRPr lang="en-US" sz="2400" b="1" dirty="0">
              <a:solidFill>
                <a:schemeClr val="bg1"/>
              </a:solidFill>
            </a:endParaRPr>
          </a:p>
        </p:txBody>
      </p:sp>
    </p:spTree>
    <p:extLst>
      <p:ext uri="{BB962C8B-B14F-4D97-AF65-F5344CB8AC3E}">
        <p14:creationId xmlns:p14="http://schemas.microsoft.com/office/powerpoint/2010/main" val="589373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8" end="8"/>
                                            </p:txEl>
                                          </p:spTgt>
                                        </p:tgtEl>
                                        <p:attrNameLst>
                                          <p:attrName>style.visibility</p:attrName>
                                        </p:attrNameLst>
                                      </p:cBhvr>
                                      <p:to>
                                        <p:strVal val="visible"/>
                                      </p:to>
                                    </p:set>
                                    <p:animEffect transition="in" filter="fade">
                                      <p:cBhvr>
                                        <p:cTn id="7" dur="500"/>
                                        <p:tgtEl>
                                          <p:spTgt spid="5">
                                            <p:txEl>
                                              <p:pRg st="8" end="8"/>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9" end="9"/>
                                            </p:txEl>
                                          </p:spTgt>
                                        </p:tgtEl>
                                        <p:attrNameLst>
                                          <p:attrName>style.visibility</p:attrName>
                                        </p:attrNameLst>
                                      </p:cBhvr>
                                      <p:to>
                                        <p:strVal val="visible"/>
                                      </p:to>
                                    </p:set>
                                    <p:animEffect transition="in" filter="fade">
                                      <p:cBhvr>
                                        <p:cTn id="10" dur="500"/>
                                        <p:tgtEl>
                                          <p:spTgt spid="5">
                                            <p:txEl>
                                              <p:pRg st="9" end="9"/>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1883391" y="234748"/>
            <a:ext cx="6951516" cy="810491"/>
          </a:xfrm>
        </p:spPr>
        <p:txBody>
          <a:bodyPr>
            <a:normAutofit/>
          </a:bodyPr>
          <a:lstStyle/>
          <a:p>
            <a:r>
              <a:rPr lang="en-US" dirty="0"/>
              <a:t>Abundant in goodness</a:t>
            </a:r>
          </a:p>
        </p:txBody>
      </p:sp>
      <p:sp>
        <p:nvSpPr>
          <p:cNvPr id="5" name="TextBox 4"/>
          <p:cNvSpPr txBox="1"/>
          <p:nvPr/>
        </p:nvSpPr>
        <p:spPr>
          <a:xfrm>
            <a:off x="242244" y="1129955"/>
            <a:ext cx="8901756" cy="4570482"/>
          </a:xfrm>
          <a:prstGeom prst="rect">
            <a:avLst/>
          </a:prstGeom>
          <a:noFill/>
        </p:spPr>
        <p:txBody>
          <a:bodyPr wrap="square" rtlCol="0">
            <a:spAutoFit/>
          </a:bodyPr>
          <a:lstStyle/>
          <a:p>
            <a:pPr>
              <a:spcAft>
                <a:spcPts val="1200"/>
              </a:spcAft>
            </a:pPr>
            <a:r>
              <a:rPr lang="en-US" sz="2400" i="1" dirty="0" err="1"/>
              <a:t>Rab</a:t>
            </a:r>
            <a:r>
              <a:rPr lang="en-US" sz="2400" i="1" dirty="0"/>
              <a:t> </a:t>
            </a:r>
            <a:r>
              <a:rPr lang="en-US" sz="2400" i="1" dirty="0" err="1"/>
              <a:t>chesed</a:t>
            </a:r>
            <a:endParaRPr lang="en-US" sz="2400" dirty="0"/>
          </a:p>
          <a:p>
            <a:pPr marL="342900" indent="-342900">
              <a:spcAft>
                <a:spcPts val="1800"/>
              </a:spcAft>
              <a:buFont typeface="Arial" panose="020B0604020202020204" pitchFamily="34" charset="0"/>
              <a:buChar char="•"/>
            </a:pPr>
            <a:r>
              <a:rPr lang="en-US" sz="2400" dirty="0"/>
              <a:t>God expects we “love mercy (</a:t>
            </a:r>
            <a:r>
              <a:rPr lang="en-US" sz="2400" i="1" dirty="0" err="1"/>
              <a:t>chesed</a:t>
            </a:r>
            <a:r>
              <a:rPr lang="en-US" sz="2400" dirty="0"/>
              <a:t>)”  (Mic 6:8)</a:t>
            </a:r>
            <a:endParaRPr lang="en-US" sz="2400" dirty="0">
              <a:sym typeface="Wingdings" panose="05000000000000000000" pitchFamily="2" charset="2"/>
            </a:endParaRPr>
          </a:p>
          <a:p>
            <a:pPr>
              <a:spcAft>
                <a:spcPts val="1800"/>
              </a:spcAft>
            </a:pPr>
            <a:r>
              <a:rPr lang="en-US" sz="2400" dirty="0">
                <a:sym typeface="Wingdings" panose="05000000000000000000" pitchFamily="2" charset="2"/>
              </a:rPr>
              <a:t>What does this mean?</a:t>
            </a:r>
          </a:p>
          <a:p>
            <a:pPr marL="342900" indent="-342900">
              <a:spcAft>
                <a:spcPts val="600"/>
              </a:spcAft>
              <a:buFont typeface="Arial" panose="020B0604020202020204" pitchFamily="34" charset="0"/>
              <a:buChar char="•"/>
            </a:pPr>
            <a:r>
              <a:rPr lang="en-US" sz="2400" dirty="0">
                <a:sym typeface="Wingdings" panose="05000000000000000000" pitchFamily="2" charset="2"/>
              </a:rPr>
              <a:t>God not retain anger </a:t>
            </a:r>
            <a:r>
              <a:rPr lang="en-US" sz="2400" u="sng" dirty="0">
                <a:sym typeface="Wingdings" panose="05000000000000000000" pitchFamily="2" charset="2"/>
              </a:rPr>
              <a:t>because</a:t>
            </a:r>
            <a:r>
              <a:rPr lang="en-US" sz="2400" dirty="0">
                <a:sym typeface="Wingdings" panose="05000000000000000000" pitchFamily="2" charset="2"/>
              </a:rPr>
              <a:t> He delights in </a:t>
            </a:r>
            <a:r>
              <a:rPr lang="en-US" sz="2400" i="1" dirty="0" err="1">
                <a:sym typeface="Wingdings" panose="05000000000000000000" pitchFamily="2" charset="2"/>
              </a:rPr>
              <a:t>chesed</a:t>
            </a:r>
            <a:r>
              <a:rPr lang="en-US" sz="2400" dirty="0">
                <a:sym typeface="Wingdings" panose="05000000000000000000" pitchFamily="2" charset="2"/>
              </a:rPr>
              <a:t> (Mic 7:18)</a:t>
            </a:r>
          </a:p>
          <a:p>
            <a:pPr marL="342900" indent="-342900">
              <a:spcAft>
                <a:spcPts val="600"/>
              </a:spcAft>
              <a:buFont typeface="Arial" panose="020B0604020202020204" pitchFamily="34" charset="0"/>
              <a:buChar char="•"/>
            </a:pPr>
            <a:endParaRPr lang="en-US" sz="2400" dirty="0">
              <a:sym typeface="Wingdings" panose="05000000000000000000" pitchFamily="2" charset="2"/>
            </a:endParaRPr>
          </a:p>
          <a:p>
            <a:pPr>
              <a:spcAft>
                <a:spcPts val="600"/>
              </a:spcAft>
            </a:pPr>
            <a:r>
              <a:rPr lang="en-US" sz="2400" i="1" dirty="0">
                <a:sym typeface="Wingdings" panose="05000000000000000000" pitchFamily="2" charset="2"/>
              </a:rPr>
              <a:t>And be ye kind one to another, tenderhearted, forgiving one another, even as God for Christ’s sake hath forgiven you</a:t>
            </a:r>
            <a:r>
              <a:rPr lang="en-US" sz="2400" dirty="0">
                <a:sym typeface="Wingdings" panose="05000000000000000000" pitchFamily="2" charset="2"/>
              </a:rPr>
              <a:t>  (</a:t>
            </a:r>
            <a:r>
              <a:rPr lang="en-US" sz="2400" dirty="0" err="1">
                <a:sym typeface="Wingdings" panose="05000000000000000000" pitchFamily="2" charset="2"/>
              </a:rPr>
              <a:t>Eph</a:t>
            </a:r>
            <a:r>
              <a:rPr lang="en-US" sz="2400" dirty="0">
                <a:sym typeface="Wingdings" panose="05000000000000000000" pitchFamily="2" charset="2"/>
              </a:rPr>
              <a:t> 4:32)</a:t>
            </a:r>
            <a:endParaRPr lang="en-US" sz="2400" i="1" dirty="0">
              <a:sym typeface="Wingdings" panose="05000000000000000000" pitchFamily="2" charset="2"/>
            </a:endParaRPr>
          </a:p>
          <a:p>
            <a:pPr>
              <a:spcAft>
                <a:spcPts val="600"/>
              </a:spcAft>
            </a:pPr>
            <a:endParaRPr lang="en-US" sz="2000" dirty="0"/>
          </a:p>
        </p:txBody>
      </p:sp>
      <p:sp>
        <p:nvSpPr>
          <p:cNvPr id="7" name="TextBox 6"/>
          <p:cNvSpPr txBox="1"/>
          <p:nvPr/>
        </p:nvSpPr>
        <p:spPr>
          <a:xfrm>
            <a:off x="201301" y="5789591"/>
            <a:ext cx="8697040" cy="830997"/>
          </a:xfrm>
          <a:prstGeom prst="rect">
            <a:avLst/>
          </a:prstGeom>
          <a:solidFill>
            <a:srgbClr val="FFFF00"/>
          </a:solidFill>
          <a:ln>
            <a:solidFill>
              <a:schemeClr val="bg1"/>
            </a:solidFill>
          </a:ln>
        </p:spPr>
        <p:txBody>
          <a:bodyPr wrap="square" rtlCol="0">
            <a:spAutoFit/>
          </a:bodyPr>
          <a:lstStyle/>
          <a:p>
            <a:r>
              <a:rPr lang="en-US" sz="2400" b="1" dirty="0">
                <a:solidFill>
                  <a:schemeClr val="bg1"/>
                </a:solidFill>
              </a:rPr>
              <a:t>When we “love mercy” we look for opportunities to show kindness and be forgiving – we </a:t>
            </a:r>
            <a:r>
              <a:rPr lang="en-US" sz="2400" b="1" u="sng" dirty="0">
                <a:solidFill>
                  <a:schemeClr val="bg1"/>
                </a:solidFill>
              </a:rPr>
              <a:t>consistently initiate</a:t>
            </a:r>
            <a:endParaRPr lang="en-US" sz="2400" b="1" dirty="0">
              <a:solidFill>
                <a:schemeClr val="bg1"/>
              </a:solidFill>
            </a:endParaRPr>
          </a:p>
        </p:txBody>
      </p:sp>
    </p:spTree>
    <p:extLst>
      <p:ext uri="{BB962C8B-B14F-4D97-AF65-F5344CB8AC3E}">
        <p14:creationId xmlns:p14="http://schemas.microsoft.com/office/powerpoint/2010/main" val="3194336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500"/>
                                        <p:tgtEl>
                                          <p:spTgt spid="5">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5" end="5"/>
                                            </p:txEl>
                                          </p:spTgt>
                                        </p:tgtEl>
                                        <p:attrNameLst>
                                          <p:attrName>style.visibility</p:attrName>
                                        </p:attrNameLst>
                                      </p:cBhvr>
                                      <p:to>
                                        <p:strVal val="visible"/>
                                      </p:to>
                                    </p:set>
                                    <p:animEffect transition="in" filter="fade">
                                      <p:cBhvr>
                                        <p:cTn id="12" dur="500"/>
                                        <p:tgtEl>
                                          <p:spTgt spid="5">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1883391" y="234748"/>
            <a:ext cx="6951516" cy="810491"/>
          </a:xfrm>
        </p:spPr>
        <p:txBody>
          <a:bodyPr>
            <a:normAutofit/>
          </a:bodyPr>
          <a:lstStyle/>
          <a:p>
            <a:r>
              <a:rPr lang="en-US" dirty="0"/>
              <a:t>Abundant in truth</a:t>
            </a:r>
          </a:p>
        </p:txBody>
      </p:sp>
      <p:sp>
        <p:nvSpPr>
          <p:cNvPr id="5" name="TextBox 4"/>
          <p:cNvSpPr txBox="1"/>
          <p:nvPr/>
        </p:nvSpPr>
        <p:spPr>
          <a:xfrm>
            <a:off x="242244" y="1129955"/>
            <a:ext cx="8901756" cy="4508927"/>
          </a:xfrm>
          <a:prstGeom prst="rect">
            <a:avLst/>
          </a:prstGeom>
          <a:noFill/>
        </p:spPr>
        <p:txBody>
          <a:bodyPr wrap="square" rtlCol="0">
            <a:spAutoFit/>
          </a:bodyPr>
          <a:lstStyle/>
          <a:p>
            <a:pPr>
              <a:spcAft>
                <a:spcPts val="1200"/>
              </a:spcAft>
            </a:pPr>
            <a:r>
              <a:rPr lang="en-US" sz="2400" i="1" dirty="0" err="1"/>
              <a:t>Rab</a:t>
            </a:r>
            <a:r>
              <a:rPr lang="en-US" sz="2400" i="1" dirty="0"/>
              <a:t> </a:t>
            </a:r>
            <a:r>
              <a:rPr lang="en-US" sz="2400" i="1" dirty="0" err="1"/>
              <a:t>emeth</a:t>
            </a:r>
            <a:endParaRPr lang="en-US" sz="2400" dirty="0"/>
          </a:p>
          <a:p>
            <a:pPr marL="342900" indent="-342900">
              <a:spcAft>
                <a:spcPts val="600"/>
              </a:spcAft>
              <a:buFont typeface="Arial" panose="020B0604020202020204" pitchFamily="34" charset="0"/>
              <a:buChar char="•"/>
            </a:pPr>
            <a:r>
              <a:rPr lang="en-US" sz="2400" dirty="0">
                <a:sym typeface="Wingdings" panose="05000000000000000000" pitchFamily="2" charset="2"/>
              </a:rPr>
              <a:t>Occurs 127x in OT and is used to convey 3 things</a:t>
            </a:r>
          </a:p>
          <a:p>
            <a:pPr marL="914400" lvl="1" indent="-457200">
              <a:spcAft>
                <a:spcPts val="600"/>
              </a:spcAft>
              <a:buFont typeface="+mj-lt"/>
              <a:buAutoNum type="arabicParenR"/>
            </a:pPr>
            <a:r>
              <a:rPr lang="en-US" sz="2400" dirty="0">
                <a:sym typeface="Wingdings" panose="05000000000000000000" pitchFamily="2" charset="2"/>
              </a:rPr>
              <a:t>God is </a:t>
            </a:r>
            <a:r>
              <a:rPr lang="en-US" sz="2400" u="sng" dirty="0">
                <a:sym typeface="Wingdings" panose="05000000000000000000" pitchFamily="2" charset="2"/>
              </a:rPr>
              <a:t>right</a:t>
            </a:r>
          </a:p>
          <a:p>
            <a:pPr marL="914400" lvl="1" indent="-457200">
              <a:spcAft>
                <a:spcPts val="600"/>
              </a:spcAft>
              <a:buFont typeface="+mj-lt"/>
              <a:buAutoNum type="arabicParenR"/>
            </a:pPr>
            <a:r>
              <a:rPr lang="en-US" sz="2400" dirty="0">
                <a:sym typeface="Wingdings" panose="05000000000000000000" pitchFamily="2" charset="2"/>
              </a:rPr>
              <a:t>God is </a:t>
            </a:r>
            <a:r>
              <a:rPr lang="en-US" sz="2400" u="sng" dirty="0">
                <a:sym typeface="Wingdings" panose="05000000000000000000" pitchFamily="2" charset="2"/>
              </a:rPr>
              <a:t>faithful</a:t>
            </a:r>
            <a:r>
              <a:rPr lang="en-US" sz="2400" dirty="0">
                <a:sym typeface="Wingdings" panose="05000000000000000000" pitchFamily="2" charset="2"/>
              </a:rPr>
              <a:t> in fulfilling His promises</a:t>
            </a:r>
          </a:p>
          <a:p>
            <a:pPr marL="914400" lvl="1" indent="-457200">
              <a:spcAft>
                <a:spcPts val="1800"/>
              </a:spcAft>
              <a:buFont typeface="+mj-lt"/>
              <a:buAutoNum type="arabicParenR"/>
            </a:pPr>
            <a:r>
              <a:rPr lang="en-US" sz="2400" dirty="0">
                <a:sym typeface="Wingdings" panose="05000000000000000000" pitchFamily="2" charset="2"/>
              </a:rPr>
              <a:t>God expects </a:t>
            </a:r>
            <a:r>
              <a:rPr lang="en-US" sz="2400" u="sng" dirty="0">
                <a:sym typeface="Wingdings" panose="05000000000000000000" pitchFamily="2" charset="2"/>
              </a:rPr>
              <a:t>faithfulness</a:t>
            </a:r>
            <a:r>
              <a:rPr lang="en-US" sz="2400" dirty="0">
                <a:sym typeface="Wingdings" panose="05000000000000000000" pitchFamily="2" charset="2"/>
              </a:rPr>
              <a:t> from those who serve Him</a:t>
            </a:r>
          </a:p>
          <a:p>
            <a:pPr>
              <a:spcAft>
                <a:spcPts val="600"/>
              </a:spcAft>
            </a:pPr>
            <a:r>
              <a:rPr lang="en-US" sz="2400" dirty="0">
                <a:sym typeface="Wingdings" panose="05000000000000000000" pitchFamily="2" charset="2"/>
              </a:rPr>
              <a:t>1 Sam 12:21-24</a:t>
            </a:r>
          </a:p>
          <a:p>
            <a:pPr marL="342900" indent="-342900">
              <a:spcAft>
                <a:spcPts val="600"/>
              </a:spcAft>
              <a:buFont typeface="Arial" panose="020B0604020202020204" pitchFamily="34" charset="0"/>
              <a:buChar char="•"/>
            </a:pPr>
            <a:r>
              <a:rPr lang="en-US" sz="2100" dirty="0">
                <a:sym typeface="Wingdings" panose="05000000000000000000" pitchFamily="2" charset="2"/>
              </a:rPr>
              <a:t>People are to serve God “in truth with all heart” (v.24)</a:t>
            </a:r>
          </a:p>
          <a:p>
            <a:pPr marL="342900" indent="-342900">
              <a:spcAft>
                <a:spcPts val="600"/>
              </a:spcAft>
              <a:buFont typeface="Arial" panose="020B0604020202020204" pitchFamily="34" charset="0"/>
              <a:buChar char="•"/>
            </a:pPr>
            <a:r>
              <a:rPr lang="en-US" sz="2100" dirty="0">
                <a:sym typeface="Wingdings" panose="05000000000000000000" pitchFamily="2" charset="2"/>
              </a:rPr>
              <a:t>God “will not forsake His people for His great name’s sake” (v.22)</a:t>
            </a:r>
          </a:p>
          <a:p>
            <a:pPr marL="342900" indent="-342900">
              <a:spcAft>
                <a:spcPts val="600"/>
              </a:spcAft>
              <a:buFont typeface="Arial" panose="020B0604020202020204" pitchFamily="34" charset="0"/>
              <a:buChar char="•"/>
            </a:pPr>
            <a:r>
              <a:rPr lang="en-US" sz="2100" dirty="0">
                <a:sym typeface="Wingdings" panose="05000000000000000000" pitchFamily="2" charset="2"/>
              </a:rPr>
              <a:t>Therefore, they are not to ‘take His name in vain’ (v.21)</a:t>
            </a:r>
          </a:p>
          <a:p>
            <a:pPr>
              <a:spcAft>
                <a:spcPts val="600"/>
              </a:spcAft>
            </a:pPr>
            <a:endParaRPr lang="en-US" sz="2000" dirty="0"/>
          </a:p>
        </p:txBody>
      </p:sp>
      <p:sp>
        <p:nvSpPr>
          <p:cNvPr id="7" name="TextBox 6"/>
          <p:cNvSpPr txBox="1"/>
          <p:nvPr/>
        </p:nvSpPr>
        <p:spPr>
          <a:xfrm>
            <a:off x="201300" y="5789591"/>
            <a:ext cx="8841099" cy="461665"/>
          </a:xfrm>
          <a:prstGeom prst="rect">
            <a:avLst/>
          </a:prstGeom>
          <a:solidFill>
            <a:srgbClr val="FFFF00"/>
          </a:solidFill>
          <a:ln>
            <a:solidFill>
              <a:schemeClr val="bg1"/>
            </a:solidFill>
          </a:ln>
        </p:spPr>
        <p:txBody>
          <a:bodyPr wrap="square" rtlCol="0">
            <a:spAutoFit/>
          </a:bodyPr>
          <a:lstStyle/>
          <a:p>
            <a:r>
              <a:rPr lang="en-US" sz="2400" b="1" dirty="0">
                <a:solidFill>
                  <a:schemeClr val="bg1"/>
                </a:solidFill>
              </a:rPr>
              <a:t>God is right, He is faithful </a:t>
            </a:r>
            <a:r>
              <a:rPr lang="en-US" sz="2400" b="1" dirty="0">
                <a:solidFill>
                  <a:schemeClr val="bg1"/>
                </a:solidFill>
                <a:sym typeface="Wingdings" panose="05000000000000000000" pitchFamily="2" charset="2"/>
              </a:rPr>
              <a:t></a:t>
            </a:r>
            <a:r>
              <a:rPr lang="en-US" sz="2400" b="1" dirty="0">
                <a:solidFill>
                  <a:schemeClr val="bg1"/>
                </a:solidFill>
              </a:rPr>
              <a:t> expects us to be faithful to Him</a:t>
            </a:r>
          </a:p>
        </p:txBody>
      </p:sp>
    </p:spTree>
    <p:extLst>
      <p:ext uri="{BB962C8B-B14F-4D97-AF65-F5344CB8AC3E}">
        <p14:creationId xmlns:p14="http://schemas.microsoft.com/office/powerpoint/2010/main" val="2545571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animEffect transition="in" filter="fade">
                                      <p:cBhvr>
                                        <p:cTn id="7" dur="500"/>
                                        <p:tgtEl>
                                          <p:spTgt spid="5">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6" end="6"/>
                                            </p:txEl>
                                          </p:spTgt>
                                        </p:tgtEl>
                                        <p:attrNameLst>
                                          <p:attrName>style.visibility</p:attrName>
                                        </p:attrNameLst>
                                      </p:cBhvr>
                                      <p:to>
                                        <p:strVal val="visible"/>
                                      </p:to>
                                    </p:set>
                                    <p:animEffect transition="in" filter="fade">
                                      <p:cBhvr>
                                        <p:cTn id="10" dur="500"/>
                                        <p:tgtEl>
                                          <p:spTgt spid="5">
                                            <p:txEl>
                                              <p:pRg st="6" end="6"/>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
                                            <p:txEl>
                                              <p:pRg st="7" end="7"/>
                                            </p:txEl>
                                          </p:spTgt>
                                        </p:tgtEl>
                                        <p:attrNameLst>
                                          <p:attrName>style.visibility</p:attrName>
                                        </p:attrNameLst>
                                      </p:cBhvr>
                                      <p:to>
                                        <p:strVal val="visible"/>
                                      </p:to>
                                    </p:set>
                                    <p:animEffect transition="in" filter="fade">
                                      <p:cBhvr>
                                        <p:cTn id="13" dur="500"/>
                                        <p:tgtEl>
                                          <p:spTgt spid="5">
                                            <p:txEl>
                                              <p:pRg st="7" end="7"/>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5">
                                            <p:txEl>
                                              <p:pRg st="8" end="8"/>
                                            </p:txEl>
                                          </p:spTgt>
                                        </p:tgtEl>
                                        <p:attrNameLst>
                                          <p:attrName>style.visibility</p:attrName>
                                        </p:attrNameLst>
                                      </p:cBhvr>
                                      <p:to>
                                        <p:strVal val="visible"/>
                                      </p:to>
                                    </p:set>
                                    <p:animEffect transition="in" filter="fade">
                                      <p:cBhvr>
                                        <p:cTn id="16" dur="500"/>
                                        <p:tgtEl>
                                          <p:spTgt spid="5">
                                            <p:txEl>
                                              <p:pRg st="8" end="8"/>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1883391" y="234748"/>
            <a:ext cx="6951516" cy="810491"/>
          </a:xfrm>
        </p:spPr>
        <p:txBody>
          <a:bodyPr>
            <a:normAutofit/>
          </a:bodyPr>
          <a:lstStyle/>
          <a:p>
            <a:r>
              <a:rPr lang="en-US" dirty="0"/>
              <a:t>Summary</a:t>
            </a:r>
          </a:p>
        </p:txBody>
      </p:sp>
      <p:sp>
        <p:nvSpPr>
          <p:cNvPr id="16" name="TextBox 15"/>
          <p:cNvSpPr txBox="1"/>
          <p:nvPr/>
        </p:nvSpPr>
        <p:spPr>
          <a:xfrm>
            <a:off x="1" y="1290903"/>
            <a:ext cx="9144000" cy="4632037"/>
          </a:xfrm>
          <a:prstGeom prst="rect">
            <a:avLst/>
          </a:prstGeom>
          <a:noFill/>
        </p:spPr>
        <p:txBody>
          <a:bodyPr wrap="square" rtlCol="0">
            <a:spAutoFit/>
          </a:bodyPr>
          <a:lstStyle/>
          <a:p>
            <a:pPr marL="342900" indent="-342900">
              <a:spcAft>
                <a:spcPts val="1800"/>
              </a:spcAft>
              <a:buFont typeface="Arial" panose="020B0604020202020204" pitchFamily="34" charset="0"/>
              <a:buChar char="•"/>
            </a:pPr>
            <a:r>
              <a:rPr lang="en-US" sz="2400" b="1" dirty="0">
                <a:solidFill>
                  <a:srgbClr val="00B0F0"/>
                </a:solidFill>
              </a:rPr>
              <a:t>Knowing God </a:t>
            </a:r>
            <a:r>
              <a:rPr lang="en-US" sz="2400" dirty="0"/>
              <a:t>is vital to creating a relationship w/ God</a:t>
            </a:r>
          </a:p>
          <a:p>
            <a:pPr marL="342900" indent="-342900">
              <a:spcAft>
                <a:spcPts val="600"/>
              </a:spcAft>
              <a:buFont typeface="Arial" panose="020B0604020202020204" pitchFamily="34" charset="0"/>
              <a:buChar char="•"/>
            </a:pPr>
            <a:r>
              <a:rPr lang="en-US" sz="2400" dirty="0"/>
              <a:t>God’s </a:t>
            </a:r>
            <a:r>
              <a:rPr lang="en-US" sz="2400" b="1" dirty="0">
                <a:solidFill>
                  <a:srgbClr val="00B0F0"/>
                </a:solidFill>
              </a:rPr>
              <a:t>power</a:t>
            </a:r>
            <a:r>
              <a:rPr lang="en-US" sz="2400" dirty="0"/>
              <a:t> primarily manifested in </a:t>
            </a:r>
            <a:r>
              <a:rPr lang="en-US" sz="2400" b="1" dirty="0">
                <a:solidFill>
                  <a:srgbClr val="00B0F0"/>
                </a:solidFill>
              </a:rPr>
              <a:t>who He saves</a:t>
            </a:r>
            <a:r>
              <a:rPr lang="en-US" sz="2400" dirty="0"/>
              <a:t>, not in what He destroys</a:t>
            </a:r>
          </a:p>
          <a:p>
            <a:pPr marL="800100" lvl="1" indent="-342900">
              <a:spcAft>
                <a:spcPts val="600"/>
              </a:spcAft>
              <a:buFont typeface="Arial" panose="020B0604020202020204" pitchFamily="34" charset="0"/>
              <a:buChar char="•"/>
            </a:pPr>
            <a:r>
              <a:rPr lang="en-US" sz="2000" b="1" dirty="0"/>
              <a:t>Mercy: </a:t>
            </a:r>
            <a:r>
              <a:rPr lang="en-US" sz="2000" dirty="0"/>
              <a:t>Not giving others what they deserve = </a:t>
            </a:r>
            <a:r>
              <a:rPr lang="en-US" sz="2000" b="1" dirty="0">
                <a:solidFill>
                  <a:srgbClr val="00B0F0"/>
                </a:solidFill>
              </a:rPr>
              <a:t>forgiveness</a:t>
            </a:r>
          </a:p>
          <a:p>
            <a:pPr marL="800100" lvl="1" indent="-342900">
              <a:spcAft>
                <a:spcPts val="600"/>
              </a:spcAft>
              <a:buFont typeface="Arial" panose="020B0604020202020204" pitchFamily="34" charset="0"/>
              <a:buChar char="•"/>
            </a:pPr>
            <a:r>
              <a:rPr lang="en-US" sz="2000" b="1" dirty="0"/>
              <a:t>Grace:</a:t>
            </a:r>
            <a:r>
              <a:rPr lang="en-US" sz="2000" dirty="0"/>
              <a:t> Showing </a:t>
            </a:r>
            <a:r>
              <a:rPr lang="en-US" sz="2000" b="1" dirty="0">
                <a:solidFill>
                  <a:srgbClr val="00B0F0"/>
                </a:solidFill>
              </a:rPr>
              <a:t>undeserved kindness</a:t>
            </a:r>
            <a:endParaRPr lang="en-US" sz="2000" dirty="0"/>
          </a:p>
          <a:p>
            <a:pPr marL="800100" lvl="1" indent="-342900">
              <a:spcAft>
                <a:spcPts val="600"/>
              </a:spcAft>
              <a:buFont typeface="Arial" panose="020B0604020202020204" pitchFamily="34" charset="0"/>
              <a:buChar char="•"/>
            </a:pPr>
            <a:r>
              <a:rPr lang="en-US" sz="2000" b="1" dirty="0"/>
              <a:t>Patience:</a:t>
            </a:r>
            <a:r>
              <a:rPr lang="en-US" sz="2000" dirty="0"/>
              <a:t> Using </a:t>
            </a:r>
            <a:r>
              <a:rPr lang="en-US" sz="2000" b="1" dirty="0">
                <a:solidFill>
                  <a:srgbClr val="00B0F0"/>
                </a:solidFill>
              </a:rPr>
              <a:t>godly principles to drive behavior</a:t>
            </a:r>
            <a:r>
              <a:rPr lang="en-US" sz="2000" dirty="0"/>
              <a:t> instead of reacting</a:t>
            </a:r>
          </a:p>
          <a:p>
            <a:pPr marL="800100" lvl="1" indent="-342900">
              <a:spcAft>
                <a:spcPts val="600"/>
              </a:spcAft>
              <a:buFont typeface="Arial" panose="020B0604020202020204" pitchFamily="34" charset="0"/>
              <a:buChar char="•"/>
            </a:pPr>
            <a:r>
              <a:rPr lang="en-US" sz="2000" b="1" dirty="0"/>
              <a:t>Goodness:</a:t>
            </a:r>
            <a:r>
              <a:rPr lang="en-US" sz="2000" dirty="0"/>
              <a:t> </a:t>
            </a:r>
            <a:r>
              <a:rPr lang="en-US" sz="2000" b="1" dirty="0">
                <a:solidFill>
                  <a:srgbClr val="00B0F0"/>
                </a:solidFill>
              </a:rPr>
              <a:t>Proactively</a:t>
            </a:r>
            <a:r>
              <a:rPr lang="en-US" sz="2000" dirty="0"/>
              <a:t> looking for ways to </a:t>
            </a:r>
            <a:r>
              <a:rPr lang="en-US" sz="2000" b="1" dirty="0">
                <a:solidFill>
                  <a:srgbClr val="00B0F0"/>
                </a:solidFill>
              </a:rPr>
              <a:t>show kindness</a:t>
            </a:r>
          </a:p>
          <a:p>
            <a:pPr marL="800100" lvl="1" indent="-342900">
              <a:spcAft>
                <a:spcPts val="1800"/>
              </a:spcAft>
              <a:buFont typeface="Arial" panose="020B0604020202020204" pitchFamily="34" charset="0"/>
              <a:buChar char="•"/>
            </a:pPr>
            <a:r>
              <a:rPr lang="en-US" sz="2000" b="1" dirty="0"/>
              <a:t>Truth:</a:t>
            </a:r>
            <a:r>
              <a:rPr lang="en-US" sz="2000" dirty="0"/>
              <a:t> Being </a:t>
            </a:r>
            <a:r>
              <a:rPr lang="en-US" sz="2000" b="1" dirty="0">
                <a:solidFill>
                  <a:srgbClr val="00B0F0"/>
                </a:solidFill>
              </a:rPr>
              <a:t>faithful to the commitment </a:t>
            </a:r>
            <a:r>
              <a:rPr lang="en-US" sz="2000" dirty="0"/>
              <a:t>we have made</a:t>
            </a:r>
          </a:p>
          <a:p>
            <a:pPr marL="342900" indent="-342900">
              <a:spcAft>
                <a:spcPts val="1800"/>
              </a:spcAft>
              <a:buFont typeface="Arial" panose="020B0604020202020204" pitchFamily="34" charset="0"/>
              <a:buChar char="•"/>
            </a:pPr>
            <a:r>
              <a:rPr lang="en-US" sz="2400" b="1" dirty="0">
                <a:solidFill>
                  <a:srgbClr val="00B0F0"/>
                </a:solidFill>
              </a:rPr>
              <a:t>God’s nature </a:t>
            </a:r>
            <a:r>
              <a:rPr lang="en-US" sz="2400" dirty="0"/>
              <a:t>drives Him to </a:t>
            </a:r>
            <a:r>
              <a:rPr lang="en-US" sz="2400" b="1" dirty="0">
                <a:solidFill>
                  <a:srgbClr val="00B0F0"/>
                </a:solidFill>
              </a:rPr>
              <a:t>show these characteristics </a:t>
            </a:r>
            <a:r>
              <a:rPr lang="en-US" sz="2400" dirty="0"/>
              <a:t>toward us.  But He will only do so </a:t>
            </a:r>
            <a:r>
              <a:rPr lang="en-US" sz="2400" b="1" dirty="0">
                <a:solidFill>
                  <a:srgbClr val="00B0F0"/>
                </a:solidFill>
              </a:rPr>
              <a:t>if we show to each other.</a:t>
            </a:r>
          </a:p>
        </p:txBody>
      </p:sp>
    </p:spTree>
    <p:extLst>
      <p:ext uri="{BB962C8B-B14F-4D97-AF65-F5344CB8AC3E}">
        <p14:creationId xmlns:p14="http://schemas.microsoft.com/office/powerpoint/2010/main" val="33584050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03405"/>
            <a:ext cx="9143999" cy="1825096"/>
          </a:xfrm>
        </p:spPr>
        <p:txBody>
          <a:bodyPr anchor="ctr"/>
          <a:lstStyle/>
          <a:p>
            <a:pPr algn="ctr"/>
            <a:r>
              <a:rPr lang="en-US" dirty="0"/>
              <a:t>Fearing God</a:t>
            </a:r>
          </a:p>
        </p:txBody>
      </p:sp>
      <p:sp>
        <p:nvSpPr>
          <p:cNvPr id="5" name="Subtitle 4">
            <a:extLst>
              <a:ext uri="{FF2B5EF4-FFF2-40B4-BE49-F238E27FC236}">
                <a16:creationId xmlns:a16="http://schemas.microsoft.com/office/drawing/2014/main" id="{FAC86E3D-B1C5-4FE3-8434-1B3B113EE429}"/>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40849940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p:cNvSpPr txBox="1"/>
          <p:nvPr/>
        </p:nvSpPr>
        <p:spPr>
          <a:xfrm>
            <a:off x="40944" y="6335912"/>
            <a:ext cx="9034817" cy="430887"/>
          </a:xfrm>
          <a:prstGeom prst="rect">
            <a:avLst/>
          </a:prstGeom>
          <a:solidFill>
            <a:srgbClr val="FFFF00"/>
          </a:solidFill>
          <a:ln>
            <a:solidFill>
              <a:schemeClr val="bg1"/>
            </a:solidFill>
          </a:ln>
        </p:spPr>
        <p:txBody>
          <a:bodyPr wrap="square" rtlCol="0">
            <a:spAutoFit/>
          </a:bodyPr>
          <a:lstStyle/>
          <a:p>
            <a:pPr algn="ctr"/>
            <a:r>
              <a:rPr lang="en-US" sz="2200" b="1" dirty="0">
                <a:solidFill>
                  <a:schemeClr val="bg1"/>
                </a:solidFill>
              </a:rPr>
              <a:t>Build our relationship w/ God by increasing our awareness of Him</a:t>
            </a:r>
          </a:p>
        </p:txBody>
      </p:sp>
      <p:graphicFrame>
        <p:nvGraphicFramePr>
          <p:cNvPr id="8" name="Diagram 7"/>
          <p:cNvGraphicFramePr/>
          <p:nvPr>
            <p:extLst/>
          </p:nvPr>
        </p:nvGraphicFramePr>
        <p:xfrm>
          <a:off x="196948" y="1460552"/>
          <a:ext cx="8803107" cy="48215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TextBox 8"/>
          <p:cNvSpPr txBox="1"/>
          <p:nvPr/>
        </p:nvSpPr>
        <p:spPr>
          <a:xfrm>
            <a:off x="6628980" y="2521179"/>
            <a:ext cx="1358796" cy="1200329"/>
          </a:xfrm>
          <a:prstGeom prst="rect">
            <a:avLst/>
          </a:prstGeom>
          <a:noFill/>
        </p:spPr>
        <p:txBody>
          <a:bodyPr wrap="square" rtlCol="0">
            <a:spAutoFit/>
          </a:bodyPr>
          <a:lstStyle/>
          <a:p>
            <a:r>
              <a:rPr lang="en-US" b="1" u="sng" dirty="0"/>
              <a:t>Exhort</a:t>
            </a:r>
          </a:p>
          <a:p>
            <a:r>
              <a:rPr lang="en-US" dirty="0"/>
              <a:t>Being Conscious of God</a:t>
            </a:r>
          </a:p>
        </p:txBody>
      </p:sp>
      <p:sp>
        <p:nvSpPr>
          <p:cNvPr id="23" name="TextBox 22"/>
          <p:cNvSpPr txBox="1"/>
          <p:nvPr/>
        </p:nvSpPr>
        <p:spPr>
          <a:xfrm>
            <a:off x="229542" y="4942100"/>
            <a:ext cx="1479918" cy="1200329"/>
          </a:xfrm>
          <a:prstGeom prst="rect">
            <a:avLst/>
          </a:prstGeom>
          <a:noFill/>
        </p:spPr>
        <p:txBody>
          <a:bodyPr wrap="square" rtlCol="0">
            <a:spAutoFit/>
          </a:bodyPr>
          <a:lstStyle/>
          <a:p>
            <a:r>
              <a:rPr lang="en-US" b="1" u="sng" dirty="0"/>
              <a:t>Class 1</a:t>
            </a:r>
          </a:p>
          <a:p>
            <a:r>
              <a:rPr lang="en-US" dirty="0"/>
              <a:t>Embracing God in your life</a:t>
            </a:r>
          </a:p>
        </p:txBody>
      </p:sp>
      <p:sp>
        <p:nvSpPr>
          <p:cNvPr id="25" name="TextBox 24"/>
          <p:cNvSpPr txBox="1"/>
          <p:nvPr/>
        </p:nvSpPr>
        <p:spPr>
          <a:xfrm>
            <a:off x="1742054" y="4348239"/>
            <a:ext cx="1330511" cy="923330"/>
          </a:xfrm>
          <a:prstGeom prst="rect">
            <a:avLst/>
          </a:prstGeom>
          <a:noFill/>
        </p:spPr>
        <p:txBody>
          <a:bodyPr wrap="square" rtlCol="0">
            <a:spAutoFit/>
          </a:bodyPr>
          <a:lstStyle/>
          <a:p>
            <a:r>
              <a:rPr lang="en-US" b="1" u="sng" dirty="0"/>
              <a:t>Class 2</a:t>
            </a:r>
          </a:p>
          <a:p>
            <a:r>
              <a:rPr lang="en-US" dirty="0"/>
              <a:t>Knowing God</a:t>
            </a:r>
          </a:p>
        </p:txBody>
      </p:sp>
      <p:sp>
        <p:nvSpPr>
          <p:cNvPr id="29" name="TextBox 28"/>
          <p:cNvSpPr txBox="1"/>
          <p:nvPr/>
        </p:nvSpPr>
        <p:spPr>
          <a:xfrm>
            <a:off x="3314977" y="3755188"/>
            <a:ext cx="1123787" cy="923330"/>
          </a:xfrm>
          <a:prstGeom prst="rect">
            <a:avLst/>
          </a:prstGeom>
          <a:noFill/>
        </p:spPr>
        <p:txBody>
          <a:bodyPr wrap="square" rtlCol="0">
            <a:spAutoFit/>
          </a:bodyPr>
          <a:lstStyle/>
          <a:p>
            <a:r>
              <a:rPr lang="en-US" b="1" u="sng" dirty="0"/>
              <a:t>Class 3</a:t>
            </a:r>
          </a:p>
          <a:p>
            <a:r>
              <a:rPr lang="en-US" dirty="0"/>
              <a:t>Fearing God</a:t>
            </a:r>
          </a:p>
        </p:txBody>
      </p:sp>
      <p:sp>
        <p:nvSpPr>
          <p:cNvPr id="32" name="TextBox 31"/>
          <p:cNvSpPr txBox="1"/>
          <p:nvPr/>
        </p:nvSpPr>
        <p:spPr>
          <a:xfrm>
            <a:off x="4707316" y="3126086"/>
            <a:ext cx="1784908" cy="923330"/>
          </a:xfrm>
          <a:prstGeom prst="rect">
            <a:avLst/>
          </a:prstGeom>
          <a:noFill/>
        </p:spPr>
        <p:txBody>
          <a:bodyPr wrap="square" rtlCol="0">
            <a:spAutoFit/>
          </a:bodyPr>
          <a:lstStyle/>
          <a:p>
            <a:r>
              <a:rPr lang="en-US" b="1" u="sng" dirty="0"/>
              <a:t>Class 4</a:t>
            </a:r>
            <a:r>
              <a:rPr lang="en-US" dirty="0"/>
              <a:t> Remembering God</a:t>
            </a:r>
          </a:p>
        </p:txBody>
      </p:sp>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595180" y="2714245"/>
            <a:ext cx="495213" cy="987125"/>
          </a:xfrm>
          <a:prstGeom prst="rect">
            <a:avLst/>
          </a:prstGeom>
        </p:spPr>
      </p:pic>
      <p:sp>
        <p:nvSpPr>
          <p:cNvPr id="13" name="Rectangle 12"/>
          <p:cNvSpPr/>
          <p:nvPr/>
        </p:nvSpPr>
        <p:spPr>
          <a:xfrm>
            <a:off x="4717919" y="3119590"/>
            <a:ext cx="1720666" cy="894226"/>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6651898" y="2551041"/>
            <a:ext cx="1267864" cy="1110335"/>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3278898" y="3759599"/>
            <a:ext cx="1225208" cy="894413"/>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1750992" y="4378241"/>
            <a:ext cx="1343900" cy="892552"/>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295422" y="4970636"/>
            <a:ext cx="1252024" cy="1134737"/>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rc 1"/>
          <p:cNvSpPr/>
          <p:nvPr/>
        </p:nvSpPr>
        <p:spPr>
          <a:xfrm rot="16984058">
            <a:off x="981535" y="3684960"/>
            <a:ext cx="1313600" cy="1402205"/>
          </a:xfrm>
          <a:custGeom>
            <a:avLst/>
            <a:gdLst>
              <a:gd name="connsiteX0" fmla="*/ 1042319 w 2084639"/>
              <a:gd name="connsiteY0" fmla="*/ 0 h 2309133"/>
              <a:gd name="connsiteX1" fmla="*/ 2084639 w 2084639"/>
              <a:gd name="connsiteY1" fmla="*/ 1154567 h 2309133"/>
              <a:gd name="connsiteX2" fmla="*/ 1042320 w 2084639"/>
              <a:gd name="connsiteY2" fmla="*/ 1154567 h 2309133"/>
              <a:gd name="connsiteX3" fmla="*/ 1042319 w 2084639"/>
              <a:gd name="connsiteY3" fmla="*/ 0 h 2309133"/>
              <a:gd name="connsiteX0" fmla="*/ 1042319 w 2084639"/>
              <a:gd name="connsiteY0" fmla="*/ 0 h 2309133"/>
              <a:gd name="connsiteX1" fmla="*/ 2084639 w 2084639"/>
              <a:gd name="connsiteY1" fmla="*/ 1154567 h 2309133"/>
              <a:gd name="connsiteX0" fmla="*/ 0 w 1042320"/>
              <a:gd name="connsiteY0" fmla="*/ 0 h 1213767"/>
              <a:gd name="connsiteX1" fmla="*/ 1042320 w 1042320"/>
              <a:gd name="connsiteY1" fmla="*/ 1154567 h 1213767"/>
              <a:gd name="connsiteX2" fmla="*/ 1 w 1042320"/>
              <a:gd name="connsiteY2" fmla="*/ 1154567 h 1213767"/>
              <a:gd name="connsiteX3" fmla="*/ 0 w 1042320"/>
              <a:gd name="connsiteY3" fmla="*/ 0 h 1213767"/>
              <a:gd name="connsiteX0" fmla="*/ 0 w 1042320"/>
              <a:gd name="connsiteY0" fmla="*/ 0 h 1213767"/>
              <a:gd name="connsiteX1" fmla="*/ 899610 w 1042320"/>
              <a:gd name="connsiteY1" fmla="*/ 1213767 h 1213767"/>
              <a:gd name="connsiteX0" fmla="*/ 0 w 1313600"/>
              <a:gd name="connsiteY0" fmla="*/ 0 h 1213767"/>
              <a:gd name="connsiteX1" fmla="*/ 1313600 w 1313600"/>
              <a:gd name="connsiteY1" fmla="*/ 1143750 h 1213767"/>
              <a:gd name="connsiteX2" fmla="*/ 1 w 1313600"/>
              <a:gd name="connsiteY2" fmla="*/ 1154567 h 1213767"/>
              <a:gd name="connsiteX3" fmla="*/ 0 w 1313600"/>
              <a:gd name="connsiteY3" fmla="*/ 0 h 1213767"/>
              <a:gd name="connsiteX0" fmla="*/ 0 w 1313600"/>
              <a:gd name="connsiteY0" fmla="*/ 0 h 1213767"/>
              <a:gd name="connsiteX1" fmla="*/ 899610 w 1313600"/>
              <a:gd name="connsiteY1" fmla="*/ 1213767 h 1213767"/>
              <a:gd name="connsiteX0" fmla="*/ 0 w 1313600"/>
              <a:gd name="connsiteY0" fmla="*/ 0 h 1154567"/>
              <a:gd name="connsiteX1" fmla="*/ 1313600 w 1313600"/>
              <a:gd name="connsiteY1" fmla="*/ 1143750 h 1154567"/>
              <a:gd name="connsiteX2" fmla="*/ 1 w 1313600"/>
              <a:gd name="connsiteY2" fmla="*/ 1154567 h 1154567"/>
              <a:gd name="connsiteX3" fmla="*/ 0 w 1313600"/>
              <a:gd name="connsiteY3" fmla="*/ 0 h 1154567"/>
              <a:gd name="connsiteX0" fmla="*/ 0 w 1313600"/>
              <a:gd name="connsiteY0" fmla="*/ 0 h 1154567"/>
              <a:gd name="connsiteX1" fmla="*/ 897624 w 1313600"/>
              <a:gd name="connsiteY1" fmla="*/ 1149040 h 1154567"/>
              <a:gd name="connsiteX0" fmla="*/ 0 w 1313600"/>
              <a:gd name="connsiteY0" fmla="*/ 0 h 1154567"/>
              <a:gd name="connsiteX1" fmla="*/ 1313600 w 1313600"/>
              <a:gd name="connsiteY1" fmla="*/ 1143750 h 1154567"/>
              <a:gd name="connsiteX2" fmla="*/ 1 w 1313600"/>
              <a:gd name="connsiteY2" fmla="*/ 1154567 h 1154567"/>
              <a:gd name="connsiteX3" fmla="*/ 0 w 1313600"/>
              <a:gd name="connsiteY3" fmla="*/ 0 h 1154567"/>
              <a:gd name="connsiteX0" fmla="*/ 0 w 1313600"/>
              <a:gd name="connsiteY0" fmla="*/ 0 h 1154567"/>
              <a:gd name="connsiteX1" fmla="*/ 897624 w 1313600"/>
              <a:gd name="connsiteY1" fmla="*/ 1149040 h 1154567"/>
              <a:gd name="connsiteX0" fmla="*/ 0 w 1313600"/>
              <a:gd name="connsiteY0" fmla="*/ 0 h 1402205"/>
              <a:gd name="connsiteX1" fmla="*/ 1313600 w 1313600"/>
              <a:gd name="connsiteY1" fmla="*/ 1143750 h 1402205"/>
              <a:gd name="connsiteX2" fmla="*/ 1 w 1313600"/>
              <a:gd name="connsiteY2" fmla="*/ 1154567 h 1402205"/>
              <a:gd name="connsiteX3" fmla="*/ 0 w 1313600"/>
              <a:gd name="connsiteY3" fmla="*/ 0 h 1402205"/>
              <a:gd name="connsiteX0" fmla="*/ 0 w 1313600"/>
              <a:gd name="connsiteY0" fmla="*/ 0 h 1402205"/>
              <a:gd name="connsiteX1" fmla="*/ 930312 w 1313600"/>
              <a:gd name="connsiteY1" fmla="*/ 1402205 h 1402205"/>
            </a:gdLst>
            <a:ahLst/>
            <a:cxnLst>
              <a:cxn ang="0">
                <a:pos x="connsiteX0" y="connsiteY0"/>
              </a:cxn>
              <a:cxn ang="0">
                <a:pos x="connsiteX1" y="connsiteY1"/>
              </a:cxn>
            </a:cxnLst>
            <a:rect l="l" t="t" r="r" b="b"/>
            <a:pathLst>
              <a:path w="1313600" h="1402205" stroke="0" extrusionOk="0">
                <a:moveTo>
                  <a:pt x="0" y="0"/>
                </a:moveTo>
                <a:cubicBezTo>
                  <a:pt x="575657" y="0"/>
                  <a:pt x="1313600" y="506100"/>
                  <a:pt x="1313600" y="1143750"/>
                </a:cubicBezTo>
                <a:lnTo>
                  <a:pt x="1" y="1154567"/>
                </a:lnTo>
                <a:cubicBezTo>
                  <a:pt x="1" y="769711"/>
                  <a:pt x="0" y="384856"/>
                  <a:pt x="0" y="0"/>
                </a:cubicBezTo>
                <a:close/>
              </a:path>
              <a:path w="1313600" h="1402205" fill="none">
                <a:moveTo>
                  <a:pt x="0" y="0"/>
                </a:moveTo>
                <a:cubicBezTo>
                  <a:pt x="575657" y="0"/>
                  <a:pt x="1604743" y="1142554"/>
                  <a:pt x="930312" y="1402205"/>
                </a:cubicBezTo>
              </a:path>
            </a:pathLst>
          </a:custGeom>
          <a:ln>
            <a:solidFill>
              <a:schemeClr val="bg2">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TextBox 25"/>
          <p:cNvSpPr txBox="1"/>
          <p:nvPr/>
        </p:nvSpPr>
        <p:spPr>
          <a:xfrm>
            <a:off x="310487" y="572308"/>
            <a:ext cx="8543496" cy="892552"/>
          </a:xfrm>
          <a:prstGeom prst="rect">
            <a:avLst/>
          </a:prstGeom>
          <a:noFill/>
        </p:spPr>
        <p:txBody>
          <a:bodyPr wrap="square" rtlCol="0">
            <a:spAutoFit/>
          </a:bodyPr>
          <a:lstStyle/>
          <a:p>
            <a:pPr algn="ctr"/>
            <a:r>
              <a:rPr lang="en-US" sz="2800" b="1" dirty="0"/>
              <a:t>God Consciousness </a:t>
            </a:r>
          </a:p>
          <a:p>
            <a:pPr algn="ctr"/>
            <a:r>
              <a:rPr lang="en-US" sz="2400" b="1" i="1" dirty="0"/>
              <a:t>- Building a relationship with God -</a:t>
            </a:r>
          </a:p>
        </p:txBody>
      </p:sp>
      <p:sp>
        <p:nvSpPr>
          <p:cNvPr id="27" name="TextBox 26"/>
          <p:cNvSpPr txBox="1"/>
          <p:nvPr/>
        </p:nvSpPr>
        <p:spPr>
          <a:xfrm>
            <a:off x="1765060" y="5739618"/>
            <a:ext cx="2425940" cy="461665"/>
          </a:xfrm>
          <a:prstGeom prst="rect">
            <a:avLst/>
          </a:prstGeom>
          <a:noFill/>
        </p:spPr>
        <p:txBody>
          <a:bodyPr wrap="square" rtlCol="0">
            <a:spAutoFit/>
          </a:bodyPr>
          <a:lstStyle/>
          <a:p>
            <a:r>
              <a:rPr lang="en-US" sz="2400" b="1" dirty="0">
                <a:solidFill>
                  <a:srgbClr val="00B0F0"/>
                </a:solidFill>
              </a:rPr>
              <a:t>Knowing God</a:t>
            </a:r>
          </a:p>
        </p:txBody>
      </p:sp>
      <p:sp>
        <p:nvSpPr>
          <p:cNvPr id="28" name="TextBox 27"/>
          <p:cNvSpPr txBox="1"/>
          <p:nvPr/>
        </p:nvSpPr>
        <p:spPr>
          <a:xfrm>
            <a:off x="4270415" y="4722709"/>
            <a:ext cx="3554117" cy="461665"/>
          </a:xfrm>
          <a:prstGeom prst="rect">
            <a:avLst/>
          </a:prstGeom>
          <a:noFill/>
        </p:spPr>
        <p:txBody>
          <a:bodyPr wrap="square" rtlCol="0">
            <a:spAutoFit/>
          </a:bodyPr>
          <a:lstStyle/>
          <a:p>
            <a:r>
              <a:rPr lang="en-US" sz="2400" b="1" dirty="0">
                <a:solidFill>
                  <a:srgbClr val="7030A0"/>
                </a:solidFill>
              </a:rPr>
              <a:t>Being Known of God</a:t>
            </a:r>
          </a:p>
        </p:txBody>
      </p:sp>
      <p:sp>
        <p:nvSpPr>
          <p:cNvPr id="19" name="Arc 1">
            <a:extLst>
              <a:ext uri="{FF2B5EF4-FFF2-40B4-BE49-F238E27FC236}">
                <a16:creationId xmlns:a16="http://schemas.microsoft.com/office/drawing/2014/main" id="{C4FB2C4B-4D73-44C2-B074-0A8812440802}"/>
              </a:ext>
            </a:extLst>
          </p:cNvPr>
          <p:cNvSpPr/>
          <p:nvPr/>
        </p:nvSpPr>
        <p:spPr>
          <a:xfrm rot="16984058">
            <a:off x="2517510" y="3126570"/>
            <a:ext cx="1313600" cy="1304310"/>
          </a:xfrm>
          <a:custGeom>
            <a:avLst/>
            <a:gdLst>
              <a:gd name="connsiteX0" fmla="*/ 1042319 w 2084639"/>
              <a:gd name="connsiteY0" fmla="*/ 0 h 2309133"/>
              <a:gd name="connsiteX1" fmla="*/ 2084639 w 2084639"/>
              <a:gd name="connsiteY1" fmla="*/ 1154567 h 2309133"/>
              <a:gd name="connsiteX2" fmla="*/ 1042320 w 2084639"/>
              <a:gd name="connsiteY2" fmla="*/ 1154567 h 2309133"/>
              <a:gd name="connsiteX3" fmla="*/ 1042319 w 2084639"/>
              <a:gd name="connsiteY3" fmla="*/ 0 h 2309133"/>
              <a:gd name="connsiteX0" fmla="*/ 1042319 w 2084639"/>
              <a:gd name="connsiteY0" fmla="*/ 0 h 2309133"/>
              <a:gd name="connsiteX1" fmla="*/ 2084639 w 2084639"/>
              <a:gd name="connsiteY1" fmla="*/ 1154567 h 2309133"/>
              <a:gd name="connsiteX0" fmla="*/ 0 w 1042320"/>
              <a:gd name="connsiteY0" fmla="*/ 0 h 1213767"/>
              <a:gd name="connsiteX1" fmla="*/ 1042320 w 1042320"/>
              <a:gd name="connsiteY1" fmla="*/ 1154567 h 1213767"/>
              <a:gd name="connsiteX2" fmla="*/ 1 w 1042320"/>
              <a:gd name="connsiteY2" fmla="*/ 1154567 h 1213767"/>
              <a:gd name="connsiteX3" fmla="*/ 0 w 1042320"/>
              <a:gd name="connsiteY3" fmla="*/ 0 h 1213767"/>
              <a:gd name="connsiteX0" fmla="*/ 0 w 1042320"/>
              <a:gd name="connsiteY0" fmla="*/ 0 h 1213767"/>
              <a:gd name="connsiteX1" fmla="*/ 899610 w 1042320"/>
              <a:gd name="connsiteY1" fmla="*/ 1213767 h 1213767"/>
              <a:gd name="connsiteX0" fmla="*/ 0 w 1313600"/>
              <a:gd name="connsiteY0" fmla="*/ 0 h 1213767"/>
              <a:gd name="connsiteX1" fmla="*/ 1313600 w 1313600"/>
              <a:gd name="connsiteY1" fmla="*/ 1143750 h 1213767"/>
              <a:gd name="connsiteX2" fmla="*/ 1 w 1313600"/>
              <a:gd name="connsiteY2" fmla="*/ 1154567 h 1213767"/>
              <a:gd name="connsiteX3" fmla="*/ 0 w 1313600"/>
              <a:gd name="connsiteY3" fmla="*/ 0 h 1213767"/>
              <a:gd name="connsiteX0" fmla="*/ 0 w 1313600"/>
              <a:gd name="connsiteY0" fmla="*/ 0 h 1213767"/>
              <a:gd name="connsiteX1" fmla="*/ 899610 w 1313600"/>
              <a:gd name="connsiteY1" fmla="*/ 1213767 h 1213767"/>
              <a:gd name="connsiteX0" fmla="*/ 0 w 1313600"/>
              <a:gd name="connsiteY0" fmla="*/ 0 h 1154567"/>
              <a:gd name="connsiteX1" fmla="*/ 1313600 w 1313600"/>
              <a:gd name="connsiteY1" fmla="*/ 1143750 h 1154567"/>
              <a:gd name="connsiteX2" fmla="*/ 1 w 1313600"/>
              <a:gd name="connsiteY2" fmla="*/ 1154567 h 1154567"/>
              <a:gd name="connsiteX3" fmla="*/ 0 w 1313600"/>
              <a:gd name="connsiteY3" fmla="*/ 0 h 1154567"/>
              <a:gd name="connsiteX0" fmla="*/ 0 w 1313600"/>
              <a:gd name="connsiteY0" fmla="*/ 0 h 1154567"/>
              <a:gd name="connsiteX1" fmla="*/ 897624 w 1313600"/>
              <a:gd name="connsiteY1" fmla="*/ 1149040 h 1154567"/>
              <a:gd name="connsiteX0" fmla="*/ 0 w 1313600"/>
              <a:gd name="connsiteY0" fmla="*/ 0 h 1154567"/>
              <a:gd name="connsiteX1" fmla="*/ 1313600 w 1313600"/>
              <a:gd name="connsiteY1" fmla="*/ 1143750 h 1154567"/>
              <a:gd name="connsiteX2" fmla="*/ 1 w 1313600"/>
              <a:gd name="connsiteY2" fmla="*/ 1154567 h 1154567"/>
              <a:gd name="connsiteX3" fmla="*/ 0 w 1313600"/>
              <a:gd name="connsiteY3" fmla="*/ 0 h 1154567"/>
              <a:gd name="connsiteX0" fmla="*/ 0 w 1313600"/>
              <a:gd name="connsiteY0" fmla="*/ 0 h 1154567"/>
              <a:gd name="connsiteX1" fmla="*/ 897624 w 1313600"/>
              <a:gd name="connsiteY1" fmla="*/ 1149040 h 1154567"/>
            </a:gdLst>
            <a:ahLst/>
            <a:cxnLst>
              <a:cxn ang="0">
                <a:pos x="connsiteX0" y="connsiteY0"/>
              </a:cxn>
              <a:cxn ang="0">
                <a:pos x="connsiteX1" y="connsiteY1"/>
              </a:cxn>
            </a:cxnLst>
            <a:rect l="l" t="t" r="r" b="b"/>
            <a:pathLst>
              <a:path w="1313600" h="1154567" stroke="0" extrusionOk="0">
                <a:moveTo>
                  <a:pt x="0" y="0"/>
                </a:moveTo>
                <a:cubicBezTo>
                  <a:pt x="575657" y="0"/>
                  <a:pt x="1313600" y="506100"/>
                  <a:pt x="1313600" y="1143750"/>
                </a:cubicBezTo>
                <a:lnTo>
                  <a:pt x="1" y="1154567"/>
                </a:lnTo>
                <a:cubicBezTo>
                  <a:pt x="1" y="769711"/>
                  <a:pt x="0" y="384856"/>
                  <a:pt x="0" y="0"/>
                </a:cubicBezTo>
                <a:close/>
              </a:path>
              <a:path w="1313600" h="1154567" fill="none">
                <a:moveTo>
                  <a:pt x="0" y="0"/>
                </a:moveTo>
                <a:cubicBezTo>
                  <a:pt x="575657" y="0"/>
                  <a:pt x="1572055" y="889389"/>
                  <a:pt x="897624" y="1149040"/>
                </a:cubicBezTo>
              </a:path>
            </a:pathLst>
          </a:custGeom>
          <a:ln>
            <a:solidFill>
              <a:schemeClr val="bg2">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8509171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1883391" y="234748"/>
            <a:ext cx="6951516" cy="810491"/>
          </a:xfrm>
        </p:spPr>
        <p:txBody>
          <a:bodyPr>
            <a:normAutofit/>
          </a:bodyPr>
          <a:lstStyle/>
          <a:p>
            <a:r>
              <a:rPr lang="en-US" dirty="0"/>
              <a:t>Known of god</a:t>
            </a:r>
          </a:p>
        </p:txBody>
      </p:sp>
      <p:sp>
        <p:nvSpPr>
          <p:cNvPr id="16" name="TextBox 15"/>
          <p:cNvSpPr txBox="1"/>
          <p:nvPr/>
        </p:nvSpPr>
        <p:spPr>
          <a:xfrm>
            <a:off x="559556" y="1203432"/>
            <a:ext cx="7956645" cy="2308324"/>
          </a:xfrm>
          <a:prstGeom prst="rect">
            <a:avLst/>
          </a:prstGeom>
          <a:noFill/>
        </p:spPr>
        <p:txBody>
          <a:bodyPr wrap="square" rtlCol="0">
            <a:spAutoFit/>
          </a:bodyPr>
          <a:lstStyle/>
          <a:p>
            <a:pPr>
              <a:lnSpc>
                <a:spcPct val="150000"/>
              </a:lnSpc>
              <a:spcAft>
                <a:spcPts val="1200"/>
              </a:spcAft>
            </a:pPr>
            <a:r>
              <a:rPr lang="en-US" sz="2400" dirty="0"/>
              <a:t>“But now, after that ye have known God, or rather are </a:t>
            </a:r>
            <a:r>
              <a:rPr lang="en-US" sz="2400" b="1" dirty="0">
                <a:solidFill>
                  <a:srgbClr val="00B0F0"/>
                </a:solidFill>
              </a:rPr>
              <a:t>known of God</a:t>
            </a:r>
            <a:r>
              <a:rPr lang="en-US" sz="2400" dirty="0"/>
              <a:t>, how turn ye again to the weak and beggarly elements, whereunto ye desire again to be in bondage?”</a:t>
            </a:r>
            <a:r>
              <a:rPr lang="en-US" sz="2000" b="1" dirty="0">
                <a:solidFill>
                  <a:srgbClr val="00B0F0"/>
                </a:solidFill>
              </a:rPr>
              <a:t>			</a:t>
            </a:r>
            <a:r>
              <a:rPr lang="en-US" sz="2000" dirty="0"/>
              <a:t>(Gal 4:9)</a:t>
            </a:r>
            <a:endParaRPr lang="en-US" sz="2400" dirty="0"/>
          </a:p>
        </p:txBody>
      </p:sp>
      <p:sp>
        <p:nvSpPr>
          <p:cNvPr id="5" name="TextBox 4"/>
          <p:cNvSpPr txBox="1"/>
          <p:nvPr/>
        </p:nvSpPr>
        <p:spPr>
          <a:xfrm>
            <a:off x="559556" y="3935259"/>
            <a:ext cx="7956645" cy="2308324"/>
          </a:xfrm>
          <a:prstGeom prst="rect">
            <a:avLst/>
          </a:prstGeom>
          <a:noFill/>
        </p:spPr>
        <p:txBody>
          <a:bodyPr wrap="square" rtlCol="0">
            <a:spAutoFit/>
          </a:bodyPr>
          <a:lstStyle/>
          <a:p>
            <a:pPr>
              <a:lnSpc>
                <a:spcPct val="150000"/>
              </a:lnSpc>
              <a:spcAft>
                <a:spcPts val="1200"/>
              </a:spcAft>
            </a:pPr>
            <a:r>
              <a:rPr lang="en-US" sz="2400" dirty="0"/>
              <a:t>“Nevertheless the foundation of God </a:t>
            </a:r>
            <a:r>
              <a:rPr lang="en-US" sz="2400" dirty="0" err="1"/>
              <a:t>standeth</a:t>
            </a:r>
            <a:r>
              <a:rPr lang="en-US" sz="2400" dirty="0"/>
              <a:t> sure, having this seal, the </a:t>
            </a:r>
            <a:r>
              <a:rPr lang="en-US" sz="2400" b="1" dirty="0">
                <a:solidFill>
                  <a:srgbClr val="00B0F0"/>
                </a:solidFill>
              </a:rPr>
              <a:t>Lord </a:t>
            </a:r>
            <a:r>
              <a:rPr lang="en-US" sz="2400" b="1" dirty="0" err="1">
                <a:solidFill>
                  <a:srgbClr val="00B0F0"/>
                </a:solidFill>
              </a:rPr>
              <a:t>knoweth</a:t>
            </a:r>
            <a:r>
              <a:rPr lang="en-US" sz="2400" b="1" dirty="0">
                <a:solidFill>
                  <a:srgbClr val="00B0F0"/>
                </a:solidFill>
              </a:rPr>
              <a:t> them that are his</a:t>
            </a:r>
            <a:r>
              <a:rPr lang="en-US" sz="2400" dirty="0"/>
              <a:t>.  And, let everyone that </a:t>
            </a:r>
            <a:r>
              <a:rPr lang="en-US" sz="2400" dirty="0" err="1"/>
              <a:t>nameth</a:t>
            </a:r>
            <a:r>
              <a:rPr lang="en-US" sz="2400" dirty="0"/>
              <a:t> the name of Christ depart from iniquity.”</a:t>
            </a:r>
            <a:r>
              <a:rPr lang="en-US" sz="2000" b="1" dirty="0">
                <a:solidFill>
                  <a:srgbClr val="00B0F0"/>
                </a:solidFill>
              </a:rPr>
              <a:t>			</a:t>
            </a:r>
            <a:r>
              <a:rPr lang="en-US" sz="2000" dirty="0"/>
              <a:t>(2 Tim 2:19)</a:t>
            </a:r>
            <a:endParaRPr lang="en-US" sz="2400" dirty="0"/>
          </a:p>
        </p:txBody>
      </p:sp>
    </p:spTree>
    <p:extLst>
      <p:ext uri="{BB962C8B-B14F-4D97-AF65-F5344CB8AC3E}">
        <p14:creationId xmlns:p14="http://schemas.microsoft.com/office/powerpoint/2010/main" val="3641977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1883391" y="234748"/>
            <a:ext cx="6951516" cy="810491"/>
          </a:xfrm>
        </p:spPr>
        <p:txBody>
          <a:bodyPr>
            <a:normAutofit/>
          </a:bodyPr>
          <a:lstStyle/>
          <a:p>
            <a:r>
              <a:rPr lang="en-US" dirty="0"/>
              <a:t>Known of god</a:t>
            </a:r>
          </a:p>
        </p:txBody>
      </p:sp>
      <p:sp>
        <p:nvSpPr>
          <p:cNvPr id="16" name="TextBox 15"/>
          <p:cNvSpPr txBox="1"/>
          <p:nvPr/>
        </p:nvSpPr>
        <p:spPr>
          <a:xfrm>
            <a:off x="559556" y="1037171"/>
            <a:ext cx="8061924" cy="2238113"/>
          </a:xfrm>
          <a:prstGeom prst="rect">
            <a:avLst/>
          </a:prstGeom>
          <a:noFill/>
        </p:spPr>
        <p:txBody>
          <a:bodyPr wrap="square" rtlCol="0">
            <a:spAutoFit/>
          </a:bodyPr>
          <a:lstStyle/>
          <a:p>
            <a:pPr>
              <a:lnSpc>
                <a:spcPct val="150000"/>
              </a:lnSpc>
            </a:pPr>
            <a:r>
              <a:rPr lang="en-US" sz="2400" b="1" u="sng" dirty="0"/>
              <a:t>Abraham</a:t>
            </a:r>
          </a:p>
          <a:p>
            <a:pPr>
              <a:lnSpc>
                <a:spcPct val="150000"/>
              </a:lnSpc>
              <a:spcAft>
                <a:spcPts val="1200"/>
              </a:spcAft>
            </a:pPr>
            <a:r>
              <a:rPr lang="en-US" sz="2400" dirty="0"/>
              <a:t>“For </a:t>
            </a:r>
            <a:r>
              <a:rPr lang="en-US" sz="2400" b="1" dirty="0">
                <a:solidFill>
                  <a:srgbClr val="00B0F0"/>
                </a:solidFill>
              </a:rPr>
              <a:t>I know him</a:t>
            </a:r>
            <a:r>
              <a:rPr lang="en-US" sz="2400" dirty="0"/>
              <a:t>, that he will command his children and his household after him, and they shall keep the way of the LORD…” </a:t>
            </a:r>
            <a:r>
              <a:rPr lang="en-US" sz="2000" dirty="0"/>
              <a:t>(Gen 18:19)</a:t>
            </a:r>
            <a:endParaRPr lang="en-US" sz="2400" dirty="0"/>
          </a:p>
        </p:txBody>
      </p:sp>
      <p:sp>
        <p:nvSpPr>
          <p:cNvPr id="5" name="TextBox 4"/>
          <p:cNvSpPr txBox="1"/>
          <p:nvPr/>
        </p:nvSpPr>
        <p:spPr>
          <a:xfrm>
            <a:off x="559556" y="3325647"/>
            <a:ext cx="8404335" cy="3407408"/>
          </a:xfrm>
          <a:prstGeom prst="rect">
            <a:avLst/>
          </a:prstGeom>
          <a:noFill/>
        </p:spPr>
        <p:txBody>
          <a:bodyPr wrap="square" rtlCol="0">
            <a:spAutoFit/>
          </a:bodyPr>
          <a:lstStyle/>
          <a:p>
            <a:pPr>
              <a:lnSpc>
                <a:spcPct val="150000"/>
              </a:lnSpc>
            </a:pPr>
            <a:r>
              <a:rPr lang="en-US" sz="2400" b="1" u="sng" dirty="0"/>
              <a:t>Moses</a:t>
            </a:r>
          </a:p>
          <a:p>
            <a:pPr>
              <a:lnSpc>
                <a:spcPct val="150000"/>
              </a:lnSpc>
              <a:spcAft>
                <a:spcPts val="1200"/>
              </a:spcAft>
            </a:pPr>
            <a:r>
              <a:rPr lang="en-US" sz="2400" dirty="0"/>
              <a:t>“I will do this thing that thou hast spoken: for thou hast found grace in my sight, and </a:t>
            </a:r>
            <a:r>
              <a:rPr lang="en-US" sz="2400" b="1" dirty="0">
                <a:solidFill>
                  <a:srgbClr val="00B0F0"/>
                </a:solidFill>
              </a:rPr>
              <a:t>I know thee by name</a:t>
            </a:r>
            <a:r>
              <a:rPr lang="en-US" sz="2400" dirty="0"/>
              <a:t>.”  </a:t>
            </a:r>
            <a:r>
              <a:rPr lang="en-US" sz="2000" dirty="0"/>
              <a:t>(Ex 33:17)</a:t>
            </a:r>
          </a:p>
          <a:p>
            <a:pPr>
              <a:lnSpc>
                <a:spcPct val="150000"/>
              </a:lnSpc>
              <a:spcAft>
                <a:spcPts val="1200"/>
              </a:spcAft>
            </a:pPr>
            <a:r>
              <a:rPr lang="en-US" sz="2400" dirty="0"/>
              <a:t>“There arose not a prophet since in Israel like unto Moses, whom the </a:t>
            </a:r>
            <a:r>
              <a:rPr lang="en-US" sz="2400" b="1" dirty="0">
                <a:solidFill>
                  <a:srgbClr val="00B0F0"/>
                </a:solidFill>
              </a:rPr>
              <a:t>LORD</a:t>
            </a:r>
            <a:r>
              <a:rPr lang="en-US" sz="2400" dirty="0"/>
              <a:t> </a:t>
            </a:r>
            <a:r>
              <a:rPr lang="en-US" sz="2400" b="1" dirty="0">
                <a:solidFill>
                  <a:srgbClr val="00B0F0"/>
                </a:solidFill>
              </a:rPr>
              <a:t>knew face to face</a:t>
            </a:r>
            <a:r>
              <a:rPr lang="en-US" sz="2400" dirty="0"/>
              <a:t>.”  </a:t>
            </a:r>
            <a:r>
              <a:rPr lang="en-US" sz="2000" dirty="0"/>
              <a:t>(</a:t>
            </a:r>
            <a:r>
              <a:rPr lang="en-US" sz="2000" dirty="0" err="1"/>
              <a:t>Deut</a:t>
            </a:r>
            <a:r>
              <a:rPr lang="en-US" sz="2000" dirty="0"/>
              <a:t> 34:10)</a:t>
            </a:r>
            <a:endParaRPr lang="en-US" sz="2400" dirty="0"/>
          </a:p>
        </p:txBody>
      </p:sp>
    </p:spTree>
    <p:extLst>
      <p:ext uri="{BB962C8B-B14F-4D97-AF65-F5344CB8AC3E}">
        <p14:creationId xmlns:p14="http://schemas.microsoft.com/office/powerpoint/2010/main" val="4138664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500"/>
                                        <p:tgtEl>
                                          <p:spTgt spid="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fade">
                                      <p:cBhvr>
                                        <p:cTn id="15"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1883391" y="234748"/>
            <a:ext cx="6951516" cy="810491"/>
          </a:xfrm>
        </p:spPr>
        <p:txBody>
          <a:bodyPr>
            <a:normAutofit/>
          </a:bodyPr>
          <a:lstStyle/>
          <a:p>
            <a:r>
              <a:rPr lang="en-US" dirty="0"/>
              <a:t>Fear of god</a:t>
            </a:r>
          </a:p>
        </p:txBody>
      </p:sp>
      <p:sp>
        <p:nvSpPr>
          <p:cNvPr id="16" name="TextBox 15"/>
          <p:cNvSpPr txBox="1"/>
          <p:nvPr/>
        </p:nvSpPr>
        <p:spPr>
          <a:xfrm>
            <a:off x="559556" y="1203432"/>
            <a:ext cx="7956645" cy="1507144"/>
          </a:xfrm>
          <a:prstGeom prst="rect">
            <a:avLst/>
          </a:prstGeom>
          <a:noFill/>
        </p:spPr>
        <p:txBody>
          <a:bodyPr wrap="square" rtlCol="0">
            <a:spAutoFit/>
          </a:bodyPr>
          <a:lstStyle/>
          <a:p>
            <a:pPr>
              <a:lnSpc>
                <a:spcPct val="125000"/>
              </a:lnSpc>
            </a:pPr>
            <a:r>
              <a:rPr lang="en-US" sz="2400" u="sng" dirty="0"/>
              <a:t>Final words of Joshua</a:t>
            </a:r>
          </a:p>
          <a:p>
            <a:pPr>
              <a:lnSpc>
                <a:spcPct val="125000"/>
              </a:lnSpc>
              <a:spcAft>
                <a:spcPts val="1200"/>
              </a:spcAft>
            </a:pPr>
            <a:r>
              <a:rPr lang="en-US" sz="2400" dirty="0"/>
              <a:t>“Now therefore, </a:t>
            </a:r>
            <a:r>
              <a:rPr lang="en-US" sz="2400" b="1" dirty="0">
                <a:solidFill>
                  <a:srgbClr val="00B0F0"/>
                </a:solidFill>
              </a:rPr>
              <a:t>fear the LORD</a:t>
            </a:r>
            <a:r>
              <a:rPr lang="en-US" sz="2400" dirty="0"/>
              <a:t>, </a:t>
            </a:r>
            <a:r>
              <a:rPr lang="en-US" sz="2400" u="sng" dirty="0"/>
              <a:t>and</a:t>
            </a:r>
            <a:r>
              <a:rPr lang="en-US" sz="2400" dirty="0"/>
              <a:t> </a:t>
            </a:r>
            <a:r>
              <a:rPr lang="en-US" sz="2400" b="1" dirty="0">
                <a:solidFill>
                  <a:srgbClr val="FFC000"/>
                </a:solidFill>
              </a:rPr>
              <a:t>serve Him in sincerity and in truth</a:t>
            </a:r>
            <a:r>
              <a:rPr lang="en-US" sz="2400" dirty="0"/>
              <a:t>…” 			</a:t>
            </a:r>
            <a:r>
              <a:rPr lang="en-US" sz="2000" dirty="0"/>
              <a:t>(Josh 24:14)</a:t>
            </a:r>
            <a:endParaRPr lang="en-US" sz="2400" dirty="0"/>
          </a:p>
        </p:txBody>
      </p:sp>
      <p:sp>
        <p:nvSpPr>
          <p:cNvPr id="5" name="TextBox 4"/>
          <p:cNvSpPr txBox="1"/>
          <p:nvPr/>
        </p:nvSpPr>
        <p:spPr>
          <a:xfrm>
            <a:off x="559556" y="2857083"/>
            <a:ext cx="7956645" cy="1938992"/>
          </a:xfrm>
          <a:prstGeom prst="rect">
            <a:avLst/>
          </a:prstGeom>
          <a:noFill/>
        </p:spPr>
        <p:txBody>
          <a:bodyPr wrap="square" rtlCol="0">
            <a:spAutoFit/>
          </a:bodyPr>
          <a:lstStyle/>
          <a:p>
            <a:pPr>
              <a:lnSpc>
                <a:spcPct val="125000"/>
              </a:lnSpc>
            </a:pPr>
            <a:r>
              <a:rPr lang="en-US" sz="2400" u="sng" dirty="0"/>
              <a:t>Final words of Samuel’s tenure</a:t>
            </a:r>
          </a:p>
          <a:p>
            <a:pPr>
              <a:lnSpc>
                <a:spcPct val="125000"/>
              </a:lnSpc>
              <a:spcAft>
                <a:spcPts val="1200"/>
              </a:spcAft>
            </a:pPr>
            <a:r>
              <a:rPr lang="en-US" sz="2400" dirty="0"/>
              <a:t>“Only </a:t>
            </a:r>
            <a:r>
              <a:rPr lang="en-US" sz="2400" b="1" dirty="0">
                <a:solidFill>
                  <a:srgbClr val="00B0F0"/>
                </a:solidFill>
              </a:rPr>
              <a:t>fear the LORD</a:t>
            </a:r>
            <a:r>
              <a:rPr lang="en-US" sz="2400" dirty="0"/>
              <a:t>, </a:t>
            </a:r>
            <a:r>
              <a:rPr lang="en-US" sz="2400" u="sng" dirty="0"/>
              <a:t>and</a:t>
            </a:r>
            <a:r>
              <a:rPr lang="en-US" sz="2400" dirty="0"/>
              <a:t> </a:t>
            </a:r>
            <a:r>
              <a:rPr lang="en-US" sz="2400" b="1" dirty="0">
                <a:solidFill>
                  <a:srgbClr val="FFC000"/>
                </a:solidFill>
              </a:rPr>
              <a:t>serve Him in truth with all your heart</a:t>
            </a:r>
            <a:r>
              <a:rPr lang="en-US" sz="2400" dirty="0"/>
              <a:t>:  for consider how great things He hath done for you.”</a:t>
            </a:r>
            <a:r>
              <a:rPr lang="en-US" sz="2000" b="1" dirty="0">
                <a:solidFill>
                  <a:srgbClr val="00B0F0"/>
                </a:solidFill>
              </a:rPr>
              <a:t>				</a:t>
            </a:r>
            <a:r>
              <a:rPr lang="en-US" sz="2000" dirty="0"/>
              <a:t>(1 Sam 12:24)</a:t>
            </a:r>
            <a:endParaRPr lang="en-US" sz="2400" dirty="0"/>
          </a:p>
        </p:txBody>
      </p:sp>
      <p:sp>
        <p:nvSpPr>
          <p:cNvPr id="6" name="TextBox 5"/>
          <p:cNvSpPr txBox="1"/>
          <p:nvPr/>
        </p:nvSpPr>
        <p:spPr>
          <a:xfrm>
            <a:off x="559555" y="4977210"/>
            <a:ext cx="8275352" cy="1477328"/>
          </a:xfrm>
          <a:prstGeom prst="rect">
            <a:avLst/>
          </a:prstGeom>
          <a:noFill/>
        </p:spPr>
        <p:txBody>
          <a:bodyPr wrap="square" rtlCol="0">
            <a:spAutoFit/>
          </a:bodyPr>
          <a:lstStyle/>
          <a:p>
            <a:pPr>
              <a:lnSpc>
                <a:spcPct val="125000"/>
              </a:lnSpc>
            </a:pPr>
            <a:r>
              <a:rPr lang="en-US" sz="2400" u="sng" dirty="0"/>
              <a:t>Final words of Solomon</a:t>
            </a:r>
          </a:p>
          <a:p>
            <a:pPr>
              <a:lnSpc>
                <a:spcPct val="125000"/>
              </a:lnSpc>
              <a:spcAft>
                <a:spcPts val="1200"/>
              </a:spcAft>
            </a:pPr>
            <a:r>
              <a:rPr lang="en-US" sz="2400" dirty="0"/>
              <a:t>“Let us hear the conclusion of the whole matter:     </a:t>
            </a:r>
            <a:r>
              <a:rPr lang="en-US" sz="2400" b="1" dirty="0">
                <a:solidFill>
                  <a:srgbClr val="00B0F0"/>
                </a:solidFill>
              </a:rPr>
              <a:t>Fear God </a:t>
            </a:r>
            <a:r>
              <a:rPr lang="en-US" sz="2400" u="sng" dirty="0"/>
              <a:t>and</a:t>
            </a:r>
            <a:r>
              <a:rPr lang="en-US" sz="2400" dirty="0"/>
              <a:t> </a:t>
            </a:r>
            <a:r>
              <a:rPr lang="en-US" sz="2400" b="1" dirty="0">
                <a:solidFill>
                  <a:srgbClr val="FFC000"/>
                </a:solidFill>
              </a:rPr>
              <a:t>keep His commandments</a:t>
            </a:r>
            <a:r>
              <a:rPr lang="en-US" sz="2400" dirty="0"/>
              <a:t>…” (</a:t>
            </a:r>
            <a:r>
              <a:rPr lang="en-US" sz="2000" dirty="0"/>
              <a:t>Eccl 12:13)</a:t>
            </a:r>
            <a:endParaRPr lang="en-US" sz="2400" dirty="0"/>
          </a:p>
        </p:txBody>
      </p:sp>
    </p:spTree>
    <p:extLst>
      <p:ext uri="{BB962C8B-B14F-4D97-AF65-F5344CB8AC3E}">
        <p14:creationId xmlns:p14="http://schemas.microsoft.com/office/powerpoint/2010/main" val="1902431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5" grpId="0"/>
      <p:bldP spid="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166755" y="131335"/>
            <a:ext cx="4977246" cy="867714"/>
          </a:xfrm>
        </p:spPr>
        <p:txBody>
          <a:bodyPr>
            <a:normAutofit/>
          </a:bodyPr>
          <a:lstStyle/>
          <a:p>
            <a:pPr algn="l"/>
            <a:r>
              <a:rPr lang="en-US" dirty="0"/>
              <a:t>What is “fear”?</a:t>
            </a:r>
          </a:p>
        </p:txBody>
      </p:sp>
      <p:sp>
        <p:nvSpPr>
          <p:cNvPr id="3" name="TextBox 2"/>
          <p:cNvSpPr txBox="1"/>
          <p:nvPr/>
        </p:nvSpPr>
        <p:spPr>
          <a:xfrm>
            <a:off x="228600" y="1122218"/>
            <a:ext cx="8915400" cy="4508927"/>
          </a:xfrm>
          <a:prstGeom prst="rect">
            <a:avLst/>
          </a:prstGeom>
          <a:noFill/>
        </p:spPr>
        <p:txBody>
          <a:bodyPr wrap="square" rtlCol="0">
            <a:spAutoFit/>
          </a:bodyPr>
          <a:lstStyle/>
          <a:p>
            <a:pPr>
              <a:spcAft>
                <a:spcPts val="1200"/>
              </a:spcAft>
            </a:pPr>
            <a:r>
              <a:rPr lang="en-US" sz="2400" b="1" u="sng" dirty="0"/>
              <a:t>Fear of God</a:t>
            </a:r>
          </a:p>
          <a:p>
            <a:pPr marL="342900" indent="-342900">
              <a:spcAft>
                <a:spcPts val="600"/>
              </a:spcAft>
              <a:buFont typeface="Arial" panose="020B0604020202020204" pitchFamily="34" charset="0"/>
              <a:buChar char="•"/>
            </a:pPr>
            <a:r>
              <a:rPr lang="en-US" sz="2400" dirty="0"/>
              <a:t>Fear of God is the starting line</a:t>
            </a:r>
          </a:p>
          <a:p>
            <a:pPr marL="800100" lvl="1" indent="-342900">
              <a:spcAft>
                <a:spcPts val="600"/>
              </a:spcAft>
              <a:buFont typeface="Arial" panose="020B0604020202020204" pitchFamily="34" charset="0"/>
              <a:buChar char="•"/>
            </a:pPr>
            <a:r>
              <a:rPr lang="en-US" sz="2400" dirty="0"/>
              <a:t>“Fear of LORD is beginning of knowledge” </a:t>
            </a:r>
            <a:r>
              <a:rPr lang="en-US" sz="2000" dirty="0"/>
              <a:t>(</a:t>
            </a:r>
            <a:r>
              <a:rPr lang="en-US" sz="2000" dirty="0" err="1"/>
              <a:t>Prov</a:t>
            </a:r>
            <a:r>
              <a:rPr lang="en-US" sz="2000" dirty="0"/>
              <a:t> 1:7)</a:t>
            </a:r>
            <a:endParaRPr lang="en-US" sz="2400" dirty="0"/>
          </a:p>
          <a:p>
            <a:pPr marL="800100" lvl="1" indent="-342900">
              <a:spcAft>
                <a:spcPts val="1200"/>
              </a:spcAft>
              <a:buFont typeface="Arial" panose="020B0604020202020204" pitchFamily="34" charset="0"/>
              <a:buChar char="•"/>
            </a:pPr>
            <a:r>
              <a:rPr lang="en-US" sz="2400" dirty="0"/>
              <a:t>“Fear of LORD is beginning of wisdom” </a:t>
            </a:r>
            <a:r>
              <a:rPr lang="en-US" sz="2000" dirty="0"/>
              <a:t>(</a:t>
            </a:r>
            <a:r>
              <a:rPr lang="en-US" sz="2000" dirty="0" err="1"/>
              <a:t>Prov</a:t>
            </a:r>
            <a:r>
              <a:rPr lang="en-US" sz="2000" dirty="0"/>
              <a:t> 9:10)</a:t>
            </a:r>
          </a:p>
          <a:p>
            <a:pPr marL="342900" indent="-342900">
              <a:spcAft>
                <a:spcPts val="600"/>
              </a:spcAft>
              <a:buFont typeface="Arial" panose="020B0604020202020204" pitchFamily="34" charset="0"/>
              <a:buChar char="•"/>
            </a:pPr>
            <a:r>
              <a:rPr lang="en-US" sz="2400" dirty="0"/>
              <a:t>Meaning of ‘fear’</a:t>
            </a:r>
          </a:p>
          <a:p>
            <a:pPr marL="800100" lvl="1" indent="-342900">
              <a:spcAft>
                <a:spcPts val="600"/>
              </a:spcAft>
              <a:buFont typeface="Arial" panose="020B0604020202020204" pitchFamily="34" charset="0"/>
              <a:buChar char="•"/>
            </a:pPr>
            <a:r>
              <a:rPr lang="en-US" sz="2400" dirty="0"/>
              <a:t>Fear of dread – </a:t>
            </a:r>
            <a:r>
              <a:rPr lang="en-US" sz="2400" i="1" dirty="0"/>
              <a:t>terrified</a:t>
            </a:r>
            <a:endParaRPr lang="en-US" sz="2400" dirty="0"/>
          </a:p>
          <a:p>
            <a:pPr marL="1257300" lvl="2" indent="-342900">
              <a:spcAft>
                <a:spcPts val="600"/>
              </a:spcAft>
              <a:buFont typeface="Arial" panose="020B0604020202020204" pitchFamily="34" charset="0"/>
              <a:buChar char="•"/>
            </a:pPr>
            <a:r>
              <a:rPr lang="en-US" sz="2200" dirty="0"/>
              <a:t>Not what God desires of saints – “Fear not!” </a:t>
            </a:r>
          </a:p>
          <a:p>
            <a:pPr marL="1714500" lvl="3" indent="-342900">
              <a:spcAft>
                <a:spcPts val="600"/>
              </a:spcAft>
              <a:buFont typeface="Arial" panose="020B0604020202020204" pitchFamily="34" charset="0"/>
              <a:buChar char="•"/>
            </a:pPr>
            <a:r>
              <a:rPr lang="en-US" sz="2000" dirty="0"/>
              <a:t>Gen 15:1; 26:24; 46:3; Dan 10:2…</a:t>
            </a:r>
          </a:p>
          <a:p>
            <a:pPr marL="800100" lvl="1" indent="-342900">
              <a:spcAft>
                <a:spcPts val="600"/>
              </a:spcAft>
              <a:buFont typeface="Arial" panose="020B0604020202020204" pitchFamily="34" charset="0"/>
              <a:buChar char="•"/>
            </a:pPr>
            <a:r>
              <a:rPr lang="en-US" sz="2400" dirty="0"/>
              <a:t>Fear of reverence – </a:t>
            </a:r>
            <a:r>
              <a:rPr lang="en-US" sz="2400" i="1" dirty="0"/>
              <a:t>deep respect</a:t>
            </a:r>
          </a:p>
          <a:p>
            <a:pPr marL="1257300" lvl="2" indent="-342900">
              <a:spcAft>
                <a:spcPts val="600"/>
              </a:spcAft>
              <a:buFont typeface="Arial" panose="020B0604020202020204" pitchFamily="34" charset="0"/>
              <a:buChar char="•"/>
            </a:pPr>
            <a:r>
              <a:rPr lang="en-US" sz="2200" dirty="0"/>
              <a:t>This is what God desires</a:t>
            </a:r>
          </a:p>
        </p:txBody>
      </p:sp>
      <p:sp>
        <p:nvSpPr>
          <p:cNvPr id="6" name="TextBox 5"/>
          <p:cNvSpPr txBox="1"/>
          <p:nvPr/>
        </p:nvSpPr>
        <p:spPr>
          <a:xfrm>
            <a:off x="1132609" y="6262028"/>
            <a:ext cx="7034646" cy="461665"/>
          </a:xfrm>
          <a:prstGeom prst="rect">
            <a:avLst/>
          </a:prstGeom>
          <a:solidFill>
            <a:srgbClr val="FFFF00"/>
          </a:solidFill>
          <a:ln>
            <a:solidFill>
              <a:schemeClr val="bg1"/>
            </a:solidFill>
          </a:ln>
        </p:spPr>
        <p:txBody>
          <a:bodyPr wrap="square" rtlCol="0">
            <a:spAutoFit/>
          </a:bodyPr>
          <a:lstStyle/>
          <a:p>
            <a:pPr algn="ctr"/>
            <a:r>
              <a:rPr lang="en-US" sz="2400" b="1" dirty="0">
                <a:solidFill>
                  <a:schemeClr val="bg1"/>
                </a:solidFill>
              </a:rPr>
              <a:t>Reverential fear of God is the starting line!</a:t>
            </a:r>
          </a:p>
        </p:txBody>
      </p:sp>
    </p:spTree>
    <p:extLst>
      <p:ext uri="{BB962C8B-B14F-4D97-AF65-F5344CB8AC3E}">
        <p14:creationId xmlns:p14="http://schemas.microsoft.com/office/powerpoint/2010/main" val="2979369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fade">
                                      <p:cBhvr>
                                        <p:cTn id="13" dur="500"/>
                                        <p:tgtEl>
                                          <p:spTgt spid="3">
                                            <p:txEl>
                                              <p:pRg st="6" end="6"/>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7" end="7"/>
                                            </p:txEl>
                                          </p:spTgt>
                                        </p:tgtEl>
                                        <p:attrNameLst>
                                          <p:attrName>style.visibility</p:attrName>
                                        </p:attrNameLst>
                                      </p:cBhvr>
                                      <p:to>
                                        <p:strVal val="visible"/>
                                      </p:to>
                                    </p:set>
                                    <p:animEffect transition="in" filter="fade">
                                      <p:cBhvr>
                                        <p:cTn id="16" dur="500"/>
                                        <p:tgtEl>
                                          <p:spTgt spid="3">
                                            <p:txEl>
                                              <p:pRg st="7" end="7"/>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animEffect transition="in" filter="fade">
                                      <p:cBhvr>
                                        <p:cTn id="19" dur="500"/>
                                        <p:tgtEl>
                                          <p:spTgt spid="3">
                                            <p:txEl>
                                              <p:pRg st="8" end="8"/>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9" end="9"/>
                                            </p:txEl>
                                          </p:spTgt>
                                        </p:tgtEl>
                                        <p:attrNameLst>
                                          <p:attrName>style.visibility</p:attrName>
                                        </p:attrNameLst>
                                      </p:cBhvr>
                                      <p:to>
                                        <p:strVal val="visible"/>
                                      </p:to>
                                    </p:set>
                                    <p:animEffect transition="in" filter="fade">
                                      <p:cBhvr>
                                        <p:cTn id="22" dur="500"/>
                                        <p:tgtEl>
                                          <p:spTgt spid="3">
                                            <p:txEl>
                                              <p:pRg st="9" end="9"/>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8600" y="999049"/>
            <a:ext cx="8915400" cy="5262979"/>
          </a:xfrm>
          <a:prstGeom prst="rect">
            <a:avLst/>
          </a:prstGeom>
          <a:noFill/>
        </p:spPr>
        <p:txBody>
          <a:bodyPr wrap="square" rtlCol="0">
            <a:spAutoFit/>
          </a:bodyPr>
          <a:lstStyle/>
          <a:p>
            <a:pPr>
              <a:spcAft>
                <a:spcPts val="1200"/>
              </a:spcAft>
            </a:pPr>
            <a:r>
              <a:rPr lang="en-US" sz="2400" b="1" u="sng" dirty="0"/>
              <a:t>Aspects and Implications of Godly Fear</a:t>
            </a:r>
          </a:p>
          <a:p>
            <a:pPr>
              <a:spcAft>
                <a:spcPts val="600"/>
              </a:spcAft>
            </a:pPr>
            <a:r>
              <a:rPr lang="en-US" sz="2200" dirty="0" err="1"/>
              <a:t>Prov</a:t>
            </a:r>
            <a:r>
              <a:rPr lang="en-US" sz="2200" dirty="0"/>
              <a:t> 8:13</a:t>
            </a:r>
          </a:p>
          <a:p>
            <a:pPr marL="342900" indent="-342900">
              <a:spcAft>
                <a:spcPts val="600"/>
              </a:spcAft>
              <a:buFont typeface="Arial" panose="020B0604020202020204" pitchFamily="34" charset="0"/>
              <a:buChar char="•"/>
            </a:pPr>
            <a:r>
              <a:rPr lang="en-US" sz="2200" dirty="0"/>
              <a:t>“Hate evil: pride, arrogance, the evil way, perverted speech”</a:t>
            </a:r>
          </a:p>
          <a:p>
            <a:pPr marL="800100" lvl="1" indent="-342900">
              <a:spcAft>
                <a:spcPts val="1200"/>
              </a:spcAft>
              <a:buFont typeface="Wingdings" panose="05000000000000000000" pitchFamily="2" charset="2"/>
              <a:buChar char="Ø"/>
            </a:pPr>
            <a:r>
              <a:rPr lang="en-US" sz="2200" dirty="0">
                <a:sym typeface="Wingdings" panose="05000000000000000000" pitchFamily="2" charset="2"/>
              </a:rPr>
              <a:t>Separate ourselves from evil</a:t>
            </a:r>
          </a:p>
          <a:p>
            <a:pPr>
              <a:spcAft>
                <a:spcPts val="600"/>
              </a:spcAft>
            </a:pPr>
            <a:r>
              <a:rPr lang="en-US" sz="2200" dirty="0" err="1">
                <a:sym typeface="Wingdings" panose="05000000000000000000" pitchFamily="2" charset="2"/>
              </a:rPr>
              <a:t>Psa</a:t>
            </a:r>
            <a:r>
              <a:rPr lang="en-US" sz="2200" dirty="0">
                <a:sym typeface="Wingdings" panose="05000000000000000000" pitchFamily="2" charset="2"/>
              </a:rPr>
              <a:t> 34:11-18</a:t>
            </a:r>
          </a:p>
          <a:p>
            <a:pPr marL="342900" indent="-342900">
              <a:spcAft>
                <a:spcPts val="600"/>
              </a:spcAft>
              <a:buFont typeface="Arial" panose="020B0604020202020204" pitchFamily="34" charset="0"/>
              <a:buChar char="•"/>
            </a:pPr>
            <a:r>
              <a:rPr lang="en-US" sz="2200" dirty="0">
                <a:sym typeface="Wingdings" panose="05000000000000000000" pitchFamily="2" charset="2"/>
              </a:rPr>
              <a:t>Don’t speak wickedly/dishonestly</a:t>
            </a:r>
          </a:p>
          <a:p>
            <a:pPr marL="342900" indent="-342900">
              <a:spcAft>
                <a:spcPts val="600"/>
              </a:spcAft>
              <a:buFont typeface="Arial" panose="020B0604020202020204" pitchFamily="34" charset="0"/>
              <a:buChar char="•"/>
            </a:pPr>
            <a:r>
              <a:rPr lang="en-US" sz="2200" dirty="0">
                <a:sym typeface="Wingdings" panose="05000000000000000000" pitchFamily="2" charset="2"/>
              </a:rPr>
              <a:t>Separate from evil, </a:t>
            </a:r>
            <a:r>
              <a:rPr lang="en-US" sz="2200" b="1" dirty="0">
                <a:sym typeface="Wingdings" panose="05000000000000000000" pitchFamily="2" charset="2"/>
              </a:rPr>
              <a:t>do good</a:t>
            </a:r>
            <a:r>
              <a:rPr lang="en-US" sz="2200" dirty="0">
                <a:sym typeface="Wingdings" panose="05000000000000000000" pitchFamily="2" charset="2"/>
              </a:rPr>
              <a:t>, seek peace </a:t>
            </a:r>
            <a:r>
              <a:rPr lang="en-US" dirty="0">
                <a:sym typeface="Wingdings" panose="05000000000000000000" pitchFamily="2" charset="2"/>
              </a:rPr>
              <a:t>(cp Amos 5:15; Gal 5:16)</a:t>
            </a:r>
            <a:endParaRPr lang="en-US" sz="2200" dirty="0">
              <a:sym typeface="Wingdings" panose="05000000000000000000" pitchFamily="2" charset="2"/>
            </a:endParaRPr>
          </a:p>
          <a:p>
            <a:pPr marL="800100" lvl="1" indent="-342900">
              <a:spcAft>
                <a:spcPts val="600"/>
              </a:spcAft>
              <a:buFont typeface="Wingdings" panose="05000000000000000000" pitchFamily="2" charset="2"/>
              <a:buChar char="Ø"/>
            </a:pPr>
            <a:r>
              <a:rPr lang="en-US" sz="2200" dirty="0">
                <a:sym typeface="Wingdings" panose="05000000000000000000" pitchFamily="2" charset="2"/>
              </a:rPr>
              <a:t>Eternal life (v.12), God’s provision + hear our prayers (v.15)</a:t>
            </a:r>
          </a:p>
          <a:p>
            <a:pPr marL="800100" lvl="1" indent="-342900">
              <a:spcAft>
                <a:spcPts val="1200"/>
              </a:spcAft>
              <a:buFont typeface="Wingdings" panose="05000000000000000000" pitchFamily="2" charset="2"/>
              <a:buChar char="Ø"/>
            </a:pPr>
            <a:r>
              <a:rPr lang="en-US" sz="2200" dirty="0">
                <a:sym typeface="Wingdings" panose="05000000000000000000" pitchFamily="2" charset="2"/>
              </a:rPr>
              <a:t>Deliverance from affliction (v.17) and trial (v.18)</a:t>
            </a:r>
          </a:p>
          <a:p>
            <a:pPr>
              <a:spcAft>
                <a:spcPts val="600"/>
              </a:spcAft>
            </a:pPr>
            <a:r>
              <a:rPr lang="en-US" sz="2200" dirty="0" err="1">
                <a:sym typeface="Wingdings" panose="05000000000000000000" pitchFamily="2" charset="2"/>
              </a:rPr>
              <a:t>Prov</a:t>
            </a:r>
            <a:r>
              <a:rPr lang="en-US" sz="2200" dirty="0">
                <a:sym typeface="Wingdings" panose="05000000000000000000" pitchFamily="2" charset="2"/>
              </a:rPr>
              <a:t> 3:7-9</a:t>
            </a:r>
          </a:p>
          <a:p>
            <a:pPr marL="342900" indent="-342900">
              <a:spcAft>
                <a:spcPts val="600"/>
              </a:spcAft>
              <a:buFont typeface="Arial" panose="020B0604020202020204" pitchFamily="34" charset="0"/>
              <a:buChar char="•"/>
            </a:pPr>
            <a:r>
              <a:rPr lang="en-US" sz="2200" dirty="0">
                <a:sym typeface="Wingdings" panose="05000000000000000000" pitchFamily="2" charset="2"/>
              </a:rPr>
              <a:t>Humility, avoid evil</a:t>
            </a:r>
          </a:p>
          <a:p>
            <a:pPr marL="800100" lvl="1" indent="-342900">
              <a:spcAft>
                <a:spcPts val="600"/>
              </a:spcAft>
              <a:buFont typeface="Wingdings" panose="05000000000000000000" pitchFamily="2" charset="2"/>
              <a:buChar char="Ø"/>
            </a:pPr>
            <a:r>
              <a:rPr lang="en-US" sz="2200" dirty="0">
                <a:sym typeface="Wingdings" panose="05000000000000000000" pitchFamily="2" charset="2"/>
              </a:rPr>
              <a:t>Honor God by giving Him first and best</a:t>
            </a:r>
            <a:endParaRPr lang="en-US" sz="2200" dirty="0"/>
          </a:p>
        </p:txBody>
      </p:sp>
      <p:sp>
        <p:nvSpPr>
          <p:cNvPr id="5" name="TextBox 4"/>
          <p:cNvSpPr txBox="1"/>
          <p:nvPr/>
        </p:nvSpPr>
        <p:spPr>
          <a:xfrm>
            <a:off x="592282" y="6262028"/>
            <a:ext cx="7574973" cy="461665"/>
          </a:xfrm>
          <a:prstGeom prst="rect">
            <a:avLst/>
          </a:prstGeom>
          <a:solidFill>
            <a:srgbClr val="FFFF00"/>
          </a:solidFill>
          <a:ln>
            <a:solidFill>
              <a:schemeClr val="bg1"/>
            </a:solidFill>
          </a:ln>
        </p:spPr>
        <p:txBody>
          <a:bodyPr wrap="square" rtlCol="0">
            <a:spAutoFit/>
          </a:bodyPr>
          <a:lstStyle/>
          <a:p>
            <a:pPr algn="ctr"/>
            <a:r>
              <a:rPr lang="en-US" sz="2400" b="1" dirty="0">
                <a:solidFill>
                  <a:schemeClr val="bg1"/>
                </a:solidFill>
              </a:rPr>
              <a:t>Avoid evil, do good, give God first and best!</a:t>
            </a:r>
          </a:p>
        </p:txBody>
      </p:sp>
      <p:sp>
        <p:nvSpPr>
          <p:cNvPr id="6" name="Title 1"/>
          <p:cNvSpPr txBox="1">
            <a:spLocks/>
          </p:cNvSpPr>
          <p:nvPr/>
        </p:nvSpPr>
        <p:spPr>
          <a:xfrm>
            <a:off x="3034145" y="131335"/>
            <a:ext cx="6109856" cy="867714"/>
          </a:xfrm>
          <a:prstGeom prst="rect">
            <a:avLst/>
          </a:prstGeom>
        </p:spPr>
        <p:txBody>
          <a:bodyPr vert="horz" lIns="91440" tIns="45720" rIns="91440" bIns="45720" rtlCol="0" anchor="ctr">
            <a:normAutofit fontScale="90000"/>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pPr algn="l"/>
            <a:r>
              <a:rPr lang="en-US"/>
              <a:t>What is “fear of god”?</a:t>
            </a:r>
            <a:endParaRPr lang="en-US" dirty="0"/>
          </a:p>
        </p:txBody>
      </p:sp>
    </p:spTree>
    <p:extLst>
      <p:ext uri="{BB962C8B-B14F-4D97-AF65-F5344CB8AC3E}">
        <p14:creationId xmlns:p14="http://schemas.microsoft.com/office/powerpoint/2010/main" val="2108431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fade">
                                      <p:cBhvr>
                                        <p:cTn id="30" dur="500"/>
                                        <p:tgtEl>
                                          <p:spTgt spid="3">
                                            <p:txEl>
                                              <p:pRg st="8" end="8"/>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Effect transition="in" filter="fade">
                                      <p:cBhvr>
                                        <p:cTn id="35" dur="500"/>
                                        <p:tgtEl>
                                          <p:spTgt spid="3">
                                            <p:txEl>
                                              <p:pRg st="9" end="9"/>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3">
                                            <p:txEl>
                                              <p:pRg st="10" end="10"/>
                                            </p:txEl>
                                          </p:spTgt>
                                        </p:tgtEl>
                                        <p:attrNameLst>
                                          <p:attrName>style.visibility</p:attrName>
                                        </p:attrNameLst>
                                      </p:cBhvr>
                                      <p:to>
                                        <p:strVal val="visible"/>
                                      </p:to>
                                    </p:set>
                                    <p:animEffect transition="in" filter="fade">
                                      <p:cBhvr>
                                        <p:cTn id="38" dur="500"/>
                                        <p:tgtEl>
                                          <p:spTgt spid="3">
                                            <p:txEl>
                                              <p:pRg st="10" end="10"/>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animEffect transition="in" filter="fade">
                                      <p:cBhvr>
                                        <p:cTn id="41" dur="500"/>
                                        <p:tgtEl>
                                          <p:spTgt spid="3">
                                            <p:txEl>
                                              <p:pRg st="11" end="11"/>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fade">
                                      <p:cBhvr>
                                        <p:cTn id="4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8600" y="999049"/>
            <a:ext cx="8915400" cy="2693045"/>
          </a:xfrm>
          <a:prstGeom prst="rect">
            <a:avLst/>
          </a:prstGeom>
          <a:noFill/>
        </p:spPr>
        <p:txBody>
          <a:bodyPr wrap="square" rtlCol="0">
            <a:spAutoFit/>
          </a:bodyPr>
          <a:lstStyle/>
          <a:p>
            <a:pPr>
              <a:spcAft>
                <a:spcPts val="1200"/>
              </a:spcAft>
            </a:pPr>
            <a:r>
              <a:rPr lang="en-US" sz="2400" b="1" u="sng" dirty="0"/>
              <a:t>How do we obtain fear of God? </a:t>
            </a:r>
          </a:p>
          <a:p>
            <a:pPr>
              <a:spcAft>
                <a:spcPts val="600"/>
              </a:spcAft>
            </a:pPr>
            <a:r>
              <a:rPr lang="en-US" sz="2200" dirty="0" err="1"/>
              <a:t>Deut</a:t>
            </a:r>
            <a:r>
              <a:rPr lang="en-US" sz="2200" dirty="0"/>
              <a:t> 17:14,18-20</a:t>
            </a:r>
            <a:endParaRPr lang="en-US" sz="2200" dirty="0">
              <a:sym typeface="Wingdings" panose="05000000000000000000" pitchFamily="2" charset="2"/>
            </a:endParaRPr>
          </a:p>
          <a:p>
            <a:pPr marL="342900" indent="-342900">
              <a:spcAft>
                <a:spcPts val="600"/>
              </a:spcAft>
              <a:buFont typeface="Arial" panose="020B0604020202020204" pitchFamily="34" charset="0"/>
              <a:buChar char="•"/>
            </a:pPr>
            <a:r>
              <a:rPr lang="en-US" sz="2200" dirty="0">
                <a:sym typeface="Wingdings" panose="05000000000000000000" pitchFamily="2" charset="2"/>
              </a:rPr>
              <a:t>Personally write out the law (v.18)</a:t>
            </a:r>
          </a:p>
          <a:p>
            <a:pPr marL="342900" indent="-342900">
              <a:spcAft>
                <a:spcPts val="600"/>
              </a:spcAft>
              <a:buFont typeface="Arial" panose="020B0604020202020204" pitchFamily="34" charset="0"/>
              <a:buChar char="•"/>
            </a:pPr>
            <a:r>
              <a:rPr lang="en-US" sz="2200" dirty="0">
                <a:sym typeface="Wingdings" panose="05000000000000000000" pitchFamily="2" charset="2"/>
              </a:rPr>
              <a:t>Read God’s law ‘every day’ (v.19)</a:t>
            </a:r>
          </a:p>
          <a:p>
            <a:pPr marL="800100" lvl="1" indent="-342900">
              <a:spcAft>
                <a:spcPts val="1200"/>
              </a:spcAft>
              <a:buFont typeface="Wingdings" panose="05000000000000000000" pitchFamily="2" charset="2"/>
              <a:buChar char="Ø"/>
            </a:pPr>
            <a:r>
              <a:rPr lang="en-US" sz="2200" dirty="0">
                <a:sym typeface="Wingdings" panose="05000000000000000000" pitchFamily="2" charset="2"/>
              </a:rPr>
              <a:t>‘Learn fear of LORD’ and do His commands humbly (v.20) </a:t>
            </a:r>
          </a:p>
          <a:p>
            <a:pPr marL="342900" indent="-342900">
              <a:spcAft>
                <a:spcPts val="600"/>
              </a:spcAft>
              <a:buFont typeface="Arial" panose="020B0604020202020204" pitchFamily="34" charset="0"/>
              <a:buChar char="•"/>
            </a:pPr>
            <a:endParaRPr lang="en-US" sz="2200" dirty="0"/>
          </a:p>
        </p:txBody>
      </p:sp>
      <p:sp>
        <p:nvSpPr>
          <p:cNvPr id="6" name="Title 1"/>
          <p:cNvSpPr txBox="1">
            <a:spLocks/>
          </p:cNvSpPr>
          <p:nvPr/>
        </p:nvSpPr>
        <p:spPr>
          <a:xfrm>
            <a:off x="2161309" y="131335"/>
            <a:ext cx="6982692" cy="867714"/>
          </a:xfrm>
          <a:prstGeom prst="rect">
            <a:avLst/>
          </a:prstGeom>
        </p:spPr>
        <p:txBody>
          <a:bodyPr vert="horz" lIns="91440" tIns="45720" rIns="91440" bIns="45720" rtlCol="0" anchor="ctr">
            <a:normAutofit fontScale="97500"/>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pPr algn="l"/>
            <a:r>
              <a:rPr lang="en-US" dirty="0"/>
              <a:t>Obtaining “fear of god”</a:t>
            </a:r>
          </a:p>
        </p:txBody>
      </p:sp>
    </p:spTree>
    <p:extLst>
      <p:ext uri="{BB962C8B-B14F-4D97-AF65-F5344CB8AC3E}">
        <p14:creationId xmlns:p14="http://schemas.microsoft.com/office/powerpoint/2010/main" val="2045109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1731821" y="234748"/>
            <a:ext cx="7421743" cy="810491"/>
          </a:xfrm>
        </p:spPr>
        <p:txBody>
          <a:bodyPr>
            <a:normAutofit fontScale="90000"/>
          </a:bodyPr>
          <a:lstStyle/>
          <a:p>
            <a:r>
              <a:rPr lang="en-US" dirty="0"/>
              <a:t>Obtaining fear of the Lord</a:t>
            </a:r>
          </a:p>
        </p:txBody>
      </p:sp>
      <p:sp>
        <p:nvSpPr>
          <p:cNvPr id="16" name="TextBox 15"/>
          <p:cNvSpPr txBox="1"/>
          <p:nvPr/>
        </p:nvSpPr>
        <p:spPr>
          <a:xfrm>
            <a:off x="447015" y="1341044"/>
            <a:ext cx="7956645" cy="4755148"/>
          </a:xfrm>
          <a:prstGeom prst="rect">
            <a:avLst/>
          </a:prstGeom>
          <a:noFill/>
        </p:spPr>
        <p:txBody>
          <a:bodyPr wrap="square" rtlCol="0">
            <a:spAutoFit/>
          </a:bodyPr>
          <a:lstStyle/>
          <a:p>
            <a:pPr>
              <a:spcAft>
                <a:spcPts val="600"/>
              </a:spcAft>
            </a:pPr>
            <a:r>
              <a:rPr lang="en-US" sz="2400" dirty="0"/>
              <a:t>“When all Israel is come to appear before the LORD thy God in the place which He shall choose, thou shalt </a:t>
            </a:r>
            <a:r>
              <a:rPr lang="en-US" sz="2400" b="1" u="sng" dirty="0"/>
              <a:t>read this law</a:t>
            </a:r>
            <a:r>
              <a:rPr lang="en-US" sz="2400" b="1" dirty="0"/>
              <a:t> </a:t>
            </a:r>
            <a:r>
              <a:rPr lang="en-US" sz="2400" dirty="0"/>
              <a:t>before all Israel in their </a:t>
            </a:r>
            <a:r>
              <a:rPr lang="en-US" sz="2400" b="1" u="sng" dirty="0"/>
              <a:t>hearing</a:t>
            </a:r>
            <a:r>
              <a:rPr lang="en-US" sz="2400" dirty="0"/>
              <a:t>.</a:t>
            </a:r>
          </a:p>
          <a:p>
            <a:pPr>
              <a:spcAft>
                <a:spcPts val="600"/>
              </a:spcAft>
            </a:pPr>
            <a:r>
              <a:rPr lang="en-US" sz="2400" dirty="0"/>
              <a:t>Gather the people together, men, and women, and children, and thy stranger that is within thy gates, that they may </a:t>
            </a:r>
            <a:r>
              <a:rPr lang="en-US" sz="2400" b="1" u="sng" dirty="0"/>
              <a:t>hear</a:t>
            </a:r>
            <a:r>
              <a:rPr lang="en-US" sz="2400" dirty="0"/>
              <a:t>, and that they may </a:t>
            </a:r>
            <a:r>
              <a:rPr lang="en-US" sz="2400" b="1" u="sng" dirty="0"/>
              <a:t>learn and fear the LORD</a:t>
            </a:r>
            <a:r>
              <a:rPr lang="en-US" sz="2400" b="1" dirty="0"/>
              <a:t> </a:t>
            </a:r>
            <a:r>
              <a:rPr lang="en-US" sz="2400" dirty="0"/>
              <a:t>your God, and </a:t>
            </a:r>
            <a:r>
              <a:rPr lang="en-US" sz="2400" b="1" u="sng" dirty="0"/>
              <a:t>observe to do all the words of this law</a:t>
            </a:r>
            <a:r>
              <a:rPr lang="en-US" sz="2400" b="1" dirty="0"/>
              <a:t>:</a:t>
            </a:r>
          </a:p>
          <a:p>
            <a:pPr>
              <a:spcAft>
                <a:spcPts val="600"/>
              </a:spcAft>
            </a:pPr>
            <a:r>
              <a:rPr lang="en-US" sz="2400" dirty="0"/>
              <a:t>And that their children, which have not known anything, may </a:t>
            </a:r>
            <a:r>
              <a:rPr lang="en-US" sz="2400" b="1" u="sng" dirty="0"/>
              <a:t>hear</a:t>
            </a:r>
            <a:r>
              <a:rPr lang="en-US" sz="2400" dirty="0"/>
              <a:t>, and </a:t>
            </a:r>
            <a:r>
              <a:rPr lang="en-US" sz="2400" b="1" u="sng" dirty="0"/>
              <a:t>learn to fear the LORD</a:t>
            </a:r>
            <a:r>
              <a:rPr lang="en-US" sz="2400" dirty="0"/>
              <a:t> your God, as long as ye live in the land…”</a:t>
            </a:r>
          </a:p>
          <a:p>
            <a:pPr>
              <a:spcAft>
                <a:spcPts val="600"/>
              </a:spcAft>
            </a:pPr>
            <a:r>
              <a:rPr lang="en-US" sz="2400" dirty="0"/>
              <a:t>						</a:t>
            </a:r>
            <a:r>
              <a:rPr lang="en-US" sz="2400" dirty="0" err="1"/>
              <a:t>Deut</a:t>
            </a:r>
            <a:r>
              <a:rPr lang="en-US" sz="2400" dirty="0"/>
              <a:t> 31:11-13</a:t>
            </a:r>
          </a:p>
        </p:txBody>
      </p:sp>
      <p:sp>
        <p:nvSpPr>
          <p:cNvPr id="7" name="TextBox 6"/>
          <p:cNvSpPr txBox="1"/>
          <p:nvPr/>
        </p:nvSpPr>
        <p:spPr>
          <a:xfrm>
            <a:off x="133060" y="6170806"/>
            <a:ext cx="8901756" cy="461665"/>
          </a:xfrm>
          <a:prstGeom prst="rect">
            <a:avLst/>
          </a:prstGeom>
          <a:solidFill>
            <a:srgbClr val="FFFF00"/>
          </a:solidFill>
          <a:ln>
            <a:solidFill>
              <a:schemeClr val="bg1"/>
            </a:solidFill>
          </a:ln>
        </p:spPr>
        <p:txBody>
          <a:bodyPr wrap="square" rtlCol="0">
            <a:spAutoFit/>
          </a:bodyPr>
          <a:lstStyle/>
          <a:p>
            <a:pPr algn="ctr"/>
            <a:r>
              <a:rPr lang="en-US" sz="2400" b="1" dirty="0">
                <a:solidFill>
                  <a:schemeClr val="bg1"/>
                </a:solidFill>
              </a:rPr>
              <a:t>Read Bible </a:t>
            </a:r>
            <a:r>
              <a:rPr lang="en-US" sz="2400" b="1" dirty="0">
                <a:solidFill>
                  <a:schemeClr val="bg1"/>
                </a:solidFill>
                <a:sym typeface="Wingdings" panose="05000000000000000000" pitchFamily="2" charset="2"/>
              </a:rPr>
              <a:t> Hear  learn Fear of LORD  Obedience </a:t>
            </a:r>
            <a:endParaRPr lang="en-US" sz="2400" b="1" dirty="0">
              <a:solidFill>
                <a:schemeClr val="bg1"/>
              </a:solidFill>
            </a:endParaRPr>
          </a:p>
        </p:txBody>
      </p:sp>
    </p:spTree>
    <p:extLst>
      <p:ext uri="{BB962C8B-B14F-4D97-AF65-F5344CB8AC3E}">
        <p14:creationId xmlns:p14="http://schemas.microsoft.com/office/powerpoint/2010/main" val="3513068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fade">
                                      <p:cBhvr>
                                        <p:cTn id="7" dur="500"/>
                                        <p:tgtEl>
                                          <p:spTgt spid="1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6">
                                            <p:txEl>
                                              <p:pRg st="1" end="1"/>
                                            </p:txEl>
                                          </p:spTgt>
                                        </p:tgtEl>
                                        <p:attrNameLst>
                                          <p:attrName>style.visibility</p:attrName>
                                        </p:attrNameLst>
                                      </p:cBhvr>
                                      <p:to>
                                        <p:strVal val="visible"/>
                                      </p:to>
                                    </p:set>
                                    <p:animEffect transition="in" filter="fade">
                                      <p:cBhvr>
                                        <p:cTn id="10" dur="500"/>
                                        <p:tgtEl>
                                          <p:spTgt spid="16">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6">
                                            <p:txEl>
                                              <p:pRg st="2" end="2"/>
                                            </p:txEl>
                                          </p:spTgt>
                                        </p:tgtEl>
                                        <p:attrNameLst>
                                          <p:attrName>style.visibility</p:attrName>
                                        </p:attrNameLst>
                                      </p:cBhvr>
                                      <p:to>
                                        <p:strVal val="visible"/>
                                      </p:to>
                                    </p:set>
                                    <p:animEffect transition="in" filter="fade">
                                      <p:cBhvr>
                                        <p:cTn id="13" dur="500"/>
                                        <p:tgtEl>
                                          <p:spTgt spid="16">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6">
                                            <p:txEl>
                                              <p:pRg st="3" end="3"/>
                                            </p:txEl>
                                          </p:spTgt>
                                        </p:tgtEl>
                                        <p:attrNameLst>
                                          <p:attrName>style.visibility</p:attrName>
                                        </p:attrNameLst>
                                      </p:cBhvr>
                                      <p:to>
                                        <p:strVal val="visible"/>
                                      </p:to>
                                    </p:set>
                                    <p:animEffect transition="in" filter="fade">
                                      <p:cBhvr>
                                        <p:cTn id="16" dur="500"/>
                                        <p:tgtEl>
                                          <p:spTgt spid="16">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8600" y="999049"/>
            <a:ext cx="8915400" cy="4847481"/>
          </a:xfrm>
          <a:prstGeom prst="rect">
            <a:avLst/>
          </a:prstGeom>
          <a:noFill/>
        </p:spPr>
        <p:txBody>
          <a:bodyPr wrap="square" rtlCol="0">
            <a:spAutoFit/>
          </a:bodyPr>
          <a:lstStyle/>
          <a:p>
            <a:pPr>
              <a:spcAft>
                <a:spcPts val="1200"/>
              </a:spcAft>
            </a:pPr>
            <a:r>
              <a:rPr lang="en-US" sz="2400" b="1" u="sng" dirty="0"/>
              <a:t>How do we obtain fear of God? </a:t>
            </a:r>
          </a:p>
          <a:p>
            <a:pPr>
              <a:spcAft>
                <a:spcPts val="600"/>
              </a:spcAft>
            </a:pPr>
            <a:r>
              <a:rPr lang="en-US" sz="2200" dirty="0" err="1"/>
              <a:t>Deut</a:t>
            </a:r>
            <a:r>
              <a:rPr lang="en-US" sz="2200" dirty="0"/>
              <a:t> 17:14,18-20</a:t>
            </a:r>
            <a:endParaRPr lang="en-US" sz="2200" dirty="0">
              <a:sym typeface="Wingdings" panose="05000000000000000000" pitchFamily="2" charset="2"/>
            </a:endParaRPr>
          </a:p>
          <a:p>
            <a:pPr marL="342900" indent="-342900">
              <a:spcAft>
                <a:spcPts val="600"/>
              </a:spcAft>
              <a:buFont typeface="Arial" panose="020B0604020202020204" pitchFamily="34" charset="0"/>
              <a:buChar char="•"/>
            </a:pPr>
            <a:r>
              <a:rPr lang="en-US" sz="2200" dirty="0">
                <a:sym typeface="Wingdings" panose="05000000000000000000" pitchFamily="2" charset="2"/>
              </a:rPr>
              <a:t>Personally write out the law (v.18)</a:t>
            </a:r>
          </a:p>
          <a:p>
            <a:pPr marL="342900" indent="-342900">
              <a:spcAft>
                <a:spcPts val="600"/>
              </a:spcAft>
              <a:buFont typeface="Arial" panose="020B0604020202020204" pitchFamily="34" charset="0"/>
              <a:buChar char="•"/>
            </a:pPr>
            <a:r>
              <a:rPr lang="en-US" sz="2200" dirty="0">
                <a:sym typeface="Wingdings" panose="05000000000000000000" pitchFamily="2" charset="2"/>
              </a:rPr>
              <a:t>Read God’s law ‘every day’ (v.19)</a:t>
            </a:r>
          </a:p>
          <a:p>
            <a:pPr marL="800100" lvl="1" indent="-342900">
              <a:spcAft>
                <a:spcPts val="1200"/>
              </a:spcAft>
              <a:buFont typeface="Wingdings" panose="05000000000000000000" pitchFamily="2" charset="2"/>
              <a:buChar char="Ø"/>
            </a:pPr>
            <a:r>
              <a:rPr lang="en-US" sz="2200" dirty="0">
                <a:sym typeface="Wingdings" panose="05000000000000000000" pitchFamily="2" charset="2"/>
              </a:rPr>
              <a:t>‘Learn fear of LORD’ and do His commands humbly (v.20) </a:t>
            </a:r>
          </a:p>
          <a:p>
            <a:pPr>
              <a:spcAft>
                <a:spcPts val="600"/>
              </a:spcAft>
            </a:pPr>
            <a:r>
              <a:rPr lang="en-US" sz="2200" dirty="0" err="1">
                <a:sym typeface="Wingdings" panose="05000000000000000000" pitchFamily="2" charset="2"/>
              </a:rPr>
              <a:t>Deut</a:t>
            </a:r>
            <a:r>
              <a:rPr lang="en-US" sz="2200" dirty="0">
                <a:sym typeface="Wingdings" panose="05000000000000000000" pitchFamily="2" charset="2"/>
              </a:rPr>
              <a:t> 31:11-13</a:t>
            </a:r>
          </a:p>
          <a:p>
            <a:pPr marL="342900" indent="-342900">
              <a:spcAft>
                <a:spcPts val="1200"/>
              </a:spcAft>
              <a:buFont typeface="Arial" panose="020B0604020202020204" pitchFamily="34" charset="0"/>
              <a:buChar char="•"/>
            </a:pPr>
            <a:r>
              <a:rPr lang="en-US" sz="2200" dirty="0">
                <a:sym typeface="Wingdings" panose="05000000000000000000" pitchFamily="2" charset="2"/>
              </a:rPr>
              <a:t>Read Bible  Hear  learn Fear of LORD  be obedient</a:t>
            </a:r>
          </a:p>
          <a:p>
            <a:pPr>
              <a:spcAft>
                <a:spcPts val="600"/>
              </a:spcAft>
            </a:pPr>
            <a:r>
              <a:rPr lang="en-US" sz="2200" dirty="0" err="1">
                <a:sym typeface="Wingdings" panose="05000000000000000000" pitchFamily="2" charset="2"/>
              </a:rPr>
              <a:t>Prov</a:t>
            </a:r>
            <a:r>
              <a:rPr lang="en-US" sz="2200" dirty="0">
                <a:sym typeface="Wingdings" panose="05000000000000000000" pitchFamily="2" charset="2"/>
              </a:rPr>
              <a:t> 2:2-5</a:t>
            </a:r>
          </a:p>
          <a:p>
            <a:pPr marL="342900" indent="-342900">
              <a:spcAft>
                <a:spcPts val="600"/>
              </a:spcAft>
              <a:buFont typeface="Arial" panose="020B0604020202020204" pitchFamily="34" charset="0"/>
              <a:buChar char="•"/>
            </a:pPr>
            <a:r>
              <a:rPr lang="en-US" sz="2200" dirty="0">
                <a:sym typeface="Wingdings" panose="05000000000000000000" pitchFamily="2" charset="2"/>
              </a:rPr>
              <a:t>Apply effort (v.2), pray (v.3), diligent searching (v.4)</a:t>
            </a:r>
          </a:p>
          <a:p>
            <a:pPr marL="800100" lvl="1" indent="-342900">
              <a:spcAft>
                <a:spcPts val="600"/>
              </a:spcAft>
              <a:buFont typeface="Wingdings" panose="05000000000000000000" pitchFamily="2" charset="2"/>
              <a:buChar char="Ø"/>
            </a:pPr>
            <a:r>
              <a:rPr lang="en-US" sz="2200" dirty="0">
                <a:sym typeface="Wingdings" panose="05000000000000000000" pitchFamily="2" charset="2"/>
              </a:rPr>
              <a:t>Understand fear of LORD</a:t>
            </a:r>
          </a:p>
          <a:p>
            <a:pPr marL="342900" indent="-342900">
              <a:spcAft>
                <a:spcPts val="600"/>
              </a:spcAft>
              <a:buFont typeface="Arial" panose="020B0604020202020204" pitchFamily="34" charset="0"/>
              <a:buChar char="•"/>
            </a:pPr>
            <a:endParaRPr lang="en-US" sz="2200" dirty="0"/>
          </a:p>
        </p:txBody>
      </p:sp>
      <p:sp>
        <p:nvSpPr>
          <p:cNvPr id="5" name="TextBox 4"/>
          <p:cNvSpPr txBox="1"/>
          <p:nvPr/>
        </p:nvSpPr>
        <p:spPr>
          <a:xfrm>
            <a:off x="228600" y="5851584"/>
            <a:ext cx="8593282" cy="461665"/>
          </a:xfrm>
          <a:prstGeom prst="rect">
            <a:avLst/>
          </a:prstGeom>
          <a:solidFill>
            <a:srgbClr val="FFFF00"/>
          </a:solidFill>
          <a:ln>
            <a:solidFill>
              <a:schemeClr val="bg1"/>
            </a:solidFill>
          </a:ln>
        </p:spPr>
        <p:txBody>
          <a:bodyPr wrap="square" rtlCol="0">
            <a:spAutoFit/>
          </a:bodyPr>
          <a:lstStyle/>
          <a:p>
            <a:pPr algn="ctr"/>
            <a:r>
              <a:rPr lang="en-US" sz="2400" b="1" dirty="0">
                <a:solidFill>
                  <a:schemeClr val="bg1"/>
                </a:solidFill>
              </a:rPr>
              <a:t>Humble ourselves, read/study Bible, and be persistent!</a:t>
            </a:r>
          </a:p>
        </p:txBody>
      </p:sp>
      <p:sp>
        <p:nvSpPr>
          <p:cNvPr id="6" name="Title 1"/>
          <p:cNvSpPr txBox="1">
            <a:spLocks/>
          </p:cNvSpPr>
          <p:nvPr/>
        </p:nvSpPr>
        <p:spPr>
          <a:xfrm>
            <a:off x="2161309" y="131335"/>
            <a:ext cx="6982692" cy="867714"/>
          </a:xfrm>
          <a:prstGeom prst="rect">
            <a:avLst/>
          </a:prstGeom>
        </p:spPr>
        <p:txBody>
          <a:bodyPr vert="horz" lIns="91440" tIns="45720" rIns="91440" bIns="45720" rtlCol="0" anchor="ctr">
            <a:normAutofit fontScale="97500"/>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pPr algn="l"/>
            <a:r>
              <a:rPr lang="en-US" dirty="0"/>
              <a:t>Obtaining “fear of god”</a:t>
            </a:r>
          </a:p>
        </p:txBody>
      </p:sp>
    </p:spTree>
    <p:extLst>
      <p:ext uri="{BB962C8B-B14F-4D97-AF65-F5344CB8AC3E}">
        <p14:creationId xmlns:p14="http://schemas.microsoft.com/office/powerpoint/2010/main" val="1564231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500"/>
                                        <p:tgtEl>
                                          <p:spTgt spid="3">
                                            <p:txEl>
                                              <p:pRg st="5" end="5"/>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fade">
                                      <p:cBhvr>
                                        <p:cTn id="30" dur="500"/>
                                        <p:tgtEl>
                                          <p:spTgt spid="3">
                                            <p:txEl>
                                              <p:pRg st="8" end="8"/>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animEffect transition="in" filter="fade">
                                      <p:cBhvr>
                                        <p:cTn id="33" dur="500"/>
                                        <p:tgtEl>
                                          <p:spTgt spid="3">
                                            <p:txEl>
                                              <p:pRg st="9" end="9"/>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8600" y="999049"/>
            <a:ext cx="8915400" cy="5478423"/>
          </a:xfrm>
          <a:prstGeom prst="rect">
            <a:avLst/>
          </a:prstGeom>
          <a:noFill/>
        </p:spPr>
        <p:txBody>
          <a:bodyPr wrap="square" rtlCol="0">
            <a:spAutoFit/>
          </a:bodyPr>
          <a:lstStyle/>
          <a:p>
            <a:pPr>
              <a:spcAft>
                <a:spcPts val="1200"/>
              </a:spcAft>
            </a:pPr>
            <a:r>
              <a:rPr lang="en-US" sz="2400" b="1" u="sng" dirty="0"/>
              <a:t>What is it?</a:t>
            </a:r>
          </a:p>
          <a:p>
            <a:pPr marL="342900" indent="-342900">
              <a:spcAft>
                <a:spcPts val="600"/>
              </a:spcAft>
              <a:buFont typeface="Arial" panose="020B0604020202020204" pitchFamily="34" charset="0"/>
              <a:buChar char="•"/>
            </a:pPr>
            <a:r>
              <a:rPr lang="en-US" sz="2200" dirty="0"/>
              <a:t>Separation from evil</a:t>
            </a:r>
          </a:p>
          <a:p>
            <a:pPr marL="342900" indent="-342900">
              <a:spcAft>
                <a:spcPts val="600"/>
              </a:spcAft>
              <a:buFont typeface="Arial" panose="020B0604020202020204" pitchFamily="34" charset="0"/>
              <a:buChar char="•"/>
            </a:pPr>
            <a:r>
              <a:rPr lang="en-US" sz="2200" dirty="0">
                <a:sym typeface="Wingdings" panose="05000000000000000000" pitchFamily="2" charset="2"/>
              </a:rPr>
              <a:t>Actively pursue/do what is good</a:t>
            </a:r>
          </a:p>
          <a:p>
            <a:pPr marL="342900" indent="-342900">
              <a:spcAft>
                <a:spcPts val="1800"/>
              </a:spcAft>
              <a:buFont typeface="Arial" panose="020B0604020202020204" pitchFamily="34" charset="0"/>
              <a:buChar char="•"/>
            </a:pPr>
            <a:r>
              <a:rPr lang="en-US" sz="2200" dirty="0">
                <a:sym typeface="Wingdings" panose="05000000000000000000" pitchFamily="2" charset="2"/>
              </a:rPr>
              <a:t>Give God our first and best!</a:t>
            </a:r>
          </a:p>
          <a:p>
            <a:pPr>
              <a:spcAft>
                <a:spcPts val="600"/>
              </a:spcAft>
            </a:pPr>
            <a:r>
              <a:rPr lang="en-US" sz="2400" b="1" u="sng" dirty="0">
                <a:sym typeface="Wingdings" panose="05000000000000000000" pitchFamily="2" charset="2"/>
              </a:rPr>
              <a:t>What does it do for us?</a:t>
            </a:r>
          </a:p>
          <a:p>
            <a:pPr marL="342900" indent="-342900">
              <a:spcAft>
                <a:spcPts val="600"/>
              </a:spcAft>
              <a:buFont typeface="Arial" panose="020B0604020202020204" pitchFamily="34" charset="0"/>
              <a:buChar char="•"/>
            </a:pPr>
            <a:r>
              <a:rPr lang="en-US" sz="2200" dirty="0">
                <a:sym typeface="Wingdings" panose="05000000000000000000" pitchFamily="2" charset="2"/>
              </a:rPr>
              <a:t>God’s provision</a:t>
            </a:r>
          </a:p>
          <a:p>
            <a:pPr marL="342900" indent="-342900">
              <a:spcAft>
                <a:spcPts val="600"/>
              </a:spcAft>
              <a:buFont typeface="Arial" panose="020B0604020202020204" pitchFamily="34" charset="0"/>
              <a:buChar char="•"/>
            </a:pPr>
            <a:r>
              <a:rPr lang="en-US" sz="2200" dirty="0">
                <a:sym typeface="Wingdings" panose="05000000000000000000" pitchFamily="2" charset="2"/>
              </a:rPr>
              <a:t>Hearing of our prayers</a:t>
            </a:r>
          </a:p>
          <a:p>
            <a:pPr marL="342900" indent="-342900">
              <a:spcAft>
                <a:spcPts val="1800"/>
              </a:spcAft>
              <a:buFont typeface="Arial" panose="020B0604020202020204" pitchFamily="34" charset="0"/>
              <a:buChar char="•"/>
            </a:pPr>
            <a:r>
              <a:rPr lang="en-US" sz="2200" dirty="0">
                <a:sym typeface="Wingdings" panose="05000000000000000000" pitchFamily="2" charset="2"/>
              </a:rPr>
              <a:t>Deliverance from this life, leading to eternal life</a:t>
            </a:r>
          </a:p>
          <a:p>
            <a:pPr>
              <a:spcAft>
                <a:spcPts val="600"/>
              </a:spcAft>
            </a:pPr>
            <a:r>
              <a:rPr lang="en-US" sz="2400" b="1" u="sng" dirty="0">
                <a:sym typeface="Wingdings" panose="05000000000000000000" pitchFamily="2" charset="2"/>
              </a:rPr>
              <a:t>How do we get it?</a:t>
            </a:r>
          </a:p>
          <a:p>
            <a:pPr marL="342900" indent="-342900">
              <a:spcAft>
                <a:spcPts val="600"/>
              </a:spcAft>
              <a:buFont typeface="Arial" panose="020B0604020202020204" pitchFamily="34" charset="0"/>
              <a:buChar char="•"/>
            </a:pPr>
            <a:r>
              <a:rPr lang="en-US" sz="2200" dirty="0">
                <a:sym typeface="Wingdings" panose="05000000000000000000" pitchFamily="2" charset="2"/>
              </a:rPr>
              <a:t>Read/study God’s word</a:t>
            </a:r>
          </a:p>
          <a:p>
            <a:pPr marL="342900" indent="-342900">
              <a:spcAft>
                <a:spcPts val="600"/>
              </a:spcAft>
              <a:buFont typeface="Arial" panose="020B0604020202020204" pitchFamily="34" charset="0"/>
              <a:buChar char="•"/>
            </a:pPr>
            <a:r>
              <a:rPr lang="en-US" sz="2200" dirty="0">
                <a:sym typeface="Wingdings" panose="05000000000000000000" pitchFamily="2" charset="2"/>
              </a:rPr>
              <a:t>Humble ourselves in recognizing He is right</a:t>
            </a:r>
          </a:p>
          <a:p>
            <a:pPr marL="342900" indent="-342900">
              <a:spcAft>
                <a:spcPts val="1800"/>
              </a:spcAft>
              <a:buFont typeface="Arial" panose="020B0604020202020204" pitchFamily="34" charset="0"/>
              <a:buChar char="•"/>
            </a:pPr>
            <a:r>
              <a:rPr lang="en-US" sz="2200" dirty="0">
                <a:sym typeface="Wingdings" panose="05000000000000000000" pitchFamily="2" charset="2"/>
              </a:rPr>
              <a:t>Be persistent in prayer and our desire to understand</a:t>
            </a:r>
          </a:p>
        </p:txBody>
      </p:sp>
      <p:sp>
        <p:nvSpPr>
          <p:cNvPr id="6" name="Title 1"/>
          <p:cNvSpPr txBox="1">
            <a:spLocks/>
          </p:cNvSpPr>
          <p:nvPr/>
        </p:nvSpPr>
        <p:spPr>
          <a:xfrm>
            <a:off x="4457699" y="131335"/>
            <a:ext cx="4686301" cy="867714"/>
          </a:xfrm>
          <a:prstGeom prst="rect">
            <a:avLst/>
          </a:prstGeom>
        </p:spPr>
        <p:txBody>
          <a:bodyPr vert="horz" lIns="91440" tIns="45720" rIns="91440" bIns="45720" rtlCol="0" anchor="ctr">
            <a:normAutofit fontScale="97500"/>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pPr algn="l"/>
            <a:r>
              <a:rPr lang="en-US" dirty="0"/>
              <a:t>Fear of god</a:t>
            </a:r>
          </a:p>
        </p:txBody>
      </p:sp>
    </p:spTree>
    <p:extLst>
      <p:ext uri="{BB962C8B-B14F-4D97-AF65-F5344CB8AC3E}">
        <p14:creationId xmlns:p14="http://schemas.microsoft.com/office/powerpoint/2010/main" val="3618082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500"/>
                                        <p:tgtEl>
                                          <p:spTgt spid="3">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500"/>
                                        <p:tgtEl>
                                          <p:spTgt spid="3">
                                            <p:txEl>
                                              <p:pRg st="8" end="8"/>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animEffect transition="in" filter="fade">
                                      <p:cBhvr>
                                        <p:cTn id="38" dur="500"/>
                                        <p:tgtEl>
                                          <p:spTgt spid="3">
                                            <p:txEl>
                                              <p:pRg st="9" end="9"/>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animEffect transition="in" filter="fade">
                                      <p:cBhvr>
                                        <p:cTn id="41" dur="500"/>
                                        <p:tgtEl>
                                          <p:spTgt spid="3">
                                            <p:txEl>
                                              <p:pRg st="10" end="10"/>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3">
                                            <p:txEl>
                                              <p:pRg st="11" end="11"/>
                                            </p:txEl>
                                          </p:spTgt>
                                        </p:tgtEl>
                                        <p:attrNameLst>
                                          <p:attrName>style.visibility</p:attrName>
                                        </p:attrNameLst>
                                      </p:cBhvr>
                                      <p:to>
                                        <p:strVal val="visible"/>
                                      </p:to>
                                    </p:set>
                                    <p:animEffect transition="in" filter="fade">
                                      <p:cBhvr>
                                        <p:cTn id="44"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7428" y="1070265"/>
            <a:ext cx="8645236" cy="5486399"/>
          </a:xfrm>
        </p:spPr>
        <p:txBody>
          <a:bodyPr>
            <a:normAutofit fontScale="92500" lnSpcReduction="20000"/>
          </a:bodyPr>
          <a:lstStyle/>
          <a:p>
            <a:pPr marL="0" lvl="0" indent="0">
              <a:spcBef>
                <a:spcPts val="0"/>
              </a:spcBef>
              <a:buNone/>
            </a:pPr>
            <a:r>
              <a:rPr lang="en-US" sz="2400" dirty="0"/>
              <a:t>3 specific commands to kings in </a:t>
            </a:r>
            <a:r>
              <a:rPr lang="en-US" sz="2400" dirty="0" err="1"/>
              <a:t>Deut</a:t>
            </a:r>
            <a:r>
              <a:rPr lang="en-US" sz="2400" dirty="0"/>
              <a:t> 17</a:t>
            </a:r>
          </a:p>
          <a:p>
            <a:pPr marL="457200" lvl="0" indent="-457200">
              <a:buAutoNum type="arabicParenR"/>
            </a:pPr>
            <a:r>
              <a:rPr lang="en-US" sz="2400" dirty="0"/>
              <a:t>Do not multiply horses (military) – v.16</a:t>
            </a:r>
          </a:p>
          <a:p>
            <a:pPr marL="914400" lvl="1" indent="-457200">
              <a:buFont typeface="+mj-lt"/>
              <a:buAutoNum type="alphaUcPeriod"/>
            </a:pPr>
            <a:r>
              <a:rPr lang="en-US" u="sng" dirty="0"/>
              <a:t>Transgression</a:t>
            </a:r>
            <a:r>
              <a:rPr lang="en-US" dirty="0"/>
              <a:t>: 2 </a:t>
            </a:r>
            <a:r>
              <a:rPr lang="en-US" dirty="0" err="1"/>
              <a:t>Chron</a:t>
            </a:r>
            <a:r>
              <a:rPr lang="en-US" dirty="0"/>
              <a:t> 9:25-28; 1 Kings 10:26</a:t>
            </a:r>
          </a:p>
          <a:p>
            <a:pPr lvl="2"/>
            <a:r>
              <a:rPr lang="en-US" dirty="0"/>
              <a:t>4000 stalls for chariots</a:t>
            </a:r>
          </a:p>
          <a:p>
            <a:pPr lvl="2">
              <a:spcAft>
                <a:spcPts val="600"/>
              </a:spcAft>
            </a:pPr>
            <a:r>
              <a:rPr lang="en-US" dirty="0"/>
              <a:t>12,000 horsemen in chariot cities</a:t>
            </a:r>
          </a:p>
          <a:p>
            <a:pPr marL="914400" lvl="1" indent="-457200">
              <a:buAutoNum type="alphaUcPeriod"/>
            </a:pPr>
            <a:r>
              <a:rPr lang="en-US" u="sng" dirty="0"/>
              <a:t>Failing</a:t>
            </a:r>
            <a:r>
              <a:rPr lang="en-US" dirty="0"/>
              <a:t>: 1 Kings 11:25</a:t>
            </a:r>
          </a:p>
          <a:p>
            <a:pPr lvl="2">
              <a:spcAft>
                <a:spcPts val="600"/>
              </a:spcAft>
            </a:pPr>
            <a:r>
              <a:rPr lang="en-US" dirty="0"/>
              <a:t>Weapons finally never secured peace</a:t>
            </a:r>
          </a:p>
          <a:p>
            <a:pPr marL="457200" indent="-457200">
              <a:buAutoNum type="arabicParenR"/>
            </a:pPr>
            <a:r>
              <a:rPr lang="en-US" sz="2400" dirty="0"/>
              <a:t>Do not multiply wives – v.17</a:t>
            </a:r>
          </a:p>
          <a:p>
            <a:pPr marL="914400" lvl="1" indent="-457200">
              <a:buFont typeface="+mj-lt"/>
              <a:buAutoNum type="alphaUcPeriod"/>
            </a:pPr>
            <a:r>
              <a:rPr lang="en-US" u="sng" dirty="0"/>
              <a:t>Transgression</a:t>
            </a:r>
            <a:r>
              <a:rPr lang="en-US" dirty="0"/>
              <a:t>: 1 Kings 11:1-3</a:t>
            </a:r>
          </a:p>
          <a:p>
            <a:pPr marL="1371600" lvl="2" indent="-457200">
              <a:spcAft>
                <a:spcPts val="600"/>
              </a:spcAft>
              <a:buFont typeface="+mj-lt"/>
              <a:buAutoNum type="alphaUcPeriod"/>
            </a:pPr>
            <a:r>
              <a:rPr lang="en-US" dirty="0"/>
              <a:t>700 wives and 300 concubines</a:t>
            </a:r>
          </a:p>
          <a:p>
            <a:pPr marL="914400" lvl="1" indent="-457200">
              <a:buFont typeface="+mj-lt"/>
              <a:buAutoNum type="alphaUcPeriod"/>
            </a:pPr>
            <a:r>
              <a:rPr lang="en-US" u="sng" dirty="0"/>
              <a:t>Failing</a:t>
            </a:r>
            <a:r>
              <a:rPr lang="en-US" dirty="0"/>
              <a:t>: 1 Kings 11:4</a:t>
            </a:r>
          </a:p>
          <a:p>
            <a:pPr lvl="2">
              <a:spcAft>
                <a:spcPts val="600"/>
              </a:spcAft>
            </a:pPr>
            <a:r>
              <a:rPr lang="en-US" dirty="0"/>
              <a:t>Wives turned away heart from following God</a:t>
            </a:r>
          </a:p>
          <a:p>
            <a:pPr marL="457200" indent="-457200">
              <a:buAutoNum type="arabicParenR"/>
            </a:pPr>
            <a:r>
              <a:rPr lang="en-US" sz="2400" dirty="0"/>
              <a:t>Do not multiply wealth – v. 17</a:t>
            </a:r>
          </a:p>
          <a:p>
            <a:pPr marL="914400" lvl="1" indent="-457200">
              <a:buFont typeface="+mj-lt"/>
              <a:buAutoNum type="alphaUcPeriod"/>
            </a:pPr>
            <a:r>
              <a:rPr lang="en-US" u="sng" dirty="0"/>
              <a:t>Transgression</a:t>
            </a:r>
            <a:r>
              <a:rPr lang="en-US" dirty="0"/>
              <a:t>: 2 </a:t>
            </a:r>
            <a:r>
              <a:rPr lang="en-US" dirty="0" err="1"/>
              <a:t>Chron</a:t>
            </a:r>
            <a:r>
              <a:rPr lang="en-US" dirty="0"/>
              <a:t> 1:15; 9:27, 1 Kings 10:14, 25-29</a:t>
            </a:r>
          </a:p>
          <a:p>
            <a:pPr lvl="2"/>
            <a:r>
              <a:rPr lang="en-US" dirty="0"/>
              <a:t>Silver as stones in Jerusalem (10:27)</a:t>
            </a:r>
          </a:p>
          <a:p>
            <a:pPr lvl="2">
              <a:spcAft>
                <a:spcPts val="600"/>
              </a:spcAft>
            </a:pPr>
            <a:r>
              <a:rPr lang="en-US" dirty="0"/>
              <a:t>Gold rate per year was 666 (10:14)</a:t>
            </a:r>
          </a:p>
          <a:p>
            <a:pPr marL="914400" lvl="1" indent="-457200">
              <a:buAutoNum type="alphaUcPeriod"/>
            </a:pPr>
            <a:r>
              <a:rPr lang="en-US" u="sng" dirty="0"/>
              <a:t>Failing</a:t>
            </a:r>
            <a:r>
              <a:rPr lang="en-US" dirty="0"/>
              <a:t>: 1 Kings 12:4</a:t>
            </a:r>
          </a:p>
          <a:p>
            <a:pPr lvl="2"/>
            <a:r>
              <a:rPr lang="en-US" dirty="0"/>
              <a:t>Thy father made our yoke grievous – too much taxation</a:t>
            </a:r>
          </a:p>
        </p:txBody>
      </p:sp>
      <p:sp>
        <p:nvSpPr>
          <p:cNvPr id="4" name="Title 1"/>
          <p:cNvSpPr>
            <a:spLocks noGrp="1"/>
          </p:cNvSpPr>
          <p:nvPr>
            <p:ph type="title"/>
          </p:nvPr>
        </p:nvSpPr>
        <p:spPr>
          <a:xfrm>
            <a:off x="3387437" y="100163"/>
            <a:ext cx="5725142" cy="731120"/>
          </a:xfrm>
        </p:spPr>
        <p:txBody>
          <a:bodyPr>
            <a:normAutofit/>
          </a:bodyPr>
          <a:lstStyle/>
          <a:p>
            <a:pPr algn="l"/>
            <a:r>
              <a:rPr lang="en-US" dirty="0"/>
              <a:t>Command to kings</a:t>
            </a:r>
          </a:p>
        </p:txBody>
      </p:sp>
      <p:sp>
        <p:nvSpPr>
          <p:cNvPr id="5" name="TextBox 4"/>
          <p:cNvSpPr txBox="1"/>
          <p:nvPr/>
        </p:nvSpPr>
        <p:spPr>
          <a:xfrm>
            <a:off x="1226128" y="6396335"/>
            <a:ext cx="6587835" cy="461665"/>
          </a:xfrm>
          <a:prstGeom prst="rect">
            <a:avLst/>
          </a:prstGeom>
          <a:solidFill>
            <a:srgbClr val="FFFF00"/>
          </a:solidFill>
          <a:ln>
            <a:solidFill>
              <a:schemeClr val="bg1"/>
            </a:solidFill>
          </a:ln>
        </p:spPr>
        <p:txBody>
          <a:bodyPr wrap="square" rtlCol="0">
            <a:spAutoFit/>
          </a:bodyPr>
          <a:lstStyle/>
          <a:p>
            <a:r>
              <a:rPr lang="en-US" sz="2400" b="1" dirty="0">
                <a:solidFill>
                  <a:schemeClr val="bg1"/>
                </a:solidFill>
              </a:rPr>
              <a:t>Solomon did not follow these commands</a:t>
            </a:r>
          </a:p>
        </p:txBody>
      </p:sp>
    </p:spTree>
    <p:extLst>
      <p:ext uri="{BB962C8B-B14F-4D97-AF65-F5344CB8AC3E}">
        <p14:creationId xmlns:p14="http://schemas.microsoft.com/office/powerpoint/2010/main" val="1832079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7" end="7"/>
                                            </p:txEl>
                                          </p:spTgt>
                                        </p:tgtEl>
                                        <p:attrNameLst>
                                          <p:attrName>style.visibility</p:attrName>
                                        </p:attrNameLst>
                                      </p:cBhvr>
                                      <p:to>
                                        <p:strVal val="visible"/>
                                      </p:to>
                                    </p:set>
                                    <p:animEffect transition="in" filter="fade">
                                      <p:cBhvr>
                                        <p:cTn id="10" dur="500"/>
                                        <p:tgtEl>
                                          <p:spTgt spid="3">
                                            <p:txEl>
                                              <p:pRg st="7" end="7"/>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12" end="12"/>
                                            </p:txEl>
                                          </p:spTgt>
                                        </p:tgtEl>
                                        <p:attrNameLst>
                                          <p:attrName>style.visibility</p:attrName>
                                        </p:attrNameLst>
                                      </p:cBhvr>
                                      <p:to>
                                        <p:strVal val="visible"/>
                                      </p:to>
                                    </p:set>
                                    <p:animEffect transition="in" filter="fade">
                                      <p:cBhvr>
                                        <p:cTn id="13" dur="500"/>
                                        <p:tgtEl>
                                          <p:spTgt spid="3">
                                            <p:txEl>
                                              <p:pRg st="12" end="1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500"/>
                                        <p:tgtEl>
                                          <p:spTgt spid="3">
                                            <p:txEl>
                                              <p:pRg st="2" end="2"/>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500"/>
                                        <p:tgtEl>
                                          <p:spTgt spid="3">
                                            <p:txEl>
                                              <p:pRg st="3" end="3"/>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500"/>
                                        <p:tgtEl>
                                          <p:spTgt spid="3">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fade">
                                      <p:cBhvr>
                                        <p:cTn id="29" dur="500"/>
                                        <p:tgtEl>
                                          <p:spTgt spid="3">
                                            <p:txEl>
                                              <p:pRg st="5" end="5"/>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3">
                                            <p:txEl>
                                              <p:pRg st="9" end="9"/>
                                            </p:txEl>
                                          </p:spTgt>
                                        </p:tgtEl>
                                        <p:attrNameLst>
                                          <p:attrName>style.visibility</p:attrName>
                                        </p:attrNameLst>
                                      </p:cBhvr>
                                      <p:to>
                                        <p:strVal val="visible"/>
                                      </p:to>
                                    </p:set>
                                    <p:animEffect transition="in" filter="fade">
                                      <p:cBhvr>
                                        <p:cTn id="40" dur="500"/>
                                        <p:tgtEl>
                                          <p:spTgt spid="3">
                                            <p:txEl>
                                              <p:pRg st="9" end="9"/>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animEffect transition="in" filter="fade">
                                      <p:cBhvr>
                                        <p:cTn id="45" dur="500"/>
                                        <p:tgtEl>
                                          <p:spTgt spid="3">
                                            <p:txEl>
                                              <p:pRg st="10" end="10"/>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3">
                                            <p:txEl>
                                              <p:pRg st="11" end="11"/>
                                            </p:txEl>
                                          </p:spTgt>
                                        </p:tgtEl>
                                        <p:attrNameLst>
                                          <p:attrName>style.visibility</p:attrName>
                                        </p:attrNameLst>
                                      </p:cBhvr>
                                      <p:to>
                                        <p:strVal val="visible"/>
                                      </p:to>
                                    </p:set>
                                    <p:animEffect transition="in" filter="fade">
                                      <p:cBhvr>
                                        <p:cTn id="48" dur="500"/>
                                        <p:tgtEl>
                                          <p:spTgt spid="3">
                                            <p:txEl>
                                              <p:pRg st="11" end="11"/>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3">
                                            <p:txEl>
                                              <p:pRg st="13" end="13"/>
                                            </p:txEl>
                                          </p:spTgt>
                                        </p:tgtEl>
                                        <p:attrNameLst>
                                          <p:attrName>style.visibility</p:attrName>
                                        </p:attrNameLst>
                                      </p:cBhvr>
                                      <p:to>
                                        <p:strVal val="visible"/>
                                      </p:to>
                                    </p:set>
                                    <p:animEffect transition="in" filter="fade">
                                      <p:cBhvr>
                                        <p:cTn id="53" dur="500"/>
                                        <p:tgtEl>
                                          <p:spTgt spid="3">
                                            <p:txEl>
                                              <p:pRg st="13" end="13"/>
                                            </p:txEl>
                                          </p:spTgt>
                                        </p:tgtEl>
                                      </p:cBhvr>
                                    </p:animEffect>
                                  </p:childTnLst>
                                </p:cTn>
                              </p:par>
                              <p:par>
                                <p:cTn id="54" presetID="10" presetClass="entr" presetSubtype="0" fill="hold" nodeType="withEffect">
                                  <p:stCondLst>
                                    <p:cond delay="0"/>
                                  </p:stCondLst>
                                  <p:childTnLst>
                                    <p:set>
                                      <p:cBhvr>
                                        <p:cTn id="55" dur="1" fill="hold">
                                          <p:stCondLst>
                                            <p:cond delay="0"/>
                                          </p:stCondLst>
                                        </p:cTn>
                                        <p:tgtEl>
                                          <p:spTgt spid="3">
                                            <p:txEl>
                                              <p:pRg st="14" end="14"/>
                                            </p:txEl>
                                          </p:spTgt>
                                        </p:tgtEl>
                                        <p:attrNameLst>
                                          <p:attrName>style.visibility</p:attrName>
                                        </p:attrNameLst>
                                      </p:cBhvr>
                                      <p:to>
                                        <p:strVal val="visible"/>
                                      </p:to>
                                    </p:set>
                                    <p:animEffect transition="in" filter="fade">
                                      <p:cBhvr>
                                        <p:cTn id="56" dur="500"/>
                                        <p:tgtEl>
                                          <p:spTgt spid="3">
                                            <p:txEl>
                                              <p:pRg st="14" end="14"/>
                                            </p:txEl>
                                          </p:spTgt>
                                        </p:tgtEl>
                                      </p:cBhvr>
                                    </p:animEffect>
                                  </p:childTnLst>
                                </p:cTn>
                              </p:par>
                              <p:par>
                                <p:cTn id="57" presetID="10" presetClass="entr" presetSubtype="0" fill="hold" nodeType="withEffect">
                                  <p:stCondLst>
                                    <p:cond delay="0"/>
                                  </p:stCondLst>
                                  <p:childTnLst>
                                    <p:set>
                                      <p:cBhvr>
                                        <p:cTn id="58" dur="1" fill="hold">
                                          <p:stCondLst>
                                            <p:cond delay="0"/>
                                          </p:stCondLst>
                                        </p:cTn>
                                        <p:tgtEl>
                                          <p:spTgt spid="3">
                                            <p:txEl>
                                              <p:pRg st="15" end="15"/>
                                            </p:txEl>
                                          </p:spTgt>
                                        </p:tgtEl>
                                        <p:attrNameLst>
                                          <p:attrName>style.visibility</p:attrName>
                                        </p:attrNameLst>
                                      </p:cBhvr>
                                      <p:to>
                                        <p:strVal val="visible"/>
                                      </p:to>
                                    </p:set>
                                    <p:animEffect transition="in" filter="fade">
                                      <p:cBhvr>
                                        <p:cTn id="59" dur="500"/>
                                        <p:tgtEl>
                                          <p:spTgt spid="3">
                                            <p:txEl>
                                              <p:pRg st="15" end="15"/>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3">
                                            <p:txEl>
                                              <p:pRg st="16" end="16"/>
                                            </p:txEl>
                                          </p:spTgt>
                                        </p:tgtEl>
                                        <p:attrNameLst>
                                          <p:attrName>style.visibility</p:attrName>
                                        </p:attrNameLst>
                                      </p:cBhvr>
                                      <p:to>
                                        <p:strVal val="visible"/>
                                      </p:to>
                                    </p:set>
                                    <p:animEffect transition="in" filter="fade">
                                      <p:cBhvr>
                                        <p:cTn id="64" dur="500"/>
                                        <p:tgtEl>
                                          <p:spTgt spid="3">
                                            <p:txEl>
                                              <p:pRg st="16" end="16"/>
                                            </p:txEl>
                                          </p:spTgt>
                                        </p:tgtEl>
                                      </p:cBhvr>
                                    </p:animEffect>
                                  </p:childTnLst>
                                </p:cTn>
                              </p:par>
                              <p:par>
                                <p:cTn id="65" presetID="10" presetClass="entr" presetSubtype="0" fill="hold" nodeType="withEffect">
                                  <p:stCondLst>
                                    <p:cond delay="0"/>
                                  </p:stCondLst>
                                  <p:childTnLst>
                                    <p:set>
                                      <p:cBhvr>
                                        <p:cTn id="66" dur="1" fill="hold">
                                          <p:stCondLst>
                                            <p:cond delay="0"/>
                                          </p:stCondLst>
                                        </p:cTn>
                                        <p:tgtEl>
                                          <p:spTgt spid="3">
                                            <p:txEl>
                                              <p:pRg st="17" end="17"/>
                                            </p:txEl>
                                          </p:spTgt>
                                        </p:tgtEl>
                                        <p:attrNameLst>
                                          <p:attrName>style.visibility</p:attrName>
                                        </p:attrNameLst>
                                      </p:cBhvr>
                                      <p:to>
                                        <p:strVal val="visible"/>
                                      </p:to>
                                    </p:set>
                                    <p:animEffect transition="in" filter="fade">
                                      <p:cBhvr>
                                        <p:cTn id="67" dur="500"/>
                                        <p:tgtEl>
                                          <p:spTgt spid="3">
                                            <p:txEl>
                                              <p:pRg st="17" end="17"/>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5"/>
                                        </p:tgtEl>
                                        <p:attrNameLst>
                                          <p:attrName>style.visibility</p:attrName>
                                        </p:attrNameLst>
                                      </p:cBhvr>
                                      <p:to>
                                        <p:strVal val="visible"/>
                                      </p:to>
                                    </p:set>
                                    <p:animEffect transition="in" filter="fade">
                                      <p:cBhvr>
                                        <p:cTn id="7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7428" y="1070265"/>
            <a:ext cx="8645236" cy="5486399"/>
          </a:xfrm>
        </p:spPr>
        <p:txBody>
          <a:bodyPr>
            <a:normAutofit/>
          </a:bodyPr>
          <a:lstStyle/>
          <a:p>
            <a:pPr marL="0" lvl="0" indent="0">
              <a:spcBef>
                <a:spcPts val="0"/>
              </a:spcBef>
              <a:buNone/>
            </a:pPr>
            <a:r>
              <a:rPr lang="en-US" sz="2400" dirty="0"/>
              <a:t>“That </a:t>
            </a:r>
            <a:r>
              <a:rPr lang="en-US" sz="2400" b="1" u="sng" dirty="0"/>
              <a:t>his heart be not lifted up above his brethren</a:t>
            </a:r>
            <a:r>
              <a:rPr lang="en-US" sz="2400" dirty="0"/>
              <a:t>, and that he turn not aside from the commandment…” </a:t>
            </a:r>
          </a:p>
          <a:p>
            <a:pPr marL="0" lvl="0" indent="0">
              <a:spcBef>
                <a:spcPts val="0"/>
              </a:spcBef>
              <a:buNone/>
            </a:pPr>
            <a:r>
              <a:rPr lang="en-US" sz="2400" dirty="0" err="1"/>
              <a:t>Deut</a:t>
            </a:r>
            <a:r>
              <a:rPr lang="en-US" sz="2400" dirty="0"/>
              <a:t> 17:20</a:t>
            </a:r>
          </a:p>
          <a:p>
            <a:pPr marL="0" lvl="0" indent="0">
              <a:spcBef>
                <a:spcPts val="0"/>
              </a:spcBef>
              <a:buNone/>
            </a:pPr>
            <a:endParaRPr lang="en-US" sz="2400" dirty="0"/>
          </a:p>
          <a:p>
            <a:pPr>
              <a:spcBef>
                <a:spcPts val="0"/>
              </a:spcBef>
              <a:spcAft>
                <a:spcPts val="600"/>
              </a:spcAft>
            </a:pPr>
            <a:r>
              <a:rPr lang="en-US" sz="2400" dirty="0"/>
              <a:t>Solomon thought that he was above the law</a:t>
            </a:r>
          </a:p>
          <a:p>
            <a:pPr lvl="1">
              <a:spcBef>
                <a:spcPts val="0"/>
              </a:spcBef>
              <a:spcAft>
                <a:spcPts val="600"/>
              </a:spcAft>
            </a:pPr>
            <a:r>
              <a:rPr lang="en-US" dirty="0"/>
              <a:t>He was conducting a royal experiment (Eccl 1:13, 16; 2:1-11)</a:t>
            </a:r>
          </a:p>
          <a:p>
            <a:pPr lvl="1">
              <a:spcBef>
                <a:spcPts val="0"/>
              </a:spcBef>
              <a:spcAft>
                <a:spcPts val="600"/>
              </a:spcAft>
            </a:pPr>
            <a:r>
              <a:rPr lang="en-US" dirty="0"/>
              <a:t>He could handle it – “by wisdom” (Eccl 1:13; 2:3,9)</a:t>
            </a:r>
          </a:p>
          <a:p>
            <a:pPr lvl="1">
              <a:spcBef>
                <a:spcPts val="0"/>
              </a:spcBef>
              <a:spcAft>
                <a:spcPts val="600"/>
              </a:spcAft>
            </a:pPr>
            <a:r>
              <a:rPr lang="en-US" dirty="0"/>
              <a:t>It was for the greater good – solution to this life! (Eccl 1:13)</a:t>
            </a:r>
          </a:p>
          <a:p>
            <a:pPr lvl="1">
              <a:spcBef>
                <a:spcPts val="0"/>
              </a:spcBef>
            </a:pPr>
            <a:endParaRPr lang="en-US" dirty="0"/>
          </a:p>
          <a:p>
            <a:pPr marL="0" indent="0">
              <a:spcBef>
                <a:spcPts val="0"/>
              </a:spcBef>
              <a:buNone/>
            </a:pPr>
            <a:r>
              <a:rPr lang="en-US" sz="2400" dirty="0"/>
              <a:t>BUT</a:t>
            </a:r>
          </a:p>
          <a:p>
            <a:pPr marL="0" indent="0">
              <a:spcBef>
                <a:spcPts val="0"/>
              </a:spcBef>
              <a:buNone/>
            </a:pPr>
            <a:endParaRPr lang="en-US" sz="2400" dirty="0"/>
          </a:p>
          <a:p>
            <a:pPr>
              <a:spcBef>
                <a:spcPts val="0"/>
              </a:spcBef>
            </a:pPr>
            <a:r>
              <a:rPr lang="en-US" sz="2400" dirty="0"/>
              <a:t>Solomon created an empire that engulfed him</a:t>
            </a:r>
          </a:p>
        </p:txBody>
      </p:sp>
      <p:sp>
        <p:nvSpPr>
          <p:cNvPr id="4" name="Title 1"/>
          <p:cNvSpPr>
            <a:spLocks noGrp="1"/>
          </p:cNvSpPr>
          <p:nvPr>
            <p:ph type="title"/>
          </p:nvPr>
        </p:nvSpPr>
        <p:spPr>
          <a:xfrm>
            <a:off x="3387437" y="100163"/>
            <a:ext cx="5725142" cy="731120"/>
          </a:xfrm>
        </p:spPr>
        <p:txBody>
          <a:bodyPr>
            <a:normAutofit/>
          </a:bodyPr>
          <a:lstStyle/>
          <a:p>
            <a:pPr algn="l"/>
            <a:r>
              <a:rPr lang="en-US" dirty="0"/>
              <a:t>But why, </a:t>
            </a:r>
            <a:r>
              <a:rPr lang="en-US" dirty="0" err="1"/>
              <a:t>solomon</a:t>
            </a:r>
            <a:r>
              <a:rPr lang="en-US" dirty="0"/>
              <a:t>?</a:t>
            </a:r>
          </a:p>
        </p:txBody>
      </p:sp>
      <p:sp>
        <p:nvSpPr>
          <p:cNvPr id="5" name="TextBox 4"/>
          <p:cNvSpPr txBox="1"/>
          <p:nvPr/>
        </p:nvSpPr>
        <p:spPr>
          <a:xfrm>
            <a:off x="301336" y="5372236"/>
            <a:ext cx="8312727" cy="830997"/>
          </a:xfrm>
          <a:prstGeom prst="rect">
            <a:avLst/>
          </a:prstGeom>
          <a:solidFill>
            <a:srgbClr val="FFFF00"/>
          </a:solidFill>
          <a:ln>
            <a:solidFill>
              <a:schemeClr val="bg1"/>
            </a:solidFill>
          </a:ln>
        </p:spPr>
        <p:txBody>
          <a:bodyPr wrap="square" rtlCol="0">
            <a:spAutoFit/>
          </a:bodyPr>
          <a:lstStyle/>
          <a:p>
            <a:r>
              <a:rPr lang="en-US" sz="2400" b="1" dirty="0">
                <a:solidFill>
                  <a:schemeClr val="bg1"/>
                </a:solidFill>
              </a:rPr>
              <a:t>Lesson: None of us, no matter how wise, is immune or above the effects of sin!</a:t>
            </a:r>
          </a:p>
        </p:txBody>
      </p:sp>
      <p:sp>
        <p:nvSpPr>
          <p:cNvPr id="2" name="Rectangle 1">
            <a:extLst>
              <a:ext uri="{FF2B5EF4-FFF2-40B4-BE49-F238E27FC236}">
                <a16:creationId xmlns:a16="http://schemas.microsoft.com/office/drawing/2014/main" id="{053363F7-C7F4-41C1-BAB7-E59EA1560C08}"/>
              </a:ext>
            </a:extLst>
          </p:cNvPr>
          <p:cNvSpPr/>
          <p:nvPr/>
        </p:nvSpPr>
        <p:spPr>
          <a:xfrm>
            <a:off x="904461" y="6371998"/>
            <a:ext cx="7335078" cy="369332"/>
          </a:xfrm>
          <a:prstGeom prst="rect">
            <a:avLst/>
          </a:prstGeom>
        </p:spPr>
        <p:txBody>
          <a:bodyPr wrap="square">
            <a:spAutoFit/>
          </a:bodyPr>
          <a:lstStyle/>
          <a:p>
            <a:pPr algn="ctr"/>
            <a:r>
              <a:rPr lang="en-US" b="1" i="1" dirty="0"/>
              <a:t>Fear God and keep His commandments! (Eccl 12:13)</a:t>
            </a:r>
          </a:p>
        </p:txBody>
      </p:sp>
    </p:spTree>
    <p:extLst>
      <p:ext uri="{BB962C8B-B14F-4D97-AF65-F5344CB8AC3E}">
        <p14:creationId xmlns:p14="http://schemas.microsoft.com/office/powerpoint/2010/main" val="1168455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fade">
                                      <p:cBhvr>
                                        <p:cTn id="16" dur="500"/>
                                        <p:tgtEl>
                                          <p:spTgt spid="3">
                                            <p:txEl>
                                              <p:pRg st="6" end="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Effect transition="in" filter="fade">
                                      <p:cBhvr>
                                        <p:cTn id="21" dur="500"/>
                                        <p:tgtEl>
                                          <p:spTgt spid="3">
                                            <p:txEl>
                                              <p:pRg st="8" end="8"/>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10" end="10"/>
                                            </p:txEl>
                                          </p:spTgt>
                                        </p:tgtEl>
                                        <p:attrNameLst>
                                          <p:attrName>style.visibility</p:attrName>
                                        </p:attrNameLst>
                                      </p:cBhvr>
                                      <p:to>
                                        <p:strVal val="visible"/>
                                      </p:to>
                                    </p:set>
                                    <p:animEffect transition="in" filter="fade">
                                      <p:cBhvr>
                                        <p:cTn id="24" dur="500"/>
                                        <p:tgtEl>
                                          <p:spTgt spid="3">
                                            <p:txEl>
                                              <p:pRg st="10" end="1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childTnLst>
                          </p:cTn>
                        </p:par>
                        <p:par>
                          <p:cTn id="30" fill="hold">
                            <p:stCondLst>
                              <p:cond delay="500"/>
                            </p:stCondLst>
                            <p:childTnLst>
                              <p:par>
                                <p:cTn id="31" presetID="10" presetClass="entr" presetSubtype="0" fill="hold" grpId="0" nodeType="after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fade">
                                      <p:cBhvr>
                                        <p:cTn id="33"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7428" y="1230924"/>
            <a:ext cx="8645236" cy="5268350"/>
          </a:xfrm>
        </p:spPr>
        <p:txBody>
          <a:bodyPr>
            <a:normAutofit/>
          </a:bodyPr>
          <a:lstStyle/>
          <a:p>
            <a:pPr marL="0" lvl="0" indent="0">
              <a:lnSpc>
                <a:spcPct val="110000"/>
              </a:lnSpc>
              <a:spcBef>
                <a:spcPts val="0"/>
              </a:spcBef>
              <a:spcAft>
                <a:spcPts val="600"/>
              </a:spcAft>
              <a:buNone/>
            </a:pPr>
            <a:r>
              <a:rPr lang="en-US" sz="2400" dirty="0"/>
              <a:t>“The fear of man will keep a man straight in many things; but in times of temptation - when the eye of man has no bearing - when a man is left only to the power of what is in his own heart - if the fear of God be not there [in his heart], he will go wrong and depart from wisdom to his destruction. </a:t>
            </a:r>
          </a:p>
          <a:p>
            <a:pPr marL="0" lvl="0" indent="0">
              <a:lnSpc>
                <a:spcPct val="110000"/>
              </a:lnSpc>
              <a:spcBef>
                <a:spcPts val="0"/>
              </a:spcBef>
              <a:spcAft>
                <a:spcPts val="600"/>
              </a:spcAft>
              <a:buNone/>
            </a:pPr>
            <a:r>
              <a:rPr lang="en-US" sz="2400" dirty="0"/>
              <a:t>To ‘fear God and do His commandments,’ is Ecclesiastes summary of the whole duty of man. </a:t>
            </a:r>
          </a:p>
          <a:p>
            <a:pPr marL="0" lvl="0" indent="0">
              <a:lnSpc>
                <a:spcPct val="110000"/>
              </a:lnSpc>
              <a:spcBef>
                <a:spcPts val="0"/>
              </a:spcBef>
              <a:spcAft>
                <a:spcPts val="600"/>
              </a:spcAft>
              <a:buNone/>
            </a:pPr>
            <a:r>
              <a:rPr lang="en-US" sz="2400" dirty="0"/>
              <a:t>There is no other rule of wisdom or line of safety. The fear of the Lord is the beginning of wisdom. A man/woman who has not acquired this has not made a beginning on road to life.” (RR 1882, p210)</a:t>
            </a:r>
          </a:p>
        </p:txBody>
      </p:sp>
      <p:sp>
        <p:nvSpPr>
          <p:cNvPr id="4" name="Title 1"/>
          <p:cNvSpPr>
            <a:spLocks noGrp="1"/>
          </p:cNvSpPr>
          <p:nvPr>
            <p:ph type="title"/>
          </p:nvPr>
        </p:nvSpPr>
        <p:spPr>
          <a:xfrm>
            <a:off x="3924885" y="100163"/>
            <a:ext cx="5187693" cy="731120"/>
          </a:xfrm>
        </p:spPr>
        <p:txBody>
          <a:bodyPr>
            <a:normAutofit/>
          </a:bodyPr>
          <a:lstStyle/>
          <a:p>
            <a:pPr algn="l"/>
            <a:r>
              <a:rPr lang="en-US" dirty="0"/>
              <a:t>The starting line</a:t>
            </a:r>
          </a:p>
        </p:txBody>
      </p:sp>
    </p:spTree>
    <p:extLst>
      <p:ext uri="{BB962C8B-B14F-4D97-AF65-F5344CB8AC3E}">
        <p14:creationId xmlns:p14="http://schemas.microsoft.com/office/powerpoint/2010/main" val="18056404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7428" y="1230924"/>
            <a:ext cx="8645236" cy="5268350"/>
          </a:xfrm>
        </p:spPr>
        <p:txBody>
          <a:bodyPr>
            <a:normAutofit/>
          </a:bodyPr>
          <a:lstStyle/>
          <a:p>
            <a:pPr marL="0" lvl="0" indent="0">
              <a:lnSpc>
                <a:spcPct val="110000"/>
              </a:lnSpc>
              <a:spcBef>
                <a:spcPts val="0"/>
              </a:spcBef>
              <a:spcAft>
                <a:spcPts val="600"/>
              </a:spcAft>
              <a:buNone/>
            </a:pPr>
            <a:r>
              <a:rPr lang="en-US" sz="2400" dirty="0"/>
              <a:t>“Then they that feared the LORD </a:t>
            </a:r>
            <a:r>
              <a:rPr lang="en-US" sz="2400" dirty="0" err="1"/>
              <a:t>spake</a:t>
            </a:r>
            <a:r>
              <a:rPr lang="en-US" sz="2400" dirty="0"/>
              <a:t> often one to another: and the LORD hearkened, and heard it, and a book of remembrance was written before Him for them that feared the LORD, and that thought upon His name. </a:t>
            </a:r>
          </a:p>
          <a:p>
            <a:pPr marL="0" lvl="0" indent="0">
              <a:lnSpc>
                <a:spcPct val="110000"/>
              </a:lnSpc>
              <a:spcBef>
                <a:spcPts val="0"/>
              </a:spcBef>
              <a:spcAft>
                <a:spcPts val="600"/>
              </a:spcAft>
              <a:buNone/>
            </a:pPr>
            <a:r>
              <a:rPr lang="en-US" sz="2400" dirty="0"/>
              <a:t>And they shall be mine, </a:t>
            </a:r>
            <a:r>
              <a:rPr lang="en-US" sz="2400" dirty="0" err="1"/>
              <a:t>saith</a:t>
            </a:r>
            <a:r>
              <a:rPr lang="en-US" sz="2400" dirty="0"/>
              <a:t> the LORD of hosts, in that day when I make up my jewels; and I will spare them, as a man </a:t>
            </a:r>
            <a:r>
              <a:rPr lang="en-US" sz="2400" dirty="0" err="1"/>
              <a:t>spareth</a:t>
            </a:r>
            <a:r>
              <a:rPr lang="en-US" sz="2400" dirty="0"/>
              <a:t> his own son that </a:t>
            </a:r>
            <a:r>
              <a:rPr lang="en-US" sz="2400" dirty="0" err="1"/>
              <a:t>serveth</a:t>
            </a:r>
            <a:r>
              <a:rPr lang="en-US" sz="2400" dirty="0"/>
              <a:t> him.</a:t>
            </a:r>
          </a:p>
          <a:p>
            <a:pPr marL="0" lvl="0" indent="0">
              <a:lnSpc>
                <a:spcPct val="110000"/>
              </a:lnSpc>
              <a:spcBef>
                <a:spcPts val="0"/>
              </a:spcBef>
              <a:spcAft>
                <a:spcPts val="600"/>
              </a:spcAft>
              <a:buNone/>
            </a:pPr>
            <a:r>
              <a:rPr lang="en-US" sz="2400" dirty="0"/>
              <a:t>Then shall ye return, and discern between the righteous and the wicked, between him that </a:t>
            </a:r>
            <a:r>
              <a:rPr lang="en-US" sz="2400" dirty="0" err="1"/>
              <a:t>serveth</a:t>
            </a:r>
            <a:r>
              <a:rPr lang="en-US" sz="2400" dirty="0"/>
              <a:t> God and him that </a:t>
            </a:r>
            <a:r>
              <a:rPr lang="en-US" sz="2400" dirty="0" err="1"/>
              <a:t>serveth</a:t>
            </a:r>
            <a:r>
              <a:rPr lang="en-US" sz="2400" dirty="0"/>
              <a:t> Him not.”</a:t>
            </a:r>
          </a:p>
          <a:p>
            <a:pPr marL="0" lvl="0" indent="0">
              <a:lnSpc>
                <a:spcPct val="110000"/>
              </a:lnSpc>
              <a:spcBef>
                <a:spcPts val="0"/>
              </a:spcBef>
              <a:spcAft>
                <a:spcPts val="600"/>
              </a:spcAft>
              <a:buNone/>
            </a:pPr>
            <a:r>
              <a:rPr lang="en-US" sz="2400" dirty="0"/>
              <a:t>					Mal 3:16-18</a:t>
            </a:r>
          </a:p>
        </p:txBody>
      </p:sp>
      <p:sp>
        <p:nvSpPr>
          <p:cNvPr id="4" name="Title 1"/>
          <p:cNvSpPr>
            <a:spLocks noGrp="1"/>
          </p:cNvSpPr>
          <p:nvPr>
            <p:ph type="title"/>
          </p:nvPr>
        </p:nvSpPr>
        <p:spPr>
          <a:xfrm>
            <a:off x="3924885" y="100163"/>
            <a:ext cx="5187693" cy="731120"/>
          </a:xfrm>
        </p:spPr>
        <p:txBody>
          <a:bodyPr>
            <a:normAutofit/>
          </a:bodyPr>
          <a:lstStyle/>
          <a:p>
            <a:pPr algn="l"/>
            <a:r>
              <a:rPr lang="en-US" dirty="0"/>
              <a:t>Known of god</a:t>
            </a:r>
          </a:p>
        </p:txBody>
      </p:sp>
    </p:spTree>
    <p:extLst>
      <p:ext uri="{BB962C8B-B14F-4D97-AF65-F5344CB8AC3E}">
        <p14:creationId xmlns:p14="http://schemas.microsoft.com/office/powerpoint/2010/main" val="39805357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7428" y="1230924"/>
            <a:ext cx="8645236" cy="5268350"/>
          </a:xfrm>
        </p:spPr>
        <p:txBody>
          <a:bodyPr>
            <a:normAutofit/>
          </a:bodyPr>
          <a:lstStyle/>
          <a:p>
            <a:pPr marL="0" lvl="0" indent="0">
              <a:lnSpc>
                <a:spcPct val="110000"/>
              </a:lnSpc>
              <a:spcBef>
                <a:spcPts val="0"/>
              </a:spcBef>
              <a:spcAft>
                <a:spcPts val="600"/>
              </a:spcAft>
              <a:buNone/>
            </a:pPr>
            <a:r>
              <a:rPr lang="en-US" sz="2400" dirty="0"/>
              <a:t>KEY POINTS – ADD HERE</a:t>
            </a:r>
          </a:p>
        </p:txBody>
      </p:sp>
      <p:sp>
        <p:nvSpPr>
          <p:cNvPr id="4" name="Title 1"/>
          <p:cNvSpPr>
            <a:spLocks noGrp="1"/>
          </p:cNvSpPr>
          <p:nvPr>
            <p:ph type="title"/>
          </p:nvPr>
        </p:nvSpPr>
        <p:spPr>
          <a:xfrm>
            <a:off x="3924885" y="100163"/>
            <a:ext cx="5187693" cy="731120"/>
          </a:xfrm>
        </p:spPr>
        <p:txBody>
          <a:bodyPr>
            <a:normAutofit/>
          </a:bodyPr>
          <a:lstStyle/>
          <a:p>
            <a:pPr algn="l"/>
            <a:r>
              <a:rPr lang="en-US" dirty="0"/>
              <a:t>Summary Slide</a:t>
            </a:r>
          </a:p>
        </p:txBody>
      </p:sp>
    </p:spTree>
    <p:extLst>
      <p:ext uri="{BB962C8B-B14F-4D97-AF65-F5344CB8AC3E}">
        <p14:creationId xmlns:p14="http://schemas.microsoft.com/office/powerpoint/2010/main" val="18404701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03405"/>
            <a:ext cx="9143999" cy="1825096"/>
          </a:xfrm>
        </p:spPr>
        <p:txBody>
          <a:bodyPr anchor="ctr"/>
          <a:lstStyle/>
          <a:p>
            <a:pPr algn="ctr"/>
            <a:r>
              <a:rPr lang="en-US" dirty="0"/>
              <a:t>Remembering God</a:t>
            </a:r>
          </a:p>
        </p:txBody>
      </p:sp>
    </p:spTree>
    <p:extLst>
      <p:ext uri="{BB962C8B-B14F-4D97-AF65-F5344CB8AC3E}">
        <p14:creationId xmlns:p14="http://schemas.microsoft.com/office/powerpoint/2010/main" val="9515002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p:cNvSpPr txBox="1"/>
          <p:nvPr/>
        </p:nvSpPr>
        <p:spPr>
          <a:xfrm>
            <a:off x="40944" y="6335912"/>
            <a:ext cx="9034817" cy="430887"/>
          </a:xfrm>
          <a:prstGeom prst="rect">
            <a:avLst/>
          </a:prstGeom>
          <a:solidFill>
            <a:srgbClr val="FFFF00"/>
          </a:solidFill>
          <a:ln>
            <a:solidFill>
              <a:schemeClr val="bg1"/>
            </a:solidFill>
          </a:ln>
        </p:spPr>
        <p:txBody>
          <a:bodyPr wrap="square" rtlCol="0">
            <a:spAutoFit/>
          </a:bodyPr>
          <a:lstStyle/>
          <a:p>
            <a:pPr algn="ctr"/>
            <a:r>
              <a:rPr lang="en-US" sz="2200" b="1" dirty="0">
                <a:solidFill>
                  <a:schemeClr val="bg1"/>
                </a:solidFill>
              </a:rPr>
              <a:t>Build our relationship w/ God by increasing our awareness of Him</a:t>
            </a:r>
          </a:p>
        </p:txBody>
      </p:sp>
      <p:graphicFrame>
        <p:nvGraphicFramePr>
          <p:cNvPr id="8" name="Diagram 7"/>
          <p:cNvGraphicFramePr/>
          <p:nvPr>
            <p:extLst>
              <p:ext uri="{D42A27DB-BD31-4B8C-83A1-F6EECF244321}">
                <p14:modId xmlns:p14="http://schemas.microsoft.com/office/powerpoint/2010/main" val="3629465334"/>
              </p:ext>
            </p:extLst>
          </p:nvPr>
        </p:nvGraphicFramePr>
        <p:xfrm>
          <a:off x="196948" y="1460552"/>
          <a:ext cx="8803107" cy="48215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TextBox 8"/>
          <p:cNvSpPr txBox="1"/>
          <p:nvPr/>
        </p:nvSpPr>
        <p:spPr>
          <a:xfrm>
            <a:off x="6628980" y="2521179"/>
            <a:ext cx="1358796" cy="1200329"/>
          </a:xfrm>
          <a:prstGeom prst="rect">
            <a:avLst/>
          </a:prstGeom>
          <a:noFill/>
        </p:spPr>
        <p:txBody>
          <a:bodyPr wrap="square" rtlCol="0">
            <a:spAutoFit/>
          </a:bodyPr>
          <a:lstStyle/>
          <a:p>
            <a:r>
              <a:rPr lang="en-US" b="1" u="sng" dirty="0"/>
              <a:t>Exhort</a:t>
            </a:r>
          </a:p>
          <a:p>
            <a:r>
              <a:rPr lang="en-US" dirty="0"/>
              <a:t>Being Conscious of God</a:t>
            </a:r>
          </a:p>
        </p:txBody>
      </p:sp>
      <p:sp>
        <p:nvSpPr>
          <p:cNvPr id="23" name="TextBox 22"/>
          <p:cNvSpPr txBox="1"/>
          <p:nvPr/>
        </p:nvSpPr>
        <p:spPr>
          <a:xfrm>
            <a:off x="229542" y="4942100"/>
            <a:ext cx="1479918" cy="1200329"/>
          </a:xfrm>
          <a:prstGeom prst="rect">
            <a:avLst/>
          </a:prstGeom>
          <a:noFill/>
        </p:spPr>
        <p:txBody>
          <a:bodyPr wrap="square" rtlCol="0">
            <a:spAutoFit/>
          </a:bodyPr>
          <a:lstStyle/>
          <a:p>
            <a:r>
              <a:rPr lang="en-US" b="1" u="sng" dirty="0"/>
              <a:t>Class 1</a:t>
            </a:r>
          </a:p>
          <a:p>
            <a:r>
              <a:rPr lang="en-US" dirty="0"/>
              <a:t>Embracing God in your life</a:t>
            </a:r>
          </a:p>
        </p:txBody>
      </p:sp>
      <p:sp>
        <p:nvSpPr>
          <p:cNvPr id="25" name="TextBox 24"/>
          <p:cNvSpPr txBox="1"/>
          <p:nvPr/>
        </p:nvSpPr>
        <p:spPr>
          <a:xfrm>
            <a:off x="1742054" y="4348239"/>
            <a:ext cx="1330511" cy="923330"/>
          </a:xfrm>
          <a:prstGeom prst="rect">
            <a:avLst/>
          </a:prstGeom>
          <a:noFill/>
        </p:spPr>
        <p:txBody>
          <a:bodyPr wrap="square" rtlCol="0">
            <a:spAutoFit/>
          </a:bodyPr>
          <a:lstStyle/>
          <a:p>
            <a:r>
              <a:rPr lang="en-US" b="1" u="sng" dirty="0"/>
              <a:t>Class 2</a:t>
            </a:r>
          </a:p>
          <a:p>
            <a:r>
              <a:rPr lang="en-US" dirty="0"/>
              <a:t>Knowing God</a:t>
            </a:r>
          </a:p>
        </p:txBody>
      </p:sp>
      <p:sp>
        <p:nvSpPr>
          <p:cNvPr id="29" name="TextBox 28"/>
          <p:cNvSpPr txBox="1"/>
          <p:nvPr/>
        </p:nvSpPr>
        <p:spPr>
          <a:xfrm>
            <a:off x="3314977" y="3755188"/>
            <a:ext cx="1123787" cy="923330"/>
          </a:xfrm>
          <a:prstGeom prst="rect">
            <a:avLst/>
          </a:prstGeom>
          <a:noFill/>
        </p:spPr>
        <p:txBody>
          <a:bodyPr wrap="square" rtlCol="0">
            <a:spAutoFit/>
          </a:bodyPr>
          <a:lstStyle/>
          <a:p>
            <a:r>
              <a:rPr lang="en-US" b="1" u="sng" dirty="0"/>
              <a:t>Class 3</a:t>
            </a:r>
          </a:p>
          <a:p>
            <a:r>
              <a:rPr lang="en-US" dirty="0"/>
              <a:t>Fearing God</a:t>
            </a:r>
          </a:p>
        </p:txBody>
      </p:sp>
      <p:sp>
        <p:nvSpPr>
          <p:cNvPr id="32" name="TextBox 31"/>
          <p:cNvSpPr txBox="1"/>
          <p:nvPr/>
        </p:nvSpPr>
        <p:spPr>
          <a:xfrm>
            <a:off x="4707316" y="3126086"/>
            <a:ext cx="1784908" cy="923330"/>
          </a:xfrm>
          <a:prstGeom prst="rect">
            <a:avLst/>
          </a:prstGeom>
          <a:noFill/>
        </p:spPr>
        <p:txBody>
          <a:bodyPr wrap="square" rtlCol="0">
            <a:spAutoFit/>
          </a:bodyPr>
          <a:lstStyle/>
          <a:p>
            <a:r>
              <a:rPr lang="en-US" b="1" u="sng" dirty="0"/>
              <a:t>Class 4</a:t>
            </a:r>
            <a:r>
              <a:rPr lang="en-US" dirty="0"/>
              <a:t> Remembering God</a:t>
            </a:r>
          </a:p>
        </p:txBody>
      </p:sp>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27817" y="2057478"/>
            <a:ext cx="495213" cy="987125"/>
          </a:xfrm>
          <a:prstGeom prst="rect">
            <a:avLst/>
          </a:prstGeom>
        </p:spPr>
      </p:pic>
      <p:sp>
        <p:nvSpPr>
          <p:cNvPr id="13" name="Rectangle 12"/>
          <p:cNvSpPr/>
          <p:nvPr/>
        </p:nvSpPr>
        <p:spPr>
          <a:xfrm>
            <a:off x="4717919" y="3119590"/>
            <a:ext cx="1720666" cy="894226"/>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6651898" y="2551041"/>
            <a:ext cx="1267864" cy="1110335"/>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3278898" y="3759599"/>
            <a:ext cx="1225208" cy="894413"/>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1750992" y="4378241"/>
            <a:ext cx="1343900" cy="892552"/>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295422" y="4970636"/>
            <a:ext cx="1252024" cy="1134737"/>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rc 1"/>
          <p:cNvSpPr/>
          <p:nvPr/>
        </p:nvSpPr>
        <p:spPr>
          <a:xfrm rot="16984058">
            <a:off x="981535" y="3684960"/>
            <a:ext cx="1313600" cy="1402205"/>
          </a:xfrm>
          <a:custGeom>
            <a:avLst/>
            <a:gdLst>
              <a:gd name="connsiteX0" fmla="*/ 1042319 w 2084639"/>
              <a:gd name="connsiteY0" fmla="*/ 0 h 2309133"/>
              <a:gd name="connsiteX1" fmla="*/ 2084639 w 2084639"/>
              <a:gd name="connsiteY1" fmla="*/ 1154567 h 2309133"/>
              <a:gd name="connsiteX2" fmla="*/ 1042320 w 2084639"/>
              <a:gd name="connsiteY2" fmla="*/ 1154567 h 2309133"/>
              <a:gd name="connsiteX3" fmla="*/ 1042319 w 2084639"/>
              <a:gd name="connsiteY3" fmla="*/ 0 h 2309133"/>
              <a:gd name="connsiteX0" fmla="*/ 1042319 w 2084639"/>
              <a:gd name="connsiteY0" fmla="*/ 0 h 2309133"/>
              <a:gd name="connsiteX1" fmla="*/ 2084639 w 2084639"/>
              <a:gd name="connsiteY1" fmla="*/ 1154567 h 2309133"/>
              <a:gd name="connsiteX0" fmla="*/ 0 w 1042320"/>
              <a:gd name="connsiteY0" fmla="*/ 0 h 1213767"/>
              <a:gd name="connsiteX1" fmla="*/ 1042320 w 1042320"/>
              <a:gd name="connsiteY1" fmla="*/ 1154567 h 1213767"/>
              <a:gd name="connsiteX2" fmla="*/ 1 w 1042320"/>
              <a:gd name="connsiteY2" fmla="*/ 1154567 h 1213767"/>
              <a:gd name="connsiteX3" fmla="*/ 0 w 1042320"/>
              <a:gd name="connsiteY3" fmla="*/ 0 h 1213767"/>
              <a:gd name="connsiteX0" fmla="*/ 0 w 1042320"/>
              <a:gd name="connsiteY0" fmla="*/ 0 h 1213767"/>
              <a:gd name="connsiteX1" fmla="*/ 899610 w 1042320"/>
              <a:gd name="connsiteY1" fmla="*/ 1213767 h 1213767"/>
              <a:gd name="connsiteX0" fmla="*/ 0 w 1313600"/>
              <a:gd name="connsiteY0" fmla="*/ 0 h 1213767"/>
              <a:gd name="connsiteX1" fmla="*/ 1313600 w 1313600"/>
              <a:gd name="connsiteY1" fmla="*/ 1143750 h 1213767"/>
              <a:gd name="connsiteX2" fmla="*/ 1 w 1313600"/>
              <a:gd name="connsiteY2" fmla="*/ 1154567 h 1213767"/>
              <a:gd name="connsiteX3" fmla="*/ 0 w 1313600"/>
              <a:gd name="connsiteY3" fmla="*/ 0 h 1213767"/>
              <a:gd name="connsiteX0" fmla="*/ 0 w 1313600"/>
              <a:gd name="connsiteY0" fmla="*/ 0 h 1213767"/>
              <a:gd name="connsiteX1" fmla="*/ 899610 w 1313600"/>
              <a:gd name="connsiteY1" fmla="*/ 1213767 h 1213767"/>
              <a:gd name="connsiteX0" fmla="*/ 0 w 1313600"/>
              <a:gd name="connsiteY0" fmla="*/ 0 h 1154567"/>
              <a:gd name="connsiteX1" fmla="*/ 1313600 w 1313600"/>
              <a:gd name="connsiteY1" fmla="*/ 1143750 h 1154567"/>
              <a:gd name="connsiteX2" fmla="*/ 1 w 1313600"/>
              <a:gd name="connsiteY2" fmla="*/ 1154567 h 1154567"/>
              <a:gd name="connsiteX3" fmla="*/ 0 w 1313600"/>
              <a:gd name="connsiteY3" fmla="*/ 0 h 1154567"/>
              <a:gd name="connsiteX0" fmla="*/ 0 w 1313600"/>
              <a:gd name="connsiteY0" fmla="*/ 0 h 1154567"/>
              <a:gd name="connsiteX1" fmla="*/ 897624 w 1313600"/>
              <a:gd name="connsiteY1" fmla="*/ 1149040 h 1154567"/>
              <a:gd name="connsiteX0" fmla="*/ 0 w 1313600"/>
              <a:gd name="connsiteY0" fmla="*/ 0 h 1154567"/>
              <a:gd name="connsiteX1" fmla="*/ 1313600 w 1313600"/>
              <a:gd name="connsiteY1" fmla="*/ 1143750 h 1154567"/>
              <a:gd name="connsiteX2" fmla="*/ 1 w 1313600"/>
              <a:gd name="connsiteY2" fmla="*/ 1154567 h 1154567"/>
              <a:gd name="connsiteX3" fmla="*/ 0 w 1313600"/>
              <a:gd name="connsiteY3" fmla="*/ 0 h 1154567"/>
              <a:gd name="connsiteX0" fmla="*/ 0 w 1313600"/>
              <a:gd name="connsiteY0" fmla="*/ 0 h 1154567"/>
              <a:gd name="connsiteX1" fmla="*/ 897624 w 1313600"/>
              <a:gd name="connsiteY1" fmla="*/ 1149040 h 1154567"/>
              <a:gd name="connsiteX0" fmla="*/ 0 w 1313600"/>
              <a:gd name="connsiteY0" fmla="*/ 0 h 1402205"/>
              <a:gd name="connsiteX1" fmla="*/ 1313600 w 1313600"/>
              <a:gd name="connsiteY1" fmla="*/ 1143750 h 1402205"/>
              <a:gd name="connsiteX2" fmla="*/ 1 w 1313600"/>
              <a:gd name="connsiteY2" fmla="*/ 1154567 h 1402205"/>
              <a:gd name="connsiteX3" fmla="*/ 0 w 1313600"/>
              <a:gd name="connsiteY3" fmla="*/ 0 h 1402205"/>
              <a:gd name="connsiteX0" fmla="*/ 0 w 1313600"/>
              <a:gd name="connsiteY0" fmla="*/ 0 h 1402205"/>
              <a:gd name="connsiteX1" fmla="*/ 930312 w 1313600"/>
              <a:gd name="connsiteY1" fmla="*/ 1402205 h 1402205"/>
            </a:gdLst>
            <a:ahLst/>
            <a:cxnLst>
              <a:cxn ang="0">
                <a:pos x="connsiteX0" y="connsiteY0"/>
              </a:cxn>
              <a:cxn ang="0">
                <a:pos x="connsiteX1" y="connsiteY1"/>
              </a:cxn>
            </a:cxnLst>
            <a:rect l="l" t="t" r="r" b="b"/>
            <a:pathLst>
              <a:path w="1313600" h="1402205" stroke="0" extrusionOk="0">
                <a:moveTo>
                  <a:pt x="0" y="0"/>
                </a:moveTo>
                <a:cubicBezTo>
                  <a:pt x="575657" y="0"/>
                  <a:pt x="1313600" y="506100"/>
                  <a:pt x="1313600" y="1143750"/>
                </a:cubicBezTo>
                <a:lnTo>
                  <a:pt x="1" y="1154567"/>
                </a:lnTo>
                <a:cubicBezTo>
                  <a:pt x="1" y="769711"/>
                  <a:pt x="0" y="384856"/>
                  <a:pt x="0" y="0"/>
                </a:cubicBezTo>
                <a:close/>
              </a:path>
              <a:path w="1313600" h="1402205" fill="none">
                <a:moveTo>
                  <a:pt x="0" y="0"/>
                </a:moveTo>
                <a:cubicBezTo>
                  <a:pt x="575657" y="0"/>
                  <a:pt x="1604743" y="1142554"/>
                  <a:pt x="930312" y="1402205"/>
                </a:cubicBezTo>
              </a:path>
            </a:pathLst>
          </a:custGeom>
          <a:ln>
            <a:solidFill>
              <a:schemeClr val="bg2">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TextBox 25"/>
          <p:cNvSpPr txBox="1"/>
          <p:nvPr/>
        </p:nvSpPr>
        <p:spPr>
          <a:xfrm>
            <a:off x="310487" y="572308"/>
            <a:ext cx="8543496" cy="892552"/>
          </a:xfrm>
          <a:prstGeom prst="rect">
            <a:avLst/>
          </a:prstGeom>
          <a:noFill/>
        </p:spPr>
        <p:txBody>
          <a:bodyPr wrap="square" rtlCol="0">
            <a:spAutoFit/>
          </a:bodyPr>
          <a:lstStyle/>
          <a:p>
            <a:pPr algn="ctr"/>
            <a:r>
              <a:rPr lang="en-US" sz="2800" b="1" dirty="0"/>
              <a:t>God Consciousness </a:t>
            </a:r>
          </a:p>
          <a:p>
            <a:pPr algn="ctr"/>
            <a:r>
              <a:rPr lang="en-US" sz="2400" b="1" i="1" dirty="0"/>
              <a:t>- Building a relationship with God -</a:t>
            </a:r>
          </a:p>
        </p:txBody>
      </p:sp>
      <p:sp>
        <p:nvSpPr>
          <p:cNvPr id="27" name="TextBox 26"/>
          <p:cNvSpPr txBox="1"/>
          <p:nvPr/>
        </p:nvSpPr>
        <p:spPr>
          <a:xfrm>
            <a:off x="1765060" y="5739618"/>
            <a:ext cx="2425940" cy="461665"/>
          </a:xfrm>
          <a:prstGeom prst="rect">
            <a:avLst/>
          </a:prstGeom>
          <a:noFill/>
        </p:spPr>
        <p:txBody>
          <a:bodyPr wrap="square" rtlCol="0">
            <a:spAutoFit/>
          </a:bodyPr>
          <a:lstStyle/>
          <a:p>
            <a:r>
              <a:rPr lang="en-US" sz="2400" b="1" dirty="0">
                <a:solidFill>
                  <a:srgbClr val="00B0F0"/>
                </a:solidFill>
              </a:rPr>
              <a:t>Knowing God</a:t>
            </a:r>
          </a:p>
        </p:txBody>
      </p:sp>
      <p:sp>
        <p:nvSpPr>
          <p:cNvPr id="28" name="TextBox 27"/>
          <p:cNvSpPr txBox="1"/>
          <p:nvPr/>
        </p:nvSpPr>
        <p:spPr>
          <a:xfrm>
            <a:off x="4270415" y="4722709"/>
            <a:ext cx="3554117" cy="461665"/>
          </a:xfrm>
          <a:prstGeom prst="rect">
            <a:avLst/>
          </a:prstGeom>
          <a:noFill/>
        </p:spPr>
        <p:txBody>
          <a:bodyPr wrap="square" rtlCol="0">
            <a:spAutoFit/>
          </a:bodyPr>
          <a:lstStyle/>
          <a:p>
            <a:r>
              <a:rPr lang="en-US" sz="2400" b="1" dirty="0">
                <a:solidFill>
                  <a:srgbClr val="7030A0"/>
                </a:solidFill>
              </a:rPr>
              <a:t>Being Known of God</a:t>
            </a:r>
          </a:p>
        </p:txBody>
      </p:sp>
      <p:sp>
        <p:nvSpPr>
          <p:cNvPr id="19" name="Arc 1">
            <a:extLst>
              <a:ext uri="{FF2B5EF4-FFF2-40B4-BE49-F238E27FC236}">
                <a16:creationId xmlns:a16="http://schemas.microsoft.com/office/drawing/2014/main" id="{C4FB2C4B-4D73-44C2-B074-0A8812440802}"/>
              </a:ext>
            </a:extLst>
          </p:cNvPr>
          <p:cNvSpPr/>
          <p:nvPr/>
        </p:nvSpPr>
        <p:spPr>
          <a:xfrm rot="16984058">
            <a:off x="2517510" y="3126570"/>
            <a:ext cx="1313600" cy="1304310"/>
          </a:xfrm>
          <a:custGeom>
            <a:avLst/>
            <a:gdLst>
              <a:gd name="connsiteX0" fmla="*/ 1042319 w 2084639"/>
              <a:gd name="connsiteY0" fmla="*/ 0 h 2309133"/>
              <a:gd name="connsiteX1" fmla="*/ 2084639 w 2084639"/>
              <a:gd name="connsiteY1" fmla="*/ 1154567 h 2309133"/>
              <a:gd name="connsiteX2" fmla="*/ 1042320 w 2084639"/>
              <a:gd name="connsiteY2" fmla="*/ 1154567 h 2309133"/>
              <a:gd name="connsiteX3" fmla="*/ 1042319 w 2084639"/>
              <a:gd name="connsiteY3" fmla="*/ 0 h 2309133"/>
              <a:gd name="connsiteX0" fmla="*/ 1042319 w 2084639"/>
              <a:gd name="connsiteY0" fmla="*/ 0 h 2309133"/>
              <a:gd name="connsiteX1" fmla="*/ 2084639 w 2084639"/>
              <a:gd name="connsiteY1" fmla="*/ 1154567 h 2309133"/>
              <a:gd name="connsiteX0" fmla="*/ 0 w 1042320"/>
              <a:gd name="connsiteY0" fmla="*/ 0 h 1213767"/>
              <a:gd name="connsiteX1" fmla="*/ 1042320 w 1042320"/>
              <a:gd name="connsiteY1" fmla="*/ 1154567 h 1213767"/>
              <a:gd name="connsiteX2" fmla="*/ 1 w 1042320"/>
              <a:gd name="connsiteY2" fmla="*/ 1154567 h 1213767"/>
              <a:gd name="connsiteX3" fmla="*/ 0 w 1042320"/>
              <a:gd name="connsiteY3" fmla="*/ 0 h 1213767"/>
              <a:gd name="connsiteX0" fmla="*/ 0 w 1042320"/>
              <a:gd name="connsiteY0" fmla="*/ 0 h 1213767"/>
              <a:gd name="connsiteX1" fmla="*/ 899610 w 1042320"/>
              <a:gd name="connsiteY1" fmla="*/ 1213767 h 1213767"/>
              <a:gd name="connsiteX0" fmla="*/ 0 w 1313600"/>
              <a:gd name="connsiteY0" fmla="*/ 0 h 1213767"/>
              <a:gd name="connsiteX1" fmla="*/ 1313600 w 1313600"/>
              <a:gd name="connsiteY1" fmla="*/ 1143750 h 1213767"/>
              <a:gd name="connsiteX2" fmla="*/ 1 w 1313600"/>
              <a:gd name="connsiteY2" fmla="*/ 1154567 h 1213767"/>
              <a:gd name="connsiteX3" fmla="*/ 0 w 1313600"/>
              <a:gd name="connsiteY3" fmla="*/ 0 h 1213767"/>
              <a:gd name="connsiteX0" fmla="*/ 0 w 1313600"/>
              <a:gd name="connsiteY0" fmla="*/ 0 h 1213767"/>
              <a:gd name="connsiteX1" fmla="*/ 899610 w 1313600"/>
              <a:gd name="connsiteY1" fmla="*/ 1213767 h 1213767"/>
              <a:gd name="connsiteX0" fmla="*/ 0 w 1313600"/>
              <a:gd name="connsiteY0" fmla="*/ 0 h 1154567"/>
              <a:gd name="connsiteX1" fmla="*/ 1313600 w 1313600"/>
              <a:gd name="connsiteY1" fmla="*/ 1143750 h 1154567"/>
              <a:gd name="connsiteX2" fmla="*/ 1 w 1313600"/>
              <a:gd name="connsiteY2" fmla="*/ 1154567 h 1154567"/>
              <a:gd name="connsiteX3" fmla="*/ 0 w 1313600"/>
              <a:gd name="connsiteY3" fmla="*/ 0 h 1154567"/>
              <a:gd name="connsiteX0" fmla="*/ 0 w 1313600"/>
              <a:gd name="connsiteY0" fmla="*/ 0 h 1154567"/>
              <a:gd name="connsiteX1" fmla="*/ 897624 w 1313600"/>
              <a:gd name="connsiteY1" fmla="*/ 1149040 h 1154567"/>
              <a:gd name="connsiteX0" fmla="*/ 0 w 1313600"/>
              <a:gd name="connsiteY0" fmla="*/ 0 h 1154567"/>
              <a:gd name="connsiteX1" fmla="*/ 1313600 w 1313600"/>
              <a:gd name="connsiteY1" fmla="*/ 1143750 h 1154567"/>
              <a:gd name="connsiteX2" fmla="*/ 1 w 1313600"/>
              <a:gd name="connsiteY2" fmla="*/ 1154567 h 1154567"/>
              <a:gd name="connsiteX3" fmla="*/ 0 w 1313600"/>
              <a:gd name="connsiteY3" fmla="*/ 0 h 1154567"/>
              <a:gd name="connsiteX0" fmla="*/ 0 w 1313600"/>
              <a:gd name="connsiteY0" fmla="*/ 0 h 1154567"/>
              <a:gd name="connsiteX1" fmla="*/ 897624 w 1313600"/>
              <a:gd name="connsiteY1" fmla="*/ 1149040 h 1154567"/>
            </a:gdLst>
            <a:ahLst/>
            <a:cxnLst>
              <a:cxn ang="0">
                <a:pos x="connsiteX0" y="connsiteY0"/>
              </a:cxn>
              <a:cxn ang="0">
                <a:pos x="connsiteX1" y="connsiteY1"/>
              </a:cxn>
            </a:cxnLst>
            <a:rect l="l" t="t" r="r" b="b"/>
            <a:pathLst>
              <a:path w="1313600" h="1154567" stroke="0" extrusionOk="0">
                <a:moveTo>
                  <a:pt x="0" y="0"/>
                </a:moveTo>
                <a:cubicBezTo>
                  <a:pt x="575657" y="0"/>
                  <a:pt x="1313600" y="506100"/>
                  <a:pt x="1313600" y="1143750"/>
                </a:cubicBezTo>
                <a:lnTo>
                  <a:pt x="1" y="1154567"/>
                </a:lnTo>
                <a:cubicBezTo>
                  <a:pt x="1" y="769711"/>
                  <a:pt x="0" y="384856"/>
                  <a:pt x="0" y="0"/>
                </a:cubicBezTo>
                <a:close/>
              </a:path>
              <a:path w="1313600" h="1154567" fill="none">
                <a:moveTo>
                  <a:pt x="0" y="0"/>
                </a:moveTo>
                <a:cubicBezTo>
                  <a:pt x="575657" y="0"/>
                  <a:pt x="1572055" y="889389"/>
                  <a:pt x="897624" y="1149040"/>
                </a:cubicBezTo>
              </a:path>
            </a:pathLst>
          </a:custGeom>
          <a:ln>
            <a:solidFill>
              <a:schemeClr val="bg2">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Arc 1">
            <a:extLst>
              <a:ext uri="{FF2B5EF4-FFF2-40B4-BE49-F238E27FC236}">
                <a16:creationId xmlns:a16="http://schemas.microsoft.com/office/drawing/2014/main" id="{EB0DEA93-32BB-41AA-B189-C5F7FB097BFF}"/>
              </a:ext>
            </a:extLst>
          </p:cNvPr>
          <p:cNvSpPr/>
          <p:nvPr/>
        </p:nvSpPr>
        <p:spPr>
          <a:xfrm rot="16984058">
            <a:off x="4164719" y="2205756"/>
            <a:ext cx="1480811" cy="1830892"/>
          </a:xfrm>
          <a:custGeom>
            <a:avLst/>
            <a:gdLst>
              <a:gd name="connsiteX0" fmla="*/ 1042319 w 2084639"/>
              <a:gd name="connsiteY0" fmla="*/ 0 h 2309133"/>
              <a:gd name="connsiteX1" fmla="*/ 2084639 w 2084639"/>
              <a:gd name="connsiteY1" fmla="*/ 1154567 h 2309133"/>
              <a:gd name="connsiteX2" fmla="*/ 1042320 w 2084639"/>
              <a:gd name="connsiteY2" fmla="*/ 1154567 h 2309133"/>
              <a:gd name="connsiteX3" fmla="*/ 1042319 w 2084639"/>
              <a:gd name="connsiteY3" fmla="*/ 0 h 2309133"/>
              <a:gd name="connsiteX0" fmla="*/ 1042319 w 2084639"/>
              <a:gd name="connsiteY0" fmla="*/ 0 h 2309133"/>
              <a:gd name="connsiteX1" fmla="*/ 2084639 w 2084639"/>
              <a:gd name="connsiteY1" fmla="*/ 1154567 h 2309133"/>
              <a:gd name="connsiteX0" fmla="*/ 0 w 1042320"/>
              <a:gd name="connsiteY0" fmla="*/ 0 h 1213767"/>
              <a:gd name="connsiteX1" fmla="*/ 1042320 w 1042320"/>
              <a:gd name="connsiteY1" fmla="*/ 1154567 h 1213767"/>
              <a:gd name="connsiteX2" fmla="*/ 1 w 1042320"/>
              <a:gd name="connsiteY2" fmla="*/ 1154567 h 1213767"/>
              <a:gd name="connsiteX3" fmla="*/ 0 w 1042320"/>
              <a:gd name="connsiteY3" fmla="*/ 0 h 1213767"/>
              <a:gd name="connsiteX0" fmla="*/ 0 w 1042320"/>
              <a:gd name="connsiteY0" fmla="*/ 0 h 1213767"/>
              <a:gd name="connsiteX1" fmla="*/ 899610 w 1042320"/>
              <a:gd name="connsiteY1" fmla="*/ 1213767 h 1213767"/>
              <a:gd name="connsiteX0" fmla="*/ 0 w 1313600"/>
              <a:gd name="connsiteY0" fmla="*/ 0 h 1213767"/>
              <a:gd name="connsiteX1" fmla="*/ 1313600 w 1313600"/>
              <a:gd name="connsiteY1" fmla="*/ 1143750 h 1213767"/>
              <a:gd name="connsiteX2" fmla="*/ 1 w 1313600"/>
              <a:gd name="connsiteY2" fmla="*/ 1154567 h 1213767"/>
              <a:gd name="connsiteX3" fmla="*/ 0 w 1313600"/>
              <a:gd name="connsiteY3" fmla="*/ 0 h 1213767"/>
              <a:gd name="connsiteX0" fmla="*/ 0 w 1313600"/>
              <a:gd name="connsiteY0" fmla="*/ 0 h 1213767"/>
              <a:gd name="connsiteX1" fmla="*/ 899610 w 1313600"/>
              <a:gd name="connsiteY1" fmla="*/ 1213767 h 1213767"/>
              <a:gd name="connsiteX0" fmla="*/ 0 w 1313600"/>
              <a:gd name="connsiteY0" fmla="*/ 0 h 1154567"/>
              <a:gd name="connsiteX1" fmla="*/ 1313600 w 1313600"/>
              <a:gd name="connsiteY1" fmla="*/ 1143750 h 1154567"/>
              <a:gd name="connsiteX2" fmla="*/ 1 w 1313600"/>
              <a:gd name="connsiteY2" fmla="*/ 1154567 h 1154567"/>
              <a:gd name="connsiteX3" fmla="*/ 0 w 1313600"/>
              <a:gd name="connsiteY3" fmla="*/ 0 h 1154567"/>
              <a:gd name="connsiteX0" fmla="*/ 0 w 1313600"/>
              <a:gd name="connsiteY0" fmla="*/ 0 h 1154567"/>
              <a:gd name="connsiteX1" fmla="*/ 897624 w 1313600"/>
              <a:gd name="connsiteY1" fmla="*/ 1149040 h 1154567"/>
              <a:gd name="connsiteX0" fmla="*/ 0 w 1313600"/>
              <a:gd name="connsiteY0" fmla="*/ 0 h 1154567"/>
              <a:gd name="connsiteX1" fmla="*/ 1313600 w 1313600"/>
              <a:gd name="connsiteY1" fmla="*/ 1143750 h 1154567"/>
              <a:gd name="connsiteX2" fmla="*/ 1 w 1313600"/>
              <a:gd name="connsiteY2" fmla="*/ 1154567 h 1154567"/>
              <a:gd name="connsiteX3" fmla="*/ 0 w 1313600"/>
              <a:gd name="connsiteY3" fmla="*/ 0 h 1154567"/>
              <a:gd name="connsiteX0" fmla="*/ 0 w 1313600"/>
              <a:gd name="connsiteY0" fmla="*/ 0 h 1154567"/>
              <a:gd name="connsiteX1" fmla="*/ 897624 w 1313600"/>
              <a:gd name="connsiteY1" fmla="*/ 1149040 h 1154567"/>
              <a:gd name="connsiteX0" fmla="*/ 0 w 1313600"/>
              <a:gd name="connsiteY0" fmla="*/ 0 h 1154567"/>
              <a:gd name="connsiteX1" fmla="*/ 1313600 w 1313600"/>
              <a:gd name="connsiteY1" fmla="*/ 1143750 h 1154567"/>
              <a:gd name="connsiteX2" fmla="*/ 1 w 1313600"/>
              <a:gd name="connsiteY2" fmla="*/ 1154567 h 1154567"/>
              <a:gd name="connsiteX3" fmla="*/ 0 w 1313600"/>
              <a:gd name="connsiteY3" fmla="*/ 0 h 1154567"/>
              <a:gd name="connsiteX0" fmla="*/ 0 w 1313600"/>
              <a:gd name="connsiteY0" fmla="*/ 0 h 1154567"/>
              <a:gd name="connsiteX1" fmla="*/ 833566 w 1313600"/>
              <a:gd name="connsiteY1" fmla="*/ 929231 h 1154567"/>
            </a:gdLst>
            <a:ahLst/>
            <a:cxnLst>
              <a:cxn ang="0">
                <a:pos x="connsiteX0" y="connsiteY0"/>
              </a:cxn>
              <a:cxn ang="0">
                <a:pos x="connsiteX1" y="connsiteY1"/>
              </a:cxn>
            </a:cxnLst>
            <a:rect l="l" t="t" r="r" b="b"/>
            <a:pathLst>
              <a:path w="1313600" h="1154567" stroke="0" extrusionOk="0">
                <a:moveTo>
                  <a:pt x="0" y="0"/>
                </a:moveTo>
                <a:cubicBezTo>
                  <a:pt x="575657" y="0"/>
                  <a:pt x="1313600" y="506100"/>
                  <a:pt x="1313600" y="1143750"/>
                </a:cubicBezTo>
                <a:lnTo>
                  <a:pt x="1" y="1154567"/>
                </a:lnTo>
                <a:cubicBezTo>
                  <a:pt x="1" y="769711"/>
                  <a:pt x="0" y="384856"/>
                  <a:pt x="0" y="0"/>
                </a:cubicBezTo>
                <a:close/>
              </a:path>
              <a:path w="1313600" h="1154567" fill="none">
                <a:moveTo>
                  <a:pt x="0" y="0"/>
                </a:moveTo>
                <a:cubicBezTo>
                  <a:pt x="575657" y="0"/>
                  <a:pt x="1507997" y="669580"/>
                  <a:pt x="833566" y="929231"/>
                </a:cubicBezTo>
              </a:path>
            </a:pathLst>
          </a:custGeom>
          <a:ln>
            <a:solidFill>
              <a:schemeClr val="bg2">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610193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1857633" y="12327"/>
            <a:ext cx="6302694" cy="810491"/>
          </a:xfrm>
        </p:spPr>
        <p:txBody>
          <a:bodyPr>
            <a:normAutofit/>
          </a:bodyPr>
          <a:lstStyle/>
          <a:p>
            <a:r>
              <a:rPr lang="en-US" dirty="0"/>
              <a:t>memory</a:t>
            </a:r>
          </a:p>
        </p:txBody>
      </p:sp>
      <p:sp>
        <p:nvSpPr>
          <p:cNvPr id="18" name="TextBox 17"/>
          <p:cNvSpPr txBox="1"/>
          <p:nvPr/>
        </p:nvSpPr>
        <p:spPr>
          <a:xfrm>
            <a:off x="554182" y="6239046"/>
            <a:ext cx="7827818" cy="461665"/>
          </a:xfrm>
          <a:prstGeom prst="rect">
            <a:avLst/>
          </a:prstGeom>
          <a:solidFill>
            <a:srgbClr val="FFFF00"/>
          </a:solidFill>
          <a:ln>
            <a:solidFill>
              <a:schemeClr val="bg1"/>
            </a:solidFill>
          </a:ln>
        </p:spPr>
        <p:txBody>
          <a:bodyPr wrap="square" rtlCol="0">
            <a:spAutoFit/>
          </a:bodyPr>
          <a:lstStyle/>
          <a:p>
            <a:pPr algn="ctr"/>
            <a:r>
              <a:rPr lang="en-US" sz="2400" b="1" dirty="0">
                <a:solidFill>
                  <a:schemeClr val="bg1"/>
                </a:solidFill>
              </a:rPr>
              <a:t>‘Remembering’ requires all 3 stages of memory</a:t>
            </a:r>
          </a:p>
        </p:txBody>
      </p:sp>
      <p:sp>
        <p:nvSpPr>
          <p:cNvPr id="2" name="TextBox 1"/>
          <p:cNvSpPr txBox="1"/>
          <p:nvPr/>
        </p:nvSpPr>
        <p:spPr>
          <a:xfrm>
            <a:off x="285459" y="1134447"/>
            <a:ext cx="8749357" cy="3801041"/>
          </a:xfrm>
          <a:prstGeom prst="rect">
            <a:avLst/>
          </a:prstGeom>
          <a:noFill/>
        </p:spPr>
        <p:txBody>
          <a:bodyPr wrap="square" rtlCol="0">
            <a:spAutoFit/>
          </a:bodyPr>
          <a:lstStyle/>
          <a:p>
            <a:pPr>
              <a:spcAft>
                <a:spcPts val="1200"/>
              </a:spcAft>
            </a:pPr>
            <a:r>
              <a:rPr lang="en-US" sz="2400" dirty="0"/>
              <a:t>What are the stages of memory?</a:t>
            </a:r>
          </a:p>
          <a:p>
            <a:pPr>
              <a:spcAft>
                <a:spcPts val="600"/>
              </a:spcAft>
            </a:pPr>
            <a:r>
              <a:rPr lang="en-US" sz="2400" b="1" dirty="0"/>
              <a:t>Encoding</a:t>
            </a:r>
          </a:p>
          <a:p>
            <a:pPr marL="800100" lvl="1" indent="-342900">
              <a:spcAft>
                <a:spcPts val="1200"/>
              </a:spcAft>
              <a:buFont typeface="Arial" panose="020B0604020202020204" pitchFamily="34" charset="0"/>
              <a:buChar char="•"/>
            </a:pPr>
            <a:r>
              <a:rPr lang="en-US" sz="2000" dirty="0"/>
              <a:t>Receiving, processing, and combining of new information</a:t>
            </a:r>
          </a:p>
          <a:p>
            <a:pPr>
              <a:spcAft>
                <a:spcPts val="600"/>
              </a:spcAft>
            </a:pPr>
            <a:r>
              <a:rPr lang="en-US" sz="2400" b="1" dirty="0"/>
              <a:t>Storage</a:t>
            </a:r>
            <a:endParaRPr lang="en-US" sz="2400" dirty="0"/>
          </a:p>
          <a:p>
            <a:pPr marL="800100" lvl="1" indent="-342900">
              <a:spcAft>
                <a:spcPts val="1200"/>
              </a:spcAft>
              <a:buFont typeface="Arial" panose="020B0604020202020204" pitchFamily="34" charset="0"/>
              <a:buChar char="•"/>
            </a:pPr>
            <a:r>
              <a:rPr lang="en-US" sz="2000" dirty="0"/>
              <a:t>Creation of permanent record of encoded info in short/long term memory</a:t>
            </a:r>
          </a:p>
          <a:p>
            <a:pPr>
              <a:spcAft>
                <a:spcPts val="600"/>
              </a:spcAft>
            </a:pPr>
            <a:r>
              <a:rPr lang="en-US" sz="2400" b="1" dirty="0"/>
              <a:t>Recall/Retrieval</a:t>
            </a:r>
          </a:p>
          <a:p>
            <a:pPr marL="800100" lvl="1" indent="-342900">
              <a:buFont typeface="Arial" panose="020B0604020202020204" pitchFamily="34" charset="0"/>
              <a:buChar char="•"/>
            </a:pPr>
            <a:r>
              <a:rPr lang="en-US" sz="2000" dirty="0"/>
              <a:t>Calling back of stored info in response to cue for use in a process or activity</a:t>
            </a:r>
          </a:p>
        </p:txBody>
      </p:sp>
    </p:spTree>
    <p:extLst>
      <p:ext uri="{BB962C8B-B14F-4D97-AF65-F5344CB8AC3E}">
        <p14:creationId xmlns:p14="http://schemas.microsoft.com/office/powerpoint/2010/main" val="38161691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1857633" y="12327"/>
            <a:ext cx="6302694" cy="810491"/>
          </a:xfrm>
        </p:spPr>
        <p:txBody>
          <a:bodyPr>
            <a:normAutofit/>
          </a:bodyPr>
          <a:lstStyle/>
          <a:p>
            <a:r>
              <a:rPr lang="en-US" dirty="0"/>
              <a:t>remembrance</a:t>
            </a:r>
          </a:p>
        </p:txBody>
      </p:sp>
      <p:sp>
        <p:nvSpPr>
          <p:cNvPr id="2" name="TextBox 1"/>
          <p:cNvSpPr txBox="1"/>
          <p:nvPr/>
        </p:nvSpPr>
        <p:spPr>
          <a:xfrm>
            <a:off x="285459" y="1134447"/>
            <a:ext cx="8749357" cy="3862596"/>
          </a:xfrm>
          <a:prstGeom prst="rect">
            <a:avLst/>
          </a:prstGeom>
          <a:noFill/>
        </p:spPr>
        <p:txBody>
          <a:bodyPr wrap="square" rtlCol="0">
            <a:spAutoFit/>
          </a:bodyPr>
          <a:lstStyle/>
          <a:p>
            <a:pPr>
              <a:spcAft>
                <a:spcPts val="1200"/>
              </a:spcAft>
            </a:pPr>
            <a:r>
              <a:rPr lang="en-US" sz="2400" dirty="0"/>
              <a:t>Objectives: </a:t>
            </a:r>
          </a:p>
          <a:p>
            <a:pPr marL="457200" indent="-457200">
              <a:spcAft>
                <a:spcPts val="600"/>
              </a:spcAft>
              <a:buAutoNum type="arabicParenR"/>
            </a:pPr>
            <a:r>
              <a:rPr lang="en-US" sz="2400" b="1" dirty="0"/>
              <a:t>Scriptural use of ‘Remembrance’</a:t>
            </a:r>
          </a:p>
          <a:p>
            <a:pPr marL="914400" lvl="1" indent="-457200">
              <a:spcAft>
                <a:spcPts val="600"/>
              </a:spcAft>
              <a:buFont typeface="Arial" panose="020B0604020202020204" pitchFamily="34" charset="0"/>
              <a:buChar char="•"/>
            </a:pPr>
            <a:r>
              <a:rPr lang="en-US" sz="2000" dirty="0"/>
              <a:t>Deuteronomy</a:t>
            </a:r>
          </a:p>
          <a:p>
            <a:pPr marL="457200" indent="-457200">
              <a:spcAft>
                <a:spcPts val="600"/>
              </a:spcAft>
              <a:buAutoNum type="arabicParenR" startAt="2"/>
            </a:pPr>
            <a:r>
              <a:rPr lang="en-US" sz="2400" b="1" dirty="0"/>
              <a:t>Danger of Forgetting</a:t>
            </a:r>
          </a:p>
          <a:p>
            <a:pPr marL="914400" lvl="1" indent="-457200">
              <a:spcAft>
                <a:spcPts val="600"/>
              </a:spcAft>
              <a:buFont typeface="Arial" panose="020B0604020202020204" pitchFamily="34" charset="0"/>
              <a:buChar char="•"/>
            </a:pPr>
            <a:r>
              <a:rPr lang="en-US" sz="2000" dirty="0"/>
              <a:t>Psalm 10</a:t>
            </a:r>
          </a:p>
          <a:p>
            <a:pPr marL="457200" indent="-457200">
              <a:spcAft>
                <a:spcPts val="600"/>
              </a:spcAft>
              <a:buAutoNum type="arabicParenR" startAt="3"/>
            </a:pPr>
            <a:r>
              <a:rPr lang="en-US" sz="2400" b="1" dirty="0"/>
              <a:t>Examples of Success &amp; Failure</a:t>
            </a:r>
          </a:p>
          <a:p>
            <a:pPr marL="914400" lvl="1" indent="-457200">
              <a:spcAft>
                <a:spcPts val="600"/>
              </a:spcAft>
              <a:buFont typeface="Arial" panose="020B0604020202020204" pitchFamily="34" charset="0"/>
              <a:buChar char="•"/>
            </a:pPr>
            <a:r>
              <a:rPr lang="en-US" sz="2000" dirty="0"/>
              <a:t>Joseph, Hagar, Jacob</a:t>
            </a:r>
          </a:p>
          <a:p>
            <a:pPr marL="457200" indent="-457200">
              <a:spcAft>
                <a:spcPts val="600"/>
              </a:spcAft>
              <a:buAutoNum type="arabicParenR" startAt="4"/>
            </a:pPr>
            <a:r>
              <a:rPr lang="en-US" sz="2400" b="1" dirty="0"/>
              <a:t>Benefit of Remembering</a:t>
            </a:r>
          </a:p>
          <a:p>
            <a:pPr marL="914400" lvl="1" indent="-457200">
              <a:spcAft>
                <a:spcPts val="600"/>
              </a:spcAft>
              <a:buFont typeface="Arial" panose="020B0604020202020204" pitchFamily="34" charset="0"/>
              <a:buChar char="•"/>
            </a:pPr>
            <a:r>
              <a:rPr lang="en-US" sz="2000" dirty="0"/>
              <a:t>Psalm 103</a:t>
            </a:r>
          </a:p>
        </p:txBody>
      </p:sp>
    </p:spTree>
    <p:extLst>
      <p:ext uri="{BB962C8B-B14F-4D97-AF65-F5344CB8AC3E}">
        <p14:creationId xmlns:p14="http://schemas.microsoft.com/office/powerpoint/2010/main" val="173650375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1857633" y="12327"/>
            <a:ext cx="6951516" cy="810491"/>
          </a:xfrm>
        </p:spPr>
        <p:txBody>
          <a:bodyPr>
            <a:normAutofit/>
          </a:bodyPr>
          <a:lstStyle/>
          <a:p>
            <a:r>
              <a:rPr lang="en-US" dirty="0"/>
              <a:t>Remember!</a:t>
            </a:r>
          </a:p>
        </p:txBody>
      </p:sp>
      <p:sp>
        <p:nvSpPr>
          <p:cNvPr id="18" name="TextBox 17"/>
          <p:cNvSpPr txBox="1"/>
          <p:nvPr/>
        </p:nvSpPr>
        <p:spPr>
          <a:xfrm>
            <a:off x="133060" y="6239046"/>
            <a:ext cx="8901756" cy="461665"/>
          </a:xfrm>
          <a:prstGeom prst="rect">
            <a:avLst/>
          </a:prstGeom>
          <a:solidFill>
            <a:srgbClr val="FFFF00"/>
          </a:solidFill>
          <a:ln>
            <a:solidFill>
              <a:schemeClr val="bg1"/>
            </a:solidFill>
          </a:ln>
        </p:spPr>
        <p:txBody>
          <a:bodyPr wrap="square" rtlCol="0">
            <a:spAutoFit/>
          </a:bodyPr>
          <a:lstStyle/>
          <a:p>
            <a:pPr algn="ctr"/>
            <a:r>
              <a:rPr lang="en-US" sz="2400" b="1" dirty="0">
                <a:solidFill>
                  <a:schemeClr val="bg1"/>
                </a:solidFill>
              </a:rPr>
              <a:t>‘Remembering’ results in faithful service to God/man</a:t>
            </a:r>
          </a:p>
        </p:txBody>
      </p:sp>
      <p:graphicFrame>
        <p:nvGraphicFramePr>
          <p:cNvPr id="5" name="Table 4"/>
          <p:cNvGraphicFramePr>
            <a:graphicFrameLocks noGrp="1"/>
          </p:cNvGraphicFramePr>
          <p:nvPr>
            <p:extLst/>
          </p:nvPr>
        </p:nvGraphicFramePr>
        <p:xfrm>
          <a:off x="133061" y="1192150"/>
          <a:ext cx="8901756" cy="4986709"/>
        </p:xfrm>
        <a:graphic>
          <a:graphicData uri="http://schemas.openxmlformats.org/drawingml/2006/table">
            <a:tbl>
              <a:tblPr firstRow="1" bandRow="1">
                <a:tableStyleId>{00A15C55-8517-42AA-B614-E9B94910E393}</a:tableStyleId>
              </a:tblPr>
              <a:tblGrid>
                <a:gridCol w="4606364">
                  <a:extLst>
                    <a:ext uri="{9D8B030D-6E8A-4147-A177-3AD203B41FA5}">
                      <a16:colId xmlns:a16="http://schemas.microsoft.com/office/drawing/2014/main" val="20000"/>
                    </a:ext>
                  </a:extLst>
                </a:gridCol>
                <a:gridCol w="4295392">
                  <a:extLst>
                    <a:ext uri="{9D8B030D-6E8A-4147-A177-3AD203B41FA5}">
                      <a16:colId xmlns:a16="http://schemas.microsoft.com/office/drawing/2014/main" val="20001"/>
                    </a:ext>
                  </a:extLst>
                </a:gridCol>
              </a:tblGrid>
              <a:tr h="447761">
                <a:tc>
                  <a:txBody>
                    <a:bodyPr/>
                    <a:lstStyle/>
                    <a:p>
                      <a:pPr algn="ctr"/>
                      <a:r>
                        <a:rPr lang="en-US" sz="2000" dirty="0">
                          <a:solidFill>
                            <a:sysClr val="windowText" lastClr="000000"/>
                          </a:solidFill>
                        </a:rPr>
                        <a:t>Aspect to Remember</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2000" dirty="0">
                          <a:solidFill>
                            <a:sysClr val="windowText" lastClr="000000"/>
                          </a:solidFill>
                        </a:rPr>
                        <a:t>Action it Drives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1435289">
                <a:tc>
                  <a:txBody>
                    <a:bodyPr/>
                    <a:lstStyle/>
                    <a:p>
                      <a:pPr marL="285750" indent="-285750">
                        <a:buFont typeface="Arial" panose="020B0604020202020204" pitchFamily="34" charset="0"/>
                        <a:buChar char="•"/>
                      </a:pPr>
                      <a:r>
                        <a:rPr lang="en-US" dirty="0"/>
                        <a:t>Slave</a:t>
                      </a:r>
                      <a:r>
                        <a:rPr lang="en-US" baseline="0" dirty="0"/>
                        <a:t>s in Egypt but </a:t>
                      </a:r>
                      <a:r>
                        <a:rPr lang="en-US" u="sng" baseline="0" dirty="0"/>
                        <a:t>God</a:t>
                      </a:r>
                      <a:r>
                        <a:rPr lang="en-US" baseline="0" dirty="0"/>
                        <a:t> delivered </a:t>
                      </a:r>
                    </a:p>
                    <a:p>
                      <a:pPr marL="0" indent="0">
                        <a:buFont typeface="Arial" panose="020B0604020202020204" pitchFamily="34" charset="0"/>
                        <a:buNone/>
                      </a:pPr>
                      <a:r>
                        <a:rPr lang="en-US" baseline="0" dirty="0"/>
                        <a:t>     - (5:15; 15:15 16:3,12; 24:18,22)</a:t>
                      </a:r>
                      <a:endParaRPr lang="en-US"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285750" indent="-285750">
                        <a:buFont typeface="Arial" panose="020B0604020202020204" pitchFamily="34" charset="0"/>
                        <a:buChar char="•"/>
                      </a:pPr>
                      <a:r>
                        <a:rPr lang="en-US" dirty="0"/>
                        <a:t>Keeping the Sabbath (5:15)</a:t>
                      </a:r>
                    </a:p>
                    <a:p>
                      <a:pPr marL="285750" indent="-285750">
                        <a:buFont typeface="Arial" panose="020B0604020202020204" pitchFamily="34" charset="0"/>
                        <a:buChar char="•"/>
                      </a:pPr>
                      <a:r>
                        <a:rPr lang="en-US" dirty="0"/>
                        <a:t>Gift</a:t>
                      </a:r>
                      <a:r>
                        <a:rPr lang="en-US" baseline="0" dirty="0"/>
                        <a:t> when releasing Hebrew </a:t>
                      </a:r>
                      <a:r>
                        <a:rPr lang="en-US" sz="1600" baseline="0" dirty="0"/>
                        <a:t>(15:15)</a:t>
                      </a:r>
                      <a:endParaRPr lang="en-US" sz="1600" dirty="0"/>
                    </a:p>
                    <a:p>
                      <a:pPr marL="285750" indent="-285750">
                        <a:buFont typeface="Arial" panose="020B0604020202020204" pitchFamily="34" charset="0"/>
                        <a:buChar char="•"/>
                      </a:pPr>
                      <a:r>
                        <a:rPr lang="en-US" dirty="0"/>
                        <a:t>Keeping the Feasts (16:1,10,16)</a:t>
                      </a:r>
                    </a:p>
                    <a:p>
                      <a:pPr marL="285750" indent="-285750">
                        <a:buFont typeface="Arial" panose="020B0604020202020204" pitchFamily="34" charset="0"/>
                        <a:buChar char="•"/>
                      </a:pPr>
                      <a:r>
                        <a:rPr lang="en-US" dirty="0"/>
                        <a:t>Providing for poor (24:17,19)</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1"/>
                  </a:ext>
                </a:extLst>
              </a:tr>
              <a:tr h="772848">
                <a:tc>
                  <a:txBody>
                    <a:bodyPr/>
                    <a:lstStyle/>
                    <a:p>
                      <a:pPr marL="285750" indent="-285750">
                        <a:buFont typeface="Arial" panose="020B0604020202020204" pitchFamily="34" charset="0"/>
                        <a:buChar char="•"/>
                      </a:pPr>
                      <a:r>
                        <a:rPr lang="en-US" dirty="0"/>
                        <a:t>God destroyed Egyptians (7:18</a:t>
                      </a:r>
                      <a:r>
                        <a:rPr lang="en-US" baseline="0" dirty="0"/>
                        <a:t> </a:t>
                      </a:r>
                      <a:r>
                        <a:rPr lang="en-US" sz="1400" baseline="0" dirty="0"/>
                        <a:t>2x</a:t>
                      </a:r>
                      <a:r>
                        <a:rPr lang="en-US" baseline="0" dirty="0"/>
                        <a:t>)</a:t>
                      </a:r>
                      <a:endParaRPr lang="en-US"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285750" indent="-285750">
                        <a:buFont typeface="Arial" panose="020B0604020202020204" pitchFamily="34" charset="0"/>
                        <a:buChar char="•"/>
                      </a:pPr>
                      <a:r>
                        <a:rPr lang="en-US" baseline="0" dirty="0"/>
                        <a:t>Overcome fear of inhabitants </a:t>
                      </a:r>
                    </a:p>
                    <a:p>
                      <a:pPr marL="0" indent="0">
                        <a:buFontTx/>
                        <a:buNone/>
                      </a:pPr>
                      <a:r>
                        <a:rPr lang="en-US" baseline="0" dirty="0"/>
                        <a:t>     – God will do it again! (7:17,20-24)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2"/>
                  </a:ext>
                </a:extLst>
              </a:tr>
              <a:tr h="1435289">
                <a:tc>
                  <a:txBody>
                    <a:bodyPr/>
                    <a:lstStyle/>
                    <a:p>
                      <a:pPr marL="285750" indent="-285750">
                        <a:buFont typeface="Arial" panose="020B0604020202020204" pitchFamily="34" charset="0"/>
                        <a:buChar char="•"/>
                      </a:pPr>
                      <a:r>
                        <a:rPr lang="en-US" dirty="0"/>
                        <a:t>40</a:t>
                      </a:r>
                      <a:r>
                        <a:rPr lang="en-US" baseline="0" dirty="0"/>
                        <a:t> years to prove/humble them (8:2)</a:t>
                      </a:r>
                      <a:endParaRPr lang="en-US" dirty="0"/>
                    </a:p>
                    <a:p>
                      <a:pPr marL="285750" indent="-285750">
                        <a:buFont typeface="Arial" panose="020B0604020202020204" pitchFamily="34" charset="0"/>
                        <a:buChar char="•"/>
                      </a:pPr>
                      <a:r>
                        <a:rPr lang="en-US" dirty="0"/>
                        <a:t>Wealt</a:t>
                      </a:r>
                      <a:r>
                        <a:rPr lang="en-US" baseline="0" dirty="0"/>
                        <a:t>h is b/c of </a:t>
                      </a:r>
                      <a:r>
                        <a:rPr lang="en-US" u="sng" baseline="0" dirty="0"/>
                        <a:t>God’s</a:t>
                      </a:r>
                      <a:r>
                        <a:rPr lang="en-US" baseline="0" dirty="0"/>
                        <a:t> power (8:18)</a:t>
                      </a:r>
                      <a:endParaRPr lang="en-US" dirty="0"/>
                    </a:p>
                    <a:p>
                      <a:pPr marL="285750" indent="-285750">
                        <a:buFont typeface="Arial" panose="020B0604020202020204" pitchFamily="34" charset="0"/>
                        <a:buChar char="•"/>
                      </a:pPr>
                      <a:r>
                        <a:rPr lang="en-US" dirty="0"/>
                        <a:t>Not for their righteousness given</a:t>
                      </a:r>
                      <a:r>
                        <a:rPr lang="en-US" baseline="0" dirty="0"/>
                        <a:t> land</a:t>
                      </a:r>
                      <a:r>
                        <a:rPr lang="en-US" dirty="0"/>
                        <a:t> </a:t>
                      </a:r>
                    </a:p>
                    <a:p>
                      <a:r>
                        <a:rPr lang="en-US" dirty="0"/>
                        <a:t>    - Provoked God in Wilderness (9:7)</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285750" indent="-285750">
                        <a:buFont typeface="Arial" panose="020B0604020202020204" pitchFamily="34" charset="0"/>
                        <a:buChar char="•"/>
                      </a:pPr>
                      <a:r>
                        <a:rPr lang="en-US" baseline="0" dirty="0"/>
                        <a:t>Keep commands, walk in His ways, fear LORD (8:6)</a:t>
                      </a:r>
                    </a:p>
                    <a:p>
                      <a:pPr marL="285750" indent="-285750">
                        <a:buFont typeface="Arial" panose="020B0604020202020204" pitchFamily="34" charset="0"/>
                        <a:buChar char="•"/>
                      </a:pPr>
                      <a:r>
                        <a:rPr lang="en-US" baseline="0" dirty="0"/>
                        <a:t>+ love Him and serve with all heart/soul (10:12-13)</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3"/>
                  </a:ext>
                </a:extLst>
              </a:tr>
              <a:tr h="447761">
                <a:tc>
                  <a:txBody>
                    <a:bodyPr/>
                    <a:lstStyle/>
                    <a:p>
                      <a:pPr marL="285750" indent="-285750">
                        <a:buFont typeface="Arial" panose="020B0604020202020204" pitchFamily="34" charset="0"/>
                        <a:buChar char="•"/>
                      </a:pPr>
                      <a:r>
                        <a:rPr lang="en-US" dirty="0"/>
                        <a:t>Treatment by Amalekites (25:17)</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285750" indent="-285750">
                        <a:buFont typeface="Arial" panose="020B0604020202020204" pitchFamily="34" charset="0"/>
                        <a:buChar char="•"/>
                      </a:pPr>
                      <a:r>
                        <a:rPr lang="en-US" baseline="0" dirty="0"/>
                        <a:t>Blot out Amalekites (25:19)</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4"/>
                  </a:ext>
                </a:extLst>
              </a:tr>
              <a:tr h="447761">
                <a:tc>
                  <a:txBody>
                    <a:bodyPr/>
                    <a:lstStyle/>
                    <a:p>
                      <a:pPr marL="285750" indent="-285750">
                        <a:buFont typeface="Arial" panose="020B0604020202020204" pitchFamily="34" charset="0"/>
                        <a:buChar char="•"/>
                      </a:pPr>
                      <a:r>
                        <a:rPr lang="en-US" dirty="0"/>
                        <a:t>Days of trial in Wilderness (32:7)</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285750" indent="-285750">
                        <a:buFont typeface="Arial" panose="020B0604020202020204" pitchFamily="34" charset="0"/>
                        <a:buChar char="•"/>
                      </a:pPr>
                      <a:r>
                        <a:rPr lang="en-US" baseline="0" dirty="0"/>
                        <a:t>Teach to next generations (32:46)</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2" name="TextBox 1"/>
          <p:cNvSpPr txBox="1"/>
          <p:nvPr/>
        </p:nvSpPr>
        <p:spPr>
          <a:xfrm>
            <a:off x="133059" y="732665"/>
            <a:ext cx="6602591" cy="461665"/>
          </a:xfrm>
          <a:prstGeom prst="rect">
            <a:avLst/>
          </a:prstGeom>
          <a:noFill/>
        </p:spPr>
        <p:txBody>
          <a:bodyPr wrap="square" rtlCol="0">
            <a:spAutoFit/>
          </a:bodyPr>
          <a:lstStyle/>
          <a:p>
            <a:r>
              <a:rPr lang="en-US" sz="2400" dirty="0"/>
              <a:t>Lessons from Wilderness in Deuteronomy</a:t>
            </a:r>
          </a:p>
        </p:txBody>
      </p:sp>
      <p:sp>
        <p:nvSpPr>
          <p:cNvPr id="6" name="Rectangle 5"/>
          <p:cNvSpPr/>
          <p:nvPr/>
        </p:nvSpPr>
        <p:spPr>
          <a:xfrm>
            <a:off x="9034815" y="3052689"/>
            <a:ext cx="9365727" cy="7971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7" name="Rectangle 6"/>
          <p:cNvSpPr/>
          <p:nvPr/>
        </p:nvSpPr>
        <p:spPr>
          <a:xfrm>
            <a:off x="9034816" y="3849805"/>
            <a:ext cx="9365726" cy="14273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8" name="Rectangle 7"/>
          <p:cNvSpPr/>
          <p:nvPr/>
        </p:nvSpPr>
        <p:spPr>
          <a:xfrm>
            <a:off x="9034816" y="5233181"/>
            <a:ext cx="9365726" cy="4642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9" name="Rectangle 8"/>
          <p:cNvSpPr/>
          <p:nvPr/>
        </p:nvSpPr>
        <p:spPr>
          <a:xfrm>
            <a:off x="9034817" y="5697415"/>
            <a:ext cx="9365726" cy="4691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10" name="Rectangle 9"/>
          <p:cNvSpPr/>
          <p:nvPr/>
        </p:nvSpPr>
        <p:spPr>
          <a:xfrm>
            <a:off x="9034815" y="1645921"/>
            <a:ext cx="9365727" cy="15052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Tree>
    <p:extLst>
      <p:ext uri="{BB962C8B-B14F-4D97-AF65-F5344CB8AC3E}">
        <p14:creationId xmlns:p14="http://schemas.microsoft.com/office/powerpoint/2010/main" val="4139723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3.61111E-6 -7.40741E-7 L -0.99201 0.00093 " pathEditMode="relative" rAng="0" ptsTypes="AA">
                                      <p:cBhvr>
                                        <p:cTn id="6" dur="10" fill="hold"/>
                                        <p:tgtEl>
                                          <p:spTgt spid="6"/>
                                        </p:tgtEl>
                                        <p:attrNameLst>
                                          <p:attrName>ppt_x</p:attrName>
                                          <p:attrName>ppt_y</p:attrName>
                                        </p:attrNameLst>
                                      </p:cBhvr>
                                      <p:rCtr x="-49601" y="46"/>
                                    </p:animMotion>
                                  </p:childTnLst>
                                </p:cTn>
                              </p:par>
                              <p:par>
                                <p:cTn id="7" presetID="42" presetClass="path" presetSubtype="0" accel="50000" decel="50000" fill="hold" grpId="0" nodeType="withEffect">
                                  <p:stCondLst>
                                    <p:cond delay="0"/>
                                  </p:stCondLst>
                                  <p:childTnLst>
                                    <p:animMotion origin="layout" path="M -3.61111E-6 2.22222E-6 L -0.97395 0.00139 " pathEditMode="relative" rAng="0" ptsTypes="AA">
                                      <p:cBhvr>
                                        <p:cTn id="8" dur="10" fill="hold"/>
                                        <p:tgtEl>
                                          <p:spTgt spid="7"/>
                                        </p:tgtEl>
                                        <p:attrNameLst>
                                          <p:attrName>ppt_x</p:attrName>
                                          <p:attrName>ppt_y</p:attrName>
                                        </p:attrNameLst>
                                      </p:cBhvr>
                                      <p:rCtr x="-48698" y="69"/>
                                    </p:animMotion>
                                  </p:childTnLst>
                                </p:cTn>
                              </p:par>
                              <p:par>
                                <p:cTn id="9" presetID="42" presetClass="path" presetSubtype="0" accel="50000" decel="50000" fill="hold" grpId="0" nodeType="withEffect">
                                  <p:stCondLst>
                                    <p:cond delay="0"/>
                                  </p:stCondLst>
                                  <p:childTnLst>
                                    <p:animMotion origin="layout" path="M -3.61111E-6 7.40741E-7 L -0.9802 0.00347 " pathEditMode="relative" rAng="0" ptsTypes="AA">
                                      <p:cBhvr>
                                        <p:cTn id="10" dur="10" fill="hold"/>
                                        <p:tgtEl>
                                          <p:spTgt spid="8"/>
                                        </p:tgtEl>
                                        <p:attrNameLst>
                                          <p:attrName>ppt_x</p:attrName>
                                          <p:attrName>ppt_y</p:attrName>
                                        </p:attrNameLst>
                                      </p:cBhvr>
                                      <p:rCtr x="-49010" y="162"/>
                                    </p:animMotion>
                                  </p:childTnLst>
                                </p:cTn>
                              </p:par>
                              <p:par>
                                <p:cTn id="11" presetID="42" presetClass="path" presetSubtype="0" accel="50000" decel="50000" fill="hold" grpId="0" nodeType="withEffect">
                                  <p:stCondLst>
                                    <p:cond delay="0"/>
                                  </p:stCondLst>
                                  <p:childTnLst>
                                    <p:animMotion origin="layout" path="M -3.61111E-6 -4.81481E-6 L -0.9802 0.00255 " pathEditMode="relative" rAng="0" ptsTypes="AA">
                                      <p:cBhvr>
                                        <p:cTn id="12" dur="10" fill="hold"/>
                                        <p:tgtEl>
                                          <p:spTgt spid="9"/>
                                        </p:tgtEl>
                                        <p:attrNameLst>
                                          <p:attrName>ppt_x</p:attrName>
                                          <p:attrName>ppt_y</p:attrName>
                                        </p:attrNameLst>
                                      </p:cBhvr>
                                      <p:rCtr x="-49010" y="116"/>
                                    </p:animMotion>
                                  </p:childTnLst>
                                </p:cTn>
                              </p:par>
                              <p:par>
                                <p:cTn id="13" presetID="42" presetClass="path" presetSubtype="0" accel="50000" decel="50000" fill="hold" grpId="0" nodeType="withEffect">
                                  <p:stCondLst>
                                    <p:cond delay="0"/>
                                  </p:stCondLst>
                                  <p:childTnLst>
                                    <p:animMotion origin="layout" path="M -3.61111E-6 1.48148E-6 L -0.98802 -0.00208 " pathEditMode="relative" rAng="0" ptsTypes="AA">
                                      <p:cBhvr>
                                        <p:cTn id="14" dur="10" fill="hold"/>
                                        <p:tgtEl>
                                          <p:spTgt spid="10"/>
                                        </p:tgtEl>
                                        <p:attrNameLst>
                                          <p:attrName>ppt_x</p:attrName>
                                          <p:attrName>ppt_y</p:attrName>
                                        </p:attrNameLst>
                                      </p:cBhvr>
                                      <p:rCtr x="-49410" y="-116"/>
                                    </p:animMotion>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grpId="1" nodeType="clickEffect">
                                  <p:stCondLst>
                                    <p:cond delay="0"/>
                                  </p:stCondLst>
                                  <p:childTnLst>
                                    <p:animEffect transition="out" filter="fade">
                                      <p:cBhvr>
                                        <p:cTn id="18" dur="500"/>
                                        <p:tgtEl>
                                          <p:spTgt spid="10"/>
                                        </p:tgtEl>
                                      </p:cBhvr>
                                    </p:animEffect>
                                    <p:set>
                                      <p:cBhvr>
                                        <p:cTn id="19" dur="1" fill="hold">
                                          <p:stCondLst>
                                            <p:cond delay="499"/>
                                          </p:stCondLst>
                                        </p:cTn>
                                        <p:tgtEl>
                                          <p:spTgt spid="10"/>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500"/>
                                        <p:tgtEl>
                                          <p:spTgt spid="6"/>
                                        </p:tgtEl>
                                      </p:cBhvr>
                                    </p:animEffect>
                                    <p:set>
                                      <p:cBhvr>
                                        <p:cTn id="24" dur="1" fill="hold">
                                          <p:stCondLst>
                                            <p:cond delay="499"/>
                                          </p:stCondLst>
                                        </p:cTn>
                                        <p:tgtEl>
                                          <p:spTgt spid="6"/>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500"/>
                                        <p:tgtEl>
                                          <p:spTgt spid="7"/>
                                        </p:tgtEl>
                                      </p:cBhvr>
                                    </p:animEffect>
                                    <p:set>
                                      <p:cBhvr>
                                        <p:cTn id="29" dur="1" fill="hold">
                                          <p:stCondLst>
                                            <p:cond delay="499"/>
                                          </p:stCondLst>
                                        </p:cTn>
                                        <p:tgtEl>
                                          <p:spTgt spid="7"/>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0" presetClass="exit" presetSubtype="0" fill="hold" grpId="1" nodeType="clickEffect">
                                  <p:stCondLst>
                                    <p:cond delay="0"/>
                                  </p:stCondLst>
                                  <p:childTnLst>
                                    <p:animEffect transition="out" filter="fade">
                                      <p:cBhvr>
                                        <p:cTn id="33" dur="500"/>
                                        <p:tgtEl>
                                          <p:spTgt spid="8"/>
                                        </p:tgtEl>
                                      </p:cBhvr>
                                    </p:animEffect>
                                    <p:set>
                                      <p:cBhvr>
                                        <p:cTn id="34" dur="1" fill="hold">
                                          <p:stCondLst>
                                            <p:cond delay="499"/>
                                          </p:stCondLst>
                                        </p:cTn>
                                        <p:tgtEl>
                                          <p:spTgt spid="8"/>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0" presetClass="exit" presetSubtype="0" fill="hold" grpId="1" nodeType="clickEffect">
                                  <p:stCondLst>
                                    <p:cond delay="0"/>
                                  </p:stCondLst>
                                  <p:childTnLst>
                                    <p:animEffect transition="out" filter="fade">
                                      <p:cBhvr>
                                        <p:cTn id="38" dur="500"/>
                                        <p:tgtEl>
                                          <p:spTgt spid="9"/>
                                        </p:tgtEl>
                                      </p:cBhvr>
                                    </p:animEffect>
                                    <p:set>
                                      <p:cBhvr>
                                        <p:cTn id="39" dur="1" fill="hold">
                                          <p:stCondLst>
                                            <p:cond delay="499"/>
                                          </p:stCondLst>
                                        </p:cTn>
                                        <p:tgtEl>
                                          <p:spTgt spid="9"/>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9212" y="1713756"/>
            <a:ext cx="3698691" cy="4478149"/>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p:cNvSpPr>
            <a:spLocks noGrp="1"/>
          </p:cNvSpPr>
          <p:nvPr>
            <p:ph type="title"/>
          </p:nvPr>
        </p:nvSpPr>
        <p:spPr>
          <a:xfrm>
            <a:off x="1159100" y="234748"/>
            <a:ext cx="7984900" cy="810491"/>
          </a:xfrm>
        </p:spPr>
        <p:txBody>
          <a:bodyPr>
            <a:normAutofit fontScale="90000"/>
          </a:bodyPr>
          <a:lstStyle/>
          <a:p>
            <a:r>
              <a:rPr lang="en-US" dirty="0"/>
              <a:t>Danger of forgetting (</a:t>
            </a:r>
            <a:r>
              <a:rPr lang="en-US" dirty="0" err="1"/>
              <a:t>Psa</a:t>
            </a:r>
            <a:r>
              <a:rPr lang="en-US" dirty="0"/>
              <a:t> 10)</a:t>
            </a:r>
          </a:p>
        </p:txBody>
      </p:sp>
      <p:sp>
        <p:nvSpPr>
          <p:cNvPr id="16" name="TextBox 15"/>
          <p:cNvSpPr txBox="1"/>
          <p:nvPr/>
        </p:nvSpPr>
        <p:spPr>
          <a:xfrm>
            <a:off x="242244" y="1046202"/>
            <a:ext cx="8901756" cy="461665"/>
          </a:xfrm>
          <a:prstGeom prst="rect">
            <a:avLst/>
          </a:prstGeom>
          <a:noFill/>
        </p:spPr>
        <p:txBody>
          <a:bodyPr wrap="square" rtlCol="0">
            <a:spAutoFit/>
          </a:bodyPr>
          <a:lstStyle/>
          <a:p>
            <a:pPr>
              <a:spcAft>
                <a:spcPts val="600"/>
              </a:spcAft>
            </a:pPr>
            <a:r>
              <a:rPr lang="en-US" sz="2400" dirty="0"/>
              <a:t>Wicked vs. Godly – suggested Bible Marking</a:t>
            </a:r>
          </a:p>
        </p:txBody>
      </p:sp>
      <p:sp>
        <p:nvSpPr>
          <p:cNvPr id="18" name="TextBox 17"/>
          <p:cNvSpPr txBox="1"/>
          <p:nvPr/>
        </p:nvSpPr>
        <p:spPr>
          <a:xfrm>
            <a:off x="133060" y="6239046"/>
            <a:ext cx="8901756" cy="461665"/>
          </a:xfrm>
          <a:prstGeom prst="rect">
            <a:avLst/>
          </a:prstGeom>
          <a:solidFill>
            <a:srgbClr val="FFFF00"/>
          </a:solidFill>
          <a:ln>
            <a:solidFill>
              <a:schemeClr val="bg1"/>
            </a:solidFill>
          </a:ln>
        </p:spPr>
        <p:txBody>
          <a:bodyPr wrap="square" rtlCol="0">
            <a:spAutoFit/>
          </a:bodyPr>
          <a:lstStyle/>
          <a:p>
            <a:pPr algn="ctr"/>
            <a:r>
              <a:rPr lang="en-US" sz="2400" b="1" dirty="0">
                <a:solidFill>
                  <a:schemeClr val="bg1"/>
                </a:solidFill>
              </a:rPr>
              <a:t>Thoughts of Wicked and Godly are contrasted in </a:t>
            </a:r>
            <a:r>
              <a:rPr lang="en-US" sz="2400" b="1" dirty="0" err="1">
                <a:solidFill>
                  <a:schemeClr val="bg1"/>
                </a:solidFill>
              </a:rPr>
              <a:t>Psa</a:t>
            </a:r>
            <a:r>
              <a:rPr lang="en-US" sz="2400" b="1" dirty="0">
                <a:solidFill>
                  <a:schemeClr val="bg1"/>
                </a:solidFill>
              </a:rPr>
              <a:t> 10 </a:t>
            </a:r>
          </a:p>
        </p:txBody>
      </p:sp>
      <p:sp>
        <p:nvSpPr>
          <p:cNvPr id="5" name="TextBox 4"/>
          <p:cNvSpPr txBox="1"/>
          <p:nvPr/>
        </p:nvSpPr>
        <p:spPr>
          <a:xfrm>
            <a:off x="139213" y="1713756"/>
            <a:ext cx="3788842" cy="4478149"/>
          </a:xfrm>
          <a:prstGeom prst="rect">
            <a:avLst/>
          </a:prstGeom>
          <a:noFill/>
        </p:spPr>
        <p:txBody>
          <a:bodyPr wrap="square" rtlCol="0">
            <a:spAutoFit/>
          </a:bodyPr>
          <a:lstStyle/>
          <a:p>
            <a:pPr algn="ctr">
              <a:spcAft>
                <a:spcPts val="600"/>
              </a:spcAft>
            </a:pPr>
            <a:r>
              <a:rPr lang="en-US" sz="2400" u="sng" dirty="0"/>
              <a:t>Wicked</a:t>
            </a:r>
          </a:p>
          <a:p>
            <a:pPr marL="342900" indent="-342900">
              <a:spcAft>
                <a:spcPts val="600"/>
              </a:spcAft>
              <a:buFont typeface="Arial" panose="020B0604020202020204" pitchFamily="34" charset="0"/>
              <a:buChar char="•"/>
            </a:pPr>
            <a:r>
              <a:rPr lang="en-US" sz="2400" dirty="0"/>
              <a:t>“Wicked” </a:t>
            </a:r>
            <a:r>
              <a:rPr lang="en-US" sz="2000" dirty="0"/>
              <a:t>(v. 2,3,4,13,15)</a:t>
            </a:r>
          </a:p>
          <a:p>
            <a:pPr marL="342900" indent="-342900">
              <a:spcAft>
                <a:spcPts val="600"/>
              </a:spcAft>
              <a:buFont typeface="Arial" panose="020B0604020202020204" pitchFamily="34" charset="0"/>
              <a:buChar char="•"/>
            </a:pPr>
            <a:r>
              <a:rPr lang="en-US" sz="2400" dirty="0"/>
              <a:t>“adversity” </a:t>
            </a:r>
            <a:r>
              <a:rPr lang="en-US" sz="2000" dirty="0"/>
              <a:t>(v.6)</a:t>
            </a:r>
          </a:p>
          <a:p>
            <a:pPr marL="342900" indent="-342900">
              <a:spcAft>
                <a:spcPts val="600"/>
              </a:spcAft>
              <a:buFont typeface="Arial" panose="020B0604020202020204" pitchFamily="34" charset="0"/>
              <a:buChar char="•"/>
            </a:pPr>
            <a:r>
              <a:rPr lang="en-US" sz="2400" dirty="0"/>
              <a:t>“evil” </a:t>
            </a:r>
            <a:r>
              <a:rPr lang="en-US" sz="2000" dirty="0"/>
              <a:t>(v.15)</a:t>
            </a:r>
          </a:p>
          <a:p>
            <a:pPr marL="342900" indent="-342900">
              <a:spcAft>
                <a:spcPts val="600"/>
              </a:spcAft>
              <a:buFont typeface="Arial" panose="020B0604020202020204" pitchFamily="34" charset="0"/>
              <a:buChar char="•"/>
            </a:pPr>
            <a:r>
              <a:rPr lang="en-US" sz="2400" dirty="0"/>
              <a:t>“pride” </a:t>
            </a:r>
            <a:r>
              <a:rPr lang="en-US" sz="2000" dirty="0"/>
              <a:t>(v.2,4)</a:t>
            </a:r>
          </a:p>
          <a:p>
            <a:pPr marL="342900" indent="-342900">
              <a:spcAft>
                <a:spcPts val="600"/>
              </a:spcAft>
              <a:buFont typeface="Arial" panose="020B0604020202020204" pitchFamily="34" charset="0"/>
              <a:buChar char="•"/>
            </a:pPr>
            <a:r>
              <a:rPr lang="en-US" sz="2400" dirty="0"/>
              <a:t>“</a:t>
            </a:r>
            <a:r>
              <a:rPr lang="en-US" sz="2400" dirty="0" err="1"/>
              <a:t>boasteth</a:t>
            </a:r>
            <a:r>
              <a:rPr lang="en-US" sz="2400" dirty="0"/>
              <a:t>” </a:t>
            </a:r>
            <a:r>
              <a:rPr lang="en-US" sz="2000" dirty="0"/>
              <a:t>(v.3)</a:t>
            </a:r>
          </a:p>
          <a:p>
            <a:pPr marL="342900" indent="-342900">
              <a:spcAft>
                <a:spcPts val="600"/>
              </a:spcAft>
              <a:buFont typeface="Arial" panose="020B0604020202020204" pitchFamily="34" charset="0"/>
              <a:buChar char="•"/>
            </a:pPr>
            <a:r>
              <a:rPr lang="en-US" sz="2400" dirty="0"/>
              <a:t>“imagined” </a:t>
            </a:r>
            <a:r>
              <a:rPr lang="en-US" sz="2000" dirty="0"/>
              <a:t>(v.2)</a:t>
            </a:r>
          </a:p>
          <a:p>
            <a:pPr marL="342900" indent="-342900">
              <a:spcAft>
                <a:spcPts val="600"/>
              </a:spcAft>
              <a:buFont typeface="Arial" panose="020B0604020202020204" pitchFamily="34" charset="0"/>
              <a:buChar char="•"/>
            </a:pPr>
            <a:r>
              <a:rPr lang="en-US" sz="2400" dirty="0"/>
              <a:t>“heart’s desire” </a:t>
            </a:r>
            <a:r>
              <a:rPr lang="en-US" sz="2000" dirty="0"/>
              <a:t>(v.3)</a:t>
            </a:r>
          </a:p>
          <a:p>
            <a:pPr marL="342900" indent="-342900">
              <a:spcAft>
                <a:spcPts val="600"/>
              </a:spcAft>
              <a:buFont typeface="Arial" panose="020B0604020202020204" pitchFamily="34" charset="0"/>
              <a:buChar char="•"/>
            </a:pPr>
            <a:r>
              <a:rPr lang="en-US" sz="2400" dirty="0"/>
              <a:t>“his thoughts” </a:t>
            </a:r>
            <a:r>
              <a:rPr lang="en-US" sz="2000" dirty="0"/>
              <a:t>(v.4)</a:t>
            </a:r>
          </a:p>
          <a:p>
            <a:pPr marL="342900" indent="-342900">
              <a:spcAft>
                <a:spcPts val="600"/>
              </a:spcAft>
              <a:buFont typeface="Arial" panose="020B0604020202020204" pitchFamily="34" charset="0"/>
              <a:buChar char="•"/>
            </a:pPr>
            <a:r>
              <a:rPr lang="en-US" sz="2400" dirty="0"/>
              <a:t>“in his heart” </a:t>
            </a:r>
            <a:r>
              <a:rPr lang="en-US" sz="2000" dirty="0"/>
              <a:t>(v.6,11,13)</a:t>
            </a:r>
          </a:p>
        </p:txBody>
      </p:sp>
      <p:sp>
        <p:nvSpPr>
          <p:cNvPr id="6" name="TextBox 5"/>
          <p:cNvSpPr txBox="1"/>
          <p:nvPr/>
        </p:nvSpPr>
        <p:spPr>
          <a:xfrm>
            <a:off x="5215943" y="1713756"/>
            <a:ext cx="3825025" cy="3139321"/>
          </a:xfrm>
          <a:prstGeom prst="rect">
            <a:avLst/>
          </a:prstGeom>
          <a:solidFill>
            <a:schemeClr val="accent4">
              <a:lumMod val="50000"/>
            </a:schemeClr>
          </a:solidFill>
        </p:spPr>
        <p:txBody>
          <a:bodyPr wrap="square" rtlCol="0">
            <a:spAutoFit/>
          </a:bodyPr>
          <a:lstStyle/>
          <a:p>
            <a:pPr algn="ctr">
              <a:spcAft>
                <a:spcPts val="600"/>
              </a:spcAft>
            </a:pPr>
            <a:r>
              <a:rPr lang="en-US" sz="2400" u="sng" dirty="0"/>
              <a:t>Godly</a:t>
            </a:r>
            <a:endParaRPr lang="en-US" sz="2400" dirty="0"/>
          </a:p>
          <a:p>
            <a:pPr marL="342900" indent="-342900">
              <a:spcAft>
                <a:spcPts val="600"/>
              </a:spcAft>
              <a:buFont typeface="Arial" panose="020B0604020202020204" pitchFamily="34" charset="0"/>
              <a:buChar char="•"/>
            </a:pPr>
            <a:r>
              <a:rPr lang="en-US" sz="2400" dirty="0"/>
              <a:t>“poor” </a:t>
            </a:r>
            <a:r>
              <a:rPr lang="en-US" sz="2000" dirty="0"/>
              <a:t>(v. 2,8,9,9,10,14)</a:t>
            </a:r>
            <a:endParaRPr lang="en-US" sz="2400" dirty="0"/>
          </a:p>
          <a:p>
            <a:pPr marL="342900" indent="-342900">
              <a:spcAft>
                <a:spcPts val="600"/>
              </a:spcAft>
              <a:buFont typeface="Arial" panose="020B0604020202020204" pitchFamily="34" charset="0"/>
              <a:buChar char="•"/>
            </a:pPr>
            <a:r>
              <a:rPr lang="en-US" sz="2400" dirty="0"/>
              <a:t>“fatherless” </a:t>
            </a:r>
            <a:r>
              <a:rPr lang="en-US" sz="2000" dirty="0"/>
              <a:t>(v.14,18)</a:t>
            </a:r>
          </a:p>
          <a:p>
            <a:pPr marL="342900" indent="-342900">
              <a:spcAft>
                <a:spcPts val="600"/>
              </a:spcAft>
              <a:buFont typeface="Arial" panose="020B0604020202020204" pitchFamily="34" charset="0"/>
              <a:buChar char="•"/>
            </a:pPr>
            <a:r>
              <a:rPr lang="en-US" sz="2400" dirty="0"/>
              <a:t>“oppressed” </a:t>
            </a:r>
            <a:r>
              <a:rPr lang="en-US" sz="2000" dirty="0"/>
              <a:t>(v.18)</a:t>
            </a:r>
          </a:p>
          <a:p>
            <a:pPr marL="342900" indent="-342900">
              <a:spcAft>
                <a:spcPts val="600"/>
              </a:spcAft>
              <a:buFont typeface="Arial" panose="020B0604020202020204" pitchFamily="34" charset="0"/>
              <a:buChar char="•"/>
            </a:pPr>
            <a:r>
              <a:rPr lang="en-US" sz="2400" dirty="0"/>
              <a:t>“innocent” </a:t>
            </a:r>
            <a:r>
              <a:rPr lang="en-US" sz="2000" dirty="0"/>
              <a:t>(v.8)</a:t>
            </a:r>
          </a:p>
          <a:p>
            <a:pPr marL="342900" indent="-342900">
              <a:spcAft>
                <a:spcPts val="600"/>
              </a:spcAft>
              <a:buFont typeface="Arial" panose="020B0604020202020204" pitchFamily="34" charset="0"/>
              <a:buChar char="•"/>
            </a:pPr>
            <a:r>
              <a:rPr lang="en-US" sz="2400" dirty="0"/>
              <a:t>“humble” </a:t>
            </a:r>
            <a:r>
              <a:rPr lang="en-US" sz="2000" dirty="0"/>
              <a:t>(v.12,17)</a:t>
            </a:r>
            <a:endParaRPr lang="en-US" sz="2400" dirty="0"/>
          </a:p>
          <a:p>
            <a:pPr marL="342900" indent="-342900">
              <a:spcAft>
                <a:spcPts val="600"/>
              </a:spcAft>
              <a:buFont typeface="Arial" panose="020B0604020202020204" pitchFamily="34" charset="0"/>
              <a:buChar char="•"/>
            </a:pPr>
            <a:r>
              <a:rPr lang="en-US" sz="2400" dirty="0"/>
              <a:t>“commit… thee” </a:t>
            </a:r>
            <a:r>
              <a:rPr lang="en-US" sz="2000" dirty="0"/>
              <a:t>(v.14)</a:t>
            </a:r>
            <a:endParaRPr lang="en-US" dirty="0"/>
          </a:p>
        </p:txBody>
      </p:sp>
      <p:cxnSp>
        <p:nvCxnSpPr>
          <p:cNvPr id="4" name="Straight Connector 3"/>
          <p:cNvCxnSpPr/>
          <p:nvPr/>
        </p:nvCxnSpPr>
        <p:spPr>
          <a:xfrm flipV="1">
            <a:off x="139212" y="3503054"/>
            <a:ext cx="8895604" cy="86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39212" y="4416173"/>
            <a:ext cx="8895604" cy="128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3837904" y="2378418"/>
            <a:ext cx="1378040" cy="677108"/>
          </a:xfrm>
          <a:prstGeom prst="rect">
            <a:avLst/>
          </a:prstGeom>
          <a:noFill/>
        </p:spPr>
        <p:txBody>
          <a:bodyPr wrap="square" rtlCol="0">
            <a:spAutoFit/>
          </a:bodyPr>
          <a:lstStyle/>
          <a:p>
            <a:r>
              <a:rPr lang="en-US" sz="2400" dirty="0"/>
              <a:t>Identity</a:t>
            </a:r>
          </a:p>
          <a:p>
            <a:pPr algn="ctr"/>
            <a:r>
              <a:rPr lang="en-US" sz="1400" i="1" dirty="0"/>
              <a:t>color</a:t>
            </a:r>
            <a:endParaRPr lang="en-US" sz="2400" i="1" dirty="0"/>
          </a:p>
        </p:txBody>
      </p:sp>
      <p:sp>
        <p:nvSpPr>
          <p:cNvPr id="19" name="TextBox 18"/>
          <p:cNvSpPr txBox="1"/>
          <p:nvPr/>
        </p:nvSpPr>
        <p:spPr>
          <a:xfrm>
            <a:off x="3837903" y="3653587"/>
            <a:ext cx="1378039" cy="677108"/>
          </a:xfrm>
          <a:prstGeom prst="rect">
            <a:avLst/>
          </a:prstGeom>
          <a:noFill/>
        </p:spPr>
        <p:txBody>
          <a:bodyPr wrap="square" rtlCol="0">
            <a:spAutoFit/>
          </a:bodyPr>
          <a:lstStyle/>
          <a:p>
            <a:pPr algn="ctr"/>
            <a:r>
              <a:rPr lang="en-US" sz="2400" dirty="0"/>
              <a:t>Root</a:t>
            </a:r>
          </a:p>
          <a:p>
            <a:pPr algn="ctr"/>
            <a:r>
              <a:rPr lang="en-US" sz="1400" i="1" dirty="0"/>
              <a:t>outline</a:t>
            </a:r>
          </a:p>
        </p:txBody>
      </p:sp>
      <p:sp>
        <p:nvSpPr>
          <p:cNvPr id="21" name="TextBox 20"/>
          <p:cNvSpPr txBox="1"/>
          <p:nvPr/>
        </p:nvSpPr>
        <p:spPr>
          <a:xfrm>
            <a:off x="3837903" y="4989696"/>
            <a:ext cx="1378039" cy="677108"/>
          </a:xfrm>
          <a:prstGeom prst="rect">
            <a:avLst/>
          </a:prstGeom>
          <a:noFill/>
        </p:spPr>
        <p:txBody>
          <a:bodyPr wrap="square" rtlCol="0">
            <a:spAutoFit/>
          </a:bodyPr>
          <a:lstStyle/>
          <a:p>
            <a:pPr algn="ctr"/>
            <a:r>
              <a:rPr lang="en-US" sz="2400" dirty="0"/>
              <a:t>Heart</a:t>
            </a:r>
          </a:p>
          <a:p>
            <a:pPr algn="ctr"/>
            <a:r>
              <a:rPr lang="en-US" sz="1400" i="1" dirty="0"/>
              <a:t>underline</a:t>
            </a:r>
            <a:endParaRPr lang="en-US" sz="2000" i="1" dirty="0"/>
          </a:p>
        </p:txBody>
      </p:sp>
      <p:sp>
        <p:nvSpPr>
          <p:cNvPr id="13" name="Rectangle 12"/>
          <p:cNvSpPr/>
          <p:nvPr/>
        </p:nvSpPr>
        <p:spPr>
          <a:xfrm>
            <a:off x="9144000" y="4416172"/>
            <a:ext cx="9365726" cy="18158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17" name="Rectangle 16"/>
          <p:cNvSpPr/>
          <p:nvPr/>
        </p:nvSpPr>
        <p:spPr>
          <a:xfrm>
            <a:off x="9034816" y="3503053"/>
            <a:ext cx="9365727" cy="10126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Tree>
    <p:extLst>
      <p:ext uri="{BB962C8B-B14F-4D97-AF65-F5344CB8AC3E}">
        <p14:creationId xmlns:p14="http://schemas.microsoft.com/office/powerpoint/2010/main" val="2689545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2.77778E-6 1.11111E-6 L -0.9967 -0.00139 " pathEditMode="relative" rAng="0" ptsTypes="AA">
                                      <p:cBhvr>
                                        <p:cTn id="6" dur="10" fill="hold"/>
                                        <p:tgtEl>
                                          <p:spTgt spid="13"/>
                                        </p:tgtEl>
                                        <p:attrNameLst>
                                          <p:attrName>ppt_x</p:attrName>
                                          <p:attrName>ppt_y</p:attrName>
                                        </p:attrNameLst>
                                      </p:cBhvr>
                                      <p:rCtr x="-49844" y="-69"/>
                                    </p:animMotion>
                                  </p:childTnLst>
                                </p:cTn>
                              </p:par>
                              <p:par>
                                <p:cTn id="7" presetID="42" presetClass="path" presetSubtype="0" accel="50000" decel="50000" fill="hold" grpId="0" nodeType="withEffect">
                                  <p:stCondLst>
                                    <p:cond delay="0"/>
                                  </p:stCondLst>
                                  <p:childTnLst>
                                    <p:animMotion origin="layout" path="M -3.61111E-6 -2.22222E-6 L -0.98802 -0.00208 " pathEditMode="relative" rAng="0" ptsTypes="AA">
                                      <p:cBhvr>
                                        <p:cTn id="8" dur="10" fill="hold"/>
                                        <p:tgtEl>
                                          <p:spTgt spid="17"/>
                                        </p:tgtEl>
                                        <p:attrNameLst>
                                          <p:attrName>ppt_x</p:attrName>
                                          <p:attrName>ppt_y</p:attrName>
                                        </p:attrNameLst>
                                      </p:cBhvr>
                                      <p:rCtr x="-49410" y="-116"/>
                                    </p:animMotion>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1" nodeType="clickEffect">
                                  <p:stCondLst>
                                    <p:cond delay="0"/>
                                  </p:stCondLst>
                                  <p:childTnLst>
                                    <p:animEffect transition="out" filter="fade">
                                      <p:cBhvr>
                                        <p:cTn id="12" dur="500"/>
                                        <p:tgtEl>
                                          <p:spTgt spid="17"/>
                                        </p:tgtEl>
                                      </p:cBhvr>
                                    </p:animEffect>
                                    <p:set>
                                      <p:cBhvr>
                                        <p:cTn id="13" dur="1" fill="hold">
                                          <p:stCondLst>
                                            <p:cond delay="499"/>
                                          </p:stCondLst>
                                        </p:cTn>
                                        <p:tgtEl>
                                          <p:spTgt spid="17"/>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grpId="1" nodeType="clickEffect">
                                  <p:stCondLst>
                                    <p:cond delay="0"/>
                                  </p:stCondLst>
                                  <p:childTnLst>
                                    <p:animEffect transition="out" filter="fade">
                                      <p:cBhvr>
                                        <p:cTn id="17" dur="500"/>
                                        <p:tgtEl>
                                          <p:spTgt spid="13"/>
                                        </p:tgtEl>
                                      </p:cBhvr>
                                    </p:animEffect>
                                    <p:set>
                                      <p:cBhvr>
                                        <p:cTn id="18" dur="1" fill="hold">
                                          <p:stCondLst>
                                            <p:cond delay="499"/>
                                          </p:stCondLst>
                                        </p:cTn>
                                        <p:tgtEl>
                                          <p:spTgt spid="13"/>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3" grpId="0" animBg="1"/>
      <p:bldP spid="13" grpId="1" animBg="1"/>
      <p:bldP spid="17" grpId="0" animBg="1"/>
      <p:bldP spid="17" grpId="1"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1159100" y="234748"/>
            <a:ext cx="7984900" cy="810491"/>
          </a:xfrm>
        </p:spPr>
        <p:txBody>
          <a:bodyPr>
            <a:normAutofit/>
          </a:bodyPr>
          <a:lstStyle/>
          <a:p>
            <a:r>
              <a:rPr lang="en-US" dirty="0"/>
              <a:t>Process of denial (</a:t>
            </a:r>
            <a:r>
              <a:rPr lang="en-US" dirty="0" err="1"/>
              <a:t>Psa</a:t>
            </a:r>
            <a:r>
              <a:rPr lang="en-US" dirty="0"/>
              <a:t> 10)</a:t>
            </a:r>
          </a:p>
        </p:txBody>
      </p:sp>
      <p:sp>
        <p:nvSpPr>
          <p:cNvPr id="16" name="TextBox 15"/>
          <p:cNvSpPr txBox="1"/>
          <p:nvPr/>
        </p:nvSpPr>
        <p:spPr>
          <a:xfrm>
            <a:off x="242244" y="1046202"/>
            <a:ext cx="8901756" cy="461665"/>
          </a:xfrm>
          <a:prstGeom prst="rect">
            <a:avLst/>
          </a:prstGeom>
          <a:noFill/>
        </p:spPr>
        <p:txBody>
          <a:bodyPr wrap="square" rtlCol="0">
            <a:spAutoFit/>
          </a:bodyPr>
          <a:lstStyle/>
          <a:p>
            <a:pPr>
              <a:spcAft>
                <a:spcPts val="600"/>
              </a:spcAft>
            </a:pPr>
            <a:r>
              <a:rPr lang="en-US" sz="2400" dirty="0"/>
              <a:t>Wicked gradually becomes emboldened against God</a:t>
            </a:r>
          </a:p>
        </p:txBody>
      </p:sp>
      <p:sp>
        <p:nvSpPr>
          <p:cNvPr id="18" name="TextBox 17"/>
          <p:cNvSpPr txBox="1"/>
          <p:nvPr/>
        </p:nvSpPr>
        <p:spPr>
          <a:xfrm>
            <a:off x="968991" y="6239046"/>
            <a:ext cx="7219666" cy="461665"/>
          </a:xfrm>
          <a:prstGeom prst="rect">
            <a:avLst/>
          </a:prstGeom>
          <a:solidFill>
            <a:srgbClr val="FFFF00"/>
          </a:solidFill>
          <a:ln>
            <a:solidFill>
              <a:schemeClr val="bg1"/>
            </a:solidFill>
          </a:ln>
        </p:spPr>
        <p:txBody>
          <a:bodyPr wrap="square" rtlCol="0">
            <a:spAutoFit/>
          </a:bodyPr>
          <a:lstStyle/>
          <a:p>
            <a:pPr algn="ctr"/>
            <a:r>
              <a:rPr lang="en-US" sz="2400" b="1" dirty="0">
                <a:solidFill>
                  <a:schemeClr val="bg1"/>
                </a:solidFill>
              </a:rPr>
              <a:t>Emboldened against God as conscience sears</a:t>
            </a:r>
          </a:p>
        </p:txBody>
      </p:sp>
      <p:sp>
        <p:nvSpPr>
          <p:cNvPr id="13" name="TextBox 12"/>
          <p:cNvSpPr txBox="1"/>
          <p:nvPr/>
        </p:nvSpPr>
        <p:spPr>
          <a:xfrm>
            <a:off x="242244" y="1625753"/>
            <a:ext cx="8901756" cy="4339650"/>
          </a:xfrm>
          <a:prstGeom prst="rect">
            <a:avLst/>
          </a:prstGeom>
          <a:noFill/>
        </p:spPr>
        <p:txBody>
          <a:bodyPr wrap="square" rtlCol="0">
            <a:spAutoFit/>
          </a:bodyPr>
          <a:lstStyle/>
          <a:p>
            <a:pPr lvl="0">
              <a:spcAft>
                <a:spcPts val="1200"/>
              </a:spcAft>
            </a:pPr>
            <a:r>
              <a:rPr lang="en-US" sz="2400" u="sng" dirty="0"/>
              <a:t>‘thoughts’/’heart’ of the wicked</a:t>
            </a:r>
          </a:p>
          <a:p>
            <a:pPr marL="457200" lvl="0" indent="-457200">
              <a:spcAft>
                <a:spcPts val="600"/>
              </a:spcAft>
              <a:buAutoNum type="arabicParenR"/>
            </a:pPr>
            <a:r>
              <a:rPr lang="en-US" sz="2400" dirty="0"/>
              <a:t>Denial of God’s existence/presence</a:t>
            </a:r>
          </a:p>
          <a:p>
            <a:pPr marL="914400" lvl="1" indent="-457200">
              <a:spcAft>
                <a:spcPts val="1200"/>
              </a:spcAft>
              <a:buFont typeface="Arial" panose="020B0604020202020204" pitchFamily="34" charset="0"/>
              <a:buChar char="•"/>
            </a:pPr>
            <a:r>
              <a:rPr lang="en-US" sz="2400" dirty="0"/>
              <a:t>“There is no God” (mg. v.4)</a:t>
            </a:r>
          </a:p>
          <a:p>
            <a:pPr marL="457200" indent="-457200">
              <a:spcAft>
                <a:spcPts val="600"/>
              </a:spcAft>
              <a:buAutoNum type="arabicParenR"/>
            </a:pPr>
            <a:r>
              <a:rPr lang="en-US" sz="2400" dirty="0"/>
              <a:t>Confident self-reliance</a:t>
            </a:r>
          </a:p>
          <a:p>
            <a:pPr marL="914400" lvl="1" indent="-457200">
              <a:spcAft>
                <a:spcPts val="1200"/>
              </a:spcAft>
              <a:buFont typeface="Arial" panose="020B0604020202020204" pitchFamily="34" charset="0"/>
              <a:buChar char="•"/>
            </a:pPr>
            <a:r>
              <a:rPr lang="en-US" sz="2400" dirty="0"/>
              <a:t>“I will not be moved” (v.6)</a:t>
            </a:r>
          </a:p>
          <a:p>
            <a:pPr marL="457200" indent="-457200">
              <a:spcAft>
                <a:spcPts val="600"/>
              </a:spcAft>
              <a:buAutoNum type="arabicParenR"/>
            </a:pPr>
            <a:r>
              <a:rPr lang="en-US" sz="2400" dirty="0"/>
              <a:t>God doesn’t see/care</a:t>
            </a:r>
          </a:p>
          <a:p>
            <a:pPr marL="914400" lvl="1" indent="-457200">
              <a:spcAft>
                <a:spcPts val="1200"/>
              </a:spcAft>
              <a:buFont typeface="Arial" panose="020B0604020202020204" pitchFamily="34" charset="0"/>
              <a:buChar char="•"/>
            </a:pPr>
            <a:r>
              <a:rPr lang="en-US" sz="2400" dirty="0"/>
              <a:t>“God hath forgotten…He will never see” (v.11)</a:t>
            </a:r>
          </a:p>
          <a:p>
            <a:pPr marL="457200" indent="-457200">
              <a:spcAft>
                <a:spcPts val="600"/>
              </a:spcAft>
              <a:buAutoNum type="arabicParenR"/>
            </a:pPr>
            <a:r>
              <a:rPr lang="en-US" sz="2400" dirty="0"/>
              <a:t>God won’t punish me for it</a:t>
            </a:r>
          </a:p>
          <a:p>
            <a:pPr marL="914400" lvl="1" indent="-457200">
              <a:buFont typeface="Arial" panose="020B0604020202020204" pitchFamily="34" charset="0"/>
              <a:buChar char="•"/>
            </a:pPr>
            <a:r>
              <a:rPr lang="en-US" sz="2400" dirty="0"/>
              <a:t>“Thou wilt not require it” (v.13)  </a:t>
            </a:r>
            <a:endParaRPr lang="en-US" sz="3200" dirty="0"/>
          </a:p>
        </p:txBody>
      </p:sp>
    </p:spTree>
    <p:extLst>
      <p:ext uri="{BB962C8B-B14F-4D97-AF65-F5344CB8AC3E}">
        <p14:creationId xmlns:p14="http://schemas.microsoft.com/office/powerpoint/2010/main" val="964524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animEffect transition="in" filter="fade">
                                      <p:cBhvr>
                                        <p:cTn id="7" dur="500"/>
                                        <p:tgtEl>
                                          <p:spTgt spid="1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3">
                                            <p:txEl>
                                              <p:pRg st="2" end="2"/>
                                            </p:txEl>
                                          </p:spTgt>
                                        </p:tgtEl>
                                        <p:attrNameLst>
                                          <p:attrName>style.visibility</p:attrName>
                                        </p:attrNameLst>
                                      </p:cBhvr>
                                      <p:to>
                                        <p:strVal val="visible"/>
                                      </p:to>
                                    </p:set>
                                    <p:animEffect transition="in" filter="fade">
                                      <p:cBhvr>
                                        <p:cTn id="10" dur="500"/>
                                        <p:tgtEl>
                                          <p:spTgt spid="1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3">
                                            <p:txEl>
                                              <p:pRg st="3" end="3"/>
                                            </p:txEl>
                                          </p:spTgt>
                                        </p:tgtEl>
                                        <p:attrNameLst>
                                          <p:attrName>style.visibility</p:attrName>
                                        </p:attrNameLst>
                                      </p:cBhvr>
                                      <p:to>
                                        <p:strVal val="visible"/>
                                      </p:to>
                                    </p:set>
                                    <p:animEffect transition="in" filter="fade">
                                      <p:cBhvr>
                                        <p:cTn id="15" dur="500"/>
                                        <p:tgtEl>
                                          <p:spTgt spid="1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3">
                                            <p:txEl>
                                              <p:pRg st="4" end="4"/>
                                            </p:txEl>
                                          </p:spTgt>
                                        </p:tgtEl>
                                        <p:attrNameLst>
                                          <p:attrName>style.visibility</p:attrName>
                                        </p:attrNameLst>
                                      </p:cBhvr>
                                      <p:to>
                                        <p:strVal val="visible"/>
                                      </p:to>
                                    </p:set>
                                    <p:animEffect transition="in" filter="fade">
                                      <p:cBhvr>
                                        <p:cTn id="18" dur="500"/>
                                        <p:tgtEl>
                                          <p:spTgt spid="1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3">
                                            <p:txEl>
                                              <p:pRg st="5" end="5"/>
                                            </p:txEl>
                                          </p:spTgt>
                                        </p:tgtEl>
                                        <p:attrNameLst>
                                          <p:attrName>style.visibility</p:attrName>
                                        </p:attrNameLst>
                                      </p:cBhvr>
                                      <p:to>
                                        <p:strVal val="visible"/>
                                      </p:to>
                                    </p:set>
                                    <p:animEffect transition="in" filter="fade">
                                      <p:cBhvr>
                                        <p:cTn id="23" dur="500"/>
                                        <p:tgtEl>
                                          <p:spTgt spid="13">
                                            <p:txEl>
                                              <p:pRg st="5" end="5"/>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3">
                                            <p:txEl>
                                              <p:pRg st="6" end="6"/>
                                            </p:txEl>
                                          </p:spTgt>
                                        </p:tgtEl>
                                        <p:attrNameLst>
                                          <p:attrName>style.visibility</p:attrName>
                                        </p:attrNameLst>
                                      </p:cBhvr>
                                      <p:to>
                                        <p:strVal val="visible"/>
                                      </p:to>
                                    </p:set>
                                    <p:animEffect transition="in" filter="fade">
                                      <p:cBhvr>
                                        <p:cTn id="26" dur="500"/>
                                        <p:tgtEl>
                                          <p:spTgt spid="13">
                                            <p:txEl>
                                              <p:pRg st="6" end="6"/>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3">
                                            <p:txEl>
                                              <p:pRg st="7" end="7"/>
                                            </p:txEl>
                                          </p:spTgt>
                                        </p:tgtEl>
                                        <p:attrNameLst>
                                          <p:attrName>style.visibility</p:attrName>
                                        </p:attrNameLst>
                                      </p:cBhvr>
                                      <p:to>
                                        <p:strVal val="visible"/>
                                      </p:to>
                                    </p:set>
                                    <p:animEffect transition="in" filter="fade">
                                      <p:cBhvr>
                                        <p:cTn id="31" dur="500"/>
                                        <p:tgtEl>
                                          <p:spTgt spid="13">
                                            <p:txEl>
                                              <p:pRg st="7" end="7"/>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13">
                                            <p:txEl>
                                              <p:pRg st="8" end="8"/>
                                            </p:txEl>
                                          </p:spTgt>
                                        </p:tgtEl>
                                        <p:attrNameLst>
                                          <p:attrName>style.visibility</p:attrName>
                                        </p:attrNameLst>
                                      </p:cBhvr>
                                      <p:to>
                                        <p:strVal val="visible"/>
                                      </p:to>
                                    </p:set>
                                    <p:animEffect transition="in" filter="fade">
                                      <p:cBhvr>
                                        <p:cTn id="34" dur="500"/>
                                        <p:tgtEl>
                                          <p:spTgt spid="13">
                                            <p:txEl>
                                              <p:pRg st="8" end="8"/>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1159100" y="234748"/>
            <a:ext cx="7984900" cy="810491"/>
          </a:xfrm>
        </p:spPr>
        <p:txBody>
          <a:bodyPr>
            <a:normAutofit fontScale="90000"/>
          </a:bodyPr>
          <a:lstStyle/>
          <a:p>
            <a:r>
              <a:rPr lang="en-US" dirty="0"/>
              <a:t>Danger of forgetting (</a:t>
            </a:r>
            <a:r>
              <a:rPr lang="en-US" dirty="0" err="1"/>
              <a:t>Psa</a:t>
            </a:r>
            <a:r>
              <a:rPr lang="en-US" dirty="0"/>
              <a:t> 10)</a:t>
            </a:r>
          </a:p>
        </p:txBody>
      </p:sp>
      <p:sp>
        <p:nvSpPr>
          <p:cNvPr id="16" name="TextBox 15"/>
          <p:cNvSpPr txBox="1"/>
          <p:nvPr/>
        </p:nvSpPr>
        <p:spPr>
          <a:xfrm>
            <a:off x="242244" y="1046202"/>
            <a:ext cx="8901756" cy="461665"/>
          </a:xfrm>
          <a:prstGeom prst="rect">
            <a:avLst/>
          </a:prstGeom>
          <a:noFill/>
        </p:spPr>
        <p:txBody>
          <a:bodyPr wrap="square" rtlCol="0">
            <a:spAutoFit/>
          </a:bodyPr>
          <a:lstStyle/>
          <a:p>
            <a:pPr>
              <a:spcAft>
                <a:spcPts val="600"/>
              </a:spcAft>
            </a:pPr>
            <a:r>
              <a:rPr lang="en-US" sz="2400" dirty="0"/>
              <a:t>Thinking of the Wicked does not match reality</a:t>
            </a:r>
          </a:p>
        </p:txBody>
      </p:sp>
      <p:sp>
        <p:nvSpPr>
          <p:cNvPr id="18" name="TextBox 17"/>
          <p:cNvSpPr txBox="1"/>
          <p:nvPr/>
        </p:nvSpPr>
        <p:spPr>
          <a:xfrm>
            <a:off x="97213" y="5762528"/>
            <a:ext cx="8901756" cy="830997"/>
          </a:xfrm>
          <a:prstGeom prst="rect">
            <a:avLst/>
          </a:prstGeom>
          <a:solidFill>
            <a:srgbClr val="FFFF00"/>
          </a:solidFill>
          <a:ln>
            <a:solidFill>
              <a:schemeClr val="bg1"/>
            </a:solidFill>
          </a:ln>
        </p:spPr>
        <p:txBody>
          <a:bodyPr wrap="square" rtlCol="0">
            <a:spAutoFit/>
          </a:bodyPr>
          <a:lstStyle/>
          <a:p>
            <a:pPr algn="ctr"/>
            <a:r>
              <a:rPr lang="en-US" sz="2400" b="1" dirty="0">
                <a:solidFill>
                  <a:schemeClr val="bg1"/>
                </a:solidFill>
              </a:rPr>
              <a:t>Despite contrary appearance, God sees, hears, and will require the thoughts, words, and deeds of His creation</a:t>
            </a:r>
          </a:p>
        </p:txBody>
      </p:sp>
      <p:graphicFrame>
        <p:nvGraphicFramePr>
          <p:cNvPr id="3" name="Table 2"/>
          <p:cNvGraphicFramePr>
            <a:graphicFrameLocks noGrp="1"/>
          </p:cNvGraphicFramePr>
          <p:nvPr>
            <p:extLst>
              <p:ext uri="{D42A27DB-BD31-4B8C-83A1-F6EECF244321}">
                <p14:modId xmlns:p14="http://schemas.microsoft.com/office/powerpoint/2010/main" val="1637415617"/>
              </p:ext>
            </p:extLst>
          </p:nvPr>
        </p:nvGraphicFramePr>
        <p:xfrm>
          <a:off x="310000" y="2030824"/>
          <a:ext cx="8611695" cy="3048000"/>
        </p:xfrm>
        <a:graphic>
          <a:graphicData uri="http://schemas.openxmlformats.org/drawingml/2006/table">
            <a:tbl>
              <a:tblPr firstRow="1" bandRow="1">
                <a:tableStyleId>{5C22544A-7EE6-4342-B048-85BDC9FD1C3A}</a:tableStyleId>
              </a:tblPr>
              <a:tblGrid>
                <a:gridCol w="4632123">
                  <a:extLst>
                    <a:ext uri="{9D8B030D-6E8A-4147-A177-3AD203B41FA5}">
                      <a16:colId xmlns:a16="http://schemas.microsoft.com/office/drawing/2014/main" val="20000"/>
                    </a:ext>
                  </a:extLst>
                </a:gridCol>
                <a:gridCol w="3979572">
                  <a:extLst>
                    <a:ext uri="{9D8B030D-6E8A-4147-A177-3AD203B41FA5}">
                      <a16:colId xmlns:a16="http://schemas.microsoft.com/office/drawing/2014/main" val="20001"/>
                    </a:ext>
                  </a:extLst>
                </a:gridCol>
              </a:tblGrid>
              <a:tr h="457200">
                <a:tc>
                  <a:txBody>
                    <a:bodyPr/>
                    <a:lstStyle/>
                    <a:p>
                      <a:pPr algn="ctr"/>
                      <a:r>
                        <a:rPr lang="en-US" sz="2400" dirty="0"/>
                        <a:t>Wicked think</a:t>
                      </a:r>
                    </a:p>
                  </a:txBody>
                  <a:tcPr/>
                </a:tc>
                <a:tc>
                  <a:txBody>
                    <a:bodyPr/>
                    <a:lstStyle/>
                    <a:p>
                      <a:pPr algn="ctr"/>
                      <a:r>
                        <a:rPr lang="en-US" sz="2400" dirty="0"/>
                        <a:t>But reality is</a:t>
                      </a:r>
                    </a:p>
                  </a:txBody>
                  <a:tcPr>
                    <a:solidFill>
                      <a:schemeClr val="accent4">
                        <a:lumMod val="50000"/>
                      </a:schemeClr>
                    </a:solidFill>
                  </a:tcPr>
                </a:tc>
                <a:extLst>
                  <a:ext uri="{0D108BD9-81ED-4DB2-BD59-A6C34878D82A}">
                    <a16:rowId xmlns:a16="http://schemas.microsoft.com/office/drawing/2014/main" val="10000"/>
                  </a:ext>
                </a:extLst>
              </a:tr>
              <a:tr h="4572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“God hath forgotten” </a:t>
                      </a:r>
                      <a:r>
                        <a:rPr lang="en-US" sz="2000" dirty="0"/>
                        <a:t>(v.11)</a:t>
                      </a:r>
                    </a:p>
                  </a:txBody>
                  <a:tcPr/>
                </a:tc>
                <a:tc>
                  <a:txBody>
                    <a:bodyPr/>
                    <a:lstStyle/>
                    <a:p>
                      <a:pPr marL="0" indent="0">
                        <a:spcAft>
                          <a:spcPts val="600"/>
                        </a:spcAft>
                        <a:buFont typeface="Arial" panose="020B0604020202020204" pitchFamily="34" charset="0"/>
                        <a:buNone/>
                      </a:pPr>
                      <a:r>
                        <a:rPr lang="en-US" sz="2400" dirty="0"/>
                        <a:t>“forget not!” </a:t>
                      </a:r>
                      <a:r>
                        <a:rPr lang="en-US" sz="2000" dirty="0"/>
                        <a:t>(v.12)</a:t>
                      </a:r>
                    </a:p>
                  </a:txBody>
                  <a:tcPr>
                    <a:solidFill>
                      <a:schemeClr val="accent4">
                        <a:lumMod val="60000"/>
                        <a:lumOff val="40000"/>
                      </a:schemeClr>
                    </a:solidFill>
                  </a:tcPr>
                </a:tc>
                <a:extLst>
                  <a:ext uri="{0D108BD9-81ED-4DB2-BD59-A6C34878D82A}">
                    <a16:rowId xmlns:a16="http://schemas.microsoft.com/office/drawing/2014/main" val="10001"/>
                  </a:ext>
                </a:extLst>
              </a:tr>
              <a:tr h="457200">
                <a:tc>
                  <a:txBody>
                    <a:bodyPr/>
                    <a:lstStyle/>
                    <a:p>
                      <a:pPr marL="0" indent="0">
                        <a:spcAft>
                          <a:spcPts val="600"/>
                        </a:spcAft>
                        <a:buFont typeface="Arial" panose="020B0604020202020204" pitchFamily="34" charset="0"/>
                        <a:buNone/>
                      </a:pPr>
                      <a:r>
                        <a:rPr lang="en-US" sz="2400" dirty="0"/>
                        <a:t>“He will never see it” </a:t>
                      </a:r>
                      <a:r>
                        <a:rPr lang="en-US" sz="2000" dirty="0"/>
                        <a:t>(v.11)</a:t>
                      </a:r>
                    </a:p>
                  </a:txBody>
                  <a:tcPr/>
                </a:tc>
                <a:tc>
                  <a:txBody>
                    <a:bodyPr/>
                    <a:lstStyle/>
                    <a:p>
                      <a:pPr marL="0" indent="0">
                        <a:spcAft>
                          <a:spcPts val="600"/>
                        </a:spcAft>
                        <a:buFont typeface="Arial" panose="020B0604020202020204" pitchFamily="34" charset="0"/>
                        <a:buNone/>
                      </a:pPr>
                      <a:r>
                        <a:rPr lang="en-US" sz="2400" dirty="0"/>
                        <a:t>“thou hast seen it” </a:t>
                      </a:r>
                      <a:r>
                        <a:rPr lang="en-US" sz="2000" dirty="0"/>
                        <a:t>(v.14)</a:t>
                      </a:r>
                    </a:p>
                  </a:txBody>
                  <a:tcPr>
                    <a:solidFill>
                      <a:schemeClr val="accent4">
                        <a:lumMod val="40000"/>
                        <a:lumOff val="60000"/>
                      </a:schemeClr>
                    </a:solidFill>
                  </a:tcPr>
                </a:tc>
                <a:extLst>
                  <a:ext uri="{0D108BD9-81ED-4DB2-BD59-A6C34878D82A}">
                    <a16:rowId xmlns:a16="http://schemas.microsoft.com/office/drawing/2014/main" val="10002"/>
                  </a:ext>
                </a:extLst>
              </a:tr>
              <a:tr h="457200">
                <a:tc>
                  <a:txBody>
                    <a:bodyPr/>
                    <a:lstStyle/>
                    <a:p>
                      <a:pPr marL="0" indent="0">
                        <a:spcAft>
                          <a:spcPts val="600"/>
                        </a:spcAft>
                        <a:buFont typeface="Arial" panose="020B0604020202020204" pitchFamily="34" charset="0"/>
                        <a:buNone/>
                      </a:pPr>
                      <a:r>
                        <a:rPr lang="en-US" sz="2400" dirty="0"/>
                        <a:t>“I shall not be moved” </a:t>
                      </a:r>
                      <a:r>
                        <a:rPr lang="en-US" sz="2000" dirty="0"/>
                        <a:t>(v.6)</a:t>
                      </a:r>
                    </a:p>
                  </a:txBody>
                  <a:tcPr/>
                </a:tc>
                <a:tc>
                  <a:txBody>
                    <a:bodyPr/>
                    <a:lstStyle/>
                    <a:p>
                      <a:pPr marL="0" indent="0">
                        <a:spcAft>
                          <a:spcPts val="600"/>
                        </a:spcAft>
                        <a:buFont typeface="Arial" panose="020B0604020202020204" pitchFamily="34" charset="0"/>
                        <a:buNone/>
                      </a:pPr>
                      <a:r>
                        <a:rPr lang="en-US" sz="2400" dirty="0"/>
                        <a:t>“Requite it…” </a:t>
                      </a:r>
                      <a:r>
                        <a:rPr lang="en-US" sz="2000" dirty="0"/>
                        <a:t>(v.14)</a:t>
                      </a:r>
                      <a:endParaRPr lang="en-US" sz="2400" dirty="0"/>
                    </a:p>
                  </a:txBody>
                  <a:tcPr>
                    <a:solidFill>
                      <a:schemeClr val="accent4">
                        <a:lumMod val="60000"/>
                        <a:lumOff val="40000"/>
                      </a:schemeClr>
                    </a:solidFill>
                  </a:tcPr>
                </a:tc>
                <a:extLst>
                  <a:ext uri="{0D108BD9-81ED-4DB2-BD59-A6C34878D82A}">
                    <a16:rowId xmlns:a16="http://schemas.microsoft.com/office/drawing/2014/main" val="10003"/>
                  </a:ext>
                </a:extLst>
              </a:tr>
              <a:tr h="457200">
                <a:tc>
                  <a:txBody>
                    <a:bodyPr/>
                    <a:lstStyle/>
                    <a:p>
                      <a:pPr marL="0" indent="0">
                        <a:spcAft>
                          <a:spcPts val="600"/>
                        </a:spcAft>
                        <a:buFont typeface="Arial" panose="020B0604020202020204" pitchFamily="34" charset="0"/>
                        <a:buNone/>
                      </a:pPr>
                      <a:r>
                        <a:rPr lang="en-US" sz="2400" dirty="0"/>
                        <a:t>“I shall never be in evil” </a:t>
                      </a:r>
                      <a:r>
                        <a:rPr lang="en-US" sz="2000" dirty="0"/>
                        <a:t>(v.6)</a:t>
                      </a:r>
                      <a:endParaRPr lang="en-US" sz="2400" dirty="0"/>
                    </a:p>
                  </a:txBody>
                  <a:tcPr/>
                </a:tc>
                <a:tc>
                  <a:txBody>
                    <a:bodyPr/>
                    <a:lstStyle/>
                    <a:p>
                      <a:pPr marL="0" indent="0">
                        <a:spcAft>
                          <a:spcPts val="600"/>
                        </a:spcAft>
                        <a:buFont typeface="Arial" panose="020B0604020202020204" pitchFamily="34" charset="0"/>
                        <a:buNone/>
                      </a:pPr>
                      <a:r>
                        <a:rPr lang="en-US" sz="2400" dirty="0"/>
                        <a:t>“Break</a:t>
                      </a:r>
                      <a:r>
                        <a:rPr lang="en-US" sz="2400" baseline="0" dirty="0"/>
                        <a:t>…</a:t>
                      </a:r>
                      <a:r>
                        <a:rPr lang="en-US" sz="2400" dirty="0"/>
                        <a:t> arm…evil” </a:t>
                      </a:r>
                      <a:r>
                        <a:rPr lang="en-US" sz="2000" dirty="0"/>
                        <a:t>(v.15)</a:t>
                      </a:r>
                    </a:p>
                  </a:txBody>
                  <a:tcPr>
                    <a:solidFill>
                      <a:schemeClr val="accent4">
                        <a:lumMod val="40000"/>
                        <a:lumOff val="60000"/>
                      </a:schemeClr>
                    </a:solidFill>
                  </a:tcPr>
                </a:tc>
                <a:extLst>
                  <a:ext uri="{0D108BD9-81ED-4DB2-BD59-A6C34878D82A}">
                    <a16:rowId xmlns:a16="http://schemas.microsoft.com/office/drawing/2014/main" val="10004"/>
                  </a:ext>
                </a:extLst>
              </a:tr>
              <a:tr h="762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“Thou</a:t>
                      </a:r>
                      <a:r>
                        <a:rPr lang="en-US" sz="2400" baseline="0" dirty="0"/>
                        <a:t> wilt</a:t>
                      </a:r>
                      <a:r>
                        <a:rPr lang="en-US" sz="2400" dirty="0"/>
                        <a:t> not require </a:t>
                      </a:r>
                      <a:r>
                        <a:rPr lang="en-US" sz="2000" i="1" dirty="0"/>
                        <a:t>(</a:t>
                      </a:r>
                      <a:r>
                        <a:rPr lang="en-US" sz="2000" i="1" dirty="0" err="1"/>
                        <a:t>darash</a:t>
                      </a:r>
                      <a:r>
                        <a:rPr lang="en-US" sz="2000" i="1" dirty="0"/>
                        <a:t>)”</a:t>
                      </a:r>
                      <a:r>
                        <a:rPr lang="en-US" sz="2000" dirty="0"/>
                        <a:t> (v.13)</a:t>
                      </a:r>
                    </a:p>
                  </a:txBody>
                  <a:tcPr/>
                </a:tc>
                <a:tc>
                  <a:txBody>
                    <a:bodyPr/>
                    <a:lstStyle/>
                    <a:p>
                      <a:pPr marL="0" indent="0">
                        <a:spcAft>
                          <a:spcPts val="600"/>
                        </a:spcAft>
                        <a:buFont typeface="Arial" panose="020B0604020202020204" pitchFamily="34" charset="0"/>
                        <a:buNone/>
                      </a:pPr>
                      <a:r>
                        <a:rPr lang="en-US" sz="2400" dirty="0"/>
                        <a:t>“Seek </a:t>
                      </a:r>
                      <a:r>
                        <a:rPr lang="en-US" sz="2000" dirty="0"/>
                        <a:t>(</a:t>
                      </a:r>
                      <a:r>
                        <a:rPr lang="en-US" sz="2000" i="1" dirty="0" err="1"/>
                        <a:t>darash</a:t>
                      </a:r>
                      <a:r>
                        <a:rPr lang="en-US" sz="2000" i="1" dirty="0"/>
                        <a:t>)</a:t>
                      </a:r>
                      <a:r>
                        <a:rPr lang="en-US" sz="2000" dirty="0"/>
                        <a:t> </a:t>
                      </a:r>
                      <a:r>
                        <a:rPr lang="en-US" sz="2400" dirty="0"/>
                        <a:t>out” </a:t>
                      </a:r>
                      <a:r>
                        <a:rPr lang="en-US" sz="2000" dirty="0"/>
                        <a:t>(v.15)</a:t>
                      </a:r>
                      <a:endParaRPr lang="en-US" sz="2400" dirty="0"/>
                    </a:p>
                  </a:txBody>
                  <a:tcPr anchor="ctr">
                    <a:solidFill>
                      <a:schemeClr val="accent4">
                        <a:lumMod val="60000"/>
                        <a:lumOff val="40000"/>
                      </a:schemeClr>
                    </a:solidFill>
                  </a:tcPr>
                </a:tc>
                <a:extLst>
                  <a:ext uri="{0D108BD9-81ED-4DB2-BD59-A6C34878D82A}">
                    <a16:rowId xmlns:a16="http://schemas.microsoft.com/office/drawing/2014/main" val="10005"/>
                  </a:ext>
                </a:extLst>
              </a:tr>
            </a:tbl>
          </a:graphicData>
        </a:graphic>
      </p:graphicFrame>
      <p:sp>
        <p:nvSpPr>
          <p:cNvPr id="6" name="Rectangle 5"/>
          <p:cNvSpPr/>
          <p:nvPr/>
        </p:nvSpPr>
        <p:spPr>
          <a:xfrm>
            <a:off x="9144000" y="2970909"/>
            <a:ext cx="9365726" cy="4946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7" name="Rectangle 6"/>
          <p:cNvSpPr/>
          <p:nvPr/>
        </p:nvSpPr>
        <p:spPr>
          <a:xfrm>
            <a:off x="9144000" y="3439041"/>
            <a:ext cx="9365726" cy="4691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8" name="Rectangle 7"/>
          <p:cNvSpPr/>
          <p:nvPr/>
        </p:nvSpPr>
        <p:spPr>
          <a:xfrm>
            <a:off x="9105155" y="2419644"/>
            <a:ext cx="9365727" cy="57677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9" name="Rectangle 8"/>
          <p:cNvSpPr/>
          <p:nvPr/>
        </p:nvSpPr>
        <p:spPr>
          <a:xfrm>
            <a:off x="9105155" y="3894126"/>
            <a:ext cx="9365726" cy="7315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10" name="Rectangle 9"/>
          <p:cNvSpPr/>
          <p:nvPr/>
        </p:nvSpPr>
        <p:spPr>
          <a:xfrm>
            <a:off x="9144000" y="4336748"/>
            <a:ext cx="9365726" cy="82507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Tree>
    <p:extLst>
      <p:ext uri="{BB962C8B-B14F-4D97-AF65-F5344CB8AC3E}">
        <p14:creationId xmlns:p14="http://schemas.microsoft.com/office/powerpoint/2010/main" val="4243414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2.77778E-6 -2.96296E-6 L -0.9967 -0.00139 " pathEditMode="relative" rAng="0" ptsTypes="AA">
                                      <p:cBhvr>
                                        <p:cTn id="6" dur="10" fill="hold"/>
                                        <p:tgtEl>
                                          <p:spTgt spid="6"/>
                                        </p:tgtEl>
                                        <p:attrNameLst>
                                          <p:attrName>ppt_x</p:attrName>
                                          <p:attrName>ppt_y</p:attrName>
                                        </p:attrNameLst>
                                      </p:cBhvr>
                                      <p:rCtr x="-49844" y="-69"/>
                                    </p:animMotion>
                                  </p:childTnLst>
                                </p:cTn>
                              </p:par>
                              <p:par>
                                <p:cTn id="7" presetID="42" presetClass="path" presetSubtype="0" accel="50000" decel="50000" fill="hold" grpId="0" nodeType="withEffect">
                                  <p:stCondLst>
                                    <p:cond delay="0"/>
                                  </p:stCondLst>
                                  <p:childTnLst>
                                    <p:animMotion origin="layout" path="M -2.77778E-6 1.85185E-6 L -0.98298 -0.00232 " pathEditMode="relative" rAng="0" ptsTypes="AA">
                                      <p:cBhvr>
                                        <p:cTn id="8" dur="10" fill="hold"/>
                                        <p:tgtEl>
                                          <p:spTgt spid="7"/>
                                        </p:tgtEl>
                                        <p:attrNameLst>
                                          <p:attrName>ppt_x</p:attrName>
                                          <p:attrName>ppt_y</p:attrName>
                                        </p:attrNameLst>
                                      </p:cBhvr>
                                      <p:rCtr x="-49149" y="-116"/>
                                    </p:animMotion>
                                  </p:childTnLst>
                                </p:cTn>
                              </p:par>
                              <p:par>
                                <p:cTn id="9" presetID="42" presetClass="path" presetSubtype="0" accel="50000" decel="50000" fill="hold" grpId="0" nodeType="withEffect">
                                  <p:stCondLst>
                                    <p:cond delay="0"/>
                                  </p:stCondLst>
                                  <p:childTnLst>
                                    <p:animMotion origin="layout" path="M -2.5E-6 2.59259E-6 L -0.99097 0.00926 " pathEditMode="relative" rAng="0" ptsTypes="AA">
                                      <p:cBhvr>
                                        <p:cTn id="10" dur="10" fill="hold"/>
                                        <p:tgtEl>
                                          <p:spTgt spid="8"/>
                                        </p:tgtEl>
                                        <p:attrNameLst>
                                          <p:attrName>ppt_x</p:attrName>
                                          <p:attrName>ppt_y</p:attrName>
                                        </p:attrNameLst>
                                      </p:cBhvr>
                                      <p:rCtr x="-49549" y="463"/>
                                    </p:animMotion>
                                  </p:childTnLst>
                                </p:cTn>
                              </p:par>
                              <p:par>
                                <p:cTn id="11" presetID="42" presetClass="path" presetSubtype="0" accel="50000" decel="50000" fill="hold" grpId="0" nodeType="withEffect">
                                  <p:stCondLst>
                                    <p:cond delay="0"/>
                                  </p:stCondLst>
                                  <p:childTnLst>
                                    <p:animMotion origin="layout" path="M -2.5E-6 -4.81481E-6 L -1.00173 -0.00578 " pathEditMode="relative" rAng="0" ptsTypes="AA">
                                      <p:cBhvr>
                                        <p:cTn id="12" dur="10" fill="hold"/>
                                        <p:tgtEl>
                                          <p:spTgt spid="9"/>
                                        </p:tgtEl>
                                        <p:attrNameLst>
                                          <p:attrName>ppt_x</p:attrName>
                                          <p:attrName>ppt_y</p:attrName>
                                        </p:attrNameLst>
                                      </p:cBhvr>
                                      <p:rCtr x="-50087" y="-301"/>
                                    </p:animMotion>
                                  </p:childTnLst>
                                </p:cTn>
                              </p:par>
                              <p:par>
                                <p:cTn id="13" presetID="42" presetClass="path" presetSubtype="0" accel="50000" decel="50000" fill="hold" grpId="0" nodeType="withEffect">
                                  <p:stCondLst>
                                    <p:cond delay="0"/>
                                  </p:stCondLst>
                                  <p:childTnLst>
                                    <p:animMotion origin="layout" path="M -2.77778E-6 -2.59259E-6 L -0.98889 -0.00139 " pathEditMode="relative" rAng="0" ptsTypes="AA">
                                      <p:cBhvr>
                                        <p:cTn id="14" dur="10" fill="hold"/>
                                        <p:tgtEl>
                                          <p:spTgt spid="10"/>
                                        </p:tgtEl>
                                        <p:attrNameLst>
                                          <p:attrName>ppt_x</p:attrName>
                                          <p:attrName>ppt_y</p:attrName>
                                        </p:attrNameLst>
                                      </p:cBhvr>
                                      <p:rCtr x="-49444" y="-69"/>
                                    </p:animMotion>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grpId="1" nodeType="clickEffect">
                                  <p:stCondLst>
                                    <p:cond delay="0"/>
                                  </p:stCondLst>
                                  <p:childTnLst>
                                    <p:animEffect transition="out" filter="fade">
                                      <p:cBhvr>
                                        <p:cTn id="18" dur="500"/>
                                        <p:tgtEl>
                                          <p:spTgt spid="8"/>
                                        </p:tgtEl>
                                      </p:cBhvr>
                                    </p:animEffect>
                                    <p:set>
                                      <p:cBhvr>
                                        <p:cTn id="19" dur="1" fill="hold">
                                          <p:stCondLst>
                                            <p:cond delay="499"/>
                                          </p:stCondLst>
                                        </p:cTn>
                                        <p:tgtEl>
                                          <p:spTgt spid="8"/>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500"/>
                                        <p:tgtEl>
                                          <p:spTgt spid="6"/>
                                        </p:tgtEl>
                                      </p:cBhvr>
                                    </p:animEffect>
                                    <p:set>
                                      <p:cBhvr>
                                        <p:cTn id="24" dur="1" fill="hold">
                                          <p:stCondLst>
                                            <p:cond delay="499"/>
                                          </p:stCondLst>
                                        </p:cTn>
                                        <p:tgtEl>
                                          <p:spTgt spid="6"/>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500"/>
                                        <p:tgtEl>
                                          <p:spTgt spid="7"/>
                                        </p:tgtEl>
                                      </p:cBhvr>
                                    </p:animEffect>
                                    <p:set>
                                      <p:cBhvr>
                                        <p:cTn id="29" dur="1" fill="hold">
                                          <p:stCondLst>
                                            <p:cond delay="499"/>
                                          </p:stCondLst>
                                        </p:cTn>
                                        <p:tgtEl>
                                          <p:spTgt spid="7"/>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0" presetClass="exit" presetSubtype="0" fill="hold" grpId="1" nodeType="clickEffect">
                                  <p:stCondLst>
                                    <p:cond delay="0"/>
                                  </p:stCondLst>
                                  <p:childTnLst>
                                    <p:animEffect transition="out" filter="fade">
                                      <p:cBhvr>
                                        <p:cTn id="33" dur="500"/>
                                        <p:tgtEl>
                                          <p:spTgt spid="9"/>
                                        </p:tgtEl>
                                      </p:cBhvr>
                                    </p:animEffect>
                                    <p:set>
                                      <p:cBhvr>
                                        <p:cTn id="34" dur="1" fill="hold">
                                          <p:stCondLst>
                                            <p:cond delay="499"/>
                                          </p:stCondLst>
                                        </p:cTn>
                                        <p:tgtEl>
                                          <p:spTgt spid="9"/>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0" presetClass="exit" presetSubtype="0" fill="hold" grpId="1" nodeType="clickEffect">
                                  <p:stCondLst>
                                    <p:cond delay="0"/>
                                  </p:stCondLst>
                                  <p:childTnLst>
                                    <p:animEffect transition="out" filter="fade">
                                      <p:cBhvr>
                                        <p:cTn id="38" dur="500"/>
                                        <p:tgtEl>
                                          <p:spTgt spid="10"/>
                                        </p:tgtEl>
                                      </p:cBhvr>
                                    </p:animEffect>
                                    <p:set>
                                      <p:cBhvr>
                                        <p:cTn id="39" dur="1" fill="hold">
                                          <p:stCondLst>
                                            <p:cond delay="499"/>
                                          </p:stCondLst>
                                        </p:cTn>
                                        <p:tgtEl>
                                          <p:spTgt spid="10"/>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1159100" y="234748"/>
            <a:ext cx="7698296" cy="810491"/>
          </a:xfrm>
        </p:spPr>
        <p:txBody>
          <a:bodyPr>
            <a:normAutofit fontScale="90000"/>
          </a:bodyPr>
          <a:lstStyle/>
          <a:p>
            <a:r>
              <a:rPr lang="en-US" dirty="0"/>
              <a:t>Examples of success &amp; failure </a:t>
            </a:r>
          </a:p>
        </p:txBody>
      </p:sp>
      <p:sp>
        <p:nvSpPr>
          <p:cNvPr id="6" name="TextBox 5"/>
          <p:cNvSpPr txBox="1"/>
          <p:nvPr/>
        </p:nvSpPr>
        <p:spPr>
          <a:xfrm>
            <a:off x="286604" y="994591"/>
            <a:ext cx="8352431" cy="523220"/>
          </a:xfrm>
          <a:prstGeom prst="rect">
            <a:avLst/>
          </a:prstGeom>
          <a:noFill/>
        </p:spPr>
        <p:txBody>
          <a:bodyPr wrap="square" rtlCol="0">
            <a:spAutoFit/>
          </a:bodyPr>
          <a:lstStyle/>
          <a:p>
            <a:r>
              <a:rPr lang="en-US" sz="2800" i="1" dirty="0"/>
              <a:t>God consciousness in real-life examples</a:t>
            </a:r>
          </a:p>
        </p:txBody>
      </p:sp>
      <p:sp>
        <p:nvSpPr>
          <p:cNvPr id="7" name="TextBox 6"/>
          <p:cNvSpPr txBox="1"/>
          <p:nvPr/>
        </p:nvSpPr>
        <p:spPr>
          <a:xfrm>
            <a:off x="286604" y="1728771"/>
            <a:ext cx="8857396" cy="2123658"/>
          </a:xfrm>
          <a:prstGeom prst="rect">
            <a:avLst/>
          </a:prstGeom>
          <a:noFill/>
        </p:spPr>
        <p:txBody>
          <a:bodyPr wrap="square" rtlCol="0">
            <a:spAutoFit/>
          </a:bodyPr>
          <a:lstStyle/>
          <a:p>
            <a:pPr marL="342900" indent="-342900">
              <a:buFont typeface="Arial" panose="020B0604020202020204" pitchFamily="34" charset="0"/>
              <a:buChar char="•"/>
            </a:pPr>
            <a:r>
              <a:rPr lang="en-US" sz="2400" dirty="0"/>
              <a:t>Overcoming temptation – </a:t>
            </a:r>
            <a:r>
              <a:rPr lang="en-US" sz="2000" i="1" dirty="0"/>
              <a:t>Joseph</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400" dirty="0"/>
              <a:t>Committing to God – </a:t>
            </a:r>
            <a:r>
              <a:rPr lang="en-US" sz="2000" i="1" dirty="0"/>
              <a:t>Hagar</a:t>
            </a:r>
          </a:p>
          <a:p>
            <a:pPr marL="342900" indent="-342900">
              <a:buFont typeface="Arial" panose="020B0604020202020204" pitchFamily="34" charset="0"/>
              <a:buChar char="•"/>
            </a:pPr>
            <a:endParaRPr lang="en-US" sz="2000" i="1" dirty="0"/>
          </a:p>
          <a:p>
            <a:pPr marL="342900" indent="-342900">
              <a:buFont typeface="Arial" panose="020B0604020202020204" pitchFamily="34" charset="0"/>
              <a:buChar char="•"/>
            </a:pPr>
            <a:r>
              <a:rPr lang="en-US" sz="2400" dirty="0"/>
              <a:t>Relying on God – </a:t>
            </a:r>
            <a:r>
              <a:rPr lang="en-US" sz="2000" i="1" dirty="0"/>
              <a:t>Jacob</a:t>
            </a:r>
          </a:p>
          <a:p>
            <a:pPr marL="342900" indent="-342900">
              <a:buFont typeface="Arial" panose="020B0604020202020204" pitchFamily="34" charset="0"/>
              <a:buChar char="•"/>
            </a:pPr>
            <a:endParaRPr lang="en-US" sz="2000" i="1" dirty="0">
              <a:sym typeface="Wingdings" panose="05000000000000000000" pitchFamily="2" charset="2"/>
            </a:endParaRPr>
          </a:p>
        </p:txBody>
      </p:sp>
    </p:spTree>
    <p:extLst>
      <p:ext uri="{BB962C8B-B14F-4D97-AF65-F5344CB8AC3E}">
        <p14:creationId xmlns:p14="http://schemas.microsoft.com/office/powerpoint/2010/main" val="3472365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fade">
                                      <p:cBhvr>
                                        <p:cTn id="7" dur="500"/>
                                        <p:tgtEl>
                                          <p:spTgt spid="7">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4" end="4"/>
                                            </p:txEl>
                                          </p:spTgt>
                                        </p:tgtEl>
                                        <p:attrNameLst>
                                          <p:attrName>style.visibility</p:attrName>
                                        </p:attrNameLst>
                                      </p:cBhvr>
                                      <p:to>
                                        <p:strVal val="visible"/>
                                      </p:to>
                                    </p:set>
                                    <p:animEffect transition="in" filter="fade">
                                      <p:cBhvr>
                                        <p:cTn id="12"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1159100" y="234748"/>
            <a:ext cx="6947670" cy="810491"/>
          </a:xfrm>
        </p:spPr>
        <p:txBody>
          <a:bodyPr>
            <a:normAutofit/>
          </a:bodyPr>
          <a:lstStyle/>
          <a:p>
            <a:r>
              <a:rPr lang="en-US" dirty="0"/>
              <a:t>Joseph</a:t>
            </a:r>
          </a:p>
        </p:txBody>
      </p:sp>
      <p:sp>
        <p:nvSpPr>
          <p:cNvPr id="18" name="TextBox 17"/>
          <p:cNvSpPr txBox="1"/>
          <p:nvPr/>
        </p:nvSpPr>
        <p:spPr>
          <a:xfrm>
            <a:off x="225547" y="6060412"/>
            <a:ext cx="8814775" cy="769441"/>
          </a:xfrm>
          <a:prstGeom prst="rect">
            <a:avLst/>
          </a:prstGeom>
          <a:solidFill>
            <a:srgbClr val="FFFF00"/>
          </a:solidFill>
          <a:ln>
            <a:solidFill>
              <a:schemeClr val="bg1"/>
            </a:solidFill>
          </a:ln>
        </p:spPr>
        <p:txBody>
          <a:bodyPr wrap="square" rtlCol="0">
            <a:spAutoFit/>
          </a:bodyPr>
          <a:lstStyle/>
          <a:p>
            <a:r>
              <a:rPr lang="en-US" sz="2400" b="1" dirty="0">
                <a:solidFill>
                  <a:schemeClr val="bg1"/>
                </a:solidFill>
              </a:rPr>
              <a:t>When faced with temptation, we must remember Joseph:</a:t>
            </a:r>
          </a:p>
          <a:p>
            <a:pPr marL="342900" indent="-342900" algn="ctr">
              <a:buFont typeface="Arial" panose="020B0604020202020204" pitchFamily="34" charset="0"/>
              <a:buChar char="•"/>
            </a:pPr>
            <a:r>
              <a:rPr lang="en-US" sz="2000" b="1" dirty="0">
                <a:solidFill>
                  <a:schemeClr val="bg1"/>
                </a:solidFill>
              </a:rPr>
              <a:t>Sin is against God, make no provision for the flesh, God sees all!</a:t>
            </a:r>
          </a:p>
        </p:txBody>
      </p:sp>
      <p:sp>
        <p:nvSpPr>
          <p:cNvPr id="3" name="TextBox 2"/>
          <p:cNvSpPr txBox="1"/>
          <p:nvPr/>
        </p:nvSpPr>
        <p:spPr>
          <a:xfrm>
            <a:off x="2190944" y="928692"/>
            <a:ext cx="6871168" cy="523220"/>
          </a:xfrm>
          <a:prstGeom prst="rect">
            <a:avLst/>
          </a:prstGeom>
          <a:noFill/>
        </p:spPr>
        <p:txBody>
          <a:bodyPr wrap="square" rtlCol="0">
            <a:spAutoFit/>
          </a:bodyPr>
          <a:lstStyle/>
          <a:p>
            <a:r>
              <a:rPr lang="en-US" sz="2800" i="1" dirty="0"/>
              <a:t>God consciousness: facing temptation</a:t>
            </a:r>
          </a:p>
        </p:txBody>
      </p:sp>
      <p:sp>
        <p:nvSpPr>
          <p:cNvPr id="5" name="TextBox 4"/>
          <p:cNvSpPr txBox="1"/>
          <p:nvPr/>
        </p:nvSpPr>
        <p:spPr>
          <a:xfrm>
            <a:off x="218364" y="1406525"/>
            <a:ext cx="8925636" cy="4708981"/>
          </a:xfrm>
          <a:prstGeom prst="rect">
            <a:avLst/>
          </a:prstGeom>
          <a:noFill/>
        </p:spPr>
        <p:txBody>
          <a:bodyPr wrap="square" rtlCol="0">
            <a:spAutoFit/>
          </a:bodyPr>
          <a:lstStyle/>
          <a:p>
            <a:pPr marL="342900" indent="-342900">
              <a:buFont typeface="Arial" panose="020B0604020202020204" pitchFamily="34" charset="0"/>
              <a:buChar char="•"/>
            </a:pPr>
            <a:r>
              <a:rPr lang="en-US" sz="2400" dirty="0"/>
              <a:t>Successful in Egypt b/c God was with him</a:t>
            </a:r>
          </a:p>
          <a:p>
            <a:pPr marL="800100" lvl="1" indent="-342900">
              <a:spcAft>
                <a:spcPts val="1200"/>
              </a:spcAft>
              <a:buFont typeface="Arial" panose="020B0604020202020204" pitchFamily="34" charset="0"/>
              <a:buChar char="•"/>
            </a:pPr>
            <a:r>
              <a:rPr lang="en-US" sz="2000" dirty="0"/>
              <a:t>Gen 39:2, 3, 3, 5, 5, 21, 23 </a:t>
            </a:r>
          </a:p>
          <a:p>
            <a:pPr marL="342900" indent="-342900">
              <a:buFont typeface="Arial" panose="020B0604020202020204" pitchFamily="34" charset="0"/>
              <a:buChar char="•"/>
            </a:pPr>
            <a:r>
              <a:rPr lang="en-US" sz="2400" dirty="0"/>
              <a:t>Shared his faith with others</a:t>
            </a:r>
          </a:p>
          <a:p>
            <a:pPr marL="800100" lvl="1" indent="-342900">
              <a:buFont typeface="Arial" panose="020B0604020202020204" pitchFamily="34" charset="0"/>
              <a:buChar char="•"/>
            </a:pPr>
            <a:r>
              <a:rPr lang="en-US" sz="2000" dirty="0"/>
              <a:t>39:3 – Potiphar recognizes God is with Joseph</a:t>
            </a:r>
          </a:p>
          <a:p>
            <a:pPr marL="800100" lvl="1" indent="-342900">
              <a:spcAft>
                <a:spcPts val="1200"/>
              </a:spcAft>
              <a:buFont typeface="Arial" panose="020B0604020202020204" pitchFamily="34" charset="0"/>
              <a:buChar char="•"/>
            </a:pPr>
            <a:r>
              <a:rPr lang="en-US" sz="2000" dirty="0"/>
              <a:t>39:14,17 – Joseph is called “Hebrew”</a:t>
            </a:r>
          </a:p>
          <a:p>
            <a:pPr marL="342900" indent="-342900">
              <a:buFont typeface="Arial" panose="020B0604020202020204" pitchFamily="34" charset="0"/>
              <a:buChar char="•"/>
            </a:pPr>
            <a:r>
              <a:rPr lang="en-US" sz="2400" dirty="0"/>
              <a:t>Conscious of God’s presence and accountability to Him</a:t>
            </a:r>
          </a:p>
          <a:p>
            <a:pPr marL="800100" lvl="1" indent="-342900">
              <a:spcAft>
                <a:spcPts val="1200"/>
              </a:spcAft>
              <a:buFont typeface="Arial" panose="020B0604020202020204" pitchFamily="34" charset="0"/>
              <a:buChar char="•"/>
            </a:pPr>
            <a:r>
              <a:rPr lang="en-US" sz="2000" dirty="0"/>
              <a:t>Sin against God (39:9).  </a:t>
            </a:r>
            <a:r>
              <a:rPr lang="en-US" dirty="0"/>
              <a:t>See also 40:8; 41:16, 51-52; 45:5,7,8,9; 50:20</a:t>
            </a:r>
          </a:p>
          <a:p>
            <a:pPr marL="342900" indent="-342900">
              <a:buFont typeface="Arial" panose="020B0604020202020204" pitchFamily="34" charset="0"/>
              <a:buChar char="•"/>
            </a:pPr>
            <a:r>
              <a:rPr lang="en-US" sz="2400" dirty="0"/>
              <a:t>God Consciousness shown by actions during temptation</a:t>
            </a:r>
          </a:p>
          <a:p>
            <a:pPr marL="800100" lvl="1" indent="-342900">
              <a:buFont typeface="Arial" panose="020B0604020202020204" pitchFamily="34" charset="0"/>
              <a:buChar char="•"/>
            </a:pPr>
            <a:r>
              <a:rPr lang="en-US" sz="2000" dirty="0"/>
              <a:t>Does not get close to her (39:10 cp. Rom 13:14; </a:t>
            </a:r>
            <a:r>
              <a:rPr lang="en-US" sz="2000" dirty="0" err="1"/>
              <a:t>Psa</a:t>
            </a:r>
            <a:r>
              <a:rPr lang="en-US" sz="2000" dirty="0"/>
              <a:t> 101:3)</a:t>
            </a:r>
          </a:p>
          <a:p>
            <a:pPr marL="800100" lvl="1" indent="-342900">
              <a:spcAft>
                <a:spcPts val="1200"/>
              </a:spcAft>
              <a:buFont typeface="Arial" panose="020B0604020202020204" pitchFamily="34" charset="0"/>
              <a:buChar char="•"/>
            </a:pPr>
            <a:r>
              <a:rPr lang="en-US" sz="2000" dirty="0"/>
              <a:t>“left, fled, got him out” (39:12, 13, 15, 18) cp. to 1 Cor 6:18</a:t>
            </a:r>
          </a:p>
          <a:p>
            <a:pPr marL="342900" indent="-342900">
              <a:buFont typeface="Arial" panose="020B0604020202020204" pitchFamily="34" charset="0"/>
              <a:buChar char="•"/>
            </a:pPr>
            <a:r>
              <a:rPr lang="en-US" sz="2400" dirty="0"/>
              <a:t>Sees God’s presence in trials w/ brethren </a:t>
            </a:r>
          </a:p>
          <a:p>
            <a:pPr marL="800100" lvl="1" indent="-342900">
              <a:buFont typeface="Arial" panose="020B0604020202020204" pitchFamily="34" charset="0"/>
              <a:buChar char="•"/>
            </a:pPr>
            <a:r>
              <a:rPr lang="en-US" sz="2000" dirty="0"/>
              <a:t>Could see God’s hand in mistreatment by others (50:19-20)</a:t>
            </a:r>
          </a:p>
        </p:txBody>
      </p:sp>
    </p:spTree>
    <p:extLst>
      <p:ext uri="{BB962C8B-B14F-4D97-AF65-F5344CB8AC3E}">
        <p14:creationId xmlns:p14="http://schemas.microsoft.com/office/powerpoint/2010/main" val="2275801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3" end="3"/>
                                            </p:txEl>
                                          </p:spTgt>
                                        </p:tgtEl>
                                        <p:attrNameLst>
                                          <p:attrName>style.visibility</p:attrName>
                                        </p:attrNameLst>
                                      </p:cBhvr>
                                      <p:to>
                                        <p:strVal val="visible"/>
                                      </p:to>
                                    </p:set>
                                    <p:animEffect transition="in" filter="fade">
                                      <p:cBhvr>
                                        <p:cTn id="10" dur="500"/>
                                        <p:tgtEl>
                                          <p:spTgt spid="5">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animEffect transition="in" filter="fade">
                                      <p:cBhvr>
                                        <p:cTn id="13" dur="500"/>
                                        <p:tgtEl>
                                          <p:spTgt spid="5">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5">
                                            <p:txEl>
                                              <p:pRg st="5" end="5"/>
                                            </p:txEl>
                                          </p:spTgt>
                                        </p:tgtEl>
                                        <p:attrNameLst>
                                          <p:attrName>style.visibility</p:attrName>
                                        </p:attrNameLst>
                                      </p:cBhvr>
                                      <p:to>
                                        <p:strVal val="visible"/>
                                      </p:to>
                                    </p:set>
                                    <p:animEffect transition="in" filter="fade">
                                      <p:cBhvr>
                                        <p:cTn id="18" dur="500"/>
                                        <p:tgtEl>
                                          <p:spTgt spid="5">
                                            <p:txEl>
                                              <p:pRg st="5" end="5"/>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animEffect transition="in" filter="fade">
                                      <p:cBhvr>
                                        <p:cTn id="21" dur="500"/>
                                        <p:tgtEl>
                                          <p:spTgt spid="5">
                                            <p:txEl>
                                              <p:pRg st="6" end="6"/>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5">
                                            <p:txEl>
                                              <p:pRg st="7" end="7"/>
                                            </p:txEl>
                                          </p:spTgt>
                                        </p:tgtEl>
                                        <p:attrNameLst>
                                          <p:attrName>style.visibility</p:attrName>
                                        </p:attrNameLst>
                                      </p:cBhvr>
                                      <p:to>
                                        <p:strVal val="visible"/>
                                      </p:to>
                                    </p:set>
                                    <p:animEffect transition="in" filter="fade">
                                      <p:cBhvr>
                                        <p:cTn id="26" dur="500"/>
                                        <p:tgtEl>
                                          <p:spTgt spid="5">
                                            <p:txEl>
                                              <p:pRg st="7" end="7"/>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5">
                                            <p:txEl>
                                              <p:pRg st="8" end="8"/>
                                            </p:txEl>
                                          </p:spTgt>
                                        </p:tgtEl>
                                        <p:attrNameLst>
                                          <p:attrName>style.visibility</p:attrName>
                                        </p:attrNameLst>
                                      </p:cBhvr>
                                      <p:to>
                                        <p:strVal val="visible"/>
                                      </p:to>
                                    </p:set>
                                    <p:animEffect transition="in" filter="fade">
                                      <p:cBhvr>
                                        <p:cTn id="29" dur="500"/>
                                        <p:tgtEl>
                                          <p:spTgt spid="5">
                                            <p:txEl>
                                              <p:pRg st="8" end="8"/>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5">
                                            <p:txEl>
                                              <p:pRg st="9" end="9"/>
                                            </p:txEl>
                                          </p:spTgt>
                                        </p:tgtEl>
                                        <p:attrNameLst>
                                          <p:attrName>style.visibility</p:attrName>
                                        </p:attrNameLst>
                                      </p:cBhvr>
                                      <p:to>
                                        <p:strVal val="visible"/>
                                      </p:to>
                                    </p:set>
                                    <p:animEffect transition="in" filter="fade">
                                      <p:cBhvr>
                                        <p:cTn id="32" dur="500"/>
                                        <p:tgtEl>
                                          <p:spTgt spid="5">
                                            <p:txEl>
                                              <p:pRg st="9" end="9"/>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
                                            <p:txEl>
                                              <p:pRg st="10" end="10"/>
                                            </p:txEl>
                                          </p:spTgt>
                                        </p:tgtEl>
                                        <p:attrNameLst>
                                          <p:attrName>style.visibility</p:attrName>
                                        </p:attrNameLst>
                                      </p:cBhvr>
                                      <p:to>
                                        <p:strVal val="visible"/>
                                      </p:to>
                                    </p:set>
                                    <p:animEffect transition="in" filter="fade">
                                      <p:cBhvr>
                                        <p:cTn id="37" dur="500"/>
                                        <p:tgtEl>
                                          <p:spTgt spid="5">
                                            <p:txEl>
                                              <p:pRg st="10" end="10"/>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5">
                                            <p:txEl>
                                              <p:pRg st="11" end="11"/>
                                            </p:txEl>
                                          </p:spTgt>
                                        </p:tgtEl>
                                        <p:attrNameLst>
                                          <p:attrName>style.visibility</p:attrName>
                                        </p:attrNameLst>
                                      </p:cBhvr>
                                      <p:to>
                                        <p:strVal val="visible"/>
                                      </p:to>
                                    </p:set>
                                    <p:animEffect transition="in" filter="fade">
                                      <p:cBhvr>
                                        <p:cTn id="40" dur="500"/>
                                        <p:tgtEl>
                                          <p:spTgt spid="5">
                                            <p:txEl>
                                              <p:pRg st="11" end="11"/>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1159100" y="234748"/>
            <a:ext cx="6947670" cy="810491"/>
          </a:xfrm>
        </p:spPr>
        <p:txBody>
          <a:bodyPr>
            <a:normAutofit/>
          </a:bodyPr>
          <a:lstStyle/>
          <a:p>
            <a:r>
              <a:rPr lang="en-US" dirty="0"/>
              <a:t>Hagar</a:t>
            </a:r>
          </a:p>
        </p:txBody>
      </p:sp>
      <p:sp>
        <p:nvSpPr>
          <p:cNvPr id="18" name="TextBox 17"/>
          <p:cNvSpPr txBox="1"/>
          <p:nvPr/>
        </p:nvSpPr>
        <p:spPr>
          <a:xfrm>
            <a:off x="211899" y="6280401"/>
            <a:ext cx="8814775" cy="461665"/>
          </a:xfrm>
          <a:prstGeom prst="rect">
            <a:avLst/>
          </a:prstGeom>
          <a:solidFill>
            <a:srgbClr val="FFFF00"/>
          </a:solidFill>
          <a:ln>
            <a:solidFill>
              <a:schemeClr val="bg1"/>
            </a:solidFill>
          </a:ln>
        </p:spPr>
        <p:txBody>
          <a:bodyPr wrap="square" rtlCol="0">
            <a:spAutoFit/>
          </a:bodyPr>
          <a:lstStyle/>
          <a:p>
            <a:r>
              <a:rPr lang="en-US" sz="2400" b="1" dirty="0">
                <a:solidFill>
                  <a:schemeClr val="bg1"/>
                </a:solidFill>
              </a:rPr>
              <a:t>When God calls, we must repent and obey – we decide!</a:t>
            </a:r>
          </a:p>
        </p:txBody>
      </p:sp>
      <p:sp>
        <p:nvSpPr>
          <p:cNvPr id="3" name="TextBox 2"/>
          <p:cNvSpPr txBox="1"/>
          <p:nvPr/>
        </p:nvSpPr>
        <p:spPr>
          <a:xfrm>
            <a:off x="1897040" y="860452"/>
            <a:ext cx="7315200" cy="523220"/>
          </a:xfrm>
          <a:prstGeom prst="rect">
            <a:avLst/>
          </a:prstGeom>
          <a:noFill/>
        </p:spPr>
        <p:txBody>
          <a:bodyPr wrap="square" rtlCol="0">
            <a:spAutoFit/>
          </a:bodyPr>
          <a:lstStyle/>
          <a:p>
            <a:r>
              <a:rPr lang="en-US" sz="2800" i="1" dirty="0"/>
              <a:t>God consciousness: deciding to commit</a:t>
            </a:r>
          </a:p>
        </p:txBody>
      </p:sp>
      <p:sp>
        <p:nvSpPr>
          <p:cNvPr id="5" name="TextBox 4"/>
          <p:cNvSpPr txBox="1"/>
          <p:nvPr/>
        </p:nvSpPr>
        <p:spPr>
          <a:xfrm>
            <a:off x="327546" y="1370024"/>
            <a:ext cx="8925636" cy="4924425"/>
          </a:xfrm>
          <a:prstGeom prst="rect">
            <a:avLst/>
          </a:prstGeom>
          <a:noFill/>
        </p:spPr>
        <p:txBody>
          <a:bodyPr wrap="square" rtlCol="0">
            <a:spAutoFit/>
          </a:bodyPr>
          <a:lstStyle/>
          <a:p>
            <a:pPr marL="342900" indent="-342900">
              <a:buFont typeface="Arial" panose="020B0604020202020204" pitchFamily="34" charset="0"/>
              <a:buChar char="•"/>
            </a:pPr>
            <a:r>
              <a:rPr lang="en-US" sz="2400" dirty="0"/>
              <a:t>Naturally, was a slave of Egypt (i.e. sin)</a:t>
            </a:r>
          </a:p>
          <a:p>
            <a:pPr marL="800100" lvl="1" indent="-342900">
              <a:spcAft>
                <a:spcPts val="1200"/>
              </a:spcAft>
              <a:buFont typeface="Arial" panose="020B0604020202020204" pitchFamily="34" charset="0"/>
              <a:buChar char="•"/>
            </a:pPr>
            <a:r>
              <a:rPr lang="en-US" sz="2000" dirty="0"/>
              <a:t>16:1,3,8;  21:9,10,13</a:t>
            </a:r>
          </a:p>
          <a:p>
            <a:pPr marL="342900" indent="-342900">
              <a:buFont typeface="Arial" panose="020B0604020202020204" pitchFamily="34" charset="0"/>
              <a:buChar char="•"/>
            </a:pPr>
            <a:r>
              <a:rPr lang="en-US" sz="2400" dirty="0"/>
              <a:t>Fled from household of faith… her name means ‘flight’</a:t>
            </a:r>
          </a:p>
          <a:p>
            <a:pPr marL="800100" lvl="1" indent="-342900">
              <a:spcAft>
                <a:spcPts val="1200"/>
              </a:spcAft>
              <a:buFont typeface="Arial" panose="020B0604020202020204" pitchFamily="34" charset="0"/>
              <a:buChar char="•"/>
            </a:pPr>
            <a:r>
              <a:rPr lang="en-US" sz="2000" dirty="0"/>
              <a:t>16:6, 8 – usurped her role [‘despised’ (v.4) = ‘cursed’ (12:3)]</a:t>
            </a:r>
          </a:p>
          <a:p>
            <a:pPr marL="342900" indent="-342900">
              <a:buFont typeface="Arial" panose="020B0604020202020204" pitchFamily="34" charset="0"/>
              <a:buChar char="•"/>
            </a:pPr>
            <a:r>
              <a:rPr lang="en-US" sz="2400" dirty="0"/>
              <a:t>God ‘hears’ her and ‘finds’ her in wilderness</a:t>
            </a:r>
          </a:p>
          <a:p>
            <a:pPr marL="800100" lvl="1" indent="-342900">
              <a:spcAft>
                <a:spcPts val="1200"/>
              </a:spcAft>
              <a:buFont typeface="Arial" panose="020B0604020202020204" pitchFamily="34" charset="0"/>
              <a:buChar char="•"/>
            </a:pPr>
            <a:r>
              <a:rPr lang="en-US" sz="2000" dirty="0"/>
              <a:t>16:7, 11 – (Ishmael = “God shall hear” cp. 21:17,19,20)</a:t>
            </a:r>
          </a:p>
          <a:p>
            <a:pPr marL="342900" indent="-342900">
              <a:buFont typeface="Arial" panose="020B0604020202020204" pitchFamily="34" charset="0"/>
              <a:buChar char="•"/>
            </a:pPr>
            <a:r>
              <a:rPr lang="en-US" sz="2400" dirty="0"/>
              <a:t>God instructs her to ‘return’ </a:t>
            </a:r>
            <a:r>
              <a:rPr lang="en-US" sz="2400" u="sng" dirty="0"/>
              <a:t>and</a:t>
            </a:r>
            <a:r>
              <a:rPr lang="en-US" sz="2400" dirty="0"/>
              <a:t> ‘submit’</a:t>
            </a:r>
          </a:p>
          <a:p>
            <a:pPr marL="800100" lvl="1" indent="-342900">
              <a:spcAft>
                <a:spcPts val="1200"/>
              </a:spcAft>
              <a:buFont typeface="Arial" panose="020B0604020202020204" pitchFamily="34" charset="0"/>
              <a:buChar char="•"/>
            </a:pPr>
            <a:r>
              <a:rPr lang="en-US" sz="2000" dirty="0"/>
              <a:t>16:9 – repent and be obedient in household of faith</a:t>
            </a:r>
          </a:p>
          <a:p>
            <a:pPr marL="342900" indent="-342900">
              <a:buFont typeface="Arial" panose="020B0604020202020204" pitchFamily="34" charset="0"/>
              <a:buChar char="•"/>
            </a:pPr>
            <a:r>
              <a:rPr lang="en-US" sz="2400" dirty="0"/>
              <a:t>Recognizes God’s presence</a:t>
            </a:r>
          </a:p>
          <a:p>
            <a:pPr marL="800100" lvl="1" indent="-342900">
              <a:spcAft>
                <a:spcPts val="1200"/>
              </a:spcAft>
              <a:buFont typeface="Arial" panose="020B0604020202020204" pitchFamily="34" charset="0"/>
              <a:buChar char="•"/>
            </a:pPr>
            <a:r>
              <a:rPr lang="en-US" sz="2000" dirty="0"/>
              <a:t>16:13, 14 (</a:t>
            </a:r>
            <a:r>
              <a:rPr lang="en-US" sz="2000" dirty="0" err="1"/>
              <a:t>Beerlahairoi</a:t>
            </a:r>
            <a:r>
              <a:rPr lang="en-US" sz="2000" dirty="0"/>
              <a:t> = “well of him that lives and sees me”)</a:t>
            </a:r>
          </a:p>
          <a:p>
            <a:pPr marL="342900" indent="-342900">
              <a:buFont typeface="Arial" panose="020B0604020202020204" pitchFamily="34" charset="0"/>
              <a:buChar char="•"/>
            </a:pPr>
            <a:r>
              <a:rPr lang="en-US" sz="2400" dirty="0"/>
              <a:t>Is never converted, son persecutes promised seed</a:t>
            </a:r>
          </a:p>
          <a:p>
            <a:pPr marL="800100" lvl="1" indent="-342900">
              <a:buFont typeface="Arial" panose="020B0604020202020204" pitchFamily="34" charset="0"/>
              <a:buChar char="•"/>
            </a:pPr>
            <a:r>
              <a:rPr lang="en-US" sz="2000" dirty="0"/>
              <a:t>21:9, 10 – cp. to Gal 4:25, 29, 30</a:t>
            </a:r>
            <a:endParaRPr lang="en-US" sz="2400" dirty="0"/>
          </a:p>
        </p:txBody>
      </p:sp>
    </p:spTree>
    <p:extLst>
      <p:ext uri="{BB962C8B-B14F-4D97-AF65-F5344CB8AC3E}">
        <p14:creationId xmlns:p14="http://schemas.microsoft.com/office/powerpoint/2010/main" val="2083934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3" end="3"/>
                                            </p:txEl>
                                          </p:spTgt>
                                        </p:tgtEl>
                                        <p:attrNameLst>
                                          <p:attrName>style.visibility</p:attrName>
                                        </p:attrNameLst>
                                      </p:cBhvr>
                                      <p:to>
                                        <p:strVal val="visible"/>
                                      </p:to>
                                    </p:set>
                                    <p:animEffect transition="in" filter="fade">
                                      <p:cBhvr>
                                        <p:cTn id="10" dur="500"/>
                                        <p:tgtEl>
                                          <p:spTgt spid="5">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animEffect transition="in" filter="fade">
                                      <p:cBhvr>
                                        <p:cTn id="15" dur="500"/>
                                        <p:tgtEl>
                                          <p:spTgt spid="5">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5">
                                            <p:txEl>
                                              <p:pRg st="5" end="5"/>
                                            </p:txEl>
                                          </p:spTgt>
                                        </p:tgtEl>
                                        <p:attrNameLst>
                                          <p:attrName>style.visibility</p:attrName>
                                        </p:attrNameLst>
                                      </p:cBhvr>
                                      <p:to>
                                        <p:strVal val="visible"/>
                                      </p:to>
                                    </p:set>
                                    <p:animEffect transition="in" filter="fade">
                                      <p:cBhvr>
                                        <p:cTn id="18" dur="500"/>
                                        <p:tgtEl>
                                          <p:spTgt spid="5">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animEffect transition="in" filter="fade">
                                      <p:cBhvr>
                                        <p:cTn id="23" dur="500"/>
                                        <p:tgtEl>
                                          <p:spTgt spid="5">
                                            <p:txEl>
                                              <p:pRg st="6" end="6"/>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5">
                                            <p:txEl>
                                              <p:pRg st="7" end="7"/>
                                            </p:txEl>
                                          </p:spTgt>
                                        </p:tgtEl>
                                        <p:attrNameLst>
                                          <p:attrName>style.visibility</p:attrName>
                                        </p:attrNameLst>
                                      </p:cBhvr>
                                      <p:to>
                                        <p:strVal val="visible"/>
                                      </p:to>
                                    </p:set>
                                    <p:animEffect transition="in" filter="fade">
                                      <p:cBhvr>
                                        <p:cTn id="26" dur="500"/>
                                        <p:tgtEl>
                                          <p:spTgt spid="5">
                                            <p:txEl>
                                              <p:pRg st="7" end="7"/>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5">
                                            <p:txEl>
                                              <p:pRg st="8" end="8"/>
                                            </p:txEl>
                                          </p:spTgt>
                                        </p:tgtEl>
                                        <p:attrNameLst>
                                          <p:attrName>style.visibility</p:attrName>
                                        </p:attrNameLst>
                                      </p:cBhvr>
                                      <p:to>
                                        <p:strVal val="visible"/>
                                      </p:to>
                                    </p:set>
                                    <p:animEffect transition="in" filter="fade">
                                      <p:cBhvr>
                                        <p:cTn id="31" dur="500"/>
                                        <p:tgtEl>
                                          <p:spTgt spid="5">
                                            <p:txEl>
                                              <p:pRg st="8" end="8"/>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5">
                                            <p:txEl>
                                              <p:pRg st="9" end="9"/>
                                            </p:txEl>
                                          </p:spTgt>
                                        </p:tgtEl>
                                        <p:attrNameLst>
                                          <p:attrName>style.visibility</p:attrName>
                                        </p:attrNameLst>
                                      </p:cBhvr>
                                      <p:to>
                                        <p:strVal val="visible"/>
                                      </p:to>
                                    </p:set>
                                    <p:animEffect transition="in" filter="fade">
                                      <p:cBhvr>
                                        <p:cTn id="34" dur="500"/>
                                        <p:tgtEl>
                                          <p:spTgt spid="5">
                                            <p:txEl>
                                              <p:pRg st="9" end="9"/>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5">
                                            <p:txEl>
                                              <p:pRg st="10" end="10"/>
                                            </p:txEl>
                                          </p:spTgt>
                                        </p:tgtEl>
                                        <p:attrNameLst>
                                          <p:attrName>style.visibility</p:attrName>
                                        </p:attrNameLst>
                                      </p:cBhvr>
                                      <p:to>
                                        <p:strVal val="visible"/>
                                      </p:to>
                                    </p:set>
                                    <p:animEffect transition="in" filter="fade">
                                      <p:cBhvr>
                                        <p:cTn id="39" dur="500"/>
                                        <p:tgtEl>
                                          <p:spTgt spid="5">
                                            <p:txEl>
                                              <p:pRg st="10" end="10"/>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5">
                                            <p:txEl>
                                              <p:pRg st="11" end="11"/>
                                            </p:txEl>
                                          </p:spTgt>
                                        </p:tgtEl>
                                        <p:attrNameLst>
                                          <p:attrName>style.visibility</p:attrName>
                                        </p:attrNameLst>
                                      </p:cBhvr>
                                      <p:to>
                                        <p:strVal val="visible"/>
                                      </p:to>
                                    </p:set>
                                    <p:animEffect transition="in" filter="fade">
                                      <p:cBhvr>
                                        <p:cTn id="42" dur="500"/>
                                        <p:tgtEl>
                                          <p:spTgt spid="5">
                                            <p:txEl>
                                              <p:pRg st="11" end="1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1159100" y="234748"/>
            <a:ext cx="6947670" cy="810491"/>
          </a:xfrm>
        </p:spPr>
        <p:txBody>
          <a:bodyPr>
            <a:normAutofit/>
          </a:bodyPr>
          <a:lstStyle/>
          <a:p>
            <a:r>
              <a:rPr lang="en-US" dirty="0"/>
              <a:t>Jacob</a:t>
            </a:r>
          </a:p>
        </p:txBody>
      </p:sp>
      <p:sp>
        <p:nvSpPr>
          <p:cNvPr id="3" name="TextBox 2"/>
          <p:cNvSpPr txBox="1"/>
          <p:nvPr/>
        </p:nvSpPr>
        <p:spPr>
          <a:xfrm>
            <a:off x="3432314" y="808632"/>
            <a:ext cx="5779926" cy="461665"/>
          </a:xfrm>
          <a:prstGeom prst="rect">
            <a:avLst/>
          </a:prstGeom>
          <a:noFill/>
        </p:spPr>
        <p:txBody>
          <a:bodyPr wrap="square" rtlCol="0">
            <a:spAutoFit/>
          </a:bodyPr>
          <a:lstStyle/>
          <a:p>
            <a:r>
              <a:rPr lang="en-US" sz="2400" i="1" dirty="0"/>
              <a:t>God consciousness: Relying on God</a:t>
            </a:r>
          </a:p>
        </p:txBody>
      </p:sp>
      <p:sp>
        <p:nvSpPr>
          <p:cNvPr id="5" name="TextBox 4"/>
          <p:cNvSpPr txBox="1"/>
          <p:nvPr/>
        </p:nvSpPr>
        <p:spPr>
          <a:xfrm>
            <a:off x="327546" y="1724871"/>
            <a:ext cx="8816454" cy="3293209"/>
          </a:xfrm>
          <a:prstGeom prst="rect">
            <a:avLst/>
          </a:prstGeom>
          <a:noFill/>
        </p:spPr>
        <p:txBody>
          <a:bodyPr wrap="square" rtlCol="0">
            <a:spAutoFit/>
          </a:bodyPr>
          <a:lstStyle/>
          <a:p>
            <a:pPr marL="342900" indent="-342900">
              <a:buFont typeface="Arial" panose="020B0604020202020204" pitchFamily="34" charset="0"/>
              <a:buChar char="•"/>
            </a:pPr>
            <a:r>
              <a:rPr lang="en-US" sz="2400" dirty="0"/>
              <a:t>Summarizes life based on God’s providence</a:t>
            </a:r>
          </a:p>
          <a:p>
            <a:pPr marL="800100" lvl="1" indent="-342900">
              <a:buFont typeface="Arial" panose="020B0604020202020204" pitchFamily="34" charset="0"/>
              <a:buChar char="•"/>
            </a:pPr>
            <a:r>
              <a:rPr lang="en-US" sz="2000" dirty="0"/>
              <a:t>Gen 48:3-4 – </a:t>
            </a:r>
            <a:r>
              <a:rPr lang="en-US" sz="2000" dirty="0">
                <a:solidFill>
                  <a:srgbClr val="00B0F0"/>
                </a:solidFill>
              </a:rPr>
              <a:t>God Almighty appeared to me</a:t>
            </a:r>
          </a:p>
          <a:p>
            <a:pPr marL="800100" lvl="1" indent="-342900">
              <a:buFont typeface="Arial" panose="020B0604020202020204" pitchFamily="34" charset="0"/>
              <a:buChar char="•"/>
            </a:pPr>
            <a:r>
              <a:rPr lang="en-US" sz="2000" dirty="0"/>
              <a:t>48:15 – </a:t>
            </a:r>
            <a:r>
              <a:rPr lang="en-US" sz="2000" dirty="0">
                <a:solidFill>
                  <a:srgbClr val="00B0F0"/>
                </a:solidFill>
              </a:rPr>
              <a:t>God, before (</a:t>
            </a:r>
            <a:r>
              <a:rPr lang="en-US" sz="2000" dirty="0" err="1">
                <a:solidFill>
                  <a:srgbClr val="00B0F0"/>
                </a:solidFill>
              </a:rPr>
              <a:t>paniym</a:t>
            </a:r>
            <a:r>
              <a:rPr lang="en-US" sz="2000" dirty="0">
                <a:solidFill>
                  <a:srgbClr val="00B0F0"/>
                </a:solidFill>
              </a:rPr>
              <a:t>) </a:t>
            </a:r>
            <a:r>
              <a:rPr lang="en-US" sz="2000" dirty="0"/>
              <a:t>whom my fathers… </a:t>
            </a:r>
            <a:r>
              <a:rPr lang="en-US" sz="2000" dirty="0">
                <a:solidFill>
                  <a:srgbClr val="00B0F0"/>
                </a:solidFill>
              </a:rPr>
              <a:t>did walk</a:t>
            </a:r>
          </a:p>
          <a:p>
            <a:pPr marL="800100" lvl="1" indent="-342900">
              <a:buFont typeface="Arial" panose="020B0604020202020204" pitchFamily="34" charset="0"/>
              <a:buChar char="•"/>
            </a:pPr>
            <a:r>
              <a:rPr lang="en-US" sz="2000" dirty="0"/>
              <a:t>48:15 – </a:t>
            </a:r>
            <a:r>
              <a:rPr lang="en-US" sz="2000" dirty="0">
                <a:solidFill>
                  <a:srgbClr val="00B0F0"/>
                </a:solidFill>
              </a:rPr>
              <a:t>God</a:t>
            </a:r>
            <a:r>
              <a:rPr lang="en-US" sz="2000" dirty="0"/>
              <a:t> which </a:t>
            </a:r>
            <a:r>
              <a:rPr lang="en-US" sz="2000" dirty="0">
                <a:solidFill>
                  <a:srgbClr val="00B0F0"/>
                </a:solidFill>
              </a:rPr>
              <a:t>fed me </a:t>
            </a:r>
            <a:r>
              <a:rPr lang="en-US" sz="2000" dirty="0"/>
              <a:t>all my life</a:t>
            </a:r>
          </a:p>
          <a:p>
            <a:pPr marL="800100" lvl="1" indent="-342900">
              <a:spcAft>
                <a:spcPts val="1200"/>
              </a:spcAft>
              <a:buFont typeface="Arial" panose="020B0604020202020204" pitchFamily="34" charset="0"/>
              <a:buChar char="•"/>
            </a:pPr>
            <a:r>
              <a:rPr lang="en-US" sz="2000" dirty="0"/>
              <a:t>48:16 – </a:t>
            </a:r>
            <a:r>
              <a:rPr lang="en-US" sz="2000" dirty="0">
                <a:solidFill>
                  <a:srgbClr val="00B0F0"/>
                </a:solidFill>
              </a:rPr>
              <a:t>Angel</a:t>
            </a:r>
            <a:r>
              <a:rPr lang="en-US" sz="2000" dirty="0"/>
              <a:t> which </a:t>
            </a:r>
            <a:r>
              <a:rPr lang="en-US" sz="2000" dirty="0">
                <a:solidFill>
                  <a:srgbClr val="00B0F0"/>
                </a:solidFill>
              </a:rPr>
              <a:t>redeemed me </a:t>
            </a:r>
            <a:r>
              <a:rPr lang="en-US" sz="2000" dirty="0"/>
              <a:t>from all evil</a:t>
            </a:r>
          </a:p>
          <a:p>
            <a:pPr marL="342900" indent="-342900">
              <a:buFont typeface="Arial" panose="020B0604020202020204" pitchFamily="34" charset="0"/>
              <a:buChar char="•"/>
            </a:pPr>
            <a:r>
              <a:rPr lang="en-US" sz="2400" dirty="0"/>
              <a:t>Wrestles with his faith, but prevails over self</a:t>
            </a:r>
          </a:p>
          <a:p>
            <a:pPr marL="800100" lvl="1" indent="-342900">
              <a:buFont typeface="Arial" panose="020B0604020202020204" pitchFamily="34" charset="0"/>
              <a:buChar char="•"/>
            </a:pPr>
            <a:r>
              <a:rPr lang="en-US" sz="2000" dirty="0"/>
              <a:t>Gen 32:25-28 – hip put out of joint, clings to God for blessing</a:t>
            </a:r>
          </a:p>
          <a:p>
            <a:pPr marL="800100" lvl="1" indent="-342900">
              <a:spcAft>
                <a:spcPts val="1200"/>
              </a:spcAft>
              <a:buFont typeface="Arial" panose="020B0604020202020204" pitchFamily="34" charset="0"/>
              <a:buChar char="•"/>
            </a:pPr>
            <a:r>
              <a:rPr lang="en-US" sz="2000" dirty="0"/>
              <a:t>32:28 – becomes prince with God (Hos 12:3-4)</a:t>
            </a:r>
          </a:p>
          <a:p>
            <a:endParaRPr lang="en-US" sz="2000" dirty="0"/>
          </a:p>
        </p:txBody>
      </p:sp>
      <p:sp>
        <p:nvSpPr>
          <p:cNvPr id="4" name="TextBox 3">
            <a:extLst>
              <a:ext uri="{FF2B5EF4-FFF2-40B4-BE49-F238E27FC236}">
                <a16:creationId xmlns:a16="http://schemas.microsoft.com/office/drawing/2014/main" id="{33D49E25-0522-443A-B4C3-C737E4B2B05A}"/>
              </a:ext>
            </a:extLst>
          </p:cNvPr>
          <p:cNvSpPr txBox="1"/>
          <p:nvPr/>
        </p:nvSpPr>
        <p:spPr>
          <a:xfrm>
            <a:off x="327546" y="1268980"/>
            <a:ext cx="8233358" cy="461665"/>
          </a:xfrm>
          <a:prstGeom prst="rect">
            <a:avLst/>
          </a:prstGeom>
          <a:noFill/>
        </p:spPr>
        <p:txBody>
          <a:bodyPr wrap="square" rtlCol="0">
            <a:spAutoFit/>
          </a:bodyPr>
          <a:lstStyle/>
          <a:p>
            <a:r>
              <a:rPr lang="en-US" sz="2400" i="1" dirty="0"/>
              <a:t>Yahweh is in this place and I knew it not!  (Gen 28:16)</a:t>
            </a:r>
          </a:p>
        </p:txBody>
      </p:sp>
    </p:spTree>
    <p:extLst>
      <p:ext uri="{BB962C8B-B14F-4D97-AF65-F5344CB8AC3E}">
        <p14:creationId xmlns:p14="http://schemas.microsoft.com/office/powerpoint/2010/main" val="267462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500"/>
                                        <p:tgtEl>
                                          <p:spTgt spid="5">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500"/>
                                        <p:tgtEl>
                                          <p:spTgt spid="5">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fade">
                                      <p:cBhvr>
                                        <p:cTn id="16" dur="500"/>
                                        <p:tgtEl>
                                          <p:spTgt spid="5">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Effect transition="in" filter="fade">
                                      <p:cBhvr>
                                        <p:cTn id="19" dur="500"/>
                                        <p:tgtEl>
                                          <p:spTgt spid="5">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5">
                                            <p:txEl>
                                              <p:pRg st="5" end="5"/>
                                            </p:txEl>
                                          </p:spTgt>
                                        </p:tgtEl>
                                        <p:attrNameLst>
                                          <p:attrName>style.visibility</p:attrName>
                                        </p:attrNameLst>
                                      </p:cBhvr>
                                      <p:to>
                                        <p:strVal val="visible"/>
                                      </p:to>
                                    </p:set>
                                    <p:animEffect transition="in" filter="fade">
                                      <p:cBhvr>
                                        <p:cTn id="24" dur="500"/>
                                        <p:tgtEl>
                                          <p:spTgt spid="5">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fade">
                                      <p:cBhvr>
                                        <p:cTn id="27" dur="500"/>
                                        <p:tgtEl>
                                          <p:spTgt spid="5">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5">
                                            <p:txEl>
                                              <p:pRg st="7" end="7"/>
                                            </p:txEl>
                                          </p:spTgt>
                                        </p:tgtEl>
                                        <p:attrNameLst>
                                          <p:attrName>style.visibility</p:attrName>
                                        </p:attrNameLst>
                                      </p:cBhvr>
                                      <p:to>
                                        <p:strVal val="visible"/>
                                      </p:to>
                                    </p:set>
                                    <p:animEffect transition="in" filter="fade">
                                      <p:cBhvr>
                                        <p:cTn id="30"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1159100" y="234748"/>
            <a:ext cx="7984900" cy="810491"/>
          </a:xfrm>
        </p:spPr>
        <p:txBody>
          <a:bodyPr>
            <a:normAutofit/>
          </a:bodyPr>
          <a:lstStyle/>
          <a:p>
            <a:r>
              <a:rPr lang="en-US" dirty="0"/>
              <a:t>Jacob</a:t>
            </a:r>
          </a:p>
        </p:txBody>
      </p:sp>
      <p:pic>
        <p:nvPicPr>
          <p:cNvPr id="2" name="Picture 1"/>
          <p:cNvPicPr>
            <a:picLocks noChangeAspect="1"/>
          </p:cNvPicPr>
          <p:nvPr/>
        </p:nvPicPr>
        <p:blipFill>
          <a:blip r:embed="rId2"/>
          <a:stretch>
            <a:fillRect/>
          </a:stretch>
        </p:blipFill>
        <p:spPr>
          <a:xfrm>
            <a:off x="2456597" y="794391"/>
            <a:ext cx="4667534" cy="5106170"/>
          </a:xfrm>
          <a:prstGeom prst="rect">
            <a:avLst/>
          </a:prstGeom>
        </p:spPr>
      </p:pic>
      <p:sp>
        <p:nvSpPr>
          <p:cNvPr id="6" name="TextBox 5"/>
          <p:cNvSpPr txBox="1"/>
          <p:nvPr/>
        </p:nvSpPr>
        <p:spPr>
          <a:xfrm>
            <a:off x="1951630" y="6010018"/>
            <a:ext cx="5676631" cy="769441"/>
          </a:xfrm>
          <a:prstGeom prst="rect">
            <a:avLst/>
          </a:prstGeom>
          <a:solidFill>
            <a:srgbClr val="FFFF00"/>
          </a:solidFill>
          <a:ln>
            <a:solidFill>
              <a:schemeClr val="bg1"/>
            </a:solidFill>
          </a:ln>
        </p:spPr>
        <p:txBody>
          <a:bodyPr wrap="square" rtlCol="0">
            <a:spAutoFit/>
          </a:bodyPr>
          <a:lstStyle/>
          <a:p>
            <a:pPr algn="ctr"/>
            <a:r>
              <a:rPr lang="en-US" sz="2400" b="1" dirty="0">
                <a:solidFill>
                  <a:schemeClr val="bg1"/>
                </a:solidFill>
              </a:rPr>
              <a:t>Strongest ligament in entire body!</a:t>
            </a:r>
          </a:p>
          <a:p>
            <a:pPr algn="ctr"/>
            <a:r>
              <a:rPr lang="en-US" sz="2000" b="1" dirty="0">
                <a:solidFill>
                  <a:schemeClr val="bg1"/>
                </a:solidFill>
              </a:rPr>
              <a:t>Tensile strength &gt; 350kg (772lbs)</a:t>
            </a:r>
          </a:p>
        </p:txBody>
      </p:sp>
      <p:cxnSp>
        <p:nvCxnSpPr>
          <p:cNvPr id="5" name="Straight Arrow Connector 4"/>
          <p:cNvCxnSpPr/>
          <p:nvPr/>
        </p:nvCxnSpPr>
        <p:spPr>
          <a:xfrm flipV="1">
            <a:off x="2347415" y="2961564"/>
            <a:ext cx="2047164" cy="3048454"/>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476400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1159100" y="234748"/>
            <a:ext cx="6947670" cy="810491"/>
          </a:xfrm>
        </p:spPr>
        <p:txBody>
          <a:bodyPr>
            <a:normAutofit/>
          </a:bodyPr>
          <a:lstStyle/>
          <a:p>
            <a:r>
              <a:rPr lang="en-US" dirty="0"/>
              <a:t>Jacob</a:t>
            </a:r>
          </a:p>
        </p:txBody>
      </p:sp>
      <p:sp>
        <p:nvSpPr>
          <p:cNvPr id="18" name="TextBox 17"/>
          <p:cNvSpPr txBox="1"/>
          <p:nvPr/>
        </p:nvSpPr>
        <p:spPr>
          <a:xfrm>
            <a:off x="69918" y="5852808"/>
            <a:ext cx="9019491" cy="830997"/>
          </a:xfrm>
          <a:prstGeom prst="rect">
            <a:avLst/>
          </a:prstGeom>
          <a:solidFill>
            <a:srgbClr val="FFFF00"/>
          </a:solidFill>
          <a:ln>
            <a:solidFill>
              <a:schemeClr val="bg1"/>
            </a:solidFill>
          </a:ln>
        </p:spPr>
        <p:txBody>
          <a:bodyPr wrap="square" rtlCol="0">
            <a:spAutoFit/>
          </a:bodyPr>
          <a:lstStyle/>
          <a:p>
            <a:pPr marL="342900" indent="-342900">
              <a:buFont typeface="Arial" panose="020B0604020202020204" pitchFamily="34" charset="0"/>
              <a:buChar char="•"/>
            </a:pPr>
            <a:r>
              <a:rPr lang="en-US" sz="2400" b="1" dirty="0">
                <a:solidFill>
                  <a:schemeClr val="bg1"/>
                </a:solidFill>
              </a:rPr>
              <a:t>Must learn to see God’s providence in all aspects of life</a:t>
            </a:r>
          </a:p>
          <a:p>
            <a:pPr marL="342900" indent="-342900">
              <a:buFont typeface="Arial" panose="020B0604020202020204" pitchFamily="34" charset="0"/>
              <a:buChar char="•"/>
            </a:pPr>
            <a:r>
              <a:rPr lang="en-US" sz="2400" b="1" dirty="0">
                <a:solidFill>
                  <a:schemeClr val="bg1"/>
                </a:solidFill>
                <a:sym typeface="Wingdings" panose="05000000000000000000" pitchFamily="2" charset="2"/>
              </a:rPr>
              <a:t>True reliance on God is often when our strength removed</a:t>
            </a:r>
            <a:endParaRPr lang="en-US" sz="2400" b="1" dirty="0">
              <a:solidFill>
                <a:schemeClr val="bg1"/>
              </a:solidFill>
            </a:endParaRPr>
          </a:p>
        </p:txBody>
      </p:sp>
      <p:sp>
        <p:nvSpPr>
          <p:cNvPr id="5" name="TextBox 4"/>
          <p:cNvSpPr txBox="1"/>
          <p:nvPr/>
        </p:nvSpPr>
        <p:spPr>
          <a:xfrm>
            <a:off x="327546" y="1724871"/>
            <a:ext cx="8816454" cy="3970318"/>
          </a:xfrm>
          <a:prstGeom prst="rect">
            <a:avLst/>
          </a:prstGeom>
          <a:noFill/>
        </p:spPr>
        <p:txBody>
          <a:bodyPr wrap="square" rtlCol="0">
            <a:spAutoFit/>
          </a:bodyPr>
          <a:lstStyle/>
          <a:p>
            <a:pPr marL="342900" indent="-342900">
              <a:buFont typeface="Arial" panose="020B0604020202020204" pitchFamily="34" charset="0"/>
              <a:buChar char="•"/>
            </a:pPr>
            <a:r>
              <a:rPr lang="en-US" sz="2400" dirty="0"/>
              <a:t>Summarizes life based on God’s providence</a:t>
            </a:r>
          </a:p>
          <a:p>
            <a:pPr marL="800100" lvl="1" indent="-342900">
              <a:buFont typeface="Arial" panose="020B0604020202020204" pitchFamily="34" charset="0"/>
              <a:buChar char="•"/>
            </a:pPr>
            <a:r>
              <a:rPr lang="en-US" sz="2000" dirty="0"/>
              <a:t>Gen 48:3-4 – </a:t>
            </a:r>
            <a:r>
              <a:rPr lang="en-US" sz="2000" dirty="0">
                <a:solidFill>
                  <a:srgbClr val="00B0F0"/>
                </a:solidFill>
              </a:rPr>
              <a:t>God Almighty appeared to me</a:t>
            </a:r>
          </a:p>
          <a:p>
            <a:pPr marL="800100" lvl="1" indent="-342900">
              <a:buFont typeface="Arial" panose="020B0604020202020204" pitchFamily="34" charset="0"/>
              <a:buChar char="•"/>
            </a:pPr>
            <a:r>
              <a:rPr lang="en-US" sz="2000" dirty="0"/>
              <a:t>48:15 – </a:t>
            </a:r>
            <a:r>
              <a:rPr lang="en-US" sz="2000" dirty="0">
                <a:solidFill>
                  <a:srgbClr val="00B0F0"/>
                </a:solidFill>
              </a:rPr>
              <a:t>God, before (</a:t>
            </a:r>
            <a:r>
              <a:rPr lang="en-US" sz="2000" dirty="0" err="1">
                <a:solidFill>
                  <a:srgbClr val="00B0F0"/>
                </a:solidFill>
              </a:rPr>
              <a:t>paniym</a:t>
            </a:r>
            <a:r>
              <a:rPr lang="en-US" sz="2000" dirty="0">
                <a:solidFill>
                  <a:srgbClr val="00B0F0"/>
                </a:solidFill>
              </a:rPr>
              <a:t>) </a:t>
            </a:r>
            <a:r>
              <a:rPr lang="en-US" sz="2000" dirty="0"/>
              <a:t>whom my fathers… </a:t>
            </a:r>
            <a:r>
              <a:rPr lang="en-US" sz="2000" dirty="0">
                <a:solidFill>
                  <a:srgbClr val="00B0F0"/>
                </a:solidFill>
              </a:rPr>
              <a:t>did walk</a:t>
            </a:r>
            <a:endParaRPr lang="en-US" sz="2000" dirty="0"/>
          </a:p>
          <a:p>
            <a:pPr marL="800100" lvl="1" indent="-342900">
              <a:buFont typeface="Arial" panose="020B0604020202020204" pitchFamily="34" charset="0"/>
              <a:buChar char="•"/>
            </a:pPr>
            <a:r>
              <a:rPr lang="en-US" sz="2000" dirty="0"/>
              <a:t>48:15 – </a:t>
            </a:r>
            <a:r>
              <a:rPr lang="en-US" sz="2000" dirty="0">
                <a:solidFill>
                  <a:srgbClr val="00B0F0"/>
                </a:solidFill>
              </a:rPr>
              <a:t>God</a:t>
            </a:r>
            <a:r>
              <a:rPr lang="en-US" sz="2000" dirty="0"/>
              <a:t> which </a:t>
            </a:r>
            <a:r>
              <a:rPr lang="en-US" sz="2000" dirty="0">
                <a:solidFill>
                  <a:srgbClr val="00B0F0"/>
                </a:solidFill>
              </a:rPr>
              <a:t>fed me </a:t>
            </a:r>
            <a:r>
              <a:rPr lang="en-US" sz="2000" dirty="0"/>
              <a:t>all my life</a:t>
            </a:r>
          </a:p>
          <a:p>
            <a:pPr marL="800100" lvl="1" indent="-342900">
              <a:spcAft>
                <a:spcPts val="1200"/>
              </a:spcAft>
              <a:buFont typeface="Arial" panose="020B0604020202020204" pitchFamily="34" charset="0"/>
              <a:buChar char="•"/>
            </a:pPr>
            <a:r>
              <a:rPr lang="en-US" sz="2000" dirty="0"/>
              <a:t>48:16 – </a:t>
            </a:r>
            <a:r>
              <a:rPr lang="en-US" sz="2000" dirty="0">
                <a:solidFill>
                  <a:srgbClr val="00B0F0"/>
                </a:solidFill>
              </a:rPr>
              <a:t>Angel</a:t>
            </a:r>
            <a:r>
              <a:rPr lang="en-US" sz="2000" dirty="0"/>
              <a:t> which </a:t>
            </a:r>
            <a:r>
              <a:rPr lang="en-US" sz="2000" dirty="0">
                <a:solidFill>
                  <a:srgbClr val="00B0F0"/>
                </a:solidFill>
              </a:rPr>
              <a:t>redeemed me </a:t>
            </a:r>
            <a:r>
              <a:rPr lang="en-US" sz="2000" dirty="0"/>
              <a:t>from all evil</a:t>
            </a:r>
          </a:p>
          <a:p>
            <a:pPr marL="342900" indent="-342900">
              <a:buFont typeface="Arial" panose="020B0604020202020204" pitchFamily="34" charset="0"/>
              <a:buChar char="•"/>
            </a:pPr>
            <a:r>
              <a:rPr lang="en-US" sz="2400" dirty="0"/>
              <a:t>Wrestles with his faith, but prevails over self</a:t>
            </a:r>
          </a:p>
          <a:p>
            <a:pPr marL="800100" lvl="1" indent="-342900">
              <a:buFont typeface="Arial" panose="020B0604020202020204" pitchFamily="34" charset="0"/>
              <a:buChar char="•"/>
            </a:pPr>
            <a:r>
              <a:rPr lang="en-US" sz="2000" dirty="0"/>
              <a:t>Gen 32:25-28 – hip put out of joint, clings to God for blessing</a:t>
            </a:r>
          </a:p>
          <a:p>
            <a:pPr marL="800100" lvl="1" indent="-342900">
              <a:spcAft>
                <a:spcPts val="1200"/>
              </a:spcAft>
              <a:buFont typeface="Arial" panose="020B0604020202020204" pitchFamily="34" charset="0"/>
              <a:buChar char="•"/>
            </a:pPr>
            <a:r>
              <a:rPr lang="en-US" sz="2000" dirty="0"/>
              <a:t>32:28 – becomes prince with God (Hos 12:3-4)</a:t>
            </a:r>
          </a:p>
          <a:p>
            <a:pPr marL="342900" indent="-342900">
              <a:buFont typeface="Arial" panose="020B0604020202020204" pitchFamily="34" charset="0"/>
              <a:buChar char="•"/>
            </a:pPr>
            <a:r>
              <a:rPr lang="en-US" sz="2400" dirty="0"/>
              <a:t>Walks before God in God’s strength</a:t>
            </a:r>
          </a:p>
          <a:p>
            <a:pPr marL="800100" lvl="1" indent="-342900">
              <a:buFont typeface="Arial" panose="020B0604020202020204" pitchFamily="34" charset="0"/>
              <a:buChar char="•"/>
            </a:pPr>
            <a:r>
              <a:rPr lang="en-US" sz="2000" dirty="0"/>
              <a:t>32:30 – </a:t>
            </a:r>
            <a:r>
              <a:rPr lang="en-US" sz="2000" dirty="0" err="1"/>
              <a:t>Peniel</a:t>
            </a:r>
            <a:r>
              <a:rPr lang="en-US" sz="2000" dirty="0"/>
              <a:t> = “face of God”</a:t>
            </a:r>
          </a:p>
          <a:p>
            <a:pPr marL="800100" lvl="1" indent="-342900">
              <a:buFont typeface="Arial" panose="020B0604020202020204" pitchFamily="34" charset="0"/>
              <a:buChar char="•"/>
            </a:pPr>
            <a:r>
              <a:rPr lang="en-US" sz="2000" dirty="0"/>
              <a:t>32:31 – Physically weakened, but faith made strong (2 </a:t>
            </a:r>
            <a:r>
              <a:rPr lang="en-US" sz="2000" dirty="0" err="1"/>
              <a:t>Cor</a:t>
            </a:r>
            <a:r>
              <a:rPr lang="en-US" sz="2000" dirty="0"/>
              <a:t> 12:9)</a:t>
            </a:r>
          </a:p>
        </p:txBody>
      </p:sp>
      <p:sp>
        <p:nvSpPr>
          <p:cNvPr id="7" name="TextBox 6">
            <a:extLst>
              <a:ext uri="{FF2B5EF4-FFF2-40B4-BE49-F238E27FC236}">
                <a16:creationId xmlns:a16="http://schemas.microsoft.com/office/drawing/2014/main" id="{0929E778-5314-49E5-B7A8-B71965AD7639}"/>
              </a:ext>
            </a:extLst>
          </p:cNvPr>
          <p:cNvSpPr txBox="1"/>
          <p:nvPr/>
        </p:nvSpPr>
        <p:spPr>
          <a:xfrm>
            <a:off x="3432314" y="808632"/>
            <a:ext cx="5779926" cy="461665"/>
          </a:xfrm>
          <a:prstGeom prst="rect">
            <a:avLst/>
          </a:prstGeom>
          <a:noFill/>
        </p:spPr>
        <p:txBody>
          <a:bodyPr wrap="square" rtlCol="0">
            <a:spAutoFit/>
          </a:bodyPr>
          <a:lstStyle/>
          <a:p>
            <a:r>
              <a:rPr lang="en-US" sz="2400" i="1" dirty="0"/>
              <a:t>God consciousness: Relying on God</a:t>
            </a:r>
          </a:p>
        </p:txBody>
      </p:sp>
      <p:sp>
        <p:nvSpPr>
          <p:cNvPr id="8" name="TextBox 7">
            <a:extLst>
              <a:ext uri="{FF2B5EF4-FFF2-40B4-BE49-F238E27FC236}">
                <a16:creationId xmlns:a16="http://schemas.microsoft.com/office/drawing/2014/main" id="{F98B71FA-C1FE-41A1-A042-CD5299063A2E}"/>
              </a:ext>
            </a:extLst>
          </p:cNvPr>
          <p:cNvSpPr txBox="1"/>
          <p:nvPr/>
        </p:nvSpPr>
        <p:spPr>
          <a:xfrm>
            <a:off x="327546" y="1268980"/>
            <a:ext cx="8233358" cy="461665"/>
          </a:xfrm>
          <a:prstGeom prst="rect">
            <a:avLst/>
          </a:prstGeom>
          <a:noFill/>
        </p:spPr>
        <p:txBody>
          <a:bodyPr wrap="square" rtlCol="0">
            <a:spAutoFit/>
          </a:bodyPr>
          <a:lstStyle/>
          <a:p>
            <a:r>
              <a:rPr lang="en-US" sz="2400" i="1" dirty="0"/>
              <a:t>Yahweh is in this place and I knew it not!  (Gen 28:16)</a:t>
            </a:r>
          </a:p>
        </p:txBody>
      </p:sp>
    </p:spTree>
    <p:extLst>
      <p:ext uri="{BB962C8B-B14F-4D97-AF65-F5344CB8AC3E}">
        <p14:creationId xmlns:p14="http://schemas.microsoft.com/office/powerpoint/2010/main" val="7127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8" end="8"/>
                                            </p:txEl>
                                          </p:spTgt>
                                        </p:tgtEl>
                                        <p:attrNameLst>
                                          <p:attrName>style.visibility</p:attrName>
                                        </p:attrNameLst>
                                      </p:cBhvr>
                                      <p:to>
                                        <p:strVal val="visible"/>
                                      </p:to>
                                    </p:set>
                                    <p:animEffect transition="in" filter="fade">
                                      <p:cBhvr>
                                        <p:cTn id="7" dur="500"/>
                                        <p:tgtEl>
                                          <p:spTgt spid="5">
                                            <p:txEl>
                                              <p:pRg st="8" end="8"/>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9" end="9"/>
                                            </p:txEl>
                                          </p:spTgt>
                                        </p:tgtEl>
                                        <p:attrNameLst>
                                          <p:attrName>style.visibility</p:attrName>
                                        </p:attrNameLst>
                                      </p:cBhvr>
                                      <p:to>
                                        <p:strVal val="visible"/>
                                      </p:to>
                                    </p:set>
                                    <p:animEffect transition="in" filter="fade">
                                      <p:cBhvr>
                                        <p:cTn id="10" dur="500"/>
                                        <p:tgtEl>
                                          <p:spTgt spid="5">
                                            <p:txEl>
                                              <p:pRg st="9" end="9"/>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
                                            <p:txEl>
                                              <p:pRg st="10" end="10"/>
                                            </p:txEl>
                                          </p:spTgt>
                                        </p:tgtEl>
                                        <p:attrNameLst>
                                          <p:attrName>style.visibility</p:attrName>
                                        </p:attrNameLst>
                                      </p:cBhvr>
                                      <p:to>
                                        <p:strVal val="visible"/>
                                      </p:to>
                                    </p:set>
                                    <p:animEffect transition="in" filter="fade">
                                      <p:cBhvr>
                                        <p:cTn id="13" dur="500"/>
                                        <p:tgtEl>
                                          <p:spTgt spid="5">
                                            <p:txEl>
                                              <p:pRg st="10" end="1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1159100" y="234748"/>
            <a:ext cx="7698296" cy="810491"/>
          </a:xfrm>
        </p:spPr>
        <p:txBody>
          <a:bodyPr>
            <a:normAutofit/>
          </a:bodyPr>
          <a:lstStyle/>
          <a:p>
            <a:r>
              <a:rPr lang="en-US" dirty="0"/>
              <a:t>Practical examples</a:t>
            </a:r>
          </a:p>
        </p:txBody>
      </p:sp>
      <p:sp>
        <p:nvSpPr>
          <p:cNvPr id="18" name="TextBox 17"/>
          <p:cNvSpPr txBox="1"/>
          <p:nvPr/>
        </p:nvSpPr>
        <p:spPr>
          <a:xfrm>
            <a:off x="161436" y="5946787"/>
            <a:ext cx="8861110" cy="830997"/>
          </a:xfrm>
          <a:prstGeom prst="rect">
            <a:avLst/>
          </a:prstGeom>
          <a:solidFill>
            <a:srgbClr val="FFFF00"/>
          </a:solidFill>
          <a:ln>
            <a:solidFill>
              <a:schemeClr val="bg1"/>
            </a:solidFill>
          </a:ln>
        </p:spPr>
        <p:txBody>
          <a:bodyPr wrap="square" rtlCol="0">
            <a:spAutoFit/>
          </a:bodyPr>
          <a:lstStyle/>
          <a:p>
            <a:pPr algn="ctr"/>
            <a:r>
              <a:rPr lang="en-US" sz="2400" b="1" dirty="0">
                <a:solidFill>
                  <a:schemeClr val="bg1"/>
                </a:solidFill>
              </a:rPr>
              <a:t>God consciousness drives behavior/relationship with God</a:t>
            </a:r>
          </a:p>
          <a:p>
            <a:pPr algn="ctr"/>
            <a:r>
              <a:rPr lang="en-US" sz="2400" b="1" dirty="0">
                <a:solidFill>
                  <a:schemeClr val="bg1"/>
                </a:solidFill>
              </a:rPr>
              <a:t>We must remember!!</a:t>
            </a:r>
          </a:p>
        </p:txBody>
      </p:sp>
      <p:sp>
        <p:nvSpPr>
          <p:cNvPr id="6" name="TextBox 5"/>
          <p:cNvSpPr txBox="1"/>
          <p:nvPr/>
        </p:nvSpPr>
        <p:spPr>
          <a:xfrm>
            <a:off x="286604" y="994591"/>
            <a:ext cx="8352431" cy="523220"/>
          </a:xfrm>
          <a:prstGeom prst="rect">
            <a:avLst/>
          </a:prstGeom>
          <a:noFill/>
        </p:spPr>
        <p:txBody>
          <a:bodyPr wrap="square" rtlCol="0">
            <a:spAutoFit/>
          </a:bodyPr>
          <a:lstStyle/>
          <a:p>
            <a:r>
              <a:rPr lang="en-US" sz="2800" i="1" dirty="0"/>
              <a:t>God consciousness in real-life examples</a:t>
            </a:r>
          </a:p>
        </p:txBody>
      </p:sp>
      <p:sp>
        <p:nvSpPr>
          <p:cNvPr id="7" name="TextBox 6"/>
          <p:cNvSpPr txBox="1"/>
          <p:nvPr/>
        </p:nvSpPr>
        <p:spPr>
          <a:xfrm>
            <a:off x="286604" y="1728771"/>
            <a:ext cx="8857396" cy="3046988"/>
          </a:xfrm>
          <a:prstGeom prst="rect">
            <a:avLst/>
          </a:prstGeom>
          <a:noFill/>
        </p:spPr>
        <p:txBody>
          <a:bodyPr wrap="square" rtlCol="0">
            <a:spAutoFit/>
          </a:bodyPr>
          <a:lstStyle/>
          <a:p>
            <a:pPr marL="342900" indent="-342900">
              <a:buFont typeface="Arial" panose="020B0604020202020204" pitchFamily="34" charset="0"/>
              <a:buChar char="•"/>
            </a:pPr>
            <a:r>
              <a:rPr lang="en-US" sz="2400" dirty="0"/>
              <a:t>Overcoming temptation - </a:t>
            </a:r>
            <a:r>
              <a:rPr lang="en-US" sz="2000" i="1" dirty="0"/>
              <a:t>Joseph</a:t>
            </a:r>
            <a:endParaRPr lang="en-US" sz="2000" dirty="0"/>
          </a:p>
          <a:p>
            <a:pPr marL="800100" lvl="1" indent="-342900">
              <a:buFont typeface="Arial" panose="020B0604020202020204" pitchFamily="34" charset="0"/>
              <a:buChar char="•"/>
            </a:pPr>
            <a:r>
              <a:rPr lang="en-US" sz="2000" dirty="0"/>
              <a:t>Sin is against God, make no provision for the flesh, God sees all</a:t>
            </a:r>
          </a:p>
          <a:p>
            <a:pPr marL="800100" lvl="1" indent="-342900">
              <a:spcAft>
                <a:spcPts val="1200"/>
              </a:spcAft>
              <a:buFont typeface="Arial" panose="020B0604020202020204" pitchFamily="34" charset="0"/>
              <a:buChar char="•"/>
            </a:pPr>
            <a:r>
              <a:rPr lang="en-US" sz="2000" dirty="0"/>
              <a:t>No matter how others behave, God is at work</a:t>
            </a:r>
          </a:p>
          <a:p>
            <a:pPr marL="342900" indent="-342900">
              <a:buFont typeface="Arial" panose="020B0604020202020204" pitchFamily="34" charset="0"/>
              <a:buChar char="•"/>
            </a:pPr>
            <a:r>
              <a:rPr lang="en-US" sz="2400" dirty="0"/>
              <a:t>Committing to God - </a:t>
            </a:r>
            <a:r>
              <a:rPr lang="en-US" sz="2000" i="1" dirty="0"/>
              <a:t>Hagar</a:t>
            </a:r>
          </a:p>
          <a:p>
            <a:pPr marL="800100" lvl="1" indent="-342900">
              <a:spcAft>
                <a:spcPts val="1200"/>
              </a:spcAft>
              <a:buFont typeface="Arial" panose="020B0604020202020204" pitchFamily="34" charset="0"/>
              <a:buChar char="•"/>
            </a:pPr>
            <a:r>
              <a:rPr lang="en-US" sz="2000" dirty="0"/>
              <a:t>When God calls, must repent, be baptized, obey – we decide!</a:t>
            </a:r>
          </a:p>
          <a:p>
            <a:pPr marL="342900" indent="-342900">
              <a:buFont typeface="Arial" panose="020B0604020202020204" pitchFamily="34" charset="0"/>
              <a:buChar char="•"/>
            </a:pPr>
            <a:r>
              <a:rPr lang="en-US" sz="2400" dirty="0"/>
              <a:t>Relying on God - </a:t>
            </a:r>
            <a:r>
              <a:rPr lang="en-US" sz="2000" i="1" dirty="0"/>
              <a:t>Jacob</a:t>
            </a:r>
          </a:p>
          <a:p>
            <a:pPr marL="800100" lvl="1" indent="-342900">
              <a:buFont typeface="Arial" panose="020B0604020202020204" pitchFamily="34" charset="0"/>
              <a:buChar char="•"/>
            </a:pPr>
            <a:r>
              <a:rPr lang="en-US" sz="2000" dirty="0"/>
              <a:t>Must learn to see God’s providence in all aspects of life</a:t>
            </a:r>
          </a:p>
          <a:p>
            <a:pPr marL="800100" lvl="1" indent="-342900">
              <a:spcAft>
                <a:spcPts val="1200"/>
              </a:spcAft>
              <a:buFont typeface="Arial" panose="020B0604020202020204" pitchFamily="34" charset="0"/>
              <a:buChar char="•"/>
            </a:pPr>
            <a:r>
              <a:rPr lang="en-US" sz="2000" dirty="0">
                <a:sym typeface="Wingdings" panose="05000000000000000000" pitchFamily="2" charset="2"/>
              </a:rPr>
              <a:t>True reliance on God is often when our strength removed</a:t>
            </a:r>
          </a:p>
        </p:txBody>
      </p:sp>
    </p:spTree>
    <p:extLst>
      <p:ext uri="{BB962C8B-B14F-4D97-AF65-F5344CB8AC3E}">
        <p14:creationId xmlns:p14="http://schemas.microsoft.com/office/powerpoint/2010/main" val="3832781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animEffect transition="in" filter="fade">
                                      <p:cBhvr>
                                        <p:cTn id="7" dur="500"/>
                                        <p:tgtEl>
                                          <p:spTgt spid="7">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
                                            <p:txEl>
                                              <p:pRg st="4" end="4"/>
                                            </p:txEl>
                                          </p:spTgt>
                                        </p:tgtEl>
                                        <p:attrNameLst>
                                          <p:attrName>style.visibility</p:attrName>
                                        </p:attrNameLst>
                                      </p:cBhvr>
                                      <p:to>
                                        <p:strVal val="visible"/>
                                      </p:to>
                                    </p:set>
                                    <p:animEffect transition="in" filter="fade">
                                      <p:cBhvr>
                                        <p:cTn id="10" dur="500"/>
                                        <p:tgtEl>
                                          <p:spTgt spid="7">
                                            <p:txEl>
                                              <p:pRg st="4" end="4"/>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xEl>
                                              <p:pRg st="5" end="5"/>
                                            </p:txEl>
                                          </p:spTgt>
                                        </p:tgtEl>
                                        <p:attrNameLst>
                                          <p:attrName>style.visibility</p:attrName>
                                        </p:attrNameLst>
                                      </p:cBhvr>
                                      <p:to>
                                        <p:strVal val="visible"/>
                                      </p:to>
                                    </p:set>
                                    <p:animEffect transition="in" filter="fade">
                                      <p:cBhvr>
                                        <p:cTn id="15" dur="500"/>
                                        <p:tgtEl>
                                          <p:spTgt spid="7">
                                            <p:txEl>
                                              <p:pRg st="5" end="5"/>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7">
                                            <p:txEl>
                                              <p:pRg st="6" end="6"/>
                                            </p:txEl>
                                          </p:spTgt>
                                        </p:tgtEl>
                                        <p:attrNameLst>
                                          <p:attrName>style.visibility</p:attrName>
                                        </p:attrNameLst>
                                      </p:cBhvr>
                                      <p:to>
                                        <p:strVal val="visible"/>
                                      </p:to>
                                    </p:set>
                                    <p:animEffect transition="in" filter="fade">
                                      <p:cBhvr>
                                        <p:cTn id="18" dur="500"/>
                                        <p:tgtEl>
                                          <p:spTgt spid="7">
                                            <p:txEl>
                                              <p:pRg st="6" end="6"/>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7">
                                            <p:txEl>
                                              <p:pRg st="7" end="7"/>
                                            </p:txEl>
                                          </p:spTgt>
                                        </p:tgtEl>
                                        <p:attrNameLst>
                                          <p:attrName>style.visibility</p:attrName>
                                        </p:attrNameLst>
                                      </p:cBhvr>
                                      <p:to>
                                        <p:strVal val="visible"/>
                                      </p:to>
                                    </p:set>
                                    <p:animEffect transition="in" filter="fade">
                                      <p:cBhvr>
                                        <p:cTn id="21" dur="500"/>
                                        <p:tgtEl>
                                          <p:spTgt spid="7">
                                            <p:txEl>
                                              <p:pRg st="7" end="7"/>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8600" y="999049"/>
            <a:ext cx="8915400" cy="5893921"/>
          </a:xfrm>
          <a:prstGeom prst="rect">
            <a:avLst/>
          </a:prstGeom>
          <a:noFill/>
        </p:spPr>
        <p:txBody>
          <a:bodyPr wrap="square" rtlCol="0">
            <a:spAutoFit/>
          </a:bodyPr>
          <a:lstStyle/>
          <a:p>
            <a:pPr>
              <a:spcAft>
                <a:spcPts val="1200"/>
              </a:spcAft>
            </a:pPr>
            <a:r>
              <a:rPr lang="en-US" sz="2400" b="1" u="sng" dirty="0"/>
              <a:t>Our attitude toward God</a:t>
            </a:r>
          </a:p>
          <a:p>
            <a:pPr marL="342900" indent="-342900">
              <a:spcAft>
                <a:spcPts val="600"/>
              </a:spcAft>
              <a:buFont typeface="Arial" panose="020B0604020202020204" pitchFamily="34" charset="0"/>
              <a:buChar char="•"/>
            </a:pPr>
            <a:r>
              <a:rPr lang="en-US" sz="2200" dirty="0"/>
              <a:t>Bless the LORD (v. 1, 2, 20, 21, 22, 22)</a:t>
            </a:r>
          </a:p>
          <a:p>
            <a:pPr marL="342900" indent="-342900">
              <a:spcAft>
                <a:spcPts val="1800"/>
              </a:spcAft>
              <a:buFont typeface="Arial" panose="020B0604020202020204" pitchFamily="34" charset="0"/>
              <a:buChar char="•"/>
            </a:pPr>
            <a:r>
              <a:rPr lang="en-US" sz="2200" dirty="0">
                <a:sym typeface="Wingdings" panose="05000000000000000000" pitchFamily="2" charset="2"/>
              </a:rPr>
              <a:t>Forget not! (v.2)</a:t>
            </a:r>
          </a:p>
          <a:p>
            <a:pPr>
              <a:spcAft>
                <a:spcPts val="600"/>
              </a:spcAft>
            </a:pPr>
            <a:r>
              <a:rPr lang="en-US" sz="2400" b="1" u="sng" dirty="0">
                <a:sym typeface="Wingdings" panose="05000000000000000000" pitchFamily="2" charset="2"/>
              </a:rPr>
              <a:t>God’s Benefits</a:t>
            </a:r>
          </a:p>
          <a:p>
            <a:pPr marL="342900" indent="-342900">
              <a:spcAft>
                <a:spcPts val="600"/>
              </a:spcAft>
              <a:buFont typeface="Arial" panose="020B0604020202020204" pitchFamily="34" charset="0"/>
              <a:buChar char="•"/>
            </a:pPr>
            <a:r>
              <a:rPr lang="en-US" sz="2200" dirty="0">
                <a:sym typeface="Wingdings" panose="05000000000000000000" pitchFamily="2" charset="2"/>
              </a:rPr>
              <a:t>Forgiveness (v.2,9,10,12)</a:t>
            </a:r>
          </a:p>
          <a:p>
            <a:pPr marL="342900" indent="-342900">
              <a:spcAft>
                <a:spcPts val="600"/>
              </a:spcAft>
              <a:buFont typeface="Arial" panose="020B0604020202020204" pitchFamily="34" charset="0"/>
              <a:buChar char="•"/>
            </a:pPr>
            <a:r>
              <a:rPr lang="en-US" sz="2200" dirty="0">
                <a:sym typeface="Wingdings" panose="05000000000000000000" pitchFamily="2" charset="2"/>
              </a:rPr>
              <a:t>Healing (v.3)</a:t>
            </a:r>
          </a:p>
          <a:p>
            <a:pPr marL="342900" indent="-342900">
              <a:spcAft>
                <a:spcPts val="600"/>
              </a:spcAft>
              <a:buFont typeface="Arial" panose="020B0604020202020204" pitchFamily="34" charset="0"/>
              <a:buChar char="•"/>
            </a:pPr>
            <a:r>
              <a:rPr lang="en-US" sz="2200" dirty="0">
                <a:sym typeface="Wingdings" panose="05000000000000000000" pitchFamily="2" charset="2"/>
              </a:rPr>
              <a:t>Redemption (v.4)</a:t>
            </a:r>
          </a:p>
          <a:p>
            <a:pPr marL="342900" indent="-342900">
              <a:spcAft>
                <a:spcPts val="1800"/>
              </a:spcAft>
              <a:buFont typeface="Arial" panose="020B0604020202020204" pitchFamily="34" charset="0"/>
              <a:buChar char="•"/>
            </a:pPr>
            <a:r>
              <a:rPr lang="en-US" sz="2200" dirty="0">
                <a:sym typeface="Wingdings" panose="05000000000000000000" pitchFamily="2" charset="2"/>
              </a:rPr>
              <a:t>Kindness + mercy (v.5)</a:t>
            </a:r>
          </a:p>
          <a:p>
            <a:pPr>
              <a:spcAft>
                <a:spcPts val="600"/>
              </a:spcAft>
            </a:pPr>
            <a:r>
              <a:rPr lang="en-US" sz="2400" b="1" u="sng" dirty="0">
                <a:sym typeface="Wingdings" panose="05000000000000000000" pitchFamily="2" charset="2"/>
              </a:rPr>
              <a:t>Source of Benefits – God’s character</a:t>
            </a:r>
          </a:p>
          <a:p>
            <a:pPr marL="342900" indent="-342900">
              <a:spcAft>
                <a:spcPts val="600"/>
              </a:spcAft>
              <a:buFont typeface="Arial" panose="020B0604020202020204" pitchFamily="34" charset="0"/>
              <a:buChar char="•"/>
            </a:pPr>
            <a:r>
              <a:rPr lang="en-US" sz="2200" dirty="0">
                <a:sym typeface="Wingdings" panose="05000000000000000000" pitchFamily="2" charset="2"/>
              </a:rPr>
              <a:t>Mercy (v.8, 11, 17)</a:t>
            </a:r>
          </a:p>
          <a:p>
            <a:pPr marL="342900" indent="-342900">
              <a:spcAft>
                <a:spcPts val="600"/>
              </a:spcAft>
              <a:buFont typeface="Arial" panose="020B0604020202020204" pitchFamily="34" charset="0"/>
              <a:buChar char="•"/>
            </a:pPr>
            <a:r>
              <a:rPr lang="en-US" sz="2200" dirty="0">
                <a:sym typeface="Wingdings" panose="05000000000000000000" pitchFamily="2" charset="2"/>
              </a:rPr>
              <a:t>Gracious, patient (v.8)</a:t>
            </a:r>
          </a:p>
          <a:p>
            <a:pPr marL="342900" indent="-342900">
              <a:spcAft>
                <a:spcPts val="600"/>
              </a:spcAft>
              <a:buFont typeface="Arial" panose="020B0604020202020204" pitchFamily="34" charset="0"/>
              <a:buChar char="•"/>
            </a:pPr>
            <a:r>
              <a:rPr lang="en-US" sz="2200" dirty="0">
                <a:sym typeface="Wingdings" panose="05000000000000000000" pitchFamily="2" charset="2"/>
              </a:rPr>
              <a:t>Omniscience (v.14)</a:t>
            </a:r>
          </a:p>
          <a:p>
            <a:pPr>
              <a:spcAft>
                <a:spcPts val="600"/>
              </a:spcAft>
            </a:pPr>
            <a:endParaRPr lang="en-US" sz="2200" dirty="0"/>
          </a:p>
        </p:txBody>
      </p:sp>
      <p:sp>
        <p:nvSpPr>
          <p:cNvPr id="6" name="Title 1"/>
          <p:cNvSpPr txBox="1">
            <a:spLocks/>
          </p:cNvSpPr>
          <p:nvPr/>
        </p:nvSpPr>
        <p:spPr>
          <a:xfrm>
            <a:off x="3123027" y="131334"/>
            <a:ext cx="6020973" cy="1402043"/>
          </a:xfrm>
          <a:prstGeom prst="rect">
            <a:avLst/>
          </a:prstGeom>
        </p:spPr>
        <p:txBody>
          <a:bodyPr vert="horz" lIns="91440" tIns="45720" rIns="91440" bIns="45720" rtlCol="0" anchor="ctr">
            <a:normAutofit fontScale="90000"/>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pPr algn="l"/>
            <a:r>
              <a:rPr lang="en-US" dirty="0"/>
              <a:t>Benefit of remembering</a:t>
            </a:r>
          </a:p>
          <a:p>
            <a:r>
              <a:rPr lang="en-US" sz="3100" dirty="0"/>
              <a:t>(Psalm 103)</a:t>
            </a:r>
            <a:endParaRPr lang="en-US" dirty="0"/>
          </a:p>
        </p:txBody>
      </p:sp>
      <p:sp>
        <p:nvSpPr>
          <p:cNvPr id="2" name="TextBox 1"/>
          <p:cNvSpPr txBox="1"/>
          <p:nvPr/>
        </p:nvSpPr>
        <p:spPr>
          <a:xfrm>
            <a:off x="4473524" y="2929759"/>
            <a:ext cx="4276580" cy="1677382"/>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2200" dirty="0"/>
              <a:t>Daily provision (v.5)</a:t>
            </a:r>
          </a:p>
          <a:p>
            <a:pPr marL="285750" indent="-285750">
              <a:spcAft>
                <a:spcPts val="600"/>
              </a:spcAft>
              <a:buFont typeface="Arial" panose="020B0604020202020204" pitchFamily="34" charset="0"/>
              <a:buChar char="•"/>
            </a:pPr>
            <a:r>
              <a:rPr lang="en-US" sz="2200" dirty="0"/>
              <a:t>Justice for oppressed (v.6)</a:t>
            </a:r>
          </a:p>
          <a:p>
            <a:pPr marL="285750" indent="-285750">
              <a:spcAft>
                <a:spcPts val="600"/>
              </a:spcAft>
              <a:buFont typeface="Arial" panose="020B0604020202020204" pitchFamily="34" charset="0"/>
              <a:buChar char="•"/>
            </a:pPr>
            <a:r>
              <a:rPr lang="en-US" sz="2200" dirty="0"/>
              <a:t>Pity (v.13)</a:t>
            </a:r>
          </a:p>
          <a:p>
            <a:pPr marL="285750" indent="-285750">
              <a:buFont typeface="Arial" panose="020B0604020202020204" pitchFamily="34" charset="0"/>
              <a:buChar char="•"/>
            </a:pPr>
            <a:endParaRPr lang="en-US" sz="2200" dirty="0"/>
          </a:p>
        </p:txBody>
      </p:sp>
      <p:sp>
        <p:nvSpPr>
          <p:cNvPr id="7" name="TextBox 6"/>
          <p:cNvSpPr txBox="1"/>
          <p:nvPr/>
        </p:nvSpPr>
        <p:spPr>
          <a:xfrm>
            <a:off x="4316434" y="5178900"/>
            <a:ext cx="4276580" cy="1261884"/>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2200" dirty="0"/>
              <a:t>Remembers (v.14)</a:t>
            </a:r>
          </a:p>
          <a:p>
            <a:pPr marL="285750" indent="-285750">
              <a:spcAft>
                <a:spcPts val="600"/>
              </a:spcAft>
              <a:buFont typeface="Arial" panose="020B0604020202020204" pitchFamily="34" charset="0"/>
              <a:buChar char="•"/>
            </a:pPr>
            <a:r>
              <a:rPr lang="en-US" sz="2200" dirty="0"/>
              <a:t>Righteous (v.17)</a:t>
            </a:r>
          </a:p>
          <a:p>
            <a:pPr marL="285750" indent="-285750">
              <a:buFont typeface="Arial" panose="020B0604020202020204" pitchFamily="34" charset="0"/>
              <a:buChar char="•"/>
            </a:pPr>
            <a:endParaRPr lang="en-US" sz="2200" dirty="0"/>
          </a:p>
        </p:txBody>
      </p:sp>
    </p:spTree>
    <p:extLst>
      <p:ext uri="{BB962C8B-B14F-4D97-AF65-F5344CB8AC3E}">
        <p14:creationId xmlns:p14="http://schemas.microsoft.com/office/powerpoint/2010/main" val="1413481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500"/>
                                        <p:tgtEl>
                                          <p:spTgt spid="3">
                                            <p:txEl>
                                              <p:pRg st="7" end="7"/>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fade">
                                      <p:cBhvr>
                                        <p:cTn id="33" dur="500"/>
                                        <p:tgtEl>
                                          <p:spTgt spid="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
                                            <p:txEl>
                                              <p:pRg st="8" end="8"/>
                                            </p:txEl>
                                          </p:spTgt>
                                        </p:tgtEl>
                                        <p:attrNameLst>
                                          <p:attrName>style.visibility</p:attrName>
                                        </p:attrNameLst>
                                      </p:cBhvr>
                                      <p:to>
                                        <p:strVal val="visible"/>
                                      </p:to>
                                    </p:set>
                                    <p:animEffect transition="in" filter="fade">
                                      <p:cBhvr>
                                        <p:cTn id="38" dur="500"/>
                                        <p:tgtEl>
                                          <p:spTgt spid="3">
                                            <p:txEl>
                                              <p:pRg st="8" end="8"/>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animEffect transition="in" filter="fade">
                                      <p:cBhvr>
                                        <p:cTn id="41" dur="500"/>
                                        <p:tgtEl>
                                          <p:spTgt spid="3">
                                            <p:txEl>
                                              <p:pRg st="9" end="9"/>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3">
                                            <p:txEl>
                                              <p:pRg st="10" end="10"/>
                                            </p:txEl>
                                          </p:spTgt>
                                        </p:tgtEl>
                                        <p:attrNameLst>
                                          <p:attrName>style.visibility</p:attrName>
                                        </p:attrNameLst>
                                      </p:cBhvr>
                                      <p:to>
                                        <p:strVal val="visible"/>
                                      </p:to>
                                    </p:set>
                                    <p:animEffect transition="in" filter="fade">
                                      <p:cBhvr>
                                        <p:cTn id="44" dur="500"/>
                                        <p:tgtEl>
                                          <p:spTgt spid="3">
                                            <p:txEl>
                                              <p:pRg st="10" end="10"/>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animEffect transition="in" filter="fade">
                                      <p:cBhvr>
                                        <p:cTn id="47" dur="500"/>
                                        <p:tgtEl>
                                          <p:spTgt spid="3">
                                            <p:txEl>
                                              <p:pRg st="11" end="11"/>
                                            </p:tx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fade">
                                      <p:cBhvr>
                                        <p:cTn id="5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8600" y="1364810"/>
            <a:ext cx="8915400" cy="3631763"/>
          </a:xfrm>
          <a:prstGeom prst="rect">
            <a:avLst/>
          </a:prstGeom>
          <a:noFill/>
        </p:spPr>
        <p:txBody>
          <a:bodyPr wrap="square" rtlCol="0">
            <a:spAutoFit/>
          </a:bodyPr>
          <a:lstStyle/>
          <a:p>
            <a:pPr>
              <a:spcAft>
                <a:spcPts val="1200"/>
              </a:spcAft>
            </a:pPr>
            <a:r>
              <a:rPr lang="en-US" sz="2400" b="1" u="sng" dirty="0"/>
              <a:t>Requirements to Receive – Relationship!</a:t>
            </a:r>
          </a:p>
          <a:p>
            <a:pPr marL="342900" indent="-342900">
              <a:spcAft>
                <a:spcPts val="600"/>
              </a:spcAft>
              <a:buFont typeface="Arial" panose="020B0604020202020204" pitchFamily="34" charset="0"/>
              <a:buChar char="•"/>
            </a:pPr>
            <a:r>
              <a:rPr lang="en-US" sz="2200" dirty="0"/>
              <a:t>Fear Him (v.11, 13, 17)</a:t>
            </a:r>
          </a:p>
          <a:p>
            <a:pPr marL="342900" indent="-342900">
              <a:spcAft>
                <a:spcPts val="600"/>
              </a:spcAft>
              <a:buFont typeface="Arial" panose="020B0604020202020204" pitchFamily="34" charset="0"/>
              <a:buChar char="•"/>
            </a:pPr>
            <a:r>
              <a:rPr lang="en-US" sz="2200" dirty="0">
                <a:sym typeface="Wingdings" panose="05000000000000000000" pitchFamily="2" charset="2"/>
              </a:rPr>
              <a:t>Keep His covenant (v.18)</a:t>
            </a:r>
          </a:p>
          <a:p>
            <a:pPr marL="342900" indent="-342900">
              <a:spcAft>
                <a:spcPts val="600"/>
              </a:spcAft>
              <a:buFont typeface="Arial" panose="020B0604020202020204" pitchFamily="34" charset="0"/>
              <a:buChar char="•"/>
            </a:pPr>
            <a:r>
              <a:rPr lang="en-US" sz="2200" dirty="0">
                <a:sym typeface="Wingdings" panose="05000000000000000000" pitchFamily="2" charset="2"/>
              </a:rPr>
              <a:t>Remember His commandments  do them (v.18)</a:t>
            </a:r>
          </a:p>
          <a:p>
            <a:pPr marL="342900" indent="-342900">
              <a:spcAft>
                <a:spcPts val="1800"/>
              </a:spcAft>
              <a:buFont typeface="Arial" panose="020B0604020202020204" pitchFamily="34" charset="0"/>
              <a:buChar char="•"/>
            </a:pPr>
            <a:r>
              <a:rPr lang="en-US" sz="2200" dirty="0">
                <a:sym typeface="Wingdings" panose="05000000000000000000" pitchFamily="2" charset="2"/>
              </a:rPr>
              <a:t>Do commandments, listen to word, study (v.20, 21)</a:t>
            </a:r>
          </a:p>
          <a:p>
            <a:pPr>
              <a:spcAft>
                <a:spcPts val="600"/>
              </a:spcAft>
            </a:pPr>
            <a:r>
              <a:rPr lang="en-US" sz="2400" b="1" u="sng" dirty="0">
                <a:sym typeface="Wingdings" panose="05000000000000000000" pitchFamily="2" charset="2"/>
              </a:rPr>
              <a:t>Our Response</a:t>
            </a:r>
          </a:p>
          <a:p>
            <a:pPr marL="342900" indent="-342900">
              <a:spcAft>
                <a:spcPts val="600"/>
              </a:spcAft>
              <a:buFont typeface="Arial" panose="020B0604020202020204" pitchFamily="34" charset="0"/>
              <a:buChar char="•"/>
            </a:pPr>
            <a:r>
              <a:rPr lang="en-US" sz="2200" dirty="0">
                <a:sym typeface="Wingdings" panose="05000000000000000000" pitchFamily="2" charset="2"/>
              </a:rPr>
              <a:t>Bless the LORD (v.1, 2, 20, 21, 22, 22)</a:t>
            </a:r>
          </a:p>
          <a:p>
            <a:pPr marL="342900" indent="-342900">
              <a:spcAft>
                <a:spcPts val="600"/>
              </a:spcAft>
              <a:buFont typeface="Arial" panose="020B0604020202020204" pitchFamily="34" charset="0"/>
              <a:buChar char="•"/>
            </a:pPr>
            <a:r>
              <a:rPr lang="en-US" sz="2200" dirty="0">
                <a:sym typeface="Wingdings" panose="05000000000000000000" pitchFamily="2" charset="2"/>
              </a:rPr>
              <a:t>Forget not! (v.2)</a:t>
            </a:r>
          </a:p>
        </p:txBody>
      </p:sp>
      <p:sp>
        <p:nvSpPr>
          <p:cNvPr id="6" name="Title 1"/>
          <p:cNvSpPr txBox="1">
            <a:spLocks/>
          </p:cNvSpPr>
          <p:nvPr/>
        </p:nvSpPr>
        <p:spPr>
          <a:xfrm>
            <a:off x="3123027" y="131334"/>
            <a:ext cx="6020973" cy="1402043"/>
          </a:xfrm>
          <a:prstGeom prst="rect">
            <a:avLst/>
          </a:prstGeom>
        </p:spPr>
        <p:txBody>
          <a:bodyPr vert="horz" lIns="91440" tIns="45720" rIns="91440" bIns="45720" rtlCol="0" anchor="ctr">
            <a:normAutofit fontScale="90000"/>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pPr algn="l"/>
            <a:r>
              <a:rPr lang="en-US" dirty="0"/>
              <a:t>Benefit of remembering</a:t>
            </a:r>
          </a:p>
          <a:p>
            <a:r>
              <a:rPr lang="en-US" sz="3100" dirty="0"/>
              <a:t>(Psalm 103)</a:t>
            </a:r>
            <a:endParaRPr lang="en-US" dirty="0"/>
          </a:p>
        </p:txBody>
      </p:sp>
      <p:sp>
        <p:nvSpPr>
          <p:cNvPr id="8" name="TextBox 7"/>
          <p:cNvSpPr txBox="1"/>
          <p:nvPr/>
        </p:nvSpPr>
        <p:spPr>
          <a:xfrm>
            <a:off x="1420837" y="5762528"/>
            <a:ext cx="6105378" cy="461665"/>
          </a:xfrm>
          <a:prstGeom prst="rect">
            <a:avLst/>
          </a:prstGeom>
          <a:solidFill>
            <a:srgbClr val="FFFF00"/>
          </a:solidFill>
          <a:ln>
            <a:solidFill>
              <a:schemeClr val="bg1"/>
            </a:solidFill>
          </a:ln>
        </p:spPr>
        <p:txBody>
          <a:bodyPr wrap="square" rtlCol="0">
            <a:spAutoFit/>
          </a:bodyPr>
          <a:lstStyle/>
          <a:p>
            <a:pPr algn="ctr"/>
            <a:r>
              <a:rPr lang="en-US" sz="2400" b="1" dirty="0">
                <a:solidFill>
                  <a:schemeClr val="bg1"/>
                </a:solidFill>
              </a:rPr>
              <a:t>We must not forget all God does for us!</a:t>
            </a:r>
          </a:p>
        </p:txBody>
      </p:sp>
    </p:spTree>
    <p:extLst>
      <p:ext uri="{BB962C8B-B14F-4D97-AF65-F5344CB8AC3E}">
        <p14:creationId xmlns:p14="http://schemas.microsoft.com/office/powerpoint/2010/main" val="4283774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500"/>
                                        <p:tgtEl>
                                          <p:spTgt spid="3">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65760" y="1829041"/>
            <a:ext cx="8299938" cy="1200329"/>
          </a:xfrm>
          <a:prstGeom prst="rect">
            <a:avLst/>
          </a:prstGeom>
          <a:noFill/>
        </p:spPr>
        <p:txBody>
          <a:bodyPr wrap="square" rtlCol="0">
            <a:spAutoFit/>
          </a:bodyPr>
          <a:lstStyle/>
          <a:p>
            <a:r>
              <a:rPr lang="en-US" sz="2400" dirty="0">
                <a:sym typeface="Wingdings" panose="05000000000000000000" pitchFamily="2" charset="2"/>
              </a:rPr>
              <a:t>“And then will I profess unto them, </a:t>
            </a:r>
            <a:r>
              <a:rPr lang="en-US" sz="2400" b="1" dirty="0">
                <a:solidFill>
                  <a:srgbClr val="FF0000"/>
                </a:solidFill>
                <a:sym typeface="Wingdings" panose="05000000000000000000" pitchFamily="2" charset="2"/>
              </a:rPr>
              <a:t>I never knew you</a:t>
            </a:r>
            <a:r>
              <a:rPr lang="en-US" sz="2400" dirty="0">
                <a:sym typeface="Wingdings" panose="05000000000000000000" pitchFamily="2" charset="2"/>
              </a:rPr>
              <a:t>: depart from me ye that work iniquity.”</a:t>
            </a:r>
          </a:p>
          <a:p>
            <a:pPr>
              <a:spcAft>
                <a:spcPts val="1200"/>
              </a:spcAft>
            </a:pPr>
            <a:r>
              <a:rPr lang="en-US" sz="2400" dirty="0">
                <a:sym typeface="Wingdings" panose="05000000000000000000" pitchFamily="2" charset="2"/>
              </a:rPr>
              <a:t>						(Matt 7:23)</a:t>
            </a:r>
          </a:p>
        </p:txBody>
      </p:sp>
      <p:sp>
        <p:nvSpPr>
          <p:cNvPr id="6" name="Title 1"/>
          <p:cNvSpPr txBox="1">
            <a:spLocks/>
          </p:cNvSpPr>
          <p:nvPr/>
        </p:nvSpPr>
        <p:spPr>
          <a:xfrm>
            <a:off x="5641145" y="0"/>
            <a:ext cx="3798276" cy="858129"/>
          </a:xfrm>
          <a:prstGeom prst="rect">
            <a:avLst/>
          </a:prstGeom>
        </p:spPr>
        <p:txBody>
          <a:bodyPr vert="horz" lIns="91440" tIns="45720" rIns="91440" bIns="45720" rtlCol="0" anchor="ctr">
            <a:normAutofit fontScale="97500"/>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pPr algn="l"/>
            <a:r>
              <a:rPr lang="en-US" dirty="0"/>
              <a:t>warnings</a:t>
            </a:r>
          </a:p>
        </p:txBody>
      </p:sp>
      <p:sp>
        <p:nvSpPr>
          <p:cNvPr id="5" name="TextBox 4"/>
          <p:cNvSpPr txBox="1"/>
          <p:nvPr/>
        </p:nvSpPr>
        <p:spPr>
          <a:xfrm>
            <a:off x="365760" y="3751299"/>
            <a:ext cx="8299938" cy="1200329"/>
          </a:xfrm>
          <a:prstGeom prst="rect">
            <a:avLst/>
          </a:prstGeom>
          <a:noFill/>
        </p:spPr>
        <p:txBody>
          <a:bodyPr wrap="square" rtlCol="0">
            <a:spAutoFit/>
          </a:bodyPr>
          <a:lstStyle/>
          <a:p>
            <a:r>
              <a:rPr lang="en-US" sz="2400" dirty="0">
                <a:sym typeface="Wingdings" panose="05000000000000000000" pitchFamily="2" charset="2"/>
              </a:rPr>
              <a:t>“Lord, Lord, open to us.  But he answered and said, ‘Verily I say unto you, </a:t>
            </a:r>
            <a:r>
              <a:rPr lang="en-US" sz="2400" b="1" dirty="0">
                <a:solidFill>
                  <a:srgbClr val="FF0000"/>
                </a:solidFill>
                <a:sym typeface="Wingdings" panose="05000000000000000000" pitchFamily="2" charset="2"/>
              </a:rPr>
              <a:t>I know you not</a:t>
            </a:r>
            <a:r>
              <a:rPr lang="en-US" sz="2400" dirty="0">
                <a:sym typeface="Wingdings" panose="05000000000000000000" pitchFamily="2" charset="2"/>
              </a:rPr>
              <a:t>.’”</a:t>
            </a:r>
          </a:p>
          <a:p>
            <a:pPr>
              <a:spcAft>
                <a:spcPts val="1200"/>
              </a:spcAft>
            </a:pPr>
            <a:r>
              <a:rPr lang="en-US" sz="2400" dirty="0">
                <a:sym typeface="Wingdings" panose="05000000000000000000" pitchFamily="2" charset="2"/>
              </a:rPr>
              <a:t>						(Matt 25:11-12)</a:t>
            </a:r>
          </a:p>
        </p:txBody>
      </p:sp>
    </p:spTree>
    <p:extLst>
      <p:ext uri="{BB962C8B-B14F-4D97-AF65-F5344CB8AC3E}">
        <p14:creationId xmlns:p14="http://schemas.microsoft.com/office/powerpoint/2010/main" val="1651196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fade">
                                      <p:cBhvr>
                                        <p:cTn id="15" dur="500"/>
                                        <p:tgtEl>
                                          <p:spTgt spid="5">
                                            <p:txEl>
                                              <p:pRg st="0" end="0"/>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5">
                                            <p:txEl>
                                              <p:pRg st="1" end="1"/>
                                            </p:txEl>
                                          </p:spTgt>
                                        </p:tgtEl>
                                        <p:attrNameLst>
                                          <p:attrName>style.visibility</p:attrName>
                                        </p:attrNameLst>
                                      </p:cBhvr>
                                      <p:to>
                                        <p:strVal val="visible"/>
                                      </p:to>
                                    </p:set>
                                    <p:animEffect transition="in" filter="fade">
                                      <p:cBhvr>
                                        <p:cTn id="18"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65760" y="1217199"/>
            <a:ext cx="8299938" cy="4450449"/>
          </a:xfrm>
          <a:prstGeom prst="rect">
            <a:avLst/>
          </a:prstGeom>
          <a:noFill/>
        </p:spPr>
        <p:txBody>
          <a:bodyPr wrap="square" rtlCol="0">
            <a:spAutoFit/>
          </a:bodyPr>
          <a:lstStyle/>
          <a:p>
            <a:pPr>
              <a:lnSpc>
                <a:spcPct val="120000"/>
              </a:lnSpc>
            </a:pPr>
            <a:r>
              <a:rPr lang="en-US" sz="2400" dirty="0">
                <a:sym typeface="Wingdings" panose="05000000000000000000" pitchFamily="2" charset="2"/>
              </a:rPr>
              <a:t>“But unto you that </a:t>
            </a:r>
            <a:r>
              <a:rPr lang="en-US" sz="2400" b="1" dirty="0">
                <a:solidFill>
                  <a:srgbClr val="00B0F0"/>
                </a:solidFill>
                <a:sym typeface="Wingdings" panose="05000000000000000000" pitchFamily="2" charset="2"/>
              </a:rPr>
              <a:t>fear my name </a:t>
            </a:r>
            <a:r>
              <a:rPr lang="en-US" sz="2400" dirty="0">
                <a:sym typeface="Wingdings" panose="05000000000000000000" pitchFamily="2" charset="2"/>
              </a:rPr>
              <a:t>shall the Sun of righteousness arise with healing in his wings; and ye shall go forth, and grow up as calves of the stall.</a:t>
            </a:r>
          </a:p>
          <a:p>
            <a:pPr>
              <a:lnSpc>
                <a:spcPct val="120000"/>
              </a:lnSpc>
            </a:pPr>
            <a:r>
              <a:rPr lang="en-US" sz="2400" dirty="0">
                <a:sym typeface="Wingdings" panose="05000000000000000000" pitchFamily="2" charset="2"/>
              </a:rPr>
              <a:t>And ye shall tread down the wicked; for they shall be ashes under the soles of your feet in the day that I shall do this, </a:t>
            </a:r>
            <a:r>
              <a:rPr lang="en-US" sz="2400" dirty="0" err="1">
                <a:sym typeface="Wingdings" panose="05000000000000000000" pitchFamily="2" charset="2"/>
              </a:rPr>
              <a:t>saith</a:t>
            </a:r>
            <a:r>
              <a:rPr lang="en-US" sz="2400" dirty="0">
                <a:sym typeface="Wingdings" panose="05000000000000000000" pitchFamily="2" charset="2"/>
              </a:rPr>
              <a:t> the LORD of hosts.</a:t>
            </a:r>
          </a:p>
          <a:p>
            <a:pPr>
              <a:lnSpc>
                <a:spcPct val="120000"/>
              </a:lnSpc>
            </a:pPr>
            <a:r>
              <a:rPr lang="en-US" sz="2400" b="1" dirty="0">
                <a:solidFill>
                  <a:srgbClr val="00B0F0"/>
                </a:solidFill>
                <a:sym typeface="Wingdings" panose="05000000000000000000" pitchFamily="2" charset="2"/>
              </a:rPr>
              <a:t>Remember</a:t>
            </a:r>
            <a:r>
              <a:rPr lang="en-US" sz="2400" dirty="0">
                <a:sym typeface="Wingdings" panose="05000000000000000000" pitchFamily="2" charset="2"/>
              </a:rPr>
              <a:t> ye the law of Moses my servant, which I commanded unto him in </a:t>
            </a:r>
            <a:r>
              <a:rPr lang="en-US" sz="2400" dirty="0" err="1">
                <a:sym typeface="Wingdings" panose="05000000000000000000" pitchFamily="2" charset="2"/>
              </a:rPr>
              <a:t>Horeb</a:t>
            </a:r>
            <a:r>
              <a:rPr lang="en-US" sz="2400" dirty="0">
                <a:sym typeface="Wingdings" panose="05000000000000000000" pitchFamily="2" charset="2"/>
              </a:rPr>
              <a:t> for all Israel, with the statutes and judgments.”</a:t>
            </a:r>
          </a:p>
          <a:p>
            <a:r>
              <a:rPr lang="en-US" sz="2400" dirty="0">
                <a:sym typeface="Wingdings" panose="05000000000000000000" pitchFamily="2" charset="2"/>
              </a:rPr>
              <a:t>							Mal 4:2-4</a:t>
            </a:r>
          </a:p>
        </p:txBody>
      </p:sp>
      <p:sp>
        <p:nvSpPr>
          <p:cNvPr id="6" name="Title 1"/>
          <p:cNvSpPr txBox="1">
            <a:spLocks/>
          </p:cNvSpPr>
          <p:nvPr/>
        </p:nvSpPr>
        <p:spPr>
          <a:xfrm>
            <a:off x="4360985" y="0"/>
            <a:ext cx="5078436" cy="1107112"/>
          </a:xfrm>
          <a:prstGeom prst="rect">
            <a:avLst/>
          </a:prstGeom>
        </p:spPr>
        <p:txBody>
          <a:bodyPr vert="horz" lIns="91440" tIns="45720" rIns="91440" bIns="45720" rtlCol="0" anchor="ctr">
            <a:normAutofit fontScale="97500"/>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pPr algn="l"/>
            <a:r>
              <a:rPr lang="en-US" dirty="0"/>
              <a:t>encouragement</a:t>
            </a:r>
          </a:p>
        </p:txBody>
      </p:sp>
      <p:sp>
        <p:nvSpPr>
          <p:cNvPr id="7" name="TextBox 6"/>
          <p:cNvSpPr txBox="1"/>
          <p:nvPr/>
        </p:nvSpPr>
        <p:spPr>
          <a:xfrm>
            <a:off x="53527" y="5897627"/>
            <a:ext cx="9036945" cy="830997"/>
          </a:xfrm>
          <a:prstGeom prst="rect">
            <a:avLst/>
          </a:prstGeom>
          <a:solidFill>
            <a:srgbClr val="FFFF00"/>
          </a:solidFill>
          <a:ln>
            <a:solidFill>
              <a:schemeClr val="bg1"/>
            </a:solidFill>
          </a:ln>
        </p:spPr>
        <p:txBody>
          <a:bodyPr wrap="square" rtlCol="0">
            <a:spAutoFit/>
          </a:bodyPr>
          <a:lstStyle/>
          <a:p>
            <a:pPr algn="ctr"/>
            <a:r>
              <a:rPr lang="en-US" sz="2400" b="1" dirty="0">
                <a:solidFill>
                  <a:schemeClr val="bg1"/>
                </a:solidFill>
              </a:rPr>
              <a:t>Fear the LORD and Remember to keep His commandments!</a:t>
            </a:r>
          </a:p>
          <a:p>
            <a:pPr algn="ctr"/>
            <a:r>
              <a:rPr lang="en-US" sz="2400" b="1" u="sng" dirty="0">
                <a:solidFill>
                  <a:schemeClr val="bg1"/>
                </a:solidFill>
              </a:rPr>
              <a:t>Always</a:t>
            </a:r>
            <a:r>
              <a:rPr lang="en-US" sz="2400" b="1" dirty="0">
                <a:solidFill>
                  <a:schemeClr val="bg1"/>
                </a:solidFill>
              </a:rPr>
              <a:t> be conscious of Him in our lives…</a:t>
            </a:r>
          </a:p>
        </p:txBody>
      </p:sp>
    </p:spTree>
    <p:extLst>
      <p:ext uri="{BB962C8B-B14F-4D97-AF65-F5344CB8AC3E}">
        <p14:creationId xmlns:p14="http://schemas.microsoft.com/office/powerpoint/2010/main" val="2148299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7428" y="1230924"/>
            <a:ext cx="8645236" cy="5268350"/>
          </a:xfrm>
        </p:spPr>
        <p:txBody>
          <a:bodyPr>
            <a:normAutofit/>
          </a:bodyPr>
          <a:lstStyle/>
          <a:p>
            <a:pPr marL="0" lvl="0" indent="0">
              <a:lnSpc>
                <a:spcPct val="110000"/>
              </a:lnSpc>
              <a:spcBef>
                <a:spcPts val="0"/>
              </a:spcBef>
              <a:spcAft>
                <a:spcPts val="600"/>
              </a:spcAft>
              <a:buNone/>
            </a:pPr>
            <a:r>
              <a:rPr lang="en-US" sz="2400" dirty="0"/>
              <a:t>KEY POINTS – ADD HERE</a:t>
            </a:r>
          </a:p>
        </p:txBody>
      </p:sp>
      <p:sp>
        <p:nvSpPr>
          <p:cNvPr id="4" name="Title 1"/>
          <p:cNvSpPr>
            <a:spLocks noGrp="1"/>
          </p:cNvSpPr>
          <p:nvPr>
            <p:ph type="title"/>
          </p:nvPr>
        </p:nvSpPr>
        <p:spPr>
          <a:xfrm>
            <a:off x="3924885" y="100163"/>
            <a:ext cx="5187693" cy="731120"/>
          </a:xfrm>
        </p:spPr>
        <p:txBody>
          <a:bodyPr>
            <a:normAutofit/>
          </a:bodyPr>
          <a:lstStyle/>
          <a:p>
            <a:pPr algn="l"/>
            <a:r>
              <a:rPr lang="en-US" dirty="0"/>
              <a:t>Summary Slide</a:t>
            </a:r>
          </a:p>
        </p:txBody>
      </p:sp>
    </p:spTree>
    <p:extLst>
      <p:ext uri="{BB962C8B-B14F-4D97-AF65-F5344CB8AC3E}">
        <p14:creationId xmlns:p14="http://schemas.microsoft.com/office/powerpoint/2010/main" val="112225828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03405"/>
            <a:ext cx="9143999" cy="1825096"/>
          </a:xfrm>
        </p:spPr>
        <p:txBody>
          <a:bodyPr anchor="ctr"/>
          <a:lstStyle/>
          <a:p>
            <a:pPr algn="ctr"/>
            <a:r>
              <a:rPr lang="en-US" dirty="0"/>
              <a:t>Class 6</a:t>
            </a:r>
          </a:p>
        </p:txBody>
      </p:sp>
      <p:sp>
        <p:nvSpPr>
          <p:cNvPr id="3" name="Subtitle 2"/>
          <p:cNvSpPr>
            <a:spLocks noGrp="1"/>
          </p:cNvSpPr>
          <p:nvPr>
            <p:ph type="subTitle" idx="1"/>
          </p:nvPr>
        </p:nvSpPr>
        <p:spPr>
          <a:xfrm>
            <a:off x="0" y="3140129"/>
            <a:ext cx="9143999" cy="685800"/>
          </a:xfrm>
        </p:spPr>
        <p:txBody>
          <a:bodyPr>
            <a:normAutofit/>
          </a:bodyPr>
          <a:lstStyle/>
          <a:p>
            <a:pPr algn="ctr"/>
            <a:r>
              <a:rPr lang="en-US" sz="3200" dirty="0"/>
              <a:t>Workshop: Bible Characters</a:t>
            </a:r>
          </a:p>
        </p:txBody>
      </p:sp>
    </p:spTree>
    <p:extLst>
      <p:ext uri="{BB962C8B-B14F-4D97-AF65-F5344CB8AC3E}">
        <p14:creationId xmlns:p14="http://schemas.microsoft.com/office/powerpoint/2010/main" val="339378686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1883391" y="234748"/>
            <a:ext cx="6951516" cy="810491"/>
          </a:xfrm>
        </p:spPr>
        <p:txBody>
          <a:bodyPr>
            <a:normAutofit/>
          </a:bodyPr>
          <a:lstStyle/>
          <a:p>
            <a:r>
              <a:rPr lang="en-US" dirty="0"/>
              <a:t>God’s ‘Reminders’</a:t>
            </a:r>
          </a:p>
        </p:txBody>
      </p:sp>
      <p:sp>
        <p:nvSpPr>
          <p:cNvPr id="16" name="TextBox 15"/>
          <p:cNvSpPr txBox="1"/>
          <p:nvPr/>
        </p:nvSpPr>
        <p:spPr>
          <a:xfrm>
            <a:off x="242244" y="989819"/>
            <a:ext cx="8901756" cy="5355312"/>
          </a:xfrm>
          <a:prstGeom prst="rect">
            <a:avLst/>
          </a:prstGeom>
          <a:noFill/>
        </p:spPr>
        <p:txBody>
          <a:bodyPr wrap="square" rtlCol="0">
            <a:spAutoFit/>
          </a:bodyPr>
          <a:lstStyle/>
          <a:p>
            <a:pPr marL="285750" lvl="0" indent="-285750">
              <a:buFont typeface="Arial" panose="020B0604020202020204" pitchFamily="34" charset="0"/>
              <a:buChar char="•"/>
            </a:pPr>
            <a:r>
              <a:rPr lang="en-US" sz="2400" dirty="0"/>
              <a:t>Rainbow</a:t>
            </a:r>
            <a:r>
              <a:rPr lang="en-US" sz="2000" dirty="0"/>
              <a:t> (Gen 9:15)  </a:t>
            </a:r>
          </a:p>
          <a:p>
            <a:pPr marL="742950" lvl="1" indent="-285750">
              <a:spcAft>
                <a:spcPts val="600"/>
              </a:spcAft>
              <a:buFont typeface="Arial" panose="020B0604020202020204" pitchFamily="34" charset="0"/>
              <a:buChar char="•"/>
            </a:pPr>
            <a:r>
              <a:rPr lang="en-US" dirty="0"/>
              <a:t>everlasting covenant to not destroy the earth with a flood</a:t>
            </a:r>
          </a:p>
          <a:p>
            <a:pPr marL="285750" lvl="0" indent="-285750">
              <a:buFont typeface="Arial" panose="020B0604020202020204" pitchFamily="34" charset="0"/>
              <a:buChar char="•"/>
            </a:pPr>
            <a:r>
              <a:rPr lang="en-US" sz="2400" dirty="0"/>
              <a:t>Passover</a:t>
            </a:r>
            <a:r>
              <a:rPr lang="en-US" sz="2000" dirty="0"/>
              <a:t> (Ex 13:3, </a:t>
            </a:r>
            <a:r>
              <a:rPr lang="en-US" sz="2000" dirty="0" err="1"/>
              <a:t>Deut</a:t>
            </a:r>
            <a:r>
              <a:rPr lang="en-US" sz="2000" dirty="0"/>
              <a:t> 16:3) </a:t>
            </a:r>
          </a:p>
          <a:p>
            <a:pPr marL="742950" lvl="1" indent="-285750">
              <a:spcAft>
                <a:spcPts val="600"/>
              </a:spcAft>
              <a:buFont typeface="Arial" panose="020B0604020202020204" pitchFamily="34" charset="0"/>
              <a:buChar char="•"/>
            </a:pPr>
            <a:r>
              <a:rPr lang="en-US" dirty="0"/>
              <a:t>Deliverance from Egypt and redemption from sin </a:t>
            </a:r>
          </a:p>
          <a:p>
            <a:pPr marL="285750" lvl="1" indent="-285750">
              <a:buFont typeface="Arial" panose="020B0604020202020204" pitchFamily="34" charset="0"/>
              <a:buChar char="•"/>
            </a:pPr>
            <a:r>
              <a:rPr lang="en-US" sz="2400" dirty="0"/>
              <a:t>Sabbath</a:t>
            </a:r>
            <a:r>
              <a:rPr lang="en-US" sz="2000" dirty="0"/>
              <a:t> (Ex 20:8; </a:t>
            </a:r>
            <a:r>
              <a:rPr lang="en-US" sz="2000" dirty="0" err="1"/>
              <a:t>Deut</a:t>
            </a:r>
            <a:r>
              <a:rPr lang="en-US" sz="2000" dirty="0"/>
              <a:t> 5:15)</a:t>
            </a:r>
          </a:p>
          <a:p>
            <a:pPr marL="742950" lvl="1" indent="-285750">
              <a:spcAft>
                <a:spcPts val="600"/>
              </a:spcAft>
              <a:buFont typeface="Arial" panose="020B0604020202020204" pitchFamily="34" charset="0"/>
              <a:buChar char="•"/>
            </a:pPr>
            <a:r>
              <a:rPr lang="en-US" dirty="0"/>
              <a:t>Slavery in Egypt and God’s deliverance of them </a:t>
            </a:r>
          </a:p>
          <a:p>
            <a:pPr marL="285750" indent="-285750">
              <a:buFont typeface="Arial" panose="020B0604020202020204" pitchFamily="34" charset="0"/>
              <a:buChar char="•"/>
            </a:pPr>
            <a:r>
              <a:rPr lang="en-US" sz="2400" dirty="0"/>
              <a:t>Blue fringe </a:t>
            </a:r>
            <a:r>
              <a:rPr lang="en-US" sz="2000" dirty="0"/>
              <a:t>(Lev 15:38-40)</a:t>
            </a:r>
          </a:p>
          <a:p>
            <a:pPr marL="742950" lvl="1" indent="-285750">
              <a:spcAft>
                <a:spcPts val="600"/>
              </a:spcAft>
              <a:buFont typeface="Arial" panose="020B0604020202020204" pitchFamily="34" charset="0"/>
              <a:buChar char="•"/>
            </a:pPr>
            <a:r>
              <a:rPr lang="en-US" dirty="0"/>
              <a:t>Commands of LORD, to do them, seek not after own heart and own eyes, and be holy (i.e. separate)</a:t>
            </a:r>
          </a:p>
          <a:p>
            <a:pPr marL="285750" indent="-285750">
              <a:buFont typeface="Arial" panose="020B0604020202020204" pitchFamily="34" charset="0"/>
              <a:buChar char="•"/>
            </a:pPr>
            <a:r>
              <a:rPr lang="en-US" sz="2400" dirty="0" err="1"/>
              <a:t>Shewbread</a:t>
            </a:r>
            <a:r>
              <a:rPr lang="en-US" sz="2000" dirty="0"/>
              <a:t> (Lev 24:7)</a:t>
            </a:r>
          </a:p>
          <a:p>
            <a:pPr marL="742950" lvl="1" indent="-285750">
              <a:spcAft>
                <a:spcPts val="600"/>
              </a:spcAft>
              <a:buFont typeface="Arial" panose="020B0604020202020204" pitchFamily="34" charset="0"/>
              <a:buChar char="•"/>
            </a:pPr>
            <a:r>
              <a:rPr lang="en-US" dirty="0"/>
              <a:t>Israelite as a living sacrifice unto God</a:t>
            </a:r>
          </a:p>
          <a:p>
            <a:pPr marL="285750" lvl="1" indent="-285750">
              <a:buFont typeface="Arial" panose="020B0604020202020204" pitchFamily="34" charset="0"/>
              <a:buChar char="•"/>
            </a:pPr>
            <a:r>
              <a:rPr lang="en-US" sz="2400" dirty="0"/>
              <a:t>Feasts</a:t>
            </a:r>
            <a:r>
              <a:rPr lang="en-US" sz="2000" dirty="0"/>
              <a:t> (</a:t>
            </a:r>
            <a:r>
              <a:rPr lang="en-US" sz="2000" dirty="0" err="1"/>
              <a:t>Deut</a:t>
            </a:r>
            <a:r>
              <a:rPr lang="en-US" sz="2000" dirty="0"/>
              <a:t> 16:12)</a:t>
            </a:r>
          </a:p>
          <a:p>
            <a:pPr marL="742950" lvl="1" indent="-285750">
              <a:spcAft>
                <a:spcPts val="600"/>
              </a:spcAft>
              <a:buFont typeface="Arial" panose="020B0604020202020204" pitchFamily="34" charset="0"/>
              <a:buChar char="•"/>
            </a:pPr>
            <a:r>
              <a:rPr lang="en-US" dirty="0"/>
              <a:t>bondage in Egypt </a:t>
            </a:r>
          </a:p>
          <a:p>
            <a:pPr marL="285750" indent="-285750">
              <a:buFont typeface="Arial" panose="020B0604020202020204" pitchFamily="34" charset="0"/>
              <a:buChar char="•"/>
            </a:pPr>
            <a:r>
              <a:rPr lang="en-US" sz="2400" dirty="0"/>
              <a:t>Bread/Wine</a:t>
            </a:r>
            <a:r>
              <a:rPr lang="en-US" sz="2000" dirty="0"/>
              <a:t> (1 </a:t>
            </a:r>
            <a:r>
              <a:rPr lang="en-US" sz="2000" dirty="0" err="1"/>
              <a:t>Cor</a:t>
            </a:r>
            <a:r>
              <a:rPr lang="en-US" sz="2000" dirty="0"/>
              <a:t> 11:24-25)</a:t>
            </a:r>
          </a:p>
          <a:p>
            <a:pPr marL="742950" lvl="1" indent="-285750">
              <a:buFont typeface="Arial" panose="020B0604020202020204" pitchFamily="34" charset="0"/>
              <a:buChar char="•"/>
            </a:pPr>
            <a:r>
              <a:rPr lang="en-US" dirty="0"/>
              <a:t>Life, death, and resurrection of Jesus</a:t>
            </a:r>
            <a:endParaRPr lang="en-US" sz="2400" dirty="0"/>
          </a:p>
        </p:txBody>
      </p:sp>
      <p:sp>
        <p:nvSpPr>
          <p:cNvPr id="18" name="TextBox 17"/>
          <p:cNvSpPr txBox="1"/>
          <p:nvPr/>
        </p:nvSpPr>
        <p:spPr>
          <a:xfrm>
            <a:off x="981972" y="6308218"/>
            <a:ext cx="7090116" cy="461665"/>
          </a:xfrm>
          <a:prstGeom prst="rect">
            <a:avLst/>
          </a:prstGeom>
          <a:solidFill>
            <a:srgbClr val="FFFF00"/>
          </a:solidFill>
          <a:ln>
            <a:solidFill>
              <a:schemeClr val="bg1"/>
            </a:solidFill>
          </a:ln>
        </p:spPr>
        <p:txBody>
          <a:bodyPr wrap="square" rtlCol="0">
            <a:spAutoFit/>
          </a:bodyPr>
          <a:lstStyle/>
          <a:p>
            <a:pPr algn="ctr"/>
            <a:r>
              <a:rPr lang="en-US" sz="2400" b="1" dirty="0">
                <a:solidFill>
                  <a:schemeClr val="bg1"/>
                </a:solidFill>
              </a:rPr>
              <a:t>Remembering must be a part of our daily life!</a:t>
            </a:r>
          </a:p>
        </p:txBody>
      </p:sp>
    </p:spTree>
    <p:extLst>
      <p:ext uri="{BB962C8B-B14F-4D97-AF65-F5344CB8AC3E}">
        <p14:creationId xmlns:p14="http://schemas.microsoft.com/office/powerpoint/2010/main" val="1414123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xEl>
                                              <p:pRg st="1" end="1"/>
                                            </p:txEl>
                                          </p:spTgt>
                                        </p:tgtEl>
                                        <p:attrNameLst>
                                          <p:attrName>style.visibility</p:attrName>
                                        </p:attrNameLst>
                                      </p:cBhvr>
                                      <p:to>
                                        <p:strVal val="visible"/>
                                      </p:to>
                                    </p:set>
                                    <p:animEffect transition="in" filter="fade">
                                      <p:cBhvr>
                                        <p:cTn id="7" dur="500"/>
                                        <p:tgtEl>
                                          <p:spTgt spid="16">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6">
                                            <p:txEl>
                                              <p:pRg st="3" end="3"/>
                                            </p:txEl>
                                          </p:spTgt>
                                        </p:tgtEl>
                                        <p:attrNameLst>
                                          <p:attrName>style.visibility</p:attrName>
                                        </p:attrNameLst>
                                      </p:cBhvr>
                                      <p:to>
                                        <p:strVal val="visible"/>
                                      </p:to>
                                    </p:set>
                                    <p:animEffect transition="in" filter="fade">
                                      <p:cBhvr>
                                        <p:cTn id="10" dur="500"/>
                                        <p:tgtEl>
                                          <p:spTgt spid="16">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6">
                                            <p:txEl>
                                              <p:pRg st="5" end="5"/>
                                            </p:txEl>
                                          </p:spTgt>
                                        </p:tgtEl>
                                        <p:attrNameLst>
                                          <p:attrName>style.visibility</p:attrName>
                                        </p:attrNameLst>
                                      </p:cBhvr>
                                      <p:to>
                                        <p:strVal val="visible"/>
                                      </p:to>
                                    </p:set>
                                    <p:animEffect transition="in" filter="fade">
                                      <p:cBhvr>
                                        <p:cTn id="13" dur="500"/>
                                        <p:tgtEl>
                                          <p:spTgt spid="16">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6">
                                            <p:txEl>
                                              <p:pRg st="7" end="7"/>
                                            </p:txEl>
                                          </p:spTgt>
                                        </p:tgtEl>
                                        <p:attrNameLst>
                                          <p:attrName>style.visibility</p:attrName>
                                        </p:attrNameLst>
                                      </p:cBhvr>
                                      <p:to>
                                        <p:strVal val="visible"/>
                                      </p:to>
                                    </p:set>
                                    <p:animEffect transition="in" filter="fade">
                                      <p:cBhvr>
                                        <p:cTn id="16" dur="500"/>
                                        <p:tgtEl>
                                          <p:spTgt spid="16">
                                            <p:txEl>
                                              <p:pRg st="7" end="7"/>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6">
                                            <p:txEl>
                                              <p:pRg st="9" end="9"/>
                                            </p:txEl>
                                          </p:spTgt>
                                        </p:tgtEl>
                                        <p:attrNameLst>
                                          <p:attrName>style.visibility</p:attrName>
                                        </p:attrNameLst>
                                      </p:cBhvr>
                                      <p:to>
                                        <p:strVal val="visible"/>
                                      </p:to>
                                    </p:set>
                                    <p:animEffect transition="in" filter="fade">
                                      <p:cBhvr>
                                        <p:cTn id="19" dur="500"/>
                                        <p:tgtEl>
                                          <p:spTgt spid="16">
                                            <p:txEl>
                                              <p:pRg st="9" end="9"/>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6">
                                            <p:txEl>
                                              <p:pRg st="11" end="11"/>
                                            </p:txEl>
                                          </p:spTgt>
                                        </p:tgtEl>
                                        <p:attrNameLst>
                                          <p:attrName>style.visibility</p:attrName>
                                        </p:attrNameLst>
                                      </p:cBhvr>
                                      <p:to>
                                        <p:strVal val="visible"/>
                                      </p:to>
                                    </p:set>
                                    <p:animEffect transition="in" filter="fade">
                                      <p:cBhvr>
                                        <p:cTn id="22" dur="500"/>
                                        <p:tgtEl>
                                          <p:spTgt spid="16">
                                            <p:txEl>
                                              <p:pRg st="11" end="11"/>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6">
                                            <p:txEl>
                                              <p:pRg st="13" end="13"/>
                                            </p:txEl>
                                          </p:spTgt>
                                        </p:tgtEl>
                                        <p:attrNameLst>
                                          <p:attrName>style.visibility</p:attrName>
                                        </p:attrNameLst>
                                      </p:cBhvr>
                                      <p:to>
                                        <p:strVal val="visible"/>
                                      </p:to>
                                    </p:set>
                                    <p:animEffect transition="in" filter="fade">
                                      <p:cBhvr>
                                        <p:cTn id="25" dur="500"/>
                                        <p:tgtEl>
                                          <p:spTgt spid="16">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1A8EA88-31DA-478B-8392-6944B4E2B06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2284" y="1148798"/>
            <a:ext cx="8559431" cy="4814680"/>
          </a:xfrm>
          <a:prstGeom prst="rect">
            <a:avLst/>
          </a:prstGeom>
        </p:spPr>
      </p:pic>
      <p:sp>
        <p:nvSpPr>
          <p:cNvPr id="6" name="TextBox 5">
            <a:extLst>
              <a:ext uri="{FF2B5EF4-FFF2-40B4-BE49-F238E27FC236}">
                <a16:creationId xmlns:a16="http://schemas.microsoft.com/office/drawing/2014/main" id="{C41D64F7-ACA1-40EE-8EF9-F301E6F8EC47}"/>
              </a:ext>
            </a:extLst>
          </p:cNvPr>
          <p:cNvSpPr txBox="1"/>
          <p:nvPr/>
        </p:nvSpPr>
        <p:spPr>
          <a:xfrm>
            <a:off x="6149009" y="6255025"/>
            <a:ext cx="1997663" cy="461665"/>
          </a:xfrm>
          <a:prstGeom prst="rect">
            <a:avLst/>
          </a:prstGeom>
          <a:noFill/>
        </p:spPr>
        <p:txBody>
          <a:bodyPr wrap="none" rtlCol="0">
            <a:spAutoFit/>
          </a:bodyPr>
          <a:lstStyle/>
          <a:p>
            <a:r>
              <a:rPr lang="en-US" sz="2400" dirty="0"/>
              <a:t>Gen 28:16…</a:t>
            </a:r>
          </a:p>
        </p:txBody>
      </p:sp>
    </p:spTree>
    <p:extLst>
      <p:ext uri="{BB962C8B-B14F-4D97-AF65-F5344CB8AC3E}">
        <p14:creationId xmlns:p14="http://schemas.microsoft.com/office/powerpoint/2010/main" val="1340448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1857633" y="12327"/>
            <a:ext cx="6951516" cy="810491"/>
          </a:xfrm>
        </p:spPr>
        <p:txBody>
          <a:bodyPr>
            <a:normAutofit/>
          </a:bodyPr>
          <a:lstStyle/>
          <a:p>
            <a:r>
              <a:rPr lang="en-US" dirty="0"/>
              <a:t>Remember!</a:t>
            </a:r>
          </a:p>
        </p:txBody>
      </p:sp>
      <p:sp>
        <p:nvSpPr>
          <p:cNvPr id="18" name="TextBox 17"/>
          <p:cNvSpPr txBox="1"/>
          <p:nvPr/>
        </p:nvSpPr>
        <p:spPr>
          <a:xfrm>
            <a:off x="133060" y="6239046"/>
            <a:ext cx="8901756" cy="461665"/>
          </a:xfrm>
          <a:prstGeom prst="rect">
            <a:avLst/>
          </a:prstGeom>
          <a:solidFill>
            <a:srgbClr val="FFFF00"/>
          </a:solidFill>
          <a:ln>
            <a:solidFill>
              <a:schemeClr val="bg1"/>
            </a:solidFill>
          </a:ln>
        </p:spPr>
        <p:txBody>
          <a:bodyPr wrap="square" rtlCol="0">
            <a:spAutoFit/>
          </a:bodyPr>
          <a:lstStyle/>
          <a:p>
            <a:pPr algn="ctr"/>
            <a:r>
              <a:rPr lang="en-US" sz="2400" b="1" dirty="0">
                <a:solidFill>
                  <a:schemeClr val="bg1"/>
                </a:solidFill>
              </a:rPr>
              <a:t>‘Remembering’ results in faithful service to God/man</a:t>
            </a:r>
          </a:p>
        </p:txBody>
      </p:sp>
      <p:graphicFrame>
        <p:nvGraphicFramePr>
          <p:cNvPr id="5" name="Table 4"/>
          <p:cNvGraphicFramePr>
            <a:graphicFrameLocks noGrp="1"/>
          </p:cNvGraphicFramePr>
          <p:nvPr>
            <p:extLst>
              <p:ext uri="{D42A27DB-BD31-4B8C-83A1-F6EECF244321}">
                <p14:modId xmlns:p14="http://schemas.microsoft.com/office/powerpoint/2010/main" val="9085905"/>
              </p:ext>
            </p:extLst>
          </p:nvPr>
        </p:nvGraphicFramePr>
        <p:xfrm>
          <a:off x="133061" y="1192150"/>
          <a:ext cx="8901756" cy="4986709"/>
        </p:xfrm>
        <a:graphic>
          <a:graphicData uri="http://schemas.openxmlformats.org/drawingml/2006/table">
            <a:tbl>
              <a:tblPr firstRow="1" bandRow="1">
                <a:tableStyleId>{00A15C55-8517-42AA-B614-E9B94910E393}</a:tableStyleId>
              </a:tblPr>
              <a:tblGrid>
                <a:gridCol w="4606364">
                  <a:extLst>
                    <a:ext uri="{9D8B030D-6E8A-4147-A177-3AD203B41FA5}">
                      <a16:colId xmlns:a16="http://schemas.microsoft.com/office/drawing/2014/main" val="20000"/>
                    </a:ext>
                  </a:extLst>
                </a:gridCol>
                <a:gridCol w="4295392">
                  <a:extLst>
                    <a:ext uri="{9D8B030D-6E8A-4147-A177-3AD203B41FA5}">
                      <a16:colId xmlns:a16="http://schemas.microsoft.com/office/drawing/2014/main" val="20001"/>
                    </a:ext>
                  </a:extLst>
                </a:gridCol>
              </a:tblGrid>
              <a:tr h="447761">
                <a:tc>
                  <a:txBody>
                    <a:bodyPr/>
                    <a:lstStyle/>
                    <a:p>
                      <a:pPr algn="ctr"/>
                      <a:r>
                        <a:rPr lang="en-US" sz="2000" dirty="0">
                          <a:solidFill>
                            <a:sysClr val="windowText" lastClr="000000"/>
                          </a:solidFill>
                        </a:rPr>
                        <a:t>Aspect to Remember</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2000" dirty="0">
                          <a:solidFill>
                            <a:sysClr val="windowText" lastClr="000000"/>
                          </a:solidFill>
                        </a:rPr>
                        <a:t>Action it Drives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1435289">
                <a:tc>
                  <a:txBody>
                    <a:bodyPr/>
                    <a:lstStyle/>
                    <a:p>
                      <a:pPr marL="285750" indent="-285750">
                        <a:buFont typeface="Arial" panose="020B0604020202020204" pitchFamily="34" charset="0"/>
                        <a:buChar char="•"/>
                      </a:pPr>
                      <a:r>
                        <a:rPr lang="en-US" dirty="0"/>
                        <a:t>Slave</a:t>
                      </a:r>
                      <a:r>
                        <a:rPr lang="en-US" baseline="0" dirty="0"/>
                        <a:t>s in Egypt but </a:t>
                      </a:r>
                      <a:r>
                        <a:rPr lang="en-US" u="sng" baseline="0" dirty="0"/>
                        <a:t>God</a:t>
                      </a:r>
                      <a:r>
                        <a:rPr lang="en-US" baseline="0" dirty="0"/>
                        <a:t> delivered </a:t>
                      </a:r>
                    </a:p>
                    <a:p>
                      <a:pPr marL="0" indent="0">
                        <a:buFont typeface="Arial" panose="020B0604020202020204" pitchFamily="34" charset="0"/>
                        <a:buNone/>
                      </a:pPr>
                      <a:r>
                        <a:rPr lang="en-US" baseline="0" dirty="0"/>
                        <a:t>     - (5:15; 15:15 16:3,12; 24:18,22)</a:t>
                      </a:r>
                      <a:endParaRPr lang="en-US"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285750" indent="-285750">
                        <a:buFont typeface="Arial" panose="020B0604020202020204" pitchFamily="34" charset="0"/>
                        <a:buChar char="•"/>
                      </a:pPr>
                      <a:r>
                        <a:rPr lang="en-US" dirty="0"/>
                        <a:t>Keeping the Sabbath (5:15)</a:t>
                      </a:r>
                    </a:p>
                    <a:p>
                      <a:pPr marL="285750" indent="-285750">
                        <a:buFont typeface="Arial" panose="020B0604020202020204" pitchFamily="34" charset="0"/>
                        <a:buChar char="•"/>
                      </a:pPr>
                      <a:r>
                        <a:rPr lang="en-US" dirty="0"/>
                        <a:t>Gift</a:t>
                      </a:r>
                      <a:r>
                        <a:rPr lang="en-US" baseline="0" dirty="0"/>
                        <a:t> when releasing Hebrew </a:t>
                      </a:r>
                      <a:r>
                        <a:rPr lang="en-US" sz="1600" baseline="0" dirty="0"/>
                        <a:t>(15:15)</a:t>
                      </a:r>
                      <a:endParaRPr lang="en-US" sz="1600" dirty="0"/>
                    </a:p>
                    <a:p>
                      <a:pPr marL="285750" indent="-285750">
                        <a:buFont typeface="Arial" panose="020B0604020202020204" pitchFamily="34" charset="0"/>
                        <a:buChar char="•"/>
                      </a:pPr>
                      <a:r>
                        <a:rPr lang="en-US" dirty="0"/>
                        <a:t>Keeping the Feasts (16:1,10,16)</a:t>
                      </a:r>
                    </a:p>
                    <a:p>
                      <a:pPr marL="285750" indent="-285750">
                        <a:buFont typeface="Arial" panose="020B0604020202020204" pitchFamily="34" charset="0"/>
                        <a:buChar char="•"/>
                      </a:pPr>
                      <a:r>
                        <a:rPr lang="en-US" dirty="0"/>
                        <a:t>Providing for poor (24:17,19)</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1"/>
                  </a:ext>
                </a:extLst>
              </a:tr>
              <a:tr h="772848">
                <a:tc>
                  <a:txBody>
                    <a:bodyPr/>
                    <a:lstStyle/>
                    <a:p>
                      <a:pPr marL="285750" indent="-285750">
                        <a:buFont typeface="Arial" panose="020B0604020202020204" pitchFamily="34" charset="0"/>
                        <a:buChar char="•"/>
                      </a:pPr>
                      <a:r>
                        <a:rPr lang="en-US" dirty="0"/>
                        <a:t>God destroyed Egyptians (7:18</a:t>
                      </a:r>
                      <a:r>
                        <a:rPr lang="en-US" baseline="0" dirty="0"/>
                        <a:t> </a:t>
                      </a:r>
                      <a:r>
                        <a:rPr lang="en-US" sz="1400" baseline="0" dirty="0"/>
                        <a:t>2x</a:t>
                      </a:r>
                      <a:r>
                        <a:rPr lang="en-US" baseline="0" dirty="0"/>
                        <a:t>)</a:t>
                      </a:r>
                      <a:endParaRPr lang="en-US"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285750" indent="-285750">
                        <a:buFont typeface="Arial" panose="020B0604020202020204" pitchFamily="34" charset="0"/>
                        <a:buChar char="•"/>
                      </a:pPr>
                      <a:r>
                        <a:rPr lang="en-US" baseline="0" dirty="0"/>
                        <a:t>Overcome fear of inhabitants </a:t>
                      </a:r>
                    </a:p>
                    <a:p>
                      <a:pPr marL="0" indent="0">
                        <a:buFontTx/>
                        <a:buNone/>
                      </a:pPr>
                      <a:r>
                        <a:rPr lang="en-US" baseline="0" dirty="0"/>
                        <a:t>     – God will do it again! (7:17,20-24)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2"/>
                  </a:ext>
                </a:extLst>
              </a:tr>
              <a:tr h="1435289">
                <a:tc>
                  <a:txBody>
                    <a:bodyPr/>
                    <a:lstStyle/>
                    <a:p>
                      <a:pPr marL="285750" indent="-285750">
                        <a:buFont typeface="Arial" panose="020B0604020202020204" pitchFamily="34" charset="0"/>
                        <a:buChar char="•"/>
                      </a:pPr>
                      <a:r>
                        <a:rPr lang="en-US" dirty="0"/>
                        <a:t>40</a:t>
                      </a:r>
                      <a:r>
                        <a:rPr lang="en-US" baseline="0" dirty="0"/>
                        <a:t> years to prove/humble them (8:2)</a:t>
                      </a:r>
                      <a:endParaRPr lang="en-US" dirty="0"/>
                    </a:p>
                    <a:p>
                      <a:pPr marL="285750" indent="-285750">
                        <a:buFont typeface="Arial" panose="020B0604020202020204" pitchFamily="34" charset="0"/>
                        <a:buChar char="•"/>
                      </a:pPr>
                      <a:r>
                        <a:rPr lang="en-US" dirty="0"/>
                        <a:t>Wealt</a:t>
                      </a:r>
                      <a:r>
                        <a:rPr lang="en-US" baseline="0" dirty="0"/>
                        <a:t>h is b/c of </a:t>
                      </a:r>
                      <a:r>
                        <a:rPr lang="en-US" u="sng" baseline="0" dirty="0"/>
                        <a:t>God’s</a:t>
                      </a:r>
                      <a:r>
                        <a:rPr lang="en-US" baseline="0" dirty="0"/>
                        <a:t> power (8:18)</a:t>
                      </a:r>
                      <a:endParaRPr lang="en-US" dirty="0"/>
                    </a:p>
                    <a:p>
                      <a:pPr marL="285750" indent="-285750">
                        <a:buFont typeface="Arial" panose="020B0604020202020204" pitchFamily="34" charset="0"/>
                        <a:buChar char="•"/>
                      </a:pPr>
                      <a:r>
                        <a:rPr lang="en-US" dirty="0"/>
                        <a:t>Not for their righteousness given</a:t>
                      </a:r>
                      <a:r>
                        <a:rPr lang="en-US" baseline="0" dirty="0"/>
                        <a:t> land</a:t>
                      </a:r>
                      <a:r>
                        <a:rPr lang="en-US" dirty="0"/>
                        <a:t> </a:t>
                      </a:r>
                    </a:p>
                    <a:p>
                      <a:r>
                        <a:rPr lang="en-US" dirty="0"/>
                        <a:t>    - Provoked God in Wilderness (9:7)</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285750" indent="-285750">
                        <a:buFont typeface="Arial" panose="020B0604020202020204" pitchFamily="34" charset="0"/>
                        <a:buChar char="•"/>
                      </a:pPr>
                      <a:r>
                        <a:rPr lang="en-US" baseline="0" dirty="0"/>
                        <a:t>Keep commands, walk in His ways, fear LORD (8:6)</a:t>
                      </a:r>
                    </a:p>
                    <a:p>
                      <a:pPr marL="285750" indent="-285750">
                        <a:buFont typeface="Arial" panose="020B0604020202020204" pitchFamily="34" charset="0"/>
                        <a:buChar char="•"/>
                      </a:pPr>
                      <a:r>
                        <a:rPr lang="en-US" baseline="0" dirty="0"/>
                        <a:t>+ love Him and serve with all heart/soul (10:12-13)</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3"/>
                  </a:ext>
                </a:extLst>
              </a:tr>
              <a:tr h="447761">
                <a:tc>
                  <a:txBody>
                    <a:bodyPr/>
                    <a:lstStyle/>
                    <a:p>
                      <a:pPr marL="285750" indent="-285750">
                        <a:buFont typeface="Arial" panose="020B0604020202020204" pitchFamily="34" charset="0"/>
                        <a:buChar char="•"/>
                      </a:pPr>
                      <a:r>
                        <a:rPr lang="en-US" dirty="0"/>
                        <a:t>Treatment by Amalekites (25:17)</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285750" indent="-285750">
                        <a:buFont typeface="Arial" panose="020B0604020202020204" pitchFamily="34" charset="0"/>
                        <a:buChar char="•"/>
                      </a:pPr>
                      <a:r>
                        <a:rPr lang="en-US" baseline="0" dirty="0"/>
                        <a:t>Blot out Amalekites (25:19)</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4"/>
                  </a:ext>
                </a:extLst>
              </a:tr>
              <a:tr h="447761">
                <a:tc>
                  <a:txBody>
                    <a:bodyPr/>
                    <a:lstStyle/>
                    <a:p>
                      <a:pPr marL="285750" indent="-285750">
                        <a:buFont typeface="Arial" panose="020B0604020202020204" pitchFamily="34" charset="0"/>
                        <a:buChar char="•"/>
                      </a:pPr>
                      <a:r>
                        <a:rPr lang="en-US" dirty="0"/>
                        <a:t>Days of trial in Wilderness (32:7)</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285750" indent="-285750">
                        <a:buFont typeface="Arial" panose="020B0604020202020204" pitchFamily="34" charset="0"/>
                        <a:buChar char="•"/>
                      </a:pPr>
                      <a:r>
                        <a:rPr lang="en-US" baseline="0" dirty="0"/>
                        <a:t>Teach to next generations (32:46)</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2" name="TextBox 1"/>
          <p:cNvSpPr txBox="1"/>
          <p:nvPr/>
        </p:nvSpPr>
        <p:spPr>
          <a:xfrm>
            <a:off x="133059" y="732665"/>
            <a:ext cx="6602591" cy="461665"/>
          </a:xfrm>
          <a:prstGeom prst="rect">
            <a:avLst/>
          </a:prstGeom>
          <a:noFill/>
        </p:spPr>
        <p:txBody>
          <a:bodyPr wrap="square" rtlCol="0">
            <a:spAutoFit/>
          </a:bodyPr>
          <a:lstStyle/>
          <a:p>
            <a:r>
              <a:rPr lang="en-US" sz="2400" dirty="0"/>
              <a:t>Lessons from Wilderness in Deuteronomy</a:t>
            </a:r>
          </a:p>
        </p:txBody>
      </p:sp>
      <p:sp>
        <p:nvSpPr>
          <p:cNvPr id="6" name="Rectangle 5"/>
          <p:cNvSpPr/>
          <p:nvPr/>
        </p:nvSpPr>
        <p:spPr>
          <a:xfrm>
            <a:off x="9034815" y="3052689"/>
            <a:ext cx="9365727" cy="7971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7" name="Rectangle 6"/>
          <p:cNvSpPr/>
          <p:nvPr/>
        </p:nvSpPr>
        <p:spPr>
          <a:xfrm>
            <a:off x="9034816" y="3849805"/>
            <a:ext cx="9365726" cy="14273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8" name="Rectangle 7"/>
          <p:cNvSpPr/>
          <p:nvPr/>
        </p:nvSpPr>
        <p:spPr>
          <a:xfrm>
            <a:off x="9034816" y="5233181"/>
            <a:ext cx="9365726" cy="4642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9" name="Rectangle 8"/>
          <p:cNvSpPr/>
          <p:nvPr/>
        </p:nvSpPr>
        <p:spPr>
          <a:xfrm>
            <a:off x="9034817" y="5697415"/>
            <a:ext cx="9365726" cy="4691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10" name="Rectangle 9"/>
          <p:cNvSpPr/>
          <p:nvPr/>
        </p:nvSpPr>
        <p:spPr>
          <a:xfrm>
            <a:off x="9034815" y="1645921"/>
            <a:ext cx="9365727" cy="15052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Tree>
    <p:extLst>
      <p:ext uri="{BB962C8B-B14F-4D97-AF65-F5344CB8AC3E}">
        <p14:creationId xmlns:p14="http://schemas.microsoft.com/office/powerpoint/2010/main" val="1034864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3.61111E-6 -7.40741E-7 L -0.99201 0.00093 " pathEditMode="relative" rAng="0" ptsTypes="AA">
                                      <p:cBhvr>
                                        <p:cTn id="6" dur="10" fill="hold"/>
                                        <p:tgtEl>
                                          <p:spTgt spid="6"/>
                                        </p:tgtEl>
                                        <p:attrNameLst>
                                          <p:attrName>ppt_x</p:attrName>
                                          <p:attrName>ppt_y</p:attrName>
                                        </p:attrNameLst>
                                      </p:cBhvr>
                                      <p:rCtr x="-49601" y="46"/>
                                    </p:animMotion>
                                  </p:childTnLst>
                                </p:cTn>
                              </p:par>
                              <p:par>
                                <p:cTn id="7" presetID="42" presetClass="path" presetSubtype="0" accel="50000" decel="50000" fill="hold" grpId="0" nodeType="withEffect">
                                  <p:stCondLst>
                                    <p:cond delay="0"/>
                                  </p:stCondLst>
                                  <p:childTnLst>
                                    <p:animMotion origin="layout" path="M -3.61111E-6 2.22222E-6 L -0.97395 0.00139 " pathEditMode="relative" rAng="0" ptsTypes="AA">
                                      <p:cBhvr>
                                        <p:cTn id="8" dur="10" fill="hold"/>
                                        <p:tgtEl>
                                          <p:spTgt spid="7"/>
                                        </p:tgtEl>
                                        <p:attrNameLst>
                                          <p:attrName>ppt_x</p:attrName>
                                          <p:attrName>ppt_y</p:attrName>
                                        </p:attrNameLst>
                                      </p:cBhvr>
                                      <p:rCtr x="-48698" y="69"/>
                                    </p:animMotion>
                                  </p:childTnLst>
                                </p:cTn>
                              </p:par>
                              <p:par>
                                <p:cTn id="9" presetID="42" presetClass="path" presetSubtype="0" accel="50000" decel="50000" fill="hold" grpId="0" nodeType="withEffect">
                                  <p:stCondLst>
                                    <p:cond delay="0"/>
                                  </p:stCondLst>
                                  <p:childTnLst>
                                    <p:animMotion origin="layout" path="M -3.61111E-6 7.40741E-7 L -0.9802 0.00347 " pathEditMode="relative" rAng="0" ptsTypes="AA">
                                      <p:cBhvr>
                                        <p:cTn id="10" dur="10" fill="hold"/>
                                        <p:tgtEl>
                                          <p:spTgt spid="8"/>
                                        </p:tgtEl>
                                        <p:attrNameLst>
                                          <p:attrName>ppt_x</p:attrName>
                                          <p:attrName>ppt_y</p:attrName>
                                        </p:attrNameLst>
                                      </p:cBhvr>
                                      <p:rCtr x="-49010" y="162"/>
                                    </p:animMotion>
                                  </p:childTnLst>
                                </p:cTn>
                              </p:par>
                              <p:par>
                                <p:cTn id="11" presetID="42" presetClass="path" presetSubtype="0" accel="50000" decel="50000" fill="hold" grpId="0" nodeType="withEffect">
                                  <p:stCondLst>
                                    <p:cond delay="0"/>
                                  </p:stCondLst>
                                  <p:childTnLst>
                                    <p:animMotion origin="layout" path="M -3.61111E-6 -4.81481E-6 L -0.9802 0.00255 " pathEditMode="relative" rAng="0" ptsTypes="AA">
                                      <p:cBhvr>
                                        <p:cTn id="12" dur="10" fill="hold"/>
                                        <p:tgtEl>
                                          <p:spTgt spid="9"/>
                                        </p:tgtEl>
                                        <p:attrNameLst>
                                          <p:attrName>ppt_x</p:attrName>
                                          <p:attrName>ppt_y</p:attrName>
                                        </p:attrNameLst>
                                      </p:cBhvr>
                                      <p:rCtr x="-49010" y="116"/>
                                    </p:animMotion>
                                  </p:childTnLst>
                                </p:cTn>
                              </p:par>
                              <p:par>
                                <p:cTn id="13" presetID="42" presetClass="path" presetSubtype="0" accel="50000" decel="50000" fill="hold" grpId="0" nodeType="withEffect">
                                  <p:stCondLst>
                                    <p:cond delay="0"/>
                                  </p:stCondLst>
                                  <p:childTnLst>
                                    <p:animMotion origin="layout" path="M -3.61111E-6 1.48148E-6 L -0.98802 -0.00208 " pathEditMode="relative" rAng="0" ptsTypes="AA">
                                      <p:cBhvr>
                                        <p:cTn id="14" dur="10" fill="hold"/>
                                        <p:tgtEl>
                                          <p:spTgt spid="10"/>
                                        </p:tgtEl>
                                        <p:attrNameLst>
                                          <p:attrName>ppt_x</p:attrName>
                                          <p:attrName>ppt_y</p:attrName>
                                        </p:attrNameLst>
                                      </p:cBhvr>
                                      <p:rCtr x="-49410" y="-116"/>
                                    </p:animMotion>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grpId="1" nodeType="clickEffect">
                                  <p:stCondLst>
                                    <p:cond delay="0"/>
                                  </p:stCondLst>
                                  <p:childTnLst>
                                    <p:animEffect transition="out" filter="fade">
                                      <p:cBhvr>
                                        <p:cTn id="18" dur="500"/>
                                        <p:tgtEl>
                                          <p:spTgt spid="10"/>
                                        </p:tgtEl>
                                      </p:cBhvr>
                                    </p:animEffect>
                                    <p:set>
                                      <p:cBhvr>
                                        <p:cTn id="19" dur="1" fill="hold">
                                          <p:stCondLst>
                                            <p:cond delay="499"/>
                                          </p:stCondLst>
                                        </p:cTn>
                                        <p:tgtEl>
                                          <p:spTgt spid="10"/>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500"/>
                                        <p:tgtEl>
                                          <p:spTgt spid="6"/>
                                        </p:tgtEl>
                                      </p:cBhvr>
                                    </p:animEffect>
                                    <p:set>
                                      <p:cBhvr>
                                        <p:cTn id="24" dur="1" fill="hold">
                                          <p:stCondLst>
                                            <p:cond delay="499"/>
                                          </p:stCondLst>
                                        </p:cTn>
                                        <p:tgtEl>
                                          <p:spTgt spid="6"/>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500"/>
                                        <p:tgtEl>
                                          <p:spTgt spid="7"/>
                                        </p:tgtEl>
                                      </p:cBhvr>
                                    </p:animEffect>
                                    <p:set>
                                      <p:cBhvr>
                                        <p:cTn id="29" dur="1" fill="hold">
                                          <p:stCondLst>
                                            <p:cond delay="499"/>
                                          </p:stCondLst>
                                        </p:cTn>
                                        <p:tgtEl>
                                          <p:spTgt spid="7"/>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0" presetClass="exit" presetSubtype="0" fill="hold" grpId="1" nodeType="clickEffect">
                                  <p:stCondLst>
                                    <p:cond delay="0"/>
                                  </p:stCondLst>
                                  <p:childTnLst>
                                    <p:animEffect transition="out" filter="fade">
                                      <p:cBhvr>
                                        <p:cTn id="33" dur="500"/>
                                        <p:tgtEl>
                                          <p:spTgt spid="8"/>
                                        </p:tgtEl>
                                      </p:cBhvr>
                                    </p:animEffect>
                                    <p:set>
                                      <p:cBhvr>
                                        <p:cTn id="34" dur="1" fill="hold">
                                          <p:stCondLst>
                                            <p:cond delay="499"/>
                                          </p:stCondLst>
                                        </p:cTn>
                                        <p:tgtEl>
                                          <p:spTgt spid="8"/>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0" presetClass="exit" presetSubtype="0" fill="hold" grpId="1" nodeType="clickEffect">
                                  <p:stCondLst>
                                    <p:cond delay="0"/>
                                  </p:stCondLst>
                                  <p:childTnLst>
                                    <p:animEffect transition="out" filter="fade">
                                      <p:cBhvr>
                                        <p:cTn id="38" dur="500"/>
                                        <p:tgtEl>
                                          <p:spTgt spid="9"/>
                                        </p:tgtEl>
                                      </p:cBhvr>
                                    </p:animEffect>
                                    <p:set>
                                      <p:cBhvr>
                                        <p:cTn id="39" dur="1" fill="hold">
                                          <p:stCondLst>
                                            <p:cond delay="499"/>
                                          </p:stCondLst>
                                        </p:cTn>
                                        <p:tgtEl>
                                          <p:spTgt spid="9"/>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1883391" y="80200"/>
            <a:ext cx="6951516" cy="810491"/>
          </a:xfrm>
        </p:spPr>
        <p:txBody>
          <a:bodyPr>
            <a:normAutofit/>
          </a:bodyPr>
          <a:lstStyle/>
          <a:p>
            <a:r>
              <a:rPr lang="en-US" dirty="0"/>
              <a:t>Don’t forget!</a:t>
            </a:r>
          </a:p>
        </p:txBody>
      </p:sp>
      <p:sp>
        <p:nvSpPr>
          <p:cNvPr id="18" name="TextBox 17"/>
          <p:cNvSpPr txBox="1"/>
          <p:nvPr/>
        </p:nvSpPr>
        <p:spPr>
          <a:xfrm>
            <a:off x="133060" y="6239046"/>
            <a:ext cx="8901756" cy="461665"/>
          </a:xfrm>
          <a:prstGeom prst="rect">
            <a:avLst/>
          </a:prstGeom>
          <a:solidFill>
            <a:srgbClr val="FFFF00"/>
          </a:solidFill>
          <a:ln>
            <a:solidFill>
              <a:schemeClr val="bg1"/>
            </a:solidFill>
          </a:ln>
        </p:spPr>
        <p:txBody>
          <a:bodyPr wrap="square" rtlCol="0">
            <a:spAutoFit/>
          </a:bodyPr>
          <a:lstStyle/>
          <a:p>
            <a:pPr algn="ctr"/>
            <a:r>
              <a:rPr lang="en-US" sz="2400" b="1" dirty="0">
                <a:solidFill>
                  <a:schemeClr val="bg1"/>
                </a:solidFill>
              </a:rPr>
              <a:t>‘Forgetting’ </a:t>
            </a:r>
            <a:r>
              <a:rPr lang="en-US" sz="2400" b="1" dirty="0">
                <a:solidFill>
                  <a:schemeClr val="bg1"/>
                </a:solidFill>
                <a:sym typeface="Wingdings" panose="05000000000000000000" pitchFamily="2" charset="2"/>
              </a:rPr>
              <a:t></a:t>
            </a:r>
            <a:r>
              <a:rPr lang="en-US" sz="2400" b="1" dirty="0">
                <a:solidFill>
                  <a:schemeClr val="bg1"/>
                </a:solidFill>
              </a:rPr>
              <a:t> behavior that excludes us from kingdom</a:t>
            </a:r>
          </a:p>
        </p:txBody>
      </p:sp>
      <p:graphicFrame>
        <p:nvGraphicFramePr>
          <p:cNvPr id="5" name="Table 4"/>
          <p:cNvGraphicFramePr>
            <a:graphicFrameLocks noGrp="1"/>
          </p:cNvGraphicFramePr>
          <p:nvPr>
            <p:extLst>
              <p:ext uri="{D42A27DB-BD31-4B8C-83A1-F6EECF244321}">
                <p14:modId xmlns:p14="http://schemas.microsoft.com/office/powerpoint/2010/main" val="1475255780"/>
              </p:ext>
            </p:extLst>
          </p:nvPr>
        </p:nvGraphicFramePr>
        <p:xfrm>
          <a:off x="133060" y="1210368"/>
          <a:ext cx="8901756" cy="4863549"/>
        </p:xfrm>
        <a:graphic>
          <a:graphicData uri="http://schemas.openxmlformats.org/drawingml/2006/table">
            <a:tbl>
              <a:tblPr firstRow="1" bandRow="1">
                <a:tableStyleId>{00A15C55-8517-42AA-B614-E9B94910E393}</a:tableStyleId>
              </a:tblPr>
              <a:tblGrid>
                <a:gridCol w="4323029">
                  <a:extLst>
                    <a:ext uri="{9D8B030D-6E8A-4147-A177-3AD203B41FA5}">
                      <a16:colId xmlns:a16="http://schemas.microsoft.com/office/drawing/2014/main" val="20000"/>
                    </a:ext>
                  </a:extLst>
                </a:gridCol>
                <a:gridCol w="4578727">
                  <a:extLst>
                    <a:ext uri="{9D8B030D-6E8A-4147-A177-3AD203B41FA5}">
                      <a16:colId xmlns:a16="http://schemas.microsoft.com/office/drawing/2014/main" val="20001"/>
                    </a:ext>
                  </a:extLst>
                </a:gridCol>
              </a:tblGrid>
              <a:tr h="435097">
                <a:tc>
                  <a:txBody>
                    <a:bodyPr/>
                    <a:lstStyle/>
                    <a:p>
                      <a:pPr algn="ctr"/>
                      <a:r>
                        <a:rPr lang="en-US" sz="2000" dirty="0">
                          <a:solidFill>
                            <a:sysClr val="windowText" lastClr="000000"/>
                          </a:solidFill>
                        </a:rPr>
                        <a:t>Aspect to ‘</a:t>
                      </a:r>
                      <a:r>
                        <a:rPr lang="en-US" sz="2000" baseline="0" dirty="0">
                          <a:solidFill>
                            <a:sysClr val="windowText" lastClr="000000"/>
                          </a:solidFill>
                        </a:rPr>
                        <a:t>Forget Not’</a:t>
                      </a:r>
                      <a:endParaRPr lang="en-US" sz="2000" dirty="0">
                        <a:solidFill>
                          <a:sysClr val="windowText" lastClr="000000"/>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2000" dirty="0">
                          <a:solidFill>
                            <a:sysClr val="windowText" lastClr="000000"/>
                          </a:solidFill>
                        </a:rPr>
                        <a:t>Consequence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435097">
                <a:tc>
                  <a:txBody>
                    <a:bodyPr/>
                    <a:lstStyle/>
                    <a:p>
                      <a:pPr marL="285750" indent="-285750">
                        <a:buFont typeface="Arial" panose="020B0604020202020204" pitchFamily="34" charset="0"/>
                        <a:buChar char="•"/>
                      </a:pPr>
                      <a:r>
                        <a:rPr lang="en-US" dirty="0"/>
                        <a:t>God’s provision</a:t>
                      </a:r>
                      <a:r>
                        <a:rPr lang="en-US" baseline="0" dirty="0"/>
                        <a:t> in Wilderness (4:9)</a:t>
                      </a:r>
                      <a:endParaRPr lang="en-US"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rowSpan="3">
                  <a:txBody>
                    <a:bodyPr/>
                    <a:lstStyle/>
                    <a:p>
                      <a:pPr marL="285750" indent="-285750">
                        <a:buFont typeface="Arial" panose="020B0604020202020204" pitchFamily="34" charset="0"/>
                        <a:buChar char="•"/>
                      </a:pPr>
                      <a:r>
                        <a:rPr lang="en-US" dirty="0"/>
                        <a:t>Scattered</a:t>
                      </a:r>
                      <a:r>
                        <a:rPr lang="en-US" baseline="0" dirty="0"/>
                        <a:t> in the earth (4:24-27)</a:t>
                      </a:r>
                    </a:p>
                    <a:p>
                      <a:pPr marL="285750" indent="-285750">
                        <a:buFont typeface="Arial" panose="020B0604020202020204" pitchFamily="34" charset="0"/>
                        <a:buChar char="•"/>
                      </a:pPr>
                      <a:r>
                        <a:rPr lang="en-US" baseline="0" dirty="0"/>
                        <a:t>Destroyed from earth (6:15)</a:t>
                      </a:r>
                      <a:endParaRPr lang="en-US"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1"/>
                  </a:ext>
                </a:extLst>
              </a:tr>
              <a:tr h="435097">
                <a:tc>
                  <a:txBody>
                    <a:bodyPr/>
                    <a:lstStyle/>
                    <a:p>
                      <a:pPr marL="285750" indent="-285750">
                        <a:buFont typeface="Arial" panose="020B0604020202020204" pitchFamily="34" charset="0"/>
                        <a:buChar char="•"/>
                      </a:pPr>
                      <a:r>
                        <a:rPr lang="en-US" dirty="0"/>
                        <a:t>Their</a:t>
                      </a:r>
                      <a:r>
                        <a:rPr lang="en-US" baseline="0" dirty="0"/>
                        <a:t> covenant with God (4:23)</a:t>
                      </a:r>
                      <a:endParaRPr lang="en-US"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vMerge="1">
                  <a:txBody>
                    <a:bodyPr/>
                    <a:lstStyle/>
                    <a:p>
                      <a:pPr marL="0" indent="0">
                        <a:buFontTx/>
                        <a:buNone/>
                      </a:pPr>
                      <a:endParaRPr lang="en-US" baseline="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2"/>
                  </a:ext>
                </a:extLst>
              </a:tr>
              <a:tr h="435097">
                <a:tc>
                  <a:txBody>
                    <a:bodyPr/>
                    <a:lstStyle/>
                    <a:p>
                      <a:pPr marL="285750" indent="-285750">
                        <a:buFont typeface="Arial" panose="020B0604020202020204" pitchFamily="34" charset="0"/>
                        <a:buChar char="•"/>
                      </a:pPr>
                      <a:r>
                        <a:rPr lang="en-US" u="sng" dirty="0"/>
                        <a:t>God</a:t>
                      </a:r>
                      <a:r>
                        <a:rPr lang="en-US" dirty="0"/>
                        <a:t> saved</a:t>
                      </a:r>
                      <a:r>
                        <a:rPr lang="en-US" baseline="0" dirty="0"/>
                        <a:t> them from Egypt (6:12)</a:t>
                      </a:r>
                      <a:endParaRPr lang="en-US"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vMerge="1">
                  <a:txBody>
                    <a:bodyPr/>
                    <a:lstStyle/>
                    <a:p>
                      <a:pPr marL="285750" indent="-285750">
                        <a:buFont typeface="Arial" panose="020B0604020202020204" pitchFamily="34" charset="0"/>
                        <a:buChar char="•"/>
                      </a:pPr>
                      <a:endParaRPr lang="en-US" baseline="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3"/>
                  </a:ext>
                </a:extLst>
              </a:tr>
              <a:tr h="750989">
                <a:tc>
                  <a:txBody>
                    <a:bodyPr/>
                    <a:lstStyle/>
                    <a:p>
                      <a:pPr marL="285750" indent="-285750">
                        <a:buFont typeface="Arial" panose="020B0604020202020204" pitchFamily="34" charset="0"/>
                        <a:buChar char="•"/>
                      </a:pPr>
                      <a:r>
                        <a:rPr lang="en-US" dirty="0"/>
                        <a:t>God’s provision in Land   </a:t>
                      </a:r>
                    </a:p>
                    <a:p>
                      <a:pPr marL="0" indent="0">
                        <a:buFont typeface="Arial" panose="020B0604020202020204" pitchFamily="34" charset="0"/>
                        <a:buNone/>
                      </a:pPr>
                      <a:r>
                        <a:rPr lang="en-US" dirty="0"/>
                        <a:t>   </a:t>
                      </a:r>
                      <a:r>
                        <a:rPr lang="en-US" baseline="0" dirty="0"/>
                        <a:t>  </a:t>
                      </a:r>
                      <a:r>
                        <a:rPr lang="en-US" dirty="0"/>
                        <a:t>– (8:11,14,19)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285750" indent="-285750">
                        <a:buFont typeface="Arial" panose="020B0604020202020204" pitchFamily="34" charset="0"/>
                        <a:buChar char="•"/>
                      </a:pPr>
                      <a:r>
                        <a:rPr lang="en-US" baseline="0" dirty="0"/>
                        <a:t>Heart lifted up in pride (8:14)</a:t>
                      </a:r>
                    </a:p>
                    <a:p>
                      <a:pPr marL="285750" indent="-285750">
                        <a:buFont typeface="Arial" panose="020B0604020202020204" pitchFamily="34" charset="0"/>
                        <a:buChar char="•"/>
                      </a:pPr>
                      <a:r>
                        <a:rPr lang="en-US" baseline="0" dirty="0"/>
                        <a:t>Serve other gods/destroyed (8:19-20)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4"/>
                  </a:ext>
                </a:extLst>
              </a:tr>
              <a:tr h="435097">
                <a:tc>
                  <a:txBody>
                    <a:bodyPr/>
                    <a:lstStyle/>
                    <a:p>
                      <a:pPr marL="285750" indent="-285750">
                        <a:buFont typeface="Arial" panose="020B0604020202020204" pitchFamily="34" charset="0"/>
                        <a:buChar char="•"/>
                      </a:pPr>
                      <a:r>
                        <a:rPr lang="en-US" dirty="0"/>
                        <a:t>Provoking God in</a:t>
                      </a:r>
                      <a:r>
                        <a:rPr lang="en-US" baseline="0" dirty="0"/>
                        <a:t> Wilderness (9:7)</a:t>
                      </a:r>
                      <a:endParaRPr lang="en-US"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285750" indent="-285750">
                        <a:buFont typeface="Arial" panose="020B0604020202020204" pitchFamily="34" charset="0"/>
                        <a:buChar char="•"/>
                      </a:pPr>
                      <a:r>
                        <a:rPr lang="en-US" baseline="0" dirty="0"/>
                        <a:t>Destruction (9:8,14,19-20,25)</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5"/>
                  </a:ext>
                </a:extLst>
              </a:tr>
              <a:tr h="750989">
                <a:tc>
                  <a:txBody>
                    <a:bodyPr/>
                    <a:lstStyle/>
                    <a:p>
                      <a:pPr marL="285750" indent="-285750">
                        <a:buFont typeface="Arial" panose="020B0604020202020204" pitchFamily="34" charset="0"/>
                        <a:buChar char="•"/>
                      </a:pPr>
                      <a:r>
                        <a:rPr lang="en-US" dirty="0"/>
                        <a:t>Declaration at</a:t>
                      </a:r>
                      <a:r>
                        <a:rPr lang="en-US" baseline="0" dirty="0"/>
                        <a:t> </a:t>
                      </a:r>
                      <a:r>
                        <a:rPr lang="en-US" baseline="0" dirty="0" err="1"/>
                        <a:t>firstfruits</a:t>
                      </a:r>
                      <a:r>
                        <a:rPr lang="en-US" baseline="0" dirty="0"/>
                        <a:t> </a:t>
                      </a:r>
                    </a:p>
                    <a:p>
                      <a:r>
                        <a:rPr lang="en-US" baseline="0" dirty="0"/>
                        <a:t>     – ‘I have </a:t>
                      </a:r>
                      <a:r>
                        <a:rPr lang="en-US" u="sng" baseline="0" dirty="0"/>
                        <a:t>not</a:t>
                      </a:r>
                      <a:r>
                        <a:rPr lang="en-US" baseline="0" dirty="0"/>
                        <a:t> forgotten’ (26:13)</a:t>
                      </a:r>
                      <a:endParaRPr lang="en-US"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285750" indent="-285750">
                        <a:buFont typeface="Arial" panose="020B0604020202020204" pitchFamily="34" charset="0"/>
                        <a:buChar char="•"/>
                      </a:pPr>
                      <a:r>
                        <a:rPr lang="en-US" baseline="0" dirty="0"/>
                        <a:t>Blessing of God (26:15)</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6"/>
                  </a:ext>
                </a:extLst>
              </a:tr>
              <a:tr h="750989">
                <a:tc>
                  <a:txBody>
                    <a:bodyPr/>
                    <a:lstStyle/>
                    <a:p>
                      <a:pPr marL="285750" indent="-285750">
                        <a:buFont typeface="Arial" panose="020B0604020202020204" pitchFamily="34" charset="0"/>
                        <a:buChar char="•"/>
                      </a:pPr>
                      <a:r>
                        <a:rPr lang="en-US" dirty="0"/>
                        <a:t>Song of Moses </a:t>
                      </a:r>
                      <a:r>
                        <a:rPr lang="en-US" baseline="0" dirty="0"/>
                        <a:t>(31:21)</a:t>
                      </a:r>
                      <a:endParaRPr lang="en-US"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285750" indent="-285750">
                        <a:buFont typeface="Arial" panose="020B0604020202020204" pitchFamily="34" charset="0"/>
                        <a:buChar char="•"/>
                      </a:pPr>
                      <a:r>
                        <a:rPr lang="en-US" baseline="0" dirty="0"/>
                        <a:t>Witness when forget God (31:21)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7"/>
                  </a:ext>
                </a:extLst>
              </a:tr>
              <a:tr h="435097">
                <a:tc>
                  <a:txBody>
                    <a:bodyPr/>
                    <a:lstStyle/>
                    <a:p>
                      <a:pPr marL="285750" indent="-285750">
                        <a:buFont typeface="Arial" panose="020B0604020202020204" pitchFamily="34" charset="0"/>
                        <a:buChar char="•"/>
                      </a:pPr>
                      <a:r>
                        <a:rPr lang="en-US" dirty="0"/>
                        <a:t>Mindful of God’s provision (32:18)</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285750" indent="-285750">
                        <a:buFont typeface="Arial" panose="020B0604020202020204" pitchFamily="34" charset="0"/>
                        <a:buChar char="•"/>
                      </a:pPr>
                      <a:r>
                        <a:rPr lang="en-US" baseline="0" dirty="0"/>
                        <a:t>God hide His face from them (32:20)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
        <p:nvSpPr>
          <p:cNvPr id="6" name="TextBox 5"/>
          <p:cNvSpPr txBox="1"/>
          <p:nvPr/>
        </p:nvSpPr>
        <p:spPr>
          <a:xfrm>
            <a:off x="133059" y="732665"/>
            <a:ext cx="6602591" cy="461665"/>
          </a:xfrm>
          <a:prstGeom prst="rect">
            <a:avLst/>
          </a:prstGeom>
          <a:noFill/>
        </p:spPr>
        <p:txBody>
          <a:bodyPr wrap="square" rtlCol="0">
            <a:spAutoFit/>
          </a:bodyPr>
          <a:lstStyle/>
          <a:p>
            <a:r>
              <a:rPr lang="en-US" sz="2400" dirty="0"/>
              <a:t>Lessons from Wilderness in Deuteronomy</a:t>
            </a:r>
          </a:p>
        </p:txBody>
      </p:sp>
      <p:sp>
        <p:nvSpPr>
          <p:cNvPr id="7" name="Rectangle 6"/>
          <p:cNvSpPr/>
          <p:nvPr/>
        </p:nvSpPr>
        <p:spPr>
          <a:xfrm>
            <a:off x="9144000" y="2954215"/>
            <a:ext cx="9365726" cy="8440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8" name="Rectangle 7"/>
          <p:cNvSpPr/>
          <p:nvPr/>
        </p:nvSpPr>
        <p:spPr>
          <a:xfrm>
            <a:off x="9034815" y="3685736"/>
            <a:ext cx="9365726" cy="4691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9" name="Rectangle 8"/>
          <p:cNvSpPr/>
          <p:nvPr/>
        </p:nvSpPr>
        <p:spPr>
          <a:xfrm>
            <a:off x="9034815" y="1645921"/>
            <a:ext cx="9365727" cy="130829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10" name="Rectangle 9"/>
          <p:cNvSpPr/>
          <p:nvPr/>
        </p:nvSpPr>
        <p:spPr>
          <a:xfrm>
            <a:off x="9034815" y="4154890"/>
            <a:ext cx="9365726" cy="7315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12" name="Rectangle 11"/>
          <p:cNvSpPr/>
          <p:nvPr/>
        </p:nvSpPr>
        <p:spPr>
          <a:xfrm>
            <a:off x="9073660" y="4886409"/>
            <a:ext cx="9365726" cy="82507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13" name="Rectangle 12"/>
          <p:cNvSpPr/>
          <p:nvPr/>
        </p:nvSpPr>
        <p:spPr>
          <a:xfrm>
            <a:off x="9034815" y="5617930"/>
            <a:ext cx="9365726" cy="4691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Tree>
    <p:extLst>
      <p:ext uri="{BB962C8B-B14F-4D97-AF65-F5344CB8AC3E}">
        <p14:creationId xmlns:p14="http://schemas.microsoft.com/office/powerpoint/2010/main" val="1878702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2.77778E-6 -1.11111E-6 L -0.9967 -0.00139 " pathEditMode="relative" rAng="0" ptsTypes="AA">
                                      <p:cBhvr>
                                        <p:cTn id="6" dur="10" fill="hold"/>
                                        <p:tgtEl>
                                          <p:spTgt spid="7"/>
                                        </p:tgtEl>
                                        <p:attrNameLst>
                                          <p:attrName>ppt_x</p:attrName>
                                          <p:attrName>ppt_y</p:attrName>
                                        </p:attrNameLst>
                                      </p:cBhvr>
                                      <p:rCtr x="-49844" y="-69"/>
                                    </p:animMotion>
                                  </p:childTnLst>
                                </p:cTn>
                              </p:par>
                              <p:par>
                                <p:cTn id="7" presetID="42" presetClass="path" presetSubtype="0" accel="50000" decel="50000" fill="hold" grpId="0" nodeType="withEffect">
                                  <p:stCondLst>
                                    <p:cond delay="0"/>
                                  </p:stCondLst>
                                  <p:childTnLst>
                                    <p:animMotion origin="layout" path="M -3.61111E-6 2.22222E-6 L -0.9802 0.00254 " pathEditMode="relative" rAng="0" ptsTypes="AA">
                                      <p:cBhvr>
                                        <p:cTn id="8" dur="10" fill="hold"/>
                                        <p:tgtEl>
                                          <p:spTgt spid="8"/>
                                        </p:tgtEl>
                                        <p:attrNameLst>
                                          <p:attrName>ppt_x</p:attrName>
                                          <p:attrName>ppt_y</p:attrName>
                                        </p:attrNameLst>
                                      </p:cBhvr>
                                      <p:rCtr x="-49010" y="116"/>
                                    </p:animMotion>
                                  </p:childTnLst>
                                </p:cTn>
                              </p:par>
                              <p:par>
                                <p:cTn id="9" presetID="42" presetClass="path" presetSubtype="0" accel="50000" decel="50000" fill="hold" grpId="0" nodeType="withEffect">
                                  <p:stCondLst>
                                    <p:cond delay="0"/>
                                  </p:stCondLst>
                                  <p:childTnLst>
                                    <p:animMotion origin="layout" path="M -3.61111E-6 3.33333E-6 L -0.98802 -0.00209 " pathEditMode="relative" rAng="0" ptsTypes="AA">
                                      <p:cBhvr>
                                        <p:cTn id="10" dur="10" fill="hold"/>
                                        <p:tgtEl>
                                          <p:spTgt spid="9"/>
                                        </p:tgtEl>
                                        <p:attrNameLst>
                                          <p:attrName>ppt_x</p:attrName>
                                          <p:attrName>ppt_y</p:attrName>
                                        </p:attrNameLst>
                                      </p:cBhvr>
                                      <p:rCtr x="-49410" y="-116"/>
                                    </p:animMotion>
                                  </p:childTnLst>
                                </p:cTn>
                              </p:par>
                              <p:par>
                                <p:cTn id="11" presetID="42" presetClass="path" presetSubtype="0" accel="50000" decel="50000" fill="hold" grpId="0" nodeType="withEffect">
                                  <p:stCondLst>
                                    <p:cond delay="0"/>
                                  </p:stCondLst>
                                  <p:childTnLst>
                                    <p:animMotion origin="layout" path="M -3.61111E-6 2.22222E-6 L -0.99548 -0.00139 " pathEditMode="relative" rAng="0" ptsTypes="AA">
                                      <p:cBhvr>
                                        <p:cTn id="12" dur="10" fill="hold"/>
                                        <p:tgtEl>
                                          <p:spTgt spid="10"/>
                                        </p:tgtEl>
                                        <p:attrNameLst>
                                          <p:attrName>ppt_x</p:attrName>
                                          <p:attrName>ppt_y</p:attrName>
                                        </p:attrNameLst>
                                      </p:cBhvr>
                                      <p:rCtr x="-49774" y="-69"/>
                                    </p:animMotion>
                                  </p:childTnLst>
                                </p:cTn>
                              </p:par>
                              <p:par>
                                <p:cTn id="13" presetID="42" presetClass="path" presetSubtype="0" accel="50000" decel="50000" fill="hold" grpId="0" nodeType="withEffect">
                                  <p:stCondLst>
                                    <p:cond delay="0"/>
                                  </p:stCondLst>
                                  <p:childTnLst>
                                    <p:animMotion origin="layout" path="M -2.77778E-7 4.81481E-6 L -0.98889 -0.00139 " pathEditMode="relative" rAng="0" ptsTypes="AA">
                                      <p:cBhvr>
                                        <p:cTn id="14" dur="10" fill="hold"/>
                                        <p:tgtEl>
                                          <p:spTgt spid="12"/>
                                        </p:tgtEl>
                                        <p:attrNameLst>
                                          <p:attrName>ppt_x</p:attrName>
                                          <p:attrName>ppt_y</p:attrName>
                                        </p:attrNameLst>
                                      </p:cBhvr>
                                      <p:rCtr x="-49444" y="-69"/>
                                    </p:animMotion>
                                  </p:childTnLst>
                                </p:cTn>
                              </p:par>
                              <p:par>
                                <p:cTn id="15" presetID="42" presetClass="path" presetSubtype="0" accel="50000" decel="50000" fill="hold" grpId="0" nodeType="withEffect">
                                  <p:stCondLst>
                                    <p:cond delay="0"/>
                                  </p:stCondLst>
                                  <p:childTnLst>
                                    <p:animMotion origin="layout" path="M -3.61111E-6 -7.40741E-7 L -0.9802 0.00255 " pathEditMode="relative" rAng="0" ptsTypes="AA">
                                      <p:cBhvr>
                                        <p:cTn id="16" dur="10" fill="hold"/>
                                        <p:tgtEl>
                                          <p:spTgt spid="13"/>
                                        </p:tgtEl>
                                        <p:attrNameLst>
                                          <p:attrName>ppt_x</p:attrName>
                                          <p:attrName>ppt_y</p:attrName>
                                        </p:attrNameLst>
                                      </p:cBhvr>
                                      <p:rCtr x="-49010" y="116"/>
                                    </p:animMotion>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1" nodeType="clickEffect">
                                  <p:stCondLst>
                                    <p:cond delay="0"/>
                                  </p:stCondLst>
                                  <p:childTnLst>
                                    <p:animEffect transition="out" filter="fade">
                                      <p:cBhvr>
                                        <p:cTn id="20" dur="500"/>
                                        <p:tgtEl>
                                          <p:spTgt spid="9"/>
                                        </p:tgtEl>
                                      </p:cBhvr>
                                    </p:animEffect>
                                    <p:set>
                                      <p:cBhvr>
                                        <p:cTn id="21" dur="1" fill="hold">
                                          <p:stCondLst>
                                            <p:cond delay="499"/>
                                          </p:stCondLst>
                                        </p:cTn>
                                        <p:tgtEl>
                                          <p:spTgt spid="9"/>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grpId="1" nodeType="clickEffect">
                                  <p:stCondLst>
                                    <p:cond delay="0"/>
                                  </p:stCondLst>
                                  <p:childTnLst>
                                    <p:animEffect transition="out" filter="fade">
                                      <p:cBhvr>
                                        <p:cTn id="25" dur="500"/>
                                        <p:tgtEl>
                                          <p:spTgt spid="7"/>
                                        </p:tgtEl>
                                      </p:cBhvr>
                                    </p:animEffect>
                                    <p:set>
                                      <p:cBhvr>
                                        <p:cTn id="26" dur="1" fill="hold">
                                          <p:stCondLst>
                                            <p:cond delay="499"/>
                                          </p:stCondLst>
                                        </p:cTn>
                                        <p:tgtEl>
                                          <p:spTgt spid="7"/>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grpId="1" nodeType="clickEffect">
                                  <p:stCondLst>
                                    <p:cond delay="0"/>
                                  </p:stCondLst>
                                  <p:childTnLst>
                                    <p:animEffect transition="out" filter="fade">
                                      <p:cBhvr>
                                        <p:cTn id="30" dur="500"/>
                                        <p:tgtEl>
                                          <p:spTgt spid="8"/>
                                        </p:tgtEl>
                                      </p:cBhvr>
                                    </p:animEffect>
                                    <p:set>
                                      <p:cBhvr>
                                        <p:cTn id="31" dur="1" fill="hold">
                                          <p:stCondLst>
                                            <p:cond delay="499"/>
                                          </p:stCondLst>
                                        </p:cTn>
                                        <p:tgtEl>
                                          <p:spTgt spid="8"/>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grpId="1" nodeType="clickEffect">
                                  <p:stCondLst>
                                    <p:cond delay="0"/>
                                  </p:stCondLst>
                                  <p:childTnLst>
                                    <p:animEffect transition="out" filter="fade">
                                      <p:cBhvr>
                                        <p:cTn id="35" dur="500"/>
                                        <p:tgtEl>
                                          <p:spTgt spid="10"/>
                                        </p:tgtEl>
                                      </p:cBhvr>
                                    </p:animEffect>
                                    <p:set>
                                      <p:cBhvr>
                                        <p:cTn id="36" dur="1" fill="hold">
                                          <p:stCondLst>
                                            <p:cond delay="499"/>
                                          </p:stCondLst>
                                        </p:cTn>
                                        <p:tgtEl>
                                          <p:spTgt spid="10"/>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grpId="1" nodeType="clickEffect">
                                  <p:stCondLst>
                                    <p:cond delay="0"/>
                                  </p:stCondLst>
                                  <p:childTnLst>
                                    <p:animEffect transition="out" filter="fade">
                                      <p:cBhvr>
                                        <p:cTn id="40" dur="500"/>
                                        <p:tgtEl>
                                          <p:spTgt spid="12"/>
                                        </p:tgtEl>
                                      </p:cBhvr>
                                    </p:animEffect>
                                    <p:set>
                                      <p:cBhvr>
                                        <p:cTn id="41" dur="1" fill="hold">
                                          <p:stCondLst>
                                            <p:cond delay="499"/>
                                          </p:stCondLst>
                                        </p:cTn>
                                        <p:tgtEl>
                                          <p:spTgt spid="12"/>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xit" presetSubtype="0" fill="hold" grpId="1" nodeType="clickEffect">
                                  <p:stCondLst>
                                    <p:cond delay="0"/>
                                  </p:stCondLst>
                                  <p:childTnLst>
                                    <p:animEffect transition="out" filter="fade">
                                      <p:cBhvr>
                                        <p:cTn id="45" dur="500"/>
                                        <p:tgtEl>
                                          <p:spTgt spid="13"/>
                                        </p:tgtEl>
                                      </p:cBhvr>
                                    </p:animEffect>
                                    <p:set>
                                      <p:cBhvr>
                                        <p:cTn id="46" dur="1" fill="hold">
                                          <p:stCondLst>
                                            <p:cond delay="499"/>
                                          </p:stCondLst>
                                        </p:cTn>
                                        <p:tgtEl>
                                          <p:spTgt spid="13"/>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7" grpId="0" animBg="1"/>
      <p:bldP spid="7" grpId="1" animBg="1"/>
      <p:bldP spid="8" grpId="0" animBg="1"/>
      <p:bldP spid="8" grpId="1" animBg="1"/>
      <p:bldP spid="9" grpId="0" animBg="1"/>
      <p:bldP spid="9" grpId="1" animBg="1"/>
      <p:bldP spid="10" grpId="0" animBg="1"/>
      <p:bldP spid="10" grpId="1" animBg="1"/>
      <p:bldP spid="12" grpId="0" animBg="1"/>
      <p:bldP spid="12" grpId="1" animBg="1"/>
      <p:bldP spid="13" grpId="0" animBg="1"/>
      <p:bldP spid="13" grpId="1"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1159100" y="234748"/>
            <a:ext cx="6947670" cy="810491"/>
          </a:xfrm>
        </p:spPr>
        <p:txBody>
          <a:bodyPr>
            <a:normAutofit/>
          </a:bodyPr>
          <a:lstStyle/>
          <a:p>
            <a:r>
              <a:rPr lang="en-US" dirty="0"/>
              <a:t>Abraham</a:t>
            </a:r>
          </a:p>
        </p:txBody>
      </p:sp>
      <p:sp>
        <p:nvSpPr>
          <p:cNvPr id="18" name="TextBox 17"/>
          <p:cNvSpPr txBox="1"/>
          <p:nvPr/>
        </p:nvSpPr>
        <p:spPr>
          <a:xfrm>
            <a:off x="286604" y="5864901"/>
            <a:ext cx="8666327" cy="830997"/>
          </a:xfrm>
          <a:prstGeom prst="rect">
            <a:avLst/>
          </a:prstGeom>
          <a:solidFill>
            <a:srgbClr val="FFFF00"/>
          </a:solidFill>
          <a:ln>
            <a:solidFill>
              <a:schemeClr val="bg1"/>
            </a:solidFill>
          </a:ln>
        </p:spPr>
        <p:txBody>
          <a:bodyPr wrap="square" rtlCol="0">
            <a:spAutoFit/>
          </a:bodyPr>
          <a:lstStyle/>
          <a:p>
            <a:pPr marL="342900" indent="-342900">
              <a:buFont typeface="Arial" panose="020B0604020202020204" pitchFamily="34" charset="0"/>
              <a:buChar char="•"/>
            </a:pPr>
            <a:r>
              <a:rPr lang="en-US" sz="2400" b="1" dirty="0">
                <a:solidFill>
                  <a:schemeClr val="bg1"/>
                </a:solidFill>
              </a:rPr>
              <a:t>Friendship with God is based on consistent obedience</a:t>
            </a:r>
          </a:p>
          <a:p>
            <a:pPr marL="342900" indent="-342900">
              <a:buFont typeface="Arial" panose="020B0604020202020204" pitchFamily="34" charset="0"/>
              <a:buChar char="•"/>
            </a:pPr>
            <a:r>
              <a:rPr lang="en-US" sz="2400" b="1" dirty="0">
                <a:solidFill>
                  <a:schemeClr val="bg1"/>
                </a:solidFill>
              </a:rPr>
              <a:t>God will reveal His will to us if we are His friends</a:t>
            </a:r>
          </a:p>
        </p:txBody>
      </p:sp>
      <p:sp>
        <p:nvSpPr>
          <p:cNvPr id="3" name="TextBox 2"/>
          <p:cNvSpPr txBox="1"/>
          <p:nvPr/>
        </p:nvSpPr>
        <p:spPr>
          <a:xfrm>
            <a:off x="1897040" y="860452"/>
            <a:ext cx="7315200" cy="523220"/>
          </a:xfrm>
          <a:prstGeom prst="rect">
            <a:avLst/>
          </a:prstGeom>
          <a:noFill/>
        </p:spPr>
        <p:txBody>
          <a:bodyPr wrap="square" rtlCol="0">
            <a:spAutoFit/>
          </a:bodyPr>
          <a:lstStyle/>
          <a:p>
            <a:r>
              <a:rPr lang="en-US" sz="2800" i="1" dirty="0"/>
              <a:t>God consciousness: friendship with God</a:t>
            </a:r>
          </a:p>
        </p:txBody>
      </p:sp>
      <p:sp>
        <p:nvSpPr>
          <p:cNvPr id="5" name="TextBox 4"/>
          <p:cNvSpPr txBox="1"/>
          <p:nvPr/>
        </p:nvSpPr>
        <p:spPr>
          <a:xfrm>
            <a:off x="286604" y="1646883"/>
            <a:ext cx="8925636" cy="3970318"/>
          </a:xfrm>
          <a:prstGeom prst="rect">
            <a:avLst/>
          </a:prstGeom>
          <a:noFill/>
        </p:spPr>
        <p:txBody>
          <a:bodyPr wrap="square" rtlCol="0">
            <a:spAutoFit/>
          </a:bodyPr>
          <a:lstStyle/>
          <a:p>
            <a:pPr marL="342900" indent="-342900">
              <a:buFont typeface="Arial" panose="020B0604020202020204" pitchFamily="34" charset="0"/>
              <a:buChar char="•"/>
            </a:pPr>
            <a:r>
              <a:rPr lang="en-US" sz="2400" dirty="0"/>
              <a:t>Enters into a relationship with God (17:2,4,7,10,11)</a:t>
            </a:r>
          </a:p>
          <a:p>
            <a:pPr marL="800100" lvl="1" indent="-342900">
              <a:buFont typeface="Arial" panose="020B0604020202020204" pitchFamily="34" charset="0"/>
              <a:buChar char="•"/>
            </a:pPr>
            <a:r>
              <a:rPr lang="en-US" sz="2000" dirty="0"/>
              <a:t>Gen 17:1 – based on walking before God’s face in perfection</a:t>
            </a:r>
          </a:p>
          <a:p>
            <a:pPr marL="800100" lvl="1" indent="-342900">
              <a:spcAft>
                <a:spcPts val="1200"/>
              </a:spcAft>
              <a:buFont typeface="Arial" panose="020B0604020202020204" pitchFamily="34" charset="0"/>
              <a:buChar char="•"/>
            </a:pPr>
            <a:r>
              <a:rPr lang="en-US" sz="2000" dirty="0"/>
              <a:t>Gen 22:1,11 – “Here am I” – when God called</a:t>
            </a:r>
          </a:p>
          <a:p>
            <a:pPr marL="342900" indent="-342900">
              <a:buFont typeface="Arial" panose="020B0604020202020204" pitchFamily="34" charset="0"/>
              <a:buChar char="•"/>
            </a:pPr>
            <a:r>
              <a:rPr lang="en-US" sz="2400" dirty="0"/>
              <a:t>Characterized as “friend of God”</a:t>
            </a:r>
          </a:p>
          <a:p>
            <a:pPr marL="800100" lvl="1" indent="-342900">
              <a:buFont typeface="Arial" panose="020B0604020202020204" pitchFamily="34" charset="0"/>
              <a:buChar char="•"/>
            </a:pPr>
            <a:r>
              <a:rPr lang="en-US" sz="2000" dirty="0"/>
              <a:t>2 </a:t>
            </a:r>
            <a:r>
              <a:rPr lang="en-US" sz="2000" dirty="0" err="1"/>
              <a:t>Chr</a:t>
            </a:r>
            <a:r>
              <a:rPr lang="en-US" sz="2000" dirty="0"/>
              <a:t> 20:7; Isa 41:8; James 2:23</a:t>
            </a:r>
          </a:p>
          <a:p>
            <a:pPr marL="800100" lvl="1" indent="-342900">
              <a:buFont typeface="Arial" panose="020B0604020202020204" pitchFamily="34" charset="0"/>
              <a:buChar char="•"/>
            </a:pPr>
            <a:r>
              <a:rPr lang="en-US" sz="2000" dirty="0" err="1"/>
              <a:t>Jn</a:t>
            </a:r>
            <a:r>
              <a:rPr lang="en-US" sz="2000" dirty="0"/>
              <a:t> 15:12-15 – friendship based on </a:t>
            </a:r>
            <a:r>
              <a:rPr lang="en-US" sz="2000" b="1" dirty="0"/>
              <a:t>doing</a:t>
            </a:r>
            <a:r>
              <a:rPr lang="en-US" sz="2000" dirty="0"/>
              <a:t> God’s commands</a:t>
            </a:r>
          </a:p>
          <a:p>
            <a:pPr marL="1257300" lvl="2" indent="-342900">
              <a:spcAft>
                <a:spcPts val="1200"/>
              </a:spcAft>
              <a:buFont typeface="Arial" panose="020B0604020202020204" pitchFamily="34" charset="0"/>
              <a:buChar char="•"/>
            </a:pPr>
            <a:r>
              <a:rPr lang="en-US" sz="2000" dirty="0"/>
              <a:t>Friend is told intent and secrets (v.15)</a:t>
            </a:r>
          </a:p>
          <a:p>
            <a:pPr marL="342900" indent="-342900">
              <a:buFont typeface="Arial" panose="020B0604020202020204" pitchFamily="34" charset="0"/>
              <a:buChar char="•"/>
            </a:pPr>
            <a:r>
              <a:rPr lang="en-US" sz="2400" dirty="0"/>
              <a:t>Angel declares reason for friendship (Gen 18:17-19)</a:t>
            </a:r>
          </a:p>
          <a:p>
            <a:pPr marL="800100" lvl="1" indent="-342900">
              <a:buFont typeface="Arial" panose="020B0604020202020204" pitchFamily="34" charset="0"/>
              <a:buChar char="•"/>
            </a:pPr>
            <a:r>
              <a:rPr lang="en-US" sz="2000" dirty="0"/>
              <a:t>‘I know him’ – life consistently faithful (Gen 12,13,14,15,17)</a:t>
            </a:r>
          </a:p>
          <a:p>
            <a:pPr marL="800100" lvl="1" indent="-342900">
              <a:buFont typeface="Arial" panose="020B0604020202020204" pitchFamily="34" charset="0"/>
              <a:buChar char="•"/>
            </a:pPr>
            <a:r>
              <a:rPr lang="en-US" sz="2000" dirty="0"/>
              <a:t>‘He will command’ – continue to instruct household in future</a:t>
            </a:r>
          </a:p>
          <a:p>
            <a:pPr marL="800100" lvl="1" indent="-342900">
              <a:buFont typeface="Arial" panose="020B0604020202020204" pitchFamily="34" charset="0"/>
              <a:buChar char="•"/>
            </a:pPr>
            <a:r>
              <a:rPr lang="en-US" sz="2000" dirty="0"/>
              <a:t>‘they shall keep’ – guarding truth by doing right </a:t>
            </a:r>
            <a:endParaRPr lang="en-US" sz="2400" dirty="0"/>
          </a:p>
        </p:txBody>
      </p:sp>
    </p:spTree>
    <p:extLst>
      <p:ext uri="{BB962C8B-B14F-4D97-AF65-F5344CB8AC3E}">
        <p14:creationId xmlns:p14="http://schemas.microsoft.com/office/powerpoint/2010/main" val="4102324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500"/>
                                        <p:tgtEl>
                                          <p:spTgt spid="5">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4" end="4"/>
                                            </p:txEl>
                                          </p:spTgt>
                                        </p:tgtEl>
                                        <p:attrNameLst>
                                          <p:attrName>style.visibility</p:attrName>
                                        </p:attrNameLst>
                                      </p:cBhvr>
                                      <p:to>
                                        <p:strVal val="visible"/>
                                      </p:to>
                                    </p:set>
                                    <p:animEffect transition="in" filter="fade">
                                      <p:cBhvr>
                                        <p:cTn id="10" dur="500"/>
                                        <p:tgtEl>
                                          <p:spTgt spid="5">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
                                            <p:txEl>
                                              <p:pRg st="5" end="5"/>
                                            </p:txEl>
                                          </p:spTgt>
                                        </p:tgtEl>
                                        <p:attrNameLst>
                                          <p:attrName>style.visibility</p:attrName>
                                        </p:attrNameLst>
                                      </p:cBhvr>
                                      <p:to>
                                        <p:strVal val="visible"/>
                                      </p:to>
                                    </p:set>
                                    <p:animEffect transition="in" filter="fade">
                                      <p:cBhvr>
                                        <p:cTn id="13" dur="500"/>
                                        <p:tgtEl>
                                          <p:spTgt spid="5">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5">
                                            <p:txEl>
                                              <p:pRg st="6" end="6"/>
                                            </p:txEl>
                                          </p:spTgt>
                                        </p:tgtEl>
                                        <p:attrNameLst>
                                          <p:attrName>style.visibility</p:attrName>
                                        </p:attrNameLst>
                                      </p:cBhvr>
                                      <p:to>
                                        <p:strVal val="visible"/>
                                      </p:to>
                                    </p:set>
                                    <p:animEffect transition="in" filter="fade">
                                      <p:cBhvr>
                                        <p:cTn id="16" dur="500"/>
                                        <p:tgtEl>
                                          <p:spTgt spid="5">
                                            <p:txEl>
                                              <p:pRg st="6" end="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animEffect transition="in" filter="fade">
                                      <p:cBhvr>
                                        <p:cTn id="21" dur="500"/>
                                        <p:tgtEl>
                                          <p:spTgt spid="5">
                                            <p:txEl>
                                              <p:pRg st="7" end="7"/>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5">
                                            <p:txEl>
                                              <p:pRg st="8" end="8"/>
                                            </p:txEl>
                                          </p:spTgt>
                                        </p:tgtEl>
                                        <p:attrNameLst>
                                          <p:attrName>style.visibility</p:attrName>
                                        </p:attrNameLst>
                                      </p:cBhvr>
                                      <p:to>
                                        <p:strVal val="visible"/>
                                      </p:to>
                                    </p:set>
                                    <p:animEffect transition="in" filter="fade">
                                      <p:cBhvr>
                                        <p:cTn id="24" dur="500"/>
                                        <p:tgtEl>
                                          <p:spTgt spid="5">
                                            <p:txEl>
                                              <p:pRg st="8" end="8"/>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5">
                                            <p:txEl>
                                              <p:pRg st="9" end="9"/>
                                            </p:txEl>
                                          </p:spTgt>
                                        </p:tgtEl>
                                        <p:attrNameLst>
                                          <p:attrName>style.visibility</p:attrName>
                                        </p:attrNameLst>
                                      </p:cBhvr>
                                      <p:to>
                                        <p:strVal val="visible"/>
                                      </p:to>
                                    </p:set>
                                    <p:animEffect transition="in" filter="fade">
                                      <p:cBhvr>
                                        <p:cTn id="27" dur="500"/>
                                        <p:tgtEl>
                                          <p:spTgt spid="5">
                                            <p:txEl>
                                              <p:pRg st="9" end="9"/>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5">
                                            <p:txEl>
                                              <p:pRg st="10" end="10"/>
                                            </p:txEl>
                                          </p:spTgt>
                                        </p:tgtEl>
                                        <p:attrNameLst>
                                          <p:attrName>style.visibility</p:attrName>
                                        </p:attrNameLst>
                                      </p:cBhvr>
                                      <p:to>
                                        <p:strVal val="visible"/>
                                      </p:to>
                                    </p:set>
                                    <p:animEffect transition="in" filter="fade">
                                      <p:cBhvr>
                                        <p:cTn id="30" dur="500"/>
                                        <p:tgtEl>
                                          <p:spTgt spid="5">
                                            <p:txEl>
                                              <p:pRg st="10" end="1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1883391" y="234748"/>
            <a:ext cx="6951516" cy="810491"/>
          </a:xfrm>
        </p:spPr>
        <p:txBody>
          <a:bodyPr>
            <a:normAutofit/>
          </a:bodyPr>
          <a:lstStyle/>
          <a:p>
            <a:r>
              <a:rPr lang="en-US" dirty="0"/>
              <a:t>summary</a:t>
            </a:r>
          </a:p>
        </p:txBody>
      </p:sp>
      <p:sp>
        <p:nvSpPr>
          <p:cNvPr id="16" name="TextBox 15"/>
          <p:cNvSpPr txBox="1"/>
          <p:nvPr/>
        </p:nvSpPr>
        <p:spPr>
          <a:xfrm>
            <a:off x="242244" y="1045239"/>
            <a:ext cx="8901756" cy="461665"/>
          </a:xfrm>
          <a:prstGeom prst="rect">
            <a:avLst/>
          </a:prstGeom>
          <a:noFill/>
        </p:spPr>
        <p:txBody>
          <a:bodyPr wrap="square" rtlCol="0">
            <a:spAutoFit/>
          </a:bodyPr>
          <a:lstStyle/>
          <a:p>
            <a:pPr>
              <a:spcAft>
                <a:spcPts val="600"/>
              </a:spcAft>
            </a:pPr>
            <a:r>
              <a:rPr lang="en-US" sz="2400" dirty="0"/>
              <a:t>What are we to learn from the Name of God?</a:t>
            </a:r>
          </a:p>
        </p:txBody>
      </p:sp>
      <p:sp>
        <p:nvSpPr>
          <p:cNvPr id="18" name="TextBox 17"/>
          <p:cNvSpPr txBox="1"/>
          <p:nvPr/>
        </p:nvSpPr>
        <p:spPr>
          <a:xfrm>
            <a:off x="133060" y="6170806"/>
            <a:ext cx="8901756" cy="461665"/>
          </a:xfrm>
          <a:prstGeom prst="rect">
            <a:avLst/>
          </a:prstGeom>
          <a:solidFill>
            <a:srgbClr val="FFFF00"/>
          </a:solidFill>
          <a:ln>
            <a:solidFill>
              <a:schemeClr val="bg1"/>
            </a:solidFill>
          </a:ln>
        </p:spPr>
        <p:txBody>
          <a:bodyPr wrap="square" rtlCol="0">
            <a:spAutoFit/>
          </a:bodyPr>
          <a:lstStyle/>
          <a:p>
            <a:pPr algn="ctr"/>
            <a:r>
              <a:rPr lang="en-US" sz="2400" b="1" dirty="0">
                <a:solidFill>
                  <a:schemeClr val="bg1"/>
                </a:solidFill>
              </a:rPr>
              <a:t>God expects us to reflect on His Name and manifest Him</a:t>
            </a:r>
          </a:p>
        </p:txBody>
      </p:sp>
      <p:graphicFrame>
        <p:nvGraphicFramePr>
          <p:cNvPr id="5" name="Table 4"/>
          <p:cNvGraphicFramePr>
            <a:graphicFrameLocks noGrp="1"/>
          </p:cNvGraphicFramePr>
          <p:nvPr>
            <p:extLst>
              <p:ext uri="{D42A27DB-BD31-4B8C-83A1-F6EECF244321}">
                <p14:modId xmlns:p14="http://schemas.microsoft.com/office/powerpoint/2010/main" val="4149864196"/>
              </p:ext>
            </p:extLst>
          </p:nvPr>
        </p:nvGraphicFramePr>
        <p:xfrm>
          <a:off x="228596" y="1616088"/>
          <a:ext cx="8798725" cy="4211320"/>
        </p:xfrm>
        <a:graphic>
          <a:graphicData uri="http://schemas.openxmlformats.org/drawingml/2006/table">
            <a:tbl>
              <a:tblPr firstRow="1" bandRow="1">
                <a:tableStyleId>{00A15C55-8517-42AA-B614-E9B94910E393}</a:tableStyleId>
              </a:tblPr>
              <a:tblGrid>
                <a:gridCol w="1795704">
                  <a:extLst>
                    <a:ext uri="{9D8B030D-6E8A-4147-A177-3AD203B41FA5}">
                      <a16:colId xmlns:a16="http://schemas.microsoft.com/office/drawing/2014/main" val="20000"/>
                    </a:ext>
                  </a:extLst>
                </a:gridCol>
                <a:gridCol w="3268148">
                  <a:extLst>
                    <a:ext uri="{9D8B030D-6E8A-4147-A177-3AD203B41FA5}">
                      <a16:colId xmlns:a16="http://schemas.microsoft.com/office/drawing/2014/main" val="20001"/>
                    </a:ext>
                  </a:extLst>
                </a:gridCol>
                <a:gridCol w="3734873">
                  <a:extLst>
                    <a:ext uri="{9D8B030D-6E8A-4147-A177-3AD203B41FA5}">
                      <a16:colId xmlns:a16="http://schemas.microsoft.com/office/drawing/2014/main" val="20002"/>
                    </a:ext>
                  </a:extLst>
                </a:gridCol>
              </a:tblGrid>
              <a:tr h="370840">
                <a:tc>
                  <a:txBody>
                    <a:bodyPr/>
                    <a:lstStyle/>
                    <a:p>
                      <a:pPr algn="ctr"/>
                      <a:r>
                        <a:rPr lang="en-US" dirty="0">
                          <a:solidFill>
                            <a:sysClr val="windowText" lastClr="000000"/>
                          </a:solidFill>
                        </a:rPr>
                        <a:t>Aspect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a:solidFill>
                            <a:sysClr val="windowText" lastClr="000000"/>
                          </a:solidFill>
                        </a:rPr>
                        <a:t>God does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a:solidFill>
                            <a:sysClr val="windowText" lastClr="000000"/>
                          </a:solidFill>
                        </a:rPr>
                        <a:t>God expects</a:t>
                      </a:r>
                      <a:r>
                        <a:rPr lang="en-US" baseline="0" dirty="0">
                          <a:solidFill>
                            <a:sysClr val="windowText" lastClr="000000"/>
                          </a:solidFill>
                        </a:rPr>
                        <a:t> of us</a:t>
                      </a:r>
                      <a:endParaRPr lang="en-US" dirty="0">
                        <a:solidFill>
                          <a:sysClr val="windowText" lastClr="000000"/>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1463040">
                <a:tc>
                  <a:txBody>
                    <a:bodyPr/>
                    <a:lstStyle/>
                    <a:p>
                      <a:r>
                        <a:rPr lang="en-US" b="1" dirty="0"/>
                        <a:t>Merciful</a:t>
                      </a:r>
                      <a:r>
                        <a:rPr lang="en-US" b="1" baseline="0" dirty="0"/>
                        <a:t> + Gracious</a:t>
                      </a:r>
                      <a:endParaRPr lang="en-US" b="1"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indent="0">
                        <a:buFontTx/>
                        <a:buNone/>
                      </a:pPr>
                      <a:r>
                        <a:rPr lang="en-US" dirty="0"/>
                        <a:t>- Not</a:t>
                      </a:r>
                      <a:r>
                        <a:rPr lang="en-US" baseline="0" dirty="0"/>
                        <a:t> give us what we deserve </a:t>
                      </a:r>
                      <a:r>
                        <a:rPr lang="en-US" baseline="0" dirty="0">
                          <a:sym typeface="Wingdings" panose="05000000000000000000" pitchFamily="2" charset="2"/>
                        </a:rPr>
                        <a:t> forgives</a:t>
                      </a:r>
                    </a:p>
                    <a:p>
                      <a:pPr marL="0" indent="0">
                        <a:buFontTx/>
                        <a:buNone/>
                      </a:pPr>
                      <a:r>
                        <a:rPr lang="en-US" baseline="0" dirty="0">
                          <a:sym typeface="Wingdings" panose="05000000000000000000" pitchFamily="2" charset="2"/>
                        </a:rPr>
                        <a:t>- Give us what we don’t deserve  favor</a:t>
                      </a:r>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indent="0">
                        <a:buFontTx/>
                        <a:buNone/>
                      </a:pPr>
                      <a:r>
                        <a:rPr lang="en-US" b="0" baseline="0" dirty="0"/>
                        <a:t>- Forgive others as He forgives… </a:t>
                      </a:r>
                      <a:r>
                        <a:rPr lang="en-US" b="0" u="sng" baseline="0" dirty="0">
                          <a:sym typeface="Wingdings" panose="05000000000000000000" pitchFamily="2" charset="2"/>
                        </a:rPr>
                        <a:t>from heart</a:t>
                      </a:r>
                      <a:r>
                        <a:rPr lang="en-US" b="0" baseline="0" dirty="0">
                          <a:sym typeface="Wingdings" panose="05000000000000000000" pitchFamily="2" charset="2"/>
                        </a:rPr>
                        <a:t> (Lk 6:36; Mt 18:35)</a:t>
                      </a:r>
                    </a:p>
                    <a:p>
                      <a:pPr marL="0" indent="0">
                        <a:buFontTx/>
                        <a:buNone/>
                      </a:pPr>
                      <a:r>
                        <a:rPr lang="en-US" b="0" baseline="0" dirty="0">
                          <a:sym typeface="Wingdings" panose="05000000000000000000" pitchFamily="2" charset="2"/>
                        </a:rPr>
                        <a:t>- Care for others… even if don’t deserve and can’t repay </a:t>
                      </a:r>
                    </a:p>
                    <a:p>
                      <a:pPr marL="0" indent="0">
                        <a:buFontTx/>
                        <a:buNone/>
                      </a:pPr>
                      <a:r>
                        <a:rPr lang="en-US" b="0" baseline="0" dirty="0">
                          <a:sym typeface="Wingdings" panose="05000000000000000000" pitchFamily="2" charset="2"/>
                        </a:rPr>
                        <a:t>    • (Lk 6:27-35; Mt 18:33)</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1"/>
                  </a:ext>
                </a:extLst>
              </a:tr>
              <a:tr h="914400">
                <a:tc>
                  <a:txBody>
                    <a:bodyPr/>
                    <a:lstStyle/>
                    <a:p>
                      <a:r>
                        <a:rPr lang="en-US" b="1" dirty="0"/>
                        <a:t>Longsuffering</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indent="0">
                        <a:buFontTx/>
                        <a:buNone/>
                      </a:pPr>
                      <a:r>
                        <a:rPr lang="en-US" baseline="0" dirty="0"/>
                        <a:t>- Continue to be merciful and gracious (despite repeated failures)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indent="0">
                        <a:buFontTx/>
                        <a:buNone/>
                      </a:pPr>
                      <a:r>
                        <a:rPr lang="en-US" baseline="0" dirty="0"/>
                        <a:t>- Be patient with others by forgiving others </a:t>
                      </a:r>
                      <a:r>
                        <a:rPr lang="en-US" u="sng" baseline="0" dirty="0"/>
                        <a:t>without limits</a:t>
                      </a:r>
                      <a:r>
                        <a:rPr lang="en-US" baseline="0" dirty="0"/>
                        <a:t>    </a:t>
                      </a:r>
                    </a:p>
                    <a:p>
                      <a:pPr marL="0" indent="0">
                        <a:buFontTx/>
                        <a:buNone/>
                      </a:pPr>
                      <a:r>
                        <a:rPr lang="en-US" baseline="0" dirty="0"/>
                        <a:t>    </a:t>
                      </a:r>
                      <a:r>
                        <a:rPr lang="en-US" b="0" baseline="0" dirty="0">
                          <a:sym typeface="Wingdings" panose="05000000000000000000" pitchFamily="2" charset="2"/>
                        </a:rPr>
                        <a:t>•</a:t>
                      </a:r>
                      <a:r>
                        <a:rPr lang="en-US" baseline="0" dirty="0"/>
                        <a:t> (Mt 18:21-22,29)</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2"/>
                  </a:ext>
                </a:extLst>
              </a:tr>
              <a:tr h="1463040">
                <a:tc>
                  <a:txBody>
                    <a:bodyPr/>
                    <a:lstStyle/>
                    <a:p>
                      <a:r>
                        <a:rPr lang="en-US" b="1" dirty="0"/>
                        <a:t>Goodness + Truth</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indent="0">
                        <a:buFontTx/>
                        <a:buNone/>
                      </a:pPr>
                      <a:r>
                        <a:rPr lang="en-US" baseline="0" dirty="0"/>
                        <a:t>- Answer prayers, delivers us, provides needs </a:t>
                      </a:r>
                    </a:p>
                    <a:p>
                      <a:pPr marL="0" indent="0">
                        <a:buFontTx/>
                        <a:buNone/>
                      </a:pPr>
                      <a:r>
                        <a:rPr lang="en-US" baseline="0" dirty="0"/>
                        <a:t>     </a:t>
                      </a:r>
                      <a:r>
                        <a:rPr lang="en-US" b="0" baseline="0" dirty="0">
                          <a:sym typeface="Wingdings" panose="05000000000000000000" pitchFamily="2" charset="2"/>
                        </a:rPr>
                        <a:t>•</a:t>
                      </a:r>
                      <a:r>
                        <a:rPr lang="en-US" baseline="0" dirty="0"/>
                        <a:t> (</a:t>
                      </a:r>
                      <a:r>
                        <a:rPr lang="en-US" baseline="0" dirty="0" err="1"/>
                        <a:t>Psa</a:t>
                      </a:r>
                      <a:r>
                        <a:rPr lang="en-US" baseline="0" dirty="0"/>
                        <a:t> 107, 136)</a:t>
                      </a:r>
                    </a:p>
                    <a:p>
                      <a:pPr marL="0" indent="0">
                        <a:buFontTx/>
                        <a:buNone/>
                      </a:pPr>
                      <a:r>
                        <a:rPr lang="en-US" baseline="0" dirty="0"/>
                        <a:t>- Defines what is right and faithfully keeps His promises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en-US" baseline="0" dirty="0"/>
                        <a:t>- ‘</a:t>
                      </a:r>
                      <a:r>
                        <a:rPr lang="en-US" u="sng" baseline="0" dirty="0"/>
                        <a:t>Love</a:t>
                      </a:r>
                      <a:r>
                        <a:rPr lang="en-US" baseline="0" dirty="0"/>
                        <a:t>’ to show kindness and forgiving others </a:t>
                      </a:r>
                    </a:p>
                    <a:p>
                      <a:r>
                        <a:rPr lang="en-US" baseline="0" dirty="0"/>
                        <a:t>     </a:t>
                      </a:r>
                      <a:r>
                        <a:rPr lang="en-US" b="0" baseline="0" dirty="0">
                          <a:sym typeface="Wingdings" panose="05000000000000000000" pitchFamily="2" charset="2"/>
                        </a:rPr>
                        <a:t>•</a:t>
                      </a:r>
                      <a:r>
                        <a:rPr lang="en-US" baseline="0" dirty="0"/>
                        <a:t> (Mic 6:8; </a:t>
                      </a:r>
                      <a:r>
                        <a:rPr lang="en-US" baseline="0" dirty="0" err="1"/>
                        <a:t>Eph</a:t>
                      </a:r>
                      <a:r>
                        <a:rPr lang="en-US" baseline="0" dirty="0"/>
                        <a:t> 4:32)</a:t>
                      </a:r>
                    </a:p>
                    <a:p>
                      <a:r>
                        <a:rPr lang="en-US" baseline="0" dirty="0"/>
                        <a:t>- Faithfully uphold God’s Truth </a:t>
                      </a:r>
                    </a:p>
                    <a:p>
                      <a:r>
                        <a:rPr lang="en-US" baseline="0" dirty="0"/>
                        <a:t>     </a:t>
                      </a:r>
                      <a:r>
                        <a:rPr lang="en-US" b="0" baseline="0" dirty="0">
                          <a:sym typeface="Wingdings" panose="05000000000000000000" pitchFamily="2" charset="2"/>
                        </a:rPr>
                        <a:t>•</a:t>
                      </a:r>
                      <a:r>
                        <a:rPr lang="en-US" baseline="0" dirty="0"/>
                        <a:t> (</a:t>
                      </a:r>
                      <a:r>
                        <a:rPr lang="en-US" baseline="0" dirty="0" err="1"/>
                        <a:t>Zech</a:t>
                      </a:r>
                      <a:r>
                        <a:rPr lang="en-US" baseline="0" dirty="0"/>
                        <a:t> 7:9)</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6" name="Rectangle 5"/>
          <p:cNvSpPr/>
          <p:nvPr/>
        </p:nvSpPr>
        <p:spPr>
          <a:xfrm>
            <a:off x="9143413" y="1992573"/>
            <a:ext cx="9088315" cy="14603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7" name="Rectangle 6"/>
          <p:cNvSpPr/>
          <p:nvPr/>
        </p:nvSpPr>
        <p:spPr>
          <a:xfrm>
            <a:off x="9143414" y="3452884"/>
            <a:ext cx="9088314" cy="9166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8" name="Rectangle 7"/>
          <p:cNvSpPr/>
          <p:nvPr/>
        </p:nvSpPr>
        <p:spPr>
          <a:xfrm>
            <a:off x="9144000" y="4369554"/>
            <a:ext cx="9088314" cy="145785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Tree>
    <p:extLst>
      <p:ext uri="{BB962C8B-B14F-4D97-AF65-F5344CB8AC3E}">
        <p14:creationId xmlns:p14="http://schemas.microsoft.com/office/powerpoint/2010/main" val="2095675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5E-6 -7.40741E-7 L -0.99341 -7.40741E-7 " pathEditMode="relative" rAng="0" ptsTypes="AA">
                                      <p:cBhvr>
                                        <p:cTn id="6" dur="10" fill="hold"/>
                                        <p:tgtEl>
                                          <p:spTgt spid="6"/>
                                        </p:tgtEl>
                                        <p:attrNameLst>
                                          <p:attrName>ppt_x</p:attrName>
                                          <p:attrName>ppt_y</p:attrName>
                                        </p:attrNameLst>
                                      </p:cBhvr>
                                      <p:rCtr x="-49670" y="0"/>
                                    </p:animMotion>
                                  </p:childTnLst>
                                </p:cTn>
                              </p:par>
                              <p:par>
                                <p:cTn id="7" presetID="42" presetClass="path" presetSubtype="0" accel="50000" decel="50000" fill="hold" grpId="0" nodeType="withEffect">
                                  <p:stCondLst>
                                    <p:cond delay="0"/>
                                  </p:stCondLst>
                                  <p:childTnLst>
                                    <p:animMotion origin="layout" path="M 5E-6 1.11111E-6 L -0.98403 0.00046 " pathEditMode="relative" rAng="0" ptsTypes="AA">
                                      <p:cBhvr>
                                        <p:cTn id="8" dur="10" fill="hold"/>
                                        <p:tgtEl>
                                          <p:spTgt spid="7"/>
                                        </p:tgtEl>
                                        <p:attrNameLst>
                                          <p:attrName>ppt_x</p:attrName>
                                          <p:attrName>ppt_y</p:attrName>
                                        </p:attrNameLst>
                                      </p:cBhvr>
                                      <p:rCtr x="-49201" y="23"/>
                                    </p:animMotion>
                                  </p:childTnLst>
                                </p:cTn>
                              </p:par>
                              <p:par>
                                <p:cTn id="9" presetID="42" presetClass="path" presetSubtype="0" accel="50000" decel="50000" fill="hold" grpId="0" nodeType="withEffect">
                                  <p:stCondLst>
                                    <p:cond delay="0"/>
                                  </p:stCondLst>
                                  <p:childTnLst>
                                    <p:animMotion origin="layout" path="M 5E-6 2.96296E-6 L -0.98403 0.00092 " pathEditMode="relative" rAng="0" ptsTypes="AA">
                                      <p:cBhvr>
                                        <p:cTn id="10" dur="10" fill="hold"/>
                                        <p:tgtEl>
                                          <p:spTgt spid="8"/>
                                        </p:tgtEl>
                                        <p:attrNameLst>
                                          <p:attrName>ppt_x</p:attrName>
                                          <p:attrName>ppt_y</p:attrName>
                                        </p:attrNameLst>
                                      </p:cBhvr>
                                      <p:rCtr x="-49201" y="46"/>
                                    </p:animMotion>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1" nodeType="clickEffect">
                                  <p:stCondLst>
                                    <p:cond delay="0"/>
                                  </p:stCondLst>
                                  <p:childTnLst>
                                    <p:animEffect transition="out" filter="fade">
                                      <p:cBhvr>
                                        <p:cTn id="14" dur="500"/>
                                        <p:tgtEl>
                                          <p:spTgt spid="6"/>
                                        </p:tgtEl>
                                      </p:cBhvr>
                                    </p:animEffect>
                                    <p:set>
                                      <p:cBhvr>
                                        <p:cTn id="15" dur="1" fill="hold">
                                          <p:stCondLst>
                                            <p:cond delay="499"/>
                                          </p:stCondLst>
                                        </p:cTn>
                                        <p:tgtEl>
                                          <p:spTgt spid="6"/>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7"/>
                                        </p:tgtEl>
                                      </p:cBhvr>
                                    </p:animEffect>
                                    <p:set>
                                      <p:cBhvr>
                                        <p:cTn id="20" dur="1" fill="hold">
                                          <p:stCondLst>
                                            <p:cond delay="499"/>
                                          </p:stCondLst>
                                        </p:cTn>
                                        <p:tgtEl>
                                          <p:spTgt spid="7"/>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grpId="1" nodeType="clickEffect">
                                  <p:stCondLst>
                                    <p:cond delay="0"/>
                                  </p:stCondLst>
                                  <p:childTnLst>
                                    <p:animEffect transition="out" filter="fade">
                                      <p:cBhvr>
                                        <p:cTn id="24" dur="500"/>
                                        <p:tgtEl>
                                          <p:spTgt spid="8"/>
                                        </p:tgtEl>
                                      </p:cBhvr>
                                    </p:animEffect>
                                    <p:set>
                                      <p:cBhvr>
                                        <p:cTn id="25" dur="1" fill="hold">
                                          <p:stCondLst>
                                            <p:cond delay="499"/>
                                          </p:stCondLst>
                                        </p:cTn>
                                        <p:tgtEl>
                                          <p:spTgt spid="8"/>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6" grpId="0" animBg="1"/>
      <p:bldP spid="6" grpId="1" animBg="1"/>
      <p:bldP spid="7" grpId="0" animBg="1"/>
      <p:bldP spid="7" grpId="1" animBg="1"/>
      <p:bldP spid="8" grpId="0" animBg="1"/>
      <p:bldP spid="8" grpId="1" animBg="1"/>
    </p:bldLst>
  </p:timing>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otalTime>56041</TotalTime>
  <Words>6796</Words>
  <Application>Microsoft Office PowerPoint</Application>
  <PresentationFormat>On-screen Show (4:3)</PresentationFormat>
  <Paragraphs>864</Paragraphs>
  <Slides>76</Slides>
  <Notes>0</Notes>
  <HiddenSlides>1</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76</vt:i4>
      </vt:variant>
    </vt:vector>
  </HeadingPairs>
  <TitlesOfParts>
    <vt:vector size="80" baseType="lpstr">
      <vt:lpstr>Arial</vt:lpstr>
      <vt:lpstr>Century Gothic</vt:lpstr>
      <vt:lpstr>Wingdings</vt:lpstr>
      <vt:lpstr>Vapor Trail</vt:lpstr>
      <vt:lpstr>God Consciousness</vt:lpstr>
      <vt:lpstr>Embracing God in your life</vt:lpstr>
      <vt:lpstr>God’s presence</vt:lpstr>
      <vt:lpstr>PowerPoint Presentation</vt:lpstr>
      <vt:lpstr>PowerPoint Presentation</vt:lpstr>
      <vt:lpstr>PowerPoint Presentation</vt:lpstr>
      <vt:lpstr>Scriptural relevance</vt:lpstr>
      <vt:lpstr>God’s face</vt:lpstr>
      <vt:lpstr>Psa 139 -  OMNISCIENCE</vt:lpstr>
      <vt:lpstr>Psa 139 -  OMNISCIENCE</vt:lpstr>
      <vt:lpstr>Psa 139 -  OMNISCIENCE</vt:lpstr>
      <vt:lpstr>Psa 139 -  omnipresence</vt:lpstr>
      <vt:lpstr>Psa 139 -  Providence</vt:lpstr>
      <vt:lpstr>Psa 139 -  Providence</vt:lpstr>
      <vt:lpstr>Psa 139 -  Providence</vt:lpstr>
      <vt:lpstr>Psa 139 -  OMNISCIENCE</vt:lpstr>
      <vt:lpstr>Psa 139 -  process</vt:lpstr>
      <vt:lpstr>Summary</vt:lpstr>
      <vt:lpstr>Knowing God</vt:lpstr>
      <vt:lpstr>PowerPoint Presentation</vt:lpstr>
      <vt:lpstr>Knowing God</vt:lpstr>
      <vt:lpstr>Merciful</vt:lpstr>
      <vt:lpstr>Gracious</vt:lpstr>
      <vt:lpstr>Merciful + Gracious</vt:lpstr>
      <vt:lpstr>Merciful + Gracious</vt:lpstr>
      <vt:lpstr>Merciful + Gracious</vt:lpstr>
      <vt:lpstr>Process of grace/mercy Matt 18</vt:lpstr>
      <vt:lpstr>longsuffering</vt:lpstr>
      <vt:lpstr>longsuffering</vt:lpstr>
      <vt:lpstr>Abundant in goodness</vt:lpstr>
      <vt:lpstr>Abundant in goodness</vt:lpstr>
      <vt:lpstr>Abundant in truth</vt:lpstr>
      <vt:lpstr>Summary</vt:lpstr>
      <vt:lpstr>Fearing God</vt:lpstr>
      <vt:lpstr>PowerPoint Presentation</vt:lpstr>
      <vt:lpstr>Known of god</vt:lpstr>
      <vt:lpstr>Known of god</vt:lpstr>
      <vt:lpstr>Fear of god</vt:lpstr>
      <vt:lpstr>What is “fear”?</vt:lpstr>
      <vt:lpstr>PowerPoint Presentation</vt:lpstr>
      <vt:lpstr>PowerPoint Presentation</vt:lpstr>
      <vt:lpstr>Obtaining fear of the Lord</vt:lpstr>
      <vt:lpstr>PowerPoint Presentation</vt:lpstr>
      <vt:lpstr>PowerPoint Presentation</vt:lpstr>
      <vt:lpstr>Command to kings</vt:lpstr>
      <vt:lpstr>But why, solomon?</vt:lpstr>
      <vt:lpstr>The starting line</vt:lpstr>
      <vt:lpstr>Known of god</vt:lpstr>
      <vt:lpstr>Summary Slide</vt:lpstr>
      <vt:lpstr>Remembering God</vt:lpstr>
      <vt:lpstr>PowerPoint Presentation</vt:lpstr>
      <vt:lpstr>memory</vt:lpstr>
      <vt:lpstr>remembrance</vt:lpstr>
      <vt:lpstr>Remember!</vt:lpstr>
      <vt:lpstr>Danger of forgetting (Psa 10)</vt:lpstr>
      <vt:lpstr>Process of denial (Psa 10)</vt:lpstr>
      <vt:lpstr>Danger of forgetting (Psa 10)</vt:lpstr>
      <vt:lpstr>Examples of success &amp; failure </vt:lpstr>
      <vt:lpstr>Joseph</vt:lpstr>
      <vt:lpstr>Hagar</vt:lpstr>
      <vt:lpstr>Jacob</vt:lpstr>
      <vt:lpstr>Jacob</vt:lpstr>
      <vt:lpstr>Jacob</vt:lpstr>
      <vt:lpstr>Practical examples</vt:lpstr>
      <vt:lpstr>PowerPoint Presentation</vt:lpstr>
      <vt:lpstr>PowerPoint Presentation</vt:lpstr>
      <vt:lpstr>PowerPoint Presentation</vt:lpstr>
      <vt:lpstr>PowerPoint Presentation</vt:lpstr>
      <vt:lpstr>Summary Slide</vt:lpstr>
      <vt:lpstr>Class 6</vt:lpstr>
      <vt:lpstr>God’s ‘Reminders’</vt:lpstr>
      <vt:lpstr>PowerPoint Presentation</vt:lpstr>
      <vt:lpstr>Remember!</vt:lpstr>
      <vt:lpstr>Don’t forget!</vt:lpstr>
      <vt:lpstr>Abraham</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God Consciousness</dc:title>
  <dc:creator>Bryan Styles</dc:creator>
  <cp:lastModifiedBy>Bryan Styles</cp:lastModifiedBy>
  <cp:revision>61</cp:revision>
  <dcterms:created xsi:type="dcterms:W3CDTF">2018-08-11T16:21:47Z</dcterms:created>
  <dcterms:modified xsi:type="dcterms:W3CDTF">2018-11-10T14:42:00Z</dcterms:modified>
</cp:coreProperties>
</file>