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84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5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E2E54-3018-41A7-B765-5735B39BA45E}" type="datetimeFigureOut">
              <a:rPr lang="en-CA" smtClean="0"/>
              <a:t>12/08/2018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3A61B-EE13-4619-B8BE-1D85C87DD9E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4794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1. Yet human understanding is the route we usually</a:t>
            </a:r>
            <a:r>
              <a:rPr lang="en-CA" baseline="0" dirty="0" smtClean="0"/>
              <a:t> first take when dealing with our troubles.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34947-A31E-421C-BDC8-AD35361399CF}" type="slidenum">
              <a:rPr lang="en-CA" smtClean="0">
                <a:solidFill>
                  <a:prstClr val="black"/>
                </a:solidFill>
              </a:rPr>
              <a:pPr/>
              <a:t>17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00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Surpasses</a:t>
            </a:r>
            <a:r>
              <a:rPr lang="en-CA" baseline="0" dirty="0" smtClean="0"/>
              <a:t> i.e. goes beyond simple knowledge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34947-A31E-421C-BDC8-AD35361399CF}" type="slidenum">
              <a:rPr lang="en-CA" smtClean="0">
                <a:solidFill>
                  <a:prstClr val="black"/>
                </a:solidFill>
              </a:rPr>
              <a:pPr/>
              <a:t>19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46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1. This is beyond our ability to understand – all things work together for good, etc.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34947-A31E-421C-BDC8-AD35361399CF}" type="slidenum">
              <a:rPr lang="en-CA" smtClean="0">
                <a:solidFill>
                  <a:prstClr val="black"/>
                </a:solidFill>
              </a:rPr>
              <a:pPr/>
              <a:t>20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181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08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48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1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42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419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8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892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1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44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3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fld id="{BCA0169F-A418-4784-B22F-AB77637E124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12/08/2018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fld id="{B01BC76C-9CD9-4196-833C-9C6355237BFA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96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8496" y="2213992"/>
            <a:ext cx="5987008" cy="1143000"/>
          </a:xfrm>
          <a:solidFill>
            <a:schemeClr val="bg2">
              <a:lumMod val="25000"/>
              <a:alpha val="50000"/>
            </a:schemeClr>
          </a:solidFill>
          <a:effectLst>
            <a:softEdge rad="63500"/>
          </a:effectLst>
        </p:spPr>
        <p:txBody>
          <a:bodyPr>
            <a:noAutofit/>
          </a:bodyPr>
          <a:lstStyle/>
          <a:p>
            <a:r>
              <a:rPr lang="en-CA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Whatshan</a:t>
            </a:r>
            <a: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Lake Bible School – 2018</a:t>
            </a:r>
            <a:b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2: “The Peace of God”</a:t>
            </a:r>
            <a:endParaRPr lang="en-C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878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Peaceful Promises:</a:t>
            </a:r>
            <a:br>
              <a:rPr lang="en-CA" sz="3600" b="1" dirty="0" smtClean="0"/>
            </a:br>
            <a:r>
              <a:rPr lang="en-CA" sz="4000" b="1" dirty="0" smtClean="0"/>
              <a:t>“all ministering spirits”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1744217"/>
            <a:ext cx="7481455" cy="2764903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/>
              <a:t>Hebrews 1:13-14 KJV</a:t>
            </a:r>
          </a:p>
          <a:p>
            <a:r>
              <a:rPr lang="en-CA" dirty="0"/>
              <a:t>13  But to which of </a:t>
            </a:r>
            <a:r>
              <a:rPr lang="en-CA" b="1" dirty="0"/>
              <a:t>the angels </a:t>
            </a:r>
            <a:r>
              <a:rPr lang="en-CA" dirty="0"/>
              <a:t>said he at any time, Sit on my right hand, until I make thine enemies thy footstool?</a:t>
            </a:r>
          </a:p>
          <a:p>
            <a:r>
              <a:rPr lang="en-CA" dirty="0"/>
              <a:t>14  </a:t>
            </a:r>
            <a:r>
              <a:rPr lang="en-CA" b="1" dirty="0"/>
              <a:t>Are they not all ministering spirits</a:t>
            </a:r>
            <a:r>
              <a:rPr lang="en-CA" dirty="0"/>
              <a:t>, sent forth to minister for them who shall be heirs of salvation?</a:t>
            </a:r>
          </a:p>
          <a:p>
            <a:endParaRPr lang="x-none"/>
          </a:p>
          <a:p>
            <a:endParaRPr lang="x-none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056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Searching for “the Peace of God’</a:t>
            </a:r>
            <a:r>
              <a:rPr lang="en-CA" sz="3600" b="1" dirty="0"/>
              <a:t/>
            </a:r>
            <a:br>
              <a:rPr lang="en-CA" sz="3600" b="1" dirty="0"/>
            </a:br>
            <a:r>
              <a:rPr lang="en-CA" sz="4000" b="1" dirty="0"/>
              <a:t>Jacob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 smtClean="0"/>
              <a:t>Genesis </a:t>
            </a:r>
            <a:r>
              <a:rPr lang="en-CA" b="1" dirty="0"/>
              <a:t>32:10-12 KJV</a:t>
            </a:r>
          </a:p>
          <a:p>
            <a:r>
              <a:rPr lang="en-CA" dirty="0"/>
              <a:t>10  </a:t>
            </a:r>
            <a:r>
              <a:rPr lang="en-CA" b="1" dirty="0"/>
              <a:t>I am not worthy of the least of all the mercies, and of all the truth, </a:t>
            </a:r>
            <a:r>
              <a:rPr lang="en-CA" dirty="0"/>
              <a:t>which thou hast shewed unto thy servant; for with my staff I passed over this Jordan; and now I am become two bands.</a:t>
            </a:r>
          </a:p>
          <a:p>
            <a:r>
              <a:rPr lang="en-CA" dirty="0"/>
              <a:t>11  </a:t>
            </a:r>
            <a:r>
              <a:rPr lang="en-CA" b="1" dirty="0"/>
              <a:t>Deliver me, I pray thee</a:t>
            </a:r>
            <a:r>
              <a:rPr lang="en-CA" dirty="0"/>
              <a:t>, from the hand of my brother, from the hand of Esau: for I fear him, lest he will come and smite me, </a:t>
            </a:r>
            <a:r>
              <a:rPr lang="en-CA" i="1" dirty="0"/>
              <a:t>and</a:t>
            </a:r>
            <a:r>
              <a:rPr lang="en-CA" dirty="0"/>
              <a:t> the mother with the children.</a:t>
            </a:r>
          </a:p>
          <a:p>
            <a:r>
              <a:rPr lang="en-CA" dirty="0"/>
              <a:t>12  And </a:t>
            </a:r>
            <a:r>
              <a:rPr lang="en-CA" b="1" dirty="0"/>
              <a:t>thou </a:t>
            </a:r>
            <a:r>
              <a:rPr lang="en-CA" b="1" dirty="0" err="1"/>
              <a:t>saidst</a:t>
            </a:r>
            <a:r>
              <a:rPr lang="en-CA" b="1" dirty="0"/>
              <a:t>, I will surely do thee good</a:t>
            </a:r>
            <a:r>
              <a:rPr lang="en-CA" dirty="0"/>
              <a:t>, and make thy seed as the sand of the sea, which cannot be numbered for multitude.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2400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Searching for “The God of </a:t>
            </a:r>
            <a:r>
              <a:rPr lang="en-CA" sz="3600" b="1" dirty="0" smtClean="0"/>
              <a:t>Peace”</a:t>
            </a:r>
            <a:br>
              <a:rPr lang="en-CA" sz="3600" b="1" dirty="0" smtClean="0"/>
            </a:br>
            <a:r>
              <a:rPr lang="en-CA" sz="4000" b="1" dirty="0" smtClean="0"/>
              <a:t>Esau is Peaceable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 smtClean="0"/>
              <a:t>Genesis </a:t>
            </a:r>
            <a:r>
              <a:rPr lang="en-CA" b="1" dirty="0"/>
              <a:t>33:9-11 KJV</a:t>
            </a:r>
          </a:p>
          <a:p>
            <a:r>
              <a:rPr lang="en-CA" dirty="0"/>
              <a:t>9  And </a:t>
            </a:r>
            <a:r>
              <a:rPr lang="en-CA" b="1" dirty="0"/>
              <a:t>Esau said, I have enough</a:t>
            </a:r>
            <a:r>
              <a:rPr lang="en-CA" dirty="0"/>
              <a:t>, my brother; keep that thou hast unto thyself.</a:t>
            </a:r>
          </a:p>
          <a:p>
            <a:r>
              <a:rPr lang="en-CA" dirty="0"/>
              <a:t>10  And Jacob said, Nay, I pray thee, if now I have found grace in thy sight, then receive my present at my hand: for therefore I have seen thy face, </a:t>
            </a:r>
            <a:r>
              <a:rPr lang="en-CA" b="1" dirty="0"/>
              <a:t>as though I had seen the face of God, and thou </a:t>
            </a:r>
            <a:r>
              <a:rPr lang="en-CA" b="1" dirty="0" err="1"/>
              <a:t>wast</a:t>
            </a:r>
            <a:r>
              <a:rPr lang="en-CA" b="1" dirty="0"/>
              <a:t> pleased with me.</a:t>
            </a:r>
          </a:p>
          <a:p>
            <a:r>
              <a:rPr lang="en-CA" dirty="0"/>
              <a:t>11  Take, I pray thee, my blessing that is brought to thee; because </a:t>
            </a:r>
            <a:r>
              <a:rPr lang="en-CA" b="1" dirty="0"/>
              <a:t>God hath dealt graciously with me</a:t>
            </a:r>
            <a:r>
              <a:rPr lang="en-CA" dirty="0"/>
              <a:t>, and because I have enough. And he urged him, and he took </a:t>
            </a:r>
            <a:r>
              <a:rPr lang="en-CA" i="1" dirty="0"/>
              <a:t>it.</a:t>
            </a:r>
            <a:endParaRPr lang="en-CA" dirty="0"/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0409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572" y="260648"/>
            <a:ext cx="7704856" cy="1440160"/>
          </a:xfrm>
          <a:solidFill>
            <a:schemeClr val="tx1">
              <a:lumMod val="85000"/>
              <a:lumOff val="15000"/>
              <a:alpha val="83000"/>
            </a:schemeClr>
          </a:solidFill>
          <a:effectLst>
            <a:softEdge rad="63500"/>
          </a:effectLst>
        </p:spPr>
        <p:txBody>
          <a:bodyPr>
            <a:noAutofit/>
          </a:bodyPr>
          <a:lstStyle/>
          <a:p>
            <a:r>
              <a:rPr lang="en-CA" sz="2700" b="1" dirty="0">
                <a:solidFill>
                  <a:schemeClr val="bg1"/>
                </a:solidFill>
              </a:rPr>
              <a:t>Isaiah 26:3 KJV</a:t>
            </a:r>
            <a:r>
              <a:rPr lang="en-CA" sz="2700" dirty="0">
                <a:solidFill>
                  <a:schemeClr val="bg1"/>
                </a:solidFill>
              </a:rPr>
              <a:t/>
            </a:r>
            <a:br>
              <a:rPr lang="en-CA" sz="2700" dirty="0">
                <a:solidFill>
                  <a:schemeClr val="bg1"/>
                </a:solidFill>
              </a:rPr>
            </a:br>
            <a:r>
              <a:rPr lang="en-CA" sz="2700" dirty="0" smtClean="0">
                <a:solidFill>
                  <a:schemeClr val="bg1"/>
                </a:solidFill>
              </a:rPr>
              <a:t>“Thou </a:t>
            </a:r>
            <a:r>
              <a:rPr lang="en-CA" sz="2700" dirty="0">
                <a:solidFill>
                  <a:schemeClr val="bg1"/>
                </a:solidFill>
              </a:rPr>
              <a:t>wilt keep him in perfect peace, whose mind is stayed on thee: because he </a:t>
            </a:r>
            <a:r>
              <a:rPr lang="en-CA" sz="2700" dirty="0" err="1">
                <a:solidFill>
                  <a:schemeClr val="bg1"/>
                </a:solidFill>
              </a:rPr>
              <a:t>trusteth</a:t>
            </a:r>
            <a:r>
              <a:rPr lang="en-CA" sz="2700" dirty="0">
                <a:solidFill>
                  <a:schemeClr val="bg1"/>
                </a:solidFill>
              </a:rPr>
              <a:t> in thee</a:t>
            </a:r>
            <a:r>
              <a:rPr lang="en-CA" sz="2700" dirty="0" smtClean="0">
                <a:solidFill>
                  <a:schemeClr val="bg1"/>
                </a:solidFill>
              </a:rPr>
              <a:t>.”</a:t>
            </a:r>
            <a:endParaRPr lang="x-none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1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en-CA" sz="3600" b="1" dirty="0" smtClean="0"/>
              <a:t>The Peace of God:</a:t>
            </a:r>
            <a:br>
              <a:rPr lang="en-CA" sz="3600" b="1" dirty="0" smtClean="0"/>
            </a:br>
            <a:r>
              <a:rPr lang="en-CA" sz="3600" b="1" dirty="0" smtClean="0"/>
              <a:t>“</a:t>
            </a:r>
            <a:r>
              <a:rPr lang="en-CA" sz="4000" b="1" dirty="0" smtClean="0"/>
              <a:t>Perfect Peace”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038600" cy="4608512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CA" sz="900" b="1" dirty="0" smtClean="0"/>
          </a:p>
          <a:p>
            <a:pPr marL="0" indent="0">
              <a:buNone/>
            </a:pPr>
            <a:endParaRPr lang="en-CA" sz="1500" b="1" dirty="0" smtClean="0"/>
          </a:p>
          <a:p>
            <a:pPr marL="0" indent="0">
              <a:buNone/>
            </a:pPr>
            <a:r>
              <a:rPr lang="en-CA" sz="7400" b="1" dirty="0" smtClean="0"/>
              <a:t>Isaiah </a:t>
            </a:r>
            <a:r>
              <a:rPr lang="en-CA" sz="7400" b="1" dirty="0"/>
              <a:t>26:3 KJV</a:t>
            </a:r>
          </a:p>
          <a:p>
            <a:r>
              <a:rPr lang="en-CA" sz="7400" dirty="0"/>
              <a:t>3  Thou wilt keep </a:t>
            </a:r>
            <a:r>
              <a:rPr lang="en-CA" sz="7400" i="1" dirty="0"/>
              <a:t>him</a:t>
            </a:r>
            <a:r>
              <a:rPr lang="en-CA" sz="7400" dirty="0"/>
              <a:t> in </a:t>
            </a:r>
            <a:r>
              <a:rPr lang="en-CA" sz="7400" b="1" dirty="0"/>
              <a:t>perfect peace</a:t>
            </a:r>
            <a:r>
              <a:rPr lang="en-CA" sz="7400" dirty="0"/>
              <a:t>, </a:t>
            </a:r>
            <a:r>
              <a:rPr lang="en-CA" sz="7400" i="1" dirty="0"/>
              <a:t>whose</a:t>
            </a:r>
            <a:r>
              <a:rPr lang="en-CA" sz="7400" dirty="0"/>
              <a:t> mind </a:t>
            </a:r>
            <a:r>
              <a:rPr lang="en-CA" sz="7400" i="1" dirty="0"/>
              <a:t>is</a:t>
            </a:r>
            <a:r>
              <a:rPr lang="en-CA" sz="7400" dirty="0"/>
              <a:t> stayed </a:t>
            </a:r>
            <a:r>
              <a:rPr lang="en-CA" sz="7400" i="1" dirty="0"/>
              <a:t>on thee:</a:t>
            </a:r>
            <a:r>
              <a:rPr lang="en-CA" sz="7400" dirty="0"/>
              <a:t> because he </a:t>
            </a:r>
            <a:r>
              <a:rPr lang="en-CA" sz="7400" dirty="0" err="1"/>
              <a:t>trusteth</a:t>
            </a:r>
            <a:r>
              <a:rPr lang="en-CA" sz="7400" dirty="0"/>
              <a:t> in thee.</a:t>
            </a:r>
          </a:p>
          <a:p>
            <a:endParaRPr lang="x-none" sz="1500"/>
          </a:p>
          <a:p>
            <a:r>
              <a:rPr lang="en-CA" sz="7400" b="1" dirty="0"/>
              <a:t>Mind</a:t>
            </a:r>
            <a:r>
              <a:rPr lang="en-CA" sz="7400" dirty="0"/>
              <a:t> </a:t>
            </a:r>
            <a:r>
              <a:rPr lang="en-CA" sz="7400" b="1" dirty="0"/>
              <a:t>STR</a:t>
            </a:r>
            <a:r>
              <a:rPr lang="en-CA" sz="7400" dirty="0"/>
              <a:t> </a:t>
            </a:r>
            <a:r>
              <a:rPr lang="en-CA" sz="7400" b="1" dirty="0"/>
              <a:t>H3336 </a:t>
            </a:r>
            <a:r>
              <a:rPr lang="en-CA" sz="7400" dirty="0" err="1"/>
              <a:t>yêtser</a:t>
            </a:r>
            <a:endParaRPr lang="en-CA" sz="7400" dirty="0"/>
          </a:p>
          <a:p>
            <a:r>
              <a:rPr lang="en-CA" sz="7400" i="1" dirty="0"/>
              <a:t>yay'-</a:t>
            </a:r>
            <a:r>
              <a:rPr lang="en-CA" sz="7400" i="1" dirty="0" err="1"/>
              <a:t>tser</a:t>
            </a:r>
            <a:endParaRPr lang="en-CA" sz="7400" dirty="0"/>
          </a:p>
          <a:p>
            <a:r>
              <a:rPr lang="en-CA" sz="7400" dirty="0"/>
              <a:t>From H3335; a </a:t>
            </a:r>
            <a:r>
              <a:rPr lang="en-CA" sz="7400" i="1" dirty="0"/>
              <a:t>form</a:t>
            </a:r>
            <a:r>
              <a:rPr lang="en-CA" sz="7400" dirty="0"/>
              <a:t>; figuratively </a:t>
            </a:r>
            <a:r>
              <a:rPr lang="en-CA" sz="7400" i="1" dirty="0"/>
              <a:t>conception</a:t>
            </a:r>
            <a:r>
              <a:rPr lang="en-CA" sz="7400" dirty="0"/>
              <a:t> </a:t>
            </a:r>
            <a:r>
              <a:rPr lang="en-CA" sz="7400" b="1" dirty="0"/>
              <a:t>(that is, purpose): - </a:t>
            </a:r>
            <a:r>
              <a:rPr lang="en-CA" sz="7400" dirty="0"/>
              <a:t>frame, thing framed, imagination, mind, work.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038600" cy="4608512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endParaRPr lang="en-CA" sz="800" b="1" dirty="0" smtClean="0"/>
          </a:p>
          <a:p>
            <a:endParaRPr lang="en-CA" sz="1600" dirty="0" smtClean="0"/>
          </a:p>
          <a:p>
            <a:r>
              <a:rPr lang="en-CA" sz="7400" b="1" dirty="0" smtClean="0"/>
              <a:t>Stayed</a:t>
            </a:r>
            <a:r>
              <a:rPr lang="en-CA" sz="7400" dirty="0" smtClean="0"/>
              <a:t> </a:t>
            </a:r>
            <a:r>
              <a:rPr lang="en-CA" sz="7400" b="1" dirty="0" smtClean="0"/>
              <a:t>STR</a:t>
            </a:r>
            <a:r>
              <a:rPr lang="en-CA" sz="7400" dirty="0" smtClean="0"/>
              <a:t> </a:t>
            </a:r>
            <a:r>
              <a:rPr lang="en-CA" sz="7400" b="1" dirty="0" smtClean="0"/>
              <a:t>H5564 </a:t>
            </a:r>
            <a:r>
              <a:rPr lang="en-CA" sz="7400" dirty="0" err="1" smtClean="0"/>
              <a:t>sa</a:t>
            </a:r>
            <a:r>
              <a:rPr lang="en-CA" sz="7400" dirty="0" err="1"/>
              <a:t>̂</a:t>
            </a:r>
            <a:r>
              <a:rPr lang="en-CA" sz="7400" dirty="0" err="1" smtClean="0"/>
              <a:t>mak</a:t>
            </a:r>
            <a:r>
              <a:rPr lang="en-CA" sz="7400" dirty="0" smtClean="0"/>
              <a:t> </a:t>
            </a:r>
            <a:r>
              <a:rPr lang="en-CA" sz="7400" i="1" dirty="0" smtClean="0"/>
              <a:t>saw-</a:t>
            </a:r>
            <a:r>
              <a:rPr lang="en-CA" sz="7400" i="1" dirty="0" err="1" smtClean="0"/>
              <a:t>mak</a:t>
            </a:r>
            <a:r>
              <a:rPr lang="en-CA" sz="7400" i="1" dirty="0"/>
              <a:t>'</a:t>
            </a:r>
            <a:endParaRPr lang="en-CA" sz="7400" dirty="0"/>
          </a:p>
          <a:p>
            <a:r>
              <a:rPr lang="en-CA" sz="7400" dirty="0"/>
              <a:t>A primitive root; </a:t>
            </a:r>
            <a:r>
              <a:rPr lang="en-CA" sz="7400" b="1" dirty="0"/>
              <a:t>to </a:t>
            </a:r>
            <a:r>
              <a:rPr lang="en-CA" sz="7400" b="1" i="1" dirty="0"/>
              <a:t>prop</a:t>
            </a:r>
            <a:r>
              <a:rPr lang="en-CA" sz="7400" b="1" dirty="0"/>
              <a:t> </a:t>
            </a:r>
            <a:r>
              <a:rPr lang="en-CA" sz="7400" dirty="0"/>
              <a:t>(literally or figuratively); reflexively to </a:t>
            </a:r>
            <a:r>
              <a:rPr lang="en-CA" sz="7400" i="1" dirty="0"/>
              <a:t>lean</a:t>
            </a:r>
            <a:r>
              <a:rPr lang="en-CA" sz="7400" dirty="0"/>
              <a:t> upon or </a:t>
            </a:r>
            <a:r>
              <a:rPr lang="en-CA" sz="7400" i="1" dirty="0"/>
              <a:t>take</a:t>
            </a:r>
            <a:r>
              <a:rPr lang="en-CA" sz="7400" dirty="0"/>
              <a:t> </a:t>
            </a:r>
            <a:r>
              <a:rPr lang="en-CA" sz="7400" i="1" dirty="0"/>
              <a:t>hold</a:t>
            </a:r>
            <a:r>
              <a:rPr lang="en-CA" sz="7400" dirty="0"/>
              <a:t> of (in a favorable </a:t>
            </a:r>
            <a:r>
              <a:rPr lang="en-CA" sz="7400" dirty="0" smtClean="0"/>
              <a:t>or unfavorable sense):</a:t>
            </a:r>
          </a:p>
          <a:p>
            <a:endParaRPr lang="en-CA" sz="1500" dirty="0"/>
          </a:p>
          <a:p>
            <a:r>
              <a:rPr lang="en-CA" sz="7400" b="1" dirty="0" err="1" smtClean="0"/>
              <a:t>Trusteth</a:t>
            </a:r>
            <a:r>
              <a:rPr lang="en-CA" sz="7400" b="1" dirty="0" smtClean="0"/>
              <a:t> STR H982 </a:t>
            </a:r>
            <a:r>
              <a:rPr lang="vi-VN" sz="7400" dirty="0" smtClean="0"/>
              <a:t>ba</a:t>
            </a:r>
            <a:r>
              <a:rPr lang="vi-VN" sz="7400" dirty="0"/>
              <a:t>̂</a:t>
            </a:r>
            <a:r>
              <a:rPr lang="vi-VN" sz="7400" dirty="0" smtClean="0"/>
              <a:t>ṭach</a:t>
            </a:r>
            <a:r>
              <a:rPr lang="en-CA" sz="7400" dirty="0" smtClean="0"/>
              <a:t> </a:t>
            </a:r>
            <a:r>
              <a:rPr lang="en-CA" sz="7400" i="1" dirty="0" err="1" smtClean="0"/>
              <a:t>baw-takh</a:t>
            </a:r>
            <a:r>
              <a:rPr lang="en-CA" sz="7400" i="1" dirty="0"/>
              <a:t>'</a:t>
            </a:r>
            <a:endParaRPr lang="en-CA" sz="7400" dirty="0"/>
          </a:p>
          <a:p>
            <a:r>
              <a:rPr lang="en-CA" sz="7400" dirty="0"/>
              <a:t>A primitive root; properly to </a:t>
            </a:r>
            <a:r>
              <a:rPr lang="en-CA" sz="7400" i="1" dirty="0" err="1"/>
              <a:t>hie</a:t>
            </a:r>
            <a:r>
              <a:rPr lang="en-CA" sz="7400" dirty="0"/>
              <a:t> for </a:t>
            </a:r>
            <a:r>
              <a:rPr lang="en-CA" sz="7400" dirty="0" smtClean="0"/>
              <a:t>refuge; </a:t>
            </a:r>
            <a:r>
              <a:rPr lang="en-CA" sz="7400" dirty="0"/>
              <a:t>figuratively to </a:t>
            </a:r>
            <a:r>
              <a:rPr lang="en-CA" sz="7400" i="1" dirty="0"/>
              <a:t>trust</a:t>
            </a:r>
            <a:r>
              <a:rPr lang="en-CA" sz="7400" dirty="0"/>
              <a:t>, be </a:t>
            </a:r>
            <a:r>
              <a:rPr lang="en-CA" sz="7400" i="1" dirty="0"/>
              <a:t>confident</a:t>
            </a:r>
            <a:r>
              <a:rPr lang="en-CA" sz="7400" dirty="0"/>
              <a:t> or </a:t>
            </a:r>
            <a:r>
              <a:rPr lang="en-CA" sz="7400" i="1" dirty="0"/>
              <a:t>sure</a:t>
            </a:r>
            <a:r>
              <a:rPr lang="en-CA" sz="7400" i="1" dirty="0" smtClean="0"/>
              <a:t>:</a:t>
            </a:r>
            <a:endParaRPr lang="en-CA" sz="7400" dirty="0"/>
          </a:p>
        </p:txBody>
      </p:sp>
    </p:spTree>
    <p:extLst>
      <p:ext uri="{BB962C8B-B14F-4D97-AF65-F5344CB8AC3E}">
        <p14:creationId xmlns:p14="http://schemas.microsoft.com/office/powerpoint/2010/main" val="233387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 Peace of </a:t>
            </a:r>
            <a:r>
              <a:rPr lang="en-CA" sz="3600" b="1" dirty="0" smtClean="0"/>
              <a:t>God:</a:t>
            </a:r>
            <a:br>
              <a:rPr lang="en-CA" sz="3600" b="1" dirty="0" smtClean="0"/>
            </a:br>
            <a:r>
              <a:rPr lang="en-CA" sz="4000" b="1" dirty="0" smtClean="0"/>
              <a:t>“</a:t>
            </a:r>
            <a:r>
              <a:rPr lang="en-CA" sz="4000" b="1" dirty="0" smtClean="0"/>
              <a:t>Which </a:t>
            </a:r>
            <a:r>
              <a:rPr lang="en-CA" sz="4000" b="1" dirty="0" err="1" smtClean="0"/>
              <a:t>passeth</a:t>
            </a:r>
            <a:r>
              <a:rPr lang="en-CA" sz="4000" b="1" dirty="0" smtClean="0"/>
              <a:t> all understanding”</a:t>
            </a:r>
            <a:endParaRPr lang="en-CA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711349"/>
            <a:ext cx="4038600" cy="4525963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 smtClean="0"/>
              <a:t>Philippians </a:t>
            </a:r>
            <a:r>
              <a:rPr lang="en-CA" b="1" dirty="0"/>
              <a:t>4:6-7 KJV</a:t>
            </a:r>
          </a:p>
          <a:p>
            <a:r>
              <a:rPr lang="en-CA" dirty="0"/>
              <a:t>6  Be careful for nothing; but in every thing by prayer and supplication with thanksgiving let your requests be made known unto God.</a:t>
            </a:r>
          </a:p>
          <a:p>
            <a:r>
              <a:rPr lang="en-CA" dirty="0"/>
              <a:t>7  And </a:t>
            </a:r>
            <a:r>
              <a:rPr lang="en-CA" b="1" dirty="0"/>
              <a:t>the peace of God, which </a:t>
            </a:r>
            <a:r>
              <a:rPr lang="en-CA" b="1" dirty="0" err="1"/>
              <a:t>passeth</a:t>
            </a:r>
            <a:r>
              <a:rPr lang="en-CA" b="1" dirty="0"/>
              <a:t> all understanding</a:t>
            </a:r>
            <a:r>
              <a:rPr lang="en-CA" dirty="0"/>
              <a:t>, shall </a:t>
            </a:r>
            <a:r>
              <a:rPr lang="en-CA" b="1" dirty="0"/>
              <a:t>keep your hearts and minds through Christ Jesus.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711349"/>
            <a:ext cx="4038600" cy="4525963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 smtClean="0"/>
              <a:t>Philippians 4:6-7 </a:t>
            </a:r>
            <a:r>
              <a:rPr lang="en-CA" b="1" dirty="0"/>
              <a:t>ESV</a:t>
            </a:r>
          </a:p>
          <a:p>
            <a:r>
              <a:rPr lang="en-CA" dirty="0" smtClean="0"/>
              <a:t>6  </a:t>
            </a:r>
            <a:r>
              <a:rPr lang="en-CA" b="1" dirty="0" smtClean="0"/>
              <a:t>Do </a:t>
            </a:r>
            <a:r>
              <a:rPr lang="en-CA" b="1" dirty="0"/>
              <a:t>not be anxious </a:t>
            </a:r>
            <a:r>
              <a:rPr lang="en-CA" dirty="0"/>
              <a:t>about anything, but in everything by prayer and supplication with thanksgiving let your requests be made known to God.</a:t>
            </a:r>
          </a:p>
          <a:p>
            <a:r>
              <a:rPr lang="en-CA" dirty="0"/>
              <a:t>7  And </a:t>
            </a:r>
            <a:r>
              <a:rPr lang="en-CA" b="1" dirty="0"/>
              <a:t>the peace of God, which surpasses all understanding, </a:t>
            </a:r>
            <a:r>
              <a:rPr lang="en-CA" dirty="0"/>
              <a:t>will guard your hearts and your minds in Christ Jesus.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7970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Therefore:</a:t>
            </a:r>
            <a:br>
              <a:rPr lang="en-CA" sz="3600" b="1" dirty="0" smtClean="0"/>
            </a:br>
            <a:r>
              <a:rPr lang="en-CA" sz="3600" b="1" dirty="0" smtClean="0"/>
              <a:t>“</a:t>
            </a:r>
            <a:r>
              <a:rPr lang="en-CA" sz="4000" b="1" dirty="0" smtClean="0"/>
              <a:t>By </a:t>
            </a:r>
            <a:r>
              <a:rPr lang="en-CA" sz="4000" b="1" dirty="0" smtClean="0"/>
              <a:t>Prayer and </a:t>
            </a:r>
            <a:r>
              <a:rPr lang="en-CA" sz="4000" b="1" dirty="0" smtClean="0"/>
              <a:t>Supplication”</a:t>
            </a:r>
            <a:endParaRPr lang="en-CA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744216"/>
            <a:ext cx="4038600" cy="4061048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1000" b="1" dirty="0" smtClean="0"/>
          </a:p>
          <a:p>
            <a:pPr marL="0" indent="0">
              <a:buNone/>
            </a:pPr>
            <a:r>
              <a:rPr lang="en-CA" b="1" dirty="0" smtClean="0"/>
              <a:t>Philippians 4:6-7 </a:t>
            </a:r>
            <a:r>
              <a:rPr lang="en-CA" b="1" dirty="0"/>
              <a:t>ESV</a:t>
            </a:r>
          </a:p>
          <a:p>
            <a:r>
              <a:rPr lang="en-CA" dirty="0" smtClean="0"/>
              <a:t>6  Do </a:t>
            </a:r>
            <a:r>
              <a:rPr lang="en-CA" dirty="0"/>
              <a:t>not be </a:t>
            </a:r>
            <a:r>
              <a:rPr lang="en-CA" b="1" dirty="0"/>
              <a:t>anxious</a:t>
            </a:r>
            <a:r>
              <a:rPr lang="en-CA" dirty="0"/>
              <a:t> about anything, but in everything </a:t>
            </a:r>
            <a:r>
              <a:rPr lang="en-CA" b="1" dirty="0"/>
              <a:t>by prayer and supplication with thanksgiving</a:t>
            </a:r>
            <a:r>
              <a:rPr lang="en-CA" dirty="0"/>
              <a:t> let your requests be made known to God.</a:t>
            </a:r>
          </a:p>
          <a:p>
            <a:r>
              <a:rPr lang="en-CA" dirty="0"/>
              <a:t>7  And the </a:t>
            </a:r>
            <a:r>
              <a:rPr lang="en-CA" b="1" dirty="0"/>
              <a:t>peace</a:t>
            </a:r>
            <a:r>
              <a:rPr lang="en-CA" dirty="0"/>
              <a:t> </a:t>
            </a:r>
            <a:r>
              <a:rPr lang="en-CA" b="1" dirty="0"/>
              <a:t>of God, </a:t>
            </a:r>
            <a:r>
              <a:rPr lang="en-CA" dirty="0"/>
              <a:t>which surpasses all understanding, </a:t>
            </a:r>
            <a:r>
              <a:rPr lang="en-CA" b="1" dirty="0"/>
              <a:t>will guard your hearts and your minds in Christ Jesus</a:t>
            </a:r>
            <a:r>
              <a:rPr lang="en-CA" b="1" dirty="0" smtClean="0"/>
              <a:t>.</a:t>
            </a:r>
            <a:endParaRPr lang="en-CA" b="1" dirty="0"/>
          </a:p>
          <a:p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744217"/>
            <a:ext cx="4038600" cy="4925143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endParaRPr lang="en-CA" sz="600" b="1" dirty="0" smtClean="0"/>
          </a:p>
          <a:p>
            <a:r>
              <a:rPr lang="en-CA" b="1" dirty="0" smtClean="0"/>
              <a:t>Prayer STR G4335 </a:t>
            </a:r>
            <a:r>
              <a:rPr lang="en-CA" dirty="0" err="1" smtClean="0"/>
              <a:t>proseuche</a:t>
            </a:r>
            <a:r>
              <a:rPr lang="en-CA" dirty="0"/>
              <a:t>̄</a:t>
            </a:r>
          </a:p>
          <a:p>
            <a:r>
              <a:rPr lang="en-CA" i="1" dirty="0"/>
              <a:t>pros-</a:t>
            </a:r>
            <a:r>
              <a:rPr lang="en-CA" i="1" dirty="0" err="1"/>
              <a:t>yoo</a:t>
            </a:r>
            <a:r>
              <a:rPr lang="en-CA" i="1" dirty="0"/>
              <a:t>-</a:t>
            </a:r>
            <a:r>
              <a:rPr lang="en-CA" i="1" dirty="0" err="1"/>
              <a:t>khay</a:t>
            </a:r>
            <a:r>
              <a:rPr lang="en-CA" i="1" dirty="0"/>
              <a:t>'</a:t>
            </a:r>
            <a:endParaRPr lang="en-CA" dirty="0"/>
          </a:p>
          <a:p>
            <a:r>
              <a:rPr lang="en-CA" dirty="0"/>
              <a:t>From G4336; </a:t>
            </a:r>
            <a:r>
              <a:rPr lang="en-CA" i="1" dirty="0"/>
              <a:t>prayer</a:t>
            </a:r>
            <a:r>
              <a:rPr lang="en-CA" dirty="0"/>
              <a:t> (</a:t>
            </a:r>
            <a:r>
              <a:rPr lang="en-CA" i="1" dirty="0"/>
              <a:t>worship</a:t>
            </a:r>
            <a:r>
              <a:rPr lang="en-CA" dirty="0"/>
              <a:t>); by implication an </a:t>
            </a:r>
            <a:r>
              <a:rPr lang="en-CA" i="1" dirty="0"/>
              <a:t>oratory</a:t>
            </a:r>
            <a:r>
              <a:rPr lang="en-CA" dirty="0"/>
              <a:t> (</a:t>
            </a:r>
            <a:r>
              <a:rPr lang="en-CA" i="1" dirty="0"/>
              <a:t>chapel</a:t>
            </a:r>
            <a:r>
              <a:rPr lang="en-CA" dirty="0"/>
              <a:t>): - X pray earnestly, prayer</a:t>
            </a:r>
            <a:r>
              <a:rPr lang="en-CA" dirty="0" smtClean="0"/>
              <a:t>.</a:t>
            </a:r>
          </a:p>
          <a:p>
            <a:r>
              <a:rPr lang="en-CA" b="1" dirty="0" smtClean="0"/>
              <a:t>Supplication G1162 </a:t>
            </a:r>
            <a:r>
              <a:rPr lang="en-CA" dirty="0" err="1" smtClean="0"/>
              <a:t>dee</a:t>
            </a:r>
            <a:r>
              <a:rPr lang="en-CA" dirty="0" err="1"/>
              <a:t>̄sis</a:t>
            </a:r>
            <a:endParaRPr lang="en-CA" dirty="0"/>
          </a:p>
          <a:p>
            <a:r>
              <a:rPr lang="en-CA" b="1" dirty="0"/>
              <a:t>Thayer Definition:</a:t>
            </a:r>
            <a:endParaRPr lang="en-CA" dirty="0"/>
          </a:p>
          <a:p>
            <a:r>
              <a:rPr lang="en-CA" dirty="0"/>
              <a:t>1) need, indigence, want, privation, penury</a:t>
            </a:r>
          </a:p>
          <a:p>
            <a:r>
              <a:rPr lang="en-CA" dirty="0"/>
              <a:t>2) a seeking, asking, entreating, entreaty to God or to man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5140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sz="3600" b="1" dirty="0" smtClean="0"/>
              <a:t>The Peace of God:</a:t>
            </a:r>
            <a:br>
              <a:rPr lang="en-CA" sz="3600" b="1" dirty="0" smtClean="0"/>
            </a:br>
            <a:r>
              <a:rPr lang="en-CA" sz="4000" b="1" dirty="0" smtClean="0"/>
              <a:t>“</a:t>
            </a:r>
            <a:r>
              <a:rPr lang="en-CA" sz="4000" b="1" dirty="0" smtClean="0"/>
              <a:t>Which </a:t>
            </a:r>
            <a:r>
              <a:rPr lang="en-CA" sz="4000" b="1" dirty="0" smtClean="0"/>
              <a:t>Surpasses all </a:t>
            </a:r>
            <a:r>
              <a:rPr lang="en-CA" sz="4000" b="1" dirty="0" smtClean="0"/>
              <a:t>Understanding” </a:t>
            </a:r>
            <a:endParaRPr lang="en-CA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744216"/>
            <a:ext cx="4038600" cy="449309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sz="1000" b="1" dirty="0" smtClean="0"/>
          </a:p>
          <a:p>
            <a:pPr marL="0" indent="0">
              <a:buNone/>
            </a:pPr>
            <a:r>
              <a:rPr lang="en-CA" sz="3200" b="1" dirty="0" smtClean="0"/>
              <a:t>Philippians </a:t>
            </a:r>
            <a:r>
              <a:rPr lang="en-CA" sz="3200" b="1" dirty="0"/>
              <a:t>4:6-7 ESV</a:t>
            </a:r>
          </a:p>
          <a:p>
            <a:r>
              <a:rPr lang="en-CA" sz="3200" dirty="0"/>
              <a:t>6  Do not be anxious about anything, but in everything by prayer and supplication with thanksgiving let your requests be made known to God.</a:t>
            </a:r>
          </a:p>
          <a:p>
            <a:r>
              <a:rPr lang="en-CA" sz="3200" dirty="0"/>
              <a:t>7  And </a:t>
            </a:r>
            <a:r>
              <a:rPr lang="en-CA" sz="3200" b="1" dirty="0"/>
              <a:t>the peace of God</a:t>
            </a:r>
            <a:r>
              <a:rPr lang="en-CA" sz="3200" dirty="0"/>
              <a:t>, which </a:t>
            </a:r>
            <a:r>
              <a:rPr lang="en-CA" sz="3200" b="1" dirty="0"/>
              <a:t>surpasses</a:t>
            </a:r>
            <a:r>
              <a:rPr lang="en-CA" sz="3200" dirty="0"/>
              <a:t> all </a:t>
            </a:r>
            <a:r>
              <a:rPr lang="en-CA" sz="3200" b="1" dirty="0"/>
              <a:t>understanding</a:t>
            </a:r>
            <a:r>
              <a:rPr lang="en-CA" sz="3200" dirty="0"/>
              <a:t>, will guard your hearts and your minds in Christ Jesus.</a:t>
            </a:r>
          </a:p>
          <a:p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968552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endParaRPr lang="en-CA" sz="700" b="1" dirty="0" smtClean="0"/>
          </a:p>
          <a:p>
            <a:r>
              <a:rPr lang="en-CA" b="1" dirty="0" smtClean="0"/>
              <a:t>Surpasses (</a:t>
            </a:r>
            <a:r>
              <a:rPr lang="en-CA" b="1" dirty="0" err="1" smtClean="0"/>
              <a:t>passeth</a:t>
            </a:r>
            <a:r>
              <a:rPr lang="en-CA" dirty="0" smtClean="0"/>
              <a:t>) </a:t>
            </a:r>
            <a:r>
              <a:rPr lang="en-CA" b="1" dirty="0"/>
              <a:t>G5242</a:t>
            </a:r>
            <a:endParaRPr lang="en-CA" dirty="0"/>
          </a:p>
          <a:p>
            <a:r>
              <a:rPr lang="en-CA" dirty="0" err="1" smtClean="0"/>
              <a:t>huperecho</a:t>
            </a:r>
            <a:r>
              <a:rPr lang="en-CA" dirty="0" smtClean="0"/>
              <a:t>̄  </a:t>
            </a:r>
            <a:r>
              <a:rPr lang="en-CA" i="1" dirty="0" smtClean="0"/>
              <a:t>hoop-</a:t>
            </a:r>
            <a:r>
              <a:rPr lang="en-CA" i="1" dirty="0" err="1" smtClean="0"/>
              <a:t>er</a:t>
            </a:r>
            <a:r>
              <a:rPr lang="en-CA" i="1" dirty="0" smtClean="0"/>
              <a:t>-</a:t>
            </a:r>
            <a:r>
              <a:rPr lang="en-CA" i="1" dirty="0" err="1" smtClean="0"/>
              <a:t>ekh</a:t>
            </a:r>
            <a:r>
              <a:rPr lang="en-CA" i="1" dirty="0"/>
              <a:t>'-o</a:t>
            </a:r>
            <a:endParaRPr lang="en-CA" dirty="0"/>
          </a:p>
          <a:p>
            <a:r>
              <a:rPr lang="en-CA" dirty="0"/>
              <a:t>From G5228 and G2192; to </a:t>
            </a:r>
            <a:r>
              <a:rPr lang="en-CA" i="1" dirty="0"/>
              <a:t>hold</a:t>
            </a:r>
            <a:r>
              <a:rPr lang="en-CA" dirty="0"/>
              <a:t> oneself </a:t>
            </a:r>
            <a:r>
              <a:rPr lang="en-CA" i="1" dirty="0"/>
              <a:t>above</a:t>
            </a:r>
            <a:r>
              <a:rPr lang="en-CA" dirty="0"/>
              <a:t>, that is, (figuratively) </a:t>
            </a:r>
            <a:r>
              <a:rPr lang="en-CA" b="1" dirty="0"/>
              <a:t>to </a:t>
            </a:r>
            <a:r>
              <a:rPr lang="en-CA" b="1" i="1" dirty="0"/>
              <a:t>excel</a:t>
            </a:r>
            <a:r>
              <a:rPr lang="en-CA" b="1" dirty="0"/>
              <a:t>; </a:t>
            </a:r>
            <a:r>
              <a:rPr lang="en-CA" dirty="0"/>
              <a:t>participle (as adjective, or neuter as noun) </a:t>
            </a:r>
            <a:r>
              <a:rPr lang="en-CA" i="1" dirty="0"/>
              <a:t>superior</a:t>
            </a:r>
            <a:r>
              <a:rPr lang="en-CA" dirty="0"/>
              <a:t>, </a:t>
            </a:r>
            <a:r>
              <a:rPr lang="en-CA" i="1" dirty="0"/>
              <a:t>superiority:</a:t>
            </a:r>
            <a:r>
              <a:rPr lang="en-CA" dirty="0"/>
              <a:t> - better, </a:t>
            </a:r>
            <a:endParaRPr lang="en-CA" sz="1300" u="sng" dirty="0"/>
          </a:p>
          <a:p>
            <a:r>
              <a:rPr lang="en-CA" b="1" dirty="0" smtClean="0"/>
              <a:t>Understanding</a:t>
            </a:r>
            <a:r>
              <a:rPr lang="en-CA" dirty="0" smtClean="0"/>
              <a:t> </a:t>
            </a:r>
            <a:r>
              <a:rPr lang="en-CA" b="1" dirty="0"/>
              <a:t>G3563</a:t>
            </a:r>
            <a:endParaRPr lang="en-CA" dirty="0"/>
          </a:p>
          <a:p>
            <a:r>
              <a:rPr lang="en-CA" dirty="0" smtClean="0"/>
              <a:t>Nous  </a:t>
            </a:r>
            <a:r>
              <a:rPr lang="en-CA" i="1" dirty="0" err="1" smtClean="0"/>
              <a:t>nooce</a:t>
            </a:r>
            <a:endParaRPr lang="en-CA" dirty="0"/>
          </a:p>
          <a:p>
            <a:r>
              <a:rPr lang="en-CA" dirty="0"/>
              <a:t>Probably from the base of G1097; the </a:t>
            </a:r>
            <a:r>
              <a:rPr lang="en-CA" i="1" dirty="0"/>
              <a:t>intellect</a:t>
            </a:r>
            <a:r>
              <a:rPr lang="en-CA" dirty="0"/>
              <a:t>, that is, </a:t>
            </a:r>
            <a:r>
              <a:rPr lang="en-CA" i="1" dirty="0"/>
              <a:t>mind</a:t>
            </a:r>
            <a:r>
              <a:rPr lang="en-CA" dirty="0"/>
              <a:t> </a:t>
            </a:r>
            <a:r>
              <a:rPr lang="en-CA" b="1" dirty="0"/>
              <a:t>(divine or human; in thought, feeling, or will); </a:t>
            </a:r>
            <a:r>
              <a:rPr lang="en-CA" dirty="0"/>
              <a:t>by implication </a:t>
            </a:r>
            <a:r>
              <a:rPr lang="en-CA" b="1" i="1" dirty="0"/>
              <a:t>meaning</a:t>
            </a:r>
            <a:r>
              <a:rPr lang="en-CA" b="1" dirty="0"/>
              <a:t>: </a:t>
            </a:r>
            <a:r>
              <a:rPr lang="en-CA" dirty="0"/>
              <a:t>- mind, understanding.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6895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b="1" dirty="0" smtClean="0"/>
              <a:t>Peace beyond </a:t>
            </a:r>
            <a:r>
              <a:rPr lang="en-CA" sz="3200" b="1" dirty="0" smtClean="0"/>
              <a:t>Understanding:</a:t>
            </a:r>
            <a:r>
              <a:rPr lang="en-CA" sz="3200" b="1" dirty="0" smtClean="0"/>
              <a:t/>
            </a:r>
            <a:br>
              <a:rPr lang="en-CA" sz="3200" b="1" dirty="0" smtClean="0"/>
            </a:br>
            <a:r>
              <a:rPr lang="en-CA" sz="3600" b="1" dirty="0" smtClean="0"/>
              <a:t>King</a:t>
            </a:r>
            <a:r>
              <a:rPr lang="en-CA" sz="3200" b="1" dirty="0" smtClean="0"/>
              <a:t> </a:t>
            </a:r>
            <a:r>
              <a:rPr lang="en-CA" sz="3600" b="1" dirty="0" smtClean="0"/>
              <a:t>Hezekiah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1744217"/>
            <a:ext cx="7481455" cy="2548879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endParaRPr lang="en-CA" sz="500" dirty="0" smtClean="0"/>
          </a:p>
          <a:p>
            <a:pPr marL="0" indent="0">
              <a:buNone/>
            </a:pPr>
            <a:r>
              <a:rPr lang="en-CA" b="1" dirty="0" smtClean="0"/>
              <a:t>Isaiah </a:t>
            </a:r>
            <a:r>
              <a:rPr lang="en-CA" b="1" dirty="0"/>
              <a:t>37:14-15 KJV</a:t>
            </a:r>
          </a:p>
          <a:p>
            <a:r>
              <a:rPr lang="en-CA" dirty="0"/>
              <a:t>14  And </a:t>
            </a:r>
            <a:r>
              <a:rPr lang="en-CA" b="1" dirty="0"/>
              <a:t>Hezekiah received the letter from the hand of the messengers,</a:t>
            </a:r>
            <a:r>
              <a:rPr lang="en-CA" dirty="0"/>
              <a:t> and read it: and Hezekiah went up unto the house of the LORD, and spread it before the LORD.</a:t>
            </a:r>
          </a:p>
          <a:p>
            <a:r>
              <a:rPr lang="en-CA" dirty="0"/>
              <a:t>15  And Hezekiah prayed unto the LORD, saying,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7862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A Parallel Thought:</a:t>
            </a:r>
            <a:br>
              <a:rPr lang="en-CA" sz="3600" b="1" dirty="0" smtClean="0"/>
            </a:br>
            <a:r>
              <a:rPr lang="en-CA" sz="4000" b="1" dirty="0" smtClean="0"/>
              <a:t>“Above </a:t>
            </a:r>
            <a:r>
              <a:rPr lang="en-CA" sz="4000" b="1" dirty="0" smtClean="0"/>
              <a:t>all that we ask or think”</a:t>
            </a:r>
            <a:endParaRPr lang="en-CA" sz="40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99592" y="1600200"/>
            <a:ext cx="7272808" cy="45259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000" b="1" dirty="0"/>
              <a:t>Ephesians 3:16-21 KJV</a:t>
            </a:r>
          </a:p>
          <a:p>
            <a:r>
              <a:rPr lang="en-CA" sz="2000" dirty="0"/>
              <a:t>16  That he would grant you, according to the riches of his glory, </a:t>
            </a:r>
            <a:r>
              <a:rPr lang="en-CA" sz="2000" b="1" dirty="0"/>
              <a:t>to be strengthened with might by his Spirit in the inner man;</a:t>
            </a:r>
          </a:p>
          <a:p>
            <a:r>
              <a:rPr lang="en-CA" sz="2000" dirty="0"/>
              <a:t>17  That Christ may dwell in your hearts by faith; that ye, being rooted and grounded in love,</a:t>
            </a:r>
          </a:p>
          <a:p>
            <a:r>
              <a:rPr lang="en-CA" sz="2000" dirty="0"/>
              <a:t>18  </a:t>
            </a:r>
            <a:r>
              <a:rPr lang="en-CA" sz="2000" b="1" dirty="0"/>
              <a:t>May be able to comprehend </a:t>
            </a:r>
            <a:r>
              <a:rPr lang="en-CA" sz="2000" dirty="0"/>
              <a:t>with all saints what </a:t>
            </a:r>
            <a:r>
              <a:rPr lang="en-CA" sz="2000" i="1" dirty="0"/>
              <a:t>is</a:t>
            </a:r>
            <a:r>
              <a:rPr lang="en-CA" sz="2000" dirty="0"/>
              <a:t> the breadth, and length, and depth, and height;</a:t>
            </a:r>
          </a:p>
          <a:p>
            <a:r>
              <a:rPr lang="en-CA" sz="2000" dirty="0"/>
              <a:t>19  And to know the love of Christ, </a:t>
            </a:r>
            <a:r>
              <a:rPr lang="en-CA" sz="2000" b="1" dirty="0"/>
              <a:t>which </a:t>
            </a:r>
            <a:r>
              <a:rPr lang="en-CA" sz="2000" b="1" dirty="0" err="1"/>
              <a:t>passeth</a:t>
            </a:r>
            <a:r>
              <a:rPr lang="en-CA" sz="2000" b="1" dirty="0"/>
              <a:t> knowledge</a:t>
            </a:r>
            <a:r>
              <a:rPr lang="en-CA" sz="2000" dirty="0"/>
              <a:t>, that ye might be filled with all the </a:t>
            </a:r>
            <a:r>
              <a:rPr lang="en-CA" sz="2000" dirty="0" err="1"/>
              <a:t>fulness</a:t>
            </a:r>
            <a:r>
              <a:rPr lang="en-CA" sz="2000" dirty="0"/>
              <a:t> of God.</a:t>
            </a:r>
          </a:p>
          <a:p>
            <a:r>
              <a:rPr lang="en-CA" sz="2000" dirty="0"/>
              <a:t>20  Now unto him that is able </a:t>
            </a:r>
            <a:r>
              <a:rPr lang="en-CA" sz="2000" b="1" dirty="0"/>
              <a:t>to do exceeding abundantly above all that we ask or think,</a:t>
            </a:r>
            <a:r>
              <a:rPr lang="en-CA" sz="2000" dirty="0"/>
              <a:t> according to the power that </a:t>
            </a:r>
            <a:r>
              <a:rPr lang="en-CA" sz="2000" dirty="0" err="1"/>
              <a:t>worketh</a:t>
            </a:r>
            <a:r>
              <a:rPr lang="en-CA" sz="2000" dirty="0"/>
              <a:t> in us,</a:t>
            </a:r>
          </a:p>
          <a:p>
            <a:pPr marL="0" indent="0">
              <a:buNone/>
            </a:pPr>
            <a:endParaRPr lang="en-CA" sz="2000" dirty="0"/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17009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600" b="1" dirty="0"/>
              <a:t>Finding “The God of Peace”</a:t>
            </a:r>
            <a:br>
              <a:rPr lang="en-CA" sz="3600" b="1" dirty="0"/>
            </a:br>
            <a:r>
              <a:rPr lang="en-CA" sz="2800" b="1" i="1" dirty="0" smtClean="0"/>
              <a:t>Review of Class 1</a:t>
            </a:r>
            <a:endParaRPr lang="en-CA" sz="28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endParaRPr lang="en-CA" sz="600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The Scriptures were written for our investigation.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YHWH is </a:t>
            </a:r>
            <a:r>
              <a:rPr lang="en-CA" b="1" dirty="0" smtClean="0"/>
              <a:t>“The God of Peace”.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Peace involves harmony.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YHWH uses the process of chastening to warn us of behaviour that needs correction.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He expects us to be able to detect it in our lives and respond.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YHWH works with the principle </a:t>
            </a:r>
            <a:r>
              <a:rPr lang="en-CA" b="1" dirty="0" smtClean="0"/>
              <a:t>“turn unto me and I will turn unto you” </a:t>
            </a:r>
            <a:r>
              <a:rPr lang="en-CA" dirty="0" smtClean="0"/>
              <a:t>to restore harmony.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We are directed to “follow peace”.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The Lord Jesus Christ now comforts us with the words: </a:t>
            </a:r>
            <a:r>
              <a:rPr lang="en-CA" b="1" dirty="0" smtClean="0"/>
              <a:t>“Peace I leave with you, my peace I give unto you” 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3309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 Peace of God:</a:t>
            </a:r>
            <a:br>
              <a:rPr lang="en-CA" sz="3600" b="1" dirty="0" smtClean="0"/>
            </a:br>
            <a:r>
              <a:rPr lang="en-CA" sz="4000" b="1" dirty="0" smtClean="0"/>
              <a:t>“Will </a:t>
            </a:r>
            <a:r>
              <a:rPr lang="en-CA" sz="4000" b="1" dirty="0" smtClean="0"/>
              <a:t>guard your hearts”</a:t>
            </a:r>
            <a:endParaRPr lang="en-CA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1196"/>
            <a:ext cx="3754760" cy="4637112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sz="800" b="1" dirty="0" smtClean="0"/>
          </a:p>
          <a:p>
            <a:pPr marL="0" indent="0">
              <a:buNone/>
            </a:pPr>
            <a:r>
              <a:rPr lang="en-CA" sz="3100" b="1" dirty="0" smtClean="0"/>
              <a:t>Philippians </a:t>
            </a:r>
            <a:r>
              <a:rPr lang="en-CA" sz="3100" b="1" dirty="0"/>
              <a:t>4:6-7 ESV</a:t>
            </a:r>
          </a:p>
          <a:p>
            <a:r>
              <a:rPr lang="en-CA" sz="3100" dirty="0"/>
              <a:t>6  Do not be </a:t>
            </a:r>
            <a:r>
              <a:rPr lang="en-CA" sz="3100" b="1" dirty="0"/>
              <a:t>anxious</a:t>
            </a:r>
            <a:r>
              <a:rPr lang="en-CA" sz="3100" dirty="0"/>
              <a:t> about anything, but in everything by prayer and supplication with thanksgiving let your requests be made known to God.</a:t>
            </a:r>
          </a:p>
          <a:p>
            <a:r>
              <a:rPr lang="en-CA" sz="3100" dirty="0"/>
              <a:t>7  And </a:t>
            </a:r>
            <a:r>
              <a:rPr lang="en-CA" sz="3100" b="1" dirty="0"/>
              <a:t>the peace of God</a:t>
            </a:r>
            <a:r>
              <a:rPr lang="en-CA" sz="3100" dirty="0"/>
              <a:t>, which surpasses all understanding, will </a:t>
            </a:r>
            <a:r>
              <a:rPr lang="en-CA" sz="3100" b="1" dirty="0"/>
              <a:t>guard</a:t>
            </a:r>
            <a:r>
              <a:rPr lang="en-CA" sz="3100" dirty="0"/>
              <a:t> your </a:t>
            </a:r>
            <a:r>
              <a:rPr lang="en-CA" sz="3100" b="1" dirty="0"/>
              <a:t>hearts</a:t>
            </a:r>
            <a:r>
              <a:rPr lang="en-CA" sz="3100" dirty="0"/>
              <a:t> and your minds in Christ Jesus.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99992" y="1628800"/>
            <a:ext cx="4320480" cy="4608512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endParaRPr lang="en-CA" sz="700" b="1" dirty="0" smtClean="0"/>
          </a:p>
          <a:p>
            <a:r>
              <a:rPr lang="en-CA" b="1" dirty="0" smtClean="0"/>
              <a:t>Guard</a:t>
            </a:r>
            <a:r>
              <a:rPr lang="en-CA" dirty="0" smtClean="0"/>
              <a:t> </a:t>
            </a:r>
            <a:r>
              <a:rPr lang="en-CA" b="1" dirty="0" smtClean="0"/>
              <a:t>G5432 </a:t>
            </a:r>
            <a:r>
              <a:rPr lang="en-CA" dirty="0" err="1" smtClean="0"/>
              <a:t>phroureo</a:t>
            </a:r>
            <a:r>
              <a:rPr lang="en-CA" dirty="0" smtClean="0"/>
              <a:t>̄  </a:t>
            </a:r>
            <a:r>
              <a:rPr lang="en-CA" i="1" dirty="0" err="1" smtClean="0"/>
              <a:t>froo</a:t>
            </a:r>
            <a:r>
              <a:rPr lang="en-CA" i="1" dirty="0" smtClean="0"/>
              <a:t>-</a:t>
            </a:r>
            <a:r>
              <a:rPr lang="en-CA" i="1" dirty="0" err="1" smtClean="0"/>
              <a:t>reh</a:t>
            </a:r>
            <a:r>
              <a:rPr lang="en-CA" i="1" dirty="0"/>
              <a:t>'-o</a:t>
            </a:r>
            <a:endParaRPr lang="en-CA" dirty="0"/>
          </a:p>
          <a:p>
            <a:r>
              <a:rPr lang="en-CA" dirty="0"/>
              <a:t>From a compound of G4253 and G3708; to </a:t>
            </a:r>
            <a:r>
              <a:rPr lang="en-CA" i="1" dirty="0"/>
              <a:t>be</a:t>
            </a:r>
            <a:r>
              <a:rPr lang="en-CA" dirty="0"/>
              <a:t> </a:t>
            </a:r>
            <a:r>
              <a:rPr lang="en-CA" i="1" dirty="0"/>
              <a:t>a</a:t>
            </a:r>
            <a:r>
              <a:rPr lang="en-CA" dirty="0"/>
              <a:t> </a:t>
            </a:r>
            <a:r>
              <a:rPr lang="en-CA" i="1" dirty="0"/>
              <a:t>watcher</a:t>
            </a:r>
            <a:r>
              <a:rPr lang="en-CA" dirty="0"/>
              <a:t> </a:t>
            </a:r>
            <a:r>
              <a:rPr lang="en-CA" i="1" dirty="0"/>
              <a:t>in</a:t>
            </a:r>
            <a:r>
              <a:rPr lang="en-CA" dirty="0"/>
              <a:t> </a:t>
            </a:r>
            <a:r>
              <a:rPr lang="en-CA" i="1" dirty="0"/>
              <a:t>advance</a:t>
            </a:r>
            <a:r>
              <a:rPr lang="en-CA" dirty="0"/>
              <a:t>, that is, to </a:t>
            </a:r>
            <a:r>
              <a:rPr lang="en-CA" i="1" dirty="0"/>
              <a:t>mount</a:t>
            </a:r>
            <a:r>
              <a:rPr lang="en-CA" dirty="0"/>
              <a:t> </a:t>
            </a:r>
            <a:r>
              <a:rPr lang="en-CA" i="1" dirty="0"/>
              <a:t>guard</a:t>
            </a:r>
            <a:r>
              <a:rPr lang="en-CA" dirty="0"/>
              <a:t> as a sentinel (</a:t>
            </a:r>
            <a:r>
              <a:rPr lang="en-CA" i="1" dirty="0"/>
              <a:t>post</a:t>
            </a:r>
            <a:r>
              <a:rPr lang="en-CA" dirty="0"/>
              <a:t> </a:t>
            </a:r>
            <a:r>
              <a:rPr lang="en-CA" i="1" dirty="0"/>
              <a:t>spies</a:t>
            </a:r>
            <a:r>
              <a:rPr lang="en-CA" dirty="0"/>
              <a:t> at gates); figuratively to </a:t>
            </a:r>
            <a:r>
              <a:rPr lang="en-CA" i="1" dirty="0"/>
              <a:t>hem</a:t>
            </a:r>
            <a:r>
              <a:rPr lang="en-CA" dirty="0"/>
              <a:t> </a:t>
            </a:r>
            <a:r>
              <a:rPr lang="en-CA" i="1" dirty="0"/>
              <a:t>in</a:t>
            </a:r>
            <a:r>
              <a:rPr lang="en-CA" dirty="0"/>
              <a:t>, </a:t>
            </a:r>
            <a:r>
              <a:rPr lang="en-CA" i="1" dirty="0"/>
              <a:t>protect</a:t>
            </a:r>
            <a:r>
              <a:rPr lang="en-CA" dirty="0"/>
              <a:t>: - keep (with a garrison). </a:t>
            </a:r>
            <a:endParaRPr lang="en-CA" dirty="0" smtClean="0"/>
          </a:p>
          <a:p>
            <a:endParaRPr lang="en-CA" sz="1000" dirty="0" smtClean="0"/>
          </a:p>
          <a:p>
            <a:r>
              <a:rPr lang="en-CA" b="1" dirty="0" smtClean="0"/>
              <a:t>Hearts G2588 </a:t>
            </a:r>
            <a:r>
              <a:rPr lang="en-CA" dirty="0" err="1" smtClean="0"/>
              <a:t>kardia</a:t>
            </a:r>
            <a:r>
              <a:rPr lang="en-CA" dirty="0" smtClean="0"/>
              <a:t>  </a:t>
            </a:r>
            <a:r>
              <a:rPr lang="en-CA" i="1" dirty="0" err="1" smtClean="0"/>
              <a:t>kar</a:t>
            </a:r>
            <a:r>
              <a:rPr lang="en-CA" i="1" dirty="0" smtClean="0"/>
              <a:t>-</a:t>
            </a:r>
            <a:r>
              <a:rPr lang="en-CA" i="1" dirty="0" err="1" smtClean="0"/>
              <a:t>dee</a:t>
            </a:r>
            <a:r>
              <a:rPr lang="en-CA" i="1" dirty="0"/>
              <a:t>'-ah</a:t>
            </a:r>
            <a:endParaRPr lang="en-CA" dirty="0"/>
          </a:p>
          <a:p>
            <a:r>
              <a:rPr lang="en-CA" dirty="0"/>
              <a:t>Prolonged from a primary κάρ </a:t>
            </a:r>
            <a:r>
              <a:rPr lang="en-CA" dirty="0" err="1"/>
              <a:t>kar</a:t>
            </a:r>
            <a:r>
              <a:rPr lang="en-CA" dirty="0"/>
              <a:t> (Latin </a:t>
            </a:r>
            <a:r>
              <a:rPr lang="en-CA" i="1" dirty="0" err="1"/>
              <a:t>cor</a:t>
            </a:r>
            <a:r>
              <a:rPr lang="en-CA" dirty="0"/>
              <a:t>, “heart”); the </a:t>
            </a:r>
            <a:r>
              <a:rPr lang="en-CA" i="1" dirty="0"/>
              <a:t>heart</a:t>
            </a:r>
            <a:r>
              <a:rPr lang="en-CA" dirty="0"/>
              <a:t>, </a:t>
            </a:r>
            <a:r>
              <a:rPr lang="en-CA" b="1" dirty="0"/>
              <a:t>that is, (figuratively) the </a:t>
            </a:r>
            <a:r>
              <a:rPr lang="en-CA" b="1" i="1" dirty="0"/>
              <a:t>thoughts</a:t>
            </a:r>
            <a:r>
              <a:rPr lang="en-CA" b="1" dirty="0"/>
              <a:t> or </a:t>
            </a:r>
            <a:r>
              <a:rPr lang="en-CA" b="1" i="1" dirty="0"/>
              <a:t>feelings</a:t>
            </a:r>
            <a:r>
              <a:rPr lang="en-CA" b="1" dirty="0"/>
              <a:t> (</a:t>
            </a:r>
            <a:r>
              <a:rPr lang="en-CA" b="1" i="1" dirty="0"/>
              <a:t>mind</a:t>
            </a:r>
            <a:r>
              <a:rPr lang="en-CA" b="1" dirty="0"/>
              <a:t>); </a:t>
            </a:r>
            <a:r>
              <a:rPr lang="en-CA" dirty="0"/>
              <a:t>also (by analogy) the </a:t>
            </a:r>
            <a:r>
              <a:rPr lang="en-CA" i="1" dirty="0"/>
              <a:t>middle:</a:t>
            </a:r>
            <a:r>
              <a:rPr lang="en-CA" dirty="0"/>
              <a:t> - (+ broken-) heart (-</a:t>
            </a:r>
            <a:r>
              <a:rPr lang="en-CA" dirty="0" err="1"/>
              <a:t>ed</a:t>
            </a:r>
            <a:r>
              <a:rPr lang="en-CA" dirty="0"/>
              <a:t>).</a:t>
            </a:r>
          </a:p>
          <a:p>
            <a:pPr marL="0" indent="0">
              <a:buNone/>
            </a:pPr>
            <a:endParaRPr lang="en-CA" b="1" dirty="0" smtClean="0"/>
          </a:p>
        </p:txBody>
      </p:sp>
    </p:spTree>
    <p:extLst>
      <p:ext uri="{BB962C8B-B14F-4D97-AF65-F5344CB8AC3E}">
        <p14:creationId xmlns:p14="http://schemas.microsoft.com/office/powerpoint/2010/main" val="141116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 Peace of God:</a:t>
            </a:r>
            <a:br>
              <a:rPr lang="en-CA" sz="3600" b="1" dirty="0" smtClean="0"/>
            </a:br>
            <a:r>
              <a:rPr lang="en-CA" sz="4000" b="1" dirty="0" smtClean="0"/>
              <a:t>“Will guard your hearts and minds” </a:t>
            </a:r>
            <a:endParaRPr lang="en-CA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72208"/>
            <a:ext cx="3970784" cy="470912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sz="3500" b="1" dirty="0" smtClean="0"/>
              <a:t>Philippians </a:t>
            </a:r>
            <a:r>
              <a:rPr lang="en-CA" sz="3500" b="1" dirty="0"/>
              <a:t>4:6-7 ESV</a:t>
            </a:r>
          </a:p>
          <a:p>
            <a:r>
              <a:rPr lang="en-CA" sz="3500" dirty="0"/>
              <a:t>6  Do not be anxious about anything, but in everything by prayer and supplication with thanksgiving let your requests be made known to God.</a:t>
            </a:r>
          </a:p>
          <a:p>
            <a:r>
              <a:rPr lang="en-CA" sz="3500" dirty="0"/>
              <a:t>7  And </a:t>
            </a:r>
            <a:r>
              <a:rPr lang="en-CA" sz="3500" b="1" dirty="0"/>
              <a:t>the peace of God</a:t>
            </a:r>
            <a:r>
              <a:rPr lang="en-CA" sz="3500" dirty="0"/>
              <a:t>, which surpasses all understanding, </a:t>
            </a:r>
            <a:r>
              <a:rPr lang="en-CA" sz="3500" b="1" dirty="0"/>
              <a:t>will guard your hearts and your minds</a:t>
            </a:r>
            <a:r>
              <a:rPr lang="en-CA" sz="3500" dirty="0"/>
              <a:t> in Christ Jesus.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88024" y="1672208"/>
            <a:ext cx="3898776" cy="2476872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endParaRPr lang="en-CA" sz="700" b="1" dirty="0" smtClean="0"/>
          </a:p>
          <a:p>
            <a:r>
              <a:rPr lang="en-CA" sz="3400" b="1" dirty="0" smtClean="0"/>
              <a:t>Minds G3540 </a:t>
            </a:r>
            <a:r>
              <a:rPr lang="en-CA" sz="3400" dirty="0" err="1" smtClean="0"/>
              <a:t>noe</a:t>
            </a:r>
            <a:r>
              <a:rPr lang="en-CA" sz="3400" dirty="0" err="1"/>
              <a:t>̄</a:t>
            </a:r>
            <a:r>
              <a:rPr lang="en-CA" sz="3400" dirty="0" err="1" smtClean="0"/>
              <a:t>ma</a:t>
            </a:r>
            <a:r>
              <a:rPr lang="en-CA" sz="3400" dirty="0" smtClean="0"/>
              <a:t> </a:t>
            </a:r>
            <a:r>
              <a:rPr lang="en-CA" sz="3400" i="1" dirty="0" smtClean="0"/>
              <a:t>no</a:t>
            </a:r>
            <a:r>
              <a:rPr lang="en-CA" sz="3400" i="1" dirty="0"/>
              <a:t>'-ay-</a:t>
            </a:r>
            <a:r>
              <a:rPr lang="en-CA" sz="3400" i="1" dirty="0" err="1"/>
              <a:t>mah</a:t>
            </a:r>
            <a:endParaRPr lang="en-CA" sz="3400" dirty="0"/>
          </a:p>
          <a:p>
            <a:r>
              <a:rPr lang="en-CA" sz="3400" dirty="0"/>
              <a:t>From G3539; a </a:t>
            </a:r>
            <a:r>
              <a:rPr lang="en-CA" sz="3400" i="1" dirty="0"/>
              <a:t>perception</a:t>
            </a:r>
            <a:r>
              <a:rPr lang="en-CA" sz="3400" dirty="0"/>
              <a:t>, that is, </a:t>
            </a:r>
            <a:r>
              <a:rPr lang="en-CA" sz="3400" i="1" dirty="0"/>
              <a:t>purpose</a:t>
            </a:r>
            <a:r>
              <a:rPr lang="en-CA" sz="3400" dirty="0"/>
              <a:t>, or (by implication) the </a:t>
            </a:r>
            <a:r>
              <a:rPr lang="en-CA" sz="3400" i="1" dirty="0"/>
              <a:t>intellect</a:t>
            </a:r>
            <a:r>
              <a:rPr lang="en-CA" sz="3400" dirty="0"/>
              <a:t>, </a:t>
            </a:r>
            <a:r>
              <a:rPr lang="en-CA" sz="3400" i="1" dirty="0"/>
              <a:t>disposition</a:t>
            </a:r>
            <a:r>
              <a:rPr lang="en-CA" sz="3400" dirty="0"/>
              <a:t>, itself: - device, mind, thought.</a:t>
            </a:r>
          </a:p>
          <a:p>
            <a:endParaRPr lang="en-CA" sz="1000" b="1" dirty="0" smtClean="0"/>
          </a:p>
          <a:p>
            <a:endParaRPr lang="en-CA" dirty="0"/>
          </a:p>
          <a:p>
            <a:pPr marL="0" indent="0">
              <a:buNone/>
            </a:pPr>
            <a:endParaRPr lang="en-CA" b="1" dirty="0" smtClean="0"/>
          </a:p>
        </p:txBody>
      </p:sp>
    </p:spTree>
    <p:extLst>
      <p:ext uri="{BB962C8B-B14F-4D97-AF65-F5344CB8AC3E}">
        <p14:creationId xmlns:p14="http://schemas.microsoft.com/office/powerpoint/2010/main" val="260891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Wherefore:</a:t>
            </a:r>
            <a:br>
              <a:rPr lang="en-CA" sz="3600" b="1" dirty="0" smtClean="0"/>
            </a:br>
            <a:r>
              <a:rPr lang="en-CA" sz="4000" b="1" dirty="0" smtClean="0"/>
              <a:t>“Think </a:t>
            </a:r>
            <a:r>
              <a:rPr lang="en-CA" sz="4000" b="1" dirty="0" smtClean="0"/>
              <a:t>on these things”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1744217"/>
            <a:ext cx="7481455" cy="2836911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endParaRPr lang="en-CA" sz="500" dirty="0" smtClean="0"/>
          </a:p>
          <a:p>
            <a:pPr marL="0" indent="0">
              <a:buNone/>
            </a:pPr>
            <a:r>
              <a:rPr lang="en-CA" b="1" dirty="0" smtClean="0"/>
              <a:t>Philippians </a:t>
            </a:r>
            <a:r>
              <a:rPr lang="en-CA" b="1" dirty="0"/>
              <a:t>4:8 KJV</a:t>
            </a:r>
          </a:p>
          <a:p>
            <a:r>
              <a:rPr lang="en-CA" dirty="0"/>
              <a:t>8  Finally, brethren, whatsoever things are </a:t>
            </a:r>
            <a:r>
              <a:rPr lang="en-CA" b="1" dirty="0"/>
              <a:t>true</a:t>
            </a:r>
            <a:r>
              <a:rPr lang="en-CA" dirty="0"/>
              <a:t>, whatsoever things </a:t>
            </a:r>
            <a:r>
              <a:rPr lang="en-CA" i="1" dirty="0"/>
              <a:t>are</a:t>
            </a:r>
            <a:r>
              <a:rPr lang="en-CA" dirty="0"/>
              <a:t> </a:t>
            </a:r>
            <a:r>
              <a:rPr lang="en-CA" b="1" dirty="0"/>
              <a:t>honest</a:t>
            </a:r>
            <a:r>
              <a:rPr lang="en-CA" dirty="0"/>
              <a:t>, whatsoever things </a:t>
            </a:r>
            <a:r>
              <a:rPr lang="en-CA" i="1" dirty="0"/>
              <a:t>are</a:t>
            </a:r>
            <a:r>
              <a:rPr lang="en-CA" dirty="0"/>
              <a:t> </a:t>
            </a:r>
            <a:r>
              <a:rPr lang="en-CA" b="1" dirty="0"/>
              <a:t>just</a:t>
            </a:r>
            <a:r>
              <a:rPr lang="en-CA" dirty="0"/>
              <a:t>, whatsoever things </a:t>
            </a:r>
            <a:r>
              <a:rPr lang="en-CA" i="1" dirty="0"/>
              <a:t>are</a:t>
            </a:r>
            <a:r>
              <a:rPr lang="en-CA" dirty="0"/>
              <a:t> </a:t>
            </a:r>
            <a:r>
              <a:rPr lang="en-CA" b="1" dirty="0"/>
              <a:t>pure</a:t>
            </a:r>
            <a:r>
              <a:rPr lang="en-CA" dirty="0"/>
              <a:t>, whatsoever things </a:t>
            </a:r>
            <a:r>
              <a:rPr lang="en-CA" i="1" dirty="0"/>
              <a:t>are</a:t>
            </a:r>
            <a:r>
              <a:rPr lang="en-CA" dirty="0"/>
              <a:t> </a:t>
            </a:r>
            <a:r>
              <a:rPr lang="en-CA" b="1" dirty="0"/>
              <a:t>lovely</a:t>
            </a:r>
            <a:r>
              <a:rPr lang="en-CA" dirty="0"/>
              <a:t>, whatsoever things </a:t>
            </a:r>
            <a:r>
              <a:rPr lang="en-CA" i="1" dirty="0"/>
              <a:t>are</a:t>
            </a:r>
            <a:r>
              <a:rPr lang="en-CA" dirty="0"/>
              <a:t> of </a:t>
            </a:r>
            <a:r>
              <a:rPr lang="en-CA" b="1" dirty="0"/>
              <a:t>good report</a:t>
            </a:r>
            <a:r>
              <a:rPr lang="en-CA" dirty="0"/>
              <a:t>; if </a:t>
            </a:r>
            <a:r>
              <a:rPr lang="en-CA" i="1" dirty="0"/>
              <a:t>there be</a:t>
            </a:r>
            <a:r>
              <a:rPr lang="en-CA" dirty="0"/>
              <a:t> any virtue, and if </a:t>
            </a:r>
            <a:r>
              <a:rPr lang="en-CA" i="1" dirty="0"/>
              <a:t>there be</a:t>
            </a:r>
            <a:r>
              <a:rPr lang="en-CA" dirty="0"/>
              <a:t> any praise, </a:t>
            </a:r>
            <a:r>
              <a:rPr lang="en-CA" b="1" dirty="0"/>
              <a:t>think on these things</a:t>
            </a:r>
            <a:r>
              <a:rPr lang="en-CA" dirty="0"/>
              <a:t>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165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 God of </a:t>
            </a:r>
            <a:r>
              <a:rPr lang="en-CA" sz="3600" b="1" dirty="0" smtClean="0"/>
              <a:t>Peace:</a:t>
            </a:r>
            <a:br>
              <a:rPr lang="en-CA" sz="3600" b="1" dirty="0" smtClean="0"/>
            </a:br>
            <a:r>
              <a:rPr lang="en-CA" sz="4000" b="1" dirty="0" smtClean="0"/>
              <a:t>“Shall be with you”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1744217"/>
            <a:ext cx="7481455" cy="2044823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endParaRPr lang="en-CA" sz="500" dirty="0" smtClean="0"/>
          </a:p>
          <a:p>
            <a:pPr marL="0" indent="0">
              <a:buNone/>
            </a:pPr>
            <a:r>
              <a:rPr lang="en-CA" b="1" dirty="0" smtClean="0"/>
              <a:t>Philippians </a:t>
            </a:r>
            <a:r>
              <a:rPr lang="en-CA" b="1" dirty="0"/>
              <a:t>4:9 KJV</a:t>
            </a:r>
          </a:p>
          <a:p>
            <a:r>
              <a:rPr lang="en-CA" dirty="0"/>
              <a:t>9  Those things, which ye have both learned, and received, and heard, and seen in me, do: and the </a:t>
            </a:r>
            <a:r>
              <a:rPr lang="en-CA" b="1" dirty="0"/>
              <a:t>God of peace shall be with you.</a:t>
            </a:r>
          </a:p>
          <a:p>
            <a:endParaRPr lang="x-none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6916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16224"/>
          </a:xfrm>
          <a:solidFill>
            <a:schemeClr val="tx1">
              <a:alpha val="25000"/>
            </a:schemeClr>
          </a:solidFill>
          <a:effectLst>
            <a:softEdge rad="63500"/>
          </a:effectLst>
        </p:spPr>
        <p:txBody>
          <a:bodyPr>
            <a:noAutofit/>
          </a:bodyPr>
          <a:lstStyle/>
          <a:p>
            <a:r>
              <a:rPr lang="en-C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55:12 KJV</a:t>
            </a:r>
            <a:br>
              <a:rPr lang="en-C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C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n-C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 shall go out with joy, and be led forth with peace: the mountains and the hills shall break forth before you into singing, and all the trees of the field shall clap </a:t>
            </a:r>
            <a:r>
              <a:rPr lang="en-C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</a:t>
            </a:r>
            <a:r>
              <a:rPr lang="en-C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hands</a:t>
            </a:r>
            <a:r>
              <a:rPr lang="en-C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  <a:endParaRPr lang="x-none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04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 God of Peace:</a:t>
            </a:r>
            <a:br>
              <a:rPr lang="en-CA" sz="3600" b="1" dirty="0" smtClean="0"/>
            </a:br>
            <a:r>
              <a:rPr lang="en-CA" sz="4000" b="1" dirty="0" smtClean="0"/>
              <a:t>“</a:t>
            </a:r>
            <a:r>
              <a:rPr lang="en-CA" sz="4000" b="1" dirty="0" smtClean="0"/>
              <a:t>Found </a:t>
            </a:r>
            <a:r>
              <a:rPr lang="en-CA" sz="4000" b="1" dirty="0" smtClean="0"/>
              <a:t>of him in peace, without </a:t>
            </a:r>
            <a:r>
              <a:rPr lang="en-CA" sz="4000" b="1" dirty="0" smtClean="0"/>
              <a:t>spot”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44217"/>
            <a:ext cx="7200800" cy="391703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sz="2700" b="1" dirty="0" smtClean="0"/>
              <a:t>2 </a:t>
            </a:r>
            <a:r>
              <a:rPr lang="en-CA" sz="2700" b="1" dirty="0"/>
              <a:t>Peter 3:14-15 KJV</a:t>
            </a:r>
          </a:p>
          <a:p>
            <a:r>
              <a:rPr lang="en-CA" sz="2700" dirty="0"/>
              <a:t>14  Wherefore, beloved, seeing that ye look for such things, be diligent that ye may be </a:t>
            </a:r>
            <a:r>
              <a:rPr lang="en-CA" sz="2700" b="1" dirty="0"/>
              <a:t>found of him in peace</a:t>
            </a:r>
            <a:r>
              <a:rPr lang="en-CA" sz="2700" dirty="0"/>
              <a:t>, without spot, and blameless.</a:t>
            </a:r>
          </a:p>
          <a:p>
            <a:r>
              <a:rPr lang="en-CA" sz="2700" dirty="0"/>
              <a:t>15  And account </a:t>
            </a:r>
            <a:r>
              <a:rPr lang="en-CA" sz="2700" i="1" dirty="0"/>
              <a:t>that</a:t>
            </a:r>
            <a:r>
              <a:rPr lang="en-CA" sz="2700" dirty="0"/>
              <a:t> the longsuffering of our Lord </a:t>
            </a:r>
            <a:r>
              <a:rPr lang="en-CA" sz="2700" i="1" dirty="0"/>
              <a:t>is</a:t>
            </a:r>
            <a:r>
              <a:rPr lang="en-CA" sz="2700" dirty="0"/>
              <a:t> salvation; even as our beloved brother Paul also according to the wisdom given unto him hath written unto you;</a:t>
            </a:r>
          </a:p>
          <a:p>
            <a:endParaRPr lang="en-CA" sz="2000" dirty="0"/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98377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 God of Peace: </a:t>
            </a:r>
            <a:br>
              <a:rPr lang="en-CA" sz="3600" b="1" dirty="0" smtClean="0"/>
            </a:br>
            <a:r>
              <a:rPr lang="en-CA" sz="4000" b="1" dirty="0" smtClean="0"/>
              <a:t>We need to Know Him!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CA" sz="800" b="1" dirty="0" smtClean="0"/>
          </a:p>
          <a:p>
            <a:pPr marL="0" indent="0">
              <a:buNone/>
            </a:pPr>
            <a:r>
              <a:rPr lang="en-CA" sz="2900" b="1" dirty="0" smtClean="0"/>
              <a:t>2 </a:t>
            </a:r>
            <a:r>
              <a:rPr lang="en-CA" sz="2900" b="1" dirty="0"/>
              <a:t>Peter 1:2-4 KJV</a:t>
            </a:r>
          </a:p>
          <a:p>
            <a:r>
              <a:rPr lang="en-CA" sz="2900" dirty="0"/>
              <a:t>2  Grace and </a:t>
            </a:r>
            <a:r>
              <a:rPr lang="en-CA" sz="2900" b="1" dirty="0"/>
              <a:t>peace </a:t>
            </a:r>
            <a:r>
              <a:rPr lang="en-CA" sz="2900" dirty="0"/>
              <a:t>be multiplied unto you </a:t>
            </a:r>
            <a:r>
              <a:rPr lang="en-CA" sz="2900" b="1" dirty="0"/>
              <a:t>through the knowledge of God, and of Jesus our Lord,</a:t>
            </a:r>
          </a:p>
          <a:p>
            <a:r>
              <a:rPr lang="en-CA" sz="2900" dirty="0"/>
              <a:t>3  According as his divine power hath given unto us all things that </a:t>
            </a:r>
            <a:r>
              <a:rPr lang="en-CA" sz="2900" i="1" dirty="0"/>
              <a:t>pertain</a:t>
            </a:r>
            <a:r>
              <a:rPr lang="en-CA" sz="2900" dirty="0"/>
              <a:t> unto life and godliness, through the knowledge of him that hath called us to glory and virtue:</a:t>
            </a:r>
          </a:p>
          <a:p>
            <a:r>
              <a:rPr lang="en-CA" sz="2900" dirty="0"/>
              <a:t>4  Whereby are </a:t>
            </a:r>
            <a:r>
              <a:rPr lang="en-CA" sz="2900" b="1" dirty="0"/>
              <a:t>given unto us exceeding great and precious promises:</a:t>
            </a:r>
            <a:r>
              <a:rPr lang="en-CA" sz="2900" dirty="0"/>
              <a:t> that by these ye might be partakers of the divine nature, </a:t>
            </a:r>
            <a:r>
              <a:rPr lang="en-CA" sz="2900" b="1" dirty="0"/>
              <a:t>having escaped </a:t>
            </a:r>
            <a:r>
              <a:rPr lang="en-CA" sz="2900" dirty="0"/>
              <a:t>the corruption that is in the world through lust.</a:t>
            </a:r>
          </a:p>
          <a:p>
            <a:endParaRPr lang="en-CA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3098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The work of righteousness:</a:t>
            </a:r>
            <a:br>
              <a:rPr lang="en-CA" sz="3600" b="1" dirty="0" smtClean="0"/>
            </a:br>
            <a:r>
              <a:rPr lang="en-CA" sz="3600" b="1" dirty="0" smtClean="0"/>
              <a:t>“</a:t>
            </a:r>
            <a:r>
              <a:rPr lang="en-CA" sz="4000" b="1" dirty="0" smtClean="0"/>
              <a:t>Shall be Peace”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800" b="1" dirty="0" smtClean="0"/>
          </a:p>
          <a:p>
            <a:pPr marL="0" indent="0">
              <a:buNone/>
            </a:pPr>
            <a:r>
              <a:rPr lang="en-CA" sz="2800" b="1" dirty="0"/>
              <a:t>Isaiah 32:16-18 KJV</a:t>
            </a:r>
          </a:p>
          <a:p>
            <a:r>
              <a:rPr lang="en-CA" sz="2800" dirty="0"/>
              <a:t>16  Then judgment shall dwell in the wilderness, and righteousness remain in the fruitful field.</a:t>
            </a:r>
          </a:p>
          <a:p>
            <a:r>
              <a:rPr lang="en-CA" sz="2800" dirty="0"/>
              <a:t>17  And </a:t>
            </a:r>
            <a:r>
              <a:rPr lang="en-CA" sz="2800" b="1" dirty="0"/>
              <a:t>the work of righteousness shall be peace</a:t>
            </a:r>
            <a:r>
              <a:rPr lang="en-CA" sz="2800" dirty="0"/>
              <a:t>; and the effect of righteousness quietness and assurance for ever.</a:t>
            </a:r>
          </a:p>
          <a:p>
            <a:r>
              <a:rPr lang="en-CA" sz="2800" dirty="0"/>
              <a:t>18  </a:t>
            </a:r>
            <a:r>
              <a:rPr lang="en-CA" sz="2800" b="1" dirty="0"/>
              <a:t>And my people shall dwell in a peaceable habitation, and in sure dwellings, and in quiet resting places;</a:t>
            </a:r>
          </a:p>
          <a:p>
            <a:endParaRPr lang="x-none" sz="2800"/>
          </a:p>
        </p:txBody>
      </p:sp>
    </p:spTree>
    <p:extLst>
      <p:ext uri="{BB962C8B-B14F-4D97-AF65-F5344CB8AC3E}">
        <p14:creationId xmlns:p14="http://schemas.microsoft.com/office/powerpoint/2010/main" val="85093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b="1" dirty="0" smtClean="0"/>
              <a:t>“The God of </a:t>
            </a:r>
            <a:r>
              <a:rPr lang="en-CA" sz="3200" b="1" dirty="0" smtClean="0"/>
              <a:t>Peace be with you all”</a:t>
            </a:r>
            <a:br>
              <a:rPr lang="en-CA" sz="3200" b="1" dirty="0" smtClean="0"/>
            </a:br>
            <a:r>
              <a:rPr lang="en-CA" sz="3600" b="1" dirty="0" smtClean="0"/>
              <a:t>The Object of Life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1273" y="1744216"/>
            <a:ext cx="7481455" cy="132474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CA" sz="500" dirty="0" smtClean="0"/>
          </a:p>
          <a:p>
            <a:pPr marL="0" indent="0" algn="ctr">
              <a:buNone/>
            </a:pPr>
            <a:r>
              <a:rPr lang="en-CA" sz="2700" b="1" dirty="0" smtClean="0"/>
              <a:t>Romans </a:t>
            </a:r>
            <a:r>
              <a:rPr lang="en-CA" sz="2700" b="1" dirty="0"/>
              <a:t>15:33 KJV</a:t>
            </a:r>
          </a:p>
          <a:p>
            <a:pPr marL="0" indent="0" algn="ctr">
              <a:buNone/>
            </a:pPr>
            <a:r>
              <a:rPr lang="en-CA" sz="2700" dirty="0"/>
              <a:t>33  Now </a:t>
            </a:r>
            <a:r>
              <a:rPr lang="en-CA" sz="2700" b="1" dirty="0"/>
              <a:t>the</a:t>
            </a:r>
            <a:r>
              <a:rPr lang="en-CA" sz="2700" dirty="0"/>
              <a:t> </a:t>
            </a:r>
            <a:r>
              <a:rPr lang="en-CA" sz="2700" b="1" dirty="0"/>
              <a:t>God of peace </a:t>
            </a:r>
            <a:r>
              <a:rPr lang="en-CA" sz="2700" i="1" dirty="0"/>
              <a:t>be</a:t>
            </a:r>
            <a:r>
              <a:rPr lang="en-CA" sz="2700" dirty="0"/>
              <a:t> with you all. </a:t>
            </a:r>
            <a:r>
              <a:rPr lang="en-CA" sz="2700" b="1" dirty="0"/>
              <a:t>Amen</a:t>
            </a:r>
            <a:r>
              <a:rPr lang="en-CA" sz="2700" b="1" dirty="0" smtClean="0"/>
              <a:t>.</a:t>
            </a:r>
          </a:p>
          <a:p>
            <a:pPr algn="ctr"/>
            <a:endParaRPr lang="en-CA" sz="500" dirty="0"/>
          </a:p>
          <a:p>
            <a:pPr algn="ctr"/>
            <a:endParaRPr lang="x-none"/>
          </a:p>
          <a:p>
            <a:pPr algn="ctr"/>
            <a:endParaRPr lang="x-none"/>
          </a:p>
          <a:p>
            <a:pPr algn="ctr"/>
            <a:endParaRPr lang="x-none"/>
          </a:p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5721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CA" dirty="0" smtClean="0"/>
          </a:p>
          <a:p>
            <a:pPr marL="0" indent="0" algn="ctr">
              <a:buNone/>
            </a:pPr>
            <a:endParaRPr lang="en-CA" dirty="0"/>
          </a:p>
          <a:p>
            <a:pPr marL="0" indent="0" algn="ctr">
              <a:buNone/>
            </a:pPr>
            <a:endParaRPr lang="en-CA" dirty="0" smtClean="0"/>
          </a:p>
          <a:p>
            <a:pPr marL="0" indent="0" algn="ctr">
              <a:buNone/>
            </a:pPr>
            <a:r>
              <a:rPr lang="en-CA" sz="3600" b="1" dirty="0" smtClean="0"/>
              <a:t>THE END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313313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“The Peace of God”</a:t>
            </a:r>
            <a:br>
              <a:rPr lang="en-CA" sz="3600" b="1" dirty="0" smtClean="0"/>
            </a:br>
            <a:r>
              <a:rPr lang="en-CA" sz="2400" b="1" dirty="0" smtClean="0"/>
              <a:t>(Our Classes for the Week)</a:t>
            </a:r>
            <a:endParaRPr lang="en-CA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00808"/>
            <a:ext cx="7344816" cy="262088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endParaRPr lang="en-CA" sz="500" dirty="0" smtClean="0"/>
          </a:p>
          <a:p>
            <a:r>
              <a:rPr lang="en-CA" sz="2400" dirty="0" smtClean="0"/>
              <a:t>Class 1: “I make peace” (Isaiah 45:7)</a:t>
            </a:r>
          </a:p>
          <a:p>
            <a:r>
              <a:rPr lang="en-CA" sz="2400" b="1" dirty="0" smtClean="0"/>
              <a:t>Class 2: “The peace of God” (Philippians 4:6-7)</a:t>
            </a:r>
          </a:p>
          <a:p>
            <a:r>
              <a:rPr lang="en-CA" sz="2400" dirty="0" smtClean="0"/>
              <a:t>Class 3: “No peace … to the wicked” (Isaiah 57:19-21)</a:t>
            </a:r>
          </a:p>
          <a:p>
            <a:r>
              <a:rPr lang="en-CA" sz="2400" dirty="0" smtClean="0"/>
              <a:t>Class 4: “Go in peace” (Mark 5:33-34)</a:t>
            </a:r>
          </a:p>
          <a:p>
            <a:r>
              <a:rPr lang="en-CA" sz="2400" dirty="0" smtClean="0"/>
              <a:t>Class 5: “Peace with one another” (Mark 9:49-50)</a:t>
            </a:r>
          </a:p>
          <a:p>
            <a:r>
              <a:rPr lang="en-CA" sz="2400" dirty="0" smtClean="0"/>
              <a:t>Class 6: “The Peace of Jerusalem” (Psalm 122:6-9)</a:t>
            </a:r>
          </a:p>
        </p:txBody>
      </p:sp>
    </p:spTree>
    <p:extLst>
      <p:ext uri="{BB962C8B-B14F-4D97-AF65-F5344CB8AC3E}">
        <p14:creationId xmlns:p14="http://schemas.microsoft.com/office/powerpoint/2010/main" val="62078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CA" sz="3600" b="1" dirty="0" smtClean="0"/>
              <a:t>“The God of Peace</a:t>
            </a:r>
            <a:r>
              <a:rPr lang="en-CA" sz="3600" b="1" dirty="0" smtClean="0"/>
              <a:t>”</a:t>
            </a:r>
            <a:br>
              <a:rPr lang="en-CA" sz="3600" b="1" dirty="0" smtClean="0"/>
            </a:br>
            <a:r>
              <a:rPr lang="en-CA" sz="4000" b="1" dirty="0" smtClean="0"/>
              <a:t>is Active</a:t>
            </a:r>
            <a:endParaRPr lang="en-CA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273" y="1556792"/>
            <a:ext cx="7481455" cy="3816424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endParaRPr lang="en-CA" sz="1000" b="1" dirty="0" smtClean="0"/>
          </a:p>
          <a:p>
            <a:r>
              <a:rPr lang="en-CA" b="1" dirty="0" smtClean="0"/>
              <a:t>Romans 15:33 KJV </a:t>
            </a:r>
            <a:r>
              <a:rPr lang="en-CA" dirty="0" smtClean="0"/>
              <a:t>“Now </a:t>
            </a:r>
            <a:r>
              <a:rPr lang="en-CA" b="1" dirty="0" smtClean="0"/>
              <a:t>the God of peace </a:t>
            </a:r>
            <a:r>
              <a:rPr lang="en-CA" i="1" dirty="0" smtClean="0"/>
              <a:t>be</a:t>
            </a:r>
            <a:r>
              <a:rPr lang="en-CA" dirty="0" smtClean="0"/>
              <a:t> with you all. Amen.”</a:t>
            </a:r>
          </a:p>
          <a:p>
            <a:endParaRPr lang="en-CA" sz="1100" dirty="0" smtClean="0"/>
          </a:p>
          <a:p>
            <a:r>
              <a:rPr lang="en-CA" b="1" dirty="0" smtClean="0"/>
              <a:t>Romans 16:20 KJV </a:t>
            </a:r>
            <a:r>
              <a:rPr lang="en-CA" dirty="0" smtClean="0"/>
              <a:t>“And </a:t>
            </a:r>
            <a:r>
              <a:rPr lang="en-CA" b="1" dirty="0" smtClean="0"/>
              <a:t>the God of peace </a:t>
            </a:r>
            <a:r>
              <a:rPr lang="en-CA" dirty="0" smtClean="0"/>
              <a:t>shall bruise Satan under your feet shortly. The grace of our Lord Jesus Christ </a:t>
            </a:r>
            <a:r>
              <a:rPr lang="en-CA" i="1" dirty="0" smtClean="0"/>
              <a:t>be</a:t>
            </a:r>
            <a:r>
              <a:rPr lang="en-CA" dirty="0" smtClean="0"/>
              <a:t> with you. Amen.”</a:t>
            </a:r>
          </a:p>
          <a:p>
            <a:endParaRPr lang="en-CA" sz="1100" dirty="0" smtClean="0"/>
          </a:p>
          <a:p>
            <a:r>
              <a:rPr lang="en-CA" b="1" dirty="0" smtClean="0"/>
              <a:t>2 Corinthians 13:11 KJV </a:t>
            </a:r>
            <a:r>
              <a:rPr lang="en-CA" dirty="0" smtClean="0"/>
              <a:t>“Finally, brethren, farewell. Be perfect, be of good comfort, be of one mind, live in peace; and </a:t>
            </a:r>
            <a:r>
              <a:rPr lang="en-CA" b="1" dirty="0" smtClean="0"/>
              <a:t>the God of love and peace </a:t>
            </a:r>
            <a:r>
              <a:rPr lang="en-CA" dirty="0" smtClean="0"/>
              <a:t>shall be with you.” </a:t>
            </a:r>
          </a:p>
          <a:p>
            <a:endParaRPr lang="en-CA" sz="1100" dirty="0" smtClean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6668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CA" sz="3600" b="1" dirty="0" smtClean="0"/>
              <a:t>“The Peace of God</a:t>
            </a:r>
            <a:r>
              <a:rPr lang="en-CA" sz="3600" b="1" dirty="0" smtClean="0"/>
              <a:t>”</a:t>
            </a:r>
            <a:br>
              <a:rPr lang="en-CA" sz="3600" b="1" dirty="0" smtClean="0"/>
            </a:br>
            <a:r>
              <a:rPr lang="en-CA" sz="4000" b="1" dirty="0" smtClean="0"/>
              <a:t>His Influence</a:t>
            </a:r>
            <a:endParaRPr lang="en-CA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273" y="1556792"/>
            <a:ext cx="7481455" cy="252028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endParaRPr lang="en-CA" sz="1000" b="1" dirty="0" smtClean="0"/>
          </a:p>
          <a:p>
            <a:r>
              <a:rPr lang="en-CA" b="1" dirty="0"/>
              <a:t>Philippians 4:7 </a:t>
            </a:r>
            <a:r>
              <a:rPr lang="en-CA" b="1" dirty="0" smtClean="0"/>
              <a:t>KJV </a:t>
            </a:r>
            <a:r>
              <a:rPr lang="en-CA" dirty="0" smtClean="0"/>
              <a:t>“And </a:t>
            </a:r>
            <a:r>
              <a:rPr lang="en-CA" b="1" dirty="0"/>
              <a:t>the peace of God</a:t>
            </a:r>
            <a:r>
              <a:rPr lang="en-CA" dirty="0"/>
              <a:t>, which </a:t>
            </a:r>
            <a:r>
              <a:rPr lang="en-CA" dirty="0" err="1"/>
              <a:t>passeth</a:t>
            </a:r>
            <a:r>
              <a:rPr lang="en-CA" dirty="0"/>
              <a:t> all understanding, </a:t>
            </a:r>
            <a:r>
              <a:rPr lang="en-CA" b="1" dirty="0"/>
              <a:t>shall keep </a:t>
            </a:r>
            <a:r>
              <a:rPr lang="en-CA" dirty="0"/>
              <a:t>your hearts and minds through Christ Jesus</a:t>
            </a:r>
            <a:r>
              <a:rPr lang="en-CA" dirty="0" smtClean="0"/>
              <a:t>.”</a:t>
            </a:r>
          </a:p>
          <a:p>
            <a:endParaRPr lang="en-CA" sz="500" dirty="0" smtClean="0"/>
          </a:p>
          <a:p>
            <a:r>
              <a:rPr lang="en-CA" b="1" dirty="0"/>
              <a:t>Colossians 3:15 </a:t>
            </a:r>
            <a:r>
              <a:rPr lang="en-CA" b="1" dirty="0" smtClean="0"/>
              <a:t>KJV </a:t>
            </a:r>
            <a:r>
              <a:rPr lang="en-CA" dirty="0" smtClean="0"/>
              <a:t>“And </a:t>
            </a:r>
            <a:r>
              <a:rPr lang="en-CA" b="1" dirty="0"/>
              <a:t>let</a:t>
            </a:r>
            <a:r>
              <a:rPr lang="en-CA" dirty="0"/>
              <a:t> </a:t>
            </a:r>
            <a:r>
              <a:rPr lang="en-CA" b="1" dirty="0"/>
              <a:t>the peace of God rule</a:t>
            </a:r>
            <a:r>
              <a:rPr lang="en-CA" dirty="0"/>
              <a:t> in your hearts, to the which also ye are called in one body; and be ye thankful</a:t>
            </a:r>
            <a:r>
              <a:rPr lang="en-CA" dirty="0" smtClean="0"/>
              <a:t>.”</a:t>
            </a:r>
            <a:endParaRPr lang="x-none"/>
          </a:p>
          <a:p>
            <a:endParaRPr lang="en-CA" dirty="0" smtClean="0"/>
          </a:p>
          <a:p>
            <a:endParaRPr lang="en-CA" dirty="0"/>
          </a:p>
          <a:p>
            <a:endParaRPr lang="x-none"/>
          </a:p>
          <a:p>
            <a:endParaRPr lang="en-CA" dirty="0"/>
          </a:p>
          <a:p>
            <a:endParaRPr lang="x-none"/>
          </a:p>
          <a:p>
            <a:endParaRPr lang="en-CA" dirty="0"/>
          </a:p>
          <a:p>
            <a:endParaRPr lang="x-none"/>
          </a:p>
          <a:p>
            <a:endParaRPr lang="en-CA" dirty="0"/>
          </a:p>
          <a:p>
            <a:endParaRPr lang="x-none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713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sz="3600" b="1" dirty="0" smtClean="0"/>
              <a:t>Samples of Things that: </a:t>
            </a:r>
            <a:br>
              <a:rPr lang="en-CA" sz="3600" b="1" dirty="0" smtClean="0"/>
            </a:br>
            <a:r>
              <a:rPr lang="en-CA" sz="4000" b="1" dirty="0" smtClean="0"/>
              <a:t>Do Not</a:t>
            </a:r>
            <a:r>
              <a:rPr lang="en-CA" sz="4000" b="1" dirty="0" smtClean="0"/>
              <a:t> </a:t>
            </a:r>
            <a:r>
              <a:rPr lang="en-CA" sz="4000" b="1" dirty="0" smtClean="0"/>
              <a:t>make for peace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2700" y="1451917"/>
            <a:ext cx="4467572" cy="5073427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endParaRPr lang="en-CA" sz="400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Being too busy.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Feeling listless.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Missing the Bible readings.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Over spending.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Sick children.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Forgetfulness.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Unprepared … </a:t>
            </a:r>
            <a:r>
              <a:rPr lang="en-CA" dirty="0" smtClean="0"/>
              <a:t>again.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Being double-minded</a:t>
            </a:r>
            <a:r>
              <a:rPr lang="en-CA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Lacking </a:t>
            </a:r>
            <a:r>
              <a:rPr lang="en-CA" dirty="0" smtClean="0"/>
              <a:t>understanding.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Bad news. </a:t>
            </a:r>
          </a:p>
        </p:txBody>
      </p:sp>
    </p:spTree>
    <p:extLst>
      <p:ext uri="{BB962C8B-B14F-4D97-AF65-F5344CB8AC3E}">
        <p14:creationId xmlns:p14="http://schemas.microsoft.com/office/powerpoint/2010/main" val="208485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“Sown </a:t>
            </a:r>
            <a:r>
              <a:rPr lang="en-CA" sz="3600" b="1" dirty="0" smtClean="0"/>
              <a:t>in </a:t>
            </a:r>
            <a:r>
              <a:rPr lang="en-CA" sz="3600" b="1" dirty="0" smtClean="0"/>
              <a:t>peace” … hence </a:t>
            </a:r>
            <a:r>
              <a:rPr lang="en-CA" sz="3600" b="1" dirty="0" smtClean="0"/>
              <a:t>‘peaceable</a:t>
            </a:r>
            <a:r>
              <a:rPr lang="en-CA" sz="3600" b="1" dirty="0" smtClean="0"/>
              <a:t>’ </a:t>
            </a:r>
            <a:br>
              <a:rPr lang="en-CA" sz="3600" b="1" dirty="0" smtClean="0"/>
            </a:br>
            <a:r>
              <a:rPr lang="en-CA" sz="3600" b="1" dirty="0" smtClean="0"/>
              <a:t>in prospect!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1744216"/>
            <a:ext cx="7481455" cy="355699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sz="2700" b="1" dirty="0" smtClean="0"/>
              <a:t>James </a:t>
            </a:r>
            <a:r>
              <a:rPr lang="en-CA" sz="2700" b="1" dirty="0"/>
              <a:t>3:17-18 KJV</a:t>
            </a:r>
          </a:p>
          <a:p>
            <a:r>
              <a:rPr lang="en-CA" sz="2700" dirty="0"/>
              <a:t>17  But the wisdom that is from above is first pure, then </a:t>
            </a:r>
            <a:r>
              <a:rPr lang="en-CA" sz="2700" b="1" dirty="0"/>
              <a:t>peaceable</a:t>
            </a:r>
            <a:r>
              <a:rPr lang="en-CA" sz="2700" dirty="0"/>
              <a:t>, gentle, </a:t>
            </a:r>
            <a:r>
              <a:rPr lang="en-CA" sz="2700" i="1" dirty="0"/>
              <a:t>and</a:t>
            </a:r>
            <a:r>
              <a:rPr lang="en-CA" sz="2700" dirty="0"/>
              <a:t> easy to be </a:t>
            </a:r>
            <a:r>
              <a:rPr lang="en-CA" sz="2700" dirty="0" err="1"/>
              <a:t>intreated</a:t>
            </a:r>
            <a:r>
              <a:rPr lang="en-CA" sz="2700" dirty="0"/>
              <a:t>, full of mercy and good fruits, without partiality, and without hypocrisy.</a:t>
            </a:r>
          </a:p>
          <a:p>
            <a:r>
              <a:rPr lang="en-CA" sz="2700" dirty="0"/>
              <a:t>18  And the fruit of righteousness is </a:t>
            </a:r>
            <a:r>
              <a:rPr lang="en-CA" sz="2700" b="1" dirty="0"/>
              <a:t>sown in peace of them that make peace.</a:t>
            </a:r>
          </a:p>
          <a:p>
            <a:endParaRPr lang="en-CA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11927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Peaceful Promises:</a:t>
            </a:r>
            <a:br>
              <a:rPr lang="en-CA" sz="3600" b="1" dirty="0" smtClean="0"/>
            </a:br>
            <a:r>
              <a:rPr lang="en-CA" sz="4000" b="1" dirty="0" smtClean="0"/>
              <a:t>“All </a:t>
            </a:r>
            <a:r>
              <a:rPr lang="en-CA" sz="4000" b="1" dirty="0" smtClean="0"/>
              <a:t>things work together”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 smtClean="0"/>
              <a:t>Romans </a:t>
            </a:r>
            <a:r>
              <a:rPr lang="en-CA" b="1" dirty="0"/>
              <a:t>8:27-29 KJV</a:t>
            </a:r>
          </a:p>
          <a:p>
            <a:r>
              <a:rPr lang="en-CA" dirty="0"/>
              <a:t>27  And he that </a:t>
            </a:r>
            <a:r>
              <a:rPr lang="en-CA" dirty="0" err="1"/>
              <a:t>searcheth</a:t>
            </a:r>
            <a:r>
              <a:rPr lang="en-CA" dirty="0"/>
              <a:t> the hearts </a:t>
            </a:r>
            <a:r>
              <a:rPr lang="en-CA" dirty="0" err="1"/>
              <a:t>knoweth</a:t>
            </a:r>
            <a:r>
              <a:rPr lang="en-CA" dirty="0"/>
              <a:t> what </a:t>
            </a:r>
            <a:r>
              <a:rPr lang="en-CA" i="1" dirty="0"/>
              <a:t>is</a:t>
            </a:r>
            <a:r>
              <a:rPr lang="en-CA" dirty="0"/>
              <a:t> the mind of the Spirit, because he </a:t>
            </a:r>
            <a:r>
              <a:rPr lang="en-CA" dirty="0" err="1"/>
              <a:t>maketh</a:t>
            </a:r>
            <a:r>
              <a:rPr lang="en-CA" dirty="0"/>
              <a:t> intercession for the saints according to </a:t>
            </a:r>
            <a:r>
              <a:rPr lang="en-CA" i="1" dirty="0"/>
              <a:t>the will of</a:t>
            </a:r>
            <a:r>
              <a:rPr lang="en-CA" dirty="0"/>
              <a:t> God.</a:t>
            </a:r>
          </a:p>
          <a:p>
            <a:r>
              <a:rPr lang="en-CA" b="1" dirty="0"/>
              <a:t>28  And we know that all things work together for good to them that love God, </a:t>
            </a:r>
            <a:r>
              <a:rPr lang="en-CA" dirty="0"/>
              <a:t>to them who are the called according to </a:t>
            </a:r>
            <a:r>
              <a:rPr lang="en-CA" i="1" dirty="0"/>
              <a:t>his</a:t>
            </a:r>
            <a:r>
              <a:rPr lang="en-CA" dirty="0"/>
              <a:t> purpose.</a:t>
            </a:r>
          </a:p>
          <a:p>
            <a:r>
              <a:rPr lang="en-CA" dirty="0"/>
              <a:t>29  For whom he did foreknow, he also did predestinate </a:t>
            </a:r>
            <a:r>
              <a:rPr lang="en-CA" i="1" dirty="0"/>
              <a:t>to be</a:t>
            </a:r>
            <a:r>
              <a:rPr lang="en-CA" dirty="0"/>
              <a:t> conformed to the image of his Son, that he might be the firstborn among many brethren.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2120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3600" b="1" dirty="0" smtClean="0"/>
              <a:t>Peaceful Promises:</a:t>
            </a:r>
            <a:br>
              <a:rPr lang="en-CA" sz="3600" b="1" dirty="0" smtClean="0"/>
            </a:br>
            <a:r>
              <a:rPr lang="en-CA" sz="4000" b="1" dirty="0" smtClean="0"/>
              <a:t>“Make </a:t>
            </a:r>
            <a:r>
              <a:rPr lang="en-CA" sz="4000" b="1" dirty="0" smtClean="0"/>
              <a:t>a Way to Escape”</a:t>
            </a:r>
            <a:endParaRPr lang="en-C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1744217"/>
            <a:ext cx="7481455" cy="3556991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/>
              <a:t>1 Corinthians 10:13-14 KJV</a:t>
            </a:r>
          </a:p>
          <a:p>
            <a:r>
              <a:rPr lang="en-CA" dirty="0"/>
              <a:t>13  There hath no temptation taken you but such as is common to man: but God </a:t>
            </a:r>
            <a:r>
              <a:rPr lang="en-CA" i="1" dirty="0"/>
              <a:t>is</a:t>
            </a:r>
            <a:r>
              <a:rPr lang="en-CA" dirty="0"/>
              <a:t> faithful, who will not suffer you to be tempted above that ye are able; </a:t>
            </a:r>
            <a:r>
              <a:rPr lang="en-CA" b="1" dirty="0"/>
              <a:t>but will with the temptation also make a way to escape</a:t>
            </a:r>
            <a:r>
              <a:rPr lang="en-CA" dirty="0"/>
              <a:t>, that ye may be able to bear </a:t>
            </a:r>
            <a:r>
              <a:rPr lang="en-CA" i="1" dirty="0"/>
              <a:t>it.</a:t>
            </a:r>
            <a:endParaRPr lang="en-CA" dirty="0"/>
          </a:p>
          <a:p>
            <a:r>
              <a:rPr lang="en-CA" dirty="0"/>
              <a:t>14  Wherefore, my dearly beloved, </a:t>
            </a:r>
            <a:r>
              <a:rPr lang="en-CA" b="1" dirty="0"/>
              <a:t>flee</a:t>
            </a:r>
            <a:r>
              <a:rPr lang="en-CA" dirty="0"/>
              <a:t> from idolatry.</a:t>
            </a:r>
          </a:p>
          <a:p>
            <a:endParaRPr lang="x-none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1692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1685</Words>
  <Application>Microsoft Office PowerPoint</Application>
  <PresentationFormat>On-screen Show (4:3)</PresentationFormat>
  <Paragraphs>216</Paragraphs>
  <Slides>29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1_Office Theme</vt:lpstr>
      <vt:lpstr>Whatshan Lake Bible School – 2018 Class 2: “The Peace of God”</vt:lpstr>
      <vt:lpstr>Finding “The God of Peace” Review of Class 1</vt:lpstr>
      <vt:lpstr>“The Peace of God” (Our Classes for the Week)</vt:lpstr>
      <vt:lpstr>“The God of Peace” is Active</vt:lpstr>
      <vt:lpstr>“The Peace of God” His Influence</vt:lpstr>
      <vt:lpstr>Samples of Things that:  Do Not make for peace</vt:lpstr>
      <vt:lpstr>“Sown in peace” … hence ‘peaceable’  in prospect!</vt:lpstr>
      <vt:lpstr>Peaceful Promises: “All things work together”</vt:lpstr>
      <vt:lpstr>Peaceful Promises: “Make a Way to Escape”</vt:lpstr>
      <vt:lpstr>Peaceful Promises: “all ministering spirits”</vt:lpstr>
      <vt:lpstr>Searching for “the Peace of God’ Jacob</vt:lpstr>
      <vt:lpstr>Searching for “The God of Peace” Esau is Peaceable</vt:lpstr>
      <vt:lpstr>Isaiah 26:3 KJV “Thou wilt keep him in perfect peace, whose mind is stayed on thee: because he trusteth in thee.”</vt:lpstr>
      <vt:lpstr>The Peace of God: “Perfect Peace”</vt:lpstr>
      <vt:lpstr>The Peace of God: “Which passeth all understanding”</vt:lpstr>
      <vt:lpstr>Therefore: “By Prayer and Supplication”</vt:lpstr>
      <vt:lpstr>The Peace of God: “Which Surpasses all Understanding” </vt:lpstr>
      <vt:lpstr>Peace beyond Understanding: King Hezekiah</vt:lpstr>
      <vt:lpstr>A Parallel Thought: “Above all that we ask or think”</vt:lpstr>
      <vt:lpstr>The Peace of God: “Will guard your hearts”</vt:lpstr>
      <vt:lpstr>The Peace of God: “Will guard your hearts and minds” </vt:lpstr>
      <vt:lpstr>Wherefore: “Think on these things”</vt:lpstr>
      <vt:lpstr>The God of Peace: “Shall be with you”</vt:lpstr>
      <vt:lpstr>Isaiah 55:12 KJV “For ye shall go out with joy, and be led forth with peace: the mountains and the hills shall break forth before you into singing, and all the trees of the field shall clap their hands.”</vt:lpstr>
      <vt:lpstr>The God of Peace: “Found of him in peace, without spot”</vt:lpstr>
      <vt:lpstr>The God of Peace:  We need to Know Him!</vt:lpstr>
      <vt:lpstr>The work of righteousness: “Shall be Peace”</vt:lpstr>
      <vt:lpstr>“The God of Peace be with you all” The Object of Life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Whatchan Lake Bible School – 2018 Class 2: “The Peace of God”</dc:title>
  <dc:creator>Frank Abel</dc:creator>
  <cp:lastModifiedBy>Frank Abel</cp:lastModifiedBy>
  <cp:revision>10</cp:revision>
  <dcterms:created xsi:type="dcterms:W3CDTF">2018-08-07T13:18:00Z</dcterms:created>
  <dcterms:modified xsi:type="dcterms:W3CDTF">2018-08-13T13:51:02Z</dcterms:modified>
</cp:coreProperties>
</file>