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9"/>
  </p:handoutMasterIdLst>
  <p:sldIdLst>
    <p:sldId id="313" r:id="rId2"/>
    <p:sldId id="318" r:id="rId3"/>
    <p:sldId id="308" r:id="rId4"/>
    <p:sldId id="309" r:id="rId5"/>
    <p:sldId id="297" r:id="rId6"/>
    <p:sldId id="312" r:id="rId7"/>
    <p:sldId id="314" r:id="rId8"/>
    <p:sldId id="298" r:id="rId9"/>
    <p:sldId id="299" r:id="rId10"/>
    <p:sldId id="304" r:id="rId11"/>
    <p:sldId id="277" r:id="rId12"/>
    <p:sldId id="285" r:id="rId13"/>
    <p:sldId id="278" r:id="rId14"/>
    <p:sldId id="282" r:id="rId15"/>
    <p:sldId id="283" r:id="rId16"/>
    <p:sldId id="279" r:id="rId17"/>
    <p:sldId id="280" r:id="rId18"/>
    <p:sldId id="281" r:id="rId19"/>
    <p:sldId id="303" r:id="rId20"/>
    <p:sldId id="291" r:id="rId21"/>
    <p:sldId id="270" r:id="rId22"/>
    <p:sldId id="284" r:id="rId23"/>
    <p:sldId id="286" r:id="rId24"/>
    <p:sldId id="295" r:id="rId25"/>
    <p:sldId id="307" r:id="rId26"/>
    <p:sldId id="317" r:id="rId27"/>
    <p:sldId id="306" r:id="rId28"/>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116" autoAdjust="0"/>
    <p:restoredTop sz="94660"/>
  </p:normalViewPr>
  <p:slideViewPr>
    <p:cSldViewPr>
      <p:cViewPr varScale="1">
        <p:scale>
          <a:sx n="61" d="100"/>
          <a:sy n="61" d="100"/>
        </p:scale>
        <p:origin x="-1044" y="-90"/>
      </p:cViewPr>
      <p:guideLst>
        <p:guide orient="horz" pos="2160"/>
        <p:guide pos="2880"/>
      </p:guideLst>
    </p:cSldViewPr>
  </p:slideViewPr>
  <p:notesTextViewPr>
    <p:cViewPr>
      <p:scale>
        <a:sx n="1" d="1"/>
        <a:sy n="1" d="1"/>
      </p:scale>
      <p:origin x="0" y="0"/>
    </p:cViewPr>
  </p:notesTextViewPr>
  <p:sorterViewPr>
    <p:cViewPr>
      <p:scale>
        <a:sx n="60" d="100"/>
        <a:sy n="60" d="100"/>
      </p:scale>
      <p:origin x="0" y="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5959263C-F482-4965-B162-AC2E98C180C6}" type="datetimeFigureOut">
              <a:rPr lang="en-CA" smtClean="0"/>
              <a:t>17/08/2018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AC9756BF-8C99-46F5-A03B-E19673F94FB0}" type="slidenum">
              <a:rPr lang="en-CA" smtClean="0"/>
              <a:t>‹#›</a:t>
            </a:fld>
            <a:endParaRPr lang="en-CA"/>
          </a:p>
        </p:txBody>
      </p:sp>
    </p:spTree>
    <p:extLst>
      <p:ext uri="{BB962C8B-B14F-4D97-AF65-F5344CB8AC3E}">
        <p14:creationId xmlns:p14="http://schemas.microsoft.com/office/powerpoint/2010/main" val="18976717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21248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77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905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423687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t>17/08/2018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70523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595666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t>17/08/2018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01818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t>17/08/2018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36003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t>17/08/2018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7272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152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17/08/2018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993057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pPr/>
              <a:t>17/08/2018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pPr/>
              <a:t>‹#›</a:t>
            </a:fld>
            <a:endParaRPr lang="en-CA" dirty="0"/>
          </a:p>
        </p:txBody>
      </p:sp>
    </p:spTree>
    <p:extLst>
      <p:ext uri="{BB962C8B-B14F-4D97-AF65-F5344CB8AC3E}">
        <p14:creationId xmlns:p14="http://schemas.microsoft.com/office/powerpoint/2010/main" val="326722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027377" y="764704"/>
            <a:ext cx="5109935" cy="1296144"/>
          </a:xfrm>
          <a:effectLst>
            <a:softEdge rad="127000"/>
          </a:effectLst>
        </p:spPr>
        <p:style>
          <a:lnRef idx="2">
            <a:schemeClr val="accent5"/>
          </a:lnRef>
          <a:fillRef idx="1">
            <a:schemeClr val="lt1"/>
          </a:fillRef>
          <a:effectRef idx="0">
            <a:schemeClr val="accent5"/>
          </a:effectRef>
          <a:fontRef idx="minor">
            <a:schemeClr val="dk1"/>
          </a:fontRef>
        </p:style>
        <p:txBody>
          <a:bodyPr>
            <a:noAutofit/>
          </a:bodyPr>
          <a:lstStyle/>
          <a:p>
            <a:r>
              <a:rPr lang="en-CA" sz="2400" b="1" dirty="0" err="1"/>
              <a:t>Whatshan</a:t>
            </a:r>
            <a:r>
              <a:rPr lang="en-CA" sz="2400" b="1" dirty="0"/>
              <a:t> Lake Bible School - 2018</a:t>
            </a:r>
            <a:br>
              <a:rPr lang="en-CA" sz="2400" b="1" dirty="0"/>
            </a:br>
            <a:r>
              <a:rPr lang="en-CA" sz="2400" b="1" dirty="0"/>
              <a:t>Theme: The </a:t>
            </a:r>
            <a:r>
              <a:rPr lang="en-CA" sz="2400" b="1" dirty="0" smtClean="0"/>
              <a:t>Peace of God;</a:t>
            </a:r>
            <a:br>
              <a:rPr lang="en-CA" sz="2400" b="1" dirty="0" smtClean="0"/>
            </a:br>
            <a:r>
              <a:rPr lang="en-CA" sz="2400" b="1" dirty="0" smtClean="0"/>
              <a:t> </a:t>
            </a:r>
            <a:r>
              <a:rPr lang="en-CA" sz="2400" b="1" dirty="0"/>
              <a:t>Class </a:t>
            </a:r>
            <a:r>
              <a:rPr lang="en-CA" sz="2400" b="1" dirty="0" smtClean="0"/>
              <a:t>3: “No peace to the wicked”</a:t>
            </a:r>
            <a:endParaRPr lang="en-CA" sz="2400" dirty="0"/>
          </a:p>
        </p:txBody>
      </p:sp>
      <p:sp>
        <p:nvSpPr>
          <p:cNvPr id="4" name="Content Placeholder 3"/>
          <p:cNvSpPr>
            <a:spLocks noGrp="1"/>
          </p:cNvSpPr>
          <p:nvPr>
            <p:ph idx="1"/>
          </p:nvPr>
        </p:nvSpPr>
        <p:spPr/>
        <p:txBody>
          <a:bodyPr>
            <a:normAutofit/>
          </a:bodyPr>
          <a:lstStyle/>
          <a:p>
            <a:endParaRPr lang="en-CA" sz="2800" dirty="0"/>
          </a:p>
          <a:p>
            <a:endParaRPr lang="en-CA" sz="2800" dirty="0"/>
          </a:p>
        </p:txBody>
      </p:sp>
    </p:spTree>
    <p:extLst>
      <p:ext uri="{BB962C8B-B14F-4D97-AF65-F5344CB8AC3E}">
        <p14:creationId xmlns:p14="http://schemas.microsoft.com/office/powerpoint/2010/main" val="1595644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229600" cy="2232248"/>
          </a:xfrm>
          <a:noFill/>
          <a:effectLst>
            <a:softEdge rad="63500"/>
          </a:effectLst>
        </p:spPr>
        <p:txBody>
          <a:bodyPr>
            <a:normAutofit fontScale="92500"/>
          </a:bodyPr>
          <a:lstStyle/>
          <a:p>
            <a:pPr marL="0" indent="0" algn="ctr">
              <a:buNone/>
            </a:pPr>
            <a:r>
              <a:rPr lang="en-CA" sz="2600" b="1" dirty="0">
                <a:solidFill>
                  <a:schemeClr val="bg1"/>
                </a:solidFill>
                <a:effectLst>
                  <a:outerShdw blurRad="38100" dist="38100" dir="2700000" algn="tl">
                    <a:srgbClr val="000000">
                      <a:alpha val="43137"/>
                    </a:srgbClr>
                  </a:outerShdw>
                </a:effectLst>
              </a:rPr>
              <a:t>Revelation 6:4 KJV</a:t>
            </a:r>
          </a:p>
          <a:p>
            <a:pPr marL="0" indent="0" algn="ctr">
              <a:buNone/>
            </a:pPr>
            <a:r>
              <a:rPr lang="en-CA" sz="2800" b="1" dirty="0" smtClean="0">
                <a:solidFill>
                  <a:schemeClr val="bg1"/>
                </a:solidFill>
                <a:effectLst>
                  <a:outerShdw blurRad="38100" dist="38100" dir="2700000" algn="tl">
                    <a:srgbClr val="000000">
                      <a:alpha val="43137"/>
                    </a:srgbClr>
                  </a:outerShdw>
                </a:effectLst>
              </a:rPr>
              <a:t>“And </a:t>
            </a:r>
            <a:r>
              <a:rPr lang="en-CA" sz="2800" b="1" dirty="0">
                <a:solidFill>
                  <a:schemeClr val="bg1"/>
                </a:solidFill>
                <a:effectLst>
                  <a:outerShdw blurRad="38100" dist="38100" dir="2700000" algn="tl">
                    <a:srgbClr val="000000">
                      <a:alpha val="43137"/>
                    </a:srgbClr>
                  </a:outerShdw>
                </a:effectLst>
              </a:rPr>
              <a:t>there went out another horse </a:t>
            </a:r>
            <a:r>
              <a:rPr lang="en-CA" sz="2800" b="1" i="1" dirty="0">
                <a:solidFill>
                  <a:schemeClr val="bg1"/>
                </a:solidFill>
                <a:effectLst>
                  <a:outerShdw blurRad="38100" dist="38100" dir="2700000" algn="tl">
                    <a:srgbClr val="000000">
                      <a:alpha val="43137"/>
                    </a:srgbClr>
                  </a:outerShdw>
                </a:effectLst>
              </a:rPr>
              <a:t>that was</a:t>
            </a:r>
            <a:r>
              <a:rPr lang="en-CA" sz="2800" b="1" dirty="0">
                <a:solidFill>
                  <a:schemeClr val="bg1"/>
                </a:solidFill>
                <a:effectLst>
                  <a:outerShdw blurRad="38100" dist="38100" dir="2700000" algn="tl">
                    <a:srgbClr val="000000">
                      <a:alpha val="43137"/>
                    </a:srgbClr>
                  </a:outerShdw>
                </a:effectLst>
              </a:rPr>
              <a:t> red: and </a:t>
            </a:r>
            <a:r>
              <a:rPr lang="en-CA" sz="2800" b="1" i="1" dirty="0">
                <a:solidFill>
                  <a:schemeClr val="bg1"/>
                </a:solidFill>
                <a:effectLst>
                  <a:outerShdw blurRad="38100" dist="38100" dir="2700000" algn="tl">
                    <a:srgbClr val="000000">
                      <a:alpha val="43137"/>
                    </a:srgbClr>
                  </a:outerShdw>
                </a:effectLst>
              </a:rPr>
              <a:t>power</a:t>
            </a:r>
            <a:r>
              <a:rPr lang="en-CA" sz="2800" b="1" dirty="0">
                <a:solidFill>
                  <a:schemeClr val="bg1"/>
                </a:solidFill>
                <a:effectLst>
                  <a:outerShdw blurRad="38100" dist="38100" dir="2700000" algn="tl">
                    <a:srgbClr val="000000">
                      <a:alpha val="43137"/>
                    </a:srgbClr>
                  </a:outerShdw>
                </a:effectLst>
              </a:rPr>
              <a:t> was given to him that sat thereon to take peace from the earth, and that they should kill one another: and there was given unto him a great sword</a:t>
            </a:r>
            <a:r>
              <a:rPr lang="en-CA" sz="2800" b="1" dirty="0" smtClean="0">
                <a:solidFill>
                  <a:schemeClr val="bg1"/>
                </a:solidFill>
                <a:effectLst>
                  <a:outerShdw blurRad="38100" dist="38100" dir="2700000" algn="tl">
                    <a:srgbClr val="000000">
                      <a:alpha val="43137"/>
                    </a:srgbClr>
                  </a:outerShdw>
                </a:effectLst>
              </a:rPr>
              <a:t>.”</a:t>
            </a:r>
            <a:endParaRPr lang="en-CA" sz="2800" b="1" dirty="0">
              <a:solidFill>
                <a:schemeClr val="bg1"/>
              </a:solidFill>
              <a:effectLst>
                <a:outerShdw blurRad="38100" dist="38100" dir="2700000" algn="tl">
                  <a:srgbClr val="000000">
                    <a:alpha val="43137"/>
                  </a:srgbClr>
                </a:outerShdw>
              </a:effectLst>
            </a:endParaRPr>
          </a:p>
          <a:p>
            <a:pPr algn="ctr"/>
            <a:endParaRPr lang="x-none" sz="2400">
              <a:solidFill>
                <a:schemeClr val="bg1"/>
              </a:solidFill>
              <a:effectLst>
                <a:outerShdw blurRad="38100" dist="38100" dir="2700000" algn="tl">
                  <a:srgbClr val="000000">
                    <a:alpha val="43137"/>
                  </a:srgbClr>
                </a:outerShdw>
              </a:effectLst>
            </a:endParaRPr>
          </a:p>
          <a:p>
            <a:pPr algn="ctr"/>
            <a:endParaRPr lang="en-CA" sz="2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601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to the Wicked”</a:t>
            </a:r>
            <a:r>
              <a:rPr lang="en-CA" sz="3600" b="1" dirty="0" smtClean="0"/>
              <a:t/>
            </a:r>
            <a:br>
              <a:rPr lang="en-CA" sz="3600" b="1" dirty="0" smtClean="0"/>
            </a:br>
            <a:r>
              <a:rPr lang="en-CA" sz="3600" b="1" dirty="0" err="1" smtClean="0"/>
              <a:t>Pharoah</a:t>
            </a:r>
            <a:endParaRPr lang="en-CA" sz="3600" b="1" dirty="0"/>
          </a:p>
        </p:txBody>
      </p:sp>
      <p:sp>
        <p:nvSpPr>
          <p:cNvPr id="3" name="Content Placeholder 2"/>
          <p:cNvSpPr>
            <a:spLocks noGrp="1"/>
          </p:cNvSpPr>
          <p:nvPr>
            <p:ph idx="1"/>
          </p:nvPr>
        </p:nvSpPr>
        <p:spPr>
          <a:xfrm>
            <a:off x="457200" y="1600201"/>
            <a:ext cx="8229600" cy="3989040"/>
          </a:xfrm>
          <a:solidFill>
            <a:schemeClr val="bg1"/>
          </a:solidFill>
        </p:spPr>
        <p:txBody>
          <a:bodyPr>
            <a:noAutofit/>
          </a:bodyPr>
          <a:lstStyle/>
          <a:p>
            <a:pPr marL="0" indent="0">
              <a:buNone/>
            </a:pPr>
            <a:endParaRPr lang="en-CA" sz="500" b="1" dirty="0" smtClean="0"/>
          </a:p>
          <a:p>
            <a:pPr marL="0" indent="0">
              <a:buNone/>
            </a:pPr>
            <a:r>
              <a:rPr lang="en-CA" sz="2700" b="1" dirty="0" smtClean="0"/>
              <a:t>Exodus 14:5-6 </a:t>
            </a:r>
            <a:r>
              <a:rPr lang="en-CA" sz="2700" b="1" dirty="0"/>
              <a:t>KJV</a:t>
            </a:r>
          </a:p>
          <a:p>
            <a:r>
              <a:rPr lang="en-CA" sz="2700" dirty="0"/>
              <a:t>5  And it was told the king of Egypt that the people fled: and the heart of Pharaoh and of his servants was turned against the people, and they said, </a:t>
            </a:r>
            <a:r>
              <a:rPr lang="en-CA" sz="2700" b="1" dirty="0"/>
              <a:t>Why have we done this, that we have let Israel go from serving us?</a:t>
            </a:r>
          </a:p>
          <a:p>
            <a:r>
              <a:rPr lang="en-CA" sz="2700" dirty="0"/>
              <a:t>6  And he made ready his chariot, and took his people with him:</a:t>
            </a:r>
          </a:p>
          <a:p>
            <a:endParaRPr lang="en-CA" sz="2400" dirty="0"/>
          </a:p>
          <a:p>
            <a:endParaRPr lang="en-CA" sz="2400" dirty="0"/>
          </a:p>
        </p:txBody>
      </p:sp>
    </p:spTree>
    <p:extLst>
      <p:ext uri="{BB962C8B-B14F-4D97-AF65-F5344CB8AC3E}">
        <p14:creationId xmlns:p14="http://schemas.microsoft.com/office/powerpoint/2010/main" val="318481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br>
              <a:rPr lang="en-CA" sz="4000" b="1" dirty="0" smtClean="0"/>
            </a:br>
            <a:r>
              <a:rPr lang="en-CA" sz="3600" b="1" dirty="0" smtClean="0"/>
              <a:t>The Syrians Encamped about Samaria</a:t>
            </a:r>
            <a:endParaRPr lang="en-CA" sz="3100" b="1" dirty="0"/>
          </a:p>
        </p:txBody>
      </p:sp>
      <p:sp>
        <p:nvSpPr>
          <p:cNvPr id="3" name="Content Placeholder 2"/>
          <p:cNvSpPr>
            <a:spLocks noGrp="1"/>
          </p:cNvSpPr>
          <p:nvPr>
            <p:ph idx="1"/>
          </p:nvPr>
        </p:nvSpPr>
        <p:spPr>
          <a:solidFill>
            <a:schemeClr val="bg1"/>
          </a:solidFill>
        </p:spPr>
        <p:txBody>
          <a:bodyPr>
            <a:normAutofit fontScale="85000" lnSpcReduction="10000"/>
          </a:bodyPr>
          <a:lstStyle/>
          <a:p>
            <a:pPr marL="0" indent="0">
              <a:buNone/>
            </a:pPr>
            <a:endParaRPr lang="en-CA" sz="700" b="1" dirty="0" smtClean="0"/>
          </a:p>
          <a:p>
            <a:pPr marL="0" indent="0">
              <a:buNone/>
            </a:pPr>
            <a:r>
              <a:rPr lang="en-CA" b="1" dirty="0"/>
              <a:t>2 Kings 7:6-7 KJV</a:t>
            </a:r>
          </a:p>
          <a:p>
            <a:r>
              <a:rPr lang="en-CA" dirty="0"/>
              <a:t>6  </a:t>
            </a:r>
            <a:r>
              <a:rPr lang="en-CA" b="1" dirty="0"/>
              <a:t>For the Lord had made the host of the Syrians to hear a noise of chariots, and a noise of horses, </a:t>
            </a:r>
            <a:r>
              <a:rPr lang="en-CA" b="1" i="1" dirty="0"/>
              <a:t>even</a:t>
            </a:r>
            <a:r>
              <a:rPr lang="en-CA" b="1" dirty="0"/>
              <a:t> the noise of a great host: </a:t>
            </a:r>
            <a:r>
              <a:rPr lang="en-CA" dirty="0"/>
              <a:t>and they said one to another, Lo, the king of Israel hath hired against us the kings of the Hittites, and the kings of the Egyptians, to come upon us.</a:t>
            </a:r>
          </a:p>
          <a:p>
            <a:r>
              <a:rPr lang="en-CA" dirty="0"/>
              <a:t>7  </a:t>
            </a:r>
            <a:r>
              <a:rPr lang="en-CA" b="1" dirty="0"/>
              <a:t>Wherefore they arose and fled in the twilight</a:t>
            </a:r>
            <a:r>
              <a:rPr lang="en-CA" dirty="0"/>
              <a:t>, and left their tents, and their horses, and their asses, even the camp as it </a:t>
            </a:r>
            <a:r>
              <a:rPr lang="en-CA" i="1" dirty="0"/>
              <a:t>was,</a:t>
            </a:r>
            <a:r>
              <a:rPr lang="en-CA" dirty="0"/>
              <a:t> and fled for their life.</a:t>
            </a:r>
          </a:p>
          <a:p>
            <a:endParaRPr lang="x-none"/>
          </a:p>
          <a:p>
            <a:endParaRPr lang="en-CA" dirty="0"/>
          </a:p>
          <a:p>
            <a:endParaRPr lang="en-CA" dirty="0"/>
          </a:p>
        </p:txBody>
      </p:sp>
    </p:spTree>
    <p:extLst>
      <p:ext uri="{BB962C8B-B14F-4D97-AF65-F5344CB8AC3E}">
        <p14:creationId xmlns:p14="http://schemas.microsoft.com/office/powerpoint/2010/main" val="99358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“No Peace unto the Wicked”</a:t>
            </a:r>
            <a:br>
              <a:rPr lang="en-CA" sz="3600" b="1" dirty="0" smtClean="0"/>
            </a:br>
            <a:r>
              <a:rPr lang="en-CA" sz="3200" b="1" dirty="0" smtClean="0"/>
              <a:t>An Evil Thought - Ahab </a:t>
            </a:r>
            <a:endParaRPr lang="en-CA" sz="3200" b="1" dirty="0"/>
          </a:p>
        </p:txBody>
      </p:sp>
      <p:sp>
        <p:nvSpPr>
          <p:cNvPr id="3" name="Content Placeholder 2"/>
          <p:cNvSpPr>
            <a:spLocks noGrp="1"/>
          </p:cNvSpPr>
          <p:nvPr>
            <p:ph idx="1"/>
          </p:nvPr>
        </p:nvSpPr>
        <p:spPr>
          <a:xfrm>
            <a:off x="831273" y="1600201"/>
            <a:ext cx="7481455" cy="2404863"/>
          </a:xfrm>
          <a:solidFill>
            <a:schemeClr val="bg1"/>
          </a:solidFill>
        </p:spPr>
        <p:txBody>
          <a:bodyPr>
            <a:normAutofit/>
          </a:bodyPr>
          <a:lstStyle/>
          <a:p>
            <a:pPr marL="0" indent="0">
              <a:buNone/>
            </a:pPr>
            <a:endParaRPr lang="en-CA" sz="500" b="1" dirty="0" smtClean="0"/>
          </a:p>
          <a:p>
            <a:pPr marL="0" indent="0">
              <a:buNone/>
            </a:pPr>
            <a:r>
              <a:rPr lang="en-CA" sz="2700" b="1" dirty="0" smtClean="0"/>
              <a:t>1 </a:t>
            </a:r>
            <a:r>
              <a:rPr lang="en-CA" sz="2700" b="1" dirty="0"/>
              <a:t>Kings 22:3 KJV</a:t>
            </a:r>
          </a:p>
          <a:p>
            <a:r>
              <a:rPr lang="en-CA" sz="2700" dirty="0"/>
              <a:t>3  And the king of Israel said unto his servants, </a:t>
            </a:r>
            <a:r>
              <a:rPr lang="en-CA" sz="2700" b="1" dirty="0"/>
              <a:t>Know ye that </a:t>
            </a:r>
            <a:r>
              <a:rPr lang="en-CA" sz="2700" b="1" dirty="0" err="1"/>
              <a:t>Ramoth</a:t>
            </a:r>
            <a:r>
              <a:rPr lang="en-CA" sz="2700" b="1" dirty="0"/>
              <a:t> in Gilead </a:t>
            </a:r>
            <a:r>
              <a:rPr lang="en-CA" sz="2700" b="1" i="1" dirty="0"/>
              <a:t>is</a:t>
            </a:r>
            <a:r>
              <a:rPr lang="en-CA" sz="2700" b="1" dirty="0"/>
              <a:t> ours</a:t>
            </a:r>
            <a:r>
              <a:rPr lang="en-CA" sz="2700" dirty="0"/>
              <a:t>, and we </a:t>
            </a:r>
            <a:r>
              <a:rPr lang="en-CA" sz="2700" i="1" dirty="0"/>
              <a:t>be</a:t>
            </a:r>
            <a:r>
              <a:rPr lang="en-CA" sz="2700" dirty="0"/>
              <a:t> still, </a:t>
            </a:r>
            <a:r>
              <a:rPr lang="en-CA" sz="2700" i="1" dirty="0"/>
              <a:t>and</a:t>
            </a:r>
            <a:r>
              <a:rPr lang="en-CA" sz="2700" dirty="0"/>
              <a:t> take it not out of the hand of the king of </a:t>
            </a:r>
            <a:r>
              <a:rPr lang="en-CA" sz="2700"/>
              <a:t>Syria</a:t>
            </a:r>
            <a:r>
              <a:rPr lang="en-CA" sz="2700" smtClean="0"/>
              <a:t>?</a:t>
            </a:r>
            <a:endParaRPr lang="en-CA" sz="2700" dirty="0"/>
          </a:p>
        </p:txBody>
      </p:sp>
    </p:spTree>
    <p:extLst>
      <p:ext uri="{BB962C8B-B14F-4D97-AF65-F5344CB8AC3E}">
        <p14:creationId xmlns:p14="http://schemas.microsoft.com/office/powerpoint/2010/main" val="302935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br>
              <a:rPr lang="en-CA" sz="4000" b="1" dirty="0" smtClean="0"/>
            </a:br>
            <a:r>
              <a:rPr lang="en-CA" sz="3600" b="1" dirty="0" smtClean="0"/>
              <a:t>“</a:t>
            </a:r>
            <a:r>
              <a:rPr lang="en-CA" sz="3600" b="1" dirty="0" err="1" smtClean="0"/>
              <a:t>Athaliah</a:t>
            </a:r>
            <a:r>
              <a:rPr lang="en-CA" sz="3600" b="1" dirty="0" smtClean="0"/>
              <a:t> … destroyed all the royal seed”</a:t>
            </a:r>
            <a:endParaRPr lang="en-CA" sz="3600" b="1" dirty="0"/>
          </a:p>
        </p:txBody>
      </p:sp>
      <p:sp>
        <p:nvSpPr>
          <p:cNvPr id="3" name="Content Placeholder 2"/>
          <p:cNvSpPr>
            <a:spLocks noGrp="1"/>
          </p:cNvSpPr>
          <p:nvPr>
            <p:ph idx="1"/>
          </p:nvPr>
        </p:nvSpPr>
        <p:spPr>
          <a:xfrm>
            <a:off x="457200" y="1600201"/>
            <a:ext cx="8229600" cy="4349080"/>
          </a:xfrm>
          <a:solidFill>
            <a:schemeClr val="bg1"/>
          </a:solidFill>
        </p:spPr>
        <p:txBody>
          <a:bodyPr>
            <a:normAutofit/>
          </a:bodyPr>
          <a:lstStyle/>
          <a:p>
            <a:pPr marL="0" indent="0">
              <a:buNone/>
            </a:pPr>
            <a:endParaRPr lang="en-CA" sz="500" b="1" dirty="0" smtClean="0"/>
          </a:p>
          <a:p>
            <a:pPr marL="0" indent="0">
              <a:buNone/>
            </a:pPr>
            <a:r>
              <a:rPr lang="en-CA" sz="2400" b="1" dirty="0" smtClean="0"/>
              <a:t>2 </a:t>
            </a:r>
            <a:r>
              <a:rPr lang="en-CA" sz="2400" b="1" dirty="0"/>
              <a:t>Kings 11:1-3 KJV</a:t>
            </a:r>
          </a:p>
          <a:p>
            <a:r>
              <a:rPr lang="en-CA" sz="2400" b="1" dirty="0"/>
              <a:t>1  And when </a:t>
            </a:r>
            <a:r>
              <a:rPr lang="en-CA" sz="2400" b="1" dirty="0" err="1"/>
              <a:t>Athaliah</a:t>
            </a:r>
            <a:r>
              <a:rPr lang="en-CA" sz="2400" b="1" dirty="0"/>
              <a:t> the mother of </a:t>
            </a:r>
            <a:r>
              <a:rPr lang="en-CA" sz="2400" b="1" dirty="0" err="1"/>
              <a:t>Ahaziah</a:t>
            </a:r>
            <a:r>
              <a:rPr lang="en-CA" sz="2400" b="1" dirty="0"/>
              <a:t> saw that her son was dead, she arose and destroyed all the seed royal.</a:t>
            </a:r>
          </a:p>
          <a:p>
            <a:r>
              <a:rPr lang="en-CA" sz="2400" dirty="0"/>
              <a:t>2  But </a:t>
            </a:r>
            <a:r>
              <a:rPr lang="en-CA" sz="2400" dirty="0" err="1"/>
              <a:t>Jehosheba</a:t>
            </a:r>
            <a:r>
              <a:rPr lang="en-CA" sz="2400" dirty="0"/>
              <a:t>, the daughter of king </a:t>
            </a:r>
            <a:r>
              <a:rPr lang="en-CA" sz="2400" dirty="0" err="1"/>
              <a:t>Joram</a:t>
            </a:r>
            <a:r>
              <a:rPr lang="en-CA" sz="2400" dirty="0"/>
              <a:t>, sister of </a:t>
            </a:r>
            <a:r>
              <a:rPr lang="en-CA" sz="2400" dirty="0" err="1"/>
              <a:t>Ahaziah</a:t>
            </a:r>
            <a:r>
              <a:rPr lang="en-CA" sz="2400" dirty="0"/>
              <a:t>, took </a:t>
            </a:r>
            <a:r>
              <a:rPr lang="en-CA" sz="2400" dirty="0" err="1"/>
              <a:t>Joash</a:t>
            </a:r>
            <a:r>
              <a:rPr lang="en-CA" sz="2400" dirty="0"/>
              <a:t> the son of </a:t>
            </a:r>
            <a:r>
              <a:rPr lang="en-CA" sz="2400" dirty="0" err="1"/>
              <a:t>Ahaziah</a:t>
            </a:r>
            <a:r>
              <a:rPr lang="en-CA" sz="2400" dirty="0"/>
              <a:t>, and stole him from among the king's sons </a:t>
            </a:r>
            <a:r>
              <a:rPr lang="en-CA" sz="2400" i="1" dirty="0"/>
              <a:t>which were</a:t>
            </a:r>
            <a:r>
              <a:rPr lang="en-CA" sz="2400" dirty="0"/>
              <a:t> slain; and they hid him, </a:t>
            </a:r>
            <a:r>
              <a:rPr lang="en-CA" sz="2400" i="1" dirty="0"/>
              <a:t>even</a:t>
            </a:r>
            <a:r>
              <a:rPr lang="en-CA" sz="2400" dirty="0"/>
              <a:t> him and his nurse, in the bedchamber from </a:t>
            </a:r>
            <a:r>
              <a:rPr lang="en-CA" sz="2400" dirty="0" err="1"/>
              <a:t>Athaliah</a:t>
            </a:r>
            <a:r>
              <a:rPr lang="en-CA" sz="2400" dirty="0"/>
              <a:t>, so that he was not slain.</a:t>
            </a:r>
          </a:p>
          <a:p>
            <a:r>
              <a:rPr lang="en-CA" sz="2400" dirty="0"/>
              <a:t>3  And he was with her hid in the house of the LORD six years. And </a:t>
            </a:r>
            <a:r>
              <a:rPr lang="en-CA" sz="2400" dirty="0" err="1"/>
              <a:t>Athaliah</a:t>
            </a:r>
            <a:r>
              <a:rPr lang="en-CA" sz="2400" dirty="0"/>
              <a:t> did reign over the land.</a:t>
            </a:r>
          </a:p>
          <a:p>
            <a:endParaRPr lang="en-CA" sz="2400" dirty="0"/>
          </a:p>
          <a:p>
            <a:endParaRPr lang="en-CA" sz="2400" dirty="0"/>
          </a:p>
        </p:txBody>
      </p:sp>
    </p:spTree>
    <p:extLst>
      <p:ext uri="{BB962C8B-B14F-4D97-AF65-F5344CB8AC3E}">
        <p14:creationId xmlns:p14="http://schemas.microsoft.com/office/powerpoint/2010/main" val="49897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br>
              <a:rPr lang="en-CA" sz="4000" b="1" dirty="0" smtClean="0"/>
            </a:br>
            <a:r>
              <a:rPr lang="en-CA" sz="3600" b="1" dirty="0" smtClean="0"/>
              <a:t>Ananias &amp; </a:t>
            </a:r>
            <a:r>
              <a:rPr lang="en-CA" sz="3600" b="1" dirty="0" err="1" smtClean="0"/>
              <a:t>Sapphira</a:t>
            </a:r>
            <a:endParaRPr lang="en-CA" sz="3600" b="1" dirty="0"/>
          </a:p>
        </p:txBody>
      </p:sp>
      <p:sp>
        <p:nvSpPr>
          <p:cNvPr id="3" name="Content Placeholder 2"/>
          <p:cNvSpPr>
            <a:spLocks noGrp="1"/>
          </p:cNvSpPr>
          <p:nvPr>
            <p:ph idx="1"/>
          </p:nvPr>
        </p:nvSpPr>
        <p:spPr>
          <a:xfrm>
            <a:off x="457200" y="1600201"/>
            <a:ext cx="8229600" cy="3701008"/>
          </a:xfrm>
          <a:solidFill>
            <a:schemeClr val="bg1"/>
          </a:solidFill>
        </p:spPr>
        <p:txBody>
          <a:bodyPr>
            <a:normAutofit/>
          </a:bodyPr>
          <a:lstStyle/>
          <a:p>
            <a:pPr marL="0" indent="0">
              <a:buNone/>
            </a:pPr>
            <a:r>
              <a:rPr lang="en-CA" sz="2400" b="1" dirty="0" smtClean="0"/>
              <a:t>Acts 5:1-3 KJV</a:t>
            </a:r>
          </a:p>
          <a:p>
            <a:r>
              <a:rPr lang="en-CA" sz="2400" dirty="0" smtClean="0"/>
              <a:t>1  </a:t>
            </a:r>
            <a:r>
              <a:rPr lang="en-CA" sz="2400" dirty="0"/>
              <a:t>But a certain man named Ananias, with </a:t>
            </a:r>
            <a:r>
              <a:rPr lang="en-CA" sz="2400" dirty="0" err="1"/>
              <a:t>Sapphira</a:t>
            </a:r>
            <a:r>
              <a:rPr lang="en-CA" sz="2400" dirty="0"/>
              <a:t> his wife, sold a possession,</a:t>
            </a:r>
          </a:p>
          <a:p>
            <a:r>
              <a:rPr lang="en-CA" sz="2400" dirty="0"/>
              <a:t>2  </a:t>
            </a:r>
            <a:r>
              <a:rPr lang="en-CA" sz="2400" b="1" dirty="0"/>
              <a:t>And kept back </a:t>
            </a:r>
            <a:r>
              <a:rPr lang="en-CA" sz="2400" b="1" i="1" dirty="0"/>
              <a:t>part</a:t>
            </a:r>
            <a:r>
              <a:rPr lang="en-CA" sz="2400" b="1" dirty="0"/>
              <a:t> of the price, his wife also being privy </a:t>
            </a:r>
            <a:r>
              <a:rPr lang="en-CA" sz="2400" b="1" i="1" dirty="0"/>
              <a:t>to it,</a:t>
            </a:r>
            <a:r>
              <a:rPr lang="en-CA" sz="2400" b="1" dirty="0"/>
              <a:t> and brought a certain part, and laid </a:t>
            </a:r>
            <a:r>
              <a:rPr lang="en-CA" sz="2400" b="1" i="1" dirty="0"/>
              <a:t>it</a:t>
            </a:r>
            <a:r>
              <a:rPr lang="en-CA" sz="2400" b="1" dirty="0"/>
              <a:t> at the apostles' feet.</a:t>
            </a:r>
          </a:p>
          <a:p>
            <a:r>
              <a:rPr lang="en-CA" sz="2400" dirty="0"/>
              <a:t>3  But Peter said, Ananias, why hath Satan filled thine heart to lie to the Holy Ghost, and to keep back </a:t>
            </a:r>
            <a:r>
              <a:rPr lang="en-CA" sz="2400" i="1" dirty="0"/>
              <a:t>part</a:t>
            </a:r>
            <a:r>
              <a:rPr lang="en-CA" sz="2400" dirty="0"/>
              <a:t> of the price of the land?</a:t>
            </a:r>
          </a:p>
          <a:p>
            <a:endParaRPr lang="en-CA" sz="2400" dirty="0"/>
          </a:p>
          <a:p>
            <a:endParaRPr lang="en-CA" sz="2400" dirty="0"/>
          </a:p>
        </p:txBody>
      </p:sp>
    </p:spTree>
    <p:extLst>
      <p:ext uri="{BB962C8B-B14F-4D97-AF65-F5344CB8AC3E}">
        <p14:creationId xmlns:p14="http://schemas.microsoft.com/office/powerpoint/2010/main" val="373023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br>
              <a:rPr lang="en-CA" sz="4000" b="1" dirty="0" smtClean="0"/>
            </a:br>
            <a:r>
              <a:rPr lang="en-CA" sz="3600" b="1" dirty="0" smtClean="0"/>
              <a:t>Gog of the land of Magog</a:t>
            </a:r>
            <a:endParaRPr lang="en-CA" sz="3600" b="1" dirty="0"/>
          </a:p>
        </p:txBody>
      </p:sp>
      <p:sp>
        <p:nvSpPr>
          <p:cNvPr id="3" name="Content Placeholder 2"/>
          <p:cNvSpPr>
            <a:spLocks noGrp="1"/>
          </p:cNvSpPr>
          <p:nvPr>
            <p:ph idx="1"/>
          </p:nvPr>
        </p:nvSpPr>
        <p:spPr>
          <a:solidFill>
            <a:schemeClr val="bg1"/>
          </a:solidFill>
        </p:spPr>
        <p:txBody>
          <a:bodyPr>
            <a:normAutofit fontScale="77500" lnSpcReduction="20000"/>
          </a:bodyPr>
          <a:lstStyle/>
          <a:p>
            <a:pPr marL="0" indent="0">
              <a:buNone/>
            </a:pPr>
            <a:endParaRPr lang="en-CA" sz="700" b="1" dirty="0" smtClean="0"/>
          </a:p>
          <a:p>
            <a:pPr marL="0" indent="0">
              <a:buNone/>
            </a:pPr>
            <a:r>
              <a:rPr lang="en-CA" b="1" dirty="0" smtClean="0"/>
              <a:t>Ezekiel </a:t>
            </a:r>
            <a:r>
              <a:rPr lang="en-CA" b="1" dirty="0"/>
              <a:t>38:10-12 KJV</a:t>
            </a:r>
          </a:p>
          <a:p>
            <a:r>
              <a:rPr lang="en-CA" dirty="0"/>
              <a:t>10  Thus </a:t>
            </a:r>
            <a:r>
              <a:rPr lang="en-CA" dirty="0" err="1"/>
              <a:t>saith</a:t>
            </a:r>
            <a:r>
              <a:rPr lang="en-CA" dirty="0"/>
              <a:t> the Lord GOD; It shall also come to pass, </a:t>
            </a:r>
            <a:r>
              <a:rPr lang="en-CA" i="1" dirty="0"/>
              <a:t>that</a:t>
            </a:r>
            <a:r>
              <a:rPr lang="en-CA" dirty="0"/>
              <a:t> at the same time shall things come into thy mind, and </a:t>
            </a:r>
            <a:r>
              <a:rPr lang="en-CA" b="1" dirty="0"/>
              <a:t>thou shalt think an evil thought:</a:t>
            </a:r>
          </a:p>
          <a:p>
            <a:r>
              <a:rPr lang="en-CA" dirty="0"/>
              <a:t>11  And thou shalt say, I will go up to the land of </a:t>
            </a:r>
            <a:r>
              <a:rPr lang="en-CA" dirty="0" err="1"/>
              <a:t>unwalled</a:t>
            </a:r>
            <a:r>
              <a:rPr lang="en-CA" dirty="0"/>
              <a:t> villages; I will go to them that are at rest, that dwell safely, all of them dwelling without walls, and having neither bars nor gates,</a:t>
            </a:r>
          </a:p>
          <a:p>
            <a:r>
              <a:rPr lang="en-CA" dirty="0"/>
              <a:t>12  To take a spoil, and to take a prey; to turn thine hand upon the desolate places </a:t>
            </a:r>
            <a:r>
              <a:rPr lang="en-CA" i="1" dirty="0"/>
              <a:t>that are now</a:t>
            </a:r>
            <a:r>
              <a:rPr lang="en-CA" dirty="0"/>
              <a:t> inhabited, and upon the people </a:t>
            </a:r>
            <a:r>
              <a:rPr lang="en-CA" i="1" dirty="0"/>
              <a:t>that are</a:t>
            </a:r>
            <a:r>
              <a:rPr lang="en-CA" dirty="0"/>
              <a:t> gathered out of the nations, which have gotten cattle and goods, that dwell in the midst of the land.</a:t>
            </a:r>
          </a:p>
          <a:p>
            <a:endParaRPr lang="en-CA" dirty="0"/>
          </a:p>
          <a:p>
            <a:endParaRPr lang="en-CA" dirty="0"/>
          </a:p>
        </p:txBody>
      </p:sp>
    </p:spTree>
    <p:extLst>
      <p:ext uri="{BB962C8B-B14F-4D97-AF65-F5344CB8AC3E}">
        <p14:creationId xmlns:p14="http://schemas.microsoft.com/office/powerpoint/2010/main" val="384810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br>
              <a:rPr lang="en-CA" sz="4000" b="1" dirty="0" smtClean="0"/>
            </a:br>
            <a:r>
              <a:rPr lang="en-CA" sz="3600" b="1" dirty="0" smtClean="0"/>
              <a:t>“My Lord </a:t>
            </a:r>
            <a:r>
              <a:rPr lang="en-CA" sz="3600" b="1" dirty="0" err="1" smtClean="0"/>
              <a:t>delayeth</a:t>
            </a:r>
            <a:r>
              <a:rPr lang="en-CA" sz="3600" b="1" dirty="0" smtClean="0"/>
              <a:t> his coming”</a:t>
            </a:r>
            <a:endParaRPr lang="en-CA" sz="3600" b="1" dirty="0"/>
          </a:p>
        </p:txBody>
      </p:sp>
      <p:sp>
        <p:nvSpPr>
          <p:cNvPr id="3" name="Content Placeholder 2"/>
          <p:cNvSpPr>
            <a:spLocks noGrp="1"/>
          </p:cNvSpPr>
          <p:nvPr>
            <p:ph idx="1"/>
          </p:nvPr>
        </p:nvSpPr>
        <p:spPr>
          <a:xfrm>
            <a:off x="457200" y="1600201"/>
            <a:ext cx="8229600" cy="4349080"/>
          </a:xfrm>
          <a:solidFill>
            <a:schemeClr val="bg1"/>
          </a:solidFill>
        </p:spPr>
        <p:txBody>
          <a:bodyPr>
            <a:noAutofit/>
          </a:bodyPr>
          <a:lstStyle/>
          <a:p>
            <a:pPr marL="0" indent="0">
              <a:buNone/>
            </a:pPr>
            <a:endParaRPr lang="en-CA" sz="500" b="1" dirty="0" smtClean="0"/>
          </a:p>
          <a:p>
            <a:pPr marL="0" indent="0">
              <a:buNone/>
            </a:pPr>
            <a:r>
              <a:rPr lang="en-CA" sz="2400" b="1" dirty="0" smtClean="0"/>
              <a:t>Matthew </a:t>
            </a:r>
            <a:r>
              <a:rPr lang="en-CA" sz="2400" b="1" dirty="0"/>
              <a:t>24:48-51 KJV</a:t>
            </a:r>
          </a:p>
          <a:p>
            <a:r>
              <a:rPr lang="en-CA" sz="2400" dirty="0"/>
              <a:t>48  But and if that evil servant shall say in his heart, </a:t>
            </a:r>
            <a:r>
              <a:rPr lang="en-CA" sz="2400" b="1" dirty="0"/>
              <a:t>My lord </a:t>
            </a:r>
            <a:r>
              <a:rPr lang="en-CA" sz="2400" b="1" dirty="0" err="1"/>
              <a:t>delayeth</a:t>
            </a:r>
            <a:r>
              <a:rPr lang="en-CA" sz="2400" b="1" dirty="0"/>
              <a:t> his coming;</a:t>
            </a:r>
          </a:p>
          <a:p>
            <a:r>
              <a:rPr lang="en-CA" sz="2400" dirty="0"/>
              <a:t>49  And shall begin to smite </a:t>
            </a:r>
            <a:r>
              <a:rPr lang="en-CA" sz="2400" i="1" dirty="0"/>
              <a:t>his</a:t>
            </a:r>
            <a:r>
              <a:rPr lang="en-CA" sz="2400" dirty="0"/>
              <a:t> </a:t>
            </a:r>
            <a:r>
              <a:rPr lang="en-CA" sz="2400" dirty="0" err="1"/>
              <a:t>fellowservants</a:t>
            </a:r>
            <a:r>
              <a:rPr lang="en-CA" sz="2400" dirty="0"/>
              <a:t>, and to eat and drink with the drunken;</a:t>
            </a:r>
          </a:p>
          <a:p>
            <a:r>
              <a:rPr lang="en-CA" sz="2400" dirty="0"/>
              <a:t>50  The lord of that servant shall come in a day when he </a:t>
            </a:r>
            <a:r>
              <a:rPr lang="en-CA" sz="2400" dirty="0" err="1"/>
              <a:t>looketh</a:t>
            </a:r>
            <a:r>
              <a:rPr lang="en-CA" sz="2400" dirty="0"/>
              <a:t> not for </a:t>
            </a:r>
            <a:r>
              <a:rPr lang="en-CA" sz="2400" i="1" dirty="0"/>
              <a:t>him,</a:t>
            </a:r>
            <a:r>
              <a:rPr lang="en-CA" sz="2400" dirty="0"/>
              <a:t> and in an hour that he is not aware of,</a:t>
            </a:r>
          </a:p>
          <a:p>
            <a:r>
              <a:rPr lang="en-CA" sz="2400" dirty="0"/>
              <a:t>51  And shall cut him asunder, and appoint </a:t>
            </a:r>
            <a:r>
              <a:rPr lang="en-CA" sz="2400" i="1" dirty="0"/>
              <a:t>him</a:t>
            </a:r>
            <a:r>
              <a:rPr lang="en-CA" sz="2400" dirty="0"/>
              <a:t> his portion with the hypocrites: there shall be weeping and gnashing of teeth.</a:t>
            </a:r>
          </a:p>
          <a:p>
            <a:endParaRPr lang="en-CA" sz="2400" dirty="0"/>
          </a:p>
          <a:p>
            <a:endParaRPr lang="en-CA" sz="2400" dirty="0"/>
          </a:p>
        </p:txBody>
      </p:sp>
    </p:spTree>
    <p:extLst>
      <p:ext uri="{BB962C8B-B14F-4D97-AF65-F5344CB8AC3E}">
        <p14:creationId xmlns:p14="http://schemas.microsoft.com/office/powerpoint/2010/main" val="300193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No Peace unto the Wicked</a:t>
            </a:r>
            <a:r>
              <a:rPr lang="en-CA" sz="3600" b="1" dirty="0" smtClean="0"/>
              <a:t/>
            </a:r>
            <a:br>
              <a:rPr lang="en-CA" sz="3600" b="1" dirty="0" smtClean="0"/>
            </a:br>
            <a:r>
              <a:rPr lang="en-CA" sz="3600" b="1" dirty="0" smtClean="0"/>
              <a:t>“eat, drink, and be merry”</a:t>
            </a:r>
            <a:endParaRPr lang="en-CA" sz="3600" b="1" dirty="0"/>
          </a:p>
        </p:txBody>
      </p:sp>
      <p:sp>
        <p:nvSpPr>
          <p:cNvPr id="3" name="Content Placeholder 2"/>
          <p:cNvSpPr>
            <a:spLocks noGrp="1"/>
          </p:cNvSpPr>
          <p:nvPr>
            <p:ph idx="1"/>
          </p:nvPr>
        </p:nvSpPr>
        <p:spPr>
          <a:xfrm>
            <a:off x="457200" y="1600201"/>
            <a:ext cx="8229600" cy="3845024"/>
          </a:xfrm>
          <a:solidFill>
            <a:schemeClr val="bg1"/>
          </a:solidFill>
        </p:spPr>
        <p:txBody>
          <a:bodyPr>
            <a:noAutofit/>
          </a:bodyPr>
          <a:lstStyle/>
          <a:p>
            <a:pPr marL="0" indent="0">
              <a:buNone/>
            </a:pPr>
            <a:endParaRPr lang="en-CA" sz="500" b="1" dirty="0" smtClean="0"/>
          </a:p>
          <a:p>
            <a:pPr marL="0" indent="0">
              <a:buNone/>
            </a:pPr>
            <a:r>
              <a:rPr lang="en-CA" sz="2400" b="1" dirty="0" smtClean="0"/>
              <a:t>Luke </a:t>
            </a:r>
            <a:r>
              <a:rPr lang="en-CA" sz="2400" b="1" dirty="0"/>
              <a:t>12:17-19 KJV</a:t>
            </a:r>
          </a:p>
          <a:p>
            <a:r>
              <a:rPr lang="en-CA" sz="2400" dirty="0"/>
              <a:t>17  And </a:t>
            </a:r>
            <a:r>
              <a:rPr lang="en-CA" sz="2400" b="1" dirty="0"/>
              <a:t>he thought within himself</a:t>
            </a:r>
            <a:r>
              <a:rPr lang="en-CA" sz="2400" dirty="0"/>
              <a:t>, saying, What shall I do, because I have no room where to bestow my fruits?</a:t>
            </a:r>
          </a:p>
          <a:p>
            <a:r>
              <a:rPr lang="en-CA" sz="2400" dirty="0"/>
              <a:t>18  And he said, This will I do: </a:t>
            </a:r>
            <a:r>
              <a:rPr lang="en-CA" sz="2400" b="1" dirty="0"/>
              <a:t>I will pull down my barns, and build greater;</a:t>
            </a:r>
            <a:r>
              <a:rPr lang="en-CA" sz="2400" dirty="0"/>
              <a:t> and there will I bestow all my fruits and my goods.</a:t>
            </a:r>
          </a:p>
          <a:p>
            <a:r>
              <a:rPr lang="en-CA" sz="2400" dirty="0"/>
              <a:t>19  And I will say to my soul, Soul, thou hast much goods laid up for many years; take thine ease, </a:t>
            </a:r>
            <a:r>
              <a:rPr lang="en-CA" sz="2400" b="1" dirty="0"/>
              <a:t>eat, drink, </a:t>
            </a:r>
            <a:r>
              <a:rPr lang="en-CA" sz="2400" b="1" i="1" dirty="0"/>
              <a:t>and</a:t>
            </a:r>
            <a:r>
              <a:rPr lang="en-CA" sz="2400" b="1" dirty="0"/>
              <a:t> be merry.</a:t>
            </a:r>
          </a:p>
          <a:p>
            <a:endParaRPr lang="en-CA" sz="2400" dirty="0"/>
          </a:p>
          <a:p>
            <a:endParaRPr lang="en-CA" sz="2400" dirty="0"/>
          </a:p>
        </p:txBody>
      </p:sp>
    </p:spTree>
    <p:extLst>
      <p:ext uri="{BB962C8B-B14F-4D97-AF65-F5344CB8AC3E}">
        <p14:creationId xmlns:p14="http://schemas.microsoft.com/office/powerpoint/2010/main" val="5735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1612776"/>
          </a:xfrm>
        </p:spPr>
        <p:txBody>
          <a:bodyPr>
            <a:normAutofit/>
          </a:bodyPr>
          <a:lstStyle/>
          <a:p>
            <a:pPr marL="0" indent="0" algn="ctr">
              <a:buNone/>
            </a:pPr>
            <a:r>
              <a:rPr lang="en-CA" sz="2800" b="1" dirty="0">
                <a:solidFill>
                  <a:schemeClr val="bg1"/>
                </a:solidFill>
              </a:rPr>
              <a:t>Jeremiah 30:5 KJV</a:t>
            </a:r>
          </a:p>
          <a:p>
            <a:pPr marL="0" indent="0" algn="ctr">
              <a:buNone/>
            </a:pPr>
            <a:r>
              <a:rPr lang="en-CA" sz="2800" b="1" dirty="0" smtClean="0">
                <a:solidFill>
                  <a:schemeClr val="bg1"/>
                </a:solidFill>
              </a:rPr>
              <a:t>“For </a:t>
            </a:r>
            <a:r>
              <a:rPr lang="en-CA" sz="2800" b="1" dirty="0">
                <a:solidFill>
                  <a:schemeClr val="bg1"/>
                </a:solidFill>
              </a:rPr>
              <a:t>thus </a:t>
            </a:r>
            <a:r>
              <a:rPr lang="en-CA" sz="2800" b="1" dirty="0" err="1">
                <a:solidFill>
                  <a:schemeClr val="bg1"/>
                </a:solidFill>
              </a:rPr>
              <a:t>saith</a:t>
            </a:r>
            <a:r>
              <a:rPr lang="en-CA" sz="2800" b="1" dirty="0">
                <a:solidFill>
                  <a:schemeClr val="bg1"/>
                </a:solidFill>
              </a:rPr>
              <a:t> the LORD; We have heard a voice of trembling, of fear, and not of peace</a:t>
            </a:r>
            <a:r>
              <a:rPr lang="en-CA" sz="2800" b="1" dirty="0" smtClean="0">
                <a:solidFill>
                  <a:schemeClr val="bg1"/>
                </a:solidFill>
              </a:rPr>
              <a:t>.”</a:t>
            </a:r>
            <a:endParaRPr lang="en-CA" sz="2800" b="1" dirty="0">
              <a:solidFill>
                <a:schemeClr val="bg1"/>
              </a:solidFill>
            </a:endParaRPr>
          </a:p>
          <a:p>
            <a:pPr algn="ctr"/>
            <a:endParaRPr lang="x-none" sz="2800">
              <a:solidFill>
                <a:schemeClr val="bg1"/>
              </a:solidFill>
            </a:endParaRPr>
          </a:p>
          <a:p>
            <a:pPr algn="ctr"/>
            <a:endParaRPr lang="en-CA" sz="2800" dirty="0">
              <a:solidFill>
                <a:schemeClr val="bg1"/>
              </a:solidFill>
            </a:endParaRPr>
          </a:p>
        </p:txBody>
      </p:sp>
    </p:spTree>
    <p:extLst>
      <p:ext uri="{BB962C8B-B14F-4D97-AF65-F5344CB8AC3E}">
        <p14:creationId xmlns:p14="http://schemas.microsoft.com/office/powerpoint/2010/main" val="161218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Peace of God</a:t>
            </a:r>
            <a:r>
              <a:rPr lang="en-CA" dirty="0" smtClean="0"/>
              <a:t/>
            </a:r>
            <a:br>
              <a:rPr lang="en-CA" dirty="0" smtClean="0"/>
            </a:br>
            <a:r>
              <a:rPr lang="en-CA" sz="3600" b="1" dirty="0" smtClean="0"/>
              <a:t>Summary of Class 2</a:t>
            </a:r>
            <a:endParaRPr lang="en-CA" sz="3600" b="1" dirty="0"/>
          </a:p>
        </p:txBody>
      </p:sp>
      <p:sp>
        <p:nvSpPr>
          <p:cNvPr id="3" name="Content Placeholder 2"/>
          <p:cNvSpPr>
            <a:spLocks noGrp="1"/>
          </p:cNvSpPr>
          <p:nvPr>
            <p:ph idx="1"/>
          </p:nvPr>
        </p:nvSpPr>
        <p:spPr>
          <a:xfrm>
            <a:off x="683569" y="1600200"/>
            <a:ext cx="7920880" cy="4525963"/>
          </a:xfrm>
          <a:solidFill>
            <a:schemeClr val="bg1"/>
          </a:solidFill>
        </p:spPr>
        <p:txBody>
          <a:bodyPr>
            <a:normAutofit fontScale="85000" lnSpcReduction="10000"/>
          </a:bodyPr>
          <a:lstStyle/>
          <a:p>
            <a:pPr>
              <a:buFont typeface="+mj-lt"/>
              <a:buAutoNum type="arabicPeriod"/>
            </a:pPr>
            <a:endParaRPr lang="en-CA" sz="600" dirty="0" smtClean="0"/>
          </a:p>
          <a:p>
            <a:pPr marL="514350" indent="-514350">
              <a:buFont typeface="+mj-lt"/>
              <a:buAutoNum type="arabicPeriod"/>
            </a:pPr>
            <a:r>
              <a:rPr lang="en-CA" dirty="0" smtClean="0"/>
              <a:t>The Peace of God is ‘sown’.</a:t>
            </a:r>
          </a:p>
          <a:p>
            <a:pPr marL="514350" indent="-514350">
              <a:buFont typeface="+mj-lt"/>
              <a:buAutoNum type="arabicPeriod"/>
            </a:pPr>
            <a:r>
              <a:rPr lang="en-CA" dirty="0" smtClean="0"/>
              <a:t>The God of Peace can bring ‘harmony’ out of chaos.</a:t>
            </a:r>
          </a:p>
          <a:p>
            <a:pPr marL="514350" indent="-514350">
              <a:buFont typeface="+mj-lt"/>
              <a:buAutoNum type="arabicPeriod"/>
            </a:pPr>
            <a:r>
              <a:rPr lang="en-CA" dirty="0" smtClean="0"/>
              <a:t>Jacob prayed for peace according to the promises made to him.</a:t>
            </a:r>
          </a:p>
          <a:p>
            <a:pPr marL="514350" indent="-514350">
              <a:buFont typeface="+mj-lt"/>
              <a:buAutoNum type="arabicPeriod"/>
            </a:pPr>
            <a:r>
              <a:rPr lang="en-CA" dirty="0" smtClean="0"/>
              <a:t>Perfect peace belongs to those who trust YHWH.</a:t>
            </a:r>
          </a:p>
          <a:p>
            <a:pPr marL="514350" indent="-514350">
              <a:buFont typeface="+mj-lt"/>
              <a:buAutoNum type="arabicPeriod"/>
            </a:pPr>
            <a:r>
              <a:rPr lang="en-CA" dirty="0" smtClean="0"/>
              <a:t>The peace of God surpasses understanding.</a:t>
            </a:r>
          </a:p>
          <a:p>
            <a:pPr marL="514350" indent="-514350">
              <a:buFont typeface="+mj-lt"/>
              <a:buAutoNum type="arabicPeriod"/>
            </a:pPr>
            <a:r>
              <a:rPr lang="en-CA" dirty="0" smtClean="0"/>
              <a:t>King Hezekiah prayed for what was humanly ‘impossible.’</a:t>
            </a:r>
          </a:p>
          <a:p>
            <a:pPr marL="514350" indent="-514350">
              <a:buFont typeface="+mj-lt"/>
              <a:buAutoNum type="arabicPeriod"/>
            </a:pPr>
            <a:r>
              <a:rPr lang="en-CA" dirty="0" smtClean="0"/>
              <a:t>The “peace of God” guards our heart and mind.</a:t>
            </a:r>
          </a:p>
          <a:p>
            <a:pPr marL="514350" indent="-514350">
              <a:buFont typeface="+mj-lt"/>
              <a:buAutoNum type="arabicPeriod"/>
            </a:pPr>
            <a:endParaRPr lang="en-CA" dirty="0" smtClean="0"/>
          </a:p>
          <a:p>
            <a:pPr marL="514350" indent="-514350">
              <a:buFont typeface="+mj-lt"/>
              <a:buAutoNum type="arabicPeriod"/>
            </a:pPr>
            <a:endParaRPr lang="en-CA" dirty="0" smtClean="0"/>
          </a:p>
          <a:p>
            <a:pPr marL="514350" indent="-514350">
              <a:buFont typeface="+mj-lt"/>
              <a:buAutoNum type="arabicPeriod"/>
            </a:pPr>
            <a:endParaRPr lang="en-CA" dirty="0"/>
          </a:p>
        </p:txBody>
      </p:sp>
    </p:spTree>
    <p:extLst>
      <p:ext uri="{BB962C8B-B14F-4D97-AF65-F5344CB8AC3E}">
        <p14:creationId xmlns:p14="http://schemas.microsoft.com/office/powerpoint/2010/main" val="327252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CA" sz="3600" b="1" dirty="0" smtClean="0">
                <a:solidFill>
                  <a:schemeClr val="bg1"/>
                </a:solidFill>
                <a:effectLst>
                  <a:outerShdw blurRad="38100" dist="38100" dir="2700000" algn="tl">
                    <a:srgbClr val="000000">
                      <a:alpha val="43137"/>
                    </a:srgbClr>
                  </a:outerShdw>
                </a:effectLst>
              </a:rPr>
              <a:t>Choices on the field of Battle</a:t>
            </a:r>
            <a:br>
              <a:rPr lang="en-CA" sz="3600" b="1" dirty="0" smtClean="0">
                <a:solidFill>
                  <a:schemeClr val="bg1"/>
                </a:solidFill>
                <a:effectLst>
                  <a:outerShdw blurRad="38100" dist="38100" dir="2700000" algn="tl">
                    <a:srgbClr val="000000">
                      <a:alpha val="43137"/>
                    </a:srgbClr>
                  </a:outerShdw>
                </a:effectLst>
              </a:rPr>
            </a:br>
            <a:r>
              <a:rPr lang="en-CA" sz="2000" b="1" dirty="0" err="1" smtClean="0">
                <a:solidFill>
                  <a:schemeClr val="bg1"/>
                </a:solidFill>
                <a:effectLst>
                  <a:outerShdw blurRad="38100" dist="38100" dir="2700000" algn="tl">
                    <a:srgbClr val="000000">
                      <a:alpha val="43137"/>
                    </a:srgbClr>
                  </a:outerShdw>
                </a:effectLst>
              </a:rPr>
              <a:t>Elpis</a:t>
            </a:r>
            <a:r>
              <a:rPr lang="en-CA" sz="2000" b="1" dirty="0" smtClean="0">
                <a:solidFill>
                  <a:schemeClr val="bg1"/>
                </a:solidFill>
                <a:effectLst>
                  <a:outerShdw blurRad="38100" dist="38100" dir="2700000" algn="tl">
                    <a:srgbClr val="000000">
                      <a:alpha val="43137"/>
                    </a:srgbClr>
                  </a:outerShdw>
                </a:effectLst>
              </a:rPr>
              <a:t> Israel; Pg. 113; Brother John Thomas; The Christadelphian</a:t>
            </a:r>
            <a:endParaRPr lang="en-CA" sz="2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4349080"/>
          </a:xfrm>
          <a:solidFill>
            <a:schemeClr val="bg1"/>
          </a:solidFill>
        </p:spPr>
        <p:txBody>
          <a:bodyPr>
            <a:normAutofit fontScale="77500" lnSpcReduction="20000"/>
          </a:bodyPr>
          <a:lstStyle/>
          <a:p>
            <a:pPr marL="0" indent="0">
              <a:buNone/>
            </a:pPr>
            <a:endParaRPr lang="en-CA" sz="500" dirty="0" smtClean="0"/>
          </a:p>
          <a:p>
            <a:r>
              <a:rPr lang="en-CA" dirty="0" smtClean="0"/>
              <a:t>“This is the way the Prince of Peace spoke when on earth. The doctrine he taught is distasteful to the natural mind; and , by the purity of its principles, and astonishing nature of its promises, excites the enmity and incredulity of the flesh.  Loving sin and hating righteousness, the carnal mind becomes the enemy and persecutor of those who advocate it.  The enmity on the part of the faithless is inveterate: and where they have power, they stir up war even at the domestic hearth.  </a:t>
            </a:r>
            <a:r>
              <a:rPr lang="en-CA" b="1" dirty="0" smtClean="0"/>
              <a:t>If the believer will agree to be silent, or to renounce his faith, there will then be “peace and love” such as the world, that “loves its own”, is able to afford.</a:t>
            </a:r>
            <a:r>
              <a:rPr lang="en-CA" dirty="0" smtClean="0"/>
              <a:t>  But the true believers are not permitted to make any compromise of the kind.”</a:t>
            </a:r>
            <a:endParaRPr lang="en-CA" dirty="0"/>
          </a:p>
        </p:txBody>
      </p:sp>
    </p:spTree>
    <p:extLst>
      <p:ext uri="{BB962C8B-B14F-4D97-AF65-F5344CB8AC3E}">
        <p14:creationId xmlns:p14="http://schemas.microsoft.com/office/powerpoint/2010/main" val="70323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Choices on the field of Battle</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Peace or Division? </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3052936"/>
          </a:xfrm>
          <a:solidFill>
            <a:schemeClr val="bg1"/>
          </a:solidFill>
        </p:spPr>
        <p:txBody>
          <a:bodyPr>
            <a:normAutofit/>
          </a:bodyPr>
          <a:lstStyle/>
          <a:p>
            <a:pPr marL="0" indent="0">
              <a:buNone/>
            </a:pPr>
            <a:endParaRPr lang="en-CA" sz="500" b="1" dirty="0" smtClean="0"/>
          </a:p>
          <a:p>
            <a:pPr marL="0" indent="0">
              <a:buNone/>
            </a:pPr>
            <a:r>
              <a:rPr lang="en-CA" sz="2800" b="1" dirty="0" smtClean="0"/>
              <a:t>Luke </a:t>
            </a:r>
            <a:r>
              <a:rPr lang="en-CA" sz="2800" b="1" dirty="0"/>
              <a:t>12:51-52 KJV</a:t>
            </a:r>
          </a:p>
          <a:p>
            <a:r>
              <a:rPr lang="en-CA" sz="2800" dirty="0"/>
              <a:t>51  Suppose ye that I am come </a:t>
            </a:r>
            <a:r>
              <a:rPr lang="en-CA" sz="2800" b="1" dirty="0"/>
              <a:t>to give peace on earth? I tell you, Nay; but rather division:</a:t>
            </a:r>
          </a:p>
          <a:p>
            <a:r>
              <a:rPr lang="en-CA" sz="2800" dirty="0"/>
              <a:t>52  For from henceforth there shall be five in one house divided, three against two, and two against three.</a:t>
            </a:r>
          </a:p>
          <a:p>
            <a:endParaRPr lang="en-CA" sz="2800" dirty="0"/>
          </a:p>
          <a:p>
            <a:endParaRPr lang="en-CA" sz="2800" dirty="0"/>
          </a:p>
        </p:txBody>
      </p:sp>
    </p:spTree>
    <p:extLst>
      <p:ext uri="{BB962C8B-B14F-4D97-AF65-F5344CB8AC3E}">
        <p14:creationId xmlns:p14="http://schemas.microsoft.com/office/powerpoint/2010/main" val="230373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Choices on the field of Battle</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“I came not to send Peace, but a sword”</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11349"/>
            <a:ext cx="8229600" cy="4525963"/>
          </a:xfrm>
          <a:solidFill>
            <a:schemeClr val="bg1"/>
          </a:solidFill>
        </p:spPr>
        <p:txBody>
          <a:bodyPr>
            <a:normAutofit fontScale="70000" lnSpcReduction="20000"/>
          </a:bodyPr>
          <a:lstStyle/>
          <a:p>
            <a:pPr marL="0" indent="0">
              <a:buNone/>
            </a:pPr>
            <a:r>
              <a:rPr lang="en-CA" b="1" dirty="0"/>
              <a:t>Matthew 10:34-39 KJV</a:t>
            </a:r>
          </a:p>
          <a:p>
            <a:r>
              <a:rPr lang="en-CA" dirty="0"/>
              <a:t>34  Think not that I am come to send peace on earth: </a:t>
            </a:r>
            <a:r>
              <a:rPr lang="en-CA" b="1" dirty="0"/>
              <a:t>I came not to send peace, but a sword.</a:t>
            </a:r>
          </a:p>
          <a:p>
            <a:r>
              <a:rPr lang="en-CA" dirty="0"/>
              <a:t>35  For I am come to set a man at variance against his father, and the daughter against her mother, and the daughter in law against her mother in law.</a:t>
            </a:r>
          </a:p>
          <a:p>
            <a:r>
              <a:rPr lang="en-CA" dirty="0"/>
              <a:t>36  And a man's foes </a:t>
            </a:r>
            <a:r>
              <a:rPr lang="en-CA" i="1" dirty="0"/>
              <a:t>shall be</a:t>
            </a:r>
            <a:r>
              <a:rPr lang="en-CA" dirty="0"/>
              <a:t> they of his own household.</a:t>
            </a:r>
          </a:p>
          <a:p>
            <a:r>
              <a:rPr lang="en-CA" b="1" dirty="0"/>
              <a:t>37  He that </a:t>
            </a:r>
            <a:r>
              <a:rPr lang="en-CA" b="1" dirty="0" err="1"/>
              <a:t>loveth</a:t>
            </a:r>
            <a:r>
              <a:rPr lang="en-CA" b="1" dirty="0"/>
              <a:t> father or mother more than me </a:t>
            </a:r>
            <a:r>
              <a:rPr lang="en-CA" dirty="0"/>
              <a:t>is not worthy of me: and he that </a:t>
            </a:r>
            <a:r>
              <a:rPr lang="en-CA" dirty="0" err="1"/>
              <a:t>loveth</a:t>
            </a:r>
            <a:r>
              <a:rPr lang="en-CA" dirty="0"/>
              <a:t> son or daughter more than me is not worthy of me.</a:t>
            </a:r>
          </a:p>
          <a:p>
            <a:r>
              <a:rPr lang="en-CA" dirty="0"/>
              <a:t>38  And he that taketh not his cross, and </a:t>
            </a:r>
            <a:r>
              <a:rPr lang="en-CA" dirty="0" err="1"/>
              <a:t>followeth</a:t>
            </a:r>
            <a:r>
              <a:rPr lang="en-CA" dirty="0"/>
              <a:t> after me, is not worthy of me.</a:t>
            </a:r>
          </a:p>
          <a:p>
            <a:r>
              <a:rPr lang="en-CA" b="1" dirty="0"/>
              <a:t>39  He that </a:t>
            </a:r>
            <a:r>
              <a:rPr lang="en-CA" b="1" dirty="0" err="1"/>
              <a:t>findeth</a:t>
            </a:r>
            <a:r>
              <a:rPr lang="en-CA" b="1" dirty="0"/>
              <a:t> his life shall lose it: and he that </a:t>
            </a:r>
            <a:r>
              <a:rPr lang="en-CA" b="1" dirty="0" err="1"/>
              <a:t>loseth</a:t>
            </a:r>
            <a:r>
              <a:rPr lang="en-CA" b="1" dirty="0"/>
              <a:t> his life for my sake shall find it.</a:t>
            </a:r>
          </a:p>
          <a:p>
            <a:endParaRPr lang="en-CA" dirty="0"/>
          </a:p>
        </p:txBody>
      </p:sp>
    </p:spTree>
    <p:extLst>
      <p:ext uri="{BB962C8B-B14F-4D97-AF65-F5344CB8AC3E}">
        <p14:creationId xmlns:p14="http://schemas.microsoft.com/office/powerpoint/2010/main" val="204685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Choices on the field of Battle</a:t>
            </a:r>
            <a:r>
              <a:rPr lang="en-CA" sz="3600" b="1" dirty="0" smtClean="0">
                <a:solidFill>
                  <a:schemeClr val="bg1"/>
                </a:solidFill>
                <a:effectLst>
                  <a:outerShdw blurRad="38100" dist="38100" dir="2700000" algn="tl">
                    <a:srgbClr val="000000">
                      <a:alpha val="43137"/>
                    </a:srgbClr>
                  </a:outerShdw>
                </a:effectLst>
              </a:rPr>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War between flesh and spirit</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4061048"/>
          </a:xfrm>
          <a:solidFill>
            <a:schemeClr val="bg1"/>
          </a:solidFill>
        </p:spPr>
        <p:txBody>
          <a:bodyPr>
            <a:noAutofit/>
          </a:bodyPr>
          <a:lstStyle/>
          <a:p>
            <a:pPr marL="0" indent="0">
              <a:buNone/>
            </a:pPr>
            <a:endParaRPr lang="en-CA" sz="500" b="1" dirty="0" smtClean="0"/>
          </a:p>
          <a:p>
            <a:pPr marL="0" indent="0">
              <a:buNone/>
            </a:pPr>
            <a:r>
              <a:rPr lang="en-CA" sz="2400" b="1" dirty="0" smtClean="0"/>
              <a:t>Galatians </a:t>
            </a:r>
            <a:r>
              <a:rPr lang="en-CA" sz="2400" b="1" dirty="0"/>
              <a:t>5:15-18 KJV</a:t>
            </a:r>
          </a:p>
          <a:p>
            <a:r>
              <a:rPr lang="en-CA" sz="2400" dirty="0"/>
              <a:t>15  But if ye bite and devour one another, take heed that ye be not consumed one of another.</a:t>
            </a:r>
          </a:p>
          <a:p>
            <a:r>
              <a:rPr lang="en-CA" sz="2400" dirty="0"/>
              <a:t>16  </a:t>
            </a:r>
            <a:r>
              <a:rPr lang="en-CA" sz="2400" i="1" dirty="0"/>
              <a:t>This</a:t>
            </a:r>
            <a:r>
              <a:rPr lang="en-CA" sz="2400" dirty="0"/>
              <a:t> I say then, Walk in the Spirit, and ye shall not fulfil the lust of the flesh.</a:t>
            </a:r>
          </a:p>
          <a:p>
            <a:r>
              <a:rPr lang="en-CA" sz="2400" b="1" dirty="0"/>
              <a:t>17  For the flesh </a:t>
            </a:r>
            <a:r>
              <a:rPr lang="en-CA" sz="2400" b="1" dirty="0" err="1"/>
              <a:t>lusteth</a:t>
            </a:r>
            <a:r>
              <a:rPr lang="en-CA" sz="2400" b="1" dirty="0"/>
              <a:t> against the Spirit, and the Spirit against the flesh: and these are contrary the one to the other: </a:t>
            </a:r>
            <a:r>
              <a:rPr lang="en-CA" sz="2400" dirty="0"/>
              <a:t>so that ye cannot do the things that ye would.</a:t>
            </a:r>
          </a:p>
          <a:p>
            <a:r>
              <a:rPr lang="en-CA" sz="2400" dirty="0"/>
              <a:t>18  But if ye be led of the Spirit, ye are not under the law.</a:t>
            </a:r>
          </a:p>
          <a:p>
            <a:endParaRPr lang="en-CA" sz="2400" dirty="0"/>
          </a:p>
          <a:p>
            <a:endParaRPr lang="en-CA" sz="2400" dirty="0"/>
          </a:p>
        </p:txBody>
      </p:sp>
    </p:spTree>
    <p:extLst>
      <p:ext uri="{BB962C8B-B14F-4D97-AF65-F5344CB8AC3E}">
        <p14:creationId xmlns:p14="http://schemas.microsoft.com/office/powerpoint/2010/main" val="423967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Choices on the field of Battle</a:t>
            </a:r>
            <a:r>
              <a:rPr lang="en-CA" sz="3600" b="1" dirty="0" smtClean="0">
                <a:solidFill>
                  <a:schemeClr val="bg1"/>
                </a:solidFill>
                <a:effectLst>
                  <a:outerShdw blurRad="38100" dist="38100" dir="2700000" algn="tl">
                    <a:srgbClr val="000000">
                      <a:alpha val="43137"/>
                    </a:srgbClr>
                  </a:outerShdw>
                </a:effectLst>
              </a:rPr>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Who can Defy God in this Matter?</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Deuteronomy </a:t>
            </a:r>
            <a:r>
              <a:rPr lang="en-CA" b="1" dirty="0"/>
              <a:t>29:19-20 KJV</a:t>
            </a:r>
          </a:p>
          <a:p>
            <a:r>
              <a:rPr lang="en-CA" dirty="0"/>
              <a:t>19  And it come to pass, when he </a:t>
            </a:r>
            <a:r>
              <a:rPr lang="en-CA" dirty="0" err="1"/>
              <a:t>heareth</a:t>
            </a:r>
            <a:r>
              <a:rPr lang="en-CA" dirty="0"/>
              <a:t> the words of this curse, that he bless himself in his heart, saying, </a:t>
            </a:r>
            <a:r>
              <a:rPr lang="en-CA" b="1" dirty="0"/>
              <a:t>I shall have peace, though I walk in the imagination of mine heart, to add drunkenness to thirst:</a:t>
            </a:r>
          </a:p>
          <a:p>
            <a:r>
              <a:rPr lang="en-CA" dirty="0"/>
              <a:t>20  The LORD will not spare him, but then the anger of the LORD and his jealousy shall smoke against that man, and all the curses that are written in this book shall lie upon him, and the LORD shall blot out his name from under heaven.</a:t>
            </a:r>
          </a:p>
          <a:p>
            <a:endParaRPr lang="en-CA" dirty="0"/>
          </a:p>
          <a:p>
            <a:endParaRPr lang="en-CA" dirty="0"/>
          </a:p>
        </p:txBody>
      </p:sp>
    </p:spTree>
    <p:extLst>
      <p:ext uri="{BB962C8B-B14F-4D97-AF65-F5344CB8AC3E}">
        <p14:creationId xmlns:p14="http://schemas.microsoft.com/office/powerpoint/2010/main" val="360214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No Peace to the Wicked</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“Blessed is the man …”</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10000"/>
          </a:bodyPr>
          <a:lstStyle/>
          <a:p>
            <a:endParaRPr lang="en-CA" sz="600" dirty="0" smtClean="0"/>
          </a:p>
          <a:p>
            <a:pPr marL="0" indent="0">
              <a:buNone/>
            </a:pPr>
            <a:r>
              <a:rPr lang="en-CA" b="1" dirty="0" smtClean="0"/>
              <a:t>Psalms </a:t>
            </a:r>
            <a:r>
              <a:rPr lang="en-CA" b="1" dirty="0"/>
              <a:t>32:1-4 KJV</a:t>
            </a:r>
          </a:p>
          <a:p>
            <a:r>
              <a:rPr lang="en-CA" dirty="0"/>
              <a:t>1  </a:t>
            </a:r>
            <a:r>
              <a:rPr lang="en-CA" b="1" i="1" dirty="0"/>
              <a:t>A Psalm</a:t>
            </a:r>
            <a:r>
              <a:rPr lang="en-CA" b="1" dirty="0"/>
              <a:t> of David, </a:t>
            </a:r>
            <a:r>
              <a:rPr lang="en-CA" b="1" dirty="0" err="1"/>
              <a:t>Maschil</a:t>
            </a:r>
            <a:r>
              <a:rPr lang="en-CA" b="1" dirty="0"/>
              <a:t>.</a:t>
            </a:r>
            <a:r>
              <a:rPr lang="en-CA" dirty="0"/>
              <a:t> Blessed </a:t>
            </a:r>
            <a:r>
              <a:rPr lang="en-CA" i="1" dirty="0"/>
              <a:t>is he whose</a:t>
            </a:r>
            <a:r>
              <a:rPr lang="en-CA" dirty="0"/>
              <a:t> transgression </a:t>
            </a:r>
            <a:r>
              <a:rPr lang="en-CA" i="1" dirty="0"/>
              <a:t>is</a:t>
            </a:r>
            <a:r>
              <a:rPr lang="en-CA" dirty="0"/>
              <a:t> forgiven, </a:t>
            </a:r>
            <a:r>
              <a:rPr lang="en-CA" i="1" dirty="0"/>
              <a:t>whose</a:t>
            </a:r>
            <a:r>
              <a:rPr lang="en-CA" dirty="0"/>
              <a:t> sin </a:t>
            </a:r>
            <a:r>
              <a:rPr lang="en-CA" i="1" dirty="0"/>
              <a:t>is</a:t>
            </a:r>
            <a:r>
              <a:rPr lang="en-CA" dirty="0"/>
              <a:t> covered.</a:t>
            </a:r>
          </a:p>
          <a:p>
            <a:r>
              <a:rPr lang="en-CA" dirty="0"/>
              <a:t>2  </a:t>
            </a:r>
            <a:r>
              <a:rPr lang="en-CA" b="1" dirty="0"/>
              <a:t>Blessed </a:t>
            </a:r>
            <a:r>
              <a:rPr lang="en-CA" b="1" i="1" dirty="0"/>
              <a:t>is</a:t>
            </a:r>
            <a:r>
              <a:rPr lang="en-CA" b="1" dirty="0"/>
              <a:t> the man unto whom the LORD </a:t>
            </a:r>
            <a:r>
              <a:rPr lang="en-CA" b="1" dirty="0" err="1"/>
              <a:t>imputeth</a:t>
            </a:r>
            <a:r>
              <a:rPr lang="en-CA" b="1" dirty="0"/>
              <a:t> not iniquity, and in whose spirit </a:t>
            </a:r>
            <a:r>
              <a:rPr lang="en-CA" b="1" i="1" dirty="0"/>
              <a:t>there is</a:t>
            </a:r>
            <a:r>
              <a:rPr lang="en-CA" b="1" dirty="0"/>
              <a:t> no guile.</a:t>
            </a:r>
          </a:p>
          <a:p>
            <a:r>
              <a:rPr lang="en-CA" dirty="0"/>
              <a:t>3  When I kept silence, my bones waxed old through my roaring all the day long.</a:t>
            </a:r>
          </a:p>
          <a:p>
            <a:r>
              <a:rPr lang="en-CA" dirty="0"/>
              <a:t>4  For day and night thy hand was heavy upon me: my moisture is turned into the drought of summer. Selah.</a:t>
            </a:r>
          </a:p>
          <a:p>
            <a:endParaRPr lang="x-none"/>
          </a:p>
          <a:p>
            <a:endParaRPr lang="en-CA" dirty="0"/>
          </a:p>
        </p:txBody>
      </p:sp>
    </p:spTree>
    <p:extLst>
      <p:ext uri="{BB962C8B-B14F-4D97-AF65-F5344CB8AC3E}">
        <p14:creationId xmlns:p14="http://schemas.microsoft.com/office/powerpoint/2010/main" val="61079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Peace to the </a:t>
            </a:r>
            <a:r>
              <a:rPr lang="en-CA" sz="4000" b="1" dirty="0" err="1" smtClean="0">
                <a:solidFill>
                  <a:schemeClr val="bg1"/>
                </a:solidFill>
                <a:effectLst>
                  <a:outerShdw blurRad="38100" dist="38100" dir="2700000" algn="tl">
                    <a:srgbClr val="000000">
                      <a:alpha val="43137"/>
                    </a:srgbClr>
                  </a:outerShdw>
                </a:effectLst>
              </a:rPr>
              <a:t>Repentent</a:t>
            </a:r>
            <a:r>
              <a:rPr lang="en-CA" sz="3600" b="1" dirty="0" smtClean="0">
                <a:solidFill>
                  <a:schemeClr val="bg1"/>
                </a:solidFill>
                <a:effectLst>
                  <a:outerShdw blurRad="38100" dist="38100" dir="2700000" algn="tl">
                    <a:srgbClr val="000000">
                      <a:alpha val="43137"/>
                    </a:srgbClr>
                  </a:outerShdw>
                </a:effectLst>
              </a:rPr>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 unto whom YHWH </a:t>
            </a:r>
            <a:r>
              <a:rPr lang="en-CA" sz="3600" b="1" dirty="0" err="1" smtClean="0">
                <a:solidFill>
                  <a:schemeClr val="bg1"/>
                </a:solidFill>
                <a:effectLst>
                  <a:outerShdw blurRad="38100" dist="38100" dir="2700000" algn="tl">
                    <a:srgbClr val="000000">
                      <a:alpha val="43137"/>
                    </a:srgbClr>
                  </a:outerShdw>
                </a:effectLst>
              </a:rPr>
              <a:t>imputeth</a:t>
            </a:r>
            <a:r>
              <a:rPr lang="en-CA" sz="3600" b="1" dirty="0" smtClean="0">
                <a:solidFill>
                  <a:schemeClr val="bg1"/>
                </a:solidFill>
                <a:effectLst>
                  <a:outerShdw blurRad="38100" dist="38100" dir="2700000" algn="tl">
                    <a:srgbClr val="000000">
                      <a:alpha val="43137"/>
                    </a:srgbClr>
                  </a:outerShdw>
                </a:effectLst>
              </a:rPr>
              <a:t> not iniquity”</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72208"/>
            <a:ext cx="7481455" cy="3556992"/>
          </a:xfrm>
          <a:solidFill>
            <a:schemeClr val="bg1"/>
          </a:solidFill>
        </p:spPr>
        <p:txBody>
          <a:bodyPr>
            <a:normAutofit fontScale="85000" lnSpcReduction="20000"/>
          </a:bodyPr>
          <a:lstStyle/>
          <a:p>
            <a:endParaRPr lang="en-CA" sz="600" dirty="0" smtClean="0"/>
          </a:p>
          <a:p>
            <a:pPr marL="0" indent="0">
              <a:buNone/>
            </a:pPr>
            <a:r>
              <a:rPr lang="en-CA" b="1" dirty="0"/>
              <a:t>Psalms 32:5-6 KJV</a:t>
            </a:r>
          </a:p>
          <a:p>
            <a:r>
              <a:rPr lang="en-CA" dirty="0"/>
              <a:t>5  I acknowledged my sin unto thee, and mine iniquity have I not hid. </a:t>
            </a:r>
            <a:r>
              <a:rPr lang="en-CA" b="1" dirty="0"/>
              <a:t>I said, I will confess my transgressions unto the LORD; and thou </a:t>
            </a:r>
            <a:r>
              <a:rPr lang="en-CA" b="1" dirty="0" err="1"/>
              <a:t>forgavest</a:t>
            </a:r>
            <a:r>
              <a:rPr lang="en-CA" b="1" dirty="0"/>
              <a:t> the iniquity of my sin. Selah.</a:t>
            </a:r>
          </a:p>
          <a:p>
            <a:r>
              <a:rPr lang="en-CA" dirty="0"/>
              <a:t>6  </a:t>
            </a:r>
            <a:r>
              <a:rPr lang="en-CA" b="1" dirty="0"/>
              <a:t>For this shall every one that is godly pray unto thee in a time when thou </a:t>
            </a:r>
            <a:r>
              <a:rPr lang="en-CA" b="1" dirty="0" err="1"/>
              <a:t>mayest</a:t>
            </a:r>
            <a:r>
              <a:rPr lang="en-CA" b="1" dirty="0"/>
              <a:t> be found:</a:t>
            </a:r>
            <a:r>
              <a:rPr lang="en-CA" dirty="0"/>
              <a:t> surely in the floods of great waters they shall not come nigh unto him.</a:t>
            </a:r>
          </a:p>
          <a:p>
            <a:endParaRPr lang="x-none"/>
          </a:p>
          <a:p>
            <a:endParaRPr lang="x-none"/>
          </a:p>
          <a:p>
            <a:endParaRPr lang="en-CA" dirty="0"/>
          </a:p>
        </p:txBody>
      </p:sp>
    </p:spTree>
    <p:extLst>
      <p:ext uri="{BB962C8B-B14F-4D97-AF65-F5344CB8AC3E}">
        <p14:creationId xmlns:p14="http://schemas.microsoft.com/office/powerpoint/2010/main" val="272097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pPr marL="0" indent="0" algn="ctr">
              <a:buNone/>
            </a:pPr>
            <a:endParaRPr lang="en-CA" dirty="0" smtClean="0"/>
          </a:p>
          <a:p>
            <a:pPr marL="0" indent="0" algn="ctr">
              <a:buNone/>
            </a:pPr>
            <a:endParaRPr lang="en-CA" dirty="0"/>
          </a:p>
          <a:p>
            <a:pPr marL="0" indent="0" algn="ctr">
              <a:buNone/>
            </a:pPr>
            <a:endParaRPr lang="en-CA" dirty="0" smtClean="0"/>
          </a:p>
          <a:p>
            <a:pPr marL="0" indent="0" algn="ctr">
              <a:buNone/>
            </a:pPr>
            <a:r>
              <a:rPr lang="en-CA" sz="3600" b="1" dirty="0" smtClean="0"/>
              <a:t>THE END</a:t>
            </a:r>
            <a:endParaRPr lang="en-CA" sz="3600" b="1" dirty="0"/>
          </a:p>
        </p:txBody>
      </p:sp>
    </p:spTree>
    <p:extLst>
      <p:ext uri="{BB962C8B-B14F-4D97-AF65-F5344CB8AC3E}">
        <p14:creationId xmlns:p14="http://schemas.microsoft.com/office/powerpoint/2010/main" val="525832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“The Peace of God”</a:t>
            </a:r>
            <a:br>
              <a:rPr lang="en-CA" sz="36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(Our Classes for the Week)</a:t>
            </a:r>
            <a:endParaRPr lang="en-CA" sz="24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971600" y="1700808"/>
            <a:ext cx="7344816" cy="2736304"/>
          </a:xfrm>
          <a:solidFill>
            <a:schemeClr val="bg1"/>
          </a:solidFill>
        </p:spPr>
        <p:txBody>
          <a:bodyPr>
            <a:normAutofit lnSpcReduction="10000"/>
          </a:bodyPr>
          <a:lstStyle/>
          <a:p>
            <a:endParaRPr lang="en-CA" sz="500" dirty="0" smtClean="0"/>
          </a:p>
          <a:p>
            <a:r>
              <a:rPr lang="en-CA" sz="2400" dirty="0" smtClean="0"/>
              <a:t>Class 1: “I make peace” (Isaiah 45:7)</a:t>
            </a:r>
          </a:p>
          <a:p>
            <a:r>
              <a:rPr lang="en-CA" sz="2400" dirty="0" smtClean="0"/>
              <a:t>Class 2: “The peace of God” (Philippians 4:6-7)</a:t>
            </a:r>
          </a:p>
          <a:p>
            <a:r>
              <a:rPr lang="en-CA" sz="2400" b="1" dirty="0" smtClean="0"/>
              <a:t>Class 3: “No peace … to the wicked” (Isaiah 57:19-21)</a:t>
            </a:r>
          </a:p>
          <a:p>
            <a:r>
              <a:rPr lang="en-CA" sz="2400" dirty="0" smtClean="0"/>
              <a:t>Class 4: “Go in peace” (Mark 5:33-34)</a:t>
            </a:r>
          </a:p>
          <a:p>
            <a:r>
              <a:rPr lang="en-CA" sz="2400" dirty="0" smtClean="0"/>
              <a:t>Class 5: “Peace with one another” (Mark 9:49-50)</a:t>
            </a:r>
          </a:p>
          <a:p>
            <a:r>
              <a:rPr lang="en-CA" sz="2400" dirty="0" smtClean="0"/>
              <a:t>Class 6: “The Peace of Jerusalem” (Psalm 122:6-9)</a:t>
            </a:r>
          </a:p>
        </p:txBody>
      </p:sp>
    </p:spTree>
    <p:extLst>
      <p:ext uri="{BB962C8B-B14F-4D97-AF65-F5344CB8AC3E}">
        <p14:creationId xmlns:p14="http://schemas.microsoft.com/office/powerpoint/2010/main" val="192859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0" b="-50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3548" y="3861048"/>
            <a:ext cx="8136904" cy="1872208"/>
          </a:xfrm>
          <a:solidFill>
            <a:schemeClr val="tx1">
              <a:alpha val="10000"/>
            </a:schemeClr>
          </a:solidFill>
          <a:effectLst>
            <a:softEdge rad="63500"/>
          </a:effectLst>
        </p:spPr>
        <p:txBody>
          <a:bodyPr>
            <a:normAutofit fontScale="85000" lnSpcReduction="10000"/>
          </a:bodyPr>
          <a:lstStyle/>
          <a:p>
            <a:r>
              <a:rPr lang="en-CA" b="1" dirty="0">
                <a:solidFill>
                  <a:schemeClr val="bg1"/>
                </a:solidFill>
              </a:rPr>
              <a:t>Isaiah 57:20-21 KJV</a:t>
            </a:r>
          </a:p>
          <a:p>
            <a:r>
              <a:rPr lang="en-CA" dirty="0">
                <a:solidFill>
                  <a:schemeClr val="bg1"/>
                </a:solidFill>
              </a:rPr>
              <a:t>20  But the wicked </a:t>
            </a:r>
            <a:r>
              <a:rPr lang="en-CA" i="1" dirty="0">
                <a:solidFill>
                  <a:schemeClr val="bg1"/>
                </a:solidFill>
              </a:rPr>
              <a:t>are</a:t>
            </a:r>
            <a:r>
              <a:rPr lang="en-CA" dirty="0">
                <a:solidFill>
                  <a:schemeClr val="bg1"/>
                </a:solidFill>
              </a:rPr>
              <a:t> like the troubled sea, when it cannot rest, whose waters cast up mire and dirt.</a:t>
            </a:r>
          </a:p>
          <a:p>
            <a:r>
              <a:rPr lang="en-CA" b="1" dirty="0">
                <a:solidFill>
                  <a:schemeClr val="bg1"/>
                </a:solidFill>
              </a:rPr>
              <a:t>21  </a:t>
            </a:r>
            <a:r>
              <a:rPr lang="en-CA" b="1" i="1" dirty="0">
                <a:solidFill>
                  <a:schemeClr val="bg1"/>
                </a:solidFill>
              </a:rPr>
              <a:t>There is</a:t>
            </a:r>
            <a:r>
              <a:rPr lang="en-CA" b="1" dirty="0">
                <a:solidFill>
                  <a:schemeClr val="bg1"/>
                </a:solidFill>
              </a:rPr>
              <a:t> no peace, </a:t>
            </a:r>
            <a:r>
              <a:rPr lang="en-CA" b="1" dirty="0" err="1">
                <a:solidFill>
                  <a:schemeClr val="bg1"/>
                </a:solidFill>
              </a:rPr>
              <a:t>saith</a:t>
            </a:r>
            <a:r>
              <a:rPr lang="en-CA" b="1" dirty="0">
                <a:solidFill>
                  <a:schemeClr val="bg1"/>
                </a:solidFill>
              </a:rPr>
              <a:t> my God, to the wicked.</a:t>
            </a:r>
          </a:p>
        </p:txBody>
      </p:sp>
    </p:spTree>
    <p:extLst>
      <p:ext uri="{BB962C8B-B14F-4D97-AF65-F5344CB8AC3E}">
        <p14:creationId xmlns:p14="http://schemas.microsoft.com/office/powerpoint/2010/main" val="143605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1744216"/>
            <a:ext cx="7481455" cy="4421088"/>
          </a:xfrm>
          <a:solidFill>
            <a:schemeClr val="bg1"/>
          </a:solidFill>
        </p:spPr>
        <p:txBody>
          <a:bodyPr>
            <a:normAutofit fontScale="85000" lnSpcReduction="20000"/>
          </a:bodyPr>
          <a:lstStyle/>
          <a:p>
            <a:endParaRPr lang="en-CA" sz="700" dirty="0" smtClean="0"/>
          </a:p>
          <a:p>
            <a:pPr marL="0" indent="0">
              <a:buNone/>
            </a:pPr>
            <a:r>
              <a:rPr lang="en-CA" b="1" dirty="0"/>
              <a:t>Romans 8:5-8 KJV</a:t>
            </a:r>
          </a:p>
          <a:p>
            <a:r>
              <a:rPr lang="en-CA" dirty="0"/>
              <a:t>5  For they that are after the flesh do mind the things of the flesh; but they that are after the Spirit the things of the Spirit.</a:t>
            </a:r>
          </a:p>
          <a:p>
            <a:r>
              <a:rPr lang="en-CA" dirty="0"/>
              <a:t>6  For to be carnally minded </a:t>
            </a:r>
            <a:r>
              <a:rPr lang="en-CA" i="1" dirty="0"/>
              <a:t>is</a:t>
            </a:r>
            <a:r>
              <a:rPr lang="en-CA" dirty="0"/>
              <a:t> death; but to be spiritually minded </a:t>
            </a:r>
            <a:r>
              <a:rPr lang="en-CA" i="1" dirty="0"/>
              <a:t>is</a:t>
            </a:r>
            <a:r>
              <a:rPr lang="en-CA" dirty="0"/>
              <a:t> life and peace.</a:t>
            </a:r>
          </a:p>
          <a:p>
            <a:r>
              <a:rPr lang="en-CA" dirty="0"/>
              <a:t>7  </a:t>
            </a:r>
            <a:r>
              <a:rPr lang="en-CA" b="1" dirty="0"/>
              <a:t>Because the carnal mind </a:t>
            </a:r>
            <a:r>
              <a:rPr lang="en-CA" b="1" i="1" dirty="0"/>
              <a:t>is</a:t>
            </a:r>
            <a:r>
              <a:rPr lang="en-CA" b="1" dirty="0"/>
              <a:t> enmity against God: for it is not subject to the law of God, neither indeed can be.</a:t>
            </a:r>
          </a:p>
          <a:p>
            <a:r>
              <a:rPr lang="en-CA" dirty="0"/>
              <a:t>8  So then they that are in the flesh cannot please God.</a:t>
            </a:r>
          </a:p>
          <a:p>
            <a:endParaRPr lang="x-none"/>
          </a:p>
          <a:p>
            <a:pPr marL="0" indent="0">
              <a:buNone/>
            </a:pPr>
            <a:endParaRPr lang="x-none"/>
          </a:p>
        </p:txBody>
      </p:sp>
      <p:sp>
        <p:nvSpPr>
          <p:cNvPr id="4" name="Title 1"/>
          <p:cNvSpPr>
            <a:spLocks noGrp="1"/>
          </p:cNvSpPr>
          <p:nvPr>
            <p:ph type="title"/>
          </p:nvPr>
        </p:nvSpPr>
        <p:spPr/>
        <p:txBody>
          <a:bodyPr>
            <a:normAutofit fontScale="90000"/>
          </a:bodyPr>
          <a:lstStyle/>
          <a:p>
            <a:r>
              <a:rPr lang="en-CA" sz="4000" b="1" dirty="0">
                <a:solidFill>
                  <a:schemeClr val="bg1"/>
                </a:solidFill>
                <a:effectLst>
                  <a:outerShdw blurRad="38100" dist="38100" dir="2700000" algn="tl">
                    <a:srgbClr val="000000">
                      <a:alpha val="43137"/>
                    </a:srgbClr>
                  </a:outerShdw>
                </a:effectLst>
              </a:rPr>
              <a:t>The Thinking of the Natural </a:t>
            </a:r>
            <a:r>
              <a:rPr lang="en-CA" sz="4000" b="1" dirty="0" smtClean="0">
                <a:solidFill>
                  <a:schemeClr val="bg1"/>
                </a:solidFill>
                <a:effectLst>
                  <a:outerShdw blurRad="38100" dist="38100" dir="2700000" algn="tl">
                    <a:srgbClr val="000000">
                      <a:alpha val="43137"/>
                    </a:srgbClr>
                  </a:outerShdw>
                </a:effectLst>
              </a:rPr>
              <a:t>Man</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Is the root of Wickedness</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7617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1744216"/>
            <a:ext cx="7481455" cy="1756792"/>
          </a:xfrm>
          <a:solidFill>
            <a:schemeClr val="bg1"/>
          </a:solidFill>
        </p:spPr>
        <p:txBody>
          <a:bodyPr>
            <a:normAutofit fontScale="85000" lnSpcReduction="20000"/>
          </a:bodyPr>
          <a:lstStyle/>
          <a:p>
            <a:endParaRPr lang="en-CA" sz="700" dirty="0" smtClean="0"/>
          </a:p>
          <a:p>
            <a:pPr marL="0" indent="0">
              <a:buNone/>
            </a:pPr>
            <a:r>
              <a:rPr lang="en-CA" b="1" dirty="0"/>
              <a:t>Ecclesiastes 8:11 KJV</a:t>
            </a:r>
          </a:p>
          <a:p>
            <a:r>
              <a:rPr lang="en-CA" dirty="0"/>
              <a:t>11  </a:t>
            </a:r>
            <a:r>
              <a:rPr lang="en-CA" b="1" dirty="0"/>
              <a:t>Because sentence against an evil work is not executed speedily</a:t>
            </a:r>
            <a:r>
              <a:rPr lang="en-CA" dirty="0"/>
              <a:t>, therefore the heart of the sons of men is fully set in them to do evil.</a:t>
            </a:r>
          </a:p>
          <a:p>
            <a:pPr marL="0" indent="0">
              <a:buNone/>
            </a:pPr>
            <a:endParaRPr lang="x-none"/>
          </a:p>
        </p:txBody>
      </p:sp>
      <p:sp>
        <p:nvSpPr>
          <p:cNvPr id="4" name="Title 1"/>
          <p:cNvSpPr>
            <a:spLocks noGrp="1"/>
          </p:cNvSpPr>
          <p:nvPr>
            <p:ph type="title"/>
          </p:nvPr>
        </p:nvSpPr>
        <p:spPr/>
        <p:txBody>
          <a:bodyPr>
            <a:normAutofit fontScale="90000"/>
          </a:bodyPr>
          <a:lstStyle/>
          <a:p>
            <a:r>
              <a:rPr lang="en-CA" sz="4000" b="1" dirty="0">
                <a:solidFill>
                  <a:schemeClr val="bg1"/>
                </a:solidFill>
                <a:effectLst>
                  <a:outerShdw blurRad="38100" dist="38100" dir="2700000" algn="tl">
                    <a:srgbClr val="000000">
                      <a:alpha val="43137"/>
                    </a:srgbClr>
                  </a:outerShdw>
                </a:effectLst>
              </a:rPr>
              <a:t>Due to the timing of </a:t>
            </a:r>
            <a:r>
              <a:rPr lang="en-CA" sz="4000" b="1" dirty="0" smtClean="0">
                <a:solidFill>
                  <a:schemeClr val="bg1"/>
                </a:solidFill>
                <a:effectLst>
                  <a:outerShdw blurRad="38100" dist="38100" dir="2700000" algn="tl">
                    <a:srgbClr val="000000">
                      <a:alpha val="43137"/>
                    </a:srgbClr>
                  </a:outerShdw>
                </a:effectLst>
              </a:rPr>
              <a:t>Judgment</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The wicked defy God!</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5392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1628800"/>
            <a:ext cx="7481455" cy="4752528"/>
          </a:xfrm>
          <a:solidFill>
            <a:schemeClr val="bg1"/>
          </a:solidFill>
        </p:spPr>
        <p:txBody>
          <a:bodyPr>
            <a:normAutofit fontScale="77500" lnSpcReduction="20000"/>
          </a:bodyPr>
          <a:lstStyle/>
          <a:p>
            <a:endParaRPr lang="en-CA" sz="700" dirty="0" smtClean="0"/>
          </a:p>
          <a:p>
            <a:pPr marL="0" indent="0">
              <a:buNone/>
            </a:pPr>
            <a:r>
              <a:rPr lang="en-CA" b="1" dirty="0"/>
              <a:t>Psalms 73:1-3 KJV</a:t>
            </a:r>
          </a:p>
          <a:p>
            <a:r>
              <a:rPr lang="en-CA" dirty="0"/>
              <a:t>1  </a:t>
            </a:r>
            <a:r>
              <a:rPr lang="en-CA" b="1" dirty="0"/>
              <a:t>A Psalm of </a:t>
            </a:r>
            <a:r>
              <a:rPr lang="en-CA" b="1" dirty="0" err="1"/>
              <a:t>Asaph</a:t>
            </a:r>
            <a:r>
              <a:rPr lang="en-CA" b="1" dirty="0"/>
              <a:t>.</a:t>
            </a:r>
            <a:r>
              <a:rPr lang="en-CA" dirty="0"/>
              <a:t> Truly God </a:t>
            </a:r>
            <a:r>
              <a:rPr lang="en-CA" i="1" dirty="0"/>
              <a:t>is</a:t>
            </a:r>
            <a:r>
              <a:rPr lang="en-CA" dirty="0"/>
              <a:t> good to Israel, </a:t>
            </a:r>
            <a:r>
              <a:rPr lang="en-CA" i="1" dirty="0"/>
              <a:t>even</a:t>
            </a:r>
            <a:r>
              <a:rPr lang="en-CA" dirty="0"/>
              <a:t> to such as are of a clean heart.</a:t>
            </a:r>
          </a:p>
          <a:p>
            <a:r>
              <a:rPr lang="en-CA" dirty="0"/>
              <a:t>2  But as for me, my feet were almost gone; my steps had well nigh slipped.</a:t>
            </a:r>
          </a:p>
          <a:p>
            <a:r>
              <a:rPr lang="en-CA" dirty="0"/>
              <a:t>3  </a:t>
            </a:r>
            <a:r>
              <a:rPr lang="en-CA" b="1" dirty="0"/>
              <a:t>For I was envious at the foolish, </a:t>
            </a:r>
            <a:r>
              <a:rPr lang="en-CA" b="1" i="1" dirty="0"/>
              <a:t>when</a:t>
            </a:r>
            <a:r>
              <a:rPr lang="en-CA" b="1" dirty="0"/>
              <a:t> I saw the prosperity of the wicked</a:t>
            </a:r>
            <a:r>
              <a:rPr lang="en-CA" b="1" dirty="0" smtClean="0"/>
              <a:t>.</a:t>
            </a:r>
          </a:p>
          <a:p>
            <a:endParaRPr lang="en-CA" sz="700" dirty="0" smtClean="0"/>
          </a:p>
          <a:p>
            <a:pPr marL="0" indent="0">
              <a:buNone/>
            </a:pPr>
            <a:r>
              <a:rPr lang="en-CA" b="1" dirty="0"/>
              <a:t>Psalms 73:16-17 </a:t>
            </a:r>
            <a:r>
              <a:rPr lang="en-CA" b="1" dirty="0" smtClean="0"/>
              <a:t>KJV</a:t>
            </a:r>
          </a:p>
          <a:p>
            <a:r>
              <a:rPr lang="en-CA" dirty="0" smtClean="0"/>
              <a:t>16</a:t>
            </a:r>
            <a:r>
              <a:rPr lang="en-CA" dirty="0"/>
              <a:t>  When I thought to know this, it was too painful for me</a:t>
            </a:r>
            <a:r>
              <a:rPr lang="en-CA" dirty="0" smtClean="0"/>
              <a:t>;</a:t>
            </a:r>
          </a:p>
          <a:p>
            <a:r>
              <a:rPr lang="en-CA" dirty="0" smtClean="0"/>
              <a:t>17</a:t>
            </a:r>
            <a:r>
              <a:rPr lang="en-CA" dirty="0"/>
              <a:t>  </a:t>
            </a:r>
            <a:r>
              <a:rPr lang="en-CA" b="1" dirty="0"/>
              <a:t>Until I went into the sanctuary of God; then understood I their end.</a:t>
            </a:r>
          </a:p>
          <a:p>
            <a:endParaRPr lang="x-none" b="1"/>
          </a:p>
          <a:p>
            <a:pPr marL="0" indent="0">
              <a:buNone/>
            </a:pPr>
            <a:endParaRPr lang="x-none"/>
          </a:p>
        </p:txBody>
      </p:sp>
      <p:sp>
        <p:nvSpPr>
          <p:cNvPr id="4"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Due to the timing of Judgment</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The Righteous have nearly slipped!</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7952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3917032"/>
          </a:xfrm>
          <a:solidFill>
            <a:schemeClr val="bg1"/>
          </a:solidFill>
        </p:spPr>
        <p:txBody>
          <a:bodyPr>
            <a:normAutofit fontScale="85000" lnSpcReduction="20000"/>
          </a:bodyPr>
          <a:lstStyle/>
          <a:p>
            <a:endParaRPr lang="en-CA" sz="700" dirty="0" smtClean="0"/>
          </a:p>
          <a:p>
            <a:pPr marL="0" indent="0">
              <a:buNone/>
            </a:pPr>
            <a:r>
              <a:rPr lang="en-CA" b="1" dirty="0"/>
              <a:t>Proverbs 1:28-31 KJV</a:t>
            </a:r>
          </a:p>
          <a:p>
            <a:r>
              <a:rPr lang="en-CA" dirty="0"/>
              <a:t>28  Then shall they call upon me, but I will not answer; they shall seek me early, but they shall not find me:</a:t>
            </a:r>
          </a:p>
          <a:p>
            <a:r>
              <a:rPr lang="en-CA" dirty="0"/>
              <a:t>29  For that they hated knowledge, and did not choose the fear of the LORD:</a:t>
            </a:r>
          </a:p>
          <a:p>
            <a:r>
              <a:rPr lang="en-CA" dirty="0"/>
              <a:t>30  They would none of my counsel: they despised all my reproof.</a:t>
            </a:r>
          </a:p>
          <a:p>
            <a:r>
              <a:rPr lang="en-CA" dirty="0"/>
              <a:t>31 </a:t>
            </a:r>
            <a:r>
              <a:rPr lang="en-CA" b="1" dirty="0"/>
              <a:t> Therefore shall they eat of the fruit of their own way, and be filled with their own devices.</a:t>
            </a:r>
          </a:p>
          <a:p>
            <a:endParaRPr lang="x-none"/>
          </a:p>
          <a:p>
            <a:endParaRPr lang="x-none"/>
          </a:p>
          <a:p>
            <a:endParaRPr lang="en-CA" dirty="0"/>
          </a:p>
        </p:txBody>
      </p:sp>
      <p:sp>
        <p:nvSpPr>
          <p:cNvPr id="4"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“No Peace to the wicked”</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Those who will not listen</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42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421088"/>
          </a:xfrm>
          <a:solidFill>
            <a:schemeClr val="bg1"/>
          </a:solidFill>
        </p:spPr>
        <p:txBody>
          <a:bodyPr>
            <a:normAutofit fontScale="77500" lnSpcReduction="20000"/>
          </a:bodyPr>
          <a:lstStyle/>
          <a:p>
            <a:endParaRPr lang="en-CA" sz="700" dirty="0" smtClean="0"/>
          </a:p>
          <a:p>
            <a:pPr marL="0" indent="0">
              <a:buNone/>
            </a:pPr>
            <a:r>
              <a:rPr lang="en-US" b="1" dirty="0"/>
              <a:t>Jeremiah 8:10-12 ESV</a:t>
            </a:r>
          </a:p>
          <a:p>
            <a:r>
              <a:rPr lang="en-CA" dirty="0" smtClean="0"/>
              <a:t>10  </a:t>
            </a:r>
            <a:r>
              <a:rPr lang="en-CA" dirty="0"/>
              <a:t>Therefore I will give their wives to others and their fields to conquerors, because from the least to the greatest everyone is greedy for unjust gain; from prophet to priest, everyone deals falsely.</a:t>
            </a:r>
          </a:p>
          <a:p>
            <a:r>
              <a:rPr lang="en-CA" b="1" dirty="0" smtClean="0"/>
              <a:t>11  </a:t>
            </a:r>
            <a:r>
              <a:rPr lang="en-CA" b="1" dirty="0"/>
              <a:t>They have healed the wound of my people lightly, saying, 'Peace, peace,' when there is no peace.</a:t>
            </a:r>
          </a:p>
          <a:p>
            <a:r>
              <a:rPr lang="en-CA" dirty="0" smtClean="0"/>
              <a:t>12  </a:t>
            </a:r>
            <a:r>
              <a:rPr lang="en-CA" dirty="0"/>
              <a:t>Were they ashamed when they committed abomination? No, they were not at all ashamed; they did not know how to blush. Therefore they shall fall among the fallen; when I punish them, they shall be overthrown, says the LORD.</a:t>
            </a:r>
          </a:p>
          <a:p>
            <a:endParaRPr lang="en-US" dirty="0"/>
          </a:p>
          <a:p>
            <a:endParaRPr lang="en-US" dirty="0"/>
          </a:p>
          <a:p>
            <a:endParaRPr lang="x-none"/>
          </a:p>
          <a:p>
            <a:endParaRPr lang="x-none"/>
          </a:p>
          <a:p>
            <a:endParaRPr lang="en-CA" dirty="0"/>
          </a:p>
        </p:txBody>
      </p:sp>
      <p:sp>
        <p:nvSpPr>
          <p:cNvPr id="4" name="Title 1"/>
          <p:cNvSpPr>
            <a:spLocks noGrp="1"/>
          </p:cNvSpPr>
          <p:nvPr>
            <p:ph type="title"/>
          </p:nvPr>
        </p:nvSpPr>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“No Peace to the wicked”</a:t>
            </a:r>
            <a:br>
              <a:rPr lang="en-CA" sz="40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Peace, peace, when there is no peace</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1570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2146</TotalTime>
  <Words>1718</Words>
  <Application>Microsoft Office PowerPoint</Application>
  <PresentationFormat>On-screen Show (4:3)</PresentationFormat>
  <Paragraphs>154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Whatshan Lake Bible School - 2018 Theme: The Peace of God;  Class 3: “No peace to the wicked”</vt:lpstr>
      <vt:lpstr>The Peace of God Summary of Class 2</vt:lpstr>
      <vt:lpstr>“The Peace of God” (Our Classes for the Week)</vt:lpstr>
      <vt:lpstr>PowerPoint Presentation</vt:lpstr>
      <vt:lpstr>The Thinking of the Natural Man Is the root of Wickedness</vt:lpstr>
      <vt:lpstr>Due to the timing of Judgment The wicked defy God!</vt:lpstr>
      <vt:lpstr>Due to the timing of Judgment The Righteous have nearly slipped!</vt:lpstr>
      <vt:lpstr>“No Peace to the wicked” Those who will not listen</vt:lpstr>
      <vt:lpstr>“No Peace to the wicked” Peace, peace, when there is no peace</vt:lpstr>
      <vt:lpstr>PowerPoint Presentation</vt:lpstr>
      <vt:lpstr>“No Peace to the Wicked” Pharoah</vt:lpstr>
      <vt:lpstr>“No Peace unto the Wicked” The Syrians Encamped about Samaria</vt:lpstr>
      <vt:lpstr>“No Peace unto the Wicked” An Evil Thought - Ahab </vt:lpstr>
      <vt:lpstr>No Peace unto the Wicked “Athaliah … destroyed all the royal seed”</vt:lpstr>
      <vt:lpstr>“No Peace unto the Wicked” Ananias &amp; Sapphira</vt:lpstr>
      <vt:lpstr>“No Peace unto the Wicked” Gog of the land of Magog</vt:lpstr>
      <vt:lpstr>No Peace unto the Wicked “My Lord delayeth his coming”</vt:lpstr>
      <vt:lpstr>No Peace unto the Wicked “eat, drink, and be merry”</vt:lpstr>
      <vt:lpstr>PowerPoint Presentation</vt:lpstr>
      <vt:lpstr>Choices on the field of Battle Elpis Israel; Pg. 113; Brother John Thomas; The Christadelphian</vt:lpstr>
      <vt:lpstr>Choices on the field of Battle Peace or Division? </vt:lpstr>
      <vt:lpstr>Choices on the field of Battle “I came not to send Peace, but a sword”</vt:lpstr>
      <vt:lpstr>Choices on the field of Battle War between flesh and spirit</vt:lpstr>
      <vt:lpstr>Choices on the field of Battle Who can Defy God in this Matter?</vt:lpstr>
      <vt:lpstr>No Peace to the Wicked “Blessed is the man …”</vt:lpstr>
      <vt:lpstr>Peace to the Repentent … unto whom YHWH imputeth not iniquity”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God of Peace</dc:title>
  <dc:creator>Frank Abel</dc:creator>
  <cp:lastModifiedBy>Frank Abel</cp:lastModifiedBy>
  <cp:revision>67</cp:revision>
  <cp:lastPrinted>2018-08-04T00:22:10Z</cp:lastPrinted>
  <dcterms:created xsi:type="dcterms:W3CDTF">2016-02-04T23:03:05Z</dcterms:created>
  <dcterms:modified xsi:type="dcterms:W3CDTF">2018-08-17T05:18:37Z</dcterms:modified>
</cp:coreProperties>
</file>