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handoutMasterIdLst>
    <p:handoutMasterId r:id="rId33"/>
  </p:handoutMasterIdLst>
  <p:sldIdLst>
    <p:sldId id="335" r:id="rId3"/>
    <p:sldId id="350" r:id="rId4"/>
    <p:sldId id="331" r:id="rId5"/>
    <p:sldId id="342" r:id="rId6"/>
    <p:sldId id="270" r:id="rId7"/>
    <p:sldId id="325" r:id="rId8"/>
    <p:sldId id="326" r:id="rId9"/>
    <p:sldId id="327" r:id="rId10"/>
    <p:sldId id="332" r:id="rId11"/>
    <p:sldId id="288" r:id="rId12"/>
    <p:sldId id="346" r:id="rId13"/>
    <p:sldId id="347" r:id="rId14"/>
    <p:sldId id="287" r:id="rId15"/>
    <p:sldId id="286" r:id="rId16"/>
    <p:sldId id="299" r:id="rId17"/>
    <p:sldId id="333" r:id="rId18"/>
    <p:sldId id="300" r:id="rId19"/>
    <p:sldId id="348" r:id="rId20"/>
    <p:sldId id="305" r:id="rId21"/>
    <p:sldId id="306" r:id="rId22"/>
    <p:sldId id="290" r:id="rId23"/>
    <p:sldId id="291" r:id="rId24"/>
    <p:sldId id="349" r:id="rId25"/>
    <p:sldId id="345" r:id="rId26"/>
    <p:sldId id="344" r:id="rId27"/>
    <p:sldId id="307" r:id="rId28"/>
    <p:sldId id="336" r:id="rId29"/>
    <p:sldId id="338" r:id="rId30"/>
    <p:sldId id="266" r:id="rId31"/>
    <p:sldId id="341" r:id="rId32"/>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p:cViewPr varScale="1">
        <p:scale>
          <a:sx n="61" d="100"/>
          <a:sy n="61" d="100"/>
        </p:scale>
        <p:origin x="-1002" y="-90"/>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n-CA"/>
          </a:p>
        </p:txBody>
      </p:sp>
      <p:sp>
        <p:nvSpPr>
          <p:cNvPr id="3" name="Date Placeholder 2"/>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3942B360-7B38-4341-B884-2D52FB5AC0FE}" type="datetimeFigureOut">
              <a:rPr lang="en-CA" smtClean="0"/>
              <a:t>15/08/2018</a:t>
            </a:fld>
            <a:endParaRPr lang="en-CA"/>
          </a:p>
        </p:txBody>
      </p:sp>
      <p:sp>
        <p:nvSpPr>
          <p:cNvPr id="4" name="Footer Placeholder 3"/>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endParaRPr lang="en-CA"/>
          </a:p>
        </p:txBody>
      </p:sp>
      <p:sp>
        <p:nvSpPr>
          <p:cNvPr id="5" name="Slide Number Placeholder 4"/>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DA5D30BA-032B-47CB-8C05-1BBBA38909A9}" type="slidenum">
              <a:rPr lang="en-CA" smtClean="0"/>
              <a:t>‹#›</a:t>
            </a:fld>
            <a:endParaRPr lang="en-CA"/>
          </a:p>
        </p:txBody>
      </p:sp>
    </p:spTree>
    <p:extLst>
      <p:ext uri="{BB962C8B-B14F-4D97-AF65-F5344CB8AC3E}">
        <p14:creationId xmlns:p14="http://schemas.microsoft.com/office/powerpoint/2010/main" val="360450051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15/08/2018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21248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15/08/2018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77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15/08/2018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9056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69907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53117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497985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53959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75402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460846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99849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1552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t>15/08/2018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4236871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9731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40184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BCA0169F-A418-4784-B22F-AB77637E1243}"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B01BC76C-9CD9-4196-833C-9C6355237BFA}"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20875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A0169F-A418-4784-B22F-AB77637E1243}" type="datetimeFigureOut">
              <a:rPr lang="en-CA" smtClean="0"/>
              <a:t>15/08/2018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70523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BCA0169F-A418-4784-B22F-AB77637E1243}" type="datetimeFigureOut">
              <a:rPr lang="en-CA" smtClean="0"/>
              <a:t>15/08/2018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595666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BCA0169F-A418-4784-B22F-AB77637E1243}" type="datetimeFigureOut">
              <a:rPr lang="en-CA" smtClean="0"/>
              <a:t>15/08/2018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01818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BCA0169F-A418-4784-B22F-AB77637E1243}" type="datetimeFigureOut">
              <a:rPr lang="en-CA" smtClean="0"/>
              <a:t>15/08/2018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336003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0169F-A418-4784-B22F-AB77637E1243}" type="datetimeFigureOut">
              <a:rPr lang="en-CA" smtClean="0"/>
              <a:t>15/08/2018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7272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15/08/2018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29152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A0169F-A418-4784-B22F-AB77637E1243}" type="datetimeFigureOut">
              <a:rPr lang="en-CA" smtClean="0"/>
              <a:t>15/08/2018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B01BC76C-9CD9-4196-833C-9C6355237BFA}" type="slidenum">
              <a:rPr lang="en-CA" smtClean="0"/>
              <a:t>‹#›</a:t>
            </a:fld>
            <a:endParaRPr lang="en-CA"/>
          </a:p>
        </p:txBody>
      </p:sp>
    </p:spTree>
    <p:extLst>
      <p:ext uri="{BB962C8B-B14F-4D97-AF65-F5344CB8AC3E}">
        <p14:creationId xmlns:p14="http://schemas.microsoft.com/office/powerpoint/2010/main" val="993057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pPr/>
              <a:t>15/08/2018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pPr/>
              <a:t>‹#›</a:t>
            </a:fld>
            <a:endParaRPr lang="en-CA" dirty="0"/>
          </a:p>
        </p:txBody>
      </p:sp>
    </p:spTree>
    <p:extLst>
      <p:ext uri="{BB962C8B-B14F-4D97-AF65-F5344CB8AC3E}">
        <p14:creationId xmlns:p14="http://schemas.microsoft.com/office/powerpoint/2010/main" val="3267226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BCA0169F-A418-4784-B22F-AB77637E1243}"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B01BC76C-9CD9-4196-833C-9C6355237BFA}"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8476642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b="-2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2656"/>
            <a:ext cx="7772400" cy="1514599"/>
          </a:xfrm>
        </p:spPr>
        <p:txBody>
          <a:bodyPr>
            <a:normAutofit/>
          </a:bodyPr>
          <a:lstStyle/>
          <a:p>
            <a:r>
              <a:rPr lang="en-CA" b="1" dirty="0" smtClean="0">
                <a:solidFill>
                  <a:schemeClr val="bg1"/>
                </a:solidFill>
                <a:effectLst>
                  <a:outerShdw blurRad="38100" dist="38100" dir="2700000" algn="tl">
                    <a:srgbClr val="000000">
                      <a:alpha val="43137"/>
                    </a:srgbClr>
                  </a:outerShdw>
                </a:effectLst>
              </a:rPr>
              <a:t>Class 4 “Go in Peace”</a:t>
            </a:r>
            <a:endParaRPr lang="en-CA" b="1" dirty="0">
              <a:solidFill>
                <a:schemeClr val="bg1"/>
              </a:solidFill>
              <a:effectLst>
                <a:outerShdw blurRad="38100" dist="38100" dir="2700000" algn="tl">
                  <a:srgbClr val="000000">
                    <a:alpha val="43137"/>
                  </a:srgbClr>
                </a:outerShdw>
              </a:effectLst>
            </a:endParaRPr>
          </a:p>
        </p:txBody>
      </p:sp>
      <p:sp>
        <p:nvSpPr>
          <p:cNvPr id="3" name="Title 4"/>
          <p:cNvSpPr txBox="1">
            <a:spLocks/>
          </p:cNvSpPr>
          <p:nvPr/>
        </p:nvSpPr>
        <p:spPr>
          <a:xfrm>
            <a:off x="2017033" y="634678"/>
            <a:ext cx="5109935" cy="1210146"/>
          </a:xfrm>
          <a:prstGeom prst="rect">
            <a:avLst/>
          </a:prstGeom>
          <a:solidFill>
            <a:schemeClr val="bg1"/>
          </a:solidFill>
          <a:effectLst>
            <a:softEdge rad="63500"/>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2400" b="1" dirty="0" err="1" smtClean="0"/>
              <a:t>Whatshan</a:t>
            </a:r>
            <a:r>
              <a:rPr lang="en-CA" sz="2400" b="1" dirty="0" smtClean="0"/>
              <a:t> Lake Bible School - 2018</a:t>
            </a:r>
            <a:br>
              <a:rPr lang="en-CA" sz="2400" b="1" dirty="0" smtClean="0"/>
            </a:br>
            <a:r>
              <a:rPr lang="en-CA" sz="2400" b="1" dirty="0" smtClean="0"/>
              <a:t>Theme: The Peace of God</a:t>
            </a:r>
          </a:p>
          <a:p>
            <a:r>
              <a:rPr lang="en-CA" sz="2400" b="1" dirty="0" smtClean="0"/>
              <a:t>Class 4 “Go in peace!”</a:t>
            </a:r>
            <a:endParaRPr lang="en-CA" sz="2400" dirty="0"/>
          </a:p>
        </p:txBody>
      </p:sp>
    </p:spTree>
    <p:extLst>
      <p:ext uri="{BB962C8B-B14F-4D97-AF65-F5344CB8AC3E}">
        <p14:creationId xmlns:p14="http://schemas.microsoft.com/office/powerpoint/2010/main" val="36215646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An issue of blood</a:t>
            </a:r>
            <a:endParaRPr lang="en-CA" sz="3600" b="1" dirty="0"/>
          </a:p>
        </p:txBody>
      </p:sp>
      <p:sp>
        <p:nvSpPr>
          <p:cNvPr id="3" name="Content Placeholder 2"/>
          <p:cNvSpPr>
            <a:spLocks noGrp="1"/>
          </p:cNvSpPr>
          <p:nvPr>
            <p:ph idx="1"/>
          </p:nvPr>
        </p:nvSpPr>
        <p:spPr>
          <a:xfrm>
            <a:off x="831273" y="1600201"/>
            <a:ext cx="7481455" cy="3124944"/>
          </a:xfrm>
          <a:solidFill>
            <a:schemeClr val="bg1"/>
          </a:solidFill>
        </p:spPr>
        <p:txBody>
          <a:bodyPr>
            <a:normAutofit lnSpcReduction="10000"/>
          </a:bodyPr>
          <a:lstStyle/>
          <a:p>
            <a:pPr marL="0" indent="0">
              <a:buNone/>
            </a:pPr>
            <a:endParaRPr lang="en-CA" sz="700" b="1" dirty="0" smtClean="0"/>
          </a:p>
          <a:p>
            <a:pPr marL="0" indent="0">
              <a:buNone/>
            </a:pPr>
            <a:r>
              <a:rPr lang="en-CA" sz="2700" b="1" dirty="0" smtClean="0"/>
              <a:t>Leviticus </a:t>
            </a:r>
            <a:r>
              <a:rPr lang="en-CA" sz="2700" b="1" dirty="0"/>
              <a:t>15:25 KJV</a:t>
            </a:r>
          </a:p>
          <a:p>
            <a:r>
              <a:rPr lang="en-CA" sz="2700" dirty="0"/>
              <a:t>25  And if a woman have </a:t>
            </a:r>
            <a:r>
              <a:rPr lang="en-CA" sz="2700" b="1" dirty="0"/>
              <a:t>an issue of her blood </a:t>
            </a:r>
            <a:r>
              <a:rPr lang="en-CA" sz="2700" dirty="0"/>
              <a:t>many days out of the time of her </a:t>
            </a:r>
            <a:r>
              <a:rPr lang="en-CA" sz="2700" b="1" dirty="0"/>
              <a:t>separation</a:t>
            </a:r>
            <a:r>
              <a:rPr lang="en-CA" sz="2700" dirty="0"/>
              <a:t>, or if it run beyond the time of her </a:t>
            </a:r>
            <a:r>
              <a:rPr lang="en-CA" sz="2700" b="1" dirty="0"/>
              <a:t>separation</a:t>
            </a:r>
            <a:r>
              <a:rPr lang="en-CA" sz="2700" dirty="0"/>
              <a:t>; all the days of the issue of her uncleanness shall be as the days of her </a:t>
            </a:r>
            <a:r>
              <a:rPr lang="en-CA" sz="2700" b="1" dirty="0"/>
              <a:t>separation</a:t>
            </a:r>
            <a:r>
              <a:rPr lang="en-CA" sz="2700" dirty="0"/>
              <a:t>: she </a:t>
            </a:r>
            <a:r>
              <a:rPr lang="en-CA" sz="2700" i="1" dirty="0"/>
              <a:t>shall be</a:t>
            </a:r>
            <a:r>
              <a:rPr lang="en-CA" sz="2700" dirty="0"/>
              <a:t> unclean.</a:t>
            </a:r>
          </a:p>
          <a:p>
            <a:endParaRPr lang="en-CA" sz="2400" dirty="0"/>
          </a:p>
          <a:p>
            <a:endParaRPr lang="en-CA" sz="2400" dirty="0"/>
          </a:p>
        </p:txBody>
      </p:sp>
    </p:spTree>
    <p:extLst>
      <p:ext uri="{BB962C8B-B14F-4D97-AF65-F5344CB8AC3E}">
        <p14:creationId xmlns:p14="http://schemas.microsoft.com/office/powerpoint/2010/main" val="454422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 Woman Desperate for Help</a:t>
            </a:r>
            <a:endParaRPr lang="en-CA" sz="3600" b="1" dirty="0"/>
          </a:p>
        </p:txBody>
      </p:sp>
      <p:sp>
        <p:nvSpPr>
          <p:cNvPr id="3" name="Content Placeholder 2"/>
          <p:cNvSpPr>
            <a:spLocks noGrp="1"/>
          </p:cNvSpPr>
          <p:nvPr>
            <p:ph idx="1"/>
          </p:nvPr>
        </p:nvSpPr>
        <p:spPr>
          <a:xfrm>
            <a:off x="457200" y="1600201"/>
            <a:ext cx="8229600" cy="4061047"/>
          </a:xfrm>
          <a:solidFill>
            <a:schemeClr val="bg1"/>
          </a:solidFill>
        </p:spPr>
        <p:txBody>
          <a:bodyPr>
            <a:normAutofit fontScale="85000" lnSpcReduction="20000"/>
          </a:bodyPr>
          <a:lstStyle/>
          <a:p>
            <a:pPr marL="0" indent="0">
              <a:buNone/>
            </a:pPr>
            <a:endParaRPr lang="en-CA" sz="1100" b="1" dirty="0" smtClean="0"/>
          </a:p>
          <a:p>
            <a:pPr marL="0" indent="0">
              <a:buNone/>
            </a:pPr>
            <a:r>
              <a:rPr lang="en-CA" b="1" dirty="0" smtClean="0"/>
              <a:t>Mark 5:24-27KJV</a:t>
            </a:r>
            <a:endParaRPr lang="en-CA" b="1" dirty="0"/>
          </a:p>
          <a:p>
            <a:r>
              <a:rPr lang="en-CA" dirty="0"/>
              <a:t>24  </a:t>
            </a:r>
            <a:r>
              <a:rPr lang="en-CA" b="1" dirty="0"/>
              <a:t>And </a:t>
            </a:r>
            <a:r>
              <a:rPr lang="en-CA" b="1" i="1" dirty="0"/>
              <a:t>Jesus</a:t>
            </a:r>
            <a:r>
              <a:rPr lang="en-CA" b="1" dirty="0"/>
              <a:t> went with him; and much people followed him, and thronged him.</a:t>
            </a:r>
          </a:p>
          <a:p>
            <a:r>
              <a:rPr lang="en-CA" dirty="0"/>
              <a:t>25  And a certain woman, which had an issue of blood twelve years,</a:t>
            </a:r>
          </a:p>
          <a:p>
            <a:r>
              <a:rPr lang="en-CA" dirty="0"/>
              <a:t>26  And had suffered many things of many physicians, and had spent all that she had, and was nothing bettered, but rather grew worse,</a:t>
            </a:r>
          </a:p>
          <a:p>
            <a:r>
              <a:rPr lang="en-CA" dirty="0"/>
              <a:t>27  When she had heard of Jesus, </a:t>
            </a:r>
            <a:r>
              <a:rPr lang="en-CA" b="1" dirty="0"/>
              <a:t>came in the press behind, </a:t>
            </a:r>
            <a:r>
              <a:rPr lang="en-CA" dirty="0"/>
              <a:t>and touched his garment</a:t>
            </a:r>
            <a:r>
              <a:rPr lang="en-CA" dirty="0" smtClean="0"/>
              <a:t>.</a:t>
            </a:r>
            <a:endParaRPr lang="en-CA" dirty="0"/>
          </a:p>
        </p:txBody>
      </p:sp>
    </p:spTree>
    <p:extLst>
      <p:ext uri="{BB962C8B-B14F-4D97-AF65-F5344CB8AC3E}">
        <p14:creationId xmlns:p14="http://schemas.microsoft.com/office/powerpoint/2010/main" val="317885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A Woman Desperate for Help</a:t>
            </a:r>
            <a:endParaRPr lang="en-CA" sz="3600" b="1" dirty="0"/>
          </a:p>
        </p:txBody>
      </p:sp>
      <p:sp>
        <p:nvSpPr>
          <p:cNvPr id="5" name="Content Placeholder 4"/>
          <p:cNvSpPr>
            <a:spLocks noGrp="1"/>
          </p:cNvSpPr>
          <p:nvPr>
            <p:ph idx="1"/>
          </p:nvPr>
        </p:nvSpPr>
        <p:spPr>
          <a:xfrm>
            <a:off x="1424767" y="1600200"/>
            <a:ext cx="6387593" cy="4525963"/>
          </a:xfrm>
          <a:solidFill>
            <a:schemeClr val="bg1"/>
          </a:solidFill>
        </p:spPr>
        <p:txBody>
          <a:bodyPr>
            <a:normAutofit fontScale="85000" lnSpcReduction="20000"/>
          </a:bodyPr>
          <a:lstStyle/>
          <a:p>
            <a:endParaRPr lang="en-CA" sz="1100" dirty="0" smtClean="0"/>
          </a:p>
          <a:p>
            <a:r>
              <a:rPr lang="en-CA" dirty="0" smtClean="0"/>
              <a:t>A Woman</a:t>
            </a:r>
          </a:p>
          <a:p>
            <a:r>
              <a:rPr lang="en-CA" dirty="0" smtClean="0"/>
              <a:t>Sick for 12 years</a:t>
            </a:r>
          </a:p>
          <a:p>
            <a:r>
              <a:rPr lang="en-CA" b="1" dirty="0" smtClean="0"/>
              <a:t>All that time without peace</a:t>
            </a:r>
          </a:p>
          <a:p>
            <a:r>
              <a:rPr lang="en-CA" dirty="0" smtClean="0"/>
              <a:t>Unclean by reason of her sickness</a:t>
            </a:r>
          </a:p>
          <a:p>
            <a:r>
              <a:rPr lang="en-CA" dirty="0" smtClean="0"/>
              <a:t>Suffered by the hands of the physicians</a:t>
            </a:r>
          </a:p>
          <a:p>
            <a:r>
              <a:rPr lang="en-CA" dirty="0" smtClean="0"/>
              <a:t>Had spent all</a:t>
            </a:r>
          </a:p>
          <a:p>
            <a:r>
              <a:rPr lang="en-CA" dirty="0" smtClean="0"/>
              <a:t>Was getting worse</a:t>
            </a:r>
          </a:p>
          <a:p>
            <a:r>
              <a:rPr lang="en-CA" dirty="0" smtClean="0"/>
              <a:t>Heard of Jesus’ healing</a:t>
            </a:r>
          </a:p>
          <a:p>
            <a:r>
              <a:rPr lang="en-CA" dirty="0" smtClean="0"/>
              <a:t>Secretly came to Jesus</a:t>
            </a:r>
          </a:p>
          <a:p>
            <a:r>
              <a:rPr lang="en-CA" dirty="0" smtClean="0"/>
              <a:t>Touched his garment</a:t>
            </a:r>
            <a:endParaRPr lang="en-CA" dirty="0"/>
          </a:p>
        </p:txBody>
      </p:sp>
    </p:spTree>
    <p:extLst>
      <p:ext uri="{BB962C8B-B14F-4D97-AF65-F5344CB8AC3E}">
        <p14:creationId xmlns:p14="http://schemas.microsoft.com/office/powerpoint/2010/main" val="174896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She Believed</a:t>
            </a:r>
            <a:endParaRPr lang="en-CA" sz="3600" b="1" dirty="0"/>
          </a:p>
        </p:txBody>
      </p:sp>
      <p:sp>
        <p:nvSpPr>
          <p:cNvPr id="3" name="Content Placeholder 2"/>
          <p:cNvSpPr>
            <a:spLocks noGrp="1"/>
          </p:cNvSpPr>
          <p:nvPr>
            <p:ph idx="1"/>
          </p:nvPr>
        </p:nvSpPr>
        <p:spPr>
          <a:solidFill>
            <a:schemeClr val="bg1"/>
          </a:solidFill>
        </p:spPr>
        <p:txBody>
          <a:bodyPr>
            <a:normAutofit fontScale="77500" lnSpcReduction="20000"/>
          </a:bodyPr>
          <a:lstStyle/>
          <a:p>
            <a:pPr marL="0" indent="0">
              <a:buNone/>
            </a:pPr>
            <a:endParaRPr lang="en-CA" sz="1100" b="1" dirty="0" smtClean="0"/>
          </a:p>
          <a:p>
            <a:pPr marL="0" indent="0">
              <a:buNone/>
            </a:pPr>
            <a:r>
              <a:rPr lang="en-CA" b="1" dirty="0" smtClean="0"/>
              <a:t>Mark 5:28-31 </a:t>
            </a:r>
            <a:r>
              <a:rPr lang="en-CA" b="1" dirty="0"/>
              <a:t>KJV</a:t>
            </a:r>
          </a:p>
          <a:p>
            <a:r>
              <a:rPr lang="en-CA" dirty="0" smtClean="0"/>
              <a:t>28  For she said, If I may touch but his clothes, I shall be whole.</a:t>
            </a:r>
          </a:p>
          <a:p>
            <a:r>
              <a:rPr lang="en-CA" dirty="0" smtClean="0"/>
              <a:t>29  </a:t>
            </a:r>
            <a:r>
              <a:rPr lang="en-CA" dirty="0"/>
              <a:t>And straightway </a:t>
            </a:r>
            <a:r>
              <a:rPr lang="en-CA" b="1" dirty="0"/>
              <a:t>the fountain of her blood was dried up; </a:t>
            </a:r>
            <a:r>
              <a:rPr lang="en-CA" dirty="0"/>
              <a:t>and she felt in </a:t>
            </a:r>
            <a:r>
              <a:rPr lang="en-CA" i="1" dirty="0"/>
              <a:t>her</a:t>
            </a:r>
            <a:r>
              <a:rPr lang="en-CA" dirty="0"/>
              <a:t> body that </a:t>
            </a:r>
            <a:r>
              <a:rPr lang="en-CA" b="1" dirty="0"/>
              <a:t>she was healed of that plague.</a:t>
            </a:r>
          </a:p>
          <a:p>
            <a:r>
              <a:rPr lang="en-CA" dirty="0"/>
              <a:t>30  And Jesus, immediately knowing in himself that virtue had gone out of him, turned him about in the press, and said, </a:t>
            </a:r>
            <a:r>
              <a:rPr lang="en-CA" b="1" dirty="0"/>
              <a:t>Who touched my clothes?</a:t>
            </a:r>
          </a:p>
          <a:p>
            <a:r>
              <a:rPr lang="en-CA" dirty="0"/>
              <a:t>31  And his disciples said unto him, Thou </a:t>
            </a:r>
            <a:r>
              <a:rPr lang="en-CA" dirty="0" err="1"/>
              <a:t>seest</a:t>
            </a:r>
            <a:r>
              <a:rPr lang="en-CA" dirty="0"/>
              <a:t> the multitude thronging thee, and </a:t>
            </a:r>
            <a:r>
              <a:rPr lang="en-CA" dirty="0" err="1"/>
              <a:t>sayest</a:t>
            </a:r>
            <a:r>
              <a:rPr lang="en-CA" dirty="0"/>
              <a:t> thou, Who touched me?</a:t>
            </a:r>
          </a:p>
          <a:p>
            <a:endParaRPr lang="en-CA" dirty="0"/>
          </a:p>
          <a:p>
            <a:endParaRPr lang="en-CA" sz="2800" dirty="0"/>
          </a:p>
          <a:p>
            <a:endParaRPr lang="en-CA" sz="2800" dirty="0"/>
          </a:p>
        </p:txBody>
      </p:sp>
    </p:spTree>
    <p:extLst>
      <p:ext uri="{BB962C8B-B14F-4D97-AF65-F5344CB8AC3E}">
        <p14:creationId xmlns:p14="http://schemas.microsoft.com/office/powerpoint/2010/main" val="4160218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“Go in Peace” (G1515)</a:t>
            </a:r>
            <a:endParaRPr lang="en-CA" sz="3600" b="1" dirty="0"/>
          </a:p>
        </p:txBody>
      </p:sp>
      <p:sp>
        <p:nvSpPr>
          <p:cNvPr id="3" name="Content Placeholder 2"/>
          <p:cNvSpPr>
            <a:spLocks noGrp="1"/>
          </p:cNvSpPr>
          <p:nvPr>
            <p:ph idx="1"/>
          </p:nvPr>
        </p:nvSpPr>
        <p:spPr>
          <a:xfrm>
            <a:off x="457200" y="1600201"/>
            <a:ext cx="8229600" cy="3845023"/>
          </a:xfrm>
          <a:solidFill>
            <a:schemeClr val="bg1"/>
          </a:solidFill>
        </p:spPr>
        <p:txBody>
          <a:bodyPr>
            <a:normAutofit fontScale="92500" lnSpcReduction="10000"/>
          </a:bodyPr>
          <a:lstStyle/>
          <a:p>
            <a:pPr marL="0" indent="0">
              <a:buNone/>
            </a:pPr>
            <a:endParaRPr lang="en-CA" sz="1200" b="1" dirty="0" smtClean="0"/>
          </a:p>
          <a:p>
            <a:pPr marL="0" indent="0">
              <a:buNone/>
            </a:pPr>
            <a:r>
              <a:rPr lang="en-CA" sz="2800" b="1" dirty="0" smtClean="0"/>
              <a:t>Mark </a:t>
            </a:r>
            <a:r>
              <a:rPr lang="en-CA" sz="2800" b="1" dirty="0"/>
              <a:t>5:32-34 KJV</a:t>
            </a:r>
          </a:p>
          <a:p>
            <a:r>
              <a:rPr lang="en-CA" sz="2800" dirty="0"/>
              <a:t>32  And he looked round about to see her that had done this thing.</a:t>
            </a:r>
          </a:p>
          <a:p>
            <a:r>
              <a:rPr lang="en-CA" sz="2800" dirty="0"/>
              <a:t>33  </a:t>
            </a:r>
            <a:r>
              <a:rPr lang="en-CA" sz="2800" b="1" dirty="0"/>
              <a:t>But the woman fearing and trembling, knowing what was done in her</a:t>
            </a:r>
            <a:r>
              <a:rPr lang="en-CA" sz="2800" dirty="0"/>
              <a:t>, came and fell down before him, and told him all the truth.</a:t>
            </a:r>
          </a:p>
          <a:p>
            <a:r>
              <a:rPr lang="en-CA" sz="2800" dirty="0"/>
              <a:t>34  And he said unto her, Daughter, </a:t>
            </a:r>
            <a:r>
              <a:rPr lang="en-CA" sz="2800" b="1" dirty="0"/>
              <a:t>thy faith hath made thee whole</a:t>
            </a:r>
            <a:r>
              <a:rPr lang="en-CA" sz="2800" dirty="0"/>
              <a:t>; </a:t>
            </a:r>
            <a:r>
              <a:rPr lang="en-CA" sz="2800" b="1" dirty="0"/>
              <a:t>go in peace</a:t>
            </a:r>
            <a:r>
              <a:rPr lang="en-CA" sz="2800" dirty="0"/>
              <a:t>, and be whole of thy plague.</a:t>
            </a:r>
          </a:p>
          <a:p>
            <a:endParaRPr lang="en-CA" sz="2800" dirty="0"/>
          </a:p>
          <a:p>
            <a:endParaRPr lang="en-CA" sz="2800" dirty="0"/>
          </a:p>
        </p:txBody>
      </p:sp>
    </p:spTree>
    <p:extLst>
      <p:ext uri="{BB962C8B-B14F-4D97-AF65-F5344CB8AC3E}">
        <p14:creationId xmlns:p14="http://schemas.microsoft.com/office/powerpoint/2010/main" val="1512633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“go in peace”</a:t>
            </a:r>
            <a:endParaRPr lang="en-CA" sz="3600" b="1" dirty="0"/>
          </a:p>
        </p:txBody>
      </p:sp>
      <p:sp>
        <p:nvSpPr>
          <p:cNvPr id="3" name="Content Placeholder 2"/>
          <p:cNvSpPr>
            <a:spLocks noGrp="1"/>
          </p:cNvSpPr>
          <p:nvPr>
            <p:ph idx="1"/>
          </p:nvPr>
        </p:nvSpPr>
        <p:spPr>
          <a:solidFill>
            <a:schemeClr val="bg1"/>
          </a:solidFill>
        </p:spPr>
        <p:txBody>
          <a:bodyPr>
            <a:normAutofit fontScale="85000" lnSpcReduction="10000"/>
          </a:bodyPr>
          <a:lstStyle/>
          <a:p>
            <a:endParaRPr lang="en-CA" sz="800" dirty="0" smtClean="0"/>
          </a:p>
          <a:p>
            <a:r>
              <a:rPr lang="en-CA" dirty="0" smtClean="0"/>
              <a:t>“The truth was out – in front of all these people too – and she did not care anymore.  Let the world know. Their condition was the same as hers; she had been no better than they; no better than the humblest of them.  They all needed Christ.  She listened and the gracious words came, </a:t>
            </a:r>
            <a:r>
              <a:rPr lang="en-CA" b="1" dirty="0" smtClean="0"/>
              <a:t>“Daughter, be of good comfort; your faith has made you whole; go in peace, and be whole of your plague”. </a:t>
            </a:r>
            <a:r>
              <a:rPr lang="en-CA" dirty="0" smtClean="0"/>
              <a:t>His compassion enfolded her and she stood on an island of peace looking at him with grateful eyes.”</a:t>
            </a:r>
          </a:p>
          <a:p>
            <a:r>
              <a:rPr lang="en-CA" sz="2400" dirty="0" smtClean="0"/>
              <a:t>Sister Gwyneth Roe; The Woman of the Bible; The Christadelphian; 1982</a:t>
            </a:r>
            <a:endParaRPr lang="en-CA" sz="2400" dirty="0"/>
          </a:p>
        </p:txBody>
      </p:sp>
    </p:spTree>
    <p:extLst>
      <p:ext uri="{BB962C8B-B14F-4D97-AF65-F5344CB8AC3E}">
        <p14:creationId xmlns:p14="http://schemas.microsoft.com/office/powerpoint/2010/main" val="3029824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“Go in Peace”</a:t>
            </a:r>
            <a:endParaRPr lang="en-CA" sz="3600" b="1" dirty="0"/>
          </a:p>
        </p:txBody>
      </p:sp>
    </p:spTree>
    <p:extLst>
      <p:ext uri="{BB962C8B-B14F-4D97-AF65-F5344CB8AC3E}">
        <p14:creationId xmlns:p14="http://schemas.microsoft.com/office/powerpoint/2010/main" val="31749257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Basic Understanding &amp; Simple Faith </a:t>
            </a:r>
            <a:endParaRPr lang="en-CA" sz="3600" b="1" dirty="0"/>
          </a:p>
        </p:txBody>
      </p:sp>
      <p:sp>
        <p:nvSpPr>
          <p:cNvPr id="6" name="Content Placeholder 5"/>
          <p:cNvSpPr>
            <a:spLocks noGrp="1"/>
          </p:cNvSpPr>
          <p:nvPr>
            <p:ph idx="1"/>
          </p:nvPr>
        </p:nvSpPr>
        <p:spPr>
          <a:xfrm>
            <a:off x="457200" y="1600200"/>
            <a:ext cx="8229600" cy="4061048"/>
          </a:xfrm>
          <a:solidFill>
            <a:schemeClr val="bg1"/>
          </a:solidFill>
          <a:ln>
            <a:solidFill>
              <a:schemeClr val="accent1"/>
            </a:solidFill>
          </a:ln>
        </p:spPr>
        <p:txBody>
          <a:bodyPr>
            <a:normAutofit fontScale="85000" lnSpcReduction="20000"/>
          </a:bodyPr>
          <a:lstStyle/>
          <a:p>
            <a:pPr marL="0" indent="0">
              <a:buNone/>
            </a:pPr>
            <a:endParaRPr lang="en-CA" sz="600" b="1" dirty="0" smtClean="0"/>
          </a:p>
          <a:p>
            <a:pPr marL="0" indent="0">
              <a:buNone/>
            </a:pPr>
            <a:r>
              <a:rPr lang="en-CA" b="1" dirty="0"/>
              <a:t>John 9:30-33 KJV</a:t>
            </a:r>
          </a:p>
          <a:p>
            <a:r>
              <a:rPr lang="en-CA" dirty="0"/>
              <a:t>30  The man answered and said unto them, </a:t>
            </a:r>
            <a:r>
              <a:rPr lang="en-CA" b="1" dirty="0"/>
              <a:t>Why herein is a marvellous thing, that ye know not from whence he is, and </a:t>
            </a:r>
            <a:r>
              <a:rPr lang="en-CA" b="1" i="1" dirty="0"/>
              <a:t>yet</a:t>
            </a:r>
            <a:r>
              <a:rPr lang="en-CA" b="1" dirty="0"/>
              <a:t> he hath opened mine eyes.</a:t>
            </a:r>
          </a:p>
          <a:p>
            <a:r>
              <a:rPr lang="en-CA" dirty="0"/>
              <a:t>31  Now we know that God </a:t>
            </a:r>
            <a:r>
              <a:rPr lang="en-CA" dirty="0" err="1"/>
              <a:t>heareth</a:t>
            </a:r>
            <a:r>
              <a:rPr lang="en-CA" dirty="0"/>
              <a:t> not sinners: but if any man be a worshipper of God, and doeth his will, him he </a:t>
            </a:r>
            <a:r>
              <a:rPr lang="en-CA" dirty="0" err="1"/>
              <a:t>heareth</a:t>
            </a:r>
            <a:r>
              <a:rPr lang="en-CA" dirty="0"/>
              <a:t>.</a:t>
            </a:r>
          </a:p>
          <a:p>
            <a:r>
              <a:rPr lang="en-CA" dirty="0"/>
              <a:t>32  Since the world began was it not heard that any man opened the eyes of one that was born blind.</a:t>
            </a:r>
          </a:p>
          <a:p>
            <a:r>
              <a:rPr lang="en-CA" dirty="0"/>
              <a:t>33  </a:t>
            </a:r>
            <a:r>
              <a:rPr lang="en-CA" b="1" dirty="0"/>
              <a:t>If this man were not of God, he could do nothing</a:t>
            </a:r>
            <a:r>
              <a:rPr lang="en-CA" dirty="0"/>
              <a:t>.</a:t>
            </a:r>
          </a:p>
          <a:p>
            <a:endParaRPr lang="x-none"/>
          </a:p>
        </p:txBody>
      </p:sp>
    </p:spTree>
    <p:extLst>
      <p:ext uri="{BB962C8B-B14F-4D97-AF65-F5344CB8AC3E}">
        <p14:creationId xmlns:p14="http://schemas.microsoft.com/office/powerpoint/2010/main" val="42242029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A Blind man now at Peace</a:t>
            </a:r>
            <a:endParaRPr lang="en-CA" sz="3600" b="1" dirty="0"/>
          </a:p>
        </p:txBody>
      </p:sp>
      <p:sp>
        <p:nvSpPr>
          <p:cNvPr id="6" name="Content Placeholder 5"/>
          <p:cNvSpPr>
            <a:spLocks noGrp="1"/>
          </p:cNvSpPr>
          <p:nvPr>
            <p:ph idx="1"/>
          </p:nvPr>
        </p:nvSpPr>
        <p:spPr>
          <a:xfrm>
            <a:off x="457200" y="1600200"/>
            <a:ext cx="8229600" cy="4277072"/>
          </a:xfrm>
          <a:solidFill>
            <a:schemeClr val="bg1"/>
          </a:solidFill>
          <a:ln>
            <a:solidFill>
              <a:schemeClr val="accent1"/>
            </a:solidFill>
          </a:ln>
        </p:spPr>
        <p:txBody>
          <a:bodyPr>
            <a:normAutofit fontScale="85000" lnSpcReduction="10000"/>
          </a:bodyPr>
          <a:lstStyle/>
          <a:p>
            <a:pPr marL="0" indent="0">
              <a:buNone/>
            </a:pPr>
            <a:endParaRPr lang="en-CA" sz="600" b="1" dirty="0" smtClean="0"/>
          </a:p>
          <a:p>
            <a:pPr marL="0" indent="0">
              <a:buNone/>
            </a:pPr>
            <a:r>
              <a:rPr lang="en-CA" b="1" dirty="0" smtClean="0"/>
              <a:t>John </a:t>
            </a:r>
            <a:r>
              <a:rPr lang="en-CA" b="1" dirty="0"/>
              <a:t>9:35-41 KJV</a:t>
            </a:r>
          </a:p>
          <a:p>
            <a:r>
              <a:rPr lang="en-CA" dirty="0"/>
              <a:t>35  Jesus heard that they had cast him out; and when he had found him, he said unto him, </a:t>
            </a:r>
            <a:r>
              <a:rPr lang="en-CA" dirty="0" err="1"/>
              <a:t>Dost</a:t>
            </a:r>
            <a:r>
              <a:rPr lang="en-CA" dirty="0"/>
              <a:t> thou believe on the Son of God?</a:t>
            </a:r>
          </a:p>
          <a:p>
            <a:r>
              <a:rPr lang="en-CA" dirty="0"/>
              <a:t>36  He answered and said, Who is he, Lord, that I might believe on him?</a:t>
            </a:r>
          </a:p>
          <a:p>
            <a:r>
              <a:rPr lang="en-CA" dirty="0"/>
              <a:t>37  And Jesus said unto him, Thou hast both seen him, and it is he that </a:t>
            </a:r>
            <a:r>
              <a:rPr lang="en-CA" dirty="0" err="1"/>
              <a:t>talketh</a:t>
            </a:r>
            <a:r>
              <a:rPr lang="en-CA" dirty="0"/>
              <a:t> with thee.</a:t>
            </a:r>
          </a:p>
          <a:p>
            <a:r>
              <a:rPr lang="en-CA" dirty="0"/>
              <a:t>38  </a:t>
            </a:r>
            <a:r>
              <a:rPr lang="en-CA" b="1" dirty="0"/>
              <a:t>And he said, Lord, I believe. And he worshipped him.</a:t>
            </a:r>
          </a:p>
          <a:p>
            <a:endParaRPr lang="en-CA" dirty="0"/>
          </a:p>
        </p:txBody>
      </p:sp>
    </p:spTree>
    <p:extLst>
      <p:ext uri="{BB962C8B-B14F-4D97-AF65-F5344CB8AC3E}">
        <p14:creationId xmlns:p14="http://schemas.microsoft.com/office/powerpoint/2010/main" val="423647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This man could have departed “in peace”</a:t>
            </a:r>
            <a:endParaRPr lang="en-CA" sz="3600" b="1" dirty="0"/>
          </a:p>
        </p:txBody>
      </p:sp>
      <p:sp>
        <p:nvSpPr>
          <p:cNvPr id="3" name="Content Placeholder 2"/>
          <p:cNvSpPr>
            <a:spLocks noGrp="1"/>
          </p:cNvSpPr>
          <p:nvPr>
            <p:ph idx="1"/>
          </p:nvPr>
        </p:nvSpPr>
        <p:spPr>
          <a:xfrm>
            <a:off x="457200" y="1600201"/>
            <a:ext cx="8229600" cy="4061048"/>
          </a:xfrm>
          <a:solidFill>
            <a:schemeClr val="bg1"/>
          </a:solidFill>
        </p:spPr>
        <p:txBody>
          <a:bodyPr>
            <a:normAutofit fontScale="85000" lnSpcReduction="10000"/>
          </a:bodyPr>
          <a:lstStyle/>
          <a:p>
            <a:pPr marL="0" indent="0">
              <a:buNone/>
            </a:pPr>
            <a:endParaRPr lang="en-CA" sz="700" b="1" dirty="0" smtClean="0"/>
          </a:p>
          <a:p>
            <a:pPr marL="0" indent="0">
              <a:buNone/>
            </a:pPr>
            <a:r>
              <a:rPr lang="en-CA" b="1" dirty="0" smtClean="0"/>
              <a:t>Matthew </a:t>
            </a:r>
            <a:r>
              <a:rPr lang="en-CA" b="1" dirty="0"/>
              <a:t>19:20-22 KJV</a:t>
            </a:r>
          </a:p>
          <a:p>
            <a:r>
              <a:rPr lang="en-CA" dirty="0"/>
              <a:t>20  The young man </a:t>
            </a:r>
            <a:r>
              <a:rPr lang="en-CA" dirty="0" err="1"/>
              <a:t>saith</a:t>
            </a:r>
            <a:r>
              <a:rPr lang="en-CA" dirty="0"/>
              <a:t> unto him, All these things have I kept from my youth up: what lack I yet?</a:t>
            </a:r>
          </a:p>
          <a:p>
            <a:r>
              <a:rPr lang="en-CA" dirty="0"/>
              <a:t>21  Jesus said unto him, </a:t>
            </a:r>
            <a:r>
              <a:rPr lang="en-CA" b="1" dirty="0"/>
              <a:t>If thou wilt be perfect, go </a:t>
            </a:r>
            <a:r>
              <a:rPr lang="en-CA" b="1" i="1" dirty="0"/>
              <a:t>and</a:t>
            </a:r>
            <a:r>
              <a:rPr lang="en-CA" b="1" dirty="0"/>
              <a:t> sell that thou hast, and give to the poor, and thou shalt have treasure in heaven: and come </a:t>
            </a:r>
            <a:r>
              <a:rPr lang="en-CA" b="1" i="1" dirty="0"/>
              <a:t>and</a:t>
            </a:r>
            <a:r>
              <a:rPr lang="en-CA" b="1" dirty="0"/>
              <a:t> follow me.</a:t>
            </a:r>
          </a:p>
          <a:p>
            <a:r>
              <a:rPr lang="en-CA" dirty="0"/>
              <a:t>22  But when the young man heard that saying, he went away sorrowful: for he had great possessions.</a:t>
            </a:r>
          </a:p>
          <a:p>
            <a:endParaRPr lang="en-CA" dirty="0"/>
          </a:p>
          <a:p>
            <a:endParaRPr lang="en-CA" dirty="0"/>
          </a:p>
        </p:txBody>
      </p:sp>
    </p:spTree>
    <p:extLst>
      <p:ext uri="{BB962C8B-B14F-4D97-AF65-F5344CB8AC3E}">
        <p14:creationId xmlns:p14="http://schemas.microsoft.com/office/powerpoint/2010/main" val="3555581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Peace of God</a:t>
            </a:r>
            <a:r>
              <a:rPr lang="en-CA" b="1" dirty="0" smtClean="0"/>
              <a:t/>
            </a:r>
            <a:br>
              <a:rPr lang="en-CA" b="1" dirty="0" smtClean="0"/>
            </a:br>
            <a:r>
              <a:rPr lang="en-CA" sz="3600" b="1" dirty="0" smtClean="0"/>
              <a:t>Summary of Class 3</a:t>
            </a:r>
            <a:endParaRPr lang="en-CA" sz="3600" b="1" dirty="0"/>
          </a:p>
        </p:txBody>
      </p:sp>
      <p:sp>
        <p:nvSpPr>
          <p:cNvPr id="3" name="Content Placeholder 2"/>
          <p:cNvSpPr>
            <a:spLocks noGrp="1"/>
          </p:cNvSpPr>
          <p:nvPr>
            <p:ph idx="1"/>
          </p:nvPr>
        </p:nvSpPr>
        <p:spPr>
          <a:solidFill>
            <a:schemeClr val="bg1"/>
          </a:solidFill>
        </p:spPr>
        <p:txBody>
          <a:bodyPr>
            <a:normAutofit fontScale="85000" lnSpcReduction="10000"/>
          </a:bodyPr>
          <a:lstStyle/>
          <a:p>
            <a:pPr marL="514350" indent="-514350">
              <a:buFont typeface="+mj-lt"/>
              <a:buAutoNum type="arabicPeriod"/>
            </a:pPr>
            <a:endParaRPr lang="en-CA" sz="500" dirty="0" smtClean="0"/>
          </a:p>
          <a:p>
            <a:pPr marL="514350" indent="-514350">
              <a:buFont typeface="+mj-lt"/>
              <a:buAutoNum type="arabicPeriod"/>
            </a:pPr>
            <a:r>
              <a:rPr lang="en-CA" dirty="0" smtClean="0"/>
              <a:t>There is no peace to the wicked.</a:t>
            </a:r>
          </a:p>
          <a:p>
            <a:pPr marL="514350" indent="-514350">
              <a:buFont typeface="+mj-lt"/>
              <a:buAutoNum type="arabicPeriod"/>
            </a:pPr>
            <a:r>
              <a:rPr lang="en-CA" dirty="0" smtClean="0"/>
              <a:t>There is no </a:t>
            </a:r>
            <a:r>
              <a:rPr lang="en-CA" dirty="0" smtClean="0"/>
              <a:t>real peace in carnal thinking.</a:t>
            </a:r>
            <a:endParaRPr lang="en-CA" dirty="0" smtClean="0"/>
          </a:p>
          <a:p>
            <a:pPr marL="514350" indent="-514350">
              <a:buFont typeface="+mj-lt"/>
              <a:buAutoNum type="arabicPeriod"/>
            </a:pPr>
            <a:r>
              <a:rPr lang="en-CA" dirty="0" smtClean="0"/>
              <a:t>The longsuffering of God can be misunderstood.</a:t>
            </a:r>
          </a:p>
          <a:p>
            <a:pPr marL="514350" indent="-514350">
              <a:buFont typeface="+mj-lt"/>
              <a:buAutoNum type="arabicPeriod"/>
            </a:pPr>
            <a:r>
              <a:rPr lang="en-CA" dirty="0" smtClean="0"/>
              <a:t>Wicked people often become a victim of their own wickedness.</a:t>
            </a:r>
          </a:p>
          <a:p>
            <a:pPr marL="514350" indent="-514350">
              <a:buFont typeface="+mj-lt"/>
              <a:buAutoNum type="arabicPeriod"/>
            </a:pPr>
            <a:r>
              <a:rPr lang="en-CA" dirty="0" smtClean="0"/>
              <a:t>Do we love anything more than our God?</a:t>
            </a:r>
          </a:p>
          <a:p>
            <a:pPr marL="514350" indent="-514350">
              <a:buFont typeface="+mj-lt"/>
              <a:buAutoNum type="arabicPeriod"/>
            </a:pPr>
            <a:r>
              <a:rPr lang="en-CA" dirty="0" smtClean="0"/>
              <a:t>There is an ongoing warfare between flesh and spirit.</a:t>
            </a:r>
          </a:p>
          <a:p>
            <a:pPr marL="514350" indent="-514350">
              <a:buFont typeface="+mj-lt"/>
              <a:buAutoNum type="arabicPeriod"/>
            </a:pPr>
            <a:r>
              <a:rPr lang="en-CA" dirty="0" smtClean="0"/>
              <a:t>“Blessed is the man unto whom YHWH </a:t>
            </a:r>
            <a:r>
              <a:rPr lang="en-CA" dirty="0" err="1" smtClean="0"/>
              <a:t>imputeth</a:t>
            </a:r>
            <a:r>
              <a:rPr lang="en-CA" dirty="0" smtClean="0"/>
              <a:t> not iniquity …”</a:t>
            </a:r>
          </a:p>
        </p:txBody>
      </p:sp>
    </p:spTree>
    <p:extLst>
      <p:ext uri="{BB962C8B-B14F-4D97-AF65-F5344CB8AC3E}">
        <p14:creationId xmlns:p14="http://schemas.microsoft.com/office/powerpoint/2010/main" val="11485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t>This ‘Leper’ did depart “in Peace”</a:t>
            </a:r>
            <a:br>
              <a:rPr lang="en-CA" sz="3600" b="1" dirty="0" smtClean="0"/>
            </a:br>
            <a:r>
              <a:rPr lang="en-CA" sz="3100" b="1" dirty="0" smtClean="0"/>
              <a:t>But</a:t>
            </a:r>
            <a:r>
              <a:rPr lang="en-CA" sz="3600" b="1" dirty="0" smtClean="0"/>
              <a:t> </a:t>
            </a:r>
            <a:r>
              <a:rPr lang="en-CA" sz="3100" b="1" dirty="0" smtClean="0"/>
              <a:t>what about the others?</a:t>
            </a:r>
            <a:endParaRPr lang="en-CA" sz="3100" b="1" dirty="0"/>
          </a:p>
        </p:txBody>
      </p:sp>
      <p:sp>
        <p:nvSpPr>
          <p:cNvPr id="3" name="Content Placeholder 2"/>
          <p:cNvSpPr>
            <a:spLocks noGrp="1"/>
          </p:cNvSpPr>
          <p:nvPr>
            <p:ph idx="1"/>
          </p:nvPr>
        </p:nvSpPr>
        <p:spPr>
          <a:xfrm>
            <a:off x="457200" y="1600200"/>
            <a:ext cx="8229600" cy="4709120"/>
          </a:xfrm>
          <a:solidFill>
            <a:schemeClr val="bg1"/>
          </a:solidFill>
        </p:spPr>
        <p:txBody>
          <a:bodyPr>
            <a:normAutofit fontScale="85000" lnSpcReduction="20000"/>
          </a:bodyPr>
          <a:lstStyle/>
          <a:p>
            <a:pPr marL="0" indent="0">
              <a:buNone/>
            </a:pPr>
            <a:endParaRPr lang="en-CA" sz="600" b="1" dirty="0" smtClean="0"/>
          </a:p>
          <a:p>
            <a:pPr marL="0" indent="0">
              <a:buNone/>
            </a:pPr>
            <a:r>
              <a:rPr lang="en-CA" b="1" dirty="0" smtClean="0"/>
              <a:t>Luke </a:t>
            </a:r>
            <a:r>
              <a:rPr lang="en-CA" b="1" dirty="0"/>
              <a:t>17:15-19 KJV</a:t>
            </a:r>
          </a:p>
          <a:p>
            <a:r>
              <a:rPr lang="en-CA" dirty="0"/>
              <a:t>15  And one of them, when he saw that he was healed, turned back, and </a:t>
            </a:r>
            <a:r>
              <a:rPr lang="en-CA" b="1" dirty="0"/>
              <a:t>with a loud voice glorified God,</a:t>
            </a:r>
          </a:p>
          <a:p>
            <a:r>
              <a:rPr lang="en-CA" dirty="0"/>
              <a:t>16  </a:t>
            </a:r>
            <a:r>
              <a:rPr lang="en-CA" b="1" dirty="0"/>
              <a:t>And fell down on </a:t>
            </a:r>
            <a:r>
              <a:rPr lang="en-CA" b="1" i="1" dirty="0"/>
              <a:t>his</a:t>
            </a:r>
            <a:r>
              <a:rPr lang="en-CA" b="1" dirty="0"/>
              <a:t> face at his feet, giving him thanks: and he was a Samaritan.</a:t>
            </a:r>
          </a:p>
          <a:p>
            <a:r>
              <a:rPr lang="en-CA" dirty="0"/>
              <a:t>17  And Jesus answering said, Were there not ten cleansed? but where </a:t>
            </a:r>
            <a:r>
              <a:rPr lang="en-CA" i="1" dirty="0"/>
              <a:t>are</a:t>
            </a:r>
            <a:r>
              <a:rPr lang="en-CA" dirty="0"/>
              <a:t> the nine?</a:t>
            </a:r>
          </a:p>
          <a:p>
            <a:r>
              <a:rPr lang="en-CA" dirty="0"/>
              <a:t>18  There are not found that returned to give glory to God, save this stranger.</a:t>
            </a:r>
          </a:p>
          <a:p>
            <a:r>
              <a:rPr lang="en-CA" b="1" dirty="0"/>
              <a:t>19  And he said unto him, Arise, go thy way: thy faith hath made thee whole.</a:t>
            </a:r>
          </a:p>
          <a:p>
            <a:endParaRPr lang="en-CA" dirty="0"/>
          </a:p>
          <a:p>
            <a:endParaRPr lang="en-CA" dirty="0"/>
          </a:p>
        </p:txBody>
      </p:sp>
    </p:spTree>
    <p:extLst>
      <p:ext uri="{BB962C8B-B14F-4D97-AF65-F5344CB8AC3E}">
        <p14:creationId xmlns:p14="http://schemas.microsoft.com/office/powerpoint/2010/main" val="16420133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CA" sz="4000" b="1" dirty="0" smtClean="0"/>
              <a:t>The Peace of Stagnation</a:t>
            </a:r>
            <a:r>
              <a:rPr lang="en-CA" b="1" dirty="0" smtClean="0"/>
              <a:t/>
            </a:r>
            <a:br>
              <a:rPr lang="en-CA" b="1" dirty="0" smtClean="0"/>
            </a:br>
            <a:r>
              <a:rPr lang="en-CA" sz="1800" b="1" dirty="0" smtClean="0"/>
              <a:t>The Genius of Discipleship; pg.36; Brother Dennis Gillett; The Christadelphian </a:t>
            </a:r>
            <a:endParaRPr lang="en-CA" sz="1800" b="1" dirty="0"/>
          </a:p>
        </p:txBody>
      </p:sp>
      <p:sp>
        <p:nvSpPr>
          <p:cNvPr id="3" name="Content Placeholder 2"/>
          <p:cNvSpPr>
            <a:spLocks noGrp="1"/>
          </p:cNvSpPr>
          <p:nvPr>
            <p:ph idx="1"/>
          </p:nvPr>
        </p:nvSpPr>
        <p:spPr>
          <a:xfrm>
            <a:off x="457200" y="1412776"/>
            <a:ext cx="8229600" cy="4680520"/>
          </a:xfrm>
          <a:solidFill>
            <a:schemeClr val="bg1"/>
          </a:solidFill>
        </p:spPr>
        <p:txBody>
          <a:bodyPr>
            <a:normAutofit fontScale="77500" lnSpcReduction="20000"/>
          </a:bodyPr>
          <a:lstStyle/>
          <a:p>
            <a:pPr marL="0" indent="0">
              <a:buNone/>
            </a:pPr>
            <a:r>
              <a:rPr lang="en-CA" sz="500" dirty="0" smtClean="0"/>
              <a:t>	</a:t>
            </a:r>
          </a:p>
          <a:p>
            <a:r>
              <a:rPr lang="en-CA" dirty="0" smtClean="0"/>
              <a:t>	“</a:t>
            </a:r>
            <a:r>
              <a:rPr lang="en-CA" dirty="0"/>
              <a:t>He is not rich necessarily but he is comfortable.  He is not worried by the market.  Tomorrow’s bread and next year’s holidays give him no cause for concern.  He is able to satisfy his desires as they arise.  He is never biting his nails about the rent, the mortgage or the bank statement.  On the level of day to day needs he is at peace.  What are called the cares of life give him no anxiety. He is never upset by controversy because he never bothers to be involved in it.  His defense against the spiritual dangers of life is indifference.  Ignore them and they will do you no harm.  He is never aggravated by his faith being challenged because he never makes it known.  </a:t>
            </a:r>
            <a:r>
              <a:rPr lang="en-CA" b="1" dirty="0"/>
              <a:t>So in a certain sense he is at peace – but it is not the peace of God.  It is the peace of stagnation</a:t>
            </a:r>
            <a:r>
              <a:rPr lang="en-CA" b="1" dirty="0" smtClean="0"/>
              <a:t>.”</a:t>
            </a:r>
            <a:endParaRPr lang="en-CA" dirty="0" smtClean="0"/>
          </a:p>
          <a:p>
            <a:endParaRPr lang="en-CA" dirty="0" smtClean="0"/>
          </a:p>
          <a:p>
            <a:endParaRPr lang="en-CA" dirty="0"/>
          </a:p>
        </p:txBody>
      </p:sp>
    </p:spTree>
    <p:extLst>
      <p:ext uri="{BB962C8B-B14F-4D97-AF65-F5344CB8AC3E}">
        <p14:creationId xmlns:p14="http://schemas.microsoft.com/office/powerpoint/2010/main" val="17690410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CA" sz="4000" b="1" dirty="0" smtClean="0"/>
              <a:t>The Peace of Human Ambition</a:t>
            </a:r>
            <a:r>
              <a:rPr lang="en-CA" b="1" dirty="0" smtClean="0"/>
              <a:t/>
            </a:r>
            <a:br>
              <a:rPr lang="en-CA" b="1" dirty="0" smtClean="0"/>
            </a:br>
            <a:r>
              <a:rPr lang="en-CA" sz="1800" b="1" dirty="0" smtClean="0"/>
              <a:t>The Genius of Discipleship; pg.37; Brother Dennis Gillett; The Christadelphian </a:t>
            </a:r>
            <a:endParaRPr lang="en-CA" sz="1800" b="1" dirty="0"/>
          </a:p>
        </p:txBody>
      </p:sp>
      <p:sp>
        <p:nvSpPr>
          <p:cNvPr id="3" name="Content Placeholder 2"/>
          <p:cNvSpPr>
            <a:spLocks noGrp="1"/>
          </p:cNvSpPr>
          <p:nvPr>
            <p:ph idx="1"/>
          </p:nvPr>
        </p:nvSpPr>
        <p:spPr>
          <a:xfrm>
            <a:off x="457200" y="1340768"/>
            <a:ext cx="8229600" cy="5112568"/>
          </a:xfrm>
          <a:solidFill>
            <a:schemeClr val="bg1"/>
          </a:solidFill>
        </p:spPr>
        <p:txBody>
          <a:bodyPr>
            <a:normAutofit fontScale="77500" lnSpcReduction="20000"/>
          </a:bodyPr>
          <a:lstStyle/>
          <a:p>
            <a:pPr marL="0" indent="0">
              <a:buNone/>
            </a:pPr>
            <a:r>
              <a:rPr lang="en-CA" dirty="0" smtClean="0"/>
              <a:t>	“The writer has observed in some people a remarkable sense of peace secured through spending their whole time working.  It is often achieved through satisfaction – the satisfaction of drawing near to or reaching a goal; a far-away ambition becoming more possible with every new effort; a spirit that cannot rest if it is compelled for some reason to endure rest.</a:t>
            </a:r>
          </a:p>
          <a:p>
            <a:pPr marL="0" indent="0">
              <a:buNone/>
            </a:pPr>
            <a:r>
              <a:rPr lang="en-CA" dirty="0" smtClean="0"/>
              <a:t>	The pursuit of a cause continually and relentlessly brings a kind of tranquillity.  To pause is a reproach.  To abandon the work, however briefly, is a disgrace.  The only satisfying way to live is to keep working: </a:t>
            </a:r>
            <a:r>
              <a:rPr lang="en-CA" b="1" dirty="0" smtClean="0"/>
              <a:t>the peace of toil</a:t>
            </a:r>
            <a:r>
              <a:rPr lang="en-CA" dirty="0" smtClean="0"/>
              <a:t>.  Commendable in many ways, but because it is the whole-hearted devotion of life to human ambitions, </a:t>
            </a:r>
            <a:r>
              <a:rPr lang="en-CA" b="1" dirty="0" smtClean="0"/>
              <a:t>it cannot be true for the disciple of Christ.</a:t>
            </a:r>
            <a:r>
              <a:rPr lang="en-CA" dirty="0" smtClean="0"/>
              <a:t>  Because it is the  dedication of human powers to human aims, </a:t>
            </a:r>
            <a:r>
              <a:rPr lang="en-CA" b="1" dirty="0" smtClean="0"/>
              <a:t>it cannot be the way of finding the peace of God.”</a:t>
            </a:r>
          </a:p>
          <a:p>
            <a:pPr algn="ctr"/>
            <a:endParaRPr lang="en-CA" dirty="0" smtClean="0"/>
          </a:p>
          <a:p>
            <a:pPr algn="ctr"/>
            <a:endParaRPr lang="en-CA" dirty="0" smtClean="0"/>
          </a:p>
          <a:p>
            <a:pPr algn="ctr"/>
            <a:endParaRPr lang="en-CA" dirty="0"/>
          </a:p>
        </p:txBody>
      </p:sp>
    </p:spTree>
    <p:extLst>
      <p:ext uri="{BB962C8B-B14F-4D97-AF65-F5344CB8AC3E}">
        <p14:creationId xmlns:p14="http://schemas.microsoft.com/office/powerpoint/2010/main" val="3219572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What ‘agape’ Isn’t</a:t>
            </a:r>
            <a:endParaRPr lang="en-CA" sz="3600" b="1" dirty="0"/>
          </a:p>
        </p:txBody>
      </p:sp>
      <p:sp>
        <p:nvSpPr>
          <p:cNvPr id="3" name="Content Placeholder 2"/>
          <p:cNvSpPr>
            <a:spLocks noGrp="1"/>
          </p:cNvSpPr>
          <p:nvPr>
            <p:ph idx="1"/>
          </p:nvPr>
        </p:nvSpPr>
        <p:spPr>
          <a:solidFill>
            <a:schemeClr val="bg1"/>
          </a:solidFill>
        </p:spPr>
        <p:txBody>
          <a:bodyPr>
            <a:normAutofit fontScale="85000" lnSpcReduction="20000"/>
          </a:bodyPr>
          <a:lstStyle/>
          <a:p>
            <a:endParaRPr lang="en-CA" sz="600" dirty="0" smtClean="0"/>
          </a:p>
          <a:p>
            <a:pPr marL="0" indent="0">
              <a:buNone/>
            </a:pPr>
            <a:r>
              <a:rPr lang="en-CA" b="1" dirty="0" smtClean="0"/>
              <a:t>1 </a:t>
            </a:r>
            <a:r>
              <a:rPr lang="en-CA" b="1" dirty="0"/>
              <a:t>Corinthians 13:1-3 KJV</a:t>
            </a:r>
          </a:p>
          <a:p>
            <a:r>
              <a:rPr lang="en-CA" dirty="0"/>
              <a:t>1  Though I speak with the tongues of men and of angels, </a:t>
            </a:r>
            <a:r>
              <a:rPr lang="en-CA" b="1" dirty="0"/>
              <a:t>and have not charity</a:t>
            </a:r>
            <a:r>
              <a:rPr lang="en-CA" dirty="0"/>
              <a:t>, I am become </a:t>
            </a:r>
            <a:r>
              <a:rPr lang="en-CA" i="1" dirty="0"/>
              <a:t>as</a:t>
            </a:r>
            <a:r>
              <a:rPr lang="en-CA" dirty="0"/>
              <a:t> sounding brass, or a tinkling cymbal.</a:t>
            </a:r>
          </a:p>
          <a:p>
            <a:r>
              <a:rPr lang="en-CA" dirty="0"/>
              <a:t>2  And though I have </a:t>
            </a:r>
            <a:r>
              <a:rPr lang="en-CA" i="1" dirty="0"/>
              <a:t>the gift of</a:t>
            </a:r>
            <a:r>
              <a:rPr lang="en-CA" dirty="0"/>
              <a:t> prophecy, and understand all mysteries, and all knowledge; and though I have all faith, so that I could remove mountains, </a:t>
            </a:r>
            <a:r>
              <a:rPr lang="en-CA" b="1" dirty="0"/>
              <a:t>and have not charity</a:t>
            </a:r>
            <a:r>
              <a:rPr lang="en-CA" dirty="0"/>
              <a:t>, I am nothing.</a:t>
            </a:r>
          </a:p>
          <a:p>
            <a:r>
              <a:rPr lang="en-CA" dirty="0"/>
              <a:t>3  And though I bestow all my goods to feed </a:t>
            </a:r>
            <a:r>
              <a:rPr lang="en-CA" i="1" dirty="0"/>
              <a:t>the poor,</a:t>
            </a:r>
            <a:r>
              <a:rPr lang="en-CA" dirty="0"/>
              <a:t> and though I give my body to be burned, </a:t>
            </a:r>
            <a:r>
              <a:rPr lang="en-CA" b="1" dirty="0"/>
              <a:t>and have not charity</a:t>
            </a:r>
            <a:r>
              <a:rPr lang="en-CA" dirty="0"/>
              <a:t>, it </a:t>
            </a:r>
            <a:r>
              <a:rPr lang="en-CA" dirty="0" err="1"/>
              <a:t>profiteth</a:t>
            </a:r>
            <a:r>
              <a:rPr lang="en-CA" dirty="0"/>
              <a:t> me nothing.</a:t>
            </a:r>
          </a:p>
          <a:p>
            <a:endParaRPr lang="x-none"/>
          </a:p>
          <a:p>
            <a:endParaRPr lang="en-CA" dirty="0"/>
          </a:p>
        </p:txBody>
      </p:sp>
    </p:spTree>
    <p:extLst>
      <p:ext uri="{BB962C8B-B14F-4D97-AF65-F5344CB8AC3E}">
        <p14:creationId xmlns:p14="http://schemas.microsoft.com/office/powerpoint/2010/main" val="27858103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t>The Memorial of Brother </a:t>
            </a:r>
            <a:r>
              <a:rPr lang="en-CA" sz="4000" b="1" dirty="0" err="1" smtClean="0"/>
              <a:t>Heenan</a:t>
            </a:r>
            <a:r>
              <a:rPr lang="en-CA" sz="3600" dirty="0" smtClean="0"/>
              <a:t/>
            </a:r>
            <a:br>
              <a:rPr lang="en-CA" sz="3600" dirty="0" smtClean="0"/>
            </a:br>
            <a:r>
              <a:rPr lang="en-CA" sz="3600" dirty="0" smtClean="0"/>
              <a:t>Dunedin, New Zealand</a:t>
            </a:r>
            <a:endParaRPr lang="en-CA"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0962" y="1600200"/>
            <a:ext cx="8082076" cy="4525963"/>
          </a:xfrm>
        </p:spPr>
      </p:pic>
    </p:spTree>
    <p:extLst>
      <p:ext uri="{BB962C8B-B14F-4D97-AF65-F5344CB8AC3E}">
        <p14:creationId xmlns:p14="http://schemas.microsoft.com/office/powerpoint/2010/main" val="1853914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512" y="116632"/>
            <a:ext cx="3172868" cy="1143000"/>
          </a:xfrm>
          <a:solidFill>
            <a:schemeClr val="bg1"/>
          </a:solidFill>
          <a:effectLst>
            <a:softEdge rad="317500"/>
          </a:effectLst>
        </p:spPr>
        <p:txBody>
          <a:bodyPr>
            <a:normAutofit/>
          </a:bodyPr>
          <a:lstStyle/>
          <a:p>
            <a:r>
              <a:rPr lang="en-CA" sz="3600" b="1" dirty="0" smtClean="0"/>
              <a:t>“Go in Peace”</a:t>
            </a:r>
            <a:endParaRPr lang="en-CA" sz="3600" b="1" dirty="0"/>
          </a:p>
        </p:txBody>
      </p:sp>
    </p:spTree>
    <p:extLst>
      <p:ext uri="{BB962C8B-B14F-4D97-AF65-F5344CB8AC3E}">
        <p14:creationId xmlns:p14="http://schemas.microsoft.com/office/powerpoint/2010/main" val="632501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CA" sz="3600" b="1" dirty="0">
                <a:solidFill>
                  <a:schemeClr val="bg1"/>
                </a:solidFill>
                <a:effectLst>
                  <a:outerShdw blurRad="38100" dist="38100" dir="2700000" algn="tl">
                    <a:srgbClr val="000000">
                      <a:alpha val="43137"/>
                    </a:srgbClr>
                  </a:outerShdw>
                </a:effectLst>
              </a:rPr>
              <a:t>When Human Suffering is </a:t>
            </a:r>
            <a:r>
              <a:rPr lang="en-CA" sz="3600" b="1" dirty="0" smtClean="0">
                <a:solidFill>
                  <a:schemeClr val="bg1"/>
                </a:solidFill>
                <a:effectLst>
                  <a:outerShdw blurRad="38100" dist="38100" dir="2700000" algn="tl">
                    <a:srgbClr val="000000">
                      <a:alpha val="43137"/>
                    </a:srgbClr>
                  </a:outerShdw>
                </a:effectLst>
              </a:rPr>
              <a:t>Necessary</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Understanding Leads to Peace</a:t>
            </a:r>
            <a:endParaRPr lang="en-CA" sz="3600" b="1" dirty="0">
              <a:solidFill>
                <a:schemeClr val="bg1"/>
              </a:solidFill>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457200" y="1744216"/>
            <a:ext cx="8229600" cy="3917032"/>
          </a:xfrm>
          <a:solidFill>
            <a:schemeClr val="bg1"/>
          </a:solidFill>
        </p:spPr>
        <p:txBody>
          <a:bodyPr>
            <a:normAutofit fontScale="77500" lnSpcReduction="20000"/>
          </a:bodyPr>
          <a:lstStyle/>
          <a:p>
            <a:pPr marL="0" indent="0">
              <a:buNone/>
            </a:pPr>
            <a:endParaRPr lang="en-CA" sz="600" b="1" dirty="0" smtClean="0"/>
          </a:p>
          <a:p>
            <a:pPr marL="0" indent="0">
              <a:buNone/>
            </a:pPr>
            <a:r>
              <a:rPr lang="en-CA" b="1" dirty="0" smtClean="0"/>
              <a:t>2 </a:t>
            </a:r>
            <a:r>
              <a:rPr lang="en-CA" b="1" dirty="0"/>
              <a:t>Corinthians 12:7-9 KJV</a:t>
            </a:r>
          </a:p>
          <a:p>
            <a:r>
              <a:rPr lang="en-CA" dirty="0"/>
              <a:t>7  And lest I should be exalted above measure through the abundance of the revelations, there was given to me a thorn in the flesh, the messenger of Satan to buffet me, lest I should be exalted above measure.</a:t>
            </a:r>
          </a:p>
          <a:p>
            <a:r>
              <a:rPr lang="en-CA" dirty="0"/>
              <a:t>8  For this thing I besought the Lord thrice, that it might depart from me.</a:t>
            </a:r>
          </a:p>
          <a:p>
            <a:r>
              <a:rPr lang="en-CA" dirty="0"/>
              <a:t>9  And he said unto me, </a:t>
            </a:r>
            <a:r>
              <a:rPr lang="en-CA" b="1" dirty="0"/>
              <a:t>My grace is sufficient for thee: for my strength is made perfect in weakness. </a:t>
            </a:r>
            <a:r>
              <a:rPr lang="en-CA" dirty="0"/>
              <a:t>Most gladly therefore will I rather glory in my infirmities, that the power of Christ may rest upon me.</a:t>
            </a:r>
          </a:p>
          <a:p>
            <a:endParaRPr lang="en-CA" dirty="0"/>
          </a:p>
        </p:txBody>
      </p:sp>
    </p:spTree>
    <p:extLst>
      <p:ext uri="{BB962C8B-B14F-4D97-AF65-F5344CB8AC3E}">
        <p14:creationId xmlns:p14="http://schemas.microsoft.com/office/powerpoint/2010/main" val="38302715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200" b="1" dirty="0" smtClean="0">
                <a:solidFill>
                  <a:schemeClr val="bg1"/>
                </a:solidFill>
                <a:effectLst>
                  <a:outerShdw blurRad="38100" dist="38100" dir="2700000" algn="tl">
                    <a:srgbClr val="000000">
                      <a:alpha val="43137"/>
                    </a:srgbClr>
                  </a:outerShdw>
                </a:effectLst>
              </a:rPr>
              <a:t>When Forgiveness is at stake</a:t>
            </a:r>
            <a:br>
              <a:rPr lang="en-CA" sz="3200" b="1" dirty="0" smtClean="0">
                <a:solidFill>
                  <a:schemeClr val="bg1"/>
                </a:solidFill>
                <a:effectLst>
                  <a:outerShdw blurRad="38100" dist="38100" dir="2700000" algn="tl">
                    <a:srgbClr val="000000">
                      <a:alpha val="43137"/>
                    </a:srgbClr>
                  </a:outerShdw>
                </a:effectLst>
              </a:rPr>
            </a:br>
            <a:r>
              <a:rPr lang="en-CA" sz="3200" b="1" dirty="0" smtClean="0">
                <a:solidFill>
                  <a:schemeClr val="bg1"/>
                </a:solidFill>
                <a:effectLst>
                  <a:outerShdw blurRad="38100" dist="38100" dir="2700000" algn="tl">
                    <a:srgbClr val="000000">
                      <a:alpha val="43137"/>
                    </a:srgbClr>
                  </a:outerShdw>
                </a:effectLst>
              </a:rPr>
              <a:t>The ‘forgiven’ departs in Peace</a:t>
            </a:r>
            <a:endParaRPr lang="en-CA" sz="32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John </a:t>
            </a:r>
            <a:r>
              <a:rPr lang="en-CA" b="1" dirty="0"/>
              <a:t>8:9-11 KJV</a:t>
            </a:r>
          </a:p>
          <a:p>
            <a:r>
              <a:rPr lang="en-CA" dirty="0"/>
              <a:t>9  And they which heard </a:t>
            </a:r>
            <a:r>
              <a:rPr lang="en-CA" i="1" dirty="0"/>
              <a:t>it,</a:t>
            </a:r>
            <a:r>
              <a:rPr lang="en-CA" dirty="0"/>
              <a:t> </a:t>
            </a:r>
            <a:r>
              <a:rPr lang="en-CA" b="1" dirty="0"/>
              <a:t>being convicted by </a:t>
            </a:r>
            <a:r>
              <a:rPr lang="en-CA" b="1" i="1" dirty="0"/>
              <a:t>their own</a:t>
            </a:r>
            <a:r>
              <a:rPr lang="en-CA" b="1" dirty="0"/>
              <a:t> conscience</a:t>
            </a:r>
            <a:r>
              <a:rPr lang="en-CA" dirty="0"/>
              <a:t>, went out one by one, beginning at the eldest, </a:t>
            </a:r>
            <a:r>
              <a:rPr lang="en-CA" i="1" dirty="0"/>
              <a:t>even</a:t>
            </a:r>
            <a:r>
              <a:rPr lang="en-CA" dirty="0"/>
              <a:t> unto the last: and Jesus was left alone, and the woman standing in the midst.</a:t>
            </a:r>
          </a:p>
          <a:p>
            <a:r>
              <a:rPr lang="en-CA" dirty="0"/>
              <a:t>10  When Jesus had lifted up himself, and saw none but the woman, he said unto her, Woman, where are those thine accusers? hath no man condemned thee?</a:t>
            </a:r>
          </a:p>
          <a:p>
            <a:r>
              <a:rPr lang="en-CA" dirty="0"/>
              <a:t>11  She said, No man, Lord. And Jesus said unto her, </a:t>
            </a:r>
            <a:r>
              <a:rPr lang="en-CA" b="1" dirty="0"/>
              <a:t>Neither do I condemn thee: go, and sin no more.</a:t>
            </a:r>
          </a:p>
          <a:p>
            <a:endParaRPr lang="x-none"/>
          </a:p>
          <a:p>
            <a:endParaRPr lang="en-CA" dirty="0"/>
          </a:p>
        </p:txBody>
      </p:sp>
    </p:spTree>
    <p:extLst>
      <p:ext uri="{BB962C8B-B14F-4D97-AF65-F5344CB8AC3E}">
        <p14:creationId xmlns:p14="http://schemas.microsoft.com/office/powerpoint/2010/main" val="1706839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rPr>
              <a:t>Through the 20 years to think it over</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who lived in peace?</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72209"/>
            <a:ext cx="8229600" cy="4493095"/>
          </a:xfrm>
          <a:solidFill>
            <a:schemeClr val="bg1"/>
          </a:solidFill>
        </p:spPr>
        <p:txBody>
          <a:bodyPr>
            <a:normAutofit fontScale="85000" lnSpcReduction="20000"/>
          </a:bodyPr>
          <a:lstStyle/>
          <a:p>
            <a:endParaRPr lang="en-CA" sz="500" dirty="0" smtClean="0"/>
          </a:p>
          <a:p>
            <a:pPr marL="0" indent="0">
              <a:buNone/>
            </a:pPr>
            <a:r>
              <a:rPr lang="en-CA" b="1" dirty="0"/>
              <a:t>Genesis 50:18-21 KJV</a:t>
            </a:r>
          </a:p>
          <a:p>
            <a:r>
              <a:rPr lang="en-CA" dirty="0"/>
              <a:t>18  And his brethren also went and fell down before his face; and they said, Behold, we </a:t>
            </a:r>
            <a:r>
              <a:rPr lang="en-CA" i="1" dirty="0"/>
              <a:t>be</a:t>
            </a:r>
            <a:r>
              <a:rPr lang="en-CA" dirty="0"/>
              <a:t> thy servants.</a:t>
            </a:r>
          </a:p>
          <a:p>
            <a:r>
              <a:rPr lang="en-CA" dirty="0"/>
              <a:t>19  And Joseph said unto them, Fear not: for </a:t>
            </a:r>
            <a:r>
              <a:rPr lang="en-CA" i="1" dirty="0"/>
              <a:t>am</a:t>
            </a:r>
            <a:r>
              <a:rPr lang="en-CA" dirty="0"/>
              <a:t> I in the place of God?</a:t>
            </a:r>
          </a:p>
          <a:p>
            <a:r>
              <a:rPr lang="en-CA" dirty="0"/>
              <a:t>20  But as for you, ye thought evil against me; </a:t>
            </a:r>
            <a:r>
              <a:rPr lang="en-CA" i="1" dirty="0"/>
              <a:t>but</a:t>
            </a:r>
            <a:r>
              <a:rPr lang="en-CA" dirty="0"/>
              <a:t> God meant it unto good, to bring to pass, as </a:t>
            </a:r>
            <a:r>
              <a:rPr lang="en-CA" i="1" dirty="0"/>
              <a:t>it is</a:t>
            </a:r>
            <a:r>
              <a:rPr lang="en-CA" dirty="0"/>
              <a:t> this day, to save much people alive.</a:t>
            </a:r>
          </a:p>
          <a:p>
            <a:r>
              <a:rPr lang="en-CA" dirty="0"/>
              <a:t>21  Now </a:t>
            </a:r>
            <a:r>
              <a:rPr lang="en-CA" b="1" dirty="0"/>
              <a:t>therefore fear ye not</a:t>
            </a:r>
            <a:r>
              <a:rPr lang="en-CA" dirty="0"/>
              <a:t>: I will nourish you, and your little ones. And </a:t>
            </a:r>
            <a:r>
              <a:rPr lang="en-CA" b="1" dirty="0"/>
              <a:t>he comforted them, and </a:t>
            </a:r>
            <a:r>
              <a:rPr lang="en-CA" b="1" dirty="0" err="1"/>
              <a:t>spake</a:t>
            </a:r>
            <a:r>
              <a:rPr lang="en-CA" b="1" dirty="0"/>
              <a:t> kindly unto them</a:t>
            </a:r>
            <a:r>
              <a:rPr lang="en-CA" b="1" dirty="0" smtClean="0"/>
              <a:t>.</a:t>
            </a:r>
            <a:endParaRPr lang="x-none" b="1"/>
          </a:p>
          <a:p>
            <a:endParaRPr lang="en-CA" dirty="0"/>
          </a:p>
        </p:txBody>
      </p:sp>
    </p:spTree>
    <p:extLst>
      <p:ext uri="{BB962C8B-B14F-4D97-AF65-F5344CB8AC3E}">
        <p14:creationId xmlns:p14="http://schemas.microsoft.com/office/powerpoint/2010/main" val="7084980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solidFill>
                  <a:schemeClr val="bg1"/>
                </a:solidFill>
                <a:effectLst>
                  <a:outerShdw blurRad="38100" dist="38100" dir="2700000" algn="tl">
                    <a:srgbClr val="000000">
                      <a:alpha val="43137"/>
                    </a:srgbClr>
                  </a:outerShdw>
                </a:effectLst>
              </a:rPr>
              <a:t>My peace I give unto you</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10000"/>
          </a:bodyPr>
          <a:lstStyle/>
          <a:p>
            <a:pPr marL="0" indent="0">
              <a:buNone/>
            </a:pPr>
            <a:endParaRPr lang="en-CA" sz="800" b="1" dirty="0" smtClean="0"/>
          </a:p>
          <a:p>
            <a:pPr marL="0" indent="0">
              <a:buNone/>
            </a:pPr>
            <a:r>
              <a:rPr lang="en-CA" b="1" dirty="0" smtClean="0"/>
              <a:t>John </a:t>
            </a:r>
            <a:r>
              <a:rPr lang="en-CA" b="1" dirty="0"/>
              <a:t>14:27-29 KJV</a:t>
            </a:r>
          </a:p>
          <a:p>
            <a:r>
              <a:rPr lang="en-CA" dirty="0"/>
              <a:t>27  </a:t>
            </a:r>
            <a:r>
              <a:rPr lang="en-CA" b="1" dirty="0"/>
              <a:t>Peace</a:t>
            </a:r>
            <a:r>
              <a:rPr lang="en-CA" dirty="0"/>
              <a:t> I leave with you, my </a:t>
            </a:r>
            <a:r>
              <a:rPr lang="en-CA" b="1" dirty="0"/>
              <a:t>peace</a:t>
            </a:r>
            <a:r>
              <a:rPr lang="en-CA" dirty="0"/>
              <a:t> I give unto you: not as the world giveth, give I unto you. </a:t>
            </a:r>
            <a:r>
              <a:rPr lang="en-CA" b="1" dirty="0"/>
              <a:t>Let not your heart be troubled, neither let it be afraid.</a:t>
            </a:r>
          </a:p>
          <a:p>
            <a:r>
              <a:rPr lang="en-CA" dirty="0"/>
              <a:t>28  Ye have heard how I said unto you, I go away, and come </a:t>
            </a:r>
            <a:r>
              <a:rPr lang="en-CA" i="1" dirty="0"/>
              <a:t>again</a:t>
            </a:r>
            <a:r>
              <a:rPr lang="en-CA" dirty="0"/>
              <a:t> unto you. If ye loved me, ye would rejoice, because I said, I go unto the Father: for my Father is greater than I.</a:t>
            </a:r>
          </a:p>
          <a:p>
            <a:r>
              <a:rPr lang="en-CA" b="1" dirty="0"/>
              <a:t>29  And now I have told you before it come to pass, that, when it is come to pass, ye might believe.</a:t>
            </a:r>
          </a:p>
          <a:p>
            <a:endParaRPr lang="en-CA" dirty="0"/>
          </a:p>
          <a:p>
            <a:endParaRPr lang="en-CA" dirty="0"/>
          </a:p>
        </p:txBody>
      </p:sp>
    </p:spTree>
    <p:extLst>
      <p:ext uri="{BB962C8B-B14F-4D97-AF65-F5344CB8AC3E}">
        <p14:creationId xmlns:p14="http://schemas.microsoft.com/office/powerpoint/2010/main" val="617831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“The Peace of God”</a:t>
            </a:r>
            <a:br>
              <a:rPr lang="en-CA" sz="3600" b="1" dirty="0" smtClean="0"/>
            </a:br>
            <a:r>
              <a:rPr lang="en-CA" sz="2400" b="1" dirty="0" smtClean="0"/>
              <a:t>(Our Classes for the Week)</a:t>
            </a:r>
            <a:endParaRPr lang="en-CA" sz="2400" b="1" dirty="0"/>
          </a:p>
        </p:txBody>
      </p:sp>
      <p:sp>
        <p:nvSpPr>
          <p:cNvPr id="3" name="Content Placeholder 2"/>
          <p:cNvSpPr>
            <a:spLocks noGrp="1"/>
          </p:cNvSpPr>
          <p:nvPr>
            <p:ph idx="1"/>
          </p:nvPr>
        </p:nvSpPr>
        <p:spPr>
          <a:xfrm>
            <a:off x="971600" y="1700808"/>
            <a:ext cx="7344816" cy="2620888"/>
          </a:xfrm>
          <a:solidFill>
            <a:schemeClr val="bg1"/>
          </a:solidFill>
        </p:spPr>
        <p:txBody>
          <a:bodyPr>
            <a:normAutofit lnSpcReduction="10000"/>
          </a:bodyPr>
          <a:lstStyle/>
          <a:p>
            <a:endParaRPr lang="en-CA" sz="500" dirty="0" smtClean="0"/>
          </a:p>
          <a:p>
            <a:r>
              <a:rPr lang="en-CA" sz="2400" dirty="0" smtClean="0"/>
              <a:t>Class 1: “I make peace” (Isaiah 45:7)</a:t>
            </a:r>
          </a:p>
          <a:p>
            <a:r>
              <a:rPr lang="en-CA" sz="2400" dirty="0" smtClean="0"/>
              <a:t>Class 2: “The peace of God” (Philippians 4:6-7)</a:t>
            </a:r>
          </a:p>
          <a:p>
            <a:r>
              <a:rPr lang="en-CA" sz="2400" dirty="0" smtClean="0"/>
              <a:t>Class 3: “No peace … to the wicked” (Isaiah 57:19-21)</a:t>
            </a:r>
          </a:p>
          <a:p>
            <a:r>
              <a:rPr lang="en-CA" sz="2400" b="1" dirty="0" smtClean="0"/>
              <a:t>Class 4: “Go in peace” (Mark 5:33-34)</a:t>
            </a:r>
          </a:p>
          <a:p>
            <a:r>
              <a:rPr lang="en-CA" sz="2400" dirty="0" smtClean="0"/>
              <a:t>Class 5: “Peace with one another” (Mark 9:49-50)</a:t>
            </a:r>
          </a:p>
          <a:p>
            <a:r>
              <a:rPr lang="en-CA" sz="2400" dirty="0" smtClean="0"/>
              <a:t>Class 6: “The Peace of Jerusalem” (Psalm 122:6-9)</a:t>
            </a:r>
          </a:p>
        </p:txBody>
      </p:sp>
    </p:spTree>
    <p:extLst>
      <p:ext uri="{BB962C8B-B14F-4D97-AF65-F5344CB8AC3E}">
        <p14:creationId xmlns:p14="http://schemas.microsoft.com/office/powerpoint/2010/main" val="407115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CA" sz="3600" b="1" dirty="0"/>
          </a:p>
          <a:p>
            <a:pPr marL="0" indent="0" algn="ctr">
              <a:buNone/>
            </a:pPr>
            <a:endParaRPr lang="en-CA" sz="3600" b="1" dirty="0" smtClean="0"/>
          </a:p>
          <a:p>
            <a:pPr marL="0" indent="0" algn="ctr">
              <a:buNone/>
            </a:pPr>
            <a:r>
              <a:rPr lang="en-CA" sz="3600" b="1" dirty="0" smtClean="0"/>
              <a:t>THE END</a:t>
            </a:r>
            <a:endParaRPr lang="en-CA" sz="3600" b="1" dirty="0"/>
          </a:p>
        </p:txBody>
      </p:sp>
    </p:spTree>
    <p:extLst>
      <p:ext uri="{BB962C8B-B14F-4D97-AF65-F5344CB8AC3E}">
        <p14:creationId xmlns:p14="http://schemas.microsoft.com/office/powerpoint/2010/main" val="2413075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Peace: A Blessing from God</a:t>
            </a:r>
            <a:endParaRPr lang="en-CA" sz="3600" b="1" dirty="0"/>
          </a:p>
        </p:txBody>
      </p:sp>
      <p:sp>
        <p:nvSpPr>
          <p:cNvPr id="3" name="Content Placeholder 2"/>
          <p:cNvSpPr>
            <a:spLocks noGrp="1"/>
          </p:cNvSpPr>
          <p:nvPr>
            <p:ph idx="1"/>
          </p:nvPr>
        </p:nvSpPr>
        <p:spPr>
          <a:xfrm>
            <a:off x="457200" y="1600200"/>
            <a:ext cx="8229600" cy="4565104"/>
          </a:xfrm>
          <a:solidFill>
            <a:schemeClr val="bg1"/>
          </a:solidFill>
        </p:spPr>
        <p:txBody>
          <a:bodyPr>
            <a:normAutofit fontScale="77500" lnSpcReduction="20000"/>
          </a:bodyPr>
          <a:lstStyle/>
          <a:p>
            <a:pPr marL="0" indent="0">
              <a:buNone/>
            </a:pPr>
            <a:endParaRPr lang="en-CA" sz="700" dirty="0" smtClean="0"/>
          </a:p>
          <a:p>
            <a:pPr marL="0" indent="0">
              <a:buNone/>
            </a:pPr>
            <a:r>
              <a:rPr lang="en-CA" b="1" dirty="0" smtClean="0"/>
              <a:t>Numbers </a:t>
            </a:r>
            <a:r>
              <a:rPr lang="en-CA" b="1" dirty="0"/>
              <a:t>6:22-27 KJV</a:t>
            </a:r>
          </a:p>
          <a:p>
            <a:r>
              <a:rPr lang="en-CA" dirty="0"/>
              <a:t>22  </a:t>
            </a:r>
            <a:r>
              <a:rPr lang="en-CA" b="1" dirty="0"/>
              <a:t>And the LORD </a:t>
            </a:r>
            <a:r>
              <a:rPr lang="en-CA" b="1" dirty="0" err="1"/>
              <a:t>spake</a:t>
            </a:r>
            <a:r>
              <a:rPr lang="en-CA" b="1" dirty="0"/>
              <a:t> unto Moses, saying,</a:t>
            </a:r>
          </a:p>
          <a:p>
            <a:r>
              <a:rPr lang="en-CA" dirty="0"/>
              <a:t>23  Speak unto Aaron and unto his sons, saying, On this wise ye shall </a:t>
            </a:r>
            <a:r>
              <a:rPr lang="en-CA" b="1" dirty="0"/>
              <a:t>bless the children of Israel</a:t>
            </a:r>
            <a:r>
              <a:rPr lang="en-CA" dirty="0"/>
              <a:t>, saying unto them,</a:t>
            </a:r>
          </a:p>
          <a:p>
            <a:r>
              <a:rPr lang="en-CA" dirty="0"/>
              <a:t>24  The LORD bless thee, and keep thee:</a:t>
            </a:r>
          </a:p>
          <a:p>
            <a:r>
              <a:rPr lang="en-CA" dirty="0"/>
              <a:t>25  The LORD make his face shine upon thee, and be gracious unto thee:</a:t>
            </a:r>
          </a:p>
          <a:p>
            <a:r>
              <a:rPr lang="en-CA" dirty="0"/>
              <a:t>26  </a:t>
            </a:r>
            <a:r>
              <a:rPr lang="en-CA" b="1" dirty="0"/>
              <a:t>The LORD lift up his countenance upon thee, and give thee peace.</a:t>
            </a:r>
          </a:p>
          <a:p>
            <a:r>
              <a:rPr lang="en-CA" dirty="0"/>
              <a:t>27  And they shall put my name upon the children of Israel; and I will bless them.</a:t>
            </a:r>
          </a:p>
          <a:p>
            <a:endParaRPr lang="x-none"/>
          </a:p>
          <a:p>
            <a:endParaRPr lang="en-CA" dirty="0"/>
          </a:p>
        </p:txBody>
      </p:sp>
    </p:spTree>
    <p:extLst>
      <p:ext uri="{BB962C8B-B14F-4D97-AF65-F5344CB8AC3E}">
        <p14:creationId xmlns:p14="http://schemas.microsoft.com/office/powerpoint/2010/main" val="2027234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3600" b="1" dirty="0" smtClean="0"/>
              <a:t>Blessed with peace</a:t>
            </a:r>
            <a:endParaRPr lang="en-CA" sz="3600" b="1" dirty="0"/>
          </a:p>
        </p:txBody>
      </p:sp>
      <p:sp>
        <p:nvSpPr>
          <p:cNvPr id="3" name="Content Placeholder 2"/>
          <p:cNvSpPr>
            <a:spLocks noGrp="1"/>
          </p:cNvSpPr>
          <p:nvPr>
            <p:ph sz="half" idx="1"/>
          </p:nvPr>
        </p:nvSpPr>
        <p:spPr>
          <a:xfrm>
            <a:off x="457200" y="1600200"/>
            <a:ext cx="3898776" cy="2260847"/>
          </a:xfrm>
          <a:solidFill>
            <a:schemeClr val="bg1"/>
          </a:solidFill>
        </p:spPr>
        <p:txBody>
          <a:bodyPr>
            <a:normAutofit fontScale="70000" lnSpcReduction="20000"/>
          </a:bodyPr>
          <a:lstStyle/>
          <a:p>
            <a:pPr marL="0" indent="0">
              <a:buNone/>
            </a:pPr>
            <a:endParaRPr lang="en-CA" sz="800" b="1" dirty="0" smtClean="0"/>
          </a:p>
          <a:p>
            <a:pPr marL="0" indent="0">
              <a:buNone/>
            </a:pPr>
            <a:r>
              <a:rPr lang="en-CA" sz="3500" b="1" dirty="0" smtClean="0"/>
              <a:t>Psalms </a:t>
            </a:r>
            <a:r>
              <a:rPr lang="en-CA" sz="3500" b="1" dirty="0"/>
              <a:t>29:11 KJV</a:t>
            </a:r>
          </a:p>
          <a:p>
            <a:r>
              <a:rPr lang="en-CA" sz="3500" dirty="0"/>
              <a:t>11  The LORD will give strength unto his people; the LORD </a:t>
            </a:r>
            <a:r>
              <a:rPr lang="en-CA" sz="3500" b="1" dirty="0"/>
              <a:t>will bless his people with peace.</a:t>
            </a:r>
          </a:p>
          <a:p>
            <a:endParaRPr lang="en-CA" dirty="0"/>
          </a:p>
          <a:p>
            <a:endParaRPr lang="en-CA" dirty="0"/>
          </a:p>
        </p:txBody>
      </p:sp>
      <p:sp>
        <p:nvSpPr>
          <p:cNvPr id="5" name="Content Placeholder 4"/>
          <p:cNvSpPr>
            <a:spLocks noGrp="1"/>
          </p:cNvSpPr>
          <p:nvPr>
            <p:ph sz="half" idx="2"/>
          </p:nvPr>
        </p:nvSpPr>
        <p:spPr>
          <a:xfrm>
            <a:off x="4572000" y="1412776"/>
            <a:ext cx="4248472" cy="5069160"/>
          </a:xfrm>
          <a:solidFill>
            <a:schemeClr val="bg1"/>
          </a:solidFill>
        </p:spPr>
        <p:txBody>
          <a:bodyPr>
            <a:normAutofit fontScale="70000" lnSpcReduction="20000"/>
          </a:bodyPr>
          <a:lstStyle/>
          <a:p>
            <a:endParaRPr lang="en-CA" sz="1000" b="1" dirty="0" smtClean="0"/>
          </a:p>
          <a:p>
            <a:r>
              <a:rPr lang="en-CA" sz="3400" b="1" dirty="0" smtClean="0"/>
              <a:t>Bless</a:t>
            </a:r>
            <a:r>
              <a:rPr lang="en-CA" sz="3400" dirty="0" smtClean="0"/>
              <a:t> </a:t>
            </a:r>
            <a:r>
              <a:rPr lang="en-CA" sz="3400" b="1" dirty="0" smtClean="0"/>
              <a:t>STR</a:t>
            </a:r>
            <a:r>
              <a:rPr lang="en-CA" sz="3400" dirty="0" smtClean="0"/>
              <a:t> </a:t>
            </a:r>
            <a:r>
              <a:rPr lang="en-CA" sz="3400" b="1" dirty="0" smtClean="0"/>
              <a:t>H1288 </a:t>
            </a:r>
            <a:r>
              <a:rPr lang="en-CA" sz="3400" dirty="0" err="1" smtClean="0"/>
              <a:t>ba</a:t>
            </a:r>
            <a:r>
              <a:rPr lang="en-CA" sz="3400" dirty="0" err="1"/>
              <a:t>̂</a:t>
            </a:r>
            <a:r>
              <a:rPr lang="en-CA" sz="3400" dirty="0" err="1" smtClean="0"/>
              <a:t>rak</a:t>
            </a:r>
            <a:r>
              <a:rPr lang="en-CA" sz="3400" dirty="0" smtClean="0"/>
              <a:t> </a:t>
            </a:r>
            <a:r>
              <a:rPr lang="en-CA" sz="3400" i="1" dirty="0" err="1" smtClean="0"/>
              <a:t>baw-rak</a:t>
            </a:r>
            <a:r>
              <a:rPr lang="en-CA" sz="3400" i="1" dirty="0"/>
              <a:t>'</a:t>
            </a:r>
            <a:endParaRPr lang="en-CA" sz="3400" dirty="0"/>
          </a:p>
          <a:p>
            <a:r>
              <a:rPr lang="en-CA" sz="3400" dirty="0"/>
              <a:t>A primitive root; to </a:t>
            </a:r>
            <a:r>
              <a:rPr lang="en-CA" sz="3400" i="1" dirty="0"/>
              <a:t>kneel</a:t>
            </a:r>
            <a:r>
              <a:rPr lang="en-CA" sz="3400" dirty="0"/>
              <a:t>; by implication to </a:t>
            </a:r>
            <a:r>
              <a:rPr lang="en-CA" sz="3400" i="1" dirty="0"/>
              <a:t>bless</a:t>
            </a:r>
            <a:r>
              <a:rPr lang="en-CA" sz="3400" dirty="0"/>
              <a:t> God (as an act of adoration), and (vice-versa) man (as a benefit); </a:t>
            </a:r>
            <a:endParaRPr lang="en-CA" sz="3400" dirty="0" smtClean="0"/>
          </a:p>
          <a:p>
            <a:endParaRPr lang="en-CA" sz="1200" b="1" dirty="0" smtClean="0"/>
          </a:p>
          <a:p>
            <a:r>
              <a:rPr lang="en-CA" sz="3400" b="1" dirty="0" smtClean="0"/>
              <a:t>Peace</a:t>
            </a:r>
            <a:r>
              <a:rPr lang="en-CA" sz="3400" dirty="0" smtClean="0"/>
              <a:t> </a:t>
            </a:r>
            <a:r>
              <a:rPr lang="en-CA" sz="3400" b="1" dirty="0" smtClean="0"/>
              <a:t>STR H7965 </a:t>
            </a:r>
            <a:r>
              <a:rPr lang="en-CA" sz="3400" dirty="0" err="1" smtClean="0"/>
              <a:t>sha</a:t>
            </a:r>
            <a:r>
              <a:rPr lang="en-CA" sz="3400" dirty="0" err="1"/>
              <a:t>̂lôm</a:t>
            </a:r>
            <a:r>
              <a:rPr lang="en-CA" sz="3400" dirty="0"/>
              <a:t>  </a:t>
            </a:r>
            <a:r>
              <a:rPr lang="en-CA" sz="3400" dirty="0" err="1"/>
              <a:t>shâlôm</a:t>
            </a:r>
            <a:endParaRPr lang="en-CA" sz="3400" dirty="0"/>
          </a:p>
          <a:p>
            <a:r>
              <a:rPr lang="en-CA" sz="3400" i="1" dirty="0" err="1"/>
              <a:t>shaw-lome</a:t>
            </a:r>
            <a:r>
              <a:rPr lang="en-CA" sz="3400" i="1" dirty="0"/>
              <a:t>',</a:t>
            </a:r>
            <a:r>
              <a:rPr lang="en-CA" sz="3400" dirty="0"/>
              <a:t> </a:t>
            </a:r>
            <a:r>
              <a:rPr lang="en-CA" sz="3400" i="1" dirty="0" err="1"/>
              <a:t>shaw-lome</a:t>
            </a:r>
            <a:r>
              <a:rPr lang="en-CA" sz="3400" i="1" dirty="0"/>
              <a:t>'</a:t>
            </a:r>
            <a:endParaRPr lang="en-CA" sz="3400" dirty="0"/>
          </a:p>
          <a:p>
            <a:r>
              <a:rPr lang="en-CA" sz="3400" dirty="0"/>
              <a:t>From H7999; </a:t>
            </a:r>
            <a:r>
              <a:rPr lang="en-CA" sz="3400" b="1" i="1" dirty="0"/>
              <a:t>safe</a:t>
            </a:r>
            <a:r>
              <a:rPr lang="en-CA" sz="3400" b="1" dirty="0"/>
              <a:t>, that is, (figuratively) </a:t>
            </a:r>
            <a:r>
              <a:rPr lang="en-CA" sz="3400" b="1" i="1" dirty="0"/>
              <a:t>well</a:t>
            </a:r>
            <a:r>
              <a:rPr lang="en-CA" sz="3400" b="1" dirty="0"/>
              <a:t>, </a:t>
            </a:r>
            <a:r>
              <a:rPr lang="en-CA" sz="3400" b="1" i="1" dirty="0"/>
              <a:t>happy</a:t>
            </a:r>
            <a:r>
              <a:rPr lang="en-CA" sz="3400" b="1" dirty="0"/>
              <a:t>, </a:t>
            </a:r>
            <a:r>
              <a:rPr lang="en-CA" sz="3400" b="1" i="1" dirty="0"/>
              <a:t>friendly</a:t>
            </a:r>
            <a:r>
              <a:rPr lang="en-CA" sz="3400" b="1" dirty="0"/>
              <a:t>; </a:t>
            </a:r>
            <a:r>
              <a:rPr lang="en-CA" sz="3400" dirty="0"/>
              <a:t>also (abstractly) </a:t>
            </a:r>
            <a:r>
              <a:rPr lang="en-CA" sz="3400" i="1" dirty="0"/>
              <a:t>welfare</a:t>
            </a:r>
            <a:r>
              <a:rPr lang="en-CA" sz="3400" dirty="0"/>
              <a:t>, that is, health, prosperity, peace</a:t>
            </a:r>
            <a:r>
              <a:rPr lang="en-CA" dirty="0" smtClean="0"/>
              <a:t>:</a:t>
            </a:r>
            <a:endParaRPr lang="en-CA" dirty="0"/>
          </a:p>
        </p:txBody>
      </p:sp>
    </p:spTree>
    <p:extLst>
      <p:ext uri="{BB962C8B-B14F-4D97-AF65-F5344CB8AC3E}">
        <p14:creationId xmlns:p14="http://schemas.microsoft.com/office/powerpoint/2010/main" val="329917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CA" sz="3600" b="1" dirty="0" smtClean="0"/>
              <a:t>“Go in Peace”</a:t>
            </a:r>
            <a:endParaRPr lang="en-CA" sz="3600" b="1" dirty="0"/>
          </a:p>
        </p:txBody>
      </p:sp>
      <p:sp>
        <p:nvSpPr>
          <p:cNvPr id="6" name="Content Placeholder 5"/>
          <p:cNvSpPr>
            <a:spLocks noGrp="1"/>
          </p:cNvSpPr>
          <p:nvPr>
            <p:ph idx="1"/>
          </p:nvPr>
        </p:nvSpPr>
        <p:spPr>
          <a:xfrm>
            <a:off x="457200" y="1600200"/>
            <a:ext cx="8229600" cy="4637112"/>
          </a:xfrm>
          <a:solidFill>
            <a:schemeClr val="bg1"/>
          </a:solidFill>
        </p:spPr>
        <p:txBody>
          <a:bodyPr>
            <a:normAutofit fontScale="77500" lnSpcReduction="20000"/>
          </a:bodyPr>
          <a:lstStyle/>
          <a:p>
            <a:pPr marL="0" indent="0">
              <a:buNone/>
            </a:pPr>
            <a:endParaRPr lang="en-CA" sz="700" b="1" dirty="0" smtClean="0"/>
          </a:p>
          <a:p>
            <a:pPr marL="0" indent="0">
              <a:buNone/>
            </a:pPr>
            <a:r>
              <a:rPr lang="en-CA" b="1" dirty="0" smtClean="0"/>
              <a:t>1 </a:t>
            </a:r>
            <a:r>
              <a:rPr lang="en-CA" b="1" dirty="0"/>
              <a:t>Samuel 1:14-17 KJV</a:t>
            </a:r>
          </a:p>
          <a:p>
            <a:r>
              <a:rPr lang="en-CA" dirty="0"/>
              <a:t>14  And Eli said unto her, How long wilt thou be drunken? put away thy wine from thee.</a:t>
            </a:r>
          </a:p>
          <a:p>
            <a:r>
              <a:rPr lang="en-CA" dirty="0"/>
              <a:t>15  And Hannah answered and said, </a:t>
            </a:r>
            <a:r>
              <a:rPr lang="en-CA" b="1" dirty="0"/>
              <a:t>No, my lord, I </a:t>
            </a:r>
            <a:r>
              <a:rPr lang="en-CA" b="1" i="1" dirty="0"/>
              <a:t>am</a:t>
            </a:r>
            <a:r>
              <a:rPr lang="en-CA" b="1" dirty="0"/>
              <a:t> a woman of a sorrowful spirit:</a:t>
            </a:r>
            <a:r>
              <a:rPr lang="en-CA" dirty="0"/>
              <a:t> I have drunk neither wine nor strong drink, but have poured out my soul before the LORD.</a:t>
            </a:r>
          </a:p>
          <a:p>
            <a:r>
              <a:rPr lang="en-CA" dirty="0"/>
              <a:t>16  Count not thine handmaid for a daughter of Belial: for out of the abundance of my complaint and grief have I spoken hitherto.</a:t>
            </a:r>
          </a:p>
          <a:p>
            <a:r>
              <a:rPr lang="en-CA" dirty="0"/>
              <a:t>17  Then Eli answered and said, </a:t>
            </a:r>
            <a:r>
              <a:rPr lang="en-CA" b="1" dirty="0"/>
              <a:t>Go in peace: </a:t>
            </a:r>
            <a:r>
              <a:rPr lang="en-CA" dirty="0"/>
              <a:t>and the God of Israel grant </a:t>
            </a:r>
            <a:r>
              <a:rPr lang="en-CA" i="1" dirty="0"/>
              <a:t>thee</a:t>
            </a:r>
            <a:r>
              <a:rPr lang="en-CA" dirty="0"/>
              <a:t> thy petition that thou hast asked of him.</a:t>
            </a:r>
          </a:p>
          <a:p>
            <a:endParaRPr lang="x-none"/>
          </a:p>
          <a:p>
            <a:endParaRPr lang="en-CA" dirty="0"/>
          </a:p>
        </p:txBody>
      </p:sp>
    </p:spTree>
    <p:extLst>
      <p:ext uri="{BB962C8B-B14F-4D97-AF65-F5344CB8AC3E}">
        <p14:creationId xmlns:p14="http://schemas.microsoft.com/office/powerpoint/2010/main" val="1367643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“Jonathan said to David, Go in peace …”</a:t>
            </a:r>
            <a:endParaRPr lang="en-CA" sz="3600" b="1" dirty="0"/>
          </a:p>
        </p:txBody>
      </p:sp>
      <p:sp>
        <p:nvSpPr>
          <p:cNvPr id="3" name="Content Placeholder 2"/>
          <p:cNvSpPr>
            <a:spLocks noGrp="1"/>
          </p:cNvSpPr>
          <p:nvPr>
            <p:ph idx="1"/>
          </p:nvPr>
        </p:nvSpPr>
        <p:spPr>
          <a:xfrm>
            <a:off x="831273" y="1600201"/>
            <a:ext cx="7481455" cy="2548879"/>
          </a:xfrm>
          <a:solidFill>
            <a:schemeClr val="bg1"/>
          </a:solidFill>
        </p:spPr>
        <p:txBody>
          <a:bodyPr>
            <a:normAutofit fontScale="77500" lnSpcReduction="20000"/>
          </a:bodyPr>
          <a:lstStyle/>
          <a:p>
            <a:endParaRPr lang="en-CA" sz="500" dirty="0" smtClean="0"/>
          </a:p>
          <a:p>
            <a:pPr marL="0" indent="0">
              <a:buNone/>
            </a:pPr>
            <a:r>
              <a:rPr lang="en-CA" b="1" dirty="0" smtClean="0"/>
              <a:t>1 </a:t>
            </a:r>
            <a:r>
              <a:rPr lang="en-CA" b="1" dirty="0"/>
              <a:t>Samuel 20:42 KJV</a:t>
            </a:r>
          </a:p>
          <a:p>
            <a:r>
              <a:rPr lang="en-CA" dirty="0"/>
              <a:t>42  And Jonathan said to David, </a:t>
            </a:r>
            <a:r>
              <a:rPr lang="en-CA" b="1" dirty="0"/>
              <a:t>Go in peace</a:t>
            </a:r>
            <a:r>
              <a:rPr lang="en-CA" dirty="0"/>
              <a:t>, forasmuch as we have sworn both of us in the name of the LORD, saying, The LORD be between me and thee, and between my seed and thy seed for ever. And he arose and departed: and Jonathan went into the city.</a:t>
            </a:r>
          </a:p>
          <a:p>
            <a:endParaRPr lang="x-none"/>
          </a:p>
          <a:p>
            <a:endParaRPr lang="en-CA" dirty="0"/>
          </a:p>
        </p:txBody>
      </p:sp>
    </p:spTree>
    <p:extLst>
      <p:ext uri="{BB962C8B-B14F-4D97-AF65-F5344CB8AC3E}">
        <p14:creationId xmlns:p14="http://schemas.microsoft.com/office/powerpoint/2010/main" val="2541923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Elisha to </a:t>
            </a:r>
            <a:r>
              <a:rPr lang="en-CA" sz="3600" b="1" dirty="0" err="1" smtClean="0"/>
              <a:t>Naaman</a:t>
            </a:r>
            <a:r>
              <a:rPr lang="en-CA" sz="3600" b="1" dirty="0" smtClean="0"/>
              <a:t>: “Go in Peace”</a:t>
            </a:r>
            <a:endParaRPr lang="en-CA" sz="3600" b="1" dirty="0"/>
          </a:p>
        </p:txBody>
      </p:sp>
      <p:sp>
        <p:nvSpPr>
          <p:cNvPr id="3" name="Content Placeholder 2"/>
          <p:cNvSpPr>
            <a:spLocks noGrp="1"/>
          </p:cNvSpPr>
          <p:nvPr>
            <p:ph idx="1"/>
          </p:nvPr>
        </p:nvSpPr>
        <p:spPr>
          <a:xfrm>
            <a:off x="831273" y="1600201"/>
            <a:ext cx="7481455" cy="3845023"/>
          </a:xfrm>
          <a:solidFill>
            <a:schemeClr val="bg1"/>
          </a:solidFill>
        </p:spPr>
        <p:txBody>
          <a:bodyPr>
            <a:normAutofit fontScale="85000" lnSpcReduction="20000"/>
          </a:bodyPr>
          <a:lstStyle/>
          <a:p>
            <a:endParaRPr lang="en-CA" sz="500" dirty="0" smtClean="0"/>
          </a:p>
          <a:p>
            <a:pPr marL="0" indent="0">
              <a:buNone/>
            </a:pPr>
            <a:r>
              <a:rPr lang="en-CA" b="1" dirty="0"/>
              <a:t>2 Kings 5:18-19 KJV</a:t>
            </a:r>
          </a:p>
          <a:p>
            <a:r>
              <a:rPr lang="en-CA" dirty="0"/>
              <a:t>18  In this thing the LORD pardon thy servant, </a:t>
            </a:r>
            <a:r>
              <a:rPr lang="en-CA" i="1" dirty="0"/>
              <a:t>that</a:t>
            </a:r>
            <a:r>
              <a:rPr lang="en-CA" dirty="0"/>
              <a:t> when my master </a:t>
            </a:r>
            <a:r>
              <a:rPr lang="en-CA" dirty="0" err="1"/>
              <a:t>goeth</a:t>
            </a:r>
            <a:r>
              <a:rPr lang="en-CA" dirty="0"/>
              <a:t> into the house of </a:t>
            </a:r>
            <a:r>
              <a:rPr lang="en-CA" dirty="0" err="1"/>
              <a:t>Rimmon</a:t>
            </a:r>
            <a:r>
              <a:rPr lang="en-CA" dirty="0"/>
              <a:t> to worship there, and he </a:t>
            </a:r>
            <a:r>
              <a:rPr lang="en-CA" dirty="0" err="1"/>
              <a:t>leaneth</a:t>
            </a:r>
            <a:r>
              <a:rPr lang="en-CA" dirty="0"/>
              <a:t> on my hand, and I bow myself in the house of </a:t>
            </a:r>
            <a:r>
              <a:rPr lang="en-CA" dirty="0" err="1"/>
              <a:t>Rimmon</a:t>
            </a:r>
            <a:r>
              <a:rPr lang="en-CA" dirty="0"/>
              <a:t>: when I bow down myself in the house of </a:t>
            </a:r>
            <a:r>
              <a:rPr lang="en-CA" dirty="0" err="1"/>
              <a:t>Rimmon</a:t>
            </a:r>
            <a:r>
              <a:rPr lang="en-CA" dirty="0"/>
              <a:t>, the LORD pardon thy servant in this thing.</a:t>
            </a:r>
          </a:p>
          <a:p>
            <a:r>
              <a:rPr lang="en-CA" dirty="0"/>
              <a:t>19  And he said unto him, </a:t>
            </a:r>
            <a:r>
              <a:rPr lang="en-CA" b="1" dirty="0"/>
              <a:t>Go in peace</a:t>
            </a:r>
            <a:r>
              <a:rPr lang="en-CA" dirty="0"/>
              <a:t>. So he departed from him a little way.</a:t>
            </a:r>
          </a:p>
          <a:p>
            <a:endParaRPr lang="x-none"/>
          </a:p>
          <a:p>
            <a:endParaRPr lang="x-none"/>
          </a:p>
          <a:p>
            <a:endParaRPr lang="en-CA" dirty="0"/>
          </a:p>
        </p:txBody>
      </p:sp>
    </p:spTree>
    <p:extLst>
      <p:ext uri="{BB962C8B-B14F-4D97-AF65-F5344CB8AC3E}">
        <p14:creationId xmlns:p14="http://schemas.microsoft.com/office/powerpoint/2010/main" val="3623598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“Go in Peace”</a:t>
            </a:r>
            <a:endParaRPr lang="en-CA" sz="3600" b="1" dirty="0"/>
          </a:p>
        </p:txBody>
      </p:sp>
    </p:spTree>
    <p:extLst>
      <p:ext uri="{BB962C8B-B14F-4D97-AF65-F5344CB8AC3E}">
        <p14:creationId xmlns:p14="http://schemas.microsoft.com/office/powerpoint/2010/main" val="14576125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3016</TotalTime>
  <Words>1445</Words>
  <Application>Microsoft Office PowerPoint</Application>
  <PresentationFormat>On-screen Show (4:3)</PresentationFormat>
  <Paragraphs>171</Paragraphs>
  <Slides>30</Slides>
  <Notes>0</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1_Office Theme</vt:lpstr>
      <vt:lpstr>Class 4 “Go in Peace”</vt:lpstr>
      <vt:lpstr>The Peace of God Summary of Class 3</vt:lpstr>
      <vt:lpstr>“The Peace of God” (Our Classes for the Week)</vt:lpstr>
      <vt:lpstr>Peace: A Blessing from God</vt:lpstr>
      <vt:lpstr>Blessed with peace</vt:lpstr>
      <vt:lpstr>“Go in Peace”</vt:lpstr>
      <vt:lpstr>“Jonathan said to David, Go in peace …”</vt:lpstr>
      <vt:lpstr>Elisha to Naaman: “Go in Peace”</vt:lpstr>
      <vt:lpstr>“Go in Peace”</vt:lpstr>
      <vt:lpstr>An issue of blood</vt:lpstr>
      <vt:lpstr>A Woman Desperate for Help</vt:lpstr>
      <vt:lpstr>A Woman Desperate for Help</vt:lpstr>
      <vt:lpstr>She Believed</vt:lpstr>
      <vt:lpstr>“Go in Peace” (G1515)</vt:lpstr>
      <vt:lpstr>“go in peace”</vt:lpstr>
      <vt:lpstr>“Go in Peace”</vt:lpstr>
      <vt:lpstr>Basic Understanding &amp; Simple Faith </vt:lpstr>
      <vt:lpstr>A Blind man now at Peace</vt:lpstr>
      <vt:lpstr>This man could have departed “in peace”</vt:lpstr>
      <vt:lpstr>This ‘Leper’ did depart “in Peace” But what about the others?</vt:lpstr>
      <vt:lpstr>The Peace of Stagnation The Genius of Discipleship; pg.36; Brother Dennis Gillett; The Christadelphian </vt:lpstr>
      <vt:lpstr>The Peace of Human Ambition The Genius of Discipleship; pg.37; Brother Dennis Gillett; The Christadelphian </vt:lpstr>
      <vt:lpstr>What ‘agape’ Isn’t</vt:lpstr>
      <vt:lpstr>The Memorial of Brother Heenan Dunedin, New Zealand</vt:lpstr>
      <vt:lpstr>“Go in Peace”</vt:lpstr>
      <vt:lpstr>When Human Suffering is Necessary Understanding Leads to Peace</vt:lpstr>
      <vt:lpstr>When Forgiveness is at stake The ‘forgiven’ departs in Peace</vt:lpstr>
      <vt:lpstr>Through the 20 years to think it over who lived in peace?</vt:lpstr>
      <vt:lpstr>My peace I give unto you</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God of Peace</dc:title>
  <dc:creator>Frank Abel</dc:creator>
  <cp:lastModifiedBy>Frank Abel</cp:lastModifiedBy>
  <cp:revision>95</cp:revision>
  <cp:lastPrinted>2018-07-17T17:22:28Z</cp:lastPrinted>
  <dcterms:created xsi:type="dcterms:W3CDTF">2016-02-04T23:03:05Z</dcterms:created>
  <dcterms:modified xsi:type="dcterms:W3CDTF">2018-08-15T15:13:12Z</dcterms:modified>
</cp:coreProperties>
</file>