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5"/>
  </p:notesMasterIdLst>
  <p:handoutMasterIdLst>
    <p:handoutMasterId r:id="rId36"/>
  </p:handoutMasterIdLst>
  <p:sldIdLst>
    <p:sldId id="256" r:id="rId3"/>
    <p:sldId id="335" r:id="rId4"/>
    <p:sldId id="311" r:id="rId5"/>
    <p:sldId id="336" r:id="rId6"/>
    <p:sldId id="337" r:id="rId7"/>
    <p:sldId id="341" r:id="rId8"/>
    <p:sldId id="343" r:id="rId9"/>
    <p:sldId id="338" r:id="rId10"/>
    <p:sldId id="329" r:id="rId11"/>
    <p:sldId id="332" r:id="rId12"/>
    <p:sldId id="287" r:id="rId13"/>
    <p:sldId id="339" r:id="rId14"/>
    <p:sldId id="312" r:id="rId15"/>
    <p:sldId id="270" r:id="rId16"/>
    <p:sldId id="313" r:id="rId17"/>
    <p:sldId id="327" r:id="rId18"/>
    <p:sldId id="302" r:id="rId19"/>
    <p:sldId id="307" r:id="rId20"/>
    <p:sldId id="306" r:id="rId21"/>
    <p:sldId id="308" r:id="rId22"/>
    <p:sldId id="310" r:id="rId23"/>
    <p:sldId id="317" r:id="rId24"/>
    <p:sldId id="269" r:id="rId25"/>
    <p:sldId id="342" r:id="rId26"/>
    <p:sldId id="318" r:id="rId27"/>
    <p:sldId id="324" r:id="rId28"/>
    <p:sldId id="333" r:id="rId29"/>
    <p:sldId id="316" r:id="rId30"/>
    <p:sldId id="319" r:id="rId31"/>
    <p:sldId id="286" r:id="rId32"/>
    <p:sldId id="325" r:id="rId33"/>
    <p:sldId id="315" r:id="rId34"/>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23827" autoAdjust="0"/>
    <p:restoredTop sz="90231" autoAdjust="0"/>
  </p:normalViewPr>
  <p:slideViewPr>
    <p:cSldViewPr>
      <p:cViewPr varScale="1">
        <p:scale>
          <a:sx n="59" d="100"/>
          <a:sy n="59" d="100"/>
        </p:scale>
        <p:origin x="-1356" y="-84"/>
      </p:cViewPr>
      <p:guideLst>
        <p:guide orient="horz" pos="2160"/>
        <p:guide pos="2880"/>
      </p:guideLst>
    </p:cSldViewPr>
  </p:slideViewPr>
  <p:notesTextViewPr>
    <p:cViewPr>
      <p:scale>
        <a:sx n="1" d="1"/>
        <a:sy n="1" d="1"/>
      </p:scale>
      <p:origin x="0" y="0"/>
    </p:cViewPr>
  </p:notesTextViewPr>
  <p:sorterViewPr>
    <p:cViewPr>
      <p:scale>
        <a:sx n="60" d="100"/>
        <a:sy n="60" d="100"/>
      </p:scale>
      <p:origin x="0" y="11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D7B98488-D3A4-46D3-AFFB-BF78DD3E2685}" type="datetimeFigureOut">
              <a:rPr lang="en-CA" smtClean="0"/>
              <a:t>17/08/2018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604ADDB2-2C4E-47EB-B0B7-EBEFE8332570}" type="slidenum">
              <a:rPr lang="en-CA" smtClean="0"/>
              <a:t>‹#›</a:t>
            </a:fld>
            <a:endParaRPr lang="en-CA"/>
          </a:p>
        </p:txBody>
      </p:sp>
    </p:spTree>
    <p:extLst>
      <p:ext uri="{BB962C8B-B14F-4D97-AF65-F5344CB8AC3E}">
        <p14:creationId xmlns:p14="http://schemas.microsoft.com/office/powerpoint/2010/main" val="197947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4E51A35C-AF70-44A3-AF42-285B8B0EDF51}" type="datetimeFigureOut">
              <a:rPr lang="en-CA" smtClean="0"/>
              <a:t>17/08/2018</a:t>
            </a:fld>
            <a:endParaRPr lang="en-CA"/>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CA"/>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8A83A628-23A4-4F22-8A93-690872B37F3F}" type="slidenum">
              <a:rPr lang="en-CA" smtClean="0"/>
              <a:t>‹#›</a:t>
            </a:fld>
            <a:endParaRPr lang="en-CA"/>
          </a:p>
        </p:txBody>
      </p:sp>
    </p:spTree>
    <p:extLst>
      <p:ext uri="{BB962C8B-B14F-4D97-AF65-F5344CB8AC3E}">
        <p14:creationId xmlns:p14="http://schemas.microsoft.com/office/powerpoint/2010/main" val="3489902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21248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77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9056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9475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5211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771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66277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04444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200997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75036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0265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4236871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65598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37506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068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705239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595666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t>17/08/2018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01818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t>17/08/2018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360032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t>17/08/2018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97272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9152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993057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pPr/>
              <a:t>17/08/2018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pPr/>
              <a:t>‹#›</a:t>
            </a:fld>
            <a:endParaRPr lang="en-CA" dirty="0"/>
          </a:p>
        </p:txBody>
      </p:sp>
    </p:spTree>
    <p:extLst>
      <p:ext uri="{BB962C8B-B14F-4D97-AF65-F5344CB8AC3E}">
        <p14:creationId xmlns:p14="http://schemas.microsoft.com/office/powerpoint/2010/main" val="326722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solidFill>
                  <a:prstClr val="black">
                    <a:tint val="75000"/>
                  </a:prstClr>
                </a:solidFill>
              </a:rPr>
              <a:pPr/>
              <a:t>17/08/2018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9922136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60648"/>
            <a:ext cx="5616624" cy="1470025"/>
          </a:xfrm>
        </p:spPr>
        <p:txBody>
          <a:bodyPr>
            <a:normAutofit/>
          </a:bodyPr>
          <a:lstStyle/>
          <a:p>
            <a:pPr lvl="0" algn="l">
              <a:spcBef>
                <a:spcPts val="0"/>
              </a:spcBef>
            </a:pPr>
            <a:r>
              <a:rPr lang="en-CA" sz="2400" b="1" dirty="0" err="1">
                <a:solidFill>
                  <a:schemeClr val="bg1"/>
                </a:solidFill>
                <a:effectLst>
                  <a:outerShdw blurRad="38100" dist="38100" dir="2700000" algn="tl">
                    <a:srgbClr val="000000">
                      <a:alpha val="43137"/>
                    </a:srgbClr>
                  </a:outerShdw>
                </a:effectLst>
                <a:latin typeface="Calibri"/>
                <a:ea typeface="+mn-ea"/>
                <a:cs typeface="+mn-cs"/>
              </a:rPr>
              <a:t>Whatshan</a:t>
            </a:r>
            <a:r>
              <a:rPr lang="en-CA" sz="2400" b="1" dirty="0">
                <a:solidFill>
                  <a:schemeClr val="bg1"/>
                </a:solidFill>
                <a:effectLst>
                  <a:outerShdw blurRad="38100" dist="38100" dir="2700000" algn="tl">
                    <a:srgbClr val="000000">
                      <a:alpha val="43137"/>
                    </a:srgbClr>
                  </a:outerShdw>
                </a:effectLst>
                <a:latin typeface="Calibri"/>
                <a:ea typeface="+mn-ea"/>
                <a:cs typeface="+mn-cs"/>
              </a:rPr>
              <a:t> Lake Bible School - 2018</a:t>
            </a:r>
            <a:br>
              <a:rPr lang="en-CA" sz="2400" b="1" dirty="0">
                <a:solidFill>
                  <a:schemeClr val="bg1"/>
                </a:solidFill>
                <a:effectLst>
                  <a:outerShdw blurRad="38100" dist="38100" dir="2700000" algn="tl">
                    <a:srgbClr val="000000">
                      <a:alpha val="43137"/>
                    </a:srgbClr>
                  </a:outerShdw>
                </a:effectLst>
                <a:latin typeface="Calibri"/>
                <a:ea typeface="+mn-ea"/>
                <a:cs typeface="+mn-cs"/>
              </a:rPr>
            </a:br>
            <a:r>
              <a:rPr lang="en-CA" sz="2400" b="1" dirty="0">
                <a:solidFill>
                  <a:schemeClr val="bg1"/>
                </a:solidFill>
                <a:effectLst>
                  <a:outerShdw blurRad="38100" dist="38100" dir="2700000" algn="tl">
                    <a:srgbClr val="000000">
                      <a:alpha val="43137"/>
                    </a:srgbClr>
                  </a:outerShdw>
                </a:effectLst>
                <a:latin typeface="Calibri"/>
                <a:ea typeface="+mn-ea"/>
                <a:cs typeface="+mn-cs"/>
              </a:rPr>
              <a:t>Theme: The God of Peace ; </a:t>
            </a:r>
            <a:r>
              <a:rPr lang="en-CA" sz="2400" b="1" dirty="0" smtClean="0">
                <a:solidFill>
                  <a:schemeClr val="bg1"/>
                </a:solidFill>
                <a:effectLst>
                  <a:outerShdw blurRad="38100" dist="38100" dir="2700000" algn="tl">
                    <a:srgbClr val="000000">
                      <a:alpha val="43137"/>
                    </a:srgbClr>
                  </a:outerShdw>
                </a:effectLst>
                <a:latin typeface="Calibri"/>
                <a:ea typeface="+mn-ea"/>
                <a:cs typeface="+mn-cs"/>
              </a:rPr>
              <a:t/>
            </a:r>
            <a:br>
              <a:rPr lang="en-CA" sz="2400" b="1" dirty="0" smtClean="0">
                <a:solidFill>
                  <a:schemeClr val="bg1"/>
                </a:solidFill>
                <a:effectLst>
                  <a:outerShdw blurRad="38100" dist="38100" dir="2700000" algn="tl">
                    <a:srgbClr val="000000">
                      <a:alpha val="43137"/>
                    </a:srgbClr>
                  </a:outerShdw>
                </a:effectLst>
                <a:latin typeface="Calibri"/>
                <a:ea typeface="+mn-ea"/>
                <a:cs typeface="+mn-cs"/>
              </a:rPr>
            </a:br>
            <a:r>
              <a:rPr lang="en-CA" sz="2400" b="1" dirty="0" smtClean="0">
                <a:solidFill>
                  <a:schemeClr val="bg1"/>
                </a:solidFill>
                <a:effectLst>
                  <a:outerShdw blurRad="38100" dist="38100" dir="2700000" algn="tl">
                    <a:srgbClr val="000000">
                      <a:alpha val="43137"/>
                    </a:srgbClr>
                  </a:outerShdw>
                </a:effectLst>
                <a:latin typeface="Calibri"/>
                <a:ea typeface="+mn-ea"/>
                <a:cs typeface="+mn-cs"/>
              </a:rPr>
              <a:t>Class 5 “Peace one with another”</a:t>
            </a:r>
            <a:endParaRPr lang="en-CA" sz="2400" dirty="0">
              <a:solidFill>
                <a:schemeClr val="bg1"/>
              </a:solidFill>
              <a:effectLst>
                <a:outerShdw blurRad="38100" dist="38100" dir="2700000" algn="tl">
                  <a:srgbClr val="000000">
                    <a:alpha val="43137"/>
                  </a:srgbClr>
                </a:outerShdw>
              </a:effectLst>
              <a:latin typeface="Calibri"/>
              <a:ea typeface="+mn-ea"/>
              <a:cs typeface="+mn-cs"/>
            </a:endParaRPr>
          </a:p>
        </p:txBody>
      </p:sp>
    </p:spTree>
    <p:extLst>
      <p:ext uri="{BB962C8B-B14F-4D97-AF65-F5344CB8AC3E}">
        <p14:creationId xmlns:p14="http://schemas.microsoft.com/office/powerpoint/2010/main" val="34902826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“Peace one with another”</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Working Together</a:t>
            </a:r>
            <a:endParaRPr lang="en-CA" sz="31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69609" y="1628800"/>
            <a:ext cx="7481455" cy="4536504"/>
          </a:xfrm>
          <a:solidFill>
            <a:schemeClr val="bg1"/>
          </a:solidFill>
        </p:spPr>
        <p:txBody>
          <a:bodyPr>
            <a:normAutofit lnSpcReduction="10000"/>
          </a:bodyPr>
          <a:lstStyle/>
          <a:p>
            <a:pPr marL="0" indent="0">
              <a:buNone/>
            </a:pPr>
            <a:endParaRPr lang="en-CA" sz="500" b="1" dirty="0" smtClean="0"/>
          </a:p>
          <a:p>
            <a:pPr marL="0" indent="0">
              <a:buNone/>
            </a:pPr>
            <a:r>
              <a:rPr lang="en-CA" sz="2800" b="1" dirty="0"/>
              <a:t>Nehemiah 3:27-29 KJV</a:t>
            </a:r>
          </a:p>
          <a:p>
            <a:r>
              <a:rPr lang="en-CA" sz="2800" dirty="0"/>
              <a:t>27  After them the </a:t>
            </a:r>
            <a:r>
              <a:rPr lang="en-CA" sz="2800" b="1" dirty="0" err="1"/>
              <a:t>Tekoites</a:t>
            </a:r>
            <a:r>
              <a:rPr lang="en-CA" sz="2800" dirty="0"/>
              <a:t> repaired another piece, over against the great tower that </a:t>
            </a:r>
            <a:r>
              <a:rPr lang="en-CA" sz="2800" dirty="0" err="1"/>
              <a:t>lieth</a:t>
            </a:r>
            <a:r>
              <a:rPr lang="en-CA" sz="2800" dirty="0"/>
              <a:t> out, even unto the wall of </a:t>
            </a:r>
            <a:r>
              <a:rPr lang="en-CA" sz="2800" dirty="0" err="1"/>
              <a:t>Ophel</a:t>
            </a:r>
            <a:r>
              <a:rPr lang="en-CA" sz="2800" dirty="0"/>
              <a:t>.</a:t>
            </a:r>
          </a:p>
          <a:p>
            <a:r>
              <a:rPr lang="en-CA" sz="2800" dirty="0"/>
              <a:t>28  From above the horse gate repaired the </a:t>
            </a:r>
            <a:r>
              <a:rPr lang="en-CA" sz="2800" b="1" dirty="0"/>
              <a:t>priests</a:t>
            </a:r>
            <a:r>
              <a:rPr lang="en-CA" sz="2800" dirty="0"/>
              <a:t>, every one over against his house.</a:t>
            </a:r>
          </a:p>
          <a:p>
            <a:r>
              <a:rPr lang="en-CA" sz="2800" dirty="0"/>
              <a:t>29  After them repaired </a:t>
            </a:r>
            <a:r>
              <a:rPr lang="en-CA" sz="2800" b="1" dirty="0" err="1"/>
              <a:t>Zadok</a:t>
            </a:r>
            <a:r>
              <a:rPr lang="en-CA" sz="2800" b="1" dirty="0"/>
              <a:t> the son of </a:t>
            </a:r>
            <a:r>
              <a:rPr lang="en-CA" sz="2800" b="1" dirty="0" err="1"/>
              <a:t>Immer</a:t>
            </a:r>
            <a:r>
              <a:rPr lang="en-CA" sz="2800" dirty="0"/>
              <a:t> over against his house. After him repaired also </a:t>
            </a:r>
            <a:r>
              <a:rPr lang="en-CA" sz="2800" b="1" dirty="0"/>
              <a:t>Shemaiah the son of </a:t>
            </a:r>
            <a:r>
              <a:rPr lang="en-CA" sz="2800" b="1" dirty="0" err="1"/>
              <a:t>Shechaniah</a:t>
            </a:r>
            <a:r>
              <a:rPr lang="en-CA" sz="2800" b="1" dirty="0"/>
              <a:t>, </a:t>
            </a:r>
            <a:r>
              <a:rPr lang="en-CA" sz="2800" dirty="0"/>
              <a:t>the keeper of the east gate.</a:t>
            </a:r>
          </a:p>
          <a:p>
            <a:endParaRPr lang="x-none" sz="2800"/>
          </a:p>
          <a:p>
            <a:endParaRPr lang="x-none" sz="2400"/>
          </a:p>
          <a:p>
            <a:endParaRPr lang="x-none" sz="2800"/>
          </a:p>
          <a:p>
            <a:endParaRPr lang="en-CA" sz="2400" dirty="0"/>
          </a:p>
        </p:txBody>
      </p:sp>
    </p:spTree>
    <p:extLst>
      <p:ext uri="{BB962C8B-B14F-4D97-AF65-F5344CB8AC3E}">
        <p14:creationId xmlns:p14="http://schemas.microsoft.com/office/powerpoint/2010/main" val="1764223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“Living in peace”</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“Striving together”</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744216"/>
            <a:ext cx="7481455" cy="3196952"/>
          </a:xfrm>
          <a:solidFill>
            <a:schemeClr val="bg1"/>
          </a:solidFill>
        </p:spPr>
        <p:txBody>
          <a:bodyPr>
            <a:normAutofit lnSpcReduction="10000"/>
          </a:bodyPr>
          <a:lstStyle/>
          <a:p>
            <a:pPr marL="0" indent="0">
              <a:buNone/>
            </a:pPr>
            <a:endParaRPr lang="en-CA" sz="500" b="1" dirty="0" smtClean="0"/>
          </a:p>
          <a:p>
            <a:pPr marL="0" indent="0">
              <a:buNone/>
            </a:pPr>
            <a:r>
              <a:rPr lang="en-CA" sz="2800" b="1" dirty="0"/>
              <a:t>Philippians 1:27 KJV</a:t>
            </a:r>
          </a:p>
          <a:p>
            <a:r>
              <a:rPr lang="en-CA" sz="2800" dirty="0"/>
              <a:t>27  Only let your conversation be as it </a:t>
            </a:r>
            <a:r>
              <a:rPr lang="en-CA" sz="2800" dirty="0" err="1"/>
              <a:t>becometh</a:t>
            </a:r>
            <a:r>
              <a:rPr lang="en-CA" sz="2800" dirty="0"/>
              <a:t> the gospel of Christ: that whether I come and see you, or else be absent, I may hear of your affairs, that ye stand fast in one spirit, with one mind </a:t>
            </a:r>
            <a:r>
              <a:rPr lang="en-CA" sz="2800" b="1" dirty="0"/>
              <a:t>striving together </a:t>
            </a:r>
            <a:r>
              <a:rPr lang="en-CA" sz="2800" dirty="0"/>
              <a:t>for the faith of the gospel;</a:t>
            </a:r>
          </a:p>
          <a:p>
            <a:endParaRPr lang="x-none" sz="2800"/>
          </a:p>
          <a:p>
            <a:endParaRPr lang="en-CA" sz="2400" dirty="0"/>
          </a:p>
          <a:p>
            <a:endParaRPr lang="en-CA" sz="2400" dirty="0"/>
          </a:p>
        </p:txBody>
      </p:sp>
    </p:spTree>
    <p:extLst>
      <p:ext uri="{BB962C8B-B14F-4D97-AF65-F5344CB8AC3E}">
        <p14:creationId xmlns:p14="http://schemas.microsoft.com/office/powerpoint/2010/main" val="30323961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“Living in peace”</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“Striving together”</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744216"/>
            <a:ext cx="7481455" cy="3196952"/>
          </a:xfrm>
          <a:solidFill>
            <a:schemeClr val="bg1"/>
          </a:solidFill>
        </p:spPr>
        <p:txBody>
          <a:bodyPr>
            <a:normAutofit/>
          </a:bodyPr>
          <a:lstStyle/>
          <a:p>
            <a:pPr marL="0" indent="0">
              <a:buNone/>
            </a:pPr>
            <a:endParaRPr lang="en-CA" sz="500" b="1" dirty="0" smtClean="0"/>
          </a:p>
          <a:p>
            <a:r>
              <a:rPr lang="en-CA" sz="2800" b="1" dirty="0" smtClean="0"/>
              <a:t>“Striving together” STR </a:t>
            </a:r>
            <a:r>
              <a:rPr lang="en-CA" sz="2800" dirty="0" err="1" smtClean="0"/>
              <a:t>sunathleo</a:t>
            </a:r>
            <a:r>
              <a:rPr lang="en-CA" sz="2800" dirty="0"/>
              <a:t>̄</a:t>
            </a:r>
          </a:p>
          <a:p>
            <a:r>
              <a:rPr lang="en-CA" sz="2800" i="1" dirty="0"/>
              <a:t>soon-</a:t>
            </a:r>
            <a:r>
              <a:rPr lang="en-CA" sz="2800" i="1" dirty="0" err="1"/>
              <a:t>ath</a:t>
            </a:r>
            <a:r>
              <a:rPr lang="en-CA" sz="2800" i="1" dirty="0"/>
              <a:t>-</a:t>
            </a:r>
            <a:r>
              <a:rPr lang="en-CA" sz="2800" i="1" dirty="0" err="1"/>
              <a:t>leh</a:t>
            </a:r>
            <a:r>
              <a:rPr lang="en-CA" sz="2800" i="1" dirty="0"/>
              <a:t>'-o</a:t>
            </a:r>
            <a:endParaRPr lang="en-CA" sz="2800" dirty="0"/>
          </a:p>
          <a:p>
            <a:r>
              <a:rPr lang="en-CA" sz="2800" dirty="0"/>
              <a:t>From </a:t>
            </a:r>
            <a:r>
              <a:rPr lang="en-CA" sz="2800" b="1" dirty="0"/>
              <a:t>G4862</a:t>
            </a:r>
            <a:r>
              <a:rPr lang="en-CA" sz="2800" dirty="0"/>
              <a:t> and G118; to </a:t>
            </a:r>
            <a:r>
              <a:rPr lang="en-CA" sz="2800" i="1" dirty="0"/>
              <a:t>wrestle</a:t>
            </a:r>
            <a:r>
              <a:rPr lang="en-CA" sz="2800" dirty="0"/>
              <a:t> in company </a:t>
            </a:r>
            <a:r>
              <a:rPr lang="en-CA" sz="2800" i="1" dirty="0"/>
              <a:t>with</a:t>
            </a:r>
            <a:r>
              <a:rPr lang="en-CA" sz="2800" dirty="0"/>
              <a:t>, that is, (figuratively) to </a:t>
            </a:r>
            <a:r>
              <a:rPr lang="en-CA" sz="2800" i="1" dirty="0"/>
              <a:t>seek jointly:</a:t>
            </a:r>
            <a:r>
              <a:rPr lang="en-CA" sz="2800" dirty="0"/>
              <a:t> - labour with, strive together for.</a:t>
            </a:r>
          </a:p>
          <a:p>
            <a:r>
              <a:rPr lang="en-CA" sz="2800" b="1" dirty="0"/>
              <a:t>Total KJV occurrences: 2</a:t>
            </a:r>
          </a:p>
          <a:p>
            <a:endParaRPr lang="x-none" sz="2800"/>
          </a:p>
          <a:p>
            <a:endParaRPr lang="en-CA" sz="2400" dirty="0"/>
          </a:p>
          <a:p>
            <a:endParaRPr lang="en-CA" sz="2400" dirty="0"/>
          </a:p>
        </p:txBody>
      </p:sp>
    </p:spTree>
    <p:extLst>
      <p:ext uri="{BB962C8B-B14F-4D97-AF65-F5344CB8AC3E}">
        <p14:creationId xmlns:p14="http://schemas.microsoft.com/office/powerpoint/2010/main" val="469213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4000" r="-3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rPr>
              <a:t>“Peace with one another”</a:t>
            </a:r>
            <a:endParaRPr lang="en-CA" sz="4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00030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rPr>
              <a:t>“Have salt in yourselves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and have peace one with another”</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744217"/>
            <a:ext cx="7481455" cy="2764903"/>
          </a:xfrm>
          <a:solidFill>
            <a:schemeClr val="bg1"/>
          </a:solidFill>
        </p:spPr>
        <p:txBody>
          <a:bodyPr>
            <a:normAutofit fontScale="85000" lnSpcReduction="20000"/>
          </a:bodyPr>
          <a:lstStyle/>
          <a:p>
            <a:pPr marL="0" indent="0">
              <a:buNone/>
            </a:pPr>
            <a:endParaRPr lang="en-CA" sz="500" b="1" dirty="0" smtClean="0"/>
          </a:p>
          <a:p>
            <a:pPr marL="0" indent="0">
              <a:buNone/>
            </a:pPr>
            <a:r>
              <a:rPr lang="en-CA" b="1" dirty="0" smtClean="0"/>
              <a:t>Mark </a:t>
            </a:r>
            <a:r>
              <a:rPr lang="en-CA" b="1" dirty="0"/>
              <a:t>9:49-50 KJV</a:t>
            </a:r>
          </a:p>
          <a:p>
            <a:r>
              <a:rPr lang="en-CA" dirty="0"/>
              <a:t>49  For every one shall be salted with fire, and every sacrifice shall be salted with salt.</a:t>
            </a:r>
          </a:p>
          <a:p>
            <a:r>
              <a:rPr lang="en-CA" dirty="0"/>
              <a:t>50  Salt </a:t>
            </a:r>
            <a:r>
              <a:rPr lang="en-CA" i="1" dirty="0"/>
              <a:t>is</a:t>
            </a:r>
            <a:r>
              <a:rPr lang="en-CA" dirty="0"/>
              <a:t> good: but if the salt have lost his </a:t>
            </a:r>
            <a:r>
              <a:rPr lang="en-CA" dirty="0" err="1"/>
              <a:t>saltness</a:t>
            </a:r>
            <a:r>
              <a:rPr lang="en-CA" dirty="0"/>
              <a:t>, wherewith will ye season it? Have salt in yourselves, and </a:t>
            </a:r>
            <a:r>
              <a:rPr lang="en-CA" b="1" dirty="0"/>
              <a:t>have peace one with another</a:t>
            </a:r>
            <a:r>
              <a:rPr lang="en-CA" dirty="0"/>
              <a:t>.</a:t>
            </a:r>
          </a:p>
          <a:p>
            <a:endParaRPr lang="en-CA" dirty="0"/>
          </a:p>
          <a:p>
            <a:endParaRPr lang="en-CA" dirty="0"/>
          </a:p>
        </p:txBody>
      </p:sp>
    </p:spTree>
    <p:extLst>
      <p:ext uri="{BB962C8B-B14F-4D97-AF65-F5344CB8AC3E}">
        <p14:creationId xmlns:p14="http://schemas.microsoft.com/office/powerpoint/2010/main" val="1191752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rPr>
              <a:t>“Have salt in yourselves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and have peace one with another”</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744217"/>
            <a:ext cx="7481455" cy="1396751"/>
          </a:xfrm>
          <a:solidFill>
            <a:schemeClr val="bg1"/>
          </a:solidFill>
        </p:spPr>
        <p:txBody>
          <a:bodyPr>
            <a:normAutofit fontScale="85000" lnSpcReduction="20000"/>
          </a:bodyPr>
          <a:lstStyle/>
          <a:p>
            <a:pPr marL="0" indent="0">
              <a:buNone/>
            </a:pPr>
            <a:endParaRPr lang="en-CA" sz="500" b="1" dirty="0" smtClean="0"/>
          </a:p>
          <a:p>
            <a:pPr marL="0" indent="0">
              <a:buNone/>
            </a:pPr>
            <a:r>
              <a:rPr lang="en-CA" b="1" dirty="0"/>
              <a:t>Proverbs 27:6 KJV</a:t>
            </a:r>
          </a:p>
          <a:p>
            <a:r>
              <a:rPr lang="en-CA" dirty="0"/>
              <a:t>6  </a:t>
            </a:r>
            <a:r>
              <a:rPr lang="en-CA" b="1" dirty="0"/>
              <a:t>Faithful </a:t>
            </a:r>
            <a:r>
              <a:rPr lang="en-CA" b="1" i="1" dirty="0"/>
              <a:t>are</a:t>
            </a:r>
            <a:r>
              <a:rPr lang="en-CA" b="1" dirty="0"/>
              <a:t> the wounds of a friend</a:t>
            </a:r>
            <a:r>
              <a:rPr lang="en-CA" dirty="0"/>
              <a:t>; but the kisses of an enemy </a:t>
            </a:r>
            <a:r>
              <a:rPr lang="en-CA" i="1" dirty="0"/>
              <a:t>are</a:t>
            </a:r>
            <a:r>
              <a:rPr lang="en-CA" dirty="0"/>
              <a:t> deceitful</a:t>
            </a:r>
            <a:r>
              <a:rPr lang="en-CA" dirty="0" smtClean="0"/>
              <a:t>.</a:t>
            </a:r>
            <a:endParaRPr lang="en-CA" dirty="0"/>
          </a:p>
        </p:txBody>
      </p:sp>
    </p:spTree>
    <p:extLst>
      <p:ext uri="{BB962C8B-B14F-4D97-AF65-F5344CB8AC3E}">
        <p14:creationId xmlns:p14="http://schemas.microsoft.com/office/powerpoint/2010/main" val="3395444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Salt &amp; Peace</a:t>
            </a:r>
            <a:r>
              <a:rPr lang="en-CA" sz="3600" b="1" dirty="0" smtClean="0">
                <a:solidFill>
                  <a:schemeClr val="bg1"/>
                </a:solidFill>
                <a:effectLst>
                  <a:outerShdw blurRad="38100" dist="38100" dir="2700000" algn="tl">
                    <a:srgbClr val="000000">
                      <a:alpha val="43137"/>
                    </a:srgbClr>
                  </a:outerShdw>
                </a:effectLst>
              </a:rPr>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A complex Situation</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3917031"/>
          </a:xfrm>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2 </a:t>
            </a:r>
            <a:r>
              <a:rPr lang="en-CA" b="1" dirty="0"/>
              <a:t>Samuel 19:4-5 KJV</a:t>
            </a:r>
          </a:p>
          <a:p>
            <a:r>
              <a:rPr lang="en-CA" dirty="0"/>
              <a:t>4  But the king covered his face, and the king cried with a loud voice, O my son Absalom, O Absalom, my son, my son!</a:t>
            </a:r>
          </a:p>
          <a:p>
            <a:r>
              <a:rPr lang="en-CA" dirty="0"/>
              <a:t>5  </a:t>
            </a:r>
            <a:r>
              <a:rPr lang="en-CA" b="1" dirty="0"/>
              <a:t>And Joab came into the house to the king, and said,</a:t>
            </a:r>
            <a:r>
              <a:rPr lang="en-CA" dirty="0"/>
              <a:t> Thou hast shamed this day the faces of all thy servants, which this day have saved thy life, and the lives of thy sons and of thy daughters, and the lives of thy wives, and the lives of thy concubines;</a:t>
            </a:r>
          </a:p>
          <a:p>
            <a:endParaRPr lang="x-none"/>
          </a:p>
          <a:p>
            <a:endParaRPr lang="en-CA" dirty="0"/>
          </a:p>
        </p:txBody>
      </p:sp>
    </p:spTree>
    <p:extLst>
      <p:ext uri="{BB962C8B-B14F-4D97-AF65-F5344CB8AC3E}">
        <p14:creationId xmlns:p14="http://schemas.microsoft.com/office/powerpoint/2010/main" val="804453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“live peaceably with all men”</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1"/>
            <a:ext cx="7481455" cy="3628999"/>
          </a:xfrm>
          <a:solidFill>
            <a:schemeClr val="bg1"/>
          </a:solidFill>
        </p:spPr>
        <p:txBody>
          <a:bodyPr>
            <a:normAutofit fontScale="85000" lnSpcReduction="10000"/>
          </a:bodyPr>
          <a:lstStyle/>
          <a:p>
            <a:endParaRPr lang="en-CA" sz="500" dirty="0" smtClean="0"/>
          </a:p>
          <a:p>
            <a:pPr marL="0" indent="0">
              <a:buNone/>
            </a:pPr>
            <a:r>
              <a:rPr lang="en-CA" b="1" dirty="0" smtClean="0"/>
              <a:t>Romans </a:t>
            </a:r>
            <a:r>
              <a:rPr lang="en-CA" b="1" dirty="0"/>
              <a:t>12:17-19 KJV</a:t>
            </a:r>
          </a:p>
          <a:p>
            <a:r>
              <a:rPr lang="en-CA" dirty="0"/>
              <a:t>17  Recompense to no man evil for evil. Provide things honest in the sight of all men.</a:t>
            </a:r>
          </a:p>
          <a:p>
            <a:r>
              <a:rPr lang="en-CA" dirty="0"/>
              <a:t>18 </a:t>
            </a:r>
            <a:r>
              <a:rPr lang="en-CA" b="1" dirty="0"/>
              <a:t> If it be possible, as much as </a:t>
            </a:r>
            <a:r>
              <a:rPr lang="en-CA" b="1" dirty="0" err="1"/>
              <a:t>lieth</a:t>
            </a:r>
            <a:r>
              <a:rPr lang="en-CA" b="1" dirty="0"/>
              <a:t> in you, live peaceably with all men.</a:t>
            </a:r>
          </a:p>
          <a:p>
            <a:r>
              <a:rPr lang="en-CA" dirty="0"/>
              <a:t>19  Dearly beloved, avenge not yourselves, but </a:t>
            </a:r>
            <a:r>
              <a:rPr lang="en-CA" i="1" dirty="0"/>
              <a:t>rather</a:t>
            </a:r>
            <a:r>
              <a:rPr lang="en-CA" dirty="0"/>
              <a:t> give place unto wrath: for it is written, Vengeance </a:t>
            </a:r>
            <a:r>
              <a:rPr lang="en-CA" i="1" dirty="0"/>
              <a:t>is</a:t>
            </a:r>
            <a:r>
              <a:rPr lang="en-CA" dirty="0"/>
              <a:t> mine; I will repay, </a:t>
            </a:r>
            <a:r>
              <a:rPr lang="en-CA" dirty="0" err="1"/>
              <a:t>saith</a:t>
            </a:r>
            <a:r>
              <a:rPr lang="en-CA" dirty="0"/>
              <a:t> the Lord.</a:t>
            </a:r>
          </a:p>
          <a:p>
            <a:endParaRPr lang="x-none"/>
          </a:p>
          <a:p>
            <a:endParaRPr lang="en-CA" dirty="0"/>
          </a:p>
        </p:txBody>
      </p:sp>
    </p:spTree>
    <p:extLst>
      <p:ext uri="{BB962C8B-B14F-4D97-AF65-F5344CB8AC3E}">
        <p14:creationId xmlns:p14="http://schemas.microsoft.com/office/powerpoint/2010/main" val="20064486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“Be not unequally yoked together”</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It brings Compromise</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0"/>
            <a:ext cx="7481455" cy="4525963"/>
          </a:xfrm>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2 </a:t>
            </a:r>
            <a:r>
              <a:rPr lang="en-CA" b="1" dirty="0"/>
              <a:t>Corinthians 6:14-16 KJV</a:t>
            </a:r>
          </a:p>
          <a:p>
            <a:r>
              <a:rPr lang="en-CA" dirty="0"/>
              <a:t>14  </a:t>
            </a:r>
            <a:r>
              <a:rPr lang="en-CA" b="1" dirty="0"/>
              <a:t>Be ye not unequally yoked together with unbelievers:</a:t>
            </a:r>
            <a:r>
              <a:rPr lang="en-CA" dirty="0"/>
              <a:t> for what fellowship hath righteousness with unrighteousness? and what communion hath light with darkness?</a:t>
            </a:r>
          </a:p>
          <a:p>
            <a:r>
              <a:rPr lang="en-CA" dirty="0"/>
              <a:t>15  And what concord hath Christ with Belial? or what part hath he that believeth with an infidel?</a:t>
            </a:r>
          </a:p>
          <a:p>
            <a:r>
              <a:rPr lang="en-CA" dirty="0"/>
              <a:t>16  </a:t>
            </a:r>
            <a:r>
              <a:rPr lang="en-CA" b="1" dirty="0"/>
              <a:t>And what agreement hath the temple of God with idols? </a:t>
            </a:r>
            <a:r>
              <a:rPr lang="en-CA" dirty="0"/>
              <a:t>for ye are the temple of the living God; as God hath said, I will dwell in them, and walk in </a:t>
            </a:r>
            <a:r>
              <a:rPr lang="en-CA" i="1" dirty="0"/>
              <a:t>them;</a:t>
            </a:r>
            <a:r>
              <a:rPr lang="en-CA" dirty="0"/>
              <a:t> and I will be their God, and they shall be my people.</a:t>
            </a:r>
          </a:p>
          <a:p>
            <a:endParaRPr lang="x-none"/>
          </a:p>
          <a:p>
            <a:endParaRPr lang="en-CA" dirty="0"/>
          </a:p>
        </p:txBody>
      </p:sp>
    </p:spTree>
    <p:extLst>
      <p:ext uri="{BB962C8B-B14F-4D97-AF65-F5344CB8AC3E}">
        <p14:creationId xmlns:p14="http://schemas.microsoft.com/office/powerpoint/2010/main" val="1914779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Seeking Peace with Others:</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 Not for the Naïve!</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lnSpcReduction="10000"/>
          </a:bodyPr>
          <a:lstStyle/>
          <a:p>
            <a:endParaRPr lang="en-CA" sz="500" dirty="0" smtClean="0"/>
          </a:p>
          <a:p>
            <a:pPr marL="0" indent="0">
              <a:buNone/>
            </a:pPr>
            <a:r>
              <a:rPr lang="en-CA" sz="2800" b="1" dirty="0" smtClean="0"/>
              <a:t>Acts </a:t>
            </a:r>
            <a:r>
              <a:rPr lang="en-CA" sz="2800" b="1" dirty="0"/>
              <a:t>20:29-31 KJV</a:t>
            </a:r>
          </a:p>
          <a:p>
            <a:r>
              <a:rPr lang="en-CA" sz="2800" dirty="0"/>
              <a:t>29  For I know this, that </a:t>
            </a:r>
            <a:r>
              <a:rPr lang="en-CA" sz="2800" b="1" dirty="0"/>
              <a:t>after my departing shall grievous wolves enter in among you, not sparing the flock.</a:t>
            </a:r>
          </a:p>
          <a:p>
            <a:r>
              <a:rPr lang="en-CA" sz="2800" dirty="0"/>
              <a:t>30  </a:t>
            </a:r>
            <a:r>
              <a:rPr lang="en-CA" sz="2800" b="1" dirty="0"/>
              <a:t>Also of your own selves shall men arise, speaking perverse things, </a:t>
            </a:r>
            <a:r>
              <a:rPr lang="en-CA" sz="2800" dirty="0"/>
              <a:t>to draw away disciples after them.</a:t>
            </a:r>
          </a:p>
          <a:p>
            <a:r>
              <a:rPr lang="en-CA" sz="2800" dirty="0"/>
              <a:t>31  Therefore watch, and remember, that by the space of three years I ceased not to warn every one night and day with tears.</a:t>
            </a:r>
          </a:p>
          <a:p>
            <a:endParaRPr lang="x-none" sz="2800"/>
          </a:p>
        </p:txBody>
      </p:sp>
    </p:spTree>
    <p:extLst>
      <p:ext uri="{BB962C8B-B14F-4D97-AF65-F5344CB8AC3E}">
        <p14:creationId xmlns:p14="http://schemas.microsoft.com/office/powerpoint/2010/main" val="2131819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The Peace of God</a:t>
            </a:r>
            <a:r>
              <a:rPr lang="en-CA" b="1" dirty="0" smtClean="0"/>
              <a:t/>
            </a:r>
            <a:br>
              <a:rPr lang="en-CA" b="1" dirty="0" smtClean="0"/>
            </a:br>
            <a:r>
              <a:rPr lang="en-CA" sz="3600" b="1" dirty="0" smtClean="0"/>
              <a:t>Summary of Class 4</a:t>
            </a:r>
            <a:endParaRPr lang="en-CA" sz="3600" b="1" dirty="0"/>
          </a:p>
        </p:txBody>
      </p:sp>
      <p:sp>
        <p:nvSpPr>
          <p:cNvPr id="3" name="Content Placeholder 2"/>
          <p:cNvSpPr>
            <a:spLocks noGrp="1"/>
          </p:cNvSpPr>
          <p:nvPr>
            <p:ph idx="1"/>
          </p:nvPr>
        </p:nvSpPr>
        <p:spPr>
          <a:xfrm>
            <a:off x="1187624" y="1744217"/>
            <a:ext cx="6840760" cy="3412975"/>
          </a:xfrm>
          <a:solidFill>
            <a:schemeClr val="bg1"/>
          </a:solidFill>
        </p:spPr>
        <p:txBody>
          <a:bodyPr>
            <a:normAutofit fontScale="85000" lnSpcReduction="20000"/>
          </a:bodyPr>
          <a:lstStyle/>
          <a:p>
            <a:pPr marL="514350" indent="-514350">
              <a:buFont typeface="+mj-lt"/>
              <a:buAutoNum type="arabicPeriod"/>
            </a:pPr>
            <a:endParaRPr lang="en-CA" sz="500" dirty="0" smtClean="0"/>
          </a:p>
          <a:p>
            <a:pPr marL="514350" indent="-514350">
              <a:buFont typeface="+mj-lt"/>
              <a:buAutoNum type="arabicPeriod"/>
            </a:pPr>
            <a:r>
              <a:rPr lang="en-CA" dirty="0" smtClean="0"/>
              <a:t>YHWH will bless his people with Peace.</a:t>
            </a:r>
          </a:p>
          <a:p>
            <a:pPr marL="514350" indent="-514350">
              <a:buFont typeface="+mj-lt"/>
              <a:buAutoNum type="arabicPeriod"/>
            </a:pPr>
            <a:r>
              <a:rPr lang="en-CA" dirty="0" smtClean="0"/>
              <a:t>“Go in Peace” after years of conflict.</a:t>
            </a:r>
          </a:p>
          <a:p>
            <a:pPr marL="514350" indent="-514350">
              <a:buFont typeface="+mj-lt"/>
              <a:buAutoNum type="arabicPeriod"/>
            </a:pPr>
            <a:r>
              <a:rPr lang="en-CA" dirty="0" smtClean="0"/>
              <a:t>‘Peace’ by not being involved?</a:t>
            </a:r>
          </a:p>
          <a:p>
            <a:pPr marL="514350" indent="-514350">
              <a:buFont typeface="+mj-lt"/>
              <a:buAutoNum type="arabicPeriod"/>
            </a:pPr>
            <a:r>
              <a:rPr lang="en-CA" dirty="0" smtClean="0"/>
              <a:t>‘Peace’ by working all the time?</a:t>
            </a:r>
          </a:p>
          <a:p>
            <a:pPr marL="514350" indent="-514350">
              <a:buFont typeface="+mj-lt"/>
              <a:buAutoNum type="arabicPeriod"/>
            </a:pPr>
            <a:r>
              <a:rPr lang="en-CA" dirty="0" smtClean="0"/>
              <a:t>Peace and riches?</a:t>
            </a:r>
          </a:p>
          <a:p>
            <a:pPr marL="514350" indent="-514350">
              <a:buFont typeface="+mj-lt"/>
              <a:buAutoNum type="arabicPeriod"/>
            </a:pPr>
            <a:r>
              <a:rPr lang="en-CA" dirty="0" smtClean="0"/>
              <a:t>Peace and thanksgiving.</a:t>
            </a:r>
          </a:p>
          <a:p>
            <a:pPr marL="514350" indent="-514350">
              <a:buFont typeface="+mj-lt"/>
              <a:buAutoNum type="arabicPeriod"/>
            </a:pPr>
            <a:r>
              <a:rPr lang="en-CA" dirty="0" smtClean="0"/>
              <a:t>Sometimes peace comes with a burden to be borne.</a:t>
            </a:r>
          </a:p>
          <a:p>
            <a:pPr marL="514350" indent="-514350">
              <a:buFont typeface="+mj-lt"/>
              <a:buAutoNum type="arabicPeriod"/>
            </a:pPr>
            <a:endParaRPr lang="en-CA" dirty="0" smtClean="0"/>
          </a:p>
          <a:p>
            <a:pPr marL="514350" indent="-514350">
              <a:buFont typeface="+mj-lt"/>
              <a:buAutoNum type="arabicPeriod"/>
            </a:pPr>
            <a:endParaRPr lang="en-CA" dirty="0" smtClean="0"/>
          </a:p>
          <a:p>
            <a:pPr marL="514350" indent="-514350">
              <a:buFont typeface="+mj-lt"/>
              <a:buAutoNum type="arabicPeriod"/>
            </a:pPr>
            <a:endParaRPr lang="en-CA" dirty="0" smtClean="0"/>
          </a:p>
        </p:txBody>
      </p:sp>
    </p:spTree>
    <p:extLst>
      <p:ext uri="{BB962C8B-B14F-4D97-AF65-F5344CB8AC3E}">
        <p14:creationId xmlns:p14="http://schemas.microsoft.com/office/powerpoint/2010/main" val="141101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Jehoshaphat and Ahab</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A Mistake</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4277072"/>
          </a:xfrm>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2 </a:t>
            </a:r>
            <a:r>
              <a:rPr lang="en-CA" b="1" dirty="0"/>
              <a:t>Chronicles 19:1-3 KJV</a:t>
            </a:r>
          </a:p>
          <a:p>
            <a:r>
              <a:rPr lang="en-CA" dirty="0"/>
              <a:t>1  And Jehoshaphat the king of Judah returned to his house </a:t>
            </a:r>
            <a:r>
              <a:rPr lang="en-CA" b="1" dirty="0"/>
              <a:t>in peace </a:t>
            </a:r>
            <a:r>
              <a:rPr lang="en-CA" dirty="0"/>
              <a:t>to Jerusalem.</a:t>
            </a:r>
          </a:p>
          <a:p>
            <a:r>
              <a:rPr lang="en-CA" dirty="0"/>
              <a:t>2  And Jehu the son of </a:t>
            </a:r>
            <a:r>
              <a:rPr lang="en-CA" dirty="0" err="1"/>
              <a:t>Hanani</a:t>
            </a:r>
            <a:r>
              <a:rPr lang="en-CA" dirty="0"/>
              <a:t> the seer went out to meet him, and said to king Jehoshaphat, </a:t>
            </a:r>
            <a:r>
              <a:rPr lang="en-CA" b="1" dirty="0" err="1"/>
              <a:t>Shouldest</a:t>
            </a:r>
            <a:r>
              <a:rPr lang="en-CA" b="1" dirty="0"/>
              <a:t> thou help the ungodly, and love them that hate the LORD? </a:t>
            </a:r>
            <a:r>
              <a:rPr lang="en-CA" dirty="0"/>
              <a:t>therefore </a:t>
            </a:r>
            <a:r>
              <a:rPr lang="en-CA" i="1" dirty="0"/>
              <a:t>is</a:t>
            </a:r>
            <a:r>
              <a:rPr lang="en-CA" dirty="0"/>
              <a:t> wrath upon thee from before the LORD.</a:t>
            </a:r>
          </a:p>
          <a:p>
            <a:r>
              <a:rPr lang="en-CA" dirty="0"/>
              <a:t>3  Nevertheless there are good things found in thee, in that thou hast taken away the groves out of the land, and hast prepared thine heart to seek God.</a:t>
            </a:r>
          </a:p>
          <a:p>
            <a:endParaRPr lang="x-none"/>
          </a:p>
          <a:p>
            <a:endParaRPr lang="en-CA" dirty="0"/>
          </a:p>
        </p:txBody>
      </p:sp>
    </p:spTree>
    <p:extLst>
      <p:ext uri="{BB962C8B-B14F-4D97-AF65-F5344CB8AC3E}">
        <p14:creationId xmlns:p14="http://schemas.microsoft.com/office/powerpoint/2010/main" val="23363371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“Must worship him in spirit and truth”</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It brings peace</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1"/>
            <a:ext cx="7481455" cy="3556991"/>
          </a:xfrm>
          <a:solidFill>
            <a:schemeClr val="bg1"/>
          </a:solidFill>
        </p:spPr>
        <p:txBody>
          <a:bodyPr>
            <a:normAutofit fontScale="85000" lnSpcReduction="20000"/>
          </a:bodyPr>
          <a:lstStyle/>
          <a:p>
            <a:endParaRPr lang="en-CA" sz="500" dirty="0" smtClean="0"/>
          </a:p>
          <a:p>
            <a:pPr marL="0" indent="0">
              <a:buNone/>
            </a:pPr>
            <a:r>
              <a:rPr lang="en-CA" b="1" dirty="0" smtClean="0"/>
              <a:t>John </a:t>
            </a:r>
            <a:r>
              <a:rPr lang="en-CA" b="1" dirty="0"/>
              <a:t>4:22-24 KJV</a:t>
            </a:r>
          </a:p>
          <a:p>
            <a:r>
              <a:rPr lang="en-CA" dirty="0"/>
              <a:t>22  </a:t>
            </a:r>
            <a:r>
              <a:rPr lang="en-CA" b="1" dirty="0"/>
              <a:t>Ye worship ye know not what: </a:t>
            </a:r>
            <a:r>
              <a:rPr lang="en-CA" dirty="0"/>
              <a:t>we know what we worship: for salvation is of the Jews.</a:t>
            </a:r>
          </a:p>
          <a:p>
            <a:r>
              <a:rPr lang="en-CA" dirty="0"/>
              <a:t>23  But the hour cometh, and now is, when the true worshippers shall worship the Father in spirit and in truth: for the Father </a:t>
            </a:r>
            <a:r>
              <a:rPr lang="en-CA" dirty="0" err="1"/>
              <a:t>seeketh</a:t>
            </a:r>
            <a:r>
              <a:rPr lang="en-CA" dirty="0"/>
              <a:t> such to worship him.</a:t>
            </a:r>
          </a:p>
          <a:p>
            <a:r>
              <a:rPr lang="en-CA" dirty="0"/>
              <a:t>24  </a:t>
            </a:r>
            <a:r>
              <a:rPr lang="en-CA" b="1" dirty="0"/>
              <a:t>God </a:t>
            </a:r>
            <a:r>
              <a:rPr lang="en-CA" b="1" i="1" dirty="0"/>
              <a:t>is</a:t>
            </a:r>
            <a:r>
              <a:rPr lang="en-CA" b="1" dirty="0"/>
              <a:t> a Spirit: and they that worship him must worship </a:t>
            </a:r>
            <a:r>
              <a:rPr lang="en-CA" b="1" i="1" dirty="0"/>
              <a:t>him</a:t>
            </a:r>
            <a:r>
              <a:rPr lang="en-CA" b="1" dirty="0"/>
              <a:t> in spirit and in truth.</a:t>
            </a:r>
          </a:p>
          <a:p>
            <a:endParaRPr lang="x-none"/>
          </a:p>
          <a:p>
            <a:endParaRPr lang="en-CA" dirty="0"/>
          </a:p>
        </p:txBody>
      </p:sp>
    </p:spTree>
    <p:extLst>
      <p:ext uri="{BB962C8B-B14F-4D97-AF65-F5344CB8AC3E}">
        <p14:creationId xmlns:p14="http://schemas.microsoft.com/office/powerpoint/2010/main" val="2010043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solidFill>
                  <a:schemeClr val="bg1"/>
                </a:solidFill>
                <a:effectLst>
                  <a:outerShdw blurRad="38100" dist="38100" dir="2700000" algn="tl">
                    <a:srgbClr val="000000">
                      <a:alpha val="43137"/>
                    </a:srgbClr>
                  </a:outerShdw>
                </a:effectLst>
              </a:rPr>
              <a:t>Peace with one another ?</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11687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“Blessed are the peacemakers”</a:t>
            </a:r>
            <a:r>
              <a:rPr lang="en-CA" sz="3600" b="1" dirty="0" smtClean="0"/>
              <a:t/>
            </a:r>
            <a:br>
              <a:rPr lang="en-CA" sz="3600" b="1" dirty="0" smtClean="0"/>
            </a:br>
            <a:r>
              <a:rPr lang="en-CA" sz="3600" b="1" dirty="0" smtClean="0"/>
              <a:t>Amongst the Disciples</a:t>
            </a:r>
            <a:endParaRPr lang="en-CA" sz="3600" b="1" dirty="0"/>
          </a:p>
        </p:txBody>
      </p:sp>
      <p:sp>
        <p:nvSpPr>
          <p:cNvPr id="3" name="Content Placeholder 2"/>
          <p:cNvSpPr>
            <a:spLocks noGrp="1"/>
          </p:cNvSpPr>
          <p:nvPr>
            <p:ph idx="1"/>
          </p:nvPr>
        </p:nvSpPr>
        <p:spPr>
          <a:xfrm>
            <a:off x="831273" y="1600200"/>
            <a:ext cx="7481455" cy="4709120"/>
          </a:xfrm>
          <a:solidFill>
            <a:schemeClr val="bg1"/>
          </a:solidFill>
        </p:spPr>
        <p:txBody>
          <a:bodyPr>
            <a:normAutofit fontScale="92500" lnSpcReduction="10000"/>
          </a:bodyPr>
          <a:lstStyle/>
          <a:p>
            <a:pPr marL="0" indent="0">
              <a:buNone/>
            </a:pPr>
            <a:endParaRPr lang="en-CA" sz="500" b="1" dirty="0" smtClean="0"/>
          </a:p>
          <a:p>
            <a:pPr marL="0" indent="0">
              <a:buNone/>
            </a:pPr>
            <a:r>
              <a:rPr lang="en-CA" sz="2800" b="1" dirty="0"/>
              <a:t>Mark 10:42-44 KJV</a:t>
            </a:r>
          </a:p>
          <a:p>
            <a:r>
              <a:rPr lang="en-CA" sz="2800" dirty="0"/>
              <a:t>42  But Jesus called them </a:t>
            </a:r>
            <a:r>
              <a:rPr lang="en-CA" sz="2800" i="1" dirty="0"/>
              <a:t>to him,</a:t>
            </a:r>
            <a:r>
              <a:rPr lang="en-CA" sz="2800" dirty="0"/>
              <a:t> and </a:t>
            </a:r>
            <a:r>
              <a:rPr lang="en-CA" sz="2800" dirty="0" err="1"/>
              <a:t>saith</a:t>
            </a:r>
            <a:r>
              <a:rPr lang="en-CA" sz="2800" dirty="0"/>
              <a:t> unto them, Ye know that they which are accounted to rule over the Gentiles exercise lordship over them; and their great ones exercise authority upon them.</a:t>
            </a:r>
          </a:p>
          <a:p>
            <a:r>
              <a:rPr lang="en-CA" sz="2800" dirty="0"/>
              <a:t>43  </a:t>
            </a:r>
            <a:r>
              <a:rPr lang="en-CA" sz="2800" b="1" dirty="0"/>
              <a:t>But so shall it not be among you: </a:t>
            </a:r>
            <a:r>
              <a:rPr lang="en-CA" sz="2800" dirty="0"/>
              <a:t>but whosoever will be great among you, shall be your minister:</a:t>
            </a:r>
          </a:p>
          <a:p>
            <a:r>
              <a:rPr lang="en-CA" sz="2800" dirty="0"/>
              <a:t>44  </a:t>
            </a:r>
            <a:r>
              <a:rPr lang="en-CA" sz="2800" b="1" dirty="0"/>
              <a:t>And whosoever of you will be the </a:t>
            </a:r>
            <a:r>
              <a:rPr lang="en-CA" sz="2800" b="1" dirty="0" err="1"/>
              <a:t>chiefest</a:t>
            </a:r>
            <a:r>
              <a:rPr lang="en-CA" sz="2800" b="1" dirty="0"/>
              <a:t>, shall be servant of all.</a:t>
            </a:r>
          </a:p>
          <a:p>
            <a:endParaRPr lang="x-none" sz="2800"/>
          </a:p>
          <a:p>
            <a:endParaRPr lang="en-CA" sz="2400" dirty="0"/>
          </a:p>
        </p:txBody>
      </p:sp>
    </p:spTree>
    <p:extLst>
      <p:ext uri="{BB962C8B-B14F-4D97-AF65-F5344CB8AC3E}">
        <p14:creationId xmlns:p14="http://schemas.microsoft.com/office/powerpoint/2010/main" val="22408206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“Blessed are the peacemakers”</a:t>
            </a:r>
            <a:r>
              <a:rPr lang="en-CA" sz="3600" b="1" dirty="0" smtClean="0"/>
              <a:t/>
            </a:r>
            <a:br>
              <a:rPr lang="en-CA" sz="3600" b="1" dirty="0" smtClean="0"/>
            </a:br>
            <a:r>
              <a:rPr lang="en-CA" sz="3600" b="1" dirty="0" smtClean="0"/>
              <a:t>Amongst the Disciples</a:t>
            </a:r>
            <a:endParaRPr lang="en-CA" sz="3600" b="1" dirty="0"/>
          </a:p>
        </p:txBody>
      </p:sp>
      <p:sp>
        <p:nvSpPr>
          <p:cNvPr id="3" name="Content Placeholder 2"/>
          <p:cNvSpPr>
            <a:spLocks noGrp="1"/>
          </p:cNvSpPr>
          <p:nvPr>
            <p:ph idx="1"/>
          </p:nvPr>
        </p:nvSpPr>
        <p:spPr>
          <a:xfrm>
            <a:off x="831273" y="1600201"/>
            <a:ext cx="7481455" cy="1828800"/>
          </a:xfrm>
          <a:solidFill>
            <a:schemeClr val="bg1"/>
          </a:solidFill>
        </p:spPr>
        <p:txBody>
          <a:bodyPr>
            <a:normAutofit/>
          </a:bodyPr>
          <a:lstStyle/>
          <a:p>
            <a:pPr marL="0" indent="0">
              <a:buNone/>
            </a:pPr>
            <a:endParaRPr lang="en-CA" sz="500" b="1" dirty="0" smtClean="0"/>
          </a:p>
          <a:p>
            <a:pPr marL="0" indent="0">
              <a:buNone/>
            </a:pPr>
            <a:r>
              <a:rPr lang="en-CA" sz="2700" b="1" dirty="0" smtClean="0"/>
              <a:t>Matthew </a:t>
            </a:r>
            <a:r>
              <a:rPr lang="en-CA" sz="2700" b="1" dirty="0"/>
              <a:t>5:9 KJV</a:t>
            </a:r>
          </a:p>
          <a:p>
            <a:r>
              <a:rPr lang="en-CA" sz="2700" dirty="0"/>
              <a:t>9  Blessed </a:t>
            </a:r>
            <a:r>
              <a:rPr lang="en-CA" sz="2700" i="1" dirty="0"/>
              <a:t>are</a:t>
            </a:r>
            <a:r>
              <a:rPr lang="en-CA" sz="2700" dirty="0"/>
              <a:t> the </a:t>
            </a:r>
            <a:r>
              <a:rPr lang="en-CA" sz="2700" b="1" dirty="0"/>
              <a:t>peacemakers:</a:t>
            </a:r>
            <a:r>
              <a:rPr lang="en-CA" sz="2700" dirty="0"/>
              <a:t> for they shall be called the children of God.</a:t>
            </a:r>
          </a:p>
          <a:p>
            <a:endParaRPr lang="en-CA" sz="2400" dirty="0"/>
          </a:p>
          <a:p>
            <a:endParaRPr lang="en-CA" sz="2400" dirty="0"/>
          </a:p>
        </p:txBody>
      </p:sp>
    </p:spTree>
    <p:extLst>
      <p:ext uri="{BB962C8B-B14F-4D97-AF65-F5344CB8AC3E}">
        <p14:creationId xmlns:p14="http://schemas.microsoft.com/office/powerpoint/2010/main" val="35252809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“Peace one with another”</a:t>
            </a:r>
            <a:br>
              <a:rPr lang="en-CA" sz="3600" b="1" dirty="0" smtClean="0"/>
            </a:br>
            <a:r>
              <a:rPr lang="en-CA" sz="4000" b="1" dirty="0" smtClean="0"/>
              <a:t>Jonathan and David</a:t>
            </a:r>
            <a:endParaRPr lang="en-CA" sz="3600" b="1" dirty="0"/>
          </a:p>
        </p:txBody>
      </p:sp>
      <p:sp>
        <p:nvSpPr>
          <p:cNvPr id="3" name="Content Placeholder 2"/>
          <p:cNvSpPr>
            <a:spLocks noGrp="1"/>
          </p:cNvSpPr>
          <p:nvPr>
            <p:ph idx="1"/>
          </p:nvPr>
        </p:nvSpPr>
        <p:spPr>
          <a:xfrm>
            <a:off x="831273" y="1744217"/>
            <a:ext cx="7481455" cy="2764903"/>
          </a:xfrm>
          <a:solidFill>
            <a:schemeClr val="bg1"/>
          </a:solidFill>
        </p:spPr>
        <p:txBody>
          <a:bodyPr>
            <a:normAutofit fontScale="85000" lnSpcReduction="20000"/>
          </a:bodyPr>
          <a:lstStyle/>
          <a:p>
            <a:endParaRPr lang="en-CA" sz="500" dirty="0" smtClean="0"/>
          </a:p>
          <a:p>
            <a:pPr marL="0" indent="0">
              <a:buNone/>
            </a:pPr>
            <a:r>
              <a:rPr lang="en-CA" b="1" dirty="0" smtClean="0"/>
              <a:t>1 </a:t>
            </a:r>
            <a:r>
              <a:rPr lang="en-CA" b="1" dirty="0"/>
              <a:t>Samuel 18:1-2 KJV</a:t>
            </a:r>
          </a:p>
          <a:p>
            <a:r>
              <a:rPr lang="en-CA" dirty="0"/>
              <a:t>1  And it came to pass, when he had made an end of speaking unto Saul, that </a:t>
            </a:r>
            <a:r>
              <a:rPr lang="en-CA" b="1" dirty="0"/>
              <a:t>the soul of Jonathan was knit with the soul of David</a:t>
            </a:r>
            <a:r>
              <a:rPr lang="en-CA" dirty="0"/>
              <a:t>, and Jonathan loved him as his own soul.</a:t>
            </a:r>
          </a:p>
          <a:p>
            <a:r>
              <a:rPr lang="en-CA" dirty="0"/>
              <a:t>2  And Saul took him that day, and would let him go no more home to his father's house.</a:t>
            </a:r>
          </a:p>
          <a:p>
            <a:endParaRPr lang="x-none"/>
          </a:p>
          <a:p>
            <a:endParaRPr lang="en-CA" dirty="0"/>
          </a:p>
        </p:txBody>
      </p:sp>
    </p:spTree>
    <p:extLst>
      <p:ext uri="{BB962C8B-B14F-4D97-AF65-F5344CB8AC3E}">
        <p14:creationId xmlns:p14="http://schemas.microsoft.com/office/powerpoint/2010/main" val="29943968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“Peace one with another”</a:t>
            </a:r>
            <a:br>
              <a:rPr lang="en-CA" sz="3600" b="1" dirty="0" smtClean="0"/>
            </a:br>
            <a:r>
              <a:rPr lang="en-CA" sz="4000" b="1" dirty="0" smtClean="0"/>
              <a:t>David and </a:t>
            </a:r>
            <a:r>
              <a:rPr lang="en-CA" sz="4000" b="1" dirty="0" err="1" smtClean="0"/>
              <a:t>Ittai</a:t>
            </a:r>
            <a:r>
              <a:rPr lang="en-CA" sz="4000" b="1" dirty="0" smtClean="0"/>
              <a:t> </a:t>
            </a:r>
            <a:endParaRPr lang="en-CA" sz="3600" b="1" dirty="0"/>
          </a:p>
        </p:txBody>
      </p:sp>
      <p:sp>
        <p:nvSpPr>
          <p:cNvPr id="3" name="Content Placeholder 2"/>
          <p:cNvSpPr>
            <a:spLocks noGrp="1"/>
          </p:cNvSpPr>
          <p:nvPr>
            <p:ph idx="1"/>
          </p:nvPr>
        </p:nvSpPr>
        <p:spPr>
          <a:xfrm>
            <a:off x="831273" y="1744217"/>
            <a:ext cx="7481455" cy="3773015"/>
          </a:xfrm>
          <a:solidFill>
            <a:schemeClr val="bg1"/>
          </a:solidFill>
        </p:spPr>
        <p:txBody>
          <a:bodyPr>
            <a:normAutofit fontScale="85000" lnSpcReduction="20000"/>
          </a:bodyPr>
          <a:lstStyle/>
          <a:p>
            <a:endParaRPr lang="en-CA" sz="500" dirty="0" smtClean="0"/>
          </a:p>
          <a:p>
            <a:endParaRPr lang="en-CA" sz="700" dirty="0" smtClean="0"/>
          </a:p>
          <a:p>
            <a:pPr marL="0" indent="0">
              <a:buNone/>
            </a:pPr>
            <a:r>
              <a:rPr lang="en-CA" b="1" dirty="0"/>
              <a:t>2 Samuel 15:19-20 KJV</a:t>
            </a:r>
          </a:p>
          <a:p>
            <a:r>
              <a:rPr lang="en-CA" dirty="0"/>
              <a:t>19  </a:t>
            </a:r>
            <a:r>
              <a:rPr lang="en-CA" b="1" dirty="0"/>
              <a:t>Then said the king to </a:t>
            </a:r>
            <a:r>
              <a:rPr lang="en-CA" b="1" dirty="0" err="1"/>
              <a:t>Ittai</a:t>
            </a:r>
            <a:r>
              <a:rPr lang="en-CA" b="1" dirty="0"/>
              <a:t> the </a:t>
            </a:r>
            <a:r>
              <a:rPr lang="en-CA" b="1" dirty="0" err="1"/>
              <a:t>Gittite</a:t>
            </a:r>
            <a:r>
              <a:rPr lang="en-CA" b="1" dirty="0"/>
              <a:t>, </a:t>
            </a:r>
            <a:r>
              <a:rPr lang="en-CA" dirty="0"/>
              <a:t>Wherefore </a:t>
            </a:r>
            <a:r>
              <a:rPr lang="en-CA" dirty="0" err="1"/>
              <a:t>goest</a:t>
            </a:r>
            <a:r>
              <a:rPr lang="en-CA" dirty="0"/>
              <a:t> thou also with us? return to thy place, and abide with the king: for thou </a:t>
            </a:r>
            <a:r>
              <a:rPr lang="en-CA" i="1" dirty="0"/>
              <a:t>art</a:t>
            </a:r>
            <a:r>
              <a:rPr lang="en-CA" dirty="0"/>
              <a:t> a stranger, and also an exile.</a:t>
            </a:r>
          </a:p>
          <a:p>
            <a:r>
              <a:rPr lang="en-CA" dirty="0"/>
              <a:t>20  </a:t>
            </a:r>
            <a:r>
              <a:rPr lang="en-CA" b="1" dirty="0"/>
              <a:t>Whereas thou </a:t>
            </a:r>
            <a:r>
              <a:rPr lang="en-CA" b="1" dirty="0" err="1"/>
              <a:t>camest</a:t>
            </a:r>
            <a:r>
              <a:rPr lang="en-CA" b="1" dirty="0"/>
              <a:t> </a:t>
            </a:r>
            <a:r>
              <a:rPr lang="en-CA" b="1" i="1" dirty="0"/>
              <a:t>but</a:t>
            </a:r>
            <a:r>
              <a:rPr lang="en-CA" b="1" dirty="0"/>
              <a:t> yesterday</a:t>
            </a:r>
            <a:r>
              <a:rPr lang="en-CA" dirty="0"/>
              <a:t>, should I this day make thee go up and down with us? seeing I go whither I may, return thou, and take back thy brethren: mercy and truth </a:t>
            </a:r>
            <a:r>
              <a:rPr lang="en-CA" i="1" dirty="0"/>
              <a:t>be</a:t>
            </a:r>
            <a:r>
              <a:rPr lang="en-CA" dirty="0"/>
              <a:t> with thee.</a:t>
            </a:r>
          </a:p>
          <a:p>
            <a:endParaRPr lang="x-none"/>
          </a:p>
          <a:p>
            <a:endParaRPr lang="x-none"/>
          </a:p>
          <a:p>
            <a:endParaRPr lang="x-none"/>
          </a:p>
          <a:p>
            <a:endParaRPr lang="x-none"/>
          </a:p>
          <a:p>
            <a:endParaRPr lang="x-none"/>
          </a:p>
          <a:p>
            <a:endParaRPr lang="en-CA" dirty="0"/>
          </a:p>
        </p:txBody>
      </p:sp>
    </p:spTree>
    <p:extLst>
      <p:ext uri="{BB962C8B-B14F-4D97-AF65-F5344CB8AC3E}">
        <p14:creationId xmlns:p14="http://schemas.microsoft.com/office/powerpoint/2010/main" val="17744615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“Peace one with another”</a:t>
            </a:r>
            <a:br>
              <a:rPr lang="en-CA" sz="3600" b="1" dirty="0" smtClean="0"/>
            </a:br>
            <a:r>
              <a:rPr lang="en-CA" sz="4000" b="1" dirty="0" smtClean="0"/>
              <a:t>David and </a:t>
            </a:r>
            <a:r>
              <a:rPr lang="en-CA" sz="4000" b="1" dirty="0" err="1" smtClean="0"/>
              <a:t>Ittai</a:t>
            </a:r>
            <a:r>
              <a:rPr lang="en-CA" sz="4000" b="1" dirty="0" smtClean="0"/>
              <a:t> </a:t>
            </a:r>
            <a:endParaRPr lang="en-CA" sz="3600" b="1" dirty="0"/>
          </a:p>
        </p:txBody>
      </p:sp>
      <p:sp>
        <p:nvSpPr>
          <p:cNvPr id="3" name="Content Placeholder 2"/>
          <p:cNvSpPr>
            <a:spLocks noGrp="1"/>
          </p:cNvSpPr>
          <p:nvPr>
            <p:ph idx="1"/>
          </p:nvPr>
        </p:nvSpPr>
        <p:spPr>
          <a:xfrm>
            <a:off x="831273" y="1744217"/>
            <a:ext cx="7481455" cy="3773015"/>
          </a:xfrm>
          <a:solidFill>
            <a:schemeClr val="bg1"/>
          </a:solidFill>
        </p:spPr>
        <p:txBody>
          <a:bodyPr>
            <a:normAutofit fontScale="85000" lnSpcReduction="20000"/>
          </a:bodyPr>
          <a:lstStyle/>
          <a:p>
            <a:endParaRPr lang="en-CA" sz="500" dirty="0" smtClean="0"/>
          </a:p>
          <a:p>
            <a:endParaRPr lang="en-CA" sz="700" b="1" dirty="0" smtClean="0"/>
          </a:p>
          <a:p>
            <a:pPr marL="0" indent="0">
              <a:buNone/>
            </a:pPr>
            <a:r>
              <a:rPr lang="en-CA" b="1" dirty="0"/>
              <a:t>2 Samuel 15:21-22 KJV</a:t>
            </a:r>
          </a:p>
          <a:p>
            <a:r>
              <a:rPr lang="en-CA" dirty="0"/>
              <a:t>21  And </a:t>
            </a:r>
            <a:r>
              <a:rPr lang="en-CA" dirty="0" err="1"/>
              <a:t>Ittai</a:t>
            </a:r>
            <a:r>
              <a:rPr lang="en-CA" dirty="0"/>
              <a:t> answered the king, and said, </a:t>
            </a:r>
            <a:r>
              <a:rPr lang="en-CA" i="1" dirty="0"/>
              <a:t>As</a:t>
            </a:r>
            <a:r>
              <a:rPr lang="en-CA" dirty="0"/>
              <a:t> the LORD </a:t>
            </a:r>
            <a:r>
              <a:rPr lang="en-CA" dirty="0" err="1"/>
              <a:t>liveth</a:t>
            </a:r>
            <a:r>
              <a:rPr lang="en-CA" dirty="0"/>
              <a:t>, and </a:t>
            </a:r>
            <a:r>
              <a:rPr lang="en-CA" i="1" dirty="0"/>
              <a:t>as</a:t>
            </a:r>
            <a:r>
              <a:rPr lang="en-CA" dirty="0"/>
              <a:t> my lord the king </a:t>
            </a:r>
            <a:r>
              <a:rPr lang="en-CA" dirty="0" err="1"/>
              <a:t>liveth</a:t>
            </a:r>
            <a:r>
              <a:rPr lang="en-CA" dirty="0"/>
              <a:t>, </a:t>
            </a:r>
            <a:r>
              <a:rPr lang="en-CA" b="1" dirty="0"/>
              <a:t>surely in what place my lord the king shall be, whether in death or life, even there also will thy servant be.</a:t>
            </a:r>
          </a:p>
          <a:p>
            <a:r>
              <a:rPr lang="en-CA" dirty="0"/>
              <a:t>22  And David said to </a:t>
            </a:r>
            <a:r>
              <a:rPr lang="en-CA" dirty="0" err="1"/>
              <a:t>Ittai</a:t>
            </a:r>
            <a:r>
              <a:rPr lang="en-CA" dirty="0"/>
              <a:t>, </a:t>
            </a:r>
            <a:r>
              <a:rPr lang="en-CA" b="1" dirty="0"/>
              <a:t>Go and pass over</a:t>
            </a:r>
            <a:r>
              <a:rPr lang="en-CA" dirty="0"/>
              <a:t>. And </a:t>
            </a:r>
            <a:r>
              <a:rPr lang="en-CA" dirty="0" err="1"/>
              <a:t>Ittai</a:t>
            </a:r>
            <a:r>
              <a:rPr lang="en-CA" dirty="0"/>
              <a:t> the </a:t>
            </a:r>
            <a:r>
              <a:rPr lang="en-CA" dirty="0" err="1"/>
              <a:t>Gittite</a:t>
            </a:r>
            <a:r>
              <a:rPr lang="en-CA" dirty="0"/>
              <a:t> passed over, and all his men, and all the little ones that </a:t>
            </a:r>
            <a:r>
              <a:rPr lang="en-CA" i="1" dirty="0"/>
              <a:t>were</a:t>
            </a:r>
            <a:r>
              <a:rPr lang="en-CA" dirty="0"/>
              <a:t> with him.</a:t>
            </a:r>
          </a:p>
          <a:p>
            <a:endParaRPr lang="x-none"/>
          </a:p>
          <a:p>
            <a:endParaRPr lang="x-none"/>
          </a:p>
          <a:p>
            <a:endParaRPr lang="x-none"/>
          </a:p>
          <a:p>
            <a:endParaRPr lang="x-none"/>
          </a:p>
          <a:p>
            <a:endParaRPr lang="x-none"/>
          </a:p>
          <a:p>
            <a:endParaRPr lang="x-none"/>
          </a:p>
          <a:p>
            <a:endParaRPr lang="en-CA" dirty="0"/>
          </a:p>
        </p:txBody>
      </p:sp>
    </p:spTree>
    <p:extLst>
      <p:ext uri="{BB962C8B-B14F-4D97-AF65-F5344CB8AC3E}">
        <p14:creationId xmlns:p14="http://schemas.microsoft.com/office/powerpoint/2010/main" val="18700939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“Peace one with another”</a:t>
            </a:r>
            <a:br>
              <a:rPr lang="en-CA" sz="3600" b="1" dirty="0" smtClean="0"/>
            </a:br>
            <a:r>
              <a:rPr lang="en-CA" sz="4000" b="1" dirty="0" smtClean="0"/>
              <a:t>Peter and John</a:t>
            </a:r>
            <a:endParaRPr lang="en-CA" sz="3600" b="1" dirty="0"/>
          </a:p>
        </p:txBody>
      </p:sp>
      <p:sp>
        <p:nvSpPr>
          <p:cNvPr id="3" name="Content Placeholder 2"/>
          <p:cNvSpPr>
            <a:spLocks noGrp="1"/>
          </p:cNvSpPr>
          <p:nvPr>
            <p:ph idx="1"/>
          </p:nvPr>
        </p:nvSpPr>
        <p:spPr>
          <a:xfrm>
            <a:off x="831273" y="1744217"/>
            <a:ext cx="7481455" cy="4061047"/>
          </a:xfrm>
          <a:solidFill>
            <a:schemeClr val="bg1"/>
          </a:solidFill>
        </p:spPr>
        <p:txBody>
          <a:bodyPr>
            <a:normAutofit fontScale="85000" lnSpcReduction="20000"/>
          </a:bodyPr>
          <a:lstStyle/>
          <a:p>
            <a:endParaRPr lang="en-CA" sz="500" dirty="0" smtClean="0"/>
          </a:p>
          <a:p>
            <a:endParaRPr lang="en-CA" sz="700" dirty="0" smtClean="0"/>
          </a:p>
          <a:p>
            <a:pPr marL="0" indent="0">
              <a:buNone/>
            </a:pPr>
            <a:r>
              <a:rPr lang="en-CA" b="1" dirty="0" smtClean="0"/>
              <a:t>Mark </a:t>
            </a:r>
            <a:r>
              <a:rPr lang="en-CA" b="1" dirty="0"/>
              <a:t>10:35-37 KJV</a:t>
            </a:r>
          </a:p>
          <a:p>
            <a:r>
              <a:rPr lang="en-CA" dirty="0"/>
              <a:t>35  And </a:t>
            </a:r>
            <a:r>
              <a:rPr lang="en-CA" b="1" dirty="0"/>
              <a:t>James and John</a:t>
            </a:r>
            <a:r>
              <a:rPr lang="en-CA" dirty="0"/>
              <a:t>, the sons of Zebedee, come unto him, saying, Master, we would that thou </a:t>
            </a:r>
            <a:r>
              <a:rPr lang="en-CA" dirty="0" err="1"/>
              <a:t>shouldest</a:t>
            </a:r>
            <a:r>
              <a:rPr lang="en-CA" dirty="0"/>
              <a:t> do for us whatsoever we shall desire.</a:t>
            </a:r>
          </a:p>
          <a:p>
            <a:r>
              <a:rPr lang="en-CA" dirty="0"/>
              <a:t>36  And he said unto them, What would ye that I should do for you?</a:t>
            </a:r>
          </a:p>
          <a:p>
            <a:r>
              <a:rPr lang="en-CA" dirty="0"/>
              <a:t>37  They said unto him, Grant unto us that we may sit, one on thy right hand, and the other on thy left hand, in thy glory.</a:t>
            </a:r>
          </a:p>
          <a:p>
            <a:endParaRPr lang="x-none"/>
          </a:p>
          <a:p>
            <a:endParaRPr lang="x-none"/>
          </a:p>
          <a:p>
            <a:endParaRPr lang="en-CA" dirty="0"/>
          </a:p>
        </p:txBody>
      </p:sp>
    </p:spTree>
    <p:extLst>
      <p:ext uri="{BB962C8B-B14F-4D97-AF65-F5344CB8AC3E}">
        <p14:creationId xmlns:p14="http://schemas.microsoft.com/office/powerpoint/2010/main" val="3913300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“Peace one with another”</a:t>
            </a:r>
            <a:br>
              <a:rPr lang="en-CA" sz="3600" b="1" dirty="0" smtClean="0"/>
            </a:br>
            <a:r>
              <a:rPr lang="en-CA" sz="4000" b="1" dirty="0" smtClean="0"/>
              <a:t>Peter and John Later</a:t>
            </a:r>
            <a:endParaRPr lang="en-CA" sz="4000" b="1" dirty="0"/>
          </a:p>
        </p:txBody>
      </p:sp>
      <p:sp>
        <p:nvSpPr>
          <p:cNvPr id="3" name="Content Placeholder 2"/>
          <p:cNvSpPr>
            <a:spLocks noGrp="1"/>
          </p:cNvSpPr>
          <p:nvPr>
            <p:ph idx="1"/>
          </p:nvPr>
        </p:nvSpPr>
        <p:spPr>
          <a:xfrm>
            <a:off x="831273" y="1744217"/>
            <a:ext cx="7481455" cy="4061047"/>
          </a:xfrm>
          <a:solidFill>
            <a:schemeClr val="bg1"/>
          </a:solidFill>
        </p:spPr>
        <p:txBody>
          <a:bodyPr>
            <a:normAutofit fontScale="85000" lnSpcReduction="10000"/>
          </a:bodyPr>
          <a:lstStyle/>
          <a:p>
            <a:endParaRPr lang="en-CA" sz="500" dirty="0" smtClean="0"/>
          </a:p>
          <a:p>
            <a:endParaRPr lang="en-CA" sz="700" dirty="0" smtClean="0"/>
          </a:p>
          <a:p>
            <a:pPr marL="0" indent="0">
              <a:buNone/>
            </a:pPr>
            <a:r>
              <a:rPr lang="en-CA" b="1" dirty="0"/>
              <a:t>Acts 4:12-13 KJV</a:t>
            </a:r>
          </a:p>
          <a:p>
            <a:r>
              <a:rPr lang="en-CA" dirty="0"/>
              <a:t>12  Neither is there salvation in any other: for there is none other name under heaven given among men, whereby we must be saved.</a:t>
            </a:r>
          </a:p>
          <a:p>
            <a:r>
              <a:rPr lang="en-CA" dirty="0"/>
              <a:t>13  Now when they saw the boldness of </a:t>
            </a:r>
            <a:r>
              <a:rPr lang="en-CA" b="1" dirty="0"/>
              <a:t>Peter and John</a:t>
            </a:r>
            <a:r>
              <a:rPr lang="en-CA" dirty="0"/>
              <a:t>, and perceived that they were unlearned and ignorant men, they marvelled; and they took knowledge of them, that they had been with Jesus.</a:t>
            </a:r>
          </a:p>
          <a:p>
            <a:endParaRPr lang="x-none"/>
          </a:p>
          <a:p>
            <a:endParaRPr lang="x-none"/>
          </a:p>
          <a:p>
            <a:endParaRPr lang="x-none"/>
          </a:p>
          <a:p>
            <a:endParaRPr lang="en-CA" dirty="0"/>
          </a:p>
        </p:txBody>
      </p:sp>
    </p:spTree>
    <p:extLst>
      <p:ext uri="{BB962C8B-B14F-4D97-AF65-F5344CB8AC3E}">
        <p14:creationId xmlns:p14="http://schemas.microsoft.com/office/powerpoint/2010/main" val="2827052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Peace of God”</a:t>
            </a:r>
            <a:br>
              <a:rPr lang="en-CA" sz="3600" b="1" dirty="0" smtClean="0">
                <a:solidFill>
                  <a:schemeClr val="bg1"/>
                </a:solidFill>
                <a:effectLst>
                  <a:outerShdw blurRad="38100" dist="38100" dir="2700000" algn="tl">
                    <a:srgbClr val="000000">
                      <a:alpha val="43137"/>
                    </a:srgbClr>
                  </a:outerShdw>
                </a:effectLst>
              </a:rPr>
            </a:br>
            <a:r>
              <a:rPr lang="en-CA" sz="2800" b="1" dirty="0" smtClean="0">
                <a:solidFill>
                  <a:schemeClr val="bg1"/>
                </a:solidFill>
                <a:effectLst>
                  <a:outerShdw blurRad="38100" dist="38100" dir="2700000" algn="tl">
                    <a:srgbClr val="000000">
                      <a:alpha val="43137"/>
                    </a:srgbClr>
                  </a:outerShdw>
                </a:effectLst>
              </a:rPr>
              <a:t>(Our Classes for the Week)</a:t>
            </a:r>
            <a:endParaRPr lang="en-CA" sz="28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71600" y="1700808"/>
            <a:ext cx="7344816" cy="2620888"/>
          </a:xfrm>
          <a:solidFill>
            <a:schemeClr val="bg1"/>
          </a:solidFill>
        </p:spPr>
        <p:txBody>
          <a:bodyPr>
            <a:normAutofit lnSpcReduction="10000"/>
          </a:bodyPr>
          <a:lstStyle/>
          <a:p>
            <a:endParaRPr lang="en-CA" sz="500" dirty="0" smtClean="0"/>
          </a:p>
          <a:p>
            <a:r>
              <a:rPr lang="en-CA" sz="2400" dirty="0" smtClean="0"/>
              <a:t>Class 1: “I make peace” (Isaiah 45:7)</a:t>
            </a:r>
          </a:p>
          <a:p>
            <a:r>
              <a:rPr lang="en-CA" sz="2400" dirty="0" smtClean="0"/>
              <a:t>Class 2: “The peace of God” (Philippians 4:6-7)</a:t>
            </a:r>
          </a:p>
          <a:p>
            <a:r>
              <a:rPr lang="en-CA" sz="2400" dirty="0" smtClean="0"/>
              <a:t>Class 3: “No peace … to the wicked” (Isaiah 57:19-21)</a:t>
            </a:r>
          </a:p>
          <a:p>
            <a:r>
              <a:rPr lang="en-CA" sz="2400" dirty="0" smtClean="0"/>
              <a:t>Class 4: “Go in peace” (Mark 5:33-34)</a:t>
            </a:r>
          </a:p>
          <a:p>
            <a:r>
              <a:rPr lang="en-CA" sz="2400" b="1" dirty="0" smtClean="0"/>
              <a:t>Class 5: “Peace with one another” (Mark 9:49-50)</a:t>
            </a:r>
          </a:p>
          <a:p>
            <a:r>
              <a:rPr lang="en-CA" sz="2400" dirty="0" smtClean="0"/>
              <a:t>Class 6: “The Peace of Jerusalem” (Psalm 122:6-9)</a:t>
            </a:r>
          </a:p>
        </p:txBody>
      </p:sp>
    </p:spTree>
    <p:extLst>
      <p:ext uri="{BB962C8B-B14F-4D97-AF65-F5344CB8AC3E}">
        <p14:creationId xmlns:p14="http://schemas.microsoft.com/office/powerpoint/2010/main" val="117159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“Peace one with another”</a:t>
            </a:r>
            <a:br>
              <a:rPr lang="en-CA" sz="4000" b="1" dirty="0" smtClean="0"/>
            </a:br>
            <a:r>
              <a:rPr lang="en-CA" sz="3600" b="1" dirty="0" smtClean="0"/>
              <a:t>Jeremiah &amp; </a:t>
            </a:r>
            <a:r>
              <a:rPr lang="en-CA" sz="3600" b="1" dirty="0" err="1" smtClean="0"/>
              <a:t>Ebedmelech</a:t>
            </a:r>
            <a:endParaRPr lang="en-CA" sz="3600" b="1" dirty="0"/>
          </a:p>
        </p:txBody>
      </p:sp>
      <p:sp>
        <p:nvSpPr>
          <p:cNvPr id="3" name="Content Placeholder 2"/>
          <p:cNvSpPr>
            <a:spLocks noGrp="1"/>
          </p:cNvSpPr>
          <p:nvPr>
            <p:ph idx="1"/>
          </p:nvPr>
        </p:nvSpPr>
        <p:spPr>
          <a:xfrm>
            <a:off x="769609" y="1700808"/>
            <a:ext cx="7481455" cy="4536504"/>
          </a:xfrm>
          <a:solidFill>
            <a:schemeClr val="bg1"/>
          </a:solidFill>
        </p:spPr>
        <p:txBody>
          <a:bodyPr>
            <a:normAutofit fontScale="92500" lnSpcReduction="20000"/>
          </a:bodyPr>
          <a:lstStyle/>
          <a:p>
            <a:pPr marL="0" indent="0">
              <a:buNone/>
            </a:pPr>
            <a:endParaRPr lang="en-CA" sz="500" b="1" dirty="0" smtClean="0"/>
          </a:p>
          <a:p>
            <a:pPr marL="0" indent="0">
              <a:buNone/>
            </a:pPr>
            <a:r>
              <a:rPr lang="en-CA" sz="2800" b="1" dirty="0"/>
              <a:t>Jeremiah 38:7-9 KJV</a:t>
            </a:r>
          </a:p>
          <a:p>
            <a:r>
              <a:rPr lang="en-CA" sz="2800" dirty="0"/>
              <a:t>7  Now when </a:t>
            </a:r>
            <a:r>
              <a:rPr lang="en-CA" sz="2800" b="1" dirty="0" err="1"/>
              <a:t>Ebedmelech</a:t>
            </a:r>
            <a:r>
              <a:rPr lang="en-CA" sz="2800" b="1" dirty="0"/>
              <a:t> the Ethiopian</a:t>
            </a:r>
            <a:r>
              <a:rPr lang="en-CA" sz="2800" dirty="0"/>
              <a:t>, one of the eunuchs which was in the king's house, heard that they had put Jeremiah in the dungeon; the king then sitting in the gate of Benjamin;</a:t>
            </a:r>
          </a:p>
          <a:p>
            <a:r>
              <a:rPr lang="en-CA" sz="2800" dirty="0"/>
              <a:t>8  </a:t>
            </a:r>
            <a:r>
              <a:rPr lang="en-CA" sz="2800" dirty="0" err="1"/>
              <a:t>Ebedmelech</a:t>
            </a:r>
            <a:r>
              <a:rPr lang="en-CA" sz="2800" dirty="0"/>
              <a:t> went forth out of the king's house, and </a:t>
            </a:r>
            <a:r>
              <a:rPr lang="en-CA" sz="2800" dirty="0" err="1"/>
              <a:t>spake</a:t>
            </a:r>
            <a:r>
              <a:rPr lang="en-CA" sz="2800" dirty="0"/>
              <a:t> to the king, saying,</a:t>
            </a:r>
          </a:p>
          <a:p>
            <a:r>
              <a:rPr lang="en-CA" sz="2800" dirty="0"/>
              <a:t>9  My lord the king, these men have done evil in all that they have done to Jeremiah the prophet, whom they have cast into the dungeon; </a:t>
            </a:r>
            <a:r>
              <a:rPr lang="en-CA" sz="2800" b="1" dirty="0"/>
              <a:t>and he is like to die for hunger in the place where he is: for </a:t>
            </a:r>
            <a:r>
              <a:rPr lang="en-CA" sz="2800" b="1" i="1" dirty="0"/>
              <a:t>there is</a:t>
            </a:r>
            <a:r>
              <a:rPr lang="en-CA" sz="2800" b="1" dirty="0"/>
              <a:t> no more bread in the city.</a:t>
            </a:r>
          </a:p>
          <a:p>
            <a:endParaRPr lang="x-none" sz="2800"/>
          </a:p>
          <a:p>
            <a:endParaRPr lang="en-CA" sz="2400" dirty="0"/>
          </a:p>
        </p:txBody>
      </p:sp>
    </p:spTree>
    <p:extLst>
      <p:ext uri="{BB962C8B-B14F-4D97-AF65-F5344CB8AC3E}">
        <p14:creationId xmlns:p14="http://schemas.microsoft.com/office/powerpoint/2010/main" val="27627241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“The Things that make for Peace”</a:t>
            </a:r>
            <a:br>
              <a:rPr lang="en-CA" sz="4000" b="1" dirty="0" smtClean="0"/>
            </a:br>
            <a:r>
              <a:rPr lang="en-CA" sz="3600" b="1" dirty="0" smtClean="0"/>
              <a:t>Defined by Scripture</a:t>
            </a:r>
            <a:endParaRPr lang="en-CA" sz="3600" b="1" dirty="0"/>
          </a:p>
        </p:txBody>
      </p:sp>
      <p:sp>
        <p:nvSpPr>
          <p:cNvPr id="3" name="Content Placeholder 2"/>
          <p:cNvSpPr>
            <a:spLocks noGrp="1"/>
          </p:cNvSpPr>
          <p:nvPr>
            <p:ph idx="1"/>
          </p:nvPr>
        </p:nvSpPr>
        <p:spPr>
          <a:xfrm>
            <a:off x="831273" y="1744217"/>
            <a:ext cx="7481455" cy="3989039"/>
          </a:xfrm>
          <a:solidFill>
            <a:schemeClr val="bg1"/>
          </a:solidFill>
        </p:spPr>
        <p:txBody>
          <a:bodyPr>
            <a:normAutofit fontScale="85000" lnSpcReduction="10000"/>
          </a:bodyPr>
          <a:lstStyle/>
          <a:p>
            <a:endParaRPr lang="en-CA" sz="500" dirty="0" smtClean="0"/>
          </a:p>
          <a:p>
            <a:pPr marL="0" indent="0">
              <a:buNone/>
            </a:pPr>
            <a:r>
              <a:rPr lang="en-CA" b="1" dirty="0" smtClean="0"/>
              <a:t>Romans </a:t>
            </a:r>
            <a:r>
              <a:rPr lang="en-CA" b="1" dirty="0"/>
              <a:t>14:17-19 KJV</a:t>
            </a:r>
          </a:p>
          <a:p>
            <a:r>
              <a:rPr lang="en-CA" dirty="0"/>
              <a:t>17  For the kingdom of God is not meat and drink; but righteousness, </a:t>
            </a:r>
            <a:r>
              <a:rPr lang="en-CA" b="1" dirty="0"/>
              <a:t>and peace</a:t>
            </a:r>
            <a:r>
              <a:rPr lang="en-CA" dirty="0"/>
              <a:t>, and joy in the Holy Ghost.</a:t>
            </a:r>
          </a:p>
          <a:p>
            <a:r>
              <a:rPr lang="en-CA" dirty="0"/>
              <a:t>18  For he that in these things </a:t>
            </a:r>
            <a:r>
              <a:rPr lang="en-CA" dirty="0" err="1"/>
              <a:t>serveth</a:t>
            </a:r>
            <a:r>
              <a:rPr lang="en-CA" dirty="0"/>
              <a:t> Christ </a:t>
            </a:r>
            <a:r>
              <a:rPr lang="en-CA" i="1" dirty="0"/>
              <a:t>is</a:t>
            </a:r>
            <a:r>
              <a:rPr lang="en-CA" dirty="0"/>
              <a:t> acceptable to God, and approved of men.</a:t>
            </a:r>
          </a:p>
          <a:p>
            <a:r>
              <a:rPr lang="en-CA" dirty="0"/>
              <a:t>19 </a:t>
            </a:r>
            <a:r>
              <a:rPr lang="en-CA" b="1" dirty="0"/>
              <a:t> Let us therefore follow after the things which make for peace, and things wherewith one may edify another.</a:t>
            </a:r>
          </a:p>
          <a:p>
            <a:endParaRPr lang="x-none"/>
          </a:p>
          <a:p>
            <a:endParaRPr lang="en-CA" dirty="0"/>
          </a:p>
        </p:txBody>
      </p:sp>
    </p:spTree>
    <p:extLst>
      <p:ext uri="{BB962C8B-B14F-4D97-AF65-F5344CB8AC3E}">
        <p14:creationId xmlns:p14="http://schemas.microsoft.com/office/powerpoint/2010/main" val="3343574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CA" dirty="0" smtClean="0"/>
          </a:p>
          <a:p>
            <a:pPr algn="ctr"/>
            <a:endParaRPr lang="en-CA" dirty="0"/>
          </a:p>
          <a:p>
            <a:pPr marL="0" indent="0" algn="ctr">
              <a:buNone/>
            </a:pPr>
            <a:r>
              <a:rPr lang="en-CA" sz="3600" b="1" dirty="0" smtClean="0"/>
              <a:t>THE END</a:t>
            </a:r>
            <a:endParaRPr lang="en-CA" sz="3600" b="1" dirty="0"/>
          </a:p>
        </p:txBody>
      </p:sp>
    </p:spTree>
    <p:extLst>
      <p:ext uri="{BB962C8B-B14F-4D97-AF65-F5344CB8AC3E}">
        <p14:creationId xmlns:p14="http://schemas.microsoft.com/office/powerpoint/2010/main" val="2064621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Peace of God”</a:t>
            </a:r>
            <a:br>
              <a:rPr lang="en-CA" sz="3600" b="1" dirty="0" smtClean="0">
                <a:solidFill>
                  <a:schemeClr val="bg1"/>
                </a:solidFill>
                <a:effectLst>
                  <a:outerShdw blurRad="38100" dist="38100" dir="2700000" algn="tl">
                    <a:srgbClr val="000000">
                      <a:alpha val="43137"/>
                    </a:srgbClr>
                  </a:outerShdw>
                </a:effectLst>
              </a:rPr>
            </a:br>
            <a:r>
              <a:rPr lang="en-CA" sz="3200" b="1" dirty="0" smtClean="0">
                <a:solidFill>
                  <a:schemeClr val="bg1"/>
                </a:solidFill>
                <a:effectLst>
                  <a:outerShdw blurRad="38100" dist="38100" dir="2700000" algn="tl">
                    <a:srgbClr val="000000">
                      <a:alpha val="43137"/>
                    </a:srgbClr>
                  </a:outerShdw>
                </a:effectLst>
              </a:rPr>
              <a:t>Baptismal Peace</a:t>
            </a:r>
            <a:endParaRPr lang="en-CA" sz="32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349079"/>
          </a:xfrm>
          <a:solidFill>
            <a:schemeClr val="bg1"/>
          </a:solidFill>
        </p:spPr>
        <p:txBody>
          <a:bodyPr>
            <a:normAutofit fontScale="85000" lnSpcReduction="10000"/>
          </a:bodyPr>
          <a:lstStyle/>
          <a:p>
            <a:endParaRPr lang="en-CA" sz="600" dirty="0" smtClean="0"/>
          </a:p>
          <a:p>
            <a:pPr marL="0" indent="0">
              <a:buNone/>
            </a:pPr>
            <a:r>
              <a:rPr lang="en-CA" b="1" dirty="0" smtClean="0"/>
              <a:t>Ephesians </a:t>
            </a:r>
            <a:r>
              <a:rPr lang="en-CA" b="1" dirty="0"/>
              <a:t>2:12-14 KJV</a:t>
            </a:r>
          </a:p>
          <a:p>
            <a:r>
              <a:rPr lang="en-CA" dirty="0"/>
              <a:t>12  That at that time ye </a:t>
            </a:r>
            <a:r>
              <a:rPr lang="en-CA" dirty="0" smtClean="0"/>
              <a:t>were </a:t>
            </a:r>
            <a:r>
              <a:rPr lang="en-CA" b="1" dirty="0"/>
              <a:t>without Christ</a:t>
            </a:r>
            <a:r>
              <a:rPr lang="en-CA" dirty="0"/>
              <a:t>, being </a:t>
            </a:r>
            <a:r>
              <a:rPr lang="en-CA" b="1" dirty="0"/>
              <a:t>aliens from the commonwealth of Israel</a:t>
            </a:r>
            <a:r>
              <a:rPr lang="en-CA" dirty="0"/>
              <a:t>, and strangers from the covenants of promise, </a:t>
            </a:r>
            <a:r>
              <a:rPr lang="en-CA" b="1" dirty="0"/>
              <a:t>having no hope, and without God in the world:</a:t>
            </a:r>
          </a:p>
          <a:p>
            <a:r>
              <a:rPr lang="en-CA" dirty="0"/>
              <a:t>13  But now in Christ Jesus ye who sometimes were far off are made nigh by the blood of Christ.</a:t>
            </a:r>
          </a:p>
          <a:p>
            <a:r>
              <a:rPr lang="en-CA" dirty="0"/>
              <a:t>14  </a:t>
            </a:r>
            <a:r>
              <a:rPr lang="en-CA" b="1" dirty="0"/>
              <a:t>For he is our peace</a:t>
            </a:r>
            <a:r>
              <a:rPr lang="en-CA" dirty="0"/>
              <a:t>, who hath made both one, and hath broken down the middle wall of partition </a:t>
            </a:r>
            <a:r>
              <a:rPr lang="en-CA" i="1" dirty="0"/>
              <a:t>between us;</a:t>
            </a:r>
            <a:endParaRPr lang="en-CA" dirty="0"/>
          </a:p>
          <a:p>
            <a:endParaRPr lang="x-none"/>
          </a:p>
          <a:p>
            <a:endParaRPr lang="en-CA" dirty="0"/>
          </a:p>
        </p:txBody>
      </p:sp>
    </p:spTree>
    <p:extLst>
      <p:ext uri="{BB962C8B-B14F-4D97-AF65-F5344CB8AC3E}">
        <p14:creationId xmlns:p14="http://schemas.microsoft.com/office/powerpoint/2010/main" val="24274148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“Peace with one another”</a:t>
            </a:r>
            <a:r>
              <a:rPr lang="en-CA" b="1" dirty="0" smtClean="0">
                <a:solidFill>
                  <a:schemeClr val="bg1"/>
                </a:solidFill>
                <a:effectLst>
                  <a:outerShdw blurRad="38100" dist="38100" dir="2700000" algn="tl">
                    <a:srgbClr val="000000">
                      <a:alpha val="43137"/>
                    </a:srgbClr>
                  </a:outerShdw>
                </a:effectLst>
              </a:rPr>
              <a:t/>
            </a:r>
            <a:br>
              <a:rPr lang="en-CA"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Peace between Jew and Gentile</a:t>
            </a:r>
            <a:endParaRPr lang="en-CA"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3773016"/>
          </a:xfrm>
          <a:solidFill>
            <a:schemeClr val="bg1"/>
          </a:solidFill>
        </p:spPr>
        <p:txBody>
          <a:bodyPr>
            <a:normAutofit fontScale="85000" lnSpcReduction="20000"/>
          </a:bodyPr>
          <a:lstStyle/>
          <a:p>
            <a:endParaRPr lang="en-CA" sz="600" dirty="0" smtClean="0"/>
          </a:p>
          <a:p>
            <a:pPr marL="0" indent="0">
              <a:buNone/>
            </a:pPr>
            <a:r>
              <a:rPr lang="en-CA" b="1" dirty="0"/>
              <a:t>Ephesians 2:15-17 KJV</a:t>
            </a:r>
          </a:p>
          <a:p>
            <a:r>
              <a:rPr lang="en-CA" dirty="0"/>
              <a:t>15  Having abolished in his flesh the enmity, </a:t>
            </a:r>
            <a:r>
              <a:rPr lang="en-CA" i="1" dirty="0"/>
              <a:t>even</a:t>
            </a:r>
            <a:r>
              <a:rPr lang="en-CA" dirty="0"/>
              <a:t> the law of commandments </a:t>
            </a:r>
            <a:r>
              <a:rPr lang="en-CA" i="1" dirty="0"/>
              <a:t>contained</a:t>
            </a:r>
            <a:r>
              <a:rPr lang="en-CA" dirty="0"/>
              <a:t> in ordinances</a:t>
            </a:r>
            <a:r>
              <a:rPr lang="en-CA" b="1" dirty="0"/>
              <a:t>; for to make in himself of twain one new man, </a:t>
            </a:r>
            <a:r>
              <a:rPr lang="en-CA" b="1" i="1" dirty="0"/>
              <a:t>so</a:t>
            </a:r>
            <a:r>
              <a:rPr lang="en-CA" b="1" dirty="0"/>
              <a:t> making peace;</a:t>
            </a:r>
          </a:p>
          <a:p>
            <a:r>
              <a:rPr lang="en-CA" dirty="0"/>
              <a:t>16  And that he might reconcile both unto God in one body by the cross, having slain the enmity thereby:</a:t>
            </a:r>
          </a:p>
          <a:p>
            <a:r>
              <a:rPr lang="en-CA" dirty="0"/>
              <a:t>17  And came and </a:t>
            </a:r>
            <a:r>
              <a:rPr lang="en-CA" b="1" dirty="0"/>
              <a:t>preached peace to you which were afar off, and to them that were nigh.</a:t>
            </a:r>
          </a:p>
          <a:p>
            <a:endParaRPr lang="x-none"/>
          </a:p>
          <a:p>
            <a:endParaRPr lang="x-none"/>
          </a:p>
          <a:p>
            <a:endParaRPr lang="en-CA" dirty="0"/>
          </a:p>
        </p:txBody>
      </p:sp>
    </p:spTree>
    <p:extLst>
      <p:ext uri="{BB962C8B-B14F-4D97-AF65-F5344CB8AC3E}">
        <p14:creationId xmlns:p14="http://schemas.microsoft.com/office/powerpoint/2010/main" val="1373475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rPr>
              <a:t>“Peace with one another”</a:t>
            </a:r>
            <a:br>
              <a:rPr lang="en-CA" sz="4000" b="1" dirty="0" smtClean="0">
                <a:solidFill>
                  <a:schemeClr val="bg1"/>
                </a:solidFill>
              </a:rPr>
            </a:br>
            <a:r>
              <a:rPr lang="en-CA" sz="3600" b="1" dirty="0" smtClean="0">
                <a:solidFill>
                  <a:schemeClr val="bg1"/>
                </a:solidFill>
              </a:rPr>
              <a:t>The Great Equalizer</a:t>
            </a:r>
            <a:endParaRPr lang="en-CA" b="1" dirty="0">
              <a:solidFill>
                <a:schemeClr val="bg1"/>
              </a:solidFill>
            </a:endParaRPr>
          </a:p>
        </p:txBody>
      </p:sp>
      <p:sp>
        <p:nvSpPr>
          <p:cNvPr id="3" name="Content Placeholder 2"/>
          <p:cNvSpPr>
            <a:spLocks noGrp="1"/>
          </p:cNvSpPr>
          <p:nvPr>
            <p:ph idx="1"/>
          </p:nvPr>
        </p:nvSpPr>
        <p:spPr>
          <a:xfrm>
            <a:off x="457200" y="1600200"/>
            <a:ext cx="8229600" cy="4133056"/>
          </a:xfrm>
          <a:solidFill>
            <a:schemeClr val="bg1"/>
          </a:solidFill>
        </p:spPr>
        <p:txBody>
          <a:bodyPr>
            <a:normAutofit fontScale="85000" lnSpcReduction="20000"/>
          </a:bodyPr>
          <a:lstStyle/>
          <a:p>
            <a:endParaRPr lang="en-CA" sz="600" dirty="0" smtClean="0"/>
          </a:p>
          <a:p>
            <a:pPr marL="0" indent="0">
              <a:buNone/>
            </a:pPr>
            <a:r>
              <a:rPr lang="en-CA" b="1" dirty="0" smtClean="0"/>
              <a:t>Galatians </a:t>
            </a:r>
            <a:r>
              <a:rPr lang="en-CA" b="1" dirty="0"/>
              <a:t>3:26-29 KJV</a:t>
            </a:r>
          </a:p>
          <a:p>
            <a:r>
              <a:rPr lang="en-CA" dirty="0"/>
              <a:t>26  For ye are all the children of God by faith in Christ Jesus.</a:t>
            </a:r>
          </a:p>
          <a:p>
            <a:r>
              <a:rPr lang="en-CA" dirty="0"/>
              <a:t>27  For as many of you as have been baptized into Christ have put on Christ.</a:t>
            </a:r>
          </a:p>
          <a:p>
            <a:r>
              <a:rPr lang="en-CA" b="1" dirty="0"/>
              <a:t>28  There is neither Jew nor Greek, there is neither bond nor free, there is neither male nor female: for ye are all one in Christ Jesus.</a:t>
            </a:r>
          </a:p>
          <a:p>
            <a:r>
              <a:rPr lang="en-CA" dirty="0"/>
              <a:t>29  </a:t>
            </a:r>
            <a:r>
              <a:rPr lang="en-CA" b="1" dirty="0"/>
              <a:t>And if ye </a:t>
            </a:r>
            <a:r>
              <a:rPr lang="en-CA" b="1" i="1" dirty="0"/>
              <a:t>be</a:t>
            </a:r>
            <a:r>
              <a:rPr lang="en-CA" b="1" dirty="0"/>
              <a:t> Christ's</a:t>
            </a:r>
            <a:r>
              <a:rPr lang="en-CA" dirty="0"/>
              <a:t>, then are ye Abraham's seed, and heirs according to the promise.</a:t>
            </a:r>
          </a:p>
          <a:p>
            <a:endParaRPr lang="x-none"/>
          </a:p>
          <a:p>
            <a:endParaRPr lang="en-CA" dirty="0"/>
          </a:p>
        </p:txBody>
      </p:sp>
    </p:spTree>
    <p:extLst>
      <p:ext uri="{BB962C8B-B14F-4D97-AF65-F5344CB8AC3E}">
        <p14:creationId xmlns:p14="http://schemas.microsoft.com/office/powerpoint/2010/main" val="3543669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“Peace one with another”</a:t>
            </a:r>
            <a:br>
              <a:rPr lang="en-CA" sz="3600" b="1" dirty="0" smtClean="0">
                <a:solidFill>
                  <a:schemeClr val="bg1"/>
                </a:solidFill>
                <a:effectLst>
                  <a:outerShdw blurRad="38100" dist="38100" dir="2700000" algn="tl">
                    <a:srgbClr val="000000">
                      <a:alpha val="43137"/>
                    </a:srgbClr>
                  </a:outerShdw>
                </a:effectLst>
              </a:rPr>
            </a:br>
            <a:r>
              <a:rPr lang="en-CA" sz="3200" b="1" dirty="0" smtClean="0">
                <a:solidFill>
                  <a:schemeClr val="bg1"/>
                </a:solidFill>
                <a:effectLst>
                  <a:outerShdw blurRad="38100" dist="38100" dir="2700000" algn="tl">
                    <a:srgbClr val="000000">
                      <a:alpha val="43137"/>
                    </a:srgbClr>
                  </a:outerShdw>
                </a:effectLst>
              </a:rPr>
              <a:t>The Brotherhood</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1"/>
            <a:ext cx="7481455" cy="2908920"/>
          </a:xfrm>
          <a:solidFill>
            <a:schemeClr val="bg1"/>
          </a:solidFill>
        </p:spPr>
        <p:txBody>
          <a:bodyPr>
            <a:normAutofit fontScale="85000" lnSpcReduction="20000"/>
          </a:bodyPr>
          <a:lstStyle/>
          <a:p>
            <a:endParaRPr lang="en-CA" sz="500" dirty="0" smtClean="0"/>
          </a:p>
          <a:p>
            <a:pPr marL="0" indent="0">
              <a:buNone/>
            </a:pPr>
            <a:r>
              <a:rPr lang="en-CA" b="1" dirty="0" smtClean="0"/>
              <a:t>Hebrews </a:t>
            </a:r>
            <a:r>
              <a:rPr lang="en-CA" b="1" dirty="0"/>
              <a:t>10:24-25 KJV</a:t>
            </a:r>
          </a:p>
          <a:p>
            <a:r>
              <a:rPr lang="en-CA" dirty="0"/>
              <a:t>24  And let us </a:t>
            </a:r>
            <a:r>
              <a:rPr lang="en-CA" b="1" dirty="0"/>
              <a:t>consider one another to provoke unto love and to good works</a:t>
            </a:r>
            <a:r>
              <a:rPr lang="en-CA" dirty="0"/>
              <a:t>:</a:t>
            </a:r>
          </a:p>
          <a:p>
            <a:r>
              <a:rPr lang="en-CA" dirty="0"/>
              <a:t>25  Not forsaking the assembling of ourselves together, as the manner of some </a:t>
            </a:r>
            <a:r>
              <a:rPr lang="en-CA" i="1" dirty="0"/>
              <a:t>is;</a:t>
            </a:r>
            <a:r>
              <a:rPr lang="en-CA" dirty="0"/>
              <a:t> </a:t>
            </a:r>
            <a:r>
              <a:rPr lang="en-CA" b="1" dirty="0"/>
              <a:t>but exhorting </a:t>
            </a:r>
            <a:r>
              <a:rPr lang="en-CA" b="1" i="1" dirty="0"/>
              <a:t>one another</a:t>
            </a:r>
            <a:r>
              <a:rPr lang="en-CA" i="1" dirty="0"/>
              <a:t>:</a:t>
            </a:r>
            <a:r>
              <a:rPr lang="en-CA" dirty="0"/>
              <a:t> and so much the more, as ye see the day approaching.</a:t>
            </a:r>
          </a:p>
          <a:p>
            <a:endParaRPr lang="x-none"/>
          </a:p>
          <a:p>
            <a:endParaRPr lang="en-CA" dirty="0"/>
          </a:p>
        </p:txBody>
      </p:sp>
    </p:spTree>
    <p:extLst>
      <p:ext uri="{BB962C8B-B14F-4D97-AF65-F5344CB8AC3E}">
        <p14:creationId xmlns:p14="http://schemas.microsoft.com/office/powerpoint/2010/main" val="1639369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“Peace with one another”</a:t>
            </a:r>
            <a:r>
              <a:rPr lang="en-CA" b="1" dirty="0" smtClean="0">
                <a:solidFill>
                  <a:schemeClr val="bg1"/>
                </a:solidFill>
                <a:effectLst>
                  <a:outerShdw blurRad="38100" dist="38100" dir="2700000" algn="tl">
                    <a:srgbClr val="000000">
                      <a:alpha val="43137"/>
                    </a:srgbClr>
                  </a:outerShdw>
                </a:effectLst>
              </a:rPr>
              <a:t/>
            </a:r>
            <a:br>
              <a:rPr lang="en-CA"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To what end?</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3773016"/>
          </a:xfrm>
          <a:solidFill>
            <a:schemeClr val="bg1"/>
          </a:solidFill>
        </p:spPr>
        <p:txBody>
          <a:bodyPr>
            <a:normAutofit fontScale="85000" lnSpcReduction="20000"/>
          </a:bodyPr>
          <a:lstStyle/>
          <a:p>
            <a:endParaRPr lang="en-CA" sz="600" dirty="0" smtClean="0"/>
          </a:p>
          <a:p>
            <a:pPr marL="0" indent="0">
              <a:buNone/>
            </a:pPr>
            <a:r>
              <a:rPr lang="en-CA" b="1" dirty="0"/>
              <a:t>Luke 22:32-34 KJV</a:t>
            </a:r>
          </a:p>
          <a:p>
            <a:r>
              <a:rPr lang="en-CA" dirty="0"/>
              <a:t>32  But I have prayed for thee, that thy faith fail not: </a:t>
            </a:r>
            <a:r>
              <a:rPr lang="en-CA" b="1" dirty="0"/>
              <a:t>and when thou art converted, strengthen thy brethren.</a:t>
            </a:r>
          </a:p>
          <a:p>
            <a:r>
              <a:rPr lang="en-CA" dirty="0"/>
              <a:t>33  And he said unto him, Lord, I am ready to go with thee, both into prison, and to death.</a:t>
            </a:r>
          </a:p>
          <a:p>
            <a:r>
              <a:rPr lang="en-CA" dirty="0"/>
              <a:t>34  And he said, I tell thee, Peter, the cock shall not crow this day, before that thou shalt thrice deny that thou </a:t>
            </a:r>
            <a:r>
              <a:rPr lang="en-CA" dirty="0" err="1"/>
              <a:t>knowest</a:t>
            </a:r>
            <a:r>
              <a:rPr lang="en-CA" dirty="0"/>
              <a:t> me.</a:t>
            </a:r>
          </a:p>
          <a:p>
            <a:endParaRPr lang="x-none"/>
          </a:p>
          <a:p>
            <a:endParaRPr lang="x-none"/>
          </a:p>
          <a:p>
            <a:endParaRPr lang="x-none"/>
          </a:p>
          <a:p>
            <a:endParaRPr lang="en-CA" dirty="0"/>
          </a:p>
        </p:txBody>
      </p:sp>
    </p:spTree>
    <p:extLst>
      <p:ext uri="{BB962C8B-B14F-4D97-AF65-F5344CB8AC3E}">
        <p14:creationId xmlns:p14="http://schemas.microsoft.com/office/powerpoint/2010/main" val="322819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“Peace one with another”</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The Brotherhood</a:t>
            </a:r>
            <a:endParaRPr lang="en-CA" sz="31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69609" y="1700808"/>
            <a:ext cx="7481455" cy="4536504"/>
          </a:xfrm>
          <a:solidFill>
            <a:schemeClr val="bg1"/>
          </a:solidFill>
        </p:spPr>
        <p:txBody>
          <a:bodyPr>
            <a:normAutofit fontScale="85000" lnSpcReduction="10000"/>
          </a:bodyPr>
          <a:lstStyle/>
          <a:p>
            <a:pPr marL="0" indent="0">
              <a:buNone/>
            </a:pPr>
            <a:endParaRPr lang="en-CA" sz="500" b="1" dirty="0" smtClean="0"/>
          </a:p>
          <a:p>
            <a:pPr marL="0" indent="0">
              <a:buNone/>
            </a:pPr>
            <a:r>
              <a:rPr lang="en-CA" sz="2800" b="1" dirty="0"/>
              <a:t>Matthew 12:47-50 KJV</a:t>
            </a:r>
          </a:p>
          <a:p>
            <a:r>
              <a:rPr lang="en-CA" sz="2800" dirty="0"/>
              <a:t>47  Then one said unto him, Behold, </a:t>
            </a:r>
            <a:r>
              <a:rPr lang="en-CA" sz="2800" b="1" dirty="0"/>
              <a:t>thy mother </a:t>
            </a:r>
            <a:r>
              <a:rPr lang="en-CA" sz="2800" dirty="0"/>
              <a:t>and thy brethren stand without, desiring to speak with thee.</a:t>
            </a:r>
          </a:p>
          <a:p>
            <a:r>
              <a:rPr lang="en-CA" sz="2800" dirty="0"/>
              <a:t>48  But he answered and said unto him that told him, Who is my mother? and who are my brethren?</a:t>
            </a:r>
          </a:p>
          <a:p>
            <a:r>
              <a:rPr lang="en-CA" sz="2800" dirty="0"/>
              <a:t>49  And he stretched forth his hand toward his disciples, and said, Behold my mother and my brethren!</a:t>
            </a:r>
          </a:p>
          <a:p>
            <a:r>
              <a:rPr lang="en-CA" sz="2800" dirty="0"/>
              <a:t>50  </a:t>
            </a:r>
            <a:r>
              <a:rPr lang="en-CA" sz="2800" b="1" dirty="0"/>
              <a:t>For whosoever shall do the will of my Father which is in heaven, the same is my brother, and sister, and mother.</a:t>
            </a:r>
          </a:p>
          <a:p>
            <a:endParaRPr lang="x-none" sz="2800"/>
          </a:p>
          <a:p>
            <a:endParaRPr lang="x-none" sz="2800"/>
          </a:p>
          <a:p>
            <a:endParaRPr lang="en-CA" sz="2400" dirty="0"/>
          </a:p>
        </p:txBody>
      </p:sp>
    </p:spTree>
    <p:extLst>
      <p:ext uri="{BB962C8B-B14F-4D97-AF65-F5344CB8AC3E}">
        <p14:creationId xmlns:p14="http://schemas.microsoft.com/office/powerpoint/2010/main" val="24388865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3361</TotalTime>
  <Words>527</Words>
  <Application>Microsoft Office PowerPoint</Application>
  <PresentationFormat>On-screen Show (4:3)</PresentationFormat>
  <Paragraphs>193</Paragraphs>
  <Slides>32</Slides>
  <Notes>0</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Office Theme</vt:lpstr>
      <vt:lpstr>1_Office Theme</vt:lpstr>
      <vt:lpstr>Whatshan Lake Bible School - 2018 Theme: The God of Peace ;  Class 5 “Peace one with another”</vt:lpstr>
      <vt:lpstr>The Peace of God Summary of Class 4</vt:lpstr>
      <vt:lpstr>“The Peace of God” (Our Classes for the Week)</vt:lpstr>
      <vt:lpstr>“The Peace of God” Baptismal Peace</vt:lpstr>
      <vt:lpstr>“Peace with one another” Peace between Jew and Gentile</vt:lpstr>
      <vt:lpstr>“Peace with one another” The Great Equalizer</vt:lpstr>
      <vt:lpstr>“Peace one with another” The Brotherhood</vt:lpstr>
      <vt:lpstr>“Peace with one another” To what end?</vt:lpstr>
      <vt:lpstr>“Peace one with another” The Brotherhood</vt:lpstr>
      <vt:lpstr>“Peace one with another” Working Together</vt:lpstr>
      <vt:lpstr>“Living in peace” “Striving together”</vt:lpstr>
      <vt:lpstr>“Living in peace” “Striving together”</vt:lpstr>
      <vt:lpstr>“Peace with one another”</vt:lpstr>
      <vt:lpstr>“Have salt in yourselves  and have peace one with another”</vt:lpstr>
      <vt:lpstr>“Have salt in yourselves  and have peace one with another”</vt:lpstr>
      <vt:lpstr>Salt &amp; Peace A complex Situation</vt:lpstr>
      <vt:lpstr>“live peaceably with all men”</vt:lpstr>
      <vt:lpstr>“Be not unequally yoked together” It brings Compromise</vt:lpstr>
      <vt:lpstr>Seeking Peace with Others:  Not for the Naïve!</vt:lpstr>
      <vt:lpstr>Jehoshaphat and Ahab A Mistake</vt:lpstr>
      <vt:lpstr>“Must worship him in spirit and truth” It brings peace</vt:lpstr>
      <vt:lpstr>Peace with one another ?</vt:lpstr>
      <vt:lpstr>“Blessed are the peacemakers” Amongst the Disciples</vt:lpstr>
      <vt:lpstr>“Blessed are the peacemakers” Amongst the Disciples</vt:lpstr>
      <vt:lpstr>“Peace one with another” Jonathan and David</vt:lpstr>
      <vt:lpstr>“Peace one with another” David and Ittai </vt:lpstr>
      <vt:lpstr>“Peace one with another” David and Ittai </vt:lpstr>
      <vt:lpstr>“Peace one with another” Peter and John</vt:lpstr>
      <vt:lpstr>“Peace one with another” Peter and John Later</vt:lpstr>
      <vt:lpstr>“Peace one with another” Jeremiah &amp; Ebedmelech</vt:lpstr>
      <vt:lpstr>“The Things that make for Peace” Defined by Scripture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God of Peace</dc:title>
  <dc:creator>Frank Abel</dc:creator>
  <cp:lastModifiedBy>Frank Abel</cp:lastModifiedBy>
  <cp:revision>62</cp:revision>
  <cp:lastPrinted>2018-08-06T13:53:09Z</cp:lastPrinted>
  <dcterms:created xsi:type="dcterms:W3CDTF">2016-02-04T23:03:05Z</dcterms:created>
  <dcterms:modified xsi:type="dcterms:W3CDTF">2018-08-17T05:17:13Z</dcterms:modified>
</cp:coreProperties>
</file>