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Lst>
  <p:handoutMasterIdLst>
    <p:handoutMasterId r:id="rId36"/>
  </p:handoutMasterIdLst>
  <p:sldIdLst>
    <p:sldId id="304" r:id="rId5"/>
    <p:sldId id="317" r:id="rId6"/>
    <p:sldId id="318" r:id="rId7"/>
    <p:sldId id="319" r:id="rId8"/>
    <p:sldId id="320" r:id="rId9"/>
    <p:sldId id="298" r:id="rId10"/>
    <p:sldId id="284" r:id="rId11"/>
    <p:sldId id="321" r:id="rId12"/>
    <p:sldId id="308" r:id="rId13"/>
    <p:sldId id="312" r:id="rId14"/>
    <p:sldId id="326" r:id="rId15"/>
    <p:sldId id="325" r:id="rId16"/>
    <p:sldId id="324" r:id="rId17"/>
    <p:sldId id="313" r:id="rId18"/>
    <p:sldId id="310" r:id="rId19"/>
    <p:sldId id="311" r:id="rId20"/>
    <p:sldId id="305" r:id="rId21"/>
    <p:sldId id="273" r:id="rId22"/>
    <p:sldId id="266" r:id="rId23"/>
    <p:sldId id="274" r:id="rId24"/>
    <p:sldId id="314" r:id="rId25"/>
    <p:sldId id="315" r:id="rId26"/>
    <p:sldId id="302" r:id="rId27"/>
    <p:sldId id="322" r:id="rId28"/>
    <p:sldId id="276" r:id="rId29"/>
    <p:sldId id="303" r:id="rId30"/>
    <p:sldId id="278" r:id="rId31"/>
    <p:sldId id="323" r:id="rId32"/>
    <p:sldId id="279" r:id="rId33"/>
    <p:sldId id="282" r:id="rId34"/>
    <p:sldId id="294" r:id="rId35"/>
  </p:sldIdLst>
  <p:sldSz cx="9144000" cy="6858000" type="screen4x3"/>
  <p:notesSz cx="6954838"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0095" autoAdjust="0"/>
    <p:restoredTop sz="94660"/>
  </p:normalViewPr>
  <p:slideViewPr>
    <p:cSldViewPr>
      <p:cViewPr varScale="1">
        <p:scale>
          <a:sx n="61" d="100"/>
          <a:sy n="61" d="100"/>
        </p:scale>
        <p:origin x="-708" y="-90"/>
      </p:cViewPr>
      <p:guideLst>
        <p:guide orient="horz" pos="2160"/>
        <p:guide pos="2880"/>
      </p:guideLst>
    </p:cSldViewPr>
  </p:slideViewPr>
  <p:notesTextViewPr>
    <p:cViewPr>
      <p:scale>
        <a:sx n="1" d="1"/>
        <a:sy n="1" d="1"/>
      </p:scale>
      <p:origin x="0" y="0"/>
    </p:cViewPr>
  </p:notesTextViewPr>
  <p:sorterViewPr>
    <p:cViewPr>
      <p:scale>
        <a:sx n="110" d="100"/>
        <a:sy n="11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763" cy="465455"/>
          </a:xfrm>
          <a:prstGeom prst="rect">
            <a:avLst/>
          </a:prstGeom>
        </p:spPr>
        <p:txBody>
          <a:bodyPr vert="horz" lIns="92930" tIns="46465" rIns="92930" bIns="46465" rtlCol="0"/>
          <a:lstStyle>
            <a:lvl1pPr algn="l">
              <a:defRPr sz="1200"/>
            </a:lvl1pPr>
          </a:lstStyle>
          <a:p>
            <a:endParaRPr lang="en-CA" dirty="0">
              <a:latin typeface="Candara" panose="020E0502030303020204" pitchFamily="34" charset="0"/>
            </a:endParaRPr>
          </a:p>
        </p:txBody>
      </p:sp>
      <p:sp>
        <p:nvSpPr>
          <p:cNvPr id="3" name="Date Placeholder 2"/>
          <p:cNvSpPr>
            <a:spLocks noGrp="1"/>
          </p:cNvSpPr>
          <p:nvPr>
            <p:ph type="dt" sz="quarter" idx="1"/>
          </p:nvPr>
        </p:nvSpPr>
        <p:spPr>
          <a:xfrm>
            <a:off x="3939466" y="0"/>
            <a:ext cx="3013763" cy="465455"/>
          </a:xfrm>
          <a:prstGeom prst="rect">
            <a:avLst/>
          </a:prstGeom>
        </p:spPr>
        <p:txBody>
          <a:bodyPr vert="horz" lIns="92930" tIns="46465" rIns="92930" bIns="46465" rtlCol="0"/>
          <a:lstStyle>
            <a:lvl1pPr algn="r">
              <a:defRPr sz="1200"/>
            </a:lvl1pPr>
          </a:lstStyle>
          <a:p>
            <a:fld id="{988651D5-FD4D-4A38-BA2F-3A4742D48A9E}" type="datetimeFigureOut">
              <a:rPr lang="en-CA" smtClean="0">
                <a:latin typeface="Candara" panose="020E0502030303020204" pitchFamily="34" charset="0"/>
              </a:rPr>
              <a:t>17/08/2018</a:t>
            </a:fld>
            <a:endParaRPr lang="en-CA" dirty="0">
              <a:latin typeface="Candara" panose="020E0502030303020204" pitchFamily="34" charset="0"/>
            </a:endParaRPr>
          </a:p>
        </p:txBody>
      </p:sp>
      <p:sp>
        <p:nvSpPr>
          <p:cNvPr id="4" name="Footer Placeholder 3"/>
          <p:cNvSpPr>
            <a:spLocks noGrp="1"/>
          </p:cNvSpPr>
          <p:nvPr>
            <p:ph type="ftr" sz="quarter" idx="2"/>
          </p:nvPr>
        </p:nvSpPr>
        <p:spPr>
          <a:xfrm>
            <a:off x="0" y="8842029"/>
            <a:ext cx="3013763" cy="465455"/>
          </a:xfrm>
          <a:prstGeom prst="rect">
            <a:avLst/>
          </a:prstGeom>
        </p:spPr>
        <p:txBody>
          <a:bodyPr vert="horz" lIns="92930" tIns="46465" rIns="92930" bIns="46465" rtlCol="0" anchor="b"/>
          <a:lstStyle>
            <a:lvl1pPr algn="l">
              <a:defRPr sz="1200"/>
            </a:lvl1pPr>
          </a:lstStyle>
          <a:p>
            <a:endParaRPr lang="en-CA" dirty="0">
              <a:latin typeface="Candara" panose="020E0502030303020204" pitchFamily="34" charset="0"/>
            </a:endParaRPr>
          </a:p>
        </p:txBody>
      </p:sp>
      <p:sp>
        <p:nvSpPr>
          <p:cNvPr id="5" name="Slide Number Placeholder 4"/>
          <p:cNvSpPr>
            <a:spLocks noGrp="1"/>
          </p:cNvSpPr>
          <p:nvPr>
            <p:ph type="sldNum" sz="quarter" idx="3"/>
          </p:nvPr>
        </p:nvSpPr>
        <p:spPr>
          <a:xfrm>
            <a:off x="3939466" y="8842029"/>
            <a:ext cx="3013763" cy="465455"/>
          </a:xfrm>
          <a:prstGeom prst="rect">
            <a:avLst/>
          </a:prstGeom>
        </p:spPr>
        <p:txBody>
          <a:bodyPr vert="horz" lIns="92930" tIns="46465" rIns="92930" bIns="46465" rtlCol="0" anchor="b"/>
          <a:lstStyle>
            <a:lvl1pPr algn="r">
              <a:defRPr sz="1200"/>
            </a:lvl1pPr>
          </a:lstStyle>
          <a:p>
            <a:fld id="{842EC2C8-DE49-40CA-806E-1EFA8440AEE4}" type="slidenum">
              <a:rPr lang="en-CA" smtClean="0">
                <a:latin typeface="Candara" panose="020E0502030303020204" pitchFamily="34" charset="0"/>
              </a:rPr>
              <a:t>‹#›</a:t>
            </a:fld>
            <a:endParaRPr lang="en-CA" dirty="0">
              <a:latin typeface="Candara" panose="020E0502030303020204" pitchFamily="34" charset="0"/>
            </a:endParaRPr>
          </a:p>
        </p:txBody>
      </p:sp>
    </p:spTree>
    <p:extLst>
      <p:ext uri="{BB962C8B-B14F-4D97-AF65-F5344CB8AC3E}">
        <p14:creationId xmlns:p14="http://schemas.microsoft.com/office/powerpoint/2010/main" val="869447001"/>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p>
            <a:fld id="{B6667D69-DF4A-49F7-9599-08D11821F094}" type="datetimeFigureOut">
              <a:rPr lang="en-CA" smtClean="0"/>
              <a:t>17/08/2018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2CF98D5B-9A2D-4A94-95A0-D07DD3814AAD}" type="slidenum">
              <a:rPr lang="en-CA" smtClean="0"/>
              <a:t>‹#›</a:t>
            </a:fld>
            <a:endParaRPr lang="en-CA"/>
          </a:p>
        </p:txBody>
      </p:sp>
    </p:spTree>
    <p:extLst>
      <p:ext uri="{BB962C8B-B14F-4D97-AF65-F5344CB8AC3E}">
        <p14:creationId xmlns:p14="http://schemas.microsoft.com/office/powerpoint/2010/main" val="9249253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B6667D69-DF4A-49F7-9599-08D11821F094}" type="datetimeFigureOut">
              <a:rPr lang="en-CA" smtClean="0"/>
              <a:t>17/08/2018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2CF98D5B-9A2D-4A94-95A0-D07DD3814AAD}" type="slidenum">
              <a:rPr lang="en-CA" smtClean="0"/>
              <a:t>‹#›</a:t>
            </a:fld>
            <a:endParaRPr lang="en-CA"/>
          </a:p>
        </p:txBody>
      </p:sp>
    </p:spTree>
    <p:extLst>
      <p:ext uri="{BB962C8B-B14F-4D97-AF65-F5344CB8AC3E}">
        <p14:creationId xmlns:p14="http://schemas.microsoft.com/office/powerpoint/2010/main" val="22257861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B6667D69-DF4A-49F7-9599-08D11821F094}" type="datetimeFigureOut">
              <a:rPr lang="en-CA" smtClean="0"/>
              <a:t>17/08/2018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2CF98D5B-9A2D-4A94-95A0-D07DD3814AAD}" type="slidenum">
              <a:rPr lang="en-CA" smtClean="0"/>
              <a:t>‹#›</a:t>
            </a:fld>
            <a:endParaRPr lang="en-CA"/>
          </a:p>
        </p:txBody>
      </p:sp>
    </p:spTree>
    <p:extLst>
      <p:ext uri="{BB962C8B-B14F-4D97-AF65-F5344CB8AC3E}">
        <p14:creationId xmlns:p14="http://schemas.microsoft.com/office/powerpoint/2010/main" val="14375344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p>
            <a:fld id="{BCA0169F-A418-4784-B22F-AB77637E1243}" type="datetimeFigureOut">
              <a:rPr lang="en-CA" smtClean="0">
                <a:solidFill>
                  <a:prstClr val="black">
                    <a:tint val="75000"/>
                  </a:prstClr>
                </a:solidFill>
              </a:rPr>
              <a:pPr/>
              <a:t>17/08/2018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B01BC76C-9CD9-4196-833C-9C6355237BF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8815062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BCA0169F-A418-4784-B22F-AB77637E1243}" type="datetimeFigureOut">
              <a:rPr lang="en-CA" smtClean="0">
                <a:solidFill>
                  <a:prstClr val="black">
                    <a:tint val="75000"/>
                  </a:prstClr>
                </a:solidFill>
              </a:rPr>
              <a:pPr/>
              <a:t>17/08/2018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B01BC76C-9CD9-4196-833C-9C6355237BF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8705285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CA0169F-A418-4784-B22F-AB77637E1243}" type="datetimeFigureOut">
              <a:rPr lang="en-CA" smtClean="0">
                <a:solidFill>
                  <a:prstClr val="black">
                    <a:tint val="75000"/>
                  </a:prstClr>
                </a:solidFill>
              </a:rPr>
              <a:pPr/>
              <a:t>17/08/2018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B01BC76C-9CD9-4196-833C-9C6355237BF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9179494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fld id="{BCA0169F-A418-4784-B22F-AB77637E1243}" type="datetimeFigureOut">
              <a:rPr lang="en-CA" smtClean="0">
                <a:solidFill>
                  <a:prstClr val="black">
                    <a:tint val="75000"/>
                  </a:prstClr>
                </a:solidFill>
              </a:rPr>
              <a:pPr/>
              <a:t>17/08/2018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B01BC76C-9CD9-4196-833C-9C6355237BF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309993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fld id="{BCA0169F-A418-4784-B22F-AB77637E1243}" type="datetimeFigureOut">
              <a:rPr lang="en-CA" smtClean="0">
                <a:solidFill>
                  <a:prstClr val="black">
                    <a:tint val="75000"/>
                  </a:prstClr>
                </a:solidFill>
              </a:rPr>
              <a:pPr/>
              <a:t>17/08/2018</a:t>
            </a:fld>
            <a:endParaRPr lang="en-CA">
              <a:solidFill>
                <a:prstClr val="black">
                  <a:tint val="75000"/>
                </a:prstClr>
              </a:solidFill>
            </a:endParaRPr>
          </a:p>
        </p:txBody>
      </p:sp>
      <p:sp>
        <p:nvSpPr>
          <p:cNvPr id="8" name="Footer Placeholder 7"/>
          <p:cNvSpPr>
            <a:spLocks noGrp="1"/>
          </p:cNvSpPr>
          <p:nvPr>
            <p:ph type="ftr" sz="quarter" idx="11"/>
          </p:nvPr>
        </p:nvSpPr>
        <p:spPr/>
        <p:txBody>
          <a:bodyPr/>
          <a:lstStyle/>
          <a:p>
            <a:endParaRPr lang="en-CA">
              <a:solidFill>
                <a:prstClr val="black">
                  <a:tint val="75000"/>
                </a:prstClr>
              </a:solidFill>
            </a:endParaRPr>
          </a:p>
        </p:txBody>
      </p:sp>
      <p:sp>
        <p:nvSpPr>
          <p:cNvPr id="9" name="Slide Number Placeholder 8"/>
          <p:cNvSpPr>
            <a:spLocks noGrp="1"/>
          </p:cNvSpPr>
          <p:nvPr>
            <p:ph type="sldNum" sz="quarter" idx="12"/>
          </p:nvPr>
        </p:nvSpPr>
        <p:spPr/>
        <p:txBody>
          <a:bodyPr/>
          <a:lstStyle/>
          <a:p>
            <a:fld id="{B01BC76C-9CD9-4196-833C-9C6355237BF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0218527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p>
            <a:fld id="{BCA0169F-A418-4784-B22F-AB77637E1243}" type="datetimeFigureOut">
              <a:rPr lang="en-CA" smtClean="0">
                <a:solidFill>
                  <a:prstClr val="black">
                    <a:tint val="75000"/>
                  </a:prstClr>
                </a:solidFill>
              </a:rPr>
              <a:pPr/>
              <a:t>17/08/2018</a:t>
            </a:fld>
            <a:endParaRPr lang="en-CA">
              <a:solidFill>
                <a:prstClr val="black">
                  <a:tint val="75000"/>
                </a:prstClr>
              </a:solidFill>
            </a:endParaRPr>
          </a:p>
        </p:txBody>
      </p:sp>
      <p:sp>
        <p:nvSpPr>
          <p:cNvPr id="4" name="Footer Placeholder 3"/>
          <p:cNvSpPr>
            <a:spLocks noGrp="1"/>
          </p:cNvSpPr>
          <p:nvPr>
            <p:ph type="ftr" sz="quarter" idx="11"/>
          </p:nvPr>
        </p:nvSpPr>
        <p:spPr/>
        <p:txBody>
          <a:bodyPr/>
          <a:lstStyle/>
          <a:p>
            <a:endParaRPr lang="en-CA">
              <a:solidFill>
                <a:prstClr val="black">
                  <a:tint val="75000"/>
                </a:prstClr>
              </a:solidFill>
            </a:endParaRPr>
          </a:p>
        </p:txBody>
      </p:sp>
      <p:sp>
        <p:nvSpPr>
          <p:cNvPr id="5" name="Slide Number Placeholder 4"/>
          <p:cNvSpPr>
            <a:spLocks noGrp="1"/>
          </p:cNvSpPr>
          <p:nvPr>
            <p:ph type="sldNum" sz="quarter" idx="12"/>
          </p:nvPr>
        </p:nvSpPr>
        <p:spPr/>
        <p:txBody>
          <a:bodyPr/>
          <a:lstStyle/>
          <a:p>
            <a:fld id="{B01BC76C-9CD9-4196-833C-9C6355237BF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4584233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A0169F-A418-4784-B22F-AB77637E1243}" type="datetimeFigureOut">
              <a:rPr lang="en-CA" smtClean="0">
                <a:solidFill>
                  <a:prstClr val="black">
                    <a:tint val="75000"/>
                  </a:prstClr>
                </a:solidFill>
              </a:rPr>
              <a:pPr/>
              <a:t>17/08/2018</a:t>
            </a:fld>
            <a:endParaRPr lang="en-CA">
              <a:solidFill>
                <a:prstClr val="black">
                  <a:tint val="75000"/>
                </a:prstClr>
              </a:solidFill>
            </a:endParaRPr>
          </a:p>
        </p:txBody>
      </p:sp>
      <p:sp>
        <p:nvSpPr>
          <p:cNvPr id="3" name="Footer Placeholder 2"/>
          <p:cNvSpPr>
            <a:spLocks noGrp="1"/>
          </p:cNvSpPr>
          <p:nvPr>
            <p:ph type="ftr" sz="quarter" idx="11"/>
          </p:nvPr>
        </p:nvSpPr>
        <p:spPr/>
        <p:txBody>
          <a:bodyPr/>
          <a:lstStyle/>
          <a:p>
            <a:endParaRPr lang="en-CA">
              <a:solidFill>
                <a:prstClr val="black">
                  <a:tint val="75000"/>
                </a:prstClr>
              </a:solidFill>
            </a:endParaRPr>
          </a:p>
        </p:txBody>
      </p:sp>
      <p:sp>
        <p:nvSpPr>
          <p:cNvPr id="4" name="Slide Number Placeholder 3"/>
          <p:cNvSpPr>
            <a:spLocks noGrp="1"/>
          </p:cNvSpPr>
          <p:nvPr>
            <p:ph type="sldNum" sz="quarter" idx="12"/>
          </p:nvPr>
        </p:nvSpPr>
        <p:spPr/>
        <p:txBody>
          <a:bodyPr/>
          <a:lstStyle/>
          <a:p>
            <a:fld id="{B01BC76C-9CD9-4196-833C-9C6355237BF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9666974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CA0169F-A418-4784-B22F-AB77637E1243}" type="datetimeFigureOut">
              <a:rPr lang="en-CA" smtClean="0">
                <a:solidFill>
                  <a:prstClr val="black">
                    <a:tint val="75000"/>
                  </a:prstClr>
                </a:solidFill>
              </a:rPr>
              <a:pPr/>
              <a:t>17/08/2018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B01BC76C-9CD9-4196-833C-9C6355237BF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578919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B6667D69-DF4A-49F7-9599-08D11821F094}" type="datetimeFigureOut">
              <a:rPr lang="en-CA" smtClean="0"/>
              <a:t>17/08/2018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2CF98D5B-9A2D-4A94-95A0-D07DD3814AAD}" type="slidenum">
              <a:rPr lang="en-CA" smtClean="0"/>
              <a:t>‹#›</a:t>
            </a:fld>
            <a:endParaRPr lang="en-CA"/>
          </a:p>
        </p:txBody>
      </p:sp>
    </p:spTree>
    <p:extLst>
      <p:ext uri="{BB962C8B-B14F-4D97-AF65-F5344CB8AC3E}">
        <p14:creationId xmlns:p14="http://schemas.microsoft.com/office/powerpoint/2010/main" val="56910991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CA0169F-A418-4784-B22F-AB77637E1243}" type="datetimeFigureOut">
              <a:rPr lang="en-CA" smtClean="0">
                <a:solidFill>
                  <a:prstClr val="black">
                    <a:tint val="75000"/>
                  </a:prstClr>
                </a:solidFill>
              </a:rPr>
              <a:pPr/>
              <a:t>17/08/2018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B01BC76C-9CD9-4196-833C-9C6355237BF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4038450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BCA0169F-A418-4784-B22F-AB77637E1243}" type="datetimeFigureOut">
              <a:rPr lang="en-CA" smtClean="0">
                <a:solidFill>
                  <a:prstClr val="black">
                    <a:tint val="75000"/>
                  </a:prstClr>
                </a:solidFill>
              </a:rPr>
              <a:pPr/>
              <a:t>17/08/2018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B01BC76C-9CD9-4196-833C-9C6355237BF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42444187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BCA0169F-A418-4784-B22F-AB77637E1243}" type="datetimeFigureOut">
              <a:rPr lang="en-CA" smtClean="0">
                <a:solidFill>
                  <a:prstClr val="black">
                    <a:tint val="75000"/>
                  </a:prstClr>
                </a:solidFill>
              </a:rPr>
              <a:pPr/>
              <a:t>17/08/2018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B01BC76C-9CD9-4196-833C-9C6355237BF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35446479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p>
            <a:fld id="{BCA0169F-A418-4784-B22F-AB77637E1243}" type="datetimeFigureOut">
              <a:rPr lang="en-CA" smtClean="0">
                <a:solidFill>
                  <a:prstClr val="black">
                    <a:tint val="75000"/>
                  </a:prstClr>
                </a:solidFill>
              </a:rPr>
              <a:pPr/>
              <a:t>17/08/2018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B01BC76C-9CD9-4196-833C-9C6355237BF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8768283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BCA0169F-A418-4784-B22F-AB77637E1243}" type="datetimeFigureOut">
              <a:rPr lang="en-CA" smtClean="0">
                <a:solidFill>
                  <a:prstClr val="black">
                    <a:tint val="75000"/>
                  </a:prstClr>
                </a:solidFill>
              </a:rPr>
              <a:pPr/>
              <a:t>17/08/2018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B01BC76C-9CD9-4196-833C-9C6355237BF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21601261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CA0169F-A418-4784-B22F-AB77637E1243}" type="datetimeFigureOut">
              <a:rPr lang="en-CA" smtClean="0">
                <a:solidFill>
                  <a:prstClr val="black">
                    <a:tint val="75000"/>
                  </a:prstClr>
                </a:solidFill>
              </a:rPr>
              <a:pPr/>
              <a:t>17/08/2018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B01BC76C-9CD9-4196-833C-9C6355237BF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12918390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fld id="{BCA0169F-A418-4784-B22F-AB77637E1243}" type="datetimeFigureOut">
              <a:rPr lang="en-CA" smtClean="0">
                <a:solidFill>
                  <a:prstClr val="black">
                    <a:tint val="75000"/>
                  </a:prstClr>
                </a:solidFill>
              </a:rPr>
              <a:pPr/>
              <a:t>17/08/2018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B01BC76C-9CD9-4196-833C-9C6355237BF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40541543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fld id="{BCA0169F-A418-4784-B22F-AB77637E1243}" type="datetimeFigureOut">
              <a:rPr lang="en-CA" smtClean="0">
                <a:solidFill>
                  <a:prstClr val="black">
                    <a:tint val="75000"/>
                  </a:prstClr>
                </a:solidFill>
              </a:rPr>
              <a:pPr/>
              <a:t>17/08/2018</a:t>
            </a:fld>
            <a:endParaRPr lang="en-CA">
              <a:solidFill>
                <a:prstClr val="black">
                  <a:tint val="75000"/>
                </a:prstClr>
              </a:solidFill>
            </a:endParaRPr>
          </a:p>
        </p:txBody>
      </p:sp>
      <p:sp>
        <p:nvSpPr>
          <p:cNvPr id="8" name="Footer Placeholder 7"/>
          <p:cNvSpPr>
            <a:spLocks noGrp="1"/>
          </p:cNvSpPr>
          <p:nvPr>
            <p:ph type="ftr" sz="quarter" idx="11"/>
          </p:nvPr>
        </p:nvSpPr>
        <p:spPr/>
        <p:txBody>
          <a:bodyPr/>
          <a:lstStyle/>
          <a:p>
            <a:endParaRPr lang="en-CA">
              <a:solidFill>
                <a:prstClr val="black">
                  <a:tint val="75000"/>
                </a:prstClr>
              </a:solidFill>
            </a:endParaRPr>
          </a:p>
        </p:txBody>
      </p:sp>
      <p:sp>
        <p:nvSpPr>
          <p:cNvPr id="9" name="Slide Number Placeholder 8"/>
          <p:cNvSpPr>
            <a:spLocks noGrp="1"/>
          </p:cNvSpPr>
          <p:nvPr>
            <p:ph type="sldNum" sz="quarter" idx="12"/>
          </p:nvPr>
        </p:nvSpPr>
        <p:spPr/>
        <p:txBody>
          <a:bodyPr/>
          <a:lstStyle/>
          <a:p>
            <a:fld id="{B01BC76C-9CD9-4196-833C-9C6355237BF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71558438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p>
            <a:fld id="{BCA0169F-A418-4784-B22F-AB77637E1243}" type="datetimeFigureOut">
              <a:rPr lang="en-CA" smtClean="0">
                <a:solidFill>
                  <a:prstClr val="black">
                    <a:tint val="75000"/>
                  </a:prstClr>
                </a:solidFill>
              </a:rPr>
              <a:pPr/>
              <a:t>17/08/2018</a:t>
            </a:fld>
            <a:endParaRPr lang="en-CA">
              <a:solidFill>
                <a:prstClr val="black">
                  <a:tint val="75000"/>
                </a:prstClr>
              </a:solidFill>
            </a:endParaRPr>
          </a:p>
        </p:txBody>
      </p:sp>
      <p:sp>
        <p:nvSpPr>
          <p:cNvPr id="4" name="Footer Placeholder 3"/>
          <p:cNvSpPr>
            <a:spLocks noGrp="1"/>
          </p:cNvSpPr>
          <p:nvPr>
            <p:ph type="ftr" sz="quarter" idx="11"/>
          </p:nvPr>
        </p:nvSpPr>
        <p:spPr/>
        <p:txBody>
          <a:bodyPr/>
          <a:lstStyle/>
          <a:p>
            <a:endParaRPr lang="en-CA">
              <a:solidFill>
                <a:prstClr val="black">
                  <a:tint val="75000"/>
                </a:prstClr>
              </a:solidFill>
            </a:endParaRPr>
          </a:p>
        </p:txBody>
      </p:sp>
      <p:sp>
        <p:nvSpPr>
          <p:cNvPr id="5" name="Slide Number Placeholder 4"/>
          <p:cNvSpPr>
            <a:spLocks noGrp="1"/>
          </p:cNvSpPr>
          <p:nvPr>
            <p:ph type="sldNum" sz="quarter" idx="12"/>
          </p:nvPr>
        </p:nvSpPr>
        <p:spPr/>
        <p:txBody>
          <a:bodyPr/>
          <a:lstStyle/>
          <a:p>
            <a:fld id="{B01BC76C-9CD9-4196-833C-9C6355237BF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98856896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A0169F-A418-4784-B22F-AB77637E1243}" type="datetimeFigureOut">
              <a:rPr lang="en-CA" smtClean="0">
                <a:solidFill>
                  <a:prstClr val="black">
                    <a:tint val="75000"/>
                  </a:prstClr>
                </a:solidFill>
              </a:rPr>
              <a:pPr/>
              <a:t>17/08/2018</a:t>
            </a:fld>
            <a:endParaRPr lang="en-CA">
              <a:solidFill>
                <a:prstClr val="black">
                  <a:tint val="75000"/>
                </a:prstClr>
              </a:solidFill>
            </a:endParaRPr>
          </a:p>
        </p:txBody>
      </p:sp>
      <p:sp>
        <p:nvSpPr>
          <p:cNvPr id="3" name="Footer Placeholder 2"/>
          <p:cNvSpPr>
            <a:spLocks noGrp="1"/>
          </p:cNvSpPr>
          <p:nvPr>
            <p:ph type="ftr" sz="quarter" idx="11"/>
          </p:nvPr>
        </p:nvSpPr>
        <p:spPr/>
        <p:txBody>
          <a:bodyPr/>
          <a:lstStyle/>
          <a:p>
            <a:endParaRPr lang="en-CA">
              <a:solidFill>
                <a:prstClr val="black">
                  <a:tint val="75000"/>
                </a:prstClr>
              </a:solidFill>
            </a:endParaRPr>
          </a:p>
        </p:txBody>
      </p:sp>
      <p:sp>
        <p:nvSpPr>
          <p:cNvPr id="4" name="Slide Number Placeholder 3"/>
          <p:cNvSpPr>
            <a:spLocks noGrp="1"/>
          </p:cNvSpPr>
          <p:nvPr>
            <p:ph type="sldNum" sz="quarter" idx="12"/>
          </p:nvPr>
        </p:nvSpPr>
        <p:spPr/>
        <p:txBody>
          <a:bodyPr/>
          <a:lstStyle/>
          <a:p>
            <a:fld id="{B01BC76C-9CD9-4196-833C-9C6355237BF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2031287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667D69-DF4A-49F7-9599-08D11821F094}" type="datetimeFigureOut">
              <a:rPr lang="en-CA" smtClean="0"/>
              <a:t>17/08/2018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2CF98D5B-9A2D-4A94-95A0-D07DD3814AAD}" type="slidenum">
              <a:rPr lang="en-CA" smtClean="0"/>
              <a:t>‹#›</a:t>
            </a:fld>
            <a:endParaRPr lang="en-CA"/>
          </a:p>
        </p:txBody>
      </p:sp>
    </p:spTree>
    <p:extLst>
      <p:ext uri="{BB962C8B-B14F-4D97-AF65-F5344CB8AC3E}">
        <p14:creationId xmlns:p14="http://schemas.microsoft.com/office/powerpoint/2010/main" val="159878877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CA0169F-A418-4784-B22F-AB77637E1243}" type="datetimeFigureOut">
              <a:rPr lang="en-CA" smtClean="0">
                <a:solidFill>
                  <a:prstClr val="black">
                    <a:tint val="75000"/>
                  </a:prstClr>
                </a:solidFill>
              </a:rPr>
              <a:pPr/>
              <a:t>17/08/2018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B01BC76C-9CD9-4196-833C-9C6355237BF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46004753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CA0169F-A418-4784-B22F-AB77637E1243}" type="datetimeFigureOut">
              <a:rPr lang="en-CA" smtClean="0">
                <a:solidFill>
                  <a:prstClr val="black">
                    <a:tint val="75000"/>
                  </a:prstClr>
                </a:solidFill>
              </a:rPr>
              <a:pPr/>
              <a:t>17/08/2018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B01BC76C-9CD9-4196-833C-9C6355237BF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93867333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BCA0169F-A418-4784-B22F-AB77637E1243}" type="datetimeFigureOut">
              <a:rPr lang="en-CA" smtClean="0">
                <a:solidFill>
                  <a:prstClr val="black">
                    <a:tint val="75000"/>
                  </a:prstClr>
                </a:solidFill>
              </a:rPr>
              <a:pPr/>
              <a:t>17/08/2018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B01BC76C-9CD9-4196-833C-9C6355237BF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32018651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BCA0169F-A418-4784-B22F-AB77637E1243}" type="datetimeFigureOut">
              <a:rPr lang="en-CA" smtClean="0">
                <a:solidFill>
                  <a:prstClr val="black">
                    <a:tint val="75000"/>
                  </a:prstClr>
                </a:solidFill>
              </a:rPr>
              <a:pPr/>
              <a:t>17/08/2018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B01BC76C-9CD9-4196-833C-9C6355237BF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426609469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p>
            <a:fld id="{BCA0169F-A418-4784-B22F-AB77637E1243}" type="datetimeFigureOut">
              <a:rPr lang="en-CA" smtClean="0">
                <a:solidFill>
                  <a:prstClr val="black">
                    <a:tint val="75000"/>
                  </a:prstClr>
                </a:solidFill>
              </a:rPr>
              <a:pPr/>
              <a:t>17/08/2018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B01BC76C-9CD9-4196-833C-9C6355237BF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30640154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BCA0169F-A418-4784-B22F-AB77637E1243}" type="datetimeFigureOut">
              <a:rPr lang="en-CA" smtClean="0">
                <a:solidFill>
                  <a:prstClr val="black">
                    <a:tint val="75000"/>
                  </a:prstClr>
                </a:solidFill>
              </a:rPr>
              <a:pPr/>
              <a:t>17/08/2018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B01BC76C-9CD9-4196-833C-9C6355237BF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10040821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CA0169F-A418-4784-B22F-AB77637E1243}" type="datetimeFigureOut">
              <a:rPr lang="en-CA" smtClean="0">
                <a:solidFill>
                  <a:prstClr val="black">
                    <a:tint val="75000"/>
                  </a:prstClr>
                </a:solidFill>
              </a:rPr>
              <a:pPr/>
              <a:t>17/08/2018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B01BC76C-9CD9-4196-833C-9C6355237BF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1742563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fld id="{BCA0169F-A418-4784-B22F-AB77637E1243}" type="datetimeFigureOut">
              <a:rPr lang="en-CA" smtClean="0">
                <a:solidFill>
                  <a:prstClr val="black">
                    <a:tint val="75000"/>
                  </a:prstClr>
                </a:solidFill>
              </a:rPr>
              <a:pPr/>
              <a:t>17/08/2018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B01BC76C-9CD9-4196-833C-9C6355237BF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19920907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fld id="{BCA0169F-A418-4784-B22F-AB77637E1243}" type="datetimeFigureOut">
              <a:rPr lang="en-CA" smtClean="0">
                <a:solidFill>
                  <a:prstClr val="black">
                    <a:tint val="75000"/>
                  </a:prstClr>
                </a:solidFill>
              </a:rPr>
              <a:pPr/>
              <a:t>17/08/2018</a:t>
            </a:fld>
            <a:endParaRPr lang="en-CA">
              <a:solidFill>
                <a:prstClr val="black">
                  <a:tint val="75000"/>
                </a:prstClr>
              </a:solidFill>
            </a:endParaRPr>
          </a:p>
        </p:txBody>
      </p:sp>
      <p:sp>
        <p:nvSpPr>
          <p:cNvPr id="8" name="Footer Placeholder 7"/>
          <p:cNvSpPr>
            <a:spLocks noGrp="1"/>
          </p:cNvSpPr>
          <p:nvPr>
            <p:ph type="ftr" sz="quarter" idx="11"/>
          </p:nvPr>
        </p:nvSpPr>
        <p:spPr/>
        <p:txBody>
          <a:bodyPr/>
          <a:lstStyle/>
          <a:p>
            <a:endParaRPr lang="en-CA">
              <a:solidFill>
                <a:prstClr val="black">
                  <a:tint val="75000"/>
                </a:prstClr>
              </a:solidFill>
            </a:endParaRPr>
          </a:p>
        </p:txBody>
      </p:sp>
      <p:sp>
        <p:nvSpPr>
          <p:cNvPr id="9" name="Slide Number Placeholder 8"/>
          <p:cNvSpPr>
            <a:spLocks noGrp="1"/>
          </p:cNvSpPr>
          <p:nvPr>
            <p:ph type="sldNum" sz="quarter" idx="12"/>
          </p:nvPr>
        </p:nvSpPr>
        <p:spPr/>
        <p:txBody>
          <a:bodyPr/>
          <a:lstStyle/>
          <a:p>
            <a:fld id="{B01BC76C-9CD9-4196-833C-9C6355237BF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52447937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p>
            <a:fld id="{BCA0169F-A418-4784-B22F-AB77637E1243}" type="datetimeFigureOut">
              <a:rPr lang="en-CA" smtClean="0">
                <a:solidFill>
                  <a:prstClr val="black">
                    <a:tint val="75000"/>
                  </a:prstClr>
                </a:solidFill>
              </a:rPr>
              <a:pPr/>
              <a:t>17/08/2018</a:t>
            </a:fld>
            <a:endParaRPr lang="en-CA">
              <a:solidFill>
                <a:prstClr val="black">
                  <a:tint val="75000"/>
                </a:prstClr>
              </a:solidFill>
            </a:endParaRPr>
          </a:p>
        </p:txBody>
      </p:sp>
      <p:sp>
        <p:nvSpPr>
          <p:cNvPr id="4" name="Footer Placeholder 3"/>
          <p:cNvSpPr>
            <a:spLocks noGrp="1"/>
          </p:cNvSpPr>
          <p:nvPr>
            <p:ph type="ftr" sz="quarter" idx="11"/>
          </p:nvPr>
        </p:nvSpPr>
        <p:spPr/>
        <p:txBody>
          <a:bodyPr/>
          <a:lstStyle/>
          <a:p>
            <a:endParaRPr lang="en-CA">
              <a:solidFill>
                <a:prstClr val="black">
                  <a:tint val="75000"/>
                </a:prstClr>
              </a:solidFill>
            </a:endParaRPr>
          </a:p>
        </p:txBody>
      </p:sp>
      <p:sp>
        <p:nvSpPr>
          <p:cNvPr id="5" name="Slide Number Placeholder 4"/>
          <p:cNvSpPr>
            <a:spLocks noGrp="1"/>
          </p:cNvSpPr>
          <p:nvPr>
            <p:ph type="sldNum" sz="quarter" idx="12"/>
          </p:nvPr>
        </p:nvSpPr>
        <p:spPr/>
        <p:txBody>
          <a:bodyPr/>
          <a:lstStyle/>
          <a:p>
            <a:fld id="{B01BC76C-9CD9-4196-833C-9C6355237BF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6256564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fld id="{B6667D69-DF4A-49F7-9599-08D11821F094}" type="datetimeFigureOut">
              <a:rPr lang="en-CA" smtClean="0"/>
              <a:t>17/08/2018</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2CF98D5B-9A2D-4A94-95A0-D07DD3814AAD}" type="slidenum">
              <a:rPr lang="en-CA" smtClean="0"/>
              <a:t>‹#›</a:t>
            </a:fld>
            <a:endParaRPr lang="en-CA"/>
          </a:p>
        </p:txBody>
      </p:sp>
    </p:spTree>
    <p:extLst>
      <p:ext uri="{BB962C8B-B14F-4D97-AF65-F5344CB8AC3E}">
        <p14:creationId xmlns:p14="http://schemas.microsoft.com/office/powerpoint/2010/main" val="169846792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A0169F-A418-4784-B22F-AB77637E1243}" type="datetimeFigureOut">
              <a:rPr lang="en-CA" smtClean="0">
                <a:solidFill>
                  <a:prstClr val="black">
                    <a:tint val="75000"/>
                  </a:prstClr>
                </a:solidFill>
              </a:rPr>
              <a:pPr/>
              <a:t>17/08/2018</a:t>
            </a:fld>
            <a:endParaRPr lang="en-CA">
              <a:solidFill>
                <a:prstClr val="black">
                  <a:tint val="75000"/>
                </a:prstClr>
              </a:solidFill>
            </a:endParaRPr>
          </a:p>
        </p:txBody>
      </p:sp>
      <p:sp>
        <p:nvSpPr>
          <p:cNvPr id="3" name="Footer Placeholder 2"/>
          <p:cNvSpPr>
            <a:spLocks noGrp="1"/>
          </p:cNvSpPr>
          <p:nvPr>
            <p:ph type="ftr" sz="quarter" idx="11"/>
          </p:nvPr>
        </p:nvSpPr>
        <p:spPr/>
        <p:txBody>
          <a:bodyPr/>
          <a:lstStyle/>
          <a:p>
            <a:endParaRPr lang="en-CA">
              <a:solidFill>
                <a:prstClr val="black">
                  <a:tint val="75000"/>
                </a:prstClr>
              </a:solidFill>
            </a:endParaRPr>
          </a:p>
        </p:txBody>
      </p:sp>
      <p:sp>
        <p:nvSpPr>
          <p:cNvPr id="4" name="Slide Number Placeholder 3"/>
          <p:cNvSpPr>
            <a:spLocks noGrp="1"/>
          </p:cNvSpPr>
          <p:nvPr>
            <p:ph type="sldNum" sz="quarter" idx="12"/>
          </p:nvPr>
        </p:nvSpPr>
        <p:spPr/>
        <p:txBody>
          <a:bodyPr/>
          <a:lstStyle/>
          <a:p>
            <a:fld id="{B01BC76C-9CD9-4196-833C-9C6355237BF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417460699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CA0169F-A418-4784-B22F-AB77637E1243}" type="datetimeFigureOut">
              <a:rPr lang="en-CA" smtClean="0">
                <a:solidFill>
                  <a:prstClr val="black">
                    <a:tint val="75000"/>
                  </a:prstClr>
                </a:solidFill>
              </a:rPr>
              <a:pPr/>
              <a:t>17/08/2018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B01BC76C-9CD9-4196-833C-9C6355237BF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09334175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CA0169F-A418-4784-B22F-AB77637E1243}" type="datetimeFigureOut">
              <a:rPr lang="en-CA" smtClean="0">
                <a:solidFill>
                  <a:prstClr val="black">
                    <a:tint val="75000"/>
                  </a:prstClr>
                </a:solidFill>
              </a:rPr>
              <a:pPr/>
              <a:t>17/08/2018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B01BC76C-9CD9-4196-833C-9C6355237BF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92496949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BCA0169F-A418-4784-B22F-AB77637E1243}" type="datetimeFigureOut">
              <a:rPr lang="en-CA" smtClean="0">
                <a:solidFill>
                  <a:prstClr val="black">
                    <a:tint val="75000"/>
                  </a:prstClr>
                </a:solidFill>
              </a:rPr>
              <a:pPr/>
              <a:t>17/08/2018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B01BC76C-9CD9-4196-833C-9C6355237BF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66604310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BCA0169F-A418-4784-B22F-AB77637E1243}" type="datetimeFigureOut">
              <a:rPr lang="en-CA" smtClean="0">
                <a:solidFill>
                  <a:prstClr val="black">
                    <a:tint val="75000"/>
                  </a:prstClr>
                </a:solidFill>
              </a:rPr>
              <a:pPr/>
              <a:t>17/08/2018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B01BC76C-9CD9-4196-833C-9C6355237BF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4495516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fld id="{B6667D69-DF4A-49F7-9599-08D11821F094}" type="datetimeFigureOut">
              <a:rPr lang="en-CA" smtClean="0"/>
              <a:t>17/08/2018</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2CF98D5B-9A2D-4A94-95A0-D07DD3814AAD}" type="slidenum">
              <a:rPr lang="en-CA" smtClean="0"/>
              <a:t>‹#›</a:t>
            </a:fld>
            <a:endParaRPr lang="en-CA"/>
          </a:p>
        </p:txBody>
      </p:sp>
    </p:spTree>
    <p:extLst>
      <p:ext uri="{BB962C8B-B14F-4D97-AF65-F5344CB8AC3E}">
        <p14:creationId xmlns:p14="http://schemas.microsoft.com/office/powerpoint/2010/main" val="10337497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p>
            <a:fld id="{B6667D69-DF4A-49F7-9599-08D11821F094}" type="datetimeFigureOut">
              <a:rPr lang="en-CA" smtClean="0"/>
              <a:t>17/08/2018</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2CF98D5B-9A2D-4A94-95A0-D07DD3814AAD}" type="slidenum">
              <a:rPr lang="en-CA" smtClean="0"/>
              <a:t>‹#›</a:t>
            </a:fld>
            <a:endParaRPr lang="en-CA"/>
          </a:p>
        </p:txBody>
      </p:sp>
    </p:spTree>
    <p:extLst>
      <p:ext uri="{BB962C8B-B14F-4D97-AF65-F5344CB8AC3E}">
        <p14:creationId xmlns:p14="http://schemas.microsoft.com/office/powerpoint/2010/main" val="21526048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667D69-DF4A-49F7-9599-08D11821F094}" type="datetimeFigureOut">
              <a:rPr lang="en-CA" smtClean="0"/>
              <a:t>17/08/2018</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2CF98D5B-9A2D-4A94-95A0-D07DD3814AAD}" type="slidenum">
              <a:rPr lang="en-CA" smtClean="0"/>
              <a:t>‹#›</a:t>
            </a:fld>
            <a:endParaRPr lang="en-CA"/>
          </a:p>
        </p:txBody>
      </p:sp>
    </p:spTree>
    <p:extLst>
      <p:ext uri="{BB962C8B-B14F-4D97-AF65-F5344CB8AC3E}">
        <p14:creationId xmlns:p14="http://schemas.microsoft.com/office/powerpoint/2010/main" val="3663896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667D69-DF4A-49F7-9599-08D11821F094}" type="datetimeFigureOut">
              <a:rPr lang="en-CA" smtClean="0"/>
              <a:t>17/08/2018</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2CF98D5B-9A2D-4A94-95A0-D07DD3814AAD}" type="slidenum">
              <a:rPr lang="en-CA" smtClean="0"/>
              <a:t>‹#›</a:t>
            </a:fld>
            <a:endParaRPr lang="en-CA"/>
          </a:p>
        </p:txBody>
      </p:sp>
    </p:spTree>
    <p:extLst>
      <p:ext uri="{BB962C8B-B14F-4D97-AF65-F5344CB8AC3E}">
        <p14:creationId xmlns:p14="http://schemas.microsoft.com/office/powerpoint/2010/main" val="5253519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667D69-DF4A-49F7-9599-08D11821F094}" type="datetimeFigureOut">
              <a:rPr lang="en-CA" smtClean="0"/>
              <a:t>17/08/2018</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2CF98D5B-9A2D-4A94-95A0-D07DD3814AAD}" type="slidenum">
              <a:rPr lang="en-CA" smtClean="0"/>
              <a:t>‹#›</a:t>
            </a:fld>
            <a:endParaRPr lang="en-CA"/>
          </a:p>
        </p:txBody>
      </p:sp>
    </p:spTree>
    <p:extLst>
      <p:ext uri="{BB962C8B-B14F-4D97-AF65-F5344CB8AC3E}">
        <p14:creationId xmlns:p14="http://schemas.microsoft.com/office/powerpoint/2010/main" val="16755957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CA"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Candara" panose="020E0502030303020204" pitchFamily="34" charset="0"/>
              </a:defRPr>
            </a:lvl1pPr>
          </a:lstStyle>
          <a:p>
            <a:fld id="{B6667D69-DF4A-49F7-9599-08D11821F094}" type="datetimeFigureOut">
              <a:rPr lang="en-CA" smtClean="0"/>
              <a:pPr/>
              <a:t>17/08/2018</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Candara" panose="020E0502030303020204" pitchFamily="34" charset="0"/>
              </a:defRPr>
            </a:lvl1pPr>
          </a:lstStyle>
          <a:p>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Candara" panose="020E0502030303020204" pitchFamily="34" charset="0"/>
              </a:defRPr>
            </a:lvl1pPr>
          </a:lstStyle>
          <a:p>
            <a:fld id="{2CF98D5B-9A2D-4A94-95A0-D07DD3814AAD}" type="slidenum">
              <a:rPr lang="en-CA" smtClean="0"/>
              <a:pPr/>
              <a:t>‹#›</a:t>
            </a:fld>
            <a:endParaRPr lang="en-CA" dirty="0"/>
          </a:p>
        </p:txBody>
      </p:sp>
    </p:spTree>
    <p:extLst>
      <p:ext uri="{BB962C8B-B14F-4D97-AF65-F5344CB8AC3E}">
        <p14:creationId xmlns:p14="http://schemas.microsoft.com/office/powerpoint/2010/main" val="5590710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Candara" panose="020E0502030303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Candara" panose="020E0502030303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ndara" panose="020E0502030303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ndara" panose="020E0502030303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CA"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Candara" panose="020E0502030303020204" pitchFamily="34" charset="0"/>
              </a:defRPr>
            </a:lvl1pPr>
          </a:lstStyle>
          <a:p>
            <a:fld id="{BCA0169F-A418-4784-B22F-AB77637E1243}" type="datetimeFigureOut">
              <a:rPr lang="en-CA" smtClean="0">
                <a:solidFill>
                  <a:prstClr val="black">
                    <a:tint val="75000"/>
                  </a:prstClr>
                </a:solidFill>
              </a:rPr>
              <a:pPr/>
              <a:t>17/08/2018</a:t>
            </a:fld>
            <a:endParaRPr lang="en-CA"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Candara" panose="020E0502030303020204" pitchFamily="34" charset="0"/>
              </a:defRPr>
            </a:lvl1pPr>
          </a:lstStyle>
          <a:p>
            <a:endParaRPr lang="en-CA"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Candara" panose="020E0502030303020204" pitchFamily="34" charset="0"/>
              </a:defRPr>
            </a:lvl1pPr>
          </a:lstStyle>
          <a:p>
            <a:fld id="{B01BC76C-9CD9-4196-833C-9C6355237BFA}"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113752844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Candara" panose="020E0502030303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Candara" panose="020E0502030303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ndara" panose="020E0502030303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ndara" panose="020E0502030303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CA"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Candara" panose="020E0502030303020204" pitchFamily="34" charset="0"/>
              </a:defRPr>
            </a:lvl1pPr>
          </a:lstStyle>
          <a:p>
            <a:fld id="{BCA0169F-A418-4784-B22F-AB77637E1243}" type="datetimeFigureOut">
              <a:rPr lang="en-CA" smtClean="0">
                <a:solidFill>
                  <a:prstClr val="black">
                    <a:tint val="75000"/>
                  </a:prstClr>
                </a:solidFill>
              </a:rPr>
              <a:pPr/>
              <a:t>17/08/2018</a:t>
            </a:fld>
            <a:endParaRPr lang="en-CA"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Candara" panose="020E0502030303020204" pitchFamily="34" charset="0"/>
              </a:defRPr>
            </a:lvl1pPr>
          </a:lstStyle>
          <a:p>
            <a:endParaRPr lang="en-CA"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Candara" panose="020E0502030303020204" pitchFamily="34" charset="0"/>
              </a:defRPr>
            </a:lvl1pPr>
          </a:lstStyle>
          <a:p>
            <a:fld id="{B01BC76C-9CD9-4196-833C-9C6355237BFA}"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182332317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Candara" panose="020E0502030303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Candara" panose="020E0502030303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ndara" panose="020E0502030303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ndara" panose="020E0502030303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CA"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Candara" panose="020E0502030303020204" pitchFamily="34" charset="0"/>
              </a:defRPr>
            </a:lvl1pPr>
          </a:lstStyle>
          <a:p>
            <a:fld id="{BCA0169F-A418-4784-B22F-AB77637E1243}" type="datetimeFigureOut">
              <a:rPr lang="en-CA" smtClean="0">
                <a:solidFill>
                  <a:prstClr val="black">
                    <a:tint val="75000"/>
                  </a:prstClr>
                </a:solidFill>
              </a:rPr>
              <a:pPr/>
              <a:t>17/08/2018</a:t>
            </a:fld>
            <a:endParaRPr lang="en-CA"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Candara" panose="020E0502030303020204" pitchFamily="34" charset="0"/>
              </a:defRPr>
            </a:lvl1pPr>
          </a:lstStyle>
          <a:p>
            <a:endParaRPr lang="en-CA"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Candara" panose="020E0502030303020204" pitchFamily="34" charset="0"/>
              </a:defRPr>
            </a:lvl1pPr>
          </a:lstStyle>
          <a:p>
            <a:fld id="{B01BC76C-9CD9-4196-833C-9C6355237BFA}"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16712153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Candara" panose="020E0502030303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Candara" panose="020E0502030303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ndara" panose="020E0502030303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ndara" panose="020E0502030303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1000" b="-11000"/>
          </a:stretch>
        </a:blipFill>
        <a:effectLst/>
      </p:bgPr>
    </p:bg>
    <p:spTree>
      <p:nvGrpSpPr>
        <p:cNvPr id="1" name=""/>
        <p:cNvGrpSpPr/>
        <p:nvPr/>
      </p:nvGrpSpPr>
      <p:grpSpPr>
        <a:xfrm>
          <a:off x="0" y="0"/>
          <a:ext cx="0" cy="0"/>
          <a:chOff x="0" y="0"/>
          <a:chExt cx="0" cy="0"/>
        </a:xfrm>
      </p:grpSpPr>
      <p:sp>
        <p:nvSpPr>
          <p:cNvPr id="3" name="Title 1"/>
          <p:cNvSpPr txBox="1">
            <a:spLocks/>
          </p:cNvSpPr>
          <p:nvPr/>
        </p:nvSpPr>
        <p:spPr>
          <a:xfrm>
            <a:off x="1763688" y="260648"/>
            <a:ext cx="5616624" cy="1470025"/>
          </a:xfrm>
          <a:prstGeom prst="rect">
            <a:avLst/>
          </a:prstGeom>
          <a:noFill/>
          <a:effectLst>
            <a:softEdge rad="63500"/>
          </a:effectLst>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Candara" panose="020E0502030303020204" pitchFamily="34" charset="0"/>
                <a:ea typeface="+mj-ea"/>
                <a:cs typeface="+mj-cs"/>
              </a:defRPr>
            </a:lvl1pPr>
          </a:lstStyle>
          <a:p>
            <a:pPr>
              <a:spcBef>
                <a:spcPts val="0"/>
              </a:spcBef>
            </a:pPr>
            <a:r>
              <a:rPr lang="en-CA" sz="2800" b="1" dirty="0" err="1" smtClean="0">
                <a:solidFill>
                  <a:schemeClr val="bg1"/>
                </a:solidFill>
                <a:effectLst>
                  <a:outerShdw blurRad="38100" dist="38100" dir="2700000" algn="tl">
                    <a:srgbClr val="000000">
                      <a:alpha val="43137"/>
                    </a:srgbClr>
                  </a:outerShdw>
                </a:effectLst>
                <a:ea typeface="+mn-ea"/>
                <a:cs typeface="+mn-cs"/>
              </a:rPr>
              <a:t>Whatshan</a:t>
            </a:r>
            <a:r>
              <a:rPr lang="en-CA" sz="2800" b="1" dirty="0" smtClean="0">
                <a:solidFill>
                  <a:schemeClr val="bg1"/>
                </a:solidFill>
                <a:effectLst>
                  <a:outerShdw blurRad="38100" dist="38100" dir="2700000" algn="tl">
                    <a:srgbClr val="000000">
                      <a:alpha val="43137"/>
                    </a:srgbClr>
                  </a:outerShdw>
                </a:effectLst>
                <a:ea typeface="+mn-ea"/>
                <a:cs typeface="+mn-cs"/>
              </a:rPr>
              <a:t> Lake Bible School – 2018</a:t>
            </a:r>
          </a:p>
          <a:p>
            <a:pPr>
              <a:spcBef>
                <a:spcPts val="0"/>
              </a:spcBef>
            </a:pPr>
            <a:r>
              <a:rPr lang="en-CA" sz="600" b="1" dirty="0" smtClean="0">
                <a:solidFill>
                  <a:schemeClr val="bg1"/>
                </a:solidFill>
                <a:effectLst>
                  <a:outerShdw blurRad="38100" dist="38100" dir="2700000" algn="tl">
                    <a:srgbClr val="000000">
                      <a:alpha val="43137"/>
                    </a:srgbClr>
                  </a:outerShdw>
                </a:effectLst>
                <a:ea typeface="+mn-ea"/>
                <a:cs typeface="+mn-cs"/>
              </a:rPr>
              <a:t>.</a:t>
            </a:r>
            <a:r>
              <a:rPr lang="en-CA" sz="2800" b="1" dirty="0" smtClean="0">
                <a:solidFill>
                  <a:schemeClr val="bg1"/>
                </a:solidFill>
                <a:effectLst>
                  <a:outerShdw blurRad="38100" dist="38100" dir="2700000" algn="tl">
                    <a:srgbClr val="000000">
                      <a:alpha val="43137"/>
                    </a:srgbClr>
                  </a:outerShdw>
                </a:effectLst>
                <a:ea typeface="+mn-ea"/>
                <a:cs typeface="+mn-cs"/>
              </a:rPr>
              <a:t/>
            </a:r>
            <a:br>
              <a:rPr lang="en-CA" sz="2800" b="1" dirty="0" smtClean="0">
                <a:solidFill>
                  <a:schemeClr val="bg1"/>
                </a:solidFill>
                <a:effectLst>
                  <a:outerShdw blurRad="38100" dist="38100" dir="2700000" algn="tl">
                    <a:srgbClr val="000000">
                      <a:alpha val="43137"/>
                    </a:srgbClr>
                  </a:outerShdw>
                </a:effectLst>
                <a:ea typeface="+mn-ea"/>
                <a:cs typeface="+mn-cs"/>
              </a:rPr>
            </a:br>
            <a:r>
              <a:rPr lang="en-CA" sz="2800" b="1" dirty="0" smtClean="0">
                <a:solidFill>
                  <a:schemeClr val="bg1"/>
                </a:solidFill>
                <a:effectLst>
                  <a:outerShdw blurRad="38100" dist="38100" dir="2700000" algn="tl">
                    <a:srgbClr val="000000">
                      <a:alpha val="43137"/>
                    </a:srgbClr>
                  </a:outerShdw>
                </a:effectLst>
                <a:ea typeface="+mn-ea"/>
                <a:cs typeface="+mn-cs"/>
              </a:rPr>
              <a:t>Class 6 “The Peace of Jerusalem”</a:t>
            </a:r>
            <a:endParaRPr lang="en-CA" sz="2800" dirty="0">
              <a:solidFill>
                <a:schemeClr val="bg1"/>
              </a:solidFill>
              <a:effectLst>
                <a:outerShdw blurRad="38100" dist="38100" dir="2700000" algn="tl">
                  <a:srgbClr val="000000">
                    <a:alpha val="43137"/>
                  </a:srgbClr>
                </a:outerShdw>
              </a:effectLst>
              <a:ea typeface="+mn-ea"/>
              <a:cs typeface="+mn-cs"/>
            </a:endParaRPr>
          </a:p>
        </p:txBody>
      </p:sp>
    </p:spTree>
    <p:extLst>
      <p:ext uri="{BB962C8B-B14F-4D97-AF65-F5344CB8AC3E}">
        <p14:creationId xmlns:p14="http://schemas.microsoft.com/office/powerpoint/2010/main" val="9663473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At Peace with God</a:t>
            </a:r>
            <a:br>
              <a:rPr lang="en-CA" sz="3600" b="1" dirty="0" smtClean="0"/>
            </a:br>
            <a:r>
              <a:rPr lang="en-CA" sz="2800" b="1" dirty="0" smtClean="0"/>
              <a:t>“we are labourers together with God”</a:t>
            </a:r>
            <a:endParaRPr lang="en-CA" sz="2800" b="1" dirty="0"/>
          </a:p>
        </p:txBody>
      </p:sp>
      <p:sp>
        <p:nvSpPr>
          <p:cNvPr id="3" name="Content Placeholder 2"/>
          <p:cNvSpPr>
            <a:spLocks noGrp="1"/>
          </p:cNvSpPr>
          <p:nvPr>
            <p:ph sz="half" idx="1"/>
          </p:nvPr>
        </p:nvSpPr>
        <p:spPr>
          <a:xfrm>
            <a:off x="457200" y="1600201"/>
            <a:ext cx="4038600" cy="2188840"/>
          </a:xfrm>
          <a:solidFill>
            <a:schemeClr val="bg1"/>
          </a:solidFill>
        </p:spPr>
        <p:txBody>
          <a:bodyPr>
            <a:normAutofit fontScale="85000" lnSpcReduction="10000"/>
          </a:bodyPr>
          <a:lstStyle/>
          <a:p>
            <a:endParaRPr lang="en-CA" sz="600" dirty="0" smtClean="0"/>
          </a:p>
          <a:p>
            <a:pPr marL="0" indent="0">
              <a:buNone/>
            </a:pPr>
            <a:r>
              <a:rPr lang="en-CA" b="1" dirty="0" smtClean="0"/>
              <a:t>1 </a:t>
            </a:r>
            <a:r>
              <a:rPr lang="en-CA" b="1" dirty="0"/>
              <a:t>Corinthians </a:t>
            </a:r>
            <a:r>
              <a:rPr lang="en-CA" b="1" dirty="0" smtClean="0"/>
              <a:t>3:9 </a:t>
            </a:r>
            <a:r>
              <a:rPr lang="en-CA" b="1" dirty="0"/>
              <a:t>KJV</a:t>
            </a:r>
          </a:p>
          <a:p>
            <a:r>
              <a:rPr lang="en-CA" dirty="0" smtClean="0"/>
              <a:t>9</a:t>
            </a:r>
            <a:r>
              <a:rPr lang="en-CA" dirty="0"/>
              <a:t>  For </a:t>
            </a:r>
            <a:r>
              <a:rPr lang="en-CA" b="1" dirty="0"/>
              <a:t>we are labourers together with God: </a:t>
            </a:r>
            <a:r>
              <a:rPr lang="en-CA" dirty="0"/>
              <a:t>ye are God's husbandry, </a:t>
            </a:r>
            <a:r>
              <a:rPr lang="en-CA" i="1" dirty="0"/>
              <a:t>ye are</a:t>
            </a:r>
            <a:r>
              <a:rPr lang="en-CA" dirty="0"/>
              <a:t> God's building.</a:t>
            </a:r>
          </a:p>
          <a:p>
            <a:endParaRPr lang="x-none"/>
          </a:p>
          <a:p>
            <a:endParaRPr lang="en-CA" dirty="0"/>
          </a:p>
        </p:txBody>
      </p:sp>
      <p:sp>
        <p:nvSpPr>
          <p:cNvPr id="4" name="Content Placeholder 3"/>
          <p:cNvSpPr>
            <a:spLocks noGrp="1"/>
          </p:cNvSpPr>
          <p:nvPr>
            <p:ph sz="half" idx="2"/>
          </p:nvPr>
        </p:nvSpPr>
        <p:spPr>
          <a:xfrm>
            <a:off x="4648200" y="1600200"/>
            <a:ext cx="4038600" cy="4637112"/>
          </a:xfrm>
          <a:solidFill>
            <a:schemeClr val="bg1"/>
          </a:solidFill>
        </p:spPr>
        <p:txBody>
          <a:bodyPr>
            <a:normAutofit fontScale="85000" lnSpcReduction="10000"/>
          </a:bodyPr>
          <a:lstStyle/>
          <a:p>
            <a:endParaRPr lang="en-CA" sz="600" b="1" dirty="0" smtClean="0"/>
          </a:p>
          <a:p>
            <a:r>
              <a:rPr lang="en-CA" b="1" dirty="0" smtClean="0"/>
              <a:t>“Labourers together” STR</a:t>
            </a:r>
          </a:p>
          <a:p>
            <a:r>
              <a:rPr lang="en-CA" b="1" dirty="0" smtClean="0"/>
              <a:t>G4904 </a:t>
            </a:r>
            <a:r>
              <a:rPr lang="en-CA" dirty="0" err="1" smtClean="0"/>
              <a:t>sunergos</a:t>
            </a:r>
            <a:endParaRPr lang="en-CA" dirty="0"/>
          </a:p>
          <a:p>
            <a:r>
              <a:rPr lang="en-CA" i="1" dirty="0"/>
              <a:t>soon-</a:t>
            </a:r>
            <a:r>
              <a:rPr lang="en-CA" i="1" dirty="0" err="1"/>
              <a:t>er</a:t>
            </a:r>
            <a:r>
              <a:rPr lang="en-CA" i="1" dirty="0"/>
              <a:t>-</a:t>
            </a:r>
            <a:r>
              <a:rPr lang="en-CA" i="1" dirty="0" err="1"/>
              <a:t>gos</a:t>
            </a:r>
            <a:r>
              <a:rPr lang="en-CA" i="1" dirty="0"/>
              <a:t>'</a:t>
            </a:r>
            <a:endParaRPr lang="en-CA" dirty="0"/>
          </a:p>
          <a:p>
            <a:r>
              <a:rPr lang="en-CA" dirty="0"/>
              <a:t>From a presumed compound of </a:t>
            </a:r>
            <a:r>
              <a:rPr lang="en-CA" b="1" dirty="0"/>
              <a:t>G4862</a:t>
            </a:r>
            <a:r>
              <a:rPr lang="en-CA" dirty="0"/>
              <a:t> and the base of G2041; a </a:t>
            </a:r>
            <a:r>
              <a:rPr lang="en-CA" i="1" dirty="0"/>
              <a:t>co-laborer</a:t>
            </a:r>
            <a:r>
              <a:rPr lang="en-CA" dirty="0"/>
              <a:t>, that is, </a:t>
            </a:r>
            <a:r>
              <a:rPr lang="en-CA" i="1" dirty="0"/>
              <a:t>coadjutor:</a:t>
            </a:r>
            <a:r>
              <a:rPr lang="en-CA" dirty="0"/>
              <a:t> - companion in labour, (fellow-) helper (-labourer, -worker), labourer together with, workfellow.</a:t>
            </a:r>
          </a:p>
          <a:p>
            <a:r>
              <a:rPr lang="en-CA" b="1" dirty="0"/>
              <a:t>Total KJV occurrences: 13</a:t>
            </a:r>
            <a:endParaRPr lang="en-CA" dirty="0"/>
          </a:p>
          <a:p>
            <a:endParaRPr lang="x-none"/>
          </a:p>
          <a:p>
            <a:endParaRPr lang="en-CA" dirty="0"/>
          </a:p>
        </p:txBody>
      </p:sp>
    </p:spTree>
    <p:extLst>
      <p:ext uri="{BB962C8B-B14F-4D97-AF65-F5344CB8AC3E}">
        <p14:creationId xmlns:p14="http://schemas.microsoft.com/office/powerpoint/2010/main" val="323109356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At Peace with God</a:t>
            </a:r>
            <a:br>
              <a:rPr lang="en-CA" sz="3600" b="1" dirty="0" smtClean="0"/>
            </a:br>
            <a:r>
              <a:rPr lang="en-CA" sz="2800" b="1" dirty="0"/>
              <a:t>“always labouring fervently for you in prayers </a:t>
            </a:r>
            <a:r>
              <a:rPr lang="en-CA" sz="2800" b="1" dirty="0" smtClean="0"/>
              <a:t>”</a:t>
            </a:r>
            <a:endParaRPr lang="en-CA" sz="2800" b="1" dirty="0"/>
          </a:p>
        </p:txBody>
      </p:sp>
      <p:sp>
        <p:nvSpPr>
          <p:cNvPr id="3" name="Content Placeholder 2"/>
          <p:cNvSpPr>
            <a:spLocks noGrp="1"/>
          </p:cNvSpPr>
          <p:nvPr>
            <p:ph idx="1"/>
          </p:nvPr>
        </p:nvSpPr>
        <p:spPr>
          <a:xfrm>
            <a:off x="457200" y="1600201"/>
            <a:ext cx="8229600" cy="3124944"/>
          </a:xfrm>
          <a:solidFill>
            <a:schemeClr val="bg1"/>
          </a:solidFill>
        </p:spPr>
        <p:txBody>
          <a:bodyPr>
            <a:normAutofit fontScale="85000" lnSpcReduction="20000"/>
          </a:bodyPr>
          <a:lstStyle/>
          <a:p>
            <a:endParaRPr lang="en-CA" sz="600" dirty="0" smtClean="0"/>
          </a:p>
          <a:p>
            <a:pPr marL="0" indent="0">
              <a:buNone/>
            </a:pPr>
            <a:r>
              <a:rPr lang="en-CA" b="1" dirty="0"/>
              <a:t>Colossians 4:12-13 KJV</a:t>
            </a:r>
          </a:p>
          <a:p>
            <a:r>
              <a:rPr lang="en-CA" dirty="0"/>
              <a:t>12  </a:t>
            </a:r>
            <a:r>
              <a:rPr lang="en-CA" dirty="0" err="1"/>
              <a:t>Epaphras</a:t>
            </a:r>
            <a:r>
              <a:rPr lang="en-CA" dirty="0"/>
              <a:t>, who is </a:t>
            </a:r>
            <a:r>
              <a:rPr lang="en-CA" i="1" dirty="0"/>
              <a:t>one</a:t>
            </a:r>
            <a:r>
              <a:rPr lang="en-CA" dirty="0"/>
              <a:t> of you, a servant of Christ, </a:t>
            </a:r>
            <a:r>
              <a:rPr lang="en-CA" dirty="0" err="1"/>
              <a:t>saluteth</a:t>
            </a:r>
            <a:r>
              <a:rPr lang="en-CA" dirty="0"/>
              <a:t> you, </a:t>
            </a:r>
            <a:r>
              <a:rPr lang="en-CA" b="1" dirty="0"/>
              <a:t>always labouring fervently for you in prayers,</a:t>
            </a:r>
            <a:r>
              <a:rPr lang="en-CA" dirty="0"/>
              <a:t> that ye may stand perfect and complete in all the will of God.</a:t>
            </a:r>
          </a:p>
          <a:p>
            <a:r>
              <a:rPr lang="en-CA" dirty="0"/>
              <a:t>13  For I bear him record, that </a:t>
            </a:r>
            <a:r>
              <a:rPr lang="en-CA" b="1" dirty="0"/>
              <a:t>he hath a great zeal for you, </a:t>
            </a:r>
            <a:r>
              <a:rPr lang="en-CA" dirty="0"/>
              <a:t>and them </a:t>
            </a:r>
            <a:r>
              <a:rPr lang="en-CA" i="1" dirty="0"/>
              <a:t>that are</a:t>
            </a:r>
            <a:r>
              <a:rPr lang="en-CA" dirty="0"/>
              <a:t> in Laodicea, and them in Hierapolis.</a:t>
            </a:r>
          </a:p>
          <a:p>
            <a:endParaRPr lang="x-none"/>
          </a:p>
          <a:p>
            <a:endParaRPr lang="en-CA" dirty="0"/>
          </a:p>
        </p:txBody>
      </p:sp>
    </p:spTree>
    <p:extLst>
      <p:ext uri="{BB962C8B-B14F-4D97-AF65-F5344CB8AC3E}">
        <p14:creationId xmlns:p14="http://schemas.microsoft.com/office/powerpoint/2010/main" val="19130007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CA" sz="3600" b="1" dirty="0" smtClean="0"/>
              <a:t>We have Surrendered to God</a:t>
            </a:r>
            <a:br>
              <a:rPr lang="en-CA" sz="3600" b="1" dirty="0" smtClean="0"/>
            </a:br>
            <a:r>
              <a:rPr lang="en-CA" sz="2800" b="1" dirty="0" smtClean="0"/>
              <a:t>Don’t forget the ‘Conditions of Peace’</a:t>
            </a:r>
            <a:endParaRPr lang="en-CA" sz="2800" b="1" dirty="0"/>
          </a:p>
        </p:txBody>
      </p:sp>
      <p:sp>
        <p:nvSpPr>
          <p:cNvPr id="6" name="Content Placeholder 5"/>
          <p:cNvSpPr>
            <a:spLocks noGrp="1"/>
          </p:cNvSpPr>
          <p:nvPr>
            <p:ph idx="1"/>
          </p:nvPr>
        </p:nvSpPr>
        <p:spPr>
          <a:xfrm>
            <a:off x="831273" y="1600200"/>
            <a:ext cx="7481455" cy="2404864"/>
          </a:xfrm>
          <a:solidFill>
            <a:schemeClr val="bg1"/>
          </a:solidFill>
        </p:spPr>
        <p:txBody>
          <a:bodyPr>
            <a:normAutofit fontScale="85000" lnSpcReduction="20000"/>
          </a:bodyPr>
          <a:lstStyle/>
          <a:p>
            <a:endParaRPr lang="en-CA" sz="500" dirty="0" smtClean="0"/>
          </a:p>
          <a:p>
            <a:pPr marL="0" indent="0">
              <a:buNone/>
            </a:pPr>
            <a:r>
              <a:rPr lang="en-CA" b="1" dirty="0"/>
              <a:t>Jude 1:5 KJV</a:t>
            </a:r>
          </a:p>
          <a:p>
            <a:r>
              <a:rPr lang="en-CA" dirty="0"/>
              <a:t>5  I will therefore put you in remembrance, though ye once knew this, how that the Lord, </a:t>
            </a:r>
            <a:r>
              <a:rPr lang="en-CA" b="1" dirty="0"/>
              <a:t>having saved the people </a:t>
            </a:r>
            <a:r>
              <a:rPr lang="en-CA" dirty="0"/>
              <a:t>out of the land of Egypt, </a:t>
            </a:r>
            <a:r>
              <a:rPr lang="en-CA" b="1" dirty="0"/>
              <a:t>afterward destroyed them </a:t>
            </a:r>
            <a:r>
              <a:rPr lang="en-CA" dirty="0"/>
              <a:t>that believed not.</a:t>
            </a:r>
          </a:p>
          <a:p>
            <a:endParaRPr lang="x-none"/>
          </a:p>
        </p:txBody>
      </p:sp>
    </p:spTree>
    <p:extLst>
      <p:ext uri="{BB962C8B-B14F-4D97-AF65-F5344CB8AC3E}">
        <p14:creationId xmlns:p14="http://schemas.microsoft.com/office/powerpoint/2010/main" val="155681579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sz="4000" b="1" dirty="0" smtClean="0"/>
              <a:t>Principles Governing Peace</a:t>
            </a:r>
            <a:r>
              <a:rPr lang="en-CA" sz="4000" b="1" dirty="0" smtClean="0"/>
              <a:t/>
            </a:r>
            <a:br>
              <a:rPr lang="en-CA" sz="4000" b="1" dirty="0" smtClean="0"/>
            </a:br>
            <a:r>
              <a:rPr lang="en-CA" sz="3100" b="1" dirty="0" smtClean="0"/>
              <a:t>Action consistent with Knowledge</a:t>
            </a:r>
            <a:endParaRPr lang="en-CA" sz="2200" b="1" dirty="0"/>
          </a:p>
        </p:txBody>
      </p:sp>
      <p:sp>
        <p:nvSpPr>
          <p:cNvPr id="3" name="Content Placeholder 2"/>
          <p:cNvSpPr>
            <a:spLocks noGrp="1"/>
          </p:cNvSpPr>
          <p:nvPr>
            <p:ph idx="1"/>
          </p:nvPr>
        </p:nvSpPr>
        <p:spPr>
          <a:xfrm>
            <a:off x="831273" y="1600201"/>
            <a:ext cx="7481455" cy="1396751"/>
          </a:xfrm>
          <a:solidFill>
            <a:schemeClr val="bg1"/>
          </a:solidFill>
        </p:spPr>
        <p:txBody>
          <a:bodyPr>
            <a:normAutofit fontScale="85000" lnSpcReduction="20000"/>
          </a:bodyPr>
          <a:lstStyle/>
          <a:p>
            <a:endParaRPr lang="en-CA" sz="700" dirty="0" smtClean="0"/>
          </a:p>
          <a:p>
            <a:pPr marL="0" indent="0">
              <a:buNone/>
            </a:pPr>
            <a:r>
              <a:rPr lang="en-CA" b="1" dirty="0"/>
              <a:t>James 4:17 KJV</a:t>
            </a:r>
          </a:p>
          <a:p>
            <a:r>
              <a:rPr lang="en-CA" dirty="0"/>
              <a:t>17  Therefore to him that </a:t>
            </a:r>
            <a:r>
              <a:rPr lang="en-CA" dirty="0" err="1"/>
              <a:t>knoweth</a:t>
            </a:r>
            <a:r>
              <a:rPr lang="en-CA" dirty="0"/>
              <a:t> to do good, and </a:t>
            </a:r>
            <a:r>
              <a:rPr lang="en-CA" b="1" dirty="0"/>
              <a:t>doeth </a:t>
            </a:r>
            <a:r>
              <a:rPr lang="en-CA" b="1" i="1" dirty="0"/>
              <a:t>it</a:t>
            </a:r>
            <a:r>
              <a:rPr lang="en-CA" b="1" dirty="0"/>
              <a:t> not</a:t>
            </a:r>
            <a:r>
              <a:rPr lang="en-CA" dirty="0"/>
              <a:t>, to him it is sin.</a:t>
            </a:r>
          </a:p>
          <a:p>
            <a:endParaRPr lang="x-none"/>
          </a:p>
          <a:p>
            <a:endParaRPr lang="x-none"/>
          </a:p>
          <a:p>
            <a:endParaRPr lang="x-none"/>
          </a:p>
          <a:p>
            <a:endParaRPr lang="x-none"/>
          </a:p>
          <a:p>
            <a:endParaRPr lang="en-CA" dirty="0"/>
          </a:p>
        </p:txBody>
      </p:sp>
    </p:spTree>
    <p:extLst>
      <p:ext uri="{BB962C8B-B14F-4D97-AF65-F5344CB8AC3E}">
        <p14:creationId xmlns:p14="http://schemas.microsoft.com/office/powerpoint/2010/main" val="423743959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sz="4000" b="1" dirty="0" smtClean="0"/>
              <a:t>Peace in our Ecclesia</a:t>
            </a:r>
            <a:r>
              <a:rPr lang="en-CA" sz="4000" b="1" dirty="0" smtClean="0"/>
              <a:t/>
            </a:r>
            <a:br>
              <a:rPr lang="en-CA" sz="4000" b="1" dirty="0" smtClean="0"/>
            </a:br>
            <a:r>
              <a:rPr lang="en-CA" sz="3100" b="1" dirty="0" smtClean="0"/>
              <a:t>Action consistent with our continuing Struggle</a:t>
            </a:r>
            <a:endParaRPr lang="en-CA" sz="2200" b="1" dirty="0"/>
          </a:p>
        </p:txBody>
      </p:sp>
      <p:sp>
        <p:nvSpPr>
          <p:cNvPr id="3" name="Content Placeholder 2"/>
          <p:cNvSpPr>
            <a:spLocks noGrp="1"/>
          </p:cNvSpPr>
          <p:nvPr>
            <p:ph idx="1"/>
          </p:nvPr>
        </p:nvSpPr>
        <p:spPr>
          <a:xfrm>
            <a:off x="831273" y="1600201"/>
            <a:ext cx="7481455" cy="3628999"/>
          </a:xfrm>
          <a:solidFill>
            <a:schemeClr val="bg1"/>
          </a:solidFill>
        </p:spPr>
        <p:txBody>
          <a:bodyPr>
            <a:normAutofit fontScale="85000" lnSpcReduction="20000"/>
          </a:bodyPr>
          <a:lstStyle/>
          <a:p>
            <a:endParaRPr lang="en-CA" sz="700" dirty="0" smtClean="0"/>
          </a:p>
          <a:p>
            <a:pPr marL="0" indent="0">
              <a:buNone/>
            </a:pPr>
            <a:r>
              <a:rPr lang="en-CA" b="1" dirty="0"/>
              <a:t>Revelation 2:25-27 KJV</a:t>
            </a:r>
          </a:p>
          <a:p>
            <a:r>
              <a:rPr lang="en-CA" dirty="0"/>
              <a:t>25  But </a:t>
            </a:r>
            <a:r>
              <a:rPr lang="en-CA" b="1" dirty="0"/>
              <a:t>that which ye have </a:t>
            </a:r>
            <a:r>
              <a:rPr lang="en-CA" b="1" i="1" dirty="0"/>
              <a:t>already</a:t>
            </a:r>
            <a:r>
              <a:rPr lang="en-CA" b="1" dirty="0"/>
              <a:t> hold fast </a:t>
            </a:r>
            <a:r>
              <a:rPr lang="en-CA" dirty="0"/>
              <a:t>till I come.</a:t>
            </a:r>
          </a:p>
          <a:p>
            <a:r>
              <a:rPr lang="en-CA" dirty="0"/>
              <a:t>26  And he that </a:t>
            </a:r>
            <a:r>
              <a:rPr lang="en-CA" b="1" dirty="0" err="1"/>
              <a:t>overcometh</a:t>
            </a:r>
            <a:r>
              <a:rPr lang="en-CA" b="1" dirty="0"/>
              <a:t>, and </a:t>
            </a:r>
            <a:r>
              <a:rPr lang="en-CA" b="1" dirty="0" err="1"/>
              <a:t>keepeth</a:t>
            </a:r>
            <a:r>
              <a:rPr lang="en-CA" b="1" dirty="0"/>
              <a:t> my works unto the end</a:t>
            </a:r>
            <a:r>
              <a:rPr lang="en-CA" dirty="0"/>
              <a:t>, to him will I give power over the nations:</a:t>
            </a:r>
          </a:p>
          <a:p>
            <a:r>
              <a:rPr lang="en-CA" dirty="0"/>
              <a:t>27  And he shall rule them with a rod of iron; as the vessels of a potter shall they be broken to shivers: even as I received of my Father.</a:t>
            </a:r>
          </a:p>
          <a:p>
            <a:endParaRPr lang="x-none"/>
          </a:p>
          <a:p>
            <a:endParaRPr lang="x-none"/>
          </a:p>
          <a:p>
            <a:endParaRPr lang="x-none"/>
          </a:p>
          <a:p>
            <a:endParaRPr lang="en-CA" dirty="0"/>
          </a:p>
        </p:txBody>
      </p:sp>
    </p:spTree>
    <p:extLst>
      <p:ext uri="{BB962C8B-B14F-4D97-AF65-F5344CB8AC3E}">
        <p14:creationId xmlns:p14="http://schemas.microsoft.com/office/powerpoint/2010/main" val="378172860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sz="4000" b="1" dirty="0" smtClean="0"/>
              <a:t>Peace in Thyatira</a:t>
            </a:r>
            <a:br>
              <a:rPr lang="en-CA" sz="4000" b="1" dirty="0" smtClean="0"/>
            </a:br>
            <a:r>
              <a:rPr lang="en-CA" sz="3100" b="1" dirty="0" smtClean="0"/>
              <a:t> Action consistent with knowledge</a:t>
            </a:r>
            <a:endParaRPr lang="en-CA" sz="2700" b="1" dirty="0"/>
          </a:p>
        </p:txBody>
      </p:sp>
      <p:sp>
        <p:nvSpPr>
          <p:cNvPr id="3" name="Content Placeholder 2"/>
          <p:cNvSpPr>
            <a:spLocks noGrp="1"/>
          </p:cNvSpPr>
          <p:nvPr>
            <p:ph idx="1"/>
          </p:nvPr>
        </p:nvSpPr>
        <p:spPr>
          <a:xfrm>
            <a:off x="831273" y="1600201"/>
            <a:ext cx="7481455" cy="4349079"/>
          </a:xfrm>
          <a:solidFill>
            <a:schemeClr val="bg1"/>
          </a:solidFill>
        </p:spPr>
        <p:txBody>
          <a:bodyPr>
            <a:normAutofit fontScale="85000" lnSpcReduction="20000"/>
          </a:bodyPr>
          <a:lstStyle/>
          <a:p>
            <a:endParaRPr lang="en-CA" sz="700" dirty="0" smtClean="0"/>
          </a:p>
          <a:p>
            <a:pPr marL="0" indent="0">
              <a:buNone/>
            </a:pPr>
            <a:r>
              <a:rPr lang="en-CA" b="1" dirty="0"/>
              <a:t>Revelation 2:21-23 KJV</a:t>
            </a:r>
          </a:p>
          <a:p>
            <a:r>
              <a:rPr lang="en-CA" dirty="0"/>
              <a:t>21  And I gave her space to repent of her fornication; and </a:t>
            </a:r>
            <a:r>
              <a:rPr lang="en-CA" b="1" dirty="0"/>
              <a:t>she repented not</a:t>
            </a:r>
            <a:r>
              <a:rPr lang="en-CA" dirty="0"/>
              <a:t>.</a:t>
            </a:r>
          </a:p>
          <a:p>
            <a:r>
              <a:rPr lang="en-CA" dirty="0"/>
              <a:t>22  Behold, I will cast her into a bed, and them that commit adultery with her into great tribulation, except they repent of their deeds.</a:t>
            </a:r>
          </a:p>
          <a:p>
            <a:r>
              <a:rPr lang="en-CA" dirty="0"/>
              <a:t>23  And I will kill her children with death; and all the churches shall know that I am he which </a:t>
            </a:r>
            <a:r>
              <a:rPr lang="en-CA" dirty="0" err="1"/>
              <a:t>searcheth</a:t>
            </a:r>
            <a:r>
              <a:rPr lang="en-CA" dirty="0"/>
              <a:t> the reins and hearts: </a:t>
            </a:r>
            <a:r>
              <a:rPr lang="en-CA" b="1" dirty="0"/>
              <a:t>and I will give unto every one of you according to your works</a:t>
            </a:r>
            <a:r>
              <a:rPr lang="en-CA" dirty="0"/>
              <a:t>.</a:t>
            </a:r>
          </a:p>
          <a:p>
            <a:endParaRPr lang="x-none"/>
          </a:p>
          <a:p>
            <a:endParaRPr lang="x-none"/>
          </a:p>
          <a:p>
            <a:endParaRPr lang="x-none"/>
          </a:p>
          <a:p>
            <a:endParaRPr lang="en-CA" dirty="0"/>
          </a:p>
        </p:txBody>
      </p:sp>
    </p:spTree>
    <p:extLst>
      <p:ext uri="{BB962C8B-B14F-4D97-AF65-F5344CB8AC3E}">
        <p14:creationId xmlns:p14="http://schemas.microsoft.com/office/powerpoint/2010/main" val="8831277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sz="4000" b="1" dirty="0" smtClean="0"/>
              <a:t>Peace in Philadelphia</a:t>
            </a:r>
            <a:br>
              <a:rPr lang="en-CA" sz="4000" b="1" dirty="0" smtClean="0"/>
            </a:br>
            <a:r>
              <a:rPr lang="en-CA" sz="3100" b="1" dirty="0" smtClean="0"/>
              <a:t>Action consistent with Status</a:t>
            </a:r>
            <a:endParaRPr lang="en-CA" sz="2700" b="1" dirty="0"/>
          </a:p>
        </p:txBody>
      </p:sp>
      <p:sp>
        <p:nvSpPr>
          <p:cNvPr id="3" name="Content Placeholder 2"/>
          <p:cNvSpPr>
            <a:spLocks noGrp="1"/>
          </p:cNvSpPr>
          <p:nvPr>
            <p:ph idx="1"/>
          </p:nvPr>
        </p:nvSpPr>
        <p:spPr>
          <a:xfrm>
            <a:off x="831273" y="1600201"/>
            <a:ext cx="7481455" cy="1684783"/>
          </a:xfrm>
          <a:solidFill>
            <a:schemeClr val="bg1"/>
          </a:solidFill>
        </p:spPr>
        <p:txBody>
          <a:bodyPr>
            <a:normAutofit fontScale="85000" lnSpcReduction="10000"/>
          </a:bodyPr>
          <a:lstStyle/>
          <a:p>
            <a:endParaRPr lang="en-CA" sz="700" dirty="0" smtClean="0"/>
          </a:p>
          <a:p>
            <a:pPr marL="0" indent="0">
              <a:buNone/>
            </a:pPr>
            <a:r>
              <a:rPr lang="en-CA" b="1" dirty="0"/>
              <a:t>Revelation 3:11 KJV</a:t>
            </a:r>
          </a:p>
          <a:p>
            <a:r>
              <a:rPr lang="en-CA" dirty="0"/>
              <a:t>11  Behold, I come quickly: </a:t>
            </a:r>
            <a:r>
              <a:rPr lang="en-CA" b="1" dirty="0"/>
              <a:t>hold that fast which thou hast</a:t>
            </a:r>
            <a:r>
              <a:rPr lang="en-CA" dirty="0"/>
              <a:t>, that </a:t>
            </a:r>
            <a:r>
              <a:rPr lang="en-CA" b="1" dirty="0"/>
              <a:t>no man take thy crown</a:t>
            </a:r>
            <a:r>
              <a:rPr lang="en-CA" dirty="0"/>
              <a:t>.</a:t>
            </a:r>
          </a:p>
          <a:p>
            <a:endParaRPr lang="x-none"/>
          </a:p>
          <a:p>
            <a:endParaRPr lang="x-none"/>
          </a:p>
          <a:p>
            <a:endParaRPr lang="x-none"/>
          </a:p>
          <a:p>
            <a:endParaRPr lang="en-CA" dirty="0"/>
          </a:p>
        </p:txBody>
      </p:sp>
    </p:spTree>
    <p:extLst>
      <p:ext uri="{BB962C8B-B14F-4D97-AF65-F5344CB8AC3E}">
        <p14:creationId xmlns:p14="http://schemas.microsoft.com/office/powerpoint/2010/main" val="319329233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solidFill>
                  <a:schemeClr val="bg1"/>
                </a:solidFill>
                <a:effectLst>
                  <a:outerShdw blurRad="38100" dist="38100" dir="2700000" algn="tl">
                    <a:srgbClr val="000000">
                      <a:alpha val="43137"/>
                    </a:srgbClr>
                  </a:outerShdw>
                </a:effectLst>
              </a:rPr>
              <a:t>The Peace of Jerusalem</a:t>
            </a:r>
            <a:endParaRPr lang="en-CA" sz="3600" b="1" dirty="0">
              <a:solidFill>
                <a:schemeClr val="bg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600200"/>
            <a:ext cx="8229600" cy="4709120"/>
          </a:xfrm>
          <a:solidFill>
            <a:schemeClr val="tx1">
              <a:alpha val="49000"/>
            </a:schemeClr>
          </a:solidFill>
        </p:spPr>
        <p:txBody>
          <a:bodyPr>
            <a:normAutofit fontScale="77500" lnSpcReduction="20000"/>
          </a:bodyPr>
          <a:lstStyle/>
          <a:p>
            <a:pPr marL="0" indent="0">
              <a:buNone/>
            </a:pPr>
            <a:r>
              <a:rPr lang="en-CA" b="1" dirty="0">
                <a:solidFill>
                  <a:schemeClr val="bg1"/>
                </a:solidFill>
              </a:rPr>
              <a:t>Jeremiah 29:4-7 KJV</a:t>
            </a:r>
          </a:p>
          <a:p>
            <a:r>
              <a:rPr lang="en-CA" dirty="0">
                <a:solidFill>
                  <a:schemeClr val="bg1"/>
                </a:solidFill>
              </a:rPr>
              <a:t>4  Thus </a:t>
            </a:r>
            <a:r>
              <a:rPr lang="en-CA" dirty="0" err="1">
                <a:solidFill>
                  <a:schemeClr val="bg1"/>
                </a:solidFill>
              </a:rPr>
              <a:t>saith</a:t>
            </a:r>
            <a:r>
              <a:rPr lang="en-CA" dirty="0">
                <a:solidFill>
                  <a:schemeClr val="bg1"/>
                </a:solidFill>
              </a:rPr>
              <a:t> the LORD of hosts, the God of Israel, unto all that are carried away captives, whom I have caused to be carried away from Jerusalem unto Babylon;</a:t>
            </a:r>
          </a:p>
          <a:p>
            <a:r>
              <a:rPr lang="en-CA" dirty="0">
                <a:solidFill>
                  <a:schemeClr val="bg1"/>
                </a:solidFill>
              </a:rPr>
              <a:t>5  Build ye houses, and dwell </a:t>
            </a:r>
            <a:r>
              <a:rPr lang="en-CA" i="1" dirty="0">
                <a:solidFill>
                  <a:schemeClr val="bg1"/>
                </a:solidFill>
              </a:rPr>
              <a:t>in them;</a:t>
            </a:r>
            <a:r>
              <a:rPr lang="en-CA" dirty="0">
                <a:solidFill>
                  <a:schemeClr val="bg1"/>
                </a:solidFill>
              </a:rPr>
              <a:t> and plant gardens, and eat the fruit of them;</a:t>
            </a:r>
          </a:p>
          <a:p>
            <a:r>
              <a:rPr lang="en-CA" dirty="0">
                <a:solidFill>
                  <a:schemeClr val="bg1"/>
                </a:solidFill>
              </a:rPr>
              <a:t>6  Take ye wives, and beget sons and daughters; and take wives for your sons, and give your daughters to husbands, that they may bear sons and daughters; that ye may be increased there, and not diminished.</a:t>
            </a:r>
          </a:p>
          <a:p>
            <a:r>
              <a:rPr lang="en-CA" dirty="0">
                <a:solidFill>
                  <a:schemeClr val="bg1"/>
                </a:solidFill>
              </a:rPr>
              <a:t>7  </a:t>
            </a:r>
            <a:r>
              <a:rPr lang="en-CA" b="1" dirty="0">
                <a:solidFill>
                  <a:schemeClr val="bg1"/>
                </a:solidFill>
              </a:rPr>
              <a:t>And seek the peace of the city whither I have caused you to be carried away captives, and pray unto the LORD for it: for in the peace thereof shall ye have peace.</a:t>
            </a:r>
          </a:p>
          <a:p>
            <a:endParaRPr lang="x-none" b="1">
              <a:solidFill>
                <a:schemeClr val="bg1"/>
              </a:solidFill>
            </a:endParaRPr>
          </a:p>
          <a:p>
            <a:endParaRPr lang="en-CA" dirty="0">
              <a:solidFill>
                <a:schemeClr val="bg1"/>
              </a:solidFill>
            </a:endParaRPr>
          </a:p>
        </p:txBody>
      </p:sp>
    </p:spTree>
    <p:extLst>
      <p:ext uri="{BB962C8B-B14F-4D97-AF65-F5344CB8AC3E}">
        <p14:creationId xmlns:p14="http://schemas.microsoft.com/office/powerpoint/2010/main" val="1565132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The Lord Jesus </a:t>
            </a:r>
            <a:r>
              <a:rPr lang="en-CA" sz="3600" b="1" dirty="0" smtClean="0"/>
              <a:t>Christ</a:t>
            </a:r>
            <a:br>
              <a:rPr lang="en-CA" sz="3600" b="1" dirty="0" smtClean="0"/>
            </a:br>
            <a:r>
              <a:rPr lang="en-CA" sz="3100" b="1" dirty="0" smtClean="0"/>
              <a:t>“The</a:t>
            </a:r>
            <a:r>
              <a:rPr lang="en-CA" sz="3100" b="1" dirty="0" smtClean="0"/>
              <a:t> </a:t>
            </a:r>
            <a:r>
              <a:rPr lang="en-CA" sz="3100" b="1" dirty="0" smtClean="0"/>
              <a:t>Prince of </a:t>
            </a:r>
            <a:r>
              <a:rPr lang="en-CA" sz="3100" b="1" dirty="0" smtClean="0"/>
              <a:t>Peace”</a:t>
            </a:r>
            <a:endParaRPr lang="en-CA" sz="3100" b="1" dirty="0"/>
          </a:p>
        </p:txBody>
      </p:sp>
      <p:sp>
        <p:nvSpPr>
          <p:cNvPr id="5" name="Content Placeholder 4"/>
          <p:cNvSpPr>
            <a:spLocks noGrp="1"/>
          </p:cNvSpPr>
          <p:nvPr>
            <p:ph idx="1"/>
          </p:nvPr>
        </p:nvSpPr>
        <p:spPr>
          <a:xfrm>
            <a:off x="457200" y="1600200"/>
            <a:ext cx="8229600" cy="4637112"/>
          </a:xfrm>
          <a:solidFill>
            <a:schemeClr val="bg1"/>
          </a:solidFill>
        </p:spPr>
        <p:txBody>
          <a:bodyPr>
            <a:normAutofit fontScale="85000" lnSpcReduction="10000"/>
          </a:bodyPr>
          <a:lstStyle/>
          <a:p>
            <a:pPr marL="0" indent="0">
              <a:buNone/>
            </a:pPr>
            <a:endParaRPr lang="en-CA" sz="600" b="1" dirty="0" smtClean="0"/>
          </a:p>
          <a:p>
            <a:pPr marL="0" indent="0">
              <a:buNone/>
            </a:pPr>
            <a:r>
              <a:rPr lang="en-CA" b="1" dirty="0" smtClean="0"/>
              <a:t>Isaiah </a:t>
            </a:r>
            <a:r>
              <a:rPr lang="en-CA" b="1" dirty="0"/>
              <a:t>9:6-7 KJV</a:t>
            </a:r>
          </a:p>
          <a:p>
            <a:r>
              <a:rPr lang="en-CA" dirty="0"/>
              <a:t>6  For unto us a child is born, unto us a son is given: and the government shall be upon his shoulder: and his name shall be called Wonderful, Counsellor, The mighty God, The everlasting Father, </a:t>
            </a:r>
            <a:r>
              <a:rPr lang="en-CA" b="1" dirty="0"/>
              <a:t>The Prince of Peace.</a:t>
            </a:r>
          </a:p>
          <a:p>
            <a:r>
              <a:rPr lang="en-CA" dirty="0"/>
              <a:t>7  </a:t>
            </a:r>
            <a:r>
              <a:rPr lang="en-CA" b="1" dirty="0"/>
              <a:t>Of the increase of </a:t>
            </a:r>
            <a:r>
              <a:rPr lang="en-CA" b="1" i="1" dirty="0"/>
              <a:t>his</a:t>
            </a:r>
            <a:r>
              <a:rPr lang="en-CA" b="1" dirty="0"/>
              <a:t> government and peace </a:t>
            </a:r>
            <a:r>
              <a:rPr lang="en-CA" b="1" i="1" dirty="0"/>
              <a:t>there shall be</a:t>
            </a:r>
            <a:r>
              <a:rPr lang="en-CA" b="1" dirty="0"/>
              <a:t> no end, </a:t>
            </a:r>
            <a:r>
              <a:rPr lang="en-CA" dirty="0"/>
              <a:t>upon the throne of David, and upon his kingdom, to order it, and to establish it with judgment and with justice from henceforth even for ever. The zeal of the LORD of hosts will perform this.</a:t>
            </a:r>
          </a:p>
          <a:p>
            <a:endParaRPr lang="en-CA" dirty="0"/>
          </a:p>
          <a:p>
            <a:endParaRPr lang="en-CA" dirty="0"/>
          </a:p>
        </p:txBody>
      </p:sp>
    </p:spTree>
    <p:extLst>
      <p:ext uri="{BB962C8B-B14F-4D97-AF65-F5344CB8AC3E}">
        <p14:creationId xmlns:p14="http://schemas.microsoft.com/office/powerpoint/2010/main" val="287293456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The Kings Dilemma:</a:t>
            </a:r>
            <a:br>
              <a:rPr lang="en-CA" sz="3600" b="1" dirty="0" smtClean="0"/>
            </a:br>
            <a:r>
              <a:rPr lang="en-CA" sz="2800" b="1" dirty="0" smtClean="0"/>
              <a:t>“If thou </a:t>
            </a:r>
            <a:r>
              <a:rPr lang="en-CA" sz="2800" b="1" dirty="0" err="1" smtClean="0"/>
              <a:t>hadst</a:t>
            </a:r>
            <a:r>
              <a:rPr lang="en-CA" sz="2800" b="1" dirty="0" smtClean="0"/>
              <a:t> known”</a:t>
            </a:r>
            <a:endParaRPr lang="en-CA" sz="2800" b="1" dirty="0"/>
          </a:p>
        </p:txBody>
      </p:sp>
      <p:sp>
        <p:nvSpPr>
          <p:cNvPr id="3" name="Content Placeholder 2"/>
          <p:cNvSpPr>
            <a:spLocks noGrp="1"/>
          </p:cNvSpPr>
          <p:nvPr>
            <p:ph idx="1"/>
          </p:nvPr>
        </p:nvSpPr>
        <p:spPr>
          <a:xfrm>
            <a:off x="457200" y="1600200"/>
            <a:ext cx="8229600" cy="3701008"/>
          </a:xfrm>
          <a:solidFill>
            <a:schemeClr val="bg1"/>
          </a:solidFill>
        </p:spPr>
        <p:txBody>
          <a:bodyPr>
            <a:normAutofit fontScale="85000" lnSpcReduction="20000"/>
          </a:bodyPr>
          <a:lstStyle/>
          <a:p>
            <a:pPr marL="0" indent="0">
              <a:buNone/>
            </a:pPr>
            <a:endParaRPr lang="en-CA" sz="700" b="1" dirty="0" smtClean="0"/>
          </a:p>
          <a:p>
            <a:pPr marL="0" indent="0">
              <a:buNone/>
            </a:pPr>
            <a:r>
              <a:rPr lang="en-CA" b="1" dirty="0" smtClean="0"/>
              <a:t>Luke 19:40-42 </a:t>
            </a:r>
            <a:r>
              <a:rPr lang="en-CA" b="1" dirty="0"/>
              <a:t>KJV</a:t>
            </a:r>
          </a:p>
          <a:p>
            <a:r>
              <a:rPr lang="en-CA" dirty="0"/>
              <a:t>40  And he answered and said unto them, I tell you that, if these should hold their </a:t>
            </a:r>
            <a:r>
              <a:rPr lang="en-CA" b="1" dirty="0"/>
              <a:t>peace</a:t>
            </a:r>
            <a:r>
              <a:rPr lang="en-CA" dirty="0"/>
              <a:t>, the stones would immediately cry out.</a:t>
            </a:r>
          </a:p>
          <a:p>
            <a:r>
              <a:rPr lang="en-CA" dirty="0"/>
              <a:t>41  And when he was come near, he beheld the city, and wept over it,</a:t>
            </a:r>
          </a:p>
          <a:p>
            <a:r>
              <a:rPr lang="en-CA" dirty="0"/>
              <a:t>42  Saying, </a:t>
            </a:r>
            <a:r>
              <a:rPr lang="en-CA" b="1" dirty="0"/>
              <a:t>If thou </a:t>
            </a:r>
            <a:r>
              <a:rPr lang="en-CA" b="1" dirty="0" err="1"/>
              <a:t>hadst</a:t>
            </a:r>
            <a:r>
              <a:rPr lang="en-CA" b="1" dirty="0"/>
              <a:t> known</a:t>
            </a:r>
            <a:r>
              <a:rPr lang="en-CA" dirty="0"/>
              <a:t>, even thou, at least in this thy day, the things </a:t>
            </a:r>
            <a:r>
              <a:rPr lang="en-CA" i="1" dirty="0"/>
              <a:t>which belong</a:t>
            </a:r>
            <a:r>
              <a:rPr lang="en-CA" dirty="0"/>
              <a:t> unto thy </a:t>
            </a:r>
            <a:r>
              <a:rPr lang="en-CA" b="1" dirty="0"/>
              <a:t>peace</a:t>
            </a:r>
            <a:r>
              <a:rPr lang="en-CA" dirty="0"/>
              <a:t>! but now they are hid from thine eyes.</a:t>
            </a:r>
          </a:p>
          <a:p>
            <a:endParaRPr lang="en-CA" dirty="0"/>
          </a:p>
          <a:p>
            <a:endParaRPr lang="en-CA" dirty="0"/>
          </a:p>
        </p:txBody>
      </p:sp>
    </p:spTree>
    <p:extLst>
      <p:ext uri="{BB962C8B-B14F-4D97-AF65-F5344CB8AC3E}">
        <p14:creationId xmlns:p14="http://schemas.microsoft.com/office/powerpoint/2010/main" val="29674412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CA" sz="3600" b="1" dirty="0" smtClean="0"/>
              <a:t>“</a:t>
            </a:r>
            <a:r>
              <a:rPr lang="en-CA" sz="3600" b="1" dirty="0"/>
              <a:t>The God of Peace”</a:t>
            </a:r>
            <a:br>
              <a:rPr lang="en-CA" sz="3600" b="1" dirty="0"/>
            </a:br>
            <a:r>
              <a:rPr lang="en-CA" sz="2800" b="1" i="1" dirty="0" smtClean="0"/>
              <a:t>Review of Class 1</a:t>
            </a:r>
            <a:endParaRPr lang="en-CA" sz="2800" b="1" i="1" dirty="0"/>
          </a:p>
        </p:txBody>
      </p:sp>
      <p:sp>
        <p:nvSpPr>
          <p:cNvPr id="3" name="Content Placeholder 2"/>
          <p:cNvSpPr>
            <a:spLocks noGrp="1"/>
          </p:cNvSpPr>
          <p:nvPr>
            <p:ph idx="1"/>
          </p:nvPr>
        </p:nvSpPr>
        <p:spPr>
          <a:xfrm>
            <a:off x="457200" y="1600200"/>
            <a:ext cx="8229600" cy="4565104"/>
          </a:xfrm>
          <a:solidFill>
            <a:schemeClr val="bg1"/>
          </a:solidFill>
        </p:spPr>
        <p:txBody>
          <a:bodyPr>
            <a:normAutofit fontScale="77500" lnSpcReduction="20000"/>
          </a:bodyPr>
          <a:lstStyle/>
          <a:p>
            <a:endParaRPr lang="en-CA" sz="600" dirty="0" smtClean="0"/>
          </a:p>
          <a:p>
            <a:pPr marL="514350" indent="-514350">
              <a:buFont typeface="+mj-lt"/>
              <a:buAutoNum type="arabicPeriod"/>
            </a:pPr>
            <a:r>
              <a:rPr lang="en-CA" dirty="0" smtClean="0"/>
              <a:t>The Scriptures were written for our investigation.</a:t>
            </a:r>
          </a:p>
          <a:p>
            <a:pPr marL="514350" indent="-514350">
              <a:buFont typeface="+mj-lt"/>
              <a:buAutoNum type="arabicPeriod"/>
            </a:pPr>
            <a:r>
              <a:rPr lang="en-CA" dirty="0" smtClean="0"/>
              <a:t>YHWH is </a:t>
            </a:r>
            <a:r>
              <a:rPr lang="en-CA" b="1" dirty="0" smtClean="0"/>
              <a:t>“The God of Peace”.</a:t>
            </a:r>
          </a:p>
          <a:p>
            <a:pPr marL="514350" indent="-514350">
              <a:buFont typeface="+mj-lt"/>
              <a:buAutoNum type="arabicPeriod"/>
            </a:pPr>
            <a:r>
              <a:rPr lang="en-CA" dirty="0" smtClean="0"/>
              <a:t>Peace involves harmony.</a:t>
            </a:r>
          </a:p>
          <a:p>
            <a:pPr marL="514350" indent="-514350">
              <a:buFont typeface="+mj-lt"/>
              <a:buAutoNum type="arabicPeriod"/>
            </a:pPr>
            <a:r>
              <a:rPr lang="en-CA" dirty="0" smtClean="0"/>
              <a:t>YHWH uses the process of chastening to warn us of behaviour that needs correction.</a:t>
            </a:r>
          </a:p>
          <a:p>
            <a:pPr marL="514350" indent="-514350">
              <a:buFont typeface="+mj-lt"/>
              <a:buAutoNum type="arabicPeriod"/>
            </a:pPr>
            <a:r>
              <a:rPr lang="en-CA" dirty="0" smtClean="0"/>
              <a:t>He expects us to be able to detect it in our lives and respond.</a:t>
            </a:r>
          </a:p>
          <a:p>
            <a:pPr marL="514350" indent="-514350">
              <a:buFont typeface="+mj-lt"/>
              <a:buAutoNum type="arabicPeriod"/>
            </a:pPr>
            <a:r>
              <a:rPr lang="en-CA" dirty="0" smtClean="0"/>
              <a:t>YHWH works with the principle </a:t>
            </a:r>
            <a:r>
              <a:rPr lang="en-CA" b="1" dirty="0" smtClean="0"/>
              <a:t>“turn unto me and I will turn unto you” </a:t>
            </a:r>
            <a:r>
              <a:rPr lang="en-CA" dirty="0" smtClean="0"/>
              <a:t>to restore harmony.</a:t>
            </a:r>
          </a:p>
          <a:p>
            <a:pPr marL="514350" indent="-514350">
              <a:buFont typeface="+mj-lt"/>
              <a:buAutoNum type="arabicPeriod"/>
            </a:pPr>
            <a:r>
              <a:rPr lang="en-CA" dirty="0" smtClean="0"/>
              <a:t>We are directed to “follow peace”.</a:t>
            </a:r>
          </a:p>
          <a:p>
            <a:pPr marL="514350" indent="-514350">
              <a:buFont typeface="+mj-lt"/>
              <a:buAutoNum type="arabicPeriod"/>
            </a:pPr>
            <a:r>
              <a:rPr lang="en-CA" dirty="0" smtClean="0"/>
              <a:t>The Lord Jesus Christ now comforts us with the words: </a:t>
            </a:r>
            <a:r>
              <a:rPr lang="en-CA" b="1" dirty="0" smtClean="0"/>
              <a:t>“Peace I leave with you, my peace I give unto you” </a:t>
            </a:r>
            <a:endParaRPr lang="en-CA" b="1" dirty="0"/>
          </a:p>
        </p:txBody>
      </p:sp>
    </p:spTree>
    <p:extLst>
      <p:ext uri="{BB962C8B-B14F-4D97-AF65-F5344CB8AC3E}">
        <p14:creationId xmlns:p14="http://schemas.microsoft.com/office/powerpoint/2010/main" val="93129887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The Preparation of the King</a:t>
            </a:r>
            <a:br>
              <a:rPr lang="en-CA" sz="3600" b="1" dirty="0" smtClean="0"/>
            </a:br>
            <a:r>
              <a:rPr lang="en-CA" sz="2800" b="1" dirty="0" smtClean="0"/>
              <a:t>“The spirit of YHWH shall rest upon him”</a:t>
            </a:r>
            <a:r>
              <a:rPr lang="en-CA" sz="2800" b="1" dirty="0" smtClean="0"/>
              <a:t> </a:t>
            </a:r>
            <a:endParaRPr lang="en-CA" sz="2800" b="1" dirty="0"/>
          </a:p>
        </p:txBody>
      </p:sp>
      <p:sp>
        <p:nvSpPr>
          <p:cNvPr id="3" name="Content Placeholder 2"/>
          <p:cNvSpPr>
            <a:spLocks noGrp="1"/>
          </p:cNvSpPr>
          <p:nvPr>
            <p:ph idx="1"/>
          </p:nvPr>
        </p:nvSpPr>
        <p:spPr>
          <a:xfrm>
            <a:off x="457200" y="1412776"/>
            <a:ext cx="8229600" cy="4925144"/>
          </a:xfrm>
          <a:solidFill>
            <a:schemeClr val="bg1"/>
          </a:solidFill>
        </p:spPr>
        <p:txBody>
          <a:bodyPr>
            <a:normAutofit fontScale="85000" lnSpcReduction="10000"/>
          </a:bodyPr>
          <a:lstStyle/>
          <a:p>
            <a:pPr marL="0" indent="0">
              <a:buNone/>
            </a:pPr>
            <a:endParaRPr lang="en-CA" sz="800" b="1" dirty="0" smtClean="0"/>
          </a:p>
          <a:p>
            <a:pPr marL="0" indent="0">
              <a:buNone/>
            </a:pPr>
            <a:r>
              <a:rPr lang="en-CA" b="1" dirty="0" smtClean="0"/>
              <a:t>Isaiah 11:1-3 </a:t>
            </a:r>
            <a:r>
              <a:rPr lang="en-CA" b="1" dirty="0"/>
              <a:t>KJV</a:t>
            </a:r>
          </a:p>
          <a:p>
            <a:r>
              <a:rPr lang="en-CA" dirty="0"/>
              <a:t>1  And there shall come forth a rod out of the stem of Jesse, and a Branch shall grow out of his roots:</a:t>
            </a:r>
          </a:p>
          <a:p>
            <a:r>
              <a:rPr lang="en-CA" b="1" dirty="0"/>
              <a:t>2  And the spirit of the LORD shall rest upon him, </a:t>
            </a:r>
            <a:r>
              <a:rPr lang="en-CA" dirty="0"/>
              <a:t>the spirit of wisdom and understanding, the spirit of counsel and might, the spirit of knowledge and of the fear of the LORD;</a:t>
            </a:r>
          </a:p>
          <a:p>
            <a:r>
              <a:rPr lang="en-CA" dirty="0"/>
              <a:t>3  </a:t>
            </a:r>
            <a:r>
              <a:rPr lang="en-CA" b="1" dirty="0"/>
              <a:t>And shall make him of quick understanding in the fear of the LORD: and he shall not judge after the sight of his eyes, neither reprove after the hearing of his ears:</a:t>
            </a:r>
          </a:p>
          <a:p>
            <a:endParaRPr lang="en-CA" dirty="0"/>
          </a:p>
          <a:p>
            <a:endParaRPr lang="en-CA" dirty="0"/>
          </a:p>
        </p:txBody>
      </p:sp>
    </p:spTree>
    <p:extLst>
      <p:ext uri="{BB962C8B-B14F-4D97-AF65-F5344CB8AC3E}">
        <p14:creationId xmlns:p14="http://schemas.microsoft.com/office/powerpoint/2010/main" val="36695200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460457" y="274638"/>
            <a:ext cx="4223086" cy="1282154"/>
          </a:xfrm>
          <a:solidFill>
            <a:schemeClr val="tx1">
              <a:alpha val="50000"/>
            </a:schemeClr>
          </a:solidFill>
          <a:effectLst>
            <a:softEdge rad="127000"/>
          </a:effectLst>
        </p:spPr>
        <p:txBody>
          <a:bodyPr>
            <a:normAutofit/>
          </a:bodyPr>
          <a:lstStyle/>
          <a:p>
            <a:r>
              <a:rPr lang="en-CA" sz="3600" b="1" dirty="0" smtClean="0">
                <a:solidFill>
                  <a:schemeClr val="bg1"/>
                </a:solidFill>
                <a:effectLst>
                  <a:outerShdw blurRad="38100" dist="38100" dir="2700000" algn="tl">
                    <a:srgbClr val="000000">
                      <a:alpha val="43137"/>
                    </a:srgbClr>
                  </a:outerShdw>
                </a:effectLst>
              </a:rPr>
              <a:t>Jeru</a:t>
            </a:r>
            <a:r>
              <a:rPr lang="en-CA" sz="3600" b="1" dirty="0" smtClean="0">
                <a:solidFill>
                  <a:schemeClr val="bg1"/>
                </a:solidFill>
                <a:effectLst>
                  <a:outerShdw blurRad="38100" dist="38100" dir="2700000" algn="tl">
                    <a:srgbClr val="000000">
                      <a:alpha val="43137"/>
                    </a:srgbClr>
                  </a:outerShdw>
                </a:effectLst>
              </a:rPr>
              <a:t>salem </a:t>
            </a:r>
            <a:br>
              <a:rPr lang="en-CA" sz="3600" b="1" dirty="0" smtClean="0">
                <a:solidFill>
                  <a:schemeClr val="bg1"/>
                </a:solidFill>
                <a:effectLst>
                  <a:outerShdw blurRad="38100" dist="38100" dir="2700000" algn="tl">
                    <a:srgbClr val="000000">
                      <a:alpha val="43137"/>
                    </a:srgbClr>
                  </a:outerShdw>
                </a:effectLst>
              </a:rPr>
            </a:br>
            <a:r>
              <a:rPr lang="en-CA" sz="2800" b="1" dirty="0" smtClean="0">
                <a:solidFill>
                  <a:schemeClr val="bg1"/>
                </a:solidFill>
                <a:effectLst>
                  <a:outerShdw blurRad="38100" dist="38100" dir="2700000" algn="tl">
                    <a:srgbClr val="000000">
                      <a:alpha val="43137"/>
                    </a:srgbClr>
                  </a:outerShdw>
                </a:effectLst>
              </a:rPr>
              <a:t>“</a:t>
            </a:r>
            <a:r>
              <a:rPr lang="en-CA" sz="2800" b="1" dirty="0" smtClean="0">
                <a:solidFill>
                  <a:schemeClr val="bg1"/>
                </a:solidFill>
                <a:effectLst>
                  <a:outerShdw blurRad="38100" dist="38100" dir="2700000" algn="tl">
                    <a:srgbClr val="000000">
                      <a:alpha val="43137"/>
                    </a:srgbClr>
                  </a:outerShdw>
                </a:effectLst>
              </a:rPr>
              <a:t>a burdensome stone”</a:t>
            </a:r>
            <a:endParaRPr lang="en-CA" sz="2800" b="1" dirty="0">
              <a:solidFill>
                <a:schemeClr val="bg1"/>
              </a:solidFill>
              <a:effectLst>
                <a:outerShdw blurRad="38100" dist="38100" dir="2700000" algn="tl">
                  <a:srgbClr val="000000">
                    <a:alpha val="43137"/>
                  </a:srgbClr>
                </a:outerShdw>
              </a:effectLst>
            </a:endParaRPr>
          </a:p>
        </p:txBody>
      </p:sp>
      <p:sp>
        <p:nvSpPr>
          <p:cNvPr id="5" name="Content Placeholder 4"/>
          <p:cNvSpPr>
            <a:spLocks noGrp="1"/>
          </p:cNvSpPr>
          <p:nvPr>
            <p:ph idx="1"/>
          </p:nvPr>
        </p:nvSpPr>
        <p:spPr>
          <a:xfrm>
            <a:off x="457200" y="2248272"/>
            <a:ext cx="8229600" cy="2260848"/>
          </a:xfrm>
          <a:solidFill>
            <a:schemeClr val="tx1">
              <a:alpha val="21000"/>
            </a:schemeClr>
          </a:solidFill>
          <a:effectLst>
            <a:softEdge rad="127000"/>
          </a:effectLst>
        </p:spPr>
        <p:txBody>
          <a:bodyPr>
            <a:normAutofit fontScale="85000" lnSpcReduction="10000"/>
          </a:bodyPr>
          <a:lstStyle/>
          <a:p>
            <a:pPr marL="0" indent="0">
              <a:buNone/>
            </a:pPr>
            <a:r>
              <a:rPr lang="en-CA" b="1" dirty="0">
                <a:solidFill>
                  <a:schemeClr val="bg1"/>
                </a:solidFill>
                <a:effectLst>
                  <a:outerShdw blurRad="38100" dist="38100" dir="2700000" algn="tl">
                    <a:srgbClr val="000000">
                      <a:alpha val="43137"/>
                    </a:srgbClr>
                  </a:outerShdw>
                </a:effectLst>
              </a:rPr>
              <a:t>Zechariah 12:3 KJV</a:t>
            </a:r>
          </a:p>
          <a:p>
            <a:r>
              <a:rPr lang="en-CA" dirty="0" smtClean="0">
                <a:solidFill>
                  <a:schemeClr val="bg1"/>
                </a:solidFill>
                <a:effectLst>
                  <a:outerShdw blurRad="38100" dist="38100" dir="2700000" algn="tl">
                    <a:srgbClr val="000000">
                      <a:alpha val="43137"/>
                    </a:srgbClr>
                  </a:outerShdw>
                </a:effectLst>
              </a:rPr>
              <a:t>“And </a:t>
            </a:r>
            <a:r>
              <a:rPr lang="en-CA" dirty="0">
                <a:solidFill>
                  <a:schemeClr val="bg1"/>
                </a:solidFill>
                <a:effectLst>
                  <a:outerShdw blurRad="38100" dist="38100" dir="2700000" algn="tl">
                    <a:srgbClr val="000000">
                      <a:alpha val="43137"/>
                    </a:srgbClr>
                  </a:outerShdw>
                </a:effectLst>
              </a:rPr>
              <a:t>in that day will I make Jerusalem a burdensome stone for all people: all that burden themselves with it shall be cut in pieces, though all the people of the earth be gathered together against it</a:t>
            </a:r>
            <a:r>
              <a:rPr lang="en-CA" dirty="0" smtClean="0">
                <a:solidFill>
                  <a:schemeClr val="bg1"/>
                </a:solidFill>
                <a:effectLst>
                  <a:outerShdw blurRad="38100" dist="38100" dir="2700000" algn="tl">
                    <a:srgbClr val="000000">
                      <a:alpha val="43137"/>
                    </a:srgbClr>
                  </a:outerShdw>
                </a:effectLst>
              </a:rPr>
              <a:t>.”</a:t>
            </a:r>
            <a:endParaRPr lang="en-CA" dirty="0">
              <a:solidFill>
                <a:schemeClr val="bg1"/>
              </a:solidFill>
              <a:effectLst>
                <a:outerShdw blurRad="38100" dist="38100" dir="2700000" algn="tl">
                  <a:srgbClr val="000000">
                    <a:alpha val="43137"/>
                  </a:srgbClr>
                </a:outerShdw>
              </a:effectLst>
            </a:endParaRPr>
          </a:p>
          <a:p>
            <a:endParaRPr lang="x-none">
              <a:effectLst>
                <a:outerShdw blurRad="38100" dist="38100" dir="2700000" algn="tl">
                  <a:srgbClr val="000000">
                    <a:alpha val="43137"/>
                  </a:srgbClr>
                </a:outerShdw>
              </a:effectLst>
            </a:endParaRPr>
          </a:p>
          <a:p>
            <a:endParaRPr lang="en-CA"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495498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Jerusalem’s Future</a:t>
            </a:r>
            <a:br>
              <a:rPr lang="en-CA" sz="3600" b="1" dirty="0" smtClean="0"/>
            </a:br>
            <a:r>
              <a:rPr lang="en-CA" sz="2800" b="1" dirty="0" smtClean="0"/>
              <a:t>“they know not the thoughts of YHWH”</a:t>
            </a:r>
            <a:endParaRPr lang="en-CA" sz="2800" b="1" dirty="0"/>
          </a:p>
        </p:txBody>
      </p:sp>
      <p:sp>
        <p:nvSpPr>
          <p:cNvPr id="3" name="Content Placeholder 2"/>
          <p:cNvSpPr>
            <a:spLocks noGrp="1"/>
          </p:cNvSpPr>
          <p:nvPr>
            <p:ph idx="1"/>
          </p:nvPr>
        </p:nvSpPr>
        <p:spPr>
          <a:xfrm>
            <a:off x="457200" y="1600200"/>
            <a:ext cx="8229600" cy="4637112"/>
          </a:xfrm>
          <a:solidFill>
            <a:schemeClr val="bg1"/>
          </a:solidFill>
        </p:spPr>
        <p:txBody>
          <a:bodyPr>
            <a:normAutofit fontScale="85000" lnSpcReduction="20000"/>
          </a:bodyPr>
          <a:lstStyle/>
          <a:p>
            <a:pPr marL="0" indent="0">
              <a:buNone/>
            </a:pPr>
            <a:endParaRPr lang="en-CA" sz="600" b="1" dirty="0" smtClean="0"/>
          </a:p>
          <a:p>
            <a:pPr marL="0" indent="0">
              <a:buNone/>
            </a:pPr>
            <a:r>
              <a:rPr lang="en-CA" b="1" dirty="0" smtClean="0"/>
              <a:t>Micah </a:t>
            </a:r>
            <a:r>
              <a:rPr lang="en-CA" b="1" dirty="0"/>
              <a:t>4:11-13 KJV</a:t>
            </a:r>
          </a:p>
          <a:p>
            <a:r>
              <a:rPr lang="en-CA" dirty="0"/>
              <a:t>11  Now also many nations are gathered against thee, that say, </a:t>
            </a:r>
            <a:r>
              <a:rPr lang="en-CA" b="1" dirty="0"/>
              <a:t>Let her be defiled, and let our eye look upon Zion</a:t>
            </a:r>
            <a:r>
              <a:rPr lang="en-CA" dirty="0"/>
              <a:t>.</a:t>
            </a:r>
          </a:p>
          <a:p>
            <a:r>
              <a:rPr lang="en-CA" dirty="0"/>
              <a:t>12  But they know not the thoughts of the LORD, neither understand they his counsel: for he shall gather them as the sheaves into the floor.</a:t>
            </a:r>
          </a:p>
          <a:p>
            <a:r>
              <a:rPr lang="en-CA" dirty="0"/>
              <a:t>13  Arise and thresh, O daughter of Zion: for I will make thine horn iron, and I will make thy hoofs brass: and </a:t>
            </a:r>
            <a:r>
              <a:rPr lang="en-CA" b="1" dirty="0"/>
              <a:t>thou shalt beat in pieces many people: and I will consecrate their gain unto the LORD, and their substance unto the Lord of the whole earth.</a:t>
            </a:r>
          </a:p>
          <a:p>
            <a:endParaRPr lang="x-none"/>
          </a:p>
          <a:p>
            <a:endParaRPr lang="en-CA" dirty="0"/>
          </a:p>
        </p:txBody>
      </p:sp>
    </p:spTree>
    <p:extLst>
      <p:ext uri="{BB962C8B-B14F-4D97-AF65-F5344CB8AC3E}">
        <p14:creationId xmlns:p14="http://schemas.microsoft.com/office/powerpoint/2010/main" val="19044624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Judgment first … then </a:t>
            </a:r>
            <a:r>
              <a:rPr lang="en-CA" sz="3600" b="1" dirty="0" smtClean="0"/>
              <a:t>Peace </a:t>
            </a:r>
            <a:endParaRPr lang="en-CA" sz="3600" b="1" dirty="0"/>
          </a:p>
        </p:txBody>
      </p:sp>
      <p:sp>
        <p:nvSpPr>
          <p:cNvPr id="3" name="Content Placeholder 2"/>
          <p:cNvSpPr>
            <a:spLocks noGrp="1"/>
          </p:cNvSpPr>
          <p:nvPr>
            <p:ph idx="1"/>
          </p:nvPr>
        </p:nvSpPr>
        <p:spPr>
          <a:xfrm>
            <a:off x="457200" y="1412776"/>
            <a:ext cx="8229600" cy="3744416"/>
          </a:xfrm>
          <a:solidFill>
            <a:schemeClr val="bg1"/>
          </a:solidFill>
        </p:spPr>
        <p:txBody>
          <a:bodyPr>
            <a:normAutofit fontScale="85000" lnSpcReduction="20000"/>
          </a:bodyPr>
          <a:lstStyle/>
          <a:p>
            <a:pPr marL="0" indent="0">
              <a:buNone/>
            </a:pPr>
            <a:endParaRPr lang="en-CA" sz="800" b="1" dirty="0" smtClean="0"/>
          </a:p>
          <a:p>
            <a:pPr marL="0" indent="0">
              <a:buNone/>
            </a:pPr>
            <a:r>
              <a:rPr lang="en-CA" b="1" dirty="0"/>
              <a:t>Isaiah 26:9-10 KJV</a:t>
            </a:r>
          </a:p>
          <a:p>
            <a:r>
              <a:rPr lang="en-CA" dirty="0"/>
              <a:t>9  With my soul have I desired thee in the night; yea, with my spirit within me will I seek thee early: for when </a:t>
            </a:r>
            <a:r>
              <a:rPr lang="en-CA" b="1" dirty="0"/>
              <a:t>thy judgments </a:t>
            </a:r>
            <a:r>
              <a:rPr lang="en-CA" b="1" i="1" dirty="0"/>
              <a:t>are</a:t>
            </a:r>
            <a:r>
              <a:rPr lang="en-CA" b="1" dirty="0"/>
              <a:t> in the earth, the inhabitants of the world will learn righteousness.</a:t>
            </a:r>
          </a:p>
          <a:p>
            <a:r>
              <a:rPr lang="en-CA" dirty="0"/>
              <a:t>10  Let favour be shewed to the wicked, </a:t>
            </a:r>
            <a:r>
              <a:rPr lang="en-CA" i="1" dirty="0"/>
              <a:t>yet</a:t>
            </a:r>
            <a:r>
              <a:rPr lang="en-CA" dirty="0"/>
              <a:t> will he not learn righteousness: in the land of uprightness will he deal unjustly, and will not behold the majesty of the LORD.</a:t>
            </a:r>
          </a:p>
          <a:p>
            <a:endParaRPr lang="x-none"/>
          </a:p>
          <a:p>
            <a:endParaRPr lang="en-CA" dirty="0"/>
          </a:p>
          <a:p>
            <a:endParaRPr lang="en-CA" dirty="0"/>
          </a:p>
        </p:txBody>
      </p:sp>
    </p:spTree>
    <p:extLst>
      <p:ext uri="{BB962C8B-B14F-4D97-AF65-F5344CB8AC3E}">
        <p14:creationId xmlns:p14="http://schemas.microsoft.com/office/powerpoint/2010/main" val="233735633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Jerusalem must fall again!</a:t>
            </a:r>
            <a:endParaRPr lang="en-CA" sz="3600" b="1" dirty="0"/>
          </a:p>
        </p:txBody>
      </p:sp>
      <p:sp>
        <p:nvSpPr>
          <p:cNvPr id="3" name="Content Placeholder 2"/>
          <p:cNvSpPr>
            <a:spLocks noGrp="1"/>
          </p:cNvSpPr>
          <p:nvPr>
            <p:ph idx="1"/>
          </p:nvPr>
        </p:nvSpPr>
        <p:spPr>
          <a:xfrm>
            <a:off x="457200" y="1600201"/>
            <a:ext cx="8229600" cy="4349080"/>
          </a:xfrm>
          <a:solidFill>
            <a:schemeClr val="bg1"/>
          </a:solidFill>
        </p:spPr>
        <p:txBody>
          <a:bodyPr>
            <a:normAutofit fontScale="85000" lnSpcReduction="20000"/>
          </a:bodyPr>
          <a:lstStyle/>
          <a:p>
            <a:endParaRPr lang="en-CA" sz="600" dirty="0" smtClean="0"/>
          </a:p>
          <a:p>
            <a:pPr marL="0" indent="0">
              <a:buNone/>
            </a:pPr>
            <a:r>
              <a:rPr lang="en-CA" b="1" dirty="0" smtClean="0"/>
              <a:t>Zechariah </a:t>
            </a:r>
            <a:r>
              <a:rPr lang="en-CA" b="1" dirty="0"/>
              <a:t>14:1-3 KJV</a:t>
            </a:r>
          </a:p>
          <a:p>
            <a:r>
              <a:rPr lang="en-CA" dirty="0"/>
              <a:t>1  Behold, the day of the LORD cometh, and thy spoil shall be divided in the midst of thee.</a:t>
            </a:r>
          </a:p>
          <a:p>
            <a:r>
              <a:rPr lang="en-CA" dirty="0"/>
              <a:t>2  For </a:t>
            </a:r>
            <a:r>
              <a:rPr lang="en-CA" b="1" dirty="0"/>
              <a:t>I will gather all nations against Jerusalem to battle; and the city shall be taken, </a:t>
            </a:r>
            <a:r>
              <a:rPr lang="en-CA" dirty="0"/>
              <a:t>and the houses rifled, and the women ravished; and half of the city shall go forth into captivity, and the residue of the people shall not be cut off from the city.</a:t>
            </a:r>
          </a:p>
          <a:p>
            <a:r>
              <a:rPr lang="en-CA" dirty="0"/>
              <a:t>3  </a:t>
            </a:r>
            <a:r>
              <a:rPr lang="en-CA" b="1" dirty="0"/>
              <a:t>Then shall the LORD go forth</a:t>
            </a:r>
            <a:r>
              <a:rPr lang="en-CA" dirty="0"/>
              <a:t>, and fight against those nations, as when he fought in the day of battle.</a:t>
            </a:r>
          </a:p>
          <a:p>
            <a:endParaRPr lang="x-none"/>
          </a:p>
          <a:p>
            <a:endParaRPr lang="en-CA" dirty="0"/>
          </a:p>
        </p:txBody>
      </p:sp>
    </p:spTree>
    <p:extLst>
      <p:ext uri="{BB962C8B-B14F-4D97-AF65-F5344CB8AC3E}">
        <p14:creationId xmlns:p14="http://schemas.microsoft.com/office/powerpoint/2010/main" val="178310104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World Government</a:t>
            </a:r>
            <a:br>
              <a:rPr lang="en-CA" sz="3600" b="1" dirty="0" smtClean="0"/>
            </a:br>
            <a:r>
              <a:rPr lang="en-CA" sz="2800" b="1" dirty="0" smtClean="0"/>
              <a:t>The </a:t>
            </a:r>
            <a:r>
              <a:rPr lang="en-CA" sz="2800" b="1" dirty="0" smtClean="0"/>
              <a:t>Time of Peace</a:t>
            </a:r>
            <a:endParaRPr lang="en-CA" sz="3600" b="1" dirty="0"/>
          </a:p>
        </p:txBody>
      </p:sp>
      <p:sp>
        <p:nvSpPr>
          <p:cNvPr id="3" name="Content Placeholder 2"/>
          <p:cNvSpPr>
            <a:spLocks noGrp="1"/>
          </p:cNvSpPr>
          <p:nvPr>
            <p:ph idx="1"/>
          </p:nvPr>
        </p:nvSpPr>
        <p:spPr>
          <a:xfrm>
            <a:off x="457200" y="1484784"/>
            <a:ext cx="8229600" cy="4536504"/>
          </a:xfrm>
          <a:solidFill>
            <a:schemeClr val="bg1"/>
          </a:solidFill>
        </p:spPr>
        <p:txBody>
          <a:bodyPr>
            <a:normAutofit fontScale="85000" lnSpcReduction="20000"/>
          </a:bodyPr>
          <a:lstStyle/>
          <a:p>
            <a:pPr marL="0" indent="0">
              <a:buNone/>
            </a:pPr>
            <a:endParaRPr lang="en-CA" sz="800" b="1" dirty="0" smtClean="0"/>
          </a:p>
          <a:p>
            <a:pPr marL="0" indent="0">
              <a:buNone/>
            </a:pPr>
            <a:r>
              <a:rPr lang="en-CA" b="1" dirty="0" smtClean="0"/>
              <a:t>Micah 4:1-2 </a:t>
            </a:r>
            <a:r>
              <a:rPr lang="en-CA" b="1" dirty="0"/>
              <a:t>KJV</a:t>
            </a:r>
          </a:p>
          <a:p>
            <a:r>
              <a:rPr lang="en-CA" dirty="0"/>
              <a:t>1  </a:t>
            </a:r>
            <a:r>
              <a:rPr lang="en-CA" b="1" dirty="0"/>
              <a:t>But in the last days it shall come to pass</a:t>
            </a:r>
            <a:r>
              <a:rPr lang="en-CA" dirty="0"/>
              <a:t>, </a:t>
            </a:r>
            <a:r>
              <a:rPr lang="en-CA" i="1" dirty="0"/>
              <a:t>that</a:t>
            </a:r>
            <a:r>
              <a:rPr lang="en-CA" dirty="0"/>
              <a:t> the mountain of the house of the LORD shall be established in the top of the mountains, and it shall be exalted above the hills; and people shall flow unto it.</a:t>
            </a:r>
          </a:p>
          <a:p>
            <a:r>
              <a:rPr lang="en-CA" dirty="0"/>
              <a:t>2  And many nations shall come, and say, Come, and let us go up to the mountain of the LORD, and to the house of the God of Jacob; and he will teach us of his ways, and we will walk in his paths: </a:t>
            </a:r>
            <a:r>
              <a:rPr lang="en-CA" b="1" dirty="0"/>
              <a:t>for the law shall go forth of Zion, and the word of the LORD from Jerusalem.</a:t>
            </a:r>
          </a:p>
          <a:p>
            <a:endParaRPr lang="en-CA" dirty="0"/>
          </a:p>
          <a:p>
            <a:endParaRPr lang="en-CA" dirty="0"/>
          </a:p>
        </p:txBody>
      </p:sp>
    </p:spTree>
    <p:extLst>
      <p:ext uri="{BB962C8B-B14F-4D97-AF65-F5344CB8AC3E}">
        <p14:creationId xmlns:p14="http://schemas.microsoft.com/office/powerpoint/2010/main" val="87619793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The Time of </a:t>
            </a:r>
            <a:r>
              <a:rPr lang="en-CA" sz="3600" b="1" dirty="0" smtClean="0"/>
              <a:t>Peace</a:t>
            </a:r>
            <a:br>
              <a:rPr lang="en-CA" sz="3600" b="1" dirty="0" smtClean="0"/>
            </a:br>
            <a:r>
              <a:rPr lang="en-CA" sz="2800" b="1" dirty="0" smtClean="0"/>
              <a:t>“none shall make them afraid”</a:t>
            </a:r>
            <a:endParaRPr lang="en-CA" sz="2800" b="1" dirty="0"/>
          </a:p>
        </p:txBody>
      </p:sp>
      <p:sp>
        <p:nvSpPr>
          <p:cNvPr id="3" name="Content Placeholder 2"/>
          <p:cNvSpPr>
            <a:spLocks noGrp="1"/>
          </p:cNvSpPr>
          <p:nvPr>
            <p:ph idx="1"/>
          </p:nvPr>
        </p:nvSpPr>
        <p:spPr>
          <a:xfrm>
            <a:off x="457200" y="1484784"/>
            <a:ext cx="8229600" cy="3816424"/>
          </a:xfrm>
          <a:solidFill>
            <a:schemeClr val="bg1"/>
          </a:solidFill>
        </p:spPr>
        <p:txBody>
          <a:bodyPr>
            <a:normAutofit fontScale="85000" lnSpcReduction="10000"/>
          </a:bodyPr>
          <a:lstStyle/>
          <a:p>
            <a:pPr marL="0" indent="0">
              <a:buNone/>
            </a:pPr>
            <a:endParaRPr lang="en-CA" sz="800" b="1" dirty="0" smtClean="0"/>
          </a:p>
          <a:p>
            <a:pPr marL="0" indent="0">
              <a:buNone/>
            </a:pPr>
            <a:r>
              <a:rPr lang="en-CA" b="1" dirty="0" smtClean="0"/>
              <a:t>Micah 4:3-4 </a:t>
            </a:r>
            <a:r>
              <a:rPr lang="en-CA" b="1" dirty="0"/>
              <a:t>KJV</a:t>
            </a:r>
          </a:p>
          <a:p>
            <a:r>
              <a:rPr lang="en-CA" dirty="0" smtClean="0"/>
              <a:t>3  </a:t>
            </a:r>
            <a:r>
              <a:rPr lang="en-CA" dirty="0"/>
              <a:t>And he shall judge among many people, and rebuke strong nations afar off; and they shall beat their swords into plowshares, and their spears into </a:t>
            </a:r>
            <a:r>
              <a:rPr lang="en-CA" dirty="0" err="1"/>
              <a:t>pruninghooks</a:t>
            </a:r>
            <a:r>
              <a:rPr lang="en-CA" dirty="0"/>
              <a:t>: nation shall not lift up a sword against nation, </a:t>
            </a:r>
            <a:r>
              <a:rPr lang="en-CA" b="1" dirty="0"/>
              <a:t>neither shall they learn war any more</a:t>
            </a:r>
            <a:r>
              <a:rPr lang="en-CA" dirty="0"/>
              <a:t>.</a:t>
            </a:r>
          </a:p>
          <a:p>
            <a:r>
              <a:rPr lang="en-CA" dirty="0"/>
              <a:t>4  </a:t>
            </a:r>
            <a:r>
              <a:rPr lang="en-CA" b="1" dirty="0"/>
              <a:t>But they shall sit every man under his vine and under his fig tree; and none shall make </a:t>
            </a:r>
            <a:r>
              <a:rPr lang="en-CA" b="1" i="1" dirty="0"/>
              <a:t>them</a:t>
            </a:r>
            <a:r>
              <a:rPr lang="en-CA" b="1" dirty="0"/>
              <a:t> afraid: for the mouth of the LORD of hosts hath spoken </a:t>
            </a:r>
            <a:r>
              <a:rPr lang="en-CA" b="1" i="1" dirty="0"/>
              <a:t>it</a:t>
            </a:r>
            <a:r>
              <a:rPr lang="en-CA" i="1" dirty="0"/>
              <a:t>.</a:t>
            </a:r>
            <a:endParaRPr lang="en-CA" dirty="0"/>
          </a:p>
          <a:p>
            <a:endParaRPr lang="en-CA" dirty="0"/>
          </a:p>
          <a:p>
            <a:endParaRPr lang="en-CA" dirty="0"/>
          </a:p>
        </p:txBody>
      </p:sp>
    </p:spTree>
    <p:extLst>
      <p:ext uri="{BB962C8B-B14F-4D97-AF65-F5344CB8AC3E}">
        <p14:creationId xmlns:p14="http://schemas.microsoft.com/office/powerpoint/2010/main" val="99514496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sz="4000" b="1" dirty="0" smtClean="0"/>
              <a:t>Our Peace:</a:t>
            </a:r>
            <a:br>
              <a:rPr lang="en-CA" sz="4000" b="1" dirty="0" smtClean="0"/>
            </a:br>
            <a:r>
              <a:rPr lang="en-CA" sz="3100" b="1" dirty="0" smtClean="0"/>
              <a:t>“To Reign with Him for 1000 years” </a:t>
            </a:r>
            <a:endParaRPr lang="en-CA" sz="3100" b="1" dirty="0"/>
          </a:p>
        </p:txBody>
      </p:sp>
      <p:sp>
        <p:nvSpPr>
          <p:cNvPr id="3" name="Content Placeholder 2"/>
          <p:cNvSpPr>
            <a:spLocks noGrp="1"/>
          </p:cNvSpPr>
          <p:nvPr>
            <p:ph idx="1"/>
          </p:nvPr>
        </p:nvSpPr>
        <p:spPr>
          <a:xfrm>
            <a:off x="831273" y="1628800"/>
            <a:ext cx="7481455" cy="2520280"/>
          </a:xfrm>
          <a:solidFill>
            <a:schemeClr val="bg1"/>
          </a:solidFill>
        </p:spPr>
        <p:txBody>
          <a:bodyPr>
            <a:normAutofit fontScale="85000" lnSpcReduction="20000"/>
          </a:bodyPr>
          <a:lstStyle/>
          <a:p>
            <a:pPr marL="0" indent="0">
              <a:buNone/>
            </a:pPr>
            <a:endParaRPr lang="en-CA" sz="700" b="1" dirty="0" smtClean="0"/>
          </a:p>
          <a:p>
            <a:pPr marL="0" indent="0">
              <a:buNone/>
            </a:pPr>
            <a:r>
              <a:rPr lang="en-CA" b="1" dirty="0" smtClean="0"/>
              <a:t>Revelation 20:6 KJV</a:t>
            </a:r>
            <a:endParaRPr lang="en-CA" dirty="0"/>
          </a:p>
          <a:p>
            <a:r>
              <a:rPr lang="en-CA" dirty="0"/>
              <a:t>6  Blessed and holy </a:t>
            </a:r>
            <a:r>
              <a:rPr lang="en-CA" i="1" dirty="0"/>
              <a:t>is</a:t>
            </a:r>
            <a:r>
              <a:rPr lang="en-CA" dirty="0"/>
              <a:t> he that hath part in the first resurrection: on such the second death hath no power, </a:t>
            </a:r>
            <a:r>
              <a:rPr lang="en-CA" b="1" dirty="0"/>
              <a:t>but they shall be priests of God and of Christ, and shall reign with him a thousand years.</a:t>
            </a:r>
          </a:p>
          <a:p>
            <a:endParaRPr lang="en-CA" dirty="0"/>
          </a:p>
        </p:txBody>
      </p:sp>
    </p:spTree>
    <p:extLst>
      <p:ext uri="{BB962C8B-B14F-4D97-AF65-F5344CB8AC3E}">
        <p14:creationId xmlns:p14="http://schemas.microsoft.com/office/powerpoint/2010/main" val="108204191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Human Nature let Free</a:t>
            </a:r>
            <a:br>
              <a:rPr lang="en-CA" sz="3600" b="1" dirty="0" smtClean="0"/>
            </a:br>
            <a:r>
              <a:rPr lang="en-CA" sz="2800" b="1" dirty="0" smtClean="0"/>
              <a:t>Peace was Maintained</a:t>
            </a:r>
            <a:endParaRPr lang="en-CA" sz="3600" b="1" dirty="0"/>
          </a:p>
        </p:txBody>
      </p:sp>
      <p:sp>
        <p:nvSpPr>
          <p:cNvPr id="3" name="Content Placeholder 2"/>
          <p:cNvSpPr>
            <a:spLocks noGrp="1"/>
          </p:cNvSpPr>
          <p:nvPr>
            <p:ph idx="1"/>
          </p:nvPr>
        </p:nvSpPr>
        <p:spPr>
          <a:xfrm>
            <a:off x="820929" y="1556792"/>
            <a:ext cx="7481455" cy="3528392"/>
          </a:xfrm>
          <a:solidFill>
            <a:schemeClr val="bg1"/>
          </a:solidFill>
        </p:spPr>
        <p:txBody>
          <a:bodyPr>
            <a:normAutofit fontScale="85000" lnSpcReduction="20000"/>
          </a:bodyPr>
          <a:lstStyle/>
          <a:p>
            <a:pPr marL="0" indent="0">
              <a:buNone/>
            </a:pPr>
            <a:endParaRPr lang="en-CA" sz="700" b="1" dirty="0" smtClean="0"/>
          </a:p>
          <a:p>
            <a:pPr marL="0" indent="0">
              <a:buNone/>
            </a:pPr>
            <a:r>
              <a:rPr lang="en-CA" b="1" dirty="0"/>
              <a:t>Revelation 20:2-3 KJV</a:t>
            </a:r>
          </a:p>
          <a:p>
            <a:r>
              <a:rPr lang="en-CA" dirty="0"/>
              <a:t>2  And he laid hold on the dragon, that old serpent, which is the Devil, and Satan, and </a:t>
            </a:r>
            <a:r>
              <a:rPr lang="en-CA" b="1" dirty="0"/>
              <a:t>bound him </a:t>
            </a:r>
            <a:r>
              <a:rPr lang="en-CA" dirty="0"/>
              <a:t>a thousand years,</a:t>
            </a:r>
          </a:p>
          <a:p>
            <a:r>
              <a:rPr lang="en-CA" dirty="0"/>
              <a:t>3  And cast him into the bottomless pit, and shut him up, and set a seal upon him, that he should deceive the nations no more, till the thousand years should be fulfilled: and after that </a:t>
            </a:r>
            <a:r>
              <a:rPr lang="en-CA" b="1" dirty="0"/>
              <a:t>he must be loosed </a:t>
            </a:r>
            <a:r>
              <a:rPr lang="en-CA" dirty="0"/>
              <a:t>a little season.</a:t>
            </a:r>
          </a:p>
          <a:p>
            <a:endParaRPr lang="x-none"/>
          </a:p>
          <a:p>
            <a:endParaRPr lang="x-none"/>
          </a:p>
          <a:p>
            <a:endParaRPr lang="en-CA" dirty="0"/>
          </a:p>
          <a:p>
            <a:endParaRPr lang="en-CA" dirty="0"/>
          </a:p>
        </p:txBody>
      </p:sp>
    </p:spTree>
    <p:extLst>
      <p:ext uri="{BB962C8B-B14F-4D97-AF65-F5344CB8AC3E}">
        <p14:creationId xmlns:p14="http://schemas.microsoft.com/office/powerpoint/2010/main" val="420567198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Human Nature is Destroyed</a:t>
            </a:r>
            <a:r>
              <a:rPr lang="en-CA" sz="3100" b="1" dirty="0" smtClean="0"/>
              <a:t/>
            </a:r>
            <a:br>
              <a:rPr lang="en-CA" sz="3100" b="1" dirty="0" smtClean="0"/>
            </a:br>
            <a:r>
              <a:rPr lang="en-CA" sz="2800" b="1" dirty="0" smtClean="0"/>
              <a:t>The </a:t>
            </a:r>
            <a:r>
              <a:rPr lang="en-CA" sz="2800" b="1" dirty="0" smtClean="0"/>
              <a:t>End of the </a:t>
            </a:r>
            <a:r>
              <a:rPr lang="en-CA" sz="2800" b="1" dirty="0" smtClean="0"/>
              <a:t>real Obstacle of Peace</a:t>
            </a:r>
            <a:endParaRPr lang="en-CA" sz="3100" b="1" dirty="0"/>
          </a:p>
        </p:txBody>
      </p:sp>
      <p:sp>
        <p:nvSpPr>
          <p:cNvPr id="3" name="Content Placeholder 2"/>
          <p:cNvSpPr>
            <a:spLocks noGrp="1"/>
          </p:cNvSpPr>
          <p:nvPr>
            <p:ph idx="1"/>
          </p:nvPr>
        </p:nvSpPr>
        <p:spPr>
          <a:xfrm>
            <a:off x="820929" y="1556792"/>
            <a:ext cx="7481455" cy="3528392"/>
          </a:xfrm>
          <a:solidFill>
            <a:schemeClr val="bg1"/>
          </a:solidFill>
        </p:spPr>
        <p:txBody>
          <a:bodyPr>
            <a:normAutofit fontScale="85000" lnSpcReduction="20000"/>
          </a:bodyPr>
          <a:lstStyle/>
          <a:p>
            <a:pPr marL="0" indent="0">
              <a:buNone/>
            </a:pPr>
            <a:endParaRPr lang="en-CA" sz="700" b="1" dirty="0" smtClean="0"/>
          </a:p>
          <a:p>
            <a:pPr marL="0" indent="0">
              <a:buNone/>
            </a:pPr>
            <a:r>
              <a:rPr lang="en-CA" b="1" dirty="0"/>
              <a:t>1 Corinthians 15:24-26 KJV</a:t>
            </a:r>
          </a:p>
          <a:p>
            <a:r>
              <a:rPr lang="en-CA" dirty="0"/>
              <a:t>24  Then </a:t>
            </a:r>
            <a:r>
              <a:rPr lang="en-CA" i="1" dirty="0"/>
              <a:t>cometh</a:t>
            </a:r>
            <a:r>
              <a:rPr lang="en-CA" dirty="0"/>
              <a:t> the end, when he shall have delivered up the kingdom to God, even the Father; when he shall have put down all rule and all authority and power.</a:t>
            </a:r>
          </a:p>
          <a:p>
            <a:r>
              <a:rPr lang="en-CA" dirty="0"/>
              <a:t>25  For he must reign, till he hath put all enemies under his feet.</a:t>
            </a:r>
          </a:p>
          <a:p>
            <a:r>
              <a:rPr lang="en-CA" dirty="0"/>
              <a:t>26  </a:t>
            </a:r>
            <a:r>
              <a:rPr lang="en-CA" b="1" dirty="0"/>
              <a:t>The last enemy </a:t>
            </a:r>
            <a:r>
              <a:rPr lang="en-CA" b="1" i="1" dirty="0"/>
              <a:t>that</a:t>
            </a:r>
            <a:r>
              <a:rPr lang="en-CA" b="1" dirty="0"/>
              <a:t> shall be destroyed </a:t>
            </a:r>
            <a:r>
              <a:rPr lang="en-CA" b="1" i="1" dirty="0"/>
              <a:t>is</a:t>
            </a:r>
            <a:r>
              <a:rPr lang="en-CA" b="1" dirty="0"/>
              <a:t> death.</a:t>
            </a:r>
          </a:p>
          <a:p>
            <a:endParaRPr lang="x-none"/>
          </a:p>
          <a:p>
            <a:endParaRPr lang="en-CA" dirty="0"/>
          </a:p>
          <a:p>
            <a:endParaRPr lang="en-CA" dirty="0"/>
          </a:p>
        </p:txBody>
      </p:sp>
    </p:spTree>
    <p:extLst>
      <p:ext uri="{BB962C8B-B14F-4D97-AF65-F5344CB8AC3E}">
        <p14:creationId xmlns:p14="http://schemas.microsoft.com/office/powerpoint/2010/main" val="2415202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sz="4000" b="1" dirty="0" smtClean="0"/>
              <a:t>“The Peace of God”</a:t>
            </a:r>
            <a:r>
              <a:rPr lang="en-CA" dirty="0" smtClean="0"/>
              <a:t/>
            </a:r>
            <a:br>
              <a:rPr lang="en-CA" dirty="0" smtClean="0"/>
            </a:br>
            <a:r>
              <a:rPr lang="en-CA" sz="3100" b="1" i="1" dirty="0" smtClean="0"/>
              <a:t>Summary of Class 2</a:t>
            </a:r>
            <a:endParaRPr lang="en-CA" sz="3100" b="1" i="1" dirty="0"/>
          </a:p>
        </p:txBody>
      </p:sp>
      <p:sp>
        <p:nvSpPr>
          <p:cNvPr id="3" name="Content Placeholder 2"/>
          <p:cNvSpPr>
            <a:spLocks noGrp="1"/>
          </p:cNvSpPr>
          <p:nvPr>
            <p:ph idx="1"/>
          </p:nvPr>
        </p:nvSpPr>
        <p:spPr>
          <a:xfrm>
            <a:off x="683569" y="1600200"/>
            <a:ext cx="7920880" cy="4525963"/>
          </a:xfrm>
          <a:solidFill>
            <a:schemeClr val="bg1"/>
          </a:solidFill>
        </p:spPr>
        <p:txBody>
          <a:bodyPr>
            <a:normAutofit fontScale="85000" lnSpcReduction="10000"/>
          </a:bodyPr>
          <a:lstStyle/>
          <a:p>
            <a:pPr>
              <a:buFont typeface="+mj-lt"/>
              <a:buAutoNum type="arabicPeriod"/>
            </a:pPr>
            <a:endParaRPr lang="en-CA" sz="600" dirty="0" smtClean="0"/>
          </a:p>
          <a:p>
            <a:pPr marL="514350" indent="-514350">
              <a:buFont typeface="+mj-lt"/>
              <a:buAutoNum type="arabicPeriod"/>
            </a:pPr>
            <a:r>
              <a:rPr lang="en-CA" dirty="0" smtClean="0"/>
              <a:t>The </a:t>
            </a:r>
            <a:r>
              <a:rPr lang="en-CA" b="1" dirty="0" smtClean="0"/>
              <a:t>Peace of God </a:t>
            </a:r>
            <a:r>
              <a:rPr lang="en-CA" dirty="0" smtClean="0"/>
              <a:t>is ‘sown’.</a:t>
            </a:r>
          </a:p>
          <a:p>
            <a:pPr marL="514350" indent="-514350">
              <a:buFont typeface="+mj-lt"/>
              <a:buAutoNum type="arabicPeriod"/>
            </a:pPr>
            <a:r>
              <a:rPr lang="en-CA" dirty="0" smtClean="0"/>
              <a:t>The </a:t>
            </a:r>
            <a:r>
              <a:rPr lang="en-CA" b="1" dirty="0" smtClean="0"/>
              <a:t>God of Peace </a:t>
            </a:r>
            <a:r>
              <a:rPr lang="en-CA" dirty="0" smtClean="0"/>
              <a:t>can bring ‘harmony’ out of chaos.</a:t>
            </a:r>
          </a:p>
          <a:p>
            <a:pPr marL="514350" indent="-514350">
              <a:buFont typeface="+mj-lt"/>
              <a:buAutoNum type="arabicPeriod"/>
            </a:pPr>
            <a:r>
              <a:rPr lang="en-CA" dirty="0" smtClean="0"/>
              <a:t>Jacob prayed for peace according to the promises made to him.</a:t>
            </a:r>
          </a:p>
          <a:p>
            <a:pPr marL="514350" indent="-514350">
              <a:buFont typeface="+mj-lt"/>
              <a:buAutoNum type="arabicPeriod"/>
            </a:pPr>
            <a:r>
              <a:rPr lang="en-CA" dirty="0" smtClean="0"/>
              <a:t>Perfect peace belongs to those who trust YHWH.</a:t>
            </a:r>
          </a:p>
          <a:p>
            <a:pPr marL="514350" indent="-514350">
              <a:buFont typeface="+mj-lt"/>
              <a:buAutoNum type="arabicPeriod"/>
            </a:pPr>
            <a:r>
              <a:rPr lang="en-CA" dirty="0" smtClean="0"/>
              <a:t>The </a:t>
            </a:r>
            <a:r>
              <a:rPr lang="en-CA" b="1" dirty="0" smtClean="0"/>
              <a:t>peace of God </a:t>
            </a:r>
            <a:r>
              <a:rPr lang="en-CA" dirty="0" smtClean="0"/>
              <a:t>surpasses understanding.</a:t>
            </a:r>
          </a:p>
          <a:p>
            <a:pPr marL="514350" indent="-514350">
              <a:buFont typeface="+mj-lt"/>
              <a:buAutoNum type="arabicPeriod"/>
            </a:pPr>
            <a:r>
              <a:rPr lang="en-CA" dirty="0" smtClean="0"/>
              <a:t>King Hezekiah prayed for what was humanly ‘impossible.’</a:t>
            </a:r>
          </a:p>
          <a:p>
            <a:pPr marL="514350" indent="-514350">
              <a:buFont typeface="+mj-lt"/>
              <a:buAutoNum type="arabicPeriod"/>
            </a:pPr>
            <a:r>
              <a:rPr lang="en-CA" dirty="0" smtClean="0"/>
              <a:t>The “</a:t>
            </a:r>
            <a:r>
              <a:rPr lang="en-CA" b="1" dirty="0" smtClean="0"/>
              <a:t>peace of God</a:t>
            </a:r>
            <a:r>
              <a:rPr lang="en-CA" dirty="0" smtClean="0"/>
              <a:t>” guards our heart and mind.</a:t>
            </a:r>
          </a:p>
          <a:p>
            <a:pPr marL="514350" indent="-514350">
              <a:buFont typeface="+mj-lt"/>
              <a:buAutoNum type="arabicPeriod"/>
            </a:pPr>
            <a:endParaRPr lang="en-CA" dirty="0" smtClean="0"/>
          </a:p>
          <a:p>
            <a:pPr marL="514350" indent="-514350">
              <a:buFont typeface="+mj-lt"/>
              <a:buAutoNum type="arabicPeriod"/>
            </a:pPr>
            <a:endParaRPr lang="en-CA" dirty="0" smtClean="0"/>
          </a:p>
          <a:p>
            <a:pPr marL="514350" indent="-514350">
              <a:buFont typeface="+mj-lt"/>
              <a:buAutoNum type="arabicPeriod"/>
            </a:pPr>
            <a:endParaRPr lang="en-CA" dirty="0"/>
          </a:p>
        </p:txBody>
      </p:sp>
    </p:spTree>
    <p:extLst>
      <p:ext uri="{BB962C8B-B14F-4D97-AF65-F5344CB8AC3E}">
        <p14:creationId xmlns:p14="http://schemas.microsoft.com/office/powerpoint/2010/main" val="342138656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“The End of that Man is Peace</a:t>
            </a:r>
            <a:r>
              <a:rPr lang="en-CA" sz="3600" b="1" dirty="0" smtClean="0"/>
              <a:t>”</a:t>
            </a:r>
            <a:br>
              <a:rPr lang="en-CA" sz="3600" b="1" dirty="0" smtClean="0"/>
            </a:br>
            <a:r>
              <a:rPr lang="en-CA" sz="3100" b="1" dirty="0" smtClean="0"/>
              <a:t>“</a:t>
            </a:r>
            <a:r>
              <a:rPr lang="en-CA" sz="3100" b="1" dirty="0" smtClean="0"/>
              <a:t>Because they trust in him”</a:t>
            </a:r>
            <a:endParaRPr lang="en-CA" sz="3100" b="1" dirty="0"/>
          </a:p>
        </p:txBody>
      </p:sp>
      <p:sp>
        <p:nvSpPr>
          <p:cNvPr id="3" name="Content Placeholder 2"/>
          <p:cNvSpPr>
            <a:spLocks noGrp="1"/>
          </p:cNvSpPr>
          <p:nvPr>
            <p:ph idx="1"/>
          </p:nvPr>
        </p:nvSpPr>
        <p:spPr>
          <a:xfrm>
            <a:off x="831273" y="1600200"/>
            <a:ext cx="7481455" cy="4133056"/>
          </a:xfrm>
          <a:solidFill>
            <a:schemeClr val="bg1"/>
          </a:solidFill>
        </p:spPr>
        <p:txBody>
          <a:bodyPr>
            <a:normAutofit fontScale="85000" lnSpcReduction="20000"/>
          </a:bodyPr>
          <a:lstStyle/>
          <a:p>
            <a:pPr marL="0" indent="0">
              <a:buNone/>
            </a:pPr>
            <a:endParaRPr lang="en-CA" sz="800" b="1" dirty="0" smtClean="0"/>
          </a:p>
          <a:p>
            <a:pPr marL="0" indent="0">
              <a:buNone/>
            </a:pPr>
            <a:r>
              <a:rPr lang="en-CA" b="1" dirty="0" smtClean="0"/>
              <a:t>Psalms 37:37-40 </a:t>
            </a:r>
            <a:r>
              <a:rPr lang="en-CA" b="1" dirty="0"/>
              <a:t>KJV</a:t>
            </a:r>
          </a:p>
          <a:p>
            <a:r>
              <a:rPr lang="en-CA" b="1" dirty="0" smtClean="0"/>
              <a:t>37  </a:t>
            </a:r>
            <a:r>
              <a:rPr lang="en-CA" b="1" dirty="0"/>
              <a:t>Mark the perfect </a:t>
            </a:r>
            <a:r>
              <a:rPr lang="en-CA" b="1" i="1" dirty="0"/>
              <a:t>man,</a:t>
            </a:r>
            <a:r>
              <a:rPr lang="en-CA" b="1" dirty="0"/>
              <a:t> and behold the upright: for the end of </a:t>
            </a:r>
            <a:r>
              <a:rPr lang="en-CA" b="1" i="1" dirty="0"/>
              <a:t>that</a:t>
            </a:r>
            <a:r>
              <a:rPr lang="en-CA" b="1" dirty="0"/>
              <a:t> man </a:t>
            </a:r>
            <a:r>
              <a:rPr lang="en-CA" b="1" i="1" dirty="0"/>
              <a:t>is</a:t>
            </a:r>
            <a:r>
              <a:rPr lang="en-CA" b="1" dirty="0"/>
              <a:t> peace.</a:t>
            </a:r>
          </a:p>
          <a:p>
            <a:r>
              <a:rPr lang="en-CA" dirty="0"/>
              <a:t>38  But the transgressors shall be destroyed together: the end of the wicked shall be cut off.</a:t>
            </a:r>
          </a:p>
          <a:p>
            <a:r>
              <a:rPr lang="en-CA" dirty="0"/>
              <a:t>39  But the salvation of the righteous </a:t>
            </a:r>
            <a:r>
              <a:rPr lang="en-CA" i="1" dirty="0"/>
              <a:t>is</a:t>
            </a:r>
            <a:r>
              <a:rPr lang="en-CA" dirty="0"/>
              <a:t> of the LORD: </a:t>
            </a:r>
            <a:r>
              <a:rPr lang="en-CA" i="1" dirty="0"/>
              <a:t>he is</a:t>
            </a:r>
            <a:r>
              <a:rPr lang="en-CA" dirty="0"/>
              <a:t> their strength in the time of trouble.</a:t>
            </a:r>
          </a:p>
          <a:p>
            <a:r>
              <a:rPr lang="en-CA" b="1" dirty="0"/>
              <a:t>40  And the LORD shall help them, and deliver them: he shall deliver them from the wicked, and save them, because they trust in him.</a:t>
            </a:r>
          </a:p>
          <a:p>
            <a:endParaRPr lang="en-CA" dirty="0"/>
          </a:p>
          <a:p>
            <a:endParaRPr lang="en-CA" dirty="0"/>
          </a:p>
        </p:txBody>
      </p:sp>
    </p:spTree>
    <p:extLst>
      <p:ext uri="{BB962C8B-B14F-4D97-AF65-F5344CB8AC3E}">
        <p14:creationId xmlns:p14="http://schemas.microsoft.com/office/powerpoint/2010/main" val="259308033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Content Placeholder 5"/>
          <p:cNvSpPr>
            <a:spLocks noGrp="1"/>
          </p:cNvSpPr>
          <p:nvPr>
            <p:ph idx="1"/>
          </p:nvPr>
        </p:nvSpPr>
        <p:spPr/>
        <p:txBody>
          <a:bodyPr/>
          <a:lstStyle/>
          <a:p>
            <a:pPr marL="0" indent="0" algn="ctr">
              <a:buNone/>
            </a:pPr>
            <a:endParaRPr lang="en-CA" dirty="0" smtClean="0"/>
          </a:p>
          <a:p>
            <a:pPr marL="0" indent="0" algn="ctr">
              <a:buNone/>
            </a:pPr>
            <a:endParaRPr lang="en-CA" dirty="0" smtClean="0"/>
          </a:p>
          <a:p>
            <a:pPr marL="0" indent="0" algn="ctr">
              <a:buNone/>
            </a:pPr>
            <a:r>
              <a:rPr lang="en-CA" b="1" dirty="0" smtClean="0">
                <a:solidFill>
                  <a:schemeClr val="bg1"/>
                </a:solidFill>
                <a:effectLst>
                  <a:outerShdw blurRad="38100" dist="38100" dir="2700000" algn="tl">
                    <a:srgbClr val="000000">
                      <a:alpha val="43137"/>
                    </a:srgbClr>
                  </a:outerShdw>
                </a:effectLst>
              </a:rPr>
              <a:t>This study of ‘PEACE’</a:t>
            </a:r>
          </a:p>
          <a:p>
            <a:pPr marL="0" indent="0" algn="ctr">
              <a:buNone/>
            </a:pPr>
            <a:r>
              <a:rPr lang="en-CA" b="1" dirty="0" smtClean="0">
                <a:solidFill>
                  <a:schemeClr val="bg1"/>
                </a:solidFill>
                <a:effectLst>
                  <a:outerShdw blurRad="38100" dist="38100" dir="2700000" algn="tl">
                    <a:srgbClr val="000000">
                      <a:alpha val="43137"/>
                    </a:srgbClr>
                  </a:outerShdw>
                </a:effectLst>
              </a:rPr>
              <a:t>The End of the Beginning</a:t>
            </a:r>
            <a:endParaRPr lang="en-CA"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88764471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sz="4000" b="1" dirty="0" smtClean="0"/>
              <a:t>“No peace to the wicked”</a:t>
            </a:r>
            <a:r>
              <a:rPr lang="en-CA" b="1" dirty="0" smtClean="0"/>
              <a:t/>
            </a:r>
            <a:br>
              <a:rPr lang="en-CA" b="1" dirty="0" smtClean="0"/>
            </a:br>
            <a:r>
              <a:rPr lang="en-CA" sz="3100" b="1" i="1" dirty="0" smtClean="0"/>
              <a:t>Summary of Class 3</a:t>
            </a:r>
            <a:endParaRPr lang="en-CA" sz="3100" b="1" i="1" dirty="0"/>
          </a:p>
        </p:txBody>
      </p:sp>
      <p:sp>
        <p:nvSpPr>
          <p:cNvPr id="3" name="Content Placeholder 2"/>
          <p:cNvSpPr>
            <a:spLocks noGrp="1"/>
          </p:cNvSpPr>
          <p:nvPr>
            <p:ph idx="1"/>
          </p:nvPr>
        </p:nvSpPr>
        <p:spPr>
          <a:solidFill>
            <a:schemeClr val="bg1"/>
          </a:solidFill>
        </p:spPr>
        <p:txBody>
          <a:bodyPr>
            <a:normAutofit fontScale="85000" lnSpcReduction="10000"/>
          </a:bodyPr>
          <a:lstStyle/>
          <a:p>
            <a:pPr marL="514350" indent="-514350">
              <a:buFont typeface="+mj-lt"/>
              <a:buAutoNum type="arabicPeriod"/>
            </a:pPr>
            <a:endParaRPr lang="en-CA" sz="500" dirty="0" smtClean="0"/>
          </a:p>
          <a:p>
            <a:pPr marL="514350" indent="-514350">
              <a:buFont typeface="+mj-lt"/>
              <a:buAutoNum type="arabicPeriod"/>
            </a:pPr>
            <a:r>
              <a:rPr lang="en-CA" dirty="0" smtClean="0"/>
              <a:t>There is </a:t>
            </a:r>
            <a:r>
              <a:rPr lang="en-CA" b="1" dirty="0" smtClean="0"/>
              <a:t>no peace </a:t>
            </a:r>
            <a:r>
              <a:rPr lang="en-CA" dirty="0" smtClean="0"/>
              <a:t>to the wicked.</a:t>
            </a:r>
          </a:p>
          <a:p>
            <a:pPr marL="514350" indent="-514350">
              <a:buFont typeface="+mj-lt"/>
              <a:buAutoNum type="arabicPeriod"/>
            </a:pPr>
            <a:r>
              <a:rPr lang="en-CA" dirty="0" smtClean="0"/>
              <a:t>There is </a:t>
            </a:r>
            <a:r>
              <a:rPr lang="en-CA" b="1" dirty="0" smtClean="0"/>
              <a:t>no real peace </a:t>
            </a:r>
            <a:r>
              <a:rPr lang="en-CA" dirty="0" smtClean="0"/>
              <a:t>in carnal thinking.</a:t>
            </a:r>
          </a:p>
          <a:p>
            <a:pPr marL="514350" indent="-514350">
              <a:buFont typeface="+mj-lt"/>
              <a:buAutoNum type="arabicPeriod"/>
            </a:pPr>
            <a:r>
              <a:rPr lang="en-CA" dirty="0" smtClean="0"/>
              <a:t>The longsuffering of God can be misunderstood.</a:t>
            </a:r>
          </a:p>
          <a:p>
            <a:pPr marL="514350" indent="-514350">
              <a:buFont typeface="+mj-lt"/>
              <a:buAutoNum type="arabicPeriod"/>
            </a:pPr>
            <a:r>
              <a:rPr lang="en-CA" dirty="0" smtClean="0"/>
              <a:t>Wicked people often become a victim of their own wickedness.</a:t>
            </a:r>
          </a:p>
          <a:p>
            <a:pPr marL="514350" indent="-514350">
              <a:buFont typeface="+mj-lt"/>
              <a:buAutoNum type="arabicPeriod"/>
            </a:pPr>
            <a:r>
              <a:rPr lang="en-CA" dirty="0" smtClean="0"/>
              <a:t>Do we love anything more than our God?</a:t>
            </a:r>
          </a:p>
          <a:p>
            <a:pPr marL="514350" indent="-514350">
              <a:buFont typeface="+mj-lt"/>
              <a:buAutoNum type="arabicPeriod"/>
            </a:pPr>
            <a:r>
              <a:rPr lang="en-CA" dirty="0" smtClean="0"/>
              <a:t>There is an </a:t>
            </a:r>
            <a:r>
              <a:rPr lang="en-CA" b="1" dirty="0" smtClean="0"/>
              <a:t>ongoing warfare </a:t>
            </a:r>
            <a:r>
              <a:rPr lang="en-CA" dirty="0" smtClean="0"/>
              <a:t>between flesh and spirit.</a:t>
            </a:r>
          </a:p>
          <a:p>
            <a:pPr marL="514350" indent="-514350">
              <a:buFont typeface="+mj-lt"/>
              <a:buAutoNum type="arabicPeriod"/>
            </a:pPr>
            <a:r>
              <a:rPr lang="en-CA" dirty="0" smtClean="0"/>
              <a:t>“</a:t>
            </a:r>
            <a:r>
              <a:rPr lang="en-CA" b="1" dirty="0" smtClean="0"/>
              <a:t>Blessed</a:t>
            </a:r>
            <a:r>
              <a:rPr lang="en-CA" dirty="0" smtClean="0"/>
              <a:t> is the man unto whom YHWH </a:t>
            </a:r>
            <a:r>
              <a:rPr lang="en-CA" dirty="0" err="1" smtClean="0"/>
              <a:t>imputeth</a:t>
            </a:r>
            <a:r>
              <a:rPr lang="en-CA" dirty="0" smtClean="0"/>
              <a:t> not iniquity …”</a:t>
            </a:r>
          </a:p>
        </p:txBody>
      </p:sp>
    </p:spTree>
    <p:extLst>
      <p:ext uri="{BB962C8B-B14F-4D97-AF65-F5344CB8AC3E}">
        <p14:creationId xmlns:p14="http://schemas.microsoft.com/office/powerpoint/2010/main" val="13278516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sz="4000" b="1" dirty="0" smtClean="0"/>
              <a:t>“Go in peace”</a:t>
            </a:r>
            <a:r>
              <a:rPr lang="en-CA" b="1" dirty="0" smtClean="0"/>
              <a:t/>
            </a:r>
            <a:br>
              <a:rPr lang="en-CA" b="1" dirty="0" smtClean="0"/>
            </a:br>
            <a:r>
              <a:rPr lang="en-CA" sz="3100" b="1" i="1" dirty="0" smtClean="0"/>
              <a:t>Summary of Class 4</a:t>
            </a:r>
            <a:endParaRPr lang="en-CA" sz="3100" b="1" i="1" dirty="0"/>
          </a:p>
        </p:txBody>
      </p:sp>
      <p:sp>
        <p:nvSpPr>
          <p:cNvPr id="3" name="Content Placeholder 2"/>
          <p:cNvSpPr>
            <a:spLocks noGrp="1"/>
          </p:cNvSpPr>
          <p:nvPr>
            <p:ph idx="1"/>
          </p:nvPr>
        </p:nvSpPr>
        <p:spPr>
          <a:xfrm>
            <a:off x="1187624" y="1744217"/>
            <a:ext cx="6840760" cy="3773015"/>
          </a:xfrm>
          <a:solidFill>
            <a:schemeClr val="bg1"/>
          </a:solidFill>
        </p:spPr>
        <p:txBody>
          <a:bodyPr>
            <a:normAutofit fontScale="85000" lnSpcReduction="10000"/>
          </a:bodyPr>
          <a:lstStyle/>
          <a:p>
            <a:pPr marL="514350" indent="-514350">
              <a:buFont typeface="+mj-lt"/>
              <a:buAutoNum type="arabicPeriod"/>
            </a:pPr>
            <a:endParaRPr lang="en-CA" sz="500" dirty="0" smtClean="0"/>
          </a:p>
          <a:p>
            <a:pPr marL="514350" indent="-514350">
              <a:buFont typeface="+mj-lt"/>
              <a:buAutoNum type="arabicPeriod"/>
            </a:pPr>
            <a:r>
              <a:rPr lang="en-CA" dirty="0" smtClean="0"/>
              <a:t>YHWH will bless his people with </a:t>
            </a:r>
            <a:r>
              <a:rPr lang="en-CA" b="1" dirty="0" smtClean="0"/>
              <a:t>Peace</a:t>
            </a:r>
            <a:r>
              <a:rPr lang="en-CA" dirty="0" smtClean="0"/>
              <a:t>.</a:t>
            </a:r>
          </a:p>
          <a:p>
            <a:pPr marL="514350" indent="-514350">
              <a:buFont typeface="+mj-lt"/>
              <a:buAutoNum type="arabicPeriod"/>
            </a:pPr>
            <a:r>
              <a:rPr lang="en-CA" dirty="0" smtClean="0"/>
              <a:t>“</a:t>
            </a:r>
            <a:r>
              <a:rPr lang="en-CA" b="1" dirty="0" smtClean="0"/>
              <a:t>Go in Peace</a:t>
            </a:r>
            <a:r>
              <a:rPr lang="en-CA" dirty="0" smtClean="0"/>
              <a:t>” after years of conflict.</a:t>
            </a:r>
          </a:p>
          <a:p>
            <a:pPr marL="514350" indent="-514350">
              <a:buFont typeface="+mj-lt"/>
              <a:buAutoNum type="arabicPeriod"/>
            </a:pPr>
            <a:r>
              <a:rPr lang="en-CA" dirty="0" smtClean="0"/>
              <a:t>‘</a:t>
            </a:r>
            <a:r>
              <a:rPr lang="en-CA" b="1" dirty="0" smtClean="0"/>
              <a:t>Peace</a:t>
            </a:r>
            <a:r>
              <a:rPr lang="en-CA" dirty="0" smtClean="0"/>
              <a:t>’ by not being involved</a:t>
            </a:r>
            <a:r>
              <a:rPr lang="en-CA" b="1" dirty="0" smtClean="0"/>
              <a:t>?</a:t>
            </a:r>
          </a:p>
          <a:p>
            <a:pPr marL="514350" indent="-514350">
              <a:buFont typeface="+mj-lt"/>
              <a:buAutoNum type="arabicPeriod"/>
            </a:pPr>
            <a:r>
              <a:rPr lang="en-CA" dirty="0" smtClean="0"/>
              <a:t>‘</a:t>
            </a:r>
            <a:r>
              <a:rPr lang="en-CA" b="1" dirty="0" smtClean="0"/>
              <a:t>Peace</a:t>
            </a:r>
            <a:r>
              <a:rPr lang="en-CA" dirty="0" smtClean="0"/>
              <a:t>’ by working all the time</a:t>
            </a:r>
            <a:r>
              <a:rPr lang="en-CA" b="1" dirty="0" smtClean="0"/>
              <a:t>?</a:t>
            </a:r>
          </a:p>
          <a:p>
            <a:pPr marL="514350" indent="-514350">
              <a:buFont typeface="+mj-lt"/>
              <a:buAutoNum type="arabicPeriod"/>
            </a:pPr>
            <a:r>
              <a:rPr lang="en-CA" dirty="0" smtClean="0"/>
              <a:t>Peace and riches</a:t>
            </a:r>
            <a:r>
              <a:rPr lang="en-CA" b="1" dirty="0" smtClean="0"/>
              <a:t>?</a:t>
            </a:r>
          </a:p>
          <a:p>
            <a:pPr marL="514350" indent="-514350">
              <a:buFont typeface="+mj-lt"/>
              <a:buAutoNum type="arabicPeriod"/>
            </a:pPr>
            <a:r>
              <a:rPr lang="en-CA" dirty="0" smtClean="0"/>
              <a:t>Peace and thanksgiving.</a:t>
            </a:r>
          </a:p>
          <a:p>
            <a:pPr marL="514350" indent="-514350">
              <a:buFont typeface="+mj-lt"/>
              <a:buAutoNum type="arabicPeriod"/>
            </a:pPr>
            <a:r>
              <a:rPr lang="en-CA" dirty="0" smtClean="0"/>
              <a:t>Sometimes </a:t>
            </a:r>
            <a:r>
              <a:rPr lang="en-CA" b="1" dirty="0" smtClean="0"/>
              <a:t>peace</a:t>
            </a:r>
            <a:r>
              <a:rPr lang="en-CA" dirty="0" smtClean="0"/>
              <a:t> comes with a burden to be borne.</a:t>
            </a:r>
          </a:p>
          <a:p>
            <a:pPr marL="514350" indent="-514350">
              <a:buFont typeface="+mj-lt"/>
              <a:buAutoNum type="arabicPeriod"/>
            </a:pPr>
            <a:endParaRPr lang="en-CA" dirty="0" smtClean="0"/>
          </a:p>
          <a:p>
            <a:pPr marL="514350" indent="-514350">
              <a:buFont typeface="+mj-lt"/>
              <a:buAutoNum type="arabicPeriod"/>
            </a:pPr>
            <a:endParaRPr lang="en-CA" dirty="0" smtClean="0"/>
          </a:p>
          <a:p>
            <a:pPr marL="514350" indent="-514350">
              <a:buFont typeface="+mj-lt"/>
              <a:buAutoNum type="arabicPeriod"/>
            </a:pPr>
            <a:endParaRPr lang="en-CA" dirty="0" smtClean="0"/>
          </a:p>
        </p:txBody>
      </p:sp>
    </p:spTree>
    <p:extLst>
      <p:ext uri="{BB962C8B-B14F-4D97-AF65-F5344CB8AC3E}">
        <p14:creationId xmlns:p14="http://schemas.microsoft.com/office/powerpoint/2010/main" val="69237231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“Have peace one with another”</a:t>
            </a:r>
            <a:br>
              <a:rPr lang="en-CA" sz="3600" b="1" dirty="0" smtClean="0"/>
            </a:br>
            <a:r>
              <a:rPr lang="en-CA" sz="2800" b="1" i="1" dirty="0" smtClean="0"/>
              <a:t>Summary of Class 5</a:t>
            </a:r>
            <a:endParaRPr lang="en-CA" sz="2800" b="1" i="1" dirty="0"/>
          </a:p>
        </p:txBody>
      </p:sp>
      <p:sp>
        <p:nvSpPr>
          <p:cNvPr id="3" name="Content Placeholder 2"/>
          <p:cNvSpPr>
            <a:spLocks noGrp="1"/>
          </p:cNvSpPr>
          <p:nvPr>
            <p:ph idx="1"/>
          </p:nvPr>
        </p:nvSpPr>
        <p:spPr>
          <a:xfrm>
            <a:off x="831273" y="1744217"/>
            <a:ext cx="7481455" cy="3701007"/>
          </a:xfrm>
          <a:solidFill>
            <a:schemeClr val="bg1"/>
          </a:solidFill>
        </p:spPr>
        <p:txBody>
          <a:bodyPr>
            <a:normAutofit fontScale="85000" lnSpcReduction="20000"/>
          </a:bodyPr>
          <a:lstStyle/>
          <a:p>
            <a:endParaRPr lang="en-CA" sz="700" dirty="0" smtClean="0"/>
          </a:p>
          <a:p>
            <a:pPr marL="514350" indent="-514350">
              <a:buAutoNum type="arabicPeriod"/>
            </a:pPr>
            <a:r>
              <a:rPr lang="en-CA" b="1" dirty="0" smtClean="0"/>
              <a:t>Peace gained </a:t>
            </a:r>
            <a:r>
              <a:rPr lang="en-CA" dirty="0" smtClean="0"/>
              <a:t>at our baptisms.</a:t>
            </a:r>
          </a:p>
          <a:p>
            <a:pPr marL="514350" indent="-514350">
              <a:buAutoNum type="arabicPeriod"/>
            </a:pPr>
            <a:r>
              <a:rPr lang="en-CA" dirty="0" smtClean="0"/>
              <a:t>“When thou art converted.”</a:t>
            </a:r>
          </a:p>
          <a:p>
            <a:pPr marL="514350" indent="-514350">
              <a:buAutoNum type="arabicPeriod"/>
            </a:pPr>
            <a:r>
              <a:rPr lang="en-CA" dirty="0" smtClean="0"/>
              <a:t>Working together on the walls.</a:t>
            </a:r>
          </a:p>
          <a:p>
            <a:pPr marL="514350" indent="-514350">
              <a:buAutoNum type="arabicPeriod"/>
            </a:pPr>
            <a:r>
              <a:rPr lang="en-CA" b="1" dirty="0" smtClean="0"/>
              <a:t>Striving together </a:t>
            </a:r>
            <a:r>
              <a:rPr lang="en-CA" dirty="0" smtClean="0"/>
              <a:t>in the Master’s service.</a:t>
            </a:r>
          </a:p>
          <a:p>
            <a:pPr marL="514350" indent="-514350">
              <a:buAutoNum type="arabicPeriod"/>
            </a:pPr>
            <a:r>
              <a:rPr lang="en-CA" dirty="0" smtClean="0"/>
              <a:t>Have ‘salt in yourselves’ and </a:t>
            </a:r>
            <a:r>
              <a:rPr lang="en-CA" b="1" dirty="0" smtClean="0"/>
              <a:t>peace one with another.</a:t>
            </a:r>
          </a:p>
          <a:p>
            <a:pPr marL="514350" indent="-514350">
              <a:buAutoNum type="arabicPeriod"/>
            </a:pPr>
            <a:r>
              <a:rPr lang="en-CA" dirty="0" smtClean="0"/>
              <a:t>Seeking peace is not for the naïve.</a:t>
            </a:r>
          </a:p>
          <a:p>
            <a:pPr marL="514350" indent="-514350">
              <a:buAutoNum type="arabicPeriod"/>
            </a:pPr>
            <a:r>
              <a:rPr lang="en-CA" dirty="0" smtClean="0"/>
              <a:t>“</a:t>
            </a:r>
            <a:r>
              <a:rPr lang="en-CA" b="1" dirty="0" smtClean="0"/>
              <a:t>Blessed are the peacemakers</a:t>
            </a:r>
            <a:r>
              <a:rPr lang="en-CA" dirty="0" smtClean="0"/>
              <a:t>.”</a:t>
            </a:r>
          </a:p>
          <a:p>
            <a:pPr marL="0" indent="0">
              <a:buNone/>
            </a:pPr>
            <a:endParaRPr lang="x-none"/>
          </a:p>
          <a:p>
            <a:endParaRPr lang="en-US" dirty="0"/>
          </a:p>
          <a:p>
            <a:endParaRPr lang="en-US" dirty="0"/>
          </a:p>
        </p:txBody>
      </p:sp>
    </p:spTree>
    <p:extLst>
      <p:ext uri="{BB962C8B-B14F-4D97-AF65-F5344CB8AC3E}">
        <p14:creationId xmlns:p14="http://schemas.microsoft.com/office/powerpoint/2010/main" val="10301458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“The Peace of God”</a:t>
            </a:r>
            <a:br>
              <a:rPr lang="en-CA" sz="3600" b="1" dirty="0" smtClean="0"/>
            </a:br>
            <a:r>
              <a:rPr lang="en-CA" sz="2400" b="1" dirty="0" smtClean="0"/>
              <a:t>(Our Classes for the Week)</a:t>
            </a:r>
            <a:endParaRPr lang="en-CA" sz="2400" b="1" dirty="0"/>
          </a:p>
        </p:txBody>
      </p:sp>
      <p:sp>
        <p:nvSpPr>
          <p:cNvPr id="3" name="Content Placeholder 2"/>
          <p:cNvSpPr>
            <a:spLocks noGrp="1"/>
          </p:cNvSpPr>
          <p:nvPr>
            <p:ph idx="1"/>
          </p:nvPr>
        </p:nvSpPr>
        <p:spPr>
          <a:xfrm>
            <a:off x="971600" y="1700808"/>
            <a:ext cx="7344816" cy="2620888"/>
          </a:xfrm>
          <a:solidFill>
            <a:schemeClr val="bg1"/>
          </a:solidFill>
        </p:spPr>
        <p:txBody>
          <a:bodyPr>
            <a:normAutofit lnSpcReduction="10000"/>
          </a:bodyPr>
          <a:lstStyle/>
          <a:p>
            <a:endParaRPr lang="en-CA" sz="500" dirty="0" smtClean="0"/>
          </a:p>
          <a:p>
            <a:r>
              <a:rPr lang="en-CA" sz="2400" dirty="0" smtClean="0"/>
              <a:t>Class 1: “I make peace” (Isaiah 45:7)</a:t>
            </a:r>
          </a:p>
          <a:p>
            <a:r>
              <a:rPr lang="en-CA" sz="2400" dirty="0" smtClean="0"/>
              <a:t>Class 2: “The peace of God” (Philippians 4:6-7)</a:t>
            </a:r>
          </a:p>
          <a:p>
            <a:r>
              <a:rPr lang="en-CA" sz="2400" dirty="0" smtClean="0"/>
              <a:t>Class 3: “No peace … to the wicked” (Isaiah 57:19-21)</a:t>
            </a:r>
          </a:p>
          <a:p>
            <a:r>
              <a:rPr lang="en-CA" sz="2400" dirty="0" smtClean="0"/>
              <a:t>Class 4: “Go in peace” (Mark 5:33-34)</a:t>
            </a:r>
          </a:p>
          <a:p>
            <a:r>
              <a:rPr lang="en-CA" sz="2400" dirty="0" smtClean="0"/>
              <a:t>Class 5: “Peace with one another” (Mark 9:49-50)</a:t>
            </a:r>
          </a:p>
          <a:p>
            <a:r>
              <a:rPr lang="en-CA" sz="2400" b="1" dirty="0" smtClean="0"/>
              <a:t>Class 6: “The Peace of Jerusalem” (Psalm 122:6-9)</a:t>
            </a:r>
          </a:p>
        </p:txBody>
      </p:sp>
    </p:spTree>
    <p:extLst>
      <p:ext uri="{BB962C8B-B14F-4D97-AF65-F5344CB8AC3E}">
        <p14:creationId xmlns:p14="http://schemas.microsoft.com/office/powerpoint/2010/main" val="48396845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CA" sz="4000" b="1" dirty="0" smtClean="0"/>
              <a:t>The </a:t>
            </a:r>
            <a:r>
              <a:rPr lang="en-CA" sz="4000" b="1" dirty="0" smtClean="0"/>
              <a:t>Conditions of Peace</a:t>
            </a:r>
            <a:r>
              <a:rPr lang="en-CA" sz="3600" b="1" dirty="0" smtClean="0"/>
              <a:t/>
            </a:r>
            <a:br>
              <a:rPr lang="en-CA" sz="3600" b="1" dirty="0" smtClean="0"/>
            </a:br>
            <a:r>
              <a:rPr lang="en-CA" sz="3100" b="1" dirty="0" smtClean="0"/>
              <a:t>The enigma of ‘works’</a:t>
            </a:r>
            <a:endParaRPr lang="en-CA" sz="3100" b="1" dirty="0"/>
          </a:p>
        </p:txBody>
      </p:sp>
      <p:sp>
        <p:nvSpPr>
          <p:cNvPr id="6" name="Content Placeholder 5"/>
          <p:cNvSpPr>
            <a:spLocks noGrp="1"/>
          </p:cNvSpPr>
          <p:nvPr>
            <p:ph idx="1"/>
          </p:nvPr>
        </p:nvSpPr>
        <p:spPr>
          <a:xfrm>
            <a:off x="831273" y="1744216"/>
            <a:ext cx="7481455" cy="2332856"/>
          </a:xfrm>
          <a:solidFill>
            <a:schemeClr val="bg1"/>
          </a:solidFill>
        </p:spPr>
        <p:txBody>
          <a:bodyPr>
            <a:normAutofit fontScale="77500" lnSpcReduction="20000"/>
          </a:bodyPr>
          <a:lstStyle/>
          <a:p>
            <a:endParaRPr lang="en-CA" sz="500" dirty="0" smtClean="0"/>
          </a:p>
          <a:p>
            <a:r>
              <a:rPr lang="en-CA" dirty="0" smtClean="0"/>
              <a:t>We cannot do anything to add to the work of our Lord to secure our </a:t>
            </a:r>
            <a:r>
              <a:rPr lang="en-CA" dirty="0" smtClean="0"/>
              <a:t>‘eternal peace’.</a:t>
            </a:r>
          </a:p>
          <a:p>
            <a:r>
              <a:rPr lang="en-CA" dirty="0" smtClean="0"/>
              <a:t>We have become co-workers in ‘maintaining the peace’.</a:t>
            </a:r>
            <a:endParaRPr lang="en-CA" dirty="0" smtClean="0"/>
          </a:p>
          <a:p>
            <a:r>
              <a:rPr lang="en-CA" dirty="0" smtClean="0"/>
              <a:t>Having </a:t>
            </a:r>
            <a:r>
              <a:rPr lang="en-CA" dirty="0" smtClean="0"/>
              <a:t>secured it we can lose </a:t>
            </a:r>
            <a:r>
              <a:rPr lang="en-CA" dirty="0" smtClean="0"/>
              <a:t>‘peace’ by </a:t>
            </a:r>
            <a:r>
              <a:rPr lang="en-CA" dirty="0" smtClean="0"/>
              <a:t>not </a:t>
            </a:r>
            <a:r>
              <a:rPr lang="en-CA" dirty="0" smtClean="0"/>
              <a:t>continuing in the work. </a:t>
            </a:r>
            <a:endParaRPr lang="en-CA" dirty="0"/>
          </a:p>
        </p:txBody>
      </p:sp>
    </p:spTree>
    <p:extLst>
      <p:ext uri="{BB962C8B-B14F-4D97-AF65-F5344CB8AC3E}">
        <p14:creationId xmlns:p14="http://schemas.microsoft.com/office/powerpoint/2010/main" val="3264019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At Peace with God</a:t>
            </a:r>
            <a:br>
              <a:rPr lang="en-CA" sz="3600" b="1" dirty="0" smtClean="0"/>
            </a:br>
            <a:r>
              <a:rPr lang="en-CA" sz="2800" b="1" dirty="0" smtClean="0"/>
              <a:t>“we are labourers together with God”</a:t>
            </a:r>
            <a:endParaRPr lang="en-CA" sz="2800" b="1" dirty="0"/>
          </a:p>
        </p:txBody>
      </p:sp>
      <p:sp>
        <p:nvSpPr>
          <p:cNvPr id="3" name="Content Placeholder 2"/>
          <p:cNvSpPr>
            <a:spLocks noGrp="1"/>
          </p:cNvSpPr>
          <p:nvPr>
            <p:ph idx="1"/>
          </p:nvPr>
        </p:nvSpPr>
        <p:spPr>
          <a:solidFill>
            <a:schemeClr val="bg1"/>
          </a:solidFill>
        </p:spPr>
        <p:txBody>
          <a:bodyPr>
            <a:normAutofit fontScale="85000" lnSpcReduction="20000"/>
          </a:bodyPr>
          <a:lstStyle/>
          <a:p>
            <a:endParaRPr lang="en-CA" sz="600" dirty="0" smtClean="0"/>
          </a:p>
          <a:p>
            <a:pPr marL="0" indent="0">
              <a:buNone/>
            </a:pPr>
            <a:r>
              <a:rPr lang="en-CA" b="1" dirty="0" smtClean="0"/>
              <a:t>1 </a:t>
            </a:r>
            <a:r>
              <a:rPr lang="en-CA" b="1" dirty="0"/>
              <a:t>Corinthians 3:6-9 KJV</a:t>
            </a:r>
          </a:p>
          <a:p>
            <a:r>
              <a:rPr lang="en-CA" dirty="0"/>
              <a:t>6  I have planted, Apollos watered; but God gave the increase.</a:t>
            </a:r>
          </a:p>
          <a:p>
            <a:r>
              <a:rPr lang="en-CA" dirty="0"/>
              <a:t>7  So then neither is he that </a:t>
            </a:r>
            <a:r>
              <a:rPr lang="en-CA" dirty="0" err="1"/>
              <a:t>planteth</a:t>
            </a:r>
            <a:r>
              <a:rPr lang="en-CA" dirty="0"/>
              <a:t> any thing, neither he that </a:t>
            </a:r>
            <a:r>
              <a:rPr lang="en-CA" dirty="0" err="1"/>
              <a:t>watereth</a:t>
            </a:r>
            <a:r>
              <a:rPr lang="en-CA" dirty="0"/>
              <a:t>; but God that giveth the increase.</a:t>
            </a:r>
          </a:p>
          <a:p>
            <a:r>
              <a:rPr lang="en-CA" dirty="0"/>
              <a:t>8  Now he that </a:t>
            </a:r>
            <a:r>
              <a:rPr lang="en-CA" dirty="0" err="1"/>
              <a:t>planteth</a:t>
            </a:r>
            <a:r>
              <a:rPr lang="en-CA" dirty="0"/>
              <a:t> and he that </a:t>
            </a:r>
            <a:r>
              <a:rPr lang="en-CA" dirty="0" err="1"/>
              <a:t>watereth</a:t>
            </a:r>
            <a:r>
              <a:rPr lang="en-CA" dirty="0"/>
              <a:t> are one: and every man shall receive his own reward according to his own labour.</a:t>
            </a:r>
          </a:p>
          <a:p>
            <a:r>
              <a:rPr lang="en-CA" dirty="0"/>
              <a:t>9  For </a:t>
            </a:r>
            <a:r>
              <a:rPr lang="en-CA" b="1" dirty="0"/>
              <a:t>we are labourers together with God: </a:t>
            </a:r>
            <a:r>
              <a:rPr lang="en-CA" dirty="0"/>
              <a:t>ye are God's husbandry, </a:t>
            </a:r>
            <a:r>
              <a:rPr lang="en-CA" i="1" dirty="0"/>
              <a:t>ye are</a:t>
            </a:r>
            <a:r>
              <a:rPr lang="en-CA" dirty="0"/>
              <a:t> God's building.</a:t>
            </a:r>
          </a:p>
          <a:p>
            <a:endParaRPr lang="x-none"/>
          </a:p>
          <a:p>
            <a:endParaRPr lang="en-CA" dirty="0"/>
          </a:p>
        </p:txBody>
      </p:sp>
    </p:spTree>
    <p:extLst>
      <p:ext uri="{BB962C8B-B14F-4D97-AF65-F5344CB8AC3E}">
        <p14:creationId xmlns:p14="http://schemas.microsoft.com/office/powerpoint/2010/main" val="207542783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1961</TotalTime>
  <Words>1410</Words>
  <Application>Microsoft Office PowerPoint</Application>
  <PresentationFormat>On-screen Show (4:3)</PresentationFormat>
  <Paragraphs>202</Paragraphs>
  <Slides>31</Slides>
  <Notes>0</Notes>
  <HiddenSlides>0</HiddenSlides>
  <MMClips>0</MMClips>
  <ScaleCrop>false</ScaleCrop>
  <HeadingPairs>
    <vt:vector size="4" baseType="variant">
      <vt:variant>
        <vt:lpstr>Theme</vt:lpstr>
      </vt:variant>
      <vt:variant>
        <vt:i4>4</vt:i4>
      </vt:variant>
      <vt:variant>
        <vt:lpstr>Slide Titles</vt:lpstr>
      </vt:variant>
      <vt:variant>
        <vt:i4>31</vt:i4>
      </vt:variant>
    </vt:vector>
  </HeadingPairs>
  <TitlesOfParts>
    <vt:vector size="35" baseType="lpstr">
      <vt:lpstr>Office Theme</vt:lpstr>
      <vt:lpstr>1_Office Theme</vt:lpstr>
      <vt:lpstr>2_Office Theme</vt:lpstr>
      <vt:lpstr>3_Office Theme</vt:lpstr>
      <vt:lpstr>PowerPoint Presentation</vt:lpstr>
      <vt:lpstr>“The God of Peace” Review of Class 1</vt:lpstr>
      <vt:lpstr>“The Peace of God” Summary of Class 2</vt:lpstr>
      <vt:lpstr>“No peace to the wicked” Summary of Class 3</vt:lpstr>
      <vt:lpstr>“Go in peace” Summary of Class 4</vt:lpstr>
      <vt:lpstr>“Have peace one with another” Summary of Class 5</vt:lpstr>
      <vt:lpstr>“The Peace of God” (Our Classes for the Week)</vt:lpstr>
      <vt:lpstr>The Conditions of Peace The enigma of ‘works’</vt:lpstr>
      <vt:lpstr>At Peace with God “we are labourers together with God”</vt:lpstr>
      <vt:lpstr>At Peace with God “we are labourers together with God”</vt:lpstr>
      <vt:lpstr>At Peace with God “always labouring fervently for you in prayers ”</vt:lpstr>
      <vt:lpstr>We have Surrendered to God Don’t forget the ‘Conditions of Peace’</vt:lpstr>
      <vt:lpstr>Principles Governing Peace Action consistent with Knowledge</vt:lpstr>
      <vt:lpstr>Peace in our Ecclesia Action consistent with our continuing Struggle</vt:lpstr>
      <vt:lpstr>Peace in Thyatira  Action consistent with knowledge</vt:lpstr>
      <vt:lpstr>Peace in Philadelphia Action consistent with Status</vt:lpstr>
      <vt:lpstr>The Peace of Jerusalem</vt:lpstr>
      <vt:lpstr>The Lord Jesus Christ “The Prince of Peace”</vt:lpstr>
      <vt:lpstr>The Kings Dilemma: “If thou hadst known”</vt:lpstr>
      <vt:lpstr>The Preparation of the King “The spirit of YHWH shall rest upon him” </vt:lpstr>
      <vt:lpstr>Jerusalem  “a burdensome stone”</vt:lpstr>
      <vt:lpstr>Jerusalem’s Future “they know not the thoughts of YHWH”</vt:lpstr>
      <vt:lpstr>Judgment first … then Peace </vt:lpstr>
      <vt:lpstr>Jerusalem must fall again!</vt:lpstr>
      <vt:lpstr>World Government The Time of Peace</vt:lpstr>
      <vt:lpstr>The Time of Peace “none shall make them afraid”</vt:lpstr>
      <vt:lpstr>Our Peace: “To Reign with Him for 1000 years” </vt:lpstr>
      <vt:lpstr>Human Nature let Free Peace was Maintained</vt:lpstr>
      <vt:lpstr>Human Nature is Destroyed The End of the real Obstacle of Peace</vt:lpstr>
      <vt:lpstr>“The End of that Man is Peace” “Because they trust in him”</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Frank Abel</dc:creator>
  <cp:lastModifiedBy>Frank Abel</cp:lastModifiedBy>
  <cp:revision>50</cp:revision>
  <cp:lastPrinted>2018-08-06T19:24:27Z</cp:lastPrinted>
  <dcterms:created xsi:type="dcterms:W3CDTF">2018-07-30T18:04:40Z</dcterms:created>
  <dcterms:modified xsi:type="dcterms:W3CDTF">2018-08-17T14:59:28Z</dcterms:modified>
</cp:coreProperties>
</file>