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56" r:id="rId2"/>
    <p:sldMasterId id="2147483804" r:id="rId3"/>
    <p:sldMasterId id="2147483864" r:id="rId4"/>
  </p:sldMasterIdLst>
  <p:notesMasterIdLst>
    <p:notesMasterId r:id="rId16"/>
  </p:notesMasterIdLst>
  <p:sldIdLst>
    <p:sldId id="324" r:id="rId5"/>
    <p:sldId id="280" r:id="rId6"/>
    <p:sldId id="326" r:id="rId7"/>
    <p:sldId id="316" r:id="rId8"/>
    <p:sldId id="510" r:id="rId9"/>
    <p:sldId id="481" r:id="rId10"/>
    <p:sldId id="513" r:id="rId11"/>
    <p:sldId id="300" r:id="rId12"/>
    <p:sldId id="302" r:id="rId13"/>
    <p:sldId id="305" r:id="rId14"/>
    <p:sldId id="31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D6D6D"/>
    <a:srgbClr val="00B0F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353" autoAdjust="0"/>
    <p:restoredTop sz="97753" autoAdjust="0"/>
  </p:normalViewPr>
  <p:slideViewPr>
    <p:cSldViewPr snapToGrid="0">
      <p:cViewPr varScale="1">
        <p:scale>
          <a:sx n="81" d="100"/>
          <a:sy n="81" d="100"/>
        </p:scale>
        <p:origin x="63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27D74-7E9B-4065-ACF3-EFC46D1BF631}" type="datetimeFigureOut">
              <a:rPr lang="en-AU" smtClean="0"/>
              <a:pPr/>
              <a:t>11/09/2018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6F8543-3C1D-420C-927D-CABA6AEFECE5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43842-A7CF-4B81-8BDC-908B5D37E575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F32A77-A7D0-48A1-9A55-B88974DD70E0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A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143842-A7CF-4B81-8BDC-908B5D37E57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62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292" name="Shape 29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457200">
              <a:defRPr sz="1800"/>
            </a:pPr>
            <a:r>
              <a:rPr sz="1200">
                <a:latin typeface="Helvetica"/>
                <a:ea typeface="Helvetica"/>
                <a:cs typeface="Helvetica"/>
                <a:sym typeface="Helvetica"/>
              </a:rPr>
              <a:t>The Teeth of Lions refer to the violent manner in which Islam would treat its enemies</a:t>
            </a:r>
          </a:p>
          <a:p>
            <a:pPr lvl="0" defTabSz="457200">
              <a:defRPr sz="1800"/>
            </a:pPr>
            <a:endParaRPr sz="1200">
              <a:latin typeface="Helvetica"/>
              <a:ea typeface="Helvetica"/>
              <a:cs typeface="Helvetica"/>
              <a:sym typeface="Helvetica"/>
            </a:endParaRPr>
          </a:p>
          <a:p>
            <a:pPr lvl="0" defTabSz="457200">
              <a:defRPr sz="1800"/>
            </a:pPr>
            <a:r>
              <a:rPr sz="1200">
                <a:latin typeface="Helvetica"/>
                <a:ea typeface="Helvetica"/>
                <a:cs typeface="Helvetica"/>
                <a:sym typeface="Helvetica"/>
              </a:rPr>
              <a:t>Ali - one of Mohammed’s followers was called “The Lion of God” - here was his ferocious mindset!</a:t>
            </a:r>
          </a:p>
          <a:p>
            <a:pPr lvl="0" defTabSz="457200">
              <a:defRPr sz="1800"/>
            </a:pPr>
            <a:endParaRPr sz="1200">
              <a:latin typeface="Helvetica"/>
              <a:ea typeface="Helvetica"/>
              <a:cs typeface="Helvetica"/>
              <a:sym typeface="Helvetica"/>
            </a:endParaRPr>
          </a:p>
          <a:p>
            <a:pPr lvl="0" defTabSz="457200">
              <a:defRPr sz="1800"/>
            </a:pPr>
            <a:r>
              <a:rPr sz="1200">
                <a:latin typeface="Helvetica"/>
                <a:ea typeface="Helvetica"/>
                <a:cs typeface="Helvetica"/>
                <a:sym typeface="Helvetica"/>
              </a:rPr>
              <a:t>READ SLIDE.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88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D10B7D-35C0-6944-A833-A8541DC0B993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65BD6B-E97E-424E-AEF6-F22FC942DEE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112501-9335-4138-8C01-398B67F892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"/>
            <a:ext cx="2058988" cy="6126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1" y="2"/>
            <a:ext cx="6029325" cy="6126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4527C93-D1BA-483A-B62D-902AFE525E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A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E86457-ED8F-48ED-95D7-B8FBFA78A233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555B6-E40B-4C54-A54B-73160E8664E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8EA40-39C0-4878-B45B-63266A9C0D2A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E0B367-B592-4379-970E-77B05C54840B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8186A-FF35-4D77-A70B-423AEE61654F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BCE68-C6EA-48AE-8C90-3B6E546CB554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D0EA3A-9644-4392-A9E8-2D4BF2BDCFF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AA40B3-1D86-44DC-95D2-EC19B74C6A18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6BD26C8-4499-4A41-8EBF-6A87A8B4382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2FEDC-FF45-45B5-8A3D-F4C54C810950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053D67-AA7E-4B2A-B582-FE664A70CA7C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86D3F-857D-4779-8EDE-5466EECEA446}" type="slidenum">
              <a:rPr lang="en-A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3CECA-4E06-4D6E-BDCA-3DFDED30F84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DD9FD-65DE-4F62-88B8-C79B038130E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1AE37-9EE3-4000-A08C-B7E0C6D57D6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20D61-CA81-45FD-A237-2BF85248B75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88BA1-E697-42DB-82D7-3B5634208B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781D1-C86B-48A8-A5C3-425C6EB9B29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439E3-8BEA-4741-8043-53280DF4697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80BD862-2DB7-4426-BA9C-EAC6BBD7663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326D2-ED2C-4724-AD30-3C3F202C0BF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8C87B-2200-4180-BDC7-9170A99B457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DF6B9-153F-4273-92DC-96898CB22AB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76067-7C91-4DB9-A625-26CD4A21726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92999" y="1151930"/>
            <a:ext cx="7358063" cy="2321719"/>
          </a:xfrm>
          <a:prstGeom prst="rect">
            <a:avLst/>
          </a:prstGeom>
        </p:spPr>
        <p:txBody>
          <a:bodyPr lIns="0" tIns="0" rIns="0" bIns="0" anchor="b"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92999" y="3536156"/>
            <a:ext cx="7358063" cy="7947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2500"/>
            </a:lvl1pPr>
            <a:lvl2pPr marL="0" indent="0" algn="ctr">
              <a:spcBef>
                <a:spcPts val="0"/>
              </a:spcBef>
              <a:buSzTx/>
              <a:buNone/>
              <a:defRPr sz="2500"/>
            </a:lvl2pPr>
            <a:lvl3pPr marL="0" indent="0" algn="ctr">
              <a:spcBef>
                <a:spcPts val="0"/>
              </a:spcBef>
              <a:buSzTx/>
              <a:buNone/>
              <a:defRPr sz="2500"/>
            </a:lvl3pPr>
            <a:lvl4pPr marL="0" indent="0" algn="ctr">
              <a:spcBef>
                <a:spcPts val="0"/>
              </a:spcBef>
              <a:buSzTx/>
              <a:buNone/>
              <a:defRPr sz="2500"/>
            </a:lvl4pPr>
            <a:lvl5pPr marL="0" indent="0" algn="ctr">
              <a:spcBef>
                <a:spcPts val="0"/>
              </a:spcBef>
              <a:buSzTx/>
              <a:buNone/>
              <a:defRPr sz="2500"/>
            </a:lvl5pPr>
          </a:lstStyle>
          <a:p>
            <a:pPr lvl="0">
              <a:defRPr sz="1800"/>
            </a:pPr>
            <a:r>
              <a:rPr sz="2500" dirty="0"/>
              <a:t>Body Level One</a:t>
            </a:r>
          </a:p>
          <a:p>
            <a:pPr lvl="1">
              <a:defRPr sz="1800"/>
            </a:pPr>
            <a:r>
              <a:rPr sz="2500" dirty="0"/>
              <a:t>Body Level Two</a:t>
            </a:r>
          </a:p>
          <a:p>
            <a:pPr lvl="2">
              <a:defRPr sz="1800"/>
            </a:pPr>
            <a:r>
              <a:rPr sz="2500" dirty="0"/>
              <a:t>Body Level Three</a:t>
            </a:r>
          </a:p>
          <a:p>
            <a:pPr lvl="3">
              <a:defRPr sz="1800"/>
            </a:pPr>
            <a:r>
              <a:rPr sz="2500" dirty="0"/>
              <a:t>Body Level Four</a:t>
            </a:r>
          </a:p>
          <a:p>
            <a:pPr lvl="4">
              <a:defRPr sz="1800"/>
            </a:pPr>
            <a:r>
              <a:rPr sz="25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120905717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000" dirty="0"/>
              <a:t>Body Level One</a:t>
            </a:r>
          </a:p>
          <a:p>
            <a:pPr lvl="1">
              <a:defRPr sz="1800"/>
            </a:pPr>
            <a:r>
              <a:rPr sz="3000" dirty="0"/>
              <a:t>Body Level Two</a:t>
            </a:r>
          </a:p>
          <a:p>
            <a:pPr lvl="2">
              <a:defRPr sz="1800"/>
            </a:pPr>
            <a:r>
              <a:rPr sz="3000" dirty="0"/>
              <a:t>Body Level Three</a:t>
            </a:r>
          </a:p>
          <a:p>
            <a:pPr lvl="3">
              <a:defRPr sz="1800"/>
            </a:pPr>
            <a:r>
              <a:rPr sz="3000" dirty="0"/>
              <a:t>Body Level Four</a:t>
            </a:r>
          </a:p>
          <a:p>
            <a:pPr lvl="4">
              <a:defRPr sz="1800"/>
            </a:pPr>
            <a:r>
              <a:rPr sz="30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660144549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 numCol="2" spcCol="367321" anchor="t"/>
          <a:lstStyle>
            <a:lvl1pPr marL="570131" indent="-347227">
              <a:spcBef>
                <a:spcPts val="2672"/>
              </a:spcBef>
              <a:defRPr sz="2200"/>
            </a:lvl1pPr>
            <a:lvl2pPr marL="882180" indent="-347227">
              <a:spcBef>
                <a:spcPts val="2672"/>
              </a:spcBef>
              <a:defRPr sz="2200"/>
            </a:lvl2pPr>
            <a:lvl3pPr marL="1194226" indent="-347227">
              <a:spcBef>
                <a:spcPts val="2672"/>
              </a:spcBef>
              <a:defRPr sz="2200"/>
            </a:lvl3pPr>
            <a:lvl4pPr marL="1506274" indent="-347227">
              <a:spcBef>
                <a:spcPts val="2672"/>
              </a:spcBef>
              <a:defRPr sz="2200"/>
            </a:lvl4pPr>
            <a:lvl5pPr marL="1818323" indent="-347227">
              <a:spcBef>
                <a:spcPts val="2672"/>
              </a:spcBef>
              <a:defRPr sz="2200"/>
            </a:lvl5pPr>
          </a:lstStyle>
          <a:p>
            <a:pPr lvl="0">
              <a:defRPr sz="1800"/>
            </a:pPr>
            <a:r>
              <a:rPr sz="2200" dirty="0"/>
              <a:t>Body Level One</a:t>
            </a:r>
          </a:p>
          <a:p>
            <a:pPr lvl="1">
              <a:defRPr sz="1800"/>
            </a:pPr>
            <a:r>
              <a:rPr sz="2200" dirty="0"/>
              <a:t>Body Level Two</a:t>
            </a:r>
          </a:p>
          <a:p>
            <a:pPr lvl="2">
              <a:defRPr sz="1800"/>
            </a:pPr>
            <a:r>
              <a:rPr sz="2200" dirty="0"/>
              <a:t>Body Level Three</a:t>
            </a:r>
          </a:p>
          <a:p>
            <a:pPr lvl="3">
              <a:defRPr sz="1800"/>
            </a:pPr>
            <a:r>
              <a:rPr sz="2200" dirty="0"/>
              <a:t>Body Level Four</a:t>
            </a:r>
          </a:p>
          <a:p>
            <a:pPr lvl="4">
              <a:defRPr sz="1800"/>
            </a:pPr>
            <a:r>
              <a:rPr sz="22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976186385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892999" y="892999"/>
            <a:ext cx="7358063" cy="5072063"/>
          </a:xfrm>
          <a:prstGeom prst="rect">
            <a:avLst/>
          </a:prstGeom>
        </p:spPr>
        <p:txBody>
          <a:bodyPr/>
          <a:lstStyle>
            <a:lvl1pPr>
              <a:spcBef>
                <a:spcPts val="3375"/>
              </a:spcBef>
            </a:lvl1pPr>
            <a:lvl2pPr>
              <a:spcBef>
                <a:spcPts val="3375"/>
              </a:spcBef>
            </a:lvl2pPr>
            <a:lvl3pPr>
              <a:spcBef>
                <a:spcPts val="3375"/>
              </a:spcBef>
            </a:lvl3pPr>
            <a:lvl4pPr>
              <a:spcBef>
                <a:spcPts val="3375"/>
              </a:spcBef>
            </a:lvl4pPr>
            <a:lvl5pPr>
              <a:spcBef>
                <a:spcPts val="3375"/>
              </a:spcBef>
            </a:lvl5pPr>
          </a:lstStyle>
          <a:p>
            <a:pPr lvl="0">
              <a:defRPr sz="1800"/>
            </a:pPr>
            <a:r>
              <a:rPr sz="3000" dirty="0"/>
              <a:t>Body Level One</a:t>
            </a:r>
          </a:p>
          <a:p>
            <a:pPr lvl="1">
              <a:defRPr sz="1800"/>
            </a:pPr>
            <a:r>
              <a:rPr sz="3000" dirty="0"/>
              <a:t>Body Level Two</a:t>
            </a:r>
          </a:p>
          <a:p>
            <a:pPr lvl="2">
              <a:defRPr sz="1800"/>
            </a:pPr>
            <a:r>
              <a:rPr sz="3000" dirty="0"/>
              <a:t>Body Level Three</a:t>
            </a:r>
          </a:p>
          <a:p>
            <a:pPr lvl="3">
              <a:defRPr sz="1800"/>
            </a:pPr>
            <a:r>
              <a:rPr sz="3000" dirty="0"/>
              <a:t>Body Level Four</a:t>
            </a:r>
          </a:p>
          <a:p>
            <a:pPr lvl="4">
              <a:defRPr sz="1800"/>
            </a:pPr>
            <a:r>
              <a:rPr sz="30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610787645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477185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388650439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3D5AD1-F227-45F3-9CB0-DD90144DC0D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892999" y="2089547"/>
            <a:ext cx="7358063" cy="267890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2106616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xfrm>
            <a:off x="892999" y="5179219"/>
            <a:ext cx="7358063" cy="119657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397839650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892999" y="5179219"/>
            <a:ext cx="7358063" cy="119657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923373610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xfrm>
            <a:off x="446484" y="991195"/>
            <a:ext cx="4125516" cy="2321719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4900"/>
            </a:lvl1pPr>
          </a:lstStyle>
          <a:p>
            <a:pPr lvl="0">
              <a:defRPr sz="1800"/>
            </a:pPr>
            <a:r>
              <a:rPr sz="4900" dirty="0"/>
              <a:t>Title Text</a:t>
            </a:r>
          </a:p>
        </p:txBody>
      </p:sp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xfrm>
            <a:off x="446484" y="3366493"/>
            <a:ext cx="4125516" cy="232171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0" algn="ctr">
              <a:spcBef>
                <a:spcPts val="0"/>
              </a:spcBef>
              <a:buSzTx/>
              <a:buNone/>
              <a:defRPr sz="2400"/>
            </a:lvl2pPr>
            <a:lvl3pPr marL="0" indent="0" algn="ctr">
              <a:spcBef>
                <a:spcPts val="0"/>
              </a:spcBef>
              <a:buSzTx/>
              <a:buNone/>
              <a:defRPr sz="2400"/>
            </a:lvl3pPr>
            <a:lvl4pPr marL="0" indent="0" algn="ctr">
              <a:spcBef>
                <a:spcPts val="0"/>
              </a:spcBef>
              <a:buSzTx/>
              <a:buNone/>
              <a:defRPr sz="2400"/>
            </a:lvl4pPr>
            <a:lvl5pPr marL="0" indent="0" algn="ctr">
              <a:spcBef>
                <a:spcPts val="0"/>
              </a:spcBef>
              <a:buSzTx/>
              <a:buNone/>
              <a:defRPr sz="2400"/>
            </a:lvl5pPr>
          </a:lstStyle>
          <a:p>
            <a:pPr lvl="0">
              <a:defRPr sz="1800"/>
            </a:pPr>
            <a:r>
              <a:rPr sz="2400" dirty="0"/>
              <a:t>Body Level One</a:t>
            </a:r>
          </a:p>
          <a:p>
            <a:pPr lvl="1">
              <a:defRPr sz="1800"/>
            </a:pPr>
            <a:r>
              <a:rPr sz="2400" dirty="0"/>
              <a:t>Body Level Two</a:t>
            </a:r>
          </a:p>
          <a:p>
            <a:pPr lvl="2">
              <a:defRPr sz="1800"/>
            </a:pPr>
            <a:r>
              <a:rPr sz="2400" dirty="0"/>
              <a:t>Body Level Three</a:t>
            </a:r>
          </a:p>
          <a:p>
            <a:pPr lvl="3">
              <a:defRPr sz="1800"/>
            </a:pPr>
            <a:r>
              <a:rPr sz="2400" dirty="0"/>
              <a:t>Body Level Four</a:t>
            </a:r>
          </a:p>
          <a:p>
            <a:pPr lvl="4">
              <a:defRPr sz="1800"/>
            </a:pPr>
            <a:r>
              <a:rPr sz="24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607348786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 Ref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446484" y="991195"/>
            <a:ext cx="4125516" cy="2321719"/>
          </a:xfrm>
          <a:prstGeom prst="rect">
            <a:avLst/>
          </a:prstGeom>
        </p:spPr>
        <p:txBody>
          <a:bodyPr lIns="0" tIns="0" rIns="0" bIns="0" anchor="b"/>
          <a:lstStyle>
            <a:lvl1pPr>
              <a:defRPr sz="4900"/>
            </a:lvl1pPr>
          </a:lstStyle>
          <a:p>
            <a:pPr lvl="0">
              <a:defRPr sz="1800"/>
            </a:pPr>
            <a:r>
              <a:rPr sz="4900" dirty="0"/>
              <a:t>Title Text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446484" y="3366493"/>
            <a:ext cx="4125516" cy="232171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  <a:lvl2pPr marL="0" indent="0" algn="ctr">
              <a:spcBef>
                <a:spcPts val="0"/>
              </a:spcBef>
              <a:buSzTx/>
              <a:buNone/>
              <a:defRPr sz="2400"/>
            </a:lvl2pPr>
            <a:lvl3pPr marL="0" indent="0" algn="ctr">
              <a:spcBef>
                <a:spcPts val="0"/>
              </a:spcBef>
              <a:buSzTx/>
              <a:buNone/>
              <a:defRPr sz="2400"/>
            </a:lvl3pPr>
            <a:lvl4pPr marL="0" indent="0" algn="ctr">
              <a:spcBef>
                <a:spcPts val="0"/>
              </a:spcBef>
              <a:buSzTx/>
              <a:buNone/>
              <a:defRPr sz="2400"/>
            </a:lvl4pPr>
            <a:lvl5pPr marL="0" indent="0" algn="ctr">
              <a:spcBef>
                <a:spcPts val="0"/>
              </a:spcBef>
              <a:buSzTx/>
              <a:buNone/>
              <a:defRPr sz="2400"/>
            </a:lvl5pPr>
          </a:lstStyle>
          <a:p>
            <a:pPr lvl="0">
              <a:defRPr sz="1800"/>
            </a:pPr>
            <a:r>
              <a:rPr sz="2400" dirty="0"/>
              <a:t>Body Level One</a:t>
            </a:r>
          </a:p>
          <a:p>
            <a:pPr lvl="1">
              <a:defRPr sz="1800"/>
            </a:pPr>
            <a:r>
              <a:rPr sz="2400" dirty="0"/>
              <a:t>Body Level Two</a:t>
            </a:r>
          </a:p>
          <a:p>
            <a:pPr lvl="2">
              <a:defRPr sz="1800"/>
            </a:pPr>
            <a:r>
              <a:rPr sz="2400" dirty="0"/>
              <a:t>Body Level Three</a:t>
            </a:r>
          </a:p>
          <a:p>
            <a:pPr lvl="3">
              <a:defRPr sz="1800"/>
            </a:pPr>
            <a:r>
              <a:rPr sz="2400" dirty="0"/>
              <a:t>Body Level Four</a:t>
            </a:r>
          </a:p>
          <a:p>
            <a:pPr lvl="4">
              <a:defRPr sz="1800"/>
            </a:pPr>
            <a:r>
              <a:rPr sz="24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131106362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892969" y="1946702"/>
            <a:ext cx="3545086" cy="4018359"/>
          </a:xfrm>
          <a:prstGeom prst="rect">
            <a:avLst/>
          </a:prstGeom>
        </p:spPr>
        <p:txBody>
          <a:bodyPr/>
          <a:lstStyle>
            <a:lvl1pPr marL="570131" indent="-347227">
              <a:spcBef>
                <a:spcPts val="2672"/>
              </a:spcBef>
              <a:defRPr sz="2200"/>
            </a:lvl1pPr>
            <a:lvl2pPr marL="882180" indent="-347227">
              <a:spcBef>
                <a:spcPts val="2672"/>
              </a:spcBef>
              <a:defRPr sz="2200"/>
            </a:lvl2pPr>
            <a:lvl3pPr marL="1194226" indent="-347227">
              <a:spcBef>
                <a:spcPts val="2672"/>
              </a:spcBef>
              <a:defRPr sz="2200"/>
            </a:lvl3pPr>
            <a:lvl4pPr marL="1506274" indent="-347227">
              <a:spcBef>
                <a:spcPts val="2672"/>
              </a:spcBef>
              <a:defRPr sz="2200"/>
            </a:lvl4pPr>
            <a:lvl5pPr marL="1818323" indent="-347227">
              <a:spcBef>
                <a:spcPts val="2672"/>
              </a:spcBef>
              <a:defRPr sz="2200"/>
            </a:lvl5pPr>
          </a:lstStyle>
          <a:p>
            <a:pPr lvl="0">
              <a:defRPr sz="1800"/>
            </a:pPr>
            <a:r>
              <a:rPr sz="2200" dirty="0"/>
              <a:t>Body Level One</a:t>
            </a:r>
          </a:p>
          <a:p>
            <a:pPr lvl="1">
              <a:defRPr sz="1800"/>
            </a:pPr>
            <a:r>
              <a:rPr sz="2200" dirty="0"/>
              <a:t>Body Level Two</a:t>
            </a:r>
          </a:p>
          <a:p>
            <a:pPr lvl="2">
              <a:defRPr sz="1800"/>
            </a:pPr>
            <a:r>
              <a:rPr sz="2200" dirty="0"/>
              <a:t>Body Level Three</a:t>
            </a:r>
          </a:p>
          <a:p>
            <a:pPr lvl="3">
              <a:defRPr sz="1800"/>
            </a:pPr>
            <a:r>
              <a:rPr sz="2200" dirty="0"/>
              <a:t>Body Level Four</a:t>
            </a:r>
          </a:p>
          <a:p>
            <a:pPr lvl="4">
              <a:defRPr sz="1800"/>
            </a:pPr>
            <a:r>
              <a:rPr sz="22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850830561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892969" y="1946702"/>
            <a:ext cx="3545086" cy="4018359"/>
          </a:xfrm>
          <a:prstGeom prst="rect">
            <a:avLst/>
          </a:prstGeom>
        </p:spPr>
        <p:txBody>
          <a:bodyPr/>
          <a:lstStyle>
            <a:lvl1pPr marL="570131" indent="-347227">
              <a:spcBef>
                <a:spcPts val="2672"/>
              </a:spcBef>
              <a:defRPr sz="2200"/>
            </a:lvl1pPr>
            <a:lvl2pPr marL="882180" indent="-347227">
              <a:spcBef>
                <a:spcPts val="2672"/>
              </a:spcBef>
              <a:defRPr sz="2200"/>
            </a:lvl2pPr>
            <a:lvl3pPr marL="1194226" indent="-347227">
              <a:spcBef>
                <a:spcPts val="2672"/>
              </a:spcBef>
              <a:defRPr sz="2200"/>
            </a:lvl3pPr>
            <a:lvl4pPr marL="1506274" indent="-347227">
              <a:spcBef>
                <a:spcPts val="2672"/>
              </a:spcBef>
              <a:defRPr sz="2200"/>
            </a:lvl4pPr>
            <a:lvl5pPr marL="1818323" indent="-347227">
              <a:spcBef>
                <a:spcPts val="2672"/>
              </a:spcBef>
              <a:defRPr sz="2200"/>
            </a:lvl5pPr>
          </a:lstStyle>
          <a:p>
            <a:pPr lvl="0">
              <a:defRPr sz="1800"/>
            </a:pPr>
            <a:r>
              <a:rPr sz="2200" dirty="0"/>
              <a:t>Body Level One</a:t>
            </a:r>
          </a:p>
          <a:p>
            <a:pPr lvl="1">
              <a:defRPr sz="1800"/>
            </a:pPr>
            <a:r>
              <a:rPr sz="2200" dirty="0"/>
              <a:t>Body Level Two</a:t>
            </a:r>
          </a:p>
          <a:p>
            <a:pPr lvl="2">
              <a:defRPr sz="1800"/>
            </a:pPr>
            <a:r>
              <a:rPr sz="2200" dirty="0"/>
              <a:t>Body Level Three</a:t>
            </a:r>
          </a:p>
          <a:p>
            <a:pPr lvl="3">
              <a:defRPr sz="1800"/>
            </a:pPr>
            <a:r>
              <a:rPr sz="2200" dirty="0"/>
              <a:t>Body Level Four</a:t>
            </a:r>
          </a:p>
          <a:p>
            <a:pPr lvl="4">
              <a:defRPr sz="1800"/>
            </a:pPr>
            <a:r>
              <a:rPr sz="22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4278665869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idx="1"/>
          </p:nvPr>
        </p:nvSpPr>
        <p:spPr>
          <a:xfrm>
            <a:off x="5464999" y="1946702"/>
            <a:ext cx="2786063" cy="4018359"/>
          </a:xfrm>
          <a:prstGeom prst="rect">
            <a:avLst/>
          </a:prstGeom>
        </p:spPr>
        <p:txBody>
          <a:bodyPr/>
          <a:lstStyle>
            <a:lvl1pPr marL="570131" indent="-347227">
              <a:spcBef>
                <a:spcPts val="2672"/>
              </a:spcBef>
              <a:defRPr sz="2200"/>
            </a:lvl1pPr>
            <a:lvl2pPr marL="882180" indent="-347227">
              <a:spcBef>
                <a:spcPts val="2672"/>
              </a:spcBef>
              <a:defRPr sz="2200"/>
            </a:lvl2pPr>
            <a:lvl3pPr marL="1194226" indent="-347227">
              <a:spcBef>
                <a:spcPts val="2672"/>
              </a:spcBef>
              <a:defRPr sz="2200"/>
            </a:lvl3pPr>
            <a:lvl4pPr marL="1506274" indent="-347227">
              <a:spcBef>
                <a:spcPts val="2672"/>
              </a:spcBef>
              <a:defRPr sz="2200"/>
            </a:lvl4pPr>
            <a:lvl5pPr marL="1818323" indent="-347227">
              <a:spcBef>
                <a:spcPts val="2672"/>
              </a:spcBef>
              <a:defRPr sz="2200"/>
            </a:lvl5pPr>
          </a:lstStyle>
          <a:p>
            <a:pPr lvl="0">
              <a:defRPr sz="1800"/>
            </a:pPr>
            <a:r>
              <a:rPr sz="2200" dirty="0"/>
              <a:t>Body Level One</a:t>
            </a:r>
          </a:p>
          <a:p>
            <a:pPr lvl="1">
              <a:defRPr sz="1800"/>
            </a:pPr>
            <a:r>
              <a:rPr sz="2200" dirty="0"/>
              <a:t>Body Level Two</a:t>
            </a:r>
          </a:p>
          <a:p>
            <a:pPr lvl="2">
              <a:defRPr sz="1800"/>
            </a:pPr>
            <a:r>
              <a:rPr sz="2200" dirty="0"/>
              <a:t>Body Level Three</a:t>
            </a:r>
          </a:p>
          <a:p>
            <a:pPr lvl="3">
              <a:defRPr sz="1800"/>
            </a:pPr>
            <a:r>
              <a:rPr sz="2200" dirty="0"/>
              <a:t>Body Level Four</a:t>
            </a:r>
          </a:p>
          <a:p>
            <a:pPr lvl="4">
              <a:defRPr sz="1800"/>
            </a:pPr>
            <a:r>
              <a:rPr sz="22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65287901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D08E6B9-7F34-4754-A6AF-D0ED9483EE2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3AA1FE-7DB6-4B9D-8978-BE10312EB50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87B8E7B-04D9-4C00-9A58-F945A56FB0E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E8DB38-A9F3-47E9-BE27-4F3A6503F3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6C9E77-23A2-43FD-B036-85CF9AFBBB9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 b="1" i="1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Prophecies of the Last Days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fld id="{3130B395-2FC3-4BD8-8701-A55EEAB294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bldLvl="3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00099"/>
          </a:solidFill>
          <a:latin typeface="Tahoma" pitchFamily="34" charset="0"/>
        </a:defRPr>
      </a:lvl9pPr>
    </p:titleStyle>
    <p:bodyStyle>
      <a:lvl1pPr marL="442913" indent="-442913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Wingdings" pitchFamily="2" charset="2"/>
        <a:buChar char="q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285750" algn="l" rtl="0" fontAlgn="base">
        <a:spcBef>
          <a:spcPct val="20000"/>
        </a:spcBef>
        <a:spcAft>
          <a:spcPct val="0"/>
        </a:spcAft>
        <a:buClr>
          <a:srgbClr val="000099"/>
        </a:buClr>
        <a:buSzPct val="95000"/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316038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Font typeface="Monotype Sorts" pitchFamily="2" charset="2"/>
        <a:buChar char="y"/>
        <a:defRPr sz="2000">
          <a:solidFill>
            <a:schemeClr val="tx1"/>
          </a:solidFill>
          <a:latin typeface="+mn-lt"/>
        </a:defRPr>
      </a:lvl3pPr>
      <a:lvl4pPr marL="1724025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–"/>
        <a:defRPr>
          <a:solidFill>
            <a:schemeClr val="tx1"/>
          </a:solidFill>
          <a:latin typeface="+mn-lt"/>
        </a:defRPr>
      </a:lvl4pPr>
      <a:lvl5pPr marL="21320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5pPr>
      <a:lvl6pPr marL="25892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6pPr>
      <a:lvl7pPr marL="30464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7pPr>
      <a:lvl8pPr marL="35036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8pPr>
      <a:lvl9pPr marL="3960813" indent="-228600" algn="l" rtl="0" fontAlgn="base">
        <a:spcBef>
          <a:spcPct val="20000"/>
        </a:spcBef>
        <a:spcAft>
          <a:spcPct val="0"/>
        </a:spcAft>
        <a:buClr>
          <a:srgbClr val="000099"/>
        </a:buClr>
        <a:buSzPct val="85000"/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03F8F4-EBCE-4374-98C1-8D3508221BA5}" type="slidenum">
              <a:rPr lang="en-AU">
                <a:solidFill>
                  <a:srgbClr val="FFFFFF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4FBF2D-7599-40D0-8128-0EA016C7F19F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892999" y="178594"/>
            <a:ext cx="7358063" cy="171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658" tIns="35658" rIns="35658" bIns="35658" anchor="ctr"/>
          <a:lstStyle/>
          <a:p>
            <a:pPr lvl="0">
              <a:defRPr sz="1800"/>
            </a:pPr>
            <a:r>
              <a:rPr sz="5900" dirty="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892999" y="1946702"/>
            <a:ext cx="7358063" cy="4018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658" tIns="35658" rIns="35658" bIns="35658" anchor="ctr"/>
          <a:lstStyle/>
          <a:p>
            <a:pPr lvl="0">
              <a:defRPr sz="1800"/>
            </a:pPr>
            <a:r>
              <a:rPr sz="3000" dirty="0"/>
              <a:t>Body Level One</a:t>
            </a:r>
          </a:p>
          <a:p>
            <a:pPr lvl="1">
              <a:defRPr sz="1800"/>
            </a:pPr>
            <a:r>
              <a:rPr sz="3000" dirty="0"/>
              <a:t>Body Level Two</a:t>
            </a:r>
          </a:p>
          <a:p>
            <a:pPr lvl="2">
              <a:defRPr sz="1800"/>
            </a:pPr>
            <a:r>
              <a:rPr sz="3000" dirty="0"/>
              <a:t>Body Level Three</a:t>
            </a:r>
          </a:p>
          <a:p>
            <a:pPr lvl="3">
              <a:defRPr sz="1800"/>
            </a:pPr>
            <a:r>
              <a:rPr sz="3000" dirty="0"/>
              <a:t>Body Level Four</a:t>
            </a:r>
          </a:p>
          <a:p>
            <a:pPr lvl="4">
              <a:defRPr sz="1800"/>
            </a:pPr>
            <a:r>
              <a:rPr sz="3000" dirty="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913664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</p:sldLayoutIdLst>
  <p:transition spd="med"/>
  <p:txStyles>
    <p:titleStyle>
      <a:lvl1pPr algn="ctr" defTabSz="410121">
        <a:defRPr sz="5900">
          <a:latin typeface="+mn-lt"/>
          <a:ea typeface="+mn-ea"/>
          <a:cs typeface="+mn-cs"/>
          <a:sym typeface="Gill Sans"/>
        </a:defRPr>
      </a:lvl1pPr>
      <a:lvl2pPr indent="160483" algn="ctr" defTabSz="410121">
        <a:defRPr sz="5900">
          <a:latin typeface="+mn-lt"/>
          <a:ea typeface="+mn-ea"/>
          <a:cs typeface="+mn-cs"/>
          <a:sym typeface="Gill Sans"/>
        </a:defRPr>
      </a:lvl2pPr>
      <a:lvl3pPr indent="320960" algn="ctr" defTabSz="410121">
        <a:defRPr sz="5900">
          <a:latin typeface="+mn-lt"/>
          <a:ea typeface="+mn-ea"/>
          <a:cs typeface="+mn-cs"/>
          <a:sym typeface="Gill Sans"/>
        </a:defRPr>
      </a:lvl3pPr>
      <a:lvl4pPr indent="481446" algn="ctr" defTabSz="410121">
        <a:defRPr sz="5900">
          <a:latin typeface="+mn-lt"/>
          <a:ea typeface="+mn-ea"/>
          <a:cs typeface="+mn-cs"/>
          <a:sym typeface="Gill Sans"/>
        </a:defRPr>
      </a:lvl4pPr>
      <a:lvl5pPr indent="641925" algn="ctr" defTabSz="410121">
        <a:defRPr sz="5900">
          <a:latin typeface="+mn-lt"/>
          <a:ea typeface="+mn-ea"/>
          <a:cs typeface="+mn-cs"/>
          <a:sym typeface="Gill Sans"/>
        </a:defRPr>
      </a:lvl5pPr>
      <a:lvl6pPr indent="802413" algn="ctr" defTabSz="410121">
        <a:defRPr sz="5900">
          <a:latin typeface="+mn-lt"/>
          <a:ea typeface="+mn-ea"/>
          <a:cs typeface="+mn-cs"/>
          <a:sym typeface="Gill Sans"/>
        </a:defRPr>
      </a:lvl6pPr>
      <a:lvl7pPr indent="962890" algn="ctr" defTabSz="410121">
        <a:defRPr sz="5900">
          <a:latin typeface="+mn-lt"/>
          <a:ea typeface="+mn-ea"/>
          <a:cs typeface="+mn-cs"/>
          <a:sym typeface="Gill Sans"/>
        </a:defRPr>
      </a:lvl7pPr>
      <a:lvl8pPr indent="1123374" algn="ctr" defTabSz="410121">
        <a:defRPr sz="5900">
          <a:latin typeface="+mn-lt"/>
          <a:ea typeface="+mn-ea"/>
          <a:cs typeface="+mn-cs"/>
          <a:sym typeface="Gill Sans"/>
        </a:defRPr>
      </a:lvl8pPr>
      <a:lvl9pPr indent="1283855" algn="ctr" defTabSz="410121">
        <a:defRPr sz="5900">
          <a:latin typeface="+mn-lt"/>
          <a:ea typeface="+mn-ea"/>
          <a:cs typeface="+mn-cs"/>
          <a:sym typeface="Gill Sans"/>
        </a:defRPr>
      </a:lvl9pPr>
    </p:titleStyle>
    <p:bodyStyle>
      <a:lvl1pPr marL="624096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1pPr>
      <a:lvl2pPr marL="936144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2pPr>
      <a:lvl3pPr marL="1248192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3pPr>
      <a:lvl4pPr marL="1560240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4pPr>
      <a:lvl5pPr marL="1872289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5pPr>
      <a:lvl6pPr marL="2121921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6pPr>
      <a:lvl7pPr marL="2371577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7pPr>
      <a:lvl8pPr marL="2621201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8pPr>
      <a:lvl9pPr marL="2870847" indent="-401199" defTabSz="410121">
        <a:spcBef>
          <a:spcPts val="1687"/>
        </a:spcBef>
        <a:buSzPct val="171000"/>
        <a:buChar char="•"/>
        <a:defRPr sz="3000">
          <a:latin typeface="+mn-lt"/>
          <a:ea typeface="+mn-ea"/>
          <a:cs typeface="+mn-cs"/>
          <a:sym typeface="Gill Sans"/>
        </a:defRPr>
      </a:lvl9pPr>
    </p:bodyStyle>
    <p:otherStyle>
      <a:lvl1pPr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1pPr>
      <a:lvl2pPr indent="160483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2pPr>
      <a:lvl3pPr indent="320960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3pPr>
      <a:lvl4pPr indent="481446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4pPr>
      <a:lvl5pPr indent="641925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5pPr>
      <a:lvl6pPr indent="802413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6pPr>
      <a:lvl7pPr indent="962890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7pPr>
      <a:lvl8pPr indent="1123374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8pPr>
      <a:lvl9pPr indent="1283855" algn="ctr" defTabSz="410121">
        <a:defRPr>
          <a:solidFill>
            <a:schemeClr val="tx1"/>
          </a:solidFill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2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5.jpeg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affa.gov.au/content/output.cfm?ObjectID=3E48F86-AA1A-11A1-B6300060B0AA00002&amp;contType=outputs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http://images.google.com.au/images?q=tbn:KHIWUEdjP_oJ:www.eborg3.com/Graphics/Bible/66-Revelation/Rev09/Smoke1.jp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5.png"/><Relationship Id="rId5" Type="http://schemas.openxmlformats.org/officeDocument/2006/relationships/hyperlink" Target="http://www.affa.gov.au/content/output.cfm?ObjectID=3E48F86-AA1A-11A1-B6300060B0AA00002&amp;contType=outputs" TargetMode="External"/><Relationship Id="rId10" Type="http://schemas.openxmlformats.org/officeDocument/2006/relationships/image" Target="http://images.google.com.au/images?q=tbn:KHIWUEdjP_oJ:www.eborg3.com/Graphics/Bible/66-Revelation/Rev09/Smoke1.jpg" TargetMode="External"/><Relationship Id="rId4" Type="http://schemas.openxmlformats.org/officeDocument/2006/relationships/image" Target="../media/image13.jpe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affa.gov.au/content/output.cfm?ObjectID=3E48F86-AA1A-11A1-B6300060B0AA00002&amp;contType=outputs" TargetMode="External"/><Relationship Id="rId11" Type="http://schemas.openxmlformats.org/officeDocument/2006/relationships/image" Target="../media/image21.jpeg"/><Relationship Id="rId5" Type="http://schemas.openxmlformats.org/officeDocument/2006/relationships/image" Target="../media/image14.png"/><Relationship Id="rId10" Type="http://schemas.openxmlformats.org/officeDocument/2006/relationships/image" Target="../media/image6.jpeg"/><Relationship Id="rId4" Type="http://schemas.openxmlformats.org/officeDocument/2006/relationships/image" Target="../media/image13.jpeg"/><Relationship Id="rId9" Type="http://schemas.openxmlformats.org/officeDocument/2006/relationships/image" Target="http://images.google.com.au/images?q=tbn:KHIWUEdjP_oJ:www.eborg3.com/Graphics/Bible/66-Revelation/Rev09/Smoke1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Picture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-292335"/>
            <a:ext cx="3905662" cy="292924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4" name="Rectangle 23"/>
          <p:cNvSpPr/>
          <p:nvPr/>
        </p:nvSpPr>
        <p:spPr>
          <a:xfrm>
            <a:off x="1115616" y="647589"/>
            <a:ext cx="3816424" cy="10532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48367" y="116632"/>
            <a:ext cx="576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4596" y="4736887"/>
            <a:ext cx="9144000" cy="123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pic>
        <p:nvPicPr>
          <p:cNvPr id="8" name="Picture 11" descr="Taking_of_the_Bastille"/>
          <p:cNvPicPr>
            <a:picLocks noChangeAspect="1" noChangeArrowheads="1"/>
          </p:cNvPicPr>
          <p:nvPr/>
        </p:nvPicPr>
        <p:blipFill>
          <a:blip r:embed="rId4" cstate="print"/>
          <a:srcRect b="-22"/>
          <a:stretch>
            <a:fillRect/>
          </a:stretch>
        </p:blipFill>
        <p:spPr bwMode="auto">
          <a:xfrm>
            <a:off x="4034017" y="2349061"/>
            <a:ext cx="5078465" cy="386566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2495457" y="6305511"/>
            <a:ext cx="3918707" cy="61555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200" i="1" dirty="0">
                <a:solidFill>
                  <a:srgbClr val="FFFFFF"/>
                </a:solidFill>
                <a:latin typeface="Times New Roman" pitchFamily="18" charset="0"/>
              </a:rPr>
              <a:t>“Blessed  is he that </a:t>
            </a:r>
            <a:r>
              <a:rPr lang="en-AU" sz="2200" i="1" dirty="0" err="1">
                <a:solidFill>
                  <a:srgbClr val="FFFFFF"/>
                </a:solidFill>
                <a:latin typeface="Times New Roman" pitchFamily="18" charset="0"/>
              </a:rPr>
              <a:t>Readeth</a:t>
            </a:r>
            <a:r>
              <a:rPr lang="en-AU" sz="2200" i="1" dirty="0">
                <a:solidFill>
                  <a:srgbClr val="FFFFFF"/>
                </a:solidFill>
                <a:latin typeface="Times New Roman" pitchFamily="18" charset="0"/>
              </a:rPr>
              <a:t>”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n-AU" sz="800" b="1" i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5" name="Picture 42" descr="scorpion%20Big"/>
          <p:cNvPicPr>
            <a:picLocks noChangeAspect="1" noChangeArrowheads="1"/>
          </p:cNvPicPr>
          <p:nvPr/>
        </p:nvPicPr>
        <p:blipFill>
          <a:blip r:embed="rId5" cstate="print"/>
          <a:srcRect t="-6177" r="-4101"/>
          <a:stretch>
            <a:fillRect/>
          </a:stretch>
        </p:blipFill>
        <p:spPr bwMode="auto">
          <a:xfrm>
            <a:off x="-204226" y="803992"/>
            <a:ext cx="2925641" cy="2822078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Rectangle 1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pic>
        <p:nvPicPr>
          <p:cNvPr id="13" name="Picture 12" descr="scroll.png"/>
          <p:cNvPicPr>
            <a:picLocks noChangeAspect="1"/>
          </p:cNvPicPr>
          <p:nvPr/>
        </p:nvPicPr>
        <p:blipFill>
          <a:blip r:embed="rId6" cstate="print"/>
          <a:srcRect l="23667" t="14490" r="12559" b="17754"/>
          <a:stretch>
            <a:fillRect/>
          </a:stretch>
        </p:blipFill>
        <p:spPr>
          <a:xfrm>
            <a:off x="1932800" y="1270749"/>
            <a:ext cx="2261669" cy="1590464"/>
          </a:xfrm>
          <a:prstGeom prst="rect">
            <a:avLst/>
          </a:prstGeom>
        </p:spPr>
      </p:pic>
      <p:pic>
        <p:nvPicPr>
          <p:cNvPr id="16" name="Picture 15" descr="Turkish Cannon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2750424"/>
            <a:ext cx="4867736" cy="3476954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7" name="Picture 3" descr="C:\My Documents\The Truth\Shippensburg\Overheads For Ship\Class #3 - The Beast of the Earth\Final Overheads Class #3\Progression of Beasts.tif"/>
          <p:cNvPicPr>
            <a:picLocks noChangeAspect="1" noChangeArrowheads="1"/>
          </p:cNvPicPr>
          <p:nvPr/>
        </p:nvPicPr>
        <p:blipFill>
          <a:blip r:embed="rId8" cstate="print"/>
          <a:srcRect l="33243" t="38851" r="38958" b="28526"/>
          <a:stretch>
            <a:fillRect/>
          </a:stretch>
        </p:blipFill>
        <p:spPr bwMode="auto">
          <a:xfrm>
            <a:off x="3723942" y="561641"/>
            <a:ext cx="2851061" cy="2514600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1469148" y="1990422"/>
            <a:ext cx="6429375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hour  (1/12 of a day)  =                  1month</a:t>
            </a:r>
            <a:r>
              <a:rPr lang="en-US" sz="2000" kern="0" dirty="0">
                <a:solidFill>
                  <a:sysClr val="windowText" lastClr="000000"/>
                </a:solidFill>
              </a:rPr>
              <a:t>  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day                             =      1 year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month (30days)          =    30 years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1 year (360days)           =  360 years</a:t>
            </a:r>
          </a:p>
          <a:p>
            <a:pPr>
              <a:spcBef>
                <a:spcPct val="50000"/>
              </a:spcBef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                                            </a:t>
            </a:r>
            <a:r>
              <a:rPr lang="en-US" sz="2400" b="1" kern="0" dirty="0">
                <a:solidFill>
                  <a:srgbClr val="00B050"/>
                </a:solidFill>
              </a:rPr>
              <a:t>391years 1month</a:t>
            </a:r>
          </a:p>
          <a:p>
            <a:pPr>
              <a:spcBef>
                <a:spcPct val="50000"/>
              </a:spcBef>
              <a:buFontTx/>
              <a:buChar char="•"/>
              <a:defRPr/>
            </a:pPr>
            <a:endParaRPr lang="en-US" sz="2000" kern="0" dirty="0">
              <a:solidFill>
                <a:srgbClr val="000000"/>
              </a:solidFill>
            </a:endParaRPr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5082317" y="4176154"/>
            <a:ext cx="2613025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grpSp>
        <p:nvGrpSpPr>
          <p:cNvPr id="25" name="Group 31"/>
          <p:cNvGrpSpPr>
            <a:grpSpLocks/>
          </p:cNvGrpSpPr>
          <p:nvPr/>
        </p:nvGrpSpPr>
        <p:grpSpPr bwMode="auto">
          <a:xfrm>
            <a:off x="7615934" y="4947679"/>
            <a:ext cx="219075" cy="174625"/>
            <a:chOff x="3619" y="3236"/>
            <a:chExt cx="138" cy="110"/>
          </a:xfrm>
        </p:grpSpPr>
        <p:sp>
          <p:nvSpPr>
            <p:cNvPr id="26" name="Line 27"/>
            <p:cNvSpPr>
              <a:spLocks noChangeShapeType="1"/>
            </p:cNvSpPr>
            <p:nvPr/>
          </p:nvSpPr>
          <p:spPr bwMode="auto">
            <a:xfrm>
              <a:off x="3620" y="3236"/>
              <a:ext cx="12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>
              <a:off x="3619" y="3346"/>
              <a:ext cx="13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Line 29"/>
            <p:cNvSpPr>
              <a:spLocks noChangeShapeType="1"/>
            </p:cNvSpPr>
            <p:nvPr/>
          </p:nvSpPr>
          <p:spPr bwMode="auto">
            <a:xfrm>
              <a:off x="3657" y="3237"/>
              <a:ext cx="0" cy="1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Line 30"/>
            <p:cNvSpPr>
              <a:spLocks noChangeShapeType="1"/>
            </p:cNvSpPr>
            <p:nvPr/>
          </p:nvSpPr>
          <p:spPr bwMode="auto">
            <a:xfrm>
              <a:off x="3703" y="3237"/>
              <a:ext cx="0" cy="10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AU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Oval 33"/>
          <p:cNvSpPr>
            <a:spLocks noChangeArrowheads="1"/>
          </p:cNvSpPr>
          <p:nvPr/>
        </p:nvSpPr>
        <p:spPr bwMode="auto">
          <a:xfrm>
            <a:off x="2912171" y="4673041"/>
            <a:ext cx="754063" cy="11906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sp>
        <p:nvSpPr>
          <p:cNvPr id="36" name="Oval 36"/>
          <p:cNvSpPr>
            <a:spLocks noChangeArrowheads="1"/>
          </p:cNvSpPr>
          <p:nvPr/>
        </p:nvSpPr>
        <p:spPr bwMode="auto">
          <a:xfrm>
            <a:off x="4961667" y="4119004"/>
            <a:ext cx="2924175" cy="6191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AU" kern="0">
              <a:solidFill>
                <a:sysClr val="windowText" lastClr="000000"/>
              </a:solidFill>
            </a:endParaRPr>
          </a:p>
        </p:txBody>
      </p:sp>
      <p:grpSp>
        <p:nvGrpSpPr>
          <p:cNvPr id="38" name="Group 24"/>
          <p:cNvGrpSpPr/>
          <p:nvPr/>
        </p:nvGrpSpPr>
        <p:grpSpPr>
          <a:xfrm>
            <a:off x="0" y="0"/>
            <a:ext cx="3641839" cy="1749971"/>
            <a:chOff x="9241216" y="609600"/>
            <a:chExt cx="3641839" cy="1749971"/>
          </a:xfrm>
        </p:grpSpPr>
        <p:grpSp>
          <p:nvGrpSpPr>
            <p:cNvPr id="39" name="Group 4"/>
            <p:cNvGrpSpPr/>
            <p:nvPr/>
          </p:nvGrpSpPr>
          <p:grpSpPr>
            <a:xfrm>
              <a:off x="9241216" y="609600"/>
              <a:ext cx="3641839" cy="1749971"/>
              <a:chOff x="2630686" y="1939159"/>
              <a:chExt cx="3927767" cy="1970691"/>
            </a:xfrm>
          </p:grpSpPr>
          <p:pic>
            <p:nvPicPr>
              <p:cNvPr id="43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-1843" t="64525" r="48630" b="-3768"/>
              <a:stretch>
                <a:fillRect/>
              </a:stretch>
            </p:blipFill>
            <p:spPr bwMode="auto">
              <a:xfrm>
                <a:off x="2630686" y="1939159"/>
                <a:ext cx="3375975" cy="1867245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44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0414" t="64525" r="48630" b="-3768"/>
              <a:stretch>
                <a:fillRect/>
              </a:stretch>
            </p:blipFill>
            <p:spPr bwMode="auto">
              <a:xfrm>
                <a:off x="5155323" y="1939160"/>
                <a:ext cx="1403130" cy="1970690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</p:grpSp>
        <p:grpSp>
          <p:nvGrpSpPr>
            <p:cNvPr id="40" name="Group 49"/>
            <p:cNvGrpSpPr/>
            <p:nvPr/>
          </p:nvGrpSpPr>
          <p:grpSpPr>
            <a:xfrm>
              <a:off x="9588058" y="1328757"/>
              <a:ext cx="2988927" cy="584775"/>
              <a:chOff x="9321358" y="3780960"/>
              <a:chExt cx="2988927" cy="584775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9321358" y="3865850"/>
                <a:ext cx="2891040" cy="457200"/>
              </a:xfrm>
              <a:prstGeom prst="rect">
                <a:avLst/>
              </a:prstGeom>
              <a:solidFill>
                <a:srgbClr val="C00000"/>
              </a:solidFill>
              <a:ln w="25400" cap="flat" cmpd="sng" algn="ctr">
                <a:noFill/>
                <a:prstDash val="solid"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/>
                  <a:ea typeface="+mn-ea"/>
                  <a:cs typeface="Arial"/>
                </a:endParaRP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9447486" y="3780960"/>
                <a:ext cx="2862799" cy="58477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extrusionH="57150" contourW="12700">
                  <a:bevelT w="38100" h="38100" prst="angle"/>
                  <a:bevelB w="38100" h="38100"/>
                  <a:contourClr>
                    <a:schemeClr val="tx1"/>
                  </a:contourClr>
                </a:sp3d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 </a:t>
                </a:r>
                <a:r>
                  <a:rPr kumimoji="0" lang="en-AU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6</a:t>
                </a:r>
                <a:r>
                  <a:rPr kumimoji="0" lang="en-AU" sz="28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th</a:t>
                </a:r>
                <a:r>
                  <a:rPr kumimoji="0" lang="en-AU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Trumpet</a:t>
                </a:r>
              </a:p>
            </p:txBody>
          </p:sp>
        </p:grpSp>
      </p:grpSp>
      <p:pic>
        <p:nvPicPr>
          <p:cNvPr id="47" name="Picture 46" descr="Rev. 9.jpg"/>
          <p:cNvPicPr>
            <a:picLocks noChangeAspect="1"/>
          </p:cNvPicPr>
          <p:nvPr/>
        </p:nvPicPr>
        <p:blipFill>
          <a:blip r:embed="rId4" cstate="print"/>
          <a:srcRect t="54206" r="-463" b="36511"/>
          <a:stretch>
            <a:fillRect/>
          </a:stretch>
        </p:blipFill>
        <p:spPr>
          <a:xfrm>
            <a:off x="4496657" y="851337"/>
            <a:ext cx="2705855" cy="936000"/>
          </a:xfrm>
          <a:prstGeom prst="rect">
            <a:avLst/>
          </a:prstGeom>
          <a:ln w="28575">
            <a:solidFill>
              <a:schemeClr val="bg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8" name="Rectangle 47"/>
          <p:cNvSpPr/>
          <p:nvPr/>
        </p:nvSpPr>
        <p:spPr>
          <a:xfrm>
            <a:off x="6415779" y="1236550"/>
            <a:ext cx="396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770910" y="1388950"/>
            <a:ext cx="648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153058" y="1415222"/>
            <a:ext cx="468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5238630" y="1210264"/>
            <a:ext cx="504000" cy="216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53" name="Picture 26" descr="Fall of Constantinople"/>
          <p:cNvPicPr>
            <a:picLocks noChangeAspect="1" noChangeArrowheads="1"/>
          </p:cNvPicPr>
          <p:nvPr/>
        </p:nvPicPr>
        <p:blipFill>
          <a:blip r:embed="rId5" cstate="print"/>
          <a:srcRect t="38480" r="54821"/>
          <a:stretch>
            <a:fillRect/>
          </a:stretch>
        </p:blipFill>
        <p:spPr bwMode="auto">
          <a:xfrm>
            <a:off x="0" y="4035972"/>
            <a:ext cx="2570705" cy="282202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2220021" y="4815916"/>
            <a:ext cx="69802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b="1" kern="0" dirty="0">
                <a:solidFill>
                  <a:srgbClr val="00B050"/>
                </a:solidFill>
              </a:rPr>
              <a:t>29/ 5/ 1453</a:t>
            </a:r>
            <a:r>
              <a:rPr lang="en-US" sz="2000" kern="0" dirty="0">
                <a:solidFill>
                  <a:srgbClr val="00B050"/>
                </a:solidFill>
              </a:rPr>
              <a:t>  </a:t>
            </a:r>
            <a:r>
              <a:rPr lang="en-US" sz="2000" kern="0" dirty="0">
                <a:solidFill>
                  <a:sysClr val="windowText" lastClr="000000"/>
                </a:solidFill>
              </a:rPr>
              <a:t>Constantinople fell to Mohammed </a:t>
            </a:r>
          </a:p>
        </p:txBody>
      </p:sp>
      <p:sp>
        <p:nvSpPr>
          <p:cNvPr id="34" name="Text Box 32"/>
          <p:cNvSpPr txBox="1">
            <a:spLocks noChangeArrowheads="1"/>
          </p:cNvSpPr>
          <p:nvPr/>
        </p:nvSpPr>
        <p:spPr bwMode="auto">
          <a:xfrm>
            <a:off x="2205735" y="5338204"/>
            <a:ext cx="682793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tabLst>
                <a:tab pos="1339850" algn="l"/>
                <a:tab pos="1435100" algn="l"/>
              </a:tabLst>
              <a:defRPr/>
            </a:pPr>
            <a:r>
              <a:rPr lang="en-US" sz="2000" b="1" kern="0" dirty="0">
                <a:solidFill>
                  <a:srgbClr val="00B050"/>
                </a:solidFill>
              </a:rPr>
              <a:t>27/ 4/ 1062</a:t>
            </a:r>
            <a:r>
              <a:rPr lang="en-US" sz="2000" kern="0" dirty="0">
                <a:solidFill>
                  <a:srgbClr val="00B050"/>
                </a:solidFill>
              </a:rPr>
              <a:t>  </a:t>
            </a:r>
            <a:r>
              <a:rPr lang="en-US" sz="2000" kern="0" dirty="0" err="1">
                <a:solidFill>
                  <a:sysClr val="windowText" lastClr="000000"/>
                </a:solidFill>
              </a:rPr>
              <a:t>Togrul</a:t>
            </a:r>
            <a:r>
              <a:rPr lang="en-US" sz="2000" kern="0" dirty="0">
                <a:solidFill>
                  <a:sysClr val="windowText" lastClr="000000"/>
                </a:solidFill>
              </a:rPr>
              <a:t> Beg married Caliph’s daughter and 			became  head of Mohammedan faith and 	began series of  assaults on Constantinople 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8" grpId="0" animBg="1"/>
      <p:bldP spid="49" grpId="0" animBg="1"/>
      <p:bldP spid="51" grpId="0" animBg="1"/>
      <p:bldP spid="52" grpId="0" animBg="1"/>
      <p:bldP spid="22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4833938"/>
            <a:ext cx="174625" cy="200977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 rot="5400000">
            <a:off x="1280318" y="5374482"/>
            <a:ext cx="188913" cy="2749550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40677" name="WordArt 5"/>
          <p:cNvSpPr>
            <a:spLocks noChangeArrowheads="1" noChangeShapeType="1" noTextEdit="1"/>
          </p:cNvSpPr>
          <p:nvPr/>
        </p:nvSpPr>
        <p:spPr bwMode="auto">
          <a:xfrm>
            <a:off x="606425" y="622300"/>
            <a:ext cx="3259138" cy="1296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</a:rPr>
              <a:t>THE FALL OF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</a:rPr>
              <a:t>CONSTANTINOPLE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A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</a:rPr>
              <a:t>1453</a:t>
            </a:r>
          </a:p>
        </p:txBody>
      </p:sp>
      <p:sp>
        <p:nvSpPr>
          <p:cNvPr id="17414" name="Line 7"/>
          <p:cNvSpPr>
            <a:spLocks noChangeShapeType="1"/>
          </p:cNvSpPr>
          <p:nvPr/>
        </p:nvSpPr>
        <p:spPr bwMode="auto">
          <a:xfrm>
            <a:off x="3813175" y="203200"/>
            <a:ext cx="5195888" cy="0"/>
          </a:xfrm>
          <a:prstGeom prst="line">
            <a:avLst/>
          </a:prstGeom>
          <a:noFill/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7415" name="Text Box 8"/>
          <p:cNvSpPr txBox="1">
            <a:spLocks noChangeArrowheads="1"/>
          </p:cNvSpPr>
          <p:nvPr/>
        </p:nvSpPr>
        <p:spPr bwMode="auto">
          <a:xfrm>
            <a:off x="6034088" y="3933825"/>
            <a:ext cx="287337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>
                <a:solidFill>
                  <a:srgbClr val="FFFFFF"/>
                </a:solidFill>
                <a:latin typeface="Arial" charset="0"/>
              </a:rPr>
              <a:t>“And by these three was the third part of men killed, by the </a:t>
            </a:r>
            <a:r>
              <a:rPr lang="en-US" sz="2000" b="1">
                <a:solidFill>
                  <a:srgbClr val="99FF33"/>
                </a:solidFill>
                <a:latin typeface="Arial" charset="0"/>
              </a:rPr>
              <a:t>fire,</a:t>
            </a:r>
            <a:r>
              <a:rPr lang="en-US" sz="2000">
                <a:solidFill>
                  <a:srgbClr val="FFFFFF"/>
                </a:solidFill>
                <a:latin typeface="Arial" charset="0"/>
              </a:rPr>
              <a:t> and by the </a:t>
            </a:r>
            <a:r>
              <a:rPr lang="en-US" sz="2000" b="1">
                <a:solidFill>
                  <a:srgbClr val="99FF33"/>
                </a:solidFill>
                <a:latin typeface="Arial" charset="0"/>
              </a:rPr>
              <a:t>smoke,</a:t>
            </a:r>
            <a:r>
              <a:rPr lang="en-US" sz="2000">
                <a:solidFill>
                  <a:srgbClr val="FFFFFF"/>
                </a:solidFill>
                <a:latin typeface="Arial" charset="0"/>
              </a:rPr>
              <a:t> and by the </a:t>
            </a:r>
            <a:r>
              <a:rPr lang="en-US" sz="2000" b="1">
                <a:solidFill>
                  <a:srgbClr val="99FF33"/>
                </a:solidFill>
                <a:latin typeface="Arial" charset="0"/>
              </a:rPr>
              <a:t>brimstone,</a:t>
            </a:r>
            <a:r>
              <a:rPr lang="en-US" sz="2000">
                <a:solidFill>
                  <a:srgbClr val="FFFFFF"/>
                </a:solidFill>
                <a:latin typeface="Arial" charset="0"/>
              </a:rPr>
              <a:t> which issued out of their mouths”</a:t>
            </a:r>
          </a:p>
        </p:txBody>
      </p:sp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6132513" y="6164263"/>
            <a:ext cx="12334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b="1" i="1">
                <a:solidFill>
                  <a:srgbClr val="FFCC00"/>
                </a:solidFill>
                <a:latin typeface="Arial" charset="0"/>
              </a:rPr>
              <a:t>Rev.9:18</a:t>
            </a:r>
          </a:p>
        </p:txBody>
      </p:sp>
      <p:sp>
        <p:nvSpPr>
          <p:cNvPr id="540682" name="Text Box 10"/>
          <p:cNvSpPr txBox="1">
            <a:spLocks noChangeArrowheads="1"/>
          </p:cNvSpPr>
          <p:nvPr/>
        </p:nvSpPr>
        <p:spPr bwMode="auto">
          <a:xfrm>
            <a:off x="0" y="319088"/>
            <a:ext cx="42481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sz="2000" dirty="0">
                <a:solidFill>
                  <a:srgbClr val="FFFFFF"/>
                </a:solidFill>
                <a:latin typeface="Arial" charset="0"/>
              </a:rPr>
              <a:t>“The hinge of battle at Constantinople was </a:t>
            </a:r>
            <a:r>
              <a:rPr lang="en-US" sz="2000" b="1" dirty="0">
                <a:solidFill>
                  <a:srgbClr val="99FF33"/>
                </a:solidFill>
                <a:latin typeface="Arial" charset="0"/>
              </a:rPr>
              <a:t>gunpowder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and the </a:t>
            </a:r>
            <a:r>
              <a:rPr lang="en-US" sz="2000" b="1" dirty="0">
                <a:solidFill>
                  <a:srgbClr val="99FF33"/>
                </a:solidFill>
                <a:latin typeface="Arial" charset="0"/>
              </a:rPr>
              <a:t>cannon,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a weapon destined to </a:t>
            </a:r>
            <a:r>
              <a:rPr lang="en-US" sz="2000" dirty="0" err="1">
                <a:solidFill>
                  <a:srgbClr val="FFFFFF"/>
                </a:solidFill>
                <a:latin typeface="Arial" charset="0"/>
              </a:rPr>
              <a:t>revolutionise</a:t>
            </a:r>
            <a:r>
              <a:rPr lang="en-US" sz="2000" dirty="0">
                <a:solidFill>
                  <a:srgbClr val="FFFFFF"/>
                </a:solidFill>
                <a:latin typeface="Arial" charset="0"/>
              </a:rPr>
              <a:t> future warfare.   And a gate left wide open.”</a:t>
            </a:r>
          </a:p>
        </p:txBody>
      </p:sp>
      <p:sp>
        <p:nvSpPr>
          <p:cNvPr id="540683" name="Text Box 11"/>
          <p:cNvSpPr txBox="1">
            <a:spLocks noChangeArrowheads="1"/>
          </p:cNvSpPr>
          <p:nvPr/>
        </p:nvSpPr>
        <p:spPr bwMode="auto">
          <a:xfrm>
            <a:off x="338138" y="2203450"/>
            <a:ext cx="4076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1600" i="1">
                <a:solidFill>
                  <a:srgbClr val="FFCC00"/>
                </a:solidFill>
                <a:latin typeface="Arial" charset="0"/>
              </a:rPr>
              <a:t>Durschmied -The Hinges of Battle p70</a:t>
            </a:r>
          </a:p>
        </p:txBody>
      </p:sp>
      <p:pic>
        <p:nvPicPr>
          <p:cNvPr id="14" name="Picture 13" descr="Turkish Canno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61178" y="149114"/>
            <a:ext cx="4867736" cy="3476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 descr="Turkish cannon 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8672" y="3153105"/>
            <a:ext cx="5355025" cy="33265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421" name="Text Box 9"/>
          <p:cNvSpPr txBox="1">
            <a:spLocks noChangeArrowheads="1"/>
          </p:cNvSpPr>
          <p:nvPr/>
        </p:nvSpPr>
        <p:spPr bwMode="auto">
          <a:xfrm>
            <a:off x="7251700" y="6164263"/>
            <a:ext cx="1714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b="1" i="1">
                <a:solidFill>
                  <a:srgbClr val="FF0000"/>
                </a:solidFill>
                <a:latin typeface="Arial" charset="0"/>
              </a:rPr>
              <a:t>Note </a:t>
            </a:r>
            <a:r>
              <a:rPr lang="en-US" b="1" i="1">
                <a:solidFill>
                  <a:srgbClr val="FFC000"/>
                </a:solidFill>
                <a:latin typeface="Arial" charset="0"/>
              </a:rPr>
              <a:t>v.17,19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2" name="Group 25"/>
          <p:cNvGrpSpPr/>
          <p:nvPr/>
        </p:nvGrpSpPr>
        <p:grpSpPr>
          <a:xfrm>
            <a:off x="3347864" y="4077072"/>
            <a:ext cx="2578775" cy="2339439"/>
            <a:chOff x="5841960" y="1527694"/>
            <a:chExt cx="2578775" cy="2339439"/>
          </a:xfrm>
        </p:grpSpPr>
        <p:pic>
          <p:nvPicPr>
            <p:cNvPr id="18" name="Picture 17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5841960" y="1527694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19" name="AutoShape 42"/>
            <p:cNvSpPr>
              <a:spLocks noChangeArrowheads="1"/>
            </p:cNvSpPr>
            <p:nvPr/>
          </p:nvSpPr>
          <p:spPr bwMode="auto">
            <a:xfrm rot="13200000" flipH="1">
              <a:off x="7395292" y="1811366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  <p:sp>
          <p:nvSpPr>
            <p:cNvPr id="20" name="WordArt 6"/>
            <p:cNvSpPr>
              <a:spLocks noChangeArrowheads="1" noChangeShapeType="1" noTextEdit="1"/>
            </p:cNvSpPr>
            <p:nvPr/>
          </p:nvSpPr>
          <p:spPr bwMode="auto">
            <a:xfrm rot="2296956">
              <a:off x="6644668" y="2530897"/>
              <a:ext cx="1417703" cy="240427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HELLENIC EAST</a:t>
              </a:r>
            </a:p>
          </p:txBody>
        </p:sp>
      </p:grpSp>
      <p:grpSp>
        <p:nvGrpSpPr>
          <p:cNvPr id="21" name="Group 24"/>
          <p:cNvGrpSpPr/>
          <p:nvPr/>
        </p:nvGrpSpPr>
        <p:grpSpPr>
          <a:xfrm>
            <a:off x="527710" y="1217632"/>
            <a:ext cx="2711421" cy="2339439"/>
            <a:chOff x="669611" y="-59376"/>
            <a:chExt cx="2711421" cy="2339439"/>
          </a:xfrm>
        </p:grpSpPr>
        <p:pic>
          <p:nvPicPr>
            <p:cNvPr id="22" name="Picture 21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802257" y="-59376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3" name="WordArt 5"/>
            <p:cNvSpPr>
              <a:spLocks noChangeArrowheads="1" noChangeShapeType="1" noTextEdit="1"/>
            </p:cNvSpPr>
            <p:nvPr/>
          </p:nvSpPr>
          <p:spPr bwMode="auto">
            <a:xfrm rot="-714442">
              <a:off x="992351" y="714035"/>
              <a:ext cx="1168293" cy="192268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0800004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LATIN WEST</a:t>
              </a:r>
            </a:p>
          </p:txBody>
        </p:sp>
        <p:sp>
          <p:nvSpPr>
            <p:cNvPr id="24" name="AutoShape 42"/>
            <p:cNvSpPr>
              <a:spLocks noChangeArrowheads="1"/>
            </p:cNvSpPr>
            <p:nvPr/>
          </p:nvSpPr>
          <p:spPr bwMode="auto">
            <a:xfrm rot="7680000" flipH="1">
              <a:off x="931428" y="29865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2734908" y="2068153"/>
            <a:ext cx="2578775" cy="2339439"/>
            <a:chOff x="5841960" y="1527694"/>
            <a:chExt cx="2578775" cy="2339439"/>
          </a:xfrm>
        </p:grpSpPr>
        <p:pic>
          <p:nvPicPr>
            <p:cNvPr id="26" name="Picture 25" descr="roman"/>
            <p:cNvPicPr>
              <a:picLocks noChangeAspect="1" noChangeArrowheads="1"/>
            </p:cNvPicPr>
            <p:nvPr/>
          </p:nvPicPr>
          <p:blipFill>
            <a:blip r:embed="rId5" cstate="print"/>
            <a:srcRect t="3502" r="30769" b="7817"/>
            <a:stretch>
              <a:fillRect/>
            </a:stretch>
          </p:blipFill>
          <p:spPr bwMode="auto">
            <a:xfrm>
              <a:off x="5841960" y="1527694"/>
              <a:ext cx="2578775" cy="233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7" name="AutoShape 42"/>
            <p:cNvSpPr>
              <a:spLocks noChangeArrowheads="1"/>
            </p:cNvSpPr>
            <p:nvPr/>
          </p:nvSpPr>
          <p:spPr bwMode="auto">
            <a:xfrm rot="3960000" flipH="1">
              <a:off x="6119733" y="2896271"/>
              <a:ext cx="235681" cy="759315"/>
            </a:xfrm>
            <a:prstGeom prst="upArrow">
              <a:avLst>
                <a:gd name="adj1" fmla="val 50000"/>
                <a:gd name="adj2" fmla="val 353362"/>
              </a:avLst>
            </a:prstGeom>
            <a:solidFill>
              <a:srgbClr val="CC0000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AU">
                <a:solidFill>
                  <a:srgbClr val="CC3300"/>
                </a:solidFill>
                <a:latin typeface="Arial" charset="0"/>
              </a:endParaRPr>
            </a:p>
          </p:txBody>
        </p:sp>
        <p:sp>
          <p:nvSpPr>
            <p:cNvPr id="28" name="WordArt 6"/>
            <p:cNvSpPr>
              <a:spLocks noChangeArrowheads="1" noChangeShapeType="1" noTextEdit="1"/>
            </p:cNvSpPr>
            <p:nvPr/>
          </p:nvSpPr>
          <p:spPr bwMode="auto">
            <a:xfrm rot="2296956">
              <a:off x="6018427" y="2861983"/>
              <a:ext cx="1417703" cy="240427"/>
            </a:xfrm>
            <a:prstGeom prst="rect">
              <a:avLst/>
            </a:prstGeom>
          </p:spPr>
          <p:txBody>
            <a:bodyPr spcFirstLastPara="1" wrap="none" fromWordArt="1">
              <a:prstTxWarp prst="textArchDown">
                <a:avLst>
                  <a:gd name="adj" fmla="val 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AU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</a:rPr>
                <a:t>HELLENIZED EAST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5406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54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4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Picture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-292335"/>
            <a:ext cx="3905662" cy="292924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1" name="TextBox 20"/>
          <p:cNvSpPr txBox="1"/>
          <p:nvPr/>
        </p:nvSpPr>
        <p:spPr>
          <a:xfrm>
            <a:off x="901860" y="2166001"/>
            <a:ext cx="824214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sz="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AU" sz="24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Key to unlocking time periods.</a:t>
            </a:r>
          </a:p>
          <a:p>
            <a:pPr lvl="2">
              <a:buFont typeface="Arial" pitchFamily="34" charset="0"/>
              <a:buChar char="•"/>
            </a:pPr>
            <a:endParaRPr lang="en-AU" sz="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803275" lvl="2" indent="111125">
              <a:buFont typeface="Arial" pitchFamily="34" charset="0"/>
              <a:buChar char="•"/>
            </a:pPr>
            <a:r>
              <a:rPr lang="en-A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Single conversion – Double conversion – No conversion?</a:t>
            </a:r>
          </a:p>
          <a:p>
            <a:pPr lvl="3">
              <a:buFont typeface="Arial" pitchFamily="34" charset="0"/>
              <a:buChar char="•"/>
            </a:pPr>
            <a:endParaRPr lang="en-AU" sz="9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3">
              <a:buFont typeface="Arial" pitchFamily="34" charset="0"/>
              <a:buChar char="•"/>
            </a:pPr>
            <a:r>
              <a:rPr lang="en-A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Decorum of the symbol.</a:t>
            </a:r>
          </a:p>
          <a:p>
            <a:pPr lvl="3">
              <a:buFont typeface="Arial" pitchFamily="34" charset="0"/>
              <a:buChar char="•"/>
            </a:pPr>
            <a:r>
              <a:rPr lang="en-A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Context.</a:t>
            </a:r>
          </a:p>
          <a:p>
            <a:pPr lvl="3">
              <a:buFont typeface="Arial" pitchFamily="34" charset="0"/>
              <a:buChar char="•"/>
            </a:pPr>
            <a:r>
              <a:rPr lang="en-A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Consistent with indisputable known's.</a:t>
            </a:r>
          </a:p>
          <a:p>
            <a:pPr lvl="2">
              <a:buFont typeface="Arial" pitchFamily="34" charset="0"/>
              <a:buChar char="•"/>
            </a:pPr>
            <a:endParaRPr lang="en-A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buFont typeface="Arial" pitchFamily="34" charset="0"/>
              <a:buChar char="•"/>
            </a:pPr>
            <a:endParaRPr lang="en-A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15616" y="647589"/>
            <a:ext cx="3816424" cy="10532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48367" y="116632"/>
            <a:ext cx="5760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619750"/>
            <a:ext cx="9144000" cy="123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11" descr="Taking_of_the_Bastille"/>
          <p:cNvPicPr>
            <a:picLocks noChangeAspect="1" noChangeArrowheads="1"/>
          </p:cNvPicPr>
          <p:nvPr/>
        </p:nvPicPr>
        <p:blipFill>
          <a:blip r:embed="rId4" cstate="print"/>
          <a:srcRect b="-22"/>
          <a:stretch>
            <a:fillRect/>
          </a:stretch>
        </p:blipFill>
        <p:spPr bwMode="auto">
          <a:xfrm>
            <a:off x="628650" y="4062242"/>
            <a:ext cx="4191000" cy="277403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9" name="Picture 4" descr="Rev11-12 cop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7606" y="4046294"/>
            <a:ext cx="4471494" cy="290695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12" name="Rectangle 11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765DEB-618A-4B9A-B0F9-18B73A07F3F9}"/>
              </a:ext>
            </a:extLst>
          </p:cNvPr>
          <p:cNvSpPr txBox="1"/>
          <p:nvPr/>
        </p:nvSpPr>
        <p:spPr>
          <a:xfrm>
            <a:off x="202424" y="4326641"/>
            <a:ext cx="8734107" cy="461665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2400" u="sng" dirty="0">
                <a:solidFill>
                  <a:srgbClr val="00FF00"/>
                </a:solidFill>
                <a:latin typeface="Arial" pitchFamily="34" charset="0"/>
              </a:rPr>
              <a:t>Day for a Year</a:t>
            </a:r>
            <a:r>
              <a:rPr lang="en-AU" sz="2400" dirty="0">
                <a:solidFill>
                  <a:srgbClr val="00FF00"/>
                </a:solidFill>
                <a:latin typeface="Arial" pitchFamily="34" charset="0"/>
              </a:rPr>
              <a:t>.  </a:t>
            </a:r>
            <a:r>
              <a:rPr lang="en-AU" sz="2400" dirty="0">
                <a:solidFill>
                  <a:srgbClr val="FFFF00"/>
                </a:solidFill>
                <a:latin typeface="Arial" pitchFamily="34" charset="0"/>
              </a:rPr>
              <a:t>Gen.47:9, Num.14:34, Ezek. 4:4-6, Luke13:32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550038"/>
            <a:ext cx="8302625" cy="63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8:1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1/2hour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14yrs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8:12</a:t>
            </a:r>
            <a:r>
              <a:rPr lang="en-US" sz="2000" b="1" kern="0" dirty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latin typeface="Tahoma"/>
                <a:cs typeface="Arial"/>
              </a:rPr>
              <a:t>1/3 day </a:t>
            </a:r>
            <a:r>
              <a:rPr lang="en-US" sz="1600" kern="0" dirty="0">
                <a:latin typeface="Tahoma"/>
                <a:cs typeface="Arial"/>
              </a:rPr>
              <a:t>&amp; </a:t>
            </a:r>
            <a:r>
              <a:rPr lang="en-US" sz="2000" kern="0" dirty="0">
                <a:latin typeface="Tahoma"/>
                <a:cs typeface="Arial"/>
              </a:rPr>
              <a:t>1/3 night</a:t>
            </a:r>
            <a:r>
              <a:rPr lang="en-US" sz="2000" kern="0" dirty="0">
                <a:solidFill>
                  <a:schemeClr val="accent2">
                    <a:lumMod val="75000"/>
                  </a:schemeClr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chemeClr val="accent6">
                    <a:lumMod val="75000"/>
                  </a:schemeClr>
                </a:solidFill>
                <a:latin typeface="Tahoma"/>
                <a:cs typeface="Arial"/>
              </a:rPr>
              <a:t>240yrs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uLnTx/>
              <a:uFillTx/>
              <a:latin typeface="Tahoma"/>
              <a:ea typeface="+mn-ea"/>
              <a:cs typeface="Ari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9:5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5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150yrs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9:15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hour-1 day–1 month–1 year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391yrs 1mth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Forty two months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11:9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3 1/2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105yrs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11:13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12:6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1260 days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12:14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Time, Times, Dividing of Time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13:5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42 months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1260yrs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14:7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17:12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18:10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18:17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ahoma"/>
                <a:ea typeface="+mn-ea"/>
                <a:cs typeface="Arial"/>
              </a:rPr>
              <a:t>18:19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Tahoma"/>
                <a:ea typeface="+mn-ea"/>
                <a:cs typeface="Arial"/>
              </a:rPr>
              <a:t>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Tahoma"/>
                <a:ea typeface="+mn-ea"/>
                <a:cs typeface="Arial"/>
              </a:rPr>
              <a:t>1 Hour	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E5FFFF"/>
                </a:solidFill>
                <a:uLnTx/>
                <a:uFillTx/>
                <a:latin typeface="Tahoma"/>
                <a:ea typeface="+mn-ea"/>
                <a:cs typeface="Arial"/>
              </a:rPr>
              <a:t>				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uLnTx/>
                <a:uFillTx/>
                <a:latin typeface="Tahoma"/>
                <a:ea typeface="+mn-ea"/>
                <a:cs typeface="Arial"/>
              </a:rPr>
              <a:t>30yrs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latin typeface="Arial" pitchFamily="34" charset="0"/>
                <a:cs typeface="Arial" pitchFamily="34" charset="0"/>
              </a:rPr>
              <a:t>Time Periods of the Apocalypse.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73818" y="4997669"/>
            <a:ext cx="3074276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Single conversions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2752" y="1334782"/>
            <a:ext cx="7956000" cy="720000"/>
          </a:xfrm>
          <a:prstGeom prst="roundRect">
            <a:avLst/>
          </a:prstGeom>
          <a:solidFill>
            <a:srgbClr val="00B0F0">
              <a:alpha val="30196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71885"/>
            <a:ext cx="2618912" cy="675458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7" y="110356"/>
            <a:ext cx="2441010" cy="331075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Rectangle 43"/>
          <p:cNvSpPr/>
          <p:nvPr/>
        </p:nvSpPr>
        <p:spPr>
          <a:xfrm>
            <a:off x="1793202" y="632756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/>
          <a:srcRect l="404" t="-538"/>
          <a:stretch>
            <a:fillRect/>
          </a:stretch>
        </p:blipFill>
        <p:spPr bwMode="auto">
          <a:xfrm>
            <a:off x="4375450" y="3499943"/>
            <a:ext cx="4695634" cy="3250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613352" y="83059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575051" y="-146408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 rot="20839180">
            <a:off x="3208629" y="57520"/>
            <a:ext cx="3275861" cy="25806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257553" y="1226989"/>
            <a:ext cx="1560996" cy="1240186"/>
          </a:xfrm>
          <a:prstGeom prst="rect">
            <a:avLst/>
          </a:prstGeom>
          <a:noFill/>
        </p:spPr>
      </p:pic>
      <p:pic>
        <p:nvPicPr>
          <p:cNvPr id="66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grpSp>
        <p:nvGrpSpPr>
          <p:cNvPr id="32" name="Group 31"/>
          <p:cNvGrpSpPr/>
          <p:nvPr/>
        </p:nvGrpSpPr>
        <p:grpSpPr>
          <a:xfrm>
            <a:off x="619348" y="2166387"/>
            <a:ext cx="5519738" cy="2265296"/>
            <a:chOff x="2990892" y="2125205"/>
            <a:chExt cx="5519738" cy="2265296"/>
          </a:xfrm>
        </p:grpSpPr>
        <p:grpSp>
          <p:nvGrpSpPr>
            <p:cNvPr id="33" name="Group 17"/>
            <p:cNvGrpSpPr>
              <a:grpSpLocks/>
            </p:cNvGrpSpPr>
            <p:nvPr/>
          </p:nvGrpSpPr>
          <p:grpSpPr bwMode="auto">
            <a:xfrm>
              <a:off x="2990892" y="2125205"/>
              <a:ext cx="5519738" cy="2251075"/>
              <a:chOff x="1884" y="746"/>
              <a:chExt cx="3477" cy="1418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grpSp>
            <p:nvGrpSpPr>
              <p:cNvPr id="37" name="Group 18"/>
              <p:cNvGrpSpPr>
                <a:grpSpLocks/>
              </p:cNvGrpSpPr>
              <p:nvPr/>
            </p:nvGrpSpPr>
            <p:grpSpPr bwMode="auto">
              <a:xfrm>
                <a:off x="1884" y="868"/>
                <a:ext cx="3477" cy="1296"/>
                <a:chOff x="1874" y="2255"/>
                <a:chExt cx="3477" cy="1296"/>
              </a:xfrm>
            </p:grpSpPr>
            <p:sp>
              <p:nvSpPr>
                <p:cNvPr id="39" name="Rectangle 19"/>
                <p:cNvSpPr>
                  <a:spLocks noChangeArrowheads="1"/>
                </p:cNvSpPr>
                <p:nvPr/>
              </p:nvSpPr>
              <p:spPr bwMode="auto">
                <a:xfrm>
                  <a:off x="1886" y="2284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0" name="Rectangle 20"/>
                <p:cNvSpPr>
                  <a:spLocks noChangeArrowheads="1"/>
                </p:cNvSpPr>
                <p:nvPr/>
              </p:nvSpPr>
              <p:spPr bwMode="auto">
                <a:xfrm>
                  <a:off x="2166" y="2285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1" name="Rectangle 21"/>
                <p:cNvSpPr>
                  <a:spLocks noChangeArrowheads="1"/>
                </p:cNvSpPr>
                <p:nvPr/>
              </p:nvSpPr>
              <p:spPr bwMode="auto">
                <a:xfrm>
                  <a:off x="2437" y="2286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2" name="Rectangle 22"/>
                <p:cNvSpPr>
                  <a:spLocks noChangeArrowheads="1"/>
                </p:cNvSpPr>
                <p:nvPr/>
              </p:nvSpPr>
              <p:spPr bwMode="auto">
                <a:xfrm>
                  <a:off x="2708" y="2287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3" name="Rectangle 23"/>
                <p:cNvSpPr>
                  <a:spLocks noChangeArrowheads="1"/>
                </p:cNvSpPr>
                <p:nvPr/>
              </p:nvSpPr>
              <p:spPr bwMode="auto">
                <a:xfrm>
                  <a:off x="2997" y="2288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5" name="Rectangle 24"/>
                <p:cNvSpPr>
                  <a:spLocks noChangeArrowheads="1"/>
                </p:cNvSpPr>
                <p:nvPr/>
              </p:nvSpPr>
              <p:spPr bwMode="auto">
                <a:xfrm>
                  <a:off x="3268" y="2289"/>
                  <a:ext cx="229" cy="1262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47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874" y="2616"/>
                  <a:ext cx="1892" cy="4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en-AU" sz="4000" dirty="0"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rPr>
                    <a:t>1 2 3 4 5 6</a:t>
                  </a:r>
                  <a:r>
                    <a:rPr lang="en-AU" sz="4400" dirty="0">
                      <a:solidFill>
                        <a:srgbClr val="F2F3CD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Arial" charset="0"/>
                    </a:rPr>
                    <a:t> </a:t>
                  </a:r>
                </a:p>
              </p:txBody>
            </p:sp>
            <p:sp>
              <p:nvSpPr>
                <p:cNvPr id="48" name="Rectangle 26"/>
                <p:cNvSpPr>
                  <a:spLocks noChangeArrowheads="1"/>
                </p:cNvSpPr>
                <p:nvPr/>
              </p:nvSpPr>
              <p:spPr bwMode="auto">
                <a:xfrm>
                  <a:off x="3537" y="2291"/>
                  <a:ext cx="1814" cy="229"/>
                </a:xfrm>
                <a:prstGeom prst="rect">
                  <a:avLst/>
                </a:prstGeom>
                <a:solidFill>
                  <a:srgbClr val="F40000"/>
                </a:solidFill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5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1944" y="2255"/>
                  <a:ext cx="1609" cy="44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p3d prstMaterial="metal">
                  <a:bevelT w="88900" h="88900"/>
                </a:sp3d>
              </p:spPr>
              <p:txBody>
                <a:bodyPr>
                  <a:spAutoFit/>
                </a:bodyPr>
                <a:lstStyle/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defRPr/>
                  </a:pPr>
                  <a:r>
                    <a:rPr lang="en-AU" sz="4000" dirty="0">
                      <a:solidFill>
                        <a:srgbClr val="E5FFFF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Arial" charset="0"/>
                    </a:rPr>
                    <a:t>Trumpets</a:t>
                  </a:r>
                </a:p>
              </p:txBody>
            </p:sp>
          </p:grpSp>
          <p:sp>
            <p:nvSpPr>
              <p:cNvPr id="38" name="Text Box 28"/>
              <p:cNvSpPr txBox="1">
                <a:spLocks noChangeArrowheads="1"/>
              </p:cNvSpPr>
              <p:nvPr/>
            </p:nvSpPr>
            <p:spPr bwMode="auto">
              <a:xfrm>
                <a:off x="4312" y="746"/>
                <a:ext cx="365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3600" dirty="0">
                    <a:solidFill>
                      <a:srgbClr val="F2F3CD"/>
                    </a:solidFill>
                    <a:latin typeface="Arial" charset="0"/>
                  </a:rPr>
                  <a:t>7 </a:t>
                </a:r>
                <a:r>
                  <a:rPr lang="en-AU" sz="4400" dirty="0">
                    <a:solidFill>
                      <a:srgbClr val="FFFFFF"/>
                    </a:solidFill>
                    <a:latin typeface="Arial" charset="0"/>
                  </a:rPr>
                  <a:t> </a:t>
                </a:r>
              </a:p>
            </p:txBody>
          </p:sp>
        </p:grpSp>
        <p:grpSp>
          <p:nvGrpSpPr>
            <p:cNvPr id="34" name="Group 69"/>
            <p:cNvGrpSpPr>
              <a:grpSpLocks/>
            </p:cNvGrpSpPr>
            <p:nvPr/>
          </p:nvGrpSpPr>
          <p:grpSpPr bwMode="auto">
            <a:xfrm>
              <a:off x="3001974" y="3585637"/>
              <a:ext cx="2554287" cy="804864"/>
              <a:chOff x="1874" y="1666"/>
              <a:chExt cx="1609" cy="507"/>
            </a:xfrm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</p:grpSpPr>
          <p:sp>
            <p:nvSpPr>
              <p:cNvPr id="35" name="Rectangle 70"/>
              <p:cNvSpPr>
                <a:spLocks noChangeArrowheads="1"/>
              </p:cNvSpPr>
              <p:nvPr/>
            </p:nvSpPr>
            <p:spPr bwMode="auto">
              <a:xfrm>
                <a:off x="1874" y="1707"/>
                <a:ext cx="1609" cy="466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6" name="Text Box 71"/>
              <p:cNvSpPr txBox="1">
                <a:spLocks noChangeArrowheads="1"/>
              </p:cNvSpPr>
              <p:nvPr/>
            </p:nvSpPr>
            <p:spPr bwMode="auto">
              <a:xfrm>
                <a:off x="1946" y="1666"/>
                <a:ext cx="1518" cy="4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r>
                  <a:rPr lang="en-AU" sz="2200" dirty="0">
                    <a:solidFill>
                      <a:srgbClr val="FFFFFF"/>
                    </a:solidFill>
                    <a:latin typeface="Arial" charset="0"/>
                  </a:rPr>
                  <a:t>Judgement -  Christian Rome</a:t>
                </a:r>
              </a:p>
            </p:txBody>
          </p:sp>
        </p:grpSp>
      </p:grpSp>
      <p:pic>
        <p:nvPicPr>
          <p:cNvPr id="68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95">
            <a:off x="3723501" y="4026181"/>
            <a:ext cx="1560996" cy="1240186"/>
          </a:xfrm>
          <a:prstGeom prst="rect">
            <a:avLst/>
          </a:prstGeom>
          <a:noFill/>
        </p:spPr>
      </p:pic>
      <p:sp>
        <p:nvSpPr>
          <p:cNvPr id="57" name="Oval 56"/>
          <p:cNvSpPr/>
          <p:nvPr/>
        </p:nvSpPr>
        <p:spPr>
          <a:xfrm>
            <a:off x="5943600" y="2876550"/>
            <a:ext cx="2838450" cy="684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0" name="Rectangle 59"/>
          <p:cNvSpPr/>
          <p:nvPr/>
        </p:nvSpPr>
        <p:spPr>
          <a:xfrm>
            <a:off x="876300" y="5619750"/>
            <a:ext cx="2609850" cy="119098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1B54D99-9531-492D-B692-DDFE4314AD6A}"/>
              </a:ext>
            </a:extLst>
          </p:cNvPr>
          <p:cNvSpPr/>
          <p:nvPr/>
        </p:nvSpPr>
        <p:spPr>
          <a:xfrm>
            <a:off x="6175036" y="80184"/>
            <a:ext cx="2448000" cy="68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0" grpId="0" animBg="1"/>
      <p:bldP spid="7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-56475"/>
            <a:ext cx="2618912" cy="6754583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6" y="72648"/>
            <a:ext cx="2531249" cy="331075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885880" y="-192065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6" name="Picture 13" descr="Product Integrity / Animal and Plant Health Hom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sp>
        <p:nvSpPr>
          <p:cNvPr id="60" name="Rectangle 59"/>
          <p:cNvSpPr/>
          <p:nvPr/>
        </p:nvSpPr>
        <p:spPr>
          <a:xfrm>
            <a:off x="876300" y="5459491"/>
            <a:ext cx="2609850" cy="12256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9FBCAD4-A4F7-4D12-BC62-51A012686A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73" y="254251"/>
            <a:ext cx="3946829" cy="562827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784855" y="76021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sp>
        <p:nvSpPr>
          <p:cNvPr id="44" name="Rectangle 43"/>
          <p:cNvSpPr/>
          <p:nvPr/>
        </p:nvSpPr>
        <p:spPr>
          <a:xfrm>
            <a:off x="1793202" y="463070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53F8FEE-AA96-4E1D-A304-F68A7BAD93AE}"/>
              </a:ext>
            </a:extLst>
          </p:cNvPr>
          <p:cNvSpPr/>
          <p:nvPr/>
        </p:nvSpPr>
        <p:spPr>
          <a:xfrm>
            <a:off x="6131965" y="22728"/>
            <a:ext cx="2609850" cy="7156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2" name="Picture 2">
            <a:extLst>
              <a:ext uri="{FF2B5EF4-FFF2-40B4-BE49-F238E27FC236}">
                <a16:creationId xmlns:a16="http://schemas.microsoft.com/office/drawing/2014/main" id="{64517DF3-1B43-4694-A4E9-293917CA7C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59" t="33602" r="13550"/>
          <a:stretch/>
        </p:blipFill>
        <p:spPr bwMode="auto">
          <a:xfrm>
            <a:off x="4026452" y="2475421"/>
            <a:ext cx="2152214" cy="4145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 rot="20839180">
            <a:off x="3144347" y="221654"/>
            <a:ext cx="3793247" cy="298826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153267" y="1684106"/>
            <a:ext cx="1560996" cy="1240186"/>
          </a:xfrm>
          <a:prstGeom prst="rect">
            <a:avLst/>
          </a:prstGeom>
          <a:noFill/>
        </p:spPr>
      </p:pic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 charset="0"/>
            </a:endParaRPr>
          </a:p>
        </p:txBody>
      </p:sp>
      <p:sp>
        <p:nvSpPr>
          <p:cNvPr id="73" name="Text Box 20">
            <a:extLst>
              <a:ext uri="{FF2B5EF4-FFF2-40B4-BE49-F238E27FC236}">
                <a16:creationId xmlns:a16="http://schemas.microsoft.com/office/drawing/2014/main" id="{D818FF9A-1E43-4E72-9ACD-41643F9C50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2071" y="4397662"/>
            <a:ext cx="309448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0" i="0" u="none" strike="noStrike" kern="0" cap="none" spc="0" normalizeH="0" baseline="30000" noProof="0" dirty="0">
                <a:ln>
                  <a:noFill/>
                </a:ln>
                <a:solidFill>
                  <a:srgbClr val="333399">
                    <a:lumMod val="75000"/>
                  </a:srgbClr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</a:rPr>
              <a:t>“And Allah hath given you … coats of mail which protect you in your wars”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</a:rPr>
              <a:t>Koran, Chap An-</a:t>
            </a:r>
            <a:r>
              <a:rPr kumimoji="0" lang="en-AU" sz="2800" b="0" i="0" u="none" strike="noStrike" kern="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</a:rPr>
              <a:t>nahl</a:t>
            </a:r>
            <a:r>
              <a:rPr kumimoji="0" lang="en-AU" sz="28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oper Black" pitchFamily="18" charset="0"/>
                <a:ea typeface="+mn-ea"/>
                <a:cs typeface="Arial" charset="0"/>
              </a:rPr>
              <a:t> (16), Verse 81</a:t>
            </a:r>
          </a:p>
        </p:txBody>
      </p:sp>
    </p:spTree>
    <p:extLst>
      <p:ext uri="{BB962C8B-B14F-4D97-AF65-F5344CB8AC3E}">
        <p14:creationId xmlns:p14="http://schemas.microsoft.com/office/powerpoint/2010/main" val="722182221"/>
      </p:ext>
    </p:extLst>
  </p:cSld>
  <p:clrMapOvr>
    <a:masterClrMapping/>
  </p:clrMapOvr>
  <p:transition spd="slow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WarriorLocusts.tiff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" name="Shape 286"/>
          <p:cNvSpPr/>
          <p:nvPr/>
        </p:nvSpPr>
        <p:spPr>
          <a:xfrm>
            <a:off x="3662519" y="2195703"/>
            <a:ext cx="4973837" cy="626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5656" tIns="35656" rIns="35656" bIns="35656" anchor="ctr">
            <a:spAutoFit/>
          </a:bodyPr>
          <a:lstStyle>
            <a:lvl1pPr>
              <a:lnSpc>
                <a:spcPct val="50000"/>
              </a:lnSpc>
              <a:defRPr sz="7000">
                <a:latin typeface="小塚ゴシック Pro M"/>
                <a:ea typeface="小塚ゴシック Pro M"/>
                <a:cs typeface="小塚ゴシック Pro M"/>
                <a:sym typeface="小塚ゴシック Pro M"/>
              </a:defRPr>
            </a:lvl1pPr>
          </a:lstStyle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36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  <a:sym typeface="小塚ゴシック Pro M"/>
              </a:rPr>
              <a:t>Teeth of Lions</a:t>
            </a:r>
          </a:p>
        </p:txBody>
      </p:sp>
      <p:sp>
        <p:nvSpPr>
          <p:cNvPr id="287" name="Shape 287"/>
          <p:cNvSpPr/>
          <p:nvPr/>
        </p:nvSpPr>
        <p:spPr>
          <a:xfrm>
            <a:off x="369658" y="6336919"/>
            <a:ext cx="3027164" cy="256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656" tIns="35656" rIns="35656" bIns="35656" anchor="ctr">
            <a:spAutoFit/>
          </a:bodyPr>
          <a:lstStyle>
            <a:lvl1pPr>
              <a:lnSpc>
                <a:spcPct val="50000"/>
              </a:lnSpc>
              <a:defRPr sz="3700">
                <a:latin typeface="小塚ゴシック Pro M"/>
                <a:ea typeface="小塚ゴシック Pro M"/>
                <a:cs typeface="小塚ゴシック Pro M"/>
                <a:sym typeface="小塚ゴシック Pro M"/>
              </a:defRPr>
            </a:lvl1pPr>
          </a:lstStyle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小塚ゴシック Pro M"/>
              </a:rPr>
              <a:t>Ali the Lion of Allah</a:t>
            </a:r>
          </a:p>
        </p:txBody>
      </p:sp>
      <p:sp>
        <p:nvSpPr>
          <p:cNvPr id="288" name="Shape 288"/>
          <p:cNvSpPr/>
          <p:nvPr/>
        </p:nvSpPr>
        <p:spPr>
          <a:xfrm>
            <a:off x="3643313" y="3058894"/>
            <a:ext cx="5188148" cy="579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656" tIns="35656" rIns="35656" bIns="35656" anchor="ctr">
            <a:spAutoFit/>
          </a:bodyPr>
          <a:lstStyle/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Mohammed: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Who will be my Vizier and Lieutenant?</a:t>
            </a:r>
          </a:p>
        </p:txBody>
      </p:sp>
      <p:sp>
        <p:nvSpPr>
          <p:cNvPr id="289" name="Shape 289"/>
          <p:cNvSpPr/>
          <p:nvPr/>
        </p:nvSpPr>
        <p:spPr>
          <a:xfrm>
            <a:off x="3643313" y="4067612"/>
            <a:ext cx="5188148" cy="2172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5656" tIns="35656" rIns="35656" bIns="35656" anchor="ctr">
            <a:spAutoFit/>
          </a:bodyPr>
          <a:lstStyle/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Ali 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ibn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 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Abi</a:t>
            </a: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 </a:t>
            </a:r>
            <a:r>
              <a:rPr kumimoji="0" sz="2200" b="0" i="0" u="none" strike="noStrike" kern="0" cap="none" spc="0" normalizeH="0" baseline="0" noProof="0" dirty="0" err="1">
                <a:ln>
                  <a:noFill/>
                </a:ln>
                <a:solidFill>
                  <a:srgbClr val="FF2600"/>
                </a:solidFill>
                <a:effectLst/>
                <a:uLnTx/>
                <a:uFillTx/>
                <a:latin typeface="小塚ゴシック Pro B"/>
                <a:ea typeface="小塚ゴシック Pro B"/>
                <a:cs typeface="小塚ゴシック Pro B"/>
                <a:sym typeface="小塚ゴシック Pro B"/>
              </a:rPr>
              <a:t>Talib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FF2600"/>
              </a:solidFill>
              <a:effectLst/>
              <a:uLnTx/>
              <a:uFillTx/>
              <a:latin typeface="小塚ゴシック Pro B"/>
              <a:ea typeface="小塚ゴシック Pro B"/>
              <a:cs typeface="小塚ゴシック Pro B"/>
              <a:sym typeface="小塚ゴシック Pro B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O prophet, I will be thy Vizier. I am the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 man. Whoever rises against thee, I will 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dash out his teeth, tear out his eyes,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 break his legs, rip up his belly. O </a:t>
            </a: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endParaRPr kumimoji="0" lang="en-AU" sz="2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小塚ゴシック Pro M"/>
              <a:ea typeface="小塚ゴシック Pro M"/>
              <a:cs typeface="小塚ゴシック Pro M"/>
              <a:sym typeface="小塚ゴシック Pro M"/>
            </a:endParaRPr>
          </a:p>
          <a:p>
            <a:pPr marL="0" marR="0" lvl="0" indent="0" algn="ctr" defTabSz="410100" rtl="0" eaLnBrk="1" fontAlgn="auto" latinLnBrk="0" hangingPunct="1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pPr>
            <a:r>
              <a:rPr kumimoji="0" sz="2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小塚ゴシック Pro M"/>
                <a:ea typeface="小塚ゴシック Pro M"/>
                <a:cs typeface="小塚ゴシック Pro M"/>
                <a:sym typeface="小塚ゴシック Pro M"/>
              </a:rPr>
              <a:t>prophet, I will be thy Vizier.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72000" y="0"/>
            <a:ext cx="9072000" cy="676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lIns="91283" tIns="45642" rIns="91283" bIns="4564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09963" y="2011374"/>
            <a:ext cx="3527227" cy="4233653"/>
            <a:chOff x="209963" y="2011374"/>
            <a:chExt cx="3527227" cy="4233653"/>
          </a:xfrm>
        </p:grpSpPr>
        <p:pic>
          <p:nvPicPr>
            <p:cNvPr id="290" name="Ali The Lion of Allah.jpg"/>
            <p:cNvPicPr/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209963" y="2011374"/>
              <a:ext cx="3527227" cy="4233653"/>
            </a:xfrm>
            <a:prstGeom prst="rect">
              <a:avLst/>
            </a:prstGeom>
            <a:ln>
              <a:noFill/>
            </a:ln>
            <a:effectLst>
              <a:softEdge rad="635000"/>
            </a:effectLst>
          </p:spPr>
        </p:pic>
        <p:sp>
          <p:nvSpPr>
            <p:cNvPr id="9" name="Freeform 8"/>
            <p:cNvSpPr/>
            <p:nvPr/>
          </p:nvSpPr>
          <p:spPr>
            <a:xfrm>
              <a:off x="925349" y="2346342"/>
              <a:ext cx="1908000" cy="828000"/>
            </a:xfrm>
            <a:custGeom>
              <a:avLst/>
              <a:gdLst>
                <a:gd name="connsiteX0" fmla="*/ 1628076 w 1671208"/>
                <a:gd name="connsiteY0" fmla="*/ 621150 h 624026"/>
                <a:gd name="connsiteX1" fmla="*/ 1559065 w 1671208"/>
                <a:gd name="connsiteY1" fmla="*/ 595271 h 624026"/>
                <a:gd name="connsiteX2" fmla="*/ 1541812 w 1671208"/>
                <a:gd name="connsiteY2" fmla="*/ 543512 h 624026"/>
                <a:gd name="connsiteX3" fmla="*/ 1533186 w 1671208"/>
                <a:gd name="connsiteY3" fmla="*/ 509007 h 624026"/>
                <a:gd name="connsiteX4" fmla="*/ 1507306 w 1671208"/>
                <a:gd name="connsiteY4" fmla="*/ 491754 h 624026"/>
                <a:gd name="connsiteX5" fmla="*/ 1481427 w 1671208"/>
                <a:gd name="connsiteY5" fmla="*/ 465875 h 624026"/>
                <a:gd name="connsiteX6" fmla="*/ 1403789 w 1671208"/>
                <a:gd name="connsiteY6" fmla="*/ 448622 h 624026"/>
                <a:gd name="connsiteX7" fmla="*/ 1352031 w 1671208"/>
                <a:gd name="connsiteY7" fmla="*/ 431369 h 624026"/>
                <a:gd name="connsiteX8" fmla="*/ 1326152 w 1671208"/>
                <a:gd name="connsiteY8" fmla="*/ 422743 h 624026"/>
                <a:gd name="connsiteX9" fmla="*/ 1248514 w 1671208"/>
                <a:gd name="connsiteY9" fmla="*/ 379611 h 624026"/>
                <a:gd name="connsiteX10" fmla="*/ 1222635 w 1671208"/>
                <a:gd name="connsiteY10" fmla="*/ 370984 h 624026"/>
                <a:gd name="connsiteX11" fmla="*/ 1196755 w 1671208"/>
                <a:gd name="connsiteY11" fmla="*/ 362358 h 624026"/>
                <a:gd name="connsiteX12" fmla="*/ 1144997 w 1671208"/>
                <a:gd name="connsiteY12" fmla="*/ 327852 h 624026"/>
                <a:gd name="connsiteX13" fmla="*/ 937963 w 1671208"/>
                <a:gd name="connsiteY13" fmla="*/ 310599 h 624026"/>
                <a:gd name="connsiteX14" fmla="*/ 912084 w 1671208"/>
                <a:gd name="connsiteY14" fmla="*/ 301973 h 624026"/>
                <a:gd name="connsiteX15" fmla="*/ 661918 w 1671208"/>
                <a:gd name="connsiteY15" fmla="*/ 319226 h 624026"/>
                <a:gd name="connsiteX16" fmla="*/ 610159 w 1671208"/>
                <a:gd name="connsiteY16" fmla="*/ 353731 h 624026"/>
                <a:gd name="connsiteX17" fmla="*/ 532521 w 1671208"/>
                <a:gd name="connsiteY17" fmla="*/ 396863 h 624026"/>
                <a:gd name="connsiteX18" fmla="*/ 472136 w 1671208"/>
                <a:gd name="connsiteY18" fmla="*/ 405490 h 624026"/>
                <a:gd name="connsiteX19" fmla="*/ 420378 w 1671208"/>
                <a:gd name="connsiteY19" fmla="*/ 431369 h 624026"/>
                <a:gd name="connsiteX20" fmla="*/ 334114 w 1671208"/>
                <a:gd name="connsiteY20" fmla="*/ 448622 h 624026"/>
                <a:gd name="connsiteX21" fmla="*/ 282355 w 1671208"/>
                <a:gd name="connsiteY21" fmla="*/ 465875 h 624026"/>
                <a:gd name="connsiteX22" fmla="*/ 230597 w 1671208"/>
                <a:gd name="connsiteY22" fmla="*/ 500380 h 624026"/>
                <a:gd name="connsiteX23" fmla="*/ 204718 w 1671208"/>
                <a:gd name="connsiteY23" fmla="*/ 517633 h 624026"/>
                <a:gd name="connsiteX24" fmla="*/ 118453 w 1671208"/>
                <a:gd name="connsiteY24" fmla="*/ 534886 h 624026"/>
                <a:gd name="connsiteX25" fmla="*/ 92574 w 1671208"/>
                <a:gd name="connsiteY25" fmla="*/ 552139 h 624026"/>
                <a:gd name="connsiteX26" fmla="*/ 75321 w 1671208"/>
                <a:gd name="connsiteY26" fmla="*/ 578018 h 624026"/>
                <a:gd name="connsiteX27" fmla="*/ 23563 w 1671208"/>
                <a:gd name="connsiteY27" fmla="*/ 595271 h 624026"/>
                <a:gd name="connsiteX28" fmla="*/ 6310 w 1671208"/>
                <a:gd name="connsiteY28" fmla="*/ 569392 h 624026"/>
                <a:gd name="connsiteX29" fmla="*/ 23563 w 1671208"/>
                <a:gd name="connsiteY29" fmla="*/ 543512 h 624026"/>
                <a:gd name="connsiteX30" fmla="*/ 49442 w 1671208"/>
                <a:gd name="connsiteY30" fmla="*/ 491754 h 624026"/>
                <a:gd name="connsiteX31" fmla="*/ 58069 w 1671208"/>
                <a:gd name="connsiteY31" fmla="*/ 457248 h 624026"/>
                <a:gd name="connsiteX32" fmla="*/ 101201 w 1671208"/>
                <a:gd name="connsiteY32" fmla="*/ 405490 h 624026"/>
                <a:gd name="connsiteX33" fmla="*/ 127080 w 1671208"/>
                <a:gd name="connsiteY33" fmla="*/ 396863 h 624026"/>
                <a:gd name="connsiteX34" fmla="*/ 178838 w 1671208"/>
                <a:gd name="connsiteY34" fmla="*/ 345105 h 624026"/>
                <a:gd name="connsiteX35" fmla="*/ 187465 w 1671208"/>
                <a:gd name="connsiteY35" fmla="*/ 319226 h 624026"/>
                <a:gd name="connsiteX36" fmla="*/ 239223 w 1671208"/>
                <a:gd name="connsiteY36" fmla="*/ 276094 h 624026"/>
                <a:gd name="connsiteX37" fmla="*/ 308235 w 1671208"/>
                <a:gd name="connsiteY37" fmla="*/ 215709 h 624026"/>
                <a:gd name="connsiteX38" fmla="*/ 359993 w 1671208"/>
                <a:gd name="connsiteY38" fmla="*/ 172577 h 624026"/>
                <a:gd name="connsiteX39" fmla="*/ 411752 w 1671208"/>
                <a:gd name="connsiteY39" fmla="*/ 155324 h 624026"/>
                <a:gd name="connsiteX40" fmla="*/ 463510 w 1671208"/>
                <a:gd name="connsiteY40" fmla="*/ 120818 h 624026"/>
                <a:gd name="connsiteX41" fmla="*/ 480763 w 1671208"/>
                <a:gd name="connsiteY41" fmla="*/ 94939 h 624026"/>
                <a:gd name="connsiteX42" fmla="*/ 532521 w 1671208"/>
                <a:gd name="connsiteY42" fmla="*/ 69060 h 624026"/>
                <a:gd name="connsiteX43" fmla="*/ 558401 w 1671208"/>
                <a:gd name="connsiteY43" fmla="*/ 51807 h 624026"/>
                <a:gd name="connsiteX44" fmla="*/ 670544 w 1671208"/>
                <a:gd name="connsiteY44" fmla="*/ 34554 h 624026"/>
                <a:gd name="connsiteX45" fmla="*/ 886204 w 1671208"/>
                <a:gd name="connsiteY45" fmla="*/ 25928 h 624026"/>
                <a:gd name="connsiteX46" fmla="*/ 1024227 w 1671208"/>
                <a:gd name="connsiteY46" fmla="*/ 25928 h 624026"/>
                <a:gd name="connsiteX47" fmla="*/ 1119118 w 1671208"/>
                <a:gd name="connsiteY47" fmla="*/ 34554 h 624026"/>
                <a:gd name="connsiteX48" fmla="*/ 1144997 w 1671208"/>
                <a:gd name="connsiteY48" fmla="*/ 51807 h 624026"/>
                <a:gd name="connsiteX49" fmla="*/ 1196755 w 1671208"/>
                <a:gd name="connsiteY49" fmla="*/ 69060 h 624026"/>
                <a:gd name="connsiteX50" fmla="*/ 1248514 w 1671208"/>
                <a:gd name="connsiteY50" fmla="*/ 94939 h 624026"/>
                <a:gd name="connsiteX51" fmla="*/ 1300272 w 1671208"/>
                <a:gd name="connsiteY51" fmla="*/ 120818 h 624026"/>
                <a:gd name="connsiteX52" fmla="*/ 1377910 w 1671208"/>
                <a:gd name="connsiteY52" fmla="*/ 129445 h 624026"/>
                <a:gd name="connsiteX53" fmla="*/ 1455548 w 1671208"/>
                <a:gd name="connsiteY53" fmla="*/ 198456 h 624026"/>
                <a:gd name="connsiteX54" fmla="*/ 1481427 w 1671208"/>
                <a:gd name="connsiteY54" fmla="*/ 224335 h 624026"/>
                <a:gd name="connsiteX55" fmla="*/ 1515933 w 1671208"/>
                <a:gd name="connsiteY55" fmla="*/ 276094 h 624026"/>
                <a:gd name="connsiteX56" fmla="*/ 1533186 w 1671208"/>
                <a:gd name="connsiteY56" fmla="*/ 301973 h 624026"/>
                <a:gd name="connsiteX57" fmla="*/ 1593570 w 1671208"/>
                <a:gd name="connsiteY57" fmla="*/ 379611 h 624026"/>
                <a:gd name="connsiteX58" fmla="*/ 1619450 w 1671208"/>
                <a:gd name="connsiteY58" fmla="*/ 431369 h 624026"/>
                <a:gd name="connsiteX59" fmla="*/ 1628076 w 1671208"/>
                <a:gd name="connsiteY59" fmla="*/ 474501 h 624026"/>
                <a:gd name="connsiteX60" fmla="*/ 1662582 w 1671208"/>
                <a:gd name="connsiteY60" fmla="*/ 526260 h 624026"/>
                <a:gd name="connsiteX61" fmla="*/ 1671208 w 1671208"/>
                <a:gd name="connsiteY61" fmla="*/ 552139 h 624026"/>
                <a:gd name="connsiteX62" fmla="*/ 1662582 w 1671208"/>
                <a:gd name="connsiteY62" fmla="*/ 578018 h 624026"/>
                <a:gd name="connsiteX63" fmla="*/ 1619450 w 1671208"/>
                <a:gd name="connsiteY63" fmla="*/ 612524 h 624026"/>
                <a:gd name="connsiteX64" fmla="*/ 1628076 w 1671208"/>
                <a:gd name="connsiteY64" fmla="*/ 621150 h 624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1671208" h="624026">
                  <a:moveTo>
                    <a:pt x="1628076" y="621150"/>
                  </a:moveTo>
                  <a:cubicBezTo>
                    <a:pt x="1618012" y="618275"/>
                    <a:pt x="1571758" y="615580"/>
                    <a:pt x="1559065" y="595271"/>
                  </a:cubicBezTo>
                  <a:cubicBezTo>
                    <a:pt x="1549426" y="579849"/>
                    <a:pt x="1546223" y="561155"/>
                    <a:pt x="1541812" y="543512"/>
                  </a:cubicBezTo>
                  <a:cubicBezTo>
                    <a:pt x="1538937" y="532010"/>
                    <a:pt x="1539762" y="518871"/>
                    <a:pt x="1533186" y="509007"/>
                  </a:cubicBezTo>
                  <a:cubicBezTo>
                    <a:pt x="1527435" y="500380"/>
                    <a:pt x="1515271" y="498391"/>
                    <a:pt x="1507306" y="491754"/>
                  </a:cubicBezTo>
                  <a:cubicBezTo>
                    <a:pt x="1497934" y="483944"/>
                    <a:pt x="1491578" y="472642"/>
                    <a:pt x="1481427" y="465875"/>
                  </a:cubicBezTo>
                  <a:cubicBezTo>
                    <a:pt x="1467267" y="456435"/>
                    <a:pt x="1410057" y="449667"/>
                    <a:pt x="1403789" y="448622"/>
                  </a:cubicBezTo>
                  <a:lnTo>
                    <a:pt x="1352031" y="431369"/>
                  </a:lnTo>
                  <a:lnTo>
                    <a:pt x="1326152" y="422743"/>
                  </a:lnTo>
                  <a:cubicBezTo>
                    <a:pt x="1287412" y="384003"/>
                    <a:pt x="1311847" y="400722"/>
                    <a:pt x="1248514" y="379611"/>
                  </a:cubicBezTo>
                  <a:lnTo>
                    <a:pt x="1222635" y="370984"/>
                  </a:lnTo>
                  <a:lnTo>
                    <a:pt x="1196755" y="362358"/>
                  </a:lnTo>
                  <a:cubicBezTo>
                    <a:pt x="1179502" y="350856"/>
                    <a:pt x="1165450" y="331261"/>
                    <a:pt x="1144997" y="327852"/>
                  </a:cubicBezTo>
                  <a:cubicBezTo>
                    <a:pt x="1042105" y="310704"/>
                    <a:pt x="1110702" y="320196"/>
                    <a:pt x="937963" y="310599"/>
                  </a:cubicBezTo>
                  <a:cubicBezTo>
                    <a:pt x="929337" y="307724"/>
                    <a:pt x="921177" y="301973"/>
                    <a:pt x="912084" y="301973"/>
                  </a:cubicBezTo>
                  <a:cubicBezTo>
                    <a:pt x="705635" y="301973"/>
                    <a:pt x="755502" y="288029"/>
                    <a:pt x="661918" y="319226"/>
                  </a:cubicBezTo>
                  <a:cubicBezTo>
                    <a:pt x="604479" y="376663"/>
                    <a:pt x="666341" y="322518"/>
                    <a:pt x="610159" y="353731"/>
                  </a:cubicBezTo>
                  <a:cubicBezTo>
                    <a:pt x="571238" y="375354"/>
                    <a:pt x="569125" y="389542"/>
                    <a:pt x="532521" y="396863"/>
                  </a:cubicBezTo>
                  <a:cubicBezTo>
                    <a:pt x="512583" y="400851"/>
                    <a:pt x="492264" y="402614"/>
                    <a:pt x="472136" y="405490"/>
                  </a:cubicBezTo>
                  <a:cubicBezTo>
                    <a:pt x="407089" y="427172"/>
                    <a:pt x="487267" y="397924"/>
                    <a:pt x="420378" y="431369"/>
                  </a:cubicBezTo>
                  <a:cubicBezTo>
                    <a:pt x="396290" y="443413"/>
                    <a:pt x="356362" y="445444"/>
                    <a:pt x="334114" y="448622"/>
                  </a:cubicBezTo>
                  <a:cubicBezTo>
                    <a:pt x="316861" y="454373"/>
                    <a:pt x="295215" y="453015"/>
                    <a:pt x="282355" y="465875"/>
                  </a:cubicBezTo>
                  <a:cubicBezTo>
                    <a:pt x="250046" y="498184"/>
                    <a:pt x="268049" y="487896"/>
                    <a:pt x="230597" y="500380"/>
                  </a:cubicBezTo>
                  <a:cubicBezTo>
                    <a:pt x="221971" y="506131"/>
                    <a:pt x="214247" y="513549"/>
                    <a:pt x="204718" y="517633"/>
                  </a:cubicBezTo>
                  <a:cubicBezTo>
                    <a:pt x="188336" y="524654"/>
                    <a:pt x="130135" y="532939"/>
                    <a:pt x="118453" y="534886"/>
                  </a:cubicBezTo>
                  <a:cubicBezTo>
                    <a:pt x="109827" y="540637"/>
                    <a:pt x="99905" y="544808"/>
                    <a:pt x="92574" y="552139"/>
                  </a:cubicBezTo>
                  <a:cubicBezTo>
                    <a:pt x="85243" y="559470"/>
                    <a:pt x="84113" y="572523"/>
                    <a:pt x="75321" y="578018"/>
                  </a:cubicBezTo>
                  <a:cubicBezTo>
                    <a:pt x="59899" y="587657"/>
                    <a:pt x="23563" y="595271"/>
                    <a:pt x="23563" y="595271"/>
                  </a:cubicBezTo>
                  <a:cubicBezTo>
                    <a:pt x="17812" y="586645"/>
                    <a:pt x="6310" y="579760"/>
                    <a:pt x="6310" y="569392"/>
                  </a:cubicBezTo>
                  <a:cubicBezTo>
                    <a:pt x="6310" y="559024"/>
                    <a:pt x="18926" y="552785"/>
                    <a:pt x="23563" y="543512"/>
                  </a:cubicBezTo>
                  <a:cubicBezTo>
                    <a:pt x="59275" y="472087"/>
                    <a:pt x="0" y="565915"/>
                    <a:pt x="49442" y="491754"/>
                  </a:cubicBezTo>
                  <a:cubicBezTo>
                    <a:pt x="52318" y="480252"/>
                    <a:pt x="53399" y="468145"/>
                    <a:pt x="58069" y="457248"/>
                  </a:cubicBezTo>
                  <a:cubicBezTo>
                    <a:pt x="64435" y="442393"/>
                    <a:pt x="88763" y="413782"/>
                    <a:pt x="101201" y="405490"/>
                  </a:cubicBezTo>
                  <a:cubicBezTo>
                    <a:pt x="108767" y="400446"/>
                    <a:pt x="118454" y="399739"/>
                    <a:pt x="127080" y="396863"/>
                  </a:cubicBezTo>
                  <a:cubicBezTo>
                    <a:pt x="144333" y="379610"/>
                    <a:pt x="171122" y="368252"/>
                    <a:pt x="178838" y="345105"/>
                  </a:cubicBezTo>
                  <a:cubicBezTo>
                    <a:pt x="181714" y="336479"/>
                    <a:pt x="182421" y="326792"/>
                    <a:pt x="187465" y="319226"/>
                  </a:cubicBezTo>
                  <a:cubicBezTo>
                    <a:pt x="200751" y="299297"/>
                    <a:pt x="220124" y="288826"/>
                    <a:pt x="239223" y="276094"/>
                  </a:cubicBezTo>
                  <a:cubicBezTo>
                    <a:pt x="288111" y="202761"/>
                    <a:pt x="207584" y="316363"/>
                    <a:pt x="308235" y="215709"/>
                  </a:cubicBezTo>
                  <a:cubicBezTo>
                    <a:pt x="324488" y="199455"/>
                    <a:pt x="338373" y="182186"/>
                    <a:pt x="359993" y="172577"/>
                  </a:cubicBezTo>
                  <a:cubicBezTo>
                    <a:pt x="376612" y="165191"/>
                    <a:pt x="411752" y="155324"/>
                    <a:pt x="411752" y="155324"/>
                  </a:cubicBezTo>
                  <a:cubicBezTo>
                    <a:pt x="429005" y="143822"/>
                    <a:pt x="452008" y="138071"/>
                    <a:pt x="463510" y="120818"/>
                  </a:cubicBezTo>
                  <a:cubicBezTo>
                    <a:pt x="469261" y="112192"/>
                    <a:pt x="473432" y="102270"/>
                    <a:pt x="480763" y="94939"/>
                  </a:cubicBezTo>
                  <a:cubicBezTo>
                    <a:pt x="497486" y="78216"/>
                    <a:pt x="511472" y="76076"/>
                    <a:pt x="532521" y="69060"/>
                  </a:cubicBezTo>
                  <a:cubicBezTo>
                    <a:pt x="541148" y="63309"/>
                    <a:pt x="549128" y="56444"/>
                    <a:pt x="558401" y="51807"/>
                  </a:cubicBezTo>
                  <a:cubicBezTo>
                    <a:pt x="589492" y="36261"/>
                    <a:pt x="645794" y="37029"/>
                    <a:pt x="670544" y="34554"/>
                  </a:cubicBezTo>
                  <a:cubicBezTo>
                    <a:pt x="774205" y="0"/>
                    <a:pt x="704142" y="16345"/>
                    <a:pt x="886204" y="25928"/>
                  </a:cubicBezTo>
                  <a:cubicBezTo>
                    <a:pt x="954436" y="48670"/>
                    <a:pt x="875045" y="25928"/>
                    <a:pt x="1024227" y="25928"/>
                  </a:cubicBezTo>
                  <a:cubicBezTo>
                    <a:pt x="1055988" y="25928"/>
                    <a:pt x="1087488" y="31679"/>
                    <a:pt x="1119118" y="34554"/>
                  </a:cubicBezTo>
                  <a:cubicBezTo>
                    <a:pt x="1127744" y="40305"/>
                    <a:pt x="1135523" y="47596"/>
                    <a:pt x="1144997" y="51807"/>
                  </a:cubicBezTo>
                  <a:cubicBezTo>
                    <a:pt x="1161615" y="59193"/>
                    <a:pt x="1181623" y="58973"/>
                    <a:pt x="1196755" y="69060"/>
                  </a:cubicBezTo>
                  <a:cubicBezTo>
                    <a:pt x="1270938" y="118511"/>
                    <a:pt x="1177071" y="59216"/>
                    <a:pt x="1248514" y="94939"/>
                  </a:cubicBezTo>
                  <a:cubicBezTo>
                    <a:pt x="1278322" y="109843"/>
                    <a:pt x="1267747" y="115397"/>
                    <a:pt x="1300272" y="120818"/>
                  </a:cubicBezTo>
                  <a:cubicBezTo>
                    <a:pt x="1325956" y="125099"/>
                    <a:pt x="1352031" y="126569"/>
                    <a:pt x="1377910" y="129445"/>
                  </a:cubicBezTo>
                  <a:cubicBezTo>
                    <a:pt x="1424091" y="160231"/>
                    <a:pt x="1396458" y="139366"/>
                    <a:pt x="1455548" y="198456"/>
                  </a:cubicBezTo>
                  <a:cubicBezTo>
                    <a:pt x="1464174" y="207082"/>
                    <a:pt x="1474660" y="214184"/>
                    <a:pt x="1481427" y="224335"/>
                  </a:cubicBezTo>
                  <a:lnTo>
                    <a:pt x="1515933" y="276094"/>
                  </a:lnTo>
                  <a:cubicBezTo>
                    <a:pt x="1521684" y="284720"/>
                    <a:pt x="1525855" y="294642"/>
                    <a:pt x="1533186" y="301973"/>
                  </a:cubicBezTo>
                  <a:cubicBezTo>
                    <a:pt x="1573728" y="342515"/>
                    <a:pt x="1552296" y="317699"/>
                    <a:pt x="1593570" y="379611"/>
                  </a:cubicBezTo>
                  <a:cubicBezTo>
                    <a:pt x="1610436" y="404911"/>
                    <a:pt x="1612307" y="402798"/>
                    <a:pt x="1619450" y="431369"/>
                  </a:cubicBezTo>
                  <a:cubicBezTo>
                    <a:pt x="1623006" y="445593"/>
                    <a:pt x="1622009" y="461153"/>
                    <a:pt x="1628076" y="474501"/>
                  </a:cubicBezTo>
                  <a:cubicBezTo>
                    <a:pt x="1636656" y="493378"/>
                    <a:pt x="1662582" y="526260"/>
                    <a:pt x="1662582" y="526260"/>
                  </a:cubicBezTo>
                  <a:cubicBezTo>
                    <a:pt x="1665457" y="534886"/>
                    <a:pt x="1671208" y="543046"/>
                    <a:pt x="1671208" y="552139"/>
                  </a:cubicBezTo>
                  <a:cubicBezTo>
                    <a:pt x="1671208" y="561232"/>
                    <a:pt x="1666648" y="569885"/>
                    <a:pt x="1662582" y="578018"/>
                  </a:cubicBezTo>
                  <a:cubicBezTo>
                    <a:pt x="1648595" y="605991"/>
                    <a:pt x="1647876" y="605417"/>
                    <a:pt x="1619450" y="612524"/>
                  </a:cubicBezTo>
                  <a:cubicBezTo>
                    <a:pt x="1616660" y="613221"/>
                    <a:pt x="1638140" y="624026"/>
                    <a:pt x="1628076" y="621150"/>
                  </a:cubicBezTo>
                  <a:close/>
                </a:path>
              </a:pathLst>
            </a:custGeom>
            <a:solidFill>
              <a:srgbClr val="FFFF00">
                <a:alpha val="40000"/>
              </a:srgbClr>
            </a:solidFill>
            <a:ln w="12700" cap="flat">
              <a:noFill/>
              <a:miter lim="400000"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  <a:softEdge rad="635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lvl="0" indent="0" algn="ctr" defTabSz="584200" rtl="0" eaLnBrk="1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ea typeface="+mn-ea"/>
                <a:cs typeface="+mn-cs"/>
                <a:sym typeface="Gill San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v.8.jpg"/>
          <p:cNvPicPr>
            <a:picLocks noChangeAspect="1"/>
          </p:cNvPicPr>
          <p:nvPr/>
        </p:nvPicPr>
        <p:blipFill>
          <a:blip r:embed="rId3" cstate="print"/>
          <a:srcRect l="56379" t="17012"/>
          <a:stretch>
            <a:fillRect/>
          </a:stretch>
        </p:blipFill>
        <p:spPr>
          <a:xfrm>
            <a:off x="867047" y="71885"/>
            <a:ext cx="2618912" cy="675458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4" cstate="print"/>
          <a:srcRect b="62291"/>
          <a:stretch>
            <a:fillRect/>
          </a:stretch>
        </p:blipFill>
        <p:spPr>
          <a:xfrm>
            <a:off x="6178667" y="110356"/>
            <a:ext cx="2441010" cy="331075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Rectangle 43"/>
          <p:cNvSpPr/>
          <p:nvPr/>
        </p:nvSpPr>
        <p:spPr>
          <a:xfrm>
            <a:off x="1793202" y="632756"/>
            <a:ext cx="934175" cy="202815"/>
          </a:xfrm>
          <a:prstGeom prst="rect">
            <a:avLst/>
          </a:prstGeom>
          <a:solidFill>
            <a:srgbClr val="3333CC">
              <a:alpha val="30196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5" cstate="print"/>
          <a:srcRect l="404" t="-538"/>
          <a:stretch>
            <a:fillRect/>
          </a:stretch>
        </p:blipFill>
        <p:spPr bwMode="auto">
          <a:xfrm>
            <a:off x="4375450" y="3499943"/>
            <a:ext cx="4695634" cy="3250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0" name="Rectangle 49"/>
          <p:cNvSpPr/>
          <p:nvPr/>
        </p:nvSpPr>
        <p:spPr>
          <a:xfrm>
            <a:off x="1638822" y="4468486"/>
            <a:ext cx="1008000" cy="202815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187071" y="1832164"/>
            <a:ext cx="648000" cy="202815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8312745" y="1673894"/>
            <a:ext cx="324000" cy="202815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945932" y="4035973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5" name="Oval 54"/>
          <p:cNvSpPr/>
          <p:nvPr/>
        </p:nvSpPr>
        <p:spPr>
          <a:xfrm>
            <a:off x="6258910" y="1182414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6" name="Text Box 34"/>
          <p:cNvSpPr txBox="1">
            <a:spLocks noChangeArrowheads="1"/>
          </p:cNvSpPr>
          <p:nvPr/>
        </p:nvSpPr>
        <p:spPr bwMode="auto">
          <a:xfrm>
            <a:off x="3943036" y="2446398"/>
            <a:ext cx="21266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3366"/>
                </a:solidFill>
                <a:latin typeface="Arial" charset="0"/>
              </a:rPr>
              <a:t>AD 636 - 936</a:t>
            </a: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 rot="884797">
            <a:off x="2613352" y="830592"/>
            <a:ext cx="1758950" cy="1709737"/>
            <a:chOff x="22477079" y="24487302"/>
            <a:chExt cx="1998603" cy="1890237"/>
          </a:xfrm>
        </p:grpSpPr>
        <p:pic>
          <p:nvPicPr>
            <p:cNvPr id="58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59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grpSp>
        <p:nvGrpSpPr>
          <p:cNvPr id="5" name="Group 11"/>
          <p:cNvGrpSpPr>
            <a:grpSpLocks/>
          </p:cNvGrpSpPr>
          <p:nvPr/>
        </p:nvGrpSpPr>
        <p:grpSpPr bwMode="auto">
          <a:xfrm rot="-106705562">
            <a:off x="3575051" y="-146408"/>
            <a:ext cx="1758950" cy="1709737"/>
            <a:chOff x="22477079" y="24487302"/>
            <a:chExt cx="1998603" cy="1890237"/>
          </a:xfrm>
        </p:grpSpPr>
        <p:pic>
          <p:nvPicPr>
            <p:cNvPr id="61" name="Picture 12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02004" y="24487302"/>
              <a:ext cx="1773678" cy="1371115"/>
            </a:xfrm>
            <a:prstGeom prst="rect">
              <a:avLst/>
            </a:prstGeom>
            <a:noFill/>
          </p:spPr>
        </p:pic>
        <p:pic>
          <p:nvPicPr>
            <p:cNvPr id="62" name="Picture 13" descr="Product Integrity / Animal and Plant Health Home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477079" y="25006424"/>
              <a:ext cx="1773678" cy="1371115"/>
            </a:xfrm>
            <a:prstGeom prst="rect">
              <a:avLst/>
            </a:prstGeom>
            <a:noFill/>
          </p:spPr>
        </p:pic>
      </p:grpSp>
      <p:pic>
        <p:nvPicPr>
          <p:cNvPr id="63" name="Picture 4" descr="http://images.google.com.au/images?q=tbn:KHIWUEdjP_oJ:www.eborg3.com/Graphics/Bible/66-Revelation/Rev09/Smoke1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 rot="20839180">
            <a:off x="3321908" y="-53164"/>
            <a:ext cx="3275861" cy="258067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65" name="Picture 12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84797">
            <a:off x="4318233" y="1226127"/>
            <a:ext cx="1560996" cy="1240186"/>
          </a:xfrm>
          <a:prstGeom prst="rect">
            <a:avLst/>
          </a:prstGeom>
          <a:noFill/>
        </p:spPr>
      </p:pic>
      <p:pic>
        <p:nvPicPr>
          <p:cNvPr id="66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87587">
            <a:off x="4543307" y="2654581"/>
            <a:ext cx="1560996" cy="1240186"/>
          </a:xfrm>
          <a:prstGeom prst="rect">
            <a:avLst/>
          </a:prstGeom>
          <a:noFill/>
        </p:spPr>
      </p:pic>
      <p:pic>
        <p:nvPicPr>
          <p:cNvPr id="28" name="Picture 42" descr="scorpion%20Big"/>
          <p:cNvPicPr>
            <a:picLocks noChangeAspect="1" noChangeArrowheads="1"/>
          </p:cNvPicPr>
          <p:nvPr/>
        </p:nvPicPr>
        <p:blipFill>
          <a:blip r:embed="rId10" cstate="print"/>
          <a:srcRect t="-6177" r="-4101"/>
          <a:stretch>
            <a:fillRect/>
          </a:stretch>
        </p:blipFill>
        <p:spPr bwMode="auto">
          <a:xfrm>
            <a:off x="-424943" y="47262"/>
            <a:ext cx="3563007" cy="3436883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29" name="Oval 28"/>
          <p:cNvSpPr/>
          <p:nvPr/>
        </p:nvSpPr>
        <p:spPr>
          <a:xfrm>
            <a:off x="1518833" y="2696706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0" name="Oval 29"/>
          <p:cNvSpPr/>
          <p:nvPr/>
        </p:nvSpPr>
        <p:spPr>
          <a:xfrm>
            <a:off x="1069382" y="4695987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Oval 30"/>
          <p:cNvSpPr/>
          <p:nvPr/>
        </p:nvSpPr>
        <p:spPr>
          <a:xfrm>
            <a:off x="6385300" y="1270861"/>
            <a:ext cx="960895" cy="3409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68" name="Picture 13" descr="Product Integrity / Animal and Plant Health Home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295995">
            <a:off x="3723501" y="4026181"/>
            <a:ext cx="1560996" cy="1240186"/>
          </a:xfrm>
          <a:prstGeom prst="rect">
            <a:avLst/>
          </a:prstGeom>
          <a:noFill/>
        </p:spPr>
      </p:pic>
      <p:pic>
        <p:nvPicPr>
          <p:cNvPr id="67" name="Saracen Fire.jpg"/>
          <p:cNvPicPr/>
          <p:nvPr/>
        </p:nvPicPr>
        <p:blipFill>
          <a:blip r:embed="rId11" cstate="print">
            <a:extLst/>
          </a:blip>
          <a:srcRect l="3734" r="66399" b="45477"/>
          <a:stretch>
            <a:fillRect/>
          </a:stretch>
        </p:blipFill>
        <p:spPr>
          <a:xfrm>
            <a:off x="6463875" y="-299550"/>
            <a:ext cx="2979683" cy="372067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69" name="Saracen Fire.jpg"/>
          <p:cNvPicPr/>
          <p:nvPr/>
        </p:nvPicPr>
        <p:blipFill>
          <a:blip r:embed="rId11" cstate="print">
            <a:extLst/>
          </a:blip>
          <a:srcRect t="51390" r="63276"/>
          <a:stretch>
            <a:fillRect/>
          </a:stretch>
        </p:blipFill>
        <p:spPr>
          <a:xfrm>
            <a:off x="3460835" y="2572126"/>
            <a:ext cx="5861910" cy="450000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64" name="Group 41">
            <a:extLst>
              <a:ext uri="{FF2B5EF4-FFF2-40B4-BE49-F238E27FC236}">
                <a16:creationId xmlns:a16="http://schemas.microsoft.com/office/drawing/2014/main" id="{DE7B7C01-5657-467E-A4DE-774655990162}"/>
              </a:ext>
            </a:extLst>
          </p:cNvPr>
          <p:cNvGrpSpPr>
            <a:grpSpLocks/>
          </p:cNvGrpSpPr>
          <p:nvPr/>
        </p:nvGrpSpPr>
        <p:grpSpPr bwMode="auto">
          <a:xfrm>
            <a:off x="2761784" y="157113"/>
            <a:ext cx="3556000" cy="2263775"/>
            <a:chOff x="457" y="2450"/>
            <a:chExt cx="2240" cy="1426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71" name="Rectangle 38">
              <a:extLst>
                <a:ext uri="{FF2B5EF4-FFF2-40B4-BE49-F238E27FC236}">
                  <a16:creationId xmlns:a16="http://schemas.microsoft.com/office/drawing/2014/main" id="{BC8542E1-7B84-4F67-9AFF-F11FCE17D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" y="2450"/>
              <a:ext cx="2167" cy="1426"/>
            </a:xfrm>
            <a:prstGeom prst="rect">
              <a:avLst/>
            </a:prstGeom>
            <a:solidFill>
              <a:srgbClr val="996633"/>
            </a:solidFill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  <p:sp>
          <p:nvSpPr>
            <p:cNvPr id="72" name="Text Box 36">
              <a:extLst>
                <a:ext uri="{FF2B5EF4-FFF2-40B4-BE49-F238E27FC236}">
                  <a16:creationId xmlns:a16="http://schemas.microsoft.com/office/drawing/2014/main" id="{43531FA9-FD20-4698-8533-28F92908B1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" y="2450"/>
              <a:ext cx="2195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Scorpion.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Dictionary definition       “An ancient form of ballista or catapult for hurling stones, etc.”</a:t>
              </a:r>
            </a:p>
          </p:txBody>
        </p:sp>
        <p:sp>
          <p:nvSpPr>
            <p:cNvPr id="73" name="Text Box 37">
              <a:extLst>
                <a:ext uri="{FF2B5EF4-FFF2-40B4-BE49-F238E27FC236}">
                  <a16:creationId xmlns:a16="http://schemas.microsoft.com/office/drawing/2014/main" id="{5D94F7EB-CC77-413F-8310-CB768744ED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" y="3035"/>
              <a:ext cx="2195" cy="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99CC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Arial"/>
                  <a:ea typeface="+mn-ea"/>
                  <a:cs typeface="Arial" charset="0"/>
                </a:rPr>
                <a:t>“Saracen fire”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 Burning crude oil mixed with secret chemicals to intensify the burning.  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   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charset="0"/>
                </a:rPr>
                <a:t>A new and powerful sting!</a:t>
              </a:r>
            </a:p>
          </p:txBody>
        </p:sp>
        <p:sp>
          <p:nvSpPr>
            <p:cNvPr id="74" name="Oval 40">
              <a:extLst>
                <a:ext uri="{FF2B5EF4-FFF2-40B4-BE49-F238E27FC236}">
                  <a16:creationId xmlns:a16="http://schemas.microsoft.com/office/drawing/2014/main" id="{55BEFCAF-9572-4A96-8DCC-57627AC316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" y="3694"/>
              <a:ext cx="119" cy="11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2820289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4" grpId="0" animBg="1"/>
      <p:bldP spid="55" grpId="0" animBg="1"/>
      <p:bldP spid="56" grpId="0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285728"/>
            <a:ext cx="87154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AU" sz="2400" dirty="0">
              <a:solidFill>
                <a:prstClr val="white"/>
              </a:solidFill>
            </a:endParaRPr>
          </a:p>
          <a:p>
            <a:pPr defTabSz="457200"/>
            <a:endParaRPr lang="en-AU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0778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  <a:latin typeface="Times New Roman"/>
              <a:cs typeface="Arial"/>
            </a:endParaRPr>
          </a:p>
        </p:txBody>
      </p:sp>
      <p:pic>
        <p:nvPicPr>
          <p:cNvPr id="30" name="Picture 29" descr="bibblemedium.ps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0040" y="5434560"/>
            <a:ext cx="2638360" cy="13191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4175" y="660400"/>
            <a:ext cx="8302625" cy="598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9:5	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9:10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5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150yrs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9:15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 hour-1 day–1 month–1 year 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391yrs 1mth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11:2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Forty two months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11:3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C00000"/>
              </a:solidFill>
              <a:latin typeface="Tahoma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12:6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1260 days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12:14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Time, Times, Dividing of Time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r>
              <a:rPr lang="en-US" sz="2000" b="1" kern="0" dirty="0">
                <a:solidFill>
                  <a:srgbClr val="C00000"/>
                </a:solidFill>
                <a:latin typeface="Tahoma"/>
                <a:cs typeface="Arial"/>
              </a:rPr>
              <a:t>13:5</a:t>
            </a:r>
            <a:r>
              <a:rPr lang="en-US" sz="2000" kern="0" dirty="0">
                <a:solidFill>
                  <a:srgbClr val="FF0000"/>
                </a:solidFill>
                <a:latin typeface="Tahoma"/>
                <a:cs typeface="Arial"/>
              </a:rPr>
              <a:t>	</a:t>
            </a:r>
            <a:r>
              <a:rPr lang="en-US" sz="2000" kern="0" dirty="0">
                <a:solidFill>
                  <a:srgbClr val="000000"/>
                </a:solidFill>
                <a:latin typeface="Tahoma"/>
                <a:cs typeface="Arial"/>
              </a:rPr>
              <a:t>42 months		</a:t>
            </a:r>
            <a:r>
              <a:rPr lang="en-US" sz="2000" kern="0" dirty="0">
                <a:solidFill>
                  <a:srgbClr val="E5FFFF"/>
                </a:solidFill>
                <a:latin typeface="Tahoma"/>
                <a:cs typeface="Arial"/>
              </a:rPr>
              <a:t>		</a:t>
            </a:r>
            <a:r>
              <a:rPr lang="en-US" sz="2000" b="1" kern="0" dirty="0">
                <a:solidFill>
                  <a:srgbClr val="333399">
                    <a:lumMod val="75000"/>
                  </a:srgbClr>
                </a:solidFill>
                <a:latin typeface="Tahoma"/>
                <a:cs typeface="Arial"/>
              </a:rPr>
              <a:t>1260yrs</a:t>
            </a: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buClr>
                <a:srgbClr val="007E39"/>
              </a:buClr>
              <a:buSzPct val="65000"/>
              <a:buFont typeface="Wingdings" pitchFamily="2" charset="2"/>
              <a:buChar char="Ø"/>
              <a:defRPr/>
            </a:pPr>
            <a:endParaRPr lang="en-US" sz="2000" b="1" kern="0" dirty="0">
              <a:solidFill>
                <a:srgbClr val="333399">
                  <a:lumMod val="75000"/>
                </a:srgbClr>
              </a:solidFill>
              <a:latin typeface="Tahoma"/>
              <a:cs typeface="Arial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863807" y="86152"/>
            <a:ext cx="5786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i="1" dirty="0">
                <a:solidFill>
                  <a:srgbClr val="2D2D8A"/>
                </a:solidFill>
                <a:cs typeface="Arial" pitchFamily="34" charset="0"/>
              </a:rPr>
              <a:t>Time Periods of the Apocalypse.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73818" y="4997669"/>
            <a:ext cx="3074276" cy="46166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rgbClr val="C00000"/>
                </a:solidFill>
              </a:rPr>
              <a:t>Single conversions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2752" y="1776230"/>
            <a:ext cx="8352000" cy="396000"/>
          </a:xfrm>
          <a:prstGeom prst="roundRect">
            <a:avLst/>
          </a:prstGeom>
          <a:solidFill>
            <a:srgbClr val="00B0F0">
              <a:alpha val="27843"/>
            </a:srgbClr>
          </a:solidFill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v. 9.jpg"/>
          <p:cNvPicPr>
            <a:picLocks noChangeAspect="1"/>
          </p:cNvPicPr>
          <p:nvPr/>
        </p:nvPicPr>
        <p:blipFill>
          <a:blip r:embed="rId3" cstate="print"/>
          <a:srcRect t="37530" r="-463" b="1955"/>
          <a:stretch>
            <a:fillRect/>
          </a:stretch>
        </p:blipFill>
        <p:spPr>
          <a:xfrm>
            <a:off x="376960" y="1150920"/>
            <a:ext cx="2461108" cy="5549447"/>
          </a:xfrm>
          <a:prstGeom prst="rect">
            <a:avLst/>
          </a:prstGeom>
          <a:ln w="28575">
            <a:solidFill>
              <a:schemeClr val="bg2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0" name="Rectangle 49"/>
          <p:cNvSpPr/>
          <p:nvPr/>
        </p:nvSpPr>
        <p:spPr>
          <a:xfrm>
            <a:off x="377580" y="3018058"/>
            <a:ext cx="2448000" cy="360000"/>
          </a:xfrm>
          <a:prstGeom prst="rect">
            <a:avLst/>
          </a:prstGeom>
          <a:solidFill>
            <a:srgbClr val="FF0000">
              <a:alpha val="3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sp>
        <p:nvSpPr>
          <p:cNvPr id="54" name="Oval 53"/>
          <p:cNvSpPr/>
          <p:nvPr/>
        </p:nvSpPr>
        <p:spPr>
          <a:xfrm>
            <a:off x="441435" y="2664371"/>
            <a:ext cx="236482" cy="236482"/>
          </a:xfrm>
          <a:prstGeom prst="ellipse">
            <a:avLst/>
          </a:prstGeom>
          <a:solidFill>
            <a:srgbClr val="FFFF00">
              <a:alpha val="2902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4" name="Picture 26" descr="Fall of Constantinople"/>
          <p:cNvPicPr>
            <a:picLocks noChangeAspect="1" noChangeArrowheads="1"/>
          </p:cNvPicPr>
          <p:nvPr/>
        </p:nvPicPr>
        <p:blipFill>
          <a:blip r:embed="rId4" cstate="print"/>
          <a:srcRect t="32301"/>
          <a:stretch>
            <a:fillRect/>
          </a:stretch>
        </p:blipFill>
        <p:spPr bwMode="auto">
          <a:xfrm>
            <a:off x="2529651" y="2822021"/>
            <a:ext cx="6614349" cy="3972915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6" name="Rectangle 45"/>
          <p:cNvSpPr/>
          <p:nvPr/>
        </p:nvSpPr>
        <p:spPr>
          <a:xfrm>
            <a:off x="36000" y="0"/>
            <a:ext cx="9072000" cy="6804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-236490" y="-173426"/>
            <a:ext cx="3815255" cy="1749971"/>
            <a:chOff x="9067800" y="609600"/>
            <a:chExt cx="3815255" cy="1749971"/>
          </a:xfrm>
        </p:grpSpPr>
        <p:grpSp>
          <p:nvGrpSpPr>
            <p:cNvPr id="26" name="Group 4"/>
            <p:cNvGrpSpPr/>
            <p:nvPr/>
          </p:nvGrpSpPr>
          <p:grpSpPr>
            <a:xfrm>
              <a:off x="9067800" y="609600"/>
              <a:ext cx="3815255" cy="1749971"/>
              <a:chOff x="2443655" y="1939159"/>
              <a:chExt cx="4114798" cy="1970691"/>
            </a:xfrm>
          </p:grpSpPr>
          <p:pic>
            <p:nvPicPr>
              <p:cNvPr id="30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-1843" t="64525" r="48630" b="-3768"/>
              <a:stretch>
                <a:fillRect/>
              </a:stretch>
            </p:blipFill>
            <p:spPr bwMode="auto">
              <a:xfrm>
                <a:off x="2443655" y="1939159"/>
                <a:ext cx="3563007" cy="1970691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  <p:pic>
            <p:nvPicPr>
              <p:cNvPr id="31" name="Picture 1026" descr="C:\My Documents\The Truth\Virginia 2001\Israel\Final Overheads\Locusts - Rev 9.ti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30414" t="64525" r="48630" b="-3768"/>
              <a:stretch>
                <a:fillRect/>
              </a:stretch>
            </p:blipFill>
            <p:spPr bwMode="auto">
              <a:xfrm>
                <a:off x="5155323" y="1939160"/>
                <a:ext cx="1403130" cy="1970690"/>
              </a:xfrm>
              <a:prstGeom prst="rect">
                <a:avLst/>
              </a:prstGeom>
              <a:ln>
                <a:noFill/>
              </a:ln>
              <a:effectLst>
                <a:softEdge rad="317500"/>
              </a:effectLst>
            </p:spPr>
          </p:pic>
        </p:grpSp>
        <p:grpSp>
          <p:nvGrpSpPr>
            <p:cNvPr id="27" name="Group 49"/>
            <p:cNvGrpSpPr/>
            <p:nvPr/>
          </p:nvGrpSpPr>
          <p:grpSpPr>
            <a:xfrm>
              <a:off x="9404823" y="1376055"/>
              <a:ext cx="3074276" cy="584775"/>
              <a:chOff x="9138123" y="3828258"/>
              <a:chExt cx="307427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9138123" y="3906570"/>
                <a:ext cx="3074276" cy="425669"/>
              </a:xfrm>
              <a:prstGeom prst="rect">
                <a:avLst/>
              </a:prstGeom>
              <a:solidFill>
                <a:srgbClr val="C00000"/>
              </a:solidFill>
              <a:ln w="25400" cap="flat" cmpd="sng" algn="ctr">
                <a:noFill/>
                <a:prstDash val="solid"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AU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/>
                  <a:ea typeface="+mn-ea"/>
                  <a:cs typeface="Arial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9144000" y="3828258"/>
                <a:ext cx="3008626" cy="58477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extrusionH="57150" contourW="12700">
                  <a:bevelT w="38100" h="38100" prst="angle"/>
                  <a:bevelB w="38100" h="38100"/>
                  <a:contourClr>
                    <a:schemeClr val="tx1"/>
                  </a:contourClr>
                </a:sp3d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AU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 6</a:t>
                </a:r>
                <a:r>
                  <a:rPr kumimoji="0" lang="en-AU" sz="3200" b="0" i="0" u="none" strike="noStrike" kern="0" cap="none" spc="0" normalizeH="0" baseline="3000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th</a:t>
                </a:r>
                <a:r>
                  <a:rPr kumimoji="0" lang="en-AU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ooper Black" pitchFamily="18" charset="0"/>
                  </a:rPr>
                  <a:t> Trumpet</a:t>
                </a:r>
              </a:p>
            </p:txBody>
          </p:sp>
        </p:grpSp>
      </p:grpSp>
      <p:sp>
        <p:nvSpPr>
          <p:cNvPr id="32" name="Rectangle 31"/>
          <p:cNvSpPr/>
          <p:nvPr/>
        </p:nvSpPr>
        <p:spPr bwMode="auto">
          <a:xfrm>
            <a:off x="3425279" y="514451"/>
            <a:ext cx="54034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AU" sz="2800" dirty="0">
                <a:solidFill>
                  <a:srgbClr val="000000"/>
                </a:solidFill>
                <a:latin typeface="Tahoma" pitchFamily="34" charset="0"/>
              </a:rPr>
              <a:t>“And the four angels </a:t>
            </a:r>
            <a:r>
              <a:rPr lang="en-AU" sz="2800" u="sng" dirty="0">
                <a:solidFill>
                  <a:srgbClr val="C00000"/>
                </a:solidFill>
                <a:latin typeface="Tahoma" pitchFamily="34" charset="0"/>
              </a:rPr>
              <a:t>having been prepared </a:t>
            </a:r>
            <a:r>
              <a:rPr lang="en-AU" sz="2800" dirty="0">
                <a:solidFill>
                  <a:srgbClr val="000000"/>
                </a:solidFill>
                <a:latin typeface="Tahoma" pitchFamily="34" charset="0"/>
              </a:rPr>
              <a:t>were loosed for an hour, and a day, and a month, and a year, for to slay the third part of men.” </a:t>
            </a:r>
            <a:r>
              <a:rPr lang="en-AU" sz="2800" dirty="0">
                <a:solidFill>
                  <a:srgbClr val="99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 </a:t>
            </a:r>
            <a:r>
              <a:rPr lang="en-AU" sz="2400" dirty="0">
                <a:solidFill>
                  <a:srgbClr val="FF0000"/>
                </a:solidFill>
                <a:latin typeface="Tahoma" pitchFamily="34" charset="0"/>
              </a:rPr>
              <a:t>Rev 9:15</a:t>
            </a:r>
          </a:p>
        </p:txBody>
      </p:sp>
    </p:spTree>
  </p:cSld>
  <p:clrMapOvr>
    <a:masterClrMapping/>
  </p:clrMapOvr>
  <p:transition spd="slow">
    <p:circle/>
  </p:transition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Gill Sans"/>
        <a:ea typeface="Gill Sans"/>
        <a:cs typeface="Gill Sans"/>
      </a:majorFont>
      <a:minorFont>
        <a:latin typeface="Gill Sans"/>
        <a:ea typeface="Gill Sans"/>
        <a:cs typeface="Gill Sans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1960</TotalTime>
  <Words>472</Words>
  <Application>Microsoft Office PowerPoint</Application>
  <PresentationFormat>On-screen Show (4:3)</PresentationFormat>
  <Paragraphs>108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6" baseType="lpstr">
      <vt:lpstr>Arial</vt:lpstr>
      <vt:lpstr>Calibri</vt:lpstr>
      <vt:lpstr>Cooper Black</vt:lpstr>
      <vt:lpstr>Gill Sans</vt:lpstr>
      <vt:lpstr>Helvetica</vt:lpstr>
      <vt:lpstr>Monotype Sorts</vt:lpstr>
      <vt:lpstr>Tahoma</vt:lpstr>
      <vt:lpstr>Times New Roman</vt:lpstr>
      <vt:lpstr>Wingdings</vt:lpstr>
      <vt:lpstr>小塚ゴシック Pro B</vt:lpstr>
      <vt:lpstr>小塚ゴシック Pro M</vt:lpstr>
      <vt:lpstr>4_Default Design</vt:lpstr>
      <vt:lpstr>Textured</vt:lpstr>
      <vt:lpstr>1_Default Design</vt:lpstr>
      <vt:lpstr>1_White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TAFESA - Adelaide North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</dc:creator>
  <cp:lastModifiedBy>Skip Bartholomew</cp:lastModifiedBy>
  <cp:revision>70</cp:revision>
  <dcterms:created xsi:type="dcterms:W3CDTF">2013-06-11T01:33:58Z</dcterms:created>
  <dcterms:modified xsi:type="dcterms:W3CDTF">2018-09-11T22:36:18Z</dcterms:modified>
</cp:coreProperties>
</file>