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90" r:id="rId3"/>
    <p:sldId id="278" r:id="rId4"/>
    <p:sldId id="287" r:id="rId5"/>
    <p:sldId id="291" r:id="rId6"/>
    <p:sldId id="286" r:id="rId7"/>
    <p:sldId id="289" r:id="rId8"/>
    <p:sldId id="257" r:id="rId9"/>
    <p:sldId id="258" r:id="rId10"/>
    <p:sldId id="263" r:id="rId11"/>
    <p:sldId id="260" r:id="rId12"/>
    <p:sldId id="262" r:id="rId13"/>
    <p:sldId id="266" r:id="rId14"/>
    <p:sldId id="265" r:id="rId15"/>
    <p:sldId id="259" r:id="rId16"/>
    <p:sldId id="261" r:id="rId17"/>
    <p:sldId id="264" r:id="rId18"/>
    <p:sldId id="273" r:id="rId19"/>
    <p:sldId id="272" r:id="rId20"/>
    <p:sldId id="268" r:id="rId21"/>
    <p:sldId id="275" r:id="rId22"/>
    <p:sldId id="281" r:id="rId23"/>
    <p:sldId id="269" r:id="rId24"/>
    <p:sldId id="285" r:id="rId25"/>
    <p:sldId id="279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0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2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753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193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36749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9274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9734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26110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6150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354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6909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07256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887C4-5BB7-4F3B-A8AD-69131EF5B2DA}" type="datetimeFigureOut">
              <a:rPr lang="en-CA" smtClean="0"/>
              <a:t>13/08/2018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DD615-CFE3-400A-8961-79E25674FF3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23354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EDB887C4-5BB7-4F3B-A8AD-69131EF5B2DA}" type="datetimeFigureOut">
              <a:rPr lang="en-CA" smtClean="0"/>
              <a:pPr/>
              <a:t>13/08/2018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fld id="{4B0DD615-CFE3-400A-8961-79E25674FF33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86223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9073008" cy="674120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2241" y="3687167"/>
            <a:ext cx="5839519" cy="1470025"/>
          </a:xfrm>
          <a:solidFill>
            <a:schemeClr val="bg1">
              <a:alpha val="50000"/>
            </a:schemeClr>
          </a:solidFill>
          <a:effectLst>
            <a:softEdge rad="127000"/>
          </a:effectLst>
        </p:spPr>
        <p:txBody>
          <a:bodyPr>
            <a:normAutofit fontScale="90000"/>
          </a:bodyPr>
          <a:lstStyle/>
          <a:p>
            <a:r>
              <a:rPr lang="en-CA" sz="3600" b="1" dirty="0">
                <a:latin typeface="Lucida Handwriting" panose="03010101010101010101" pitchFamily="66" charset="0"/>
              </a:rPr>
              <a:t>Sister’s </a:t>
            </a:r>
            <a:r>
              <a:rPr lang="en-CA" sz="3600" b="1" dirty="0" smtClean="0">
                <a:latin typeface="Lucida Handwriting" panose="03010101010101010101" pitchFamily="66" charset="0"/>
              </a:rPr>
              <a:t>Tea</a:t>
            </a:r>
            <a:br>
              <a:rPr lang="en-CA" sz="3600" b="1" dirty="0" smtClean="0">
                <a:latin typeface="Lucida Handwriting" panose="03010101010101010101" pitchFamily="66" charset="0"/>
              </a:rPr>
            </a:br>
            <a:r>
              <a:rPr lang="en-CA" sz="800" b="1" dirty="0">
                <a:latin typeface="Lucida Handwriting" panose="03010101010101010101" pitchFamily="66" charset="0"/>
              </a:rPr>
              <a:t/>
            </a:r>
            <a:br>
              <a:rPr lang="en-CA" sz="800" b="1" dirty="0">
                <a:latin typeface="Lucida Handwriting" panose="03010101010101010101" pitchFamily="66" charset="0"/>
              </a:rPr>
            </a:br>
            <a:r>
              <a:rPr lang="en-CA" sz="2400" b="1" dirty="0" err="1">
                <a:latin typeface="Lucida Handwriting" panose="03010101010101010101" pitchFamily="66" charset="0"/>
              </a:rPr>
              <a:t>Whatshan</a:t>
            </a:r>
            <a:r>
              <a:rPr lang="en-CA" sz="2400" b="1" dirty="0">
                <a:latin typeface="Lucida Handwriting" panose="03010101010101010101" pitchFamily="66" charset="0"/>
              </a:rPr>
              <a:t> </a:t>
            </a:r>
            <a:r>
              <a:rPr lang="en-CA" sz="2400" b="1" dirty="0" smtClean="0">
                <a:latin typeface="Lucida Handwriting" panose="03010101010101010101" pitchFamily="66" charset="0"/>
              </a:rPr>
              <a:t>Lake Bible School</a:t>
            </a:r>
            <a:br>
              <a:rPr lang="en-CA" sz="2400" b="1" dirty="0" smtClean="0">
                <a:latin typeface="Lucida Handwriting" panose="03010101010101010101" pitchFamily="66" charset="0"/>
              </a:rPr>
            </a:br>
            <a:r>
              <a:rPr lang="en-CA" sz="2400" b="1" dirty="0" smtClean="0">
                <a:latin typeface="Lucida Handwriting" panose="03010101010101010101" pitchFamily="66" charset="0"/>
              </a:rPr>
              <a:t>2018</a:t>
            </a:r>
            <a:endParaRPr lang="en-CA" sz="3200" b="1" dirty="0">
              <a:latin typeface="Lucida Handwriting" panose="030101010101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6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12494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sz="2700" b="1" i="1" dirty="0"/>
              <a:t>Proverbs </a:t>
            </a:r>
            <a:r>
              <a:rPr lang="en-CA" sz="2700" b="1" i="1" dirty="0" smtClean="0"/>
              <a:t>15:28 </a:t>
            </a:r>
            <a:r>
              <a:rPr lang="en-CA" sz="2700" b="1" i="1" dirty="0"/>
              <a:t>KJV</a:t>
            </a:r>
          </a:p>
          <a:p>
            <a:r>
              <a:rPr lang="en-CA" sz="2700" i="1" dirty="0" smtClean="0"/>
              <a:t>28</a:t>
            </a:r>
            <a:r>
              <a:rPr lang="en-CA" sz="2700" i="1" dirty="0"/>
              <a:t>  The heart of the righteous </a:t>
            </a:r>
            <a:r>
              <a:rPr lang="en-CA" sz="2700" b="1" i="1" dirty="0" err="1"/>
              <a:t>studieth</a:t>
            </a:r>
            <a:r>
              <a:rPr lang="en-CA" sz="2700" b="1" i="1" dirty="0"/>
              <a:t> to answer:</a:t>
            </a:r>
            <a:r>
              <a:rPr lang="en-CA" sz="2700" i="1" dirty="0"/>
              <a:t> but the mouth of the wicked </a:t>
            </a:r>
            <a:r>
              <a:rPr lang="en-CA" sz="2700" i="1" dirty="0" err="1"/>
              <a:t>poureth</a:t>
            </a:r>
            <a:r>
              <a:rPr lang="en-CA" sz="2700" i="1" dirty="0"/>
              <a:t> out evil things.</a:t>
            </a:r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2776"/>
            <a:ext cx="4038600" cy="3845024"/>
          </a:xfrm>
        </p:spPr>
        <p:txBody>
          <a:bodyPr>
            <a:normAutofit lnSpcReduction="10000"/>
          </a:bodyPr>
          <a:lstStyle/>
          <a:p>
            <a:endParaRPr lang="en-CA" sz="500" dirty="0" smtClean="0"/>
          </a:p>
          <a:p>
            <a:r>
              <a:rPr lang="en-CA" sz="2700" dirty="0" smtClean="0"/>
              <a:t>It pays to take time before replying to words or actions.</a:t>
            </a:r>
          </a:p>
          <a:p>
            <a:r>
              <a:rPr lang="en-CA" sz="2700" b="1" dirty="0" err="1" smtClean="0"/>
              <a:t>Studieth</a:t>
            </a:r>
            <a:r>
              <a:rPr lang="en-CA" sz="2700" b="1" dirty="0" smtClean="0"/>
              <a:t>: </a:t>
            </a:r>
            <a:r>
              <a:rPr lang="en-US" sz="2700" b="1" dirty="0"/>
              <a:t> </a:t>
            </a:r>
            <a:r>
              <a:rPr lang="en-US" sz="2700" dirty="0" smtClean="0"/>
              <a:t>(</a:t>
            </a:r>
            <a:r>
              <a:rPr lang="en-US" sz="2700" b="1" dirty="0" smtClean="0"/>
              <a:t>BDB)</a:t>
            </a:r>
            <a:endParaRPr lang="en-US" sz="2700" b="1" dirty="0"/>
          </a:p>
          <a:p>
            <a:r>
              <a:rPr lang="en-US" sz="2700" dirty="0" smtClean="0"/>
              <a:t>to </a:t>
            </a:r>
            <a:r>
              <a:rPr lang="en-US" sz="2700" dirty="0"/>
              <a:t>moan, growl, utter, muse, mutter, meditate, devise, plot, </a:t>
            </a:r>
            <a:r>
              <a:rPr lang="en-US" sz="2700" dirty="0" smtClean="0"/>
              <a:t>speak. </a:t>
            </a:r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sz="2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1449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b="1" i="1" dirty="0"/>
              <a:t>Proverbs 15:3-4 KJV</a:t>
            </a:r>
          </a:p>
          <a:p>
            <a:r>
              <a:rPr lang="en-CA" i="1" dirty="0"/>
              <a:t>3  The eyes of the LORD are in every place, beholding the evil and the good.</a:t>
            </a:r>
          </a:p>
          <a:p>
            <a:r>
              <a:rPr lang="en-CA" i="1" dirty="0"/>
              <a:t>4  </a:t>
            </a:r>
            <a:r>
              <a:rPr lang="en-CA" b="1" i="1" dirty="0"/>
              <a:t>A wholesome tongue is a tree of life: </a:t>
            </a:r>
            <a:r>
              <a:rPr lang="en-CA" i="1" dirty="0"/>
              <a:t>but perverseness therein is a breach in the spirit.</a:t>
            </a:r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en-CA" sz="500" dirty="0" smtClean="0"/>
          </a:p>
          <a:p>
            <a:r>
              <a:rPr lang="en-CA" dirty="0" smtClean="0"/>
              <a:t>The tongue itself is not the point of this statement.</a:t>
            </a:r>
          </a:p>
          <a:p>
            <a:r>
              <a:rPr lang="en-CA" dirty="0" smtClean="0"/>
              <a:t>Wholesome means ‘curative’; wise and life-giving in its instruction.</a:t>
            </a:r>
          </a:p>
          <a:p>
            <a:r>
              <a:rPr lang="en-CA" dirty="0" smtClean="0"/>
              <a:t>Truly a good example of a tree of life.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238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12494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b="1" i="1" dirty="0"/>
              <a:t>Proverbs 15:23 KJV</a:t>
            </a:r>
          </a:p>
          <a:p>
            <a:r>
              <a:rPr lang="en-CA" i="1" dirty="0"/>
              <a:t>23  A man </a:t>
            </a:r>
            <a:r>
              <a:rPr lang="en-CA" b="1" i="1" dirty="0"/>
              <a:t>hath joy by the answer </a:t>
            </a:r>
            <a:r>
              <a:rPr lang="en-CA" i="1" dirty="0"/>
              <a:t>of his mouth: and </a:t>
            </a:r>
            <a:r>
              <a:rPr lang="en-CA" b="1" i="1" dirty="0"/>
              <a:t>a word spoken in due season, how good is it!</a:t>
            </a:r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x-none" i="1"/>
          </a:p>
          <a:p>
            <a:endParaRPr lang="en-CA" i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7375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CA" sz="500" dirty="0" smtClean="0"/>
          </a:p>
          <a:p>
            <a:r>
              <a:rPr lang="en-CA" sz="2700" dirty="0" smtClean="0"/>
              <a:t>There must be a skill in being able to speak a word in season.</a:t>
            </a:r>
          </a:p>
          <a:p>
            <a:r>
              <a:rPr lang="en-CA" sz="2700" dirty="0" smtClean="0"/>
              <a:t>First, to recognize the season.</a:t>
            </a:r>
          </a:p>
          <a:p>
            <a:r>
              <a:rPr lang="en-CA" sz="2700" dirty="0" smtClean="0"/>
              <a:t>Next, to fashion suitable words in a given amount of time.</a:t>
            </a:r>
          </a:p>
          <a:p>
            <a:r>
              <a:rPr lang="en-CA" sz="2700" dirty="0" smtClean="0"/>
              <a:t>We need practice.</a:t>
            </a:r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704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CA" sz="600" b="1" i="1" dirty="0" smtClean="0"/>
          </a:p>
          <a:p>
            <a:pPr marL="0" indent="0">
              <a:buNone/>
            </a:pPr>
            <a:r>
              <a:rPr lang="en-CA" b="1" i="1" dirty="0" smtClean="0"/>
              <a:t>Proverbs </a:t>
            </a:r>
            <a:r>
              <a:rPr lang="en-CA" b="1" i="1" dirty="0"/>
              <a:t>16:23-25 KJV</a:t>
            </a:r>
          </a:p>
          <a:p>
            <a:r>
              <a:rPr lang="en-CA" i="1" dirty="0"/>
              <a:t>23  The heart of the wise </a:t>
            </a:r>
            <a:r>
              <a:rPr lang="en-CA" i="1" dirty="0" err="1"/>
              <a:t>teacheth</a:t>
            </a:r>
            <a:r>
              <a:rPr lang="en-CA" i="1" dirty="0"/>
              <a:t> his mouth, and </a:t>
            </a:r>
            <a:r>
              <a:rPr lang="en-CA" i="1" dirty="0" err="1"/>
              <a:t>addeth</a:t>
            </a:r>
            <a:r>
              <a:rPr lang="en-CA" i="1" dirty="0"/>
              <a:t> learning to his lips.</a:t>
            </a:r>
          </a:p>
          <a:p>
            <a:r>
              <a:rPr lang="en-CA" i="1" dirty="0"/>
              <a:t>24 </a:t>
            </a:r>
            <a:r>
              <a:rPr lang="en-CA" b="1" i="1" dirty="0"/>
              <a:t> Pleasant words are as an honeycomb, sweet to the soul, and health to the bones.</a:t>
            </a:r>
          </a:p>
          <a:p>
            <a:r>
              <a:rPr lang="en-CA" i="1" dirty="0"/>
              <a:t>25  There is a way that </a:t>
            </a:r>
            <a:r>
              <a:rPr lang="en-CA" i="1" dirty="0" err="1"/>
              <a:t>seemeth</a:t>
            </a:r>
            <a:r>
              <a:rPr lang="en-CA" i="1" dirty="0"/>
              <a:t> right unto a man, but the end thereof are the ways of death.</a:t>
            </a:r>
          </a:p>
          <a:p>
            <a:endParaRPr lang="x-none" i="1"/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412776"/>
            <a:ext cx="4038600" cy="4525963"/>
          </a:xfrm>
        </p:spPr>
        <p:txBody>
          <a:bodyPr>
            <a:normAutofit fontScale="92500" lnSpcReduction="20000"/>
          </a:bodyPr>
          <a:lstStyle/>
          <a:p>
            <a:endParaRPr lang="en-CA" dirty="0" smtClean="0"/>
          </a:p>
          <a:p>
            <a:r>
              <a:rPr lang="en-CA" dirty="0" smtClean="0"/>
              <a:t>If you wanted to apply some healing to a person who was sick, pleasant words, sweet to the soul and health to the bones </a:t>
            </a:r>
            <a:r>
              <a:rPr lang="en-CA" dirty="0" smtClean="0"/>
              <a:t>would </a:t>
            </a:r>
            <a:r>
              <a:rPr lang="en-CA" dirty="0" smtClean="0"/>
              <a:t>fit the occasion.</a:t>
            </a:r>
          </a:p>
          <a:p>
            <a:pPr marL="0" indent="0">
              <a:buNone/>
            </a:pPr>
            <a:r>
              <a:rPr lang="en-CA" b="1" i="1" dirty="0" smtClean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547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700" b="1" dirty="0" smtClean="0"/>
              <a:t>Proverbs </a:t>
            </a:r>
            <a:r>
              <a:rPr lang="en-CA" sz="2700" b="1" dirty="0"/>
              <a:t>25:11-12 KJV</a:t>
            </a:r>
          </a:p>
          <a:p>
            <a:r>
              <a:rPr lang="en-CA" sz="2700" dirty="0"/>
              <a:t>11  A word fitly spoken </a:t>
            </a:r>
            <a:r>
              <a:rPr lang="en-CA" sz="2700" i="1" dirty="0"/>
              <a:t>is like</a:t>
            </a:r>
            <a:r>
              <a:rPr lang="en-CA" sz="2700" dirty="0"/>
              <a:t> </a:t>
            </a:r>
            <a:r>
              <a:rPr lang="en-CA" sz="2700" b="1" dirty="0"/>
              <a:t>apples of gold in pictures of silver</a:t>
            </a:r>
            <a:r>
              <a:rPr lang="en-CA" sz="2700" dirty="0"/>
              <a:t>.</a:t>
            </a:r>
          </a:p>
          <a:p>
            <a:r>
              <a:rPr lang="en-CA" sz="2700" dirty="0"/>
              <a:t>12  </a:t>
            </a:r>
            <a:r>
              <a:rPr lang="en-CA" sz="2700" i="1" dirty="0"/>
              <a:t>As</a:t>
            </a:r>
            <a:r>
              <a:rPr lang="en-CA" sz="2700" dirty="0"/>
              <a:t> an earring of gold, and an ornament of fine gold, </a:t>
            </a:r>
            <a:r>
              <a:rPr lang="en-CA" sz="2700" i="1" dirty="0"/>
              <a:t>so is</a:t>
            </a:r>
            <a:r>
              <a:rPr lang="en-CA" sz="2700" dirty="0"/>
              <a:t> a wise </a:t>
            </a:r>
            <a:r>
              <a:rPr lang="en-CA" sz="2700" dirty="0" err="1"/>
              <a:t>reprover</a:t>
            </a:r>
            <a:r>
              <a:rPr lang="en-CA" sz="2700" dirty="0"/>
              <a:t> upon an obedient ear.</a:t>
            </a:r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sz="2700" dirty="0" smtClean="0"/>
              <a:t>There is a beauty in words.</a:t>
            </a:r>
          </a:p>
          <a:p>
            <a:r>
              <a:rPr lang="en-CA" sz="2700" dirty="0" smtClean="0"/>
              <a:t>There are also words of reproof that are much needed at the critical </a:t>
            </a:r>
            <a:r>
              <a:rPr lang="en-CA" sz="2700" dirty="0" smtClean="0"/>
              <a:t>time.</a:t>
            </a:r>
            <a:endParaRPr lang="en-CA" sz="2700" dirty="0" smtClean="0"/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sz="2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884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b="1" i="1" dirty="0"/>
              <a:t>Proverbs 15:1-2 KJV</a:t>
            </a:r>
          </a:p>
          <a:p>
            <a:r>
              <a:rPr lang="en-CA" i="1" dirty="0"/>
              <a:t>1  </a:t>
            </a:r>
            <a:r>
              <a:rPr lang="en-CA" b="1" i="1" dirty="0"/>
              <a:t>A soft answer </a:t>
            </a:r>
            <a:r>
              <a:rPr lang="en-CA" i="1" dirty="0" err="1"/>
              <a:t>turneth</a:t>
            </a:r>
            <a:r>
              <a:rPr lang="en-CA" i="1" dirty="0"/>
              <a:t> away wrath: but grievous words stir up anger.</a:t>
            </a:r>
          </a:p>
          <a:p>
            <a:r>
              <a:rPr lang="en-CA" i="1" dirty="0"/>
              <a:t>2  </a:t>
            </a:r>
            <a:r>
              <a:rPr lang="en-CA" b="1" i="1" dirty="0"/>
              <a:t>The tongue of the wise </a:t>
            </a:r>
            <a:r>
              <a:rPr lang="en-CA" b="1" i="1" dirty="0" err="1"/>
              <a:t>useth</a:t>
            </a:r>
            <a:r>
              <a:rPr lang="en-CA" b="1" i="1" dirty="0"/>
              <a:t> knowledge aright: </a:t>
            </a:r>
            <a:r>
              <a:rPr lang="en-CA" i="1" dirty="0"/>
              <a:t>but the mouth of fools </a:t>
            </a:r>
            <a:r>
              <a:rPr lang="en-CA" i="1" dirty="0" err="1"/>
              <a:t>poureth</a:t>
            </a:r>
            <a:r>
              <a:rPr lang="en-CA" i="1" dirty="0"/>
              <a:t> out foolishness.</a:t>
            </a:r>
          </a:p>
          <a:p>
            <a:endParaRPr lang="x-none" i="1"/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CA" sz="500" dirty="0" smtClean="0"/>
          </a:p>
          <a:p>
            <a:r>
              <a:rPr lang="en-CA" dirty="0" smtClean="0"/>
              <a:t>Yes, this applies to most situations.</a:t>
            </a:r>
          </a:p>
          <a:p>
            <a:r>
              <a:rPr lang="en-CA" dirty="0" smtClean="0"/>
              <a:t>It is appropriate and effective.</a:t>
            </a:r>
          </a:p>
          <a:p>
            <a:r>
              <a:rPr lang="en-CA" dirty="0" smtClean="0"/>
              <a:t>It sets a great example and is to be valued.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552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500" dirty="0" smtClean="0"/>
          </a:p>
          <a:p>
            <a:pPr marL="0" indent="0">
              <a:buNone/>
            </a:pPr>
            <a:r>
              <a:rPr lang="en-CA" b="1" dirty="0"/>
              <a:t>Proverbs 15:5-7 KJV</a:t>
            </a:r>
          </a:p>
          <a:p>
            <a:r>
              <a:rPr lang="en-CA" dirty="0"/>
              <a:t>5  A fool </a:t>
            </a:r>
            <a:r>
              <a:rPr lang="en-CA" dirty="0" err="1"/>
              <a:t>despiseth</a:t>
            </a:r>
            <a:r>
              <a:rPr lang="en-CA" dirty="0"/>
              <a:t> his father's instruction: but he that </a:t>
            </a:r>
            <a:r>
              <a:rPr lang="en-CA" dirty="0" err="1"/>
              <a:t>regardeth</a:t>
            </a:r>
            <a:r>
              <a:rPr lang="en-CA" dirty="0"/>
              <a:t> reproof is prudent.</a:t>
            </a:r>
          </a:p>
          <a:p>
            <a:r>
              <a:rPr lang="en-CA" dirty="0"/>
              <a:t>6  In the house of the righteous </a:t>
            </a:r>
            <a:r>
              <a:rPr lang="en-CA" i="1" dirty="0"/>
              <a:t>is</a:t>
            </a:r>
            <a:r>
              <a:rPr lang="en-CA" dirty="0"/>
              <a:t> much treasure: but in the revenues of the wicked is trouble.</a:t>
            </a:r>
          </a:p>
          <a:p>
            <a:r>
              <a:rPr lang="en-CA" dirty="0"/>
              <a:t>7  </a:t>
            </a:r>
            <a:r>
              <a:rPr lang="en-CA" b="1" dirty="0"/>
              <a:t>The lips of the wise disperse knowledge</a:t>
            </a:r>
            <a:r>
              <a:rPr lang="en-CA" dirty="0"/>
              <a:t>: but the heart of the foolish </a:t>
            </a:r>
            <a:r>
              <a:rPr lang="en-CA" i="1" dirty="0"/>
              <a:t>doeth</a:t>
            </a:r>
            <a:r>
              <a:rPr lang="en-CA" dirty="0"/>
              <a:t> not so.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en-CA" sz="600" dirty="0" smtClean="0"/>
          </a:p>
          <a:p>
            <a:r>
              <a:rPr lang="en-CA" dirty="0" smtClean="0"/>
              <a:t>There is a time to disperse knowledge.</a:t>
            </a:r>
          </a:p>
          <a:p>
            <a:r>
              <a:rPr lang="en-CA" dirty="0" smtClean="0"/>
              <a:t>Wisdom will be required to know when and how.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89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26084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endParaRPr lang="en-CA" sz="500" i="1" dirty="0" smtClean="0"/>
          </a:p>
          <a:p>
            <a:pPr marL="0" indent="0">
              <a:buNone/>
            </a:pPr>
            <a:r>
              <a:rPr lang="en-CA" sz="2700" b="1" i="1" dirty="0" smtClean="0"/>
              <a:t>Proverbs 25:25 KJV</a:t>
            </a:r>
          </a:p>
          <a:p>
            <a:r>
              <a:rPr lang="en-CA" sz="2700" i="1" dirty="0" smtClean="0"/>
              <a:t>25  As cold waters to a thirsty soul, so is </a:t>
            </a:r>
            <a:r>
              <a:rPr lang="en-CA" sz="2700" b="1" i="1" dirty="0" smtClean="0"/>
              <a:t>good news from a far country</a:t>
            </a:r>
            <a:r>
              <a:rPr lang="en-CA" sz="2700" i="1" dirty="0" smtClean="0"/>
              <a:t>.</a:t>
            </a:r>
          </a:p>
          <a:p>
            <a:endParaRPr lang="x-none" i="1" smtClean="0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7071"/>
          </a:xfrm>
        </p:spPr>
        <p:txBody>
          <a:bodyPr>
            <a:normAutofit lnSpcReduction="10000"/>
          </a:bodyPr>
          <a:lstStyle/>
          <a:p>
            <a:r>
              <a:rPr lang="en-CA" sz="2700" dirty="0" smtClean="0"/>
              <a:t>To be resourceful in speaking, whether by word of mouth, pen, or email, one needs to be conscious of the needs of others and how a word of encouragement will be received.</a:t>
            </a:r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sz="27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37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34096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700" b="1" dirty="0" smtClean="0"/>
              <a:t>Proverbs </a:t>
            </a:r>
            <a:r>
              <a:rPr lang="en-CA" sz="2700" b="1" dirty="0"/>
              <a:t>27:9 KJV</a:t>
            </a:r>
          </a:p>
          <a:p>
            <a:r>
              <a:rPr lang="en-CA" sz="2700" dirty="0"/>
              <a:t>9  Ointment and perfume rejoice the heart: so </a:t>
            </a:r>
            <a:r>
              <a:rPr lang="en-CA" sz="2700" i="1" dirty="0"/>
              <a:t>doth</a:t>
            </a:r>
            <a:r>
              <a:rPr lang="en-CA" sz="2700" dirty="0"/>
              <a:t> the sweetness of a man's friend </a:t>
            </a:r>
            <a:r>
              <a:rPr lang="en-CA" sz="2700" b="1" dirty="0"/>
              <a:t>by hearty counsel.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CA" sz="2700" dirty="0" smtClean="0"/>
              <a:t>Like the counsel Abigail gave to David.</a:t>
            </a:r>
          </a:p>
          <a:p>
            <a:r>
              <a:rPr lang="en-CA" sz="2700" dirty="0" smtClean="0"/>
              <a:t>It was a unique time to speak; it led to the saving of a lot of bloodshed.</a:t>
            </a:r>
          </a:p>
          <a:p>
            <a:r>
              <a:rPr lang="en-CA" sz="2700" dirty="0" smtClean="0"/>
              <a:t>David was grateful.</a:t>
            </a:r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sz="27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45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355699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900" b="1" dirty="0" smtClean="0"/>
              <a:t>Proverbs </a:t>
            </a:r>
            <a:r>
              <a:rPr lang="en-CA" sz="2900" b="1" dirty="0"/>
              <a:t>23:16-17 KJV</a:t>
            </a:r>
          </a:p>
          <a:p>
            <a:r>
              <a:rPr lang="en-CA" sz="2900" dirty="0"/>
              <a:t>16  Yea, my reins shall rejoice, </a:t>
            </a:r>
            <a:r>
              <a:rPr lang="en-CA" sz="2900" b="1" dirty="0"/>
              <a:t>when thy lips speak right things</a:t>
            </a:r>
            <a:r>
              <a:rPr lang="en-CA" sz="2900" dirty="0"/>
              <a:t>.</a:t>
            </a:r>
          </a:p>
          <a:p>
            <a:r>
              <a:rPr lang="en-CA" sz="2900" dirty="0"/>
              <a:t>17  Let not thine heart envy sinners: but </a:t>
            </a:r>
            <a:r>
              <a:rPr lang="en-CA" sz="2900" i="1" dirty="0"/>
              <a:t>be thou</a:t>
            </a:r>
            <a:r>
              <a:rPr lang="en-CA" sz="2900" dirty="0"/>
              <a:t> in the fear of the LORD all the day long.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53136"/>
          </a:xfrm>
        </p:spPr>
        <p:txBody>
          <a:bodyPr>
            <a:normAutofit fontScale="92500" lnSpcReduction="10000"/>
          </a:bodyPr>
          <a:lstStyle/>
          <a:p>
            <a:r>
              <a:rPr lang="en-CA" sz="2900" dirty="0"/>
              <a:t>Figuratively speaking the reins represent the kidneys.</a:t>
            </a:r>
          </a:p>
          <a:p>
            <a:r>
              <a:rPr lang="en-CA" sz="2900" dirty="0"/>
              <a:t>Our consciences witness to the right and wrong of our behaviour.</a:t>
            </a:r>
          </a:p>
          <a:p>
            <a:r>
              <a:rPr lang="en-CA" sz="2900" dirty="0"/>
              <a:t>It is refreshing when our consciences witness to the fitness and truth of an event.</a:t>
            </a:r>
          </a:p>
          <a:p>
            <a:pPr marL="0" indent="0">
              <a:buNone/>
            </a:pPr>
            <a:r>
              <a:rPr lang="en-CA" sz="2900" b="1" i="1" dirty="0">
                <a:latin typeface="Calibri"/>
              </a:rPr>
              <a:t>&gt;</a:t>
            </a:r>
            <a:endParaRPr lang="en-CA" sz="2900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1574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A Time to be Silent / to Speak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8288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sz="2700" b="1" i="1" dirty="0" smtClean="0"/>
              <a:t>Ecclesiastes </a:t>
            </a:r>
            <a:r>
              <a:rPr lang="en-CA" sz="2700" b="1" i="1" dirty="0"/>
              <a:t>3:7 KJV</a:t>
            </a:r>
          </a:p>
          <a:p>
            <a:r>
              <a:rPr lang="en-CA" sz="2700" i="1" dirty="0"/>
              <a:t>7  A time to rend, and a time to sew; </a:t>
            </a:r>
            <a:r>
              <a:rPr lang="en-CA" sz="2700" b="1" i="1" dirty="0"/>
              <a:t>a time to keep silence, and a time to speak</a:t>
            </a:r>
            <a:r>
              <a:rPr lang="en-CA" sz="2700" b="1" i="1" dirty="0" smtClean="0"/>
              <a:t>;</a:t>
            </a:r>
          </a:p>
          <a:p>
            <a:pPr marL="0" indent="0">
              <a:buNone/>
            </a:pPr>
            <a:r>
              <a:rPr lang="en-CA" sz="2700" b="1" i="1" dirty="0" smtClean="0">
                <a:latin typeface="Calibri"/>
              </a:rPr>
              <a:t>&gt;</a:t>
            </a:r>
            <a:endParaRPr lang="en-CA" sz="2700" b="1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705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334096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CA" sz="2700" b="1" dirty="0" smtClean="0"/>
              <a:t>Colossians </a:t>
            </a:r>
            <a:r>
              <a:rPr lang="en-CA" sz="2700" b="1" dirty="0"/>
              <a:t>3:16 KJV</a:t>
            </a:r>
          </a:p>
          <a:p>
            <a:r>
              <a:rPr lang="en-CA" sz="2700" dirty="0"/>
              <a:t>16  Let the word of Christ dwell in you richly in all wisdom; </a:t>
            </a:r>
            <a:r>
              <a:rPr lang="en-CA" sz="2700" b="1" dirty="0"/>
              <a:t>teaching and admonishing one another in psalms and hymns and spiritual songs,</a:t>
            </a:r>
            <a:r>
              <a:rPr lang="en-CA" sz="2700" dirty="0"/>
              <a:t> singing with grace in your hearts to the Lord.</a:t>
            </a:r>
          </a:p>
          <a:p>
            <a:endParaRPr lang="x-non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5141168"/>
          </a:xfrm>
        </p:spPr>
        <p:txBody>
          <a:bodyPr>
            <a:normAutofit fontScale="85000" lnSpcReduction="10000"/>
          </a:bodyPr>
          <a:lstStyle/>
          <a:p>
            <a:r>
              <a:rPr lang="en-CA" sz="2700" dirty="0" smtClean="0"/>
              <a:t>Admonish means to ‘put in mind’ or reprove gently. </a:t>
            </a:r>
          </a:p>
          <a:p>
            <a:r>
              <a:rPr lang="en-CA" sz="2700" dirty="0" smtClean="0"/>
              <a:t>There must be a skill in doing this effectively.</a:t>
            </a:r>
          </a:p>
          <a:p>
            <a:r>
              <a:rPr lang="en-CA" sz="2700" dirty="0"/>
              <a:t>Figuratively speaking the reins represent the kidneys.</a:t>
            </a:r>
          </a:p>
          <a:p>
            <a:r>
              <a:rPr lang="en-CA" sz="2700" dirty="0"/>
              <a:t>Our consciences witness to the right and wrong of our behaviour.</a:t>
            </a:r>
          </a:p>
          <a:p>
            <a:r>
              <a:rPr lang="en-CA" sz="2700" dirty="0"/>
              <a:t>It is refreshing when our consciences witness to the fitness and truth of an event.</a:t>
            </a:r>
          </a:p>
          <a:p>
            <a:pPr marL="0" indent="0">
              <a:buNone/>
            </a:pPr>
            <a:r>
              <a:rPr lang="en-CA" sz="2700" b="1" i="1" dirty="0">
                <a:latin typeface="Calibri"/>
              </a:rPr>
              <a:t>&gt;</a:t>
            </a:r>
            <a:endParaRPr lang="en-CA" sz="2700" b="1" i="1" dirty="0"/>
          </a:p>
          <a:p>
            <a:endParaRPr lang="en-CA" sz="2700" dirty="0" smtClean="0"/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0239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91703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 smtClean="0"/>
              <a:t>Titus </a:t>
            </a:r>
            <a:r>
              <a:rPr lang="en-CA" b="1" dirty="0"/>
              <a:t>2:3-5 KJV</a:t>
            </a:r>
          </a:p>
          <a:p>
            <a:r>
              <a:rPr lang="en-CA" dirty="0"/>
              <a:t>3  The </a:t>
            </a:r>
            <a:r>
              <a:rPr lang="en-CA" b="1" dirty="0"/>
              <a:t>aged women </a:t>
            </a:r>
            <a:r>
              <a:rPr lang="en-CA" dirty="0"/>
              <a:t>likewise, that </a:t>
            </a:r>
            <a:r>
              <a:rPr lang="en-CA" i="1" dirty="0"/>
              <a:t>they be</a:t>
            </a:r>
            <a:r>
              <a:rPr lang="en-CA" dirty="0"/>
              <a:t> in behaviour as </a:t>
            </a:r>
            <a:r>
              <a:rPr lang="en-CA" dirty="0" err="1"/>
              <a:t>becometh</a:t>
            </a:r>
            <a:r>
              <a:rPr lang="en-CA" dirty="0"/>
              <a:t> holiness, not false accusers, not given to much wine, </a:t>
            </a:r>
            <a:r>
              <a:rPr lang="en-CA" b="1" dirty="0"/>
              <a:t>teachers</a:t>
            </a:r>
            <a:r>
              <a:rPr lang="en-CA" dirty="0"/>
              <a:t> of good things;</a:t>
            </a:r>
          </a:p>
          <a:p>
            <a:r>
              <a:rPr lang="en-CA" dirty="0"/>
              <a:t>4  That they may </a:t>
            </a:r>
            <a:r>
              <a:rPr lang="en-CA" b="1" dirty="0"/>
              <a:t>teach</a:t>
            </a:r>
            <a:r>
              <a:rPr lang="en-CA" dirty="0"/>
              <a:t> the young women to be sober, to </a:t>
            </a:r>
            <a:r>
              <a:rPr lang="en-CA" b="1" dirty="0"/>
              <a:t>love their husbands</a:t>
            </a:r>
            <a:r>
              <a:rPr lang="en-CA" dirty="0"/>
              <a:t>, to </a:t>
            </a:r>
            <a:r>
              <a:rPr lang="en-CA" b="1" dirty="0"/>
              <a:t>love their children</a:t>
            </a:r>
            <a:r>
              <a:rPr lang="en-CA" dirty="0"/>
              <a:t>,</a:t>
            </a:r>
          </a:p>
          <a:p>
            <a:r>
              <a:rPr lang="en-CA" dirty="0"/>
              <a:t>5  </a:t>
            </a:r>
            <a:r>
              <a:rPr lang="en-CA" i="1" dirty="0"/>
              <a:t>To be</a:t>
            </a:r>
            <a:r>
              <a:rPr lang="en-CA" dirty="0"/>
              <a:t> discreet, chaste, keepers at home, good, obedient to their own husbands, that the word of God be not blasphemed.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941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4000" b="1" dirty="0"/>
              <a:t>A Time to be Silent / to Speak</a:t>
            </a:r>
            <a:r>
              <a:rPr lang="en-CA" b="1" dirty="0" smtClean="0"/>
              <a:t/>
            </a:r>
            <a:br>
              <a:rPr lang="en-CA" b="1" dirty="0" smtClean="0"/>
            </a:br>
            <a:r>
              <a:rPr lang="en-CA" sz="3100" b="1" dirty="0" smtClean="0"/>
              <a:t>Titus 2:3-5</a:t>
            </a:r>
            <a:endParaRPr lang="en-CA" sz="3100" b="1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600200"/>
            <a:ext cx="6489700" cy="4578350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endParaRPr lang="en-CA" sz="600" dirty="0" smtClean="0"/>
          </a:p>
          <a:p>
            <a:r>
              <a:rPr lang="en-CA" b="1" dirty="0" smtClean="0"/>
              <a:t>A responsibility assigned to older sisters</a:t>
            </a:r>
            <a:r>
              <a:rPr lang="en-CA" dirty="0" smtClean="0"/>
              <a:t> to teach younger sisters how to ‘love’ their husbands and ‘love’ their children.</a:t>
            </a:r>
          </a:p>
          <a:p>
            <a:endParaRPr lang="en-CA" sz="700" b="1" dirty="0" smtClean="0"/>
          </a:p>
          <a:p>
            <a:r>
              <a:rPr lang="en-CA" b="1" dirty="0" smtClean="0"/>
              <a:t>Love G5362 </a:t>
            </a:r>
            <a:r>
              <a:rPr lang="en-CA" b="1" dirty="0" err="1" smtClean="0"/>
              <a:t>philandros</a:t>
            </a:r>
            <a:r>
              <a:rPr lang="en-CA" b="1" dirty="0" smtClean="0"/>
              <a:t> </a:t>
            </a:r>
            <a:r>
              <a:rPr lang="en-CA" i="1" dirty="0" smtClean="0"/>
              <a:t>fil</a:t>
            </a:r>
            <a:r>
              <a:rPr lang="en-CA" i="1" dirty="0"/>
              <a:t>'-an-</a:t>
            </a:r>
            <a:r>
              <a:rPr lang="en-CA" i="1" dirty="0" err="1"/>
              <a:t>dros</a:t>
            </a:r>
            <a:endParaRPr lang="en-CA" dirty="0"/>
          </a:p>
          <a:p>
            <a:r>
              <a:rPr lang="en-CA" dirty="0"/>
              <a:t>From G5384 and G435; </a:t>
            </a:r>
            <a:r>
              <a:rPr lang="en-CA" i="1" dirty="0"/>
              <a:t>fond of man</a:t>
            </a:r>
            <a:r>
              <a:rPr lang="en-CA" dirty="0"/>
              <a:t>, that is, </a:t>
            </a:r>
            <a:r>
              <a:rPr lang="en-CA" i="1" dirty="0"/>
              <a:t>affectionate</a:t>
            </a:r>
            <a:r>
              <a:rPr lang="en-CA" dirty="0"/>
              <a:t> as a wife: - love their husbands</a:t>
            </a:r>
            <a:r>
              <a:rPr lang="en-CA" dirty="0" smtClean="0"/>
              <a:t>.</a:t>
            </a:r>
          </a:p>
          <a:p>
            <a:endParaRPr lang="en-CA" sz="700" b="1" dirty="0" smtClean="0"/>
          </a:p>
          <a:p>
            <a:r>
              <a:rPr lang="en-CA" b="1" dirty="0" smtClean="0"/>
              <a:t>Love G5388 </a:t>
            </a:r>
            <a:r>
              <a:rPr lang="en-CA" b="1" dirty="0" err="1" smtClean="0"/>
              <a:t>philoteknos</a:t>
            </a:r>
            <a:r>
              <a:rPr lang="en-CA" b="1" dirty="0" smtClean="0"/>
              <a:t> </a:t>
            </a:r>
            <a:r>
              <a:rPr lang="en-CA" i="1" dirty="0" smtClean="0"/>
              <a:t>fil-</a:t>
            </a:r>
            <a:r>
              <a:rPr lang="en-CA" i="1" dirty="0" err="1" smtClean="0"/>
              <a:t>ot</a:t>
            </a:r>
            <a:r>
              <a:rPr lang="en-CA" i="1" dirty="0"/>
              <a:t>'-</a:t>
            </a:r>
            <a:r>
              <a:rPr lang="en-CA" i="1" dirty="0" err="1"/>
              <a:t>ek</a:t>
            </a:r>
            <a:r>
              <a:rPr lang="en-CA" i="1" dirty="0"/>
              <a:t>-</a:t>
            </a:r>
            <a:r>
              <a:rPr lang="en-CA" i="1" dirty="0" err="1"/>
              <a:t>nos</a:t>
            </a:r>
            <a:endParaRPr lang="en-CA" dirty="0"/>
          </a:p>
          <a:p>
            <a:r>
              <a:rPr lang="en-CA" dirty="0"/>
              <a:t>From G5384 and G5043; </a:t>
            </a:r>
            <a:r>
              <a:rPr lang="en-CA" i="1" dirty="0"/>
              <a:t>fond of</a:t>
            </a:r>
            <a:r>
              <a:rPr lang="en-CA" dirty="0"/>
              <a:t> one’s </a:t>
            </a:r>
            <a:r>
              <a:rPr lang="en-CA" i="1" dirty="0"/>
              <a:t>children</a:t>
            </a:r>
            <a:r>
              <a:rPr lang="en-CA" dirty="0"/>
              <a:t>, that is, </a:t>
            </a:r>
            <a:r>
              <a:rPr lang="en-CA" i="1" dirty="0"/>
              <a:t>maternal:</a:t>
            </a:r>
            <a:r>
              <a:rPr lang="en-CA" dirty="0"/>
              <a:t> - love their children.</a:t>
            </a:r>
          </a:p>
          <a:p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8613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CA" sz="500" b="1" dirty="0" smtClean="0"/>
          </a:p>
          <a:p>
            <a:pPr marL="0" indent="0">
              <a:buNone/>
            </a:pPr>
            <a:r>
              <a:rPr lang="en-US" b="1" dirty="0"/>
              <a:t>1 Peter 3:1-2 </a:t>
            </a:r>
            <a:r>
              <a:rPr lang="en-US" b="1" dirty="0" smtClean="0"/>
              <a:t>ESV</a:t>
            </a:r>
            <a:endParaRPr lang="en-US" b="1" dirty="0"/>
          </a:p>
          <a:p>
            <a:r>
              <a:rPr lang="en-CA" dirty="0"/>
              <a:t>1  Likewise, wives, be subject to your own husbands, so that even if some do not obey the word, they may be won </a:t>
            </a:r>
            <a:r>
              <a:rPr lang="en-CA" b="1" dirty="0"/>
              <a:t>without a word by the conduct of their wives</a:t>
            </a:r>
            <a:r>
              <a:rPr lang="en-CA" dirty="0" smtClean="0"/>
              <a:t>,</a:t>
            </a:r>
            <a:endParaRPr lang="en-US" dirty="0"/>
          </a:p>
          <a:p>
            <a:r>
              <a:rPr lang="en-CA" dirty="0"/>
              <a:t>2  when they see your respectful and pure conduct.</a:t>
            </a:r>
          </a:p>
          <a:p>
            <a:endParaRPr lang="en-US" dirty="0"/>
          </a:p>
          <a:p>
            <a:endParaRPr lang="en-US" dirty="0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CA" dirty="0" smtClean="0"/>
              <a:t>This will take a lot of self control which is governed by the objective being clear.</a:t>
            </a:r>
          </a:p>
          <a:p>
            <a:r>
              <a:rPr lang="en-CA" dirty="0" smtClean="0"/>
              <a:t>There is a time to let the lips be silent, but the activities otherwise undertaken will speak volumes.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3274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sz="4000" b="1" dirty="0"/>
              <a:t>A Time to be Silent / to </a:t>
            </a:r>
            <a:r>
              <a:rPr lang="en-CA" sz="4000" b="1" dirty="0" smtClean="0"/>
              <a:t>Speak</a:t>
            </a:r>
            <a:br>
              <a:rPr lang="en-CA" sz="4000" b="1" dirty="0" smtClean="0"/>
            </a:br>
            <a:r>
              <a:rPr lang="en-CA" sz="3600" dirty="0" smtClean="0"/>
              <a:t>Summary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3" y="1600200"/>
            <a:ext cx="7481455" cy="3898900"/>
          </a:xfrm>
          <a:solidFill>
            <a:schemeClr val="bg1">
              <a:lumMod val="85000"/>
            </a:schemeClr>
          </a:solidFill>
        </p:spPr>
        <p:txBody>
          <a:bodyPr numCol="2">
            <a:normAutofit fontScale="85000" lnSpcReduction="10000"/>
          </a:bodyPr>
          <a:lstStyle/>
          <a:p>
            <a:endParaRPr lang="en-CA" sz="600" dirty="0" smtClean="0"/>
          </a:p>
          <a:p>
            <a:r>
              <a:rPr lang="en-CA" dirty="0" smtClean="0"/>
              <a:t>Tongue untameable</a:t>
            </a:r>
          </a:p>
          <a:p>
            <a:r>
              <a:rPr lang="en-CA" dirty="0" smtClean="0"/>
              <a:t>Silence in the Ecclesia</a:t>
            </a:r>
          </a:p>
          <a:p>
            <a:r>
              <a:rPr lang="en-CA" dirty="0" smtClean="0"/>
              <a:t>Silent to Gossip</a:t>
            </a:r>
          </a:p>
          <a:p>
            <a:r>
              <a:rPr lang="en-CA" dirty="0" smtClean="0"/>
              <a:t>Speak to children</a:t>
            </a:r>
          </a:p>
          <a:p>
            <a:r>
              <a:rPr lang="en-CA" dirty="0" smtClean="0"/>
              <a:t>Studies to Answer</a:t>
            </a:r>
          </a:p>
          <a:p>
            <a:r>
              <a:rPr lang="en-CA" dirty="0"/>
              <a:t>A wholesome tongue</a:t>
            </a:r>
          </a:p>
          <a:p>
            <a:r>
              <a:rPr lang="en-CA" dirty="0"/>
              <a:t>A word in season</a:t>
            </a:r>
          </a:p>
          <a:p>
            <a:r>
              <a:rPr lang="en-CA" dirty="0" smtClean="0"/>
              <a:t>Pleasant words</a:t>
            </a:r>
          </a:p>
          <a:p>
            <a:pPr marL="0" indent="0">
              <a:buNone/>
            </a:pPr>
            <a:endParaRPr lang="en-CA" sz="600" dirty="0" smtClean="0"/>
          </a:p>
          <a:p>
            <a:pPr marL="0" indent="0">
              <a:buNone/>
            </a:pPr>
            <a:endParaRPr lang="en-CA" sz="600" dirty="0" smtClean="0"/>
          </a:p>
          <a:p>
            <a:r>
              <a:rPr lang="en-CA" dirty="0" smtClean="0"/>
              <a:t>A word fitly spoken</a:t>
            </a:r>
          </a:p>
          <a:p>
            <a:r>
              <a:rPr lang="en-CA" dirty="0" smtClean="0"/>
              <a:t>A soft answer</a:t>
            </a:r>
          </a:p>
          <a:p>
            <a:r>
              <a:rPr lang="en-CA" dirty="0" smtClean="0"/>
              <a:t>A far country</a:t>
            </a:r>
          </a:p>
          <a:p>
            <a:r>
              <a:rPr lang="en-CA" dirty="0" smtClean="0"/>
              <a:t>Hearty counsel</a:t>
            </a:r>
          </a:p>
          <a:p>
            <a:r>
              <a:rPr lang="en-CA" dirty="0" smtClean="0"/>
              <a:t>Conscience rejoices</a:t>
            </a:r>
          </a:p>
          <a:p>
            <a:r>
              <a:rPr lang="en-CA" dirty="0"/>
              <a:t>Spiritual songs</a:t>
            </a:r>
          </a:p>
          <a:p>
            <a:r>
              <a:rPr lang="en-CA" dirty="0" smtClean="0"/>
              <a:t>Teach young women</a:t>
            </a:r>
          </a:p>
          <a:p>
            <a:r>
              <a:rPr lang="en-CA" dirty="0" smtClean="0"/>
              <a:t>Won without a word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621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/>
          </a:bodyPr>
          <a:lstStyle/>
          <a:p>
            <a:r>
              <a:rPr lang="en-CA" sz="3600" b="1" dirty="0" smtClean="0"/>
              <a:t>The </a:t>
            </a:r>
            <a:r>
              <a:rPr lang="en-CA" sz="3600" b="1" dirty="0" smtClean="0"/>
              <a:t>End of th</a:t>
            </a:r>
            <a:r>
              <a:rPr lang="en-CA" sz="3600" b="1" dirty="0" smtClean="0"/>
              <a:t>e Beginning</a:t>
            </a:r>
            <a:endParaRPr lang="en-CA" sz="36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4049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A Time to be Silent / to Speak</a:t>
            </a:r>
            <a:br>
              <a:rPr lang="en-CA" sz="3600" b="1" dirty="0" smtClean="0"/>
            </a:br>
            <a:r>
              <a:rPr lang="en-CA" sz="2800" b="1" dirty="0" smtClean="0"/>
              <a:t>Different Format / Different Actions</a:t>
            </a:r>
            <a:endParaRPr lang="en-CA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772816"/>
            <a:ext cx="4578332" cy="372270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Oral communication.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Written communications.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Electronic communications.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Different languages.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Wearing slogans.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Degree of participation.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The company you keep</a:t>
            </a:r>
            <a:r>
              <a:rPr lang="en-CA" sz="2700" dirty="0" smtClean="0"/>
              <a:t>.</a:t>
            </a:r>
            <a:r>
              <a:rPr lang="en-CA" sz="2700" b="1" i="1" dirty="0">
                <a:latin typeface="Calibri"/>
              </a:rPr>
              <a:t> </a:t>
            </a:r>
            <a:endParaRPr lang="en-CA" sz="2700" b="1" i="1" dirty="0" smtClean="0">
              <a:latin typeface="Calibri"/>
            </a:endParaRPr>
          </a:p>
          <a:p>
            <a:pPr marL="0" indent="0">
              <a:buNone/>
            </a:pPr>
            <a:r>
              <a:rPr lang="en-CA" sz="2700" b="1" i="1" dirty="0" smtClean="0">
                <a:latin typeface="Calibri"/>
              </a:rPr>
              <a:t>&gt;</a:t>
            </a:r>
            <a:endParaRPr lang="en-CA" sz="2700" b="1" i="1" dirty="0"/>
          </a:p>
          <a:p>
            <a:pPr marL="514350" indent="-514350">
              <a:buFont typeface="+mj-lt"/>
              <a:buAutoNum type="arabicPeriod"/>
            </a:pPr>
            <a:endParaRPr lang="en-CA" sz="27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7876" y="5495524"/>
            <a:ext cx="2222636" cy="1362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33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A Time to be Silent / to Speak</a:t>
            </a:r>
            <a:br>
              <a:rPr lang="en-CA" sz="3600" b="1" dirty="0" smtClean="0"/>
            </a:br>
            <a:r>
              <a:rPr lang="en-CA" sz="2800" b="1" dirty="0" smtClean="0"/>
              <a:t>Different Circumstances / Different Actions</a:t>
            </a:r>
            <a:endParaRPr lang="en-CA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2878" y="1744217"/>
            <a:ext cx="5938243" cy="3751455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the company of family members.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the company of </a:t>
            </a:r>
            <a:r>
              <a:rPr lang="en-CA" sz="2700" i="1" dirty="0" smtClean="0"/>
              <a:t>the Ecclesia</a:t>
            </a:r>
            <a:r>
              <a:rPr lang="en-CA" sz="2700" i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company of Sisters only. 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company of children only.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the company of the public.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solitude.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700" i="1" dirty="0" smtClean="0"/>
              <a:t>In prayer while in solitude.</a:t>
            </a:r>
            <a:r>
              <a:rPr lang="en-CA" sz="2700" b="1" i="1" dirty="0">
                <a:latin typeface="Calibri"/>
              </a:rPr>
              <a:t> </a:t>
            </a:r>
            <a:endParaRPr lang="en-CA" sz="2700" b="1" i="1" dirty="0" smtClean="0">
              <a:latin typeface="Calibri"/>
            </a:endParaRPr>
          </a:p>
          <a:p>
            <a:pPr marL="0" indent="0">
              <a:buNone/>
            </a:pPr>
            <a:r>
              <a:rPr lang="en-CA" sz="2700" b="1" i="1" dirty="0" smtClean="0">
                <a:latin typeface="Calibri"/>
              </a:rPr>
              <a:t>&gt;</a:t>
            </a:r>
            <a:endParaRPr lang="en-CA" sz="2700" b="1" i="1" dirty="0"/>
          </a:p>
          <a:p>
            <a:pPr marL="514350" indent="-514350">
              <a:buFont typeface="+mj-lt"/>
              <a:buAutoNum type="arabicPeriod"/>
            </a:pPr>
            <a:endParaRPr lang="en-CA" sz="2700" i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369" y="5495672"/>
            <a:ext cx="2225675" cy="13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4845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A Time to be Silent / to Speak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811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dirty="0"/>
              <a:t>James 3:8-10 KJV</a:t>
            </a:r>
          </a:p>
          <a:p>
            <a:r>
              <a:rPr lang="en-CA" dirty="0"/>
              <a:t>8  But </a:t>
            </a:r>
            <a:r>
              <a:rPr lang="en-CA" b="1" dirty="0"/>
              <a:t>the tongue can no man tame; </a:t>
            </a:r>
            <a:r>
              <a:rPr lang="en-CA" i="1" dirty="0"/>
              <a:t>it is</a:t>
            </a:r>
            <a:r>
              <a:rPr lang="en-CA" dirty="0"/>
              <a:t> an unruly evil, full of deadly poison.</a:t>
            </a:r>
          </a:p>
          <a:p>
            <a:r>
              <a:rPr lang="en-CA" dirty="0"/>
              <a:t>9  Therewith bless we God, even the Father; and therewith curse we men, which are made after the similitude of God.</a:t>
            </a:r>
          </a:p>
          <a:p>
            <a:r>
              <a:rPr lang="en-CA" dirty="0"/>
              <a:t>10  Out of the same mouth </a:t>
            </a:r>
            <a:r>
              <a:rPr lang="en-CA" dirty="0" err="1"/>
              <a:t>proceedeth</a:t>
            </a:r>
            <a:r>
              <a:rPr lang="en-CA" dirty="0"/>
              <a:t> blessing and cursing. My brethren, these things ought not so to be.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412776"/>
            <a:ext cx="4038600" cy="4525963"/>
          </a:xfrm>
        </p:spPr>
        <p:txBody>
          <a:bodyPr>
            <a:normAutofit fontScale="85000" lnSpcReduction="20000"/>
          </a:bodyPr>
          <a:lstStyle/>
          <a:p>
            <a:endParaRPr lang="en-CA" dirty="0" smtClean="0"/>
          </a:p>
          <a:p>
            <a:r>
              <a:rPr lang="en-CA" dirty="0" smtClean="0">
                <a:latin typeface="Calibri"/>
              </a:rPr>
              <a:t>The tongue is the voice of the natural man.</a:t>
            </a:r>
          </a:p>
          <a:p>
            <a:r>
              <a:rPr lang="en-CA" dirty="0" smtClean="0">
                <a:latin typeface="Calibri"/>
              </a:rPr>
              <a:t>The cultured tongue is the voice of the spiritual man.</a:t>
            </a:r>
          </a:p>
          <a:p>
            <a:pPr marL="0" indent="0">
              <a:buNone/>
            </a:pPr>
            <a:r>
              <a:rPr lang="en-CA" b="1" i="1" dirty="0" smtClean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74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582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2514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CA" sz="600" b="1" i="1" dirty="0" smtClean="0"/>
          </a:p>
          <a:p>
            <a:pPr marL="0" indent="0">
              <a:buNone/>
            </a:pPr>
            <a:r>
              <a:rPr lang="en-CA" b="1" i="1" dirty="0" smtClean="0"/>
              <a:t>1 </a:t>
            </a:r>
            <a:r>
              <a:rPr lang="en-CA" b="1" i="1" dirty="0"/>
              <a:t>Corinthians </a:t>
            </a:r>
            <a:r>
              <a:rPr lang="en-CA" b="1" i="1" dirty="0" smtClean="0"/>
              <a:t>14:34-35 </a:t>
            </a:r>
            <a:r>
              <a:rPr lang="en-CA" b="1" i="1" dirty="0"/>
              <a:t>KJV</a:t>
            </a:r>
          </a:p>
          <a:p>
            <a:r>
              <a:rPr lang="en-CA" i="1" dirty="0" smtClean="0"/>
              <a:t>34</a:t>
            </a:r>
            <a:r>
              <a:rPr lang="en-CA" i="1" dirty="0"/>
              <a:t>  </a:t>
            </a:r>
            <a:r>
              <a:rPr lang="en-CA" b="1" i="1" dirty="0"/>
              <a:t>Let your women keep silence in the churches</a:t>
            </a:r>
            <a:r>
              <a:rPr lang="en-CA" i="1" dirty="0"/>
              <a:t>: for it is not permitted unto them to speak; but they are commanded to be under obedience, as also </a:t>
            </a:r>
            <a:r>
              <a:rPr lang="en-CA" i="1" dirty="0" err="1"/>
              <a:t>saith</a:t>
            </a:r>
            <a:r>
              <a:rPr lang="en-CA" i="1" dirty="0"/>
              <a:t> the law.</a:t>
            </a:r>
          </a:p>
          <a:p>
            <a:r>
              <a:rPr lang="en-CA" i="1" dirty="0"/>
              <a:t>35  And if they will learn any thing, let them ask their husbands at home: for </a:t>
            </a:r>
            <a:r>
              <a:rPr lang="en-CA" b="1" i="1" dirty="0"/>
              <a:t>it is a shame for women to speak in the church</a:t>
            </a:r>
            <a:r>
              <a:rPr lang="en-CA" i="1" dirty="0"/>
              <a:t>.</a:t>
            </a:r>
          </a:p>
          <a:p>
            <a:endParaRPr lang="x-none" i="1"/>
          </a:p>
          <a:p>
            <a:endParaRPr lang="en-CA" i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en-CA" sz="600" dirty="0" smtClean="0"/>
          </a:p>
          <a:p>
            <a:r>
              <a:rPr lang="en-CA" dirty="0" smtClean="0"/>
              <a:t>When formal services are being conducted in the Ecclesia the women should keep silent.</a:t>
            </a:r>
          </a:p>
          <a:p>
            <a:r>
              <a:rPr lang="en-CA" dirty="0" smtClean="0"/>
              <a:t>This scripture has a “truth” and a “spirit” aspect to it.</a:t>
            </a:r>
          </a:p>
          <a:p>
            <a:r>
              <a:rPr lang="en-CA" dirty="0" smtClean="0"/>
              <a:t>Both should be honoured by the Sisters.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 smtClean="0"/>
          </a:p>
          <a:p>
            <a:endParaRPr lang="en-C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853" y="5510986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67530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 smtClean="0"/>
              <a:t>A Time to be Silent / to Speak</a:t>
            </a:r>
            <a:endParaRPr lang="en-CA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478112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CA" sz="600" b="1" dirty="0" smtClean="0"/>
          </a:p>
          <a:p>
            <a:pPr marL="0" indent="0">
              <a:buNone/>
            </a:pPr>
            <a:r>
              <a:rPr lang="en-CA" b="1" i="1" dirty="0" smtClean="0"/>
              <a:t>Proverbs </a:t>
            </a:r>
            <a:r>
              <a:rPr lang="en-CA" b="1" i="1" dirty="0"/>
              <a:t>18:6-8 KJV</a:t>
            </a:r>
          </a:p>
          <a:p>
            <a:r>
              <a:rPr lang="en-CA" i="1" dirty="0"/>
              <a:t>6  A fool's lips enter into contention, and his mouth </a:t>
            </a:r>
            <a:r>
              <a:rPr lang="en-CA" i="1" dirty="0" err="1"/>
              <a:t>calleth</a:t>
            </a:r>
            <a:r>
              <a:rPr lang="en-CA" i="1" dirty="0"/>
              <a:t> for strokes.</a:t>
            </a:r>
          </a:p>
          <a:p>
            <a:r>
              <a:rPr lang="en-CA" i="1" dirty="0"/>
              <a:t>7  A fool's mouth is his destruction, and his lips are the snare of his soul.</a:t>
            </a:r>
          </a:p>
          <a:p>
            <a:r>
              <a:rPr lang="en-CA" i="1" dirty="0"/>
              <a:t>8  The words of a talebearer are as wounds, and they go down into the innermost parts of the belly.</a:t>
            </a:r>
          </a:p>
          <a:p>
            <a:endParaRPr lang="x-none"/>
          </a:p>
          <a:p>
            <a:endParaRPr lang="x-none"/>
          </a:p>
          <a:p>
            <a:endParaRPr lang="x-none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4008" y="1412776"/>
            <a:ext cx="4038600" cy="4525963"/>
          </a:xfrm>
        </p:spPr>
        <p:txBody>
          <a:bodyPr>
            <a:normAutofit fontScale="92500" lnSpcReduction="10000"/>
          </a:bodyPr>
          <a:lstStyle/>
          <a:p>
            <a:endParaRPr lang="en-CA" dirty="0" smtClean="0"/>
          </a:p>
          <a:p>
            <a:r>
              <a:rPr lang="en-CA" dirty="0" smtClean="0"/>
              <a:t>Words must be carefully chosen.</a:t>
            </a:r>
          </a:p>
          <a:p>
            <a:r>
              <a:rPr lang="en-CA" dirty="0" smtClean="0"/>
              <a:t>When to pass on information must be equally carefully chosen.</a:t>
            </a:r>
          </a:p>
          <a:p>
            <a:r>
              <a:rPr lang="en-CA" dirty="0" smtClean="0"/>
              <a:t>A bearer of truth and good news is not likely to inflict wounds on the receiver of them.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0274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270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2548879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sz="2700" b="1" i="1" dirty="0" smtClean="0"/>
              <a:t>Ecclesiastes </a:t>
            </a:r>
            <a:r>
              <a:rPr lang="en-CA" sz="2700" b="1" i="1" dirty="0"/>
              <a:t>3:7 KJV</a:t>
            </a:r>
          </a:p>
          <a:p>
            <a:r>
              <a:rPr lang="en-CA" sz="2700" i="1" dirty="0"/>
              <a:t>7  A time to rend, and a time to sew; </a:t>
            </a:r>
            <a:r>
              <a:rPr lang="en-CA" sz="2700" b="1" i="1" dirty="0"/>
              <a:t>a time to keep silence, and a time to speak;</a:t>
            </a:r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CA" sz="500" dirty="0" smtClean="0"/>
          </a:p>
          <a:p>
            <a:r>
              <a:rPr lang="en-CA" dirty="0" smtClean="0"/>
              <a:t>Yes, it applies to Sisters, young and old.</a:t>
            </a:r>
          </a:p>
          <a:p>
            <a:r>
              <a:rPr lang="en-CA" dirty="0" smtClean="0"/>
              <a:t>In general, there is a time to speak and a time to keep silent.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900" y="5499100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47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sz="3600" b="1" dirty="0"/>
              <a:t>A Time to be Silent / to Speak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CA" sz="500" i="1" dirty="0" smtClean="0"/>
          </a:p>
          <a:p>
            <a:pPr marL="0" indent="0">
              <a:buNone/>
            </a:pPr>
            <a:r>
              <a:rPr lang="en-CA" b="1" i="1" dirty="0"/>
              <a:t>2 Timothy 1:5 KJV</a:t>
            </a:r>
          </a:p>
          <a:p>
            <a:r>
              <a:rPr lang="en-CA" i="1" dirty="0"/>
              <a:t>5  When I call to remembrance the unfeigned faith that is in thee, which dwelt first in thy </a:t>
            </a:r>
            <a:r>
              <a:rPr lang="en-CA" b="1" i="1" dirty="0"/>
              <a:t>grandmother Lois, and thy mother Eunice</a:t>
            </a:r>
            <a:r>
              <a:rPr lang="en-CA" i="1" dirty="0"/>
              <a:t>; and I am persuaded that in thee also.</a:t>
            </a:r>
          </a:p>
          <a:p>
            <a:endParaRPr lang="x-none" i="1"/>
          </a:p>
          <a:p>
            <a:endParaRPr lang="en-CA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CA" dirty="0" smtClean="0"/>
              <a:t>Certainly in the nurturing of children there is a time to speak.</a:t>
            </a:r>
          </a:p>
          <a:p>
            <a:pPr marL="0" indent="0">
              <a:buNone/>
            </a:pPr>
            <a:r>
              <a:rPr lang="en-CA" b="1" i="1" dirty="0">
                <a:latin typeface="Calibri"/>
              </a:rPr>
              <a:t>&gt;</a:t>
            </a:r>
            <a:endParaRPr lang="en-CA" b="1" i="1" dirty="0"/>
          </a:p>
          <a:p>
            <a:endParaRPr lang="en-CA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4853" y="5510986"/>
            <a:ext cx="2225675" cy="135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69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1065</Words>
  <Application>Microsoft Office PowerPoint</Application>
  <PresentationFormat>On-screen Show (4:3)</PresentationFormat>
  <Paragraphs>255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Sister’s Tea  Whatshan Lake Bible School 2018</vt:lpstr>
      <vt:lpstr>A Time to be Silent / to Speak</vt:lpstr>
      <vt:lpstr>A Time to be Silent / to Speak Different Format / Different Actions</vt:lpstr>
      <vt:lpstr>A Time to be Silent / to Speak Different Circumstances / Different Actions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</vt:lpstr>
      <vt:lpstr>A Time to be Silent / to Speak Titus 2:3-5</vt:lpstr>
      <vt:lpstr>A Time to be Silent / to Speak</vt:lpstr>
      <vt:lpstr>A Time to be Silent / to Speak Summary</vt:lpstr>
      <vt:lpstr>The End of the Beginning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Whatshan Lake Bible School 2018 Sister’s Tea</dc:title>
  <dc:creator>Frank Abel</dc:creator>
  <cp:lastModifiedBy>Frank Abel</cp:lastModifiedBy>
  <cp:revision>34</cp:revision>
  <dcterms:created xsi:type="dcterms:W3CDTF">2018-07-27T21:00:07Z</dcterms:created>
  <dcterms:modified xsi:type="dcterms:W3CDTF">2018-08-13T20:26:30Z</dcterms:modified>
</cp:coreProperties>
</file>