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63" r:id="rId4"/>
    <p:sldId id="264" r:id="rId5"/>
    <p:sldId id="265" r:id="rId6"/>
    <p:sldId id="266" r:id="rId7"/>
    <p:sldId id="268" r:id="rId8"/>
    <p:sldId id="261" r:id="rId9"/>
    <p:sldId id="270" r:id="rId10"/>
    <p:sldId id="272" r:id="rId11"/>
    <p:sldId id="257" r:id="rId12"/>
    <p:sldId id="258" r:id="rId13"/>
    <p:sldId id="259" r:id="rId14"/>
    <p:sldId id="260" r:id="rId15"/>
    <p:sldId id="277" r:id="rId16"/>
    <p:sldId id="274" r:id="rId17"/>
    <p:sldId id="275" r:id="rId18"/>
    <p:sldId id="271" r:id="rId19"/>
    <p:sldId id="262" r:id="rId20"/>
    <p:sldId id="273"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0"/>
  </p:normalViewPr>
  <p:slideViewPr>
    <p:cSldViewPr>
      <p:cViewPr varScale="1">
        <p:scale>
          <a:sx n="61" d="100"/>
          <a:sy n="61" d="100"/>
        </p:scale>
        <p:origin x="-1542" y="-90"/>
      </p:cViewPr>
      <p:guideLst>
        <p:guide orient="horz" pos="2160"/>
        <p:guide pos="2880"/>
      </p:guideLst>
    </p:cSldViewPr>
  </p:slideViewPr>
  <p:notesTextViewPr>
    <p:cViewPr>
      <p:scale>
        <a:sx n="1" d="1"/>
        <a:sy n="1" d="1"/>
      </p:scale>
      <p:origin x="0" y="0"/>
    </p:cViewPr>
  </p:notesTextViewPr>
  <p:sorterViewPr>
    <p:cViewPr>
      <p:scale>
        <a:sx n="100" d="100"/>
        <a:sy n="100" d="100"/>
      </p:scale>
      <p:origin x="0" y="19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5E7962B4-5AAD-41BC-890B-E39F56660EE9}" type="datetimeFigureOut">
              <a:rPr lang="en-CA" smtClean="0"/>
              <a:t>14/08/2018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2B7C8DD-C78B-4DA1-AA56-D0D8360A93E3}" type="slidenum">
              <a:rPr lang="en-CA" smtClean="0"/>
              <a:t>‹#›</a:t>
            </a:fld>
            <a:endParaRPr lang="en-CA"/>
          </a:p>
        </p:txBody>
      </p:sp>
    </p:spTree>
    <p:extLst>
      <p:ext uri="{BB962C8B-B14F-4D97-AF65-F5344CB8AC3E}">
        <p14:creationId xmlns:p14="http://schemas.microsoft.com/office/powerpoint/2010/main" val="1642968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5E7962B4-5AAD-41BC-890B-E39F56660EE9}" type="datetimeFigureOut">
              <a:rPr lang="en-CA" smtClean="0"/>
              <a:t>14/08/2018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2B7C8DD-C78B-4DA1-AA56-D0D8360A93E3}" type="slidenum">
              <a:rPr lang="en-CA" smtClean="0"/>
              <a:t>‹#›</a:t>
            </a:fld>
            <a:endParaRPr lang="en-CA"/>
          </a:p>
        </p:txBody>
      </p:sp>
    </p:spTree>
    <p:extLst>
      <p:ext uri="{BB962C8B-B14F-4D97-AF65-F5344CB8AC3E}">
        <p14:creationId xmlns:p14="http://schemas.microsoft.com/office/powerpoint/2010/main" val="3729986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5E7962B4-5AAD-41BC-890B-E39F56660EE9}" type="datetimeFigureOut">
              <a:rPr lang="en-CA" smtClean="0"/>
              <a:t>14/08/2018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2B7C8DD-C78B-4DA1-AA56-D0D8360A93E3}" type="slidenum">
              <a:rPr lang="en-CA" smtClean="0"/>
              <a:t>‹#›</a:t>
            </a:fld>
            <a:endParaRPr lang="en-CA"/>
          </a:p>
        </p:txBody>
      </p:sp>
    </p:spTree>
    <p:extLst>
      <p:ext uri="{BB962C8B-B14F-4D97-AF65-F5344CB8AC3E}">
        <p14:creationId xmlns:p14="http://schemas.microsoft.com/office/powerpoint/2010/main" val="3359888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050796B1-059D-4943-9C9C-5B6C8F53E17A}" type="datetimeFigureOut">
              <a:rPr lang="en-CA" smtClean="0">
                <a:solidFill>
                  <a:prstClr val="black">
                    <a:tint val="75000"/>
                  </a:prstClr>
                </a:solidFill>
              </a:rPr>
              <a:pPr/>
              <a:t>14/08/2018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441B2B1C-02A5-4772-A980-1580502E787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560349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050796B1-059D-4943-9C9C-5B6C8F53E17A}" type="datetimeFigureOut">
              <a:rPr lang="en-CA" smtClean="0">
                <a:solidFill>
                  <a:prstClr val="black">
                    <a:tint val="75000"/>
                  </a:prstClr>
                </a:solidFill>
              </a:rPr>
              <a:pPr/>
              <a:t>14/08/2018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441B2B1C-02A5-4772-A980-1580502E787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1513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0796B1-059D-4943-9C9C-5B6C8F53E17A}" type="datetimeFigureOut">
              <a:rPr lang="en-CA" smtClean="0">
                <a:solidFill>
                  <a:prstClr val="black">
                    <a:tint val="75000"/>
                  </a:prstClr>
                </a:solidFill>
              </a:rPr>
              <a:pPr/>
              <a:t>14/08/2018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441B2B1C-02A5-4772-A980-1580502E787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0615272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050796B1-059D-4943-9C9C-5B6C8F53E17A}" type="datetimeFigureOut">
              <a:rPr lang="en-CA" smtClean="0">
                <a:solidFill>
                  <a:prstClr val="black">
                    <a:tint val="75000"/>
                  </a:prstClr>
                </a:solidFill>
              </a:rPr>
              <a:pPr/>
              <a:t>14/08/2018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441B2B1C-02A5-4772-A980-1580502E787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38950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050796B1-059D-4943-9C9C-5B6C8F53E17A}" type="datetimeFigureOut">
              <a:rPr lang="en-CA" smtClean="0">
                <a:solidFill>
                  <a:prstClr val="black">
                    <a:tint val="75000"/>
                  </a:prstClr>
                </a:solidFill>
              </a:rPr>
              <a:pPr/>
              <a:t>14/08/2018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441B2B1C-02A5-4772-A980-1580502E787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8842986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050796B1-059D-4943-9C9C-5B6C8F53E17A}" type="datetimeFigureOut">
              <a:rPr lang="en-CA" smtClean="0">
                <a:solidFill>
                  <a:prstClr val="black">
                    <a:tint val="75000"/>
                  </a:prstClr>
                </a:solidFill>
              </a:rPr>
              <a:pPr/>
              <a:t>14/08/2018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441B2B1C-02A5-4772-A980-1580502E787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7035333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0796B1-059D-4943-9C9C-5B6C8F53E17A}" type="datetimeFigureOut">
              <a:rPr lang="en-CA" smtClean="0">
                <a:solidFill>
                  <a:prstClr val="black">
                    <a:tint val="75000"/>
                  </a:prstClr>
                </a:solidFill>
              </a:rPr>
              <a:pPr/>
              <a:t>14/08/2018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441B2B1C-02A5-4772-A980-1580502E787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94133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0796B1-059D-4943-9C9C-5B6C8F53E17A}" type="datetimeFigureOut">
              <a:rPr lang="en-CA" smtClean="0">
                <a:solidFill>
                  <a:prstClr val="black">
                    <a:tint val="75000"/>
                  </a:prstClr>
                </a:solidFill>
              </a:rPr>
              <a:pPr/>
              <a:t>14/08/2018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441B2B1C-02A5-4772-A980-1580502E787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51914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5E7962B4-5AAD-41BC-890B-E39F56660EE9}" type="datetimeFigureOut">
              <a:rPr lang="en-CA" smtClean="0"/>
              <a:t>14/08/2018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2B7C8DD-C78B-4DA1-AA56-D0D8360A93E3}" type="slidenum">
              <a:rPr lang="en-CA" smtClean="0"/>
              <a:t>‹#›</a:t>
            </a:fld>
            <a:endParaRPr lang="en-CA"/>
          </a:p>
        </p:txBody>
      </p:sp>
    </p:spTree>
    <p:extLst>
      <p:ext uri="{BB962C8B-B14F-4D97-AF65-F5344CB8AC3E}">
        <p14:creationId xmlns:p14="http://schemas.microsoft.com/office/powerpoint/2010/main" val="24380039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0796B1-059D-4943-9C9C-5B6C8F53E17A}" type="datetimeFigureOut">
              <a:rPr lang="en-CA" smtClean="0">
                <a:solidFill>
                  <a:prstClr val="black">
                    <a:tint val="75000"/>
                  </a:prstClr>
                </a:solidFill>
              </a:rPr>
              <a:pPr/>
              <a:t>14/08/2018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441B2B1C-02A5-4772-A980-1580502E787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812735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050796B1-059D-4943-9C9C-5B6C8F53E17A}" type="datetimeFigureOut">
              <a:rPr lang="en-CA" smtClean="0">
                <a:solidFill>
                  <a:prstClr val="black">
                    <a:tint val="75000"/>
                  </a:prstClr>
                </a:solidFill>
              </a:rPr>
              <a:pPr/>
              <a:t>14/08/2018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441B2B1C-02A5-4772-A980-1580502E787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178312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050796B1-059D-4943-9C9C-5B6C8F53E17A}" type="datetimeFigureOut">
              <a:rPr lang="en-CA" smtClean="0">
                <a:solidFill>
                  <a:prstClr val="black">
                    <a:tint val="75000"/>
                  </a:prstClr>
                </a:solidFill>
              </a:rPr>
              <a:pPr/>
              <a:t>14/08/2018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441B2B1C-02A5-4772-A980-1580502E787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286860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7962B4-5AAD-41BC-890B-E39F56660EE9}" type="datetimeFigureOut">
              <a:rPr lang="en-CA" smtClean="0"/>
              <a:t>14/08/2018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2B7C8DD-C78B-4DA1-AA56-D0D8360A93E3}" type="slidenum">
              <a:rPr lang="en-CA" smtClean="0"/>
              <a:t>‹#›</a:t>
            </a:fld>
            <a:endParaRPr lang="en-CA"/>
          </a:p>
        </p:txBody>
      </p:sp>
    </p:spTree>
    <p:extLst>
      <p:ext uri="{BB962C8B-B14F-4D97-AF65-F5344CB8AC3E}">
        <p14:creationId xmlns:p14="http://schemas.microsoft.com/office/powerpoint/2010/main" val="2633276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5E7962B4-5AAD-41BC-890B-E39F56660EE9}" type="datetimeFigureOut">
              <a:rPr lang="en-CA" smtClean="0"/>
              <a:t>14/08/2018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2B7C8DD-C78B-4DA1-AA56-D0D8360A93E3}" type="slidenum">
              <a:rPr lang="en-CA" smtClean="0"/>
              <a:t>‹#›</a:t>
            </a:fld>
            <a:endParaRPr lang="en-CA"/>
          </a:p>
        </p:txBody>
      </p:sp>
    </p:spTree>
    <p:extLst>
      <p:ext uri="{BB962C8B-B14F-4D97-AF65-F5344CB8AC3E}">
        <p14:creationId xmlns:p14="http://schemas.microsoft.com/office/powerpoint/2010/main" val="2528360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5E7962B4-5AAD-41BC-890B-E39F56660EE9}" type="datetimeFigureOut">
              <a:rPr lang="en-CA" smtClean="0"/>
              <a:t>14/08/2018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2B7C8DD-C78B-4DA1-AA56-D0D8360A93E3}" type="slidenum">
              <a:rPr lang="en-CA" smtClean="0"/>
              <a:t>‹#›</a:t>
            </a:fld>
            <a:endParaRPr lang="en-CA"/>
          </a:p>
        </p:txBody>
      </p:sp>
    </p:spTree>
    <p:extLst>
      <p:ext uri="{BB962C8B-B14F-4D97-AF65-F5344CB8AC3E}">
        <p14:creationId xmlns:p14="http://schemas.microsoft.com/office/powerpoint/2010/main" val="2858320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5E7962B4-5AAD-41BC-890B-E39F56660EE9}" type="datetimeFigureOut">
              <a:rPr lang="en-CA" smtClean="0"/>
              <a:t>14/08/2018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2B7C8DD-C78B-4DA1-AA56-D0D8360A93E3}" type="slidenum">
              <a:rPr lang="en-CA" smtClean="0"/>
              <a:t>‹#›</a:t>
            </a:fld>
            <a:endParaRPr lang="en-CA"/>
          </a:p>
        </p:txBody>
      </p:sp>
    </p:spTree>
    <p:extLst>
      <p:ext uri="{BB962C8B-B14F-4D97-AF65-F5344CB8AC3E}">
        <p14:creationId xmlns:p14="http://schemas.microsoft.com/office/powerpoint/2010/main" val="1840394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7962B4-5AAD-41BC-890B-E39F56660EE9}" type="datetimeFigureOut">
              <a:rPr lang="en-CA" smtClean="0"/>
              <a:t>14/08/2018</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2B7C8DD-C78B-4DA1-AA56-D0D8360A93E3}" type="slidenum">
              <a:rPr lang="en-CA" smtClean="0"/>
              <a:t>‹#›</a:t>
            </a:fld>
            <a:endParaRPr lang="en-CA"/>
          </a:p>
        </p:txBody>
      </p:sp>
    </p:spTree>
    <p:extLst>
      <p:ext uri="{BB962C8B-B14F-4D97-AF65-F5344CB8AC3E}">
        <p14:creationId xmlns:p14="http://schemas.microsoft.com/office/powerpoint/2010/main" val="4256971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7962B4-5AAD-41BC-890B-E39F56660EE9}" type="datetimeFigureOut">
              <a:rPr lang="en-CA" smtClean="0"/>
              <a:t>14/08/2018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2B7C8DD-C78B-4DA1-AA56-D0D8360A93E3}" type="slidenum">
              <a:rPr lang="en-CA" smtClean="0"/>
              <a:t>‹#›</a:t>
            </a:fld>
            <a:endParaRPr lang="en-CA"/>
          </a:p>
        </p:txBody>
      </p:sp>
    </p:spTree>
    <p:extLst>
      <p:ext uri="{BB962C8B-B14F-4D97-AF65-F5344CB8AC3E}">
        <p14:creationId xmlns:p14="http://schemas.microsoft.com/office/powerpoint/2010/main" val="3036649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7962B4-5AAD-41BC-890B-E39F56660EE9}" type="datetimeFigureOut">
              <a:rPr lang="en-CA" smtClean="0"/>
              <a:t>14/08/2018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2B7C8DD-C78B-4DA1-AA56-D0D8360A93E3}" type="slidenum">
              <a:rPr lang="en-CA" smtClean="0"/>
              <a:t>‹#›</a:t>
            </a:fld>
            <a:endParaRPr lang="en-CA"/>
          </a:p>
        </p:txBody>
      </p:sp>
    </p:spTree>
    <p:extLst>
      <p:ext uri="{BB962C8B-B14F-4D97-AF65-F5344CB8AC3E}">
        <p14:creationId xmlns:p14="http://schemas.microsoft.com/office/powerpoint/2010/main" val="308870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5E7962B4-5AAD-41BC-890B-E39F56660EE9}" type="datetimeFigureOut">
              <a:rPr lang="en-CA" smtClean="0"/>
              <a:pPr/>
              <a:t>14/08/2018</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72B7C8DD-C78B-4DA1-AA56-D0D8360A93E3}" type="slidenum">
              <a:rPr lang="en-CA" smtClean="0"/>
              <a:pPr/>
              <a:t>‹#›</a:t>
            </a:fld>
            <a:endParaRPr lang="en-CA" dirty="0"/>
          </a:p>
        </p:txBody>
      </p:sp>
    </p:spTree>
    <p:extLst>
      <p:ext uri="{BB962C8B-B14F-4D97-AF65-F5344CB8AC3E}">
        <p14:creationId xmlns:p14="http://schemas.microsoft.com/office/powerpoint/2010/main" val="7123404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050796B1-059D-4943-9C9C-5B6C8F53E17A}" type="datetimeFigureOut">
              <a:rPr lang="en-CA" smtClean="0">
                <a:solidFill>
                  <a:prstClr val="black">
                    <a:tint val="75000"/>
                  </a:prstClr>
                </a:solidFill>
              </a:rPr>
              <a:pPr/>
              <a:t>14/08/2018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441B2B1C-02A5-4772-A980-1580502E7871}"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8319374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CA" sz="3600" b="1" dirty="0" smtClean="0">
                <a:solidFill>
                  <a:schemeClr val="bg1"/>
                </a:solidFill>
                <a:effectLst>
                  <a:outerShdw blurRad="38100" dist="38100" dir="2700000" algn="tl">
                    <a:srgbClr val="000000">
                      <a:alpha val="43137"/>
                    </a:srgbClr>
                  </a:outerShdw>
                </a:effectLst>
              </a:rPr>
              <a:t>An Exposition of Psalm 51:5</a:t>
            </a:r>
            <a:endParaRPr lang="en-CA" sz="3600" b="1" dirty="0">
              <a:solidFill>
                <a:schemeClr val="bg1"/>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normAutofit/>
          </a:bodyPr>
          <a:lstStyle/>
          <a:p>
            <a:r>
              <a:rPr lang="en-CA" sz="2400" i="1" dirty="0" err="1" smtClean="0">
                <a:solidFill>
                  <a:schemeClr val="bg1"/>
                </a:solidFill>
              </a:rPr>
              <a:t>Whatshan</a:t>
            </a:r>
            <a:r>
              <a:rPr lang="en-CA" sz="2400" i="1" dirty="0" smtClean="0">
                <a:solidFill>
                  <a:schemeClr val="bg1"/>
                </a:solidFill>
              </a:rPr>
              <a:t> Lake Bible School</a:t>
            </a:r>
          </a:p>
          <a:p>
            <a:r>
              <a:rPr lang="en-CA" sz="2400" i="1" dirty="0" smtClean="0">
                <a:solidFill>
                  <a:schemeClr val="bg1"/>
                </a:solidFill>
              </a:rPr>
              <a:t>2018</a:t>
            </a:r>
          </a:p>
          <a:p>
            <a:r>
              <a:rPr lang="en-CA" sz="2400" i="1" dirty="0" smtClean="0">
                <a:solidFill>
                  <a:schemeClr val="bg1"/>
                </a:solidFill>
              </a:rPr>
              <a:t>Bonus Class – Tuesday August 14</a:t>
            </a:r>
            <a:endParaRPr lang="en-CA" sz="2400" i="1" dirty="0">
              <a:solidFill>
                <a:schemeClr val="bg1"/>
              </a:solidFill>
            </a:endParaRPr>
          </a:p>
        </p:txBody>
      </p:sp>
    </p:spTree>
    <p:extLst>
      <p:ext uri="{BB962C8B-B14F-4D97-AF65-F5344CB8AC3E}">
        <p14:creationId xmlns:p14="http://schemas.microsoft.com/office/powerpoint/2010/main" val="38112899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1273" y="1816225"/>
            <a:ext cx="7481455" cy="2908919"/>
          </a:xfrm>
          <a:solidFill>
            <a:schemeClr val="bg1"/>
          </a:solidFill>
        </p:spPr>
        <p:txBody>
          <a:bodyPr>
            <a:normAutofit fontScale="85000" lnSpcReduction="20000"/>
          </a:bodyPr>
          <a:lstStyle/>
          <a:p>
            <a:endParaRPr lang="en-CA" sz="500" dirty="0" smtClean="0"/>
          </a:p>
          <a:p>
            <a:pPr marL="0" indent="0">
              <a:buNone/>
            </a:pPr>
            <a:r>
              <a:rPr lang="en-CA" b="1" dirty="0" smtClean="0"/>
              <a:t>1 </a:t>
            </a:r>
            <a:r>
              <a:rPr lang="en-CA" b="1" dirty="0"/>
              <a:t>John 3:11-12 KJV</a:t>
            </a:r>
          </a:p>
          <a:p>
            <a:r>
              <a:rPr lang="en-CA" dirty="0"/>
              <a:t>11  For this is the message that ye heard from the beginning, that we should love one another.</a:t>
            </a:r>
          </a:p>
          <a:p>
            <a:r>
              <a:rPr lang="en-CA" dirty="0"/>
              <a:t>12  Not as Cain, </a:t>
            </a:r>
            <a:r>
              <a:rPr lang="en-CA" b="1" i="1" dirty="0"/>
              <a:t>who</a:t>
            </a:r>
            <a:r>
              <a:rPr lang="en-CA" b="1" dirty="0"/>
              <a:t> was of that wicked one, and slew his brother. </a:t>
            </a:r>
            <a:r>
              <a:rPr lang="en-CA" dirty="0"/>
              <a:t>And wherefore slew he him? Because his own works were evil, and his brother's righteous.</a:t>
            </a:r>
          </a:p>
          <a:p>
            <a:endParaRPr lang="x-none"/>
          </a:p>
          <a:p>
            <a:endParaRPr lang="x-none"/>
          </a:p>
          <a:p>
            <a:endParaRPr lang="x-none"/>
          </a:p>
          <a:p>
            <a:endParaRPr lang="x-none"/>
          </a:p>
          <a:p>
            <a:endParaRPr lang="en-US" dirty="0"/>
          </a:p>
          <a:p>
            <a:endParaRPr lang="en-US" dirty="0"/>
          </a:p>
          <a:p>
            <a:endParaRPr lang="en-CA" dirty="0"/>
          </a:p>
        </p:txBody>
      </p:sp>
      <p:sp>
        <p:nvSpPr>
          <p:cNvPr id="4" name="Title 1"/>
          <p:cNvSpPr>
            <a:spLocks noGrp="1"/>
          </p:cNvSpPr>
          <p:nvPr>
            <p:ph type="title"/>
          </p:nvPr>
        </p:nvSpPr>
        <p:spPr>
          <a:xfrm>
            <a:off x="1480489" y="274638"/>
            <a:ext cx="6183022" cy="1143000"/>
          </a:xfrm>
          <a:noFill/>
          <a:effectLst>
            <a:softEdge rad="317500"/>
          </a:effectLst>
        </p:spPr>
        <p:txBody>
          <a:bodyPr>
            <a:noAutofit/>
          </a:bodyPr>
          <a:lstStyle/>
          <a:p>
            <a:r>
              <a:rPr lang="en-CA" sz="1800" b="1" dirty="0">
                <a:solidFill>
                  <a:srgbClr val="FF0000"/>
                </a:solidFill>
                <a:effectLst>
                  <a:outerShdw blurRad="38100" dist="38100" dir="2700000" algn="tl">
                    <a:srgbClr val="000000">
                      <a:alpha val="43137"/>
                    </a:srgbClr>
                  </a:outerShdw>
                </a:effectLst>
              </a:rPr>
              <a:t/>
            </a:r>
            <a:br>
              <a:rPr lang="en-CA" sz="1800" b="1" dirty="0">
                <a:solidFill>
                  <a:srgbClr val="FF0000"/>
                </a:solidFill>
                <a:effectLst>
                  <a:outerShdw blurRad="38100" dist="38100" dir="2700000" algn="tl">
                    <a:srgbClr val="000000">
                      <a:alpha val="43137"/>
                    </a:srgbClr>
                  </a:outerShdw>
                </a:effectLst>
              </a:rPr>
            </a:br>
            <a:r>
              <a:rPr lang="en-CA" sz="3600" b="1" i="1" dirty="0"/>
              <a:t>The </a:t>
            </a:r>
            <a:r>
              <a:rPr lang="en-CA" sz="3600" b="1" i="1" dirty="0" smtClean="0"/>
              <a:t>Pedigree </a:t>
            </a:r>
            <a:r>
              <a:rPr lang="en-CA" sz="3600" b="1" i="1" dirty="0"/>
              <a:t>of Cain</a:t>
            </a:r>
            <a:r>
              <a:rPr lang="en-CA" sz="3600" b="1" dirty="0"/>
              <a:t/>
            </a:r>
            <a:br>
              <a:rPr lang="en-CA" sz="3600" b="1" dirty="0"/>
            </a:br>
            <a:r>
              <a:rPr lang="en-CA" sz="2800" b="1" dirty="0" smtClean="0"/>
              <a:t>“</a:t>
            </a:r>
            <a:r>
              <a:rPr lang="en-CA" sz="2400" b="1" dirty="0" smtClean="0"/>
              <a:t>Who was of that wicked one”</a:t>
            </a:r>
            <a:endParaRPr lang="en-CA" sz="2400" dirty="0"/>
          </a:p>
        </p:txBody>
      </p:sp>
    </p:spTree>
    <p:extLst>
      <p:ext uri="{BB962C8B-B14F-4D97-AF65-F5344CB8AC3E}">
        <p14:creationId xmlns:p14="http://schemas.microsoft.com/office/powerpoint/2010/main" val="3290738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effectLst>
            <a:softEdge rad="317500"/>
          </a:effectLst>
        </p:spPr>
        <p:txBody>
          <a:bodyPr>
            <a:normAutofit fontScale="90000"/>
          </a:bodyPr>
          <a:lstStyle/>
          <a:p>
            <a:r>
              <a:rPr lang="en-CA" sz="600" b="1" dirty="0" smtClean="0">
                <a:solidFill>
                  <a:srgbClr val="FF0000"/>
                </a:solidFill>
                <a:effectLst>
                  <a:outerShdw blurRad="38100" dist="38100" dir="2700000" algn="tl">
                    <a:srgbClr val="000000">
                      <a:alpha val="43137"/>
                    </a:srgbClr>
                  </a:outerShdw>
                </a:effectLst>
              </a:rPr>
              <a:t/>
            </a:r>
            <a:br>
              <a:rPr lang="en-CA" sz="600" b="1" dirty="0" smtClean="0">
                <a:solidFill>
                  <a:srgbClr val="FF0000"/>
                </a:solidFill>
                <a:effectLst>
                  <a:outerShdw blurRad="38100" dist="38100" dir="2700000" algn="tl">
                    <a:srgbClr val="000000">
                      <a:alpha val="43137"/>
                    </a:srgbClr>
                  </a:outerShdw>
                </a:effectLst>
              </a:rPr>
            </a:br>
            <a:r>
              <a:rPr lang="en-CA" sz="4000" b="1" i="1" dirty="0" smtClean="0">
                <a:solidFill>
                  <a:schemeClr val="bg1"/>
                </a:solidFill>
                <a:effectLst>
                  <a:outerShdw blurRad="38100" dist="38100" dir="2700000" algn="tl">
                    <a:srgbClr val="000000">
                      <a:alpha val="43137"/>
                    </a:srgbClr>
                  </a:outerShdw>
                </a:effectLst>
              </a:rPr>
              <a:t>The Response of Cain</a:t>
            </a:r>
            <a:r>
              <a:rPr lang="en-CA" b="1" i="1" dirty="0" smtClean="0">
                <a:solidFill>
                  <a:srgbClr val="FF0000"/>
                </a:solidFill>
                <a:effectLst>
                  <a:outerShdw blurRad="38100" dist="38100" dir="2700000" algn="tl">
                    <a:srgbClr val="000000">
                      <a:alpha val="43137"/>
                    </a:srgbClr>
                  </a:outerShdw>
                </a:effectLst>
              </a:rPr>
              <a:t/>
            </a:r>
            <a:br>
              <a:rPr lang="en-CA" b="1" i="1" dirty="0" smtClean="0">
                <a:solidFill>
                  <a:srgbClr val="FF0000"/>
                </a:solidFill>
                <a:effectLst>
                  <a:outerShdw blurRad="38100" dist="38100" dir="2700000" algn="tl">
                    <a:srgbClr val="000000">
                      <a:alpha val="43137"/>
                    </a:srgbClr>
                  </a:outerShdw>
                </a:effectLst>
              </a:rPr>
            </a:br>
            <a:r>
              <a:rPr lang="en-CA" sz="2700" b="1" dirty="0" smtClean="0">
                <a:solidFill>
                  <a:srgbClr val="FFFF00"/>
                </a:solidFill>
                <a:effectLst>
                  <a:outerShdw blurRad="38100" dist="38100" dir="2700000" algn="tl">
                    <a:srgbClr val="000000">
                      <a:alpha val="43137"/>
                    </a:srgbClr>
                  </a:outerShdw>
                </a:effectLst>
              </a:rPr>
              <a:t>As described by Brother Thomas in </a:t>
            </a:r>
            <a:r>
              <a:rPr lang="en-CA" sz="2700" b="1" dirty="0" err="1" smtClean="0">
                <a:solidFill>
                  <a:srgbClr val="FFFF00"/>
                </a:solidFill>
                <a:effectLst>
                  <a:outerShdw blurRad="38100" dist="38100" dir="2700000" algn="tl">
                    <a:srgbClr val="000000">
                      <a:alpha val="43137"/>
                    </a:srgbClr>
                  </a:outerShdw>
                </a:effectLst>
              </a:rPr>
              <a:t>Elpis</a:t>
            </a:r>
            <a:r>
              <a:rPr lang="en-CA" sz="2700" b="1" dirty="0" smtClean="0">
                <a:solidFill>
                  <a:srgbClr val="FFFF00"/>
                </a:solidFill>
                <a:effectLst>
                  <a:outerShdw blurRad="38100" dist="38100" dir="2700000" algn="tl">
                    <a:srgbClr val="000000">
                      <a:alpha val="43137"/>
                    </a:srgbClr>
                  </a:outerShdw>
                </a:effectLst>
              </a:rPr>
              <a:t> Israel, Pg.93-94</a:t>
            </a:r>
            <a:endParaRPr lang="en-CA" sz="2700" b="1" dirty="0">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solidFill>
            <a:schemeClr val="bg1"/>
          </a:solidFill>
        </p:spPr>
        <p:txBody>
          <a:bodyPr>
            <a:normAutofit fontScale="85000" lnSpcReduction="10000"/>
          </a:bodyPr>
          <a:lstStyle/>
          <a:p>
            <a:endParaRPr lang="en-CA" sz="600" dirty="0" smtClean="0"/>
          </a:p>
          <a:p>
            <a:r>
              <a:rPr lang="en-CA" dirty="0" smtClean="0"/>
              <a:t>“As I have remarked before, sin is personified by Paul as “pre-eminently a sinner”, and by another apostle, as “the Wicked One, and slew his brother”.  There is precision in this language which is not to be disregarded in the interpretation.  Cain was of the Wicked One; that is, he was a son of sin – of the serpent-sin, or original transgression.  The Mosaic narrative of facts is interrupted at the end of the sixth verse of the third chapter.  The fact passed over there, though implied in the seventh verse, is plainly stated in the first verse of the fourth chapter.”</a:t>
            </a:r>
            <a:endParaRPr lang="en-CA" dirty="0"/>
          </a:p>
        </p:txBody>
      </p:sp>
    </p:spTree>
    <p:extLst>
      <p:ext uri="{BB962C8B-B14F-4D97-AF65-F5344CB8AC3E}">
        <p14:creationId xmlns:p14="http://schemas.microsoft.com/office/powerpoint/2010/main" val="16276595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effectLst>
            <a:softEdge rad="317500"/>
          </a:effectLst>
        </p:spPr>
        <p:txBody>
          <a:bodyPr>
            <a:normAutofit fontScale="90000"/>
          </a:bodyPr>
          <a:lstStyle/>
          <a:p>
            <a:r>
              <a:rPr lang="en-CA" sz="600" b="1" dirty="0" smtClean="0">
                <a:solidFill>
                  <a:srgbClr val="FF0000"/>
                </a:solidFill>
                <a:effectLst>
                  <a:outerShdw blurRad="38100" dist="38100" dir="2700000" algn="tl">
                    <a:srgbClr val="000000">
                      <a:alpha val="43137"/>
                    </a:srgbClr>
                  </a:outerShdw>
                </a:effectLst>
              </a:rPr>
              <a:t/>
            </a:r>
            <a:br>
              <a:rPr lang="en-CA" sz="600" b="1" dirty="0" smtClean="0">
                <a:solidFill>
                  <a:srgbClr val="FF0000"/>
                </a:solidFill>
                <a:effectLst>
                  <a:outerShdw blurRad="38100" dist="38100" dir="2700000" algn="tl">
                    <a:srgbClr val="000000">
                      <a:alpha val="43137"/>
                    </a:srgbClr>
                  </a:outerShdw>
                </a:effectLst>
              </a:rPr>
            </a:br>
            <a:r>
              <a:rPr lang="en-CA" sz="4000" b="1" i="1" dirty="0" smtClean="0">
                <a:solidFill>
                  <a:schemeClr val="bg1"/>
                </a:solidFill>
                <a:effectLst>
                  <a:outerShdw blurRad="38100" dist="38100" dir="2700000" algn="tl">
                    <a:srgbClr val="000000">
                      <a:alpha val="43137"/>
                    </a:srgbClr>
                  </a:outerShdw>
                </a:effectLst>
              </a:rPr>
              <a:t>The Response of Cain</a:t>
            </a:r>
            <a:r>
              <a:rPr lang="en-CA" b="1" i="1" dirty="0" smtClean="0">
                <a:solidFill>
                  <a:srgbClr val="FF0000"/>
                </a:solidFill>
                <a:effectLst>
                  <a:outerShdw blurRad="38100" dist="38100" dir="2700000" algn="tl">
                    <a:srgbClr val="000000">
                      <a:alpha val="43137"/>
                    </a:srgbClr>
                  </a:outerShdw>
                </a:effectLst>
              </a:rPr>
              <a:t/>
            </a:r>
            <a:br>
              <a:rPr lang="en-CA" b="1" i="1" dirty="0" smtClean="0">
                <a:solidFill>
                  <a:srgbClr val="FF0000"/>
                </a:solidFill>
                <a:effectLst>
                  <a:outerShdw blurRad="38100" dist="38100" dir="2700000" algn="tl">
                    <a:srgbClr val="000000">
                      <a:alpha val="43137"/>
                    </a:srgbClr>
                  </a:outerShdw>
                </a:effectLst>
              </a:rPr>
            </a:br>
            <a:r>
              <a:rPr lang="en-CA" sz="2700" b="1" dirty="0" smtClean="0">
                <a:solidFill>
                  <a:srgbClr val="FFFF00"/>
                </a:solidFill>
                <a:effectLst>
                  <a:outerShdw blurRad="38100" dist="38100" dir="2700000" algn="tl">
                    <a:srgbClr val="000000">
                      <a:alpha val="43137"/>
                    </a:srgbClr>
                  </a:outerShdw>
                </a:effectLst>
              </a:rPr>
              <a:t>As described by Brother Thomas in </a:t>
            </a:r>
            <a:r>
              <a:rPr lang="en-CA" sz="2700" b="1" dirty="0" err="1" smtClean="0">
                <a:solidFill>
                  <a:srgbClr val="FFFF00"/>
                </a:solidFill>
                <a:effectLst>
                  <a:outerShdw blurRad="38100" dist="38100" dir="2700000" algn="tl">
                    <a:srgbClr val="000000">
                      <a:alpha val="43137"/>
                    </a:srgbClr>
                  </a:outerShdw>
                </a:effectLst>
              </a:rPr>
              <a:t>Elpis</a:t>
            </a:r>
            <a:r>
              <a:rPr lang="en-CA" sz="2700" b="1" dirty="0" smtClean="0">
                <a:solidFill>
                  <a:srgbClr val="FFFF00"/>
                </a:solidFill>
                <a:effectLst>
                  <a:outerShdw blurRad="38100" dist="38100" dir="2700000" algn="tl">
                    <a:srgbClr val="000000">
                      <a:alpha val="43137"/>
                    </a:srgbClr>
                  </a:outerShdw>
                </a:effectLst>
              </a:rPr>
              <a:t> Israel, Pg.93-94</a:t>
            </a:r>
            <a:endParaRPr lang="en-CA" sz="2700" b="1" dirty="0">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solidFill>
            <a:schemeClr val="bg1"/>
          </a:solidFill>
        </p:spPr>
        <p:txBody>
          <a:bodyPr>
            <a:normAutofit fontScale="85000" lnSpcReduction="20000"/>
          </a:bodyPr>
          <a:lstStyle/>
          <a:p>
            <a:endParaRPr lang="en-CA" sz="600" dirty="0" smtClean="0"/>
          </a:p>
          <a:p>
            <a:r>
              <a:rPr lang="en-CA" dirty="0" smtClean="0"/>
              <a:t>“These texts conjoined read thus: “And Eve gave unto her husband, and he did eat with her. And Adam knew Eve his wife; and she conceived. And the eyes of them both opened, and they knew that they were naked”. Now, here was a conception in sin, the originator of which was the Serpent.  When, therefore, in the “set time” afterwards. “Eve bare Cain”, though procreated by Adam, he was of the Serpent, seeing that he suggested the transgression which ended in the conception of Cain. In this way, </a:t>
            </a:r>
            <a:r>
              <a:rPr lang="en-CA" b="1" dirty="0" smtClean="0"/>
              <a:t>sin in the flesh being put for the Serpent</a:t>
            </a:r>
            <a:r>
              <a:rPr lang="en-CA" dirty="0" smtClean="0"/>
              <a:t>, Cain was of that wicked One, the pre-eminent sinner, and the first-born of the Serpent’s seed.”</a:t>
            </a:r>
            <a:endParaRPr lang="en-CA" dirty="0"/>
          </a:p>
        </p:txBody>
      </p:sp>
    </p:spTree>
    <p:extLst>
      <p:ext uri="{BB962C8B-B14F-4D97-AF65-F5344CB8AC3E}">
        <p14:creationId xmlns:p14="http://schemas.microsoft.com/office/powerpoint/2010/main" val="15884964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effectLst>
            <a:softEdge rad="317500"/>
          </a:effectLst>
        </p:spPr>
        <p:txBody>
          <a:bodyPr anchor="ctr">
            <a:normAutofit fontScale="90000"/>
          </a:bodyPr>
          <a:lstStyle/>
          <a:p>
            <a:r>
              <a:rPr lang="en-CA" sz="600" b="1" dirty="0" smtClean="0">
                <a:solidFill>
                  <a:srgbClr val="FF0000"/>
                </a:solidFill>
                <a:effectLst>
                  <a:outerShdw blurRad="38100" dist="38100" dir="2700000" algn="tl">
                    <a:srgbClr val="000000">
                      <a:alpha val="43137"/>
                    </a:srgbClr>
                  </a:outerShdw>
                </a:effectLst>
              </a:rPr>
              <a:t/>
            </a:r>
            <a:br>
              <a:rPr lang="en-CA" sz="600" b="1" dirty="0" smtClean="0">
                <a:solidFill>
                  <a:srgbClr val="FF0000"/>
                </a:solidFill>
                <a:effectLst>
                  <a:outerShdw blurRad="38100" dist="38100" dir="2700000" algn="tl">
                    <a:srgbClr val="000000">
                      <a:alpha val="43137"/>
                    </a:srgbClr>
                  </a:outerShdw>
                </a:effectLst>
              </a:rPr>
            </a:br>
            <a:r>
              <a:rPr lang="en-CA" sz="4000" b="1" i="1" dirty="0" smtClean="0">
                <a:solidFill>
                  <a:schemeClr val="bg1"/>
                </a:solidFill>
                <a:effectLst>
                  <a:outerShdw blurRad="38100" dist="38100" dir="2700000" algn="tl">
                    <a:srgbClr val="000000">
                      <a:alpha val="43137"/>
                    </a:srgbClr>
                  </a:outerShdw>
                </a:effectLst>
              </a:rPr>
              <a:t>The Response of Cain</a:t>
            </a:r>
            <a:r>
              <a:rPr lang="en-CA" b="1" dirty="0" smtClean="0">
                <a:solidFill>
                  <a:srgbClr val="FF0000"/>
                </a:solidFill>
                <a:effectLst>
                  <a:outerShdw blurRad="38100" dist="38100" dir="2700000" algn="tl">
                    <a:srgbClr val="000000">
                      <a:alpha val="43137"/>
                    </a:srgbClr>
                  </a:outerShdw>
                </a:effectLst>
              </a:rPr>
              <a:t/>
            </a:r>
            <a:br>
              <a:rPr lang="en-CA" b="1" dirty="0" smtClean="0">
                <a:solidFill>
                  <a:srgbClr val="FF0000"/>
                </a:solidFill>
                <a:effectLst>
                  <a:outerShdw blurRad="38100" dist="38100" dir="2700000" algn="tl">
                    <a:srgbClr val="000000">
                      <a:alpha val="43137"/>
                    </a:srgbClr>
                  </a:outerShdw>
                </a:effectLst>
              </a:rPr>
            </a:br>
            <a:r>
              <a:rPr lang="en-CA" sz="2700" b="1" dirty="0" smtClean="0">
                <a:solidFill>
                  <a:srgbClr val="FFFF00"/>
                </a:solidFill>
                <a:effectLst>
                  <a:outerShdw blurRad="38100" dist="38100" dir="2700000" algn="tl">
                    <a:srgbClr val="000000">
                      <a:alpha val="43137"/>
                    </a:srgbClr>
                  </a:outerShdw>
                </a:effectLst>
              </a:rPr>
              <a:t>As described by Brother Thomas in </a:t>
            </a:r>
            <a:r>
              <a:rPr lang="en-CA" sz="2700" b="1" dirty="0" err="1" smtClean="0">
                <a:solidFill>
                  <a:srgbClr val="FFFF00"/>
                </a:solidFill>
                <a:effectLst>
                  <a:outerShdw blurRad="38100" dist="38100" dir="2700000" algn="tl">
                    <a:srgbClr val="000000">
                      <a:alpha val="43137"/>
                    </a:srgbClr>
                  </a:outerShdw>
                </a:effectLst>
              </a:rPr>
              <a:t>Elpis</a:t>
            </a:r>
            <a:r>
              <a:rPr lang="en-CA" sz="2700" b="1" dirty="0" smtClean="0">
                <a:solidFill>
                  <a:srgbClr val="FFFF00"/>
                </a:solidFill>
                <a:effectLst>
                  <a:outerShdw blurRad="38100" dist="38100" dir="2700000" algn="tl">
                    <a:srgbClr val="000000">
                      <a:alpha val="43137"/>
                    </a:srgbClr>
                  </a:outerShdw>
                </a:effectLst>
              </a:rPr>
              <a:t> Israel, Pg.93-94</a:t>
            </a:r>
            <a:endParaRPr lang="en-CA" sz="2700" b="1" dirty="0">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1"/>
            <a:ext cx="8229600" cy="4061048"/>
          </a:xfrm>
          <a:solidFill>
            <a:schemeClr val="bg1"/>
          </a:solidFill>
        </p:spPr>
        <p:txBody>
          <a:bodyPr>
            <a:normAutofit fontScale="85000" lnSpcReduction="10000"/>
          </a:bodyPr>
          <a:lstStyle/>
          <a:p>
            <a:endParaRPr lang="en-CA" sz="600" dirty="0" smtClean="0"/>
          </a:p>
          <a:p>
            <a:r>
              <a:rPr lang="en-CA" dirty="0" smtClean="0"/>
              <a:t>“Every son of Adam is </a:t>
            </a:r>
            <a:r>
              <a:rPr lang="en-CA" b="1" dirty="0" smtClean="0"/>
              <a:t>“conceived in sin and </a:t>
            </a:r>
            <a:r>
              <a:rPr lang="en-CA" b="1" dirty="0" err="1" smtClean="0"/>
              <a:t>shapen</a:t>
            </a:r>
            <a:r>
              <a:rPr lang="en-CA" b="1" dirty="0" smtClean="0"/>
              <a:t> in iniquity”, </a:t>
            </a:r>
            <a:r>
              <a:rPr lang="en-CA" dirty="0" smtClean="0"/>
              <a:t>and therefore </a:t>
            </a:r>
            <a:r>
              <a:rPr lang="en-CA" b="1" dirty="0" smtClean="0"/>
              <a:t>“sinful flesh”; </a:t>
            </a:r>
            <a:r>
              <a:rPr lang="en-CA" dirty="0" smtClean="0"/>
              <a:t>on the principle that </a:t>
            </a:r>
            <a:r>
              <a:rPr lang="en-CA" b="1" dirty="0" smtClean="0"/>
              <a:t>“what is born of the flesh is flesh.” </a:t>
            </a:r>
            <a:r>
              <a:rPr lang="en-CA" dirty="0" smtClean="0"/>
              <a:t>If he obeys the impulses of his flesh, he is like Cain, </a:t>
            </a:r>
            <a:r>
              <a:rPr lang="en-CA" b="1" dirty="0" smtClean="0"/>
              <a:t>“of the Wicked One”;</a:t>
            </a:r>
            <a:r>
              <a:rPr lang="en-CA" dirty="0" smtClean="0"/>
              <a:t> but if he believe the “exceeding great and precious promises of God”, obey the law of faith, </a:t>
            </a:r>
            <a:r>
              <a:rPr lang="en-CA" b="1" dirty="0" smtClean="0"/>
              <a:t>and put to death unlawful obedience to his propensities,</a:t>
            </a:r>
            <a:r>
              <a:rPr lang="en-CA" dirty="0" smtClean="0"/>
              <a:t> he becomes a  son of the living God, and a brother and a joint heir of the Lord Jesus Christ of the glory to be revealed in the last time.”</a:t>
            </a:r>
            <a:endParaRPr lang="en-CA" dirty="0"/>
          </a:p>
        </p:txBody>
      </p:sp>
    </p:spTree>
    <p:extLst>
      <p:ext uri="{BB962C8B-B14F-4D97-AF65-F5344CB8AC3E}">
        <p14:creationId xmlns:p14="http://schemas.microsoft.com/office/powerpoint/2010/main" val="18550645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i="1" dirty="0" smtClean="0"/>
              <a:t>“The children of Israel </a:t>
            </a:r>
            <a:r>
              <a:rPr lang="en-CA" sz="3600" b="1" i="1" dirty="0" err="1" smtClean="0"/>
              <a:t>spake</a:t>
            </a:r>
            <a:r>
              <a:rPr lang="en-CA" sz="3600" b="1" i="1" dirty="0" smtClean="0"/>
              <a:t> against God”</a:t>
            </a:r>
            <a:endParaRPr lang="en-CA" sz="3600" b="1" i="1" dirty="0"/>
          </a:p>
        </p:txBody>
      </p:sp>
      <p:sp>
        <p:nvSpPr>
          <p:cNvPr id="3" name="Content Placeholder 2"/>
          <p:cNvSpPr>
            <a:spLocks noGrp="1"/>
          </p:cNvSpPr>
          <p:nvPr>
            <p:ph idx="1"/>
          </p:nvPr>
        </p:nvSpPr>
        <p:spPr>
          <a:xfrm>
            <a:off x="457200" y="1600201"/>
            <a:ext cx="8229600" cy="3484983"/>
          </a:xfrm>
          <a:solidFill>
            <a:schemeClr val="bg1"/>
          </a:solidFill>
        </p:spPr>
        <p:txBody>
          <a:bodyPr>
            <a:normAutofit fontScale="85000" lnSpcReduction="20000"/>
          </a:bodyPr>
          <a:lstStyle/>
          <a:p>
            <a:pPr marL="0" indent="0">
              <a:buNone/>
            </a:pPr>
            <a:endParaRPr lang="en-CA" sz="500" dirty="0" smtClean="0"/>
          </a:p>
          <a:p>
            <a:pPr marL="0" indent="0">
              <a:buNone/>
            </a:pPr>
            <a:r>
              <a:rPr lang="en-CA" b="1" dirty="0" smtClean="0"/>
              <a:t>Numbers </a:t>
            </a:r>
            <a:r>
              <a:rPr lang="en-CA" b="1" dirty="0"/>
              <a:t>21:5-6 KJV</a:t>
            </a:r>
          </a:p>
          <a:p>
            <a:r>
              <a:rPr lang="en-CA" dirty="0"/>
              <a:t>5  And </a:t>
            </a:r>
            <a:r>
              <a:rPr lang="en-CA" b="1" dirty="0"/>
              <a:t>the people </a:t>
            </a:r>
            <a:r>
              <a:rPr lang="en-CA" b="1" dirty="0" err="1"/>
              <a:t>spake</a:t>
            </a:r>
            <a:r>
              <a:rPr lang="en-CA" b="1" dirty="0"/>
              <a:t> against Go</a:t>
            </a:r>
            <a:r>
              <a:rPr lang="en-CA" dirty="0"/>
              <a:t>d, and against Moses, Wherefore have ye brought us up out of Egypt to die in the wilderness? for </a:t>
            </a:r>
            <a:r>
              <a:rPr lang="en-CA" i="1" dirty="0"/>
              <a:t>there is</a:t>
            </a:r>
            <a:r>
              <a:rPr lang="en-CA" dirty="0"/>
              <a:t> no bread, neither </a:t>
            </a:r>
            <a:r>
              <a:rPr lang="en-CA" i="1" dirty="0"/>
              <a:t>is there any</a:t>
            </a:r>
            <a:r>
              <a:rPr lang="en-CA" dirty="0"/>
              <a:t> water; </a:t>
            </a:r>
            <a:r>
              <a:rPr lang="en-CA" b="1" dirty="0"/>
              <a:t>and our soul </a:t>
            </a:r>
            <a:r>
              <a:rPr lang="en-CA" b="1" dirty="0" err="1"/>
              <a:t>loatheth</a:t>
            </a:r>
            <a:r>
              <a:rPr lang="en-CA" b="1" dirty="0"/>
              <a:t> this light bread.</a:t>
            </a:r>
          </a:p>
          <a:p>
            <a:r>
              <a:rPr lang="en-CA" dirty="0"/>
              <a:t>6  And the LORD sent fiery serpents among the people, and they bit the people; and much people of Israel died.</a:t>
            </a:r>
          </a:p>
          <a:p>
            <a:endParaRPr lang="x-none"/>
          </a:p>
          <a:p>
            <a:endParaRPr lang="en-CA" dirty="0"/>
          </a:p>
        </p:txBody>
      </p:sp>
    </p:spTree>
    <p:extLst>
      <p:ext uri="{BB962C8B-B14F-4D97-AF65-F5344CB8AC3E}">
        <p14:creationId xmlns:p14="http://schemas.microsoft.com/office/powerpoint/2010/main" val="1464991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i="1" dirty="0" smtClean="0"/>
              <a:t>“A Serpent of Brass”</a:t>
            </a:r>
            <a:endParaRPr lang="en-CA" sz="3600" b="1" i="1" dirty="0"/>
          </a:p>
        </p:txBody>
      </p:sp>
      <p:sp>
        <p:nvSpPr>
          <p:cNvPr id="3" name="Content Placeholder 2"/>
          <p:cNvSpPr>
            <a:spLocks noGrp="1"/>
          </p:cNvSpPr>
          <p:nvPr>
            <p:ph idx="1"/>
          </p:nvPr>
        </p:nvSpPr>
        <p:spPr>
          <a:xfrm>
            <a:off x="457200" y="1600201"/>
            <a:ext cx="8229600" cy="3412975"/>
          </a:xfrm>
          <a:solidFill>
            <a:schemeClr val="bg1"/>
          </a:solidFill>
        </p:spPr>
        <p:txBody>
          <a:bodyPr>
            <a:normAutofit fontScale="85000" lnSpcReduction="20000"/>
          </a:bodyPr>
          <a:lstStyle/>
          <a:p>
            <a:endParaRPr lang="en-CA" sz="500" dirty="0" smtClean="0"/>
          </a:p>
          <a:p>
            <a:pPr marL="0" indent="0">
              <a:buNone/>
            </a:pPr>
            <a:r>
              <a:rPr lang="en-CA" b="1" dirty="0" smtClean="0"/>
              <a:t>Numbers </a:t>
            </a:r>
            <a:r>
              <a:rPr lang="en-CA" b="1" dirty="0"/>
              <a:t>21:8-9 KJV</a:t>
            </a:r>
          </a:p>
          <a:p>
            <a:r>
              <a:rPr lang="en-CA" dirty="0"/>
              <a:t>8  And the LORD said unto Moses, Make thee a </a:t>
            </a:r>
            <a:r>
              <a:rPr lang="en-CA" b="1" dirty="0"/>
              <a:t>fiery serpent</a:t>
            </a:r>
            <a:r>
              <a:rPr lang="en-CA" dirty="0"/>
              <a:t>, and set it upon a pole: and it shall come to pass, that every one that is bitten, when he </a:t>
            </a:r>
            <a:r>
              <a:rPr lang="en-CA" dirty="0" err="1"/>
              <a:t>looketh</a:t>
            </a:r>
            <a:r>
              <a:rPr lang="en-CA" dirty="0"/>
              <a:t> upon it, shall live.</a:t>
            </a:r>
          </a:p>
          <a:p>
            <a:r>
              <a:rPr lang="en-CA" dirty="0"/>
              <a:t>9  And Moses made </a:t>
            </a:r>
            <a:r>
              <a:rPr lang="en-CA" b="1" dirty="0"/>
              <a:t>a serpent of brass</a:t>
            </a:r>
            <a:r>
              <a:rPr lang="en-CA" dirty="0"/>
              <a:t>, and put it upon a pole, and it came to pass, that if a serpent had bitten any man, </a:t>
            </a:r>
            <a:r>
              <a:rPr lang="en-CA" b="1" dirty="0"/>
              <a:t>when he beheld the serpent of brass,</a:t>
            </a:r>
            <a:r>
              <a:rPr lang="en-CA" dirty="0"/>
              <a:t> he lived.</a:t>
            </a:r>
          </a:p>
          <a:p>
            <a:endParaRPr lang="x-none"/>
          </a:p>
          <a:p>
            <a:endParaRPr lang="en-CA" dirty="0"/>
          </a:p>
        </p:txBody>
      </p:sp>
    </p:spTree>
    <p:extLst>
      <p:ext uri="{BB962C8B-B14F-4D97-AF65-F5344CB8AC3E}">
        <p14:creationId xmlns:p14="http://schemas.microsoft.com/office/powerpoint/2010/main" val="37731560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i="1" dirty="0" smtClean="0"/>
              <a:t>Brazen censers: Broad plates for the Altar</a:t>
            </a:r>
            <a:endParaRPr lang="en-CA" sz="3600" b="1" i="1" dirty="0"/>
          </a:p>
        </p:txBody>
      </p:sp>
      <p:sp>
        <p:nvSpPr>
          <p:cNvPr id="3" name="Content Placeholder 2"/>
          <p:cNvSpPr>
            <a:spLocks noGrp="1"/>
          </p:cNvSpPr>
          <p:nvPr>
            <p:ph idx="1"/>
          </p:nvPr>
        </p:nvSpPr>
        <p:spPr>
          <a:xfrm>
            <a:off x="457200" y="1600200"/>
            <a:ext cx="8229600" cy="3845024"/>
          </a:xfrm>
          <a:solidFill>
            <a:schemeClr val="bg1"/>
          </a:solidFill>
        </p:spPr>
        <p:txBody>
          <a:bodyPr>
            <a:normAutofit fontScale="85000" lnSpcReduction="20000"/>
          </a:bodyPr>
          <a:lstStyle/>
          <a:p>
            <a:endParaRPr lang="en-CA" sz="600" dirty="0" smtClean="0"/>
          </a:p>
          <a:p>
            <a:pPr marL="0" indent="0">
              <a:buNone/>
            </a:pPr>
            <a:r>
              <a:rPr lang="en-CA" b="1" dirty="0" smtClean="0"/>
              <a:t>Numbers </a:t>
            </a:r>
            <a:r>
              <a:rPr lang="en-CA" b="1" dirty="0"/>
              <a:t>16:38-39 KJV</a:t>
            </a:r>
          </a:p>
          <a:p>
            <a:r>
              <a:rPr lang="en-CA" dirty="0"/>
              <a:t>38  The censers of these sinners against their own souls, let them make them broad plates </a:t>
            </a:r>
            <a:r>
              <a:rPr lang="en-CA" i="1" dirty="0"/>
              <a:t>for</a:t>
            </a:r>
            <a:r>
              <a:rPr lang="en-CA" dirty="0"/>
              <a:t> a covering of the altar: for they offered them before the LORD, therefore they are hallowed: and they shall be a sign unto the children of Israel.</a:t>
            </a:r>
          </a:p>
          <a:p>
            <a:r>
              <a:rPr lang="en-CA" dirty="0"/>
              <a:t>39  </a:t>
            </a:r>
            <a:r>
              <a:rPr lang="en-CA" b="1" dirty="0"/>
              <a:t>And </a:t>
            </a:r>
            <a:r>
              <a:rPr lang="en-CA" b="1" dirty="0" err="1"/>
              <a:t>Eleazar</a:t>
            </a:r>
            <a:r>
              <a:rPr lang="en-CA" b="1" dirty="0"/>
              <a:t> the priest took the </a:t>
            </a:r>
            <a:r>
              <a:rPr lang="en-CA" b="1" dirty="0" err="1"/>
              <a:t>brasen</a:t>
            </a:r>
            <a:r>
              <a:rPr lang="en-CA" b="1" dirty="0"/>
              <a:t> censers, wherewith they that were burnt had offered; and they were made broad </a:t>
            </a:r>
            <a:r>
              <a:rPr lang="en-CA" b="1" i="1" dirty="0"/>
              <a:t>plates for</a:t>
            </a:r>
            <a:r>
              <a:rPr lang="en-CA" b="1" dirty="0"/>
              <a:t> a covering of the altar:</a:t>
            </a:r>
          </a:p>
          <a:p>
            <a:endParaRPr lang="x-none"/>
          </a:p>
          <a:p>
            <a:endParaRPr lang="en-CA" dirty="0"/>
          </a:p>
        </p:txBody>
      </p:sp>
    </p:spTree>
    <p:extLst>
      <p:ext uri="{BB962C8B-B14F-4D97-AF65-F5344CB8AC3E}">
        <p14:creationId xmlns:p14="http://schemas.microsoft.com/office/powerpoint/2010/main" val="36614165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i="1" dirty="0" smtClean="0"/>
              <a:t>“O generation of Vipers”</a:t>
            </a:r>
            <a:endParaRPr lang="en-CA" sz="3600" b="1" i="1" dirty="0"/>
          </a:p>
        </p:txBody>
      </p:sp>
      <p:sp>
        <p:nvSpPr>
          <p:cNvPr id="3" name="Content Placeholder 2"/>
          <p:cNvSpPr>
            <a:spLocks noGrp="1"/>
          </p:cNvSpPr>
          <p:nvPr>
            <p:ph idx="1"/>
          </p:nvPr>
        </p:nvSpPr>
        <p:spPr>
          <a:xfrm>
            <a:off x="457200" y="1600201"/>
            <a:ext cx="8229600" cy="2692895"/>
          </a:xfrm>
          <a:solidFill>
            <a:schemeClr val="bg1"/>
          </a:solidFill>
        </p:spPr>
        <p:txBody>
          <a:bodyPr>
            <a:normAutofit fontScale="85000" lnSpcReduction="20000"/>
          </a:bodyPr>
          <a:lstStyle/>
          <a:p>
            <a:pPr marL="0" indent="0">
              <a:buNone/>
            </a:pPr>
            <a:endParaRPr lang="en-CA" sz="500" b="1" dirty="0" smtClean="0"/>
          </a:p>
          <a:p>
            <a:pPr marL="0" indent="0">
              <a:buNone/>
            </a:pPr>
            <a:r>
              <a:rPr lang="en-CA" b="1" dirty="0" smtClean="0"/>
              <a:t>Matthew </a:t>
            </a:r>
            <a:r>
              <a:rPr lang="en-CA" b="1" dirty="0"/>
              <a:t>12:33-34 KJV</a:t>
            </a:r>
          </a:p>
          <a:p>
            <a:r>
              <a:rPr lang="en-CA" dirty="0"/>
              <a:t>33  Either make the tree good, and his fruit good; or else make the tree corrupt, and his fruit corrupt: for the tree is known by </a:t>
            </a:r>
            <a:r>
              <a:rPr lang="en-CA" i="1" dirty="0"/>
              <a:t>his</a:t>
            </a:r>
            <a:r>
              <a:rPr lang="en-CA" dirty="0"/>
              <a:t> fruit.</a:t>
            </a:r>
          </a:p>
          <a:p>
            <a:r>
              <a:rPr lang="en-CA" dirty="0"/>
              <a:t>34  </a:t>
            </a:r>
            <a:r>
              <a:rPr lang="en-CA" b="1" dirty="0"/>
              <a:t>O generation of vipers, how can ye, being evil, speak good things? </a:t>
            </a:r>
            <a:r>
              <a:rPr lang="en-CA" dirty="0"/>
              <a:t>for out of the abundance of the heart the mouth </a:t>
            </a:r>
            <a:r>
              <a:rPr lang="en-CA" dirty="0" err="1"/>
              <a:t>speaketh</a:t>
            </a:r>
            <a:r>
              <a:rPr lang="en-CA" dirty="0"/>
              <a:t>.</a:t>
            </a:r>
          </a:p>
          <a:p>
            <a:endParaRPr lang="x-none"/>
          </a:p>
          <a:p>
            <a:endParaRPr lang="en-CA" dirty="0"/>
          </a:p>
        </p:txBody>
      </p:sp>
    </p:spTree>
    <p:extLst>
      <p:ext uri="{BB962C8B-B14F-4D97-AF65-F5344CB8AC3E}">
        <p14:creationId xmlns:p14="http://schemas.microsoft.com/office/powerpoint/2010/main" val="23471523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i="1" dirty="0" smtClean="0"/>
              <a:t>The Ancestry of these Jews</a:t>
            </a:r>
            <a:endParaRPr lang="en-CA" sz="3600" b="1" i="1" dirty="0"/>
          </a:p>
        </p:txBody>
      </p:sp>
      <p:sp>
        <p:nvSpPr>
          <p:cNvPr id="3" name="Content Placeholder 2"/>
          <p:cNvSpPr>
            <a:spLocks noGrp="1"/>
          </p:cNvSpPr>
          <p:nvPr>
            <p:ph idx="1"/>
          </p:nvPr>
        </p:nvSpPr>
        <p:spPr>
          <a:xfrm>
            <a:off x="457200" y="1600200"/>
            <a:ext cx="8229600" cy="3484984"/>
          </a:xfrm>
          <a:solidFill>
            <a:schemeClr val="bg1"/>
          </a:solidFill>
        </p:spPr>
        <p:txBody>
          <a:bodyPr>
            <a:normAutofit fontScale="85000" lnSpcReduction="20000"/>
          </a:bodyPr>
          <a:lstStyle/>
          <a:p>
            <a:pPr marL="0" indent="0">
              <a:buNone/>
            </a:pPr>
            <a:endParaRPr lang="en-CA" sz="600" b="1" dirty="0" smtClean="0"/>
          </a:p>
          <a:p>
            <a:pPr marL="0" indent="0">
              <a:buNone/>
            </a:pPr>
            <a:r>
              <a:rPr lang="en-CA" b="1" dirty="0" smtClean="0"/>
              <a:t>John </a:t>
            </a:r>
            <a:r>
              <a:rPr lang="en-CA" b="1" dirty="0"/>
              <a:t>8:43-44 KJV</a:t>
            </a:r>
          </a:p>
          <a:p>
            <a:r>
              <a:rPr lang="en-CA" dirty="0"/>
              <a:t>43  Why do ye not understand my speech? </a:t>
            </a:r>
            <a:r>
              <a:rPr lang="en-CA" i="1" dirty="0"/>
              <a:t>even</a:t>
            </a:r>
            <a:r>
              <a:rPr lang="en-CA" dirty="0"/>
              <a:t> because ye cannot hear my word.</a:t>
            </a:r>
          </a:p>
          <a:p>
            <a:r>
              <a:rPr lang="en-CA" dirty="0"/>
              <a:t>44  </a:t>
            </a:r>
            <a:r>
              <a:rPr lang="en-CA" b="1" dirty="0"/>
              <a:t>Ye are of </a:t>
            </a:r>
            <a:r>
              <a:rPr lang="en-CA" b="1" i="1" dirty="0"/>
              <a:t>your</a:t>
            </a:r>
            <a:r>
              <a:rPr lang="en-CA" b="1" dirty="0"/>
              <a:t> father the devil</a:t>
            </a:r>
            <a:r>
              <a:rPr lang="en-CA" dirty="0"/>
              <a:t>, and the lusts of your father ye will do. </a:t>
            </a:r>
            <a:r>
              <a:rPr lang="en-CA" b="1" dirty="0"/>
              <a:t>He was a murderer from the beginning, and abode not in the truth</a:t>
            </a:r>
            <a:r>
              <a:rPr lang="en-CA" dirty="0"/>
              <a:t>, because there is no truth in him. When he </a:t>
            </a:r>
            <a:r>
              <a:rPr lang="en-CA" dirty="0" err="1"/>
              <a:t>speaketh</a:t>
            </a:r>
            <a:r>
              <a:rPr lang="en-CA" dirty="0"/>
              <a:t> a lie, he </a:t>
            </a:r>
            <a:r>
              <a:rPr lang="en-CA" dirty="0" err="1"/>
              <a:t>speaketh</a:t>
            </a:r>
            <a:r>
              <a:rPr lang="en-CA" dirty="0"/>
              <a:t> of his own: </a:t>
            </a:r>
            <a:r>
              <a:rPr lang="en-CA" b="1" dirty="0"/>
              <a:t>for he is a liar, and the father of it.</a:t>
            </a:r>
          </a:p>
          <a:p>
            <a:endParaRPr lang="x-none"/>
          </a:p>
          <a:p>
            <a:endParaRPr lang="en-CA" dirty="0"/>
          </a:p>
        </p:txBody>
      </p:sp>
    </p:spTree>
    <p:extLst>
      <p:ext uri="{BB962C8B-B14F-4D97-AF65-F5344CB8AC3E}">
        <p14:creationId xmlns:p14="http://schemas.microsoft.com/office/powerpoint/2010/main" val="23422833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i="1" dirty="0" smtClean="0"/>
              <a:t>“The carnal mind is enmity against God”</a:t>
            </a:r>
            <a:endParaRPr lang="en-CA" sz="3600" b="1" i="1" dirty="0"/>
          </a:p>
        </p:txBody>
      </p:sp>
      <p:sp>
        <p:nvSpPr>
          <p:cNvPr id="3" name="Content Placeholder 2"/>
          <p:cNvSpPr>
            <a:spLocks noGrp="1"/>
          </p:cNvSpPr>
          <p:nvPr>
            <p:ph idx="1"/>
          </p:nvPr>
        </p:nvSpPr>
        <p:spPr>
          <a:xfrm>
            <a:off x="457200" y="1600201"/>
            <a:ext cx="8229600" cy="3340968"/>
          </a:xfrm>
          <a:solidFill>
            <a:schemeClr val="bg1"/>
          </a:solidFill>
        </p:spPr>
        <p:txBody>
          <a:bodyPr>
            <a:normAutofit fontScale="85000" lnSpcReduction="20000"/>
          </a:bodyPr>
          <a:lstStyle/>
          <a:p>
            <a:pPr marL="0" indent="0">
              <a:buNone/>
            </a:pPr>
            <a:endParaRPr lang="en-CA" sz="500" b="1" dirty="0" smtClean="0"/>
          </a:p>
          <a:p>
            <a:pPr marL="0" indent="0">
              <a:buNone/>
            </a:pPr>
            <a:r>
              <a:rPr lang="en-CA" b="1" dirty="0" smtClean="0"/>
              <a:t>Romans </a:t>
            </a:r>
            <a:r>
              <a:rPr lang="en-CA" b="1" dirty="0"/>
              <a:t>8:6-8 KJV</a:t>
            </a:r>
          </a:p>
          <a:p>
            <a:r>
              <a:rPr lang="en-CA" dirty="0"/>
              <a:t>6  For to be carnally minded </a:t>
            </a:r>
            <a:r>
              <a:rPr lang="en-CA" i="1" dirty="0"/>
              <a:t>is</a:t>
            </a:r>
            <a:r>
              <a:rPr lang="en-CA" dirty="0"/>
              <a:t> death; but to be spiritually minded </a:t>
            </a:r>
            <a:r>
              <a:rPr lang="en-CA" i="1" dirty="0"/>
              <a:t>is</a:t>
            </a:r>
            <a:r>
              <a:rPr lang="en-CA" dirty="0"/>
              <a:t> life and peace.</a:t>
            </a:r>
          </a:p>
          <a:p>
            <a:r>
              <a:rPr lang="en-CA" dirty="0"/>
              <a:t>7  </a:t>
            </a:r>
            <a:r>
              <a:rPr lang="en-CA" b="1" dirty="0"/>
              <a:t>Because the carnal mind </a:t>
            </a:r>
            <a:r>
              <a:rPr lang="en-CA" b="1" i="1" dirty="0"/>
              <a:t>is</a:t>
            </a:r>
            <a:r>
              <a:rPr lang="en-CA" b="1" dirty="0"/>
              <a:t> enmity against God: for it is not subject to the law of God, neither indeed can be.</a:t>
            </a:r>
          </a:p>
          <a:p>
            <a:r>
              <a:rPr lang="en-CA" dirty="0"/>
              <a:t>8  So then they that are in the flesh cannot please God.</a:t>
            </a:r>
          </a:p>
          <a:p>
            <a:endParaRPr lang="x-none"/>
          </a:p>
          <a:p>
            <a:endParaRPr lang="en-CA" dirty="0"/>
          </a:p>
        </p:txBody>
      </p:sp>
    </p:spTree>
    <p:extLst>
      <p:ext uri="{BB962C8B-B14F-4D97-AF65-F5344CB8AC3E}">
        <p14:creationId xmlns:p14="http://schemas.microsoft.com/office/powerpoint/2010/main" val="9875081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a:t>Psalms 51:1-3 </a:t>
            </a:r>
            <a:r>
              <a:rPr lang="en-CA" sz="3600" b="1" dirty="0" smtClean="0"/>
              <a:t>KJV</a:t>
            </a:r>
            <a:endParaRPr lang="en-CA" sz="3600" b="1" dirty="0"/>
          </a:p>
        </p:txBody>
      </p:sp>
      <p:sp>
        <p:nvSpPr>
          <p:cNvPr id="3" name="Content Placeholder 2"/>
          <p:cNvSpPr>
            <a:spLocks noGrp="1"/>
          </p:cNvSpPr>
          <p:nvPr>
            <p:ph idx="1"/>
          </p:nvPr>
        </p:nvSpPr>
        <p:spPr>
          <a:xfrm>
            <a:off x="457200" y="1600201"/>
            <a:ext cx="8229600" cy="3845023"/>
          </a:xfrm>
        </p:spPr>
        <p:txBody>
          <a:bodyPr>
            <a:normAutofit fontScale="85000" lnSpcReduction="20000"/>
          </a:bodyPr>
          <a:lstStyle/>
          <a:p>
            <a:r>
              <a:rPr lang="en-CA" b="1" dirty="0" smtClean="0"/>
              <a:t>To </a:t>
            </a:r>
            <a:r>
              <a:rPr lang="en-CA" b="1" dirty="0"/>
              <a:t>the chief Musician, A Psalm of David, when Nathan the prophet came unto him, after he had gone in to Bathsheba.</a:t>
            </a:r>
            <a:r>
              <a:rPr lang="en-CA" dirty="0"/>
              <a:t> </a:t>
            </a:r>
            <a:endParaRPr lang="en-CA" dirty="0" smtClean="0"/>
          </a:p>
          <a:p>
            <a:r>
              <a:rPr lang="en-CA" dirty="0" smtClean="0"/>
              <a:t>1  Have </a:t>
            </a:r>
            <a:r>
              <a:rPr lang="en-CA" dirty="0"/>
              <a:t>mercy upon me, O God, according to thy </a:t>
            </a:r>
            <a:r>
              <a:rPr lang="en-CA" dirty="0" err="1"/>
              <a:t>lovingkindness</a:t>
            </a:r>
            <a:r>
              <a:rPr lang="en-CA" dirty="0"/>
              <a:t>: according unto the multitude of thy tender mercies blot out my transgressions.</a:t>
            </a:r>
          </a:p>
          <a:p>
            <a:r>
              <a:rPr lang="en-CA" dirty="0"/>
              <a:t>2  Wash me </a:t>
            </a:r>
            <a:r>
              <a:rPr lang="en-CA" dirty="0" err="1"/>
              <a:t>throughly</a:t>
            </a:r>
            <a:r>
              <a:rPr lang="en-CA" dirty="0"/>
              <a:t> from mine iniquity, and cleanse me from my sin.</a:t>
            </a:r>
          </a:p>
          <a:p>
            <a:r>
              <a:rPr lang="en-CA" dirty="0"/>
              <a:t>3  For I acknowledge my transgressions: and my sin </a:t>
            </a:r>
            <a:r>
              <a:rPr lang="en-CA" i="1" dirty="0"/>
              <a:t>is</a:t>
            </a:r>
            <a:r>
              <a:rPr lang="en-CA" dirty="0"/>
              <a:t> ever before me.</a:t>
            </a:r>
          </a:p>
          <a:p>
            <a:endParaRPr lang="x-none"/>
          </a:p>
          <a:p>
            <a:endParaRPr lang="en-CA" dirty="0"/>
          </a:p>
        </p:txBody>
      </p:sp>
    </p:spTree>
    <p:extLst>
      <p:ext uri="{BB962C8B-B14F-4D97-AF65-F5344CB8AC3E}">
        <p14:creationId xmlns:p14="http://schemas.microsoft.com/office/powerpoint/2010/main" val="3869179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Eve is the </a:t>
            </a:r>
            <a:r>
              <a:rPr lang="en-CA" sz="4000" b="1" dirty="0" smtClean="0"/>
              <a:t>Mother of all </a:t>
            </a:r>
            <a:r>
              <a:rPr lang="en-CA" sz="4000" b="1" dirty="0" smtClean="0"/>
              <a:t>living</a:t>
            </a:r>
            <a:br>
              <a:rPr lang="en-CA" sz="4000" b="1" dirty="0" smtClean="0"/>
            </a:br>
            <a:r>
              <a:rPr lang="en-CA" sz="3600" i="1" dirty="0" smtClean="0"/>
              <a:t>“</a:t>
            </a:r>
            <a:r>
              <a:rPr lang="en-CA" sz="3600" i="1" dirty="0" smtClean="0"/>
              <a:t>all her descendants are </a:t>
            </a:r>
            <a:r>
              <a:rPr lang="en-CA" sz="3600" i="1" dirty="0" err="1" smtClean="0"/>
              <a:t>shapen</a:t>
            </a:r>
            <a:r>
              <a:rPr lang="en-CA" sz="3600" i="1" dirty="0" smtClean="0"/>
              <a:t> in iniquity”</a:t>
            </a:r>
            <a:endParaRPr lang="en-CA" sz="3600" i="1" dirty="0"/>
          </a:p>
        </p:txBody>
      </p:sp>
      <p:sp>
        <p:nvSpPr>
          <p:cNvPr id="3" name="Content Placeholder 2"/>
          <p:cNvSpPr>
            <a:spLocks noGrp="1"/>
          </p:cNvSpPr>
          <p:nvPr>
            <p:ph idx="1"/>
          </p:nvPr>
        </p:nvSpPr>
        <p:spPr>
          <a:xfrm>
            <a:off x="457200" y="1600201"/>
            <a:ext cx="8229600" cy="3989040"/>
          </a:xfrm>
          <a:solidFill>
            <a:schemeClr val="bg1"/>
          </a:solidFill>
        </p:spPr>
        <p:txBody>
          <a:bodyPr>
            <a:normAutofit fontScale="85000" lnSpcReduction="20000"/>
          </a:bodyPr>
          <a:lstStyle/>
          <a:p>
            <a:pPr marL="0" indent="0">
              <a:buNone/>
            </a:pPr>
            <a:endParaRPr lang="en-CA" sz="500" dirty="0" smtClean="0"/>
          </a:p>
          <a:p>
            <a:pPr marL="0" indent="0">
              <a:buNone/>
            </a:pPr>
            <a:r>
              <a:rPr lang="en-CA" b="1" dirty="0" smtClean="0"/>
              <a:t>Psalms </a:t>
            </a:r>
            <a:r>
              <a:rPr lang="en-CA" b="1" dirty="0"/>
              <a:t>51:4-6 KJV</a:t>
            </a:r>
          </a:p>
          <a:p>
            <a:r>
              <a:rPr lang="en-CA" dirty="0"/>
              <a:t>4  Against thee, thee only, have I sinned, and done </a:t>
            </a:r>
            <a:r>
              <a:rPr lang="en-CA" i="1" dirty="0"/>
              <a:t>this</a:t>
            </a:r>
            <a:r>
              <a:rPr lang="en-CA" dirty="0"/>
              <a:t> evil in thy sight: that thou </a:t>
            </a:r>
            <a:r>
              <a:rPr lang="en-CA" dirty="0" err="1"/>
              <a:t>mightest</a:t>
            </a:r>
            <a:r>
              <a:rPr lang="en-CA" dirty="0"/>
              <a:t> be justified when thou </a:t>
            </a:r>
            <a:r>
              <a:rPr lang="en-CA" dirty="0" err="1"/>
              <a:t>speakest</a:t>
            </a:r>
            <a:r>
              <a:rPr lang="en-CA" dirty="0"/>
              <a:t>, </a:t>
            </a:r>
            <a:r>
              <a:rPr lang="en-CA" i="1" dirty="0"/>
              <a:t>and</a:t>
            </a:r>
            <a:r>
              <a:rPr lang="en-CA" dirty="0"/>
              <a:t> be clear when thou </a:t>
            </a:r>
            <a:r>
              <a:rPr lang="en-CA" dirty="0" err="1"/>
              <a:t>judgest</a:t>
            </a:r>
            <a:r>
              <a:rPr lang="en-CA" dirty="0"/>
              <a:t>.</a:t>
            </a:r>
          </a:p>
          <a:p>
            <a:r>
              <a:rPr lang="en-CA" dirty="0"/>
              <a:t>5  Behold, I was </a:t>
            </a:r>
            <a:r>
              <a:rPr lang="en-CA" dirty="0" err="1"/>
              <a:t>shapen</a:t>
            </a:r>
            <a:r>
              <a:rPr lang="en-CA" dirty="0"/>
              <a:t> in iniquity; </a:t>
            </a:r>
            <a:r>
              <a:rPr lang="en-CA" b="1" dirty="0"/>
              <a:t>and in sin did my mother conceive me.</a:t>
            </a:r>
          </a:p>
          <a:p>
            <a:r>
              <a:rPr lang="en-CA" dirty="0"/>
              <a:t>6  Behold, thou </a:t>
            </a:r>
            <a:r>
              <a:rPr lang="en-CA" dirty="0" err="1"/>
              <a:t>desirest</a:t>
            </a:r>
            <a:r>
              <a:rPr lang="en-CA" dirty="0"/>
              <a:t> truth in the inward parts: and in the hidden </a:t>
            </a:r>
            <a:r>
              <a:rPr lang="en-CA" i="1" dirty="0"/>
              <a:t>part</a:t>
            </a:r>
            <a:r>
              <a:rPr lang="en-CA" dirty="0"/>
              <a:t> thou shalt make me to know wisdom.</a:t>
            </a:r>
          </a:p>
          <a:p>
            <a:endParaRPr lang="x-none"/>
          </a:p>
          <a:p>
            <a:endParaRPr lang="en-CA" dirty="0"/>
          </a:p>
        </p:txBody>
      </p:sp>
    </p:spTree>
    <p:extLst>
      <p:ext uri="{BB962C8B-B14F-4D97-AF65-F5344CB8AC3E}">
        <p14:creationId xmlns:p14="http://schemas.microsoft.com/office/powerpoint/2010/main" val="3336562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a:t>Psalms 51:4-6 </a:t>
            </a:r>
            <a:r>
              <a:rPr lang="en-CA" sz="3600" b="1" dirty="0" smtClean="0"/>
              <a:t>KJV</a:t>
            </a:r>
            <a:endParaRPr lang="en-CA" sz="3600" b="1" dirty="0"/>
          </a:p>
        </p:txBody>
      </p:sp>
      <p:sp>
        <p:nvSpPr>
          <p:cNvPr id="3" name="Content Placeholder 2"/>
          <p:cNvSpPr>
            <a:spLocks noGrp="1"/>
          </p:cNvSpPr>
          <p:nvPr>
            <p:ph idx="1"/>
          </p:nvPr>
        </p:nvSpPr>
        <p:spPr>
          <a:xfrm>
            <a:off x="457200" y="1600201"/>
            <a:ext cx="8229600" cy="3340967"/>
          </a:xfrm>
        </p:spPr>
        <p:txBody>
          <a:bodyPr>
            <a:normAutofit fontScale="85000" lnSpcReduction="20000"/>
          </a:bodyPr>
          <a:lstStyle/>
          <a:p>
            <a:r>
              <a:rPr lang="en-CA" dirty="0" smtClean="0"/>
              <a:t>4</a:t>
            </a:r>
            <a:r>
              <a:rPr lang="en-CA" dirty="0"/>
              <a:t>  Against thee, thee only, have I sinned, and done </a:t>
            </a:r>
            <a:r>
              <a:rPr lang="en-CA" i="1" dirty="0"/>
              <a:t>this</a:t>
            </a:r>
            <a:r>
              <a:rPr lang="en-CA" dirty="0"/>
              <a:t> evil in thy sight: that thou </a:t>
            </a:r>
            <a:r>
              <a:rPr lang="en-CA" dirty="0" err="1"/>
              <a:t>mightest</a:t>
            </a:r>
            <a:r>
              <a:rPr lang="en-CA" dirty="0"/>
              <a:t> be justified when thou </a:t>
            </a:r>
            <a:r>
              <a:rPr lang="en-CA" dirty="0" err="1"/>
              <a:t>speakest</a:t>
            </a:r>
            <a:r>
              <a:rPr lang="en-CA" dirty="0"/>
              <a:t>, </a:t>
            </a:r>
            <a:r>
              <a:rPr lang="en-CA" i="1" dirty="0"/>
              <a:t>and</a:t>
            </a:r>
            <a:r>
              <a:rPr lang="en-CA" dirty="0"/>
              <a:t> be clear when thou </a:t>
            </a:r>
            <a:r>
              <a:rPr lang="en-CA" dirty="0" err="1"/>
              <a:t>judgest</a:t>
            </a:r>
            <a:r>
              <a:rPr lang="en-CA" dirty="0"/>
              <a:t>.</a:t>
            </a:r>
          </a:p>
          <a:p>
            <a:r>
              <a:rPr lang="en-CA" b="1" dirty="0"/>
              <a:t>5  Behold, I was </a:t>
            </a:r>
            <a:r>
              <a:rPr lang="en-CA" b="1" dirty="0" err="1"/>
              <a:t>shapen</a:t>
            </a:r>
            <a:r>
              <a:rPr lang="en-CA" b="1" dirty="0"/>
              <a:t> in iniquity; and in sin did my mother conceive me.</a:t>
            </a:r>
          </a:p>
          <a:p>
            <a:r>
              <a:rPr lang="en-CA" dirty="0"/>
              <a:t>6  Behold, thou </a:t>
            </a:r>
            <a:r>
              <a:rPr lang="en-CA" dirty="0" err="1"/>
              <a:t>desirest</a:t>
            </a:r>
            <a:r>
              <a:rPr lang="en-CA" dirty="0"/>
              <a:t> truth in the inward parts: and in the hidden </a:t>
            </a:r>
            <a:r>
              <a:rPr lang="en-CA" i="1" dirty="0"/>
              <a:t>part</a:t>
            </a:r>
            <a:r>
              <a:rPr lang="en-CA" dirty="0"/>
              <a:t> thou shalt make me to know wisdom.</a:t>
            </a:r>
          </a:p>
          <a:p>
            <a:endParaRPr lang="x-none"/>
          </a:p>
          <a:p>
            <a:endParaRPr lang="en-CA" dirty="0"/>
          </a:p>
        </p:txBody>
      </p:sp>
    </p:spTree>
    <p:extLst>
      <p:ext uri="{BB962C8B-B14F-4D97-AF65-F5344CB8AC3E}">
        <p14:creationId xmlns:p14="http://schemas.microsoft.com/office/powerpoint/2010/main" val="34608541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a:t>Psalms 51:7-10 </a:t>
            </a:r>
            <a:r>
              <a:rPr lang="en-CA" sz="3600" b="1" dirty="0" smtClean="0"/>
              <a:t>KJV</a:t>
            </a:r>
            <a:endParaRPr lang="en-CA" sz="3600" b="1" dirty="0"/>
          </a:p>
        </p:txBody>
      </p:sp>
      <p:sp>
        <p:nvSpPr>
          <p:cNvPr id="3" name="Content Placeholder 2"/>
          <p:cNvSpPr>
            <a:spLocks noGrp="1"/>
          </p:cNvSpPr>
          <p:nvPr>
            <p:ph idx="1"/>
          </p:nvPr>
        </p:nvSpPr>
        <p:spPr>
          <a:xfrm>
            <a:off x="457200" y="1600201"/>
            <a:ext cx="8229600" cy="3196951"/>
          </a:xfrm>
        </p:spPr>
        <p:txBody>
          <a:bodyPr>
            <a:normAutofit fontScale="85000" lnSpcReduction="20000"/>
          </a:bodyPr>
          <a:lstStyle/>
          <a:p>
            <a:r>
              <a:rPr lang="en-CA" dirty="0" smtClean="0"/>
              <a:t>7</a:t>
            </a:r>
            <a:r>
              <a:rPr lang="en-CA" dirty="0"/>
              <a:t>  Purge me with hyssop, and I shall be clean: wash me, and I shall be whiter than snow.</a:t>
            </a:r>
          </a:p>
          <a:p>
            <a:r>
              <a:rPr lang="en-CA" dirty="0"/>
              <a:t>8  Make me to hear joy and gladness; </a:t>
            </a:r>
            <a:r>
              <a:rPr lang="en-CA" i="1" dirty="0"/>
              <a:t>that</a:t>
            </a:r>
            <a:r>
              <a:rPr lang="en-CA" dirty="0"/>
              <a:t> the bones </a:t>
            </a:r>
            <a:r>
              <a:rPr lang="en-CA" i="1" dirty="0"/>
              <a:t>which</a:t>
            </a:r>
            <a:r>
              <a:rPr lang="en-CA" dirty="0"/>
              <a:t> thou hast broken may rejoice.</a:t>
            </a:r>
          </a:p>
          <a:p>
            <a:r>
              <a:rPr lang="en-CA" dirty="0"/>
              <a:t>9  Hide thy face from my sins, and blot out all mine iniquities.</a:t>
            </a:r>
          </a:p>
          <a:p>
            <a:r>
              <a:rPr lang="en-CA" dirty="0"/>
              <a:t>10  Create in me a clean heart, O God; and renew a right spirit within me.</a:t>
            </a:r>
          </a:p>
          <a:p>
            <a:endParaRPr lang="x-none"/>
          </a:p>
          <a:p>
            <a:endParaRPr lang="en-CA" dirty="0"/>
          </a:p>
        </p:txBody>
      </p:sp>
    </p:spTree>
    <p:extLst>
      <p:ext uri="{BB962C8B-B14F-4D97-AF65-F5344CB8AC3E}">
        <p14:creationId xmlns:p14="http://schemas.microsoft.com/office/powerpoint/2010/main" val="32854008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a:t>Psalms 51:11-13 </a:t>
            </a:r>
            <a:r>
              <a:rPr lang="en-CA" sz="3600" b="1" dirty="0" smtClean="0"/>
              <a:t>KJV</a:t>
            </a:r>
            <a:endParaRPr lang="en-CA" sz="3600" b="1" dirty="0"/>
          </a:p>
        </p:txBody>
      </p:sp>
      <p:sp>
        <p:nvSpPr>
          <p:cNvPr id="3" name="Content Placeholder 2"/>
          <p:cNvSpPr>
            <a:spLocks noGrp="1"/>
          </p:cNvSpPr>
          <p:nvPr>
            <p:ph idx="1"/>
          </p:nvPr>
        </p:nvSpPr>
        <p:spPr>
          <a:xfrm>
            <a:off x="457200" y="1600201"/>
            <a:ext cx="8229600" cy="2332855"/>
          </a:xfrm>
        </p:spPr>
        <p:txBody>
          <a:bodyPr>
            <a:normAutofit fontScale="85000" lnSpcReduction="20000"/>
          </a:bodyPr>
          <a:lstStyle/>
          <a:p>
            <a:r>
              <a:rPr lang="en-CA" dirty="0" smtClean="0"/>
              <a:t>11</a:t>
            </a:r>
            <a:r>
              <a:rPr lang="en-CA" dirty="0"/>
              <a:t>  Cast me not away from thy presence; and take not thy holy spirit from me.</a:t>
            </a:r>
          </a:p>
          <a:p>
            <a:r>
              <a:rPr lang="en-CA" dirty="0"/>
              <a:t>12  Restore unto me the joy of thy salvation; and uphold me </a:t>
            </a:r>
            <a:r>
              <a:rPr lang="en-CA" i="1" dirty="0"/>
              <a:t>with thy</a:t>
            </a:r>
            <a:r>
              <a:rPr lang="en-CA" dirty="0"/>
              <a:t> free spirit.</a:t>
            </a:r>
          </a:p>
          <a:p>
            <a:r>
              <a:rPr lang="en-CA" dirty="0"/>
              <a:t>13  </a:t>
            </a:r>
            <a:r>
              <a:rPr lang="en-CA" i="1" dirty="0"/>
              <a:t>Then</a:t>
            </a:r>
            <a:r>
              <a:rPr lang="en-CA" dirty="0"/>
              <a:t> will I teach transgressors thy ways; and sinners shall be converted unto thee</a:t>
            </a:r>
            <a:r>
              <a:rPr lang="en-CA" dirty="0" smtClean="0"/>
              <a:t>.</a:t>
            </a:r>
            <a:endParaRPr lang="x-none"/>
          </a:p>
          <a:p>
            <a:endParaRPr lang="en-CA" dirty="0"/>
          </a:p>
        </p:txBody>
      </p:sp>
    </p:spTree>
    <p:extLst>
      <p:ext uri="{BB962C8B-B14F-4D97-AF65-F5344CB8AC3E}">
        <p14:creationId xmlns:p14="http://schemas.microsoft.com/office/powerpoint/2010/main" val="40974878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a:t>Psalms 51:14-17 </a:t>
            </a:r>
            <a:r>
              <a:rPr lang="en-CA" sz="3600" b="1" dirty="0" smtClean="0"/>
              <a:t>KJV</a:t>
            </a:r>
            <a:endParaRPr lang="en-CA" sz="3600" b="1" dirty="0"/>
          </a:p>
        </p:txBody>
      </p:sp>
      <p:sp>
        <p:nvSpPr>
          <p:cNvPr id="3" name="Content Placeholder 2"/>
          <p:cNvSpPr>
            <a:spLocks noGrp="1"/>
          </p:cNvSpPr>
          <p:nvPr>
            <p:ph idx="1"/>
          </p:nvPr>
        </p:nvSpPr>
        <p:spPr>
          <a:xfrm>
            <a:off x="457200" y="1600201"/>
            <a:ext cx="8229600" cy="3340968"/>
          </a:xfrm>
        </p:spPr>
        <p:txBody>
          <a:bodyPr>
            <a:normAutofit fontScale="85000" lnSpcReduction="20000"/>
          </a:bodyPr>
          <a:lstStyle/>
          <a:p>
            <a:r>
              <a:rPr lang="en-CA" dirty="0" smtClean="0"/>
              <a:t>14</a:t>
            </a:r>
            <a:r>
              <a:rPr lang="en-CA" dirty="0"/>
              <a:t>  Deliver me from </a:t>
            </a:r>
            <a:r>
              <a:rPr lang="en-CA" dirty="0" err="1"/>
              <a:t>bloodguiltiness</a:t>
            </a:r>
            <a:r>
              <a:rPr lang="en-CA" dirty="0"/>
              <a:t>, O God, thou God of my salvation: </a:t>
            </a:r>
            <a:r>
              <a:rPr lang="en-CA" i="1" dirty="0"/>
              <a:t>and</a:t>
            </a:r>
            <a:r>
              <a:rPr lang="en-CA" dirty="0"/>
              <a:t> my tongue shall sing aloud of thy righteousness.</a:t>
            </a:r>
          </a:p>
          <a:p>
            <a:r>
              <a:rPr lang="en-CA" dirty="0"/>
              <a:t>15  O Lord, open thou my lips; and my mouth shall shew forth thy praise.</a:t>
            </a:r>
          </a:p>
          <a:p>
            <a:r>
              <a:rPr lang="en-CA" dirty="0"/>
              <a:t>16  For thou </a:t>
            </a:r>
            <a:r>
              <a:rPr lang="en-CA" dirty="0" err="1"/>
              <a:t>desirest</a:t>
            </a:r>
            <a:r>
              <a:rPr lang="en-CA" dirty="0"/>
              <a:t> not sacrifice; else would I give </a:t>
            </a:r>
            <a:r>
              <a:rPr lang="en-CA" i="1" dirty="0"/>
              <a:t>it:</a:t>
            </a:r>
            <a:r>
              <a:rPr lang="en-CA" dirty="0"/>
              <a:t> thou </a:t>
            </a:r>
            <a:r>
              <a:rPr lang="en-CA" dirty="0" err="1"/>
              <a:t>delightest</a:t>
            </a:r>
            <a:r>
              <a:rPr lang="en-CA" dirty="0"/>
              <a:t> not in burnt offering.</a:t>
            </a:r>
          </a:p>
          <a:p>
            <a:r>
              <a:rPr lang="en-CA" dirty="0"/>
              <a:t>17  The sacrifices of God </a:t>
            </a:r>
            <a:r>
              <a:rPr lang="en-CA" i="1" dirty="0"/>
              <a:t>are</a:t>
            </a:r>
            <a:r>
              <a:rPr lang="en-CA" dirty="0"/>
              <a:t> a broken spirit: a broken and a contrite heart, O God, thou wilt not despise.</a:t>
            </a:r>
          </a:p>
          <a:p>
            <a:endParaRPr lang="x-none"/>
          </a:p>
          <a:p>
            <a:endParaRPr lang="en-CA" dirty="0"/>
          </a:p>
        </p:txBody>
      </p:sp>
    </p:spTree>
    <p:extLst>
      <p:ext uri="{BB962C8B-B14F-4D97-AF65-F5344CB8AC3E}">
        <p14:creationId xmlns:p14="http://schemas.microsoft.com/office/powerpoint/2010/main" val="5946092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i="1" dirty="0" smtClean="0"/>
              <a:t>“In sin did my mother conceive me”</a:t>
            </a:r>
            <a:br>
              <a:rPr lang="en-CA" sz="3600" b="1" i="1" dirty="0" smtClean="0"/>
            </a:br>
            <a:r>
              <a:rPr lang="en-CA" sz="2800" b="1" dirty="0" smtClean="0"/>
              <a:t>David’s Mother or Eve?</a:t>
            </a:r>
            <a:endParaRPr lang="en-CA" sz="2800" b="1" dirty="0"/>
          </a:p>
        </p:txBody>
      </p:sp>
      <p:sp>
        <p:nvSpPr>
          <p:cNvPr id="3" name="Content Placeholder 2"/>
          <p:cNvSpPr>
            <a:spLocks noGrp="1"/>
          </p:cNvSpPr>
          <p:nvPr>
            <p:ph idx="1"/>
          </p:nvPr>
        </p:nvSpPr>
        <p:spPr>
          <a:xfrm>
            <a:off x="457200" y="1600201"/>
            <a:ext cx="8229600" cy="3268960"/>
          </a:xfrm>
          <a:solidFill>
            <a:schemeClr val="bg1"/>
          </a:solidFill>
        </p:spPr>
        <p:txBody>
          <a:bodyPr>
            <a:normAutofit fontScale="85000" lnSpcReduction="20000"/>
          </a:bodyPr>
          <a:lstStyle/>
          <a:p>
            <a:pPr marL="0" indent="0">
              <a:buNone/>
            </a:pPr>
            <a:endParaRPr lang="en-CA" sz="600" b="1" dirty="0" smtClean="0"/>
          </a:p>
          <a:p>
            <a:pPr marL="0" indent="0">
              <a:buNone/>
            </a:pPr>
            <a:r>
              <a:rPr lang="en-CA" b="1" dirty="0" smtClean="0"/>
              <a:t>Psalms </a:t>
            </a:r>
            <a:r>
              <a:rPr lang="en-CA" b="1" dirty="0"/>
              <a:t>51:5-7 KJV</a:t>
            </a:r>
          </a:p>
          <a:p>
            <a:r>
              <a:rPr lang="en-CA" dirty="0"/>
              <a:t>5  Behold, I was </a:t>
            </a:r>
            <a:r>
              <a:rPr lang="en-CA" dirty="0" err="1"/>
              <a:t>shapen</a:t>
            </a:r>
            <a:r>
              <a:rPr lang="en-CA" dirty="0"/>
              <a:t> in iniquity; and </a:t>
            </a:r>
            <a:r>
              <a:rPr lang="en-CA" b="1" dirty="0"/>
              <a:t>in sin did my mother conceive me.</a:t>
            </a:r>
          </a:p>
          <a:p>
            <a:r>
              <a:rPr lang="en-CA" dirty="0"/>
              <a:t>6  Behold, thou </a:t>
            </a:r>
            <a:r>
              <a:rPr lang="en-CA" dirty="0" err="1"/>
              <a:t>desirest</a:t>
            </a:r>
            <a:r>
              <a:rPr lang="en-CA" dirty="0"/>
              <a:t> truth in the inward parts: and in the hidden </a:t>
            </a:r>
            <a:r>
              <a:rPr lang="en-CA" i="1" dirty="0"/>
              <a:t>part</a:t>
            </a:r>
            <a:r>
              <a:rPr lang="en-CA" dirty="0"/>
              <a:t> thou shalt make me to know wisdom.</a:t>
            </a:r>
          </a:p>
          <a:p>
            <a:r>
              <a:rPr lang="en-CA" dirty="0"/>
              <a:t>7  Purge me with hyssop, and I shall be clean: wash me, and I shall be whiter than snow.</a:t>
            </a:r>
          </a:p>
          <a:p>
            <a:endParaRPr lang="x-none"/>
          </a:p>
        </p:txBody>
      </p:sp>
    </p:spTree>
    <p:extLst>
      <p:ext uri="{BB962C8B-B14F-4D97-AF65-F5344CB8AC3E}">
        <p14:creationId xmlns:p14="http://schemas.microsoft.com/office/powerpoint/2010/main" val="7212813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i="1" dirty="0" smtClean="0"/>
              <a:t>Eve: The Mother of all Living</a:t>
            </a:r>
            <a:endParaRPr lang="en-CA" sz="3600" b="1" i="1" dirty="0"/>
          </a:p>
        </p:txBody>
      </p:sp>
      <p:sp>
        <p:nvSpPr>
          <p:cNvPr id="3" name="Content Placeholder 2"/>
          <p:cNvSpPr>
            <a:spLocks noGrp="1"/>
          </p:cNvSpPr>
          <p:nvPr>
            <p:ph idx="1"/>
          </p:nvPr>
        </p:nvSpPr>
        <p:spPr>
          <a:xfrm>
            <a:off x="457200" y="1600201"/>
            <a:ext cx="8229600" cy="3556992"/>
          </a:xfrm>
          <a:solidFill>
            <a:schemeClr val="bg1"/>
          </a:solidFill>
        </p:spPr>
        <p:txBody>
          <a:bodyPr>
            <a:normAutofit fontScale="85000" lnSpcReduction="20000"/>
          </a:bodyPr>
          <a:lstStyle/>
          <a:p>
            <a:pPr marL="0" indent="0">
              <a:buNone/>
            </a:pPr>
            <a:endParaRPr lang="en-CA" sz="500" dirty="0" smtClean="0"/>
          </a:p>
          <a:p>
            <a:pPr marL="0" indent="0">
              <a:buNone/>
            </a:pPr>
            <a:r>
              <a:rPr lang="en-CA" b="1" dirty="0" smtClean="0"/>
              <a:t>Genesis </a:t>
            </a:r>
            <a:r>
              <a:rPr lang="en-CA" b="1" dirty="0"/>
              <a:t>3:19-21 KJV</a:t>
            </a:r>
          </a:p>
          <a:p>
            <a:r>
              <a:rPr lang="en-CA" dirty="0"/>
              <a:t>19  In the sweat of thy face shalt thou eat bread, till thou return unto the ground; for out of it </a:t>
            </a:r>
            <a:r>
              <a:rPr lang="en-CA" dirty="0" err="1"/>
              <a:t>wast</a:t>
            </a:r>
            <a:r>
              <a:rPr lang="en-CA" dirty="0"/>
              <a:t> thou taken: for dust thou </a:t>
            </a:r>
            <a:r>
              <a:rPr lang="en-CA" i="1" dirty="0"/>
              <a:t>art,</a:t>
            </a:r>
            <a:r>
              <a:rPr lang="en-CA" dirty="0"/>
              <a:t> and unto dust shalt thou return.</a:t>
            </a:r>
          </a:p>
          <a:p>
            <a:r>
              <a:rPr lang="en-CA" dirty="0"/>
              <a:t>20  </a:t>
            </a:r>
            <a:r>
              <a:rPr lang="en-CA" b="1" dirty="0"/>
              <a:t>And Adam called his wife's name Eve; because she was the mother of all living.</a:t>
            </a:r>
          </a:p>
          <a:p>
            <a:r>
              <a:rPr lang="en-CA" dirty="0"/>
              <a:t>21  Unto Adam also and to his wife did the LORD God make coats of skins, and clothed them.</a:t>
            </a:r>
          </a:p>
          <a:p>
            <a:endParaRPr lang="x-none"/>
          </a:p>
          <a:p>
            <a:endParaRPr lang="en-US" dirty="0"/>
          </a:p>
          <a:p>
            <a:endParaRPr lang="en-US" dirty="0"/>
          </a:p>
          <a:p>
            <a:endParaRPr lang="en-CA" dirty="0"/>
          </a:p>
        </p:txBody>
      </p:sp>
    </p:spTree>
    <p:extLst>
      <p:ext uri="{BB962C8B-B14F-4D97-AF65-F5344CB8AC3E}">
        <p14:creationId xmlns:p14="http://schemas.microsoft.com/office/powerpoint/2010/main" val="26382306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i="1" dirty="0" smtClean="0"/>
              <a:t>“Enmity between thy seed and her seed”</a:t>
            </a:r>
            <a:endParaRPr lang="en-CA" sz="3600" b="1" i="1" dirty="0"/>
          </a:p>
        </p:txBody>
      </p:sp>
      <p:sp>
        <p:nvSpPr>
          <p:cNvPr id="3" name="Content Placeholder 2"/>
          <p:cNvSpPr>
            <a:spLocks noGrp="1"/>
          </p:cNvSpPr>
          <p:nvPr>
            <p:ph idx="1"/>
          </p:nvPr>
        </p:nvSpPr>
        <p:spPr>
          <a:xfrm>
            <a:off x="457200" y="1600200"/>
            <a:ext cx="8229600" cy="3412975"/>
          </a:xfrm>
          <a:solidFill>
            <a:schemeClr val="bg1"/>
          </a:solidFill>
        </p:spPr>
        <p:txBody>
          <a:bodyPr>
            <a:normAutofit fontScale="85000" lnSpcReduction="20000"/>
          </a:bodyPr>
          <a:lstStyle/>
          <a:p>
            <a:endParaRPr lang="en-CA" sz="500" dirty="0" smtClean="0"/>
          </a:p>
          <a:p>
            <a:pPr marL="0" indent="0">
              <a:buNone/>
            </a:pPr>
            <a:r>
              <a:rPr lang="en-CA" b="1" dirty="0" smtClean="0"/>
              <a:t>Genesis </a:t>
            </a:r>
            <a:r>
              <a:rPr lang="en-CA" b="1" dirty="0"/>
              <a:t>3:14-15 KJV</a:t>
            </a:r>
          </a:p>
          <a:p>
            <a:r>
              <a:rPr lang="en-CA" dirty="0"/>
              <a:t>14  And the LORD God said unto the serpent, Because thou hast done this, thou </a:t>
            </a:r>
            <a:r>
              <a:rPr lang="en-CA" i="1" dirty="0"/>
              <a:t>art</a:t>
            </a:r>
            <a:r>
              <a:rPr lang="en-CA" dirty="0"/>
              <a:t> cursed above all cattle, and above every beast of the field; upon thy belly shalt thou go, and dust shalt thou eat all the days of thy life:</a:t>
            </a:r>
          </a:p>
          <a:p>
            <a:r>
              <a:rPr lang="en-CA" dirty="0"/>
              <a:t>15  </a:t>
            </a:r>
            <a:r>
              <a:rPr lang="en-CA" b="1" dirty="0"/>
              <a:t>And I will put enmity between thee and the woman, and between thy seed and her seed; </a:t>
            </a:r>
            <a:r>
              <a:rPr lang="en-CA" dirty="0"/>
              <a:t>it shall bruise thy head, and thou shalt bruise his heel.</a:t>
            </a:r>
          </a:p>
          <a:p>
            <a:endParaRPr lang="x-none"/>
          </a:p>
          <a:p>
            <a:endParaRPr lang="en-CA" dirty="0"/>
          </a:p>
        </p:txBody>
      </p:sp>
    </p:spTree>
    <p:extLst>
      <p:ext uri="{BB962C8B-B14F-4D97-AF65-F5344CB8AC3E}">
        <p14:creationId xmlns:p14="http://schemas.microsoft.com/office/powerpoint/2010/main" val="40045559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984</TotalTime>
  <Words>586</Words>
  <Application>Microsoft Office PowerPoint</Application>
  <PresentationFormat>On-screen Show (4:3)</PresentationFormat>
  <Paragraphs>102</Paragraphs>
  <Slides>20</Slides>
  <Notes>0</Notes>
  <HiddenSlides>0</HiddenSlides>
  <MMClips>0</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Office Theme</vt:lpstr>
      <vt:lpstr>2_Office Theme</vt:lpstr>
      <vt:lpstr>An Exposition of Psalm 51:5</vt:lpstr>
      <vt:lpstr>Psalms 51:1-3 KJV</vt:lpstr>
      <vt:lpstr>Psalms 51:4-6 KJV</vt:lpstr>
      <vt:lpstr>Psalms 51:7-10 KJV</vt:lpstr>
      <vt:lpstr>Psalms 51:11-13 KJV</vt:lpstr>
      <vt:lpstr>Psalms 51:14-17 KJV</vt:lpstr>
      <vt:lpstr>“In sin did my mother conceive me” David’s Mother or Eve?</vt:lpstr>
      <vt:lpstr>Eve: The Mother of all Living</vt:lpstr>
      <vt:lpstr>“Enmity between thy seed and her seed”</vt:lpstr>
      <vt:lpstr> The Pedigree of Cain “Who was of that wicked one”</vt:lpstr>
      <vt:lpstr> The Response of Cain As described by Brother Thomas in Elpis Israel, Pg.93-94</vt:lpstr>
      <vt:lpstr> The Response of Cain As described by Brother Thomas in Elpis Israel, Pg.93-94</vt:lpstr>
      <vt:lpstr> The Response of Cain As described by Brother Thomas in Elpis Israel, Pg.93-94</vt:lpstr>
      <vt:lpstr>“The children of Israel spake against God”</vt:lpstr>
      <vt:lpstr>“A Serpent of Brass”</vt:lpstr>
      <vt:lpstr>Brazen censers: Broad plates for the Altar</vt:lpstr>
      <vt:lpstr>“O generation of Vipers”</vt:lpstr>
      <vt:lpstr>The Ancestry of these Jews</vt:lpstr>
      <vt:lpstr>“The carnal mind is enmity against God”</vt:lpstr>
      <vt:lpstr>Eve is the Mother of all living “all her descendants are shapen in iniquity”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Exposition of Psalm 51:5</dc:title>
  <dc:creator>Frank Abel</dc:creator>
  <cp:lastModifiedBy>Frank Abel</cp:lastModifiedBy>
  <cp:revision>12</cp:revision>
  <dcterms:created xsi:type="dcterms:W3CDTF">2018-08-03T01:25:27Z</dcterms:created>
  <dcterms:modified xsi:type="dcterms:W3CDTF">2018-08-15T00:00:05Z</dcterms:modified>
</cp:coreProperties>
</file>