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7.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8.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90" r:id="rId3"/>
    <p:sldMasterId id="2147483735" r:id="rId4"/>
    <p:sldMasterId id="2147483750" r:id="rId5"/>
    <p:sldMasterId id="2147483780" r:id="rId6"/>
    <p:sldMasterId id="2147483794" r:id="rId7"/>
    <p:sldMasterId id="2147483808" r:id="rId8"/>
    <p:sldMasterId id="2147483823" r:id="rId9"/>
  </p:sldMasterIdLst>
  <p:notesMasterIdLst>
    <p:notesMasterId r:id="rId64"/>
  </p:notesMasterIdLst>
  <p:handoutMasterIdLst>
    <p:handoutMasterId r:id="rId65"/>
  </p:handoutMasterIdLst>
  <p:sldIdLst>
    <p:sldId id="484" r:id="rId10"/>
    <p:sldId id="486" r:id="rId11"/>
    <p:sldId id="487" r:id="rId12"/>
    <p:sldId id="471" r:id="rId13"/>
    <p:sldId id="288" r:id="rId14"/>
    <p:sldId id="289" r:id="rId15"/>
    <p:sldId id="283" r:id="rId16"/>
    <p:sldId id="263" r:id="rId17"/>
    <p:sldId id="440" r:id="rId18"/>
    <p:sldId id="264" r:id="rId19"/>
    <p:sldId id="494" r:id="rId20"/>
    <p:sldId id="502" r:id="rId21"/>
    <p:sldId id="436" r:id="rId22"/>
    <p:sldId id="414" r:id="rId23"/>
    <p:sldId id="425" r:id="rId24"/>
    <p:sldId id="456" r:id="rId25"/>
    <p:sldId id="310" r:id="rId26"/>
    <p:sldId id="290" r:id="rId27"/>
    <p:sldId id="496" r:id="rId28"/>
    <p:sldId id="499" r:id="rId29"/>
    <p:sldId id="500" r:id="rId30"/>
    <p:sldId id="459" r:id="rId31"/>
    <p:sldId id="475" r:id="rId32"/>
    <p:sldId id="272" r:id="rId33"/>
    <p:sldId id="270" r:id="rId34"/>
    <p:sldId id="424" r:id="rId35"/>
    <p:sldId id="473" r:id="rId36"/>
    <p:sldId id="346" r:id="rId37"/>
    <p:sldId id="479" r:id="rId38"/>
    <p:sldId id="478" r:id="rId39"/>
    <p:sldId id="476" r:id="rId40"/>
    <p:sldId id="379" r:id="rId41"/>
    <p:sldId id="474" r:id="rId42"/>
    <p:sldId id="503" r:id="rId43"/>
    <p:sldId id="445" r:id="rId44"/>
    <p:sldId id="497" r:id="rId45"/>
    <p:sldId id="400" r:id="rId46"/>
    <p:sldId id="460" r:id="rId47"/>
    <p:sldId id="320" r:id="rId48"/>
    <p:sldId id="452" r:id="rId49"/>
    <p:sldId id="463" r:id="rId50"/>
    <p:sldId id="464" r:id="rId51"/>
    <p:sldId id="465" r:id="rId52"/>
    <p:sldId id="466" r:id="rId53"/>
    <p:sldId id="467" r:id="rId54"/>
    <p:sldId id="491" r:id="rId55"/>
    <p:sldId id="492" r:id="rId56"/>
    <p:sldId id="498" r:id="rId57"/>
    <p:sldId id="312" r:id="rId58"/>
    <p:sldId id="480" r:id="rId59"/>
    <p:sldId id="442" r:id="rId60"/>
    <p:sldId id="453" r:id="rId61"/>
    <p:sldId id="441" r:id="rId62"/>
    <p:sldId id="501" r:id="rId63"/>
  </p:sldIdLst>
  <p:sldSz cx="9144000" cy="6858000" type="screen4x3"/>
  <p:notesSz cx="6954838"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0819" autoAdjust="0"/>
  </p:normalViewPr>
  <p:slideViewPr>
    <p:cSldViewPr>
      <p:cViewPr varScale="1">
        <p:scale>
          <a:sx n="52" d="100"/>
          <a:sy n="52" d="100"/>
        </p:scale>
        <p:origin x="-1800" y="-96"/>
      </p:cViewPr>
      <p:guideLst>
        <p:guide orient="horz" pos="2160"/>
        <p:guide pos="2880"/>
      </p:guideLst>
    </p:cSldViewPr>
  </p:slideViewPr>
  <p:notesTextViewPr>
    <p:cViewPr>
      <p:scale>
        <a:sx n="1" d="1"/>
        <a:sy n="1" d="1"/>
      </p:scale>
      <p:origin x="0" y="0"/>
    </p:cViewPr>
  </p:notesTextViewPr>
  <p:sorterViewPr>
    <p:cViewPr>
      <p:scale>
        <a:sx n="40" d="100"/>
        <a:sy n="4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slide" Target="slides/slide46.xml"/><Relationship Id="rId63" Type="http://schemas.openxmlformats.org/officeDocument/2006/relationships/slide" Target="slides/slide54.xml"/><Relationship Id="rId68"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slide" Target="slides/slide49.xml"/><Relationship Id="rId66"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61" Type="http://schemas.openxmlformats.org/officeDocument/2006/relationships/slide" Target="slides/slide52.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slide" Target="slides/slide42.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viewProps" Target="viewProps.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51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sz="quarter" idx="1"/>
          </p:nvPr>
        </p:nvSpPr>
        <p:spPr>
          <a:xfrm>
            <a:off x="3940175" y="0"/>
            <a:ext cx="3013075" cy="465138"/>
          </a:xfrm>
          <a:prstGeom prst="rect">
            <a:avLst/>
          </a:prstGeom>
        </p:spPr>
        <p:txBody>
          <a:bodyPr vert="horz" lIns="91440" tIns="45720" rIns="91440" bIns="45720" rtlCol="0"/>
          <a:lstStyle>
            <a:lvl1pPr algn="r">
              <a:defRPr sz="1200"/>
            </a:lvl1pPr>
          </a:lstStyle>
          <a:p>
            <a:fld id="{E9044F36-E70B-4ECE-867C-84279C0EF430}" type="datetimeFigureOut">
              <a:rPr lang="en-CA" smtClean="0"/>
              <a:t>15/08/2018</a:t>
            </a:fld>
            <a:endParaRPr lang="en-CA"/>
          </a:p>
        </p:txBody>
      </p:sp>
      <p:sp>
        <p:nvSpPr>
          <p:cNvPr id="4" name="Footer Placeholder 3"/>
          <p:cNvSpPr>
            <a:spLocks noGrp="1"/>
          </p:cNvSpPr>
          <p:nvPr>
            <p:ph type="ftr" sz="quarter" idx="2"/>
          </p:nvPr>
        </p:nvSpPr>
        <p:spPr>
          <a:xfrm>
            <a:off x="0" y="8842375"/>
            <a:ext cx="3013075" cy="465138"/>
          </a:xfrm>
          <a:prstGeom prst="rect">
            <a:avLst/>
          </a:prstGeom>
        </p:spPr>
        <p:txBody>
          <a:bodyPr vert="horz" lIns="91440" tIns="45720" rIns="91440" bIns="45720" rtlCol="0" anchor="b"/>
          <a:lstStyle>
            <a:lvl1pPr algn="l">
              <a:defRPr sz="1200"/>
            </a:lvl1pPr>
          </a:lstStyle>
          <a:p>
            <a:endParaRPr lang="en-CA"/>
          </a:p>
        </p:txBody>
      </p:sp>
      <p:sp>
        <p:nvSpPr>
          <p:cNvPr id="5" name="Slide Number Placeholder 4"/>
          <p:cNvSpPr>
            <a:spLocks noGrp="1"/>
          </p:cNvSpPr>
          <p:nvPr>
            <p:ph type="sldNum" sz="quarter" idx="3"/>
          </p:nvPr>
        </p:nvSpPr>
        <p:spPr>
          <a:xfrm>
            <a:off x="3940175" y="8842375"/>
            <a:ext cx="3013075" cy="465138"/>
          </a:xfrm>
          <a:prstGeom prst="rect">
            <a:avLst/>
          </a:prstGeom>
        </p:spPr>
        <p:txBody>
          <a:bodyPr vert="horz" lIns="91440" tIns="45720" rIns="91440" bIns="45720" rtlCol="0" anchor="b"/>
          <a:lstStyle>
            <a:lvl1pPr algn="r">
              <a:defRPr sz="1200"/>
            </a:lvl1pPr>
          </a:lstStyle>
          <a:p>
            <a:fld id="{A5DA96F5-91DE-45B4-A3BE-2FB08BFB033D}" type="slidenum">
              <a:rPr lang="en-CA" smtClean="0"/>
              <a:t>‹#›</a:t>
            </a:fld>
            <a:endParaRPr lang="en-CA"/>
          </a:p>
        </p:txBody>
      </p:sp>
    </p:spTree>
    <p:extLst>
      <p:ext uri="{BB962C8B-B14F-4D97-AF65-F5344CB8AC3E}">
        <p14:creationId xmlns:p14="http://schemas.microsoft.com/office/powerpoint/2010/main" val="30906745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5455"/>
          </a:xfrm>
          <a:prstGeom prst="rect">
            <a:avLst/>
          </a:prstGeom>
        </p:spPr>
        <p:txBody>
          <a:bodyPr vert="horz" lIns="92930" tIns="46465" rIns="92930" bIns="46465" rtlCol="0"/>
          <a:lstStyle>
            <a:lvl1pPr algn="l">
              <a:defRPr sz="1200">
                <a:latin typeface="Candara" panose="020E0502030303020204" pitchFamily="34" charset="0"/>
              </a:defRPr>
            </a:lvl1pPr>
          </a:lstStyle>
          <a:p>
            <a:endParaRPr lang="en-CA" dirty="0"/>
          </a:p>
        </p:txBody>
      </p:sp>
      <p:sp>
        <p:nvSpPr>
          <p:cNvPr id="3" name="Date Placeholder 2"/>
          <p:cNvSpPr>
            <a:spLocks noGrp="1"/>
          </p:cNvSpPr>
          <p:nvPr>
            <p:ph type="dt" idx="1"/>
          </p:nvPr>
        </p:nvSpPr>
        <p:spPr>
          <a:xfrm>
            <a:off x="3939466" y="0"/>
            <a:ext cx="3013763" cy="465455"/>
          </a:xfrm>
          <a:prstGeom prst="rect">
            <a:avLst/>
          </a:prstGeom>
        </p:spPr>
        <p:txBody>
          <a:bodyPr vert="horz" lIns="92930" tIns="46465" rIns="92930" bIns="46465" rtlCol="0"/>
          <a:lstStyle>
            <a:lvl1pPr algn="r">
              <a:defRPr sz="1200">
                <a:latin typeface="Candara" panose="020E0502030303020204" pitchFamily="34" charset="0"/>
              </a:defRPr>
            </a:lvl1pPr>
          </a:lstStyle>
          <a:p>
            <a:fld id="{D99AA365-0021-4464-A662-1BA15F3A6E93}" type="datetimeFigureOut">
              <a:rPr lang="en-CA" smtClean="0"/>
              <a:pPr/>
              <a:t>15/08/2018</a:t>
            </a:fld>
            <a:endParaRPr lang="en-CA" dirty="0"/>
          </a:p>
        </p:txBody>
      </p:sp>
      <p:sp>
        <p:nvSpPr>
          <p:cNvPr id="4" name="Slide Image Placeholder 3"/>
          <p:cNvSpPr>
            <a:spLocks noGrp="1" noRot="1" noChangeAspect="1"/>
          </p:cNvSpPr>
          <p:nvPr>
            <p:ph type="sldImg" idx="2"/>
          </p:nvPr>
        </p:nvSpPr>
        <p:spPr>
          <a:xfrm>
            <a:off x="1150938" y="698500"/>
            <a:ext cx="4652962" cy="3490913"/>
          </a:xfrm>
          <a:prstGeom prst="rect">
            <a:avLst/>
          </a:prstGeom>
          <a:noFill/>
          <a:ln w="12700">
            <a:solidFill>
              <a:prstClr val="black"/>
            </a:solidFill>
          </a:ln>
        </p:spPr>
        <p:txBody>
          <a:bodyPr vert="horz" lIns="92930" tIns="46465" rIns="92930" bIns="46465" rtlCol="0" anchor="ctr"/>
          <a:lstStyle/>
          <a:p>
            <a:endParaRPr lang="en-CA" dirty="0"/>
          </a:p>
        </p:txBody>
      </p:sp>
      <p:sp>
        <p:nvSpPr>
          <p:cNvPr id="5" name="Notes Placeholder 4"/>
          <p:cNvSpPr>
            <a:spLocks noGrp="1"/>
          </p:cNvSpPr>
          <p:nvPr>
            <p:ph type="body" sz="quarter" idx="3"/>
          </p:nvPr>
        </p:nvSpPr>
        <p:spPr>
          <a:xfrm>
            <a:off x="695484" y="4421823"/>
            <a:ext cx="5563870" cy="4189095"/>
          </a:xfrm>
          <a:prstGeom prst="rect">
            <a:avLst/>
          </a:prstGeom>
        </p:spPr>
        <p:txBody>
          <a:bodyPr vert="horz" lIns="92930" tIns="46465" rIns="92930" bIns="46465"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Footer Placeholder 5"/>
          <p:cNvSpPr>
            <a:spLocks noGrp="1"/>
          </p:cNvSpPr>
          <p:nvPr>
            <p:ph type="ftr" sz="quarter" idx="4"/>
          </p:nvPr>
        </p:nvSpPr>
        <p:spPr>
          <a:xfrm>
            <a:off x="0" y="8842029"/>
            <a:ext cx="3013763" cy="465455"/>
          </a:xfrm>
          <a:prstGeom prst="rect">
            <a:avLst/>
          </a:prstGeom>
        </p:spPr>
        <p:txBody>
          <a:bodyPr vert="horz" lIns="92930" tIns="46465" rIns="92930" bIns="46465" rtlCol="0" anchor="b"/>
          <a:lstStyle>
            <a:lvl1pPr algn="l">
              <a:defRPr sz="1200">
                <a:latin typeface="Candara" panose="020E0502030303020204" pitchFamily="34" charset="0"/>
              </a:defRPr>
            </a:lvl1pPr>
          </a:lstStyle>
          <a:p>
            <a:endParaRPr lang="en-CA" dirty="0"/>
          </a:p>
        </p:txBody>
      </p:sp>
      <p:sp>
        <p:nvSpPr>
          <p:cNvPr id="7" name="Slide Number Placeholder 6"/>
          <p:cNvSpPr>
            <a:spLocks noGrp="1"/>
          </p:cNvSpPr>
          <p:nvPr>
            <p:ph type="sldNum" sz="quarter" idx="5"/>
          </p:nvPr>
        </p:nvSpPr>
        <p:spPr>
          <a:xfrm>
            <a:off x="3939466" y="8842029"/>
            <a:ext cx="3013763" cy="465455"/>
          </a:xfrm>
          <a:prstGeom prst="rect">
            <a:avLst/>
          </a:prstGeom>
        </p:spPr>
        <p:txBody>
          <a:bodyPr vert="horz" lIns="92930" tIns="46465" rIns="92930" bIns="46465" rtlCol="0" anchor="b"/>
          <a:lstStyle>
            <a:lvl1pPr algn="r">
              <a:defRPr sz="1200">
                <a:latin typeface="Candara" panose="020E0502030303020204" pitchFamily="34" charset="0"/>
              </a:defRPr>
            </a:lvl1pPr>
          </a:lstStyle>
          <a:p>
            <a:fld id="{9431D934-5FEA-4182-9A83-EA28A44E8054}" type="slidenum">
              <a:rPr lang="en-CA" smtClean="0"/>
              <a:pPr/>
              <a:t>‹#›</a:t>
            </a:fld>
            <a:endParaRPr lang="en-CA" dirty="0"/>
          </a:p>
        </p:txBody>
      </p:sp>
    </p:spTree>
    <p:extLst>
      <p:ext uri="{BB962C8B-B14F-4D97-AF65-F5344CB8AC3E}">
        <p14:creationId xmlns:p14="http://schemas.microsoft.com/office/powerpoint/2010/main" val="3188518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ndara" panose="020E0502030303020204" pitchFamily="34" charset="0"/>
        <a:ea typeface="+mn-ea"/>
        <a:cs typeface="+mn-cs"/>
      </a:defRPr>
    </a:lvl1pPr>
    <a:lvl2pPr marL="457200" algn="l" defTabSz="914400" rtl="0" eaLnBrk="1" latinLnBrk="0" hangingPunct="1">
      <a:defRPr sz="1200" kern="1200">
        <a:solidFill>
          <a:schemeClr val="tx1"/>
        </a:solidFill>
        <a:latin typeface="Candara" panose="020E0502030303020204" pitchFamily="34" charset="0"/>
        <a:ea typeface="+mn-ea"/>
        <a:cs typeface="+mn-cs"/>
      </a:defRPr>
    </a:lvl2pPr>
    <a:lvl3pPr marL="914400" algn="l" defTabSz="914400" rtl="0" eaLnBrk="1" latinLnBrk="0" hangingPunct="1">
      <a:defRPr sz="1200" kern="1200">
        <a:solidFill>
          <a:schemeClr val="tx1"/>
        </a:solidFill>
        <a:latin typeface="Candara" panose="020E0502030303020204" pitchFamily="34" charset="0"/>
        <a:ea typeface="+mn-ea"/>
        <a:cs typeface="+mn-cs"/>
      </a:defRPr>
    </a:lvl3pPr>
    <a:lvl4pPr marL="1371600" algn="l" defTabSz="914400" rtl="0" eaLnBrk="1" latinLnBrk="0" hangingPunct="1">
      <a:defRPr sz="1200" kern="1200">
        <a:solidFill>
          <a:schemeClr val="tx1"/>
        </a:solidFill>
        <a:latin typeface="Candara" panose="020E0502030303020204" pitchFamily="34" charset="0"/>
        <a:ea typeface="+mn-ea"/>
        <a:cs typeface="+mn-cs"/>
      </a:defRPr>
    </a:lvl4pPr>
    <a:lvl5pPr marL="1828800" algn="l" defTabSz="914400" rtl="0" eaLnBrk="1" latinLnBrk="0" hangingPunct="1">
      <a:defRPr sz="1200" kern="1200">
        <a:solidFill>
          <a:schemeClr val="tx1"/>
        </a:solidFill>
        <a:latin typeface="Candara" panose="020E0502030303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Vas</a:t>
            </a:r>
            <a:r>
              <a:rPr lang="en-CA" baseline="0" dirty="0" smtClean="0"/>
              <a:t> </a:t>
            </a:r>
            <a:r>
              <a:rPr lang="en-CA" baseline="0" dirty="0" err="1" smtClean="0"/>
              <a:t>kir</a:t>
            </a:r>
            <a:r>
              <a:rPr lang="en-CA" baseline="0" dirty="0" smtClean="0"/>
              <a:t> </a:t>
            </a:r>
            <a:r>
              <a:rPr lang="en-CA" baseline="0" dirty="0" err="1" smtClean="0"/>
              <a:t>onka</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a:t>
            </a:fld>
            <a:endParaRPr lang="en-CA" dirty="0"/>
          </a:p>
        </p:txBody>
      </p:sp>
    </p:spTree>
    <p:extLst>
      <p:ext uri="{BB962C8B-B14F-4D97-AF65-F5344CB8AC3E}">
        <p14:creationId xmlns:p14="http://schemas.microsoft.com/office/powerpoint/2010/main" val="2205123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A very significant change in Russia occurred in 1991 when the Soviet Union under Gorbachev transformed</a:t>
            </a:r>
            <a:r>
              <a:rPr lang="en-CA" baseline="0" dirty="0" smtClean="0"/>
              <a:t> into the Russian Federation under Yeltsin.</a:t>
            </a:r>
          </a:p>
          <a:p>
            <a:pPr marL="232326" indent="-232326">
              <a:buFont typeface="+mj-lt"/>
              <a:buAutoNum type="arabicPeriod"/>
            </a:pPr>
            <a:r>
              <a:rPr lang="en-CA" baseline="0" dirty="0" smtClean="0"/>
              <a:t>It may have been what was meant by the Scripture, “</a:t>
            </a:r>
            <a:r>
              <a:rPr lang="en-CA" b="1" baseline="0" dirty="0" smtClean="0"/>
              <a:t>I will </a:t>
            </a:r>
            <a:r>
              <a:rPr lang="en-CA" baseline="0" dirty="0" smtClean="0"/>
              <a:t>turn thee back, and put hooks into thy jaws, and </a:t>
            </a:r>
            <a:r>
              <a:rPr lang="en-CA" b="1" baseline="0" dirty="0" smtClean="0"/>
              <a:t>I will </a:t>
            </a:r>
            <a:r>
              <a:rPr lang="en-CA" baseline="0" dirty="0" smtClean="0"/>
              <a:t>bring thee forth”</a:t>
            </a:r>
          </a:p>
          <a:p>
            <a:pPr marL="232326" indent="-232326">
              <a:buFont typeface="+mj-lt"/>
              <a:buAutoNum type="arabicPeriod"/>
            </a:pPr>
            <a:r>
              <a:rPr lang="en-CA" baseline="0" dirty="0" smtClean="0"/>
              <a:t>This is a work of God.</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13</a:t>
            </a:fld>
            <a:endParaRPr lang="en-CA" dirty="0"/>
          </a:p>
        </p:txBody>
      </p:sp>
    </p:spTree>
    <p:extLst>
      <p:ext uri="{BB962C8B-B14F-4D97-AF65-F5344CB8AC3E}">
        <p14:creationId xmlns:p14="http://schemas.microsoft.com/office/powerpoint/2010/main" val="34943826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baseline="0" dirty="0" smtClean="0"/>
              <a:t>This is the King James Version and it masks the fact that the word “chief” is speaking of a distinct people of Russian descent.</a:t>
            </a:r>
          </a:p>
          <a:p>
            <a:pPr marL="228563" indent="-228563">
              <a:buFont typeface="+mj-lt"/>
              <a:buAutoNum type="arabicPeriod"/>
            </a:pPr>
            <a:r>
              <a:rPr lang="en-CA" baseline="0" dirty="0" smtClean="0"/>
              <a:t>What makes it valuable as a ‘sign of the time’ is that in would not take place until Israel was again a nation in their ancestral homeland.  (See Ezekiel 38:8 read)</a:t>
            </a:r>
          </a:p>
          <a:p>
            <a:pPr marL="228563" indent="-228563">
              <a:buFont typeface="+mj-lt"/>
              <a:buAutoNum type="arabicPeriod"/>
            </a:pPr>
            <a:r>
              <a:rPr lang="en-CA" baseline="0" dirty="0" smtClean="0"/>
              <a:t>Russia has never been closer to doing this in recent times.</a:t>
            </a:r>
          </a:p>
          <a:p>
            <a:pPr marL="228563" indent="-228563">
              <a:buFont typeface="+mj-lt"/>
              <a:buAutoNum type="arabicPeriod"/>
            </a:pPr>
            <a:r>
              <a:rPr lang="en-CA" baseline="0" dirty="0" smtClean="0"/>
              <a:t>1917 – Communist takeover from the Czar – The days of the Soviet Union</a:t>
            </a:r>
          </a:p>
          <a:p>
            <a:pPr marL="228563" indent="-228563">
              <a:buFont typeface="+mj-lt"/>
              <a:buAutoNum type="arabicPeriod"/>
            </a:pPr>
            <a:r>
              <a:rPr lang="en-CA" baseline="0" dirty="0" smtClean="0"/>
              <a:t>1957 – Sputnik the 1</a:t>
            </a:r>
            <a:r>
              <a:rPr lang="en-CA" baseline="30000" dirty="0" smtClean="0"/>
              <a:t>st</a:t>
            </a:r>
            <a:r>
              <a:rPr lang="en-CA" baseline="0" dirty="0" smtClean="0"/>
              <a:t> satellite that orbited the earth and drove the Americans into a frenzy.</a:t>
            </a:r>
          </a:p>
          <a:p>
            <a:pPr marL="228563" indent="-228563">
              <a:buFont typeface="+mj-lt"/>
              <a:buAutoNum type="arabicPeriod"/>
            </a:pPr>
            <a:r>
              <a:rPr lang="en-CA" baseline="0" dirty="0" smtClean="0"/>
              <a:t>1989 – The fall of the Soviet Union.</a:t>
            </a:r>
          </a:p>
          <a:p>
            <a:pPr marL="228563" indent="-228563">
              <a:buFont typeface="+mj-lt"/>
              <a:buAutoNum type="arabicPeriod"/>
            </a:pPr>
            <a:r>
              <a:rPr lang="en-CA" baseline="0" dirty="0" smtClean="0"/>
              <a:t>2000– Putin’s 1</a:t>
            </a:r>
            <a:r>
              <a:rPr lang="en-CA" baseline="30000" dirty="0" smtClean="0"/>
              <a:t>st</a:t>
            </a:r>
            <a:r>
              <a:rPr lang="en-CA" baseline="0" dirty="0" smtClean="0"/>
              <a:t> term in Office.</a:t>
            </a:r>
          </a:p>
          <a:p>
            <a:pPr marL="228563" indent="-228563">
              <a:buFont typeface="+mj-lt"/>
              <a:buAutoNum type="arabicPeriod"/>
            </a:pPr>
            <a:r>
              <a:rPr lang="en-CA" baseline="0" dirty="0" smtClean="0"/>
              <a:t> 2014 – Annexation of Crimea.</a:t>
            </a:r>
          </a:p>
          <a:p>
            <a:pPr marL="228563" indent="-228563">
              <a:buFont typeface="+mj-lt"/>
              <a:buAutoNum type="arabicPeriod"/>
            </a:pPr>
            <a:r>
              <a:rPr lang="en-CA" baseline="0" dirty="0" smtClean="0"/>
              <a:t> 2015 – Establishes a naval military base in Syria.</a:t>
            </a:r>
          </a:p>
          <a:p>
            <a:pPr marL="228563" indent="-228563">
              <a:buFont typeface="+mj-lt"/>
              <a:buAutoNum type="arabicPeriod"/>
            </a:pPr>
            <a:r>
              <a:rPr lang="en-CA" baseline="0" dirty="0" smtClean="0"/>
              <a:t> 2017 – Establishes military airbases on Israel’s border.</a:t>
            </a:r>
          </a:p>
          <a:p>
            <a:pPr marL="228563" indent="-228563">
              <a:buFont typeface="+mj-lt"/>
              <a:buAutoNum type="arabicPeriod"/>
            </a:pPr>
            <a:r>
              <a:rPr lang="en-CA" baseline="0" dirty="0" smtClean="0"/>
              <a:t> They now have military bases within the confines of the land promised to Abraham and are looking at getting a greater foothold in the middle east while America is otherwise occupied.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solidFill>
                  <a:prstClr val="black"/>
                </a:solidFill>
              </a:rPr>
              <a:pPr/>
              <a:t>14</a:t>
            </a:fld>
            <a:endParaRPr lang="en-CA">
              <a:solidFill>
                <a:prstClr val="black"/>
              </a:solidFill>
            </a:endParaRPr>
          </a:p>
        </p:txBody>
      </p:sp>
    </p:spTree>
    <p:extLst>
      <p:ext uri="{BB962C8B-B14F-4D97-AF65-F5344CB8AC3E}">
        <p14:creationId xmlns:p14="http://schemas.microsoft.com/office/powerpoint/2010/main" val="16958608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Under his watch</a:t>
            </a:r>
            <a:r>
              <a:rPr lang="en-CA" baseline="0" dirty="0" smtClean="0"/>
              <a:t> Russia has laid claim to the “uttermost parts of the north” placing a flag on the North Pole. (2007)</a:t>
            </a:r>
          </a:p>
          <a:p>
            <a:pPr marL="232326" indent="-232326">
              <a:buFont typeface="+mj-lt"/>
              <a:buAutoNum type="arabicPeriod"/>
            </a:pPr>
            <a:r>
              <a:rPr lang="en-CA" baseline="0" dirty="0" smtClean="0"/>
              <a:t>No other nation has made this claim.</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15</a:t>
            </a:fld>
            <a:endParaRPr lang="en-CA" dirty="0"/>
          </a:p>
        </p:txBody>
      </p:sp>
    </p:spTree>
    <p:extLst>
      <p:ext uri="{BB962C8B-B14F-4D97-AF65-F5344CB8AC3E}">
        <p14:creationId xmlns:p14="http://schemas.microsoft.com/office/powerpoint/2010/main" val="2479612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Under his watch</a:t>
            </a:r>
            <a:r>
              <a:rPr lang="en-CA" baseline="0" dirty="0" smtClean="0"/>
              <a:t> Russia has laid claim to the “uttermost parts of the north” placing a flag on the North Pole. (2007)</a:t>
            </a:r>
          </a:p>
          <a:p>
            <a:pPr marL="232326" indent="-232326">
              <a:buFont typeface="+mj-lt"/>
              <a:buAutoNum type="arabicPeriod"/>
            </a:pPr>
            <a:r>
              <a:rPr lang="en-CA" baseline="0" dirty="0" smtClean="0"/>
              <a:t>No other nation has made this claim.</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16</a:t>
            </a:fld>
            <a:endParaRPr lang="en-CA" dirty="0"/>
          </a:p>
        </p:txBody>
      </p:sp>
    </p:spTree>
    <p:extLst>
      <p:ext uri="{BB962C8B-B14F-4D97-AF65-F5344CB8AC3E}">
        <p14:creationId xmlns:p14="http://schemas.microsoft.com/office/powerpoint/2010/main" val="24796129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Russia is to act</a:t>
            </a:r>
            <a:r>
              <a:rPr lang="en-CA" baseline="0" dirty="0" smtClean="0"/>
              <a:t> as a “guard” unto them.</a:t>
            </a:r>
          </a:p>
          <a:p>
            <a:pPr marL="232326" indent="-232326">
              <a:buFont typeface="+mj-lt"/>
              <a:buAutoNum type="arabicPeriod"/>
            </a:pPr>
            <a:r>
              <a:rPr lang="en-CA" baseline="0" dirty="0" smtClean="0"/>
              <a:t>Not so much as to guard or protect them, but to guard them to keep them under control.</a:t>
            </a:r>
          </a:p>
          <a:p>
            <a:pPr marL="232326" indent="-232326">
              <a:buFont typeface="+mj-lt"/>
              <a:buAutoNum type="arabicPeriod"/>
            </a:pPr>
            <a:r>
              <a:rPr lang="en-CA" baseline="0" dirty="0" smtClean="0"/>
              <a:t>Russia is a “controlling” power as ordained by God.</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17</a:t>
            </a:fld>
            <a:endParaRPr lang="en-CA" dirty="0"/>
          </a:p>
        </p:txBody>
      </p:sp>
    </p:spTree>
    <p:extLst>
      <p:ext uri="{BB962C8B-B14F-4D97-AF65-F5344CB8AC3E}">
        <p14:creationId xmlns:p14="http://schemas.microsoft.com/office/powerpoint/2010/main" val="16194258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Again, we see the Bible indicating that this is the work</a:t>
            </a:r>
            <a:r>
              <a:rPr lang="en-CA" baseline="0" dirty="0" smtClean="0"/>
              <a:t> of God.</a:t>
            </a:r>
          </a:p>
          <a:p>
            <a:pPr marL="232326" indent="-232326">
              <a:buFont typeface="+mj-lt"/>
              <a:buAutoNum type="arabicPeriod"/>
            </a:pPr>
            <a:r>
              <a:rPr lang="en-CA" baseline="0" dirty="0" smtClean="0"/>
              <a:t>He is bringing these nations together to do the work He has given them.</a:t>
            </a:r>
          </a:p>
          <a:p>
            <a:pPr marL="232326" indent="-232326">
              <a:buFont typeface="+mj-lt"/>
              <a:buAutoNum type="arabicPeriod"/>
            </a:pPr>
            <a:r>
              <a:rPr lang="en-CA" baseline="0" dirty="0" smtClean="0"/>
              <a:t>We do not see a lot of evidence of Russia working together with France, but it’s coming.</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18</a:t>
            </a:fld>
            <a:endParaRPr lang="en-CA" dirty="0"/>
          </a:p>
        </p:txBody>
      </p:sp>
    </p:spTree>
    <p:extLst>
      <p:ext uri="{BB962C8B-B14F-4D97-AF65-F5344CB8AC3E}">
        <p14:creationId xmlns:p14="http://schemas.microsoft.com/office/powerpoint/2010/main" val="37936401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Merkel</a:t>
            </a:r>
            <a:r>
              <a:rPr lang="en-CA" baseline="0" dirty="0" smtClean="0"/>
              <a:t> and Putin</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22</a:t>
            </a:fld>
            <a:endParaRPr lang="en-CA" dirty="0"/>
          </a:p>
        </p:txBody>
      </p:sp>
    </p:spTree>
    <p:extLst>
      <p:ext uri="{BB962C8B-B14F-4D97-AF65-F5344CB8AC3E}">
        <p14:creationId xmlns:p14="http://schemas.microsoft.com/office/powerpoint/2010/main" val="2566803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One of the astonishing factors involved</a:t>
            </a:r>
            <a:r>
              <a:rPr lang="en-CA" baseline="0" dirty="0" smtClean="0"/>
              <a:t> in the fulfilling of Bible prophecy is related to where God placed the oil deposits in this world.</a:t>
            </a:r>
          </a:p>
          <a:p>
            <a:pPr marL="232326" indent="-232326">
              <a:buFont typeface="+mj-lt"/>
              <a:buAutoNum type="arabicPeriod"/>
            </a:pPr>
            <a:r>
              <a:rPr lang="en-CA" baseline="0" dirty="0" smtClean="0"/>
              <a:t>Very little in Europe and very much in Russia.</a:t>
            </a:r>
          </a:p>
          <a:p>
            <a:pPr marL="232326" indent="-232326">
              <a:buFont typeface="+mj-lt"/>
              <a:buAutoNum type="arabicPeriod"/>
            </a:pPr>
            <a:r>
              <a:rPr lang="en-CA" baseline="0" dirty="0" smtClean="0"/>
              <a:t>As a result, in this industrial age, Europe has become dependent on Russia for fuel and Russia knows it.</a:t>
            </a:r>
          </a:p>
          <a:p>
            <a:pPr marL="232326" indent="-232326">
              <a:buFont typeface="+mj-lt"/>
              <a:buAutoNum type="arabicPeriod"/>
            </a:pPr>
            <a:r>
              <a:rPr lang="en-CA" baseline="0" dirty="0" smtClean="0"/>
              <a:t>Consider where it comes from.</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24</a:t>
            </a:fld>
            <a:endParaRPr lang="en-CA" dirty="0"/>
          </a:p>
        </p:txBody>
      </p:sp>
    </p:spTree>
    <p:extLst>
      <p:ext uri="{BB962C8B-B14F-4D97-AF65-F5344CB8AC3E}">
        <p14:creationId xmlns:p14="http://schemas.microsoft.com/office/powerpoint/2010/main" val="20041634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But Russia is out for Russia not for Europe.</a:t>
            </a:r>
          </a:p>
          <a:p>
            <a:pPr marL="232326" indent="-232326">
              <a:buFont typeface="+mj-lt"/>
              <a:buAutoNum type="arabicPeriod"/>
            </a:pPr>
            <a:r>
              <a:rPr lang="en-CA" dirty="0" smtClean="0"/>
              <a:t>Notice how it deals with customers who try to wiggle</a:t>
            </a:r>
            <a:r>
              <a:rPr lang="en-CA" baseline="0" dirty="0" smtClean="0"/>
              <a:t> away.</a:t>
            </a:r>
          </a:p>
          <a:p>
            <a:pPr marL="232326" indent="-232326">
              <a:buFont typeface="+mj-lt"/>
              <a:buAutoNum type="arabicPeriod"/>
            </a:pP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25</a:t>
            </a:fld>
            <a:endParaRPr lang="en-CA" dirty="0"/>
          </a:p>
        </p:txBody>
      </p:sp>
    </p:spTree>
    <p:extLst>
      <p:ext uri="{BB962C8B-B14F-4D97-AF65-F5344CB8AC3E}">
        <p14:creationId xmlns:p14="http://schemas.microsoft.com/office/powerpoint/2010/main" val="31707687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Note the number of Russian speaking people in Israel.</a:t>
            </a:r>
          </a:p>
          <a:p>
            <a:pPr marL="232326" indent="-232326">
              <a:buFont typeface="+mj-lt"/>
              <a:buAutoNum type="arabicPeriod"/>
            </a:pPr>
            <a:r>
              <a:rPr lang="en-CA" dirty="0" smtClean="0"/>
              <a:t>And</a:t>
            </a:r>
            <a:r>
              <a:rPr lang="en-CA" baseline="0" dirty="0" smtClean="0"/>
              <a:t> notice that part of the Russian reason for invading Crimea was to protect its large Russian speaking population.</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26</a:t>
            </a:fld>
            <a:endParaRPr lang="en-CA" dirty="0"/>
          </a:p>
        </p:txBody>
      </p:sp>
    </p:spTree>
    <p:extLst>
      <p:ext uri="{BB962C8B-B14F-4D97-AF65-F5344CB8AC3E}">
        <p14:creationId xmlns:p14="http://schemas.microsoft.com/office/powerpoint/2010/main" val="23759786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Note the help</a:t>
            </a:r>
            <a:r>
              <a:rPr lang="en-CA" baseline="0" dirty="0" smtClean="0"/>
              <a:t> this series of verses has in our exposition of Ezekiel 38</a:t>
            </a:r>
          </a:p>
          <a:p>
            <a:pPr marL="232326" indent="-232326">
              <a:buFont typeface="+mj-lt"/>
              <a:buAutoNum type="arabicPeriod"/>
            </a:pPr>
            <a:r>
              <a:rPr lang="en-CA" baseline="0" dirty="0" smtClean="0"/>
              <a:t>This method of analysis is our strength.</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5</a:t>
            </a:fld>
            <a:endParaRPr lang="en-CA" dirty="0"/>
          </a:p>
        </p:txBody>
      </p:sp>
    </p:spTree>
    <p:extLst>
      <p:ext uri="{BB962C8B-B14F-4D97-AF65-F5344CB8AC3E}">
        <p14:creationId xmlns:p14="http://schemas.microsoft.com/office/powerpoint/2010/main" val="2962974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563" indent="-228563">
              <a:buFont typeface="+mj-lt"/>
              <a:buAutoNum type="arabicPeriod"/>
            </a:pPr>
            <a:r>
              <a:rPr lang="en-CA" baseline="0" dirty="0" smtClean="0"/>
              <a:t>Read Ezekiel 38:12-13</a:t>
            </a:r>
          </a:p>
          <a:p>
            <a:pPr marL="228563" indent="-228563">
              <a:buFont typeface="+mj-lt"/>
              <a:buAutoNum type="arabicPeriod"/>
            </a:pPr>
            <a:r>
              <a:rPr lang="en-CA" baseline="0" dirty="0" smtClean="0"/>
              <a:t>For many years we have wondered what the spoil would be.</a:t>
            </a:r>
          </a:p>
          <a:p>
            <a:pPr marL="228563" indent="-228563">
              <a:buFont typeface="+mj-lt"/>
              <a:buAutoNum type="arabicPeriod"/>
            </a:pPr>
            <a:r>
              <a:rPr lang="en-CA" baseline="0" dirty="0" smtClean="0"/>
              <a:t>Young people need to remember that a major oil in Israel is a very recent event.  Tamar was discovered in 2009</a:t>
            </a:r>
          </a:p>
          <a:p>
            <a:pPr marL="228563" indent="-228563">
              <a:buFont typeface="+mj-lt"/>
              <a:buAutoNum type="arabicPeriod"/>
            </a:pPr>
            <a:r>
              <a:rPr lang="en-CA" baseline="0" dirty="0" smtClean="0"/>
              <a:t>Since then oil and gas fields have been discovered in a number of places that makes Israel a unique location of such wealth.</a:t>
            </a:r>
          </a:p>
          <a:p>
            <a:pPr marL="228563" indent="-228563">
              <a:buFont typeface="+mj-lt"/>
              <a:buAutoNum type="arabicPeriod"/>
            </a:pPr>
            <a:r>
              <a:rPr lang="en-CA" baseline="0" dirty="0" smtClean="0"/>
              <a:t>2010 Leviathan was discovered</a:t>
            </a:r>
          </a:p>
          <a:p>
            <a:pPr marL="228563" indent="-228563">
              <a:buFont typeface="+mj-lt"/>
              <a:buAutoNum type="arabicPeriod"/>
            </a:pPr>
            <a:r>
              <a:rPr lang="en-CA" baseline="0" dirty="0" smtClean="0"/>
              <a:t>2016 Golan and Jerusalem</a:t>
            </a:r>
          </a:p>
          <a:p>
            <a:pPr marL="228563" indent="-228563">
              <a:buFont typeface="+mj-lt"/>
              <a:buAutoNum type="arabicPeriod"/>
            </a:pPr>
            <a:r>
              <a:rPr lang="en-CA" baseline="0" dirty="0" smtClean="0"/>
              <a:t>2017 Drilling is occurring in the plains of </a:t>
            </a:r>
            <a:r>
              <a:rPr lang="en-CA" baseline="0" dirty="0" err="1" smtClean="0"/>
              <a:t>Jezreel</a:t>
            </a:r>
            <a:r>
              <a:rPr lang="en-CA" baseline="0" dirty="0" smtClean="0"/>
              <a:t>.</a:t>
            </a:r>
          </a:p>
          <a:p>
            <a:pPr marL="228563" indent="-228563">
              <a:buFont typeface="+mj-lt"/>
              <a:buAutoNum type="arabicPeriod"/>
            </a:pPr>
            <a:r>
              <a:rPr lang="en-CA" baseline="0" dirty="0" smtClean="0"/>
              <a:t>Russia must have noticed.</a:t>
            </a:r>
            <a:endParaRPr lang="en-CA" dirty="0"/>
          </a:p>
        </p:txBody>
      </p:sp>
      <p:sp>
        <p:nvSpPr>
          <p:cNvPr id="4" name="Slide Number Placeholder 3"/>
          <p:cNvSpPr>
            <a:spLocks noGrp="1"/>
          </p:cNvSpPr>
          <p:nvPr>
            <p:ph type="sldNum" sz="quarter" idx="10"/>
          </p:nvPr>
        </p:nvSpPr>
        <p:spPr/>
        <p:txBody>
          <a:bodyPr/>
          <a:lstStyle/>
          <a:p>
            <a:fld id="{FF50C597-9196-4588-9194-1FBD8C81350B}" type="slidenum">
              <a:rPr lang="en-CA" smtClean="0"/>
              <a:t>28</a:t>
            </a:fld>
            <a:endParaRPr lang="en-CA"/>
          </a:p>
        </p:txBody>
      </p:sp>
    </p:spTree>
    <p:extLst>
      <p:ext uri="{BB962C8B-B14F-4D97-AF65-F5344CB8AC3E}">
        <p14:creationId xmlns:p14="http://schemas.microsoft.com/office/powerpoint/2010/main" val="34588167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r>
              <a:rPr lang="en-CA" dirty="0" smtClean="0"/>
              <a:t>Israel does a</a:t>
            </a:r>
            <a:r>
              <a:rPr lang="en-CA" baseline="0" dirty="0" smtClean="0"/>
              <a:t> lot of Research and Development.</a:t>
            </a:r>
          </a:p>
          <a:p>
            <a:pPr marL="228600" indent="-228600">
              <a:buFont typeface="+mj-lt"/>
              <a:buAutoNum type="arabicPeriod"/>
            </a:pPr>
            <a:r>
              <a:rPr lang="en-CA" baseline="0" dirty="0" smtClean="0"/>
              <a:t>It has a highly educated workforce.</a:t>
            </a:r>
          </a:p>
          <a:p>
            <a:pPr marL="228600" indent="-228600">
              <a:buFont typeface="+mj-lt"/>
              <a:buAutoNum type="arabicPeriod"/>
            </a:pPr>
            <a:r>
              <a:rPr lang="en-CA" baseline="0" dirty="0" smtClean="0"/>
              <a:t>Note the location of the Research Centres.</a:t>
            </a:r>
            <a:endParaRPr lang="en-CA" dirty="0"/>
          </a:p>
        </p:txBody>
      </p:sp>
      <p:sp>
        <p:nvSpPr>
          <p:cNvPr id="4" name="Slide Number Placeholder 3"/>
          <p:cNvSpPr>
            <a:spLocks noGrp="1"/>
          </p:cNvSpPr>
          <p:nvPr>
            <p:ph type="sldNum" sz="quarter" idx="10"/>
          </p:nvPr>
        </p:nvSpPr>
        <p:spPr/>
        <p:txBody>
          <a:bodyPr/>
          <a:lstStyle/>
          <a:p>
            <a:fld id="{F48EF330-CF2E-4E2D-8B68-E97879BD0B62}" type="slidenum">
              <a:rPr lang="en-CA" smtClean="0"/>
              <a:t>30</a:t>
            </a:fld>
            <a:endParaRPr lang="en-CA"/>
          </a:p>
        </p:txBody>
      </p:sp>
    </p:spTree>
    <p:extLst>
      <p:ext uri="{BB962C8B-B14F-4D97-AF65-F5344CB8AC3E}">
        <p14:creationId xmlns:p14="http://schemas.microsoft.com/office/powerpoint/2010/main" val="28396380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Notice that the</a:t>
            </a:r>
            <a:r>
              <a:rPr lang="en-CA" baseline="0" dirty="0" smtClean="0"/>
              <a:t> Nations of Europe are largely described as being Christian – Even in Russia.</a:t>
            </a:r>
          </a:p>
          <a:p>
            <a:pPr marL="232326" indent="-232326">
              <a:buFont typeface="+mj-lt"/>
              <a:buAutoNum type="arabicPeriod"/>
            </a:pPr>
            <a:r>
              <a:rPr lang="en-CA" baseline="0" dirty="0" smtClean="0"/>
              <a:t>You may have heard Moscow described as the 3</a:t>
            </a:r>
            <a:r>
              <a:rPr lang="en-CA" baseline="30000" dirty="0" smtClean="0"/>
              <a:t>rd</a:t>
            </a:r>
            <a:r>
              <a:rPr lang="en-CA" baseline="0" dirty="0" smtClean="0"/>
              <a:t> Rome.  Rome – Constantinople - Moscow</a:t>
            </a:r>
          </a:p>
          <a:p>
            <a:pPr marL="232326" indent="-232326">
              <a:buFont typeface="+mj-lt"/>
              <a:buAutoNum type="arabicPeriod"/>
            </a:pPr>
            <a:r>
              <a:rPr lang="en-CA" baseline="0" dirty="0" smtClean="0"/>
              <a:t>The revival of Religion in Russia is an interesting fact to explore and is one of the major differences between the USSR and Russia.</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32</a:t>
            </a:fld>
            <a:endParaRPr lang="en-CA" dirty="0"/>
          </a:p>
        </p:txBody>
      </p:sp>
    </p:spTree>
    <p:extLst>
      <p:ext uri="{BB962C8B-B14F-4D97-AF65-F5344CB8AC3E}">
        <p14:creationId xmlns:p14="http://schemas.microsoft.com/office/powerpoint/2010/main" val="7881588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President Vladimir</a:t>
            </a:r>
            <a:r>
              <a:rPr lang="en-CA" baseline="0" dirty="0" smtClean="0"/>
              <a:t> Putin</a:t>
            </a:r>
          </a:p>
          <a:p>
            <a:pPr marL="232326" indent="-232326">
              <a:buFont typeface="+mj-lt"/>
              <a:buAutoNum type="arabicPeriod"/>
            </a:pPr>
            <a:r>
              <a:rPr lang="en-CA" baseline="0" dirty="0" smtClean="0"/>
              <a:t>Patriarch Kirill of the Russian Orthodox Church (2009)</a:t>
            </a:r>
          </a:p>
          <a:p>
            <a:pPr marL="232326" indent="-232326">
              <a:buFont typeface="+mj-lt"/>
              <a:buAutoNum type="arabicPeriod"/>
            </a:pPr>
            <a:r>
              <a:rPr lang="en-CA" dirty="0"/>
              <a:t>Russian Orthodox Church Archpriest </a:t>
            </a:r>
            <a:r>
              <a:rPr lang="en-CA" dirty="0" err="1"/>
              <a:t>Vsevolod</a:t>
            </a:r>
            <a:r>
              <a:rPr lang="en-CA" dirty="0"/>
              <a:t> Chaplin</a:t>
            </a:r>
            <a:endParaRPr lang="en-CA" baseline="0" dirty="0" smtClean="0"/>
          </a:p>
          <a:p>
            <a:pPr marL="232326" indent="-232326">
              <a:buFont typeface="+mj-lt"/>
              <a:buAutoNum type="arabicPeriod"/>
            </a:pP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34</a:t>
            </a:fld>
            <a:endParaRPr lang="en-CA" dirty="0"/>
          </a:p>
        </p:txBody>
      </p:sp>
    </p:spTree>
    <p:extLst>
      <p:ext uri="{BB962C8B-B14F-4D97-AF65-F5344CB8AC3E}">
        <p14:creationId xmlns:p14="http://schemas.microsoft.com/office/powerpoint/2010/main" val="2690926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President Vladimir</a:t>
            </a:r>
            <a:r>
              <a:rPr lang="en-CA" baseline="0" dirty="0" smtClean="0"/>
              <a:t> Putin</a:t>
            </a:r>
          </a:p>
          <a:p>
            <a:pPr marL="232326" indent="-232326">
              <a:buFont typeface="+mj-lt"/>
              <a:buAutoNum type="arabicPeriod"/>
            </a:pPr>
            <a:r>
              <a:rPr lang="en-CA" baseline="0" dirty="0" smtClean="0"/>
              <a:t>Patriarch Kirill of the Russian Orthodox Church (2009)</a:t>
            </a:r>
          </a:p>
          <a:p>
            <a:pPr marL="232326" indent="-232326">
              <a:buFont typeface="+mj-lt"/>
              <a:buAutoNum type="arabicPeriod"/>
            </a:pPr>
            <a:r>
              <a:rPr lang="en-CA" dirty="0"/>
              <a:t>Russian Orthodox Church Archpriest </a:t>
            </a:r>
            <a:r>
              <a:rPr lang="en-CA" dirty="0" err="1"/>
              <a:t>Vsevolod</a:t>
            </a:r>
            <a:r>
              <a:rPr lang="en-CA" dirty="0"/>
              <a:t> Chaplin</a:t>
            </a:r>
            <a:endParaRPr lang="en-CA" baseline="0" dirty="0" smtClean="0"/>
          </a:p>
          <a:p>
            <a:pPr marL="232326" indent="-232326">
              <a:buFont typeface="+mj-lt"/>
              <a:buAutoNum type="arabicPeriod"/>
            </a:pP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35</a:t>
            </a:fld>
            <a:endParaRPr lang="en-CA" dirty="0"/>
          </a:p>
        </p:txBody>
      </p:sp>
    </p:spTree>
    <p:extLst>
      <p:ext uri="{BB962C8B-B14F-4D97-AF65-F5344CB8AC3E}">
        <p14:creationId xmlns:p14="http://schemas.microsoft.com/office/powerpoint/2010/main" val="26909265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Restored</a:t>
            </a:r>
            <a:r>
              <a:rPr lang="en-CA" baseline="0" dirty="0" smtClean="0"/>
              <a:t> from ruins in 2000</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solidFill>
                  <a:prstClr val="black"/>
                </a:solidFill>
              </a:rPr>
              <a:pPr/>
              <a:t>36</a:t>
            </a:fld>
            <a:endParaRPr lang="en-CA" dirty="0">
              <a:solidFill>
                <a:prstClr val="black"/>
              </a:solidFill>
            </a:endParaRPr>
          </a:p>
        </p:txBody>
      </p:sp>
    </p:spTree>
    <p:extLst>
      <p:ext uri="{BB962C8B-B14F-4D97-AF65-F5344CB8AC3E}">
        <p14:creationId xmlns:p14="http://schemas.microsoft.com/office/powerpoint/2010/main" val="2214847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Converted to a Museum, now both a Church and Museum.</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37</a:t>
            </a:fld>
            <a:endParaRPr lang="en-CA" dirty="0"/>
          </a:p>
        </p:txBody>
      </p:sp>
    </p:spTree>
    <p:extLst>
      <p:ext uri="{BB962C8B-B14F-4D97-AF65-F5344CB8AC3E}">
        <p14:creationId xmlns:p14="http://schemas.microsoft.com/office/powerpoint/2010/main" val="112709367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solidFill>
                  <a:schemeClr val="bg1"/>
                </a:solidFill>
                <a:latin typeface="Candara" panose="020E0502030303020204" pitchFamily="34" charset="0"/>
              </a:rPr>
              <a:t>The Church of Mary Magdalene was built by </a:t>
            </a:r>
            <a:r>
              <a:rPr lang="en-CA" b="1" dirty="0" smtClean="0">
                <a:solidFill>
                  <a:schemeClr val="bg1"/>
                </a:solidFill>
                <a:latin typeface="Candara" panose="020E0502030303020204" pitchFamily="34" charset="0"/>
              </a:rPr>
              <a:t>Tsar Alexander III</a:t>
            </a:r>
            <a:r>
              <a:rPr lang="en-CA" dirty="0" smtClean="0">
                <a:solidFill>
                  <a:schemeClr val="bg1"/>
                </a:solidFill>
                <a:latin typeface="Candara" panose="020E0502030303020204" pitchFamily="34" charset="0"/>
              </a:rPr>
              <a:t> in 1888 in the traditional Russian style. Easily spotted from the Temple Mount, the Russian church's seven golden domes have been newly gilded and sparkle in the sun. Combined with its multiple levels and sculpted white turrets, the church looks like something out of a </a:t>
            </a:r>
            <a:r>
              <a:rPr lang="en-CA" dirty="0" err="1" smtClean="0">
                <a:solidFill>
                  <a:schemeClr val="bg1"/>
                </a:solidFill>
                <a:latin typeface="Candara" panose="020E0502030303020204" pitchFamily="34" charset="0"/>
              </a:rPr>
              <a:t>fairytale</a:t>
            </a:r>
            <a:r>
              <a:rPr lang="en-CA" dirty="0" smtClean="0">
                <a:solidFill>
                  <a:schemeClr val="bg1"/>
                </a:solidFill>
                <a:latin typeface="Candara" panose="020E0502030303020204" pitchFamily="34" charset="0"/>
              </a:rPr>
              <a:t>.</a:t>
            </a:r>
          </a:p>
        </p:txBody>
      </p:sp>
      <p:sp>
        <p:nvSpPr>
          <p:cNvPr id="4" name="Slide Number Placeholder 3"/>
          <p:cNvSpPr>
            <a:spLocks noGrp="1"/>
          </p:cNvSpPr>
          <p:nvPr>
            <p:ph type="sldNum" sz="quarter" idx="10"/>
          </p:nvPr>
        </p:nvSpPr>
        <p:spPr/>
        <p:txBody>
          <a:bodyPr/>
          <a:lstStyle/>
          <a:p>
            <a:fld id="{9431D934-5FEA-4182-9A83-EA28A44E8054}" type="slidenum">
              <a:rPr lang="en-CA" smtClean="0"/>
              <a:pPr/>
              <a:t>39</a:t>
            </a:fld>
            <a:endParaRPr lang="en-CA" dirty="0"/>
          </a:p>
        </p:txBody>
      </p:sp>
    </p:spTree>
    <p:extLst>
      <p:ext uri="{BB962C8B-B14F-4D97-AF65-F5344CB8AC3E}">
        <p14:creationId xmlns:p14="http://schemas.microsoft.com/office/powerpoint/2010/main" val="38744172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solidFill>
                  <a:schemeClr val="bg1"/>
                </a:solidFill>
                <a:latin typeface="Candara" panose="020E0502030303020204" pitchFamily="34" charset="0"/>
              </a:rPr>
              <a:t>The Church of Mary Magdalene was built by </a:t>
            </a:r>
            <a:r>
              <a:rPr lang="en-CA" b="1" dirty="0" smtClean="0">
                <a:solidFill>
                  <a:schemeClr val="bg1"/>
                </a:solidFill>
                <a:latin typeface="Candara" panose="020E0502030303020204" pitchFamily="34" charset="0"/>
              </a:rPr>
              <a:t>Tsar Alexander III</a:t>
            </a:r>
            <a:r>
              <a:rPr lang="en-CA" dirty="0" smtClean="0">
                <a:solidFill>
                  <a:schemeClr val="bg1"/>
                </a:solidFill>
                <a:latin typeface="Candara" panose="020E0502030303020204" pitchFamily="34" charset="0"/>
              </a:rPr>
              <a:t> in 1888 in the traditional Russian style. Easily spotted from the Temple Mount, the Russian church's seven golden domes have been newly gilded and sparkle in the sun. Combined with its multiple levels and sculpted white turrets, the church looks like something out of a </a:t>
            </a:r>
            <a:r>
              <a:rPr lang="en-CA" dirty="0" err="1" smtClean="0">
                <a:solidFill>
                  <a:schemeClr val="bg1"/>
                </a:solidFill>
                <a:latin typeface="Candara" panose="020E0502030303020204" pitchFamily="34" charset="0"/>
              </a:rPr>
              <a:t>fairytale</a:t>
            </a:r>
            <a:r>
              <a:rPr lang="en-CA" dirty="0" smtClean="0">
                <a:solidFill>
                  <a:schemeClr val="bg1"/>
                </a:solidFill>
                <a:latin typeface="Candara" panose="020E0502030303020204" pitchFamily="34" charset="0"/>
              </a:rPr>
              <a:t>.</a:t>
            </a:r>
          </a:p>
        </p:txBody>
      </p:sp>
      <p:sp>
        <p:nvSpPr>
          <p:cNvPr id="4" name="Slide Number Placeholder 3"/>
          <p:cNvSpPr>
            <a:spLocks noGrp="1"/>
          </p:cNvSpPr>
          <p:nvPr>
            <p:ph type="sldNum" sz="quarter" idx="10"/>
          </p:nvPr>
        </p:nvSpPr>
        <p:spPr/>
        <p:txBody>
          <a:bodyPr/>
          <a:lstStyle/>
          <a:p>
            <a:fld id="{9431D934-5FEA-4182-9A83-EA28A44E8054}" type="slidenum">
              <a:rPr lang="en-CA" smtClean="0"/>
              <a:pPr/>
              <a:t>40</a:t>
            </a:fld>
            <a:endParaRPr lang="en-CA" dirty="0"/>
          </a:p>
        </p:txBody>
      </p:sp>
    </p:spTree>
    <p:extLst>
      <p:ext uri="{BB962C8B-B14F-4D97-AF65-F5344CB8AC3E}">
        <p14:creationId xmlns:p14="http://schemas.microsoft.com/office/powerpoint/2010/main" val="38744172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The Land of Promise</a:t>
            </a:r>
          </a:p>
          <a:p>
            <a:pPr marL="232326" indent="-232326">
              <a:buFont typeface="+mj-lt"/>
              <a:buAutoNum type="arabicPeriod"/>
            </a:pPr>
            <a:r>
              <a:rPr lang="en-CA" dirty="0" smtClean="0"/>
              <a:t>Russia</a:t>
            </a:r>
            <a:r>
              <a:rPr lang="en-CA" baseline="0" dirty="0" smtClean="0"/>
              <a:t> now has a military base within the borders of God’s land</a:t>
            </a:r>
          </a:p>
          <a:p>
            <a:pPr marL="232326" indent="-232326">
              <a:buFont typeface="+mj-lt"/>
              <a:buAutoNum type="arabicPeriod"/>
            </a:pPr>
            <a:r>
              <a:rPr lang="en-CA" baseline="0" dirty="0" smtClean="0"/>
              <a:t>Note the countries that God’s boundaries will affect.</a:t>
            </a:r>
          </a:p>
          <a:p>
            <a:pPr marL="232326" indent="-232326">
              <a:buFont typeface="+mj-lt"/>
              <a:buAutoNum type="arabicPeriod"/>
            </a:pPr>
            <a:r>
              <a:rPr lang="en-CA" baseline="0" dirty="0" smtClean="0"/>
              <a:t>We are very close to the end.</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49</a:t>
            </a:fld>
            <a:endParaRPr lang="en-CA" dirty="0"/>
          </a:p>
        </p:txBody>
      </p:sp>
    </p:spTree>
    <p:extLst>
      <p:ext uri="{BB962C8B-B14F-4D97-AF65-F5344CB8AC3E}">
        <p14:creationId xmlns:p14="http://schemas.microsoft.com/office/powerpoint/2010/main" val="7845641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Notice that the sons of Japheth were scattered</a:t>
            </a:r>
            <a:r>
              <a:rPr lang="en-CA" baseline="0" dirty="0" smtClean="0"/>
              <a:t> over Europe.</a:t>
            </a:r>
          </a:p>
          <a:p>
            <a:pPr marL="232326" indent="-232326">
              <a:buFont typeface="+mj-lt"/>
              <a:buAutoNum type="arabicPeriod"/>
            </a:pPr>
            <a:r>
              <a:rPr lang="en-CA" baseline="0" dirty="0" smtClean="0"/>
              <a:t>Noting where people lived in ancient times is supportive of our identity of the powers in Ezekiel 38.</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6</a:t>
            </a:fld>
            <a:endParaRPr lang="en-CA" dirty="0"/>
          </a:p>
        </p:txBody>
      </p:sp>
    </p:spTree>
    <p:extLst>
      <p:ext uri="{BB962C8B-B14F-4D97-AF65-F5344CB8AC3E}">
        <p14:creationId xmlns:p14="http://schemas.microsoft.com/office/powerpoint/2010/main" val="7259688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At the same time when Gog</a:t>
            </a:r>
            <a:r>
              <a:rPr lang="en-CA" baseline="0" dirty="0" smtClean="0"/>
              <a:t> comes against the land of Israel.</a:t>
            </a:r>
          </a:p>
          <a:p>
            <a:pPr marL="232326" indent="-232326">
              <a:buFont typeface="+mj-lt"/>
              <a:buAutoNum type="arabicPeriod"/>
            </a:pPr>
            <a:r>
              <a:rPr lang="en-CA" baseline="0" dirty="0" smtClean="0"/>
              <a:t>Suddenly God will break forth on His enemies.</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51</a:t>
            </a:fld>
            <a:endParaRPr lang="en-CA" dirty="0"/>
          </a:p>
        </p:txBody>
      </p:sp>
    </p:spTree>
    <p:extLst>
      <p:ext uri="{BB962C8B-B14F-4D97-AF65-F5344CB8AC3E}">
        <p14:creationId xmlns:p14="http://schemas.microsoft.com/office/powerpoint/2010/main" val="288694775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At the same time when Gog</a:t>
            </a:r>
            <a:r>
              <a:rPr lang="en-CA" baseline="0" dirty="0" smtClean="0"/>
              <a:t> comes against the land of Israel.</a:t>
            </a:r>
          </a:p>
          <a:p>
            <a:pPr marL="232326" indent="-232326">
              <a:buFont typeface="+mj-lt"/>
              <a:buAutoNum type="arabicPeriod"/>
            </a:pPr>
            <a:r>
              <a:rPr lang="en-CA" baseline="0" dirty="0" smtClean="0"/>
              <a:t>Suddenly God will break forth on His enemies.</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52</a:t>
            </a:fld>
            <a:endParaRPr lang="en-CA" dirty="0"/>
          </a:p>
        </p:txBody>
      </p:sp>
    </p:spTree>
    <p:extLst>
      <p:ext uri="{BB962C8B-B14F-4D97-AF65-F5344CB8AC3E}">
        <p14:creationId xmlns:p14="http://schemas.microsoft.com/office/powerpoint/2010/main" val="28869477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Read the summary.</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53</a:t>
            </a:fld>
            <a:endParaRPr lang="en-CA" dirty="0"/>
          </a:p>
        </p:txBody>
      </p:sp>
    </p:spTree>
    <p:extLst>
      <p:ext uri="{BB962C8B-B14F-4D97-AF65-F5344CB8AC3E}">
        <p14:creationId xmlns:p14="http://schemas.microsoft.com/office/powerpoint/2010/main" val="3100308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Magog,</a:t>
            </a:r>
            <a:r>
              <a:rPr lang="en-CA" baseline="0" dirty="0" smtClean="0"/>
              <a:t> </a:t>
            </a:r>
            <a:r>
              <a:rPr lang="en-CA" baseline="0" dirty="0" err="1" smtClean="0"/>
              <a:t>Meshech</a:t>
            </a:r>
            <a:r>
              <a:rPr lang="en-CA" baseline="0" dirty="0" smtClean="0"/>
              <a:t> and Tubal are sons of Japheth.</a:t>
            </a:r>
          </a:p>
          <a:p>
            <a:pPr marL="232326" indent="-232326">
              <a:buFont typeface="+mj-lt"/>
              <a:buAutoNum type="arabicPeriod"/>
            </a:pPr>
            <a:r>
              <a:rPr lang="en-CA" baseline="0" dirty="0" smtClean="0"/>
              <a:t>Note that the RV and other English versions translate “Chief” as Rosh as a proper name.</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7</a:t>
            </a:fld>
            <a:endParaRPr lang="en-CA" dirty="0"/>
          </a:p>
        </p:txBody>
      </p:sp>
    </p:spTree>
    <p:extLst>
      <p:ext uri="{BB962C8B-B14F-4D97-AF65-F5344CB8AC3E}">
        <p14:creationId xmlns:p14="http://schemas.microsoft.com/office/powerpoint/2010/main" val="19397482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Independent witness like</a:t>
            </a:r>
            <a:r>
              <a:rPr lang="en-CA" baseline="0" dirty="0" smtClean="0"/>
              <a:t> that of the Amplified Bible Commentary</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8</a:t>
            </a:fld>
            <a:endParaRPr lang="en-CA" dirty="0"/>
          </a:p>
        </p:txBody>
      </p:sp>
    </p:spTree>
    <p:extLst>
      <p:ext uri="{BB962C8B-B14F-4D97-AF65-F5344CB8AC3E}">
        <p14:creationId xmlns:p14="http://schemas.microsoft.com/office/powerpoint/2010/main" val="16783238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Further to the Amplified Bible</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9</a:t>
            </a:fld>
            <a:endParaRPr lang="en-CA" dirty="0"/>
          </a:p>
        </p:txBody>
      </p:sp>
    </p:spTree>
    <p:extLst>
      <p:ext uri="{BB962C8B-B14F-4D97-AF65-F5344CB8AC3E}">
        <p14:creationId xmlns:p14="http://schemas.microsoft.com/office/powerpoint/2010/main" val="1556360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smtClean="0"/>
              <a:t>John Thomas quoted</a:t>
            </a:r>
            <a:r>
              <a:rPr lang="en-CA" baseline="0" dirty="0" smtClean="0"/>
              <a:t> other sources for his reasons for believing that Russia was implicated in this Prophecy.</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pPr/>
              <a:t>10</a:t>
            </a:fld>
            <a:endParaRPr lang="en-CA" dirty="0"/>
          </a:p>
        </p:txBody>
      </p:sp>
    </p:spTree>
    <p:extLst>
      <p:ext uri="{BB962C8B-B14F-4D97-AF65-F5344CB8AC3E}">
        <p14:creationId xmlns:p14="http://schemas.microsoft.com/office/powerpoint/2010/main" val="3194209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Note our Christadelphian view of Russia in the 60s.</a:t>
            </a:r>
          </a:p>
          <a:p>
            <a:pPr marL="232326" indent="-232326">
              <a:buFont typeface="+mj-lt"/>
              <a:buAutoNum type="arabicPeriod"/>
            </a:pPr>
            <a:r>
              <a:rPr lang="en-CA" dirty="0" smtClean="0"/>
              <a:t>Note the Warsaw</a:t>
            </a:r>
            <a:r>
              <a:rPr lang="en-CA" baseline="0" dirty="0" smtClean="0"/>
              <a:t> Pact countries linked with the USSR.</a:t>
            </a:r>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solidFill>
                  <a:prstClr val="black"/>
                </a:solidFill>
              </a:rPr>
              <a:pPr/>
              <a:t>11</a:t>
            </a:fld>
            <a:endParaRPr lang="en-CA" dirty="0">
              <a:solidFill>
                <a:prstClr val="black"/>
              </a:solidFill>
            </a:endParaRPr>
          </a:p>
        </p:txBody>
      </p:sp>
    </p:spTree>
    <p:extLst>
      <p:ext uri="{BB962C8B-B14F-4D97-AF65-F5344CB8AC3E}">
        <p14:creationId xmlns:p14="http://schemas.microsoft.com/office/powerpoint/2010/main" val="23474103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32326" indent="-232326">
              <a:buFont typeface="+mj-lt"/>
              <a:buAutoNum type="arabicPeriod"/>
            </a:pPr>
            <a:r>
              <a:rPr lang="en-CA" dirty="0" smtClean="0"/>
              <a:t>In more recent times, at least</a:t>
            </a:r>
            <a:r>
              <a:rPr lang="en-CA" baseline="0" dirty="0" smtClean="0"/>
              <a:t> after the fall of the USSR and the rise of Russia</a:t>
            </a:r>
          </a:p>
          <a:p>
            <a:pPr marL="232326" indent="-232326">
              <a:buFont typeface="+mj-lt"/>
              <a:buAutoNum type="arabicPeriod"/>
            </a:pPr>
            <a:r>
              <a:rPr lang="en-CA" baseline="0" dirty="0" smtClean="0"/>
              <a:t>We see a nation much more bent on following the line of Bible prophecy</a:t>
            </a:r>
          </a:p>
          <a:p>
            <a:pPr marL="232326" indent="-232326">
              <a:buFont typeface="+mj-lt"/>
              <a:buAutoNum type="arabicPeriod"/>
            </a:pPr>
            <a:r>
              <a:rPr lang="en-CA" baseline="0" dirty="0" smtClean="0"/>
              <a:t>God says, “</a:t>
            </a:r>
            <a:r>
              <a:rPr lang="en-CA" dirty="0"/>
              <a:t>Ezekiel 38:4 KJV</a:t>
            </a:r>
          </a:p>
          <a:p>
            <a:pPr marL="232326" indent="-232326">
              <a:buFont typeface="+mj-lt"/>
              <a:buAutoNum type="arabicPeriod"/>
            </a:pPr>
            <a:r>
              <a:rPr lang="en-CA" dirty="0"/>
              <a:t>And </a:t>
            </a:r>
            <a:r>
              <a:rPr lang="en-CA" b="1" dirty="0"/>
              <a:t>I will </a:t>
            </a:r>
            <a:r>
              <a:rPr lang="en-CA" dirty="0"/>
              <a:t>turn thee back, and put hooks into thy jaws, and </a:t>
            </a:r>
            <a:r>
              <a:rPr lang="en-CA" b="1" dirty="0"/>
              <a:t>I will </a:t>
            </a:r>
            <a:r>
              <a:rPr lang="en-CA" dirty="0"/>
              <a:t>bring thee forth, and all thine army, horses and horsemen, all of them clothed with all sorts </a:t>
            </a:r>
            <a:r>
              <a:rPr lang="en-CA" i="1" dirty="0"/>
              <a:t>of armour, even</a:t>
            </a:r>
            <a:r>
              <a:rPr lang="en-CA" dirty="0"/>
              <a:t> a great company </a:t>
            </a:r>
            <a:r>
              <a:rPr lang="en-CA" i="1" dirty="0"/>
              <a:t>with</a:t>
            </a:r>
            <a:r>
              <a:rPr lang="en-CA" dirty="0"/>
              <a:t> bucklers and shields, all of them handling swords:</a:t>
            </a:r>
          </a:p>
          <a:p>
            <a:pPr marL="232326" indent="-232326">
              <a:buAutoNum type="arabicPeriod"/>
            </a:pPr>
            <a:r>
              <a:rPr lang="en-CA" dirty="0"/>
              <a:t>Note the flags of the nations and the divisions amongst them at the time of the end.</a:t>
            </a:r>
          </a:p>
          <a:p>
            <a:endParaRPr lang="en-CA" dirty="0"/>
          </a:p>
        </p:txBody>
      </p:sp>
      <p:sp>
        <p:nvSpPr>
          <p:cNvPr id="4" name="Slide Number Placeholder 3"/>
          <p:cNvSpPr>
            <a:spLocks noGrp="1"/>
          </p:cNvSpPr>
          <p:nvPr>
            <p:ph type="sldNum" sz="quarter" idx="10"/>
          </p:nvPr>
        </p:nvSpPr>
        <p:spPr/>
        <p:txBody>
          <a:bodyPr/>
          <a:lstStyle/>
          <a:p>
            <a:fld id="{9431D934-5FEA-4182-9A83-EA28A44E8054}" type="slidenum">
              <a:rPr lang="en-CA" smtClean="0">
                <a:solidFill>
                  <a:prstClr val="black"/>
                </a:solidFill>
              </a:rPr>
              <a:pPr/>
              <a:t>12</a:t>
            </a:fld>
            <a:endParaRPr lang="en-CA" dirty="0">
              <a:solidFill>
                <a:prstClr val="black"/>
              </a:solidFill>
            </a:endParaRPr>
          </a:p>
        </p:txBody>
      </p:sp>
    </p:spTree>
    <p:extLst>
      <p:ext uri="{BB962C8B-B14F-4D97-AF65-F5344CB8AC3E}">
        <p14:creationId xmlns:p14="http://schemas.microsoft.com/office/powerpoint/2010/main" val="475310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67635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25627784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167425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759474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1906783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9450723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4653724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3813324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1044721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1085762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26890374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8793708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48648160"/>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51803553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0552954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232925358"/>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8627005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8088589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3912264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5051771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75147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4032380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125375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04853628"/>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03131022"/>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2F5A11EB-AE30-4258-B6F9-F6C816665329}" type="datetimeFigureOut">
              <a:rPr lang="en-CA">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CB93F85-C309-42F4-A224-0CDC41AE4408}" type="slidenum">
              <a:rPr lang="en-CA">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247620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2935125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5979990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945709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856345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741498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967439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30911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7963018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783038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066454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670434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499459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073883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6021774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2660334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22486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0306620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347345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609072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66238590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39781370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612473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32710283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6151972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917509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3190138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501259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471664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47953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652473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42462988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7785596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2148668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4113300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0754256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7279191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881214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7810344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8739630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04382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07274518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6548674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2659147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048904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526236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1703335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4641644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17110210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1526882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104611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91025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0755609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3795265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85511931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92166373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3609436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5534695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16494425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9882847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19930561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66772149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3119392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46596711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lvl1pPr>
              <a:defRPr>
                <a:latin typeface="Candara" panose="020E0502030303020204" pitchFamily="34" charset="0"/>
              </a:defRPr>
            </a:lvl1pPr>
          </a:lstStyle>
          <a:p>
            <a:r>
              <a:rPr lang="en-US" dirty="0" smtClean="0"/>
              <a:t>Click to edit Master title style</a:t>
            </a:r>
            <a:endParaRPr lang="en-CA" dirty="0"/>
          </a:p>
        </p:txBody>
      </p:sp>
      <p:sp>
        <p:nvSpPr>
          <p:cNvPr id="3" name="Content Placeholder 2"/>
          <p:cNvSpPr>
            <a:spLocks noGrp="1"/>
          </p:cNvSpPr>
          <p:nvPr>
            <p:ph sz="half" idx="1"/>
          </p:nvPr>
        </p:nvSpPr>
        <p:spPr>
          <a:xfrm>
            <a:off x="457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Text Placeholder 3"/>
          <p:cNvSpPr>
            <a:spLocks noGrp="1"/>
          </p:cNvSpPr>
          <p:nvPr>
            <p:ph type="body" sz="half" idx="2"/>
          </p:nvPr>
        </p:nvSpPr>
        <p:spPr>
          <a:xfrm>
            <a:off x="4648200" y="1600200"/>
            <a:ext cx="4038600" cy="4530725"/>
          </a:xfrm>
        </p:spPr>
        <p:txBody>
          <a:bodyPr/>
          <a:lstStyle>
            <a:lvl1pPr>
              <a:defRPr>
                <a:latin typeface="Candara" panose="020E0502030303020204" pitchFamily="34" charset="0"/>
              </a:defRPr>
            </a:lvl1pPr>
            <a:lvl2pPr>
              <a:defRPr>
                <a:latin typeface="Candara" panose="020E0502030303020204" pitchFamily="34" charset="0"/>
              </a:defRPr>
            </a:lvl2pPr>
            <a:lvl3pPr>
              <a:defRPr>
                <a:latin typeface="Candara" panose="020E0502030303020204" pitchFamily="34" charset="0"/>
              </a:defRPr>
            </a:lvl3pPr>
            <a:lvl4pPr>
              <a:defRPr>
                <a:latin typeface="Candara" panose="020E0502030303020204" pitchFamily="34" charset="0"/>
              </a:defRPr>
            </a:lvl4pPr>
            <a:lvl5pPr>
              <a:defRPr>
                <a:latin typeface="Candara" panose="020E0502030303020204" pitchFamily="34"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Date Placeholder 4"/>
          <p:cNvSpPr>
            <a:spLocks noGrp="1"/>
          </p:cNvSpPr>
          <p:nvPr>
            <p:ph type="dt" sz="half" idx="10"/>
          </p:nvPr>
        </p:nvSpPr>
        <p:spPr>
          <a:xfrm>
            <a:off x="457200" y="6248400"/>
            <a:ext cx="2133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6" name="Footer Placeholder 5"/>
          <p:cNvSpPr>
            <a:spLocks noGrp="1"/>
          </p:cNvSpPr>
          <p:nvPr>
            <p:ph type="ftr" sz="quarter" idx="11"/>
          </p:nvPr>
        </p:nvSpPr>
        <p:spPr>
          <a:xfrm>
            <a:off x="3124200" y="6248400"/>
            <a:ext cx="2895600" cy="457200"/>
          </a:xfrm>
        </p:spPr>
        <p:txBody>
          <a:bodyPr/>
          <a:lstStyle>
            <a:lvl1pPr>
              <a:defRPr>
                <a:latin typeface="Candara" panose="020E0502030303020204" pitchFamily="34" charset="0"/>
              </a:defRPr>
            </a:lvl1pPr>
          </a:lstStyle>
          <a:p>
            <a:endParaRPr lang="en-CA" dirty="0">
              <a:solidFill>
                <a:prstClr val="black">
                  <a:tint val="75000"/>
                </a:prstClr>
              </a:solidFill>
            </a:endParaRPr>
          </a:p>
        </p:txBody>
      </p:sp>
      <p:sp>
        <p:nvSpPr>
          <p:cNvPr id="7" name="Slide Number Placeholder 6"/>
          <p:cNvSpPr>
            <a:spLocks noGrp="1"/>
          </p:cNvSpPr>
          <p:nvPr>
            <p:ph type="sldNum" sz="quarter" idx="12"/>
          </p:nvPr>
        </p:nvSpPr>
        <p:spPr>
          <a:xfrm>
            <a:off x="6553200" y="6248400"/>
            <a:ext cx="2133600" cy="457200"/>
          </a:xfrm>
        </p:spPr>
        <p:txBody>
          <a:bodyPr/>
          <a:lstStyle>
            <a:lvl1pPr>
              <a:defRPr>
                <a:latin typeface="Candara" panose="020E0502030303020204" pitchFamily="34" charset="0"/>
              </a:defRPr>
            </a:lvl1pPr>
          </a:lstStyle>
          <a:p>
            <a:fld id="{09C52AC9-396D-420D-A9CB-C39757E9AC53}"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41905774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9943016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5656861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68424072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988528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4509157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17458985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5740392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8523836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1978180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5764575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45987133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97365213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lipArt Placeholder 3"/>
          <p:cNvSpPr>
            <a:spLocks noGrp="1"/>
          </p:cNvSpPr>
          <p:nvPr>
            <p:ph type="clipArt" sz="half" idx="2"/>
          </p:nvPr>
        </p:nvSpPr>
        <p:spPr>
          <a:xfrm>
            <a:off x="4648200" y="1600200"/>
            <a:ext cx="4038600" cy="4525963"/>
          </a:xfrm>
        </p:spPr>
        <p:txBody>
          <a:bodyPr/>
          <a:lstStyle/>
          <a:p>
            <a:pPr lvl="0"/>
            <a:endParaRPr lang="en-CA"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CCCE691-F6FC-40EF-B303-17F10E7F3B7B}"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159230080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CA"/>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Rectangle 4"/>
          <p:cNvSpPr>
            <a:spLocks noGrp="1" noChangeArrowheads="1"/>
          </p:cNvSpPr>
          <p:nvPr>
            <p:ph type="dt" sz="half" idx="10"/>
          </p:nvPr>
        </p:nvSpPr>
        <p:spPr>
          <a:ln/>
        </p:spPr>
        <p:txBody>
          <a:bodyPr/>
          <a:lstStyle>
            <a:lvl1pPr>
              <a:defRPr/>
            </a:lvl1pPr>
          </a:lstStyle>
          <a:p>
            <a:pPr>
              <a:defRPr/>
            </a:pPr>
            <a:endParaRPr lang="en-CA">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CA">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D50CD6D-6230-4EF6-9F74-298C80E489C5}" type="slidenum">
              <a:rPr lang="en-CA">
                <a:solidFill>
                  <a:prstClr val="black">
                    <a:tint val="75000"/>
                  </a:prstClr>
                </a:solidFill>
              </a:rPr>
              <a:pPr>
                <a:defRPr/>
              </a:pPr>
              <a:t>‹#›</a:t>
            </a:fld>
            <a:endParaRPr lang="en-CA">
              <a:solidFill>
                <a:prstClr val="black">
                  <a:tint val="75000"/>
                </a:prstClr>
              </a:solidFill>
            </a:endParaRPr>
          </a:p>
        </p:txBody>
      </p:sp>
    </p:spTree>
    <p:extLst>
      <p:ext uri="{BB962C8B-B14F-4D97-AF65-F5344CB8AC3E}">
        <p14:creationId xmlns:p14="http://schemas.microsoft.com/office/powerpoint/2010/main" val="205725771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07961901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27430069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7856116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84763098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8" name="Footer Placeholder 7"/>
          <p:cNvSpPr>
            <a:spLocks noGrp="1"/>
          </p:cNvSpPr>
          <p:nvPr>
            <p:ph type="ftr" sz="quarter" idx="11"/>
          </p:nvPr>
        </p:nvSpPr>
        <p:spPr/>
        <p:txBody>
          <a:bodyPr/>
          <a:lstStyle/>
          <a:p>
            <a:endParaRPr lang="en-CA">
              <a:solidFill>
                <a:prstClr val="black">
                  <a:tint val="75000"/>
                </a:prstClr>
              </a:solidFill>
            </a:endParaRPr>
          </a:p>
        </p:txBody>
      </p:sp>
      <p:sp>
        <p:nvSpPr>
          <p:cNvPr id="9" name="Slide Number Placeholder 8"/>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375302056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4" name="Footer Placeholder 3"/>
          <p:cNvSpPr>
            <a:spLocks noGrp="1"/>
          </p:cNvSpPr>
          <p:nvPr>
            <p:ph type="ftr" sz="quarter" idx="11"/>
          </p:nvPr>
        </p:nvSpPr>
        <p:spPr/>
        <p:txBody>
          <a:bodyPr/>
          <a:lstStyle/>
          <a:p>
            <a:endParaRPr lang="en-CA">
              <a:solidFill>
                <a:prstClr val="black">
                  <a:tint val="75000"/>
                </a:prstClr>
              </a:solidFill>
            </a:endParaRPr>
          </a:p>
        </p:txBody>
      </p:sp>
      <p:sp>
        <p:nvSpPr>
          <p:cNvPr id="5" name="Slide Number Placeholder 4"/>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918312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21960051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3" name="Footer Placeholder 2"/>
          <p:cNvSpPr>
            <a:spLocks noGrp="1"/>
          </p:cNvSpPr>
          <p:nvPr>
            <p:ph type="ftr" sz="quarter" idx="11"/>
          </p:nvPr>
        </p:nvSpPr>
        <p:spPr/>
        <p:txBody>
          <a:bodyPr/>
          <a:lstStyle/>
          <a:p>
            <a:endParaRPr lang="en-CA">
              <a:solidFill>
                <a:prstClr val="black">
                  <a:tint val="75000"/>
                </a:prstClr>
              </a:solidFill>
            </a:endParaRPr>
          </a:p>
        </p:txBody>
      </p:sp>
      <p:sp>
        <p:nvSpPr>
          <p:cNvPr id="4" name="Slide Number Placeholder 3"/>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91916976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283603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6" name="Footer Placeholder 5"/>
          <p:cNvSpPr>
            <a:spLocks noGrp="1"/>
          </p:cNvSpPr>
          <p:nvPr>
            <p:ph type="ftr" sz="quarter" idx="11"/>
          </p:nvPr>
        </p:nvSpPr>
        <p:spPr/>
        <p:txBody>
          <a:bodyPr/>
          <a:lstStyle/>
          <a:p>
            <a:endParaRPr lang="en-CA">
              <a:solidFill>
                <a:prstClr val="black">
                  <a:tint val="75000"/>
                </a:prstClr>
              </a:solidFill>
            </a:endParaRPr>
          </a:p>
        </p:txBody>
      </p:sp>
      <p:sp>
        <p:nvSpPr>
          <p:cNvPr id="7" name="Slide Number Placeholder 6"/>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45607727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404252912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42B478AB-B11A-465E-9112-AF3BE637106F}"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F64E6C75-78E9-4963-8396-6343BF8FBF58}"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58941177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Times New Roman" panose="02020603050405020304" pitchFamily="18"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ontent Placeholder 3"/>
          <p:cNvSpPr>
            <a:spLocks noGrp="1"/>
          </p:cNvSpPr>
          <p:nvPr>
            <p:ph sz="quarter" idx="2"/>
          </p:nvPr>
        </p:nvSpPr>
        <p:spPr>
          <a:xfrm>
            <a:off x="4648200" y="1600200"/>
            <a:ext cx="4038600" cy="2185988"/>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5" name="Content Placeholder 4"/>
          <p:cNvSpPr>
            <a:spLocks noGrp="1"/>
          </p:cNvSpPr>
          <p:nvPr>
            <p:ph sz="quarter" idx="3"/>
          </p:nvPr>
        </p:nvSpPr>
        <p:spPr>
          <a:xfrm>
            <a:off x="4648200" y="3938589"/>
            <a:ext cx="4038600" cy="2187575"/>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6" name="Rectangle 4"/>
          <p:cNvSpPr>
            <a:spLocks noGrp="1" noChangeArrowheads="1"/>
          </p:cNvSpPr>
          <p:nvPr>
            <p:ph type="dt" sz="half" idx="10"/>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7" name="Rectangle 5"/>
          <p:cNvSpPr>
            <a:spLocks noGrp="1" noChangeArrowheads="1"/>
          </p:cNvSpPr>
          <p:nvPr>
            <p:ph type="ftr" sz="quarter" idx="11"/>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8" name="Rectangle 6"/>
          <p:cNvSpPr>
            <a:spLocks noGrp="1" noChangeArrowheads="1"/>
          </p:cNvSpPr>
          <p:nvPr>
            <p:ph type="sldNum" sz="quarter" idx="12"/>
          </p:nvPr>
        </p:nvSpPr>
        <p:spPr>
          <a:ln/>
        </p:spPr>
        <p:txBody>
          <a:bodyPr/>
          <a:lstStyle>
            <a:lvl1pPr>
              <a:defRPr>
                <a:latin typeface="Times New Roman" panose="02020603050405020304" pitchFamily="18" charset="0"/>
              </a:defRPr>
            </a:lvl1pPr>
          </a:lstStyle>
          <a:p>
            <a:pPr>
              <a:defRPr/>
            </a:pPr>
            <a:fld id="{A8AF61E8-7BBC-4E78-904D-EC3D5B194FA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298898193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atin typeface="Times New Roman" panose="02020603050405020304" pitchFamily="18" charset="0"/>
              </a:defRPr>
            </a:lvl1pPr>
          </a:lstStyle>
          <a:p>
            <a:r>
              <a:rPr lang="en-US" dirty="0" smtClean="0"/>
              <a:t>Click to edit Master title style</a:t>
            </a:r>
            <a:endParaRPr lang="en-CA" dirty="0"/>
          </a:p>
        </p:txBody>
      </p:sp>
      <p:sp>
        <p:nvSpPr>
          <p:cNvPr id="3" name="Text Placeholder 2"/>
          <p:cNvSpPr>
            <a:spLocks noGrp="1"/>
          </p:cNvSpPr>
          <p:nvPr>
            <p:ph type="body" sz="half" idx="1"/>
          </p:nvPr>
        </p:nvSpPr>
        <p:spPr>
          <a:xfrm>
            <a:off x="457200" y="1600205"/>
            <a:ext cx="4038600" cy="4525963"/>
          </a:xfrm>
        </p:spPr>
        <p:txBody>
          <a:bodyPr/>
          <a:lstStyle>
            <a:lvl1pPr>
              <a:defRPr>
                <a:latin typeface="Times New Roman" panose="02020603050405020304" pitchFamily="18" charset="0"/>
              </a:defRPr>
            </a:lvl1pPr>
            <a:lvl2pPr>
              <a:defRPr>
                <a:latin typeface="Times New Roman" panose="02020603050405020304" pitchFamily="18" charset="0"/>
              </a:defRPr>
            </a:lvl2pPr>
            <a:lvl3pPr>
              <a:defRPr>
                <a:latin typeface="Times New Roman" panose="02020603050405020304" pitchFamily="18" charset="0"/>
              </a:defRPr>
            </a:lvl3pPr>
            <a:lvl4pPr>
              <a:defRPr>
                <a:latin typeface="Times New Roman" panose="02020603050405020304" pitchFamily="18" charset="0"/>
              </a:defRPr>
            </a:lvl4pPr>
            <a:lvl5pPr>
              <a:defRPr>
                <a:latin typeface="Times New Roman" panose="02020603050405020304" pitchFamily="18"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ClipArt Placeholder 3"/>
          <p:cNvSpPr>
            <a:spLocks noGrp="1"/>
          </p:cNvSpPr>
          <p:nvPr>
            <p:ph type="clipArt" sz="half" idx="2"/>
          </p:nvPr>
        </p:nvSpPr>
        <p:spPr>
          <a:xfrm>
            <a:off x="4648200" y="1600205"/>
            <a:ext cx="4038600" cy="4525963"/>
          </a:xfrm>
        </p:spPr>
        <p:txBody>
          <a:bodyPr/>
          <a:lstStyle>
            <a:lvl1pPr>
              <a:defRPr>
                <a:latin typeface="Times New Roman" panose="02020603050405020304" pitchFamily="18" charset="0"/>
              </a:defRPr>
            </a:lvl1pPr>
          </a:lstStyle>
          <a:p>
            <a:pPr lvl="0"/>
            <a:endParaRPr lang="en-CA" noProof="0" dirty="0" smtClean="0"/>
          </a:p>
        </p:txBody>
      </p:sp>
      <p:sp>
        <p:nvSpPr>
          <p:cNvPr id="5" name="Rectangle 4"/>
          <p:cNvSpPr>
            <a:spLocks noGrp="1" noChangeArrowheads="1"/>
          </p:cNvSpPr>
          <p:nvPr>
            <p:ph type="dt" sz="half" idx="10"/>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6" name="Rectangle 5"/>
          <p:cNvSpPr>
            <a:spLocks noGrp="1" noChangeArrowheads="1"/>
          </p:cNvSpPr>
          <p:nvPr>
            <p:ph type="ftr" sz="quarter" idx="11"/>
          </p:nvPr>
        </p:nvSpPr>
        <p:spPr>
          <a:ln/>
        </p:spPr>
        <p:txBody>
          <a:bodyPr/>
          <a:lstStyle>
            <a:lvl1pPr>
              <a:defRPr>
                <a:latin typeface="Times New Roman" panose="02020603050405020304" pitchFamily="18" charset="0"/>
              </a:defRPr>
            </a:lvl1pPr>
          </a:lstStyle>
          <a:p>
            <a:pPr>
              <a:defRPr/>
            </a:pPr>
            <a:endParaRPr lang="en-CA" dirty="0">
              <a:solidFill>
                <a:prstClr val="black">
                  <a:tint val="75000"/>
                </a:prstClr>
              </a:solidFill>
            </a:endParaRPr>
          </a:p>
        </p:txBody>
      </p:sp>
      <p:sp>
        <p:nvSpPr>
          <p:cNvPr id="7" name="Rectangle 6"/>
          <p:cNvSpPr>
            <a:spLocks noGrp="1" noChangeArrowheads="1"/>
          </p:cNvSpPr>
          <p:nvPr>
            <p:ph type="sldNum" sz="quarter" idx="12"/>
          </p:nvPr>
        </p:nvSpPr>
        <p:spPr>
          <a:ln/>
        </p:spPr>
        <p:txBody>
          <a:bodyPr/>
          <a:lstStyle>
            <a:lvl1pPr>
              <a:defRPr>
                <a:latin typeface="Times New Roman" panose="02020603050405020304" pitchFamily="18" charset="0"/>
              </a:defRPr>
            </a:lvl1pPr>
          </a:lstStyle>
          <a:p>
            <a:pPr>
              <a:defRPr/>
            </a:pPr>
            <a:fld id="{1A83CAAD-6A15-4A5D-AEBB-EC45BCCA318D}" type="slidenum">
              <a:rPr lang="en-CA" smtClean="0">
                <a:solidFill>
                  <a:prstClr val="black">
                    <a:tint val="75000"/>
                  </a:prstClr>
                </a:solidFill>
              </a:rPr>
              <a:pPr>
                <a:defRPr/>
              </a:pPr>
              <a:t>‹#›</a:t>
            </a:fld>
            <a:endParaRPr lang="en-CA" dirty="0">
              <a:solidFill>
                <a:prstClr val="black">
                  <a:tint val="75000"/>
                </a:prstClr>
              </a:solidFill>
            </a:endParaRPr>
          </a:p>
        </p:txBody>
      </p:sp>
    </p:spTree>
    <p:extLst>
      <p:ext uri="{BB962C8B-B14F-4D97-AF65-F5344CB8AC3E}">
        <p14:creationId xmlns:p14="http://schemas.microsoft.com/office/powerpoint/2010/main" val="105971479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C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74047145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18843793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D62883B-9CB4-46FD-A4DD-01107E641B9C}" type="datetimeFigureOut">
              <a:rPr lang="en-CA" smtClean="0">
                <a:solidFill>
                  <a:prstClr val="black">
                    <a:tint val="75000"/>
                  </a:prstClr>
                </a:solidFill>
              </a:rPr>
              <a:pPr/>
              <a:t>15/08/2018</a:t>
            </a:fld>
            <a:endParaRPr lang="en-CA">
              <a:solidFill>
                <a:prstClr val="black">
                  <a:tint val="75000"/>
                </a:prstClr>
              </a:solidFill>
            </a:endParaRPr>
          </a:p>
        </p:txBody>
      </p:sp>
      <p:sp>
        <p:nvSpPr>
          <p:cNvPr id="5" name="Footer Placeholder 4"/>
          <p:cNvSpPr>
            <a:spLocks noGrp="1"/>
          </p:cNvSpPr>
          <p:nvPr>
            <p:ph type="ftr" sz="quarter" idx="11"/>
          </p:nvPr>
        </p:nvSpPr>
        <p:spPr/>
        <p:txBody>
          <a:bodyPr/>
          <a:lstStyle/>
          <a:p>
            <a:endParaRPr lang="en-CA">
              <a:solidFill>
                <a:prstClr val="black">
                  <a:tint val="75000"/>
                </a:prstClr>
              </a:solidFill>
            </a:endParaRPr>
          </a:p>
        </p:txBody>
      </p:sp>
      <p:sp>
        <p:nvSpPr>
          <p:cNvPr id="6" name="Slide Number Placeholder 5"/>
          <p:cNvSpPr>
            <a:spLocks noGrp="1"/>
          </p:cNvSpPr>
          <p:nvPr>
            <p:ph type="sldNum" sz="quarter" idx="12"/>
          </p:nvPr>
        </p:nvSpPr>
        <p:spPr/>
        <p:txBody>
          <a:bodyPr/>
          <a:lstStyle/>
          <a:p>
            <a:fld id="{D415B551-2D10-44C0-9361-D5A103A5A1DB}" type="slidenum">
              <a:rPr lang="en-CA" smtClean="0">
                <a:solidFill>
                  <a:prstClr val="black">
                    <a:tint val="75000"/>
                  </a:prstClr>
                </a:solidFill>
              </a:rPr>
              <a:pPr/>
              <a:t>‹#›</a:t>
            </a:fld>
            <a:endParaRPr lang="en-CA">
              <a:solidFill>
                <a:prstClr val="black">
                  <a:tint val="75000"/>
                </a:prstClr>
              </a:solidFill>
            </a:endParaRPr>
          </a:p>
        </p:txBody>
      </p:sp>
    </p:spTree>
    <p:extLst>
      <p:ext uri="{BB962C8B-B14F-4D97-AF65-F5344CB8AC3E}">
        <p14:creationId xmlns:p14="http://schemas.microsoft.com/office/powerpoint/2010/main" val="23618590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1.xml"/><Relationship Id="rId13" Type="http://schemas.openxmlformats.org/officeDocument/2006/relationships/slideLayout" Target="../slideLayouts/slideLayout96.xml"/><Relationship Id="rId3" Type="http://schemas.openxmlformats.org/officeDocument/2006/relationships/slideLayout" Target="../slideLayouts/slideLayout86.xml"/><Relationship Id="rId7" Type="http://schemas.openxmlformats.org/officeDocument/2006/relationships/slideLayout" Target="../slideLayouts/slideLayout90.xml"/><Relationship Id="rId12" Type="http://schemas.openxmlformats.org/officeDocument/2006/relationships/slideLayout" Target="../slideLayouts/slideLayout95.xml"/><Relationship Id="rId2" Type="http://schemas.openxmlformats.org/officeDocument/2006/relationships/slideLayout" Target="../slideLayouts/slideLayout85.xml"/><Relationship Id="rId1" Type="http://schemas.openxmlformats.org/officeDocument/2006/relationships/slideLayout" Target="../slideLayouts/slideLayout84.xml"/><Relationship Id="rId6" Type="http://schemas.openxmlformats.org/officeDocument/2006/relationships/slideLayout" Target="../slideLayouts/slideLayout89.xml"/><Relationship Id="rId11" Type="http://schemas.openxmlformats.org/officeDocument/2006/relationships/slideLayout" Target="../slideLayouts/slideLayout94.xml"/><Relationship Id="rId5" Type="http://schemas.openxmlformats.org/officeDocument/2006/relationships/slideLayout" Target="../slideLayouts/slideLayout88.xml"/><Relationship Id="rId10" Type="http://schemas.openxmlformats.org/officeDocument/2006/relationships/slideLayout" Target="../slideLayouts/slideLayout93.xml"/><Relationship Id="rId4" Type="http://schemas.openxmlformats.org/officeDocument/2006/relationships/slideLayout" Target="../slideLayouts/slideLayout87.xml"/><Relationship Id="rId9" Type="http://schemas.openxmlformats.org/officeDocument/2006/relationships/slideLayout" Target="../slideLayouts/slideLayout92.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theme" Target="../theme/theme8.xml"/><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slideLayout" Target="../slideLayouts/slideLayout110.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9.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15/08/2018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41885254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15/08/2018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729182764"/>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15/08/2018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45553394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15/08/2018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40456212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15/08/2018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570814464"/>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15/08/2018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579480555"/>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Leelawadee" pitchFamily="34" charset="-34"/>
              </a:defRPr>
            </a:lvl1pPr>
          </a:lstStyle>
          <a:p>
            <a:fld id="{42B478AB-B11A-465E-9112-AF3BE637106F}" type="datetimeFigureOut">
              <a:rPr lang="en-CA" smtClean="0">
                <a:solidFill>
                  <a:prstClr val="black">
                    <a:tint val="75000"/>
                  </a:prstClr>
                </a:solidFill>
              </a:rPr>
              <a:pPr/>
              <a:t>15/08/2018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Leelawadee" pitchFamily="34" charset="-34"/>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Leelawadee" pitchFamily="34" charset="-34"/>
              </a:defRPr>
            </a:lvl1pPr>
          </a:lstStyle>
          <a:p>
            <a:fld id="{F64E6C75-78E9-4963-8396-6343BF8FBF58}"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3254197858"/>
      </p:ext>
    </p:extLst>
  </p:cSld>
  <p:clrMap bg1="lt1" tx1="dk1" bg2="lt2" tx2="dk2" accent1="accent1" accent2="accent2" accent3="accent3" accent4="accent4" accent5="accent5" accent6="accent6" hlink="hlink" folHlink="folHlink"/>
  <p:sldLayoutIdLst>
    <p:sldLayoutId id="2147483795" r:id="rId1"/>
    <p:sldLayoutId id="2147483796" r:id="rId2"/>
    <p:sldLayoutId id="2147483797" r:id="rId3"/>
    <p:sldLayoutId id="2147483798" r:id="rId4"/>
    <p:sldLayoutId id="2147483799" r:id="rId5"/>
    <p:sldLayoutId id="2147483800" r:id="rId6"/>
    <p:sldLayoutId id="2147483801" r:id="rId7"/>
    <p:sldLayoutId id="2147483802" r:id="rId8"/>
    <p:sldLayoutId id="2147483803" r:id="rId9"/>
    <p:sldLayoutId id="2147483804" r:id="rId10"/>
    <p:sldLayoutId id="2147483805" r:id="rId11"/>
    <p:sldLayoutId id="2147483806" r:id="rId12"/>
    <p:sldLayoutId id="2147483807" r:id="rId13"/>
  </p:sldLayoutIdLst>
  <p:txStyles>
    <p:titleStyle>
      <a:lvl1pPr algn="ctr" defTabSz="914400" rtl="0" eaLnBrk="1" latinLnBrk="0" hangingPunct="1">
        <a:spcBef>
          <a:spcPct val="0"/>
        </a:spcBef>
        <a:buNone/>
        <a:defRPr sz="4400" kern="1200">
          <a:solidFill>
            <a:schemeClr val="tx1"/>
          </a:solidFill>
          <a:latin typeface="Leelawadee" pitchFamily="34" charset="-34"/>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Leelawadee" pitchFamily="34" charset="-34"/>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Leelawadee" pitchFamily="34" charset="-34"/>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Leelawadee" pitchFamily="34" charset="-34"/>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Leelawadee" pitchFamily="34" charset="-34"/>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Leelawadee" pitchFamily="34" charset="-34"/>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AD62883B-9CB4-46FD-A4DD-01107E641B9C}" type="datetimeFigureOut">
              <a:rPr lang="en-CA" smtClean="0">
                <a:solidFill>
                  <a:prstClr val="black">
                    <a:tint val="75000"/>
                  </a:prstClr>
                </a:solidFill>
              </a:rPr>
              <a:pPr/>
              <a:t>15/08/2018</a:t>
            </a:fld>
            <a:endParaRPr lang="en-CA"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415B551-2D10-44C0-9361-D5A103A5A1DB}" type="slidenum">
              <a:rPr lang="en-CA" smtClean="0">
                <a:solidFill>
                  <a:prstClr val="black">
                    <a:tint val="75000"/>
                  </a:prstClr>
                </a:solidFill>
              </a:rPr>
              <a:pPr/>
              <a:t>‹#›</a:t>
            </a:fld>
            <a:endParaRPr lang="en-CA" dirty="0">
              <a:solidFill>
                <a:prstClr val="black">
                  <a:tint val="75000"/>
                </a:prstClr>
              </a:solidFill>
            </a:endParaRPr>
          </a:p>
        </p:txBody>
      </p:sp>
    </p:spTree>
    <p:extLst>
      <p:ext uri="{BB962C8B-B14F-4D97-AF65-F5344CB8AC3E}">
        <p14:creationId xmlns:p14="http://schemas.microsoft.com/office/powerpoint/2010/main" val="2694870190"/>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 id="2147483820" r:id="rId12"/>
    <p:sldLayoutId id="2147483821" r:id="rId13"/>
    <p:sldLayoutId id="2147483822" r:id="rId14"/>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CA"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ndara" panose="020E0502030303020204" pitchFamily="34" charset="0"/>
              </a:defRPr>
            </a:lvl1pPr>
          </a:lstStyle>
          <a:p>
            <a:fld id="{2F5A11EB-AE30-4258-B6F9-F6C816665329}" type="datetimeFigureOut">
              <a:rPr lang="en-CA" smtClean="0">
                <a:solidFill>
                  <a:prstClr val="black">
                    <a:tint val="75000"/>
                  </a:prstClr>
                </a:solidFill>
              </a:rPr>
              <a:pPr/>
              <a:t>15/08/2018</a:t>
            </a:fld>
            <a:endParaRPr lang="en-CA" dirty="0" smtClean="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ndara" panose="020E0502030303020204" pitchFamily="34" charset="0"/>
              </a:defRPr>
            </a:lvl1pPr>
          </a:lstStyle>
          <a:p>
            <a:endParaRPr lang="en-CA" dirty="0" smtClean="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ndara" panose="020E0502030303020204" pitchFamily="34" charset="0"/>
              </a:defRPr>
            </a:lvl1pPr>
          </a:lstStyle>
          <a:p>
            <a:fld id="{DCB93F85-C309-42F4-A224-0CDC41AE4408}" type="slidenum">
              <a:rPr lang="en-CA" smtClean="0">
                <a:solidFill>
                  <a:prstClr val="black">
                    <a:tint val="75000"/>
                  </a:prstClr>
                </a:solidFill>
              </a:rPr>
              <a:pPr/>
              <a:t>‹#›</a:t>
            </a:fld>
            <a:endParaRPr lang="en-CA" dirty="0" smtClean="0">
              <a:solidFill>
                <a:prstClr val="black">
                  <a:tint val="75000"/>
                </a:prstClr>
              </a:solidFill>
            </a:endParaRPr>
          </a:p>
        </p:txBody>
      </p:sp>
    </p:spTree>
    <p:extLst>
      <p:ext uri="{BB962C8B-B14F-4D97-AF65-F5344CB8AC3E}">
        <p14:creationId xmlns:p14="http://schemas.microsoft.com/office/powerpoint/2010/main" val="1727089174"/>
      </p:ext>
    </p:extLst>
  </p:cSld>
  <p:clrMap bg1="lt1" tx1="dk1" bg2="lt2" tx2="dk2" accent1="accent1" accent2="accent2" accent3="accent3" accent4="accent4" accent5="accent5" accent6="accent6" hlink="hlink" folHlink="folHlink"/>
  <p:sldLayoutIdLst>
    <p:sldLayoutId id="2147483824" r:id="rId1"/>
    <p:sldLayoutId id="2147483825" r:id="rId2"/>
    <p:sldLayoutId id="2147483826" r:id="rId3"/>
    <p:sldLayoutId id="2147483827" r:id="rId4"/>
    <p:sldLayoutId id="2147483828" r:id="rId5"/>
    <p:sldLayoutId id="2147483829" r:id="rId6"/>
    <p:sldLayoutId id="2147483830" r:id="rId7"/>
    <p:sldLayoutId id="2147483831" r:id="rId8"/>
    <p:sldLayoutId id="2147483832" r:id="rId9"/>
    <p:sldLayoutId id="2147483833" r:id="rId10"/>
    <p:sldLayoutId id="2147483834" r:id="rId11"/>
  </p:sldLayoutIdLst>
  <p:txStyles>
    <p:title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Candara" panose="020E0502030303020204" pitchFamily="34"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Candara" panose="020E0502030303020204" pitchFamily="34"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Candara" panose="020E0502030303020204" pitchFamily="34"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Candara" panose="020E0502030303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85.xml"/></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72.xml"/><Relationship Id="rId6" Type="http://schemas.openxmlformats.org/officeDocument/2006/relationships/image" Target="../media/image9.jpeg"/><Relationship Id="rId5" Type="http://schemas.openxmlformats.org/officeDocument/2006/relationships/image" Target="../media/image8.jpg"/><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10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en.kremlin.ru/events/president/news/57675"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7.xml"/><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4.xml"/></Relationships>
</file>

<file path=ppt/slides/_rels/slide26.xml.rels><?xml version="1.0" encoding="UTF-8" standalone="yes"?>
<Relationships xmlns="http://schemas.openxmlformats.org/package/2006/relationships"><Relationship Id="rId3" Type="http://schemas.openxmlformats.org/officeDocument/2006/relationships/hyperlink" Target="https://en.wikipedia.org/wiki/Russian_language_in_Israel#cite_note-FOOTNOTEDowty200495-1" TargetMode="External"/><Relationship Id="rId2" Type="http://schemas.openxmlformats.org/officeDocument/2006/relationships/notesSlide" Target="../notesSlides/notesSlide19.xml"/><Relationship Id="rId1" Type="http://schemas.openxmlformats.org/officeDocument/2006/relationships/slideLayout" Target="../slideLayouts/slideLayout87.xml"/><Relationship Id="rId4" Type="http://schemas.openxmlformats.org/officeDocument/2006/relationships/image" Target="../media/image15.jpg"/></Relationships>
</file>

<file path=ppt/slides/_rels/slide27.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85.xml"/></Relationships>
</file>

<file path=ppt/slides/_rels/slide2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0.xml"/><Relationship Id="rId1" Type="http://schemas.openxmlformats.org/officeDocument/2006/relationships/slideLayout" Target="../slideLayouts/slideLayout74.xml"/></Relationships>
</file>

<file path=ppt/slides/_rels/slide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1.xml"/><Relationship Id="rId1" Type="http://schemas.openxmlformats.org/officeDocument/2006/relationships/slideLayout" Target="../slideLayouts/slideLayout7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74.xml"/></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72.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4.xml"/></Relationships>
</file>

<file path=ppt/slides/_rels/slide34.xml.rels><?xml version="1.0" encoding="UTF-8" standalone="yes"?>
<Relationships xmlns="http://schemas.openxmlformats.org/package/2006/relationships"><Relationship Id="rId3" Type="http://schemas.openxmlformats.org/officeDocument/2006/relationships/hyperlink" Target="http://www.khouse.org/enews_cat/" TargetMode="External"/><Relationship Id="rId2" Type="http://schemas.openxmlformats.org/officeDocument/2006/relationships/notesSlide" Target="../notesSlides/notesSlide23.xml"/><Relationship Id="rId1" Type="http://schemas.openxmlformats.org/officeDocument/2006/relationships/slideLayout" Target="../slideLayouts/slideLayout72.xml"/><Relationship Id="rId4" Type="http://schemas.openxmlformats.org/officeDocument/2006/relationships/image" Target="../media/image24.jpg"/></Relationships>
</file>

<file path=ppt/slides/_rels/slide35.xml.rels><?xml version="1.0" encoding="UTF-8" standalone="yes"?>
<Relationships xmlns="http://schemas.openxmlformats.org/package/2006/relationships"><Relationship Id="rId3" Type="http://schemas.openxmlformats.org/officeDocument/2006/relationships/hyperlink" Target="http://www.khouse.org/enews_cat/" TargetMode="External"/><Relationship Id="rId2" Type="http://schemas.openxmlformats.org/officeDocument/2006/relationships/notesSlide" Target="../notesSlides/notesSlide24.xml"/><Relationship Id="rId1" Type="http://schemas.openxmlformats.org/officeDocument/2006/relationships/slideLayout" Target="../slideLayouts/slideLayout72.xml"/><Relationship Id="rId4" Type="http://schemas.openxmlformats.org/officeDocument/2006/relationships/image" Target="../media/image24.jpg"/></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6.xml"/><Relationship Id="rId1" Type="http://schemas.openxmlformats.org/officeDocument/2006/relationships/slideLayout" Target="../slideLayouts/slideLayout72.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2.xml"/></Relationships>
</file>

<file path=ppt/slides/_rels/slide3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7.xml"/><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72.xml"/></Relationships>
</file>

<file path=ppt/slides/_rels/slide41.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112.xml"/></Relationships>
</file>

<file path=ppt/slides/_rels/slide4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2.xml"/></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2.xml"/></Relationships>
</file>

<file path=ppt/slides/_rels/slide4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1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12.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12.xml"/></Relationships>
</file>

<file path=ppt/slides/_rels/slide4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4.xml"/></Relationships>
</file>

<file path=ppt/slides/_rels/slide4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9.xml"/><Relationship Id="rId1" Type="http://schemas.openxmlformats.org/officeDocument/2006/relationships/slideLayout" Target="../slideLayouts/slideLayout83.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2.xml"/></Relationships>
</file>

<file path=ppt/slides/_rels/slide5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2.xml"/></Relationships>
</file>

<file path=ppt/slides/_rels/slide5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7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520" y="52106"/>
            <a:ext cx="2880320" cy="3240360"/>
          </a:xfrm>
          <a:solidFill>
            <a:schemeClr val="bg1"/>
          </a:solidFill>
          <a:effectLst>
            <a:softEdge rad="635000"/>
          </a:effectLst>
        </p:spPr>
        <p:txBody>
          <a:bodyPr>
            <a:noAutofit/>
          </a:bodyPr>
          <a:lstStyle/>
          <a:p>
            <a:r>
              <a:rPr lang="en-CA" b="1" dirty="0" smtClean="0">
                <a:solidFill>
                  <a:srgbClr val="FF0000"/>
                </a:solidFill>
                <a:effectLst>
                  <a:outerShdw blurRad="38100" dist="38100" dir="2700000" algn="tl">
                    <a:srgbClr val="000000">
                      <a:alpha val="43137"/>
                    </a:srgbClr>
                  </a:outerShdw>
                </a:effectLst>
                <a:latin typeface="Berlin Sans FB Demi" panose="020E0802020502020306" pitchFamily="34" charset="0"/>
              </a:rPr>
              <a:t>Russia </a:t>
            </a:r>
            <a:br>
              <a:rPr lang="en-CA" b="1" dirty="0" smtClean="0">
                <a:solidFill>
                  <a:srgbClr val="FF0000"/>
                </a:solidFill>
                <a:effectLst>
                  <a:outerShdw blurRad="38100" dist="38100" dir="2700000" algn="tl">
                    <a:srgbClr val="000000">
                      <a:alpha val="43137"/>
                    </a:srgbClr>
                  </a:outerShdw>
                </a:effectLst>
                <a:latin typeface="Berlin Sans FB Demi" panose="020E0802020502020306" pitchFamily="34" charset="0"/>
              </a:rPr>
            </a:br>
            <a:r>
              <a:rPr lang="en-CA" b="1" dirty="0" smtClean="0">
                <a:solidFill>
                  <a:srgbClr val="FF0000"/>
                </a:solidFill>
                <a:effectLst>
                  <a:outerShdw blurRad="38100" dist="38100" dir="2700000" algn="tl">
                    <a:srgbClr val="000000">
                      <a:alpha val="43137"/>
                    </a:srgbClr>
                  </a:outerShdw>
                </a:effectLst>
                <a:latin typeface="Berlin Sans FB Demi" panose="020E0802020502020306" pitchFamily="34" charset="0"/>
              </a:rPr>
              <a:t>on </a:t>
            </a:r>
            <a:br>
              <a:rPr lang="en-CA" b="1" dirty="0" smtClean="0">
                <a:solidFill>
                  <a:srgbClr val="FF0000"/>
                </a:solidFill>
                <a:effectLst>
                  <a:outerShdw blurRad="38100" dist="38100" dir="2700000" algn="tl">
                    <a:srgbClr val="000000">
                      <a:alpha val="43137"/>
                    </a:srgbClr>
                  </a:outerShdw>
                </a:effectLst>
                <a:latin typeface="Berlin Sans FB Demi" panose="020E0802020502020306" pitchFamily="34" charset="0"/>
              </a:rPr>
            </a:br>
            <a:r>
              <a:rPr lang="en-CA" b="1" dirty="0" smtClean="0">
                <a:solidFill>
                  <a:srgbClr val="FF0000"/>
                </a:solidFill>
                <a:effectLst>
                  <a:outerShdw blurRad="38100" dist="38100" dir="2700000" algn="tl">
                    <a:srgbClr val="000000">
                      <a:alpha val="43137"/>
                    </a:srgbClr>
                  </a:outerShdw>
                </a:effectLst>
                <a:latin typeface="Berlin Sans FB Demi" panose="020E0802020502020306" pitchFamily="34" charset="0"/>
              </a:rPr>
              <a:t>Israel’s</a:t>
            </a:r>
            <a:br>
              <a:rPr lang="en-CA" b="1" dirty="0" smtClean="0">
                <a:solidFill>
                  <a:srgbClr val="FF0000"/>
                </a:solidFill>
                <a:effectLst>
                  <a:outerShdw blurRad="38100" dist="38100" dir="2700000" algn="tl">
                    <a:srgbClr val="000000">
                      <a:alpha val="43137"/>
                    </a:srgbClr>
                  </a:outerShdw>
                </a:effectLst>
                <a:latin typeface="Berlin Sans FB Demi" panose="020E0802020502020306" pitchFamily="34" charset="0"/>
              </a:rPr>
            </a:br>
            <a:r>
              <a:rPr lang="en-CA" b="1" dirty="0" smtClean="0">
                <a:solidFill>
                  <a:srgbClr val="FF0000"/>
                </a:solidFill>
                <a:effectLst>
                  <a:outerShdw blurRad="38100" dist="38100" dir="2700000" algn="tl">
                    <a:srgbClr val="000000">
                      <a:alpha val="43137"/>
                    </a:srgbClr>
                  </a:outerShdw>
                </a:effectLst>
                <a:latin typeface="Berlin Sans FB Demi" panose="020E0802020502020306" pitchFamily="34" charset="0"/>
              </a:rPr>
              <a:t> Border</a:t>
            </a:r>
            <a:endParaRPr lang="en-CA" b="1" dirty="0">
              <a:solidFill>
                <a:srgbClr val="FF0000"/>
              </a:solidFill>
              <a:effectLst>
                <a:outerShdw blurRad="38100" dist="38100" dir="2700000" algn="tl">
                  <a:srgbClr val="000000">
                    <a:alpha val="43137"/>
                  </a:srgbClr>
                </a:outerShdw>
              </a:effectLst>
              <a:latin typeface="Berlin Sans FB Demi" panose="020E0802020502020306" pitchFamily="34" charset="0"/>
            </a:endParaRPr>
          </a:p>
        </p:txBody>
      </p:sp>
      <p:sp>
        <p:nvSpPr>
          <p:cNvPr id="3" name="TextBox 2"/>
          <p:cNvSpPr txBox="1"/>
          <p:nvPr/>
        </p:nvSpPr>
        <p:spPr>
          <a:xfrm>
            <a:off x="5868144" y="476672"/>
            <a:ext cx="2848884" cy="830997"/>
          </a:xfrm>
          <a:prstGeom prst="rect">
            <a:avLst/>
          </a:prstGeom>
          <a:solidFill>
            <a:schemeClr val="bg1"/>
          </a:solidFill>
          <a:effectLst>
            <a:softEdge rad="63500"/>
          </a:effectLst>
        </p:spPr>
        <p:txBody>
          <a:bodyPr wrap="square" rtlCol="0">
            <a:spAutoFit/>
          </a:bodyPr>
          <a:lstStyle/>
          <a:p>
            <a:pPr algn="ctr"/>
            <a:r>
              <a:rPr lang="en-CA" sz="2400" dirty="0" err="1" smtClean="0">
                <a:latin typeface="Berlin Sans FB Demi" panose="020E0802020502020306" pitchFamily="34" charset="0"/>
              </a:rPr>
              <a:t>Whatchan</a:t>
            </a:r>
            <a:r>
              <a:rPr lang="en-CA" sz="2400" dirty="0" smtClean="0">
                <a:latin typeface="Berlin Sans FB Demi" panose="020E0802020502020306" pitchFamily="34" charset="0"/>
              </a:rPr>
              <a:t> Lake</a:t>
            </a:r>
          </a:p>
          <a:p>
            <a:pPr algn="ctr"/>
            <a:r>
              <a:rPr lang="en-CA" sz="2400" dirty="0" smtClean="0">
                <a:latin typeface="Berlin Sans FB Demi" panose="020E0802020502020306" pitchFamily="34" charset="0"/>
              </a:rPr>
              <a:t>August 15, 2018</a:t>
            </a:r>
            <a:endParaRPr lang="en-CA" sz="2400" dirty="0">
              <a:latin typeface="Berlin Sans FB Demi" panose="020E0802020502020306" pitchFamily="34" charset="0"/>
            </a:endParaRPr>
          </a:p>
        </p:txBody>
      </p:sp>
    </p:spTree>
    <p:extLst>
      <p:ext uri="{BB962C8B-B14F-4D97-AF65-F5344CB8AC3E}">
        <p14:creationId xmlns:p14="http://schemas.microsoft.com/office/powerpoint/2010/main" val="36329302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268701"/>
            <a:ext cx="8229600" cy="4392548"/>
          </a:xfrm>
          <a:solidFill>
            <a:schemeClr val="bg1"/>
          </a:solidFill>
          <a:effectLst>
            <a:softEdge rad="127000"/>
          </a:effectLst>
        </p:spPr>
        <p:txBody>
          <a:bodyPr>
            <a:normAutofit/>
          </a:bodyPr>
          <a:lstStyle/>
          <a:p>
            <a:endParaRPr lang="en-CA" sz="500" dirty="0" smtClean="0">
              <a:latin typeface="Candara" panose="020E0502030303020204" pitchFamily="34" charset="0"/>
            </a:endParaRPr>
          </a:p>
          <a:p>
            <a:r>
              <a:rPr lang="en-CA" sz="2400" dirty="0" smtClean="0">
                <a:latin typeface="Candara" panose="020E0502030303020204" pitchFamily="34" charset="0"/>
              </a:rPr>
              <a:t>“But </a:t>
            </a:r>
            <a:r>
              <a:rPr lang="en-CA" sz="2400" dirty="0" smtClean="0">
                <a:latin typeface="Candara" panose="020E0502030303020204" pitchFamily="34" charset="0"/>
              </a:rPr>
              <a:t>what nations are signified by these three proper names?  This question has been long since determined by the learned.  The celebrated </a:t>
            </a:r>
            <a:r>
              <a:rPr lang="en-CA" sz="2400" b="1" dirty="0" err="1" smtClean="0">
                <a:latin typeface="Candara" panose="020E0502030303020204" pitchFamily="34" charset="0"/>
              </a:rPr>
              <a:t>Bochart</a:t>
            </a:r>
            <a:r>
              <a:rPr lang="en-CA" sz="2400" b="1" dirty="0" smtClean="0">
                <a:latin typeface="Candara" panose="020E0502030303020204" pitchFamily="34" charset="0"/>
              </a:rPr>
              <a:t>,</a:t>
            </a:r>
            <a:r>
              <a:rPr lang="en-CA" sz="2400" dirty="0" smtClean="0">
                <a:latin typeface="Candara" panose="020E0502030303020204" pitchFamily="34" charset="0"/>
              </a:rPr>
              <a:t> about the year 1640, observed in his elaborate researches into </a:t>
            </a:r>
            <a:r>
              <a:rPr lang="en-CA" sz="2400" b="1" dirty="0" smtClean="0">
                <a:latin typeface="Candara" panose="020E0502030303020204" pitchFamily="34" charset="0"/>
              </a:rPr>
              <a:t>Sacred Geography</a:t>
            </a:r>
            <a:r>
              <a:rPr lang="en-CA" sz="2400" dirty="0" smtClean="0">
                <a:latin typeface="Candara" panose="020E0502030303020204" pitchFamily="34" charset="0"/>
              </a:rPr>
              <a:t>, that, </a:t>
            </a:r>
            <a:r>
              <a:rPr lang="en-CA" sz="2400" dirty="0" err="1" smtClean="0">
                <a:latin typeface="Candara" panose="020E0502030303020204" pitchFamily="34" charset="0"/>
              </a:rPr>
              <a:t>Ros</a:t>
            </a:r>
            <a:r>
              <a:rPr lang="en-CA" sz="2400" dirty="0" smtClean="0">
                <a:latin typeface="Candara" panose="020E0502030303020204" pitchFamily="34" charset="0"/>
              </a:rPr>
              <a:t>, is the most ancient form under which history makes mention of the name of </a:t>
            </a:r>
            <a:r>
              <a:rPr lang="en-CA" sz="2400" b="1" dirty="0" smtClean="0">
                <a:latin typeface="Candara" panose="020E0502030303020204" pitchFamily="34" charset="0"/>
              </a:rPr>
              <a:t>Russia;</a:t>
            </a:r>
            <a:r>
              <a:rPr lang="en-CA" sz="2400" dirty="0" smtClean="0">
                <a:latin typeface="Candara" panose="020E0502030303020204" pitchFamily="34" charset="0"/>
              </a:rPr>
              <a:t> and he contended that </a:t>
            </a:r>
            <a:r>
              <a:rPr lang="en-CA" sz="2400" dirty="0" err="1" smtClean="0">
                <a:latin typeface="Candara" panose="020E0502030303020204" pitchFamily="34" charset="0"/>
              </a:rPr>
              <a:t>Ros</a:t>
            </a:r>
            <a:r>
              <a:rPr lang="en-CA" sz="2400" dirty="0" smtClean="0">
                <a:latin typeface="Candara" panose="020E0502030303020204" pitchFamily="34" charset="0"/>
              </a:rPr>
              <a:t> and </a:t>
            </a:r>
            <a:r>
              <a:rPr lang="en-CA" sz="2400" dirty="0" err="1" smtClean="0">
                <a:latin typeface="Candara" panose="020E0502030303020204" pitchFamily="34" charset="0"/>
              </a:rPr>
              <a:t>Mosc</a:t>
            </a:r>
            <a:r>
              <a:rPr lang="en-CA" sz="2400" dirty="0" smtClean="0">
                <a:latin typeface="Candara" panose="020E0502030303020204" pitchFamily="34" charset="0"/>
              </a:rPr>
              <a:t> properly denote the nations of </a:t>
            </a:r>
            <a:r>
              <a:rPr lang="en-CA" sz="2400" b="1" dirty="0" smtClean="0">
                <a:latin typeface="Candara" panose="020E0502030303020204" pitchFamily="34" charset="0"/>
              </a:rPr>
              <a:t>Russia</a:t>
            </a:r>
            <a:r>
              <a:rPr lang="en-CA" sz="2400" dirty="0" smtClean="0">
                <a:latin typeface="Candara" panose="020E0502030303020204" pitchFamily="34" charset="0"/>
              </a:rPr>
              <a:t> and </a:t>
            </a:r>
            <a:r>
              <a:rPr lang="en-CA" sz="2400" dirty="0" err="1" smtClean="0">
                <a:latin typeface="Candara" panose="020E0502030303020204" pitchFamily="34" charset="0"/>
              </a:rPr>
              <a:t>Moscovy</a:t>
            </a:r>
            <a:r>
              <a:rPr lang="en-CA" sz="2400" dirty="0" smtClean="0">
                <a:latin typeface="Candara" panose="020E0502030303020204" pitchFamily="34" charset="0"/>
              </a:rPr>
              <a:t>.  “It is credible,” says he, “that the </a:t>
            </a:r>
            <a:r>
              <a:rPr lang="en-CA" sz="2400" dirty="0" err="1" smtClean="0">
                <a:latin typeface="Candara" panose="020E0502030303020204" pitchFamily="34" charset="0"/>
              </a:rPr>
              <a:t>Rhos</a:t>
            </a:r>
            <a:r>
              <a:rPr lang="en-CA" sz="2400" dirty="0" smtClean="0">
                <a:latin typeface="Candara" panose="020E0502030303020204" pitchFamily="34" charset="0"/>
              </a:rPr>
              <a:t> and </a:t>
            </a:r>
            <a:r>
              <a:rPr lang="en-CA" sz="2400" dirty="0" err="1" smtClean="0">
                <a:latin typeface="Candara" panose="020E0502030303020204" pitchFamily="34" charset="0"/>
              </a:rPr>
              <a:t>Mesech</a:t>
            </a:r>
            <a:r>
              <a:rPr lang="en-CA" sz="2400" dirty="0" smtClean="0">
                <a:latin typeface="Candara" panose="020E0502030303020204" pitchFamily="34" charset="0"/>
              </a:rPr>
              <a:t> (that is of </a:t>
            </a:r>
            <a:r>
              <a:rPr lang="en-CA" sz="2400" dirty="0" err="1" smtClean="0">
                <a:latin typeface="Candara" panose="020E0502030303020204" pitchFamily="34" charset="0"/>
              </a:rPr>
              <a:t>Rhossi</a:t>
            </a:r>
            <a:r>
              <a:rPr lang="en-CA" sz="2400" dirty="0" smtClean="0">
                <a:latin typeface="Candara" panose="020E0502030303020204" pitchFamily="34" charset="0"/>
              </a:rPr>
              <a:t> and </a:t>
            </a:r>
            <a:r>
              <a:rPr lang="en-CA" sz="2400" dirty="0" err="1" smtClean="0">
                <a:latin typeface="Candara" panose="020E0502030303020204" pitchFamily="34" charset="0"/>
              </a:rPr>
              <a:t>Moschi</a:t>
            </a:r>
            <a:r>
              <a:rPr lang="en-CA" sz="2400" dirty="0" smtClean="0">
                <a:latin typeface="Candara" panose="020E0502030303020204" pitchFamily="34" charset="0"/>
              </a:rPr>
              <a:t>) of whom Ezekiel speaks, descended the </a:t>
            </a:r>
            <a:r>
              <a:rPr lang="en-CA" sz="2400" b="1" dirty="0" smtClean="0">
                <a:latin typeface="Candara" panose="020E0502030303020204" pitchFamily="34" charset="0"/>
              </a:rPr>
              <a:t>Russians</a:t>
            </a:r>
            <a:r>
              <a:rPr lang="en-CA" sz="2400" dirty="0" smtClean="0">
                <a:latin typeface="Candara" panose="020E0502030303020204" pitchFamily="34" charset="0"/>
              </a:rPr>
              <a:t> and </a:t>
            </a:r>
            <a:r>
              <a:rPr lang="en-CA" sz="2400" dirty="0" err="1" smtClean="0">
                <a:latin typeface="Candara" panose="020E0502030303020204" pitchFamily="34" charset="0"/>
              </a:rPr>
              <a:t>Moscovites</a:t>
            </a:r>
            <a:r>
              <a:rPr lang="en-CA" sz="2400" dirty="0" smtClean="0">
                <a:latin typeface="Candara" panose="020E0502030303020204" pitchFamily="34" charset="0"/>
              </a:rPr>
              <a:t>, nations of the greatest celebrity in European Scythia.”</a:t>
            </a:r>
            <a:endParaRPr lang="en-CA" sz="2400" dirty="0">
              <a:latin typeface="Candara" panose="020E0502030303020204" pitchFamily="34" charset="0"/>
            </a:endParaRPr>
          </a:p>
        </p:txBody>
      </p:sp>
      <p:sp>
        <p:nvSpPr>
          <p:cNvPr id="11" name="TextBox 10"/>
          <p:cNvSpPr txBox="1"/>
          <p:nvPr/>
        </p:nvSpPr>
        <p:spPr>
          <a:xfrm>
            <a:off x="1979640" y="4077090"/>
            <a:ext cx="184731" cy="369332"/>
          </a:xfrm>
          <a:prstGeom prst="rect">
            <a:avLst/>
          </a:prstGeom>
          <a:noFill/>
        </p:spPr>
        <p:txBody>
          <a:bodyPr wrap="none" rtlCol="0">
            <a:spAutoFit/>
          </a:bodyPr>
          <a:lstStyle/>
          <a:p>
            <a:endParaRPr lang="en-CA" dirty="0">
              <a:latin typeface="Candara" panose="020E0502030303020204" pitchFamily="34" charset="0"/>
            </a:endParaRPr>
          </a:p>
        </p:txBody>
      </p:sp>
      <p:sp>
        <p:nvSpPr>
          <p:cNvPr id="7" name="TextBox 6"/>
          <p:cNvSpPr txBox="1"/>
          <p:nvPr/>
        </p:nvSpPr>
        <p:spPr>
          <a:xfrm>
            <a:off x="1938907" y="5949280"/>
            <a:ext cx="5266185" cy="461665"/>
          </a:xfrm>
          <a:prstGeom prst="rect">
            <a:avLst/>
          </a:prstGeom>
          <a:solidFill>
            <a:schemeClr val="bg1"/>
          </a:solidFill>
          <a:effectLst>
            <a:softEdge rad="63500"/>
          </a:effectLst>
        </p:spPr>
        <p:txBody>
          <a:bodyPr wrap="none" rtlCol="0">
            <a:spAutoFit/>
          </a:bodyPr>
          <a:lstStyle/>
          <a:p>
            <a:r>
              <a:rPr lang="en-CA" sz="2400" b="1" dirty="0" err="1" smtClean="0">
                <a:effectLst>
                  <a:outerShdw blurRad="38100" dist="38100" dir="2700000" algn="tl">
                    <a:srgbClr val="000000">
                      <a:alpha val="43137"/>
                    </a:srgbClr>
                  </a:outerShdw>
                </a:effectLst>
                <a:latin typeface="Candara" panose="020E0502030303020204" pitchFamily="34" charset="0"/>
              </a:rPr>
              <a:t>Elpis</a:t>
            </a:r>
            <a:r>
              <a:rPr lang="en-CA" sz="2400" b="1" dirty="0" smtClean="0">
                <a:effectLst>
                  <a:outerShdw blurRad="38100" dist="38100" dir="2700000" algn="tl">
                    <a:srgbClr val="000000">
                      <a:alpha val="43137"/>
                    </a:srgbClr>
                  </a:outerShdw>
                </a:effectLst>
                <a:latin typeface="Candara" panose="020E0502030303020204" pitchFamily="34" charset="0"/>
              </a:rPr>
              <a:t> Israel; John Thomas; 1848; Pg. 381</a:t>
            </a:r>
            <a:endParaRPr lang="en-CA" sz="2400" b="1" dirty="0">
              <a:effectLst>
                <a:outerShdw blurRad="38100" dist="38100" dir="2700000" algn="tl">
                  <a:srgbClr val="000000">
                    <a:alpha val="43137"/>
                  </a:srgbClr>
                </a:outerShdw>
              </a:effectLst>
              <a:latin typeface="Candara" panose="020E0502030303020204" pitchFamily="34" charset="0"/>
            </a:endParaRPr>
          </a:p>
        </p:txBody>
      </p:sp>
      <p:sp>
        <p:nvSpPr>
          <p:cNvPr id="8" name="Title 1"/>
          <p:cNvSpPr>
            <a:spLocks noGrp="1"/>
          </p:cNvSpPr>
          <p:nvPr>
            <p:ph type="title"/>
          </p:nvPr>
        </p:nvSpPr>
        <p:spPr>
          <a:xfrm>
            <a:off x="457200" y="274638"/>
            <a:ext cx="8229600" cy="850042"/>
          </a:xfrm>
          <a:solidFill>
            <a:schemeClr val="bg1"/>
          </a:solidFill>
          <a:effectLst>
            <a:softEdge rad="127000"/>
          </a:effectLst>
        </p:spPr>
        <p:txBody>
          <a:bodyPr>
            <a:normAutofit/>
          </a:bodyPr>
          <a:lstStyle/>
          <a:p>
            <a:r>
              <a:rPr lang="en-CA" sz="3600" b="1" dirty="0" smtClean="0">
                <a:latin typeface="Leelawadee" panose="020B0502040204020203" pitchFamily="34" charset="-34"/>
                <a:cs typeface="Leelawadee" panose="020B0502040204020203" pitchFamily="34" charset="-34"/>
              </a:rPr>
              <a:t>The Prince of Rosh, </a:t>
            </a:r>
            <a:r>
              <a:rPr lang="en-CA" sz="3600" b="1" dirty="0" err="1" smtClean="0">
                <a:latin typeface="Leelawadee" panose="020B0502040204020203" pitchFamily="34" charset="-34"/>
                <a:cs typeface="Leelawadee" panose="020B0502040204020203" pitchFamily="34" charset="-34"/>
              </a:rPr>
              <a:t>Meshech</a:t>
            </a:r>
            <a:r>
              <a:rPr lang="en-CA" sz="3600" b="1" dirty="0" smtClean="0">
                <a:latin typeface="Leelawadee" panose="020B0502040204020203" pitchFamily="34" charset="-34"/>
                <a:cs typeface="Leelawadee" panose="020B0502040204020203" pitchFamily="34" charset="-34"/>
              </a:rPr>
              <a:t>, Tubal</a:t>
            </a:r>
            <a:endParaRPr lang="en-CA" sz="36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8258891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4638"/>
            <a:ext cx="8229600" cy="778098"/>
          </a:xfrm>
        </p:spPr>
        <p:txBody>
          <a:bodyPr>
            <a:normAutofit fontScale="90000"/>
          </a:bodyPr>
          <a:lstStyle/>
          <a:p>
            <a:r>
              <a:rPr lang="en-CA" sz="3600" b="1" dirty="0" smtClean="0"/>
              <a:t>Christadelphian Witness During the 60’s</a:t>
            </a:r>
            <a:endParaRPr lang="en-CA" sz="3600" b="1" dirty="0"/>
          </a:p>
        </p:txBody>
      </p:sp>
      <p:pic>
        <p:nvPicPr>
          <p:cNvPr id="7" name="Content Placeholder 6"/>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0652" t="5703" r="4054" b="15113"/>
          <a:stretch/>
        </p:blipFill>
        <p:spPr>
          <a:xfrm>
            <a:off x="666478" y="1105000"/>
            <a:ext cx="7865967" cy="5476876"/>
          </a:xfrm>
        </p:spPr>
      </p:pic>
    </p:spTree>
    <p:extLst>
      <p:ext uri="{BB962C8B-B14F-4D97-AF65-F5344CB8AC3E}">
        <p14:creationId xmlns:p14="http://schemas.microsoft.com/office/powerpoint/2010/main" val="83999626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4" name="Content Placeholder 6" descr="Gage Park Banner - FINAL (SMALL).jpg"/>
          <p:cNvPicPr>
            <a:picLocks noGrp="1" noChangeAspect="1"/>
          </p:cNvPicPr>
          <p:nvPr>
            <p:ph idx="1"/>
          </p:nvPr>
        </p:nvPicPr>
        <p:blipFill>
          <a:blip r:embed="rId3" cstate="print"/>
          <a:stretch>
            <a:fillRect/>
          </a:stretch>
        </p:blipFill>
        <p:spPr>
          <a:xfrm>
            <a:off x="27661" y="260648"/>
            <a:ext cx="8996989" cy="6120680"/>
          </a:xfrm>
          <a:prstGeom prst="rect">
            <a:avLst/>
          </a:prstGeom>
        </p:spPr>
      </p:pic>
    </p:spTree>
    <p:extLst>
      <p:ext uri="{BB962C8B-B14F-4D97-AF65-F5344CB8AC3E}">
        <p14:creationId xmlns:p14="http://schemas.microsoft.com/office/powerpoint/2010/main" val="4843105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5275"/>
            <a:ext cx="8229600" cy="1143000"/>
          </a:xfrm>
        </p:spPr>
        <p:txBody>
          <a:bodyPr>
            <a:normAutofit/>
          </a:bodyPr>
          <a:lstStyle/>
          <a:p>
            <a:r>
              <a:rPr lang="en-CA" sz="3600" b="1" dirty="0" smtClean="0">
                <a:latin typeface="Leelawadee" panose="020B0502040204020203" pitchFamily="34" charset="-34"/>
                <a:cs typeface="Leelawadee" panose="020B0502040204020203" pitchFamily="34" charset="-34"/>
              </a:rPr>
              <a:t>December 25, 1991</a:t>
            </a:r>
            <a:endParaRPr lang="en-CA" sz="3600" b="1" dirty="0">
              <a:latin typeface="Leelawadee" panose="020B0502040204020203" pitchFamily="34" charset="-34"/>
              <a:cs typeface="Leelawadee" panose="020B0502040204020203" pitchFamily="34" charset="-34"/>
            </a:endParaRPr>
          </a:p>
        </p:txBody>
      </p:sp>
      <p:pic>
        <p:nvPicPr>
          <p:cNvPr id="6" name="Content Placeholder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9992" y="1680395"/>
            <a:ext cx="3744417" cy="1676597"/>
          </a:xfrm>
          <a:prstGeom prst="rect">
            <a:avLst/>
          </a:prstGeom>
        </p:spPr>
      </p:pic>
      <p:pic>
        <p:nvPicPr>
          <p:cNvPr id="9" name="Content Placeholder 8"/>
          <p:cNvPicPr>
            <a:picLocks noGrp="1" noChangeAspect="1"/>
          </p:cNvPicPr>
          <p:nvPr>
            <p:ph idx="1"/>
          </p:nvPr>
        </p:nvPicPr>
        <p:blipFill rotWithShape="1">
          <a:blip r:embed="rId4">
            <a:extLst>
              <a:ext uri="{28A0092B-C50C-407E-A947-70E740481C1C}">
                <a14:useLocalDpi xmlns:a14="http://schemas.microsoft.com/office/drawing/2010/main" val="0"/>
              </a:ext>
            </a:extLst>
          </a:blip>
          <a:srcRect r="21162"/>
          <a:stretch/>
        </p:blipFill>
        <p:spPr>
          <a:xfrm>
            <a:off x="836639" y="1677837"/>
            <a:ext cx="3695437" cy="1662896"/>
          </a:xfr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3293" y="3863130"/>
            <a:ext cx="1541116" cy="2164568"/>
          </a:xfrm>
          <a:prstGeom prst="rect">
            <a:avLst/>
          </a:prstGeom>
        </p:spPr>
      </p:pic>
      <p:pic>
        <p:nvPicPr>
          <p:cNvPr id="13" name="Pictur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1876" y="3863130"/>
            <a:ext cx="2016224" cy="2016224"/>
          </a:xfrm>
          <a:prstGeom prst="rect">
            <a:avLst/>
          </a:prstGeom>
        </p:spPr>
      </p:pic>
      <p:sp>
        <p:nvSpPr>
          <p:cNvPr id="14" name="TextBox 13"/>
          <p:cNvSpPr txBox="1"/>
          <p:nvPr/>
        </p:nvSpPr>
        <p:spPr>
          <a:xfrm>
            <a:off x="830534" y="3401465"/>
            <a:ext cx="2733354" cy="461665"/>
          </a:xfrm>
          <a:prstGeom prst="rect">
            <a:avLst/>
          </a:prstGeom>
          <a:noFill/>
        </p:spPr>
        <p:txBody>
          <a:bodyPr wrap="square" rtlCol="0">
            <a:spAutoFit/>
          </a:bodyPr>
          <a:lstStyle/>
          <a:p>
            <a:r>
              <a:rPr lang="en-CA" sz="2400" b="1" dirty="0" smtClean="0">
                <a:latin typeface="Candara" panose="020E0502030303020204" pitchFamily="34" charset="0"/>
              </a:rPr>
              <a:t>Mikhail Gorbachev</a:t>
            </a:r>
            <a:endParaRPr lang="en-CA" sz="2400" b="1" dirty="0">
              <a:latin typeface="Candara" panose="020E0502030303020204" pitchFamily="34" charset="0"/>
            </a:endParaRPr>
          </a:p>
        </p:txBody>
      </p:sp>
      <p:sp>
        <p:nvSpPr>
          <p:cNvPr id="15" name="TextBox 14"/>
          <p:cNvSpPr txBox="1"/>
          <p:nvPr/>
        </p:nvSpPr>
        <p:spPr>
          <a:xfrm>
            <a:off x="5855415" y="3401464"/>
            <a:ext cx="2388994" cy="461665"/>
          </a:xfrm>
          <a:prstGeom prst="rect">
            <a:avLst/>
          </a:prstGeom>
          <a:noFill/>
        </p:spPr>
        <p:txBody>
          <a:bodyPr wrap="square" rtlCol="0">
            <a:spAutoFit/>
          </a:bodyPr>
          <a:lstStyle/>
          <a:p>
            <a:pPr algn="r"/>
            <a:r>
              <a:rPr lang="en-CA" sz="2400" b="1" dirty="0" smtClean="0">
                <a:latin typeface="Candara" panose="020E0502030303020204" pitchFamily="34" charset="0"/>
              </a:rPr>
              <a:t>Boris Yeltsin</a:t>
            </a:r>
            <a:endParaRPr lang="en-CA" sz="2400" b="1" dirty="0">
              <a:latin typeface="Candara" panose="020E0502030303020204" pitchFamily="34" charset="0"/>
            </a:endParaRPr>
          </a:p>
        </p:txBody>
      </p:sp>
      <p:sp>
        <p:nvSpPr>
          <p:cNvPr id="16" name="TextBox 15"/>
          <p:cNvSpPr txBox="1"/>
          <p:nvPr/>
        </p:nvSpPr>
        <p:spPr>
          <a:xfrm>
            <a:off x="857918" y="1139492"/>
            <a:ext cx="2561954" cy="461665"/>
          </a:xfrm>
          <a:prstGeom prst="rect">
            <a:avLst/>
          </a:prstGeom>
          <a:noFill/>
        </p:spPr>
        <p:txBody>
          <a:bodyPr wrap="square" rtlCol="0">
            <a:spAutoFit/>
          </a:bodyPr>
          <a:lstStyle/>
          <a:p>
            <a:r>
              <a:rPr lang="en-CA" sz="2400" b="1" dirty="0" smtClean="0">
                <a:latin typeface="Candara" panose="020E0502030303020204" pitchFamily="34" charset="0"/>
              </a:rPr>
              <a:t>SOVIET UNION</a:t>
            </a:r>
            <a:endParaRPr lang="en-CA" sz="2400" b="1" dirty="0">
              <a:latin typeface="Candara" panose="020E0502030303020204" pitchFamily="34" charset="0"/>
            </a:endParaRPr>
          </a:p>
        </p:txBody>
      </p:sp>
      <p:sp>
        <p:nvSpPr>
          <p:cNvPr id="17" name="TextBox 16"/>
          <p:cNvSpPr txBox="1"/>
          <p:nvPr/>
        </p:nvSpPr>
        <p:spPr>
          <a:xfrm>
            <a:off x="5004048" y="1141239"/>
            <a:ext cx="3240361" cy="461665"/>
          </a:xfrm>
          <a:prstGeom prst="rect">
            <a:avLst/>
          </a:prstGeom>
          <a:noFill/>
        </p:spPr>
        <p:txBody>
          <a:bodyPr wrap="square" rtlCol="0">
            <a:spAutoFit/>
          </a:bodyPr>
          <a:lstStyle/>
          <a:p>
            <a:pPr algn="r"/>
            <a:r>
              <a:rPr lang="en-CA" sz="2400" b="1" dirty="0" smtClean="0">
                <a:latin typeface="Candara" panose="020E0502030303020204" pitchFamily="34" charset="0"/>
              </a:rPr>
              <a:t>RUSSIAN FEDERATION</a:t>
            </a:r>
            <a:endParaRPr lang="en-CA" sz="2400" b="1" dirty="0">
              <a:latin typeface="Candara" panose="020E0502030303020204" pitchFamily="34" charset="0"/>
            </a:endParaRPr>
          </a:p>
        </p:txBody>
      </p:sp>
      <p:sp>
        <p:nvSpPr>
          <p:cNvPr id="18" name="Right Arrow 17"/>
          <p:cNvSpPr/>
          <p:nvPr/>
        </p:nvSpPr>
        <p:spPr>
          <a:xfrm>
            <a:off x="4067944" y="4149080"/>
            <a:ext cx="1614511" cy="1296144"/>
          </a:xfrm>
          <a:prstGeom prst="rightArrow">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atin typeface="Candara" panose="020E0502030303020204" pitchFamily="34" charset="0"/>
            </a:endParaRPr>
          </a:p>
        </p:txBody>
      </p:sp>
      <p:sp>
        <p:nvSpPr>
          <p:cNvPr id="3" name="TextBox 2"/>
          <p:cNvSpPr txBox="1"/>
          <p:nvPr/>
        </p:nvSpPr>
        <p:spPr>
          <a:xfrm>
            <a:off x="831803" y="1601157"/>
            <a:ext cx="7413875" cy="2308324"/>
          </a:xfrm>
          <a:prstGeom prst="rect">
            <a:avLst/>
          </a:prstGeom>
          <a:solidFill>
            <a:srgbClr val="FF0000"/>
          </a:solidFill>
        </p:spPr>
        <p:txBody>
          <a:bodyPr wrap="square" rtlCol="0">
            <a:spAutoFit/>
          </a:bodyPr>
          <a:lstStyle/>
          <a:p>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Ezekiel 38:4 KJV</a:t>
            </a:r>
          </a:p>
          <a:p>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4  And I will turn thee back, and put hooks into thy jaws, and I will bring thee forth, and all thine army, horses and horsemen, all of them clothed with all sorts </a:t>
            </a:r>
            <a:r>
              <a:rPr lang="en-CA" sz="2400" b="1" i="1" dirty="0">
                <a:solidFill>
                  <a:schemeClr val="bg1"/>
                </a:solidFill>
                <a:effectLst>
                  <a:outerShdw blurRad="38100" dist="38100" dir="2700000" algn="tl">
                    <a:srgbClr val="000000">
                      <a:alpha val="43137"/>
                    </a:srgbClr>
                  </a:outerShdw>
                </a:effectLst>
                <a:latin typeface="Candara" panose="020E0502030303020204" pitchFamily="34" charset="0"/>
              </a:rPr>
              <a:t>of armour, even</a:t>
            </a: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 a great company </a:t>
            </a:r>
            <a:r>
              <a:rPr lang="en-CA" sz="2400" b="1" i="1" dirty="0">
                <a:solidFill>
                  <a:schemeClr val="bg1"/>
                </a:solidFill>
                <a:effectLst>
                  <a:outerShdw blurRad="38100" dist="38100" dir="2700000" algn="tl">
                    <a:srgbClr val="000000">
                      <a:alpha val="43137"/>
                    </a:srgbClr>
                  </a:outerShdw>
                </a:effectLst>
                <a:latin typeface="Candara" panose="020E0502030303020204" pitchFamily="34" charset="0"/>
              </a:rPr>
              <a:t>with</a:t>
            </a: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 bucklers and shields, all of them handling swords</a:t>
            </a:r>
            <a:r>
              <a:rPr lang="en-CA" sz="2400" b="1" dirty="0" smtClean="0">
                <a:solidFill>
                  <a:schemeClr val="bg1"/>
                </a:solidFill>
                <a:effectLst>
                  <a:outerShdw blurRad="38100" dist="38100" dir="2700000" algn="tl">
                    <a:srgbClr val="000000">
                      <a:alpha val="43137"/>
                    </a:srgbClr>
                  </a:outerShdw>
                </a:effectLst>
                <a:latin typeface="Candara" panose="020E0502030303020204" pitchFamily="34" charset="0"/>
              </a:rPr>
              <a:t>:</a:t>
            </a:r>
            <a:endParaRPr lang="en-CA" sz="24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2497442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71339" y="416762"/>
            <a:ext cx="6801323" cy="858753"/>
          </a:xfrm>
          <a:solidFill>
            <a:srgbClr val="FF0000"/>
          </a:solidFill>
          <a:effectLst>
            <a:softEdge rad="127000"/>
          </a:effectLst>
        </p:spPr>
        <p:txBody>
          <a:bodyPr>
            <a:norm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The Rise of Latter Day Russia</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5" name="Content Placeholder 4"/>
          <p:cNvSpPr>
            <a:spLocks noGrp="1"/>
          </p:cNvSpPr>
          <p:nvPr>
            <p:ph sz="half" idx="1"/>
          </p:nvPr>
        </p:nvSpPr>
        <p:spPr>
          <a:xfrm>
            <a:off x="457200" y="1600201"/>
            <a:ext cx="4038600" cy="3989040"/>
          </a:xfrm>
          <a:solidFill>
            <a:schemeClr val="bg1">
              <a:alpha val="50000"/>
            </a:schemeClr>
          </a:solidFill>
        </p:spPr>
        <p:txBody>
          <a:bodyPr>
            <a:normAutofit/>
          </a:bodyPr>
          <a:lstStyle/>
          <a:p>
            <a:pPr marL="0" indent="0">
              <a:buNone/>
            </a:pPr>
            <a:endParaRPr lang="en-CA" sz="500" b="1" dirty="0" smtClean="0"/>
          </a:p>
          <a:p>
            <a:pPr marL="0" indent="0">
              <a:buNone/>
            </a:pPr>
            <a:r>
              <a:rPr lang="en-CA" sz="2400" b="1" dirty="0" smtClean="0"/>
              <a:t>Ezekiel </a:t>
            </a:r>
            <a:r>
              <a:rPr lang="en-CA" sz="2400" b="1" dirty="0"/>
              <a:t>38:1-2 KJV</a:t>
            </a:r>
          </a:p>
          <a:p>
            <a:r>
              <a:rPr lang="en-CA" sz="2400" dirty="0"/>
              <a:t>1  And the word of the LORD came unto me, saying,</a:t>
            </a:r>
          </a:p>
          <a:p>
            <a:r>
              <a:rPr lang="en-CA" sz="2400" dirty="0"/>
              <a:t>2  Son of man, </a:t>
            </a:r>
            <a:r>
              <a:rPr lang="en-CA" sz="2400" b="1" dirty="0"/>
              <a:t>set thy face against Gog, the land of Magog, the chief prince of </a:t>
            </a:r>
            <a:r>
              <a:rPr lang="en-CA" sz="2400" b="1" dirty="0" err="1"/>
              <a:t>Meshech</a:t>
            </a:r>
            <a:r>
              <a:rPr lang="en-CA" sz="2400" b="1" dirty="0"/>
              <a:t> and Tubal</a:t>
            </a:r>
            <a:r>
              <a:rPr lang="en-CA" sz="2400" dirty="0"/>
              <a:t>, and prophesy against him,</a:t>
            </a:r>
          </a:p>
          <a:p>
            <a:endParaRPr lang="en-CA" sz="2400" dirty="0"/>
          </a:p>
          <a:p>
            <a:pPr marL="514350" indent="-514350">
              <a:buFont typeface="+mj-lt"/>
              <a:buAutoNum type="arabicPeriod"/>
            </a:pPr>
            <a:endParaRPr lang="en-CA" sz="2400" b="1" dirty="0" smtClean="0"/>
          </a:p>
          <a:p>
            <a:pPr marL="514350" indent="-514350">
              <a:buFont typeface="+mj-lt"/>
              <a:buAutoNum type="arabicPeriod"/>
            </a:pPr>
            <a:endParaRPr lang="en-CA" sz="2400" dirty="0"/>
          </a:p>
        </p:txBody>
      </p:sp>
      <p:sp>
        <p:nvSpPr>
          <p:cNvPr id="7" name="TextBox 6"/>
          <p:cNvSpPr txBox="1"/>
          <p:nvPr/>
        </p:nvSpPr>
        <p:spPr>
          <a:xfrm>
            <a:off x="5076056" y="1877923"/>
            <a:ext cx="3567396" cy="954107"/>
          </a:xfrm>
          <a:prstGeom prst="rect">
            <a:avLst/>
          </a:prstGeom>
          <a:solidFill>
            <a:srgbClr val="FF0000"/>
          </a:solidFill>
        </p:spPr>
        <p:txBody>
          <a:bodyPr wrap="square" rtlCol="0">
            <a:spAutoFit/>
          </a:bodyPr>
          <a:lstStyle/>
          <a:p>
            <a:pPr algn="ctr"/>
            <a:r>
              <a:rPr lang="en-CA" sz="2800" b="1" dirty="0">
                <a:solidFill>
                  <a:schemeClr val="bg1"/>
                </a:solidFill>
                <a:latin typeface="Candara" panose="020E0502030303020204" pitchFamily="34" charset="0"/>
              </a:rPr>
              <a:t>1917, 1957, </a:t>
            </a:r>
            <a:r>
              <a:rPr lang="en-CA" sz="2800" b="1" dirty="0" smtClean="0">
                <a:solidFill>
                  <a:schemeClr val="bg1"/>
                </a:solidFill>
                <a:latin typeface="Candara" panose="020E0502030303020204" pitchFamily="34" charset="0"/>
              </a:rPr>
              <a:t>1991, 2000, </a:t>
            </a:r>
            <a:r>
              <a:rPr lang="en-CA" sz="2800" b="1" dirty="0">
                <a:solidFill>
                  <a:schemeClr val="bg1"/>
                </a:solidFill>
                <a:latin typeface="Candara" panose="020E0502030303020204" pitchFamily="34" charset="0"/>
              </a:rPr>
              <a:t>2014, 2015, 2017 …</a:t>
            </a:r>
          </a:p>
        </p:txBody>
      </p:sp>
    </p:spTree>
    <p:extLst>
      <p:ext uri="{BB962C8B-B14F-4D97-AF65-F5344CB8AC3E}">
        <p14:creationId xmlns:p14="http://schemas.microsoft.com/office/powerpoint/2010/main" val="423731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1273" y="373824"/>
            <a:ext cx="7481455" cy="944628"/>
          </a:xfrm>
          <a:solidFill>
            <a:srgbClr val="FF0000"/>
          </a:solidFill>
          <a:effectLst>
            <a:softEdge rad="127000"/>
          </a:effectLst>
        </p:spPr>
        <p:txBody>
          <a:bodyPr>
            <a:noAutofit/>
          </a:bodyPr>
          <a:lstStyle/>
          <a:p>
            <a:r>
              <a:rPr lang="en-CA" sz="3600" b="1" dirty="0" smtClean="0">
                <a:solidFill>
                  <a:schemeClr val="bg1"/>
                </a:solidFill>
                <a:effectLst>
                  <a:outerShdw blurRad="38100" dist="38100" dir="2700000" algn="tl">
                    <a:srgbClr val="000000">
                      <a:alpha val="43137"/>
                    </a:srgbClr>
                  </a:outerShdw>
                </a:effectLst>
              </a:rPr>
              <a:t>RUSSIA</a:t>
            </a:r>
            <a:r>
              <a:rPr lang="en-CA" sz="3200" b="1" dirty="0" smtClean="0">
                <a:solidFill>
                  <a:schemeClr val="bg1"/>
                </a:solidFill>
                <a:effectLst>
                  <a:outerShdw blurRad="38100" dist="38100" dir="2700000" algn="tl">
                    <a:srgbClr val="000000">
                      <a:alpha val="43137"/>
                    </a:srgbClr>
                  </a:outerShdw>
                </a:effectLst>
              </a:rPr>
              <a:t>: from the </a:t>
            </a:r>
            <a:r>
              <a:rPr lang="en-CA" sz="3600" b="1" dirty="0" smtClean="0">
                <a:solidFill>
                  <a:schemeClr val="bg1"/>
                </a:solidFill>
                <a:effectLst>
                  <a:outerShdw blurRad="38100" dist="38100" dir="2700000" algn="tl">
                    <a:srgbClr val="000000">
                      <a:alpha val="43137"/>
                    </a:srgbClr>
                  </a:outerShdw>
                </a:effectLst>
              </a:rPr>
              <a:t>NORTH Pole (2007)</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sz="half" idx="1"/>
          </p:nvPr>
        </p:nvSpPr>
        <p:spPr>
          <a:xfrm>
            <a:off x="457200" y="1628800"/>
            <a:ext cx="3250704" cy="4896544"/>
          </a:xfrm>
          <a:solidFill>
            <a:schemeClr val="bg1"/>
          </a:solidFill>
        </p:spPr>
        <p:txBody>
          <a:bodyPr>
            <a:noAutofit/>
          </a:bodyPr>
          <a:lstStyle/>
          <a:p>
            <a:pPr marL="0" indent="0">
              <a:buNone/>
            </a:pPr>
            <a:endParaRPr lang="en-CA" sz="500" b="1" dirty="0" smtClean="0"/>
          </a:p>
          <a:p>
            <a:pPr marL="0" indent="0">
              <a:buNone/>
            </a:pPr>
            <a:r>
              <a:rPr lang="en-CA" sz="2700" b="1" dirty="0" smtClean="0"/>
              <a:t>Ezekiel </a:t>
            </a:r>
            <a:r>
              <a:rPr lang="en-CA" sz="2700" b="1" dirty="0"/>
              <a:t>39:2 ESV</a:t>
            </a:r>
          </a:p>
          <a:p>
            <a:r>
              <a:rPr lang="en-CA" sz="2700" dirty="0"/>
              <a:t>2  And I will turn you about and drive you forward, and bring you up from </a:t>
            </a:r>
            <a:r>
              <a:rPr lang="en-CA" sz="2700" b="1" dirty="0"/>
              <a:t>the uttermost parts of the north</a:t>
            </a:r>
            <a:r>
              <a:rPr lang="en-CA" sz="2700" dirty="0"/>
              <a:t>, and lead you against the mountains of Israel.</a:t>
            </a:r>
          </a:p>
          <a:p>
            <a:endParaRPr lang="en-CA" sz="2700" dirty="0"/>
          </a:p>
          <a:p>
            <a:endParaRPr lang="en-CA" sz="2700" dirty="0"/>
          </a:p>
          <a:p>
            <a:endParaRPr lang="en-CA" sz="2700" dirty="0"/>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3923927" y="1966067"/>
            <a:ext cx="5048159" cy="3767189"/>
          </a:xfrm>
        </p:spPr>
      </p:pic>
    </p:spTree>
    <p:extLst>
      <p:ext uri="{BB962C8B-B14F-4D97-AF65-F5344CB8AC3E}">
        <p14:creationId xmlns:p14="http://schemas.microsoft.com/office/powerpoint/2010/main" val="3638972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9184" y="274638"/>
            <a:ext cx="8229600" cy="1143000"/>
          </a:xfrm>
        </p:spPr>
        <p:txBody>
          <a:bodyPr>
            <a:noAutofit/>
          </a:bodyPr>
          <a:lstStyle/>
          <a:p>
            <a:r>
              <a:rPr lang="en-CA" sz="3600" b="1" dirty="0" smtClean="0">
                <a:solidFill>
                  <a:schemeClr val="bg1"/>
                </a:solidFill>
                <a:effectLst>
                  <a:outerShdw blurRad="38100" dist="38100" dir="2700000" algn="tl">
                    <a:srgbClr val="000000">
                      <a:alpha val="43137"/>
                    </a:srgbClr>
                  </a:outerShdw>
                </a:effectLst>
              </a:rPr>
              <a:t>RUSSIA</a:t>
            </a:r>
            <a:r>
              <a:rPr lang="en-CA" sz="3200" b="1" dirty="0" smtClean="0">
                <a:solidFill>
                  <a:schemeClr val="bg1"/>
                </a:solidFill>
                <a:effectLst>
                  <a:outerShdw blurRad="38100" dist="38100" dir="2700000" algn="tl">
                    <a:srgbClr val="000000">
                      <a:alpha val="43137"/>
                    </a:srgbClr>
                  </a:outerShdw>
                </a:effectLst>
              </a:rPr>
              <a:t>: from the Uttermost parts of the </a:t>
            </a:r>
            <a:r>
              <a:rPr lang="en-CA" sz="3600" b="1" dirty="0" smtClean="0">
                <a:solidFill>
                  <a:schemeClr val="bg1"/>
                </a:solidFill>
                <a:effectLst>
                  <a:outerShdw blurRad="38100" dist="38100" dir="2700000" algn="tl">
                    <a:srgbClr val="000000">
                      <a:alpha val="43137"/>
                    </a:srgbClr>
                  </a:outerShdw>
                </a:effectLst>
              </a:rPr>
              <a:t>NORTH</a:t>
            </a:r>
            <a:endParaRPr lang="en-CA" sz="3600" b="1" dirty="0">
              <a:solidFill>
                <a:schemeClr val="bg1"/>
              </a:solidFill>
              <a:effectLst>
                <a:outerShdw blurRad="38100" dist="38100" dir="2700000" algn="tl">
                  <a:srgbClr val="000000">
                    <a:alpha val="43137"/>
                  </a:srgbClr>
                </a:outerShdw>
              </a:effectLst>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4274336913"/>
              </p:ext>
            </p:extLst>
          </p:nvPr>
        </p:nvGraphicFramePr>
        <p:xfrm>
          <a:off x="467544" y="1772816"/>
          <a:ext cx="8229600" cy="4114800"/>
        </p:xfrm>
        <a:graphic>
          <a:graphicData uri="http://schemas.openxmlformats.org/drawingml/2006/table">
            <a:tbl>
              <a:tblPr firstRow="1" bandRow="1">
                <a:tableStyleId>{616DA210-FB5B-4158-B5E0-FEB733F419BA}</a:tableStyleId>
              </a:tblPr>
              <a:tblGrid>
                <a:gridCol w="3960440"/>
                <a:gridCol w="2376264"/>
                <a:gridCol w="1892896"/>
              </a:tblGrid>
              <a:tr h="370840">
                <a:tc>
                  <a:txBody>
                    <a:bodyPr/>
                    <a:lstStyle/>
                    <a:p>
                      <a:pPr algn="ctr"/>
                      <a:r>
                        <a:rPr lang="en-CA" sz="2400" dirty="0" smtClean="0">
                          <a:solidFill>
                            <a:schemeClr val="bg1"/>
                          </a:solidFill>
                          <a:effectLst>
                            <a:outerShdw blurRad="38100" dist="38100" dir="2700000" algn="tl">
                              <a:srgbClr val="000000">
                                <a:alpha val="43137"/>
                              </a:srgbClr>
                            </a:outerShdw>
                          </a:effectLst>
                        </a:rPr>
                        <a:t>CITY</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LONGITUDE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LATITUDE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St</a:t>
                      </a:r>
                      <a:r>
                        <a:rPr lang="en-CA" sz="2400" baseline="0" dirty="0" smtClean="0">
                          <a:solidFill>
                            <a:schemeClr val="bg1"/>
                          </a:solidFill>
                          <a:effectLst>
                            <a:outerShdw blurRad="38100" dist="38100" dir="2700000" algn="tl">
                              <a:srgbClr val="000000">
                                <a:alpha val="43137"/>
                              </a:srgbClr>
                            </a:outerShdw>
                          </a:effectLst>
                        </a:rPr>
                        <a:t> Petersburg, Russia</a:t>
                      </a: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30</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60</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Moscow, Russia</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37</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55</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Sevastopol, Crimea</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34</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45</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Ankara, Turkey</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32</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40</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err="1" smtClean="0">
                          <a:solidFill>
                            <a:schemeClr val="bg1"/>
                          </a:solidFill>
                          <a:effectLst>
                            <a:outerShdw blurRad="38100" dist="38100" dir="2700000" algn="tl">
                              <a:srgbClr val="000000">
                                <a:alpha val="43137"/>
                              </a:srgbClr>
                            </a:outerShdw>
                          </a:effectLst>
                        </a:rPr>
                        <a:t>Latakia</a:t>
                      </a:r>
                      <a:r>
                        <a:rPr lang="en-CA" sz="2400" dirty="0" smtClean="0">
                          <a:solidFill>
                            <a:schemeClr val="bg1"/>
                          </a:solidFill>
                          <a:effectLst>
                            <a:outerShdw blurRad="38100" dist="38100" dir="2700000" algn="tl">
                              <a:srgbClr val="000000">
                                <a:alpha val="43137"/>
                              </a:srgbClr>
                            </a:outerShdw>
                          </a:effectLst>
                        </a:rPr>
                        <a:t>, Syria</a:t>
                      </a: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35</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35</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Beirut,</a:t>
                      </a:r>
                      <a:r>
                        <a:rPr lang="en-CA" sz="2400" baseline="0" dirty="0" smtClean="0">
                          <a:solidFill>
                            <a:schemeClr val="bg1"/>
                          </a:solidFill>
                          <a:effectLst>
                            <a:outerShdw blurRad="38100" dist="38100" dir="2700000" algn="tl">
                              <a:srgbClr val="000000">
                                <a:alpha val="43137"/>
                              </a:srgbClr>
                            </a:outerShdw>
                          </a:effectLst>
                        </a:rPr>
                        <a:t> Lebanon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35</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33</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Tel Aviv, Israel</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34</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32</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r h="370840">
                <a:tc>
                  <a:txBody>
                    <a:bodyPr/>
                    <a:lstStyle/>
                    <a:p>
                      <a:pPr algn="ctr"/>
                      <a:r>
                        <a:rPr lang="en-CA" sz="2400" dirty="0" smtClean="0">
                          <a:solidFill>
                            <a:schemeClr val="bg1"/>
                          </a:solidFill>
                          <a:effectLst>
                            <a:outerShdw blurRad="38100" dist="38100" dir="2700000" algn="tl">
                              <a:srgbClr val="000000">
                                <a:alpha val="43137"/>
                              </a:srgbClr>
                            </a:outerShdw>
                          </a:effectLst>
                        </a:rPr>
                        <a:t>Jerusalem,</a:t>
                      </a:r>
                      <a:r>
                        <a:rPr lang="en-CA" sz="2400" baseline="0" dirty="0" smtClean="0">
                          <a:solidFill>
                            <a:schemeClr val="bg1"/>
                          </a:solidFill>
                          <a:effectLst>
                            <a:outerShdw blurRad="38100" dist="38100" dir="2700000" algn="tl">
                              <a:srgbClr val="000000">
                                <a:alpha val="43137"/>
                              </a:srgbClr>
                            </a:outerShdw>
                          </a:effectLst>
                        </a:rPr>
                        <a:t> Israel</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35</a:t>
                      </a:r>
                      <a:r>
                        <a:rPr lang="en-CA" sz="2400" dirty="0" smtClean="0">
                          <a:solidFill>
                            <a:schemeClr val="bg1"/>
                          </a:solidFill>
                          <a:effectLst>
                            <a:outerShdw blurRad="38100" dist="38100" dir="2700000" algn="tl">
                              <a:srgbClr val="000000">
                                <a:alpha val="43137"/>
                              </a:srgbClr>
                            </a:outerShdw>
                          </a:effectLst>
                          <a:latin typeface="Calibri"/>
                        </a:rPr>
                        <a:t>⁰ E</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c>
                  <a:txBody>
                    <a:bodyPr/>
                    <a:lstStyle/>
                    <a:p>
                      <a:pPr algn="ctr"/>
                      <a:r>
                        <a:rPr lang="en-CA" sz="2400" dirty="0" smtClean="0">
                          <a:solidFill>
                            <a:schemeClr val="bg1"/>
                          </a:solidFill>
                          <a:effectLst>
                            <a:outerShdw blurRad="38100" dist="38100" dir="2700000" algn="tl">
                              <a:srgbClr val="000000">
                                <a:alpha val="43137"/>
                              </a:srgbClr>
                            </a:outerShdw>
                          </a:effectLst>
                        </a:rPr>
                        <a:t>31</a:t>
                      </a:r>
                      <a:r>
                        <a:rPr lang="en-CA" sz="2400" dirty="0" smtClean="0">
                          <a:solidFill>
                            <a:schemeClr val="bg1"/>
                          </a:solidFill>
                          <a:effectLst>
                            <a:outerShdw blurRad="38100" dist="38100" dir="2700000" algn="tl">
                              <a:srgbClr val="000000">
                                <a:alpha val="43137"/>
                              </a:srgbClr>
                            </a:outerShdw>
                          </a:effectLst>
                          <a:latin typeface="Calibri"/>
                        </a:rPr>
                        <a:t>⁰ N</a:t>
                      </a:r>
                      <a:endParaRPr lang="en-CA" sz="2400" dirty="0">
                        <a:solidFill>
                          <a:schemeClr val="bg1"/>
                        </a:solidFill>
                        <a:effectLst>
                          <a:outerShdw blurRad="38100" dist="38100" dir="2700000" algn="tl">
                            <a:srgbClr val="000000">
                              <a:alpha val="43137"/>
                            </a:srgbClr>
                          </a:outerShdw>
                        </a:effectLst>
                      </a:endParaRPr>
                    </a:p>
                  </a:txBody>
                  <a:tcPr>
                    <a:solidFill>
                      <a:schemeClr val="tx1"/>
                    </a:solidFill>
                  </a:tcPr>
                </a:tc>
              </a:tr>
            </a:tbl>
          </a:graphicData>
        </a:graphic>
      </p:graphicFrame>
      <p:sp>
        <p:nvSpPr>
          <p:cNvPr id="9" name="Down Arrow 8"/>
          <p:cNvSpPr/>
          <p:nvPr/>
        </p:nvSpPr>
        <p:spPr>
          <a:xfrm>
            <a:off x="3923928" y="1412776"/>
            <a:ext cx="936104" cy="4680520"/>
          </a:xfrm>
          <a:prstGeom prst="downArrow">
            <a:avLst/>
          </a:prstGeom>
          <a:solidFill>
            <a:schemeClr val="bg1"/>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246402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017033" y="373824"/>
            <a:ext cx="5109935" cy="944628"/>
          </a:xfrm>
          <a:solidFill>
            <a:srgbClr val="FF0000"/>
          </a:solidFill>
          <a:effectLst>
            <a:softEdge rad="127000"/>
          </a:effectLst>
        </p:spPr>
        <p:txBody>
          <a:bodyPr>
            <a:normAutofit/>
          </a:body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 the “Guard”</a:t>
            </a:r>
            <a:endParaRPr lang="en-CA" sz="40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sz="half" idx="1"/>
          </p:nvPr>
        </p:nvSpPr>
        <p:spPr>
          <a:xfrm>
            <a:off x="457200" y="1600201"/>
            <a:ext cx="4038600" cy="2836912"/>
          </a:xfrm>
          <a:solidFill>
            <a:schemeClr val="bg1"/>
          </a:solidFill>
        </p:spPr>
        <p:txBody>
          <a:bodyPr>
            <a:normAutofit fontScale="85000" lnSpcReduction="10000"/>
          </a:bodyPr>
          <a:lstStyle/>
          <a:p>
            <a:pPr marL="0" indent="0">
              <a:buNone/>
            </a:pPr>
            <a:endParaRPr lang="en-CA" sz="600" b="1" dirty="0" smtClean="0"/>
          </a:p>
          <a:p>
            <a:pPr marL="0" indent="0">
              <a:buNone/>
            </a:pPr>
            <a:r>
              <a:rPr lang="en-CA" b="1" dirty="0" smtClean="0"/>
              <a:t>Ezekiel </a:t>
            </a:r>
            <a:r>
              <a:rPr lang="en-CA" b="1" dirty="0"/>
              <a:t>38:7 KJV</a:t>
            </a:r>
          </a:p>
          <a:p>
            <a:r>
              <a:rPr lang="en-CA" dirty="0"/>
              <a:t>7  Be thou prepared, and prepare for thyself, thou, and all thy company that are assembled unto thee, and </a:t>
            </a:r>
            <a:r>
              <a:rPr lang="en-CA" b="1" dirty="0"/>
              <a:t>be thou a guard unto them.</a:t>
            </a:r>
          </a:p>
          <a:p>
            <a:endParaRPr lang="en-CA" sz="2400" dirty="0"/>
          </a:p>
          <a:p>
            <a:endParaRPr lang="en-CA" sz="2400" dirty="0"/>
          </a:p>
        </p:txBody>
      </p:sp>
      <p:sp>
        <p:nvSpPr>
          <p:cNvPr id="4" name="Content Placeholder 3"/>
          <p:cNvSpPr>
            <a:spLocks noGrp="1"/>
          </p:cNvSpPr>
          <p:nvPr>
            <p:ph sz="half" idx="2"/>
          </p:nvPr>
        </p:nvSpPr>
        <p:spPr>
          <a:xfrm>
            <a:off x="4648200" y="1600201"/>
            <a:ext cx="4038600" cy="3412976"/>
          </a:xfrm>
          <a:solidFill>
            <a:schemeClr val="bg1"/>
          </a:solidFill>
        </p:spPr>
        <p:txBody>
          <a:bodyPr>
            <a:normAutofit fontScale="85000" lnSpcReduction="10000"/>
          </a:bodyPr>
          <a:lstStyle/>
          <a:p>
            <a:endParaRPr lang="en-CA" sz="600" b="1" i="1" dirty="0" smtClean="0"/>
          </a:p>
          <a:p>
            <a:r>
              <a:rPr lang="en-CA" b="1" i="1" dirty="0" smtClean="0"/>
              <a:t>Guard</a:t>
            </a:r>
            <a:r>
              <a:rPr lang="en-CA" b="1" dirty="0" smtClean="0"/>
              <a:t> BDB H4929 </a:t>
            </a:r>
            <a:r>
              <a:rPr lang="en-CA" dirty="0" err="1" smtClean="0"/>
              <a:t>mishma</a:t>
            </a:r>
            <a:r>
              <a:rPr lang="en-CA" dirty="0" err="1"/>
              <a:t>̂r</a:t>
            </a:r>
            <a:endParaRPr lang="en-CA" dirty="0"/>
          </a:p>
          <a:p>
            <a:r>
              <a:rPr lang="en-CA" dirty="0" smtClean="0"/>
              <a:t>1</a:t>
            </a:r>
            <a:r>
              <a:rPr lang="en-CA" dirty="0"/>
              <a:t>) place of confinement, prison, guard, jail, guard post, watch, observance</a:t>
            </a:r>
          </a:p>
          <a:p>
            <a:r>
              <a:rPr lang="en-CA" dirty="0"/>
              <a:t>1a) jail, prison, guard-house</a:t>
            </a:r>
          </a:p>
          <a:p>
            <a:r>
              <a:rPr lang="en-CA" dirty="0"/>
              <a:t>1b) guard, guard post, act of guarding</a:t>
            </a:r>
          </a:p>
          <a:p>
            <a:r>
              <a:rPr lang="en-CA" dirty="0"/>
              <a:t>1c) observances</a:t>
            </a:r>
          </a:p>
          <a:p>
            <a:endParaRPr lang="en-CA" dirty="0"/>
          </a:p>
        </p:txBody>
      </p:sp>
    </p:spTree>
    <p:extLst>
      <p:ext uri="{BB962C8B-B14F-4D97-AF65-F5344CB8AC3E}">
        <p14:creationId xmlns:p14="http://schemas.microsoft.com/office/powerpoint/2010/main" val="688159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bg/>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
                                            <p:txEl>
                                              <p:pRg st="3" end="3"/>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uiExpand="1"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55369" y="274638"/>
            <a:ext cx="5109935" cy="1143000"/>
          </a:xfrm>
          <a:solidFill>
            <a:schemeClr val="bg1"/>
          </a:solidFill>
          <a:effectLst>
            <a:softEdge rad="127000"/>
          </a:effectLst>
        </p:spPr>
        <p:txBody>
          <a:bodyPr>
            <a:normAutofit/>
          </a:bodyPr>
          <a:lstStyle/>
          <a:p>
            <a:r>
              <a:rPr lang="en-CA" sz="3600" b="1" dirty="0" smtClean="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This is a work of God!</a:t>
            </a:r>
            <a:endParaRPr lang="en-CA" sz="36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831273" y="1600201"/>
            <a:ext cx="7481455" cy="3628999"/>
          </a:xfrm>
          <a:solidFill>
            <a:schemeClr val="bg1"/>
          </a:solidFill>
        </p:spPr>
        <p:txBody>
          <a:bodyPr>
            <a:normAutofit fontScale="85000" lnSpcReduction="20000"/>
          </a:bodyPr>
          <a:lstStyle/>
          <a:p>
            <a:pPr marL="0" indent="0">
              <a:buNone/>
            </a:pPr>
            <a:endParaRPr lang="en-CA" sz="900" b="1" dirty="0" smtClean="0"/>
          </a:p>
          <a:p>
            <a:pPr marL="0" indent="0">
              <a:buNone/>
            </a:pPr>
            <a:r>
              <a:rPr lang="en-CA" b="1" dirty="0" smtClean="0"/>
              <a:t>Ezekiel </a:t>
            </a:r>
            <a:r>
              <a:rPr lang="en-CA" b="1" dirty="0"/>
              <a:t>38:4-5 KJV</a:t>
            </a:r>
          </a:p>
          <a:p>
            <a:r>
              <a:rPr lang="en-CA" dirty="0"/>
              <a:t>4  And </a:t>
            </a:r>
            <a:r>
              <a:rPr lang="en-CA" b="1" dirty="0"/>
              <a:t>I will turn thee back</a:t>
            </a:r>
            <a:r>
              <a:rPr lang="en-CA" dirty="0"/>
              <a:t>, and </a:t>
            </a:r>
            <a:r>
              <a:rPr lang="en-CA" b="1" dirty="0"/>
              <a:t>put hooks into thy jaws, </a:t>
            </a:r>
            <a:r>
              <a:rPr lang="en-CA" dirty="0"/>
              <a:t>and </a:t>
            </a:r>
            <a:r>
              <a:rPr lang="en-CA" b="1" dirty="0"/>
              <a:t>I will bring thee forth, </a:t>
            </a:r>
            <a:r>
              <a:rPr lang="en-CA" dirty="0"/>
              <a:t>and all thine army, horses and horsemen, all of them clothed with all sorts </a:t>
            </a:r>
            <a:r>
              <a:rPr lang="en-CA" i="1" dirty="0"/>
              <a:t>of armour, even</a:t>
            </a:r>
            <a:r>
              <a:rPr lang="en-CA" dirty="0"/>
              <a:t> a great company </a:t>
            </a:r>
            <a:r>
              <a:rPr lang="en-CA" i="1" dirty="0"/>
              <a:t>with</a:t>
            </a:r>
            <a:r>
              <a:rPr lang="en-CA" dirty="0"/>
              <a:t> bucklers and shields, all of them handling swords:</a:t>
            </a:r>
          </a:p>
          <a:p>
            <a:r>
              <a:rPr lang="en-CA" dirty="0"/>
              <a:t>5  </a:t>
            </a:r>
            <a:r>
              <a:rPr lang="en-CA" b="1" dirty="0"/>
              <a:t>Persia, Ethiopia, and Libya </a:t>
            </a:r>
            <a:r>
              <a:rPr lang="en-CA" dirty="0"/>
              <a:t>with them; all of them with shield and helmet:</a:t>
            </a:r>
          </a:p>
          <a:p>
            <a:endParaRPr lang="en-CA" dirty="0"/>
          </a:p>
          <a:p>
            <a:endParaRPr lang="en-CA" dirty="0"/>
          </a:p>
          <a:p>
            <a:endParaRPr lang="en-CA" dirty="0"/>
          </a:p>
        </p:txBody>
      </p:sp>
    </p:spTree>
    <p:extLst>
      <p:ext uri="{BB962C8B-B14F-4D97-AF65-F5344CB8AC3E}">
        <p14:creationId xmlns:p14="http://schemas.microsoft.com/office/powerpoint/2010/main" val="2528435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dirty="0"/>
              <a:t> </a:t>
            </a:r>
            <a:br>
              <a:rPr lang="en-CA" dirty="0"/>
            </a:br>
            <a:r>
              <a:rPr lang="en-CA" sz="4000" b="1" dirty="0" smtClean="0"/>
              <a:t>News Source for Christadelphians</a:t>
            </a:r>
            <a:r>
              <a:rPr lang="en-CA" dirty="0" smtClean="0"/>
              <a:t/>
            </a:r>
            <a:br>
              <a:rPr lang="en-CA" dirty="0" smtClean="0"/>
            </a:br>
            <a:r>
              <a:rPr lang="en-CA" sz="3100" dirty="0" smtClean="0"/>
              <a:t>by Brother Don Pearce (Rugby, England)</a:t>
            </a:r>
            <a:r>
              <a:rPr lang="en-CA" sz="3100" dirty="0"/>
              <a:t/>
            </a:r>
            <a:br>
              <a:rPr lang="en-CA" sz="3100" dirty="0"/>
            </a:br>
            <a:endParaRPr lang="en-CA" dirty="0"/>
          </a:p>
        </p:txBody>
      </p:sp>
      <p:pic>
        <p:nvPicPr>
          <p:cNvPr id="2051"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62000" y="1720056"/>
            <a:ext cx="7620000" cy="4286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101840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solidFill>
                  <a:srgbClr val="FF0000"/>
                </a:solidFill>
                <a:effectLst>
                  <a:outerShdw blurRad="38100" dist="38100" dir="2700000" algn="tl">
                    <a:srgbClr val="000000">
                      <a:alpha val="43137"/>
                    </a:srgbClr>
                  </a:outerShdw>
                </a:effectLst>
              </a:rPr>
              <a:t>“</a:t>
            </a:r>
            <a:r>
              <a:rPr lang="en-CA" b="1" dirty="0" err="1" smtClean="0">
                <a:solidFill>
                  <a:srgbClr val="FF0000"/>
                </a:solidFill>
                <a:effectLst>
                  <a:outerShdw blurRad="38100" dist="38100" dir="2700000" algn="tl">
                    <a:srgbClr val="000000">
                      <a:alpha val="43137"/>
                    </a:srgbClr>
                  </a:outerShdw>
                </a:effectLst>
              </a:rPr>
              <a:t>Maskirovka</a:t>
            </a:r>
            <a:r>
              <a:rPr lang="en-CA" b="1" dirty="0" smtClean="0">
                <a:solidFill>
                  <a:srgbClr val="FF0000"/>
                </a:solidFill>
                <a:effectLst>
                  <a:outerShdw blurRad="38100" dist="38100" dir="2700000" algn="tl">
                    <a:srgbClr val="000000">
                      <a:alpha val="43137"/>
                    </a:srgbClr>
                  </a:outerShdw>
                </a:effectLst>
              </a:rPr>
              <a:t>”</a:t>
            </a:r>
            <a:endParaRPr lang="en-CA"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600201"/>
            <a:ext cx="7481455" cy="4133055"/>
          </a:xfrm>
        </p:spPr>
        <p:txBody>
          <a:bodyPr>
            <a:normAutofit fontScale="85000" lnSpcReduction="20000"/>
          </a:bodyPr>
          <a:lstStyle/>
          <a:p>
            <a:pPr marL="0" indent="0">
              <a:buNone/>
            </a:pPr>
            <a:r>
              <a:rPr lang="en-CA" dirty="0" smtClean="0"/>
              <a:t>	“Russian history is filled with similar battles in which the country’s troops have faked attacks or staged ambushes to defeat much larger opponents. They used faked tanks to mislead the Germans in a battle during the Second World War.</a:t>
            </a:r>
          </a:p>
          <a:p>
            <a:pPr marL="0" indent="0">
              <a:buNone/>
            </a:pPr>
            <a:endParaRPr lang="en-CA" sz="600" dirty="0" smtClean="0"/>
          </a:p>
          <a:p>
            <a:pPr marL="0" indent="0">
              <a:buNone/>
            </a:pPr>
            <a:r>
              <a:rPr lang="en-CA" dirty="0" smtClean="0"/>
              <a:t>	“</a:t>
            </a:r>
            <a:r>
              <a:rPr lang="en-CA" dirty="0" err="1" smtClean="0"/>
              <a:t>Maskirovka</a:t>
            </a:r>
            <a:r>
              <a:rPr lang="en-CA" dirty="0" smtClean="0"/>
              <a:t> has since morphed into a geopolitical strategy for the Russians, but the three elements involved remain the same: distract your opponent, disguise what you’re doing and spread disinformation to sow confusion and delay a response.”</a:t>
            </a:r>
            <a:endParaRPr lang="en-CA" dirty="0"/>
          </a:p>
        </p:txBody>
      </p:sp>
      <p:sp>
        <p:nvSpPr>
          <p:cNvPr id="4" name="TextBox 3"/>
          <p:cNvSpPr txBox="1"/>
          <p:nvPr/>
        </p:nvSpPr>
        <p:spPr>
          <a:xfrm>
            <a:off x="2512558" y="5805264"/>
            <a:ext cx="4118884" cy="369332"/>
          </a:xfrm>
          <a:prstGeom prst="rect">
            <a:avLst/>
          </a:prstGeom>
          <a:solidFill>
            <a:srgbClr val="FF0000"/>
          </a:solidFill>
          <a:effectLst>
            <a:softEdge rad="63500"/>
          </a:effectLst>
        </p:spPr>
        <p:txBody>
          <a:bodyPr wrap="none" rtlCol="0">
            <a:spAutoFit/>
          </a:bodyPr>
          <a:lstStyle/>
          <a:p>
            <a:r>
              <a:rPr lang="en-CA" b="1" dirty="0" smtClean="0">
                <a:solidFill>
                  <a:schemeClr val="bg1"/>
                </a:solidFill>
              </a:rPr>
              <a:t>By Josh Elliott, Global News, June 9, 2018</a:t>
            </a:r>
            <a:endParaRPr lang="en-CA" b="1" dirty="0">
              <a:solidFill>
                <a:schemeClr val="bg1"/>
              </a:solidFill>
            </a:endParaRPr>
          </a:p>
        </p:txBody>
      </p:sp>
    </p:spTree>
    <p:extLst>
      <p:ext uri="{BB962C8B-B14F-4D97-AF65-F5344CB8AC3E}">
        <p14:creationId xmlns:p14="http://schemas.microsoft.com/office/powerpoint/2010/main" val="1679637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rPr>
              <a:t>Russia’s Christian Roots</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70384" y="1412776"/>
            <a:ext cx="8003232" cy="4133055"/>
          </a:xfrm>
          <a:solidFill>
            <a:schemeClr val="bg1"/>
          </a:solidFill>
        </p:spPr>
        <p:txBody>
          <a:bodyPr>
            <a:normAutofit fontScale="85000" lnSpcReduction="20000"/>
          </a:bodyPr>
          <a:lstStyle/>
          <a:p>
            <a:endParaRPr lang="en-CA" sz="600" dirty="0" smtClean="0"/>
          </a:p>
          <a:p>
            <a:r>
              <a:rPr lang="en-CA" dirty="0" smtClean="0"/>
              <a:t>“Thousands of Orthodox Christian believers marched and chanted through the streets of Moscow, Kyiv, and other cities marking the 1030</a:t>
            </a:r>
            <a:r>
              <a:rPr lang="en-CA" baseline="30000" dirty="0" smtClean="0"/>
              <a:t>th</a:t>
            </a:r>
            <a:r>
              <a:rPr lang="en-CA" dirty="0" smtClean="0"/>
              <a:t> anniversary of the adoption of Christianity in the region.</a:t>
            </a:r>
          </a:p>
          <a:p>
            <a:r>
              <a:rPr lang="en-CA" dirty="0" smtClean="0"/>
              <a:t>The </a:t>
            </a:r>
            <a:r>
              <a:rPr lang="en-CA" b="1" dirty="0" smtClean="0"/>
              <a:t>July 28 </a:t>
            </a:r>
            <a:r>
              <a:rPr lang="en-CA" dirty="0" smtClean="0"/>
              <a:t>events </a:t>
            </a:r>
            <a:r>
              <a:rPr lang="en-CA" dirty="0" err="1" smtClean="0"/>
              <a:t>commemortated</a:t>
            </a:r>
            <a:r>
              <a:rPr lang="en-CA" dirty="0" smtClean="0"/>
              <a:t> the date in 988 of the baptism of Prince Vladimir, who was the leader of the federation of Slavic tribes knows as </a:t>
            </a:r>
            <a:r>
              <a:rPr lang="en-CA" dirty="0" err="1" smtClean="0"/>
              <a:t>Kievan</a:t>
            </a:r>
            <a:r>
              <a:rPr lang="en-CA" dirty="0" smtClean="0"/>
              <a:t> Rus.</a:t>
            </a:r>
          </a:p>
          <a:p>
            <a:r>
              <a:rPr lang="en-CA" dirty="0" smtClean="0"/>
              <a:t>Centuries later, the federation evolved into the Russian Empire.”</a:t>
            </a:r>
            <a:endParaRPr lang="en-CA" dirty="0"/>
          </a:p>
        </p:txBody>
      </p:sp>
      <p:sp>
        <p:nvSpPr>
          <p:cNvPr id="4" name="TextBox 3"/>
          <p:cNvSpPr txBox="1"/>
          <p:nvPr/>
        </p:nvSpPr>
        <p:spPr>
          <a:xfrm>
            <a:off x="1150133" y="5949280"/>
            <a:ext cx="6843735" cy="646331"/>
          </a:xfrm>
          <a:prstGeom prst="rect">
            <a:avLst/>
          </a:prstGeom>
          <a:solidFill>
            <a:schemeClr val="bg1"/>
          </a:solidFill>
          <a:effectLst>
            <a:softEdge rad="63500"/>
          </a:effectLst>
        </p:spPr>
        <p:txBody>
          <a:bodyPr wrap="square" rtlCol="0">
            <a:spAutoFit/>
          </a:bodyPr>
          <a:lstStyle/>
          <a:p>
            <a:pPr algn="ctr"/>
            <a:r>
              <a:rPr lang="en-CA" dirty="0" smtClean="0"/>
              <a:t>CR-RU:180729: (31-JUL-18):</a:t>
            </a:r>
            <a:r>
              <a:rPr lang="en-CA" dirty="0">
                <a:effectLst>
                  <a:outerShdw blurRad="38100" dist="38100" dir="2700000" algn="tl">
                    <a:srgbClr val="000000">
                      <a:alpha val="43137"/>
                    </a:srgbClr>
                  </a:outerShdw>
                </a:effectLst>
              </a:rPr>
              <a:t>Christianization of the country on 28 July</a:t>
            </a:r>
          </a:p>
          <a:p>
            <a:pPr algn="ctr"/>
            <a:r>
              <a:rPr lang="en-CA" dirty="0" err="1" smtClean="0"/>
              <a:t>RadioFreeEurpope</a:t>
            </a:r>
            <a:r>
              <a:rPr lang="en-CA" dirty="0" smtClean="0"/>
              <a:t> 29-Jul-18 </a:t>
            </a:r>
            <a:endParaRPr lang="en-CA" dirty="0"/>
          </a:p>
        </p:txBody>
      </p:sp>
    </p:spTree>
    <p:extLst>
      <p:ext uri="{BB962C8B-B14F-4D97-AF65-F5344CB8AC3E}">
        <p14:creationId xmlns:p14="http://schemas.microsoft.com/office/powerpoint/2010/main" val="20189822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rPr>
              <a:t>Russia’s Christian Roots</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70384" y="1412776"/>
            <a:ext cx="8003232" cy="4133055"/>
          </a:xfrm>
          <a:solidFill>
            <a:schemeClr val="bg1"/>
          </a:solidFill>
        </p:spPr>
        <p:txBody>
          <a:bodyPr>
            <a:normAutofit fontScale="85000" lnSpcReduction="20000"/>
          </a:bodyPr>
          <a:lstStyle/>
          <a:p>
            <a:endParaRPr lang="en-CA" sz="600" dirty="0" smtClean="0"/>
          </a:p>
          <a:p>
            <a:r>
              <a:rPr lang="en-CA" dirty="0" smtClean="0"/>
              <a:t>“Underscoring how deeply politics have become intertwined with religion, Russian President Vladimir Putin spoke to thousands of clergy and believers in Moscow, at a statue dedicated to prince Vladimir.</a:t>
            </a:r>
          </a:p>
          <a:p>
            <a:r>
              <a:rPr lang="en-CA" dirty="0" smtClean="0"/>
              <a:t>Adopting Christianity was “the starting point for the formation and development of Russian statehood, the true spiritual birth of our ancestors, the determination of their identity. Identity, the flowering of national culture and education,” Putin said.”</a:t>
            </a:r>
            <a:endParaRPr lang="en-CA" dirty="0"/>
          </a:p>
        </p:txBody>
      </p:sp>
      <p:sp>
        <p:nvSpPr>
          <p:cNvPr id="5" name="TextBox 4"/>
          <p:cNvSpPr txBox="1"/>
          <p:nvPr/>
        </p:nvSpPr>
        <p:spPr>
          <a:xfrm>
            <a:off x="1150133" y="5949280"/>
            <a:ext cx="6843735" cy="646331"/>
          </a:xfrm>
          <a:prstGeom prst="rect">
            <a:avLst/>
          </a:prstGeom>
          <a:solidFill>
            <a:schemeClr val="bg1"/>
          </a:solidFill>
          <a:effectLst>
            <a:softEdge rad="63500"/>
          </a:effectLst>
        </p:spPr>
        <p:txBody>
          <a:bodyPr wrap="square" rtlCol="0">
            <a:spAutoFit/>
          </a:bodyPr>
          <a:lstStyle/>
          <a:p>
            <a:pPr algn="ctr"/>
            <a:r>
              <a:rPr lang="en-CA" dirty="0" smtClean="0"/>
              <a:t>CR-RU:180729: (31-JUL-18):</a:t>
            </a:r>
            <a:r>
              <a:rPr lang="en-CA" dirty="0">
                <a:effectLst>
                  <a:outerShdw blurRad="38100" dist="38100" dir="2700000" algn="tl">
                    <a:srgbClr val="000000">
                      <a:alpha val="43137"/>
                    </a:srgbClr>
                  </a:outerShdw>
                </a:effectLst>
              </a:rPr>
              <a:t>Christianization of the country on 28 July</a:t>
            </a:r>
          </a:p>
          <a:p>
            <a:pPr algn="ctr"/>
            <a:r>
              <a:rPr lang="en-CA" dirty="0" err="1" smtClean="0"/>
              <a:t>RadioFreeEurpope</a:t>
            </a:r>
            <a:r>
              <a:rPr lang="en-CA" dirty="0" smtClean="0"/>
              <a:t> 29-Jul-18 </a:t>
            </a:r>
            <a:endParaRPr lang="en-CA" dirty="0"/>
          </a:p>
        </p:txBody>
      </p:sp>
    </p:spTree>
    <p:extLst>
      <p:ext uri="{BB962C8B-B14F-4D97-AF65-F5344CB8AC3E}">
        <p14:creationId xmlns:p14="http://schemas.microsoft.com/office/powerpoint/2010/main" val="3192622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3" y="413792"/>
            <a:ext cx="7481455" cy="1143000"/>
          </a:xfrm>
          <a:solidFill>
            <a:srgbClr val="FF0000"/>
          </a:solidFill>
          <a:effectLst>
            <a:softEdge rad="127000"/>
          </a:effectLst>
        </p:spPr>
        <p:txBody>
          <a:bodyPr>
            <a:noAutofit/>
          </a:bodyPr>
          <a:lstStyle/>
          <a:p>
            <a:r>
              <a:rPr lang="en-CA" sz="3200" b="1" dirty="0" smtClean="0">
                <a:solidFill>
                  <a:schemeClr val="bg1"/>
                </a:solidFill>
                <a:effectLst>
                  <a:outerShdw blurRad="38100" dist="38100" dir="2700000" algn="tl">
                    <a:srgbClr val="000000">
                      <a:alpha val="43137"/>
                    </a:srgbClr>
                  </a:outerShdw>
                </a:effectLst>
              </a:rPr>
              <a:t>“Gog</a:t>
            </a:r>
            <a:r>
              <a:rPr lang="en-CA" sz="3200" b="1" dirty="0">
                <a:solidFill>
                  <a:schemeClr val="bg1"/>
                </a:solidFill>
                <a:effectLst>
                  <a:outerShdw blurRad="38100" dist="38100" dir="2700000" algn="tl">
                    <a:srgbClr val="000000">
                      <a:alpha val="43137"/>
                    </a:srgbClr>
                  </a:outerShdw>
                </a:effectLst>
              </a:rPr>
              <a:t>, of the land of Magog, the prince of Rosh, </a:t>
            </a:r>
            <a:r>
              <a:rPr lang="en-CA" sz="3200" b="1" dirty="0" err="1">
                <a:solidFill>
                  <a:schemeClr val="bg1"/>
                </a:solidFill>
                <a:effectLst>
                  <a:outerShdw blurRad="38100" dist="38100" dir="2700000" algn="tl">
                    <a:srgbClr val="000000">
                      <a:alpha val="43137"/>
                    </a:srgbClr>
                  </a:outerShdw>
                </a:effectLst>
              </a:rPr>
              <a:t>Meshech</a:t>
            </a:r>
            <a:r>
              <a:rPr lang="en-CA" sz="3200" b="1" dirty="0">
                <a:solidFill>
                  <a:schemeClr val="bg1"/>
                </a:solidFill>
                <a:effectLst>
                  <a:outerShdw blurRad="38100" dist="38100" dir="2700000" algn="tl">
                    <a:srgbClr val="000000">
                      <a:alpha val="43137"/>
                    </a:srgbClr>
                  </a:outerShdw>
                </a:effectLst>
              </a:rPr>
              <a:t>, and </a:t>
            </a:r>
            <a:r>
              <a:rPr lang="en-CA" sz="3200" b="1" dirty="0" smtClean="0">
                <a:solidFill>
                  <a:schemeClr val="bg1"/>
                </a:solidFill>
                <a:effectLst>
                  <a:outerShdw blurRad="38100" dist="38100" dir="2700000" algn="tl">
                    <a:srgbClr val="000000">
                      <a:alpha val="43137"/>
                    </a:srgbClr>
                  </a:outerShdw>
                </a:effectLst>
              </a:rPr>
              <a:t>Tubal”</a:t>
            </a:r>
            <a:endParaRPr lang="en-US" sz="3200" b="1" dirty="0">
              <a:solidFill>
                <a:schemeClr val="bg1"/>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28750" y="2096294"/>
            <a:ext cx="6286500" cy="3533775"/>
          </a:xfrm>
        </p:spPr>
      </p:pic>
    </p:spTree>
    <p:extLst>
      <p:ext uri="{BB962C8B-B14F-4D97-AF65-F5344CB8AC3E}">
        <p14:creationId xmlns:p14="http://schemas.microsoft.com/office/powerpoint/2010/main" val="18308391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0000"/>
          </a:solidFill>
          <a:effectLst>
            <a:softEdge rad="63500"/>
          </a:effectLst>
        </p:spPr>
        <p:txBody>
          <a:bodyPr>
            <a:noAutofit/>
          </a:bodyPr>
          <a:lstStyle/>
          <a:p>
            <a:r>
              <a:rPr lang="en-CA" sz="3600" b="1" i="1" dirty="0">
                <a:solidFill>
                  <a:schemeClr val="bg1"/>
                </a:solidFill>
                <a:effectLst>
                  <a:outerShdw blurRad="38100" dist="38100" dir="2700000" algn="tl">
                    <a:srgbClr val="000000">
                      <a:alpha val="43137"/>
                    </a:srgbClr>
                  </a:outerShdw>
                </a:effectLst>
              </a:rPr>
              <a:t>Putin Sees an Opening in Europe’s Fury With </a:t>
            </a:r>
            <a:r>
              <a:rPr lang="en-CA" sz="3600" b="1" i="1" dirty="0" smtClean="0">
                <a:solidFill>
                  <a:schemeClr val="bg1"/>
                </a:solidFill>
                <a:effectLst>
                  <a:outerShdw blurRad="38100" dist="38100" dir="2700000" algn="tl">
                    <a:srgbClr val="000000">
                      <a:alpha val="43137"/>
                    </a:srgbClr>
                  </a:outerShdw>
                </a:effectLst>
              </a:rPr>
              <a:t>Trump</a:t>
            </a:r>
            <a:endParaRPr lang="en-CA" sz="3600" dirty="0">
              <a:solidFill>
                <a:schemeClr val="bg1"/>
              </a:solidFill>
              <a:effectLst>
                <a:outerShdw blurRad="38100" dist="38100" dir="2700000" algn="tl">
                  <a:srgbClr val="000000">
                    <a:alpha val="43137"/>
                  </a:srgbClr>
                </a:outerShdw>
              </a:effectLst>
            </a:endParaRPr>
          </a:p>
        </p:txBody>
      </p:sp>
      <p:sp>
        <p:nvSpPr>
          <p:cNvPr id="4" name="TextBox 3"/>
          <p:cNvSpPr txBox="1"/>
          <p:nvPr/>
        </p:nvSpPr>
        <p:spPr>
          <a:xfrm>
            <a:off x="3290494" y="6237312"/>
            <a:ext cx="3211085" cy="369332"/>
          </a:xfrm>
          <a:prstGeom prst="rect">
            <a:avLst/>
          </a:prstGeom>
          <a:solidFill>
            <a:srgbClr val="FF0000"/>
          </a:solidFill>
          <a:effectLst>
            <a:softEdge rad="63500"/>
          </a:effectLst>
        </p:spPr>
        <p:txBody>
          <a:bodyPr wrap="square" rtlCol="0">
            <a:spAutoFit/>
          </a:bodyPr>
          <a:lstStyle/>
          <a:p>
            <a:pPr algn="ctr"/>
            <a:r>
              <a:rPr lang="en-CA" b="1" dirty="0" smtClean="0">
                <a:solidFill>
                  <a:schemeClr val="bg1"/>
                </a:solidFill>
              </a:rPr>
              <a:t>New York Times; June 5, 2018</a:t>
            </a:r>
            <a:endParaRPr lang="en-CA" b="1" dirty="0">
              <a:solidFill>
                <a:schemeClr val="bg1"/>
              </a:solidFill>
            </a:endParaRPr>
          </a:p>
        </p:txBody>
      </p:sp>
      <p:sp>
        <p:nvSpPr>
          <p:cNvPr id="3" name="Content Placeholder 2"/>
          <p:cNvSpPr>
            <a:spLocks noGrp="1"/>
          </p:cNvSpPr>
          <p:nvPr>
            <p:ph idx="1"/>
          </p:nvPr>
        </p:nvSpPr>
        <p:spPr/>
        <p:txBody>
          <a:bodyPr>
            <a:normAutofit fontScale="85000" lnSpcReduction="20000"/>
          </a:bodyPr>
          <a:lstStyle/>
          <a:p>
            <a:pPr fontAlgn="base"/>
            <a:r>
              <a:rPr lang="en-CA" dirty="0">
                <a:solidFill>
                  <a:schemeClr val="bg1"/>
                </a:solidFill>
              </a:rPr>
              <a:t>Mr. Putin was now gaining considerable traction by casting himself as a reliable friend and trading partner to Europe even as the Trump administration was treating its closest allies there as strategic and economic competitors.</a:t>
            </a:r>
          </a:p>
          <a:p>
            <a:pPr fontAlgn="base"/>
            <a:r>
              <a:rPr lang="en-CA" dirty="0">
                <a:solidFill>
                  <a:schemeClr val="bg1"/>
                </a:solidFill>
              </a:rPr>
              <a:t>“It is not our aim to divide anything or anybody in Europe,” Mr. Putin said in a </a:t>
            </a:r>
            <a:r>
              <a:rPr lang="en-CA" dirty="0" smtClean="0">
                <a:solidFill>
                  <a:schemeClr val="bg1"/>
                </a:solidFill>
              </a:rPr>
              <a:t>television interview</a:t>
            </a:r>
            <a:r>
              <a:rPr lang="en-CA" u="sng" dirty="0">
                <a:solidFill>
                  <a:schemeClr val="bg1"/>
                </a:solidFill>
                <a:hlinkClick r:id="rId2"/>
              </a:rPr>
              <a:t> </a:t>
            </a:r>
            <a:r>
              <a:rPr lang="en-CA" dirty="0">
                <a:solidFill>
                  <a:schemeClr val="bg1"/>
                </a:solidFill>
              </a:rPr>
              <a:t>before he went to Vienna. “On the contrary, we want to see a united and prosperous European Union because the European Union is our biggest trade and economic partner. The more problems there are within the European Union, the greater the risks and uncertainties for us.”</a:t>
            </a:r>
          </a:p>
          <a:p>
            <a:endParaRPr lang="en-CA" dirty="0">
              <a:solidFill>
                <a:schemeClr val="bg1"/>
              </a:solidFill>
            </a:endParaRPr>
          </a:p>
        </p:txBody>
      </p:sp>
    </p:spTree>
    <p:extLst>
      <p:ext uri="{BB962C8B-B14F-4D97-AF65-F5344CB8AC3E}">
        <p14:creationId xmlns:p14="http://schemas.microsoft.com/office/powerpoint/2010/main" val="229755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457200" y="274638"/>
            <a:ext cx="8229600" cy="994122"/>
          </a:xfrm>
        </p:spPr>
        <p:txBody>
          <a:bodyPr>
            <a:normAutofit/>
          </a:bodyPr>
          <a:lstStyle/>
          <a:p>
            <a:r>
              <a:rPr lang="en-CA" sz="3200" b="1" dirty="0" smtClean="0">
                <a:latin typeface="Leelawadee" panose="020B0502040204020203" pitchFamily="34" charset="-34"/>
                <a:cs typeface="Leelawadee" panose="020B0502040204020203" pitchFamily="34" charset="-34"/>
              </a:rPr>
              <a:t>Europe Needs Russia</a:t>
            </a:r>
            <a:endParaRPr lang="en-CA" sz="3200" b="1" dirty="0">
              <a:latin typeface="Leelawadee" panose="020B0502040204020203" pitchFamily="34" charset="-34"/>
              <a:cs typeface="Leelawadee" panose="020B0502040204020203" pitchFamily="34" charset="-34"/>
            </a:endParaRP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732" y="1340768"/>
            <a:ext cx="9114238" cy="4724821"/>
          </a:xfrm>
        </p:spPr>
      </p:pic>
    </p:spTree>
    <p:extLst>
      <p:ext uri="{BB962C8B-B14F-4D97-AF65-F5344CB8AC3E}">
        <p14:creationId xmlns:p14="http://schemas.microsoft.com/office/powerpoint/2010/main" val="9484877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bg1"/>
          </a:solidFill>
          <a:effectLst>
            <a:softEdge rad="127000"/>
          </a:effectLst>
        </p:spPr>
        <p:txBody>
          <a:bodyPr>
            <a:normAutofit fontScale="90000"/>
          </a:bodyPr>
          <a:lstStyle/>
          <a:p>
            <a:r>
              <a:rPr lang="en-CA" sz="3600" b="1" dirty="0">
                <a:effectLst>
                  <a:outerShdw blurRad="38100" dist="38100" dir="2700000" algn="tl">
                    <a:srgbClr val="000000">
                      <a:alpha val="43137"/>
                    </a:srgbClr>
                  </a:outerShdw>
                </a:effectLst>
              </a:rPr>
              <a:t>INSTANCES OF RUSSIAN ENERGY </a:t>
            </a:r>
            <a:r>
              <a:rPr lang="en-CA" sz="3600" b="1" dirty="0" smtClean="0">
                <a:effectLst>
                  <a:outerShdw blurRad="38100" dist="38100" dir="2700000" algn="tl">
                    <a:srgbClr val="000000">
                      <a:alpha val="43137"/>
                    </a:srgbClr>
                  </a:outerShdw>
                </a:effectLst>
              </a:rPr>
              <a:t>COERCION</a:t>
            </a:r>
            <a:endParaRPr lang="en-CA" sz="4000" b="1" dirty="0">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3" name="Content Placeholder 2"/>
          <p:cNvSpPr>
            <a:spLocks noGrp="1"/>
          </p:cNvSpPr>
          <p:nvPr>
            <p:ph idx="1"/>
          </p:nvPr>
        </p:nvSpPr>
        <p:spPr>
          <a:xfrm>
            <a:off x="457200" y="1600201"/>
            <a:ext cx="8229600" cy="3845024"/>
          </a:xfrm>
          <a:solidFill>
            <a:schemeClr val="bg1"/>
          </a:solidFill>
        </p:spPr>
        <p:txBody>
          <a:bodyPr>
            <a:normAutofit fontScale="70000" lnSpcReduction="20000"/>
          </a:bodyPr>
          <a:lstStyle/>
          <a:p>
            <a:pPr fontAlgn="base"/>
            <a:endParaRPr lang="en-CA" sz="800" b="1" dirty="0" smtClean="0"/>
          </a:p>
          <a:p>
            <a:pPr fontAlgn="base"/>
            <a:r>
              <a:rPr lang="en-CA" dirty="0" smtClean="0"/>
              <a:t>The </a:t>
            </a:r>
            <a:r>
              <a:rPr lang="en-CA" dirty="0"/>
              <a:t>Kremlin’s use of energy coercion began even before the USSR actually dissolved in December 1991. For instance, it interrupted oil supplies to the Baltic states in 1990 in an effort to crush the region’s budding independence movements, although to no avail. Russian energy companies— presumably with the Kremlin’s blessing— have gone on to make multiple attempts over the past 25 years to use energy supplies to gain leverage over Russia’s neighbors and advance Moscow’s strategic priorities. </a:t>
            </a:r>
            <a:r>
              <a:rPr lang="en-CA" b="1" dirty="0"/>
              <a:t>The author has identified at least 15 discrete instances where Russian entities used price and physical volume manipulation of crude oil or natural gas supplies—often amid political tensions—to pressure consumers located in Central and Eastern Europe and the former Soviet countries (Figure 2</a:t>
            </a:r>
            <a:r>
              <a:rPr lang="en-CA" b="1" dirty="0" smtClean="0"/>
              <a:t>).</a:t>
            </a:r>
            <a:endParaRPr lang="en-CA" b="1" dirty="0"/>
          </a:p>
        </p:txBody>
      </p:sp>
      <p:sp>
        <p:nvSpPr>
          <p:cNvPr id="4" name="TextBox 3"/>
          <p:cNvSpPr txBox="1"/>
          <p:nvPr/>
        </p:nvSpPr>
        <p:spPr>
          <a:xfrm>
            <a:off x="1295636" y="5805264"/>
            <a:ext cx="6552728" cy="646331"/>
          </a:xfrm>
          <a:prstGeom prst="rect">
            <a:avLst/>
          </a:prstGeom>
          <a:solidFill>
            <a:schemeClr val="bg1"/>
          </a:solidFill>
        </p:spPr>
        <p:txBody>
          <a:bodyPr wrap="square" rtlCol="0">
            <a:spAutoFit/>
          </a:bodyPr>
          <a:lstStyle/>
          <a:p>
            <a:pPr algn="ctr"/>
            <a:r>
              <a:rPr lang="en-CA" b="1" dirty="0"/>
              <a:t>SOURCES BP Statistical Review of World Energy 2017; GADM (countries); Gazprom (pipeline routes and gas import data)</a:t>
            </a:r>
          </a:p>
        </p:txBody>
      </p:sp>
    </p:spTree>
    <p:extLst>
      <p:ext uri="{BB962C8B-B14F-4D97-AF65-F5344CB8AC3E}">
        <p14:creationId xmlns:p14="http://schemas.microsoft.com/office/powerpoint/2010/main" val="1071122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noFill/>
        </p:spPr>
        <p:txBody>
          <a:bodyPr>
            <a:normAutofit/>
          </a:bodyPr>
          <a:lstStyle/>
          <a:p>
            <a:r>
              <a:rPr lang="en-CA" sz="3600" b="1" dirty="0" smtClean="0">
                <a:solidFill>
                  <a:schemeClr val="bg1"/>
                </a:solidFill>
                <a:effectLst>
                  <a:outerShdw blurRad="38100" dist="38100" dir="2700000" algn="tl">
                    <a:srgbClr val="000000">
                      <a:alpha val="43137"/>
                    </a:srgbClr>
                  </a:outerShdw>
                </a:effectLst>
              </a:rPr>
              <a:t>Jews from the former Soviet Union</a:t>
            </a:r>
            <a:endParaRPr lang="en-CA" sz="3600" b="1" dirty="0">
              <a:solidFill>
                <a:schemeClr val="bg1"/>
              </a:solidFill>
              <a:effectLst>
                <a:outerShdw blurRad="38100" dist="38100" dir="2700000" algn="tl">
                  <a:srgbClr val="000000">
                    <a:alpha val="43137"/>
                  </a:srgbClr>
                </a:outerShdw>
              </a:effectLst>
            </a:endParaRPr>
          </a:p>
        </p:txBody>
      </p:sp>
      <p:sp>
        <p:nvSpPr>
          <p:cNvPr id="5" name="Content Placeholder 4"/>
          <p:cNvSpPr>
            <a:spLocks noGrp="1"/>
          </p:cNvSpPr>
          <p:nvPr>
            <p:ph sz="half" idx="1"/>
          </p:nvPr>
        </p:nvSpPr>
        <p:spPr>
          <a:xfrm>
            <a:off x="457200" y="1600200"/>
            <a:ext cx="4038600" cy="4997152"/>
          </a:xfrm>
          <a:solidFill>
            <a:schemeClr val="bg1"/>
          </a:solidFill>
        </p:spPr>
        <p:txBody>
          <a:bodyPr>
            <a:normAutofit fontScale="85000" lnSpcReduction="10000"/>
          </a:bodyPr>
          <a:lstStyle/>
          <a:p>
            <a:endParaRPr lang="en-CA" sz="600" dirty="0" smtClean="0"/>
          </a:p>
          <a:p>
            <a:r>
              <a:rPr lang="en-CA" dirty="0" smtClean="0">
                <a:latin typeface="Candara" panose="020E0502030303020204" pitchFamily="34" charset="0"/>
              </a:rPr>
              <a:t>The </a:t>
            </a:r>
            <a:r>
              <a:rPr lang="en-CA" dirty="0">
                <a:latin typeface="Candara" panose="020E0502030303020204" pitchFamily="34" charset="0"/>
              </a:rPr>
              <a:t>last Soviet census of 1989 indicated 1,449,000 Jews living in the country, of which about 877,000 had moved to Israel by October 2000. The wave of immigration in this short period of time was the greatest influx of people to Israel since the date of its creation.</a:t>
            </a:r>
            <a:r>
              <a:rPr lang="en-CA" baseline="30000" dirty="0">
                <a:latin typeface="Candara" panose="020E0502030303020204" pitchFamily="34" charset="0"/>
                <a:hlinkClick r:id="rId3"/>
              </a:rPr>
              <a:t>[1</a:t>
            </a:r>
            <a:r>
              <a:rPr lang="en-CA" baseline="30000" dirty="0" smtClean="0">
                <a:latin typeface="Candara" panose="020E0502030303020204" pitchFamily="34" charset="0"/>
                <a:hlinkClick r:id="rId3"/>
              </a:rPr>
              <a:t>]</a:t>
            </a:r>
            <a:r>
              <a:rPr lang="en-CA" baseline="30000" dirty="0" smtClean="0">
                <a:latin typeface="Candara" panose="020E0502030303020204" pitchFamily="34" charset="0"/>
              </a:rPr>
              <a:t> </a:t>
            </a:r>
            <a:r>
              <a:rPr lang="en-CA" dirty="0" smtClean="0">
                <a:latin typeface="Candara" panose="020E0502030303020204" pitchFamily="34" charset="0"/>
              </a:rPr>
              <a:t>Immigrants </a:t>
            </a:r>
            <a:r>
              <a:rPr lang="en-CA" dirty="0">
                <a:latin typeface="Candara" panose="020E0502030303020204" pitchFamily="34" charset="0"/>
              </a:rPr>
              <a:t>from the former Soviet Union composed 50%–70% of the newcomers.</a:t>
            </a:r>
          </a:p>
        </p:txBody>
      </p:sp>
      <p:pic>
        <p:nvPicPr>
          <p:cNvPr id="7" name="Content Placeholder 6"/>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4768856" y="1988840"/>
            <a:ext cx="4038600" cy="3028950"/>
          </a:xfrm>
        </p:spPr>
      </p:pic>
      <p:sp>
        <p:nvSpPr>
          <p:cNvPr id="8" name="TextBox 7"/>
          <p:cNvSpPr txBox="1"/>
          <p:nvPr/>
        </p:nvSpPr>
        <p:spPr>
          <a:xfrm>
            <a:off x="5220072" y="5302949"/>
            <a:ext cx="2952328" cy="646331"/>
          </a:xfrm>
          <a:prstGeom prst="rect">
            <a:avLst/>
          </a:prstGeom>
          <a:noFill/>
        </p:spPr>
        <p:txBody>
          <a:bodyPr wrap="square" rtlCol="0">
            <a:spAutoFit/>
          </a:bodyPr>
          <a:lstStyle/>
          <a:p>
            <a:pPr algn="ctr"/>
            <a:r>
              <a:rPr lang="en-CA" b="1" dirty="0" smtClean="0">
                <a:solidFill>
                  <a:schemeClr val="bg1"/>
                </a:solidFill>
                <a:latin typeface="Candara" panose="020E0502030303020204" pitchFamily="34" charset="0"/>
              </a:rPr>
              <a:t>Writing on a man hole cover in Tel Aviv</a:t>
            </a:r>
            <a:endParaRPr lang="en-CA" b="1" dirty="0">
              <a:solidFill>
                <a:schemeClr val="bg1"/>
              </a:solidFill>
              <a:latin typeface="Candara" panose="020E0502030303020204" pitchFamily="34" charset="0"/>
            </a:endParaRPr>
          </a:p>
        </p:txBody>
      </p:sp>
    </p:spTree>
    <p:extLst>
      <p:ext uri="{BB962C8B-B14F-4D97-AF65-F5344CB8AC3E}">
        <p14:creationId xmlns:p14="http://schemas.microsoft.com/office/powerpoint/2010/main" val="69091309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noAutofit/>
          </a:bodyPr>
          <a:lstStyle/>
          <a:p>
            <a:r>
              <a:rPr lang="en-CA" sz="3200" b="1" dirty="0" smtClean="0"/>
              <a:t>Russian Speaking Defence </a:t>
            </a:r>
            <a:r>
              <a:rPr lang="en-CA" sz="3200" b="1" dirty="0" smtClean="0"/>
              <a:t>Ministers: </a:t>
            </a:r>
            <a:br>
              <a:rPr lang="en-CA" sz="3200" b="1" dirty="0" smtClean="0"/>
            </a:br>
            <a:r>
              <a:rPr lang="en-CA" sz="3200" b="1" dirty="0" err="1" smtClean="0"/>
              <a:t>Avigdor</a:t>
            </a:r>
            <a:r>
              <a:rPr lang="en-CA" sz="3200" b="1" dirty="0" smtClean="0"/>
              <a:t> Lieberman / Sergei </a:t>
            </a:r>
            <a:r>
              <a:rPr lang="en-CA" sz="3200" b="1" dirty="0" err="1" smtClean="0"/>
              <a:t>Shoigu</a:t>
            </a:r>
            <a:endParaRPr lang="en-CA" sz="3200" b="1" dirty="0"/>
          </a:p>
        </p:txBody>
      </p:sp>
      <p:pic>
        <p:nvPicPr>
          <p:cNvPr id="5" name="Content Placehold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164216" y="1600200"/>
            <a:ext cx="6815567" cy="4525963"/>
          </a:xfrm>
        </p:spPr>
      </p:pic>
    </p:spTree>
    <p:extLst>
      <p:ext uri="{BB962C8B-B14F-4D97-AF65-F5344CB8AC3E}">
        <p14:creationId xmlns:p14="http://schemas.microsoft.com/office/powerpoint/2010/main" val="196728496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5" name="Content Placeholder 4"/>
          <p:cNvSpPr>
            <a:spLocks noGrp="1"/>
          </p:cNvSpPr>
          <p:nvPr>
            <p:ph sz="half" idx="1"/>
          </p:nvPr>
        </p:nvSpPr>
        <p:spPr>
          <a:xfrm>
            <a:off x="457200" y="1600201"/>
            <a:ext cx="4038600" cy="4565103"/>
          </a:xfrm>
          <a:solidFill>
            <a:schemeClr val="bg1"/>
          </a:solidFill>
        </p:spPr>
        <p:txBody>
          <a:bodyPr>
            <a:normAutofit/>
          </a:bodyPr>
          <a:lstStyle/>
          <a:p>
            <a:pPr marL="0" indent="0">
              <a:buNone/>
            </a:pPr>
            <a:endParaRPr lang="en-CA" sz="500" b="1" dirty="0" smtClean="0"/>
          </a:p>
          <a:p>
            <a:pPr marL="0" indent="0">
              <a:buNone/>
            </a:pPr>
            <a:r>
              <a:rPr lang="en-CA" sz="2400" b="1" dirty="0"/>
              <a:t>Ezekiel 38:12-13 KJV</a:t>
            </a:r>
          </a:p>
          <a:p>
            <a:r>
              <a:rPr lang="en-CA" sz="2400" dirty="0"/>
              <a:t>12  </a:t>
            </a:r>
            <a:r>
              <a:rPr lang="en-CA" sz="2400" b="1" dirty="0"/>
              <a:t>To take a spoil, and to take a prey; to turn thine hand upon the desolate places </a:t>
            </a:r>
            <a:r>
              <a:rPr lang="en-CA" sz="2400" b="1" i="1" dirty="0"/>
              <a:t>that are now</a:t>
            </a:r>
            <a:r>
              <a:rPr lang="en-CA" sz="2400" b="1" dirty="0"/>
              <a:t> inhabited,</a:t>
            </a:r>
            <a:r>
              <a:rPr lang="en-CA" sz="2400" dirty="0"/>
              <a:t> and upon the people </a:t>
            </a:r>
            <a:r>
              <a:rPr lang="en-CA" sz="2400" i="1" dirty="0"/>
              <a:t>that are</a:t>
            </a:r>
            <a:r>
              <a:rPr lang="en-CA" sz="2400" dirty="0"/>
              <a:t> gathered out of the nations, which have gotten cattle and goods, that dwell in the midst of the land</a:t>
            </a:r>
            <a:r>
              <a:rPr lang="en-CA" sz="2400" dirty="0" smtClean="0"/>
              <a:t>.</a:t>
            </a:r>
            <a:endParaRPr lang="en-CA" sz="2400" dirty="0"/>
          </a:p>
          <a:p>
            <a:endParaRPr lang="en-CA" dirty="0"/>
          </a:p>
          <a:p>
            <a:endParaRPr lang="en-CA" sz="3200" dirty="0"/>
          </a:p>
          <a:p>
            <a:endParaRPr lang="en-CA" sz="3200" dirty="0"/>
          </a:p>
          <a:p>
            <a:pPr marL="514350" indent="-514350">
              <a:buFont typeface="+mj-lt"/>
              <a:buAutoNum type="arabicPeriod"/>
            </a:pPr>
            <a:endParaRPr lang="en-CA" sz="3200" b="1" dirty="0" smtClean="0"/>
          </a:p>
          <a:p>
            <a:pPr marL="514350" indent="-514350">
              <a:buFont typeface="+mj-lt"/>
              <a:buAutoNum type="arabicPeriod"/>
            </a:pPr>
            <a:endParaRPr lang="en-CA" sz="3200" dirty="0"/>
          </a:p>
        </p:txBody>
      </p:sp>
      <p:pic>
        <p:nvPicPr>
          <p:cNvPr id="4" name="Content Placeholder 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81872" y="2516324"/>
            <a:ext cx="4038600" cy="2693714"/>
          </a:xfrm>
        </p:spPr>
      </p:pic>
      <p:sp>
        <p:nvSpPr>
          <p:cNvPr id="8" name="Title 1"/>
          <p:cNvSpPr txBox="1">
            <a:spLocks/>
          </p:cNvSpPr>
          <p:nvPr/>
        </p:nvSpPr>
        <p:spPr>
          <a:xfrm>
            <a:off x="1146984" y="385867"/>
            <a:ext cx="6801323" cy="1039091"/>
          </a:xfrm>
          <a:prstGeom prst="rect">
            <a:avLst/>
          </a:prstGeom>
          <a:solidFill>
            <a:schemeClr val="tx1"/>
          </a:solidFill>
          <a:effectLst>
            <a:softEdge rad="127000"/>
          </a:effectLst>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Candara" panose="020E0502030303020204" pitchFamily="34" charset="0"/>
                <a:ea typeface="+mj-ea"/>
                <a:cs typeface="+mj-cs"/>
              </a:defRPr>
            </a:lvl1pPr>
          </a:lstStyle>
          <a:p>
            <a:r>
              <a:rPr lang="en-CA" sz="40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 &amp; the Evil Thought</a:t>
            </a:r>
            <a:endParaRPr lang="en-CA" sz="40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sp>
        <p:nvSpPr>
          <p:cNvPr id="7" name="TextBox 6"/>
          <p:cNvSpPr txBox="1"/>
          <p:nvPr/>
        </p:nvSpPr>
        <p:spPr>
          <a:xfrm>
            <a:off x="4932040" y="1743199"/>
            <a:ext cx="3888432" cy="523220"/>
          </a:xfrm>
          <a:prstGeom prst="rect">
            <a:avLst/>
          </a:prstGeom>
          <a:noFill/>
        </p:spPr>
        <p:txBody>
          <a:bodyPr wrap="square" rtlCol="0">
            <a:spAutoFit/>
          </a:bodyPr>
          <a:lstStyle/>
          <a:p>
            <a:r>
              <a:rPr lang="en-CA" sz="2800" b="1" dirty="0" smtClean="0">
                <a:solidFill>
                  <a:schemeClr val="bg1"/>
                </a:solidFill>
                <a:effectLst>
                  <a:outerShdw blurRad="38100" dist="38100" dir="2700000" algn="tl">
                    <a:srgbClr val="000000">
                      <a:alpha val="43137"/>
                    </a:srgbClr>
                  </a:outerShdw>
                </a:effectLst>
                <a:latin typeface="Candara" panose="020E0502030303020204" pitchFamily="34" charset="0"/>
              </a:rPr>
              <a:t>2009, 2010, 2016, 2017 …</a:t>
            </a:r>
            <a:endParaRPr lang="en-CA" sz="28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864613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29816"/>
            <a:ext cx="8229600" cy="1143000"/>
          </a:xfrm>
        </p:spPr>
        <p:txBody>
          <a:bodyPr>
            <a:noAutofit/>
          </a:bodyPr>
          <a:lstStyle/>
          <a:p>
            <a:r>
              <a:rPr lang="en-CA" sz="3200" b="1" dirty="0" smtClean="0">
                <a:solidFill>
                  <a:schemeClr val="bg1"/>
                </a:solidFill>
                <a:effectLst>
                  <a:outerShdw blurRad="38100" dist="38100" dir="2700000" algn="tl">
                    <a:srgbClr val="000000">
                      <a:alpha val="43137"/>
                    </a:srgbClr>
                  </a:outerShdw>
                </a:effectLst>
              </a:rPr>
              <a:t>Oil/Gas Discovered in Eastern Mediterranean</a:t>
            </a:r>
            <a:endParaRPr lang="en-CA" sz="32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334575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smtClean="0">
                <a:solidFill>
                  <a:srgbClr val="FF0000"/>
                </a:solidFill>
                <a:effectLst>
                  <a:outerShdw blurRad="38100" dist="38100" dir="2700000" algn="tl">
                    <a:srgbClr val="000000">
                      <a:alpha val="43137"/>
                    </a:srgbClr>
                  </a:outerShdw>
                </a:effectLst>
              </a:rPr>
              <a:t>“</a:t>
            </a:r>
            <a:r>
              <a:rPr lang="en-CA" b="1" dirty="0" err="1" smtClean="0">
                <a:solidFill>
                  <a:srgbClr val="FF0000"/>
                </a:solidFill>
                <a:effectLst>
                  <a:outerShdw blurRad="38100" dist="38100" dir="2700000" algn="tl">
                    <a:srgbClr val="000000">
                      <a:alpha val="43137"/>
                    </a:srgbClr>
                  </a:outerShdw>
                </a:effectLst>
              </a:rPr>
              <a:t>Maskirovka</a:t>
            </a:r>
            <a:r>
              <a:rPr lang="en-CA" b="1" dirty="0" smtClean="0">
                <a:solidFill>
                  <a:srgbClr val="FF0000"/>
                </a:solidFill>
                <a:effectLst>
                  <a:outerShdw blurRad="38100" dist="38100" dir="2700000" algn="tl">
                    <a:srgbClr val="000000">
                      <a:alpha val="43137"/>
                    </a:srgbClr>
                  </a:outerShdw>
                </a:effectLst>
              </a:rPr>
              <a:t>”</a:t>
            </a:r>
            <a:endParaRPr lang="en-CA"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31273" y="1600201"/>
            <a:ext cx="7481455" cy="2188839"/>
          </a:xfrm>
        </p:spPr>
        <p:txBody>
          <a:bodyPr>
            <a:normAutofit fontScale="85000" lnSpcReduction="10000"/>
          </a:bodyPr>
          <a:lstStyle/>
          <a:p>
            <a:pPr marL="0" indent="0">
              <a:buNone/>
            </a:pPr>
            <a:r>
              <a:rPr lang="en-CA" dirty="0" smtClean="0"/>
              <a:t>	“One need look no further than Russia’s recent alleged actions in Crimea, Syria, the U.K. and the U.S. presidential election to see how effectively the Kremlin can influence other world powers while denying involvement all along.”</a:t>
            </a:r>
            <a:endParaRPr lang="en-CA" dirty="0"/>
          </a:p>
        </p:txBody>
      </p:sp>
      <p:sp>
        <p:nvSpPr>
          <p:cNvPr id="4" name="TextBox 3"/>
          <p:cNvSpPr txBox="1"/>
          <p:nvPr/>
        </p:nvSpPr>
        <p:spPr>
          <a:xfrm>
            <a:off x="2421118" y="4149080"/>
            <a:ext cx="4118884" cy="369332"/>
          </a:xfrm>
          <a:prstGeom prst="rect">
            <a:avLst/>
          </a:prstGeom>
          <a:solidFill>
            <a:srgbClr val="FF0000"/>
          </a:solidFill>
          <a:effectLst>
            <a:softEdge rad="63500"/>
          </a:effectLst>
        </p:spPr>
        <p:txBody>
          <a:bodyPr wrap="none" rtlCol="0">
            <a:spAutoFit/>
          </a:bodyPr>
          <a:lstStyle/>
          <a:p>
            <a:r>
              <a:rPr lang="en-CA" b="1" dirty="0" smtClean="0">
                <a:solidFill>
                  <a:schemeClr val="bg1"/>
                </a:solidFill>
              </a:rPr>
              <a:t>By Josh Elliott, Global News, June 9, 2018</a:t>
            </a:r>
            <a:endParaRPr lang="en-CA" b="1" dirty="0">
              <a:solidFill>
                <a:schemeClr val="bg1"/>
              </a:solidFill>
            </a:endParaRPr>
          </a:p>
        </p:txBody>
      </p:sp>
    </p:spTree>
    <p:extLst>
      <p:ext uri="{BB962C8B-B14F-4D97-AF65-F5344CB8AC3E}">
        <p14:creationId xmlns:p14="http://schemas.microsoft.com/office/powerpoint/2010/main" val="40477661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Research Centers in Israel</a:t>
            </a:r>
            <a:endParaRPr lang="en-CA" sz="3600" b="1" dirty="0"/>
          </a:p>
        </p:txBody>
      </p:sp>
      <p:pic>
        <p:nvPicPr>
          <p:cNvPr id="5" name="Content Placeholder 4"/>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208782" y="1340768"/>
            <a:ext cx="6963617" cy="5222713"/>
          </a:xfrm>
        </p:spPr>
      </p:pic>
    </p:spTree>
    <p:extLst>
      <p:ext uri="{BB962C8B-B14F-4D97-AF65-F5344CB8AC3E}">
        <p14:creationId xmlns:p14="http://schemas.microsoft.com/office/powerpoint/2010/main" val="376309146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t>Intel to Invest further $5 Billion in Israel </a:t>
            </a:r>
            <a:r>
              <a:rPr lang="en-CA" sz="2800" b="1" dirty="0" smtClean="0"/>
              <a:t>Semiconductor Processing Facility</a:t>
            </a:r>
            <a:endParaRPr lang="en-CA" sz="3600" b="1"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386135" y="1772816"/>
            <a:ext cx="3897833" cy="3897833"/>
          </a:xfrm>
        </p:spPr>
      </p:pic>
      <p:sp>
        <p:nvSpPr>
          <p:cNvPr id="4" name="Content Placeholder 3"/>
          <p:cNvSpPr>
            <a:spLocks noGrp="1"/>
          </p:cNvSpPr>
          <p:nvPr>
            <p:ph sz="half" idx="2"/>
          </p:nvPr>
        </p:nvSpPr>
        <p:spPr>
          <a:xfrm>
            <a:off x="4648200" y="1816224"/>
            <a:ext cx="4038600" cy="3917032"/>
          </a:xfrm>
          <a:solidFill>
            <a:schemeClr val="bg1"/>
          </a:solidFill>
        </p:spPr>
        <p:txBody>
          <a:bodyPr>
            <a:normAutofit fontScale="92500"/>
          </a:bodyPr>
          <a:lstStyle/>
          <a:p>
            <a:r>
              <a:rPr lang="en-CA" dirty="0" smtClean="0"/>
              <a:t>“I have now received a happy message from Intel CEO [for Israel] </a:t>
            </a:r>
            <a:r>
              <a:rPr lang="en-CA" dirty="0" err="1" smtClean="0"/>
              <a:t>Yaniv</a:t>
            </a:r>
            <a:r>
              <a:rPr lang="en-CA" dirty="0" smtClean="0"/>
              <a:t> </a:t>
            </a:r>
            <a:r>
              <a:rPr lang="en-CA" dirty="0" err="1" smtClean="0"/>
              <a:t>Gerti</a:t>
            </a:r>
            <a:r>
              <a:rPr lang="en-CA" dirty="0" smtClean="0"/>
              <a:t>, who informed me that after two years of intensive work, the management of the global company accepted our proposal”</a:t>
            </a:r>
            <a:endParaRPr lang="en-CA" dirty="0"/>
          </a:p>
        </p:txBody>
      </p:sp>
      <p:sp>
        <p:nvSpPr>
          <p:cNvPr id="6" name="TextBox 5"/>
          <p:cNvSpPr txBox="1"/>
          <p:nvPr/>
        </p:nvSpPr>
        <p:spPr>
          <a:xfrm>
            <a:off x="539552" y="5859446"/>
            <a:ext cx="3672408" cy="369332"/>
          </a:xfrm>
          <a:prstGeom prst="rect">
            <a:avLst/>
          </a:prstGeom>
          <a:noFill/>
        </p:spPr>
        <p:txBody>
          <a:bodyPr wrap="square" rtlCol="0">
            <a:spAutoFit/>
          </a:bodyPr>
          <a:lstStyle/>
          <a:p>
            <a:pPr algn="ctr"/>
            <a:r>
              <a:rPr lang="en-CA" b="1" dirty="0" smtClean="0"/>
              <a:t>Intel Plant at </a:t>
            </a:r>
            <a:r>
              <a:rPr lang="en-CA" b="1" dirty="0" err="1" smtClean="0"/>
              <a:t>Kiryat</a:t>
            </a:r>
            <a:r>
              <a:rPr lang="en-CA" b="1" dirty="0" smtClean="0"/>
              <a:t> Gat, Israel</a:t>
            </a:r>
            <a:endParaRPr lang="en-CA" b="1" dirty="0"/>
          </a:p>
        </p:txBody>
      </p:sp>
      <p:sp>
        <p:nvSpPr>
          <p:cNvPr id="7" name="TextBox 6"/>
          <p:cNvSpPr txBox="1"/>
          <p:nvPr/>
        </p:nvSpPr>
        <p:spPr>
          <a:xfrm>
            <a:off x="4788024" y="5877272"/>
            <a:ext cx="3672408" cy="646331"/>
          </a:xfrm>
          <a:prstGeom prst="rect">
            <a:avLst/>
          </a:prstGeom>
          <a:noFill/>
        </p:spPr>
        <p:txBody>
          <a:bodyPr wrap="square" rtlCol="0">
            <a:spAutoFit/>
          </a:bodyPr>
          <a:lstStyle/>
          <a:p>
            <a:pPr algn="ctr"/>
            <a:r>
              <a:rPr lang="en-CA" b="1" dirty="0" smtClean="0"/>
              <a:t>Minister of Finance Moshe </a:t>
            </a:r>
            <a:r>
              <a:rPr lang="en-CA" b="1" dirty="0" err="1" smtClean="0"/>
              <a:t>Kahlon</a:t>
            </a:r>
            <a:endParaRPr lang="en-CA" b="1" dirty="0" smtClean="0"/>
          </a:p>
          <a:p>
            <a:pPr algn="ctr"/>
            <a:r>
              <a:rPr lang="en-CA" b="1" dirty="0" smtClean="0"/>
              <a:t>Snippets 31-May-18</a:t>
            </a:r>
            <a:endParaRPr lang="en-CA" b="1" dirty="0"/>
          </a:p>
        </p:txBody>
      </p:sp>
    </p:spTree>
    <p:extLst>
      <p:ext uri="{BB962C8B-B14F-4D97-AF65-F5344CB8AC3E}">
        <p14:creationId xmlns:p14="http://schemas.microsoft.com/office/powerpoint/2010/main" val="314477760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CA" dirty="0"/>
          </a:p>
        </p:txBody>
      </p:sp>
      <p:pic>
        <p:nvPicPr>
          <p:cNvPr id="3075" name="Picture 3"/>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18194"/>
          <a:stretch/>
        </p:blipFill>
        <p:spPr bwMode="auto">
          <a:xfrm>
            <a:off x="177713" y="42982"/>
            <a:ext cx="8642759" cy="67703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8580487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t>Moscow the 3</a:t>
            </a:r>
            <a:r>
              <a:rPr lang="en-CA" sz="3600" b="1" baseline="30000" dirty="0" smtClean="0"/>
              <a:t>rd</a:t>
            </a:r>
            <a:r>
              <a:rPr lang="en-CA" sz="3600" b="1" dirty="0" smtClean="0"/>
              <a:t> Rome</a:t>
            </a:r>
            <a:endParaRPr lang="en-CA" sz="3600" b="1" dirty="0"/>
          </a:p>
        </p:txBody>
      </p:sp>
      <p:pic>
        <p:nvPicPr>
          <p:cNvPr id="6" name="Content Placeholder 5"/>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748760" y="1529729"/>
            <a:ext cx="3562946" cy="4275535"/>
          </a:xfrm>
        </p:spPr>
      </p:pic>
      <p:pic>
        <p:nvPicPr>
          <p:cNvPr id="8" name="Content Placeholder 7"/>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798148" y="1518855"/>
            <a:ext cx="3734292" cy="4525963"/>
          </a:xfrm>
        </p:spPr>
      </p:pic>
      <p:sp>
        <p:nvSpPr>
          <p:cNvPr id="9" name="TextBox 8"/>
          <p:cNvSpPr txBox="1"/>
          <p:nvPr/>
        </p:nvSpPr>
        <p:spPr>
          <a:xfrm>
            <a:off x="756736" y="6061938"/>
            <a:ext cx="3456384" cy="369332"/>
          </a:xfrm>
          <a:prstGeom prst="rect">
            <a:avLst/>
          </a:prstGeom>
          <a:solidFill>
            <a:schemeClr val="bg1"/>
          </a:solidFill>
        </p:spPr>
        <p:txBody>
          <a:bodyPr wrap="square" rtlCol="0">
            <a:spAutoFit/>
          </a:bodyPr>
          <a:lstStyle/>
          <a:p>
            <a:pPr algn="ctr"/>
            <a:r>
              <a:rPr lang="en-CA" b="1" dirty="0" smtClean="0"/>
              <a:t>Byzantine Coat of Arms</a:t>
            </a:r>
            <a:endParaRPr lang="en-CA" b="1" dirty="0"/>
          </a:p>
        </p:txBody>
      </p:sp>
      <p:sp>
        <p:nvSpPr>
          <p:cNvPr id="11" name="TextBox 10"/>
          <p:cNvSpPr txBox="1"/>
          <p:nvPr/>
        </p:nvSpPr>
        <p:spPr>
          <a:xfrm>
            <a:off x="5076056" y="6061938"/>
            <a:ext cx="3456384" cy="369332"/>
          </a:xfrm>
          <a:prstGeom prst="rect">
            <a:avLst/>
          </a:prstGeom>
          <a:solidFill>
            <a:schemeClr val="bg1"/>
          </a:solidFill>
        </p:spPr>
        <p:txBody>
          <a:bodyPr wrap="square" rtlCol="0">
            <a:spAutoFit/>
          </a:bodyPr>
          <a:lstStyle/>
          <a:p>
            <a:pPr algn="ctr"/>
            <a:r>
              <a:rPr lang="en-CA" b="1" dirty="0" smtClean="0"/>
              <a:t>Russian Federation  Coat of Arms</a:t>
            </a:r>
            <a:endParaRPr lang="en-CA" b="1" dirty="0"/>
          </a:p>
        </p:txBody>
      </p:sp>
    </p:spTree>
    <p:extLst>
      <p:ext uri="{BB962C8B-B14F-4D97-AF65-F5344CB8AC3E}">
        <p14:creationId xmlns:p14="http://schemas.microsoft.com/office/powerpoint/2010/main" val="281344668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latin typeface="Candara" panose="020E0502030303020204" pitchFamily="34" charset="0"/>
              </a:rPr>
              <a:t>Putin and His Christian Connections             </a:t>
            </a:r>
            <a:r>
              <a:rPr lang="en-CA" sz="2000" i="1" dirty="0" smtClean="0"/>
              <a:t>from </a:t>
            </a:r>
            <a:r>
              <a:rPr lang="en-CA" sz="2000" i="1" dirty="0"/>
              <a:t>the April 06, 2015 </a:t>
            </a:r>
            <a:r>
              <a:rPr lang="en-CA" sz="2000" i="1" dirty="0" err="1"/>
              <a:t>eNews</a:t>
            </a:r>
            <a:r>
              <a:rPr lang="en-CA" sz="2000" i="1" dirty="0"/>
              <a:t> </a:t>
            </a:r>
            <a:r>
              <a:rPr lang="en-CA" sz="2000" i="1" dirty="0" smtClean="0"/>
              <a:t>issue </a:t>
            </a:r>
            <a:r>
              <a:rPr lang="en-CA" sz="2000" dirty="0" smtClean="0">
                <a:hlinkClick r:id="rId3"/>
              </a:rPr>
              <a:t>http</a:t>
            </a:r>
            <a:r>
              <a:rPr lang="en-CA" sz="2000" dirty="0">
                <a:hlinkClick r:id="rId3"/>
              </a:rPr>
              <a:t>://www.khouse.org</a:t>
            </a:r>
            <a:endParaRPr lang="en-CA" sz="2000" b="1"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2786" y="1600200"/>
            <a:ext cx="8138428" cy="4525963"/>
          </a:xfrm>
        </p:spPr>
      </p:pic>
      <p:sp>
        <p:nvSpPr>
          <p:cNvPr id="3" name="TextBox 2"/>
          <p:cNvSpPr txBox="1"/>
          <p:nvPr/>
        </p:nvSpPr>
        <p:spPr>
          <a:xfrm>
            <a:off x="499628" y="1588876"/>
            <a:ext cx="8136904" cy="4739759"/>
          </a:xfrm>
          <a:prstGeom prst="rect">
            <a:avLst/>
          </a:prstGeom>
          <a:solidFill>
            <a:srgbClr val="FF0000">
              <a:alpha val="70000"/>
            </a:srgbClr>
          </a:solidFill>
        </p:spPr>
        <p:txBody>
          <a:bodyPr wrap="square" rtlCol="0">
            <a:spAutoFit/>
          </a:bodyPr>
          <a:lstStyle/>
          <a:p>
            <a:pPr marL="342900" indent="-342900">
              <a:buFont typeface="Arial" panose="020B0604020202020204" pitchFamily="34" charset="0"/>
              <a:buChar char="•"/>
            </a:pPr>
            <a:endParaRPr lang="en-CA" sz="500" b="1" dirty="0" smtClean="0">
              <a:solidFill>
                <a:schemeClr val="bg1"/>
              </a:solidFill>
              <a:effectLst>
                <a:outerShdw blurRad="38100" dist="38100" dir="2700000" algn="tl">
                  <a:srgbClr val="000000">
                    <a:alpha val="43137"/>
                  </a:srgbClr>
                </a:outerShdw>
              </a:effectLst>
              <a:latin typeface="Candara" panose="020E0502030303020204" pitchFamily="34" charset="0"/>
            </a:endParaRPr>
          </a:p>
          <a:p>
            <a:pPr marL="342900" indent="-342900">
              <a:buFont typeface="Arial" panose="020B0604020202020204" pitchFamily="34" charset="0"/>
              <a:buChar char="•"/>
            </a:pPr>
            <a:r>
              <a:rPr lang="en-CA" sz="2700" b="1" dirty="0" smtClean="0">
                <a:solidFill>
                  <a:schemeClr val="bg1"/>
                </a:solidFill>
                <a:effectLst>
                  <a:outerShdw blurRad="38100" dist="38100" dir="2700000" algn="tl">
                    <a:srgbClr val="000000">
                      <a:alpha val="43137"/>
                    </a:srgbClr>
                  </a:outerShdw>
                </a:effectLst>
                <a:latin typeface="Candara" panose="020E0502030303020204" pitchFamily="34" charset="0"/>
              </a:rPr>
              <a:t>Continuing </a:t>
            </a:r>
            <a:r>
              <a:rPr lang="en-CA" sz="2700" b="1" dirty="0">
                <a:solidFill>
                  <a:schemeClr val="bg1"/>
                </a:solidFill>
                <a:effectLst>
                  <a:outerShdw blurRad="38100" dist="38100" dir="2700000" algn="tl">
                    <a:srgbClr val="000000">
                      <a:alpha val="43137"/>
                    </a:srgbClr>
                  </a:outerShdw>
                </a:effectLst>
                <a:latin typeface="Candara" panose="020E0502030303020204" pitchFamily="34" charset="0"/>
              </a:rPr>
              <a:t>in his remarks, Putin stated that he has championed Russian laws that:</a:t>
            </a:r>
          </a:p>
          <a:p>
            <a:pPr marL="914400" lvl="1" indent="-457200">
              <a:buFont typeface="+mj-lt"/>
              <a:buAutoNum type="arabicPeriod"/>
            </a:pPr>
            <a:r>
              <a:rPr lang="en-CA" sz="2700" b="1" dirty="0">
                <a:solidFill>
                  <a:schemeClr val="bg1"/>
                </a:solidFill>
                <a:effectLst>
                  <a:outerShdw blurRad="38100" dist="38100" dir="2700000" algn="tl">
                    <a:srgbClr val="000000">
                      <a:alpha val="43137"/>
                    </a:srgbClr>
                  </a:outerShdw>
                </a:effectLst>
                <a:latin typeface="Candara" panose="020E0502030303020204" pitchFamily="34" charset="0"/>
              </a:rPr>
              <a:t>Essentially outlawed abortion in Russia (no abortions after the 12th week, and before that time in limited cases, and also the end of financial support for abortions, reversing a previous Soviet policy);</a:t>
            </a:r>
          </a:p>
          <a:p>
            <a:pPr marL="914400" lvl="1" indent="-457200">
              <a:buFont typeface="+mj-lt"/>
              <a:buAutoNum type="arabicPeriod"/>
            </a:pPr>
            <a:r>
              <a:rPr lang="en-CA" sz="2700" b="1" dirty="0">
                <a:solidFill>
                  <a:schemeClr val="bg1"/>
                </a:solidFill>
                <a:effectLst>
                  <a:outerShdw blurRad="38100" dist="38100" dir="2700000" algn="tl">
                    <a:srgbClr val="000000">
                      <a:alpha val="43137"/>
                    </a:srgbClr>
                  </a:outerShdw>
                </a:effectLst>
                <a:latin typeface="Candara" panose="020E0502030303020204" pitchFamily="34" charset="0"/>
              </a:rPr>
              <a:t>Strongly support traditional marriage, especially religious marriage, with financial aid to married couples having more than two children</a:t>
            </a:r>
            <a:r>
              <a:rPr lang="en-CA" sz="2700" b="1" dirty="0" smtClean="0">
                <a:solidFill>
                  <a:schemeClr val="bg1"/>
                </a:solidFill>
                <a:effectLst>
                  <a:outerShdw blurRad="38100" dist="38100" dir="2700000" algn="tl">
                    <a:srgbClr val="000000">
                      <a:alpha val="43137"/>
                    </a:srgbClr>
                  </a:outerShdw>
                </a:effectLst>
                <a:latin typeface="Candara" panose="020E0502030303020204" pitchFamily="34" charset="0"/>
              </a:rPr>
              <a:t>;</a:t>
            </a:r>
            <a:r>
              <a:rPr lang="en-CA" sz="2400" b="1" dirty="0">
                <a:solidFill>
                  <a:schemeClr val="bg1"/>
                </a:solidFill>
                <a:effectLst>
                  <a:outerShdw blurRad="38100" dist="38100" dir="2700000" algn="tl">
                    <a:srgbClr val="000000">
                      <a:alpha val="43137"/>
                    </a:srgbClr>
                  </a:outerShdw>
                </a:effectLst>
                <a:latin typeface="Candara" panose="020E0502030303020204" pitchFamily="34" charset="0"/>
              </a:rPr>
              <a:t> </a:t>
            </a:r>
          </a:p>
        </p:txBody>
      </p:sp>
    </p:spTree>
    <p:extLst>
      <p:ext uri="{BB962C8B-B14F-4D97-AF65-F5344CB8AC3E}">
        <p14:creationId xmlns:p14="http://schemas.microsoft.com/office/powerpoint/2010/main" val="2674484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3600" b="1" dirty="0" smtClean="0">
                <a:latin typeface="Candara" panose="020E0502030303020204" pitchFamily="34" charset="0"/>
              </a:rPr>
              <a:t>Putin and His Christian Connections             </a:t>
            </a:r>
            <a:r>
              <a:rPr lang="en-CA" sz="2000" i="1" dirty="0" smtClean="0"/>
              <a:t>from </a:t>
            </a:r>
            <a:r>
              <a:rPr lang="en-CA" sz="2000" i="1" dirty="0"/>
              <a:t>the April 06, 2015 </a:t>
            </a:r>
            <a:r>
              <a:rPr lang="en-CA" sz="2000" i="1" dirty="0" err="1"/>
              <a:t>eNews</a:t>
            </a:r>
            <a:r>
              <a:rPr lang="en-CA" sz="2000" i="1" dirty="0"/>
              <a:t> </a:t>
            </a:r>
            <a:r>
              <a:rPr lang="en-CA" sz="2000" i="1" dirty="0" smtClean="0"/>
              <a:t>issue </a:t>
            </a:r>
            <a:r>
              <a:rPr lang="en-CA" sz="2000" dirty="0" smtClean="0">
                <a:hlinkClick r:id="rId3"/>
              </a:rPr>
              <a:t>http</a:t>
            </a:r>
            <a:r>
              <a:rPr lang="en-CA" sz="2000" dirty="0">
                <a:hlinkClick r:id="rId3"/>
              </a:rPr>
              <a:t>://www.khouse.org</a:t>
            </a:r>
            <a:endParaRPr lang="en-CA" sz="2000" b="1" dirty="0"/>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502786" y="1600200"/>
            <a:ext cx="8138428" cy="4525963"/>
          </a:xfrm>
        </p:spPr>
      </p:pic>
      <p:sp>
        <p:nvSpPr>
          <p:cNvPr id="3" name="TextBox 2"/>
          <p:cNvSpPr txBox="1"/>
          <p:nvPr/>
        </p:nvSpPr>
        <p:spPr>
          <a:xfrm>
            <a:off x="507468" y="1604918"/>
            <a:ext cx="8136904" cy="3493264"/>
          </a:xfrm>
          <a:prstGeom prst="rect">
            <a:avLst/>
          </a:prstGeom>
          <a:solidFill>
            <a:srgbClr val="FF0000">
              <a:alpha val="70000"/>
            </a:srgbClr>
          </a:solidFill>
        </p:spPr>
        <p:txBody>
          <a:bodyPr wrap="square" rtlCol="0">
            <a:spAutoFit/>
          </a:bodyPr>
          <a:lstStyle/>
          <a:p>
            <a:pPr marL="342900" indent="-342900">
              <a:buFont typeface="Arial" panose="020B0604020202020204" pitchFamily="34" charset="0"/>
              <a:buChar char="•"/>
            </a:pPr>
            <a:endParaRPr lang="en-CA" sz="500" b="1" dirty="0" smtClean="0">
              <a:solidFill>
                <a:schemeClr val="bg1"/>
              </a:solidFill>
              <a:effectLst>
                <a:outerShdw blurRad="38100" dist="38100" dir="2700000" algn="tl">
                  <a:srgbClr val="000000">
                    <a:alpha val="43137"/>
                  </a:srgbClr>
                </a:outerShdw>
              </a:effectLst>
              <a:latin typeface="Candara" panose="020E0502030303020204" pitchFamily="34" charset="0"/>
            </a:endParaRPr>
          </a:p>
          <a:p>
            <a:pPr marL="914400" lvl="1" indent="-457200">
              <a:buFont typeface="+mj-lt"/>
              <a:buAutoNum type="arabicPeriod" startAt="3"/>
            </a:pPr>
            <a:r>
              <a:rPr lang="en-CA" sz="2700" b="1" dirty="0" smtClean="0">
                <a:solidFill>
                  <a:schemeClr val="bg1"/>
                </a:solidFill>
                <a:effectLst>
                  <a:outerShdw blurRad="38100" dist="38100" dir="2700000" algn="tl">
                    <a:srgbClr val="000000">
                      <a:alpha val="43137"/>
                    </a:srgbClr>
                  </a:outerShdw>
                </a:effectLst>
                <a:latin typeface="Candara" panose="020E0502030303020204" pitchFamily="34" charset="0"/>
              </a:rPr>
              <a:t>Established </a:t>
            </a:r>
            <a:r>
              <a:rPr lang="en-CA" sz="2700" b="1" dirty="0">
                <a:solidFill>
                  <a:schemeClr val="bg1"/>
                </a:solidFill>
                <a:effectLst>
                  <a:outerShdw blurRad="38100" dist="38100" dir="2700000" algn="tl">
                    <a:srgbClr val="000000">
                      <a:alpha val="43137"/>
                    </a:srgbClr>
                  </a:outerShdw>
                </a:effectLst>
                <a:latin typeface="Candara" panose="020E0502030303020204" pitchFamily="34" charset="0"/>
              </a:rPr>
              <a:t>compulsory religious instruction in all Russian schools;</a:t>
            </a:r>
          </a:p>
          <a:p>
            <a:pPr marL="914400" lvl="1" indent="-457200">
              <a:buFont typeface="+mj-lt"/>
              <a:buAutoNum type="arabicPeriod" startAt="3"/>
            </a:pPr>
            <a:r>
              <a:rPr lang="en-CA" sz="2700" b="1" dirty="0">
                <a:solidFill>
                  <a:schemeClr val="bg1"/>
                </a:solidFill>
                <a:effectLst>
                  <a:outerShdw blurRad="38100" dist="38100" dir="2700000" algn="tl">
                    <a:srgbClr val="000000">
                      <a:alpha val="43137"/>
                    </a:srgbClr>
                  </a:outerShdw>
                </a:effectLst>
                <a:latin typeface="Candara" panose="020E0502030303020204" pitchFamily="34" charset="0"/>
              </a:rPr>
              <a:t>Made religious holidays now official Russian state holidays;</a:t>
            </a:r>
          </a:p>
          <a:p>
            <a:pPr marL="914400" lvl="1" indent="-457200">
              <a:buFont typeface="+mj-lt"/>
              <a:buAutoNum type="arabicPeriod" startAt="3"/>
            </a:pPr>
            <a:r>
              <a:rPr lang="en-CA" sz="2700" b="1" dirty="0">
                <a:solidFill>
                  <a:schemeClr val="bg1"/>
                </a:solidFill>
                <a:effectLst>
                  <a:outerShdw blurRad="38100" dist="38100" dir="2700000" algn="tl">
                    <a:srgbClr val="000000">
                      <a:alpha val="43137"/>
                    </a:srgbClr>
                  </a:outerShdw>
                </a:effectLst>
                <a:latin typeface="Candara" panose="020E0502030303020204" pitchFamily="34" charset="0"/>
              </a:rPr>
              <a:t>Instituted a nationwide program of </a:t>
            </a:r>
            <a:r>
              <a:rPr lang="en-CA" sz="2700" b="1" dirty="0" smtClean="0">
                <a:solidFill>
                  <a:schemeClr val="bg1"/>
                </a:solidFill>
                <a:effectLst>
                  <a:outerShdw blurRad="38100" dist="38100" dir="2700000" algn="tl">
                    <a:srgbClr val="000000">
                      <a:alpha val="43137"/>
                    </a:srgbClr>
                  </a:outerShdw>
                </a:effectLst>
                <a:latin typeface="Candara" panose="020E0502030303020204" pitchFamily="34" charset="0"/>
              </a:rPr>
              <a:t>rebuilding</a:t>
            </a:r>
            <a:r>
              <a:rPr lang="en-CA" sz="2700" dirty="0" smtClean="0">
                <a:effectLst>
                  <a:outerShdw blurRad="38100" dist="38100" dir="2700000" algn="tl">
                    <a:srgbClr val="000000">
                      <a:alpha val="43137"/>
                    </a:srgbClr>
                  </a:outerShdw>
                </a:effectLst>
              </a:rPr>
              <a:t> </a:t>
            </a:r>
            <a:r>
              <a:rPr lang="en-CA" sz="2700" b="1" dirty="0">
                <a:solidFill>
                  <a:schemeClr val="bg1"/>
                </a:solidFill>
                <a:effectLst>
                  <a:outerShdw blurRad="38100" dist="38100" dir="2700000" algn="tl">
                    <a:srgbClr val="000000">
                      <a:alpha val="43137"/>
                    </a:srgbClr>
                  </a:outerShdw>
                </a:effectLst>
              </a:rPr>
              <a:t>churches that were destroyed by the Communists, the most notable being the historic Church of Christ the Savior in Moscow</a:t>
            </a:r>
            <a:r>
              <a:rPr lang="en-CA" sz="2700" b="1" dirty="0" smtClean="0">
                <a:solidFill>
                  <a:schemeClr val="bg1"/>
                </a:solidFill>
                <a:effectLst>
                  <a:outerShdw blurRad="38100" dist="38100" dir="2700000" algn="tl">
                    <a:srgbClr val="000000">
                      <a:alpha val="43137"/>
                    </a:srgbClr>
                  </a:outerShdw>
                </a:effectLst>
              </a:rPr>
              <a:t>.</a:t>
            </a:r>
            <a:endParaRPr lang="en-CA" sz="27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8228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rPr>
              <a:t>The Cathedral Of Jesus Christ</a:t>
            </a:r>
            <a:br>
              <a:rPr lang="en-CA" sz="3600" b="1" dirty="0" smtClean="0">
                <a:solidFill>
                  <a:schemeClr val="bg1"/>
                </a:solidFill>
                <a:effectLst>
                  <a:outerShdw blurRad="38100" dist="38100" dir="2700000" algn="tl">
                    <a:srgbClr val="000000">
                      <a:alpha val="43137"/>
                    </a:srgbClr>
                  </a:outerShdw>
                </a:effectLst>
              </a:rPr>
            </a:br>
            <a:r>
              <a:rPr lang="en-CA" sz="2800" b="1" dirty="0" smtClean="0">
                <a:solidFill>
                  <a:schemeClr val="bg1"/>
                </a:solidFill>
                <a:effectLst>
                  <a:outerShdw blurRad="38100" dist="38100" dir="2700000" algn="tl">
                    <a:srgbClr val="000000">
                      <a:alpha val="43137"/>
                    </a:srgbClr>
                  </a:outerShdw>
                </a:effectLst>
              </a:rPr>
              <a:t>Russian Orthodox – Moscow (2000)</a:t>
            </a:r>
            <a:endParaRPr lang="en-CA" sz="2800" b="1" dirty="0">
              <a:solidFill>
                <a:schemeClr val="bg1"/>
              </a:solidFill>
              <a:effectLst>
                <a:outerShdw blurRad="38100" dist="38100" dir="2700000" algn="tl">
                  <a:srgbClr val="000000">
                    <a:alpha val="43137"/>
                  </a:srgbClr>
                </a:outerShdw>
              </a:effectLst>
            </a:endParaRP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453303" y="1600200"/>
            <a:ext cx="4237394" cy="4525963"/>
          </a:xfrm>
        </p:spPr>
      </p:pic>
    </p:spTree>
    <p:extLst>
      <p:ext uri="{BB962C8B-B14F-4D97-AF65-F5344CB8AC3E}">
        <p14:creationId xmlns:p14="http://schemas.microsoft.com/office/powerpoint/2010/main" val="183493942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St Isaac Cathedral (Museum)</a:t>
            </a:r>
            <a:br>
              <a:rPr lang="en-CA" sz="36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br>
            <a:r>
              <a:rPr lang="en-CA" sz="2800" b="1" dirty="0" smtClean="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rPr>
              <a:t>Russian Orthodox – St Petersburg (1858)</a:t>
            </a:r>
            <a:endParaRPr lang="en-CA" sz="3600" b="1" dirty="0">
              <a:solidFill>
                <a:schemeClr val="bg1"/>
              </a:solidFill>
              <a:effectLst>
                <a:outerShdw blurRad="38100" dist="38100" dir="2700000" algn="tl">
                  <a:srgbClr val="000000">
                    <a:alpha val="43137"/>
                  </a:srgbClr>
                </a:outerShdw>
              </a:effectLst>
              <a:latin typeface="Leelawadee" panose="020B0502040204020203" pitchFamily="34" charset="-34"/>
              <a:cs typeface="Leelawadee" panose="020B0502040204020203" pitchFamily="34" charset="-34"/>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154164" y="1600200"/>
            <a:ext cx="6835672" cy="4525963"/>
          </a:xfrm>
        </p:spPr>
      </p:pic>
    </p:spTree>
    <p:extLst>
      <p:ext uri="{BB962C8B-B14F-4D97-AF65-F5344CB8AC3E}">
        <p14:creationId xmlns:p14="http://schemas.microsoft.com/office/powerpoint/2010/main" val="416525125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t>Russian Real Estate in Jerusalem</a:t>
            </a:r>
            <a:endParaRPr lang="en-CA" b="1" dirty="0"/>
          </a:p>
        </p:txBody>
      </p:sp>
      <p:pic>
        <p:nvPicPr>
          <p:cNvPr id="3" name="Content Placeholder 2"/>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9090" y="1600200"/>
            <a:ext cx="6765819" cy="4525963"/>
          </a:xfrm>
        </p:spPr>
      </p:pic>
    </p:spTree>
    <p:extLst>
      <p:ext uri="{BB962C8B-B14F-4D97-AF65-F5344CB8AC3E}">
        <p14:creationId xmlns:p14="http://schemas.microsoft.com/office/powerpoint/2010/main" val="307270443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pic>
        <p:nvPicPr>
          <p:cNvPr id="7" name="Content Placeholder 6" descr="114_1432.JPG"/>
          <p:cNvPicPr>
            <a:picLocks noGrp="1" noChangeAspect="1"/>
          </p:cNvPicPr>
          <p:nvPr>
            <p:ph idx="1"/>
          </p:nvPr>
        </p:nvPicPr>
        <p:blipFill>
          <a:blip r:embed="rId3" cstate="print"/>
          <a:stretch>
            <a:fillRect/>
          </a:stretch>
        </p:blipFill>
        <p:spPr>
          <a:xfrm>
            <a:off x="-578909" y="0"/>
            <a:ext cx="9722909" cy="7292182"/>
          </a:xfrm>
        </p:spPr>
      </p:pic>
      <p:sp>
        <p:nvSpPr>
          <p:cNvPr id="4" name="TextBox 3"/>
          <p:cNvSpPr txBox="1"/>
          <p:nvPr/>
        </p:nvSpPr>
        <p:spPr>
          <a:xfrm>
            <a:off x="404764" y="332571"/>
            <a:ext cx="8316520" cy="954107"/>
          </a:xfrm>
          <a:prstGeom prst="rect">
            <a:avLst/>
          </a:prstGeom>
          <a:solidFill>
            <a:srgbClr val="FF0000">
              <a:alpha val="69000"/>
            </a:srgbClr>
          </a:solidFill>
        </p:spPr>
        <p:txBody>
          <a:bodyPr wrap="square" rtlCol="0">
            <a:spAutoFit/>
          </a:bodyPr>
          <a:lstStyle/>
          <a:p>
            <a:pPr algn="ctr"/>
            <a:r>
              <a:rPr lang="en-CA" sz="2800" b="1" dirty="0" smtClean="0">
                <a:solidFill>
                  <a:schemeClr val="bg1"/>
                </a:solidFill>
                <a:effectLst>
                  <a:outerShdw blurRad="38100" dist="38100" dir="2700000" algn="tl">
                    <a:srgbClr val="000000">
                      <a:alpha val="43137"/>
                    </a:srgbClr>
                  </a:outerShdw>
                </a:effectLst>
                <a:latin typeface="Candara" panose="020E0502030303020204" pitchFamily="34" charset="0"/>
              </a:rPr>
              <a:t>The Church of Mary Magdalene was built by Tsar Alexander III in 1888 in the traditional Russian style. </a:t>
            </a:r>
            <a:endParaRPr lang="en-CA" sz="2800" b="1"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9" name="Down Arrow 8"/>
          <p:cNvSpPr/>
          <p:nvPr/>
        </p:nvSpPr>
        <p:spPr>
          <a:xfrm rot="3182485">
            <a:off x="5840553" y="2168420"/>
            <a:ext cx="293335" cy="978408"/>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atin typeface="Candara" panose="020E0502030303020204" pitchFamily="34" charset="0"/>
            </a:endParaRPr>
          </a:p>
        </p:txBody>
      </p:sp>
    </p:spTree>
    <p:extLst>
      <p:ext uri="{BB962C8B-B14F-4D97-AF65-F5344CB8AC3E}">
        <p14:creationId xmlns:p14="http://schemas.microsoft.com/office/powerpoint/2010/main" val="3262655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CA" sz="4000" b="1" dirty="0" smtClean="0">
                <a:solidFill>
                  <a:srgbClr val="FF0000"/>
                </a:solidFill>
                <a:effectLst>
                  <a:outerShdw blurRad="38100" dist="38100" dir="2700000" algn="tl">
                    <a:srgbClr val="000000">
                      <a:alpha val="43137"/>
                    </a:srgbClr>
                  </a:outerShdw>
                </a:effectLst>
              </a:rPr>
              <a:t>Russia on Israel’s Border</a:t>
            </a:r>
            <a:br>
              <a:rPr lang="en-CA" sz="4000" b="1" dirty="0" smtClean="0">
                <a:solidFill>
                  <a:srgbClr val="FF0000"/>
                </a:solidFill>
                <a:effectLst>
                  <a:outerShdw blurRad="38100" dist="38100" dir="2700000" algn="tl">
                    <a:srgbClr val="000000">
                      <a:alpha val="43137"/>
                    </a:srgbClr>
                  </a:outerShdw>
                </a:effectLst>
              </a:rPr>
            </a:br>
            <a:r>
              <a:rPr lang="en-CA" sz="3100" b="1" dirty="0" smtClean="0">
                <a:solidFill>
                  <a:srgbClr val="FF0000"/>
                </a:solidFill>
                <a:effectLst>
                  <a:outerShdw blurRad="38100" dist="38100" dir="2700000" algn="tl">
                    <a:srgbClr val="000000">
                      <a:alpha val="43137"/>
                    </a:srgbClr>
                  </a:outerShdw>
                </a:effectLst>
              </a:rPr>
              <a:t>What Does it Mean To Christadelphians?</a:t>
            </a:r>
            <a:endParaRPr lang="en-CA" sz="3100" b="1" dirty="0">
              <a:solidFill>
                <a:srgbClr val="FF0000"/>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493096"/>
          </a:xfrm>
        </p:spPr>
        <p:txBody>
          <a:bodyPr>
            <a:normAutofit fontScale="85000" lnSpcReduction="20000"/>
          </a:bodyPr>
          <a:lstStyle/>
          <a:p>
            <a:r>
              <a:rPr lang="en-CA" dirty="0" smtClean="0"/>
              <a:t>Brother John Thomas foresaw this as he recorded it in </a:t>
            </a:r>
            <a:r>
              <a:rPr lang="en-CA" dirty="0" err="1" smtClean="0"/>
              <a:t>Elpis</a:t>
            </a:r>
            <a:r>
              <a:rPr lang="en-CA" dirty="0" smtClean="0"/>
              <a:t> Israel in 1848-49, 170 years ago.</a:t>
            </a:r>
          </a:p>
          <a:p>
            <a:r>
              <a:rPr lang="en-CA" dirty="0" smtClean="0"/>
              <a:t>There was a very influential regime in power in Russia</a:t>
            </a:r>
            <a:r>
              <a:rPr lang="en-CA" dirty="0"/>
              <a:t> </a:t>
            </a:r>
            <a:r>
              <a:rPr lang="en-CA" dirty="0" smtClean="0"/>
              <a:t>at that time.</a:t>
            </a:r>
          </a:p>
          <a:p>
            <a:r>
              <a:rPr lang="en-CA" dirty="0" smtClean="0"/>
              <a:t>Since its demise, the Soviet Union has come and gone.</a:t>
            </a:r>
          </a:p>
          <a:p>
            <a:r>
              <a:rPr lang="en-CA" dirty="0" smtClean="0"/>
              <a:t>Now the Russian Federation has taken over.</a:t>
            </a:r>
          </a:p>
          <a:p>
            <a:r>
              <a:rPr lang="en-CA" dirty="0" smtClean="0"/>
              <a:t>As Christadelphians, we have always believed that the rise of the power of Russia was an indication that the invasion of the land of Israel was not far ahead!</a:t>
            </a:r>
          </a:p>
          <a:p>
            <a:r>
              <a:rPr lang="en-CA" dirty="0" smtClean="0"/>
              <a:t>Many thousands of our brethren have died with that belief.</a:t>
            </a:r>
          </a:p>
        </p:txBody>
      </p:sp>
    </p:spTree>
    <p:extLst>
      <p:ext uri="{BB962C8B-B14F-4D97-AF65-F5344CB8AC3E}">
        <p14:creationId xmlns:p14="http://schemas.microsoft.com/office/powerpoint/2010/main" val="1409096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CA"/>
          </a:p>
        </p:txBody>
      </p:sp>
      <p:pic>
        <p:nvPicPr>
          <p:cNvPr id="7" name="Content Placeholder 6" descr="114_1432.JPG"/>
          <p:cNvPicPr>
            <a:picLocks noGrp="1" noChangeAspect="1"/>
          </p:cNvPicPr>
          <p:nvPr>
            <p:ph idx="1"/>
          </p:nvPr>
        </p:nvPicPr>
        <p:blipFill>
          <a:blip r:embed="rId3" cstate="print"/>
          <a:stretch>
            <a:fillRect/>
          </a:stretch>
        </p:blipFill>
        <p:spPr>
          <a:xfrm>
            <a:off x="-578909" y="0"/>
            <a:ext cx="9722909" cy="7292182"/>
          </a:xfrm>
        </p:spPr>
      </p:pic>
      <p:sp>
        <p:nvSpPr>
          <p:cNvPr id="4" name="TextBox 3"/>
          <p:cNvSpPr txBox="1"/>
          <p:nvPr/>
        </p:nvSpPr>
        <p:spPr>
          <a:xfrm>
            <a:off x="-180528" y="332570"/>
            <a:ext cx="3744416" cy="5693866"/>
          </a:xfrm>
          <a:prstGeom prst="rect">
            <a:avLst/>
          </a:prstGeom>
          <a:solidFill>
            <a:srgbClr val="FF0000">
              <a:alpha val="69000"/>
            </a:srgbClr>
          </a:solidFill>
        </p:spPr>
        <p:txBody>
          <a:bodyPr wrap="square" rtlCol="0">
            <a:spAutoFit/>
          </a:bodyPr>
          <a:lstStyle/>
          <a:p>
            <a:pPr algn="ctr"/>
            <a:r>
              <a:rPr lang="en-CA" sz="2800" b="1" dirty="0">
                <a:solidFill>
                  <a:schemeClr val="bg1"/>
                </a:solidFill>
                <a:effectLst>
                  <a:outerShdw blurRad="38100" dist="38100" dir="2700000" algn="tl">
                    <a:srgbClr val="000000">
                      <a:alpha val="43137"/>
                    </a:srgbClr>
                  </a:outerShdw>
                </a:effectLst>
                <a:latin typeface="Candara" panose="020E0502030303020204" pitchFamily="34" charset="0"/>
              </a:rPr>
              <a:t>The 64-metre tower that dominates the Mount of Olives skyline belongs to the Russian Orthodox Church of the Ascension. It was built to this height in the 1870s so that pilgrims unable to walk to the Jordan River could climb its 214 steps and at least see the river.</a:t>
            </a:r>
          </a:p>
        </p:txBody>
      </p:sp>
      <p:sp>
        <p:nvSpPr>
          <p:cNvPr id="6" name="Down Arrow 5"/>
          <p:cNvSpPr/>
          <p:nvPr/>
        </p:nvSpPr>
        <p:spPr>
          <a:xfrm rot="6825879">
            <a:off x="7452440" y="1313839"/>
            <a:ext cx="293335" cy="978408"/>
          </a:xfrm>
          <a:prstGeom prst="down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latin typeface="Candara" panose="020E0502030303020204" pitchFamily="34" charset="0"/>
            </a:endParaRPr>
          </a:p>
        </p:txBody>
      </p:sp>
    </p:spTree>
    <p:extLst>
      <p:ext uri="{BB962C8B-B14F-4D97-AF65-F5344CB8AC3E}">
        <p14:creationId xmlns:p14="http://schemas.microsoft.com/office/powerpoint/2010/main" val="56797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01896" y="462131"/>
            <a:ext cx="4483824" cy="5978431"/>
          </a:xfrm>
        </p:spPr>
      </p:pic>
      <p:sp>
        <p:nvSpPr>
          <p:cNvPr id="2" name="Title 1"/>
          <p:cNvSpPr>
            <a:spLocks noGrp="1"/>
          </p:cNvSpPr>
          <p:nvPr>
            <p:ph type="title"/>
          </p:nvPr>
        </p:nvSpPr>
        <p:spPr>
          <a:solidFill>
            <a:schemeClr val="bg1"/>
          </a:solidFill>
          <a:effectLst>
            <a:softEdge rad="317500"/>
          </a:effectLst>
        </p:spPr>
        <p:txBody>
          <a:bodyPr>
            <a:normAutofit/>
          </a:bodyPr>
          <a:lstStyle/>
          <a:p>
            <a:r>
              <a:rPr lang="en-CA" sz="3600" dirty="0" smtClean="0">
                <a:latin typeface="Berlin Sans FB Demi" panose="020E0802020502020306" pitchFamily="34" charset="0"/>
              </a:rPr>
              <a:t>Russian Real Estate in Jerusalem</a:t>
            </a:r>
            <a:endParaRPr lang="en-CA" sz="3600" dirty="0">
              <a:latin typeface="Berlin Sans FB Demi" panose="020E0802020502020306"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95764" y="1844824"/>
            <a:ext cx="1544960" cy="2471936"/>
          </a:xfrm>
          <a:prstGeom prst="rect">
            <a:avLst/>
          </a:prstGeom>
        </p:spPr>
      </p:pic>
      <p:sp>
        <p:nvSpPr>
          <p:cNvPr id="7" name="TextBox 6"/>
          <p:cNvSpPr txBox="1"/>
          <p:nvPr/>
        </p:nvSpPr>
        <p:spPr>
          <a:xfrm>
            <a:off x="971600" y="5517232"/>
            <a:ext cx="3744416" cy="923330"/>
          </a:xfrm>
          <a:prstGeom prst="rect">
            <a:avLst/>
          </a:prstGeom>
          <a:solidFill>
            <a:schemeClr val="bg1">
              <a:alpha val="61000"/>
            </a:schemeClr>
          </a:solidFill>
          <a:effectLst>
            <a:softEdge rad="63500"/>
          </a:effectLst>
        </p:spPr>
        <p:txBody>
          <a:bodyPr wrap="square" rtlCol="0">
            <a:spAutoFit/>
          </a:bodyPr>
          <a:lstStyle/>
          <a:p>
            <a:pPr algn="ctr"/>
            <a:r>
              <a:rPr lang="en-CA" dirty="0" smtClean="0">
                <a:solidFill>
                  <a:prstClr val="black"/>
                </a:solidFill>
                <a:latin typeface="Berlin Sans FB Demi" panose="020E0802020502020306" pitchFamily="34" charset="0"/>
              </a:rPr>
              <a:t>One of two restored Renaissance-styled Towers in Sergei’s Courtyard in Jerusalem</a:t>
            </a:r>
          </a:p>
        </p:txBody>
      </p:sp>
      <p:sp>
        <p:nvSpPr>
          <p:cNvPr id="8" name="TextBox 7"/>
          <p:cNvSpPr txBox="1"/>
          <p:nvPr/>
        </p:nvSpPr>
        <p:spPr>
          <a:xfrm>
            <a:off x="5508104" y="4437112"/>
            <a:ext cx="2808312" cy="923330"/>
          </a:xfrm>
          <a:prstGeom prst="rect">
            <a:avLst/>
          </a:prstGeom>
          <a:noFill/>
        </p:spPr>
        <p:txBody>
          <a:bodyPr wrap="square" rtlCol="0">
            <a:spAutoFit/>
          </a:bodyPr>
          <a:lstStyle/>
          <a:p>
            <a:pPr algn="ctr"/>
            <a:r>
              <a:rPr lang="en-CA" dirty="0" smtClean="0">
                <a:solidFill>
                  <a:prstClr val="black"/>
                </a:solidFill>
                <a:latin typeface="Berlin Sans FB Demi" panose="020E0802020502020306" pitchFamily="34" charset="0"/>
              </a:rPr>
              <a:t>Grand Duke Sergei </a:t>
            </a:r>
            <a:r>
              <a:rPr lang="en-CA" dirty="0" err="1" smtClean="0">
                <a:solidFill>
                  <a:prstClr val="black"/>
                </a:solidFill>
                <a:latin typeface="Berlin Sans FB Demi" panose="020E0802020502020306" pitchFamily="34" charset="0"/>
              </a:rPr>
              <a:t>Alexandrovich</a:t>
            </a:r>
            <a:r>
              <a:rPr lang="en-CA" dirty="0" smtClean="0">
                <a:solidFill>
                  <a:prstClr val="black"/>
                </a:solidFill>
                <a:latin typeface="Berlin Sans FB Demi" panose="020E0802020502020306" pitchFamily="34" charset="0"/>
              </a:rPr>
              <a:t> of Russia 1857-1905</a:t>
            </a:r>
          </a:p>
        </p:txBody>
      </p:sp>
    </p:spTree>
    <p:extLst>
      <p:ext uri="{BB962C8B-B14F-4D97-AF65-F5344CB8AC3E}">
        <p14:creationId xmlns:p14="http://schemas.microsoft.com/office/powerpoint/2010/main" val="208051710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600201"/>
            <a:ext cx="8229600" cy="1684783"/>
          </a:xfrm>
          <a:solidFill>
            <a:schemeClr val="bg1">
              <a:alpha val="67000"/>
            </a:schemeClr>
          </a:solidFill>
          <a:effectLst>
            <a:softEdge rad="63500"/>
          </a:effectLst>
        </p:spPr>
        <p:txBody>
          <a:bodyPr/>
          <a:lstStyle/>
          <a:p>
            <a:pPr marL="0" indent="0" algn="ctr">
              <a:buNone/>
            </a:pPr>
            <a:r>
              <a:rPr lang="en-CA" dirty="0" smtClean="0">
                <a:latin typeface="Berlin Sans FB Demi" panose="020E0802020502020306" pitchFamily="34" charset="0"/>
              </a:rPr>
              <a:t>In a rare move, Russian embassy to host its National Day party in Jerusalem</a:t>
            </a:r>
          </a:p>
          <a:p>
            <a:pPr marL="0" indent="0" algn="ctr">
              <a:buNone/>
            </a:pPr>
            <a:r>
              <a:rPr lang="en-CA" sz="2400" dirty="0" smtClean="0">
                <a:latin typeface="Berlin Sans FB Demi" panose="020E0802020502020306" pitchFamily="34" charset="0"/>
              </a:rPr>
              <a:t>Snippets: Times of Israel 29-May-18</a:t>
            </a:r>
            <a:endParaRPr lang="en-CA" sz="2400" dirty="0">
              <a:latin typeface="Berlin Sans FB Demi" panose="020E0802020502020306" pitchFamily="34" charset="0"/>
            </a:endParaRPr>
          </a:p>
        </p:txBody>
      </p:sp>
    </p:spTree>
    <p:extLst>
      <p:ext uri="{BB962C8B-B14F-4D97-AF65-F5344CB8AC3E}">
        <p14:creationId xmlns:p14="http://schemas.microsoft.com/office/powerpoint/2010/main" val="1503731068"/>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600201"/>
            <a:ext cx="8229600" cy="2404863"/>
          </a:xfrm>
          <a:solidFill>
            <a:schemeClr val="bg1">
              <a:alpha val="67000"/>
            </a:schemeClr>
          </a:solidFill>
          <a:effectLst>
            <a:softEdge rad="63500"/>
          </a:effectLst>
        </p:spPr>
        <p:txBody>
          <a:bodyPr>
            <a:normAutofit/>
          </a:bodyPr>
          <a:lstStyle/>
          <a:p>
            <a:pPr marL="0" indent="0" algn="ctr">
              <a:buNone/>
            </a:pPr>
            <a:endParaRPr lang="en-CA" sz="500" dirty="0" smtClean="0">
              <a:latin typeface="Berlin Sans FB Demi" panose="020E0802020502020306" pitchFamily="34" charset="0"/>
            </a:endParaRPr>
          </a:p>
          <a:p>
            <a:pPr marL="0" indent="0" algn="ctr">
              <a:buNone/>
            </a:pPr>
            <a:r>
              <a:rPr lang="en-CA" dirty="0" smtClean="0">
                <a:latin typeface="Berlin Sans FB Demi" panose="020E0802020502020306" pitchFamily="34" charset="0"/>
              </a:rPr>
              <a:t>“In nod to Moscow’s April 2017 recognition of western part of city as Israel’s capital, June 14 reception to be held at historic Sergei’s Courtyard.”</a:t>
            </a:r>
            <a:endParaRPr lang="en-CA" sz="2400" dirty="0">
              <a:latin typeface="Berlin Sans FB Demi" panose="020E0802020502020306" pitchFamily="34" charset="0"/>
            </a:endParaRPr>
          </a:p>
        </p:txBody>
      </p:sp>
    </p:spTree>
    <p:extLst>
      <p:ext uri="{BB962C8B-B14F-4D97-AF65-F5344CB8AC3E}">
        <p14:creationId xmlns:p14="http://schemas.microsoft.com/office/powerpoint/2010/main" val="402495283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600201"/>
            <a:ext cx="8229600" cy="2908919"/>
          </a:xfrm>
          <a:solidFill>
            <a:schemeClr val="bg1">
              <a:alpha val="67000"/>
            </a:schemeClr>
          </a:solidFill>
          <a:effectLst>
            <a:softEdge rad="63500"/>
          </a:effectLst>
        </p:spPr>
        <p:txBody>
          <a:bodyPr>
            <a:normAutofit/>
          </a:bodyPr>
          <a:lstStyle/>
          <a:p>
            <a:pPr marL="0" indent="0" algn="ctr">
              <a:buNone/>
            </a:pPr>
            <a:endParaRPr lang="en-CA" sz="500" dirty="0" smtClean="0">
              <a:latin typeface="Berlin Sans FB Demi" panose="020E0802020502020306" pitchFamily="34" charset="0"/>
            </a:endParaRPr>
          </a:p>
          <a:p>
            <a:pPr marL="0" indent="0" algn="ctr">
              <a:buNone/>
            </a:pPr>
            <a:r>
              <a:rPr lang="en-CA" dirty="0" smtClean="0">
                <a:latin typeface="Berlin Sans FB Demi" panose="020E0802020502020306" pitchFamily="34" charset="0"/>
              </a:rPr>
              <a:t>“Sergey’s Compound, which was returned to Russia in 2008, holds a unique place in the history of the Russian presence in the Holy Land,” the Russian embassy spokesperson said.”</a:t>
            </a:r>
            <a:endParaRPr lang="en-CA" sz="2400" dirty="0">
              <a:latin typeface="Berlin Sans FB Demi" panose="020E0802020502020306" pitchFamily="34" charset="0"/>
            </a:endParaRPr>
          </a:p>
        </p:txBody>
      </p:sp>
    </p:spTree>
    <p:extLst>
      <p:ext uri="{BB962C8B-B14F-4D97-AF65-F5344CB8AC3E}">
        <p14:creationId xmlns:p14="http://schemas.microsoft.com/office/powerpoint/2010/main" val="206711832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0" r="-10000"/>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600201"/>
            <a:ext cx="8229600" cy="3268959"/>
          </a:xfrm>
          <a:solidFill>
            <a:schemeClr val="bg1">
              <a:alpha val="67000"/>
            </a:schemeClr>
          </a:solidFill>
          <a:effectLst>
            <a:softEdge rad="63500"/>
          </a:effectLst>
        </p:spPr>
        <p:txBody>
          <a:bodyPr>
            <a:normAutofit/>
          </a:bodyPr>
          <a:lstStyle/>
          <a:p>
            <a:pPr marL="0" indent="0" algn="ctr">
              <a:buNone/>
            </a:pPr>
            <a:endParaRPr lang="en-CA" sz="500" dirty="0" smtClean="0">
              <a:latin typeface="Berlin Sans FB Demi" panose="020E0802020502020306" pitchFamily="34" charset="0"/>
            </a:endParaRPr>
          </a:p>
          <a:p>
            <a:pPr marL="0" indent="0" algn="ctr">
              <a:buNone/>
            </a:pPr>
            <a:r>
              <a:rPr lang="en-CA" dirty="0" smtClean="0">
                <a:latin typeface="Berlin Sans FB Demi" panose="020E0802020502020306" pitchFamily="34" charset="0"/>
              </a:rPr>
              <a:t>“The decision to host the National Day reception there is not occasional.  The Compound symbolizes our culture, traditions and represents a genuine Russian allotment in Israel and the Middle East in general.”</a:t>
            </a:r>
            <a:endParaRPr lang="en-CA" sz="2400" dirty="0">
              <a:latin typeface="Berlin Sans FB Demi" panose="020E0802020502020306" pitchFamily="34" charset="0"/>
            </a:endParaRPr>
          </a:p>
        </p:txBody>
      </p:sp>
    </p:spTree>
    <p:extLst>
      <p:ext uri="{BB962C8B-B14F-4D97-AF65-F5344CB8AC3E}">
        <p14:creationId xmlns:p14="http://schemas.microsoft.com/office/powerpoint/2010/main" val="227510886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13792"/>
            <a:ext cx="8229600" cy="1143000"/>
          </a:xfrm>
          <a:solidFill>
            <a:schemeClr val="tx2"/>
          </a:solidFill>
        </p:spPr>
        <p:txBody>
          <a:bodyPr>
            <a:noAutofit/>
          </a:bodyPr>
          <a:lstStyle/>
          <a:p>
            <a:r>
              <a:rPr lang="en-CA" sz="2400" b="1" dirty="0">
                <a:solidFill>
                  <a:schemeClr val="bg1"/>
                </a:solidFill>
              </a:rPr>
              <a:t>Prime Minister Benjamin Netanyahu at a reception marking Russia Day in Sergei’s Courtyard, Jerusalem, June 14, 2018 (Amos Ben-Gershom/GPO)</a:t>
            </a: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33482" y="1958180"/>
            <a:ext cx="7077037" cy="44231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209806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35822"/>
            <a:ext cx="2962672" cy="1642194"/>
          </a:xfrm>
          <a:solidFill>
            <a:srgbClr val="FF0000"/>
          </a:solidFill>
        </p:spPr>
        <p:txBody>
          <a:bodyPr>
            <a:noAutofit/>
          </a:bodyPr>
          <a:lstStyle/>
          <a:p>
            <a:r>
              <a:rPr lang="en-CA" sz="3200" b="1" dirty="0" smtClean="0">
                <a:solidFill>
                  <a:schemeClr val="bg1"/>
                </a:solidFill>
                <a:effectLst>
                  <a:outerShdw blurRad="38100" dist="38100" dir="2700000" algn="tl">
                    <a:srgbClr val="000000">
                      <a:alpha val="43137"/>
                    </a:srgbClr>
                  </a:outerShdw>
                </a:effectLst>
              </a:rPr>
              <a:t>Russian-Israeli Celebration in Jerusalem</a:t>
            </a:r>
            <a:endParaRPr lang="en-CA" sz="3200" b="1" dirty="0">
              <a:solidFill>
                <a:schemeClr val="bg1"/>
              </a:solidFill>
              <a:effectLst>
                <a:outerShdw blurRad="38100" dist="38100" dir="2700000" algn="tl">
                  <a:srgbClr val="000000">
                    <a:alpha val="43137"/>
                  </a:srgbClr>
                </a:outerShdw>
              </a:effectLst>
            </a:endParaRPr>
          </a:p>
        </p:txBody>
      </p:sp>
      <p:pic>
        <p:nvPicPr>
          <p:cNvPr id="205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752328"/>
            <a:ext cx="2986274" cy="31249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957040" y="620688"/>
            <a:ext cx="4752528" cy="5262979"/>
          </a:xfrm>
          <a:prstGeom prst="rect">
            <a:avLst/>
          </a:prstGeom>
          <a:solidFill>
            <a:schemeClr val="bg1"/>
          </a:solidFill>
        </p:spPr>
        <p:txBody>
          <a:bodyPr wrap="square" rtlCol="0">
            <a:spAutoFit/>
          </a:bodyPr>
          <a:lstStyle/>
          <a:p>
            <a:r>
              <a:rPr lang="en-CA" sz="2800" dirty="0" smtClean="0">
                <a:latin typeface="Arial Narrow" panose="020B0606020202030204" pitchFamily="34" charset="0"/>
              </a:rPr>
              <a:t>“This is a holiday for Russia, and it’s a celebratory day that was initiated and takes place in Jerusalem, and I assume that there will be many more days like this one in Jerusalem,” Prime Minister Benjamin Netanyahu said at the event. “I know that we’re going to celebrate many, many years of cooperation between Israel and Russia in Moscow and also next year in Jerusalem.”</a:t>
            </a:r>
            <a:endParaRPr lang="en-CA" sz="2800" dirty="0">
              <a:latin typeface="Arial Narrow" panose="020B0606020202030204" pitchFamily="34" charset="0"/>
            </a:endParaRPr>
          </a:p>
        </p:txBody>
      </p:sp>
      <p:sp>
        <p:nvSpPr>
          <p:cNvPr id="5" name="TextBox 4"/>
          <p:cNvSpPr txBox="1"/>
          <p:nvPr/>
        </p:nvSpPr>
        <p:spPr>
          <a:xfrm>
            <a:off x="4547982" y="6054516"/>
            <a:ext cx="3570645" cy="446892"/>
          </a:xfrm>
          <a:prstGeom prst="rect">
            <a:avLst/>
          </a:prstGeom>
          <a:solidFill>
            <a:srgbClr val="FF0000"/>
          </a:solidFill>
          <a:effectLst>
            <a:softEdge rad="127000"/>
          </a:effectLst>
        </p:spPr>
        <p:txBody>
          <a:bodyPr wrap="square" rtlCol="0">
            <a:spAutoFit/>
          </a:bodyPr>
          <a:lstStyle/>
          <a:p>
            <a:pPr algn="ctr"/>
            <a:r>
              <a:rPr lang="en-CA" b="1" dirty="0" smtClean="0">
                <a:solidFill>
                  <a:schemeClr val="bg1"/>
                </a:solidFill>
                <a:effectLst>
                  <a:outerShdw blurRad="38100" dist="38100" dir="2700000" algn="tl">
                    <a:srgbClr val="000000">
                      <a:alpha val="43137"/>
                    </a:srgbClr>
                  </a:outerShdw>
                </a:effectLst>
              </a:rPr>
              <a:t>Times of Israel , June 14, 2018</a:t>
            </a:r>
            <a:endParaRPr lang="en-CA"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8184388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CA" sz="3200" b="1" dirty="0">
                <a:solidFill>
                  <a:schemeClr val="bg1"/>
                </a:solidFill>
                <a:effectLst>
                  <a:outerShdw blurRad="38100" dist="38100" dir="2700000" algn="tl">
                    <a:srgbClr val="000000">
                      <a:alpha val="43137"/>
                    </a:srgbClr>
                  </a:outerShdw>
                </a:effectLst>
              </a:rPr>
              <a:t>The soccer ball that Putin gave to Trump </a:t>
            </a:r>
            <a:r>
              <a:rPr lang="en-CA" sz="3200" b="1" dirty="0" smtClean="0">
                <a:solidFill>
                  <a:schemeClr val="bg1"/>
                </a:solidFill>
                <a:effectLst>
                  <a:outerShdw blurRad="38100" dist="38100" dir="2700000" algn="tl">
                    <a:srgbClr val="000000">
                      <a:alpha val="43137"/>
                    </a:srgbClr>
                  </a:outerShdw>
                </a:effectLst>
              </a:rPr>
              <a:t>had </a:t>
            </a:r>
            <a:r>
              <a:rPr lang="en-CA" sz="3200" b="1" dirty="0">
                <a:solidFill>
                  <a:schemeClr val="bg1"/>
                </a:solidFill>
                <a:effectLst>
                  <a:outerShdw blurRad="38100" dist="38100" dir="2700000" algn="tl">
                    <a:srgbClr val="000000">
                      <a:alpha val="43137"/>
                    </a:srgbClr>
                  </a:outerShdw>
                </a:effectLst>
              </a:rPr>
              <a:t>a chip inside that </a:t>
            </a:r>
            <a:r>
              <a:rPr lang="en-CA" sz="3200" b="1" dirty="0" smtClean="0">
                <a:solidFill>
                  <a:schemeClr val="bg1"/>
                </a:solidFill>
                <a:effectLst>
                  <a:outerShdw blurRad="38100" dist="38100" dir="2700000" algn="tl">
                    <a:srgbClr val="000000">
                      <a:alpha val="43137"/>
                    </a:srgbClr>
                  </a:outerShdw>
                </a:effectLst>
              </a:rPr>
              <a:t>could transmit </a:t>
            </a:r>
            <a:r>
              <a:rPr lang="en-CA" sz="3200" b="1" dirty="0">
                <a:solidFill>
                  <a:schemeClr val="bg1"/>
                </a:solidFill>
                <a:effectLst>
                  <a:outerShdw blurRad="38100" dist="38100" dir="2700000" algn="tl">
                    <a:srgbClr val="000000">
                      <a:alpha val="43137"/>
                    </a:srgbClr>
                  </a:outerShdw>
                </a:effectLst>
              </a:rPr>
              <a:t>to </a:t>
            </a:r>
            <a:r>
              <a:rPr lang="en-CA" sz="3200" b="1" dirty="0" smtClean="0">
                <a:solidFill>
                  <a:schemeClr val="bg1"/>
                </a:solidFill>
                <a:effectLst>
                  <a:outerShdw blurRad="38100" dist="38100" dir="2700000" algn="tl">
                    <a:srgbClr val="000000">
                      <a:alpha val="43137"/>
                    </a:srgbClr>
                  </a:outerShdw>
                </a:effectLst>
              </a:rPr>
              <a:t>phones</a:t>
            </a:r>
            <a:endParaRPr lang="en-CA" sz="3200" dirty="0">
              <a:solidFill>
                <a:schemeClr val="bg1"/>
              </a:solidFill>
              <a:effectLst>
                <a:outerShdw blurRad="38100" dist="38100" dir="2700000" algn="tl">
                  <a:srgbClr val="000000">
                    <a:alpha val="43137"/>
                  </a:srgbClr>
                </a:outerShdw>
              </a:effectLst>
            </a:endParaRPr>
          </a:p>
        </p:txBody>
      </p:sp>
      <p:pic>
        <p:nvPicPr>
          <p:cNvPr id="7" name="Content Placeholder 6"/>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57200" y="2348706"/>
            <a:ext cx="4038600" cy="3028950"/>
          </a:xfrm>
        </p:spPr>
      </p:pic>
      <p:sp>
        <p:nvSpPr>
          <p:cNvPr id="6" name="Content Placeholder 5"/>
          <p:cNvSpPr>
            <a:spLocks noGrp="1"/>
          </p:cNvSpPr>
          <p:nvPr>
            <p:ph sz="half" idx="2"/>
          </p:nvPr>
        </p:nvSpPr>
        <p:spPr>
          <a:solidFill>
            <a:schemeClr val="bg1"/>
          </a:solidFill>
        </p:spPr>
        <p:txBody>
          <a:bodyPr>
            <a:normAutofit fontScale="92500" lnSpcReduction="20000"/>
          </a:bodyPr>
          <a:lstStyle/>
          <a:p>
            <a:endParaRPr lang="en-CA" sz="900" dirty="0" smtClean="0"/>
          </a:p>
          <a:p>
            <a:r>
              <a:rPr lang="en-CA" dirty="0" smtClean="0"/>
              <a:t>Russia’s </a:t>
            </a:r>
            <a:r>
              <a:rPr lang="en-CA" dirty="0"/>
              <a:t>President Vladimir Putin (R) offers a ball of the 2018 football World Cup to US President Donald Trump during a joint press conference after a meeting at the Presidential Palace in Helsinki, on July 16, 2018. </a:t>
            </a:r>
            <a:r>
              <a:rPr lang="en-CA" i="1" dirty="0"/>
              <a:t>YURI KADOBNOV/AFP/Getty Images</a:t>
            </a:r>
            <a:endParaRPr lang="en-CA" dirty="0"/>
          </a:p>
        </p:txBody>
      </p:sp>
    </p:spTree>
    <p:extLst>
      <p:ext uri="{BB962C8B-B14F-4D97-AF65-F5344CB8AC3E}">
        <p14:creationId xmlns:p14="http://schemas.microsoft.com/office/powerpoint/2010/main" val="93973341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r>
              <a:rPr lang="en-US" smtClean="0"/>
              <a:t>THE LAND OF PROMISE</a:t>
            </a:r>
          </a:p>
        </p:txBody>
      </p:sp>
      <p:sp>
        <p:nvSpPr>
          <p:cNvPr id="4099" name="Rectangle 3"/>
          <p:cNvSpPr>
            <a:spLocks noGrp="1" noChangeArrowheads="1"/>
          </p:cNvSpPr>
          <p:nvPr>
            <p:ph type="body" sz="half" idx="1"/>
          </p:nvPr>
        </p:nvSpPr>
        <p:spPr/>
        <p:txBody>
          <a:bodyPr/>
          <a:lstStyle/>
          <a:p>
            <a:pPr>
              <a:buFontTx/>
              <a:buNone/>
            </a:pPr>
            <a:r>
              <a:rPr lang="en-US" sz="2800" smtClean="0"/>
              <a:t>	Genesis 15:18 KJV</a:t>
            </a:r>
          </a:p>
          <a:p>
            <a:pPr>
              <a:buFontTx/>
              <a:buNone/>
            </a:pPr>
            <a:r>
              <a:rPr lang="en-US" sz="2800" smtClean="0"/>
              <a:t>	“In the same day the LORD made a covenant with Abram, saying, Unto thy seed have I given this land, from the river of Egypt unto the great river, the river Euphrates:”</a:t>
            </a:r>
          </a:p>
        </p:txBody>
      </p:sp>
      <p:pic>
        <p:nvPicPr>
          <p:cNvPr id="4100" name="Picture 4"/>
          <p:cNvPicPr>
            <a:picLocks noGrp="1" noChangeAspect="1" noChangeArrowheads="1"/>
          </p:cNvPicPr>
          <p:nvPr>
            <p:ph sz="half" idx="2"/>
          </p:nvPr>
        </p:nvPicPr>
        <p:blipFill>
          <a:blip r:embed="rId3" cstate="print"/>
          <a:srcRect/>
          <a:stretch>
            <a:fillRect/>
          </a:stretch>
        </p:blipFill>
        <p:spPr>
          <a:xfrm>
            <a:off x="-857250" y="0"/>
            <a:ext cx="11001375" cy="7429500"/>
          </a:xfrm>
          <a:noFill/>
        </p:spPr>
      </p:pic>
      <p:sp>
        <p:nvSpPr>
          <p:cNvPr id="4101" name="Line 5"/>
          <p:cNvSpPr>
            <a:spLocks noChangeShapeType="1"/>
          </p:cNvSpPr>
          <p:nvPr/>
        </p:nvSpPr>
        <p:spPr bwMode="auto">
          <a:xfrm>
            <a:off x="4211951" y="0"/>
            <a:ext cx="5860738" cy="4214813"/>
          </a:xfrm>
          <a:prstGeom prst="line">
            <a:avLst/>
          </a:prstGeom>
          <a:noFill/>
          <a:ln w="57150">
            <a:solidFill>
              <a:schemeClr val="bg1"/>
            </a:solidFill>
            <a:round/>
            <a:headEnd/>
            <a:tailEnd/>
          </a:ln>
        </p:spPr>
        <p:txBody>
          <a:bodyPr/>
          <a:lstStyle/>
          <a:p>
            <a:endParaRPr lang="en-CA" dirty="0">
              <a:latin typeface="Tahoma" pitchFamily="34" charset="0"/>
            </a:endParaRPr>
          </a:p>
        </p:txBody>
      </p:sp>
      <p:sp>
        <p:nvSpPr>
          <p:cNvPr id="4102" name="Line 6"/>
          <p:cNvSpPr>
            <a:spLocks noChangeShapeType="1"/>
          </p:cNvSpPr>
          <p:nvPr/>
        </p:nvSpPr>
        <p:spPr bwMode="auto">
          <a:xfrm flipV="1">
            <a:off x="2627730" y="4221109"/>
            <a:ext cx="7417030" cy="1706355"/>
          </a:xfrm>
          <a:prstGeom prst="line">
            <a:avLst/>
          </a:prstGeom>
          <a:noFill/>
          <a:ln w="57150">
            <a:solidFill>
              <a:schemeClr val="bg1"/>
            </a:solidFill>
            <a:round/>
            <a:headEnd/>
            <a:tailEnd/>
          </a:ln>
        </p:spPr>
        <p:txBody>
          <a:bodyPr/>
          <a:lstStyle/>
          <a:p>
            <a:endParaRPr lang="en-CA" dirty="0">
              <a:latin typeface="Tahoma" pitchFamily="34" charset="0"/>
            </a:endParaRPr>
          </a:p>
        </p:txBody>
      </p:sp>
      <p:sp>
        <p:nvSpPr>
          <p:cNvPr id="4103" name="Line 7"/>
          <p:cNvSpPr>
            <a:spLocks noChangeShapeType="1"/>
          </p:cNvSpPr>
          <p:nvPr/>
        </p:nvSpPr>
        <p:spPr bwMode="auto">
          <a:xfrm flipH="1">
            <a:off x="2411412" y="0"/>
            <a:ext cx="1800537" cy="4049713"/>
          </a:xfrm>
          <a:prstGeom prst="line">
            <a:avLst/>
          </a:prstGeom>
          <a:noFill/>
          <a:ln w="57150">
            <a:solidFill>
              <a:schemeClr val="bg1"/>
            </a:solidFill>
            <a:round/>
            <a:headEnd/>
            <a:tailEnd/>
          </a:ln>
        </p:spPr>
        <p:txBody>
          <a:bodyPr/>
          <a:lstStyle/>
          <a:p>
            <a:endParaRPr lang="en-CA" dirty="0">
              <a:latin typeface="Tahoma" pitchFamily="34" charset="0"/>
            </a:endParaRPr>
          </a:p>
        </p:txBody>
      </p:sp>
      <p:sp>
        <p:nvSpPr>
          <p:cNvPr id="4104" name="Line 8"/>
          <p:cNvSpPr>
            <a:spLocks noChangeShapeType="1"/>
          </p:cNvSpPr>
          <p:nvPr/>
        </p:nvSpPr>
        <p:spPr bwMode="auto">
          <a:xfrm>
            <a:off x="5072063" y="2000250"/>
            <a:ext cx="647700"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05" name="Line 9"/>
          <p:cNvSpPr>
            <a:spLocks noChangeShapeType="1"/>
          </p:cNvSpPr>
          <p:nvPr/>
        </p:nvSpPr>
        <p:spPr bwMode="auto">
          <a:xfrm>
            <a:off x="4214813" y="4143375"/>
            <a:ext cx="720725"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06" name="Line 10"/>
          <p:cNvSpPr>
            <a:spLocks noChangeShapeType="1"/>
          </p:cNvSpPr>
          <p:nvPr/>
        </p:nvSpPr>
        <p:spPr bwMode="auto">
          <a:xfrm>
            <a:off x="928688" y="6357938"/>
            <a:ext cx="647700"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07" name="Line 11"/>
          <p:cNvSpPr>
            <a:spLocks noChangeShapeType="1"/>
          </p:cNvSpPr>
          <p:nvPr/>
        </p:nvSpPr>
        <p:spPr bwMode="auto">
          <a:xfrm>
            <a:off x="3643313" y="2500313"/>
            <a:ext cx="647700"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08" name="Line 12"/>
          <p:cNvSpPr>
            <a:spLocks noChangeShapeType="1"/>
          </p:cNvSpPr>
          <p:nvPr/>
        </p:nvSpPr>
        <p:spPr bwMode="auto">
          <a:xfrm>
            <a:off x="7786688" y="3214688"/>
            <a:ext cx="433387"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09" name="Line 13"/>
          <p:cNvSpPr>
            <a:spLocks noChangeShapeType="1"/>
          </p:cNvSpPr>
          <p:nvPr/>
        </p:nvSpPr>
        <p:spPr bwMode="auto">
          <a:xfrm>
            <a:off x="6000750" y="6357938"/>
            <a:ext cx="1223963"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10" name="Line 14"/>
          <p:cNvSpPr>
            <a:spLocks noChangeShapeType="1"/>
          </p:cNvSpPr>
          <p:nvPr/>
        </p:nvSpPr>
        <p:spPr bwMode="auto">
          <a:xfrm>
            <a:off x="1714500" y="642938"/>
            <a:ext cx="649288" cy="0"/>
          </a:xfrm>
          <a:prstGeom prst="line">
            <a:avLst/>
          </a:prstGeom>
          <a:noFill/>
          <a:ln w="57150">
            <a:solidFill>
              <a:srgbClr val="FF0000"/>
            </a:solidFill>
            <a:round/>
            <a:headEnd/>
            <a:tailEnd/>
          </a:ln>
        </p:spPr>
        <p:txBody>
          <a:bodyPr/>
          <a:lstStyle/>
          <a:p>
            <a:endParaRPr lang="en-CA" dirty="0">
              <a:latin typeface="Tahoma" pitchFamily="34" charset="0"/>
            </a:endParaRPr>
          </a:p>
        </p:txBody>
      </p:sp>
      <p:sp>
        <p:nvSpPr>
          <p:cNvPr id="4111" name="Text Box 15"/>
          <p:cNvSpPr txBox="1">
            <a:spLocks noChangeArrowheads="1"/>
          </p:cNvSpPr>
          <p:nvPr/>
        </p:nvSpPr>
        <p:spPr bwMode="auto">
          <a:xfrm>
            <a:off x="5004060" y="3717040"/>
            <a:ext cx="2952750" cy="1015663"/>
          </a:xfrm>
          <a:prstGeom prst="rect">
            <a:avLst/>
          </a:prstGeom>
          <a:solidFill>
            <a:schemeClr val="bg1"/>
          </a:solidFill>
          <a:ln w="9525">
            <a:noFill/>
            <a:miter lim="800000"/>
            <a:headEnd/>
            <a:tailEnd/>
          </a:ln>
        </p:spPr>
        <p:txBody>
          <a:bodyPr>
            <a:spAutoFit/>
          </a:bodyPr>
          <a:lstStyle/>
          <a:p>
            <a:pPr algn="ctr">
              <a:spcBef>
                <a:spcPct val="50000"/>
              </a:spcBef>
            </a:pPr>
            <a:r>
              <a:rPr lang="en-US" sz="2000" b="1" dirty="0" smtClean="0">
                <a:latin typeface="Tahoma" pitchFamily="34" charset="0"/>
              </a:rPr>
              <a:t>LAND PROMISED TO ABRAHAM FOREVER – Genesis 17:8</a:t>
            </a:r>
            <a:endParaRPr lang="en-US" sz="2000" b="1" dirty="0">
              <a:latin typeface="Tahoma" pitchFamily="34" charset="0"/>
            </a:endParaRPr>
          </a:p>
        </p:txBody>
      </p:sp>
      <p:sp>
        <p:nvSpPr>
          <p:cNvPr id="2" name="Right Arrow 1"/>
          <p:cNvSpPr/>
          <p:nvPr/>
        </p:nvSpPr>
        <p:spPr>
          <a:xfrm>
            <a:off x="2984390" y="1622774"/>
            <a:ext cx="978408" cy="484632"/>
          </a:xfrm>
          <a:prstGeom prst="rightArrow">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423791" y="2291358"/>
            <a:ext cx="2305194" cy="923330"/>
          </a:xfrm>
          <a:prstGeom prst="rect">
            <a:avLst/>
          </a:prstGeom>
          <a:solidFill>
            <a:srgbClr val="FF0000"/>
          </a:solidFill>
          <a:ln>
            <a:solidFill>
              <a:schemeClr val="bg1"/>
            </a:solidFill>
          </a:ln>
        </p:spPr>
        <p:txBody>
          <a:bodyPr wrap="square" rtlCol="0">
            <a:spAutoFit/>
          </a:bodyPr>
          <a:lstStyle/>
          <a:p>
            <a:pPr algn="ctr"/>
            <a:r>
              <a:rPr lang="en-CA" b="1" dirty="0" smtClean="0">
                <a:solidFill>
                  <a:schemeClr val="bg1"/>
                </a:solidFill>
                <a:latin typeface="Tahoma" panose="020B0604030504040204" pitchFamily="34" charset="0"/>
                <a:ea typeface="Tahoma" panose="020B0604030504040204" pitchFamily="34" charset="0"/>
                <a:cs typeface="Tahoma" panose="020B0604030504040204" pitchFamily="34" charset="0"/>
              </a:rPr>
              <a:t>Russia’s Military is already in the  Land of Promise!</a:t>
            </a:r>
            <a:endParaRPr lang="en-CA" b="1"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9381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0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0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10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0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0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10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10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10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10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4102" grpId="0" animBg="1"/>
      <p:bldP spid="4103" grpId="0" animBg="1"/>
      <p:bldP spid="4104" grpId="0" animBg="1"/>
      <p:bldP spid="4105" grpId="0" animBg="1"/>
      <p:bldP spid="4106" grpId="0" animBg="1"/>
      <p:bldP spid="4107" grpId="0" animBg="1"/>
      <p:bldP spid="4108" grpId="0" animBg="1"/>
      <p:bldP spid="4109" grpId="0" animBg="1"/>
      <p:bldP spid="4110" grpId="0" animBg="1"/>
      <p:bldP spid="2" grpId="0" animBg="1"/>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The Ancient World</a:t>
            </a:r>
            <a:endParaRPr lang="en-CA" dirty="0"/>
          </a:p>
        </p:txBody>
      </p:sp>
      <p:pic>
        <p:nvPicPr>
          <p:cNvPr id="1026"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r="16899"/>
          <a:stretch/>
        </p:blipFill>
        <p:spPr bwMode="auto">
          <a:xfrm>
            <a:off x="17526" y="-161527"/>
            <a:ext cx="9111726" cy="70265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971600" y="4149080"/>
            <a:ext cx="7200800" cy="2031325"/>
          </a:xfrm>
          <a:prstGeom prst="rect">
            <a:avLst/>
          </a:prstGeom>
          <a:solidFill>
            <a:schemeClr val="bg1">
              <a:alpha val="54000"/>
            </a:schemeClr>
          </a:solidFill>
        </p:spPr>
        <p:txBody>
          <a:bodyPr wrap="square" rtlCol="0">
            <a:spAutoFit/>
          </a:bodyPr>
          <a:lstStyle/>
          <a:p>
            <a:r>
              <a:rPr lang="en-CA" b="1" dirty="0">
                <a:latin typeface="Candara" panose="020E0502030303020204" pitchFamily="34" charset="0"/>
              </a:rPr>
              <a:t>Genesis 10:2-5 KJV</a:t>
            </a:r>
          </a:p>
          <a:p>
            <a:r>
              <a:rPr lang="en-CA" dirty="0">
                <a:latin typeface="Candara" panose="020E0502030303020204" pitchFamily="34" charset="0"/>
              </a:rPr>
              <a:t>2  The sons of Japheth; </a:t>
            </a:r>
            <a:r>
              <a:rPr lang="en-CA" b="1" dirty="0">
                <a:latin typeface="Candara" panose="020E0502030303020204" pitchFamily="34" charset="0"/>
              </a:rPr>
              <a:t>Gomer</a:t>
            </a:r>
            <a:r>
              <a:rPr lang="en-CA" dirty="0">
                <a:latin typeface="Candara" panose="020E0502030303020204" pitchFamily="34" charset="0"/>
              </a:rPr>
              <a:t>, and </a:t>
            </a:r>
            <a:r>
              <a:rPr lang="en-CA" b="1" dirty="0">
                <a:latin typeface="Candara" panose="020E0502030303020204" pitchFamily="34" charset="0"/>
              </a:rPr>
              <a:t>Magog</a:t>
            </a:r>
            <a:r>
              <a:rPr lang="en-CA" dirty="0">
                <a:latin typeface="Candara" panose="020E0502030303020204" pitchFamily="34" charset="0"/>
              </a:rPr>
              <a:t>, and </a:t>
            </a:r>
            <a:r>
              <a:rPr lang="en-CA" dirty="0" err="1">
                <a:latin typeface="Candara" panose="020E0502030303020204" pitchFamily="34" charset="0"/>
              </a:rPr>
              <a:t>Madai</a:t>
            </a:r>
            <a:r>
              <a:rPr lang="en-CA" dirty="0">
                <a:latin typeface="Candara" panose="020E0502030303020204" pitchFamily="34" charset="0"/>
              </a:rPr>
              <a:t>, and </a:t>
            </a:r>
            <a:r>
              <a:rPr lang="en-CA" dirty="0" err="1">
                <a:latin typeface="Candara" panose="020E0502030303020204" pitchFamily="34" charset="0"/>
              </a:rPr>
              <a:t>Javan</a:t>
            </a:r>
            <a:r>
              <a:rPr lang="en-CA" dirty="0">
                <a:latin typeface="Candara" panose="020E0502030303020204" pitchFamily="34" charset="0"/>
              </a:rPr>
              <a:t>, and </a:t>
            </a:r>
            <a:r>
              <a:rPr lang="en-CA" b="1" dirty="0">
                <a:latin typeface="Candara" panose="020E0502030303020204" pitchFamily="34" charset="0"/>
              </a:rPr>
              <a:t>Tubal</a:t>
            </a:r>
            <a:r>
              <a:rPr lang="en-CA" dirty="0">
                <a:latin typeface="Candara" panose="020E0502030303020204" pitchFamily="34" charset="0"/>
              </a:rPr>
              <a:t>, and </a:t>
            </a:r>
            <a:r>
              <a:rPr lang="en-CA" b="1" dirty="0" err="1">
                <a:latin typeface="Candara" panose="020E0502030303020204" pitchFamily="34" charset="0"/>
              </a:rPr>
              <a:t>Meshech</a:t>
            </a:r>
            <a:r>
              <a:rPr lang="en-CA" b="1" dirty="0">
                <a:latin typeface="Candara" panose="020E0502030303020204" pitchFamily="34" charset="0"/>
              </a:rPr>
              <a:t>,</a:t>
            </a:r>
            <a:r>
              <a:rPr lang="en-CA" dirty="0">
                <a:latin typeface="Candara" panose="020E0502030303020204" pitchFamily="34" charset="0"/>
              </a:rPr>
              <a:t> and </a:t>
            </a:r>
            <a:r>
              <a:rPr lang="en-CA" dirty="0" err="1">
                <a:latin typeface="Candara" panose="020E0502030303020204" pitchFamily="34" charset="0"/>
              </a:rPr>
              <a:t>Tiras</a:t>
            </a:r>
            <a:r>
              <a:rPr lang="en-CA" dirty="0">
                <a:latin typeface="Candara" panose="020E0502030303020204" pitchFamily="34" charset="0"/>
              </a:rPr>
              <a:t>.</a:t>
            </a:r>
          </a:p>
          <a:p>
            <a:r>
              <a:rPr lang="en-CA" dirty="0">
                <a:latin typeface="Candara" panose="020E0502030303020204" pitchFamily="34" charset="0"/>
              </a:rPr>
              <a:t>3  And the sons of Gomer; </a:t>
            </a:r>
            <a:r>
              <a:rPr lang="en-CA" dirty="0" err="1">
                <a:latin typeface="Candara" panose="020E0502030303020204" pitchFamily="34" charset="0"/>
              </a:rPr>
              <a:t>Ashkenaz</a:t>
            </a:r>
            <a:r>
              <a:rPr lang="en-CA" dirty="0">
                <a:latin typeface="Candara" panose="020E0502030303020204" pitchFamily="34" charset="0"/>
              </a:rPr>
              <a:t>, and </a:t>
            </a:r>
            <a:r>
              <a:rPr lang="en-CA" dirty="0" err="1">
                <a:latin typeface="Candara" panose="020E0502030303020204" pitchFamily="34" charset="0"/>
              </a:rPr>
              <a:t>Riphath</a:t>
            </a:r>
            <a:r>
              <a:rPr lang="en-CA" dirty="0">
                <a:latin typeface="Candara" panose="020E0502030303020204" pitchFamily="34" charset="0"/>
              </a:rPr>
              <a:t>, and </a:t>
            </a:r>
            <a:r>
              <a:rPr lang="en-CA" b="1" dirty="0" err="1">
                <a:latin typeface="Candara" panose="020E0502030303020204" pitchFamily="34" charset="0"/>
              </a:rPr>
              <a:t>Togarmah</a:t>
            </a:r>
            <a:r>
              <a:rPr lang="en-CA" dirty="0">
                <a:latin typeface="Candara" panose="020E0502030303020204" pitchFamily="34" charset="0"/>
              </a:rPr>
              <a:t>.</a:t>
            </a:r>
          </a:p>
          <a:p>
            <a:r>
              <a:rPr lang="en-CA" dirty="0">
                <a:latin typeface="Candara" panose="020E0502030303020204" pitchFamily="34" charset="0"/>
              </a:rPr>
              <a:t>4  And the sons of </a:t>
            </a:r>
            <a:r>
              <a:rPr lang="en-CA" dirty="0" err="1">
                <a:latin typeface="Candara" panose="020E0502030303020204" pitchFamily="34" charset="0"/>
              </a:rPr>
              <a:t>Javan</a:t>
            </a:r>
            <a:r>
              <a:rPr lang="en-CA" dirty="0">
                <a:latin typeface="Candara" panose="020E0502030303020204" pitchFamily="34" charset="0"/>
              </a:rPr>
              <a:t>; </a:t>
            </a:r>
            <a:r>
              <a:rPr lang="en-CA" dirty="0" err="1">
                <a:latin typeface="Candara" panose="020E0502030303020204" pitchFamily="34" charset="0"/>
              </a:rPr>
              <a:t>Elishah</a:t>
            </a:r>
            <a:r>
              <a:rPr lang="en-CA" dirty="0">
                <a:latin typeface="Candara" panose="020E0502030303020204" pitchFamily="34" charset="0"/>
              </a:rPr>
              <a:t>, and </a:t>
            </a:r>
            <a:r>
              <a:rPr lang="en-CA" b="1" dirty="0" err="1">
                <a:latin typeface="Candara" panose="020E0502030303020204" pitchFamily="34" charset="0"/>
              </a:rPr>
              <a:t>Tarshish</a:t>
            </a:r>
            <a:r>
              <a:rPr lang="en-CA" b="1" dirty="0">
                <a:latin typeface="Candara" panose="020E0502030303020204" pitchFamily="34" charset="0"/>
              </a:rPr>
              <a:t>,</a:t>
            </a:r>
            <a:r>
              <a:rPr lang="en-CA" dirty="0">
                <a:latin typeface="Candara" panose="020E0502030303020204" pitchFamily="34" charset="0"/>
              </a:rPr>
              <a:t> </a:t>
            </a:r>
            <a:r>
              <a:rPr lang="en-CA" dirty="0" err="1">
                <a:latin typeface="Candara" panose="020E0502030303020204" pitchFamily="34" charset="0"/>
              </a:rPr>
              <a:t>Kittim</a:t>
            </a:r>
            <a:r>
              <a:rPr lang="en-CA" dirty="0">
                <a:latin typeface="Candara" panose="020E0502030303020204" pitchFamily="34" charset="0"/>
              </a:rPr>
              <a:t>, and </a:t>
            </a:r>
            <a:r>
              <a:rPr lang="en-CA" dirty="0" err="1">
                <a:latin typeface="Candara" panose="020E0502030303020204" pitchFamily="34" charset="0"/>
              </a:rPr>
              <a:t>Dodanim</a:t>
            </a:r>
            <a:r>
              <a:rPr lang="en-CA" dirty="0">
                <a:latin typeface="Candara" panose="020E0502030303020204" pitchFamily="34" charset="0"/>
              </a:rPr>
              <a:t>.</a:t>
            </a:r>
          </a:p>
          <a:p>
            <a:r>
              <a:rPr lang="en-CA" dirty="0">
                <a:latin typeface="Candara" panose="020E0502030303020204" pitchFamily="34" charset="0"/>
              </a:rPr>
              <a:t>5  By these were </a:t>
            </a:r>
            <a:r>
              <a:rPr lang="en-CA" b="1" dirty="0">
                <a:latin typeface="Candara" panose="020E0502030303020204" pitchFamily="34" charset="0"/>
              </a:rPr>
              <a:t>the isles of the Gentiles </a:t>
            </a:r>
            <a:r>
              <a:rPr lang="en-CA" dirty="0">
                <a:latin typeface="Candara" panose="020E0502030303020204" pitchFamily="34" charset="0"/>
              </a:rPr>
              <a:t>divided in their lands; every one after his tongue, after their families, in their nations</a:t>
            </a:r>
            <a:r>
              <a:rPr lang="en-CA" dirty="0" smtClean="0">
                <a:latin typeface="Candara" panose="020E0502030303020204" pitchFamily="34" charset="0"/>
              </a:rPr>
              <a:t>.</a:t>
            </a:r>
            <a:endParaRPr lang="en-CA" dirty="0">
              <a:latin typeface="Candara" panose="020E0502030303020204" pitchFamily="34" charset="0"/>
            </a:endParaRPr>
          </a:p>
        </p:txBody>
      </p:sp>
      <p:sp>
        <p:nvSpPr>
          <p:cNvPr id="3" name="TextBox 2"/>
          <p:cNvSpPr txBox="1"/>
          <p:nvPr/>
        </p:nvSpPr>
        <p:spPr>
          <a:xfrm>
            <a:off x="1547664" y="764704"/>
            <a:ext cx="4176464" cy="584775"/>
          </a:xfrm>
          <a:prstGeom prst="rect">
            <a:avLst/>
          </a:prstGeom>
          <a:noFill/>
        </p:spPr>
        <p:txBody>
          <a:bodyPr wrap="square" rtlCol="0">
            <a:spAutoFit/>
          </a:bodyPr>
          <a:lstStyle/>
          <a:p>
            <a:pPr algn="ctr"/>
            <a:r>
              <a:rPr lang="en-CA" sz="3200" b="1" dirty="0" smtClean="0">
                <a:latin typeface="Leelawadee" panose="020B0502040204020203" pitchFamily="34" charset="-34"/>
                <a:cs typeface="Leelawadee" panose="020B0502040204020203" pitchFamily="34" charset="-34"/>
              </a:rPr>
              <a:t>The Ancient World</a:t>
            </a:r>
            <a:endParaRPr lang="en-CA" sz="32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99542328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9000" r="-1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9552" y="476672"/>
            <a:ext cx="5126473" cy="1287016"/>
          </a:xfrm>
          <a:solidFill>
            <a:srgbClr val="FF0000"/>
          </a:solidFill>
          <a:effectLst>
            <a:softEdge rad="127000"/>
          </a:effectLst>
        </p:spPr>
        <p:txBody>
          <a:bodyPr>
            <a:noAutofit/>
          </a:bodyPr>
          <a:lstStyle/>
          <a:p>
            <a:pPr algn="l"/>
            <a:r>
              <a:rPr lang="en-CA" sz="3600" b="1" dirty="0" smtClean="0">
                <a:solidFill>
                  <a:schemeClr val="bg1"/>
                </a:solidFill>
                <a:effectLst>
                  <a:outerShdw blurRad="38100" dist="38100" dir="2700000" algn="tl">
                    <a:srgbClr val="000000">
                      <a:alpha val="43137"/>
                    </a:srgbClr>
                  </a:outerShdw>
                </a:effectLst>
              </a:rPr>
              <a:t>The Russian Presence in </a:t>
            </a:r>
            <a:br>
              <a:rPr lang="en-CA" sz="3600" b="1" dirty="0" smtClean="0">
                <a:solidFill>
                  <a:schemeClr val="bg1"/>
                </a:solidFill>
                <a:effectLst>
                  <a:outerShdw blurRad="38100" dist="38100" dir="2700000" algn="tl">
                    <a:srgbClr val="000000">
                      <a:alpha val="43137"/>
                    </a:srgbClr>
                  </a:outerShdw>
                </a:effectLst>
              </a:rPr>
            </a:br>
            <a:r>
              <a:rPr lang="en-CA" sz="3600" b="1" dirty="0" smtClean="0">
                <a:solidFill>
                  <a:schemeClr val="bg1"/>
                </a:solidFill>
                <a:effectLst>
                  <a:outerShdw blurRad="38100" dist="38100" dir="2700000" algn="tl">
                    <a:srgbClr val="000000">
                      <a:alpha val="43137"/>
                    </a:srgbClr>
                  </a:outerShdw>
                </a:effectLst>
              </a:rPr>
              <a:t>the Mediterranean</a:t>
            </a:r>
            <a:endParaRPr lang="en-CA" sz="36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79481198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rPr>
              <a:t>The Russian-Led Forces will be Destroyed by God, in Israel!</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solidFill>
            <a:schemeClr val="bg1"/>
          </a:solidFill>
        </p:spPr>
        <p:txBody>
          <a:bodyPr>
            <a:normAutofit fontScale="85000" lnSpcReduction="20000"/>
          </a:bodyPr>
          <a:lstStyle/>
          <a:p>
            <a:pPr marL="0" indent="0">
              <a:buNone/>
            </a:pPr>
            <a:endParaRPr lang="en-CA" sz="700" b="1" dirty="0" smtClean="0"/>
          </a:p>
          <a:p>
            <a:pPr marL="0" indent="0">
              <a:buNone/>
            </a:pPr>
            <a:r>
              <a:rPr lang="en-CA" b="1" dirty="0"/>
              <a:t>Ezekiel 38:21-23 KJV</a:t>
            </a:r>
          </a:p>
          <a:p>
            <a:r>
              <a:rPr lang="en-CA" dirty="0"/>
              <a:t>21  And </a:t>
            </a:r>
            <a:r>
              <a:rPr lang="en-CA" b="1" dirty="0"/>
              <a:t>I will call for a sword against him throughout all my mountains</a:t>
            </a:r>
            <a:r>
              <a:rPr lang="en-CA" dirty="0"/>
              <a:t>, </a:t>
            </a:r>
            <a:r>
              <a:rPr lang="en-CA" dirty="0" err="1"/>
              <a:t>saith</a:t>
            </a:r>
            <a:r>
              <a:rPr lang="en-CA" dirty="0"/>
              <a:t> the Lord GOD: every man's sword shall be against his brother.</a:t>
            </a:r>
          </a:p>
          <a:p>
            <a:r>
              <a:rPr lang="en-CA" dirty="0"/>
              <a:t>22  And I will plead against him with pestilence and with blood; and I will rain upon him, and upon his bands, and upon the many people that </a:t>
            </a:r>
            <a:r>
              <a:rPr lang="en-CA" i="1" dirty="0"/>
              <a:t>are</a:t>
            </a:r>
            <a:r>
              <a:rPr lang="en-CA" dirty="0"/>
              <a:t> with him, an overflowing rain, and great hailstones, fire, and brimstone.</a:t>
            </a:r>
          </a:p>
          <a:p>
            <a:r>
              <a:rPr lang="en-CA" dirty="0"/>
              <a:t>23  </a:t>
            </a:r>
            <a:r>
              <a:rPr lang="en-CA" b="1" dirty="0"/>
              <a:t>Thus will I magnify myself, and sanctify myself; and I will be known in the eyes of many nations, and they shall know that I </a:t>
            </a:r>
            <a:r>
              <a:rPr lang="en-CA" b="1" i="1" dirty="0"/>
              <a:t>am</a:t>
            </a:r>
            <a:r>
              <a:rPr lang="en-CA" b="1" dirty="0"/>
              <a:t> the LORD.</a:t>
            </a:r>
          </a:p>
          <a:p>
            <a:endParaRPr lang="x-none"/>
          </a:p>
          <a:p>
            <a:endParaRPr lang="en-CA" dirty="0"/>
          </a:p>
          <a:p>
            <a:endParaRPr lang="en-CA" dirty="0"/>
          </a:p>
        </p:txBody>
      </p:sp>
    </p:spTree>
    <p:extLst>
      <p:ext uri="{BB962C8B-B14F-4D97-AF65-F5344CB8AC3E}">
        <p14:creationId xmlns:p14="http://schemas.microsoft.com/office/powerpoint/2010/main" val="374486578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CA" sz="3600" b="1" dirty="0" smtClean="0">
                <a:solidFill>
                  <a:schemeClr val="bg1"/>
                </a:solidFill>
                <a:effectLst>
                  <a:outerShdw blurRad="38100" dist="38100" dir="2700000" algn="tl">
                    <a:srgbClr val="000000">
                      <a:alpha val="43137"/>
                    </a:srgbClr>
                  </a:outerShdw>
                </a:effectLst>
              </a:rPr>
              <a:t>The Russian-Led Forces will be Disarmed by God, in Israel!</a:t>
            </a:r>
            <a:endParaRPr lang="en-CA" sz="36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600200"/>
            <a:ext cx="8229600" cy="4349079"/>
          </a:xfrm>
          <a:solidFill>
            <a:schemeClr val="bg1"/>
          </a:solidFill>
        </p:spPr>
        <p:txBody>
          <a:bodyPr>
            <a:normAutofit fontScale="85000" lnSpcReduction="10000"/>
          </a:bodyPr>
          <a:lstStyle/>
          <a:p>
            <a:pPr marL="0" indent="0">
              <a:buNone/>
            </a:pPr>
            <a:endParaRPr lang="en-CA" sz="700" dirty="0" smtClean="0"/>
          </a:p>
          <a:p>
            <a:pPr marL="0" indent="0">
              <a:buNone/>
            </a:pPr>
            <a:r>
              <a:rPr lang="en-US" b="1" dirty="0"/>
              <a:t>Ezekiel 39:1-3 </a:t>
            </a:r>
            <a:r>
              <a:rPr lang="en-US" b="1" dirty="0" smtClean="0"/>
              <a:t>RV</a:t>
            </a:r>
            <a:endParaRPr lang="en-US" b="1" dirty="0"/>
          </a:p>
          <a:p>
            <a:r>
              <a:rPr lang="en-CA" dirty="0"/>
              <a:t>1  And thou, son of man, prophesy against Gog, and say, Thus </a:t>
            </a:r>
            <a:r>
              <a:rPr lang="en-CA" dirty="0" err="1"/>
              <a:t>saith</a:t>
            </a:r>
            <a:r>
              <a:rPr lang="en-CA" dirty="0"/>
              <a:t> the Lord GOD: Behold, I am against thee, O Gog, </a:t>
            </a:r>
            <a:r>
              <a:rPr lang="en-CA" b="1" dirty="0"/>
              <a:t>prince of Rosh, </a:t>
            </a:r>
            <a:r>
              <a:rPr lang="en-CA" b="1" dirty="0" err="1"/>
              <a:t>Meshech</a:t>
            </a:r>
            <a:r>
              <a:rPr lang="en-CA" b="1" dirty="0"/>
              <a:t>, and Tubal</a:t>
            </a:r>
            <a:r>
              <a:rPr lang="en-CA" b="1" dirty="0" smtClean="0"/>
              <a:t>:</a:t>
            </a:r>
            <a:endParaRPr lang="en-US" b="1" dirty="0"/>
          </a:p>
          <a:p>
            <a:r>
              <a:rPr lang="en-CA" dirty="0"/>
              <a:t>2  and I will turn thee about, and will lead thee on, and will cause thee to </a:t>
            </a:r>
            <a:r>
              <a:rPr lang="en-CA" b="1" dirty="0"/>
              <a:t>come up from the uttermost parts of the north; </a:t>
            </a:r>
            <a:r>
              <a:rPr lang="en-CA" dirty="0"/>
              <a:t>and I will bring thee </a:t>
            </a:r>
            <a:r>
              <a:rPr lang="en-CA" b="1" dirty="0"/>
              <a:t>upon the mountains of Israel</a:t>
            </a:r>
            <a:r>
              <a:rPr lang="en-CA" b="1" dirty="0" smtClean="0"/>
              <a:t>:</a:t>
            </a:r>
            <a:endParaRPr lang="en-US" b="1" dirty="0"/>
          </a:p>
          <a:p>
            <a:r>
              <a:rPr lang="en-CA" dirty="0"/>
              <a:t>3  and </a:t>
            </a:r>
            <a:r>
              <a:rPr lang="en-CA" b="1" dirty="0"/>
              <a:t>I will smite thy bow out of thy left hand, and will cause thine arrows to fall out of thy right hand.</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00626527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sz="4000" b="1" dirty="0" smtClean="0">
                <a:solidFill>
                  <a:schemeClr val="bg1"/>
                </a:solidFill>
                <a:effectLst>
                  <a:outerShdw blurRad="38100" dist="38100" dir="2700000" algn="tl">
                    <a:srgbClr val="000000">
                      <a:alpha val="43137"/>
                    </a:srgbClr>
                  </a:outerShdw>
                </a:effectLst>
              </a:rPr>
              <a:t>Summary</a:t>
            </a:r>
            <a:endParaRPr lang="en-CA" sz="4000" b="1" dirty="0">
              <a:solidFill>
                <a:schemeClr val="bg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827584" y="1484784"/>
            <a:ext cx="7416824" cy="4752528"/>
          </a:xfrm>
          <a:solidFill>
            <a:schemeClr val="bg1"/>
          </a:solidFill>
        </p:spPr>
        <p:txBody>
          <a:bodyPr>
            <a:noAutofit/>
          </a:bodyPr>
          <a:lstStyle/>
          <a:p>
            <a:pPr marL="514350" indent="-514350">
              <a:buFont typeface="+mj-lt"/>
              <a:buAutoNum type="arabicPeriod"/>
            </a:pPr>
            <a:endParaRPr lang="en-CA" sz="400" dirty="0" smtClean="0"/>
          </a:p>
          <a:p>
            <a:pPr marL="514350" indent="-514350">
              <a:buFont typeface="+mj-lt"/>
              <a:buAutoNum type="arabicPeriod"/>
            </a:pPr>
            <a:r>
              <a:rPr lang="en-CA" sz="2700" dirty="0" smtClean="0"/>
              <a:t>Russia is identified in Bible Prophecy.</a:t>
            </a:r>
          </a:p>
          <a:p>
            <a:pPr marL="514350" indent="-514350">
              <a:buFont typeface="+mj-lt"/>
              <a:buAutoNum type="arabicPeriod"/>
            </a:pPr>
            <a:r>
              <a:rPr lang="en-CA" sz="2700" dirty="0" smtClean="0"/>
              <a:t>Russia’s work </a:t>
            </a:r>
            <a:r>
              <a:rPr lang="en-CA" sz="2700" dirty="0" smtClean="0"/>
              <a:t>is to group nations together to fulfill the prophecy of Daniel chapter 2.</a:t>
            </a:r>
          </a:p>
          <a:p>
            <a:pPr marL="514350" indent="-514350">
              <a:buFont typeface="+mj-lt"/>
              <a:buAutoNum type="arabicPeriod"/>
            </a:pPr>
            <a:r>
              <a:rPr lang="en-CA" sz="2700" dirty="0" smtClean="0"/>
              <a:t>Russia is being moved by God to humble Israel and the time to do so is nigh at hand.</a:t>
            </a:r>
          </a:p>
          <a:p>
            <a:pPr marL="514350" indent="-514350">
              <a:buFont typeface="+mj-lt"/>
              <a:buAutoNum type="arabicPeriod"/>
            </a:pPr>
            <a:r>
              <a:rPr lang="en-CA" sz="2700" dirty="0" smtClean="0"/>
              <a:t>Russia </a:t>
            </a:r>
            <a:r>
              <a:rPr lang="en-CA" sz="2700" dirty="0" smtClean="0"/>
              <a:t>will find </a:t>
            </a:r>
            <a:r>
              <a:rPr lang="en-CA" sz="2700" dirty="0" smtClean="0"/>
              <a:t>holes in the defenses of the Western Nations to work out its agenda.</a:t>
            </a:r>
          </a:p>
          <a:p>
            <a:pPr marL="514350" indent="-514350">
              <a:buFont typeface="+mj-lt"/>
              <a:buAutoNum type="arabicPeriod"/>
            </a:pPr>
            <a:r>
              <a:rPr lang="en-CA" sz="2700" dirty="0" smtClean="0"/>
              <a:t>But in the end </a:t>
            </a:r>
            <a:r>
              <a:rPr lang="en-CA" sz="2700" dirty="0" smtClean="0"/>
              <a:t>the Russian army </a:t>
            </a:r>
            <a:r>
              <a:rPr lang="en-CA" sz="2700" dirty="0" smtClean="0"/>
              <a:t>will </a:t>
            </a:r>
            <a:r>
              <a:rPr lang="en-CA" sz="2700" dirty="0" smtClean="0"/>
              <a:t>stand up against the LORD and meet its demise on the mountains of Israel. </a:t>
            </a:r>
            <a:endParaRPr lang="en-CA" sz="2700" dirty="0"/>
          </a:p>
        </p:txBody>
      </p:sp>
    </p:spTree>
    <p:extLst>
      <p:ext uri="{BB962C8B-B14F-4D97-AF65-F5344CB8AC3E}">
        <p14:creationId xmlns:p14="http://schemas.microsoft.com/office/powerpoint/2010/main" val="1939429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332656"/>
            <a:ext cx="8229600" cy="2476872"/>
          </a:xfrm>
        </p:spPr>
        <p:txBody>
          <a:bodyPr>
            <a:normAutofit/>
          </a:bodyPr>
          <a:lstStyle/>
          <a:p>
            <a:pPr marL="0" indent="0" algn="ctr">
              <a:buNone/>
            </a:pPr>
            <a:endParaRPr lang="en-CA" sz="2400" dirty="0" smtClean="0">
              <a:solidFill>
                <a:schemeClr val="bg1"/>
              </a:solidFill>
            </a:endParaRPr>
          </a:p>
          <a:p>
            <a:pPr marL="0" indent="0" algn="ctr">
              <a:buNone/>
            </a:pPr>
            <a:r>
              <a:rPr lang="en-CA" b="1" dirty="0" smtClean="0">
                <a:solidFill>
                  <a:schemeClr val="bg1"/>
                </a:solidFill>
              </a:rPr>
              <a:t>Psalms </a:t>
            </a:r>
            <a:r>
              <a:rPr lang="en-CA" b="1" dirty="0">
                <a:solidFill>
                  <a:schemeClr val="bg1"/>
                </a:solidFill>
              </a:rPr>
              <a:t>122:6 </a:t>
            </a:r>
            <a:r>
              <a:rPr lang="en-CA" b="1" dirty="0" smtClean="0">
                <a:solidFill>
                  <a:schemeClr val="bg1"/>
                </a:solidFill>
              </a:rPr>
              <a:t>KJV</a:t>
            </a:r>
          </a:p>
          <a:p>
            <a:pPr marL="0" indent="0" algn="ctr">
              <a:buNone/>
            </a:pPr>
            <a:r>
              <a:rPr lang="en-CA" b="1" dirty="0" smtClean="0">
                <a:solidFill>
                  <a:schemeClr val="bg1"/>
                </a:solidFill>
              </a:rPr>
              <a:t>“Pray </a:t>
            </a:r>
            <a:r>
              <a:rPr lang="en-CA" b="1" dirty="0">
                <a:solidFill>
                  <a:schemeClr val="bg1"/>
                </a:solidFill>
              </a:rPr>
              <a:t>for the peace of Jerusalem: they shall prosper that love </a:t>
            </a:r>
            <a:r>
              <a:rPr lang="en-CA" b="1" dirty="0" smtClean="0">
                <a:solidFill>
                  <a:schemeClr val="bg1"/>
                </a:solidFill>
              </a:rPr>
              <a:t>thee”</a:t>
            </a:r>
            <a:endParaRPr lang="en-CA" b="1" dirty="0">
              <a:solidFill>
                <a:schemeClr val="bg1"/>
              </a:solidFill>
            </a:endParaRPr>
          </a:p>
        </p:txBody>
      </p:sp>
    </p:spTree>
    <p:extLst>
      <p:ext uri="{BB962C8B-B14F-4D97-AF65-F5344CB8AC3E}">
        <p14:creationId xmlns:p14="http://schemas.microsoft.com/office/powerpoint/2010/main" val="7485182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bwMode="auto">
          <a:xfrm>
            <a:off x="0" y="23857"/>
            <a:ext cx="9144000" cy="6863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noAutofit/>
          </a:bodyPr>
          <a:lstStyle/>
          <a:p>
            <a:r>
              <a:rPr lang="en-CA" sz="3200" b="1" dirty="0" smtClean="0">
                <a:latin typeface="Leelawadee" panose="020B0502040204020203" pitchFamily="34" charset="-34"/>
                <a:cs typeface="Leelawadee" panose="020B0502040204020203" pitchFamily="34" charset="-34"/>
              </a:rPr>
              <a:t>The Descendants of Noah (Rand-McNally)</a:t>
            </a:r>
            <a:endParaRPr lang="en-CA" sz="32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126611799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171339" y="416762"/>
            <a:ext cx="6801323" cy="858753"/>
          </a:xfrm>
          <a:solidFill>
            <a:schemeClr val="bg1"/>
          </a:solidFill>
          <a:effectLst>
            <a:softEdge rad="127000"/>
          </a:effectLst>
        </p:spPr>
        <p:txBody>
          <a:bodyPr>
            <a:normAutofit/>
          </a:bodyPr>
          <a:lstStyle/>
          <a:p>
            <a:r>
              <a:rPr lang="en-CA" sz="3600" b="1" dirty="0" smtClean="0">
                <a:latin typeface="Leelawadee" panose="020B0502040204020203" pitchFamily="34" charset="-34"/>
                <a:cs typeface="Leelawadee" panose="020B0502040204020203" pitchFamily="34" charset="-34"/>
              </a:rPr>
              <a:t>The Prophecy About Russia</a:t>
            </a:r>
            <a:endParaRPr lang="en-CA" sz="3600" b="1" dirty="0">
              <a:latin typeface="Leelawadee" panose="020B0502040204020203" pitchFamily="34" charset="-34"/>
              <a:cs typeface="Leelawadee" panose="020B0502040204020203" pitchFamily="34" charset="-34"/>
            </a:endParaRPr>
          </a:p>
        </p:txBody>
      </p:sp>
      <p:sp>
        <p:nvSpPr>
          <p:cNvPr id="5" name="Content Placeholder 4"/>
          <p:cNvSpPr>
            <a:spLocks noGrp="1"/>
          </p:cNvSpPr>
          <p:nvPr>
            <p:ph sz="half" idx="1"/>
          </p:nvPr>
        </p:nvSpPr>
        <p:spPr>
          <a:xfrm>
            <a:off x="457200" y="1600201"/>
            <a:ext cx="4038600" cy="3845024"/>
          </a:xfrm>
          <a:solidFill>
            <a:schemeClr val="bg1"/>
          </a:solidFill>
        </p:spPr>
        <p:txBody>
          <a:bodyPr>
            <a:normAutofit fontScale="77500" lnSpcReduction="20000"/>
          </a:bodyPr>
          <a:lstStyle/>
          <a:p>
            <a:pPr marL="0" indent="0">
              <a:buNone/>
            </a:pPr>
            <a:endParaRPr lang="en-CA" sz="800" b="1" dirty="0" smtClean="0"/>
          </a:p>
          <a:p>
            <a:pPr marL="0" indent="0">
              <a:buNone/>
            </a:pPr>
            <a:r>
              <a:rPr lang="en-CA" b="1" dirty="0" smtClean="0"/>
              <a:t>Ezekiel </a:t>
            </a:r>
            <a:r>
              <a:rPr lang="en-CA" b="1" dirty="0"/>
              <a:t>38:1-3 KJV</a:t>
            </a:r>
          </a:p>
          <a:p>
            <a:r>
              <a:rPr lang="en-CA" dirty="0"/>
              <a:t>1  And the word of the LORD came unto me, saying,</a:t>
            </a:r>
          </a:p>
          <a:p>
            <a:r>
              <a:rPr lang="en-CA" dirty="0"/>
              <a:t>2  Son of man, set thy face against Gog, </a:t>
            </a:r>
            <a:r>
              <a:rPr lang="en-CA" b="1" dirty="0"/>
              <a:t>the land of Magog,</a:t>
            </a:r>
            <a:r>
              <a:rPr lang="en-CA" dirty="0"/>
              <a:t> the chief prince of </a:t>
            </a:r>
            <a:r>
              <a:rPr lang="en-CA" b="1" dirty="0" err="1"/>
              <a:t>Meshech</a:t>
            </a:r>
            <a:r>
              <a:rPr lang="en-CA" b="1" dirty="0"/>
              <a:t> and Tubal, </a:t>
            </a:r>
            <a:r>
              <a:rPr lang="en-CA" dirty="0"/>
              <a:t>and prophesy against him,</a:t>
            </a:r>
          </a:p>
          <a:p>
            <a:r>
              <a:rPr lang="en-CA" dirty="0"/>
              <a:t>3  And say, Thus </a:t>
            </a:r>
            <a:r>
              <a:rPr lang="en-CA" dirty="0" err="1"/>
              <a:t>saith</a:t>
            </a:r>
            <a:r>
              <a:rPr lang="en-CA" dirty="0"/>
              <a:t> the Lord GOD; Behold, I </a:t>
            </a:r>
            <a:r>
              <a:rPr lang="en-CA" i="1" dirty="0"/>
              <a:t>am</a:t>
            </a:r>
            <a:r>
              <a:rPr lang="en-CA" dirty="0"/>
              <a:t> against thee, O Gog, the chief prince of </a:t>
            </a:r>
            <a:r>
              <a:rPr lang="en-CA" b="1" dirty="0" err="1"/>
              <a:t>Meshech</a:t>
            </a:r>
            <a:r>
              <a:rPr lang="en-CA" b="1" dirty="0"/>
              <a:t> and Tubal</a:t>
            </a:r>
            <a:r>
              <a:rPr lang="en-CA" dirty="0"/>
              <a:t>:</a:t>
            </a:r>
          </a:p>
          <a:p>
            <a:endParaRPr lang="en-CA" dirty="0"/>
          </a:p>
          <a:p>
            <a:endParaRPr lang="en-CA" dirty="0"/>
          </a:p>
        </p:txBody>
      </p:sp>
      <p:sp>
        <p:nvSpPr>
          <p:cNvPr id="6" name="Content Placeholder 5"/>
          <p:cNvSpPr>
            <a:spLocks noGrp="1"/>
          </p:cNvSpPr>
          <p:nvPr>
            <p:ph sz="half" idx="2"/>
          </p:nvPr>
        </p:nvSpPr>
        <p:spPr>
          <a:xfrm>
            <a:off x="4648200" y="1600201"/>
            <a:ext cx="4038600" cy="3845024"/>
          </a:xfrm>
          <a:solidFill>
            <a:schemeClr val="bg1"/>
          </a:solidFill>
        </p:spPr>
        <p:txBody>
          <a:bodyPr>
            <a:normAutofit fontScale="77500" lnSpcReduction="20000"/>
          </a:bodyPr>
          <a:lstStyle/>
          <a:p>
            <a:pPr marL="0" indent="0">
              <a:buNone/>
            </a:pPr>
            <a:endParaRPr lang="en-CA" sz="800" b="1" dirty="0" smtClean="0"/>
          </a:p>
          <a:p>
            <a:pPr marL="0" indent="0">
              <a:buNone/>
            </a:pPr>
            <a:r>
              <a:rPr lang="en-CA" b="1" dirty="0" smtClean="0"/>
              <a:t>Ezekiel </a:t>
            </a:r>
            <a:r>
              <a:rPr lang="en-CA" b="1" dirty="0"/>
              <a:t>38:1-3 RV</a:t>
            </a:r>
          </a:p>
          <a:p>
            <a:r>
              <a:rPr lang="en-CA" dirty="0"/>
              <a:t>1  And the word of the LORD came unto me, saying,</a:t>
            </a:r>
          </a:p>
          <a:p>
            <a:r>
              <a:rPr lang="en-CA" dirty="0"/>
              <a:t>2  Son of man, set thy face toward Gog, </a:t>
            </a:r>
            <a:r>
              <a:rPr lang="en-CA" b="1" dirty="0"/>
              <a:t>of the land of Magog, </a:t>
            </a:r>
            <a:r>
              <a:rPr lang="en-CA" dirty="0"/>
              <a:t>the prince of </a:t>
            </a:r>
            <a:r>
              <a:rPr lang="en-CA" b="1" dirty="0"/>
              <a:t>Rosh, </a:t>
            </a:r>
            <a:r>
              <a:rPr lang="en-CA" b="1" dirty="0" err="1"/>
              <a:t>Meshech</a:t>
            </a:r>
            <a:r>
              <a:rPr lang="en-CA" b="1" dirty="0"/>
              <a:t>, and Tubal, </a:t>
            </a:r>
            <a:r>
              <a:rPr lang="en-CA" dirty="0"/>
              <a:t>and prophesy against him,</a:t>
            </a:r>
          </a:p>
          <a:p>
            <a:r>
              <a:rPr lang="en-CA" dirty="0"/>
              <a:t>3  and say, Thus </a:t>
            </a:r>
            <a:r>
              <a:rPr lang="en-CA" dirty="0" err="1"/>
              <a:t>saith</a:t>
            </a:r>
            <a:r>
              <a:rPr lang="en-CA" dirty="0"/>
              <a:t> the Lord GOD: Behold, I am against thee, </a:t>
            </a:r>
            <a:r>
              <a:rPr lang="en-CA" b="1" dirty="0"/>
              <a:t>O Gog, prince of Rosh, </a:t>
            </a:r>
            <a:r>
              <a:rPr lang="en-CA" b="1" dirty="0" err="1"/>
              <a:t>Meshech</a:t>
            </a:r>
            <a:r>
              <a:rPr lang="en-CA" b="1" dirty="0"/>
              <a:t>, and Tubal:</a:t>
            </a:r>
          </a:p>
          <a:p>
            <a:endParaRPr lang="en-CA" dirty="0"/>
          </a:p>
        </p:txBody>
      </p:sp>
    </p:spTree>
    <p:extLst>
      <p:ext uri="{BB962C8B-B14F-4D97-AF65-F5344CB8AC3E}">
        <p14:creationId xmlns:p14="http://schemas.microsoft.com/office/powerpoint/2010/main" val="3177067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042"/>
          </a:xfrm>
          <a:solidFill>
            <a:schemeClr val="bg1"/>
          </a:solidFill>
          <a:effectLst>
            <a:softEdge rad="127000"/>
          </a:effectLst>
        </p:spPr>
        <p:txBody>
          <a:bodyPr>
            <a:normAutofit/>
          </a:bodyPr>
          <a:lstStyle/>
          <a:p>
            <a:r>
              <a:rPr lang="en-CA" sz="3600" b="1" dirty="0" smtClean="0">
                <a:latin typeface="Leelawadee" panose="020B0502040204020203" pitchFamily="34" charset="-34"/>
                <a:cs typeface="Leelawadee" panose="020B0502040204020203" pitchFamily="34" charset="-34"/>
              </a:rPr>
              <a:t>The Prince of Rosh, </a:t>
            </a:r>
            <a:r>
              <a:rPr lang="en-CA" sz="3600" b="1" dirty="0" err="1" smtClean="0">
                <a:latin typeface="Leelawadee" panose="020B0502040204020203" pitchFamily="34" charset="-34"/>
                <a:cs typeface="Leelawadee" panose="020B0502040204020203" pitchFamily="34" charset="-34"/>
              </a:rPr>
              <a:t>Meshech</a:t>
            </a:r>
            <a:r>
              <a:rPr lang="en-CA" sz="3600" b="1" dirty="0" smtClean="0">
                <a:latin typeface="Leelawadee" panose="020B0502040204020203" pitchFamily="34" charset="-34"/>
                <a:cs typeface="Leelawadee" panose="020B0502040204020203" pitchFamily="34" charset="-34"/>
              </a:rPr>
              <a:t>, Tubal</a:t>
            </a:r>
            <a:endParaRPr lang="en-CA" sz="3600" b="1" dirty="0">
              <a:latin typeface="Leelawadee" panose="020B0502040204020203" pitchFamily="34" charset="-34"/>
              <a:cs typeface="Leelawadee" panose="020B0502040204020203" pitchFamily="34" charset="-34"/>
            </a:endParaRPr>
          </a:p>
        </p:txBody>
      </p:sp>
      <p:sp>
        <p:nvSpPr>
          <p:cNvPr id="9" name="Content Placeholder 8"/>
          <p:cNvSpPr>
            <a:spLocks noGrp="1"/>
          </p:cNvSpPr>
          <p:nvPr>
            <p:ph idx="1"/>
          </p:nvPr>
        </p:nvSpPr>
        <p:spPr>
          <a:xfrm>
            <a:off x="457200" y="1412716"/>
            <a:ext cx="8229600" cy="4176524"/>
          </a:xfrm>
          <a:solidFill>
            <a:schemeClr val="bg1"/>
          </a:solidFill>
        </p:spPr>
        <p:txBody>
          <a:bodyPr>
            <a:normAutofit/>
          </a:bodyPr>
          <a:lstStyle/>
          <a:p>
            <a:endParaRPr lang="en-CA" sz="500" dirty="0" smtClean="0"/>
          </a:p>
          <a:p>
            <a:r>
              <a:rPr lang="en-CA" sz="2400" dirty="0" smtClean="0"/>
              <a:t>“Gog is a symbolic name, standing for the leader of the world powers antagonistic to God.</a:t>
            </a:r>
          </a:p>
          <a:p>
            <a:r>
              <a:rPr lang="en-CA" sz="2400" b="1" dirty="0" err="1" smtClean="0"/>
              <a:t>Meshech</a:t>
            </a:r>
            <a:r>
              <a:rPr lang="en-CA" sz="2400" b="1" dirty="0" smtClean="0"/>
              <a:t> and Tubal </a:t>
            </a:r>
            <a:r>
              <a:rPr lang="en-CA" sz="2400" dirty="0" smtClean="0"/>
              <a:t>are understood to have been the same as the </a:t>
            </a:r>
            <a:r>
              <a:rPr lang="en-CA" sz="2400" b="1" dirty="0" err="1" smtClean="0"/>
              <a:t>Moschi</a:t>
            </a:r>
            <a:r>
              <a:rPr lang="en-CA" sz="2400" b="1" dirty="0" smtClean="0"/>
              <a:t> and </a:t>
            </a:r>
            <a:r>
              <a:rPr lang="en-CA" sz="2400" b="1" dirty="0" err="1" smtClean="0"/>
              <a:t>Tibareni</a:t>
            </a:r>
            <a:r>
              <a:rPr lang="en-CA" sz="2400" b="1" dirty="0" smtClean="0"/>
              <a:t> </a:t>
            </a:r>
            <a:r>
              <a:rPr lang="en-CA" sz="2400" dirty="0" smtClean="0"/>
              <a:t>of the Greeks – tribes that inhabited regions in the Caucasus.  </a:t>
            </a:r>
            <a:r>
              <a:rPr lang="en-CA" sz="2400" b="1" dirty="0" smtClean="0"/>
              <a:t>Rosh</a:t>
            </a:r>
            <a:r>
              <a:rPr lang="en-CA" sz="2400" dirty="0" smtClean="0"/>
              <a:t>, which some would identify with </a:t>
            </a:r>
            <a:r>
              <a:rPr lang="en-CA" sz="2400" b="1" dirty="0" smtClean="0"/>
              <a:t>Russia,</a:t>
            </a:r>
            <a:r>
              <a:rPr lang="en-CA" sz="2400" dirty="0" smtClean="0"/>
              <a:t> must have designated a land and people somewhere in the same quarter.  And therefore the Gog of Ezekiel must be viewed as in some sense the head of the high regions in the northwest of Asia. </a:t>
            </a:r>
            <a:r>
              <a:rPr lang="en-CA" sz="2400" b="1" dirty="0" smtClean="0"/>
              <a:t>(Fairbairn’s Imperial Standard Bible Encyclopedia.)</a:t>
            </a:r>
            <a:r>
              <a:rPr lang="en-CA" sz="2400" dirty="0" smtClean="0"/>
              <a:t>”</a:t>
            </a:r>
          </a:p>
          <a:p>
            <a:pPr>
              <a:buNone/>
            </a:pPr>
            <a:endParaRPr lang="en-CA" sz="2400" dirty="0"/>
          </a:p>
        </p:txBody>
      </p:sp>
      <p:sp>
        <p:nvSpPr>
          <p:cNvPr id="11" name="TextBox 10"/>
          <p:cNvSpPr txBox="1"/>
          <p:nvPr/>
        </p:nvSpPr>
        <p:spPr>
          <a:xfrm>
            <a:off x="1979640" y="4077090"/>
            <a:ext cx="184731" cy="369332"/>
          </a:xfrm>
          <a:prstGeom prst="rect">
            <a:avLst/>
          </a:prstGeom>
          <a:noFill/>
        </p:spPr>
        <p:txBody>
          <a:bodyPr wrap="none" rtlCol="0">
            <a:spAutoFit/>
          </a:bodyPr>
          <a:lstStyle/>
          <a:p>
            <a:endParaRPr lang="en-CA" dirty="0">
              <a:latin typeface="Candara" panose="020E0502030303020204" pitchFamily="34" charset="0"/>
            </a:endParaRPr>
          </a:p>
        </p:txBody>
      </p:sp>
      <p:sp>
        <p:nvSpPr>
          <p:cNvPr id="7" name="TextBox 6"/>
          <p:cNvSpPr txBox="1"/>
          <p:nvPr/>
        </p:nvSpPr>
        <p:spPr>
          <a:xfrm>
            <a:off x="672535" y="5805264"/>
            <a:ext cx="7798930" cy="461665"/>
          </a:xfrm>
          <a:prstGeom prst="rect">
            <a:avLst/>
          </a:prstGeom>
          <a:solidFill>
            <a:schemeClr val="bg1"/>
          </a:solidFill>
          <a:effectLst>
            <a:softEdge rad="63500"/>
          </a:effectLst>
        </p:spPr>
        <p:txBody>
          <a:bodyPr wrap="none" rtlCol="0">
            <a:spAutoFit/>
          </a:bodyPr>
          <a:lstStyle/>
          <a:p>
            <a:r>
              <a:rPr lang="en-CA" sz="2400" b="1" dirty="0" smtClean="0">
                <a:effectLst>
                  <a:outerShdw blurRad="38100" dist="38100" dir="2700000" algn="tl">
                    <a:srgbClr val="000000">
                      <a:alpha val="43137"/>
                    </a:srgbClr>
                  </a:outerShdw>
                </a:effectLst>
                <a:latin typeface="Candara" panose="020E0502030303020204" pitchFamily="34" charset="0"/>
              </a:rPr>
              <a:t>Amplified Bible; Commentary; Ezekiel 38; </a:t>
            </a:r>
            <a:r>
              <a:rPr lang="en-CA" sz="2400" b="1" dirty="0" err="1" smtClean="0">
                <a:effectLst>
                  <a:outerShdw blurRad="38100" dist="38100" dir="2700000" algn="tl">
                    <a:srgbClr val="000000">
                      <a:alpha val="43137"/>
                    </a:srgbClr>
                  </a:outerShdw>
                </a:effectLst>
                <a:latin typeface="Candara" panose="020E0502030303020204" pitchFamily="34" charset="0"/>
              </a:rPr>
              <a:t>Zondervan</a:t>
            </a:r>
            <a:r>
              <a:rPr lang="en-CA" sz="2400" b="1" dirty="0" smtClean="0">
                <a:effectLst>
                  <a:outerShdw blurRad="38100" dist="38100" dir="2700000" algn="tl">
                    <a:srgbClr val="000000">
                      <a:alpha val="43137"/>
                    </a:srgbClr>
                  </a:outerShdw>
                </a:effectLst>
                <a:latin typeface="Candara" panose="020E0502030303020204" pitchFamily="34" charset="0"/>
              </a:rPr>
              <a:t>, 1962</a:t>
            </a:r>
            <a:endParaRPr lang="en-CA" sz="2400" b="1" dirty="0">
              <a:effectLst>
                <a:outerShdw blurRad="38100" dist="38100" dir="2700000" algn="tl">
                  <a:srgbClr val="000000">
                    <a:alpha val="43137"/>
                  </a:srgbClr>
                </a:outerShdw>
              </a:effectLst>
              <a:latin typeface="Candara" panose="020E0502030303020204" pitchFamily="34" charset="0"/>
            </a:endParaRPr>
          </a:p>
        </p:txBody>
      </p:sp>
    </p:spTree>
    <p:extLst>
      <p:ext uri="{BB962C8B-B14F-4D97-AF65-F5344CB8AC3E}">
        <p14:creationId xmlns:p14="http://schemas.microsoft.com/office/powerpoint/2010/main" val="16591042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340708"/>
            <a:ext cx="8229600" cy="4104516"/>
          </a:xfrm>
          <a:solidFill>
            <a:schemeClr val="bg1"/>
          </a:solidFill>
        </p:spPr>
        <p:txBody>
          <a:bodyPr>
            <a:noAutofit/>
          </a:bodyPr>
          <a:lstStyle/>
          <a:p>
            <a:endParaRPr lang="en-CA" sz="500" dirty="0" smtClean="0"/>
          </a:p>
          <a:p>
            <a:r>
              <a:rPr lang="en-CA" sz="2700" dirty="0" smtClean="0"/>
              <a:t>“</a:t>
            </a:r>
            <a:r>
              <a:rPr lang="en-CA" sz="2700" b="1" dirty="0" err="1" smtClean="0"/>
              <a:t>Gesenius</a:t>
            </a:r>
            <a:r>
              <a:rPr lang="en-CA" sz="2700" dirty="0" smtClean="0"/>
              <a:t> observes that it can scarcely be doubtful that the first trace of the Russians is here given.  </a:t>
            </a:r>
            <a:r>
              <a:rPr lang="en-CA" sz="2700" b="1" dirty="0" smtClean="0"/>
              <a:t>(Lange’s Commentary.)  </a:t>
            </a:r>
          </a:p>
          <a:p>
            <a:r>
              <a:rPr lang="en-CA" sz="2700" b="1" dirty="0" err="1" smtClean="0"/>
              <a:t>Hengstenberg</a:t>
            </a:r>
            <a:r>
              <a:rPr lang="en-CA" sz="2700" b="1" dirty="0" smtClean="0"/>
              <a:t> [1802-1869] </a:t>
            </a:r>
            <a:r>
              <a:rPr lang="en-CA" sz="2700" dirty="0" smtClean="0"/>
              <a:t>could not bear to see “the poor Russians” ranged among the enemies of the kingdom of God.  But the One who gave Ezekiel this vision of what was to happen “in the latter days” (verse 16), made no mistake in such a forecast, as all the world can see today.”</a:t>
            </a:r>
          </a:p>
          <a:p>
            <a:pPr>
              <a:buNone/>
            </a:pPr>
            <a:endParaRPr lang="en-CA" sz="2700" dirty="0"/>
          </a:p>
        </p:txBody>
      </p:sp>
      <p:sp>
        <p:nvSpPr>
          <p:cNvPr id="11" name="TextBox 10"/>
          <p:cNvSpPr txBox="1"/>
          <p:nvPr/>
        </p:nvSpPr>
        <p:spPr>
          <a:xfrm>
            <a:off x="1979640" y="4077090"/>
            <a:ext cx="184731" cy="369332"/>
          </a:xfrm>
          <a:prstGeom prst="rect">
            <a:avLst/>
          </a:prstGeom>
          <a:noFill/>
        </p:spPr>
        <p:txBody>
          <a:bodyPr wrap="none" rtlCol="0">
            <a:spAutoFit/>
          </a:bodyPr>
          <a:lstStyle/>
          <a:p>
            <a:endParaRPr lang="en-CA" dirty="0">
              <a:latin typeface="Candara" panose="020E0502030303020204" pitchFamily="34" charset="0"/>
            </a:endParaRPr>
          </a:p>
        </p:txBody>
      </p:sp>
      <p:sp>
        <p:nvSpPr>
          <p:cNvPr id="7" name="TextBox 6"/>
          <p:cNvSpPr txBox="1"/>
          <p:nvPr/>
        </p:nvSpPr>
        <p:spPr>
          <a:xfrm>
            <a:off x="672535" y="5631631"/>
            <a:ext cx="7798930" cy="461665"/>
          </a:xfrm>
          <a:prstGeom prst="rect">
            <a:avLst/>
          </a:prstGeom>
          <a:solidFill>
            <a:schemeClr val="bg1"/>
          </a:solidFill>
          <a:effectLst>
            <a:softEdge rad="63500"/>
          </a:effectLst>
        </p:spPr>
        <p:txBody>
          <a:bodyPr wrap="none" rtlCol="0">
            <a:spAutoFit/>
          </a:bodyPr>
          <a:lstStyle/>
          <a:p>
            <a:r>
              <a:rPr lang="en-CA" sz="2400" b="1" dirty="0" smtClean="0">
                <a:effectLst>
                  <a:outerShdw blurRad="38100" dist="38100" dir="2700000" algn="tl">
                    <a:srgbClr val="000000">
                      <a:alpha val="43137"/>
                    </a:srgbClr>
                  </a:outerShdw>
                </a:effectLst>
                <a:latin typeface="Candara" panose="020E0502030303020204" pitchFamily="34" charset="0"/>
              </a:rPr>
              <a:t>Amplified Bible; Commentary; Ezekiel 38; </a:t>
            </a:r>
            <a:r>
              <a:rPr lang="en-CA" sz="2400" b="1" dirty="0" err="1" smtClean="0">
                <a:effectLst>
                  <a:outerShdw blurRad="38100" dist="38100" dir="2700000" algn="tl">
                    <a:srgbClr val="000000">
                      <a:alpha val="43137"/>
                    </a:srgbClr>
                  </a:outerShdw>
                </a:effectLst>
                <a:latin typeface="Candara" panose="020E0502030303020204" pitchFamily="34" charset="0"/>
              </a:rPr>
              <a:t>Zondervan</a:t>
            </a:r>
            <a:r>
              <a:rPr lang="en-CA" sz="2400" b="1" dirty="0" smtClean="0">
                <a:effectLst>
                  <a:outerShdw blurRad="38100" dist="38100" dir="2700000" algn="tl">
                    <a:srgbClr val="000000">
                      <a:alpha val="43137"/>
                    </a:srgbClr>
                  </a:outerShdw>
                </a:effectLst>
                <a:latin typeface="Candara" panose="020E0502030303020204" pitchFamily="34" charset="0"/>
              </a:rPr>
              <a:t>, 1962</a:t>
            </a:r>
            <a:endParaRPr lang="en-CA" sz="2400" b="1" dirty="0">
              <a:effectLst>
                <a:outerShdw blurRad="38100" dist="38100" dir="2700000" algn="tl">
                  <a:srgbClr val="000000">
                    <a:alpha val="43137"/>
                  </a:srgbClr>
                </a:outerShdw>
              </a:effectLst>
              <a:latin typeface="Candara" panose="020E0502030303020204" pitchFamily="34" charset="0"/>
            </a:endParaRPr>
          </a:p>
        </p:txBody>
      </p:sp>
      <p:sp>
        <p:nvSpPr>
          <p:cNvPr id="8" name="Title 1"/>
          <p:cNvSpPr>
            <a:spLocks noGrp="1"/>
          </p:cNvSpPr>
          <p:nvPr>
            <p:ph type="title"/>
          </p:nvPr>
        </p:nvSpPr>
        <p:spPr>
          <a:xfrm>
            <a:off x="457200" y="274638"/>
            <a:ext cx="8229600" cy="850042"/>
          </a:xfrm>
          <a:solidFill>
            <a:schemeClr val="bg1"/>
          </a:solidFill>
          <a:effectLst>
            <a:softEdge rad="127000"/>
          </a:effectLst>
        </p:spPr>
        <p:txBody>
          <a:bodyPr>
            <a:normAutofit/>
          </a:bodyPr>
          <a:lstStyle/>
          <a:p>
            <a:r>
              <a:rPr lang="en-CA" sz="3600" b="1" dirty="0" smtClean="0">
                <a:latin typeface="Leelawadee" panose="020B0502040204020203" pitchFamily="34" charset="-34"/>
                <a:cs typeface="Leelawadee" panose="020B0502040204020203" pitchFamily="34" charset="-34"/>
              </a:rPr>
              <a:t>The Prince of Rosh, </a:t>
            </a:r>
            <a:r>
              <a:rPr lang="en-CA" sz="3600" b="1" dirty="0" err="1" smtClean="0">
                <a:latin typeface="Leelawadee" panose="020B0502040204020203" pitchFamily="34" charset="-34"/>
                <a:cs typeface="Leelawadee" panose="020B0502040204020203" pitchFamily="34" charset="-34"/>
              </a:rPr>
              <a:t>Meshech</a:t>
            </a:r>
            <a:r>
              <a:rPr lang="en-CA" sz="3600" b="1" dirty="0" smtClean="0">
                <a:latin typeface="Leelawadee" panose="020B0502040204020203" pitchFamily="34" charset="-34"/>
                <a:cs typeface="Leelawadee" panose="020B0502040204020203" pitchFamily="34" charset="-34"/>
              </a:rPr>
              <a:t>, Tubal</a:t>
            </a:r>
            <a:endParaRPr lang="en-CA" sz="3600" b="1" dirty="0">
              <a:latin typeface="Leelawadee" panose="020B0502040204020203" pitchFamily="34" charset="-34"/>
              <a:cs typeface="Leelawadee" panose="020B0502040204020203" pitchFamily="34" charset="-34"/>
            </a:endParaRPr>
          </a:p>
        </p:txBody>
      </p:sp>
    </p:spTree>
    <p:extLst>
      <p:ext uri="{BB962C8B-B14F-4D97-AF65-F5344CB8AC3E}">
        <p14:creationId xmlns:p14="http://schemas.microsoft.com/office/powerpoint/2010/main" val="3231221965"/>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10607</TotalTime>
  <Words>3919</Words>
  <Application>Microsoft Office PowerPoint</Application>
  <PresentationFormat>On-screen Show (4:3)</PresentationFormat>
  <Paragraphs>341</Paragraphs>
  <Slides>54</Slides>
  <Notes>32</Notes>
  <HiddenSlides>0</HiddenSlides>
  <MMClips>0</MMClips>
  <ScaleCrop>false</ScaleCrop>
  <HeadingPairs>
    <vt:vector size="4" baseType="variant">
      <vt:variant>
        <vt:lpstr>Theme</vt:lpstr>
      </vt:variant>
      <vt:variant>
        <vt:i4>9</vt:i4>
      </vt:variant>
      <vt:variant>
        <vt:lpstr>Slide Titles</vt:lpstr>
      </vt:variant>
      <vt:variant>
        <vt:i4>54</vt:i4>
      </vt:variant>
    </vt:vector>
  </HeadingPairs>
  <TitlesOfParts>
    <vt:vector size="63" baseType="lpstr">
      <vt:lpstr>1_Office Theme</vt:lpstr>
      <vt:lpstr>2_Office Theme</vt:lpstr>
      <vt:lpstr>3_Office Theme</vt:lpstr>
      <vt:lpstr>6_Office Theme</vt:lpstr>
      <vt:lpstr>7_Office Theme</vt:lpstr>
      <vt:lpstr>9_Office Theme</vt:lpstr>
      <vt:lpstr>4_Office Theme</vt:lpstr>
      <vt:lpstr>Office Theme</vt:lpstr>
      <vt:lpstr>5_Office Theme</vt:lpstr>
      <vt:lpstr>Russia  on  Israel’s  Border</vt:lpstr>
      <vt:lpstr>“Maskirovka”</vt:lpstr>
      <vt:lpstr>“Maskirovka”</vt:lpstr>
      <vt:lpstr>Russia on Israel’s Border What Does it Mean To Christadelphians?</vt:lpstr>
      <vt:lpstr>The Ancient World</vt:lpstr>
      <vt:lpstr>The Descendants of Noah (Rand-McNally)</vt:lpstr>
      <vt:lpstr>The Prophecy About Russia</vt:lpstr>
      <vt:lpstr>The Prince of Rosh, Meshech, Tubal</vt:lpstr>
      <vt:lpstr>The Prince of Rosh, Meshech, Tubal</vt:lpstr>
      <vt:lpstr>The Prince of Rosh, Meshech, Tubal</vt:lpstr>
      <vt:lpstr>Christadelphian Witness During the 60’s</vt:lpstr>
      <vt:lpstr>PowerPoint Presentation</vt:lpstr>
      <vt:lpstr>December 25, 1991</vt:lpstr>
      <vt:lpstr>The Rise of Latter Day Russia</vt:lpstr>
      <vt:lpstr>RUSSIA: from the NORTH Pole (2007)</vt:lpstr>
      <vt:lpstr>RUSSIA: from the Uttermost parts of the NORTH</vt:lpstr>
      <vt:lpstr>Russia the “Guard”</vt:lpstr>
      <vt:lpstr>This is a work of God!</vt:lpstr>
      <vt:lpstr>  News Source for Christadelphians by Brother Don Pearce (Rugby, England) </vt:lpstr>
      <vt:lpstr>Russia’s Christian Roots</vt:lpstr>
      <vt:lpstr>Russia’s Christian Roots</vt:lpstr>
      <vt:lpstr>“Gog, of the land of Magog, the prince of Rosh, Meshech, and Tubal”</vt:lpstr>
      <vt:lpstr>Putin Sees an Opening in Europe’s Fury With Trump</vt:lpstr>
      <vt:lpstr>Europe Needs Russia</vt:lpstr>
      <vt:lpstr>INSTANCES OF RUSSIAN ENERGY COERCION</vt:lpstr>
      <vt:lpstr>Jews from the former Soviet Union</vt:lpstr>
      <vt:lpstr>Russian Speaking Defence Ministers:  Avigdor Lieberman / Sergei Shoigu</vt:lpstr>
      <vt:lpstr>PowerPoint Presentation</vt:lpstr>
      <vt:lpstr>Oil/Gas Discovered in Eastern Mediterranean</vt:lpstr>
      <vt:lpstr>Research Centers in Israel</vt:lpstr>
      <vt:lpstr>Intel to Invest further $5 Billion in Israel Semiconductor Processing Facility</vt:lpstr>
      <vt:lpstr>PowerPoint Presentation</vt:lpstr>
      <vt:lpstr>Moscow the 3rd Rome</vt:lpstr>
      <vt:lpstr>Putin and His Christian Connections             from the April 06, 2015 eNews issue http://www.khouse.org</vt:lpstr>
      <vt:lpstr>Putin and His Christian Connections             from the April 06, 2015 eNews issue http://www.khouse.org</vt:lpstr>
      <vt:lpstr>The Cathedral Of Jesus Christ Russian Orthodox – Moscow (2000)</vt:lpstr>
      <vt:lpstr>St Isaac Cathedral (Museum) Russian Orthodox – St Petersburg (1858)</vt:lpstr>
      <vt:lpstr>Russian Real Estate in Jerusalem</vt:lpstr>
      <vt:lpstr>PowerPoint Presentation</vt:lpstr>
      <vt:lpstr>PowerPoint Presentation</vt:lpstr>
      <vt:lpstr>Russian Real Estate in Jerusalem</vt:lpstr>
      <vt:lpstr>PowerPoint Presentation</vt:lpstr>
      <vt:lpstr>PowerPoint Presentation</vt:lpstr>
      <vt:lpstr>PowerPoint Presentation</vt:lpstr>
      <vt:lpstr>PowerPoint Presentation</vt:lpstr>
      <vt:lpstr>Prime Minister Benjamin Netanyahu at a reception marking Russia Day in Sergei’s Courtyard, Jerusalem, June 14, 2018 (Amos Ben-Gershom/GPO)</vt:lpstr>
      <vt:lpstr>Russian-Israeli Celebration in Jerusalem</vt:lpstr>
      <vt:lpstr>The soccer ball that Putin gave to Trump had a chip inside that could transmit to phones</vt:lpstr>
      <vt:lpstr>THE LAND OF PROMISE</vt:lpstr>
      <vt:lpstr>The Russian Presence in  the Mediterranean</vt:lpstr>
      <vt:lpstr>The Russian-Led Forces will be Destroyed by God, in Israel!</vt:lpstr>
      <vt:lpstr>The Russian-Led Forces will be Disarmed by God, in Israel!</vt:lpstr>
      <vt:lpstr>Summary</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Russia: The Thief</dc:title>
  <dc:creator>Frank Abel</dc:creator>
  <cp:lastModifiedBy>Frank Abel</cp:lastModifiedBy>
  <cp:revision>181</cp:revision>
  <cp:lastPrinted>2018-08-07T12:27:01Z</cp:lastPrinted>
  <dcterms:created xsi:type="dcterms:W3CDTF">2017-11-28T14:20:05Z</dcterms:created>
  <dcterms:modified xsi:type="dcterms:W3CDTF">2018-08-16T00:04:38Z</dcterms:modified>
</cp:coreProperties>
</file>