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n-lt"/>
        <a:ea typeface="+mn-ea"/>
        <a:cs typeface="+mn-cs"/>
        <a:sym typeface="Helvetica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b="def" i="def"/>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b="def" i="def"/>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b="def" i="def"/>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2.xml.rels><?xml version="1.0" encoding="UTF-8" standalone="yes"?><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20" name="Shape 320"/>
          <p:cNvSpPr/>
          <p:nvPr>
            <p:ph type="sldImg"/>
          </p:nvPr>
        </p:nvSpPr>
        <p:spPr>
          <a:prstGeom prst="rect">
            <a:avLst/>
          </a:prstGeom>
        </p:spPr>
        <p:txBody>
          <a:bodyPr/>
          <a:lstStyle/>
          <a:p>
            <a:pPr/>
          </a:p>
        </p:txBody>
      </p:sp>
      <p:sp>
        <p:nvSpPr>
          <p:cNvPr id="321" name="Shape 321"/>
          <p:cNvSpPr/>
          <p:nvPr>
            <p:ph type="body" sz="quarter" idx="1"/>
          </p:nvPr>
        </p:nvSpPr>
        <p:spPr>
          <a:prstGeom prst="rect">
            <a:avLst/>
          </a:prstGeom>
        </p:spPr>
        <p:txBody>
          <a:bodyPr/>
          <a:lstStyle/>
          <a:p>
            <a:pPr>
              <a:defRPr sz="1200"/>
            </a:pPr>
            <a:r>
              <a:t>Fulling, also known as tucking or walking (spelt waulking in Scotland), is a step in woollen clothmaking which involves the cleansing of cloth (particularly wool) to eliminate oils, dirt, and other impurities, and making it thicker. The worker who does the job is a fuller, tucker, or walker,[1] all of which have become common surnames. The Welsh word for a fulling mill is pandy, which appears in many place-names, for example Tonypandy ("fulling mill lea").</a:t>
            </a:r>
          </a:p>
          <a:p>
            <a:pPr>
              <a:defRPr sz="1200"/>
            </a:pPr>
            <a:r>
              <a:t>Fulling involves two processes, scouring and milling (thickening). Originally, fulling was carried out by pounding the woollen cloth with the fuller's feet, or hands, or a club. In Scottish Gaelic tradition, this process was accompanied by waulking songs, which women sang to set the pace. From the medieval period, however, fulling was often carried out in a water mill.</a:t>
            </a:r>
          </a:p>
          <a:p>
            <a:pPr>
              <a:defRPr sz="1200"/>
            </a:pPr>
          </a:p>
          <a:p>
            <a:pPr>
              <a:defRPr sz="1200"/>
            </a:pPr>
            <a:r>
              <a:t>These processes are followed by stretching the cloth on great frames known as tenters, to which it is attached by tenterhooks. It is from this process that the phrase being on tenterhooks is derived, as meaning to be held in suspense. The area where the tenters were erected was known as a tenterground.</a:t>
            </a:r>
          </a:p>
          <a:p>
            <a:pPr>
              <a:defRPr sz="1200"/>
            </a:pPr>
          </a:p>
          <a:p>
            <a:pPr>
              <a:defRPr sz="1200"/>
            </a:pPr>
            <a:r>
              <a:t>Scouring[edit]</a:t>
            </a:r>
          </a:p>
          <a:p>
            <a:pPr>
              <a:defRPr sz="1200"/>
            </a:pPr>
            <a:r>
              <a:t>In Roman times, fulling was conducted by slaves working the cloth while ankle deep in tubs of human urine. Urine was so important to the fulling business that it was taxed. Stale urine, known as wash, was a source of ammonium salts and assisted in cleansing and whitening the cloth.</a:t>
            </a:r>
          </a:p>
          <a:p>
            <a:pPr>
              <a:defRPr sz="1200"/>
            </a:pPr>
          </a:p>
          <a:p>
            <a:pPr>
              <a:defRPr sz="1200"/>
            </a:pPr>
            <a:r>
              <a:t>By the medieval period, fuller's earth had been introduced for use in the process. This is a soft clay-like material occurring naturally as an impure hydrous aluminium silicate. It was used in conjunction with wash. More recently, soap has been used.</a:t>
            </a:r>
          </a:p>
          <a:p>
            <a:pPr>
              <a:defRPr sz="1200"/>
            </a:pPr>
          </a:p>
          <a:p>
            <a:pPr>
              <a:defRPr sz="1200"/>
            </a:pPr>
            <a:r>
              <a:t>Thickening[edit]</a:t>
            </a:r>
          </a:p>
          <a:p>
            <a:pPr>
              <a:defRPr sz="1200"/>
            </a:pPr>
            <a:r>
              <a:t>The second function of fulling was to thicken cloth by matting the fibres together to give it strength and increase waterproofing (felting). This was vital in the case of woollens, made from carding wool, but not for worsted materials made from combing wool. After this stage, water was used to rinse out the foul-smelling liquor used during cleansing.</a:t>
            </a:r>
          </a:p>
          <a:p>
            <a:pPr>
              <a:defRPr sz="1200"/>
            </a:pPr>
          </a:p>
          <a:p>
            <a:pPr>
              <a:defRPr sz="1200"/>
            </a:pPr>
            <a:r>
              <a:t>Felting of wool occurs upon hammering or other mechanical agitation because the microscopic barbs on the surface of wool fibres hook together, somewhat like Velcro.</a:t>
            </a:r>
          </a:p>
          <a:p>
            <a:pPr>
              <a:defRPr sz="1200"/>
            </a:pPr>
          </a:p>
          <a:p>
            <a:pPr>
              <a:defRPr sz="1200"/>
            </a:pPr>
            <a:r>
              <a:t>https://en.wikipedia.org/wiki/Fulling</a:t>
            </a:r>
          </a:p>
          <a:p>
            <a:pPr>
              <a:defRPr sz="1200"/>
            </a:pPr>
          </a:p>
          <a:p>
            <a:pPr>
              <a:defRPr sz="1200"/>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93" name="Shape 393"/>
          <p:cNvSpPr/>
          <p:nvPr>
            <p:ph type="sldImg"/>
          </p:nvPr>
        </p:nvSpPr>
        <p:spPr>
          <a:prstGeom prst="rect">
            <a:avLst/>
          </a:prstGeom>
        </p:spPr>
        <p:txBody>
          <a:bodyPr/>
          <a:lstStyle/>
          <a:p>
            <a:pPr/>
          </a:p>
        </p:txBody>
      </p:sp>
      <p:sp>
        <p:nvSpPr>
          <p:cNvPr id="394" name="Shape 394"/>
          <p:cNvSpPr/>
          <p:nvPr>
            <p:ph type="body" sz="quarter" idx="1"/>
          </p:nvPr>
        </p:nvSpPr>
        <p:spPr>
          <a:prstGeom prst="rect">
            <a:avLst/>
          </a:prstGeom>
        </p:spPr>
        <p:txBody>
          <a:bodyPr/>
          <a:lstStyle/>
          <a:p>
            <a:pPr/>
            <a:r>
              <a:t>spake: cp Anna: spake of him to all who looked for redemption</a:t>
            </a:r>
          </a:p>
        </p:txBody>
      </p:sp>
    </p:spTree>
  </p:cSld>
  <p:clrMapOvr>
    <a:masterClrMapping/>
  </p:clrMapOvr>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Shape 11"/>
          <p:cNvSpPr/>
          <p:nvPr>
            <p:ph type="title"/>
          </p:nvPr>
        </p:nvSpPr>
        <p:spPr>
          <a:xfrm>
            <a:off x="1778000" y="2298700"/>
            <a:ext cx="20828000" cy="4648200"/>
          </a:xfrm>
          <a:prstGeom prst="rect">
            <a:avLst/>
          </a:prstGeom>
        </p:spPr>
        <p:txBody>
          <a:bodyPr anchor="b"/>
          <a:lstStyle/>
          <a:p>
            <a:pPr/>
            <a:r>
              <a:t>Title Text</a:t>
            </a:r>
          </a:p>
        </p:txBody>
      </p:sp>
      <p:sp>
        <p:nvSpPr>
          <p:cNvPr id="12" name="Shape 12"/>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a:r>
              <a:t>Body Level One</a:t>
            </a:r>
          </a:p>
          <a:p>
            <a:pPr lvl="1"/>
            <a:r>
              <a:t>Body Level Two</a:t>
            </a:r>
          </a:p>
          <a:p>
            <a:pPr lvl="2"/>
            <a:r>
              <a:t>Body Level Three</a:t>
            </a:r>
          </a:p>
          <a:p>
            <a:pPr lvl="3"/>
            <a:r>
              <a:t>Body Level Four</a:t>
            </a:r>
          </a:p>
          <a:p>
            <a:pPr lvl="4"/>
            <a:r>
              <a:t>Body Level Five</a:t>
            </a:r>
          </a:p>
        </p:txBody>
      </p:sp>
      <p:sp>
        <p:nvSpPr>
          <p:cNvPr id="13" name="Shape 1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Shape 93"/>
          <p:cNvSpPr/>
          <p:nvPr>
            <p:ph type="body" sz="quarter" idx="13"/>
          </p:nvPr>
        </p:nvSpPr>
        <p:spPr>
          <a:xfrm>
            <a:off x="2387600" y="8953500"/>
            <a:ext cx="19621500" cy="685800"/>
          </a:xfrm>
          <a:prstGeom prst="rect">
            <a:avLst/>
          </a:prstGeom>
        </p:spPr>
        <p:txBody>
          <a:bodyPr anchor="t">
            <a:spAutoFit/>
          </a:bodyPr>
          <a:lstStyle>
            <a:lvl1pPr marL="0" indent="0" algn="ctr">
              <a:spcBef>
                <a:spcPts val="0"/>
              </a:spcBef>
              <a:buSzTx/>
              <a:buNone/>
              <a:defRPr sz="3800"/>
            </a:lvl1pPr>
          </a:lstStyle>
          <a:p>
            <a:pPr/>
            <a:r>
              <a:t>–Johnny Appleseed</a:t>
            </a:r>
          </a:p>
        </p:txBody>
      </p:sp>
      <p:sp>
        <p:nvSpPr>
          <p:cNvPr id="94" name="Shape 94"/>
          <p:cNvSpPr/>
          <p:nvPr>
            <p:ph type="body" sz="quarter" idx="14"/>
          </p:nvPr>
        </p:nvSpPr>
        <p:spPr>
          <a:xfrm>
            <a:off x="2387600" y="6045200"/>
            <a:ext cx="19621500" cy="889000"/>
          </a:xfrm>
          <a:prstGeom prst="rect">
            <a:avLst/>
          </a:prstGeom>
        </p:spPr>
        <p:txBody>
          <a:bodyPr>
            <a:spAutoFit/>
          </a:bodyPr>
          <a:lstStyle>
            <a:lvl1pPr marL="0" indent="0" algn="ctr">
              <a:spcBef>
                <a:spcPts val="0"/>
              </a:spcBef>
              <a:buSzTx/>
              <a:buNone/>
            </a:lvl1pPr>
          </a:lstStyle>
          <a:p>
            <a:pPr/>
            <a:r>
              <a:t>“Type a quote here.” </a:t>
            </a:r>
          </a:p>
        </p:txBody>
      </p:sp>
      <p:sp>
        <p:nvSpPr>
          <p:cNvPr id="95" name="Shape 9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Shape 102"/>
          <p:cNvSpPr/>
          <p:nvPr>
            <p:ph type="pic" idx="13"/>
          </p:nvPr>
        </p:nvSpPr>
        <p:spPr>
          <a:xfrm>
            <a:off x="0" y="0"/>
            <a:ext cx="24384000" cy="13716000"/>
          </a:xfrm>
          <a:prstGeom prst="rect">
            <a:avLst/>
          </a:prstGeom>
        </p:spPr>
        <p:txBody>
          <a:bodyPr lIns="91439" tIns="45719" rIns="91439" bIns="45719" anchor="t">
            <a:noAutofit/>
          </a:bodyPr>
          <a:lstStyle/>
          <a:p>
            <a:pPr/>
          </a:p>
        </p:txBody>
      </p:sp>
      <p:sp>
        <p:nvSpPr>
          <p:cNvPr id="103" name="Shape 10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hape 11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Shape 20"/>
          <p:cNvSpPr/>
          <p:nvPr>
            <p:ph type="pic" idx="13"/>
          </p:nvPr>
        </p:nvSpPr>
        <p:spPr>
          <a:xfrm>
            <a:off x="3125968" y="673100"/>
            <a:ext cx="18135601" cy="8737600"/>
          </a:xfrm>
          <a:prstGeom prst="rect">
            <a:avLst/>
          </a:prstGeom>
        </p:spPr>
        <p:txBody>
          <a:bodyPr lIns="91439" tIns="45719" rIns="91439" bIns="45719" anchor="t">
            <a:noAutofit/>
          </a:bodyPr>
          <a:lstStyle/>
          <a:p>
            <a:pPr/>
          </a:p>
        </p:txBody>
      </p:sp>
      <p:sp>
        <p:nvSpPr>
          <p:cNvPr id="21" name="Shape 21"/>
          <p:cNvSpPr/>
          <p:nvPr>
            <p:ph type="title"/>
          </p:nvPr>
        </p:nvSpPr>
        <p:spPr>
          <a:xfrm>
            <a:off x="635000" y="9448800"/>
            <a:ext cx="23114000" cy="2006600"/>
          </a:xfrm>
          <a:prstGeom prst="rect">
            <a:avLst/>
          </a:prstGeom>
        </p:spPr>
        <p:txBody>
          <a:bodyPr anchor="b"/>
          <a:lstStyle/>
          <a:p>
            <a:pPr/>
            <a:r>
              <a:t>Title Text</a:t>
            </a:r>
          </a:p>
        </p:txBody>
      </p:sp>
      <p:sp>
        <p:nvSpPr>
          <p:cNvPr id="22" name="Shape 22"/>
          <p:cNvSpPr/>
          <p:nvPr>
            <p:ph type="body" sz="quarter" idx="1"/>
          </p:nvPr>
        </p:nvSpPr>
        <p:spPr>
          <a:xfrm>
            <a:off x="635000" y="11518900"/>
            <a:ext cx="23114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a:r>
              <a:t>Body Level One</a:t>
            </a:r>
          </a:p>
          <a:p>
            <a:pPr lvl="1"/>
            <a:r>
              <a:t>Body Level Two</a:t>
            </a:r>
          </a:p>
          <a:p>
            <a:pPr lvl="2"/>
            <a:r>
              <a:t>Body Level Three</a:t>
            </a:r>
          </a:p>
          <a:p>
            <a:pPr lvl="3"/>
            <a:r>
              <a:t>Body Level Four</a:t>
            </a:r>
          </a:p>
          <a:p>
            <a:pPr lvl="4"/>
            <a:r>
              <a:t>Body Level Five</a:t>
            </a:r>
          </a:p>
        </p:txBody>
      </p:sp>
      <p:sp>
        <p:nvSpPr>
          <p:cNvPr id="23" name="Shape 2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Shape 30"/>
          <p:cNvSpPr/>
          <p:nvPr>
            <p:ph type="title"/>
          </p:nvPr>
        </p:nvSpPr>
        <p:spPr>
          <a:xfrm>
            <a:off x="1778000" y="4533900"/>
            <a:ext cx="20828000" cy="4648200"/>
          </a:xfrm>
          <a:prstGeom prst="rect">
            <a:avLst/>
          </a:prstGeom>
        </p:spPr>
        <p:txBody>
          <a:bodyPr/>
          <a:lstStyle/>
          <a:p>
            <a:pPr/>
            <a:r>
              <a:t>Title Text</a:t>
            </a:r>
          </a:p>
        </p:txBody>
      </p:sp>
      <p:sp>
        <p:nvSpPr>
          <p:cNvPr id="31" name="Shape 3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Shape 38"/>
          <p:cNvSpPr/>
          <p:nvPr>
            <p:ph type="pic" sz="half" idx="13"/>
          </p:nvPr>
        </p:nvSpPr>
        <p:spPr>
          <a:xfrm>
            <a:off x="13165980" y="1104900"/>
            <a:ext cx="9525001" cy="11506200"/>
          </a:xfrm>
          <a:prstGeom prst="rect">
            <a:avLst/>
          </a:prstGeom>
        </p:spPr>
        <p:txBody>
          <a:bodyPr lIns="91439" tIns="45719" rIns="91439" bIns="45719" anchor="t">
            <a:noAutofit/>
          </a:bodyPr>
          <a:lstStyle/>
          <a:p>
            <a:pPr/>
          </a:p>
        </p:txBody>
      </p:sp>
      <p:sp>
        <p:nvSpPr>
          <p:cNvPr id="39" name="Shape 39"/>
          <p:cNvSpPr/>
          <p:nvPr>
            <p:ph type="title"/>
          </p:nvPr>
        </p:nvSpPr>
        <p:spPr>
          <a:xfrm>
            <a:off x="1651000" y="1104900"/>
            <a:ext cx="10223500" cy="5613400"/>
          </a:xfrm>
          <a:prstGeom prst="rect">
            <a:avLst/>
          </a:prstGeom>
        </p:spPr>
        <p:txBody>
          <a:bodyPr anchor="b"/>
          <a:lstStyle>
            <a:lvl1pPr>
              <a:defRPr sz="8400"/>
            </a:lvl1pPr>
          </a:lstStyle>
          <a:p>
            <a:pPr/>
            <a:r>
              <a:t>Title Text</a:t>
            </a:r>
          </a:p>
        </p:txBody>
      </p:sp>
      <p:sp>
        <p:nvSpPr>
          <p:cNvPr id="40" name="Shape 40"/>
          <p:cNvSpPr/>
          <p:nvPr>
            <p:ph type="body" sz="quarter" idx="1"/>
          </p:nvPr>
        </p:nvSpPr>
        <p:spPr>
          <a:xfrm>
            <a:off x="1651000" y="6845300"/>
            <a:ext cx="10223500" cy="57658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a:r>
              <a:t>Body Level One</a:t>
            </a:r>
          </a:p>
          <a:p>
            <a:pPr lvl="1"/>
            <a:r>
              <a:t>Body Level Two</a:t>
            </a:r>
          </a:p>
          <a:p>
            <a:pPr lvl="2"/>
            <a:r>
              <a:t>Body Level Three</a:t>
            </a:r>
          </a:p>
          <a:p>
            <a:pPr lvl="3"/>
            <a:r>
              <a:t>Body Level Four</a:t>
            </a:r>
          </a:p>
          <a:p>
            <a:pPr lvl="4"/>
            <a:r>
              <a:t>Body Level Five</a:t>
            </a:r>
          </a:p>
        </p:txBody>
      </p:sp>
      <p:sp>
        <p:nvSpPr>
          <p:cNvPr id="41" name="Shape 4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Shape 48"/>
          <p:cNvSpPr/>
          <p:nvPr>
            <p:ph type="title"/>
          </p:nvPr>
        </p:nvSpPr>
        <p:spPr>
          <a:prstGeom prst="rect">
            <a:avLst/>
          </a:prstGeom>
        </p:spPr>
        <p:txBody>
          <a:bodyPr/>
          <a:lstStyle/>
          <a:p>
            <a:pPr/>
            <a:r>
              <a:t>Title Text</a:t>
            </a:r>
          </a:p>
        </p:txBody>
      </p:sp>
      <p:sp>
        <p:nvSpPr>
          <p:cNvPr id="49" name="Shape 4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Shape 56"/>
          <p:cNvSpPr/>
          <p:nvPr>
            <p:ph type="body" idx="1"/>
          </p:nvPr>
        </p:nvSpPr>
        <p:spPr>
          <a:xfrm>
            <a:off x="1689100" y="2182911"/>
            <a:ext cx="21005800" cy="10491491"/>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7" name="Shape 57"/>
          <p:cNvSpPr/>
          <p:nvPr>
            <p:ph type="title"/>
          </p:nvPr>
        </p:nvSpPr>
        <p:spPr>
          <a:xfrm>
            <a:off x="1689100" y="279400"/>
            <a:ext cx="21005800" cy="2286000"/>
          </a:xfrm>
          <a:prstGeom prst="rect">
            <a:avLst/>
          </a:prstGeom>
        </p:spPr>
        <p:txBody>
          <a:bodyPr/>
          <a:lstStyle/>
          <a:p>
            <a:pPr/>
            <a:r>
              <a:t>Title Text</a:t>
            </a:r>
          </a:p>
        </p:txBody>
      </p:sp>
      <p:sp>
        <p:nvSpPr>
          <p:cNvPr id="58" name="Shape 5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Shape 65"/>
          <p:cNvSpPr/>
          <p:nvPr>
            <p:ph type="pic" sz="half" idx="13"/>
          </p:nvPr>
        </p:nvSpPr>
        <p:spPr>
          <a:xfrm>
            <a:off x="13169900" y="3238500"/>
            <a:ext cx="9525000" cy="9207500"/>
          </a:xfrm>
          <a:prstGeom prst="rect">
            <a:avLst/>
          </a:prstGeom>
        </p:spPr>
        <p:txBody>
          <a:bodyPr lIns="91439" tIns="45719" rIns="91439" bIns="45719" anchor="t">
            <a:noAutofit/>
          </a:bodyPr>
          <a:lstStyle/>
          <a:p>
            <a:pPr/>
          </a:p>
        </p:txBody>
      </p:sp>
      <p:sp>
        <p:nvSpPr>
          <p:cNvPr id="66" name="Shape 66"/>
          <p:cNvSpPr/>
          <p:nvPr>
            <p:ph type="title"/>
          </p:nvPr>
        </p:nvSpPr>
        <p:spPr>
          <a:prstGeom prst="rect">
            <a:avLst/>
          </a:prstGeom>
        </p:spPr>
        <p:txBody>
          <a:bodyPr/>
          <a:lstStyle/>
          <a:p>
            <a:pPr/>
            <a:r>
              <a:t>Title Text</a:t>
            </a:r>
          </a:p>
        </p:txBody>
      </p:sp>
      <p:sp>
        <p:nvSpPr>
          <p:cNvPr id="67" name="Shape 67"/>
          <p:cNvSpPr/>
          <p:nvPr>
            <p:ph type="body" sz="half" idx="1"/>
          </p:nvPr>
        </p:nvSpPr>
        <p:spPr>
          <a:xfrm>
            <a:off x="1689100" y="3238500"/>
            <a:ext cx="10007600" cy="9207500"/>
          </a:xfrm>
          <a:prstGeom prst="rect">
            <a:avLst/>
          </a:prstGeom>
        </p:spPr>
        <p:txBody>
          <a:bodyPr/>
          <a:lstStyle>
            <a:lvl1pPr marL="558800" indent="-558800">
              <a:spcBef>
                <a:spcPts val="4500"/>
              </a:spcBef>
              <a:defRPr sz="4500"/>
            </a:lvl1pPr>
            <a:lvl2pPr marL="1117600" indent="-558800">
              <a:spcBef>
                <a:spcPts val="4500"/>
              </a:spcBef>
              <a:defRPr sz="4500"/>
            </a:lvl2pPr>
            <a:lvl3pPr marL="1676400" indent="-558800">
              <a:spcBef>
                <a:spcPts val="4500"/>
              </a:spcBef>
              <a:defRPr sz="4500"/>
            </a:lvl3pPr>
            <a:lvl4pPr marL="2235200" indent="-558800">
              <a:spcBef>
                <a:spcPts val="4500"/>
              </a:spcBef>
              <a:defRPr sz="4500"/>
            </a:lvl4pPr>
            <a:lvl5pPr marL="2794000" indent="-558800">
              <a:spcBef>
                <a:spcPts val="4500"/>
              </a:spcBef>
              <a:defRPr sz="4500"/>
            </a:lvl5pPr>
          </a:lstStyle>
          <a:p>
            <a:pPr/>
            <a:r>
              <a:t>Body Level One</a:t>
            </a:r>
          </a:p>
          <a:p>
            <a:pPr lvl="1"/>
            <a:r>
              <a:t>Body Level Two</a:t>
            </a:r>
          </a:p>
          <a:p>
            <a:pPr lvl="2"/>
            <a:r>
              <a:t>Body Level Three</a:t>
            </a:r>
          </a:p>
          <a:p>
            <a:pPr lvl="3"/>
            <a:r>
              <a:t>Body Level Four</a:t>
            </a:r>
          </a:p>
          <a:p>
            <a:pPr lvl="4"/>
            <a:r>
              <a:t>Body Level Five</a:t>
            </a:r>
          </a:p>
        </p:txBody>
      </p:sp>
      <p:sp>
        <p:nvSpPr>
          <p:cNvPr id="68" name="Shape 6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Shape 75"/>
          <p:cNvSpPr/>
          <p:nvPr>
            <p:ph type="body" idx="1"/>
          </p:nvPr>
        </p:nvSpPr>
        <p:spPr>
          <a:xfrm>
            <a:off x="1689100" y="1778000"/>
            <a:ext cx="21005800" cy="10147300"/>
          </a:xfrm>
          <a:prstGeom prst="rect">
            <a:avLst/>
          </a:prstGeom>
        </p:spPr>
        <p:txBody>
          <a:bodyPr/>
          <a:lstStyle>
            <a:lvl1pPr>
              <a:spcBef>
                <a:spcPts val="3000"/>
              </a:spcBef>
            </a:lvl1pPr>
            <a:lvl2pPr>
              <a:spcBef>
                <a:spcPts val="3000"/>
              </a:spcBef>
            </a:lvl2pPr>
            <a:lvl3pPr>
              <a:spcBef>
                <a:spcPts val="3000"/>
              </a:spcBef>
            </a:lvl3pPr>
            <a:lvl4pPr>
              <a:spcBef>
                <a:spcPts val="3000"/>
              </a:spcBef>
            </a:lvl4pPr>
            <a:lvl5pPr>
              <a:spcBef>
                <a:spcPts val="3000"/>
              </a:spcBef>
            </a:lvl5pPr>
          </a:lstStyle>
          <a:p>
            <a:pPr/>
            <a:r>
              <a:t>Body Level One</a:t>
            </a:r>
          </a:p>
          <a:p>
            <a:pPr lvl="1"/>
            <a:r>
              <a:t>Body Level Two</a:t>
            </a:r>
          </a:p>
          <a:p>
            <a:pPr lvl="2"/>
            <a:r>
              <a:t>Body Level Three</a:t>
            </a:r>
          </a:p>
          <a:p>
            <a:pPr lvl="3"/>
            <a:r>
              <a:t>Body Level Four</a:t>
            </a:r>
          </a:p>
          <a:p>
            <a:pPr lvl="4"/>
            <a:r>
              <a:t>Body Level Five</a:t>
            </a:r>
          </a:p>
        </p:txBody>
      </p:sp>
      <p:sp>
        <p:nvSpPr>
          <p:cNvPr id="76" name="Shape 7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Shape 83"/>
          <p:cNvSpPr/>
          <p:nvPr>
            <p:ph type="pic" sz="quarter" idx="13"/>
          </p:nvPr>
        </p:nvSpPr>
        <p:spPr>
          <a:xfrm>
            <a:off x="15760700" y="7048500"/>
            <a:ext cx="7404100" cy="5549900"/>
          </a:xfrm>
          <a:prstGeom prst="rect">
            <a:avLst/>
          </a:prstGeom>
        </p:spPr>
        <p:txBody>
          <a:bodyPr lIns="91439" tIns="45719" rIns="91439" bIns="45719" anchor="t">
            <a:noAutofit/>
          </a:bodyPr>
          <a:lstStyle/>
          <a:p>
            <a:pPr/>
          </a:p>
        </p:txBody>
      </p:sp>
      <p:sp>
        <p:nvSpPr>
          <p:cNvPr id="84" name="Shape 84"/>
          <p:cNvSpPr/>
          <p:nvPr>
            <p:ph type="pic" sz="quarter" idx="14"/>
          </p:nvPr>
        </p:nvSpPr>
        <p:spPr>
          <a:xfrm>
            <a:off x="15760700" y="1130300"/>
            <a:ext cx="7404100" cy="5549900"/>
          </a:xfrm>
          <a:prstGeom prst="rect">
            <a:avLst/>
          </a:prstGeom>
        </p:spPr>
        <p:txBody>
          <a:bodyPr lIns="91439" tIns="45719" rIns="91439" bIns="45719" anchor="t">
            <a:noAutofit/>
          </a:bodyPr>
          <a:lstStyle/>
          <a:p>
            <a:pPr/>
          </a:p>
        </p:txBody>
      </p:sp>
      <p:sp>
        <p:nvSpPr>
          <p:cNvPr id="85" name="Shape 85"/>
          <p:cNvSpPr/>
          <p:nvPr>
            <p:ph type="pic" idx="15"/>
          </p:nvPr>
        </p:nvSpPr>
        <p:spPr>
          <a:xfrm>
            <a:off x="1206500" y="1130300"/>
            <a:ext cx="14173200" cy="11468100"/>
          </a:xfrm>
          <a:prstGeom prst="rect">
            <a:avLst/>
          </a:prstGeom>
        </p:spPr>
        <p:txBody>
          <a:bodyPr lIns="91439" tIns="45719" rIns="91439" bIns="45719" anchor="t">
            <a:noAutofit/>
          </a:bodyPr>
          <a:lstStyle/>
          <a:p>
            <a:pPr/>
          </a:p>
        </p:txBody>
      </p:sp>
      <p:sp>
        <p:nvSpPr>
          <p:cNvPr id="86" name="Shape 8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p:bgPr>
    </p:bg>
    <p:spTree>
      <p:nvGrpSpPr>
        <p:cNvPr id="1" name=""/>
        <p:cNvGrpSpPr/>
        <p:nvPr/>
      </p:nvGrpSpPr>
      <p:grpSpPr>
        <a:xfrm>
          <a:off x="0" y="0"/>
          <a:ext cx="0" cy="0"/>
          <a:chOff x="0" y="0"/>
          <a:chExt cx="0" cy="0"/>
        </a:xfrm>
      </p:grpSpPr>
      <p:sp>
        <p:nvSpPr>
          <p:cNvPr id="2" name="Shape 2"/>
          <p:cNvSpPr/>
          <p:nvPr>
            <p:ph type="title"/>
          </p:nvPr>
        </p:nvSpPr>
        <p:spPr>
          <a:xfrm>
            <a:off x="1689100" y="9525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Shape 3"/>
          <p:cNvSpPr/>
          <p:nvPr>
            <p:ph type="sldNum" sz="quarter" idx="2"/>
          </p:nvPr>
        </p:nvSpPr>
        <p:spPr>
          <a:xfrm>
            <a:off x="11959031" y="13081000"/>
            <a:ext cx="453238" cy="469900"/>
          </a:xfrm>
          <a:prstGeom prst="rect">
            <a:avLst/>
          </a:prstGeom>
          <a:ln w="12700">
            <a:miter lim="400000"/>
          </a:ln>
        </p:spPr>
        <p:txBody>
          <a:bodyPr wrap="none" lIns="50800" tIns="50800" rIns="50800" bIns="50800">
            <a:spAutoFit/>
          </a:bodyPr>
          <a:lstStyle>
            <a:lvl1pPr>
              <a:defRPr sz="2400"/>
            </a:lvl1pPr>
          </a:lstStyle>
          <a:p>
            <a:pPr/>
            <a:fld id="{86CB4B4D-7CA3-9044-876B-883B54F8677D}" type="slidenum"/>
          </a:p>
        </p:txBody>
      </p:sp>
      <p:sp>
        <p:nvSpPr>
          <p:cNvPr id="4" name="Shape 4"/>
          <p:cNvSpPr/>
          <p:nvPr>
            <p:ph type="body" idx="1"/>
          </p:nvPr>
        </p:nvSpPr>
        <p:spPr>
          <a:xfrm>
            <a:off x="1689100" y="3238500"/>
            <a:ext cx="21005800" cy="9207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b="0" baseline="0" cap="none" i="0" spc="0" strike="noStrike" sz="11200" u="none">
          <a:ln>
            <a:noFill/>
          </a:ln>
          <a:solidFill>
            <a:srgbClr val="000000"/>
          </a:solidFill>
          <a:uFillTx/>
          <a:latin typeface="+mn-lt"/>
          <a:ea typeface="+mn-ea"/>
          <a:cs typeface="+mn-cs"/>
          <a:sym typeface="Helvetica Light"/>
        </a:defRPr>
      </a:lvl9pPr>
    </p:titleStyle>
    <p:bodyStyle>
      <a:lvl1pPr marL="635000" marR="0" indent="-635000" algn="l" defTabSz="825500" rtl="0" latinLnBrk="0">
        <a:lnSpc>
          <a:spcPct val="100000"/>
        </a:lnSpc>
        <a:spcBef>
          <a:spcPts val="5900"/>
        </a:spcBef>
        <a:spcAft>
          <a:spcPts val="0"/>
        </a:spcAft>
        <a:buClrTx/>
        <a:buSzPct val="75000"/>
        <a:buFontTx/>
        <a:buChar char="•"/>
        <a:tabLst/>
        <a:defRPr b="0" baseline="0" cap="none" i="0" spc="0" strike="noStrike" sz="5200" u="none">
          <a:ln>
            <a:noFill/>
          </a:ln>
          <a:solidFill>
            <a:srgbClr val="000000"/>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b="0" baseline="0" cap="none" i="0" spc="0" strike="noStrike" sz="5200" u="none">
          <a:ln>
            <a:noFill/>
          </a:ln>
          <a:solidFill>
            <a:srgbClr val="000000"/>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b="0" baseline="0" cap="none" i="0" spc="0" strike="noStrike" sz="5200" u="none">
          <a:ln>
            <a:noFill/>
          </a:ln>
          <a:solidFill>
            <a:srgbClr val="000000"/>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b="0" baseline="0" cap="none" i="0" spc="0" strike="noStrike" sz="5200" u="none">
          <a:ln>
            <a:noFill/>
          </a:ln>
          <a:solidFill>
            <a:srgbClr val="000000"/>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b="0" baseline="0" cap="none" i="0" spc="0" strike="noStrike" sz="5200" u="none">
          <a:ln>
            <a:noFill/>
          </a:ln>
          <a:solidFill>
            <a:srgbClr val="000000"/>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b="0" baseline="0" cap="none" i="0" spc="0" strike="noStrike" sz="5200" u="none">
          <a:ln>
            <a:noFill/>
          </a:ln>
          <a:solidFill>
            <a:srgbClr val="000000"/>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b="0" baseline="0" cap="none" i="0" spc="0" strike="noStrike" sz="5200" u="none">
          <a:ln>
            <a:noFill/>
          </a:ln>
          <a:solidFill>
            <a:srgbClr val="000000"/>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b="0" baseline="0" cap="none" i="0" spc="0" strike="noStrike" sz="5200" u="none">
          <a:ln>
            <a:noFill/>
          </a:ln>
          <a:solidFill>
            <a:srgbClr val="000000"/>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b="0" baseline="0" cap="none" i="0" spc="0" strike="noStrike" sz="5200" u="none">
          <a:ln>
            <a:noFill/>
          </a:ln>
          <a:solidFill>
            <a:srgbClr val="000000"/>
          </a:solidFill>
          <a:uFillTx/>
          <a:latin typeface="+mn-lt"/>
          <a:ea typeface="+mn-ea"/>
          <a:cs typeface="+mn-cs"/>
          <a:sym typeface="Helvetica Light"/>
        </a:defRPr>
      </a:lvl9pPr>
    </p:bodyStyle>
    <p:otherStyle>
      <a:lvl1pPr marL="0" marR="0" indent="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b="0" baseline="0" cap="none" i="0" spc="0" strike="noStrike" sz="2400" u="none">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image" Target="../media/image19.pn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tif"/></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png"/></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png"/></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2.png"/></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png"/></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png"/><Relationship Id="rId3" Type="http://schemas.openxmlformats.org/officeDocument/2006/relationships/image" Target="../media/image23.png"/></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 Id="rId3" Type="http://schemas.openxmlformats.org/officeDocument/2006/relationships/image" Target="../media/image24.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1.png"/><Relationship Id="rId3" Type="http://schemas.openxmlformats.org/officeDocument/2006/relationships/image" Target="../media/image23.png"/></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5.png"/></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5.png"/></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6.png"/></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7.png"/></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8.png"/></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9.png"/></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0.png"/></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tif"/></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1.png"/></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tif"/><Relationship Id="rId3" Type="http://schemas.openxmlformats.org/officeDocument/2006/relationships/image" Target="../media/image32.png"/></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tif"/></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9.png"/></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image" Target="../media/image3.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 Id="rId3" Type="http://schemas.openxmlformats.org/officeDocument/2006/relationships/image" Target="../media/image6.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9" name="Shape 119"/>
          <p:cNvSpPr/>
          <p:nvPr>
            <p:ph type="ctrTitle"/>
          </p:nvPr>
        </p:nvSpPr>
        <p:spPr>
          <a:xfrm>
            <a:off x="1778000" y="2768988"/>
            <a:ext cx="20828000" cy="4648201"/>
          </a:xfrm>
          <a:prstGeom prst="rect">
            <a:avLst/>
          </a:prstGeom>
        </p:spPr>
        <p:txBody>
          <a:bodyPr/>
          <a:lstStyle>
            <a:lvl1pPr defTabSz="784225">
              <a:defRPr sz="28500">
                <a:latin typeface="Bradley Hand ITC TT-Bold"/>
                <a:ea typeface="Bradley Hand ITC TT-Bold"/>
                <a:cs typeface="Bradley Hand ITC TT-Bold"/>
                <a:sym typeface="Bradley Hand ITC TT-Bold"/>
              </a:defRPr>
            </a:lvl1pPr>
          </a:lstStyle>
          <a:p>
            <a:pPr/>
            <a:r>
              <a:t>Malachi 3</a:t>
            </a:r>
          </a:p>
        </p:txBody>
      </p:sp>
      <p:sp>
        <p:nvSpPr>
          <p:cNvPr id="120" name="Shape 120"/>
          <p:cNvSpPr/>
          <p:nvPr>
            <p:ph type="subTitle" sz="quarter" idx="1"/>
          </p:nvPr>
        </p:nvSpPr>
        <p:spPr>
          <a:prstGeom prst="rect">
            <a:avLst/>
          </a:prstGeom>
        </p:spPr>
        <p:txBody>
          <a:bodyPr anchor="ctr"/>
          <a:lstStyle>
            <a:lvl1pPr>
              <a:defRPr sz="7000"/>
            </a:lvl1pPr>
          </a:lstStyle>
          <a:p>
            <a:pPr/>
            <a:r>
              <a:t>“But who may abide the day of his coming?”</a:t>
            </a:r>
          </a:p>
        </p:txBody>
      </p:sp>
      <p:sp>
        <p:nvSpPr>
          <p:cNvPr id="121" name="Shape 121"/>
          <p:cNvSpPr/>
          <p:nvPr>
            <p:ph type="sldNum" sz="quarter" idx="2"/>
          </p:nvPr>
        </p:nvSpPr>
        <p:spPr>
          <a:xfrm>
            <a:off x="12043765" y="13081000"/>
            <a:ext cx="283770" cy="4699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22" name="Shape 122"/>
          <p:cNvSpPr/>
          <p:nvPr/>
        </p:nvSpPr>
        <p:spPr>
          <a:xfrm>
            <a:off x="1285627" y="2242889"/>
            <a:ext cx="1115978" cy="1084900"/>
          </a:xfrm>
          <a:prstGeom prst="roundRect">
            <a:avLst>
              <a:gd name="adj" fmla="val 15000"/>
            </a:avLst>
          </a:prstGeom>
          <a:solidFill>
            <a:srgbClr val="24AC67"/>
          </a:solidFill>
          <a:ln w="50800">
            <a:solidFill>
              <a:srgbClr val="FFFFFF"/>
            </a:solidFill>
            <a:miter lim="400000"/>
          </a:ln>
          <a:effectLst>
            <a:outerShdw sx="100000" sy="100000" kx="0" ky="0" algn="b" rotWithShape="0" blurRad="25400" dist="38100" dir="5400000">
              <a:srgbClr val="FFFB00">
                <a:alpha val="50000"/>
              </a:srgbClr>
            </a:outerShdw>
          </a:effectLst>
        </p:spPr>
        <p:txBody>
          <a:bodyPr lIns="50800" tIns="50800" rIns="50800" bIns="50800" anchor="ctr"/>
          <a:lstStyle/>
          <a:p>
            <a:pPr defTabSz="584200">
              <a:defRPr b="1" sz="4000">
                <a:solidFill>
                  <a:srgbClr val="FFFFFF"/>
                </a:solidFill>
                <a:latin typeface="Helvetica"/>
                <a:ea typeface="Helvetica"/>
                <a:cs typeface="Helvetica"/>
                <a:sym typeface="Helvetica"/>
              </a:defRPr>
            </a:pPr>
          </a:p>
        </p:txBody>
      </p:sp>
      <p:sp>
        <p:nvSpPr>
          <p:cNvPr id="123" name="Shape 123"/>
          <p:cNvSpPr/>
          <p:nvPr/>
        </p:nvSpPr>
        <p:spPr>
          <a:xfrm>
            <a:off x="1285627" y="3597555"/>
            <a:ext cx="1115978" cy="1084901"/>
          </a:xfrm>
          <a:prstGeom prst="roundRect">
            <a:avLst>
              <a:gd name="adj" fmla="val 15000"/>
            </a:avLst>
          </a:prstGeom>
          <a:solidFill>
            <a:srgbClr val="198C78"/>
          </a:solidFill>
          <a:ln w="50800">
            <a:solidFill>
              <a:srgbClr val="FFFFFF"/>
            </a:solidFill>
            <a:miter lim="400000"/>
          </a:ln>
          <a:effectLst>
            <a:outerShdw sx="100000" sy="100000" kx="0" ky="0" algn="b" rotWithShape="0" blurRad="25400" dist="38100" dir="5400000">
              <a:srgbClr val="FFFB00">
                <a:alpha val="50000"/>
              </a:srgbClr>
            </a:outerShdw>
          </a:effectLst>
        </p:spPr>
        <p:txBody>
          <a:bodyPr lIns="50800" tIns="50800" rIns="50800" bIns="50800" anchor="ctr"/>
          <a:lstStyle/>
          <a:p>
            <a:pPr defTabSz="584200">
              <a:defRPr b="1" sz="4000">
                <a:solidFill>
                  <a:srgbClr val="FFFFFF"/>
                </a:solidFill>
                <a:latin typeface="Helvetica"/>
                <a:ea typeface="Helvetica"/>
                <a:cs typeface="Helvetica"/>
                <a:sym typeface="Helvetica"/>
              </a:defRPr>
            </a:pPr>
          </a:p>
        </p:txBody>
      </p:sp>
      <p:sp>
        <p:nvSpPr>
          <p:cNvPr id="124" name="Shape 124"/>
          <p:cNvSpPr/>
          <p:nvPr/>
        </p:nvSpPr>
        <p:spPr>
          <a:xfrm>
            <a:off x="1285627" y="4952222"/>
            <a:ext cx="1115978" cy="1084900"/>
          </a:xfrm>
          <a:prstGeom prst="roundRect">
            <a:avLst>
              <a:gd name="adj" fmla="val 15000"/>
            </a:avLst>
          </a:prstGeom>
          <a:solidFill>
            <a:srgbClr val="207DAD"/>
          </a:solidFill>
          <a:ln w="50800">
            <a:solidFill>
              <a:srgbClr val="FFFFFF"/>
            </a:solidFill>
            <a:miter lim="400000"/>
          </a:ln>
          <a:effectLst>
            <a:outerShdw sx="100000" sy="100000" kx="0" ky="0" algn="b" rotWithShape="0" blurRad="25400" dist="38100" dir="5400000">
              <a:srgbClr val="FFFB00">
                <a:alpha val="50000"/>
              </a:srgbClr>
            </a:outerShdw>
          </a:effectLst>
        </p:spPr>
        <p:txBody>
          <a:bodyPr lIns="50800" tIns="50800" rIns="50800" bIns="50800" anchor="ctr"/>
          <a:lstStyle/>
          <a:p>
            <a:pPr defTabSz="584200">
              <a:defRPr b="1" sz="4000">
                <a:solidFill>
                  <a:srgbClr val="FFFFFF"/>
                </a:solidFill>
                <a:latin typeface="Helvetica"/>
                <a:ea typeface="Helvetica"/>
                <a:cs typeface="Helvetica"/>
                <a:sym typeface="Helvetica"/>
              </a:defRPr>
            </a:pPr>
          </a:p>
        </p:txBody>
      </p:sp>
      <p:sp>
        <p:nvSpPr>
          <p:cNvPr id="125" name="Shape 125"/>
          <p:cNvSpPr/>
          <p:nvPr/>
        </p:nvSpPr>
        <p:spPr>
          <a:xfrm>
            <a:off x="1285627" y="6306888"/>
            <a:ext cx="1115978" cy="1084901"/>
          </a:xfrm>
          <a:prstGeom prst="roundRect">
            <a:avLst>
              <a:gd name="adj" fmla="val 15000"/>
            </a:avLst>
          </a:prstGeom>
          <a:solidFill>
            <a:srgbClr val="DC9C02"/>
          </a:solidFill>
          <a:ln w="50800">
            <a:solidFill>
              <a:srgbClr val="FFFFFF"/>
            </a:solidFill>
            <a:miter lim="400000"/>
          </a:ln>
          <a:effectLst>
            <a:outerShdw sx="100000" sy="100000" kx="0" ky="0" algn="b" rotWithShape="0" blurRad="25400" dist="38100" dir="5400000">
              <a:srgbClr val="FFFB00">
                <a:alpha val="50000"/>
              </a:srgbClr>
            </a:outerShdw>
          </a:effectLst>
        </p:spPr>
        <p:txBody>
          <a:bodyPr lIns="50800" tIns="50800" rIns="50800" bIns="50800" anchor="ctr"/>
          <a:lstStyle/>
          <a:p>
            <a:pPr defTabSz="584200">
              <a:defRPr b="1" sz="4000">
                <a:solidFill>
                  <a:srgbClr val="FFFFFF"/>
                </a:solidFill>
                <a:latin typeface="Helvetica"/>
                <a:ea typeface="Helvetica"/>
                <a:cs typeface="Helvetica"/>
                <a:sym typeface="Helvetica"/>
              </a:defRPr>
            </a:pPr>
          </a:p>
        </p:txBody>
      </p:sp>
      <p:sp>
        <p:nvSpPr>
          <p:cNvPr id="126" name="Shape 126"/>
          <p:cNvSpPr/>
          <p:nvPr/>
        </p:nvSpPr>
        <p:spPr>
          <a:xfrm>
            <a:off x="1285627" y="7661555"/>
            <a:ext cx="1115978" cy="1084901"/>
          </a:xfrm>
          <a:prstGeom prst="roundRect">
            <a:avLst>
              <a:gd name="adj" fmla="val 15000"/>
            </a:avLst>
          </a:prstGeom>
          <a:solidFill>
            <a:srgbClr val="DE4A00"/>
          </a:solidFill>
          <a:ln w="50800">
            <a:solidFill>
              <a:srgbClr val="FFFFFF"/>
            </a:solidFill>
            <a:miter lim="400000"/>
          </a:ln>
          <a:effectLst>
            <a:outerShdw sx="100000" sy="100000" kx="0" ky="0" algn="b" rotWithShape="0" blurRad="25400" dist="38100" dir="5400000">
              <a:srgbClr val="FFFB00">
                <a:alpha val="50000"/>
              </a:srgbClr>
            </a:outerShdw>
          </a:effectLst>
        </p:spPr>
        <p:txBody>
          <a:bodyPr lIns="50800" tIns="50800" rIns="50800" bIns="50800" anchor="ctr"/>
          <a:lstStyle/>
          <a:p>
            <a:pPr defTabSz="584200">
              <a:defRPr b="1" sz="4000">
                <a:solidFill>
                  <a:srgbClr val="FFFFFF"/>
                </a:solidFill>
                <a:latin typeface="Helvetica"/>
                <a:ea typeface="Helvetica"/>
                <a:cs typeface="Helvetica"/>
                <a:sym typeface="Helvetica"/>
              </a:defRPr>
            </a:pPr>
          </a:p>
        </p:txBody>
      </p:sp>
      <p:sp>
        <p:nvSpPr>
          <p:cNvPr id="127" name="Shape 127"/>
          <p:cNvSpPr/>
          <p:nvPr/>
        </p:nvSpPr>
        <p:spPr>
          <a:xfrm>
            <a:off x="1285627" y="9016222"/>
            <a:ext cx="1115978" cy="1084901"/>
          </a:xfrm>
          <a:prstGeom prst="roundRect">
            <a:avLst>
              <a:gd name="adj" fmla="val 15000"/>
            </a:avLst>
          </a:prstGeom>
          <a:solidFill>
            <a:srgbClr val="C01A15"/>
          </a:solidFill>
          <a:ln w="50800">
            <a:solidFill>
              <a:srgbClr val="FFFFFF"/>
            </a:solidFill>
            <a:miter lim="400000"/>
          </a:ln>
          <a:effectLst>
            <a:outerShdw sx="100000" sy="100000" kx="0" ky="0" algn="b" rotWithShape="0" blurRad="25400" dist="38100" dir="5400000">
              <a:srgbClr val="FFFB00">
                <a:alpha val="50000"/>
              </a:srgbClr>
            </a:outerShdw>
          </a:effectLst>
        </p:spPr>
        <p:txBody>
          <a:bodyPr lIns="50800" tIns="50800" rIns="50800" bIns="50800" anchor="ctr"/>
          <a:lstStyle/>
          <a:p>
            <a:pPr defTabSz="584200">
              <a:defRPr b="1" sz="4000">
                <a:solidFill>
                  <a:srgbClr val="FFFFFF"/>
                </a:solidFill>
                <a:latin typeface="Helvetica"/>
                <a:ea typeface="Helvetica"/>
                <a:cs typeface="Helvetica"/>
                <a:sym typeface="Helvetica"/>
              </a:defRPr>
            </a:pPr>
          </a:p>
        </p:txBody>
      </p:sp>
      <p:sp>
        <p:nvSpPr>
          <p:cNvPr id="128" name="Shape 128"/>
          <p:cNvSpPr/>
          <p:nvPr/>
        </p:nvSpPr>
        <p:spPr>
          <a:xfrm>
            <a:off x="1254760" y="10370889"/>
            <a:ext cx="1177711" cy="1102223"/>
          </a:xfrm>
          <a:prstGeom prst="roundRect">
            <a:avLst>
              <a:gd name="adj" fmla="val 15581"/>
            </a:avLst>
          </a:prstGeom>
          <a:solidFill>
            <a:srgbClr val="B14182"/>
          </a:solidFill>
          <a:ln w="50800">
            <a:solidFill>
              <a:srgbClr val="FFFFFF"/>
            </a:solidFill>
            <a:miter lim="400000"/>
          </a:ln>
          <a:effectLst>
            <a:outerShdw sx="100000" sy="100000" kx="0" ky="0" algn="b" rotWithShape="0" blurRad="25400" dist="38100" dir="5400000">
              <a:srgbClr val="FFFB00">
                <a:alpha val="50000"/>
              </a:srgbClr>
            </a:outerShdw>
          </a:effectLst>
        </p:spPr>
        <p:txBody>
          <a:bodyPr lIns="50800" tIns="50800" rIns="50800" bIns="50800" anchor="ctr"/>
          <a:lstStyle/>
          <a:p>
            <a:pPr defTabSz="584200">
              <a:defRPr b="1" sz="4000">
                <a:solidFill>
                  <a:srgbClr val="FFFFFF"/>
                </a:solidFill>
                <a:latin typeface="Helvetica"/>
                <a:ea typeface="Helvetica"/>
                <a:cs typeface="Helvetica"/>
                <a:sym typeface="Helvetica"/>
              </a:defRPr>
            </a:pP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3" name="Shape 203"/>
          <p:cNvSpPr/>
          <p:nvPr>
            <p:ph type="title"/>
          </p:nvPr>
        </p:nvSpPr>
        <p:spPr>
          <a:prstGeom prst="rect">
            <a:avLst/>
          </a:prstGeom>
        </p:spPr>
        <p:txBody>
          <a:bodyPr/>
          <a:lstStyle/>
          <a:p>
            <a:pPr/>
            <a:r>
              <a:t>The message sent by the Father</a:t>
            </a:r>
          </a:p>
        </p:txBody>
      </p:sp>
      <p:sp>
        <p:nvSpPr>
          <p:cNvPr id="204" name="Shape 204"/>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207" name="Group 207"/>
          <p:cNvGrpSpPr/>
          <p:nvPr/>
        </p:nvGrpSpPr>
        <p:grpSpPr>
          <a:xfrm>
            <a:off x="914330" y="2685300"/>
            <a:ext cx="10921740" cy="4559834"/>
            <a:chOff x="0" y="0"/>
            <a:chExt cx="10921738" cy="4559832"/>
          </a:xfrm>
        </p:grpSpPr>
        <p:sp>
          <p:nvSpPr>
            <p:cNvPr id="206" name="Shape 206"/>
            <p:cNvSpPr/>
            <p:nvPr/>
          </p:nvSpPr>
          <p:spPr>
            <a:xfrm>
              <a:off x="170624" y="170624"/>
              <a:ext cx="10580490" cy="4218584"/>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defTabSz="792479">
                <a:spcBef>
                  <a:spcPts val="5600"/>
                </a:spcBef>
                <a:defRPr b="1" sz="5760" u="sng">
                  <a:latin typeface="Helvetica Neue"/>
                  <a:ea typeface="Helvetica Neue"/>
                  <a:cs typeface="Helvetica Neue"/>
                  <a:sym typeface="Helvetica Neue"/>
                </a:defRPr>
              </a:pPr>
              <a:r>
                <a:t>Jesus sent by God</a:t>
              </a:r>
            </a:p>
            <a:p>
              <a:pPr algn="l" defTabSz="792479">
                <a:spcBef>
                  <a:spcPts val="2400"/>
                </a:spcBef>
                <a:defRPr b="1" sz="5760">
                  <a:latin typeface="Helvetica Neue"/>
                  <a:ea typeface="Helvetica Neue"/>
                  <a:cs typeface="Helvetica Neue"/>
                  <a:sym typeface="Helvetica Neue"/>
                </a:defRPr>
              </a:pPr>
              <a:r>
                <a:t>John 3:34 For he whom </a:t>
              </a:r>
              <a:r>
                <a:rPr u="sng"/>
                <a:t>God hath sent</a:t>
              </a:r>
              <a:r>
                <a:t> speaketh the words of God.</a:t>
              </a:r>
            </a:p>
          </p:txBody>
        </p:sp>
        <p:pic>
          <p:nvPicPr>
            <p:cNvPr id="205" name=""/>
            <p:cNvPicPr>
              <a:picLocks noChangeAspect="0"/>
            </p:cNvPicPr>
            <p:nvPr/>
          </p:nvPicPr>
          <p:blipFill>
            <a:blip r:embed="rId2">
              <a:extLst/>
            </a:blip>
            <a:stretch>
              <a:fillRect/>
            </a:stretch>
          </p:blipFill>
          <p:spPr>
            <a:xfrm>
              <a:off x="0" y="-1"/>
              <a:ext cx="10921739" cy="4559834"/>
            </a:xfrm>
            <a:prstGeom prst="rect">
              <a:avLst/>
            </a:prstGeom>
            <a:effectLst/>
          </p:spPr>
        </p:pic>
      </p:grpSp>
      <p:grpSp>
        <p:nvGrpSpPr>
          <p:cNvPr id="210" name="Group 210"/>
          <p:cNvGrpSpPr/>
          <p:nvPr/>
        </p:nvGrpSpPr>
        <p:grpSpPr>
          <a:xfrm>
            <a:off x="914330" y="7365034"/>
            <a:ext cx="10921740" cy="6143861"/>
            <a:chOff x="0" y="0"/>
            <a:chExt cx="10921738" cy="6143859"/>
          </a:xfrm>
        </p:grpSpPr>
        <p:sp>
          <p:nvSpPr>
            <p:cNvPr id="209" name="Shape 209"/>
            <p:cNvSpPr/>
            <p:nvPr/>
          </p:nvSpPr>
          <p:spPr>
            <a:xfrm>
              <a:off x="170624" y="170624"/>
              <a:ext cx="10580490" cy="5802612"/>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defTabSz="751205">
                <a:spcBef>
                  <a:spcPts val="5300"/>
                </a:spcBef>
                <a:defRPr b="1" sz="5460" u="sng">
                  <a:latin typeface="Helvetica Neue"/>
                  <a:ea typeface="Helvetica Neue"/>
                  <a:cs typeface="Helvetica Neue"/>
                  <a:sym typeface="Helvetica Neue"/>
                </a:defRPr>
              </a:pPr>
              <a:r>
                <a:t>The message sent to Gentiles</a:t>
              </a:r>
            </a:p>
            <a:p>
              <a:pPr algn="l" defTabSz="751205">
                <a:spcBef>
                  <a:spcPts val="2200"/>
                </a:spcBef>
                <a:defRPr b="1" sz="5460">
                  <a:latin typeface="Helvetica Neue"/>
                  <a:ea typeface="Helvetica Neue"/>
                  <a:cs typeface="Helvetica Neue"/>
                  <a:sym typeface="Helvetica Neue"/>
                </a:defRPr>
              </a:pPr>
              <a:r>
                <a:t>Acts 28:28 Be it known therefore unto you, that the salvation of God is </a:t>
              </a:r>
              <a:r>
                <a:rPr u="sng"/>
                <a:t>sent unto the Gentiles</a:t>
              </a:r>
              <a:r>
                <a:t>, and that they will hear it.</a:t>
              </a:r>
            </a:p>
          </p:txBody>
        </p:sp>
        <p:pic>
          <p:nvPicPr>
            <p:cNvPr id="208" name=""/>
            <p:cNvPicPr>
              <a:picLocks noChangeAspect="0"/>
            </p:cNvPicPr>
            <p:nvPr/>
          </p:nvPicPr>
          <p:blipFill>
            <a:blip r:embed="rId3">
              <a:extLst/>
            </a:blip>
            <a:stretch>
              <a:fillRect/>
            </a:stretch>
          </p:blipFill>
          <p:spPr>
            <a:xfrm>
              <a:off x="0" y="-1"/>
              <a:ext cx="10921739" cy="6143861"/>
            </a:xfrm>
            <a:prstGeom prst="rect">
              <a:avLst/>
            </a:prstGeom>
            <a:effectLst/>
          </p:spPr>
        </p:pic>
      </p:grpSp>
      <p:grpSp>
        <p:nvGrpSpPr>
          <p:cNvPr id="213" name="Group 213"/>
          <p:cNvGrpSpPr/>
          <p:nvPr/>
        </p:nvGrpSpPr>
        <p:grpSpPr>
          <a:xfrm>
            <a:off x="11912530" y="2685300"/>
            <a:ext cx="10921740" cy="5388112"/>
            <a:chOff x="0" y="0"/>
            <a:chExt cx="10921738" cy="5388111"/>
          </a:xfrm>
        </p:grpSpPr>
        <p:sp>
          <p:nvSpPr>
            <p:cNvPr id="212" name="Shape 212"/>
            <p:cNvSpPr/>
            <p:nvPr/>
          </p:nvSpPr>
          <p:spPr>
            <a:xfrm>
              <a:off x="170624" y="170624"/>
              <a:ext cx="10580490" cy="5046862"/>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defTabSz="775969">
                <a:spcBef>
                  <a:spcPts val="5500"/>
                </a:spcBef>
                <a:defRPr b="1" sz="5640" u="sng">
                  <a:latin typeface="Helvetica Neue"/>
                  <a:ea typeface="Helvetica Neue"/>
                  <a:cs typeface="Helvetica Neue"/>
                  <a:sym typeface="Helvetica Neue"/>
                </a:defRPr>
              </a:pPr>
              <a:r>
                <a:t>Revelation sent by Jesus</a:t>
              </a:r>
            </a:p>
            <a:p>
              <a:pPr algn="l" defTabSz="775969">
                <a:spcBef>
                  <a:spcPts val="2300"/>
                </a:spcBef>
                <a:defRPr b="1" sz="5640">
                  <a:latin typeface="Helvetica Neue"/>
                  <a:ea typeface="Helvetica Neue"/>
                  <a:cs typeface="Helvetica Neue"/>
                  <a:sym typeface="Helvetica Neue"/>
                </a:defRPr>
              </a:pPr>
              <a:r>
                <a:t>Rev 1:1 The Revelation of Jesus Christ… and he </a:t>
              </a:r>
              <a:r>
                <a:rPr u="sng"/>
                <a:t>sent and signified it by his angel</a:t>
              </a:r>
              <a:r>
                <a:t> unto his servant John:</a:t>
              </a:r>
            </a:p>
          </p:txBody>
        </p:sp>
        <p:pic>
          <p:nvPicPr>
            <p:cNvPr id="211" name=""/>
            <p:cNvPicPr>
              <a:picLocks noChangeAspect="0"/>
            </p:cNvPicPr>
            <p:nvPr/>
          </p:nvPicPr>
          <p:blipFill>
            <a:blip r:embed="rId4">
              <a:extLst/>
            </a:blip>
            <a:stretch>
              <a:fillRect/>
            </a:stretch>
          </p:blipFill>
          <p:spPr>
            <a:xfrm>
              <a:off x="0" y="-1"/>
              <a:ext cx="10921739" cy="5388112"/>
            </a:xfrm>
            <a:prstGeom prst="rect">
              <a:avLst/>
            </a:prstGeom>
            <a:effectLst/>
          </p:spPr>
        </p:pic>
      </p:grpSp>
      <p:grpSp>
        <p:nvGrpSpPr>
          <p:cNvPr id="216" name="Group 216"/>
          <p:cNvGrpSpPr/>
          <p:nvPr/>
        </p:nvGrpSpPr>
        <p:grpSpPr>
          <a:xfrm>
            <a:off x="11912530" y="8257822"/>
            <a:ext cx="10921740" cy="5388112"/>
            <a:chOff x="0" y="0"/>
            <a:chExt cx="10921738" cy="5388111"/>
          </a:xfrm>
        </p:grpSpPr>
        <p:sp>
          <p:nvSpPr>
            <p:cNvPr id="215" name="Shape 215"/>
            <p:cNvSpPr/>
            <p:nvPr/>
          </p:nvSpPr>
          <p:spPr>
            <a:xfrm>
              <a:off x="170624" y="170624"/>
              <a:ext cx="10580490" cy="5046863"/>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a:spcBef>
                  <a:spcPts val="5900"/>
                </a:spcBef>
                <a:defRPr b="1" sz="6000">
                  <a:latin typeface="Helvetica Neue"/>
                  <a:ea typeface="Helvetica Neue"/>
                  <a:cs typeface="Helvetica Neue"/>
                  <a:sym typeface="Helvetica Neue"/>
                </a:defRPr>
              </a:pPr>
              <a:r>
                <a:t>Rev 22:17 And </a:t>
              </a:r>
              <a:r>
                <a:rPr u="sng"/>
                <a:t>the Spirit and the bride say, Come</a:t>
              </a:r>
              <a:r>
                <a:t>. And let him that heareth say, Come. And let him that is athirst come. </a:t>
              </a:r>
            </a:p>
          </p:txBody>
        </p:sp>
        <p:pic>
          <p:nvPicPr>
            <p:cNvPr id="214" name=""/>
            <p:cNvPicPr>
              <a:picLocks noChangeAspect="0"/>
            </p:cNvPicPr>
            <p:nvPr/>
          </p:nvPicPr>
          <p:blipFill>
            <a:blip r:embed="rId4">
              <a:extLst/>
            </a:blip>
            <a:stretch>
              <a:fillRect/>
            </a:stretch>
          </p:blipFill>
          <p:spPr>
            <a:xfrm>
              <a:off x="0" y="-1"/>
              <a:ext cx="10921739" cy="5388112"/>
            </a:xfrm>
            <a:prstGeom prst="rect">
              <a:avLst/>
            </a:prstGeom>
            <a:effectLst/>
          </p:spPr>
        </p:pic>
      </p:grpSp>
    </p:spTree>
  </p:cSld>
  <p:clrMapOvr>
    <a:masterClrMapping/>
  </p:clrMapOvr>
  <p:transition xmlns:p14="http://schemas.microsoft.com/office/powerpoint/2010/main" spd="med" advClick="1" p14:dur="1000"/>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18" name="Shape 218"/>
          <p:cNvSpPr/>
          <p:nvPr>
            <p:ph type="title"/>
          </p:nvPr>
        </p:nvSpPr>
        <p:spPr>
          <a:prstGeom prst="rect">
            <a:avLst/>
          </a:prstGeom>
        </p:spPr>
        <p:txBody>
          <a:bodyPr/>
          <a:lstStyle/>
          <a:p>
            <a:pPr/>
            <a:r>
              <a:t>Seeking Jesus in John 7</a:t>
            </a:r>
          </a:p>
        </p:txBody>
      </p:sp>
      <p:sp>
        <p:nvSpPr>
          <p:cNvPr id="219" name="Shape 219"/>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20" name=""/>
          <p:cNvPicPr>
            <a:picLocks noChangeAspect="0"/>
          </p:cNvPicPr>
          <p:nvPr/>
        </p:nvPicPr>
        <p:blipFill>
          <a:blip r:embed="rId2">
            <a:extLst/>
          </a:blip>
          <a:stretch>
            <a:fillRect/>
          </a:stretch>
        </p:blipFill>
        <p:spPr>
          <a:xfrm>
            <a:off x="489775" y="2215586"/>
            <a:ext cx="5889663" cy="11101226"/>
          </a:xfrm>
          <a:prstGeom prst="rect">
            <a:avLst/>
          </a:prstGeom>
        </p:spPr>
      </p:pic>
      <p:sp>
        <p:nvSpPr>
          <p:cNvPr id="222" name="Shape 222"/>
          <p:cNvSpPr/>
          <p:nvPr/>
        </p:nvSpPr>
        <p:spPr>
          <a:xfrm>
            <a:off x="836787" y="2650202"/>
            <a:ext cx="5298032" cy="2235201"/>
          </a:xfrm>
          <a:prstGeom prst="roundRect">
            <a:avLst>
              <a:gd name="adj" fmla="val 22949"/>
            </a:avLst>
          </a:prstGeom>
          <a:solidFill>
            <a:srgbClr val="24AC67"/>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a:solidFill>
                  <a:srgbClr val="FFFFFF"/>
                </a:solidFill>
                <a:latin typeface="Helvetica"/>
                <a:ea typeface="Helvetica"/>
                <a:cs typeface="Helvetica"/>
                <a:sym typeface="Helvetica"/>
              </a:defRPr>
            </a:lvl1pPr>
          </a:lstStyle>
          <a:p>
            <a:pPr/>
            <a:r>
              <a:t>7:1 Jews sought to kill</a:t>
            </a:r>
          </a:p>
        </p:txBody>
      </p:sp>
      <p:pic>
        <p:nvPicPr>
          <p:cNvPr id="223" name=""/>
          <p:cNvPicPr>
            <a:picLocks noChangeAspect="0"/>
          </p:cNvPicPr>
          <p:nvPr/>
        </p:nvPicPr>
        <p:blipFill>
          <a:blip r:embed="rId3">
            <a:extLst/>
          </a:blip>
          <a:stretch>
            <a:fillRect/>
          </a:stretch>
        </p:blipFill>
        <p:spPr>
          <a:xfrm>
            <a:off x="6420675" y="2215586"/>
            <a:ext cx="5889663" cy="11101226"/>
          </a:xfrm>
          <a:prstGeom prst="rect">
            <a:avLst/>
          </a:prstGeom>
        </p:spPr>
      </p:pic>
      <p:sp>
        <p:nvSpPr>
          <p:cNvPr id="225" name="Shape 225"/>
          <p:cNvSpPr/>
          <p:nvPr/>
        </p:nvSpPr>
        <p:spPr>
          <a:xfrm>
            <a:off x="6782019" y="2565400"/>
            <a:ext cx="5298032" cy="2791123"/>
          </a:xfrm>
          <a:prstGeom prst="roundRect">
            <a:avLst>
              <a:gd name="adj" fmla="val 18378"/>
            </a:avLst>
          </a:prstGeom>
          <a:solidFill>
            <a:srgbClr val="198C78"/>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a:solidFill>
                  <a:srgbClr val="FFFFFF"/>
                </a:solidFill>
                <a:latin typeface="Helvetica"/>
                <a:ea typeface="Helvetica"/>
                <a:cs typeface="Helvetica"/>
                <a:sym typeface="Helvetica"/>
              </a:defRPr>
            </a:lvl1pPr>
          </a:lstStyle>
          <a:p>
            <a:pPr/>
            <a:r>
              <a:t>7:4 Man seeks to be known</a:t>
            </a:r>
          </a:p>
        </p:txBody>
      </p:sp>
      <p:pic>
        <p:nvPicPr>
          <p:cNvPr id="226" name=""/>
          <p:cNvPicPr>
            <a:picLocks noChangeAspect="0"/>
          </p:cNvPicPr>
          <p:nvPr/>
        </p:nvPicPr>
        <p:blipFill>
          <a:blip r:embed="rId4">
            <a:extLst/>
          </a:blip>
          <a:stretch>
            <a:fillRect/>
          </a:stretch>
        </p:blipFill>
        <p:spPr>
          <a:xfrm>
            <a:off x="12351575" y="2297987"/>
            <a:ext cx="5889663" cy="11101226"/>
          </a:xfrm>
          <a:prstGeom prst="rect">
            <a:avLst/>
          </a:prstGeom>
        </p:spPr>
      </p:pic>
      <p:sp>
        <p:nvSpPr>
          <p:cNvPr id="228" name="Shape 228"/>
          <p:cNvSpPr/>
          <p:nvPr/>
        </p:nvSpPr>
        <p:spPr>
          <a:xfrm>
            <a:off x="12705908" y="2650202"/>
            <a:ext cx="5298033" cy="2235201"/>
          </a:xfrm>
          <a:prstGeom prst="roundRect">
            <a:avLst>
              <a:gd name="adj" fmla="val 22949"/>
            </a:avLst>
          </a:prstGeom>
          <a:solidFill>
            <a:srgbClr val="207DAD"/>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a:solidFill>
                  <a:srgbClr val="FFFFFF"/>
                </a:solidFill>
                <a:latin typeface="Helvetica"/>
                <a:ea typeface="Helvetica"/>
                <a:cs typeface="Helvetica"/>
                <a:sym typeface="Helvetica"/>
              </a:defRPr>
            </a:lvl1pPr>
          </a:lstStyle>
          <a:p>
            <a:pPr/>
            <a:r>
              <a:t>7:11 Jews sought him</a:t>
            </a:r>
          </a:p>
        </p:txBody>
      </p:sp>
      <p:sp>
        <p:nvSpPr>
          <p:cNvPr id="229" name="Shape 229"/>
          <p:cNvSpPr/>
          <p:nvPr/>
        </p:nvSpPr>
        <p:spPr>
          <a:xfrm>
            <a:off x="18512761" y="2650202"/>
            <a:ext cx="5276690" cy="2235201"/>
          </a:xfrm>
          <a:prstGeom prst="roundRect">
            <a:avLst>
              <a:gd name="adj" fmla="val 22949"/>
            </a:avLst>
          </a:prstGeom>
          <a:solidFill>
            <a:srgbClr val="DC9C02"/>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a:solidFill>
                  <a:srgbClr val="FFFFFF"/>
                </a:solidFill>
                <a:latin typeface="Helvetica"/>
                <a:ea typeface="Helvetica"/>
                <a:cs typeface="Helvetica"/>
                <a:sym typeface="Helvetica"/>
              </a:defRPr>
            </a:lvl1pPr>
          </a:lstStyle>
          <a:p>
            <a:pPr/>
            <a:r>
              <a:t>7:18 Seeks God’s glory</a:t>
            </a:r>
          </a:p>
        </p:txBody>
      </p:sp>
      <p:pic>
        <p:nvPicPr>
          <p:cNvPr id="230" name=""/>
          <p:cNvPicPr>
            <a:picLocks noChangeAspect="0"/>
          </p:cNvPicPr>
          <p:nvPr/>
        </p:nvPicPr>
        <p:blipFill>
          <a:blip r:embed="rId5">
            <a:extLst/>
          </a:blip>
          <a:stretch>
            <a:fillRect/>
          </a:stretch>
        </p:blipFill>
        <p:spPr>
          <a:xfrm>
            <a:off x="18206275" y="2215586"/>
            <a:ext cx="5889663" cy="11101226"/>
          </a:xfrm>
          <a:prstGeom prst="rect">
            <a:avLst/>
          </a:prstGeom>
        </p:spPr>
      </p:pic>
      <p:sp>
        <p:nvSpPr>
          <p:cNvPr id="232" name="Shape 232"/>
          <p:cNvSpPr/>
          <p:nvPr/>
        </p:nvSpPr>
        <p:spPr>
          <a:xfrm>
            <a:off x="18543627" y="4905473"/>
            <a:ext cx="5298033" cy="2235201"/>
          </a:xfrm>
          <a:prstGeom prst="roundRect">
            <a:avLst>
              <a:gd name="adj" fmla="val 22949"/>
            </a:avLst>
          </a:prstGeom>
          <a:solidFill>
            <a:srgbClr val="DC9C02"/>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a:solidFill>
                  <a:srgbClr val="FFFFFF"/>
                </a:solidFill>
                <a:latin typeface="Helvetica"/>
                <a:ea typeface="Helvetica"/>
                <a:cs typeface="Helvetica"/>
                <a:sym typeface="Helvetica"/>
              </a:defRPr>
            </a:lvl1pPr>
          </a:lstStyle>
          <a:p>
            <a:pPr/>
            <a:r>
              <a:t>7:19 Why seek to kill me?</a:t>
            </a:r>
          </a:p>
        </p:txBody>
      </p:sp>
      <p:sp>
        <p:nvSpPr>
          <p:cNvPr id="233" name="Shape 233"/>
          <p:cNvSpPr/>
          <p:nvPr/>
        </p:nvSpPr>
        <p:spPr>
          <a:xfrm>
            <a:off x="12647786" y="4995604"/>
            <a:ext cx="5297240" cy="2616201"/>
          </a:xfrm>
          <a:prstGeom prst="roundRect">
            <a:avLst>
              <a:gd name="adj" fmla="val 19607"/>
            </a:avLst>
          </a:prstGeom>
          <a:solidFill>
            <a:srgbClr val="207DAD"/>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a:solidFill>
                  <a:srgbClr val="FFFFFF"/>
                </a:solidFill>
                <a:latin typeface="Helvetica"/>
                <a:ea typeface="Helvetica"/>
                <a:cs typeface="Helvetica"/>
                <a:sym typeface="Helvetica"/>
              </a:defRPr>
            </a:lvl1pPr>
          </a:lstStyle>
          <a:p>
            <a:pPr/>
            <a:r>
              <a:t>7:20 Who seeks to kill you?</a:t>
            </a:r>
          </a:p>
        </p:txBody>
      </p:sp>
      <p:sp>
        <p:nvSpPr>
          <p:cNvPr id="234" name="Shape 234"/>
          <p:cNvSpPr/>
          <p:nvPr/>
        </p:nvSpPr>
        <p:spPr>
          <a:xfrm>
            <a:off x="12647786" y="7722006"/>
            <a:ext cx="5297240" cy="2586039"/>
          </a:xfrm>
          <a:prstGeom prst="roundRect">
            <a:avLst>
              <a:gd name="adj" fmla="val 19835"/>
            </a:avLst>
          </a:prstGeom>
          <a:solidFill>
            <a:srgbClr val="207DAD"/>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a:solidFill>
                  <a:srgbClr val="FFFFFF"/>
                </a:solidFill>
                <a:latin typeface="Helvetica"/>
                <a:ea typeface="Helvetica"/>
                <a:cs typeface="Helvetica"/>
                <a:sym typeface="Helvetica"/>
              </a:defRPr>
            </a:lvl1pPr>
          </a:lstStyle>
          <a:p>
            <a:pPr/>
            <a:r>
              <a:t>7:25 Is not this they seek to kill?</a:t>
            </a:r>
          </a:p>
        </p:txBody>
      </p:sp>
      <p:sp>
        <p:nvSpPr>
          <p:cNvPr id="235" name="Shape 235"/>
          <p:cNvSpPr/>
          <p:nvPr/>
        </p:nvSpPr>
        <p:spPr>
          <a:xfrm>
            <a:off x="785987" y="4995604"/>
            <a:ext cx="5297239" cy="2791124"/>
          </a:xfrm>
          <a:prstGeom prst="roundRect">
            <a:avLst>
              <a:gd name="adj" fmla="val 18378"/>
            </a:avLst>
          </a:prstGeom>
          <a:solidFill>
            <a:srgbClr val="24AC67"/>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a:solidFill>
                  <a:srgbClr val="FFFFFF"/>
                </a:solidFill>
                <a:latin typeface="Helvetica"/>
                <a:ea typeface="Helvetica"/>
                <a:cs typeface="Helvetica"/>
                <a:sym typeface="Helvetica"/>
              </a:defRPr>
            </a:lvl1pPr>
          </a:lstStyle>
          <a:p>
            <a:pPr/>
            <a:r>
              <a:t>7:30 They sought to take him</a:t>
            </a:r>
          </a:p>
        </p:txBody>
      </p:sp>
      <p:sp>
        <p:nvSpPr>
          <p:cNvPr id="236" name="Shape 236"/>
          <p:cNvSpPr/>
          <p:nvPr/>
        </p:nvSpPr>
        <p:spPr>
          <a:xfrm>
            <a:off x="18502487" y="7169348"/>
            <a:ext cx="5276690" cy="2586038"/>
          </a:xfrm>
          <a:prstGeom prst="roundRect">
            <a:avLst>
              <a:gd name="adj" fmla="val 19835"/>
            </a:avLst>
          </a:prstGeom>
          <a:solidFill>
            <a:srgbClr val="DC9C02"/>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a:solidFill>
                  <a:srgbClr val="FFFFFF"/>
                </a:solidFill>
                <a:latin typeface="Helvetica"/>
                <a:ea typeface="Helvetica"/>
                <a:cs typeface="Helvetica"/>
                <a:sym typeface="Helvetica"/>
              </a:defRPr>
            </a:lvl1pPr>
          </a:lstStyle>
          <a:p>
            <a:pPr/>
            <a:r>
              <a:t>7:34 Ye shall seek me and not find</a:t>
            </a:r>
          </a:p>
        </p:txBody>
      </p:sp>
      <p:sp>
        <p:nvSpPr>
          <p:cNvPr id="237" name="Shape 237"/>
          <p:cNvSpPr/>
          <p:nvPr/>
        </p:nvSpPr>
        <p:spPr>
          <a:xfrm>
            <a:off x="12647786" y="10376971"/>
            <a:ext cx="5297240" cy="2586038"/>
          </a:xfrm>
          <a:prstGeom prst="roundRect">
            <a:avLst>
              <a:gd name="adj" fmla="val 19835"/>
            </a:avLst>
          </a:prstGeom>
          <a:solidFill>
            <a:srgbClr val="207DAD"/>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a:solidFill>
                  <a:srgbClr val="FFFFFF"/>
                </a:solidFill>
                <a:latin typeface="Helvetica"/>
                <a:ea typeface="Helvetica"/>
                <a:cs typeface="Helvetica"/>
                <a:sym typeface="Helvetica"/>
              </a:defRPr>
            </a:lvl1pPr>
          </a:lstStyle>
          <a:p>
            <a:pPr/>
            <a:r>
              <a:t>7:36 What manner of saying…?</a:t>
            </a:r>
          </a:p>
        </p:txBody>
      </p:sp>
    </p:spTree>
  </p:cSld>
  <p:clrMapOvr>
    <a:masterClrMapping/>
  </p:clrMapOvr>
  <p:transition xmlns:p14="http://schemas.microsoft.com/office/powerpoint/2010/main" spd="med" advClick="1" p14:dur="1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222"/>
                                        </p:tgtEl>
                                        <p:attrNameLst>
                                          <p:attrName>style.visibility</p:attrName>
                                        </p:attrNameLst>
                                      </p:cBhvr>
                                      <p:to>
                                        <p:strVal val="visible"/>
                                      </p:to>
                                    </p:set>
                                    <p:animEffect filter="dissolve" transition="in">
                                      <p:cBhvr>
                                        <p:cTn id="7" dur="1000"/>
                                        <p:tgtEl>
                                          <p:spTgt spid="222"/>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9" grpId="2" fill="hold">
                                  <p:stCondLst>
                                    <p:cond delay="0"/>
                                  </p:stCondLst>
                                  <p:iterate type="el" backwards="0">
                                    <p:tmAbs val="0"/>
                                  </p:iterate>
                                  <p:childTnLst>
                                    <p:set>
                                      <p:cBhvr>
                                        <p:cTn id="11" fill="hold"/>
                                        <p:tgtEl>
                                          <p:spTgt spid="225"/>
                                        </p:tgtEl>
                                        <p:attrNameLst>
                                          <p:attrName>style.visibility</p:attrName>
                                        </p:attrNameLst>
                                      </p:cBhvr>
                                      <p:to>
                                        <p:strVal val="visible"/>
                                      </p:to>
                                    </p:set>
                                    <p:animEffect filter="dissolve" transition="in">
                                      <p:cBhvr>
                                        <p:cTn id="12" dur="1000"/>
                                        <p:tgtEl>
                                          <p:spTgt spid="225"/>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9" grpId="3" fill="hold">
                                  <p:stCondLst>
                                    <p:cond delay="0"/>
                                  </p:stCondLst>
                                  <p:iterate type="el" backwards="0">
                                    <p:tmAbs val="0"/>
                                  </p:iterate>
                                  <p:childTnLst>
                                    <p:set>
                                      <p:cBhvr>
                                        <p:cTn id="16" fill="hold"/>
                                        <p:tgtEl>
                                          <p:spTgt spid="228"/>
                                        </p:tgtEl>
                                        <p:attrNameLst>
                                          <p:attrName>style.visibility</p:attrName>
                                        </p:attrNameLst>
                                      </p:cBhvr>
                                      <p:to>
                                        <p:strVal val="visible"/>
                                      </p:to>
                                    </p:set>
                                    <p:animEffect filter="dissolve" transition="in">
                                      <p:cBhvr>
                                        <p:cTn id="17" dur="1000"/>
                                        <p:tgtEl>
                                          <p:spTgt spid="228"/>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ID="9" grpId="4" fill="hold">
                                  <p:stCondLst>
                                    <p:cond delay="0"/>
                                  </p:stCondLst>
                                  <p:iterate type="el" backwards="0">
                                    <p:tmAbs val="0"/>
                                  </p:iterate>
                                  <p:childTnLst>
                                    <p:set>
                                      <p:cBhvr>
                                        <p:cTn id="21" fill="hold"/>
                                        <p:tgtEl>
                                          <p:spTgt spid="229"/>
                                        </p:tgtEl>
                                        <p:attrNameLst>
                                          <p:attrName>style.visibility</p:attrName>
                                        </p:attrNameLst>
                                      </p:cBhvr>
                                      <p:to>
                                        <p:strVal val="visible"/>
                                      </p:to>
                                    </p:set>
                                    <p:animEffect filter="dissolve" transition="in">
                                      <p:cBhvr>
                                        <p:cTn id="22" dur="1000"/>
                                        <p:tgtEl>
                                          <p:spTgt spid="229"/>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ID="9" grpId="5" fill="hold">
                                  <p:stCondLst>
                                    <p:cond delay="0"/>
                                  </p:stCondLst>
                                  <p:iterate type="el" backwards="0">
                                    <p:tmAbs val="0"/>
                                  </p:iterate>
                                  <p:childTnLst>
                                    <p:set>
                                      <p:cBhvr>
                                        <p:cTn id="26" fill="hold"/>
                                        <p:tgtEl>
                                          <p:spTgt spid="232"/>
                                        </p:tgtEl>
                                        <p:attrNameLst>
                                          <p:attrName>style.visibility</p:attrName>
                                        </p:attrNameLst>
                                      </p:cBhvr>
                                      <p:to>
                                        <p:strVal val="visible"/>
                                      </p:to>
                                    </p:set>
                                    <p:animEffect filter="dissolve" transition="in">
                                      <p:cBhvr>
                                        <p:cTn id="27" dur="1000"/>
                                        <p:tgtEl>
                                          <p:spTgt spid="232"/>
                                        </p:tgtEl>
                                      </p:cBhvr>
                                    </p:animEffect>
                                  </p:childTnLst>
                                </p:cTn>
                              </p:par>
                            </p:childTnLst>
                          </p:cTn>
                        </p:par>
                      </p:childTnLst>
                    </p:cTn>
                  </p:par>
                  <p:par>
                    <p:cTn id="28" fill="hold">
                      <p:stCondLst>
                        <p:cond delay="indefinite"/>
                      </p:stCondLst>
                      <p:childTnLst>
                        <p:par>
                          <p:cTn id="29" fill="hold">
                            <p:stCondLst>
                              <p:cond delay="0"/>
                            </p:stCondLst>
                            <p:childTnLst>
                              <p:par>
                                <p:cTn id="30" presetClass="entr" nodeType="clickEffect" presetID="9" grpId="6" fill="hold">
                                  <p:stCondLst>
                                    <p:cond delay="0"/>
                                  </p:stCondLst>
                                  <p:iterate type="el" backwards="0">
                                    <p:tmAbs val="0"/>
                                  </p:iterate>
                                  <p:childTnLst>
                                    <p:set>
                                      <p:cBhvr>
                                        <p:cTn id="31" fill="hold"/>
                                        <p:tgtEl>
                                          <p:spTgt spid="233"/>
                                        </p:tgtEl>
                                        <p:attrNameLst>
                                          <p:attrName>style.visibility</p:attrName>
                                        </p:attrNameLst>
                                      </p:cBhvr>
                                      <p:to>
                                        <p:strVal val="visible"/>
                                      </p:to>
                                    </p:set>
                                    <p:animEffect filter="dissolve" transition="in">
                                      <p:cBhvr>
                                        <p:cTn id="32" dur="1000"/>
                                        <p:tgtEl>
                                          <p:spTgt spid="233"/>
                                        </p:tgtEl>
                                      </p:cBhvr>
                                    </p:animEffect>
                                  </p:childTnLst>
                                </p:cTn>
                              </p:par>
                            </p:childTnLst>
                          </p:cTn>
                        </p:par>
                      </p:childTnLst>
                    </p:cTn>
                  </p:par>
                  <p:par>
                    <p:cTn id="33" fill="hold">
                      <p:stCondLst>
                        <p:cond delay="indefinite"/>
                      </p:stCondLst>
                      <p:childTnLst>
                        <p:par>
                          <p:cTn id="34" fill="hold">
                            <p:stCondLst>
                              <p:cond delay="0"/>
                            </p:stCondLst>
                            <p:childTnLst>
                              <p:par>
                                <p:cTn id="35" presetClass="entr" nodeType="clickEffect" presetID="9" grpId="7" fill="hold">
                                  <p:stCondLst>
                                    <p:cond delay="0"/>
                                  </p:stCondLst>
                                  <p:iterate type="el" backwards="0">
                                    <p:tmAbs val="0"/>
                                  </p:iterate>
                                  <p:childTnLst>
                                    <p:set>
                                      <p:cBhvr>
                                        <p:cTn id="36" fill="hold"/>
                                        <p:tgtEl>
                                          <p:spTgt spid="234"/>
                                        </p:tgtEl>
                                        <p:attrNameLst>
                                          <p:attrName>style.visibility</p:attrName>
                                        </p:attrNameLst>
                                      </p:cBhvr>
                                      <p:to>
                                        <p:strVal val="visible"/>
                                      </p:to>
                                    </p:set>
                                    <p:animEffect filter="dissolve" transition="in">
                                      <p:cBhvr>
                                        <p:cTn id="37" dur="1000"/>
                                        <p:tgtEl>
                                          <p:spTgt spid="234"/>
                                        </p:tgtEl>
                                      </p:cBhvr>
                                    </p:animEffect>
                                  </p:childTnLst>
                                </p:cTn>
                              </p:par>
                            </p:childTnLst>
                          </p:cTn>
                        </p:par>
                      </p:childTnLst>
                    </p:cTn>
                  </p:par>
                  <p:par>
                    <p:cTn id="38" fill="hold">
                      <p:stCondLst>
                        <p:cond delay="indefinite"/>
                      </p:stCondLst>
                      <p:childTnLst>
                        <p:par>
                          <p:cTn id="39" fill="hold">
                            <p:stCondLst>
                              <p:cond delay="0"/>
                            </p:stCondLst>
                            <p:childTnLst>
                              <p:par>
                                <p:cTn id="40" presetClass="entr" nodeType="clickEffect" presetID="9" grpId="8" fill="hold">
                                  <p:stCondLst>
                                    <p:cond delay="0"/>
                                  </p:stCondLst>
                                  <p:iterate type="el" backwards="0">
                                    <p:tmAbs val="0"/>
                                  </p:iterate>
                                  <p:childTnLst>
                                    <p:set>
                                      <p:cBhvr>
                                        <p:cTn id="41" fill="hold"/>
                                        <p:tgtEl>
                                          <p:spTgt spid="235"/>
                                        </p:tgtEl>
                                        <p:attrNameLst>
                                          <p:attrName>style.visibility</p:attrName>
                                        </p:attrNameLst>
                                      </p:cBhvr>
                                      <p:to>
                                        <p:strVal val="visible"/>
                                      </p:to>
                                    </p:set>
                                    <p:animEffect filter="dissolve" transition="in">
                                      <p:cBhvr>
                                        <p:cTn id="42" dur="1000"/>
                                        <p:tgtEl>
                                          <p:spTgt spid="235"/>
                                        </p:tgtEl>
                                      </p:cBhvr>
                                    </p:animEffect>
                                  </p:childTnLst>
                                </p:cTn>
                              </p:par>
                            </p:childTnLst>
                          </p:cTn>
                        </p:par>
                      </p:childTnLst>
                    </p:cTn>
                  </p:par>
                  <p:par>
                    <p:cTn id="43" fill="hold">
                      <p:stCondLst>
                        <p:cond delay="indefinite"/>
                      </p:stCondLst>
                      <p:childTnLst>
                        <p:par>
                          <p:cTn id="44" fill="hold">
                            <p:stCondLst>
                              <p:cond delay="0"/>
                            </p:stCondLst>
                            <p:childTnLst>
                              <p:par>
                                <p:cTn id="45" presetClass="entr" nodeType="clickEffect" presetID="9" grpId="9" fill="hold">
                                  <p:stCondLst>
                                    <p:cond delay="0"/>
                                  </p:stCondLst>
                                  <p:iterate type="el" backwards="0">
                                    <p:tmAbs val="0"/>
                                  </p:iterate>
                                  <p:childTnLst>
                                    <p:set>
                                      <p:cBhvr>
                                        <p:cTn id="46" fill="hold"/>
                                        <p:tgtEl>
                                          <p:spTgt spid="236"/>
                                        </p:tgtEl>
                                        <p:attrNameLst>
                                          <p:attrName>style.visibility</p:attrName>
                                        </p:attrNameLst>
                                      </p:cBhvr>
                                      <p:to>
                                        <p:strVal val="visible"/>
                                      </p:to>
                                    </p:set>
                                    <p:animEffect filter="dissolve" transition="in">
                                      <p:cBhvr>
                                        <p:cTn id="47" dur="1000"/>
                                        <p:tgtEl>
                                          <p:spTgt spid="236"/>
                                        </p:tgtEl>
                                      </p:cBhvr>
                                    </p:animEffect>
                                  </p:childTnLst>
                                </p:cTn>
                              </p:par>
                            </p:childTnLst>
                          </p:cTn>
                        </p:par>
                      </p:childTnLst>
                    </p:cTn>
                  </p:par>
                  <p:par>
                    <p:cTn id="48" fill="hold">
                      <p:stCondLst>
                        <p:cond delay="indefinite"/>
                      </p:stCondLst>
                      <p:childTnLst>
                        <p:par>
                          <p:cTn id="49" fill="hold">
                            <p:stCondLst>
                              <p:cond delay="0"/>
                            </p:stCondLst>
                            <p:childTnLst>
                              <p:par>
                                <p:cTn id="50" presetClass="entr" nodeType="clickEffect" presetID="9" grpId="10" fill="hold">
                                  <p:stCondLst>
                                    <p:cond delay="0"/>
                                  </p:stCondLst>
                                  <p:iterate type="el" backwards="0">
                                    <p:tmAbs val="0"/>
                                  </p:iterate>
                                  <p:childTnLst>
                                    <p:set>
                                      <p:cBhvr>
                                        <p:cTn id="51" fill="hold"/>
                                        <p:tgtEl>
                                          <p:spTgt spid="237"/>
                                        </p:tgtEl>
                                        <p:attrNameLst>
                                          <p:attrName>style.visibility</p:attrName>
                                        </p:attrNameLst>
                                      </p:cBhvr>
                                      <p:to>
                                        <p:strVal val="visible"/>
                                      </p:to>
                                    </p:set>
                                    <p:animEffect filter="dissolve" transition="in">
                                      <p:cBhvr>
                                        <p:cTn id="52" dur="1000"/>
                                        <p:tgtEl>
                                          <p:spTgt spid="2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3" grpId="6"/>
      <p:bldP build="whole" bldLvl="1" animBg="1" rev="0" advAuto="0" spid="222" grpId="1"/>
      <p:bldP build="whole" bldLvl="1" animBg="1" rev="0" advAuto="0" spid="236" grpId="9"/>
      <p:bldP build="whole" bldLvl="1" animBg="1" rev="0" advAuto="0" spid="225" grpId="2"/>
      <p:bldP build="whole" bldLvl="1" animBg="1" rev="0" advAuto="0" spid="229" grpId="4"/>
      <p:bldP build="whole" bldLvl="1" animBg="1" rev="0" advAuto="0" spid="235" grpId="8"/>
      <p:bldP build="whole" bldLvl="1" animBg="1" rev="0" advAuto="0" spid="237" grpId="10"/>
      <p:bldP build="whole" bldLvl="1" animBg="1" rev="0" advAuto="0" spid="234" grpId="7"/>
      <p:bldP build="whole" bldLvl="1" animBg="1" rev="0" advAuto="0" spid="232" grpId="5"/>
      <p:bldP build="whole" bldLvl="1" animBg="1" rev="0" advAuto="0" spid="228" grpId="3"/>
    </p:bldLst>
  </p:timing>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39" name="Shape 239"/>
          <p:cNvSpPr/>
          <p:nvPr>
            <p:ph type="title"/>
          </p:nvPr>
        </p:nvSpPr>
        <p:spPr>
          <a:prstGeom prst="rect">
            <a:avLst/>
          </a:prstGeom>
        </p:spPr>
        <p:txBody>
          <a:bodyPr/>
          <a:lstStyle/>
          <a:p>
            <a:pPr/>
            <a:r>
              <a:t>Seeking and finding Jesus</a:t>
            </a:r>
          </a:p>
        </p:txBody>
      </p:sp>
      <p:sp>
        <p:nvSpPr>
          <p:cNvPr id="240" name="Shape 240"/>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247" name="Group 247"/>
          <p:cNvGrpSpPr/>
          <p:nvPr/>
        </p:nvGrpSpPr>
        <p:grpSpPr>
          <a:xfrm>
            <a:off x="235775" y="2346009"/>
            <a:ext cx="11525540" cy="11030582"/>
            <a:chOff x="-170624" y="-170624"/>
            <a:chExt cx="11525539" cy="11030581"/>
          </a:xfrm>
        </p:grpSpPr>
        <p:grpSp>
          <p:nvGrpSpPr>
            <p:cNvPr id="245" name="Group 245"/>
            <p:cNvGrpSpPr/>
            <p:nvPr/>
          </p:nvGrpSpPr>
          <p:grpSpPr>
            <a:xfrm>
              <a:off x="-170625" y="-170625"/>
              <a:ext cx="11525540" cy="11030582"/>
              <a:chOff x="-170624" y="-170624"/>
              <a:chExt cx="11525539" cy="11030581"/>
            </a:xfrm>
          </p:grpSpPr>
          <p:sp>
            <p:nvSpPr>
              <p:cNvPr id="241" name="Shape 241"/>
              <p:cNvSpPr/>
              <p:nvPr/>
            </p:nvSpPr>
            <p:spPr>
              <a:xfrm>
                <a:off x="156454" y="1459686"/>
                <a:ext cx="5296597" cy="8910182"/>
              </a:xfrm>
              <a:prstGeom prst="roundRect">
                <a:avLst>
                  <a:gd name="adj" fmla="val 13731"/>
                </a:avLst>
              </a:prstGeom>
              <a:solidFill>
                <a:srgbClr val="DC9C02"/>
              </a:solidFill>
              <a:ln w="50800" cap="flat">
                <a:solidFill>
                  <a:srgbClr val="FFFFFF"/>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defTabSz="584200">
                  <a:defRPr b="1" sz="5500">
                    <a:solidFill>
                      <a:srgbClr val="FFFFFF"/>
                    </a:solidFill>
                    <a:latin typeface="Helvetica"/>
                    <a:ea typeface="Helvetica"/>
                    <a:cs typeface="Helvetica"/>
                    <a:sym typeface="Helvetica"/>
                  </a:defRPr>
                </a:pPr>
                <a:r>
                  <a:t>7:34 Ye shall seek me, and </a:t>
                </a:r>
                <a:r>
                  <a:rPr u="sng"/>
                  <a:t>shall not find me</a:t>
                </a:r>
                <a:r>
                  <a:t>: and where I am, thither ye cannot come.</a:t>
                </a:r>
              </a:p>
            </p:txBody>
          </p:sp>
          <p:sp>
            <p:nvSpPr>
              <p:cNvPr id="242" name="Shape 242"/>
              <p:cNvSpPr/>
              <p:nvPr/>
            </p:nvSpPr>
            <p:spPr>
              <a:xfrm>
                <a:off x="5731754" y="1459686"/>
                <a:ext cx="5296597" cy="8910182"/>
              </a:xfrm>
              <a:prstGeom prst="roundRect">
                <a:avLst>
                  <a:gd name="adj" fmla="val 13050"/>
                </a:avLst>
              </a:prstGeom>
              <a:solidFill>
                <a:srgbClr val="DC9C02"/>
              </a:solidFill>
              <a:ln w="50800" cap="flat">
                <a:solidFill>
                  <a:srgbClr val="FFFFFF"/>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defTabSz="584200">
                  <a:defRPr b="1" sz="5500">
                    <a:solidFill>
                      <a:srgbClr val="FFFFFF"/>
                    </a:solidFill>
                    <a:latin typeface="Helvetica"/>
                    <a:ea typeface="Helvetica"/>
                    <a:cs typeface="Helvetica"/>
                    <a:sym typeface="Helvetica"/>
                  </a:defRPr>
                </a:pPr>
                <a:r>
                  <a:t>8:21  Then said Jesus again unto them, I go my way, and ye shall seek me, and shall </a:t>
                </a:r>
                <a:r>
                  <a:rPr u="sng"/>
                  <a:t>die in your sins</a:t>
                </a:r>
                <a:r>
                  <a:t>: whither I go, ye cannot come.</a:t>
                </a:r>
              </a:p>
            </p:txBody>
          </p:sp>
          <p:pic>
            <p:nvPicPr>
              <p:cNvPr id="243" name=""/>
              <p:cNvPicPr>
                <a:picLocks noChangeAspect="0"/>
              </p:cNvPicPr>
              <p:nvPr/>
            </p:nvPicPr>
            <p:blipFill>
              <a:blip r:embed="rId2">
                <a:extLst/>
              </a:blip>
              <a:stretch>
                <a:fillRect/>
              </a:stretch>
            </p:blipFill>
            <p:spPr>
              <a:xfrm>
                <a:off x="-170625" y="-170625"/>
                <a:ext cx="11525540" cy="11030582"/>
              </a:xfrm>
              <a:prstGeom prst="rect">
                <a:avLst/>
              </a:prstGeom>
              <a:effectLst/>
            </p:spPr>
          </p:pic>
        </p:grpSp>
        <p:sp>
          <p:nvSpPr>
            <p:cNvPr id="246" name="Shape 246"/>
            <p:cNvSpPr/>
            <p:nvPr/>
          </p:nvSpPr>
          <p:spPr>
            <a:xfrm>
              <a:off x="3958611" y="316076"/>
              <a:ext cx="3701989" cy="863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1">
                  <a:latin typeface="Helvetica"/>
                  <a:ea typeface="Helvetica"/>
                  <a:cs typeface="Helvetica"/>
                  <a:sym typeface="Helvetica"/>
                </a:defRPr>
              </a:lvl1pPr>
            </a:lstStyle>
            <a:p>
              <a:pPr/>
              <a:r>
                <a:t>To the Jews</a:t>
              </a:r>
            </a:p>
          </p:txBody>
        </p:sp>
      </p:grpSp>
      <p:grpSp>
        <p:nvGrpSpPr>
          <p:cNvPr id="251" name="Group 251"/>
          <p:cNvGrpSpPr/>
          <p:nvPr/>
        </p:nvGrpSpPr>
        <p:grpSpPr>
          <a:xfrm>
            <a:off x="11841727" y="2368631"/>
            <a:ext cx="6020929" cy="11030582"/>
            <a:chOff x="-170624" y="-170624"/>
            <a:chExt cx="6020927" cy="11030581"/>
          </a:xfrm>
        </p:grpSpPr>
        <p:sp>
          <p:nvSpPr>
            <p:cNvPr id="248" name="Shape 248"/>
            <p:cNvSpPr/>
            <p:nvPr/>
          </p:nvSpPr>
          <p:spPr>
            <a:xfrm>
              <a:off x="227899" y="1424364"/>
              <a:ext cx="5296598" cy="8910182"/>
            </a:xfrm>
            <a:prstGeom prst="roundRect">
              <a:avLst>
                <a:gd name="adj" fmla="val 13050"/>
              </a:avLst>
            </a:prstGeom>
            <a:solidFill>
              <a:srgbClr val="198C78"/>
            </a:solidFill>
            <a:ln w="50800" cap="flat">
              <a:solidFill>
                <a:srgbClr val="FFFFFF"/>
              </a:solidFill>
              <a:prstDash val="solid"/>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defTabSz="584200">
                <a:defRPr b="1" sz="5500">
                  <a:solidFill>
                    <a:srgbClr val="FFFFFF"/>
                  </a:solidFill>
                  <a:latin typeface="Helvetica"/>
                  <a:ea typeface="Helvetica"/>
                  <a:cs typeface="Helvetica"/>
                  <a:sym typeface="Helvetica"/>
                </a:defRPr>
              </a:pPr>
              <a:r>
                <a:t>13:33 Ye shall seek me: and as I said unto the Jews, </a:t>
              </a:r>
              <a:r>
                <a:rPr u="sng"/>
                <a:t>Whither I go, ye cannot come</a:t>
              </a:r>
              <a:r>
                <a:t>; so now I say to you.</a:t>
              </a:r>
            </a:p>
          </p:txBody>
        </p:sp>
        <p:pic>
          <p:nvPicPr>
            <p:cNvPr id="249" name=""/>
            <p:cNvPicPr>
              <a:picLocks noChangeAspect="0"/>
            </p:cNvPicPr>
            <p:nvPr/>
          </p:nvPicPr>
          <p:blipFill>
            <a:blip r:embed="rId3">
              <a:extLst/>
            </a:blip>
            <a:stretch>
              <a:fillRect/>
            </a:stretch>
          </p:blipFill>
          <p:spPr>
            <a:xfrm>
              <a:off x="-170625" y="-170625"/>
              <a:ext cx="6020928" cy="11030582"/>
            </a:xfrm>
            <a:prstGeom prst="rect">
              <a:avLst/>
            </a:prstGeom>
            <a:effectLst/>
          </p:spPr>
        </p:pic>
      </p:grpSp>
      <p:sp>
        <p:nvSpPr>
          <p:cNvPr id="252" name="Shape 252"/>
          <p:cNvSpPr/>
          <p:nvPr/>
        </p:nvSpPr>
        <p:spPr>
          <a:xfrm>
            <a:off x="12960301" y="2820010"/>
            <a:ext cx="3737336"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latin typeface="Helvetica"/>
                <a:ea typeface="Helvetica"/>
                <a:cs typeface="Helvetica"/>
                <a:sym typeface="Helvetica"/>
              </a:defRPr>
            </a:lvl1pPr>
          </a:lstStyle>
          <a:p>
            <a:pPr/>
            <a:r>
              <a:t>To disciples</a:t>
            </a:r>
          </a:p>
        </p:txBody>
      </p:sp>
      <p:grpSp>
        <p:nvGrpSpPr>
          <p:cNvPr id="256" name="Group 256"/>
          <p:cNvGrpSpPr/>
          <p:nvPr/>
        </p:nvGrpSpPr>
        <p:grpSpPr>
          <a:xfrm>
            <a:off x="17968466" y="2297987"/>
            <a:ext cx="6020929" cy="11030582"/>
            <a:chOff x="-170624" y="-170624"/>
            <a:chExt cx="6020927" cy="11030581"/>
          </a:xfrm>
        </p:grpSpPr>
        <p:sp>
          <p:nvSpPr>
            <p:cNvPr id="253" name="Shape 253"/>
            <p:cNvSpPr/>
            <p:nvPr/>
          </p:nvSpPr>
          <p:spPr>
            <a:xfrm>
              <a:off x="244839" y="1495007"/>
              <a:ext cx="5296598" cy="8910183"/>
            </a:xfrm>
            <a:prstGeom prst="roundRect">
              <a:avLst>
                <a:gd name="adj" fmla="val 13050"/>
              </a:avLst>
            </a:prstGeom>
            <a:solidFill>
              <a:srgbClr val="24AC67"/>
            </a:solidFill>
            <a:ln w="50800" cap="flat">
              <a:solidFill>
                <a:srgbClr val="FFFFFF"/>
              </a:solidFill>
              <a:prstDash val="solid"/>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defTabSz="584200">
                <a:defRPr b="1" sz="5500">
                  <a:solidFill>
                    <a:srgbClr val="FFFFFF"/>
                  </a:solidFill>
                  <a:latin typeface="Helvetica"/>
                  <a:ea typeface="Helvetica"/>
                  <a:cs typeface="Helvetica"/>
                  <a:sym typeface="Helvetica"/>
                </a:defRPr>
              </a:pPr>
              <a:r>
                <a:t>13:36 Whither I go, thou canst not follow me now; but </a:t>
              </a:r>
              <a:r>
                <a:rPr u="sng"/>
                <a:t>thou shalt follow me afterwards</a:t>
              </a:r>
              <a:r>
                <a:t>.</a:t>
              </a:r>
            </a:p>
          </p:txBody>
        </p:sp>
        <p:pic>
          <p:nvPicPr>
            <p:cNvPr id="254" name=""/>
            <p:cNvPicPr>
              <a:picLocks noChangeAspect="0"/>
            </p:cNvPicPr>
            <p:nvPr/>
          </p:nvPicPr>
          <p:blipFill>
            <a:blip r:embed="rId4">
              <a:extLst/>
            </a:blip>
            <a:stretch>
              <a:fillRect/>
            </a:stretch>
          </p:blipFill>
          <p:spPr>
            <a:xfrm>
              <a:off x="-170625" y="-170625"/>
              <a:ext cx="6020928" cy="11030582"/>
            </a:xfrm>
            <a:prstGeom prst="rect">
              <a:avLst/>
            </a:prstGeom>
            <a:effectLst/>
          </p:spPr>
        </p:pic>
      </p:grpSp>
      <p:sp>
        <p:nvSpPr>
          <p:cNvPr id="257" name="Shape 257"/>
          <p:cNvSpPr/>
          <p:nvPr/>
        </p:nvSpPr>
        <p:spPr>
          <a:xfrm>
            <a:off x="19639278" y="2820010"/>
            <a:ext cx="2608103"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latin typeface="Helvetica"/>
                <a:ea typeface="Helvetica"/>
                <a:cs typeface="Helvetica"/>
                <a:sym typeface="Helvetica"/>
              </a:defRPr>
            </a:lvl1pPr>
          </a:lstStyle>
          <a:p>
            <a:pPr/>
            <a:r>
              <a:t>To Peter</a:t>
            </a:r>
          </a:p>
        </p:txBody>
      </p:sp>
    </p:spTree>
  </p:cSld>
  <p:clrMapOvr>
    <a:masterClrMapping/>
  </p:clrMapOvr>
  <p:transition xmlns:p14="http://schemas.microsoft.com/office/powerpoint/2010/main" spd="med" advClick="1" p14:dur="1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247"/>
                                        </p:tgtEl>
                                        <p:attrNameLst>
                                          <p:attrName>style.visibility</p:attrName>
                                        </p:attrNameLst>
                                      </p:cBhvr>
                                      <p:to>
                                        <p:strVal val="visible"/>
                                      </p:to>
                                    </p:set>
                                    <p:animEffect filter="dissolve" transition="in">
                                      <p:cBhvr>
                                        <p:cTn id="7" dur="1000"/>
                                        <p:tgtEl>
                                          <p:spTgt spid="247"/>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9" grpId="2" fill="hold">
                                  <p:stCondLst>
                                    <p:cond delay="0"/>
                                  </p:stCondLst>
                                  <p:iterate type="el" backwards="0">
                                    <p:tmAbs val="0"/>
                                  </p:iterate>
                                  <p:childTnLst>
                                    <p:set>
                                      <p:cBhvr>
                                        <p:cTn id="11" fill="hold"/>
                                        <p:tgtEl>
                                          <p:spTgt spid="251"/>
                                        </p:tgtEl>
                                        <p:attrNameLst>
                                          <p:attrName>style.visibility</p:attrName>
                                        </p:attrNameLst>
                                      </p:cBhvr>
                                      <p:to>
                                        <p:strVal val="visible"/>
                                      </p:to>
                                    </p:set>
                                    <p:animEffect filter="dissolve" transition="in">
                                      <p:cBhvr>
                                        <p:cTn id="12" dur="1000"/>
                                        <p:tgtEl>
                                          <p:spTgt spid="251"/>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9" grpId="3" fill="hold">
                                  <p:stCondLst>
                                    <p:cond delay="0"/>
                                  </p:stCondLst>
                                  <p:iterate type="el" backwards="0">
                                    <p:tmAbs val="0"/>
                                  </p:iterate>
                                  <p:childTnLst>
                                    <p:set>
                                      <p:cBhvr>
                                        <p:cTn id="16" fill="hold"/>
                                        <p:tgtEl>
                                          <p:spTgt spid="256"/>
                                        </p:tgtEl>
                                        <p:attrNameLst>
                                          <p:attrName>style.visibility</p:attrName>
                                        </p:attrNameLst>
                                      </p:cBhvr>
                                      <p:to>
                                        <p:strVal val="visible"/>
                                      </p:to>
                                    </p:set>
                                    <p:animEffect filter="dissolve" transition="in">
                                      <p:cBhvr>
                                        <p:cTn id="17" dur="1000"/>
                                        <p:tgtEl>
                                          <p:spTgt spid="2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47" grpId="1"/>
      <p:bldP build="whole" bldLvl="1" animBg="1" rev="0" advAuto="0" spid="251" grpId="2"/>
      <p:bldP build="whole" bldLvl="1" animBg="1" rev="0" advAuto="0" spid="256" grpId="3"/>
    </p:bldLst>
  </p:timing>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59" name="pasted-image.tiff"/>
          <p:cNvPicPr>
            <a:picLocks noChangeAspect="1"/>
          </p:cNvPicPr>
          <p:nvPr/>
        </p:nvPicPr>
        <p:blipFill>
          <a:blip r:embed="rId2">
            <a:extLst/>
          </a:blip>
          <a:stretch>
            <a:fillRect/>
          </a:stretch>
        </p:blipFill>
        <p:spPr>
          <a:xfrm>
            <a:off x="855265" y="215503"/>
            <a:ext cx="22673392" cy="13285191"/>
          </a:xfrm>
          <a:prstGeom prst="rect">
            <a:avLst/>
          </a:prstGeom>
          <a:ln w="25400">
            <a:miter lim="400000"/>
          </a:ln>
          <a:effectLst>
            <a:outerShdw sx="100000" sy="100000" kx="0" ky="0" algn="b" rotWithShape="0" blurRad="254000" dist="127000" dir="5400000">
              <a:srgbClr val="000000">
                <a:alpha val="70000"/>
              </a:srgbClr>
            </a:outerShdw>
          </a:effectLst>
        </p:spPr>
      </p:pic>
      <p:sp>
        <p:nvSpPr>
          <p:cNvPr id="260" name="Shape 260"/>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61" name="Shape 261"/>
          <p:cNvSpPr/>
          <p:nvPr/>
        </p:nvSpPr>
        <p:spPr>
          <a:xfrm>
            <a:off x="3810000" y="3911600"/>
            <a:ext cx="7071618" cy="7225904"/>
          </a:xfrm>
          <a:prstGeom prst="roundRect">
            <a:avLst>
              <a:gd name="adj" fmla="val 14684"/>
            </a:avLst>
          </a:prstGeom>
          <a:solidFill>
            <a:srgbClr val="24AC67"/>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defTabSz="584200">
              <a:defRPr b="1" sz="6000">
                <a:solidFill>
                  <a:srgbClr val="FFFFFF"/>
                </a:solidFill>
                <a:latin typeface="Helvetica Neue"/>
                <a:ea typeface="Helvetica Neue"/>
                <a:cs typeface="Helvetica Neue"/>
                <a:sym typeface="Helvetica Neue"/>
              </a:defRPr>
            </a:pPr>
            <a:r>
              <a:t>John 2</a:t>
            </a:r>
          </a:p>
          <a:p>
            <a:pPr defTabSz="584200">
              <a:defRPr b="1" sz="6000">
                <a:solidFill>
                  <a:srgbClr val="FFFFFF"/>
                </a:solidFill>
                <a:latin typeface="Helvetica Neue"/>
                <a:ea typeface="Helvetica Neue"/>
                <a:cs typeface="Helvetica Neue"/>
                <a:sym typeface="Helvetica Neue"/>
              </a:defRPr>
            </a:pPr>
            <a:r>
              <a:t>Cleansed the Temple: “</a:t>
            </a:r>
            <a:r>
              <a:rPr u="sng"/>
              <a:t>my Father’s House</a:t>
            </a:r>
            <a:r>
              <a:t>”</a:t>
            </a:r>
          </a:p>
        </p:txBody>
      </p:sp>
      <p:sp>
        <p:nvSpPr>
          <p:cNvPr id="262" name="Shape 262"/>
          <p:cNvSpPr/>
          <p:nvPr>
            <p:ph type="title"/>
          </p:nvPr>
        </p:nvSpPr>
        <p:spPr>
          <a:prstGeom prst="rect">
            <a:avLst/>
          </a:prstGeom>
          <a:effectLst>
            <a:outerShdw sx="100000" sy="100000" kx="0" ky="0" algn="b" rotWithShape="0" blurRad="381000" dist="57163" dir="5400000">
              <a:srgbClr val="000000"/>
            </a:outerShdw>
          </a:effectLst>
        </p:spPr>
        <p:txBody>
          <a:bodyPr/>
          <a:lstStyle>
            <a:lvl1pPr>
              <a:defRPr>
                <a:solidFill>
                  <a:srgbClr val="FFFFFF"/>
                </a:solidFill>
                <a:effectLst>
                  <a:outerShdw sx="100000" sy="100000" kx="0" ky="0" algn="b" rotWithShape="0" blurRad="63500" dist="38100" dir="18900000">
                    <a:srgbClr val="000000"/>
                  </a:outerShdw>
                </a:effectLst>
              </a:defRPr>
            </a:lvl1pPr>
          </a:lstStyle>
          <a:p>
            <a:pPr/>
            <a:r>
              <a:t>Jesus in the Temple</a:t>
            </a:r>
          </a:p>
        </p:txBody>
      </p:sp>
      <p:sp>
        <p:nvSpPr>
          <p:cNvPr id="263" name="Shape 263"/>
          <p:cNvSpPr/>
          <p:nvPr/>
        </p:nvSpPr>
        <p:spPr>
          <a:xfrm>
            <a:off x="13618071" y="3848100"/>
            <a:ext cx="7071619" cy="7378304"/>
          </a:xfrm>
          <a:prstGeom prst="roundRect">
            <a:avLst>
              <a:gd name="adj" fmla="val 13536"/>
            </a:avLst>
          </a:prstGeom>
          <a:solidFill>
            <a:srgbClr val="B14182"/>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lvl="1" defTabSz="584200">
              <a:defRPr b="1" sz="6000">
                <a:solidFill>
                  <a:srgbClr val="FFFFFF"/>
                </a:solidFill>
                <a:latin typeface="Helvetica Neue"/>
                <a:ea typeface="Helvetica Neue"/>
                <a:cs typeface="Helvetica Neue"/>
                <a:sym typeface="Helvetica Neue"/>
              </a:defRPr>
            </a:pPr>
            <a:r>
              <a:t>Matthew 23:38 </a:t>
            </a:r>
          </a:p>
          <a:p>
            <a:pPr lvl="1" defTabSz="584200">
              <a:defRPr b="1" sz="6000">
                <a:solidFill>
                  <a:srgbClr val="FFFFFF"/>
                </a:solidFill>
                <a:latin typeface="Helvetica Neue"/>
                <a:ea typeface="Helvetica Neue"/>
                <a:cs typeface="Helvetica Neue"/>
                <a:sym typeface="Helvetica Neue"/>
              </a:defRPr>
            </a:pPr>
            <a:r>
              <a:rPr u="sng"/>
              <a:t>Your house </a:t>
            </a:r>
            <a:r>
              <a:t>is left </a:t>
            </a:r>
            <a:r>
              <a:rPr u="sng"/>
              <a:t>unto you</a:t>
            </a:r>
            <a:r>
              <a:t> desolate</a:t>
            </a:r>
          </a:p>
        </p:txBody>
      </p:sp>
    </p:spTree>
  </p:cSld>
  <p:clrMapOvr>
    <a:masterClrMapping/>
  </p:clrMapOvr>
  <p:transition xmlns:p14="http://schemas.microsoft.com/office/powerpoint/2010/main" spd="med" advClick="1" p14:dur="1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261"/>
                                        </p:tgtEl>
                                        <p:attrNameLst>
                                          <p:attrName>style.visibility</p:attrName>
                                        </p:attrNameLst>
                                      </p:cBhvr>
                                      <p:to>
                                        <p:strVal val="visible"/>
                                      </p:to>
                                    </p:set>
                                    <p:animEffect filter="dissolve" transition="in">
                                      <p:cBhvr>
                                        <p:cTn id="7" dur="1000"/>
                                        <p:tgtEl>
                                          <p:spTgt spid="261"/>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9" grpId="2" fill="hold">
                                  <p:stCondLst>
                                    <p:cond delay="0"/>
                                  </p:stCondLst>
                                  <p:iterate type="el" backwards="0">
                                    <p:tmAbs val="0"/>
                                  </p:iterate>
                                  <p:childTnLst>
                                    <p:set>
                                      <p:cBhvr>
                                        <p:cTn id="11" fill="hold"/>
                                        <p:tgtEl>
                                          <p:spTgt spid="263"/>
                                        </p:tgtEl>
                                        <p:attrNameLst>
                                          <p:attrName>style.visibility</p:attrName>
                                        </p:attrNameLst>
                                      </p:cBhvr>
                                      <p:to>
                                        <p:strVal val="visible"/>
                                      </p:to>
                                    </p:set>
                                    <p:animEffect filter="dissolve" transition="in">
                                      <p:cBhvr>
                                        <p:cTn id="12" dur="1000"/>
                                        <p:tgtEl>
                                          <p:spTgt spid="2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3" grpId="2"/>
      <p:bldP build="whole" bldLvl="1" animBg="1" rev="0" advAuto="0" spid="261" grpId="1"/>
    </p:bldLst>
  </p:timing>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65" name="Shape 265"/>
          <p:cNvSpPr/>
          <p:nvPr>
            <p:ph type="body" sz="half" idx="1"/>
          </p:nvPr>
        </p:nvSpPr>
        <p:spPr>
          <a:xfrm>
            <a:off x="12689764" y="3521882"/>
            <a:ext cx="10580491" cy="7309347"/>
          </a:xfrm>
          <a:prstGeom prst="rect">
            <a:avLst/>
          </a:prstGeom>
          <a:ln w="9525">
            <a:round/>
          </a:ln>
        </p:spPr>
        <p:txBody>
          <a:bodyPr anchor="t"/>
          <a:lstStyle/>
          <a:p>
            <a:pPr marL="0" indent="0">
              <a:buSzTx/>
              <a:buNone/>
              <a:defRPr b="1" sz="6000">
                <a:latin typeface="Helvetica"/>
                <a:ea typeface="Helvetica"/>
                <a:cs typeface="Helvetica"/>
                <a:sym typeface="Helvetica"/>
              </a:defRPr>
            </a:pPr>
            <a:r>
              <a:t>Amos 5:18 Woe unto you that desire </a:t>
            </a:r>
            <a:r>
              <a:rPr u="sng"/>
              <a:t>the day of the LORD</a:t>
            </a:r>
            <a:r>
              <a:t>! to what end is it for you?</a:t>
            </a:r>
            <a:r>
              <a:rPr u="sng"/>
              <a:t> the day of the LORD</a:t>
            </a:r>
            <a:r>
              <a:t> is darkness, and not light.</a:t>
            </a:r>
          </a:p>
        </p:txBody>
      </p:sp>
      <p:sp>
        <p:nvSpPr>
          <p:cNvPr id="266" name="Shape 266"/>
          <p:cNvSpPr/>
          <p:nvPr>
            <p:ph type="title"/>
          </p:nvPr>
        </p:nvSpPr>
        <p:spPr>
          <a:prstGeom prst="rect">
            <a:avLst/>
          </a:prstGeom>
        </p:spPr>
        <p:txBody>
          <a:bodyPr/>
          <a:lstStyle/>
          <a:p>
            <a:pPr/>
            <a:r>
              <a:t>Mal 3:2 The day of his coming</a:t>
            </a:r>
          </a:p>
        </p:txBody>
      </p:sp>
      <p:sp>
        <p:nvSpPr>
          <p:cNvPr id="267" name="Shape 267"/>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270" name="Group 270"/>
          <p:cNvGrpSpPr/>
          <p:nvPr/>
        </p:nvGrpSpPr>
        <p:grpSpPr>
          <a:xfrm>
            <a:off x="1493354" y="3351257"/>
            <a:ext cx="10921740" cy="7650597"/>
            <a:chOff x="0" y="0"/>
            <a:chExt cx="10921738" cy="7650595"/>
          </a:xfrm>
        </p:grpSpPr>
        <p:sp>
          <p:nvSpPr>
            <p:cNvPr id="269" name="Shape 269"/>
            <p:cNvSpPr/>
            <p:nvPr/>
          </p:nvSpPr>
          <p:spPr>
            <a:xfrm>
              <a:off x="170624" y="170624"/>
              <a:ext cx="10580490" cy="7309347"/>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defTabSz="792479">
                <a:spcBef>
                  <a:spcPts val="5600"/>
                </a:spcBef>
                <a:defRPr b="1" sz="5760">
                  <a:latin typeface="Helvetica"/>
                  <a:ea typeface="Helvetica"/>
                  <a:cs typeface="Helvetica"/>
                  <a:sym typeface="Helvetica"/>
                </a:defRPr>
              </a:pPr>
              <a:r>
                <a:t>Joel 2:11 And the LORD shall utter his voice before his army: for his camp is very great: for he is strong that executeth his word: for </a:t>
              </a:r>
              <a:r>
                <a:rPr u="sng"/>
                <a:t>the day of the LORD </a:t>
              </a:r>
              <a:r>
                <a:t>is great and very terrible; and who can </a:t>
              </a:r>
              <a:r>
                <a:rPr u="sng"/>
                <a:t>abide </a:t>
              </a:r>
              <a:r>
                <a:t>it?</a:t>
              </a:r>
            </a:p>
          </p:txBody>
        </p:sp>
        <p:pic>
          <p:nvPicPr>
            <p:cNvPr id="268" name=""/>
            <p:cNvPicPr>
              <a:picLocks noChangeAspect="0"/>
            </p:cNvPicPr>
            <p:nvPr/>
          </p:nvPicPr>
          <p:blipFill>
            <a:blip r:embed="rId2">
              <a:extLst/>
            </a:blip>
            <a:stretch>
              <a:fillRect/>
            </a:stretch>
          </p:blipFill>
          <p:spPr>
            <a:xfrm>
              <a:off x="0" y="-1"/>
              <a:ext cx="10921739" cy="7650597"/>
            </a:xfrm>
            <a:prstGeom prst="rect">
              <a:avLst/>
            </a:prstGeom>
            <a:effectLst/>
          </p:spPr>
        </p:pic>
      </p:grpSp>
    </p:spTree>
  </p:cSld>
  <p:clrMapOvr>
    <a:masterClrMapping/>
  </p:clrMapOvr>
  <p:transition xmlns:p14="http://schemas.microsoft.com/office/powerpoint/2010/main" spd="med" advClick="1" p14:dur="1000"/>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72" name="Shape 272"/>
          <p:cNvSpPr/>
          <p:nvPr>
            <p:ph type="title"/>
          </p:nvPr>
        </p:nvSpPr>
        <p:spPr>
          <a:prstGeom prst="rect">
            <a:avLst/>
          </a:prstGeom>
        </p:spPr>
        <p:txBody>
          <a:bodyPr/>
          <a:lstStyle/>
          <a:p>
            <a:pPr/>
            <a:r>
              <a:t>Mal 3:2,3</a:t>
            </a:r>
          </a:p>
        </p:txBody>
      </p:sp>
      <p:sp>
        <p:nvSpPr>
          <p:cNvPr id="273" name="Shape 273"/>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74" name=""/>
          <p:cNvPicPr>
            <a:picLocks noChangeAspect="0"/>
          </p:cNvPicPr>
          <p:nvPr/>
        </p:nvPicPr>
        <p:blipFill>
          <a:blip r:embed="rId2">
            <a:extLst/>
          </a:blip>
          <a:stretch>
            <a:fillRect/>
          </a:stretch>
        </p:blipFill>
        <p:spPr>
          <a:xfrm>
            <a:off x="1973591" y="2297987"/>
            <a:ext cx="8406842" cy="11101226"/>
          </a:xfrm>
          <a:prstGeom prst="rect">
            <a:avLst/>
          </a:prstGeom>
        </p:spPr>
      </p:pic>
      <p:sp>
        <p:nvSpPr>
          <p:cNvPr id="276" name="Shape 276"/>
          <p:cNvSpPr/>
          <p:nvPr/>
        </p:nvSpPr>
        <p:spPr>
          <a:xfrm>
            <a:off x="4181524" y="2933699"/>
            <a:ext cx="3584576"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Refiner’s fire</a:t>
            </a:r>
          </a:p>
        </p:txBody>
      </p:sp>
      <p:sp>
        <p:nvSpPr>
          <p:cNvPr id="277" name="Shape 277"/>
          <p:cNvSpPr/>
          <p:nvPr/>
        </p:nvSpPr>
        <p:spPr>
          <a:xfrm>
            <a:off x="2473598" y="3848100"/>
            <a:ext cx="7500689" cy="3170536"/>
          </a:xfrm>
          <a:prstGeom prst="roundRect">
            <a:avLst>
              <a:gd name="adj" fmla="val 16179"/>
            </a:avLst>
          </a:prstGeom>
          <a:solidFill>
            <a:srgbClr val="198C78"/>
          </a:solidFill>
          <a:ln w="50800">
            <a:solidFill>
              <a:srgbClr val="FFFFFF"/>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584200">
              <a:defRPr sz="6000">
                <a:solidFill>
                  <a:srgbClr val="FFFFFF"/>
                </a:solidFill>
                <a:latin typeface="Helvetica Neue Light"/>
                <a:ea typeface="Helvetica Neue Light"/>
                <a:cs typeface="Helvetica Neue Light"/>
                <a:sym typeface="Helvetica Neue Light"/>
              </a:defRPr>
            </a:lvl1pPr>
          </a:lstStyle>
          <a:p>
            <a:pPr/>
            <a:r>
              <a:t>3:3 Refiner and purifier of silver and gold</a:t>
            </a:r>
          </a:p>
        </p:txBody>
      </p:sp>
    </p:spTree>
  </p:cSld>
  <p:clrMapOvr>
    <a:masterClrMapping/>
  </p:clrMapOvr>
  <p:transition xmlns:p14="http://schemas.microsoft.com/office/powerpoint/2010/main" spd="med" advClick="1" p14:dur="1000"/>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79" name="Shape 279"/>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80" name="pasted-image.png"/>
          <p:cNvPicPr>
            <a:picLocks noChangeAspect="1"/>
          </p:cNvPicPr>
          <p:nvPr/>
        </p:nvPicPr>
        <p:blipFill>
          <a:blip r:embed="rId2">
            <a:extLst/>
          </a:blip>
          <a:srcRect l="0" t="0" r="8765" b="0"/>
          <a:stretch>
            <a:fillRect/>
          </a:stretch>
        </p:blipFill>
        <p:spPr>
          <a:xfrm>
            <a:off x="70692" y="82550"/>
            <a:ext cx="24242672" cy="10368768"/>
          </a:xfrm>
          <a:prstGeom prst="rect">
            <a:avLst/>
          </a:prstGeom>
          <a:ln w="25400">
            <a:miter lim="400000"/>
          </a:ln>
          <a:effectLst>
            <a:outerShdw sx="100000" sy="100000" kx="0" ky="0" algn="b" rotWithShape="0" blurRad="254000" dist="127000" dir="5400000">
              <a:srgbClr val="000000">
                <a:alpha val="70000"/>
              </a:srgbClr>
            </a:outerShdw>
          </a:effectLst>
        </p:spPr>
      </p:pic>
      <p:sp>
        <p:nvSpPr>
          <p:cNvPr id="281" name="Shape 281"/>
          <p:cNvSpPr/>
          <p:nvPr/>
        </p:nvSpPr>
        <p:spPr>
          <a:xfrm>
            <a:off x="892671" y="6517580"/>
            <a:ext cx="4513858" cy="7010897"/>
          </a:xfrm>
          <a:prstGeom prst="roundRect">
            <a:avLst>
              <a:gd name="adj" fmla="val 15000"/>
            </a:avLst>
          </a:prstGeom>
          <a:solidFill>
            <a:srgbClr val="DC9C02"/>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a:solidFill>
                  <a:srgbClr val="FFFFFF"/>
                </a:solidFill>
                <a:latin typeface="Helvetica"/>
                <a:ea typeface="Helvetica"/>
                <a:cs typeface="Helvetica"/>
                <a:sym typeface="Helvetica"/>
              </a:defRPr>
            </a:lvl1pPr>
          </a:lstStyle>
          <a:p>
            <a:pPr/>
            <a:r>
              <a:t>Prov 17:3 The fining pot is for silver, and the furnace for gold: but the LORD trieth the hearts.</a:t>
            </a:r>
          </a:p>
        </p:txBody>
      </p:sp>
      <p:sp>
        <p:nvSpPr>
          <p:cNvPr id="282" name="Shape 282"/>
          <p:cNvSpPr/>
          <p:nvPr/>
        </p:nvSpPr>
        <p:spPr>
          <a:xfrm>
            <a:off x="5731371" y="6438403"/>
            <a:ext cx="5148858" cy="7072512"/>
          </a:xfrm>
          <a:prstGeom prst="roundRect">
            <a:avLst>
              <a:gd name="adj" fmla="val 13150"/>
            </a:avLst>
          </a:prstGeom>
          <a:solidFill>
            <a:srgbClr val="DC9C02"/>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a:solidFill>
                  <a:srgbClr val="FFFFFF"/>
                </a:solidFill>
                <a:latin typeface="Helvetica"/>
                <a:ea typeface="Helvetica"/>
                <a:cs typeface="Helvetica"/>
                <a:sym typeface="Helvetica"/>
              </a:defRPr>
            </a:lvl1pPr>
          </a:lstStyle>
          <a:p>
            <a:pPr/>
            <a:r>
              <a:t>1Pe 1:7 the trial of your faith… more precious than of gold that perisheth, though it be tried with fire…</a:t>
            </a:r>
          </a:p>
        </p:txBody>
      </p:sp>
      <p:grpSp>
        <p:nvGrpSpPr>
          <p:cNvPr id="285" name="Group 285"/>
          <p:cNvGrpSpPr/>
          <p:nvPr/>
        </p:nvGrpSpPr>
        <p:grpSpPr>
          <a:xfrm>
            <a:off x="11179671" y="3684830"/>
            <a:ext cx="6596614" cy="9767750"/>
            <a:chOff x="0" y="0"/>
            <a:chExt cx="6596613" cy="9767749"/>
          </a:xfrm>
        </p:grpSpPr>
        <p:sp>
          <p:nvSpPr>
            <p:cNvPr id="283" name="Shape 283"/>
            <p:cNvSpPr/>
            <p:nvPr/>
          </p:nvSpPr>
          <p:spPr>
            <a:xfrm>
              <a:off x="0" y="0"/>
              <a:ext cx="6382346" cy="5605432"/>
            </a:xfrm>
            <a:prstGeom prst="roundRect">
              <a:avLst>
                <a:gd name="adj" fmla="val 17079"/>
              </a:avLst>
            </a:prstGeom>
            <a:solidFill>
              <a:srgbClr val="DC9C02"/>
            </a:solidFill>
            <a:ln w="50800" cap="flat">
              <a:solidFill>
                <a:srgbClr val="FFFFFF"/>
              </a:solidFill>
              <a:prstDash val="solid"/>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defTabSz="584200">
                <a:defRPr b="1">
                  <a:solidFill>
                    <a:srgbClr val="FFFFFF"/>
                  </a:solidFill>
                  <a:latin typeface="Helvetica"/>
                  <a:ea typeface="Helvetica"/>
                  <a:cs typeface="Helvetica"/>
                  <a:sym typeface="Helvetica"/>
                </a:defRPr>
              </a:lvl1pPr>
            </a:lstStyle>
            <a:p>
              <a:pPr/>
              <a:r>
                <a:t>1Pe 4:12 Beloved, think it not strange concerning the fiery trial* which is to try you…</a:t>
              </a:r>
            </a:p>
          </p:txBody>
        </p:sp>
        <p:sp>
          <p:nvSpPr>
            <p:cNvPr id="284" name="Shape 284"/>
            <p:cNvSpPr/>
            <p:nvPr/>
          </p:nvSpPr>
          <p:spPr>
            <a:xfrm>
              <a:off x="359316" y="6389822"/>
              <a:ext cx="6237298" cy="337792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l"/>
            </a:lstStyle>
            <a:p>
              <a:pPr/>
              <a:r>
                <a:t>* the burning by which metals are roasted and reduced</a:t>
              </a:r>
            </a:p>
          </p:txBody>
        </p:sp>
      </p:grpSp>
      <p:sp>
        <p:nvSpPr>
          <p:cNvPr id="286" name="Shape 286"/>
          <p:cNvSpPr/>
          <p:nvPr/>
        </p:nvSpPr>
        <p:spPr>
          <a:xfrm>
            <a:off x="18494871" y="8442027"/>
            <a:ext cx="5625704" cy="4711205"/>
          </a:xfrm>
          <a:prstGeom prst="roundRect">
            <a:avLst>
              <a:gd name="adj" fmla="val 14372"/>
            </a:avLst>
          </a:prstGeom>
          <a:solidFill>
            <a:srgbClr val="DC9C02"/>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defTabSz="584200">
              <a:defRPr b="1">
                <a:solidFill>
                  <a:srgbClr val="FFFFFF"/>
                </a:solidFill>
                <a:latin typeface="Helvetica"/>
                <a:ea typeface="Helvetica"/>
                <a:cs typeface="Helvetica"/>
                <a:sym typeface="Helvetica"/>
              </a:defRPr>
            </a:pPr>
            <a:r>
              <a:t>Job 23:10</a:t>
            </a:r>
          </a:p>
          <a:p>
            <a:pPr defTabSz="584200">
              <a:defRPr b="1">
                <a:solidFill>
                  <a:srgbClr val="FFFFFF"/>
                </a:solidFill>
                <a:latin typeface="Helvetica"/>
                <a:ea typeface="Helvetica"/>
                <a:cs typeface="Helvetica"/>
                <a:sym typeface="Helvetica"/>
              </a:defRPr>
            </a:pPr>
            <a:r>
              <a:t>When he hath tried me, I shall come forth as gold.</a:t>
            </a:r>
          </a:p>
        </p:txBody>
      </p:sp>
    </p:spTree>
  </p:cSld>
  <p:clrMapOvr>
    <a:masterClrMapping/>
  </p:clrMapOvr>
  <p:transition xmlns:p14="http://schemas.microsoft.com/office/powerpoint/2010/main" spd="med" advClick="1" p14:dur="1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281"/>
                                        </p:tgtEl>
                                        <p:attrNameLst>
                                          <p:attrName>style.visibility</p:attrName>
                                        </p:attrNameLst>
                                      </p:cBhvr>
                                      <p:to>
                                        <p:strVal val="visible"/>
                                      </p:to>
                                    </p:set>
                                    <p:animEffect filter="dissolve" transition="in">
                                      <p:cBhvr>
                                        <p:cTn id="7" dur="1000"/>
                                        <p:tgtEl>
                                          <p:spTgt spid="281"/>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9" grpId="2" fill="hold">
                                  <p:stCondLst>
                                    <p:cond delay="0"/>
                                  </p:stCondLst>
                                  <p:iterate type="el" backwards="0">
                                    <p:tmAbs val="0"/>
                                  </p:iterate>
                                  <p:childTnLst>
                                    <p:set>
                                      <p:cBhvr>
                                        <p:cTn id="11" fill="hold"/>
                                        <p:tgtEl>
                                          <p:spTgt spid="282"/>
                                        </p:tgtEl>
                                        <p:attrNameLst>
                                          <p:attrName>style.visibility</p:attrName>
                                        </p:attrNameLst>
                                      </p:cBhvr>
                                      <p:to>
                                        <p:strVal val="visible"/>
                                      </p:to>
                                    </p:set>
                                    <p:animEffect filter="dissolve" transition="in">
                                      <p:cBhvr>
                                        <p:cTn id="12" dur="1000"/>
                                        <p:tgtEl>
                                          <p:spTgt spid="282"/>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9" grpId="3" fill="hold">
                                  <p:stCondLst>
                                    <p:cond delay="0"/>
                                  </p:stCondLst>
                                  <p:iterate type="el" backwards="0">
                                    <p:tmAbs val="0"/>
                                  </p:iterate>
                                  <p:childTnLst>
                                    <p:set>
                                      <p:cBhvr>
                                        <p:cTn id="16" fill="hold"/>
                                        <p:tgtEl>
                                          <p:spTgt spid="285"/>
                                        </p:tgtEl>
                                        <p:attrNameLst>
                                          <p:attrName>style.visibility</p:attrName>
                                        </p:attrNameLst>
                                      </p:cBhvr>
                                      <p:to>
                                        <p:strVal val="visible"/>
                                      </p:to>
                                    </p:set>
                                    <p:animEffect filter="dissolve" transition="in">
                                      <p:cBhvr>
                                        <p:cTn id="17" dur="1000"/>
                                        <p:tgtEl>
                                          <p:spTgt spid="285"/>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ID="9" grpId="4" fill="hold">
                                  <p:stCondLst>
                                    <p:cond delay="0"/>
                                  </p:stCondLst>
                                  <p:iterate type="el" backwards="0">
                                    <p:tmAbs val="0"/>
                                  </p:iterate>
                                  <p:childTnLst>
                                    <p:set>
                                      <p:cBhvr>
                                        <p:cTn id="21" fill="hold"/>
                                        <p:tgtEl>
                                          <p:spTgt spid="286"/>
                                        </p:tgtEl>
                                        <p:attrNameLst>
                                          <p:attrName>style.visibility</p:attrName>
                                        </p:attrNameLst>
                                      </p:cBhvr>
                                      <p:to>
                                        <p:strVal val="visible"/>
                                      </p:to>
                                    </p:set>
                                    <p:animEffect filter="dissolve" transition="in">
                                      <p:cBhvr>
                                        <p:cTn id="22" dur="1000"/>
                                        <p:tgtEl>
                                          <p:spTgt spid="2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6" grpId="4"/>
      <p:bldP build="whole" bldLvl="1" animBg="1" rev="0" advAuto="0" spid="285" grpId="3"/>
      <p:bldP build="whole" bldLvl="1" animBg="1" rev="0" advAuto="0" spid="281" grpId="1"/>
      <p:bldP build="whole" bldLvl="1" animBg="1" rev="0" advAuto="0" spid="282" grpId="2"/>
    </p:bldLst>
  </p:timing>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88" name="Shape 288"/>
          <p:cNvSpPr/>
          <p:nvPr>
            <p:ph type="title"/>
          </p:nvPr>
        </p:nvSpPr>
        <p:spPr>
          <a:prstGeom prst="rect">
            <a:avLst/>
          </a:prstGeom>
        </p:spPr>
        <p:txBody>
          <a:bodyPr/>
          <a:lstStyle/>
          <a:p>
            <a:pPr/>
            <a:r>
              <a:t>Mal 3:2,3</a:t>
            </a:r>
          </a:p>
        </p:txBody>
      </p:sp>
      <p:sp>
        <p:nvSpPr>
          <p:cNvPr id="289" name="Shape 289"/>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290" name=""/>
          <p:cNvPicPr>
            <a:picLocks noChangeAspect="0"/>
          </p:cNvPicPr>
          <p:nvPr/>
        </p:nvPicPr>
        <p:blipFill>
          <a:blip r:embed="rId2">
            <a:extLst/>
          </a:blip>
          <a:stretch>
            <a:fillRect/>
          </a:stretch>
        </p:blipFill>
        <p:spPr>
          <a:xfrm>
            <a:off x="1973591" y="2297987"/>
            <a:ext cx="8406842" cy="11101226"/>
          </a:xfrm>
          <a:prstGeom prst="rect">
            <a:avLst/>
          </a:prstGeom>
        </p:spPr>
      </p:pic>
      <p:sp>
        <p:nvSpPr>
          <p:cNvPr id="292" name="Shape 292"/>
          <p:cNvSpPr/>
          <p:nvPr/>
        </p:nvSpPr>
        <p:spPr>
          <a:xfrm>
            <a:off x="3975540" y="2933699"/>
            <a:ext cx="3996544"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latin typeface="Helvetica"/>
                <a:ea typeface="Helvetica"/>
                <a:cs typeface="Helvetica"/>
                <a:sym typeface="Helvetica"/>
              </a:defRPr>
            </a:lvl1pPr>
          </a:lstStyle>
          <a:p>
            <a:pPr/>
            <a:r>
              <a:t>Refiner’s fire</a:t>
            </a:r>
          </a:p>
        </p:txBody>
      </p:sp>
      <p:sp>
        <p:nvSpPr>
          <p:cNvPr id="293" name="Shape 293"/>
          <p:cNvSpPr/>
          <p:nvPr/>
        </p:nvSpPr>
        <p:spPr>
          <a:xfrm>
            <a:off x="2552973" y="6946900"/>
            <a:ext cx="7506277" cy="3022600"/>
          </a:xfrm>
          <a:prstGeom prst="roundRect">
            <a:avLst>
              <a:gd name="adj" fmla="val 16971"/>
            </a:avLst>
          </a:prstGeom>
          <a:solidFill>
            <a:srgbClr val="198C78"/>
          </a:solidFill>
          <a:ln w="50800">
            <a:solidFill>
              <a:srgbClr val="FFFFFF"/>
            </a:solidFill>
            <a:miter lim="400000"/>
          </a:ln>
          <a:extLst>
            <a:ext uri="{C572A759-6A51-4108-AA02-DFA0A04FC94B}">
              <ma14:wrappingTextBoxFlag xmlns:ma14="http://schemas.microsoft.com/office/mac/drawingml/2011/main" val="1"/>
            </a:ext>
          </a:extLst>
        </p:spPr>
        <p:txBody>
          <a:bodyPr lIns="50800" tIns="50800" rIns="50800" bIns="50800" anchor="ctr"/>
          <a:lstStyle/>
          <a:p>
            <a:pPr defTabSz="584200">
              <a:defRPr b="1" sz="6000">
                <a:solidFill>
                  <a:srgbClr val="FFFFFF"/>
                </a:solidFill>
                <a:latin typeface="Helvetica Neue"/>
                <a:ea typeface="Helvetica Neue"/>
                <a:cs typeface="Helvetica Neue"/>
                <a:sym typeface="Helvetica Neue"/>
              </a:defRPr>
            </a:pPr>
            <a:r>
              <a:t>Silver of redemption </a:t>
            </a:r>
          </a:p>
          <a:p>
            <a:pPr defTabSz="584200">
              <a:defRPr b="1" sz="6000">
                <a:solidFill>
                  <a:srgbClr val="FFFFFF"/>
                </a:solidFill>
                <a:latin typeface="Helvetica Neue"/>
                <a:ea typeface="Helvetica Neue"/>
                <a:cs typeface="Helvetica Neue"/>
                <a:sym typeface="Helvetica Neue"/>
              </a:defRPr>
            </a:pPr>
            <a:r>
              <a:t>(Exodus 30:14)</a:t>
            </a:r>
          </a:p>
        </p:txBody>
      </p:sp>
      <p:sp>
        <p:nvSpPr>
          <p:cNvPr id="294" name="Shape 294"/>
          <p:cNvSpPr/>
          <p:nvPr/>
        </p:nvSpPr>
        <p:spPr>
          <a:xfrm>
            <a:off x="2474690" y="3848100"/>
            <a:ext cx="7662844" cy="3022600"/>
          </a:xfrm>
          <a:prstGeom prst="roundRect">
            <a:avLst>
              <a:gd name="adj" fmla="val 16971"/>
            </a:avLst>
          </a:prstGeom>
          <a:solidFill>
            <a:srgbClr val="198C78"/>
          </a:solidFill>
          <a:ln w="50800">
            <a:solidFill>
              <a:srgbClr val="FFFFFF"/>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584200">
              <a:defRPr b="1" sz="6000">
                <a:solidFill>
                  <a:srgbClr val="FFFFFF"/>
                </a:solidFill>
                <a:latin typeface="Helvetica Neue"/>
                <a:ea typeface="Helvetica Neue"/>
                <a:cs typeface="Helvetica Neue"/>
                <a:sym typeface="Helvetica Neue"/>
              </a:defRPr>
            </a:lvl1pPr>
          </a:lstStyle>
          <a:p>
            <a:pPr/>
            <a:r>
              <a:t>3:3 Refiner and purifier of silver and gold</a:t>
            </a:r>
          </a:p>
        </p:txBody>
      </p:sp>
      <p:sp>
        <p:nvSpPr>
          <p:cNvPr id="295" name="Shape 295"/>
          <p:cNvSpPr/>
          <p:nvPr/>
        </p:nvSpPr>
        <p:spPr>
          <a:xfrm>
            <a:off x="2552974" y="10045700"/>
            <a:ext cx="7506276" cy="2235200"/>
          </a:xfrm>
          <a:prstGeom prst="roundRect">
            <a:avLst>
              <a:gd name="adj" fmla="val 22949"/>
            </a:avLst>
          </a:prstGeom>
          <a:solidFill>
            <a:srgbClr val="198C78"/>
          </a:solidFill>
          <a:ln w="50800">
            <a:solidFill>
              <a:srgbClr val="FFFFFF"/>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584200">
              <a:defRPr b="1" sz="6000">
                <a:solidFill>
                  <a:srgbClr val="FFFFFF"/>
                </a:solidFill>
                <a:latin typeface="Helvetica Neue"/>
                <a:ea typeface="Helvetica Neue"/>
                <a:cs typeface="Helvetica Neue"/>
                <a:sym typeface="Helvetica Neue"/>
              </a:defRPr>
            </a:lvl1pPr>
          </a:lstStyle>
          <a:p>
            <a:pPr/>
            <a:r>
              <a:t>Gold of tried faith (1 Peter 1:7)</a:t>
            </a:r>
          </a:p>
        </p:txBody>
      </p:sp>
      <p:sp>
        <p:nvSpPr>
          <p:cNvPr id="296" name="Shape 296"/>
          <p:cNvSpPr/>
          <p:nvPr/>
        </p:nvSpPr>
        <p:spPr>
          <a:xfrm>
            <a:off x="2997954" y="12279114"/>
            <a:ext cx="6358117" cy="863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r>
              <a:t>Removal of dross</a:t>
            </a:r>
          </a:p>
        </p:txBody>
      </p:sp>
    </p:spTree>
  </p:cSld>
  <p:clrMapOvr>
    <a:masterClrMapping/>
  </p:clrMapOvr>
  <p:transition xmlns:p14="http://schemas.microsoft.com/office/powerpoint/2010/main" spd="med" advClick="1" p14:dur="1000"/>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98" name="Shape 298"/>
          <p:cNvSpPr/>
          <p:nvPr>
            <p:ph type="title"/>
          </p:nvPr>
        </p:nvSpPr>
        <p:spPr>
          <a:prstGeom prst="rect">
            <a:avLst/>
          </a:prstGeom>
        </p:spPr>
        <p:txBody>
          <a:bodyPr/>
          <a:lstStyle/>
          <a:p>
            <a:pPr/>
            <a:r>
              <a:t>Mal 3:2,3</a:t>
            </a:r>
          </a:p>
        </p:txBody>
      </p:sp>
      <p:sp>
        <p:nvSpPr>
          <p:cNvPr id="299" name="Shape 299"/>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00" name=""/>
          <p:cNvPicPr>
            <a:picLocks noChangeAspect="0"/>
          </p:cNvPicPr>
          <p:nvPr/>
        </p:nvPicPr>
        <p:blipFill>
          <a:blip r:embed="rId2">
            <a:extLst/>
          </a:blip>
          <a:stretch>
            <a:fillRect/>
          </a:stretch>
        </p:blipFill>
        <p:spPr>
          <a:xfrm>
            <a:off x="1973591" y="2297987"/>
            <a:ext cx="8406842" cy="11101226"/>
          </a:xfrm>
          <a:prstGeom prst="rect">
            <a:avLst/>
          </a:prstGeom>
        </p:spPr>
      </p:pic>
      <p:pic>
        <p:nvPicPr>
          <p:cNvPr id="302" name=""/>
          <p:cNvPicPr>
            <a:picLocks noChangeAspect="0"/>
          </p:cNvPicPr>
          <p:nvPr/>
        </p:nvPicPr>
        <p:blipFill>
          <a:blip r:embed="rId3">
            <a:extLst/>
          </a:blip>
          <a:stretch>
            <a:fillRect/>
          </a:stretch>
        </p:blipFill>
        <p:spPr>
          <a:xfrm>
            <a:off x="11564175" y="2297987"/>
            <a:ext cx="8406842" cy="11101226"/>
          </a:xfrm>
          <a:prstGeom prst="rect">
            <a:avLst/>
          </a:prstGeom>
        </p:spPr>
      </p:pic>
      <p:sp>
        <p:nvSpPr>
          <p:cNvPr id="304" name="Shape 304"/>
          <p:cNvSpPr/>
          <p:nvPr/>
        </p:nvSpPr>
        <p:spPr>
          <a:xfrm>
            <a:off x="2552973" y="6946900"/>
            <a:ext cx="7506277" cy="3022600"/>
          </a:xfrm>
          <a:prstGeom prst="roundRect">
            <a:avLst>
              <a:gd name="adj" fmla="val 16971"/>
            </a:avLst>
          </a:prstGeom>
          <a:solidFill>
            <a:srgbClr val="198C78"/>
          </a:solidFill>
          <a:ln w="50800">
            <a:solidFill>
              <a:srgbClr val="FFFFFF"/>
            </a:solidFill>
            <a:miter lim="400000"/>
          </a:ln>
          <a:extLst>
            <a:ext uri="{C572A759-6A51-4108-AA02-DFA0A04FC94B}">
              <ma14:wrappingTextBoxFlag xmlns:ma14="http://schemas.microsoft.com/office/mac/drawingml/2011/main" val="1"/>
            </a:ext>
          </a:extLst>
        </p:spPr>
        <p:txBody>
          <a:bodyPr lIns="50800" tIns="50800" rIns="50800" bIns="50800" anchor="ctr"/>
          <a:lstStyle/>
          <a:p>
            <a:pPr defTabSz="584200">
              <a:defRPr b="1" sz="6000">
                <a:solidFill>
                  <a:srgbClr val="FFFFFF"/>
                </a:solidFill>
                <a:latin typeface="Helvetica Neue"/>
                <a:ea typeface="Helvetica Neue"/>
                <a:cs typeface="Helvetica Neue"/>
                <a:sym typeface="Helvetica Neue"/>
              </a:defRPr>
            </a:pPr>
            <a:r>
              <a:t>Silver of redemption </a:t>
            </a:r>
          </a:p>
          <a:p>
            <a:pPr defTabSz="584200">
              <a:defRPr b="1" sz="6000">
                <a:solidFill>
                  <a:srgbClr val="FFFFFF"/>
                </a:solidFill>
                <a:latin typeface="Helvetica Neue"/>
                <a:ea typeface="Helvetica Neue"/>
                <a:cs typeface="Helvetica Neue"/>
                <a:sym typeface="Helvetica Neue"/>
              </a:defRPr>
            </a:pPr>
            <a:r>
              <a:t>(Exodus 30:14)</a:t>
            </a:r>
          </a:p>
        </p:txBody>
      </p:sp>
      <p:sp>
        <p:nvSpPr>
          <p:cNvPr id="305" name="Shape 305"/>
          <p:cNvSpPr/>
          <p:nvPr/>
        </p:nvSpPr>
        <p:spPr>
          <a:xfrm>
            <a:off x="11885359" y="3848100"/>
            <a:ext cx="7662844" cy="2235200"/>
          </a:xfrm>
          <a:prstGeom prst="roundRect">
            <a:avLst>
              <a:gd name="adj" fmla="val 22949"/>
            </a:avLst>
          </a:prstGeom>
          <a:solidFill>
            <a:srgbClr val="207DAD"/>
          </a:solidFill>
          <a:ln w="50800">
            <a:solidFill>
              <a:srgbClr val="FFFFFF"/>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584200">
              <a:defRPr b="1" sz="6000">
                <a:solidFill>
                  <a:srgbClr val="FFFFFF"/>
                </a:solidFill>
                <a:latin typeface="Helvetica Neue"/>
                <a:ea typeface="Helvetica Neue"/>
                <a:cs typeface="Helvetica Neue"/>
                <a:sym typeface="Helvetica Neue"/>
              </a:defRPr>
            </a:lvl1pPr>
          </a:lstStyle>
          <a:p>
            <a:pPr/>
            <a:r>
              <a:t>3:2 Fuller: to wash, to trample</a:t>
            </a:r>
          </a:p>
        </p:txBody>
      </p:sp>
      <p:sp>
        <p:nvSpPr>
          <p:cNvPr id="306" name="Shape 306"/>
          <p:cNvSpPr/>
          <p:nvPr/>
        </p:nvSpPr>
        <p:spPr>
          <a:xfrm>
            <a:off x="3975540" y="2933699"/>
            <a:ext cx="3996544"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latin typeface="Helvetica"/>
                <a:ea typeface="Helvetica"/>
                <a:cs typeface="Helvetica"/>
                <a:sym typeface="Helvetica"/>
              </a:defRPr>
            </a:lvl1pPr>
          </a:lstStyle>
          <a:p>
            <a:pPr/>
            <a:r>
              <a:t>Refiner’s fire</a:t>
            </a:r>
          </a:p>
        </p:txBody>
      </p:sp>
      <p:sp>
        <p:nvSpPr>
          <p:cNvPr id="307" name="Shape 307"/>
          <p:cNvSpPr/>
          <p:nvPr/>
        </p:nvSpPr>
        <p:spPr>
          <a:xfrm>
            <a:off x="13751805" y="2933699"/>
            <a:ext cx="4031581"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latin typeface="Helvetica"/>
                <a:ea typeface="Helvetica"/>
                <a:cs typeface="Helvetica"/>
                <a:sym typeface="Helvetica"/>
              </a:defRPr>
            </a:lvl1pPr>
          </a:lstStyle>
          <a:p>
            <a:pPr/>
            <a:r>
              <a:t>Fuller’s soap</a:t>
            </a:r>
          </a:p>
        </p:txBody>
      </p:sp>
      <p:sp>
        <p:nvSpPr>
          <p:cNvPr id="308" name="Shape 308"/>
          <p:cNvSpPr/>
          <p:nvPr/>
        </p:nvSpPr>
        <p:spPr>
          <a:xfrm>
            <a:off x="2997954" y="12279114"/>
            <a:ext cx="6358117" cy="863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r>
              <a:t>Removal of dross</a:t>
            </a:r>
          </a:p>
        </p:txBody>
      </p:sp>
      <p:sp>
        <p:nvSpPr>
          <p:cNvPr id="309" name="Shape 309"/>
          <p:cNvSpPr/>
          <p:nvPr/>
        </p:nvSpPr>
        <p:spPr>
          <a:xfrm>
            <a:off x="2474690" y="3848100"/>
            <a:ext cx="7662844" cy="3022600"/>
          </a:xfrm>
          <a:prstGeom prst="roundRect">
            <a:avLst>
              <a:gd name="adj" fmla="val 16971"/>
            </a:avLst>
          </a:prstGeom>
          <a:solidFill>
            <a:srgbClr val="198C78"/>
          </a:solidFill>
          <a:ln w="50800">
            <a:solidFill>
              <a:srgbClr val="FFFFFF"/>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584200">
              <a:defRPr b="1" sz="6000">
                <a:solidFill>
                  <a:srgbClr val="FFFFFF"/>
                </a:solidFill>
                <a:latin typeface="Helvetica Neue"/>
                <a:ea typeface="Helvetica Neue"/>
                <a:cs typeface="Helvetica Neue"/>
                <a:sym typeface="Helvetica Neue"/>
              </a:defRPr>
            </a:lvl1pPr>
          </a:lstStyle>
          <a:p>
            <a:pPr/>
            <a:r>
              <a:t>3:3 Refiner and purifier of silver and gold</a:t>
            </a:r>
          </a:p>
        </p:txBody>
      </p:sp>
      <p:sp>
        <p:nvSpPr>
          <p:cNvPr id="310" name="Shape 310"/>
          <p:cNvSpPr/>
          <p:nvPr/>
        </p:nvSpPr>
        <p:spPr>
          <a:xfrm>
            <a:off x="2552974" y="10045700"/>
            <a:ext cx="7506276" cy="2235200"/>
          </a:xfrm>
          <a:prstGeom prst="roundRect">
            <a:avLst>
              <a:gd name="adj" fmla="val 22949"/>
            </a:avLst>
          </a:prstGeom>
          <a:solidFill>
            <a:srgbClr val="198C78"/>
          </a:solidFill>
          <a:ln w="50800">
            <a:solidFill>
              <a:srgbClr val="FFFFFF"/>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584200">
              <a:defRPr b="1" sz="6000">
                <a:solidFill>
                  <a:srgbClr val="FFFFFF"/>
                </a:solidFill>
                <a:latin typeface="Helvetica Neue"/>
                <a:ea typeface="Helvetica Neue"/>
                <a:cs typeface="Helvetica Neue"/>
                <a:sym typeface="Helvetica Neue"/>
              </a:defRPr>
            </a:lvl1pPr>
          </a:lstStyle>
          <a:p>
            <a:pPr/>
            <a:r>
              <a:t>Gold of tried faith (1 Peter 1:7)</a:t>
            </a:r>
          </a:p>
        </p:txBody>
      </p:sp>
    </p:spTree>
  </p:cSld>
  <p:clrMapOvr>
    <a:masterClrMapping/>
  </p:clrMapOvr>
  <p:transition xmlns:p14="http://schemas.microsoft.com/office/powerpoint/2010/main" spd="med" advClick="1" p14:dur="1000"/>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12" name="Shape 312"/>
          <p:cNvSpPr/>
          <p:nvPr>
            <p:ph type="title"/>
          </p:nvPr>
        </p:nvSpPr>
        <p:spPr>
          <a:prstGeom prst="rect">
            <a:avLst/>
          </a:prstGeom>
        </p:spPr>
        <p:txBody>
          <a:bodyPr/>
          <a:lstStyle/>
          <a:p>
            <a:pPr/>
          </a:p>
        </p:txBody>
      </p:sp>
      <p:sp>
        <p:nvSpPr>
          <p:cNvPr id="313" name="Shape 313"/>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14" name="pasted-image.png"/>
          <p:cNvPicPr>
            <a:picLocks noChangeAspect="1"/>
          </p:cNvPicPr>
          <p:nvPr/>
        </p:nvPicPr>
        <p:blipFill>
          <a:blip r:embed="rId3">
            <a:extLst/>
          </a:blip>
          <a:stretch>
            <a:fillRect/>
          </a:stretch>
        </p:blipFill>
        <p:spPr>
          <a:xfrm>
            <a:off x="2753904" y="359860"/>
            <a:ext cx="18876192" cy="12416340"/>
          </a:xfrm>
          <a:prstGeom prst="rect">
            <a:avLst/>
          </a:prstGeom>
          <a:ln w="25400">
            <a:miter lim="400000"/>
          </a:ln>
          <a:effectLst>
            <a:outerShdw sx="100000" sy="100000" kx="0" ky="0" algn="b" rotWithShape="0" blurRad="254000" dist="127000" dir="5400000">
              <a:srgbClr val="000000">
                <a:alpha val="70000"/>
              </a:srgbClr>
            </a:outerShdw>
          </a:effectLst>
        </p:spPr>
      </p:pic>
      <p:sp>
        <p:nvSpPr>
          <p:cNvPr id="315" name="Shape 315"/>
          <p:cNvSpPr/>
          <p:nvPr/>
        </p:nvSpPr>
        <p:spPr>
          <a:xfrm>
            <a:off x="10579417" y="6426199"/>
            <a:ext cx="1243966" cy="863601"/>
          </a:xfrm>
          <a:prstGeom prst="rect">
            <a:avLst/>
          </a:prstGeom>
          <a:ln w="12700">
            <a:miter lim="400000"/>
          </a:ln>
        </p:spPr>
        <p:txBody>
          <a:bodyPr wrap="none" lIns="50800" tIns="50800" rIns="50800" bIns="50800" anchor="ctr">
            <a:spAutoFit/>
          </a:bodyPr>
          <a:lstStyle/>
          <a:p>
            <a:pPr/>
          </a:p>
        </p:txBody>
      </p:sp>
      <p:sp>
        <p:nvSpPr>
          <p:cNvPr id="316" name="Shape 316"/>
          <p:cNvSpPr/>
          <p:nvPr/>
        </p:nvSpPr>
        <p:spPr>
          <a:xfrm>
            <a:off x="4652593" y="301309"/>
            <a:ext cx="16044014" cy="1632582"/>
          </a:xfrm>
          <a:prstGeom prst="rect">
            <a:avLst/>
          </a:prstGeom>
          <a:ln w="12700">
            <a:miter lim="400000"/>
          </a:ln>
          <a:effectLst>
            <a:outerShdw sx="100000" sy="100000" kx="0" ky="0" algn="b" rotWithShape="0" blurRad="254000" dist="127000" dir="5400000">
              <a:srgbClr val="000000">
                <a:alpha val="70000"/>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lgn="l">
              <a:defRPr b="1">
                <a:solidFill>
                  <a:srgbClr val="FFFFFF"/>
                </a:solidFill>
                <a:effectLst>
                  <a:outerShdw sx="100000" sy="100000" kx="0" ky="0" algn="b" rotWithShape="0" blurRad="38100" dist="38100" dir="18900000">
                    <a:srgbClr val="000000"/>
                  </a:outerShdw>
                </a:effectLst>
                <a:latin typeface="Helvetica Neue"/>
                <a:ea typeface="Helvetica Neue"/>
                <a:cs typeface="Helvetica Neue"/>
                <a:sym typeface="Helvetica Neue"/>
              </a:defRPr>
            </a:lvl1pPr>
          </a:lstStyle>
          <a:p>
            <a:pPr/>
            <a:r>
              <a:t>Engraving of Scotswomen singing a waulking song while walking or fulling cloth, c. 1770.</a:t>
            </a:r>
          </a:p>
        </p:txBody>
      </p:sp>
      <p:sp>
        <p:nvSpPr>
          <p:cNvPr id="317" name="Shape 317"/>
          <p:cNvSpPr/>
          <p:nvPr/>
        </p:nvSpPr>
        <p:spPr>
          <a:xfrm>
            <a:off x="3115674" y="2590800"/>
            <a:ext cx="5707460" cy="9478368"/>
          </a:xfrm>
          <a:prstGeom prst="roundRect">
            <a:avLst>
              <a:gd name="adj" fmla="val 11863"/>
            </a:avLst>
          </a:prstGeom>
          <a:solidFill>
            <a:srgbClr val="207DAD"/>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lstStyle/>
          <a:p>
            <a:pPr lvl="1" algn="l" defTabSz="584200">
              <a:defRPr sz="6000">
                <a:solidFill>
                  <a:srgbClr val="FFFFFF"/>
                </a:solidFill>
                <a:latin typeface="Helvetica Neue Light"/>
                <a:ea typeface="Helvetica Neue Light"/>
                <a:cs typeface="Helvetica Neue Light"/>
                <a:sym typeface="Helvetica Neue Light"/>
              </a:defRPr>
            </a:pPr>
            <a:r>
              <a:t>Mk 9:3 And his raiment became shining, exceeding white as snow; so as no fuller on earth can white them.</a:t>
            </a:r>
          </a:p>
        </p:txBody>
      </p:sp>
      <p:sp>
        <p:nvSpPr>
          <p:cNvPr id="318" name="Shape 318"/>
          <p:cNvSpPr/>
          <p:nvPr/>
        </p:nvSpPr>
        <p:spPr>
          <a:xfrm>
            <a:off x="8944471" y="2565400"/>
            <a:ext cx="6257826" cy="9529168"/>
          </a:xfrm>
          <a:prstGeom prst="roundRect">
            <a:avLst>
              <a:gd name="adj" fmla="val 10820"/>
            </a:avLst>
          </a:prstGeom>
          <a:solidFill>
            <a:srgbClr val="207DAD"/>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lstStyle/>
          <a:p>
            <a:pPr lvl="1" algn="l" defTabSz="584200">
              <a:defRPr sz="6000">
                <a:solidFill>
                  <a:srgbClr val="FFFFFF"/>
                </a:solidFill>
                <a:latin typeface="Helvetica Neue Light"/>
                <a:ea typeface="Helvetica Neue Light"/>
                <a:cs typeface="Helvetica Neue Light"/>
                <a:sym typeface="Helvetica Neue Light"/>
              </a:defRPr>
            </a:pPr>
            <a:r>
              <a:t>Rev 7:14 </a:t>
            </a:r>
          </a:p>
          <a:p>
            <a:pPr lvl="1" algn="l" defTabSz="584200">
              <a:defRPr sz="6000">
                <a:solidFill>
                  <a:srgbClr val="FFFFFF"/>
                </a:solidFill>
                <a:latin typeface="Helvetica Neue Light"/>
                <a:ea typeface="Helvetica Neue Light"/>
                <a:cs typeface="Helvetica Neue Light"/>
                <a:sym typeface="Helvetica Neue Light"/>
              </a:defRPr>
            </a:pPr>
            <a:r>
              <a:t>they which came out of great tribulation, and have washed their robes, and made them white in the blood of the Lamb.</a:t>
            </a:r>
          </a:p>
        </p:txBody>
      </p:sp>
      <p:sp>
        <p:nvSpPr>
          <p:cNvPr id="319" name="Shape 319"/>
          <p:cNvSpPr/>
          <p:nvPr/>
        </p:nvSpPr>
        <p:spPr>
          <a:xfrm>
            <a:off x="15323635" y="2520007"/>
            <a:ext cx="6037660" cy="9529168"/>
          </a:xfrm>
          <a:prstGeom prst="roundRect">
            <a:avLst>
              <a:gd name="adj" fmla="val 11214"/>
            </a:avLst>
          </a:prstGeom>
          <a:solidFill>
            <a:srgbClr val="207DAD"/>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lstStyle/>
          <a:p>
            <a:pPr lvl="1" algn="l" defTabSz="584200">
              <a:defRPr sz="6000">
                <a:solidFill>
                  <a:srgbClr val="FFFFFF"/>
                </a:solidFill>
                <a:latin typeface="Helvetica Neue Light"/>
                <a:ea typeface="Helvetica Neue Light"/>
                <a:cs typeface="Helvetica Neue Light"/>
                <a:sym typeface="Helvetica Neue Light"/>
              </a:defRPr>
            </a:pPr>
            <a:r>
              <a:t>Rev 19:8</a:t>
            </a:r>
          </a:p>
          <a:p>
            <a:pPr lvl="1" algn="l" defTabSz="584200">
              <a:defRPr sz="6000">
                <a:solidFill>
                  <a:srgbClr val="FFFFFF"/>
                </a:solidFill>
                <a:latin typeface="Helvetica Neue Light"/>
                <a:ea typeface="Helvetica Neue Light"/>
                <a:cs typeface="Helvetica Neue Light"/>
                <a:sym typeface="Helvetica Neue Light"/>
              </a:defRPr>
            </a:pPr>
            <a:r>
              <a:t>And to her was granted that she should be arrayed in fine linen, clean and white: for the fine linen is the righteousness of saints. </a:t>
            </a:r>
          </a:p>
        </p:txBody>
      </p:sp>
    </p:spTree>
  </p:cSld>
  <p:clrMapOvr>
    <a:masterClrMapping/>
  </p:clrMapOvr>
  <p:transition xmlns:p14="http://schemas.microsoft.com/office/powerpoint/2010/main" spd="med" advClick="1" p14:dur="1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317"/>
                                        </p:tgtEl>
                                        <p:attrNameLst>
                                          <p:attrName>style.visibility</p:attrName>
                                        </p:attrNameLst>
                                      </p:cBhvr>
                                      <p:to>
                                        <p:strVal val="visible"/>
                                      </p:to>
                                    </p:set>
                                    <p:animEffect filter="dissolve" transition="in">
                                      <p:cBhvr>
                                        <p:cTn id="7" dur="1000"/>
                                        <p:tgtEl>
                                          <p:spTgt spid="317"/>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9" grpId="2" fill="hold">
                                  <p:stCondLst>
                                    <p:cond delay="0"/>
                                  </p:stCondLst>
                                  <p:iterate type="el" backwards="0">
                                    <p:tmAbs val="0"/>
                                  </p:iterate>
                                  <p:childTnLst>
                                    <p:set>
                                      <p:cBhvr>
                                        <p:cTn id="11" fill="hold"/>
                                        <p:tgtEl>
                                          <p:spTgt spid="318"/>
                                        </p:tgtEl>
                                        <p:attrNameLst>
                                          <p:attrName>style.visibility</p:attrName>
                                        </p:attrNameLst>
                                      </p:cBhvr>
                                      <p:to>
                                        <p:strVal val="visible"/>
                                      </p:to>
                                    </p:set>
                                    <p:animEffect filter="dissolve" transition="in">
                                      <p:cBhvr>
                                        <p:cTn id="12" dur="1000"/>
                                        <p:tgtEl>
                                          <p:spTgt spid="318"/>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9" grpId="3" fill="hold">
                                  <p:stCondLst>
                                    <p:cond delay="0"/>
                                  </p:stCondLst>
                                  <p:iterate type="el" backwards="0">
                                    <p:tmAbs val="0"/>
                                  </p:iterate>
                                  <p:childTnLst>
                                    <p:set>
                                      <p:cBhvr>
                                        <p:cTn id="16" fill="hold"/>
                                        <p:tgtEl>
                                          <p:spTgt spid="319"/>
                                        </p:tgtEl>
                                        <p:attrNameLst>
                                          <p:attrName>style.visibility</p:attrName>
                                        </p:attrNameLst>
                                      </p:cBhvr>
                                      <p:to>
                                        <p:strVal val="visible"/>
                                      </p:to>
                                    </p:set>
                                    <p:animEffect filter="dissolve" transition="in">
                                      <p:cBhvr>
                                        <p:cTn id="17" dur="1000"/>
                                        <p:tgtEl>
                                          <p:spTgt spid="3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19" grpId="3"/>
      <p:bldP build="whole" bldLvl="1" animBg="1" rev="0" advAuto="0" spid="317" grpId="1"/>
      <p:bldP build="whole" bldLvl="1" animBg="1" rev="0" advAuto="0" spid="318" grpId="2"/>
    </p:bldLst>
  </p:timing>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0" name="Shape 130"/>
          <p:cNvSpPr/>
          <p:nvPr>
            <p:ph type="title"/>
          </p:nvPr>
        </p:nvSpPr>
        <p:spPr>
          <a:prstGeom prst="rect">
            <a:avLst/>
          </a:prstGeom>
        </p:spPr>
        <p:txBody>
          <a:bodyPr/>
          <a:lstStyle/>
          <a:p>
            <a:pPr/>
            <a:r>
              <a:t>My messenger</a:t>
            </a:r>
          </a:p>
        </p:txBody>
      </p:sp>
      <p:sp>
        <p:nvSpPr>
          <p:cNvPr id="131" name="Shape 131"/>
          <p:cNvSpPr/>
          <p:nvPr>
            <p:ph type="sldNum" sz="quarter" idx="2"/>
          </p:nvPr>
        </p:nvSpPr>
        <p:spPr>
          <a:xfrm>
            <a:off x="12043765" y="13081000"/>
            <a:ext cx="283770" cy="4699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32" name="Shape 132"/>
          <p:cNvSpPr/>
          <p:nvPr>
            <p:ph type="body" sz="quarter" idx="1"/>
          </p:nvPr>
        </p:nvSpPr>
        <p:spPr>
          <a:xfrm>
            <a:off x="12110741" y="2347925"/>
            <a:ext cx="11188304" cy="3259040"/>
          </a:xfrm>
          <a:prstGeom prst="rect">
            <a:avLst/>
          </a:prstGeom>
          <a:ln w="9525">
            <a:round/>
          </a:ln>
        </p:spPr>
        <p:txBody>
          <a:bodyPr anchor="t"/>
          <a:lstStyle/>
          <a:p>
            <a:pPr marL="0" indent="0" defTabSz="759459">
              <a:spcBef>
                <a:spcPts val="5400"/>
              </a:spcBef>
              <a:buSzTx/>
              <a:buNone/>
              <a:defRPr b="1" sz="5520">
                <a:latin typeface="Helvetica Neue"/>
                <a:ea typeface="Helvetica Neue"/>
                <a:cs typeface="Helvetica Neue"/>
                <a:sym typeface="Helvetica Neue"/>
              </a:defRPr>
            </a:pPr>
            <a:r>
              <a:t>Isa 40:3 The voice of him that crieth </a:t>
            </a:r>
            <a:r>
              <a:rPr>
                <a:solidFill>
                  <a:srgbClr val="198C78"/>
                </a:solidFill>
              </a:rPr>
              <a:t>in the wilderness</a:t>
            </a:r>
            <a:r>
              <a:t>, </a:t>
            </a:r>
            <a:r>
              <a:rPr>
                <a:solidFill>
                  <a:srgbClr val="198C78"/>
                </a:solidFill>
              </a:rPr>
              <a:t>Prepare ye the way of </a:t>
            </a:r>
            <a:r>
              <a:rPr u="sng">
                <a:solidFill>
                  <a:srgbClr val="198C78"/>
                </a:solidFill>
              </a:rPr>
              <a:t>the LORD</a:t>
            </a:r>
            <a:r>
              <a:t>…</a:t>
            </a:r>
          </a:p>
        </p:txBody>
      </p:sp>
      <p:grpSp>
        <p:nvGrpSpPr>
          <p:cNvPr id="135" name="Group 135"/>
          <p:cNvGrpSpPr/>
          <p:nvPr/>
        </p:nvGrpSpPr>
        <p:grpSpPr>
          <a:xfrm>
            <a:off x="914330" y="2177300"/>
            <a:ext cx="10921740" cy="3600289"/>
            <a:chOff x="0" y="0"/>
            <a:chExt cx="10921738" cy="3600287"/>
          </a:xfrm>
        </p:grpSpPr>
        <p:sp>
          <p:nvSpPr>
            <p:cNvPr id="134" name="Shape 134"/>
            <p:cNvSpPr/>
            <p:nvPr/>
          </p:nvSpPr>
          <p:spPr>
            <a:xfrm>
              <a:off x="170624" y="170624"/>
              <a:ext cx="10580490" cy="3259040"/>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a:spcBef>
                  <a:spcPts val="5900"/>
                </a:spcBef>
                <a:defRPr b="1" sz="6000">
                  <a:latin typeface="Helvetica Neue"/>
                  <a:ea typeface="Helvetica Neue"/>
                  <a:cs typeface="Helvetica Neue"/>
                  <a:sym typeface="Helvetica Neue"/>
                </a:defRPr>
              </a:pPr>
              <a:r>
                <a:t>Mal 3:1  Behold, I will </a:t>
              </a:r>
              <a:r>
                <a:rPr>
                  <a:solidFill>
                    <a:srgbClr val="207DAD"/>
                  </a:solidFill>
                </a:rPr>
                <a:t>send my messenger</a:t>
              </a:r>
              <a:r>
                <a:t>, and he shall </a:t>
              </a:r>
              <a:r>
                <a:rPr>
                  <a:solidFill>
                    <a:srgbClr val="207DAD"/>
                  </a:solidFill>
                </a:rPr>
                <a:t>prepare the way before </a:t>
              </a:r>
              <a:r>
                <a:rPr u="sng">
                  <a:solidFill>
                    <a:srgbClr val="207DAD"/>
                  </a:solidFill>
                </a:rPr>
                <a:t>me</a:t>
              </a:r>
              <a:r>
                <a:t>: </a:t>
              </a:r>
            </a:p>
          </p:txBody>
        </p:sp>
        <p:pic>
          <p:nvPicPr>
            <p:cNvPr id="133" name=""/>
            <p:cNvPicPr>
              <a:picLocks noChangeAspect="0"/>
            </p:cNvPicPr>
            <p:nvPr/>
          </p:nvPicPr>
          <p:blipFill>
            <a:blip r:embed="rId2">
              <a:extLst/>
            </a:blip>
            <a:stretch>
              <a:fillRect/>
            </a:stretch>
          </p:blipFill>
          <p:spPr>
            <a:xfrm>
              <a:off x="0" y="-1"/>
              <a:ext cx="10921739" cy="3600289"/>
            </a:xfrm>
            <a:prstGeom prst="rect">
              <a:avLst/>
            </a:prstGeom>
            <a:effectLst/>
          </p:spPr>
        </p:pic>
      </p:grpSp>
      <p:grpSp>
        <p:nvGrpSpPr>
          <p:cNvPr id="138" name="Group 138"/>
          <p:cNvGrpSpPr/>
          <p:nvPr/>
        </p:nvGrpSpPr>
        <p:grpSpPr>
          <a:xfrm>
            <a:off x="914330" y="5662309"/>
            <a:ext cx="10921740" cy="8045587"/>
            <a:chOff x="0" y="0"/>
            <a:chExt cx="10921738" cy="8045585"/>
          </a:xfrm>
        </p:grpSpPr>
        <p:sp>
          <p:nvSpPr>
            <p:cNvPr id="137" name="Shape 137"/>
            <p:cNvSpPr/>
            <p:nvPr/>
          </p:nvSpPr>
          <p:spPr>
            <a:xfrm>
              <a:off x="170624" y="170624"/>
              <a:ext cx="10580490" cy="7704337"/>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defTabSz="808990">
                <a:spcBef>
                  <a:spcPts val="5700"/>
                </a:spcBef>
                <a:defRPr b="1" sz="5880">
                  <a:latin typeface="Helvetica Neue"/>
                  <a:ea typeface="Helvetica Neue"/>
                  <a:cs typeface="Helvetica Neue"/>
                  <a:sym typeface="Helvetica Neue"/>
                </a:defRPr>
              </a:pPr>
              <a:r>
                <a:t>Mat 11:10  For this is he, of whom it is written, </a:t>
              </a:r>
              <a:r>
                <a:rPr>
                  <a:solidFill>
                    <a:srgbClr val="207DAD"/>
                  </a:solidFill>
                </a:rPr>
                <a:t>Behold, I send my messenger</a:t>
              </a:r>
              <a:r>
                <a:t> before thy face, which shall </a:t>
              </a:r>
              <a:r>
                <a:rPr>
                  <a:solidFill>
                    <a:srgbClr val="207DAD"/>
                  </a:solidFill>
                </a:rPr>
                <a:t>prepare thy way</a:t>
              </a:r>
              <a:r>
                <a:t> </a:t>
              </a:r>
              <a:r>
                <a:rPr>
                  <a:solidFill>
                    <a:srgbClr val="207DAD"/>
                  </a:solidFill>
                </a:rPr>
                <a:t>before</a:t>
              </a:r>
              <a:r>
                <a:t> </a:t>
              </a:r>
              <a:r>
                <a:rPr>
                  <a:solidFill>
                    <a:schemeClr val="accent5"/>
                  </a:solidFill>
                </a:rPr>
                <a:t>thee</a:t>
              </a:r>
              <a:r>
                <a:t>. 11 …there hath not risen a greater than John the Baptist…</a:t>
              </a:r>
            </a:p>
          </p:txBody>
        </p:sp>
        <p:pic>
          <p:nvPicPr>
            <p:cNvPr id="136" name=""/>
            <p:cNvPicPr>
              <a:picLocks noChangeAspect="0"/>
            </p:cNvPicPr>
            <p:nvPr/>
          </p:nvPicPr>
          <p:blipFill>
            <a:blip r:embed="rId3">
              <a:extLst/>
            </a:blip>
            <a:stretch>
              <a:fillRect/>
            </a:stretch>
          </p:blipFill>
          <p:spPr>
            <a:xfrm>
              <a:off x="0" y="-1"/>
              <a:ext cx="10921739" cy="8045587"/>
            </a:xfrm>
            <a:prstGeom prst="rect">
              <a:avLst/>
            </a:prstGeom>
            <a:effectLst/>
          </p:spPr>
        </p:pic>
      </p:grpSp>
      <p:grpSp>
        <p:nvGrpSpPr>
          <p:cNvPr id="141" name="Group 141"/>
          <p:cNvGrpSpPr/>
          <p:nvPr/>
        </p:nvGrpSpPr>
        <p:grpSpPr>
          <a:xfrm>
            <a:off x="11940116" y="5702913"/>
            <a:ext cx="11529554" cy="8045587"/>
            <a:chOff x="0" y="0"/>
            <a:chExt cx="11529553" cy="8045585"/>
          </a:xfrm>
        </p:grpSpPr>
        <p:sp>
          <p:nvSpPr>
            <p:cNvPr id="140" name="Shape 140"/>
            <p:cNvSpPr/>
            <p:nvPr/>
          </p:nvSpPr>
          <p:spPr>
            <a:xfrm>
              <a:off x="170624" y="170624"/>
              <a:ext cx="11188304" cy="7704337"/>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defTabSz="808990">
                <a:spcBef>
                  <a:spcPts val="5700"/>
                </a:spcBef>
                <a:defRPr b="1" sz="5880">
                  <a:latin typeface="Helvetica Neue"/>
                  <a:ea typeface="Helvetica Neue"/>
                  <a:cs typeface="Helvetica Neue"/>
                  <a:sym typeface="Helvetica Neue"/>
                </a:defRPr>
              </a:pPr>
              <a:r>
                <a:t>Mar 1:2  As it is written in the prophets, </a:t>
              </a:r>
              <a:r>
                <a:rPr>
                  <a:solidFill>
                    <a:srgbClr val="207DAD"/>
                  </a:solidFill>
                </a:rPr>
                <a:t>Behold, I send my messenger</a:t>
              </a:r>
              <a:r>
                <a:t> before thy face, which shall </a:t>
              </a:r>
              <a:r>
                <a:rPr>
                  <a:solidFill>
                    <a:srgbClr val="207DAD"/>
                  </a:solidFill>
                </a:rPr>
                <a:t>prepare thy way before</a:t>
              </a:r>
              <a:r>
                <a:t> </a:t>
              </a:r>
              <a:r>
                <a:rPr>
                  <a:solidFill>
                    <a:schemeClr val="accent5"/>
                  </a:solidFill>
                </a:rPr>
                <a:t>thee</a:t>
              </a:r>
              <a:r>
                <a:t>.  3 The voice of one crying </a:t>
              </a:r>
              <a:r>
                <a:rPr>
                  <a:solidFill>
                    <a:srgbClr val="198C78"/>
                  </a:solidFill>
                </a:rPr>
                <a:t>in the wilderness, Prepare ye the way of the Lord…</a:t>
              </a:r>
            </a:p>
          </p:txBody>
        </p:sp>
        <p:pic>
          <p:nvPicPr>
            <p:cNvPr id="139" name=""/>
            <p:cNvPicPr>
              <a:picLocks noChangeAspect="0"/>
            </p:cNvPicPr>
            <p:nvPr/>
          </p:nvPicPr>
          <p:blipFill>
            <a:blip r:embed="rId4">
              <a:extLst/>
            </a:blip>
            <a:stretch>
              <a:fillRect/>
            </a:stretch>
          </p:blipFill>
          <p:spPr>
            <a:xfrm>
              <a:off x="-1" y="-1"/>
              <a:ext cx="11529555" cy="8045587"/>
            </a:xfrm>
            <a:prstGeom prst="rect">
              <a:avLst/>
            </a:prstGeom>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138"/>
                                        </p:tgtEl>
                                        <p:attrNameLst>
                                          <p:attrName>style.visibility</p:attrName>
                                        </p:attrNameLst>
                                      </p:cBhvr>
                                      <p:to>
                                        <p:strVal val="visible"/>
                                      </p:to>
                                    </p:set>
                                    <p:animEffect filter="dissolve" transition="in">
                                      <p:cBhvr>
                                        <p:cTn id="7" dur="1000"/>
                                        <p:tgtEl>
                                          <p:spTgt spid="138"/>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9" grpId="2" fill="hold">
                                  <p:stCondLst>
                                    <p:cond delay="0"/>
                                  </p:stCondLst>
                                  <p:iterate type="el" backwards="0">
                                    <p:tmAbs val="0"/>
                                  </p:iterate>
                                  <p:childTnLst>
                                    <p:set>
                                      <p:cBhvr>
                                        <p:cTn id="11" fill="hold"/>
                                        <p:tgtEl>
                                          <p:spTgt spid="141"/>
                                        </p:tgtEl>
                                        <p:attrNameLst>
                                          <p:attrName>style.visibility</p:attrName>
                                        </p:attrNameLst>
                                      </p:cBhvr>
                                      <p:to>
                                        <p:strVal val="visible"/>
                                      </p:to>
                                    </p:set>
                                    <p:animEffect filter="dissolve" transition="in">
                                      <p:cBhvr>
                                        <p:cTn id="12" dur="1000"/>
                                        <p:tgtEl>
                                          <p:spTgt spid="141"/>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9" grpId="3" fill="hold">
                                  <p:stCondLst>
                                    <p:cond delay="0"/>
                                  </p:stCondLst>
                                  <p:iterate type="el" backwards="0">
                                    <p:tmAbs val="0"/>
                                  </p:iterate>
                                  <p:childTnLst>
                                    <p:set>
                                      <p:cBhvr>
                                        <p:cTn id="16" fill="hold"/>
                                        <p:tgtEl>
                                          <p:spTgt spid="132"/>
                                        </p:tgtEl>
                                        <p:attrNameLst>
                                          <p:attrName>style.visibility</p:attrName>
                                        </p:attrNameLst>
                                      </p:cBhvr>
                                      <p:to>
                                        <p:strVal val="visible"/>
                                      </p:to>
                                    </p:set>
                                    <p:animEffect filter="dissolve" transition="in">
                                      <p:cBhvr>
                                        <p:cTn id="17" dur="1000"/>
                                        <p:tgtEl>
                                          <p:spTgt spid="1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8" grpId="1"/>
      <p:bldP build="whole" bldLvl="1" animBg="1" rev="0" advAuto="0" spid="132" grpId="3"/>
      <p:bldP build="whole" bldLvl="1" animBg="1" rev="0" advAuto="0" spid="141" grpId="2"/>
    </p:bldLst>
  </p:timing>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23" name="Shape 323"/>
          <p:cNvSpPr/>
          <p:nvPr>
            <p:ph type="title"/>
          </p:nvPr>
        </p:nvSpPr>
        <p:spPr>
          <a:prstGeom prst="rect">
            <a:avLst/>
          </a:prstGeom>
        </p:spPr>
        <p:txBody>
          <a:bodyPr/>
          <a:lstStyle/>
          <a:p>
            <a:pPr/>
            <a:r>
              <a:t>Mal 3:2,3</a:t>
            </a:r>
          </a:p>
        </p:txBody>
      </p:sp>
      <p:sp>
        <p:nvSpPr>
          <p:cNvPr id="324" name="Shape 324"/>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25" name=""/>
          <p:cNvPicPr>
            <a:picLocks noChangeAspect="0"/>
          </p:cNvPicPr>
          <p:nvPr/>
        </p:nvPicPr>
        <p:blipFill>
          <a:blip r:embed="rId2">
            <a:extLst/>
          </a:blip>
          <a:stretch>
            <a:fillRect/>
          </a:stretch>
        </p:blipFill>
        <p:spPr>
          <a:xfrm>
            <a:off x="1973591" y="2297987"/>
            <a:ext cx="8406842" cy="11101226"/>
          </a:xfrm>
          <a:prstGeom prst="rect">
            <a:avLst/>
          </a:prstGeom>
        </p:spPr>
      </p:pic>
      <p:pic>
        <p:nvPicPr>
          <p:cNvPr id="327" name=""/>
          <p:cNvPicPr>
            <a:picLocks noChangeAspect="0"/>
          </p:cNvPicPr>
          <p:nvPr/>
        </p:nvPicPr>
        <p:blipFill>
          <a:blip r:embed="rId3">
            <a:extLst/>
          </a:blip>
          <a:stretch>
            <a:fillRect/>
          </a:stretch>
        </p:blipFill>
        <p:spPr>
          <a:xfrm>
            <a:off x="11564175" y="2297987"/>
            <a:ext cx="8406842" cy="11101226"/>
          </a:xfrm>
          <a:prstGeom prst="rect">
            <a:avLst/>
          </a:prstGeom>
        </p:spPr>
      </p:pic>
      <p:sp>
        <p:nvSpPr>
          <p:cNvPr id="329" name="Shape 329"/>
          <p:cNvSpPr/>
          <p:nvPr/>
        </p:nvSpPr>
        <p:spPr>
          <a:xfrm>
            <a:off x="11885359" y="3848100"/>
            <a:ext cx="7662844" cy="2235200"/>
          </a:xfrm>
          <a:prstGeom prst="roundRect">
            <a:avLst>
              <a:gd name="adj" fmla="val 22949"/>
            </a:avLst>
          </a:prstGeom>
          <a:solidFill>
            <a:srgbClr val="207DAD"/>
          </a:solidFill>
          <a:ln w="50800">
            <a:solidFill>
              <a:srgbClr val="FFFFFF"/>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584200">
              <a:defRPr b="1" sz="6000">
                <a:solidFill>
                  <a:srgbClr val="FFFFFF"/>
                </a:solidFill>
                <a:latin typeface="Helvetica Neue"/>
                <a:ea typeface="Helvetica Neue"/>
                <a:cs typeface="Helvetica Neue"/>
                <a:sym typeface="Helvetica Neue"/>
              </a:defRPr>
            </a:lvl1pPr>
          </a:lstStyle>
          <a:p>
            <a:pPr/>
            <a:r>
              <a:t>3:2 Fuller: to wash, to trample</a:t>
            </a:r>
          </a:p>
        </p:txBody>
      </p:sp>
      <p:sp>
        <p:nvSpPr>
          <p:cNvPr id="330" name="Shape 330"/>
          <p:cNvSpPr/>
          <p:nvPr/>
        </p:nvSpPr>
        <p:spPr>
          <a:xfrm>
            <a:off x="3975540" y="2933699"/>
            <a:ext cx="3996544"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latin typeface="Helvetica"/>
                <a:ea typeface="Helvetica"/>
                <a:cs typeface="Helvetica"/>
                <a:sym typeface="Helvetica"/>
              </a:defRPr>
            </a:lvl1pPr>
          </a:lstStyle>
          <a:p>
            <a:pPr/>
            <a:r>
              <a:t>Refiner’s fire</a:t>
            </a:r>
          </a:p>
        </p:txBody>
      </p:sp>
      <p:sp>
        <p:nvSpPr>
          <p:cNvPr id="331" name="Shape 331"/>
          <p:cNvSpPr/>
          <p:nvPr/>
        </p:nvSpPr>
        <p:spPr>
          <a:xfrm>
            <a:off x="13751805" y="2933699"/>
            <a:ext cx="4031581"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a:latin typeface="Helvetica"/>
                <a:ea typeface="Helvetica"/>
                <a:cs typeface="Helvetica"/>
                <a:sym typeface="Helvetica"/>
              </a:defRPr>
            </a:lvl1pPr>
          </a:lstStyle>
          <a:p>
            <a:pPr/>
            <a:r>
              <a:t>Fuller’s soap</a:t>
            </a:r>
          </a:p>
        </p:txBody>
      </p:sp>
      <p:sp>
        <p:nvSpPr>
          <p:cNvPr id="332" name="Shape 332"/>
          <p:cNvSpPr/>
          <p:nvPr/>
        </p:nvSpPr>
        <p:spPr>
          <a:xfrm>
            <a:off x="11885359" y="6159500"/>
            <a:ext cx="7764474" cy="6187480"/>
          </a:xfrm>
          <a:prstGeom prst="roundRect">
            <a:avLst>
              <a:gd name="adj" fmla="val 8290"/>
            </a:avLst>
          </a:prstGeom>
          <a:solidFill>
            <a:srgbClr val="207DAD"/>
          </a:solidFill>
          <a:ln w="50800">
            <a:solidFill>
              <a:srgbClr val="FFFFFF"/>
            </a:solidFill>
            <a:miter lim="400000"/>
          </a:ln>
          <a:extLst>
            <a:ext uri="{C572A759-6A51-4108-AA02-DFA0A04FC94B}">
              <ma14:wrappingTextBoxFlag xmlns:ma14="http://schemas.microsoft.com/office/mac/drawingml/2011/main" val="1"/>
            </a:ext>
          </a:extLst>
        </p:spPr>
        <p:txBody>
          <a:bodyPr lIns="50800" tIns="50800" rIns="50800" bIns="50800" anchor="ctr"/>
          <a:lstStyle/>
          <a:p>
            <a:pPr defTabSz="584200">
              <a:defRPr b="1" sz="6000">
                <a:solidFill>
                  <a:srgbClr val="FFFFFF"/>
                </a:solidFill>
                <a:latin typeface="Helvetica"/>
                <a:ea typeface="Helvetica"/>
                <a:cs typeface="Helvetica"/>
                <a:sym typeface="Helvetica"/>
              </a:defRPr>
            </a:pPr>
            <a:r>
              <a:t>Jer 2:22 For though thou wash thee with nitre, and take thee much </a:t>
            </a:r>
            <a:r>
              <a:rPr u="sng"/>
              <a:t>soap</a:t>
            </a:r>
            <a:r>
              <a:t>, yet thine iniquity is marked before me</a:t>
            </a:r>
          </a:p>
        </p:txBody>
      </p:sp>
      <p:sp>
        <p:nvSpPr>
          <p:cNvPr id="333" name="Shape 333"/>
          <p:cNvSpPr/>
          <p:nvPr/>
        </p:nvSpPr>
        <p:spPr>
          <a:xfrm>
            <a:off x="11859959" y="12279114"/>
            <a:ext cx="7983716" cy="863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r>
              <a:t>Cleansing from defilement</a:t>
            </a:r>
          </a:p>
        </p:txBody>
      </p:sp>
      <p:sp>
        <p:nvSpPr>
          <p:cNvPr id="334" name="Shape 334"/>
          <p:cNvSpPr/>
          <p:nvPr/>
        </p:nvSpPr>
        <p:spPr>
          <a:xfrm>
            <a:off x="2552973" y="6946900"/>
            <a:ext cx="7506277" cy="3022600"/>
          </a:xfrm>
          <a:prstGeom prst="roundRect">
            <a:avLst>
              <a:gd name="adj" fmla="val 16971"/>
            </a:avLst>
          </a:prstGeom>
          <a:solidFill>
            <a:srgbClr val="198C78"/>
          </a:solidFill>
          <a:ln w="50800">
            <a:solidFill>
              <a:srgbClr val="FFFFFF"/>
            </a:solidFill>
            <a:miter lim="400000"/>
          </a:ln>
          <a:extLst>
            <a:ext uri="{C572A759-6A51-4108-AA02-DFA0A04FC94B}">
              <ma14:wrappingTextBoxFlag xmlns:ma14="http://schemas.microsoft.com/office/mac/drawingml/2011/main" val="1"/>
            </a:ext>
          </a:extLst>
        </p:spPr>
        <p:txBody>
          <a:bodyPr lIns="50800" tIns="50800" rIns="50800" bIns="50800" anchor="ctr"/>
          <a:lstStyle/>
          <a:p>
            <a:pPr defTabSz="584200">
              <a:defRPr b="1" sz="6000">
                <a:solidFill>
                  <a:srgbClr val="FFFFFF"/>
                </a:solidFill>
                <a:latin typeface="Helvetica Neue"/>
                <a:ea typeface="Helvetica Neue"/>
                <a:cs typeface="Helvetica Neue"/>
                <a:sym typeface="Helvetica Neue"/>
              </a:defRPr>
            </a:pPr>
            <a:r>
              <a:t>Silver of redemption </a:t>
            </a:r>
          </a:p>
          <a:p>
            <a:pPr defTabSz="584200">
              <a:defRPr b="1" sz="6000">
                <a:solidFill>
                  <a:srgbClr val="FFFFFF"/>
                </a:solidFill>
                <a:latin typeface="Helvetica Neue"/>
                <a:ea typeface="Helvetica Neue"/>
                <a:cs typeface="Helvetica Neue"/>
                <a:sym typeface="Helvetica Neue"/>
              </a:defRPr>
            </a:pPr>
            <a:r>
              <a:t>(Exodus 30:14)</a:t>
            </a:r>
          </a:p>
        </p:txBody>
      </p:sp>
      <p:sp>
        <p:nvSpPr>
          <p:cNvPr id="335" name="Shape 335"/>
          <p:cNvSpPr/>
          <p:nvPr/>
        </p:nvSpPr>
        <p:spPr>
          <a:xfrm>
            <a:off x="2474690" y="3848100"/>
            <a:ext cx="7662844" cy="3022600"/>
          </a:xfrm>
          <a:prstGeom prst="roundRect">
            <a:avLst>
              <a:gd name="adj" fmla="val 16971"/>
            </a:avLst>
          </a:prstGeom>
          <a:solidFill>
            <a:srgbClr val="198C78"/>
          </a:solidFill>
          <a:ln w="50800">
            <a:solidFill>
              <a:srgbClr val="FFFFFF"/>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584200">
              <a:defRPr b="1" sz="6000">
                <a:solidFill>
                  <a:srgbClr val="FFFFFF"/>
                </a:solidFill>
                <a:latin typeface="Helvetica Neue"/>
                <a:ea typeface="Helvetica Neue"/>
                <a:cs typeface="Helvetica Neue"/>
                <a:sym typeface="Helvetica Neue"/>
              </a:defRPr>
            </a:lvl1pPr>
          </a:lstStyle>
          <a:p>
            <a:pPr/>
            <a:r>
              <a:t>3:3 Refiner and purifier of silver and gold</a:t>
            </a:r>
          </a:p>
        </p:txBody>
      </p:sp>
      <p:sp>
        <p:nvSpPr>
          <p:cNvPr id="336" name="Shape 336"/>
          <p:cNvSpPr/>
          <p:nvPr/>
        </p:nvSpPr>
        <p:spPr>
          <a:xfrm>
            <a:off x="2552974" y="10045700"/>
            <a:ext cx="7506276" cy="2235200"/>
          </a:xfrm>
          <a:prstGeom prst="roundRect">
            <a:avLst>
              <a:gd name="adj" fmla="val 22949"/>
            </a:avLst>
          </a:prstGeom>
          <a:solidFill>
            <a:srgbClr val="198C78"/>
          </a:solidFill>
          <a:ln w="50800">
            <a:solidFill>
              <a:srgbClr val="FFFFFF"/>
            </a:solidFill>
            <a:miter lim="400000"/>
          </a:ln>
          <a:extLst>
            <a:ext uri="{C572A759-6A51-4108-AA02-DFA0A04FC94B}">
              <ma14:wrappingTextBoxFlag xmlns:ma14="http://schemas.microsoft.com/office/mac/drawingml/2011/main" val="1"/>
            </a:ext>
          </a:extLst>
        </p:spPr>
        <p:txBody>
          <a:bodyPr lIns="50800" tIns="50800" rIns="50800" bIns="50800" anchor="ctr"/>
          <a:lstStyle>
            <a:lvl1pPr defTabSz="584200">
              <a:defRPr b="1" sz="6000">
                <a:solidFill>
                  <a:srgbClr val="FFFFFF"/>
                </a:solidFill>
                <a:latin typeface="Helvetica Neue"/>
                <a:ea typeface="Helvetica Neue"/>
                <a:cs typeface="Helvetica Neue"/>
                <a:sym typeface="Helvetica Neue"/>
              </a:defRPr>
            </a:lvl1pPr>
          </a:lstStyle>
          <a:p>
            <a:pPr/>
            <a:r>
              <a:t>Gold of tried faith (1 Peter 1:7)</a:t>
            </a:r>
          </a:p>
        </p:txBody>
      </p:sp>
      <p:sp>
        <p:nvSpPr>
          <p:cNvPr id="337" name="Shape 337"/>
          <p:cNvSpPr/>
          <p:nvPr/>
        </p:nvSpPr>
        <p:spPr>
          <a:xfrm>
            <a:off x="2997954" y="12279114"/>
            <a:ext cx="6358117" cy="863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r>
              <a:t>Removal of dross</a:t>
            </a:r>
          </a:p>
        </p:txBody>
      </p:sp>
    </p:spTree>
  </p:cSld>
  <p:clrMapOvr>
    <a:masterClrMapping/>
  </p:clrMapOvr>
  <p:transition xmlns:p14="http://schemas.microsoft.com/office/powerpoint/2010/main" spd="med" advClick="1" p14:dur="1000"/>
</p:sld>
</file>

<file path=ppt/slides/slide2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39" name="Shape 339"/>
          <p:cNvSpPr/>
          <p:nvPr>
            <p:ph type="title"/>
          </p:nvPr>
        </p:nvSpPr>
        <p:spPr>
          <a:prstGeom prst="rect">
            <a:avLst/>
          </a:prstGeom>
        </p:spPr>
        <p:txBody>
          <a:bodyPr/>
          <a:lstStyle/>
          <a:p>
            <a:pPr/>
            <a:r>
              <a:t>Mal 3:5</a:t>
            </a:r>
          </a:p>
        </p:txBody>
      </p:sp>
      <p:sp>
        <p:nvSpPr>
          <p:cNvPr id="340" name="Shape 340"/>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aphicFrame>
        <p:nvGraphicFramePr>
          <p:cNvPr id="341" name="Table 341"/>
          <p:cNvGraphicFramePr/>
          <p:nvPr/>
        </p:nvGraphicFramePr>
        <p:xfrm>
          <a:off x="958850" y="2908300"/>
          <a:ext cx="22367379" cy="9553675"/>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1595470"/>
                <a:gridCol w="8167721"/>
                <a:gridCol w="12601013"/>
              </a:tblGrid>
              <a:tr h="792893">
                <a:tc>
                  <a:txBody>
                    <a:bodyPr/>
                    <a:lstStyle/>
                    <a:p>
                      <a:pPr defTabSz="457200">
                        <a:defRPr sz="1800"/>
                      </a:pPr>
                      <a:r>
                        <a:rPr b="1" sz="5000">
                          <a:latin typeface="Helvetica Neue"/>
                          <a:ea typeface="Helvetica Neue"/>
                          <a:cs typeface="Helvetica Neue"/>
                          <a:sym typeface="Helvetica Neue"/>
                        </a:rPr>
                        <a:t>1</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b="1" sz="5000">
                          <a:latin typeface="Helvetica Neue"/>
                          <a:ea typeface="Helvetica Neue"/>
                          <a:cs typeface="Helvetica Neue"/>
                          <a:sym typeface="Helvetica Neue"/>
                        </a:rPr>
                        <a:t>Sorcerers, witchcraft</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b="1" sz="5000">
                          <a:latin typeface="Helvetica Neue"/>
                          <a:ea typeface="Helvetica Neue"/>
                          <a:cs typeface="Helvetica Neue"/>
                          <a:sym typeface="Helvetica Neue"/>
                        </a:rPr>
                        <a:t>Exod. 22:18 - religious deception </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r>
              <a:tr h="1309751">
                <a:tc>
                  <a:txBody>
                    <a:bodyPr/>
                    <a:lstStyle/>
                    <a:p>
                      <a:pPr defTabSz="457200">
                        <a:defRPr sz="1800"/>
                      </a:pPr>
                      <a:r>
                        <a:rPr b="1" sz="5000">
                          <a:latin typeface="Helvetica Neue"/>
                          <a:ea typeface="Helvetica Neue"/>
                          <a:cs typeface="Helvetica Neue"/>
                          <a:sym typeface="Helvetica Neue"/>
                        </a:rPr>
                        <a:t>2</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b="1" sz="5000">
                          <a:latin typeface="Helvetica Neue"/>
                          <a:ea typeface="Helvetica Neue"/>
                          <a:cs typeface="Helvetica Neue"/>
                          <a:sym typeface="Helvetica Neue"/>
                        </a:rPr>
                        <a:t>Adulterers</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b="1" sz="5000">
                          <a:latin typeface="Helvetica Neue"/>
                          <a:ea typeface="Helvetica Neue"/>
                          <a:cs typeface="Helvetica Neue"/>
                          <a:sym typeface="Helvetica Neue"/>
                        </a:rPr>
                        <a:t>Exod. 20:14 -  moral weakness</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r>
              <a:tr h="1309751">
                <a:tc>
                  <a:txBody>
                    <a:bodyPr/>
                    <a:lstStyle/>
                    <a:p>
                      <a:pPr defTabSz="457200">
                        <a:defRPr sz="1800"/>
                      </a:pPr>
                      <a:r>
                        <a:rPr b="1" sz="5000">
                          <a:latin typeface="Helvetica Neue"/>
                          <a:ea typeface="Helvetica Neue"/>
                          <a:cs typeface="Helvetica Neue"/>
                          <a:sym typeface="Helvetica Neue"/>
                        </a:rPr>
                        <a:t>3</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b="1" sz="5000">
                          <a:latin typeface="Helvetica Neue"/>
                          <a:ea typeface="Helvetica Neue"/>
                          <a:cs typeface="Helvetica Neue"/>
                          <a:sym typeface="Helvetica Neue"/>
                        </a:rPr>
                        <a:t>False swearers </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b="1" sz="5000">
                          <a:latin typeface="Helvetica Neue"/>
                          <a:ea typeface="Helvetica Neue"/>
                          <a:cs typeface="Helvetica Neue"/>
                          <a:sym typeface="Helvetica Neue"/>
                        </a:rPr>
                        <a:t>Exod. 20:16 - ‘sweareth to his hurt and changeth not’ (Ps 15:4)</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r>
              <a:tr h="1309751">
                <a:tc>
                  <a:txBody>
                    <a:bodyPr/>
                    <a:lstStyle/>
                    <a:p>
                      <a:pPr defTabSz="457200">
                        <a:defRPr sz="1800"/>
                      </a:pPr>
                      <a:r>
                        <a:rPr b="1" sz="5000">
                          <a:latin typeface="Helvetica Neue"/>
                          <a:ea typeface="Helvetica Neue"/>
                          <a:cs typeface="Helvetica Neue"/>
                          <a:sym typeface="Helvetica Neue"/>
                        </a:rPr>
                        <a:t>4</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b="1" sz="5000">
                          <a:latin typeface="Helvetica Neue"/>
                          <a:ea typeface="Helvetica Neue"/>
                          <a:cs typeface="Helvetica Neue"/>
                          <a:sym typeface="Helvetica Neue"/>
                        </a:rPr>
                        <a:t>Affliction of widows and fatherless</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b="1" sz="5000">
                          <a:latin typeface="Helvetica Neue"/>
                          <a:ea typeface="Helvetica Neue"/>
                          <a:cs typeface="Helvetica Neue"/>
                          <a:sym typeface="Helvetica Neue"/>
                        </a:rPr>
                        <a:t>Exod. 22:22 - specially observed by God</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r>
              <a:tr h="1919351">
                <a:tc>
                  <a:txBody>
                    <a:bodyPr/>
                    <a:lstStyle/>
                    <a:p>
                      <a:pPr defTabSz="457200">
                        <a:defRPr sz="1800"/>
                      </a:pPr>
                      <a:r>
                        <a:rPr b="1" sz="5000">
                          <a:latin typeface="Helvetica Neue"/>
                          <a:ea typeface="Helvetica Neue"/>
                          <a:cs typeface="Helvetica Neue"/>
                          <a:sym typeface="Helvetica Neue"/>
                        </a:rPr>
                        <a:t>5</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b="1" sz="5000">
                          <a:latin typeface="Helvetica Neue"/>
                          <a:ea typeface="Helvetica Neue"/>
                          <a:cs typeface="Helvetica Neue"/>
                          <a:sym typeface="Helvetica Neue"/>
                        </a:rPr>
                        <a:t>Denying the stranger his right </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b="1" sz="5000">
                          <a:latin typeface="Helvetica Neue"/>
                          <a:ea typeface="Helvetica Neue"/>
                          <a:cs typeface="Helvetica Neue"/>
                          <a:sym typeface="Helvetica Neue"/>
                        </a:rPr>
                        <a:t>Exod. 22:21 - anyone who takes advantage of those who cannot help themselves </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r>
              <a:tr h="1309751">
                <a:tc>
                  <a:txBody>
                    <a:bodyPr/>
                    <a:lstStyle/>
                    <a:p>
                      <a:pPr defTabSz="457200">
                        <a:defRPr sz="1800"/>
                      </a:pPr>
                      <a:r>
                        <a:rPr b="1" sz="5000">
                          <a:latin typeface="Helvetica Neue"/>
                          <a:ea typeface="Helvetica Neue"/>
                          <a:cs typeface="Helvetica Neue"/>
                          <a:sym typeface="Helvetica Neue"/>
                        </a:rPr>
                        <a:t>6</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b="1" sz="5000">
                          <a:latin typeface="Helvetica Neue"/>
                          <a:ea typeface="Helvetica Neue"/>
                          <a:cs typeface="Helvetica Neue"/>
                          <a:sym typeface="Helvetica Neue"/>
                        </a:rPr>
                        <a:t>Oppressors of hirelings</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b="1" sz="5000">
                          <a:latin typeface="Helvetica Neue"/>
                          <a:ea typeface="Helvetica Neue"/>
                          <a:cs typeface="Helvetica Neue"/>
                          <a:sym typeface="Helvetica Neue"/>
                        </a:rPr>
                        <a:t>Deut. 24:14 - selfishness and meanness</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r>
              <a:tr h="1598430">
                <a:tc>
                  <a:txBody>
                    <a:bodyPr/>
                    <a:lstStyle/>
                    <a:p>
                      <a:pPr defTabSz="457200">
                        <a:defRPr sz="1800"/>
                      </a:pPr>
                      <a:r>
                        <a:rPr b="1" sz="5000">
                          <a:latin typeface="Helvetica Neue"/>
                          <a:ea typeface="Helvetica Neue"/>
                          <a:cs typeface="Helvetica Neue"/>
                          <a:sym typeface="Helvetica Neue"/>
                        </a:rPr>
                        <a:t>7</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b="1" sz="5000">
                          <a:latin typeface="Helvetica Neue"/>
                          <a:ea typeface="Helvetica Neue"/>
                          <a:cs typeface="Helvetica Neue"/>
                          <a:sym typeface="Helvetica Neue"/>
                        </a:rPr>
                        <a:t>Fear not Yahweh</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b="1" sz="5000">
                          <a:latin typeface="Helvetica Neue"/>
                          <a:ea typeface="Helvetica Neue"/>
                          <a:cs typeface="Helvetica Neue"/>
                          <a:sym typeface="Helvetica Neue"/>
                        </a:rPr>
                        <a:t> the foundation sin behind all the others</a:t>
                      </a:r>
                    </a:p>
                  </a:txBody>
                  <a:tcPr marL="50800" marR="50800" marT="50800" marB="50800" anchor="ctr"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r>
            </a:tbl>
          </a:graphicData>
        </a:graphic>
      </p:graphicFrame>
    </p:spTree>
  </p:cSld>
  <p:clrMapOvr>
    <a:masterClrMapping/>
  </p:clrMapOvr>
  <p:transition xmlns:p14="http://schemas.microsoft.com/office/powerpoint/2010/main" spd="med" advClick="1" p14:dur="1000"/>
</p:sld>
</file>

<file path=ppt/slides/slide2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43" name="Shape 343"/>
          <p:cNvSpPr/>
          <p:nvPr>
            <p:ph type="title"/>
          </p:nvPr>
        </p:nvSpPr>
        <p:spPr>
          <a:prstGeom prst="rect">
            <a:avLst/>
          </a:prstGeom>
        </p:spPr>
        <p:txBody>
          <a:bodyPr/>
          <a:lstStyle/>
          <a:p>
            <a:pPr/>
            <a:r>
              <a:t>Mal 3:9</a:t>
            </a:r>
          </a:p>
        </p:txBody>
      </p:sp>
      <p:sp>
        <p:nvSpPr>
          <p:cNvPr id="344" name="Shape 344"/>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347" name="Group 347"/>
          <p:cNvGrpSpPr/>
          <p:nvPr/>
        </p:nvGrpSpPr>
        <p:grpSpPr>
          <a:xfrm>
            <a:off x="1493354" y="3351257"/>
            <a:ext cx="10921740" cy="9546568"/>
            <a:chOff x="0" y="0"/>
            <a:chExt cx="10921738" cy="9546566"/>
          </a:xfrm>
        </p:grpSpPr>
        <p:sp>
          <p:nvSpPr>
            <p:cNvPr id="346" name="Shape 346"/>
            <p:cNvSpPr/>
            <p:nvPr/>
          </p:nvSpPr>
          <p:spPr>
            <a:xfrm>
              <a:off x="170624" y="170624"/>
              <a:ext cx="10580490" cy="9205319"/>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lvl1pPr algn="l">
                <a:spcBef>
                  <a:spcPts val="5900"/>
                </a:spcBef>
                <a:defRPr b="1" sz="6000">
                  <a:latin typeface="Helvetica"/>
                  <a:ea typeface="Helvetica"/>
                  <a:cs typeface="Helvetica"/>
                  <a:sym typeface="Helvetica"/>
                </a:defRPr>
              </a:lvl1pPr>
            </a:lstStyle>
            <a:p>
              <a:pPr/>
              <a:r>
                <a:t>Deut 27:26 Cursed be he that confirmeth not all the words of this law to do them. And all the people shall say, Amen.</a:t>
              </a:r>
            </a:p>
          </p:txBody>
        </p:sp>
        <p:pic>
          <p:nvPicPr>
            <p:cNvPr id="345" name=""/>
            <p:cNvPicPr>
              <a:picLocks noChangeAspect="0"/>
            </p:cNvPicPr>
            <p:nvPr/>
          </p:nvPicPr>
          <p:blipFill>
            <a:blip r:embed="rId2">
              <a:extLst/>
            </a:blip>
            <a:stretch>
              <a:fillRect/>
            </a:stretch>
          </p:blipFill>
          <p:spPr>
            <a:xfrm>
              <a:off x="0" y="0"/>
              <a:ext cx="10921739" cy="9546568"/>
            </a:xfrm>
            <a:prstGeom prst="rect">
              <a:avLst/>
            </a:prstGeom>
            <a:effectLst/>
          </p:spPr>
        </p:pic>
      </p:grpSp>
    </p:spTree>
  </p:cSld>
  <p:clrMapOvr>
    <a:masterClrMapping/>
  </p:clrMapOvr>
  <p:transition xmlns:p14="http://schemas.microsoft.com/office/powerpoint/2010/main" spd="med" advClick="1" p14:dur="1000"/>
</p:sld>
</file>

<file path=ppt/slides/slide2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49" name="Shape 349"/>
          <p:cNvSpPr/>
          <p:nvPr>
            <p:ph type="title"/>
          </p:nvPr>
        </p:nvSpPr>
        <p:spPr>
          <a:prstGeom prst="rect">
            <a:avLst/>
          </a:prstGeom>
        </p:spPr>
        <p:txBody>
          <a:bodyPr/>
          <a:lstStyle/>
          <a:p>
            <a:pPr/>
            <a:r>
              <a:t>Mal 3:10</a:t>
            </a:r>
          </a:p>
        </p:txBody>
      </p:sp>
      <p:sp>
        <p:nvSpPr>
          <p:cNvPr id="350" name="Shape 350"/>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51" name="Shape 351"/>
          <p:cNvSpPr/>
          <p:nvPr>
            <p:ph type="body" sz="half" idx="1"/>
          </p:nvPr>
        </p:nvSpPr>
        <p:spPr>
          <a:xfrm>
            <a:off x="12689764" y="3521882"/>
            <a:ext cx="10580491" cy="9205318"/>
          </a:xfrm>
          <a:prstGeom prst="rect">
            <a:avLst/>
          </a:prstGeom>
          <a:ln w="9525">
            <a:round/>
          </a:ln>
        </p:spPr>
        <p:txBody>
          <a:bodyPr anchor="t"/>
          <a:lstStyle/>
          <a:p>
            <a:pPr marL="0" indent="0">
              <a:buSzTx/>
              <a:buNone/>
              <a:defRPr b="1" sz="6000">
                <a:latin typeface="Helvetica"/>
                <a:ea typeface="Helvetica"/>
                <a:cs typeface="Helvetica"/>
                <a:sym typeface="Helvetica"/>
              </a:defRPr>
            </a:pPr>
            <a:r>
              <a:t>Deut 28:8 The Lord shall </a:t>
            </a:r>
            <a:r>
              <a:rPr u="sng"/>
              <a:t>command the blessing upon thee in thy storehouses</a:t>
            </a:r>
            <a:r>
              <a:t>, and in all that thou settest thine hand unto; and he shall bless thee in the land which the Lord thy God giveth thee.</a:t>
            </a:r>
          </a:p>
        </p:txBody>
      </p:sp>
      <p:grpSp>
        <p:nvGrpSpPr>
          <p:cNvPr id="354" name="Group 354"/>
          <p:cNvGrpSpPr/>
          <p:nvPr/>
        </p:nvGrpSpPr>
        <p:grpSpPr>
          <a:xfrm>
            <a:off x="1493354" y="3351257"/>
            <a:ext cx="10921740" cy="9546568"/>
            <a:chOff x="0" y="0"/>
            <a:chExt cx="10921738" cy="9546566"/>
          </a:xfrm>
        </p:grpSpPr>
        <p:sp>
          <p:nvSpPr>
            <p:cNvPr id="353" name="Shape 353"/>
            <p:cNvSpPr/>
            <p:nvPr/>
          </p:nvSpPr>
          <p:spPr>
            <a:xfrm>
              <a:off x="170624" y="170624"/>
              <a:ext cx="10580490" cy="9205319"/>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lvl1pPr algn="l">
                <a:spcBef>
                  <a:spcPts val="5900"/>
                </a:spcBef>
                <a:defRPr b="1" sz="6000">
                  <a:latin typeface="Helvetica"/>
                  <a:ea typeface="Helvetica"/>
                  <a:cs typeface="Helvetica"/>
                  <a:sym typeface="Helvetica"/>
                </a:defRPr>
              </a:lvl1pPr>
            </a:lstStyle>
            <a:p>
              <a:pPr/>
              <a:r>
                <a:t>Deut 27:26 Cursed be he that confirmeth not all the words of this law to do them. And all the people shall say, Amen.</a:t>
              </a:r>
            </a:p>
          </p:txBody>
        </p:sp>
        <p:pic>
          <p:nvPicPr>
            <p:cNvPr id="352" name=""/>
            <p:cNvPicPr>
              <a:picLocks noChangeAspect="0"/>
            </p:cNvPicPr>
            <p:nvPr/>
          </p:nvPicPr>
          <p:blipFill>
            <a:blip r:embed="rId2">
              <a:extLst/>
            </a:blip>
            <a:stretch>
              <a:fillRect/>
            </a:stretch>
          </p:blipFill>
          <p:spPr>
            <a:xfrm>
              <a:off x="0" y="0"/>
              <a:ext cx="10921739" cy="9546568"/>
            </a:xfrm>
            <a:prstGeom prst="rect">
              <a:avLst/>
            </a:prstGeom>
            <a:effectLst/>
          </p:spPr>
        </p:pic>
      </p:grpSp>
    </p:spTree>
  </p:cSld>
  <p:clrMapOvr>
    <a:masterClrMapping/>
  </p:clrMapOvr>
  <p:transition xmlns:p14="http://schemas.microsoft.com/office/powerpoint/2010/main" spd="med" advClick="1" p14:dur="1000"/>
</p:sld>
</file>

<file path=ppt/slides/slide2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56" name="Shape 356"/>
          <p:cNvSpPr/>
          <p:nvPr>
            <p:ph type="title"/>
          </p:nvPr>
        </p:nvSpPr>
        <p:spPr>
          <a:prstGeom prst="rect">
            <a:avLst/>
          </a:prstGeom>
        </p:spPr>
        <p:txBody>
          <a:bodyPr/>
          <a:lstStyle/>
          <a:p>
            <a:pPr/>
            <a:r>
              <a:t>Mal 3:11</a:t>
            </a:r>
          </a:p>
        </p:txBody>
      </p:sp>
      <p:sp>
        <p:nvSpPr>
          <p:cNvPr id="357" name="Shape 357"/>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58" name="Shape 358"/>
          <p:cNvSpPr/>
          <p:nvPr>
            <p:ph type="body" sz="half" idx="1"/>
          </p:nvPr>
        </p:nvSpPr>
        <p:spPr>
          <a:xfrm>
            <a:off x="12689764" y="3521882"/>
            <a:ext cx="10580491" cy="9504264"/>
          </a:xfrm>
          <a:prstGeom prst="rect">
            <a:avLst/>
          </a:prstGeom>
          <a:ln w="9525">
            <a:round/>
          </a:ln>
        </p:spPr>
        <p:txBody>
          <a:bodyPr anchor="t"/>
          <a:lstStyle/>
          <a:p>
            <a:pPr marL="0" indent="0">
              <a:buSzTx/>
              <a:buNone/>
              <a:defRPr b="1" sz="6000">
                <a:latin typeface="Helvetica"/>
                <a:ea typeface="Helvetica"/>
                <a:cs typeface="Helvetica"/>
                <a:sym typeface="Helvetica"/>
              </a:defRPr>
            </a:pPr>
            <a:r>
              <a:t>Lev 26:20 And your strength shall be spent in vain: for your land shall not yield her increase, </a:t>
            </a:r>
            <a:r>
              <a:rPr u="sng"/>
              <a:t>neither shall the trees of the land yield their fruits</a:t>
            </a:r>
            <a:r>
              <a:t>.</a:t>
            </a:r>
          </a:p>
        </p:txBody>
      </p:sp>
      <p:grpSp>
        <p:nvGrpSpPr>
          <p:cNvPr id="361" name="Group 361"/>
          <p:cNvGrpSpPr/>
          <p:nvPr/>
        </p:nvGrpSpPr>
        <p:grpSpPr>
          <a:xfrm>
            <a:off x="1493354" y="3351257"/>
            <a:ext cx="10921740" cy="9845514"/>
            <a:chOff x="0" y="0"/>
            <a:chExt cx="10921738" cy="9845512"/>
          </a:xfrm>
        </p:grpSpPr>
        <p:sp>
          <p:nvSpPr>
            <p:cNvPr id="360" name="Shape 360"/>
            <p:cNvSpPr/>
            <p:nvPr/>
          </p:nvSpPr>
          <p:spPr>
            <a:xfrm>
              <a:off x="170624" y="170624"/>
              <a:ext cx="10580490" cy="9504265"/>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defTabSz="751205">
                <a:spcBef>
                  <a:spcPts val="5300"/>
                </a:spcBef>
                <a:defRPr b="1" sz="5460">
                  <a:latin typeface="Helvetica"/>
                  <a:ea typeface="Helvetica"/>
                  <a:cs typeface="Helvetica"/>
                  <a:sym typeface="Helvetica"/>
                </a:defRPr>
              </a:pPr>
              <a:r>
                <a:t>Deut 28:38 Thou shalt carry much seed out into the field, and shalt gather but little in; for the </a:t>
              </a:r>
              <a:r>
                <a:rPr u="sng"/>
                <a:t>locust</a:t>
              </a:r>
              <a:r>
                <a:t> shall consume it.</a:t>
              </a:r>
            </a:p>
            <a:p>
              <a:pPr algn="l" defTabSz="751205">
                <a:spcBef>
                  <a:spcPts val="5300"/>
                </a:spcBef>
                <a:defRPr b="1" sz="5460">
                  <a:latin typeface="Helvetica"/>
                  <a:ea typeface="Helvetica"/>
                  <a:cs typeface="Helvetica"/>
                  <a:sym typeface="Helvetica"/>
                </a:defRPr>
              </a:pPr>
              <a:r>
                <a:t>Deut 28:18 Cursed shall be the fruit of thy body, and </a:t>
              </a:r>
              <a:r>
                <a:rPr u="sng"/>
                <a:t>the fruit of thy land</a:t>
              </a:r>
              <a:r>
                <a:t>, the increase of thy kine, and the flocks of thy sheep.</a:t>
              </a:r>
            </a:p>
          </p:txBody>
        </p:sp>
        <p:pic>
          <p:nvPicPr>
            <p:cNvPr id="359" name=""/>
            <p:cNvPicPr>
              <a:picLocks noChangeAspect="0"/>
            </p:cNvPicPr>
            <p:nvPr/>
          </p:nvPicPr>
          <p:blipFill>
            <a:blip r:embed="rId2">
              <a:extLst/>
            </a:blip>
            <a:stretch>
              <a:fillRect/>
            </a:stretch>
          </p:blipFill>
          <p:spPr>
            <a:xfrm>
              <a:off x="0" y="0"/>
              <a:ext cx="10921739" cy="9845514"/>
            </a:xfrm>
            <a:prstGeom prst="rect">
              <a:avLst/>
            </a:prstGeom>
            <a:effectLst/>
          </p:spPr>
        </p:pic>
      </p:grpSp>
    </p:spTree>
  </p:cSld>
  <p:clrMapOvr>
    <a:masterClrMapping/>
  </p:clrMapOvr>
  <p:transition xmlns:p14="http://schemas.microsoft.com/office/powerpoint/2010/main" spd="med" advClick="1" p14:dur="1000"/>
</p:sld>
</file>

<file path=ppt/slides/slide2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63" name="Shape 363"/>
          <p:cNvSpPr/>
          <p:nvPr>
            <p:ph type="title"/>
          </p:nvPr>
        </p:nvSpPr>
        <p:spPr>
          <a:prstGeom prst="rect">
            <a:avLst/>
          </a:prstGeom>
        </p:spPr>
        <p:txBody>
          <a:bodyPr/>
          <a:lstStyle/>
          <a:p>
            <a:pPr/>
            <a:r>
              <a:t>Mal 3:12</a:t>
            </a:r>
          </a:p>
        </p:txBody>
      </p:sp>
      <p:sp>
        <p:nvSpPr>
          <p:cNvPr id="364" name="Shape 364"/>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65" name="Shape 365"/>
          <p:cNvSpPr/>
          <p:nvPr>
            <p:ph type="body" sz="half" idx="1"/>
          </p:nvPr>
        </p:nvSpPr>
        <p:spPr>
          <a:xfrm>
            <a:off x="12689764" y="3521882"/>
            <a:ext cx="10580491" cy="9065321"/>
          </a:xfrm>
          <a:prstGeom prst="rect">
            <a:avLst/>
          </a:prstGeom>
          <a:ln w="9525">
            <a:round/>
          </a:ln>
        </p:spPr>
        <p:txBody>
          <a:bodyPr anchor="t"/>
          <a:lstStyle/>
          <a:p>
            <a:pPr marL="0" indent="0">
              <a:buSzTx/>
              <a:buNone/>
              <a:defRPr b="1" sz="6000">
                <a:latin typeface="Helvetica"/>
                <a:ea typeface="Helvetica"/>
                <a:cs typeface="Helvetica"/>
                <a:sym typeface="Helvetica"/>
              </a:defRPr>
            </a:pPr>
            <a:r>
              <a:t>Is 62:4 Thou shalt no more be termed Forsaken; neither shall thy land any more be termed Desolate: but thou shalt be called </a:t>
            </a:r>
            <a:r>
              <a:rPr u="sng"/>
              <a:t>Hephzibah</a:t>
            </a:r>
            <a:r>
              <a:t>, and thy land Beulah: for the LORD </a:t>
            </a:r>
            <a:r>
              <a:rPr u="sng"/>
              <a:t>delighteth</a:t>
            </a:r>
            <a:r>
              <a:t> in thee, and thy land shall be married.</a:t>
            </a:r>
          </a:p>
        </p:txBody>
      </p:sp>
      <p:grpSp>
        <p:nvGrpSpPr>
          <p:cNvPr id="368" name="Group 368"/>
          <p:cNvGrpSpPr/>
          <p:nvPr/>
        </p:nvGrpSpPr>
        <p:grpSpPr>
          <a:xfrm>
            <a:off x="1493354" y="3351257"/>
            <a:ext cx="10921740" cy="9406570"/>
            <a:chOff x="0" y="0"/>
            <a:chExt cx="10921738" cy="9406569"/>
          </a:xfrm>
        </p:grpSpPr>
        <p:sp>
          <p:nvSpPr>
            <p:cNvPr id="367" name="Shape 367"/>
            <p:cNvSpPr/>
            <p:nvPr/>
          </p:nvSpPr>
          <p:spPr>
            <a:xfrm>
              <a:off x="170624" y="170624"/>
              <a:ext cx="10580490" cy="9065321"/>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a:spcBef>
                  <a:spcPts val="5900"/>
                </a:spcBef>
                <a:defRPr b="1" sz="6000">
                  <a:latin typeface="Helvetica"/>
                  <a:ea typeface="Helvetica"/>
                  <a:cs typeface="Helvetica"/>
                  <a:sym typeface="Helvetica"/>
                </a:defRPr>
              </a:pPr>
              <a:r>
                <a:t>Isaiah 61:9 And their seed shall be known among the Gentiles, and their offspring among the people: all that see them shall acknowledge them, that they are </a:t>
              </a:r>
              <a:r>
                <a:rPr u="sng"/>
                <a:t>the seed which the LORD hath blessed</a:t>
              </a:r>
              <a:r>
                <a:t>.</a:t>
              </a:r>
            </a:p>
          </p:txBody>
        </p:sp>
        <p:pic>
          <p:nvPicPr>
            <p:cNvPr id="366" name=""/>
            <p:cNvPicPr>
              <a:picLocks noChangeAspect="0"/>
            </p:cNvPicPr>
            <p:nvPr/>
          </p:nvPicPr>
          <p:blipFill>
            <a:blip r:embed="rId2">
              <a:extLst/>
            </a:blip>
            <a:stretch>
              <a:fillRect/>
            </a:stretch>
          </p:blipFill>
          <p:spPr>
            <a:xfrm>
              <a:off x="0" y="-1"/>
              <a:ext cx="10921739" cy="9406571"/>
            </a:xfrm>
            <a:prstGeom prst="rect">
              <a:avLst/>
            </a:prstGeom>
            <a:effectLst/>
          </p:spPr>
        </p:pic>
      </p:grpSp>
    </p:spTree>
  </p:cSld>
  <p:clrMapOvr>
    <a:masterClrMapping/>
  </p:clrMapOvr>
  <p:transition xmlns:p14="http://schemas.microsoft.com/office/powerpoint/2010/main" spd="med" advClick="1" p14:dur="1000"/>
</p:sld>
</file>

<file path=ppt/slides/slide2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70" name="Shape 370"/>
          <p:cNvSpPr/>
          <p:nvPr>
            <p:ph type="title"/>
          </p:nvPr>
        </p:nvSpPr>
        <p:spPr>
          <a:prstGeom prst="rect">
            <a:avLst/>
          </a:prstGeom>
        </p:spPr>
        <p:txBody>
          <a:bodyPr/>
          <a:lstStyle/>
          <a:p>
            <a:pPr/>
            <a:r>
              <a:t>Mal 3:14</a:t>
            </a:r>
          </a:p>
        </p:txBody>
      </p:sp>
      <p:sp>
        <p:nvSpPr>
          <p:cNvPr id="371" name="Shape 37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72" name="Shape 372"/>
          <p:cNvSpPr/>
          <p:nvPr>
            <p:ph type="body" sz="half" idx="1"/>
          </p:nvPr>
        </p:nvSpPr>
        <p:spPr>
          <a:xfrm>
            <a:off x="12689764" y="3521882"/>
            <a:ext cx="10580491" cy="9436895"/>
          </a:xfrm>
          <a:prstGeom prst="rect">
            <a:avLst/>
          </a:prstGeom>
          <a:ln w="9525">
            <a:round/>
          </a:ln>
        </p:spPr>
        <p:txBody>
          <a:bodyPr anchor="t"/>
          <a:lstStyle/>
          <a:p>
            <a:pPr marL="0" indent="0" defTabSz="726440">
              <a:spcBef>
                <a:spcPts val="5100"/>
              </a:spcBef>
              <a:buSzTx/>
              <a:buNone/>
              <a:defRPr b="1" sz="5280">
                <a:latin typeface="Helvetica"/>
                <a:ea typeface="Helvetica"/>
                <a:cs typeface="Helvetica"/>
                <a:sym typeface="Helvetica"/>
              </a:defRPr>
            </a:pPr>
            <a:r>
              <a:t>Ex 25:2 Speak unto the children of Israel, that they bring me an offering: of every man that giveth it </a:t>
            </a:r>
            <a:r>
              <a:rPr u="sng"/>
              <a:t>willingly with his heart </a:t>
            </a:r>
            <a:r>
              <a:t>ye shall take my offering.</a:t>
            </a:r>
          </a:p>
          <a:p>
            <a:pPr marL="0" indent="0" defTabSz="726440">
              <a:spcBef>
                <a:spcPts val="5100"/>
              </a:spcBef>
              <a:buSzTx/>
              <a:buNone/>
              <a:defRPr b="1" sz="5280">
                <a:latin typeface="Helvetica"/>
                <a:ea typeface="Helvetica"/>
                <a:cs typeface="Helvetica"/>
                <a:sym typeface="Helvetica"/>
              </a:defRPr>
            </a:pPr>
            <a:r>
              <a:t>2 Cor 9:7 Every man according as he purposeth in his heart, so let him give; not grudgingly, or of necessity: for </a:t>
            </a:r>
            <a:r>
              <a:rPr u="sng"/>
              <a:t>God loveth a cheerful giver</a:t>
            </a:r>
            <a:r>
              <a:t>.</a:t>
            </a:r>
          </a:p>
        </p:txBody>
      </p:sp>
      <p:grpSp>
        <p:nvGrpSpPr>
          <p:cNvPr id="375" name="Group 375"/>
          <p:cNvGrpSpPr/>
          <p:nvPr/>
        </p:nvGrpSpPr>
        <p:grpSpPr>
          <a:xfrm>
            <a:off x="1493354" y="3351257"/>
            <a:ext cx="10921740" cy="9778145"/>
            <a:chOff x="0" y="0"/>
            <a:chExt cx="10921738" cy="9778143"/>
          </a:xfrm>
        </p:grpSpPr>
        <p:sp>
          <p:nvSpPr>
            <p:cNvPr id="374" name="Shape 374"/>
            <p:cNvSpPr/>
            <p:nvPr/>
          </p:nvSpPr>
          <p:spPr>
            <a:xfrm>
              <a:off x="170624" y="170624"/>
              <a:ext cx="10580490" cy="9436895"/>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a:spcBef>
                  <a:spcPts val="5900"/>
                </a:spcBef>
                <a:defRPr b="1" sz="6000">
                  <a:latin typeface="Helvetica"/>
                  <a:ea typeface="Helvetica"/>
                  <a:cs typeface="Helvetica"/>
                  <a:sym typeface="Helvetica"/>
                </a:defRPr>
              </a:pPr>
              <a:r>
                <a:t>Deut 28:47,48 Because thou </a:t>
              </a:r>
              <a:r>
                <a:rPr u="sng"/>
                <a:t>servedst not the LORD thy God with joyfulness</a:t>
              </a:r>
              <a:r>
                <a:t>, and with </a:t>
              </a:r>
              <a:r>
                <a:rPr u="sng"/>
                <a:t>gladness of heart,</a:t>
              </a:r>
              <a:r>
                <a:t> for the abundance of all things;</a:t>
              </a:r>
              <a:r>
                <a:rPr i="1">
                  <a:solidFill>
                    <a:srgbClr val="808080"/>
                  </a:solidFill>
                </a:rPr>
                <a:t> </a:t>
              </a:r>
              <a:br>
                <a:rPr i="1">
                  <a:solidFill>
                    <a:srgbClr val="808080"/>
                  </a:solidFill>
                </a:rPr>
              </a:br>
              <a:r>
                <a:t>Therefore shalt thou serve thine enemies which the LORD shall send against thee…</a:t>
              </a:r>
            </a:p>
          </p:txBody>
        </p:sp>
        <p:pic>
          <p:nvPicPr>
            <p:cNvPr id="373" name=""/>
            <p:cNvPicPr>
              <a:picLocks noChangeAspect="0"/>
            </p:cNvPicPr>
            <p:nvPr/>
          </p:nvPicPr>
          <p:blipFill>
            <a:blip r:embed="rId2">
              <a:extLst/>
            </a:blip>
            <a:stretch>
              <a:fillRect/>
            </a:stretch>
          </p:blipFill>
          <p:spPr>
            <a:xfrm>
              <a:off x="0" y="-1"/>
              <a:ext cx="10921739" cy="9778145"/>
            </a:xfrm>
            <a:prstGeom prst="rect">
              <a:avLst/>
            </a:prstGeom>
            <a:effectLst/>
          </p:spPr>
        </p:pic>
      </p:grpSp>
      <p:sp>
        <p:nvSpPr>
          <p:cNvPr id="376" name="Shape 376"/>
          <p:cNvSpPr/>
          <p:nvPr/>
        </p:nvSpPr>
        <p:spPr>
          <a:xfrm>
            <a:off x="320427" y="235872"/>
            <a:ext cx="1115978" cy="1084900"/>
          </a:xfrm>
          <a:prstGeom prst="roundRect">
            <a:avLst>
              <a:gd name="adj" fmla="val 15000"/>
            </a:avLst>
          </a:prstGeom>
          <a:solidFill>
            <a:srgbClr val="24AC67"/>
          </a:solidFill>
          <a:ln w="50800">
            <a:solidFill>
              <a:srgbClr val="FFFFFF"/>
            </a:solidFill>
            <a:miter lim="400000"/>
          </a:ln>
          <a:effectLst>
            <a:outerShdw sx="100000" sy="100000" kx="0" ky="0" algn="b" rotWithShape="0" blurRad="25400" dist="38100" dir="5400000">
              <a:srgbClr val="FFFB00">
                <a:alpha val="50000"/>
              </a:srgbClr>
            </a:outerShdw>
          </a:effectLst>
        </p:spPr>
        <p:txBody>
          <a:bodyPr lIns="50800" tIns="50800" rIns="50800" bIns="50800" anchor="ctr"/>
          <a:lstStyle/>
          <a:p>
            <a:pPr defTabSz="584200">
              <a:defRPr b="1" sz="4000">
                <a:solidFill>
                  <a:srgbClr val="FFFFFF"/>
                </a:solidFill>
                <a:latin typeface="Helvetica"/>
                <a:ea typeface="Helvetica"/>
                <a:cs typeface="Helvetica"/>
                <a:sym typeface="Helvetica"/>
              </a:defRPr>
            </a:pPr>
          </a:p>
        </p:txBody>
      </p:sp>
      <p:sp>
        <p:nvSpPr>
          <p:cNvPr id="377" name="Shape 377"/>
          <p:cNvSpPr/>
          <p:nvPr/>
        </p:nvSpPr>
        <p:spPr>
          <a:xfrm>
            <a:off x="320427" y="1590538"/>
            <a:ext cx="1115978" cy="1084901"/>
          </a:xfrm>
          <a:prstGeom prst="roundRect">
            <a:avLst>
              <a:gd name="adj" fmla="val 15000"/>
            </a:avLst>
          </a:prstGeom>
          <a:solidFill>
            <a:srgbClr val="198C78"/>
          </a:solidFill>
          <a:ln w="50800">
            <a:solidFill>
              <a:srgbClr val="FFFFFF"/>
            </a:solidFill>
            <a:miter lim="400000"/>
          </a:ln>
          <a:effectLst>
            <a:outerShdw sx="100000" sy="100000" kx="0" ky="0" algn="b" rotWithShape="0" blurRad="25400" dist="38100" dir="5400000">
              <a:srgbClr val="FFFB00">
                <a:alpha val="50000"/>
              </a:srgbClr>
            </a:outerShdw>
          </a:effectLst>
        </p:spPr>
        <p:txBody>
          <a:bodyPr lIns="50800" tIns="50800" rIns="50800" bIns="50800" anchor="ctr"/>
          <a:lstStyle/>
          <a:p>
            <a:pPr defTabSz="584200">
              <a:defRPr b="1" sz="4000">
                <a:solidFill>
                  <a:srgbClr val="FFFFFF"/>
                </a:solidFill>
                <a:latin typeface="Helvetica"/>
                <a:ea typeface="Helvetica"/>
                <a:cs typeface="Helvetica"/>
                <a:sym typeface="Helvetica"/>
              </a:defRPr>
            </a:pPr>
          </a:p>
        </p:txBody>
      </p:sp>
      <p:sp>
        <p:nvSpPr>
          <p:cNvPr id="378" name="Shape 378"/>
          <p:cNvSpPr/>
          <p:nvPr/>
        </p:nvSpPr>
        <p:spPr>
          <a:xfrm>
            <a:off x="320427" y="2945205"/>
            <a:ext cx="1115978" cy="1084900"/>
          </a:xfrm>
          <a:prstGeom prst="roundRect">
            <a:avLst>
              <a:gd name="adj" fmla="val 15000"/>
            </a:avLst>
          </a:prstGeom>
          <a:solidFill>
            <a:srgbClr val="207DAD"/>
          </a:solidFill>
          <a:ln w="50800">
            <a:solidFill>
              <a:srgbClr val="FFFFFF"/>
            </a:solidFill>
            <a:miter lim="400000"/>
          </a:ln>
          <a:effectLst>
            <a:outerShdw sx="100000" sy="100000" kx="0" ky="0" algn="b" rotWithShape="0" blurRad="25400" dist="38100" dir="5400000">
              <a:srgbClr val="FFFB00">
                <a:alpha val="50000"/>
              </a:srgbClr>
            </a:outerShdw>
          </a:effectLst>
        </p:spPr>
        <p:txBody>
          <a:bodyPr lIns="50800" tIns="50800" rIns="50800" bIns="50800" anchor="ctr"/>
          <a:lstStyle/>
          <a:p>
            <a:pPr defTabSz="584200">
              <a:defRPr b="1" sz="4000">
                <a:solidFill>
                  <a:srgbClr val="FFFFFF"/>
                </a:solidFill>
                <a:latin typeface="Helvetica"/>
                <a:ea typeface="Helvetica"/>
                <a:cs typeface="Helvetica"/>
                <a:sym typeface="Helvetica"/>
              </a:defRPr>
            </a:pPr>
          </a:p>
        </p:txBody>
      </p:sp>
      <p:sp>
        <p:nvSpPr>
          <p:cNvPr id="379" name="Shape 379"/>
          <p:cNvSpPr/>
          <p:nvPr/>
        </p:nvSpPr>
        <p:spPr>
          <a:xfrm>
            <a:off x="320427" y="4299872"/>
            <a:ext cx="1115978" cy="1084900"/>
          </a:xfrm>
          <a:prstGeom prst="roundRect">
            <a:avLst>
              <a:gd name="adj" fmla="val 15000"/>
            </a:avLst>
          </a:prstGeom>
          <a:solidFill>
            <a:srgbClr val="DC9C02"/>
          </a:solidFill>
          <a:ln w="50800">
            <a:solidFill>
              <a:srgbClr val="FFFFFF"/>
            </a:solidFill>
            <a:miter lim="400000"/>
          </a:ln>
          <a:effectLst>
            <a:outerShdw sx="100000" sy="100000" kx="0" ky="0" algn="b" rotWithShape="0" blurRad="25400" dist="38100" dir="5400000">
              <a:srgbClr val="FFFB00">
                <a:alpha val="50000"/>
              </a:srgbClr>
            </a:outerShdw>
          </a:effectLst>
        </p:spPr>
        <p:txBody>
          <a:bodyPr lIns="50800" tIns="50800" rIns="50800" bIns="50800" anchor="ctr"/>
          <a:lstStyle/>
          <a:p>
            <a:pPr defTabSz="584200">
              <a:defRPr b="1" sz="4000">
                <a:solidFill>
                  <a:srgbClr val="FFFFFF"/>
                </a:solidFill>
                <a:latin typeface="Helvetica"/>
                <a:ea typeface="Helvetica"/>
                <a:cs typeface="Helvetica"/>
                <a:sym typeface="Helvetica"/>
              </a:defRPr>
            </a:pPr>
          </a:p>
        </p:txBody>
      </p:sp>
      <p:sp>
        <p:nvSpPr>
          <p:cNvPr id="380" name="Shape 380"/>
          <p:cNvSpPr/>
          <p:nvPr/>
        </p:nvSpPr>
        <p:spPr>
          <a:xfrm>
            <a:off x="320427" y="5654538"/>
            <a:ext cx="1115978" cy="1084901"/>
          </a:xfrm>
          <a:prstGeom prst="roundRect">
            <a:avLst>
              <a:gd name="adj" fmla="val 15000"/>
            </a:avLst>
          </a:prstGeom>
          <a:solidFill>
            <a:srgbClr val="DE4A00"/>
          </a:solidFill>
          <a:ln w="50800">
            <a:solidFill>
              <a:srgbClr val="FFFFFF"/>
            </a:solidFill>
            <a:miter lim="400000"/>
          </a:ln>
          <a:effectLst>
            <a:outerShdw sx="100000" sy="100000" kx="0" ky="0" algn="b" rotWithShape="0" blurRad="25400" dist="38100" dir="5400000">
              <a:srgbClr val="FFFB00">
                <a:alpha val="50000"/>
              </a:srgbClr>
            </a:outerShdw>
          </a:effectLst>
        </p:spPr>
        <p:txBody>
          <a:bodyPr lIns="50800" tIns="50800" rIns="50800" bIns="50800" anchor="ctr"/>
          <a:lstStyle/>
          <a:p>
            <a:pPr defTabSz="584200">
              <a:defRPr b="1" sz="4000">
                <a:solidFill>
                  <a:srgbClr val="FFFFFF"/>
                </a:solidFill>
                <a:latin typeface="Helvetica"/>
                <a:ea typeface="Helvetica"/>
                <a:cs typeface="Helvetica"/>
                <a:sym typeface="Helvetica"/>
              </a:defRPr>
            </a:pPr>
          </a:p>
        </p:txBody>
      </p:sp>
      <p:sp>
        <p:nvSpPr>
          <p:cNvPr id="381" name="Shape 381"/>
          <p:cNvSpPr/>
          <p:nvPr/>
        </p:nvSpPr>
        <p:spPr>
          <a:xfrm>
            <a:off x="320427" y="7009205"/>
            <a:ext cx="1115978" cy="1084900"/>
          </a:xfrm>
          <a:prstGeom prst="roundRect">
            <a:avLst>
              <a:gd name="adj" fmla="val 15000"/>
            </a:avLst>
          </a:prstGeom>
          <a:solidFill>
            <a:srgbClr val="C01A15"/>
          </a:solidFill>
          <a:ln w="50800">
            <a:solidFill>
              <a:srgbClr val="FFFFFF"/>
            </a:solidFill>
            <a:miter lim="400000"/>
          </a:ln>
          <a:effectLst>
            <a:outerShdw sx="100000" sy="100000" kx="0" ky="0" algn="b" rotWithShape="0" blurRad="25400" dist="38100" dir="5400000">
              <a:srgbClr val="FFFB00">
                <a:alpha val="50000"/>
              </a:srgbClr>
            </a:outerShdw>
          </a:effectLst>
        </p:spPr>
        <p:txBody>
          <a:bodyPr lIns="50800" tIns="50800" rIns="50800" bIns="50800" anchor="ctr"/>
          <a:lstStyle/>
          <a:p>
            <a:pPr defTabSz="584200">
              <a:defRPr b="1" sz="4000">
                <a:solidFill>
                  <a:srgbClr val="FFFFFF"/>
                </a:solidFill>
                <a:latin typeface="Helvetica"/>
                <a:ea typeface="Helvetica"/>
                <a:cs typeface="Helvetica"/>
                <a:sym typeface="Helvetica"/>
              </a:defRPr>
            </a:pPr>
          </a:p>
        </p:txBody>
      </p:sp>
      <p:sp>
        <p:nvSpPr>
          <p:cNvPr id="382" name="Shape 382"/>
          <p:cNvSpPr/>
          <p:nvPr/>
        </p:nvSpPr>
        <p:spPr>
          <a:xfrm>
            <a:off x="289560" y="8363872"/>
            <a:ext cx="1177711" cy="1102223"/>
          </a:xfrm>
          <a:prstGeom prst="roundRect">
            <a:avLst>
              <a:gd name="adj" fmla="val 15581"/>
            </a:avLst>
          </a:prstGeom>
          <a:solidFill>
            <a:srgbClr val="B14182"/>
          </a:solidFill>
          <a:ln w="50800">
            <a:solidFill>
              <a:srgbClr val="FFFFFF"/>
            </a:solidFill>
            <a:miter lim="400000"/>
          </a:ln>
          <a:effectLst>
            <a:outerShdw sx="100000" sy="100000" kx="0" ky="0" algn="b" rotWithShape="0" blurRad="25400" dist="38100" dir="5400000">
              <a:srgbClr val="FFFB00">
                <a:alpha val="50000"/>
              </a:srgbClr>
            </a:outerShdw>
          </a:effectLst>
        </p:spPr>
        <p:txBody>
          <a:bodyPr lIns="50800" tIns="50800" rIns="50800" bIns="50800" anchor="ctr"/>
          <a:lstStyle/>
          <a:p>
            <a:pPr defTabSz="584200">
              <a:defRPr b="1" sz="4000">
                <a:solidFill>
                  <a:srgbClr val="FFFFFF"/>
                </a:solidFill>
                <a:latin typeface="Helvetica"/>
                <a:ea typeface="Helvetica"/>
                <a:cs typeface="Helvetica"/>
                <a:sym typeface="Helvetica"/>
              </a:defRPr>
            </a:pPr>
          </a:p>
        </p:txBody>
      </p:sp>
    </p:spTree>
  </p:cSld>
  <p:clrMapOvr>
    <a:masterClrMapping/>
  </p:clrMapOvr>
  <p:transition xmlns:p14="http://schemas.microsoft.com/office/powerpoint/2010/main" spd="med" advClick="1" p14:dur="1000"/>
</p:sld>
</file>

<file path=ppt/slides/slide2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84" name="Shape 384"/>
          <p:cNvSpPr/>
          <p:nvPr>
            <p:ph type="title"/>
          </p:nvPr>
        </p:nvSpPr>
        <p:spPr>
          <a:prstGeom prst="rect">
            <a:avLst/>
          </a:prstGeom>
        </p:spPr>
        <p:txBody>
          <a:bodyPr/>
          <a:lstStyle/>
          <a:p>
            <a:pPr/>
            <a:r>
              <a:t>Mal 3:15</a:t>
            </a:r>
          </a:p>
        </p:txBody>
      </p:sp>
      <p:sp>
        <p:nvSpPr>
          <p:cNvPr id="385" name="Shape 385"/>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388" name="Group 388"/>
          <p:cNvGrpSpPr/>
          <p:nvPr/>
        </p:nvGrpSpPr>
        <p:grpSpPr>
          <a:xfrm>
            <a:off x="1493354" y="3351257"/>
            <a:ext cx="10921740" cy="7650597"/>
            <a:chOff x="0" y="0"/>
            <a:chExt cx="10921738" cy="7650595"/>
          </a:xfrm>
        </p:grpSpPr>
        <p:sp>
          <p:nvSpPr>
            <p:cNvPr id="387" name="Shape 387"/>
            <p:cNvSpPr/>
            <p:nvPr/>
          </p:nvSpPr>
          <p:spPr>
            <a:xfrm>
              <a:off x="170624" y="170624"/>
              <a:ext cx="10580490" cy="7309347"/>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a:spcBef>
                  <a:spcPts val="5900"/>
                </a:spcBef>
                <a:defRPr b="1" sz="6000">
                  <a:latin typeface="Helvetica"/>
                  <a:ea typeface="Helvetica"/>
                  <a:cs typeface="Helvetica"/>
                  <a:sym typeface="Helvetica"/>
                </a:defRPr>
              </a:pPr>
              <a:r>
                <a:t>J P Green Literal version: </a:t>
              </a:r>
            </a:p>
            <a:p>
              <a:pPr algn="l">
                <a:spcBef>
                  <a:spcPts val="5900"/>
                </a:spcBef>
                <a:defRPr b="1" sz="6000">
                  <a:latin typeface="Helvetica"/>
                  <a:ea typeface="Helvetica"/>
                  <a:cs typeface="Helvetica"/>
                  <a:sym typeface="Helvetica"/>
                </a:defRPr>
              </a:pPr>
              <a:r>
                <a:t>And now we are calling the arrogant blessed. Not only are the doers of wickedness built up, they also test God, and escape.</a:t>
              </a:r>
            </a:p>
          </p:txBody>
        </p:sp>
        <p:pic>
          <p:nvPicPr>
            <p:cNvPr id="386" name=""/>
            <p:cNvPicPr>
              <a:picLocks noChangeAspect="0"/>
            </p:cNvPicPr>
            <p:nvPr/>
          </p:nvPicPr>
          <p:blipFill>
            <a:blip r:embed="rId2">
              <a:extLst/>
            </a:blip>
            <a:stretch>
              <a:fillRect/>
            </a:stretch>
          </p:blipFill>
          <p:spPr>
            <a:xfrm>
              <a:off x="0" y="-1"/>
              <a:ext cx="10921739" cy="7650597"/>
            </a:xfrm>
            <a:prstGeom prst="rect">
              <a:avLst/>
            </a:prstGeom>
            <a:effectLst/>
          </p:spPr>
        </p:pic>
      </p:grpSp>
    </p:spTree>
  </p:cSld>
  <p:clrMapOvr>
    <a:masterClrMapping/>
  </p:clrMapOvr>
  <p:transition xmlns:p14="http://schemas.microsoft.com/office/powerpoint/2010/main" spd="med" advClick="1" p14:dur="1000"/>
</p:sld>
</file>

<file path=ppt/slides/slide2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90" name="Shape 390"/>
          <p:cNvSpPr/>
          <p:nvPr>
            <p:ph type="title"/>
          </p:nvPr>
        </p:nvSpPr>
        <p:spPr>
          <a:prstGeom prst="rect">
            <a:avLst/>
          </a:prstGeom>
        </p:spPr>
        <p:txBody>
          <a:bodyPr/>
          <a:lstStyle/>
          <a:p>
            <a:pPr/>
            <a:r>
              <a:t>Mal 3:16</a:t>
            </a:r>
          </a:p>
        </p:txBody>
      </p:sp>
      <p:sp>
        <p:nvSpPr>
          <p:cNvPr id="391" name="Shape 391"/>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aphicFrame>
        <p:nvGraphicFramePr>
          <p:cNvPr id="392" name="Table 392"/>
          <p:cNvGraphicFramePr/>
          <p:nvPr/>
        </p:nvGraphicFramePr>
        <p:xfrm>
          <a:off x="958850" y="2908300"/>
          <a:ext cx="21621661" cy="9883620"/>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10809243"/>
                <a:gridCol w="10809243"/>
              </a:tblGrid>
              <a:tr h="992566">
                <a:tc>
                  <a:txBody>
                    <a:bodyPr/>
                    <a:lstStyle/>
                    <a:p>
                      <a:pPr algn="l" defTabSz="457200">
                        <a:defRPr b="0" sz="1800">
                          <a:solidFill>
                            <a:srgbClr val="000000"/>
                          </a:solidFill>
                        </a:defRPr>
                      </a:pPr>
                      <a:r>
                        <a:rPr b="1" sz="6000">
                          <a:latin typeface="Helvetica Neue"/>
                          <a:ea typeface="Helvetica Neue"/>
                          <a:cs typeface="Helvetica Neue"/>
                          <a:sym typeface="Helvetica Neue"/>
                        </a:rPr>
                        <a:t>What the faithful did</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6350">
                      <a:solidFill>
                        <a:srgbClr val="000000"/>
                      </a:solidFill>
                      <a:miter lim="400000"/>
                    </a:lnB>
                    <a:solidFill>
                      <a:srgbClr val="BEC0BF"/>
                    </a:solidFill>
                  </a:tcPr>
                </a:tc>
                <a:tc>
                  <a:txBody>
                    <a:bodyPr/>
                    <a:lstStyle/>
                    <a:p>
                      <a:pPr algn="l" defTabSz="457200">
                        <a:defRPr b="0" sz="1800">
                          <a:solidFill>
                            <a:srgbClr val="000000"/>
                          </a:solidFill>
                        </a:defRPr>
                      </a:pPr>
                      <a:r>
                        <a:rPr b="1" sz="6000">
                          <a:latin typeface="Helvetica Neue"/>
                          <a:ea typeface="Helvetica Neue"/>
                          <a:cs typeface="Helvetica Neue"/>
                          <a:sym typeface="Helvetica Neue"/>
                        </a:rPr>
                        <a:t>What the faithless did</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6350">
                      <a:solidFill>
                        <a:srgbClr val="000000"/>
                      </a:solidFill>
                      <a:miter lim="400000"/>
                    </a:lnB>
                    <a:solidFill>
                      <a:srgbClr val="BEC0BF"/>
                    </a:solidFill>
                  </a:tcPr>
                </a:tc>
              </a:tr>
              <a:tr h="992566">
                <a:tc>
                  <a:txBody>
                    <a:bodyPr/>
                    <a:lstStyle/>
                    <a:p>
                      <a:pPr algn="l" defTabSz="457200">
                        <a:defRPr sz="1800"/>
                      </a:pPr>
                      <a:r>
                        <a:rPr b="1" sz="6000">
                          <a:latin typeface="Helvetica Neue"/>
                          <a:ea typeface="Helvetica Neue"/>
                          <a:cs typeface="Helvetica Neue"/>
                          <a:sym typeface="Helvetica Neue"/>
                        </a:rPr>
                        <a:t>They feared Yahweh</a:t>
                      </a:r>
                    </a:p>
                  </a:txBody>
                  <a:tcPr marL="50800" marR="50800" marT="50800" marB="50800" anchor="t" anchorCtr="0" horzOverflow="overflow">
                    <a:lnL w="3175">
                      <a:solidFill>
                        <a:srgbClr val="000000"/>
                      </a:solidFill>
                      <a:miter lim="400000"/>
                    </a:lnL>
                    <a:lnR w="3175">
                      <a:solidFill>
                        <a:srgbClr val="000000"/>
                      </a:solidFill>
                      <a:miter lim="400000"/>
                    </a:lnR>
                    <a:lnT w="6350">
                      <a:solidFill>
                        <a:srgbClr val="000000"/>
                      </a:solidFill>
                      <a:miter lim="400000"/>
                    </a:lnT>
                    <a:lnB w="3175">
                      <a:solidFill>
                        <a:srgbClr val="000000"/>
                      </a:solidFill>
                      <a:miter lim="400000"/>
                    </a:lnB>
                    <a:noFill/>
                  </a:tcPr>
                </a:tc>
                <a:tc>
                  <a:txBody>
                    <a:bodyPr/>
                    <a:lstStyle/>
                    <a:p>
                      <a:pPr algn="l" defTabSz="457200">
                        <a:defRPr sz="1800"/>
                      </a:pPr>
                      <a:r>
                        <a:rPr b="1" sz="6000">
                          <a:latin typeface="Helvetica Neue"/>
                          <a:ea typeface="Helvetica Neue"/>
                          <a:cs typeface="Helvetica Neue"/>
                          <a:sym typeface="Helvetica Neue"/>
                        </a:rPr>
                        <a:t>3:5 Did not fear God</a:t>
                      </a:r>
                    </a:p>
                  </a:txBody>
                  <a:tcPr marL="50800" marR="50800" marT="50800" marB="50800" anchor="t" anchorCtr="0" horzOverflow="overflow">
                    <a:lnL w="3175">
                      <a:solidFill>
                        <a:srgbClr val="000000"/>
                      </a:solidFill>
                      <a:miter lim="400000"/>
                    </a:lnL>
                    <a:lnR w="3175">
                      <a:solidFill>
                        <a:srgbClr val="000000"/>
                      </a:solidFill>
                      <a:miter lim="400000"/>
                    </a:lnR>
                    <a:lnT w="6350">
                      <a:solidFill>
                        <a:srgbClr val="000000"/>
                      </a:solidFill>
                      <a:miter lim="400000"/>
                    </a:lnT>
                    <a:lnB w="3175">
                      <a:solidFill>
                        <a:srgbClr val="000000"/>
                      </a:solidFill>
                      <a:miter lim="400000"/>
                    </a:lnB>
                    <a:noFill/>
                  </a:tcPr>
                </a:tc>
              </a:tr>
              <a:tr h="1458326">
                <a:tc>
                  <a:txBody>
                    <a:bodyPr/>
                    <a:lstStyle/>
                    <a:p>
                      <a:pPr algn="l" defTabSz="457200">
                        <a:defRPr sz="1800"/>
                      </a:pPr>
                      <a:r>
                        <a:rPr b="1" sz="6000">
                          <a:latin typeface="Helvetica Neue"/>
                          <a:ea typeface="Helvetica Neue"/>
                          <a:cs typeface="Helvetica Neue"/>
                          <a:sym typeface="Helvetica Neue"/>
                        </a:rPr>
                        <a:t>They spoke of His gracious character and ways</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c>
                  <a:txBody>
                    <a:bodyPr/>
                    <a:lstStyle/>
                    <a:p>
                      <a:pPr algn="l" defTabSz="457200">
                        <a:defRPr sz="1800"/>
                      </a:pPr>
                      <a:r>
                        <a:rPr b="1" sz="6000">
                          <a:latin typeface="Helvetica Neue"/>
                          <a:ea typeface="Helvetica Neue"/>
                          <a:cs typeface="Helvetica Neue"/>
                          <a:sym typeface="Helvetica Neue"/>
                        </a:rPr>
                        <a:t>3:13 Spoke bold words against Him</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solidFill>
                      <a:srgbClr val="EFEFEF"/>
                    </a:solidFill>
                  </a:tcPr>
                </a:tc>
              </a:tr>
              <a:tr h="992566">
                <a:tc>
                  <a:txBody>
                    <a:bodyPr/>
                    <a:lstStyle/>
                    <a:p>
                      <a:pPr algn="l" defTabSz="457200">
                        <a:defRPr sz="1800"/>
                      </a:pPr>
                      <a:r>
                        <a:rPr b="1" sz="6000">
                          <a:latin typeface="Helvetica Neue"/>
                          <a:ea typeface="Helvetica Neue"/>
                          <a:cs typeface="Helvetica Neue"/>
                          <a:sym typeface="Helvetica Neue"/>
                        </a:rPr>
                        <a:t>They thought upon - esteemed His Name</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c>
                  <a:txBody>
                    <a:bodyPr/>
                    <a:lstStyle/>
                    <a:p>
                      <a:pPr algn="l" defTabSz="457200">
                        <a:defRPr sz="1800"/>
                      </a:pPr>
                      <a:r>
                        <a:rPr b="1" sz="6000">
                          <a:latin typeface="Helvetica Neue"/>
                          <a:ea typeface="Helvetica Neue"/>
                          <a:cs typeface="Helvetica Neue"/>
                          <a:sym typeface="Helvetica Neue"/>
                        </a:rPr>
                        <a:t>1:6 despised his Name</a:t>
                      </a:r>
                    </a:p>
                  </a:txBody>
                  <a:tcPr marL="50800" marR="50800" marT="50800" marB="50800" anchor="t" anchorCtr="0" horzOverflow="overflow">
                    <a:lnL w="3175">
                      <a:solidFill>
                        <a:srgbClr val="000000"/>
                      </a:solidFill>
                      <a:miter lim="400000"/>
                    </a:lnL>
                    <a:lnR w="3175">
                      <a:solidFill>
                        <a:srgbClr val="000000"/>
                      </a:solidFill>
                      <a:miter lim="400000"/>
                    </a:lnR>
                    <a:lnT w="3175">
                      <a:solidFill>
                        <a:srgbClr val="000000"/>
                      </a:solidFill>
                      <a:miter lim="400000"/>
                    </a:lnT>
                    <a:lnB w="3175">
                      <a:solidFill>
                        <a:srgbClr val="000000"/>
                      </a:solidFill>
                      <a:miter lim="400000"/>
                    </a:lnB>
                    <a:noFill/>
                  </a:tcPr>
                </a:tc>
              </a:tr>
            </a:tbl>
          </a:graphicData>
        </a:graphic>
      </p:graphicFrame>
    </p:spTree>
  </p:cSld>
  <p:clrMapOvr>
    <a:masterClrMapping/>
  </p:clrMapOvr>
  <p:transition xmlns:p14="http://schemas.microsoft.com/office/powerpoint/2010/main" spd="med" advClick="1" p14:dur="1000"/>
</p:sld>
</file>

<file path=ppt/slides/slide2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96" name="Shape 396"/>
          <p:cNvSpPr/>
          <p:nvPr>
            <p:ph type="body" idx="1"/>
          </p:nvPr>
        </p:nvSpPr>
        <p:spPr>
          <a:xfrm>
            <a:off x="630336" y="2182911"/>
            <a:ext cx="23402926" cy="11063983"/>
          </a:xfrm>
          <a:prstGeom prst="rect">
            <a:avLst/>
          </a:prstGeom>
        </p:spPr>
        <p:txBody>
          <a:bodyPr/>
          <a:lstStyle/>
          <a:p>
            <a:pPr marL="0" indent="0" defTabSz="759459">
              <a:spcBef>
                <a:spcPts val="2300"/>
              </a:spcBef>
              <a:buSzTx/>
              <a:buNone/>
              <a:defRPr b="1" sz="5520">
                <a:latin typeface="Helvetica Neue"/>
                <a:ea typeface="Helvetica Neue"/>
                <a:cs typeface="Helvetica Neue"/>
                <a:sym typeface="Helvetica Neue"/>
              </a:defRPr>
            </a:pPr>
            <a:r>
              <a:t>1:6 A son honoureth his father, and a servant his master: if then I be a father, where is mine honour? and if I be a master, where is my </a:t>
            </a:r>
            <a:r>
              <a:rPr u="sng"/>
              <a:t>fear</a:t>
            </a:r>
            <a:r>
              <a:t>?</a:t>
            </a:r>
          </a:p>
          <a:p>
            <a:pPr marL="0" indent="0" defTabSz="759459">
              <a:spcBef>
                <a:spcPts val="2300"/>
              </a:spcBef>
              <a:buSzTx/>
              <a:buNone/>
              <a:defRPr b="1" sz="5520">
                <a:latin typeface="Helvetica Neue"/>
                <a:ea typeface="Helvetica Neue"/>
                <a:cs typeface="Helvetica Neue"/>
                <a:sym typeface="Helvetica Neue"/>
              </a:defRPr>
            </a:pPr>
            <a:r>
              <a:t>1:14 My name is </a:t>
            </a:r>
            <a:r>
              <a:rPr u="sng"/>
              <a:t>dreadful</a:t>
            </a:r>
            <a:r>
              <a:t> [feared, held in reverence] among the heathen. </a:t>
            </a:r>
          </a:p>
          <a:p>
            <a:pPr marL="0" indent="0" defTabSz="759459">
              <a:spcBef>
                <a:spcPts val="2300"/>
              </a:spcBef>
              <a:buSzTx/>
              <a:buNone/>
              <a:defRPr b="1" sz="5520">
                <a:latin typeface="Helvetica Neue"/>
                <a:ea typeface="Helvetica Neue"/>
                <a:cs typeface="Helvetica Neue"/>
                <a:sym typeface="Helvetica Neue"/>
              </a:defRPr>
            </a:pPr>
            <a:r>
              <a:t>2:5 My covenant was with him of life and peace… for the </a:t>
            </a:r>
            <a:r>
              <a:rPr u="sng"/>
              <a:t>fear</a:t>
            </a:r>
            <a:r>
              <a:t> wherewith he </a:t>
            </a:r>
            <a:r>
              <a:rPr u="sng"/>
              <a:t>feared</a:t>
            </a:r>
            <a:r>
              <a:t> me, and was </a:t>
            </a:r>
            <a:r>
              <a:rPr u="sng"/>
              <a:t>afraid</a:t>
            </a:r>
            <a:r>
              <a:t> before my name. </a:t>
            </a:r>
          </a:p>
          <a:p>
            <a:pPr marL="0" indent="0" defTabSz="759459">
              <a:spcBef>
                <a:spcPts val="2300"/>
              </a:spcBef>
              <a:buSzTx/>
              <a:buNone/>
              <a:defRPr b="1" sz="5520">
                <a:latin typeface="Helvetica Neue"/>
                <a:ea typeface="Helvetica Neue"/>
                <a:cs typeface="Helvetica Neue"/>
                <a:sym typeface="Helvetica Neue"/>
              </a:defRPr>
            </a:pPr>
            <a:r>
              <a:t>3:5 And I will come near to you to judgment…[you] </a:t>
            </a:r>
            <a:r>
              <a:rPr u="sng"/>
              <a:t>fear</a:t>
            </a:r>
            <a:r>
              <a:t> not me…</a:t>
            </a:r>
          </a:p>
          <a:p>
            <a:pPr marL="0" indent="0" defTabSz="759459">
              <a:spcBef>
                <a:spcPts val="2300"/>
              </a:spcBef>
              <a:buSzTx/>
              <a:buNone/>
              <a:defRPr b="1" sz="5520">
                <a:latin typeface="Helvetica Neue"/>
                <a:ea typeface="Helvetica Neue"/>
                <a:cs typeface="Helvetica Neue"/>
                <a:sym typeface="Helvetica Neue"/>
              </a:defRPr>
            </a:pPr>
            <a:r>
              <a:t>4:5 I will send you Elijah the prophet before the coming of the great and </a:t>
            </a:r>
            <a:r>
              <a:rPr u="sng"/>
              <a:t>dreadful</a:t>
            </a:r>
            <a:r>
              <a:t> day of the LORD.</a:t>
            </a:r>
          </a:p>
          <a:p>
            <a:pPr marL="0" indent="0" defTabSz="759459">
              <a:spcBef>
                <a:spcPts val="2300"/>
              </a:spcBef>
              <a:buSzTx/>
              <a:buNone/>
              <a:defRPr b="1" sz="5520">
                <a:latin typeface="Helvetica Neue"/>
                <a:ea typeface="Helvetica Neue"/>
                <a:cs typeface="Helvetica Neue"/>
                <a:sym typeface="Helvetica Neue"/>
              </a:defRPr>
            </a:pPr>
            <a:r>
              <a:t>4:2 But unto you that </a:t>
            </a:r>
            <a:r>
              <a:rPr u="sng"/>
              <a:t>fear</a:t>
            </a:r>
            <a:r>
              <a:t> my name shall the Sun of righteousness arise…</a:t>
            </a:r>
          </a:p>
        </p:txBody>
      </p:sp>
      <p:sp>
        <p:nvSpPr>
          <p:cNvPr id="397" name="Shape 397"/>
          <p:cNvSpPr/>
          <p:nvPr>
            <p:ph type="title"/>
          </p:nvPr>
        </p:nvSpPr>
        <p:spPr>
          <a:prstGeom prst="rect">
            <a:avLst/>
          </a:prstGeom>
        </p:spPr>
        <p:txBody>
          <a:bodyPr/>
          <a:lstStyle/>
          <a:p>
            <a:pPr/>
            <a:r>
              <a:t>Fear and reverence in Malachi</a:t>
            </a:r>
          </a:p>
        </p:txBody>
      </p:sp>
      <p:sp>
        <p:nvSpPr>
          <p:cNvPr id="398" name="Shape 398"/>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14:dur="1000"/>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3" name="Shape 143"/>
          <p:cNvSpPr/>
          <p:nvPr>
            <p:ph type="title"/>
          </p:nvPr>
        </p:nvSpPr>
        <p:spPr>
          <a:prstGeom prst="rect">
            <a:avLst/>
          </a:prstGeom>
        </p:spPr>
        <p:txBody>
          <a:bodyPr/>
          <a:lstStyle/>
          <a:p>
            <a:pPr/>
            <a:r>
              <a:t>My messenger</a:t>
            </a:r>
          </a:p>
        </p:txBody>
      </p:sp>
      <p:sp>
        <p:nvSpPr>
          <p:cNvPr id="144" name="Shape 144"/>
          <p:cNvSpPr/>
          <p:nvPr>
            <p:ph type="sldNum" sz="quarter" idx="2"/>
          </p:nvPr>
        </p:nvSpPr>
        <p:spPr>
          <a:xfrm>
            <a:off x="12043765" y="13081000"/>
            <a:ext cx="283770" cy="4699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45" name="Shape 145"/>
          <p:cNvSpPr/>
          <p:nvPr>
            <p:ph type="body" sz="quarter" idx="1"/>
          </p:nvPr>
        </p:nvSpPr>
        <p:spPr>
          <a:xfrm>
            <a:off x="12110741" y="2347925"/>
            <a:ext cx="11188304" cy="3259040"/>
          </a:xfrm>
          <a:prstGeom prst="rect">
            <a:avLst/>
          </a:prstGeom>
          <a:ln w="9525">
            <a:round/>
          </a:ln>
        </p:spPr>
        <p:txBody>
          <a:bodyPr anchor="t"/>
          <a:lstStyle/>
          <a:p>
            <a:pPr marL="0" indent="0" defTabSz="759459">
              <a:spcBef>
                <a:spcPts val="5400"/>
              </a:spcBef>
              <a:buSzTx/>
              <a:buNone/>
              <a:defRPr b="1" sz="5520">
                <a:latin typeface="Helvetica Neue"/>
                <a:ea typeface="Helvetica Neue"/>
                <a:cs typeface="Helvetica Neue"/>
                <a:sym typeface="Helvetica Neue"/>
              </a:defRPr>
            </a:pPr>
            <a:r>
              <a:t>Isa 40:3 The voice of him that crieth </a:t>
            </a:r>
            <a:r>
              <a:rPr>
                <a:solidFill>
                  <a:srgbClr val="198C78"/>
                </a:solidFill>
              </a:rPr>
              <a:t>in the wilderness</a:t>
            </a:r>
            <a:r>
              <a:t>, </a:t>
            </a:r>
            <a:r>
              <a:rPr>
                <a:solidFill>
                  <a:srgbClr val="198C78"/>
                </a:solidFill>
              </a:rPr>
              <a:t>Prepare ye the way of the LORD</a:t>
            </a:r>
            <a:r>
              <a:t>…</a:t>
            </a:r>
          </a:p>
        </p:txBody>
      </p:sp>
      <p:grpSp>
        <p:nvGrpSpPr>
          <p:cNvPr id="148" name="Group 148"/>
          <p:cNvGrpSpPr/>
          <p:nvPr/>
        </p:nvGrpSpPr>
        <p:grpSpPr>
          <a:xfrm>
            <a:off x="914330" y="2177300"/>
            <a:ext cx="10921740" cy="3600289"/>
            <a:chOff x="0" y="0"/>
            <a:chExt cx="10921738" cy="3600287"/>
          </a:xfrm>
        </p:grpSpPr>
        <p:sp>
          <p:nvSpPr>
            <p:cNvPr id="147" name="Shape 147"/>
            <p:cNvSpPr/>
            <p:nvPr/>
          </p:nvSpPr>
          <p:spPr>
            <a:xfrm>
              <a:off x="170624" y="170624"/>
              <a:ext cx="10580490" cy="3259040"/>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a:spcBef>
                  <a:spcPts val="5900"/>
                </a:spcBef>
                <a:defRPr b="1" sz="6000">
                  <a:latin typeface="Helvetica Neue"/>
                  <a:ea typeface="Helvetica Neue"/>
                  <a:cs typeface="Helvetica Neue"/>
                  <a:sym typeface="Helvetica Neue"/>
                </a:defRPr>
              </a:pPr>
              <a:r>
                <a:t>Mal 3:1  Behold, I will </a:t>
              </a:r>
              <a:r>
                <a:rPr>
                  <a:solidFill>
                    <a:srgbClr val="207DAD"/>
                  </a:solidFill>
                </a:rPr>
                <a:t>send my messenger</a:t>
              </a:r>
              <a:r>
                <a:t>, and he shall </a:t>
              </a:r>
              <a:r>
                <a:rPr>
                  <a:solidFill>
                    <a:srgbClr val="207DAD"/>
                  </a:solidFill>
                </a:rPr>
                <a:t>prepare the way before me</a:t>
              </a:r>
              <a:r>
                <a:t>: </a:t>
              </a:r>
            </a:p>
          </p:txBody>
        </p:sp>
        <p:pic>
          <p:nvPicPr>
            <p:cNvPr id="146" name=""/>
            <p:cNvPicPr>
              <a:picLocks noChangeAspect="0"/>
            </p:cNvPicPr>
            <p:nvPr/>
          </p:nvPicPr>
          <p:blipFill>
            <a:blip r:embed="rId2">
              <a:extLst/>
            </a:blip>
            <a:stretch>
              <a:fillRect/>
            </a:stretch>
          </p:blipFill>
          <p:spPr>
            <a:xfrm>
              <a:off x="0" y="-1"/>
              <a:ext cx="10921739" cy="3600289"/>
            </a:xfrm>
            <a:prstGeom prst="rect">
              <a:avLst/>
            </a:prstGeom>
            <a:effectLst/>
          </p:spPr>
        </p:pic>
      </p:grpSp>
      <p:grpSp>
        <p:nvGrpSpPr>
          <p:cNvPr id="151" name="Group 151"/>
          <p:cNvGrpSpPr/>
          <p:nvPr/>
        </p:nvGrpSpPr>
        <p:grpSpPr>
          <a:xfrm>
            <a:off x="914330" y="5662309"/>
            <a:ext cx="10921740" cy="8045587"/>
            <a:chOff x="0" y="0"/>
            <a:chExt cx="10921738" cy="8045585"/>
          </a:xfrm>
        </p:grpSpPr>
        <p:sp>
          <p:nvSpPr>
            <p:cNvPr id="150" name="Shape 150"/>
            <p:cNvSpPr/>
            <p:nvPr/>
          </p:nvSpPr>
          <p:spPr>
            <a:xfrm>
              <a:off x="170624" y="170624"/>
              <a:ext cx="10580490" cy="7704337"/>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defTabSz="800735">
                <a:spcBef>
                  <a:spcPts val="5700"/>
                </a:spcBef>
                <a:defRPr b="1" sz="5820">
                  <a:latin typeface="Helvetica Neue"/>
                  <a:ea typeface="Helvetica Neue"/>
                  <a:cs typeface="Helvetica Neue"/>
                  <a:sym typeface="Helvetica Neue"/>
                </a:defRPr>
              </a:pPr>
              <a:r>
                <a:t>Lk 1:17 And he shall go </a:t>
              </a:r>
              <a:r>
                <a:rPr>
                  <a:solidFill>
                    <a:srgbClr val="207DAD"/>
                  </a:solidFill>
                </a:rPr>
                <a:t>before him</a:t>
              </a:r>
              <a:r>
                <a:t> in the spirit and power of Elias, to turn the hearts of the fathers to the children, and the disobedient to the wisdom of the just; to </a:t>
              </a:r>
              <a:r>
                <a:rPr>
                  <a:solidFill>
                    <a:srgbClr val="198C78"/>
                  </a:solidFill>
                </a:rPr>
                <a:t> make ready a people prepared for the Lord</a:t>
              </a:r>
              <a:r>
                <a:t>.</a:t>
              </a:r>
            </a:p>
          </p:txBody>
        </p:sp>
        <p:pic>
          <p:nvPicPr>
            <p:cNvPr id="149" name=""/>
            <p:cNvPicPr>
              <a:picLocks noChangeAspect="0"/>
            </p:cNvPicPr>
            <p:nvPr/>
          </p:nvPicPr>
          <p:blipFill>
            <a:blip r:embed="rId3">
              <a:extLst/>
            </a:blip>
            <a:stretch>
              <a:fillRect/>
            </a:stretch>
          </p:blipFill>
          <p:spPr>
            <a:xfrm>
              <a:off x="0" y="-1"/>
              <a:ext cx="10921739" cy="8045587"/>
            </a:xfrm>
            <a:prstGeom prst="rect">
              <a:avLst/>
            </a:prstGeom>
            <a:effectLst/>
          </p:spPr>
        </p:pic>
      </p:grpSp>
      <p:grpSp>
        <p:nvGrpSpPr>
          <p:cNvPr id="154" name="Group 154"/>
          <p:cNvGrpSpPr/>
          <p:nvPr/>
        </p:nvGrpSpPr>
        <p:grpSpPr>
          <a:xfrm>
            <a:off x="11940116" y="5702913"/>
            <a:ext cx="11529554" cy="8045587"/>
            <a:chOff x="0" y="0"/>
            <a:chExt cx="11529553" cy="8045585"/>
          </a:xfrm>
        </p:grpSpPr>
        <p:sp>
          <p:nvSpPr>
            <p:cNvPr id="153" name="Shape 153"/>
            <p:cNvSpPr/>
            <p:nvPr/>
          </p:nvSpPr>
          <p:spPr>
            <a:xfrm>
              <a:off x="170624" y="170624"/>
              <a:ext cx="11188304" cy="7704337"/>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defTabSz="808990">
                <a:spcBef>
                  <a:spcPts val="5700"/>
                </a:spcBef>
                <a:defRPr b="1" sz="5880">
                  <a:latin typeface="Helvetica Neue"/>
                  <a:ea typeface="Helvetica Neue"/>
                  <a:cs typeface="Helvetica Neue"/>
                  <a:sym typeface="Helvetica Neue"/>
                </a:defRPr>
              </a:pPr>
              <a:r>
                <a:t>Lk 1:76 And thou, child, shalt be called the prophet of the Highest:  for thou shalt </a:t>
              </a:r>
              <a:r>
                <a:rPr>
                  <a:solidFill>
                    <a:srgbClr val="207DAD"/>
                  </a:solidFill>
                </a:rPr>
                <a:t>go before the face of the Lord to prepare his ways</a:t>
              </a:r>
              <a:r>
                <a:t>;  77 To give knowledge of </a:t>
              </a:r>
              <a:r>
                <a:rPr>
                  <a:solidFill>
                    <a:srgbClr val="C01A15"/>
                  </a:solidFill>
                </a:rPr>
                <a:t>salvation</a:t>
              </a:r>
              <a:r>
                <a:t> unto his people by the </a:t>
              </a:r>
              <a:r>
                <a:rPr>
                  <a:solidFill>
                    <a:srgbClr val="C01A15"/>
                  </a:solidFill>
                </a:rPr>
                <a:t>remission of their sins</a:t>
              </a:r>
              <a:r>
                <a:t>…</a:t>
              </a:r>
            </a:p>
          </p:txBody>
        </p:sp>
        <p:pic>
          <p:nvPicPr>
            <p:cNvPr id="152" name=""/>
            <p:cNvPicPr>
              <a:picLocks noChangeAspect="0"/>
            </p:cNvPicPr>
            <p:nvPr/>
          </p:nvPicPr>
          <p:blipFill>
            <a:blip r:embed="rId4">
              <a:extLst/>
            </a:blip>
            <a:stretch>
              <a:fillRect/>
            </a:stretch>
          </p:blipFill>
          <p:spPr>
            <a:xfrm>
              <a:off x="-1" y="-1"/>
              <a:ext cx="11529555" cy="8045587"/>
            </a:xfrm>
            <a:prstGeom prst="rect">
              <a:avLst/>
            </a:prstGeom>
            <a:effectLst/>
          </p:spPr>
        </p:pic>
      </p:grpSp>
    </p:spTree>
  </p:cSld>
  <p:clrMapOvr>
    <a:masterClrMapping/>
  </p:clrMapOvr>
  <p:transition xmlns:p14="http://schemas.microsoft.com/office/powerpoint/2010/main" spd="med" advClick="1" p14:dur="1000"/>
</p:sld>
</file>

<file path=ppt/slides/slide3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00" name="Shape 400"/>
          <p:cNvSpPr/>
          <p:nvPr>
            <p:ph type="body" idx="1"/>
          </p:nvPr>
        </p:nvSpPr>
        <p:spPr>
          <a:xfrm>
            <a:off x="844153" y="2182911"/>
            <a:ext cx="22695694" cy="11195250"/>
          </a:xfrm>
          <a:prstGeom prst="rect">
            <a:avLst/>
          </a:prstGeom>
        </p:spPr>
        <p:txBody>
          <a:bodyPr/>
          <a:lstStyle/>
          <a:p>
            <a:pPr marL="0" indent="0" defTabSz="718184">
              <a:spcBef>
                <a:spcPts val="1300"/>
              </a:spcBef>
              <a:buSzTx/>
              <a:buNone/>
              <a:defRPr b="1" sz="5220">
                <a:latin typeface="Helvetica"/>
                <a:ea typeface="Helvetica"/>
                <a:cs typeface="Helvetica"/>
                <a:sym typeface="Helvetica"/>
              </a:defRPr>
            </a:pPr>
            <a:r>
              <a:t>1:6 Priests despise the Name</a:t>
            </a:r>
          </a:p>
          <a:p>
            <a:pPr marL="0" indent="0" defTabSz="718184">
              <a:spcBef>
                <a:spcPts val="1300"/>
              </a:spcBef>
              <a:buSzTx/>
              <a:buNone/>
              <a:defRPr b="1" sz="5220">
                <a:latin typeface="Helvetica"/>
                <a:ea typeface="Helvetica"/>
                <a:cs typeface="Helvetica"/>
                <a:sym typeface="Helvetica"/>
              </a:defRPr>
            </a:pPr>
            <a:r>
              <a:t>1:6 Wherein have we despised thy Name?  </a:t>
            </a:r>
          </a:p>
          <a:p>
            <a:pPr marL="0" indent="0" defTabSz="718184">
              <a:spcBef>
                <a:spcPts val="1300"/>
              </a:spcBef>
              <a:buSzTx/>
              <a:buNone/>
              <a:defRPr b="1" sz="5220">
                <a:latin typeface="Helvetica"/>
                <a:ea typeface="Helvetica"/>
                <a:cs typeface="Helvetica"/>
                <a:sym typeface="Helvetica"/>
              </a:defRPr>
            </a:pPr>
            <a:r>
              <a:t>1:11 My Name shall be great among the Gentiles</a:t>
            </a:r>
          </a:p>
          <a:p>
            <a:pPr marL="0" indent="0" defTabSz="718184">
              <a:spcBef>
                <a:spcPts val="1300"/>
              </a:spcBef>
              <a:buSzTx/>
              <a:buNone/>
              <a:defRPr b="1" sz="5220">
                <a:latin typeface="Helvetica"/>
                <a:ea typeface="Helvetica"/>
                <a:cs typeface="Helvetica"/>
                <a:sym typeface="Helvetica"/>
              </a:defRPr>
            </a:pPr>
            <a:r>
              <a:t>1:11 In every place incense shall be offered unto my Name </a:t>
            </a:r>
          </a:p>
          <a:p>
            <a:pPr marL="0" indent="0" defTabSz="718184">
              <a:spcBef>
                <a:spcPts val="1300"/>
              </a:spcBef>
              <a:buSzTx/>
              <a:buNone/>
              <a:defRPr b="1" sz="5220">
                <a:latin typeface="Helvetica"/>
                <a:ea typeface="Helvetica"/>
                <a:cs typeface="Helvetica"/>
                <a:sym typeface="Helvetica"/>
              </a:defRPr>
            </a:pPr>
            <a:r>
              <a:t>1:11 My Name shall be great among the heathen </a:t>
            </a:r>
          </a:p>
          <a:p>
            <a:pPr marL="0" indent="0" defTabSz="718184">
              <a:spcBef>
                <a:spcPts val="1300"/>
              </a:spcBef>
              <a:buSzTx/>
              <a:buNone/>
              <a:defRPr b="1" sz="5220">
                <a:latin typeface="Helvetica"/>
                <a:ea typeface="Helvetica"/>
                <a:cs typeface="Helvetica"/>
                <a:sym typeface="Helvetica"/>
              </a:defRPr>
            </a:pPr>
            <a:r>
              <a:t>1:14 My Name is dreadful [feared] among the heathen </a:t>
            </a:r>
          </a:p>
          <a:p>
            <a:pPr marL="0" indent="0" defTabSz="718184">
              <a:spcBef>
                <a:spcPts val="1300"/>
              </a:spcBef>
              <a:buSzTx/>
              <a:buNone/>
              <a:defRPr b="1" sz="5220">
                <a:latin typeface="Helvetica"/>
                <a:ea typeface="Helvetica"/>
                <a:cs typeface="Helvetica"/>
                <a:sym typeface="Helvetica"/>
              </a:defRPr>
            </a:pPr>
            <a:r>
              <a:t>2:2 Give glory unto my Name </a:t>
            </a:r>
          </a:p>
          <a:p>
            <a:pPr marL="0" indent="0" defTabSz="718184">
              <a:spcBef>
                <a:spcPts val="1300"/>
              </a:spcBef>
              <a:buSzTx/>
              <a:buNone/>
              <a:defRPr b="1" sz="5220">
                <a:latin typeface="Helvetica"/>
                <a:ea typeface="Helvetica"/>
                <a:cs typeface="Helvetica"/>
                <a:sym typeface="Helvetica"/>
              </a:defRPr>
            </a:pPr>
            <a:r>
              <a:t>2:5 [Levi] was afraid before my Name </a:t>
            </a:r>
          </a:p>
          <a:p>
            <a:pPr marL="0" indent="0" defTabSz="718184">
              <a:spcBef>
                <a:spcPts val="1300"/>
              </a:spcBef>
              <a:buSzTx/>
              <a:buNone/>
              <a:defRPr b="1" sz="5220">
                <a:latin typeface="Helvetica"/>
                <a:ea typeface="Helvetica"/>
                <a:cs typeface="Helvetica"/>
                <a:sym typeface="Helvetica"/>
              </a:defRPr>
            </a:pPr>
            <a:r>
              <a:t>3:15 A book of remembrance was written before him for them that... thought upon his Name </a:t>
            </a:r>
          </a:p>
          <a:p>
            <a:pPr marL="0" indent="0" defTabSz="718184">
              <a:spcBef>
                <a:spcPts val="1300"/>
              </a:spcBef>
              <a:buSzTx/>
              <a:buNone/>
              <a:defRPr b="1" sz="5220">
                <a:latin typeface="Helvetica"/>
                <a:ea typeface="Helvetica"/>
                <a:cs typeface="Helvetica"/>
                <a:sym typeface="Helvetica"/>
              </a:defRPr>
            </a:pPr>
            <a:r>
              <a:t>4:2 But unto you that fear my Name shall the Sun of righteousness arise </a:t>
            </a:r>
          </a:p>
        </p:txBody>
      </p:sp>
      <p:sp>
        <p:nvSpPr>
          <p:cNvPr id="401" name="Shape 401"/>
          <p:cNvSpPr/>
          <p:nvPr>
            <p:ph type="title"/>
          </p:nvPr>
        </p:nvSpPr>
        <p:spPr>
          <a:prstGeom prst="rect">
            <a:avLst/>
          </a:prstGeom>
        </p:spPr>
        <p:txBody>
          <a:bodyPr/>
          <a:lstStyle>
            <a:lvl1pPr defTabSz="817244">
              <a:defRPr sz="11088"/>
            </a:lvl1pPr>
          </a:lstStyle>
          <a:p>
            <a:pPr/>
            <a:r>
              <a:t>Ten refs to ‘The Name’ in Malachi</a:t>
            </a:r>
          </a:p>
        </p:txBody>
      </p:sp>
      <p:sp>
        <p:nvSpPr>
          <p:cNvPr id="402" name="Shape 402"/>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14:dur="1000"/>
</p:sld>
</file>

<file path=ppt/slides/slide3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04" name="Shape 404"/>
          <p:cNvSpPr/>
          <p:nvPr>
            <p:ph type="title"/>
          </p:nvPr>
        </p:nvSpPr>
        <p:spPr>
          <a:prstGeom prst="rect">
            <a:avLst/>
          </a:prstGeom>
        </p:spPr>
        <p:txBody>
          <a:bodyPr/>
          <a:lstStyle/>
          <a:p>
            <a:pPr/>
            <a:r>
              <a:t>The book of life</a:t>
            </a:r>
          </a:p>
        </p:txBody>
      </p:sp>
      <p:sp>
        <p:nvSpPr>
          <p:cNvPr id="405" name="Shape 405"/>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06" name="Shape 406"/>
          <p:cNvSpPr/>
          <p:nvPr>
            <p:ph type="body" sz="half" idx="1"/>
          </p:nvPr>
        </p:nvSpPr>
        <p:spPr>
          <a:xfrm>
            <a:off x="12511964" y="3456695"/>
            <a:ext cx="10580491" cy="9445626"/>
          </a:xfrm>
          <a:prstGeom prst="rect">
            <a:avLst/>
          </a:prstGeom>
          <a:ln w="9525">
            <a:round/>
          </a:ln>
        </p:spPr>
        <p:txBody>
          <a:bodyPr anchor="t"/>
          <a:lstStyle/>
          <a:p>
            <a:pPr marL="0" indent="0" defTabSz="693419">
              <a:spcBef>
                <a:spcPts val="4900"/>
              </a:spcBef>
              <a:buSzTx/>
              <a:buNone/>
              <a:defRPr b="1" sz="5880">
                <a:latin typeface="Helvetica"/>
                <a:ea typeface="Helvetica"/>
                <a:cs typeface="Helvetica"/>
                <a:sym typeface="Helvetica"/>
              </a:defRPr>
            </a:pPr>
            <a:r>
              <a:t>Rev 20:12  And I saw the dead, small and great, stand before God; and </a:t>
            </a:r>
            <a:r>
              <a:rPr u="sng"/>
              <a:t>the books</a:t>
            </a:r>
            <a:r>
              <a:t> were opened: and another book was opened, which is </a:t>
            </a:r>
            <a:r>
              <a:rPr u="sng"/>
              <a:t>the book of life</a:t>
            </a:r>
            <a:r>
              <a:t>: and the dead were </a:t>
            </a:r>
            <a:r>
              <a:rPr u="sng"/>
              <a:t>judged out of those things which were written</a:t>
            </a:r>
            <a:r>
              <a:t> in the books, according to their works.</a:t>
            </a:r>
          </a:p>
        </p:txBody>
      </p:sp>
      <p:grpSp>
        <p:nvGrpSpPr>
          <p:cNvPr id="409" name="Group 409"/>
          <p:cNvGrpSpPr/>
          <p:nvPr/>
        </p:nvGrpSpPr>
        <p:grpSpPr>
          <a:xfrm>
            <a:off x="1391754" y="3286071"/>
            <a:ext cx="10921740" cy="9786875"/>
            <a:chOff x="0" y="0"/>
            <a:chExt cx="10921738" cy="9786874"/>
          </a:xfrm>
        </p:grpSpPr>
        <p:sp>
          <p:nvSpPr>
            <p:cNvPr id="408" name="Shape 408"/>
            <p:cNvSpPr/>
            <p:nvPr/>
          </p:nvSpPr>
          <p:spPr>
            <a:xfrm>
              <a:off x="170624" y="170624"/>
              <a:ext cx="10580490" cy="9445626"/>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a:spcBef>
                  <a:spcPts val="5900"/>
                </a:spcBef>
                <a:defRPr b="1" sz="7000">
                  <a:latin typeface="Helvetica"/>
                  <a:ea typeface="Helvetica"/>
                  <a:cs typeface="Helvetica"/>
                  <a:sym typeface="Helvetica"/>
                </a:defRPr>
              </a:pPr>
              <a:r>
                <a:t>Dan 12:1 And at that time shall Michael stand up… and at that time thy people shall be delivered, every one that shall be found </a:t>
              </a:r>
              <a:r>
                <a:rPr u="sng"/>
                <a:t>written in the book.</a:t>
              </a:r>
            </a:p>
          </p:txBody>
        </p:sp>
        <p:pic>
          <p:nvPicPr>
            <p:cNvPr id="407" name=""/>
            <p:cNvPicPr>
              <a:picLocks noChangeAspect="0"/>
            </p:cNvPicPr>
            <p:nvPr/>
          </p:nvPicPr>
          <p:blipFill>
            <a:blip r:embed="rId2">
              <a:extLst/>
            </a:blip>
            <a:stretch>
              <a:fillRect/>
            </a:stretch>
          </p:blipFill>
          <p:spPr>
            <a:xfrm>
              <a:off x="0" y="0"/>
              <a:ext cx="10921739" cy="9786875"/>
            </a:xfrm>
            <a:prstGeom prst="rect">
              <a:avLst/>
            </a:prstGeom>
            <a:effectLst/>
          </p:spPr>
        </p:pic>
      </p:grpSp>
    </p:spTree>
  </p:cSld>
  <p:clrMapOvr>
    <a:masterClrMapping/>
  </p:clrMapOvr>
  <p:transition xmlns:p14="http://schemas.microsoft.com/office/powerpoint/2010/main" spd="med" advClick="1" p14:dur="1000"/>
</p:sld>
</file>

<file path=ppt/slides/slide3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411" name="pasted-image.tiff"/>
          <p:cNvPicPr>
            <a:picLocks noChangeAspect="1"/>
          </p:cNvPicPr>
          <p:nvPr/>
        </p:nvPicPr>
        <p:blipFill>
          <a:blip r:embed="rId2">
            <a:extLst/>
          </a:blip>
          <a:stretch>
            <a:fillRect/>
          </a:stretch>
        </p:blipFill>
        <p:spPr>
          <a:xfrm rot="16200000">
            <a:off x="12585719" y="1723090"/>
            <a:ext cx="10972762" cy="10269820"/>
          </a:xfrm>
          <a:prstGeom prst="rect">
            <a:avLst/>
          </a:prstGeom>
          <a:ln w="12700">
            <a:miter lim="400000"/>
          </a:ln>
          <a:effectLst>
            <a:outerShdw sx="100000" sy="100000" kx="0" ky="0" algn="b" rotWithShape="0" blurRad="25400" dist="38100" dir="5400000">
              <a:srgbClr val="000000">
                <a:alpha val="50000"/>
              </a:srgbClr>
            </a:outerShdw>
          </a:effectLst>
        </p:spPr>
      </p:pic>
      <p:sp>
        <p:nvSpPr>
          <p:cNvPr id="412" name="Shape 412"/>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413" name="pasted-image.tiff"/>
          <p:cNvPicPr>
            <a:picLocks noChangeAspect="1"/>
          </p:cNvPicPr>
          <p:nvPr/>
        </p:nvPicPr>
        <p:blipFill>
          <a:blip r:embed="rId2">
            <a:extLst/>
          </a:blip>
          <a:stretch>
            <a:fillRect/>
          </a:stretch>
        </p:blipFill>
        <p:spPr>
          <a:xfrm rot="16200000">
            <a:off x="825519" y="1723090"/>
            <a:ext cx="10972762" cy="10269820"/>
          </a:xfrm>
          <a:prstGeom prst="rect">
            <a:avLst/>
          </a:prstGeom>
          <a:ln w="12700">
            <a:miter lim="400000"/>
          </a:ln>
          <a:effectLst>
            <a:outerShdw sx="100000" sy="100000" kx="0" ky="0" algn="b" rotWithShape="0" blurRad="25400" dist="38100" dir="5400000">
              <a:srgbClr val="000000">
                <a:alpha val="50000"/>
              </a:srgbClr>
            </a:outerShdw>
          </a:effectLst>
        </p:spPr>
      </p:pic>
      <p:sp>
        <p:nvSpPr>
          <p:cNvPr id="414" name="Shape 414"/>
          <p:cNvSpPr/>
          <p:nvPr/>
        </p:nvSpPr>
        <p:spPr>
          <a:xfrm>
            <a:off x="3460115" y="4192031"/>
            <a:ext cx="6132295" cy="4699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10000" u="sng">
                <a:latin typeface="Trattatello"/>
                <a:ea typeface="Trattatello"/>
                <a:cs typeface="Trattatello"/>
                <a:sym typeface="Trattatello"/>
              </a:defRPr>
            </a:lvl1pPr>
          </a:lstStyle>
          <a:p>
            <a:pPr/>
            <a:r>
              <a:t>A scroll of the Life</a:t>
            </a:r>
          </a:p>
        </p:txBody>
      </p:sp>
      <p:sp>
        <p:nvSpPr>
          <p:cNvPr id="415" name="Shape 415"/>
          <p:cNvSpPr/>
          <p:nvPr/>
        </p:nvSpPr>
        <p:spPr>
          <a:xfrm>
            <a:off x="15328376" y="4192031"/>
            <a:ext cx="5923670" cy="4699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10000" u="sng">
                <a:latin typeface="Trattatello"/>
                <a:ea typeface="Trattatello"/>
                <a:cs typeface="Trattatello"/>
                <a:sym typeface="Trattatello"/>
              </a:defRPr>
            </a:lvl1pPr>
          </a:lstStyle>
          <a:p>
            <a:pPr/>
            <a:r>
              <a:t>The scroll of the Life </a:t>
            </a:r>
          </a:p>
        </p:txBody>
      </p:sp>
      <p:sp>
        <p:nvSpPr>
          <p:cNvPr id="416" name="Shape 416"/>
          <p:cNvSpPr/>
          <p:nvPr/>
        </p:nvSpPr>
        <p:spPr>
          <a:xfrm>
            <a:off x="3760080" y="10820399"/>
            <a:ext cx="5103640" cy="1168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7000">
                <a:latin typeface="Helvetica"/>
                <a:ea typeface="Helvetica"/>
                <a:cs typeface="Helvetica"/>
                <a:sym typeface="Helvetica"/>
              </a:defRPr>
            </a:lvl1pPr>
          </a:lstStyle>
          <a:p>
            <a:pPr/>
            <a:r>
              <a:t>“Day Book”</a:t>
            </a:r>
          </a:p>
        </p:txBody>
      </p:sp>
      <p:sp>
        <p:nvSpPr>
          <p:cNvPr id="417" name="Shape 417"/>
          <p:cNvSpPr/>
          <p:nvPr/>
        </p:nvSpPr>
        <p:spPr>
          <a:xfrm>
            <a:off x="15586896" y="10896599"/>
            <a:ext cx="5406629" cy="1016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6000">
                <a:latin typeface="Helvetica"/>
                <a:ea typeface="Helvetica"/>
                <a:cs typeface="Helvetica"/>
                <a:sym typeface="Helvetica"/>
              </a:defRPr>
            </a:lvl1pPr>
          </a:lstStyle>
          <a:p>
            <a:pPr/>
            <a:r>
              <a:t>“Final Ledger”</a:t>
            </a:r>
          </a:p>
        </p:txBody>
      </p:sp>
    </p:spTree>
  </p:cSld>
  <p:clrMapOvr>
    <a:masterClrMapping/>
  </p:clrMapOvr>
  <p:transition xmlns:p14="http://schemas.microsoft.com/office/powerpoint/2010/main" spd="med" advClick="1" p14:dur="1000"/>
</p:sld>
</file>

<file path=ppt/slides/slide3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19" name="Shape 419"/>
          <p:cNvSpPr/>
          <p:nvPr>
            <p:ph type="title"/>
          </p:nvPr>
        </p:nvSpPr>
        <p:spPr>
          <a:prstGeom prst="rect">
            <a:avLst/>
          </a:prstGeom>
        </p:spPr>
        <p:txBody>
          <a:bodyPr/>
          <a:lstStyle/>
          <a:p>
            <a:pPr/>
            <a:r>
              <a:t>Thought upon His Name</a:t>
            </a:r>
          </a:p>
        </p:txBody>
      </p:sp>
      <p:sp>
        <p:nvSpPr>
          <p:cNvPr id="420" name="Shape 420"/>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21" name="Shape 421"/>
          <p:cNvSpPr/>
          <p:nvPr>
            <p:ph type="body" sz="half" idx="4294967295"/>
          </p:nvPr>
        </p:nvSpPr>
        <p:spPr>
          <a:xfrm>
            <a:off x="12511964" y="3456695"/>
            <a:ext cx="10580491" cy="8783810"/>
          </a:xfrm>
          <a:prstGeom prst="rect">
            <a:avLst/>
          </a:prstGeom>
          <a:ln w="9525">
            <a:round/>
          </a:ln>
        </p:spPr>
        <p:txBody>
          <a:bodyPr anchor="t"/>
          <a:lstStyle/>
          <a:p>
            <a:pPr marL="0" indent="0" defTabSz="808990">
              <a:spcBef>
                <a:spcPts val="5700"/>
              </a:spcBef>
              <a:buSzTx/>
              <a:buNone/>
              <a:defRPr b="1" sz="5880">
                <a:latin typeface="Helvetica"/>
                <a:ea typeface="Helvetica"/>
                <a:cs typeface="Helvetica"/>
                <a:sym typeface="Helvetica"/>
              </a:defRPr>
            </a:pPr>
            <a:r>
              <a:t>Psa 45:13  The king's daughter is all glorious within: her clothing is of wrought gold. 14  She shall be brought unto the king in </a:t>
            </a:r>
            <a:r>
              <a:rPr u="sng"/>
              <a:t>raiment of needlework</a:t>
            </a:r>
            <a:r>
              <a:t> [embroidery]: the virgins her companions that follow her shall be brought unto thee.</a:t>
            </a:r>
          </a:p>
        </p:txBody>
      </p:sp>
      <p:grpSp>
        <p:nvGrpSpPr>
          <p:cNvPr id="424" name="Group 424"/>
          <p:cNvGrpSpPr/>
          <p:nvPr/>
        </p:nvGrpSpPr>
        <p:grpSpPr>
          <a:xfrm>
            <a:off x="1391754" y="3286071"/>
            <a:ext cx="10921740" cy="9125058"/>
            <a:chOff x="0" y="0"/>
            <a:chExt cx="10921738" cy="9125057"/>
          </a:xfrm>
        </p:grpSpPr>
        <p:sp>
          <p:nvSpPr>
            <p:cNvPr id="423" name="Shape 423"/>
            <p:cNvSpPr/>
            <p:nvPr/>
          </p:nvSpPr>
          <p:spPr>
            <a:xfrm>
              <a:off x="170624" y="170624"/>
              <a:ext cx="10580490" cy="8783809"/>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a:spcBef>
                  <a:spcPts val="5900"/>
                </a:spcBef>
                <a:defRPr b="1" sz="6000">
                  <a:latin typeface="Helvetica"/>
                  <a:ea typeface="Helvetica"/>
                  <a:cs typeface="Helvetica"/>
                  <a:sym typeface="Helvetica"/>
                </a:defRPr>
              </a:pPr>
              <a:r>
                <a:t>Exodus 26:1 Moreover thou shalt make the tabernacle with ten curtains of fine twined linen, and blue, and purple, and scarlet: with cherubims of </a:t>
              </a:r>
              <a:r>
                <a:rPr u="sng"/>
                <a:t>cunning</a:t>
              </a:r>
              <a:r>
                <a:t> work shalt thou make them.</a:t>
              </a:r>
            </a:p>
          </p:txBody>
        </p:sp>
        <p:pic>
          <p:nvPicPr>
            <p:cNvPr id="422" name=""/>
            <p:cNvPicPr>
              <a:picLocks noChangeAspect="0"/>
            </p:cNvPicPr>
            <p:nvPr/>
          </p:nvPicPr>
          <p:blipFill>
            <a:blip r:embed="rId2">
              <a:extLst/>
            </a:blip>
            <a:stretch>
              <a:fillRect/>
            </a:stretch>
          </p:blipFill>
          <p:spPr>
            <a:xfrm>
              <a:off x="0" y="-1"/>
              <a:ext cx="10921739" cy="9125059"/>
            </a:xfrm>
            <a:prstGeom prst="rect">
              <a:avLst/>
            </a:prstGeom>
            <a:effectLst/>
          </p:spPr>
        </p:pic>
      </p:grpSp>
    </p:spTree>
  </p:cSld>
  <p:clrMapOvr>
    <a:masterClrMapping/>
  </p:clrMapOvr>
  <p:transition xmlns:p14="http://schemas.microsoft.com/office/powerpoint/2010/main" spd="med" advClick="1" p14:dur="1000"/>
</p:sld>
</file>

<file path=ppt/slides/slide3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426" name="pasted-image.tiff"/>
          <p:cNvPicPr>
            <a:picLocks noChangeAspect="1"/>
          </p:cNvPicPr>
          <p:nvPr/>
        </p:nvPicPr>
        <p:blipFill>
          <a:blip r:embed="rId2">
            <a:extLst/>
          </a:blip>
          <a:stretch>
            <a:fillRect/>
          </a:stretch>
        </p:blipFill>
        <p:spPr>
          <a:xfrm>
            <a:off x="0" y="-25400"/>
            <a:ext cx="24474311" cy="13766800"/>
          </a:xfrm>
          <a:prstGeom prst="rect">
            <a:avLst/>
          </a:prstGeom>
          <a:ln w="12700">
            <a:miter lim="400000"/>
          </a:ln>
        </p:spPr>
      </p:pic>
      <p:sp>
        <p:nvSpPr>
          <p:cNvPr id="427" name="Shape 427"/>
          <p:cNvSpPr/>
          <p:nvPr>
            <p:ph type="title"/>
          </p:nvPr>
        </p:nvSpPr>
        <p:spPr>
          <a:prstGeom prst="rect">
            <a:avLst/>
          </a:prstGeom>
          <a:effectLst>
            <a:outerShdw sx="100000" sy="100000" kx="0" ky="0" algn="b" rotWithShape="0" blurRad="215900" dist="72045" dir="5400000">
              <a:srgbClr val="000000"/>
            </a:outerShdw>
          </a:effectLst>
        </p:spPr>
        <p:txBody>
          <a:bodyPr/>
          <a:lstStyle>
            <a:lvl1pPr>
              <a:defRPr>
                <a:solidFill>
                  <a:srgbClr val="FFFFFF"/>
                </a:solidFill>
                <a:effectLst>
                  <a:outerShdw sx="100000" sy="100000" kx="0" ky="0" algn="b" rotWithShape="0" blurRad="76200" dist="38100" dir="18900000">
                    <a:srgbClr val="000000"/>
                  </a:outerShdw>
                </a:effectLst>
              </a:defRPr>
            </a:lvl1pPr>
          </a:lstStyle>
          <a:p>
            <a:pPr/>
            <a:r>
              <a:t>Mal 3:17</a:t>
            </a:r>
          </a:p>
        </p:txBody>
      </p:sp>
      <p:sp>
        <p:nvSpPr>
          <p:cNvPr id="428" name="Shape 428"/>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29" name="Shape 429"/>
          <p:cNvSpPr/>
          <p:nvPr>
            <p:ph type="body" sz="half" idx="4294967295"/>
          </p:nvPr>
        </p:nvSpPr>
        <p:spPr>
          <a:xfrm>
            <a:off x="12689764" y="4859304"/>
            <a:ext cx="10580491" cy="7933632"/>
          </a:xfrm>
          <a:prstGeom prst="rect">
            <a:avLst/>
          </a:prstGeom>
          <a:solidFill>
            <a:srgbClr val="FFFFFF"/>
          </a:solidFill>
          <a:ln w="9525">
            <a:round/>
          </a:ln>
        </p:spPr>
        <p:txBody>
          <a:bodyPr anchor="t"/>
          <a:lstStyle/>
          <a:p>
            <a:pPr marL="0" indent="0">
              <a:buSzTx/>
              <a:buNone/>
              <a:defRPr b="1" sz="6000">
                <a:latin typeface="Helvetica"/>
                <a:ea typeface="Helvetica"/>
                <a:cs typeface="Helvetica"/>
                <a:sym typeface="Helvetica"/>
              </a:defRPr>
            </a:pPr>
            <a:r>
              <a:t>Deut 7:6 For thou art an holy people unto the LORD thy God: the LORD thy God hath chosen thee to be a </a:t>
            </a:r>
            <a:r>
              <a:rPr u="sng"/>
              <a:t>special</a:t>
            </a:r>
            <a:r>
              <a:t> people unto himself, above all people that </a:t>
            </a:r>
            <a:r>
              <a:rPr i="1"/>
              <a:t>are</a:t>
            </a:r>
            <a:r>
              <a:t> upon the face of the earth.</a:t>
            </a:r>
          </a:p>
        </p:txBody>
      </p:sp>
      <p:grpSp>
        <p:nvGrpSpPr>
          <p:cNvPr id="432" name="Group 432"/>
          <p:cNvGrpSpPr/>
          <p:nvPr/>
        </p:nvGrpSpPr>
        <p:grpSpPr>
          <a:xfrm>
            <a:off x="1545035" y="4688679"/>
            <a:ext cx="10921740" cy="8274882"/>
            <a:chOff x="0" y="0"/>
            <a:chExt cx="10921738" cy="8274880"/>
          </a:xfrm>
        </p:grpSpPr>
        <p:sp>
          <p:nvSpPr>
            <p:cNvPr id="431" name="Shape 431"/>
            <p:cNvSpPr/>
            <p:nvPr/>
          </p:nvSpPr>
          <p:spPr>
            <a:xfrm>
              <a:off x="170624" y="170624"/>
              <a:ext cx="10580490" cy="7933632"/>
            </a:xfrm>
            <a:prstGeom prst="rect">
              <a:avLst/>
            </a:prstGeom>
            <a:solidFill>
              <a:srgbClr val="FFFFFF"/>
            </a:solid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a:spcBef>
                  <a:spcPts val="5900"/>
                </a:spcBef>
                <a:defRPr b="1" sz="6000">
                  <a:latin typeface="Helvetica"/>
                  <a:ea typeface="Helvetica"/>
                  <a:cs typeface="Helvetica"/>
                  <a:sym typeface="Helvetica"/>
                </a:defRPr>
              </a:pPr>
              <a:r>
                <a:t>Exodus 19:5 Now therefore, if ye will obey my voice indeed, and keep my covenant, then ye shall be a </a:t>
              </a:r>
              <a:r>
                <a:rPr u="sng"/>
                <a:t>peculiar treasure</a:t>
              </a:r>
              <a:r>
                <a:t> unto me above all people: for all the earth is mine:</a:t>
              </a:r>
            </a:p>
          </p:txBody>
        </p:sp>
        <p:pic>
          <p:nvPicPr>
            <p:cNvPr id="430" name=""/>
            <p:cNvPicPr>
              <a:picLocks noChangeAspect="0"/>
            </p:cNvPicPr>
            <p:nvPr/>
          </p:nvPicPr>
          <p:blipFill>
            <a:blip r:embed="rId3">
              <a:extLst/>
            </a:blip>
            <a:stretch>
              <a:fillRect/>
            </a:stretch>
          </p:blipFill>
          <p:spPr>
            <a:xfrm>
              <a:off x="0" y="-1"/>
              <a:ext cx="10921739" cy="8274882"/>
            </a:xfrm>
            <a:prstGeom prst="rect">
              <a:avLst/>
            </a:prstGeom>
            <a:effectLst/>
          </p:spPr>
        </p:pic>
      </p:grpSp>
    </p:spTree>
  </p:cSld>
  <p:clrMapOvr>
    <a:masterClrMapping/>
  </p:clrMapOvr>
  <p:transition xmlns:p14="http://schemas.microsoft.com/office/powerpoint/2010/main" spd="med" advClick="1" p14:dur="1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432"/>
                                        </p:tgtEl>
                                        <p:attrNameLst>
                                          <p:attrName>style.visibility</p:attrName>
                                        </p:attrNameLst>
                                      </p:cBhvr>
                                      <p:to>
                                        <p:strVal val="visible"/>
                                      </p:to>
                                    </p:set>
                                    <p:animEffect filter="dissolve" transition="in">
                                      <p:cBhvr>
                                        <p:cTn id="7" dur="1000"/>
                                        <p:tgtEl>
                                          <p:spTgt spid="432"/>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9" grpId="2" fill="hold">
                                  <p:stCondLst>
                                    <p:cond delay="0"/>
                                  </p:stCondLst>
                                  <p:iterate type="el" backwards="0">
                                    <p:tmAbs val="0"/>
                                  </p:iterate>
                                  <p:childTnLst>
                                    <p:set>
                                      <p:cBhvr>
                                        <p:cTn id="11" fill="hold"/>
                                        <p:tgtEl>
                                          <p:spTgt spid="429"/>
                                        </p:tgtEl>
                                        <p:attrNameLst>
                                          <p:attrName>style.visibility</p:attrName>
                                        </p:attrNameLst>
                                      </p:cBhvr>
                                      <p:to>
                                        <p:strVal val="visible"/>
                                      </p:to>
                                    </p:set>
                                    <p:animEffect filter="dissolve" transition="in">
                                      <p:cBhvr>
                                        <p:cTn id="12" dur="1000"/>
                                        <p:tgtEl>
                                          <p:spTgt spid="4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29" grpId="2"/>
      <p:bldP build="whole" bldLvl="1" animBg="1" rev="0" advAuto="0" spid="432" grpId="1"/>
    </p:bldLst>
  </p:timing>
</p:sld>
</file>

<file path=ppt/slides/slide35.xml><?xml version="1.0" encoding="utf-8"?>
<p:sld xmlns:a="http://schemas.openxmlformats.org/drawingml/2006/main" xmlns:r="http://schemas.openxmlformats.org/officeDocument/2006/relationships" xmlns:p="http://schemas.openxmlformats.org/presentationml/2006/main" showMasterSp="1" showMasterPhAnim="1">
  <p:cSld>
    <p:bg>
      <p:bgPr>
        <a:solidFill>
          <a:srgbClr val="000000"/>
        </a:solidFill>
      </p:bgPr>
    </p:bg>
    <p:spTree>
      <p:nvGrpSpPr>
        <p:cNvPr id="1" name=""/>
        <p:cNvGrpSpPr/>
        <p:nvPr/>
      </p:nvGrpSpPr>
      <p:grpSpPr>
        <a:xfrm>
          <a:off x="0" y="0"/>
          <a:ext cx="0" cy="0"/>
          <a:chOff x="0" y="0"/>
          <a:chExt cx="0" cy="0"/>
        </a:xfrm>
      </p:grpSpPr>
      <p:sp>
        <p:nvSpPr>
          <p:cNvPr id="434" name="Shape 434"/>
          <p:cNvSpPr/>
          <p:nvPr>
            <p:ph type="title"/>
          </p:nvPr>
        </p:nvSpPr>
        <p:spPr>
          <a:prstGeom prst="rect">
            <a:avLst/>
          </a:prstGeom>
        </p:spPr>
        <p:txBody>
          <a:bodyPr/>
          <a:lstStyle/>
          <a:p>
            <a:pPr/>
          </a:p>
        </p:txBody>
      </p:sp>
      <p:sp>
        <p:nvSpPr>
          <p:cNvPr id="435" name="Shape 435"/>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14:dur="1000"/>
</p:sld>
</file>

<file path=ppt/slides/slide3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437" name="pasted-image.tiff"/>
          <p:cNvPicPr>
            <a:picLocks noChangeAspect="1"/>
          </p:cNvPicPr>
          <p:nvPr/>
        </p:nvPicPr>
        <p:blipFill>
          <a:blip r:embed="rId2">
            <a:extLst/>
          </a:blip>
          <a:stretch>
            <a:fillRect/>
          </a:stretch>
        </p:blipFill>
        <p:spPr>
          <a:xfrm>
            <a:off x="855265" y="215503"/>
            <a:ext cx="22673392" cy="13285191"/>
          </a:xfrm>
          <a:prstGeom prst="rect">
            <a:avLst/>
          </a:prstGeom>
          <a:ln w="25400">
            <a:miter lim="400000"/>
          </a:ln>
          <a:effectLst>
            <a:outerShdw sx="100000" sy="100000" kx="0" ky="0" algn="b" rotWithShape="0" blurRad="254000" dist="127000" dir="5400000">
              <a:srgbClr val="000000">
                <a:alpha val="70000"/>
              </a:srgbClr>
            </a:outerShdw>
          </a:effectLst>
        </p:spPr>
      </p:pic>
      <p:sp>
        <p:nvSpPr>
          <p:cNvPr id="438" name="Shape 438"/>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39" name="Shape 439"/>
          <p:cNvSpPr/>
          <p:nvPr/>
        </p:nvSpPr>
        <p:spPr>
          <a:xfrm>
            <a:off x="1981200" y="2870200"/>
            <a:ext cx="4513858" cy="4711204"/>
          </a:xfrm>
          <a:prstGeom prst="roundRect">
            <a:avLst>
              <a:gd name="adj" fmla="val 15000"/>
            </a:avLst>
          </a:prstGeom>
          <a:solidFill>
            <a:srgbClr val="24AC67"/>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defTabSz="584200">
              <a:defRPr sz="4000">
                <a:solidFill>
                  <a:srgbClr val="FFFFFF"/>
                </a:solidFill>
                <a:latin typeface="Helvetica Neue Light"/>
                <a:ea typeface="Helvetica Neue Light"/>
                <a:cs typeface="Helvetica Neue Light"/>
                <a:sym typeface="Helvetica Neue Light"/>
              </a:defRPr>
            </a:pPr>
            <a:r>
              <a:t>John 2</a:t>
            </a:r>
          </a:p>
          <a:p>
            <a:pPr defTabSz="584200">
              <a:defRPr sz="4000">
                <a:solidFill>
                  <a:srgbClr val="FFFFFF"/>
                </a:solidFill>
                <a:latin typeface="Helvetica Neue Light"/>
                <a:ea typeface="Helvetica Neue Light"/>
                <a:cs typeface="Helvetica Neue Light"/>
                <a:sym typeface="Helvetica Neue Light"/>
              </a:defRPr>
            </a:pPr>
            <a:r>
              <a:t>Cleansed the Temple: “my Father’s House”</a:t>
            </a:r>
          </a:p>
        </p:txBody>
      </p:sp>
      <p:sp>
        <p:nvSpPr>
          <p:cNvPr id="440" name="Shape 440"/>
          <p:cNvSpPr/>
          <p:nvPr/>
        </p:nvSpPr>
        <p:spPr>
          <a:xfrm>
            <a:off x="12217400" y="2870200"/>
            <a:ext cx="4513858" cy="4711204"/>
          </a:xfrm>
          <a:prstGeom prst="roundRect">
            <a:avLst>
              <a:gd name="adj" fmla="val 15000"/>
            </a:avLst>
          </a:prstGeom>
          <a:solidFill>
            <a:srgbClr val="207DAD"/>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lvl="1" defTabSz="584200">
              <a:defRPr sz="4000">
                <a:solidFill>
                  <a:srgbClr val="FFFFFF"/>
                </a:solidFill>
                <a:latin typeface="Helvetica Neue Light"/>
                <a:ea typeface="Helvetica Neue Light"/>
                <a:cs typeface="Helvetica Neue Light"/>
                <a:sym typeface="Helvetica Neue Light"/>
              </a:defRPr>
            </a:pPr>
            <a:r>
              <a:t>John 7:14,16 Went to Temple and taught</a:t>
            </a:r>
          </a:p>
        </p:txBody>
      </p:sp>
      <p:sp>
        <p:nvSpPr>
          <p:cNvPr id="441" name="Shape 441"/>
          <p:cNvSpPr/>
          <p:nvPr/>
        </p:nvSpPr>
        <p:spPr>
          <a:xfrm>
            <a:off x="7099109" y="2870200"/>
            <a:ext cx="4513859" cy="4711204"/>
          </a:xfrm>
          <a:prstGeom prst="roundRect">
            <a:avLst>
              <a:gd name="adj" fmla="val 15000"/>
            </a:avLst>
          </a:prstGeom>
          <a:solidFill>
            <a:srgbClr val="198C78"/>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defTabSz="584200">
              <a:defRPr sz="4000">
                <a:solidFill>
                  <a:srgbClr val="FFFFFF"/>
                </a:solidFill>
                <a:latin typeface="Helvetica Neue Light"/>
                <a:ea typeface="Helvetica Neue Light"/>
                <a:cs typeface="Helvetica Neue Light"/>
                <a:sym typeface="Helvetica Neue Light"/>
              </a:defRPr>
            </a:pPr>
            <a:r>
              <a:t>John 5</a:t>
            </a:r>
          </a:p>
          <a:p>
            <a:pPr defTabSz="584200">
              <a:defRPr sz="4000">
                <a:solidFill>
                  <a:srgbClr val="FFFFFF"/>
                </a:solidFill>
                <a:latin typeface="Helvetica Neue Light"/>
                <a:ea typeface="Helvetica Neue Light"/>
                <a:cs typeface="Helvetica Neue Light"/>
                <a:sym typeface="Helvetica Neue Light"/>
              </a:defRPr>
            </a:pPr>
            <a:r>
              <a:t>Healed the impotent man, discussed work as judge</a:t>
            </a:r>
          </a:p>
        </p:txBody>
      </p:sp>
      <p:sp>
        <p:nvSpPr>
          <p:cNvPr id="442" name="Shape 442"/>
          <p:cNvSpPr/>
          <p:nvPr/>
        </p:nvSpPr>
        <p:spPr>
          <a:xfrm>
            <a:off x="5820271" y="7911603"/>
            <a:ext cx="4513858" cy="4711205"/>
          </a:xfrm>
          <a:prstGeom prst="roundRect">
            <a:avLst>
              <a:gd name="adj" fmla="val 15000"/>
            </a:avLst>
          </a:prstGeom>
          <a:solidFill>
            <a:srgbClr val="DC9C02"/>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sz="4000">
                <a:solidFill>
                  <a:srgbClr val="FFFFFF"/>
                </a:solidFill>
                <a:latin typeface="Helvetica Neue Light"/>
                <a:ea typeface="Helvetica Neue Light"/>
                <a:cs typeface="Helvetica Neue Light"/>
                <a:sym typeface="Helvetica Neue Light"/>
              </a:defRPr>
            </a:lvl1pPr>
          </a:lstStyle>
          <a:p>
            <a:pPr/>
            <a:r>
              <a:t>John 7:28 Proclaimed he came from God</a:t>
            </a:r>
          </a:p>
        </p:txBody>
      </p:sp>
      <p:sp>
        <p:nvSpPr>
          <p:cNvPr id="443" name="Shape 443"/>
          <p:cNvSpPr/>
          <p:nvPr/>
        </p:nvSpPr>
        <p:spPr>
          <a:xfrm>
            <a:off x="10942232" y="7911603"/>
            <a:ext cx="4513859" cy="4711205"/>
          </a:xfrm>
          <a:prstGeom prst="roundRect">
            <a:avLst>
              <a:gd name="adj" fmla="val 15000"/>
            </a:avLst>
          </a:prstGeom>
          <a:solidFill>
            <a:srgbClr val="C01A15"/>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lvl="1" defTabSz="584200">
              <a:defRPr sz="4000">
                <a:solidFill>
                  <a:srgbClr val="FFFFFF"/>
                </a:solidFill>
                <a:latin typeface="Helvetica Neue Light"/>
                <a:ea typeface="Helvetica Neue Light"/>
                <a:cs typeface="Helvetica Neue Light"/>
                <a:sym typeface="Helvetica Neue Light"/>
              </a:defRPr>
            </a:pPr>
            <a:r>
              <a:t>John 8 </a:t>
            </a:r>
          </a:p>
          <a:p>
            <a:pPr lvl="1" defTabSz="584200">
              <a:defRPr sz="4000">
                <a:solidFill>
                  <a:srgbClr val="FFFFFF"/>
                </a:solidFill>
                <a:latin typeface="Helvetica Neue Light"/>
                <a:ea typeface="Helvetica Neue Light"/>
                <a:cs typeface="Helvetica Neue Light"/>
                <a:sym typeface="Helvetica Neue Light"/>
              </a:defRPr>
            </a:pPr>
            <a:r>
              <a:t>Woman in adultery, light of the world</a:t>
            </a:r>
          </a:p>
        </p:txBody>
      </p:sp>
      <p:sp>
        <p:nvSpPr>
          <p:cNvPr id="444" name="Shape 444"/>
          <p:cNvSpPr/>
          <p:nvPr>
            <p:ph type="title"/>
          </p:nvPr>
        </p:nvSpPr>
        <p:spPr>
          <a:prstGeom prst="rect">
            <a:avLst/>
          </a:prstGeom>
          <a:effectLst>
            <a:outerShdw sx="100000" sy="100000" kx="0" ky="0" algn="b" rotWithShape="0" blurRad="381000" dist="57163" dir="5400000">
              <a:srgbClr val="000000"/>
            </a:outerShdw>
          </a:effectLst>
        </p:spPr>
        <p:txBody>
          <a:bodyPr/>
          <a:lstStyle>
            <a:lvl1pPr>
              <a:defRPr>
                <a:solidFill>
                  <a:srgbClr val="FFFFFF"/>
                </a:solidFill>
                <a:effectLst>
                  <a:outerShdw sx="100000" sy="100000" kx="0" ky="0" algn="b" rotWithShape="0" blurRad="63500" dist="38100" dir="18900000">
                    <a:srgbClr val="000000"/>
                  </a:outerShdw>
                </a:effectLst>
              </a:defRPr>
            </a:lvl1pPr>
          </a:lstStyle>
          <a:p>
            <a:pPr/>
            <a:r>
              <a:t>Jesus in the Temple</a:t>
            </a:r>
          </a:p>
        </p:txBody>
      </p:sp>
      <p:sp>
        <p:nvSpPr>
          <p:cNvPr id="445" name="Shape 445"/>
          <p:cNvSpPr/>
          <p:nvPr/>
        </p:nvSpPr>
        <p:spPr>
          <a:xfrm>
            <a:off x="18088471" y="7696200"/>
            <a:ext cx="4513858" cy="4711204"/>
          </a:xfrm>
          <a:prstGeom prst="roundRect">
            <a:avLst>
              <a:gd name="adj" fmla="val 15000"/>
            </a:avLst>
          </a:prstGeom>
          <a:solidFill>
            <a:srgbClr val="B14182"/>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lvl="1" defTabSz="584200">
              <a:defRPr sz="4000">
                <a:solidFill>
                  <a:srgbClr val="FFFFFF"/>
                </a:solidFill>
                <a:latin typeface="Helvetica Neue Light"/>
                <a:ea typeface="Helvetica Neue Light"/>
                <a:cs typeface="Helvetica Neue Light"/>
                <a:sym typeface="Helvetica Neue Light"/>
              </a:defRPr>
            </a:pPr>
            <a:r>
              <a:t>Matthew 23:38 </a:t>
            </a:r>
          </a:p>
          <a:p>
            <a:pPr lvl="1" defTabSz="584200">
              <a:defRPr sz="4000">
                <a:solidFill>
                  <a:srgbClr val="FFFFFF"/>
                </a:solidFill>
                <a:latin typeface="Helvetica Neue Light"/>
                <a:ea typeface="Helvetica Neue Light"/>
                <a:cs typeface="Helvetica Neue Light"/>
                <a:sym typeface="Helvetica Neue Light"/>
              </a:defRPr>
            </a:pPr>
            <a:r>
              <a:rPr u="sng"/>
              <a:t>Your house </a:t>
            </a:r>
            <a:r>
              <a:t>is left </a:t>
            </a:r>
            <a:r>
              <a:rPr u="sng"/>
              <a:t>unto you</a:t>
            </a:r>
            <a:r>
              <a:t> desolate</a:t>
            </a:r>
          </a:p>
        </p:txBody>
      </p:sp>
    </p:spTree>
  </p:cSld>
  <p:clrMapOvr>
    <a:masterClrMapping/>
  </p:clrMapOvr>
  <p:transition xmlns:p14="http://schemas.microsoft.com/office/powerpoint/2010/main" spd="med" advClick="1" p14:dur="1000"/>
</p:sld>
</file>

<file path=ppt/slides/slide3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47" name="Shape 447"/>
          <p:cNvSpPr/>
          <p:nvPr>
            <p:ph type="title"/>
          </p:nvPr>
        </p:nvSpPr>
        <p:spPr>
          <a:prstGeom prst="rect">
            <a:avLst/>
          </a:prstGeom>
        </p:spPr>
        <p:txBody>
          <a:bodyPr/>
          <a:lstStyle/>
          <a:p>
            <a:pPr/>
            <a:r>
              <a:t>The Jews seeking Jesus</a:t>
            </a:r>
          </a:p>
        </p:txBody>
      </p:sp>
      <p:sp>
        <p:nvSpPr>
          <p:cNvPr id="448" name="Shape 448"/>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49" name="Shape 449"/>
          <p:cNvSpPr/>
          <p:nvPr/>
        </p:nvSpPr>
        <p:spPr>
          <a:xfrm>
            <a:off x="596900" y="2870200"/>
            <a:ext cx="5898158" cy="4711204"/>
          </a:xfrm>
          <a:prstGeom prst="roundRect">
            <a:avLst>
              <a:gd name="adj" fmla="val 14372"/>
            </a:avLst>
          </a:prstGeom>
          <a:solidFill>
            <a:srgbClr val="24AC67"/>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defTabSz="584200">
              <a:defRPr b="1" sz="6000">
                <a:solidFill>
                  <a:srgbClr val="FFFFFF"/>
                </a:solidFill>
                <a:latin typeface="Helvetica"/>
                <a:ea typeface="Helvetica"/>
                <a:cs typeface="Helvetica"/>
                <a:sym typeface="Helvetica"/>
              </a:defRPr>
            </a:pPr>
            <a:r>
              <a:t>Mar 8:11</a:t>
            </a:r>
          </a:p>
          <a:p>
            <a:pPr defTabSz="584200">
              <a:defRPr b="1" sz="6000">
                <a:solidFill>
                  <a:srgbClr val="FFFFFF"/>
                </a:solidFill>
                <a:latin typeface="Helvetica"/>
                <a:ea typeface="Helvetica"/>
                <a:cs typeface="Helvetica"/>
                <a:sym typeface="Helvetica"/>
              </a:defRPr>
            </a:pPr>
            <a:r>
              <a:t>Seeking a sign from heaven, tempting him</a:t>
            </a:r>
          </a:p>
        </p:txBody>
      </p:sp>
      <p:sp>
        <p:nvSpPr>
          <p:cNvPr id="450" name="Shape 450"/>
          <p:cNvSpPr/>
          <p:nvPr/>
        </p:nvSpPr>
        <p:spPr>
          <a:xfrm>
            <a:off x="6718108" y="2870200"/>
            <a:ext cx="7001074" cy="4711204"/>
          </a:xfrm>
          <a:prstGeom prst="roundRect">
            <a:avLst>
              <a:gd name="adj" fmla="val 14372"/>
            </a:avLst>
          </a:prstGeom>
          <a:solidFill>
            <a:srgbClr val="207DAD"/>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lvl="1" defTabSz="584200">
              <a:defRPr b="1" sz="6000">
                <a:solidFill>
                  <a:srgbClr val="FFFFFF"/>
                </a:solidFill>
                <a:latin typeface="Helvetica"/>
                <a:ea typeface="Helvetica"/>
                <a:cs typeface="Helvetica"/>
                <a:sym typeface="Helvetica"/>
              </a:defRPr>
            </a:pPr>
            <a:r>
              <a:t>Mar 12:12</a:t>
            </a:r>
          </a:p>
          <a:p>
            <a:pPr defTabSz="584200">
              <a:defRPr b="1" sz="6000">
                <a:solidFill>
                  <a:srgbClr val="FFFFFF"/>
                </a:solidFill>
                <a:latin typeface="Helvetica"/>
                <a:ea typeface="Helvetica"/>
                <a:cs typeface="Helvetica"/>
                <a:sym typeface="Helvetica"/>
              </a:defRPr>
            </a:pPr>
            <a:r>
              <a:t>They sought to lay hold on him, but feared the people</a:t>
            </a:r>
          </a:p>
        </p:txBody>
      </p:sp>
      <p:sp>
        <p:nvSpPr>
          <p:cNvPr id="451" name="Shape 451"/>
          <p:cNvSpPr/>
          <p:nvPr/>
        </p:nvSpPr>
        <p:spPr>
          <a:xfrm>
            <a:off x="13942232" y="2870200"/>
            <a:ext cx="9409114" cy="4711204"/>
          </a:xfrm>
          <a:prstGeom prst="roundRect">
            <a:avLst>
              <a:gd name="adj" fmla="val 14372"/>
            </a:avLst>
          </a:prstGeom>
          <a:solidFill>
            <a:srgbClr val="C01A15"/>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lvl="1" defTabSz="584200">
              <a:defRPr b="1" sz="6000">
                <a:solidFill>
                  <a:srgbClr val="FFFFFF"/>
                </a:solidFill>
                <a:latin typeface="Helvetica"/>
                <a:ea typeface="Helvetica"/>
                <a:cs typeface="Helvetica"/>
                <a:sym typeface="Helvetica"/>
              </a:defRPr>
            </a:pPr>
            <a:r>
              <a:t>Mar 14:1 The scribes sought how they might take him by craft, and put him to death</a:t>
            </a:r>
          </a:p>
        </p:txBody>
      </p:sp>
      <p:sp>
        <p:nvSpPr>
          <p:cNvPr id="452" name="Shape 452"/>
          <p:cNvSpPr/>
          <p:nvPr/>
        </p:nvSpPr>
        <p:spPr>
          <a:xfrm>
            <a:off x="1606153" y="7683003"/>
            <a:ext cx="6743105" cy="5857182"/>
          </a:xfrm>
          <a:prstGeom prst="roundRect">
            <a:avLst>
              <a:gd name="adj" fmla="val 11560"/>
            </a:avLst>
          </a:prstGeom>
          <a:solidFill>
            <a:srgbClr val="198C78"/>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defTabSz="584200">
              <a:defRPr b="1" sz="6000">
                <a:solidFill>
                  <a:srgbClr val="FFFFFF"/>
                </a:solidFill>
                <a:latin typeface="Helvetica"/>
                <a:ea typeface="Helvetica"/>
                <a:cs typeface="Helvetica"/>
                <a:sym typeface="Helvetica"/>
              </a:defRPr>
            </a:pPr>
            <a:r>
              <a:t>Luke 11:54</a:t>
            </a:r>
          </a:p>
          <a:p>
            <a:pPr defTabSz="584200">
              <a:defRPr b="1" sz="6000">
                <a:solidFill>
                  <a:srgbClr val="FFFFFF"/>
                </a:solidFill>
                <a:latin typeface="Helvetica"/>
                <a:ea typeface="Helvetica"/>
                <a:cs typeface="Helvetica"/>
                <a:sym typeface="Helvetica"/>
              </a:defRPr>
            </a:pPr>
            <a:r>
              <a:t>seeking to catch something out of his mouth, that they might accuse him</a:t>
            </a:r>
          </a:p>
        </p:txBody>
      </p:sp>
      <p:sp>
        <p:nvSpPr>
          <p:cNvPr id="453" name="Shape 453"/>
          <p:cNvSpPr/>
          <p:nvPr/>
        </p:nvSpPr>
        <p:spPr>
          <a:xfrm>
            <a:off x="8507313" y="7683003"/>
            <a:ext cx="7001074" cy="5857182"/>
          </a:xfrm>
          <a:prstGeom prst="roundRect">
            <a:avLst>
              <a:gd name="adj" fmla="val 11560"/>
            </a:avLst>
          </a:prstGeom>
          <a:solidFill>
            <a:srgbClr val="DC9C02"/>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lvl1pPr defTabSz="584200">
              <a:defRPr b="1" sz="6000">
                <a:solidFill>
                  <a:srgbClr val="FFFFFF"/>
                </a:solidFill>
                <a:latin typeface="Helvetica"/>
                <a:ea typeface="Helvetica"/>
                <a:cs typeface="Helvetica"/>
                <a:sym typeface="Helvetica"/>
              </a:defRPr>
            </a:lvl1pPr>
          </a:lstStyle>
          <a:p>
            <a:pPr/>
            <a:r>
              <a:t>John 5:18 The Jews sought the more to kill him, because he… said also that God was his Father</a:t>
            </a:r>
          </a:p>
        </p:txBody>
      </p:sp>
      <p:sp>
        <p:nvSpPr>
          <p:cNvPr id="454" name="Shape 454"/>
          <p:cNvSpPr/>
          <p:nvPr/>
        </p:nvSpPr>
        <p:spPr>
          <a:xfrm>
            <a:off x="15666442" y="7683003"/>
            <a:ext cx="7332068" cy="5857182"/>
          </a:xfrm>
          <a:prstGeom prst="roundRect">
            <a:avLst>
              <a:gd name="adj" fmla="val 11560"/>
            </a:avLst>
          </a:prstGeom>
          <a:solidFill>
            <a:srgbClr val="B14182"/>
          </a:solidFill>
          <a:ln w="50800">
            <a:solidFill>
              <a:srgbClr val="FFFFFF"/>
            </a:solidFill>
            <a:miter lim="400000"/>
          </a:ln>
          <a:effectLst>
            <a:outerShdw sx="100000" sy="100000" kx="0" ky="0" algn="b" rotWithShape="0" blurRad="25400" dist="38100" dir="5400000">
              <a:srgbClr val="FFFB00">
                <a:alpha val="50000"/>
              </a:srgbClr>
            </a:outerShdw>
          </a:effectLst>
          <a:extLst>
            <a:ext uri="{C572A759-6A51-4108-AA02-DFA0A04FC94B}">
              <ma14:wrappingTextBoxFlag xmlns:ma14="http://schemas.microsoft.com/office/mac/drawingml/2011/main" val="1"/>
            </a:ext>
          </a:extLst>
        </p:spPr>
        <p:txBody>
          <a:bodyPr lIns="50800" tIns="50800" rIns="50800" bIns="50800" anchor="ctr"/>
          <a:lstStyle/>
          <a:p>
            <a:pPr lvl="1" defTabSz="584200">
              <a:defRPr b="1" sz="6000">
                <a:solidFill>
                  <a:srgbClr val="FFFFFF"/>
                </a:solidFill>
                <a:latin typeface="Helvetica"/>
                <a:ea typeface="Helvetica"/>
                <a:cs typeface="Helvetica"/>
                <a:sym typeface="Helvetica"/>
              </a:defRPr>
            </a:pPr>
            <a:r>
              <a:t>Mar 14:55</a:t>
            </a:r>
          </a:p>
          <a:p>
            <a:pPr defTabSz="584200">
              <a:defRPr b="1" sz="6000">
                <a:solidFill>
                  <a:srgbClr val="FFFFFF"/>
                </a:solidFill>
                <a:latin typeface="Helvetica"/>
                <a:ea typeface="Helvetica"/>
                <a:cs typeface="Helvetica"/>
                <a:sym typeface="Helvetica"/>
              </a:defRPr>
            </a:pPr>
            <a:r>
              <a:t>All the council sought for witness against Jesus to put him to death; and found none</a:t>
            </a:r>
          </a:p>
        </p:txBody>
      </p:sp>
    </p:spTree>
  </p:cSld>
  <p:clrMapOvr>
    <a:masterClrMapping/>
  </p:clrMapOvr>
  <p:transition xmlns:p14="http://schemas.microsoft.com/office/powerpoint/2010/main" spd="med" advClick="1" p14:dur="1000"/>
</p:sld>
</file>

<file path=ppt/slides/slide3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56" name="Shape 456"/>
          <p:cNvSpPr/>
          <p:nvPr>
            <p:ph type="body" sz="half" idx="1"/>
          </p:nvPr>
        </p:nvSpPr>
        <p:spPr>
          <a:xfrm>
            <a:off x="12689764" y="3521882"/>
            <a:ext cx="10580491" cy="7309347"/>
          </a:xfrm>
          <a:prstGeom prst="rect">
            <a:avLst/>
          </a:prstGeom>
          <a:ln w="9525">
            <a:round/>
          </a:ln>
        </p:spPr>
        <p:txBody>
          <a:bodyPr anchor="t"/>
          <a:lstStyle/>
          <a:p>
            <a:pPr marL="0" indent="0" defTabSz="726440">
              <a:spcBef>
                <a:spcPts val="5100"/>
              </a:spcBef>
              <a:buSzTx/>
              <a:buNone/>
              <a:defRPr sz="4576"/>
            </a:pPr>
            <a:r>
              <a:t>Rev 1:1 The Revelation of Jesus Christ, which God gave unto him… and he </a:t>
            </a:r>
            <a:r>
              <a:rPr u="sng"/>
              <a:t>sent and signified it by his angel</a:t>
            </a:r>
            <a:r>
              <a:t> unto his servant John…</a:t>
            </a:r>
          </a:p>
          <a:p>
            <a:pPr marL="0" indent="0" defTabSz="726440">
              <a:spcBef>
                <a:spcPts val="5100"/>
              </a:spcBef>
              <a:buSzTx/>
              <a:buNone/>
              <a:defRPr sz="4576"/>
            </a:pPr>
            <a:r>
              <a:t>Rev 22:6 And he said unto me, These sayings are faithful and true: and the Lord God of the holy prophets </a:t>
            </a:r>
            <a:r>
              <a:rPr u="sng"/>
              <a:t>sent his angel </a:t>
            </a:r>
            <a:r>
              <a:t>to shew unto his servants the things which must shortly be done.</a:t>
            </a:r>
          </a:p>
        </p:txBody>
      </p:sp>
      <p:sp>
        <p:nvSpPr>
          <p:cNvPr id="457" name="Shape 457"/>
          <p:cNvSpPr/>
          <p:nvPr>
            <p:ph type="title"/>
          </p:nvPr>
        </p:nvSpPr>
        <p:spPr>
          <a:prstGeom prst="rect">
            <a:avLst/>
          </a:prstGeom>
        </p:spPr>
        <p:txBody>
          <a:bodyPr/>
          <a:lstStyle/>
          <a:p>
            <a:pPr/>
            <a:r>
              <a:t>The word of salvation sent</a:t>
            </a:r>
          </a:p>
        </p:txBody>
      </p:sp>
      <p:sp>
        <p:nvSpPr>
          <p:cNvPr id="458" name="Shape 458"/>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461" name="Group 461"/>
          <p:cNvGrpSpPr/>
          <p:nvPr/>
        </p:nvGrpSpPr>
        <p:grpSpPr>
          <a:xfrm>
            <a:off x="1493354" y="3351257"/>
            <a:ext cx="10921740" cy="7650597"/>
            <a:chOff x="0" y="0"/>
            <a:chExt cx="10921738" cy="7650595"/>
          </a:xfrm>
        </p:grpSpPr>
        <p:sp>
          <p:nvSpPr>
            <p:cNvPr id="460" name="Shape 460"/>
            <p:cNvSpPr/>
            <p:nvPr/>
          </p:nvSpPr>
          <p:spPr>
            <a:xfrm>
              <a:off x="170624" y="170624"/>
              <a:ext cx="10580490" cy="7309347"/>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defTabSz="742950">
                <a:spcBef>
                  <a:spcPts val="5300"/>
                </a:spcBef>
                <a:defRPr sz="4680"/>
              </a:pPr>
              <a:r>
                <a:t>Acts 13:26 Men and brethren, children of the stock of Abraham, and whosoever among you feareth God, to you is the </a:t>
              </a:r>
              <a:r>
                <a:rPr u="sng"/>
                <a:t>word of this salvation sent</a:t>
              </a:r>
              <a:r>
                <a:t>.</a:t>
              </a:r>
            </a:p>
            <a:p>
              <a:pPr algn="l" defTabSz="742950">
                <a:spcBef>
                  <a:spcPts val="5300"/>
                </a:spcBef>
                <a:defRPr sz="4680"/>
              </a:pPr>
              <a:r>
                <a:t>Acts 28:28 Be it known therefore unto you, that </a:t>
              </a:r>
              <a:r>
                <a:rPr u="sng"/>
                <a:t>the salvation of God is sent unto the Gentiles</a:t>
              </a:r>
              <a:r>
                <a:t>, and that they will hear it.</a:t>
              </a:r>
            </a:p>
          </p:txBody>
        </p:sp>
        <p:pic>
          <p:nvPicPr>
            <p:cNvPr id="459" name=""/>
            <p:cNvPicPr>
              <a:picLocks noChangeAspect="0"/>
            </p:cNvPicPr>
            <p:nvPr/>
          </p:nvPicPr>
          <p:blipFill>
            <a:blip r:embed="rId2">
              <a:extLst/>
            </a:blip>
            <a:stretch>
              <a:fillRect/>
            </a:stretch>
          </p:blipFill>
          <p:spPr>
            <a:xfrm>
              <a:off x="0" y="-1"/>
              <a:ext cx="10921739" cy="7650597"/>
            </a:xfrm>
            <a:prstGeom prst="rect">
              <a:avLst/>
            </a:prstGeom>
            <a:effectLst/>
          </p:spPr>
        </p:pic>
      </p:grpSp>
    </p:spTree>
  </p:cSld>
  <p:clrMapOvr>
    <a:masterClrMapping/>
  </p:clrMapOvr>
  <p:transition xmlns:p14="http://schemas.microsoft.com/office/powerpoint/2010/main" spd="med" advClick="1" p14:dur="1000"/>
</p:sld>
</file>

<file path=ppt/slides/slide3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63" name="Shape 463"/>
          <p:cNvSpPr/>
          <p:nvPr>
            <p:ph type="body" idx="1"/>
          </p:nvPr>
        </p:nvSpPr>
        <p:spPr>
          <a:xfrm>
            <a:off x="469900" y="2171055"/>
            <a:ext cx="23297754" cy="11355090"/>
          </a:xfrm>
          <a:prstGeom prst="rect">
            <a:avLst/>
          </a:prstGeom>
        </p:spPr>
        <p:txBody>
          <a:bodyPr/>
          <a:lstStyle/>
          <a:p>
            <a:pPr marL="622300" indent="-622300" defTabSz="808990">
              <a:spcBef>
                <a:spcPts val="2400"/>
              </a:spcBef>
              <a:defRPr b="1" sz="5880">
                <a:latin typeface="Helvetica"/>
                <a:ea typeface="Helvetica"/>
                <a:cs typeface="Helvetica"/>
                <a:sym typeface="Helvetica"/>
              </a:defRPr>
            </a:pPr>
            <a:r>
              <a:t>Luke 4:43 I must preach… for </a:t>
            </a:r>
            <a:r>
              <a:rPr u="sng"/>
              <a:t>therefore am I sent</a:t>
            </a:r>
            <a:r>
              <a:t>.</a:t>
            </a:r>
          </a:p>
          <a:p>
            <a:pPr marL="622300" indent="-622300" defTabSz="808990">
              <a:spcBef>
                <a:spcPts val="2400"/>
              </a:spcBef>
              <a:defRPr b="1" sz="5880">
                <a:latin typeface="Helvetica"/>
                <a:ea typeface="Helvetica"/>
                <a:cs typeface="Helvetica"/>
                <a:sym typeface="Helvetica"/>
              </a:defRPr>
            </a:pPr>
            <a:r>
              <a:t>John 3:17 God </a:t>
            </a:r>
            <a:r>
              <a:rPr u="sng"/>
              <a:t>sent not his Son into the world</a:t>
            </a:r>
            <a:r>
              <a:t> to condemn the world</a:t>
            </a:r>
          </a:p>
          <a:p>
            <a:pPr marL="622300" indent="-622300" defTabSz="808990">
              <a:spcBef>
                <a:spcPts val="2400"/>
              </a:spcBef>
              <a:defRPr b="1" sz="5880">
                <a:latin typeface="Helvetica"/>
                <a:ea typeface="Helvetica"/>
                <a:cs typeface="Helvetica"/>
                <a:sym typeface="Helvetica"/>
              </a:defRPr>
            </a:pPr>
            <a:r>
              <a:t>John 3:34 For he whom </a:t>
            </a:r>
            <a:r>
              <a:rPr u="sng"/>
              <a:t>God hath sent</a:t>
            </a:r>
            <a:r>
              <a:t> speaketh the words of God</a:t>
            </a:r>
          </a:p>
          <a:p>
            <a:pPr marL="622300" indent="-622300" defTabSz="808990">
              <a:spcBef>
                <a:spcPts val="2400"/>
              </a:spcBef>
              <a:defRPr b="1" sz="5880">
                <a:latin typeface="Helvetica"/>
                <a:ea typeface="Helvetica"/>
                <a:cs typeface="Helvetica"/>
                <a:sym typeface="Helvetica"/>
              </a:defRPr>
            </a:pPr>
            <a:r>
              <a:t>John 6:29 …believe on him whom </a:t>
            </a:r>
            <a:r>
              <a:rPr u="sng"/>
              <a:t>[God] hath sent</a:t>
            </a:r>
            <a:r>
              <a:t>.</a:t>
            </a:r>
          </a:p>
          <a:p>
            <a:pPr marL="622300" indent="-622300" defTabSz="808990">
              <a:spcBef>
                <a:spcPts val="2400"/>
              </a:spcBef>
              <a:defRPr b="1" sz="5880">
                <a:latin typeface="Helvetica"/>
                <a:ea typeface="Helvetica"/>
                <a:cs typeface="Helvetica"/>
                <a:sym typeface="Helvetica"/>
              </a:defRPr>
            </a:pPr>
            <a:r>
              <a:t>John 8:42 I proceeded forth and came from God… </a:t>
            </a:r>
            <a:r>
              <a:rPr u="sng"/>
              <a:t>he sent me</a:t>
            </a:r>
            <a:r>
              <a:t>.</a:t>
            </a:r>
          </a:p>
          <a:p>
            <a:pPr marL="622300" indent="-622300" defTabSz="808990">
              <a:spcBef>
                <a:spcPts val="2400"/>
              </a:spcBef>
              <a:defRPr b="1" sz="5880">
                <a:latin typeface="Helvetica"/>
                <a:ea typeface="Helvetica"/>
                <a:cs typeface="Helvetica"/>
                <a:sym typeface="Helvetica"/>
              </a:defRPr>
            </a:pPr>
            <a:r>
              <a:t>John 10:36 …[him] the Father … </a:t>
            </a:r>
            <a:r>
              <a:rPr u="sng"/>
              <a:t>sent into the world</a:t>
            </a:r>
            <a:endParaRPr u="sng"/>
          </a:p>
          <a:p>
            <a:pPr marL="622300" indent="-622300" defTabSz="808990">
              <a:spcBef>
                <a:spcPts val="2400"/>
              </a:spcBef>
              <a:defRPr b="1" sz="5880">
                <a:latin typeface="Helvetica"/>
                <a:ea typeface="Helvetica"/>
                <a:cs typeface="Helvetica"/>
                <a:sym typeface="Helvetica"/>
              </a:defRPr>
            </a:pPr>
            <a:r>
              <a:t>John 17:3 …Jesus Christ, </a:t>
            </a:r>
            <a:r>
              <a:rPr u="sng"/>
              <a:t>whom thou hast sent</a:t>
            </a:r>
          </a:p>
          <a:p>
            <a:pPr marL="622300" indent="-622300" defTabSz="808990">
              <a:spcBef>
                <a:spcPts val="2400"/>
              </a:spcBef>
              <a:defRPr b="1" sz="5880">
                <a:latin typeface="Helvetica"/>
                <a:ea typeface="Helvetica"/>
                <a:cs typeface="Helvetica"/>
                <a:sym typeface="Helvetica"/>
              </a:defRPr>
            </a:pPr>
            <a:r>
              <a:t>Acts 3:26 </a:t>
            </a:r>
            <a:r>
              <a:rPr u="sng"/>
              <a:t>God… sent him</a:t>
            </a:r>
            <a:r>
              <a:t> to bless you</a:t>
            </a:r>
          </a:p>
        </p:txBody>
      </p:sp>
      <p:sp>
        <p:nvSpPr>
          <p:cNvPr id="464" name="Shape 464"/>
          <p:cNvSpPr/>
          <p:nvPr>
            <p:ph type="title"/>
          </p:nvPr>
        </p:nvSpPr>
        <p:spPr>
          <a:prstGeom prst="rect">
            <a:avLst/>
          </a:prstGeom>
        </p:spPr>
        <p:txBody>
          <a:bodyPr/>
          <a:lstStyle/>
          <a:p>
            <a:pPr/>
            <a:r>
              <a:t>Jesus was sent by his Father</a:t>
            </a:r>
          </a:p>
        </p:txBody>
      </p:sp>
      <p:sp>
        <p:nvSpPr>
          <p:cNvPr id="465" name="Shape 465"/>
          <p:cNvSpPr/>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14:dur="1000"/>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6" name="Shape 156"/>
          <p:cNvSpPr/>
          <p:nvPr>
            <p:ph type="title"/>
          </p:nvPr>
        </p:nvSpPr>
        <p:spPr>
          <a:prstGeom prst="rect">
            <a:avLst/>
          </a:prstGeom>
        </p:spPr>
        <p:txBody>
          <a:bodyPr/>
          <a:lstStyle/>
          <a:p>
            <a:pPr/>
            <a:r>
              <a:t>My messenger</a:t>
            </a:r>
          </a:p>
        </p:txBody>
      </p:sp>
      <p:sp>
        <p:nvSpPr>
          <p:cNvPr id="157" name="Shape 157"/>
          <p:cNvSpPr/>
          <p:nvPr>
            <p:ph type="sldNum" sz="quarter" idx="2"/>
          </p:nvPr>
        </p:nvSpPr>
        <p:spPr>
          <a:xfrm>
            <a:off x="12043765" y="13081000"/>
            <a:ext cx="283770" cy="4699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58" name="Shape 158"/>
          <p:cNvSpPr/>
          <p:nvPr>
            <p:ph type="body" sz="quarter" idx="1"/>
          </p:nvPr>
        </p:nvSpPr>
        <p:spPr>
          <a:xfrm>
            <a:off x="12110741" y="2347925"/>
            <a:ext cx="11188304" cy="3259040"/>
          </a:xfrm>
          <a:prstGeom prst="rect">
            <a:avLst/>
          </a:prstGeom>
          <a:ln w="9525">
            <a:round/>
          </a:ln>
        </p:spPr>
        <p:txBody>
          <a:bodyPr anchor="t"/>
          <a:lstStyle/>
          <a:p>
            <a:pPr marL="0" indent="0" defTabSz="759459">
              <a:spcBef>
                <a:spcPts val="5400"/>
              </a:spcBef>
              <a:buSzTx/>
              <a:buNone/>
              <a:defRPr b="1" sz="5520">
                <a:latin typeface="Helvetica Neue"/>
                <a:ea typeface="Helvetica Neue"/>
                <a:cs typeface="Helvetica Neue"/>
                <a:sym typeface="Helvetica Neue"/>
              </a:defRPr>
            </a:pPr>
            <a:r>
              <a:t>Isa 40:3 The voice of him that crieth </a:t>
            </a:r>
            <a:r>
              <a:rPr>
                <a:solidFill>
                  <a:srgbClr val="198C78"/>
                </a:solidFill>
              </a:rPr>
              <a:t>in the wilderness</a:t>
            </a:r>
            <a:r>
              <a:t>, </a:t>
            </a:r>
            <a:r>
              <a:rPr>
                <a:solidFill>
                  <a:srgbClr val="198C78"/>
                </a:solidFill>
              </a:rPr>
              <a:t>Prepare ye the way of the LORD</a:t>
            </a:r>
            <a:r>
              <a:t>…</a:t>
            </a:r>
          </a:p>
        </p:txBody>
      </p:sp>
      <p:grpSp>
        <p:nvGrpSpPr>
          <p:cNvPr id="161" name="Group 161"/>
          <p:cNvGrpSpPr/>
          <p:nvPr/>
        </p:nvGrpSpPr>
        <p:grpSpPr>
          <a:xfrm>
            <a:off x="914330" y="2177300"/>
            <a:ext cx="10921740" cy="3600289"/>
            <a:chOff x="0" y="0"/>
            <a:chExt cx="10921738" cy="3600287"/>
          </a:xfrm>
        </p:grpSpPr>
        <p:sp>
          <p:nvSpPr>
            <p:cNvPr id="160" name="Shape 160"/>
            <p:cNvSpPr/>
            <p:nvPr/>
          </p:nvSpPr>
          <p:spPr>
            <a:xfrm>
              <a:off x="170624" y="170624"/>
              <a:ext cx="10580490" cy="3259040"/>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a:spcBef>
                  <a:spcPts val="5900"/>
                </a:spcBef>
                <a:defRPr b="1" sz="6000">
                  <a:latin typeface="Helvetica Neue"/>
                  <a:ea typeface="Helvetica Neue"/>
                  <a:cs typeface="Helvetica Neue"/>
                  <a:sym typeface="Helvetica Neue"/>
                </a:defRPr>
              </a:pPr>
              <a:r>
                <a:t>Mal 3:1  Behold, I will </a:t>
              </a:r>
              <a:r>
                <a:rPr>
                  <a:solidFill>
                    <a:srgbClr val="207DAD"/>
                  </a:solidFill>
                </a:rPr>
                <a:t>send my messenger</a:t>
              </a:r>
              <a:r>
                <a:t>, and he shall </a:t>
              </a:r>
              <a:r>
                <a:rPr>
                  <a:solidFill>
                    <a:srgbClr val="207DAD"/>
                  </a:solidFill>
                </a:rPr>
                <a:t>prepare the way before me</a:t>
              </a:r>
              <a:r>
                <a:t>: </a:t>
              </a:r>
            </a:p>
          </p:txBody>
        </p:sp>
        <p:pic>
          <p:nvPicPr>
            <p:cNvPr id="159" name=""/>
            <p:cNvPicPr>
              <a:picLocks noChangeAspect="0"/>
            </p:cNvPicPr>
            <p:nvPr/>
          </p:nvPicPr>
          <p:blipFill>
            <a:blip r:embed="rId2">
              <a:extLst/>
            </a:blip>
            <a:stretch>
              <a:fillRect/>
            </a:stretch>
          </p:blipFill>
          <p:spPr>
            <a:xfrm>
              <a:off x="0" y="-1"/>
              <a:ext cx="10921739" cy="3600289"/>
            </a:xfrm>
            <a:prstGeom prst="rect">
              <a:avLst/>
            </a:prstGeom>
            <a:effectLst/>
          </p:spPr>
        </p:pic>
      </p:grpSp>
      <p:grpSp>
        <p:nvGrpSpPr>
          <p:cNvPr id="164" name="Group 164"/>
          <p:cNvGrpSpPr/>
          <p:nvPr/>
        </p:nvGrpSpPr>
        <p:grpSpPr>
          <a:xfrm>
            <a:off x="914330" y="5662309"/>
            <a:ext cx="10921740" cy="8045587"/>
            <a:chOff x="0" y="0"/>
            <a:chExt cx="10921738" cy="8045585"/>
          </a:xfrm>
        </p:grpSpPr>
        <p:sp>
          <p:nvSpPr>
            <p:cNvPr id="163" name="Shape 163"/>
            <p:cNvSpPr/>
            <p:nvPr/>
          </p:nvSpPr>
          <p:spPr>
            <a:xfrm>
              <a:off x="170624" y="170624"/>
              <a:ext cx="10580490" cy="7704337"/>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a:spcBef>
                  <a:spcPts val="5900"/>
                </a:spcBef>
                <a:defRPr b="1" sz="6000">
                  <a:latin typeface="Helvetica Neue"/>
                  <a:ea typeface="Helvetica Neue"/>
                  <a:cs typeface="Helvetica Neue"/>
                  <a:sym typeface="Helvetica Neue"/>
                </a:defRPr>
              </a:pPr>
              <a:r>
                <a:t>Lk 3:4 As it is written in the book of the words of Esaias the prophet, saying, The voice of one crying</a:t>
              </a:r>
              <a:r>
                <a:rPr>
                  <a:solidFill>
                    <a:srgbClr val="198C78"/>
                  </a:solidFill>
                </a:rPr>
                <a:t> in the wilderness, Prepare ye the way of the Lord</a:t>
              </a:r>
              <a:r>
                <a:t>, make his paths straight.</a:t>
              </a:r>
            </a:p>
          </p:txBody>
        </p:sp>
        <p:pic>
          <p:nvPicPr>
            <p:cNvPr id="162" name=""/>
            <p:cNvPicPr>
              <a:picLocks noChangeAspect="0"/>
            </p:cNvPicPr>
            <p:nvPr/>
          </p:nvPicPr>
          <p:blipFill>
            <a:blip r:embed="rId3">
              <a:extLst/>
            </a:blip>
            <a:stretch>
              <a:fillRect/>
            </a:stretch>
          </p:blipFill>
          <p:spPr>
            <a:xfrm>
              <a:off x="0" y="-1"/>
              <a:ext cx="10921739" cy="8045587"/>
            </a:xfrm>
            <a:prstGeom prst="rect">
              <a:avLst/>
            </a:prstGeom>
            <a:effectLst/>
          </p:spPr>
        </p:pic>
      </p:grpSp>
    </p:spTree>
  </p:cSld>
  <p:clrMapOvr>
    <a:masterClrMapping/>
  </p:clrMapOvr>
  <p:transition xmlns:p14="http://schemas.microsoft.com/office/powerpoint/2010/main" spd="med" advClick="1" p14:dur="1000"/>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6" name="Shape 166"/>
          <p:cNvSpPr/>
          <p:nvPr>
            <p:ph type="title"/>
          </p:nvPr>
        </p:nvSpPr>
        <p:spPr>
          <a:prstGeom prst="rect">
            <a:avLst/>
          </a:prstGeom>
        </p:spPr>
        <p:txBody>
          <a:bodyPr/>
          <a:lstStyle/>
          <a:p>
            <a:pPr/>
            <a:r>
              <a:t>My messenger</a:t>
            </a:r>
          </a:p>
        </p:txBody>
      </p:sp>
      <p:sp>
        <p:nvSpPr>
          <p:cNvPr id="167" name="Shape 167"/>
          <p:cNvSpPr/>
          <p:nvPr>
            <p:ph type="sldNum" sz="quarter" idx="2"/>
          </p:nvPr>
        </p:nvSpPr>
        <p:spPr>
          <a:xfrm>
            <a:off x="12043765" y="13081000"/>
            <a:ext cx="283770" cy="4699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68" name="Shape 168"/>
          <p:cNvSpPr/>
          <p:nvPr>
            <p:ph type="body" sz="quarter" idx="1"/>
          </p:nvPr>
        </p:nvSpPr>
        <p:spPr>
          <a:xfrm>
            <a:off x="12110741" y="2347925"/>
            <a:ext cx="11188304" cy="3259040"/>
          </a:xfrm>
          <a:prstGeom prst="rect">
            <a:avLst/>
          </a:prstGeom>
          <a:ln w="9525">
            <a:round/>
          </a:ln>
        </p:spPr>
        <p:txBody>
          <a:bodyPr anchor="t"/>
          <a:lstStyle/>
          <a:p>
            <a:pPr marL="0" indent="0" defTabSz="759459">
              <a:spcBef>
                <a:spcPts val="5400"/>
              </a:spcBef>
              <a:buSzTx/>
              <a:buNone/>
              <a:defRPr b="1" sz="5520">
                <a:latin typeface="Helvetica Neue"/>
                <a:ea typeface="Helvetica Neue"/>
                <a:cs typeface="Helvetica Neue"/>
                <a:sym typeface="Helvetica Neue"/>
              </a:defRPr>
            </a:pPr>
            <a:r>
              <a:t>Isa 40:3 The voice of him that crieth </a:t>
            </a:r>
            <a:r>
              <a:rPr>
                <a:solidFill>
                  <a:srgbClr val="198C78"/>
                </a:solidFill>
              </a:rPr>
              <a:t>in the wilderness</a:t>
            </a:r>
            <a:r>
              <a:t>, </a:t>
            </a:r>
            <a:r>
              <a:rPr>
                <a:solidFill>
                  <a:srgbClr val="198C78"/>
                </a:solidFill>
              </a:rPr>
              <a:t>Prepare ye the way of the LORD</a:t>
            </a:r>
            <a:r>
              <a:t>…</a:t>
            </a:r>
          </a:p>
        </p:txBody>
      </p:sp>
      <p:grpSp>
        <p:nvGrpSpPr>
          <p:cNvPr id="171" name="Group 171"/>
          <p:cNvGrpSpPr/>
          <p:nvPr/>
        </p:nvGrpSpPr>
        <p:grpSpPr>
          <a:xfrm>
            <a:off x="914330" y="2177300"/>
            <a:ext cx="10921740" cy="3600289"/>
            <a:chOff x="0" y="0"/>
            <a:chExt cx="10921738" cy="3600287"/>
          </a:xfrm>
        </p:grpSpPr>
        <p:sp>
          <p:nvSpPr>
            <p:cNvPr id="170" name="Shape 170"/>
            <p:cNvSpPr/>
            <p:nvPr/>
          </p:nvSpPr>
          <p:spPr>
            <a:xfrm>
              <a:off x="170624" y="170624"/>
              <a:ext cx="10580490" cy="3259040"/>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a:spcBef>
                  <a:spcPts val="5900"/>
                </a:spcBef>
                <a:defRPr b="1" sz="6000">
                  <a:latin typeface="Helvetica Neue"/>
                  <a:ea typeface="Helvetica Neue"/>
                  <a:cs typeface="Helvetica Neue"/>
                  <a:sym typeface="Helvetica Neue"/>
                </a:defRPr>
              </a:pPr>
              <a:r>
                <a:t>Mal 3:1  Behold, I will </a:t>
              </a:r>
              <a:r>
                <a:rPr>
                  <a:solidFill>
                    <a:srgbClr val="207DAD"/>
                  </a:solidFill>
                </a:rPr>
                <a:t>send my messenger</a:t>
              </a:r>
              <a:r>
                <a:t>, and he shall </a:t>
              </a:r>
              <a:r>
                <a:rPr>
                  <a:solidFill>
                    <a:srgbClr val="207DAD"/>
                  </a:solidFill>
                </a:rPr>
                <a:t>prepare the way before me</a:t>
              </a:r>
              <a:r>
                <a:t>: </a:t>
              </a:r>
            </a:p>
          </p:txBody>
        </p:sp>
        <p:pic>
          <p:nvPicPr>
            <p:cNvPr id="169" name=""/>
            <p:cNvPicPr>
              <a:picLocks noChangeAspect="0"/>
            </p:cNvPicPr>
            <p:nvPr/>
          </p:nvPicPr>
          <p:blipFill>
            <a:blip r:embed="rId2">
              <a:extLst/>
            </a:blip>
            <a:stretch>
              <a:fillRect/>
            </a:stretch>
          </p:blipFill>
          <p:spPr>
            <a:xfrm>
              <a:off x="0" y="-1"/>
              <a:ext cx="10921739" cy="3600289"/>
            </a:xfrm>
            <a:prstGeom prst="rect">
              <a:avLst/>
            </a:prstGeom>
            <a:effectLst/>
          </p:spPr>
        </p:pic>
      </p:grpSp>
      <p:grpSp>
        <p:nvGrpSpPr>
          <p:cNvPr id="174" name="Group 174"/>
          <p:cNvGrpSpPr/>
          <p:nvPr/>
        </p:nvGrpSpPr>
        <p:grpSpPr>
          <a:xfrm>
            <a:off x="914330" y="5662309"/>
            <a:ext cx="10921740" cy="8045587"/>
            <a:chOff x="0" y="0"/>
            <a:chExt cx="10921738" cy="8045585"/>
          </a:xfrm>
        </p:grpSpPr>
        <p:sp>
          <p:nvSpPr>
            <p:cNvPr id="173" name="Shape 173"/>
            <p:cNvSpPr/>
            <p:nvPr/>
          </p:nvSpPr>
          <p:spPr>
            <a:xfrm>
              <a:off x="170624" y="170624"/>
              <a:ext cx="10580490" cy="7704337"/>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defTabSz="817244">
                <a:spcBef>
                  <a:spcPts val="5800"/>
                </a:spcBef>
                <a:defRPr b="1" sz="5940">
                  <a:latin typeface="Helvetica Neue"/>
                  <a:ea typeface="Helvetica Neue"/>
                  <a:cs typeface="Helvetica Neue"/>
                  <a:sym typeface="Helvetica Neue"/>
                </a:defRPr>
              </a:pPr>
              <a:r>
                <a:t>John 1:6 There was a man </a:t>
              </a:r>
              <a:r>
                <a:rPr>
                  <a:solidFill>
                    <a:srgbClr val="207DAD"/>
                  </a:solidFill>
                </a:rPr>
                <a:t>sent from God</a:t>
              </a:r>
              <a:r>
                <a:t>, whose name was John… 23 He said, I am the voice of one crying </a:t>
              </a:r>
              <a:r>
                <a:rPr>
                  <a:solidFill>
                    <a:srgbClr val="198C78"/>
                  </a:solidFill>
                </a:rPr>
                <a:t>in the wilderness, Make straight the way of the Lord</a:t>
              </a:r>
              <a:r>
                <a:t>, as said the prophet Esaias.</a:t>
              </a:r>
            </a:p>
          </p:txBody>
        </p:sp>
        <p:pic>
          <p:nvPicPr>
            <p:cNvPr id="172" name=""/>
            <p:cNvPicPr>
              <a:picLocks noChangeAspect="0"/>
            </p:cNvPicPr>
            <p:nvPr/>
          </p:nvPicPr>
          <p:blipFill>
            <a:blip r:embed="rId3">
              <a:extLst/>
            </a:blip>
            <a:stretch>
              <a:fillRect/>
            </a:stretch>
          </p:blipFill>
          <p:spPr>
            <a:xfrm>
              <a:off x="0" y="-1"/>
              <a:ext cx="10921739" cy="8045587"/>
            </a:xfrm>
            <a:prstGeom prst="rect">
              <a:avLst/>
            </a:prstGeom>
            <a:effectLst/>
          </p:spPr>
        </p:pic>
      </p:grpSp>
      <p:grpSp>
        <p:nvGrpSpPr>
          <p:cNvPr id="177" name="Group 177"/>
          <p:cNvGrpSpPr/>
          <p:nvPr/>
        </p:nvGrpSpPr>
        <p:grpSpPr>
          <a:xfrm>
            <a:off x="11940116" y="5675009"/>
            <a:ext cx="11529554" cy="8045587"/>
            <a:chOff x="0" y="0"/>
            <a:chExt cx="11529553" cy="8045585"/>
          </a:xfrm>
        </p:grpSpPr>
        <p:sp>
          <p:nvSpPr>
            <p:cNvPr id="176" name="Shape 176"/>
            <p:cNvSpPr/>
            <p:nvPr/>
          </p:nvSpPr>
          <p:spPr>
            <a:xfrm>
              <a:off x="170624" y="170624"/>
              <a:ext cx="11188304" cy="7704337"/>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a:spcBef>
                  <a:spcPts val="5900"/>
                </a:spcBef>
                <a:defRPr b="1" sz="6000">
                  <a:latin typeface="Helvetica Neue"/>
                  <a:ea typeface="Helvetica Neue"/>
                  <a:cs typeface="Helvetica Neue"/>
                  <a:sym typeface="Helvetica Neue"/>
                </a:defRPr>
              </a:pPr>
              <a:r>
                <a:t>John 1:29 The next day John seeth Jesus coming unto him, and saith, Behold the Lamb of God, </a:t>
              </a:r>
              <a:r>
                <a:rPr>
                  <a:solidFill>
                    <a:srgbClr val="C01A15"/>
                  </a:solidFill>
                </a:rPr>
                <a:t>which taketh away the sin of the world</a:t>
              </a:r>
              <a:r>
                <a:t>.</a:t>
              </a:r>
            </a:p>
          </p:txBody>
        </p:sp>
        <p:pic>
          <p:nvPicPr>
            <p:cNvPr id="175" name=""/>
            <p:cNvPicPr>
              <a:picLocks noChangeAspect="0"/>
            </p:cNvPicPr>
            <p:nvPr/>
          </p:nvPicPr>
          <p:blipFill>
            <a:blip r:embed="rId4">
              <a:extLst/>
            </a:blip>
            <a:stretch>
              <a:fillRect/>
            </a:stretch>
          </p:blipFill>
          <p:spPr>
            <a:xfrm>
              <a:off x="-1" y="-1"/>
              <a:ext cx="11529555" cy="8045587"/>
            </a:xfrm>
            <a:prstGeom prst="rect">
              <a:avLst/>
            </a:prstGeom>
            <a:effectLst/>
          </p:spPr>
        </p:pic>
      </p:grpSp>
    </p:spTree>
  </p:cSld>
  <p:clrMapOvr>
    <a:masterClrMapping/>
  </p:clrMapOvr>
  <p:transition xmlns:p14="http://schemas.microsoft.com/office/powerpoint/2010/main" spd="med" advClick="1" p14:dur="1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177"/>
                                        </p:tgtEl>
                                        <p:attrNameLst>
                                          <p:attrName>style.visibility</p:attrName>
                                        </p:attrNameLst>
                                      </p:cBhvr>
                                      <p:to>
                                        <p:strVal val="visible"/>
                                      </p:to>
                                    </p:set>
                                    <p:animEffect filter="dissolve" transition="in">
                                      <p:cBhvr>
                                        <p:cTn id="7" dur="1000"/>
                                        <p:tgtEl>
                                          <p:spTgt spid="1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7" grpId="1"/>
    </p:bldLst>
  </p:timing>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9" name="Shape 179"/>
          <p:cNvSpPr/>
          <p:nvPr>
            <p:ph type="title"/>
          </p:nvPr>
        </p:nvSpPr>
        <p:spPr>
          <a:prstGeom prst="rect">
            <a:avLst/>
          </a:prstGeom>
        </p:spPr>
        <p:txBody>
          <a:bodyPr/>
          <a:lstStyle/>
          <a:p>
            <a:pPr/>
            <a:r>
              <a:t>Yahweh’s messengers</a:t>
            </a:r>
          </a:p>
        </p:txBody>
      </p:sp>
      <p:sp>
        <p:nvSpPr>
          <p:cNvPr id="180" name="Shape 180"/>
          <p:cNvSpPr/>
          <p:nvPr>
            <p:ph type="sldNum" sz="quarter" idx="2"/>
          </p:nvPr>
        </p:nvSpPr>
        <p:spPr>
          <a:xfrm>
            <a:off x="12043765" y="13081000"/>
            <a:ext cx="283770" cy="4699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183" name="Group 183"/>
          <p:cNvGrpSpPr/>
          <p:nvPr/>
        </p:nvGrpSpPr>
        <p:grpSpPr>
          <a:xfrm>
            <a:off x="1493354" y="3351257"/>
            <a:ext cx="10921740" cy="7650597"/>
            <a:chOff x="0" y="0"/>
            <a:chExt cx="10921738" cy="7650595"/>
          </a:xfrm>
        </p:grpSpPr>
        <p:sp>
          <p:nvSpPr>
            <p:cNvPr id="182" name="Shape 182"/>
            <p:cNvSpPr/>
            <p:nvPr/>
          </p:nvSpPr>
          <p:spPr>
            <a:xfrm>
              <a:off x="170624" y="170624"/>
              <a:ext cx="10580490" cy="7309347"/>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defTabSz="792479">
                <a:spcBef>
                  <a:spcPts val="5600"/>
                </a:spcBef>
                <a:defRPr b="1" sz="5760">
                  <a:latin typeface="Helvetica Neue"/>
                  <a:ea typeface="Helvetica Neue"/>
                  <a:cs typeface="Helvetica Neue"/>
                  <a:sym typeface="Helvetica Neue"/>
                </a:defRPr>
              </a:pPr>
              <a:r>
                <a:t>Isaiah 42:19 Who is blind, but my servant? or deaf, as </a:t>
              </a:r>
              <a:r>
                <a:rPr u="sng"/>
                <a:t>my messenger</a:t>
              </a:r>
              <a:r>
                <a:t> that </a:t>
              </a:r>
              <a:r>
                <a:rPr u="sng"/>
                <a:t>I sent</a:t>
              </a:r>
              <a:r>
                <a:t>? who is blind as he that is perfect, and blind as the LORD'S servant?</a:t>
              </a:r>
            </a:p>
          </p:txBody>
        </p:sp>
        <p:pic>
          <p:nvPicPr>
            <p:cNvPr id="181" name=""/>
            <p:cNvPicPr>
              <a:picLocks noChangeAspect="0"/>
            </p:cNvPicPr>
            <p:nvPr/>
          </p:nvPicPr>
          <p:blipFill>
            <a:blip r:embed="rId2">
              <a:extLst/>
            </a:blip>
            <a:stretch>
              <a:fillRect/>
            </a:stretch>
          </p:blipFill>
          <p:spPr>
            <a:xfrm>
              <a:off x="0" y="-1"/>
              <a:ext cx="10921739" cy="7650597"/>
            </a:xfrm>
            <a:prstGeom prst="rect">
              <a:avLst/>
            </a:prstGeom>
            <a:effectLst/>
          </p:spPr>
        </p:pic>
      </p:grpSp>
      <p:grpSp>
        <p:nvGrpSpPr>
          <p:cNvPr id="186" name="Group 186"/>
          <p:cNvGrpSpPr/>
          <p:nvPr/>
        </p:nvGrpSpPr>
        <p:grpSpPr>
          <a:xfrm>
            <a:off x="12422716" y="3366113"/>
            <a:ext cx="11529554" cy="7650597"/>
            <a:chOff x="0" y="0"/>
            <a:chExt cx="11529553" cy="7650595"/>
          </a:xfrm>
        </p:grpSpPr>
        <p:sp>
          <p:nvSpPr>
            <p:cNvPr id="185" name="Shape 185"/>
            <p:cNvSpPr/>
            <p:nvPr/>
          </p:nvSpPr>
          <p:spPr>
            <a:xfrm>
              <a:off x="170624" y="170624"/>
              <a:ext cx="11188304" cy="7309347"/>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a:spcBef>
                  <a:spcPts val="5900"/>
                </a:spcBef>
                <a:defRPr b="1" sz="6000">
                  <a:latin typeface="Helvetica Neue"/>
                  <a:ea typeface="Helvetica Neue"/>
                  <a:cs typeface="Helvetica Neue"/>
                  <a:sym typeface="Helvetica Neue"/>
                </a:defRPr>
              </a:pPr>
              <a:r>
                <a:t>Isaiah 42:6 I the Lord have called thee in righteousness, and will hold thine hand, and will keep thee, and </a:t>
              </a:r>
              <a:r>
                <a:rPr u="sng"/>
                <a:t>give thee for a covenant</a:t>
              </a:r>
              <a:r>
                <a:t> of the people, for a light of the Gentiles…</a:t>
              </a:r>
            </a:p>
          </p:txBody>
        </p:sp>
        <p:pic>
          <p:nvPicPr>
            <p:cNvPr id="184" name=""/>
            <p:cNvPicPr>
              <a:picLocks noChangeAspect="0"/>
            </p:cNvPicPr>
            <p:nvPr/>
          </p:nvPicPr>
          <p:blipFill>
            <a:blip r:embed="rId3">
              <a:extLst/>
            </a:blip>
            <a:stretch>
              <a:fillRect/>
            </a:stretch>
          </p:blipFill>
          <p:spPr>
            <a:xfrm>
              <a:off x="-1" y="-1"/>
              <a:ext cx="11529555" cy="7650597"/>
            </a:xfrm>
            <a:prstGeom prst="rect">
              <a:avLst/>
            </a:prstGeom>
            <a:effectLst/>
          </p:spPr>
        </p:pic>
      </p:grpSp>
    </p:spTree>
  </p:cSld>
  <p:clrMapOvr>
    <a:masterClrMapping/>
  </p:clrMapOvr>
  <p:transition xmlns:p14="http://schemas.microsoft.com/office/powerpoint/2010/main" spd="med" advClick="1" p14:dur="1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186"/>
                                        </p:tgtEl>
                                        <p:attrNameLst>
                                          <p:attrName>style.visibility</p:attrName>
                                        </p:attrNameLst>
                                      </p:cBhvr>
                                      <p:to>
                                        <p:strVal val="visible"/>
                                      </p:to>
                                    </p:set>
                                    <p:animEffect filter="dissolve" transition="in">
                                      <p:cBhvr>
                                        <p:cTn id="7" dur="1000"/>
                                        <p:tgtEl>
                                          <p:spTgt spid="1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6" grpId="1"/>
    </p:bldLst>
  </p:timing>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8" name="Shape 188"/>
          <p:cNvSpPr/>
          <p:nvPr>
            <p:ph type="body" idx="1"/>
          </p:nvPr>
        </p:nvSpPr>
        <p:spPr>
          <a:prstGeom prst="rect">
            <a:avLst/>
          </a:prstGeom>
        </p:spPr>
        <p:txBody>
          <a:bodyPr/>
          <a:lstStyle/>
          <a:p>
            <a:pPr/>
          </a:p>
        </p:txBody>
      </p:sp>
      <p:sp>
        <p:nvSpPr>
          <p:cNvPr id="189" name="Shape 189"/>
          <p:cNvSpPr/>
          <p:nvPr>
            <p:ph type="title"/>
          </p:nvPr>
        </p:nvSpPr>
        <p:spPr>
          <a:prstGeom prst="rect">
            <a:avLst/>
          </a:prstGeom>
        </p:spPr>
        <p:txBody>
          <a:bodyPr/>
          <a:lstStyle/>
          <a:p>
            <a:pPr/>
          </a:p>
        </p:txBody>
      </p:sp>
      <p:sp>
        <p:nvSpPr>
          <p:cNvPr id="190" name="Shape 190"/>
          <p:cNvSpPr/>
          <p:nvPr>
            <p:ph type="sldNum" sz="quarter" idx="2"/>
          </p:nvPr>
        </p:nvSpPr>
        <p:spPr>
          <a:xfrm>
            <a:off x="12043765" y="13081000"/>
            <a:ext cx="283770" cy="4699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91" name="pasted-image.pdf"/>
          <p:cNvPicPr>
            <a:picLocks noChangeAspect="1"/>
          </p:cNvPicPr>
          <p:nvPr/>
        </p:nvPicPr>
        <p:blipFill>
          <a:blip r:embed="rId2">
            <a:extLst/>
          </a:blip>
          <a:stretch>
            <a:fillRect/>
          </a:stretch>
        </p:blipFill>
        <p:spPr>
          <a:xfrm>
            <a:off x="4140200" y="53019"/>
            <a:ext cx="17025197" cy="13609962"/>
          </a:xfrm>
          <a:prstGeom prst="rect">
            <a:avLst/>
          </a:prstGeom>
          <a:ln w="12700">
            <a:miter lim="400000"/>
          </a:ln>
        </p:spPr>
      </p:pic>
    </p:spTree>
  </p:cSld>
  <p:clrMapOvr>
    <a:masterClrMapping/>
  </p:clrMapOvr>
  <p:transition xmlns:p14="http://schemas.microsoft.com/office/powerpoint/2010/main" spd="med" advClick="1" p14:dur="1000"/>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3" name="Shape 193"/>
          <p:cNvSpPr/>
          <p:nvPr>
            <p:ph type="sldNum" sz="quarter" idx="2"/>
          </p:nvPr>
        </p:nvSpPr>
        <p:spPr>
          <a:xfrm>
            <a:off x="12043765" y="13081000"/>
            <a:ext cx="283770" cy="4699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94" name="pasted-image.pdf"/>
          <p:cNvPicPr>
            <a:picLocks noChangeAspect="1"/>
          </p:cNvPicPr>
          <p:nvPr/>
        </p:nvPicPr>
        <p:blipFill>
          <a:blip r:embed="rId2">
            <a:extLst/>
          </a:blip>
          <a:stretch>
            <a:fillRect/>
          </a:stretch>
        </p:blipFill>
        <p:spPr>
          <a:xfrm>
            <a:off x="-281035" y="-505391"/>
            <a:ext cx="24946070" cy="14726782"/>
          </a:xfrm>
          <a:prstGeom prst="rect">
            <a:avLst/>
          </a:prstGeom>
          <a:ln w="12700">
            <a:miter lim="400000"/>
          </a:ln>
        </p:spPr>
      </p:pic>
    </p:spTree>
  </p:cSld>
  <p:clrMapOvr>
    <a:masterClrMapping/>
  </p:clrMapOvr>
  <p:transition xmlns:p14="http://schemas.microsoft.com/office/powerpoint/2010/main" spd="med" advClick="1" p14:dur="1000"/>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6" name="Shape 196"/>
          <p:cNvSpPr/>
          <p:nvPr>
            <p:ph type="body" sz="half" idx="1"/>
          </p:nvPr>
        </p:nvSpPr>
        <p:spPr>
          <a:xfrm>
            <a:off x="12689764" y="3521882"/>
            <a:ext cx="10580491" cy="8122247"/>
          </a:xfrm>
          <a:prstGeom prst="rect">
            <a:avLst/>
          </a:prstGeom>
          <a:ln w="9525">
            <a:round/>
          </a:ln>
        </p:spPr>
        <p:txBody>
          <a:bodyPr anchor="t"/>
          <a:lstStyle/>
          <a:p>
            <a:pPr marL="0" indent="0">
              <a:buSzTx/>
              <a:buNone/>
              <a:defRPr b="1" sz="6000">
                <a:latin typeface="Helvetica Neue"/>
                <a:ea typeface="Helvetica Neue"/>
                <a:cs typeface="Helvetica Neue"/>
                <a:sym typeface="Helvetica Neue"/>
              </a:defRPr>
            </a:pPr>
            <a:r>
              <a:t>Luke 1:19 I am Gabriel… and am </a:t>
            </a:r>
            <a:r>
              <a:rPr u="sng"/>
              <a:t>sent</a:t>
            </a:r>
            <a:r>
              <a:t> to </a:t>
            </a:r>
            <a:r>
              <a:rPr u="sng"/>
              <a:t>speak unto thee</a:t>
            </a:r>
            <a:r>
              <a:t>, and to </a:t>
            </a:r>
            <a:r>
              <a:rPr u="sng"/>
              <a:t>shew thee</a:t>
            </a:r>
            <a:r>
              <a:t> these glad tidings.</a:t>
            </a:r>
          </a:p>
          <a:p>
            <a:pPr marL="0" indent="0">
              <a:buSzTx/>
              <a:buNone/>
              <a:defRPr b="1" sz="6000">
                <a:latin typeface="Helvetica Neue"/>
                <a:ea typeface="Helvetica Neue"/>
                <a:cs typeface="Helvetica Neue"/>
                <a:sym typeface="Helvetica Neue"/>
              </a:defRPr>
            </a:pPr>
            <a:r>
              <a:t>Luke 1:26 …the angel Gabriel was </a:t>
            </a:r>
            <a:r>
              <a:rPr u="sng"/>
              <a:t>sent from God</a:t>
            </a:r>
            <a:r>
              <a:t> unto a city of Galilee…</a:t>
            </a:r>
          </a:p>
        </p:txBody>
      </p:sp>
      <p:sp>
        <p:nvSpPr>
          <p:cNvPr id="197" name="Shape 197"/>
          <p:cNvSpPr/>
          <p:nvPr>
            <p:ph type="title"/>
          </p:nvPr>
        </p:nvSpPr>
        <p:spPr>
          <a:prstGeom prst="rect">
            <a:avLst/>
          </a:prstGeom>
        </p:spPr>
        <p:txBody>
          <a:bodyPr/>
          <a:lstStyle/>
          <a:p>
            <a:pPr/>
            <a:r>
              <a:t>Yahweh’s messengers</a:t>
            </a:r>
          </a:p>
        </p:txBody>
      </p:sp>
      <p:sp>
        <p:nvSpPr>
          <p:cNvPr id="198" name="Shape 198"/>
          <p:cNvSpPr/>
          <p:nvPr>
            <p:ph type="sldNum" sz="quarter" idx="2"/>
          </p:nvPr>
        </p:nvSpPr>
        <p:spPr>
          <a:xfrm>
            <a:off x="12043765" y="13081000"/>
            <a:ext cx="283770" cy="4699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201" name="Group 201"/>
          <p:cNvGrpSpPr/>
          <p:nvPr/>
        </p:nvGrpSpPr>
        <p:grpSpPr>
          <a:xfrm>
            <a:off x="1493354" y="3351257"/>
            <a:ext cx="10921740" cy="8463496"/>
            <a:chOff x="0" y="0"/>
            <a:chExt cx="10921738" cy="8463495"/>
          </a:xfrm>
        </p:grpSpPr>
        <p:sp>
          <p:nvSpPr>
            <p:cNvPr id="200" name="Shape 200"/>
            <p:cNvSpPr/>
            <p:nvPr/>
          </p:nvSpPr>
          <p:spPr>
            <a:xfrm>
              <a:off x="170624" y="170624"/>
              <a:ext cx="10580490" cy="8122247"/>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p>
              <a:pPr algn="l">
                <a:spcBef>
                  <a:spcPts val="5900"/>
                </a:spcBef>
                <a:defRPr b="1" sz="6000">
                  <a:latin typeface="Helvetica Neue"/>
                  <a:ea typeface="Helvetica Neue"/>
                  <a:cs typeface="Helvetica Neue"/>
                  <a:sym typeface="Helvetica Neue"/>
                </a:defRPr>
              </a:pPr>
              <a:r>
                <a:t>2 Chronicles 36:15 And the </a:t>
              </a:r>
              <a:r>
                <a:rPr u="sng"/>
                <a:t>LORD God</a:t>
              </a:r>
              <a:r>
                <a:t> of their fathers </a:t>
              </a:r>
              <a:r>
                <a:rPr u="sng"/>
                <a:t>sent to them </a:t>
              </a:r>
              <a:r>
                <a:t>by </a:t>
              </a:r>
              <a:r>
                <a:rPr u="sng"/>
                <a:t>his messengers</a:t>
              </a:r>
              <a:r>
                <a:t>, rising up betimes, and </a:t>
              </a:r>
              <a:r>
                <a:rPr u="sng"/>
                <a:t>sending</a:t>
              </a:r>
              <a:r>
                <a:t>; because he had compassion on his people, and on his dwelling place…</a:t>
              </a:r>
            </a:p>
          </p:txBody>
        </p:sp>
        <p:pic>
          <p:nvPicPr>
            <p:cNvPr id="199" name=""/>
            <p:cNvPicPr>
              <a:picLocks noChangeAspect="0"/>
            </p:cNvPicPr>
            <p:nvPr/>
          </p:nvPicPr>
          <p:blipFill>
            <a:blip r:embed="rId2">
              <a:extLst/>
            </a:blip>
            <a:stretch>
              <a:fillRect/>
            </a:stretch>
          </p:blipFill>
          <p:spPr>
            <a:xfrm>
              <a:off x="0" y="-1"/>
              <a:ext cx="10921739" cy="8463496"/>
            </a:xfrm>
            <a:prstGeom prst="rect">
              <a:avLst/>
            </a:prstGeom>
            <a:effectLst/>
          </p:spPr>
        </p:pic>
      </p:grpSp>
    </p:spTree>
  </p:cSld>
  <p:clrMapOvr>
    <a:masterClrMapping/>
  </p:clrMapOvr>
  <p:transition xmlns:p14="http://schemas.microsoft.com/office/powerpoint/2010/main" spd="med" advClick="1" p14:dur="1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196"/>
                                        </p:tgtEl>
                                        <p:attrNameLst>
                                          <p:attrName>style.visibility</p:attrName>
                                        </p:attrNameLst>
                                      </p:cBhvr>
                                      <p:to>
                                        <p:strVal val="visible"/>
                                      </p:to>
                                    </p:set>
                                    <p:animEffect filter="dissolve" transition="in">
                                      <p:cBhvr>
                                        <p:cTn id="7" dur="1000"/>
                                        <p:tgtEl>
                                          <p:spTgt spid="1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6" grpId="1"/>
    </p:bldLst>
  </p:timing>
</p:sld>
</file>

<file path=ppt/theme/_rels/theme1.xml.rels><?xml version="1.0" encoding="UTF-8" standalone="yes"?><Relationships xmlns="http://schemas.openxmlformats.org/package/2006/relationships"><Relationship Id="rId1" Type="http://schemas.openxmlformats.org/officeDocument/2006/relationships/image" Target="../media/image1.png"/></Relationships>

</file>

<file path=ppt/theme/_rels/theme2.xml.rels><?xml version="1.0" encoding="UTF-8" standalone="yes"?><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50800" dist="12700" dir="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50800" dist="12700" dir="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