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8"/>
  </p:notesMasterIdLst>
  <p:sldIdLst>
    <p:sldId id="256" r:id="rId2"/>
    <p:sldId id="287" r:id="rId3"/>
    <p:sldId id="288" r:id="rId4"/>
    <p:sldId id="293" r:id="rId5"/>
    <p:sldId id="268" r:id="rId6"/>
    <p:sldId id="265" r:id="rId7"/>
    <p:sldId id="289" r:id="rId8"/>
    <p:sldId id="272" r:id="rId9"/>
    <p:sldId id="290" r:id="rId10"/>
    <p:sldId id="270" r:id="rId11"/>
    <p:sldId id="271" r:id="rId12"/>
    <p:sldId id="273" r:id="rId13"/>
    <p:sldId id="276" r:id="rId14"/>
    <p:sldId id="291" r:id="rId15"/>
    <p:sldId id="278" r:id="rId16"/>
    <p:sldId id="281" r:id="rId17"/>
    <p:sldId id="280" r:id="rId18"/>
    <p:sldId id="282" r:id="rId19"/>
    <p:sldId id="279" r:id="rId20"/>
    <p:sldId id="286" r:id="rId21"/>
    <p:sldId id="275" r:id="rId22"/>
    <p:sldId id="274" r:id="rId23"/>
    <p:sldId id="284" r:id="rId24"/>
    <p:sldId id="285" r:id="rId25"/>
    <p:sldId id="283" r:id="rId26"/>
    <p:sldId id="29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77" autoAdjust="0"/>
    <p:restoredTop sz="94576" autoAdjust="0"/>
  </p:normalViewPr>
  <p:slideViewPr>
    <p:cSldViewPr>
      <p:cViewPr>
        <p:scale>
          <a:sx n="75" d="100"/>
          <a:sy n="75" d="100"/>
        </p:scale>
        <p:origin x="-36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7249E-510F-49A4-8051-D5DE87CA6432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0C347-DC90-4E6A-B101-AB81ABD656D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</a:t>
            </a:r>
            <a:r>
              <a:rPr lang="en-GB" baseline="0" dirty="0" smtClean="0"/>
              <a:t> 848 BC Edom revolted against </a:t>
            </a:r>
            <a:r>
              <a:rPr lang="en-GB" baseline="0" dirty="0" err="1" smtClean="0"/>
              <a:t>rulership</a:t>
            </a:r>
            <a:r>
              <a:rPr lang="en-GB" baseline="0" dirty="0" smtClean="0"/>
              <a:t> by Judah and were defeated in battle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Ezra: Edom not included in list of 8 nations (Canaanites etc) from whom they should have</a:t>
            </a:r>
            <a:r>
              <a:rPr lang="en-GB" baseline="0" dirty="0" smtClean="0"/>
              <a:t> </a:t>
            </a:r>
            <a:r>
              <a:rPr lang="en-GB" dirty="0" smtClean="0"/>
              <a:t>separated themselves - because Edom no longer there.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Refer to </a:t>
            </a:r>
            <a:r>
              <a:rPr lang="en-GB" u="sng" dirty="0" smtClean="0"/>
              <a:t>Ezekiel</a:t>
            </a:r>
            <a:r>
              <a:rPr lang="en-GB" dirty="0" smtClean="0"/>
              <a:t> later;     </a:t>
            </a:r>
            <a:r>
              <a:rPr lang="en-GB" u="sng" dirty="0" smtClean="0"/>
              <a:t>Isaiah</a:t>
            </a:r>
            <a:r>
              <a:rPr lang="en-GB" dirty="0" smtClean="0"/>
              <a:t>: ”My sword shall come down upon </a:t>
            </a:r>
            <a:r>
              <a:rPr lang="en-GB" dirty="0" err="1" smtClean="0"/>
              <a:t>Idumea</a:t>
            </a:r>
            <a:r>
              <a:rPr lang="en-GB" dirty="0" smtClean="0"/>
              <a:t>; it is filled with blood”.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Moses: leading Israel through wilderness requested passage through Edom who violently refused; Israel much discouraged; </a:t>
            </a:r>
            <a:r>
              <a:rPr lang="en-GB" u="sng" dirty="0" smtClean="0"/>
              <a:t>Lamentations</a:t>
            </a:r>
            <a:r>
              <a:rPr lang="en-GB" u="none" dirty="0" smtClean="0"/>
              <a:t>: ‘</a:t>
            </a:r>
            <a:r>
              <a:rPr lang="en-GB" i="1" u="none" dirty="0" smtClean="0"/>
              <a:t>Sins</a:t>
            </a:r>
            <a:r>
              <a:rPr lang="en-GB" u="none" dirty="0" smtClean="0"/>
              <a:t>’</a:t>
            </a:r>
            <a:endParaRPr lang="en-GB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u="sng" dirty="0" smtClean="0"/>
              <a:t>Psalm</a:t>
            </a:r>
            <a:r>
              <a:rPr lang="en-GB" dirty="0" smtClean="0"/>
              <a:t>: Edom rejoicing in Jerusalem’s destruction;   </a:t>
            </a:r>
            <a:r>
              <a:rPr lang="en-GB" u="sng" dirty="0" smtClean="0"/>
              <a:t>Joe</a:t>
            </a:r>
            <a:r>
              <a:rPr lang="en-GB" dirty="0" smtClean="0"/>
              <a:t>l:</a:t>
            </a:r>
            <a:r>
              <a:rPr lang="en-GB" baseline="0" dirty="0" smtClean="0"/>
              <a:t> </a:t>
            </a:r>
            <a:r>
              <a:rPr lang="en-GB" dirty="0" smtClean="0"/>
              <a:t>Edom to be desolate “”for violence”;   </a:t>
            </a:r>
            <a:r>
              <a:rPr lang="en-GB" u="sng" dirty="0" smtClean="0"/>
              <a:t>Amos</a:t>
            </a:r>
            <a:r>
              <a:rPr lang="en-GB" dirty="0" smtClean="0"/>
              <a:t>: Edom “pursued his brother with the sword”.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u="sng" dirty="0" smtClean="0"/>
              <a:t>Isaiah</a:t>
            </a:r>
            <a:r>
              <a:rPr lang="en-GB" u="none" dirty="0" smtClean="0"/>
              <a:t>: “Indignation of Yahweh is upon all nations”;  “a great slaughter in the land of </a:t>
            </a:r>
            <a:r>
              <a:rPr lang="en-GB" u="none" dirty="0" err="1" smtClean="0"/>
              <a:t>Idumea</a:t>
            </a:r>
            <a:r>
              <a:rPr lang="en-GB" u="none" dirty="0" smtClean="0"/>
              <a:t>”.</a:t>
            </a:r>
            <a:endParaRPr lang="en-GB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u="sng" dirty="0" smtClean="0"/>
              <a:t>Isaiah</a:t>
            </a:r>
            <a:r>
              <a:rPr lang="en-GB" dirty="0" smtClean="0"/>
              <a:t>: “Salvation in Zion for Israel my glory”.                </a:t>
            </a:r>
            <a:r>
              <a:rPr lang="en-GB" u="sng" dirty="0" smtClean="0"/>
              <a:t>Acts</a:t>
            </a:r>
            <a:r>
              <a:rPr lang="en-GB" dirty="0" smtClean="0"/>
              <a:t>: ‘heathen’ becomes ‘Gentiles’.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u="sng" dirty="0" smtClean="0"/>
              <a:t>Deut</a:t>
            </a:r>
            <a:r>
              <a:rPr lang="en-GB" u="none" dirty="0" smtClean="0"/>
              <a:t>:  blessing and glory upon the head of Joseph;              </a:t>
            </a:r>
            <a:r>
              <a:rPr lang="en-GB" u="sng" dirty="0" smtClean="0"/>
              <a:t>Revelation 14</a:t>
            </a:r>
            <a:r>
              <a:rPr lang="en-GB" dirty="0" smtClean="0"/>
              <a:t>:  Lamb upon Mount Zion with 144,000 redeemed.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u="sng" dirty="0" smtClean="0"/>
              <a:t>Elijah</a:t>
            </a:r>
            <a:r>
              <a:rPr lang="en-GB" dirty="0" smtClean="0"/>
              <a:t>: renewed widow’s cruse of oil &amp; barrel of meal,</a:t>
            </a:r>
            <a:r>
              <a:rPr lang="en-GB" baseline="0" dirty="0" smtClean="0"/>
              <a:t> later raising her son;  </a:t>
            </a:r>
            <a:r>
              <a:rPr lang="en-GB" u="sng" baseline="0" dirty="0" smtClean="0"/>
              <a:t>Jezebel</a:t>
            </a:r>
            <a:r>
              <a:rPr lang="en-GB" baseline="0" dirty="0" smtClean="0"/>
              <a:t>: evil Ahab’s wicked wife; spiritual seductress Rev 2:20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Lessons for ecclesia: Israel must be repentant; Yahweh is faithful; Judgment is coming; saints preserved and will be co-rulers with</a:t>
            </a:r>
            <a:r>
              <a:rPr lang="en-GB" baseline="0" dirty="0" smtClean="0"/>
              <a:t> Christ.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857D4-9F77-4CEC-BA46-E47AA5E2C0AA}" type="datetimeFigureOut">
              <a:rPr lang="en-US" smtClean="0"/>
              <a:pPr/>
              <a:t>11/29/2018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72560" cy="3500462"/>
          </a:xfr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9600" b="1" u="sng" dirty="0" smtClean="0">
                <a:solidFill>
                  <a:srgbClr val="7030A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PROPHECY OF OBADIAH</a:t>
            </a:r>
            <a:endParaRPr lang="en-GB" sz="9600" b="1" u="sng" dirty="0">
              <a:solidFill>
                <a:srgbClr val="7030A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4572008"/>
            <a:ext cx="8572560" cy="2071702"/>
          </a:xfr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4800" b="1" u="sng" dirty="0" smtClean="0"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PIONEER CENTRE BIBLE SCHOOL:</a:t>
            </a:r>
          </a:p>
          <a:p>
            <a:r>
              <a:rPr lang="en-GB" sz="4400" b="1" i="1" u="sng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30</a:t>
            </a:r>
            <a:r>
              <a:rPr lang="en-GB" sz="4400" b="1" i="1" u="sng" baseline="30000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th</a:t>
            </a:r>
            <a:r>
              <a:rPr lang="en-GB" sz="4400" b="1" i="1" u="sng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NOVEMBER 2018 </a:t>
            </a:r>
          </a:p>
          <a:p>
            <a:endParaRPr lang="en-GB" sz="3600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GB" sz="3200" b="1" i="1" u="sng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714380"/>
          </a:xfrm>
          <a:solidFill>
            <a:srgbClr val="7030A0"/>
          </a:solidFill>
          <a:ln w="7620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GB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OBADIAH</a:t>
            </a:r>
            <a:r>
              <a:rPr lang="en-GB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GB" sz="53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means</a:t>
            </a:r>
            <a:endParaRPr lang="en-GB" sz="53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000108"/>
            <a:ext cx="8786874" cy="5715040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3333CC"/>
            </a:solidFill>
          </a:ln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sz="4400" i="1" dirty="0" smtClean="0"/>
              <a:t>                </a:t>
            </a:r>
            <a:r>
              <a:rPr lang="en-GB" sz="48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‘SERVANT OF YAHWEH’</a:t>
            </a:r>
            <a:endParaRPr lang="en-GB" sz="4800" b="1" i="1" u="sng" dirty="0" smtClean="0">
              <a:solidFill>
                <a:srgbClr val="0070C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>
              <a:buNone/>
            </a:pPr>
            <a:r>
              <a:rPr lang="en-GB" sz="4000" b="1" dirty="0" smtClean="0"/>
              <a:t>          </a:t>
            </a:r>
            <a:r>
              <a:rPr lang="en-GB" sz="4300" b="1" u="sng" dirty="0" smtClean="0">
                <a:solidFill>
                  <a:srgbClr val="FF0000"/>
                </a:solidFill>
              </a:rPr>
              <a:t>TWO</a:t>
            </a:r>
            <a:r>
              <a:rPr lang="en-GB" sz="4300" b="1" dirty="0" smtClean="0">
                <a:solidFill>
                  <a:srgbClr val="FF0000"/>
                </a:solidFill>
              </a:rPr>
              <a:t> </a:t>
            </a:r>
            <a:r>
              <a:rPr lang="en-GB" sz="4700" b="1" dirty="0" smtClean="0"/>
              <a:t>SUGGESTED MAIN OPTIONS</a:t>
            </a:r>
          </a:p>
          <a:p>
            <a:pPr>
              <a:buNone/>
            </a:pPr>
            <a:r>
              <a:rPr lang="en-GB" sz="4700" b="1" dirty="0" smtClean="0"/>
              <a:t>                FOR DATE OF PROPHECY:</a:t>
            </a:r>
          </a:p>
          <a:p>
            <a:pPr>
              <a:buNone/>
            </a:pPr>
            <a:r>
              <a:rPr lang="en-GB" sz="4300" b="1" dirty="0" smtClean="0"/>
              <a:t>                 </a:t>
            </a:r>
            <a:r>
              <a:rPr lang="en-GB" sz="4300" b="1" i="1" u="sng" dirty="0" smtClean="0">
                <a:solidFill>
                  <a:srgbClr val="FF0000"/>
                </a:solidFill>
              </a:rPr>
              <a:t>Obadiah</a:t>
            </a:r>
            <a:r>
              <a:rPr lang="en-GB" sz="4300" b="1" i="1" dirty="0" smtClean="0">
                <a:solidFill>
                  <a:srgbClr val="FF0000"/>
                </a:solidFill>
              </a:rPr>
              <a:t> prophesied either</a:t>
            </a:r>
          </a:p>
          <a:p>
            <a:pPr>
              <a:buFont typeface="Wingdings" pitchFamily="2" charset="2"/>
              <a:buChar char="v"/>
            </a:pPr>
            <a:r>
              <a:rPr lang="en-GB" sz="43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</a:t>
            </a:r>
            <a:r>
              <a:rPr lang="en-GB" sz="47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Circa </a:t>
            </a:r>
            <a:r>
              <a:rPr lang="en-GB" sz="43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58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586 BC</a:t>
            </a:r>
            <a:endParaRPr lang="en-GB" sz="5800" b="1" i="1" u="sng" dirty="0" smtClean="0">
              <a:solidFill>
                <a:srgbClr val="7030A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r>
              <a:rPr lang="en-GB" sz="4300" b="1" dirty="0" smtClean="0"/>
              <a:t>        </a:t>
            </a:r>
            <a:r>
              <a:rPr lang="en-GB" sz="4700" b="1" i="1" dirty="0" smtClean="0">
                <a:solidFill>
                  <a:srgbClr val="0070C0"/>
                </a:solidFill>
              </a:rPr>
              <a:t>(following invasion by Babylon</a:t>
            </a:r>
          </a:p>
          <a:p>
            <a:pPr>
              <a:buNone/>
            </a:pPr>
            <a:r>
              <a:rPr lang="en-GB" sz="4700" b="1" i="1" dirty="0" smtClean="0">
                <a:solidFill>
                  <a:srgbClr val="0070C0"/>
                </a:solidFill>
              </a:rPr>
              <a:t>           </a:t>
            </a:r>
            <a:r>
              <a:rPr lang="en-GB" sz="4700" b="1" i="1" dirty="0" smtClean="0">
                <a:solidFill>
                  <a:srgbClr val="C00000"/>
                </a:solidFill>
              </a:rPr>
              <a:t>- II Kings 24 &amp; 25</a:t>
            </a:r>
            <a:r>
              <a:rPr lang="en-GB" sz="4700" b="1" i="1" dirty="0" smtClean="0">
                <a:solidFill>
                  <a:srgbClr val="0070C0"/>
                </a:solidFill>
              </a:rPr>
              <a:t>), </a:t>
            </a:r>
            <a:r>
              <a:rPr lang="en-GB" sz="4700" b="1" dirty="0" smtClean="0">
                <a:solidFill>
                  <a:srgbClr val="FF0000"/>
                </a:solidFill>
              </a:rPr>
              <a:t>or</a:t>
            </a:r>
          </a:p>
          <a:p>
            <a:pPr algn="ctr">
              <a:buFont typeface="Wingdings" pitchFamily="2" charset="2"/>
              <a:buChar char="v"/>
            </a:pPr>
            <a:r>
              <a:rPr lang="en-GB" sz="4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</a:t>
            </a:r>
            <a:r>
              <a:rPr lang="en-GB" sz="4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Circa </a:t>
            </a:r>
            <a:r>
              <a:rPr lang="en-GB" sz="4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58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848 BC</a:t>
            </a:r>
            <a:r>
              <a:rPr lang="en-GB" sz="4300" b="1" i="1" dirty="0" smtClean="0">
                <a:solidFill>
                  <a:srgbClr val="0070C0"/>
                </a:solidFill>
              </a:rPr>
              <a:t>) </a:t>
            </a:r>
            <a:r>
              <a:rPr lang="en-GB" sz="4700" b="1" i="1" dirty="0" smtClean="0">
                <a:solidFill>
                  <a:srgbClr val="0070C0"/>
                </a:solidFill>
              </a:rPr>
              <a:t>(during </a:t>
            </a:r>
          </a:p>
          <a:p>
            <a:pPr algn="ctr">
              <a:buNone/>
            </a:pPr>
            <a:r>
              <a:rPr lang="en-GB" sz="4700" b="1" i="1" dirty="0" smtClean="0">
                <a:solidFill>
                  <a:srgbClr val="0070C0"/>
                </a:solidFill>
              </a:rPr>
              <a:t>King </a:t>
            </a:r>
            <a:r>
              <a:rPr lang="en-GB" sz="4700" b="1" i="1" dirty="0" err="1" smtClean="0">
                <a:solidFill>
                  <a:srgbClr val="0070C0"/>
                </a:solidFill>
              </a:rPr>
              <a:t>Jehoram’s</a:t>
            </a:r>
            <a:r>
              <a:rPr lang="en-GB" sz="4700" b="1" i="1" dirty="0" smtClean="0">
                <a:solidFill>
                  <a:srgbClr val="0070C0"/>
                </a:solidFill>
              </a:rPr>
              <a:t> reign </a:t>
            </a:r>
            <a:r>
              <a:rPr lang="en-GB" sz="4700" b="1" i="1" dirty="0" smtClean="0">
                <a:solidFill>
                  <a:srgbClr val="C00000"/>
                </a:solidFill>
              </a:rPr>
              <a:t>– II </a:t>
            </a:r>
            <a:r>
              <a:rPr lang="en-GB" sz="4700" b="1" i="1" dirty="0" err="1" smtClean="0">
                <a:solidFill>
                  <a:srgbClr val="C00000"/>
                </a:solidFill>
              </a:rPr>
              <a:t>Chron</a:t>
            </a:r>
            <a:r>
              <a:rPr lang="en-GB" sz="4700" b="1" i="1" dirty="0" smtClean="0">
                <a:solidFill>
                  <a:srgbClr val="C00000"/>
                </a:solidFill>
              </a:rPr>
              <a:t> 21:8-10</a:t>
            </a:r>
            <a:r>
              <a:rPr lang="en-GB" sz="4700" b="1" i="1" dirty="0" smtClean="0">
                <a:solidFill>
                  <a:srgbClr val="0070C0"/>
                </a:solidFill>
              </a:rPr>
              <a:t>)</a:t>
            </a:r>
            <a:endParaRPr lang="en-GB" sz="47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44" y="142853"/>
            <a:ext cx="8858312" cy="857255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3333CC"/>
            </a:solidFill>
          </a:ln>
        </p:spPr>
        <p:txBody>
          <a:bodyPr>
            <a:noAutofit/>
          </a:bodyPr>
          <a:lstStyle/>
          <a:p>
            <a:r>
              <a:rPr lang="en-GB" sz="4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SUGGESTION</a:t>
            </a:r>
            <a:r>
              <a:rPr lang="en-GB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      </a:t>
            </a:r>
            <a:r>
              <a:rPr lang="en-GB" sz="5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Both fit</a:t>
            </a:r>
            <a:endParaRPr lang="en-GB" sz="54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142984"/>
            <a:ext cx="8786874" cy="5572164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GB" sz="5600" b="1" dirty="0" smtClean="0">
                <a:solidFill>
                  <a:srgbClr val="0070C0"/>
                </a:solidFill>
              </a:rPr>
              <a:t>Either date option ties in with</a:t>
            </a:r>
          </a:p>
          <a:p>
            <a:r>
              <a:rPr lang="en-GB" sz="5200" b="1" u="sng" dirty="0" smtClean="0">
                <a:solidFill>
                  <a:srgbClr val="FF0000"/>
                </a:solidFill>
              </a:rPr>
              <a:t>Jeremiah 49:7-22</a:t>
            </a:r>
            <a:r>
              <a:rPr lang="en-GB" sz="52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GB" sz="5200" b="1" dirty="0" smtClean="0">
                <a:solidFill>
                  <a:srgbClr val="C00000"/>
                </a:solidFill>
              </a:rPr>
              <a:t>(note </a:t>
            </a:r>
            <a:r>
              <a:rPr lang="en-GB" sz="5200" b="1" dirty="0" err="1" smtClean="0">
                <a:solidFill>
                  <a:srgbClr val="C00000"/>
                </a:solidFill>
              </a:rPr>
              <a:t>vs</a:t>
            </a:r>
            <a:r>
              <a:rPr lang="en-GB" sz="5200" b="1" dirty="0" smtClean="0">
                <a:solidFill>
                  <a:srgbClr val="C00000"/>
                </a:solidFill>
              </a:rPr>
              <a:t> </a:t>
            </a:r>
            <a:r>
              <a:rPr lang="en-GB" sz="5200" b="1" u="sng" dirty="0" smtClean="0">
                <a:solidFill>
                  <a:srgbClr val="C00000"/>
                </a:solidFill>
              </a:rPr>
              <a:t>7,8, 17 &amp; 22</a:t>
            </a:r>
            <a:r>
              <a:rPr lang="en-GB" sz="5200" b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en-GB" sz="4700" b="1" i="1" dirty="0" smtClean="0">
                <a:solidFill>
                  <a:srgbClr val="7030A0"/>
                </a:solidFill>
              </a:rPr>
              <a:t>[EDOM was in fact removed from its land in the 5</a:t>
            </a:r>
            <a:r>
              <a:rPr lang="en-GB" sz="4700" b="1" i="1" baseline="30000" dirty="0" smtClean="0">
                <a:solidFill>
                  <a:srgbClr val="7030A0"/>
                </a:solidFill>
              </a:rPr>
              <a:t>th</a:t>
            </a:r>
            <a:r>
              <a:rPr lang="en-GB" sz="4700" b="1" i="1" dirty="0" smtClean="0">
                <a:solidFill>
                  <a:srgbClr val="7030A0"/>
                </a:solidFill>
              </a:rPr>
              <a:t> Century BC initially by the </a:t>
            </a:r>
            <a:r>
              <a:rPr lang="en-GB" sz="4700" b="1" i="1" dirty="0" err="1" smtClean="0">
                <a:solidFill>
                  <a:srgbClr val="7030A0"/>
                </a:solidFill>
              </a:rPr>
              <a:t>Nabataeans</a:t>
            </a:r>
            <a:r>
              <a:rPr lang="en-GB" sz="4700" b="1" i="1" dirty="0" smtClean="0">
                <a:solidFill>
                  <a:srgbClr val="7030A0"/>
                </a:solidFill>
              </a:rPr>
              <a:t> following the Babylonian invasion – so that eventually no survivors remained [cp </a:t>
            </a:r>
            <a:r>
              <a:rPr lang="en-GB" sz="4700" b="1" i="1" u="sng" dirty="0" smtClean="0">
                <a:solidFill>
                  <a:srgbClr val="FF0000"/>
                </a:solidFill>
              </a:rPr>
              <a:t>Obadiah 18</a:t>
            </a:r>
            <a:r>
              <a:rPr lang="en-GB" sz="4700" b="1" i="1" dirty="0" smtClean="0">
                <a:solidFill>
                  <a:srgbClr val="7030A0"/>
                </a:solidFill>
              </a:rPr>
              <a:t>]</a:t>
            </a:r>
            <a:endParaRPr lang="en-GB" sz="47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DIAH - EDOM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2857520" cy="6572296"/>
          </a:xfrm>
          <a:solidFill>
            <a:srgbClr val="FFFF00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LARGEST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EXTENT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OF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EDOM</a:t>
            </a:r>
            <a:r>
              <a:rPr lang="en-GB" b="1" dirty="0" smtClean="0">
                <a:solidFill>
                  <a:srgbClr val="FF0000"/>
                </a:solidFill>
              </a:rPr>
              <a:t/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WAS 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CIRCA 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800 BC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250px-Kingdoms_around_Israel_830_map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142852"/>
            <a:ext cx="5857916" cy="650085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3929090" cy="6429420"/>
          </a:xfrm>
          <a:solidFill>
            <a:srgbClr val="FFFF00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EDOM</a:t>
            </a:r>
            <a:r>
              <a:rPr lang="en-GB" b="1" dirty="0" smtClean="0">
                <a:solidFill>
                  <a:srgbClr val="FF0000"/>
                </a:solidFill>
              </a:rPr>
              <a:t> (in red) DESTROYED IN 5</a:t>
            </a:r>
            <a:r>
              <a:rPr lang="en-GB" b="1" baseline="30000" dirty="0" smtClean="0">
                <a:solidFill>
                  <a:srgbClr val="FF0000"/>
                </a:solidFill>
              </a:rPr>
              <a:t>th</a:t>
            </a:r>
            <a:r>
              <a:rPr lang="en-GB" b="1" dirty="0" smtClean="0">
                <a:solidFill>
                  <a:srgbClr val="FF0000"/>
                </a:solidFill>
              </a:rPr>
              <a:t> CENTURY BC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--------------------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[Part of territory later known as </a:t>
            </a:r>
            <a:r>
              <a:rPr lang="en-GB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IDUMEA</a:t>
            </a:r>
            <a:r>
              <a:rPr lang="en-GB" b="1" dirty="0" smtClean="0">
                <a:solidFill>
                  <a:srgbClr val="FF0000"/>
                </a:solidFill>
              </a:rPr>
              <a:t> shown in dark red]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OBADIAH - Edom at largest extent (dark red Idumae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7686" y="214290"/>
            <a:ext cx="4643470" cy="6357982"/>
          </a:xfrm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44" y="142852"/>
            <a:ext cx="8858312" cy="714380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5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EDOM:</a:t>
            </a:r>
            <a:endParaRPr lang="en-GB" sz="54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44" y="785794"/>
            <a:ext cx="8858312" cy="6072206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(identical to Heb: </a:t>
            </a:r>
            <a:r>
              <a:rPr lang="en-GB" sz="40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‘Adam’ – </a:t>
            </a:r>
            <a:r>
              <a:rPr lang="en-GB" sz="4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‘Red’</a:t>
            </a:r>
            <a:r>
              <a:rPr lang="en-GB" sz="4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 </a:t>
            </a:r>
            <a:r>
              <a:rPr lang="en-GB" sz="3600" b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connected with </a:t>
            </a:r>
            <a:r>
              <a:rPr lang="en-GB" sz="4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ESAU</a:t>
            </a:r>
          </a:p>
          <a:p>
            <a:r>
              <a:rPr lang="en-GB" sz="4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cp Genesis 36:1,8,9,19 &amp; 43</a:t>
            </a:r>
          </a:p>
          <a:p>
            <a:pPr>
              <a:buFont typeface="Wingdings" pitchFamily="2" charset="2"/>
              <a:buChar char="q"/>
            </a:pPr>
            <a:r>
              <a:rPr lang="en-GB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and</a:t>
            </a:r>
            <a:r>
              <a:rPr lang="en-GB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4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MOUNT OF ESAU</a:t>
            </a:r>
          </a:p>
          <a:p>
            <a:r>
              <a:rPr lang="en-GB" sz="4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GB" sz="4000" b="1" u="sng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Obadiah 8,9,19 </a:t>
            </a:r>
            <a:r>
              <a:rPr lang="en-GB" sz="4000" b="1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&amp;</a:t>
            </a:r>
            <a:r>
              <a:rPr lang="en-GB" sz="4000" b="1" u="sng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21</a:t>
            </a:r>
            <a:r>
              <a:rPr lang="en-GB" sz="4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) </a:t>
            </a:r>
          </a:p>
          <a:p>
            <a:pPr>
              <a:buFont typeface="Wingdings" pitchFamily="2" charset="2"/>
              <a:buChar char="q"/>
            </a:pPr>
            <a:r>
              <a:rPr lang="en-GB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        and</a:t>
            </a:r>
            <a:r>
              <a:rPr lang="en-GB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4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MOUNT SEIR </a:t>
            </a:r>
          </a:p>
          <a:p>
            <a:r>
              <a:rPr lang="en-GB" sz="3600" b="1" dirty="0" smtClean="0">
                <a:latin typeface="Calibri" pitchFamily="34" charset="0"/>
                <a:cs typeface="Calibri" pitchFamily="34" charset="0"/>
              </a:rPr>
              <a:t>     </a:t>
            </a:r>
            <a:r>
              <a:rPr lang="en-GB" sz="40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[Ezekiel 35:1-3 + 7 &amp; 15]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&amp;</a:t>
            </a:r>
          </a:p>
          <a:p>
            <a:pPr>
              <a:buFont typeface="Wingdings" pitchFamily="2" charset="2"/>
              <a:buChar char="q"/>
            </a:pPr>
            <a:r>
              <a:rPr lang="en-GB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4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IDUMEA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</a:t>
            </a:r>
            <a:r>
              <a:rPr lang="en-GB" sz="40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[Isaiah 34:5-6]</a:t>
            </a:r>
            <a:endParaRPr lang="en-GB" sz="4000" b="1" i="1" u="sng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28802"/>
            <a:ext cx="9144000" cy="128588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GB" sz="4000" dirty="0" smtClean="0">
                <a:solidFill>
                  <a:srgbClr val="7030A0"/>
                </a:solidFill>
              </a:rPr>
              <a:t>        CONTRAST  </a:t>
            </a:r>
            <a:r>
              <a:rPr lang="en-GB" sz="4400" u="sng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ESAU</a:t>
            </a:r>
            <a:r>
              <a:rPr lang="en-GB" sz="4000" dirty="0" smtClean="0">
                <a:solidFill>
                  <a:srgbClr val="7030A0"/>
                </a:solidFill>
              </a:rPr>
              <a:t> </a:t>
            </a:r>
            <a:r>
              <a:rPr lang="en-GB" sz="4000" dirty="0" smtClean="0">
                <a:solidFill>
                  <a:srgbClr val="00B0F0"/>
                </a:solidFill>
              </a:rPr>
              <a:t>(v6) </a:t>
            </a:r>
            <a:r>
              <a:rPr lang="en-GB" sz="4000" dirty="0" smtClean="0">
                <a:solidFill>
                  <a:srgbClr val="7030A0"/>
                </a:solidFill>
              </a:rPr>
              <a:t>WITH </a:t>
            </a:r>
            <a:r>
              <a:rPr lang="en-GB" sz="4000" i="1" dirty="0" smtClean="0">
                <a:solidFill>
                  <a:srgbClr val="7030A0"/>
                </a:solidFill>
              </a:rPr>
              <a:t>(“THY</a:t>
            </a:r>
            <a:br>
              <a:rPr lang="en-GB" sz="4000" i="1" dirty="0" smtClean="0">
                <a:solidFill>
                  <a:srgbClr val="7030A0"/>
                </a:solidFill>
              </a:rPr>
            </a:br>
            <a:r>
              <a:rPr lang="en-GB" sz="4000" i="1" dirty="0" smtClean="0">
                <a:solidFill>
                  <a:srgbClr val="7030A0"/>
                </a:solidFill>
              </a:rPr>
              <a:t>      BROTHER”</a:t>
            </a:r>
            <a:r>
              <a:rPr lang="en-GB" sz="4000" dirty="0" smtClean="0">
                <a:solidFill>
                  <a:srgbClr val="7030A0"/>
                </a:solidFill>
              </a:rPr>
              <a:t>) </a:t>
            </a:r>
            <a:r>
              <a:rPr lang="en-GB" sz="4400" u="sng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JACOB</a:t>
            </a:r>
            <a:r>
              <a:rPr lang="en-GB" sz="4000" dirty="0" smtClean="0">
                <a:solidFill>
                  <a:srgbClr val="7030A0"/>
                </a:solidFill>
              </a:rPr>
              <a:t> </a:t>
            </a:r>
            <a:r>
              <a:rPr lang="en-GB" sz="4000" dirty="0" smtClean="0">
                <a:solidFill>
                  <a:srgbClr val="00B0F0"/>
                </a:solidFill>
              </a:rPr>
              <a:t>(Obadiah 10 &amp; 12):</a:t>
            </a:r>
            <a:endParaRPr lang="en-GB" sz="4000" dirty="0">
              <a:solidFill>
                <a:srgbClr val="00B0F0"/>
              </a:solidFill>
            </a:endParaRPr>
          </a:p>
        </p:txBody>
      </p:sp>
      <p:pic>
        <p:nvPicPr>
          <p:cNvPr id="5" name="Picture Placeholder 4" descr="OBADIAH - Bible.jfif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192880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214686"/>
            <a:ext cx="9144000" cy="3643314"/>
          </a:xfrm>
          <a:solidFill>
            <a:srgbClr val="7030A0"/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GB" sz="44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 </a:t>
            </a:r>
            <a:r>
              <a:rPr lang="en-GB" sz="51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GENESIS 26:34-35 &amp; 27:41</a:t>
            </a:r>
          </a:p>
          <a:p>
            <a:pPr>
              <a:buFont typeface="Wingdings" pitchFamily="2" charset="2"/>
              <a:buChar char="q"/>
            </a:pPr>
            <a:r>
              <a:rPr lang="en-GB" sz="51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</a:t>
            </a:r>
            <a:r>
              <a:rPr lang="en-GB" sz="5100" b="1" i="1" dirty="0" smtClean="0">
                <a:solidFill>
                  <a:srgbClr val="FF9900"/>
                </a:solidFill>
              </a:rPr>
              <a:t>NUMBERS 20:18-21 </a:t>
            </a:r>
            <a:r>
              <a:rPr lang="en-GB" sz="5100" b="1" i="1" smtClean="0">
                <a:solidFill>
                  <a:srgbClr val="FF9900"/>
                </a:solidFill>
              </a:rPr>
              <a:t>&amp; 21:4</a:t>
            </a:r>
            <a:endParaRPr lang="en-GB" sz="5100" b="1" i="1" dirty="0" smtClean="0">
              <a:solidFill>
                <a:srgbClr val="FF99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GB" sz="51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       MALACHI 1:1-4</a:t>
            </a:r>
          </a:p>
          <a:p>
            <a:pPr>
              <a:buFont typeface="Wingdings" pitchFamily="2" charset="2"/>
              <a:buChar char="q"/>
            </a:pPr>
            <a:r>
              <a:rPr lang="en-GB" sz="51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    </a:t>
            </a:r>
            <a:r>
              <a:rPr lang="en-GB" sz="5100" b="1" i="1" dirty="0" smtClean="0">
                <a:solidFill>
                  <a:srgbClr val="FF9900"/>
                </a:solidFill>
              </a:rPr>
              <a:t>HEBREWS 12:16-17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786874" cy="857256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54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EDOM:</a:t>
            </a:r>
            <a:endParaRPr lang="en-GB" sz="5400" b="1" i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786874" cy="5643602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GB" sz="4400" b="1" i="1" dirty="0" smtClean="0">
                <a:solidFill>
                  <a:schemeClr val="tx1"/>
                </a:solidFill>
              </a:rPr>
              <a:t>Implacably </a:t>
            </a:r>
            <a:r>
              <a:rPr lang="en-GB" sz="4400" b="1" i="1" u="sng" dirty="0" smtClean="0">
                <a:solidFill>
                  <a:schemeClr val="tx1"/>
                </a:solidFill>
              </a:rPr>
              <a:t>opposed</a:t>
            </a:r>
            <a:r>
              <a:rPr lang="en-GB" sz="4400" b="1" i="1" dirty="0" smtClean="0">
                <a:solidFill>
                  <a:schemeClr val="tx1"/>
                </a:solidFill>
              </a:rPr>
              <a:t> to </a:t>
            </a:r>
            <a:r>
              <a:rPr lang="en-GB" sz="4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ISRAEL</a:t>
            </a:r>
          </a:p>
          <a:p>
            <a:pPr>
              <a:buFont typeface="Wingdings" pitchFamily="2" charset="2"/>
              <a:buChar char="ü"/>
            </a:pPr>
            <a:r>
              <a:rPr lang="en-GB" sz="4400" b="1" dirty="0" smtClean="0">
                <a:solidFill>
                  <a:schemeClr val="tx1"/>
                </a:solidFill>
              </a:rPr>
              <a:t>      cp</a:t>
            </a:r>
            <a:r>
              <a:rPr lang="en-GB" sz="4400" b="1" dirty="0" smtClean="0">
                <a:solidFill>
                  <a:srgbClr val="0070C0"/>
                </a:solidFill>
              </a:rPr>
              <a:t> </a:t>
            </a:r>
            <a:r>
              <a:rPr lang="en-GB" sz="4400" b="1" i="1" dirty="0" smtClean="0">
                <a:solidFill>
                  <a:schemeClr val="accent6">
                    <a:lumMod val="50000"/>
                  </a:schemeClr>
                </a:solidFill>
              </a:rPr>
              <a:t>[Psalm 137:7]</a:t>
            </a:r>
          </a:p>
          <a:p>
            <a:pPr>
              <a:buFont typeface="Wingdings" pitchFamily="2" charset="2"/>
              <a:buChar char="ü"/>
            </a:pPr>
            <a:r>
              <a:rPr lang="en-GB" sz="4400" b="1" dirty="0" smtClean="0">
                <a:solidFill>
                  <a:srgbClr val="0070C0"/>
                </a:solidFill>
              </a:rPr>
              <a:t>   </a:t>
            </a:r>
            <a:r>
              <a:rPr lang="en-GB" sz="4400" b="1" u="sng" dirty="0" smtClean="0">
                <a:solidFill>
                  <a:srgbClr val="0070C0"/>
                </a:solidFill>
              </a:rPr>
              <a:t>Ezekiel 25:12-13</a:t>
            </a:r>
            <a:r>
              <a:rPr lang="en-GB" sz="4400" b="1" dirty="0" smtClean="0">
                <a:solidFill>
                  <a:srgbClr val="0070C0"/>
                </a:solidFill>
              </a:rPr>
              <a:t> </a:t>
            </a:r>
            <a:r>
              <a:rPr lang="en-GB" sz="4400" b="1" i="1" dirty="0" smtClean="0">
                <a:solidFill>
                  <a:schemeClr val="accent6">
                    <a:lumMod val="50000"/>
                  </a:schemeClr>
                </a:solidFill>
              </a:rPr>
              <a:t>[&amp; </a:t>
            </a:r>
            <a:r>
              <a:rPr lang="en-GB" sz="4400" b="1" i="1" dirty="0" err="1" smtClean="0">
                <a:solidFill>
                  <a:schemeClr val="accent6">
                    <a:lumMod val="50000"/>
                  </a:schemeClr>
                </a:solidFill>
              </a:rPr>
              <a:t>ch</a:t>
            </a:r>
            <a:r>
              <a:rPr lang="en-GB" sz="4400" b="1" i="1" dirty="0" smtClean="0">
                <a:solidFill>
                  <a:schemeClr val="accent6">
                    <a:lumMod val="50000"/>
                  </a:schemeClr>
                </a:solidFill>
              </a:rPr>
              <a:t> 35]</a:t>
            </a:r>
          </a:p>
          <a:p>
            <a:pPr>
              <a:buFont typeface="Wingdings" pitchFamily="2" charset="2"/>
              <a:buChar char="ü"/>
            </a:pPr>
            <a:r>
              <a:rPr lang="en-GB" sz="4400" b="1" dirty="0" smtClean="0">
                <a:solidFill>
                  <a:schemeClr val="tx1"/>
                </a:solidFill>
              </a:rPr>
              <a:t>      </a:t>
            </a:r>
            <a:r>
              <a:rPr lang="en-GB" sz="4400" b="1" i="1" dirty="0" smtClean="0">
                <a:solidFill>
                  <a:schemeClr val="accent6">
                    <a:lumMod val="50000"/>
                  </a:schemeClr>
                </a:solidFill>
              </a:rPr>
              <a:t>[Joel 3:19 &amp; Amos 1:11-12]</a:t>
            </a:r>
          </a:p>
          <a:p>
            <a:pPr>
              <a:buFont typeface="Wingdings" pitchFamily="2" charset="2"/>
              <a:buChar char="ü"/>
            </a:pPr>
            <a:r>
              <a:rPr lang="en-GB" sz="4400" b="1" i="1" dirty="0" smtClean="0">
                <a:solidFill>
                  <a:schemeClr val="tx1"/>
                </a:solidFill>
              </a:rPr>
              <a:t>contrasted</a:t>
            </a:r>
            <a:r>
              <a:rPr lang="en-GB" sz="4400" b="1" dirty="0" smtClean="0">
                <a:solidFill>
                  <a:schemeClr val="tx1"/>
                </a:solidFill>
              </a:rPr>
              <a:t> with 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JACOB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&amp;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JOSEPH</a:t>
            </a:r>
            <a:endParaRPr lang="en-GB" sz="4400" b="1" dirty="0" smtClean="0"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ü"/>
            </a:pPr>
            <a:r>
              <a:rPr lang="en-GB" sz="4400" b="1" dirty="0" smtClean="0">
                <a:solidFill>
                  <a:srgbClr val="0070C0"/>
                </a:solidFill>
              </a:rPr>
              <a:t>    </a:t>
            </a:r>
            <a:r>
              <a:rPr lang="en-GB" sz="4400" b="1" u="sng" dirty="0" smtClean="0">
                <a:solidFill>
                  <a:srgbClr val="0070C0"/>
                </a:solidFill>
              </a:rPr>
              <a:t>(</a:t>
            </a:r>
            <a:r>
              <a:rPr lang="en-GB" sz="4400" b="1" u="sng" dirty="0" err="1" smtClean="0">
                <a:solidFill>
                  <a:srgbClr val="0070C0"/>
                </a:solidFill>
              </a:rPr>
              <a:t>Obad</a:t>
            </a:r>
            <a:r>
              <a:rPr lang="en-GB" sz="4400" b="1" u="sng" dirty="0" smtClean="0">
                <a:solidFill>
                  <a:srgbClr val="0070C0"/>
                </a:solidFill>
              </a:rPr>
              <a:t> 17-18)</a:t>
            </a:r>
          </a:p>
          <a:p>
            <a:pPr>
              <a:buFont typeface="Wingdings" pitchFamily="2" charset="2"/>
              <a:buChar char="ü"/>
            </a:pPr>
            <a:r>
              <a:rPr lang="en-GB" sz="4400" b="1" dirty="0" smtClean="0">
                <a:solidFill>
                  <a:schemeClr val="tx1"/>
                </a:solidFill>
              </a:rPr>
              <a:t>and</a:t>
            </a:r>
            <a:r>
              <a:rPr lang="en-GB" sz="4400" b="1" dirty="0" smtClean="0"/>
              <a:t> </a:t>
            </a:r>
            <a:r>
              <a:rPr lang="en-GB" sz="4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MOUNT ZION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4400" b="1" u="sng" dirty="0" smtClean="0">
                <a:solidFill>
                  <a:srgbClr val="0070C0"/>
                </a:solidFill>
              </a:rPr>
              <a:t>(</a:t>
            </a:r>
            <a:r>
              <a:rPr lang="en-GB" sz="4400" b="1" u="sng" dirty="0" err="1" smtClean="0">
                <a:solidFill>
                  <a:srgbClr val="0070C0"/>
                </a:solidFill>
              </a:rPr>
              <a:t>Obad</a:t>
            </a:r>
            <a:r>
              <a:rPr lang="en-GB" sz="4400" b="1" u="sng" dirty="0" smtClean="0">
                <a:solidFill>
                  <a:srgbClr val="0070C0"/>
                </a:solidFill>
              </a:rPr>
              <a:t> 17 &amp; 21)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8585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JOSEPHUS (JEWISH HISTORIAN)</a:t>
            </a:r>
            <a:br>
              <a:rPr lang="en-GB" b="1" dirty="0" smtClean="0">
                <a:solidFill>
                  <a:srgbClr val="002060"/>
                </a:solidFill>
              </a:rPr>
            </a:br>
            <a:r>
              <a:rPr lang="en-GB" b="1" dirty="0" smtClean="0">
                <a:solidFill>
                  <a:srgbClr val="002060"/>
                </a:solidFill>
              </a:rPr>
              <a:t>REPORTED THAT EDOMITES WERE: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786874" cy="5429288"/>
          </a:xfrm>
          <a:solidFill>
            <a:schemeClr val="accent4"/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TURBULENT</a:t>
            </a:r>
          </a:p>
          <a:p>
            <a:pPr>
              <a:buFont typeface="Wingdings" pitchFamily="2" charset="2"/>
              <a:buChar char="Ø"/>
            </a:pPr>
            <a:r>
              <a:rPr lang="en-GB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 UNRULY RACE</a:t>
            </a:r>
          </a:p>
          <a:p>
            <a:pPr>
              <a:buFont typeface="Wingdings" pitchFamily="2" charset="2"/>
              <a:buChar char="Ø"/>
            </a:pPr>
            <a:r>
              <a:rPr lang="en-GB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REBELLIOUS</a:t>
            </a:r>
          </a:p>
          <a:p>
            <a:pPr>
              <a:buFont typeface="Wingdings" pitchFamily="2" charset="2"/>
              <a:buChar char="Ø"/>
            </a:pPr>
            <a:r>
              <a:rPr lang="en-GB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EASILY ROUSED TO ARMS</a:t>
            </a:r>
          </a:p>
          <a:p>
            <a:pPr>
              <a:buFont typeface="Wingdings" pitchFamily="2" charset="2"/>
              <a:buChar char="Ø"/>
            </a:pPr>
            <a:r>
              <a:rPr lang="en-GB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FRACTIOUS</a:t>
            </a:r>
          </a:p>
          <a:p>
            <a:pPr>
              <a:buFont typeface="Wingdings" pitchFamily="2" charset="2"/>
              <a:buChar char="Ø"/>
            </a:pPr>
            <a:r>
              <a:rPr lang="en-GB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CHANGEABLE </a:t>
            </a:r>
          </a:p>
          <a:p>
            <a:pPr>
              <a:buFont typeface="Wingdings" pitchFamily="2" charset="2"/>
              <a:buChar char="Ø"/>
            </a:pPr>
            <a:r>
              <a:rPr lang="en-GB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WARMONGERS</a:t>
            </a:r>
            <a:endParaRPr lang="en-GB" sz="4400" b="1" i="1" dirty="0"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Comparing </a:t>
            </a:r>
            <a:r>
              <a:rPr lang="en-GB" b="1" u="sng" dirty="0" smtClean="0">
                <a:solidFill>
                  <a:srgbClr val="002060"/>
                </a:solidFill>
              </a:rPr>
              <a:t>Ezekiel 35 </a:t>
            </a:r>
            <a:r>
              <a:rPr lang="en-GB" b="1" dirty="0" smtClean="0">
                <a:solidFill>
                  <a:srgbClr val="002060"/>
                </a:solidFill>
              </a:rPr>
              <a:t>and </a:t>
            </a:r>
            <a:r>
              <a:rPr lang="en-GB" b="1" u="sng" dirty="0" smtClean="0">
                <a:solidFill>
                  <a:srgbClr val="002060"/>
                </a:solidFill>
              </a:rPr>
              <a:t>Obadiah</a:t>
            </a:r>
            <a:endParaRPr lang="en-GB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42984"/>
            <a:ext cx="4572000" cy="5715016"/>
          </a:xfrm>
          <a:solidFill>
            <a:srgbClr val="FFFF00"/>
          </a:solidFill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GB" sz="6700" dirty="0" smtClean="0"/>
          </a:p>
          <a:p>
            <a:pPr>
              <a:buNone/>
            </a:pPr>
            <a:endParaRPr lang="en-GB" sz="6700" dirty="0" smtClean="0"/>
          </a:p>
          <a:p>
            <a:pPr>
              <a:buNone/>
            </a:pPr>
            <a:r>
              <a:rPr lang="en-GB" sz="12800" b="1" u="sng" dirty="0" smtClean="0">
                <a:solidFill>
                  <a:srgbClr val="002060"/>
                </a:solidFill>
              </a:rPr>
              <a:t>V  5</a:t>
            </a:r>
            <a:r>
              <a:rPr lang="en-GB" sz="12800" b="1" dirty="0" smtClean="0">
                <a:solidFill>
                  <a:srgbClr val="002060"/>
                </a:solidFill>
              </a:rPr>
              <a:t>    </a:t>
            </a:r>
            <a:r>
              <a:rPr lang="en-GB" sz="12800" b="1" dirty="0" smtClean="0">
                <a:solidFill>
                  <a:srgbClr val="FF0000"/>
                </a:solidFill>
              </a:rPr>
              <a:t>perpetual hatred of</a:t>
            </a:r>
          </a:p>
          <a:p>
            <a:pPr>
              <a:buNone/>
            </a:pPr>
            <a:r>
              <a:rPr lang="en-GB" sz="12800" b="1" dirty="0" smtClean="0">
                <a:solidFill>
                  <a:srgbClr val="FF0000"/>
                </a:solidFill>
              </a:rPr>
              <a:t>           Israel;        </a:t>
            </a:r>
          </a:p>
          <a:p>
            <a:pPr>
              <a:buNone/>
            </a:pPr>
            <a:r>
              <a:rPr lang="en-GB" sz="12800" b="1" dirty="0" smtClean="0">
                <a:solidFill>
                  <a:srgbClr val="FF0000"/>
                </a:solidFill>
              </a:rPr>
              <a:t>   </a:t>
            </a:r>
            <a:r>
              <a:rPr lang="en-GB" sz="12800" b="1" u="sng" dirty="0" smtClean="0">
                <a:solidFill>
                  <a:srgbClr val="002060"/>
                </a:solidFill>
              </a:rPr>
              <a:t>10</a:t>
            </a:r>
            <a:r>
              <a:rPr lang="en-GB" sz="12800" b="1" dirty="0" smtClean="0">
                <a:solidFill>
                  <a:srgbClr val="002060"/>
                </a:solidFill>
              </a:rPr>
              <a:t>   </a:t>
            </a:r>
            <a:r>
              <a:rPr lang="en-GB" sz="12800" b="1" dirty="0" smtClean="0">
                <a:solidFill>
                  <a:srgbClr val="FF0000"/>
                </a:solidFill>
              </a:rPr>
              <a:t>Anti-Semitic;</a:t>
            </a:r>
          </a:p>
          <a:p>
            <a:pPr>
              <a:buNone/>
            </a:pPr>
            <a:r>
              <a:rPr lang="en-GB" sz="12800" b="1" dirty="0" smtClean="0">
                <a:solidFill>
                  <a:srgbClr val="FF0000"/>
                </a:solidFill>
              </a:rPr>
              <a:t> </a:t>
            </a:r>
            <a:r>
              <a:rPr lang="en-GB" sz="12800" b="1" dirty="0" smtClean="0">
                <a:solidFill>
                  <a:srgbClr val="002060"/>
                </a:solidFill>
              </a:rPr>
              <a:t>  </a:t>
            </a:r>
            <a:r>
              <a:rPr lang="en-GB" sz="12800" b="1" u="sng" dirty="0" smtClean="0">
                <a:solidFill>
                  <a:srgbClr val="002060"/>
                </a:solidFill>
              </a:rPr>
              <a:t>11</a:t>
            </a:r>
            <a:r>
              <a:rPr lang="en-GB" sz="12800" b="1" dirty="0" smtClean="0">
                <a:solidFill>
                  <a:srgbClr val="FF0000"/>
                </a:solidFill>
              </a:rPr>
              <a:t>   Reveals anger and</a:t>
            </a:r>
          </a:p>
          <a:p>
            <a:pPr>
              <a:buNone/>
            </a:pPr>
            <a:r>
              <a:rPr lang="en-GB" sz="12800" b="1" dirty="0" smtClean="0">
                <a:solidFill>
                  <a:srgbClr val="FF0000"/>
                </a:solidFill>
              </a:rPr>
              <a:t>           envy;</a:t>
            </a:r>
            <a:endParaRPr lang="en-GB" sz="12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GB" sz="12800" b="1" dirty="0" smtClean="0">
                <a:solidFill>
                  <a:srgbClr val="FF0000"/>
                </a:solidFill>
              </a:rPr>
              <a:t>   </a:t>
            </a:r>
            <a:r>
              <a:rPr lang="en-GB" sz="12800" b="1" u="sng" dirty="0" smtClean="0">
                <a:solidFill>
                  <a:srgbClr val="002060"/>
                </a:solidFill>
              </a:rPr>
              <a:t>12</a:t>
            </a:r>
            <a:r>
              <a:rPr lang="en-GB" sz="12800" b="1" dirty="0" smtClean="0">
                <a:solidFill>
                  <a:srgbClr val="FF0000"/>
                </a:solidFill>
              </a:rPr>
              <a:t>   Utters blasphemies;</a:t>
            </a:r>
          </a:p>
          <a:p>
            <a:pPr>
              <a:buNone/>
            </a:pPr>
            <a:r>
              <a:rPr lang="en-GB" sz="12800" b="1" dirty="0" smtClean="0">
                <a:solidFill>
                  <a:srgbClr val="FF0000"/>
                </a:solidFill>
              </a:rPr>
              <a:t>   </a:t>
            </a:r>
            <a:r>
              <a:rPr lang="en-GB" sz="12800" b="1" u="sng" dirty="0" smtClean="0">
                <a:solidFill>
                  <a:srgbClr val="002060"/>
                </a:solidFill>
              </a:rPr>
              <a:t>13</a:t>
            </a:r>
            <a:r>
              <a:rPr lang="en-GB" sz="12800" b="1" dirty="0" smtClean="0">
                <a:solidFill>
                  <a:srgbClr val="FF0000"/>
                </a:solidFill>
              </a:rPr>
              <a:t>   Boasts against</a:t>
            </a:r>
          </a:p>
          <a:p>
            <a:pPr>
              <a:buNone/>
            </a:pPr>
            <a:r>
              <a:rPr lang="en-GB" sz="12800" b="1" dirty="0" smtClean="0">
                <a:solidFill>
                  <a:srgbClr val="FF0000"/>
                </a:solidFill>
              </a:rPr>
              <a:t>          Yahweh;</a:t>
            </a:r>
          </a:p>
          <a:p>
            <a:pPr marL="1371600" indent="-1371600">
              <a:buNone/>
            </a:pPr>
            <a:r>
              <a:rPr lang="en-GB" sz="12800" b="1" dirty="0" smtClean="0">
                <a:solidFill>
                  <a:srgbClr val="7030A0"/>
                </a:solidFill>
              </a:rPr>
              <a:t>   </a:t>
            </a:r>
            <a:r>
              <a:rPr lang="en-GB" sz="12800" b="1" u="sng" dirty="0" smtClean="0">
                <a:solidFill>
                  <a:srgbClr val="002060"/>
                </a:solidFill>
              </a:rPr>
              <a:t>15</a:t>
            </a:r>
            <a:r>
              <a:rPr lang="en-GB" sz="12800" b="1" dirty="0" smtClean="0">
                <a:solidFill>
                  <a:srgbClr val="7030A0"/>
                </a:solidFill>
              </a:rPr>
              <a:t>   </a:t>
            </a:r>
            <a:r>
              <a:rPr lang="en-GB" sz="12800" b="1" dirty="0" smtClean="0">
                <a:solidFill>
                  <a:srgbClr val="FF0000"/>
                </a:solidFill>
              </a:rPr>
              <a:t>Rejoices at Israel’s</a:t>
            </a:r>
          </a:p>
          <a:p>
            <a:pPr marL="1371600" indent="-1371600">
              <a:buNone/>
            </a:pPr>
            <a:r>
              <a:rPr lang="en-GB" sz="12800" b="1" dirty="0" smtClean="0">
                <a:solidFill>
                  <a:srgbClr val="FF0000"/>
                </a:solidFill>
              </a:rPr>
              <a:t>          desolation;</a:t>
            </a:r>
          </a:p>
          <a:p>
            <a:pPr>
              <a:buNone/>
            </a:pPr>
            <a:endParaRPr lang="en-GB" sz="9800" dirty="0" smtClean="0"/>
          </a:p>
          <a:p>
            <a:pPr>
              <a:buNone/>
            </a:pPr>
            <a:r>
              <a:rPr lang="en-GB" sz="9800" dirty="0" smtClean="0"/>
              <a:t> </a:t>
            </a:r>
            <a:endParaRPr lang="en-GB" sz="9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495800" cy="5715016"/>
          </a:xfrm>
          <a:solidFill>
            <a:srgbClr val="FF0000"/>
          </a:solidFill>
        </p:spPr>
        <p:txBody>
          <a:bodyPr>
            <a:normAutofit fontScale="25000" lnSpcReduction="20000"/>
          </a:bodyPr>
          <a:lstStyle/>
          <a:p>
            <a:endParaRPr lang="en-GB" sz="3200" dirty="0" smtClean="0"/>
          </a:p>
          <a:p>
            <a:endParaRPr lang="en-GB" sz="3200" dirty="0" smtClean="0"/>
          </a:p>
          <a:p>
            <a:pPr>
              <a:buNone/>
            </a:pPr>
            <a:r>
              <a:rPr lang="en-GB" sz="12800" b="1" i="1" u="sng" dirty="0" smtClean="0">
                <a:solidFill>
                  <a:srgbClr val="002060"/>
                </a:solidFill>
              </a:rPr>
              <a:t>V 3</a:t>
            </a:r>
            <a:r>
              <a:rPr lang="en-GB" sz="12800" i="1" dirty="0" smtClean="0">
                <a:solidFill>
                  <a:srgbClr val="002060"/>
                </a:solidFill>
              </a:rPr>
              <a:t>      </a:t>
            </a:r>
            <a:r>
              <a:rPr lang="en-GB" sz="12800" i="1" dirty="0" smtClean="0">
                <a:solidFill>
                  <a:srgbClr val="FFFF00"/>
                </a:solidFill>
              </a:rPr>
              <a:t>Pride of heart;</a:t>
            </a:r>
          </a:p>
          <a:p>
            <a:pPr>
              <a:buNone/>
            </a:pPr>
            <a:r>
              <a:rPr lang="en-GB" sz="12800" i="1" dirty="0" smtClean="0">
                <a:solidFill>
                  <a:srgbClr val="FFFF00"/>
                </a:solidFill>
              </a:rPr>
              <a:t>   </a:t>
            </a:r>
            <a:r>
              <a:rPr lang="en-GB" sz="12800" b="1" i="1" u="sng" dirty="0" smtClean="0">
                <a:solidFill>
                  <a:srgbClr val="002060"/>
                </a:solidFill>
              </a:rPr>
              <a:t>8-9</a:t>
            </a:r>
            <a:r>
              <a:rPr lang="en-GB" sz="12800" i="1" dirty="0" smtClean="0">
                <a:solidFill>
                  <a:srgbClr val="FFFF00"/>
                </a:solidFill>
              </a:rPr>
              <a:t>   Every one of Edom</a:t>
            </a:r>
          </a:p>
          <a:p>
            <a:pPr>
              <a:buNone/>
            </a:pPr>
            <a:r>
              <a:rPr lang="en-GB" sz="12800" i="1" dirty="0" smtClean="0">
                <a:solidFill>
                  <a:srgbClr val="FFFF00"/>
                </a:solidFill>
              </a:rPr>
              <a:t>            to be cut off;</a:t>
            </a:r>
          </a:p>
          <a:p>
            <a:pPr>
              <a:buNone/>
            </a:pPr>
            <a:r>
              <a:rPr lang="en-GB" sz="12800" i="1" dirty="0" smtClean="0">
                <a:solidFill>
                  <a:srgbClr val="FFFF00"/>
                </a:solidFill>
              </a:rPr>
              <a:t> </a:t>
            </a:r>
            <a:r>
              <a:rPr lang="en-GB" sz="12800" i="1" dirty="0" smtClean="0">
                <a:solidFill>
                  <a:srgbClr val="002060"/>
                </a:solidFill>
              </a:rPr>
              <a:t> </a:t>
            </a:r>
            <a:r>
              <a:rPr lang="en-GB" sz="12800" b="1" i="1" u="sng" dirty="0" smtClean="0">
                <a:solidFill>
                  <a:srgbClr val="002060"/>
                </a:solidFill>
              </a:rPr>
              <a:t>10</a:t>
            </a:r>
            <a:r>
              <a:rPr lang="en-GB" sz="12800" i="1" dirty="0" smtClean="0">
                <a:solidFill>
                  <a:srgbClr val="002060"/>
                </a:solidFill>
              </a:rPr>
              <a:t>      </a:t>
            </a:r>
            <a:r>
              <a:rPr lang="en-GB" sz="12800" i="1" dirty="0" smtClean="0">
                <a:solidFill>
                  <a:srgbClr val="FFFF00"/>
                </a:solidFill>
              </a:rPr>
              <a:t>Violence against</a:t>
            </a:r>
          </a:p>
          <a:p>
            <a:pPr>
              <a:buNone/>
            </a:pPr>
            <a:r>
              <a:rPr lang="en-GB" sz="12800" i="1" dirty="0" smtClean="0">
                <a:solidFill>
                  <a:srgbClr val="FFFF00"/>
                </a:solidFill>
              </a:rPr>
              <a:t>          “thy brother Jacob”;</a:t>
            </a:r>
          </a:p>
          <a:p>
            <a:pPr>
              <a:buNone/>
            </a:pPr>
            <a:r>
              <a:rPr lang="en-GB" sz="12800" i="1" dirty="0" smtClean="0">
                <a:solidFill>
                  <a:srgbClr val="FFFF00"/>
                </a:solidFill>
              </a:rPr>
              <a:t> </a:t>
            </a:r>
            <a:r>
              <a:rPr lang="en-GB" sz="12800" b="1" i="1" u="sng" dirty="0" smtClean="0">
                <a:solidFill>
                  <a:srgbClr val="002060"/>
                </a:solidFill>
              </a:rPr>
              <a:t>11-12</a:t>
            </a:r>
            <a:r>
              <a:rPr lang="en-GB" sz="12800" i="1" dirty="0" smtClean="0">
                <a:solidFill>
                  <a:srgbClr val="FFFF00"/>
                </a:solidFill>
              </a:rPr>
              <a:t> Rejoiced over</a:t>
            </a:r>
          </a:p>
          <a:p>
            <a:pPr>
              <a:buNone/>
            </a:pPr>
            <a:r>
              <a:rPr lang="en-GB" sz="12800" i="1" dirty="0" smtClean="0">
                <a:solidFill>
                  <a:srgbClr val="FFFF00"/>
                </a:solidFill>
              </a:rPr>
              <a:t>           Judah’s destruction;</a:t>
            </a:r>
          </a:p>
          <a:p>
            <a:pPr marL="1371600" indent="-1371600">
              <a:buNone/>
            </a:pPr>
            <a:r>
              <a:rPr lang="en-GB" sz="12800" b="1" i="1" u="sng" dirty="0" smtClean="0">
                <a:solidFill>
                  <a:srgbClr val="002060"/>
                </a:solidFill>
              </a:rPr>
              <a:t>13</a:t>
            </a:r>
            <a:r>
              <a:rPr lang="en-GB" sz="12800" i="1" dirty="0" smtClean="0">
                <a:solidFill>
                  <a:srgbClr val="FFFF00"/>
                </a:solidFill>
              </a:rPr>
              <a:t>      “Entered into the</a:t>
            </a:r>
          </a:p>
          <a:p>
            <a:pPr marL="1371600" indent="-1371600">
              <a:buNone/>
            </a:pPr>
            <a:r>
              <a:rPr lang="en-GB" sz="12800" i="1" dirty="0" smtClean="0">
                <a:solidFill>
                  <a:srgbClr val="FFFF00"/>
                </a:solidFill>
              </a:rPr>
              <a:t>           gate of my people”;</a:t>
            </a:r>
          </a:p>
          <a:p>
            <a:pPr marL="1371600" indent="-1371600">
              <a:buNone/>
            </a:pPr>
            <a:r>
              <a:rPr lang="en-GB" sz="12800" b="1" i="1" u="sng" dirty="0" smtClean="0">
                <a:solidFill>
                  <a:srgbClr val="002060"/>
                </a:solidFill>
              </a:rPr>
              <a:t>14</a:t>
            </a:r>
            <a:r>
              <a:rPr lang="en-GB" sz="12800" i="1" dirty="0" smtClean="0">
                <a:solidFill>
                  <a:srgbClr val="FFFF00"/>
                </a:solidFill>
              </a:rPr>
              <a:t>       Cut off Judah’s</a:t>
            </a:r>
          </a:p>
          <a:p>
            <a:pPr marL="1371600" indent="-1371600">
              <a:buNone/>
            </a:pPr>
            <a:r>
              <a:rPr lang="en-GB" sz="12800" i="1" dirty="0" smtClean="0">
                <a:solidFill>
                  <a:srgbClr val="FFFF00"/>
                </a:solidFill>
              </a:rPr>
              <a:t>            escape;</a:t>
            </a:r>
          </a:p>
          <a:p>
            <a:pPr>
              <a:buNone/>
            </a:pPr>
            <a:endParaRPr lang="en-GB" sz="12800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 rot="16200000" flipH="1">
            <a:off x="-2678957" y="1821645"/>
            <a:ext cx="14287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own Arrow 6"/>
          <p:cNvSpPr/>
          <p:nvPr/>
        </p:nvSpPr>
        <p:spPr>
          <a:xfrm>
            <a:off x="7500958" y="857232"/>
            <a:ext cx="4846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own Arrow 7"/>
          <p:cNvSpPr/>
          <p:nvPr/>
        </p:nvSpPr>
        <p:spPr>
          <a:xfrm>
            <a:off x="3643306" y="857232"/>
            <a:ext cx="484632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GB" sz="5400" b="1" u="sng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EDOM</a:t>
            </a:r>
            <a:r>
              <a:rPr lang="en-GB" sz="4800" b="1" dirty="0" smtClean="0">
                <a:solidFill>
                  <a:srgbClr val="7030A0"/>
                </a:solidFill>
              </a:rPr>
              <a:t> – REPRESENTATIVE OF HEATHEN(ANTI-SEMITIC) NATIONS</a:t>
            </a:r>
            <a:r>
              <a:rPr lang="en-GB" sz="4800" b="1" dirty="0" smtClean="0"/>
              <a:t>:</a:t>
            </a:r>
            <a:endParaRPr lang="en-GB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785926"/>
            <a:ext cx="5500726" cy="4857784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GB" sz="4400" b="1" u="sng" dirty="0" smtClean="0">
                <a:solidFill>
                  <a:srgbClr val="FFFF00"/>
                </a:solidFill>
              </a:rPr>
              <a:t>OBADIAH 15 &amp; 16</a:t>
            </a:r>
          </a:p>
          <a:p>
            <a:pPr>
              <a:buNone/>
            </a:pPr>
            <a:endParaRPr lang="en-GB" sz="4400" b="1" dirty="0" smtClean="0">
              <a:solidFill>
                <a:srgbClr val="FFFF00"/>
              </a:solidFill>
            </a:endParaRPr>
          </a:p>
          <a:p>
            <a:r>
              <a:rPr lang="en-GB" sz="4400" b="1" u="sng" dirty="0" smtClean="0">
                <a:solidFill>
                  <a:srgbClr val="FFFF00"/>
                </a:solidFill>
              </a:rPr>
              <a:t>PSALM 108:5-11  </a:t>
            </a:r>
          </a:p>
          <a:p>
            <a:pPr>
              <a:buNone/>
            </a:pPr>
            <a:r>
              <a:rPr lang="en-GB" sz="4400" b="1" i="1" dirty="0" smtClean="0">
                <a:solidFill>
                  <a:srgbClr val="FFFF00"/>
                </a:solidFill>
              </a:rPr>
              <a:t>                  &amp;</a:t>
            </a:r>
          </a:p>
          <a:p>
            <a:r>
              <a:rPr lang="en-GB" sz="4400" b="1" i="1" u="sng" dirty="0" smtClean="0"/>
              <a:t>[ISAIAH 34:1-2 &amp; 5-9]</a:t>
            </a:r>
          </a:p>
          <a:p>
            <a:endParaRPr lang="en-GB" sz="4000" b="1" i="1" dirty="0" smtClean="0">
              <a:solidFill>
                <a:srgbClr val="FFFF00"/>
              </a:solidFill>
            </a:endParaRPr>
          </a:p>
          <a:p>
            <a:endParaRPr lang="en-GB" sz="4000" b="1" i="1" dirty="0" smtClean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OBADIAH - Bible.jf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15008" y="1785926"/>
            <a:ext cx="3428992" cy="485778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714488"/>
            <a:ext cx="4429156" cy="5000660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“</a:t>
            </a:r>
            <a:r>
              <a:rPr lang="en-GB" b="1" i="1" dirty="0" smtClean="0">
                <a:solidFill>
                  <a:srgbClr val="0070C0"/>
                </a:solidFill>
              </a:rPr>
              <a:t>DELIVERANCE”</a:t>
            </a:r>
            <a:r>
              <a:rPr lang="en-GB" b="1" dirty="0" smtClean="0">
                <a:solidFill>
                  <a:srgbClr val="0070C0"/>
                </a:solidFill>
              </a:rPr>
              <a:t> </a:t>
            </a:r>
            <a:r>
              <a:rPr lang="en-GB" b="1" u="sng" dirty="0" smtClean="0">
                <a:solidFill>
                  <a:srgbClr val="C00000"/>
                </a:solidFill>
              </a:rPr>
              <a:t>(V17)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smtClean="0">
                <a:solidFill>
                  <a:srgbClr val="7030A0"/>
                </a:solidFill>
              </a:rPr>
              <a:t>AND </a:t>
            </a:r>
            <a:r>
              <a:rPr lang="en-GB" b="1" dirty="0" smtClean="0">
                <a:solidFill>
                  <a:srgbClr val="0070C0"/>
                </a:solidFill>
              </a:rPr>
              <a:t>“</a:t>
            </a:r>
            <a:r>
              <a:rPr lang="en-GB" b="1" i="1" dirty="0" smtClean="0">
                <a:solidFill>
                  <a:srgbClr val="0070C0"/>
                </a:solidFill>
              </a:rPr>
              <a:t>SAVIOURS</a:t>
            </a:r>
            <a:r>
              <a:rPr lang="en-GB" b="1" dirty="0" smtClean="0">
                <a:solidFill>
                  <a:srgbClr val="0070C0"/>
                </a:solidFill>
              </a:rPr>
              <a:t>” </a:t>
            </a:r>
            <a:r>
              <a:rPr lang="en-GB" b="1" u="sng" dirty="0" smtClean="0">
                <a:solidFill>
                  <a:srgbClr val="C00000"/>
                </a:solidFill>
              </a:rPr>
              <a:t>(V21) </a:t>
            </a:r>
            <a:r>
              <a:rPr lang="en-GB" b="1" dirty="0" smtClean="0">
                <a:solidFill>
                  <a:srgbClr val="7030A0"/>
                </a:solidFill>
              </a:rPr>
              <a:t>UPON</a:t>
            </a:r>
            <a:br>
              <a:rPr lang="en-GB" b="1" dirty="0" smtClean="0">
                <a:solidFill>
                  <a:srgbClr val="7030A0"/>
                </a:solidFill>
              </a:rPr>
            </a:br>
            <a:r>
              <a:rPr lang="en-GB" b="1" i="1" dirty="0" smtClean="0">
                <a:solidFill>
                  <a:srgbClr val="0070C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MOUNT ZION </a:t>
            </a:r>
            <a:r>
              <a:rPr lang="en-GB" b="1" dirty="0" smtClean="0">
                <a:solidFill>
                  <a:srgbClr val="7030A0"/>
                </a:solidFill>
              </a:rPr>
              <a:t>MUST BE IN THE FUTURE</a:t>
            </a:r>
            <a:br>
              <a:rPr lang="en-GB" b="1" dirty="0" smtClean="0">
                <a:solidFill>
                  <a:srgbClr val="7030A0"/>
                </a:solidFill>
              </a:rPr>
            </a:br>
            <a:r>
              <a:rPr lang="en-GB" b="1" i="1" dirty="0" smtClean="0"/>
              <a:t>[Is 46:13] </a:t>
            </a:r>
            <a:r>
              <a:rPr lang="en-GB" b="1" dirty="0" smtClean="0">
                <a:solidFill>
                  <a:srgbClr val="7030A0"/>
                </a:solidFill>
              </a:rPr>
              <a:t>&amp;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u="sng" dirty="0" smtClean="0">
                <a:solidFill>
                  <a:srgbClr val="C00000"/>
                </a:solidFill>
              </a:rPr>
              <a:t/>
            </a:r>
            <a:br>
              <a:rPr lang="en-GB" b="1" u="sng" dirty="0" smtClean="0">
                <a:solidFill>
                  <a:srgbClr val="C00000"/>
                </a:solidFill>
              </a:rPr>
            </a:br>
            <a:r>
              <a:rPr lang="en-GB" b="1" u="sng" dirty="0" smtClean="0">
                <a:solidFill>
                  <a:srgbClr val="C00000"/>
                </a:solidFill>
              </a:rPr>
              <a:t>Numb 24:17-19</a:t>
            </a:r>
            <a:endParaRPr lang="en-GB" b="1" u="sng" dirty="0">
              <a:solidFill>
                <a:srgbClr val="C00000"/>
              </a:solidFill>
            </a:endParaRPr>
          </a:p>
        </p:txBody>
      </p:sp>
      <p:pic>
        <p:nvPicPr>
          <p:cNvPr id="5" name="Content Placeholder 4" descr="OBADIAH - Bible.jfif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9143999" cy="164304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4488"/>
            <a:ext cx="4352956" cy="5000660"/>
          </a:xfrm>
          <a:solidFill>
            <a:srgbClr val="7030A0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GB" sz="4000" b="1" dirty="0" smtClean="0">
                <a:solidFill>
                  <a:schemeClr val="accent6"/>
                </a:solidFill>
              </a:rPr>
              <a:t>Compare:</a:t>
            </a:r>
          </a:p>
          <a:p>
            <a:r>
              <a:rPr lang="en-GB" sz="44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AMOS 9:8-12</a:t>
            </a:r>
          </a:p>
          <a:p>
            <a:pPr>
              <a:buNone/>
            </a:pPr>
            <a:r>
              <a:rPr lang="en-GB" sz="4000" b="1" i="1" dirty="0" smtClean="0">
                <a:solidFill>
                  <a:schemeClr val="accent6"/>
                </a:solidFill>
              </a:rPr>
              <a:t>   </a:t>
            </a:r>
            <a:r>
              <a:rPr lang="en-GB" sz="4000" b="1" i="1" dirty="0" smtClean="0">
                <a:solidFill>
                  <a:srgbClr val="FFFF00"/>
                </a:solidFill>
              </a:rPr>
              <a:t>(future)    </a:t>
            </a:r>
            <a:r>
              <a:rPr lang="en-GB" sz="4000" b="1" dirty="0" smtClean="0">
                <a:solidFill>
                  <a:schemeClr val="accent6"/>
                </a:solidFill>
              </a:rPr>
              <a:t>with </a:t>
            </a:r>
          </a:p>
          <a:p>
            <a:r>
              <a:rPr lang="en-GB" sz="44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ACTS 15:14-17</a:t>
            </a:r>
          </a:p>
          <a:p>
            <a:pPr>
              <a:buNone/>
            </a:pPr>
            <a:r>
              <a:rPr lang="en-GB" sz="4000" b="1" i="1" dirty="0" smtClean="0">
                <a:solidFill>
                  <a:srgbClr val="FFFF00"/>
                </a:solidFill>
              </a:rPr>
              <a:t>(</a:t>
            </a:r>
            <a:r>
              <a:rPr lang="en-GB" sz="4000" b="1" i="1" dirty="0" smtClean="0">
                <a:solidFill>
                  <a:srgbClr val="FF0000"/>
                </a:solidFill>
              </a:rPr>
              <a:t>‘</a:t>
            </a:r>
            <a:r>
              <a:rPr lang="en-GB" sz="4000" b="1" u="sng" dirty="0" smtClean="0">
                <a:solidFill>
                  <a:srgbClr val="FF0000"/>
                </a:solidFill>
              </a:rPr>
              <a:t>remnant of Edom</a:t>
            </a:r>
            <a:r>
              <a:rPr lang="en-GB" sz="4000" b="1" i="1" u="sng" dirty="0" smtClean="0">
                <a:solidFill>
                  <a:srgbClr val="FF0000"/>
                </a:solidFill>
              </a:rPr>
              <a:t>’ </a:t>
            </a:r>
            <a:r>
              <a:rPr lang="en-GB" sz="4000" b="1" i="1" u="sng" dirty="0" smtClean="0">
                <a:solidFill>
                  <a:srgbClr val="FFFF00"/>
                </a:solidFill>
              </a:rPr>
              <a:t>becomes </a:t>
            </a:r>
            <a:r>
              <a:rPr lang="en-GB" sz="4000" b="1" i="1" u="sng" dirty="0" smtClean="0">
                <a:solidFill>
                  <a:srgbClr val="FF0000"/>
                </a:solidFill>
              </a:rPr>
              <a:t>‘</a:t>
            </a:r>
            <a:r>
              <a:rPr lang="en-GB" sz="4000" b="1" u="sng" dirty="0" smtClean="0">
                <a:solidFill>
                  <a:srgbClr val="FF0000"/>
                </a:solidFill>
              </a:rPr>
              <a:t>residue of men</a:t>
            </a:r>
            <a:r>
              <a:rPr lang="en-GB" sz="4000" b="1" i="1" u="sng" dirty="0" smtClean="0">
                <a:solidFill>
                  <a:srgbClr val="FF0000"/>
                </a:solidFill>
              </a:rPr>
              <a:t>’</a:t>
            </a:r>
            <a:r>
              <a:rPr lang="en-GB" sz="4000" b="1" i="1" dirty="0" smtClean="0">
                <a:solidFill>
                  <a:srgbClr val="FFFF00"/>
                </a:solidFill>
              </a:rPr>
              <a:t> )</a:t>
            </a:r>
            <a:endParaRPr lang="en-GB" sz="40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792288" y="7072337"/>
            <a:ext cx="54864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Picture Placeholder 4" descr="OBADIAH - Bible.jfif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2844" y="142852"/>
            <a:ext cx="8858312" cy="1643087"/>
          </a:xfrm>
          <a:ln w="76200">
            <a:solidFill>
              <a:schemeClr val="tx1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857364"/>
            <a:ext cx="8858312" cy="4857784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r>
              <a:rPr lang="en-GB" sz="36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                                                      </a:t>
            </a:r>
            <a:r>
              <a:rPr lang="en-GB" sz="77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V18</a:t>
            </a:r>
            <a:r>
              <a:rPr lang="en-GB" sz="36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                                           </a:t>
            </a:r>
            <a:endParaRPr lang="en-GB" sz="6300" b="1" u="sng" dirty="0" smtClean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en-GB" sz="7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</a:t>
            </a:r>
            <a:r>
              <a:rPr lang="en-GB" sz="7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</a:t>
            </a:r>
            <a:r>
              <a:rPr lang="en-GB" sz="7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house of Jacob</a:t>
            </a:r>
            <a:r>
              <a:rPr lang="en-GB" sz="7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 </a:t>
            </a:r>
            <a:r>
              <a:rPr lang="en-GB" sz="6500" b="1" dirty="0" smtClean="0"/>
              <a:t>(</a:t>
            </a:r>
            <a:r>
              <a:rPr lang="en-GB" sz="6500" b="1" i="1" dirty="0" smtClean="0"/>
              <a:t>natural Israel </a:t>
            </a:r>
            <a:r>
              <a:rPr lang="en-GB" sz="6500" b="1" dirty="0" smtClean="0"/>
              <a:t>–</a:t>
            </a:r>
          </a:p>
          <a:p>
            <a:pPr>
              <a:buFont typeface="Wingdings" pitchFamily="2" charset="2"/>
              <a:buChar char="Ø"/>
            </a:pPr>
            <a:r>
              <a:rPr lang="en-GB" sz="6500" b="1" dirty="0" smtClean="0"/>
              <a:t>   </a:t>
            </a:r>
            <a:r>
              <a:rPr lang="en-GB" sz="6500" b="1" i="1" dirty="0" smtClean="0"/>
              <a:t>Luke 1:33</a:t>
            </a:r>
            <a:r>
              <a:rPr lang="en-GB" sz="6500" b="1" dirty="0" smtClean="0"/>
              <a:t>) ‘which possesses’ </a:t>
            </a:r>
            <a:r>
              <a:rPr lang="en-GB" sz="6500" b="1" dirty="0" smtClean="0">
                <a:solidFill>
                  <a:srgbClr val="C00000"/>
                </a:solidFill>
              </a:rPr>
              <a:t>(</a:t>
            </a:r>
            <a:r>
              <a:rPr lang="en-GB" sz="6500" b="1" dirty="0" err="1" smtClean="0">
                <a:solidFill>
                  <a:srgbClr val="C00000"/>
                </a:solidFill>
              </a:rPr>
              <a:t>Obad</a:t>
            </a:r>
            <a:r>
              <a:rPr lang="en-GB" sz="6500" b="1" dirty="0" smtClean="0">
                <a:solidFill>
                  <a:srgbClr val="C00000"/>
                </a:solidFill>
              </a:rPr>
              <a:t> 17),</a:t>
            </a:r>
          </a:p>
          <a:p>
            <a:pPr>
              <a:buFont typeface="Wingdings" pitchFamily="2" charset="2"/>
              <a:buChar char="Ø"/>
            </a:pPr>
            <a:r>
              <a:rPr lang="en-GB" sz="5800" b="1" dirty="0" smtClean="0"/>
              <a:t>               and </a:t>
            </a:r>
            <a:r>
              <a:rPr lang="en-GB" sz="7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</a:t>
            </a:r>
            <a:r>
              <a:rPr lang="en-GB" sz="7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house of Joseph</a:t>
            </a:r>
            <a:r>
              <a:rPr lang="en-GB" sz="5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en-GB" sz="5800" b="1" dirty="0" smtClean="0">
              <a:solidFill>
                <a:srgbClr val="7030A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en-GB" sz="6500" b="1" dirty="0" smtClean="0"/>
              <a:t>     (</a:t>
            </a:r>
            <a:r>
              <a:rPr lang="en-GB" sz="6500" b="1" i="1" dirty="0" smtClean="0"/>
              <a:t>spiritual Israel </a:t>
            </a:r>
            <a:r>
              <a:rPr lang="en-GB" sz="6500" b="1" dirty="0" smtClean="0"/>
              <a:t>[?] - </a:t>
            </a:r>
            <a:r>
              <a:rPr lang="en-GB" sz="6500" b="1" i="1" dirty="0" smtClean="0"/>
              <a:t>Deut 33:16-17</a:t>
            </a:r>
            <a:r>
              <a:rPr lang="en-GB" sz="6500" b="1" dirty="0" smtClean="0"/>
              <a:t>) -</a:t>
            </a:r>
          </a:p>
          <a:p>
            <a:pPr>
              <a:buFont typeface="Wingdings" pitchFamily="2" charset="2"/>
              <a:buChar char="Ø"/>
            </a:pPr>
            <a:r>
              <a:rPr lang="en-GB" sz="6500" b="1" dirty="0" smtClean="0">
                <a:solidFill>
                  <a:srgbClr val="FF0000"/>
                </a:solidFill>
              </a:rPr>
              <a:t>       “a flame” </a:t>
            </a:r>
            <a:r>
              <a:rPr lang="en-GB" sz="6500" b="1" u="sng" dirty="0" smtClean="0">
                <a:solidFill>
                  <a:srgbClr val="C00000"/>
                </a:solidFill>
              </a:rPr>
              <a:t>(</a:t>
            </a:r>
            <a:r>
              <a:rPr lang="en-GB" sz="6500" b="1" u="sng" dirty="0" err="1" smtClean="0">
                <a:solidFill>
                  <a:srgbClr val="C00000"/>
                </a:solidFill>
              </a:rPr>
              <a:t>Obad</a:t>
            </a:r>
            <a:r>
              <a:rPr lang="en-GB" sz="6500" b="1" u="sng" dirty="0" smtClean="0">
                <a:solidFill>
                  <a:srgbClr val="C00000"/>
                </a:solidFill>
              </a:rPr>
              <a:t> 18) </a:t>
            </a:r>
            <a:r>
              <a:rPr lang="en-GB" sz="6500" b="1" dirty="0" smtClean="0"/>
              <a:t>-</a:t>
            </a:r>
            <a:r>
              <a:rPr lang="en-GB" sz="6500" b="1" dirty="0" smtClean="0">
                <a:solidFill>
                  <a:srgbClr val="FF0000"/>
                </a:solidFill>
              </a:rPr>
              <a:t> </a:t>
            </a:r>
            <a:r>
              <a:rPr lang="en-GB" sz="6500" b="1" dirty="0" err="1" smtClean="0"/>
              <a:t>synonomous</a:t>
            </a:r>
            <a:r>
              <a:rPr lang="en-GB" sz="6500" b="1" dirty="0" smtClean="0"/>
              <a:t> with </a:t>
            </a:r>
          </a:p>
          <a:p>
            <a:pPr>
              <a:buFont typeface="Wingdings" pitchFamily="2" charset="2"/>
              <a:buChar char="Ø"/>
            </a:pPr>
            <a:r>
              <a:rPr lang="en-GB" sz="8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r>
              <a:rPr lang="en-GB" sz="8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saints</a:t>
            </a:r>
            <a:r>
              <a:rPr lang="en-GB" sz="8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65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or</a:t>
            </a:r>
            <a:r>
              <a:rPr lang="en-GB" sz="8700" b="1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GB" sz="8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mighty angels </a:t>
            </a:r>
            <a:r>
              <a:rPr lang="en-GB" sz="5800" b="1" dirty="0" smtClean="0"/>
              <a:t>–</a:t>
            </a:r>
          </a:p>
          <a:p>
            <a:pPr>
              <a:buFont typeface="Wingdings" pitchFamily="2" charset="2"/>
              <a:buChar char="Ø"/>
            </a:pPr>
            <a:r>
              <a:rPr lang="en-GB" sz="6500" b="1" dirty="0" smtClean="0">
                <a:solidFill>
                  <a:srgbClr val="C00000"/>
                </a:solidFill>
              </a:rPr>
              <a:t>   </a:t>
            </a:r>
            <a:r>
              <a:rPr lang="en-GB" sz="6500" b="1" u="sng" dirty="0" smtClean="0">
                <a:solidFill>
                  <a:srgbClr val="C00000"/>
                </a:solidFill>
              </a:rPr>
              <a:t>II Thessalonians  1:7-10</a:t>
            </a:r>
            <a:r>
              <a:rPr lang="en-GB" sz="6500" b="1" dirty="0" smtClean="0">
                <a:solidFill>
                  <a:srgbClr val="C00000"/>
                </a:solidFill>
              </a:rPr>
              <a:t> </a:t>
            </a:r>
            <a:r>
              <a:rPr lang="en-GB" sz="6500" b="1" dirty="0" smtClean="0"/>
              <a:t>&amp;</a:t>
            </a:r>
            <a:r>
              <a:rPr lang="en-GB" sz="6500" b="1" dirty="0" smtClean="0">
                <a:solidFill>
                  <a:srgbClr val="C00000"/>
                </a:solidFill>
              </a:rPr>
              <a:t> </a:t>
            </a:r>
            <a:r>
              <a:rPr lang="en-GB" sz="6500" b="1" i="1" dirty="0" smtClean="0"/>
              <a:t>Revelation 14:1</a:t>
            </a:r>
          </a:p>
          <a:p>
            <a:endParaRPr lang="en-GB" sz="6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71678"/>
          </a:xfrm>
        </p:spPr>
        <p:txBody>
          <a:bodyPr>
            <a:noAutofit/>
          </a:bodyPr>
          <a:lstStyle/>
          <a:p>
            <a:endParaRPr lang="en-GB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44" y="1928802"/>
            <a:ext cx="8858312" cy="4786346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4000" b="1" u="sng" dirty="0" smtClean="0"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Verse 19</a:t>
            </a:r>
            <a:r>
              <a:rPr lang="en-GB" sz="4000" b="1" dirty="0" smtClean="0"/>
              <a:t> </a:t>
            </a:r>
          </a:p>
          <a:p>
            <a:r>
              <a:rPr lang="en-GB" sz="3600" b="1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“</a:t>
            </a:r>
            <a:r>
              <a:rPr lang="en-GB" sz="3600" b="1" i="1" u="sng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they of the south</a:t>
            </a:r>
            <a:r>
              <a:rPr lang="en-GB" sz="3600" b="1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” </a:t>
            </a:r>
            <a:r>
              <a:rPr lang="en-GB" sz="3600" b="1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(Sinai connection)</a:t>
            </a:r>
            <a:endParaRPr lang="en-GB" sz="3600" b="1" dirty="0" smtClean="0">
              <a:solidFill>
                <a:schemeClr val="tx1"/>
              </a:solidFill>
            </a:endParaRPr>
          </a:p>
          <a:p>
            <a:r>
              <a:rPr lang="en-GB" sz="3600" b="1" dirty="0" smtClean="0">
                <a:solidFill>
                  <a:schemeClr val="tx1"/>
                </a:solidFill>
              </a:rPr>
              <a:t> Heb </a:t>
            </a:r>
            <a:r>
              <a:rPr lang="en-GB" sz="3600" b="1" dirty="0" smtClean="0">
                <a:solidFill>
                  <a:srgbClr val="C00000"/>
                </a:solidFill>
              </a:rPr>
              <a:t>“</a:t>
            </a:r>
            <a:r>
              <a:rPr lang="en-GB" sz="3600" b="1" dirty="0" err="1" smtClean="0">
                <a:solidFill>
                  <a:srgbClr val="C00000"/>
                </a:solidFill>
              </a:rPr>
              <a:t>negeb</a:t>
            </a:r>
            <a:r>
              <a:rPr lang="en-GB" sz="3600" b="1" dirty="0" smtClean="0">
                <a:solidFill>
                  <a:srgbClr val="C00000"/>
                </a:solidFill>
              </a:rPr>
              <a:t>”</a:t>
            </a:r>
            <a:r>
              <a:rPr lang="en-GB" sz="3600" b="1" dirty="0" smtClean="0">
                <a:solidFill>
                  <a:schemeClr val="tx1"/>
                </a:solidFill>
              </a:rPr>
              <a:t>- </a:t>
            </a:r>
            <a:r>
              <a:rPr lang="en-GB" sz="3600" b="1" dirty="0" err="1" smtClean="0">
                <a:solidFill>
                  <a:schemeClr val="tx1"/>
                </a:solidFill>
              </a:rPr>
              <a:t>i.e</a:t>
            </a:r>
            <a:r>
              <a:rPr lang="en-GB" sz="3600" b="1" dirty="0" smtClean="0">
                <a:solidFill>
                  <a:schemeClr val="tx1"/>
                </a:solidFill>
              </a:rPr>
              <a:t>:  </a:t>
            </a:r>
            <a:r>
              <a:rPr lang="en-GB" sz="4400" b="1" u="sng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the saints</a:t>
            </a:r>
            <a:r>
              <a:rPr lang="en-GB" sz="4400" b="1" dirty="0" smtClean="0"/>
              <a:t>  </a:t>
            </a:r>
            <a:r>
              <a:rPr lang="en-GB" sz="3600" b="1" i="1" dirty="0" smtClean="0">
                <a:solidFill>
                  <a:schemeClr val="tx1"/>
                </a:solidFill>
              </a:rPr>
              <a:t>[</a:t>
            </a:r>
            <a:r>
              <a:rPr lang="en-GB" sz="3600" b="1" i="1" dirty="0" err="1" smtClean="0">
                <a:solidFill>
                  <a:schemeClr val="tx1"/>
                </a:solidFill>
              </a:rPr>
              <a:t>Hab</a:t>
            </a:r>
            <a:r>
              <a:rPr lang="en-GB" sz="3600" b="1" i="1" dirty="0" smtClean="0">
                <a:solidFill>
                  <a:schemeClr val="tx1"/>
                </a:solidFill>
              </a:rPr>
              <a:t> 3:3-6] </a:t>
            </a:r>
          </a:p>
          <a:p>
            <a:r>
              <a:rPr lang="en-GB" sz="3600" b="1" i="1" dirty="0" smtClean="0">
                <a:solidFill>
                  <a:srgbClr val="FF0000"/>
                </a:solidFill>
              </a:rPr>
              <a:t>Esau/Edom </a:t>
            </a:r>
            <a:r>
              <a:rPr lang="en-GB" sz="3600" b="1" dirty="0" smtClean="0"/>
              <a:t>                                  </a:t>
            </a:r>
            <a:r>
              <a:rPr lang="en-GB" sz="3600" b="1" dirty="0" smtClean="0">
                <a:solidFill>
                  <a:schemeClr val="tx1"/>
                </a:solidFill>
              </a:rPr>
              <a:t>now</a:t>
            </a:r>
            <a:r>
              <a:rPr lang="en-GB" sz="3600" b="1" dirty="0" smtClean="0"/>
              <a:t> </a:t>
            </a:r>
            <a:r>
              <a:rPr lang="en-GB" sz="3600" b="1" u="sng" dirty="0" smtClean="0">
                <a:solidFill>
                  <a:srgbClr val="7030A0"/>
                </a:solidFill>
              </a:rPr>
              <a:t>Jordan</a:t>
            </a:r>
            <a:r>
              <a:rPr lang="en-GB" sz="36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en-GB" sz="3600" b="1" i="1" u="sng" dirty="0" smtClean="0">
                <a:solidFill>
                  <a:srgbClr val="FF0000"/>
                </a:solidFill>
              </a:rPr>
              <a:t>the Philistines </a:t>
            </a:r>
            <a:r>
              <a:rPr lang="en-GB" sz="3600" b="1" dirty="0" smtClean="0">
                <a:solidFill>
                  <a:srgbClr val="FF0000"/>
                </a:solidFill>
              </a:rPr>
              <a:t>(Palestinians)        </a:t>
            </a:r>
            <a:r>
              <a:rPr lang="en-GB" sz="3600" b="1" dirty="0" smtClean="0">
                <a:solidFill>
                  <a:schemeClr val="tx1"/>
                </a:solidFill>
              </a:rPr>
              <a:t>now</a:t>
            </a:r>
            <a:r>
              <a:rPr lang="en-GB" sz="3600" b="1" dirty="0" smtClean="0"/>
              <a:t> </a:t>
            </a:r>
            <a:r>
              <a:rPr lang="en-GB" sz="3600" b="1" u="sng" dirty="0" smtClean="0">
                <a:solidFill>
                  <a:srgbClr val="7030A0"/>
                </a:solidFill>
              </a:rPr>
              <a:t>Gaza</a:t>
            </a:r>
            <a:r>
              <a:rPr lang="en-GB" sz="36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en-GB" sz="3600" b="1" i="1" u="sng" dirty="0" smtClean="0">
                <a:solidFill>
                  <a:srgbClr val="FF0000"/>
                </a:solidFill>
              </a:rPr>
              <a:t>Ephraim and Samaria</a:t>
            </a:r>
            <a:r>
              <a:rPr lang="en-GB" sz="3600" b="1" i="1" dirty="0" smtClean="0">
                <a:solidFill>
                  <a:srgbClr val="FF0000"/>
                </a:solidFill>
              </a:rPr>
              <a:t>          </a:t>
            </a:r>
            <a:r>
              <a:rPr lang="en-GB" sz="3600" b="1" dirty="0" smtClean="0">
                <a:solidFill>
                  <a:schemeClr val="tx1"/>
                </a:solidFill>
              </a:rPr>
              <a:t>now</a:t>
            </a:r>
            <a:r>
              <a:rPr lang="en-GB" sz="3600" b="1" dirty="0" smtClean="0"/>
              <a:t> </a:t>
            </a:r>
            <a:r>
              <a:rPr lang="en-GB" sz="3600" b="1" u="sng" dirty="0" smtClean="0">
                <a:solidFill>
                  <a:srgbClr val="7030A0"/>
                </a:solidFill>
              </a:rPr>
              <a:t>West Bank</a:t>
            </a:r>
            <a:r>
              <a:rPr lang="en-GB" sz="36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en-GB" sz="3600" b="1" i="1" u="sng" dirty="0" smtClean="0">
                <a:solidFill>
                  <a:srgbClr val="FF0000"/>
                </a:solidFill>
              </a:rPr>
              <a:t>Gilead</a:t>
            </a:r>
            <a:r>
              <a:rPr lang="en-GB" sz="3600" b="1" i="1" dirty="0" smtClean="0">
                <a:solidFill>
                  <a:srgbClr val="FF0000"/>
                </a:solidFill>
              </a:rPr>
              <a:t>   </a:t>
            </a:r>
            <a:r>
              <a:rPr lang="en-GB" sz="3600" b="1" dirty="0" smtClean="0">
                <a:solidFill>
                  <a:srgbClr val="FF0000"/>
                </a:solidFill>
              </a:rPr>
              <a:t>(of Gad)                           </a:t>
            </a:r>
            <a:r>
              <a:rPr lang="en-GB" sz="3600" b="1" dirty="0" smtClean="0">
                <a:solidFill>
                  <a:schemeClr val="tx1"/>
                </a:solidFill>
              </a:rPr>
              <a:t>now </a:t>
            </a:r>
            <a:r>
              <a:rPr lang="en-GB" sz="3600" b="1" u="sng" dirty="0" smtClean="0">
                <a:solidFill>
                  <a:srgbClr val="7030A0"/>
                </a:solidFill>
              </a:rPr>
              <a:t>Jordan</a:t>
            </a:r>
            <a:r>
              <a:rPr lang="en-GB" sz="3600" b="1" dirty="0" smtClean="0">
                <a:solidFill>
                  <a:srgbClr val="7030A0"/>
                </a:solidFill>
              </a:rPr>
              <a:t>;</a:t>
            </a:r>
            <a:r>
              <a:rPr lang="en-GB" sz="3600" b="1" dirty="0" smtClean="0"/>
              <a:t> </a:t>
            </a:r>
          </a:p>
        </p:txBody>
      </p:sp>
      <p:pic>
        <p:nvPicPr>
          <p:cNvPr id="4" name="Picture 3" descr="Modern Isra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8858312" cy="1714512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5" name="Down Arrow 4"/>
          <p:cNvSpPr/>
          <p:nvPr/>
        </p:nvSpPr>
        <p:spPr>
          <a:xfrm>
            <a:off x="1928794" y="3214686"/>
            <a:ext cx="484632" cy="42862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DIAH - 12 Tribes of Isra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8786874" cy="6500858"/>
          </a:xfrm>
          <a:prstGeom prst="rect">
            <a:avLst/>
          </a:prstGeom>
          <a:ln w="76200">
            <a:solidFill>
              <a:srgbClr val="3333CC"/>
            </a:solidFill>
          </a:ln>
        </p:spPr>
      </p:pic>
      <p:sp>
        <p:nvSpPr>
          <p:cNvPr id="3" name="Left Arrow 2"/>
          <p:cNvSpPr/>
          <p:nvPr/>
        </p:nvSpPr>
        <p:spPr>
          <a:xfrm flipH="1">
            <a:off x="9786973" y="714356"/>
            <a:ext cx="45719" cy="1428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bg1"/>
                </a:solidFill>
              </a:rPr>
              <a:t>ZAREPHETH</a:t>
            </a:r>
            <a:endParaRPr lang="en-GB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DIAH - Israel &amp; surrounding natio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8858312" cy="6572296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3" name="Left Arrow Callout 2"/>
          <p:cNvSpPr/>
          <p:nvPr/>
        </p:nvSpPr>
        <p:spPr>
          <a:xfrm>
            <a:off x="7929586" y="1357298"/>
            <a:ext cx="1071570" cy="214314"/>
          </a:xfrm>
          <a:prstGeom prst="leftArrowCallout">
            <a:avLst>
              <a:gd name="adj1" fmla="val 25000"/>
              <a:gd name="adj2" fmla="val 11666"/>
              <a:gd name="adj3" fmla="val 133332"/>
              <a:gd name="adj4" fmla="val 64977"/>
            </a:avLst>
          </a:prstGeom>
          <a:solidFill>
            <a:srgbClr val="FF0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642918"/>
            <a:ext cx="1285884" cy="2308324"/>
          </a:xfrm>
          <a:prstGeom prst="rect">
            <a:avLst/>
          </a:prstGeom>
          <a:solidFill>
            <a:srgbClr val="7030A0"/>
          </a:solidFill>
          <a:ln w="762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GOLAN HEIGHTS</a:t>
            </a:r>
          </a:p>
          <a:p>
            <a:r>
              <a:rPr lang="en-GB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WAS </a:t>
            </a:r>
          </a:p>
          <a:p>
            <a:r>
              <a:rPr lang="en-GB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WITHIN</a:t>
            </a:r>
          </a:p>
          <a:p>
            <a:r>
              <a:rPr lang="en-GB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THE </a:t>
            </a:r>
          </a:p>
          <a:p>
            <a:r>
              <a:rPr lang="en-GB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TERRITORY</a:t>
            </a:r>
          </a:p>
          <a:p>
            <a:r>
              <a:rPr lang="en-GB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OF MANASSEH</a:t>
            </a:r>
            <a:endParaRPr lang="en-GB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792288" y="7072338"/>
            <a:ext cx="5486400" cy="71438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Picture Placeholder 4" descr="OBADIAH - Zarephath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929322" y="214290"/>
            <a:ext cx="3000396" cy="6500858"/>
          </a:xfrm>
          <a:ln w="76200">
            <a:solidFill>
              <a:schemeClr val="tx1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42852"/>
            <a:ext cx="5786478" cy="6572296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GB" sz="16000" dirty="0" smtClean="0"/>
              <a:t>                 </a:t>
            </a:r>
            <a:r>
              <a:rPr lang="en-GB" sz="16000" b="1" u="sng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Verse 20</a:t>
            </a:r>
          </a:p>
          <a:p>
            <a:pPr>
              <a:lnSpc>
                <a:spcPct val="120000"/>
              </a:lnSpc>
            </a:pPr>
            <a:r>
              <a:rPr lang="en-GB" sz="9000" b="1" dirty="0" smtClean="0">
                <a:solidFill>
                  <a:srgbClr val="7030A0"/>
                </a:solidFill>
              </a:rPr>
              <a:t>    </a:t>
            </a:r>
            <a:r>
              <a:rPr lang="en-GB" sz="14400" b="1" dirty="0" smtClean="0">
                <a:solidFill>
                  <a:srgbClr val="7030A0"/>
                </a:solidFill>
              </a:rPr>
              <a:t>              </a:t>
            </a:r>
            <a:r>
              <a:rPr lang="en-GB" sz="14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ZAREPHATH</a:t>
            </a:r>
            <a:endParaRPr lang="en-GB" sz="14400" b="1" u="sng" dirty="0" smtClean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12800" b="1" dirty="0" smtClean="0">
                <a:solidFill>
                  <a:srgbClr val="7030A0"/>
                </a:solidFill>
              </a:rPr>
              <a:t>          means </a:t>
            </a:r>
            <a:r>
              <a:rPr lang="en-GB" sz="14400" b="1" dirty="0" smtClean="0">
                <a:solidFill>
                  <a:srgbClr val="002060"/>
                </a:solidFill>
              </a:rPr>
              <a:t>“</a:t>
            </a:r>
            <a:r>
              <a:rPr lang="en-GB" sz="14400" b="1" i="1" dirty="0" smtClean="0">
                <a:solidFill>
                  <a:srgbClr val="002060"/>
                </a:solidFill>
              </a:rPr>
              <a:t>Refinement </a:t>
            </a:r>
            <a:r>
              <a:rPr lang="en-GB" sz="14400" b="1" dirty="0" smtClean="0">
                <a:solidFill>
                  <a:srgbClr val="002060"/>
                </a:solidFill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en-GB" sz="14400" b="1" dirty="0" smtClean="0">
                <a:solidFill>
                  <a:srgbClr val="7030A0"/>
                </a:solidFill>
              </a:rPr>
              <a:t>             Now in Lebanon!</a:t>
            </a:r>
          </a:p>
          <a:p>
            <a:pPr>
              <a:lnSpc>
                <a:spcPct val="120000"/>
              </a:lnSpc>
            </a:pPr>
            <a:r>
              <a:rPr lang="en-GB" sz="14400" b="1" dirty="0" smtClean="0">
                <a:solidFill>
                  <a:srgbClr val="7030A0"/>
                </a:solidFill>
              </a:rPr>
              <a:t>        Connected with </a:t>
            </a:r>
            <a:r>
              <a:rPr lang="en-GB" sz="14400" b="1" i="1" dirty="0" smtClean="0">
                <a:solidFill>
                  <a:srgbClr val="FF0000"/>
                </a:solidFill>
              </a:rPr>
              <a:t>Elijah</a:t>
            </a:r>
            <a:r>
              <a:rPr lang="en-GB" sz="14400" b="1" dirty="0" smtClean="0">
                <a:solidFill>
                  <a:srgbClr val="7030A0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GB" sz="14400" b="1" dirty="0" smtClean="0">
                <a:solidFill>
                  <a:srgbClr val="0070C0"/>
                </a:solidFill>
              </a:rPr>
              <a:t>              </a:t>
            </a:r>
            <a:r>
              <a:rPr lang="en-GB" sz="14400" b="1" i="1" dirty="0" smtClean="0">
                <a:solidFill>
                  <a:srgbClr val="0070C0"/>
                </a:solidFill>
              </a:rPr>
              <a:t>(I Kings 17:9)</a:t>
            </a:r>
          </a:p>
          <a:p>
            <a:pPr>
              <a:lnSpc>
                <a:spcPct val="120000"/>
              </a:lnSpc>
            </a:pPr>
            <a:r>
              <a:rPr lang="en-GB" sz="14400" b="1" dirty="0" smtClean="0">
                <a:solidFill>
                  <a:srgbClr val="7030A0"/>
                </a:solidFill>
              </a:rPr>
              <a:t>      Also in the area of the</a:t>
            </a:r>
          </a:p>
          <a:p>
            <a:pPr>
              <a:lnSpc>
                <a:spcPct val="120000"/>
              </a:lnSpc>
            </a:pPr>
            <a:r>
              <a:rPr lang="en-GB" sz="14400" b="1" dirty="0" smtClean="0">
                <a:solidFill>
                  <a:srgbClr val="7030A0"/>
                </a:solidFill>
              </a:rPr>
              <a:t>    </a:t>
            </a:r>
            <a:r>
              <a:rPr lang="en-GB" sz="14400" b="1" i="1" dirty="0" err="1" smtClean="0">
                <a:solidFill>
                  <a:srgbClr val="7030A0"/>
                </a:solidFill>
              </a:rPr>
              <a:t>Zidonians</a:t>
            </a:r>
            <a:r>
              <a:rPr lang="en-GB" sz="14400" b="1" dirty="0" smtClean="0">
                <a:solidFill>
                  <a:srgbClr val="7030A0"/>
                </a:solidFill>
              </a:rPr>
              <a:t> where </a:t>
            </a:r>
            <a:r>
              <a:rPr lang="en-GB" sz="14400" b="1" i="1" dirty="0" smtClean="0">
                <a:solidFill>
                  <a:srgbClr val="FF0000"/>
                </a:solidFill>
              </a:rPr>
              <a:t>Jezebel</a:t>
            </a:r>
            <a:r>
              <a:rPr lang="en-GB" sz="14400" b="1" i="1" dirty="0" smtClean="0">
                <a:solidFill>
                  <a:srgbClr val="7030A0"/>
                </a:solidFill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GB" sz="14400" b="1" i="1" dirty="0" smtClean="0">
                <a:solidFill>
                  <a:srgbClr val="7030A0"/>
                </a:solidFill>
              </a:rPr>
              <a:t>   </a:t>
            </a:r>
            <a:r>
              <a:rPr lang="en-GB" sz="14400" b="1" dirty="0" smtClean="0">
                <a:solidFill>
                  <a:srgbClr val="7030A0"/>
                </a:solidFill>
              </a:rPr>
              <a:t>daughter of </a:t>
            </a:r>
            <a:r>
              <a:rPr lang="en-GB" sz="14400" b="1" dirty="0" err="1" smtClean="0">
                <a:solidFill>
                  <a:srgbClr val="7030A0"/>
                </a:solidFill>
              </a:rPr>
              <a:t>Ethbaal</a:t>
            </a:r>
            <a:r>
              <a:rPr lang="en-GB" sz="14400" b="1" dirty="0" smtClean="0">
                <a:solidFill>
                  <a:srgbClr val="7030A0"/>
                </a:solidFill>
              </a:rPr>
              <a:t> the king, was born </a:t>
            </a:r>
            <a:r>
              <a:rPr lang="en-GB" sz="14400" b="1" i="1" dirty="0" smtClean="0">
                <a:solidFill>
                  <a:srgbClr val="0070C0"/>
                </a:solidFill>
              </a:rPr>
              <a:t>(I Kings 16:31)</a:t>
            </a:r>
            <a:endParaRPr lang="en-GB" sz="144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DIAH - Lebanon 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 rot="15469710" flipH="1" flipV="1">
            <a:off x="281451" y="3302242"/>
            <a:ext cx="2435258" cy="743508"/>
          </a:xfrm>
          <a:prstGeom prst="rightArrow">
            <a:avLst>
              <a:gd name="adj1" fmla="val 50000"/>
              <a:gd name="adj2" fmla="val 435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2000240"/>
            <a:ext cx="2295679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FF00"/>
                </a:solidFill>
              </a:rPr>
              <a:t>ZAREPHATH</a:t>
            </a:r>
            <a:endParaRPr lang="en-GB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DIAH - 12 Tribes of Isra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>
            <a:off x="4286248" y="357166"/>
            <a:ext cx="4857752" cy="71438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ZAREPHATH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DIAH - Zarepha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8858312" cy="6572296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072066" y="357166"/>
            <a:ext cx="3714776" cy="1754326"/>
          </a:xfrm>
          <a:prstGeom prst="rect">
            <a:avLst/>
          </a:prstGeom>
          <a:solidFill>
            <a:srgbClr val="FFFF00"/>
          </a:solidFill>
          <a:ln w="762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002060"/>
                </a:solidFill>
              </a:rPr>
              <a:t>ZAREPHATH</a:t>
            </a:r>
          </a:p>
          <a:p>
            <a:r>
              <a:rPr lang="en-GB" sz="5400" dirty="0" smtClean="0">
                <a:solidFill>
                  <a:srgbClr val="002060"/>
                </a:solidFill>
              </a:rPr>
              <a:t>(in Lebanon)</a:t>
            </a:r>
            <a:endParaRPr lang="en-GB" sz="54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5643578"/>
            <a:ext cx="607223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cp ZECHARIAH 10:10</a:t>
            </a:r>
            <a:endParaRPr lang="en-GB" sz="5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DIAH - Zarepha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162175"/>
            <a:ext cx="3810000" cy="2533650"/>
          </a:xfrm>
          <a:prstGeom prst="rect">
            <a:avLst/>
          </a:prstGeom>
        </p:spPr>
      </p:pic>
      <p:pic>
        <p:nvPicPr>
          <p:cNvPr id="3" name="Picture 2" descr="OBADIAH - Maghen Abraham Synagogue in Beiru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42852"/>
            <a:ext cx="8858312" cy="6572296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14282" y="285728"/>
            <a:ext cx="8286808" cy="646331"/>
          </a:xfrm>
          <a:prstGeom prst="rect">
            <a:avLst/>
          </a:prstGeom>
          <a:solidFill>
            <a:srgbClr val="FFFF00"/>
          </a:solidFill>
          <a:ln w="5715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2060"/>
                </a:solidFill>
              </a:rPr>
              <a:t>RE-BUILT SYNAGOGUE IN LEBANON (Beirut)</a:t>
            </a:r>
            <a:endParaRPr lang="en-GB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142844" y="142852"/>
            <a:ext cx="8786874" cy="2857520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9900"/>
            </a:solidFill>
          </a:ln>
        </p:spPr>
        <p:txBody>
          <a:bodyPr>
            <a:noAutofit/>
          </a:bodyPr>
          <a:lstStyle/>
          <a:p>
            <a:r>
              <a:rPr lang="en-GB" sz="3200" dirty="0" smtClean="0"/>
              <a:t>                   </a:t>
            </a:r>
            <a:r>
              <a:rPr lang="en-GB" sz="4000" u="sng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VERSE 20</a:t>
            </a:r>
            <a:r>
              <a:rPr lang="en-GB" sz="4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GB" sz="4000" dirty="0" smtClean="0"/>
              <a:t>–</a:t>
            </a:r>
            <a:r>
              <a:rPr lang="en-GB" sz="4000" dirty="0" smtClean="0">
                <a:solidFill>
                  <a:srgbClr val="7030A0"/>
                </a:solidFill>
              </a:rPr>
              <a:t> </a:t>
            </a:r>
            <a:r>
              <a:rPr lang="en-GB" sz="48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SEPHARAD</a:t>
            </a:r>
            <a:r>
              <a:rPr lang="en-GB" sz="4000" dirty="0" smtClean="0">
                <a:solidFill>
                  <a:srgbClr val="7030A0"/>
                </a:solidFill>
              </a:rPr>
              <a:t> 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600" dirty="0" smtClean="0"/>
              <a:t>                 </a:t>
            </a:r>
            <a:r>
              <a:rPr lang="en-GB" sz="3600" dirty="0" smtClean="0">
                <a:solidFill>
                  <a:srgbClr val="0070C0"/>
                </a:solidFill>
              </a:rPr>
              <a:t>“Of unknown derivation”; 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   Possibly referring to the Sephardic Jews</a:t>
            </a:r>
            <a:br>
              <a:rPr lang="en-GB" sz="3600" dirty="0" smtClean="0"/>
            </a:br>
            <a:r>
              <a:rPr lang="en-GB" sz="3600" dirty="0" smtClean="0"/>
              <a:t>    who migrated to the Iberian Peninsula;</a:t>
            </a:r>
            <a:br>
              <a:rPr lang="en-GB" sz="3600" dirty="0" smtClean="0"/>
            </a:br>
            <a:r>
              <a:rPr lang="en-GB" sz="3600" dirty="0" smtClean="0"/>
              <a:t>   </a:t>
            </a:r>
            <a:r>
              <a:rPr lang="en-GB" sz="3600" u="sng" dirty="0" smtClean="0"/>
              <a:t>or</a:t>
            </a:r>
            <a:r>
              <a:rPr lang="en-GB" sz="3600" dirty="0" smtClean="0"/>
              <a:t> to the ‘</a:t>
            </a:r>
            <a:r>
              <a:rPr lang="en-GB" sz="3600" i="1" dirty="0" smtClean="0"/>
              <a:t>distant </a:t>
            </a:r>
            <a:r>
              <a:rPr lang="en-GB" sz="3600" dirty="0" smtClean="0"/>
              <a:t>’ north: </a:t>
            </a:r>
            <a:r>
              <a:rPr lang="en-GB" sz="3600" i="1" u="sng" dirty="0" smtClean="0">
                <a:solidFill>
                  <a:srgbClr val="C00000"/>
                </a:solidFill>
              </a:rPr>
              <a:t>Assyria/Babylon</a:t>
            </a:r>
            <a:r>
              <a:rPr lang="en-GB" sz="3600" dirty="0" smtClean="0"/>
              <a:t>?                   </a:t>
            </a:r>
            <a:endParaRPr lang="en-GB" sz="3600" dirty="0"/>
          </a:p>
        </p:txBody>
      </p:sp>
      <p:pic>
        <p:nvPicPr>
          <p:cNvPr id="5" name="Picture Placeholder 4" descr="OBADIAH - Sphardic Jews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2844" y="3143248"/>
            <a:ext cx="8736538" cy="3571900"/>
          </a:xfrm>
          <a:ln w="76200">
            <a:solidFill>
              <a:schemeClr val="tx1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flipH="1" flipV="1">
            <a:off x="1285852" y="9741262"/>
            <a:ext cx="71437" cy="45719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792288" y="7026618"/>
            <a:ext cx="54864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Picture Placeholder 4" descr="HARP (Psalm 32-2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2844" y="142852"/>
            <a:ext cx="3286148" cy="6572296"/>
          </a:xfrm>
          <a:ln w="76200">
            <a:solidFill>
              <a:srgbClr val="3333CC"/>
            </a:solidFill>
          </a:ln>
          <a:effectLst>
            <a:softEdge rad="127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71868" y="142852"/>
            <a:ext cx="5429288" cy="6572296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GB" sz="48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 </a:t>
            </a:r>
            <a:r>
              <a:rPr lang="en-GB" sz="4800" b="1" u="sng" dirty="0" smtClean="0">
                <a:solidFill>
                  <a:srgbClr val="7030A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V21</a:t>
            </a:r>
          </a:p>
          <a:p>
            <a:r>
              <a:rPr lang="en-GB" sz="4400" dirty="0" smtClean="0"/>
              <a:t>        </a:t>
            </a:r>
            <a:r>
              <a:rPr lang="en-GB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‘</a:t>
            </a:r>
            <a:r>
              <a:rPr lang="en-GB" sz="4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SAVIOURS’</a:t>
            </a:r>
            <a:r>
              <a:rPr lang="en-GB" sz="4400" dirty="0" smtClean="0"/>
              <a:t> 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en-GB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‘DELIVERERS’ </a:t>
            </a:r>
            <a:r>
              <a:rPr lang="en-GB" sz="4400" b="1" dirty="0" smtClean="0"/>
              <a:t>cp  </a:t>
            </a:r>
            <a:r>
              <a:rPr lang="en-GB" sz="4400" b="1" u="sng" dirty="0" smtClean="0">
                <a:solidFill>
                  <a:srgbClr val="7030A0"/>
                </a:solidFill>
              </a:rPr>
              <a:t>V17</a:t>
            </a:r>
            <a:r>
              <a:rPr lang="en-GB" sz="4400" b="1" dirty="0" smtClean="0"/>
              <a:t>)</a:t>
            </a:r>
          </a:p>
          <a:p>
            <a:r>
              <a:rPr lang="en-GB" sz="4400" b="1" dirty="0" smtClean="0"/>
              <a:t>  </a:t>
            </a:r>
            <a:r>
              <a:rPr lang="en-GB" sz="4400" b="1" dirty="0" smtClean="0">
                <a:solidFill>
                  <a:srgbClr val="0070C0"/>
                </a:solidFill>
              </a:rPr>
              <a:t>“</a:t>
            </a:r>
            <a:r>
              <a:rPr lang="en-GB" sz="4400" b="1" i="1" dirty="0" smtClean="0">
                <a:solidFill>
                  <a:srgbClr val="0070C0"/>
                </a:solidFill>
              </a:rPr>
              <a:t>ON </a:t>
            </a:r>
            <a:r>
              <a:rPr lang="en-GB" sz="44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MOUNT ZION </a:t>
            </a:r>
            <a:endParaRPr lang="en-GB" sz="4400" b="1" i="1" u="sng" dirty="0" smtClean="0">
              <a:solidFill>
                <a:srgbClr val="FF0000"/>
              </a:solidFill>
            </a:endParaRPr>
          </a:p>
          <a:p>
            <a:r>
              <a:rPr lang="en-GB" sz="4400" b="1" i="1" dirty="0" smtClean="0"/>
              <a:t>         </a:t>
            </a:r>
            <a:r>
              <a:rPr lang="en-GB" sz="4400" b="1" i="1" dirty="0" smtClean="0">
                <a:solidFill>
                  <a:srgbClr val="0070C0"/>
                </a:solidFill>
              </a:rPr>
              <a:t>TO JUDGE </a:t>
            </a:r>
            <a:r>
              <a:rPr lang="en-GB" sz="4400" b="1" dirty="0" smtClean="0">
                <a:solidFill>
                  <a:srgbClr val="0070C0"/>
                </a:solidFill>
              </a:rPr>
              <a:t>”</a:t>
            </a:r>
          </a:p>
          <a:p>
            <a:r>
              <a:rPr lang="en-GB" sz="4400" b="1" dirty="0" smtClean="0"/>
              <a:t>                  cp</a:t>
            </a:r>
          </a:p>
          <a:p>
            <a:r>
              <a:rPr lang="en-GB" sz="4400" b="1" dirty="0" smtClean="0"/>
              <a:t>  </a:t>
            </a:r>
            <a:r>
              <a:rPr lang="en-GB" sz="4400" b="1" u="sng" dirty="0" smtClean="0">
                <a:solidFill>
                  <a:srgbClr val="7030A0"/>
                </a:solidFill>
              </a:rPr>
              <a:t>I CORINTHIANS 6:2-3</a:t>
            </a:r>
          </a:p>
          <a:p>
            <a:r>
              <a:rPr lang="en-GB" sz="4400" b="1" dirty="0" smtClean="0">
                <a:solidFill>
                  <a:srgbClr val="7030A0"/>
                </a:solidFill>
              </a:rPr>
              <a:t>  </a:t>
            </a:r>
            <a:r>
              <a:rPr lang="en-GB" sz="4400" b="1" dirty="0" smtClean="0"/>
              <a:t>&amp;</a:t>
            </a:r>
            <a:r>
              <a:rPr lang="en-GB" sz="4400" b="1" dirty="0" smtClean="0">
                <a:solidFill>
                  <a:srgbClr val="7030A0"/>
                </a:solidFill>
              </a:rPr>
              <a:t> </a:t>
            </a:r>
            <a:r>
              <a:rPr lang="en-GB" sz="5400" b="1" u="sng" dirty="0" smtClean="0">
                <a:solidFill>
                  <a:srgbClr val="7030A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PSALM 149:5-9</a:t>
            </a:r>
            <a:endParaRPr lang="en-GB" sz="5400" b="1" u="sng" dirty="0">
              <a:solidFill>
                <a:srgbClr val="7030A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DIAH - Bible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214291"/>
            <a:ext cx="8786874" cy="642942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2708</TotalTime>
  <Words>911</Words>
  <Application>Microsoft Office PowerPoint</Application>
  <PresentationFormat>On-screen Show (4:3)</PresentationFormat>
  <Paragraphs>156</Paragraphs>
  <Slides>26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PROPHECY OF OBADIAH</vt:lpstr>
      <vt:lpstr>OBADIAH means</vt:lpstr>
      <vt:lpstr>SUGGESTION:       Both fit</vt:lpstr>
      <vt:lpstr>Slide 4</vt:lpstr>
      <vt:lpstr>LARGEST EXTENT OF EDOM WAS  CIRCA  800 BC</vt:lpstr>
      <vt:lpstr>EDOM (in red) DESTROYED IN 5th CENTURY BC -------------------- [Part of territory later known as IDUMEA shown in dark red]</vt:lpstr>
      <vt:lpstr>EDOM:</vt:lpstr>
      <vt:lpstr>        CONTRAST  ESAU (v6) WITH (“THY       BROTHER”) JACOB (Obadiah 10 &amp; 12):</vt:lpstr>
      <vt:lpstr>EDOM:</vt:lpstr>
      <vt:lpstr>JOSEPHUS (JEWISH HISTORIAN) REPORTED THAT EDOMITES WERE:</vt:lpstr>
      <vt:lpstr>Comparing Ezekiel 35 and Obadiah</vt:lpstr>
      <vt:lpstr>EDOM – REPRESENTATIVE OF HEATHEN(ANTI-SEMITIC) NATIONS:</vt:lpstr>
      <vt:lpstr>“DELIVERANCE” (V17) AND “SAVIOURS” (V21) UPON MOUNT ZION MUST BE IN THE FUTURE [Is 46:13] &amp;  Numb 24:17-19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                   VERSE 20 – SEPHARAD                   “Of unknown derivation”;     Possibly referring to the Sephardic Jews     who migrated to the Iberian Peninsula;    or to the ‘distant ’ north: Assyria/Babylon?                   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PROPHECY OF OBADIAH</dc:title>
  <dc:creator>User</dc:creator>
  <cp:lastModifiedBy>paul.danks@talktalk.net</cp:lastModifiedBy>
  <cp:revision>242</cp:revision>
  <dcterms:created xsi:type="dcterms:W3CDTF">2018-10-03T20:57:04Z</dcterms:created>
  <dcterms:modified xsi:type="dcterms:W3CDTF">2018-11-29T11:13:00Z</dcterms:modified>
</cp:coreProperties>
</file>