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3"/>
  </p:notesMasterIdLst>
  <p:sldIdLst>
    <p:sldId id="256" r:id="rId2"/>
    <p:sldId id="287" r:id="rId3"/>
    <p:sldId id="301" r:id="rId4"/>
    <p:sldId id="292" r:id="rId5"/>
    <p:sldId id="288" r:id="rId6"/>
    <p:sldId id="272" r:id="rId7"/>
    <p:sldId id="294" r:id="rId8"/>
    <p:sldId id="295" r:id="rId9"/>
    <p:sldId id="296" r:id="rId10"/>
    <p:sldId id="293" r:id="rId11"/>
    <p:sldId id="289" r:id="rId12"/>
    <p:sldId id="299" r:id="rId13"/>
    <p:sldId id="297" r:id="rId14"/>
    <p:sldId id="298" r:id="rId15"/>
    <p:sldId id="290" r:id="rId16"/>
    <p:sldId id="270" r:id="rId17"/>
    <p:sldId id="273" r:id="rId18"/>
    <p:sldId id="276" r:id="rId19"/>
    <p:sldId id="291" r:id="rId20"/>
    <p:sldId id="283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00FF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94" autoAdjust="0"/>
    <p:restoredTop sz="91525" autoAdjust="0"/>
  </p:normalViewPr>
  <p:slideViewPr>
    <p:cSldViewPr>
      <p:cViewPr>
        <p:scale>
          <a:sx n="77" d="100"/>
          <a:sy n="77" d="100"/>
        </p:scale>
        <p:origin x="-9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7249E-510F-49A4-8051-D5DE87CA6432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0C347-DC90-4E6A-B101-AB81ABD656D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0C347-DC90-4E6A-B101-AB81ABD656D0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857D4-9F77-4CEC-BA46-E47AA5E2C0AA}" type="datetimeFigureOut">
              <a:rPr lang="en-US" smtClean="0"/>
              <a:pPr/>
              <a:t>11/20/2018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E7324-D159-470B-9ABF-9937FF8A598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28"/>
            <a:ext cx="8572560" cy="3500462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9600" b="1" u="sng" dirty="0" smtClean="0">
                <a:solidFill>
                  <a:srgbClr val="7030A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PROPHECY OF ZEPHANIAH</a:t>
            </a:r>
            <a:endParaRPr lang="en-GB" sz="9600" b="1" u="sng" dirty="0">
              <a:solidFill>
                <a:srgbClr val="7030A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4572008"/>
            <a:ext cx="8572560" cy="2071702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4800" b="1" u="sng" dirty="0" smtClean="0"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PIONEER CENTRE BIBLE SCHOOL:</a:t>
            </a:r>
          </a:p>
          <a:p>
            <a:r>
              <a:rPr lang="en-GB" sz="4400" b="1" i="1" u="sng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GB" sz="4400" b="1" i="1" u="sng" baseline="3000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GB" sz="4400" b="1" i="1" u="sng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DECEMBER </a:t>
            </a:r>
            <a:r>
              <a:rPr lang="en-GB" sz="4400" b="1" i="1" u="sng" dirty="0" smtClean="0">
                <a:solidFill>
                  <a:srgbClr val="C0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2018 </a:t>
            </a:r>
          </a:p>
          <a:p>
            <a:endParaRPr lang="en-GB" sz="3600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GB" sz="3200" b="1" i="1" u="sng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571504"/>
          </a:xfrm>
          <a:solidFill>
            <a:srgbClr val="7030A0"/>
          </a:solidFill>
          <a:ln w="762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GB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ZEPHANIAH</a:t>
            </a:r>
            <a:r>
              <a:rPr lang="en-GB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5300" b="1" dirty="0" smtClean="0">
                <a:solidFill>
                  <a:srgbClr val="FF0000"/>
                </a:solidFill>
              </a:rPr>
              <a:t>means</a:t>
            </a:r>
            <a:endParaRPr lang="en-GB" sz="53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94"/>
            <a:ext cx="8786874" cy="592935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GB" sz="4400" i="1" dirty="0" smtClean="0"/>
              <a:t>                                          </a:t>
            </a:r>
            <a:r>
              <a:rPr lang="en-GB" sz="11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</a:t>
            </a:r>
            <a:r>
              <a:rPr lang="en-GB" sz="110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YAH HAS HIDDEN</a:t>
            </a:r>
            <a:r>
              <a:rPr lang="en-GB" sz="11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</a:p>
          <a:p>
            <a:pPr>
              <a:buNone/>
            </a:pPr>
            <a:r>
              <a:rPr lang="en-GB" sz="9000" b="1" i="1" dirty="0" smtClean="0">
                <a:solidFill>
                  <a:srgbClr val="FF0000"/>
                </a:solidFill>
              </a:rPr>
              <a:t>     He prophesied </a:t>
            </a:r>
            <a:r>
              <a:rPr lang="en-GB" sz="9000" b="1" i="1" dirty="0" smtClean="0">
                <a:solidFill>
                  <a:srgbClr val="0070C0"/>
                </a:solidFill>
              </a:rPr>
              <a:t>“in the days of </a:t>
            </a:r>
            <a:r>
              <a:rPr lang="en-GB" sz="9000" b="1" i="1" u="sng" dirty="0" smtClean="0">
                <a:solidFill>
                  <a:srgbClr val="0070C0"/>
                </a:solidFill>
              </a:rPr>
              <a:t>Josiah</a:t>
            </a:r>
            <a:r>
              <a:rPr lang="en-GB" sz="9000" b="1" i="1" dirty="0" smtClean="0">
                <a:solidFill>
                  <a:srgbClr val="0070C0"/>
                </a:solidFill>
              </a:rPr>
              <a:t>” </a:t>
            </a:r>
          </a:p>
          <a:p>
            <a:pPr>
              <a:buNone/>
            </a:pPr>
            <a:r>
              <a:rPr lang="en-GB" sz="9000" b="1" i="1" dirty="0" smtClean="0">
                <a:solidFill>
                  <a:srgbClr val="0070C0"/>
                </a:solidFill>
              </a:rPr>
              <a:t>       </a:t>
            </a:r>
            <a:r>
              <a:rPr lang="en-GB" sz="9000" b="1" i="1" dirty="0" smtClean="0">
                <a:solidFill>
                  <a:srgbClr val="FF0000"/>
                </a:solidFill>
              </a:rPr>
              <a:t>(</a:t>
            </a:r>
            <a:r>
              <a:rPr lang="en-GB" sz="9000" b="1" i="1" dirty="0" err="1" smtClean="0">
                <a:solidFill>
                  <a:srgbClr val="FF0000"/>
                </a:solidFill>
              </a:rPr>
              <a:t>ch</a:t>
            </a:r>
            <a:r>
              <a:rPr lang="en-GB" sz="9000" b="1" i="1" dirty="0" smtClean="0">
                <a:solidFill>
                  <a:srgbClr val="FF0000"/>
                </a:solidFill>
              </a:rPr>
              <a:t> 1:1)  whose kingship was :</a:t>
            </a:r>
          </a:p>
          <a:p>
            <a:pPr>
              <a:buFont typeface="Wingdings" pitchFamily="2" charset="2"/>
              <a:buChar char="v"/>
            </a:pPr>
            <a:r>
              <a:rPr lang="en-GB" sz="6300" b="1" i="1" dirty="0" smtClean="0">
                <a:solidFill>
                  <a:srgbClr val="7030A0"/>
                </a:solidFill>
              </a:rPr>
              <a:t>                 </a:t>
            </a:r>
            <a:r>
              <a:rPr lang="en-GB" sz="11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between </a:t>
            </a:r>
            <a:r>
              <a:rPr lang="en-GB" sz="110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639 – 609 BC</a:t>
            </a:r>
            <a:endParaRPr lang="en-GB" sz="11000" b="1" i="1" u="sng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sz="4300" b="1" dirty="0" smtClean="0"/>
              <a:t>   </a:t>
            </a:r>
            <a:r>
              <a:rPr lang="en-GB" sz="9000" b="1" dirty="0" smtClean="0"/>
              <a:t>His great-great-grandfather appears to have     been </a:t>
            </a:r>
            <a:r>
              <a:rPr lang="en-GB" sz="9000" b="1" i="1" u="sng" dirty="0" smtClean="0"/>
              <a:t>Hezekiah</a:t>
            </a:r>
            <a:r>
              <a:rPr lang="en-GB" sz="9000" b="1" i="1" dirty="0" smtClean="0"/>
              <a:t> </a:t>
            </a:r>
            <a:r>
              <a:rPr lang="en-GB" sz="9000" b="1" dirty="0" smtClean="0"/>
              <a:t>so he was in the line of  David </a:t>
            </a:r>
            <a:r>
              <a:rPr lang="en-GB" sz="9000" b="1" i="1" dirty="0" smtClean="0"/>
              <a:t>(as was Josiah).</a:t>
            </a:r>
          </a:p>
          <a:p>
            <a:pPr>
              <a:buNone/>
            </a:pPr>
            <a:r>
              <a:rPr lang="en-GB" sz="9000" b="1" i="1" dirty="0" smtClean="0">
                <a:solidFill>
                  <a:srgbClr val="0070C0"/>
                </a:solidFill>
              </a:rPr>
              <a:t>        </a:t>
            </a:r>
            <a:r>
              <a:rPr lang="en-GB" sz="9000" b="1" i="1" u="sng" dirty="0" smtClean="0">
                <a:solidFill>
                  <a:srgbClr val="C00000"/>
                </a:solidFill>
              </a:rPr>
              <a:t>V 8 </a:t>
            </a:r>
            <a:r>
              <a:rPr lang="en-GB" sz="9000" b="1" i="1" dirty="0" smtClean="0">
                <a:solidFill>
                  <a:srgbClr val="C00000"/>
                </a:solidFill>
              </a:rPr>
              <a:t>seems to suggest that Josiah’s sons were grown to maturity which indicates an actual date of writing:</a:t>
            </a:r>
            <a:endParaRPr lang="en-GB" sz="90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GB" sz="63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11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Circa </a:t>
            </a:r>
            <a:r>
              <a:rPr lang="en-GB" sz="11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606 BC</a:t>
            </a:r>
            <a:r>
              <a:rPr lang="en-GB" sz="11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9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[Jerusalem’s demise in 586]</a:t>
            </a:r>
            <a:endParaRPr lang="en-GB" sz="9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PHANIAH - Timeline 02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8858312" cy="6572296"/>
          </a:xfrm>
          <a:prstGeom prst="rect">
            <a:avLst/>
          </a:prstGeom>
          <a:ln w="76200">
            <a:solidFill>
              <a:srgbClr val="3333CC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072337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-.pn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5720" y="142875"/>
            <a:ext cx="8643997" cy="2500307"/>
          </a:xfrm>
          <a:ln w="762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2" y="2786058"/>
            <a:ext cx="8715436" cy="3929090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rmAutofit fontScale="92500"/>
          </a:bodyPr>
          <a:lstStyle/>
          <a:p>
            <a:r>
              <a:rPr lang="en-GB" sz="6500" b="1" i="1" dirty="0" smtClean="0">
                <a:solidFill>
                  <a:srgbClr val="0070C0"/>
                </a:solidFill>
              </a:rPr>
              <a:t> Theme of the book:</a:t>
            </a:r>
          </a:p>
          <a:p>
            <a:r>
              <a:rPr lang="en-GB" sz="6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en-GB" sz="6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DAY OF YAHWEH </a:t>
            </a:r>
            <a:r>
              <a:rPr lang="en-GB" sz="6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  AT HAND</a:t>
            </a:r>
            <a:r>
              <a:rPr lang="en-GB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GB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en-GB" sz="6500" b="1" i="1" dirty="0" smtClean="0">
                <a:solidFill>
                  <a:srgbClr val="002060"/>
                </a:solidFill>
              </a:rPr>
              <a:t>Chapter 1:7</a:t>
            </a:r>
          </a:p>
          <a:p>
            <a:r>
              <a:rPr lang="en-GB" sz="3600" b="1" i="1" dirty="0" smtClean="0">
                <a:solidFill>
                  <a:srgbClr val="3333CC"/>
                </a:solidFill>
              </a:rPr>
              <a:t> [</a:t>
            </a:r>
            <a:r>
              <a:rPr lang="en-GB" sz="3900" b="1" i="1" dirty="0" smtClean="0">
                <a:solidFill>
                  <a:srgbClr val="3333CC"/>
                </a:solidFill>
              </a:rPr>
              <a:t>Strong connections with Prophecy of Joel]</a:t>
            </a:r>
            <a:endParaRPr lang="en-GB" sz="3900" b="1" i="1" dirty="0" smtClean="0">
              <a:solidFill>
                <a:srgbClr val="3333CC"/>
              </a:solidFill>
            </a:endParaRPr>
          </a:p>
          <a:p>
            <a:endParaRPr lang="en-GB" sz="65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58312" cy="785818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Autofit/>
          </a:bodyPr>
          <a:lstStyle/>
          <a:p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GB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BACKGROUND CHAPTERS</a:t>
            </a:r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     </a:t>
            </a:r>
            <a:endParaRPr lang="en-GB" sz="48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44" y="1071546"/>
            <a:ext cx="8858312" cy="5643602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r>
              <a:rPr lang="en-GB" sz="4400" b="1" i="1" u="sng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II CHRONICLES 34</a:t>
            </a:r>
          </a:p>
          <a:p>
            <a:pPr>
              <a:buFont typeface="Wingdings" pitchFamily="2" charset="2"/>
              <a:buChar char="§"/>
            </a:pPr>
            <a:r>
              <a:rPr lang="en-GB" sz="4000" b="1" dirty="0" smtClean="0">
                <a:solidFill>
                  <a:srgbClr val="C00000"/>
                </a:solidFill>
              </a:rPr>
              <a:t> </a:t>
            </a:r>
            <a:r>
              <a:rPr lang="en-GB" sz="4000" b="1" u="sng" dirty="0" smtClean="0">
                <a:solidFill>
                  <a:srgbClr val="C00000"/>
                </a:solidFill>
              </a:rPr>
              <a:t>Verses </a:t>
            </a:r>
            <a:r>
              <a:rPr lang="en-GB" sz="4000" b="1" u="sng" dirty="0" smtClean="0">
                <a:solidFill>
                  <a:srgbClr val="C00000"/>
                </a:solidFill>
              </a:rPr>
              <a:t>1-7</a:t>
            </a:r>
            <a:r>
              <a:rPr lang="en-GB" sz="4000" b="1" dirty="0" smtClean="0">
                <a:solidFill>
                  <a:srgbClr val="C00000"/>
                </a:solidFill>
              </a:rPr>
              <a:t>          </a:t>
            </a:r>
            <a:r>
              <a:rPr lang="en-GB" sz="4000" b="1" dirty="0" smtClean="0">
                <a:solidFill>
                  <a:srgbClr val="C00000"/>
                </a:solidFill>
              </a:rPr>
              <a:t> </a:t>
            </a:r>
            <a:r>
              <a:rPr lang="en-GB" sz="4000" b="1" dirty="0" smtClean="0">
                <a:solidFill>
                  <a:srgbClr val="7030A0"/>
                </a:solidFill>
              </a:rPr>
              <a:t>Removing </a:t>
            </a:r>
            <a:r>
              <a:rPr lang="en-GB" sz="4000" b="1" dirty="0" smtClean="0">
                <a:solidFill>
                  <a:srgbClr val="7030A0"/>
                </a:solidFill>
              </a:rPr>
              <a:t>altars etc </a:t>
            </a:r>
          </a:p>
          <a:p>
            <a:pPr>
              <a:buFont typeface="Wingdings" pitchFamily="2" charset="2"/>
              <a:buChar char="§"/>
            </a:pPr>
            <a:r>
              <a:rPr lang="en-GB" sz="4000" b="1" dirty="0" smtClean="0">
                <a:solidFill>
                  <a:srgbClr val="C00000"/>
                </a:solidFill>
              </a:rPr>
              <a:t> </a:t>
            </a:r>
            <a:r>
              <a:rPr lang="en-GB" sz="4000" b="1" u="sng" dirty="0" smtClean="0">
                <a:solidFill>
                  <a:srgbClr val="C00000"/>
                </a:solidFill>
              </a:rPr>
              <a:t>V8</a:t>
            </a:r>
            <a:r>
              <a:rPr lang="en-GB" sz="4000" b="1" dirty="0" smtClean="0">
                <a:solidFill>
                  <a:srgbClr val="C00000"/>
                </a:solidFill>
              </a:rPr>
              <a:t> </a:t>
            </a:r>
            <a:r>
              <a:rPr lang="en-GB" sz="4000" b="1" dirty="0" smtClean="0">
                <a:solidFill>
                  <a:srgbClr val="0070C0"/>
                </a:solidFill>
              </a:rPr>
              <a:t>   </a:t>
            </a:r>
            <a:r>
              <a:rPr lang="en-GB" sz="4000" b="1" dirty="0" smtClean="0">
                <a:solidFill>
                  <a:srgbClr val="0070C0"/>
                </a:solidFill>
              </a:rPr>
              <a:t>Repairing the house of Yahweh</a:t>
            </a:r>
          </a:p>
          <a:p>
            <a:pPr>
              <a:buFont typeface="Wingdings" pitchFamily="2" charset="2"/>
              <a:buChar char="§"/>
            </a:pPr>
            <a:r>
              <a:rPr lang="en-GB" sz="4000" b="1" dirty="0" smtClean="0">
                <a:solidFill>
                  <a:srgbClr val="C00000"/>
                </a:solidFill>
              </a:rPr>
              <a:t> </a:t>
            </a:r>
            <a:r>
              <a:rPr lang="en-GB" sz="4000" b="1" u="sng" dirty="0" smtClean="0">
                <a:solidFill>
                  <a:srgbClr val="C00000"/>
                </a:solidFill>
              </a:rPr>
              <a:t>V14-19</a:t>
            </a:r>
            <a:r>
              <a:rPr lang="en-GB" sz="4000" b="1" dirty="0" smtClean="0">
                <a:solidFill>
                  <a:srgbClr val="7030A0"/>
                </a:solidFill>
              </a:rPr>
              <a:t>  </a:t>
            </a:r>
            <a:r>
              <a:rPr lang="en-GB" sz="4000" b="1" dirty="0" smtClean="0">
                <a:solidFill>
                  <a:srgbClr val="7030A0"/>
                </a:solidFill>
              </a:rPr>
              <a:t>Reading the book of the </a:t>
            </a:r>
            <a:r>
              <a:rPr lang="en-GB" sz="4000" b="1" dirty="0" smtClean="0">
                <a:solidFill>
                  <a:srgbClr val="7030A0"/>
                </a:solidFill>
              </a:rPr>
              <a:t>law</a:t>
            </a:r>
            <a:r>
              <a:rPr lang="en-GB" sz="4000" b="1" u="sng" dirty="0" smtClean="0">
                <a:solidFill>
                  <a:srgbClr val="7030A0"/>
                </a:solidFill>
              </a:rPr>
              <a:t> </a:t>
            </a:r>
            <a:r>
              <a:rPr lang="en-GB" sz="4000" b="1" u="sng" dirty="0" smtClean="0">
                <a:solidFill>
                  <a:srgbClr val="7030A0"/>
                </a:solidFill>
              </a:rPr>
              <a:t>     </a:t>
            </a:r>
            <a:r>
              <a:rPr lang="en-GB" sz="4000" b="1" dirty="0" smtClean="0">
                <a:solidFill>
                  <a:schemeClr val="tx1"/>
                </a:solidFill>
              </a:rPr>
              <a:t>&amp; </a:t>
            </a:r>
            <a:r>
              <a:rPr lang="en-GB" sz="4000" b="1" u="sng" dirty="0" smtClean="0">
                <a:solidFill>
                  <a:srgbClr val="C00000"/>
                </a:solidFill>
              </a:rPr>
              <a:t>V</a:t>
            </a:r>
            <a:r>
              <a:rPr lang="en-GB" sz="4000" b="1" u="sng" dirty="0" smtClean="0">
                <a:solidFill>
                  <a:srgbClr val="C00000"/>
                </a:solidFill>
              </a:rPr>
              <a:t>20-28</a:t>
            </a:r>
            <a:r>
              <a:rPr lang="en-GB" sz="4000" b="1" dirty="0" smtClean="0">
                <a:solidFill>
                  <a:srgbClr val="C00000"/>
                </a:solidFill>
              </a:rPr>
              <a:t>       </a:t>
            </a:r>
            <a:r>
              <a:rPr lang="en-GB" sz="4000" b="1" dirty="0" smtClean="0">
                <a:solidFill>
                  <a:srgbClr val="0070C0"/>
                </a:solidFill>
              </a:rPr>
              <a:t>         Prophecy of HULDAH</a:t>
            </a:r>
          </a:p>
          <a:p>
            <a:r>
              <a:rPr lang="en-GB" sz="4400" b="1" i="1" u="sng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II </a:t>
            </a:r>
            <a:r>
              <a:rPr lang="en-GB" sz="4400" b="1" i="1" u="sng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CHRONICLES 35</a:t>
            </a:r>
          </a:p>
          <a:p>
            <a:pPr>
              <a:buFont typeface="Wingdings" pitchFamily="2" charset="2"/>
              <a:buChar char="§"/>
            </a:pPr>
            <a:r>
              <a:rPr lang="en-GB" sz="4000" b="1" dirty="0" smtClean="0">
                <a:solidFill>
                  <a:srgbClr val="C00000"/>
                </a:solidFill>
              </a:rPr>
              <a:t>V16-19          </a:t>
            </a:r>
            <a:r>
              <a:rPr lang="en-GB" sz="4000" b="1" i="1" dirty="0" smtClean="0">
                <a:solidFill>
                  <a:srgbClr val="7030A0"/>
                </a:solidFill>
              </a:rPr>
              <a:t>Josiah’s Great Passover</a:t>
            </a:r>
          </a:p>
          <a:p>
            <a:r>
              <a:rPr lang="en-GB" sz="4000" b="1" i="1" dirty="0" smtClean="0">
                <a:solidFill>
                  <a:schemeClr val="tx1"/>
                </a:solidFill>
              </a:rPr>
              <a:t>[</a:t>
            </a:r>
            <a:r>
              <a:rPr lang="en-GB" sz="4000" b="1" i="1" dirty="0" smtClean="0">
                <a:solidFill>
                  <a:schemeClr val="tx1"/>
                </a:solidFill>
              </a:rPr>
              <a:t>cp also Jeremiah 3:6 &amp; 10]</a:t>
            </a:r>
            <a:endParaRPr lang="en-GB" sz="4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14488"/>
            <a:ext cx="9144000" cy="121444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</a:t>
            </a:r>
            <a:r>
              <a:rPr lang="en-GB" sz="40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PUNISHMENT UPON  JUDAH </a:t>
            </a:r>
            <a:r>
              <a:rPr lang="en-GB" sz="40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sz="40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(Zephaniah </a:t>
            </a:r>
            <a:r>
              <a:rPr lang="en-GB" sz="44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</a:t>
            </a:r>
            <a:r>
              <a:rPr lang="en-GB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1):</a:t>
            </a:r>
            <a:endParaRPr lang="en-GB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Placeholder 4" descr="OBADIAH - Bible.jfif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16430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000372"/>
            <a:ext cx="9144000" cy="3857628"/>
          </a:xfrm>
          <a:solidFill>
            <a:srgbClr val="7030A0"/>
          </a:solidFill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GB" sz="44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</a:t>
            </a:r>
            <a:r>
              <a:rPr lang="en-GB" sz="5100" b="1" u="sng" dirty="0" smtClean="0">
                <a:solidFill>
                  <a:schemeClr val="bg1"/>
                </a:solidFill>
              </a:rPr>
              <a:t>VERSES 2-6</a:t>
            </a:r>
            <a:r>
              <a:rPr lang="en-GB" sz="5100" b="1" dirty="0" smtClean="0">
                <a:solidFill>
                  <a:schemeClr val="bg1"/>
                </a:solidFill>
              </a:rPr>
              <a:t>           </a:t>
            </a:r>
            <a:r>
              <a:rPr lang="en-GB" sz="5100" b="1" dirty="0" smtClean="0">
                <a:solidFill>
                  <a:srgbClr val="FFFF00"/>
                </a:solidFill>
              </a:rPr>
              <a:t>“</a:t>
            </a:r>
            <a:r>
              <a:rPr lang="en-GB" sz="5100" b="1" i="1" dirty="0" smtClean="0">
                <a:solidFill>
                  <a:srgbClr val="FFFF00"/>
                </a:solidFill>
              </a:rPr>
              <a:t>I WILL CONSUME</a:t>
            </a:r>
            <a:r>
              <a:rPr lang="en-GB" sz="5100" b="1" dirty="0" smtClean="0">
                <a:solidFill>
                  <a:srgbClr val="FFFF00"/>
                </a:solidFill>
              </a:rPr>
              <a:t>”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</a:t>
            </a:r>
            <a:r>
              <a:rPr lang="en-GB" sz="5100" b="1" u="sng" dirty="0" smtClean="0">
                <a:solidFill>
                  <a:schemeClr val="bg1"/>
                </a:solidFill>
              </a:rPr>
              <a:t>VERSES 7-13</a:t>
            </a:r>
            <a:r>
              <a:rPr lang="en-GB" sz="5100" b="1" dirty="0" smtClean="0">
                <a:solidFill>
                  <a:schemeClr val="bg1"/>
                </a:solidFill>
              </a:rPr>
              <a:t>         </a:t>
            </a:r>
            <a:r>
              <a:rPr lang="en-GB" sz="5100" b="1" i="1" dirty="0" smtClean="0">
                <a:solidFill>
                  <a:srgbClr val="FFFF00"/>
                </a:solidFill>
              </a:rPr>
              <a:t>THE DAY OF YAHWEH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</a:t>
            </a:r>
            <a:r>
              <a:rPr lang="en-GB" sz="5100" b="1" u="sng" dirty="0" smtClean="0">
                <a:solidFill>
                  <a:schemeClr val="bg1"/>
                </a:solidFill>
              </a:rPr>
              <a:t>VERSES 14-21</a:t>
            </a:r>
            <a:r>
              <a:rPr lang="en-GB" sz="5100" b="1" dirty="0" smtClean="0">
                <a:solidFill>
                  <a:schemeClr val="bg1"/>
                </a:solidFill>
              </a:rPr>
              <a:t>  </a:t>
            </a:r>
            <a:r>
              <a:rPr lang="en-GB" sz="5100" b="1" i="1" dirty="0" smtClean="0">
                <a:solidFill>
                  <a:srgbClr val="FFFF00"/>
                </a:solidFill>
              </a:rPr>
              <a:t>THE GREAT DAY IS NEAR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rgbClr val="FF0000"/>
                </a:solidFill>
              </a:rPr>
              <a:t>     Note </a:t>
            </a:r>
            <a:r>
              <a:rPr lang="en-GB" sz="5100" b="1" i="1" dirty="0" smtClean="0">
                <a:solidFill>
                  <a:srgbClr val="FFFF00"/>
                </a:solidFill>
              </a:rPr>
              <a:t>‘CHEMARIMS’ </a:t>
            </a:r>
            <a:r>
              <a:rPr lang="en-GB" sz="5100" b="1" dirty="0" smtClean="0">
                <a:solidFill>
                  <a:schemeClr val="bg1"/>
                </a:solidFill>
              </a:rPr>
              <a:t>– v 4 (cp V 8)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rgbClr val="FF0000"/>
                </a:solidFill>
              </a:rPr>
              <a:t>           &amp;</a:t>
            </a:r>
            <a:r>
              <a:rPr lang="en-GB" sz="51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GB" sz="5100" b="1" i="1" dirty="0" smtClean="0">
                <a:solidFill>
                  <a:srgbClr val="FFFF00"/>
                </a:solidFill>
              </a:rPr>
              <a:t>‘MALCHAM’ </a:t>
            </a:r>
            <a:r>
              <a:rPr lang="en-GB" sz="51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– V5</a:t>
            </a:r>
          </a:p>
          <a:p>
            <a:pPr>
              <a:buFont typeface="Wingdings" pitchFamily="2" charset="2"/>
              <a:buChar char="q"/>
            </a:pPr>
            <a:r>
              <a:rPr lang="en-GB" sz="5100" b="1" i="1" dirty="0" smtClean="0">
                <a:solidFill>
                  <a:srgbClr val="FF0000"/>
                </a:solidFill>
              </a:rPr>
              <a:t>           &amp; </a:t>
            </a:r>
            <a:r>
              <a:rPr lang="en-GB" sz="5100" b="1" i="1" dirty="0" smtClean="0">
                <a:solidFill>
                  <a:srgbClr val="FFFF00"/>
                </a:solidFill>
              </a:rPr>
              <a:t>‘SEARCH JERUSALEM’ </a:t>
            </a:r>
            <a:r>
              <a:rPr lang="en-GB" sz="5100" b="1" dirty="0" smtClean="0">
                <a:solidFill>
                  <a:schemeClr val="bg1"/>
                </a:solidFill>
              </a:rPr>
              <a:t>– V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7000899"/>
            <a:ext cx="3008313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 descr="ZEPHANIAH - Bible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22145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2357430"/>
            <a:ext cx="8858312" cy="4357718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Autofit/>
          </a:bodyPr>
          <a:lstStyle/>
          <a:p>
            <a:r>
              <a:rPr lang="en-GB" sz="4800" b="1" u="sng" dirty="0" smtClean="0">
                <a:solidFill>
                  <a:srgbClr val="7030A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CHAPTER 2</a:t>
            </a:r>
            <a:r>
              <a:rPr lang="en-GB" sz="4800" b="1" dirty="0" smtClean="0">
                <a:solidFill>
                  <a:srgbClr val="7030A0"/>
                </a:solidFill>
              </a:rPr>
              <a:t>  </a:t>
            </a:r>
          </a:p>
          <a:p>
            <a:r>
              <a:rPr lang="en-GB" sz="4000" b="1" i="1" dirty="0" smtClean="0">
                <a:solidFill>
                  <a:srgbClr val="C00000"/>
                </a:solidFill>
              </a:rPr>
              <a:t>COMMENCES WITH REFERENCE TO  YAHWEH’S JUDGMENT ON JUDAH BEING TEMPERED WITH MERCY -</a:t>
            </a:r>
            <a:r>
              <a:rPr lang="en-GB" sz="4000" b="1" i="1" dirty="0" smtClean="0"/>
              <a:t> </a:t>
            </a:r>
            <a:r>
              <a:rPr lang="en-GB" sz="4000" b="1" u="sng" dirty="0" smtClean="0">
                <a:solidFill>
                  <a:srgbClr val="7030A0"/>
                </a:solidFill>
              </a:rPr>
              <a:t>VERSES 1-3</a:t>
            </a:r>
          </a:p>
          <a:p>
            <a:r>
              <a:rPr lang="en-GB" sz="4000" b="1" i="1" dirty="0" smtClean="0">
                <a:solidFill>
                  <a:srgbClr val="C00000"/>
                </a:solidFill>
              </a:rPr>
              <a:t>REVEALING  HIS GOODNESS AND SEVERITY:  </a:t>
            </a:r>
            <a:r>
              <a:rPr lang="en-GB" sz="4000" b="1" u="sng" dirty="0" smtClean="0">
                <a:solidFill>
                  <a:srgbClr val="7030A0"/>
                </a:solidFill>
              </a:rPr>
              <a:t>ROMANS 11:22</a:t>
            </a:r>
            <a:endParaRPr lang="en-GB" sz="4000" b="1" u="sng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6858000"/>
            <a:ext cx="3008313" cy="14290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 descr="ZEPHANIAH - Bible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8786874" cy="242889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2714620"/>
            <a:ext cx="8858312" cy="392909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GB" sz="4400" b="1" u="sng" dirty="0" smtClean="0">
                <a:solidFill>
                  <a:schemeClr val="accent6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CHAPTER 2</a:t>
            </a:r>
            <a:r>
              <a:rPr lang="en-GB" sz="4400" b="1" u="sng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WARNING OF IMPENDING JUDGMENT IS PRECEDED BY  A 3-FOLD WARNING:</a:t>
            </a:r>
          </a:p>
          <a:p>
            <a:r>
              <a:rPr lang="en-GB" sz="4400" b="1" i="1" dirty="0" smtClean="0">
                <a:solidFill>
                  <a:srgbClr val="FF0000"/>
                </a:solidFill>
              </a:rPr>
              <a:t>“</a:t>
            </a:r>
            <a:r>
              <a:rPr lang="en-GB" sz="4400" b="1" i="1" u="sng" dirty="0" smtClean="0">
                <a:solidFill>
                  <a:srgbClr val="FF0000"/>
                </a:solidFill>
              </a:rPr>
              <a:t>BEFORE</a:t>
            </a:r>
            <a:r>
              <a:rPr lang="en-GB" sz="4400" b="1" i="1" dirty="0" smtClean="0">
                <a:solidFill>
                  <a:srgbClr val="FF0000"/>
                </a:solidFill>
              </a:rPr>
              <a:t>” </a:t>
            </a:r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IN </a:t>
            </a:r>
            <a:r>
              <a:rPr lang="en-GB" sz="3600" b="1" i="1" dirty="0" smtClean="0">
                <a:solidFill>
                  <a:schemeClr val="accent6"/>
                </a:solidFill>
              </a:rPr>
              <a:t>VERSE 2</a:t>
            </a:r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, AND</a:t>
            </a:r>
          </a:p>
          <a:p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 </a:t>
            </a:r>
            <a:r>
              <a:rPr lang="en-GB" sz="3600" b="1" i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3-FOLD APPEAL</a:t>
            </a:r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: </a:t>
            </a:r>
            <a:r>
              <a:rPr lang="en-GB" sz="4400" b="1" i="1" dirty="0" smtClean="0">
                <a:solidFill>
                  <a:srgbClr val="FF0000"/>
                </a:solidFill>
              </a:rPr>
              <a:t>“</a:t>
            </a:r>
            <a:r>
              <a:rPr lang="en-GB" sz="4400" b="1" i="1" u="sng" dirty="0" smtClean="0">
                <a:solidFill>
                  <a:srgbClr val="FF0000"/>
                </a:solidFill>
              </a:rPr>
              <a:t>SEEK</a:t>
            </a:r>
            <a:r>
              <a:rPr lang="en-GB" sz="4400" b="1" i="1" dirty="0" smtClean="0">
                <a:solidFill>
                  <a:srgbClr val="FF0000"/>
                </a:solidFill>
              </a:rPr>
              <a:t>” </a:t>
            </a:r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IN</a:t>
            </a:r>
            <a:r>
              <a:rPr lang="en-GB" sz="3600" b="1" i="1" dirty="0" smtClean="0"/>
              <a:t> </a:t>
            </a:r>
            <a:r>
              <a:rPr lang="en-GB" sz="3600" b="1" i="1" dirty="0" smtClean="0">
                <a:solidFill>
                  <a:schemeClr val="accent6"/>
                </a:solidFill>
              </a:rPr>
              <a:t>VERSE 3</a:t>
            </a:r>
            <a:endParaRPr lang="en-GB" sz="3600" b="1" i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6858000"/>
            <a:ext cx="3008313" cy="21433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 descr="ZEPHANIAH - Bible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3"/>
            <a:ext cx="8786873" cy="157163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282" y="1857364"/>
            <a:ext cx="8786874" cy="485778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rmAutofit fontScale="92500"/>
          </a:bodyPr>
          <a:lstStyle/>
          <a:p>
            <a:r>
              <a:rPr lang="en-GB" sz="4000" b="1" u="sng" dirty="0" smtClean="0"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CHAPTER 2:3-15</a:t>
            </a:r>
          </a:p>
          <a:p>
            <a:r>
              <a:rPr lang="en-GB" sz="3200" b="1" i="1" dirty="0" smtClean="0">
                <a:solidFill>
                  <a:srgbClr val="7030A0"/>
                </a:solidFill>
              </a:rPr>
              <a:t>          THIS JUDGMENT WAS EXECUTED BY THE  </a:t>
            </a:r>
            <a:r>
              <a:rPr lang="en-GB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SCYTHIANS</a:t>
            </a:r>
            <a:r>
              <a:rPr lang="en-GB" sz="3200" b="1" dirty="0" smtClean="0"/>
              <a:t>  </a:t>
            </a:r>
            <a:r>
              <a:rPr lang="en-GB" sz="3200" b="1" i="1" dirty="0" smtClean="0">
                <a:solidFill>
                  <a:srgbClr val="7030A0"/>
                </a:solidFill>
              </a:rPr>
              <a:t>DESCRIBED BY THE GREEK HISTORIAN HERODOTUS AS </a:t>
            </a:r>
            <a:r>
              <a:rPr lang="en-GB" sz="3200" b="1" i="1" u="sng" dirty="0" smtClean="0">
                <a:solidFill>
                  <a:srgbClr val="7030A0"/>
                </a:solidFill>
              </a:rPr>
              <a:t>SAVAGE AND BLOODTHIRSTY WARRIORS</a:t>
            </a:r>
            <a:r>
              <a:rPr lang="en-GB" sz="3200" b="1" i="1" dirty="0" smtClean="0">
                <a:solidFill>
                  <a:srgbClr val="7030A0"/>
                </a:solidFill>
              </a:rPr>
              <a:t>  - WHO ORIGINALLY EMANATED FROM THE PERSIAN REGION BUT TRANSMIGRATED TO  SOUTHERN RUSSIA AND CAME DOWN FROM THE NORTH SYSTEMATICALLY DESTROYING</a:t>
            </a:r>
            <a:r>
              <a:rPr lang="en-GB" sz="3200" b="1" dirty="0" smtClean="0">
                <a:solidFill>
                  <a:srgbClr val="7030A0"/>
                </a:solidFill>
              </a:rPr>
              <a:t> </a:t>
            </a:r>
            <a:r>
              <a:rPr lang="en-GB" sz="4000" b="1" u="sng" dirty="0" smtClean="0">
                <a:solidFill>
                  <a:srgbClr val="FF0000"/>
                </a:solidFill>
              </a:rPr>
              <a:t>(1) WEST </a:t>
            </a:r>
          </a:p>
          <a:p>
            <a:r>
              <a:rPr lang="en-GB" sz="4000" b="1" dirty="0" smtClean="0">
                <a:solidFill>
                  <a:srgbClr val="FF0000"/>
                </a:solidFill>
              </a:rPr>
              <a:t>           </a:t>
            </a:r>
            <a:r>
              <a:rPr lang="en-GB" sz="4000" b="1" u="sng" dirty="0" smtClean="0">
                <a:solidFill>
                  <a:srgbClr val="FF0000"/>
                </a:solidFill>
              </a:rPr>
              <a:t>(2) EAST, (3) SOUTH</a:t>
            </a:r>
            <a:r>
              <a:rPr lang="en-GB" sz="4000" b="1" dirty="0" smtClean="0">
                <a:solidFill>
                  <a:srgbClr val="FF0000"/>
                </a:solidFill>
              </a:rPr>
              <a:t>  </a:t>
            </a:r>
            <a:r>
              <a:rPr lang="en-GB" sz="4000" b="1" dirty="0" smtClean="0">
                <a:solidFill>
                  <a:srgbClr val="7030A0"/>
                </a:solidFill>
              </a:rPr>
              <a:t>&amp;</a:t>
            </a:r>
            <a:r>
              <a:rPr lang="en-GB" sz="4000" b="1" dirty="0" smtClean="0">
                <a:solidFill>
                  <a:srgbClr val="FF0000"/>
                </a:solidFill>
              </a:rPr>
              <a:t> </a:t>
            </a:r>
            <a:r>
              <a:rPr lang="en-GB" sz="4000" b="1" u="sng" dirty="0" smtClean="0">
                <a:solidFill>
                  <a:srgbClr val="FF0000"/>
                </a:solidFill>
              </a:rPr>
              <a:t>(4) NORTH</a:t>
            </a:r>
            <a:endParaRPr lang="en-GB" sz="40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PHANIAH - Scythian warrio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44" y="214290"/>
            <a:ext cx="8858312" cy="642942"/>
          </a:xfrm>
          <a:solidFill>
            <a:srgbClr val="00B0F0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5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 2 – JUDGMENT AGAINST:</a:t>
            </a:r>
            <a:endParaRPr lang="en-GB" sz="5400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44" y="928670"/>
            <a:ext cx="8858312" cy="5786478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</a:t>
            </a:r>
            <a:r>
              <a:rPr lang="en-GB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WEST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</a:t>
            </a:r>
            <a:r>
              <a:rPr lang="en-GB" sz="4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4000" b="1" i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Verses 4-7</a:t>
            </a:r>
          </a:p>
          <a:p>
            <a:r>
              <a:rPr lang="en-GB" sz="40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PHILISTIA  etc</a:t>
            </a:r>
          </a:p>
          <a:p>
            <a:pPr>
              <a:buFont typeface="Wingdings" pitchFamily="2" charset="2"/>
              <a:buChar char="v"/>
            </a:pP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</a:t>
            </a:r>
            <a:r>
              <a:rPr lang="en-GB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EAST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</a:t>
            </a:r>
            <a:r>
              <a:rPr lang="en-GB" sz="4000" b="1" i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Verses 8-11</a:t>
            </a:r>
          </a:p>
          <a:p>
            <a:r>
              <a:rPr lang="en-GB" sz="40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MOAB  etc</a:t>
            </a:r>
          </a:p>
          <a:p>
            <a:pPr>
              <a:buFont typeface="Wingdings" pitchFamily="2" charset="2"/>
              <a:buChar char="v"/>
            </a:pPr>
            <a:r>
              <a:rPr lang="en-GB" sz="40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    </a:t>
            </a:r>
            <a:r>
              <a:rPr lang="en-GB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SOUTH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       </a:t>
            </a:r>
            <a:r>
              <a:rPr lang="en-GB" sz="4000" b="1" i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Verse 12</a:t>
            </a:r>
          </a:p>
          <a:p>
            <a:r>
              <a:rPr lang="en-GB" sz="40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ETHIORIANS</a:t>
            </a:r>
            <a:endParaRPr lang="en-GB" sz="4000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</a:t>
            </a:r>
            <a:r>
              <a:rPr lang="en-GB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NORTH 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</a:t>
            </a:r>
            <a:r>
              <a:rPr lang="en-GB" sz="4000" b="1" i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Verse 13-15</a:t>
            </a:r>
          </a:p>
          <a:p>
            <a:r>
              <a:rPr lang="en-GB" sz="40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ASSYRIA</a:t>
            </a:r>
          </a:p>
          <a:p>
            <a:r>
              <a:rPr lang="en-GB" sz="44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GB" sz="4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286651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ZECHARIAH - Israel and surrounding lands.pn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8858312" cy="6572296"/>
          </a:xfrm>
          <a:ln w="76200">
            <a:solidFill>
              <a:srgbClr val="3333CC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4857760"/>
            <a:ext cx="8858312" cy="1857388"/>
          </a:xfrm>
        </p:spPr>
        <p:txBody>
          <a:bodyPr/>
          <a:lstStyle/>
          <a:p>
            <a:r>
              <a:rPr lang="en-GB" dirty="0" smtClean="0"/>
              <a:t>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7429527"/>
            <a:ext cx="3008313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 descr="ZEPHANIAH - Bible.jf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14291"/>
            <a:ext cx="8786874" cy="1928826"/>
          </a:xfrm>
          <a:ln w="762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2357430"/>
            <a:ext cx="8786874" cy="4286280"/>
          </a:xfrm>
          <a:solidFill>
            <a:srgbClr val="7030A0"/>
          </a:solidFill>
          <a:ln w="76200">
            <a:solidFill>
              <a:srgbClr val="FF9900"/>
            </a:solidFill>
          </a:ln>
        </p:spPr>
        <p:txBody>
          <a:bodyPr>
            <a:noAutofit/>
          </a:bodyPr>
          <a:lstStyle/>
          <a:p>
            <a:r>
              <a:rPr lang="en-GB" sz="4400" b="1" u="sng" dirty="0" smtClean="0">
                <a:solidFill>
                  <a:schemeClr val="accent6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CHAPTER 2:</a:t>
            </a:r>
          </a:p>
          <a:p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IS THUS A TYPE OF THE FINAL JUDGMENT</a:t>
            </a:r>
          </a:p>
          <a:p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</a:t>
            </a:r>
            <a:r>
              <a:rPr lang="en-GB" sz="36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FROM THE NORTH</a:t>
            </a:r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ON THE NATIONS.</a:t>
            </a:r>
          </a:p>
          <a:p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THE FAITHFUL BEING </a:t>
            </a:r>
            <a:r>
              <a:rPr lang="en-GB" sz="3600" b="1" dirty="0" smtClean="0">
                <a:solidFill>
                  <a:srgbClr val="00B0F0"/>
                </a:solidFill>
              </a:rPr>
              <a:t>‘ HID ’ - </a:t>
            </a:r>
            <a:r>
              <a:rPr lang="en-GB" sz="3600" b="1" dirty="0" smtClean="0">
                <a:solidFill>
                  <a:schemeClr val="accent6"/>
                </a:solidFill>
              </a:rPr>
              <a:t>VERSE 3</a:t>
            </a:r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.</a:t>
            </a:r>
          </a:p>
          <a:p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N.B.    </a:t>
            </a:r>
            <a:r>
              <a:rPr lang="en-GB" sz="3600" b="1" dirty="0" smtClean="0">
                <a:solidFill>
                  <a:srgbClr val="00B0F0"/>
                </a:solidFill>
              </a:rPr>
              <a:t>‘ </a:t>
            </a:r>
            <a:r>
              <a:rPr lang="en-GB" sz="3600" b="1" i="1" dirty="0" smtClean="0">
                <a:solidFill>
                  <a:srgbClr val="00B0F0"/>
                </a:solidFill>
              </a:rPr>
              <a:t>DAN </a:t>
            </a:r>
            <a:r>
              <a:rPr lang="en-GB" sz="3600" b="1" dirty="0" smtClean="0">
                <a:solidFill>
                  <a:srgbClr val="00B0F0"/>
                </a:solidFill>
              </a:rPr>
              <a:t>’ </a:t>
            </a:r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– THE NORTHERN TRIBE </a:t>
            </a:r>
          </a:p>
          <a:p>
            <a:r>
              <a:rPr lang="en-GB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                - MEANS  </a:t>
            </a:r>
            <a:r>
              <a:rPr lang="en-GB" sz="3600" b="1" dirty="0" smtClean="0">
                <a:solidFill>
                  <a:srgbClr val="00B0F0"/>
                </a:solidFill>
              </a:rPr>
              <a:t>‘ </a:t>
            </a:r>
            <a:r>
              <a:rPr lang="en-GB" sz="3600" b="1" i="1" dirty="0" smtClean="0">
                <a:solidFill>
                  <a:srgbClr val="00B0F0"/>
                </a:solidFill>
              </a:rPr>
              <a:t>JUDGE </a:t>
            </a:r>
            <a:r>
              <a:rPr lang="en-GB" sz="4000" b="1" dirty="0" smtClean="0">
                <a:solidFill>
                  <a:srgbClr val="00B0F0"/>
                </a:solidFill>
              </a:rPr>
              <a:t>’</a:t>
            </a:r>
            <a:endParaRPr lang="en-GB" sz="4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286651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ZECHARIAH - Israel and surrounding lands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5" y="142853"/>
            <a:ext cx="8858312" cy="1857387"/>
          </a:xfrm>
          <a:ln w="76200">
            <a:solidFill>
              <a:srgbClr val="3333CC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2143116"/>
            <a:ext cx="8858312" cy="4572032"/>
          </a:xfrm>
          <a:solidFill>
            <a:srgbClr val="FF9900"/>
          </a:solidFill>
          <a:ln w="76200">
            <a:solidFill>
              <a:srgbClr val="3333CC"/>
            </a:solidFill>
          </a:ln>
        </p:spPr>
        <p:txBody>
          <a:bodyPr>
            <a:noAutofit/>
          </a:bodyPr>
          <a:lstStyle/>
          <a:p>
            <a:r>
              <a:rPr lang="en-GB" sz="3600" dirty="0" smtClean="0"/>
              <a:t>     </a:t>
            </a:r>
            <a:r>
              <a:rPr lang="en-GB" sz="4400" b="1" i="1" dirty="0" smtClean="0">
                <a:solidFill>
                  <a:srgbClr val="002060"/>
                </a:solidFill>
              </a:rPr>
              <a:t>WHEN JUDGMENTS  COME UPON THE NATIONS</a:t>
            </a:r>
            <a:r>
              <a:rPr lang="en-GB" sz="4400" b="1" dirty="0" smtClean="0">
                <a:solidFill>
                  <a:srgbClr val="002060"/>
                </a:solidFill>
              </a:rPr>
              <a:t> </a:t>
            </a:r>
            <a:r>
              <a:rPr lang="en-GB" sz="4400" b="1" u="sng" dirty="0" smtClean="0">
                <a:solidFill>
                  <a:srgbClr val="FFFF00"/>
                </a:solidFill>
              </a:rPr>
              <a:t>(Ch 3:8)</a:t>
            </a:r>
            <a:r>
              <a:rPr lang="en-GB" sz="4400" b="1" i="1" dirty="0" smtClean="0">
                <a:solidFill>
                  <a:srgbClr val="FFFF00"/>
                </a:solidFill>
              </a:rPr>
              <a:t> </a:t>
            </a:r>
            <a:r>
              <a:rPr lang="en-GB" sz="4400" b="1" i="1" dirty="0" smtClean="0">
                <a:solidFill>
                  <a:srgbClr val="002060"/>
                </a:solidFill>
              </a:rPr>
              <a:t>THE FAITHFUL</a:t>
            </a:r>
          </a:p>
          <a:p>
            <a:r>
              <a:rPr lang="en-GB" sz="4400" b="1" i="1" dirty="0" smtClean="0">
                <a:solidFill>
                  <a:srgbClr val="002060"/>
                </a:solidFill>
              </a:rPr>
              <a:t>       WILL BE </a:t>
            </a:r>
            <a:r>
              <a:rPr lang="en-GB" sz="4400" b="1" i="1" dirty="0" smtClean="0">
                <a:solidFill>
                  <a:schemeClr val="bg1"/>
                </a:solidFill>
              </a:rPr>
              <a:t>“HID” </a:t>
            </a:r>
            <a:r>
              <a:rPr lang="en-GB" sz="4400" b="1" i="1" dirty="0" smtClean="0">
                <a:solidFill>
                  <a:srgbClr val="002060"/>
                </a:solidFill>
              </a:rPr>
              <a:t>WITH YAHWEH</a:t>
            </a:r>
          </a:p>
          <a:p>
            <a:r>
              <a:rPr lang="en-GB" sz="4400" b="1" i="1" dirty="0" smtClean="0">
                <a:solidFill>
                  <a:srgbClr val="002060"/>
                </a:solidFill>
              </a:rPr>
              <a:t>                   – </a:t>
            </a:r>
            <a:r>
              <a:rPr lang="en-GB" sz="4400" b="1" u="sng" dirty="0" smtClean="0">
                <a:solidFill>
                  <a:srgbClr val="FFFF00"/>
                </a:solidFill>
              </a:rPr>
              <a:t>Ch 2:3 &amp; 3:12-13 </a:t>
            </a:r>
          </a:p>
          <a:p>
            <a:r>
              <a:rPr lang="en-GB" sz="4400" b="1" dirty="0" smtClean="0">
                <a:solidFill>
                  <a:srgbClr val="FFFF00"/>
                </a:solidFill>
              </a:rPr>
              <a:t>                  </a:t>
            </a:r>
            <a:r>
              <a:rPr lang="en-GB" sz="4400" b="1" u="sng" dirty="0" smtClean="0">
                <a:solidFill>
                  <a:srgbClr val="FFFF00"/>
                </a:solidFill>
              </a:rPr>
              <a:t>cp ISAIAH 11:11-12 </a:t>
            </a:r>
          </a:p>
          <a:p>
            <a:r>
              <a:rPr lang="en-GB" sz="4400" b="1" dirty="0" smtClean="0">
                <a:solidFill>
                  <a:srgbClr val="FFFF00"/>
                </a:solidFill>
              </a:rPr>
              <a:t>                                 &amp; 26:19-20</a:t>
            </a:r>
            <a:endParaRPr lang="en-GB" sz="4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85725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54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CHAPTER 3:</a:t>
            </a:r>
            <a:endParaRPr lang="en-GB" sz="5400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786874" cy="5429288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GB" sz="3600" b="1" i="1" u="sng" dirty="0" smtClean="0">
                <a:solidFill>
                  <a:srgbClr val="7030A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VERSES 1-7 </a:t>
            </a:r>
            <a:endParaRPr lang="en-GB" sz="3600" b="1" u="sng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  <a:p>
            <a:pPr>
              <a:buFont typeface="Wingdings" pitchFamily="2" charset="2"/>
              <a:buChar char="ü"/>
            </a:pPr>
            <a:r>
              <a:rPr lang="en-GB" sz="3600" b="1" dirty="0" smtClean="0">
                <a:solidFill>
                  <a:srgbClr val="002060"/>
                </a:solidFill>
              </a:rPr>
              <a:t>REASONS FOR JERUSALEM’S PUNISHMENT;</a:t>
            </a:r>
          </a:p>
          <a:p>
            <a:r>
              <a:rPr lang="en-GB" sz="3600" b="1" dirty="0" smtClean="0">
                <a:solidFill>
                  <a:srgbClr val="C00000"/>
                </a:solidFill>
              </a:rPr>
              <a:t>Note </a:t>
            </a:r>
            <a:r>
              <a:rPr lang="en-GB" sz="3600" b="1" u="sng" dirty="0" smtClean="0">
                <a:solidFill>
                  <a:srgbClr val="C00000"/>
                </a:solidFill>
              </a:rPr>
              <a:t>Verse2</a:t>
            </a:r>
            <a:r>
              <a:rPr lang="en-GB" sz="3600" b="1" dirty="0" smtClean="0">
                <a:solidFill>
                  <a:srgbClr val="C00000"/>
                </a:solidFill>
              </a:rPr>
              <a:t> </a:t>
            </a:r>
            <a:r>
              <a:rPr lang="en-GB" b="1" dirty="0" smtClean="0">
                <a:solidFill>
                  <a:srgbClr val="0070C0"/>
                </a:solidFill>
              </a:rPr>
              <a:t>- </a:t>
            </a:r>
            <a:r>
              <a:rPr lang="en-GB" sz="3600" b="1" u="sng" dirty="0" smtClean="0">
                <a:solidFill>
                  <a:srgbClr val="0070C0"/>
                </a:solidFill>
              </a:rPr>
              <a:t>OBEYED NOT</a:t>
            </a:r>
          </a:p>
          <a:p>
            <a:pPr>
              <a:buFont typeface="Wingdings" pitchFamily="2" charset="2"/>
              <a:buChar char="ü"/>
            </a:pPr>
            <a:r>
              <a:rPr lang="en-GB" sz="3600" b="1" dirty="0" smtClean="0">
                <a:solidFill>
                  <a:srgbClr val="0070C0"/>
                </a:solidFill>
              </a:rPr>
              <a:t>                </a:t>
            </a:r>
            <a:r>
              <a:rPr lang="en-GB" sz="3600" b="1" dirty="0" smtClean="0">
                <a:solidFill>
                  <a:srgbClr val="0070C0"/>
                </a:solidFill>
              </a:rPr>
              <a:t>        </a:t>
            </a:r>
            <a:r>
              <a:rPr lang="en-GB" sz="3600" b="1" u="sng" dirty="0" smtClean="0">
                <a:solidFill>
                  <a:srgbClr val="0070C0"/>
                </a:solidFill>
              </a:rPr>
              <a:t>RECEIVED </a:t>
            </a:r>
            <a:r>
              <a:rPr lang="en-GB" sz="3600" b="1" u="sng" dirty="0" smtClean="0">
                <a:solidFill>
                  <a:srgbClr val="0070C0"/>
                </a:solidFill>
              </a:rPr>
              <a:t>NOT</a:t>
            </a:r>
          </a:p>
          <a:p>
            <a:pPr>
              <a:buFont typeface="Wingdings" pitchFamily="2" charset="2"/>
              <a:buChar char="ü"/>
            </a:pPr>
            <a:r>
              <a:rPr lang="en-GB" sz="3600" b="1" dirty="0" smtClean="0">
                <a:solidFill>
                  <a:srgbClr val="0070C0"/>
                </a:solidFill>
              </a:rPr>
              <a:t>               </a:t>
            </a:r>
            <a:r>
              <a:rPr lang="en-GB" sz="3600" b="1" dirty="0" smtClean="0">
                <a:solidFill>
                  <a:srgbClr val="0070C0"/>
                </a:solidFill>
              </a:rPr>
              <a:t>        </a:t>
            </a:r>
            <a:r>
              <a:rPr lang="en-GB" sz="3600" b="1" u="sng" dirty="0" smtClean="0">
                <a:solidFill>
                  <a:srgbClr val="0070C0"/>
                </a:solidFill>
              </a:rPr>
              <a:t>TRUSTED </a:t>
            </a:r>
            <a:r>
              <a:rPr lang="en-GB" sz="3600" b="1" u="sng" dirty="0" smtClean="0">
                <a:solidFill>
                  <a:srgbClr val="0070C0"/>
                </a:solidFill>
              </a:rPr>
              <a:t>NOT</a:t>
            </a:r>
          </a:p>
          <a:p>
            <a:pPr>
              <a:buFont typeface="Wingdings" pitchFamily="2" charset="2"/>
              <a:buChar char="ü"/>
            </a:pPr>
            <a:r>
              <a:rPr lang="en-GB" sz="3600" b="1" dirty="0" smtClean="0">
                <a:solidFill>
                  <a:srgbClr val="0070C0"/>
                </a:solidFill>
              </a:rPr>
              <a:t>          </a:t>
            </a:r>
            <a:r>
              <a:rPr lang="en-GB" sz="3600" b="1" dirty="0" smtClean="0">
                <a:solidFill>
                  <a:srgbClr val="0070C0"/>
                </a:solidFill>
              </a:rPr>
              <a:t>        </a:t>
            </a:r>
            <a:r>
              <a:rPr lang="en-GB" sz="3600" b="1" u="sng" dirty="0" smtClean="0">
                <a:solidFill>
                  <a:srgbClr val="0070C0"/>
                </a:solidFill>
              </a:rPr>
              <a:t>DREW </a:t>
            </a:r>
            <a:r>
              <a:rPr lang="en-GB" sz="3600" b="1" u="sng" dirty="0" smtClean="0">
                <a:solidFill>
                  <a:srgbClr val="0070C0"/>
                </a:solidFill>
              </a:rPr>
              <a:t>NOT</a:t>
            </a:r>
            <a:r>
              <a:rPr lang="en-GB" sz="3600" b="1" i="1" dirty="0" smtClean="0">
                <a:solidFill>
                  <a:srgbClr val="002060"/>
                </a:solidFill>
              </a:rPr>
              <a:t>  </a:t>
            </a:r>
            <a:endParaRPr lang="en-GB" sz="3600" b="1" i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GB" sz="3600" b="1" i="1" dirty="0" smtClean="0">
                <a:solidFill>
                  <a:srgbClr val="002060"/>
                </a:solidFill>
              </a:rPr>
              <a:t>  [</a:t>
            </a:r>
            <a:r>
              <a:rPr lang="en-GB" sz="3600" b="1" i="1" dirty="0" smtClean="0">
                <a:solidFill>
                  <a:srgbClr val="002060"/>
                </a:solidFill>
              </a:rPr>
              <a:t>AFTER JOSIAH’S DEMISE JUDAH </a:t>
            </a:r>
            <a:endParaRPr lang="en-GB" sz="3600" b="1" i="1" dirty="0" smtClean="0">
              <a:solidFill>
                <a:srgbClr val="002060"/>
              </a:solidFill>
            </a:endParaRPr>
          </a:p>
          <a:p>
            <a:r>
              <a:rPr lang="en-GB" sz="3600" b="1" i="1" dirty="0" smtClean="0">
                <a:solidFill>
                  <a:srgbClr val="002060"/>
                </a:solidFill>
              </a:rPr>
              <a:t>HAD </a:t>
            </a:r>
            <a:r>
              <a:rPr lang="en-GB" sz="3600" b="1" i="1" dirty="0" smtClean="0">
                <a:solidFill>
                  <a:srgbClr val="002060"/>
                </a:solidFill>
              </a:rPr>
              <a:t>NO </a:t>
            </a:r>
            <a:r>
              <a:rPr lang="en-GB" sz="3600" b="1" i="1" dirty="0" smtClean="0">
                <a:solidFill>
                  <a:srgbClr val="002060"/>
                </a:solidFill>
              </a:rPr>
              <a:t>EFFECTIVE KING]</a:t>
            </a:r>
          </a:p>
          <a:p>
            <a:r>
              <a:rPr lang="en-GB" sz="3600" b="1" i="1" dirty="0" smtClean="0">
                <a:solidFill>
                  <a:srgbClr val="002060"/>
                </a:solidFill>
              </a:rPr>
              <a:t>   </a:t>
            </a:r>
            <a:r>
              <a:rPr lang="en-GB" sz="3600" b="1" dirty="0" smtClean="0">
                <a:solidFill>
                  <a:srgbClr val="C00000"/>
                </a:solidFill>
              </a:rPr>
              <a:t>cp </a:t>
            </a:r>
            <a:r>
              <a:rPr lang="en-GB" sz="3600" b="1" dirty="0" smtClean="0">
                <a:solidFill>
                  <a:srgbClr val="C00000"/>
                </a:solidFill>
              </a:rPr>
              <a:t>REVELATION 3:13-18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0010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GB" sz="4800" b="1" u="sng" dirty="0" smtClean="0">
                <a:solidFill>
                  <a:srgbClr val="002060"/>
                </a:solidFill>
              </a:rPr>
              <a:t>CHAPTER 3:8-10</a:t>
            </a:r>
            <a:r>
              <a:rPr lang="en-GB" b="1" dirty="0" smtClean="0">
                <a:solidFill>
                  <a:srgbClr val="002060"/>
                </a:solidFill>
              </a:rPr>
              <a:t>: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786874" cy="557216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GB" sz="40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PURGING &amp; CONVERTING THE PEOPLE</a:t>
            </a:r>
          </a:p>
          <a:p>
            <a:pPr>
              <a:buFont typeface="Wingdings" pitchFamily="2" charset="2"/>
              <a:buChar char="Ø"/>
            </a:pPr>
            <a:r>
              <a:rPr lang="en-GB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NOTE </a:t>
            </a:r>
            <a:r>
              <a:rPr lang="en-GB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V9</a:t>
            </a:r>
            <a:r>
              <a:rPr lang="en-GB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‘A PURE LANGUAGE: </a:t>
            </a:r>
          </a:p>
          <a:p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UNDOUBTEDLY HEBREW </a:t>
            </a:r>
          </a:p>
          <a:p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THE LANGUAGE OF SCRIPTURE </a:t>
            </a:r>
          </a:p>
          <a:p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ASSOCIATED WITH THE DIVINE NAME</a:t>
            </a:r>
          </a:p>
          <a:p>
            <a:pPr>
              <a:buFont typeface="Wingdings" pitchFamily="2" charset="2"/>
              <a:buChar char="Ø"/>
            </a:pPr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CONTAINS ALL 22 LETTERS OF THE HEBREW ALPHABET -</a:t>
            </a:r>
          </a:p>
          <a:p>
            <a:pPr>
              <a:buFont typeface="Wingdings" pitchFamily="2" charset="2"/>
              <a:buChar char="Ø"/>
            </a:pPr>
            <a:r>
              <a:rPr lang="en-GB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POINTING TO ALL NATIONS SPEAKING THE PURE LANGUAGE OF HEBREW</a:t>
            </a:r>
            <a:endParaRPr lang="en-GB" b="1" i="1" dirty="0"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858312" cy="1357322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en-GB" sz="4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CHAPTER 3:11-13</a:t>
            </a:r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GB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ISRAEL SANCTIFIED</a:t>
            </a:r>
            <a:endParaRPr lang="en-GB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44" y="1714488"/>
            <a:ext cx="6643734" cy="4929222"/>
          </a:xfrm>
          <a:solidFill>
            <a:srgbClr val="FF0000"/>
          </a:solidFill>
          <a:ln w="76200">
            <a:solidFill>
              <a:srgbClr val="3333CC"/>
            </a:solidFill>
          </a:ln>
        </p:spPr>
        <p:txBody>
          <a:bodyPr>
            <a:normAutofit/>
          </a:bodyPr>
          <a:lstStyle/>
          <a:p>
            <a:r>
              <a:rPr lang="en-GB" sz="4400" b="1" dirty="0" smtClean="0">
                <a:solidFill>
                  <a:srgbClr val="FFFF00"/>
                </a:solidFill>
              </a:rPr>
              <a:t> </a:t>
            </a:r>
            <a:r>
              <a:rPr lang="en-GB" sz="4400" b="1" u="sng" dirty="0" smtClean="0">
                <a:solidFill>
                  <a:srgbClr val="FFFF00"/>
                </a:solidFill>
              </a:rPr>
              <a:t>NO MORE SHAME</a:t>
            </a:r>
            <a:r>
              <a:rPr lang="en-GB" sz="4400" b="1" dirty="0" smtClean="0">
                <a:solidFill>
                  <a:srgbClr val="FFFF00"/>
                </a:solidFill>
              </a:rPr>
              <a:t>  </a:t>
            </a:r>
            <a:r>
              <a:rPr lang="en-GB" sz="4400" b="1" i="1" dirty="0" smtClean="0">
                <a:solidFill>
                  <a:srgbClr val="002060"/>
                </a:solidFill>
              </a:rPr>
              <a:t>(V11)</a:t>
            </a:r>
          </a:p>
          <a:p>
            <a:pPr>
              <a:buNone/>
            </a:pPr>
            <a:r>
              <a:rPr lang="en-GB" sz="4400" b="1" i="1" dirty="0" smtClean="0">
                <a:solidFill>
                  <a:srgbClr val="FFFF00"/>
                </a:solidFill>
              </a:rPr>
              <a:t>   </a:t>
            </a:r>
          </a:p>
          <a:p>
            <a:r>
              <a:rPr lang="en-GB" sz="4400" b="1" dirty="0" smtClean="0">
                <a:solidFill>
                  <a:srgbClr val="FFFF00"/>
                </a:solidFill>
              </a:rPr>
              <a:t>          </a:t>
            </a:r>
            <a:r>
              <a:rPr lang="en-GB" sz="4400" b="1" u="sng" dirty="0" smtClean="0">
                <a:solidFill>
                  <a:srgbClr val="FFFF00"/>
                </a:solidFill>
              </a:rPr>
              <a:t>TRUST</a:t>
            </a:r>
            <a:r>
              <a:rPr lang="en-GB" sz="4400" b="1" dirty="0" smtClean="0">
                <a:solidFill>
                  <a:srgbClr val="FFFF00"/>
                </a:solidFill>
              </a:rPr>
              <a:t> </a:t>
            </a:r>
            <a:r>
              <a:rPr lang="en-GB" sz="4400" b="1" i="1" dirty="0" smtClean="0">
                <a:solidFill>
                  <a:srgbClr val="FFFF00"/>
                </a:solidFill>
              </a:rPr>
              <a:t> </a:t>
            </a:r>
            <a:r>
              <a:rPr lang="en-GB" sz="4400" b="1" i="1" u="sng" dirty="0" smtClean="0">
                <a:solidFill>
                  <a:srgbClr val="002060"/>
                </a:solidFill>
              </a:rPr>
              <a:t>(V12)</a:t>
            </a:r>
          </a:p>
          <a:p>
            <a:pPr>
              <a:buNone/>
            </a:pPr>
            <a:r>
              <a:rPr lang="en-GB" sz="4400" b="1" i="1" dirty="0" smtClean="0">
                <a:solidFill>
                  <a:srgbClr val="002060"/>
                </a:solidFill>
              </a:rPr>
              <a:t>        cp ROMANS 11:23</a:t>
            </a:r>
          </a:p>
          <a:p>
            <a:endParaRPr lang="en-GB" sz="4400" b="1" i="1" dirty="0" smtClean="0">
              <a:solidFill>
                <a:srgbClr val="FFFF00"/>
              </a:solidFill>
            </a:endParaRPr>
          </a:p>
          <a:p>
            <a:r>
              <a:rPr lang="en-GB" sz="4400" b="1" dirty="0" smtClean="0">
                <a:solidFill>
                  <a:srgbClr val="FFFF00"/>
                </a:solidFill>
              </a:rPr>
              <a:t> </a:t>
            </a:r>
            <a:r>
              <a:rPr lang="en-GB" sz="4400" b="1" u="sng" dirty="0" smtClean="0">
                <a:solidFill>
                  <a:srgbClr val="FFFF00"/>
                </a:solidFill>
              </a:rPr>
              <a:t>CONTRAST</a:t>
            </a:r>
            <a:r>
              <a:rPr lang="en-GB" sz="4400" b="1" i="1" dirty="0" smtClean="0">
                <a:solidFill>
                  <a:srgbClr val="FFFF00"/>
                </a:solidFill>
              </a:rPr>
              <a:t> </a:t>
            </a:r>
            <a:r>
              <a:rPr lang="en-GB" sz="4400" b="1" i="1" u="sng" dirty="0" smtClean="0">
                <a:solidFill>
                  <a:srgbClr val="002060"/>
                </a:solidFill>
              </a:rPr>
              <a:t>V13</a:t>
            </a:r>
            <a:r>
              <a:rPr lang="en-GB" sz="4400" b="1" dirty="0" smtClean="0">
                <a:solidFill>
                  <a:srgbClr val="7030A0"/>
                </a:solidFill>
              </a:rPr>
              <a:t> </a:t>
            </a:r>
            <a:r>
              <a:rPr lang="en-GB" sz="4400" b="1" u="sng" dirty="0" smtClean="0">
                <a:solidFill>
                  <a:srgbClr val="FFFF00"/>
                </a:solidFill>
              </a:rPr>
              <a:t>WITH</a:t>
            </a:r>
            <a:r>
              <a:rPr lang="en-GB" sz="4400" b="1" dirty="0" smtClean="0">
                <a:solidFill>
                  <a:srgbClr val="FFFF00"/>
                </a:solidFill>
              </a:rPr>
              <a:t> </a:t>
            </a:r>
            <a:r>
              <a:rPr lang="en-GB" sz="4400" b="1" i="1" u="sng" dirty="0" smtClean="0">
                <a:solidFill>
                  <a:srgbClr val="002060"/>
                </a:solidFill>
              </a:rPr>
              <a:t>V9</a:t>
            </a:r>
          </a:p>
          <a:p>
            <a:endParaRPr lang="en-GB" sz="4000" b="1" i="1" dirty="0" smtClean="0">
              <a:solidFill>
                <a:srgbClr val="FFFF00"/>
              </a:solidFill>
            </a:endParaRPr>
          </a:p>
          <a:p>
            <a:endParaRPr lang="en-GB" sz="4000" b="1" i="1" dirty="0" smtClean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OBADIAH - Bible.jf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29454" y="1714488"/>
            <a:ext cx="2071702" cy="4929222"/>
          </a:xfrm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357298"/>
            <a:ext cx="4214842" cy="535785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n-GB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SAINTS REJOICE</a:t>
            </a:r>
            <a:r>
              <a:rPr lang="en-GB" sz="4800" b="1" i="1" dirty="0" smtClean="0">
                <a:solidFill>
                  <a:srgbClr val="0070C0"/>
                </a:solidFill>
              </a:rPr>
              <a:t> </a:t>
            </a:r>
            <a:r>
              <a:rPr lang="en-GB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(V14)</a:t>
            </a:r>
            <a:r>
              <a:rPr lang="en-GB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GB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GB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cp  </a:t>
            </a:r>
            <a:br>
              <a:rPr lang="en-GB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GB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ZECHARIAH </a:t>
            </a:r>
            <a:br>
              <a:rPr lang="en-GB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GB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2:10-11</a:t>
            </a:r>
            <a:endParaRPr lang="en-GB" sz="4800" b="1" i="1" dirty="0">
              <a:solidFill>
                <a:srgbClr val="7030A0"/>
              </a:solidFill>
            </a:endParaRPr>
          </a:p>
        </p:txBody>
      </p:sp>
      <p:pic>
        <p:nvPicPr>
          <p:cNvPr id="5" name="Content Placeholder 4" descr="OBADIAH - Bible.jf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688" y="142852"/>
            <a:ext cx="8858312" cy="107157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9124" y="1357298"/>
            <a:ext cx="4572032" cy="5357850"/>
          </a:xfrm>
          <a:solidFill>
            <a:srgbClr val="7030A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GB" sz="3200" b="1" dirty="0" smtClean="0">
                <a:solidFill>
                  <a:srgbClr val="FFC000"/>
                </a:solidFill>
              </a:rPr>
              <a:t>NOTE:</a:t>
            </a:r>
            <a:r>
              <a:rPr lang="en-GB" sz="3200" b="1" i="1" dirty="0" smtClean="0">
                <a:solidFill>
                  <a:srgbClr val="FFC000"/>
                </a:solidFill>
              </a:rPr>
              <a:t> </a:t>
            </a:r>
          </a:p>
          <a:p>
            <a:pPr>
              <a:buNone/>
            </a:pPr>
            <a:r>
              <a:rPr lang="en-GB" sz="36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</a:t>
            </a:r>
            <a:r>
              <a:rPr lang="en-GB" sz="3600" b="1" i="1" dirty="0" smtClean="0">
                <a:solidFill>
                  <a:srgbClr val="FF0000"/>
                </a:solidFill>
              </a:rPr>
              <a:t>‘</a:t>
            </a:r>
            <a:r>
              <a:rPr lang="en-GB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DAUGHTER OF ZION’    </a:t>
            </a:r>
            <a:endParaRPr lang="en-GB" sz="3600" b="1" i="1" u="sng" dirty="0" smtClean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en-GB" sz="3600" b="1" i="1" dirty="0" smtClean="0">
                <a:solidFill>
                  <a:schemeClr val="accent6"/>
                </a:solidFill>
              </a:rPr>
              <a:t>      </a:t>
            </a:r>
            <a:r>
              <a:rPr lang="en-GB" sz="3600" b="1" i="1" dirty="0" smtClean="0">
                <a:solidFill>
                  <a:srgbClr val="FFFF00"/>
                </a:solidFill>
              </a:rPr>
              <a:t>(NATURAL ISRAEL) </a:t>
            </a:r>
          </a:p>
          <a:p>
            <a:pPr>
              <a:buNone/>
            </a:pPr>
            <a:r>
              <a:rPr lang="en-GB" sz="3600" b="1" dirty="0" smtClean="0">
                <a:solidFill>
                  <a:srgbClr val="FFFF00"/>
                </a:solidFill>
              </a:rPr>
              <a:t>              </a:t>
            </a:r>
            <a:r>
              <a:rPr lang="en-GB" sz="3600" b="1" dirty="0" smtClean="0">
                <a:solidFill>
                  <a:srgbClr val="FF0000"/>
                </a:solidFill>
              </a:rPr>
              <a:t>‘</a:t>
            </a:r>
            <a:r>
              <a:rPr lang="en-GB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ISRAEL’</a:t>
            </a:r>
            <a:endParaRPr lang="en-GB" sz="3600" b="1" u="sng" dirty="0" smtClean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>
              <a:buNone/>
            </a:pPr>
            <a:r>
              <a:rPr lang="en-GB" sz="3600" b="1" i="1" dirty="0" smtClean="0">
                <a:solidFill>
                  <a:srgbClr val="FFFF00"/>
                </a:solidFill>
              </a:rPr>
              <a:t>      (THE 12 TRIBES)</a:t>
            </a:r>
            <a:r>
              <a:rPr lang="en-GB" sz="3600" b="1" dirty="0" smtClean="0">
                <a:solidFill>
                  <a:srgbClr val="FFFF00"/>
                </a:solidFill>
              </a:rPr>
              <a:t> </a:t>
            </a:r>
            <a:r>
              <a:rPr lang="en-GB" sz="3600" b="1" dirty="0" smtClean="0">
                <a:solidFill>
                  <a:srgbClr val="FFC000"/>
                </a:solidFill>
              </a:rPr>
              <a:t>&amp; </a:t>
            </a:r>
          </a:p>
          <a:p>
            <a:pPr>
              <a:buNone/>
            </a:pPr>
            <a:r>
              <a:rPr lang="en-GB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‘</a:t>
            </a:r>
            <a:r>
              <a:rPr lang="en-GB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DAUGHTER OF</a:t>
            </a:r>
          </a:p>
          <a:p>
            <a:pPr>
              <a:buNone/>
            </a:pPr>
            <a:r>
              <a:rPr lang="en-GB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</a:t>
            </a:r>
            <a:r>
              <a:rPr lang="en-GB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JERUSALEM’</a:t>
            </a:r>
          </a:p>
          <a:p>
            <a:pPr>
              <a:buNone/>
            </a:pPr>
            <a:r>
              <a:rPr lang="en-GB" sz="3600" b="1" i="1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en-GB" sz="3600" b="1" dirty="0" smtClean="0">
                <a:solidFill>
                  <a:srgbClr val="FFFF00"/>
                </a:solidFill>
              </a:rPr>
              <a:t>(INDIVIDUAL SAINT</a:t>
            </a:r>
            <a:r>
              <a:rPr lang="en-GB" sz="3600" b="1" dirty="0" smtClean="0">
                <a:solidFill>
                  <a:srgbClr val="FFFF00"/>
                </a:solidFill>
                <a:effectLst/>
              </a:rPr>
              <a:t>S)</a:t>
            </a:r>
          </a:p>
          <a:p>
            <a:pPr>
              <a:buNone/>
            </a:pPr>
            <a:r>
              <a:rPr lang="en-GB" sz="3600" b="1" i="1" dirty="0" smtClean="0">
                <a:solidFill>
                  <a:schemeClr val="accent6"/>
                </a:solidFill>
              </a:rPr>
              <a:t>         </a:t>
            </a:r>
            <a:endParaRPr lang="en-GB" sz="11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792288" y="7072337"/>
            <a:ext cx="5486400" cy="45719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Picture Placeholder 4" descr="OBADIAH - Bible.jf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097" b="31097"/>
          <a:stretch>
            <a:fillRect/>
          </a:stretch>
        </p:blipFill>
        <p:spPr>
          <a:xfrm>
            <a:off x="142875" y="142875"/>
            <a:ext cx="8858250" cy="164306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44" y="142852"/>
            <a:ext cx="8858312" cy="6572296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3333CC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n-GB" sz="21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en-GB" sz="216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VERSES 14-20 – A SUMMARY</a:t>
            </a:r>
          </a:p>
          <a:p>
            <a:endParaRPr lang="en-GB" sz="6900" b="1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marL="742950" indent="-742950"/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1)     APOCALYPSE OF ISRAEL’S KING</a:t>
            </a:r>
          </a:p>
          <a:p>
            <a:pPr marL="1371600" indent="-1371600"/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2)     </a:t>
            </a:r>
            <a:r>
              <a:rPr lang="en-GB" sz="1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JERUSALEM’S JUDGMENTS </a:t>
            </a:r>
          </a:p>
          <a:p>
            <a:pPr marL="1371600" indent="-1371600"/>
            <a:r>
              <a:rPr lang="en-GB" sz="1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REMOVED</a:t>
            </a:r>
          </a:p>
          <a:p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3)     PURIFICATION OF REMNANT</a:t>
            </a:r>
          </a:p>
          <a:p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4)     </a:t>
            </a:r>
            <a:r>
              <a:rPr lang="en-GB" sz="1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EXALTATION OF ISRAEL</a:t>
            </a:r>
          </a:p>
          <a:p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5)     RESTORATION OF HOLY LAND</a:t>
            </a:r>
          </a:p>
          <a:p>
            <a:pPr marL="1371600" indent="-1371600"/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6)     </a:t>
            </a:r>
            <a:r>
              <a:rPr lang="en-GB" sz="1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ABOLITION  OF APOSTACY</a:t>
            </a:r>
          </a:p>
          <a:p>
            <a:pPr marL="1371600" indent="-1371600"/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7)     ESTABLISHMENT  OF DIVINE </a:t>
            </a:r>
          </a:p>
          <a:p>
            <a:pPr marL="1371600" indent="-1371600"/>
            <a:r>
              <a:rPr lang="en-GB" sz="1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RULERSHIP</a:t>
            </a:r>
          </a:p>
          <a:p>
            <a:pPr>
              <a:buFont typeface="Wingdings" pitchFamily="2" charset="2"/>
              <a:buChar char="Ø"/>
            </a:pPr>
            <a:endParaRPr lang="en-GB" sz="77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n-GB" sz="77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GB" sz="6500" b="1" dirty="0" smtClean="0"/>
          </a:p>
          <a:p>
            <a:endParaRPr lang="en-GB" sz="6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BADIAH - Bible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7" y="214291"/>
            <a:ext cx="8583607" cy="642942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2968</TotalTime>
  <Words>660</Words>
  <Application>Microsoft Office PowerPoint</Application>
  <PresentationFormat>On-screen Show (4:3)</PresentationFormat>
  <Paragraphs>110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PROPHECY OF ZEPHANIAH</vt:lpstr>
      <vt:lpstr>ZEPHANIAH means</vt:lpstr>
      <vt:lpstr>Slide 3</vt:lpstr>
      <vt:lpstr>Slide 4</vt:lpstr>
      <vt:lpstr> BACKGROUND CHAPTERS:      </vt:lpstr>
      <vt:lpstr>           PUNISHMENT UPON  JUDAH                    (Zephaniah ch 1):</vt:lpstr>
      <vt:lpstr>Slide 7</vt:lpstr>
      <vt:lpstr>Slide 8</vt:lpstr>
      <vt:lpstr>Slide 9</vt:lpstr>
      <vt:lpstr>Slide 10</vt:lpstr>
      <vt:lpstr>CH 2 – JUDGMENT AGAINST:</vt:lpstr>
      <vt:lpstr>Slide 12</vt:lpstr>
      <vt:lpstr>Slide 13</vt:lpstr>
      <vt:lpstr>Slide 14</vt:lpstr>
      <vt:lpstr>CHAPTER 3:</vt:lpstr>
      <vt:lpstr>CHAPTER 3:8-10:</vt:lpstr>
      <vt:lpstr>CHAPTER 3:11-13 ISRAEL SANCTIFIED</vt:lpstr>
      <vt:lpstr>THE SAINTS REJOICE (V14) cp   ZECHARIAH  2:10-11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PROPHECY OF OBADIAH</dc:title>
  <dc:creator>User</dc:creator>
  <cp:lastModifiedBy>User</cp:lastModifiedBy>
  <cp:revision>285</cp:revision>
  <dcterms:created xsi:type="dcterms:W3CDTF">2018-10-03T20:57:04Z</dcterms:created>
  <dcterms:modified xsi:type="dcterms:W3CDTF">2018-11-20T21:24:57Z</dcterms:modified>
</cp:coreProperties>
</file>