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3" r:id="rId3"/>
    <p:sldId id="264" r:id="rId4"/>
    <p:sldId id="271" r:id="rId5"/>
    <p:sldId id="265" r:id="rId6"/>
    <p:sldId id="266" r:id="rId7"/>
    <p:sldId id="479" r:id="rId8"/>
    <p:sldId id="489" r:id="rId9"/>
    <p:sldId id="488" r:id="rId10"/>
    <p:sldId id="261" r:id="rId11"/>
    <p:sldId id="482" r:id="rId12"/>
    <p:sldId id="484" r:id="rId13"/>
    <p:sldId id="325" r:id="rId14"/>
    <p:sldId id="481" r:id="rId15"/>
    <p:sldId id="477" r:id="rId16"/>
    <p:sldId id="478" r:id="rId17"/>
    <p:sldId id="337" r:id="rId18"/>
    <p:sldId id="461" r:id="rId19"/>
    <p:sldId id="485" r:id="rId20"/>
    <p:sldId id="486" r:id="rId21"/>
    <p:sldId id="487" r:id="rId22"/>
    <p:sldId id="267" r:id="rId23"/>
    <p:sldId id="284" r:id="rId24"/>
    <p:sldId id="288" r:id="rId25"/>
    <p:sldId id="292" r:id="rId26"/>
    <p:sldId id="291" r:id="rId27"/>
    <p:sldId id="285" r:id="rId28"/>
  </p:sldIdLst>
  <p:sldSz cx="9144000" cy="6858000" type="screen4x3"/>
  <p:notesSz cx="7077075" cy="9369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FF00"/>
    <a:srgbClr val="FFFF99"/>
    <a:srgbClr val="FF9900"/>
    <a:srgbClr val="0000CC"/>
    <a:srgbClr val="00CCFF"/>
    <a:srgbClr val="FF33CC"/>
    <a:srgbClr val="FFFFFF"/>
    <a:srgbClr val="FF0066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56" autoAdjust="0"/>
    <p:restoredTop sz="92624" autoAdjust="0"/>
  </p:normalViewPr>
  <p:slideViewPr>
    <p:cSldViewPr snapToGrid="0">
      <p:cViewPr varScale="1">
        <p:scale>
          <a:sx n="63" d="100"/>
          <a:sy n="63" d="100"/>
        </p:scale>
        <p:origin x="39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86"/>
    </p:cViewPr>
  </p:sorterViewPr>
  <p:notesViewPr>
    <p:cSldViewPr snapToGrid="0">
      <p:cViewPr>
        <p:scale>
          <a:sx n="82" d="100"/>
          <a:sy n="82" d="100"/>
        </p:scale>
        <p:origin x="2154" y="-88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247A00E3-871A-4828-9F17-D2A94AE432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29ECEAF-7211-4C28-9B02-4253BD5C470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705" y="0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8FFDFD04-0A0F-4D90-B04D-877A0B17AB4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9328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87144B4A-DFB0-4E6A-BAEE-59AA2C0E8A8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705" y="8899328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5F19572-AFAA-4AAE-A661-34B6DDC4CB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7A8EBC3-6524-40FF-9E77-C754F558886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68AFFC1-305F-4891-884A-B46CC10C11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08705" y="0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F3835E2-E3C3-4611-A1AF-7A9AFD61633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3263"/>
            <a:ext cx="4683125" cy="35131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1CE392EA-21F6-48B4-81A2-D6B376E789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7708" y="4450477"/>
            <a:ext cx="5661660" cy="4216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2414DD43-8193-4735-B08F-D606E9960E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9328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286A3A57-AF56-48D2-8168-7E4BC0403F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705" y="8899328"/>
            <a:ext cx="3066733" cy="468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73" tIns="46986" rIns="93973" bIns="469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D09B224-CBA0-43CA-BC6E-8A74D5967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28600" indent="-228600" algn="l" rtl="0" eaLnBrk="0" fontAlgn="base" hangingPunct="0">
      <a:spcBef>
        <a:spcPct val="30000"/>
      </a:spcBef>
      <a:spcAft>
        <a:spcPct val="0"/>
      </a:spcAft>
      <a:buFont typeface="+mj-lt"/>
      <a:buAutoNum type="arabicPeriod"/>
      <a:defRPr sz="1200" b="1" kern="1200">
        <a:solidFill>
          <a:schemeClr val="tx1"/>
        </a:solidFill>
        <a:latin typeface="+mn-lt"/>
        <a:ea typeface="+mn-ea"/>
        <a:cs typeface="+mn-cs"/>
      </a:defRPr>
    </a:lvl1pPr>
    <a:lvl2pPr marL="685800" indent="-228600" algn="l" rtl="0" eaLnBrk="0" fontAlgn="base" hangingPunct="0">
      <a:spcBef>
        <a:spcPct val="30000"/>
      </a:spcBef>
      <a:spcAft>
        <a:spcPct val="0"/>
      </a:spcAft>
      <a:buFont typeface="+mj-lt"/>
      <a:buAutoNum type="alphaLcParenR"/>
      <a:defRPr sz="1200" b="1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buFont typeface="+mj-lt"/>
      <a:buAutoNum type="romanLcPeriod"/>
      <a:defRPr sz="1200" b="1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buFont typeface="+mj-lt"/>
      <a:buAutoNum type="arabicPeriod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buFont typeface="+mj-lt"/>
      <a:buAutoNum type="arabicPeriod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DDEE6562-252B-44D2-AF75-36921E9805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3530" indent="-29366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4661" indent="-2349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4526" indent="-2349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4390" indent="-23493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84254" indent="-2349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4119" indent="-2349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3983" indent="-2349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3848" indent="-23493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83BC08-336C-477D-987E-1BF2BEB02155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31F4EF3D-EC72-44EC-BBDF-C71F2BD18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3BA2078A-95C7-4A59-96B9-A7ACD70B5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Our study, of necessity, must be selective</a:t>
            </a:r>
          </a:p>
          <a:p>
            <a:pPr lvl="1" eaLnBrk="1" hangingPunct="1"/>
            <a:r>
              <a:rPr lang="en-US" altLang="en-US" dirty="0">
                <a:latin typeface="Arial" panose="020B0604020202020204" pitchFamily="34" charset="0"/>
              </a:rPr>
              <a:t>Time does not permit to examine all the details of the return of Christ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One thing is for sure, we are living in a critical period of human history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Jesus Christ is about to return – need to ask ourselves, are we really ready?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NEXT SLIDE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Proverbs 29:18 puts the subject into perspective  READ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The Heb word for “vision” something in our sights.</a:t>
            </a:r>
          </a:p>
          <a:p>
            <a:pPr lvl="1"/>
            <a:r>
              <a:rPr lang="en-CA" dirty="0"/>
              <a:t>Something to focus on – to mull over in our minds</a:t>
            </a:r>
          </a:p>
          <a:p>
            <a:r>
              <a:rPr lang="en-CA" dirty="0"/>
              <a:t>More than ever before, we need to focus our attention upon God’s promises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If we don’t we will “perish”. Heb signifies ‘to have no restraint’</a:t>
            </a:r>
          </a:p>
          <a:p>
            <a:pPr lvl="1"/>
            <a:r>
              <a:rPr lang="en-CA" dirty="0"/>
              <a:t>When the future is empty, nothing to look forward to, there’s no incentive, no restraint</a:t>
            </a:r>
          </a:p>
          <a:p>
            <a:pPr lvl="1"/>
            <a:r>
              <a:rPr lang="en-CA" dirty="0"/>
              <a:t>Look at the way others translate the phrase.</a:t>
            </a:r>
          </a:p>
          <a:p>
            <a:r>
              <a:rPr lang="en-CA" dirty="0"/>
              <a:t>NEXT SLIDE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32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2 Peter 1:19 – describes the importance of Bible prophecy</a:t>
            </a:r>
          </a:p>
          <a:p>
            <a:r>
              <a:rPr lang="en-CA" dirty="0"/>
              <a:t>READ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“made sure” = something ‘firm’, something ‘solid’</a:t>
            </a:r>
          </a:p>
          <a:p>
            <a:pPr lvl="1"/>
            <a:r>
              <a:rPr lang="en-CA" dirty="0"/>
              <a:t>From root ‘basis’ occurs 1x – Acts 3:7, translated “feet”</a:t>
            </a:r>
          </a:p>
          <a:p>
            <a:pPr lvl="1"/>
            <a:r>
              <a:rPr lang="en-CA" dirty="0"/>
              <a:t>The man couldn’t stand on his feet until Peter healed him, they became firm, secure.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Bible prophecy needs to be taken seriously</a:t>
            </a:r>
          </a:p>
          <a:p>
            <a:pPr lvl="1"/>
            <a:r>
              <a:rPr lang="en-CA" dirty="0"/>
              <a:t>Over 70% of scripture is prophecy</a:t>
            </a:r>
          </a:p>
          <a:p>
            <a:r>
              <a:rPr lang="en-CA" dirty="0"/>
              <a:t>It illuminates the darkness – we can see where we are going.</a:t>
            </a:r>
          </a:p>
          <a:p>
            <a:endParaRPr lang="en-CA" dirty="0"/>
          </a:p>
          <a:p>
            <a:r>
              <a:rPr lang="en-CA" dirty="0"/>
              <a:t>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96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39EA4024-EA3D-4446-8F55-04F15B02BE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29305-B1AA-454D-BF15-888EFA12A1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God’s purpose has been at work for the past 6000 years.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The cry of the faithful throughout this entire period has been “How Long?” (Psa.13:1; 94:3; Dan.8:13; 12:6; Hab.1:2; Zech.1;12; Rev.6:10).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Habakkuk 2:3-4: “The vision is for an appointed time” – the day has been set.</a:t>
            </a:r>
          </a:p>
          <a:p>
            <a:pPr lvl="1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Acts 17:31 – “God has appointed a day”</a:t>
            </a:r>
          </a:p>
          <a:p>
            <a:pPr lvl="1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Psa.103:13 – “A set time to </a:t>
            </a:r>
            <a:r>
              <a:rPr lang="en-US" dirty="0" err="1"/>
              <a:t>favour</a:t>
            </a:r>
            <a:r>
              <a:rPr lang="en-US" dirty="0"/>
              <a:t> Zion” (Revised Version).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Past 2000 years living in the “times of the Gentiles” (Luke 21:24). </a:t>
            </a:r>
            <a:r>
              <a:rPr lang="en-US" b="1" dirty="0"/>
              <a:t>“times”</a:t>
            </a:r>
            <a:r>
              <a:rPr lang="en-US" dirty="0"/>
              <a:t> = ‘</a:t>
            </a:r>
            <a:r>
              <a:rPr lang="en-US" dirty="0" err="1"/>
              <a:t>karios</a:t>
            </a:r>
            <a:r>
              <a:rPr lang="en-US" dirty="0"/>
              <a:t>’ (2540) – opportunity (Eph.5:16; Col.4:5 – redeeming the time)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/>
              <a:t>Jesus Christ says – there will be “time no longer” (Rev.10:6) 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Important to recognize that when this event occurs </a:t>
            </a:r>
            <a:r>
              <a:rPr lang="en-US" b="1" dirty="0"/>
              <a:t>everything will change.</a:t>
            </a:r>
            <a:r>
              <a:rPr lang="en-US" dirty="0"/>
              <a:t> Life as we know it will end forever. Our life style, our environment, our relationships – </a:t>
            </a:r>
            <a:r>
              <a:rPr lang="en-US" b="1" i="1" dirty="0"/>
              <a:t>all will change.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NEXT SLIDE</a:t>
            </a: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E9C4765E-C178-4FD8-B8EB-A5A12301A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A18E4E-7D03-4A57-9B50-048C0EBF6213}" type="slidenum">
              <a:rPr lang="en-US" altLang="en-US"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98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This slide provides a list of some of the events that will occur when Jesus returns</a:t>
            </a:r>
          </a:p>
          <a:p>
            <a:pPr lvl="1"/>
            <a:r>
              <a:rPr lang="en-CA" dirty="0"/>
              <a:t>By no means exhaustive</a:t>
            </a:r>
          </a:p>
          <a:p>
            <a:pPr lvl="1"/>
            <a:r>
              <a:rPr lang="en-CA" dirty="0"/>
              <a:t>Mustn’t become overwhelmed</a:t>
            </a:r>
          </a:p>
          <a:p>
            <a:r>
              <a:rPr lang="en-CA" dirty="0"/>
              <a:t>There are certain key events that we can identify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There are certain events to take place between Christ’s return and Armageddon</a:t>
            </a:r>
          </a:p>
          <a:p>
            <a:r>
              <a:rPr lang="en-CA" dirty="0"/>
              <a:t>There are other events that must occur after Armageddon and before the kingdom actually begins.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185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Peter reminds us that Judgment will begin with the household of faith</a:t>
            </a:r>
          </a:p>
          <a:p>
            <a:pPr lvl="1"/>
            <a:r>
              <a:rPr lang="en-CA" dirty="0"/>
              <a:t>This will be the first thing Jesus does</a:t>
            </a:r>
          </a:p>
          <a:p>
            <a:r>
              <a:rPr lang="en-CA" dirty="0"/>
              <a:t>In this slide review the various events</a:t>
            </a:r>
          </a:p>
          <a:p>
            <a:endParaRPr lang="en-CA" dirty="0"/>
          </a:p>
          <a:p>
            <a:r>
              <a:rPr lang="en-CA" dirty="0"/>
              <a:t>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2853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1Thess.4:15-17 – Highlights a number of importance details</a:t>
            </a:r>
          </a:p>
          <a:p>
            <a:r>
              <a:rPr lang="en-CA" dirty="0"/>
              <a:t>“we which are alive”: The language indicates Paul expected Christ in his day</a:t>
            </a:r>
          </a:p>
          <a:p>
            <a:pPr lvl="1"/>
            <a:r>
              <a:rPr lang="en-CA" dirty="0"/>
              <a:t>This a position we all should be in – expecting Christ at all times.</a:t>
            </a:r>
          </a:p>
          <a:p>
            <a:r>
              <a:rPr lang="en-CA" dirty="0"/>
              <a:t>Jesus himself will be personally involved in the resurrection. He will act in similar manner to Michael of OT.</a:t>
            </a:r>
          </a:p>
          <a:p>
            <a:r>
              <a:rPr lang="en-CA" dirty="0"/>
              <a:t>Shout: not everyone will hear the call – John 5:25, 28</a:t>
            </a:r>
          </a:p>
          <a:p>
            <a:pPr lvl="1"/>
            <a:r>
              <a:rPr lang="en-CA" dirty="0"/>
              <a:t>All who are responsible will be summoned to judgment</a:t>
            </a:r>
          </a:p>
          <a:p>
            <a:r>
              <a:rPr lang="en-CA" dirty="0"/>
              <a:t>Voice of Archangel: Michael was the angel identified with Israel in the OT</a:t>
            </a:r>
          </a:p>
          <a:p>
            <a:r>
              <a:rPr lang="en-CA" dirty="0"/>
              <a:t>Trump of God: Num.10:3 describes the silver trumpets used to call an assembly</a:t>
            </a:r>
          </a:p>
          <a:p>
            <a:pPr lvl="1"/>
            <a:r>
              <a:rPr lang="en-CA" dirty="0"/>
              <a:t>Jesus will assemble the dead and then the living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808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8716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CD6EFF13-372B-4CC9-A3C6-569EA5A6FD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03032E-C325-4724-9EC1-15F452EC3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Significant overtones of Sinai in the language used by Paul.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“The Lord shall descend” – Exodus 19:18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“The voice of the archangel” – Exodus 19:16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“With the trump of God” – Exodus 19:16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“With them in clouds” – Exodus 19:16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“meet the Lord” – Exodus 19:17,20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Can’t be certain as to the location, yet the evidence points towards Sinai.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46D59040-1B1A-420F-B3C2-4D1B9318B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7F34293-58EB-48A9-BB1E-0289A3AB9D12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EB95093B-A3F4-4418-91F1-D9DC7761A6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AE0E9-FB19-4133-ABCD-599C3A04A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dirty="0"/>
              <a:t>This slide illustrates three areas of evidence – (</a:t>
            </a:r>
            <a:r>
              <a:rPr lang="en-CA" dirty="0" err="1"/>
              <a:t>i</a:t>
            </a:r>
            <a:r>
              <a:rPr lang="en-CA" dirty="0"/>
              <a:t>) Historical, (ii) Typical, (iii) Latter day prophecies.</a:t>
            </a:r>
            <a:endParaRPr lang="en-US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/>
              <a:t>Historically Israel left Egypt to enter God’s rest and establish the kingdom. Israel did not enter in because of the unfaithfulness; God’s work is interrupted.</a:t>
            </a:r>
            <a:endParaRPr lang="en-US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/>
              <a:t>Typically there have been periods in Israel’s history which have served as a continuation of God’s work – but limited in scope.</a:t>
            </a:r>
            <a:endParaRPr lang="en-US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/>
              <a:t>The time of the end is a </a:t>
            </a:r>
            <a:r>
              <a:rPr lang="en-CA" b="1" i="1" dirty="0"/>
              <a:t>revival</a:t>
            </a:r>
            <a:r>
              <a:rPr lang="en-CA" dirty="0"/>
              <a:t> of God’s work (Hab.3:2).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CA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/>
              <a:t>When Jesus manifests himself to the world, he will not be alone. Daniel 7:22; Zech.14:5; Joel 3:11.</a:t>
            </a:r>
            <a:endParaRPr lang="en-US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dirty="0"/>
              <a:t>This implies that the land is invaded at some point during the judgment.</a:t>
            </a:r>
            <a:endParaRPr lang="en-US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D876F4C0-26DC-4053-BE6B-537644126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293CE96-E637-49F3-AE7E-EB9111FEC796}" type="slidenum">
              <a:rPr lang="en-US" altLang="en-US">
                <a:latin typeface="Calibri" panose="020F0502020204030204" pitchFamily="34" charset="0"/>
              </a:rPr>
              <a:pPr eaLnBrk="1" hangingPunct="1"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An important statement in 2Cor.5:10</a:t>
            </a:r>
          </a:p>
          <a:p>
            <a:r>
              <a:rPr lang="en-CA" dirty="0"/>
              <a:t>Paul not simply saying we all must be present, even though that is true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Appear: to render apparent</a:t>
            </a:r>
          </a:p>
          <a:p>
            <a:pPr lvl="1"/>
            <a:r>
              <a:rPr lang="en-CA" dirty="0"/>
              <a:t>i.e. Jesus is going to reveal what we are really like</a:t>
            </a:r>
          </a:p>
          <a:p>
            <a:pPr lvl="1"/>
            <a:r>
              <a:rPr lang="en-CA" dirty="0"/>
              <a:t>The hidden things we have concealed to be laid bare – 1Cor.4:5</a:t>
            </a:r>
          </a:p>
          <a:p>
            <a:pPr lvl="1"/>
            <a:r>
              <a:rPr lang="en-CA" dirty="0"/>
              <a:t>Our secrets – Rom.2:16</a:t>
            </a:r>
          </a:p>
          <a:p>
            <a:r>
              <a:rPr lang="en-CA" dirty="0"/>
              <a:t>ENTER</a:t>
            </a:r>
          </a:p>
          <a:p>
            <a:r>
              <a:rPr lang="en-CA" u="sng" dirty="0"/>
              <a:t>Done</a:t>
            </a:r>
            <a:r>
              <a:rPr lang="en-CA" dirty="0"/>
              <a:t> in </a:t>
            </a:r>
            <a:r>
              <a:rPr lang="en-CA" u="sng" dirty="0"/>
              <a:t>his</a:t>
            </a:r>
            <a:r>
              <a:rPr lang="en-CA" dirty="0"/>
              <a:t> body: words darkened not in the Greek – thus reads “receive the things in body”</a:t>
            </a:r>
          </a:p>
          <a:p>
            <a:r>
              <a:rPr lang="en-CA" b="0" dirty="0"/>
              <a:t>Roth: For, we all, must needs be made manifest before the judgment seat of the Christ, that each one </a:t>
            </a:r>
            <a:r>
              <a:rPr lang="en-CA" dirty="0"/>
              <a:t>may get back </a:t>
            </a:r>
            <a:r>
              <a:rPr lang="en-CA" b="0" dirty="0"/>
              <a:t>the things done by means of the body, according to the things which he practised, whether good or corrupt</a:t>
            </a:r>
          </a:p>
          <a:p>
            <a:r>
              <a:rPr lang="en-CA" dirty="0"/>
              <a:t>In other words, we will receive in body the reward due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Faithful = immortal body; sinner = mortal body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253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Paul comments about that time 1Thess.5:1-2</a:t>
            </a:r>
          </a:p>
          <a:p>
            <a:pPr lvl="1"/>
            <a:r>
              <a:rPr lang="en-CA" dirty="0"/>
              <a:t>we should be aware of this thief like coming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The world will be totally ignorant of Christ’s presence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But this should not be the case for ourselves</a:t>
            </a:r>
          </a:p>
          <a:p>
            <a:pPr lvl="1"/>
            <a:r>
              <a:rPr lang="en-CA" dirty="0"/>
              <a:t>Need to be watching</a:t>
            </a:r>
          </a:p>
          <a:p>
            <a:pPr lvl="1"/>
            <a:r>
              <a:rPr lang="en-CA" dirty="0"/>
              <a:t>Need to have our minds alert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4223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Jesus comments upon this in Rev.16:15</a:t>
            </a:r>
          </a:p>
          <a:p>
            <a:pPr lvl="1"/>
            <a:r>
              <a:rPr lang="en-CA" dirty="0"/>
              <a:t>But in this case he directs his warning to US.</a:t>
            </a:r>
          </a:p>
          <a:p>
            <a:pPr lvl="1"/>
            <a:r>
              <a:rPr lang="en-CA" dirty="0"/>
              <a:t>It is possible for us to be taken off guard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If we don’t watch</a:t>
            </a:r>
          </a:p>
          <a:p>
            <a:pPr lvl="1"/>
            <a:r>
              <a:rPr lang="en-CA" dirty="0"/>
              <a:t>Loose our identity with Christ – Matt.10:33 “deny us” (Matt.25:41).</a:t>
            </a:r>
          </a:p>
          <a:p>
            <a:r>
              <a:rPr lang="en-CA" dirty="0"/>
              <a:t>Our true self will be fully exposed</a:t>
            </a:r>
          </a:p>
          <a:p>
            <a:r>
              <a:rPr lang="en-CA" dirty="0"/>
              <a:t>Everybody will witness it – visible to all: the angels Luke 12:8-9</a:t>
            </a:r>
          </a:p>
          <a:p>
            <a:pPr lvl="1"/>
            <a:r>
              <a:rPr lang="en-CA" dirty="0"/>
              <a:t>Those at the judgment seat (stand with hypocrites, Matt.24:47; 8:12)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8348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idea of being ignorant of Christ’s return has its counterpart in Exod.32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2D687-F729-4715-B118-60774FC873F6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435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7707" y="4449921"/>
            <a:ext cx="5661660" cy="4216241"/>
          </a:xfrm>
        </p:spPr>
        <p:txBody>
          <a:bodyPr/>
          <a:lstStyle/>
          <a:p>
            <a:r>
              <a:rPr lang="en-CA" dirty="0"/>
              <a:t>Another example in Matt.16:1-3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Despite the numerous warnings in Scripture, they were ignorant, “they knew not”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9352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Jesus likens his coming to the days of Noah and Lot</a:t>
            </a:r>
          </a:p>
          <a:p>
            <a:r>
              <a:rPr lang="en-CA" dirty="0"/>
              <a:t>This helps to appreciate how we can be taken unawares</a:t>
            </a:r>
          </a:p>
          <a:p>
            <a:r>
              <a:rPr lang="en-CA" dirty="0"/>
              <a:t>Luke 17:26-27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Luke 17:28-29</a:t>
            </a:r>
          </a:p>
          <a:p>
            <a:r>
              <a:rPr lang="en-CA" dirty="0"/>
              <a:t>Consider, no reference to the violence of Noah’s day, or the immorality of Lot’s day</a:t>
            </a:r>
          </a:p>
          <a:p>
            <a:r>
              <a:rPr lang="en-CA" dirty="0"/>
              <a:t>Jesus lists everyday living WITHOUT GOD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1474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548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Jesus adds a further comment in Matt. 24:36-43</a:t>
            </a:r>
          </a:p>
          <a:p>
            <a:r>
              <a:rPr lang="en-CA" dirty="0"/>
              <a:t>The hour of his coming not known</a:t>
            </a:r>
          </a:p>
          <a:p>
            <a:pPr lvl="1"/>
            <a:r>
              <a:rPr lang="en-CA" dirty="0"/>
              <a:t>Because they were so preoccupied “they knew not” until it happened</a:t>
            </a:r>
          </a:p>
          <a:p>
            <a:pPr lvl="1"/>
            <a:r>
              <a:rPr lang="en-CA" dirty="0"/>
              <a:t>If only they had watched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069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 vv.45-51 Jesus contrast two servants – both in the Truth</a:t>
            </a:r>
          </a:p>
          <a:p>
            <a:r>
              <a:rPr lang="en-CA" dirty="0"/>
              <a:t>The faithful servant was preoccupied with serving God</a:t>
            </a:r>
          </a:p>
          <a:p>
            <a:r>
              <a:rPr lang="en-CA" dirty="0"/>
              <a:t>The evil servant was preoccupied with serving self</a:t>
            </a:r>
          </a:p>
          <a:p>
            <a:pPr lvl="1"/>
            <a:r>
              <a:rPr lang="en-CA" dirty="0"/>
              <a:t>He was too busy to watch</a:t>
            </a:r>
          </a:p>
          <a:p>
            <a:pPr lvl="1"/>
            <a:r>
              <a:rPr lang="en-CA" dirty="0"/>
              <a:t>He wasn’t looking for him</a:t>
            </a:r>
          </a:p>
          <a:p>
            <a:r>
              <a:rPr lang="en-CA" dirty="0"/>
              <a:t>ENTER</a:t>
            </a:r>
          </a:p>
          <a:p>
            <a:r>
              <a:rPr lang="en-CA" dirty="0"/>
              <a:t>Consider the evil servant</a:t>
            </a:r>
          </a:p>
          <a:p>
            <a:endParaRPr lang="en-CA" dirty="0"/>
          </a:p>
          <a:p>
            <a:r>
              <a:rPr lang="en-CA" dirty="0"/>
              <a:t>The faithful entered the kingdom of God</a:t>
            </a:r>
          </a:p>
          <a:p>
            <a:r>
              <a:rPr lang="en-CA" dirty="0"/>
              <a:t>The unfaithful returned to the darkness of this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731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 faithful entered the kingdom of God</a:t>
            </a:r>
          </a:p>
          <a:p>
            <a:r>
              <a:rPr lang="en-CA" dirty="0"/>
              <a:t>The unfaithful returned to the darkness of this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214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09B224-CBA0-43CA-BC6E-8A74D5967202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16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D4A4586-FEF5-4984-8543-D96E5C5BF7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6DECF-3F22-454B-B886-B624E12D7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050" b="1" dirty="0"/>
              <a:t>Leviticus 23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Verse 2,4 note reference to “set feasts” (RV) same as Psalm 102:13.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Feasts have prophetic significance – Passover and Pentecost fulfilled in 1</a:t>
            </a:r>
            <a:r>
              <a:rPr lang="en-CA" sz="1050" baseline="30000" dirty="0"/>
              <a:t>st</a:t>
            </a:r>
            <a:r>
              <a:rPr lang="en-CA" sz="1050" dirty="0"/>
              <a:t> century.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Tabernacles is the feast of the kingdom – Zech.14:16 – </a:t>
            </a:r>
            <a:r>
              <a:rPr lang="en-CA" sz="1050" b="1" i="1" dirty="0"/>
              <a:t>yet future.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Consider the events surrounding the 7</a:t>
            </a:r>
            <a:r>
              <a:rPr lang="en-CA" sz="1050" baseline="30000" dirty="0"/>
              <a:t>th</a:t>
            </a:r>
            <a:r>
              <a:rPr lang="en-CA" sz="1050" dirty="0"/>
              <a:t> month (Lev.23:34-44).</a:t>
            </a:r>
            <a:endParaRPr lang="en-US" sz="1050" dirty="0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FB674F65-EC76-4DA5-9A91-E08D1B6767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88CE52F-1FDC-45AD-B0F5-BE7896366FFC}" type="slidenum">
              <a:rPr lang="en-US" altLang="en-US"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8D136183-65D1-497F-B09D-406852951A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06E0D-0835-4A5A-8A46-C154B6F92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The three main events: Trumpets, Atonement, Tabernacles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Between Trumpets and Atonement a period of 10 days. </a:t>
            </a:r>
            <a:r>
              <a:rPr lang="en-CA" sz="1050" i="1" dirty="0" err="1"/>
              <a:t>Edersheim</a:t>
            </a:r>
            <a:r>
              <a:rPr lang="en-CA" sz="1050" i="1" dirty="0"/>
              <a:t> comments: "One of its (trumpets) main purposes was to arouse men to repentance..."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Additional trumpet blown in jubilee year (Lev.25:9-10), linked with Atonement. Proclaim liberty and receive restitution of land.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A parallel with latter day: Isa.58:1; 18:3,7; 27:12,13.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What causes Israel to reflect? Invasion of the land!!!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Another trumpet blown earlier – Feast of Trumpets – Significance? The resurrection and judgment. 1 Cor.15:52; 1 Thess.4:16</a:t>
            </a:r>
            <a:endParaRPr lang="en-US" sz="1050" dirty="0"/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CA" sz="1050" dirty="0"/>
              <a:t>The trumpet blowing initiates the thief like advent of Jesus Christ.  </a:t>
            </a:r>
            <a:endParaRPr lang="en-US" sz="1050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50" dirty="0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31B0CCC0-A01B-4A1B-95F0-C2FF092AF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E623F0F-361D-4BA9-8762-4B3D0E76E259}" type="slidenum">
              <a:rPr lang="en-US" altLang="en-US">
                <a:latin typeface="Calibri" panose="020F0502020204030204" pitchFamily="34" charset="0"/>
              </a:rPr>
              <a:pPr eaLnBrk="1" hangingPunct="1"/>
              <a:t>27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B2BAFA7-E2F7-4221-9633-39BA2B267F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C8904-BF98-4D24-9D5B-A024D23A58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81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F0201FD-84EB-461A-BA4E-99956D4A23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0585F-8FD8-4304-8BFB-7BA7CCEB7D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48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58569F-130C-4C90-B1DF-68932A792F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7B9BB-2A78-4BF2-9B18-99CA92E78C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95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719" y="981075"/>
            <a:ext cx="4192445" cy="5634471"/>
          </a:xfrm>
        </p:spPr>
        <p:txBody>
          <a:bodyPr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545" y="988002"/>
            <a:ext cx="4192445" cy="5634471"/>
          </a:xfrm>
        </p:spPr>
        <p:txBody>
          <a:bodyPr/>
          <a:lstStyle>
            <a:lvl1pPr>
              <a:spcBef>
                <a:spcPts val="0"/>
              </a:spcBef>
              <a:defRPr sz="2800"/>
            </a:lvl1pPr>
            <a:lvl2pPr>
              <a:spcBef>
                <a:spcPts val="0"/>
              </a:spcBef>
              <a:defRPr sz="2400"/>
            </a:lvl2pPr>
            <a:lvl3pPr>
              <a:spcBef>
                <a:spcPts val="0"/>
              </a:spcBef>
              <a:defRPr sz="2000"/>
            </a:lvl3pPr>
            <a:lvl4pPr>
              <a:spcBef>
                <a:spcPts val="0"/>
              </a:spcBef>
              <a:defRPr sz="1800"/>
            </a:lvl4pPr>
            <a:lvl5pPr>
              <a:spcBef>
                <a:spcPts val="0"/>
              </a:spcBef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4BEB0C-FD14-4CCF-8564-A1CB9EB9A88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CC3A0-FCCE-4EDC-BE77-EDC950FBCC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19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237" y="72232"/>
            <a:ext cx="8589818" cy="98071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091" y="1052945"/>
            <a:ext cx="415636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091" y="1692707"/>
            <a:ext cx="4156364" cy="4943620"/>
          </a:xfr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spcBef>
                <a:spcPts val="0"/>
              </a:spcBef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0546" y="1052945"/>
            <a:ext cx="415636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0546" y="1692707"/>
            <a:ext cx="4156364" cy="4943620"/>
          </a:xfrm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000"/>
            </a:lvl2pPr>
            <a:lvl3pPr>
              <a:spcBef>
                <a:spcPts val="0"/>
              </a:spcBef>
              <a:defRPr sz="1800"/>
            </a:lvl3pPr>
            <a:lvl4pPr>
              <a:spcBef>
                <a:spcPts val="0"/>
              </a:spcBef>
              <a:defRPr sz="1600"/>
            </a:lvl4pPr>
            <a:lvl5pPr>
              <a:spcBef>
                <a:spcPts val="0"/>
              </a:spcBef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59F0380-173D-40CC-A162-4DB928FA766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DFD5C-7AF6-43CE-8761-71A87AC00E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40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5773BF-8EAB-4F02-A127-9E95FD9EC9F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31A087-8355-415F-88EA-796AF0D10E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892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CCC83CA8-0071-4CF4-962F-B850F4E640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Prophecies of the Last Days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6368F2A-D244-4A7A-BE06-2BE436C6AD8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9B4-CFC6-40EE-B4CB-2B551021FD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33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F3DFCC-8A9F-4E4E-85A5-884203CD51E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1BE70-D5D4-44CD-B114-DBE9E9E6E4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6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A245B52-78EE-43A0-9127-69CFD12DACB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AFF91-1387-4073-B3FF-6D826518C6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260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FAFAA71-BAC1-4CCA-87E0-0FCD3433F16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0D7A1-60AF-4A63-B878-FF28F2EDD3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20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0"/>
            <a:ext cx="2058988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29325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391D74-2E7E-4B56-9874-494871C5526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A6E81-B175-451F-8A7E-EC2F2F69DB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557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7055EEE-BB74-4C3D-A353-96C0CFAA3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3236" y="0"/>
            <a:ext cx="8639754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C72EF23-DF89-452C-BFB8-BB6E815CC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63236" y="981075"/>
            <a:ext cx="8639754" cy="5655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27A5C8-270A-4304-BB40-7D30178218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1" smtClean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79ABD9B-9272-441B-A859-81C5D1FCB83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Candara" panose="020E0502030303020204" pitchFamily="34" charset="0"/>
          <a:ea typeface="+mj-ea"/>
          <a:cs typeface="Calibri" panose="020F050202020403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99"/>
          </a:solidFill>
          <a:latin typeface="Tahoma" pitchFamily="34" charset="0"/>
        </a:defRPr>
      </a:lvl9pPr>
    </p:titleStyle>
    <p:bodyStyle>
      <a:lvl1pPr marL="442913" indent="-442913" algn="l" rtl="0" eaLnBrk="0" fontAlgn="base" hangingPunct="0">
        <a:spcBef>
          <a:spcPts val="0"/>
        </a:spcBef>
        <a:spcAft>
          <a:spcPct val="0"/>
        </a:spcAft>
        <a:buClr>
          <a:srgbClr val="FFFF00"/>
        </a:buClr>
        <a:buSzPct val="85000"/>
        <a:buFont typeface="Wingdings" panose="05000000000000000000" pitchFamily="2" charset="2"/>
        <a:buChar char="q"/>
        <a:defRPr sz="2800" b="1">
          <a:solidFill>
            <a:schemeClr val="bg1"/>
          </a:solidFill>
          <a:latin typeface="Candara" panose="020E0502030303020204" pitchFamily="34" charset="0"/>
          <a:ea typeface="+mn-ea"/>
          <a:cs typeface="+mn-cs"/>
        </a:defRPr>
      </a:lvl1pPr>
      <a:lvl2pPr marL="908050" indent="-285750" algn="l" rtl="0" eaLnBrk="0" fontAlgn="base" hangingPunct="0">
        <a:spcBef>
          <a:spcPts val="0"/>
        </a:spcBef>
        <a:spcAft>
          <a:spcPct val="0"/>
        </a:spcAft>
        <a:buClr>
          <a:srgbClr val="FFFF00"/>
        </a:buClr>
        <a:buSzPct val="85000"/>
        <a:buFont typeface="Wingdings" panose="05000000000000000000" pitchFamily="2" charset="2"/>
        <a:buChar char="v"/>
        <a:defRPr sz="2400" b="1">
          <a:solidFill>
            <a:schemeClr val="bg1"/>
          </a:solidFill>
          <a:latin typeface="Candara" panose="020E0502030303020204" pitchFamily="34" charset="0"/>
        </a:defRPr>
      </a:lvl2pPr>
      <a:lvl3pPr marL="1316038" indent="-228600" algn="l" rtl="0" eaLnBrk="0" fontAlgn="base" hangingPunct="0">
        <a:spcBef>
          <a:spcPts val="0"/>
        </a:spcBef>
        <a:spcAft>
          <a:spcPct val="0"/>
        </a:spcAft>
        <a:buClr>
          <a:srgbClr val="FFFF00"/>
        </a:buClr>
        <a:buSzPct val="85000"/>
        <a:buFont typeface="Wingdings" panose="05000000000000000000" pitchFamily="2" charset="2"/>
        <a:buChar char="Ø"/>
        <a:defRPr sz="2000" b="1">
          <a:solidFill>
            <a:schemeClr val="bg1"/>
          </a:solidFill>
          <a:latin typeface="Candara" panose="020E0502030303020204" pitchFamily="34" charset="0"/>
        </a:defRPr>
      </a:lvl3pPr>
      <a:lvl4pPr marL="1724025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85000"/>
        <a:buFont typeface="Wingdings" panose="05000000000000000000" pitchFamily="2" charset="2"/>
        <a:buChar char="q"/>
        <a:defRPr>
          <a:solidFill>
            <a:schemeClr val="bg1"/>
          </a:solidFill>
          <a:latin typeface="Candara" panose="020E0502030303020204" pitchFamily="34" charset="0"/>
        </a:defRPr>
      </a:lvl4pPr>
      <a:lvl5pPr marL="2132013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85000"/>
        <a:buFont typeface="Wingdings" panose="05000000000000000000" pitchFamily="2" charset="2"/>
        <a:buChar char="q"/>
        <a:defRPr>
          <a:solidFill>
            <a:schemeClr val="bg1"/>
          </a:solidFill>
          <a:latin typeface="Candara" panose="020E0502030303020204" pitchFamily="34" charset="0"/>
        </a:defRPr>
      </a:lvl5pPr>
      <a:lvl6pPr marL="2589213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SzPct val="85000"/>
        <a:buChar char="»"/>
        <a:defRPr>
          <a:solidFill>
            <a:schemeClr val="tx1"/>
          </a:solidFill>
          <a:latin typeface="+mn-lt"/>
        </a:defRPr>
      </a:lvl6pPr>
      <a:lvl7pPr marL="3046413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SzPct val="85000"/>
        <a:buChar char="»"/>
        <a:defRPr>
          <a:solidFill>
            <a:schemeClr val="tx1"/>
          </a:solidFill>
          <a:latin typeface="+mn-lt"/>
        </a:defRPr>
      </a:lvl7pPr>
      <a:lvl8pPr marL="3503613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SzPct val="85000"/>
        <a:buChar char="»"/>
        <a:defRPr>
          <a:solidFill>
            <a:schemeClr val="tx1"/>
          </a:solidFill>
          <a:latin typeface="+mn-lt"/>
        </a:defRPr>
      </a:lvl8pPr>
      <a:lvl9pPr marL="3960813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SzPct val="85000"/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21DC7CFB-5E01-4ABE-88A3-E262E42C9C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/>
              <a:t>When the Master returns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D4EE16A8-8C2A-452B-A37F-B794BB340E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Behold, I come as a thief</a:t>
            </a:r>
          </a:p>
          <a:p>
            <a:pPr eaLnBrk="1" hangingPunct="1"/>
            <a:r>
              <a:rPr lang="en-US" altLang="en-US" dirty="0"/>
              <a:t>Study No.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9215FE-ED30-4156-A08E-317C13CD7DE1}"/>
              </a:ext>
            </a:extLst>
          </p:cNvPr>
          <p:cNvSpPr txBox="1"/>
          <p:nvPr/>
        </p:nvSpPr>
        <p:spPr>
          <a:xfrm>
            <a:off x="182880" y="6334780"/>
            <a:ext cx="385572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CA" sz="2000" i="1" dirty="0">
                <a:solidFill>
                  <a:schemeClr val="bg1"/>
                </a:solidFill>
                <a:latin typeface="+mn-lt"/>
              </a:rPr>
              <a:t>Reading: 1 Thessalonians 5:1-11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040CF9D-201E-4D51-9521-CD70CC0F8D28}"/>
              </a:ext>
            </a:extLst>
          </p:cNvPr>
          <p:cNvSpPr/>
          <p:nvPr/>
        </p:nvSpPr>
        <p:spPr>
          <a:xfrm>
            <a:off x="4358640" y="1417320"/>
            <a:ext cx="944880" cy="1188720"/>
          </a:xfrm>
          <a:custGeom>
            <a:avLst/>
            <a:gdLst>
              <a:gd name="connsiteX0" fmla="*/ 0 w 944880"/>
              <a:gd name="connsiteY0" fmla="*/ 0 h 1188720"/>
              <a:gd name="connsiteX1" fmla="*/ 944880 w 944880"/>
              <a:gd name="connsiteY1" fmla="*/ 0 h 1188720"/>
              <a:gd name="connsiteX2" fmla="*/ 944880 w 944880"/>
              <a:gd name="connsiteY2" fmla="*/ 1188720 h 1188720"/>
              <a:gd name="connsiteX3" fmla="*/ 944880 w 944880"/>
              <a:gd name="connsiteY3" fmla="*/ 114300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880" h="1188720">
                <a:moveTo>
                  <a:pt x="0" y="0"/>
                </a:moveTo>
                <a:lnTo>
                  <a:pt x="944880" y="0"/>
                </a:lnTo>
                <a:lnTo>
                  <a:pt x="944880" y="1188720"/>
                </a:lnTo>
                <a:lnTo>
                  <a:pt x="944880" y="1143000"/>
                </a:lnTo>
              </a:path>
            </a:pathLst>
          </a:cu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E1F7AE-4CCF-4BB8-B909-DF16AD8F45EB}"/>
              </a:ext>
            </a:extLst>
          </p:cNvPr>
          <p:cNvSpPr txBox="1"/>
          <p:nvPr/>
        </p:nvSpPr>
        <p:spPr>
          <a:xfrm>
            <a:off x="762000" y="1935480"/>
            <a:ext cx="7894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Proverbs 29:18</a:t>
            </a:r>
          </a:p>
          <a:p>
            <a:pPr algn="ctr"/>
            <a:r>
              <a:rPr lang="en-CA" sz="3600" b="1" dirty="0">
                <a:solidFill>
                  <a:srgbClr val="FFFF00"/>
                </a:solidFill>
                <a:latin typeface="+mn-lt"/>
              </a:rPr>
              <a:t>Where </a:t>
            </a:r>
            <a:r>
              <a:rPr lang="en-CA" sz="3600" b="1" i="1" dirty="0">
                <a:solidFill>
                  <a:srgbClr val="FFFF00"/>
                </a:solidFill>
                <a:latin typeface="+mn-lt"/>
              </a:rPr>
              <a:t>there is</a:t>
            </a:r>
            <a:r>
              <a:rPr lang="en-CA" sz="3600" b="1" dirty="0">
                <a:solidFill>
                  <a:srgbClr val="FFFF00"/>
                </a:solidFill>
                <a:latin typeface="+mn-lt"/>
              </a:rPr>
              <a:t> no </a:t>
            </a:r>
            <a:r>
              <a:rPr lang="en-CA" sz="3600" b="1" dirty="0">
                <a:solidFill>
                  <a:srgbClr val="00FF00"/>
                </a:solidFill>
                <a:latin typeface="+mn-lt"/>
              </a:rPr>
              <a:t>vision,</a:t>
            </a:r>
            <a:r>
              <a:rPr lang="en-CA" sz="36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CA" sz="3600" b="1" dirty="0">
                <a:solidFill>
                  <a:srgbClr val="FFFF00"/>
                </a:solidFill>
                <a:latin typeface="+mn-lt"/>
              </a:rPr>
              <a:t>the people </a:t>
            </a:r>
            <a:r>
              <a:rPr lang="en-CA" sz="3600" b="1" dirty="0">
                <a:solidFill>
                  <a:srgbClr val="00CCFF"/>
                </a:solidFill>
                <a:latin typeface="+mn-lt"/>
              </a:rPr>
              <a:t>perish:</a:t>
            </a:r>
            <a:r>
              <a:rPr lang="en-CA" sz="36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CA" sz="3600" b="1" dirty="0">
                <a:solidFill>
                  <a:srgbClr val="FFFF00"/>
                </a:solidFill>
                <a:latin typeface="+mn-lt"/>
              </a:rPr>
              <a:t>but he that </a:t>
            </a:r>
            <a:r>
              <a:rPr lang="en-CA" sz="3600" b="1" dirty="0" err="1">
                <a:solidFill>
                  <a:srgbClr val="FFFF00"/>
                </a:solidFill>
                <a:latin typeface="+mn-lt"/>
              </a:rPr>
              <a:t>keepeth</a:t>
            </a:r>
            <a:r>
              <a:rPr lang="en-CA" sz="3600" b="1" dirty="0">
                <a:solidFill>
                  <a:srgbClr val="FFFF00"/>
                </a:solidFill>
                <a:latin typeface="+mn-lt"/>
              </a:rPr>
              <a:t> the law, happy </a:t>
            </a:r>
            <a:r>
              <a:rPr lang="en-CA" sz="3600" b="1" i="1" dirty="0">
                <a:solidFill>
                  <a:srgbClr val="FFFF00"/>
                </a:solidFill>
                <a:latin typeface="+mn-lt"/>
              </a:rPr>
              <a:t>is</a:t>
            </a:r>
            <a:r>
              <a:rPr lang="en-CA" sz="3600" b="1" dirty="0">
                <a:solidFill>
                  <a:srgbClr val="FFFF00"/>
                </a:solidFill>
                <a:latin typeface="+mn-lt"/>
              </a:rPr>
              <a:t> he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6CC3CD-17EA-44DB-ABD4-BF5D5DB59243}"/>
              </a:ext>
            </a:extLst>
          </p:cNvPr>
          <p:cNvSpPr txBox="1"/>
          <p:nvPr/>
        </p:nvSpPr>
        <p:spPr>
          <a:xfrm>
            <a:off x="548640" y="320040"/>
            <a:ext cx="4937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err="1">
                <a:solidFill>
                  <a:srgbClr val="00CCFF"/>
                </a:solidFill>
                <a:latin typeface="+mn-lt"/>
              </a:rPr>
              <a:t>châzôn</a:t>
            </a:r>
            <a:r>
              <a:rPr lang="en-CA" sz="2800" b="1" dirty="0">
                <a:solidFill>
                  <a:srgbClr val="00CCFF"/>
                </a:solidFill>
                <a:latin typeface="+mn-lt"/>
              </a:rPr>
              <a:t> </a:t>
            </a:r>
            <a:r>
              <a:rPr lang="en-CA" sz="2800" b="1" dirty="0">
                <a:solidFill>
                  <a:schemeClr val="bg1"/>
                </a:solidFill>
                <a:latin typeface="+mn-lt"/>
              </a:rPr>
              <a:t>(H2377); a sight, from H2372: to gaze at; mentally to perceive, contemplate.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91054F-3EA9-4900-AA55-DFE813733CEB}"/>
              </a:ext>
            </a:extLst>
          </p:cNvPr>
          <p:cNvSpPr txBox="1"/>
          <p:nvPr/>
        </p:nvSpPr>
        <p:spPr>
          <a:xfrm>
            <a:off x="2819400" y="4243804"/>
            <a:ext cx="58369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err="1">
                <a:solidFill>
                  <a:srgbClr val="00CCFF"/>
                </a:solidFill>
                <a:latin typeface="+mn-lt"/>
              </a:rPr>
              <a:t>pâra</a:t>
            </a:r>
            <a:r>
              <a:rPr lang="en-CA" sz="2800" b="1" dirty="0">
                <a:solidFill>
                  <a:srgbClr val="00CCFF"/>
                </a:solidFill>
                <a:latin typeface="+mn-lt"/>
              </a:rPr>
              <a:t>‛ </a:t>
            </a:r>
            <a:r>
              <a:rPr lang="en-CA" sz="2800" b="1" dirty="0">
                <a:solidFill>
                  <a:schemeClr val="bg1"/>
                </a:solidFill>
                <a:latin typeface="+mn-lt"/>
              </a:rPr>
              <a:t>(H6544): A primitive root; to loosen of restraint; to expose, dismiss.</a:t>
            </a:r>
          </a:p>
          <a:p>
            <a:r>
              <a:rPr lang="en-CA" sz="2400" i="1" dirty="0">
                <a:solidFill>
                  <a:schemeClr val="bg1"/>
                </a:solidFill>
                <a:latin typeface="+mn-lt"/>
              </a:rPr>
              <a:t>“The people cast off restraint” (ESV)</a:t>
            </a:r>
          </a:p>
          <a:p>
            <a:r>
              <a:rPr lang="en-CA" sz="2400" i="1" dirty="0">
                <a:solidFill>
                  <a:schemeClr val="bg1"/>
                </a:solidFill>
                <a:latin typeface="+mn-lt"/>
              </a:rPr>
              <a:t>“is made naked” (AV </a:t>
            </a:r>
            <a:r>
              <a:rPr lang="en-CA" sz="2400" i="1" dirty="0" err="1">
                <a:solidFill>
                  <a:schemeClr val="bg1"/>
                </a:solidFill>
                <a:latin typeface="+mn-lt"/>
              </a:rPr>
              <a:t>marg</a:t>
            </a:r>
            <a:r>
              <a:rPr lang="en-CA" sz="2400" i="1" dirty="0">
                <a:solidFill>
                  <a:schemeClr val="bg1"/>
                </a:solidFill>
                <a:latin typeface="+mn-lt"/>
              </a:rPr>
              <a:t>)</a:t>
            </a:r>
          </a:p>
          <a:p>
            <a:r>
              <a:rPr lang="en-CA" sz="2400" i="1" dirty="0">
                <a:solidFill>
                  <a:schemeClr val="bg1"/>
                </a:solidFill>
                <a:latin typeface="+mn-lt"/>
              </a:rPr>
              <a:t>“a people is let loose” (Roth)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BDAAC3B-779D-4890-A436-D16125AD2925}"/>
              </a:ext>
            </a:extLst>
          </p:cNvPr>
          <p:cNvSpPr/>
          <p:nvPr/>
        </p:nvSpPr>
        <p:spPr>
          <a:xfrm flipH="1" flipV="1">
            <a:off x="1676400" y="3649442"/>
            <a:ext cx="1143000" cy="1692771"/>
          </a:xfrm>
          <a:custGeom>
            <a:avLst/>
            <a:gdLst>
              <a:gd name="connsiteX0" fmla="*/ 0 w 944880"/>
              <a:gd name="connsiteY0" fmla="*/ 0 h 1188720"/>
              <a:gd name="connsiteX1" fmla="*/ 944880 w 944880"/>
              <a:gd name="connsiteY1" fmla="*/ 0 h 1188720"/>
              <a:gd name="connsiteX2" fmla="*/ 944880 w 944880"/>
              <a:gd name="connsiteY2" fmla="*/ 1188720 h 1188720"/>
              <a:gd name="connsiteX3" fmla="*/ 944880 w 944880"/>
              <a:gd name="connsiteY3" fmla="*/ 1143000 h 1188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4880" h="1188720">
                <a:moveTo>
                  <a:pt x="0" y="0"/>
                </a:moveTo>
                <a:lnTo>
                  <a:pt x="944880" y="0"/>
                </a:lnTo>
                <a:lnTo>
                  <a:pt x="944880" y="1188720"/>
                </a:lnTo>
                <a:lnTo>
                  <a:pt x="944880" y="1143000"/>
                </a:lnTo>
              </a:path>
            </a:pathLst>
          </a:custGeom>
          <a:noFill/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517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/>
      <p:bldP spid="9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1C15B0-C07E-43F5-8FE2-EC11FAAE5F4A}"/>
              </a:ext>
            </a:extLst>
          </p:cNvPr>
          <p:cNvSpPr txBox="1"/>
          <p:nvPr/>
        </p:nvSpPr>
        <p:spPr>
          <a:xfrm>
            <a:off x="457200" y="1737360"/>
            <a:ext cx="82296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2 Peter 1:19</a:t>
            </a:r>
            <a:r>
              <a:rPr lang="en-CA" sz="3200" b="1" dirty="0">
                <a:solidFill>
                  <a:schemeClr val="bg1"/>
                </a:solidFill>
                <a:latin typeface="+mn-lt"/>
              </a:rPr>
              <a:t> </a:t>
            </a:r>
          </a:p>
          <a:p>
            <a:r>
              <a:rPr lang="en-CA" sz="3200" b="1" dirty="0">
                <a:solidFill>
                  <a:schemeClr val="bg1"/>
                </a:solidFill>
                <a:latin typeface="+mn-lt"/>
              </a:rPr>
              <a:t>We have also a </a:t>
            </a:r>
            <a:r>
              <a:rPr lang="en-CA" sz="3200" b="1" dirty="0">
                <a:solidFill>
                  <a:srgbClr val="00FF00"/>
                </a:solidFill>
                <a:latin typeface="+mn-lt"/>
              </a:rPr>
              <a:t>more sure </a:t>
            </a:r>
            <a:r>
              <a:rPr lang="en-CA" sz="3200" b="1" dirty="0">
                <a:solidFill>
                  <a:schemeClr val="bg1"/>
                </a:solidFill>
                <a:latin typeface="+mn-lt"/>
              </a:rPr>
              <a:t>word of prophecy; whereunto </a:t>
            </a:r>
            <a:r>
              <a:rPr lang="en-CA" sz="3200" b="1" dirty="0">
                <a:solidFill>
                  <a:srgbClr val="FFFF00"/>
                </a:solidFill>
                <a:latin typeface="+mn-lt"/>
              </a:rPr>
              <a:t>ye do well that ye take heed, </a:t>
            </a:r>
            <a:r>
              <a:rPr lang="en-CA" sz="3200" b="1" dirty="0">
                <a:solidFill>
                  <a:schemeClr val="bg1"/>
                </a:solidFill>
                <a:latin typeface="+mn-lt"/>
              </a:rPr>
              <a:t>as unto </a:t>
            </a:r>
            <a:r>
              <a:rPr lang="en-CA" sz="3200" b="1" dirty="0">
                <a:solidFill>
                  <a:srgbClr val="00CCFF"/>
                </a:solidFill>
                <a:latin typeface="+mn-lt"/>
              </a:rPr>
              <a:t>a light that shineth in a dark place,</a:t>
            </a:r>
            <a:r>
              <a:rPr lang="en-CA" sz="3200" b="1" dirty="0">
                <a:solidFill>
                  <a:schemeClr val="bg1"/>
                </a:solidFill>
                <a:latin typeface="+mn-lt"/>
              </a:rPr>
              <a:t> until the day dawn, and the day star arise in your hearts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FA5EFB-B258-4DC9-B3F1-9F34C0562BFB}"/>
              </a:ext>
            </a:extLst>
          </p:cNvPr>
          <p:cNvSpPr txBox="1"/>
          <p:nvPr/>
        </p:nvSpPr>
        <p:spPr>
          <a:xfrm>
            <a:off x="3101340" y="4632960"/>
            <a:ext cx="5288280" cy="1384995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FFFF00"/>
                </a:solidFill>
                <a:latin typeface="+mn-lt"/>
              </a:rPr>
              <a:t>Bible prophecy</a:t>
            </a:r>
          </a:p>
          <a:p>
            <a:pPr marL="342900" indent="-342900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Something to take seriously</a:t>
            </a:r>
          </a:p>
          <a:p>
            <a:pPr marL="342900" indent="-342900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Illuminates the way ahead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86D99C-6F91-44F3-A641-B7927E77610C}"/>
              </a:ext>
            </a:extLst>
          </p:cNvPr>
          <p:cNvGrpSpPr/>
          <p:nvPr/>
        </p:nvGrpSpPr>
        <p:grpSpPr>
          <a:xfrm>
            <a:off x="457200" y="243840"/>
            <a:ext cx="5897880" cy="2179320"/>
            <a:chOff x="457200" y="243840"/>
            <a:chExt cx="5897880" cy="217932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47E2425-E697-406A-A101-37A4E37902A1}"/>
                </a:ext>
              </a:extLst>
            </p:cNvPr>
            <p:cNvSpPr txBox="1"/>
            <p:nvPr/>
          </p:nvSpPr>
          <p:spPr>
            <a:xfrm>
              <a:off x="457200" y="243840"/>
              <a:ext cx="589788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b="1" dirty="0" err="1">
                  <a:solidFill>
                    <a:srgbClr val="00CCFF"/>
                  </a:solidFill>
                  <a:latin typeface="+mn-lt"/>
                </a:rPr>
                <a:t>bebaios</a:t>
              </a:r>
              <a:r>
                <a:rPr lang="en-CA" sz="2800" b="1" dirty="0">
                  <a:solidFill>
                    <a:schemeClr val="bg1"/>
                  </a:solidFill>
                  <a:latin typeface="+mn-lt"/>
                </a:rPr>
                <a:t> (G949); </a:t>
              </a:r>
              <a:r>
                <a:rPr lang="en-CA" sz="2800" b="1" i="1" dirty="0">
                  <a:solidFill>
                    <a:schemeClr val="bg1"/>
                  </a:solidFill>
                  <a:latin typeface="+mn-lt"/>
                </a:rPr>
                <a:t>stable</a:t>
              </a:r>
              <a:r>
                <a:rPr lang="en-CA" sz="2800" b="1" dirty="0">
                  <a:solidFill>
                    <a:schemeClr val="bg1"/>
                  </a:solidFill>
                  <a:latin typeface="+mn-lt"/>
                </a:rPr>
                <a:t> : - firm, of force, </a:t>
              </a:r>
              <a:r>
                <a:rPr lang="en-CA" sz="2800" b="1" dirty="0" err="1">
                  <a:solidFill>
                    <a:schemeClr val="bg1"/>
                  </a:solidFill>
                  <a:latin typeface="+mn-lt"/>
                </a:rPr>
                <a:t>stedfast</a:t>
              </a:r>
              <a:r>
                <a:rPr lang="en-CA" sz="2800" b="1" dirty="0">
                  <a:solidFill>
                    <a:schemeClr val="bg1"/>
                  </a:solidFill>
                  <a:latin typeface="+mn-lt"/>
                </a:rPr>
                <a:t>, sure. From the base of G939 </a:t>
              </a:r>
              <a:r>
                <a:rPr lang="en-CA" sz="2800" b="1" dirty="0">
                  <a:solidFill>
                    <a:srgbClr val="00CCFF"/>
                  </a:solidFill>
                  <a:latin typeface="+mn-lt"/>
                </a:rPr>
                <a:t>‘basis’</a:t>
              </a:r>
              <a:r>
                <a:rPr lang="en-CA" sz="2800" b="1" dirty="0">
                  <a:solidFill>
                    <a:schemeClr val="bg1"/>
                  </a:solidFill>
                  <a:latin typeface="+mn-lt"/>
                </a:rPr>
                <a:t>,</a:t>
              </a:r>
              <a:r>
                <a:rPr lang="en-CA" sz="2800" b="1" dirty="0">
                  <a:solidFill>
                    <a:srgbClr val="00CCFF"/>
                  </a:solidFill>
                  <a:latin typeface="+mn-lt"/>
                </a:rPr>
                <a:t> </a:t>
              </a:r>
              <a:r>
                <a:rPr lang="en-CA" sz="2800" b="1" dirty="0">
                  <a:solidFill>
                    <a:schemeClr val="bg1"/>
                  </a:solidFill>
                  <a:latin typeface="+mn-lt"/>
                </a:rPr>
                <a:t>feet </a:t>
              </a:r>
              <a:r>
                <a:rPr lang="en-CA" sz="28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+mn-lt"/>
                </a:rPr>
                <a:t>(Acts 3:7)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E347A4E-3F24-484A-8DF3-8F1B0E432F08}"/>
                </a:ext>
              </a:extLst>
            </p:cNvPr>
            <p:cNvCxnSpPr>
              <a:cxnSpLocks/>
            </p:cNvCxnSpPr>
            <p:nvPr/>
          </p:nvCxnSpPr>
          <p:spPr>
            <a:xfrm>
              <a:off x="2499360" y="1628835"/>
              <a:ext cx="914400" cy="794325"/>
            </a:xfrm>
            <a:prstGeom prst="straightConnector1">
              <a:avLst/>
            </a:prstGeom>
            <a:ln w="28575">
              <a:solidFill>
                <a:srgbClr val="00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635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A867740-9D3A-4E3F-B5E3-79D76E6EA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6" y="159339"/>
            <a:ext cx="5771804" cy="561139"/>
          </a:xfrm>
        </p:spPr>
        <p:txBody>
          <a:bodyPr>
            <a:prstTxWarp prst="textPlain">
              <a:avLst/>
            </a:prstTxWarp>
          </a:bodyPr>
          <a:lstStyle/>
          <a:p>
            <a:r>
              <a:rPr lang="en-CA" dirty="0">
                <a:ln w="22225">
                  <a:noFill/>
                  <a:prstDash val="solid"/>
                </a:ln>
                <a:solidFill>
                  <a:srgbClr val="0000CC"/>
                </a:solidFill>
                <a:effectLst>
                  <a:glow rad="139700">
                    <a:srgbClr val="FFFFFF"/>
                  </a:glow>
                </a:effectLst>
                <a:latin typeface="Bookman Old Style" panose="02050604050505020204" pitchFamily="18" charset="0"/>
              </a:rPr>
              <a:t>God’s 7000 year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754A86-3A59-41E1-9653-0CB55D75C8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AEEE93ED-C44A-46A3-BD6D-884EFAB87C0C}" type="slidenum">
              <a:rPr lang="en-US" altLang="en-US" smtClean="0"/>
              <a:pPr eaLnBrk="1" hangingPunct="1"/>
              <a:t>4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9D7669-B212-4505-924C-8F40A268976B}"/>
              </a:ext>
            </a:extLst>
          </p:cNvPr>
          <p:cNvSpPr/>
          <p:nvPr/>
        </p:nvSpPr>
        <p:spPr>
          <a:xfrm>
            <a:off x="774350" y="1234440"/>
            <a:ext cx="1413160" cy="990600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4B57FC-50A4-4C80-BF54-AA26650D342D}"/>
              </a:ext>
            </a:extLst>
          </p:cNvPr>
          <p:cNvSpPr/>
          <p:nvPr/>
        </p:nvSpPr>
        <p:spPr>
          <a:xfrm>
            <a:off x="2201786" y="1234440"/>
            <a:ext cx="1214514" cy="990600"/>
          </a:xfrm>
          <a:prstGeom prst="rect">
            <a:avLst/>
          </a:prstGeom>
          <a:solidFill>
            <a:srgbClr val="00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656BE-E2AF-42FD-B066-92162DB7682C}"/>
              </a:ext>
            </a:extLst>
          </p:cNvPr>
          <p:cNvSpPr/>
          <p:nvPr/>
        </p:nvSpPr>
        <p:spPr>
          <a:xfrm>
            <a:off x="3411220" y="1234440"/>
            <a:ext cx="1482968" cy="990600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5E1BC-0CA6-4FC4-9F2D-F2B71826AC55}"/>
              </a:ext>
            </a:extLst>
          </p:cNvPr>
          <p:cNvSpPr/>
          <p:nvPr/>
        </p:nvSpPr>
        <p:spPr>
          <a:xfrm>
            <a:off x="4878360" y="1234440"/>
            <a:ext cx="1765692" cy="990600"/>
          </a:xfrm>
          <a:prstGeom prst="rect">
            <a:avLst/>
          </a:prstGeom>
          <a:solidFill>
            <a:srgbClr val="00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116428-9695-428C-9E89-731C992160A8}"/>
              </a:ext>
            </a:extLst>
          </p:cNvPr>
          <p:cNvSpPr/>
          <p:nvPr/>
        </p:nvSpPr>
        <p:spPr>
          <a:xfrm>
            <a:off x="6643464" y="1234440"/>
            <a:ext cx="1329596" cy="990600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F33114-5BFD-454D-895E-402E239AD7EB}"/>
              </a:ext>
            </a:extLst>
          </p:cNvPr>
          <p:cNvSpPr txBox="1"/>
          <p:nvPr/>
        </p:nvSpPr>
        <p:spPr>
          <a:xfrm rot="18063728">
            <a:off x="-561341" y="2795545"/>
            <a:ext cx="17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Creation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76EB6A-BE55-4C64-BD46-645E6C5A210F}"/>
              </a:ext>
            </a:extLst>
          </p:cNvPr>
          <p:cNvSpPr txBox="1"/>
          <p:nvPr/>
        </p:nvSpPr>
        <p:spPr>
          <a:xfrm rot="18063728">
            <a:off x="854053" y="2795545"/>
            <a:ext cx="17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 Flood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ED0C62-47E6-45A2-B9A7-7AEC6EA48FAC}"/>
              </a:ext>
            </a:extLst>
          </p:cNvPr>
          <p:cNvSpPr txBox="1"/>
          <p:nvPr/>
        </p:nvSpPr>
        <p:spPr>
          <a:xfrm>
            <a:off x="788626" y="1437353"/>
            <a:ext cx="138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latin typeface="+mn-lt"/>
              </a:rPr>
              <a:t>Antediluvian </a:t>
            </a:r>
          </a:p>
          <a:p>
            <a:pPr algn="ctr"/>
            <a:r>
              <a:rPr lang="en-CA" sz="1600" b="1" dirty="0">
                <a:latin typeface="+mn-lt"/>
              </a:rPr>
              <a:t>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04B3D4-C8CD-4334-9330-E80071EDBD42}"/>
              </a:ext>
            </a:extLst>
          </p:cNvPr>
          <p:cNvSpPr txBox="1"/>
          <p:nvPr/>
        </p:nvSpPr>
        <p:spPr>
          <a:xfrm>
            <a:off x="2107506" y="1437353"/>
            <a:ext cx="1354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bg1"/>
                </a:solidFill>
                <a:latin typeface="+mn-lt"/>
              </a:rPr>
              <a:t>Patriarchal</a:t>
            </a:r>
          </a:p>
          <a:p>
            <a:pPr algn="ctr"/>
            <a:r>
              <a:rPr lang="en-CA" sz="1600" b="1" dirty="0">
                <a:solidFill>
                  <a:schemeClr val="bg1"/>
                </a:solidFill>
                <a:latin typeface="+mn-lt"/>
              </a:rPr>
              <a:t>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C55378-A5F2-485E-965C-E84C139ADF21}"/>
              </a:ext>
            </a:extLst>
          </p:cNvPr>
          <p:cNvSpPr txBox="1"/>
          <p:nvPr/>
        </p:nvSpPr>
        <p:spPr>
          <a:xfrm>
            <a:off x="3460400" y="1437353"/>
            <a:ext cx="138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latin typeface="+mn-lt"/>
              </a:rPr>
              <a:t>Jewish</a:t>
            </a:r>
          </a:p>
          <a:p>
            <a:pPr algn="ctr"/>
            <a:r>
              <a:rPr lang="en-CA" sz="1600" b="1" dirty="0">
                <a:latin typeface="+mn-lt"/>
              </a:rPr>
              <a:t>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3AA55E-58CA-431C-A5D8-CF3DF9619642}"/>
              </a:ext>
            </a:extLst>
          </p:cNvPr>
          <p:cNvSpPr txBox="1"/>
          <p:nvPr/>
        </p:nvSpPr>
        <p:spPr>
          <a:xfrm>
            <a:off x="5068902" y="1437353"/>
            <a:ext cx="138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bg1"/>
                </a:solidFill>
                <a:latin typeface="+mn-lt"/>
              </a:rPr>
              <a:t>Times of the Gentiles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82DB87-0B7D-4D25-A1B9-2BA2FAE116F4}"/>
              </a:ext>
            </a:extLst>
          </p:cNvPr>
          <p:cNvSpPr txBox="1"/>
          <p:nvPr/>
        </p:nvSpPr>
        <p:spPr>
          <a:xfrm>
            <a:off x="6763166" y="1437353"/>
            <a:ext cx="1090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b="1" dirty="0">
                <a:latin typeface="+mn-lt"/>
              </a:rPr>
              <a:t>Millennial</a:t>
            </a:r>
          </a:p>
          <a:p>
            <a:pPr algn="ctr"/>
            <a:r>
              <a:rPr lang="en-CA" sz="1600" b="1" dirty="0">
                <a:latin typeface="+mn-lt"/>
              </a:rPr>
              <a:t>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8EB96F-0CBC-49B3-B608-77405DED2CF7}"/>
              </a:ext>
            </a:extLst>
          </p:cNvPr>
          <p:cNvSpPr txBox="1"/>
          <p:nvPr/>
        </p:nvSpPr>
        <p:spPr>
          <a:xfrm rot="18063728">
            <a:off x="2042894" y="2795545"/>
            <a:ext cx="1793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The Exodus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45B53E-AE64-4018-92D7-7E23485CDE77}"/>
              </a:ext>
            </a:extLst>
          </p:cNvPr>
          <p:cNvSpPr txBox="1"/>
          <p:nvPr/>
        </p:nvSpPr>
        <p:spPr>
          <a:xfrm rot="18063728">
            <a:off x="3533228" y="2599481"/>
            <a:ext cx="17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Jerusalem overthrown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E40F5B-44BC-46C5-86DF-40B764FF2B8E}"/>
              </a:ext>
            </a:extLst>
          </p:cNvPr>
          <p:cNvSpPr txBox="1"/>
          <p:nvPr/>
        </p:nvSpPr>
        <p:spPr>
          <a:xfrm rot="18063728">
            <a:off x="4975786" y="2973016"/>
            <a:ext cx="2207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Christ’s return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943626-74DD-4049-9AA4-917EF7F18528}"/>
              </a:ext>
            </a:extLst>
          </p:cNvPr>
          <p:cNvSpPr txBox="1"/>
          <p:nvPr/>
        </p:nvSpPr>
        <p:spPr>
          <a:xfrm rot="18063728">
            <a:off x="6290141" y="2973016"/>
            <a:ext cx="2207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God all in all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6AAF4F-F7F0-4712-A6EF-7BC2BCDCF4E4}"/>
              </a:ext>
            </a:extLst>
          </p:cNvPr>
          <p:cNvSpPr txBox="1"/>
          <p:nvPr/>
        </p:nvSpPr>
        <p:spPr>
          <a:xfrm>
            <a:off x="396240" y="899160"/>
            <a:ext cx="777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873412-DD65-4E8F-B992-6474A799AE5B}"/>
              </a:ext>
            </a:extLst>
          </p:cNvPr>
          <p:cNvSpPr txBox="1"/>
          <p:nvPr/>
        </p:nvSpPr>
        <p:spPr>
          <a:xfrm>
            <a:off x="1567968" y="899160"/>
            <a:ext cx="126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2344BC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AD47BB-DBBB-4E5F-8B6D-606303E8479B}"/>
              </a:ext>
            </a:extLst>
          </p:cNvPr>
          <p:cNvSpPr txBox="1"/>
          <p:nvPr/>
        </p:nvSpPr>
        <p:spPr>
          <a:xfrm>
            <a:off x="2895977" y="899160"/>
            <a:ext cx="101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1487BC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990EA7-4DB7-4EDB-B705-2125001ADE72}"/>
              </a:ext>
            </a:extLst>
          </p:cNvPr>
          <p:cNvSpPr txBox="1"/>
          <p:nvPr/>
        </p:nvSpPr>
        <p:spPr>
          <a:xfrm>
            <a:off x="4373094" y="899160"/>
            <a:ext cx="1050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AD 70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74CC407-07CF-4B99-8D30-D41D791F5F80}"/>
              </a:ext>
            </a:extLst>
          </p:cNvPr>
          <p:cNvSpPr txBox="1"/>
          <p:nvPr/>
        </p:nvSpPr>
        <p:spPr>
          <a:xfrm>
            <a:off x="6246824" y="899160"/>
            <a:ext cx="777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20??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2DF31E-6785-455C-A483-09BC866CD0B8}"/>
              </a:ext>
            </a:extLst>
          </p:cNvPr>
          <p:cNvSpPr txBox="1"/>
          <p:nvPr/>
        </p:nvSpPr>
        <p:spPr>
          <a:xfrm>
            <a:off x="263236" y="3913532"/>
            <a:ext cx="86397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CCFF"/>
                </a:solidFill>
                <a:latin typeface="+mn-lt"/>
              </a:rPr>
              <a:t>HOW LONG?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“The vision is for an </a:t>
            </a:r>
            <a:r>
              <a:rPr lang="en-US" sz="2800" b="1" dirty="0">
                <a:solidFill>
                  <a:srgbClr val="00FF00"/>
                </a:solidFill>
                <a:latin typeface="+mn-lt"/>
              </a:rPr>
              <a:t>appointed time”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(Hab. 2:3-4)</a:t>
            </a:r>
          </a:p>
          <a:p>
            <a:pPr marL="0" lvl="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“God has </a:t>
            </a:r>
            <a:r>
              <a:rPr lang="en-US" sz="2800" b="1" dirty="0">
                <a:solidFill>
                  <a:srgbClr val="00FF00"/>
                </a:solidFill>
                <a:latin typeface="+mn-lt"/>
              </a:rPr>
              <a:t>appointed a day”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(Acts 17:31)</a:t>
            </a:r>
          </a:p>
          <a:p>
            <a:pPr marL="0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FF00"/>
                </a:solidFill>
                <a:latin typeface="+mn-lt"/>
              </a:rPr>
              <a:t>“A set time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to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favour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Zion”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(Psa.103:13 RV)</a:t>
            </a:r>
          </a:p>
          <a:p>
            <a:pPr marL="0" lv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bg1"/>
                </a:solidFill>
                <a:latin typeface="+mn-lt"/>
              </a:rPr>
              <a:t>“Until the </a:t>
            </a:r>
            <a:r>
              <a:rPr lang="en-US" sz="2800" b="1" dirty="0">
                <a:solidFill>
                  <a:srgbClr val="FFFF00"/>
                </a:solidFill>
                <a:latin typeface="+mn-lt"/>
              </a:rPr>
              <a:t>times</a:t>
            </a:r>
            <a:r>
              <a:rPr lang="en-US" sz="2800" b="1" dirty="0">
                <a:solidFill>
                  <a:srgbClr val="00FF00"/>
                </a:solidFill>
                <a:latin typeface="+mn-lt"/>
              </a:rPr>
              <a:t> of the Gentiles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be fulfilled”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(Lk.21:24)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8907B1-7DA6-41B8-92BE-4EDCA30DE079}"/>
              </a:ext>
            </a:extLst>
          </p:cNvPr>
          <p:cNvSpPr txBox="1"/>
          <p:nvPr/>
        </p:nvSpPr>
        <p:spPr>
          <a:xfrm>
            <a:off x="7522491" y="899160"/>
            <a:ext cx="777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  <a:latin typeface="+mn-lt"/>
              </a:rPr>
              <a:t>30??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C0F0AF-031E-4367-A72D-F772A9B37D4C}"/>
              </a:ext>
            </a:extLst>
          </p:cNvPr>
          <p:cNvSpPr txBox="1"/>
          <p:nvPr/>
        </p:nvSpPr>
        <p:spPr>
          <a:xfrm>
            <a:off x="2590406" y="6221856"/>
            <a:ext cx="5974474" cy="476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2400" b="1" dirty="0">
                <a:solidFill>
                  <a:srgbClr val="FFFF00"/>
                </a:solidFill>
                <a:latin typeface="+mn-lt"/>
              </a:rPr>
              <a:t>Gk. </a:t>
            </a:r>
            <a:r>
              <a:rPr lang="en-CA" sz="2400" b="1" dirty="0" err="1">
                <a:solidFill>
                  <a:srgbClr val="FFFF00"/>
                </a:solidFill>
                <a:latin typeface="+mn-lt"/>
              </a:rPr>
              <a:t>Karios</a:t>
            </a:r>
            <a:r>
              <a:rPr lang="en-CA" sz="2400" b="1" dirty="0">
                <a:solidFill>
                  <a:srgbClr val="FFFF00"/>
                </a:solidFill>
                <a:latin typeface="+mn-lt"/>
              </a:rPr>
              <a:t>  = opportunity, </a:t>
            </a: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Eph.5:16; Col.4:5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88C6D46-7618-4D42-ACAC-DC62E6E32240}"/>
              </a:ext>
            </a:extLst>
          </p:cNvPr>
          <p:cNvSpPr/>
          <p:nvPr/>
        </p:nvSpPr>
        <p:spPr>
          <a:xfrm>
            <a:off x="6423030" y="720478"/>
            <a:ext cx="498427" cy="17484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980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allAtOnce"/>
      <p:bldP spid="26" grpId="0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ophecy Last Dat Events copy2.jpg">
            <a:extLst>
              <a:ext uri="{FF2B5EF4-FFF2-40B4-BE49-F238E27FC236}">
                <a16:creationId xmlns:a16="http://schemas.microsoft.com/office/drawing/2014/main" id="{D4DA14BF-173F-4EE2-95FE-A0F3A732CC78}"/>
              </a:ext>
            </a:extLst>
          </p:cNvPr>
          <p:cNvPicPr/>
          <p:nvPr/>
        </p:nvPicPr>
        <p:blipFill>
          <a:blip r:embed="rId3" cstate="print"/>
          <a:srcRect b="9917"/>
          <a:stretch>
            <a:fillRect/>
          </a:stretch>
        </p:blipFill>
        <p:spPr>
          <a:xfrm>
            <a:off x="-38100" y="0"/>
            <a:ext cx="91821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F8F66C-2699-4252-988D-6549109B92EA}"/>
              </a:ext>
            </a:extLst>
          </p:cNvPr>
          <p:cNvSpPr/>
          <p:nvPr/>
        </p:nvSpPr>
        <p:spPr>
          <a:xfrm>
            <a:off x="4986780" y="169683"/>
            <a:ext cx="4062952" cy="6627043"/>
          </a:xfrm>
          <a:prstGeom prst="rect">
            <a:avLst/>
          </a:prstGeom>
          <a:solidFill>
            <a:srgbClr val="00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4B8566-2E06-4C88-AEA1-8143BA0A4B15}"/>
              </a:ext>
            </a:extLst>
          </p:cNvPr>
          <p:cNvSpPr txBox="1"/>
          <p:nvPr/>
        </p:nvSpPr>
        <p:spPr>
          <a:xfrm>
            <a:off x="4983480" y="173266"/>
            <a:ext cx="4038600" cy="663258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457200" indent="-457200" algn="l">
              <a:spcBef>
                <a:spcPts val="300"/>
              </a:spcBef>
              <a:buSzPct val="85000"/>
              <a:buFont typeface="Wingdings" panose="05000000000000000000" pitchFamily="2" charset="2"/>
              <a:buChar char="q"/>
            </a:pPr>
            <a:r>
              <a:rPr lang="en-CA" sz="3200" b="1" dirty="0">
                <a:solidFill>
                  <a:srgbClr val="FFFF00"/>
                </a:solidFill>
                <a:latin typeface="+mn-lt"/>
              </a:rPr>
              <a:t>The return of Jesus</a:t>
            </a:r>
          </a:p>
          <a:p>
            <a:pPr marL="342900" indent="-342900" algn="l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Resurrection &amp; Judgment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Gog invades Israel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Israel decimated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Elijah begins his work</a:t>
            </a:r>
          </a:p>
          <a:p>
            <a:pPr marL="457200" indent="-457200">
              <a:spcBef>
                <a:spcPts val="300"/>
              </a:spcBef>
              <a:buSzPct val="85000"/>
              <a:buFont typeface="Wingdings" panose="05000000000000000000" pitchFamily="2" charset="2"/>
              <a:buChar char="q"/>
            </a:pPr>
            <a:r>
              <a:rPr lang="en-CA" sz="3200" b="1" dirty="0">
                <a:solidFill>
                  <a:srgbClr val="FFFF00"/>
                </a:solidFill>
                <a:latin typeface="+mn-lt"/>
              </a:rPr>
              <a:t>Armageddon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Judah saved first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Nations invited to submit to Christ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Roman beast destroyed</a:t>
            </a:r>
          </a:p>
          <a:p>
            <a:pPr marL="342900" indent="-34290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The Temple built</a:t>
            </a:r>
          </a:p>
          <a:p>
            <a:pPr marL="457200" indent="-457200">
              <a:spcBef>
                <a:spcPts val="300"/>
              </a:spcBef>
              <a:buSzPct val="85000"/>
              <a:buFont typeface="Wingdings" panose="05000000000000000000" pitchFamily="2" charset="2"/>
              <a:buChar char="q"/>
            </a:pPr>
            <a:r>
              <a:rPr lang="en-CA" sz="3200" b="1" dirty="0">
                <a:solidFill>
                  <a:srgbClr val="FFFF00"/>
                </a:solidFill>
                <a:latin typeface="+mn-lt"/>
              </a:rPr>
              <a:t>Millennial Kingdom</a:t>
            </a:r>
          </a:p>
        </p:txBody>
      </p:sp>
    </p:spTree>
    <p:extLst>
      <p:ext uri="{BB962C8B-B14F-4D97-AF65-F5344CB8AC3E}">
        <p14:creationId xmlns:p14="http://schemas.microsoft.com/office/powerpoint/2010/main" val="240892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BA41C15-5D22-4B88-9DB6-8642BE1785A8}"/>
              </a:ext>
            </a:extLst>
          </p:cNvPr>
          <p:cNvGrpSpPr/>
          <p:nvPr/>
        </p:nvGrpSpPr>
        <p:grpSpPr>
          <a:xfrm>
            <a:off x="2120593" y="1779716"/>
            <a:ext cx="6243934" cy="848939"/>
            <a:chOff x="2120593" y="1032956"/>
            <a:chExt cx="6243934" cy="83099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05A56F-D946-491A-B8F7-E8872FB3267A}"/>
                </a:ext>
              </a:extLst>
            </p:cNvPr>
            <p:cNvSpPr/>
            <p:nvPr/>
          </p:nvSpPr>
          <p:spPr>
            <a:xfrm>
              <a:off x="2120593" y="1032956"/>
              <a:ext cx="6243934" cy="830997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47001-A584-4B24-A0E0-B818BF92DC4B}"/>
                </a:ext>
              </a:extLst>
            </p:cNvPr>
            <p:cNvSpPr txBox="1"/>
            <p:nvPr/>
          </p:nvSpPr>
          <p:spPr>
            <a:xfrm>
              <a:off x="2876910" y="1094511"/>
              <a:ext cx="5322210" cy="692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The work of Elijah</a:t>
              </a:r>
            </a:p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In the land 	The dispersed of Israel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35E99E-B706-47B7-B45D-BB6823D86C55}"/>
              </a:ext>
            </a:extLst>
          </p:cNvPr>
          <p:cNvSpPr txBox="1"/>
          <p:nvPr/>
        </p:nvSpPr>
        <p:spPr>
          <a:xfrm rot="16200000">
            <a:off x="-1634071" y="2808323"/>
            <a:ext cx="416730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The Return of Jesus Christ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6E644-3E85-428C-A7E9-D0A0B71D6673}"/>
              </a:ext>
            </a:extLst>
          </p:cNvPr>
          <p:cNvSpPr txBox="1"/>
          <p:nvPr/>
        </p:nvSpPr>
        <p:spPr>
          <a:xfrm rot="16200000">
            <a:off x="6511709" y="2808321"/>
            <a:ext cx="4167303" cy="461665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The millennium begins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78938-FB51-40CB-B4D0-7F3CE236391A}"/>
              </a:ext>
            </a:extLst>
          </p:cNvPr>
          <p:cNvSpPr txBox="1"/>
          <p:nvPr/>
        </p:nvSpPr>
        <p:spPr>
          <a:xfrm rot="16200000">
            <a:off x="435415" y="2808325"/>
            <a:ext cx="4167307" cy="461665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Armageddon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7FCB0A-4046-40CA-A646-EDBDE696CB31}"/>
              </a:ext>
            </a:extLst>
          </p:cNvPr>
          <p:cNvGrpSpPr/>
          <p:nvPr/>
        </p:nvGrpSpPr>
        <p:grpSpPr>
          <a:xfrm>
            <a:off x="1066817" y="955503"/>
            <a:ext cx="1221417" cy="830997"/>
            <a:chOff x="-2149923" y="207251"/>
            <a:chExt cx="1221417" cy="8309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FDC8EF-350F-43B8-84AA-17B1E11AEB1B}"/>
                </a:ext>
              </a:extLst>
            </p:cNvPr>
            <p:cNvSpPr/>
            <p:nvPr/>
          </p:nvSpPr>
          <p:spPr>
            <a:xfrm>
              <a:off x="-2149923" y="207251"/>
              <a:ext cx="1221417" cy="83099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D94D33D-B2B0-4040-9E1A-309651D5E818}"/>
                </a:ext>
              </a:extLst>
            </p:cNvPr>
            <p:cNvSpPr txBox="1"/>
            <p:nvPr/>
          </p:nvSpPr>
          <p:spPr>
            <a:xfrm>
              <a:off x="-2149923" y="268806"/>
              <a:ext cx="12214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Marriage of Lamb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804E44-AFF8-4EE9-A680-CD4BB930804C}"/>
              </a:ext>
            </a:extLst>
          </p:cNvPr>
          <p:cNvGrpSpPr/>
          <p:nvPr/>
        </p:nvGrpSpPr>
        <p:grpSpPr>
          <a:xfrm>
            <a:off x="2749901" y="955503"/>
            <a:ext cx="5614625" cy="830997"/>
            <a:chOff x="2749901" y="955503"/>
            <a:chExt cx="5614625" cy="8309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52C3F3-09D8-4B03-A7B6-3E44E904AF34}"/>
                </a:ext>
              </a:extLst>
            </p:cNvPr>
            <p:cNvSpPr/>
            <p:nvPr/>
          </p:nvSpPr>
          <p:spPr>
            <a:xfrm>
              <a:off x="2749901" y="955503"/>
              <a:ext cx="5614625" cy="83099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70DD6B6-7421-4CB2-A2E7-F71FD08C36FF}"/>
                </a:ext>
              </a:extLst>
            </p:cNvPr>
            <p:cNvSpPr txBox="1"/>
            <p:nvPr/>
          </p:nvSpPr>
          <p:spPr>
            <a:xfrm>
              <a:off x="3041733" y="1032737"/>
              <a:ext cx="260153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b="1" dirty="0">
                  <a:latin typeface="+mn-lt"/>
                </a:rPr>
                <a:t>Marriage Supper of the Lamb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5ECCB6-6CEA-4571-9855-6D858C037848}"/>
              </a:ext>
            </a:extLst>
          </p:cNvPr>
          <p:cNvGrpSpPr/>
          <p:nvPr/>
        </p:nvGrpSpPr>
        <p:grpSpPr>
          <a:xfrm>
            <a:off x="944881" y="1786499"/>
            <a:ext cx="1251032" cy="830997"/>
            <a:chOff x="944881" y="1039739"/>
            <a:chExt cx="1251032" cy="8309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915E77-1209-4A6D-BC4C-25D708ADA011}"/>
                </a:ext>
              </a:extLst>
            </p:cNvPr>
            <p:cNvSpPr/>
            <p:nvPr/>
          </p:nvSpPr>
          <p:spPr>
            <a:xfrm>
              <a:off x="1066815" y="1039739"/>
              <a:ext cx="1053777" cy="8309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99BF84-B71B-42BA-92DD-C4751AD0C03E}"/>
                </a:ext>
              </a:extLst>
            </p:cNvPr>
            <p:cNvSpPr txBox="1"/>
            <p:nvPr/>
          </p:nvSpPr>
          <p:spPr>
            <a:xfrm>
              <a:off x="944881" y="1101294"/>
              <a:ext cx="12510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Gog invades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917C0C9-F800-4826-8387-19B72B53A73F}"/>
              </a:ext>
            </a:extLst>
          </p:cNvPr>
          <p:cNvGrpSpPr/>
          <p:nvPr/>
        </p:nvGrpSpPr>
        <p:grpSpPr>
          <a:xfrm>
            <a:off x="2917541" y="3461043"/>
            <a:ext cx="2553619" cy="830997"/>
            <a:chOff x="2917541" y="3525504"/>
            <a:chExt cx="2553619" cy="83099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CF82CE9-D4FA-4920-8DA5-C0A1937DB3E9}"/>
                </a:ext>
              </a:extLst>
            </p:cNvPr>
            <p:cNvSpPr/>
            <p:nvPr/>
          </p:nvSpPr>
          <p:spPr>
            <a:xfrm>
              <a:off x="2917541" y="3525504"/>
              <a:ext cx="2553619" cy="830997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846608-BDC7-4D44-9997-E7055FD9F255}"/>
                </a:ext>
              </a:extLst>
            </p:cNvPr>
            <p:cNvSpPr txBox="1"/>
            <p:nvPr/>
          </p:nvSpPr>
          <p:spPr>
            <a:xfrm>
              <a:off x="3266660" y="3587059"/>
              <a:ext cx="18553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Nations invited to submission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30671A4-3116-44B2-BB13-C97E8DC1A23D}"/>
              </a:ext>
            </a:extLst>
          </p:cNvPr>
          <p:cNvSpPr txBox="1"/>
          <p:nvPr/>
        </p:nvSpPr>
        <p:spPr>
          <a:xfrm rot="16200000">
            <a:off x="-695368" y="2338269"/>
            <a:ext cx="3165643" cy="40011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+mn-lt"/>
              </a:rPr>
              <a:t>Resurrection &amp; Judgment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A7ABC0-7CB6-49D9-A079-15DD395EF4DD}"/>
              </a:ext>
            </a:extLst>
          </p:cNvPr>
          <p:cNvGrpSpPr/>
          <p:nvPr/>
        </p:nvGrpSpPr>
        <p:grpSpPr>
          <a:xfrm>
            <a:off x="2749901" y="2628655"/>
            <a:ext cx="5614625" cy="830997"/>
            <a:chOff x="2749901" y="2678829"/>
            <a:chExt cx="5614625" cy="83099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4A418D-1053-406C-B440-C56637E560FC}"/>
                </a:ext>
              </a:extLst>
            </p:cNvPr>
            <p:cNvSpPr/>
            <p:nvPr/>
          </p:nvSpPr>
          <p:spPr>
            <a:xfrm>
              <a:off x="2749901" y="2678829"/>
              <a:ext cx="5614625" cy="830997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22616E-008D-461C-AAE0-ECDCC3B78CE5}"/>
                </a:ext>
              </a:extLst>
            </p:cNvPr>
            <p:cNvSpPr txBox="1"/>
            <p:nvPr/>
          </p:nvSpPr>
          <p:spPr>
            <a:xfrm>
              <a:off x="3373749" y="2756063"/>
              <a:ext cx="43669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Judah saved first</a:t>
              </a:r>
            </a:p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Second Exodus for those dispersed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9B69CDE-82DA-4698-ABE2-77FC65253E84}"/>
              </a:ext>
            </a:extLst>
          </p:cNvPr>
          <p:cNvGrpSpPr/>
          <p:nvPr/>
        </p:nvGrpSpPr>
        <p:grpSpPr>
          <a:xfrm>
            <a:off x="5805093" y="4291809"/>
            <a:ext cx="2553620" cy="830997"/>
            <a:chOff x="5805093" y="3606009"/>
            <a:chExt cx="2553620" cy="83099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BF417E-EE91-4817-B469-07E0B8083DE6}"/>
                </a:ext>
              </a:extLst>
            </p:cNvPr>
            <p:cNvSpPr/>
            <p:nvPr/>
          </p:nvSpPr>
          <p:spPr>
            <a:xfrm>
              <a:off x="5805093" y="3606009"/>
              <a:ext cx="2553620" cy="830997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4CD899-C35D-4AFB-AAFF-283E898D4573}"/>
                </a:ext>
              </a:extLst>
            </p:cNvPr>
            <p:cNvSpPr txBox="1"/>
            <p:nvPr/>
          </p:nvSpPr>
          <p:spPr>
            <a:xfrm>
              <a:off x="5963339" y="3667564"/>
              <a:ext cx="22371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Catholic Rome destroyed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A433B0D-5A3E-4176-92B2-96EF4AD0EE4C}"/>
              </a:ext>
            </a:extLst>
          </p:cNvPr>
          <p:cNvGrpSpPr/>
          <p:nvPr/>
        </p:nvGrpSpPr>
        <p:grpSpPr>
          <a:xfrm>
            <a:off x="3246334" y="4291809"/>
            <a:ext cx="2553619" cy="830997"/>
            <a:chOff x="3170134" y="3606009"/>
            <a:chExt cx="2553619" cy="83099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A7A01ED-747C-4995-B740-D268085DBA00}"/>
                </a:ext>
              </a:extLst>
            </p:cNvPr>
            <p:cNvSpPr/>
            <p:nvPr/>
          </p:nvSpPr>
          <p:spPr>
            <a:xfrm>
              <a:off x="3170134" y="3606009"/>
              <a:ext cx="2553619" cy="83099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C7E869-98EF-4204-98C7-D854E72459E0}"/>
                </a:ext>
              </a:extLst>
            </p:cNvPr>
            <p:cNvSpPr txBox="1"/>
            <p:nvPr/>
          </p:nvSpPr>
          <p:spPr>
            <a:xfrm>
              <a:off x="3337773" y="3667564"/>
              <a:ext cx="221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Ships of Tarshish bring Israel home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A9DA3EE-0D3F-4621-B767-0D4B7948FF7F}"/>
              </a:ext>
            </a:extLst>
          </p:cNvPr>
          <p:cNvGrpSpPr/>
          <p:nvPr/>
        </p:nvGrpSpPr>
        <p:grpSpPr>
          <a:xfrm>
            <a:off x="5471162" y="3461043"/>
            <a:ext cx="2893366" cy="830997"/>
            <a:chOff x="5455922" y="3756556"/>
            <a:chExt cx="2893366" cy="83099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EDAC43-8534-4D39-A8FC-5D7E358FDE44}"/>
                </a:ext>
              </a:extLst>
            </p:cNvPr>
            <p:cNvSpPr/>
            <p:nvPr/>
          </p:nvSpPr>
          <p:spPr>
            <a:xfrm>
              <a:off x="5455922" y="3756556"/>
              <a:ext cx="2893366" cy="83099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62D15B-FF9A-4F52-AB55-B1BA90C87B6E}"/>
                </a:ext>
              </a:extLst>
            </p:cNvPr>
            <p:cNvSpPr txBox="1"/>
            <p:nvPr/>
          </p:nvSpPr>
          <p:spPr>
            <a:xfrm>
              <a:off x="5784042" y="3818111"/>
              <a:ext cx="22371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Building the Temple</a:t>
              </a:r>
            </a:p>
          </p:txBody>
        </p:sp>
      </p:grpSp>
      <p:sp>
        <p:nvSpPr>
          <p:cNvPr id="46" name="Title 45">
            <a:extLst>
              <a:ext uri="{FF2B5EF4-FFF2-40B4-BE49-F238E27FC236}">
                <a16:creationId xmlns:a16="http://schemas.microsoft.com/office/drawing/2014/main" id="{EED1AF9F-ABBE-4675-BF7C-12E761D13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6" y="0"/>
            <a:ext cx="8639754" cy="830997"/>
          </a:xfrm>
        </p:spPr>
        <p:txBody>
          <a:bodyPr/>
          <a:lstStyle/>
          <a:p>
            <a:r>
              <a:rPr lang="en-CA" dirty="0"/>
              <a:t>Events subsequent to Christ’s return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8E7B7A-0D47-4FA1-B7F5-F3044BDB1925}"/>
              </a:ext>
            </a:extLst>
          </p:cNvPr>
          <p:cNvSpPr txBox="1"/>
          <p:nvPr/>
        </p:nvSpPr>
        <p:spPr>
          <a:xfrm>
            <a:off x="218748" y="5211502"/>
            <a:ext cx="86074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1Peter 4:17  </a:t>
            </a:r>
          </a:p>
          <a:p>
            <a:pPr marL="0" indent="0">
              <a:buNone/>
            </a:pPr>
            <a:r>
              <a:rPr lang="en-CA" sz="2400" b="1" dirty="0">
                <a:solidFill>
                  <a:schemeClr val="bg1"/>
                </a:solidFill>
                <a:latin typeface="+mn-lt"/>
              </a:rPr>
              <a:t>For the time is come that </a:t>
            </a:r>
            <a:r>
              <a:rPr lang="en-CA" sz="2400" b="1" dirty="0">
                <a:solidFill>
                  <a:srgbClr val="FFC000"/>
                </a:solidFill>
                <a:latin typeface="+mn-lt"/>
              </a:rPr>
              <a:t>judgment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CA" sz="2400" b="1" dirty="0">
                <a:solidFill>
                  <a:srgbClr val="00CCFF"/>
                </a:solidFill>
                <a:latin typeface="+mn-lt"/>
              </a:rPr>
              <a:t>must begin </a:t>
            </a:r>
            <a:r>
              <a:rPr lang="en-CA" sz="2400" b="1" dirty="0">
                <a:solidFill>
                  <a:srgbClr val="00FF00"/>
                </a:solidFill>
                <a:latin typeface="+mn-lt"/>
              </a:rPr>
              <a:t>at the house of God: 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and if it </a:t>
            </a:r>
            <a:r>
              <a:rPr lang="en-CA" sz="2400" b="1" dirty="0">
                <a:solidFill>
                  <a:srgbClr val="00CCFF"/>
                </a:solidFill>
                <a:latin typeface="+mn-lt"/>
              </a:rPr>
              <a:t>first begin</a:t>
            </a:r>
            <a:r>
              <a:rPr lang="en-CA" sz="2400" b="1" dirty="0">
                <a:solidFill>
                  <a:srgbClr val="00FF00"/>
                </a:solidFill>
                <a:latin typeface="+mn-lt"/>
              </a:rPr>
              <a:t> at us,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 what shall the end be of them that obey not the gospel of God?</a:t>
            </a:r>
          </a:p>
        </p:txBody>
      </p:sp>
    </p:spTree>
    <p:extLst>
      <p:ext uri="{BB962C8B-B14F-4D97-AF65-F5344CB8AC3E}">
        <p14:creationId xmlns:p14="http://schemas.microsoft.com/office/powerpoint/2010/main" val="355617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F32FE78-7CC2-49AB-9325-99B4A9F0D680}"/>
              </a:ext>
            </a:extLst>
          </p:cNvPr>
          <p:cNvSpPr txBox="1">
            <a:spLocks/>
          </p:cNvSpPr>
          <p:nvPr/>
        </p:nvSpPr>
        <p:spPr bwMode="auto">
          <a:xfrm>
            <a:off x="213360" y="121920"/>
            <a:ext cx="4480560" cy="653796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442913" indent="-442913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 sz="2800" b="1">
                <a:solidFill>
                  <a:schemeClr val="bg1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908050" indent="-28575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v"/>
              <a:defRPr sz="2400" b="1">
                <a:solidFill>
                  <a:schemeClr val="bg1"/>
                </a:solidFill>
                <a:latin typeface="Candara" panose="020E0502030303020204" pitchFamily="34" charset="0"/>
              </a:defRPr>
            </a:lvl2pPr>
            <a:lvl3pPr marL="1316038" indent="-22860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Ø"/>
              <a:defRPr sz="2000" b="1">
                <a:solidFill>
                  <a:schemeClr val="bg1"/>
                </a:solidFill>
                <a:latin typeface="Candara" panose="020E0502030303020204" pitchFamily="34" charset="0"/>
              </a:defRPr>
            </a:lvl3pPr>
            <a:lvl4pPr marL="1724025" indent="-22860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 sz="1800">
                <a:solidFill>
                  <a:schemeClr val="bg1"/>
                </a:solidFill>
                <a:latin typeface="Candara" panose="020E0502030303020204" pitchFamily="34" charset="0"/>
              </a:defRPr>
            </a:lvl4pPr>
            <a:lvl5pPr marL="2132013" indent="-22860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 sz="1800">
                <a:solidFill>
                  <a:schemeClr val="bg1"/>
                </a:solidFill>
                <a:latin typeface="Candara" panose="020E0502030303020204" pitchFamily="34" charset="0"/>
              </a:defRPr>
            </a:lvl5pPr>
            <a:lvl6pPr marL="2589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30464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503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960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fontAlgn="auto" hangingPunct="1">
              <a:lnSpc>
                <a:spcPct val="95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kern="0" dirty="0">
              <a:solidFill>
                <a:srgbClr val="FFFF00"/>
              </a:solidFill>
              <a:effectLst>
                <a:glow rad="101600">
                  <a:schemeClr val="tx1">
                    <a:alpha val="40000"/>
                  </a:schemeClr>
                </a:glow>
              </a:effectLst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F26F2A9-79E1-44B2-9CD5-CF70B535B2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719" y="198121"/>
            <a:ext cx="4192445" cy="6417426"/>
          </a:xfrm>
        </p:spPr>
        <p:txBody>
          <a:bodyPr/>
          <a:lstStyle/>
          <a:p>
            <a:pPr marL="0" indent="0" algn="ctr" eaLnBrk="1" fontAlgn="auto" hangingPunct="1">
              <a:lnSpc>
                <a:spcPct val="95000"/>
              </a:lnSpc>
              <a:spcAft>
                <a:spcPts val="0"/>
              </a:spcAft>
              <a:buNone/>
              <a:defRPr/>
            </a:pP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1 Thessalonians 4:15-17</a:t>
            </a:r>
          </a:p>
          <a:p>
            <a:pPr marL="0" indent="0" eaLnBrk="1" fontAlgn="auto" hangingPunct="1">
              <a:lnSpc>
                <a:spcPct val="95000"/>
              </a:lnSpc>
              <a:spcAft>
                <a:spcPts val="0"/>
              </a:spcAft>
              <a:buNone/>
              <a:defRPr/>
            </a:pP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“For this we say unto you by the word of the Lord, that </a:t>
            </a:r>
            <a:r>
              <a:rPr lang="en-US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we which are alive 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and remain unto the coming of the Lord </a:t>
            </a:r>
            <a:r>
              <a:rPr lang="en-US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shall not prevent them which are asleep. 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For </a:t>
            </a:r>
            <a:r>
              <a:rPr lang="en-US" dirty="0">
                <a:solidFill>
                  <a:srgbClr val="00CCFF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the Lord himself 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shall descend from heaven </a:t>
            </a:r>
            <a:r>
              <a:rPr lang="en-US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with a shout, 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with the </a:t>
            </a:r>
            <a:r>
              <a:rPr lang="en-US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voice of the archangel, 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and with </a:t>
            </a:r>
            <a:r>
              <a:rPr lang="en-US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the trump of God:</a:t>
            </a:r>
            <a:r>
              <a:rPr lang="en-US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 </a:t>
            </a:r>
            <a:r>
              <a:rPr lang="en-US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and the dead in Christ shall rise first”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2A6EEF3-BB16-438D-A943-C4A1510CF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0545" y="205048"/>
            <a:ext cx="4235335" cy="6417426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The Lord himself: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 </a:t>
            </a:r>
            <a:r>
              <a:rPr lang="en-US" sz="2600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‘autos’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(846), himself, he, the same. Jesus himself will be personally involved. He will descend with the voice and authority as Michael in the Old Testament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Shout: </a:t>
            </a:r>
            <a:r>
              <a:rPr lang="en-US" sz="2600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‘</a:t>
            </a:r>
            <a:r>
              <a:rPr lang="en-US" sz="2600" dirty="0" err="1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keleuma</a:t>
            </a:r>
            <a:r>
              <a:rPr lang="en-US" sz="2600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’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(2752), a call or summons. Inaudible to the world, </a:t>
            </a:r>
            <a:r>
              <a:rPr 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John 5:25,28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Voice of archangel: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ref. to Michael, </a:t>
            </a:r>
            <a:r>
              <a:rPr 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Jude 9; Dan.12:1.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Michael means </a:t>
            </a:r>
            <a:r>
              <a:rPr lang="en-US" sz="2600" dirty="0">
                <a:solidFill>
                  <a:srgbClr val="FF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“who is like God”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, also a ref. to Christ. </a:t>
            </a:r>
            <a:r>
              <a:rPr 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(Exod.23:20-22)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FF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Trump of God: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Echo of </a:t>
            </a:r>
            <a:r>
              <a:rPr 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Num.10:3 </a:t>
            </a:r>
            <a:r>
              <a:rPr lang="en-US" sz="2600" dirty="0"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– to call an assembly </a:t>
            </a:r>
            <a:r>
              <a:rPr 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rPr>
              <a:t>(1Cor.15:52)</a:t>
            </a:r>
            <a:endParaRPr lang="en-CA" sz="2600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le of rocks&#10;&#10;Description automatically generated">
            <a:extLst>
              <a:ext uri="{FF2B5EF4-FFF2-40B4-BE49-F238E27FC236}">
                <a16:creationId xmlns:a16="http://schemas.microsoft.com/office/drawing/2014/main" id="{626E9EAE-BA35-48D6-8A23-D9048949C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96" y="0"/>
            <a:ext cx="2513504" cy="39118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2F65A50F-5C63-4498-8EBE-81DA19B1E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9260">
            <a:off x="1113265" y="1426355"/>
            <a:ext cx="3604232" cy="4569453"/>
          </a:xfrm>
          <a:prstGeom prst="rect">
            <a:avLst/>
          </a:prstGeom>
          <a:effectLst>
            <a:glow rad="101600">
              <a:srgbClr val="FF9900">
                <a:alpha val="40000"/>
              </a:srgbClr>
            </a:glow>
          </a:effectLst>
        </p:spPr>
      </p:pic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BD93992F-8602-4E07-92A7-4E551A781AF3}"/>
              </a:ext>
            </a:extLst>
          </p:cNvPr>
          <p:cNvSpPr txBox="1">
            <a:spLocks/>
          </p:cNvSpPr>
          <p:nvPr/>
        </p:nvSpPr>
        <p:spPr>
          <a:xfrm>
            <a:off x="5737886" y="3813975"/>
            <a:ext cx="3261617" cy="2876385"/>
          </a:xfrm>
          <a:prstGeom prst="rect">
            <a:avLst/>
          </a:prstGeom>
        </p:spPr>
        <p:txBody>
          <a:bodyPr/>
          <a:lstStyle>
            <a:lvl1pPr marL="442913" indent="-442913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 sz="2800" b="1">
                <a:solidFill>
                  <a:schemeClr val="bg1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908050" indent="-28575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v"/>
              <a:defRPr sz="2400" b="1">
                <a:solidFill>
                  <a:schemeClr val="bg1"/>
                </a:solidFill>
                <a:latin typeface="Candara" panose="020E0502030303020204" pitchFamily="34" charset="0"/>
              </a:defRPr>
            </a:lvl2pPr>
            <a:lvl3pPr marL="1316038" indent="-22860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Ø"/>
              <a:defRPr sz="2000" b="1">
                <a:solidFill>
                  <a:schemeClr val="bg1"/>
                </a:solidFill>
                <a:latin typeface="Candara" panose="020E0502030303020204" pitchFamily="34" charset="0"/>
              </a:defRPr>
            </a:lvl3pPr>
            <a:lvl4pPr marL="17240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>
                <a:solidFill>
                  <a:schemeClr val="bg1"/>
                </a:solidFill>
                <a:latin typeface="Candara" panose="020E0502030303020204" pitchFamily="34" charset="0"/>
              </a:defRPr>
            </a:lvl4pPr>
            <a:lvl5pPr marL="2132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>
                <a:solidFill>
                  <a:schemeClr val="bg1"/>
                </a:solidFill>
                <a:latin typeface="Candara" panose="020E0502030303020204" pitchFamily="34" charset="0"/>
              </a:defRPr>
            </a:lvl5pPr>
            <a:lvl6pPr marL="2589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30464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503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960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fontAlgn="auto" hangingPunct="1">
              <a:lnSpc>
                <a:spcPct val="95000"/>
              </a:lnSpc>
              <a:spcAft>
                <a:spcPts val="0"/>
              </a:spcAft>
              <a:buNone/>
              <a:defRPr/>
            </a:pPr>
            <a:r>
              <a:rPr lang="en-US" sz="2400" i="1" kern="0" dirty="0">
                <a:solidFill>
                  <a:srgbClr val="FFFF99"/>
                </a:solidFill>
                <a:effectLst/>
              </a:rPr>
              <a:t>“For the Lord himself shall descend from heaven with a shout, with the voice of the archangel, and with the trump of God: </a:t>
            </a:r>
            <a:r>
              <a:rPr lang="en-US" sz="2400" i="1" kern="0" dirty="0">
                <a:solidFill>
                  <a:srgbClr val="00FF00"/>
                </a:solidFill>
                <a:effectLst/>
              </a:rPr>
              <a:t>and the dead in Christ shall rise first”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74C2AE-E128-4775-8F5E-5DBEE0AFB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Tomorrow’s Headlines</a:t>
            </a:r>
          </a:p>
        </p:txBody>
      </p:sp>
    </p:spTree>
    <p:extLst>
      <p:ext uri="{BB962C8B-B14F-4D97-AF65-F5344CB8AC3E}">
        <p14:creationId xmlns:p14="http://schemas.microsoft.com/office/powerpoint/2010/main" val="372458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>
            <a:extLst>
              <a:ext uri="{FF2B5EF4-FFF2-40B4-BE49-F238E27FC236}">
                <a16:creationId xmlns:a16="http://schemas.microsoft.com/office/drawing/2014/main" id="{F15E100C-CC50-4B6F-A9BE-34B17ADA0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990600"/>
            <a:ext cx="4343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“The Lord shall descend” – </a:t>
            </a:r>
            <a:r>
              <a:rPr lang="en-US" sz="2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verse 16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i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“The voice of the archangel” – </a:t>
            </a:r>
            <a:r>
              <a:rPr lang="en-US" sz="2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verse 16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400" b="1" i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“With the trump of God” – </a:t>
            </a:r>
            <a:r>
              <a:rPr lang="en-US" sz="2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verse 16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i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“With them in clouds” – </a:t>
            </a:r>
            <a:r>
              <a:rPr lang="en-US" sz="2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verse 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400" b="1" i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“meet the Lord” – </a:t>
            </a:r>
            <a:r>
              <a:rPr lang="en-US" sz="26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verse 17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FED6A10-3C12-4166-B17C-3A7A5953B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990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/>
              </a:rPr>
              <a:t>1 Thessalonians 4:15-17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AEF8A-9A99-495C-9CE7-CC84240A0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27840844-0EDD-44B4-BC74-B3F502A3EE4E}" type="slidenum">
              <a:rPr lang="en-US" altLang="en-US" smtClean="0"/>
              <a:pPr eaLnBrk="1" hangingPunct="1"/>
              <a:t>9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FC8B8B-D77D-4A3B-A6B3-0285AA55C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990600"/>
            <a:ext cx="4267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“Yahweh descended upon it” –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Exodus 19:18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“The voice…” –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Exodus 19:16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“…of the trumpet” –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Exodus 19:16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“A thick cloud” –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Exodus 19:16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endParaRPr lang="en-US" sz="2600" b="1" dirty="0">
              <a:solidFill>
                <a:schemeClr val="bg1"/>
              </a:solidFill>
              <a:effectLst/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85000"/>
              <a:defRPr/>
            </a:pPr>
            <a:r>
              <a:rPr lang="en-US" sz="2600" b="1" dirty="0">
                <a:solidFill>
                  <a:schemeClr val="bg1"/>
                </a:solidFill>
                <a:effectLst/>
                <a:latin typeface="+mn-lt"/>
              </a:rPr>
              <a:t>“to meet with God” –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latin typeface="+mn-lt"/>
              </a:rPr>
              <a:t>Exodus 19:17,20 </a:t>
            </a:r>
            <a:endParaRPr lang="en-US" sz="2600" b="1" i="1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>
            <a:extLst>
              <a:ext uri="{FF2B5EF4-FFF2-40B4-BE49-F238E27FC236}">
                <a16:creationId xmlns:a16="http://schemas.microsoft.com/office/drawing/2014/main" id="{45429522-37AB-4A3D-9ED5-3DB2427FA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Gather my saints together</a:t>
            </a:r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BA8DEDF1-37B1-42FB-AA8A-9B67184CC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2738" y="1482725"/>
            <a:ext cx="3263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FF00"/>
                </a:solidFill>
                <a:latin typeface="+mn-lt"/>
              </a:rPr>
              <a:t>Resurrection/Judgment</a:t>
            </a:r>
          </a:p>
        </p:txBody>
      </p:sp>
      <p:sp>
        <p:nvSpPr>
          <p:cNvPr id="40965" name="Text Box 5">
            <a:extLst>
              <a:ext uri="{FF2B5EF4-FFF2-40B4-BE49-F238E27FC236}">
                <a16:creationId xmlns:a16="http://schemas.microsoft.com/office/drawing/2014/main" id="{729CDBBF-E12F-4610-B007-27AE235FA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819" y="2293938"/>
            <a:ext cx="2471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FF00"/>
                </a:solidFill>
                <a:latin typeface="+mn-lt"/>
              </a:rPr>
              <a:t>Movement from the south</a:t>
            </a:r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41DAB164-E0FC-4F37-BA7C-3C4F0241E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0" y="3241675"/>
            <a:ext cx="180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CCFF"/>
                </a:solidFill>
                <a:latin typeface="+mn-lt"/>
              </a:rPr>
              <a:t>Historically</a:t>
            </a:r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C5EB3557-2903-4C4A-B483-17CCDC614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88" y="3228975"/>
            <a:ext cx="180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00"/>
                </a:solidFill>
                <a:latin typeface="+mn-lt"/>
              </a:rPr>
              <a:t>Typically</a:t>
            </a:r>
          </a:p>
        </p:txBody>
      </p:sp>
      <p:sp>
        <p:nvSpPr>
          <p:cNvPr id="40968" name="Text Box 8">
            <a:extLst>
              <a:ext uri="{FF2B5EF4-FFF2-40B4-BE49-F238E27FC236}">
                <a16:creationId xmlns:a16="http://schemas.microsoft.com/office/drawing/2014/main" id="{6897D06A-B4CE-48EF-9C6F-C9B262119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175" y="3216275"/>
            <a:ext cx="180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33CC"/>
                </a:solidFill>
                <a:latin typeface="+mn-lt"/>
              </a:rPr>
              <a:t>Revival of God’s work</a:t>
            </a:r>
          </a:p>
        </p:txBody>
      </p:sp>
      <p:sp>
        <p:nvSpPr>
          <p:cNvPr id="40969" name="Text Box 9">
            <a:extLst>
              <a:ext uri="{FF2B5EF4-FFF2-40B4-BE49-F238E27FC236}">
                <a16:creationId xmlns:a16="http://schemas.microsoft.com/office/drawing/2014/main" id="{6CEED7B6-7759-4068-8CAF-50AC1A70A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88" y="3932238"/>
            <a:ext cx="180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Mini Revival</a:t>
            </a:r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97C1A93D-5540-46F7-8F82-60C9A9C84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351" y="4794250"/>
            <a:ext cx="2352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>
                <a:solidFill>
                  <a:srgbClr val="FFFF00"/>
                </a:solidFill>
                <a:latin typeface="Calibri" panose="020F0502020204030204" pitchFamily="34" charset="0"/>
              </a:rPr>
              <a:t>Typical Revival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6A90EAA0-F54A-4210-9A8B-EF16E9350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3543300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Deut.33/Psa.77</a:t>
            </a:r>
          </a:p>
        </p:txBody>
      </p:sp>
      <p:sp>
        <p:nvSpPr>
          <p:cNvPr id="40972" name="Text Box 12">
            <a:extLst>
              <a:ext uri="{FF2B5EF4-FFF2-40B4-BE49-F238E27FC236}">
                <a16:creationId xmlns:a16="http://schemas.microsoft.com/office/drawing/2014/main" id="{DA2B69B8-9454-4756-A2D9-5E268E215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0263" y="4219575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Judges 5</a:t>
            </a:r>
          </a:p>
        </p:txBody>
      </p:sp>
      <p:sp>
        <p:nvSpPr>
          <p:cNvPr id="40973" name="Text Box 13">
            <a:extLst>
              <a:ext uri="{FF2B5EF4-FFF2-40B4-BE49-F238E27FC236}">
                <a16:creationId xmlns:a16="http://schemas.microsoft.com/office/drawing/2014/main" id="{B06F1EFF-FBE7-413D-96DA-F489F362B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0263" y="5095875"/>
            <a:ext cx="222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Psalm 68</a:t>
            </a:r>
          </a:p>
        </p:txBody>
      </p:sp>
      <p:sp>
        <p:nvSpPr>
          <p:cNvPr id="40974" name="Text Box 14">
            <a:extLst>
              <a:ext uri="{FF2B5EF4-FFF2-40B4-BE49-F238E27FC236}">
                <a16:creationId xmlns:a16="http://schemas.microsoft.com/office/drawing/2014/main" id="{C9ACD1EE-2B5E-46EB-B5F2-6BADE45CA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6450" y="4121468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Habakkuk 3</a:t>
            </a:r>
          </a:p>
        </p:txBody>
      </p:sp>
      <p:sp>
        <p:nvSpPr>
          <p:cNvPr id="40975" name="Line 15">
            <a:extLst>
              <a:ext uri="{FF2B5EF4-FFF2-40B4-BE49-F238E27FC236}">
                <a16:creationId xmlns:a16="http://schemas.microsoft.com/office/drawing/2014/main" id="{79EF56BE-70F0-4755-8BB3-2B4C36ACF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4688" y="1874838"/>
            <a:ext cx="0" cy="48736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CA"/>
          </a:p>
        </p:txBody>
      </p:sp>
      <p:sp>
        <p:nvSpPr>
          <p:cNvPr id="40978" name="Line 18">
            <a:extLst>
              <a:ext uri="{FF2B5EF4-FFF2-40B4-BE49-F238E27FC236}">
                <a16:creationId xmlns:a16="http://schemas.microsoft.com/office/drawing/2014/main" id="{48992164-ADBB-48BE-B5C0-9E3E5B0F48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84688" y="3648075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CA"/>
          </a:p>
        </p:txBody>
      </p:sp>
      <p:sp>
        <p:nvSpPr>
          <p:cNvPr id="40979" name="Line 19">
            <a:extLst>
              <a:ext uri="{FF2B5EF4-FFF2-40B4-BE49-F238E27FC236}">
                <a16:creationId xmlns:a16="http://schemas.microsoft.com/office/drawing/2014/main" id="{4AA7DC4D-772A-436D-9E4D-4F2FC4F76D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84688" y="4621213"/>
            <a:ext cx="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en-CA"/>
          </a:p>
        </p:txBody>
      </p:sp>
      <p:sp>
        <p:nvSpPr>
          <p:cNvPr id="40980" name="Line 20">
            <a:extLst>
              <a:ext uri="{FF2B5EF4-FFF2-40B4-BE49-F238E27FC236}">
                <a16:creationId xmlns:a16="http://schemas.microsoft.com/office/drawing/2014/main" id="{3CBD7989-469C-4BC9-B34C-FEF92E4209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26263" y="3863975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0981" name="Text Box 21">
            <a:extLst>
              <a:ext uri="{FF2B5EF4-FFF2-40B4-BE49-F238E27FC236}">
                <a16:creationId xmlns:a16="http://schemas.microsoft.com/office/drawing/2014/main" id="{314FCDC0-ACE7-4EB0-B13C-B5D759871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" y="4044950"/>
            <a:ext cx="2870200" cy="1320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CCFF"/>
                </a:solidFill>
                <a:latin typeface="+mn-lt"/>
              </a:rPr>
              <a:t>At the time of the Exodus Israel did not enter into God’s rest </a:t>
            </a:r>
            <a:r>
              <a:rPr 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(Hebrews 3:19, 4:8)</a:t>
            </a:r>
          </a:p>
        </p:txBody>
      </p:sp>
      <p:grpSp>
        <p:nvGrpSpPr>
          <p:cNvPr id="2" name="Group 24">
            <a:extLst>
              <a:ext uri="{FF2B5EF4-FFF2-40B4-BE49-F238E27FC236}">
                <a16:creationId xmlns:a16="http://schemas.microsoft.com/office/drawing/2014/main" id="{31CAD2A6-0338-42FC-82AF-C2BE4DB7629E}"/>
              </a:ext>
            </a:extLst>
          </p:cNvPr>
          <p:cNvGrpSpPr>
            <a:grpSpLocks/>
          </p:cNvGrpSpPr>
          <p:nvPr/>
        </p:nvGrpSpPr>
        <p:grpSpPr bwMode="auto">
          <a:xfrm>
            <a:off x="1736725" y="2960688"/>
            <a:ext cx="5303838" cy="350837"/>
            <a:chOff x="1094" y="1865"/>
            <a:chExt cx="3341" cy="221"/>
          </a:xfrm>
        </p:grpSpPr>
        <p:sp>
          <p:nvSpPr>
            <p:cNvPr id="9243" name="Line 16">
              <a:extLst>
                <a:ext uri="{FF2B5EF4-FFF2-40B4-BE49-F238E27FC236}">
                  <a16:creationId xmlns:a16="http://schemas.microsoft.com/office/drawing/2014/main" id="{918D426A-BBC0-4386-93AA-73217CEB64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25" y="1865"/>
              <a:ext cx="0" cy="22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44" name="Line 17">
              <a:extLst>
                <a:ext uri="{FF2B5EF4-FFF2-40B4-BE49-F238E27FC236}">
                  <a16:creationId xmlns:a16="http://schemas.microsoft.com/office/drawing/2014/main" id="{A1816715-7001-4A4D-AACC-168CE0A5D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4" y="1971"/>
              <a:ext cx="3341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45" name="Line 22">
              <a:extLst>
                <a:ext uri="{FF2B5EF4-FFF2-40B4-BE49-F238E27FC236}">
                  <a16:creationId xmlns:a16="http://schemas.microsoft.com/office/drawing/2014/main" id="{FAFA4CE4-ED27-4B29-8160-81DEB26456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6" y="1967"/>
              <a:ext cx="0" cy="1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46" name="Line 23">
              <a:extLst>
                <a:ext uri="{FF2B5EF4-FFF2-40B4-BE49-F238E27FC236}">
                  <a16:creationId xmlns:a16="http://schemas.microsoft.com/office/drawing/2014/main" id="{701A9ACE-3C3A-42BF-95AE-69D29DCAF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8" y="1964"/>
              <a:ext cx="0" cy="108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27">
            <a:extLst>
              <a:ext uri="{FF2B5EF4-FFF2-40B4-BE49-F238E27FC236}">
                <a16:creationId xmlns:a16="http://schemas.microsoft.com/office/drawing/2014/main" id="{AD22EDE9-19A1-4B10-806E-D509B632BA92}"/>
              </a:ext>
            </a:extLst>
          </p:cNvPr>
          <p:cNvGrpSpPr>
            <a:grpSpLocks/>
          </p:cNvGrpSpPr>
          <p:nvPr/>
        </p:nvGrpSpPr>
        <p:grpSpPr bwMode="auto">
          <a:xfrm>
            <a:off x="4525963" y="1844675"/>
            <a:ext cx="4237037" cy="708025"/>
            <a:chOff x="2851" y="1162"/>
            <a:chExt cx="2669" cy="446"/>
          </a:xfrm>
        </p:grpSpPr>
        <p:sp>
          <p:nvSpPr>
            <p:cNvPr id="14361" name="Text Box 25">
              <a:extLst>
                <a:ext uri="{FF2B5EF4-FFF2-40B4-BE49-F238E27FC236}">
                  <a16:creationId xmlns:a16="http://schemas.microsoft.com/office/drawing/2014/main" id="{3D7F2438-A14E-4BE3-AB57-A0D5B5FA78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0" y="1162"/>
              <a:ext cx="1930" cy="44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+mn-lt"/>
                </a:rPr>
                <a:t>Resurrection – similarities to Exodus </a:t>
              </a:r>
              <a:r>
                <a:rPr lang="en-US" sz="2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+mn-lt"/>
                </a:rPr>
                <a:t>(1Thess.4:15-18)</a:t>
              </a:r>
            </a:p>
          </p:txBody>
        </p:sp>
        <p:sp>
          <p:nvSpPr>
            <p:cNvPr id="14362" name="Line 26">
              <a:extLst>
                <a:ext uri="{FF2B5EF4-FFF2-40B4-BE49-F238E27FC236}">
                  <a16:creationId xmlns:a16="http://schemas.microsoft.com/office/drawing/2014/main" id="{601A4987-B275-470D-B52C-B8319FB5EF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1" y="1286"/>
              <a:ext cx="73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5AE4158A-F5AD-4EAF-83FE-B8C33076D617}"/>
              </a:ext>
            </a:extLst>
          </p:cNvPr>
          <p:cNvGrpSpPr>
            <a:grpSpLocks/>
          </p:cNvGrpSpPr>
          <p:nvPr/>
        </p:nvGrpSpPr>
        <p:grpSpPr bwMode="auto">
          <a:xfrm>
            <a:off x="328613" y="1593850"/>
            <a:ext cx="3328987" cy="1320800"/>
            <a:chOff x="207" y="1004"/>
            <a:chExt cx="2097" cy="832"/>
          </a:xfrm>
        </p:grpSpPr>
        <p:sp>
          <p:nvSpPr>
            <p:cNvPr id="14359" name="Text Box 28">
              <a:extLst>
                <a:ext uri="{FF2B5EF4-FFF2-40B4-BE49-F238E27FC236}">
                  <a16:creationId xmlns:a16="http://schemas.microsoft.com/office/drawing/2014/main" id="{CB518922-B4A7-4906-99D5-29BCB7829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" y="1004"/>
              <a:ext cx="1501" cy="8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ln>
                    <a:solidFill>
                      <a:schemeClr val="bg1"/>
                    </a:solidFill>
                  </a:ln>
                  <a:solidFill>
                    <a:srgbClr val="FF0000"/>
                  </a:solidFill>
                  <a:latin typeface="+mn-lt"/>
                </a:rPr>
                <a:t>Deut.33:2; Psa.68:17(RSV); Isa.63:1; Hab.3:3; Song 3:6</a:t>
              </a:r>
            </a:p>
          </p:txBody>
        </p:sp>
        <p:sp>
          <p:nvSpPr>
            <p:cNvPr id="14360" name="Line 29">
              <a:extLst>
                <a:ext uri="{FF2B5EF4-FFF2-40B4-BE49-F238E27FC236}">
                  <a16:creationId xmlns:a16="http://schemas.microsoft.com/office/drawing/2014/main" id="{5CE6D610-EAB3-4E76-BFA6-205585B60F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8" y="1766"/>
              <a:ext cx="566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BAECC830-D981-4A6D-9984-7EEAC6F6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B8869AC9-4FAB-467A-B1FC-71AED9AF0933}" type="slidenum">
              <a:rPr lang="en-US" altLang="en-US" smtClean="0"/>
              <a:pPr eaLnBrk="1" hangingPunct="1"/>
              <a:t>10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5" grpId="0"/>
      <p:bldP spid="40966" grpId="0"/>
      <p:bldP spid="40967" grpId="0"/>
      <p:bldP spid="40968" grpId="0"/>
      <p:bldP spid="40969" grpId="0"/>
      <p:bldP spid="40970" grpId="0"/>
      <p:bldP spid="40971" grpId="0"/>
      <p:bldP spid="40972" grpId="0"/>
      <p:bldP spid="40973" grpId="0"/>
      <p:bldP spid="40974" grpId="0"/>
      <p:bldP spid="4098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B96E2-E356-4C0A-A2CE-7FD622C8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719" y="981075"/>
            <a:ext cx="4192445" cy="5634471"/>
          </a:xfrm>
        </p:spPr>
        <p:txBody>
          <a:bodyPr/>
          <a:lstStyle/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2Corinthians 5:10 </a:t>
            </a:r>
            <a:r>
              <a:rPr lang="en-CA" dirty="0"/>
              <a:t> </a:t>
            </a:r>
          </a:p>
          <a:p>
            <a:pPr marL="0" indent="0">
              <a:buNone/>
            </a:pPr>
            <a:r>
              <a:rPr lang="en-CA" dirty="0"/>
              <a:t>For we must all </a:t>
            </a:r>
            <a:r>
              <a:rPr lang="en-CA" dirty="0">
                <a:solidFill>
                  <a:srgbClr val="00CCFF"/>
                </a:solidFill>
              </a:rPr>
              <a:t>appear</a:t>
            </a:r>
            <a:r>
              <a:rPr lang="en-CA" dirty="0"/>
              <a:t> before the judgment seat of Christ; that every one may receive the things </a:t>
            </a:r>
            <a:r>
              <a:rPr lang="en-C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done</a:t>
            </a:r>
            <a:r>
              <a:rPr lang="en-CA" dirty="0"/>
              <a:t> </a:t>
            </a:r>
            <a:r>
              <a:rPr lang="en-CA" dirty="0">
                <a:solidFill>
                  <a:srgbClr val="00FF00"/>
                </a:solidFill>
              </a:rPr>
              <a:t>in</a:t>
            </a:r>
            <a:r>
              <a:rPr lang="en-CA" dirty="0"/>
              <a:t> </a:t>
            </a:r>
            <a:r>
              <a:rPr lang="en-C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his</a:t>
            </a:r>
            <a:r>
              <a:rPr lang="en-CA" dirty="0"/>
              <a:t> </a:t>
            </a:r>
            <a:r>
              <a:rPr lang="en-CA" dirty="0">
                <a:solidFill>
                  <a:srgbClr val="00FF00"/>
                </a:solidFill>
              </a:rPr>
              <a:t>body,</a:t>
            </a:r>
            <a:r>
              <a:rPr lang="en-CA" dirty="0"/>
              <a:t> according to that he hath done, whether </a:t>
            </a:r>
            <a:r>
              <a:rPr lang="en-CA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it be</a:t>
            </a:r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CA" dirty="0"/>
              <a:t>good or bad.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F8F5D-F9CF-4A2E-9861-01FF019FF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0545" y="500322"/>
            <a:ext cx="4192445" cy="5634471"/>
          </a:xfrm>
        </p:spPr>
        <p:txBody>
          <a:bodyPr/>
          <a:lstStyle/>
          <a:p>
            <a:pPr marL="0" indent="0">
              <a:buNone/>
            </a:pPr>
            <a:r>
              <a:rPr lang="en-CA" dirty="0">
                <a:solidFill>
                  <a:srgbClr val="00FF00"/>
                </a:solidFill>
              </a:rPr>
              <a:t>Appear: </a:t>
            </a:r>
            <a:r>
              <a:rPr lang="en-CA" dirty="0"/>
              <a:t>“</a:t>
            </a:r>
            <a:r>
              <a:rPr lang="en-CA" dirty="0" err="1"/>
              <a:t>phaneroo</a:t>
            </a:r>
            <a:r>
              <a:rPr lang="en-CA" dirty="0"/>
              <a:t>’ (5319) to render apparent, to manifest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(v.11; 1Cor.4:5)</a:t>
            </a:r>
            <a:r>
              <a:rPr lang="en-CA" dirty="0"/>
              <a:t>, see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Rom.2:16</a:t>
            </a:r>
          </a:p>
          <a:p>
            <a:pPr marL="0" indent="0">
              <a:buNone/>
            </a:pPr>
            <a:r>
              <a:rPr lang="en-CA" dirty="0">
                <a:solidFill>
                  <a:srgbClr val="00FF00"/>
                </a:solidFill>
              </a:rPr>
              <a:t>Done in his body: </a:t>
            </a:r>
            <a:r>
              <a:rPr lang="en-CA" dirty="0"/>
              <a:t>Literally </a:t>
            </a:r>
            <a:r>
              <a:rPr lang="en-CA" dirty="0" err="1">
                <a:solidFill>
                  <a:srgbClr val="00CCFF"/>
                </a:solidFill>
              </a:rPr>
              <a:t>Diaglott</a:t>
            </a:r>
            <a:r>
              <a:rPr lang="en-CA" dirty="0">
                <a:solidFill>
                  <a:srgbClr val="00CCFF"/>
                </a:solidFill>
              </a:rPr>
              <a:t>: </a:t>
            </a:r>
            <a:r>
              <a:rPr lang="en-CA" dirty="0"/>
              <a:t>“receive the things through the body”</a:t>
            </a:r>
          </a:p>
          <a:p>
            <a:pPr marL="0" indent="0">
              <a:buNone/>
            </a:pPr>
            <a:r>
              <a:rPr lang="en-CA" dirty="0">
                <a:solidFill>
                  <a:srgbClr val="00CCFF"/>
                </a:solidFill>
              </a:rPr>
              <a:t>Coverdale:</a:t>
            </a:r>
            <a:r>
              <a:rPr lang="en-CA" dirty="0"/>
              <a:t> “receive in his body”</a:t>
            </a:r>
          </a:p>
          <a:p>
            <a:pPr marL="0" indent="0">
              <a:buNone/>
            </a:pPr>
            <a:r>
              <a:rPr lang="en-CA" dirty="0">
                <a:solidFill>
                  <a:srgbClr val="00CCFF"/>
                </a:solidFill>
              </a:rPr>
              <a:t>Roth: </a:t>
            </a:r>
            <a:r>
              <a:rPr lang="en-CA" dirty="0"/>
              <a:t>“done by means of the body”</a:t>
            </a:r>
          </a:p>
          <a:p>
            <a:pPr marL="0" indent="0">
              <a:buNone/>
            </a:pPr>
            <a:r>
              <a:rPr lang="en-CA" dirty="0">
                <a:solidFill>
                  <a:srgbClr val="00FF00"/>
                </a:solidFill>
              </a:rPr>
              <a:t>Faithful</a:t>
            </a:r>
            <a:r>
              <a:rPr lang="en-CA" dirty="0"/>
              <a:t> = immortal body</a:t>
            </a:r>
          </a:p>
          <a:p>
            <a:pPr marL="0" indent="0">
              <a:buNone/>
            </a:pPr>
            <a:r>
              <a:rPr lang="en-CA" dirty="0">
                <a:solidFill>
                  <a:srgbClr val="00FF00"/>
                </a:solidFill>
              </a:rPr>
              <a:t>Sinner</a:t>
            </a:r>
            <a:r>
              <a:rPr lang="en-CA" dirty="0"/>
              <a:t> = mortal body</a:t>
            </a:r>
          </a:p>
        </p:txBody>
      </p:sp>
    </p:spTree>
    <p:extLst>
      <p:ext uri="{BB962C8B-B14F-4D97-AF65-F5344CB8AC3E}">
        <p14:creationId xmlns:p14="http://schemas.microsoft.com/office/powerpoint/2010/main" val="389111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CBA41C15-5D22-4B88-9DB6-8642BE1785A8}"/>
              </a:ext>
            </a:extLst>
          </p:cNvPr>
          <p:cNvGrpSpPr/>
          <p:nvPr/>
        </p:nvGrpSpPr>
        <p:grpSpPr>
          <a:xfrm>
            <a:off x="2120593" y="1093916"/>
            <a:ext cx="6243934" cy="848939"/>
            <a:chOff x="2120593" y="1032956"/>
            <a:chExt cx="6243934" cy="83099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005A56F-D946-491A-B8F7-E8872FB3267A}"/>
                </a:ext>
              </a:extLst>
            </p:cNvPr>
            <p:cNvSpPr/>
            <p:nvPr/>
          </p:nvSpPr>
          <p:spPr>
            <a:xfrm>
              <a:off x="2120593" y="1032956"/>
              <a:ext cx="6243934" cy="830997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647001-A584-4B24-A0E0-B818BF92DC4B}"/>
                </a:ext>
              </a:extLst>
            </p:cNvPr>
            <p:cNvSpPr txBox="1"/>
            <p:nvPr/>
          </p:nvSpPr>
          <p:spPr>
            <a:xfrm>
              <a:off x="2876910" y="1094511"/>
              <a:ext cx="5322210" cy="692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The work of Elijah</a:t>
              </a:r>
            </a:p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In the land 	The dispersed of Israel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935E99E-B706-47B7-B45D-BB6823D86C55}"/>
              </a:ext>
            </a:extLst>
          </p:cNvPr>
          <p:cNvSpPr txBox="1"/>
          <p:nvPr/>
        </p:nvSpPr>
        <p:spPr>
          <a:xfrm rot="16200000">
            <a:off x="-1634071" y="2122523"/>
            <a:ext cx="4167304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The Return of Jesus Christ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06E644-3E85-428C-A7E9-D0A0B71D6673}"/>
              </a:ext>
            </a:extLst>
          </p:cNvPr>
          <p:cNvSpPr txBox="1"/>
          <p:nvPr/>
        </p:nvSpPr>
        <p:spPr>
          <a:xfrm rot="16200000">
            <a:off x="6511709" y="2122521"/>
            <a:ext cx="4167303" cy="461665"/>
          </a:xfrm>
          <a:prstGeom prst="rect">
            <a:avLst/>
          </a:prstGeom>
          <a:solidFill>
            <a:srgbClr val="00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The millennium begins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78938-FB51-40CB-B4D0-7F3CE236391A}"/>
              </a:ext>
            </a:extLst>
          </p:cNvPr>
          <p:cNvSpPr txBox="1"/>
          <p:nvPr/>
        </p:nvSpPr>
        <p:spPr>
          <a:xfrm rot="16200000">
            <a:off x="435415" y="2122525"/>
            <a:ext cx="4167307" cy="461665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latin typeface="+mn-lt"/>
              </a:rPr>
              <a:t>Armageddon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7FCB0A-4046-40CA-A646-EDBDE696CB31}"/>
              </a:ext>
            </a:extLst>
          </p:cNvPr>
          <p:cNvGrpSpPr/>
          <p:nvPr/>
        </p:nvGrpSpPr>
        <p:grpSpPr>
          <a:xfrm>
            <a:off x="1066817" y="269703"/>
            <a:ext cx="1221417" cy="830997"/>
            <a:chOff x="-2149923" y="207251"/>
            <a:chExt cx="1221417" cy="83099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6FDC8EF-350F-43B8-84AA-17B1E11AEB1B}"/>
                </a:ext>
              </a:extLst>
            </p:cNvPr>
            <p:cNvSpPr/>
            <p:nvPr/>
          </p:nvSpPr>
          <p:spPr>
            <a:xfrm>
              <a:off x="-2149923" y="207251"/>
              <a:ext cx="1221417" cy="83099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D94D33D-B2B0-4040-9E1A-309651D5E818}"/>
                </a:ext>
              </a:extLst>
            </p:cNvPr>
            <p:cNvSpPr txBox="1"/>
            <p:nvPr/>
          </p:nvSpPr>
          <p:spPr>
            <a:xfrm>
              <a:off x="-2149923" y="268806"/>
              <a:ext cx="122141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Marriage of Lamb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5804E44-AFF8-4EE9-A680-CD4BB930804C}"/>
              </a:ext>
            </a:extLst>
          </p:cNvPr>
          <p:cNvGrpSpPr/>
          <p:nvPr/>
        </p:nvGrpSpPr>
        <p:grpSpPr>
          <a:xfrm>
            <a:off x="2749901" y="269703"/>
            <a:ext cx="5614625" cy="830997"/>
            <a:chOff x="2749901" y="955503"/>
            <a:chExt cx="5614625" cy="83099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52C3F3-09D8-4B03-A7B6-3E44E904AF34}"/>
                </a:ext>
              </a:extLst>
            </p:cNvPr>
            <p:cNvSpPr/>
            <p:nvPr/>
          </p:nvSpPr>
          <p:spPr>
            <a:xfrm>
              <a:off x="2749901" y="955503"/>
              <a:ext cx="5614625" cy="83099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70DD6B6-7421-4CB2-A2E7-F71FD08C36FF}"/>
                </a:ext>
              </a:extLst>
            </p:cNvPr>
            <p:cNvSpPr txBox="1"/>
            <p:nvPr/>
          </p:nvSpPr>
          <p:spPr>
            <a:xfrm>
              <a:off x="4015834" y="1032737"/>
              <a:ext cx="30827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Marriage Supper of the Lamb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25ECCB6-6CEA-4571-9855-6D858C037848}"/>
              </a:ext>
            </a:extLst>
          </p:cNvPr>
          <p:cNvGrpSpPr/>
          <p:nvPr/>
        </p:nvGrpSpPr>
        <p:grpSpPr>
          <a:xfrm>
            <a:off x="944881" y="1100699"/>
            <a:ext cx="1251032" cy="830997"/>
            <a:chOff x="944881" y="1039739"/>
            <a:chExt cx="1251032" cy="83099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5915E77-1209-4A6D-BC4C-25D708ADA011}"/>
                </a:ext>
              </a:extLst>
            </p:cNvPr>
            <p:cNvSpPr/>
            <p:nvPr/>
          </p:nvSpPr>
          <p:spPr>
            <a:xfrm>
              <a:off x="1066815" y="1039739"/>
              <a:ext cx="1053777" cy="83099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899BF84-B71B-42BA-92DD-C4751AD0C03E}"/>
                </a:ext>
              </a:extLst>
            </p:cNvPr>
            <p:cNvSpPr txBox="1"/>
            <p:nvPr/>
          </p:nvSpPr>
          <p:spPr>
            <a:xfrm>
              <a:off x="944881" y="1101294"/>
              <a:ext cx="12510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Gog invades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917C0C9-F800-4826-8387-19B72B53A73F}"/>
              </a:ext>
            </a:extLst>
          </p:cNvPr>
          <p:cNvGrpSpPr/>
          <p:nvPr/>
        </p:nvGrpSpPr>
        <p:grpSpPr>
          <a:xfrm>
            <a:off x="2917541" y="2775243"/>
            <a:ext cx="2553619" cy="830997"/>
            <a:chOff x="2917541" y="3525504"/>
            <a:chExt cx="2553619" cy="83099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CF82CE9-D4FA-4920-8DA5-C0A1937DB3E9}"/>
                </a:ext>
              </a:extLst>
            </p:cNvPr>
            <p:cNvSpPr/>
            <p:nvPr/>
          </p:nvSpPr>
          <p:spPr>
            <a:xfrm>
              <a:off x="2917541" y="3525504"/>
              <a:ext cx="2553619" cy="830997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846608-BDC7-4D44-9997-E7055FD9F255}"/>
                </a:ext>
              </a:extLst>
            </p:cNvPr>
            <p:cNvSpPr txBox="1"/>
            <p:nvPr/>
          </p:nvSpPr>
          <p:spPr>
            <a:xfrm>
              <a:off x="3266660" y="3587059"/>
              <a:ext cx="18553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Nations invited to submission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A30671A4-3116-44B2-BB13-C97E8DC1A23D}"/>
              </a:ext>
            </a:extLst>
          </p:cNvPr>
          <p:cNvSpPr txBox="1"/>
          <p:nvPr/>
        </p:nvSpPr>
        <p:spPr>
          <a:xfrm rot="16200000">
            <a:off x="-695368" y="1652469"/>
            <a:ext cx="3165643" cy="40011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+mn-lt"/>
              </a:rPr>
              <a:t>Resurrection &amp; Judgment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A7ABC0-7CB6-49D9-A079-15DD395EF4DD}"/>
              </a:ext>
            </a:extLst>
          </p:cNvPr>
          <p:cNvGrpSpPr/>
          <p:nvPr/>
        </p:nvGrpSpPr>
        <p:grpSpPr>
          <a:xfrm>
            <a:off x="2749901" y="1942855"/>
            <a:ext cx="5614625" cy="830997"/>
            <a:chOff x="2749901" y="2678829"/>
            <a:chExt cx="5614625" cy="83099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4A418D-1053-406C-B440-C56637E560FC}"/>
                </a:ext>
              </a:extLst>
            </p:cNvPr>
            <p:cNvSpPr/>
            <p:nvPr/>
          </p:nvSpPr>
          <p:spPr>
            <a:xfrm>
              <a:off x="2749901" y="2678829"/>
              <a:ext cx="5614625" cy="830997"/>
            </a:xfrm>
            <a:prstGeom prst="rect">
              <a:avLst/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22616E-008D-461C-AAE0-ECDCC3B78CE5}"/>
                </a:ext>
              </a:extLst>
            </p:cNvPr>
            <p:cNvSpPr txBox="1"/>
            <p:nvPr/>
          </p:nvSpPr>
          <p:spPr>
            <a:xfrm>
              <a:off x="3373749" y="2756063"/>
              <a:ext cx="43669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Judah saved first</a:t>
              </a:r>
            </a:p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Second Exodus for those dispersed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9B69CDE-82DA-4698-ABE2-77FC65253E84}"/>
              </a:ext>
            </a:extLst>
          </p:cNvPr>
          <p:cNvGrpSpPr/>
          <p:nvPr/>
        </p:nvGrpSpPr>
        <p:grpSpPr>
          <a:xfrm>
            <a:off x="5805093" y="3606009"/>
            <a:ext cx="2553620" cy="830997"/>
            <a:chOff x="5805093" y="3606009"/>
            <a:chExt cx="2553620" cy="83099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4BF417E-EE91-4817-B469-07E0B8083DE6}"/>
                </a:ext>
              </a:extLst>
            </p:cNvPr>
            <p:cNvSpPr/>
            <p:nvPr/>
          </p:nvSpPr>
          <p:spPr>
            <a:xfrm>
              <a:off x="5805093" y="3606009"/>
              <a:ext cx="2553620" cy="830997"/>
            </a:xfrm>
            <a:prstGeom prst="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4CD899-C35D-4AFB-AAFF-283E898D4573}"/>
                </a:ext>
              </a:extLst>
            </p:cNvPr>
            <p:cNvSpPr txBox="1"/>
            <p:nvPr/>
          </p:nvSpPr>
          <p:spPr>
            <a:xfrm>
              <a:off x="5963339" y="3667564"/>
              <a:ext cx="22371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Catholic Rome destroyed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A433B0D-5A3E-4176-92B2-96EF4AD0EE4C}"/>
              </a:ext>
            </a:extLst>
          </p:cNvPr>
          <p:cNvGrpSpPr/>
          <p:nvPr/>
        </p:nvGrpSpPr>
        <p:grpSpPr>
          <a:xfrm>
            <a:off x="3246334" y="3606009"/>
            <a:ext cx="2553619" cy="830997"/>
            <a:chOff x="3170134" y="3606009"/>
            <a:chExt cx="2553619" cy="830997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A7A01ED-747C-4995-B740-D268085DBA00}"/>
                </a:ext>
              </a:extLst>
            </p:cNvPr>
            <p:cNvSpPr/>
            <p:nvPr/>
          </p:nvSpPr>
          <p:spPr>
            <a:xfrm>
              <a:off x="3170134" y="3606009"/>
              <a:ext cx="2553619" cy="830997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8C7E869-98EF-4204-98C7-D854E72459E0}"/>
                </a:ext>
              </a:extLst>
            </p:cNvPr>
            <p:cNvSpPr txBox="1"/>
            <p:nvPr/>
          </p:nvSpPr>
          <p:spPr>
            <a:xfrm>
              <a:off x="3337773" y="3667564"/>
              <a:ext cx="22183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latin typeface="+mn-lt"/>
                </a:rPr>
                <a:t>Ships of Tarshish bring Israel home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A9DA3EE-0D3F-4621-B767-0D4B7948FF7F}"/>
              </a:ext>
            </a:extLst>
          </p:cNvPr>
          <p:cNvGrpSpPr/>
          <p:nvPr/>
        </p:nvGrpSpPr>
        <p:grpSpPr>
          <a:xfrm>
            <a:off x="5471162" y="2775243"/>
            <a:ext cx="2893366" cy="830997"/>
            <a:chOff x="5455922" y="3756556"/>
            <a:chExt cx="2893366" cy="83099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BEDAC43-8534-4D39-A8FC-5D7E358FDE44}"/>
                </a:ext>
              </a:extLst>
            </p:cNvPr>
            <p:cNvSpPr/>
            <p:nvPr/>
          </p:nvSpPr>
          <p:spPr>
            <a:xfrm>
              <a:off x="5455922" y="3756556"/>
              <a:ext cx="2893366" cy="83099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62D15B-FF9A-4F52-AB55-B1BA90C87B6E}"/>
                </a:ext>
              </a:extLst>
            </p:cNvPr>
            <p:cNvSpPr txBox="1"/>
            <p:nvPr/>
          </p:nvSpPr>
          <p:spPr>
            <a:xfrm>
              <a:off x="5784042" y="3818111"/>
              <a:ext cx="22371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chemeClr val="bg1"/>
                  </a:solidFill>
                  <a:latin typeface="+mn-lt"/>
                </a:rPr>
                <a:t>Building the Temple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68E7B7A-0D47-4FA1-B7F5-F3044BDB1925}"/>
              </a:ext>
            </a:extLst>
          </p:cNvPr>
          <p:cNvSpPr txBox="1"/>
          <p:nvPr/>
        </p:nvSpPr>
        <p:spPr>
          <a:xfrm>
            <a:off x="218749" y="4587749"/>
            <a:ext cx="8757612" cy="2000548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CA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1 Thessalonians 5:1-2</a:t>
            </a:r>
            <a:endParaRPr lang="en-CA" sz="2400" b="1" dirty="0">
              <a:latin typeface="+mn-lt"/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chemeClr val="bg1"/>
                </a:solidFill>
                <a:latin typeface="+mn-lt"/>
              </a:rPr>
              <a:t>“But of the times and the seasons, brethren, ye have no need that I write unto you. For yourselves know perfectly that the day of the Lord so </a:t>
            </a:r>
            <a:r>
              <a:rPr lang="en-CA" sz="2400" b="1" dirty="0">
                <a:solidFill>
                  <a:srgbClr val="00FF00"/>
                </a:solidFill>
                <a:latin typeface="+mn-lt"/>
              </a:rPr>
              <a:t>cometh as a thief in the night. 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For when they shall say, </a:t>
            </a:r>
            <a:r>
              <a:rPr lang="en-CA" sz="2400" b="1" dirty="0">
                <a:solidFill>
                  <a:srgbClr val="00CCFF"/>
                </a:solidFill>
                <a:latin typeface="+mn-lt"/>
              </a:rPr>
              <a:t>Peace and safety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; then sudden destruction cometh on them”</a:t>
            </a:r>
          </a:p>
        </p:txBody>
      </p:sp>
      <p:sp>
        <p:nvSpPr>
          <p:cNvPr id="42" name="WordArt 54">
            <a:extLst>
              <a:ext uri="{FF2B5EF4-FFF2-40B4-BE49-F238E27FC236}">
                <a16:creationId xmlns:a16="http://schemas.microsoft.com/office/drawing/2014/main" id="{0EE6B882-BCF5-43DD-AE79-BFABBFFCBA1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16200000">
            <a:off x="-628901" y="1944710"/>
            <a:ext cx="4050983" cy="893307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CA" sz="36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0000CC"/>
                </a:solidFill>
                <a:latin typeface="Impact" panose="020B0806030902050204" pitchFamily="34" charset="0"/>
              </a:rPr>
              <a:t>Jesus comes as a thief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CDA548-5AB0-4751-A81C-6885BFFC6990}"/>
              </a:ext>
            </a:extLst>
          </p:cNvPr>
          <p:cNvSpPr txBox="1"/>
          <p:nvPr/>
        </p:nvSpPr>
        <p:spPr>
          <a:xfrm>
            <a:off x="5807272" y="173429"/>
            <a:ext cx="3150035" cy="4401205"/>
          </a:xfrm>
          <a:prstGeom prst="rect">
            <a:avLst/>
          </a:prstGeom>
          <a:solidFill>
            <a:srgbClr val="0000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“But ye, brethren, are not in darkness, that that day should overtake you as a thief,” </a:t>
            </a:r>
            <a:r>
              <a:rPr lang="en-C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 panose="020E0502030303020204" pitchFamily="34" charset="0"/>
              </a:rPr>
              <a:t>verse 4</a:t>
            </a:r>
          </a:p>
          <a:p>
            <a:endParaRPr lang="en-CA" sz="2800" b="1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en-CA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“but let us watch and be sober,” </a:t>
            </a:r>
            <a:r>
              <a:rPr lang="en-CA" sz="28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 panose="020E0502030303020204" pitchFamily="34" charset="0"/>
              </a:rPr>
              <a:t>verse 6</a:t>
            </a:r>
          </a:p>
        </p:txBody>
      </p:sp>
    </p:spTree>
    <p:extLst>
      <p:ext uri="{BB962C8B-B14F-4D97-AF65-F5344CB8AC3E}">
        <p14:creationId xmlns:p14="http://schemas.microsoft.com/office/powerpoint/2010/main" val="2962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6">
            <a:extLst>
              <a:ext uri="{FF2B5EF4-FFF2-40B4-BE49-F238E27FC236}">
                <a16:creationId xmlns:a16="http://schemas.microsoft.com/office/drawing/2014/main" id="{E35C8B7A-7B4D-4B01-BD7E-B26F390F1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Coming as a thief</a:t>
            </a:r>
          </a:p>
        </p:txBody>
      </p:sp>
      <p:sp>
        <p:nvSpPr>
          <p:cNvPr id="118791" name="Rectangle 7">
            <a:extLst>
              <a:ext uri="{FF2B5EF4-FFF2-40B4-BE49-F238E27FC236}">
                <a16:creationId xmlns:a16="http://schemas.microsoft.com/office/drawing/2014/main" id="{8F5C03BD-A8D5-43FE-BCAF-78F534274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314" y="981075"/>
            <a:ext cx="3981450" cy="464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eaLnBrk="1" hangingPunct="1">
              <a:spcBef>
                <a:spcPct val="20000"/>
              </a:spcBef>
              <a:buClr>
                <a:srgbClr val="FFFF00"/>
              </a:buClr>
              <a:buSzPct val="85000"/>
              <a:buFont typeface="+mj-lt"/>
              <a:buAutoNum type="arabicPeriod"/>
              <a:defRPr/>
            </a:pPr>
            <a:r>
              <a:rPr lang="en-US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Jesus’ return will be </a:t>
            </a:r>
            <a:r>
              <a:rPr lang="en-US" sz="2800" b="1" dirty="0">
                <a:solidFill>
                  <a:srgbClr val="00CCFF"/>
                </a:solidFill>
                <a:latin typeface="Candara" panose="020E0502030303020204" pitchFamily="34" charset="0"/>
              </a:rPr>
              <a:t>thief-like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FFFF00"/>
              </a:buClr>
              <a:buSzPct val="85000"/>
              <a:buFont typeface="+mj-lt"/>
              <a:buAutoNum type="arabicPeriod"/>
              <a:defRPr/>
            </a:pPr>
            <a:r>
              <a:rPr lang="en-US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Exhortation </a:t>
            </a:r>
            <a:r>
              <a:rPr lang="en-US" sz="2800" b="1" dirty="0">
                <a:solidFill>
                  <a:srgbClr val="00FF00"/>
                </a:solidFill>
                <a:latin typeface="Candara" panose="020E0502030303020204" pitchFamily="34" charset="0"/>
              </a:rPr>
              <a:t>to watch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FFFF00"/>
              </a:buClr>
              <a:buSzPct val="85000"/>
              <a:buFont typeface="+mj-lt"/>
              <a:buAutoNum type="arabicPeriod"/>
              <a:defRPr/>
            </a:pPr>
            <a:r>
              <a:rPr lang="en-US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Failure results in </a:t>
            </a:r>
            <a:r>
              <a:rPr lang="en-US" sz="2800" b="1" dirty="0">
                <a:solidFill>
                  <a:srgbClr val="FF33CC"/>
                </a:solidFill>
                <a:latin typeface="Candara" panose="020E0502030303020204" pitchFamily="34" charset="0"/>
              </a:rPr>
              <a:t>loosing our identity </a:t>
            </a:r>
            <a:r>
              <a:rPr lang="en-US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with Christ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FFFF00"/>
              </a:buClr>
              <a:buSzPct val="85000"/>
              <a:buFont typeface="+mj-lt"/>
              <a:buAutoNum type="arabicPeriod"/>
              <a:defRPr/>
            </a:pPr>
            <a:r>
              <a:rPr lang="en-US" sz="2800" b="1" dirty="0">
                <a:solidFill>
                  <a:srgbClr val="FFFF00"/>
                </a:solidFill>
                <a:latin typeface="Candara" panose="020E0502030303020204" pitchFamily="34" charset="0"/>
              </a:rPr>
              <a:t>Exposes our true self</a:t>
            </a:r>
          </a:p>
          <a:p>
            <a:pPr marL="457200" indent="-457200" eaLnBrk="1" hangingPunct="1">
              <a:spcBef>
                <a:spcPct val="20000"/>
              </a:spcBef>
              <a:buClr>
                <a:srgbClr val="FFFF00"/>
              </a:buClr>
              <a:buSzPct val="85000"/>
              <a:buFont typeface="+mj-lt"/>
              <a:buAutoNum type="arabicPeriod"/>
              <a:defRPr/>
            </a:pPr>
            <a:r>
              <a:rPr lang="en-US" sz="2800" b="1" dirty="0">
                <a:solidFill>
                  <a:srgbClr val="FF0066"/>
                </a:solidFill>
                <a:latin typeface="Candara" panose="020E0502030303020204" pitchFamily="34" charset="0"/>
              </a:rPr>
              <a:t>Visible to all </a:t>
            </a:r>
            <a:r>
              <a:rPr lang="en-US" sz="2800" b="1" dirty="0">
                <a:solidFill>
                  <a:schemeClr val="bg1"/>
                </a:solidFill>
                <a:latin typeface="Candara" panose="020E0502030303020204" pitchFamily="34" charset="0"/>
              </a:rPr>
              <a:t>at the judgment</a:t>
            </a: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4287A24F-240D-43C4-9085-321C51D3B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36" y="1501676"/>
            <a:ext cx="4419600" cy="230832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  <a:latin typeface="Candara" panose="020E0502030303020204" pitchFamily="34" charset="0"/>
              </a:rPr>
              <a:t>Behold, I come as </a:t>
            </a:r>
            <a:r>
              <a:rPr lang="en-US" altLang="en-US" dirty="0">
                <a:solidFill>
                  <a:srgbClr val="00FFFF"/>
                </a:solidFill>
                <a:latin typeface="Candara" panose="020E0502030303020204" pitchFamily="34" charset="0"/>
              </a:rPr>
              <a:t>a thief. </a:t>
            </a:r>
            <a:r>
              <a:rPr lang="en-US" altLang="en-US" dirty="0">
                <a:solidFill>
                  <a:srgbClr val="00FF00"/>
                </a:solidFill>
                <a:latin typeface="Candara" panose="020E0502030303020204" pitchFamily="34" charset="0"/>
              </a:rPr>
              <a:t>Blessed </a:t>
            </a:r>
            <a:r>
              <a:rPr lang="en-US" altLang="en-US" i="1" dirty="0">
                <a:solidFill>
                  <a:srgbClr val="00FF00"/>
                </a:solidFill>
                <a:latin typeface="Candara" panose="020E0502030303020204" pitchFamily="34" charset="0"/>
              </a:rPr>
              <a:t>is</a:t>
            </a:r>
            <a:r>
              <a:rPr lang="en-US" altLang="en-US" dirty="0">
                <a:solidFill>
                  <a:srgbClr val="00FF00"/>
                </a:solidFill>
                <a:latin typeface="Candara" panose="020E0502030303020204" pitchFamily="34" charset="0"/>
              </a:rPr>
              <a:t> he that </a:t>
            </a:r>
            <a:r>
              <a:rPr lang="en-US" altLang="en-US" dirty="0" err="1">
                <a:solidFill>
                  <a:srgbClr val="00FF00"/>
                </a:solidFill>
                <a:latin typeface="Candara" panose="020E0502030303020204" pitchFamily="34" charset="0"/>
              </a:rPr>
              <a:t>watcheth</a:t>
            </a:r>
            <a:r>
              <a:rPr lang="en-US" altLang="en-US" dirty="0">
                <a:solidFill>
                  <a:srgbClr val="00FF00"/>
                </a:solidFill>
                <a:latin typeface="Candara" panose="020E0502030303020204" pitchFamily="34" charset="0"/>
              </a:rPr>
              <a:t>, </a:t>
            </a:r>
            <a:r>
              <a:rPr lang="en-US" altLang="en-US" dirty="0">
                <a:solidFill>
                  <a:schemeClr val="bg1"/>
                </a:solidFill>
                <a:latin typeface="Candara" panose="020E0502030303020204" pitchFamily="34" charset="0"/>
              </a:rPr>
              <a:t>and </a:t>
            </a:r>
            <a:r>
              <a:rPr lang="en-US" altLang="en-US" dirty="0" err="1">
                <a:solidFill>
                  <a:srgbClr val="FF33CC"/>
                </a:solidFill>
                <a:latin typeface="Candara" panose="020E0502030303020204" pitchFamily="34" charset="0"/>
              </a:rPr>
              <a:t>keepeth</a:t>
            </a:r>
            <a:r>
              <a:rPr lang="en-US" altLang="en-US" dirty="0">
                <a:solidFill>
                  <a:srgbClr val="FF33CC"/>
                </a:solidFill>
                <a:latin typeface="Candara" panose="020E0502030303020204" pitchFamily="34" charset="0"/>
              </a:rPr>
              <a:t> his garments</a:t>
            </a:r>
            <a:r>
              <a:rPr lang="en-US" altLang="en-US" dirty="0">
                <a:solidFill>
                  <a:schemeClr val="bg1"/>
                </a:solidFill>
                <a:latin typeface="Candara" panose="020E0502030303020204" pitchFamily="34" charset="0"/>
              </a:rPr>
              <a:t>, lest he </a:t>
            </a:r>
            <a:r>
              <a:rPr lang="en-US" altLang="en-US" dirty="0">
                <a:solidFill>
                  <a:srgbClr val="FFFF00"/>
                </a:solidFill>
                <a:latin typeface="Candara" panose="020E0502030303020204" pitchFamily="34" charset="0"/>
              </a:rPr>
              <a:t>walk naked, </a:t>
            </a:r>
            <a:r>
              <a:rPr lang="en-US" altLang="en-US" dirty="0">
                <a:solidFill>
                  <a:schemeClr val="bg1"/>
                </a:solidFill>
                <a:latin typeface="Candara" panose="020E0502030303020204" pitchFamily="34" charset="0"/>
              </a:rPr>
              <a:t>and they </a:t>
            </a:r>
            <a:r>
              <a:rPr lang="en-US" altLang="en-US" dirty="0">
                <a:solidFill>
                  <a:srgbClr val="FF0066"/>
                </a:solidFill>
                <a:latin typeface="Candara" panose="020E0502030303020204" pitchFamily="34" charset="0"/>
              </a:rPr>
              <a:t>see his shame. </a:t>
            </a:r>
          </a:p>
          <a:p>
            <a:pPr algn="r"/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ndara" panose="020E0502030303020204" pitchFamily="34" charset="0"/>
              </a:rPr>
              <a:t>Revelation 16:15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7FBE81-6986-497D-A5B3-DA271E34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354762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1A0A13-EF00-474F-B0CD-2C762A1E351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FFA448-77EB-4516-913E-E7269D50E0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2"/>
          <a:stretch/>
        </p:blipFill>
        <p:spPr>
          <a:xfrm>
            <a:off x="487680" y="4160202"/>
            <a:ext cx="3646516" cy="219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48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progression of sin –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Exodus 32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87" y="823259"/>
            <a:ext cx="8695426" cy="5684808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altLang="en-US" sz="2600" dirty="0">
                <a:solidFill>
                  <a:srgbClr val="00FF00"/>
                </a:solidFill>
              </a:rPr>
              <a:t>The people were restless and impatient </a:t>
            </a:r>
            <a:r>
              <a:rPr lang="en-CA" alt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</a:t>
            </a:r>
            <a:r>
              <a:rPr lang="en-CA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.1)</a:t>
            </a:r>
            <a:endParaRPr lang="en-US" altLang="en-US" sz="2600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lvl="1">
              <a:lnSpc>
                <a:spcPct val="85000"/>
              </a:lnSpc>
            </a:pPr>
            <a:r>
              <a:rPr lang="en-CA" dirty="0"/>
              <a:t>Moses delayed to come down,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Deut.9:11; 2Pet.3:3-4</a:t>
            </a:r>
          </a:p>
          <a:p>
            <a:pPr lvl="1">
              <a:lnSpc>
                <a:spcPct val="85000"/>
              </a:lnSpc>
            </a:pPr>
            <a:r>
              <a:rPr lang="en-CA" dirty="0"/>
              <a:t>People of faith not short-sighted,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Heb.11:13; 2Pet.3:9</a:t>
            </a:r>
          </a:p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altLang="en-US" sz="2600" dirty="0">
                <a:solidFill>
                  <a:srgbClr val="00FF00"/>
                </a:solidFill>
              </a:rPr>
              <a:t>Israel’s heart was not converted </a:t>
            </a:r>
            <a:r>
              <a:rPr lang="en-US" alt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(v.4)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Egypt still prominent in Israel’s mind,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Acts 7:39-40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Their mind had been </a:t>
            </a:r>
            <a:r>
              <a:rPr lang="en-US" altLang="en-US" dirty="0">
                <a:solidFill>
                  <a:srgbClr val="FFFF00"/>
                </a:solidFill>
              </a:rPr>
              <a:t>corrupted,</a:t>
            </a:r>
            <a:r>
              <a:rPr lang="en-US" altLang="en-US" dirty="0"/>
              <a:t>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v.7; Gen.6:11-17</a:t>
            </a:r>
          </a:p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altLang="en-US" sz="2600" dirty="0">
                <a:solidFill>
                  <a:srgbClr val="00FF00"/>
                </a:solidFill>
              </a:rPr>
              <a:t>Israel was compromised in their worship </a:t>
            </a:r>
            <a:r>
              <a:rPr lang="en-US" alt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(v.5,6) 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Gave lip service to Yahweh,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Psa.78:36-37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They mocked the principle of </a:t>
            </a:r>
            <a:r>
              <a:rPr lang="en-US" altLang="en-US" dirty="0">
                <a:solidFill>
                  <a:srgbClr val="FFFF00"/>
                </a:solidFill>
              </a:rPr>
              <a:t>dedication</a:t>
            </a:r>
            <a:r>
              <a:rPr lang="en-US" altLang="en-US" dirty="0"/>
              <a:t> and </a:t>
            </a:r>
            <a:r>
              <a:rPr lang="en-US" altLang="en-US" dirty="0">
                <a:solidFill>
                  <a:srgbClr val="FFFF00"/>
                </a:solidFill>
              </a:rPr>
              <a:t>fellowship</a:t>
            </a:r>
            <a:r>
              <a:rPr lang="en-US" altLang="en-US" dirty="0"/>
              <a:t>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verse 6; (1Cor.10:21)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Guilty of divided loyalty,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Matt.6:24</a:t>
            </a:r>
          </a:p>
          <a:p>
            <a:pPr>
              <a:lnSpc>
                <a:spcPct val="85000"/>
              </a:lnSpc>
              <a:spcBef>
                <a:spcPts val="600"/>
              </a:spcBef>
            </a:pPr>
            <a:r>
              <a:rPr lang="en-US" altLang="en-US" sz="2600" dirty="0">
                <a:solidFill>
                  <a:srgbClr val="00FF00"/>
                </a:solidFill>
              </a:rPr>
              <a:t>Israel lacked a conscience before God </a:t>
            </a:r>
            <a:r>
              <a:rPr lang="en-US" altLang="en-US" sz="26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(v.25)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Nakedness, a symbol of sin,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Gen.2:25; 3:7-10; Rev.3:17 (Exod.20:26; 28:42)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People had no vision,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Prov.29:18 </a:t>
            </a:r>
            <a:r>
              <a:rPr lang="en-US" altLang="en-US" dirty="0"/>
              <a:t>[perish = </a:t>
            </a:r>
            <a:r>
              <a:rPr lang="en-US" altLang="en-US" dirty="0" err="1"/>
              <a:t>Hb</a:t>
            </a:r>
            <a:r>
              <a:rPr lang="en-US" altLang="en-US" dirty="0"/>
              <a:t>. </a:t>
            </a:r>
            <a:r>
              <a:rPr lang="en-US" altLang="en-US" dirty="0">
                <a:solidFill>
                  <a:srgbClr val="FFFF00"/>
                </a:solidFill>
              </a:rPr>
              <a:t>‘para’, </a:t>
            </a:r>
            <a:r>
              <a:rPr lang="en-US" altLang="en-US" dirty="0"/>
              <a:t>naked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(Exod.32:25)</a:t>
            </a:r>
            <a:r>
              <a:rPr lang="en-US" altLang="en-US" dirty="0"/>
              <a:t>]</a:t>
            </a:r>
            <a:r>
              <a:rPr lang="en-US" altLang="en-US" dirty="0">
                <a:ln>
                  <a:solidFill>
                    <a:schemeClr val="tx1"/>
                  </a:solidFill>
                </a:ln>
              </a:rPr>
              <a:t>.</a:t>
            </a:r>
            <a:r>
              <a:rPr lang="en-US" altLang="en-US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US" altLang="en-US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Rev.16:15</a:t>
            </a:r>
          </a:p>
          <a:p>
            <a:pPr>
              <a:lnSpc>
                <a:spcPct val="85000"/>
              </a:lnSpc>
            </a:pPr>
            <a:endParaRPr lang="en-US" alt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298610" y="6400800"/>
            <a:ext cx="8453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4320A72B-B4A0-4255-853C-3E260171D886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57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8EA1-19E7-42FF-8D05-D291A3EE1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signs of the times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6F5D66-D64D-47EE-AE80-DFA30254BF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998973"/>
            <a:ext cx="4191000" cy="57209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“The Pharisees also with the Sadducees came, and tempting desired him that he would shew them a sign from heaven. He answered and said unto them, When it is evening, ye say, </a:t>
            </a:r>
            <a:r>
              <a:rPr lang="en-CA" i="1" dirty="0"/>
              <a:t>It will be</a:t>
            </a:r>
            <a:r>
              <a:rPr lang="en-CA" dirty="0"/>
              <a:t> fair weather: for the sky is red. And in the morning, </a:t>
            </a:r>
            <a:r>
              <a:rPr lang="en-CA" i="1" dirty="0"/>
              <a:t>It will be</a:t>
            </a:r>
            <a:r>
              <a:rPr lang="en-CA" dirty="0"/>
              <a:t> foul weather to day: for the sky is red and </a:t>
            </a:r>
            <a:r>
              <a:rPr lang="en-CA" dirty="0" err="1"/>
              <a:t>lowring</a:t>
            </a:r>
            <a:r>
              <a:rPr lang="en-CA" dirty="0"/>
              <a:t>. O </a:t>
            </a:r>
            <a:r>
              <a:rPr lang="en-CA" i="1" dirty="0"/>
              <a:t>ye</a:t>
            </a:r>
            <a:r>
              <a:rPr lang="en-CA" dirty="0"/>
              <a:t> hypocrites, ye can discern the face of the sky; </a:t>
            </a:r>
            <a:r>
              <a:rPr lang="en-CA" dirty="0">
                <a:solidFill>
                  <a:srgbClr val="00FF00"/>
                </a:solidFill>
              </a:rPr>
              <a:t>but can ye not </a:t>
            </a:r>
            <a:r>
              <a:rPr lang="en-CA" i="1" dirty="0">
                <a:solidFill>
                  <a:srgbClr val="00FF00"/>
                </a:solidFill>
              </a:rPr>
              <a:t>discern</a:t>
            </a:r>
            <a:r>
              <a:rPr lang="en-CA" dirty="0">
                <a:solidFill>
                  <a:srgbClr val="00FF00"/>
                </a:solidFill>
              </a:rPr>
              <a:t> the signs of the times?”</a:t>
            </a:r>
          </a:p>
          <a:p>
            <a:pPr marL="0" indent="0" algn="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Matthew 16:1-3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2E95F7-4B55-4FDD-BE4F-09BA15664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1" y="1628980"/>
            <a:ext cx="4190999" cy="46800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“For the days shall come upon thee, that thine enemies shall cast a trench about thee, and compass thee round, and keep thee in on every side, And shall lay thee even with the ground, and thy children within thee; and they shall not leave in thee one stone upon another; </a:t>
            </a:r>
            <a:r>
              <a:rPr lang="en-CA" dirty="0">
                <a:solidFill>
                  <a:srgbClr val="00FF00"/>
                </a:solidFill>
              </a:rPr>
              <a:t>because thou </a:t>
            </a:r>
            <a:r>
              <a:rPr lang="en-CA" dirty="0" err="1">
                <a:solidFill>
                  <a:srgbClr val="FFFF00"/>
                </a:solidFill>
              </a:rPr>
              <a:t>knewest</a:t>
            </a:r>
            <a:r>
              <a:rPr lang="en-CA" dirty="0">
                <a:solidFill>
                  <a:srgbClr val="FFFF00"/>
                </a:solidFill>
              </a:rPr>
              <a:t> not </a:t>
            </a:r>
            <a:r>
              <a:rPr lang="en-CA" dirty="0">
                <a:solidFill>
                  <a:srgbClr val="00FF00"/>
                </a:solidFill>
              </a:rPr>
              <a:t>the time of thy visitation.”</a:t>
            </a:r>
          </a:p>
          <a:p>
            <a:pPr marL="0" indent="0" algn="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Luke 19:43-44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57773E-31CD-4C12-A60B-00564130A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354762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1A0A13-EF00-474F-B0CD-2C762A1E351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19EB6D-0DE3-4022-9AE1-527728155A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185" y="0"/>
            <a:ext cx="1993822" cy="1495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77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D9DA-06C2-48F6-AED3-C062751D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coming of the Son of man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68A3CC-38CC-4841-A516-D05B0E899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998974"/>
            <a:ext cx="4191000" cy="3600039"/>
          </a:xfrm>
        </p:spPr>
        <p:txBody>
          <a:bodyPr>
            <a:norm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CA" sz="2400" dirty="0">
                <a:solidFill>
                  <a:srgbClr val="00FF00"/>
                </a:solidFill>
              </a:rPr>
              <a:t>And as it was in the days of Noe, so shall it be also in the days of the Son of man. </a:t>
            </a:r>
            <a:r>
              <a:rPr lang="en-CA" sz="2400" dirty="0"/>
              <a:t>They did eat, they drank, they married wives, they were given in marriage, </a:t>
            </a:r>
            <a:r>
              <a:rPr lang="en-CA" sz="2400" dirty="0">
                <a:solidFill>
                  <a:srgbClr val="FFFF00"/>
                </a:solidFill>
              </a:rPr>
              <a:t>until the day that Noe entered into the ark, and the flood came, and destroyed them all.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CA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Luke 17:26-27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endParaRPr lang="en-CA" sz="2400" dirty="0"/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endParaRPr lang="en-CA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55CA45-52F2-42C9-A024-930E425B3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98974"/>
            <a:ext cx="4191000" cy="3600039"/>
          </a:xfrm>
        </p:spPr>
        <p:txBody>
          <a:bodyPr>
            <a:normAutofit/>
          </a:bodyPr>
          <a:lstStyle/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CA" sz="2400" dirty="0">
                <a:solidFill>
                  <a:srgbClr val="00FF00"/>
                </a:solidFill>
              </a:rPr>
              <a:t>Likewise also as it was in the days of Lot; </a:t>
            </a:r>
            <a:r>
              <a:rPr lang="en-CA" sz="2400" dirty="0"/>
              <a:t>they did eat, they drank, they bought, they sold, they planted, they </a:t>
            </a:r>
            <a:r>
              <a:rPr lang="en-CA" sz="2400" dirty="0" err="1"/>
              <a:t>builded</a:t>
            </a:r>
            <a:r>
              <a:rPr lang="en-CA" sz="2400" dirty="0"/>
              <a:t>; </a:t>
            </a:r>
            <a:r>
              <a:rPr lang="en-CA" sz="2400" dirty="0">
                <a:solidFill>
                  <a:srgbClr val="FFFF00"/>
                </a:solidFill>
              </a:rPr>
              <a:t>But the same day that Lot went out of Sodom it rained fire and brimstone from heaven, and destroyed </a:t>
            </a:r>
            <a:r>
              <a:rPr lang="en-CA" sz="2400" i="1" dirty="0">
                <a:solidFill>
                  <a:srgbClr val="FFFF00"/>
                </a:solidFill>
              </a:rPr>
              <a:t>them</a:t>
            </a:r>
            <a:r>
              <a:rPr lang="en-CA" sz="2400" dirty="0">
                <a:solidFill>
                  <a:srgbClr val="FFFF00"/>
                </a:solidFill>
              </a:rPr>
              <a:t> all.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r>
              <a:rPr lang="en-CA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Luke 17:28-29</a:t>
            </a:r>
          </a:p>
          <a:p>
            <a:pPr marL="0" indent="0">
              <a:lnSpc>
                <a:spcPct val="95000"/>
              </a:lnSpc>
              <a:spcBef>
                <a:spcPts val="0"/>
              </a:spcBef>
              <a:buNone/>
            </a:pPr>
            <a:endParaRPr lang="en-CA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0B242-05D6-4012-A0D0-1FB82D98E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0" y="6354762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1A0A13-EF00-474F-B0CD-2C762A1E351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C3CEFE-7CB5-456D-8228-C70833D95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" b="22204"/>
          <a:stretch/>
        </p:blipFill>
        <p:spPr>
          <a:xfrm>
            <a:off x="431954" y="4711040"/>
            <a:ext cx="3780042" cy="1777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0" name="Picture 2" descr="Image result for destruction of sodom and gomorrah images">
            <a:extLst>
              <a:ext uri="{FF2B5EF4-FFF2-40B4-BE49-F238E27FC236}">
                <a16:creationId xmlns:a16="http://schemas.microsoft.com/office/drawing/2014/main" id="{73320D1E-71F6-4D67-BE74-CC04D0328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002" y="4711040"/>
            <a:ext cx="3692397" cy="1804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06162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50813" y="985982"/>
            <a:ext cx="8813800" cy="5256584"/>
          </a:xfrm>
        </p:spPr>
        <p:txBody>
          <a:bodyPr/>
          <a:lstStyle/>
          <a:p>
            <a:pPr marL="450850" indent="-450850" algn="l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v"/>
            </a:pPr>
            <a:r>
              <a:rPr lang="en-AU" sz="3000" dirty="0">
                <a:solidFill>
                  <a:srgbClr val="00FF00"/>
                </a:solidFill>
                <a:latin typeface="+mn-lt"/>
              </a:rPr>
              <a:t>Eating and drinking </a:t>
            </a:r>
            <a:r>
              <a:rPr lang="en-AU" sz="3000" dirty="0">
                <a:latin typeface="+mn-lt"/>
              </a:rPr>
              <a:t>– gluttony and excessive drinking – culture of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enjoyment</a:t>
            </a:r>
            <a:r>
              <a:rPr lang="en-AU" sz="3000" dirty="0">
                <a:latin typeface="+mn-lt"/>
              </a:rPr>
              <a:t> and revelry.</a:t>
            </a:r>
          </a:p>
          <a:p>
            <a:pPr marL="450850" indent="-450850" algn="l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v"/>
            </a:pPr>
            <a:r>
              <a:rPr lang="en-AU" sz="3000" dirty="0">
                <a:solidFill>
                  <a:srgbClr val="FF0066"/>
                </a:solidFill>
                <a:latin typeface="+mn-lt"/>
              </a:rPr>
              <a:t>Marrying and being given in marriage </a:t>
            </a:r>
            <a:r>
              <a:rPr lang="en-AU" sz="3000" dirty="0">
                <a:latin typeface="+mn-lt"/>
              </a:rPr>
              <a:t>– implies multiple marriages – culture of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pleasure</a:t>
            </a:r>
            <a:r>
              <a:rPr lang="en-AU" sz="3000" dirty="0">
                <a:latin typeface="+mn-lt"/>
              </a:rPr>
              <a:t>.</a:t>
            </a:r>
          </a:p>
          <a:p>
            <a:pPr marL="450850" indent="-450850" algn="l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v"/>
            </a:pPr>
            <a:r>
              <a:rPr lang="en-AU" sz="3000" dirty="0">
                <a:solidFill>
                  <a:srgbClr val="00FFFF"/>
                </a:solidFill>
                <a:latin typeface="+mn-lt"/>
              </a:rPr>
              <a:t>Buying and selling</a:t>
            </a:r>
            <a:r>
              <a:rPr lang="en-AU" sz="3000" dirty="0">
                <a:latin typeface="+mn-lt"/>
              </a:rPr>
              <a:t> – pre-occupation with acquisition – never satisfied =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materialism</a:t>
            </a:r>
            <a:r>
              <a:rPr lang="en-AU" sz="3000" dirty="0">
                <a:latin typeface="+mn-lt"/>
              </a:rPr>
              <a:t>.</a:t>
            </a:r>
          </a:p>
          <a:p>
            <a:pPr marL="450850" indent="-450850" algn="l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v"/>
            </a:pPr>
            <a:r>
              <a:rPr lang="en-AU" sz="3000" dirty="0">
                <a:solidFill>
                  <a:srgbClr val="00FF00"/>
                </a:solidFill>
                <a:latin typeface="+mn-lt"/>
              </a:rPr>
              <a:t>Planting</a:t>
            </a:r>
            <a:r>
              <a:rPr lang="en-AU" sz="3000" dirty="0">
                <a:latin typeface="+mn-lt"/>
              </a:rPr>
              <a:t> – business pursuits - culture of increase and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gain</a:t>
            </a:r>
            <a:r>
              <a:rPr lang="en-AU" sz="3000" dirty="0">
                <a:latin typeface="+mn-lt"/>
              </a:rPr>
              <a:t>.</a:t>
            </a:r>
          </a:p>
          <a:p>
            <a:pPr marL="450850" indent="-450850" algn="l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Font typeface="Wingdings" pitchFamily="2" charset="2"/>
              <a:buChar char="v"/>
            </a:pPr>
            <a:r>
              <a:rPr lang="en-AU" sz="3000" dirty="0">
                <a:solidFill>
                  <a:srgbClr val="FFC000"/>
                </a:solidFill>
                <a:latin typeface="+mn-lt"/>
              </a:rPr>
              <a:t>Building </a:t>
            </a:r>
            <a:r>
              <a:rPr lang="en-AU" sz="3000" dirty="0">
                <a:latin typeface="+mn-lt"/>
              </a:rPr>
              <a:t>– continual upgrading to improve status – culture of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luxury</a:t>
            </a:r>
            <a:r>
              <a:rPr lang="en-AU" sz="3000" dirty="0">
                <a:latin typeface="+mn-lt"/>
              </a:rPr>
              <a:t> and </a:t>
            </a:r>
            <a:r>
              <a:rPr lang="en-AU" sz="3000" dirty="0">
                <a:solidFill>
                  <a:srgbClr val="FFFF00"/>
                </a:solidFill>
                <a:latin typeface="+mn-lt"/>
              </a:rPr>
              <a:t>comfort.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46613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en-AU" sz="4000" b="1" dirty="0">
                <a:solidFill>
                  <a:srgbClr val="FFC000"/>
                </a:solidFill>
                <a:latin typeface="+mn-lt"/>
              </a:rPr>
              <a:t>Prosperity at return of Christ!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E09E9A5-81B5-4E86-B44B-E4C3C84CE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123" y="249555"/>
            <a:ext cx="8639754" cy="5655252"/>
          </a:xfrm>
        </p:spPr>
        <p:txBody>
          <a:bodyPr/>
          <a:lstStyle/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Matthew 24:36-39, 43</a:t>
            </a:r>
          </a:p>
          <a:p>
            <a:pPr marL="0" indent="0">
              <a:buNone/>
            </a:pPr>
            <a:r>
              <a:rPr lang="en-CA" dirty="0"/>
              <a:t>But </a:t>
            </a:r>
            <a:r>
              <a:rPr lang="en-CA" dirty="0">
                <a:solidFill>
                  <a:srgbClr val="FFC000"/>
                </a:solidFill>
              </a:rPr>
              <a:t>of that day and hour </a:t>
            </a:r>
            <a:r>
              <a:rPr lang="en-CA" dirty="0" err="1">
                <a:solidFill>
                  <a:srgbClr val="FFC000"/>
                </a:solidFill>
              </a:rPr>
              <a:t>knoweth</a:t>
            </a:r>
            <a:r>
              <a:rPr lang="en-CA" dirty="0">
                <a:solidFill>
                  <a:srgbClr val="FFC000"/>
                </a:solidFill>
              </a:rPr>
              <a:t> no </a:t>
            </a:r>
            <a:r>
              <a:rPr lang="en-CA" i="1" dirty="0">
                <a:solidFill>
                  <a:srgbClr val="FFC000"/>
                </a:solidFill>
              </a:rPr>
              <a:t>man,</a:t>
            </a:r>
            <a:r>
              <a:rPr lang="en-CA" dirty="0">
                <a:solidFill>
                  <a:srgbClr val="FFC000"/>
                </a:solidFill>
              </a:rPr>
              <a:t> </a:t>
            </a:r>
            <a:r>
              <a:rPr lang="en-CA" dirty="0"/>
              <a:t>no, not the angels of heaven, but my Father only. </a:t>
            </a:r>
            <a:r>
              <a:rPr lang="en-CA" dirty="0">
                <a:solidFill>
                  <a:srgbClr val="FF33CC"/>
                </a:solidFill>
              </a:rPr>
              <a:t>But as the days of Noe </a:t>
            </a:r>
            <a:r>
              <a:rPr lang="en-CA" i="1" dirty="0">
                <a:solidFill>
                  <a:srgbClr val="FF33CC"/>
                </a:solidFill>
              </a:rPr>
              <a:t>were,</a:t>
            </a:r>
            <a:r>
              <a:rPr lang="en-CA" dirty="0">
                <a:solidFill>
                  <a:srgbClr val="FF33CC"/>
                </a:solidFill>
              </a:rPr>
              <a:t> so shall also the coming of the Son of man be. </a:t>
            </a:r>
            <a:r>
              <a:rPr lang="en-CA" dirty="0"/>
              <a:t>For as in the days that were before the flood they were eating and drinking, marrying and giving in marriage, </a:t>
            </a:r>
            <a:r>
              <a:rPr lang="en-CA" dirty="0">
                <a:solidFill>
                  <a:srgbClr val="FFC000"/>
                </a:solidFill>
              </a:rPr>
              <a:t>until the day </a:t>
            </a:r>
            <a:r>
              <a:rPr lang="en-CA" dirty="0"/>
              <a:t>that Noe entered into the ark, </a:t>
            </a:r>
            <a:r>
              <a:rPr lang="en-CA" dirty="0">
                <a:solidFill>
                  <a:srgbClr val="FFFF00"/>
                </a:solidFill>
              </a:rPr>
              <a:t>And knew not until the flood came,</a:t>
            </a:r>
            <a:r>
              <a:rPr lang="en-CA" dirty="0"/>
              <a:t> and took them all away; so shall also the coming of the Son of man be…</a:t>
            </a:r>
          </a:p>
          <a:p>
            <a:pPr marL="0" indent="0">
              <a:buNone/>
            </a:pPr>
            <a:r>
              <a:rPr lang="en-CA" dirty="0"/>
              <a:t>… But know this, that if the good man of the house </a:t>
            </a:r>
            <a:r>
              <a:rPr lang="en-CA" dirty="0">
                <a:solidFill>
                  <a:srgbClr val="00FF00"/>
                </a:solidFill>
              </a:rPr>
              <a:t>had known in what watch the thief would come,</a:t>
            </a:r>
            <a:r>
              <a:rPr lang="en-CA" dirty="0"/>
              <a:t> </a:t>
            </a:r>
            <a:r>
              <a:rPr lang="en-CA" dirty="0">
                <a:solidFill>
                  <a:srgbClr val="00CCFF"/>
                </a:solidFill>
              </a:rPr>
              <a:t>he would have watched, </a:t>
            </a:r>
            <a:r>
              <a:rPr lang="en-CA" dirty="0"/>
              <a:t>and would not have suffered his house to be broken up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79DFD-7D52-4172-8159-0450AE2A27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1A0A13-EF00-474F-B0CD-2C762A1E351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15E37B-07F5-4327-8ACD-EF126175E9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" b="22204"/>
          <a:stretch/>
        </p:blipFill>
        <p:spPr>
          <a:xfrm>
            <a:off x="5897880" y="5298193"/>
            <a:ext cx="2809916" cy="13216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8276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71F029-C3F3-475E-A9FD-FC60BF202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7091" y="151178"/>
            <a:ext cx="4156364" cy="5819228"/>
          </a:xfrm>
        </p:spPr>
        <p:txBody>
          <a:bodyPr/>
          <a:lstStyle/>
          <a:p>
            <a:pPr marL="0" indent="0" algn="ctr">
              <a:buNone/>
            </a:pPr>
            <a:r>
              <a:rPr lang="en-CA" sz="2800" dirty="0">
                <a:solidFill>
                  <a:srgbClr val="FFFF00"/>
                </a:solidFill>
              </a:rPr>
              <a:t>Faithful and Wise Servant</a:t>
            </a:r>
            <a:endParaRPr lang="en-CA" sz="2800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 24:45-47</a:t>
            </a:r>
          </a:p>
          <a:p>
            <a:pPr marL="0" indent="0">
              <a:buNone/>
            </a:pPr>
            <a:r>
              <a:rPr lang="en-CA" dirty="0"/>
              <a:t>Who then is a faithful and wise servant, whom his lord hath made </a:t>
            </a:r>
            <a:r>
              <a:rPr lang="en-CA" dirty="0">
                <a:solidFill>
                  <a:srgbClr val="FFFF00"/>
                </a:solidFill>
              </a:rPr>
              <a:t>ruler over his household, </a:t>
            </a:r>
            <a:r>
              <a:rPr lang="en-CA" dirty="0"/>
              <a:t>to </a:t>
            </a:r>
            <a:r>
              <a:rPr lang="en-CA" dirty="0">
                <a:solidFill>
                  <a:srgbClr val="00CCFF"/>
                </a:solidFill>
              </a:rPr>
              <a:t>give them meat</a:t>
            </a:r>
            <a:r>
              <a:rPr lang="en-CA" dirty="0"/>
              <a:t> in due season? Blessed </a:t>
            </a:r>
            <a:r>
              <a:rPr lang="en-CA" i="1" dirty="0"/>
              <a:t>is</a:t>
            </a:r>
            <a:r>
              <a:rPr lang="en-CA" dirty="0"/>
              <a:t> that servant, whom his lord when he cometh </a:t>
            </a:r>
            <a:r>
              <a:rPr lang="en-CA" dirty="0">
                <a:solidFill>
                  <a:srgbClr val="00FF00"/>
                </a:solidFill>
              </a:rPr>
              <a:t>shall find so doing. </a:t>
            </a:r>
            <a:r>
              <a:rPr lang="en-CA" dirty="0"/>
              <a:t>Verily I say unto you, That </a:t>
            </a:r>
            <a:r>
              <a:rPr lang="en-CA" dirty="0">
                <a:solidFill>
                  <a:srgbClr val="FF33CC"/>
                </a:solidFill>
              </a:rPr>
              <a:t>he shall make him ruler over all his goods.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FBC9647-07E4-43EE-AEFB-20DC39130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0546" y="151178"/>
            <a:ext cx="4156364" cy="6356301"/>
          </a:xfrm>
        </p:spPr>
        <p:txBody>
          <a:bodyPr/>
          <a:lstStyle/>
          <a:p>
            <a:pPr marL="0" indent="0" algn="ctr">
              <a:buNone/>
            </a:pPr>
            <a:r>
              <a:rPr lang="en-CA" sz="2800" dirty="0">
                <a:solidFill>
                  <a:srgbClr val="FFFF00"/>
                </a:solidFill>
              </a:rPr>
              <a:t>Evil Servant</a:t>
            </a:r>
          </a:p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 24:48-51</a:t>
            </a:r>
          </a:p>
          <a:p>
            <a:pPr marL="0" indent="0">
              <a:buNone/>
            </a:pPr>
            <a:r>
              <a:rPr lang="en-CA" dirty="0"/>
              <a:t>But and if that evil servant </a:t>
            </a:r>
            <a:r>
              <a:rPr lang="en-CA" dirty="0">
                <a:solidFill>
                  <a:srgbClr val="FFFF00"/>
                </a:solidFill>
              </a:rPr>
              <a:t>shall say in his heart, </a:t>
            </a:r>
            <a:r>
              <a:rPr lang="en-CA" dirty="0"/>
              <a:t>My lord </a:t>
            </a:r>
            <a:r>
              <a:rPr lang="en-CA" dirty="0" err="1">
                <a:solidFill>
                  <a:srgbClr val="00FF00"/>
                </a:solidFill>
              </a:rPr>
              <a:t>delayeth</a:t>
            </a:r>
            <a:r>
              <a:rPr lang="en-CA" dirty="0">
                <a:solidFill>
                  <a:srgbClr val="00FF00"/>
                </a:solidFill>
              </a:rPr>
              <a:t> his coming</a:t>
            </a:r>
            <a:r>
              <a:rPr lang="en-CA" dirty="0"/>
              <a:t>; And shall begin to smite </a:t>
            </a:r>
            <a:r>
              <a:rPr lang="en-CA" i="1" dirty="0"/>
              <a:t>his</a:t>
            </a:r>
            <a:r>
              <a:rPr lang="en-CA" dirty="0"/>
              <a:t> </a:t>
            </a:r>
            <a:r>
              <a:rPr lang="en-CA" dirty="0" err="1"/>
              <a:t>fellowservants</a:t>
            </a:r>
            <a:r>
              <a:rPr lang="en-CA" dirty="0"/>
              <a:t>, and </a:t>
            </a:r>
            <a:r>
              <a:rPr lang="en-CA" dirty="0">
                <a:solidFill>
                  <a:srgbClr val="FF33CC"/>
                </a:solidFill>
              </a:rPr>
              <a:t>to eat and drink with the drunken</a:t>
            </a:r>
            <a:r>
              <a:rPr lang="en-CA" dirty="0"/>
              <a:t>; The lord of that servant shall come in a day </a:t>
            </a:r>
            <a:r>
              <a:rPr lang="en-CA" dirty="0">
                <a:solidFill>
                  <a:srgbClr val="00CCFF"/>
                </a:solidFill>
              </a:rPr>
              <a:t>when he </a:t>
            </a:r>
            <a:r>
              <a:rPr lang="en-CA" dirty="0" err="1">
                <a:solidFill>
                  <a:srgbClr val="00CCFF"/>
                </a:solidFill>
              </a:rPr>
              <a:t>looketh</a:t>
            </a:r>
            <a:r>
              <a:rPr lang="en-CA" dirty="0">
                <a:solidFill>
                  <a:srgbClr val="00CCFF"/>
                </a:solidFill>
              </a:rPr>
              <a:t> not for </a:t>
            </a:r>
            <a:r>
              <a:rPr lang="en-CA" i="1" dirty="0">
                <a:solidFill>
                  <a:srgbClr val="00CCFF"/>
                </a:solidFill>
              </a:rPr>
              <a:t>him</a:t>
            </a:r>
            <a:r>
              <a:rPr lang="en-CA" i="1" dirty="0"/>
              <a:t>,</a:t>
            </a:r>
            <a:r>
              <a:rPr lang="en-CA" dirty="0"/>
              <a:t> and in an hour that he is not aware of, and shall cut him asunder, and appoint </a:t>
            </a:r>
            <a:r>
              <a:rPr lang="en-CA" i="1" dirty="0"/>
              <a:t>him</a:t>
            </a:r>
            <a:r>
              <a:rPr lang="en-CA" dirty="0"/>
              <a:t> his portion with the hypocrites: there shall be weeping and gnashing of teeth.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37932E-B006-4CA0-9020-C871B479C78E}"/>
              </a:ext>
            </a:extLst>
          </p:cNvPr>
          <p:cNvSpPr txBox="1"/>
          <p:nvPr/>
        </p:nvSpPr>
        <p:spPr>
          <a:xfrm>
            <a:off x="138545" y="151178"/>
            <a:ext cx="4433455" cy="526297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CA" sz="2800" b="1" dirty="0">
                <a:solidFill>
                  <a:srgbClr val="00CCFF"/>
                </a:solidFill>
                <a:latin typeface="+mn-lt"/>
              </a:rPr>
              <a:t>Evil Servant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Reveals the content of his heart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Becomes an oppressor, not a nourisher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Feeds himself and not the household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Denies the nearness of Jesus return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Isn’t looking for Jesus</a:t>
            </a:r>
          </a:p>
          <a:p>
            <a:pPr marL="342900" indent="-342900" algn="l">
              <a:buClr>
                <a:srgbClr val="FFC000"/>
              </a:buClr>
              <a:buSzPct val="85000"/>
              <a:buFont typeface="Wingdings" panose="05000000000000000000" pitchFamily="2" charset="2"/>
              <a:buChar char="v"/>
            </a:pPr>
            <a:r>
              <a:rPr lang="en-CA" sz="2800" b="1" dirty="0">
                <a:solidFill>
                  <a:schemeClr val="bg1"/>
                </a:solidFill>
                <a:latin typeface="+mn-lt"/>
              </a:rPr>
              <a:t>Indulges in the pleasures of life</a:t>
            </a:r>
          </a:p>
        </p:txBody>
      </p:sp>
    </p:spTree>
    <p:extLst>
      <p:ext uri="{BB962C8B-B14F-4D97-AF65-F5344CB8AC3E}">
        <p14:creationId xmlns:p14="http://schemas.microsoft.com/office/powerpoint/2010/main" val="238161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71F029-C3F3-475E-A9FD-FC60BF202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7091" y="151178"/>
            <a:ext cx="4156364" cy="5819228"/>
          </a:xfrm>
        </p:spPr>
        <p:txBody>
          <a:bodyPr/>
          <a:lstStyle/>
          <a:p>
            <a:pPr marL="0" indent="0" algn="ctr">
              <a:buNone/>
            </a:pPr>
            <a:r>
              <a:rPr lang="en-CA" sz="2800" dirty="0">
                <a:solidFill>
                  <a:srgbClr val="FFFF00"/>
                </a:solidFill>
              </a:rPr>
              <a:t>Faithful and Wise Servant</a:t>
            </a:r>
            <a:endParaRPr lang="en-CA" sz="2800" dirty="0">
              <a:ln>
                <a:solidFill>
                  <a:schemeClr val="bg1"/>
                </a:solidFill>
              </a:ln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 24:45-47</a:t>
            </a:r>
          </a:p>
          <a:p>
            <a:pPr marL="0" indent="0">
              <a:buNone/>
            </a:pPr>
            <a:r>
              <a:rPr lang="en-CA" dirty="0"/>
              <a:t>Verily I say unto you, That he shall </a:t>
            </a:r>
            <a:r>
              <a:rPr lang="en-CA" dirty="0">
                <a:solidFill>
                  <a:srgbClr val="00FF00"/>
                </a:solidFill>
              </a:rPr>
              <a:t>make him ruler over all his goods.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sz="2800" dirty="0"/>
              <a:t>A king/priest with Jesus – </a:t>
            </a:r>
            <a:r>
              <a:rPr lang="en-CA" sz="28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Rev.5:10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FBC9647-07E4-43EE-AEFB-20DC391308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0546" y="151178"/>
            <a:ext cx="4156364" cy="6356301"/>
          </a:xfrm>
        </p:spPr>
        <p:txBody>
          <a:bodyPr/>
          <a:lstStyle/>
          <a:p>
            <a:pPr marL="0" indent="0" algn="ctr">
              <a:buNone/>
            </a:pPr>
            <a:r>
              <a:rPr lang="en-CA" sz="2800" dirty="0">
                <a:solidFill>
                  <a:srgbClr val="FFFF00"/>
                </a:solidFill>
              </a:rPr>
              <a:t>Evil Servant</a:t>
            </a:r>
          </a:p>
          <a:p>
            <a:pPr marL="0" indent="0" algn="ctr">
              <a:buNone/>
            </a:pP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 24:48-51</a:t>
            </a:r>
          </a:p>
          <a:p>
            <a:pPr marL="0" indent="0">
              <a:buNone/>
            </a:pPr>
            <a:r>
              <a:rPr lang="en-CA" dirty="0"/>
              <a:t>and shall cut him asunder, and </a:t>
            </a:r>
            <a:r>
              <a:rPr lang="en-CA" dirty="0">
                <a:solidFill>
                  <a:srgbClr val="00FF00"/>
                </a:solidFill>
              </a:rPr>
              <a:t>appoint </a:t>
            </a:r>
            <a:r>
              <a:rPr lang="en-CA" i="1" dirty="0">
                <a:solidFill>
                  <a:srgbClr val="00FF00"/>
                </a:solidFill>
              </a:rPr>
              <a:t>him</a:t>
            </a:r>
            <a:r>
              <a:rPr lang="en-CA" dirty="0">
                <a:solidFill>
                  <a:srgbClr val="00FF00"/>
                </a:solidFill>
              </a:rPr>
              <a:t> his portion with the hypocrites: </a:t>
            </a:r>
            <a:r>
              <a:rPr lang="en-CA" dirty="0"/>
              <a:t>there shall be weeping and gnashing of teeth.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sz="2800" dirty="0"/>
              <a:t>Cast out into “outer darkness” – </a:t>
            </a:r>
            <a:r>
              <a:rPr lang="en-CA" sz="28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Matt.8:12</a:t>
            </a:r>
          </a:p>
          <a:p>
            <a:r>
              <a:rPr lang="en-CA" sz="2800" dirty="0"/>
              <a:t>A symbol of the world without God – </a:t>
            </a:r>
            <a:r>
              <a:rPr lang="en-CA" sz="28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John 3:19; Isa. 8:22</a:t>
            </a:r>
          </a:p>
          <a:p>
            <a:r>
              <a:rPr lang="en-CA" sz="2800" dirty="0"/>
              <a:t>Prospect of being judged with the world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0704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2A9BC80-F209-467E-BDF1-130260C3572B}"/>
              </a:ext>
            </a:extLst>
          </p:cNvPr>
          <p:cNvSpPr txBox="1"/>
          <p:nvPr/>
        </p:nvSpPr>
        <p:spPr>
          <a:xfrm>
            <a:off x="263236" y="777240"/>
            <a:ext cx="8686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CCFF"/>
                </a:solidFill>
              </a:rPr>
              <a:t>Nazareth Revisited – page 394</a:t>
            </a:r>
          </a:p>
          <a:p>
            <a:r>
              <a:rPr lang="en-CA" sz="2400" dirty="0">
                <a:solidFill>
                  <a:schemeClr val="bg1"/>
                </a:solidFill>
              </a:rPr>
              <a:t>The sentence of expulsion consigns its unhappy objects to participation in “the judgment and fiery indignation which shall devour the adversaries” (Heb. x. 27). Their fate is to </a:t>
            </a:r>
            <a:r>
              <a:rPr lang="en-CA" sz="2400" dirty="0">
                <a:solidFill>
                  <a:srgbClr val="FFFF00"/>
                </a:solidFill>
              </a:rPr>
              <a:t>“depart from me, ye cursed, into the </a:t>
            </a:r>
            <a:r>
              <a:rPr lang="en-CA" sz="2400" dirty="0" err="1">
                <a:solidFill>
                  <a:srgbClr val="FFFF00"/>
                </a:solidFill>
              </a:rPr>
              <a:t>aionian</a:t>
            </a:r>
            <a:r>
              <a:rPr lang="en-CA" sz="2400" dirty="0">
                <a:solidFill>
                  <a:srgbClr val="FFFF00"/>
                </a:solidFill>
              </a:rPr>
              <a:t> fire, prepared for the devil and his angels.” </a:t>
            </a:r>
            <a:r>
              <a:rPr lang="en-CA" sz="2400" dirty="0">
                <a:solidFill>
                  <a:schemeClr val="bg1"/>
                </a:solidFill>
              </a:rPr>
              <a:t>Into the countries of the condemned, the whole multitude of the rejected will be driven to shift for themselves among a cruel population for whom judgment waits. Mortal as they are, </a:t>
            </a:r>
            <a:r>
              <a:rPr lang="en-CA" sz="2400" dirty="0">
                <a:solidFill>
                  <a:srgbClr val="00FF00"/>
                </a:solidFill>
              </a:rPr>
              <a:t>it is no stretch of the imagination to realise the suffering of body, the anguish of mind incidental to such a fearful situation</a:t>
            </a:r>
            <a:r>
              <a:rPr lang="en-CA" sz="2400" dirty="0">
                <a:solidFill>
                  <a:schemeClr val="bg1"/>
                </a:solidFill>
              </a:rPr>
              <a:t>—</a:t>
            </a:r>
            <a:r>
              <a:rPr lang="en-CA" sz="2400" dirty="0">
                <a:solidFill>
                  <a:srgbClr val="FF33CC"/>
                </a:solidFill>
              </a:rPr>
              <a:t>without home or friends or acquaintances or means of living, wandering as vagabonds like Cain</a:t>
            </a:r>
            <a:r>
              <a:rPr lang="en-CA" sz="2400" dirty="0">
                <a:solidFill>
                  <a:schemeClr val="bg1"/>
                </a:solidFill>
              </a:rPr>
              <a:t> till the maturing judgment of God culminates in the terrible outbreak of destruction and desolation long foretold. </a:t>
            </a:r>
            <a:r>
              <a:rPr lang="en-CA" sz="2400" dirty="0">
                <a:solidFill>
                  <a:srgbClr val="00CCFF"/>
                </a:solidFill>
              </a:rPr>
              <a:t>This “hour of judgment” will take time to run.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D08836C-29D7-408F-A005-A4B302768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36" y="0"/>
            <a:ext cx="8639754" cy="981075"/>
          </a:xfrm>
        </p:spPr>
        <p:txBody>
          <a:bodyPr/>
          <a:lstStyle/>
          <a:p>
            <a:r>
              <a:rPr lang="en-CA"/>
              <a:t>The fate of the wicked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769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A screenshot of a cell phone&#10;&#10;Description automatically generated">
            <a:extLst>
              <a:ext uri="{FF2B5EF4-FFF2-40B4-BE49-F238E27FC236}">
                <a16:creationId xmlns:a16="http://schemas.microsoft.com/office/drawing/2014/main" id="{4E6FADC0-EBE4-4025-A420-8B9D537DD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1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D7CB8EF-8021-48D4-BB4C-CB93ACE64AA2}"/>
              </a:ext>
            </a:extLst>
          </p:cNvPr>
          <p:cNvSpPr txBox="1">
            <a:spLocks/>
          </p:cNvSpPr>
          <p:nvPr/>
        </p:nvSpPr>
        <p:spPr>
          <a:xfrm>
            <a:off x="9801113" y="501127"/>
            <a:ext cx="3433482" cy="6221506"/>
          </a:xfrm>
          <a:prstGeom prst="rect">
            <a:avLst/>
          </a:prstGeom>
          <a:solidFill>
            <a:srgbClr val="0066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>
            <a:lvl1pPr marL="442913" indent="-442913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 sz="2800" b="1">
                <a:solidFill>
                  <a:schemeClr val="bg1"/>
                </a:solidFill>
                <a:latin typeface="Candara" panose="020E0502030303020204" pitchFamily="34" charset="0"/>
                <a:ea typeface="+mn-ea"/>
                <a:cs typeface="+mn-cs"/>
              </a:defRPr>
            </a:lvl1pPr>
            <a:lvl2pPr marL="908050" indent="-28575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v"/>
              <a:defRPr sz="2400" b="1">
                <a:solidFill>
                  <a:schemeClr val="bg1"/>
                </a:solidFill>
                <a:latin typeface="Candara" panose="020E0502030303020204" pitchFamily="34" charset="0"/>
              </a:defRPr>
            </a:lvl2pPr>
            <a:lvl3pPr marL="1316038" indent="-22860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Ø"/>
              <a:defRPr sz="2000" b="1">
                <a:solidFill>
                  <a:schemeClr val="bg1"/>
                </a:solidFill>
                <a:latin typeface="Candara" panose="020E0502030303020204" pitchFamily="34" charset="0"/>
              </a:defRPr>
            </a:lvl3pPr>
            <a:lvl4pPr marL="17240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>
                <a:solidFill>
                  <a:schemeClr val="bg1"/>
                </a:solidFill>
                <a:latin typeface="Candara" panose="020E0502030303020204" pitchFamily="34" charset="0"/>
              </a:defRPr>
            </a:lvl4pPr>
            <a:lvl5pPr marL="213201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85000"/>
              <a:buFont typeface="Wingdings" panose="05000000000000000000" pitchFamily="2" charset="2"/>
              <a:buChar char="q"/>
              <a:defRPr>
                <a:solidFill>
                  <a:schemeClr val="bg1"/>
                </a:solidFill>
                <a:latin typeface="Candara" panose="020E0502030303020204" pitchFamily="34" charset="0"/>
              </a:defRPr>
            </a:lvl5pPr>
            <a:lvl6pPr marL="25892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30464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5036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960813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85000"/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511175" indent="-511175" algn="ctr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CA" ker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Prophetic Patterns</a:t>
            </a:r>
          </a:p>
          <a:p>
            <a:pPr marL="511175" indent="-511175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CA" kern="0"/>
              <a:t>(1) Abraham and Melchizedek – Genesis 14</a:t>
            </a:r>
          </a:p>
          <a:p>
            <a:pPr marL="511175" indent="-511175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CA" kern="0"/>
              <a:t>(2) Samson’s exploits – Judges 15</a:t>
            </a:r>
          </a:p>
          <a:p>
            <a:pPr marL="511175" indent="-511175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CA" kern="0"/>
              <a:t>(3) David &amp; Solomon - </a:t>
            </a:r>
            <a:r>
              <a:rPr lang="en-US" kern="0"/>
              <a:t>2Sam.5-8 and 1Kings 1-6</a:t>
            </a:r>
          </a:p>
          <a:p>
            <a:pPr marL="511175" indent="-511175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kern="0"/>
              <a:t>(4) The Babylonian Invasion</a:t>
            </a:r>
          </a:p>
          <a:p>
            <a:pPr marL="511175" indent="-511175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kern="0"/>
              <a:t>(5) The Feasts of Yahweh – Lev.23</a:t>
            </a:r>
            <a:endParaRPr lang="en-CA" kern="0" dirty="0"/>
          </a:p>
        </p:txBody>
      </p:sp>
    </p:spTree>
    <p:extLst>
      <p:ext uri="{BB962C8B-B14F-4D97-AF65-F5344CB8AC3E}">
        <p14:creationId xmlns:p14="http://schemas.microsoft.com/office/powerpoint/2010/main" val="87908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5A2A1536-2AE1-4CA8-810D-76413B9F3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/>
              <a:t>A set time to favour Zion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6550479-FE5A-4EB8-9187-E31B3F9FB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" name="Picture 4" descr="Jewish Calender">
            <a:extLst>
              <a:ext uri="{FF2B5EF4-FFF2-40B4-BE49-F238E27FC236}">
                <a16:creationId xmlns:a16="http://schemas.microsoft.com/office/drawing/2014/main" id="{42756303-42BD-42FF-8E1C-7688AED39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id="{872EA243-99D3-4A0B-B970-384412D391A6}"/>
              </a:ext>
            </a:extLst>
          </p:cNvPr>
          <p:cNvGrpSpPr>
            <a:grpSpLocks/>
          </p:cNvGrpSpPr>
          <p:nvPr/>
        </p:nvGrpSpPr>
        <p:grpSpPr bwMode="auto">
          <a:xfrm>
            <a:off x="5465763" y="741363"/>
            <a:ext cx="2149475" cy="1917700"/>
            <a:chOff x="3443" y="467"/>
            <a:chExt cx="1354" cy="1208"/>
          </a:xfrm>
        </p:grpSpPr>
        <p:sp>
          <p:nvSpPr>
            <p:cNvPr id="11277" name="Freeform 5">
              <a:extLst>
                <a:ext uri="{FF2B5EF4-FFF2-40B4-BE49-F238E27FC236}">
                  <a16:creationId xmlns:a16="http://schemas.microsoft.com/office/drawing/2014/main" id="{40DB3B0F-573F-4B06-A0D6-4D600D91D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3" y="467"/>
              <a:ext cx="1354" cy="1208"/>
            </a:xfrm>
            <a:custGeom>
              <a:avLst/>
              <a:gdLst>
                <a:gd name="T0" fmla="*/ 0 w 173"/>
                <a:gd name="T1" fmla="*/ 7002 h 172"/>
                <a:gd name="T2" fmla="*/ 4774 w 173"/>
                <a:gd name="T3" fmla="*/ 0 h 172"/>
                <a:gd name="T4" fmla="*/ 10597 w 173"/>
                <a:gd name="T5" fmla="*/ 4783 h 172"/>
                <a:gd name="T6" fmla="*/ 2019 w 173"/>
                <a:gd name="T7" fmla="*/ 8484 h 172"/>
                <a:gd name="T8" fmla="*/ 0 w 173"/>
                <a:gd name="T9" fmla="*/ 7002 h 1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172"/>
                <a:gd name="T17" fmla="*/ 173 w 173"/>
                <a:gd name="T18" fmla="*/ 172 h 1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172">
                  <a:moveTo>
                    <a:pt x="0" y="142"/>
                  </a:moveTo>
                  <a:cubicBezTo>
                    <a:pt x="26" y="95"/>
                    <a:pt x="52" y="47"/>
                    <a:pt x="78" y="0"/>
                  </a:cubicBezTo>
                  <a:cubicBezTo>
                    <a:pt x="115" y="24"/>
                    <a:pt x="149" y="53"/>
                    <a:pt x="173" y="97"/>
                  </a:cubicBezTo>
                  <a:lnTo>
                    <a:pt x="33" y="172"/>
                  </a:lnTo>
                  <a:lnTo>
                    <a:pt x="0" y="142"/>
                  </a:lnTo>
                </a:path>
              </a:pathLst>
            </a:custGeom>
            <a:solidFill>
              <a:srgbClr val="FF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78" name="Text Box 8">
              <a:extLst>
                <a:ext uri="{FF2B5EF4-FFF2-40B4-BE49-F238E27FC236}">
                  <a16:creationId xmlns:a16="http://schemas.microsoft.com/office/drawing/2014/main" id="{7F69F3C5-6E29-41D9-9C01-98023E20BC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633011">
              <a:off x="3607" y="1034"/>
              <a:ext cx="83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latin typeface="Calibri" panose="020F0502020204030204" pitchFamily="34" charset="0"/>
                </a:rPr>
                <a:t>Passover</a:t>
              </a:r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FEF69218-5561-4A50-9D6A-071A64E27CE8}"/>
              </a:ext>
            </a:extLst>
          </p:cNvPr>
          <p:cNvGrpSpPr>
            <a:grpSpLocks/>
          </p:cNvGrpSpPr>
          <p:nvPr/>
        </p:nvGrpSpPr>
        <p:grpSpPr bwMode="auto">
          <a:xfrm>
            <a:off x="5959475" y="3521075"/>
            <a:ext cx="2174875" cy="1477963"/>
            <a:chOff x="3754" y="2218"/>
            <a:chExt cx="1370" cy="931"/>
          </a:xfrm>
        </p:grpSpPr>
        <p:sp>
          <p:nvSpPr>
            <p:cNvPr id="11275" name="Freeform 7">
              <a:extLst>
                <a:ext uri="{FF2B5EF4-FFF2-40B4-BE49-F238E27FC236}">
                  <a16:creationId xmlns:a16="http://schemas.microsoft.com/office/drawing/2014/main" id="{CBD2B8BC-D9AC-48CD-BA50-99382061D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" y="2218"/>
              <a:ext cx="1370" cy="931"/>
            </a:xfrm>
            <a:custGeom>
              <a:avLst/>
              <a:gdLst>
                <a:gd name="T0" fmla="*/ 740 w 174"/>
                <a:gd name="T1" fmla="*/ 148 h 132"/>
                <a:gd name="T2" fmla="*/ 10787 w 174"/>
                <a:gd name="T3" fmla="*/ 0 h 132"/>
                <a:gd name="T4" fmla="*/ 8614 w 174"/>
                <a:gd name="T5" fmla="*/ 6566 h 132"/>
                <a:gd name="T6" fmla="*/ 0 w 174"/>
                <a:gd name="T7" fmla="*/ 2335 h 132"/>
                <a:gd name="T8" fmla="*/ 740 w 174"/>
                <a:gd name="T9" fmla="*/ 148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132"/>
                <a:gd name="T17" fmla="*/ 174 w 174"/>
                <a:gd name="T18" fmla="*/ 132 h 1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132">
                  <a:moveTo>
                    <a:pt x="12" y="3"/>
                  </a:moveTo>
                  <a:cubicBezTo>
                    <a:pt x="66" y="2"/>
                    <a:pt x="120" y="1"/>
                    <a:pt x="174" y="0"/>
                  </a:cubicBezTo>
                  <a:cubicBezTo>
                    <a:pt x="171" y="44"/>
                    <a:pt x="165" y="89"/>
                    <a:pt x="139" y="132"/>
                  </a:cubicBezTo>
                  <a:lnTo>
                    <a:pt x="0" y="47"/>
                  </a:lnTo>
                  <a:lnTo>
                    <a:pt x="12" y="3"/>
                  </a:lnTo>
                </a:path>
              </a:pathLst>
            </a:custGeom>
            <a:solidFill>
              <a:srgbClr val="00CC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76" name="Text Box 9">
              <a:extLst>
                <a:ext uri="{FF2B5EF4-FFF2-40B4-BE49-F238E27FC236}">
                  <a16:creationId xmlns:a16="http://schemas.microsoft.com/office/drawing/2014/main" id="{A983669C-F6C8-4567-9D28-86EA8E1F2C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669504">
              <a:off x="3954" y="2433"/>
              <a:ext cx="9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latin typeface="Calibri" panose="020F0502020204030204" pitchFamily="34" charset="0"/>
                </a:rPr>
                <a:t>Pentecost</a:t>
              </a:r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6566D84E-2A8B-4C65-BBC4-D90424AC1703}"/>
              </a:ext>
            </a:extLst>
          </p:cNvPr>
          <p:cNvGrpSpPr>
            <a:grpSpLocks/>
          </p:cNvGrpSpPr>
          <p:nvPr/>
        </p:nvGrpSpPr>
        <p:grpSpPr bwMode="auto">
          <a:xfrm>
            <a:off x="1550988" y="4237038"/>
            <a:ext cx="2206625" cy="1960562"/>
            <a:chOff x="977" y="2669"/>
            <a:chExt cx="1390" cy="1235"/>
          </a:xfrm>
        </p:grpSpPr>
        <p:sp>
          <p:nvSpPr>
            <p:cNvPr id="11273" name="Freeform 6">
              <a:extLst>
                <a:ext uri="{FF2B5EF4-FFF2-40B4-BE49-F238E27FC236}">
                  <a16:creationId xmlns:a16="http://schemas.microsoft.com/office/drawing/2014/main" id="{42869F0B-49CE-4D2B-84D0-810FC80D9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" y="2681"/>
              <a:ext cx="1390" cy="1223"/>
            </a:xfrm>
            <a:custGeom>
              <a:avLst/>
              <a:gdLst>
                <a:gd name="T0" fmla="*/ 9059 w 174"/>
                <a:gd name="T1" fmla="*/ 0 h 174"/>
                <a:gd name="T2" fmla="*/ 0 w 174"/>
                <a:gd name="T3" fmla="*/ 3852 h 174"/>
                <a:gd name="T4" fmla="*/ 6191 w 174"/>
                <a:gd name="T5" fmla="*/ 8596 h 174"/>
                <a:gd name="T6" fmla="*/ 11104 w 174"/>
                <a:gd name="T7" fmla="*/ 1581 h 174"/>
                <a:gd name="T8" fmla="*/ 9059 w 174"/>
                <a:gd name="T9" fmla="*/ 0 h 1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174"/>
                <a:gd name="T17" fmla="*/ 174 w 174"/>
                <a:gd name="T18" fmla="*/ 174 h 1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174">
                  <a:moveTo>
                    <a:pt x="142" y="0"/>
                  </a:moveTo>
                  <a:cubicBezTo>
                    <a:pt x="95" y="26"/>
                    <a:pt x="47" y="52"/>
                    <a:pt x="0" y="78"/>
                  </a:cubicBezTo>
                  <a:cubicBezTo>
                    <a:pt x="24" y="115"/>
                    <a:pt x="53" y="150"/>
                    <a:pt x="97" y="174"/>
                  </a:cubicBezTo>
                  <a:lnTo>
                    <a:pt x="174" y="32"/>
                  </a:lnTo>
                  <a:lnTo>
                    <a:pt x="142" y="0"/>
                  </a:lnTo>
                </a:path>
              </a:pathLst>
            </a:custGeom>
            <a:solidFill>
              <a:srgbClr val="00FF00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74" name="Text Box 10">
              <a:extLst>
                <a:ext uri="{FF2B5EF4-FFF2-40B4-BE49-F238E27FC236}">
                  <a16:creationId xmlns:a16="http://schemas.microsoft.com/office/drawing/2014/main" id="{83031B6E-ADD3-42BD-A1CC-20772FFE7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2871494">
              <a:off x="1202" y="2893"/>
              <a:ext cx="1082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2000" b="1">
                  <a:latin typeface="Calibri" panose="020F0502020204030204" pitchFamily="34" charset="0"/>
                </a:rPr>
                <a:t>Trumpets</a:t>
              </a:r>
            </a:p>
            <a:p>
              <a:pPr eaLnBrk="1" hangingPunct="1"/>
              <a:r>
                <a:rPr lang="en-US" altLang="en-US" sz="2000" b="1">
                  <a:latin typeface="Calibri" panose="020F0502020204030204" pitchFamily="34" charset="0"/>
                </a:rPr>
                <a:t>Atonement</a:t>
              </a:r>
            </a:p>
            <a:p>
              <a:pPr eaLnBrk="1" hangingPunct="1"/>
              <a:r>
                <a:rPr lang="en-US" altLang="en-US" sz="2000" b="1">
                  <a:latin typeface="Calibri" panose="020F0502020204030204" pitchFamily="34" charset="0"/>
                </a:rPr>
                <a:t>Tabernacles</a:t>
              </a:r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3EE19F9-5BAF-4514-AE59-E3DB94550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BC65BADB-E6FC-4E57-8FBA-B9636D9A2D1B}" type="slidenum">
              <a:rPr lang="en-US" altLang="en-US" smtClean="0"/>
              <a:pPr eaLnBrk="1" hangingPunct="1"/>
              <a:t>23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2F2D4-C517-43F8-B53F-781F1DF1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Jewish Calendar –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Leviticus 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A1F61-EE5E-4039-9CD1-203CD3AB2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6799" y="981075"/>
            <a:ext cx="4440441" cy="5634471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CA" dirty="0"/>
              <a:t>The Passover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(vv.4-14)</a:t>
            </a:r>
          </a:p>
          <a:p>
            <a:pPr>
              <a:spcBef>
                <a:spcPts val="300"/>
              </a:spcBef>
            </a:pPr>
            <a:endParaRPr lang="en-CA" dirty="0"/>
          </a:p>
          <a:p>
            <a:pPr>
              <a:spcBef>
                <a:spcPts val="300"/>
              </a:spcBef>
            </a:pPr>
            <a:r>
              <a:rPr lang="en-CA" dirty="0"/>
              <a:t>Feast of Weeks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(vv.15-21)</a:t>
            </a:r>
          </a:p>
          <a:p>
            <a:pPr>
              <a:spcBef>
                <a:spcPts val="300"/>
              </a:spcBef>
            </a:pPr>
            <a:r>
              <a:rPr lang="en-CA" dirty="0"/>
              <a:t>Law of gleanings in the fields of Israel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(v.22)</a:t>
            </a:r>
          </a:p>
          <a:p>
            <a:pPr>
              <a:spcBef>
                <a:spcPts val="300"/>
              </a:spcBef>
            </a:pPr>
            <a:r>
              <a:rPr lang="en-CA" dirty="0"/>
              <a:t>Feast of Trumpets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(vv.23-25)</a:t>
            </a:r>
          </a:p>
          <a:p>
            <a:pPr>
              <a:spcBef>
                <a:spcPts val="300"/>
              </a:spcBef>
            </a:pPr>
            <a:r>
              <a:rPr lang="en-CA" dirty="0"/>
              <a:t>The Day of Atonement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(vv.26-32)</a:t>
            </a:r>
          </a:p>
          <a:p>
            <a:pPr>
              <a:spcBef>
                <a:spcPts val="300"/>
              </a:spcBef>
            </a:pPr>
            <a:r>
              <a:rPr lang="en-CA" dirty="0"/>
              <a:t>Feast of Tabernacles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(vv.33-44)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898EAD-A794-4548-8A87-19E923D7F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1" y="988002"/>
            <a:ext cx="4330990" cy="5634471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CA" dirty="0"/>
              <a:t>Christ our Passover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(1Cor.5:7)</a:t>
            </a:r>
          </a:p>
          <a:p>
            <a:pPr>
              <a:spcBef>
                <a:spcPts val="300"/>
              </a:spcBef>
            </a:pPr>
            <a:r>
              <a:rPr lang="en-CA" dirty="0"/>
              <a:t>Pentecost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(Acts 2)</a:t>
            </a:r>
          </a:p>
          <a:p>
            <a:pPr>
              <a:spcBef>
                <a:spcPts val="300"/>
              </a:spcBef>
            </a:pPr>
            <a:r>
              <a:rPr lang="en-CA" dirty="0"/>
              <a:t>Times of the Gentiles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(Luke 21:24)</a:t>
            </a:r>
          </a:p>
          <a:p>
            <a:pPr>
              <a:spcBef>
                <a:spcPts val="300"/>
              </a:spcBef>
            </a:pPr>
            <a:r>
              <a:rPr lang="en-CA" dirty="0"/>
              <a:t>Resurrection and judgment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(1Thess.4:16)</a:t>
            </a:r>
          </a:p>
          <a:p>
            <a:pPr>
              <a:spcBef>
                <a:spcPts val="300"/>
              </a:spcBef>
            </a:pPr>
            <a:r>
              <a:rPr lang="en-CA" dirty="0"/>
              <a:t>Israel’s day of forgiveness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(Isa.59:9-14)</a:t>
            </a:r>
          </a:p>
          <a:p>
            <a:pPr>
              <a:spcBef>
                <a:spcPts val="300"/>
              </a:spcBef>
            </a:pPr>
            <a:r>
              <a:rPr lang="en-CA" dirty="0"/>
              <a:t>Nations travel to Jerusalem </a:t>
            </a:r>
            <a:r>
              <a:rPr lang="en-CA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(Zech.14:16)</a:t>
            </a:r>
          </a:p>
        </p:txBody>
      </p:sp>
    </p:spTree>
    <p:extLst>
      <p:ext uri="{BB962C8B-B14F-4D97-AF65-F5344CB8AC3E}">
        <p14:creationId xmlns:p14="http://schemas.microsoft.com/office/powerpoint/2010/main" val="398061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4B8566-2E06-4C88-AEA1-8143BA0A4B15}"/>
              </a:ext>
            </a:extLst>
          </p:cNvPr>
          <p:cNvSpPr txBox="1"/>
          <p:nvPr/>
        </p:nvSpPr>
        <p:spPr>
          <a:xfrm>
            <a:off x="1023127" y="234378"/>
            <a:ext cx="3084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b="1" dirty="0">
                <a:solidFill>
                  <a:srgbClr val="FFFF00"/>
                </a:solidFill>
                <a:latin typeface="+mn-lt"/>
              </a:rPr>
              <a:t>The return of Jesus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7F350-E92F-4195-A138-FB8C49222B53}"/>
              </a:ext>
            </a:extLst>
          </p:cNvPr>
          <p:cNvSpPr txBox="1"/>
          <p:nvPr/>
        </p:nvSpPr>
        <p:spPr>
          <a:xfrm>
            <a:off x="1415682" y="589893"/>
            <a:ext cx="3430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Resurrection &amp; Judgment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54DC4-228F-4A3D-8130-8B4678EE4E28}"/>
              </a:ext>
            </a:extLst>
          </p:cNvPr>
          <p:cNvSpPr txBox="1"/>
          <p:nvPr/>
        </p:nvSpPr>
        <p:spPr>
          <a:xfrm>
            <a:off x="1023127" y="2951026"/>
            <a:ext cx="30232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b="1" dirty="0">
                <a:solidFill>
                  <a:srgbClr val="FFFF00"/>
                </a:solidFill>
                <a:latin typeface="+mn-lt"/>
              </a:rPr>
              <a:t>Armageddon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9217A-0C68-4F0F-AC2F-72A8AECB1F66}"/>
              </a:ext>
            </a:extLst>
          </p:cNvPr>
          <p:cNvSpPr txBox="1"/>
          <p:nvPr/>
        </p:nvSpPr>
        <p:spPr>
          <a:xfrm>
            <a:off x="1023127" y="6142603"/>
            <a:ext cx="3156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600" b="1" dirty="0">
                <a:solidFill>
                  <a:srgbClr val="FFFF00"/>
                </a:solidFill>
                <a:latin typeface="+mn-lt"/>
              </a:rPr>
              <a:t>Kingdom begins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C8499-B483-4888-94F4-38AAEF1DA987}"/>
              </a:ext>
            </a:extLst>
          </p:cNvPr>
          <p:cNvSpPr txBox="1"/>
          <p:nvPr/>
        </p:nvSpPr>
        <p:spPr>
          <a:xfrm>
            <a:off x="1415682" y="1424469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Invasion of Israel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4F1C4E-EF38-44F6-B1CB-F6D59ECF8B8D}"/>
              </a:ext>
            </a:extLst>
          </p:cNvPr>
          <p:cNvSpPr/>
          <p:nvPr/>
        </p:nvSpPr>
        <p:spPr>
          <a:xfrm rot="5400000">
            <a:off x="-2415791" y="3186220"/>
            <a:ext cx="6241816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39EEBA-018C-431C-B149-5A39E8FAC7F9}"/>
              </a:ext>
            </a:extLst>
          </p:cNvPr>
          <p:cNvCxnSpPr>
            <a:stCxn id="9" idx="1"/>
            <a:endCxn id="9" idx="1"/>
          </p:cNvCxnSpPr>
          <p:nvPr/>
        </p:nvCxnSpPr>
        <p:spPr>
          <a:xfrm>
            <a:off x="1415682" y="16553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2DAA613-1444-445B-BF56-680A0A9C76DB}"/>
              </a:ext>
            </a:extLst>
          </p:cNvPr>
          <p:cNvSpPr txBox="1"/>
          <p:nvPr/>
        </p:nvSpPr>
        <p:spPr>
          <a:xfrm>
            <a:off x="1415682" y="1889713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Israel decimated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665CB8-80AB-4DC6-828B-9D5927CC7F04}"/>
              </a:ext>
            </a:extLst>
          </p:cNvPr>
          <p:cNvSpPr txBox="1"/>
          <p:nvPr/>
        </p:nvSpPr>
        <p:spPr>
          <a:xfrm>
            <a:off x="1415682" y="2354958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Gog triumphant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6C1AF9-217F-48DE-B113-DD03E943B340}"/>
              </a:ext>
            </a:extLst>
          </p:cNvPr>
          <p:cNvSpPr txBox="1"/>
          <p:nvPr/>
        </p:nvSpPr>
        <p:spPr>
          <a:xfrm>
            <a:off x="4438910" y="242528"/>
            <a:ext cx="43891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1Peter 4:17  </a:t>
            </a:r>
          </a:p>
          <a:p>
            <a:r>
              <a:rPr lang="en-CA" b="1" dirty="0">
                <a:solidFill>
                  <a:schemeClr val="bg1"/>
                </a:solidFill>
                <a:latin typeface="+mn-lt"/>
              </a:rPr>
              <a:t>For the time is come that </a:t>
            </a:r>
            <a:r>
              <a:rPr lang="en-CA" b="1" dirty="0">
                <a:solidFill>
                  <a:srgbClr val="FFFF00"/>
                </a:solidFill>
                <a:latin typeface="+mn-lt"/>
              </a:rPr>
              <a:t>judgment </a:t>
            </a:r>
            <a:r>
              <a:rPr lang="en-CA" b="1" dirty="0">
                <a:solidFill>
                  <a:srgbClr val="00CCFF"/>
                </a:solidFill>
                <a:latin typeface="+mn-lt"/>
              </a:rPr>
              <a:t>must begin </a:t>
            </a:r>
            <a:r>
              <a:rPr lang="en-CA" b="1" dirty="0">
                <a:solidFill>
                  <a:srgbClr val="00FF00"/>
                </a:solidFill>
                <a:latin typeface="+mn-lt"/>
              </a:rPr>
              <a:t>at the house of God: </a:t>
            </a:r>
            <a:r>
              <a:rPr lang="en-CA" b="1" dirty="0">
                <a:solidFill>
                  <a:schemeClr val="bg1"/>
                </a:solidFill>
                <a:latin typeface="+mn-lt"/>
              </a:rPr>
              <a:t>and if it first begin at us, what shall the end be of them that obey not the gospel of God?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ED0E27-5DAA-48EB-968A-8EDE71B1202F}"/>
              </a:ext>
            </a:extLst>
          </p:cNvPr>
          <p:cNvSpPr txBox="1"/>
          <p:nvPr/>
        </p:nvSpPr>
        <p:spPr>
          <a:xfrm>
            <a:off x="4438910" y="2075053"/>
            <a:ext cx="43891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Zechariah 14:1-5  </a:t>
            </a:r>
          </a:p>
          <a:p>
            <a:r>
              <a:rPr lang="en-CA" b="1" dirty="0">
                <a:solidFill>
                  <a:schemeClr val="bg1"/>
                </a:solidFill>
                <a:latin typeface="+mn-lt"/>
              </a:rPr>
              <a:t>Behold, the day of the LORD cometh…</a:t>
            </a:r>
            <a:r>
              <a:rPr lang="en-CA" b="1" dirty="0">
                <a:solidFill>
                  <a:srgbClr val="FFFF00"/>
                </a:solidFill>
                <a:latin typeface="+mn-lt"/>
              </a:rPr>
              <a:t>For I will gather all nations against Jerusalem to battle</a:t>
            </a:r>
            <a:r>
              <a:rPr lang="en-CA" b="1" dirty="0">
                <a:solidFill>
                  <a:srgbClr val="00FF00"/>
                </a:solidFill>
                <a:latin typeface="+mn-lt"/>
              </a:rPr>
              <a:t>…and the LORD my God shall come,</a:t>
            </a:r>
            <a:r>
              <a:rPr lang="en-CA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CA" b="1" i="1" dirty="0">
                <a:solidFill>
                  <a:srgbClr val="00CCFF"/>
                </a:solidFill>
                <a:latin typeface="+mn-lt"/>
              </a:rPr>
              <a:t>and</a:t>
            </a:r>
            <a:r>
              <a:rPr lang="en-CA" b="1" dirty="0">
                <a:solidFill>
                  <a:srgbClr val="00CCFF"/>
                </a:solidFill>
                <a:latin typeface="+mn-lt"/>
              </a:rPr>
              <a:t> all the saints with thee.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C37495-9070-4CB7-8239-3E7C9C4FC08C}"/>
              </a:ext>
            </a:extLst>
          </p:cNvPr>
          <p:cNvSpPr txBox="1"/>
          <p:nvPr/>
        </p:nvSpPr>
        <p:spPr>
          <a:xfrm>
            <a:off x="1415682" y="4984843"/>
            <a:ext cx="2424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The Temple built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C5D48D-00B2-4191-BDAB-8B1D1AB8289C}"/>
              </a:ext>
            </a:extLst>
          </p:cNvPr>
          <p:cNvSpPr txBox="1"/>
          <p:nvPr/>
        </p:nvSpPr>
        <p:spPr>
          <a:xfrm>
            <a:off x="1415682" y="5411621"/>
            <a:ext cx="326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Roman beast destroyed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B4FE64-7FCC-47E1-A5FF-7563AFA29E03}"/>
              </a:ext>
            </a:extLst>
          </p:cNvPr>
          <p:cNvSpPr txBox="1"/>
          <p:nvPr/>
        </p:nvSpPr>
        <p:spPr>
          <a:xfrm>
            <a:off x="1428883" y="4188732"/>
            <a:ext cx="256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Nations invited to submit to Christ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522919-D80D-4476-B3A3-FB5895DB9A32}"/>
              </a:ext>
            </a:extLst>
          </p:cNvPr>
          <p:cNvSpPr txBox="1"/>
          <p:nvPr/>
        </p:nvSpPr>
        <p:spPr>
          <a:xfrm>
            <a:off x="1415682" y="3392621"/>
            <a:ext cx="256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Gog destroyed, the land cleansed</a:t>
            </a:r>
          </a:p>
        </p:txBody>
      </p:sp>
    </p:spTree>
    <p:extLst>
      <p:ext uri="{BB962C8B-B14F-4D97-AF65-F5344CB8AC3E}">
        <p14:creationId xmlns:p14="http://schemas.microsoft.com/office/powerpoint/2010/main" val="219098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4B8566-2E06-4C88-AEA1-8143BA0A4B15}"/>
              </a:ext>
            </a:extLst>
          </p:cNvPr>
          <p:cNvSpPr txBox="1"/>
          <p:nvPr/>
        </p:nvSpPr>
        <p:spPr>
          <a:xfrm rot="16200000">
            <a:off x="-1009044" y="2682266"/>
            <a:ext cx="3084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600" b="1" dirty="0">
                <a:solidFill>
                  <a:srgbClr val="FFFF00"/>
                </a:solidFill>
                <a:latin typeface="+mn-lt"/>
              </a:rPr>
              <a:t>The return of Jesus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7F350-E92F-4195-A138-FB8C49222B53}"/>
              </a:ext>
            </a:extLst>
          </p:cNvPr>
          <p:cNvSpPr txBox="1"/>
          <p:nvPr/>
        </p:nvSpPr>
        <p:spPr>
          <a:xfrm>
            <a:off x="1310640" y="4409329"/>
            <a:ext cx="2216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bg1"/>
                </a:solidFill>
                <a:latin typeface="+mn-lt"/>
              </a:rPr>
              <a:t>Resurrection &amp; Judgment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54DC4-228F-4A3D-8130-8B4678EE4E28}"/>
              </a:ext>
            </a:extLst>
          </p:cNvPr>
          <p:cNvSpPr txBox="1"/>
          <p:nvPr/>
        </p:nvSpPr>
        <p:spPr>
          <a:xfrm>
            <a:off x="817252" y="93480"/>
            <a:ext cx="30232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600" b="1" dirty="0">
                <a:solidFill>
                  <a:srgbClr val="FFFF00"/>
                </a:solidFill>
                <a:latin typeface="+mn-lt"/>
              </a:rPr>
              <a:t>Armageddon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6EF9D-13C2-49D0-8C79-E5E7B08E9E3C}"/>
              </a:ext>
            </a:extLst>
          </p:cNvPr>
          <p:cNvSpPr txBox="1"/>
          <p:nvPr/>
        </p:nvSpPr>
        <p:spPr>
          <a:xfrm>
            <a:off x="4266345" y="3186512"/>
            <a:ext cx="2424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b="1" dirty="0">
                <a:solidFill>
                  <a:schemeClr val="bg1"/>
                </a:solidFill>
                <a:latin typeface="+mn-lt"/>
              </a:rPr>
              <a:t>The Temple built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09217A-0C68-4F0F-AC2F-72A8AECB1F66}"/>
              </a:ext>
            </a:extLst>
          </p:cNvPr>
          <p:cNvSpPr txBox="1"/>
          <p:nvPr/>
        </p:nvSpPr>
        <p:spPr>
          <a:xfrm rot="16200000">
            <a:off x="6908429" y="2653850"/>
            <a:ext cx="3156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600" b="1" dirty="0">
                <a:solidFill>
                  <a:srgbClr val="FFFF00"/>
                </a:solidFill>
                <a:latin typeface="+mn-lt"/>
              </a:rPr>
              <a:t>Millennial Kingdom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4C72C9-CBB8-450B-9497-9654BDED673C}"/>
              </a:ext>
            </a:extLst>
          </p:cNvPr>
          <p:cNvSpPr txBox="1"/>
          <p:nvPr/>
        </p:nvSpPr>
        <p:spPr>
          <a:xfrm>
            <a:off x="2748856" y="2626261"/>
            <a:ext cx="3444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Roman beast destroyed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C8499-B483-4888-94F4-38AAEF1DA987}"/>
              </a:ext>
            </a:extLst>
          </p:cNvPr>
          <p:cNvSpPr txBox="1"/>
          <p:nvPr/>
        </p:nvSpPr>
        <p:spPr>
          <a:xfrm>
            <a:off x="1310640" y="3543086"/>
            <a:ext cx="256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bg1"/>
                </a:solidFill>
                <a:latin typeface="+mn-lt"/>
              </a:rPr>
              <a:t>Invasion of Israel;</a:t>
            </a:r>
          </a:p>
          <a:p>
            <a:pPr algn="ctr"/>
            <a:r>
              <a:rPr lang="en-CA" sz="2400" b="1" dirty="0">
                <a:solidFill>
                  <a:schemeClr val="bg1"/>
                </a:solidFill>
                <a:latin typeface="+mn-lt"/>
              </a:rPr>
              <a:t>Israel decimated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191B9E-F7E3-4578-B115-1A139DD564E3}"/>
              </a:ext>
            </a:extLst>
          </p:cNvPr>
          <p:cNvSpPr txBox="1"/>
          <p:nvPr/>
        </p:nvSpPr>
        <p:spPr>
          <a:xfrm>
            <a:off x="3035688" y="1682910"/>
            <a:ext cx="256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chemeClr val="bg1"/>
                </a:solidFill>
                <a:latin typeface="+mn-lt"/>
              </a:rPr>
              <a:t>Nations invited to submit to Christ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4F1C4E-EF38-44F6-B1CB-F6D59ECF8B8D}"/>
              </a:ext>
            </a:extLst>
          </p:cNvPr>
          <p:cNvSpPr/>
          <p:nvPr/>
        </p:nvSpPr>
        <p:spPr>
          <a:xfrm>
            <a:off x="533400" y="548640"/>
            <a:ext cx="7955280" cy="4616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859F2CCE-4D87-4AB5-8ED7-F8922F882A9A}"/>
              </a:ext>
            </a:extLst>
          </p:cNvPr>
          <p:cNvSpPr/>
          <p:nvPr/>
        </p:nvSpPr>
        <p:spPr>
          <a:xfrm>
            <a:off x="304800" y="1001822"/>
            <a:ext cx="457200" cy="35052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6895001-4740-40A5-ADFE-F882A34A0F63}"/>
              </a:ext>
            </a:extLst>
          </p:cNvPr>
          <p:cNvSpPr/>
          <p:nvPr/>
        </p:nvSpPr>
        <p:spPr>
          <a:xfrm>
            <a:off x="2026920" y="577974"/>
            <a:ext cx="457200" cy="432331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C5E93F5C-6EDB-4A67-9217-8FD91FBE6E5F}"/>
              </a:ext>
            </a:extLst>
          </p:cNvPr>
          <p:cNvSpPr/>
          <p:nvPr/>
        </p:nvSpPr>
        <p:spPr>
          <a:xfrm>
            <a:off x="8260080" y="1010305"/>
            <a:ext cx="457200" cy="350520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D340F1CE-B0BE-4973-92CD-056621716F7C}"/>
              </a:ext>
            </a:extLst>
          </p:cNvPr>
          <p:cNvSpPr/>
          <p:nvPr/>
        </p:nvSpPr>
        <p:spPr>
          <a:xfrm>
            <a:off x="873146" y="1003904"/>
            <a:ext cx="244762" cy="255159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C4B42951-2142-48D4-A51A-216267F0E15B}"/>
              </a:ext>
            </a:extLst>
          </p:cNvPr>
          <p:cNvSpPr/>
          <p:nvPr/>
        </p:nvSpPr>
        <p:spPr>
          <a:xfrm>
            <a:off x="1310640" y="1003904"/>
            <a:ext cx="244762" cy="255159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0FC9C7-B214-4F95-AE7E-C21E5A246891}"/>
              </a:ext>
            </a:extLst>
          </p:cNvPr>
          <p:cNvCxnSpPr>
            <a:cxnSpLocks/>
          </p:cNvCxnSpPr>
          <p:nvPr/>
        </p:nvCxnSpPr>
        <p:spPr>
          <a:xfrm flipH="1" flipV="1">
            <a:off x="1416132" y="1105510"/>
            <a:ext cx="30475" cy="2209404"/>
          </a:xfrm>
          <a:prstGeom prst="straightConnector1">
            <a:avLst/>
          </a:prstGeom>
          <a:ln w="19050">
            <a:solidFill>
              <a:srgbClr val="00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39EEBA-018C-431C-B149-5A39E8FAC7F9}"/>
              </a:ext>
            </a:extLst>
          </p:cNvPr>
          <p:cNvCxnSpPr>
            <a:stCxn id="9" idx="1"/>
            <a:endCxn id="9" idx="1"/>
          </p:cNvCxnSpPr>
          <p:nvPr/>
        </p:nvCxnSpPr>
        <p:spPr>
          <a:xfrm>
            <a:off x="1310640" y="395858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93FBC5E-B354-4BDA-B786-47377BCFAF6D}"/>
              </a:ext>
            </a:extLst>
          </p:cNvPr>
          <p:cNvCxnSpPr>
            <a:cxnSpLocks/>
          </p:cNvCxnSpPr>
          <p:nvPr/>
        </p:nvCxnSpPr>
        <p:spPr>
          <a:xfrm flipH="1" flipV="1">
            <a:off x="972989" y="1131483"/>
            <a:ext cx="47758" cy="3462513"/>
          </a:xfrm>
          <a:prstGeom prst="straightConnector1">
            <a:avLst/>
          </a:prstGeom>
          <a:ln w="19050">
            <a:solidFill>
              <a:srgbClr val="00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DD2E3EC-469D-4FEF-A864-5458B320133D}"/>
              </a:ext>
            </a:extLst>
          </p:cNvPr>
          <p:cNvCxnSpPr/>
          <p:nvPr/>
        </p:nvCxnSpPr>
        <p:spPr>
          <a:xfrm>
            <a:off x="1019467" y="4593996"/>
            <a:ext cx="340468" cy="0"/>
          </a:xfrm>
          <a:prstGeom prst="line">
            <a:avLst/>
          </a:prstGeom>
          <a:ln w="19050">
            <a:solidFill>
              <a:srgbClr val="00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1D9A4B-64FB-4EF9-86FB-4AEC9C31136F}"/>
              </a:ext>
            </a:extLst>
          </p:cNvPr>
          <p:cNvSpPr/>
          <p:nvPr/>
        </p:nvSpPr>
        <p:spPr>
          <a:xfrm>
            <a:off x="2654688" y="1002364"/>
            <a:ext cx="244762" cy="255159"/>
          </a:xfrm>
          <a:prstGeom prst="triangle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819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>
            <a:extLst>
              <a:ext uri="{FF2B5EF4-FFF2-40B4-BE49-F238E27FC236}">
                <a16:creationId xmlns:a16="http://schemas.microsoft.com/office/drawing/2014/main" id="{648B77D3-66DA-4CDC-AC45-2D884FB790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6213475"/>
            <a:ext cx="7934325" cy="6445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dirty="0"/>
              <a:t>Yahweh’s set time</a:t>
            </a:r>
          </a:p>
        </p:txBody>
      </p:sp>
      <p:sp>
        <p:nvSpPr>
          <p:cNvPr id="12291" name="Rectangle 6">
            <a:extLst>
              <a:ext uri="{FF2B5EF4-FFF2-40B4-BE49-F238E27FC236}">
                <a16:creationId xmlns:a16="http://schemas.microsoft.com/office/drawing/2014/main" id="{B8A1F3B7-0963-4095-81DB-86D249419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027113"/>
            <a:ext cx="407988" cy="5148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2" name="Rectangle 7">
            <a:extLst>
              <a:ext uri="{FF2B5EF4-FFF2-40B4-BE49-F238E27FC236}">
                <a16:creationId xmlns:a16="http://schemas.microsoft.com/office/drawing/2014/main" id="{2EBB95FE-3F6D-4910-ACA8-FF0D99F8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022350"/>
            <a:ext cx="407988" cy="34925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BDB3F6A6-CEAC-4AD8-9A78-64081643A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708150"/>
            <a:ext cx="407988" cy="347663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2294" name="Rectangle 9">
            <a:extLst>
              <a:ext uri="{FF2B5EF4-FFF2-40B4-BE49-F238E27FC236}">
                <a16:creationId xmlns:a16="http://schemas.microsoft.com/office/drawing/2014/main" id="{43EB4F9C-961F-433E-BBDE-081858FD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2392363"/>
            <a:ext cx="407988" cy="34925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5</a:t>
            </a:r>
          </a:p>
        </p:txBody>
      </p:sp>
      <p:sp>
        <p:nvSpPr>
          <p:cNvPr id="12295" name="Rectangle 10">
            <a:extLst>
              <a:ext uri="{FF2B5EF4-FFF2-40B4-BE49-F238E27FC236}">
                <a16:creationId xmlns:a16="http://schemas.microsoft.com/office/drawing/2014/main" id="{1D9EB5DF-07CF-450A-BB4E-85F682D7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3078163"/>
            <a:ext cx="407988" cy="347662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7</a:t>
            </a:r>
          </a:p>
        </p:txBody>
      </p:sp>
      <p:sp>
        <p:nvSpPr>
          <p:cNvPr id="12296" name="Rectangle 11">
            <a:extLst>
              <a:ext uri="{FF2B5EF4-FFF2-40B4-BE49-F238E27FC236}">
                <a16:creationId xmlns:a16="http://schemas.microsoft.com/office/drawing/2014/main" id="{D78F2004-0025-4849-9F20-E08AFC93E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3762375"/>
            <a:ext cx="407988" cy="34925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9</a:t>
            </a:r>
          </a:p>
        </p:txBody>
      </p:sp>
      <p:sp>
        <p:nvSpPr>
          <p:cNvPr id="12297" name="Rectangle 12">
            <a:extLst>
              <a:ext uri="{FF2B5EF4-FFF2-40B4-BE49-F238E27FC236}">
                <a16:creationId xmlns:a16="http://schemas.microsoft.com/office/drawing/2014/main" id="{A026E4CC-FB0A-472B-BF16-A48732DD7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4448175"/>
            <a:ext cx="407988" cy="347663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11</a:t>
            </a:r>
          </a:p>
        </p:txBody>
      </p:sp>
      <p:sp>
        <p:nvSpPr>
          <p:cNvPr id="12298" name="Rectangle 13">
            <a:extLst>
              <a:ext uri="{FF2B5EF4-FFF2-40B4-BE49-F238E27FC236}">
                <a16:creationId xmlns:a16="http://schemas.microsoft.com/office/drawing/2014/main" id="{917F92C4-763F-491D-922F-A00F2B2F6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132388"/>
            <a:ext cx="407988" cy="34925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2299" name="Rectangle 14">
            <a:extLst>
              <a:ext uri="{FF2B5EF4-FFF2-40B4-BE49-F238E27FC236}">
                <a16:creationId xmlns:a16="http://schemas.microsoft.com/office/drawing/2014/main" id="{DBF5633B-5F21-4B66-AAAC-F11727081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818188"/>
            <a:ext cx="407988" cy="347662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>
                <a:latin typeface="Calibri" panose="020F0502020204030204" pitchFamily="34" charset="0"/>
              </a:rPr>
              <a:t>15</a:t>
            </a:r>
          </a:p>
        </p:txBody>
      </p:sp>
      <p:sp>
        <p:nvSpPr>
          <p:cNvPr id="12300" name="Text Box 16">
            <a:extLst>
              <a:ext uri="{FF2B5EF4-FFF2-40B4-BE49-F238E27FC236}">
                <a16:creationId xmlns:a16="http://schemas.microsoft.com/office/drawing/2014/main" id="{CA04AF8D-CB8B-4CE4-BE0E-C41490A96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1368425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2301" name="Text Box 18">
            <a:extLst>
              <a:ext uri="{FF2B5EF4-FFF2-40B4-BE49-F238E27FC236}">
                <a16:creationId xmlns:a16="http://schemas.microsoft.com/office/drawing/2014/main" id="{FC542B79-11F2-4064-8EAF-627C047A7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04470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12302" name="Text Box 20">
            <a:extLst>
              <a:ext uri="{FF2B5EF4-FFF2-40B4-BE49-F238E27FC236}">
                <a16:creationId xmlns:a16="http://schemas.microsoft.com/office/drawing/2014/main" id="{3CEE93F2-6BCA-401A-A439-FA670FFD9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2735263"/>
            <a:ext cx="3095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</p:txBody>
      </p:sp>
      <p:sp>
        <p:nvSpPr>
          <p:cNvPr id="12303" name="Text Box 22">
            <a:extLst>
              <a:ext uri="{FF2B5EF4-FFF2-40B4-BE49-F238E27FC236}">
                <a16:creationId xmlns:a16="http://schemas.microsoft.com/office/drawing/2014/main" id="{06841AF3-81CE-4FFC-B097-68CC6D48B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3378200"/>
            <a:ext cx="3095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</p:txBody>
      </p:sp>
      <p:sp>
        <p:nvSpPr>
          <p:cNvPr id="12304" name="Text Box 24">
            <a:extLst>
              <a:ext uri="{FF2B5EF4-FFF2-40B4-BE49-F238E27FC236}">
                <a16:creationId xmlns:a16="http://schemas.microsoft.com/office/drawing/2014/main" id="{2E916F94-8A13-4866-9B71-B5F774CA9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47847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</p:txBody>
      </p:sp>
      <p:sp>
        <p:nvSpPr>
          <p:cNvPr id="12305" name="Text Box 26">
            <a:extLst>
              <a:ext uri="{FF2B5EF4-FFF2-40B4-BE49-F238E27FC236}">
                <a16:creationId xmlns:a16="http://schemas.microsoft.com/office/drawing/2014/main" id="{E53E5ACE-5CF8-4CB0-9134-6BC746DA9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513238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latin typeface="Calibri" panose="020F0502020204030204" pitchFamily="34" charset="0"/>
              </a:rPr>
              <a:t>13</a:t>
            </a:r>
          </a:p>
        </p:txBody>
      </p:sp>
      <p:sp>
        <p:nvSpPr>
          <p:cNvPr id="12306" name="Text Box 29">
            <a:extLst>
              <a:ext uri="{FF2B5EF4-FFF2-40B4-BE49-F238E27FC236}">
                <a16:creationId xmlns:a16="http://schemas.microsoft.com/office/drawing/2014/main" id="{AE5334EC-587D-4E68-82D3-08D00A482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5468938"/>
            <a:ext cx="4349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</p:txBody>
      </p:sp>
      <p:sp>
        <p:nvSpPr>
          <p:cNvPr id="12307" name="Text Box 30">
            <a:extLst>
              <a:ext uri="{FF2B5EF4-FFF2-40B4-BE49-F238E27FC236}">
                <a16:creationId xmlns:a16="http://schemas.microsoft.com/office/drawing/2014/main" id="{4C547E9A-93FB-4C94-9578-B55CE6BA4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4111625"/>
            <a:ext cx="434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</p:txBody>
      </p:sp>
      <p:sp>
        <p:nvSpPr>
          <p:cNvPr id="12308" name="Text Box 32">
            <a:extLst>
              <a:ext uri="{FF2B5EF4-FFF2-40B4-BE49-F238E27FC236}">
                <a16:creationId xmlns:a16="http://schemas.microsoft.com/office/drawing/2014/main" id="{CB6714B7-C93A-4B72-A57A-FEC38F180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113" y="81767"/>
            <a:ext cx="2349500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 b="1" dirty="0">
                <a:solidFill>
                  <a:srgbClr val="FFFF00"/>
                </a:solidFill>
                <a:latin typeface="Calibri" panose="020F0502020204030204" pitchFamily="34" charset="0"/>
              </a:rPr>
              <a:t>Jewish Calendar of the Law</a:t>
            </a:r>
          </a:p>
        </p:txBody>
      </p:sp>
      <p:sp>
        <p:nvSpPr>
          <p:cNvPr id="10273" name="Text Box 33">
            <a:extLst>
              <a:ext uri="{FF2B5EF4-FFF2-40B4-BE49-F238E27FC236}">
                <a16:creationId xmlns:a16="http://schemas.microsoft.com/office/drawing/2014/main" id="{0A0A630E-A0D5-447E-9B5E-143045F9E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966470"/>
            <a:ext cx="24003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Feasts of Trumpets </a:t>
            </a: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Lev.23:24</a:t>
            </a:r>
          </a:p>
        </p:txBody>
      </p:sp>
      <p:sp>
        <p:nvSpPr>
          <p:cNvPr id="10274" name="Text Box 34">
            <a:extLst>
              <a:ext uri="{FF2B5EF4-FFF2-40B4-BE49-F238E27FC236}">
                <a16:creationId xmlns:a16="http://schemas.microsoft.com/office/drawing/2014/main" id="{181F6174-1249-4D6F-A2A9-81E1068FA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4087813"/>
            <a:ext cx="23368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Day of Atonement </a:t>
            </a: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Lev.23:27; 25:9</a:t>
            </a:r>
          </a:p>
        </p:txBody>
      </p:sp>
      <p:sp>
        <p:nvSpPr>
          <p:cNvPr id="10276" name="Text Box 36">
            <a:extLst>
              <a:ext uri="{FF2B5EF4-FFF2-40B4-BE49-F238E27FC236}">
                <a16:creationId xmlns:a16="http://schemas.microsoft.com/office/drawing/2014/main" id="{AC3D6350-6671-4216-A172-1FD677091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5821363"/>
            <a:ext cx="24396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Feasts of Tabernacles</a:t>
            </a:r>
          </a:p>
        </p:txBody>
      </p:sp>
      <p:sp>
        <p:nvSpPr>
          <p:cNvPr id="10277" name="Text Box 37">
            <a:extLst>
              <a:ext uri="{FF2B5EF4-FFF2-40B4-BE49-F238E27FC236}">
                <a16:creationId xmlns:a16="http://schemas.microsoft.com/office/drawing/2014/main" id="{118E1328-B7CB-4D48-A8C7-B231E6F3C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688" y="4712970"/>
            <a:ext cx="23667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Jubilee Trumpet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Liberty proclaimed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Time of restitution</a:t>
            </a:r>
          </a:p>
        </p:txBody>
      </p:sp>
      <p:grpSp>
        <p:nvGrpSpPr>
          <p:cNvPr id="2" name="Group 53">
            <a:extLst>
              <a:ext uri="{FF2B5EF4-FFF2-40B4-BE49-F238E27FC236}">
                <a16:creationId xmlns:a16="http://schemas.microsoft.com/office/drawing/2014/main" id="{CBAAF321-8387-4004-A546-A8E4025BAE92}"/>
              </a:ext>
            </a:extLst>
          </p:cNvPr>
          <p:cNvGrpSpPr>
            <a:grpSpLocks/>
          </p:cNvGrpSpPr>
          <p:nvPr/>
        </p:nvGrpSpPr>
        <p:grpSpPr bwMode="auto">
          <a:xfrm>
            <a:off x="1068388" y="1730375"/>
            <a:ext cx="2222500" cy="2038350"/>
            <a:chOff x="673" y="1090"/>
            <a:chExt cx="1400" cy="1284"/>
          </a:xfrm>
        </p:grpSpPr>
        <p:sp>
          <p:nvSpPr>
            <p:cNvPr id="12325" name="Line 38">
              <a:extLst>
                <a:ext uri="{FF2B5EF4-FFF2-40B4-BE49-F238E27FC236}">
                  <a16:creationId xmlns:a16="http://schemas.microsoft.com/office/drawing/2014/main" id="{16BDFB70-CEDC-407A-9F09-7846A252E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5" y="1090"/>
              <a:ext cx="0" cy="1284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solidFill>
                  <a:schemeClr val="bg1"/>
                </a:solidFill>
              </a:endParaRPr>
            </a:p>
          </p:txBody>
        </p:sp>
        <p:sp>
          <p:nvSpPr>
            <p:cNvPr id="12326" name="Text Box 39">
              <a:extLst>
                <a:ext uri="{FF2B5EF4-FFF2-40B4-BE49-F238E27FC236}">
                  <a16:creationId xmlns:a16="http://schemas.microsoft.com/office/drawing/2014/main" id="{9CD3E57D-FC9E-43BA-8E39-EAD221F14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3" y="1401"/>
              <a:ext cx="1400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Rosh Hashanah – A period of reflection</a:t>
              </a:r>
            </a:p>
          </p:txBody>
        </p:sp>
      </p:grpSp>
      <p:sp>
        <p:nvSpPr>
          <p:cNvPr id="12314" name="Text Box 40">
            <a:extLst>
              <a:ext uri="{FF2B5EF4-FFF2-40B4-BE49-F238E27FC236}">
                <a16:creationId xmlns:a16="http://schemas.microsoft.com/office/drawing/2014/main" id="{B4E4964F-2C5C-466B-9852-DAB5E18AB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81767"/>
            <a:ext cx="2349500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ts val="600"/>
              </a:spcBef>
            </a:pPr>
            <a:r>
              <a:rPr lang="en-US" altLang="en-US" sz="2400" b="1">
                <a:solidFill>
                  <a:srgbClr val="FFFF00"/>
                </a:solidFill>
                <a:latin typeface="Calibri" panose="020F0502020204030204" pitchFamily="34" charset="0"/>
              </a:rPr>
              <a:t>Events at the time of the end</a:t>
            </a:r>
          </a:p>
        </p:txBody>
      </p:sp>
      <p:sp>
        <p:nvSpPr>
          <p:cNvPr id="12315" name="Text Box 41">
            <a:extLst>
              <a:ext uri="{FF2B5EF4-FFF2-40B4-BE49-F238E27FC236}">
                <a16:creationId xmlns:a16="http://schemas.microsoft.com/office/drawing/2014/main" id="{27668614-A14B-4244-ACF7-DCD301F58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88" y="608013"/>
            <a:ext cx="1041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400" b="1">
                <a:latin typeface="Calibri" panose="020F0502020204030204" pitchFamily="34" charset="0"/>
              </a:rPr>
              <a:t>7</a:t>
            </a:r>
            <a:r>
              <a:rPr lang="en-US" altLang="en-US" sz="1400" b="1" baseline="30000">
                <a:latin typeface="Calibri" panose="020F0502020204030204" pitchFamily="34" charset="0"/>
              </a:rPr>
              <a:t>th</a:t>
            </a:r>
            <a:r>
              <a:rPr lang="en-US" altLang="en-US" sz="1400" b="1">
                <a:latin typeface="Calibri" panose="020F0502020204030204" pitchFamily="34" charset="0"/>
              </a:rPr>
              <a:t> Month</a:t>
            </a:r>
          </a:p>
        </p:txBody>
      </p:sp>
      <p:sp>
        <p:nvSpPr>
          <p:cNvPr id="10282" name="Text Box 42">
            <a:extLst>
              <a:ext uri="{FF2B5EF4-FFF2-40B4-BE49-F238E27FC236}">
                <a16:creationId xmlns:a16="http://schemas.microsoft.com/office/drawing/2014/main" id="{75F74DD4-12D7-4E32-BB5D-2796F2ED6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920750"/>
            <a:ext cx="8752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 dirty="0">
                <a:solidFill>
                  <a:srgbClr val="00CCFF"/>
                </a:solidFill>
                <a:latin typeface="Calibri" panose="020F0502020204030204" pitchFamily="34" charset="0"/>
              </a:rPr>
              <a:t>Israel</a:t>
            </a:r>
          </a:p>
        </p:txBody>
      </p:sp>
      <p:sp>
        <p:nvSpPr>
          <p:cNvPr id="10283" name="Text Box 43">
            <a:extLst>
              <a:ext uri="{FF2B5EF4-FFF2-40B4-BE49-F238E27FC236}">
                <a16:creationId xmlns:a16="http://schemas.microsoft.com/office/drawing/2014/main" id="{53AAAE8E-9962-48BA-B784-365E65D62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38" y="920750"/>
            <a:ext cx="14930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u="sng">
                <a:solidFill>
                  <a:srgbClr val="00CCFF"/>
                </a:solidFill>
                <a:latin typeface="Calibri" panose="020F0502020204030204" pitchFamily="34" charset="0"/>
              </a:rPr>
              <a:t>The Saints</a:t>
            </a:r>
          </a:p>
        </p:txBody>
      </p:sp>
      <p:sp>
        <p:nvSpPr>
          <p:cNvPr id="10284" name="Text Box 44">
            <a:extLst>
              <a:ext uri="{FF2B5EF4-FFF2-40B4-BE49-F238E27FC236}">
                <a16:creationId xmlns:a16="http://schemas.microsoft.com/office/drawing/2014/main" id="{1401F588-118E-498A-AF0B-AA0CEF796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5821363"/>
            <a:ext cx="28010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  <a:latin typeface="Calibri" panose="020F0502020204030204" pitchFamily="34" charset="0"/>
              </a:rPr>
              <a:t>The time of the kingdom</a:t>
            </a:r>
          </a:p>
        </p:txBody>
      </p:sp>
      <p:sp>
        <p:nvSpPr>
          <p:cNvPr id="10285" name="Text Box 45">
            <a:extLst>
              <a:ext uri="{FF2B5EF4-FFF2-40B4-BE49-F238E27FC236}">
                <a16:creationId xmlns:a16="http://schemas.microsoft.com/office/drawing/2014/main" id="{06FBF4D8-C667-4E70-AED4-451764CCD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488" y="4087813"/>
            <a:ext cx="25257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 b="1">
                <a:solidFill>
                  <a:schemeClr val="bg1"/>
                </a:solidFill>
                <a:latin typeface="Calibri" panose="020F0502020204030204" pitchFamily="34" charset="0"/>
              </a:rPr>
              <a:t>Israel forgiven &amp; restored to the land</a:t>
            </a:r>
          </a:p>
        </p:txBody>
      </p:sp>
      <p:sp>
        <p:nvSpPr>
          <p:cNvPr id="10286" name="Text Box 46">
            <a:extLst>
              <a:ext uri="{FF2B5EF4-FFF2-40B4-BE49-F238E27FC236}">
                <a16:creationId xmlns:a16="http://schemas.microsoft.com/office/drawing/2014/main" id="{F05D538F-4A26-434C-90CB-07EC5C138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0038" y="4712970"/>
            <a:ext cx="196752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Isaiah 58:1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Isaiah 18:3,7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Isaiah 27:12,13</a:t>
            </a:r>
          </a:p>
        </p:txBody>
      </p:sp>
      <p:sp>
        <p:nvSpPr>
          <p:cNvPr id="10287" name="Text Box 47">
            <a:extLst>
              <a:ext uri="{FF2B5EF4-FFF2-40B4-BE49-F238E27FC236}">
                <a16:creationId xmlns:a16="http://schemas.microsoft.com/office/drawing/2014/main" id="{1B5B5009-F5C7-44E0-9D97-CBAEF707B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5888" y="1331913"/>
            <a:ext cx="20542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Resurrection &amp; Judgment</a:t>
            </a:r>
          </a:p>
        </p:txBody>
      </p:sp>
      <p:sp>
        <p:nvSpPr>
          <p:cNvPr id="10288" name="Text Box 48">
            <a:extLst>
              <a:ext uri="{FF2B5EF4-FFF2-40B4-BE49-F238E27FC236}">
                <a16:creationId xmlns:a16="http://schemas.microsoft.com/office/drawing/2014/main" id="{4C203DE8-51DA-4E27-8951-CC838681C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0350" y="1941830"/>
            <a:ext cx="16693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1 Thess.4:16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altLang="en-US" sz="20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1 Cor.15:52</a:t>
            </a:r>
          </a:p>
        </p:txBody>
      </p:sp>
      <p:sp>
        <p:nvSpPr>
          <p:cNvPr id="10294" name="WordArt 54">
            <a:extLst>
              <a:ext uri="{FF2B5EF4-FFF2-40B4-BE49-F238E27FC236}">
                <a16:creationId xmlns:a16="http://schemas.microsoft.com/office/drawing/2014/main" id="{96BB6BB1-7CBD-4509-B672-044DDACD0E2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54483" y="1729740"/>
            <a:ext cx="6038210" cy="1828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en-CA" sz="36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Impact" panose="020B0806030902050204" pitchFamily="34" charset="0"/>
              </a:rPr>
              <a:t>Jesus comes as a thief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54AF94EB-6C91-48EE-8C32-7D8F3F186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fld id="{28CB6F22-F83C-44E0-AF39-D5695B08ADCE}" type="slidenum">
              <a:rPr lang="en-US" altLang="en-US" smtClean="0"/>
              <a:pPr eaLnBrk="1" hangingPunct="1"/>
              <a:t>27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E6781C-2BB9-409C-B8C2-00BCDAED71C8}"/>
              </a:ext>
            </a:extLst>
          </p:cNvPr>
          <p:cNvSpPr txBox="1"/>
          <p:nvPr/>
        </p:nvSpPr>
        <p:spPr>
          <a:xfrm>
            <a:off x="193194" y="4181634"/>
            <a:ext cx="8757612" cy="2000548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CA" sz="24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+mn-lt"/>
              </a:rPr>
              <a:t>1 Thessalonians 5:1-2</a:t>
            </a:r>
            <a:endParaRPr lang="en-CA" sz="2400" b="1" dirty="0">
              <a:latin typeface="+mn-lt"/>
            </a:endParaRPr>
          </a:p>
          <a:p>
            <a:pPr marL="0" indent="0">
              <a:buNone/>
            </a:pPr>
            <a:r>
              <a:rPr lang="en-CA" sz="2400" b="1" dirty="0">
                <a:solidFill>
                  <a:schemeClr val="bg1"/>
                </a:solidFill>
                <a:latin typeface="+mn-lt"/>
              </a:rPr>
              <a:t>“But of the times and the seasons, brethren, ye have no need that I write unto you. For yourselves know perfectly that the day of the Lord so </a:t>
            </a:r>
            <a:r>
              <a:rPr lang="en-CA" sz="2400" b="1" dirty="0">
                <a:solidFill>
                  <a:srgbClr val="00FF00"/>
                </a:solidFill>
                <a:latin typeface="+mn-lt"/>
              </a:rPr>
              <a:t>cometh as a thief in the night. 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For when they shall say, </a:t>
            </a:r>
            <a:r>
              <a:rPr lang="en-CA" sz="2400" b="1" dirty="0">
                <a:solidFill>
                  <a:srgbClr val="00CCFF"/>
                </a:solidFill>
                <a:latin typeface="+mn-lt"/>
              </a:rPr>
              <a:t>Peace and safety</a:t>
            </a:r>
            <a:r>
              <a:rPr lang="en-CA" sz="2400" b="1" dirty="0">
                <a:solidFill>
                  <a:schemeClr val="bg1"/>
                </a:solidFill>
                <a:latin typeface="+mn-lt"/>
              </a:rPr>
              <a:t>; then sudden destruction cometh on them”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4135</Words>
  <Application>Microsoft Office PowerPoint</Application>
  <PresentationFormat>On-screen Show (4:3)</PresentationFormat>
  <Paragraphs>484</Paragraphs>
  <Slides>27</Slides>
  <Notes>23</Notes>
  <HiddenSlides>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Bookman Old Style</vt:lpstr>
      <vt:lpstr>Calibri</vt:lpstr>
      <vt:lpstr>Candara</vt:lpstr>
      <vt:lpstr>Impact</vt:lpstr>
      <vt:lpstr>Tahoma</vt:lpstr>
      <vt:lpstr>Times New Roman</vt:lpstr>
      <vt:lpstr>Wingdings</vt:lpstr>
      <vt:lpstr>Default Design</vt:lpstr>
      <vt:lpstr>When the Master returns</vt:lpstr>
      <vt:lpstr>PowerPoint Presentation</vt:lpstr>
      <vt:lpstr>PowerPoint Presentation</vt:lpstr>
      <vt:lpstr>God’s 7000 year plan</vt:lpstr>
      <vt:lpstr>PowerPoint Presentation</vt:lpstr>
      <vt:lpstr>Events subsequent to Christ’s return</vt:lpstr>
      <vt:lpstr>PowerPoint Presentation</vt:lpstr>
      <vt:lpstr>Tomorrow’s Headlines</vt:lpstr>
      <vt:lpstr>1 Thessalonians 4:15-17</vt:lpstr>
      <vt:lpstr>Gather my saints together</vt:lpstr>
      <vt:lpstr>PowerPoint Presentation</vt:lpstr>
      <vt:lpstr>PowerPoint Presentation</vt:lpstr>
      <vt:lpstr>Coming as a thief</vt:lpstr>
      <vt:lpstr>The progression of sin – Exodus 32</vt:lpstr>
      <vt:lpstr>The signs of the times</vt:lpstr>
      <vt:lpstr>The coming of the Son of man</vt:lpstr>
      <vt:lpstr>PowerPoint Presentation</vt:lpstr>
      <vt:lpstr>PowerPoint Presentation</vt:lpstr>
      <vt:lpstr>PowerPoint Presentation</vt:lpstr>
      <vt:lpstr>PowerPoint Presentation</vt:lpstr>
      <vt:lpstr>The fate of the wicked</vt:lpstr>
      <vt:lpstr>PowerPoint Presentation</vt:lpstr>
      <vt:lpstr>A set time to favour Zion</vt:lpstr>
      <vt:lpstr>The Jewish Calendar – Leviticus 23</vt:lpstr>
      <vt:lpstr>PowerPoint Presentation</vt:lpstr>
      <vt:lpstr>PowerPoint Presentation</vt:lpstr>
      <vt:lpstr>Yahweh’s set time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the Master returns</dc:title>
  <dc:creator>Ronald Kidd</dc:creator>
  <cp:lastModifiedBy>Ronald Kidd</cp:lastModifiedBy>
  <cp:revision>141</cp:revision>
  <cp:lastPrinted>2019-02-02T16:01:08Z</cp:lastPrinted>
  <dcterms:created xsi:type="dcterms:W3CDTF">2019-01-29T18:55:20Z</dcterms:created>
  <dcterms:modified xsi:type="dcterms:W3CDTF">2019-03-09T02:47:37Z</dcterms:modified>
</cp:coreProperties>
</file>