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484" r:id="rId3"/>
    <p:sldId id="277" r:id="rId4"/>
    <p:sldId id="260" r:id="rId5"/>
    <p:sldId id="266" r:id="rId6"/>
    <p:sldId id="261" r:id="rId7"/>
    <p:sldId id="262" r:id="rId8"/>
    <p:sldId id="504" r:id="rId9"/>
    <p:sldId id="460" r:id="rId10"/>
    <p:sldId id="503" r:id="rId11"/>
    <p:sldId id="486" r:id="rId12"/>
    <p:sldId id="510" r:id="rId13"/>
    <p:sldId id="511" r:id="rId14"/>
    <p:sldId id="270" r:id="rId15"/>
    <p:sldId id="269" r:id="rId16"/>
    <p:sldId id="271" r:id="rId17"/>
    <p:sldId id="272" r:id="rId18"/>
    <p:sldId id="509" r:id="rId19"/>
    <p:sldId id="274" r:id="rId20"/>
    <p:sldId id="485" r:id="rId21"/>
    <p:sldId id="275" r:id="rId22"/>
    <p:sldId id="512" r:id="rId23"/>
  </p:sldIdLst>
  <p:sldSz cx="9144000" cy="6858000" type="screen4x3"/>
  <p:notesSz cx="7077075" cy="9369425"/>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6600"/>
    <a:srgbClr val="F9F7F5"/>
    <a:srgbClr val="00FF00"/>
    <a:srgbClr val="FF3399"/>
    <a:srgbClr val="FFFF66"/>
    <a:srgbClr val="00CCFF"/>
    <a:srgbClr val="FF9900"/>
    <a:srgbClr val="33CC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249" autoAdjust="0"/>
  </p:normalViewPr>
  <p:slideViewPr>
    <p:cSldViewPr snapToGrid="0">
      <p:cViewPr varScale="1">
        <p:scale>
          <a:sx n="68" d="100"/>
          <a:sy n="68" d="100"/>
        </p:scale>
        <p:origin x="144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p:scale>
          <a:sx n="75" d="100"/>
          <a:sy n="75" d="100"/>
        </p:scale>
        <p:origin x="2298" y="-7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47A00E3-871A-4828-9F17-D2A94AE4322B}"/>
              </a:ext>
            </a:extLst>
          </p:cNvPr>
          <p:cNvSpPr>
            <a:spLocks noGrp="1" noChangeArrowheads="1"/>
          </p:cNvSpPr>
          <p:nvPr>
            <p:ph type="hdr" sz="quarter"/>
          </p:nvPr>
        </p:nvSpPr>
        <p:spPr bwMode="auto">
          <a:xfrm>
            <a:off x="0" y="0"/>
            <a:ext cx="3066733" cy="468471"/>
          </a:xfrm>
          <a:prstGeom prst="rect">
            <a:avLst/>
          </a:prstGeom>
          <a:noFill/>
          <a:ln w="9525">
            <a:noFill/>
            <a:miter lim="800000"/>
            <a:headEnd/>
            <a:tailEnd/>
          </a:ln>
          <a:effectLst/>
        </p:spPr>
        <p:txBody>
          <a:bodyPr vert="horz" wrap="square" lIns="93973" tIns="46986" rIns="93973" bIns="46986"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32771" name="Rectangle 3">
            <a:extLst>
              <a:ext uri="{FF2B5EF4-FFF2-40B4-BE49-F238E27FC236}">
                <a16:creationId xmlns:a16="http://schemas.microsoft.com/office/drawing/2014/main" id="{B29ECEAF-7211-4C28-9B02-4253BD5C4702}"/>
              </a:ext>
            </a:extLst>
          </p:cNvPr>
          <p:cNvSpPr>
            <a:spLocks noGrp="1" noChangeArrowheads="1"/>
          </p:cNvSpPr>
          <p:nvPr>
            <p:ph type="dt" sz="quarter" idx="1"/>
          </p:nvPr>
        </p:nvSpPr>
        <p:spPr bwMode="auto">
          <a:xfrm>
            <a:off x="4008705" y="0"/>
            <a:ext cx="3066733" cy="468471"/>
          </a:xfrm>
          <a:prstGeom prst="rect">
            <a:avLst/>
          </a:prstGeom>
          <a:noFill/>
          <a:ln w="9525">
            <a:noFill/>
            <a:miter lim="800000"/>
            <a:headEnd/>
            <a:tailEnd/>
          </a:ln>
          <a:effectLst/>
        </p:spPr>
        <p:txBody>
          <a:bodyPr vert="horz" wrap="square" lIns="93973" tIns="46986" rIns="93973" bIns="46986"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2772" name="Rectangle 4">
            <a:extLst>
              <a:ext uri="{FF2B5EF4-FFF2-40B4-BE49-F238E27FC236}">
                <a16:creationId xmlns:a16="http://schemas.microsoft.com/office/drawing/2014/main" id="{8FFDFD04-0A0F-4D90-B04D-877A0B17AB4B}"/>
              </a:ext>
            </a:extLst>
          </p:cNvPr>
          <p:cNvSpPr>
            <a:spLocks noGrp="1" noChangeArrowheads="1"/>
          </p:cNvSpPr>
          <p:nvPr>
            <p:ph type="ftr" sz="quarter" idx="2"/>
          </p:nvPr>
        </p:nvSpPr>
        <p:spPr bwMode="auto">
          <a:xfrm>
            <a:off x="0" y="8899328"/>
            <a:ext cx="3066733" cy="468471"/>
          </a:xfrm>
          <a:prstGeom prst="rect">
            <a:avLst/>
          </a:prstGeom>
          <a:noFill/>
          <a:ln w="9525">
            <a:noFill/>
            <a:miter lim="800000"/>
            <a:headEnd/>
            <a:tailEnd/>
          </a:ln>
          <a:effectLst/>
        </p:spPr>
        <p:txBody>
          <a:bodyPr vert="horz" wrap="square" lIns="93973" tIns="46986" rIns="93973" bIns="46986"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32773" name="Rectangle 5">
            <a:extLst>
              <a:ext uri="{FF2B5EF4-FFF2-40B4-BE49-F238E27FC236}">
                <a16:creationId xmlns:a16="http://schemas.microsoft.com/office/drawing/2014/main" id="{87144B4A-DFB0-4E6A-BAEE-59AA2C0E8A85}"/>
              </a:ext>
            </a:extLst>
          </p:cNvPr>
          <p:cNvSpPr>
            <a:spLocks noGrp="1" noChangeArrowheads="1"/>
          </p:cNvSpPr>
          <p:nvPr>
            <p:ph type="sldNum" sz="quarter" idx="3"/>
          </p:nvPr>
        </p:nvSpPr>
        <p:spPr bwMode="auto">
          <a:xfrm>
            <a:off x="4008705" y="8899328"/>
            <a:ext cx="3066733" cy="468471"/>
          </a:xfrm>
          <a:prstGeom prst="rect">
            <a:avLst/>
          </a:prstGeom>
          <a:noFill/>
          <a:ln w="9525">
            <a:noFill/>
            <a:miter lim="800000"/>
            <a:headEnd/>
            <a:tailEnd/>
          </a:ln>
          <a:effectLst/>
        </p:spPr>
        <p:txBody>
          <a:bodyPr vert="horz" wrap="square" lIns="93973" tIns="46986" rIns="93973" bIns="46986"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05F19572-AFAA-4AAE-A661-34B6DDC4CB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7A8EBC3-6524-40FF-9E77-C754F5588866}"/>
              </a:ext>
            </a:extLst>
          </p:cNvPr>
          <p:cNvSpPr>
            <a:spLocks noGrp="1" noChangeArrowheads="1"/>
          </p:cNvSpPr>
          <p:nvPr>
            <p:ph type="hdr" sz="quarter"/>
          </p:nvPr>
        </p:nvSpPr>
        <p:spPr bwMode="auto">
          <a:xfrm>
            <a:off x="0" y="0"/>
            <a:ext cx="3066733" cy="468471"/>
          </a:xfrm>
          <a:prstGeom prst="rect">
            <a:avLst/>
          </a:prstGeom>
          <a:noFill/>
          <a:ln w="9525">
            <a:noFill/>
            <a:miter lim="800000"/>
            <a:headEnd/>
            <a:tailEnd/>
          </a:ln>
          <a:effectLst/>
        </p:spPr>
        <p:txBody>
          <a:bodyPr vert="horz" wrap="square" lIns="93973" tIns="46986" rIns="93973" bIns="46986"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5363" name="Rectangle 3">
            <a:extLst>
              <a:ext uri="{FF2B5EF4-FFF2-40B4-BE49-F238E27FC236}">
                <a16:creationId xmlns:a16="http://schemas.microsoft.com/office/drawing/2014/main" id="{868AFFC1-305F-4891-884A-B46CC10C117E}"/>
              </a:ext>
            </a:extLst>
          </p:cNvPr>
          <p:cNvSpPr>
            <a:spLocks noGrp="1" noChangeArrowheads="1"/>
          </p:cNvSpPr>
          <p:nvPr>
            <p:ph type="dt" idx="1"/>
          </p:nvPr>
        </p:nvSpPr>
        <p:spPr bwMode="auto">
          <a:xfrm>
            <a:off x="4008705" y="0"/>
            <a:ext cx="3066733" cy="468471"/>
          </a:xfrm>
          <a:prstGeom prst="rect">
            <a:avLst/>
          </a:prstGeom>
          <a:noFill/>
          <a:ln w="9525">
            <a:noFill/>
            <a:miter lim="800000"/>
            <a:headEnd/>
            <a:tailEnd/>
          </a:ln>
          <a:effectLst/>
        </p:spPr>
        <p:txBody>
          <a:bodyPr vert="horz" wrap="square" lIns="93973" tIns="46986" rIns="93973" bIns="46986"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052" name="Rectangle 4">
            <a:extLst>
              <a:ext uri="{FF2B5EF4-FFF2-40B4-BE49-F238E27FC236}">
                <a16:creationId xmlns:a16="http://schemas.microsoft.com/office/drawing/2014/main" id="{1F3835E2-E3C3-4611-A1AF-7A9AFD616330}"/>
              </a:ext>
            </a:extLst>
          </p:cNvPr>
          <p:cNvSpPr>
            <a:spLocks noGrp="1" noRot="1" noChangeAspect="1" noChangeArrowheads="1" noTextEdit="1"/>
          </p:cNvSpPr>
          <p:nvPr>
            <p:ph type="sldImg" idx="2"/>
          </p:nvPr>
        </p:nvSpPr>
        <p:spPr bwMode="auto">
          <a:xfrm>
            <a:off x="1196975" y="703263"/>
            <a:ext cx="4683125" cy="35131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5" name="Rectangle 5">
            <a:extLst>
              <a:ext uri="{FF2B5EF4-FFF2-40B4-BE49-F238E27FC236}">
                <a16:creationId xmlns:a16="http://schemas.microsoft.com/office/drawing/2014/main" id="{1CE392EA-21F6-48B4-81A2-D6B376E789FA}"/>
              </a:ext>
            </a:extLst>
          </p:cNvPr>
          <p:cNvSpPr>
            <a:spLocks noGrp="1" noChangeArrowheads="1"/>
          </p:cNvSpPr>
          <p:nvPr>
            <p:ph type="body" sz="quarter" idx="3"/>
          </p:nvPr>
        </p:nvSpPr>
        <p:spPr bwMode="auto">
          <a:xfrm>
            <a:off x="707708" y="4450477"/>
            <a:ext cx="5661660" cy="4216241"/>
          </a:xfrm>
          <a:prstGeom prst="rect">
            <a:avLst/>
          </a:prstGeom>
          <a:noFill/>
          <a:ln w="9525">
            <a:noFill/>
            <a:miter lim="800000"/>
            <a:headEnd/>
            <a:tailEnd/>
          </a:ln>
          <a:effectLst/>
        </p:spPr>
        <p:txBody>
          <a:bodyPr vert="horz" wrap="square" lIns="93973" tIns="46986" rIns="93973" bIns="46986"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p:txBody>
      </p:sp>
      <p:sp>
        <p:nvSpPr>
          <p:cNvPr id="15366" name="Rectangle 6">
            <a:extLst>
              <a:ext uri="{FF2B5EF4-FFF2-40B4-BE49-F238E27FC236}">
                <a16:creationId xmlns:a16="http://schemas.microsoft.com/office/drawing/2014/main" id="{2414DD43-8193-4735-B08F-D606E9960EAC}"/>
              </a:ext>
            </a:extLst>
          </p:cNvPr>
          <p:cNvSpPr>
            <a:spLocks noGrp="1" noChangeArrowheads="1"/>
          </p:cNvSpPr>
          <p:nvPr>
            <p:ph type="ftr" sz="quarter" idx="4"/>
          </p:nvPr>
        </p:nvSpPr>
        <p:spPr bwMode="auto">
          <a:xfrm>
            <a:off x="0" y="8899328"/>
            <a:ext cx="3066733" cy="468471"/>
          </a:xfrm>
          <a:prstGeom prst="rect">
            <a:avLst/>
          </a:prstGeom>
          <a:noFill/>
          <a:ln w="9525">
            <a:noFill/>
            <a:miter lim="800000"/>
            <a:headEnd/>
            <a:tailEnd/>
          </a:ln>
          <a:effectLst/>
        </p:spPr>
        <p:txBody>
          <a:bodyPr vert="horz" wrap="square" lIns="93973" tIns="46986" rIns="93973" bIns="46986"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5367" name="Rectangle 7">
            <a:extLst>
              <a:ext uri="{FF2B5EF4-FFF2-40B4-BE49-F238E27FC236}">
                <a16:creationId xmlns:a16="http://schemas.microsoft.com/office/drawing/2014/main" id="{286A3A57-AF56-48D2-8168-7E4BC0403F99}"/>
              </a:ext>
            </a:extLst>
          </p:cNvPr>
          <p:cNvSpPr>
            <a:spLocks noGrp="1" noChangeArrowheads="1"/>
          </p:cNvSpPr>
          <p:nvPr>
            <p:ph type="sldNum" sz="quarter" idx="5"/>
          </p:nvPr>
        </p:nvSpPr>
        <p:spPr bwMode="auto">
          <a:xfrm>
            <a:off x="4008705" y="8899328"/>
            <a:ext cx="3066733" cy="468471"/>
          </a:xfrm>
          <a:prstGeom prst="rect">
            <a:avLst/>
          </a:prstGeom>
          <a:noFill/>
          <a:ln w="9525">
            <a:noFill/>
            <a:miter lim="800000"/>
            <a:headEnd/>
            <a:tailEnd/>
          </a:ln>
          <a:effectLst/>
        </p:spPr>
        <p:txBody>
          <a:bodyPr vert="horz" wrap="square" lIns="93973" tIns="46986" rIns="93973" bIns="46986"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0D09B224-CBA0-43CA-BC6E-8A74D5967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marL="228600" indent="-228600" algn="l" rtl="0" eaLnBrk="0" fontAlgn="base" hangingPunct="0">
      <a:spcBef>
        <a:spcPct val="30000"/>
      </a:spcBef>
      <a:spcAft>
        <a:spcPct val="0"/>
      </a:spcAft>
      <a:buFont typeface="+mj-lt"/>
      <a:buAutoNum type="arabicPeriod"/>
      <a:defRPr sz="1200" b="1" kern="1200">
        <a:solidFill>
          <a:schemeClr val="tx1"/>
        </a:solidFill>
        <a:latin typeface="+mn-lt"/>
        <a:ea typeface="+mn-ea"/>
        <a:cs typeface="+mn-cs"/>
      </a:defRPr>
    </a:lvl1pPr>
    <a:lvl2pPr marL="685800" indent="-228600" algn="l" rtl="0" eaLnBrk="0" fontAlgn="base" hangingPunct="0">
      <a:spcBef>
        <a:spcPct val="30000"/>
      </a:spcBef>
      <a:spcAft>
        <a:spcPct val="0"/>
      </a:spcAft>
      <a:buFont typeface="+mj-lt"/>
      <a:buAutoNum type="alphaLcPeriod"/>
      <a:defRPr sz="1200" b="1" kern="1200">
        <a:solidFill>
          <a:schemeClr val="tx1"/>
        </a:solidFill>
        <a:latin typeface="+mn-lt"/>
        <a:ea typeface="+mn-ea"/>
        <a:cs typeface="+mn-cs"/>
      </a:defRPr>
    </a:lvl2pPr>
    <a:lvl3pPr marL="1143000" indent="-228600" algn="l" rtl="0" eaLnBrk="0" fontAlgn="base" hangingPunct="0">
      <a:spcBef>
        <a:spcPct val="30000"/>
      </a:spcBef>
      <a:spcAft>
        <a:spcPct val="0"/>
      </a:spcAft>
      <a:buFont typeface="+mj-lt"/>
      <a:buAutoNum type="romanLcPeriod"/>
      <a:defRPr sz="1200" b="1" kern="1200">
        <a:solidFill>
          <a:schemeClr val="tx1"/>
        </a:solidFill>
        <a:latin typeface="+mn-lt"/>
        <a:ea typeface="+mn-ea"/>
        <a:cs typeface="+mn-cs"/>
      </a:defRPr>
    </a:lvl3pPr>
    <a:lvl4pPr marL="1600200" indent="-228600" algn="l" rtl="0" eaLnBrk="0" fontAlgn="base" hangingPunct="0">
      <a:spcBef>
        <a:spcPct val="30000"/>
      </a:spcBef>
      <a:spcAft>
        <a:spcPct val="0"/>
      </a:spcAft>
      <a:buFont typeface="+mj-lt"/>
      <a:buAutoNum type="arabicPeriod"/>
      <a:defRPr sz="1200" kern="1200">
        <a:solidFill>
          <a:schemeClr val="tx1"/>
        </a:solidFill>
        <a:latin typeface="Arial" charset="0"/>
        <a:ea typeface="+mn-ea"/>
        <a:cs typeface="+mn-cs"/>
      </a:defRPr>
    </a:lvl4pPr>
    <a:lvl5pPr marL="2057400" indent="-228600" algn="l" rtl="0" eaLnBrk="0" fontAlgn="base" hangingPunct="0">
      <a:spcBef>
        <a:spcPct val="30000"/>
      </a:spcBef>
      <a:spcAft>
        <a:spcPct val="0"/>
      </a:spcAft>
      <a:buFont typeface="+mj-lt"/>
      <a:buAutoNum type="arabicPeriod"/>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DDEE6562-252B-44D2-AF75-36921E9805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3530" indent="-293665">
              <a:spcBef>
                <a:spcPct val="30000"/>
              </a:spcBef>
              <a:defRPr sz="1200">
                <a:solidFill>
                  <a:schemeClr val="tx1"/>
                </a:solidFill>
                <a:latin typeface="Arial" panose="020B0604020202020204" pitchFamily="34" charset="0"/>
              </a:defRPr>
            </a:lvl2pPr>
            <a:lvl3pPr marL="1174661" indent="-234932">
              <a:spcBef>
                <a:spcPct val="30000"/>
              </a:spcBef>
              <a:defRPr sz="1200">
                <a:solidFill>
                  <a:schemeClr val="tx1"/>
                </a:solidFill>
                <a:latin typeface="Arial" panose="020B0604020202020204" pitchFamily="34" charset="0"/>
              </a:defRPr>
            </a:lvl3pPr>
            <a:lvl4pPr marL="1644526" indent="-234932">
              <a:spcBef>
                <a:spcPct val="30000"/>
              </a:spcBef>
              <a:defRPr sz="1200">
                <a:solidFill>
                  <a:schemeClr val="tx1"/>
                </a:solidFill>
                <a:latin typeface="Arial" panose="020B0604020202020204" pitchFamily="34" charset="0"/>
              </a:defRPr>
            </a:lvl4pPr>
            <a:lvl5pPr marL="2114390" indent="-234932">
              <a:spcBef>
                <a:spcPct val="30000"/>
              </a:spcBef>
              <a:defRPr sz="1200">
                <a:solidFill>
                  <a:schemeClr val="tx1"/>
                </a:solidFill>
                <a:latin typeface="Arial" panose="020B0604020202020204" pitchFamily="34" charset="0"/>
              </a:defRPr>
            </a:lvl5pPr>
            <a:lvl6pPr marL="2584254" indent="-234932" eaLnBrk="0" fontAlgn="base" hangingPunct="0">
              <a:spcBef>
                <a:spcPct val="30000"/>
              </a:spcBef>
              <a:spcAft>
                <a:spcPct val="0"/>
              </a:spcAft>
              <a:defRPr sz="1200">
                <a:solidFill>
                  <a:schemeClr val="tx1"/>
                </a:solidFill>
                <a:latin typeface="Arial" panose="020B0604020202020204" pitchFamily="34" charset="0"/>
              </a:defRPr>
            </a:lvl6pPr>
            <a:lvl7pPr marL="3054119" indent="-234932" eaLnBrk="0" fontAlgn="base" hangingPunct="0">
              <a:spcBef>
                <a:spcPct val="30000"/>
              </a:spcBef>
              <a:spcAft>
                <a:spcPct val="0"/>
              </a:spcAft>
              <a:defRPr sz="1200">
                <a:solidFill>
                  <a:schemeClr val="tx1"/>
                </a:solidFill>
                <a:latin typeface="Arial" panose="020B0604020202020204" pitchFamily="34" charset="0"/>
              </a:defRPr>
            </a:lvl7pPr>
            <a:lvl8pPr marL="3523983" indent="-234932" eaLnBrk="0" fontAlgn="base" hangingPunct="0">
              <a:spcBef>
                <a:spcPct val="30000"/>
              </a:spcBef>
              <a:spcAft>
                <a:spcPct val="0"/>
              </a:spcAft>
              <a:defRPr sz="1200">
                <a:solidFill>
                  <a:schemeClr val="tx1"/>
                </a:solidFill>
                <a:latin typeface="Arial" panose="020B0604020202020204" pitchFamily="34" charset="0"/>
              </a:defRPr>
            </a:lvl8pPr>
            <a:lvl9pPr marL="3993848" indent="-234932"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483BC08-336C-477D-987E-1BF2BEB02155}" type="slidenum">
              <a:rPr lang="en-US" altLang="en-US"/>
              <a:pPr>
                <a:spcBef>
                  <a:spcPct val="0"/>
                </a:spcBef>
              </a:pPr>
              <a:t>1</a:t>
            </a:fld>
            <a:endParaRPr lang="en-US" altLang="en-US"/>
          </a:p>
        </p:txBody>
      </p:sp>
      <p:sp>
        <p:nvSpPr>
          <p:cNvPr id="5123" name="Rectangle 2">
            <a:extLst>
              <a:ext uri="{FF2B5EF4-FFF2-40B4-BE49-F238E27FC236}">
                <a16:creationId xmlns:a16="http://schemas.microsoft.com/office/drawing/2014/main" id="{31F4EF3D-EC72-44EC-BBDF-C71F2BD18956}"/>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3BA2078A-95C7-4A59-96B9-A7ACD70B59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 typeface="+mj-lt"/>
              <a:buAutoNum type="arabicPeriod"/>
            </a:pPr>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a:t>
            </a:fld>
            <a:endParaRPr lang="en-US" altLang="en-US"/>
          </a:p>
        </p:txBody>
      </p:sp>
    </p:spTree>
    <p:extLst>
      <p:ext uri="{BB962C8B-B14F-4D97-AF65-F5344CB8AC3E}">
        <p14:creationId xmlns:p14="http://schemas.microsoft.com/office/powerpoint/2010/main" val="1385156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32" indent="-234932">
              <a:buFont typeface="+mj-lt"/>
              <a:buAutoNum type="arabicPeriod"/>
            </a:pPr>
            <a:r>
              <a:rPr lang="en-US" dirty="0"/>
              <a:t>The main support for the chapters being in sequence is Ezekiel 37:22-24 where we read of Jesus sitting upon his throne. The following chapter describes Israel “dwelling safely” (suggesting a kingdom scene) – deal with this in a  moment!!</a:t>
            </a:r>
          </a:p>
          <a:p>
            <a:pPr marL="234932" indent="-234932">
              <a:buFont typeface="+mj-lt"/>
              <a:buAutoNum type="arabicPeriod"/>
            </a:pPr>
            <a:r>
              <a:rPr lang="en-US" dirty="0"/>
              <a:t>READ SLIDE</a:t>
            </a:r>
          </a:p>
          <a:p>
            <a:pPr marL="234932" indent="-234932">
              <a:buFont typeface="+mj-lt"/>
              <a:buAutoNum type="arabicPeriod"/>
            </a:pPr>
            <a:r>
              <a:rPr lang="en-US" dirty="0"/>
              <a:t>None of this makes sense if Jesus is sitting on his throne.</a:t>
            </a:r>
          </a:p>
          <a:p>
            <a:pPr marL="234932" indent="-234932">
              <a:buFont typeface="+mj-lt"/>
              <a:buAutoNum type="arabicPeriod"/>
            </a:pPr>
            <a:r>
              <a:rPr lang="en-US" dirty="0"/>
              <a:t>ENTER</a:t>
            </a:r>
          </a:p>
          <a:p>
            <a:pPr marL="234932" indent="-234932">
              <a:buFont typeface="+mj-lt"/>
              <a:buAutoNum type="arabicPeriod"/>
            </a:pPr>
            <a:r>
              <a:rPr lang="en-US" dirty="0"/>
              <a:t>Ezekiel 38 is an event mentioned by all the prophets</a:t>
            </a:r>
          </a:p>
          <a:p>
            <a:pPr marL="234932" indent="-234932">
              <a:buFont typeface="+mj-lt"/>
              <a:buAutoNum type="arabicPeriod"/>
            </a:pPr>
            <a:r>
              <a:rPr lang="en-US" dirty="0"/>
              <a:t>ENTER</a:t>
            </a:r>
          </a:p>
          <a:p>
            <a:pPr marL="234932" indent="-234932">
              <a:buFont typeface="+mj-lt"/>
              <a:buAutoNum type="arabicPeriod"/>
            </a:pPr>
            <a:r>
              <a:rPr lang="en-US" dirty="0"/>
              <a:t>Note verse 17</a:t>
            </a:r>
          </a:p>
          <a:p>
            <a:pPr marL="234932" indent="-234932">
              <a:buFont typeface="+mj-lt"/>
              <a:buAutoNum type="arabicPeriod"/>
            </a:pPr>
            <a:r>
              <a:rPr lang="en-US" dirty="0"/>
              <a:t>NEXT SLIDE</a:t>
            </a:r>
          </a:p>
        </p:txBody>
      </p:sp>
      <p:sp>
        <p:nvSpPr>
          <p:cNvPr id="4" name="Slide Number Placeholder 3"/>
          <p:cNvSpPr>
            <a:spLocks noGrp="1"/>
          </p:cNvSpPr>
          <p:nvPr>
            <p:ph type="sldNum" sz="quarter" idx="10"/>
          </p:nvPr>
        </p:nvSpPr>
        <p:spPr/>
        <p:txBody>
          <a:bodyPr/>
          <a:lstStyle/>
          <a:p>
            <a:fld id="{9DE744D6-1222-47BD-A227-5461E82325F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32" indent="-234932"/>
            <a:r>
              <a:rPr lang="en-US" dirty="0"/>
              <a:t>Ezekiel’s role in latter day events is found elsewhere:</a:t>
            </a:r>
          </a:p>
          <a:p>
            <a:pPr marL="234932" indent="-234932">
              <a:buFont typeface="+mj-lt"/>
              <a:buAutoNum type="arabicPeriod"/>
            </a:pPr>
            <a:r>
              <a:rPr lang="en-US" dirty="0"/>
              <a:t>Chart (above) illustrates the core prophecies which compliment Ezekiel </a:t>
            </a:r>
          </a:p>
          <a:p>
            <a:pPr marL="234932" indent="-234932">
              <a:buFont typeface="+mj-lt"/>
              <a:buAutoNum type="arabicPeriod"/>
            </a:pPr>
            <a:r>
              <a:rPr lang="en-US" dirty="0"/>
              <a:t>One comment suggesting that Ezekiel 38 is based on the view that the latter day section from Ezekiel 34-39 is in sequential order  - </a:t>
            </a:r>
            <a:r>
              <a:rPr lang="en-US" b="1" i="1" dirty="0"/>
              <a:t>Is this the case?</a:t>
            </a:r>
            <a:endParaRPr lang="en-US" dirty="0"/>
          </a:p>
          <a:p>
            <a:pPr marL="234932" indent="-234932">
              <a:buFont typeface="+mj-lt"/>
              <a:buAutoNum type="arabicPeriod"/>
            </a:pPr>
            <a:r>
              <a:rPr lang="en-US" dirty="0"/>
              <a:t>NEXT SLIDE</a:t>
            </a:r>
          </a:p>
        </p:txBody>
      </p:sp>
      <p:sp>
        <p:nvSpPr>
          <p:cNvPr id="4" name="Slide Number Placeholder 3"/>
          <p:cNvSpPr>
            <a:spLocks noGrp="1"/>
          </p:cNvSpPr>
          <p:nvPr>
            <p:ph type="sldNum" sz="quarter" idx="10"/>
          </p:nvPr>
        </p:nvSpPr>
        <p:spPr/>
        <p:txBody>
          <a:bodyPr/>
          <a:lstStyle/>
          <a:p>
            <a:fld id="{9DE744D6-1222-47BD-A227-5461E82325F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32" indent="-234932">
              <a:buFont typeface="+mj-lt"/>
              <a:buAutoNum type="arabicPeriod"/>
            </a:pPr>
            <a:r>
              <a:rPr lang="en-US" dirty="0"/>
              <a:t>Isaiah prophesied about 120 years before Babylon, yet the</a:t>
            </a:r>
            <a:r>
              <a:rPr lang="en-US" baseline="0" dirty="0"/>
              <a:t> prophecies about Assyria fit the latter day pattern.</a:t>
            </a:r>
          </a:p>
          <a:p>
            <a:pPr marL="234932" indent="-234932">
              <a:buFont typeface="+mj-lt"/>
              <a:buAutoNum type="arabicPeriod"/>
            </a:pPr>
            <a:r>
              <a:rPr lang="en-US" baseline="0" dirty="0"/>
              <a:t>Example of Isaiah 14 – proverb against the king of Babylon, yet described as the Assyrian in verse 25.</a:t>
            </a:r>
          </a:p>
          <a:p>
            <a:pPr marL="234932" indent="-234932">
              <a:buFont typeface="+mj-lt"/>
              <a:buAutoNum type="arabicPeriod"/>
            </a:pPr>
            <a:r>
              <a:rPr lang="en-US" baseline="0" dirty="0"/>
              <a:t>Isaiah 10 describes the invasion of Sennacherib with latter day overtones – note verse 6, “to take a spoil and prey”</a:t>
            </a:r>
          </a:p>
          <a:p>
            <a:pPr marL="234932" indent="-234932">
              <a:buFont typeface="+mj-lt"/>
              <a:buAutoNum type="arabicPeriod"/>
            </a:pPr>
            <a:r>
              <a:rPr lang="en-US" dirty="0"/>
              <a:t>READ SLIDE – Isaiah 29-31 describe the historical events in Hezekiah’s day – </a:t>
            </a:r>
            <a:r>
              <a:rPr lang="en-US" b="1" i="1" dirty="0"/>
              <a:t>yet prophetical, see Isa.30:8.</a:t>
            </a:r>
          </a:p>
          <a:p>
            <a:pPr marL="234932" indent="-234932">
              <a:buFont typeface="+mj-lt"/>
              <a:buAutoNum type="arabicPeriod"/>
            </a:pPr>
            <a:r>
              <a:rPr lang="en-US" dirty="0"/>
              <a:t>Isaiah and Ezekiel both describe the Image power of Daniel.</a:t>
            </a:r>
          </a:p>
          <a:p>
            <a:pPr marL="234932" indent="-234932"/>
            <a:endParaRPr lang="en-US" dirty="0"/>
          </a:p>
        </p:txBody>
      </p:sp>
      <p:sp>
        <p:nvSpPr>
          <p:cNvPr id="4" name="Slide Number Placeholder 3"/>
          <p:cNvSpPr>
            <a:spLocks noGrp="1"/>
          </p:cNvSpPr>
          <p:nvPr>
            <p:ph type="sldNum" sz="quarter" idx="10"/>
          </p:nvPr>
        </p:nvSpPr>
        <p:spPr/>
        <p:txBody>
          <a:bodyPr/>
          <a:lstStyle/>
          <a:p>
            <a:fld id="{9DE744D6-1222-47BD-A227-5461E82325F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32" indent="-234932">
              <a:buFont typeface="+mj-lt"/>
              <a:buAutoNum type="arabicPeriod"/>
            </a:pPr>
            <a:r>
              <a:rPr lang="en-US" dirty="0"/>
              <a:t>Daniel 11:40-45 provides the clearest comparison to Ezekiel 38</a:t>
            </a:r>
          </a:p>
          <a:p>
            <a:pPr marL="234932" indent="-234932">
              <a:buFont typeface="+mj-lt"/>
              <a:buAutoNum type="arabicPeriod"/>
            </a:pPr>
            <a:r>
              <a:rPr lang="en-US" dirty="0"/>
              <a:t>This chart illustrates the similarities between Ezekiel</a:t>
            </a:r>
            <a:r>
              <a:rPr lang="en-US" baseline="0" dirty="0"/>
              <a:t> 38 and Daniel 11 – the language is unmistakably the same.</a:t>
            </a:r>
          </a:p>
          <a:p>
            <a:pPr marL="0" indent="0">
              <a:buNone/>
            </a:pPr>
            <a:endParaRPr lang="en-US" dirty="0"/>
          </a:p>
          <a:p>
            <a:pPr marL="234932" indent="-234932">
              <a:buFont typeface="+mj-lt"/>
              <a:buAutoNum type="arabicPeriod"/>
            </a:pPr>
            <a:endParaRPr lang="en-US" dirty="0"/>
          </a:p>
        </p:txBody>
      </p:sp>
      <p:sp>
        <p:nvSpPr>
          <p:cNvPr id="4" name="Slide Number Placeholder 3"/>
          <p:cNvSpPr>
            <a:spLocks noGrp="1"/>
          </p:cNvSpPr>
          <p:nvPr>
            <p:ph type="sldNum" sz="quarter" idx="10"/>
          </p:nvPr>
        </p:nvSpPr>
        <p:spPr/>
        <p:txBody>
          <a:bodyPr/>
          <a:lstStyle/>
          <a:p>
            <a:fld id="{9DE744D6-1222-47BD-A227-5461E82325F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32" indent="-234932">
              <a:buFont typeface="+mj-lt"/>
              <a:buAutoNum type="arabicPeriod"/>
            </a:pPr>
            <a:r>
              <a:rPr lang="en-US" dirty="0"/>
              <a:t>This slide demonstrates that the chapters are complete in themselves</a:t>
            </a:r>
          </a:p>
          <a:p>
            <a:pPr marL="234932" indent="-234932">
              <a:buFont typeface="+mj-lt"/>
              <a:buAutoNum type="arabicPeriod"/>
            </a:pPr>
            <a:r>
              <a:rPr lang="en-US" dirty="0"/>
              <a:t>Each chapter provides a picture of the same time period from a different perspective</a:t>
            </a:r>
          </a:p>
          <a:p>
            <a:pPr marL="234932" indent="-234932">
              <a:buFont typeface="+mj-lt"/>
              <a:buAutoNum type="arabicPeriod"/>
            </a:pPr>
            <a:r>
              <a:rPr lang="en-US" dirty="0"/>
              <a:t>REVIEW SLIDE</a:t>
            </a:r>
          </a:p>
          <a:p>
            <a:pPr marL="234932" indent="-234932"/>
            <a:endParaRPr lang="en-US" dirty="0"/>
          </a:p>
          <a:p>
            <a:endParaRPr lang="en-US" dirty="0"/>
          </a:p>
        </p:txBody>
      </p:sp>
      <p:sp>
        <p:nvSpPr>
          <p:cNvPr id="4" name="Slide Number Placeholder 3"/>
          <p:cNvSpPr>
            <a:spLocks noGrp="1"/>
          </p:cNvSpPr>
          <p:nvPr>
            <p:ph type="sldNum" sz="quarter" idx="10"/>
          </p:nvPr>
        </p:nvSpPr>
        <p:spPr/>
        <p:txBody>
          <a:bodyPr/>
          <a:lstStyle/>
          <a:p>
            <a:fld id="{9DE744D6-1222-47BD-A227-5461E82325F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Ezekiel describes Israel’s circumstances when the invasion occurs – verse 11</a:t>
            </a:r>
          </a:p>
          <a:p>
            <a:r>
              <a:rPr lang="en-CA" dirty="0"/>
              <a:t>ENTER</a:t>
            </a:r>
          </a:p>
          <a:p>
            <a:r>
              <a:rPr lang="en-CA" dirty="0"/>
              <a:t>The term “unwalled villages” is applied to rural living in Lev.25:31</a:t>
            </a:r>
          </a:p>
          <a:p>
            <a:r>
              <a:rPr lang="en-CA" dirty="0"/>
              <a:t>ENTER</a:t>
            </a:r>
          </a:p>
          <a:p>
            <a:r>
              <a:rPr lang="en-CA" dirty="0"/>
              <a:t>“dwell </a:t>
            </a:r>
            <a:r>
              <a:rPr lang="en-CA" u="sng" dirty="0"/>
              <a:t>safely</a:t>
            </a:r>
            <a:r>
              <a:rPr lang="en-CA" dirty="0"/>
              <a:t>” – Hebrew word ‘</a:t>
            </a:r>
            <a:r>
              <a:rPr lang="en-CA" dirty="0" err="1"/>
              <a:t>batach</a:t>
            </a:r>
            <a:r>
              <a:rPr lang="en-CA" dirty="0"/>
              <a:t>’</a:t>
            </a:r>
          </a:p>
          <a:p>
            <a:r>
              <a:rPr lang="en-CA" dirty="0"/>
              <a:t>ENTER</a:t>
            </a:r>
          </a:p>
          <a:p>
            <a:r>
              <a:rPr lang="en-CA" dirty="0"/>
              <a:t>Used in a variety of ways</a:t>
            </a:r>
          </a:p>
          <a:p>
            <a:r>
              <a:rPr lang="en-CA" dirty="0"/>
              <a:t>NEXT SLIDE</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8</a:t>
            </a:fld>
            <a:endParaRPr lang="en-US" altLang="en-US"/>
          </a:p>
        </p:txBody>
      </p:sp>
    </p:spTree>
    <p:extLst>
      <p:ext uri="{BB962C8B-B14F-4D97-AF65-F5344CB8AC3E}">
        <p14:creationId xmlns:p14="http://schemas.microsoft.com/office/powerpoint/2010/main" val="1749804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Another observation is the players involved</a:t>
            </a:r>
          </a:p>
          <a:p>
            <a:r>
              <a:rPr lang="en-CA" dirty="0"/>
              <a:t>Who is absent from the list?</a:t>
            </a:r>
          </a:p>
          <a:p>
            <a:pPr lvl="1"/>
            <a:r>
              <a:rPr lang="en-CA" dirty="0"/>
              <a:t>ENTER – The surrounding Arab nations</a:t>
            </a:r>
          </a:p>
          <a:p>
            <a:r>
              <a:rPr lang="en-CA" dirty="0"/>
              <a:t>Suggestions as to why this is so!!</a:t>
            </a:r>
          </a:p>
          <a:p>
            <a:r>
              <a:rPr lang="en-CA" dirty="0"/>
              <a:t>ENTER</a:t>
            </a:r>
          </a:p>
          <a:p>
            <a:r>
              <a:rPr lang="en-CA" dirty="0"/>
              <a:t>Peace treaties have been entered into – Egypt 1979; Jordan 1994; Palestinians 1993</a:t>
            </a:r>
          </a:p>
          <a:p>
            <a:pPr lvl="1"/>
            <a:r>
              <a:rPr lang="en-CA" dirty="0"/>
              <a:t>hence Daniel 11:41-42</a:t>
            </a:r>
          </a:p>
          <a:p>
            <a:r>
              <a:rPr lang="en-CA" dirty="0"/>
              <a:t>Egypt’s relationship to Israel  causes her problems  - Isa.30:2; 31:1; 36:6</a:t>
            </a:r>
          </a:p>
          <a:p>
            <a:pPr lvl="1"/>
            <a:r>
              <a:rPr lang="en-CA" dirty="0"/>
              <a:t>The present relationship, yet to develop further</a:t>
            </a:r>
          </a:p>
          <a:p>
            <a:r>
              <a:rPr lang="en-CA" dirty="0"/>
              <a:t>Jordan is not to be trusted – last November cancelled parts of the treaty.</a:t>
            </a:r>
          </a:p>
          <a:p>
            <a:r>
              <a:rPr lang="en-CA" dirty="0"/>
              <a:t>The greatest present threat is Gaza and Southern Lebanon</a:t>
            </a:r>
          </a:p>
          <a:p>
            <a:pPr lvl="1"/>
            <a:r>
              <a:rPr lang="en-CA" dirty="0"/>
              <a:t>Hamas and Hezbollah</a:t>
            </a:r>
          </a:p>
          <a:p>
            <a:r>
              <a:rPr lang="en-CA" dirty="0"/>
              <a:t>NEXT SLIDE</a:t>
            </a:r>
          </a:p>
          <a:p>
            <a:endParaRPr lang="en-CA" dirty="0"/>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9</a:t>
            </a:fld>
            <a:endParaRPr lang="en-US" altLang="en-US"/>
          </a:p>
        </p:txBody>
      </p:sp>
    </p:spTree>
    <p:extLst>
      <p:ext uri="{BB962C8B-B14F-4D97-AF65-F5344CB8AC3E}">
        <p14:creationId xmlns:p14="http://schemas.microsoft.com/office/powerpoint/2010/main" val="2331650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Psa.83:5-8 describes the hostile attitude of the nations around Israel</a:t>
            </a:r>
          </a:p>
          <a:p>
            <a:pPr lvl="1"/>
            <a:r>
              <a:rPr lang="en-CA" dirty="0"/>
              <a:t>Edom, Moab, children of Ammon – Territory of Jordan.</a:t>
            </a:r>
          </a:p>
          <a:p>
            <a:pPr lvl="1"/>
            <a:r>
              <a:rPr lang="en-CA" dirty="0"/>
              <a:t>Jordan presently has a peace agreement with Israel</a:t>
            </a:r>
          </a:p>
          <a:p>
            <a:r>
              <a:rPr lang="en-CA" dirty="0"/>
              <a:t>Note verse 7 “Philistines </a:t>
            </a:r>
            <a:r>
              <a:rPr lang="en-CA" u="sng" dirty="0"/>
              <a:t>WITH</a:t>
            </a:r>
            <a:r>
              <a:rPr lang="en-CA" dirty="0"/>
              <a:t>…inhabitants of Tyre”</a:t>
            </a:r>
          </a:p>
          <a:p>
            <a:r>
              <a:rPr lang="en-CA" dirty="0"/>
              <a:t>The two main antagonists are Hamas and </a:t>
            </a:r>
            <a:r>
              <a:rPr lang="en-CA" dirty="0" err="1"/>
              <a:t>Hezollah</a:t>
            </a:r>
            <a:endParaRPr lang="en-CA" dirty="0"/>
          </a:p>
          <a:p>
            <a:pPr lvl="1"/>
            <a:r>
              <a:rPr lang="en-CA" dirty="0"/>
              <a:t>Peace has to be achieved – How? Not revealed</a:t>
            </a:r>
          </a:p>
          <a:p>
            <a:r>
              <a:rPr lang="en-CA" dirty="0"/>
              <a:t>NEXT SLIDE</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10</a:t>
            </a:fld>
            <a:endParaRPr lang="en-US" altLang="en-US"/>
          </a:p>
        </p:txBody>
      </p:sp>
    </p:spTree>
    <p:extLst>
      <p:ext uri="{BB962C8B-B14F-4D97-AF65-F5344CB8AC3E}">
        <p14:creationId xmlns:p14="http://schemas.microsoft.com/office/powerpoint/2010/main" val="1424668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map identifies the location of the various players in Ezekiel 38</a:t>
            </a:r>
          </a:p>
          <a:p>
            <a:r>
              <a:rPr lang="en-CA" dirty="0"/>
              <a:t>Major changes in the political alignment are necessary before the invasion</a:t>
            </a:r>
          </a:p>
          <a:p>
            <a:pPr lvl="1"/>
            <a:r>
              <a:rPr lang="en-CA" dirty="0"/>
              <a:t>NATO must disappear; Europe must change its allegiance</a:t>
            </a:r>
          </a:p>
          <a:p>
            <a:pPr lvl="1"/>
            <a:r>
              <a:rPr lang="en-CA" dirty="0"/>
              <a:t>Cracks are already showing in the EU and France and Germany are drawing closer.</a:t>
            </a:r>
          </a:p>
          <a:p>
            <a:r>
              <a:rPr lang="en-CA" dirty="0"/>
              <a:t>When we look at a map and realize the size of Gog’s confederacy, we can appreciate the language of Ezekiel</a:t>
            </a:r>
          </a:p>
          <a:p>
            <a:endParaRPr lang="en-CA" dirty="0"/>
          </a:p>
          <a:p>
            <a:r>
              <a:rPr lang="en-CA" dirty="0"/>
              <a:t>NEXT SLIDE</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11</a:t>
            </a:fld>
            <a:endParaRPr lang="en-US" altLang="en-US"/>
          </a:p>
        </p:txBody>
      </p:sp>
    </p:spTree>
    <p:extLst>
      <p:ext uri="{BB962C8B-B14F-4D97-AF65-F5344CB8AC3E}">
        <p14:creationId xmlns:p14="http://schemas.microsoft.com/office/powerpoint/2010/main" val="437854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12</a:t>
            </a:fld>
            <a:endParaRPr lang="en-US" altLang="en-US"/>
          </a:p>
        </p:txBody>
      </p:sp>
    </p:spTree>
    <p:extLst>
      <p:ext uri="{BB962C8B-B14F-4D97-AF65-F5344CB8AC3E}">
        <p14:creationId xmlns:p14="http://schemas.microsoft.com/office/powerpoint/2010/main" val="1040938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32" indent="-234932"/>
            <a:r>
              <a:rPr lang="en-US" dirty="0"/>
              <a:t>Ezekiel 38:9</a:t>
            </a:r>
          </a:p>
          <a:p>
            <a:pPr marL="234932" indent="-234932">
              <a:buFont typeface="+mj-lt"/>
              <a:buAutoNum type="arabicPeriod"/>
            </a:pPr>
            <a:r>
              <a:rPr lang="en-US" dirty="0"/>
              <a:t>Again the picture provides an unprecedented invasion</a:t>
            </a:r>
          </a:p>
          <a:p>
            <a:pPr marL="234932" indent="-234932">
              <a:buFont typeface="+mj-lt"/>
              <a:buAutoNum type="arabicPeriod"/>
            </a:pPr>
            <a:r>
              <a:rPr lang="en-US" dirty="0"/>
              <a:t>Like a storm – “thou </a:t>
            </a:r>
            <a:r>
              <a:rPr lang="en-US" dirty="0" err="1"/>
              <a:t>shalt</a:t>
            </a:r>
            <a:r>
              <a:rPr lang="en-US" dirty="0"/>
              <a:t> be like a cloud to </a:t>
            </a:r>
            <a:r>
              <a:rPr lang="en-US" b="1" i="1" dirty="0"/>
              <a:t>cover the land.</a:t>
            </a:r>
            <a:r>
              <a:rPr lang="en-US" dirty="0"/>
              <a:t> </a:t>
            </a:r>
          </a:p>
          <a:p>
            <a:pPr marL="234932" indent="-234932">
              <a:buFont typeface="+mj-lt"/>
              <a:buAutoNum type="arabicPeriod"/>
            </a:pPr>
            <a:r>
              <a:rPr lang="en-US" dirty="0"/>
              <a:t>A reminder of the crucifixion when the  sky over them went black and “covered the land” (Matthew 27:45).</a:t>
            </a:r>
          </a:p>
          <a:p>
            <a:pPr marL="692132" lvl="1" indent="-234932">
              <a:buFont typeface="+mj-lt"/>
              <a:buAutoNum type="arabicPeriod"/>
            </a:pPr>
            <a:r>
              <a:rPr lang="en-US" dirty="0"/>
              <a:t>At the exodus Egypt experienced a darkness that could be felt (Exod.10:21)</a:t>
            </a:r>
          </a:p>
          <a:p>
            <a:pPr marL="234932" indent="-234932">
              <a:buFont typeface="+mj-lt"/>
              <a:buAutoNum type="arabicPeriod"/>
            </a:pPr>
            <a:r>
              <a:rPr lang="en-US" dirty="0"/>
              <a:t>In the garden Jesus said, “this is your hour and the power of darkness” (Luke 22:53).</a:t>
            </a:r>
          </a:p>
          <a:p>
            <a:pPr marL="234932" indent="-234932">
              <a:buFont typeface="+mj-lt"/>
              <a:buAutoNum type="arabicPeriod"/>
            </a:pPr>
            <a:r>
              <a:rPr lang="en-US" dirty="0"/>
              <a:t>Other details are filled out by other prophecies.</a:t>
            </a:r>
          </a:p>
          <a:p>
            <a:pPr marL="234932" indent="-234932">
              <a:buFont typeface="+mj-lt"/>
              <a:buAutoNum type="arabicPeriod"/>
            </a:pPr>
            <a:r>
              <a:rPr lang="en-US" dirty="0"/>
              <a:t>NEXT SLIDE</a:t>
            </a:r>
          </a:p>
          <a:p>
            <a:pPr marL="234932" indent="-234932">
              <a:buFont typeface="+mj-lt"/>
              <a:buAutoNum type="arabicPeriod"/>
            </a:pPr>
            <a:endParaRPr lang="en-US" dirty="0"/>
          </a:p>
        </p:txBody>
      </p:sp>
      <p:sp>
        <p:nvSpPr>
          <p:cNvPr id="4" name="Slide Number Placeholder 3"/>
          <p:cNvSpPr>
            <a:spLocks noGrp="1"/>
          </p:cNvSpPr>
          <p:nvPr>
            <p:ph type="sldNum" sz="quarter" idx="10"/>
          </p:nvPr>
        </p:nvSpPr>
        <p:spPr/>
        <p:txBody>
          <a:bodyPr/>
          <a:lstStyle/>
          <a:p>
            <a:fld id="{9DE744D6-1222-47BD-A227-5461E82325F9}"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32" indent="-234932">
              <a:buFont typeface="+mj-lt"/>
              <a:buAutoNum type="arabicPeriod"/>
            </a:pPr>
            <a:r>
              <a:rPr lang="en-US" dirty="0"/>
              <a:t>Daniel 11:40 describes</a:t>
            </a:r>
            <a:r>
              <a:rPr lang="en-US" baseline="0" dirty="0"/>
              <a:t> the invasion as proceeding like a whirlwind.</a:t>
            </a:r>
          </a:p>
          <a:p>
            <a:pPr marL="234932" indent="-234932">
              <a:buFont typeface="+mj-lt"/>
              <a:buAutoNum type="arabicPeriod"/>
            </a:pPr>
            <a:r>
              <a:rPr lang="en-US" baseline="0" dirty="0"/>
              <a:t>Whirlwinds move with speed, some are accompanied by lightning.</a:t>
            </a:r>
          </a:p>
          <a:p>
            <a:pPr marL="234932" indent="-234932">
              <a:buFont typeface="+mj-lt"/>
              <a:buAutoNum type="arabicPeriod"/>
            </a:pPr>
            <a:r>
              <a:rPr lang="en-US" baseline="0" dirty="0"/>
              <a:t>The Israelis are known for their lightning attacks – the element</a:t>
            </a:r>
            <a:r>
              <a:rPr lang="en-US" dirty="0"/>
              <a:t> of surprise has allowed them to resist the aggressor.  Now the tables are to be turned; without much warning the forces of Gog will ascend over the land.</a:t>
            </a:r>
          </a:p>
          <a:p>
            <a:pPr marL="234932" indent="-234932">
              <a:buFont typeface="+mj-lt"/>
              <a:buAutoNum type="arabicPeriod"/>
            </a:pPr>
            <a:r>
              <a:rPr lang="en-US" dirty="0"/>
              <a:t>The language also suggests a tsunami like invasion – they “shall overflow…”</a:t>
            </a:r>
          </a:p>
          <a:p>
            <a:pPr marL="234932" indent="-234932">
              <a:buFont typeface="+mj-lt"/>
              <a:buAutoNum type="arabicPeriod"/>
            </a:pPr>
            <a:r>
              <a:rPr lang="en-US" dirty="0"/>
              <a:t>The invasion shall involve land and naval forces.</a:t>
            </a:r>
          </a:p>
          <a:p>
            <a:pPr marL="234932" indent="-234932">
              <a:buFont typeface="+mj-lt"/>
              <a:buAutoNum type="arabicPeriod"/>
            </a:pPr>
            <a:r>
              <a:rPr lang="en-US" dirty="0"/>
              <a:t>Ezekiel adds further detail</a:t>
            </a:r>
          </a:p>
          <a:p>
            <a:pPr marL="234932" indent="-234932"/>
            <a:r>
              <a:rPr lang="en-US" sz="1600" b="1" dirty="0"/>
              <a:t>NEXT SLIDE</a:t>
            </a:r>
            <a:endParaRPr lang="en-US" b="1" dirty="0"/>
          </a:p>
        </p:txBody>
      </p:sp>
      <p:sp>
        <p:nvSpPr>
          <p:cNvPr id="4" name="Slide Number Placeholder 3"/>
          <p:cNvSpPr>
            <a:spLocks noGrp="1"/>
          </p:cNvSpPr>
          <p:nvPr>
            <p:ph type="sldNum" sz="quarter" idx="10"/>
          </p:nvPr>
        </p:nvSpPr>
        <p:spPr/>
        <p:txBody>
          <a:bodyPr/>
          <a:lstStyle/>
          <a:p>
            <a:fld id="{9DE744D6-1222-47BD-A227-5461E82325F9}"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32" indent="-234932">
              <a:buFont typeface="+mj-lt"/>
              <a:buAutoNum type="arabicPeriod"/>
            </a:pPr>
            <a:r>
              <a:rPr lang="en-US" dirty="0"/>
              <a:t>Isaiah 16 – A prophecy about Moab. All indication is that Israel seeks refuge in Moab (modern Jordan) in order to escape the northern invader.</a:t>
            </a:r>
          </a:p>
          <a:p>
            <a:pPr marL="234932" indent="-234932">
              <a:buFont typeface="+mj-lt"/>
              <a:buAutoNum type="arabicPeriod"/>
            </a:pPr>
            <a:r>
              <a:rPr lang="en-US" dirty="0"/>
              <a:t>Daniel 11 supports this by informing us that Edom, Moab and the children of </a:t>
            </a:r>
            <a:r>
              <a:rPr lang="en-US" dirty="0" err="1"/>
              <a:t>Ammon</a:t>
            </a:r>
            <a:r>
              <a:rPr lang="en-US" dirty="0"/>
              <a:t> escape the invasion.</a:t>
            </a:r>
          </a:p>
          <a:p>
            <a:pPr marL="234932" indent="-234932">
              <a:buFont typeface="+mj-lt"/>
              <a:buAutoNum type="arabicPeriod"/>
            </a:pPr>
            <a:endParaRPr lang="en-US" dirty="0"/>
          </a:p>
          <a:p>
            <a:pPr marL="234932" indent="-234932"/>
            <a:r>
              <a:rPr lang="en-US" dirty="0"/>
              <a:t>@</a:t>
            </a:r>
          </a:p>
        </p:txBody>
      </p:sp>
      <p:sp>
        <p:nvSpPr>
          <p:cNvPr id="4" name="Slide Number Placeholder 3"/>
          <p:cNvSpPr>
            <a:spLocks noGrp="1"/>
          </p:cNvSpPr>
          <p:nvPr>
            <p:ph type="sldNum" sz="quarter" idx="10"/>
          </p:nvPr>
        </p:nvSpPr>
        <p:spPr/>
        <p:txBody>
          <a:bodyPr/>
          <a:lstStyle/>
          <a:p>
            <a:fld id="{9DE744D6-1222-47BD-A227-5461E82325F9}"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32" indent="-234932">
              <a:buFont typeface="+mj-lt"/>
              <a:buAutoNum type="arabicPeriod"/>
            </a:pPr>
            <a:r>
              <a:rPr lang="en-US" dirty="0"/>
              <a:t>Two scriptures add more detail to the picture: Daniel 11:42-43 and Isaiah 19:1-4. These show that Egypt also becomes a victim of the invasion.</a:t>
            </a:r>
          </a:p>
          <a:p>
            <a:pPr marL="234932" indent="-234932">
              <a:buFont typeface="+mj-lt"/>
              <a:buAutoNum type="arabicPeriod"/>
            </a:pPr>
            <a:endParaRPr lang="en-US" dirty="0"/>
          </a:p>
          <a:p>
            <a:pPr marL="234932" indent="-234932">
              <a:buFont typeface="+mj-lt"/>
              <a:buAutoNum type="arabicPeriod"/>
            </a:pPr>
            <a:endParaRPr lang="en-US" dirty="0"/>
          </a:p>
          <a:p>
            <a:pPr marL="234932" indent="-234932">
              <a:buFont typeface="+mj-lt"/>
              <a:buAutoNum type="arabicPeriod"/>
            </a:pPr>
            <a:r>
              <a:rPr lang="en-US" dirty="0"/>
              <a:t>Egypt was the first to establish ties with Israel – March 26, 1979, the first between Israel and any of its Arab neighbors; in recent times has been involved in attempting to broker peace with the Palestinians.</a:t>
            </a:r>
          </a:p>
          <a:p>
            <a:pPr marL="234932" indent="-234932">
              <a:buFont typeface="+mj-lt"/>
              <a:buAutoNum type="arabicPeriod"/>
            </a:pPr>
            <a:endParaRPr lang="en-US" dirty="0"/>
          </a:p>
        </p:txBody>
      </p:sp>
      <p:sp>
        <p:nvSpPr>
          <p:cNvPr id="4" name="Slide Number Placeholder 3"/>
          <p:cNvSpPr>
            <a:spLocks noGrp="1"/>
          </p:cNvSpPr>
          <p:nvPr>
            <p:ph type="sldNum" sz="quarter" idx="10"/>
          </p:nvPr>
        </p:nvSpPr>
        <p:spPr/>
        <p:txBody>
          <a:bodyPr/>
          <a:lstStyle/>
          <a:p>
            <a:fld id="{9DE744D6-1222-47BD-A227-5461E82325F9}"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shear size of the confederacy is frightening</a:t>
            </a:r>
          </a:p>
          <a:p>
            <a:r>
              <a:rPr lang="en-CA" dirty="0"/>
              <a:t>The slide shows the modern names of the countries involved + their military capability.</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18</a:t>
            </a:fld>
            <a:endParaRPr lang="en-US" altLang="en-US"/>
          </a:p>
        </p:txBody>
      </p:sp>
    </p:spTree>
    <p:extLst>
      <p:ext uri="{BB962C8B-B14F-4D97-AF65-F5344CB8AC3E}">
        <p14:creationId xmlns:p14="http://schemas.microsoft.com/office/powerpoint/2010/main" val="22153975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32" indent="-234932">
              <a:buFont typeface="+mj-lt"/>
              <a:buAutoNum type="arabicPeriod"/>
            </a:pPr>
            <a:r>
              <a:rPr lang="en-US" dirty="0"/>
              <a:t>The Northern invader will establish his authority by taking Jerusalem – Daniel 11:44-45</a:t>
            </a:r>
          </a:p>
          <a:p>
            <a:pPr marL="234932" indent="-234932">
              <a:buFont typeface="+mj-lt"/>
              <a:buAutoNum type="arabicPeriod"/>
            </a:pPr>
            <a:r>
              <a:rPr lang="en-US" dirty="0"/>
              <a:t>The record says “he shall plant his tabernacles in </a:t>
            </a:r>
            <a:r>
              <a:rPr lang="en-US" b="1" dirty="0"/>
              <a:t>the glorious holy mountain”</a:t>
            </a:r>
            <a:r>
              <a:rPr lang="en-US" dirty="0"/>
              <a:t> – This is God’s mountain – where He intends to dwell.</a:t>
            </a:r>
          </a:p>
          <a:p>
            <a:pPr marL="234932" indent="-234932">
              <a:buFont typeface="+mj-lt"/>
              <a:buAutoNum type="arabicPeriod"/>
            </a:pPr>
            <a:r>
              <a:rPr lang="en-US" dirty="0"/>
              <a:t>Note Isaiah 14:13-15 – the arrogance of human pride.</a:t>
            </a:r>
          </a:p>
        </p:txBody>
      </p:sp>
      <p:sp>
        <p:nvSpPr>
          <p:cNvPr id="4" name="Slide Number Placeholder 3"/>
          <p:cNvSpPr>
            <a:spLocks noGrp="1"/>
          </p:cNvSpPr>
          <p:nvPr>
            <p:ph type="sldNum" sz="quarter" idx="10"/>
          </p:nvPr>
        </p:nvSpPr>
        <p:spPr/>
        <p:txBody>
          <a:bodyPr/>
          <a:lstStyle/>
          <a:p>
            <a:fld id="{9DE744D6-1222-47BD-A227-5461E82325F9}"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Zechariah provides a graphic picture of the desolation – 13:8</a:t>
            </a:r>
          </a:p>
          <a:p>
            <a:r>
              <a:rPr lang="en-CA" dirty="0"/>
              <a:t>The most concentration of population is around Tel Aviv.</a:t>
            </a:r>
          </a:p>
          <a:p>
            <a:pPr lvl="1"/>
            <a:r>
              <a:rPr lang="en-CA" dirty="0"/>
              <a:t>2/3 will perish – equivalent to the holocaust.</a:t>
            </a:r>
          </a:p>
          <a:p>
            <a:pPr lvl="1"/>
            <a:r>
              <a:rPr lang="en-CA" dirty="0"/>
              <a:t>This region is perhaps the most secular.</a:t>
            </a:r>
          </a:p>
        </p:txBody>
      </p:sp>
      <p:sp>
        <p:nvSpPr>
          <p:cNvPr id="4" name="Slide Number Placeholder 3"/>
          <p:cNvSpPr>
            <a:spLocks noGrp="1"/>
          </p:cNvSpPr>
          <p:nvPr>
            <p:ph type="sldNum" sz="quarter" idx="5"/>
          </p:nvPr>
        </p:nvSpPr>
        <p:spPr/>
        <p:txBody>
          <a:bodyPr/>
          <a:lstStyle/>
          <a:p>
            <a:pPr>
              <a:defRPr/>
            </a:pPr>
            <a:fld id="{0D09B224-CBA0-43CA-BC6E-8A74D5967202}" type="slidenum">
              <a:rPr lang="en-US" altLang="en-US" smtClean="0"/>
              <a:pPr>
                <a:defRPr/>
              </a:pPr>
              <a:t>20</a:t>
            </a:fld>
            <a:endParaRPr lang="en-US" altLang="en-US"/>
          </a:p>
        </p:txBody>
      </p:sp>
    </p:spTree>
    <p:extLst>
      <p:ext uri="{BB962C8B-B14F-4D97-AF65-F5344CB8AC3E}">
        <p14:creationId xmlns:p14="http://schemas.microsoft.com/office/powerpoint/2010/main" val="3953271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4932" indent="-234932">
              <a:buFont typeface="+mj-lt"/>
              <a:buAutoNum type="arabicPeriod"/>
            </a:pPr>
            <a:r>
              <a:rPr lang="en-US" dirty="0"/>
              <a:t>Zechariah provides a graphic picture of the terrible devastation.</a:t>
            </a:r>
          </a:p>
          <a:p>
            <a:pPr marL="234932" indent="-234932">
              <a:buFont typeface="+mj-lt"/>
              <a:buAutoNum type="arabicPeriod"/>
            </a:pPr>
            <a:r>
              <a:rPr lang="en-US" dirty="0"/>
              <a:t>Jerusalem Humiliated: Zech.14:1-2: Man’s basest instincts will rise to the surface.</a:t>
            </a:r>
          </a:p>
          <a:p>
            <a:pPr marL="704797" lvl="1" indent="-234932">
              <a:buFont typeface="+mj-lt"/>
              <a:buAutoNum type="arabicPeriod"/>
            </a:pPr>
            <a:r>
              <a:rPr lang="en-US" dirty="0"/>
              <a:t>It is possible that when the saints are taken away for judgment </a:t>
            </a:r>
            <a:r>
              <a:rPr lang="en-US" b="1" i="1" dirty="0"/>
              <a:t>all restraint will be removed.</a:t>
            </a:r>
            <a:r>
              <a:rPr lang="en-US" dirty="0"/>
              <a:t> Humanity will be plunged into the depths of degradation.</a:t>
            </a:r>
          </a:p>
          <a:p>
            <a:pPr marL="234932" indent="-234932">
              <a:buFont typeface="+mj-lt"/>
              <a:buAutoNum type="arabicPeriod"/>
            </a:pPr>
            <a:r>
              <a:rPr lang="en-US" dirty="0"/>
              <a:t>Ezekiel informs us that the surrounding Arab nations will be quick to seize the land – Ezekiel 36:2-3. It happened in the days of Zerubbabel when Israel returned to the land; the Samaritans where in occupation – they had taken over after the Babylonians invaded the land.</a:t>
            </a:r>
          </a:p>
          <a:p>
            <a:pPr marL="234932" indent="-234932">
              <a:buFont typeface="+mj-lt"/>
              <a:buAutoNum type="arabicPeriod"/>
            </a:pPr>
            <a:r>
              <a:rPr lang="en-US" dirty="0"/>
              <a:t>We have a picture of </a:t>
            </a:r>
            <a:r>
              <a:rPr lang="en-US" b="1" i="1" dirty="0"/>
              <a:t>utter devastation.</a:t>
            </a:r>
            <a:endParaRPr lang="en-US" dirty="0"/>
          </a:p>
          <a:p>
            <a:pPr marL="234932" indent="-234932">
              <a:buFont typeface="+mj-lt"/>
              <a:buAutoNum type="arabicPeriod"/>
            </a:pPr>
            <a:endParaRPr lang="en-US" dirty="0"/>
          </a:p>
          <a:p>
            <a:pPr marL="234932" indent="-234932"/>
            <a:r>
              <a:rPr lang="en-US" sz="1400" b="1" dirty="0"/>
              <a:t>NEXT SLIDE</a:t>
            </a:r>
          </a:p>
        </p:txBody>
      </p:sp>
      <p:sp>
        <p:nvSpPr>
          <p:cNvPr id="4" name="Slide Number Placeholder 3"/>
          <p:cNvSpPr>
            <a:spLocks noGrp="1"/>
          </p:cNvSpPr>
          <p:nvPr>
            <p:ph type="sldNum" sz="quarter" idx="10"/>
          </p:nvPr>
        </p:nvSpPr>
        <p:spPr/>
        <p:txBody>
          <a:bodyPr/>
          <a:lstStyle/>
          <a:p>
            <a:fld id="{9DE744D6-1222-47BD-A227-5461E82325F9}"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6">
            <a:extLst>
              <a:ext uri="{FF2B5EF4-FFF2-40B4-BE49-F238E27FC236}">
                <a16:creationId xmlns:a16="http://schemas.microsoft.com/office/drawing/2014/main" id="{AB2BAFA7-E2F7-4221-9633-39BA2B267FDC}"/>
              </a:ext>
            </a:extLst>
          </p:cNvPr>
          <p:cNvSpPr>
            <a:spLocks noGrp="1" noChangeArrowheads="1"/>
          </p:cNvSpPr>
          <p:nvPr>
            <p:ph type="sldNum" sz="quarter" idx="11"/>
          </p:nvPr>
        </p:nvSpPr>
        <p:spPr>
          <a:ln/>
        </p:spPr>
        <p:txBody>
          <a:bodyPr/>
          <a:lstStyle>
            <a:lvl1pPr>
              <a:defRPr/>
            </a:lvl1pPr>
          </a:lstStyle>
          <a:p>
            <a:pPr>
              <a:defRPr/>
            </a:pPr>
            <a:fld id="{1D1C8904-BF98-4D24-9D5B-A024D23A580E}" type="slidenum">
              <a:rPr lang="en-US" altLang="en-US"/>
              <a:pPr>
                <a:defRPr/>
              </a:pPr>
              <a:t>‹#›</a:t>
            </a:fld>
            <a:endParaRPr lang="en-US" altLang="en-US"/>
          </a:p>
        </p:txBody>
      </p:sp>
    </p:spTree>
    <p:extLst>
      <p:ext uri="{BB962C8B-B14F-4D97-AF65-F5344CB8AC3E}">
        <p14:creationId xmlns:p14="http://schemas.microsoft.com/office/powerpoint/2010/main" val="2639817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p:txBody>
      </p:sp>
      <p:sp>
        <p:nvSpPr>
          <p:cNvPr id="5" name="Rectangle 6">
            <a:extLst>
              <a:ext uri="{FF2B5EF4-FFF2-40B4-BE49-F238E27FC236}">
                <a16:creationId xmlns:a16="http://schemas.microsoft.com/office/drawing/2014/main" id="{0F0201FD-84EB-461A-BA4E-99956D4A2366}"/>
              </a:ext>
            </a:extLst>
          </p:cNvPr>
          <p:cNvSpPr>
            <a:spLocks noGrp="1" noChangeArrowheads="1"/>
          </p:cNvSpPr>
          <p:nvPr>
            <p:ph type="sldNum" sz="quarter" idx="11"/>
          </p:nvPr>
        </p:nvSpPr>
        <p:spPr>
          <a:ln/>
        </p:spPr>
        <p:txBody>
          <a:bodyPr/>
          <a:lstStyle>
            <a:lvl1pPr>
              <a:defRPr/>
            </a:lvl1pPr>
          </a:lstStyle>
          <a:p>
            <a:pPr>
              <a:defRPr/>
            </a:pPr>
            <a:fld id="{DE80585F-8FD8-4304-8BFB-7BA7CCEB7DAE}" type="slidenum">
              <a:rPr lang="en-US" altLang="en-US"/>
              <a:pPr>
                <a:defRPr/>
              </a:pPr>
              <a:t>‹#›</a:t>
            </a:fld>
            <a:endParaRPr lang="en-US" altLang="en-US"/>
          </a:p>
        </p:txBody>
      </p:sp>
    </p:spTree>
    <p:extLst>
      <p:ext uri="{BB962C8B-B14F-4D97-AF65-F5344CB8AC3E}">
        <p14:creationId xmlns:p14="http://schemas.microsoft.com/office/powerpoint/2010/main" val="103486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6">
            <a:extLst>
              <a:ext uri="{FF2B5EF4-FFF2-40B4-BE49-F238E27FC236}">
                <a16:creationId xmlns:a16="http://schemas.microsoft.com/office/drawing/2014/main" id="{B458569F-130C-4C90-B1DF-68932A792FB5}"/>
              </a:ext>
            </a:extLst>
          </p:cNvPr>
          <p:cNvSpPr>
            <a:spLocks noGrp="1" noChangeArrowheads="1"/>
          </p:cNvSpPr>
          <p:nvPr>
            <p:ph type="sldNum" sz="quarter" idx="11"/>
          </p:nvPr>
        </p:nvSpPr>
        <p:spPr>
          <a:ln/>
        </p:spPr>
        <p:txBody>
          <a:bodyPr/>
          <a:lstStyle>
            <a:lvl1pPr>
              <a:defRPr/>
            </a:lvl1pPr>
          </a:lstStyle>
          <a:p>
            <a:pPr>
              <a:defRPr/>
            </a:pPr>
            <a:fld id="{2C37B9BB-2A78-4BF2-9B18-99CA92E78CCF}" type="slidenum">
              <a:rPr lang="en-US" altLang="en-US"/>
              <a:pPr>
                <a:defRPr/>
              </a:pPr>
              <a:t>‹#›</a:t>
            </a:fld>
            <a:endParaRPr lang="en-US" altLang="en-US"/>
          </a:p>
        </p:txBody>
      </p:sp>
    </p:spTree>
    <p:extLst>
      <p:ext uri="{BB962C8B-B14F-4D97-AF65-F5344CB8AC3E}">
        <p14:creationId xmlns:p14="http://schemas.microsoft.com/office/powerpoint/2010/main" val="390595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68719" y="981075"/>
            <a:ext cx="4192445" cy="5634471"/>
          </a:xfrm>
        </p:spPr>
        <p:txBody>
          <a:bodyPr/>
          <a:lstStyle>
            <a:lvl1pPr>
              <a:spcBef>
                <a:spcPts val="0"/>
              </a:spcBef>
              <a:defRPr sz="2800"/>
            </a:lvl1pPr>
            <a:lvl2pPr>
              <a:spcBef>
                <a:spcPts val="0"/>
              </a:spcBef>
              <a:defRPr sz="2400"/>
            </a:lvl2pPr>
            <a:lvl3pPr>
              <a:spcBef>
                <a:spcPts val="0"/>
              </a:spcBef>
              <a:defRPr sz="2000"/>
            </a:lvl3pPr>
            <a:lvl4pPr>
              <a:spcBef>
                <a:spcPts val="0"/>
              </a:spcBef>
              <a:defRPr sz="1800"/>
            </a:lvl4pPr>
            <a:lvl5pPr>
              <a:spcBef>
                <a:spcPts val="0"/>
              </a:spcBef>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10545" y="988002"/>
            <a:ext cx="4192445" cy="5634471"/>
          </a:xfrm>
        </p:spPr>
        <p:txBody>
          <a:bodyPr/>
          <a:lstStyle>
            <a:lvl1pPr>
              <a:spcBef>
                <a:spcPts val="0"/>
              </a:spcBef>
              <a:defRPr sz="2800"/>
            </a:lvl1pPr>
            <a:lvl2pPr>
              <a:spcBef>
                <a:spcPts val="0"/>
              </a:spcBef>
              <a:defRPr sz="2400"/>
            </a:lvl2pPr>
            <a:lvl3pPr>
              <a:spcBef>
                <a:spcPts val="0"/>
              </a:spcBef>
              <a:defRPr sz="2000"/>
            </a:lvl3pPr>
            <a:lvl4pPr>
              <a:spcBef>
                <a:spcPts val="0"/>
              </a:spcBef>
              <a:defRPr sz="1800"/>
            </a:lvl4pPr>
            <a:lvl5pPr>
              <a:spcBef>
                <a:spcPts val="0"/>
              </a:spcBef>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6">
            <a:extLst>
              <a:ext uri="{FF2B5EF4-FFF2-40B4-BE49-F238E27FC236}">
                <a16:creationId xmlns:a16="http://schemas.microsoft.com/office/drawing/2014/main" id="{374BEB0C-FD14-4CCF-8564-A1CB9EB9A883}"/>
              </a:ext>
            </a:extLst>
          </p:cNvPr>
          <p:cNvSpPr>
            <a:spLocks noGrp="1" noChangeArrowheads="1"/>
          </p:cNvSpPr>
          <p:nvPr>
            <p:ph type="sldNum" sz="quarter" idx="11"/>
          </p:nvPr>
        </p:nvSpPr>
        <p:spPr>
          <a:ln/>
        </p:spPr>
        <p:txBody>
          <a:bodyPr/>
          <a:lstStyle>
            <a:lvl1pPr>
              <a:defRPr/>
            </a:lvl1pPr>
          </a:lstStyle>
          <a:p>
            <a:pPr>
              <a:defRPr/>
            </a:pPr>
            <a:fld id="{4E8CC3A0-FCCE-4EDC-BE77-EDC950FBCCD7}" type="slidenum">
              <a:rPr lang="en-US" altLang="en-US"/>
              <a:pPr>
                <a:defRPr/>
              </a:pPr>
              <a:t>‹#›</a:t>
            </a:fld>
            <a:endParaRPr lang="en-US" altLang="en-US"/>
          </a:p>
        </p:txBody>
      </p:sp>
    </p:spTree>
    <p:extLst>
      <p:ext uri="{BB962C8B-B14F-4D97-AF65-F5344CB8AC3E}">
        <p14:creationId xmlns:p14="http://schemas.microsoft.com/office/powerpoint/2010/main" val="30419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3237" y="72232"/>
            <a:ext cx="8589818" cy="980713"/>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77091" y="1052945"/>
            <a:ext cx="415636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277091" y="1692707"/>
            <a:ext cx="4156364" cy="4943620"/>
          </a:xfrm>
        </p:spPr>
        <p:txBody>
          <a:bodyPr/>
          <a:lstStyle>
            <a:lvl1pPr>
              <a:spcBef>
                <a:spcPts val="0"/>
              </a:spcBef>
              <a:defRPr sz="2400"/>
            </a:lvl1pPr>
            <a:lvl2pPr>
              <a:spcBef>
                <a:spcPts val="0"/>
              </a:spcBef>
              <a:defRPr sz="2000"/>
            </a:lvl2pPr>
            <a:lvl3pPr>
              <a:spcBef>
                <a:spcPts val="0"/>
              </a:spcBef>
              <a:defRPr sz="1800"/>
            </a:lvl3pPr>
            <a:lvl4pPr>
              <a:spcBef>
                <a:spcPts val="0"/>
              </a:spcBef>
              <a:defRPr sz="1600"/>
            </a:lvl4pPr>
            <a:lvl5pPr>
              <a:spcBef>
                <a:spcPts val="0"/>
              </a:spcBef>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10546" y="1052945"/>
            <a:ext cx="415636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710546" y="1692707"/>
            <a:ext cx="4156364" cy="4943620"/>
          </a:xfrm>
        </p:spPr>
        <p:txBody>
          <a:bodyPr/>
          <a:lstStyle>
            <a:lvl1pPr>
              <a:spcBef>
                <a:spcPts val="0"/>
              </a:spcBef>
              <a:defRPr sz="2400"/>
            </a:lvl1pPr>
            <a:lvl2pPr>
              <a:spcBef>
                <a:spcPts val="0"/>
              </a:spcBef>
              <a:defRPr sz="2000"/>
            </a:lvl2pPr>
            <a:lvl3pPr>
              <a:spcBef>
                <a:spcPts val="0"/>
              </a:spcBef>
              <a:defRPr sz="1800"/>
            </a:lvl3pPr>
            <a:lvl4pPr>
              <a:spcBef>
                <a:spcPts val="0"/>
              </a:spcBef>
              <a:defRPr sz="1600"/>
            </a:lvl4pPr>
            <a:lvl5pPr>
              <a:spcBef>
                <a:spcPts val="0"/>
              </a:spcBef>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a:extLst>
              <a:ext uri="{FF2B5EF4-FFF2-40B4-BE49-F238E27FC236}">
                <a16:creationId xmlns:a16="http://schemas.microsoft.com/office/drawing/2014/main" id="{059F0380-173D-40CC-A162-4DB928FA766C}"/>
              </a:ext>
            </a:extLst>
          </p:cNvPr>
          <p:cNvSpPr>
            <a:spLocks noGrp="1" noChangeArrowheads="1"/>
          </p:cNvSpPr>
          <p:nvPr>
            <p:ph type="sldNum" sz="quarter" idx="11"/>
          </p:nvPr>
        </p:nvSpPr>
        <p:spPr>
          <a:ln/>
        </p:spPr>
        <p:txBody>
          <a:bodyPr/>
          <a:lstStyle>
            <a:lvl1pPr>
              <a:defRPr/>
            </a:lvl1pPr>
          </a:lstStyle>
          <a:p>
            <a:pPr>
              <a:defRPr/>
            </a:pPr>
            <a:fld id="{A93DFD5C-7AF6-43CE-8761-71A87AC00EFB}" type="slidenum">
              <a:rPr lang="en-US" altLang="en-US"/>
              <a:pPr>
                <a:defRPr/>
              </a:pPr>
              <a:t>‹#›</a:t>
            </a:fld>
            <a:endParaRPr lang="en-US" altLang="en-US"/>
          </a:p>
        </p:txBody>
      </p:sp>
    </p:spTree>
    <p:extLst>
      <p:ext uri="{BB962C8B-B14F-4D97-AF65-F5344CB8AC3E}">
        <p14:creationId xmlns:p14="http://schemas.microsoft.com/office/powerpoint/2010/main" val="199840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Rectangle 6">
            <a:extLst>
              <a:ext uri="{FF2B5EF4-FFF2-40B4-BE49-F238E27FC236}">
                <a16:creationId xmlns:a16="http://schemas.microsoft.com/office/drawing/2014/main" id="{0E5773BF-8EAB-4F02-A127-9E95FD9EC9F8}"/>
              </a:ext>
            </a:extLst>
          </p:cNvPr>
          <p:cNvSpPr>
            <a:spLocks noGrp="1" noChangeArrowheads="1"/>
          </p:cNvSpPr>
          <p:nvPr>
            <p:ph type="sldNum" sz="quarter" idx="11"/>
          </p:nvPr>
        </p:nvSpPr>
        <p:spPr>
          <a:ln/>
        </p:spPr>
        <p:txBody>
          <a:bodyPr/>
          <a:lstStyle>
            <a:lvl1pPr>
              <a:defRPr/>
            </a:lvl1pPr>
          </a:lstStyle>
          <a:p>
            <a:pPr>
              <a:defRPr/>
            </a:pPr>
            <a:fld id="{C331A087-8355-415F-88EA-796AF0D10EF9}" type="slidenum">
              <a:rPr lang="en-US" altLang="en-US"/>
              <a:pPr>
                <a:defRPr/>
              </a:pPr>
              <a:t>‹#›</a:t>
            </a:fld>
            <a:endParaRPr lang="en-US" altLang="en-US"/>
          </a:p>
        </p:txBody>
      </p:sp>
    </p:spTree>
    <p:extLst>
      <p:ext uri="{BB962C8B-B14F-4D97-AF65-F5344CB8AC3E}">
        <p14:creationId xmlns:p14="http://schemas.microsoft.com/office/powerpoint/2010/main" val="370892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CCC83CA8-0071-4CF4-962F-B850F4E6400B}"/>
              </a:ext>
            </a:extLst>
          </p:cNvPr>
          <p:cNvSpPr>
            <a:spLocks noGrp="1" noChangeArrowheads="1"/>
          </p:cNvSpPr>
          <p:nvPr>
            <p:ph type="ftr" sz="quarter" idx="10"/>
          </p:nvPr>
        </p:nvSpPr>
        <p:spPr>
          <a:xfrm>
            <a:off x="0" y="6381750"/>
            <a:ext cx="2895600" cy="476250"/>
          </a:xfrm>
          <a:prstGeom prst="rect">
            <a:avLst/>
          </a:prstGeom>
          <a:ln/>
        </p:spPr>
        <p:txBody>
          <a:bodyPr/>
          <a:lstStyle>
            <a:lvl1pPr>
              <a:defRPr/>
            </a:lvl1pPr>
          </a:lstStyle>
          <a:p>
            <a:pPr>
              <a:defRPr/>
            </a:pPr>
            <a:endParaRPr lang="en-US"/>
          </a:p>
        </p:txBody>
      </p:sp>
      <p:sp>
        <p:nvSpPr>
          <p:cNvPr id="3" name="Rectangle 6">
            <a:extLst>
              <a:ext uri="{FF2B5EF4-FFF2-40B4-BE49-F238E27FC236}">
                <a16:creationId xmlns:a16="http://schemas.microsoft.com/office/drawing/2014/main" id="{D6368F2A-D244-4A7A-BE06-2BE436C6AD85}"/>
              </a:ext>
            </a:extLst>
          </p:cNvPr>
          <p:cNvSpPr>
            <a:spLocks noGrp="1" noChangeArrowheads="1"/>
          </p:cNvSpPr>
          <p:nvPr>
            <p:ph type="sldNum" sz="quarter" idx="11"/>
          </p:nvPr>
        </p:nvSpPr>
        <p:spPr>
          <a:ln/>
        </p:spPr>
        <p:txBody>
          <a:bodyPr/>
          <a:lstStyle>
            <a:lvl1pPr>
              <a:defRPr/>
            </a:lvl1pPr>
          </a:lstStyle>
          <a:p>
            <a:pPr>
              <a:defRPr/>
            </a:pPr>
            <a:fld id="{380DE9B4-CFC6-40EE-B4CB-2B551021FD1B}" type="slidenum">
              <a:rPr lang="en-US" altLang="en-US"/>
              <a:pPr>
                <a:defRPr/>
              </a:pPr>
              <a:t>‹#›</a:t>
            </a:fld>
            <a:endParaRPr lang="en-US" altLang="en-US"/>
          </a:p>
        </p:txBody>
      </p:sp>
    </p:spTree>
    <p:extLst>
      <p:ext uri="{BB962C8B-B14F-4D97-AF65-F5344CB8AC3E}">
        <p14:creationId xmlns:p14="http://schemas.microsoft.com/office/powerpoint/2010/main" val="428533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a:extLst>
              <a:ext uri="{FF2B5EF4-FFF2-40B4-BE49-F238E27FC236}">
                <a16:creationId xmlns:a16="http://schemas.microsoft.com/office/drawing/2014/main" id="{C6F3DFCC-8A9F-4E4E-85A5-884203CD51E8}"/>
              </a:ext>
            </a:extLst>
          </p:cNvPr>
          <p:cNvSpPr>
            <a:spLocks noGrp="1" noChangeArrowheads="1"/>
          </p:cNvSpPr>
          <p:nvPr>
            <p:ph type="sldNum" sz="quarter" idx="11"/>
          </p:nvPr>
        </p:nvSpPr>
        <p:spPr>
          <a:ln/>
        </p:spPr>
        <p:txBody>
          <a:bodyPr/>
          <a:lstStyle>
            <a:lvl1pPr>
              <a:defRPr/>
            </a:lvl1pPr>
          </a:lstStyle>
          <a:p>
            <a:pPr>
              <a:defRPr/>
            </a:pPr>
            <a:fld id="{64F1BE70-D5D4-44CD-B114-DBE9E9E6E492}" type="slidenum">
              <a:rPr lang="en-US" altLang="en-US"/>
              <a:pPr>
                <a:defRPr/>
              </a:pPr>
              <a:t>‹#›</a:t>
            </a:fld>
            <a:endParaRPr lang="en-US" altLang="en-US"/>
          </a:p>
        </p:txBody>
      </p:sp>
    </p:spTree>
    <p:extLst>
      <p:ext uri="{BB962C8B-B14F-4D97-AF65-F5344CB8AC3E}">
        <p14:creationId xmlns:p14="http://schemas.microsoft.com/office/powerpoint/2010/main" val="1302632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Rectangle 6">
            <a:extLst>
              <a:ext uri="{FF2B5EF4-FFF2-40B4-BE49-F238E27FC236}">
                <a16:creationId xmlns:a16="http://schemas.microsoft.com/office/drawing/2014/main" id="{EA245B52-78EE-43A0-9127-69CFD12DACBA}"/>
              </a:ext>
            </a:extLst>
          </p:cNvPr>
          <p:cNvSpPr>
            <a:spLocks noGrp="1" noChangeArrowheads="1"/>
          </p:cNvSpPr>
          <p:nvPr>
            <p:ph type="sldNum" sz="quarter" idx="11"/>
          </p:nvPr>
        </p:nvSpPr>
        <p:spPr>
          <a:ln/>
        </p:spPr>
        <p:txBody>
          <a:bodyPr/>
          <a:lstStyle>
            <a:lvl1pPr>
              <a:defRPr/>
            </a:lvl1pPr>
          </a:lstStyle>
          <a:p>
            <a:pPr>
              <a:defRPr/>
            </a:pPr>
            <a:fld id="{630AFF91-1387-4073-B3FF-6D826518C60A}" type="slidenum">
              <a:rPr lang="en-US" altLang="en-US"/>
              <a:pPr>
                <a:defRPr/>
              </a:pPr>
              <a:t>‹#›</a:t>
            </a:fld>
            <a:endParaRPr lang="en-US" altLang="en-US"/>
          </a:p>
        </p:txBody>
      </p:sp>
    </p:spTree>
    <p:extLst>
      <p:ext uri="{BB962C8B-B14F-4D97-AF65-F5344CB8AC3E}">
        <p14:creationId xmlns:p14="http://schemas.microsoft.com/office/powerpoint/2010/main" val="2612604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0FAFAA71-BAC1-4CCA-87E0-0FCD3433F16E}"/>
              </a:ext>
            </a:extLst>
          </p:cNvPr>
          <p:cNvSpPr>
            <a:spLocks noGrp="1" noChangeArrowheads="1"/>
          </p:cNvSpPr>
          <p:nvPr>
            <p:ph type="sldNum" sz="quarter" idx="11"/>
          </p:nvPr>
        </p:nvSpPr>
        <p:spPr>
          <a:ln/>
        </p:spPr>
        <p:txBody>
          <a:bodyPr/>
          <a:lstStyle>
            <a:lvl1pPr>
              <a:defRPr/>
            </a:lvl1pPr>
          </a:lstStyle>
          <a:p>
            <a:pPr>
              <a:defRPr/>
            </a:pPr>
            <a:fld id="{6970D7A1-60AF-4A63-B878-FF28F2EDD359}" type="slidenum">
              <a:rPr lang="en-US" altLang="en-US"/>
              <a:pPr>
                <a:defRPr/>
              </a:pPr>
              <a:t>‹#›</a:t>
            </a:fld>
            <a:endParaRPr lang="en-US" altLang="en-US"/>
          </a:p>
        </p:txBody>
      </p:sp>
    </p:spTree>
    <p:extLst>
      <p:ext uri="{BB962C8B-B14F-4D97-AF65-F5344CB8AC3E}">
        <p14:creationId xmlns:p14="http://schemas.microsoft.com/office/powerpoint/2010/main" val="395620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0"/>
            <a:ext cx="2058988" cy="61261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0"/>
            <a:ext cx="6029325" cy="6126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4D391D74-2E7E-4B56-9874-494871C55267}"/>
              </a:ext>
            </a:extLst>
          </p:cNvPr>
          <p:cNvSpPr>
            <a:spLocks noGrp="1" noChangeArrowheads="1"/>
          </p:cNvSpPr>
          <p:nvPr>
            <p:ph type="sldNum" sz="quarter" idx="11"/>
          </p:nvPr>
        </p:nvSpPr>
        <p:spPr>
          <a:ln/>
        </p:spPr>
        <p:txBody>
          <a:bodyPr/>
          <a:lstStyle>
            <a:lvl1pPr>
              <a:defRPr/>
            </a:lvl1pPr>
          </a:lstStyle>
          <a:p>
            <a:pPr>
              <a:defRPr/>
            </a:pPr>
            <a:fld id="{36AA6E81-B175-451F-8A7E-EC2F2F69DB2C}" type="slidenum">
              <a:rPr lang="en-US" altLang="en-US"/>
              <a:pPr>
                <a:defRPr/>
              </a:pPr>
              <a:t>‹#›</a:t>
            </a:fld>
            <a:endParaRPr lang="en-US" altLang="en-US"/>
          </a:p>
        </p:txBody>
      </p:sp>
    </p:spTree>
    <p:extLst>
      <p:ext uri="{BB962C8B-B14F-4D97-AF65-F5344CB8AC3E}">
        <p14:creationId xmlns:p14="http://schemas.microsoft.com/office/powerpoint/2010/main" val="1425576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7055EEE-BB74-4C3D-A353-96C0CFAA3E49}"/>
              </a:ext>
            </a:extLst>
          </p:cNvPr>
          <p:cNvSpPr>
            <a:spLocks noGrp="1" noChangeArrowheads="1"/>
          </p:cNvSpPr>
          <p:nvPr>
            <p:ph type="title"/>
          </p:nvPr>
        </p:nvSpPr>
        <p:spPr bwMode="auto">
          <a:xfrm>
            <a:off x="263236" y="0"/>
            <a:ext cx="8639754"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a:extLst>
              <a:ext uri="{FF2B5EF4-FFF2-40B4-BE49-F238E27FC236}">
                <a16:creationId xmlns:a16="http://schemas.microsoft.com/office/drawing/2014/main" id="{FC72EF23-DF89-452C-BFB8-BB6E815CC848}"/>
              </a:ext>
            </a:extLst>
          </p:cNvPr>
          <p:cNvSpPr>
            <a:spLocks noGrp="1" noChangeArrowheads="1"/>
          </p:cNvSpPr>
          <p:nvPr>
            <p:ph type="body" idx="1"/>
          </p:nvPr>
        </p:nvSpPr>
        <p:spPr bwMode="auto">
          <a:xfrm>
            <a:off x="263236" y="981075"/>
            <a:ext cx="8639754" cy="565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p:txBody>
      </p:sp>
      <p:sp>
        <p:nvSpPr>
          <p:cNvPr id="1030" name="Rectangle 6">
            <a:extLst>
              <a:ext uri="{FF2B5EF4-FFF2-40B4-BE49-F238E27FC236}">
                <a16:creationId xmlns:a16="http://schemas.microsoft.com/office/drawing/2014/main" id="{6327A5C8-270A-4304-BB40-7D301782189C}"/>
              </a:ext>
            </a:extLst>
          </p:cNvPr>
          <p:cNvSpPr>
            <a:spLocks noGrp="1" noChangeArrowheads="1"/>
          </p:cNvSpPr>
          <p:nvPr>
            <p:ph type="sldNum" sz="quarter" idx="4"/>
          </p:nvPr>
        </p:nvSpPr>
        <p:spPr bwMode="auto">
          <a:xfrm>
            <a:off x="70104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1" smtClean="0">
                <a:solidFill>
                  <a:schemeClr val="bg1"/>
                </a:solidFill>
                <a:latin typeface="Arial" panose="020B0604020202020204" pitchFamily="34" charset="0"/>
              </a:defRPr>
            </a:lvl1pPr>
          </a:lstStyle>
          <a:p>
            <a:pPr>
              <a:defRPr/>
            </a:pPr>
            <a:fld id="{579ABD9B-9272-441B-A859-81C5D1FCB837}" type="slidenum">
              <a:rPr lang="en-US" altLang="en-US" smtClean="0"/>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0" fontAlgn="base" hangingPunct="0">
        <a:spcBef>
          <a:spcPct val="0"/>
        </a:spcBef>
        <a:spcAft>
          <a:spcPct val="0"/>
        </a:spcAft>
        <a:defRPr sz="3600" b="1">
          <a:solidFill>
            <a:srgbClr val="FFFF00"/>
          </a:solidFill>
          <a:latin typeface="Candara" panose="020E0502030303020204" pitchFamily="34" charset="0"/>
          <a:ea typeface="+mj-ea"/>
          <a:cs typeface="Calibri" panose="020F0502020204030204" pitchFamily="34" charset="0"/>
        </a:defRPr>
      </a:lvl1pPr>
      <a:lvl2pPr algn="l" rtl="0" eaLnBrk="0" fontAlgn="base" hangingPunct="0">
        <a:spcBef>
          <a:spcPct val="0"/>
        </a:spcBef>
        <a:spcAft>
          <a:spcPct val="0"/>
        </a:spcAft>
        <a:defRPr sz="3600">
          <a:solidFill>
            <a:srgbClr val="000099"/>
          </a:solidFill>
          <a:latin typeface="Tahoma" pitchFamily="34" charset="0"/>
        </a:defRPr>
      </a:lvl2pPr>
      <a:lvl3pPr algn="l" rtl="0" eaLnBrk="0" fontAlgn="base" hangingPunct="0">
        <a:spcBef>
          <a:spcPct val="0"/>
        </a:spcBef>
        <a:spcAft>
          <a:spcPct val="0"/>
        </a:spcAft>
        <a:defRPr sz="3600">
          <a:solidFill>
            <a:srgbClr val="000099"/>
          </a:solidFill>
          <a:latin typeface="Tahoma" pitchFamily="34" charset="0"/>
        </a:defRPr>
      </a:lvl3pPr>
      <a:lvl4pPr algn="l" rtl="0" eaLnBrk="0" fontAlgn="base" hangingPunct="0">
        <a:spcBef>
          <a:spcPct val="0"/>
        </a:spcBef>
        <a:spcAft>
          <a:spcPct val="0"/>
        </a:spcAft>
        <a:defRPr sz="3600">
          <a:solidFill>
            <a:srgbClr val="000099"/>
          </a:solidFill>
          <a:latin typeface="Tahoma" pitchFamily="34" charset="0"/>
        </a:defRPr>
      </a:lvl4pPr>
      <a:lvl5pPr algn="l" rtl="0" eaLnBrk="0" fontAlgn="base" hangingPunct="0">
        <a:spcBef>
          <a:spcPct val="0"/>
        </a:spcBef>
        <a:spcAft>
          <a:spcPct val="0"/>
        </a:spcAft>
        <a:defRPr sz="3600">
          <a:solidFill>
            <a:srgbClr val="000099"/>
          </a:solidFill>
          <a:latin typeface="Tahoma" pitchFamily="34" charset="0"/>
        </a:defRPr>
      </a:lvl5pPr>
      <a:lvl6pPr marL="457200" algn="l" rtl="0" fontAlgn="base">
        <a:spcBef>
          <a:spcPct val="0"/>
        </a:spcBef>
        <a:spcAft>
          <a:spcPct val="0"/>
        </a:spcAft>
        <a:defRPr sz="3600">
          <a:solidFill>
            <a:srgbClr val="000099"/>
          </a:solidFill>
          <a:latin typeface="Tahoma" pitchFamily="34" charset="0"/>
        </a:defRPr>
      </a:lvl6pPr>
      <a:lvl7pPr marL="914400" algn="l" rtl="0" fontAlgn="base">
        <a:spcBef>
          <a:spcPct val="0"/>
        </a:spcBef>
        <a:spcAft>
          <a:spcPct val="0"/>
        </a:spcAft>
        <a:defRPr sz="3600">
          <a:solidFill>
            <a:srgbClr val="000099"/>
          </a:solidFill>
          <a:latin typeface="Tahoma" pitchFamily="34" charset="0"/>
        </a:defRPr>
      </a:lvl7pPr>
      <a:lvl8pPr marL="1371600" algn="l" rtl="0" fontAlgn="base">
        <a:spcBef>
          <a:spcPct val="0"/>
        </a:spcBef>
        <a:spcAft>
          <a:spcPct val="0"/>
        </a:spcAft>
        <a:defRPr sz="3600">
          <a:solidFill>
            <a:srgbClr val="000099"/>
          </a:solidFill>
          <a:latin typeface="Tahoma" pitchFamily="34" charset="0"/>
        </a:defRPr>
      </a:lvl8pPr>
      <a:lvl9pPr marL="1828800" algn="l" rtl="0" fontAlgn="base">
        <a:spcBef>
          <a:spcPct val="0"/>
        </a:spcBef>
        <a:spcAft>
          <a:spcPct val="0"/>
        </a:spcAft>
        <a:defRPr sz="3600">
          <a:solidFill>
            <a:srgbClr val="000099"/>
          </a:solidFill>
          <a:latin typeface="Tahoma" pitchFamily="34" charset="0"/>
        </a:defRPr>
      </a:lvl9pPr>
    </p:titleStyle>
    <p:bodyStyle>
      <a:lvl1pPr marL="442913" indent="-442913" algn="l" rtl="0" eaLnBrk="0" fontAlgn="base" hangingPunct="0">
        <a:spcBef>
          <a:spcPts val="0"/>
        </a:spcBef>
        <a:spcAft>
          <a:spcPct val="0"/>
        </a:spcAft>
        <a:buClr>
          <a:srgbClr val="FFFF00"/>
        </a:buClr>
        <a:buSzPct val="85000"/>
        <a:buFont typeface="Wingdings" panose="05000000000000000000" pitchFamily="2" charset="2"/>
        <a:buChar char="q"/>
        <a:defRPr sz="2800" b="1">
          <a:solidFill>
            <a:schemeClr val="bg1"/>
          </a:solidFill>
          <a:latin typeface="Candara" panose="020E0502030303020204" pitchFamily="34" charset="0"/>
          <a:ea typeface="+mn-ea"/>
          <a:cs typeface="+mn-cs"/>
        </a:defRPr>
      </a:lvl1pPr>
      <a:lvl2pPr marL="908050" indent="-285750" algn="l" rtl="0" eaLnBrk="0" fontAlgn="base" hangingPunct="0">
        <a:spcBef>
          <a:spcPts val="0"/>
        </a:spcBef>
        <a:spcAft>
          <a:spcPct val="0"/>
        </a:spcAft>
        <a:buClr>
          <a:srgbClr val="FFFF00"/>
        </a:buClr>
        <a:buSzPct val="85000"/>
        <a:buFont typeface="Wingdings" panose="05000000000000000000" pitchFamily="2" charset="2"/>
        <a:buChar char="v"/>
        <a:defRPr sz="2400" b="1">
          <a:solidFill>
            <a:schemeClr val="bg1"/>
          </a:solidFill>
          <a:latin typeface="Candara" panose="020E0502030303020204" pitchFamily="34" charset="0"/>
        </a:defRPr>
      </a:lvl2pPr>
      <a:lvl3pPr marL="1316038" indent="-228600" algn="l" rtl="0" eaLnBrk="0" fontAlgn="base" hangingPunct="0">
        <a:spcBef>
          <a:spcPts val="0"/>
        </a:spcBef>
        <a:spcAft>
          <a:spcPct val="0"/>
        </a:spcAft>
        <a:buClr>
          <a:srgbClr val="FFFF00"/>
        </a:buClr>
        <a:buSzPct val="85000"/>
        <a:buFont typeface="Wingdings" panose="05000000000000000000" pitchFamily="2" charset="2"/>
        <a:buChar char="Ø"/>
        <a:defRPr sz="2000" b="1">
          <a:solidFill>
            <a:schemeClr val="bg1"/>
          </a:solidFill>
          <a:latin typeface="Candara" panose="020E0502030303020204" pitchFamily="34" charset="0"/>
        </a:defRPr>
      </a:lvl3pPr>
      <a:lvl4pPr marL="1724025" indent="-228600" algn="l" rtl="0" eaLnBrk="0" fontAlgn="base" hangingPunct="0">
        <a:spcBef>
          <a:spcPct val="2000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4pPr>
      <a:lvl5pPr marL="2132013" indent="-228600" algn="l" rtl="0" eaLnBrk="0" fontAlgn="base" hangingPunct="0">
        <a:spcBef>
          <a:spcPct val="20000"/>
        </a:spcBef>
        <a:spcAft>
          <a:spcPct val="0"/>
        </a:spcAft>
        <a:buClr>
          <a:srgbClr val="FFFF00"/>
        </a:buClr>
        <a:buSzPct val="85000"/>
        <a:buFont typeface="Wingdings" panose="05000000000000000000" pitchFamily="2" charset="2"/>
        <a:buChar char="q"/>
        <a:defRPr>
          <a:solidFill>
            <a:schemeClr val="bg1"/>
          </a:solidFill>
          <a:latin typeface="Candara" panose="020E0502030303020204" pitchFamily="34" charset="0"/>
        </a:defRPr>
      </a:lvl5pPr>
      <a:lvl6pPr marL="2589213" indent="-228600" algn="l" rtl="0" fontAlgn="base">
        <a:spcBef>
          <a:spcPct val="20000"/>
        </a:spcBef>
        <a:spcAft>
          <a:spcPct val="0"/>
        </a:spcAft>
        <a:buClr>
          <a:srgbClr val="000099"/>
        </a:buClr>
        <a:buSzPct val="85000"/>
        <a:buChar char="»"/>
        <a:defRPr>
          <a:solidFill>
            <a:schemeClr val="tx1"/>
          </a:solidFill>
          <a:latin typeface="+mn-lt"/>
        </a:defRPr>
      </a:lvl6pPr>
      <a:lvl7pPr marL="3046413" indent="-228600" algn="l" rtl="0" fontAlgn="base">
        <a:spcBef>
          <a:spcPct val="20000"/>
        </a:spcBef>
        <a:spcAft>
          <a:spcPct val="0"/>
        </a:spcAft>
        <a:buClr>
          <a:srgbClr val="000099"/>
        </a:buClr>
        <a:buSzPct val="85000"/>
        <a:buChar char="»"/>
        <a:defRPr>
          <a:solidFill>
            <a:schemeClr val="tx1"/>
          </a:solidFill>
          <a:latin typeface="+mn-lt"/>
        </a:defRPr>
      </a:lvl7pPr>
      <a:lvl8pPr marL="3503613" indent="-228600" algn="l" rtl="0" fontAlgn="base">
        <a:spcBef>
          <a:spcPct val="20000"/>
        </a:spcBef>
        <a:spcAft>
          <a:spcPct val="0"/>
        </a:spcAft>
        <a:buClr>
          <a:srgbClr val="000099"/>
        </a:buClr>
        <a:buSzPct val="85000"/>
        <a:buChar char="»"/>
        <a:defRPr>
          <a:solidFill>
            <a:schemeClr val="tx1"/>
          </a:solidFill>
          <a:latin typeface="+mn-lt"/>
        </a:defRPr>
      </a:lvl8pPr>
      <a:lvl9pPr marL="3960813" indent="-228600" algn="l" rtl="0" fontAlgn="base">
        <a:spcBef>
          <a:spcPct val="20000"/>
        </a:spcBef>
        <a:spcAft>
          <a:spcPct val="0"/>
        </a:spcAft>
        <a:buClr>
          <a:srgbClr val="000099"/>
        </a:buClr>
        <a:buSzPct val="85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notesSlide" Target="../notesSlides/notesSlide6.xml"/><Relationship Id="rId7"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gif"/></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gif"/></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4099" name="Rectangle 2">
            <a:extLst>
              <a:ext uri="{FF2B5EF4-FFF2-40B4-BE49-F238E27FC236}">
                <a16:creationId xmlns:a16="http://schemas.microsoft.com/office/drawing/2014/main" id="{21DC7CFB-5E01-4ABE-88A3-E262E42C9CF8}"/>
              </a:ext>
            </a:extLst>
          </p:cNvPr>
          <p:cNvSpPr>
            <a:spLocks noGrp="1" noChangeArrowheads="1"/>
          </p:cNvSpPr>
          <p:nvPr>
            <p:ph type="ctrTitle"/>
          </p:nvPr>
        </p:nvSpPr>
        <p:spPr/>
        <p:txBody>
          <a:bodyPr/>
          <a:lstStyle/>
          <a:p>
            <a:pPr algn="ctr" eaLnBrk="1" hangingPunct="1"/>
            <a:r>
              <a:rPr lang="en-US" altLang="en-US" dirty="0"/>
              <a:t>When the Master Returns</a:t>
            </a:r>
          </a:p>
        </p:txBody>
      </p:sp>
      <p:sp>
        <p:nvSpPr>
          <p:cNvPr id="4100" name="Rectangle 3">
            <a:extLst>
              <a:ext uri="{FF2B5EF4-FFF2-40B4-BE49-F238E27FC236}">
                <a16:creationId xmlns:a16="http://schemas.microsoft.com/office/drawing/2014/main" id="{D4EE16A8-8C2A-452B-A37F-B794BB340EB0}"/>
              </a:ext>
            </a:extLst>
          </p:cNvPr>
          <p:cNvSpPr>
            <a:spLocks noGrp="1" noChangeArrowheads="1"/>
          </p:cNvSpPr>
          <p:nvPr>
            <p:ph type="subTitle" idx="1"/>
          </p:nvPr>
        </p:nvSpPr>
        <p:spPr/>
        <p:txBody>
          <a:bodyPr/>
          <a:lstStyle/>
          <a:p>
            <a:pPr eaLnBrk="1" hangingPunct="1"/>
            <a:r>
              <a:rPr lang="en-US" altLang="en-US" dirty="0"/>
              <a:t>The Time of Jacob’s Trouble</a:t>
            </a:r>
          </a:p>
          <a:p>
            <a:pPr eaLnBrk="1" hangingPunct="1"/>
            <a:r>
              <a:rPr lang="en-US" altLang="en-US" dirty="0"/>
              <a:t>Study No.2</a:t>
            </a:r>
          </a:p>
        </p:txBody>
      </p:sp>
      <p:sp>
        <p:nvSpPr>
          <p:cNvPr id="2" name="TextBox 1">
            <a:extLst>
              <a:ext uri="{FF2B5EF4-FFF2-40B4-BE49-F238E27FC236}">
                <a16:creationId xmlns:a16="http://schemas.microsoft.com/office/drawing/2014/main" id="{913BB0F5-0492-4449-BAC5-125F0D524254}"/>
              </a:ext>
            </a:extLst>
          </p:cNvPr>
          <p:cNvSpPr txBox="1"/>
          <p:nvPr/>
        </p:nvSpPr>
        <p:spPr>
          <a:xfrm>
            <a:off x="182880" y="6334780"/>
            <a:ext cx="3200400" cy="400110"/>
          </a:xfrm>
          <a:prstGeom prst="rect">
            <a:avLst/>
          </a:prstGeom>
          <a:noFill/>
          <a:ln>
            <a:noFill/>
          </a:ln>
        </p:spPr>
        <p:txBody>
          <a:bodyPr wrap="square" rtlCol="0">
            <a:spAutoFit/>
          </a:bodyPr>
          <a:lstStyle/>
          <a:p>
            <a:pPr algn="l"/>
            <a:r>
              <a:rPr lang="en-CA" sz="2000" i="1" dirty="0">
                <a:solidFill>
                  <a:schemeClr val="bg1"/>
                </a:solidFill>
                <a:latin typeface="+mn-lt"/>
              </a:rPr>
              <a:t>Reading: Ezekiel 38</a:t>
            </a:r>
          </a:p>
        </p:txBody>
      </p:sp>
      <p:sp>
        <p:nvSpPr>
          <p:cNvPr id="3" name="Slide Number Placeholder 2">
            <a:extLst>
              <a:ext uri="{FF2B5EF4-FFF2-40B4-BE49-F238E27FC236}">
                <a16:creationId xmlns:a16="http://schemas.microsoft.com/office/drawing/2014/main" id="{A8C6378F-A53E-4C3D-9F11-92BC6213AC09}"/>
              </a:ext>
            </a:extLst>
          </p:cNvPr>
          <p:cNvSpPr>
            <a:spLocks noGrp="1"/>
          </p:cNvSpPr>
          <p:nvPr>
            <p:ph type="sldNum" sz="quarter" idx="11"/>
          </p:nvPr>
        </p:nvSpPr>
        <p:spPr/>
        <p:txBody>
          <a:bodyPr/>
          <a:lstStyle/>
          <a:p>
            <a:pPr>
              <a:defRPr/>
            </a:pPr>
            <a:fld id="{1D1C8904-BF98-4D24-9D5B-A024D23A580E}" type="slidenum">
              <a:rPr lang="en-US" altLang="en-US" smtClean="0"/>
              <a:pPr>
                <a:defRPr/>
              </a:pPr>
              <a:t>1</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E288B20-62CA-4BE4-93DB-D572D69211F7}"/>
              </a:ext>
            </a:extLst>
          </p:cNvPr>
          <p:cNvGrpSpPr/>
          <p:nvPr/>
        </p:nvGrpSpPr>
        <p:grpSpPr>
          <a:xfrm>
            <a:off x="218748" y="269702"/>
            <a:ext cx="8607445" cy="4167309"/>
            <a:chOff x="218748" y="269702"/>
            <a:chExt cx="8607445" cy="4167309"/>
          </a:xfrm>
        </p:grpSpPr>
        <p:grpSp>
          <p:nvGrpSpPr>
            <p:cNvPr id="22" name="Group 21">
              <a:extLst>
                <a:ext uri="{FF2B5EF4-FFF2-40B4-BE49-F238E27FC236}">
                  <a16:creationId xmlns:a16="http://schemas.microsoft.com/office/drawing/2014/main" id="{CBA41C15-5D22-4B88-9DB6-8642BE1785A8}"/>
                </a:ext>
              </a:extLst>
            </p:cNvPr>
            <p:cNvGrpSpPr/>
            <p:nvPr/>
          </p:nvGrpSpPr>
          <p:grpSpPr>
            <a:xfrm>
              <a:off x="2120593" y="1093916"/>
              <a:ext cx="6243934" cy="848939"/>
              <a:chOff x="2120593" y="1032956"/>
              <a:chExt cx="6243934" cy="830997"/>
            </a:xfrm>
          </p:grpSpPr>
          <p:sp>
            <p:nvSpPr>
              <p:cNvPr id="19" name="Rectangle 18">
                <a:extLst>
                  <a:ext uri="{FF2B5EF4-FFF2-40B4-BE49-F238E27FC236}">
                    <a16:creationId xmlns:a16="http://schemas.microsoft.com/office/drawing/2014/main" id="{F005A56F-D946-491A-B8F7-E8872FB3267A}"/>
                  </a:ext>
                </a:extLst>
              </p:cNvPr>
              <p:cNvSpPr/>
              <p:nvPr/>
            </p:nvSpPr>
            <p:spPr>
              <a:xfrm>
                <a:off x="2120593" y="1032956"/>
                <a:ext cx="6243934" cy="830997"/>
              </a:xfrm>
              <a:prstGeom prst="rect">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a:extLst>
                  <a:ext uri="{FF2B5EF4-FFF2-40B4-BE49-F238E27FC236}">
                    <a16:creationId xmlns:a16="http://schemas.microsoft.com/office/drawing/2014/main" id="{C2647001-A584-4B24-A0E0-B818BF92DC4B}"/>
                  </a:ext>
                </a:extLst>
              </p:cNvPr>
              <p:cNvSpPr txBox="1"/>
              <p:nvPr/>
            </p:nvSpPr>
            <p:spPr>
              <a:xfrm>
                <a:off x="2876910" y="1094511"/>
                <a:ext cx="5322210" cy="692925"/>
              </a:xfrm>
              <a:prstGeom prst="rect">
                <a:avLst/>
              </a:prstGeom>
              <a:noFill/>
            </p:spPr>
            <p:txBody>
              <a:bodyPr wrap="square" rtlCol="0">
                <a:spAutoFit/>
              </a:bodyPr>
              <a:lstStyle/>
              <a:p>
                <a:pPr algn="ctr"/>
                <a:r>
                  <a:rPr lang="en-CA" sz="2000" b="1" dirty="0">
                    <a:solidFill>
                      <a:schemeClr val="bg1"/>
                    </a:solidFill>
                    <a:latin typeface="+mn-lt"/>
                  </a:rPr>
                  <a:t>The work of Elijah</a:t>
                </a:r>
              </a:p>
              <a:p>
                <a:pPr algn="ctr"/>
                <a:r>
                  <a:rPr lang="en-CA" sz="2000" b="1" dirty="0">
                    <a:solidFill>
                      <a:schemeClr val="bg1"/>
                    </a:solidFill>
                    <a:latin typeface="+mn-lt"/>
                  </a:rPr>
                  <a:t>In the land 	The dispersed of Israel</a:t>
                </a:r>
              </a:p>
            </p:txBody>
          </p:sp>
        </p:grpSp>
        <p:sp>
          <p:nvSpPr>
            <p:cNvPr id="4" name="TextBox 3">
              <a:extLst>
                <a:ext uri="{FF2B5EF4-FFF2-40B4-BE49-F238E27FC236}">
                  <a16:creationId xmlns:a16="http://schemas.microsoft.com/office/drawing/2014/main" id="{6935E99E-B706-47B7-B45D-BB6823D86C55}"/>
                </a:ext>
              </a:extLst>
            </p:cNvPr>
            <p:cNvSpPr txBox="1"/>
            <p:nvPr/>
          </p:nvSpPr>
          <p:spPr>
            <a:xfrm rot="16200000">
              <a:off x="-1634071" y="2122523"/>
              <a:ext cx="4167304" cy="461665"/>
            </a:xfrm>
            <a:prstGeom prst="rect">
              <a:avLst/>
            </a:prstGeom>
            <a:solidFill>
              <a:srgbClr val="FFFF00"/>
            </a:solidFill>
          </p:spPr>
          <p:txBody>
            <a:bodyPr wrap="square" rtlCol="0">
              <a:spAutoFit/>
            </a:bodyPr>
            <a:lstStyle/>
            <a:p>
              <a:pPr algn="ctr"/>
              <a:r>
                <a:rPr lang="en-CA" sz="2400" b="1" dirty="0">
                  <a:latin typeface="+mn-lt"/>
                </a:rPr>
                <a:t>The Return of Jesus Christ</a:t>
              </a:r>
            </a:p>
          </p:txBody>
        </p:sp>
        <p:sp>
          <p:nvSpPr>
            <p:cNvPr id="11" name="TextBox 10">
              <a:extLst>
                <a:ext uri="{FF2B5EF4-FFF2-40B4-BE49-F238E27FC236}">
                  <a16:creationId xmlns:a16="http://schemas.microsoft.com/office/drawing/2014/main" id="{B506E644-3E85-428C-A7E9-D0A0B71D6673}"/>
                </a:ext>
              </a:extLst>
            </p:cNvPr>
            <p:cNvSpPr txBox="1"/>
            <p:nvPr/>
          </p:nvSpPr>
          <p:spPr>
            <a:xfrm rot="16200000">
              <a:off x="6511709" y="2122521"/>
              <a:ext cx="4167303" cy="461665"/>
            </a:xfrm>
            <a:prstGeom prst="rect">
              <a:avLst/>
            </a:prstGeom>
            <a:solidFill>
              <a:srgbClr val="00CCFF"/>
            </a:solidFill>
          </p:spPr>
          <p:txBody>
            <a:bodyPr wrap="square" rtlCol="0">
              <a:spAutoFit/>
            </a:bodyPr>
            <a:lstStyle/>
            <a:p>
              <a:pPr algn="ctr"/>
              <a:r>
                <a:rPr lang="en-CA" sz="2400" b="1" dirty="0">
                  <a:latin typeface="+mn-lt"/>
                </a:rPr>
                <a:t>The millennium begins</a:t>
              </a:r>
            </a:p>
          </p:txBody>
        </p:sp>
        <p:sp>
          <p:nvSpPr>
            <p:cNvPr id="5" name="TextBox 4">
              <a:extLst>
                <a:ext uri="{FF2B5EF4-FFF2-40B4-BE49-F238E27FC236}">
                  <a16:creationId xmlns:a16="http://schemas.microsoft.com/office/drawing/2014/main" id="{6FD78938-FB51-40CB-B4D0-7F3CE236391A}"/>
                </a:ext>
              </a:extLst>
            </p:cNvPr>
            <p:cNvSpPr txBox="1"/>
            <p:nvPr/>
          </p:nvSpPr>
          <p:spPr>
            <a:xfrm rot="16200000">
              <a:off x="435415" y="2122525"/>
              <a:ext cx="4167307" cy="461665"/>
            </a:xfrm>
            <a:prstGeom prst="rect">
              <a:avLst/>
            </a:prstGeom>
            <a:solidFill>
              <a:srgbClr val="00FF00"/>
            </a:solidFill>
          </p:spPr>
          <p:txBody>
            <a:bodyPr wrap="square" rtlCol="0">
              <a:spAutoFit/>
            </a:bodyPr>
            <a:lstStyle/>
            <a:p>
              <a:pPr algn="ctr"/>
              <a:r>
                <a:rPr lang="en-CA" sz="2400" b="1" dirty="0">
                  <a:latin typeface="+mn-lt"/>
                </a:rPr>
                <a:t>Armageddon</a:t>
              </a:r>
            </a:p>
          </p:txBody>
        </p:sp>
        <p:grpSp>
          <p:nvGrpSpPr>
            <p:cNvPr id="18" name="Group 17">
              <a:extLst>
                <a:ext uri="{FF2B5EF4-FFF2-40B4-BE49-F238E27FC236}">
                  <a16:creationId xmlns:a16="http://schemas.microsoft.com/office/drawing/2014/main" id="{287FCB0A-4046-40CA-A646-EDBDE696CB31}"/>
                </a:ext>
              </a:extLst>
            </p:cNvPr>
            <p:cNvGrpSpPr/>
            <p:nvPr/>
          </p:nvGrpSpPr>
          <p:grpSpPr>
            <a:xfrm>
              <a:off x="1066817" y="269703"/>
              <a:ext cx="1221417" cy="830997"/>
              <a:chOff x="-2149923" y="207251"/>
              <a:chExt cx="1221417" cy="830997"/>
            </a:xfrm>
          </p:grpSpPr>
          <p:sp>
            <p:nvSpPr>
              <p:cNvPr id="2" name="Rectangle 1">
                <a:extLst>
                  <a:ext uri="{FF2B5EF4-FFF2-40B4-BE49-F238E27FC236}">
                    <a16:creationId xmlns:a16="http://schemas.microsoft.com/office/drawing/2014/main" id="{26FDC8EF-350F-43B8-84AA-17B1E11AEB1B}"/>
                  </a:ext>
                </a:extLst>
              </p:cNvPr>
              <p:cNvSpPr/>
              <p:nvPr/>
            </p:nvSpPr>
            <p:spPr>
              <a:xfrm>
                <a:off x="-2149923" y="207251"/>
                <a:ext cx="1221417" cy="83099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a:extLst>
                  <a:ext uri="{FF2B5EF4-FFF2-40B4-BE49-F238E27FC236}">
                    <a16:creationId xmlns:a16="http://schemas.microsoft.com/office/drawing/2014/main" id="{FD94D33D-B2B0-4040-9E1A-309651D5E818}"/>
                  </a:ext>
                </a:extLst>
              </p:cNvPr>
              <p:cNvSpPr txBox="1"/>
              <p:nvPr/>
            </p:nvSpPr>
            <p:spPr>
              <a:xfrm>
                <a:off x="-2149923" y="268806"/>
                <a:ext cx="1221417" cy="707886"/>
              </a:xfrm>
              <a:prstGeom prst="rect">
                <a:avLst/>
              </a:prstGeom>
              <a:noFill/>
            </p:spPr>
            <p:txBody>
              <a:bodyPr wrap="square" rtlCol="0">
                <a:spAutoFit/>
              </a:bodyPr>
              <a:lstStyle/>
              <a:p>
                <a:pPr algn="ctr"/>
                <a:r>
                  <a:rPr lang="en-CA" sz="2000" b="1" dirty="0">
                    <a:latin typeface="+mn-lt"/>
                  </a:rPr>
                  <a:t>Marriage of Lamb</a:t>
                </a:r>
              </a:p>
            </p:txBody>
          </p:sp>
        </p:grpSp>
        <p:grpSp>
          <p:nvGrpSpPr>
            <p:cNvPr id="49" name="Group 48">
              <a:extLst>
                <a:ext uri="{FF2B5EF4-FFF2-40B4-BE49-F238E27FC236}">
                  <a16:creationId xmlns:a16="http://schemas.microsoft.com/office/drawing/2014/main" id="{C5804E44-AFF8-4EE9-A680-CD4BB930804C}"/>
                </a:ext>
              </a:extLst>
            </p:cNvPr>
            <p:cNvGrpSpPr/>
            <p:nvPr/>
          </p:nvGrpSpPr>
          <p:grpSpPr>
            <a:xfrm>
              <a:off x="2749901" y="269703"/>
              <a:ext cx="5614625" cy="830997"/>
              <a:chOff x="2749901" y="955503"/>
              <a:chExt cx="5614625" cy="830997"/>
            </a:xfrm>
          </p:grpSpPr>
          <p:sp>
            <p:nvSpPr>
              <p:cNvPr id="14" name="Rectangle 13">
                <a:extLst>
                  <a:ext uri="{FF2B5EF4-FFF2-40B4-BE49-F238E27FC236}">
                    <a16:creationId xmlns:a16="http://schemas.microsoft.com/office/drawing/2014/main" id="{2252C3F3-09D8-4B03-A7B6-3E44E904AF34}"/>
                  </a:ext>
                </a:extLst>
              </p:cNvPr>
              <p:cNvSpPr/>
              <p:nvPr/>
            </p:nvSpPr>
            <p:spPr>
              <a:xfrm>
                <a:off x="2749901" y="955503"/>
                <a:ext cx="5614625" cy="83099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a:extLst>
                  <a:ext uri="{FF2B5EF4-FFF2-40B4-BE49-F238E27FC236}">
                    <a16:creationId xmlns:a16="http://schemas.microsoft.com/office/drawing/2014/main" id="{370DD6B6-7421-4CB2-A2E7-F71FD08C36FF}"/>
                  </a:ext>
                </a:extLst>
              </p:cNvPr>
              <p:cNvSpPr txBox="1"/>
              <p:nvPr/>
            </p:nvSpPr>
            <p:spPr>
              <a:xfrm>
                <a:off x="4015834" y="1032737"/>
                <a:ext cx="3082759" cy="707886"/>
              </a:xfrm>
              <a:prstGeom prst="rect">
                <a:avLst/>
              </a:prstGeom>
              <a:noFill/>
            </p:spPr>
            <p:txBody>
              <a:bodyPr wrap="square" rtlCol="0">
                <a:spAutoFit/>
              </a:bodyPr>
              <a:lstStyle/>
              <a:p>
                <a:pPr algn="ctr"/>
                <a:r>
                  <a:rPr lang="en-CA" sz="2000" b="1" dirty="0">
                    <a:latin typeface="+mn-lt"/>
                  </a:rPr>
                  <a:t>Marriage Supper of the Lamb</a:t>
                </a:r>
              </a:p>
            </p:txBody>
          </p:sp>
        </p:grpSp>
        <p:grpSp>
          <p:nvGrpSpPr>
            <p:cNvPr id="28" name="Group 27">
              <a:extLst>
                <a:ext uri="{FF2B5EF4-FFF2-40B4-BE49-F238E27FC236}">
                  <a16:creationId xmlns:a16="http://schemas.microsoft.com/office/drawing/2014/main" id="{D25ECCB6-6CEA-4571-9855-6D858C037848}"/>
                </a:ext>
              </a:extLst>
            </p:cNvPr>
            <p:cNvGrpSpPr/>
            <p:nvPr/>
          </p:nvGrpSpPr>
          <p:grpSpPr>
            <a:xfrm>
              <a:off x="944881" y="1100699"/>
              <a:ext cx="1251032" cy="830997"/>
              <a:chOff x="944881" y="1039739"/>
              <a:chExt cx="1251032" cy="830997"/>
            </a:xfrm>
          </p:grpSpPr>
          <p:sp>
            <p:nvSpPr>
              <p:cNvPr id="16" name="Rectangle 15">
                <a:extLst>
                  <a:ext uri="{FF2B5EF4-FFF2-40B4-BE49-F238E27FC236}">
                    <a16:creationId xmlns:a16="http://schemas.microsoft.com/office/drawing/2014/main" id="{95915E77-1209-4A6D-BC4C-25D708ADA011}"/>
                  </a:ext>
                </a:extLst>
              </p:cNvPr>
              <p:cNvSpPr/>
              <p:nvPr/>
            </p:nvSpPr>
            <p:spPr>
              <a:xfrm>
                <a:off x="1066815" y="1039739"/>
                <a:ext cx="1053777" cy="83099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a:extLst>
                  <a:ext uri="{FF2B5EF4-FFF2-40B4-BE49-F238E27FC236}">
                    <a16:creationId xmlns:a16="http://schemas.microsoft.com/office/drawing/2014/main" id="{A899BF84-B71B-42BA-92DD-C4751AD0C03E}"/>
                  </a:ext>
                </a:extLst>
              </p:cNvPr>
              <p:cNvSpPr txBox="1"/>
              <p:nvPr/>
            </p:nvSpPr>
            <p:spPr>
              <a:xfrm>
                <a:off x="944881" y="1101294"/>
                <a:ext cx="1251032" cy="707886"/>
              </a:xfrm>
              <a:prstGeom prst="rect">
                <a:avLst/>
              </a:prstGeom>
              <a:noFill/>
            </p:spPr>
            <p:txBody>
              <a:bodyPr wrap="square" rtlCol="0">
                <a:spAutoFit/>
              </a:bodyPr>
              <a:lstStyle/>
              <a:p>
                <a:pPr algn="ctr"/>
                <a:r>
                  <a:rPr lang="en-CA" sz="2000" b="1" dirty="0">
                    <a:solidFill>
                      <a:schemeClr val="bg1"/>
                    </a:solidFill>
                    <a:latin typeface="+mn-lt"/>
                  </a:rPr>
                  <a:t>Gog invades</a:t>
                </a:r>
              </a:p>
            </p:txBody>
          </p:sp>
        </p:grpSp>
        <p:grpSp>
          <p:nvGrpSpPr>
            <p:cNvPr id="40" name="Group 39">
              <a:extLst>
                <a:ext uri="{FF2B5EF4-FFF2-40B4-BE49-F238E27FC236}">
                  <a16:creationId xmlns:a16="http://schemas.microsoft.com/office/drawing/2014/main" id="{8917C0C9-F800-4826-8387-19B72B53A73F}"/>
                </a:ext>
              </a:extLst>
            </p:cNvPr>
            <p:cNvGrpSpPr/>
            <p:nvPr/>
          </p:nvGrpSpPr>
          <p:grpSpPr>
            <a:xfrm>
              <a:off x="2917541" y="2775243"/>
              <a:ext cx="2553619" cy="830997"/>
              <a:chOff x="2917541" y="3525504"/>
              <a:chExt cx="2553619" cy="830997"/>
            </a:xfrm>
          </p:grpSpPr>
          <p:sp>
            <p:nvSpPr>
              <p:cNvPr id="23" name="Rectangle 22">
                <a:extLst>
                  <a:ext uri="{FF2B5EF4-FFF2-40B4-BE49-F238E27FC236}">
                    <a16:creationId xmlns:a16="http://schemas.microsoft.com/office/drawing/2014/main" id="{0CF82CE9-D4FA-4920-8DA5-C0A1937DB3E9}"/>
                  </a:ext>
                </a:extLst>
              </p:cNvPr>
              <p:cNvSpPr/>
              <p:nvPr/>
            </p:nvSpPr>
            <p:spPr>
              <a:xfrm>
                <a:off x="2917541" y="3525504"/>
                <a:ext cx="2553619" cy="830997"/>
              </a:xfrm>
              <a:prstGeom prst="rect">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a:extLst>
                  <a:ext uri="{FF2B5EF4-FFF2-40B4-BE49-F238E27FC236}">
                    <a16:creationId xmlns:a16="http://schemas.microsoft.com/office/drawing/2014/main" id="{26846608-BDC7-4D44-9997-E7055FD9F255}"/>
                  </a:ext>
                </a:extLst>
              </p:cNvPr>
              <p:cNvSpPr txBox="1"/>
              <p:nvPr/>
            </p:nvSpPr>
            <p:spPr>
              <a:xfrm>
                <a:off x="3266660" y="3587059"/>
                <a:ext cx="1855380" cy="707886"/>
              </a:xfrm>
              <a:prstGeom prst="rect">
                <a:avLst/>
              </a:prstGeom>
              <a:noFill/>
            </p:spPr>
            <p:txBody>
              <a:bodyPr wrap="square" rtlCol="0">
                <a:spAutoFit/>
              </a:bodyPr>
              <a:lstStyle/>
              <a:p>
                <a:pPr algn="ctr"/>
                <a:r>
                  <a:rPr lang="en-CA" sz="2000" b="1" dirty="0">
                    <a:latin typeface="+mn-lt"/>
                  </a:rPr>
                  <a:t>Nations invited to submission</a:t>
                </a:r>
              </a:p>
            </p:txBody>
          </p:sp>
        </p:grpSp>
        <p:sp>
          <p:nvSpPr>
            <p:cNvPr id="27" name="TextBox 26">
              <a:extLst>
                <a:ext uri="{FF2B5EF4-FFF2-40B4-BE49-F238E27FC236}">
                  <a16:creationId xmlns:a16="http://schemas.microsoft.com/office/drawing/2014/main" id="{A30671A4-3116-44B2-BB13-C97E8DC1A23D}"/>
                </a:ext>
              </a:extLst>
            </p:cNvPr>
            <p:cNvSpPr txBox="1"/>
            <p:nvPr/>
          </p:nvSpPr>
          <p:spPr>
            <a:xfrm rot="16200000">
              <a:off x="-695368" y="1652469"/>
              <a:ext cx="3165643" cy="400110"/>
            </a:xfrm>
            <a:prstGeom prst="rect">
              <a:avLst/>
            </a:prstGeom>
            <a:solidFill>
              <a:srgbClr val="00FF00"/>
            </a:solidFill>
          </p:spPr>
          <p:txBody>
            <a:bodyPr wrap="square" rtlCol="0">
              <a:spAutoFit/>
            </a:bodyPr>
            <a:lstStyle/>
            <a:p>
              <a:pPr algn="ctr"/>
              <a:r>
                <a:rPr lang="en-CA" sz="2000" b="1" dirty="0">
                  <a:solidFill>
                    <a:sysClr val="windowText" lastClr="000000"/>
                  </a:solidFill>
                  <a:latin typeface="+mn-lt"/>
                </a:rPr>
                <a:t>Resurrection &amp; Judgment</a:t>
              </a:r>
            </a:p>
          </p:txBody>
        </p:sp>
        <p:grpSp>
          <p:nvGrpSpPr>
            <p:cNvPr id="39" name="Group 38">
              <a:extLst>
                <a:ext uri="{FF2B5EF4-FFF2-40B4-BE49-F238E27FC236}">
                  <a16:creationId xmlns:a16="http://schemas.microsoft.com/office/drawing/2014/main" id="{EAA7ABC0-7CB6-49D9-A079-15DD395EF4DD}"/>
                </a:ext>
              </a:extLst>
            </p:cNvPr>
            <p:cNvGrpSpPr/>
            <p:nvPr/>
          </p:nvGrpSpPr>
          <p:grpSpPr>
            <a:xfrm>
              <a:off x="2749901" y="1942855"/>
              <a:ext cx="5614625" cy="830997"/>
              <a:chOff x="2749901" y="2678829"/>
              <a:chExt cx="5614625" cy="830997"/>
            </a:xfrm>
          </p:grpSpPr>
          <p:sp>
            <p:nvSpPr>
              <p:cNvPr id="30" name="Rectangle 29">
                <a:extLst>
                  <a:ext uri="{FF2B5EF4-FFF2-40B4-BE49-F238E27FC236}">
                    <a16:creationId xmlns:a16="http://schemas.microsoft.com/office/drawing/2014/main" id="{5C4A418D-1053-406C-B440-C56637E560FC}"/>
                  </a:ext>
                </a:extLst>
              </p:cNvPr>
              <p:cNvSpPr/>
              <p:nvPr/>
            </p:nvSpPr>
            <p:spPr>
              <a:xfrm>
                <a:off x="2749901" y="2678829"/>
                <a:ext cx="5614625" cy="830997"/>
              </a:xfrm>
              <a:prstGeom prst="rect">
                <a:avLst/>
              </a:prstGeom>
              <a:solidFill>
                <a:srgbClr val="66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30">
                <a:extLst>
                  <a:ext uri="{FF2B5EF4-FFF2-40B4-BE49-F238E27FC236}">
                    <a16:creationId xmlns:a16="http://schemas.microsoft.com/office/drawing/2014/main" id="{0922616E-008D-461C-AAE0-ECDCC3B78CE5}"/>
                  </a:ext>
                </a:extLst>
              </p:cNvPr>
              <p:cNvSpPr txBox="1"/>
              <p:nvPr/>
            </p:nvSpPr>
            <p:spPr>
              <a:xfrm>
                <a:off x="3373749" y="2756063"/>
                <a:ext cx="4366929" cy="707886"/>
              </a:xfrm>
              <a:prstGeom prst="rect">
                <a:avLst/>
              </a:prstGeom>
              <a:noFill/>
            </p:spPr>
            <p:txBody>
              <a:bodyPr wrap="square" rtlCol="0">
                <a:spAutoFit/>
              </a:bodyPr>
              <a:lstStyle/>
              <a:p>
                <a:pPr algn="ctr"/>
                <a:r>
                  <a:rPr lang="en-CA" sz="2000" b="1" dirty="0">
                    <a:solidFill>
                      <a:schemeClr val="bg1"/>
                    </a:solidFill>
                    <a:latin typeface="+mn-lt"/>
                  </a:rPr>
                  <a:t>Judah saved first</a:t>
                </a:r>
              </a:p>
              <a:p>
                <a:pPr algn="ctr"/>
                <a:r>
                  <a:rPr lang="en-CA" sz="2000" b="1" dirty="0">
                    <a:solidFill>
                      <a:schemeClr val="bg1"/>
                    </a:solidFill>
                    <a:latin typeface="+mn-lt"/>
                  </a:rPr>
                  <a:t>Second Exodus for those dispersed </a:t>
                </a:r>
              </a:p>
            </p:txBody>
          </p:sp>
        </p:grpSp>
        <p:grpSp>
          <p:nvGrpSpPr>
            <p:cNvPr id="45" name="Group 44">
              <a:extLst>
                <a:ext uri="{FF2B5EF4-FFF2-40B4-BE49-F238E27FC236}">
                  <a16:creationId xmlns:a16="http://schemas.microsoft.com/office/drawing/2014/main" id="{79B69CDE-82DA-4698-ABE2-77FC65253E84}"/>
                </a:ext>
              </a:extLst>
            </p:cNvPr>
            <p:cNvGrpSpPr/>
            <p:nvPr/>
          </p:nvGrpSpPr>
          <p:grpSpPr>
            <a:xfrm>
              <a:off x="5805093" y="3606009"/>
              <a:ext cx="2553620" cy="830997"/>
              <a:chOff x="5805093" y="3606009"/>
              <a:chExt cx="2553620" cy="830997"/>
            </a:xfrm>
          </p:grpSpPr>
          <p:sp>
            <p:nvSpPr>
              <p:cNvPr id="32" name="Rectangle 31">
                <a:extLst>
                  <a:ext uri="{FF2B5EF4-FFF2-40B4-BE49-F238E27FC236}">
                    <a16:creationId xmlns:a16="http://schemas.microsoft.com/office/drawing/2014/main" id="{D4BF417E-EE91-4817-B469-07E0B8083DE6}"/>
                  </a:ext>
                </a:extLst>
              </p:cNvPr>
              <p:cNvSpPr/>
              <p:nvPr/>
            </p:nvSpPr>
            <p:spPr>
              <a:xfrm>
                <a:off x="5805093" y="3606009"/>
                <a:ext cx="2553620" cy="830997"/>
              </a:xfrm>
              <a:prstGeom prst="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3" name="TextBox 32">
                <a:extLst>
                  <a:ext uri="{FF2B5EF4-FFF2-40B4-BE49-F238E27FC236}">
                    <a16:creationId xmlns:a16="http://schemas.microsoft.com/office/drawing/2014/main" id="{714CD899-C35D-4AFB-AAFF-283E898D4573}"/>
                  </a:ext>
                </a:extLst>
              </p:cNvPr>
              <p:cNvSpPr txBox="1"/>
              <p:nvPr/>
            </p:nvSpPr>
            <p:spPr>
              <a:xfrm>
                <a:off x="5963339" y="3667564"/>
                <a:ext cx="2237128" cy="707886"/>
              </a:xfrm>
              <a:prstGeom prst="rect">
                <a:avLst/>
              </a:prstGeom>
              <a:noFill/>
            </p:spPr>
            <p:txBody>
              <a:bodyPr wrap="square" rtlCol="0">
                <a:spAutoFit/>
              </a:bodyPr>
              <a:lstStyle/>
              <a:p>
                <a:pPr algn="ctr"/>
                <a:r>
                  <a:rPr lang="en-CA" sz="2000" b="1" dirty="0">
                    <a:solidFill>
                      <a:schemeClr val="bg1"/>
                    </a:solidFill>
                    <a:latin typeface="+mn-lt"/>
                  </a:rPr>
                  <a:t>Catholic Rome destroyed</a:t>
                </a:r>
              </a:p>
            </p:txBody>
          </p:sp>
        </p:grpSp>
        <p:grpSp>
          <p:nvGrpSpPr>
            <p:cNvPr id="44" name="Group 43">
              <a:extLst>
                <a:ext uri="{FF2B5EF4-FFF2-40B4-BE49-F238E27FC236}">
                  <a16:creationId xmlns:a16="http://schemas.microsoft.com/office/drawing/2014/main" id="{3A433B0D-5A3E-4176-92B2-96EF4AD0EE4C}"/>
                </a:ext>
              </a:extLst>
            </p:cNvPr>
            <p:cNvGrpSpPr/>
            <p:nvPr/>
          </p:nvGrpSpPr>
          <p:grpSpPr>
            <a:xfrm>
              <a:off x="3246334" y="3606009"/>
              <a:ext cx="2553619" cy="830997"/>
              <a:chOff x="3170134" y="3606009"/>
              <a:chExt cx="2553619" cy="830997"/>
            </a:xfrm>
          </p:grpSpPr>
          <p:sp>
            <p:nvSpPr>
              <p:cNvPr id="35" name="Rectangle 34">
                <a:extLst>
                  <a:ext uri="{FF2B5EF4-FFF2-40B4-BE49-F238E27FC236}">
                    <a16:creationId xmlns:a16="http://schemas.microsoft.com/office/drawing/2014/main" id="{FA7A01ED-747C-4995-B740-D268085DBA00}"/>
                  </a:ext>
                </a:extLst>
              </p:cNvPr>
              <p:cNvSpPr/>
              <p:nvPr/>
            </p:nvSpPr>
            <p:spPr>
              <a:xfrm>
                <a:off x="3170134" y="3606009"/>
                <a:ext cx="2553619" cy="830997"/>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TextBox 35">
                <a:extLst>
                  <a:ext uri="{FF2B5EF4-FFF2-40B4-BE49-F238E27FC236}">
                    <a16:creationId xmlns:a16="http://schemas.microsoft.com/office/drawing/2014/main" id="{88C7E869-98EF-4204-98C7-D854E72459E0}"/>
                  </a:ext>
                </a:extLst>
              </p:cNvPr>
              <p:cNvSpPr txBox="1"/>
              <p:nvPr/>
            </p:nvSpPr>
            <p:spPr>
              <a:xfrm>
                <a:off x="3337773" y="3667564"/>
                <a:ext cx="2218340" cy="707886"/>
              </a:xfrm>
              <a:prstGeom prst="rect">
                <a:avLst/>
              </a:prstGeom>
              <a:noFill/>
            </p:spPr>
            <p:txBody>
              <a:bodyPr wrap="square" rtlCol="0">
                <a:spAutoFit/>
              </a:bodyPr>
              <a:lstStyle/>
              <a:p>
                <a:pPr algn="ctr"/>
                <a:r>
                  <a:rPr lang="en-CA" sz="2000" b="1" dirty="0">
                    <a:latin typeface="+mn-lt"/>
                  </a:rPr>
                  <a:t>Ships of Tarshish bring Israel home </a:t>
                </a:r>
              </a:p>
            </p:txBody>
          </p:sp>
        </p:grpSp>
        <p:grpSp>
          <p:nvGrpSpPr>
            <p:cNvPr id="41" name="Group 40">
              <a:extLst>
                <a:ext uri="{FF2B5EF4-FFF2-40B4-BE49-F238E27FC236}">
                  <a16:creationId xmlns:a16="http://schemas.microsoft.com/office/drawing/2014/main" id="{6A9DA3EE-0D3F-4621-B767-0D4B7948FF7F}"/>
                </a:ext>
              </a:extLst>
            </p:cNvPr>
            <p:cNvGrpSpPr/>
            <p:nvPr/>
          </p:nvGrpSpPr>
          <p:grpSpPr>
            <a:xfrm>
              <a:off x="5471162" y="2775243"/>
              <a:ext cx="2893366" cy="830997"/>
              <a:chOff x="5455922" y="3756556"/>
              <a:chExt cx="2893366" cy="830997"/>
            </a:xfrm>
          </p:grpSpPr>
          <p:sp>
            <p:nvSpPr>
              <p:cNvPr id="37" name="Rectangle 36">
                <a:extLst>
                  <a:ext uri="{FF2B5EF4-FFF2-40B4-BE49-F238E27FC236}">
                    <a16:creationId xmlns:a16="http://schemas.microsoft.com/office/drawing/2014/main" id="{0BEDAC43-8534-4D39-A8FC-5D7E358FDE44}"/>
                  </a:ext>
                </a:extLst>
              </p:cNvPr>
              <p:cNvSpPr/>
              <p:nvPr/>
            </p:nvSpPr>
            <p:spPr>
              <a:xfrm>
                <a:off x="5455922" y="3756556"/>
                <a:ext cx="2893366" cy="83099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38" name="TextBox 37">
                <a:extLst>
                  <a:ext uri="{FF2B5EF4-FFF2-40B4-BE49-F238E27FC236}">
                    <a16:creationId xmlns:a16="http://schemas.microsoft.com/office/drawing/2014/main" id="{E262D15B-FF9A-4F52-AB55-B1BA90C87B6E}"/>
                  </a:ext>
                </a:extLst>
              </p:cNvPr>
              <p:cNvSpPr txBox="1"/>
              <p:nvPr/>
            </p:nvSpPr>
            <p:spPr>
              <a:xfrm>
                <a:off x="5784042" y="3818111"/>
                <a:ext cx="2237128" cy="707886"/>
              </a:xfrm>
              <a:prstGeom prst="rect">
                <a:avLst/>
              </a:prstGeom>
              <a:noFill/>
            </p:spPr>
            <p:txBody>
              <a:bodyPr wrap="square" rtlCol="0">
                <a:spAutoFit/>
              </a:bodyPr>
              <a:lstStyle/>
              <a:p>
                <a:pPr algn="ctr"/>
                <a:r>
                  <a:rPr lang="en-CA" sz="2000" b="1" dirty="0">
                    <a:solidFill>
                      <a:schemeClr val="bg1"/>
                    </a:solidFill>
                    <a:latin typeface="+mn-lt"/>
                  </a:rPr>
                  <a:t>Building the Temple</a:t>
                </a:r>
              </a:p>
            </p:txBody>
          </p:sp>
        </p:grpSp>
      </p:grpSp>
      <p:sp>
        <p:nvSpPr>
          <p:cNvPr id="6" name="TextBox 5">
            <a:extLst>
              <a:ext uri="{FF2B5EF4-FFF2-40B4-BE49-F238E27FC236}">
                <a16:creationId xmlns:a16="http://schemas.microsoft.com/office/drawing/2014/main" id="{90CF0A73-C24C-4067-8897-B76363B8ED88}"/>
              </a:ext>
            </a:extLst>
          </p:cNvPr>
          <p:cNvSpPr txBox="1"/>
          <p:nvPr/>
        </p:nvSpPr>
        <p:spPr>
          <a:xfrm>
            <a:off x="218747" y="4794588"/>
            <a:ext cx="4353253" cy="2000548"/>
          </a:xfrm>
          <a:prstGeom prst="rect">
            <a:avLst/>
          </a:prstGeom>
          <a:noFill/>
          <a:ln>
            <a:noFill/>
          </a:ln>
        </p:spPr>
        <p:txBody>
          <a:bodyPr wrap="square" rtlCol="0">
            <a:spAutoFit/>
          </a:bodyPr>
          <a:lstStyle/>
          <a:p>
            <a:r>
              <a:rPr lang="en-CA" sz="2800" b="1" dirty="0">
                <a:ln>
                  <a:solidFill>
                    <a:schemeClr val="bg1"/>
                  </a:solidFill>
                </a:ln>
                <a:solidFill>
                  <a:srgbClr val="FF0000"/>
                </a:solidFill>
                <a:latin typeface="+mn-lt"/>
              </a:rPr>
              <a:t>Daniel 12:1</a:t>
            </a:r>
          </a:p>
          <a:p>
            <a:r>
              <a:rPr lang="en-CA" sz="2400" b="1" dirty="0">
                <a:solidFill>
                  <a:schemeClr val="bg1"/>
                </a:solidFill>
                <a:latin typeface="+mn-lt"/>
              </a:rPr>
              <a:t>…and there shall be </a:t>
            </a:r>
            <a:r>
              <a:rPr lang="en-CA" sz="2400" b="1" dirty="0">
                <a:solidFill>
                  <a:srgbClr val="00FF00"/>
                </a:solidFill>
                <a:latin typeface="+mn-lt"/>
              </a:rPr>
              <a:t>a time of trouble,</a:t>
            </a:r>
            <a:r>
              <a:rPr lang="en-CA" sz="2400" b="1" dirty="0">
                <a:solidFill>
                  <a:schemeClr val="bg1"/>
                </a:solidFill>
                <a:latin typeface="+mn-lt"/>
              </a:rPr>
              <a:t> such as never was since there was a nation </a:t>
            </a:r>
            <a:r>
              <a:rPr lang="en-CA" sz="2400" b="1" i="1" dirty="0">
                <a:solidFill>
                  <a:schemeClr val="bg1"/>
                </a:solidFill>
                <a:latin typeface="+mn-lt"/>
              </a:rPr>
              <a:t>even</a:t>
            </a:r>
            <a:r>
              <a:rPr lang="en-CA" sz="2400" b="1" dirty="0">
                <a:solidFill>
                  <a:schemeClr val="bg1"/>
                </a:solidFill>
                <a:latin typeface="+mn-lt"/>
              </a:rPr>
              <a:t> to that same time…</a:t>
            </a:r>
          </a:p>
        </p:txBody>
      </p:sp>
      <p:sp>
        <p:nvSpPr>
          <p:cNvPr id="8" name="TextBox 7">
            <a:extLst>
              <a:ext uri="{FF2B5EF4-FFF2-40B4-BE49-F238E27FC236}">
                <a16:creationId xmlns:a16="http://schemas.microsoft.com/office/drawing/2014/main" id="{64978A82-9AA8-43F3-A3BE-2C0A9CA12A99}"/>
              </a:ext>
            </a:extLst>
          </p:cNvPr>
          <p:cNvSpPr txBox="1"/>
          <p:nvPr/>
        </p:nvSpPr>
        <p:spPr>
          <a:xfrm rot="5400000">
            <a:off x="1236963" y="3306792"/>
            <a:ext cx="278206" cy="2747668"/>
          </a:xfrm>
          <a:prstGeom prst="rect">
            <a:avLst/>
          </a:prstGeom>
          <a:noFill/>
          <a:ln>
            <a:noFill/>
          </a:ln>
        </p:spPr>
        <p:txBody>
          <a:bodyPr wrap="square" rtlCol="0">
            <a:prstTxWarp prst="textPlain">
              <a:avLst/>
            </a:prstTxWarp>
            <a:spAutoFit/>
          </a:bodyPr>
          <a:lstStyle/>
          <a:p>
            <a:pPr algn="ctr"/>
            <a:r>
              <a:rPr lang="en-CA" b="1" dirty="0">
                <a:solidFill>
                  <a:srgbClr val="00CCFF"/>
                </a:solidFill>
                <a:latin typeface="+mn-lt"/>
              </a:rPr>
              <a:t>}</a:t>
            </a:r>
          </a:p>
        </p:txBody>
      </p:sp>
      <p:sp>
        <p:nvSpPr>
          <p:cNvPr id="43" name="TextBox 42">
            <a:extLst>
              <a:ext uri="{FF2B5EF4-FFF2-40B4-BE49-F238E27FC236}">
                <a16:creationId xmlns:a16="http://schemas.microsoft.com/office/drawing/2014/main" id="{FF337D55-0E14-4CEB-A4E3-C17762EB911F}"/>
              </a:ext>
            </a:extLst>
          </p:cNvPr>
          <p:cNvSpPr txBox="1"/>
          <p:nvPr/>
        </p:nvSpPr>
        <p:spPr>
          <a:xfrm>
            <a:off x="4612277" y="252418"/>
            <a:ext cx="4303050" cy="6186309"/>
          </a:xfrm>
          <a:prstGeom prst="rect">
            <a:avLst/>
          </a:prstGeom>
          <a:solidFill>
            <a:schemeClr val="tx1"/>
          </a:solidFill>
          <a:ln>
            <a:noFill/>
          </a:ln>
        </p:spPr>
        <p:txBody>
          <a:bodyPr wrap="square" rtlCol="0">
            <a:spAutoFit/>
          </a:bodyPr>
          <a:lstStyle/>
          <a:p>
            <a:pPr algn="ctr"/>
            <a:r>
              <a:rPr lang="en-CA" sz="3200" b="1" dirty="0">
                <a:solidFill>
                  <a:srgbClr val="FFFF00"/>
                </a:solidFill>
                <a:latin typeface="+mn-lt"/>
              </a:rPr>
              <a:t>World Conditions</a:t>
            </a:r>
          </a:p>
          <a:p>
            <a:pPr marL="342900" indent="-342900">
              <a:buFont typeface="Wingdings" panose="05000000000000000000" pitchFamily="2" charset="2"/>
              <a:buChar char="v"/>
            </a:pPr>
            <a:r>
              <a:rPr lang="en-CA" sz="2800" b="1" dirty="0">
                <a:solidFill>
                  <a:schemeClr val="bg1"/>
                </a:solidFill>
                <a:latin typeface="+mn-lt"/>
              </a:rPr>
              <a:t>Final gathering of the nations </a:t>
            </a:r>
            <a:r>
              <a:rPr lang="en-CA" sz="2800" b="1" dirty="0">
                <a:ln>
                  <a:solidFill>
                    <a:schemeClr val="bg1"/>
                  </a:solidFill>
                </a:ln>
                <a:solidFill>
                  <a:srgbClr val="FF0000"/>
                </a:solidFill>
                <a:latin typeface="+mn-lt"/>
              </a:rPr>
              <a:t>(Joel 3:11)</a:t>
            </a:r>
          </a:p>
          <a:p>
            <a:pPr marL="342900" indent="-342900">
              <a:buFont typeface="Wingdings" panose="05000000000000000000" pitchFamily="2" charset="2"/>
              <a:buChar char="v"/>
            </a:pPr>
            <a:r>
              <a:rPr lang="en-CA" sz="2800" b="1" dirty="0">
                <a:solidFill>
                  <a:schemeClr val="bg1"/>
                </a:solidFill>
                <a:latin typeface="+mn-lt"/>
              </a:rPr>
              <a:t>Nations will be unrestrained and angry </a:t>
            </a:r>
            <a:r>
              <a:rPr lang="en-CA" sz="2800" b="1" dirty="0">
                <a:ln>
                  <a:solidFill>
                    <a:schemeClr val="bg1"/>
                  </a:solidFill>
                </a:ln>
                <a:solidFill>
                  <a:srgbClr val="FF0000"/>
                </a:solidFill>
                <a:latin typeface="+mn-lt"/>
              </a:rPr>
              <a:t>(Rev.11:18)</a:t>
            </a:r>
          </a:p>
          <a:p>
            <a:pPr marL="342900" indent="-342900">
              <a:buFont typeface="Wingdings" panose="05000000000000000000" pitchFamily="2" charset="2"/>
              <a:buChar char="v"/>
            </a:pPr>
            <a:r>
              <a:rPr lang="en-CA" sz="2800" b="1" dirty="0">
                <a:solidFill>
                  <a:schemeClr val="bg1"/>
                </a:solidFill>
                <a:latin typeface="+mn-lt"/>
              </a:rPr>
              <a:t>Gross darkness will cover the earth </a:t>
            </a:r>
            <a:r>
              <a:rPr lang="en-CA" sz="2800" b="1" dirty="0">
                <a:ln>
                  <a:solidFill>
                    <a:schemeClr val="bg1"/>
                  </a:solidFill>
                </a:ln>
                <a:solidFill>
                  <a:srgbClr val="FF0000"/>
                </a:solidFill>
                <a:latin typeface="+mn-lt"/>
              </a:rPr>
              <a:t>(Isa.60:2)</a:t>
            </a:r>
          </a:p>
          <a:p>
            <a:pPr marL="342900" indent="-342900">
              <a:buFont typeface="Wingdings" panose="05000000000000000000" pitchFamily="2" charset="2"/>
              <a:buChar char="v"/>
            </a:pPr>
            <a:r>
              <a:rPr lang="en-CA" sz="2800" b="1" dirty="0">
                <a:solidFill>
                  <a:schemeClr val="bg1"/>
                </a:solidFill>
                <a:latin typeface="+mn-lt"/>
              </a:rPr>
              <a:t>Men’s hearts will fail them </a:t>
            </a:r>
            <a:r>
              <a:rPr lang="en-CA" sz="2800" b="1" dirty="0">
                <a:ln>
                  <a:solidFill>
                    <a:schemeClr val="bg1"/>
                  </a:solidFill>
                </a:ln>
                <a:solidFill>
                  <a:srgbClr val="FF0000"/>
                </a:solidFill>
                <a:latin typeface="+mn-lt"/>
              </a:rPr>
              <a:t>(Luke 21:26) </a:t>
            </a:r>
          </a:p>
          <a:p>
            <a:pPr marL="342900" indent="-342900">
              <a:buFont typeface="Wingdings" panose="05000000000000000000" pitchFamily="2" charset="2"/>
              <a:buChar char="v"/>
            </a:pPr>
            <a:r>
              <a:rPr lang="en-CA" sz="2800" b="1" dirty="0">
                <a:solidFill>
                  <a:schemeClr val="bg1"/>
                </a:solidFill>
                <a:latin typeface="+mn-lt"/>
              </a:rPr>
              <a:t>Israel to be the focus of international opposition </a:t>
            </a:r>
            <a:r>
              <a:rPr lang="en-CA" sz="2800" b="1" dirty="0">
                <a:ln>
                  <a:solidFill>
                    <a:schemeClr val="bg1"/>
                  </a:solidFill>
                </a:ln>
                <a:solidFill>
                  <a:srgbClr val="FF0000"/>
                </a:solidFill>
                <a:latin typeface="+mn-lt"/>
              </a:rPr>
              <a:t>(Zech.14:2)</a:t>
            </a:r>
          </a:p>
        </p:txBody>
      </p:sp>
      <p:sp>
        <p:nvSpPr>
          <p:cNvPr id="10" name="Slide Number Placeholder 9">
            <a:extLst>
              <a:ext uri="{FF2B5EF4-FFF2-40B4-BE49-F238E27FC236}">
                <a16:creationId xmlns:a16="http://schemas.microsoft.com/office/drawing/2014/main" id="{12BFF909-C400-44CE-B495-4B5380DF6161}"/>
              </a:ext>
            </a:extLst>
          </p:cNvPr>
          <p:cNvSpPr>
            <a:spLocks noGrp="1"/>
          </p:cNvSpPr>
          <p:nvPr>
            <p:ph type="sldNum" sz="quarter" idx="11"/>
          </p:nvPr>
        </p:nvSpPr>
        <p:spPr/>
        <p:txBody>
          <a:bodyPr/>
          <a:lstStyle/>
          <a:p>
            <a:pPr>
              <a:defRPr/>
            </a:pPr>
            <a:fld id="{C331A087-8355-415F-88EA-796AF0D10EF9}" type="slidenum">
              <a:rPr lang="en-US" altLang="en-US" smtClean="0"/>
              <a:pPr>
                <a:defRPr/>
              </a:pPr>
              <a:t>2</a:t>
            </a:fld>
            <a:endParaRPr lang="en-US" altLang="en-US"/>
          </a:p>
        </p:txBody>
      </p:sp>
    </p:spTree>
    <p:extLst>
      <p:ext uri="{BB962C8B-B14F-4D97-AF65-F5344CB8AC3E}">
        <p14:creationId xmlns:p14="http://schemas.microsoft.com/office/powerpoint/2010/main" val="2962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up)">
                                      <p:cBhvr>
                                        <p:cTn id="1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4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63236" y="177165"/>
            <a:ext cx="8639754" cy="981075"/>
          </a:xfrm>
        </p:spPr>
        <p:txBody>
          <a:bodyPr/>
          <a:lstStyle/>
          <a:p>
            <a:pPr>
              <a:spcBef>
                <a:spcPct val="50000"/>
              </a:spcBef>
            </a:pPr>
            <a:r>
              <a:rPr lang="en-US" dirty="0">
                <a:solidFill>
                  <a:srgbClr val="FFC000"/>
                </a:solidFill>
                <a:effectLst>
                  <a:outerShdw blurRad="38100" dist="38100" dir="2700000" algn="tl">
                    <a:srgbClr val="000000">
                      <a:alpha val="43137"/>
                    </a:srgbClr>
                  </a:outerShdw>
                </a:effectLst>
              </a:rPr>
              <a:t>Where does Ezekiel 38 fit into the scheme of prophecy?</a:t>
            </a:r>
          </a:p>
        </p:txBody>
      </p:sp>
      <p:sp>
        <p:nvSpPr>
          <p:cNvPr id="2" name="Content Placeholder 1">
            <a:extLst>
              <a:ext uri="{FF2B5EF4-FFF2-40B4-BE49-F238E27FC236}">
                <a16:creationId xmlns:a16="http://schemas.microsoft.com/office/drawing/2014/main" id="{67658235-CE10-4DD2-BC47-2D64198619EF}"/>
              </a:ext>
            </a:extLst>
          </p:cNvPr>
          <p:cNvSpPr>
            <a:spLocks noGrp="1"/>
          </p:cNvSpPr>
          <p:nvPr>
            <p:ph sz="half" idx="1"/>
          </p:nvPr>
        </p:nvSpPr>
        <p:spPr>
          <a:xfrm>
            <a:off x="268719" y="1280160"/>
            <a:ext cx="4192445" cy="5457306"/>
          </a:xfrm>
        </p:spPr>
        <p:txBody>
          <a:bodyPr/>
          <a:lstStyle/>
          <a:p>
            <a:pPr>
              <a:lnSpc>
                <a:spcPct val="90000"/>
              </a:lnSpc>
              <a:spcBef>
                <a:spcPct val="20000"/>
              </a:spcBef>
              <a:buFont typeface="Wingdings" panose="05000000000000000000" pitchFamily="2" charset="2"/>
              <a:buChar char="ü"/>
            </a:pPr>
            <a:r>
              <a:rPr lang="en-US" dirty="0"/>
              <a:t>No hint of Jesus sitting on the throne of Israel</a:t>
            </a:r>
          </a:p>
          <a:p>
            <a:pPr>
              <a:lnSpc>
                <a:spcPct val="90000"/>
              </a:lnSpc>
              <a:spcBef>
                <a:spcPct val="20000"/>
              </a:spcBef>
              <a:buFont typeface="Wingdings" panose="05000000000000000000" pitchFamily="2" charset="2"/>
              <a:buChar char="ü"/>
            </a:pPr>
            <a:r>
              <a:rPr lang="en-US" dirty="0"/>
              <a:t>Purpose of invasion - </a:t>
            </a:r>
            <a:r>
              <a:rPr lang="en-US" dirty="0">
                <a:solidFill>
                  <a:srgbClr val="FFFF66"/>
                </a:solidFill>
              </a:rPr>
              <a:t>“to take a spoil”, </a:t>
            </a:r>
            <a:r>
              <a:rPr lang="en-US" dirty="0">
                <a:ln>
                  <a:solidFill>
                    <a:schemeClr val="bg1"/>
                  </a:solidFill>
                </a:ln>
                <a:solidFill>
                  <a:srgbClr val="FF0000"/>
                </a:solidFill>
              </a:rPr>
              <a:t>vv. 11,12</a:t>
            </a:r>
          </a:p>
          <a:p>
            <a:pPr>
              <a:lnSpc>
                <a:spcPct val="90000"/>
              </a:lnSpc>
              <a:spcBef>
                <a:spcPct val="20000"/>
              </a:spcBef>
              <a:buFont typeface="Wingdings" panose="05000000000000000000" pitchFamily="2" charset="2"/>
              <a:buChar char="ü"/>
            </a:pPr>
            <a:r>
              <a:rPr lang="en-US" dirty="0"/>
              <a:t>Only objection comes from the nations, </a:t>
            </a:r>
            <a:r>
              <a:rPr lang="en-US" dirty="0">
                <a:ln>
                  <a:solidFill>
                    <a:schemeClr val="bg1"/>
                  </a:solidFill>
                </a:ln>
                <a:solidFill>
                  <a:srgbClr val="FF0000"/>
                </a:solidFill>
              </a:rPr>
              <a:t>v.13</a:t>
            </a:r>
          </a:p>
          <a:p>
            <a:pPr>
              <a:lnSpc>
                <a:spcPct val="90000"/>
              </a:lnSpc>
              <a:spcBef>
                <a:spcPct val="20000"/>
              </a:spcBef>
              <a:buFont typeface="Wingdings" panose="05000000000000000000" pitchFamily="2" charset="2"/>
              <a:buChar char="ü"/>
            </a:pPr>
            <a:r>
              <a:rPr lang="en-US" dirty="0"/>
              <a:t>Israel is </a:t>
            </a:r>
            <a:r>
              <a:rPr lang="en-US" dirty="0">
                <a:solidFill>
                  <a:srgbClr val="FFFF66"/>
                </a:solidFill>
              </a:rPr>
              <a:t>“spoiled”, </a:t>
            </a:r>
            <a:r>
              <a:rPr lang="en-US" dirty="0"/>
              <a:t>suggesting a successful invasion, </a:t>
            </a:r>
            <a:r>
              <a:rPr lang="en-US" dirty="0">
                <a:ln>
                  <a:solidFill>
                    <a:schemeClr val="bg1"/>
                  </a:solidFill>
                </a:ln>
                <a:solidFill>
                  <a:srgbClr val="FF0000"/>
                </a:solidFill>
              </a:rPr>
              <a:t>39:10</a:t>
            </a:r>
          </a:p>
          <a:p>
            <a:pPr>
              <a:lnSpc>
                <a:spcPct val="90000"/>
              </a:lnSpc>
              <a:spcBef>
                <a:spcPct val="20000"/>
              </a:spcBef>
              <a:buFont typeface="Wingdings" panose="05000000000000000000" pitchFamily="2" charset="2"/>
              <a:buChar char="ü"/>
            </a:pPr>
            <a:r>
              <a:rPr lang="en-US" dirty="0"/>
              <a:t>God’s Name made known to Israel, </a:t>
            </a:r>
            <a:r>
              <a:rPr lang="en-US" dirty="0">
                <a:ln>
                  <a:solidFill>
                    <a:schemeClr val="bg1"/>
                  </a:solidFill>
                </a:ln>
                <a:solidFill>
                  <a:srgbClr val="FF0000"/>
                </a:solidFill>
              </a:rPr>
              <a:t>39:7</a:t>
            </a:r>
          </a:p>
        </p:txBody>
      </p:sp>
      <p:sp>
        <p:nvSpPr>
          <p:cNvPr id="3" name="Content Placeholder 2">
            <a:extLst>
              <a:ext uri="{FF2B5EF4-FFF2-40B4-BE49-F238E27FC236}">
                <a16:creationId xmlns:a16="http://schemas.microsoft.com/office/drawing/2014/main" id="{F188285D-2E0A-40B2-AEB1-9EF3F73F4C1E}"/>
              </a:ext>
            </a:extLst>
          </p:cNvPr>
          <p:cNvSpPr>
            <a:spLocks noGrp="1"/>
          </p:cNvSpPr>
          <p:nvPr>
            <p:ph sz="half" idx="2"/>
          </p:nvPr>
        </p:nvSpPr>
        <p:spPr>
          <a:xfrm>
            <a:off x="4710545" y="1287087"/>
            <a:ext cx="4192445" cy="5457306"/>
          </a:xfrm>
        </p:spPr>
        <p:txBody>
          <a:bodyPr/>
          <a:lstStyle/>
          <a:p>
            <a:pPr marL="0" indent="0">
              <a:buNone/>
            </a:pPr>
            <a:r>
              <a:rPr lang="en-US" dirty="0">
                <a:solidFill>
                  <a:srgbClr val="33CCCC"/>
                </a:solidFill>
              </a:rPr>
              <a:t>The event has been described by other prophets</a:t>
            </a:r>
          </a:p>
          <a:p>
            <a:pPr marL="0" indent="0" algn="ctr">
              <a:buNone/>
            </a:pPr>
            <a:r>
              <a:rPr lang="en-CA" sz="3200" dirty="0">
                <a:ln>
                  <a:solidFill>
                    <a:schemeClr val="bg1"/>
                  </a:solidFill>
                </a:ln>
                <a:solidFill>
                  <a:srgbClr val="FF0000"/>
                </a:solidFill>
              </a:rPr>
              <a:t>Ezekiel 38:17</a:t>
            </a:r>
          </a:p>
          <a:p>
            <a:pPr marL="0" indent="0">
              <a:buNone/>
            </a:pPr>
            <a:r>
              <a:rPr lang="en-CA" dirty="0"/>
              <a:t>Thus saith the Lord GOD; </a:t>
            </a:r>
            <a:r>
              <a:rPr lang="en-CA" i="1" dirty="0"/>
              <a:t>Art</a:t>
            </a:r>
            <a:r>
              <a:rPr lang="en-CA" dirty="0"/>
              <a:t> thou he of whom </a:t>
            </a:r>
            <a:r>
              <a:rPr lang="en-CA" dirty="0">
                <a:solidFill>
                  <a:srgbClr val="00FF00"/>
                </a:solidFill>
              </a:rPr>
              <a:t>I have spoken </a:t>
            </a:r>
            <a:r>
              <a:rPr lang="en-CA" dirty="0"/>
              <a:t>in old time by my servants </a:t>
            </a:r>
            <a:r>
              <a:rPr lang="en-CA" dirty="0">
                <a:solidFill>
                  <a:srgbClr val="00CCFF"/>
                </a:solidFill>
              </a:rPr>
              <a:t>the prophets </a:t>
            </a:r>
            <a:r>
              <a:rPr lang="en-CA" dirty="0"/>
              <a:t>of Israel, </a:t>
            </a:r>
            <a:r>
              <a:rPr lang="en-CA" dirty="0">
                <a:solidFill>
                  <a:srgbClr val="FFFF00"/>
                </a:solidFill>
              </a:rPr>
              <a:t>which prophesied in those days </a:t>
            </a:r>
            <a:r>
              <a:rPr lang="en-CA" i="1" dirty="0"/>
              <a:t>many</a:t>
            </a:r>
            <a:r>
              <a:rPr lang="en-CA" dirty="0"/>
              <a:t> years that I would bring thee against them?</a:t>
            </a:r>
          </a:p>
          <a:p>
            <a:pPr marL="0" indent="0">
              <a:buNone/>
            </a:pPr>
            <a:endParaRPr lang="en-US" dirty="0"/>
          </a:p>
          <a:p>
            <a:pPr marL="0" indent="0">
              <a:buNone/>
            </a:pPr>
            <a:endParaRPr lang="en-US" dirty="0"/>
          </a:p>
          <a:p>
            <a:pPr marL="0" indent="0">
              <a:buNone/>
            </a:pPr>
            <a:endParaRPr lang="en-CA" dirty="0"/>
          </a:p>
        </p:txBody>
      </p:sp>
      <p:sp>
        <p:nvSpPr>
          <p:cNvPr id="4" name="Slide Number Placeholder 3">
            <a:extLst>
              <a:ext uri="{FF2B5EF4-FFF2-40B4-BE49-F238E27FC236}">
                <a16:creationId xmlns:a16="http://schemas.microsoft.com/office/drawing/2014/main" id="{50C19DD2-A818-4733-A6DB-36DFC70DB75D}"/>
              </a:ext>
            </a:extLst>
          </p:cNvPr>
          <p:cNvSpPr>
            <a:spLocks noGrp="1"/>
          </p:cNvSpPr>
          <p:nvPr>
            <p:ph type="sldNum" sz="quarter" idx="11"/>
          </p:nvPr>
        </p:nvSpPr>
        <p:spPr/>
        <p:txBody>
          <a:bodyPr/>
          <a:lstStyle/>
          <a:p>
            <a:pPr>
              <a:defRPr/>
            </a:pPr>
            <a:fld id="{4E8CC3A0-FCCE-4EDC-BE77-EDC950FBCCD7}" type="slidenum">
              <a:rPr lang="en-US" altLang="en-US" smtClean="0"/>
              <a:pPr>
                <a:defRPr/>
              </a:pPr>
              <a:t>3</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1000"/>
                                        <p:tgtEl>
                                          <p:spTgt spid="2">
                                            <p:txEl>
                                              <p:pRg st="1" end="1"/>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1000"/>
                                        <p:tgtEl>
                                          <p:spTgt spid="2">
                                            <p:txEl>
                                              <p:pRg st="2" end="2"/>
                                            </p:txEl>
                                          </p:spTgt>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fade">
                                      <p:cBhvr>
                                        <p:cTn id="19" dur="1000"/>
                                        <p:tgtEl>
                                          <p:spTgt spid="2">
                                            <p:txEl>
                                              <p:pRg st="3" end="3"/>
                                            </p:txEl>
                                          </p:spTgt>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10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500"/>
                                        <p:tgtEl>
                                          <p:spTgt spid="3">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animEffect transition="in" filter="fade">
                                      <p:cBhvr>
                                        <p:cTn id="33" dur="500"/>
                                        <p:tgtEl>
                                          <p:spTgt spid="3">
                                            <p:txEl>
                                              <p:pRg st="1" end="1"/>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64E215-B054-4E3D-A187-17F6020B122F}"/>
              </a:ext>
            </a:extLst>
          </p:cNvPr>
          <p:cNvSpPr>
            <a:spLocks noGrp="1"/>
          </p:cNvSpPr>
          <p:nvPr>
            <p:ph type="sldNum" sz="quarter" idx="11"/>
          </p:nvPr>
        </p:nvSpPr>
        <p:spPr/>
        <p:txBody>
          <a:bodyPr/>
          <a:lstStyle/>
          <a:p>
            <a:pPr>
              <a:defRPr/>
            </a:pPr>
            <a:fld id="{380DE9B4-CFC6-40EE-B4CB-2B551021FD1B}" type="slidenum">
              <a:rPr lang="en-US" altLang="en-US" smtClean="0"/>
              <a:pPr>
                <a:defRPr/>
              </a:pPr>
              <a:t>4</a:t>
            </a:fld>
            <a:endParaRPr lang="en-US" altLang="en-US"/>
          </a:p>
        </p:txBody>
      </p:sp>
      <p:pic>
        <p:nvPicPr>
          <p:cNvPr id="5" name="Picture 4" descr="A screenshot of a cell phone&#10;&#10;Description automatically generated">
            <a:extLst>
              <a:ext uri="{FF2B5EF4-FFF2-40B4-BE49-F238E27FC236}">
                <a16:creationId xmlns:a16="http://schemas.microsoft.com/office/drawing/2014/main" id="{98EF863E-30B8-4500-A074-E60D20F8DB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 y="0"/>
            <a:ext cx="912876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F07B06-DE92-42D2-A4E7-E1B16D2EA2CC}"/>
              </a:ext>
            </a:extLst>
          </p:cNvPr>
          <p:cNvSpPr>
            <a:spLocks noGrp="1"/>
          </p:cNvSpPr>
          <p:nvPr>
            <p:ph type="sldNum" sz="quarter" idx="11"/>
          </p:nvPr>
        </p:nvSpPr>
        <p:spPr/>
        <p:txBody>
          <a:bodyPr/>
          <a:lstStyle/>
          <a:p>
            <a:pPr>
              <a:defRPr/>
            </a:pPr>
            <a:fld id="{380DE9B4-CFC6-40EE-B4CB-2B551021FD1B}" type="slidenum">
              <a:rPr lang="en-US" altLang="en-US" smtClean="0"/>
              <a:pPr>
                <a:defRPr/>
              </a:pPr>
              <a:t>5</a:t>
            </a:fld>
            <a:endParaRPr lang="en-US" altLang="en-US"/>
          </a:p>
        </p:txBody>
      </p:sp>
      <p:pic>
        <p:nvPicPr>
          <p:cNvPr id="5" name="Picture 4" descr="A screenshot of text&#10;&#10;Description automatically generated">
            <a:extLst>
              <a:ext uri="{FF2B5EF4-FFF2-40B4-BE49-F238E27FC236}">
                <a16:creationId xmlns:a16="http://schemas.microsoft.com/office/drawing/2014/main" id="{9E940DF9-E7AA-43F1-B15A-A6FC9259E8A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type="title"/>
          </p:nvPr>
        </p:nvSpPr>
        <p:spPr>
          <a:xfrm>
            <a:off x="2590800" y="0"/>
            <a:ext cx="6553200" cy="1143000"/>
          </a:xfrm>
        </p:spPr>
        <p:txBody>
          <a:bodyPr/>
          <a:lstStyle/>
          <a:p>
            <a:r>
              <a:rPr lang="en-US" dirty="0"/>
              <a:t>The Time of the End</a:t>
            </a:r>
          </a:p>
        </p:txBody>
      </p:sp>
      <p:pic>
        <p:nvPicPr>
          <p:cNvPr id="65538" name="Picture 2" descr="me_1"/>
          <p:cNvPicPr>
            <a:picLocks noChangeAspect="1" noChangeArrowheads="1"/>
          </p:cNvPicPr>
          <p:nvPr/>
        </p:nvPicPr>
        <p:blipFill>
          <a:blip r:embed="rId4"/>
          <a:srcRect r="39070" b="-392"/>
          <a:stretch>
            <a:fillRect/>
          </a:stretch>
        </p:blipFill>
        <p:spPr bwMode="auto">
          <a:xfrm>
            <a:off x="80937" y="914400"/>
            <a:ext cx="2430025" cy="5420718"/>
          </a:xfrm>
          <a:prstGeom prst="rect">
            <a:avLst/>
          </a:prstGeom>
          <a:ln>
            <a:noFill/>
          </a:ln>
          <a:effectLst>
            <a:outerShdw blurRad="190500" algn="tl" rotWithShape="0">
              <a:srgbClr val="000000">
                <a:alpha val="70000"/>
              </a:srgbClr>
            </a:outerShdw>
          </a:effectLst>
          <a:scene3d>
            <a:camera prst="orthographicFront"/>
            <a:lightRig rig="threePt" dir="t"/>
          </a:scene3d>
          <a:sp3d>
            <a:bevelT prst="relaxedInset"/>
          </a:sp3d>
        </p:spPr>
      </p:pic>
      <p:sp>
        <p:nvSpPr>
          <p:cNvPr id="65540" name="Rectangle 4"/>
          <p:cNvSpPr>
            <a:spLocks noChangeArrowheads="1"/>
          </p:cNvSpPr>
          <p:nvPr/>
        </p:nvSpPr>
        <p:spPr bwMode="auto">
          <a:xfrm>
            <a:off x="4056023" y="1089808"/>
            <a:ext cx="881652" cy="369332"/>
          </a:xfrm>
          <a:prstGeom prst="rect">
            <a:avLst/>
          </a:prstGeom>
          <a:noFill/>
          <a:ln w="9525">
            <a:noFill/>
            <a:miter lim="800000"/>
            <a:headEnd/>
            <a:tailEnd/>
          </a:ln>
        </p:spPr>
        <p:txBody>
          <a:bodyPr wrap="none" lIns="0" tIns="0" rIns="0" bIns="0">
            <a:spAutoFit/>
          </a:bodyPr>
          <a:lstStyle/>
          <a:p>
            <a:pPr eaLnBrk="0" hangingPunct="0"/>
            <a:r>
              <a:rPr lang="en-US" sz="2400" b="1" dirty="0">
                <a:solidFill>
                  <a:srgbClr val="FFFF00"/>
                </a:solidFill>
                <a:effectLst>
                  <a:outerShdw blurRad="38100" dist="38100" dir="2700000" algn="tl">
                    <a:srgbClr val="000000">
                      <a:alpha val="43137"/>
                    </a:srgbClr>
                  </a:outerShdw>
                </a:effectLst>
                <a:latin typeface="+mn-lt"/>
              </a:rPr>
              <a:t>Events</a:t>
            </a:r>
            <a:endParaRPr lang="en-US" sz="2400" dirty="0">
              <a:solidFill>
                <a:srgbClr val="FFFF00"/>
              </a:solidFill>
              <a:effectLst>
                <a:outerShdw blurRad="38100" dist="38100" dir="2700000" algn="tl">
                  <a:srgbClr val="000000">
                    <a:alpha val="43137"/>
                  </a:srgbClr>
                </a:outerShdw>
              </a:effectLst>
              <a:latin typeface="+mn-lt"/>
            </a:endParaRPr>
          </a:p>
        </p:txBody>
      </p:sp>
      <p:sp>
        <p:nvSpPr>
          <p:cNvPr id="65541" name="Rectangle 5"/>
          <p:cNvSpPr>
            <a:spLocks noChangeArrowheads="1"/>
          </p:cNvSpPr>
          <p:nvPr/>
        </p:nvSpPr>
        <p:spPr bwMode="auto">
          <a:xfrm>
            <a:off x="2602286" y="1730712"/>
            <a:ext cx="3163943" cy="307777"/>
          </a:xfrm>
          <a:prstGeom prst="rect">
            <a:avLst/>
          </a:prstGeom>
          <a:noFill/>
          <a:ln w="9525">
            <a:noFill/>
            <a:miter lim="800000"/>
            <a:headEnd/>
            <a:tailEnd/>
          </a:ln>
        </p:spPr>
        <p:txBody>
          <a:bodyPr wrap="none" lIns="0" tIns="0" rIns="0" bIns="0">
            <a:spAutoFit/>
          </a:bodyPr>
          <a:lstStyle/>
          <a:p>
            <a:pPr eaLnBrk="0" hangingPunct="0"/>
            <a:r>
              <a:rPr lang="en-US" sz="2000" b="1" dirty="0">
                <a:solidFill>
                  <a:schemeClr val="bg1"/>
                </a:solidFill>
                <a:effectLst>
                  <a:outerShdw blurRad="38100" dist="38100" dir="2700000" algn="tl">
                    <a:srgbClr val="000000">
                      <a:alpha val="57000"/>
                    </a:srgbClr>
                  </a:outerShdw>
                </a:effectLst>
                <a:latin typeface="+mn-lt"/>
              </a:rPr>
              <a:t>Takes place in the latter days</a:t>
            </a:r>
            <a:endParaRPr lang="en-US" sz="2000" dirty="0">
              <a:solidFill>
                <a:schemeClr val="bg1"/>
              </a:solidFill>
              <a:effectLst>
                <a:outerShdw blurRad="38100" dist="38100" dir="2700000" algn="tl">
                  <a:srgbClr val="000000">
                    <a:alpha val="57000"/>
                  </a:srgbClr>
                </a:outerShdw>
              </a:effectLst>
              <a:latin typeface="+mn-lt"/>
            </a:endParaRPr>
          </a:p>
        </p:txBody>
      </p:sp>
      <p:sp>
        <p:nvSpPr>
          <p:cNvPr id="65542" name="Rectangle 6"/>
          <p:cNvSpPr>
            <a:spLocks noChangeArrowheads="1"/>
          </p:cNvSpPr>
          <p:nvPr/>
        </p:nvSpPr>
        <p:spPr bwMode="auto">
          <a:xfrm>
            <a:off x="2602286" y="2336228"/>
            <a:ext cx="2543966" cy="307777"/>
          </a:xfrm>
          <a:prstGeom prst="rect">
            <a:avLst/>
          </a:prstGeom>
          <a:noFill/>
          <a:ln w="9525">
            <a:noFill/>
            <a:miter lim="800000"/>
            <a:headEnd/>
            <a:tailEnd/>
          </a:ln>
        </p:spPr>
        <p:txBody>
          <a:bodyPr wrap="none" lIns="0" tIns="0" rIns="0" bIns="0">
            <a:spAutoFit/>
          </a:bodyPr>
          <a:lstStyle/>
          <a:p>
            <a:pPr eaLnBrk="0" hangingPunct="0"/>
            <a:r>
              <a:rPr lang="en-US" sz="2000" b="1">
                <a:solidFill>
                  <a:schemeClr val="bg1"/>
                </a:solidFill>
                <a:effectLst>
                  <a:outerShdw blurRad="38100" dist="38100" dir="2700000" algn="tl">
                    <a:srgbClr val="000000">
                      <a:alpha val="57000"/>
                    </a:srgbClr>
                  </a:outerShdw>
                </a:effectLst>
                <a:latin typeface="+mn-lt"/>
              </a:rPr>
              <a:t>Invades from the north</a:t>
            </a:r>
            <a:endParaRPr lang="en-US" sz="2000">
              <a:solidFill>
                <a:schemeClr val="bg1"/>
              </a:solidFill>
              <a:effectLst>
                <a:outerShdw blurRad="38100" dist="38100" dir="2700000" algn="tl">
                  <a:srgbClr val="000000">
                    <a:alpha val="57000"/>
                  </a:srgbClr>
                </a:outerShdw>
              </a:effectLst>
              <a:latin typeface="+mn-lt"/>
            </a:endParaRPr>
          </a:p>
        </p:txBody>
      </p:sp>
      <p:sp>
        <p:nvSpPr>
          <p:cNvPr id="65543" name="Rectangle 7"/>
          <p:cNvSpPr>
            <a:spLocks noChangeArrowheads="1"/>
          </p:cNvSpPr>
          <p:nvPr/>
        </p:nvSpPr>
        <p:spPr bwMode="auto">
          <a:xfrm>
            <a:off x="2602286" y="2931412"/>
            <a:ext cx="3436838" cy="307777"/>
          </a:xfrm>
          <a:prstGeom prst="rect">
            <a:avLst/>
          </a:prstGeom>
          <a:noFill/>
          <a:ln w="9525">
            <a:noFill/>
            <a:miter lim="800000"/>
            <a:headEnd/>
            <a:tailEnd/>
          </a:ln>
        </p:spPr>
        <p:txBody>
          <a:bodyPr wrap="none" lIns="0" tIns="0" rIns="0" bIns="0">
            <a:spAutoFit/>
          </a:bodyPr>
          <a:lstStyle/>
          <a:p>
            <a:pPr eaLnBrk="0" hangingPunct="0"/>
            <a:r>
              <a:rPr lang="en-US" sz="2000" b="1" dirty="0">
                <a:solidFill>
                  <a:schemeClr val="bg1"/>
                </a:solidFill>
                <a:effectLst>
                  <a:outerShdw blurRad="38100" dist="38100" dir="2700000" algn="tl">
                    <a:srgbClr val="000000">
                      <a:alpha val="57000"/>
                    </a:srgbClr>
                  </a:outerShdw>
                </a:effectLst>
                <a:latin typeface="+mn-lt"/>
              </a:rPr>
              <a:t>Ascends like a storm/whirlwind</a:t>
            </a:r>
            <a:endParaRPr lang="en-US" sz="2000" dirty="0">
              <a:solidFill>
                <a:schemeClr val="bg1"/>
              </a:solidFill>
              <a:effectLst>
                <a:outerShdw blurRad="38100" dist="38100" dir="2700000" algn="tl">
                  <a:srgbClr val="000000">
                    <a:alpha val="57000"/>
                  </a:srgbClr>
                </a:outerShdw>
              </a:effectLst>
              <a:latin typeface="+mn-lt"/>
            </a:endParaRPr>
          </a:p>
        </p:txBody>
      </p:sp>
      <p:sp>
        <p:nvSpPr>
          <p:cNvPr id="65544" name="Rectangle 8"/>
          <p:cNvSpPr>
            <a:spLocks noChangeArrowheads="1"/>
          </p:cNvSpPr>
          <p:nvPr/>
        </p:nvSpPr>
        <p:spPr bwMode="auto">
          <a:xfrm>
            <a:off x="2602286" y="3524530"/>
            <a:ext cx="2737929" cy="307777"/>
          </a:xfrm>
          <a:prstGeom prst="rect">
            <a:avLst/>
          </a:prstGeom>
          <a:noFill/>
          <a:ln w="9525">
            <a:noFill/>
            <a:miter lim="800000"/>
            <a:headEnd/>
            <a:tailEnd/>
          </a:ln>
        </p:spPr>
        <p:txBody>
          <a:bodyPr wrap="none" lIns="0" tIns="0" rIns="0" bIns="0">
            <a:spAutoFit/>
          </a:bodyPr>
          <a:lstStyle/>
          <a:p>
            <a:pPr eaLnBrk="0" hangingPunct="0"/>
            <a:r>
              <a:rPr lang="en-US" sz="2000" b="1">
                <a:solidFill>
                  <a:schemeClr val="bg1"/>
                </a:solidFill>
                <a:effectLst>
                  <a:outerShdw blurRad="38100" dist="38100" dir="2700000" algn="tl">
                    <a:srgbClr val="000000">
                      <a:alpha val="57000"/>
                    </a:srgbClr>
                  </a:outerShdw>
                </a:effectLst>
                <a:latin typeface="+mn-lt"/>
              </a:rPr>
              <a:t>Against the land of Israel</a:t>
            </a:r>
            <a:endParaRPr lang="en-US" sz="2000">
              <a:solidFill>
                <a:schemeClr val="bg1"/>
              </a:solidFill>
              <a:effectLst>
                <a:outerShdw blurRad="38100" dist="38100" dir="2700000" algn="tl">
                  <a:srgbClr val="000000">
                    <a:alpha val="57000"/>
                  </a:srgbClr>
                </a:outerShdw>
              </a:effectLst>
              <a:latin typeface="+mn-lt"/>
            </a:endParaRPr>
          </a:p>
        </p:txBody>
      </p:sp>
      <p:sp>
        <p:nvSpPr>
          <p:cNvPr id="65545" name="Rectangle 9"/>
          <p:cNvSpPr>
            <a:spLocks noChangeArrowheads="1"/>
          </p:cNvSpPr>
          <p:nvPr/>
        </p:nvSpPr>
        <p:spPr bwMode="auto">
          <a:xfrm>
            <a:off x="2602286" y="4117646"/>
            <a:ext cx="1563826" cy="307777"/>
          </a:xfrm>
          <a:prstGeom prst="rect">
            <a:avLst/>
          </a:prstGeom>
          <a:noFill/>
          <a:ln w="9525">
            <a:noFill/>
            <a:miter lim="800000"/>
            <a:headEnd/>
            <a:tailEnd/>
          </a:ln>
        </p:spPr>
        <p:txBody>
          <a:bodyPr wrap="none" lIns="0" tIns="0" rIns="0" bIns="0">
            <a:spAutoFit/>
          </a:bodyPr>
          <a:lstStyle/>
          <a:p>
            <a:pPr eaLnBrk="0" hangingPunct="0"/>
            <a:r>
              <a:rPr lang="en-US" sz="2000" b="1">
                <a:solidFill>
                  <a:schemeClr val="bg1"/>
                </a:solidFill>
                <a:effectLst>
                  <a:outerShdw blurRad="38100" dist="38100" dir="2700000" algn="tl">
                    <a:srgbClr val="000000">
                      <a:alpha val="57000"/>
                    </a:srgbClr>
                  </a:outerShdw>
                </a:effectLst>
                <a:latin typeface="+mn-lt"/>
              </a:rPr>
              <a:t>To take a spoil</a:t>
            </a:r>
            <a:endParaRPr lang="en-US" sz="2000">
              <a:solidFill>
                <a:schemeClr val="bg1"/>
              </a:solidFill>
              <a:effectLst>
                <a:outerShdw blurRad="38100" dist="38100" dir="2700000" algn="tl">
                  <a:srgbClr val="000000">
                    <a:alpha val="57000"/>
                  </a:srgbClr>
                </a:outerShdw>
              </a:effectLst>
              <a:latin typeface="+mn-lt"/>
            </a:endParaRPr>
          </a:p>
        </p:txBody>
      </p:sp>
      <p:sp>
        <p:nvSpPr>
          <p:cNvPr id="65546" name="Rectangle 10"/>
          <p:cNvSpPr>
            <a:spLocks noChangeArrowheads="1"/>
          </p:cNvSpPr>
          <p:nvPr/>
        </p:nvSpPr>
        <p:spPr bwMode="auto">
          <a:xfrm>
            <a:off x="2602286" y="4725230"/>
            <a:ext cx="3416000" cy="307777"/>
          </a:xfrm>
          <a:prstGeom prst="rect">
            <a:avLst/>
          </a:prstGeom>
          <a:noFill/>
          <a:ln w="9525">
            <a:noFill/>
            <a:miter lim="800000"/>
            <a:headEnd/>
            <a:tailEnd/>
          </a:ln>
        </p:spPr>
        <p:txBody>
          <a:bodyPr wrap="none" lIns="0" tIns="0" rIns="0" bIns="0">
            <a:spAutoFit/>
          </a:bodyPr>
          <a:lstStyle/>
          <a:p>
            <a:pPr eaLnBrk="0" hangingPunct="0"/>
            <a:r>
              <a:rPr lang="en-US" sz="2000" b="1">
                <a:solidFill>
                  <a:schemeClr val="bg1"/>
                </a:solidFill>
                <a:effectLst>
                  <a:outerShdw blurRad="38100" dist="38100" dir="2700000" algn="tl">
                    <a:srgbClr val="000000">
                      <a:alpha val="57000"/>
                    </a:srgbClr>
                  </a:outerShdw>
                </a:effectLst>
                <a:latin typeface="+mn-lt"/>
              </a:rPr>
              <a:t>Ethiopia and Libya confederate</a:t>
            </a:r>
            <a:endParaRPr lang="en-US" sz="2000">
              <a:solidFill>
                <a:schemeClr val="bg1"/>
              </a:solidFill>
              <a:effectLst>
                <a:outerShdw blurRad="38100" dist="38100" dir="2700000" algn="tl">
                  <a:srgbClr val="000000">
                    <a:alpha val="57000"/>
                  </a:srgbClr>
                </a:outerShdw>
              </a:effectLst>
              <a:latin typeface="+mn-lt"/>
            </a:endParaRPr>
          </a:p>
        </p:txBody>
      </p:sp>
      <p:sp>
        <p:nvSpPr>
          <p:cNvPr id="65547" name="Rectangle 11"/>
          <p:cNvSpPr>
            <a:spLocks noChangeArrowheads="1"/>
          </p:cNvSpPr>
          <p:nvPr/>
        </p:nvSpPr>
        <p:spPr bwMode="auto">
          <a:xfrm>
            <a:off x="2602286" y="5318347"/>
            <a:ext cx="2204130" cy="307777"/>
          </a:xfrm>
          <a:prstGeom prst="rect">
            <a:avLst/>
          </a:prstGeom>
          <a:noFill/>
          <a:ln w="9525">
            <a:noFill/>
            <a:miter lim="800000"/>
            <a:headEnd/>
            <a:tailEnd/>
          </a:ln>
        </p:spPr>
        <p:txBody>
          <a:bodyPr wrap="none" lIns="0" tIns="0" rIns="0" bIns="0">
            <a:spAutoFit/>
          </a:bodyPr>
          <a:lstStyle/>
          <a:p>
            <a:pPr eaLnBrk="0" hangingPunct="0"/>
            <a:r>
              <a:rPr lang="en-US" sz="2000" b="1">
                <a:solidFill>
                  <a:schemeClr val="bg1"/>
                </a:solidFill>
                <a:effectLst>
                  <a:outerShdw blurRad="38100" dist="38100" dir="2700000" algn="tl">
                    <a:srgbClr val="000000">
                      <a:alpha val="57000"/>
                    </a:srgbClr>
                  </a:outerShdw>
                </a:effectLst>
                <a:latin typeface="+mn-lt"/>
              </a:rPr>
              <a:t>Israel is overthrown</a:t>
            </a:r>
            <a:endParaRPr lang="en-US" sz="2000">
              <a:solidFill>
                <a:schemeClr val="bg1"/>
              </a:solidFill>
              <a:effectLst>
                <a:outerShdw blurRad="38100" dist="38100" dir="2700000" algn="tl">
                  <a:srgbClr val="000000">
                    <a:alpha val="57000"/>
                  </a:srgbClr>
                </a:outerShdw>
              </a:effectLst>
              <a:latin typeface="+mn-lt"/>
            </a:endParaRPr>
          </a:p>
        </p:txBody>
      </p:sp>
      <p:sp>
        <p:nvSpPr>
          <p:cNvPr id="65548" name="Rectangle 12"/>
          <p:cNvSpPr>
            <a:spLocks noChangeArrowheads="1"/>
          </p:cNvSpPr>
          <p:nvPr/>
        </p:nvSpPr>
        <p:spPr bwMode="auto">
          <a:xfrm>
            <a:off x="2602286" y="5913531"/>
            <a:ext cx="3164328" cy="307777"/>
          </a:xfrm>
          <a:prstGeom prst="rect">
            <a:avLst/>
          </a:prstGeom>
          <a:noFill/>
          <a:ln w="9525">
            <a:noFill/>
            <a:miter lim="800000"/>
            <a:headEnd/>
            <a:tailEnd/>
          </a:ln>
        </p:spPr>
        <p:txBody>
          <a:bodyPr wrap="none" lIns="0" tIns="0" rIns="0" bIns="0">
            <a:spAutoFit/>
          </a:bodyPr>
          <a:lstStyle/>
          <a:p>
            <a:pPr eaLnBrk="0" hangingPunct="0"/>
            <a:r>
              <a:rPr lang="en-US" sz="2000" b="1">
                <a:solidFill>
                  <a:schemeClr val="bg1"/>
                </a:solidFill>
                <a:effectLst>
                  <a:outerShdw blurRad="38100" dist="38100" dir="2700000" algn="tl">
                    <a:srgbClr val="000000">
                      <a:alpha val="57000"/>
                    </a:srgbClr>
                  </a:outerShdw>
                </a:effectLst>
                <a:latin typeface="+mn-lt"/>
              </a:rPr>
              <a:t>Divine intervention for Israel</a:t>
            </a:r>
            <a:endParaRPr lang="en-US" sz="2000">
              <a:solidFill>
                <a:schemeClr val="bg1"/>
              </a:solidFill>
              <a:effectLst>
                <a:outerShdw blurRad="38100" dist="38100" dir="2700000" algn="tl">
                  <a:srgbClr val="000000">
                    <a:alpha val="57000"/>
                  </a:srgbClr>
                </a:outerShdw>
              </a:effectLst>
              <a:latin typeface="+mn-lt"/>
            </a:endParaRPr>
          </a:p>
        </p:txBody>
      </p:sp>
      <p:sp>
        <p:nvSpPr>
          <p:cNvPr id="65551" name="Rectangle 15"/>
          <p:cNvSpPr>
            <a:spLocks noChangeArrowheads="1"/>
          </p:cNvSpPr>
          <p:nvPr/>
        </p:nvSpPr>
        <p:spPr bwMode="auto">
          <a:xfrm>
            <a:off x="6347856" y="914400"/>
            <a:ext cx="53841" cy="5433119"/>
          </a:xfrm>
          <a:prstGeom prst="rect">
            <a:avLst/>
          </a:prstGeom>
          <a:solidFill>
            <a:srgbClr val="333399"/>
          </a:solidFill>
          <a:ln w="9525">
            <a:noFill/>
            <a:miter lim="800000"/>
            <a:headEnd/>
            <a:tailEnd/>
          </a:ln>
        </p:spPr>
        <p:txBody>
          <a:bodyPr/>
          <a:lstStyle/>
          <a:p>
            <a:endParaRPr lang="en-US"/>
          </a:p>
        </p:txBody>
      </p:sp>
      <p:sp>
        <p:nvSpPr>
          <p:cNvPr id="65552" name="Rectangle 16"/>
          <p:cNvSpPr>
            <a:spLocks noChangeArrowheads="1"/>
          </p:cNvSpPr>
          <p:nvPr/>
        </p:nvSpPr>
        <p:spPr bwMode="auto">
          <a:xfrm>
            <a:off x="7702855" y="914400"/>
            <a:ext cx="53841" cy="5433119"/>
          </a:xfrm>
          <a:prstGeom prst="rect">
            <a:avLst/>
          </a:prstGeom>
          <a:solidFill>
            <a:srgbClr val="333399"/>
          </a:solidFill>
          <a:ln w="9525">
            <a:noFill/>
            <a:miter lim="800000"/>
            <a:headEnd/>
            <a:tailEnd/>
          </a:ln>
        </p:spPr>
        <p:txBody>
          <a:bodyPr/>
          <a:lstStyle/>
          <a:p>
            <a:endParaRPr lang="en-US"/>
          </a:p>
        </p:txBody>
      </p:sp>
      <p:sp>
        <p:nvSpPr>
          <p:cNvPr id="65553" name="Rectangle 17"/>
          <p:cNvSpPr>
            <a:spLocks noChangeArrowheads="1"/>
          </p:cNvSpPr>
          <p:nvPr/>
        </p:nvSpPr>
        <p:spPr bwMode="auto">
          <a:xfrm>
            <a:off x="7922121" y="1089808"/>
            <a:ext cx="868829" cy="369332"/>
          </a:xfrm>
          <a:prstGeom prst="rect">
            <a:avLst/>
          </a:prstGeom>
          <a:noFill/>
          <a:ln w="9525">
            <a:noFill/>
            <a:miter lim="800000"/>
            <a:headEnd/>
            <a:tailEnd/>
          </a:ln>
        </p:spPr>
        <p:txBody>
          <a:bodyPr wrap="none" lIns="0" tIns="0" rIns="0" bIns="0">
            <a:spAutoFit/>
          </a:bodyPr>
          <a:lstStyle/>
          <a:p>
            <a:pPr algn="ctr" eaLnBrk="0" hangingPunct="0"/>
            <a:r>
              <a:rPr lang="en-US" sz="2400" b="1" dirty="0">
                <a:solidFill>
                  <a:srgbClr val="FFFF00"/>
                </a:solidFill>
                <a:effectLst>
                  <a:outerShdw blurRad="38100" dist="38100" dir="2700000" algn="tl">
                    <a:srgbClr val="000000">
                      <a:alpha val="43137"/>
                    </a:srgbClr>
                  </a:outerShdw>
                </a:effectLst>
                <a:latin typeface="+mn-lt"/>
              </a:rPr>
              <a:t>Dan. 11</a:t>
            </a:r>
            <a:endParaRPr lang="en-US" sz="2400" dirty="0">
              <a:solidFill>
                <a:srgbClr val="FFFF00"/>
              </a:solidFill>
              <a:effectLst>
                <a:outerShdw blurRad="38100" dist="38100" dir="2700000" algn="tl">
                  <a:srgbClr val="000000">
                    <a:alpha val="43137"/>
                  </a:srgbClr>
                </a:outerShdw>
              </a:effectLst>
              <a:latin typeface="+mn-lt"/>
            </a:endParaRPr>
          </a:p>
        </p:txBody>
      </p:sp>
      <p:sp>
        <p:nvSpPr>
          <p:cNvPr id="65554" name="Rectangle 18"/>
          <p:cNvSpPr>
            <a:spLocks noChangeArrowheads="1"/>
          </p:cNvSpPr>
          <p:nvPr/>
        </p:nvSpPr>
        <p:spPr bwMode="auto">
          <a:xfrm>
            <a:off x="7993596" y="1730712"/>
            <a:ext cx="924933"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verse 40</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55" name="Rectangle 19"/>
          <p:cNvSpPr>
            <a:spLocks noChangeArrowheads="1"/>
          </p:cNvSpPr>
          <p:nvPr/>
        </p:nvSpPr>
        <p:spPr bwMode="auto">
          <a:xfrm>
            <a:off x="7961292" y="2336228"/>
            <a:ext cx="981038"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 verse 40</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56" name="Rectangle 20"/>
          <p:cNvSpPr>
            <a:spLocks noChangeArrowheads="1"/>
          </p:cNvSpPr>
          <p:nvPr/>
        </p:nvSpPr>
        <p:spPr bwMode="auto">
          <a:xfrm>
            <a:off x="7993596" y="2931412"/>
            <a:ext cx="924933"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verse 40</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57" name="Rectangle 21"/>
          <p:cNvSpPr>
            <a:spLocks noChangeArrowheads="1"/>
          </p:cNvSpPr>
          <p:nvPr/>
        </p:nvSpPr>
        <p:spPr bwMode="auto">
          <a:xfrm>
            <a:off x="7993596" y="3524530"/>
            <a:ext cx="875240"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verse 41</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58" name="Rectangle 22"/>
          <p:cNvSpPr>
            <a:spLocks noChangeArrowheads="1"/>
          </p:cNvSpPr>
          <p:nvPr/>
        </p:nvSpPr>
        <p:spPr bwMode="auto">
          <a:xfrm>
            <a:off x="7961292" y="4117646"/>
            <a:ext cx="965008"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 verse 43</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59" name="Rectangle 23"/>
          <p:cNvSpPr>
            <a:spLocks noChangeArrowheads="1"/>
          </p:cNvSpPr>
          <p:nvPr/>
        </p:nvSpPr>
        <p:spPr bwMode="auto">
          <a:xfrm>
            <a:off x="7993596" y="4712830"/>
            <a:ext cx="908903"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verse 43</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60" name="Rectangle 24"/>
          <p:cNvSpPr>
            <a:spLocks noChangeArrowheads="1"/>
          </p:cNvSpPr>
          <p:nvPr/>
        </p:nvSpPr>
        <p:spPr bwMode="auto">
          <a:xfrm>
            <a:off x="7993596" y="5318347"/>
            <a:ext cx="910506"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verse 45</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61" name="Rectangle 25"/>
          <p:cNvSpPr>
            <a:spLocks noChangeArrowheads="1"/>
          </p:cNvSpPr>
          <p:nvPr/>
        </p:nvSpPr>
        <p:spPr bwMode="auto">
          <a:xfrm>
            <a:off x="8025901" y="5913531"/>
            <a:ext cx="735779"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ch. 12:1</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62" name="Rectangle 26"/>
          <p:cNvSpPr>
            <a:spLocks noChangeArrowheads="1"/>
          </p:cNvSpPr>
          <p:nvPr/>
        </p:nvSpPr>
        <p:spPr bwMode="auto">
          <a:xfrm>
            <a:off x="6432812" y="1089808"/>
            <a:ext cx="1216272" cy="369332"/>
          </a:xfrm>
          <a:prstGeom prst="rect">
            <a:avLst/>
          </a:prstGeom>
          <a:noFill/>
          <a:ln w="9525">
            <a:noFill/>
            <a:miter lim="800000"/>
            <a:headEnd/>
            <a:tailEnd/>
          </a:ln>
        </p:spPr>
        <p:txBody>
          <a:bodyPr wrap="square" lIns="0" tIns="0" rIns="0" bIns="0">
            <a:spAutoFit/>
          </a:bodyPr>
          <a:lstStyle/>
          <a:p>
            <a:pPr algn="ctr" eaLnBrk="0" hangingPunct="0"/>
            <a:r>
              <a:rPr lang="en-US" sz="2400" b="1" dirty="0">
                <a:solidFill>
                  <a:srgbClr val="FFFF00"/>
                </a:solidFill>
                <a:effectLst>
                  <a:outerShdw blurRad="38100" dist="38100" dir="2700000" algn="tl">
                    <a:srgbClr val="000000">
                      <a:alpha val="43137"/>
                    </a:srgbClr>
                  </a:outerShdw>
                </a:effectLst>
                <a:latin typeface="+mn-lt"/>
              </a:rPr>
              <a:t>Ezek. 38</a:t>
            </a:r>
            <a:endParaRPr lang="en-US" sz="2400" dirty="0">
              <a:solidFill>
                <a:srgbClr val="FFFF00"/>
              </a:solidFill>
              <a:effectLst>
                <a:outerShdw blurRad="38100" dist="38100" dir="2700000" algn="tl">
                  <a:srgbClr val="000000">
                    <a:alpha val="43137"/>
                  </a:srgbClr>
                </a:outerShdw>
              </a:effectLst>
              <a:latin typeface="+mn-lt"/>
            </a:endParaRPr>
          </a:p>
        </p:txBody>
      </p:sp>
      <p:sp>
        <p:nvSpPr>
          <p:cNvPr id="65563" name="Rectangle 27"/>
          <p:cNvSpPr>
            <a:spLocks noChangeArrowheads="1"/>
          </p:cNvSpPr>
          <p:nvPr/>
        </p:nvSpPr>
        <p:spPr bwMode="auto">
          <a:xfrm>
            <a:off x="6647571" y="1730712"/>
            <a:ext cx="788677" cy="307777"/>
          </a:xfrm>
          <a:prstGeom prst="rect">
            <a:avLst/>
          </a:prstGeom>
          <a:noFill/>
          <a:ln w="9525">
            <a:noFill/>
            <a:miter lim="800000"/>
            <a:headEnd/>
            <a:tailEnd/>
          </a:ln>
        </p:spPr>
        <p:txBody>
          <a:bodyPr wrap="none" lIns="0" tIns="0" rIns="0" bIns="0">
            <a:spAutoFit/>
          </a:bodyPr>
          <a:lstStyle/>
          <a:p>
            <a:pPr eaLnBrk="0" hangingPunct="0"/>
            <a:r>
              <a:rPr lang="en-US" sz="2000" b="1" dirty="0">
                <a:ln>
                  <a:solidFill>
                    <a:schemeClr val="bg1"/>
                  </a:solidFill>
                </a:ln>
                <a:solidFill>
                  <a:srgbClr val="FF0000"/>
                </a:solidFill>
                <a:effectLst>
                  <a:outerShdw blurRad="38100" dist="38100" dir="2700000" algn="tl">
                    <a:srgbClr val="000000">
                      <a:alpha val="57000"/>
                    </a:srgbClr>
                  </a:outerShdw>
                </a:effectLst>
                <a:latin typeface="+mn-lt"/>
              </a:rPr>
              <a:t>verse 8</a:t>
            </a:r>
            <a:endParaRPr lang="en-US" sz="2000" dirty="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64" name="Rectangle 28"/>
          <p:cNvSpPr>
            <a:spLocks noChangeArrowheads="1"/>
          </p:cNvSpPr>
          <p:nvPr/>
        </p:nvSpPr>
        <p:spPr bwMode="auto">
          <a:xfrm>
            <a:off x="6582961" y="2336228"/>
            <a:ext cx="859210"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 verse15</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65" name="Rectangle 29"/>
          <p:cNvSpPr>
            <a:spLocks noChangeArrowheads="1"/>
          </p:cNvSpPr>
          <p:nvPr/>
        </p:nvSpPr>
        <p:spPr bwMode="auto">
          <a:xfrm>
            <a:off x="6647571" y="2931412"/>
            <a:ext cx="785471"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verse 9</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66" name="Rectangle 30"/>
          <p:cNvSpPr>
            <a:spLocks noChangeArrowheads="1"/>
          </p:cNvSpPr>
          <p:nvPr/>
        </p:nvSpPr>
        <p:spPr bwMode="auto">
          <a:xfrm>
            <a:off x="6647571" y="3524530"/>
            <a:ext cx="788677"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verse 8</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67" name="Rectangle 31"/>
          <p:cNvSpPr>
            <a:spLocks noChangeArrowheads="1"/>
          </p:cNvSpPr>
          <p:nvPr/>
        </p:nvSpPr>
        <p:spPr bwMode="auto">
          <a:xfrm>
            <a:off x="6552452" y="4117646"/>
            <a:ext cx="916918"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 verse 12</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68" name="Rectangle 32"/>
          <p:cNvSpPr>
            <a:spLocks noChangeArrowheads="1"/>
          </p:cNvSpPr>
          <p:nvPr/>
        </p:nvSpPr>
        <p:spPr bwMode="auto">
          <a:xfrm>
            <a:off x="6647571" y="4712830"/>
            <a:ext cx="772647"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verse 5</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69" name="Rectangle 33"/>
          <p:cNvSpPr>
            <a:spLocks noChangeArrowheads="1"/>
          </p:cNvSpPr>
          <p:nvPr/>
        </p:nvSpPr>
        <p:spPr bwMode="auto">
          <a:xfrm>
            <a:off x="6520147" y="5318347"/>
            <a:ext cx="973023"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ch.  39:10</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sp>
        <p:nvSpPr>
          <p:cNvPr id="65570" name="Rectangle 34"/>
          <p:cNvSpPr>
            <a:spLocks noChangeArrowheads="1"/>
          </p:cNvSpPr>
          <p:nvPr/>
        </p:nvSpPr>
        <p:spPr bwMode="auto">
          <a:xfrm>
            <a:off x="6582961" y="5913531"/>
            <a:ext cx="910506" cy="307777"/>
          </a:xfrm>
          <a:prstGeom prst="rect">
            <a:avLst/>
          </a:prstGeom>
          <a:noFill/>
          <a:ln w="9525">
            <a:noFill/>
            <a:miter lim="800000"/>
            <a:headEnd/>
            <a:tailEnd/>
          </a:ln>
        </p:spPr>
        <p:txBody>
          <a:bodyPr wrap="none" lIns="0" tIns="0" rIns="0" bIns="0">
            <a:spAutoFit/>
          </a:bodyPr>
          <a:lstStyle/>
          <a:p>
            <a:pPr eaLnBrk="0" hangingPunct="0"/>
            <a:r>
              <a:rPr lang="en-US" sz="2000" b="1">
                <a:ln>
                  <a:solidFill>
                    <a:schemeClr val="bg1"/>
                  </a:solidFill>
                </a:ln>
                <a:solidFill>
                  <a:srgbClr val="FF0000"/>
                </a:solidFill>
                <a:effectLst>
                  <a:outerShdw blurRad="38100" dist="38100" dir="2700000" algn="tl">
                    <a:srgbClr val="000000">
                      <a:alpha val="57000"/>
                    </a:srgbClr>
                  </a:outerShdw>
                </a:effectLst>
                <a:latin typeface="+mn-lt"/>
              </a:rPr>
              <a:t>verse 20</a:t>
            </a:r>
            <a:endParaRPr lang="en-US" sz="2000">
              <a:ln>
                <a:solidFill>
                  <a:schemeClr val="bg1"/>
                </a:solidFill>
              </a:ln>
              <a:solidFill>
                <a:srgbClr val="FF0000"/>
              </a:solidFill>
              <a:effectLst>
                <a:outerShdw blurRad="38100" dist="38100" dir="2700000" algn="tl">
                  <a:srgbClr val="000000">
                    <a:alpha val="57000"/>
                  </a:srgbClr>
                </a:outerShdw>
              </a:effectLst>
              <a:latin typeface="+mn-lt"/>
            </a:endParaRPr>
          </a:p>
        </p:txBody>
      </p:sp>
      <p:grpSp>
        <p:nvGrpSpPr>
          <p:cNvPr id="2" name="Group 35"/>
          <p:cNvGrpSpPr>
            <a:grpSpLocks/>
          </p:cNvGrpSpPr>
          <p:nvPr/>
        </p:nvGrpSpPr>
        <p:grpSpPr bwMode="auto">
          <a:xfrm>
            <a:off x="527641" y="1329789"/>
            <a:ext cx="1909562" cy="3544236"/>
            <a:chOff x="582" y="1179"/>
            <a:chExt cx="1064" cy="1715"/>
          </a:xfrm>
        </p:grpSpPr>
        <p:graphicFrame>
          <p:nvGraphicFramePr>
            <p:cNvPr id="65572" name="Object 36"/>
            <p:cNvGraphicFramePr>
              <a:graphicFrameLocks noChangeAspect="1"/>
            </p:cNvGraphicFramePr>
            <p:nvPr/>
          </p:nvGraphicFramePr>
          <p:xfrm>
            <a:off x="582" y="1179"/>
            <a:ext cx="1064" cy="1715"/>
          </p:xfrm>
          <a:graphic>
            <a:graphicData uri="http://schemas.openxmlformats.org/presentationml/2006/ole">
              <mc:AlternateContent xmlns:mc="http://schemas.openxmlformats.org/markup-compatibility/2006">
                <mc:Choice xmlns:v="urn:schemas-microsoft-com:vml" Requires="v">
                  <p:oleObj spid="_x0000_s24740" name="CorelDRAW" r:id="rId5" imgW="1995480" imgH="3215520" progId="CorelDraw.Graphic.8">
                    <p:embed/>
                  </p:oleObj>
                </mc:Choice>
                <mc:Fallback>
                  <p:oleObj name="CorelDRAW" r:id="rId5" imgW="1995480" imgH="3215520" progId="CorelDraw.Graphic.8">
                    <p:embed/>
                    <p:pic>
                      <p:nvPicPr>
                        <p:cNvPr id="65572" name="Object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2" y="1179"/>
                          <a:ext cx="1064" cy="1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5573" name="Object 37"/>
            <p:cNvGraphicFramePr>
              <a:graphicFrameLocks noChangeAspect="1"/>
            </p:cNvGraphicFramePr>
            <p:nvPr/>
          </p:nvGraphicFramePr>
          <p:xfrm>
            <a:off x="876" y="1366"/>
            <a:ext cx="708" cy="1148"/>
          </p:xfrm>
          <a:graphic>
            <a:graphicData uri="http://schemas.openxmlformats.org/presentationml/2006/ole">
              <mc:AlternateContent xmlns:mc="http://schemas.openxmlformats.org/markup-compatibility/2006">
                <mc:Choice xmlns:v="urn:schemas-microsoft-com:vml" Requires="v">
                  <p:oleObj spid="_x0000_s24741" name="CorelDRAW" r:id="rId7" imgW="1328400" imgH="2152440" progId="CorelDraw.Graphic.8">
                    <p:embed/>
                  </p:oleObj>
                </mc:Choice>
                <mc:Fallback>
                  <p:oleObj name="CorelDRAW" r:id="rId7" imgW="1328400" imgH="2152440" progId="CorelDraw.Graphic.8">
                    <p:embed/>
                    <p:pic>
                      <p:nvPicPr>
                        <p:cNvPr id="65573" name="Object 3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6" y="1366"/>
                          <a:ext cx="708" cy="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 name="Slide Number Placeholder 2">
            <a:extLst>
              <a:ext uri="{FF2B5EF4-FFF2-40B4-BE49-F238E27FC236}">
                <a16:creationId xmlns:a16="http://schemas.microsoft.com/office/drawing/2014/main" id="{3709D6C3-76A4-4DD6-8E2D-CD5B0D2B46C6}"/>
              </a:ext>
            </a:extLst>
          </p:cNvPr>
          <p:cNvSpPr>
            <a:spLocks noGrp="1"/>
          </p:cNvSpPr>
          <p:nvPr>
            <p:ph type="sldNum" sz="quarter" idx="11"/>
          </p:nvPr>
        </p:nvSpPr>
        <p:spPr/>
        <p:txBody>
          <a:bodyPr/>
          <a:lstStyle/>
          <a:p>
            <a:pPr>
              <a:defRPr/>
            </a:pPr>
            <a:fld id="{C331A087-8355-415F-88EA-796AF0D10EF9}" type="slidenum">
              <a:rPr lang="en-US" altLang="en-US" smtClean="0"/>
              <a:pPr>
                <a:defRPr/>
              </a:pPr>
              <a:t>6</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Ezekiel 38 in Context</a:t>
            </a:r>
          </a:p>
        </p:txBody>
      </p:sp>
      <p:sp>
        <p:nvSpPr>
          <p:cNvPr id="12" name="Slide Number Placeholder 11">
            <a:extLst>
              <a:ext uri="{FF2B5EF4-FFF2-40B4-BE49-F238E27FC236}">
                <a16:creationId xmlns:a16="http://schemas.microsoft.com/office/drawing/2014/main" id="{56B250FD-DE29-4939-B5FD-A62D6808C37E}"/>
              </a:ext>
            </a:extLst>
          </p:cNvPr>
          <p:cNvSpPr>
            <a:spLocks noGrp="1"/>
          </p:cNvSpPr>
          <p:nvPr>
            <p:ph type="sldNum" sz="quarter" idx="11"/>
          </p:nvPr>
        </p:nvSpPr>
        <p:spPr/>
        <p:txBody>
          <a:bodyPr/>
          <a:lstStyle/>
          <a:p>
            <a:pPr>
              <a:defRPr/>
            </a:pPr>
            <a:fld id="{DE80585F-8FD8-4304-8BFB-7BA7CCEB7DAE}" type="slidenum">
              <a:rPr lang="en-US" altLang="en-US" smtClean="0"/>
              <a:pPr>
                <a:defRPr/>
              </a:pPr>
              <a:t>7</a:t>
            </a:fld>
            <a:endParaRPr lang="en-US" altLang="en-US"/>
          </a:p>
        </p:txBody>
      </p:sp>
      <p:sp>
        <p:nvSpPr>
          <p:cNvPr id="13" name="TextBox 12">
            <a:extLst>
              <a:ext uri="{FF2B5EF4-FFF2-40B4-BE49-F238E27FC236}">
                <a16:creationId xmlns:a16="http://schemas.microsoft.com/office/drawing/2014/main" id="{B53E9A7A-37A1-4A38-BD98-0ABEB03B945F}"/>
              </a:ext>
            </a:extLst>
          </p:cNvPr>
          <p:cNvSpPr txBox="1"/>
          <p:nvPr/>
        </p:nvSpPr>
        <p:spPr>
          <a:xfrm>
            <a:off x="278448" y="981075"/>
            <a:ext cx="2149627" cy="5745868"/>
          </a:xfrm>
          <a:prstGeom prst="rect">
            <a:avLst/>
          </a:prstGeom>
          <a:noFill/>
          <a:ln>
            <a:noFill/>
          </a:ln>
        </p:spPr>
        <p:txBody>
          <a:bodyPr wrap="square" rtlCol="0">
            <a:spAutoFit/>
          </a:bodyPr>
          <a:lstStyle/>
          <a:p>
            <a:pPr algn="l">
              <a:lnSpc>
                <a:spcPct val="85000"/>
              </a:lnSpc>
            </a:pPr>
            <a:r>
              <a:rPr lang="en-CA" sz="2400" b="1" dirty="0">
                <a:solidFill>
                  <a:srgbClr val="FFFF00"/>
                </a:solidFill>
                <a:latin typeface="+mn-lt"/>
              </a:rPr>
              <a:t>Description</a:t>
            </a:r>
          </a:p>
          <a:p>
            <a:pPr algn="l">
              <a:lnSpc>
                <a:spcPct val="85000"/>
              </a:lnSpc>
            </a:pPr>
            <a:endParaRPr lang="en-CA" sz="2400" b="1" dirty="0">
              <a:solidFill>
                <a:schemeClr val="bg1"/>
              </a:solidFill>
              <a:latin typeface="+mn-lt"/>
            </a:endParaRPr>
          </a:p>
          <a:p>
            <a:pPr algn="l">
              <a:lnSpc>
                <a:spcPct val="85000"/>
              </a:lnSpc>
            </a:pPr>
            <a:r>
              <a:rPr lang="en-CA" sz="2400" b="1" dirty="0">
                <a:solidFill>
                  <a:schemeClr val="bg1"/>
                </a:solidFill>
                <a:latin typeface="+mn-lt"/>
              </a:rPr>
              <a:t>Israel made desolate</a:t>
            </a:r>
          </a:p>
          <a:p>
            <a:pPr algn="l">
              <a:lnSpc>
                <a:spcPct val="85000"/>
              </a:lnSpc>
            </a:pPr>
            <a:endParaRPr lang="en-CA" sz="2400" b="1" dirty="0">
              <a:solidFill>
                <a:schemeClr val="bg1"/>
              </a:solidFill>
              <a:latin typeface="+mn-lt"/>
            </a:endParaRPr>
          </a:p>
          <a:p>
            <a:pPr algn="l">
              <a:lnSpc>
                <a:spcPct val="85000"/>
              </a:lnSpc>
            </a:pPr>
            <a:r>
              <a:rPr lang="en-CA" sz="2400" b="1" dirty="0">
                <a:solidFill>
                  <a:schemeClr val="bg1"/>
                </a:solidFill>
                <a:latin typeface="+mn-lt"/>
              </a:rPr>
              <a:t>Israel bears her shame</a:t>
            </a:r>
          </a:p>
          <a:p>
            <a:pPr algn="l">
              <a:lnSpc>
                <a:spcPct val="85000"/>
              </a:lnSpc>
            </a:pPr>
            <a:endParaRPr lang="en-CA" sz="2400" b="1" dirty="0">
              <a:solidFill>
                <a:schemeClr val="bg1"/>
              </a:solidFill>
              <a:latin typeface="+mn-lt"/>
            </a:endParaRPr>
          </a:p>
          <a:p>
            <a:pPr algn="l">
              <a:lnSpc>
                <a:spcPct val="85000"/>
              </a:lnSpc>
            </a:pPr>
            <a:r>
              <a:rPr lang="en-CA" sz="2400" b="1" dirty="0">
                <a:solidFill>
                  <a:schemeClr val="bg1"/>
                </a:solidFill>
                <a:latin typeface="+mn-lt"/>
              </a:rPr>
              <a:t>Israel regathered</a:t>
            </a:r>
          </a:p>
          <a:p>
            <a:pPr algn="l">
              <a:lnSpc>
                <a:spcPct val="85000"/>
              </a:lnSpc>
            </a:pPr>
            <a:endParaRPr lang="en-CA" sz="2400" b="1" dirty="0">
              <a:solidFill>
                <a:schemeClr val="bg1"/>
              </a:solidFill>
              <a:latin typeface="+mn-lt"/>
            </a:endParaRPr>
          </a:p>
          <a:p>
            <a:pPr algn="l">
              <a:lnSpc>
                <a:spcPct val="85000"/>
              </a:lnSpc>
            </a:pPr>
            <a:r>
              <a:rPr lang="en-CA" sz="2400" b="1" dirty="0">
                <a:solidFill>
                  <a:schemeClr val="bg1"/>
                </a:solidFill>
                <a:latin typeface="+mn-lt"/>
              </a:rPr>
              <a:t>Great shaking</a:t>
            </a:r>
          </a:p>
          <a:p>
            <a:pPr algn="l">
              <a:lnSpc>
                <a:spcPct val="85000"/>
              </a:lnSpc>
            </a:pPr>
            <a:endParaRPr lang="en-CA" sz="2400" b="1" dirty="0">
              <a:solidFill>
                <a:schemeClr val="bg1"/>
              </a:solidFill>
              <a:latin typeface="+mn-lt"/>
            </a:endParaRPr>
          </a:p>
          <a:p>
            <a:pPr algn="l">
              <a:lnSpc>
                <a:spcPct val="85000"/>
              </a:lnSpc>
            </a:pPr>
            <a:r>
              <a:rPr lang="en-CA" sz="2400" b="1" dirty="0">
                <a:solidFill>
                  <a:schemeClr val="bg1"/>
                </a:solidFill>
                <a:latin typeface="+mn-lt"/>
              </a:rPr>
              <a:t>Heathen bear their shame</a:t>
            </a:r>
          </a:p>
          <a:p>
            <a:pPr algn="l">
              <a:lnSpc>
                <a:spcPct val="85000"/>
              </a:lnSpc>
            </a:pPr>
            <a:endParaRPr lang="en-CA" sz="2400" b="1" dirty="0">
              <a:solidFill>
                <a:schemeClr val="bg1"/>
              </a:solidFill>
              <a:latin typeface="+mn-lt"/>
            </a:endParaRPr>
          </a:p>
          <a:p>
            <a:pPr algn="l">
              <a:lnSpc>
                <a:spcPct val="85000"/>
              </a:lnSpc>
            </a:pPr>
            <a:r>
              <a:rPr lang="en-CA" sz="2400" b="1" dirty="0">
                <a:solidFill>
                  <a:schemeClr val="bg1"/>
                </a:solidFill>
                <a:latin typeface="+mn-lt"/>
              </a:rPr>
              <a:t>Israel given a new heart</a:t>
            </a:r>
          </a:p>
        </p:txBody>
      </p:sp>
      <p:sp>
        <p:nvSpPr>
          <p:cNvPr id="56" name="TextBox 55">
            <a:extLst>
              <a:ext uri="{FF2B5EF4-FFF2-40B4-BE49-F238E27FC236}">
                <a16:creationId xmlns:a16="http://schemas.microsoft.com/office/drawing/2014/main" id="{EB3EFF3C-9C2F-494A-81B5-DBB32F9B8C3B}"/>
              </a:ext>
            </a:extLst>
          </p:cNvPr>
          <p:cNvSpPr txBox="1"/>
          <p:nvPr/>
        </p:nvSpPr>
        <p:spPr>
          <a:xfrm>
            <a:off x="2407920" y="981075"/>
            <a:ext cx="1482410" cy="5745868"/>
          </a:xfrm>
          <a:prstGeom prst="rect">
            <a:avLst/>
          </a:prstGeom>
          <a:solidFill>
            <a:srgbClr val="C00000"/>
          </a:solidFill>
          <a:ln>
            <a:noFill/>
          </a:ln>
        </p:spPr>
        <p:txBody>
          <a:bodyPr wrap="square" rtlCol="0">
            <a:spAutoFit/>
          </a:bodyPr>
          <a:lstStyle/>
          <a:p>
            <a:pPr algn="ctr">
              <a:lnSpc>
                <a:spcPct val="85000"/>
              </a:lnSpc>
            </a:pPr>
            <a:r>
              <a:rPr lang="en-CA" sz="2400" b="1" dirty="0">
                <a:solidFill>
                  <a:srgbClr val="FFFF00"/>
                </a:solidFill>
                <a:latin typeface="+mn-lt"/>
              </a:rPr>
              <a:t>Ezekiel 34</a:t>
            </a: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vv. 22, 28</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 29</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 13</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 25</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 25</a:t>
            </a:r>
          </a:p>
          <a:p>
            <a:pPr algn="ctr">
              <a:lnSpc>
                <a:spcPct val="85000"/>
              </a:lnSpc>
            </a:pPr>
            <a:endParaRPr lang="en-CA" sz="2400" b="1" dirty="0">
              <a:solidFill>
                <a:schemeClr val="bg1"/>
              </a:solidFill>
              <a:latin typeface="+mn-lt"/>
            </a:endParaRPr>
          </a:p>
        </p:txBody>
      </p:sp>
      <p:sp>
        <p:nvSpPr>
          <p:cNvPr id="60" name="TextBox 59">
            <a:extLst>
              <a:ext uri="{FF2B5EF4-FFF2-40B4-BE49-F238E27FC236}">
                <a16:creationId xmlns:a16="http://schemas.microsoft.com/office/drawing/2014/main" id="{47B1DBA6-7877-49E5-8875-416A5B3FD81B}"/>
              </a:ext>
            </a:extLst>
          </p:cNvPr>
          <p:cNvSpPr txBox="1"/>
          <p:nvPr/>
        </p:nvSpPr>
        <p:spPr>
          <a:xfrm>
            <a:off x="4064950" y="981075"/>
            <a:ext cx="1482410" cy="5745868"/>
          </a:xfrm>
          <a:prstGeom prst="rect">
            <a:avLst/>
          </a:prstGeom>
          <a:noFill/>
          <a:ln>
            <a:noFill/>
          </a:ln>
        </p:spPr>
        <p:txBody>
          <a:bodyPr wrap="square" rtlCol="0">
            <a:spAutoFit/>
          </a:bodyPr>
          <a:lstStyle/>
          <a:p>
            <a:pPr algn="ctr">
              <a:lnSpc>
                <a:spcPct val="85000"/>
              </a:lnSpc>
            </a:pPr>
            <a:r>
              <a:rPr lang="en-CA" sz="2400" b="1" dirty="0">
                <a:solidFill>
                  <a:srgbClr val="FFFF00"/>
                </a:solidFill>
                <a:latin typeface="+mn-lt"/>
              </a:rPr>
              <a:t>Ezekiel 36</a:t>
            </a: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vv. 3, 4</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 6</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 8, 10</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 7</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 26, 27</a:t>
            </a:r>
          </a:p>
          <a:p>
            <a:pPr algn="ctr">
              <a:lnSpc>
                <a:spcPct val="85000"/>
              </a:lnSpc>
            </a:pPr>
            <a:endParaRPr lang="en-CA" sz="2400" b="1" dirty="0">
              <a:solidFill>
                <a:schemeClr val="bg1"/>
              </a:solidFill>
              <a:latin typeface="+mn-lt"/>
            </a:endParaRPr>
          </a:p>
        </p:txBody>
      </p:sp>
      <p:sp>
        <p:nvSpPr>
          <p:cNvPr id="61" name="TextBox 60">
            <a:extLst>
              <a:ext uri="{FF2B5EF4-FFF2-40B4-BE49-F238E27FC236}">
                <a16:creationId xmlns:a16="http://schemas.microsoft.com/office/drawing/2014/main" id="{244F629C-2386-4E35-B6C4-EE90B3A4A312}"/>
              </a:ext>
            </a:extLst>
          </p:cNvPr>
          <p:cNvSpPr txBox="1"/>
          <p:nvPr/>
        </p:nvSpPr>
        <p:spPr>
          <a:xfrm>
            <a:off x="5721980" y="981075"/>
            <a:ext cx="1482410" cy="5745868"/>
          </a:xfrm>
          <a:prstGeom prst="rect">
            <a:avLst/>
          </a:prstGeom>
          <a:solidFill>
            <a:srgbClr val="C00000"/>
          </a:solidFill>
          <a:ln>
            <a:noFill/>
          </a:ln>
        </p:spPr>
        <p:txBody>
          <a:bodyPr wrap="square" rtlCol="0">
            <a:spAutoFit/>
          </a:bodyPr>
          <a:lstStyle/>
          <a:p>
            <a:pPr algn="ctr">
              <a:lnSpc>
                <a:spcPct val="85000"/>
              </a:lnSpc>
            </a:pPr>
            <a:r>
              <a:rPr lang="en-CA" sz="2400" b="1" dirty="0">
                <a:solidFill>
                  <a:srgbClr val="FFFF00"/>
                </a:solidFill>
                <a:latin typeface="+mn-lt"/>
              </a:rPr>
              <a:t>Ezekiel 37</a:t>
            </a: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vv. 11</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 13</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 12, 21</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 7</a:t>
            </a: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 </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v. 14</a:t>
            </a:r>
          </a:p>
          <a:p>
            <a:pPr algn="ctr">
              <a:lnSpc>
                <a:spcPct val="85000"/>
              </a:lnSpc>
            </a:pPr>
            <a:endParaRPr lang="en-CA" sz="2400" b="1" dirty="0">
              <a:solidFill>
                <a:schemeClr val="bg1"/>
              </a:solidFill>
              <a:latin typeface="+mn-lt"/>
            </a:endParaRPr>
          </a:p>
        </p:txBody>
      </p:sp>
      <p:sp>
        <p:nvSpPr>
          <p:cNvPr id="62" name="TextBox 61">
            <a:extLst>
              <a:ext uri="{FF2B5EF4-FFF2-40B4-BE49-F238E27FC236}">
                <a16:creationId xmlns:a16="http://schemas.microsoft.com/office/drawing/2014/main" id="{53948423-E628-48EE-90BA-050997A83300}"/>
              </a:ext>
            </a:extLst>
          </p:cNvPr>
          <p:cNvSpPr txBox="1"/>
          <p:nvPr/>
        </p:nvSpPr>
        <p:spPr>
          <a:xfrm>
            <a:off x="7379010" y="981075"/>
            <a:ext cx="1698600" cy="5745868"/>
          </a:xfrm>
          <a:prstGeom prst="rect">
            <a:avLst/>
          </a:prstGeom>
          <a:noFill/>
          <a:ln>
            <a:noFill/>
          </a:ln>
        </p:spPr>
        <p:txBody>
          <a:bodyPr wrap="square" rtlCol="0">
            <a:spAutoFit/>
          </a:bodyPr>
          <a:lstStyle/>
          <a:p>
            <a:pPr algn="ctr">
              <a:lnSpc>
                <a:spcPct val="85000"/>
              </a:lnSpc>
            </a:pPr>
            <a:r>
              <a:rPr lang="en-CA" sz="2400" b="1" dirty="0">
                <a:solidFill>
                  <a:srgbClr val="FFFF00"/>
                </a:solidFill>
                <a:latin typeface="+mn-lt"/>
              </a:rPr>
              <a:t>Ezek.38/39</a:t>
            </a: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38:9</a:t>
            </a:r>
          </a:p>
          <a:p>
            <a:pPr algn="ctr">
              <a:lnSpc>
                <a:spcPct val="85000"/>
              </a:lnSpc>
            </a:pPr>
            <a:r>
              <a:rPr lang="en-CA" sz="2400" b="1" dirty="0">
                <a:solidFill>
                  <a:schemeClr val="bg1"/>
                </a:solidFill>
                <a:latin typeface="+mn-lt"/>
              </a:rPr>
              <a:t>39:10</a:t>
            </a: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39:26</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39:25</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38:18, 19</a:t>
            </a: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38:16, 23</a:t>
            </a:r>
          </a:p>
          <a:p>
            <a:pPr algn="ctr">
              <a:lnSpc>
                <a:spcPct val="85000"/>
              </a:lnSpc>
            </a:pPr>
            <a:endParaRPr lang="en-CA" sz="2400" b="1" dirty="0">
              <a:solidFill>
                <a:schemeClr val="bg1"/>
              </a:solidFill>
              <a:latin typeface="+mn-lt"/>
            </a:endParaRPr>
          </a:p>
          <a:p>
            <a:pPr algn="ctr">
              <a:lnSpc>
                <a:spcPct val="85000"/>
              </a:lnSpc>
            </a:pPr>
            <a:endParaRPr lang="en-CA" sz="2400" b="1" dirty="0">
              <a:solidFill>
                <a:schemeClr val="bg1"/>
              </a:solidFill>
              <a:latin typeface="+mn-lt"/>
            </a:endParaRPr>
          </a:p>
          <a:p>
            <a:pPr algn="ctr">
              <a:lnSpc>
                <a:spcPct val="85000"/>
              </a:lnSpc>
            </a:pPr>
            <a:r>
              <a:rPr lang="en-CA" sz="2400" b="1" dirty="0">
                <a:solidFill>
                  <a:schemeClr val="bg1"/>
                </a:solidFill>
                <a:latin typeface="+mn-lt"/>
              </a:rPr>
              <a:t>39:29</a:t>
            </a:r>
          </a:p>
          <a:p>
            <a:pPr algn="ctr">
              <a:lnSpc>
                <a:spcPct val="85000"/>
              </a:lnSpc>
            </a:pPr>
            <a:endParaRPr lang="en-CA" sz="2400" b="1" dirty="0">
              <a:solidFill>
                <a:schemeClr val="bg1"/>
              </a:solidFill>
              <a:latin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EDC490E-4F95-43F5-A36F-7DF21807A05D}"/>
              </a:ext>
            </a:extLst>
          </p:cNvPr>
          <p:cNvSpPr>
            <a:spLocks noGrp="1"/>
          </p:cNvSpPr>
          <p:nvPr>
            <p:ph type="title"/>
          </p:nvPr>
        </p:nvSpPr>
        <p:spPr>
          <a:xfrm>
            <a:off x="4051494" y="97896"/>
            <a:ext cx="4851495" cy="981075"/>
          </a:xfrm>
        </p:spPr>
        <p:txBody>
          <a:bodyPr/>
          <a:lstStyle/>
          <a:p>
            <a:pPr algn="r"/>
            <a:r>
              <a:rPr lang="en-CA" dirty="0"/>
              <a:t>Peace in Israel?</a:t>
            </a:r>
          </a:p>
        </p:txBody>
      </p:sp>
      <p:sp>
        <p:nvSpPr>
          <p:cNvPr id="4" name="Slide Number Placeholder 3">
            <a:extLst>
              <a:ext uri="{FF2B5EF4-FFF2-40B4-BE49-F238E27FC236}">
                <a16:creationId xmlns:a16="http://schemas.microsoft.com/office/drawing/2014/main" id="{46F94EAA-42B9-4E53-A74E-3F243F9ADA22}"/>
              </a:ext>
            </a:extLst>
          </p:cNvPr>
          <p:cNvSpPr>
            <a:spLocks noGrp="1"/>
          </p:cNvSpPr>
          <p:nvPr>
            <p:ph type="sldNum" sz="quarter" idx="11"/>
          </p:nvPr>
        </p:nvSpPr>
        <p:spPr/>
        <p:txBody>
          <a:bodyPr/>
          <a:lstStyle/>
          <a:p>
            <a:pPr>
              <a:defRPr/>
            </a:pPr>
            <a:fld id="{DE80585F-8FD8-4304-8BFB-7BA7CCEB7DAE}" type="slidenum">
              <a:rPr lang="en-US" altLang="en-US" smtClean="0"/>
              <a:pPr>
                <a:defRPr/>
              </a:pPr>
              <a:t>8</a:t>
            </a:fld>
            <a:endParaRPr lang="en-US" altLang="en-US"/>
          </a:p>
        </p:txBody>
      </p:sp>
      <p:sp>
        <p:nvSpPr>
          <p:cNvPr id="5" name="TextBox 4">
            <a:extLst>
              <a:ext uri="{FF2B5EF4-FFF2-40B4-BE49-F238E27FC236}">
                <a16:creationId xmlns:a16="http://schemas.microsoft.com/office/drawing/2014/main" id="{E06A80C5-525E-44C1-A363-E3E3C341767B}"/>
              </a:ext>
            </a:extLst>
          </p:cNvPr>
          <p:cNvSpPr txBox="1"/>
          <p:nvPr/>
        </p:nvSpPr>
        <p:spPr>
          <a:xfrm>
            <a:off x="1413802" y="1938059"/>
            <a:ext cx="6471138" cy="2739211"/>
          </a:xfrm>
          <a:prstGeom prst="rect">
            <a:avLst/>
          </a:prstGeom>
          <a:noFill/>
          <a:ln>
            <a:noFill/>
          </a:ln>
        </p:spPr>
        <p:txBody>
          <a:bodyPr wrap="square" rtlCol="0">
            <a:spAutoFit/>
          </a:bodyPr>
          <a:lstStyle/>
          <a:p>
            <a:pPr algn="ctr"/>
            <a:r>
              <a:rPr lang="en-CA" sz="3200" b="1" dirty="0">
                <a:ln>
                  <a:solidFill>
                    <a:schemeClr val="bg1"/>
                  </a:solidFill>
                </a:ln>
                <a:solidFill>
                  <a:srgbClr val="FF0000"/>
                </a:solidFill>
                <a:latin typeface="+mn-lt"/>
              </a:rPr>
              <a:t>Ezekiel 38:11</a:t>
            </a:r>
          </a:p>
          <a:p>
            <a:r>
              <a:rPr lang="en-CA" sz="2800" b="1" dirty="0">
                <a:solidFill>
                  <a:schemeClr val="bg1"/>
                </a:solidFill>
                <a:latin typeface="+mn-lt"/>
              </a:rPr>
              <a:t>And thou shalt say, I will go up to the land of </a:t>
            </a:r>
            <a:r>
              <a:rPr lang="en-CA" sz="2800" b="1" dirty="0">
                <a:solidFill>
                  <a:srgbClr val="00CCFF"/>
                </a:solidFill>
                <a:latin typeface="+mn-lt"/>
              </a:rPr>
              <a:t>unwalled villages</a:t>
            </a:r>
            <a:r>
              <a:rPr lang="en-CA" sz="2800" b="1" dirty="0">
                <a:solidFill>
                  <a:schemeClr val="bg1"/>
                </a:solidFill>
                <a:latin typeface="+mn-lt"/>
              </a:rPr>
              <a:t>; I will go to them that are </a:t>
            </a:r>
            <a:r>
              <a:rPr lang="en-CA" sz="2800" b="1" dirty="0">
                <a:solidFill>
                  <a:srgbClr val="00FF00"/>
                </a:solidFill>
                <a:latin typeface="+mn-lt"/>
              </a:rPr>
              <a:t>at rest</a:t>
            </a:r>
            <a:r>
              <a:rPr lang="en-CA" sz="2800" b="1" dirty="0">
                <a:solidFill>
                  <a:schemeClr val="bg1"/>
                </a:solidFill>
                <a:latin typeface="+mn-lt"/>
              </a:rPr>
              <a:t>, that dwell</a:t>
            </a:r>
            <a:r>
              <a:rPr lang="en-CA" sz="2800" b="1" dirty="0">
                <a:solidFill>
                  <a:srgbClr val="FFFF00"/>
                </a:solidFill>
                <a:latin typeface="+mn-lt"/>
              </a:rPr>
              <a:t> safely</a:t>
            </a:r>
            <a:r>
              <a:rPr lang="en-CA" sz="2800" b="1" dirty="0">
                <a:solidFill>
                  <a:schemeClr val="bg1"/>
                </a:solidFill>
                <a:latin typeface="+mn-lt"/>
              </a:rPr>
              <a:t>, all of them dwelling without walls, and having neither bars nor gates</a:t>
            </a:r>
          </a:p>
        </p:txBody>
      </p:sp>
      <p:sp>
        <p:nvSpPr>
          <p:cNvPr id="6" name="TextBox 5">
            <a:extLst>
              <a:ext uri="{FF2B5EF4-FFF2-40B4-BE49-F238E27FC236}">
                <a16:creationId xmlns:a16="http://schemas.microsoft.com/office/drawing/2014/main" id="{776EE488-5CA6-4B58-8BCF-FFACCE494B44}"/>
              </a:ext>
            </a:extLst>
          </p:cNvPr>
          <p:cNvSpPr txBox="1"/>
          <p:nvPr/>
        </p:nvSpPr>
        <p:spPr>
          <a:xfrm>
            <a:off x="422031" y="417813"/>
            <a:ext cx="5106574" cy="1569660"/>
          </a:xfrm>
          <a:prstGeom prst="rect">
            <a:avLst/>
          </a:prstGeom>
          <a:noFill/>
          <a:ln>
            <a:noFill/>
          </a:ln>
        </p:spPr>
        <p:txBody>
          <a:bodyPr wrap="square" rtlCol="0">
            <a:spAutoFit/>
          </a:bodyPr>
          <a:lstStyle/>
          <a:p>
            <a:r>
              <a:rPr lang="en-US" altLang="en-US" sz="2400" dirty="0">
                <a:solidFill>
                  <a:schemeClr val="bg1"/>
                </a:solidFill>
              </a:rPr>
              <a:t>Describing a rural way of life – </a:t>
            </a:r>
            <a:r>
              <a:rPr lang="en-US" altLang="en-US" sz="2400" dirty="0">
                <a:ln>
                  <a:solidFill>
                    <a:schemeClr val="bg1"/>
                  </a:solidFill>
                </a:ln>
                <a:solidFill>
                  <a:srgbClr val="FF0000"/>
                </a:solidFill>
              </a:rPr>
              <a:t>Lev.25:31 </a:t>
            </a:r>
            <a:r>
              <a:rPr lang="en-US" altLang="en-US" sz="2400" dirty="0">
                <a:solidFill>
                  <a:schemeClr val="bg1"/>
                </a:solidFill>
              </a:rPr>
              <a:t>(contrast “walled cities”). Hebrew </a:t>
            </a:r>
            <a:r>
              <a:rPr lang="en-US" altLang="en-US" sz="2400" dirty="0">
                <a:solidFill>
                  <a:srgbClr val="33CCCC"/>
                </a:solidFill>
              </a:rPr>
              <a:t>‘</a:t>
            </a:r>
            <a:r>
              <a:rPr lang="en-US" altLang="en-US" sz="2400" dirty="0" err="1">
                <a:solidFill>
                  <a:srgbClr val="33CCCC"/>
                </a:solidFill>
              </a:rPr>
              <a:t>perazah</a:t>
            </a:r>
            <a:r>
              <a:rPr lang="en-US" altLang="en-US" sz="2400" dirty="0">
                <a:solidFill>
                  <a:srgbClr val="33CCCC"/>
                </a:solidFill>
              </a:rPr>
              <a:t>’ </a:t>
            </a:r>
            <a:r>
              <a:rPr lang="en-US" altLang="en-US" sz="2400" dirty="0">
                <a:solidFill>
                  <a:schemeClr val="bg1"/>
                </a:solidFill>
              </a:rPr>
              <a:t>(6519): Open region or country</a:t>
            </a:r>
          </a:p>
        </p:txBody>
      </p:sp>
      <p:sp>
        <p:nvSpPr>
          <p:cNvPr id="7" name="TextBox 6">
            <a:extLst>
              <a:ext uri="{FF2B5EF4-FFF2-40B4-BE49-F238E27FC236}">
                <a16:creationId xmlns:a16="http://schemas.microsoft.com/office/drawing/2014/main" id="{0F04E6C0-E9FC-4C0C-9985-11A15590A17E}"/>
              </a:ext>
            </a:extLst>
          </p:cNvPr>
          <p:cNvSpPr txBox="1"/>
          <p:nvPr/>
        </p:nvSpPr>
        <p:spPr>
          <a:xfrm>
            <a:off x="4949483" y="4997187"/>
            <a:ext cx="4121834" cy="1200329"/>
          </a:xfrm>
          <a:prstGeom prst="rect">
            <a:avLst/>
          </a:prstGeom>
          <a:noFill/>
          <a:ln>
            <a:noFill/>
          </a:ln>
        </p:spPr>
        <p:txBody>
          <a:bodyPr wrap="square" rtlCol="0">
            <a:spAutoFit/>
          </a:bodyPr>
          <a:lstStyle/>
          <a:p>
            <a:pPr marL="442913" indent="-442913"/>
            <a:r>
              <a:rPr lang="en-US" altLang="en-US" sz="2400" dirty="0">
                <a:solidFill>
                  <a:schemeClr val="bg1"/>
                </a:solidFill>
              </a:rPr>
              <a:t>Hebrew </a:t>
            </a:r>
            <a:r>
              <a:rPr lang="en-US" altLang="en-US" sz="2400" dirty="0">
                <a:solidFill>
                  <a:srgbClr val="33CCCC"/>
                </a:solidFill>
              </a:rPr>
              <a:t>‘</a:t>
            </a:r>
            <a:r>
              <a:rPr lang="en-US" altLang="en-US" sz="2400" dirty="0" err="1">
                <a:solidFill>
                  <a:srgbClr val="33CCCC"/>
                </a:solidFill>
              </a:rPr>
              <a:t>batach</a:t>
            </a:r>
            <a:r>
              <a:rPr lang="en-US" altLang="en-US" sz="2400" dirty="0">
                <a:solidFill>
                  <a:srgbClr val="33CCCC"/>
                </a:solidFill>
              </a:rPr>
              <a:t>’ </a:t>
            </a:r>
            <a:r>
              <a:rPr lang="en-US" altLang="en-US" sz="2400" dirty="0">
                <a:solidFill>
                  <a:schemeClr val="bg1"/>
                </a:solidFill>
              </a:rPr>
              <a:t>(983)</a:t>
            </a:r>
          </a:p>
          <a:p>
            <a:pPr marL="442913" indent="-442913"/>
            <a:r>
              <a:rPr lang="en-US" altLang="en-US" sz="2400" dirty="0">
                <a:solidFill>
                  <a:schemeClr val="bg1"/>
                </a:solidFill>
              </a:rPr>
              <a:t>Young’s = Confidence, trust</a:t>
            </a:r>
          </a:p>
          <a:p>
            <a:pPr marL="442913" indent="-442913"/>
            <a:r>
              <a:rPr lang="en-US" altLang="en-US" sz="2400" dirty="0">
                <a:solidFill>
                  <a:schemeClr val="bg1"/>
                </a:solidFill>
              </a:rPr>
              <a:t>Strong’s = A place of refuge</a:t>
            </a:r>
          </a:p>
        </p:txBody>
      </p:sp>
      <p:sp>
        <p:nvSpPr>
          <p:cNvPr id="8" name="Text Box 5">
            <a:extLst>
              <a:ext uri="{FF2B5EF4-FFF2-40B4-BE49-F238E27FC236}">
                <a16:creationId xmlns:a16="http://schemas.microsoft.com/office/drawing/2014/main" id="{9834D607-0B04-4EA6-B3E8-2367490D1870}"/>
              </a:ext>
            </a:extLst>
          </p:cNvPr>
          <p:cNvSpPr txBox="1">
            <a:spLocks noChangeArrowheads="1"/>
          </p:cNvSpPr>
          <p:nvPr/>
        </p:nvSpPr>
        <p:spPr bwMode="auto">
          <a:xfrm>
            <a:off x="422031" y="4998897"/>
            <a:ext cx="4711420" cy="1569660"/>
          </a:xfrm>
          <a:prstGeom prst="rect">
            <a:avLst/>
          </a:prstGeom>
          <a:noFill/>
          <a:ln>
            <a:noFill/>
          </a:ln>
          <a:effectLst/>
          <a:extLst>
            <a:ext uri="{909E8E84-426E-40DD-AFC4-6F175D3DCCD1}">
              <a14:hiddenFill xmlns:a14="http://schemas.microsoft.com/office/drawing/2010/main">
                <a:solidFill>
                  <a:srgbClr val="66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r>
              <a:rPr lang="en-US" altLang="en-US" sz="2400" b="1" dirty="0">
                <a:solidFill>
                  <a:schemeClr val="bg1"/>
                </a:solidFill>
                <a:latin typeface="+mn-lt"/>
              </a:rPr>
              <a:t>Safely: </a:t>
            </a:r>
            <a:r>
              <a:rPr lang="en-US" altLang="en-US" sz="2400" b="1" dirty="0">
                <a:ln>
                  <a:solidFill>
                    <a:schemeClr val="bg1"/>
                  </a:solidFill>
                </a:ln>
                <a:solidFill>
                  <a:srgbClr val="FF0000"/>
                </a:solidFill>
                <a:latin typeface="+mn-lt"/>
              </a:rPr>
              <a:t>Ezekiel 28:26; 39:26 </a:t>
            </a:r>
            <a:r>
              <a:rPr lang="en-US" altLang="en-US" sz="2400" b="1" dirty="0">
                <a:solidFill>
                  <a:schemeClr val="bg1"/>
                </a:solidFill>
                <a:latin typeface="+mn-lt"/>
              </a:rPr>
              <a:t>Carelessly: </a:t>
            </a:r>
            <a:r>
              <a:rPr lang="en-US" altLang="en-US" sz="2400" b="1" dirty="0">
                <a:ln>
                  <a:solidFill>
                    <a:schemeClr val="bg1"/>
                  </a:solidFill>
                </a:ln>
                <a:solidFill>
                  <a:srgbClr val="FF0000"/>
                </a:solidFill>
                <a:latin typeface="+mn-lt"/>
              </a:rPr>
              <a:t>Ezek.39:6; Zeph.2:15</a:t>
            </a:r>
          </a:p>
          <a:p>
            <a:pPr eaLnBrk="1" hangingPunct="1"/>
            <a:r>
              <a:rPr lang="en-US" altLang="en-US" sz="2400" b="1" dirty="0">
                <a:solidFill>
                  <a:schemeClr val="bg1"/>
                </a:solidFill>
                <a:latin typeface="+mn-lt"/>
              </a:rPr>
              <a:t>Boldly: </a:t>
            </a:r>
            <a:r>
              <a:rPr lang="en-US" altLang="en-US" sz="2400" b="1" dirty="0">
                <a:ln>
                  <a:solidFill>
                    <a:schemeClr val="bg1"/>
                  </a:solidFill>
                </a:ln>
                <a:solidFill>
                  <a:srgbClr val="FF0000"/>
                </a:solidFill>
                <a:latin typeface="+mn-lt"/>
              </a:rPr>
              <a:t>Genesis 34:25 </a:t>
            </a:r>
          </a:p>
          <a:p>
            <a:pPr eaLnBrk="1" hangingPunct="1"/>
            <a:r>
              <a:rPr lang="en-US" altLang="en-US" sz="2400" b="1" dirty="0">
                <a:solidFill>
                  <a:schemeClr val="bg1"/>
                </a:solidFill>
                <a:latin typeface="+mn-lt"/>
              </a:rPr>
              <a:t>Securely: </a:t>
            </a:r>
            <a:r>
              <a:rPr lang="en-US" altLang="en-US" sz="2400" b="1" dirty="0">
                <a:ln>
                  <a:solidFill>
                    <a:schemeClr val="bg1"/>
                  </a:solidFill>
                </a:ln>
                <a:solidFill>
                  <a:srgbClr val="FF0000"/>
                </a:solidFill>
                <a:latin typeface="+mn-lt"/>
              </a:rPr>
              <a:t>Micah 2:8</a:t>
            </a:r>
          </a:p>
        </p:txBody>
      </p:sp>
      <p:cxnSp>
        <p:nvCxnSpPr>
          <p:cNvPr id="11" name="Straight Arrow Connector 10">
            <a:extLst>
              <a:ext uri="{FF2B5EF4-FFF2-40B4-BE49-F238E27FC236}">
                <a16:creationId xmlns:a16="http://schemas.microsoft.com/office/drawing/2014/main" id="{ED2857A4-1CA4-4ACB-89B6-9A04F8DF6246}"/>
              </a:ext>
            </a:extLst>
          </p:cNvPr>
          <p:cNvCxnSpPr>
            <a:cxnSpLocks/>
          </p:cNvCxnSpPr>
          <p:nvPr/>
        </p:nvCxnSpPr>
        <p:spPr>
          <a:xfrm>
            <a:off x="2975318" y="1817565"/>
            <a:ext cx="404797" cy="118494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01C05E6-B2D0-4352-A502-A3F53633B697}"/>
              </a:ext>
            </a:extLst>
          </p:cNvPr>
          <p:cNvCxnSpPr>
            <a:cxnSpLocks/>
          </p:cNvCxnSpPr>
          <p:nvPr/>
        </p:nvCxnSpPr>
        <p:spPr>
          <a:xfrm flipV="1">
            <a:off x="6717081" y="3685735"/>
            <a:ext cx="0" cy="1311452"/>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14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par>
                                <p:cTn id="16" presetID="22" presetClass="entr" presetSubtype="4"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3">
            <a:extLst>
              <a:ext uri="{FF2B5EF4-FFF2-40B4-BE49-F238E27FC236}">
                <a16:creationId xmlns:a16="http://schemas.microsoft.com/office/drawing/2014/main" id="{0D5CFE67-D7F4-4A51-808E-0368BE3B4D2D}"/>
              </a:ext>
            </a:extLst>
          </p:cNvPr>
          <p:cNvSpPr>
            <a:spLocks noGrp="1" noChangeArrowheads="1"/>
          </p:cNvSpPr>
          <p:nvPr>
            <p:ph type="body" sz="half" idx="1"/>
          </p:nvPr>
        </p:nvSpPr>
        <p:spPr>
          <a:xfrm>
            <a:off x="363538" y="1862138"/>
            <a:ext cx="2667000" cy="4114800"/>
          </a:xfrm>
          <a:solidFill>
            <a:schemeClr val="accent1"/>
          </a:solidFill>
          <a:ln>
            <a:miter lim="800000"/>
            <a:headEnd/>
            <a:tailEnd/>
          </a:ln>
          <a:scene3d>
            <a:camera prst="orthographicFront"/>
            <a:lightRig rig="threePt" dir="t"/>
          </a:scene3d>
          <a:sp3d>
            <a:bevelT/>
          </a:sp3d>
        </p:spPr>
        <p:txBody>
          <a:bodyPr/>
          <a:lstStyle/>
          <a:p>
            <a:pPr eaLnBrk="1" hangingPunct="1">
              <a:buFontTx/>
              <a:buNone/>
              <a:defRPr/>
            </a:pPr>
            <a:r>
              <a:rPr lang="en-US" sz="3200" b="1" dirty="0">
                <a:solidFill>
                  <a:schemeClr val="tx1"/>
                </a:solidFill>
              </a:rPr>
              <a:t>Japheth</a:t>
            </a:r>
          </a:p>
          <a:p>
            <a:pPr lvl="1" eaLnBrk="1" hangingPunct="1">
              <a:buFontTx/>
              <a:buNone/>
              <a:defRPr/>
            </a:pPr>
            <a:r>
              <a:rPr lang="en-US" sz="2800" dirty="0">
                <a:solidFill>
                  <a:schemeClr val="tx1"/>
                </a:solidFill>
              </a:rPr>
              <a:t>Rosh</a:t>
            </a:r>
          </a:p>
          <a:p>
            <a:pPr lvl="1" eaLnBrk="1" hangingPunct="1">
              <a:buFontTx/>
              <a:buNone/>
              <a:defRPr/>
            </a:pPr>
            <a:r>
              <a:rPr lang="en-US" sz="2800" dirty="0" err="1">
                <a:solidFill>
                  <a:schemeClr val="tx1"/>
                </a:solidFill>
              </a:rPr>
              <a:t>Meshech</a:t>
            </a:r>
            <a:endParaRPr lang="en-US" sz="2800" dirty="0">
              <a:solidFill>
                <a:schemeClr val="tx1"/>
              </a:solidFill>
            </a:endParaRPr>
          </a:p>
          <a:p>
            <a:pPr lvl="1" eaLnBrk="1" hangingPunct="1">
              <a:buFontTx/>
              <a:buNone/>
              <a:defRPr/>
            </a:pPr>
            <a:r>
              <a:rPr lang="en-US" sz="2800" dirty="0">
                <a:solidFill>
                  <a:schemeClr val="tx1"/>
                </a:solidFill>
              </a:rPr>
              <a:t>Tubal</a:t>
            </a:r>
          </a:p>
          <a:p>
            <a:pPr lvl="1" eaLnBrk="1" hangingPunct="1">
              <a:buFontTx/>
              <a:buNone/>
              <a:defRPr/>
            </a:pPr>
            <a:r>
              <a:rPr lang="en-US" sz="2800" dirty="0">
                <a:solidFill>
                  <a:schemeClr val="tx1"/>
                </a:solidFill>
              </a:rPr>
              <a:t>Magog</a:t>
            </a:r>
          </a:p>
          <a:p>
            <a:pPr lvl="1" eaLnBrk="1" hangingPunct="1">
              <a:buFontTx/>
              <a:buNone/>
              <a:defRPr/>
            </a:pPr>
            <a:r>
              <a:rPr lang="en-US" sz="2800" dirty="0">
                <a:solidFill>
                  <a:schemeClr val="tx1"/>
                </a:solidFill>
              </a:rPr>
              <a:t>Gomer</a:t>
            </a:r>
          </a:p>
          <a:p>
            <a:pPr lvl="1" eaLnBrk="1" hangingPunct="1">
              <a:buFontTx/>
              <a:buNone/>
              <a:defRPr/>
            </a:pPr>
            <a:r>
              <a:rPr lang="en-US" sz="2800" dirty="0" err="1">
                <a:solidFill>
                  <a:schemeClr val="tx1"/>
                </a:solidFill>
              </a:rPr>
              <a:t>Togarmah</a:t>
            </a:r>
            <a:endParaRPr lang="en-US" sz="2800" dirty="0">
              <a:solidFill>
                <a:schemeClr val="tx1"/>
              </a:solidFill>
            </a:endParaRPr>
          </a:p>
          <a:p>
            <a:pPr lvl="1" eaLnBrk="1" hangingPunct="1">
              <a:buFontTx/>
              <a:buNone/>
              <a:defRPr/>
            </a:pPr>
            <a:r>
              <a:rPr lang="en-US" sz="2800" dirty="0">
                <a:solidFill>
                  <a:schemeClr val="tx1"/>
                </a:solidFill>
              </a:rPr>
              <a:t>Persia</a:t>
            </a:r>
          </a:p>
        </p:txBody>
      </p:sp>
      <p:grpSp>
        <p:nvGrpSpPr>
          <p:cNvPr id="11" name="Group 10">
            <a:extLst>
              <a:ext uri="{FF2B5EF4-FFF2-40B4-BE49-F238E27FC236}">
                <a16:creationId xmlns:a16="http://schemas.microsoft.com/office/drawing/2014/main" id="{0EA78E0C-9939-4E1C-9FFA-EC731002C869}"/>
              </a:ext>
            </a:extLst>
          </p:cNvPr>
          <p:cNvGrpSpPr/>
          <p:nvPr/>
        </p:nvGrpSpPr>
        <p:grpSpPr>
          <a:xfrm>
            <a:off x="349439" y="1364871"/>
            <a:ext cx="2679078" cy="5214336"/>
            <a:chOff x="351460" y="1348242"/>
            <a:chExt cx="2679078" cy="5214336"/>
          </a:xfrm>
        </p:grpSpPr>
        <p:pic>
          <p:nvPicPr>
            <p:cNvPr id="4" name="Picture 3" descr="A couple of people that are talking to each other&#10;&#10;Description automatically generated">
              <a:extLst>
                <a:ext uri="{FF2B5EF4-FFF2-40B4-BE49-F238E27FC236}">
                  <a16:creationId xmlns:a16="http://schemas.microsoft.com/office/drawing/2014/main" id="{19A8BF2B-AA8F-4781-82FD-616523CA5F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1460" y="1348242"/>
              <a:ext cx="2677307" cy="1777732"/>
            </a:xfrm>
            <a:prstGeom prst="rect">
              <a:avLst/>
            </a:prstGeom>
            <a:scene3d>
              <a:camera prst="orthographicFront"/>
              <a:lightRig rig="threePt" dir="t"/>
            </a:scene3d>
            <a:sp3d>
              <a:bevelT/>
            </a:sp3d>
          </p:spPr>
        </p:pic>
        <p:pic>
          <p:nvPicPr>
            <p:cNvPr id="6" name="Picture 5" descr="A group of people standing next to a person in a suit and tie&#10;&#10;Description automatically generated">
              <a:extLst>
                <a:ext uri="{FF2B5EF4-FFF2-40B4-BE49-F238E27FC236}">
                  <a16:creationId xmlns:a16="http://schemas.microsoft.com/office/drawing/2014/main" id="{6864E92D-2F78-49B8-9216-8A056DE0038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63537" y="3125974"/>
              <a:ext cx="2628915" cy="1836405"/>
            </a:xfrm>
            <a:prstGeom prst="rect">
              <a:avLst/>
            </a:prstGeom>
            <a:scene3d>
              <a:camera prst="orthographicFront"/>
              <a:lightRig rig="threePt" dir="t"/>
            </a:scene3d>
            <a:sp3d>
              <a:bevelT/>
            </a:sp3d>
          </p:spPr>
        </p:pic>
        <p:pic>
          <p:nvPicPr>
            <p:cNvPr id="10" name="Picture 9" descr="A person wearing a suit and tie&#10;&#10;Description automatically generated">
              <a:extLst>
                <a:ext uri="{FF2B5EF4-FFF2-40B4-BE49-F238E27FC236}">
                  <a16:creationId xmlns:a16="http://schemas.microsoft.com/office/drawing/2014/main" id="{E29433DE-8263-4A0C-8B97-C596FA22611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3538" y="4962379"/>
              <a:ext cx="2667000" cy="1600199"/>
            </a:xfrm>
            <a:prstGeom prst="rect">
              <a:avLst/>
            </a:prstGeom>
            <a:scene3d>
              <a:camera prst="orthographicFront"/>
              <a:lightRig rig="threePt" dir="t"/>
            </a:scene3d>
            <a:sp3d>
              <a:bevelT/>
            </a:sp3d>
          </p:spPr>
        </p:pic>
      </p:grpSp>
      <p:sp>
        <p:nvSpPr>
          <p:cNvPr id="17412" name="Rectangle 4">
            <a:extLst>
              <a:ext uri="{FF2B5EF4-FFF2-40B4-BE49-F238E27FC236}">
                <a16:creationId xmlns:a16="http://schemas.microsoft.com/office/drawing/2014/main" id="{D1482B93-2B7A-4A35-A408-D5C7909FE356}"/>
              </a:ext>
            </a:extLst>
          </p:cNvPr>
          <p:cNvSpPr>
            <a:spLocks noGrp="1" noChangeArrowheads="1"/>
          </p:cNvSpPr>
          <p:nvPr>
            <p:ph type="body" sz="half" idx="2"/>
          </p:nvPr>
        </p:nvSpPr>
        <p:spPr>
          <a:xfrm>
            <a:off x="3238500" y="1862138"/>
            <a:ext cx="2667000" cy="1836405"/>
          </a:xfrm>
          <a:solidFill>
            <a:srgbClr val="FF9900">
              <a:alpha val="50000"/>
            </a:srgbClr>
          </a:solidFill>
          <a:ln>
            <a:miter lim="800000"/>
            <a:headEnd/>
            <a:tailEnd/>
          </a:ln>
          <a:scene3d>
            <a:camera prst="orthographicFront"/>
            <a:lightRig rig="threePt" dir="t"/>
          </a:scene3d>
          <a:sp3d>
            <a:bevelT/>
          </a:sp3d>
        </p:spPr>
        <p:txBody>
          <a:bodyPr/>
          <a:lstStyle/>
          <a:p>
            <a:pPr eaLnBrk="1" hangingPunct="1">
              <a:buFontTx/>
              <a:buNone/>
              <a:defRPr/>
            </a:pPr>
            <a:r>
              <a:rPr lang="en-US" sz="3200" b="1" dirty="0"/>
              <a:t>Ham</a:t>
            </a:r>
          </a:p>
          <a:p>
            <a:pPr lvl="1" eaLnBrk="1" hangingPunct="1">
              <a:buFontTx/>
              <a:buNone/>
              <a:defRPr/>
            </a:pPr>
            <a:r>
              <a:rPr lang="en-US" sz="2800" dirty="0"/>
              <a:t>Ethiopia</a:t>
            </a:r>
          </a:p>
          <a:p>
            <a:pPr lvl="1" eaLnBrk="1" hangingPunct="1">
              <a:buFontTx/>
              <a:buNone/>
              <a:defRPr/>
            </a:pPr>
            <a:r>
              <a:rPr lang="en-US" sz="2800" dirty="0" err="1"/>
              <a:t>Lybia</a:t>
            </a:r>
            <a:endParaRPr lang="en-US" sz="2800" dirty="0"/>
          </a:p>
        </p:txBody>
      </p:sp>
      <p:sp>
        <p:nvSpPr>
          <p:cNvPr id="17413" name="Rectangle 5">
            <a:extLst>
              <a:ext uri="{FF2B5EF4-FFF2-40B4-BE49-F238E27FC236}">
                <a16:creationId xmlns:a16="http://schemas.microsoft.com/office/drawing/2014/main" id="{A6221175-6D63-426A-A2DF-1996331C5AEC}"/>
              </a:ext>
            </a:extLst>
          </p:cNvPr>
          <p:cNvSpPr>
            <a:spLocks noChangeArrowheads="1"/>
          </p:cNvSpPr>
          <p:nvPr/>
        </p:nvSpPr>
        <p:spPr bwMode="auto">
          <a:xfrm>
            <a:off x="6096000" y="1862138"/>
            <a:ext cx="2667000" cy="1836405"/>
          </a:xfrm>
          <a:prstGeom prst="rect">
            <a:avLst/>
          </a:prstGeom>
          <a:solidFill>
            <a:schemeClr val="folHlink">
              <a:alpha val="50000"/>
            </a:schemeClr>
          </a:solidFill>
          <a:ln w="9525">
            <a:noFill/>
            <a:miter lim="800000"/>
            <a:headEnd/>
            <a:tailEnd/>
          </a:ln>
          <a:effectLst/>
          <a:scene3d>
            <a:camera prst="orthographicFront"/>
            <a:lightRig rig="threePt" dir="t"/>
          </a:scene3d>
          <a:sp3d>
            <a:bevelT/>
          </a:sp3d>
        </p:spPr>
        <p:txBody>
          <a:bodyPr/>
          <a:lstStyle/>
          <a:p>
            <a:pPr marL="342900" indent="-342900">
              <a:spcBef>
                <a:spcPct val="20000"/>
              </a:spcBef>
              <a:buClr>
                <a:srgbClr val="000099"/>
              </a:buClr>
              <a:buSzPct val="85000"/>
              <a:defRPr/>
            </a:pPr>
            <a:r>
              <a:rPr lang="en-US" sz="3200" b="1" dirty="0">
                <a:solidFill>
                  <a:schemeClr val="bg1"/>
                </a:solidFill>
                <a:latin typeface="+mn-lt"/>
              </a:rPr>
              <a:t>Shem</a:t>
            </a:r>
          </a:p>
        </p:txBody>
      </p:sp>
      <p:sp>
        <p:nvSpPr>
          <p:cNvPr id="7" name="Rectangle 5">
            <a:extLst>
              <a:ext uri="{FF2B5EF4-FFF2-40B4-BE49-F238E27FC236}">
                <a16:creationId xmlns:a16="http://schemas.microsoft.com/office/drawing/2014/main" id="{56FBC6A2-5EE2-413F-AC44-D2349CC4C5F1}"/>
              </a:ext>
            </a:extLst>
          </p:cNvPr>
          <p:cNvSpPr>
            <a:spLocks noChangeArrowheads="1"/>
          </p:cNvSpPr>
          <p:nvPr/>
        </p:nvSpPr>
        <p:spPr bwMode="auto">
          <a:xfrm>
            <a:off x="3204949" y="3911576"/>
            <a:ext cx="5556913" cy="2052496"/>
          </a:xfrm>
          <a:prstGeom prst="rect">
            <a:avLst/>
          </a:prstGeom>
          <a:solidFill>
            <a:srgbClr val="006600">
              <a:alpha val="50000"/>
            </a:srgbClr>
          </a:solidFill>
          <a:ln w="9525">
            <a:noFill/>
            <a:miter lim="800000"/>
            <a:headEnd/>
            <a:tailEnd/>
          </a:ln>
          <a:effectLst/>
          <a:scene3d>
            <a:camera prst="orthographicFront"/>
            <a:lightRig rig="threePt" dir="t"/>
          </a:scene3d>
          <a:sp3d>
            <a:bevelT/>
          </a:sp3d>
        </p:spPr>
        <p:txBody>
          <a:bodyPr/>
          <a:lstStyle/>
          <a:p>
            <a:pPr marL="342900" indent="-342900">
              <a:spcBef>
                <a:spcPct val="20000"/>
              </a:spcBef>
              <a:buClr>
                <a:srgbClr val="000099"/>
              </a:buClr>
              <a:buSzPct val="85000"/>
              <a:defRPr/>
            </a:pPr>
            <a:r>
              <a:rPr lang="en-US" sz="3200" b="1" dirty="0">
                <a:solidFill>
                  <a:schemeClr val="bg1"/>
                </a:solidFill>
                <a:latin typeface="+mn-lt"/>
              </a:rPr>
              <a:t>Absent:</a:t>
            </a:r>
          </a:p>
          <a:p>
            <a:pPr>
              <a:spcBef>
                <a:spcPct val="20000"/>
              </a:spcBef>
              <a:buClr>
                <a:srgbClr val="000099"/>
              </a:buClr>
              <a:buSzPct val="85000"/>
              <a:defRPr/>
            </a:pPr>
            <a:r>
              <a:rPr lang="en-US" sz="2400" b="1" dirty="0">
                <a:solidFill>
                  <a:schemeClr val="bg1"/>
                </a:solidFill>
                <a:latin typeface="+mn-lt"/>
              </a:rPr>
              <a:t>Egypt; Philistines; </a:t>
            </a:r>
            <a:r>
              <a:rPr lang="en-US" sz="2400" b="1" dirty="0" err="1">
                <a:solidFill>
                  <a:schemeClr val="bg1"/>
                </a:solidFill>
                <a:latin typeface="+mn-lt"/>
              </a:rPr>
              <a:t>Tyre</a:t>
            </a:r>
            <a:r>
              <a:rPr lang="en-US" sz="2400" b="1" dirty="0">
                <a:solidFill>
                  <a:schemeClr val="bg1"/>
                </a:solidFill>
                <a:latin typeface="+mn-lt"/>
              </a:rPr>
              <a:t>; Edom; Moab; Ammon (surrounding nations)</a:t>
            </a:r>
          </a:p>
        </p:txBody>
      </p:sp>
      <p:sp>
        <p:nvSpPr>
          <p:cNvPr id="8" name="Rectangle 7">
            <a:extLst>
              <a:ext uri="{FF2B5EF4-FFF2-40B4-BE49-F238E27FC236}">
                <a16:creationId xmlns:a16="http://schemas.microsoft.com/office/drawing/2014/main" id="{FC494728-2F00-45CC-8D22-C2C2A0E34C78}"/>
              </a:ext>
            </a:extLst>
          </p:cNvPr>
          <p:cNvSpPr/>
          <p:nvPr/>
        </p:nvSpPr>
        <p:spPr>
          <a:xfrm>
            <a:off x="281354" y="512733"/>
            <a:ext cx="8513068" cy="707886"/>
          </a:xfrm>
          <a:prstGeom prst="rect">
            <a:avLst/>
          </a:prstGeom>
          <a:noFill/>
        </p:spPr>
        <p:txBody>
          <a:bodyPr>
            <a:spAutoFit/>
          </a:bodyPr>
          <a:lstStyle/>
          <a:p>
            <a:pPr>
              <a:defRPr/>
            </a:pPr>
            <a:r>
              <a:rPr lang="en-US" sz="4000" b="1" dirty="0">
                <a:solidFill>
                  <a:srgbClr val="FFFF00"/>
                </a:solidFill>
                <a:latin typeface="Candara" panose="020E0502030303020204" pitchFamily="34" charset="0"/>
              </a:rPr>
              <a:t>Composition of Gog’s Army</a:t>
            </a:r>
          </a:p>
        </p:txBody>
      </p:sp>
      <p:sp>
        <p:nvSpPr>
          <p:cNvPr id="2" name="Slide Number Placeholder 1">
            <a:extLst>
              <a:ext uri="{FF2B5EF4-FFF2-40B4-BE49-F238E27FC236}">
                <a16:creationId xmlns:a16="http://schemas.microsoft.com/office/drawing/2014/main" id="{9770F35A-30D1-4C3D-AC6F-00122C1BA92B}"/>
              </a:ext>
            </a:extLst>
          </p:cNvPr>
          <p:cNvSpPr>
            <a:spLocks noGrp="1"/>
          </p:cNvSpPr>
          <p:nvPr>
            <p:ph type="sldNum" sz="quarter" idx="12"/>
          </p:nvPr>
        </p:nvSpPr>
        <p:spPr>
          <a:xfrm>
            <a:off x="8534400" y="6354762"/>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1A0A13-EF00-474F-B0CD-2C762A1E351A}" type="slidenum">
              <a:rPr lang="en-US" smtClean="0"/>
              <a:pPr/>
              <a:t>9</a:t>
            </a:fld>
            <a:endParaRPr lang="en-US"/>
          </a:p>
        </p:txBody>
      </p:sp>
      <p:sp>
        <p:nvSpPr>
          <p:cNvPr id="12" name="TextBox 11">
            <a:extLst>
              <a:ext uri="{FF2B5EF4-FFF2-40B4-BE49-F238E27FC236}">
                <a16:creationId xmlns:a16="http://schemas.microsoft.com/office/drawing/2014/main" id="{18E85512-3C65-42ED-83C8-13125F8131E8}"/>
              </a:ext>
            </a:extLst>
          </p:cNvPr>
          <p:cNvSpPr txBox="1"/>
          <p:nvPr/>
        </p:nvSpPr>
        <p:spPr>
          <a:xfrm>
            <a:off x="3238500" y="1862138"/>
            <a:ext cx="5523362" cy="1938992"/>
          </a:xfrm>
          <a:prstGeom prst="rect">
            <a:avLst/>
          </a:prstGeom>
          <a:solidFill>
            <a:srgbClr val="C00000"/>
          </a:solidFill>
          <a:ln>
            <a:noFill/>
          </a:ln>
          <a:scene3d>
            <a:camera prst="orthographicFront"/>
            <a:lightRig rig="threePt" dir="t"/>
          </a:scene3d>
          <a:sp3d>
            <a:bevelT/>
          </a:sp3d>
        </p:spPr>
        <p:txBody>
          <a:bodyPr wrap="square" rtlCol="0">
            <a:spAutoFit/>
          </a:bodyPr>
          <a:lstStyle/>
          <a:p>
            <a:pPr algn="ctr"/>
            <a:r>
              <a:rPr lang="en-CA" sz="2400" b="1" dirty="0">
                <a:solidFill>
                  <a:schemeClr val="bg1"/>
                </a:solidFill>
                <a:latin typeface="+mn-lt"/>
              </a:rPr>
              <a:t>Daniel 11:41-42</a:t>
            </a:r>
          </a:p>
          <a:p>
            <a:pPr algn="l"/>
            <a:r>
              <a:rPr lang="en-CA" sz="2400" b="1" dirty="0">
                <a:solidFill>
                  <a:schemeClr val="bg1"/>
                </a:solidFill>
                <a:latin typeface="+mn-lt"/>
              </a:rPr>
              <a:t>“These shall escape out of his hand Edom, and Moab, and the chief of the children of Ammon …The land of Egypt shall not escape”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wipe(left)">
                                      <p:cBhvr>
                                        <p:cTn id="7" dur="500"/>
                                        <p:tgtEl>
                                          <p:spTgt spid="174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33B2012-F5EF-4EA4-AB24-2A97F7BE4210}"/>
              </a:ext>
            </a:extLst>
          </p:cNvPr>
          <p:cNvSpPr>
            <a:spLocks noGrp="1"/>
          </p:cNvSpPr>
          <p:nvPr>
            <p:ph type="title"/>
          </p:nvPr>
        </p:nvSpPr>
        <p:spPr>
          <a:xfrm>
            <a:off x="304800" y="111417"/>
            <a:ext cx="3811581" cy="808038"/>
          </a:xfrm>
        </p:spPr>
        <p:txBody>
          <a:bodyPr/>
          <a:lstStyle/>
          <a:p>
            <a:pPr algn="ctr"/>
            <a:r>
              <a:rPr lang="en-CA" dirty="0">
                <a:ln>
                  <a:solidFill>
                    <a:schemeClr val="bg1"/>
                  </a:solidFill>
                </a:ln>
                <a:solidFill>
                  <a:srgbClr val="FF0000"/>
                </a:solidFill>
              </a:rPr>
              <a:t>Psalm 83:5-8</a:t>
            </a:r>
          </a:p>
        </p:txBody>
      </p:sp>
      <p:sp>
        <p:nvSpPr>
          <p:cNvPr id="2" name="Content Placeholder 1">
            <a:extLst>
              <a:ext uri="{FF2B5EF4-FFF2-40B4-BE49-F238E27FC236}">
                <a16:creationId xmlns:a16="http://schemas.microsoft.com/office/drawing/2014/main" id="{27D4F003-DB42-4695-94B4-016D4C8F2A06}"/>
              </a:ext>
            </a:extLst>
          </p:cNvPr>
          <p:cNvSpPr>
            <a:spLocks noGrp="1"/>
          </p:cNvSpPr>
          <p:nvPr>
            <p:ph idx="1"/>
          </p:nvPr>
        </p:nvSpPr>
        <p:spPr>
          <a:xfrm>
            <a:off x="304800" y="998973"/>
            <a:ext cx="3929531" cy="5554227"/>
          </a:xfrm>
        </p:spPr>
        <p:txBody>
          <a:bodyPr>
            <a:normAutofit/>
          </a:bodyPr>
          <a:lstStyle/>
          <a:p>
            <a:pPr marL="0" indent="0">
              <a:buNone/>
            </a:pPr>
            <a:r>
              <a:rPr lang="en-CA" sz="2400" b="0" dirty="0"/>
              <a:t>For they have consulted together with one consent: they are confederate against thee: The tabernacles of Edom, and the Ishmaelites; of Moab, and the </a:t>
            </a:r>
            <a:r>
              <a:rPr lang="en-CA" sz="2400" b="0" dirty="0" err="1"/>
              <a:t>Hagarenes</a:t>
            </a:r>
            <a:r>
              <a:rPr lang="en-CA" sz="2400" b="0" dirty="0"/>
              <a:t>; </a:t>
            </a:r>
            <a:r>
              <a:rPr lang="en-CA" sz="2400" b="0" dirty="0" err="1"/>
              <a:t>Gebal</a:t>
            </a:r>
            <a:r>
              <a:rPr lang="en-CA" sz="2400" b="0" dirty="0"/>
              <a:t>, and Ammon, and Amalek; </a:t>
            </a:r>
            <a:r>
              <a:rPr lang="en-CA" sz="2400" dirty="0">
                <a:solidFill>
                  <a:srgbClr val="FFFF00"/>
                </a:solidFill>
              </a:rPr>
              <a:t>the </a:t>
            </a:r>
            <a:r>
              <a:rPr lang="en-CA" sz="2400" dirty="0">
                <a:solidFill>
                  <a:srgbClr val="00FF00"/>
                </a:solidFill>
              </a:rPr>
              <a:t>Philistines</a:t>
            </a:r>
            <a:r>
              <a:rPr lang="en-CA" sz="2400" dirty="0">
                <a:solidFill>
                  <a:srgbClr val="FFFF00"/>
                </a:solidFill>
              </a:rPr>
              <a:t> </a:t>
            </a:r>
            <a:r>
              <a:rPr lang="en-CA" sz="2400" u="sng" dirty="0">
                <a:solidFill>
                  <a:srgbClr val="FF3399"/>
                </a:solidFill>
              </a:rPr>
              <a:t>with</a:t>
            </a:r>
            <a:r>
              <a:rPr lang="en-CA" sz="2400" dirty="0">
                <a:solidFill>
                  <a:srgbClr val="FFFF00"/>
                </a:solidFill>
              </a:rPr>
              <a:t> the inhabitants of </a:t>
            </a:r>
            <a:r>
              <a:rPr lang="en-CA" sz="2400" dirty="0">
                <a:solidFill>
                  <a:srgbClr val="00CCFF"/>
                </a:solidFill>
              </a:rPr>
              <a:t>Tyre</a:t>
            </a:r>
            <a:r>
              <a:rPr lang="en-CA" sz="2400" dirty="0">
                <a:solidFill>
                  <a:srgbClr val="FFFF00"/>
                </a:solidFill>
              </a:rPr>
              <a:t>; </a:t>
            </a:r>
            <a:r>
              <a:rPr lang="en-CA" sz="2400" b="0" dirty="0"/>
              <a:t>Assur also is joined with them: they have holpen the children of Lot. Selah.</a:t>
            </a:r>
          </a:p>
          <a:p>
            <a:pPr marL="0" indent="0">
              <a:buNone/>
            </a:pPr>
            <a:endParaRPr lang="en-CA" sz="2400" dirty="0"/>
          </a:p>
        </p:txBody>
      </p:sp>
      <p:sp>
        <p:nvSpPr>
          <p:cNvPr id="4" name="Slide Number Placeholder 3">
            <a:extLst>
              <a:ext uri="{FF2B5EF4-FFF2-40B4-BE49-F238E27FC236}">
                <a16:creationId xmlns:a16="http://schemas.microsoft.com/office/drawing/2014/main" id="{01ED254A-1CAE-40D8-B0D4-60B9B288BD36}"/>
              </a:ext>
            </a:extLst>
          </p:cNvPr>
          <p:cNvSpPr>
            <a:spLocks noGrp="1"/>
          </p:cNvSpPr>
          <p:nvPr>
            <p:ph type="sldNum" sz="quarter" idx="12"/>
          </p:nvPr>
        </p:nvSpPr>
        <p:spPr>
          <a:xfrm>
            <a:off x="8534400" y="6354762"/>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01A0A13-EF00-474F-B0CD-2C762A1E351A}" type="slidenum">
              <a:rPr lang="en-US" smtClean="0"/>
              <a:pPr/>
              <a:t>10</a:t>
            </a:fld>
            <a:endParaRPr lang="en-US" dirty="0">
              <a:solidFill>
                <a:schemeClr val="tx1"/>
              </a:solidFill>
            </a:endParaRPr>
          </a:p>
        </p:txBody>
      </p:sp>
      <p:pic>
        <p:nvPicPr>
          <p:cNvPr id="9" name="Picture 8">
            <a:extLst>
              <a:ext uri="{FF2B5EF4-FFF2-40B4-BE49-F238E27FC236}">
                <a16:creationId xmlns:a16="http://schemas.microsoft.com/office/drawing/2014/main" id="{BB440C19-8C67-48A6-8A50-A05BD57A739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 r="-744"/>
          <a:stretch/>
        </p:blipFill>
        <p:spPr>
          <a:xfrm>
            <a:off x="4301997" y="0"/>
            <a:ext cx="4890542" cy="6858000"/>
          </a:xfrm>
          <a:prstGeom prst="rect">
            <a:avLst/>
          </a:prstGeom>
        </p:spPr>
      </p:pic>
      <p:sp>
        <p:nvSpPr>
          <p:cNvPr id="10" name="TextBox 9">
            <a:extLst>
              <a:ext uri="{FF2B5EF4-FFF2-40B4-BE49-F238E27FC236}">
                <a16:creationId xmlns:a16="http://schemas.microsoft.com/office/drawing/2014/main" id="{1E333B86-BD9F-4220-AF09-330C6EF059E5}"/>
              </a:ext>
            </a:extLst>
          </p:cNvPr>
          <p:cNvSpPr txBox="1"/>
          <p:nvPr/>
        </p:nvSpPr>
        <p:spPr>
          <a:xfrm>
            <a:off x="4764439" y="278965"/>
            <a:ext cx="1170013" cy="369332"/>
          </a:xfrm>
          <a:prstGeom prst="rect">
            <a:avLst/>
          </a:prstGeom>
          <a:noFill/>
        </p:spPr>
        <p:txBody>
          <a:bodyPr wrap="square" rtlCol="0">
            <a:spAutoFit/>
          </a:bodyPr>
          <a:lstStyle/>
          <a:p>
            <a:r>
              <a:rPr lang="en-CA" b="1" dirty="0">
                <a:solidFill>
                  <a:srgbClr val="C00000"/>
                </a:solidFill>
                <a:latin typeface="+mn-lt"/>
              </a:rPr>
              <a:t>Hezbollah</a:t>
            </a:r>
          </a:p>
        </p:txBody>
      </p:sp>
      <p:sp>
        <p:nvSpPr>
          <p:cNvPr id="11" name="TextBox 10">
            <a:extLst>
              <a:ext uri="{FF2B5EF4-FFF2-40B4-BE49-F238E27FC236}">
                <a16:creationId xmlns:a16="http://schemas.microsoft.com/office/drawing/2014/main" id="{E02FA5B6-56AA-4C59-956B-80545D299536}"/>
              </a:ext>
            </a:extLst>
          </p:cNvPr>
          <p:cNvSpPr txBox="1"/>
          <p:nvPr/>
        </p:nvSpPr>
        <p:spPr>
          <a:xfrm>
            <a:off x="4784632" y="1538979"/>
            <a:ext cx="789816" cy="369332"/>
          </a:xfrm>
          <a:prstGeom prst="rect">
            <a:avLst/>
          </a:prstGeom>
          <a:noFill/>
        </p:spPr>
        <p:txBody>
          <a:bodyPr wrap="square" rtlCol="0">
            <a:spAutoFit/>
          </a:bodyPr>
          <a:lstStyle/>
          <a:p>
            <a:r>
              <a:rPr lang="en-CA" b="1" dirty="0">
                <a:solidFill>
                  <a:srgbClr val="C00000"/>
                </a:solidFill>
                <a:latin typeface="+mn-lt"/>
              </a:rPr>
              <a:t>Fatah</a:t>
            </a:r>
          </a:p>
        </p:txBody>
      </p:sp>
      <p:sp>
        <p:nvSpPr>
          <p:cNvPr id="12" name="TextBox 11">
            <a:extLst>
              <a:ext uri="{FF2B5EF4-FFF2-40B4-BE49-F238E27FC236}">
                <a16:creationId xmlns:a16="http://schemas.microsoft.com/office/drawing/2014/main" id="{D59ECF9F-F49E-4A4B-9AB4-5D2BBC2EA766}"/>
              </a:ext>
            </a:extLst>
          </p:cNvPr>
          <p:cNvSpPr txBox="1"/>
          <p:nvPr/>
        </p:nvSpPr>
        <p:spPr>
          <a:xfrm>
            <a:off x="4804825" y="2798993"/>
            <a:ext cx="859624" cy="369332"/>
          </a:xfrm>
          <a:prstGeom prst="rect">
            <a:avLst/>
          </a:prstGeom>
          <a:noFill/>
        </p:spPr>
        <p:txBody>
          <a:bodyPr wrap="square" rtlCol="0">
            <a:spAutoFit/>
          </a:bodyPr>
          <a:lstStyle/>
          <a:p>
            <a:r>
              <a:rPr lang="en-CA" b="1" dirty="0">
                <a:solidFill>
                  <a:srgbClr val="C00000"/>
                </a:solidFill>
                <a:latin typeface="+mn-lt"/>
              </a:rPr>
              <a:t>Hamas</a:t>
            </a:r>
          </a:p>
        </p:txBody>
      </p:sp>
      <p:cxnSp>
        <p:nvCxnSpPr>
          <p:cNvPr id="14" name="Straight Arrow Connector 13">
            <a:extLst>
              <a:ext uri="{FF2B5EF4-FFF2-40B4-BE49-F238E27FC236}">
                <a16:creationId xmlns:a16="http://schemas.microsoft.com/office/drawing/2014/main" id="{D633F9F8-78F8-40AD-9306-33754A697782}"/>
              </a:ext>
            </a:extLst>
          </p:cNvPr>
          <p:cNvCxnSpPr/>
          <p:nvPr/>
        </p:nvCxnSpPr>
        <p:spPr>
          <a:xfrm>
            <a:off x="5934452" y="458967"/>
            <a:ext cx="1440016" cy="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cxnSp>
        <p:nvCxnSpPr>
          <p:cNvPr id="15" name="Straight Arrow Connector 14">
            <a:extLst>
              <a:ext uri="{FF2B5EF4-FFF2-40B4-BE49-F238E27FC236}">
                <a16:creationId xmlns:a16="http://schemas.microsoft.com/office/drawing/2014/main" id="{48A4314E-A4FD-489D-95E1-95097794D43A}"/>
              </a:ext>
            </a:extLst>
          </p:cNvPr>
          <p:cNvCxnSpPr>
            <a:cxnSpLocks/>
          </p:cNvCxnSpPr>
          <p:nvPr/>
        </p:nvCxnSpPr>
        <p:spPr>
          <a:xfrm>
            <a:off x="5574448" y="1718981"/>
            <a:ext cx="1440016" cy="450005"/>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cxnSp>
        <p:nvCxnSpPr>
          <p:cNvPr id="17" name="Straight Arrow Connector 16">
            <a:extLst>
              <a:ext uri="{FF2B5EF4-FFF2-40B4-BE49-F238E27FC236}">
                <a16:creationId xmlns:a16="http://schemas.microsoft.com/office/drawing/2014/main" id="{E4DF5016-CA9E-46DC-8643-85212AE69F3F}"/>
              </a:ext>
            </a:extLst>
          </p:cNvPr>
          <p:cNvCxnSpPr>
            <a:cxnSpLocks/>
          </p:cNvCxnSpPr>
          <p:nvPr/>
        </p:nvCxnSpPr>
        <p:spPr>
          <a:xfrm>
            <a:off x="5574448" y="3014667"/>
            <a:ext cx="360004" cy="225003"/>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
        <p:nvSpPr>
          <p:cNvPr id="7" name="TextBox 6">
            <a:extLst>
              <a:ext uri="{FF2B5EF4-FFF2-40B4-BE49-F238E27FC236}">
                <a16:creationId xmlns:a16="http://schemas.microsoft.com/office/drawing/2014/main" id="{7C0DF3F1-21A0-41A4-A3EE-769D7859B381}"/>
              </a:ext>
            </a:extLst>
          </p:cNvPr>
          <p:cNvSpPr txBox="1"/>
          <p:nvPr/>
        </p:nvSpPr>
        <p:spPr>
          <a:xfrm>
            <a:off x="6978174" y="4179231"/>
            <a:ext cx="937163" cy="369332"/>
          </a:xfrm>
          <a:prstGeom prst="rect">
            <a:avLst/>
          </a:prstGeom>
          <a:noFill/>
        </p:spPr>
        <p:txBody>
          <a:bodyPr wrap="square" rtlCol="0">
            <a:spAutoFit/>
          </a:bodyPr>
          <a:lstStyle/>
          <a:p>
            <a:pPr algn="ctr"/>
            <a:r>
              <a:rPr lang="en-CA" b="1" dirty="0">
                <a:latin typeface="Candara" panose="020E0502030303020204" pitchFamily="34" charset="0"/>
              </a:rPr>
              <a:t>EDOM</a:t>
            </a:r>
          </a:p>
        </p:txBody>
      </p:sp>
      <p:sp>
        <p:nvSpPr>
          <p:cNvPr id="16" name="TextBox 15">
            <a:extLst>
              <a:ext uri="{FF2B5EF4-FFF2-40B4-BE49-F238E27FC236}">
                <a16:creationId xmlns:a16="http://schemas.microsoft.com/office/drawing/2014/main" id="{E6FCF7EB-6E64-44F6-B985-ED4AF4A45701}"/>
              </a:ext>
            </a:extLst>
          </p:cNvPr>
          <p:cNvSpPr txBox="1"/>
          <p:nvPr/>
        </p:nvSpPr>
        <p:spPr>
          <a:xfrm>
            <a:off x="7556001" y="2898138"/>
            <a:ext cx="937163" cy="369332"/>
          </a:xfrm>
          <a:prstGeom prst="rect">
            <a:avLst/>
          </a:prstGeom>
          <a:noFill/>
        </p:spPr>
        <p:txBody>
          <a:bodyPr wrap="square" rtlCol="0">
            <a:spAutoFit/>
          </a:bodyPr>
          <a:lstStyle/>
          <a:p>
            <a:pPr algn="ctr"/>
            <a:r>
              <a:rPr lang="en-CA" b="1" dirty="0">
                <a:latin typeface="Candara" panose="020E0502030303020204" pitchFamily="34" charset="0"/>
              </a:rPr>
              <a:t>MOAB</a:t>
            </a:r>
          </a:p>
        </p:txBody>
      </p:sp>
      <p:sp>
        <p:nvSpPr>
          <p:cNvPr id="18" name="TextBox 17">
            <a:extLst>
              <a:ext uri="{FF2B5EF4-FFF2-40B4-BE49-F238E27FC236}">
                <a16:creationId xmlns:a16="http://schemas.microsoft.com/office/drawing/2014/main" id="{E3ED19F2-BB24-4809-8CE9-C96A643115DA}"/>
              </a:ext>
            </a:extLst>
          </p:cNvPr>
          <p:cNvSpPr txBox="1"/>
          <p:nvPr/>
        </p:nvSpPr>
        <p:spPr>
          <a:xfrm>
            <a:off x="7681537" y="1759317"/>
            <a:ext cx="1157663" cy="369332"/>
          </a:xfrm>
          <a:prstGeom prst="rect">
            <a:avLst/>
          </a:prstGeom>
          <a:noFill/>
        </p:spPr>
        <p:txBody>
          <a:bodyPr wrap="square" rtlCol="0">
            <a:spAutoFit/>
          </a:bodyPr>
          <a:lstStyle/>
          <a:p>
            <a:pPr algn="ctr"/>
            <a:r>
              <a:rPr lang="en-CA" b="1" dirty="0">
                <a:latin typeface="Candara" panose="020E0502030303020204" pitchFamily="34" charset="0"/>
              </a:rPr>
              <a:t>AMMON</a:t>
            </a:r>
          </a:p>
        </p:txBody>
      </p:sp>
      <p:sp>
        <p:nvSpPr>
          <p:cNvPr id="19" name="TextBox 18">
            <a:extLst>
              <a:ext uri="{FF2B5EF4-FFF2-40B4-BE49-F238E27FC236}">
                <a16:creationId xmlns:a16="http://schemas.microsoft.com/office/drawing/2014/main" id="{22FE53E1-8ACA-45FF-BD37-81E3529B581C}"/>
              </a:ext>
            </a:extLst>
          </p:cNvPr>
          <p:cNvSpPr txBox="1"/>
          <p:nvPr/>
        </p:nvSpPr>
        <p:spPr>
          <a:xfrm rot="17805707">
            <a:off x="5053779" y="3244333"/>
            <a:ext cx="1980022" cy="369332"/>
          </a:xfrm>
          <a:prstGeom prst="rect">
            <a:avLst/>
          </a:prstGeom>
          <a:noFill/>
        </p:spPr>
        <p:txBody>
          <a:bodyPr wrap="square" rtlCol="0">
            <a:spAutoFit/>
          </a:bodyPr>
          <a:lstStyle/>
          <a:p>
            <a:pPr algn="ctr"/>
            <a:r>
              <a:rPr lang="en-CA" b="1" dirty="0">
                <a:latin typeface="Candara" panose="020E0502030303020204" pitchFamily="34" charset="0"/>
              </a:rPr>
              <a:t>PHILISTINES</a:t>
            </a:r>
          </a:p>
        </p:txBody>
      </p:sp>
      <p:sp>
        <p:nvSpPr>
          <p:cNvPr id="20" name="TextBox 19">
            <a:extLst>
              <a:ext uri="{FF2B5EF4-FFF2-40B4-BE49-F238E27FC236}">
                <a16:creationId xmlns:a16="http://schemas.microsoft.com/office/drawing/2014/main" id="{F465B4DD-5974-461B-8E5E-1CAE78780AC0}"/>
              </a:ext>
            </a:extLst>
          </p:cNvPr>
          <p:cNvSpPr txBox="1"/>
          <p:nvPr/>
        </p:nvSpPr>
        <p:spPr>
          <a:xfrm>
            <a:off x="6437085" y="89635"/>
            <a:ext cx="812804" cy="369332"/>
          </a:xfrm>
          <a:prstGeom prst="rect">
            <a:avLst/>
          </a:prstGeom>
          <a:noFill/>
        </p:spPr>
        <p:txBody>
          <a:bodyPr wrap="square" rtlCol="0">
            <a:spAutoFit/>
          </a:bodyPr>
          <a:lstStyle/>
          <a:p>
            <a:pPr algn="ctr"/>
            <a:r>
              <a:rPr lang="en-CA" b="1" dirty="0">
                <a:latin typeface="Candara" panose="020E0502030303020204" pitchFamily="34" charset="0"/>
              </a:rPr>
              <a:t>TYRE</a:t>
            </a:r>
          </a:p>
        </p:txBody>
      </p:sp>
      <p:sp>
        <p:nvSpPr>
          <p:cNvPr id="21" name="TextBox 20">
            <a:extLst>
              <a:ext uri="{FF2B5EF4-FFF2-40B4-BE49-F238E27FC236}">
                <a16:creationId xmlns:a16="http://schemas.microsoft.com/office/drawing/2014/main" id="{4DA9D739-00F4-4639-A919-84F227A0AEAF}"/>
              </a:ext>
            </a:extLst>
          </p:cNvPr>
          <p:cNvSpPr txBox="1"/>
          <p:nvPr/>
        </p:nvSpPr>
        <p:spPr>
          <a:xfrm rot="16200000">
            <a:off x="8128686" y="3105457"/>
            <a:ext cx="1656488" cy="369332"/>
          </a:xfrm>
          <a:prstGeom prst="rect">
            <a:avLst/>
          </a:prstGeom>
          <a:noFill/>
        </p:spPr>
        <p:txBody>
          <a:bodyPr wrap="square" rtlCol="0">
            <a:spAutoFit/>
          </a:bodyPr>
          <a:lstStyle/>
          <a:p>
            <a:pPr algn="ctr"/>
            <a:r>
              <a:rPr lang="en-CA" b="1" dirty="0">
                <a:latin typeface="Candara" panose="020E0502030303020204" pitchFamily="34" charset="0"/>
              </a:rPr>
              <a:t>HAGARENES</a:t>
            </a:r>
          </a:p>
        </p:txBody>
      </p:sp>
      <p:sp>
        <p:nvSpPr>
          <p:cNvPr id="22" name="TextBox 21">
            <a:extLst>
              <a:ext uri="{FF2B5EF4-FFF2-40B4-BE49-F238E27FC236}">
                <a16:creationId xmlns:a16="http://schemas.microsoft.com/office/drawing/2014/main" id="{FFA608FF-48CE-4EFD-8110-78146D8D1D59}"/>
              </a:ext>
            </a:extLst>
          </p:cNvPr>
          <p:cNvSpPr txBox="1"/>
          <p:nvPr/>
        </p:nvSpPr>
        <p:spPr>
          <a:xfrm rot="19987423">
            <a:off x="5637791" y="4085076"/>
            <a:ext cx="1121777" cy="369332"/>
          </a:xfrm>
          <a:prstGeom prst="rect">
            <a:avLst/>
          </a:prstGeom>
          <a:noFill/>
        </p:spPr>
        <p:txBody>
          <a:bodyPr wrap="square" rtlCol="0">
            <a:spAutoFit/>
          </a:bodyPr>
          <a:lstStyle/>
          <a:p>
            <a:pPr algn="ctr"/>
            <a:r>
              <a:rPr lang="en-CA" b="1" dirty="0">
                <a:latin typeface="Candara" panose="020E0502030303020204" pitchFamily="34" charset="0"/>
              </a:rPr>
              <a:t>AMALEK</a:t>
            </a:r>
          </a:p>
        </p:txBody>
      </p:sp>
      <p:sp>
        <p:nvSpPr>
          <p:cNvPr id="23" name="TextBox 22">
            <a:extLst>
              <a:ext uri="{FF2B5EF4-FFF2-40B4-BE49-F238E27FC236}">
                <a16:creationId xmlns:a16="http://schemas.microsoft.com/office/drawing/2014/main" id="{43755B26-CEA3-4D51-8798-BF5A6DAF1C18}"/>
              </a:ext>
            </a:extLst>
          </p:cNvPr>
          <p:cNvSpPr txBox="1"/>
          <p:nvPr/>
        </p:nvSpPr>
        <p:spPr>
          <a:xfrm>
            <a:off x="5968503" y="4688019"/>
            <a:ext cx="937163" cy="369332"/>
          </a:xfrm>
          <a:prstGeom prst="rect">
            <a:avLst/>
          </a:prstGeom>
          <a:noFill/>
        </p:spPr>
        <p:txBody>
          <a:bodyPr wrap="square" rtlCol="0">
            <a:spAutoFit/>
          </a:bodyPr>
          <a:lstStyle/>
          <a:p>
            <a:pPr algn="ctr"/>
            <a:r>
              <a:rPr lang="en-CA" b="1" dirty="0">
                <a:latin typeface="Candara" panose="020E0502030303020204" pitchFamily="34" charset="0"/>
              </a:rPr>
              <a:t>GEBAL</a:t>
            </a:r>
          </a:p>
        </p:txBody>
      </p:sp>
    </p:spTree>
    <p:extLst>
      <p:ext uri="{BB962C8B-B14F-4D97-AF65-F5344CB8AC3E}">
        <p14:creationId xmlns:p14="http://schemas.microsoft.com/office/powerpoint/2010/main" val="2317944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CDE04E-9E1A-4792-A51C-6604257B31E9}"/>
              </a:ext>
            </a:extLst>
          </p:cNvPr>
          <p:cNvSpPr>
            <a:spLocks noGrp="1"/>
          </p:cNvSpPr>
          <p:nvPr>
            <p:ph type="sldNum" sz="quarter" idx="11"/>
          </p:nvPr>
        </p:nvSpPr>
        <p:spPr/>
        <p:txBody>
          <a:bodyPr/>
          <a:lstStyle/>
          <a:p>
            <a:pPr>
              <a:defRPr/>
            </a:pPr>
            <a:fld id="{380DE9B4-CFC6-40EE-B4CB-2B551021FD1B}" type="slidenum">
              <a:rPr lang="en-US" altLang="en-US" smtClean="0"/>
              <a:pPr>
                <a:defRPr/>
              </a:pPr>
              <a:t>11</a:t>
            </a:fld>
            <a:endParaRPr lang="en-US" altLang="en-US"/>
          </a:p>
        </p:txBody>
      </p:sp>
      <p:pic>
        <p:nvPicPr>
          <p:cNvPr id="4" name="Picture 3" descr="A close up of a map&#10;&#10;Description automatically generated">
            <a:extLst>
              <a:ext uri="{FF2B5EF4-FFF2-40B4-BE49-F238E27FC236}">
                <a16:creationId xmlns:a16="http://schemas.microsoft.com/office/drawing/2014/main" id="{108E7D89-E282-4BF1-BAA2-6788912AB38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28" y="0"/>
            <a:ext cx="9139943" cy="6858000"/>
          </a:xfrm>
          <a:prstGeom prst="rect">
            <a:avLst/>
          </a:prstGeom>
        </p:spPr>
      </p:pic>
    </p:spTree>
    <p:extLst>
      <p:ext uri="{BB962C8B-B14F-4D97-AF65-F5344CB8AC3E}">
        <p14:creationId xmlns:p14="http://schemas.microsoft.com/office/powerpoint/2010/main" val="1980366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884A366-0290-40C0-88FF-1BF34028E4CA}"/>
              </a:ext>
            </a:extLst>
          </p:cNvPr>
          <p:cNvSpPr>
            <a:spLocks noGrp="1"/>
          </p:cNvSpPr>
          <p:nvPr>
            <p:ph type="sldNum" sz="quarter" idx="11"/>
          </p:nvPr>
        </p:nvSpPr>
        <p:spPr/>
        <p:txBody>
          <a:bodyPr/>
          <a:lstStyle/>
          <a:p>
            <a:pPr>
              <a:defRPr/>
            </a:pPr>
            <a:fld id="{DE80585F-8FD8-4304-8BFB-7BA7CCEB7DAE}" type="slidenum">
              <a:rPr lang="en-US" altLang="en-US" smtClean="0"/>
              <a:pPr>
                <a:defRPr/>
              </a:pPr>
              <a:t>12</a:t>
            </a:fld>
            <a:endParaRPr lang="en-US" altLang="en-US"/>
          </a:p>
        </p:txBody>
      </p:sp>
      <p:grpSp>
        <p:nvGrpSpPr>
          <p:cNvPr id="11" name="Group 10">
            <a:extLst>
              <a:ext uri="{FF2B5EF4-FFF2-40B4-BE49-F238E27FC236}">
                <a16:creationId xmlns:a16="http://schemas.microsoft.com/office/drawing/2014/main" id="{3891FC0E-DAD2-47D6-8CAB-32BBA9420633}"/>
              </a:ext>
            </a:extLst>
          </p:cNvPr>
          <p:cNvGrpSpPr/>
          <p:nvPr/>
        </p:nvGrpSpPr>
        <p:grpSpPr>
          <a:xfrm rot="20611466">
            <a:off x="273078" y="93659"/>
            <a:ext cx="4639481" cy="1772632"/>
            <a:chOff x="337253" y="375724"/>
            <a:chExt cx="4639481" cy="1772632"/>
          </a:xfrm>
        </p:grpSpPr>
        <p:sp>
          <p:nvSpPr>
            <p:cNvPr id="5" name="Rectangle 2">
              <a:extLst>
                <a:ext uri="{FF2B5EF4-FFF2-40B4-BE49-F238E27FC236}">
                  <a16:creationId xmlns:a16="http://schemas.microsoft.com/office/drawing/2014/main" id="{3A33A9FB-203B-43B1-B364-998AA7C6F5B4}"/>
                </a:ext>
              </a:extLst>
            </p:cNvPr>
            <p:cNvSpPr>
              <a:spLocks noChangeArrowheads="1"/>
            </p:cNvSpPr>
            <p:nvPr/>
          </p:nvSpPr>
          <p:spPr bwMode="auto">
            <a:xfrm>
              <a:off x="337253" y="947224"/>
              <a:ext cx="4639481" cy="1201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a:spcBef>
                  <a:spcPct val="20000"/>
                </a:spcBef>
                <a:buChar char="•"/>
                <a:defRPr sz="3200">
                  <a:solidFill>
                    <a:schemeClr val="tx1"/>
                  </a:solidFill>
                  <a:latin typeface="Times New Roman" panose="02020603050405020304" pitchFamily="18"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a:spcBef>
                  <a:spcPct val="20000"/>
                </a:spcBef>
                <a:buChar char="•"/>
                <a:defRPr sz="24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marL="0" lvl="2">
                <a:spcBef>
                  <a:spcPct val="0"/>
                </a:spcBef>
                <a:buFontTx/>
                <a:buNone/>
              </a:pPr>
              <a:r>
                <a:rPr lang="en-GB" altLang="en-US" b="1" i="1" dirty="0">
                  <a:solidFill>
                    <a:srgbClr val="00CCFF"/>
                  </a:solidFill>
                  <a:latin typeface="Arial" panose="020B0604020202020204" pitchFamily="34" charset="0"/>
                </a:rPr>
                <a:t>Macron warns of European 'civil war' over growing East-West divide </a:t>
              </a:r>
              <a:r>
                <a:rPr lang="en-GB" altLang="en-US" sz="2000" i="1" dirty="0">
                  <a:solidFill>
                    <a:srgbClr val="00CCFF"/>
                  </a:solidFill>
                  <a:latin typeface="Arial" panose="020B0604020202020204" pitchFamily="34" charset="0"/>
                </a:rPr>
                <a:t>(April 2018)</a:t>
              </a:r>
              <a:endParaRPr lang="en-GB" altLang="en-US" i="1" dirty="0">
                <a:solidFill>
                  <a:srgbClr val="00CCFF"/>
                </a:solidFill>
                <a:latin typeface="Arial" panose="020B0604020202020204" pitchFamily="34" charset="0"/>
              </a:endParaRPr>
            </a:p>
          </p:txBody>
        </p:sp>
        <p:pic>
          <p:nvPicPr>
            <p:cNvPr id="6" name="Picture 5">
              <a:extLst>
                <a:ext uri="{FF2B5EF4-FFF2-40B4-BE49-F238E27FC236}">
                  <a16:creationId xmlns:a16="http://schemas.microsoft.com/office/drawing/2014/main" id="{F68D643B-EF89-4E0B-9FE1-7DB8A01788F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1829" y="375724"/>
              <a:ext cx="2416361" cy="533021"/>
            </a:xfrm>
            <a:prstGeom prst="rect">
              <a:avLst/>
            </a:prstGeom>
          </p:spPr>
        </p:pic>
      </p:grpSp>
      <p:grpSp>
        <p:nvGrpSpPr>
          <p:cNvPr id="12" name="Group 11">
            <a:extLst>
              <a:ext uri="{FF2B5EF4-FFF2-40B4-BE49-F238E27FC236}">
                <a16:creationId xmlns:a16="http://schemas.microsoft.com/office/drawing/2014/main" id="{F1741CB1-4C40-41F7-8A81-2C6B61930CC9}"/>
              </a:ext>
            </a:extLst>
          </p:cNvPr>
          <p:cNvGrpSpPr/>
          <p:nvPr/>
        </p:nvGrpSpPr>
        <p:grpSpPr>
          <a:xfrm rot="860321">
            <a:off x="4988742" y="370681"/>
            <a:ext cx="3987384" cy="1857269"/>
            <a:chOff x="4976734" y="436471"/>
            <a:chExt cx="3987384" cy="1857269"/>
          </a:xfrm>
        </p:grpSpPr>
        <p:pic>
          <p:nvPicPr>
            <p:cNvPr id="7" name="Picture 6" descr="A picture containing clipart&#10;&#10;Description automatically generated">
              <a:extLst>
                <a:ext uri="{FF2B5EF4-FFF2-40B4-BE49-F238E27FC236}">
                  <a16:creationId xmlns:a16="http://schemas.microsoft.com/office/drawing/2014/main" id="{C44D07B6-CF8A-4DE2-BFD7-36E4F448B8FD}"/>
                </a:ext>
              </a:extLst>
            </p:cNvPr>
            <p:cNvPicPr>
              <a:picLocks noChangeAspect="1"/>
            </p:cNvPicPr>
            <p:nvPr/>
          </p:nvPicPr>
          <p:blipFill rotWithShape="1">
            <a:blip r:embed="rId4">
              <a:extLst>
                <a:ext uri="{28A0092B-C50C-407E-A947-70E740481C1C}">
                  <a14:useLocalDpi xmlns:a14="http://schemas.microsoft.com/office/drawing/2010/main"/>
                </a:ext>
              </a:extLst>
            </a:blip>
            <a:srcRect r="40983" b="-4989"/>
            <a:stretch/>
          </p:blipFill>
          <p:spPr>
            <a:xfrm>
              <a:off x="4976734" y="436471"/>
              <a:ext cx="3240036" cy="450005"/>
            </a:xfrm>
            <a:prstGeom prst="rect">
              <a:avLst/>
            </a:prstGeom>
          </p:spPr>
        </p:pic>
        <p:sp>
          <p:nvSpPr>
            <p:cNvPr id="8" name="Rectangle 7">
              <a:extLst>
                <a:ext uri="{FF2B5EF4-FFF2-40B4-BE49-F238E27FC236}">
                  <a16:creationId xmlns:a16="http://schemas.microsoft.com/office/drawing/2014/main" id="{30A1F197-4B3B-451C-ACC5-D14F7055A66D}"/>
                </a:ext>
              </a:extLst>
            </p:cNvPr>
            <p:cNvSpPr/>
            <p:nvPr/>
          </p:nvSpPr>
          <p:spPr>
            <a:xfrm>
              <a:off x="4976734" y="908745"/>
              <a:ext cx="3987384" cy="1384995"/>
            </a:xfrm>
            <a:prstGeom prst="rect">
              <a:avLst/>
            </a:prstGeom>
          </p:spPr>
          <p:txBody>
            <a:bodyPr wrap="square">
              <a:spAutoFit/>
            </a:bodyPr>
            <a:lstStyle/>
            <a:p>
              <a:r>
                <a:rPr lang="en-CA" sz="2800" b="1" dirty="0">
                  <a:solidFill>
                    <a:srgbClr val="FFFF66"/>
                  </a:solidFill>
                  <a:latin typeface="+mn-lt"/>
                </a:rPr>
                <a:t>France and Germany to seal new deal as Brexit looms </a:t>
              </a:r>
              <a:r>
                <a:rPr lang="en-CA" sz="2000" b="1" dirty="0">
                  <a:solidFill>
                    <a:srgbClr val="FFFF66"/>
                  </a:solidFill>
                  <a:latin typeface="+mn-lt"/>
                </a:rPr>
                <a:t>(</a:t>
              </a:r>
              <a:r>
                <a:rPr lang="en-CA" sz="2000" dirty="0">
                  <a:solidFill>
                    <a:srgbClr val="FFFF66"/>
                  </a:solidFill>
                </a:rPr>
                <a:t>21 January 2019</a:t>
              </a:r>
              <a:r>
                <a:rPr lang="en-CA" sz="2000" dirty="0">
                  <a:solidFill>
                    <a:srgbClr val="FFFF66"/>
                  </a:solidFill>
                  <a:latin typeface="+mn-lt"/>
                </a:rPr>
                <a:t>)</a:t>
              </a:r>
            </a:p>
          </p:txBody>
        </p:sp>
      </p:grpSp>
      <p:grpSp>
        <p:nvGrpSpPr>
          <p:cNvPr id="16" name="Group 15">
            <a:extLst>
              <a:ext uri="{FF2B5EF4-FFF2-40B4-BE49-F238E27FC236}">
                <a16:creationId xmlns:a16="http://schemas.microsoft.com/office/drawing/2014/main" id="{5C7400AC-10DC-47FD-8848-C4E3CEF29884}"/>
              </a:ext>
            </a:extLst>
          </p:cNvPr>
          <p:cNvGrpSpPr/>
          <p:nvPr/>
        </p:nvGrpSpPr>
        <p:grpSpPr>
          <a:xfrm rot="1356943">
            <a:off x="346013" y="2923761"/>
            <a:ext cx="3419586" cy="1917191"/>
            <a:chOff x="185523" y="2983669"/>
            <a:chExt cx="3419586" cy="1917191"/>
          </a:xfrm>
        </p:grpSpPr>
        <p:pic>
          <p:nvPicPr>
            <p:cNvPr id="14" name="Picture 13">
              <a:extLst>
                <a:ext uri="{FF2B5EF4-FFF2-40B4-BE49-F238E27FC236}">
                  <a16:creationId xmlns:a16="http://schemas.microsoft.com/office/drawing/2014/main" id="{4136A6F2-F1D4-4436-8733-33827FF68F0F}"/>
                </a:ext>
              </a:extLst>
            </p:cNvPr>
            <p:cNvPicPr>
              <a:picLocks noChangeAspect="1"/>
            </p:cNvPicPr>
            <p:nvPr/>
          </p:nvPicPr>
          <p:blipFill rotWithShape="1">
            <a:blip r:embed="rId5"/>
            <a:srcRect l="9243" t="17180" r="77273" b="77084"/>
            <a:stretch/>
          </p:blipFill>
          <p:spPr>
            <a:xfrm>
              <a:off x="343217" y="2983669"/>
              <a:ext cx="1920298" cy="459209"/>
            </a:xfrm>
            <a:prstGeom prst="rect">
              <a:avLst/>
            </a:prstGeom>
            <a:ln>
              <a:noFill/>
            </a:ln>
            <a:effectLst>
              <a:outerShdw blurRad="292100" dist="139700" dir="2700000" algn="tl" rotWithShape="0">
                <a:srgbClr val="333333">
                  <a:alpha val="65000"/>
                </a:srgbClr>
              </a:outerShdw>
            </a:effectLst>
          </p:spPr>
        </p:pic>
        <p:sp>
          <p:nvSpPr>
            <p:cNvPr id="15" name="Rectangle 14">
              <a:extLst>
                <a:ext uri="{FF2B5EF4-FFF2-40B4-BE49-F238E27FC236}">
                  <a16:creationId xmlns:a16="http://schemas.microsoft.com/office/drawing/2014/main" id="{58BCE375-BDB8-4F67-AEB4-646D2E255DD5}"/>
                </a:ext>
              </a:extLst>
            </p:cNvPr>
            <p:cNvSpPr/>
            <p:nvPr/>
          </p:nvSpPr>
          <p:spPr>
            <a:xfrm>
              <a:off x="185523" y="3515865"/>
              <a:ext cx="3419586" cy="1384995"/>
            </a:xfrm>
            <a:prstGeom prst="rect">
              <a:avLst/>
            </a:prstGeom>
          </p:spPr>
          <p:txBody>
            <a:bodyPr wrap="square">
              <a:spAutoFit/>
            </a:bodyPr>
            <a:lstStyle/>
            <a:p>
              <a:r>
                <a:rPr lang="en-CA" sz="2800" b="1" dirty="0">
                  <a:solidFill>
                    <a:srgbClr val="00FF00"/>
                  </a:solidFill>
                </a:rPr>
                <a:t>Trump plunges West into crisis over summit spat</a:t>
              </a:r>
              <a:endParaRPr lang="en-CA" sz="2800" dirty="0">
                <a:solidFill>
                  <a:srgbClr val="00FF00"/>
                </a:solidFill>
              </a:endParaRPr>
            </a:p>
          </p:txBody>
        </p:sp>
      </p:grpSp>
      <p:grpSp>
        <p:nvGrpSpPr>
          <p:cNvPr id="25" name="Group 24">
            <a:extLst>
              <a:ext uri="{FF2B5EF4-FFF2-40B4-BE49-F238E27FC236}">
                <a16:creationId xmlns:a16="http://schemas.microsoft.com/office/drawing/2014/main" id="{4B4FE9FD-A92E-4726-8226-5CB2A7D7BA33}"/>
              </a:ext>
            </a:extLst>
          </p:cNvPr>
          <p:cNvGrpSpPr/>
          <p:nvPr/>
        </p:nvGrpSpPr>
        <p:grpSpPr>
          <a:xfrm>
            <a:off x="3704814" y="1995468"/>
            <a:ext cx="4234747" cy="2400920"/>
            <a:chOff x="3704814" y="1995468"/>
            <a:chExt cx="4234747" cy="2400920"/>
          </a:xfrm>
        </p:grpSpPr>
        <p:pic>
          <p:nvPicPr>
            <p:cNvPr id="9" name="Picture 8">
              <a:extLst>
                <a:ext uri="{FF2B5EF4-FFF2-40B4-BE49-F238E27FC236}">
                  <a16:creationId xmlns:a16="http://schemas.microsoft.com/office/drawing/2014/main" id="{DB137F81-A422-4731-A419-546C93E9326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2598" t="32494" r="59843" b="55252"/>
            <a:stretch/>
          </p:blipFill>
          <p:spPr>
            <a:xfrm>
              <a:off x="3704814" y="1995468"/>
              <a:ext cx="1896281" cy="474071"/>
            </a:xfrm>
            <a:prstGeom prst="rect">
              <a:avLst/>
            </a:prstGeom>
          </p:spPr>
        </p:pic>
        <p:sp>
          <p:nvSpPr>
            <p:cNvPr id="10" name="Rectangle 9">
              <a:extLst>
                <a:ext uri="{FF2B5EF4-FFF2-40B4-BE49-F238E27FC236}">
                  <a16:creationId xmlns:a16="http://schemas.microsoft.com/office/drawing/2014/main" id="{F0740929-A7F5-4114-89C3-8180BAA3BE99}"/>
                </a:ext>
              </a:extLst>
            </p:cNvPr>
            <p:cNvSpPr/>
            <p:nvPr/>
          </p:nvSpPr>
          <p:spPr>
            <a:xfrm>
              <a:off x="3735989" y="2580506"/>
              <a:ext cx="4203572" cy="1815882"/>
            </a:xfrm>
            <a:prstGeom prst="rect">
              <a:avLst/>
            </a:prstGeom>
          </p:spPr>
          <p:txBody>
            <a:bodyPr wrap="square">
              <a:spAutoFit/>
            </a:bodyPr>
            <a:lstStyle/>
            <a:p>
              <a:r>
                <a:rPr lang="en-CA" sz="2800" b="1" dirty="0">
                  <a:solidFill>
                    <a:srgbClr val="FF3399"/>
                  </a:solidFill>
                  <a:latin typeface="+mn-lt"/>
                </a:rPr>
                <a:t>'We MUST have a European Army!' Macron unveils plans to build new 'SOVEREIGN' force for EU</a:t>
              </a:r>
            </a:p>
          </p:txBody>
        </p:sp>
      </p:grpSp>
      <p:grpSp>
        <p:nvGrpSpPr>
          <p:cNvPr id="26" name="Group 25">
            <a:extLst>
              <a:ext uri="{FF2B5EF4-FFF2-40B4-BE49-F238E27FC236}">
                <a16:creationId xmlns:a16="http://schemas.microsoft.com/office/drawing/2014/main" id="{E8992DD4-CED0-403E-93C4-D14A12F44912}"/>
              </a:ext>
            </a:extLst>
          </p:cNvPr>
          <p:cNvGrpSpPr/>
          <p:nvPr/>
        </p:nvGrpSpPr>
        <p:grpSpPr>
          <a:xfrm>
            <a:off x="4201788" y="4610219"/>
            <a:ext cx="4710813" cy="1875128"/>
            <a:chOff x="4190363" y="4545110"/>
            <a:chExt cx="4710813" cy="1875128"/>
          </a:xfrm>
        </p:grpSpPr>
        <p:sp>
          <p:nvSpPr>
            <p:cNvPr id="18" name="Rectangle 17">
              <a:extLst>
                <a:ext uri="{FF2B5EF4-FFF2-40B4-BE49-F238E27FC236}">
                  <a16:creationId xmlns:a16="http://schemas.microsoft.com/office/drawing/2014/main" id="{9B2B9D3A-06C0-479E-AC4A-796793795C4D}"/>
                </a:ext>
              </a:extLst>
            </p:cNvPr>
            <p:cNvSpPr/>
            <p:nvPr/>
          </p:nvSpPr>
          <p:spPr>
            <a:xfrm>
              <a:off x="4190363" y="5035243"/>
              <a:ext cx="4710813" cy="1384995"/>
            </a:xfrm>
            <a:prstGeom prst="rect">
              <a:avLst/>
            </a:prstGeom>
          </p:spPr>
          <p:txBody>
            <a:bodyPr wrap="square">
              <a:spAutoFit/>
            </a:bodyPr>
            <a:lstStyle/>
            <a:p>
              <a:r>
                <a:rPr lang="en-CA" sz="2800" b="1" dirty="0">
                  <a:solidFill>
                    <a:schemeClr val="bg1"/>
                  </a:solidFill>
                  <a:latin typeface="+mn-lt"/>
                </a:rPr>
                <a:t>Vladimir Putin's plan to 'DESTABILIZE' EU with covert support for populist parties</a:t>
              </a:r>
              <a:endParaRPr lang="en-CA" sz="2800" b="1" dirty="0">
                <a:solidFill>
                  <a:schemeClr val="bg1"/>
                </a:solidFill>
                <a:effectLst/>
                <a:latin typeface="+mn-lt"/>
              </a:endParaRPr>
            </a:p>
          </p:txBody>
        </p:sp>
        <p:pic>
          <p:nvPicPr>
            <p:cNvPr id="24" name="Picture 23">
              <a:extLst>
                <a:ext uri="{FF2B5EF4-FFF2-40B4-BE49-F238E27FC236}">
                  <a16:creationId xmlns:a16="http://schemas.microsoft.com/office/drawing/2014/main" id="{54B14F09-2421-41DC-B52C-B8BDE25E085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2598" t="32494" r="59843" b="55252"/>
            <a:stretch/>
          </p:blipFill>
          <p:spPr>
            <a:xfrm>
              <a:off x="4351890" y="4545110"/>
              <a:ext cx="1896281" cy="474071"/>
            </a:xfrm>
            <a:prstGeom prst="rect">
              <a:avLst/>
            </a:prstGeom>
          </p:spPr>
        </p:pic>
      </p:grpSp>
      <p:grpSp>
        <p:nvGrpSpPr>
          <p:cNvPr id="3" name="Group 2">
            <a:extLst>
              <a:ext uri="{FF2B5EF4-FFF2-40B4-BE49-F238E27FC236}">
                <a16:creationId xmlns:a16="http://schemas.microsoft.com/office/drawing/2014/main" id="{621EC495-9D8D-47CF-AF96-5E027579B3D4}"/>
              </a:ext>
            </a:extLst>
          </p:cNvPr>
          <p:cNvGrpSpPr/>
          <p:nvPr/>
        </p:nvGrpSpPr>
        <p:grpSpPr>
          <a:xfrm>
            <a:off x="174318" y="4610219"/>
            <a:ext cx="3530496" cy="1932044"/>
            <a:chOff x="174318" y="4534981"/>
            <a:chExt cx="3530496" cy="1932044"/>
          </a:xfrm>
        </p:grpSpPr>
        <p:pic>
          <p:nvPicPr>
            <p:cNvPr id="19" name="Picture 18">
              <a:extLst>
                <a:ext uri="{FF2B5EF4-FFF2-40B4-BE49-F238E27FC236}">
                  <a16:creationId xmlns:a16="http://schemas.microsoft.com/office/drawing/2014/main" id="{66826A0C-EED8-4680-BAA2-EF455958E03A}"/>
                </a:ext>
              </a:extLst>
            </p:cNvPr>
            <p:cNvPicPr/>
            <p:nvPr/>
          </p:nvPicPr>
          <p:blipFill rotWithShape="1">
            <a:blip r:embed="rId7" cstate="screen">
              <a:extLst>
                <a:ext uri="{28A0092B-C50C-407E-A947-70E740481C1C}">
                  <a14:useLocalDpi xmlns:a14="http://schemas.microsoft.com/office/drawing/2010/main"/>
                </a:ext>
              </a:extLst>
            </a:blip>
            <a:srcRect l="10219" t="19390" r="78862" b="66730"/>
            <a:stretch/>
          </p:blipFill>
          <p:spPr bwMode="auto">
            <a:xfrm>
              <a:off x="231399" y="4534981"/>
              <a:ext cx="931598" cy="666470"/>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BEB8347A-F107-4CF1-BB2D-9F98F2C9F634}"/>
                </a:ext>
              </a:extLst>
            </p:cNvPr>
            <p:cNvSpPr txBox="1"/>
            <p:nvPr/>
          </p:nvSpPr>
          <p:spPr>
            <a:xfrm>
              <a:off x="174318" y="5266696"/>
              <a:ext cx="3530496" cy="1200329"/>
            </a:xfrm>
            <a:prstGeom prst="rect">
              <a:avLst/>
            </a:prstGeom>
            <a:noFill/>
            <a:ln>
              <a:noFill/>
            </a:ln>
          </p:spPr>
          <p:txBody>
            <a:bodyPr wrap="square" rtlCol="0">
              <a:spAutoFit/>
            </a:bodyPr>
            <a:lstStyle/>
            <a:p>
              <a:r>
                <a:rPr lang="en-CA" sz="2400" b="1" dirty="0">
                  <a:solidFill>
                    <a:srgbClr val="FF6600"/>
                  </a:solidFill>
                </a:rPr>
                <a:t>Why Jordan cancelled part of its peace treaty with Israel</a:t>
              </a:r>
              <a:endParaRPr lang="en-CA" sz="2400" dirty="0">
                <a:solidFill>
                  <a:srgbClr val="FF6600"/>
                </a:solidFill>
              </a:endParaRPr>
            </a:p>
          </p:txBody>
        </p:sp>
      </p:grpSp>
    </p:spTree>
    <p:extLst>
      <p:ext uri="{BB962C8B-B14F-4D97-AF65-F5344CB8AC3E}">
        <p14:creationId xmlns:p14="http://schemas.microsoft.com/office/powerpoint/2010/main" val="53163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250" fill="hold"/>
                                        <p:tgtEl>
                                          <p:spTgt spid="12"/>
                                        </p:tgtEl>
                                        <p:attrNameLst>
                                          <p:attrName>ppt_w</p:attrName>
                                        </p:attrNameLst>
                                      </p:cBhvr>
                                      <p:tavLst>
                                        <p:tav tm="0">
                                          <p:val>
                                            <p:fltVal val="0"/>
                                          </p:val>
                                        </p:tav>
                                        <p:tav tm="100000">
                                          <p:val>
                                            <p:strVal val="#ppt_w"/>
                                          </p:val>
                                        </p:tav>
                                      </p:tavLst>
                                    </p:anim>
                                    <p:anim calcmode="lin" valueType="num">
                                      <p:cBhvr>
                                        <p:cTn id="14" dur="1250" fill="hold"/>
                                        <p:tgtEl>
                                          <p:spTgt spid="12"/>
                                        </p:tgtEl>
                                        <p:attrNameLst>
                                          <p:attrName>ppt_h</p:attrName>
                                        </p:attrNameLst>
                                      </p:cBhvr>
                                      <p:tavLst>
                                        <p:tav tm="0">
                                          <p:val>
                                            <p:fltVal val="0"/>
                                          </p:val>
                                        </p:tav>
                                        <p:tav tm="100000">
                                          <p:val>
                                            <p:strVal val="#ppt_h"/>
                                          </p:val>
                                        </p:tav>
                                      </p:tavLst>
                                    </p:anim>
                                    <p:animEffect transition="in" filter="fade">
                                      <p:cBhvr>
                                        <p:cTn id="15" dur="1250"/>
                                        <p:tgtEl>
                                          <p:spTgt spid="12"/>
                                        </p:tgtEl>
                                      </p:cBhvr>
                                    </p:animEffect>
                                  </p:childTnLst>
                                </p:cTn>
                              </p:par>
                            </p:childTnLst>
                          </p:cTn>
                        </p:par>
                        <p:par>
                          <p:cTn id="16" fill="hold">
                            <p:stCondLst>
                              <p:cond delay="1750"/>
                            </p:stCondLst>
                            <p:childTnLst>
                              <p:par>
                                <p:cTn id="17" presetID="53" presetClass="entr" presetSubtype="16"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1250" fill="hold"/>
                                        <p:tgtEl>
                                          <p:spTgt spid="25"/>
                                        </p:tgtEl>
                                        <p:attrNameLst>
                                          <p:attrName>ppt_w</p:attrName>
                                        </p:attrNameLst>
                                      </p:cBhvr>
                                      <p:tavLst>
                                        <p:tav tm="0">
                                          <p:val>
                                            <p:fltVal val="0"/>
                                          </p:val>
                                        </p:tav>
                                        <p:tav tm="100000">
                                          <p:val>
                                            <p:strVal val="#ppt_w"/>
                                          </p:val>
                                        </p:tav>
                                      </p:tavLst>
                                    </p:anim>
                                    <p:anim calcmode="lin" valueType="num">
                                      <p:cBhvr>
                                        <p:cTn id="20" dur="1250" fill="hold"/>
                                        <p:tgtEl>
                                          <p:spTgt spid="25"/>
                                        </p:tgtEl>
                                        <p:attrNameLst>
                                          <p:attrName>ppt_h</p:attrName>
                                        </p:attrNameLst>
                                      </p:cBhvr>
                                      <p:tavLst>
                                        <p:tav tm="0">
                                          <p:val>
                                            <p:fltVal val="0"/>
                                          </p:val>
                                        </p:tav>
                                        <p:tav tm="100000">
                                          <p:val>
                                            <p:strVal val="#ppt_h"/>
                                          </p:val>
                                        </p:tav>
                                      </p:tavLst>
                                    </p:anim>
                                    <p:animEffect transition="in" filter="fade">
                                      <p:cBhvr>
                                        <p:cTn id="21" dur="1250"/>
                                        <p:tgtEl>
                                          <p:spTgt spid="25"/>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250" fill="hold"/>
                                        <p:tgtEl>
                                          <p:spTgt spid="16"/>
                                        </p:tgtEl>
                                        <p:attrNameLst>
                                          <p:attrName>ppt_w</p:attrName>
                                        </p:attrNameLst>
                                      </p:cBhvr>
                                      <p:tavLst>
                                        <p:tav tm="0">
                                          <p:val>
                                            <p:fltVal val="0"/>
                                          </p:val>
                                        </p:tav>
                                        <p:tav tm="100000">
                                          <p:val>
                                            <p:strVal val="#ppt_w"/>
                                          </p:val>
                                        </p:tav>
                                      </p:tavLst>
                                    </p:anim>
                                    <p:anim calcmode="lin" valueType="num">
                                      <p:cBhvr>
                                        <p:cTn id="26" dur="1250" fill="hold"/>
                                        <p:tgtEl>
                                          <p:spTgt spid="16"/>
                                        </p:tgtEl>
                                        <p:attrNameLst>
                                          <p:attrName>ppt_h</p:attrName>
                                        </p:attrNameLst>
                                      </p:cBhvr>
                                      <p:tavLst>
                                        <p:tav tm="0">
                                          <p:val>
                                            <p:fltVal val="0"/>
                                          </p:val>
                                        </p:tav>
                                        <p:tav tm="100000">
                                          <p:val>
                                            <p:strVal val="#ppt_h"/>
                                          </p:val>
                                        </p:tav>
                                      </p:tavLst>
                                    </p:anim>
                                    <p:animEffect transition="in" filter="fade">
                                      <p:cBhvr>
                                        <p:cTn id="27" dur="1250"/>
                                        <p:tgtEl>
                                          <p:spTgt spid="16"/>
                                        </p:tgtEl>
                                      </p:cBhvr>
                                    </p:animEffect>
                                  </p:childTnLst>
                                </p:cTn>
                              </p:par>
                            </p:childTnLst>
                          </p:cTn>
                        </p:par>
                        <p:par>
                          <p:cTn id="28" fill="hold">
                            <p:stCondLst>
                              <p:cond delay="4250"/>
                            </p:stCondLst>
                            <p:childTnLst>
                              <p:par>
                                <p:cTn id="29" presetID="53" presetClass="entr" presetSubtype="1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1250" fill="hold"/>
                                        <p:tgtEl>
                                          <p:spTgt spid="26"/>
                                        </p:tgtEl>
                                        <p:attrNameLst>
                                          <p:attrName>ppt_w</p:attrName>
                                        </p:attrNameLst>
                                      </p:cBhvr>
                                      <p:tavLst>
                                        <p:tav tm="0">
                                          <p:val>
                                            <p:fltVal val="0"/>
                                          </p:val>
                                        </p:tav>
                                        <p:tav tm="100000">
                                          <p:val>
                                            <p:strVal val="#ppt_w"/>
                                          </p:val>
                                        </p:tav>
                                      </p:tavLst>
                                    </p:anim>
                                    <p:anim calcmode="lin" valueType="num">
                                      <p:cBhvr>
                                        <p:cTn id="32" dur="1250" fill="hold"/>
                                        <p:tgtEl>
                                          <p:spTgt spid="26"/>
                                        </p:tgtEl>
                                        <p:attrNameLst>
                                          <p:attrName>ppt_h</p:attrName>
                                        </p:attrNameLst>
                                      </p:cBhvr>
                                      <p:tavLst>
                                        <p:tav tm="0">
                                          <p:val>
                                            <p:fltVal val="0"/>
                                          </p:val>
                                        </p:tav>
                                        <p:tav tm="100000">
                                          <p:val>
                                            <p:strVal val="#ppt_h"/>
                                          </p:val>
                                        </p:tav>
                                      </p:tavLst>
                                    </p:anim>
                                    <p:animEffect transition="in" filter="fade">
                                      <p:cBhvr>
                                        <p:cTn id="33" dur="1250"/>
                                        <p:tgtEl>
                                          <p:spTgt spid="26"/>
                                        </p:tgtEl>
                                      </p:cBhvr>
                                    </p:animEffect>
                                  </p:childTnLst>
                                </p:cTn>
                              </p:par>
                            </p:childTnLst>
                          </p:cTn>
                        </p:par>
                        <p:par>
                          <p:cTn id="34" fill="hold">
                            <p:stCondLst>
                              <p:cond delay="5500"/>
                            </p:stCondLst>
                            <p:childTnLst>
                              <p:par>
                                <p:cTn id="35" presetID="53" presetClass="entr" presetSubtype="16"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1250" fill="hold"/>
                                        <p:tgtEl>
                                          <p:spTgt spid="3"/>
                                        </p:tgtEl>
                                        <p:attrNameLst>
                                          <p:attrName>ppt_w</p:attrName>
                                        </p:attrNameLst>
                                      </p:cBhvr>
                                      <p:tavLst>
                                        <p:tav tm="0">
                                          <p:val>
                                            <p:fltVal val="0"/>
                                          </p:val>
                                        </p:tav>
                                        <p:tav tm="100000">
                                          <p:val>
                                            <p:strVal val="#ppt_w"/>
                                          </p:val>
                                        </p:tav>
                                      </p:tavLst>
                                    </p:anim>
                                    <p:anim calcmode="lin" valueType="num">
                                      <p:cBhvr>
                                        <p:cTn id="38" dur="1250" fill="hold"/>
                                        <p:tgtEl>
                                          <p:spTgt spid="3"/>
                                        </p:tgtEl>
                                        <p:attrNameLst>
                                          <p:attrName>ppt_h</p:attrName>
                                        </p:attrNameLst>
                                      </p:cBhvr>
                                      <p:tavLst>
                                        <p:tav tm="0">
                                          <p:val>
                                            <p:fltVal val="0"/>
                                          </p:val>
                                        </p:tav>
                                        <p:tav tm="100000">
                                          <p:val>
                                            <p:strVal val="#ppt_h"/>
                                          </p:val>
                                        </p:tav>
                                      </p:tavLst>
                                    </p:anim>
                                    <p:animEffect transition="in" filter="fade">
                                      <p:cBhvr>
                                        <p:cTn id="39" dur="1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0F3CE13-2472-4C29-9057-9E00BEBE0155}"/>
              </a:ext>
            </a:extLst>
          </p:cNvPr>
          <p:cNvSpPr>
            <a:spLocks noGrp="1"/>
          </p:cNvSpPr>
          <p:nvPr>
            <p:ph type="title"/>
          </p:nvPr>
        </p:nvSpPr>
        <p:spPr>
          <a:xfrm>
            <a:off x="252123" y="114997"/>
            <a:ext cx="8639754" cy="942589"/>
          </a:xfrm>
        </p:spPr>
        <p:txBody>
          <a:bodyPr/>
          <a:lstStyle/>
          <a:p>
            <a:pPr algn="r"/>
            <a:r>
              <a:rPr lang="en-CA" dirty="0">
                <a:solidFill>
                  <a:srgbClr val="FFC000"/>
                </a:solidFill>
                <a:effectLst>
                  <a:outerShdw blurRad="38100" dist="38100" dir="2700000" algn="tl">
                    <a:srgbClr val="000000">
                      <a:alpha val="43137"/>
                    </a:srgbClr>
                  </a:outerShdw>
                </a:effectLst>
              </a:rPr>
              <a:t>Tomorrow’s Headlines</a:t>
            </a:r>
          </a:p>
        </p:txBody>
      </p:sp>
      <p:sp>
        <p:nvSpPr>
          <p:cNvPr id="2" name="Slide Number Placeholder 1">
            <a:extLst>
              <a:ext uri="{FF2B5EF4-FFF2-40B4-BE49-F238E27FC236}">
                <a16:creationId xmlns:a16="http://schemas.microsoft.com/office/drawing/2014/main" id="{8C792E2F-AA05-4D38-827C-72B62AEAFF8B}"/>
              </a:ext>
            </a:extLst>
          </p:cNvPr>
          <p:cNvSpPr>
            <a:spLocks noGrp="1"/>
          </p:cNvSpPr>
          <p:nvPr>
            <p:ph type="sldNum" sz="quarter" idx="11"/>
          </p:nvPr>
        </p:nvSpPr>
        <p:spPr>
          <a:xfrm>
            <a:off x="7010400" y="6381750"/>
            <a:ext cx="1931157" cy="476250"/>
          </a:xfrm>
        </p:spPr>
        <p:txBody>
          <a:bodyPr/>
          <a:lstStyle/>
          <a:p>
            <a:pPr>
              <a:defRPr/>
            </a:pPr>
            <a:fld id="{380DE9B4-CFC6-40EE-B4CB-2B551021FD1B}" type="slidenum">
              <a:rPr lang="en-US" altLang="en-US" smtClean="0">
                <a:solidFill>
                  <a:schemeClr val="tx1"/>
                </a:solidFill>
              </a:rPr>
              <a:pPr>
                <a:defRPr/>
              </a:pPr>
              <a:t>13</a:t>
            </a:fld>
            <a:endParaRPr lang="en-US" altLang="en-US">
              <a:solidFill>
                <a:schemeClr val="tx1"/>
              </a:solidFill>
            </a:endParaRPr>
          </a:p>
        </p:txBody>
      </p:sp>
      <p:pic>
        <p:nvPicPr>
          <p:cNvPr id="4" name="Picture 3" descr="A screenshot of a cell phone&#10;&#10;Description automatically generated">
            <a:extLst>
              <a:ext uri="{FF2B5EF4-FFF2-40B4-BE49-F238E27FC236}">
                <a16:creationId xmlns:a16="http://schemas.microsoft.com/office/drawing/2014/main" id="{35FB202D-E5C0-4B87-84DC-9C91B6A99D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232076">
            <a:off x="913734" y="719819"/>
            <a:ext cx="3443343" cy="4365477"/>
          </a:xfrm>
          <a:prstGeom prst="rect">
            <a:avLst/>
          </a:prstGeom>
          <a:effectLst>
            <a:glow rad="101600">
              <a:srgbClr val="FF00FF">
                <a:alpha val="40000"/>
              </a:srgbClr>
            </a:glow>
          </a:effectLst>
        </p:spPr>
      </p:pic>
      <p:pic>
        <p:nvPicPr>
          <p:cNvPr id="6" name="Picture 5" descr="A screenshot of a newspaper&#10;&#10;Description automatically generated">
            <a:extLst>
              <a:ext uri="{FF2B5EF4-FFF2-40B4-BE49-F238E27FC236}">
                <a16:creationId xmlns:a16="http://schemas.microsoft.com/office/drawing/2014/main" id="{8411097C-A327-445A-9AD3-7462B39236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896443">
            <a:off x="4993665" y="1642753"/>
            <a:ext cx="3443343" cy="4365477"/>
          </a:xfrm>
          <a:prstGeom prst="rect">
            <a:avLst/>
          </a:prstGeom>
          <a:effectLst>
            <a:glow rad="101600">
              <a:srgbClr val="FF00FF">
                <a:alpha val="40000"/>
              </a:srgbClr>
            </a:glow>
          </a:effectLst>
        </p:spPr>
      </p:pic>
      <p:sp>
        <p:nvSpPr>
          <p:cNvPr id="3" name="TextBox 2">
            <a:extLst>
              <a:ext uri="{FF2B5EF4-FFF2-40B4-BE49-F238E27FC236}">
                <a16:creationId xmlns:a16="http://schemas.microsoft.com/office/drawing/2014/main" id="{CCBCB20E-5330-43ED-BD1B-6C42F4A277E5}"/>
              </a:ext>
            </a:extLst>
          </p:cNvPr>
          <p:cNvSpPr txBox="1"/>
          <p:nvPr/>
        </p:nvSpPr>
        <p:spPr>
          <a:xfrm>
            <a:off x="4721644" y="1455795"/>
            <a:ext cx="3987384" cy="4524315"/>
          </a:xfrm>
          <a:prstGeom prst="rect">
            <a:avLst/>
          </a:prstGeom>
          <a:noFill/>
          <a:ln>
            <a:noFill/>
          </a:ln>
        </p:spPr>
        <p:txBody>
          <a:bodyPr wrap="square" rtlCol="0">
            <a:spAutoFit/>
          </a:bodyPr>
          <a:lstStyle/>
          <a:p>
            <a:pPr marL="342900" indent="-342900" algn="l">
              <a:buFont typeface="Wingdings" panose="05000000000000000000" pitchFamily="2" charset="2"/>
              <a:buChar char="v"/>
            </a:pPr>
            <a:r>
              <a:rPr lang="en-CA" sz="2400" b="1" dirty="0">
                <a:solidFill>
                  <a:schemeClr val="bg1"/>
                </a:solidFill>
                <a:latin typeface="+mn-lt"/>
              </a:rPr>
              <a:t>Divine restraints will be removed following the saints being called to judgment</a:t>
            </a:r>
          </a:p>
          <a:p>
            <a:pPr marL="342900" indent="-342900" algn="l">
              <a:buFont typeface="Wingdings" panose="05000000000000000000" pitchFamily="2" charset="2"/>
              <a:buChar char="v"/>
            </a:pPr>
            <a:r>
              <a:rPr lang="en-CA" sz="2400" b="1" dirty="0">
                <a:solidFill>
                  <a:schemeClr val="bg1"/>
                </a:solidFill>
                <a:latin typeface="+mn-lt"/>
              </a:rPr>
              <a:t>Preparations for war will escalate and Israel will become a target for international aggression</a:t>
            </a:r>
          </a:p>
          <a:p>
            <a:pPr marL="342900" indent="-342900" algn="l">
              <a:buFont typeface="Wingdings" panose="05000000000000000000" pitchFamily="2" charset="2"/>
              <a:buChar char="v"/>
            </a:pPr>
            <a:r>
              <a:rPr lang="en-CA" sz="2400" b="1" dirty="0">
                <a:solidFill>
                  <a:schemeClr val="bg1"/>
                </a:solidFill>
                <a:latin typeface="+mn-lt"/>
              </a:rPr>
              <a:t>Gog will be drawn into the Middle East to take a spoil and a prey, </a:t>
            </a:r>
          </a:p>
          <a:p>
            <a:pPr marL="342900" indent="-342900" algn="l">
              <a:buFont typeface="Wingdings" panose="05000000000000000000" pitchFamily="2" charset="2"/>
              <a:buChar char="v"/>
            </a:pPr>
            <a:r>
              <a:rPr lang="en-CA" sz="2400" b="1" dirty="0">
                <a:solidFill>
                  <a:schemeClr val="bg1"/>
                </a:solidFill>
                <a:latin typeface="+mn-lt"/>
              </a:rPr>
              <a:t>Israel will fall.</a:t>
            </a:r>
          </a:p>
        </p:txBody>
      </p:sp>
    </p:spTree>
    <p:extLst>
      <p:ext uri="{BB962C8B-B14F-4D97-AF65-F5344CB8AC3E}">
        <p14:creationId xmlns:p14="http://schemas.microsoft.com/office/powerpoint/2010/main" val="307131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Like a storm</a:t>
            </a:r>
          </a:p>
        </p:txBody>
      </p:sp>
      <p:pic>
        <p:nvPicPr>
          <p:cNvPr id="3" name="Picture 2" descr="Come like a storm Quote.jpg"/>
          <p:cNvPicPr>
            <a:picLocks noChangeAspect="1"/>
          </p:cNvPicPr>
          <p:nvPr/>
        </p:nvPicPr>
        <p:blipFill>
          <a:blip r:embed="rId3"/>
          <a:stretch>
            <a:fillRect/>
          </a:stretch>
        </p:blipFill>
        <p:spPr>
          <a:xfrm>
            <a:off x="0" y="0"/>
            <a:ext cx="9144000" cy="6858000"/>
          </a:xfrm>
          <a:prstGeom prst="rect">
            <a:avLst/>
          </a:prstGeom>
        </p:spPr>
      </p:pic>
      <p:sp>
        <p:nvSpPr>
          <p:cNvPr id="4" name="Slide Number Placeholder 3">
            <a:extLst>
              <a:ext uri="{FF2B5EF4-FFF2-40B4-BE49-F238E27FC236}">
                <a16:creationId xmlns:a16="http://schemas.microsoft.com/office/drawing/2014/main" id="{417369D3-E68D-4DEC-B8A0-6DA0DADBAD21}"/>
              </a:ext>
            </a:extLst>
          </p:cNvPr>
          <p:cNvSpPr>
            <a:spLocks noGrp="1"/>
          </p:cNvSpPr>
          <p:nvPr>
            <p:ph type="sldNum" sz="quarter" idx="11"/>
          </p:nvPr>
        </p:nvSpPr>
        <p:spPr/>
        <p:txBody>
          <a:bodyPr/>
          <a:lstStyle/>
          <a:p>
            <a:pPr>
              <a:defRPr/>
            </a:pPr>
            <a:fld id="{C331A087-8355-415F-88EA-796AF0D10EF9}" type="slidenum">
              <a:rPr lang="en-US" altLang="en-US" smtClean="0"/>
              <a:pPr>
                <a:defRPr/>
              </a:pPr>
              <a:t>14</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Like a whirlwind</a:t>
            </a:r>
          </a:p>
        </p:txBody>
      </p:sp>
      <p:pic>
        <p:nvPicPr>
          <p:cNvPr id="8" name="Picture 7" descr="Come like a whirlwind Quote.jpg"/>
          <p:cNvPicPr>
            <a:picLocks noChangeAspect="1"/>
          </p:cNvPicPr>
          <p:nvPr/>
        </p:nvPicPr>
        <p:blipFill>
          <a:blip r:embed="rId3"/>
          <a:stretch>
            <a:fillRect/>
          </a:stretch>
        </p:blipFill>
        <p:spPr>
          <a:xfrm>
            <a:off x="0" y="0"/>
            <a:ext cx="9144000" cy="6858000"/>
          </a:xfrm>
          <a:prstGeom prst="rect">
            <a:avLst/>
          </a:prstGeom>
        </p:spPr>
      </p:pic>
      <p:sp>
        <p:nvSpPr>
          <p:cNvPr id="2" name="Slide Number Placeholder 1">
            <a:extLst>
              <a:ext uri="{FF2B5EF4-FFF2-40B4-BE49-F238E27FC236}">
                <a16:creationId xmlns:a16="http://schemas.microsoft.com/office/drawing/2014/main" id="{D59115D9-518B-4ACC-A80B-65F8B8523025}"/>
              </a:ext>
            </a:extLst>
          </p:cNvPr>
          <p:cNvSpPr>
            <a:spLocks noGrp="1"/>
          </p:cNvSpPr>
          <p:nvPr>
            <p:ph type="sldNum" sz="quarter" idx="11"/>
          </p:nvPr>
        </p:nvSpPr>
        <p:spPr/>
        <p:txBody>
          <a:bodyPr/>
          <a:lstStyle/>
          <a:p>
            <a:pPr>
              <a:defRPr/>
            </a:pPr>
            <a:fld id="{C331A087-8355-415F-88EA-796AF0D10EF9}" type="slidenum">
              <a:rPr lang="en-US" altLang="en-US" smtClean="0"/>
              <a:pPr>
                <a:defRPr/>
              </a:pPr>
              <a:t>15</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aiah 16v4.jpg"/>
          <p:cNvPicPr>
            <a:picLocks noChangeAspect="1"/>
          </p:cNvPicPr>
          <p:nvPr/>
        </p:nvPicPr>
        <p:blipFill>
          <a:blip r:embed="rId3"/>
          <a:stretch>
            <a:fillRect/>
          </a:stretch>
        </p:blipFill>
        <p:spPr>
          <a:xfrm>
            <a:off x="0" y="0"/>
            <a:ext cx="9144000" cy="6858000"/>
          </a:xfrm>
          <a:prstGeom prst="rect">
            <a:avLst/>
          </a:prstGeom>
        </p:spPr>
      </p:pic>
      <p:sp>
        <p:nvSpPr>
          <p:cNvPr id="2" name="Slide Number Placeholder 1">
            <a:extLst>
              <a:ext uri="{FF2B5EF4-FFF2-40B4-BE49-F238E27FC236}">
                <a16:creationId xmlns:a16="http://schemas.microsoft.com/office/drawing/2014/main" id="{154BC195-B02E-4AE1-AB6A-8DF6F75D3E0E}"/>
              </a:ext>
            </a:extLst>
          </p:cNvPr>
          <p:cNvSpPr>
            <a:spLocks noGrp="1"/>
          </p:cNvSpPr>
          <p:nvPr>
            <p:ph type="sldNum" sz="quarter" idx="11"/>
          </p:nvPr>
        </p:nvSpPr>
        <p:spPr/>
        <p:txBody>
          <a:bodyPr/>
          <a:lstStyle/>
          <a:p>
            <a:pPr>
              <a:defRPr/>
            </a:pPr>
            <a:fld id="{380DE9B4-CFC6-40EE-B4CB-2B551021FD1B}" type="slidenum">
              <a:rPr lang="en-US" altLang="en-US" smtClean="0"/>
              <a:pPr>
                <a:defRPr/>
              </a:pPr>
              <a:t>16</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aniel 11 and Isaiah19.jpg"/>
          <p:cNvPicPr>
            <a:picLocks noChangeAspect="1"/>
          </p:cNvPicPr>
          <p:nvPr/>
        </p:nvPicPr>
        <p:blipFill>
          <a:blip r:embed="rId3"/>
          <a:stretch>
            <a:fillRect/>
          </a:stretch>
        </p:blipFill>
        <p:spPr>
          <a:xfrm>
            <a:off x="0" y="0"/>
            <a:ext cx="9144000" cy="6858000"/>
          </a:xfrm>
          <a:prstGeom prst="rect">
            <a:avLst/>
          </a:prstGeom>
        </p:spPr>
      </p:pic>
      <p:sp>
        <p:nvSpPr>
          <p:cNvPr id="2" name="Slide Number Placeholder 1">
            <a:extLst>
              <a:ext uri="{FF2B5EF4-FFF2-40B4-BE49-F238E27FC236}">
                <a16:creationId xmlns:a16="http://schemas.microsoft.com/office/drawing/2014/main" id="{50AD05FA-133A-41DB-BFE4-14C57FABBC9B}"/>
              </a:ext>
            </a:extLst>
          </p:cNvPr>
          <p:cNvSpPr>
            <a:spLocks noGrp="1"/>
          </p:cNvSpPr>
          <p:nvPr>
            <p:ph type="sldNum" sz="quarter" idx="11"/>
          </p:nvPr>
        </p:nvSpPr>
        <p:spPr/>
        <p:txBody>
          <a:bodyPr/>
          <a:lstStyle/>
          <a:p>
            <a:pPr>
              <a:defRPr/>
            </a:pPr>
            <a:fld id="{380DE9B4-CFC6-40EE-B4CB-2B551021FD1B}" type="slidenum">
              <a:rPr lang="en-US" altLang="en-US" smtClean="0"/>
              <a:pPr>
                <a:defRPr/>
              </a:pPr>
              <a:t>17</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D851-37FB-471F-A95E-19A37776A94E}"/>
              </a:ext>
            </a:extLst>
          </p:cNvPr>
          <p:cNvSpPr>
            <a:spLocks noGrp="1"/>
          </p:cNvSpPr>
          <p:nvPr>
            <p:ph type="title"/>
          </p:nvPr>
        </p:nvSpPr>
        <p:spPr/>
        <p:txBody>
          <a:bodyPr/>
          <a:lstStyle/>
          <a:p>
            <a:r>
              <a:rPr lang="en-CA" dirty="0"/>
              <a:t>Gog’s military strength</a:t>
            </a:r>
          </a:p>
        </p:txBody>
      </p:sp>
      <p:sp>
        <p:nvSpPr>
          <p:cNvPr id="3" name="Slide Number Placeholder 2">
            <a:extLst>
              <a:ext uri="{FF2B5EF4-FFF2-40B4-BE49-F238E27FC236}">
                <a16:creationId xmlns:a16="http://schemas.microsoft.com/office/drawing/2014/main" id="{09E2A2EF-0A4F-4000-A2C6-D5672DFE455B}"/>
              </a:ext>
            </a:extLst>
          </p:cNvPr>
          <p:cNvSpPr>
            <a:spLocks noGrp="1"/>
          </p:cNvSpPr>
          <p:nvPr>
            <p:ph type="sldNum" sz="quarter" idx="11"/>
          </p:nvPr>
        </p:nvSpPr>
        <p:spPr/>
        <p:txBody>
          <a:bodyPr/>
          <a:lstStyle/>
          <a:p>
            <a:pPr>
              <a:defRPr/>
            </a:pPr>
            <a:fld id="{C331A087-8355-415F-88EA-796AF0D10EF9}" type="slidenum">
              <a:rPr lang="en-US" altLang="en-US" smtClean="0"/>
              <a:pPr>
                <a:defRPr/>
              </a:pPr>
              <a:t>18</a:t>
            </a:fld>
            <a:endParaRPr lang="en-US" altLang="en-US"/>
          </a:p>
        </p:txBody>
      </p:sp>
      <p:sp>
        <p:nvSpPr>
          <p:cNvPr id="9" name="TextBox 8">
            <a:extLst>
              <a:ext uri="{FF2B5EF4-FFF2-40B4-BE49-F238E27FC236}">
                <a16:creationId xmlns:a16="http://schemas.microsoft.com/office/drawing/2014/main" id="{C3AA8963-1256-4132-8BCA-2F38D636929C}"/>
              </a:ext>
            </a:extLst>
          </p:cNvPr>
          <p:cNvSpPr txBox="1"/>
          <p:nvPr/>
        </p:nvSpPr>
        <p:spPr>
          <a:xfrm>
            <a:off x="263235" y="1167619"/>
            <a:ext cx="2421907" cy="4632037"/>
          </a:xfrm>
          <a:prstGeom prst="rect">
            <a:avLst/>
          </a:prstGeom>
          <a:noFill/>
          <a:ln>
            <a:noFill/>
          </a:ln>
        </p:spPr>
        <p:txBody>
          <a:bodyPr wrap="square" rtlCol="0">
            <a:spAutoFit/>
          </a:bodyPr>
          <a:lstStyle/>
          <a:p>
            <a:pPr algn="ctr" eaLnBrk="1" hangingPunct="1">
              <a:spcBef>
                <a:spcPts val="600"/>
              </a:spcBef>
              <a:buFontTx/>
              <a:buNone/>
              <a:defRPr/>
            </a:pPr>
            <a:r>
              <a:rPr lang="en-US" sz="3200" b="1" kern="0" dirty="0">
                <a:solidFill>
                  <a:srgbClr val="33CCCC"/>
                </a:solidFill>
                <a:latin typeface="+mn-lt"/>
              </a:rPr>
              <a:t>Gog’s confederacy</a:t>
            </a:r>
          </a:p>
          <a:p>
            <a:pPr marL="0" lvl="1" eaLnBrk="1" hangingPunct="1">
              <a:spcBef>
                <a:spcPts val="600"/>
              </a:spcBef>
              <a:buFontTx/>
              <a:buNone/>
              <a:defRPr/>
            </a:pPr>
            <a:r>
              <a:rPr lang="en-US" sz="2800" b="1" kern="0" dirty="0">
                <a:solidFill>
                  <a:schemeClr val="bg1"/>
                </a:solidFill>
                <a:latin typeface="+mn-lt"/>
              </a:rPr>
              <a:t>Russia</a:t>
            </a:r>
          </a:p>
          <a:p>
            <a:pPr marL="0" lvl="1" eaLnBrk="1" hangingPunct="1">
              <a:spcBef>
                <a:spcPts val="600"/>
              </a:spcBef>
              <a:buFontTx/>
              <a:buNone/>
              <a:defRPr/>
            </a:pPr>
            <a:r>
              <a:rPr lang="en-US" sz="2800" b="1" kern="0" dirty="0">
                <a:solidFill>
                  <a:schemeClr val="bg1"/>
                </a:solidFill>
                <a:latin typeface="+mn-lt"/>
              </a:rPr>
              <a:t>Turkey</a:t>
            </a:r>
          </a:p>
          <a:p>
            <a:pPr marL="0" lvl="1" eaLnBrk="1" hangingPunct="1">
              <a:spcBef>
                <a:spcPts val="600"/>
              </a:spcBef>
              <a:buFontTx/>
              <a:buNone/>
              <a:defRPr/>
            </a:pPr>
            <a:r>
              <a:rPr lang="en-US" sz="2800" b="1" kern="0" dirty="0">
                <a:solidFill>
                  <a:schemeClr val="bg1"/>
                </a:solidFill>
                <a:latin typeface="+mn-lt"/>
              </a:rPr>
              <a:t>Germany</a:t>
            </a:r>
          </a:p>
          <a:p>
            <a:pPr marL="0" lvl="1" eaLnBrk="1" hangingPunct="1">
              <a:spcBef>
                <a:spcPts val="600"/>
              </a:spcBef>
              <a:buFontTx/>
              <a:buNone/>
              <a:defRPr/>
            </a:pPr>
            <a:r>
              <a:rPr lang="en-US" sz="2800" b="1" kern="0" dirty="0">
                <a:solidFill>
                  <a:schemeClr val="bg1"/>
                </a:solidFill>
                <a:latin typeface="+mn-lt"/>
              </a:rPr>
              <a:t>France</a:t>
            </a:r>
          </a:p>
          <a:p>
            <a:pPr marL="0" lvl="1" eaLnBrk="1" hangingPunct="1">
              <a:spcBef>
                <a:spcPts val="600"/>
              </a:spcBef>
              <a:buFontTx/>
              <a:buNone/>
              <a:defRPr/>
            </a:pPr>
            <a:r>
              <a:rPr lang="en-US" sz="2800" b="1" kern="0" dirty="0">
                <a:solidFill>
                  <a:schemeClr val="bg1"/>
                </a:solidFill>
                <a:latin typeface="+mn-lt"/>
              </a:rPr>
              <a:t>Iran</a:t>
            </a:r>
          </a:p>
          <a:p>
            <a:pPr marL="0" lvl="1" eaLnBrk="1" hangingPunct="1">
              <a:spcBef>
                <a:spcPts val="600"/>
              </a:spcBef>
              <a:buFontTx/>
              <a:buNone/>
              <a:defRPr/>
            </a:pPr>
            <a:r>
              <a:rPr lang="en-US" sz="2800" b="1" kern="0" dirty="0">
                <a:solidFill>
                  <a:schemeClr val="bg1"/>
                </a:solidFill>
                <a:latin typeface="+mn-lt"/>
              </a:rPr>
              <a:t>Ethiopia</a:t>
            </a:r>
          </a:p>
          <a:p>
            <a:pPr marL="0" lvl="1" eaLnBrk="1" hangingPunct="1">
              <a:spcBef>
                <a:spcPts val="600"/>
              </a:spcBef>
              <a:buFontTx/>
              <a:buNone/>
              <a:defRPr/>
            </a:pPr>
            <a:r>
              <a:rPr lang="en-US" sz="2800" b="1" kern="0" dirty="0">
                <a:solidFill>
                  <a:schemeClr val="bg1"/>
                </a:solidFill>
                <a:latin typeface="+mn-lt"/>
              </a:rPr>
              <a:t>Libya</a:t>
            </a:r>
          </a:p>
        </p:txBody>
      </p:sp>
      <p:grpSp>
        <p:nvGrpSpPr>
          <p:cNvPr id="25" name="Group 24">
            <a:extLst>
              <a:ext uri="{FF2B5EF4-FFF2-40B4-BE49-F238E27FC236}">
                <a16:creationId xmlns:a16="http://schemas.microsoft.com/office/drawing/2014/main" id="{DEF31631-5A3D-4822-800B-E1DE88336157}"/>
              </a:ext>
            </a:extLst>
          </p:cNvPr>
          <p:cNvGrpSpPr/>
          <p:nvPr/>
        </p:nvGrpSpPr>
        <p:grpSpPr>
          <a:xfrm>
            <a:off x="2860864" y="1167619"/>
            <a:ext cx="1921167" cy="5216813"/>
            <a:chOff x="2860864" y="1167619"/>
            <a:chExt cx="1921167" cy="5216813"/>
          </a:xfrm>
        </p:grpSpPr>
        <p:sp>
          <p:nvSpPr>
            <p:cNvPr id="18" name="TextBox 17">
              <a:extLst>
                <a:ext uri="{FF2B5EF4-FFF2-40B4-BE49-F238E27FC236}">
                  <a16:creationId xmlns:a16="http://schemas.microsoft.com/office/drawing/2014/main" id="{8EE61EED-637C-4E80-994D-0B7219BE6ECE}"/>
                </a:ext>
              </a:extLst>
            </p:cNvPr>
            <p:cNvSpPr txBox="1"/>
            <p:nvPr/>
          </p:nvSpPr>
          <p:spPr>
            <a:xfrm>
              <a:off x="2860864" y="1167619"/>
              <a:ext cx="1921167" cy="5216813"/>
            </a:xfrm>
            <a:prstGeom prst="rect">
              <a:avLst/>
            </a:prstGeom>
            <a:noFill/>
            <a:ln>
              <a:noFill/>
            </a:ln>
          </p:spPr>
          <p:txBody>
            <a:bodyPr wrap="square" rtlCol="0">
              <a:spAutoFit/>
            </a:bodyPr>
            <a:lstStyle/>
            <a:p>
              <a:pPr algn="ctr" eaLnBrk="1" hangingPunct="1">
                <a:spcBef>
                  <a:spcPts val="600"/>
                </a:spcBef>
                <a:buFontTx/>
                <a:buNone/>
                <a:defRPr/>
              </a:pPr>
              <a:r>
                <a:rPr lang="en-US" sz="3200" b="1" kern="0" dirty="0">
                  <a:solidFill>
                    <a:srgbClr val="33CCCC"/>
                  </a:solidFill>
                  <a:latin typeface="+mn-lt"/>
                </a:rPr>
                <a:t>Fit for Service</a:t>
              </a:r>
            </a:p>
            <a:p>
              <a:pPr marL="0" lvl="1" algn="r" eaLnBrk="1" hangingPunct="1">
                <a:spcBef>
                  <a:spcPts val="600"/>
                </a:spcBef>
                <a:buFontTx/>
                <a:buNone/>
                <a:defRPr/>
              </a:pPr>
              <a:r>
                <a:rPr lang="en-US" sz="2800" b="1" kern="0" dirty="0">
                  <a:solidFill>
                    <a:schemeClr val="bg1"/>
                  </a:solidFill>
                  <a:latin typeface="+mn-lt"/>
                </a:rPr>
                <a:t>47,000,000</a:t>
              </a:r>
            </a:p>
            <a:p>
              <a:pPr marL="0" lvl="1" algn="r" eaLnBrk="1" hangingPunct="1">
                <a:spcBef>
                  <a:spcPts val="600"/>
                </a:spcBef>
                <a:buFontTx/>
                <a:buNone/>
                <a:defRPr/>
              </a:pPr>
              <a:r>
                <a:rPr lang="en-US" sz="2800" b="1" kern="0" dirty="0">
                  <a:solidFill>
                    <a:schemeClr val="bg1"/>
                  </a:solidFill>
                  <a:latin typeface="+mn-lt"/>
                </a:rPr>
                <a:t>35,010,000</a:t>
              </a:r>
            </a:p>
            <a:p>
              <a:pPr marL="0" lvl="1" algn="r" eaLnBrk="1" hangingPunct="1">
                <a:spcBef>
                  <a:spcPts val="600"/>
                </a:spcBef>
                <a:buFontTx/>
                <a:buNone/>
                <a:defRPr/>
              </a:pPr>
              <a:r>
                <a:rPr lang="en-US" sz="2800" b="1" kern="0" dirty="0">
                  <a:solidFill>
                    <a:schemeClr val="bg1"/>
                  </a:solidFill>
                  <a:latin typeface="+mn-lt"/>
                </a:rPr>
                <a:t>29,540,000</a:t>
              </a:r>
            </a:p>
            <a:p>
              <a:pPr marL="0" lvl="1" algn="r" eaLnBrk="1" hangingPunct="1">
                <a:spcBef>
                  <a:spcPts val="600"/>
                </a:spcBef>
                <a:buFontTx/>
                <a:buNone/>
                <a:defRPr/>
              </a:pPr>
              <a:r>
                <a:rPr lang="en-US" sz="2800" b="1" kern="0" dirty="0">
                  <a:solidFill>
                    <a:schemeClr val="bg1"/>
                  </a:solidFill>
                  <a:latin typeface="+mn-lt"/>
                </a:rPr>
                <a:t>23,750,000</a:t>
              </a:r>
            </a:p>
            <a:p>
              <a:pPr marL="0" lvl="1" algn="r" eaLnBrk="1" hangingPunct="1">
                <a:spcBef>
                  <a:spcPts val="600"/>
                </a:spcBef>
                <a:buFontTx/>
                <a:buNone/>
                <a:defRPr/>
              </a:pPr>
              <a:r>
                <a:rPr lang="en-US" sz="2800" b="1" kern="0" dirty="0">
                  <a:solidFill>
                    <a:schemeClr val="bg1"/>
                  </a:solidFill>
                  <a:latin typeface="+mn-lt"/>
                </a:rPr>
                <a:t>39,570,000</a:t>
              </a:r>
            </a:p>
            <a:p>
              <a:pPr marL="0" lvl="1" algn="r" eaLnBrk="1" hangingPunct="1">
                <a:spcBef>
                  <a:spcPts val="600"/>
                </a:spcBef>
                <a:buFontTx/>
                <a:buNone/>
                <a:defRPr/>
              </a:pPr>
              <a:r>
                <a:rPr lang="en-US" sz="2800" b="1" kern="0" dirty="0">
                  <a:solidFill>
                    <a:schemeClr val="bg1"/>
                  </a:solidFill>
                  <a:latin typeface="+mn-lt"/>
                </a:rPr>
                <a:t>13,320,000</a:t>
              </a:r>
            </a:p>
            <a:p>
              <a:pPr marL="0" lvl="1" algn="r" eaLnBrk="1" hangingPunct="1">
                <a:spcBef>
                  <a:spcPts val="600"/>
                </a:spcBef>
                <a:buFontTx/>
                <a:buNone/>
                <a:defRPr/>
              </a:pPr>
              <a:r>
                <a:rPr lang="en-US" sz="2800" b="1" kern="0" dirty="0">
                  <a:solidFill>
                    <a:schemeClr val="bg1"/>
                  </a:solidFill>
                  <a:latin typeface="+mn-lt"/>
                </a:rPr>
                <a:t>3,000,000</a:t>
              </a:r>
            </a:p>
            <a:p>
              <a:pPr marL="0" lvl="1" algn="r" eaLnBrk="1" hangingPunct="1">
                <a:spcBef>
                  <a:spcPts val="1200"/>
                </a:spcBef>
                <a:buFontTx/>
                <a:buNone/>
                <a:defRPr/>
              </a:pPr>
              <a:r>
                <a:rPr lang="en-US" sz="2800" b="1" kern="0" dirty="0">
                  <a:solidFill>
                    <a:srgbClr val="FF9900"/>
                  </a:solidFill>
                  <a:latin typeface="+mn-lt"/>
                </a:rPr>
                <a:t>191,190,000</a:t>
              </a:r>
            </a:p>
          </p:txBody>
        </p:sp>
        <p:cxnSp>
          <p:nvCxnSpPr>
            <p:cNvPr id="20" name="Straight Connector 19">
              <a:extLst>
                <a:ext uri="{FF2B5EF4-FFF2-40B4-BE49-F238E27FC236}">
                  <a16:creationId xmlns:a16="http://schemas.microsoft.com/office/drawing/2014/main" id="{B0B0D75C-9ACA-47E9-808A-B662CEDB7C12}"/>
                </a:ext>
              </a:extLst>
            </p:cNvPr>
            <p:cNvCxnSpPr>
              <a:cxnSpLocks/>
            </p:cNvCxnSpPr>
            <p:nvPr/>
          </p:nvCxnSpPr>
          <p:spPr>
            <a:xfrm>
              <a:off x="2889117" y="5799656"/>
              <a:ext cx="1892914" cy="0"/>
            </a:xfrm>
            <a:prstGeom prst="line">
              <a:avLst/>
            </a:prstGeom>
            <a:ln w="38100">
              <a:solidFill>
                <a:srgbClr val="FF9900"/>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B2734DB4-38EB-49C4-8566-F945A42E3D5D}"/>
              </a:ext>
            </a:extLst>
          </p:cNvPr>
          <p:cNvGrpSpPr/>
          <p:nvPr/>
        </p:nvGrpSpPr>
        <p:grpSpPr>
          <a:xfrm>
            <a:off x="5014260" y="1167619"/>
            <a:ext cx="1768764" cy="5216813"/>
            <a:chOff x="5014260" y="1167619"/>
            <a:chExt cx="1768764" cy="5216813"/>
          </a:xfrm>
        </p:grpSpPr>
        <p:sp>
          <p:nvSpPr>
            <p:cNvPr id="16" name="TextBox 15">
              <a:extLst>
                <a:ext uri="{FF2B5EF4-FFF2-40B4-BE49-F238E27FC236}">
                  <a16:creationId xmlns:a16="http://schemas.microsoft.com/office/drawing/2014/main" id="{24A3CBA0-27A4-4379-8032-E37D69556053}"/>
                </a:ext>
              </a:extLst>
            </p:cNvPr>
            <p:cNvSpPr txBox="1"/>
            <p:nvPr/>
          </p:nvSpPr>
          <p:spPr>
            <a:xfrm>
              <a:off x="5014260" y="1167619"/>
              <a:ext cx="1768764" cy="5216813"/>
            </a:xfrm>
            <a:prstGeom prst="rect">
              <a:avLst/>
            </a:prstGeom>
            <a:noFill/>
            <a:ln>
              <a:noFill/>
            </a:ln>
          </p:spPr>
          <p:txBody>
            <a:bodyPr wrap="square" rtlCol="0">
              <a:spAutoFit/>
            </a:bodyPr>
            <a:lstStyle/>
            <a:p>
              <a:pPr algn="ctr" eaLnBrk="1" hangingPunct="1">
                <a:spcBef>
                  <a:spcPts val="600"/>
                </a:spcBef>
                <a:buFontTx/>
                <a:buNone/>
                <a:defRPr/>
              </a:pPr>
              <a:r>
                <a:rPr lang="en-US" sz="3200" b="1" kern="0" dirty="0">
                  <a:solidFill>
                    <a:srgbClr val="33CCCC"/>
                  </a:solidFill>
                  <a:latin typeface="+mn-lt"/>
                </a:rPr>
                <a:t>Total Military</a:t>
              </a:r>
            </a:p>
            <a:p>
              <a:pPr marL="0" lvl="1" algn="r" eaLnBrk="1" hangingPunct="1">
                <a:spcBef>
                  <a:spcPts val="600"/>
                </a:spcBef>
                <a:buFontTx/>
                <a:buNone/>
                <a:defRPr/>
              </a:pPr>
              <a:r>
                <a:rPr lang="en-US" sz="2800" b="1" kern="0" dirty="0">
                  <a:solidFill>
                    <a:schemeClr val="bg1"/>
                  </a:solidFill>
                  <a:latin typeface="+mn-lt"/>
                </a:rPr>
                <a:t>3,586,128</a:t>
              </a:r>
            </a:p>
            <a:p>
              <a:pPr marL="0" lvl="1" algn="r" eaLnBrk="1" hangingPunct="1">
                <a:spcBef>
                  <a:spcPts val="600"/>
                </a:spcBef>
                <a:buFontTx/>
                <a:buNone/>
                <a:defRPr/>
              </a:pPr>
              <a:r>
                <a:rPr lang="en-US" sz="2800" b="1" kern="0" dirty="0">
                  <a:solidFill>
                    <a:schemeClr val="bg1"/>
                  </a:solidFill>
                  <a:latin typeface="+mn-lt"/>
                </a:rPr>
                <a:t>710,565</a:t>
              </a:r>
            </a:p>
            <a:p>
              <a:pPr marL="0" lvl="1" algn="r" eaLnBrk="1" hangingPunct="1">
                <a:spcBef>
                  <a:spcPts val="600"/>
                </a:spcBef>
                <a:buFontTx/>
                <a:buNone/>
                <a:defRPr/>
              </a:pPr>
              <a:r>
                <a:rPr lang="en-US" sz="2800" b="1" kern="0" dirty="0">
                  <a:solidFill>
                    <a:schemeClr val="bg1"/>
                  </a:solidFill>
                  <a:latin typeface="+mn-lt"/>
                </a:rPr>
                <a:t>208,641</a:t>
              </a:r>
            </a:p>
            <a:p>
              <a:pPr marL="0" lvl="1" algn="r" eaLnBrk="1" hangingPunct="1">
                <a:spcBef>
                  <a:spcPts val="600"/>
                </a:spcBef>
                <a:buFontTx/>
                <a:buNone/>
                <a:defRPr/>
              </a:pPr>
              <a:r>
                <a:rPr lang="en-US" sz="2800" b="1" kern="0" dirty="0">
                  <a:solidFill>
                    <a:schemeClr val="bg1"/>
                  </a:solidFill>
                  <a:latin typeface="+mn-lt"/>
                </a:rPr>
                <a:t>388,635</a:t>
              </a:r>
            </a:p>
            <a:p>
              <a:pPr marL="0" lvl="1" algn="r" eaLnBrk="1" hangingPunct="1">
                <a:spcBef>
                  <a:spcPts val="600"/>
                </a:spcBef>
                <a:buFontTx/>
                <a:buNone/>
                <a:defRPr/>
              </a:pPr>
              <a:r>
                <a:rPr lang="en-US" sz="2800" b="1" kern="0" dirty="0">
                  <a:solidFill>
                    <a:schemeClr val="bg1"/>
                  </a:solidFill>
                  <a:latin typeface="+mn-lt"/>
                </a:rPr>
                <a:t>934,000</a:t>
              </a:r>
            </a:p>
            <a:p>
              <a:pPr marL="0" lvl="1" algn="r" eaLnBrk="1" hangingPunct="1">
                <a:spcBef>
                  <a:spcPts val="600"/>
                </a:spcBef>
                <a:buFontTx/>
                <a:buNone/>
                <a:defRPr/>
              </a:pPr>
              <a:r>
                <a:rPr lang="en-US" sz="2800" b="1" kern="0" dirty="0">
                  <a:solidFill>
                    <a:schemeClr val="bg1"/>
                  </a:solidFill>
                  <a:latin typeface="+mn-lt"/>
                </a:rPr>
                <a:t>282,150</a:t>
              </a:r>
            </a:p>
            <a:p>
              <a:pPr marL="0" lvl="1" algn="r" eaLnBrk="1" hangingPunct="1">
                <a:spcBef>
                  <a:spcPts val="600"/>
                </a:spcBef>
                <a:buFontTx/>
                <a:buNone/>
                <a:defRPr/>
              </a:pPr>
              <a:r>
                <a:rPr lang="en-US" sz="2800" b="1" kern="0" dirty="0">
                  <a:solidFill>
                    <a:schemeClr val="bg1"/>
                  </a:solidFill>
                  <a:latin typeface="+mn-lt"/>
                </a:rPr>
                <a:t>100,000</a:t>
              </a:r>
            </a:p>
            <a:p>
              <a:pPr marL="0" lvl="1" algn="r" eaLnBrk="1" hangingPunct="1">
                <a:spcBef>
                  <a:spcPts val="1200"/>
                </a:spcBef>
                <a:buFontTx/>
                <a:buNone/>
                <a:defRPr/>
              </a:pPr>
              <a:r>
                <a:rPr lang="en-US" sz="2800" b="1" kern="0" dirty="0">
                  <a:solidFill>
                    <a:srgbClr val="FF9900"/>
                  </a:solidFill>
                  <a:latin typeface="+mn-lt"/>
                </a:rPr>
                <a:t>6,210,119</a:t>
              </a:r>
            </a:p>
          </p:txBody>
        </p:sp>
        <p:cxnSp>
          <p:nvCxnSpPr>
            <p:cNvPr id="22" name="Straight Connector 21">
              <a:extLst>
                <a:ext uri="{FF2B5EF4-FFF2-40B4-BE49-F238E27FC236}">
                  <a16:creationId xmlns:a16="http://schemas.microsoft.com/office/drawing/2014/main" id="{FF90EFD5-3074-4A78-8ED3-77A4B4AC37D2}"/>
                </a:ext>
              </a:extLst>
            </p:cNvPr>
            <p:cNvCxnSpPr>
              <a:cxnSpLocks/>
            </p:cNvCxnSpPr>
            <p:nvPr/>
          </p:nvCxnSpPr>
          <p:spPr>
            <a:xfrm>
              <a:off x="5014260" y="5800855"/>
              <a:ext cx="1768764" cy="0"/>
            </a:xfrm>
            <a:prstGeom prst="line">
              <a:avLst/>
            </a:prstGeom>
            <a:ln w="38100">
              <a:solidFill>
                <a:srgbClr val="FF9900"/>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F4BF03F3-4306-44AE-8921-3E1FCE95D9CE}"/>
              </a:ext>
            </a:extLst>
          </p:cNvPr>
          <p:cNvGrpSpPr/>
          <p:nvPr/>
        </p:nvGrpSpPr>
        <p:grpSpPr>
          <a:xfrm>
            <a:off x="7010400" y="1167619"/>
            <a:ext cx="1768764" cy="5216813"/>
            <a:chOff x="7010400" y="1167619"/>
            <a:chExt cx="1768764" cy="5216813"/>
          </a:xfrm>
        </p:grpSpPr>
        <p:sp>
          <p:nvSpPr>
            <p:cNvPr id="17" name="TextBox 16">
              <a:extLst>
                <a:ext uri="{FF2B5EF4-FFF2-40B4-BE49-F238E27FC236}">
                  <a16:creationId xmlns:a16="http://schemas.microsoft.com/office/drawing/2014/main" id="{20481BA3-1AAB-460C-8560-03C95749B8A6}"/>
                </a:ext>
              </a:extLst>
            </p:cNvPr>
            <p:cNvSpPr txBox="1"/>
            <p:nvPr/>
          </p:nvSpPr>
          <p:spPr>
            <a:xfrm>
              <a:off x="7010400" y="1167619"/>
              <a:ext cx="1768764" cy="5216813"/>
            </a:xfrm>
            <a:prstGeom prst="rect">
              <a:avLst/>
            </a:prstGeom>
            <a:noFill/>
            <a:ln>
              <a:noFill/>
            </a:ln>
          </p:spPr>
          <p:txBody>
            <a:bodyPr wrap="square" rtlCol="0">
              <a:spAutoFit/>
            </a:bodyPr>
            <a:lstStyle/>
            <a:p>
              <a:pPr algn="ctr" eaLnBrk="1" hangingPunct="1">
                <a:spcBef>
                  <a:spcPts val="600"/>
                </a:spcBef>
                <a:buFontTx/>
                <a:buNone/>
                <a:defRPr/>
              </a:pPr>
              <a:r>
                <a:rPr lang="en-US" sz="3200" b="1" kern="0" dirty="0">
                  <a:solidFill>
                    <a:srgbClr val="33CCCC"/>
                  </a:solidFill>
                  <a:latin typeface="+mn-lt"/>
                </a:rPr>
                <a:t>Active Military</a:t>
              </a:r>
            </a:p>
            <a:p>
              <a:pPr marL="0" lvl="1" algn="r" eaLnBrk="1" hangingPunct="1">
                <a:spcBef>
                  <a:spcPts val="600"/>
                </a:spcBef>
                <a:buFontTx/>
                <a:buNone/>
                <a:defRPr/>
              </a:pPr>
              <a:r>
                <a:rPr lang="en-US" sz="2800" b="1" kern="0" dirty="0">
                  <a:solidFill>
                    <a:schemeClr val="bg1"/>
                  </a:solidFill>
                  <a:latin typeface="+mn-lt"/>
                </a:rPr>
                <a:t>1,013,628</a:t>
              </a:r>
            </a:p>
            <a:p>
              <a:pPr marL="0" lvl="1" algn="r" eaLnBrk="1" hangingPunct="1">
                <a:spcBef>
                  <a:spcPts val="600"/>
                </a:spcBef>
                <a:buFontTx/>
                <a:buNone/>
                <a:defRPr/>
              </a:pPr>
              <a:r>
                <a:rPr lang="en-US" sz="2800" b="1" kern="0" dirty="0">
                  <a:solidFill>
                    <a:schemeClr val="bg1"/>
                  </a:solidFill>
                  <a:latin typeface="+mn-lt"/>
                </a:rPr>
                <a:t>350,000</a:t>
              </a:r>
            </a:p>
            <a:p>
              <a:pPr marL="0" lvl="1" algn="r" eaLnBrk="1" hangingPunct="1">
                <a:spcBef>
                  <a:spcPts val="600"/>
                </a:spcBef>
                <a:buFontTx/>
                <a:buNone/>
                <a:defRPr/>
              </a:pPr>
              <a:r>
                <a:rPr lang="en-US" sz="2800" b="1" kern="0" dirty="0">
                  <a:solidFill>
                    <a:schemeClr val="bg1"/>
                  </a:solidFill>
                  <a:latin typeface="+mn-lt"/>
                </a:rPr>
                <a:t>178,641</a:t>
              </a:r>
            </a:p>
            <a:p>
              <a:pPr marL="0" lvl="1" algn="r" eaLnBrk="1" hangingPunct="1">
                <a:spcBef>
                  <a:spcPts val="600"/>
                </a:spcBef>
                <a:buFontTx/>
                <a:buNone/>
                <a:defRPr/>
              </a:pPr>
              <a:r>
                <a:rPr lang="en-US" sz="2800" b="1" kern="0" dirty="0">
                  <a:solidFill>
                    <a:schemeClr val="bg1"/>
                  </a:solidFill>
                  <a:latin typeface="+mn-lt"/>
                </a:rPr>
                <a:t>205,000</a:t>
              </a:r>
            </a:p>
            <a:p>
              <a:pPr marL="0" lvl="1" algn="r" eaLnBrk="1" hangingPunct="1">
                <a:spcBef>
                  <a:spcPts val="600"/>
                </a:spcBef>
                <a:buFontTx/>
                <a:buNone/>
                <a:defRPr/>
              </a:pPr>
              <a:r>
                <a:rPr lang="en-US" sz="2800" b="1" kern="0" dirty="0">
                  <a:solidFill>
                    <a:schemeClr val="bg1"/>
                  </a:solidFill>
                  <a:latin typeface="+mn-lt"/>
                </a:rPr>
                <a:t>534,000</a:t>
              </a:r>
            </a:p>
            <a:p>
              <a:pPr marL="0" lvl="1" algn="r" eaLnBrk="1" hangingPunct="1">
                <a:spcBef>
                  <a:spcPts val="600"/>
                </a:spcBef>
                <a:buFontTx/>
                <a:buNone/>
                <a:defRPr/>
              </a:pPr>
              <a:r>
                <a:rPr lang="en-US" sz="2800" b="1" kern="0" dirty="0">
                  <a:solidFill>
                    <a:schemeClr val="bg1"/>
                  </a:solidFill>
                  <a:latin typeface="+mn-lt"/>
                </a:rPr>
                <a:t>177,150</a:t>
              </a:r>
            </a:p>
            <a:p>
              <a:pPr marL="0" lvl="1" algn="r" eaLnBrk="1" hangingPunct="1">
                <a:spcBef>
                  <a:spcPts val="600"/>
                </a:spcBef>
                <a:buFontTx/>
                <a:buNone/>
                <a:defRPr/>
              </a:pPr>
              <a:r>
                <a:rPr lang="en-US" sz="2800" b="1" kern="0" dirty="0">
                  <a:solidFill>
                    <a:schemeClr val="bg1"/>
                  </a:solidFill>
                  <a:latin typeface="+mn-lt"/>
                </a:rPr>
                <a:t>35,000</a:t>
              </a:r>
            </a:p>
            <a:p>
              <a:pPr marL="0" lvl="1" algn="r" eaLnBrk="1" hangingPunct="1">
                <a:spcBef>
                  <a:spcPts val="1200"/>
                </a:spcBef>
                <a:buFontTx/>
                <a:buNone/>
                <a:defRPr/>
              </a:pPr>
              <a:r>
                <a:rPr lang="en-US" sz="2800" b="1" kern="0" dirty="0">
                  <a:solidFill>
                    <a:srgbClr val="FF9900"/>
                  </a:solidFill>
                  <a:latin typeface="+mn-lt"/>
                </a:rPr>
                <a:t>2,493,419</a:t>
              </a:r>
            </a:p>
          </p:txBody>
        </p:sp>
        <p:cxnSp>
          <p:nvCxnSpPr>
            <p:cNvPr id="24" name="Straight Connector 23">
              <a:extLst>
                <a:ext uri="{FF2B5EF4-FFF2-40B4-BE49-F238E27FC236}">
                  <a16:creationId xmlns:a16="http://schemas.microsoft.com/office/drawing/2014/main" id="{2A5A4C09-E536-4312-A1B2-C104B133A10E}"/>
                </a:ext>
              </a:extLst>
            </p:cNvPr>
            <p:cNvCxnSpPr>
              <a:cxnSpLocks/>
            </p:cNvCxnSpPr>
            <p:nvPr/>
          </p:nvCxnSpPr>
          <p:spPr>
            <a:xfrm>
              <a:off x="7010400" y="5799656"/>
              <a:ext cx="1768764" cy="0"/>
            </a:xfrm>
            <a:prstGeom prst="line">
              <a:avLst/>
            </a:prstGeom>
            <a:ln w="38100">
              <a:solidFill>
                <a:srgbClr val="FF99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736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ussia triumphant copy.jpg"/>
          <p:cNvPicPr>
            <a:picLocks noChangeAspect="1"/>
          </p:cNvPicPr>
          <p:nvPr/>
        </p:nvPicPr>
        <p:blipFill>
          <a:blip r:embed="rId3"/>
          <a:stretch>
            <a:fillRect/>
          </a:stretch>
        </p:blipFill>
        <p:spPr>
          <a:xfrm>
            <a:off x="0" y="0"/>
            <a:ext cx="9144000" cy="6858000"/>
          </a:xfrm>
          <a:prstGeom prst="rect">
            <a:avLst/>
          </a:prstGeom>
        </p:spPr>
      </p:pic>
      <p:sp>
        <p:nvSpPr>
          <p:cNvPr id="3" name="TextBox 2"/>
          <p:cNvSpPr txBox="1"/>
          <p:nvPr/>
        </p:nvSpPr>
        <p:spPr>
          <a:xfrm>
            <a:off x="152400" y="609600"/>
            <a:ext cx="3352800" cy="1569660"/>
          </a:xfrm>
          <a:prstGeom prst="rect">
            <a:avLst/>
          </a:prstGeom>
          <a:noFill/>
        </p:spPr>
        <p:txBody>
          <a:bodyPr wrap="square" rtlCol="0">
            <a:spAutoFit/>
            <a:scene3d>
              <a:camera prst="orthographicFront"/>
              <a:lightRig rig="threePt" dir="t"/>
            </a:scene3d>
            <a:sp3d extrusionH="57150">
              <a:bevelT w="38100" h="38100" prst="angle"/>
            </a:sp3d>
          </a:bodyPr>
          <a:lstStyle/>
          <a:p>
            <a:r>
              <a:rPr lang="en-US" sz="4800" b="1" dirty="0">
                <a:solidFill>
                  <a:srgbClr val="FFC000"/>
                </a:solidFill>
                <a:latin typeface="Impact" pitchFamily="34" charset="0"/>
              </a:rPr>
              <a:t>RUSSIA</a:t>
            </a:r>
          </a:p>
          <a:p>
            <a:r>
              <a:rPr lang="en-US" sz="4800" b="1" dirty="0">
                <a:solidFill>
                  <a:srgbClr val="FFC000"/>
                </a:solidFill>
                <a:latin typeface="Impact" pitchFamily="34" charset="0"/>
              </a:rPr>
              <a:t>TRIUMPHANT</a:t>
            </a:r>
          </a:p>
        </p:txBody>
      </p:sp>
      <p:sp>
        <p:nvSpPr>
          <p:cNvPr id="4" name="Slide Number Placeholder 3">
            <a:extLst>
              <a:ext uri="{FF2B5EF4-FFF2-40B4-BE49-F238E27FC236}">
                <a16:creationId xmlns:a16="http://schemas.microsoft.com/office/drawing/2014/main" id="{6924E30C-2202-4779-8B31-F59391AA541C}"/>
              </a:ext>
            </a:extLst>
          </p:cNvPr>
          <p:cNvSpPr>
            <a:spLocks noGrp="1"/>
          </p:cNvSpPr>
          <p:nvPr>
            <p:ph type="sldNum" sz="quarter" idx="11"/>
          </p:nvPr>
        </p:nvSpPr>
        <p:spPr/>
        <p:txBody>
          <a:bodyPr/>
          <a:lstStyle/>
          <a:p>
            <a:pPr>
              <a:defRPr/>
            </a:pPr>
            <a:fld id="{380DE9B4-CFC6-40EE-B4CB-2B551021FD1B}" type="slidenum">
              <a:rPr lang="en-US" altLang="en-US" smtClean="0"/>
              <a:pPr>
                <a:defRPr/>
              </a:pPr>
              <a:t>19</a:t>
            </a:fld>
            <a:endParaRPr lang="en-US"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text, map&#10;&#10;Description automatically generated">
            <a:extLst>
              <a:ext uri="{FF2B5EF4-FFF2-40B4-BE49-F238E27FC236}">
                <a16:creationId xmlns:a16="http://schemas.microsoft.com/office/drawing/2014/main" id="{FD379A38-2E22-49B2-84FC-D265F09DC7F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6732" r="6888"/>
          <a:stretch/>
        </p:blipFill>
        <p:spPr>
          <a:xfrm>
            <a:off x="441960" y="411480"/>
            <a:ext cx="3611880" cy="6127642"/>
          </a:xfrm>
          <a:prstGeom prst="rect">
            <a:avLst/>
          </a:prstGeom>
        </p:spPr>
      </p:pic>
      <p:sp>
        <p:nvSpPr>
          <p:cNvPr id="8" name="Title 7">
            <a:extLst>
              <a:ext uri="{FF2B5EF4-FFF2-40B4-BE49-F238E27FC236}">
                <a16:creationId xmlns:a16="http://schemas.microsoft.com/office/drawing/2014/main" id="{72E00B38-55AA-4374-9E80-7A7A56FD4FCE}"/>
              </a:ext>
            </a:extLst>
          </p:cNvPr>
          <p:cNvSpPr>
            <a:spLocks noGrp="1"/>
          </p:cNvSpPr>
          <p:nvPr>
            <p:ph type="title"/>
          </p:nvPr>
        </p:nvSpPr>
        <p:spPr/>
        <p:txBody>
          <a:bodyPr/>
          <a:lstStyle/>
          <a:p>
            <a:pPr algn="r"/>
            <a:r>
              <a:rPr lang="en-CA" dirty="0"/>
              <a:t>Israel bears her shame</a:t>
            </a:r>
          </a:p>
        </p:txBody>
      </p:sp>
      <p:sp>
        <p:nvSpPr>
          <p:cNvPr id="14" name="Content Placeholder 13">
            <a:extLst>
              <a:ext uri="{FF2B5EF4-FFF2-40B4-BE49-F238E27FC236}">
                <a16:creationId xmlns:a16="http://schemas.microsoft.com/office/drawing/2014/main" id="{0759990A-663A-421F-BAD5-AEC8D73E2B8C}"/>
              </a:ext>
            </a:extLst>
          </p:cNvPr>
          <p:cNvSpPr>
            <a:spLocks noGrp="1"/>
          </p:cNvSpPr>
          <p:nvPr>
            <p:ph idx="1"/>
          </p:nvPr>
        </p:nvSpPr>
        <p:spPr>
          <a:xfrm>
            <a:off x="4404360" y="801858"/>
            <a:ext cx="4498630" cy="3826413"/>
          </a:xfrm>
        </p:spPr>
        <p:txBody>
          <a:bodyPr/>
          <a:lstStyle/>
          <a:p>
            <a:pPr marL="0" indent="0" algn="ctr">
              <a:buNone/>
            </a:pPr>
            <a:r>
              <a:rPr lang="en-CA" sz="2400" dirty="0">
                <a:ln>
                  <a:solidFill>
                    <a:schemeClr val="bg1"/>
                  </a:solidFill>
                </a:ln>
                <a:solidFill>
                  <a:srgbClr val="FF0000"/>
                </a:solidFill>
              </a:rPr>
              <a:t>Zechariah 13:8</a:t>
            </a:r>
          </a:p>
          <a:p>
            <a:pPr marL="0" indent="0">
              <a:buNone/>
            </a:pPr>
            <a:r>
              <a:rPr lang="en-CA" sz="2000" dirty="0"/>
              <a:t>“And it shall come to pass, </a:t>
            </a:r>
            <a:r>
              <a:rPr lang="en-CA" sz="2000" i="1" dirty="0"/>
              <a:t>that</a:t>
            </a:r>
            <a:r>
              <a:rPr lang="en-CA" sz="2000" dirty="0"/>
              <a:t> </a:t>
            </a:r>
            <a:r>
              <a:rPr lang="en-CA" sz="2000" dirty="0">
                <a:solidFill>
                  <a:srgbClr val="00FF00"/>
                </a:solidFill>
              </a:rPr>
              <a:t>in all the land, </a:t>
            </a:r>
            <a:r>
              <a:rPr lang="en-CA" sz="2000" dirty="0"/>
              <a:t>saith the LORD, </a:t>
            </a:r>
            <a:r>
              <a:rPr lang="en-CA" sz="2000" dirty="0">
                <a:solidFill>
                  <a:srgbClr val="00CCFF"/>
                </a:solidFill>
              </a:rPr>
              <a:t>two parts therein shall be cut off </a:t>
            </a:r>
            <a:r>
              <a:rPr lang="en-CA" sz="2000" i="1" dirty="0">
                <a:solidFill>
                  <a:srgbClr val="00CCFF"/>
                </a:solidFill>
              </a:rPr>
              <a:t>and</a:t>
            </a:r>
            <a:r>
              <a:rPr lang="en-CA" sz="2000" dirty="0">
                <a:solidFill>
                  <a:srgbClr val="00CCFF"/>
                </a:solidFill>
              </a:rPr>
              <a:t> die;</a:t>
            </a:r>
            <a:r>
              <a:rPr lang="en-CA" sz="2000" dirty="0"/>
              <a:t> but the third shall be left therein”</a:t>
            </a:r>
          </a:p>
          <a:p>
            <a:pPr>
              <a:spcBef>
                <a:spcPts val="600"/>
              </a:spcBef>
            </a:pPr>
            <a:r>
              <a:rPr lang="en-CA" dirty="0">
                <a:solidFill>
                  <a:srgbClr val="FF3399"/>
                </a:solidFill>
              </a:rPr>
              <a:t>Current population of Israel = 8,529,815</a:t>
            </a:r>
          </a:p>
          <a:p>
            <a:r>
              <a:rPr lang="en-CA" dirty="0"/>
              <a:t>73% are Israeli = 6,226,765</a:t>
            </a:r>
          </a:p>
          <a:p>
            <a:r>
              <a:rPr lang="en-CA" dirty="0"/>
              <a:t>20% are Arab = 1,705,963</a:t>
            </a:r>
          </a:p>
          <a:p>
            <a:r>
              <a:rPr lang="en-CA" dirty="0"/>
              <a:t>Others = 597,087</a:t>
            </a:r>
          </a:p>
        </p:txBody>
      </p:sp>
      <p:sp>
        <p:nvSpPr>
          <p:cNvPr id="5" name="Slide Number Placeholder 4">
            <a:extLst>
              <a:ext uri="{FF2B5EF4-FFF2-40B4-BE49-F238E27FC236}">
                <a16:creationId xmlns:a16="http://schemas.microsoft.com/office/drawing/2014/main" id="{02C88143-8B20-419D-9EF8-E5331FDEB580}"/>
              </a:ext>
            </a:extLst>
          </p:cNvPr>
          <p:cNvSpPr>
            <a:spLocks noGrp="1"/>
          </p:cNvSpPr>
          <p:nvPr>
            <p:ph type="sldNum" sz="quarter" idx="11"/>
          </p:nvPr>
        </p:nvSpPr>
        <p:spPr/>
        <p:txBody>
          <a:bodyPr/>
          <a:lstStyle/>
          <a:p>
            <a:pPr>
              <a:defRPr/>
            </a:pPr>
            <a:fld id="{4E8CC3A0-FCCE-4EDC-BE77-EDC950FBCCD7}" type="slidenum">
              <a:rPr lang="en-US" altLang="en-US" smtClean="0"/>
              <a:pPr>
                <a:defRPr/>
              </a:pPr>
              <a:t>20</a:t>
            </a:fld>
            <a:endParaRPr lang="en-US" altLang="en-US"/>
          </a:p>
        </p:txBody>
      </p:sp>
      <p:sp>
        <p:nvSpPr>
          <p:cNvPr id="9" name="TextBox 8">
            <a:extLst>
              <a:ext uri="{FF2B5EF4-FFF2-40B4-BE49-F238E27FC236}">
                <a16:creationId xmlns:a16="http://schemas.microsoft.com/office/drawing/2014/main" id="{1AB482F9-EB6C-4829-AF09-56247CA1400D}"/>
              </a:ext>
            </a:extLst>
          </p:cNvPr>
          <p:cNvSpPr txBox="1"/>
          <p:nvPr/>
        </p:nvSpPr>
        <p:spPr>
          <a:xfrm>
            <a:off x="2019301" y="2922014"/>
            <a:ext cx="1356360" cy="400110"/>
          </a:xfrm>
          <a:prstGeom prst="rect">
            <a:avLst/>
          </a:prstGeom>
          <a:noFill/>
          <a:ln>
            <a:noFill/>
          </a:ln>
        </p:spPr>
        <p:txBody>
          <a:bodyPr wrap="square" rtlCol="0">
            <a:spAutoFit/>
          </a:bodyPr>
          <a:lstStyle/>
          <a:p>
            <a:pPr algn="l"/>
            <a:r>
              <a:rPr lang="en-CA" sz="2000" b="1" dirty="0">
                <a:latin typeface="+mn-lt"/>
              </a:rPr>
              <a:t>Jerusalem</a:t>
            </a:r>
          </a:p>
        </p:txBody>
      </p:sp>
      <p:sp>
        <p:nvSpPr>
          <p:cNvPr id="10" name="TextBox 9">
            <a:extLst>
              <a:ext uri="{FF2B5EF4-FFF2-40B4-BE49-F238E27FC236}">
                <a16:creationId xmlns:a16="http://schemas.microsoft.com/office/drawing/2014/main" id="{66756EAA-FFE9-49AE-895C-F2C19DAE8E38}"/>
              </a:ext>
            </a:extLst>
          </p:cNvPr>
          <p:cNvSpPr txBox="1"/>
          <p:nvPr/>
        </p:nvSpPr>
        <p:spPr>
          <a:xfrm>
            <a:off x="594361" y="2148139"/>
            <a:ext cx="1147156" cy="400110"/>
          </a:xfrm>
          <a:prstGeom prst="rect">
            <a:avLst/>
          </a:prstGeom>
          <a:noFill/>
          <a:ln>
            <a:noFill/>
          </a:ln>
        </p:spPr>
        <p:txBody>
          <a:bodyPr wrap="square" rtlCol="0">
            <a:spAutoFit/>
          </a:bodyPr>
          <a:lstStyle/>
          <a:p>
            <a:pPr algn="r"/>
            <a:r>
              <a:rPr lang="en-CA" sz="2000" b="1" dirty="0">
                <a:latin typeface="+mn-lt"/>
              </a:rPr>
              <a:t>Tel Aviv</a:t>
            </a:r>
          </a:p>
        </p:txBody>
      </p:sp>
      <p:pic>
        <p:nvPicPr>
          <p:cNvPr id="7" name="Picture 6" descr="A close up of a device&#10;&#10;Description automatically generated">
            <a:extLst>
              <a:ext uri="{FF2B5EF4-FFF2-40B4-BE49-F238E27FC236}">
                <a16:creationId xmlns:a16="http://schemas.microsoft.com/office/drawing/2014/main" id="{D85FA798-AB9E-4511-BB57-39439C8FABF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52157" y="462182"/>
            <a:ext cx="3063240" cy="5832428"/>
          </a:xfrm>
          <a:prstGeom prst="rect">
            <a:avLst/>
          </a:prstGeom>
          <a:effectLst/>
        </p:spPr>
      </p:pic>
      <p:graphicFrame>
        <p:nvGraphicFramePr>
          <p:cNvPr id="17" name="Table 16">
            <a:extLst>
              <a:ext uri="{FF2B5EF4-FFF2-40B4-BE49-F238E27FC236}">
                <a16:creationId xmlns:a16="http://schemas.microsoft.com/office/drawing/2014/main" id="{B13C8C01-7088-4EA6-B391-78EE0AB34639}"/>
              </a:ext>
            </a:extLst>
          </p:cNvPr>
          <p:cNvGraphicFramePr>
            <a:graphicFrameLocks noGrp="1"/>
          </p:cNvGraphicFramePr>
          <p:nvPr>
            <p:extLst>
              <p:ext uri="{D42A27DB-BD31-4B8C-83A1-F6EECF244321}">
                <p14:modId xmlns:p14="http://schemas.microsoft.com/office/powerpoint/2010/main" val="3207639895"/>
              </p:ext>
            </p:extLst>
          </p:nvPr>
        </p:nvGraphicFramePr>
        <p:xfrm>
          <a:off x="4583113" y="4951475"/>
          <a:ext cx="4221482" cy="1371600"/>
        </p:xfrm>
        <a:graphic>
          <a:graphicData uri="http://schemas.openxmlformats.org/drawingml/2006/table">
            <a:tbl>
              <a:tblPr firstRow="1" bandRow="1">
                <a:tableStyleId>{21E4AEA4-8DFA-4A89-87EB-49C32662AFE0}</a:tableStyleId>
              </a:tblPr>
              <a:tblGrid>
                <a:gridCol w="2110741">
                  <a:extLst>
                    <a:ext uri="{9D8B030D-6E8A-4147-A177-3AD203B41FA5}">
                      <a16:colId xmlns:a16="http://schemas.microsoft.com/office/drawing/2014/main" val="3797080207"/>
                    </a:ext>
                  </a:extLst>
                </a:gridCol>
                <a:gridCol w="2110741">
                  <a:extLst>
                    <a:ext uri="{9D8B030D-6E8A-4147-A177-3AD203B41FA5}">
                      <a16:colId xmlns:a16="http://schemas.microsoft.com/office/drawing/2014/main" val="1034637812"/>
                    </a:ext>
                  </a:extLst>
                </a:gridCol>
              </a:tblGrid>
              <a:tr h="370840">
                <a:tc>
                  <a:txBody>
                    <a:bodyPr/>
                    <a:lstStyle/>
                    <a:p>
                      <a:pPr algn="ctr"/>
                      <a:r>
                        <a:rPr lang="en-CA" sz="2400" dirty="0"/>
                        <a:t>Total</a:t>
                      </a:r>
                    </a:p>
                  </a:txBody>
                  <a:tcPr/>
                </a:tc>
                <a:tc>
                  <a:txBody>
                    <a:bodyPr/>
                    <a:lstStyle/>
                    <a:p>
                      <a:pPr algn="ctr"/>
                      <a:r>
                        <a:rPr lang="en-CA" sz="2400" dirty="0"/>
                        <a:t>Jews only</a:t>
                      </a:r>
                    </a:p>
                  </a:txBody>
                  <a:tcPr/>
                </a:tc>
                <a:extLst>
                  <a:ext uri="{0D108BD9-81ED-4DB2-BD59-A6C34878D82A}">
                    <a16:rowId xmlns:a16="http://schemas.microsoft.com/office/drawing/2014/main" val="543410829"/>
                  </a:ext>
                </a:extLst>
              </a:tr>
              <a:tr h="370840">
                <a:tc>
                  <a:txBody>
                    <a:bodyPr/>
                    <a:lstStyle/>
                    <a:p>
                      <a:pPr algn="ctr"/>
                      <a:r>
                        <a:rPr lang="en-CA" sz="2400" b="1" kern="0" dirty="0">
                          <a:solidFill>
                            <a:schemeClr val="tx1"/>
                          </a:solidFill>
                        </a:rPr>
                        <a:t>5,686,543</a:t>
                      </a:r>
                      <a:endParaRPr lang="en-CA" sz="2400" b="1" dirty="0"/>
                    </a:p>
                  </a:txBody>
                  <a:tcPr/>
                </a:tc>
                <a:tc>
                  <a:txBody>
                    <a:bodyPr/>
                    <a:lstStyle/>
                    <a:p>
                      <a:pPr algn="ctr"/>
                      <a:r>
                        <a:rPr lang="en-CA" sz="2400" b="1" dirty="0"/>
                        <a:t>4,151,177</a:t>
                      </a:r>
                    </a:p>
                  </a:txBody>
                  <a:tcPr/>
                </a:tc>
                <a:extLst>
                  <a:ext uri="{0D108BD9-81ED-4DB2-BD59-A6C34878D82A}">
                    <a16:rowId xmlns:a16="http://schemas.microsoft.com/office/drawing/2014/main" val="2437697254"/>
                  </a:ext>
                </a:extLst>
              </a:tr>
              <a:tr h="370840">
                <a:tc>
                  <a:txBody>
                    <a:bodyPr/>
                    <a:lstStyle/>
                    <a:p>
                      <a:pPr algn="ctr"/>
                      <a:r>
                        <a:rPr lang="en-CA" sz="2400" b="1" kern="0" dirty="0">
                          <a:solidFill>
                            <a:srgbClr val="0070C0"/>
                          </a:solidFill>
                        </a:rPr>
                        <a:t>2,843,272</a:t>
                      </a:r>
                      <a:endParaRPr lang="en-CA" sz="2400" b="1" dirty="0">
                        <a:solidFill>
                          <a:srgbClr val="0070C0"/>
                        </a:solidFill>
                      </a:endParaRPr>
                    </a:p>
                  </a:txBody>
                  <a:tcPr/>
                </a:tc>
                <a:tc>
                  <a:txBody>
                    <a:bodyPr/>
                    <a:lstStyle/>
                    <a:p>
                      <a:pPr algn="ctr"/>
                      <a:r>
                        <a:rPr lang="en-CA" sz="2400" b="1" dirty="0">
                          <a:solidFill>
                            <a:srgbClr val="0070C0"/>
                          </a:solidFill>
                        </a:rPr>
                        <a:t>2,075,588</a:t>
                      </a:r>
                    </a:p>
                  </a:txBody>
                  <a:tcPr/>
                </a:tc>
                <a:extLst>
                  <a:ext uri="{0D108BD9-81ED-4DB2-BD59-A6C34878D82A}">
                    <a16:rowId xmlns:a16="http://schemas.microsoft.com/office/drawing/2014/main" val="4111949863"/>
                  </a:ext>
                </a:extLst>
              </a:tr>
            </a:tbl>
          </a:graphicData>
        </a:graphic>
      </p:graphicFrame>
      <p:sp>
        <p:nvSpPr>
          <p:cNvPr id="11" name="TextBox 10">
            <a:extLst>
              <a:ext uri="{FF2B5EF4-FFF2-40B4-BE49-F238E27FC236}">
                <a16:creationId xmlns:a16="http://schemas.microsoft.com/office/drawing/2014/main" id="{C6E87C83-D09C-45CA-B616-18CB5A89B8EF}"/>
              </a:ext>
            </a:extLst>
          </p:cNvPr>
          <p:cNvSpPr txBox="1"/>
          <p:nvPr/>
        </p:nvSpPr>
        <p:spPr>
          <a:xfrm>
            <a:off x="243840" y="4996755"/>
            <a:ext cx="2159924" cy="1384995"/>
          </a:xfrm>
          <a:prstGeom prst="rect">
            <a:avLst/>
          </a:prstGeom>
          <a:noFill/>
          <a:ln>
            <a:noFill/>
          </a:ln>
        </p:spPr>
        <p:txBody>
          <a:bodyPr wrap="square" rtlCol="0">
            <a:spAutoFit/>
          </a:bodyPr>
          <a:lstStyle/>
          <a:p>
            <a:pPr algn="ctr"/>
            <a:r>
              <a:rPr lang="en-CA" sz="2800" b="1" dirty="0">
                <a:solidFill>
                  <a:srgbClr val="FFFF00"/>
                </a:solidFill>
                <a:effectLst>
                  <a:glow rad="139700">
                    <a:srgbClr val="000000"/>
                  </a:glow>
                </a:effectLst>
                <a:latin typeface="+mn-lt"/>
              </a:rPr>
              <a:t>Areas of population density</a:t>
            </a:r>
          </a:p>
        </p:txBody>
      </p:sp>
      <p:sp>
        <p:nvSpPr>
          <p:cNvPr id="18" name="TextBox 17">
            <a:extLst>
              <a:ext uri="{FF2B5EF4-FFF2-40B4-BE49-F238E27FC236}">
                <a16:creationId xmlns:a16="http://schemas.microsoft.com/office/drawing/2014/main" id="{1D254971-A5B4-4778-BBD0-4776871E2B17}"/>
              </a:ext>
            </a:extLst>
          </p:cNvPr>
          <p:cNvSpPr txBox="1"/>
          <p:nvPr/>
        </p:nvSpPr>
        <p:spPr>
          <a:xfrm>
            <a:off x="2320879" y="2188478"/>
            <a:ext cx="1356360" cy="879472"/>
          </a:xfrm>
          <a:prstGeom prst="rect">
            <a:avLst/>
          </a:prstGeom>
          <a:noFill/>
          <a:ln>
            <a:noFill/>
          </a:ln>
        </p:spPr>
        <p:txBody>
          <a:bodyPr wrap="square" rtlCol="0">
            <a:spAutoFit/>
          </a:bodyPr>
          <a:lstStyle/>
          <a:p>
            <a:pPr algn="l">
              <a:lnSpc>
                <a:spcPct val="85000"/>
              </a:lnSpc>
            </a:pPr>
            <a:r>
              <a:rPr lang="en-CA" sz="2000" b="1" dirty="0">
                <a:solidFill>
                  <a:srgbClr val="002060"/>
                </a:solidFill>
                <a:latin typeface="+mn-lt"/>
              </a:rPr>
              <a:t>The mountains of Israel</a:t>
            </a:r>
          </a:p>
        </p:txBody>
      </p:sp>
    </p:spTree>
    <p:extLst>
      <p:ext uri="{BB962C8B-B14F-4D97-AF65-F5344CB8AC3E}">
        <p14:creationId xmlns:p14="http://schemas.microsoft.com/office/powerpoint/2010/main" val="906139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xEl>
                                              <p:pRg st="0" end="0"/>
                                            </p:txEl>
                                          </p:spTgt>
                                        </p:tgtEl>
                                        <p:attrNameLst>
                                          <p:attrName>style.visibility</p:attrName>
                                        </p:attrNameLst>
                                      </p:cBhvr>
                                      <p:to>
                                        <p:strVal val="visible"/>
                                      </p:to>
                                    </p:set>
                                    <p:animEffect transition="in" filter="fade">
                                      <p:cBhvr>
                                        <p:cTn id="18" dur="500"/>
                                        <p:tgtEl>
                                          <p:spTgt spid="14">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animEffect transition="in" filter="fade">
                                      <p:cBhvr>
                                        <p:cTn id="21" dur="500"/>
                                        <p:tgtEl>
                                          <p:spTgt spid="14">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4">
                                            <p:txEl>
                                              <p:pRg st="2" end="2"/>
                                            </p:txEl>
                                          </p:spTgt>
                                        </p:tgtEl>
                                        <p:attrNameLst>
                                          <p:attrName>style.visibility</p:attrName>
                                        </p:attrNameLst>
                                      </p:cBhvr>
                                      <p:to>
                                        <p:strVal val="visible"/>
                                      </p:to>
                                    </p:set>
                                    <p:animEffect transition="in" filter="fade">
                                      <p:cBhvr>
                                        <p:cTn id="26" dur="500"/>
                                        <p:tgtEl>
                                          <p:spTgt spid="14">
                                            <p:txEl>
                                              <p:pRg st="2" end="2"/>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4">
                                            <p:txEl>
                                              <p:pRg st="3" end="3"/>
                                            </p:txEl>
                                          </p:spTgt>
                                        </p:tgtEl>
                                        <p:attrNameLst>
                                          <p:attrName>style.visibility</p:attrName>
                                        </p:attrNameLst>
                                      </p:cBhvr>
                                      <p:to>
                                        <p:strVal val="visible"/>
                                      </p:to>
                                    </p:set>
                                    <p:animEffect transition="in" filter="fade">
                                      <p:cBhvr>
                                        <p:cTn id="29" dur="500"/>
                                        <p:tgtEl>
                                          <p:spTgt spid="14">
                                            <p:txEl>
                                              <p:pRg st="3" end="3"/>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4">
                                            <p:txEl>
                                              <p:pRg st="4" end="4"/>
                                            </p:txEl>
                                          </p:spTgt>
                                        </p:tgtEl>
                                        <p:attrNameLst>
                                          <p:attrName>style.visibility</p:attrName>
                                        </p:attrNameLst>
                                      </p:cBhvr>
                                      <p:to>
                                        <p:strVal val="visible"/>
                                      </p:to>
                                    </p:set>
                                    <p:animEffect transition="in" filter="fade">
                                      <p:cBhvr>
                                        <p:cTn id="32" dur="500"/>
                                        <p:tgtEl>
                                          <p:spTgt spid="14">
                                            <p:txEl>
                                              <p:pRg st="4" end="4"/>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xEl>
                                              <p:pRg st="5" end="5"/>
                                            </p:txEl>
                                          </p:spTgt>
                                        </p:tgtEl>
                                        <p:attrNameLst>
                                          <p:attrName>style.visibility</p:attrName>
                                        </p:attrNameLst>
                                      </p:cBhvr>
                                      <p:to>
                                        <p:strVal val="visible"/>
                                      </p:to>
                                    </p:set>
                                    <p:animEffect transition="in" filter="fade">
                                      <p:cBhvr>
                                        <p:cTn id="35" dur="500"/>
                                        <p:tgtEl>
                                          <p:spTgt spid="14">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up)">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3657600" cy="1143000"/>
          </a:xfrm>
        </p:spPr>
        <p:txBody>
          <a:bodyPr/>
          <a:lstStyle/>
          <a:p>
            <a:r>
              <a:rPr lang="en-US" dirty="0"/>
              <a:t>Daniel 11:45</a:t>
            </a:r>
          </a:p>
        </p:txBody>
      </p:sp>
      <p:pic>
        <p:nvPicPr>
          <p:cNvPr id="2" name="Picture 1" descr="Daniel 11v45 copy.jpg"/>
          <p:cNvPicPr>
            <a:picLocks noChangeAspect="1"/>
          </p:cNvPicPr>
          <p:nvPr/>
        </p:nvPicPr>
        <p:blipFill rotWithShape="1">
          <a:blip r:embed="rId3"/>
          <a:srcRect r="53333"/>
          <a:stretch/>
        </p:blipFill>
        <p:spPr>
          <a:xfrm>
            <a:off x="0" y="0"/>
            <a:ext cx="4267200" cy="6858000"/>
          </a:xfrm>
          <a:prstGeom prst="rect">
            <a:avLst/>
          </a:prstGeom>
        </p:spPr>
      </p:pic>
      <p:sp>
        <p:nvSpPr>
          <p:cNvPr id="4" name="Content Placeholder 3"/>
          <p:cNvSpPr>
            <a:spLocks noGrp="1"/>
          </p:cNvSpPr>
          <p:nvPr>
            <p:ph idx="1"/>
          </p:nvPr>
        </p:nvSpPr>
        <p:spPr>
          <a:xfrm>
            <a:off x="4572000" y="1418492"/>
            <a:ext cx="4267200" cy="4963258"/>
          </a:xfrm>
        </p:spPr>
        <p:txBody>
          <a:bodyPr/>
          <a:lstStyle/>
          <a:p>
            <a:r>
              <a:rPr lang="en-US" b="1" dirty="0">
                <a:effectLst>
                  <a:outerShdw blurRad="38100" dist="38100" dir="2700000" algn="tl">
                    <a:srgbClr val="000000">
                      <a:alpha val="43137"/>
                    </a:srgbClr>
                  </a:outerShdw>
                </a:effectLst>
              </a:rPr>
              <a:t>Israel humiliated – </a:t>
            </a:r>
            <a:r>
              <a:rPr lang="en-US" b="1" dirty="0">
                <a:ln>
                  <a:solidFill>
                    <a:schemeClr val="bg1"/>
                  </a:solidFill>
                </a:ln>
                <a:solidFill>
                  <a:srgbClr val="FF0000"/>
                </a:solidFill>
                <a:effectLst>
                  <a:outerShdw blurRad="38100" dist="38100" dir="2700000" algn="tl">
                    <a:srgbClr val="000000">
                      <a:alpha val="43137"/>
                    </a:srgbClr>
                  </a:outerShdw>
                </a:effectLst>
              </a:rPr>
              <a:t>Jer.30:4-7</a:t>
            </a:r>
          </a:p>
          <a:p>
            <a:r>
              <a:rPr lang="en-US" b="1" dirty="0">
                <a:effectLst>
                  <a:outerShdw blurRad="38100" dist="38100" dir="2700000" algn="tl">
                    <a:srgbClr val="000000">
                      <a:alpha val="43137"/>
                    </a:srgbClr>
                  </a:outerShdw>
                </a:effectLst>
              </a:rPr>
              <a:t>Jerusalem humiliated – </a:t>
            </a:r>
            <a:r>
              <a:rPr lang="en-US" b="1" dirty="0">
                <a:ln>
                  <a:solidFill>
                    <a:schemeClr val="bg1"/>
                  </a:solidFill>
                </a:ln>
                <a:solidFill>
                  <a:srgbClr val="FF0000"/>
                </a:solidFill>
                <a:effectLst>
                  <a:outerShdw blurRad="38100" dist="38100" dir="2700000" algn="tl">
                    <a:srgbClr val="000000">
                      <a:alpha val="43137"/>
                    </a:srgbClr>
                  </a:outerShdw>
                </a:effectLst>
              </a:rPr>
              <a:t>Zech.14:1-2</a:t>
            </a:r>
          </a:p>
          <a:p>
            <a:r>
              <a:rPr lang="en-US" b="1" dirty="0">
                <a:effectLst>
                  <a:outerShdw blurRad="38100" dist="38100" dir="2700000" algn="tl">
                    <a:srgbClr val="000000">
                      <a:alpha val="43137"/>
                    </a:srgbClr>
                  </a:outerShdw>
                </a:effectLst>
              </a:rPr>
              <a:t>Jewish casualties high – </a:t>
            </a:r>
            <a:r>
              <a:rPr lang="en-US" b="1" dirty="0">
                <a:ln>
                  <a:solidFill>
                    <a:schemeClr val="bg1"/>
                  </a:solidFill>
                </a:ln>
                <a:solidFill>
                  <a:srgbClr val="FF0000"/>
                </a:solidFill>
                <a:effectLst>
                  <a:outerShdw blurRad="38100" dist="38100" dir="2700000" algn="tl">
                    <a:srgbClr val="000000">
                      <a:alpha val="43137"/>
                    </a:srgbClr>
                  </a:outerShdw>
                </a:effectLst>
              </a:rPr>
              <a:t>Zech.13:8-9</a:t>
            </a:r>
          </a:p>
          <a:p>
            <a:r>
              <a:rPr lang="en-US" b="1" dirty="0">
                <a:effectLst>
                  <a:outerShdw blurRad="38100" dist="38100" dir="2700000" algn="tl">
                    <a:srgbClr val="000000">
                      <a:alpha val="43137"/>
                    </a:srgbClr>
                  </a:outerShdw>
                </a:effectLst>
              </a:rPr>
              <a:t>Arab nations seize the land – </a:t>
            </a:r>
            <a:r>
              <a:rPr lang="en-US" b="1" dirty="0">
                <a:ln>
                  <a:solidFill>
                    <a:schemeClr val="bg1"/>
                  </a:solidFill>
                </a:ln>
                <a:solidFill>
                  <a:srgbClr val="FF0000"/>
                </a:solidFill>
                <a:effectLst>
                  <a:outerShdw blurRad="38100" dist="38100" dir="2700000" algn="tl">
                    <a:srgbClr val="000000">
                      <a:alpha val="43137"/>
                    </a:srgbClr>
                  </a:outerShdw>
                </a:effectLst>
              </a:rPr>
              <a:t>Ezek.36:2-3</a:t>
            </a:r>
          </a:p>
          <a:p>
            <a:r>
              <a:rPr lang="en-US" dirty="0">
                <a:effectLst>
                  <a:outerShdw blurRad="38100" dist="38100" dir="2700000" algn="tl">
                    <a:srgbClr val="000000">
                      <a:alpha val="43137"/>
                    </a:srgbClr>
                  </a:outerShdw>
                </a:effectLst>
              </a:rPr>
              <a:t>Israel is in despair – </a:t>
            </a:r>
            <a:r>
              <a:rPr lang="en-US" dirty="0">
                <a:ln>
                  <a:solidFill>
                    <a:schemeClr val="bg1"/>
                  </a:solidFill>
                </a:ln>
                <a:solidFill>
                  <a:srgbClr val="FF0000"/>
                </a:solidFill>
                <a:effectLst>
                  <a:outerShdw blurRad="38100" dist="38100" dir="2700000" algn="tl">
                    <a:srgbClr val="000000">
                      <a:alpha val="43137"/>
                    </a:srgbClr>
                  </a:outerShdw>
                </a:effectLst>
              </a:rPr>
              <a:t>Ezek.37:11; Isa.49:14; Psa.102:8-11</a:t>
            </a:r>
            <a:endParaRPr lang="en-US" b="1" dirty="0">
              <a:ln>
                <a:solidFill>
                  <a:schemeClr val="bg1"/>
                </a:solidFill>
              </a:ln>
              <a:solidFill>
                <a:srgbClr val="FF0000"/>
              </a:solidFill>
              <a:effectLst>
                <a:outerShdw blurRad="38100" dist="38100" dir="2700000" algn="tl">
                  <a:srgbClr val="000000">
                    <a:alpha val="43137"/>
                  </a:srgbClr>
                </a:outerShdw>
              </a:effectLst>
            </a:endParaRPr>
          </a:p>
        </p:txBody>
      </p:sp>
      <p:sp>
        <p:nvSpPr>
          <p:cNvPr id="5" name="TextBox 4"/>
          <p:cNvSpPr txBox="1"/>
          <p:nvPr/>
        </p:nvSpPr>
        <p:spPr>
          <a:xfrm>
            <a:off x="4572000" y="304800"/>
            <a:ext cx="4267200" cy="1077218"/>
          </a:xfrm>
          <a:prstGeom prst="rect">
            <a:avLst/>
          </a:prstGeom>
          <a:noFill/>
        </p:spPr>
        <p:txBody>
          <a:bodyPr wrap="square" rtlCol="0">
            <a:spAutoFit/>
          </a:bodyPr>
          <a:lstStyle/>
          <a:p>
            <a:r>
              <a:rPr lang="en-US" sz="3200" b="1" dirty="0">
                <a:solidFill>
                  <a:srgbClr val="FF9900"/>
                </a:solidFill>
              </a:rPr>
              <a:t>The Time of Jacob’s Trouble</a:t>
            </a:r>
          </a:p>
        </p:txBody>
      </p:sp>
      <p:sp>
        <p:nvSpPr>
          <p:cNvPr id="6" name="Slide Number Placeholder 5">
            <a:extLst>
              <a:ext uri="{FF2B5EF4-FFF2-40B4-BE49-F238E27FC236}">
                <a16:creationId xmlns:a16="http://schemas.microsoft.com/office/drawing/2014/main" id="{A86640DC-3872-4565-A353-FD73D3FCB163}"/>
              </a:ext>
            </a:extLst>
          </p:cNvPr>
          <p:cNvSpPr>
            <a:spLocks noGrp="1"/>
          </p:cNvSpPr>
          <p:nvPr>
            <p:ph type="sldNum" sz="quarter" idx="11"/>
          </p:nvPr>
        </p:nvSpPr>
        <p:spPr/>
        <p:txBody>
          <a:bodyPr/>
          <a:lstStyle/>
          <a:p>
            <a:pPr>
              <a:defRPr/>
            </a:pPr>
            <a:fld id="{DE80585F-8FD8-4304-8BFB-7BA7CCEB7DAE}" type="slidenum">
              <a:rPr lang="en-US" altLang="en-US" smtClean="0"/>
              <a:pPr>
                <a:defRPr/>
              </a:pPr>
              <a:t>21</a:t>
            </a:fld>
            <a:endParaRPr lang="en-US" altLang="en-US"/>
          </a:p>
        </p:txBody>
      </p:sp>
      <p:pic>
        <p:nvPicPr>
          <p:cNvPr id="7" name="Picture 6" descr="Daniel 12v2 time of trouble copy.jpg">
            <a:extLst>
              <a:ext uri="{FF2B5EF4-FFF2-40B4-BE49-F238E27FC236}">
                <a16:creationId xmlns:a16="http://schemas.microsoft.com/office/drawing/2014/main" id="{3632E495-2A53-421E-94D4-CD259C839E09}"/>
              </a:ext>
            </a:extLst>
          </p:cNvPr>
          <p:cNvPicPr>
            <a:picLocks noChangeAspect="1"/>
          </p:cNvPicPr>
          <p:nvPr/>
        </p:nvPicPr>
        <p:blipFill rotWithShape="1">
          <a:blip r:embed="rId4"/>
          <a:srcRect l="53333"/>
          <a:stretch/>
        </p:blipFill>
        <p:spPr>
          <a:xfrm>
            <a:off x="0" y="0"/>
            <a:ext cx="42672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84DE5C2-2300-4A5E-8090-CBF4E36CF443}"/>
              </a:ext>
            </a:extLst>
          </p:cNvPr>
          <p:cNvSpPr>
            <a:spLocks noGrp="1"/>
          </p:cNvSpPr>
          <p:nvPr>
            <p:ph type="sldNum" sz="quarter" idx="11"/>
          </p:nvPr>
        </p:nvSpPr>
        <p:spPr/>
        <p:txBody>
          <a:bodyPr/>
          <a:lstStyle/>
          <a:p>
            <a:pPr>
              <a:defRPr/>
            </a:pPr>
            <a:fld id="{4E8CC3A0-FCCE-4EDC-BE77-EDC950FBCCD7}" type="slidenum">
              <a:rPr lang="en-US" altLang="en-US" smtClean="0">
                <a:solidFill>
                  <a:schemeClr val="tx1"/>
                </a:solidFill>
              </a:rPr>
              <a:pPr>
                <a:defRPr/>
              </a:pPr>
              <a:t>22</a:t>
            </a:fld>
            <a:endParaRPr lang="en-US" altLang="en-US" dirty="0">
              <a:solidFill>
                <a:schemeClr val="tx1"/>
              </a:solidFill>
            </a:endParaRPr>
          </a:p>
        </p:txBody>
      </p:sp>
      <p:pic>
        <p:nvPicPr>
          <p:cNvPr id="6" name="Picture 5">
            <a:extLst>
              <a:ext uri="{FF2B5EF4-FFF2-40B4-BE49-F238E27FC236}">
                <a16:creationId xmlns:a16="http://schemas.microsoft.com/office/drawing/2014/main" id="{7337B920-B6E9-45B3-9D13-C62201955F77}"/>
              </a:ext>
            </a:extLst>
          </p:cNvPr>
          <p:cNvPicPr/>
          <p:nvPr/>
        </p:nvPicPr>
        <p:blipFill rotWithShape="1">
          <a:blip r:embed="rId2">
            <a:extLst>
              <a:ext uri="{28A0092B-C50C-407E-A947-70E740481C1C}">
                <a14:useLocalDpi xmlns:a14="http://schemas.microsoft.com/office/drawing/2010/main"/>
              </a:ext>
            </a:extLst>
          </a:blip>
          <a:srcRect l="10219" t="19390" r="78862" b="66730"/>
          <a:stretch/>
        </p:blipFill>
        <p:spPr bwMode="auto">
          <a:xfrm>
            <a:off x="483408" y="374765"/>
            <a:ext cx="1709698" cy="1223126"/>
          </a:xfrm>
          <a:prstGeom prst="rect">
            <a:avLst/>
          </a:prstGeom>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95A5016C-2A54-49F9-B6E8-2D13BE978392}"/>
              </a:ext>
            </a:extLst>
          </p:cNvPr>
          <p:cNvSpPr txBox="1"/>
          <p:nvPr/>
        </p:nvSpPr>
        <p:spPr>
          <a:xfrm>
            <a:off x="2382982" y="232179"/>
            <a:ext cx="4396509" cy="1200329"/>
          </a:xfrm>
          <a:prstGeom prst="rect">
            <a:avLst/>
          </a:prstGeom>
          <a:noFill/>
          <a:ln>
            <a:noFill/>
          </a:ln>
        </p:spPr>
        <p:txBody>
          <a:bodyPr wrap="square" rtlCol="0">
            <a:spAutoFit/>
          </a:bodyPr>
          <a:lstStyle/>
          <a:p>
            <a:r>
              <a:rPr lang="en-CA" sz="2400" b="1" dirty="0">
                <a:solidFill>
                  <a:srgbClr val="002060"/>
                </a:solidFill>
              </a:rPr>
              <a:t>Why Jordan cancelled part of its peace treaty with Israel</a:t>
            </a:r>
            <a:endParaRPr lang="en-CA" sz="3200" dirty="0">
              <a:solidFill>
                <a:srgbClr val="002060"/>
              </a:solidFill>
              <a:latin typeface="+mn-lt"/>
            </a:endParaRPr>
          </a:p>
        </p:txBody>
      </p:sp>
      <p:sp>
        <p:nvSpPr>
          <p:cNvPr id="8" name="TextBox 7">
            <a:extLst>
              <a:ext uri="{FF2B5EF4-FFF2-40B4-BE49-F238E27FC236}">
                <a16:creationId xmlns:a16="http://schemas.microsoft.com/office/drawing/2014/main" id="{61971DCD-2BA7-4EE5-AAC0-56F31CC5D748}"/>
              </a:ext>
            </a:extLst>
          </p:cNvPr>
          <p:cNvSpPr txBox="1"/>
          <p:nvPr/>
        </p:nvSpPr>
        <p:spPr>
          <a:xfrm>
            <a:off x="221674" y="1705827"/>
            <a:ext cx="8700652" cy="4801314"/>
          </a:xfrm>
          <a:prstGeom prst="rect">
            <a:avLst/>
          </a:prstGeom>
          <a:noFill/>
          <a:ln>
            <a:noFill/>
          </a:ln>
        </p:spPr>
        <p:txBody>
          <a:bodyPr wrap="square" rtlCol="0">
            <a:spAutoFit/>
          </a:bodyPr>
          <a:lstStyle/>
          <a:p>
            <a:r>
              <a:rPr lang="en-CA" dirty="0"/>
              <a:t>The move comes as Jordan has been repeatedly sidelined on US-Israeli decisions concerning Jerusalem and Palestinian refugees.</a:t>
            </a:r>
          </a:p>
          <a:p>
            <a:endParaRPr lang="en-CA" dirty="0"/>
          </a:p>
          <a:p>
            <a:r>
              <a:rPr lang="en-CA" dirty="0"/>
              <a:t>Jordan has announced the cancellation of clauses in its 1994 peace treaty with Israel that had allowed Israel to use two agricultural areas along the border, al-</a:t>
            </a:r>
            <a:r>
              <a:rPr lang="en-CA" dirty="0" err="1"/>
              <a:t>Baqura</a:t>
            </a:r>
            <a:r>
              <a:rPr lang="en-CA" dirty="0"/>
              <a:t> and al-</a:t>
            </a:r>
            <a:r>
              <a:rPr lang="en-CA" dirty="0" err="1"/>
              <a:t>Ghamr</a:t>
            </a:r>
            <a:r>
              <a:rPr lang="en-CA" dirty="0"/>
              <a:t>. The clauses had been harshly criticized inside Jordan as being unfair and biased towards Israel.</a:t>
            </a:r>
          </a:p>
          <a:p>
            <a:endParaRPr lang="en-CA" dirty="0"/>
          </a:p>
          <a:p>
            <a:r>
              <a:rPr lang="en-CA" dirty="0"/>
              <a:t>The deal had allowed Israel to essentially “lease” these areas from Jordan for renewable 25-year periods, unless either party opted to cancel the deal. The Jordanian decision not to renew came as a surprise, both domestically and within Israel.</a:t>
            </a:r>
          </a:p>
          <a:p>
            <a:endParaRPr lang="en-CA" dirty="0"/>
          </a:p>
          <a:p>
            <a:r>
              <a:rPr lang="en-CA" dirty="0"/>
              <a:t>Over the past quarter century, Jordan has reiterated that peace is the country's "strategic choice", and previous attempts to force the government to exit the treaty with Israel have failed. Last December, parliamentarians opted to re-examine the treaty in response to the US recognition of Jerusalem as the capital of Israel.</a:t>
            </a:r>
          </a:p>
        </p:txBody>
      </p:sp>
      <p:sp>
        <p:nvSpPr>
          <p:cNvPr id="9" name="Rectangle 8">
            <a:extLst>
              <a:ext uri="{FF2B5EF4-FFF2-40B4-BE49-F238E27FC236}">
                <a16:creationId xmlns:a16="http://schemas.microsoft.com/office/drawing/2014/main" id="{F1993DC2-8C83-4F8C-905C-CF43496B96AE}"/>
              </a:ext>
            </a:extLst>
          </p:cNvPr>
          <p:cNvSpPr/>
          <p:nvPr/>
        </p:nvSpPr>
        <p:spPr>
          <a:xfrm>
            <a:off x="2382982" y="1354968"/>
            <a:ext cx="1864549" cy="369332"/>
          </a:xfrm>
          <a:prstGeom prst="rect">
            <a:avLst/>
          </a:prstGeom>
        </p:spPr>
        <p:txBody>
          <a:bodyPr wrap="none">
            <a:spAutoFit/>
          </a:bodyPr>
          <a:lstStyle/>
          <a:p>
            <a:r>
              <a:rPr lang="en-CA" dirty="0">
                <a:latin typeface="OpenSans"/>
                <a:ea typeface="Times New Roman" panose="02020603050405020304" pitchFamily="18" charset="0"/>
                <a:cs typeface="Times New Roman" panose="02020603050405020304" pitchFamily="18" charset="0"/>
              </a:rPr>
              <a:t>4 November 2018</a:t>
            </a:r>
            <a:endParaRPr lang="en-CA" dirty="0"/>
          </a:p>
        </p:txBody>
      </p:sp>
      <p:pic>
        <p:nvPicPr>
          <p:cNvPr id="10" name="Picture 9" descr="https://www.middleeasteye.net/sites/default/files/styles/wysiwyg_large/public/images/000_1A05OP.jpg?itok=0FbLvuIR">
            <a:extLst>
              <a:ext uri="{FF2B5EF4-FFF2-40B4-BE49-F238E27FC236}">
                <a16:creationId xmlns:a16="http://schemas.microsoft.com/office/drawing/2014/main" id="{30E7B556-9CB3-4FBB-AD72-0C32A935CEE1}"/>
              </a:ext>
            </a:extLst>
          </p:cNvPr>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79284" y="232179"/>
            <a:ext cx="1864549" cy="1356476"/>
          </a:xfrm>
          <a:prstGeom prst="rect">
            <a:avLst/>
          </a:prstGeom>
          <a:noFill/>
          <a:ln>
            <a:noFill/>
          </a:ln>
        </p:spPr>
      </p:pic>
    </p:spTree>
    <p:extLst>
      <p:ext uri="{BB962C8B-B14F-4D97-AF65-F5344CB8AC3E}">
        <p14:creationId xmlns:p14="http://schemas.microsoft.com/office/powerpoint/2010/main" val="66420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noFill/>
        </a:ln>
      </a:spPr>
      <a:bodyPr wrap="square" rtlCol="0">
        <a:spAutoFit/>
      </a:bodyPr>
      <a:lstStyle>
        <a:defPPr algn="l">
          <a:defRPr sz="2400" dirty="0">
            <a:solidFill>
              <a:schemeClr val="bg1"/>
            </a:solidFill>
            <a:latin typeface="+mn-l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5629</TotalTime>
  <Words>2330</Words>
  <Application>Microsoft Office PowerPoint</Application>
  <PresentationFormat>On-screen Show (4:3)</PresentationFormat>
  <Paragraphs>410</Paragraphs>
  <Slides>22</Slides>
  <Notes>20</Notes>
  <HiddenSlides>1</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1" baseType="lpstr">
      <vt:lpstr>Arial</vt:lpstr>
      <vt:lpstr>Calibri</vt:lpstr>
      <vt:lpstr>Candara</vt:lpstr>
      <vt:lpstr>Impact</vt:lpstr>
      <vt:lpstr>OpenSans</vt:lpstr>
      <vt:lpstr>Tahoma</vt:lpstr>
      <vt:lpstr>Wingdings</vt:lpstr>
      <vt:lpstr>Default Design</vt:lpstr>
      <vt:lpstr>CorelDRAW</vt:lpstr>
      <vt:lpstr>When the Master Returns</vt:lpstr>
      <vt:lpstr>PowerPoint Presentation</vt:lpstr>
      <vt:lpstr>Where does Ezekiel 38 fit into the scheme of prophecy?</vt:lpstr>
      <vt:lpstr>PowerPoint Presentation</vt:lpstr>
      <vt:lpstr>PowerPoint Presentation</vt:lpstr>
      <vt:lpstr>The Time of the End</vt:lpstr>
      <vt:lpstr>Ezekiel 38 in Context</vt:lpstr>
      <vt:lpstr>Peace in Israel?</vt:lpstr>
      <vt:lpstr>PowerPoint Presentation</vt:lpstr>
      <vt:lpstr>Psalm 83:5-8</vt:lpstr>
      <vt:lpstr>PowerPoint Presentation</vt:lpstr>
      <vt:lpstr>PowerPoint Presentation</vt:lpstr>
      <vt:lpstr>Tomorrow’s Headlines</vt:lpstr>
      <vt:lpstr>Like a storm</vt:lpstr>
      <vt:lpstr>Like a whirlwind</vt:lpstr>
      <vt:lpstr>PowerPoint Presentation</vt:lpstr>
      <vt:lpstr>PowerPoint Presentation</vt:lpstr>
      <vt:lpstr>Gog’s military strength</vt:lpstr>
      <vt:lpstr>PowerPoint Presentation</vt:lpstr>
      <vt:lpstr>Israel bears her shame</vt:lpstr>
      <vt:lpstr>Daniel 11:45</vt:lpstr>
      <vt:lpstr>PowerPoint Presentation</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rkidd</dc:creator>
  <cp:lastModifiedBy>Joey Marple</cp:lastModifiedBy>
  <cp:revision>225</cp:revision>
  <cp:lastPrinted>2019-02-02T17:34:52Z</cp:lastPrinted>
  <dcterms:created xsi:type="dcterms:W3CDTF">2003-09-29T22:03:37Z</dcterms:created>
  <dcterms:modified xsi:type="dcterms:W3CDTF">2019-03-10T17:04:05Z</dcterms:modified>
</cp:coreProperties>
</file>