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7" r:id="rId2"/>
    <p:sldId id="484" r:id="rId3"/>
    <p:sldId id="485" r:id="rId4"/>
    <p:sldId id="489" r:id="rId5"/>
    <p:sldId id="259" r:id="rId6"/>
    <p:sldId id="327" r:id="rId7"/>
    <p:sldId id="307" r:id="rId8"/>
    <p:sldId id="282" r:id="rId9"/>
    <p:sldId id="498" r:id="rId10"/>
    <p:sldId id="319" r:id="rId11"/>
    <p:sldId id="326" r:id="rId12"/>
    <p:sldId id="261" r:id="rId13"/>
    <p:sldId id="492" r:id="rId14"/>
    <p:sldId id="304" r:id="rId15"/>
    <p:sldId id="309" r:id="rId16"/>
    <p:sldId id="306" r:id="rId17"/>
    <p:sldId id="497" r:id="rId18"/>
    <p:sldId id="308" r:id="rId19"/>
    <p:sldId id="500" r:id="rId20"/>
    <p:sldId id="491" r:id="rId21"/>
    <p:sldId id="493" r:id="rId22"/>
    <p:sldId id="496" r:id="rId23"/>
    <p:sldId id="494" r:id="rId24"/>
    <p:sldId id="499" r:id="rId25"/>
    <p:sldId id="266" r:id="rId26"/>
    <p:sldId id="278" r:id="rId27"/>
    <p:sldId id="264" r:id="rId28"/>
    <p:sldId id="267" r:id="rId29"/>
    <p:sldId id="277" r:id="rId30"/>
    <p:sldId id="284" r:id="rId31"/>
    <p:sldId id="495" r:id="rId32"/>
    <p:sldId id="490" r:id="rId33"/>
    <p:sldId id="301" r:id="rId34"/>
    <p:sldId id="329"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99FF"/>
    <a:srgbClr val="00FF00"/>
    <a:srgbClr val="00FFFF"/>
    <a:srgbClr val="FFFFCC"/>
    <a:srgbClr val="000099"/>
    <a:srgbClr val="00CCFF"/>
    <a:srgbClr val="FFFF00"/>
    <a:srgbClr val="00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2624" autoAdjust="0"/>
  </p:normalViewPr>
  <p:slideViewPr>
    <p:cSldViewPr snapToGrid="0">
      <p:cViewPr varScale="1">
        <p:scale>
          <a:sx n="63" d="100"/>
          <a:sy n="63" d="100"/>
        </p:scale>
        <p:origin x="62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74"/>
    </p:cViewPr>
  </p:sorterViewPr>
  <p:notesViewPr>
    <p:cSldViewPr snapToGrid="0">
      <p:cViewPr>
        <p:scale>
          <a:sx n="80" d="100"/>
          <a:sy n="80" d="100"/>
        </p:scale>
        <p:origin x="2256" y="-77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wmf"/><Relationship Id="rId1" Type="http://schemas.openxmlformats.org/officeDocument/2006/relationships/image" Target="../media/image2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47A00E3-871A-4828-9F17-D2A94AE4322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2771" name="Rectangle 3">
            <a:extLst>
              <a:ext uri="{FF2B5EF4-FFF2-40B4-BE49-F238E27FC236}">
                <a16:creationId xmlns:a16="http://schemas.microsoft.com/office/drawing/2014/main" id="{B29ECEAF-7211-4C28-9B02-4253BD5C4702}"/>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2772" name="Rectangle 4">
            <a:extLst>
              <a:ext uri="{FF2B5EF4-FFF2-40B4-BE49-F238E27FC236}">
                <a16:creationId xmlns:a16="http://schemas.microsoft.com/office/drawing/2014/main" id="{8FFDFD04-0A0F-4D90-B04D-877A0B17AB4B}"/>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2773" name="Rectangle 5">
            <a:extLst>
              <a:ext uri="{FF2B5EF4-FFF2-40B4-BE49-F238E27FC236}">
                <a16:creationId xmlns:a16="http://schemas.microsoft.com/office/drawing/2014/main" id="{87144B4A-DFB0-4E6A-BAEE-59AA2C0E8A85}"/>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5F19572-AFAA-4AAE-A661-34B6DDC4CB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7A8EBC3-6524-40FF-9E77-C754F558886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363" name="Rectangle 3">
            <a:extLst>
              <a:ext uri="{FF2B5EF4-FFF2-40B4-BE49-F238E27FC236}">
                <a16:creationId xmlns:a16="http://schemas.microsoft.com/office/drawing/2014/main" id="{868AFFC1-305F-4891-884A-B46CC10C117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1F3835E2-E3C3-4611-A1AF-7A9AFD61633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a:extLst>
              <a:ext uri="{FF2B5EF4-FFF2-40B4-BE49-F238E27FC236}">
                <a16:creationId xmlns:a16="http://schemas.microsoft.com/office/drawing/2014/main" id="{1CE392EA-21F6-48B4-81A2-D6B376E789FA}"/>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p:txBody>
      </p:sp>
      <p:sp>
        <p:nvSpPr>
          <p:cNvPr id="15366" name="Rectangle 6">
            <a:extLst>
              <a:ext uri="{FF2B5EF4-FFF2-40B4-BE49-F238E27FC236}">
                <a16:creationId xmlns:a16="http://schemas.microsoft.com/office/drawing/2014/main" id="{2414DD43-8193-4735-B08F-D606E9960EAC}"/>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367" name="Rectangle 7">
            <a:extLst>
              <a:ext uri="{FF2B5EF4-FFF2-40B4-BE49-F238E27FC236}">
                <a16:creationId xmlns:a16="http://schemas.microsoft.com/office/drawing/2014/main" id="{286A3A57-AF56-48D2-8168-7E4BC0403F99}"/>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D09B224-CBA0-43CA-BC6E-8A74D5967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marL="228600" indent="-228600" algn="l" rtl="0" eaLnBrk="0" fontAlgn="base" hangingPunct="0">
      <a:spcBef>
        <a:spcPts val="0"/>
      </a:spcBef>
      <a:spcAft>
        <a:spcPct val="0"/>
      </a:spcAft>
      <a:buFont typeface="+mj-lt"/>
      <a:buAutoNum type="arabicPeriod"/>
      <a:defRPr sz="1400" b="1" kern="1200">
        <a:solidFill>
          <a:schemeClr val="tx1"/>
        </a:solidFill>
        <a:latin typeface="+mn-lt"/>
        <a:ea typeface="+mn-ea"/>
        <a:cs typeface="+mn-cs"/>
      </a:defRPr>
    </a:lvl1pPr>
    <a:lvl2pPr marL="685800" indent="-228600" algn="l" rtl="0" eaLnBrk="0" fontAlgn="base" hangingPunct="0">
      <a:spcBef>
        <a:spcPts val="0"/>
      </a:spcBef>
      <a:spcAft>
        <a:spcPct val="0"/>
      </a:spcAft>
      <a:buFont typeface="+mj-lt"/>
      <a:buAutoNum type="alphaLcPeriod"/>
      <a:defRPr sz="1400" b="1" kern="1200">
        <a:solidFill>
          <a:schemeClr val="tx1"/>
        </a:solidFill>
        <a:latin typeface="+mn-lt"/>
        <a:ea typeface="+mn-ea"/>
        <a:cs typeface="+mn-cs"/>
      </a:defRPr>
    </a:lvl2pPr>
    <a:lvl3pPr marL="1143000" indent="-228600" algn="l" rtl="0" eaLnBrk="0" fontAlgn="base" hangingPunct="0">
      <a:spcBef>
        <a:spcPts val="0"/>
      </a:spcBef>
      <a:spcAft>
        <a:spcPct val="0"/>
      </a:spcAft>
      <a:buFont typeface="+mj-lt"/>
      <a:buAutoNum type="romanLcPeriod"/>
      <a:defRPr sz="1400" b="1" kern="1200">
        <a:solidFill>
          <a:schemeClr val="tx1"/>
        </a:solidFill>
        <a:latin typeface="+mn-lt"/>
        <a:ea typeface="+mn-ea"/>
        <a:cs typeface="+mn-cs"/>
      </a:defRPr>
    </a:lvl3pPr>
    <a:lvl4pPr marL="16002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left Gog triumphant in the land, </a:t>
            </a:r>
          </a:p>
          <a:p>
            <a:pPr lvl="1"/>
            <a:r>
              <a:rPr lang="en-CA" dirty="0"/>
              <a:t>Israel decimated, Egypt crushed </a:t>
            </a:r>
          </a:p>
          <a:p>
            <a:r>
              <a:rPr lang="en-CA" dirty="0"/>
              <a:t>During all this time another event has been taking place</a:t>
            </a:r>
          </a:p>
          <a:p>
            <a:pPr lvl="1"/>
            <a:r>
              <a:rPr lang="en-CA" dirty="0"/>
              <a:t>Judgment over, rejected dismissed</a:t>
            </a:r>
          </a:p>
          <a:p>
            <a:pPr lvl="1"/>
            <a:r>
              <a:rPr lang="en-CA" dirty="0"/>
              <a:t>Marriage of the Lamb takes place – Rev.19:6-9</a:t>
            </a:r>
          </a:p>
          <a:p>
            <a:r>
              <a:rPr lang="en-CA" dirty="0"/>
              <a:t>The marriage and the supper are two separate events</a:t>
            </a:r>
          </a:p>
          <a:p>
            <a:pPr lvl="1"/>
            <a:r>
              <a:rPr lang="en-CA" dirty="0"/>
              <a:t>One takes place before Armageddon, the other after</a:t>
            </a:r>
          </a:p>
          <a:p>
            <a:endParaRPr lang="en-CA" dirty="0"/>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a:t>
            </a:fld>
            <a:endParaRPr lang="en-US" altLang="en-US"/>
          </a:p>
        </p:txBody>
      </p:sp>
    </p:spTree>
    <p:extLst>
      <p:ext uri="{BB962C8B-B14F-4D97-AF65-F5344CB8AC3E}">
        <p14:creationId xmlns:p14="http://schemas.microsoft.com/office/powerpoint/2010/main" val="215338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9C77088F-E01F-4A7A-9167-B5EAEC844D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C054966-324C-437F-A737-7A3DFFC99E0B}"/>
              </a:ext>
            </a:extLst>
          </p:cNvPr>
          <p:cNvSpPr>
            <a:spLocks noGrp="1"/>
          </p:cNvSpPr>
          <p:nvPr>
            <p:ph type="body" idx="1"/>
          </p:nvPr>
        </p:nvSpPr>
        <p:spPr/>
        <p:txBody>
          <a:bodyPr/>
          <a:lstStyle/>
          <a:p>
            <a:r>
              <a:rPr lang="en-CA" dirty="0"/>
              <a:t>The Bride becomes a warrior – Rev.1:12-16, Melchizedek king/priests </a:t>
            </a:r>
          </a:p>
          <a:p>
            <a:pPr lvl="1"/>
            <a:r>
              <a:rPr lang="en-CA" dirty="0"/>
              <a:t>Takes place “on the Lord’s day” – v.10</a:t>
            </a:r>
          </a:p>
          <a:p>
            <a:pPr lvl="2"/>
            <a:r>
              <a:rPr lang="en-CA" dirty="0"/>
              <a:t>Signalled by “the great voice as of a trumpet”</a:t>
            </a:r>
            <a:endParaRPr lang="en-US" dirty="0"/>
          </a:p>
          <a:p>
            <a:pPr lvl="2"/>
            <a:r>
              <a:rPr lang="en-CA" dirty="0"/>
              <a:t>The one body of Christ – “voice of a multitude” – v.15</a:t>
            </a:r>
          </a:p>
          <a:p>
            <a:r>
              <a:rPr lang="en-CA" dirty="0"/>
              <a:t>Glorified saints prepare for war – Psa.149; (Joel 3:11)</a:t>
            </a:r>
          </a:p>
          <a:p>
            <a:r>
              <a:rPr lang="en-CA" dirty="0"/>
              <a:t>God is gathering His mighty ones – Joel 3:11</a:t>
            </a:r>
          </a:p>
          <a:p>
            <a:r>
              <a:rPr lang="en-CA" dirty="0"/>
              <a:t>When Christ manifests himself, the saints will be in attendance – Zech.14:5</a:t>
            </a:r>
          </a:p>
          <a:p>
            <a:pPr eaLnBrk="1" fontAlgn="auto" hangingPunct="1">
              <a:spcBef>
                <a:spcPts val="0"/>
              </a:spcBef>
              <a:spcAft>
                <a:spcPts val="0"/>
              </a:spcAft>
              <a:defRPr/>
            </a:pPr>
            <a:endParaRPr lang="en-US" sz="1200" dirty="0"/>
          </a:p>
        </p:txBody>
      </p:sp>
      <p:sp>
        <p:nvSpPr>
          <p:cNvPr id="32772" name="Slide Number Placeholder 3">
            <a:extLst>
              <a:ext uri="{FF2B5EF4-FFF2-40B4-BE49-F238E27FC236}">
                <a16:creationId xmlns:a16="http://schemas.microsoft.com/office/drawing/2014/main" id="{F59F7844-2CC2-4020-AED7-733E22229B1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5A28AA-6F73-40E9-ACD5-F38EB89E0105}"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Before examining the position of Babylon the great </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4</a:t>
            </a:fld>
            <a:endParaRPr lang="en-US" altLang="en-US"/>
          </a:p>
        </p:txBody>
      </p:sp>
    </p:spTree>
    <p:extLst>
      <p:ext uri="{BB962C8B-B14F-4D97-AF65-F5344CB8AC3E}">
        <p14:creationId xmlns:p14="http://schemas.microsoft.com/office/powerpoint/2010/main" val="2458871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a:t>The general sequence historically accepted still holds true. Must not be dogmatic about the order of events within this scheme.</a:t>
            </a:r>
          </a:p>
          <a:p>
            <a:pPr lvl="0"/>
            <a:r>
              <a:rPr lang="en-US" dirty="0"/>
              <a:t>There is a large amount of details given about the time of the end; what we need to do first of all is establish the prophetic references which are most influential.</a:t>
            </a:r>
          </a:p>
          <a:p>
            <a:pPr marL="234932" indent="-234932"/>
            <a:endParaRPr lang="en-US" dirty="0"/>
          </a:p>
          <a:p>
            <a:pPr marL="234932" indent="-234932">
              <a:buFont typeface="+mj-lt"/>
              <a:buAutoNum type="arabicPeriod"/>
            </a:pPr>
            <a:r>
              <a:rPr lang="en-US" dirty="0"/>
              <a:t>Three points need emphasizing:</a:t>
            </a:r>
          </a:p>
          <a:p>
            <a:pPr marL="528597" lvl="1" indent="-234932">
              <a:buFont typeface="+mj-lt"/>
              <a:buAutoNum type="arabicPeriod"/>
            </a:pPr>
            <a:r>
              <a:rPr lang="en-US" dirty="0"/>
              <a:t>Ezekiel 38 is not an isolated prophecy – part of the same period of other records</a:t>
            </a:r>
          </a:p>
          <a:p>
            <a:pPr marL="528597" lvl="1" indent="-234932">
              <a:buFont typeface="+mj-lt"/>
              <a:buAutoNum type="arabicPeriod"/>
            </a:pPr>
            <a:r>
              <a:rPr lang="en-US" dirty="0"/>
              <a:t>The Assyrian prophecies of Isaiah describe the same events</a:t>
            </a:r>
          </a:p>
          <a:p>
            <a:pPr marL="528597" lvl="1" indent="-234932">
              <a:buFont typeface="+mj-lt"/>
              <a:buAutoNum type="arabicPeriod"/>
            </a:pPr>
            <a:r>
              <a:rPr lang="en-US" dirty="0"/>
              <a:t>Ezekiel 38 and Daniel 11:40-45 describe the same event.</a:t>
            </a:r>
          </a:p>
        </p:txBody>
      </p:sp>
      <p:sp>
        <p:nvSpPr>
          <p:cNvPr id="4" name="Slide Number Placeholder 3"/>
          <p:cNvSpPr>
            <a:spLocks noGrp="1"/>
          </p:cNvSpPr>
          <p:nvPr>
            <p:ph type="sldNum" sz="quarter" idx="10"/>
          </p:nvPr>
        </p:nvSpPr>
        <p:spPr/>
        <p:txBody>
          <a:bodyPr/>
          <a:lstStyle/>
          <a:p>
            <a:fld id="{9DE744D6-1222-47BD-A227-5461E82325F9}" type="slidenum">
              <a:rPr lang="en-US" smtClean="0"/>
              <a:pPr/>
              <a:t>5</a:t>
            </a:fld>
            <a:endParaRPr lang="en-US"/>
          </a:p>
        </p:txBody>
      </p:sp>
    </p:spTree>
    <p:extLst>
      <p:ext uri="{BB962C8B-B14F-4D97-AF65-F5344CB8AC3E}">
        <p14:creationId xmlns:p14="http://schemas.microsoft.com/office/powerpoint/2010/main" val="1295913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6</a:t>
            </a:fld>
            <a:endParaRPr lang="en-US" altLang="en-US"/>
          </a:p>
        </p:txBody>
      </p:sp>
    </p:spTree>
    <p:extLst>
      <p:ext uri="{BB962C8B-B14F-4D97-AF65-F5344CB8AC3E}">
        <p14:creationId xmlns:p14="http://schemas.microsoft.com/office/powerpoint/2010/main" val="618251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Israel experiences a re creation – the creation of a new man</a:t>
            </a:r>
          </a:p>
          <a:p>
            <a:r>
              <a:rPr lang="en-US" dirty="0"/>
              <a:t>A resurrection takes place.</a:t>
            </a:r>
          </a:p>
          <a:p>
            <a:r>
              <a:rPr lang="en-US" dirty="0"/>
              <a:t>Hence the sequence described by Ezekiel</a:t>
            </a:r>
          </a:p>
          <a:p>
            <a:endParaRPr lang="en-US" dirty="0"/>
          </a:p>
          <a:p>
            <a:r>
              <a:rPr lang="en-US" dirty="0"/>
              <a:t>ENTER</a:t>
            </a:r>
          </a:p>
        </p:txBody>
      </p:sp>
      <p:sp>
        <p:nvSpPr>
          <p:cNvPr id="4" name="Slide Number Placeholder 3"/>
          <p:cNvSpPr>
            <a:spLocks noGrp="1"/>
          </p:cNvSpPr>
          <p:nvPr>
            <p:ph type="sldNum" sz="quarter" idx="10"/>
          </p:nvPr>
        </p:nvSpPr>
        <p:spPr/>
        <p:txBody>
          <a:bodyPr/>
          <a:lstStyle/>
          <a:p>
            <a:pPr>
              <a:defRPr/>
            </a:pPr>
            <a:fld id="{0E5AD2C7-D739-4473-8753-48083D9FBDC4}"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234932" indent="-234932">
              <a:buFont typeface="+mj-lt"/>
              <a:buAutoNum type="arabicPeriod"/>
            </a:pPr>
            <a:r>
              <a:rPr lang="en-US" dirty="0"/>
              <a:t>Ezekiel 37 – Vision of a Valley of dry bones – verse 1.</a:t>
            </a:r>
          </a:p>
          <a:p>
            <a:pPr marL="234932" indent="-234932">
              <a:buFont typeface="+mj-lt"/>
              <a:buAutoNum type="arabicPeriod"/>
            </a:pPr>
            <a:endParaRPr lang="en-US" dirty="0"/>
          </a:p>
          <a:p>
            <a:pPr marL="234932" indent="-234932">
              <a:buFont typeface="+mj-lt"/>
              <a:buAutoNum type="arabicPeriod"/>
            </a:pPr>
            <a:r>
              <a:rPr lang="en-US" dirty="0"/>
              <a:t>The language is common in the Old Testament, signifying the manner in which Israel has become a prey to the Gentile nations – the feeding frenzy of wild beasts and birds of prey.</a:t>
            </a:r>
          </a:p>
          <a:p>
            <a:pPr marL="704797" lvl="1" indent="-234932">
              <a:buFont typeface="+mj-lt"/>
              <a:buAutoNum type="arabicPeriod"/>
            </a:pPr>
            <a:r>
              <a:rPr lang="en-US" dirty="0"/>
              <a:t>Deuteronomy 28:25-26 warned of these conditions if unfaithful.</a:t>
            </a:r>
          </a:p>
          <a:p>
            <a:pPr marL="704797" lvl="1" indent="-234932">
              <a:buFont typeface="+mj-lt"/>
              <a:buAutoNum type="arabicPeriod"/>
            </a:pPr>
            <a:r>
              <a:rPr lang="en-US" dirty="0"/>
              <a:t>Repeated in Jeremiah in the days of Babylon – Jer.7:33-34.</a:t>
            </a:r>
          </a:p>
          <a:p>
            <a:pPr marL="704797" lvl="1" indent="-234932">
              <a:buFont typeface="+mj-lt"/>
              <a:buAutoNum type="arabicPeriod"/>
            </a:pPr>
            <a:r>
              <a:rPr lang="en-US" dirty="0"/>
              <a:t>Ezekiel 6 – a prophecy against the mountains of Israel (those of Ezekiel 38:8). Note verse 5-7 Israel’s bones scattered; the slain fall in the midst. </a:t>
            </a:r>
            <a:r>
              <a:rPr lang="en-US" b="1" i="1" dirty="0"/>
              <a:t>Similar language to Ezekiel 37:1, 9.</a:t>
            </a:r>
            <a:endParaRPr lang="en-US" dirty="0"/>
          </a:p>
          <a:p>
            <a:pPr marL="234932" indent="-234932">
              <a:buFont typeface="+mj-lt"/>
              <a:buAutoNum type="arabicPeriod"/>
            </a:pPr>
            <a:endParaRPr lang="en-US" dirty="0"/>
          </a:p>
          <a:p>
            <a:pPr marL="234932" indent="-234932">
              <a:buFont typeface="+mj-lt"/>
              <a:buAutoNum type="arabicPeriod"/>
            </a:pPr>
            <a:r>
              <a:rPr lang="en-US" dirty="0"/>
              <a:t>Ezekiel 37:4 – the bones are dry – picked bare and bleached by the scorching heat of judgment.</a:t>
            </a:r>
          </a:p>
          <a:p>
            <a:pPr marL="234932" indent="-234932">
              <a:buFont typeface="+mj-lt"/>
              <a:buAutoNum type="arabicPeriod"/>
            </a:pPr>
            <a:r>
              <a:rPr lang="en-US" dirty="0"/>
              <a:t>Israel is in total despair – Ezekiel 37:11 – “our hope is lost: we are cut off for our parts”</a:t>
            </a:r>
          </a:p>
          <a:p>
            <a:pPr marL="234932" indent="-234932">
              <a:buFont typeface="+mj-lt"/>
              <a:buAutoNum type="arabicPeriod"/>
            </a:pPr>
            <a:endParaRPr lang="en-US" dirty="0"/>
          </a:p>
          <a:p>
            <a:pPr marL="234932" indent="-234932">
              <a:buFont typeface="+mj-lt"/>
              <a:buAutoNum type="arabicPeriod"/>
            </a:pPr>
            <a:r>
              <a:rPr lang="en-US" dirty="0"/>
              <a:t>Important to recognize, this is not describing a portion of Israel, rather “</a:t>
            </a:r>
            <a:r>
              <a:rPr lang="en-US" b="1" i="1" dirty="0"/>
              <a:t>the whole house of Israel”</a:t>
            </a:r>
            <a:r>
              <a:rPr lang="en-US" dirty="0"/>
              <a:t>. Not only the condition of Israel in the land  - but entire Jewry. </a:t>
            </a:r>
          </a:p>
          <a:p>
            <a:pPr marL="704797" lvl="1" indent="-234932">
              <a:buFont typeface="+mj-lt"/>
              <a:buAutoNum type="arabicPeriod"/>
            </a:pPr>
            <a:r>
              <a:rPr lang="en-US" dirty="0"/>
              <a:t>Anti-Semitism is on the rise – When </a:t>
            </a:r>
            <a:r>
              <a:rPr lang="en-US" b="1" dirty="0"/>
              <a:t>all nations</a:t>
            </a:r>
            <a:r>
              <a:rPr lang="en-US" dirty="0"/>
              <a:t> gather against Jerusalem it will be full blown.</a:t>
            </a:r>
          </a:p>
          <a:p>
            <a:pPr marL="234932" indent="-234932">
              <a:buFont typeface="+mj-lt"/>
              <a:buAutoNum type="arabicPeriod"/>
            </a:pPr>
            <a:r>
              <a:rPr lang="en-US" dirty="0"/>
              <a:t>Isaiah 49:14 – Israel concludes that God has altogether forsaken them. </a:t>
            </a:r>
          </a:p>
          <a:p>
            <a:pPr marL="234932" indent="-234932">
              <a:buFont typeface="+mj-lt"/>
              <a:buAutoNum type="arabicPeriod"/>
            </a:pPr>
            <a:endParaRPr lang="en-US" dirty="0"/>
          </a:p>
          <a:p>
            <a:pPr marL="234932" indent="-234932">
              <a:buFont typeface="+mj-lt"/>
              <a:buAutoNum type="arabicPeriod"/>
            </a:pPr>
            <a:r>
              <a:rPr lang="en-US" dirty="0"/>
              <a:t>Ezekiel is asked, “Son of man can these bones live?” (Ezekiel 37:3) – “Thou </a:t>
            </a:r>
            <a:r>
              <a:rPr lang="en-US" dirty="0" err="1"/>
              <a:t>knowest</a:t>
            </a:r>
            <a:r>
              <a:rPr lang="en-US" dirty="0"/>
              <a:t>”.</a:t>
            </a:r>
          </a:p>
          <a:p>
            <a:pPr marL="234932" indent="-23493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Noise</a:t>
            </a:r>
          </a:p>
        </p:txBody>
      </p:sp>
      <p:sp>
        <p:nvSpPr>
          <p:cNvPr id="4" name="Slide Number Placeholder 3"/>
          <p:cNvSpPr>
            <a:spLocks noGrp="1"/>
          </p:cNvSpPr>
          <p:nvPr>
            <p:ph type="sldNum" sz="quarter" idx="10"/>
          </p:nvPr>
        </p:nvSpPr>
        <p:spPr/>
        <p:txBody>
          <a:bodyPr/>
          <a:lstStyle/>
          <a:p>
            <a:pPr>
              <a:defRPr/>
            </a:pPr>
            <a:fld id="{0E5AD2C7-D739-4473-8753-48083D9FBDC4}" type="slidenum">
              <a:rPr lang="en-US" smtClean="0"/>
              <a:pPr>
                <a:defRPr/>
              </a:pPr>
              <a:t>9</a:t>
            </a:fld>
            <a:endParaRPr lang="en-US"/>
          </a:p>
        </p:txBody>
      </p:sp>
    </p:spTree>
    <p:extLst>
      <p:ext uri="{BB962C8B-B14F-4D97-AF65-F5344CB8AC3E}">
        <p14:creationId xmlns:p14="http://schemas.microsoft.com/office/powerpoint/2010/main" val="1320490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9DE744D6-1222-47BD-A227-5461E82325F9}" type="slidenum">
              <a:rPr lang="en-US" smtClean="0"/>
              <a:pPr/>
              <a:t>10</a:t>
            </a:fld>
            <a:endParaRPr lang="en-US"/>
          </a:p>
        </p:txBody>
      </p:sp>
      <p:sp>
        <p:nvSpPr>
          <p:cNvPr id="5" name="Notes Placeholder 4"/>
          <p:cNvSpPr>
            <a:spLocks noGrp="1"/>
          </p:cNvSpPr>
          <p:nvPr>
            <p:ph type="body" sz="quarter" idx="11"/>
          </p:nvPr>
        </p:nvSpPr>
        <p:spPr/>
        <p:txBody>
          <a:bodyPr>
            <a:normAutofit/>
          </a:bodyPr>
          <a:lstStyle/>
          <a:p>
            <a:r>
              <a:rPr lang="en-US" b="1" i="1" dirty="0"/>
              <a:t>“Behold I will cause breath to enter into you, and ye shall live”</a:t>
            </a:r>
          </a:p>
          <a:p>
            <a:pPr marL="228600" indent="-228600">
              <a:buFont typeface="+mj-lt"/>
              <a:buAutoNum type="arabicPeriod"/>
            </a:pPr>
            <a:r>
              <a:rPr lang="en-US" dirty="0"/>
              <a:t>Breath or “spirit” identified with the spirit of truth: 1 John 5:6 RV; John 3:5, 8; John 6:63</a:t>
            </a:r>
          </a:p>
          <a:p>
            <a:pPr marL="228600" indent="-228600">
              <a:buFont typeface="+mj-lt"/>
              <a:buAutoNum type="arabicPeriod"/>
            </a:pPr>
            <a:r>
              <a:rPr lang="en-US" dirty="0"/>
              <a:t>Israel enters the  new covenant: Ezekiel 11:7-9; Jer.31:31-33; Jer.32:38-41</a:t>
            </a:r>
          </a:p>
          <a:p>
            <a:pPr marL="228600" indent="-228600">
              <a:buFont typeface="+mj-lt"/>
              <a:buAutoNum type="arabicPeriod"/>
            </a:pPr>
            <a:endParaRPr lang="en-US" dirty="0"/>
          </a:p>
          <a:p>
            <a:pPr marL="228600" indent="-228600">
              <a:buFont typeface="+mj-lt"/>
              <a:buAutoNum type="arabicPeriod"/>
            </a:pPr>
            <a:r>
              <a:rPr lang="en-US" dirty="0"/>
              <a:t>The outcome – verse 13, “they shall know that I am Yahweh”</a:t>
            </a:r>
          </a:p>
          <a:p>
            <a:pPr marL="228600" indent="-228600">
              <a:buFont typeface="+mj-lt"/>
              <a:buAutoNum type="arabicPeriod"/>
            </a:pPr>
            <a:endParaRPr lang="en-US" dirty="0"/>
          </a:p>
          <a:p>
            <a:pPr marL="228600" indent="-228600"/>
            <a:r>
              <a:rPr lang="en-US" b="1" dirty="0"/>
              <a:t>Question:</a:t>
            </a:r>
            <a:r>
              <a:rPr lang="en-US" dirty="0"/>
              <a:t> When does this take place?   Who breathes into Israel the knowledge of the truth?</a:t>
            </a:r>
          </a:p>
          <a:p>
            <a:pPr marL="228600" indent="-228600"/>
            <a:endParaRPr lang="en-US" b="1" dirty="0"/>
          </a:p>
          <a:p>
            <a:pPr marL="228600" indent="-228600"/>
            <a:r>
              <a:rPr lang="en-US" sz="1400" dirty="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lnSpc>
                <a:spcPct val="80000"/>
              </a:lnSpc>
            </a:pPr>
            <a:r>
              <a:rPr lang="en-US" dirty="0"/>
              <a:t>Ezekiel 39 summarizes the events of </a:t>
            </a:r>
            <a:r>
              <a:rPr lang="en-US" dirty="0" err="1"/>
              <a:t>chapt</a:t>
            </a:r>
            <a:r>
              <a:rPr lang="en-US" dirty="0"/>
              <a:t> 38 and in addition places </a:t>
            </a:r>
            <a:r>
              <a:rPr lang="en-US" dirty="0" err="1"/>
              <a:t>chapt</a:t>
            </a:r>
            <a:r>
              <a:rPr lang="en-US" dirty="0"/>
              <a:t>. 37 in context.</a:t>
            </a:r>
          </a:p>
          <a:p>
            <a:pPr marL="234932" indent="-234932">
              <a:lnSpc>
                <a:spcPct val="80000"/>
              </a:lnSpc>
              <a:buFont typeface="+mj-lt"/>
              <a:buAutoNum type="arabicPeriod"/>
            </a:pPr>
            <a:endParaRPr lang="en-US" dirty="0"/>
          </a:p>
          <a:p>
            <a:pPr marL="234932" indent="-234932">
              <a:lnSpc>
                <a:spcPct val="80000"/>
              </a:lnSpc>
              <a:buFont typeface="+mj-lt"/>
              <a:buAutoNum type="arabicPeriod"/>
            </a:pPr>
            <a:r>
              <a:rPr lang="en-US" dirty="0"/>
              <a:t>Speaking of the Whole House of Israel – Ezek.  37:11; 36:10.  Refers to total restoration (see v.28)</a:t>
            </a:r>
          </a:p>
          <a:p>
            <a:pPr marL="234932" indent="-234932">
              <a:lnSpc>
                <a:spcPct val="80000"/>
              </a:lnSpc>
              <a:buFont typeface="+mj-lt"/>
              <a:buAutoNum type="arabicPeriod"/>
            </a:pPr>
            <a:r>
              <a:rPr lang="en-US" dirty="0"/>
              <a:t>Occurs after Israel’s humiliation – Ezek.38:18; 34:29; 36:6; 37:13</a:t>
            </a:r>
          </a:p>
          <a:p>
            <a:pPr marL="234932" indent="-234932">
              <a:lnSpc>
                <a:spcPct val="80000"/>
              </a:lnSpc>
              <a:buFont typeface="+mj-lt"/>
              <a:buAutoNum type="arabicPeriod"/>
            </a:pPr>
            <a:r>
              <a:rPr lang="en-US" dirty="0"/>
              <a:t>Their humiliation takes place when they dwell safely – Ezek.  38:11</a:t>
            </a:r>
          </a:p>
          <a:p>
            <a:pPr marL="234932" indent="-234932">
              <a:lnSpc>
                <a:spcPct val="80000"/>
              </a:lnSpc>
              <a:buFont typeface="+mj-lt"/>
              <a:buAutoNum type="arabicPeriod"/>
            </a:pPr>
            <a:r>
              <a:rPr lang="en-US" dirty="0"/>
              <a:t>Israel receive knowledge of the Truth after restoration – Ezek.  28:26; 39:22; 34:30</a:t>
            </a:r>
          </a:p>
          <a:p>
            <a:pPr marL="234932" indent="-234932">
              <a:lnSpc>
                <a:spcPct val="80000"/>
              </a:lnSpc>
              <a:buFont typeface="+mj-lt"/>
              <a:buAutoNum type="arabicPeriod"/>
            </a:pPr>
            <a:r>
              <a:rPr lang="en-US" dirty="0"/>
              <a:t>Divine </a:t>
            </a:r>
            <a:r>
              <a:rPr lang="en-US" dirty="0" err="1"/>
              <a:t>favour</a:t>
            </a:r>
            <a:r>
              <a:rPr lang="en-US" dirty="0"/>
              <a:t> returns – Ezek.  34:25; 36:26-27; 37:14</a:t>
            </a:r>
          </a:p>
          <a:p>
            <a:pPr marL="234932" indent="-23493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11</a:t>
            </a:fld>
            <a:endParaRPr lang="en-US"/>
          </a:p>
        </p:txBody>
      </p:sp>
    </p:spTree>
    <p:extLst>
      <p:ext uri="{BB962C8B-B14F-4D97-AF65-F5344CB8AC3E}">
        <p14:creationId xmlns:p14="http://schemas.microsoft.com/office/powerpoint/2010/main" val="2555251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Ezekiel 38/39 corresponds to revelation 16:15-17</a:t>
            </a:r>
          </a:p>
          <a:p>
            <a:r>
              <a:rPr lang="en-CA" dirty="0"/>
              <a:t>The key word is “it is done”</a:t>
            </a:r>
          </a:p>
          <a:p>
            <a:pPr lvl="1"/>
            <a:r>
              <a:rPr lang="en-CA" dirty="0"/>
              <a:t>When the 7</a:t>
            </a:r>
            <a:r>
              <a:rPr lang="en-CA" baseline="30000" dirty="0"/>
              <a:t>th</a:t>
            </a:r>
            <a:r>
              <a:rPr lang="en-CA" dirty="0"/>
              <a:t> vial is poured out Armageddon is complete</a:t>
            </a:r>
          </a:p>
          <a:p>
            <a:r>
              <a:rPr lang="en-CA" dirty="0"/>
              <a:t>An earthquake is mentioned in both cases – one literal, one political</a:t>
            </a:r>
          </a:p>
          <a:p>
            <a:r>
              <a:rPr lang="en-CA" dirty="0"/>
              <a:t>Then reference is made to “the cities of the nations”</a:t>
            </a:r>
          </a:p>
          <a:p>
            <a:pPr lvl="1"/>
            <a:r>
              <a:rPr lang="en-CA" dirty="0"/>
              <a:t>This seems to corresponds to “fire on Magog and the isles”</a:t>
            </a:r>
          </a:p>
          <a:p>
            <a:endParaRPr lang="en-CA" dirty="0"/>
          </a:p>
          <a:p>
            <a:r>
              <a:rPr lang="en-CA" dirty="0"/>
              <a:t>WANT NOW TO CONSIDER EVENTS IN THE NATIONS AFTER ARMAGEDDON</a:t>
            </a:r>
          </a:p>
          <a:p>
            <a:endParaRPr lang="en-CA" dirty="0"/>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12</a:t>
            </a:fld>
            <a:endParaRPr lang="en-US" altLang="en-US"/>
          </a:p>
        </p:txBody>
      </p:sp>
    </p:spTree>
    <p:extLst>
      <p:ext uri="{BB962C8B-B14F-4D97-AF65-F5344CB8AC3E}">
        <p14:creationId xmlns:p14="http://schemas.microsoft.com/office/powerpoint/2010/main" val="3291148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Reading this verse highlights the fact that the destruction of Gog is only the beginning</a:t>
            </a:r>
          </a:p>
          <a:p>
            <a:r>
              <a:rPr lang="en-CA" dirty="0"/>
              <a:t>READ SLIDE – highlight words in colour</a:t>
            </a:r>
          </a:p>
          <a:p>
            <a:r>
              <a:rPr lang="en-CA" dirty="0"/>
              <a:t>God’s judgements are to progressively spread worldwide</a:t>
            </a:r>
          </a:p>
          <a:p>
            <a:r>
              <a:rPr lang="en-CA" dirty="0"/>
              <a:t>The impact of Gog’s destruction will resonate throughout the earth</a:t>
            </a:r>
          </a:p>
          <a:p>
            <a:pPr lvl="0"/>
            <a:r>
              <a:rPr lang="en-CA" dirty="0"/>
              <a:t>Jeremiah 25: this sheds some light on the transpiring events.</a:t>
            </a:r>
            <a:endParaRPr lang="en-US" dirty="0"/>
          </a:p>
          <a:p>
            <a:pPr lvl="0"/>
            <a:r>
              <a:rPr lang="en-CA" dirty="0"/>
              <a:t>Jeremiah shows that God’s judgments expand beyond Israel – Nations to be drunk with wine of God’s fury.</a:t>
            </a:r>
          </a:p>
          <a:p>
            <a:pPr lvl="0"/>
            <a:r>
              <a:rPr lang="en-CA" dirty="0"/>
              <a:t>from Jerusalem and Judah (v.17-18); Egypt (v.19); Surrounding nations (vv.20-24); all nations (vv.25-26). Note verse 26, “</a:t>
            </a:r>
            <a:r>
              <a:rPr lang="en-CA" dirty="0" err="1"/>
              <a:t>Sheshach</a:t>
            </a:r>
            <a:r>
              <a:rPr lang="en-CA" dirty="0"/>
              <a:t> shall drink after them…”</a:t>
            </a:r>
            <a:endParaRPr lang="en-US" dirty="0"/>
          </a:p>
          <a:p>
            <a:pPr lvl="0"/>
            <a:r>
              <a:rPr lang="en-CA" dirty="0"/>
              <a:t>Who is </a:t>
            </a:r>
            <a:r>
              <a:rPr lang="en-CA" dirty="0" err="1"/>
              <a:t>Sheshach</a:t>
            </a:r>
            <a:r>
              <a:rPr lang="en-CA" dirty="0"/>
              <a:t>? RV says it is a cipher for Babel or Babylon (see Jer.51:41).</a:t>
            </a:r>
            <a:endParaRPr lang="en-US" dirty="0"/>
          </a:p>
          <a:p>
            <a:pPr lvl="0"/>
            <a:r>
              <a:rPr lang="en-CA" dirty="0"/>
              <a:t>Babylon is the last power to be destroyed.</a:t>
            </a:r>
            <a:endParaRPr lang="en-US" dirty="0"/>
          </a:p>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13</a:t>
            </a:fld>
            <a:endParaRPr lang="en-US" altLang="en-US"/>
          </a:p>
        </p:txBody>
      </p:sp>
    </p:spTree>
    <p:extLst>
      <p:ext uri="{BB962C8B-B14F-4D97-AF65-F5344CB8AC3E}">
        <p14:creationId xmlns:p14="http://schemas.microsoft.com/office/powerpoint/2010/main" val="4106319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lvl="0" indent="-228600">
              <a:buFont typeface="+mj-lt"/>
              <a:buAutoNum type="arabicPeriod"/>
            </a:pPr>
            <a:r>
              <a:rPr lang="en-US" dirty="0"/>
              <a:t>Daniel 2:34-35 indicates that there will be a two phase process in putting down sin.</a:t>
            </a:r>
            <a:endParaRPr lang="en-US" sz="1200" dirty="0"/>
          </a:p>
          <a:p>
            <a:pPr lvl="1"/>
            <a:r>
              <a:rPr lang="en-US" dirty="0"/>
              <a:t>1</a:t>
            </a:r>
            <a:r>
              <a:rPr lang="en-US" baseline="30000" dirty="0"/>
              <a:t>st</a:t>
            </a:r>
            <a:r>
              <a:rPr lang="en-US" dirty="0"/>
              <a:t> – the smiting of the image on the feet – verse 34</a:t>
            </a:r>
            <a:endParaRPr lang="en-US" sz="1200" dirty="0"/>
          </a:p>
          <a:p>
            <a:pPr lvl="1"/>
            <a:r>
              <a:rPr lang="en-US" dirty="0"/>
              <a:t>2</a:t>
            </a:r>
            <a:r>
              <a:rPr lang="en-US" baseline="30000" dirty="0"/>
              <a:t>nd</a:t>
            </a:r>
            <a:r>
              <a:rPr lang="en-US" dirty="0"/>
              <a:t> – the grinding to powder of the image (echo of Israel, Isa.41:15)</a:t>
            </a:r>
            <a:endParaRPr lang="en-US" sz="1200" dirty="0"/>
          </a:p>
          <a:p>
            <a:pPr marL="228600" lvl="0" indent="-228600">
              <a:buFont typeface="+mj-lt"/>
              <a:buAutoNum type="arabicPeriod"/>
            </a:pPr>
            <a:r>
              <a:rPr lang="en-US" b="1" i="1" dirty="0"/>
              <a:t>Not only must the aggression be challenged and overthrown – </a:t>
            </a:r>
            <a:r>
              <a:rPr lang="en-US" b="1" i="1" u="sng" dirty="0"/>
              <a:t>but before the kingdom can begin proper the mindset of the flesh must be dealt with</a:t>
            </a:r>
            <a:r>
              <a:rPr lang="en-US" b="1" i="1" dirty="0"/>
              <a:t>.</a:t>
            </a:r>
            <a:endParaRPr lang="en-US" sz="1200"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C5990B-67F1-493F-9291-5929589D5AB0}" type="slidenum">
              <a:rPr lang="en-US"/>
              <a:pPr/>
              <a:t>15</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marL="228600" lvl="0" indent="-228600">
              <a:buFont typeface="+mj-lt"/>
              <a:buAutoNum type="arabicPeriod"/>
            </a:pPr>
            <a:r>
              <a:rPr lang="en-CA" dirty="0"/>
              <a:t>Christ’s first work is to invite the nations to submit to his authority</a:t>
            </a:r>
          </a:p>
          <a:p>
            <a:pPr lvl="1">
              <a:buFont typeface="+mj-lt"/>
              <a:buAutoNum type="arabicPeriod"/>
            </a:pPr>
            <a:r>
              <a:rPr lang="en-CA" dirty="0"/>
              <a:t>He issues an invitation of Peace</a:t>
            </a:r>
          </a:p>
          <a:p>
            <a:r>
              <a:rPr lang="en-CA" dirty="0"/>
              <a:t>There is a mixed reaction amongst the nations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Font typeface="+mj-lt"/>
              <a:buAutoNum type="arabicPeriod"/>
            </a:pPr>
            <a:r>
              <a:rPr lang="en-CA" dirty="0"/>
              <a:t>The Parable of the sheep and goats. Need to examine some of the details:</a:t>
            </a:r>
            <a:endParaRPr lang="en-US" dirty="0"/>
          </a:p>
          <a:p>
            <a:pPr marL="228600" lvl="0" indent="-228600">
              <a:buFont typeface="+mj-lt"/>
              <a:buAutoNum type="arabicPeriod"/>
            </a:pPr>
            <a:r>
              <a:rPr lang="en-CA" dirty="0"/>
              <a:t>Jesus is sitting on David’s throne, verse 31</a:t>
            </a:r>
            <a:endParaRPr lang="en-US" dirty="0"/>
          </a:p>
          <a:p>
            <a:pPr marL="228600" lvl="0" indent="-228600">
              <a:buFont typeface="+mj-lt"/>
              <a:buAutoNum type="arabicPeriod"/>
            </a:pPr>
            <a:r>
              <a:rPr lang="en-CA" dirty="0"/>
              <a:t>All nations are gathered before him, verse 32</a:t>
            </a:r>
            <a:endParaRPr lang="en-US" dirty="0"/>
          </a:p>
          <a:p>
            <a:pPr marL="228600" lvl="0" indent="-228600">
              <a:buFont typeface="+mj-lt"/>
              <a:buAutoNum type="arabicPeriod"/>
            </a:pPr>
            <a:r>
              <a:rPr lang="en-CA" dirty="0"/>
              <a:t>Nations invited to inherit the kingdom, verse 34</a:t>
            </a:r>
            <a:endParaRPr lang="en-US" dirty="0"/>
          </a:p>
          <a:p>
            <a:pPr marL="228600" lvl="0" indent="-228600">
              <a:buFont typeface="+mj-lt"/>
              <a:buAutoNum type="arabicPeriod"/>
            </a:pPr>
            <a:r>
              <a:rPr lang="en-CA" dirty="0"/>
              <a:t>Nations are judged on how they have dealt with Jesus brethren, verse 40</a:t>
            </a:r>
            <a:endParaRPr lang="en-US" dirty="0"/>
          </a:p>
          <a:p>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ADDCED-04CF-419D-9D29-F1DDD8068863}" type="slidenum">
              <a:rPr lang="en-US"/>
              <a:pPr/>
              <a:t>17</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pPr marL="228600" lvl="0" indent="-228600">
              <a:buFont typeface="+mj-lt"/>
              <a:buAutoNum type="arabicPeriod"/>
            </a:pPr>
            <a:r>
              <a:rPr lang="en-CA" dirty="0"/>
              <a:t>Who are Christ’s brethren?</a:t>
            </a:r>
          </a:p>
          <a:p>
            <a:pPr lvl="1"/>
            <a:r>
              <a:rPr lang="en-CA" dirty="0"/>
              <a:t>The saints – Matt.12:49; 1Cor.8:12</a:t>
            </a:r>
          </a:p>
          <a:p>
            <a:pPr lvl="1">
              <a:buFont typeface="+mj-lt"/>
              <a:buAutoNum type="alphaLcPeriod"/>
            </a:pPr>
            <a:r>
              <a:rPr lang="en-CA" dirty="0"/>
              <a:t>Note vv.35-36 – Bible echo, Deut.28:48. Answer Israel – Jesus has come to save His brethren.</a:t>
            </a:r>
            <a:endParaRPr lang="en-US" sz="1200" dirty="0"/>
          </a:p>
          <a:p>
            <a:pPr marL="228600" lvl="0" indent="-228600">
              <a:buFont typeface="+mj-lt"/>
              <a:buAutoNum type="arabicPeriod"/>
            </a:pPr>
            <a:r>
              <a:rPr lang="en-CA" dirty="0"/>
              <a:t>How can the nations </a:t>
            </a:r>
            <a:r>
              <a:rPr lang="en-CA" b="1" i="1" dirty="0"/>
              <a:t>inherit</a:t>
            </a:r>
            <a:r>
              <a:rPr lang="en-CA" dirty="0"/>
              <a:t> the kingdom? Again note Daniel 7:12</a:t>
            </a:r>
            <a:endParaRPr lang="en-US" sz="1200" dirty="0"/>
          </a:p>
          <a:p>
            <a:pPr lvl="0"/>
            <a:endParaRPr lang="en-CA" b="1" dirty="0"/>
          </a:p>
          <a:p>
            <a:pPr lvl="0"/>
            <a:r>
              <a:rPr lang="en-CA" b="1" dirty="0"/>
              <a:t>@</a:t>
            </a:r>
            <a:r>
              <a:rPr lang="en-CA" dirty="0"/>
              <a:t> - Strong’s definition.</a:t>
            </a:r>
            <a:endParaRPr lang="en-US" sz="1200" dirty="0"/>
          </a:p>
          <a:p>
            <a:pPr lvl="1"/>
            <a:r>
              <a:rPr lang="en-CA" b="1" dirty="0"/>
              <a:t>@</a:t>
            </a:r>
            <a:r>
              <a:rPr lang="en-CA" dirty="0"/>
              <a:t> Nations in the kingdom – Mic.4:8; Psa.2:10-12; Mal.1:11; Zeph.2:11</a:t>
            </a:r>
            <a:endParaRPr lang="en-US" sz="1200" dirty="0"/>
          </a:p>
          <a:p>
            <a:pPr lvl="0"/>
            <a:endParaRPr lang="en-CA" dirty="0"/>
          </a:p>
          <a:p>
            <a:pPr marL="228600" lvl="0" indent="-228600">
              <a:buFont typeface="+mj-lt"/>
              <a:buAutoNum type="arabicPeriod"/>
            </a:pPr>
            <a:r>
              <a:rPr lang="en-CA" dirty="0"/>
              <a:t>What is meant by “life eternal” (v.46) – the life of the age, Rotherham, “age abiding life”</a:t>
            </a:r>
            <a:endParaRPr lang="en-US" sz="1200" dirty="0"/>
          </a:p>
          <a:p>
            <a:pPr marL="228600" lvl="0" indent="-228600">
              <a:buFont typeface="+mj-lt"/>
              <a:buAutoNum type="arabicPeriod"/>
            </a:pPr>
            <a:r>
              <a:rPr lang="en-CA" dirty="0"/>
              <a:t>Our interest lies in verse 41 – who does this refer to?</a:t>
            </a:r>
            <a:endParaRPr lang="en-US" sz="12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READ SLIDE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need to appreciate the reaction of the nations at this point</a:t>
            </a:r>
          </a:p>
          <a:p>
            <a:pPr lvl="1"/>
            <a:r>
              <a:rPr lang="en-CA" dirty="0"/>
              <a:t>Not all will be happy with Jesus return</a:t>
            </a:r>
          </a:p>
          <a:p>
            <a:r>
              <a:rPr lang="en-CA" dirty="0"/>
              <a:t>In fact for years the Vatican and many Evangelicals have been promoting the appearance of Anti-Christ.</a:t>
            </a:r>
          </a:p>
          <a:p>
            <a:pPr lvl="1"/>
            <a:r>
              <a:rPr lang="en-CA" dirty="0"/>
              <a:t>Everything that Jesus does is anticipated as the actions of anti-Christ. </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19</a:t>
            </a:fld>
            <a:endParaRPr lang="en-US" altLang="en-US"/>
          </a:p>
        </p:txBody>
      </p:sp>
    </p:spTree>
    <p:extLst>
      <p:ext uri="{BB962C8B-B14F-4D97-AF65-F5344CB8AC3E}">
        <p14:creationId xmlns:p14="http://schemas.microsoft.com/office/powerpoint/2010/main" val="1618455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Returning to our comparison chart, the 7</a:t>
            </a:r>
            <a:r>
              <a:rPr lang="en-CA" baseline="30000" dirty="0"/>
              <a:t>th</a:t>
            </a:r>
            <a:r>
              <a:rPr lang="en-CA" dirty="0"/>
              <a:t> vial introduces Babylon the great </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20</a:t>
            </a:fld>
            <a:endParaRPr lang="en-US" altLang="en-US"/>
          </a:p>
        </p:txBody>
      </p:sp>
    </p:spTree>
    <p:extLst>
      <p:ext uri="{BB962C8B-B14F-4D97-AF65-F5344CB8AC3E}">
        <p14:creationId xmlns:p14="http://schemas.microsoft.com/office/powerpoint/2010/main" val="1859558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lvl="0" indent="-228600">
              <a:buFont typeface="+mj-lt"/>
              <a:buAutoNum type="arabicPeriod"/>
            </a:pPr>
            <a:r>
              <a:rPr lang="en-CA" dirty="0"/>
              <a:t>Daniel chapter 2 is the foundation chapter this this session</a:t>
            </a:r>
          </a:p>
          <a:p>
            <a:r>
              <a:rPr lang="en-CA" dirty="0"/>
              <a:t>Nebuchadnezzar’s Image covers a vast region of powers – Babylon, </a:t>
            </a:r>
            <a:r>
              <a:rPr lang="en-CA" dirty="0" err="1"/>
              <a:t>Medo</a:t>
            </a:r>
            <a:r>
              <a:rPr lang="en-CA" dirty="0"/>
              <a:t>-Persia, Greece, Rome.</a:t>
            </a:r>
            <a:endParaRPr lang="en-US" dirty="0"/>
          </a:p>
          <a:p>
            <a:pPr marL="228600" lvl="0" indent="-228600">
              <a:buFont typeface="+mj-lt"/>
              <a:buAutoNum type="arabicPeriod"/>
            </a:pPr>
            <a:r>
              <a:rPr lang="en-CA" dirty="0"/>
              <a:t>But the master mind behind this vast kingdom of men is the Head of Gold – verse 38 </a:t>
            </a:r>
          </a:p>
          <a:p>
            <a:pPr lvl="1"/>
            <a:r>
              <a:rPr lang="en-CA" dirty="0"/>
              <a:t>Babylon, “thou art this head of gold”</a:t>
            </a:r>
            <a:endParaRPr lang="en-US" dirty="0"/>
          </a:p>
          <a:p>
            <a:r>
              <a:rPr lang="en-US" dirty="0"/>
              <a:t>Two mindsets exist in the Scriptures</a:t>
            </a:r>
          </a:p>
          <a:p>
            <a:pPr lvl="1"/>
            <a:r>
              <a:rPr lang="en-US" dirty="0"/>
              <a:t>One influenced by the Word, the other by the flesh</a:t>
            </a:r>
          </a:p>
          <a:p>
            <a:endParaRPr lang="en-US" dirty="0"/>
          </a:p>
          <a:p>
            <a:r>
              <a:rPr lang="en-US" dirty="0"/>
              <a:t>NEXT SLIDE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Revelation 17 describes the hostility</a:t>
            </a:r>
          </a:p>
          <a:p>
            <a:pPr lvl="1"/>
            <a:r>
              <a:rPr lang="en-CA" dirty="0"/>
              <a:t>Babylon is one power that identifies with those who have persecuted Christ’s brethren (17:6; 18:13)</a:t>
            </a:r>
          </a:p>
          <a:p>
            <a:r>
              <a:rPr lang="en-CA" dirty="0"/>
              <a:t>Notice how this corresponds to Rev.19</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22</a:t>
            </a:fld>
            <a:endParaRPr lang="en-US" altLang="en-US"/>
          </a:p>
        </p:txBody>
      </p:sp>
    </p:spTree>
    <p:extLst>
      <p:ext uri="{BB962C8B-B14F-4D97-AF65-F5344CB8AC3E}">
        <p14:creationId xmlns:p14="http://schemas.microsoft.com/office/powerpoint/2010/main" val="1898478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Two details indicate that both scriptures speak of the same event</a:t>
            </a:r>
          </a:p>
          <a:p>
            <a:pPr lvl="1"/>
            <a:r>
              <a:rPr lang="en-CA" dirty="0"/>
              <a:t>Both fall into the same time period</a:t>
            </a:r>
          </a:p>
          <a:p>
            <a:pPr lvl="1"/>
            <a:r>
              <a:rPr lang="en-CA" dirty="0"/>
              <a:t>Both use identical language.</a:t>
            </a:r>
          </a:p>
          <a:p>
            <a:r>
              <a:rPr lang="en-CA" dirty="0"/>
              <a:t>Who do these fowls and breasts refer to?</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23</a:t>
            </a:fld>
            <a:endParaRPr lang="en-US" altLang="en-US"/>
          </a:p>
        </p:txBody>
      </p:sp>
    </p:spTree>
    <p:extLst>
      <p:ext uri="{BB962C8B-B14F-4D97-AF65-F5344CB8AC3E}">
        <p14:creationId xmlns:p14="http://schemas.microsoft.com/office/powerpoint/2010/main" val="2725520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24</a:t>
            </a:fld>
            <a:endParaRPr lang="en-US" altLang="en-US"/>
          </a:p>
        </p:txBody>
      </p:sp>
    </p:spTree>
    <p:extLst>
      <p:ext uri="{BB962C8B-B14F-4D97-AF65-F5344CB8AC3E}">
        <p14:creationId xmlns:p14="http://schemas.microsoft.com/office/powerpoint/2010/main" val="272633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r>
              <a:rPr lang="en-CA" dirty="0"/>
              <a:t>The influence of Babylon will be dealt with decisively</a:t>
            </a:r>
          </a:p>
          <a:p>
            <a:r>
              <a:rPr lang="en-CA" dirty="0"/>
              <a:t>The nations will be invited to submit to Christ</a:t>
            </a:r>
          </a:p>
          <a:p>
            <a:r>
              <a:rPr lang="en-CA" dirty="0"/>
              <a:t>Cleanse Jerusalem, remove all evidence of false worship</a:t>
            </a:r>
          </a:p>
          <a:p>
            <a:r>
              <a:rPr lang="en-CA" dirty="0"/>
              <a:t>Babylon will respond by rejecting Christ</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25</a:t>
            </a:fld>
            <a:endParaRPr lang="en-US" altLang="en-US"/>
          </a:p>
        </p:txBody>
      </p:sp>
    </p:spTree>
    <p:extLst>
      <p:ext uri="{BB962C8B-B14F-4D97-AF65-F5344CB8AC3E}">
        <p14:creationId xmlns:p14="http://schemas.microsoft.com/office/powerpoint/2010/main" val="695104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26</a:t>
            </a:fld>
            <a:endParaRPr lang="en-US" altLang="en-US"/>
          </a:p>
        </p:txBody>
      </p:sp>
    </p:spTree>
    <p:extLst>
      <p:ext uri="{BB962C8B-B14F-4D97-AF65-F5344CB8AC3E}">
        <p14:creationId xmlns:p14="http://schemas.microsoft.com/office/powerpoint/2010/main" val="510220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27</a:t>
            </a:fld>
            <a:endParaRPr lang="en-US" altLang="en-US"/>
          </a:p>
        </p:txBody>
      </p:sp>
    </p:spTree>
    <p:extLst>
      <p:ext uri="{BB962C8B-B14F-4D97-AF65-F5344CB8AC3E}">
        <p14:creationId xmlns:p14="http://schemas.microsoft.com/office/powerpoint/2010/main" val="1707357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28</a:t>
            </a:fld>
            <a:endParaRPr lang="en-US" altLang="en-US"/>
          </a:p>
        </p:txBody>
      </p:sp>
    </p:spTree>
    <p:extLst>
      <p:ext uri="{BB962C8B-B14F-4D97-AF65-F5344CB8AC3E}">
        <p14:creationId xmlns:p14="http://schemas.microsoft.com/office/powerpoint/2010/main" val="4180563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29</a:t>
            </a:fld>
            <a:endParaRPr lang="en-US" altLang="en-US"/>
          </a:p>
        </p:txBody>
      </p:sp>
    </p:spTree>
    <p:extLst>
      <p:ext uri="{BB962C8B-B14F-4D97-AF65-F5344CB8AC3E}">
        <p14:creationId xmlns:p14="http://schemas.microsoft.com/office/powerpoint/2010/main" val="260227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D32951D8-BF5C-490F-8442-6FD5C7073CA4}"/>
              </a:ext>
            </a:extLst>
          </p:cNvPr>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F2D40B-0825-48B9-B55E-030CADADF116}" type="slidenum">
              <a:rPr lang="en-US" altLang="en-US"/>
              <a:pPr/>
              <a:t>30</a:t>
            </a:fld>
            <a:endParaRPr lang="en-US" altLang="en-US"/>
          </a:p>
        </p:txBody>
      </p:sp>
      <p:sp>
        <p:nvSpPr>
          <p:cNvPr id="13315" name="Rectangle 2">
            <a:extLst>
              <a:ext uri="{FF2B5EF4-FFF2-40B4-BE49-F238E27FC236}">
                <a16:creationId xmlns:a16="http://schemas.microsoft.com/office/drawing/2014/main" id="{B876E99F-80BF-4E4D-B5DD-923B02AFAD11}"/>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7512D3F2-F7DF-47E5-96BD-3069F3A7007D}"/>
              </a:ext>
            </a:extLst>
          </p:cNvPr>
          <p:cNvSpPr>
            <a:spLocks noGrp="1" noChangeArrowheads="1"/>
          </p:cNvSpPr>
          <p:nvPr>
            <p:ph type="body" idx="1"/>
          </p:nvPr>
        </p:nvSpPr>
        <p:spPr>
          <a:noFill/>
        </p:spPr>
        <p:txBody>
          <a:bodyPr/>
          <a:lstStyle/>
          <a:p>
            <a:pPr eaLnBrk="1" hangingPunct="1"/>
            <a:r>
              <a:rPr lang="en-US" altLang="en-US" dirty="0"/>
              <a:t>The principle that judgment begins at the house of God is drawn from Jeremiah 25</a:t>
            </a:r>
          </a:p>
          <a:p>
            <a:pPr eaLnBrk="1" hangingPunct="1"/>
            <a:r>
              <a:rPr lang="en-US" altLang="en-US" dirty="0"/>
              <a:t>Jeremiah shows judgment beginning with Judah and ending with Babylon</a:t>
            </a:r>
          </a:p>
        </p:txBody>
      </p:sp>
    </p:spTree>
    <p:extLst>
      <p:ext uri="{BB962C8B-B14F-4D97-AF65-F5344CB8AC3E}">
        <p14:creationId xmlns:p14="http://schemas.microsoft.com/office/powerpoint/2010/main" val="2789526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31</a:t>
            </a:fld>
            <a:endParaRPr lang="en-US" altLang="en-US"/>
          </a:p>
        </p:txBody>
      </p:sp>
    </p:spTree>
    <p:extLst>
      <p:ext uri="{BB962C8B-B14F-4D97-AF65-F5344CB8AC3E}">
        <p14:creationId xmlns:p14="http://schemas.microsoft.com/office/powerpoint/2010/main" val="1122631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32</a:t>
            </a:fld>
            <a:endParaRPr lang="en-US" altLang="en-US"/>
          </a:p>
        </p:txBody>
      </p:sp>
    </p:spTree>
    <p:extLst>
      <p:ext uri="{BB962C8B-B14F-4D97-AF65-F5344CB8AC3E}">
        <p14:creationId xmlns:p14="http://schemas.microsoft.com/office/powerpoint/2010/main" val="3045550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lvl="0" indent="-228600">
              <a:buFont typeface="+mj-lt"/>
              <a:buAutoNum type="arabicPeriod"/>
            </a:pPr>
            <a:r>
              <a:rPr lang="en-CA" dirty="0"/>
              <a:t>Revelation 14 – here the thinking of the flesh is contrasted with the mind of the spirit. READ SLIDE</a:t>
            </a:r>
            <a:endParaRPr lang="en-US" dirty="0"/>
          </a:p>
          <a:p>
            <a:pPr marL="228600" lvl="0" indent="-228600">
              <a:buFont typeface="+mj-lt"/>
              <a:buAutoNum type="arabicPeriod"/>
            </a:pPr>
            <a:r>
              <a:rPr lang="en-CA" dirty="0"/>
              <a:t>The spirit of Babylon began in Eden – thinking in opposition to God (enmity, Gen.3:15)</a:t>
            </a:r>
            <a:endParaRPr lang="en-US" dirty="0"/>
          </a:p>
          <a:p>
            <a:pPr marL="228600" lvl="0" indent="-228600">
              <a:buFont typeface="+mj-lt"/>
              <a:buAutoNum type="arabicPeriod"/>
            </a:pPr>
            <a:r>
              <a:rPr lang="en-CA" dirty="0"/>
              <a:t>Manifested again in Jesus’ day – the seed of the serpent in religious leaders (John 8:44-45)</a:t>
            </a:r>
            <a:endParaRPr lang="en-US" dirty="0"/>
          </a:p>
          <a:p>
            <a:pPr marL="228600" lvl="0" indent="-228600">
              <a:buFont typeface="+mj-lt"/>
              <a:buAutoNum type="arabicPeriod"/>
            </a:pPr>
            <a:r>
              <a:rPr lang="en-CA" dirty="0"/>
              <a:t>This mindset “deceives all nations” (Rev.18:23).</a:t>
            </a:r>
            <a:endParaRPr lang="en-US" dirty="0"/>
          </a:p>
          <a:p>
            <a:pPr marL="228600" lvl="0" indent="-228600">
              <a:buFont typeface="+mj-lt"/>
              <a:buAutoNum type="arabicPeriod"/>
            </a:pPr>
            <a:r>
              <a:rPr lang="en-CA" dirty="0"/>
              <a:t>Note that Babylon falls before the redeemed of God – 14:8-9</a:t>
            </a:r>
            <a:endParaRPr lang="en-US" dirty="0"/>
          </a:p>
          <a:p>
            <a:pPr marL="228600" lvl="0" indent="-228600">
              <a:buFont typeface="+mj-lt"/>
              <a:buAutoNum type="arabicPeriod"/>
            </a:pPr>
            <a:r>
              <a:rPr lang="en-CA" dirty="0"/>
              <a:t>Note the fate of Babylon – Rev.14:10 “fire and brimstone”</a:t>
            </a:r>
            <a:endParaRPr lang="en-US" dirty="0"/>
          </a:p>
          <a:p>
            <a:pPr marL="228600" indent="-228600">
              <a:buFont typeface="+mj-lt"/>
              <a:buAutoNum type="arabicPeriod"/>
            </a:pPr>
            <a:endParaRPr lang="en-US" dirty="0"/>
          </a:p>
          <a:p>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33</a:t>
            </a:fld>
            <a:endParaRPr lang="en-US"/>
          </a:p>
        </p:txBody>
      </p:sp>
    </p:spTree>
    <p:extLst>
      <p:ext uri="{BB962C8B-B14F-4D97-AF65-F5344CB8AC3E}">
        <p14:creationId xmlns:p14="http://schemas.microsoft.com/office/powerpoint/2010/main" val="3675294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Noise</a:t>
            </a:r>
          </a:p>
        </p:txBody>
      </p:sp>
      <p:sp>
        <p:nvSpPr>
          <p:cNvPr id="4" name="Slide Number Placeholder 3"/>
          <p:cNvSpPr>
            <a:spLocks noGrp="1"/>
          </p:cNvSpPr>
          <p:nvPr>
            <p:ph type="sldNum" sz="quarter" idx="10"/>
          </p:nvPr>
        </p:nvSpPr>
        <p:spPr/>
        <p:txBody>
          <a:bodyPr/>
          <a:lstStyle/>
          <a:p>
            <a:pPr>
              <a:defRPr/>
            </a:pPr>
            <a:fld id="{0E5AD2C7-D739-4473-8753-48083D9FBDC4}" type="slidenum">
              <a:rPr lang="en-US" smtClean="0"/>
              <a:pPr>
                <a:defRPr/>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6">
            <a:extLst>
              <a:ext uri="{FF2B5EF4-FFF2-40B4-BE49-F238E27FC236}">
                <a16:creationId xmlns:a16="http://schemas.microsoft.com/office/drawing/2014/main" id="{AB2BAFA7-E2F7-4221-9633-39BA2B267FDC}"/>
              </a:ext>
            </a:extLst>
          </p:cNvPr>
          <p:cNvSpPr>
            <a:spLocks noGrp="1" noChangeArrowheads="1"/>
          </p:cNvSpPr>
          <p:nvPr>
            <p:ph type="sldNum" sz="quarter" idx="11"/>
          </p:nvPr>
        </p:nvSpPr>
        <p:spPr>
          <a:ln/>
        </p:spPr>
        <p:txBody>
          <a:bodyPr/>
          <a:lstStyle>
            <a:lvl1pPr>
              <a:defRPr/>
            </a:lvl1pPr>
          </a:lstStyle>
          <a:p>
            <a:pPr>
              <a:defRPr/>
            </a:pPr>
            <a:fld id="{1D1C8904-BF98-4D24-9D5B-A024D23A580E}" type="slidenum">
              <a:rPr lang="en-US" altLang="en-US"/>
              <a:pPr>
                <a:defRPr/>
              </a:pPr>
              <a:t>‹#›</a:t>
            </a:fld>
            <a:endParaRPr lang="en-US" altLang="en-US"/>
          </a:p>
        </p:txBody>
      </p:sp>
    </p:spTree>
    <p:extLst>
      <p:ext uri="{BB962C8B-B14F-4D97-AF65-F5344CB8AC3E}">
        <p14:creationId xmlns:p14="http://schemas.microsoft.com/office/powerpoint/2010/main" val="263981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0F0201FD-84EB-461A-BA4E-99956D4A2366}"/>
              </a:ext>
            </a:extLst>
          </p:cNvPr>
          <p:cNvSpPr>
            <a:spLocks noGrp="1" noChangeArrowheads="1"/>
          </p:cNvSpPr>
          <p:nvPr>
            <p:ph type="sldNum" sz="quarter" idx="11"/>
          </p:nvPr>
        </p:nvSpPr>
        <p:spPr>
          <a:ln/>
        </p:spPr>
        <p:txBody>
          <a:bodyPr/>
          <a:lstStyle>
            <a:lvl1pPr>
              <a:defRPr/>
            </a:lvl1pPr>
          </a:lstStyle>
          <a:p>
            <a:pPr>
              <a:defRPr/>
            </a:pPr>
            <a:fld id="{DE80585F-8FD8-4304-8BFB-7BA7CCEB7DAE}" type="slidenum">
              <a:rPr lang="en-US" altLang="en-US"/>
              <a:pPr>
                <a:defRPr/>
              </a:pPr>
              <a:t>‹#›</a:t>
            </a:fld>
            <a:endParaRPr lang="en-US" altLang="en-US"/>
          </a:p>
        </p:txBody>
      </p:sp>
    </p:spTree>
    <p:extLst>
      <p:ext uri="{BB962C8B-B14F-4D97-AF65-F5344CB8AC3E}">
        <p14:creationId xmlns:p14="http://schemas.microsoft.com/office/powerpoint/2010/main" val="103486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a:extLst>
              <a:ext uri="{FF2B5EF4-FFF2-40B4-BE49-F238E27FC236}">
                <a16:creationId xmlns:a16="http://schemas.microsoft.com/office/drawing/2014/main" id="{B458569F-130C-4C90-B1DF-68932A792FB5}"/>
              </a:ext>
            </a:extLst>
          </p:cNvPr>
          <p:cNvSpPr>
            <a:spLocks noGrp="1" noChangeArrowheads="1"/>
          </p:cNvSpPr>
          <p:nvPr>
            <p:ph type="sldNum" sz="quarter" idx="11"/>
          </p:nvPr>
        </p:nvSpPr>
        <p:spPr>
          <a:ln/>
        </p:spPr>
        <p:txBody>
          <a:bodyPr/>
          <a:lstStyle>
            <a:lvl1pPr>
              <a:defRPr/>
            </a:lvl1pPr>
          </a:lstStyle>
          <a:p>
            <a:pPr>
              <a:defRPr/>
            </a:pPr>
            <a:fld id="{2C37B9BB-2A78-4BF2-9B18-99CA92E78CCF}" type="slidenum">
              <a:rPr lang="en-US" altLang="en-US"/>
              <a:pPr>
                <a:defRPr/>
              </a:pPr>
              <a:t>‹#›</a:t>
            </a:fld>
            <a:endParaRPr lang="en-US" altLang="en-US"/>
          </a:p>
        </p:txBody>
      </p:sp>
    </p:spTree>
    <p:extLst>
      <p:ext uri="{BB962C8B-B14F-4D97-AF65-F5344CB8AC3E}">
        <p14:creationId xmlns:p14="http://schemas.microsoft.com/office/powerpoint/2010/main" val="390595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8719" y="981075"/>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0545" y="988002"/>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a:extLst>
              <a:ext uri="{FF2B5EF4-FFF2-40B4-BE49-F238E27FC236}">
                <a16:creationId xmlns:a16="http://schemas.microsoft.com/office/drawing/2014/main" id="{374BEB0C-FD14-4CCF-8564-A1CB9EB9A883}"/>
              </a:ext>
            </a:extLst>
          </p:cNvPr>
          <p:cNvSpPr>
            <a:spLocks noGrp="1" noChangeArrowheads="1"/>
          </p:cNvSpPr>
          <p:nvPr>
            <p:ph type="sldNum" sz="quarter" idx="11"/>
          </p:nvPr>
        </p:nvSpPr>
        <p:spPr>
          <a:ln/>
        </p:spPr>
        <p:txBody>
          <a:bodyPr/>
          <a:lstStyle>
            <a:lvl1pPr>
              <a:defRPr/>
            </a:lvl1pPr>
          </a:lstStyle>
          <a:p>
            <a:pPr>
              <a:defRPr/>
            </a:pPr>
            <a:fld id="{4E8CC3A0-FCCE-4EDC-BE77-EDC950FBCCD7}" type="slidenum">
              <a:rPr lang="en-US" altLang="en-US"/>
              <a:pPr>
                <a:defRPr/>
              </a:pPr>
              <a:t>‹#›</a:t>
            </a:fld>
            <a:endParaRPr lang="en-US" altLang="en-US"/>
          </a:p>
        </p:txBody>
      </p:sp>
    </p:spTree>
    <p:extLst>
      <p:ext uri="{BB962C8B-B14F-4D97-AF65-F5344CB8AC3E}">
        <p14:creationId xmlns:p14="http://schemas.microsoft.com/office/powerpoint/2010/main" val="30419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3237" y="72232"/>
            <a:ext cx="8589818" cy="980713"/>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77091"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77091"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10546"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10546"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a:extLst>
              <a:ext uri="{FF2B5EF4-FFF2-40B4-BE49-F238E27FC236}">
                <a16:creationId xmlns:a16="http://schemas.microsoft.com/office/drawing/2014/main" id="{059F0380-173D-40CC-A162-4DB928FA766C}"/>
              </a:ext>
            </a:extLst>
          </p:cNvPr>
          <p:cNvSpPr>
            <a:spLocks noGrp="1" noChangeArrowheads="1"/>
          </p:cNvSpPr>
          <p:nvPr>
            <p:ph type="sldNum" sz="quarter" idx="11"/>
          </p:nvPr>
        </p:nvSpPr>
        <p:spPr>
          <a:ln/>
        </p:spPr>
        <p:txBody>
          <a:bodyPr/>
          <a:lstStyle>
            <a:lvl1pPr>
              <a:defRPr/>
            </a:lvl1pPr>
          </a:lstStyle>
          <a:p>
            <a:pPr>
              <a:defRPr/>
            </a:pPr>
            <a:fld id="{A93DFD5C-7AF6-43CE-8761-71A87AC00EFB}" type="slidenum">
              <a:rPr lang="en-US" altLang="en-US"/>
              <a:pPr>
                <a:defRPr/>
              </a:pPr>
              <a:t>‹#›</a:t>
            </a:fld>
            <a:endParaRPr lang="en-US" altLang="en-US"/>
          </a:p>
        </p:txBody>
      </p:sp>
    </p:spTree>
    <p:extLst>
      <p:ext uri="{BB962C8B-B14F-4D97-AF65-F5344CB8AC3E}">
        <p14:creationId xmlns:p14="http://schemas.microsoft.com/office/powerpoint/2010/main" val="199840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a:extLst>
              <a:ext uri="{FF2B5EF4-FFF2-40B4-BE49-F238E27FC236}">
                <a16:creationId xmlns:a16="http://schemas.microsoft.com/office/drawing/2014/main" id="{0E5773BF-8EAB-4F02-A127-9E95FD9EC9F8}"/>
              </a:ext>
            </a:extLst>
          </p:cNvPr>
          <p:cNvSpPr>
            <a:spLocks noGrp="1" noChangeArrowheads="1"/>
          </p:cNvSpPr>
          <p:nvPr>
            <p:ph type="sldNum" sz="quarter" idx="11"/>
          </p:nvPr>
        </p:nvSpPr>
        <p:spPr>
          <a:ln/>
        </p:spPr>
        <p:txBody>
          <a:bodyPr/>
          <a:lstStyle>
            <a:lvl1pPr>
              <a:defRPr/>
            </a:lvl1pPr>
          </a:lstStyle>
          <a:p>
            <a:pPr>
              <a:defRPr/>
            </a:pPr>
            <a:fld id="{C331A087-8355-415F-88EA-796AF0D10EF9}" type="slidenum">
              <a:rPr lang="en-US" altLang="en-US"/>
              <a:pPr>
                <a:defRPr/>
              </a:pPr>
              <a:t>‹#›</a:t>
            </a:fld>
            <a:endParaRPr lang="en-US" altLang="en-US"/>
          </a:p>
        </p:txBody>
      </p:sp>
    </p:spTree>
    <p:extLst>
      <p:ext uri="{BB962C8B-B14F-4D97-AF65-F5344CB8AC3E}">
        <p14:creationId xmlns:p14="http://schemas.microsoft.com/office/powerpoint/2010/main" val="370892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CC83CA8-0071-4CF4-962F-B850F4E6400B}"/>
              </a:ext>
            </a:extLst>
          </p:cNvPr>
          <p:cNvSpPr>
            <a:spLocks noGrp="1" noChangeArrowheads="1"/>
          </p:cNvSpPr>
          <p:nvPr>
            <p:ph type="ftr" sz="quarter" idx="10"/>
          </p:nvPr>
        </p:nvSpPr>
        <p:spPr>
          <a:xfrm>
            <a:off x="0" y="6381750"/>
            <a:ext cx="2895600" cy="476250"/>
          </a:xfrm>
          <a:prstGeom prst="rect">
            <a:avLst/>
          </a:prstGeom>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D6368F2A-D244-4A7A-BE06-2BE436C6AD85}"/>
              </a:ext>
            </a:extLst>
          </p:cNvPr>
          <p:cNvSpPr>
            <a:spLocks noGrp="1" noChangeArrowheads="1"/>
          </p:cNvSpPr>
          <p:nvPr>
            <p:ph type="sldNum" sz="quarter" idx="11"/>
          </p:nvPr>
        </p:nvSpPr>
        <p:spPr>
          <a:ln/>
        </p:spPr>
        <p:txBody>
          <a:bodyPr/>
          <a:lstStyle>
            <a:lvl1pPr>
              <a:defRPr/>
            </a:lvl1pPr>
          </a:lstStyle>
          <a:p>
            <a:pPr>
              <a:defRPr/>
            </a:pPr>
            <a:fld id="{380DE9B4-CFC6-40EE-B4CB-2B551021FD1B}" type="slidenum">
              <a:rPr lang="en-US" altLang="en-US"/>
              <a:pPr>
                <a:defRPr/>
              </a:pPr>
              <a:t>‹#›</a:t>
            </a:fld>
            <a:endParaRPr lang="en-US" altLang="en-US"/>
          </a:p>
        </p:txBody>
      </p:sp>
    </p:spTree>
    <p:extLst>
      <p:ext uri="{BB962C8B-B14F-4D97-AF65-F5344CB8AC3E}">
        <p14:creationId xmlns:p14="http://schemas.microsoft.com/office/powerpoint/2010/main" val="428533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C6F3DFCC-8A9F-4E4E-85A5-884203CD51E8}"/>
              </a:ext>
            </a:extLst>
          </p:cNvPr>
          <p:cNvSpPr>
            <a:spLocks noGrp="1" noChangeArrowheads="1"/>
          </p:cNvSpPr>
          <p:nvPr>
            <p:ph type="sldNum" sz="quarter" idx="11"/>
          </p:nvPr>
        </p:nvSpPr>
        <p:spPr>
          <a:ln/>
        </p:spPr>
        <p:txBody>
          <a:bodyPr/>
          <a:lstStyle>
            <a:lvl1pPr>
              <a:defRPr/>
            </a:lvl1pPr>
          </a:lstStyle>
          <a:p>
            <a:pPr>
              <a:defRPr/>
            </a:pPr>
            <a:fld id="{64F1BE70-D5D4-44CD-B114-DBE9E9E6E492}" type="slidenum">
              <a:rPr lang="en-US" altLang="en-US"/>
              <a:pPr>
                <a:defRPr/>
              </a:pPr>
              <a:t>‹#›</a:t>
            </a:fld>
            <a:endParaRPr lang="en-US" altLang="en-US"/>
          </a:p>
        </p:txBody>
      </p:sp>
    </p:spTree>
    <p:extLst>
      <p:ext uri="{BB962C8B-B14F-4D97-AF65-F5344CB8AC3E}">
        <p14:creationId xmlns:p14="http://schemas.microsoft.com/office/powerpoint/2010/main" val="130263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EA245B52-78EE-43A0-9127-69CFD12DACBA}"/>
              </a:ext>
            </a:extLst>
          </p:cNvPr>
          <p:cNvSpPr>
            <a:spLocks noGrp="1" noChangeArrowheads="1"/>
          </p:cNvSpPr>
          <p:nvPr>
            <p:ph type="sldNum" sz="quarter" idx="11"/>
          </p:nvPr>
        </p:nvSpPr>
        <p:spPr>
          <a:ln/>
        </p:spPr>
        <p:txBody>
          <a:bodyPr/>
          <a:lstStyle>
            <a:lvl1pPr>
              <a:defRPr/>
            </a:lvl1pPr>
          </a:lstStyle>
          <a:p>
            <a:pPr>
              <a:defRPr/>
            </a:pPr>
            <a:fld id="{630AFF91-1387-4073-B3FF-6D826518C60A}" type="slidenum">
              <a:rPr lang="en-US" altLang="en-US"/>
              <a:pPr>
                <a:defRPr/>
              </a:pPr>
              <a:t>‹#›</a:t>
            </a:fld>
            <a:endParaRPr lang="en-US" altLang="en-US"/>
          </a:p>
        </p:txBody>
      </p:sp>
    </p:spTree>
    <p:extLst>
      <p:ext uri="{BB962C8B-B14F-4D97-AF65-F5344CB8AC3E}">
        <p14:creationId xmlns:p14="http://schemas.microsoft.com/office/powerpoint/2010/main" val="26126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0FAFAA71-BAC1-4CCA-87E0-0FCD3433F16E}"/>
              </a:ext>
            </a:extLst>
          </p:cNvPr>
          <p:cNvSpPr>
            <a:spLocks noGrp="1" noChangeArrowheads="1"/>
          </p:cNvSpPr>
          <p:nvPr>
            <p:ph type="sldNum" sz="quarter" idx="11"/>
          </p:nvPr>
        </p:nvSpPr>
        <p:spPr>
          <a:ln/>
        </p:spPr>
        <p:txBody>
          <a:bodyPr/>
          <a:lstStyle>
            <a:lvl1pPr>
              <a:defRPr/>
            </a:lvl1pPr>
          </a:lstStyle>
          <a:p>
            <a:pPr>
              <a:defRPr/>
            </a:pPr>
            <a:fld id="{6970D7A1-60AF-4A63-B878-FF28F2EDD359}" type="slidenum">
              <a:rPr lang="en-US" altLang="en-US"/>
              <a:pPr>
                <a:defRPr/>
              </a:pPr>
              <a:t>‹#›</a:t>
            </a:fld>
            <a:endParaRPr lang="en-US" altLang="en-US"/>
          </a:p>
        </p:txBody>
      </p:sp>
    </p:spTree>
    <p:extLst>
      <p:ext uri="{BB962C8B-B14F-4D97-AF65-F5344CB8AC3E}">
        <p14:creationId xmlns:p14="http://schemas.microsoft.com/office/powerpoint/2010/main" val="395620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0"/>
            <a:ext cx="2058988"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6029325"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4D391D74-2E7E-4B56-9874-494871C55267}"/>
              </a:ext>
            </a:extLst>
          </p:cNvPr>
          <p:cNvSpPr>
            <a:spLocks noGrp="1" noChangeArrowheads="1"/>
          </p:cNvSpPr>
          <p:nvPr>
            <p:ph type="sldNum" sz="quarter" idx="11"/>
          </p:nvPr>
        </p:nvSpPr>
        <p:spPr>
          <a:ln/>
        </p:spPr>
        <p:txBody>
          <a:bodyPr/>
          <a:lstStyle>
            <a:lvl1pPr>
              <a:defRPr/>
            </a:lvl1pPr>
          </a:lstStyle>
          <a:p>
            <a:pPr>
              <a:defRPr/>
            </a:pPr>
            <a:fld id="{36AA6E81-B175-451F-8A7E-EC2F2F69DB2C}" type="slidenum">
              <a:rPr lang="en-US" altLang="en-US"/>
              <a:pPr>
                <a:defRPr/>
              </a:pPr>
              <a:t>‹#›</a:t>
            </a:fld>
            <a:endParaRPr lang="en-US" altLang="en-US"/>
          </a:p>
        </p:txBody>
      </p:sp>
    </p:spTree>
    <p:extLst>
      <p:ext uri="{BB962C8B-B14F-4D97-AF65-F5344CB8AC3E}">
        <p14:creationId xmlns:p14="http://schemas.microsoft.com/office/powerpoint/2010/main" val="142557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29600" cy="981075"/>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rtlCol="0">
            <a:normAutofit/>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2DD050F-AF8A-4058-A9A6-039F4B0A2D71}"/>
              </a:ext>
            </a:extLst>
          </p:cNvPr>
          <p:cNvSpPr>
            <a:spLocks noGrp="1"/>
          </p:cNvSpPr>
          <p:nvPr>
            <p:ph type="ftr" sz="quarter" idx="10"/>
          </p:nvPr>
        </p:nvSpPr>
        <p:spPr>
          <a:xfrm>
            <a:off x="0" y="6381750"/>
            <a:ext cx="2895600" cy="476250"/>
          </a:xfrm>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2C44019-AAA1-4CB7-951A-5277797D32EF}"/>
              </a:ext>
            </a:extLst>
          </p:cNvPr>
          <p:cNvSpPr>
            <a:spLocks noGrp="1"/>
          </p:cNvSpPr>
          <p:nvPr>
            <p:ph type="sldNum" sz="quarter" idx="11"/>
          </p:nvPr>
        </p:nvSpPr>
        <p:spPr>
          <a:xfrm>
            <a:off x="6553200" y="6245225"/>
            <a:ext cx="2133600" cy="476250"/>
          </a:xfrm>
        </p:spPr>
        <p:txBody>
          <a:bodyPr/>
          <a:lstStyle>
            <a:lvl1pPr>
              <a:defRPr/>
            </a:lvl1pPr>
          </a:lstStyle>
          <a:p>
            <a:fld id="{8A1F8EA6-F2B0-4900-AAB2-322585880AEF}" type="slidenum">
              <a:rPr lang="en-US" altLang="en-US"/>
              <a:pPr/>
              <a:t>‹#›</a:t>
            </a:fld>
            <a:endParaRPr lang="en-US" altLang="en-US"/>
          </a:p>
        </p:txBody>
      </p:sp>
    </p:spTree>
    <p:extLst>
      <p:ext uri="{BB962C8B-B14F-4D97-AF65-F5344CB8AC3E}">
        <p14:creationId xmlns:p14="http://schemas.microsoft.com/office/powerpoint/2010/main" val="2462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7055EEE-BB74-4C3D-A353-96C0CFAA3E49}"/>
              </a:ext>
            </a:extLst>
          </p:cNvPr>
          <p:cNvSpPr>
            <a:spLocks noGrp="1" noChangeArrowheads="1"/>
          </p:cNvSpPr>
          <p:nvPr>
            <p:ph type="title"/>
          </p:nvPr>
        </p:nvSpPr>
        <p:spPr bwMode="auto">
          <a:xfrm>
            <a:off x="263236" y="0"/>
            <a:ext cx="8639754"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FC72EF23-DF89-452C-BFB8-BB6E815CC848}"/>
              </a:ext>
            </a:extLst>
          </p:cNvPr>
          <p:cNvSpPr>
            <a:spLocks noGrp="1" noChangeArrowheads="1"/>
          </p:cNvSpPr>
          <p:nvPr>
            <p:ph type="body" idx="1"/>
          </p:nvPr>
        </p:nvSpPr>
        <p:spPr bwMode="auto">
          <a:xfrm>
            <a:off x="263236" y="981075"/>
            <a:ext cx="8639754" cy="565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p:txBody>
      </p:sp>
      <p:sp>
        <p:nvSpPr>
          <p:cNvPr id="1030" name="Rectangle 6">
            <a:extLst>
              <a:ext uri="{FF2B5EF4-FFF2-40B4-BE49-F238E27FC236}">
                <a16:creationId xmlns:a16="http://schemas.microsoft.com/office/drawing/2014/main" id="{6327A5C8-270A-4304-BB40-7D301782189C}"/>
              </a:ext>
            </a:extLst>
          </p:cNvPr>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1" smtClean="0">
                <a:solidFill>
                  <a:schemeClr val="bg1"/>
                </a:solidFill>
                <a:latin typeface="Arial" panose="020B0604020202020204" pitchFamily="34" charset="0"/>
              </a:defRPr>
            </a:lvl1pPr>
          </a:lstStyle>
          <a:p>
            <a:pPr>
              <a:defRPr/>
            </a:pPr>
            <a:fld id="{579ABD9B-9272-441B-A859-81C5D1FCB837}"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3600" b="1">
          <a:solidFill>
            <a:srgbClr val="FFFF00"/>
          </a:solidFill>
          <a:latin typeface="Candara" panose="020E0502030303020204" pitchFamily="34" charset="0"/>
          <a:ea typeface="+mj-ea"/>
          <a:cs typeface="Calibri" panose="020F0502020204030204" pitchFamily="34" charset="0"/>
        </a:defRPr>
      </a:lvl1pPr>
      <a:lvl2pPr algn="l" rtl="0" eaLnBrk="0" fontAlgn="base" hangingPunct="0">
        <a:spcBef>
          <a:spcPct val="0"/>
        </a:spcBef>
        <a:spcAft>
          <a:spcPct val="0"/>
        </a:spcAft>
        <a:defRPr sz="3600">
          <a:solidFill>
            <a:srgbClr val="000099"/>
          </a:solidFill>
          <a:latin typeface="Tahoma" pitchFamily="34" charset="0"/>
        </a:defRPr>
      </a:lvl2pPr>
      <a:lvl3pPr algn="l" rtl="0" eaLnBrk="0" fontAlgn="base" hangingPunct="0">
        <a:spcBef>
          <a:spcPct val="0"/>
        </a:spcBef>
        <a:spcAft>
          <a:spcPct val="0"/>
        </a:spcAft>
        <a:defRPr sz="3600">
          <a:solidFill>
            <a:srgbClr val="000099"/>
          </a:solidFill>
          <a:latin typeface="Tahoma" pitchFamily="34" charset="0"/>
        </a:defRPr>
      </a:lvl3pPr>
      <a:lvl4pPr algn="l" rtl="0" eaLnBrk="0" fontAlgn="base" hangingPunct="0">
        <a:spcBef>
          <a:spcPct val="0"/>
        </a:spcBef>
        <a:spcAft>
          <a:spcPct val="0"/>
        </a:spcAft>
        <a:defRPr sz="3600">
          <a:solidFill>
            <a:srgbClr val="000099"/>
          </a:solidFill>
          <a:latin typeface="Tahoma" pitchFamily="34" charset="0"/>
        </a:defRPr>
      </a:lvl4pPr>
      <a:lvl5pPr algn="l" rtl="0" eaLnBrk="0" fontAlgn="base" hangingPunct="0">
        <a:spcBef>
          <a:spcPct val="0"/>
        </a:spcBef>
        <a:spcAft>
          <a:spcPct val="0"/>
        </a:spcAft>
        <a:defRPr sz="3600">
          <a:solidFill>
            <a:srgbClr val="000099"/>
          </a:solidFill>
          <a:latin typeface="Tahoma" pitchFamily="34" charset="0"/>
        </a:defRPr>
      </a:lvl5pPr>
      <a:lvl6pPr marL="457200" algn="l" rtl="0" fontAlgn="base">
        <a:spcBef>
          <a:spcPct val="0"/>
        </a:spcBef>
        <a:spcAft>
          <a:spcPct val="0"/>
        </a:spcAft>
        <a:defRPr sz="3600">
          <a:solidFill>
            <a:srgbClr val="000099"/>
          </a:solidFill>
          <a:latin typeface="Tahoma" pitchFamily="34" charset="0"/>
        </a:defRPr>
      </a:lvl6pPr>
      <a:lvl7pPr marL="914400" algn="l" rtl="0" fontAlgn="base">
        <a:spcBef>
          <a:spcPct val="0"/>
        </a:spcBef>
        <a:spcAft>
          <a:spcPct val="0"/>
        </a:spcAft>
        <a:defRPr sz="3600">
          <a:solidFill>
            <a:srgbClr val="000099"/>
          </a:solidFill>
          <a:latin typeface="Tahoma" pitchFamily="34" charset="0"/>
        </a:defRPr>
      </a:lvl7pPr>
      <a:lvl8pPr marL="1371600" algn="l" rtl="0" fontAlgn="base">
        <a:spcBef>
          <a:spcPct val="0"/>
        </a:spcBef>
        <a:spcAft>
          <a:spcPct val="0"/>
        </a:spcAft>
        <a:defRPr sz="3600">
          <a:solidFill>
            <a:srgbClr val="000099"/>
          </a:solidFill>
          <a:latin typeface="Tahoma" pitchFamily="34" charset="0"/>
        </a:defRPr>
      </a:lvl8pPr>
      <a:lvl9pPr marL="1828800" algn="l" rtl="0" fontAlgn="base">
        <a:spcBef>
          <a:spcPct val="0"/>
        </a:spcBef>
        <a:spcAft>
          <a:spcPct val="0"/>
        </a:spcAft>
        <a:defRPr sz="3600">
          <a:solidFill>
            <a:srgbClr val="000099"/>
          </a:solidFill>
          <a:latin typeface="Tahoma" pitchFamily="34" charset="0"/>
        </a:defRPr>
      </a:lvl9pPr>
    </p:titleStyle>
    <p:body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4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000" b="1">
          <a:solidFill>
            <a:schemeClr val="bg1"/>
          </a:solidFill>
          <a:latin typeface="Candara" panose="020E0502030303020204" pitchFamily="34" charset="0"/>
        </a:defRPr>
      </a:lvl3pPr>
      <a:lvl4pPr marL="1724025"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8.png"/><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9.png"/><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27.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1.png"/><Relationship Id="rId4" Type="http://schemas.openxmlformats.org/officeDocument/2006/relationships/oleObject" Target="../embeddings/oleObject4.bin"/><Relationship Id="rId9"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CB20E842-9C3B-43B0-A5B1-21EBCB76C48A}"/>
              </a:ext>
            </a:extLst>
          </p:cNvPr>
          <p:cNvSpPr>
            <a:spLocks noGrp="1" noChangeArrowheads="1"/>
          </p:cNvSpPr>
          <p:nvPr>
            <p:ph type="ctrTitle"/>
          </p:nvPr>
        </p:nvSpPr>
        <p:spPr>
          <a:xfrm>
            <a:off x="685800" y="2130425"/>
            <a:ext cx="7772400" cy="1470025"/>
          </a:xfrm>
        </p:spPr>
        <p:txBody>
          <a:bodyPr anchor="ctr"/>
          <a:lstStyle/>
          <a:p>
            <a:pPr algn="ctr" eaLnBrk="1" hangingPunct="1"/>
            <a:r>
              <a:rPr lang="en-US" altLang="en-US" sz="3600" dirty="0"/>
              <a:t>When the Master Returns</a:t>
            </a:r>
          </a:p>
        </p:txBody>
      </p:sp>
      <p:sp>
        <p:nvSpPr>
          <p:cNvPr id="4100" name="Rectangle 3">
            <a:extLst>
              <a:ext uri="{FF2B5EF4-FFF2-40B4-BE49-F238E27FC236}">
                <a16:creationId xmlns:a16="http://schemas.microsoft.com/office/drawing/2014/main" id="{0555997D-A324-42BE-8F96-3ACCD7680DA2}"/>
              </a:ext>
            </a:extLst>
          </p:cNvPr>
          <p:cNvSpPr>
            <a:spLocks noGrp="1" noChangeArrowheads="1"/>
          </p:cNvSpPr>
          <p:nvPr>
            <p:ph type="subTitle" idx="1"/>
          </p:nvPr>
        </p:nvSpPr>
        <p:spPr>
          <a:xfrm>
            <a:off x="1371600" y="3901440"/>
            <a:ext cx="6400800" cy="1752600"/>
          </a:xfrm>
        </p:spPr>
        <p:txBody>
          <a:bodyPr/>
          <a:lstStyle/>
          <a:p>
            <a:pPr eaLnBrk="1" hangingPunct="1"/>
            <a:r>
              <a:rPr lang="en-US" altLang="en-US" sz="2800" dirty="0"/>
              <a:t>The supper of the great God</a:t>
            </a:r>
          </a:p>
          <a:p>
            <a:pPr eaLnBrk="1" hangingPunct="1"/>
            <a:r>
              <a:rPr lang="en-US" altLang="en-US" sz="2800" dirty="0"/>
              <a:t>Study No. 3</a:t>
            </a:r>
          </a:p>
        </p:txBody>
      </p:sp>
      <p:sp>
        <p:nvSpPr>
          <p:cNvPr id="2" name="Slide Number Placeholder 1">
            <a:extLst>
              <a:ext uri="{FF2B5EF4-FFF2-40B4-BE49-F238E27FC236}">
                <a16:creationId xmlns:a16="http://schemas.microsoft.com/office/drawing/2014/main" id="{0AE72449-C92C-483B-87A3-F48C5BC32E47}"/>
              </a:ext>
            </a:extLst>
          </p:cNvPr>
          <p:cNvSpPr>
            <a:spLocks noGrp="1"/>
          </p:cNvSpPr>
          <p:nvPr>
            <p:ph type="sldNum" sz="quarter" idx="11"/>
          </p:nvPr>
        </p:nvSpPr>
        <p:spPr/>
        <p:txBody>
          <a:bodyPr/>
          <a:lstStyle/>
          <a:p>
            <a:pPr>
              <a:defRPr/>
            </a:pPr>
            <a:fld id="{1D1C8904-BF98-4D24-9D5B-A024D23A580E}" type="slidenum">
              <a:rPr lang="en-US" altLang="en-US" smtClean="0"/>
              <a:pPr>
                <a:defRPr/>
              </a:pPr>
              <a:t>1</a:t>
            </a:fld>
            <a:endParaRPr lang="en-US" altLang="en-US"/>
          </a:p>
        </p:txBody>
      </p:sp>
      <p:sp>
        <p:nvSpPr>
          <p:cNvPr id="3" name="TextBox 2">
            <a:extLst>
              <a:ext uri="{FF2B5EF4-FFF2-40B4-BE49-F238E27FC236}">
                <a16:creationId xmlns:a16="http://schemas.microsoft.com/office/drawing/2014/main" id="{97109887-E614-4FE2-9AD4-B30288D97A38}"/>
              </a:ext>
            </a:extLst>
          </p:cNvPr>
          <p:cNvSpPr txBox="1"/>
          <p:nvPr/>
        </p:nvSpPr>
        <p:spPr>
          <a:xfrm>
            <a:off x="83820" y="6396930"/>
            <a:ext cx="2636520" cy="400110"/>
          </a:xfrm>
          <a:prstGeom prst="rect">
            <a:avLst/>
          </a:prstGeom>
          <a:noFill/>
          <a:ln>
            <a:noFill/>
          </a:ln>
        </p:spPr>
        <p:txBody>
          <a:bodyPr wrap="square" rtlCol="0">
            <a:spAutoFit/>
          </a:bodyPr>
          <a:lstStyle/>
          <a:p>
            <a:pPr algn="l"/>
            <a:r>
              <a:rPr lang="en-CA" sz="2000" i="1" dirty="0">
                <a:solidFill>
                  <a:schemeClr val="bg1"/>
                </a:solidFill>
                <a:latin typeface="+mn-lt"/>
              </a:rPr>
              <a:t>Reading: Psalm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288B20-62CA-4BE4-93DB-D572D69211F7}"/>
              </a:ext>
            </a:extLst>
          </p:cNvPr>
          <p:cNvGrpSpPr/>
          <p:nvPr/>
        </p:nvGrpSpPr>
        <p:grpSpPr>
          <a:xfrm>
            <a:off x="218748" y="269702"/>
            <a:ext cx="8607445" cy="4167309"/>
            <a:chOff x="218748" y="269702"/>
            <a:chExt cx="8607445" cy="4167309"/>
          </a:xfrm>
        </p:grpSpPr>
        <p:grpSp>
          <p:nvGrpSpPr>
            <p:cNvPr id="22" name="Group 21">
              <a:extLst>
                <a:ext uri="{FF2B5EF4-FFF2-40B4-BE49-F238E27FC236}">
                  <a16:creationId xmlns:a16="http://schemas.microsoft.com/office/drawing/2014/main" id="{CBA41C15-5D22-4B88-9DB6-8642BE1785A8}"/>
                </a:ext>
              </a:extLst>
            </p:cNvPr>
            <p:cNvGrpSpPr/>
            <p:nvPr/>
          </p:nvGrpSpPr>
          <p:grpSpPr>
            <a:xfrm>
              <a:off x="2120593" y="1093916"/>
              <a:ext cx="6243934" cy="848939"/>
              <a:chOff x="2120593" y="1032956"/>
              <a:chExt cx="6243934" cy="830997"/>
            </a:xfrm>
          </p:grpSpPr>
          <p:sp>
            <p:nvSpPr>
              <p:cNvPr id="19" name="Rectangle 18">
                <a:extLst>
                  <a:ext uri="{FF2B5EF4-FFF2-40B4-BE49-F238E27FC236}">
                    <a16:creationId xmlns:a16="http://schemas.microsoft.com/office/drawing/2014/main" id="{F005A56F-D946-491A-B8F7-E8872FB3267A}"/>
                  </a:ext>
                </a:extLst>
              </p:cNvPr>
              <p:cNvSpPr/>
              <p:nvPr/>
            </p:nvSpPr>
            <p:spPr>
              <a:xfrm>
                <a:off x="2120593" y="1032956"/>
                <a:ext cx="6243934" cy="83099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C2647001-A584-4B24-A0E0-B818BF92DC4B}"/>
                  </a:ext>
                </a:extLst>
              </p:cNvPr>
              <p:cNvSpPr txBox="1"/>
              <p:nvPr/>
            </p:nvSpPr>
            <p:spPr>
              <a:xfrm>
                <a:off x="2876910" y="1094511"/>
                <a:ext cx="5322210" cy="692925"/>
              </a:xfrm>
              <a:prstGeom prst="rect">
                <a:avLst/>
              </a:prstGeom>
              <a:noFill/>
            </p:spPr>
            <p:txBody>
              <a:bodyPr wrap="square" rtlCol="0">
                <a:spAutoFit/>
              </a:bodyPr>
              <a:lstStyle/>
              <a:p>
                <a:pPr algn="ctr"/>
                <a:r>
                  <a:rPr lang="en-CA" sz="2000" b="1" dirty="0">
                    <a:solidFill>
                      <a:schemeClr val="bg1"/>
                    </a:solidFill>
                    <a:latin typeface="+mn-lt"/>
                  </a:rPr>
                  <a:t>The work of Elijah</a:t>
                </a:r>
              </a:p>
              <a:p>
                <a:pPr algn="ctr"/>
                <a:r>
                  <a:rPr lang="en-CA" sz="2000" b="1" dirty="0">
                    <a:solidFill>
                      <a:schemeClr val="bg1"/>
                    </a:solidFill>
                    <a:latin typeface="+mn-lt"/>
                  </a:rPr>
                  <a:t>In the land 	The dispersed of Israel</a:t>
                </a:r>
              </a:p>
            </p:txBody>
          </p:sp>
        </p:grpSp>
        <p:sp>
          <p:nvSpPr>
            <p:cNvPr id="4" name="TextBox 3">
              <a:extLst>
                <a:ext uri="{FF2B5EF4-FFF2-40B4-BE49-F238E27FC236}">
                  <a16:creationId xmlns:a16="http://schemas.microsoft.com/office/drawing/2014/main" id="{6935E99E-B706-47B7-B45D-BB6823D86C55}"/>
                </a:ext>
              </a:extLst>
            </p:cNvPr>
            <p:cNvSpPr txBox="1"/>
            <p:nvPr/>
          </p:nvSpPr>
          <p:spPr>
            <a:xfrm rot="16200000">
              <a:off x="-1634071" y="2122523"/>
              <a:ext cx="4167304" cy="461665"/>
            </a:xfrm>
            <a:prstGeom prst="rect">
              <a:avLst/>
            </a:prstGeom>
            <a:solidFill>
              <a:srgbClr val="FFFF00"/>
            </a:solidFill>
          </p:spPr>
          <p:txBody>
            <a:bodyPr wrap="square" rtlCol="0">
              <a:spAutoFit/>
            </a:bodyPr>
            <a:lstStyle/>
            <a:p>
              <a:pPr algn="ctr"/>
              <a:r>
                <a:rPr lang="en-CA" sz="2400" b="1" dirty="0">
                  <a:latin typeface="+mn-lt"/>
                </a:rPr>
                <a:t>The Return of Jesus Christ</a:t>
              </a:r>
            </a:p>
          </p:txBody>
        </p:sp>
        <p:sp>
          <p:nvSpPr>
            <p:cNvPr id="11" name="TextBox 10">
              <a:extLst>
                <a:ext uri="{FF2B5EF4-FFF2-40B4-BE49-F238E27FC236}">
                  <a16:creationId xmlns:a16="http://schemas.microsoft.com/office/drawing/2014/main" id="{B506E644-3E85-428C-A7E9-D0A0B71D6673}"/>
                </a:ext>
              </a:extLst>
            </p:cNvPr>
            <p:cNvSpPr txBox="1"/>
            <p:nvPr/>
          </p:nvSpPr>
          <p:spPr>
            <a:xfrm rot="16200000">
              <a:off x="6511709" y="2122521"/>
              <a:ext cx="4167303" cy="461665"/>
            </a:xfrm>
            <a:prstGeom prst="rect">
              <a:avLst/>
            </a:prstGeom>
            <a:solidFill>
              <a:srgbClr val="00CCFF"/>
            </a:solidFill>
          </p:spPr>
          <p:txBody>
            <a:bodyPr wrap="square" rtlCol="0">
              <a:spAutoFit/>
            </a:bodyPr>
            <a:lstStyle/>
            <a:p>
              <a:pPr algn="ctr"/>
              <a:r>
                <a:rPr lang="en-CA" sz="2400" b="1" dirty="0">
                  <a:latin typeface="+mn-lt"/>
                </a:rPr>
                <a:t>The millennium begins</a:t>
              </a:r>
            </a:p>
          </p:txBody>
        </p:sp>
        <p:sp>
          <p:nvSpPr>
            <p:cNvPr id="5" name="TextBox 4">
              <a:extLst>
                <a:ext uri="{FF2B5EF4-FFF2-40B4-BE49-F238E27FC236}">
                  <a16:creationId xmlns:a16="http://schemas.microsoft.com/office/drawing/2014/main" id="{6FD78938-FB51-40CB-B4D0-7F3CE236391A}"/>
                </a:ext>
              </a:extLst>
            </p:cNvPr>
            <p:cNvSpPr txBox="1"/>
            <p:nvPr/>
          </p:nvSpPr>
          <p:spPr>
            <a:xfrm rot="16200000">
              <a:off x="435415" y="2122525"/>
              <a:ext cx="4167307" cy="461665"/>
            </a:xfrm>
            <a:prstGeom prst="rect">
              <a:avLst/>
            </a:prstGeom>
            <a:solidFill>
              <a:srgbClr val="00FF00"/>
            </a:solidFill>
          </p:spPr>
          <p:txBody>
            <a:bodyPr wrap="square" rtlCol="0">
              <a:spAutoFit/>
            </a:bodyPr>
            <a:lstStyle/>
            <a:p>
              <a:pPr algn="ctr"/>
              <a:r>
                <a:rPr lang="en-CA" sz="2400" b="1" dirty="0">
                  <a:latin typeface="+mn-lt"/>
                </a:rPr>
                <a:t>Armageddon</a:t>
              </a:r>
            </a:p>
          </p:txBody>
        </p:sp>
        <p:grpSp>
          <p:nvGrpSpPr>
            <p:cNvPr id="18" name="Group 17">
              <a:extLst>
                <a:ext uri="{FF2B5EF4-FFF2-40B4-BE49-F238E27FC236}">
                  <a16:creationId xmlns:a16="http://schemas.microsoft.com/office/drawing/2014/main" id="{287FCB0A-4046-40CA-A646-EDBDE696CB31}"/>
                </a:ext>
              </a:extLst>
            </p:cNvPr>
            <p:cNvGrpSpPr/>
            <p:nvPr/>
          </p:nvGrpSpPr>
          <p:grpSpPr>
            <a:xfrm>
              <a:off x="1066817" y="269703"/>
              <a:ext cx="1221417" cy="830997"/>
              <a:chOff x="-2149923" y="207251"/>
              <a:chExt cx="1221417" cy="830997"/>
            </a:xfrm>
          </p:grpSpPr>
          <p:sp>
            <p:nvSpPr>
              <p:cNvPr id="2" name="Rectangle 1">
                <a:extLst>
                  <a:ext uri="{FF2B5EF4-FFF2-40B4-BE49-F238E27FC236}">
                    <a16:creationId xmlns:a16="http://schemas.microsoft.com/office/drawing/2014/main" id="{26FDC8EF-350F-43B8-84AA-17B1E11AEB1B}"/>
                  </a:ext>
                </a:extLst>
              </p:cNvPr>
              <p:cNvSpPr/>
              <p:nvPr/>
            </p:nvSpPr>
            <p:spPr>
              <a:xfrm>
                <a:off x="-2149923" y="207251"/>
                <a:ext cx="1221417" cy="8309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FD94D33D-B2B0-4040-9E1A-309651D5E818}"/>
                  </a:ext>
                </a:extLst>
              </p:cNvPr>
              <p:cNvSpPr txBox="1"/>
              <p:nvPr/>
            </p:nvSpPr>
            <p:spPr>
              <a:xfrm>
                <a:off x="-2149923" y="268806"/>
                <a:ext cx="1221417" cy="707886"/>
              </a:xfrm>
              <a:prstGeom prst="rect">
                <a:avLst/>
              </a:prstGeom>
              <a:noFill/>
            </p:spPr>
            <p:txBody>
              <a:bodyPr wrap="square" rtlCol="0">
                <a:spAutoFit/>
              </a:bodyPr>
              <a:lstStyle/>
              <a:p>
                <a:pPr algn="ctr"/>
                <a:r>
                  <a:rPr lang="en-CA" sz="2000" b="1" dirty="0">
                    <a:latin typeface="+mn-lt"/>
                  </a:rPr>
                  <a:t>Marriage of Lamb</a:t>
                </a:r>
              </a:p>
            </p:txBody>
          </p:sp>
        </p:grpSp>
        <p:grpSp>
          <p:nvGrpSpPr>
            <p:cNvPr id="49" name="Group 48">
              <a:extLst>
                <a:ext uri="{FF2B5EF4-FFF2-40B4-BE49-F238E27FC236}">
                  <a16:creationId xmlns:a16="http://schemas.microsoft.com/office/drawing/2014/main" id="{C5804E44-AFF8-4EE9-A680-CD4BB930804C}"/>
                </a:ext>
              </a:extLst>
            </p:cNvPr>
            <p:cNvGrpSpPr/>
            <p:nvPr/>
          </p:nvGrpSpPr>
          <p:grpSpPr>
            <a:xfrm>
              <a:off x="2749901" y="269703"/>
              <a:ext cx="5614625" cy="830997"/>
              <a:chOff x="2749901" y="955503"/>
              <a:chExt cx="5614625" cy="830997"/>
            </a:xfrm>
          </p:grpSpPr>
          <p:sp>
            <p:nvSpPr>
              <p:cNvPr id="14" name="Rectangle 13">
                <a:extLst>
                  <a:ext uri="{FF2B5EF4-FFF2-40B4-BE49-F238E27FC236}">
                    <a16:creationId xmlns:a16="http://schemas.microsoft.com/office/drawing/2014/main" id="{2252C3F3-09D8-4B03-A7B6-3E44E904AF34}"/>
                  </a:ext>
                </a:extLst>
              </p:cNvPr>
              <p:cNvSpPr/>
              <p:nvPr/>
            </p:nvSpPr>
            <p:spPr>
              <a:xfrm>
                <a:off x="2749901" y="955503"/>
                <a:ext cx="5614625" cy="83099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370DD6B6-7421-4CB2-A2E7-F71FD08C36FF}"/>
                  </a:ext>
                </a:extLst>
              </p:cNvPr>
              <p:cNvSpPr txBox="1"/>
              <p:nvPr/>
            </p:nvSpPr>
            <p:spPr>
              <a:xfrm>
                <a:off x="4015834" y="1032737"/>
                <a:ext cx="3082759" cy="707886"/>
              </a:xfrm>
              <a:prstGeom prst="rect">
                <a:avLst/>
              </a:prstGeom>
              <a:noFill/>
            </p:spPr>
            <p:txBody>
              <a:bodyPr wrap="square" rtlCol="0">
                <a:spAutoFit/>
              </a:bodyPr>
              <a:lstStyle/>
              <a:p>
                <a:pPr algn="ctr"/>
                <a:r>
                  <a:rPr lang="en-CA" sz="2000" b="1" dirty="0">
                    <a:latin typeface="+mn-lt"/>
                  </a:rPr>
                  <a:t>Marriage Supper of the Lamb</a:t>
                </a:r>
              </a:p>
            </p:txBody>
          </p:sp>
        </p:grpSp>
        <p:grpSp>
          <p:nvGrpSpPr>
            <p:cNvPr id="28" name="Group 27">
              <a:extLst>
                <a:ext uri="{FF2B5EF4-FFF2-40B4-BE49-F238E27FC236}">
                  <a16:creationId xmlns:a16="http://schemas.microsoft.com/office/drawing/2014/main" id="{D25ECCB6-6CEA-4571-9855-6D858C037848}"/>
                </a:ext>
              </a:extLst>
            </p:cNvPr>
            <p:cNvGrpSpPr/>
            <p:nvPr/>
          </p:nvGrpSpPr>
          <p:grpSpPr>
            <a:xfrm>
              <a:off x="944881" y="1100699"/>
              <a:ext cx="1251032" cy="830997"/>
              <a:chOff x="944881" y="1039739"/>
              <a:chExt cx="1251032" cy="830997"/>
            </a:xfrm>
          </p:grpSpPr>
          <p:sp>
            <p:nvSpPr>
              <p:cNvPr id="16" name="Rectangle 15">
                <a:extLst>
                  <a:ext uri="{FF2B5EF4-FFF2-40B4-BE49-F238E27FC236}">
                    <a16:creationId xmlns:a16="http://schemas.microsoft.com/office/drawing/2014/main" id="{95915E77-1209-4A6D-BC4C-25D708ADA011}"/>
                  </a:ext>
                </a:extLst>
              </p:cNvPr>
              <p:cNvSpPr/>
              <p:nvPr/>
            </p:nvSpPr>
            <p:spPr>
              <a:xfrm>
                <a:off x="1066815" y="1039739"/>
                <a:ext cx="1053777" cy="830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A899BF84-B71B-42BA-92DD-C4751AD0C03E}"/>
                  </a:ext>
                </a:extLst>
              </p:cNvPr>
              <p:cNvSpPr txBox="1"/>
              <p:nvPr/>
            </p:nvSpPr>
            <p:spPr>
              <a:xfrm>
                <a:off x="944881" y="1101294"/>
                <a:ext cx="1251032" cy="707886"/>
              </a:xfrm>
              <a:prstGeom prst="rect">
                <a:avLst/>
              </a:prstGeom>
              <a:noFill/>
            </p:spPr>
            <p:txBody>
              <a:bodyPr wrap="square" rtlCol="0">
                <a:spAutoFit/>
              </a:bodyPr>
              <a:lstStyle/>
              <a:p>
                <a:pPr algn="ctr"/>
                <a:r>
                  <a:rPr lang="en-CA" sz="2000" b="1" dirty="0">
                    <a:solidFill>
                      <a:schemeClr val="bg1"/>
                    </a:solidFill>
                    <a:latin typeface="+mn-lt"/>
                  </a:rPr>
                  <a:t>Gog invades</a:t>
                </a:r>
              </a:p>
            </p:txBody>
          </p:sp>
        </p:grpSp>
        <p:grpSp>
          <p:nvGrpSpPr>
            <p:cNvPr id="40" name="Group 39">
              <a:extLst>
                <a:ext uri="{FF2B5EF4-FFF2-40B4-BE49-F238E27FC236}">
                  <a16:creationId xmlns:a16="http://schemas.microsoft.com/office/drawing/2014/main" id="{8917C0C9-F800-4826-8387-19B72B53A73F}"/>
                </a:ext>
              </a:extLst>
            </p:cNvPr>
            <p:cNvGrpSpPr/>
            <p:nvPr/>
          </p:nvGrpSpPr>
          <p:grpSpPr>
            <a:xfrm>
              <a:off x="2917541" y="2775243"/>
              <a:ext cx="2553619" cy="830997"/>
              <a:chOff x="2917541" y="3525504"/>
              <a:chExt cx="2553619" cy="830997"/>
            </a:xfrm>
          </p:grpSpPr>
          <p:sp>
            <p:nvSpPr>
              <p:cNvPr id="23" name="Rectangle 22">
                <a:extLst>
                  <a:ext uri="{FF2B5EF4-FFF2-40B4-BE49-F238E27FC236}">
                    <a16:creationId xmlns:a16="http://schemas.microsoft.com/office/drawing/2014/main" id="{0CF82CE9-D4FA-4920-8DA5-C0A1937DB3E9}"/>
                  </a:ext>
                </a:extLst>
              </p:cNvPr>
              <p:cNvSpPr/>
              <p:nvPr/>
            </p:nvSpPr>
            <p:spPr>
              <a:xfrm>
                <a:off x="2917541" y="3525504"/>
                <a:ext cx="2553619" cy="830997"/>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26846608-BDC7-4D44-9997-E7055FD9F255}"/>
                  </a:ext>
                </a:extLst>
              </p:cNvPr>
              <p:cNvSpPr txBox="1"/>
              <p:nvPr/>
            </p:nvSpPr>
            <p:spPr>
              <a:xfrm>
                <a:off x="3266660" y="3587059"/>
                <a:ext cx="1855380" cy="707886"/>
              </a:xfrm>
              <a:prstGeom prst="rect">
                <a:avLst/>
              </a:prstGeom>
              <a:noFill/>
            </p:spPr>
            <p:txBody>
              <a:bodyPr wrap="square" rtlCol="0">
                <a:spAutoFit/>
              </a:bodyPr>
              <a:lstStyle/>
              <a:p>
                <a:pPr algn="ctr"/>
                <a:r>
                  <a:rPr lang="en-CA" sz="2000" b="1" dirty="0">
                    <a:latin typeface="+mn-lt"/>
                  </a:rPr>
                  <a:t>Nations invited to submission</a:t>
                </a:r>
              </a:p>
            </p:txBody>
          </p:sp>
        </p:grpSp>
        <p:sp>
          <p:nvSpPr>
            <p:cNvPr id="27" name="TextBox 26">
              <a:extLst>
                <a:ext uri="{FF2B5EF4-FFF2-40B4-BE49-F238E27FC236}">
                  <a16:creationId xmlns:a16="http://schemas.microsoft.com/office/drawing/2014/main" id="{A30671A4-3116-44B2-BB13-C97E8DC1A23D}"/>
                </a:ext>
              </a:extLst>
            </p:cNvPr>
            <p:cNvSpPr txBox="1"/>
            <p:nvPr/>
          </p:nvSpPr>
          <p:spPr>
            <a:xfrm rot="16200000">
              <a:off x="-695368" y="1652469"/>
              <a:ext cx="3165643" cy="400110"/>
            </a:xfrm>
            <a:prstGeom prst="rect">
              <a:avLst/>
            </a:prstGeom>
            <a:solidFill>
              <a:srgbClr val="00FF00"/>
            </a:solidFill>
          </p:spPr>
          <p:txBody>
            <a:bodyPr wrap="square" rtlCol="0">
              <a:spAutoFit/>
            </a:bodyPr>
            <a:lstStyle/>
            <a:p>
              <a:pPr algn="ctr"/>
              <a:r>
                <a:rPr lang="en-CA" sz="2000" b="1" dirty="0">
                  <a:solidFill>
                    <a:sysClr val="windowText" lastClr="000000"/>
                  </a:solidFill>
                  <a:latin typeface="+mn-lt"/>
                </a:rPr>
                <a:t>Resurrection &amp; Judgment</a:t>
              </a:r>
            </a:p>
          </p:txBody>
        </p:sp>
        <p:grpSp>
          <p:nvGrpSpPr>
            <p:cNvPr id="39" name="Group 38">
              <a:extLst>
                <a:ext uri="{FF2B5EF4-FFF2-40B4-BE49-F238E27FC236}">
                  <a16:creationId xmlns:a16="http://schemas.microsoft.com/office/drawing/2014/main" id="{EAA7ABC0-7CB6-49D9-A079-15DD395EF4DD}"/>
                </a:ext>
              </a:extLst>
            </p:cNvPr>
            <p:cNvGrpSpPr/>
            <p:nvPr/>
          </p:nvGrpSpPr>
          <p:grpSpPr>
            <a:xfrm>
              <a:off x="2749901" y="1942855"/>
              <a:ext cx="5614625" cy="830997"/>
              <a:chOff x="2749901" y="2678829"/>
              <a:chExt cx="5614625" cy="830997"/>
            </a:xfrm>
          </p:grpSpPr>
          <p:sp>
            <p:nvSpPr>
              <p:cNvPr id="30" name="Rectangle 29">
                <a:extLst>
                  <a:ext uri="{FF2B5EF4-FFF2-40B4-BE49-F238E27FC236}">
                    <a16:creationId xmlns:a16="http://schemas.microsoft.com/office/drawing/2014/main" id="{5C4A418D-1053-406C-B440-C56637E560FC}"/>
                  </a:ext>
                </a:extLst>
              </p:cNvPr>
              <p:cNvSpPr/>
              <p:nvPr/>
            </p:nvSpPr>
            <p:spPr>
              <a:xfrm>
                <a:off x="2749901" y="2678829"/>
                <a:ext cx="5614625" cy="830997"/>
              </a:xfrm>
              <a:prstGeom prst="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0922616E-008D-461C-AAE0-ECDCC3B78CE5}"/>
                  </a:ext>
                </a:extLst>
              </p:cNvPr>
              <p:cNvSpPr txBox="1"/>
              <p:nvPr/>
            </p:nvSpPr>
            <p:spPr>
              <a:xfrm>
                <a:off x="3373749" y="2756063"/>
                <a:ext cx="4366929" cy="707886"/>
              </a:xfrm>
              <a:prstGeom prst="rect">
                <a:avLst/>
              </a:prstGeom>
              <a:noFill/>
            </p:spPr>
            <p:txBody>
              <a:bodyPr wrap="square" rtlCol="0">
                <a:spAutoFit/>
              </a:bodyPr>
              <a:lstStyle/>
              <a:p>
                <a:pPr algn="ctr"/>
                <a:r>
                  <a:rPr lang="en-CA" sz="2000" b="1" dirty="0">
                    <a:solidFill>
                      <a:schemeClr val="bg1"/>
                    </a:solidFill>
                    <a:latin typeface="+mn-lt"/>
                  </a:rPr>
                  <a:t>Judah saved first</a:t>
                </a:r>
              </a:p>
              <a:p>
                <a:pPr algn="ctr"/>
                <a:r>
                  <a:rPr lang="en-CA" sz="2000" b="1" dirty="0">
                    <a:solidFill>
                      <a:schemeClr val="bg1"/>
                    </a:solidFill>
                    <a:latin typeface="+mn-lt"/>
                  </a:rPr>
                  <a:t>Second Exodus for those dispersed </a:t>
                </a:r>
              </a:p>
            </p:txBody>
          </p:sp>
        </p:grpSp>
        <p:grpSp>
          <p:nvGrpSpPr>
            <p:cNvPr id="45" name="Group 44">
              <a:extLst>
                <a:ext uri="{FF2B5EF4-FFF2-40B4-BE49-F238E27FC236}">
                  <a16:creationId xmlns:a16="http://schemas.microsoft.com/office/drawing/2014/main" id="{79B69CDE-82DA-4698-ABE2-77FC65253E84}"/>
                </a:ext>
              </a:extLst>
            </p:cNvPr>
            <p:cNvGrpSpPr/>
            <p:nvPr/>
          </p:nvGrpSpPr>
          <p:grpSpPr>
            <a:xfrm>
              <a:off x="5805093" y="3606009"/>
              <a:ext cx="2553620" cy="830997"/>
              <a:chOff x="5805093" y="3606009"/>
              <a:chExt cx="2553620" cy="830997"/>
            </a:xfrm>
          </p:grpSpPr>
          <p:sp>
            <p:nvSpPr>
              <p:cNvPr id="32" name="Rectangle 31">
                <a:extLst>
                  <a:ext uri="{FF2B5EF4-FFF2-40B4-BE49-F238E27FC236}">
                    <a16:creationId xmlns:a16="http://schemas.microsoft.com/office/drawing/2014/main" id="{D4BF417E-EE91-4817-B469-07E0B8083DE6}"/>
                  </a:ext>
                </a:extLst>
              </p:cNvPr>
              <p:cNvSpPr/>
              <p:nvPr/>
            </p:nvSpPr>
            <p:spPr>
              <a:xfrm>
                <a:off x="5805093" y="3606009"/>
                <a:ext cx="2553620" cy="830997"/>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TextBox 32">
                <a:extLst>
                  <a:ext uri="{FF2B5EF4-FFF2-40B4-BE49-F238E27FC236}">
                    <a16:creationId xmlns:a16="http://schemas.microsoft.com/office/drawing/2014/main" id="{714CD899-C35D-4AFB-AAFF-283E898D4573}"/>
                  </a:ext>
                </a:extLst>
              </p:cNvPr>
              <p:cNvSpPr txBox="1"/>
              <p:nvPr/>
            </p:nvSpPr>
            <p:spPr>
              <a:xfrm>
                <a:off x="5963339" y="3667564"/>
                <a:ext cx="2237128" cy="707886"/>
              </a:xfrm>
              <a:prstGeom prst="rect">
                <a:avLst/>
              </a:prstGeom>
              <a:noFill/>
            </p:spPr>
            <p:txBody>
              <a:bodyPr wrap="square" rtlCol="0">
                <a:spAutoFit/>
              </a:bodyPr>
              <a:lstStyle/>
              <a:p>
                <a:pPr algn="ctr"/>
                <a:r>
                  <a:rPr lang="en-CA" sz="2000" b="1" dirty="0">
                    <a:solidFill>
                      <a:schemeClr val="bg1"/>
                    </a:solidFill>
                    <a:latin typeface="+mn-lt"/>
                  </a:rPr>
                  <a:t>Catholic Rome destroyed</a:t>
                </a:r>
              </a:p>
            </p:txBody>
          </p:sp>
        </p:grpSp>
        <p:grpSp>
          <p:nvGrpSpPr>
            <p:cNvPr id="44" name="Group 43">
              <a:extLst>
                <a:ext uri="{FF2B5EF4-FFF2-40B4-BE49-F238E27FC236}">
                  <a16:creationId xmlns:a16="http://schemas.microsoft.com/office/drawing/2014/main" id="{3A433B0D-5A3E-4176-92B2-96EF4AD0EE4C}"/>
                </a:ext>
              </a:extLst>
            </p:cNvPr>
            <p:cNvGrpSpPr/>
            <p:nvPr/>
          </p:nvGrpSpPr>
          <p:grpSpPr>
            <a:xfrm>
              <a:off x="3246334" y="3606009"/>
              <a:ext cx="2553619" cy="830997"/>
              <a:chOff x="3170134" y="3606009"/>
              <a:chExt cx="2553619" cy="830997"/>
            </a:xfrm>
          </p:grpSpPr>
          <p:sp>
            <p:nvSpPr>
              <p:cNvPr id="35" name="Rectangle 34">
                <a:extLst>
                  <a:ext uri="{FF2B5EF4-FFF2-40B4-BE49-F238E27FC236}">
                    <a16:creationId xmlns:a16="http://schemas.microsoft.com/office/drawing/2014/main" id="{FA7A01ED-747C-4995-B740-D268085DBA00}"/>
                  </a:ext>
                </a:extLst>
              </p:cNvPr>
              <p:cNvSpPr/>
              <p:nvPr/>
            </p:nvSpPr>
            <p:spPr>
              <a:xfrm>
                <a:off x="3170134" y="3606009"/>
                <a:ext cx="2553619" cy="830997"/>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88C7E869-98EF-4204-98C7-D854E72459E0}"/>
                  </a:ext>
                </a:extLst>
              </p:cNvPr>
              <p:cNvSpPr txBox="1"/>
              <p:nvPr/>
            </p:nvSpPr>
            <p:spPr>
              <a:xfrm>
                <a:off x="3337773" y="3667564"/>
                <a:ext cx="2218340" cy="707886"/>
              </a:xfrm>
              <a:prstGeom prst="rect">
                <a:avLst/>
              </a:prstGeom>
              <a:noFill/>
            </p:spPr>
            <p:txBody>
              <a:bodyPr wrap="square" rtlCol="0">
                <a:spAutoFit/>
              </a:bodyPr>
              <a:lstStyle/>
              <a:p>
                <a:pPr algn="ctr"/>
                <a:r>
                  <a:rPr lang="en-CA" sz="2000" b="1" dirty="0">
                    <a:latin typeface="+mn-lt"/>
                  </a:rPr>
                  <a:t>Ships of Tarshish bring Israel home </a:t>
                </a:r>
              </a:p>
            </p:txBody>
          </p:sp>
        </p:grpSp>
        <p:grpSp>
          <p:nvGrpSpPr>
            <p:cNvPr id="41" name="Group 40">
              <a:extLst>
                <a:ext uri="{FF2B5EF4-FFF2-40B4-BE49-F238E27FC236}">
                  <a16:creationId xmlns:a16="http://schemas.microsoft.com/office/drawing/2014/main" id="{6A9DA3EE-0D3F-4621-B767-0D4B7948FF7F}"/>
                </a:ext>
              </a:extLst>
            </p:cNvPr>
            <p:cNvGrpSpPr/>
            <p:nvPr/>
          </p:nvGrpSpPr>
          <p:grpSpPr>
            <a:xfrm>
              <a:off x="5471162" y="2775243"/>
              <a:ext cx="2893366" cy="830997"/>
              <a:chOff x="5455922" y="3756556"/>
              <a:chExt cx="2893366" cy="830997"/>
            </a:xfrm>
          </p:grpSpPr>
          <p:sp>
            <p:nvSpPr>
              <p:cNvPr id="37" name="Rectangle 36">
                <a:extLst>
                  <a:ext uri="{FF2B5EF4-FFF2-40B4-BE49-F238E27FC236}">
                    <a16:creationId xmlns:a16="http://schemas.microsoft.com/office/drawing/2014/main" id="{0BEDAC43-8534-4D39-A8FC-5D7E358FDE44}"/>
                  </a:ext>
                </a:extLst>
              </p:cNvPr>
              <p:cNvSpPr/>
              <p:nvPr/>
            </p:nvSpPr>
            <p:spPr>
              <a:xfrm>
                <a:off x="5455922" y="3756556"/>
                <a:ext cx="2893366" cy="83099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8" name="TextBox 37">
                <a:extLst>
                  <a:ext uri="{FF2B5EF4-FFF2-40B4-BE49-F238E27FC236}">
                    <a16:creationId xmlns:a16="http://schemas.microsoft.com/office/drawing/2014/main" id="{E262D15B-FF9A-4F52-AB55-B1BA90C87B6E}"/>
                  </a:ext>
                </a:extLst>
              </p:cNvPr>
              <p:cNvSpPr txBox="1"/>
              <p:nvPr/>
            </p:nvSpPr>
            <p:spPr>
              <a:xfrm>
                <a:off x="5784042" y="3818111"/>
                <a:ext cx="2237128" cy="707886"/>
              </a:xfrm>
              <a:prstGeom prst="rect">
                <a:avLst/>
              </a:prstGeom>
              <a:noFill/>
            </p:spPr>
            <p:txBody>
              <a:bodyPr wrap="square" rtlCol="0">
                <a:spAutoFit/>
              </a:bodyPr>
              <a:lstStyle/>
              <a:p>
                <a:pPr algn="ctr"/>
                <a:r>
                  <a:rPr lang="en-CA" sz="2000" b="1" dirty="0">
                    <a:solidFill>
                      <a:schemeClr val="bg1"/>
                    </a:solidFill>
                    <a:latin typeface="+mn-lt"/>
                  </a:rPr>
                  <a:t>Building the Temple</a:t>
                </a:r>
              </a:p>
            </p:txBody>
          </p:sp>
        </p:grpSp>
      </p:grpSp>
      <p:sp>
        <p:nvSpPr>
          <p:cNvPr id="10" name="Slide Number Placeholder 9">
            <a:extLst>
              <a:ext uri="{FF2B5EF4-FFF2-40B4-BE49-F238E27FC236}">
                <a16:creationId xmlns:a16="http://schemas.microsoft.com/office/drawing/2014/main" id="{12BFF909-C400-44CE-B495-4B5380DF6161}"/>
              </a:ext>
            </a:extLst>
          </p:cNvPr>
          <p:cNvSpPr>
            <a:spLocks noGrp="1"/>
          </p:cNvSpPr>
          <p:nvPr>
            <p:ph type="sldNum" sz="quarter" idx="11"/>
          </p:nvPr>
        </p:nvSpPr>
        <p:spPr/>
        <p:txBody>
          <a:bodyPr/>
          <a:lstStyle/>
          <a:p>
            <a:pPr>
              <a:defRPr/>
            </a:pPr>
            <a:fld id="{C331A087-8355-415F-88EA-796AF0D10EF9}" type="slidenum">
              <a:rPr lang="en-US" altLang="en-US" smtClean="0"/>
              <a:pPr>
                <a:defRPr/>
              </a:pPr>
              <a:t>2</a:t>
            </a:fld>
            <a:endParaRPr lang="en-US" altLang="en-US"/>
          </a:p>
        </p:txBody>
      </p:sp>
      <p:sp>
        <p:nvSpPr>
          <p:cNvPr id="6" name="TextBox 5">
            <a:extLst>
              <a:ext uri="{FF2B5EF4-FFF2-40B4-BE49-F238E27FC236}">
                <a16:creationId xmlns:a16="http://schemas.microsoft.com/office/drawing/2014/main" id="{0946F984-9634-4337-A7B7-A08CC609DCBA}"/>
              </a:ext>
            </a:extLst>
          </p:cNvPr>
          <p:cNvSpPr txBox="1"/>
          <p:nvPr/>
        </p:nvSpPr>
        <p:spPr>
          <a:xfrm>
            <a:off x="218748" y="4724262"/>
            <a:ext cx="8376612" cy="1785104"/>
          </a:xfrm>
          <a:prstGeom prst="rect">
            <a:avLst/>
          </a:prstGeom>
          <a:noFill/>
          <a:ln>
            <a:noFill/>
          </a:ln>
        </p:spPr>
        <p:txBody>
          <a:bodyPr wrap="square" rtlCol="0">
            <a:spAutoFit/>
          </a:bodyPr>
          <a:lstStyle/>
          <a:p>
            <a:pPr algn="ctr"/>
            <a:r>
              <a:rPr lang="en-CA" sz="2200" b="1" dirty="0">
                <a:ln>
                  <a:solidFill>
                    <a:schemeClr val="bg1"/>
                  </a:solidFill>
                </a:ln>
                <a:solidFill>
                  <a:srgbClr val="FF0000"/>
                </a:solidFill>
              </a:rPr>
              <a:t>Revelation 19:7-8</a:t>
            </a:r>
          </a:p>
          <a:p>
            <a:r>
              <a:rPr lang="en-CA" sz="2200" b="1" dirty="0">
                <a:solidFill>
                  <a:schemeClr val="bg1"/>
                </a:solidFill>
                <a:latin typeface="+mn-lt"/>
              </a:rPr>
              <a:t>Let us be glad and rejoice, and give honour to him: for </a:t>
            </a:r>
            <a:r>
              <a:rPr lang="en-CA" sz="2200" b="1" dirty="0">
                <a:solidFill>
                  <a:srgbClr val="FFFF00"/>
                </a:solidFill>
                <a:latin typeface="+mn-lt"/>
              </a:rPr>
              <a:t>the marriage of the Lamb</a:t>
            </a:r>
            <a:r>
              <a:rPr lang="en-CA" sz="2200" b="1" dirty="0">
                <a:solidFill>
                  <a:schemeClr val="bg1"/>
                </a:solidFill>
                <a:latin typeface="+mn-lt"/>
              </a:rPr>
              <a:t> is come, and </a:t>
            </a:r>
            <a:r>
              <a:rPr lang="en-CA" sz="2200" b="1" dirty="0">
                <a:solidFill>
                  <a:srgbClr val="00FF00"/>
                </a:solidFill>
                <a:latin typeface="+mn-lt"/>
              </a:rPr>
              <a:t>his wife hath made herself ready</a:t>
            </a:r>
            <a:r>
              <a:rPr lang="en-CA" sz="2200" b="1" dirty="0">
                <a:solidFill>
                  <a:schemeClr val="bg1"/>
                </a:solidFill>
                <a:latin typeface="+mn-lt"/>
              </a:rPr>
              <a:t>. And to her was </a:t>
            </a:r>
            <a:r>
              <a:rPr lang="en-CA" sz="2200" b="1" dirty="0">
                <a:solidFill>
                  <a:srgbClr val="00CCFF"/>
                </a:solidFill>
                <a:latin typeface="+mn-lt"/>
              </a:rPr>
              <a:t>granted that she should be arrayed in fine linen</a:t>
            </a:r>
            <a:r>
              <a:rPr lang="en-CA" sz="2200" b="1" dirty="0">
                <a:solidFill>
                  <a:schemeClr val="bg1"/>
                </a:solidFill>
                <a:latin typeface="+mn-lt"/>
              </a:rPr>
              <a:t>, clean and white: for the fine linen is the righteousness of saints.</a:t>
            </a:r>
          </a:p>
        </p:txBody>
      </p:sp>
    </p:spTree>
    <p:extLst>
      <p:ext uri="{BB962C8B-B14F-4D97-AF65-F5344CB8AC3E}">
        <p14:creationId xmlns:p14="http://schemas.microsoft.com/office/powerpoint/2010/main" val="2962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8A81C30-32EE-4A94-9D25-CBA59E33512D}"/>
              </a:ext>
            </a:extLst>
          </p:cNvPr>
          <p:cNvSpPr>
            <a:spLocks noGrp="1" noChangeArrowheads="1"/>
          </p:cNvSpPr>
          <p:nvPr>
            <p:ph type="title"/>
          </p:nvPr>
        </p:nvSpPr>
        <p:spPr/>
        <p:txBody>
          <a:bodyPr/>
          <a:lstStyle/>
          <a:p>
            <a:pPr algn="r" eaLnBrk="1" fontAlgn="auto" hangingPunct="1">
              <a:spcAft>
                <a:spcPts val="0"/>
              </a:spcAft>
              <a:defRPr/>
            </a:pPr>
            <a:r>
              <a:rPr lang="en-US" dirty="0">
                <a:solidFill>
                  <a:srgbClr val="FFC000"/>
                </a:solidFill>
              </a:rPr>
              <a:t>The Glorified Bride</a:t>
            </a:r>
          </a:p>
        </p:txBody>
      </p:sp>
      <p:sp>
        <p:nvSpPr>
          <p:cNvPr id="2" name="Content Placeholder 1">
            <a:extLst>
              <a:ext uri="{FF2B5EF4-FFF2-40B4-BE49-F238E27FC236}">
                <a16:creationId xmlns:a16="http://schemas.microsoft.com/office/drawing/2014/main" id="{E6ADE747-F4D9-43CB-99CD-C237876DAAE0}"/>
              </a:ext>
            </a:extLst>
          </p:cNvPr>
          <p:cNvSpPr>
            <a:spLocks noGrp="1"/>
          </p:cNvSpPr>
          <p:nvPr>
            <p:ph idx="1"/>
          </p:nvPr>
        </p:nvSpPr>
        <p:spPr>
          <a:xfrm>
            <a:off x="3611880" y="981075"/>
            <a:ext cx="5291110" cy="2447925"/>
          </a:xfrm>
        </p:spPr>
        <p:txBody>
          <a:bodyPr/>
          <a:lstStyle/>
          <a:p>
            <a:r>
              <a:rPr lang="en-CA" dirty="0"/>
              <a:t>Marriage of the Lamb: </a:t>
            </a:r>
            <a:r>
              <a:rPr lang="en-CA" dirty="0">
                <a:ln>
                  <a:solidFill>
                    <a:schemeClr val="bg1"/>
                  </a:solidFill>
                </a:ln>
                <a:solidFill>
                  <a:srgbClr val="FF0000"/>
                </a:solidFill>
              </a:rPr>
              <a:t>Rev.19:7</a:t>
            </a:r>
          </a:p>
          <a:p>
            <a:r>
              <a:rPr lang="en-CA" dirty="0"/>
              <a:t>The bride becomes a warrior: </a:t>
            </a:r>
            <a:r>
              <a:rPr lang="en-CA" dirty="0">
                <a:ln>
                  <a:solidFill>
                    <a:schemeClr val="bg1"/>
                  </a:solidFill>
                </a:ln>
                <a:solidFill>
                  <a:srgbClr val="FF0000"/>
                </a:solidFill>
              </a:rPr>
              <a:t>Rev.1:12-16</a:t>
            </a:r>
          </a:p>
          <a:p>
            <a:r>
              <a:rPr lang="en-CA" dirty="0"/>
              <a:t>Preparation for war: </a:t>
            </a:r>
            <a:r>
              <a:rPr lang="en-CA" dirty="0">
                <a:ln>
                  <a:solidFill>
                    <a:schemeClr val="bg1"/>
                  </a:solidFill>
                </a:ln>
                <a:solidFill>
                  <a:srgbClr val="FF0000"/>
                </a:solidFill>
              </a:rPr>
              <a:t>Psa.149</a:t>
            </a:r>
          </a:p>
        </p:txBody>
      </p:sp>
      <p:sp>
        <p:nvSpPr>
          <p:cNvPr id="16" name="Slide Number Placeholder 15">
            <a:extLst>
              <a:ext uri="{FF2B5EF4-FFF2-40B4-BE49-F238E27FC236}">
                <a16:creationId xmlns:a16="http://schemas.microsoft.com/office/drawing/2014/main" id="{BF7C6695-48F2-4E47-AF36-AAB133278921}"/>
              </a:ext>
            </a:extLst>
          </p:cNvPr>
          <p:cNvSpPr>
            <a:spLocks noGrp="1"/>
          </p:cNvSpPr>
          <p:nvPr>
            <p:ph type="sldNum" sz="quarter" idx="11"/>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4EFC06D-6577-4BE0-9D35-5DD4918E97A0}" type="slidenum">
              <a:rPr lang="en-US" altLang="en-US">
                <a:solidFill>
                  <a:srgbClr val="898989"/>
                </a:solidFill>
                <a:latin typeface="Calibri" panose="020F0502020204030204" pitchFamily="34" charset="0"/>
              </a:rPr>
              <a:pPr eaLnBrk="1" hangingPunct="1"/>
              <a:t>3</a:t>
            </a:fld>
            <a:endParaRPr lang="en-US" altLang="en-US">
              <a:solidFill>
                <a:srgbClr val="898989"/>
              </a:solidFill>
              <a:latin typeface="Calibri" panose="020F0502020204030204" pitchFamily="34" charset="0"/>
            </a:endParaRPr>
          </a:p>
        </p:txBody>
      </p:sp>
      <p:sp>
        <p:nvSpPr>
          <p:cNvPr id="29707" name="Text Box 11">
            <a:extLst>
              <a:ext uri="{FF2B5EF4-FFF2-40B4-BE49-F238E27FC236}">
                <a16:creationId xmlns:a16="http://schemas.microsoft.com/office/drawing/2014/main" id="{049479FF-1CF0-46DE-AA3A-532CF5604B70}"/>
              </a:ext>
            </a:extLst>
          </p:cNvPr>
          <p:cNvSpPr txBox="1">
            <a:spLocks noChangeArrowheads="1"/>
          </p:cNvSpPr>
          <p:nvPr/>
        </p:nvSpPr>
        <p:spPr bwMode="auto">
          <a:xfrm>
            <a:off x="3363913" y="5505450"/>
            <a:ext cx="26225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400" b="1">
                <a:latin typeface="Poppl-Laudatio Regular" pitchFamily="34" charset="0"/>
              </a:rPr>
              <a:t>His countenance as the sun</a:t>
            </a:r>
          </a:p>
        </p:txBody>
      </p:sp>
      <p:pic>
        <p:nvPicPr>
          <p:cNvPr id="15" name="Picture 2" descr="Img0005">
            <a:extLst>
              <a:ext uri="{FF2B5EF4-FFF2-40B4-BE49-F238E27FC236}">
                <a16:creationId xmlns:a16="http://schemas.microsoft.com/office/drawing/2014/main" id="{670BB0DC-49BF-43AC-839A-CF3EC99D33F1}"/>
              </a:ext>
            </a:extLst>
          </p:cNvPr>
          <p:cNvPicPr>
            <a:picLocks noChangeAspect="1" noChangeArrowheads="1"/>
          </p:cNvPicPr>
          <p:nvPr/>
        </p:nvPicPr>
        <p:blipFill>
          <a:blip r:embed="rId3" cstate="print">
            <a:lum bright="12000"/>
          </a:blip>
          <a:srcRect/>
          <a:stretch>
            <a:fillRect/>
          </a:stretch>
        </p:blipFill>
        <p:spPr bwMode="auto">
          <a:xfrm>
            <a:off x="749314" y="157162"/>
            <a:ext cx="2376488" cy="3124719"/>
          </a:xfrm>
          <a:prstGeom prst="rect">
            <a:avLst/>
          </a:prstGeom>
          <a:ln>
            <a:noFill/>
          </a:ln>
          <a:effectLst>
            <a:softEdge rad="112500"/>
          </a:effectLst>
        </p:spPr>
      </p:pic>
      <p:pic>
        <p:nvPicPr>
          <p:cNvPr id="4" name="Picture 3" descr="A picture containing outdoor&#10;&#10;Description automatically generated">
            <a:extLst>
              <a:ext uri="{FF2B5EF4-FFF2-40B4-BE49-F238E27FC236}">
                <a16:creationId xmlns:a16="http://schemas.microsoft.com/office/drawing/2014/main" id="{C096E410-CB1A-4EE5-8699-E90452865E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640" y="3147180"/>
            <a:ext cx="1769943" cy="3516391"/>
          </a:xfrm>
          <a:prstGeom prst="rect">
            <a:avLst/>
          </a:prstGeom>
          <a:ln>
            <a:noFill/>
          </a:ln>
          <a:effectLst>
            <a:softEdge rad="112500"/>
          </a:effectLst>
        </p:spPr>
      </p:pic>
      <p:sp>
        <p:nvSpPr>
          <p:cNvPr id="17" name="Content Placeholder 1">
            <a:extLst>
              <a:ext uri="{FF2B5EF4-FFF2-40B4-BE49-F238E27FC236}">
                <a16:creationId xmlns:a16="http://schemas.microsoft.com/office/drawing/2014/main" id="{88F3833D-EF69-457A-8BBE-3A43D532B54B}"/>
              </a:ext>
            </a:extLst>
          </p:cNvPr>
          <p:cNvSpPr txBox="1">
            <a:spLocks/>
          </p:cNvSpPr>
          <p:nvPr/>
        </p:nvSpPr>
        <p:spPr bwMode="auto">
          <a:xfrm>
            <a:off x="263236" y="3816668"/>
            <a:ext cx="5406044" cy="2799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4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000" b="1">
                <a:solidFill>
                  <a:schemeClr val="bg1"/>
                </a:solidFill>
                <a:latin typeface="Candara" panose="020E0502030303020204" pitchFamily="34" charset="0"/>
              </a:defRPr>
            </a:lvl3pPr>
            <a:lvl4pPr marL="1724025"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r>
              <a:rPr lang="en-CA" kern="0" dirty="0"/>
              <a:t>God gathers His “mighty ones”: </a:t>
            </a:r>
            <a:r>
              <a:rPr lang="en-CA" kern="0" dirty="0">
                <a:ln>
                  <a:solidFill>
                    <a:schemeClr val="bg1"/>
                  </a:solidFill>
                </a:ln>
                <a:solidFill>
                  <a:srgbClr val="FF0000"/>
                </a:solidFill>
              </a:rPr>
              <a:t>Joel 3:11</a:t>
            </a:r>
          </a:p>
          <a:p>
            <a:r>
              <a:rPr lang="en-CA" kern="0" dirty="0"/>
              <a:t>God’s fury rises against Gog: </a:t>
            </a:r>
            <a:r>
              <a:rPr lang="en-CA" kern="0" dirty="0">
                <a:ln>
                  <a:solidFill>
                    <a:schemeClr val="bg1"/>
                  </a:solidFill>
                </a:ln>
                <a:solidFill>
                  <a:srgbClr val="FF0000"/>
                </a:solidFill>
              </a:rPr>
              <a:t>Ezek.38:18, 21</a:t>
            </a:r>
          </a:p>
          <a:p>
            <a:r>
              <a:rPr lang="en-CA" kern="0" dirty="0"/>
              <a:t>Christ and the saints revealed: </a:t>
            </a:r>
            <a:r>
              <a:rPr lang="en-CA" kern="0" dirty="0">
                <a:ln>
                  <a:solidFill>
                    <a:schemeClr val="bg1"/>
                  </a:solidFill>
                </a:ln>
                <a:solidFill>
                  <a:srgbClr val="FF0000"/>
                </a:solidFill>
              </a:rPr>
              <a:t>Zech.14:5; Rev.1:7; Rev.10:1</a:t>
            </a:r>
          </a:p>
        </p:txBody>
      </p:sp>
      <p:sp>
        <p:nvSpPr>
          <p:cNvPr id="5" name="TextBox 4">
            <a:extLst>
              <a:ext uri="{FF2B5EF4-FFF2-40B4-BE49-F238E27FC236}">
                <a16:creationId xmlns:a16="http://schemas.microsoft.com/office/drawing/2014/main" id="{A2059478-05EF-459B-BD24-BB5639DA037D}"/>
              </a:ext>
            </a:extLst>
          </p:cNvPr>
          <p:cNvSpPr txBox="1"/>
          <p:nvPr/>
        </p:nvSpPr>
        <p:spPr>
          <a:xfrm>
            <a:off x="241010" y="3281881"/>
            <a:ext cx="3388134" cy="461665"/>
          </a:xfrm>
          <a:prstGeom prst="rect">
            <a:avLst/>
          </a:prstGeom>
          <a:noFill/>
          <a:ln>
            <a:noFill/>
          </a:ln>
        </p:spPr>
        <p:txBody>
          <a:bodyPr wrap="square" rtlCol="0">
            <a:spAutoFit/>
          </a:bodyPr>
          <a:lstStyle/>
          <a:p>
            <a:pPr algn="ctr"/>
            <a:r>
              <a:rPr lang="en-CA" sz="2400" b="1" dirty="0">
                <a:solidFill>
                  <a:srgbClr val="00CCFF"/>
                </a:solidFill>
                <a:latin typeface="+mn-lt"/>
              </a:rPr>
              <a:t>One like the Son of man</a:t>
            </a:r>
          </a:p>
        </p:txBody>
      </p:sp>
      <p:sp>
        <p:nvSpPr>
          <p:cNvPr id="19" name="TextBox 18">
            <a:extLst>
              <a:ext uri="{FF2B5EF4-FFF2-40B4-BE49-F238E27FC236}">
                <a16:creationId xmlns:a16="http://schemas.microsoft.com/office/drawing/2014/main" id="{2FB06E0D-E685-41A7-B07E-0799CC94C084}"/>
              </a:ext>
            </a:extLst>
          </p:cNvPr>
          <p:cNvSpPr txBox="1"/>
          <p:nvPr/>
        </p:nvSpPr>
        <p:spPr>
          <a:xfrm>
            <a:off x="7327583" y="4210020"/>
            <a:ext cx="1575407" cy="1200329"/>
          </a:xfrm>
          <a:prstGeom prst="rect">
            <a:avLst/>
          </a:prstGeom>
          <a:noFill/>
          <a:ln>
            <a:noFill/>
          </a:ln>
        </p:spPr>
        <p:txBody>
          <a:bodyPr wrap="square" rtlCol="0">
            <a:spAutoFit/>
          </a:bodyPr>
          <a:lstStyle/>
          <a:p>
            <a:pPr algn="ctr"/>
            <a:r>
              <a:rPr lang="en-CA" sz="2400" b="1" dirty="0">
                <a:solidFill>
                  <a:srgbClr val="00CCFF"/>
                </a:solidFill>
                <a:latin typeface="+mn-lt"/>
              </a:rPr>
              <a:t>The Rainbow angel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288B20-62CA-4BE4-93DB-D572D69211F7}"/>
              </a:ext>
            </a:extLst>
          </p:cNvPr>
          <p:cNvGrpSpPr/>
          <p:nvPr/>
        </p:nvGrpSpPr>
        <p:grpSpPr>
          <a:xfrm>
            <a:off x="218748" y="269702"/>
            <a:ext cx="8607445" cy="4167309"/>
            <a:chOff x="218748" y="269702"/>
            <a:chExt cx="8607445" cy="4167309"/>
          </a:xfrm>
        </p:grpSpPr>
        <p:grpSp>
          <p:nvGrpSpPr>
            <p:cNvPr id="22" name="Group 21">
              <a:extLst>
                <a:ext uri="{FF2B5EF4-FFF2-40B4-BE49-F238E27FC236}">
                  <a16:creationId xmlns:a16="http://schemas.microsoft.com/office/drawing/2014/main" id="{CBA41C15-5D22-4B88-9DB6-8642BE1785A8}"/>
                </a:ext>
              </a:extLst>
            </p:cNvPr>
            <p:cNvGrpSpPr/>
            <p:nvPr/>
          </p:nvGrpSpPr>
          <p:grpSpPr>
            <a:xfrm>
              <a:off x="2120593" y="1093916"/>
              <a:ext cx="6243934" cy="848939"/>
              <a:chOff x="2120593" y="1032956"/>
              <a:chExt cx="6243934" cy="830997"/>
            </a:xfrm>
          </p:grpSpPr>
          <p:sp>
            <p:nvSpPr>
              <p:cNvPr id="19" name="Rectangle 18">
                <a:extLst>
                  <a:ext uri="{FF2B5EF4-FFF2-40B4-BE49-F238E27FC236}">
                    <a16:creationId xmlns:a16="http://schemas.microsoft.com/office/drawing/2014/main" id="{F005A56F-D946-491A-B8F7-E8872FB3267A}"/>
                  </a:ext>
                </a:extLst>
              </p:cNvPr>
              <p:cNvSpPr/>
              <p:nvPr/>
            </p:nvSpPr>
            <p:spPr>
              <a:xfrm>
                <a:off x="2120593" y="1032956"/>
                <a:ext cx="6243934" cy="83099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C2647001-A584-4B24-A0E0-B818BF92DC4B}"/>
                  </a:ext>
                </a:extLst>
              </p:cNvPr>
              <p:cNvSpPr txBox="1"/>
              <p:nvPr/>
            </p:nvSpPr>
            <p:spPr>
              <a:xfrm>
                <a:off x="2876910" y="1094511"/>
                <a:ext cx="5322210" cy="692925"/>
              </a:xfrm>
              <a:prstGeom prst="rect">
                <a:avLst/>
              </a:prstGeom>
              <a:noFill/>
            </p:spPr>
            <p:txBody>
              <a:bodyPr wrap="square" rtlCol="0">
                <a:spAutoFit/>
              </a:bodyPr>
              <a:lstStyle/>
              <a:p>
                <a:pPr algn="ctr"/>
                <a:r>
                  <a:rPr lang="en-CA" sz="2000" b="1" dirty="0">
                    <a:solidFill>
                      <a:schemeClr val="bg1"/>
                    </a:solidFill>
                    <a:latin typeface="+mn-lt"/>
                  </a:rPr>
                  <a:t>The work of Elijah</a:t>
                </a:r>
              </a:p>
              <a:p>
                <a:pPr algn="ctr"/>
                <a:r>
                  <a:rPr lang="en-CA" sz="2000" b="1" dirty="0">
                    <a:solidFill>
                      <a:schemeClr val="bg1"/>
                    </a:solidFill>
                    <a:latin typeface="+mn-lt"/>
                  </a:rPr>
                  <a:t>In the land 	The dispersed of Israel</a:t>
                </a:r>
              </a:p>
            </p:txBody>
          </p:sp>
        </p:grpSp>
        <p:sp>
          <p:nvSpPr>
            <p:cNvPr id="4" name="TextBox 3">
              <a:extLst>
                <a:ext uri="{FF2B5EF4-FFF2-40B4-BE49-F238E27FC236}">
                  <a16:creationId xmlns:a16="http://schemas.microsoft.com/office/drawing/2014/main" id="{6935E99E-B706-47B7-B45D-BB6823D86C55}"/>
                </a:ext>
              </a:extLst>
            </p:cNvPr>
            <p:cNvSpPr txBox="1"/>
            <p:nvPr/>
          </p:nvSpPr>
          <p:spPr>
            <a:xfrm rot="16200000">
              <a:off x="-1634071" y="2122523"/>
              <a:ext cx="4167304" cy="461665"/>
            </a:xfrm>
            <a:prstGeom prst="rect">
              <a:avLst/>
            </a:prstGeom>
            <a:solidFill>
              <a:srgbClr val="FFFF00"/>
            </a:solidFill>
          </p:spPr>
          <p:txBody>
            <a:bodyPr wrap="square" rtlCol="0">
              <a:spAutoFit/>
            </a:bodyPr>
            <a:lstStyle/>
            <a:p>
              <a:pPr algn="ctr"/>
              <a:r>
                <a:rPr lang="en-CA" sz="2400" b="1" dirty="0">
                  <a:latin typeface="+mn-lt"/>
                </a:rPr>
                <a:t>The Return of Jesus Christ</a:t>
              </a:r>
            </a:p>
          </p:txBody>
        </p:sp>
        <p:sp>
          <p:nvSpPr>
            <p:cNvPr id="11" name="TextBox 10">
              <a:extLst>
                <a:ext uri="{FF2B5EF4-FFF2-40B4-BE49-F238E27FC236}">
                  <a16:creationId xmlns:a16="http://schemas.microsoft.com/office/drawing/2014/main" id="{B506E644-3E85-428C-A7E9-D0A0B71D6673}"/>
                </a:ext>
              </a:extLst>
            </p:cNvPr>
            <p:cNvSpPr txBox="1"/>
            <p:nvPr/>
          </p:nvSpPr>
          <p:spPr>
            <a:xfrm rot="16200000">
              <a:off x="6511709" y="2122521"/>
              <a:ext cx="4167303" cy="461665"/>
            </a:xfrm>
            <a:prstGeom prst="rect">
              <a:avLst/>
            </a:prstGeom>
            <a:solidFill>
              <a:srgbClr val="00CCFF"/>
            </a:solidFill>
          </p:spPr>
          <p:txBody>
            <a:bodyPr wrap="square" rtlCol="0">
              <a:spAutoFit/>
            </a:bodyPr>
            <a:lstStyle/>
            <a:p>
              <a:pPr algn="ctr"/>
              <a:r>
                <a:rPr lang="en-CA" sz="2400" b="1" dirty="0">
                  <a:latin typeface="+mn-lt"/>
                </a:rPr>
                <a:t>The millennium begins</a:t>
              </a:r>
            </a:p>
          </p:txBody>
        </p:sp>
        <p:sp>
          <p:nvSpPr>
            <p:cNvPr id="5" name="TextBox 4">
              <a:extLst>
                <a:ext uri="{FF2B5EF4-FFF2-40B4-BE49-F238E27FC236}">
                  <a16:creationId xmlns:a16="http://schemas.microsoft.com/office/drawing/2014/main" id="{6FD78938-FB51-40CB-B4D0-7F3CE236391A}"/>
                </a:ext>
              </a:extLst>
            </p:cNvPr>
            <p:cNvSpPr txBox="1"/>
            <p:nvPr/>
          </p:nvSpPr>
          <p:spPr>
            <a:xfrm rot="16200000">
              <a:off x="435415" y="2122525"/>
              <a:ext cx="4167307" cy="461665"/>
            </a:xfrm>
            <a:prstGeom prst="rect">
              <a:avLst/>
            </a:prstGeom>
            <a:solidFill>
              <a:srgbClr val="00FF00"/>
            </a:solidFill>
          </p:spPr>
          <p:txBody>
            <a:bodyPr wrap="square" rtlCol="0">
              <a:spAutoFit/>
            </a:bodyPr>
            <a:lstStyle/>
            <a:p>
              <a:pPr algn="ctr"/>
              <a:r>
                <a:rPr lang="en-CA" sz="2400" b="1" dirty="0">
                  <a:latin typeface="+mn-lt"/>
                </a:rPr>
                <a:t>Armageddon</a:t>
              </a:r>
            </a:p>
          </p:txBody>
        </p:sp>
        <p:grpSp>
          <p:nvGrpSpPr>
            <p:cNvPr id="18" name="Group 17">
              <a:extLst>
                <a:ext uri="{FF2B5EF4-FFF2-40B4-BE49-F238E27FC236}">
                  <a16:creationId xmlns:a16="http://schemas.microsoft.com/office/drawing/2014/main" id="{287FCB0A-4046-40CA-A646-EDBDE696CB31}"/>
                </a:ext>
              </a:extLst>
            </p:cNvPr>
            <p:cNvGrpSpPr/>
            <p:nvPr/>
          </p:nvGrpSpPr>
          <p:grpSpPr>
            <a:xfrm>
              <a:off x="1066817" y="269703"/>
              <a:ext cx="1221417" cy="830997"/>
              <a:chOff x="-2149923" y="207251"/>
              <a:chExt cx="1221417" cy="830997"/>
            </a:xfrm>
          </p:grpSpPr>
          <p:sp>
            <p:nvSpPr>
              <p:cNvPr id="2" name="Rectangle 1">
                <a:extLst>
                  <a:ext uri="{FF2B5EF4-FFF2-40B4-BE49-F238E27FC236}">
                    <a16:creationId xmlns:a16="http://schemas.microsoft.com/office/drawing/2014/main" id="{26FDC8EF-350F-43B8-84AA-17B1E11AEB1B}"/>
                  </a:ext>
                </a:extLst>
              </p:cNvPr>
              <p:cNvSpPr/>
              <p:nvPr/>
            </p:nvSpPr>
            <p:spPr>
              <a:xfrm>
                <a:off x="-2149923" y="207251"/>
                <a:ext cx="1221417" cy="8309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FD94D33D-B2B0-4040-9E1A-309651D5E818}"/>
                  </a:ext>
                </a:extLst>
              </p:cNvPr>
              <p:cNvSpPr txBox="1"/>
              <p:nvPr/>
            </p:nvSpPr>
            <p:spPr>
              <a:xfrm>
                <a:off x="-2149923" y="268806"/>
                <a:ext cx="1221417" cy="707886"/>
              </a:xfrm>
              <a:prstGeom prst="rect">
                <a:avLst/>
              </a:prstGeom>
              <a:noFill/>
            </p:spPr>
            <p:txBody>
              <a:bodyPr wrap="square" rtlCol="0">
                <a:spAutoFit/>
              </a:bodyPr>
              <a:lstStyle/>
              <a:p>
                <a:pPr algn="ctr"/>
                <a:r>
                  <a:rPr lang="en-CA" sz="2000" b="1" dirty="0">
                    <a:latin typeface="+mn-lt"/>
                  </a:rPr>
                  <a:t>Marriage of Lamb</a:t>
                </a:r>
              </a:p>
            </p:txBody>
          </p:sp>
        </p:grpSp>
        <p:grpSp>
          <p:nvGrpSpPr>
            <p:cNvPr id="49" name="Group 48">
              <a:extLst>
                <a:ext uri="{FF2B5EF4-FFF2-40B4-BE49-F238E27FC236}">
                  <a16:creationId xmlns:a16="http://schemas.microsoft.com/office/drawing/2014/main" id="{C5804E44-AFF8-4EE9-A680-CD4BB930804C}"/>
                </a:ext>
              </a:extLst>
            </p:cNvPr>
            <p:cNvGrpSpPr/>
            <p:nvPr/>
          </p:nvGrpSpPr>
          <p:grpSpPr>
            <a:xfrm>
              <a:off x="2749901" y="269703"/>
              <a:ext cx="5614625" cy="830997"/>
              <a:chOff x="2749901" y="955503"/>
              <a:chExt cx="5614625" cy="830997"/>
            </a:xfrm>
          </p:grpSpPr>
          <p:sp>
            <p:nvSpPr>
              <p:cNvPr id="14" name="Rectangle 13">
                <a:extLst>
                  <a:ext uri="{FF2B5EF4-FFF2-40B4-BE49-F238E27FC236}">
                    <a16:creationId xmlns:a16="http://schemas.microsoft.com/office/drawing/2014/main" id="{2252C3F3-09D8-4B03-A7B6-3E44E904AF34}"/>
                  </a:ext>
                </a:extLst>
              </p:cNvPr>
              <p:cNvSpPr/>
              <p:nvPr/>
            </p:nvSpPr>
            <p:spPr>
              <a:xfrm>
                <a:off x="2749901" y="955503"/>
                <a:ext cx="5614625" cy="83099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370DD6B6-7421-4CB2-A2E7-F71FD08C36FF}"/>
                  </a:ext>
                </a:extLst>
              </p:cNvPr>
              <p:cNvSpPr txBox="1"/>
              <p:nvPr/>
            </p:nvSpPr>
            <p:spPr>
              <a:xfrm>
                <a:off x="4015834" y="1032737"/>
                <a:ext cx="3082759" cy="707886"/>
              </a:xfrm>
              <a:prstGeom prst="rect">
                <a:avLst/>
              </a:prstGeom>
              <a:noFill/>
            </p:spPr>
            <p:txBody>
              <a:bodyPr wrap="square" rtlCol="0">
                <a:spAutoFit/>
              </a:bodyPr>
              <a:lstStyle/>
              <a:p>
                <a:pPr algn="ctr"/>
                <a:r>
                  <a:rPr lang="en-CA" sz="2000" b="1" dirty="0">
                    <a:latin typeface="+mn-lt"/>
                  </a:rPr>
                  <a:t>Marriage Supper of the Lamb</a:t>
                </a:r>
              </a:p>
            </p:txBody>
          </p:sp>
        </p:grpSp>
        <p:grpSp>
          <p:nvGrpSpPr>
            <p:cNvPr id="28" name="Group 27">
              <a:extLst>
                <a:ext uri="{FF2B5EF4-FFF2-40B4-BE49-F238E27FC236}">
                  <a16:creationId xmlns:a16="http://schemas.microsoft.com/office/drawing/2014/main" id="{D25ECCB6-6CEA-4571-9855-6D858C037848}"/>
                </a:ext>
              </a:extLst>
            </p:cNvPr>
            <p:cNvGrpSpPr/>
            <p:nvPr/>
          </p:nvGrpSpPr>
          <p:grpSpPr>
            <a:xfrm>
              <a:off x="944881" y="1100699"/>
              <a:ext cx="1251032" cy="830997"/>
              <a:chOff x="944881" y="1039739"/>
              <a:chExt cx="1251032" cy="830997"/>
            </a:xfrm>
          </p:grpSpPr>
          <p:sp>
            <p:nvSpPr>
              <p:cNvPr id="16" name="Rectangle 15">
                <a:extLst>
                  <a:ext uri="{FF2B5EF4-FFF2-40B4-BE49-F238E27FC236}">
                    <a16:creationId xmlns:a16="http://schemas.microsoft.com/office/drawing/2014/main" id="{95915E77-1209-4A6D-BC4C-25D708ADA011}"/>
                  </a:ext>
                </a:extLst>
              </p:cNvPr>
              <p:cNvSpPr/>
              <p:nvPr/>
            </p:nvSpPr>
            <p:spPr>
              <a:xfrm>
                <a:off x="1066815" y="1039739"/>
                <a:ext cx="1053777" cy="830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A899BF84-B71B-42BA-92DD-C4751AD0C03E}"/>
                  </a:ext>
                </a:extLst>
              </p:cNvPr>
              <p:cNvSpPr txBox="1"/>
              <p:nvPr/>
            </p:nvSpPr>
            <p:spPr>
              <a:xfrm>
                <a:off x="944881" y="1101294"/>
                <a:ext cx="1251032" cy="707886"/>
              </a:xfrm>
              <a:prstGeom prst="rect">
                <a:avLst/>
              </a:prstGeom>
              <a:noFill/>
            </p:spPr>
            <p:txBody>
              <a:bodyPr wrap="square" rtlCol="0">
                <a:spAutoFit/>
              </a:bodyPr>
              <a:lstStyle/>
              <a:p>
                <a:pPr algn="ctr"/>
                <a:r>
                  <a:rPr lang="en-CA" sz="2000" b="1" dirty="0">
                    <a:solidFill>
                      <a:schemeClr val="bg1"/>
                    </a:solidFill>
                    <a:latin typeface="+mn-lt"/>
                  </a:rPr>
                  <a:t>Gog invades</a:t>
                </a:r>
              </a:p>
            </p:txBody>
          </p:sp>
        </p:grpSp>
        <p:grpSp>
          <p:nvGrpSpPr>
            <p:cNvPr id="40" name="Group 39">
              <a:extLst>
                <a:ext uri="{FF2B5EF4-FFF2-40B4-BE49-F238E27FC236}">
                  <a16:creationId xmlns:a16="http://schemas.microsoft.com/office/drawing/2014/main" id="{8917C0C9-F800-4826-8387-19B72B53A73F}"/>
                </a:ext>
              </a:extLst>
            </p:cNvPr>
            <p:cNvGrpSpPr/>
            <p:nvPr/>
          </p:nvGrpSpPr>
          <p:grpSpPr>
            <a:xfrm>
              <a:off x="2917541" y="2775243"/>
              <a:ext cx="2553619" cy="830997"/>
              <a:chOff x="2917541" y="3525504"/>
              <a:chExt cx="2553619" cy="830997"/>
            </a:xfrm>
          </p:grpSpPr>
          <p:sp>
            <p:nvSpPr>
              <p:cNvPr id="23" name="Rectangle 22">
                <a:extLst>
                  <a:ext uri="{FF2B5EF4-FFF2-40B4-BE49-F238E27FC236}">
                    <a16:creationId xmlns:a16="http://schemas.microsoft.com/office/drawing/2014/main" id="{0CF82CE9-D4FA-4920-8DA5-C0A1937DB3E9}"/>
                  </a:ext>
                </a:extLst>
              </p:cNvPr>
              <p:cNvSpPr/>
              <p:nvPr/>
            </p:nvSpPr>
            <p:spPr>
              <a:xfrm>
                <a:off x="2917541" y="3525504"/>
                <a:ext cx="2553619" cy="830997"/>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26846608-BDC7-4D44-9997-E7055FD9F255}"/>
                  </a:ext>
                </a:extLst>
              </p:cNvPr>
              <p:cNvSpPr txBox="1"/>
              <p:nvPr/>
            </p:nvSpPr>
            <p:spPr>
              <a:xfrm>
                <a:off x="3266660" y="3587059"/>
                <a:ext cx="1855380" cy="707886"/>
              </a:xfrm>
              <a:prstGeom prst="rect">
                <a:avLst/>
              </a:prstGeom>
              <a:noFill/>
            </p:spPr>
            <p:txBody>
              <a:bodyPr wrap="square" rtlCol="0">
                <a:spAutoFit/>
              </a:bodyPr>
              <a:lstStyle/>
              <a:p>
                <a:pPr algn="ctr"/>
                <a:r>
                  <a:rPr lang="en-CA" sz="2000" b="1" dirty="0">
                    <a:latin typeface="+mn-lt"/>
                  </a:rPr>
                  <a:t>Nations invited to submission</a:t>
                </a:r>
              </a:p>
            </p:txBody>
          </p:sp>
        </p:grpSp>
        <p:sp>
          <p:nvSpPr>
            <p:cNvPr id="27" name="TextBox 26">
              <a:extLst>
                <a:ext uri="{FF2B5EF4-FFF2-40B4-BE49-F238E27FC236}">
                  <a16:creationId xmlns:a16="http://schemas.microsoft.com/office/drawing/2014/main" id="{A30671A4-3116-44B2-BB13-C97E8DC1A23D}"/>
                </a:ext>
              </a:extLst>
            </p:cNvPr>
            <p:cNvSpPr txBox="1"/>
            <p:nvPr/>
          </p:nvSpPr>
          <p:spPr>
            <a:xfrm rot="16200000">
              <a:off x="-695368" y="1652469"/>
              <a:ext cx="3165643" cy="400110"/>
            </a:xfrm>
            <a:prstGeom prst="rect">
              <a:avLst/>
            </a:prstGeom>
            <a:solidFill>
              <a:srgbClr val="00FF00"/>
            </a:solidFill>
          </p:spPr>
          <p:txBody>
            <a:bodyPr wrap="square" rtlCol="0">
              <a:spAutoFit/>
            </a:bodyPr>
            <a:lstStyle/>
            <a:p>
              <a:pPr algn="ctr"/>
              <a:r>
                <a:rPr lang="en-CA" sz="2000" b="1" dirty="0">
                  <a:solidFill>
                    <a:sysClr val="windowText" lastClr="000000"/>
                  </a:solidFill>
                  <a:latin typeface="+mn-lt"/>
                </a:rPr>
                <a:t>Resurrection &amp; Judgment</a:t>
              </a:r>
            </a:p>
          </p:txBody>
        </p:sp>
        <p:grpSp>
          <p:nvGrpSpPr>
            <p:cNvPr id="39" name="Group 38">
              <a:extLst>
                <a:ext uri="{FF2B5EF4-FFF2-40B4-BE49-F238E27FC236}">
                  <a16:creationId xmlns:a16="http://schemas.microsoft.com/office/drawing/2014/main" id="{EAA7ABC0-7CB6-49D9-A079-15DD395EF4DD}"/>
                </a:ext>
              </a:extLst>
            </p:cNvPr>
            <p:cNvGrpSpPr/>
            <p:nvPr/>
          </p:nvGrpSpPr>
          <p:grpSpPr>
            <a:xfrm>
              <a:off x="2749901" y="1942855"/>
              <a:ext cx="5614625" cy="830997"/>
              <a:chOff x="2749901" y="2678829"/>
              <a:chExt cx="5614625" cy="830997"/>
            </a:xfrm>
          </p:grpSpPr>
          <p:sp>
            <p:nvSpPr>
              <p:cNvPr id="30" name="Rectangle 29">
                <a:extLst>
                  <a:ext uri="{FF2B5EF4-FFF2-40B4-BE49-F238E27FC236}">
                    <a16:creationId xmlns:a16="http://schemas.microsoft.com/office/drawing/2014/main" id="{5C4A418D-1053-406C-B440-C56637E560FC}"/>
                  </a:ext>
                </a:extLst>
              </p:cNvPr>
              <p:cNvSpPr/>
              <p:nvPr/>
            </p:nvSpPr>
            <p:spPr>
              <a:xfrm>
                <a:off x="2749901" y="2678829"/>
                <a:ext cx="5614625" cy="830997"/>
              </a:xfrm>
              <a:prstGeom prst="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0922616E-008D-461C-AAE0-ECDCC3B78CE5}"/>
                  </a:ext>
                </a:extLst>
              </p:cNvPr>
              <p:cNvSpPr txBox="1"/>
              <p:nvPr/>
            </p:nvSpPr>
            <p:spPr>
              <a:xfrm>
                <a:off x="3373749" y="2756063"/>
                <a:ext cx="4366929" cy="707886"/>
              </a:xfrm>
              <a:prstGeom prst="rect">
                <a:avLst/>
              </a:prstGeom>
              <a:noFill/>
            </p:spPr>
            <p:txBody>
              <a:bodyPr wrap="square" rtlCol="0">
                <a:spAutoFit/>
              </a:bodyPr>
              <a:lstStyle/>
              <a:p>
                <a:pPr algn="ctr"/>
                <a:r>
                  <a:rPr lang="en-CA" sz="2000" b="1" dirty="0">
                    <a:solidFill>
                      <a:schemeClr val="bg1"/>
                    </a:solidFill>
                    <a:latin typeface="+mn-lt"/>
                  </a:rPr>
                  <a:t>Judah saved first</a:t>
                </a:r>
              </a:p>
              <a:p>
                <a:pPr algn="ctr"/>
                <a:r>
                  <a:rPr lang="en-CA" sz="2000" b="1" dirty="0">
                    <a:solidFill>
                      <a:schemeClr val="bg1"/>
                    </a:solidFill>
                    <a:latin typeface="+mn-lt"/>
                  </a:rPr>
                  <a:t>Second Exodus for those dispersed </a:t>
                </a:r>
              </a:p>
            </p:txBody>
          </p:sp>
        </p:grpSp>
        <p:grpSp>
          <p:nvGrpSpPr>
            <p:cNvPr id="45" name="Group 44">
              <a:extLst>
                <a:ext uri="{FF2B5EF4-FFF2-40B4-BE49-F238E27FC236}">
                  <a16:creationId xmlns:a16="http://schemas.microsoft.com/office/drawing/2014/main" id="{79B69CDE-82DA-4698-ABE2-77FC65253E84}"/>
                </a:ext>
              </a:extLst>
            </p:cNvPr>
            <p:cNvGrpSpPr/>
            <p:nvPr/>
          </p:nvGrpSpPr>
          <p:grpSpPr>
            <a:xfrm>
              <a:off x="5805093" y="3606009"/>
              <a:ext cx="2553620" cy="830997"/>
              <a:chOff x="5805093" y="3606009"/>
              <a:chExt cx="2553620" cy="830997"/>
            </a:xfrm>
          </p:grpSpPr>
          <p:sp>
            <p:nvSpPr>
              <p:cNvPr id="32" name="Rectangle 31">
                <a:extLst>
                  <a:ext uri="{FF2B5EF4-FFF2-40B4-BE49-F238E27FC236}">
                    <a16:creationId xmlns:a16="http://schemas.microsoft.com/office/drawing/2014/main" id="{D4BF417E-EE91-4817-B469-07E0B8083DE6}"/>
                  </a:ext>
                </a:extLst>
              </p:cNvPr>
              <p:cNvSpPr/>
              <p:nvPr/>
            </p:nvSpPr>
            <p:spPr>
              <a:xfrm>
                <a:off x="5805093" y="3606009"/>
                <a:ext cx="2553620" cy="830997"/>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TextBox 32">
                <a:extLst>
                  <a:ext uri="{FF2B5EF4-FFF2-40B4-BE49-F238E27FC236}">
                    <a16:creationId xmlns:a16="http://schemas.microsoft.com/office/drawing/2014/main" id="{714CD899-C35D-4AFB-AAFF-283E898D4573}"/>
                  </a:ext>
                </a:extLst>
              </p:cNvPr>
              <p:cNvSpPr txBox="1"/>
              <p:nvPr/>
            </p:nvSpPr>
            <p:spPr>
              <a:xfrm>
                <a:off x="5963339" y="3667564"/>
                <a:ext cx="2237128" cy="707886"/>
              </a:xfrm>
              <a:prstGeom prst="rect">
                <a:avLst/>
              </a:prstGeom>
              <a:noFill/>
            </p:spPr>
            <p:txBody>
              <a:bodyPr wrap="square" rtlCol="0">
                <a:spAutoFit/>
              </a:bodyPr>
              <a:lstStyle/>
              <a:p>
                <a:pPr algn="ctr"/>
                <a:r>
                  <a:rPr lang="en-CA" sz="2000" b="1" dirty="0">
                    <a:solidFill>
                      <a:schemeClr val="bg1"/>
                    </a:solidFill>
                    <a:latin typeface="+mn-lt"/>
                  </a:rPr>
                  <a:t>Catholic Rome destroyed</a:t>
                </a:r>
              </a:p>
            </p:txBody>
          </p:sp>
        </p:grpSp>
        <p:grpSp>
          <p:nvGrpSpPr>
            <p:cNvPr id="44" name="Group 43">
              <a:extLst>
                <a:ext uri="{FF2B5EF4-FFF2-40B4-BE49-F238E27FC236}">
                  <a16:creationId xmlns:a16="http://schemas.microsoft.com/office/drawing/2014/main" id="{3A433B0D-5A3E-4176-92B2-96EF4AD0EE4C}"/>
                </a:ext>
              </a:extLst>
            </p:cNvPr>
            <p:cNvGrpSpPr/>
            <p:nvPr/>
          </p:nvGrpSpPr>
          <p:grpSpPr>
            <a:xfrm>
              <a:off x="3246334" y="3606009"/>
              <a:ext cx="2553619" cy="830997"/>
              <a:chOff x="3170134" y="3606009"/>
              <a:chExt cx="2553619" cy="830997"/>
            </a:xfrm>
          </p:grpSpPr>
          <p:sp>
            <p:nvSpPr>
              <p:cNvPr id="35" name="Rectangle 34">
                <a:extLst>
                  <a:ext uri="{FF2B5EF4-FFF2-40B4-BE49-F238E27FC236}">
                    <a16:creationId xmlns:a16="http://schemas.microsoft.com/office/drawing/2014/main" id="{FA7A01ED-747C-4995-B740-D268085DBA00}"/>
                  </a:ext>
                </a:extLst>
              </p:cNvPr>
              <p:cNvSpPr/>
              <p:nvPr/>
            </p:nvSpPr>
            <p:spPr>
              <a:xfrm>
                <a:off x="3170134" y="3606009"/>
                <a:ext cx="2553619" cy="830997"/>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88C7E869-98EF-4204-98C7-D854E72459E0}"/>
                  </a:ext>
                </a:extLst>
              </p:cNvPr>
              <p:cNvSpPr txBox="1"/>
              <p:nvPr/>
            </p:nvSpPr>
            <p:spPr>
              <a:xfrm>
                <a:off x="3337773" y="3667564"/>
                <a:ext cx="2218340" cy="707886"/>
              </a:xfrm>
              <a:prstGeom prst="rect">
                <a:avLst/>
              </a:prstGeom>
              <a:noFill/>
            </p:spPr>
            <p:txBody>
              <a:bodyPr wrap="square" rtlCol="0">
                <a:spAutoFit/>
              </a:bodyPr>
              <a:lstStyle/>
              <a:p>
                <a:pPr algn="ctr"/>
                <a:r>
                  <a:rPr lang="en-CA" sz="2000" b="1" dirty="0">
                    <a:latin typeface="+mn-lt"/>
                  </a:rPr>
                  <a:t>Ships of Tarshish bring Israel home </a:t>
                </a:r>
              </a:p>
            </p:txBody>
          </p:sp>
        </p:grpSp>
        <p:grpSp>
          <p:nvGrpSpPr>
            <p:cNvPr id="41" name="Group 40">
              <a:extLst>
                <a:ext uri="{FF2B5EF4-FFF2-40B4-BE49-F238E27FC236}">
                  <a16:creationId xmlns:a16="http://schemas.microsoft.com/office/drawing/2014/main" id="{6A9DA3EE-0D3F-4621-B767-0D4B7948FF7F}"/>
                </a:ext>
              </a:extLst>
            </p:cNvPr>
            <p:cNvGrpSpPr/>
            <p:nvPr/>
          </p:nvGrpSpPr>
          <p:grpSpPr>
            <a:xfrm>
              <a:off x="5471162" y="2775243"/>
              <a:ext cx="2893366" cy="830997"/>
              <a:chOff x="5455922" y="3756556"/>
              <a:chExt cx="2893366" cy="830997"/>
            </a:xfrm>
          </p:grpSpPr>
          <p:sp>
            <p:nvSpPr>
              <p:cNvPr id="37" name="Rectangle 36">
                <a:extLst>
                  <a:ext uri="{FF2B5EF4-FFF2-40B4-BE49-F238E27FC236}">
                    <a16:creationId xmlns:a16="http://schemas.microsoft.com/office/drawing/2014/main" id="{0BEDAC43-8534-4D39-A8FC-5D7E358FDE44}"/>
                  </a:ext>
                </a:extLst>
              </p:cNvPr>
              <p:cNvSpPr/>
              <p:nvPr/>
            </p:nvSpPr>
            <p:spPr>
              <a:xfrm>
                <a:off x="5455922" y="3756556"/>
                <a:ext cx="2893366" cy="83099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8" name="TextBox 37">
                <a:extLst>
                  <a:ext uri="{FF2B5EF4-FFF2-40B4-BE49-F238E27FC236}">
                    <a16:creationId xmlns:a16="http://schemas.microsoft.com/office/drawing/2014/main" id="{E262D15B-FF9A-4F52-AB55-B1BA90C87B6E}"/>
                  </a:ext>
                </a:extLst>
              </p:cNvPr>
              <p:cNvSpPr txBox="1"/>
              <p:nvPr/>
            </p:nvSpPr>
            <p:spPr>
              <a:xfrm>
                <a:off x="5784042" y="3818111"/>
                <a:ext cx="2237128" cy="707886"/>
              </a:xfrm>
              <a:prstGeom prst="rect">
                <a:avLst/>
              </a:prstGeom>
              <a:noFill/>
            </p:spPr>
            <p:txBody>
              <a:bodyPr wrap="square" rtlCol="0">
                <a:spAutoFit/>
              </a:bodyPr>
              <a:lstStyle/>
              <a:p>
                <a:pPr algn="ctr"/>
                <a:r>
                  <a:rPr lang="en-CA" sz="2000" b="1" dirty="0">
                    <a:solidFill>
                      <a:schemeClr val="bg1"/>
                    </a:solidFill>
                    <a:latin typeface="+mn-lt"/>
                  </a:rPr>
                  <a:t>Building the Temple</a:t>
                </a:r>
              </a:p>
            </p:txBody>
          </p:sp>
        </p:grpSp>
      </p:grpSp>
      <p:sp>
        <p:nvSpPr>
          <p:cNvPr id="10" name="Slide Number Placeholder 9">
            <a:extLst>
              <a:ext uri="{FF2B5EF4-FFF2-40B4-BE49-F238E27FC236}">
                <a16:creationId xmlns:a16="http://schemas.microsoft.com/office/drawing/2014/main" id="{12BFF909-C400-44CE-B495-4B5380DF6161}"/>
              </a:ext>
            </a:extLst>
          </p:cNvPr>
          <p:cNvSpPr>
            <a:spLocks noGrp="1"/>
          </p:cNvSpPr>
          <p:nvPr>
            <p:ph type="sldNum" sz="quarter" idx="11"/>
          </p:nvPr>
        </p:nvSpPr>
        <p:spPr/>
        <p:txBody>
          <a:bodyPr/>
          <a:lstStyle/>
          <a:p>
            <a:pPr>
              <a:defRPr/>
            </a:pPr>
            <a:fld id="{C331A087-8355-415F-88EA-796AF0D10EF9}" type="slidenum">
              <a:rPr lang="en-US" altLang="en-US" smtClean="0"/>
              <a:pPr>
                <a:defRPr/>
              </a:pPr>
              <a:t>4</a:t>
            </a:fld>
            <a:endParaRPr lang="en-US" altLang="en-US"/>
          </a:p>
        </p:txBody>
      </p:sp>
      <p:sp>
        <p:nvSpPr>
          <p:cNvPr id="6" name="TextBox 5">
            <a:extLst>
              <a:ext uri="{FF2B5EF4-FFF2-40B4-BE49-F238E27FC236}">
                <a16:creationId xmlns:a16="http://schemas.microsoft.com/office/drawing/2014/main" id="{0946F984-9634-4337-A7B7-A08CC609DCBA}"/>
              </a:ext>
            </a:extLst>
          </p:cNvPr>
          <p:cNvSpPr txBox="1"/>
          <p:nvPr/>
        </p:nvSpPr>
        <p:spPr>
          <a:xfrm>
            <a:off x="218747" y="4560115"/>
            <a:ext cx="8607445" cy="2142125"/>
          </a:xfrm>
          <a:prstGeom prst="rect">
            <a:avLst/>
          </a:prstGeom>
          <a:noFill/>
          <a:ln>
            <a:noFill/>
          </a:ln>
        </p:spPr>
        <p:txBody>
          <a:bodyPr wrap="square" rtlCol="0">
            <a:spAutoFit/>
          </a:bodyPr>
          <a:lstStyle/>
          <a:p>
            <a:pPr algn="ctr">
              <a:lnSpc>
                <a:spcPct val="90000"/>
              </a:lnSpc>
            </a:pPr>
            <a:r>
              <a:rPr lang="en-CA" sz="2800" b="1" dirty="0">
                <a:ln>
                  <a:solidFill>
                    <a:schemeClr val="bg1"/>
                  </a:solidFill>
                </a:ln>
                <a:solidFill>
                  <a:srgbClr val="FF0000"/>
                </a:solidFill>
                <a:latin typeface="+mn-lt"/>
              </a:rPr>
              <a:t>Malachi 4:5-6 </a:t>
            </a:r>
          </a:p>
          <a:p>
            <a:pPr>
              <a:lnSpc>
                <a:spcPct val="90000"/>
              </a:lnSpc>
            </a:pPr>
            <a:r>
              <a:rPr lang="en-CA" sz="2400" b="1" dirty="0">
                <a:solidFill>
                  <a:schemeClr val="bg1"/>
                </a:solidFill>
                <a:latin typeface="+mn-lt"/>
              </a:rPr>
              <a:t>Behold, I will send you Elijah the prophet </a:t>
            </a:r>
            <a:r>
              <a:rPr lang="en-CA" sz="2400" b="1" dirty="0">
                <a:solidFill>
                  <a:srgbClr val="00FFFF"/>
                </a:solidFill>
                <a:latin typeface="+mn-lt"/>
              </a:rPr>
              <a:t>before the coming of the great and dreadful day of the LORD:</a:t>
            </a:r>
            <a:r>
              <a:rPr lang="en-CA" sz="2400" b="1" dirty="0">
                <a:solidFill>
                  <a:schemeClr val="bg1"/>
                </a:solidFill>
                <a:latin typeface="+mn-lt"/>
              </a:rPr>
              <a:t> And he shall turn the heart of the fathers to the children, and the heart of the children to their fathers, lest I come and smite the earth with a curse </a:t>
            </a:r>
          </a:p>
        </p:txBody>
      </p:sp>
    </p:spTree>
    <p:extLst>
      <p:ext uri="{BB962C8B-B14F-4D97-AF65-F5344CB8AC3E}">
        <p14:creationId xmlns:p14="http://schemas.microsoft.com/office/powerpoint/2010/main" val="325073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a:xfrm>
            <a:off x="914400" y="6213475"/>
            <a:ext cx="7934325" cy="644525"/>
          </a:xfrm>
        </p:spPr>
        <p:txBody>
          <a:bodyPr/>
          <a:lstStyle/>
          <a:p>
            <a:pPr algn="r" eaLnBrk="1" hangingPunct="1"/>
            <a:r>
              <a:rPr lang="en-US" sz="2800" i="1" dirty="0">
                <a:solidFill>
                  <a:srgbClr val="00FF00"/>
                </a:solidFill>
              </a:rPr>
              <a:t>Yahweh’s set time</a:t>
            </a:r>
          </a:p>
        </p:txBody>
      </p:sp>
      <p:sp>
        <p:nvSpPr>
          <p:cNvPr id="13316" name="Rectangle 6"/>
          <p:cNvSpPr>
            <a:spLocks noChangeArrowheads="1"/>
          </p:cNvSpPr>
          <p:nvPr/>
        </p:nvSpPr>
        <p:spPr bwMode="auto">
          <a:xfrm>
            <a:off x="431800" y="1027113"/>
            <a:ext cx="407988" cy="5148262"/>
          </a:xfrm>
          <a:prstGeom prst="rect">
            <a:avLst/>
          </a:prstGeom>
          <a:noFill/>
          <a:ln w="9525">
            <a:solidFill>
              <a:schemeClr val="tx1"/>
            </a:solidFill>
            <a:miter lim="800000"/>
            <a:headEnd/>
            <a:tailEnd/>
          </a:ln>
        </p:spPr>
        <p:txBody>
          <a:bodyPr wrap="none" anchor="ctr"/>
          <a:lstStyle/>
          <a:p>
            <a:endParaRPr lang="en-US"/>
          </a:p>
        </p:txBody>
      </p:sp>
      <p:sp>
        <p:nvSpPr>
          <p:cNvPr id="13317" name="Rectangle 7"/>
          <p:cNvSpPr>
            <a:spLocks noChangeArrowheads="1"/>
          </p:cNvSpPr>
          <p:nvPr/>
        </p:nvSpPr>
        <p:spPr bwMode="auto">
          <a:xfrm>
            <a:off x="431800" y="1022350"/>
            <a:ext cx="407988" cy="349250"/>
          </a:xfrm>
          <a:prstGeom prst="rect">
            <a:avLst/>
          </a:prstGeom>
          <a:solidFill>
            <a:srgbClr val="FFFF00"/>
          </a:solidFill>
          <a:ln w="9525">
            <a:solidFill>
              <a:schemeClr val="tx1"/>
            </a:solidFill>
            <a:miter lim="800000"/>
            <a:headEnd/>
            <a:tailEnd/>
          </a:ln>
        </p:spPr>
        <p:txBody>
          <a:bodyPr wrap="none" anchor="ctr"/>
          <a:lstStyle/>
          <a:p>
            <a:pPr algn="ctr"/>
            <a:r>
              <a:rPr lang="en-US" dirty="0"/>
              <a:t>1</a:t>
            </a:r>
          </a:p>
        </p:txBody>
      </p:sp>
      <p:sp>
        <p:nvSpPr>
          <p:cNvPr id="13318" name="Rectangle 8"/>
          <p:cNvSpPr>
            <a:spLocks noChangeArrowheads="1"/>
          </p:cNvSpPr>
          <p:nvPr/>
        </p:nvSpPr>
        <p:spPr bwMode="auto">
          <a:xfrm>
            <a:off x="431800" y="1708150"/>
            <a:ext cx="407988" cy="347663"/>
          </a:xfrm>
          <a:prstGeom prst="rect">
            <a:avLst/>
          </a:prstGeom>
          <a:solidFill>
            <a:srgbClr val="FFFF00"/>
          </a:solidFill>
          <a:ln w="9525">
            <a:solidFill>
              <a:schemeClr val="tx1"/>
            </a:solidFill>
            <a:miter lim="800000"/>
            <a:headEnd/>
            <a:tailEnd/>
          </a:ln>
        </p:spPr>
        <p:txBody>
          <a:bodyPr wrap="none" anchor="ctr"/>
          <a:lstStyle/>
          <a:p>
            <a:pPr algn="ctr"/>
            <a:r>
              <a:rPr lang="en-US"/>
              <a:t>3</a:t>
            </a:r>
          </a:p>
        </p:txBody>
      </p:sp>
      <p:sp>
        <p:nvSpPr>
          <p:cNvPr id="13319" name="Rectangle 9"/>
          <p:cNvSpPr>
            <a:spLocks noChangeArrowheads="1"/>
          </p:cNvSpPr>
          <p:nvPr/>
        </p:nvSpPr>
        <p:spPr bwMode="auto">
          <a:xfrm>
            <a:off x="431800" y="2392363"/>
            <a:ext cx="407988" cy="349250"/>
          </a:xfrm>
          <a:prstGeom prst="rect">
            <a:avLst/>
          </a:prstGeom>
          <a:solidFill>
            <a:srgbClr val="FFFF00"/>
          </a:solidFill>
          <a:ln w="9525">
            <a:solidFill>
              <a:schemeClr val="tx1"/>
            </a:solidFill>
            <a:miter lim="800000"/>
            <a:headEnd/>
            <a:tailEnd/>
          </a:ln>
        </p:spPr>
        <p:txBody>
          <a:bodyPr wrap="none" anchor="ctr"/>
          <a:lstStyle/>
          <a:p>
            <a:pPr algn="ctr"/>
            <a:r>
              <a:rPr lang="en-US"/>
              <a:t>5</a:t>
            </a:r>
          </a:p>
        </p:txBody>
      </p:sp>
      <p:sp>
        <p:nvSpPr>
          <p:cNvPr id="13320" name="Rectangle 10"/>
          <p:cNvSpPr>
            <a:spLocks noChangeArrowheads="1"/>
          </p:cNvSpPr>
          <p:nvPr/>
        </p:nvSpPr>
        <p:spPr bwMode="auto">
          <a:xfrm>
            <a:off x="431800" y="3078163"/>
            <a:ext cx="407988" cy="347662"/>
          </a:xfrm>
          <a:prstGeom prst="rect">
            <a:avLst/>
          </a:prstGeom>
          <a:solidFill>
            <a:srgbClr val="FFFF00"/>
          </a:solidFill>
          <a:ln w="9525">
            <a:solidFill>
              <a:schemeClr val="tx1"/>
            </a:solidFill>
            <a:miter lim="800000"/>
            <a:headEnd/>
            <a:tailEnd/>
          </a:ln>
        </p:spPr>
        <p:txBody>
          <a:bodyPr wrap="none" anchor="ctr"/>
          <a:lstStyle/>
          <a:p>
            <a:pPr algn="ctr"/>
            <a:r>
              <a:rPr lang="en-US"/>
              <a:t>7</a:t>
            </a:r>
          </a:p>
        </p:txBody>
      </p:sp>
      <p:sp>
        <p:nvSpPr>
          <p:cNvPr id="13321" name="Rectangle 11"/>
          <p:cNvSpPr>
            <a:spLocks noChangeArrowheads="1"/>
          </p:cNvSpPr>
          <p:nvPr/>
        </p:nvSpPr>
        <p:spPr bwMode="auto">
          <a:xfrm>
            <a:off x="431800" y="3762375"/>
            <a:ext cx="407988" cy="349250"/>
          </a:xfrm>
          <a:prstGeom prst="rect">
            <a:avLst/>
          </a:prstGeom>
          <a:solidFill>
            <a:srgbClr val="FFFF00"/>
          </a:solidFill>
          <a:ln w="9525">
            <a:solidFill>
              <a:schemeClr val="tx1"/>
            </a:solidFill>
            <a:miter lim="800000"/>
            <a:headEnd/>
            <a:tailEnd/>
          </a:ln>
        </p:spPr>
        <p:txBody>
          <a:bodyPr wrap="none" anchor="ctr"/>
          <a:lstStyle/>
          <a:p>
            <a:pPr algn="ctr"/>
            <a:r>
              <a:rPr lang="en-US"/>
              <a:t>9</a:t>
            </a:r>
          </a:p>
        </p:txBody>
      </p:sp>
      <p:sp>
        <p:nvSpPr>
          <p:cNvPr id="13322" name="Rectangle 12"/>
          <p:cNvSpPr>
            <a:spLocks noChangeArrowheads="1"/>
          </p:cNvSpPr>
          <p:nvPr/>
        </p:nvSpPr>
        <p:spPr bwMode="auto">
          <a:xfrm>
            <a:off x="431800" y="4448175"/>
            <a:ext cx="407988" cy="347663"/>
          </a:xfrm>
          <a:prstGeom prst="rect">
            <a:avLst/>
          </a:prstGeom>
          <a:solidFill>
            <a:srgbClr val="FFFF00"/>
          </a:solidFill>
          <a:ln w="9525">
            <a:solidFill>
              <a:schemeClr val="tx1"/>
            </a:solidFill>
            <a:miter lim="800000"/>
            <a:headEnd/>
            <a:tailEnd/>
          </a:ln>
        </p:spPr>
        <p:txBody>
          <a:bodyPr wrap="none" anchor="ctr"/>
          <a:lstStyle/>
          <a:p>
            <a:pPr algn="ctr"/>
            <a:r>
              <a:rPr lang="en-US"/>
              <a:t>11</a:t>
            </a:r>
          </a:p>
        </p:txBody>
      </p:sp>
      <p:sp>
        <p:nvSpPr>
          <p:cNvPr id="13323" name="Rectangle 13"/>
          <p:cNvSpPr>
            <a:spLocks noChangeArrowheads="1"/>
          </p:cNvSpPr>
          <p:nvPr/>
        </p:nvSpPr>
        <p:spPr bwMode="auto">
          <a:xfrm>
            <a:off x="431800" y="5132388"/>
            <a:ext cx="407988" cy="349250"/>
          </a:xfrm>
          <a:prstGeom prst="rect">
            <a:avLst/>
          </a:prstGeom>
          <a:solidFill>
            <a:srgbClr val="3366FF"/>
          </a:solidFill>
          <a:ln w="9525">
            <a:solidFill>
              <a:schemeClr val="tx1"/>
            </a:solidFill>
            <a:miter lim="800000"/>
            <a:headEnd/>
            <a:tailEnd/>
          </a:ln>
        </p:spPr>
        <p:txBody>
          <a:bodyPr wrap="none" anchor="ctr"/>
          <a:lstStyle/>
          <a:p>
            <a:pPr algn="ctr"/>
            <a:endParaRPr lang="en-US"/>
          </a:p>
        </p:txBody>
      </p:sp>
      <p:sp>
        <p:nvSpPr>
          <p:cNvPr id="13324" name="Rectangle 14"/>
          <p:cNvSpPr>
            <a:spLocks noChangeArrowheads="1"/>
          </p:cNvSpPr>
          <p:nvPr/>
        </p:nvSpPr>
        <p:spPr bwMode="auto">
          <a:xfrm>
            <a:off x="431800" y="5818188"/>
            <a:ext cx="407988" cy="347662"/>
          </a:xfrm>
          <a:prstGeom prst="rect">
            <a:avLst/>
          </a:prstGeom>
          <a:solidFill>
            <a:srgbClr val="FFFF00"/>
          </a:solidFill>
          <a:ln w="9525">
            <a:solidFill>
              <a:schemeClr val="tx1"/>
            </a:solidFill>
            <a:miter lim="800000"/>
            <a:headEnd/>
            <a:tailEnd/>
          </a:ln>
        </p:spPr>
        <p:txBody>
          <a:bodyPr wrap="none" anchor="ctr"/>
          <a:lstStyle/>
          <a:p>
            <a:pPr algn="ctr"/>
            <a:r>
              <a:rPr lang="en-US"/>
              <a:t>15</a:t>
            </a:r>
          </a:p>
        </p:txBody>
      </p:sp>
      <p:sp>
        <p:nvSpPr>
          <p:cNvPr id="13325" name="Text Box 16"/>
          <p:cNvSpPr txBox="1">
            <a:spLocks noChangeArrowheads="1"/>
          </p:cNvSpPr>
          <p:nvPr/>
        </p:nvSpPr>
        <p:spPr bwMode="auto">
          <a:xfrm>
            <a:off x="481013" y="1368425"/>
            <a:ext cx="309562" cy="366713"/>
          </a:xfrm>
          <a:prstGeom prst="rect">
            <a:avLst/>
          </a:prstGeom>
          <a:noFill/>
          <a:ln w="9525">
            <a:noFill/>
            <a:miter lim="800000"/>
            <a:headEnd/>
            <a:tailEnd/>
          </a:ln>
        </p:spPr>
        <p:txBody>
          <a:bodyPr wrap="none">
            <a:spAutoFit/>
          </a:bodyPr>
          <a:lstStyle/>
          <a:p>
            <a:r>
              <a:rPr lang="en-US" dirty="0">
                <a:solidFill>
                  <a:schemeClr val="bg1"/>
                </a:solidFill>
              </a:rPr>
              <a:t>2</a:t>
            </a:r>
          </a:p>
        </p:txBody>
      </p:sp>
      <p:sp>
        <p:nvSpPr>
          <p:cNvPr id="13326" name="Text Box 18"/>
          <p:cNvSpPr txBox="1">
            <a:spLocks noChangeArrowheads="1"/>
          </p:cNvSpPr>
          <p:nvPr/>
        </p:nvSpPr>
        <p:spPr bwMode="auto">
          <a:xfrm>
            <a:off x="481013" y="2044700"/>
            <a:ext cx="309562" cy="366713"/>
          </a:xfrm>
          <a:prstGeom prst="rect">
            <a:avLst/>
          </a:prstGeom>
          <a:noFill/>
          <a:ln w="9525">
            <a:noFill/>
            <a:miter lim="800000"/>
            <a:headEnd/>
            <a:tailEnd/>
          </a:ln>
        </p:spPr>
        <p:txBody>
          <a:bodyPr wrap="none">
            <a:spAutoFit/>
          </a:bodyPr>
          <a:lstStyle/>
          <a:p>
            <a:r>
              <a:rPr lang="en-US" dirty="0">
                <a:solidFill>
                  <a:schemeClr val="bg1"/>
                </a:solidFill>
              </a:rPr>
              <a:t>4</a:t>
            </a:r>
          </a:p>
        </p:txBody>
      </p:sp>
      <p:sp>
        <p:nvSpPr>
          <p:cNvPr id="13327" name="Text Box 20"/>
          <p:cNvSpPr txBox="1">
            <a:spLocks noChangeArrowheads="1"/>
          </p:cNvSpPr>
          <p:nvPr/>
        </p:nvSpPr>
        <p:spPr bwMode="auto">
          <a:xfrm>
            <a:off x="481013" y="2735263"/>
            <a:ext cx="309562" cy="366712"/>
          </a:xfrm>
          <a:prstGeom prst="rect">
            <a:avLst/>
          </a:prstGeom>
          <a:noFill/>
          <a:ln w="9525">
            <a:noFill/>
            <a:miter lim="800000"/>
            <a:headEnd/>
            <a:tailEnd/>
          </a:ln>
        </p:spPr>
        <p:txBody>
          <a:bodyPr wrap="none">
            <a:spAutoFit/>
          </a:bodyPr>
          <a:lstStyle/>
          <a:p>
            <a:r>
              <a:rPr lang="en-US" dirty="0"/>
              <a:t>6</a:t>
            </a:r>
          </a:p>
        </p:txBody>
      </p:sp>
      <p:sp>
        <p:nvSpPr>
          <p:cNvPr id="13328" name="Text Box 22"/>
          <p:cNvSpPr txBox="1">
            <a:spLocks noChangeArrowheads="1"/>
          </p:cNvSpPr>
          <p:nvPr/>
        </p:nvSpPr>
        <p:spPr bwMode="auto">
          <a:xfrm>
            <a:off x="481013" y="3378200"/>
            <a:ext cx="309562" cy="366713"/>
          </a:xfrm>
          <a:prstGeom prst="rect">
            <a:avLst/>
          </a:prstGeom>
          <a:noFill/>
          <a:ln w="9525">
            <a:noFill/>
            <a:miter lim="800000"/>
            <a:headEnd/>
            <a:tailEnd/>
          </a:ln>
        </p:spPr>
        <p:txBody>
          <a:bodyPr wrap="none">
            <a:spAutoFit/>
          </a:bodyPr>
          <a:lstStyle/>
          <a:p>
            <a:r>
              <a:rPr lang="en-US" dirty="0">
                <a:solidFill>
                  <a:schemeClr val="bg1"/>
                </a:solidFill>
              </a:rPr>
              <a:t>8</a:t>
            </a:r>
          </a:p>
        </p:txBody>
      </p:sp>
      <p:sp>
        <p:nvSpPr>
          <p:cNvPr id="13329" name="Text Box 24"/>
          <p:cNvSpPr txBox="1">
            <a:spLocks noChangeArrowheads="1"/>
          </p:cNvSpPr>
          <p:nvPr/>
        </p:nvSpPr>
        <p:spPr bwMode="auto">
          <a:xfrm>
            <a:off x="419100" y="4784725"/>
            <a:ext cx="434975" cy="366713"/>
          </a:xfrm>
          <a:prstGeom prst="rect">
            <a:avLst/>
          </a:prstGeom>
          <a:noFill/>
          <a:ln w="9525">
            <a:noFill/>
            <a:miter lim="800000"/>
            <a:headEnd/>
            <a:tailEnd/>
          </a:ln>
        </p:spPr>
        <p:txBody>
          <a:bodyPr wrap="none">
            <a:spAutoFit/>
          </a:bodyPr>
          <a:lstStyle/>
          <a:p>
            <a:r>
              <a:rPr lang="en-US" dirty="0">
                <a:solidFill>
                  <a:schemeClr val="bg1"/>
                </a:solidFill>
              </a:rPr>
              <a:t>12</a:t>
            </a:r>
          </a:p>
        </p:txBody>
      </p:sp>
      <p:sp>
        <p:nvSpPr>
          <p:cNvPr id="13330" name="Text Box 26"/>
          <p:cNvSpPr txBox="1">
            <a:spLocks noChangeArrowheads="1"/>
          </p:cNvSpPr>
          <p:nvPr/>
        </p:nvSpPr>
        <p:spPr bwMode="auto">
          <a:xfrm>
            <a:off x="419100" y="5132388"/>
            <a:ext cx="434975" cy="366712"/>
          </a:xfrm>
          <a:prstGeom prst="rect">
            <a:avLst/>
          </a:prstGeom>
          <a:solidFill>
            <a:srgbClr val="FFFF00"/>
          </a:solidFill>
          <a:ln w="9525">
            <a:noFill/>
            <a:miter lim="800000"/>
            <a:headEnd/>
            <a:tailEnd/>
          </a:ln>
        </p:spPr>
        <p:txBody>
          <a:bodyPr wrap="none">
            <a:spAutoFit/>
          </a:bodyPr>
          <a:lstStyle/>
          <a:p>
            <a:r>
              <a:rPr lang="en-US"/>
              <a:t>13</a:t>
            </a:r>
          </a:p>
        </p:txBody>
      </p:sp>
      <p:sp>
        <p:nvSpPr>
          <p:cNvPr id="13331" name="Text Box 29"/>
          <p:cNvSpPr txBox="1">
            <a:spLocks noChangeArrowheads="1"/>
          </p:cNvSpPr>
          <p:nvPr/>
        </p:nvSpPr>
        <p:spPr bwMode="auto">
          <a:xfrm>
            <a:off x="419100" y="5468938"/>
            <a:ext cx="434975" cy="366712"/>
          </a:xfrm>
          <a:prstGeom prst="rect">
            <a:avLst/>
          </a:prstGeom>
          <a:noFill/>
          <a:ln w="9525">
            <a:noFill/>
            <a:miter lim="800000"/>
            <a:headEnd/>
            <a:tailEnd/>
          </a:ln>
        </p:spPr>
        <p:txBody>
          <a:bodyPr wrap="none">
            <a:spAutoFit/>
          </a:bodyPr>
          <a:lstStyle/>
          <a:p>
            <a:r>
              <a:rPr lang="en-US" dirty="0">
                <a:solidFill>
                  <a:schemeClr val="bg1"/>
                </a:solidFill>
              </a:rPr>
              <a:t>14</a:t>
            </a:r>
          </a:p>
        </p:txBody>
      </p:sp>
      <p:sp>
        <p:nvSpPr>
          <p:cNvPr id="13332" name="Text Box 30"/>
          <p:cNvSpPr txBox="1">
            <a:spLocks noChangeArrowheads="1"/>
          </p:cNvSpPr>
          <p:nvPr/>
        </p:nvSpPr>
        <p:spPr bwMode="auto">
          <a:xfrm>
            <a:off x="419100" y="4111625"/>
            <a:ext cx="434975" cy="366713"/>
          </a:xfrm>
          <a:prstGeom prst="rect">
            <a:avLst/>
          </a:prstGeom>
          <a:noFill/>
          <a:ln w="9525">
            <a:noFill/>
            <a:miter lim="800000"/>
            <a:headEnd/>
            <a:tailEnd/>
          </a:ln>
        </p:spPr>
        <p:txBody>
          <a:bodyPr wrap="none">
            <a:spAutoFit/>
          </a:bodyPr>
          <a:lstStyle/>
          <a:p>
            <a:r>
              <a:rPr lang="en-US" dirty="0">
                <a:solidFill>
                  <a:schemeClr val="bg1"/>
                </a:solidFill>
              </a:rPr>
              <a:t>10</a:t>
            </a:r>
          </a:p>
        </p:txBody>
      </p:sp>
      <p:sp>
        <p:nvSpPr>
          <p:cNvPr id="13333" name="Text Box 32"/>
          <p:cNvSpPr txBox="1">
            <a:spLocks noChangeArrowheads="1"/>
          </p:cNvSpPr>
          <p:nvPr/>
        </p:nvSpPr>
        <p:spPr bwMode="auto">
          <a:xfrm>
            <a:off x="1154113" y="176328"/>
            <a:ext cx="2349500" cy="830997"/>
          </a:xfrm>
          <a:prstGeom prst="rect">
            <a:avLst/>
          </a:prstGeom>
          <a:noFill/>
          <a:ln w="9525">
            <a:noFill/>
            <a:miter lim="800000"/>
            <a:headEnd/>
            <a:tailEnd/>
          </a:ln>
        </p:spPr>
        <p:txBody>
          <a:bodyPr>
            <a:spAutoFit/>
          </a:bodyPr>
          <a:lstStyle/>
          <a:p>
            <a:pPr algn="ctr">
              <a:spcBef>
                <a:spcPts val="0"/>
              </a:spcBef>
            </a:pPr>
            <a:r>
              <a:rPr lang="en-US" sz="2400" b="1" dirty="0">
                <a:solidFill>
                  <a:srgbClr val="FFC000"/>
                </a:solidFill>
                <a:latin typeface="+mn-lt"/>
              </a:rPr>
              <a:t>Jewish Calendar of the Law</a:t>
            </a:r>
          </a:p>
        </p:txBody>
      </p:sp>
      <p:sp>
        <p:nvSpPr>
          <p:cNvPr id="10273" name="Text Box 33"/>
          <p:cNvSpPr txBox="1">
            <a:spLocks noChangeArrowheads="1"/>
          </p:cNvSpPr>
          <p:nvPr/>
        </p:nvSpPr>
        <p:spPr bwMode="auto">
          <a:xfrm>
            <a:off x="1009650" y="996950"/>
            <a:ext cx="2400300" cy="707886"/>
          </a:xfrm>
          <a:prstGeom prst="rect">
            <a:avLst/>
          </a:prstGeom>
          <a:noFill/>
          <a:ln w="9525">
            <a:noFill/>
            <a:miter lim="800000"/>
            <a:headEnd/>
            <a:tailEnd/>
          </a:ln>
        </p:spPr>
        <p:txBody>
          <a:bodyPr>
            <a:spAutoFit/>
          </a:bodyPr>
          <a:lstStyle/>
          <a:p>
            <a:r>
              <a:rPr lang="en-US" sz="2000" b="1" dirty="0">
                <a:solidFill>
                  <a:srgbClr val="00CCFF"/>
                </a:solidFill>
                <a:latin typeface="+mn-lt"/>
              </a:rPr>
              <a:t>Feast of Trumpets </a:t>
            </a:r>
            <a:r>
              <a:rPr lang="en-US" sz="2000" b="1" dirty="0">
                <a:solidFill>
                  <a:srgbClr val="FFFF00"/>
                </a:solidFill>
                <a:latin typeface="+mn-lt"/>
              </a:rPr>
              <a:t>Lev.23:24</a:t>
            </a:r>
            <a:endParaRPr lang="en-US" b="1" dirty="0">
              <a:solidFill>
                <a:srgbClr val="FFFF00"/>
              </a:solidFill>
              <a:latin typeface="+mn-lt"/>
            </a:endParaRPr>
          </a:p>
        </p:txBody>
      </p:sp>
      <p:sp>
        <p:nvSpPr>
          <p:cNvPr id="10274" name="Text Box 34"/>
          <p:cNvSpPr txBox="1">
            <a:spLocks noChangeArrowheads="1"/>
          </p:cNvSpPr>
          <p:nvPr/>
        </p:nvSpPr>
        <p:spPr bwMode="auto">
          <a:xfrm>
            <a:off x="1009650" y="4087813"/>
            <a:ext cx="2336800" cy="707886"/>
          </a:xfrm>
          <a:prstGeom prst="rect">
            <a:avLst/>
          </a:prstGeom>
          <a:noFill/>
          <a:ln w="9525">
            <a:noFill/>
            <a:miter lim="800000"/>
            <a:headEnd/>
            <a:tailEnd/>
          </a:ln>
        </p:spPr>
        <p:txBody>
          <a:bodyPr>
            <a:spAutoFit/>
          </a:bodyPr>
          <a:lstStyle/>
          <a:p>
            <a:r>
              <a:rPr lang="en-US" sz="2000" b="1" dirty="0">
                <a:solidFill>
                  <a:srgbClr val="00CCFF"/>
                </a:solidFill>
                <a:latin typeface="+mn-lt"/>
              </a:rPr>
              <a:t>Day of Atonement </a:t>
            </a:r>
            <a:r>
              <a:rPr lang="en-US" sz="2000" b="1" dirty="0">
                <a:solidFill>
                  <a:srgbClr val="FFFF00"/>
                </a:solidFill>
                <a:latin typeface="+mn-lt"/>
              </a:rPr>
              <a:t>Lev.23:27; 25:9</a:t>
            </a:r>
          </a:p>
        </p:txBody>
      </p:sp>
      <p:sp>
        <p:nvSpPr>
          <p:cNvPr id="10276" name="Text Box 36"/>
          <p:cNvSpPr txBox="1">
            <a:spLocks noChangeArrowheads="1"/>
          </p:cNvSpPr>
          <p:nvPr/>
        </p:nvSpPr>
        <p:spPr bwMode="auto">
          <a:xfrm>
            <a:off x="1009650" y="5821363"/>
            <a:ext cx="2535887" cy="400110"/>
          </a:xfrm>
          <a:prstGeom prst="rect">
            <a:avLst/>
          </a:prstGeom>
          <a:noFill/>
          <a:ln w="9525">
            <a:noFill/>
            <a:miter lim="800000"/>
            <a:headEnd/>
            <a:tailEnd/>
          </a:ln>
        </p:spPr>
        <p:txBody>
          <a:bodyPr wrap="none">
            <a:spAutoFit/>
          </a:bodyPr>
          <a:lstStyle/>
          <a:p>
            <a:r>
              <a:rPr lang="en-US" sz="2000" b="1" dirty="0">
                <a:solidFill>
                  <a:srgbClr val="00CCFF"/>
                </a:solidFill>
                <a:latin typeface="+mn-lt"/>
              </a:rPr>
              <a:t>Feasts of Tabernacles</a:t>
            </a:r>
          </a:p>
        </p:txBody>
      </p:sp>
      <p:sp>
        <p:nvSpPr>
          <p:cNvPr id="10277" name="Text Box 37"/>
          <p:cNvSpPr txBox="1">
            <a:spLocks noChangeArrowheads="1"/>
          </p:cNvSpPr>
          <p:nvPr/>
        </p:nvSpPr>
        <p:spPr bwMode="auto">
          <a:xfrm>
            <a:off x="1309688" y="4728210"/>
            <a:ext cx="2398734" cy="1015663"/>
          </a:xfrm>
          <a:prstGeom prst="rect">
            <a:avLst/>
          </a:prstGeom>
          <a:noFill/>
          <a:ln w="9525">
            <a:noFill/>
            <a:miter lim="800000"/>
            <a:headEnd/>
            <a:tailEnd/>
          </a:ln>
        </p:spPr>
        <p:txBody>
          <a:bodyPr wrap="none">
            <a:spAutoFit/>
          </a:bodyPr>
          <a:lstStyle/>
          <a:p>
            <a:pPr marL="182563" indent="-182563">
              <a:buFont typeface="Wingdings" pitchFamily="2" charset="2"/>
              <a:buChar char="§"/>
            </a:pPr>
            <a:r>
              <a:rPr lang="en-US" sz="2000" dirty="0">
                <a:solidFill>
                  <a:schemeClr val="bg1"/>
                </a:solidFill>
                <a:latin typeface="+mn-lt"/>
              </a:rPr>
              <a:t>Jubilee Trumpet</a:t>
            </a:r>
          </a:p>
          <a:p>
            <a:pPr marL="182563" indent="-182563">
              <a:buFont typeface="Wingdings" pitchFamily="2" charset="2"/>
              <a:buChar char="§"/>
            </a:pPr>
            <a:r>
              <a:rPr lang="en-US" sz="2000" dirty="0">
                <a:solidFill>
                  <a:schemeClr val="bg1"/>
                </a:solidFill>
                <a:latin typeface="+mn-lt"/>
              </a:rPr>
              <a:t>Liberty proclaimed</a:t>
            </a:r>
          </a:p>
          <a:p>
            <a:pPr marL="182563" indent="-182563">
              <a:buFont typeface="Wingdings" pitchFamily="2" charset="2"/>
              <a:buChar char="§"/>
            </a:pPr>
            <a:r>
              <a:rPr lang="en-US" sz="2000" dirty="0">
                <a:solidFill>
                  <a:schemeClr val="bg1"/>
                </a:solidFill>
                <a:latin typeface="+mn-lt"/>
              </a:rPr>
              <a:t>Time of restitution</a:t>
            </a:r>
          </a:p>
        </p:txBody>
      </p:sp>
      <p:grpSp>
        <p:nvGrpSpPr>
          <p:cNvPr id="2" name="Group 53"/>
          <p:cNvGrpSpPr>
            <a:grpSpLocks/>
          </p:cNvGrpSpPr>
          <p:nvPr/>
        </p:nvGrpSpPr>
        <p:grpSpPr bwMode="auto">
          <a:xfrm>
            <a:off x="1068388" y="1867535"/>
            <a:ext cx="2222500" cy="2038350"/>
            <a:chOff x="673" y="1090"/>
            <a:chExt cx="1400" cy="1284"/>
          </a:xfrm>
        </p:grpSpPr>
        <p:sp>
          <p:nvSpPr>
            <p:cNvPr id="13349" name="Line 38"/>
            <p:cNvSpPr>
              <a:spLocks noChangeShapeType="1"/>
            </p:cNvSpPr>
            <p:nvPr/>
          </p:nvSpPr>
          <p:spPr bwMode="auto">
            <a:xfrm>
              <a:off x="1355" y="1090"/>
              <a:ext cx="0" cy="1284"/>
            </a:xfrm>
            <a:prstGeom prst="line">
              <a:avLst/>
            </a:prstGeom>
            <a:noFill/>
            <a:ln w="28575">
              <a:solidFill>
                <a:srgbClr val="FFFF00"/>
              </a:solidFill>
              <a:round/>
              <a:headEnd type="triangle" w="med" len="med"/>
              <a:tailEnd type="triangle" w="med" len="med"/>
            </a:ln>
          </p:spPr>
          <p:txBody>
            <a:bodyPr/>
            <a:lstStyle/>
            <a:p>
              <a:endParaRPr lang="en-US" dirty="0">
                <a:solidFill>
                  <a:schemeClr val="bg1"/>
                </a:solidFill>
                <a:latin typeface="+mn-lt"/>
              </a:endParaRPr>
            </a:p>
          </p:txBody>
        </p:sp>
        <p:sp>
          <p:nvSpPr>
            <p:cNvPr id="13350" name="Text Box 39"/>
            <p:cNvSpPr txBox="1">
              <a:spLocks noChangeArrowheads="1"/>
            </p:cNvSpPr>
            <p:nvPr/>
          </p:nvSpPr>
          <p:spPr bwMode="auto">
            <a:xfrm>
              <a:off x="673" y="1401"/>
              <a:ext cx="1400" cy="640"/>
            </a:xfrm>
            <a:prstGeom prst="rect">
              <a:avLst/>
            </a:prstGeom>
            <a:solidFill>
              <a:schemeClr val="tx1"/>
            </a:solidFill>
            <a:ln w="9525">
              <a:noFill/>
              <a:miter lim="800000"/>
              <a:headEnd/>
              <a:tailEnd/>
            </a:ln>
          </p:spPr>
          <p:txBody>
            <a:bodyPr>
              <a:spAutoFit/>
            </a:bodyPr>
            <a:lstStyle/>
            <a:p>
              <a:pPr algn="ctr">
                <a:spcBef>
                  <a:spcPct val="50000"/>
                </a:spcBef>
              </a:pPr>
              <a:r>
                <a:rPr lang="en-US" sz="2000" b="1" dirty="0">
                  <a:solidFill>
                    <a:srgbClr val="00FF00"/>
                  </a:solidFill>
                  <a:latin typeface="+mn-lt"/>
                </a:rPr>
                <a:t>Rosh Hashanah – A period of reflection</a:t>
              </a:r>
            </a:p>
          </p:txBody>
        </p:sp>
      </p:grpSp>
      <p:sp>
        <p:nvSpPr>
          <p:cNvPr id="13339" name="Text Box 40"/>
          <p:cNvSpPr txBox="1">
            <a:spLocks noChangeArrowheads="1"/>
          </p:cNvSpPr>
          <p:nvPr/>
        </p:nvSpPr>
        <p:spPr bwMode="auto">
          <a:xfrm>
            <a:off x="5041900" y="176328"/>
            <a:ext cx="2349500" cy="830997"/>
          </a:xfrm>
          <a:prstGeom prst="rect">
            <a:avLst/>
          </a:prstGeom>
          <a:noFill/>
          <a:ln w="9525">
            <a:noFill/>
            <a:miter lim="800000"/>
            <a:headEnd/>
            <a:tailEnd/>
          </a:ln>
        </p:spPr>
        <p:txBody>
          <a:bodyPr>
            <a:spAutoFit/>
          </a:bodyPr>
          <a:lstStyle/>
          <a:p>
            <a:pPr algn="ctr">
              <a:spcBef>
                <a:spcPts val="0"/>
              </a:spcBef>
            </a:pPr>
            <a:r>
              <a:rPr lang="en-US" sz="2400" b="1">
                <a:solidFill>
                  <a:srgbClr val="FFC000"/>
                </a:solidFill>
                <a:latin typeface="+mn-lt"/>
              </a:rPr>
              <a:t>Events at the time of the end</a:t>
            </a:r>
          </a:p>
        </p:txBody>
      </p:sp>
      <p:sp>
        <p:nvSpPr>
          <p:cNvPr id="13340" name="Text Box 41"/>
          <p:cNvSpPr txBox="1">
            <a:spLocks noChangeArrowheads="1"/>
          </p:cNvSpPr>
          <p:nvPr/>
        </p:nvSpPr>
        <p:spPr bwMode="auto">
          <a:xfrm>
            <a:off x="121740" y="608013"/>
            <a:ext cx="1055097" cy="307777"/>
          </a:xfrm>
          <a:prstGeom prst="rect">
            <a:avLst/>
          </a:prstGeom>
          <a:noFill/>
          <a:ln w="9525">
            <a:noFill/>
            <a:miter lim="800000"/>
            <a:headEnd/>
            <a:tailEnd/>
          </a:ln>
        </p:spPr>
        <p:txBody>
          <a:bodyPr wrap="none">
            <a:spAutoFit/>
          </a:bodyPr>
          <a:lstStyle/>
          <a:p>
            <a:pPr algn="ctr"/>
            <a:r>
              <a:rPr lang="en-US" sz="1400" b="1" dirty="0">
                <a:solidFill>
                  <a:srgbClr val="FFFF00"/>
                </a:solidFill>
              </a:rPr>
              <a:t>7</a:t>
            </a:r>
            <a:r>
              <a:rPr lang="en-US" sz="1400" b="1" baseline="30000" dirty="0">
                <a:solidFill>
                  <a:srgbClr val="FFFF00"/>
                </a:solidFill>
              </a:rPr>
              <a:t>th</a:t>
            </a:r>
            <a:r>
              <a:rPr lang="en-US" sz="1400" b="1" dirty="0">
                <a:solidFill>
                  <a:srgbClr val="FFFF00"/>
                </a:solidFill>
              </a:rPr>
              <a:t> Month</a:t>
            </a:r>
          </a:p>
        </p:txBody>
      </p:sp>
      <p:sp>
        <p:nvSpPr>
          <p:cNvPr id="10282" name="Text Box 42"/>
          <p:cNvSpPr txBox="1">
            <a:spLocks noChangeArrowheads="1"/>
          </p:cNvSpPr>
          <p:nvPr/>
        </p:nvSpPr>
        <p:spPr bwMode="auto">
          <a:xfrm>
            <a:off x="4680585" y="996950"/>
            <a:ext cx="787395" cy="400110"/>
          </a:xfrm>
          <a:prstGeom prst="rect">
            <a:avLst/>
          </a:prstGeom>
          <a:noFill/>
          <a:ln w="9525">
            <a:noFill/>
            <a:miter lim="800000"/>
            <a:headEnd/>
            <a:tailEnd/>
          </a:ln>
        </p:spPr>
        <p:txBody>
          <a:bodyPr wrap="none">
            <a:spAutoFit/>
          </a:bodyPr>
          <a:lstStyle/>
          <a:p>
            <a:r>
              <a:rPr lang="en-US" sz="2000" b="1" u="sng" dirty="0">
                <a:solidFill>
                  <a:srgbClr val="00CCFF"/>
                </a:solidFill>
                <a:latin typeface="+mn-lt"/>
              </a:rPr>
              <a:t>Israel</a:t>
            </a:r>
          </a:p>
        </p:txBody>
      </p:sp>
      <p:sp>
        <p:nvSpPr>
          <p:cNvPr id="10283" name="Text Box 43"/>
          <p:cNvSpPr txBox="1">
            <a:spLocks noChangeArrowheads="1"/>
          </p:cNvSpPr>
          <p:nvPr/>
        </p:nvSpPr>
        <p:spPr bwMode="auto">
          <a:xfrm>
            <a:off x="6822758" y="996950"/>
            <a:ext cx="1314784" cy="400110"/>
          </a:xfrm>
          <a:prstGeom prst="rect">
            <a:avLst/>
          </a:prstGeom>
          <a:noFill/>
          <a:ln w="9525">
            <a:noFill/>
            <a:miter lim="800000"/>
            <a:headEnd/>
            <a:tailEnd/>
          </a:ln>
        </p:spPr>
        <p:txBody>
          <a:bodyPr wrap="none">
            <a:spAutoFit/>
          </a:bodyPr>
          <a:lstStyle/>
          <a:p>
            <a:r>
              <a:rPr lang="en-US" sz="2000" b="1" u="sng" dirty="0">
                <a:solidFill>
                  <a:srgbClr val="00CCFF"/>
                </a:solidFill>
                <a:latin typeface="+mn-lt"/>
              </a:rPr>
              <a:t>The Saints</a:t>
            </a:r>
          </a:p>
        </p:txBody>
      </p:sp>
      <p:sp>
        <p:nvSpPr>
          <p:cNvPr id="10284" name="Text Box 44"/>
          <p:cNvSpPr txBox="1">
            <a:spLocks noChangeArrowheads="1"/>
          </p:cNvSpPr>
          <p:nvPr/>
        </p:nvSpPr>
        <p:spPr bwMode="auto">
          <a:xfrm>
            <a:off x="4911725" y="5821363"/>
            <a:ext cx="2893741" cy="400110"/>
          </a:xfrm>
          <a:prstGeom prst="rect">
            <a:avLst/>
          </a:prstGeom>
          <a:noFill/>
          <a:ln w="9525">
            <a:noFill/>
            <a:miter lim="800000"/>
            <a:headEnd/>
            <a:tailEnd/>
          </a:ln>
        </p:spPr>
        <p:txBody>
          <a:bodyPr wrap="none">
            <a:spAutoFit/>
          </a:bodyPr>
          <a:lstStyle/>
          <a:p>
            <a:r>
              <a:rPr lang="en-US" sz="2000" b="1" dirty="0">
                <a:solidFill>
                  <a:srgbClr val="00CCFF"/>
                </a:solidFill>
                <a:latin typeface="+mn-lt"/>
              </a:rPr>
              <a:t>The time of the kingdom</a:t>
            </a:r>
          </a:p>
        </p:txBody>
      </p:sp>
      <p:sp>
        <p:nvSpPr>
          <p:cNvPr id="10285" name="Text Box 45"/>
          <p:cNvSpPr txBox="1">
            <a:spLocks noChangeArrowheads="1"/>
          </p:cNvSpPr>
          <p:nvPr/>
        </p:nvSpPr>
        <p:spPr bwMode="auto">
          <a:xfrm>
            <a:off x="3874294" y="4087813"/>
            <a:ext cx="2525712" cy="707886"/>
          </a:xfrm>
          <a:prstGeom prst="rect">
            <a:avLst/>
          </a:prstGeom>
          <a:noFill/>
          <a:ln w="9525">
            <a:noFill/>
            <a:miter lim="800000"/>
            <a:headEnd/>
            <a:tailEnd/>
          </a:ln>
        </p:spPr>
        <p:txBody>
          <a:bodyPr wrap="square">
            <a:spAutoFit/>
          </a:bodyPr>
          <a:lstStyle/>
          <a:p>
            <a:pPr>
              <a:spcBef>
                <a:spcPct val="50000"/>
              </a:spcBef>
            </a:pPr>
            <a:r>
              <a:rPr lang="en-US" sz="2000" b="1" dirty="0">
                <a:solidFill>
                  <a:schemeClr val="bg1"/>
                </a:solidFill>
                <a:latin typeface="+mn-lt"/>
              </a:rPr>
              <a:t>Israel forgiven &amp; restored to the land</a:t>
            </a:r>
          </a:p>
        </p:txBody>
      </p:sp>
      <p:sp>
        <p:nvSpPr>
          <p:cNvPr id="10286" name="Text Box 46"/>
          <p:cNvSpPr txBox="1">
            <a:spLocks noChangeArrowheads="1"/>
          </p:cNvSpPr>
          <p:nvPr/>
        </p:nvSpPr>
        <p:spPr bwMode="auto">
          <a:xfrm>
            <a:off x="4215103" y="4728210"/>
            <a:ext cx="1844095" cy="1015663"/>
          </a:xfrm>
          <a:prstGeom prst="rect">
            <a:avLst/>
          </a:prstGeom>
          <a:noFill/>
          <a:ln w="9525">
            <a:noFill/>
            <a:miter lim="800000"/>
            <a:headEnd/>
            <a:tailEnd/>
          </a:ln>
        </p:spPr>
        <p:txBody>
          <a:bodyPr wrap="none">
            <a:spAutoFit/>
          </a:bodyPr>
          <a:lstStyle/>
          <a:p>
            <a:pPr marL="182563" indent="-182563">
              <a:buFont typeface="Wingdings" pitchFamily="2" charset="2"/>
              <a:buChar char="§"/>
            </a:pPr>
            <a:r>
              <a:rPr lang="en-US" sz="2000" b="1">
                <a:solidFill>
                  <a:srgbClr val="FFFF00"/>
                </a:solidFill>
                <a:latin typeface="+mn-lt"/>
              </a:rPr>
              <a:t>Isaiah 58:1</a:t>
            </a:r>
          </a:p>
          <a:p>
            <a:pPr marL="182563" indent="-182563">
              <a:buFont typeface="Wingdings" pitchFamily="2" charset="2"/>
              <a:buChar char="§"/>
            </a:pPr>
            <a:r>
              <a:rPr lang="en-US" sz="2000" b="1">
                <a:solidFill>
                  <a:srgbClr val="FFFF00"/>
                </a:solidFill>
                <a:latin typeface="+mn-lt"/>
              </a:rPr>
              <a:t>Isaiah 18:3,7</a:t>
            </a:r>
          </a:p>
          <a:p>
            <a:pPr marL="182563" indent="-182563">
              <a:buFont typeface="Wingdings" pitchFamily="2" charset="2"/>
              <a:buChar char="§"/>
            </a:pPr>
            <a:r>
              <a:rPr lang="en-US" sz="2000" b="1">
                <a:solidFill>
                  <a:srgbClr val="FFFF00"/>
                </a:solidFill>
                <a:latin typeface="+mn-lt"/>
              </a:rPr>
              <a:t>Isaiah 27:12,13</a:t>
            </a:r>
          </a:p>
        </p:txBody>
      </p:sp>
      <p:sp>
        <p:nvSpPr>
          <p:cNvPr id="10287" name="Text Box 47"/>
          <p:cNvSpPr txBox="1">
            <a:spLocks noChangeArrowheads="1"/>
          </p:cNvSpPr>
          <p:nvPr/>
        </p:nvSpPr>
        <p:spPr bwMode="auto">
          <a:xfrm>
            <a:off x="6479493" y="1392873"/>
            <a:ext cx="2054225" cy="707886"/>
          </a:xfrm>
          <a:prstGeom prst="rect">
            <a:avLst/>
          </a:prstGeom>
          <a:noFill/>
          <a:ln w="9525">
            <a:noFill/>
            <a:miter lim="800000"/>
            <a:headEnd/>
            <a:tailEnd/>
          </a:ln>
        </p:spPr>
        <p:txBody>
          <a:bodyPr>
            <a:spAutoFit/>
          </a:bodyPr>
          <a:lstStyle/>
          <a:p>
            <a:pPr algn="ctr">
              <a:spcBef>
                <a:spcPct val="50000"/>
              </a:spcBef>
            </a:pPr>
            <a:r>
              <a:rPr lang="en-US" sz="2000" b="1" dirty="0">
                <a:solidFill>
                  <a:schemeClr val="bg1"/>
                </a:solidFill>
                <a:latin typeface="+mn-lt"/>
              </a:rPr>
              <a:t>Resurrection &amp; Judgment</a:t>
            </a:r>
          </a:p>
        </p:txBody>
      </p:sp>
      <p:sp>
        <p:nvSpPr>
          <p:cNvPr id="10288" name="Text Box 48"/>
          <p:cNvSpPr txBox="1">
            <a:spLocks noChangeArrowheads="1"/>
          </p:cNvSpPr>
          <p:nvPr/>
        </p:nvSpPr>
        <p:spPr bwMode="auto">
          <a:xfrm>
            <a:off x="6693562" y="2002790"/>
            <a:ext cx="1626086" cy="707886"/>
          </a:xfrm>
          <a:prstGeom prst="rect">
            <a:avLst/>
          </a:prstGeom>
          <a:noFill/>
          <a:ln w="9525">
            <a:noFill/>
            <a:miter lim="800000"/>
            <a:headEnd/>
            <a:tailEnd/>
          </a:ln>
        </p:spPr>
        <p:txBody>
          <a:bodyPr wrap="none">
            <a:spAutoFit/>
          </a:bodyPr>
          <a:lstStyle/>
          <a:p>
            <a:pPr marL="182563" indent="-182563">
              <a:buFont typeface="Wingdings" pitchFamily="2" charset="2"/>
              <a:buChar char="§"/>
            </a:pPr>
            <a:r>
              <a:rPr lang="en-US" sz="2000" b="1" dirty="0">
                <a:solidFill>
                  <a:srgbClr val="FFFF00"/>
                </a:solidFill>
                <a:latin typeface="+mn-lt"/>
              </a:rPr>
              <a:t>1 Thess.4:16</a:t>
            </a:r>
          </a:p>
          <a:p>
            <a:pPr marL="182563" indent="-182563">
              <a:buFont typeface="Wingdings" pitchFamily="2" charset="2"/>
              <a:buChar char="§"/>
            </a:pPr>
            <a:r>
              <a:rPr lang="en-US" sz="2000" b="1" dirty="0">
                <a:solidFill>
                  <a:srgbClr val="FFFF00"/>
                </a:solidFill>
                <a:latin typeface="+mn-lt"/>
              </a:rPr>
              <a:t>1 Cor.15:52</a:t>
            </a:r>
          </a:p>
        </p:txBody>
      </p:sp>
      <p:sp>
        <p:nvSpPr>
          <p:cNvPr id="38" name="Text Box 45"/>
          <p:cNvSpPr txBox="1">
            <a:spLocks noChangeArrowheads="1"/>
          </p:cNvSpPr>
          <p:nvPr/>
        </p:nvSpPr>
        <p:spPr bwMode="auto">
          <a:xfrm>
            <a:off x="3874294" y="1384891"/>
            <a:ext cx="2525712" cy="1015663"/>
          </a:xfrm>
          <a:prstGeom prst="rect">
            <a:avLst/>
          </a:prstGeom>
          <a:noFill/>
          <a:ln w="9525">
            <a:noFill/>
            <a:miter lim="800000"/>
            <a:headEnd/>
            <a:tailEnd/>
          </a:ln>
        </p:spPr>
        <p:txBody>
          <a:bodyPr wrap="square">
            <a:spAutoFit/>
          </a:bodyPr>
          <a:lstStyle/>
          <a:p>
            <a:pPr algn="ctr">
              <a:spcBef>
                <a:spcPct val="50000"/>
              </a:spcBef>
            </a:pPr>
            <a:r>
              <a:rPr lang="en-US" sz="2000" b="1" dirty="0">
                <a:solidFill>
                  <a:schemeClr val="bg1"/>
                </a:solidFill>
                <a:latin typeface="+mn-lt"/>
              </a:rPr>
              <a:t>Gog/king of the North invades the land of Israel</a:t>
            </a:r>
          </a:p>
        </p:txBody>
      </p:sp>
      <p:sp>
        <p:nvSpPr>
          <p:cNvPr id="3" name="Slide Number Placeholder 2">
            <a:extLst>
              <a:ext uri="{FF2B5EF4-FFF2-40B4-BE49-F238E27FC236}">
                <a16:creationId xmlns:a16="http://schemas.microsoft.com/office/drawing/2014/main" id="{A0BA26F8-FB55-4FD6-A2CC-06856E786B86}"/>
              </a:ext>
            </a:extLst>
          </p:cNvPr>
          <p:cNvSpPr>
            <a:spLocks noGrp="1"/>
          </p:cNvSpPr>
          <p:nvPr>
            <p:ph type="sldNum" sz="quarter" idx="11"/>
          </p:nvPr>
        </p:nvSpPr>
        <p:spPr/>
        <p:txBody>
          <a:bodyPr/>
          <a:lstStyle/>
          <a:p>
            <a:pPr>
              <a:defRPr/>
            </a:pPr>
            <a:fld id="{C331A087-8355-415F-88EA-796AF0D10EF9}" type="slidenum">
              <a:rPr lang="en-US" altLang="en-US" smtClean="0"/>
              <a:pPr>
                <a:defRPr/>
              </a:pPr>
              <a:t>5</a:t>
            </a:fld>
            <a:endParaRPr lang="en-US" altLang="en-US"/>
          </a:p>
        </p:txBody>
      </p:sp>
      <p:sp>
        <p:nvSpPr>
          <p:cNvPr id="39" name="Text Box 37">
            <a:extLst>
              <a:ext uri="{FF2B5EF4-FFF2-40B4-BE49-F238E27FC236}">
                <a16:creationId xmlns:a16="http://schemas.microsoft.com/office/drawing/2014/main" id="{5B3DA2A6-C79F-4415-9C27-4C9778AF8340}"/>
              </a:ext>
            </a:extLst>
          </p:cNvPr>
          <p:cNvSpPr txBox="1">
            <a:spLocks noChangeArrowheads="1"/>
          </p:cNvSpPr>
          <p:nvPr/>
        </p:nvSpPr>
        <p:spPr bwMode="auto">
          <a:xfrm>
            <a:off x="4110038" y="2539663"/>
            <a:ext cx="20542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solidFill>
                  <a:schemeClr val="bg1"/>
                </a:solidFill>
                <a:latin typeface="+mn-lt"/>
              </a:rPr>
              <a:t>Israel’s period of reflection</a:t>
            </a:r>
          </a:p>
        </p:txBody>
      </p:sp>
      <p:sp>
        <p:nvSpPr>
          <p:cNvPr id="40" name="Text Box 38">
            <a:extLst>
              <a:ext uri="{FF2B5EF4-FFF2-40B4-BE49-F238E27FC236}">
                <a16:creationId xmlns:a16="http://schemas.microsoft.com/office/drawing/2014/main" id="{BCC39FBA-8047-4DC9-8E57-78581E39E2A3}"/>
              </a:ext>
            </a:extLst>
          </p:cNvPr>
          <p:cNvSpPr txBox="1">
            <a:spLocks noChangeArrowheads="1"/>
          </p:cNvSpPr>
          <p:nvPr/>
        </p:nvSpPr>
        <p:spPr bwMode="auto">
          <a:xfrm>
            <a:off x="4302466" y="3175794"/>
            <a:ext cx="16693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563" indent="-1825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
            </a:pPr>
            <a:r>
              <a:rPr lang="en-US" altLang="en-US" sz="2000" b="1" dirty="0">
                <a:solidFill>
                  <a:srgbClr val="FFFF00"/>
                </a:solidFill>
                <a:latin typeface="+mn-lt"/>
              </a:rPr>
              <a:t>Ezekiel 37:11</a:t>
            </a:r>
          </a:p>
          <a:p>
            <a:pPr eaLnBrk="1" hangingPunct="1">
              <a:buFont typeface="Wingdings" panose="05000000000000000000" pitchFamily="2" charset="2"/>
              <a:buChar char="§"/>
            </a:pPr>
            <a:r>
              <a:rPr lang="en-US" altLang="en-US" sz="2000" b="1" dirty="0">
                <a:solidFill>
                  <a:srgbClr val="FFFF00"/>
                </a:solidFill>
                <a:latin typeface="+mn-lt"/>
              </a:rPr>
              <a:t>Isaiah 49:14</a:t>
            </a:r>
          </a:p>
        </p:txBody>
      </p:sp>
      <p:sp>
        <p:nvSpPr>
          <p:cNvPr id="41" name="Text Box 39">
            <a:extLst>
              <a:ext uri="{FF2B5EF4-FFF2-40B4-BE49-F238E27FC236}">
                <a16:creationId xmlns:a16="http://schemas.microsoft.com/office/drawing/2014/main" id="{EDB8F71B-EB6B-40E3-B257-3050191B4E56}"/>
              </a:ext>
            </a:extLst>
          </p:cNvPr>
          <p:cNvSpPr txBox="1">
            <a:spLocks noChangeArrowheads="1"/>
          </p:cNvSpPr>
          <p:nvPr/>
        </p:nvSpPr>
        <p:spPr bwMode="auto">
          <a:xfrm>
            <a:off x="6341380" y="3162669"/>
            <a:ext cx="23304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solidFill>
                  <a:schemeClr val="bg1"/>
                </a:solidFill>
                <a:latin typeface="+mn-lt"/>
              </a:rPr>
              <a:t>Yahweh marches for His people</a:t>
            </a:r>
          </a:p>
        </p:txBody>
      </p:sp>
      <p:sp>
        <p:nvSpPr>
          <p:cNvPr id="42" name="Text Box 40">
            <a:extLst>
              <a:ext uri="{FF2B5EF4-FFF2-40B4-BE49-F238E27FC236}">
                <a16:creationId xmlns:a16="http://schemas.microsoft.com/office/drawing/2014/main" id="{617B1117-ADD4-4D5D-9BB6-C44CBD9C8562}"/>
              </a:ext>
            </a:extLst>
          </p:cNvPr>
          <p:cNvSpPr txBox="1">
            <a:spLocks noChangeArrowheads="1"/>
          </p:cNvSpPr>
          <p:nvPr/>
        </p:nvSpPr>
        <p:spPr bwMode="auto">
          <a:xfrm>
            <a:off x="6461127" y="3806428"/>
            <a:ext cx="20909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563" indent="-1825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Wingdings" panose="05000000000000000000" pitchFamily="2" charset="2"/>
              <a:buChar char="§"/>
            </a:pPr>
            <a:r>
              <a:rPr lang="en-US" altLang="en-US" sz="2000" b="1">
                <a:solidFill>
                  <a:srgbClr val="FFFF00"/>
                </a:solidFill>
                <a:latin typeface="+mn-lt"/>
              </a:rPr>
              <a:t>Ezekiel 38:18</a:t>
            </a:r>
          </a:p>
          <a:p>
            <a:pPr eaLnBrk="1" hangingPunct="1">
              <a:buFont typeface="Wingdings" panose="05000000000000000000" pitchFamily="2" charset="2"/>
              <a:buChar char="§"/>
            </a:pPr>
            <a:r>
              <a:rPr lang="en-US" altLang="en-US" sz="2000" b="1">
                <a:solidFill>
                  <a:srgbClr val="FFFF00"/>
                </a:solidFill>
                <a:latin typeface="+mn-lt"/>
              </a:rPr>
              <a:t>Zechariah 14:3,5</a:t>
            </a:r>
          </a:p>
          <a:p>
            <a:pPr eaLnBrk="1" hangingPunct="1">
              <a:buFont typeface="Wingdings" panose="05000000000000000000" pitchFamily="2" charset="2"/>
              <a:buChar char="§"/>
            </a:pPr>
            <a:r>
              <a:rPr lang="en-US" altLang="en-US" sz="2000" b="1">
                <a:solidFill>
                  <a:srgbClr val="FFFF00"/>
                </a:solidFill>
                <a:latin typeface="+mn-lt"/>
              </a:rPr>
              <a:t>Joel 3:11</a:t>
            </a:r>
          </a:p>
        </p:txBody>
      </p:sp>
    </p:spTree>
    <p:extLst>
      <p:ext uri="{BB962C8B-B14F-4D97-AF65-F5344CB8AC3E}">
        <p14:creationId xmlns:p14="http://schemas.microsoft.com/office/powerpoint/2010/main" val="97715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a:extLst>
              <a:ext uri="{FF2B5EF4-FFF2-40B4-BE49-F238E27FC236}">
                <a16:creationId xmlns:a16="http://schemas.microsoft.com/office/drawing/2014/main" id="{3FD9F8C3-1951-4888-AAA6-62F1BAB3BAAF}"/>
              </a:ext>
            </a:extLst>
          </p:cNvPr>
          <p:cNvSpPr>
            <a:spLocks noGrp="1" noChangeArrowheads="1"/>
          </p:cNvSpPr>
          <p:nvPr>
            <p:ph type="title"/>
          </p:nvPr>
        </p:nvSpPr>
        <p:spPr/>
        <p:txBody>
          <a:bodyPr/>
          <a:lstStyle/>
          <a:p>
            <a:pPr eaLnBrk="1" hangingPunct="1"/>
            <a:r>
              <a:rPr lang="en-US" altLang="en-US" dirty="0"/>
              <a:t>Israel – tried as gold</a:t>
            </a:r>
          </a:p>
        </p:txBody>
      </p:sp>
      <p:sp>
        <p:nvSpPr>
          <p:cNvPr id="13316" name="Rectangle 3">
            <a:extLst>
              <a:ext uri="{FF2B5EF4-FFF2-40B4-BE49-F238E27FC236}">
                <a16:creationId xmlns:a16="http://schemas.microsoft.com/office/drawing/2014/main" id="{93D2EB8E-E489-4BB2-B727-53571772F47C}"/>
              </a:ext>
            </a:extLst>
          </p:cNvPr>
          <p:cNvSpPr>
            <a:spLocks noGrp="1" noChangeArrowheads="1"/>
          </p:cNvSpPr>
          <p:nvPr>
            <p:ph type="body" idx="1"/>
          </p:nvPr>
        </p:nvSpPr>
        <p:spPr>
          <a:xfrm>
            <a:off x="425450" y="1105536"/>
            <a:ext cx="8229600" cy="2741612"/>
          </a:xfrm>
        </p:spPr>
        <p:txBody>
          <a:bodyPr/>
          <a:lstStyle/>
          <a:p>
            <a:pPr eaLnBrk="1" hangingPunct="1"/>
            <a:r>
              <a:rPr lang="en-US" altLang="en-US" dirty="0">
                <a:solidFill>
                  <a:srgbClr val="00CCFF"/>
                </a:solidFill>
              </a:rPr>
              <a:t>Divine </a:t>
            </a:r>
            <a:r>
              <a:rPr lang="en-US" altLang="en-US" dirty="0" err="1">
                <a:solidFill>
                  <a:srgbClr val="00CCFF"/>
                </a:solidFill>
              </a:rPr>
              <a:t>Favour</a:t>
            </a:r>
            <a:r>
              <a:rPr lang="en-US" altLang="en-US" dirty="0">
                <a:solidFill>
                  <a:srgbClr val="00CCFF"/>
                </a:solidFill>
              </a:rPr>
              <a:t> is Conditional</a:t>
            </a:r>
          </a:p>
          <a:p>
            <a:pPr lvl="1" eaLnBrk="1" hangingPunct="1"/>
            <a:r>
              <a:rPr lang="en-US" altLang="en-US" sz="2800" dirty="0"/>
              <a:t>Israel must confess her sins THEN God will remember His covenant – </a:t>
            </a:r>
            <a:r>
              <a:rPr lang="en-US" altLang="en-US" sz="2800" dirty="0">
                <a:ln>
                  <a:solidFill>
                    <a:schemeClr val="bg1"/>
                  </a:solidFill>
                </a:ln>
                <a:solidFill>
                  <a:srgbClr val="FF0000"/>
                </a:solidFill>
              </a:rPr>
              <a:t>Leviticus 26:38-42; Deuteronomy 30:1-3</a:t>
            </a:r>
          </a:p>
          <a:p>
            <a:pPr eaLnBrk="1" hangingPunct="1"/>
            <a:r>
              <a:rPr lang="en-US" altLang="en-US" dirty="0"/>
              <a:t>Jesus’ manifestation to Israel is </a:t>
            </a:r>
            <a:r>
              <a:rPr lang="en-US" altLang="en-US" dirty="0">
                <a:solidFill>
                  <a:srgbClr val="00CCFF"/>
                </a:solidFill>
              </a:rPr>
              <a:t>in response to Israel’s confession </a:t>
            </a:r>
            <a:r>
              <a:rPr lang="en-US" altLang="en-US" dirty="0"/>
              <a:t>– </a:t>
            </a:r>
            <a:r>
              <a:rPr lang="en-US" altLang="en-US" dirty="0">
                <a:ln>
                  <a:solidFill>
                    <a:schemeClr val="bg1"/>
                  </a:solidFill>
                </a:ln>
                <a:solidFill>
                  <a:srgbClr val="FF0000"/>
                </a:solidFill>
              </a:rPr>
              <a:t>Acts 3:19-21 RV; Rom.11:23-27</a:t>
            </a:r>
          </a:p>
        </p:txBody>
      </p:sp>
      <p:graphicFrame>
        <p:nvGraphicFramePr>
          <p:cNvPr id="14508" name="Group 172">
            <a:extLst>
              <a:ext uri="{FF2B5EF4-FFF2-40B4-BE49-F238E27FC236}">
                <a16:creationId xmlns:a16="http://schemas.microsoft.com/office/drawing/2014/main" id="{533891D9-3A18-4F4F-B52C-FEF9D9E8B1D3}"/>
              </a:ext>
            </a:extLst>
          </p:cNvPr>
          <p:cNvGraphicFramePr>
            <a:graphicFrameLocks noGrp="1"/>
          </p:cNvGraphicFramePr>
          <p:nvPr>
            <p:extLst>
              <p:ext uri="{D42A27DB-BD31-4B8C-83A1-F6EECF244321}">
                <p14:modId xmlns:p14="http://schemas.microsoft.com/office/powerpoint/2010/main" val="3719915430"/>
              </p:ext>
            </p:extLst>
          </p:nvPr>
        </p:nvGraphicFramePr>
        <p:xfrm>
          <a:off x="6024563" y="3984308"/>
          <a:ext cx="2851150" cy="2576096"/>
        </p:xfrm>
        <a:graphic>
          <a:graphicData uri="http://schemas.openxmlformats.org/drawingml/2006/table">
            <a:tbl>
              <a:tblPr/>
              <a:tblGrid>
                <a:gridCol w="2851150">
                  <a:extLst>
                    <a:ext uri="{9D8B030D-6E8A-4147-A177-3AD203B41FA5}">
                      <a16:colId xmlns:a16="http://schemas.microsoft.com/office/drawing/2014/main" val="20000"/>
                    </a:ext>
                  </a:extLst>
                </a:gridCol>
              </a:tblGrid>
              <a:tr h="473012">
                <a:tc>
                  <a:txBody>
                    <a:bodyPr/>
                    <a:lstStyle/>
                    <a:p>
                      <a:pPr marL="0" marR="0" lvl="0" indent="0" algn="ctr"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400" b="1" i="0" u="none" strike="noStrike" cap="none" normalizeH="0" baseline="0" dirty="0">
                          <a:ln>
                            <a:noFill/>
                          </a:ln>
                          <a:solidFill>
                            <a:schemeClr val="bg1"/>
                          </a:solidFill>
                          <a:effectLst/>
                          <a:latin typeface="+mn-lt"/>
                        </a:rPr>
                        <a:t>Romans 11</a:t>
                      </a:r>
                    </a:p>
                  </a:txBody>
                  <a:tcPr marT="45714" marB="45714" horzOverflow="overflow">
                    <a:lnL cap="flat">
                      <a:noFill/>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0"/>
                  </a:ext>
                </a:extLst>
              </a:tr>
              <a:tr h="639678">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Israel cast off   </a:t>
                      </a:r>
                    </a:p>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        </a:t>
                      </a:r>
                    </a:p>
                  </a:txBody>
                  <a:tcPr marT="45714" marB="45714" horzOverflow="overflow">
                    <a:lnL cap="flat">
                      <a:noFill/>
                    </a:lnL>
                    <a:lnR cap="flat">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1"/>
                  </a:ext>
                </a:extLst>
              </a:tr>
              <a:tr h="639995">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“All Israel shall be saved”</a:t>
                      </a:r>
                    </a:p>
                  </a:txBody>
                  <a:tcPr marT="45714" marB="45714" horzOverflow="overflow">
                    <a:lnL cap="flat">
                      <a:noFill/>
                    </a:lnL>
                    <a:lnR cap="flat">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2"/>
                  </a:ext>
                </a:extLst>
              </a:tr>
              <a:tr h="655551">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“There shall come…the deliverer”</a:t>
                      </a:r>
                    </a:p>
                  </a:txBody>
                  <a:tcPr marT="45714" marB="45714" horzOverflow="overflow">
                    <a:lnL cap="flat">
                      <a:noFill/>
                    </a:lnL>
                    <a:lnR cap="flat">
                      <a:noFill/>
                    </a:lnR>
                    <a:lnT w="38100" cap="flat" cmpd="sng" algn="ctr">
                      <a:solidFill>
                        <a:schemeClr val="tx1"/>
                      </a:solidFill>
                      <a:prstDash val="solid"/>
                      <a:round/>
                      <a:headEnd type="none" w="med" len="med"/>
                      <a:tailEnd type="none" w="med" len="med"/>
                    </a:lnT>
                    <a:lnB cap="flat">
                      <a:noFill/>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3"/>
                  </a:ext>
                </a:extLst>
              </a:tr>
            </a:tbl>
          </a:graphicData>
        </a:graphic>
      </p:graphicFrame>
      <p:graphicFrame>
        <p:nvGraphicFramePr>
          <p:cNvPr id="14506" name="Group 170">
            <a:extLst>
              <a:ext uri="{FF2B5EF4-FFF2-40B4-BE49-F238E27FC236}">
                <a16:creationId xmlns:a16="http://schemas.microsoft.com/office/drawing/2014/main" id="{83FE7F39-47FF-42D8-879A-B3B5CC792400}"/>
              </a:ext>
            </a:extLst>
          </p:cNvPr>
          <p:cNvGraphicFramePr>
            <a:graphicFrameLocks noGrp="1"/>
          </p:cNvGraphicFramePr>
          <p:nvPr>
            <p:extLst>
              <p:ext uri="{D42A27DB-BD31-4B8C-83A1-F6EECF244321}">
                <p14:modId xmlns:p14="http://schemas.microsoft.com/office/powerpoint/2010/main" val="3540938353"/>
              </p:ext>
            </p:extLst>
          </p:nvPr>
        </p:nvGraphicFramePr>
        <p:xfrm>
          <a:off x="304800" y="3977958"/>
          <a:ext cx="2851150" cy="2589095"/>
        </p:xfrm>
        <a:graphic>
          <a:graphicData uri="http://schemas.openxmlformats.org/drawingml/2006/table">
            <a:tbl>
              <a:tblPr/>
              <a:tblGrid>
                <a:gridCol w="2851150">
                  <a:extLst>
                    <a:ext uri="{9D8B030D-6E8A-4147-A177-3AD203B41FA5}">
                      <a16:colId xmlns:a16="http://schemas.microsoft.com/office/drawing/2014/main" val="20000"/>
                    </a:ext>
                  </a:extLst>
                </a:gridCol>
              </a:tblGrid>
              <a:tr h="485903">
                <a:tc>
                  <a:txBody>
                    <a:bodyPr/>
                    <a:lstStyle/>
                    <a:p>
                      <a:pPr marL="0" marR="0" lvl="0" indent="0" algn="ctr" defTabSz="914400" rtl="0" eaLnBrk="1" fontAlgn="base" latinLnBrk="0" hangingPunct="1">
                        <a:lnSpc>
                          <a:spcPct val="100000"/>
                        </a:lnSpc>
                        <a:spcBef>
                          <a:spcPct val="20000"/>
                        </a:spcBef>
                        <a:spcAft>
                          <a:spcPct val="0"/>
                        </a:spcAft>
                        <a:buClr>
                          <a:srgbClr val="000099"/>
                        </a:buClr>
                        <a:buSzPct val="85000"/>
                        <a:buFont typeface="Wingdings" pitchFamily="2" charset="2"/>
                        <a:buNone/>
                        <a:tabLst/>
                      </a:pPr>
                      <a:r>
                        <a:rPr kumimoji="0" lang="en-US" sz="2400" b="1" i="0" u="none" strike="noStrike" cap="none" normalizeH="0" baseline="0" dirty="0">
                          <a:ln>
                            <a:noFill/>
                          </a:ln>
                          <a:solidFill>
                            <a:schemeClr val="bg1"/>
                          </a:solidFill>
                          <a:effectLst/>
                          <a:latin typeface="+mn-lt"/>
                        </a:rPr>
                        <a:t>Lev/</a:t>
                      </a:r>
                      <a:r>
                        <a:rPr kumimoji="0" lang="en-US" sz="2400" b="1" i="0" u="none" strike="noStrike" cap="none" normalizeH="0" baseline="0" dirty="0" err="1">
                          <a:ln>
                            <a:noFill/>
                          </a:ln>
                          <a:solidFill>
                            <a:schemeClr val="bg1"/>
                          </a:solidFill>
                          <a:effectLst/>
                          <a:latin typeface="+mn-lt"/>
                        </a:rPr>
                        <a:t>Deut</a:t>
                      </a:r>
                      <a:endParaRPr kumimoji="0" lang="en-US" sz="3200" b="0" i="0" u="none" strike="noStrike" cap="none" normalizeH="0" baseline="0" dirty="0">
                        <a:ln>
                          <a:noFill/>
                        </a:ln>
                        <a:solidFill>
                          <a:schemeClr val="bg1"/>
                        </a:solidFill>
                        <a:effectLst/>
                        <a:latin typeface="+mn-lt"/>
                      </a:endParaRPr>
                    </a:p>
                  </a:txBody>
                  <a:tcPr marT="45732" marB="45732" horzOverflow="overflow">
                    <a:lnL cap="flat">
                      <a:noFill/>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0"/>
                  </a:ext>
                </a:extLst>
              </a:tr>
              <a:tr h="640249">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Israel distressed thru disobedience</a:t>
                      </a:r>
                      <a:endParaRPr kumimoji="0" lang="en-US" sz="2800" b="0" i="0" u="none" strike="noStrike" cap="none" normalizeH="0" baseline="0" dirty="0">
                        <a:ln>
                          <a:noFill/>
                        </a:ln>
                        <a:solidFill>
                          <a:schemeClr val="bg1"/>
                        </a:solidFill>
                        <a:effectLst/>
                        <a:latin typeface="+mn-lt"/>
                      </a:endParaRPr>
                    </a:p>
                  </a:txBody>
                  <a:tcPr marT="45732" marB="45732" horzOverflow="overflow">
                    <a:lnL cap="flat">
                      <a:noFill/>
                    </a:lnL>
                    <a:lnR cap="flat">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1"/>
                  </a:ext>
                </a:extLst>
              </a:tr>
              <a:tr h="640249">
                <a:tc>
                  <a:txBody>
                    <a:bodyPr/>
                    <a:lstStyle/>
                    <a:p>
                      <a:pPr marL="0" marR="0" lvl="0" indent="0" algn="l" defTabSz="914400" rtl="0" eaLnBrk="1" fontAlgn="base" latinLnBrk="0" hangingPunct="1">
                        <a:lnSpc>
                          <a:spcPct val="100000"/>
                        </a:lnSpc>
                        <a:spcBef>
                          <a:spcPct val="20000"/>
                        </a:spcBef>
                        <a:spcAft>
                          <a:spcPct val="0"/>
                        </a:spcAft>
                        <a:buClr>
                          <a:srgbClr val="000099"/>
                        </a:buClr>
                        <a:buSzPct val="85000"/>
                        <a:buFont typeface="Wingdings" pitchFamily="2" charset="2"/>
                        <a:buNone/>
                        <a:tabLst/>
                      </a:pPr>
                      <a:r>
                        <a:rPr kumimoji="0" lang="en-US" sz="2000" b="1" i="0" u="none" strike="noStrike" cap="none" normalizeH="0" baseline="0">
                          <a:ln>
                            <a:noFill/>
                          </a:ln>
                          <a:solidFill>
                            <a:schemeClr val="bg1"/>
                          </a:solidFill>
                          <a:effectLst/>
                          <a:latin typeface="+mn-lt"/>
                        </a:rPr>
                        <a:t>“If they confess their iniquity”</a:t>
                      </a:r>
                      <a:endParaRPr kumimoji="0" lang="en-US" sz="2800" b="0" i="0" u="none" strike="noStrike" cap="none" normalizeH="0" baseline="0">
                        <a:ln>
                          <a:noFill/>
                        </a:ln>
                        <a:solidFill>
                          <a:schemeClr val="bg1"/>
                        </a:solidFill>
                        <a:effectLst/>
                        <a:latin typeface="+mn-lt"/>
                      </a:endParaRPr>
                    </a:p>
                  </a:txBody>
                  <a:tcPr marT="45732" marB="45732" horzOverflow="overflow">
                    <a:lnL cap="flat">
                      <a:noFill/>
                    </a:lnL>
                    <a:lnR cap="flat">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2"/>
                  </a:ext>
                </a:extLst>
              </a:tr>
              <a:tr h="640249">
                <a:tc>
                  <a:txBody>
                    <a:bodyPr/>
                    <a:lstStyle/>
                    <a:p>
                      <a:pPr marL="0" marR="0" lvl="0" indent="0" algn="l" defTabSz="914400" rtl="0" eaLnBrk="1" fontAlgn="base" latinLnBrk="0" hangingPunct="1">
                        <a:lnSpc>
                          <a:spcPct val="100000"/>
                        </a:lnSpc>
                        <a:spcBef>
                          <a:spcPct val="2000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God “will return and gather you”</a:t>
                      </a:r>
                      <a:endParaRPr kumimoji="0" lang="en-US" sz="2800" b="0" i="0" u="none" strike="noStrike" cap="none" normalizeH="0" baseline="0" dirty="0">
                        <a:ln>
                          <a:noFill/>
                        </a:ln>
                        <a:solidFill>
                          <a:schemeClr val="bg1"/>
                        </a:solidFill>
                        <a:effectLst/>
                        <a:latin typeface="+mn-lt"/>
                      </a:endParaRPr>
                    </a:p>
                  </a:txBody>
                  <a:tcPr marT="45732" marB="45732" horzOverflow="overflow">
                    <a:lnL cap="flat">
                      <a:noFill/>
                    </a:lnL>
                    <a:lnR cap="flat">
                      <a:noFill/>
                    </a:lnR>
                    <a:lnT w="38100" cap="flat" cmpd="sng" algn="ctr">
                      <a:solidFill>
                        <a:schemeClr val="tx1"/>
                      </a:solidFill>
                      <a:prstDash val="solid"/>
                      <a:round/>
                      <a:headEnd type="none" w="med" len="med"/>
                      <a:tailEnd type="none" w="med" len="med"/>
                    </a:lnT>
                    <a:lnB cap="flat">
                      <a:noFill/>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3"/>
                  </a:ext>
                </a:extLst>
              </a:tr>
            </a:tbl>
          </a:graphicData>
        </a:graphic>
      </p:graphicFrame>
      <p:graphicFrame>
        <p:nvGraphicFramePr>
          <p:cNvPr id="14507" name="Group 171">
            <a:extLst>
              <a:ext uri="{FF2B5EF4-FFF2-40B4-BE49-F238E27FC236}">
                <a16:creationId xmlns:a16="http://schemas.microsoft.com/office/drawing/2014/main" id="{D191054C-2EC5-43F4-9CC7-8DB9CDBDA547}"/>
              </a:ext>
            </a:extLst>
          </p:cNvPr>
          <p:cNvGraphicFramePr>
            <a:graphicFrameLocks noGrp="1"/>
          </p:cNvGraphicFramePr>
          <p:nvPr>
            <p:extLst>
              <p:ext uri="{D42A27DB-BD31-4B8C-83A1-F6EECF244321}">
                <p14:modId xmlns:p14="http://schemas.microsoft.com/office/powerpoint/2010/main" val="842510328"/>
              </p:ext>
            </p:extLst>
          </p:nvPr>
        </p:nvGraphicFramePr>
        <p:xfrm>
          <a:off x="3171825" y="3981133"/>
          <a:ext cx="2851150" cy="2589095"/>
        </p:xfrm>
        <a:graphic>
          <a:graphicData uri="http://schemas.openxmlformats.org/drawingml/2006/table">
            <a:tbl>
              <a:tblPr/>
              <a:tblGrid>
                <a:gridCol w="2851150">
                  <a:extLst>
                    <a:ext uri="{9D8B030D-6E8A-4147-A177-3AD203B41FA5}">
                      <a16:colId xmlns:a16="http://schemas.microsoft.com/office/drawing/2014/main" val="20000"/>
                    </a:ext>
                  </a:extLst>
                </a:gridCol>
              </a:tblGrid>
              <a:tr h="485903">
                <a:tc>
                  <a:txBody>
                    <a:bodyPr/>
                    <a:lstStyle/>
                    <a:p>
                      <a:pPr marL="0" marR="0" lvl="0" indent="0" algn="ctr"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400" b="1" i="0" u="none" strike="noStrike" cap="none" normalizeH="0" baseline="0" dirty="0">
                          <a:ln>
                            <a:noFill/>
                          </a:ln>
                          <a:solidFill>
                            <a:schemeClr val="bg1"/>
                          </a:solidFill>
                          <a:effectLst/>
                          <a:latin typeface="+mn-lt"/>
                        </a:rPr>
                        <a:t>Acts 3</a:t>
                      </a:r>
                    </a:p>
                  </a:txBody>
                  <a:tcPr marT="45732" marB="45732"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cap="flat">
                      <a:noFill/>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0"/>
                  </a:ext>
                </a:extLst>
              </a:tr>
              <a:tr h="640249">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Israel disobedient – “denied the Holy One”</a:t>
                      </a:r>
                      <a:endParaRPr kumimoji="0" lang="en-US" sz="2800" b="0" i="0" u="none" strike="noStrike" cap="none" normalizeH="0" baseline="0" dirty="0">
                        <a:ln>
                          <a:noFill/>
                        </a:ln>
                        <a:solidFill>
                          <a:schemeClr val="bg1"/>
                        </a:solidFill>
                        <a:effectLst/>
                        <a:latin typeface="+mn-lt"/>
                      </a:endParaRPr>
                    </a:p>
                  </a:txBody>
                  <a:tcPr marT="45732" marB="45732"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1"/>
                  </a:ext>
                </a:extLst>
              </a:tr>
              <a:tr h="640249">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a:ln>
                            <a:noFill/>
                          </a:ln>
                          <a:solidFill>
                            <a:schemeClr val="bg1"/>
                          </a:solidFill>
                          <a:effectLst/>
                          <a:latin typeface="+mn-lt"/>
                        </a:rPr>
                        <a:t>“Repent ye therefore and be converted”</a:t>
                      </a:r>
                    </a:p>
                  </a:txBody>
                  <a:tcPr marT="45732" marB="45732"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2"/>
                  </a:ext>
                </a:extLst>
              </a:tr>
              <a:tr h="640249">
                <a:tc>
                  <a:txBody>
                    <a:bodyPr/>
                    <a:lstStyle/>
                    <a:p>
                      <a:pPr marL="0" marR="0" lvl="0" indent="0" algn="l" defTabSz="914400" rtl="0" eaLnBrk="1" fontAlgn="base" latinLnBrk="0" hangingPunct="1">
                        <a:lnSpc>
                          <a:spcPct val="100000"/>
                        </a:lnSpc>
                        <a:spcBef>
                          <a:spcPts val="0"/>
                        </a:spcBef>
                        <a:spcAft>
                          <a:spcPct val="0"/>
                        </a:spcAft>
                        <a:buClr>
                          <a:srgbClr val="000099"/>
                        </a:buClr>
                        <a:buSzPct val="85000"/>
                        <a:buFont typeface="Wingdings" pitchFamily="2" charset="2"/>
                        <a:buNone/>
                        <a:tabLst/>
                      </a:pPr>
                      <a:r>
                        <a:rPr kumimoji="0" lang="en-US" sz="2000" b="1" i="0" u="none" strike="noStrike" cap="none" normalizeH="0" baseline="0" dirty="0">
                          <a:ln>
                            <a:noFill/>
                          </a:ln>
                          <a:solidFill>
                            <a:schemeClr val="bg1"/>
                          </a:solidFill>
                          <a:effectLst/>
                          <a:latin typeface="+mn-lt"/>
                        </a:rPr>
                        <a:t>“That he may send Jesus”</a:t>
                      </a:r>
                    </a:p>
                  </a:txBody>
                  <a:tcPr marT="45732" marB="45732"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cap="flat">
                      <a:noFill/>
                    </a:lnB>
                    <a:lnTlToBr>
                      <a:noFill/>
                    </a:lnTlToBr>
                    <a:lnBlToTr>
                      <a:noFill/>
                    </a:lnBlToTr>
                    <a:cell3D prstMaterial="dkEdge">
                      <a:bevel/>
                      <a:lightRig rig="flood" dir="t"/>
                    </a:cell3D>
                    <a:solidFill>
                      <a:srgbClr val="CC3300"/>
                    </a:solidFill>
                  </a:tcPr>
                </a:tc>
                <a:extLst>
                  <a:ext uri="{0D108BD9-81ED-4DB2-BD59-A6C34878D82A}">
                    <a16:rowId xmlns:a16="http://schemas.microsoft.com/office/drawing/2014/main" val="10003"/>
                  </a:ext>
                </a:extLst>
              </a:tr>
            </a:tbl>
          </a:graphicData>
        </a:graphic>
      </p:graphicFrame>
      <p:sp>
        <p:nvSpPr>
          <p:cNvPr id="2" name="Slide Number Placeholder 1">
            <a:extLst>
              <a:ext uri="{FF2B5EF4-FFF2-40B4-BE49-F238E27FC236}">
                <a16:creationId xmlns:a16="http://schemas.microsoft.com/office/drawing/2014/main" id="{05111953-BA6A-4AE6-A383-AADA4791C13D}"/>
              </a:ext>
            </a:extLst>
          </p:cNvPr>
          <p:cNvSpPr>
            <a:spLocks noGrp="1"/>
          </p:cNvSpPr>
          <p:nvPr>
            <p:ph type="sldNum" sz="quarter" idx="11"/>
          </p:nvPr>
        </p:nvSpPr>
        <p:spPr/>
        <p:txBody>
          <a:bodyPr/>
          <a:lstStyle/>
          <a:p>
            <a:pPr>
              <a:defRPr/>
            </a:pPr>
            <a:fld id="{DE80585F-8FD8-4304-8BFB-7BA7CCEB7DAE}" type="slidenum">
              <a:rPr lang="en-US" altLang="en-US" smtClean="0"/>
              <a:pPr>
                <a:defRPr/>
              </a:pPr>
              <a:t>6</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506"/>
                                        </p:tgtEl>
                                        <p:attrNameLst>
                                          <p:attrName>style.visibility</p:attrName>
                                        </p:attrNameLst>
                                      </p:cBhvr>
                                      <p:to>
                                        <p:strVal val="visible"/>
                                      </p:to>
                                    </p:set>
                                    <p:animEffect transition="in" filter="blinds(horizontal)">
                                      <p:cBhvr>
                                        <p:cTn id="7" dur="500"/>
                                        <p:tgtEl>
                                          <p:spTgt spid="14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507"/>
                                        </p:tgtEl>
                                        <p:attrNameLst>
                                          <p:attrName>style.visibility</p:attrName>
                                        </p:attrNameLst>
                                      </p:cBhvr>
                                      <p:to>
                                        <p:strVal val="visible"/>
                                      </p:to>
                                    </p:set>
                                    <p:animEffect transition="in" filter="blinds(horizontal)">
                                      <p:cBhvr>
                                        <p:cTn id="12" dur="500"/>
                                        <p:tgtEl>
                                          <p:spTgt spid="145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508"/>
                                        </p:tgtEl>
                                        <p:attrNameLst>
                                          <p:attrName>style.visibility</p:attrName>
                                        </p:attrNameLst>
                                      </p:cBhvr>
                                      <p:to>
                                        <p:strVal val="visible"/>
                                      </p:to>
                                    </p:set>
                                    <p:animEffect transition="in" filter="blinds(horizontal)">
                                      <p:cBhvr>
                                        <p:cTn id="17" dur="500"/>
                                        <p:tgtEl>
                                          <p:spTgt spid="14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17"/>
          <p:cNvSpPr>
            <a:spLocks noChangeArrowheads="1"/>
          </p:cNvSpPr>
          <p:nvPr/>
        </p:nvSpPr>
        <p:spPr bwMode="auto">
          <a:xfrm>
            <a:off x="0" y="0"/>
            <a:ext cx="9144000" cy="3276600"/>
          </a:xfrm>
          <a:prstGeom prst="rect">
            <a:avLst/>
          </a:prstGeom>
          <a:solidFill>
            <a:srgbClr val="C00000"/>
          </a:solidFill>
          <a:ln w="9525">
            <a:noFill/>
            <a:miter lim="800000"/>
            <a:headEnd/>
            <a:tailEnd/>
          </a:ln>
          <a:scene3d>
            <a:camera prst="orthographicFront"/>
            <a:lightRig rig="threePt" dir="t"/>
          </a:scene3d>
          <a:sp3d>
            <a:bevelT/>
          </a:sp3d>
        </p:spPr>
        <p:txBody>
          <a:bodyPr wrap="none" anchor="ctr"/>
          <a:lstStyle/>
          <a:p>
            <a:endParaRPr lang="en-US"/>
          </a:p>
        </p:txBody>
      </p:sp>
      <p:pic>
        <p:nvPicPr>
          <p:cNvPr id="39938" name="Picture 2" descr="Bones copy_1A copy"/>
          <p:cNvPicPr>
            <a:picLocks noChangeAspect="1" noChangeArrowheads="1"/>
          </p:cNvPicPr>
          <p:nvPr/>
        </p:nvPicPr>
        <p:blipFill>
          <a:blip r:embed="rId3" cstate="print"/>
          <a:srcRect/>
          <a:stretch>
            <a:fillRect/>
          </a:stretch>
        </p:blipFill>
        <p:spPr bwMode="auto">
          <a:xfrm>
            <a:off x="39688" y="3486150"/>
            <a:ext cx="6181725" cy="2990850"/>
          </a:xfrm>
          <a:prstGeom prst="rect">
            <a:avLst/>
          </a:prstGeom>
          <a:noFill/>
          <a:ln w="9525">
            <a:noFill/>
            <a:miter lim="800000"/>
            <a:headEnd/>
            <a:tailEnd/>
          </a:ln>
        </p:spPr>
      </p:pic>
      <p:pic>
        <p:nvPicPr>
          <p:cNvPr id="39939" name="Picture 3" descr="Bones_2A copy"/>
          <p:cNvPicPr>
            <a:picLocks noChangeAspect="1" noChangeArrowheads="1"/>
          </p:cNvPicPr>
          <p:nvPr/>
        </p:nvPicPr>
        <p:blipFill>
          <a:blip r:embed="rId4" cstate="print"/>
          <a:srcRect/>
          <a:stretch>
            <a:fillRect/>
          </a:stretch>
        </p:blipFill>
        <p:spPr bwMode="auto">
          <a:xfrm>
            <a:off x="39688" y="3486150"/>
            <a:ext cx="4416425" cy="2990850"/>
          </a:xfrm>
          <a:prstGeom prst="rect">
            <a:avLst/>
          </a:prstGeom>
          <a:noFill/>
          <a:ln w="9525">
            <a:noFill/>
            <a:miter lim="800000"/>
            <a:headEnd/>
            <a:tailEnd/>
          </a:ln>
        </p:spPr>
      </p:pic>
      <p:pic>
        <p:nvPicPr>
          <p:cNvPr id="39941" name="Picture 5" descr="bones_3A copy"/>
          <p:cNvPicPr>
            <a:picLocks noChangeAspect="1" noChangeArrowheads="1"/>
          </p:cNvPicPr>
          <p:nvPr/>
        </p:nvPicPr>
        <p:blipFill>
          <a:blip r:embed="rId5" cstate="print"/>
          <a:srcRect/>
          <a:stretch>
            <a:fillRect/>
          </a:stretch>
        </p:blipFill>
        <p:spPr bwMode="auto">
          <a:xfrm>
            <a:off x="39688" y="3486150"/>
            <a:ext cx="6181725" cy="2990850"/>
          </a:xfrm>
          <a:prstGeom prst="rect">
            <a:avLst/>
          </a:prstGeom>
          <a:noFill/>
          <a:ln w="9525">
            <a:noFill/>
            <a:miter lim="800000"/>
            <a:headEnd/>
            <a:tailEnd/>
          </a:ln>
        </p:spPr>
      </p:pic>
      <p:pic>
        <p:nvPicPr>
          <p:cNvPr id="39942" name="Picture 6" descr="Bones copy"/>
          <p:cNvPicPr>
            <a:picLocks noChangeAspect="1" noChangeArrowheads="1"/>
          </p:cNvPicPr>
          <p:nvPr/>
        </p:nvPicPr>
        <p:blipFill>
          <a:blip r:embed="rId6" cstate="print"/>
          <a:srcRect/>
          <a:stretch>
            <a:fillRect/>
          </a:stretch>
        </p:blipFill>
        <p:spPr bwMode="auto">
          <a:xfrm>
            <a:off x="39688" y="3486150"/>
            <a:ext cx="6181725" cy="2990850"/>
          </a:xfrm>
          <a:prstGeom prst="rect">
            <a:avLst/>
          </a:prstGeom>
          <a:noFill/>
          <a:ln w="9525">
            <a:noFill/>
            <a:miter lim="800000"/>
            <a:headEnd/>
            <a:tailEnd/>
          </a:ln>
        </p:spPr>
      </p:pic>
      <p:sp>
        <p:nvSpPr>
          <p:cNvPr id="19463" name="Rectangle 7"/>
          <p:cNvSpPr>
            <a:spLocks noGrp="1" noChangeArrowheads="1"/>
          </p:cNvSpPr>
          <p:nvPr>
            <p:ph type="body" idx="1"/>
          </p:nvPr>
        </p:nvSpPr>
        <p:spPr>
          <a:xfrm>
            <a:off x="309563" y="801688"/>
            <a:ext cx="4033837" cy="2108200"/>
          </a:xfrm>
        </p:spPr>
        <p:txBody>
          <a:bodyPr/>
          <a:lstStyle/>
          <a:p>
            <a:pPr marL="357188" indent="-357188">
              <a:buClr>
                <a:srgbClr val="FFD627"/>
              </a:buClr>
              <a:buFont typeface="Wingdings" pitchFamily="2" charset="2"/>
              <a:buChar char="ü"/>
            </a:pPr>
            <a:r>
              <a:rPr lang="en-US" b="1" dirty="0">
                <a:solidFill>
                  <a:schemeClr val="bg1"/>
                </a:solidFill>
              </a:rPr>
              <a:t>The whole house of Israel – verse 11</a:t>
            </a:r>
          </a:p>
          <a:p>
            <a:pPr marL="357188" indent="-357188">
              <a:buClr>
                <a:srgbClr val="FFD627"/>
              </a:buClr>
              <a:buFont typeface="Wingdings" pitchFamily="2" charset="2"/>
              <a:buChar char="ü"/>
            </a:pPr>
            <a:r>
              <a:rPr lang="en-US" b="1" dirty="0">
                <a:solidFill>
                  <a:schemeClr val="bg1"/>
                </a:solidFill>
              </a:rPr>
              <a:t>The forming of a new “man”</a:t>
            </a:r>
          </a:p>
        </p:txBody>
      </p:sp>
      <p:pic>
        <p:nvPicPr>
          <p:cNvPr id="19464" name="Picture 8" descr="bones_1"/>
          <p:cNvPicPr>
            <a:picLocks noChangeAspect="1" noChangeArrowheads="1"/>
          </p:cNvPicPr>
          <p:nvPr/>
        </p:nvPicPr>
        <p:blipFill>
          <a:blip r:embed="rId7" cstate="print"/>
          <a:srcRect/>
          <a:stretch>
            <a:fillRect/>
          </a:stretch>
        </p:blipFill>
        <p:spPr bwMode="auto">
          <a:xfrm>
            <a:off x="5076825" y="404813"/>
            <a:ext cx="3683000" cy="2505075"/>
          </a:xfrm>
          <a:prstGeom prst="rect">
            <a:avLst/>
          </a:prstGeom>
          <a:noFill/>
          <a:ln w="9525">
            <a:solidFill>
              <a:schemeClr val="bg1"/>
            </a:solidFill>
            <a:miter lim="800000"/>
            <a:headEnd/>
            <a:tailEnd/>
          </a:ln>
        </p:spPr>
      </p:pic>
      <p:sp>
        <p:nvSpPr>
          <p:cNvPr id="39945" name="Text Box 9"/>
          <p:cNvSpPr txBox="1">
            <a:spLocks noChangeArrowheads="1"/>
          </p:cNvSpPr>
          <p:nvPr/>
        </p:nvSpPr>
        <p:spPr bwMode="auto">
          <a:xfrm>
            <a:off x="234950" y="3852863"/>
            <a:ext cx="1873250" cy="701675"/>
          </a:xfrm>
          <a:prstGeom prst="rect">
            <a:avLst/>
          </a:prstGeom>
          <a:noFill/>
          <a:ln w="9525">
            <a:noFill/>
            <a:miter lim="800000"/>
            <a:headEnd/>
            <a:tailEnd/>
          </a:ln>
        </p:spPr>
        <p:txBody>
          <a:bodyPr>
            <a:spAutoFit/>
          </a:bodyPr>
          <a:lstStyle/>
          <a:p>
            <a:pPr>
              <a:spcBef>
                <a:spcPct val="50000"/>
              </a:spcBef>
            </a:pPr>
            <a:r>
              <a:rPr lang="en-US" sz="2000" b="1" dirty="0">
                <a:solidFill>
                  <a:srgbClr val="002060"/>
                </a:solidFill>
              </a:rPr>
              <a:t>Bones come together</a:t>
            </a:r>
          </a:p>
        </p:txBody>
      </p:sp>
      <p:sp>
        <p:nvSpPr>
          <p:cNvPr id="39946" name="Text Box 10"/>
          <p:cNvSpPr txBox="1">
            <a:spLocks noChangeArrowheads="1"/>
          </p:cNvSpPr>
          <p:nvPr/>
        </p:nvSpPr>
        <p:spPr bwMode="auto">
          <a:xfrm>
            <a:off x="2445226" y="3883343"/>
            <a:ext cx="1765300" cy="701675"/>
          </a:xfrm>
          <a:prstGeom prst="rect">
            <a:avLst/>
          </a:prstGeom>
          <a:noFill/>
          <a:ln w="9525">
            <a:noFill/>
            <a:miter lim="800000"/>
            <a:headEnd/>
            <a:tailEnd/>
          </a:ln>
        </p:spPr>
        <p:txBody>
          <a:bodyPr>
            <a:spAutoFit/>
          </a:bodyPr>
          <a:lstStyle/>
          <a:p>
            <a:pPr>
              <a:spcBef>
                <a:spcPct val="50000"/>
              </a:spcBef>
            </a:pPr>
            <a:r>
              <a:rPr lang="en-US" sz="2000" b="1" dirty="0">
                <a:solidFill>
                  <a:srgbClr val="002060"/>
                </a:solidFill>
              </a:rPr>
              <a:t>Flesh comes upon them</a:t>
            </a:r>
          </a:p>
        </p:txBody>
      </p:sp>
      <p:sp>
        <p:nvSpPr>
          <p:cNvPr id="19470" name="Text Box 14"/>
          <p:cNvSpPr txBox="1">
            <a:spLocks noChangeArrowheads="1"/>
          </p:cNvSpPr>
          <p:nvPr/>
        </p:nvSpPr>
        <p:spPr bwMode="auto">
          <a:xfrm>
            <a:off x="471488" y="190500"/>
            <a:ext cx="2636837" cy="579438"/>
          </a:xfrm>
          <a:prstGeom prst="rect">
            <a:avLst/>
          </a:prstGeom>
          <a:noFill/>
          <a:ln w="9525">
            <a:noFill/>
            <a:miter lim="800000"/>
            <a:headEnd/>
            <a:tailEnd/>
          </a:ln>
        </p:spPr>
        <p:txBody>
          <a:bodyPr>
            <a:spAutoFit/>
          </a:bodyPr>
          <a:lstStyle/>
          <a:p>
            <a:pPr>
              <a:spcBef>
                <a:spcPct val="50000"/>
              </a:spcBef>
            </a:pPr>
            <a:r>
              <a:rPr lang="en-US" sz="3200" b="1">
                <a:solidFill>
                  <a:srgbClr val="FFD627"/>
                </a:solidFill>
                <a:latin typeface="Tahoma" pitchFamily="34" charset="0"/>
              </a:rPr>
              <a:t>Ezekiel 37</a:t>
            </a:r>
          </a:p>
        </p:txBody>
      </p:sp>
      <p:sp>
        <p:nvSpPr>
          <p:cNvPr id="39947" name="Text Box 11"/>
          <p:cNvSpPr txBox="1">
            <a:spLocks noChangeArrowheads="1"/>
          </p:cNvSpPr>
          <p:nvPr/>
        </p:nvSpPr>
        <p:spPr bwMode="auto">
          <a:xfrm>
            <a:off x="6246496" y="3436937"/>
            <a:ext cx="2699384" cy="461665"/>
          </a:xfrm>
          <a:prstGeom prst="rect">
            <a:avLst/>
          </a:prstGeom>
          <a:noFill/>
          <a:ln w="9525">
            <a:noFill/>
            <a:miter lim="800000"/>
            <a:headEnd/>
            <a:tailEnd/>
          </a:ln>
        </p:spPr>
        <p:txBody>
          <a:bodyPr wrap="square">
            <a:spAutoFit/>
          </a:bodyPr>
          <a:lstStyle/>
          <a:p>
            <a:pPr algn="ctr">
              <a:spcBef>
                <a:spcPct val="50000"/>
              </a:spcBef>
            </a:pPr>
            <a:r>
              <a:rPr lang="en-US" sz="2400" b="1" dirty="0">
                <a:solidFill>
                  <a:srgbClr val="002060"/>
                </a:solidFill>
                <a:latin typeface="+mn-lt"/>
              </a:rPr>
              <a:t>Skin covers them</a:t>
            </a:r>
          </a:p>
        </p:txBody>
      </p:sp>
      <p:sp>
        <p:nvSpPr>
          <p:cNvPr id="39948" name="Text Box 12"/>
          <p:cNvSpPr txBox="1">
            <a:spLocks noChangeArrowheads="1"/>
          </p:cNvSpPr>
          <p:nvPr/>
        </p:nvSpPr>
        <p:spPr bwMode="auto">
          <a:xfrm>
            <a:off x="6246496" y="3931999"/>
            <a:ext cx="2699384" cy="1200329"/>
          </a:xfrm>
          <a:prstGeom prst="rect">
            <a:avLst/>
          </a:prstGeom>
          <a:noFill/>
          <a:ln w="9525">
            <a:noFill/>
            <a:miter lim="800000"/>
            <a:headEnd/>
            <a:tailEnd/>
          </a:ln>
        </p:spPr>
        <p:txBody>
          <a:bodyPr wrap="square">
            <a:spAutoFit/>
          </a:bodyPr>
          <a:lstStyle/>
          <a:p>
            <a:pPr algn="ctr">
              <a:spcBef>
                <a:spcPct val="50000"/>
              </a:spcBef>
            </a:pPr>
            <a:r>
              <a:rPr lang="en-US" sz="2400" b="1" dirty="0">
                <a:solidFill>
                  <a:srgbClr val="002060"/>
                </a:solidFill>
                <a:latin typeface="+mn-lt"/>
              </a:rPr>
              <a:t>Breath (spirit) enters into them and they live</a:t>
            </a:r>
          </a:p>
        </p:txBody>
      </p:sp>
      <p:sp>
        <p:nvSpPr>
          <p:cNvPr id="39949" name="Text Box 13"/>
          <p:cNvSpPr txBox="1">
            <a:spLocks noChangeArrowheads="1"/>
          </p:cNvSpPr>
          <p:nvPr/>
        </p:nvSpPr>
        <p:spPr bwMode="auto">
          <a:xfrm>
            <a:off x="6246496" y="5165725"/>
            <a:ext cx="2699384" cy="1569660"/>
          </a:xfrm>
          <a:prstGeom prst="rect">
            <a:avLst/>
          </a:prstGeom>
          <a:noFill/>
          <a:ln w="9525">
            <a:noFill/>
            <a:miter lim="800000"/>
            <a:headEnd/>
            <a:tailEnd/>
          </a:ln>
        </p:spPr>
        <p:txBody>
          <a:bodyPr wrap="square">
            <a:spAutoFit/>
          </a:bodyPr>
          <a:lstStyle/>
          <a:p>
            <a:pPr algn="ctr">
              <a:spcBef>
                <a:spcPct val="50000"/>
              </a:spcBef>
            </a:pPr>
            <a:r>
              <a:rPr lang="en-US" sz="2400" b="1" dirty="0">
                <a:solidFill>
                  <a:srgbClr val="002060"/>
                </a:solidFill>
                <a:latin typeface="+mn-lt"/>
              </a:rPr>
              <a:t>They stand upon their feet, as an exceeding great army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45"/>
                                        </p:tgtEl>
                                        <p:attrNameLst>
                                          <p:attrName>style.visibility</p:attrName>
                                        </p:attrNameLst>
                                      </p:cBhvr>
                                      <p:to>
                                        <p:strVal val="visible"/>
                                      </p:to>
                                    </p:set>
                                    <p:animEffect transition="in" filter="dissolve">
                                      <p:cBhvr>
                                        <p:cTn id="7" dur="500"/>
                                        <p:tgtEl>
                                          <p:spTgt spid="399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9938"/>
                                        </p:tgtEl>
                                        <p:attrNameLst>
                                          <p:attrName>style.visibility</p:attrName>
                                        </p:attrNameLst>
                                      </p:cBhvr>
                                      <p:to>
                                        <p:strVal val="visible"/>
                                      </p:to>
                                    </p:set>
                                    <p:animEffect transition="in" filter="fade">
                                      <p:cBhvr>
                                        <p:cTn id="11" dur="2000"/>
                                        <p:tgtEl>
                                          <p:spTgt spid="39938"/>
                                        </p:tgtEl>
                                      </p:cBhvr>
                                    </p:animEffect>
                                  </p:childTnLst>
                                </p:cTn>
                              </p:par>
                            </p:childTnLst>
                          </p:cTn>
                        </p:par>
                        <p:par>
                          <p:cTn id="12" fill="hold">
                            <p:stCondLst>
                              <p:cond delay="2500"/>
                            </p:stCondLst>
                            <p:childTnLst>
                              <p:par>
                                <p:cTn id="13" presetID="9" presetClass="entr" presetSubtype="0" fill="hold" nodeType="afterEffect">
                                  <p:stCondLst>
                                    <p:cond delay="0"/>
                                  </p:stCondLst>
                                  <p:childTnLst>
                                    <p:set>
                                      <p:cBhvr>
                                        <p:cTn id="14" dur="1" fill="hold">
                                          <p:stCondLst>
                                            <p:cond delay="0"/>
                                          </p:stCondLst>
                                        </p:cTn>
                                        <p:tgtEl>
                                          <p:spTgt spid="39946">
                                            <p:txEl>
                                              <p:pRg st="0" end="0"/>
                                            </p:txEl>
                                          </p:spTgt>
                                        </p:tgtEl>
                                        <p:attrNameLst>
                                          <p:attrName>style.visibility</p:attrName>
                                        </p:attrNameLst>
                                      </p:cBhvr>
                                      <p:to>
                                        <p:strVal val="visible"/>
                                      </p:to>
                                    </p:set>
                                    <p:animEffect transition="in" filter="dissolve">
                                      <p:cBhvr>
                                        <p:cTn id="15" dur="500"/>
                                        <p:tgtEl>
                                          <p:spTgt spid="39946">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9939"/>
                                        </p:tgtEl>
                                        <p:attrNameLst>
                                          <p:attrName>style.visibility</p:attrName>
                                        </p:attrNameLst>
                                      </p:cBhvr>
                                      <p:to>
                                        <p:strVal val="visible"/>
                                      </p:to>
                                    </p:set>
                                    <p:animEffect transition="in" filter="fade">
                                      <p:cBhvr>
                                        <p:cTn id="19" dur="2000"/>
                                        <p:tgtEl>
                                          <p:spTgt spid="39939"/>
                                        </p:tgtEl>
                                      </p:cBhvr>
                                    </p:animEffect>
                                  </p:childTnLst>
                                </p:cTn>
                              </p:par>
                            </p:childTnLst>
                          </p:cTn>
                        </p:par>
                        <p:par>
                          <p:cTn id="20" fill="hold">
                            <p:stCondLst>
                              <p:cond delay="5000"/>
                            </p:stCondLst>
                            <p:childTnLst>
                              <p:par>
                                <p:cTn id="21" presetID="9" presetClass="entr" presetSubtype="0" fill="hold" grpId="0" nodeType="afterEffect">
                                  <p:stCondLst>
                                    <p:cond delay="0"/>
                                  </p:stCondLst>
                                  <p:childTnLst>
                                    <p:set>
                                      <p:cBhvr>
                                        <p:cTn id="22" dur="1" fill="hold">
                                          <p:stCondLst>
                                            <p:cond delay="0"/>
                                          </p:stCondLst>
                                        </p:cTn>
                                        <p:tgtEl>
                                          <p:spTgt spid="39947"/>
                                        </p:tgtEl>
                                        <p:attrNameLst>
                                          <p:attrName>style.visibility</p:attrName>
                                        </p:attrNameLst>
                                      </p:cBhvr>
                                      <p:to>
                                        <p:strVal val="visible"/>
                                      </p:to>
                                    </p:set>
                                    <p:animEffect transition="in" filter="dissolve">
                                      <p:cBhvr>
                                        <p:cTn id="23" dur="500"/>
                                        <p:tgtEl>
                                          <p:spTgt spid="39947"/>
                                        </p:tgtEl>
                                      </p:cBhvr>
                                    </p:animEffect>
                                  </p:childTnLst>
                                </p:cTn>
                              </p:par>
                            </p:childTnLst>
                          </p:cTn>
                        </p:par>
                        <p:par>
                          <p:cTn id="24" fill="hold">
                            <p:stCondLst>
                              <p:cond delay="5500"/>
                            </p:stCondLst>
                            <p:childTnLst>
                              <p:par>
                                <p:cTn id="25" presetID="10" presetClass="entr" presetSubtype="0" fill="hold" nodeType="afterEffect">
                                  <p:stCondLst>
                                    <p:cond delay="0"/>
                                  </p:stCondLst>
                                  <p:childTnLst>
                                    <p:set>
                                      <p:cBhvr>
                                        <p:cTn id="26" dur="1" fill="hold">
                                          <p:stCondLst>
                                            <p:cond delay="0"/>
                                          </p:stCondLst>
                                        </p:cTn>
                                        <p:tgtEl>
                                          <p:spTgt spid="39941"/>
                                        </p:tgtEl>
                                        <p:attrNameLst>
                                          <p:attrName>style.visibility</p:attrName>
                                        </p:attrNameLst>
                                      </p:cBhvr>
                                      <p:to>
                                        <p:strVal val="visible"/>
                                      </p:to>
                                    </p:set>
                                    <p:animEffect transition="in" filter="fade">
                                      <p:cBhvr>
                                        <p:cTn id="27" dur="2000"/>
                                        <p:tgtEl>
                                          <p:spTgt spid="39941"/>
                                        </p:tgtEl>
                                      </p:cBhvr>
                                    </p:animEffect>
                                  </p:childTnLst>
                                </p:cTn>
                              </p:par>
                            </p:childTnLst>
                          </p:cTn>
                        </p:par>
                        <p:par>
                          <p:cTn id="28" fill="hold">
                            <p:stCondLst>
                              <p:cond delay="7500"/>
                            </p:stCondLst>
                            <p:childTnLst>
                              <p:par>
                                <p:cTn id="29" presetID="9" presetClass="entr" presetSubtype="0" fill="hold" grpId="0" nodeType="afterEffect">
                                  <p:stCondLst>
                                    <p:cond delay="0"/>
                                  </p:stCondLst>
                                  <p:childTnLst>
                                    <p:set>
                                      <p:cBhvr>
                                        <p:cTn id="30" dur="1" fill="hold">
                                          <p:stCondLst>
                                            <p:cond delay="0"/>
                                          </p:stCondLst>
                                        </p:cTn>
                                        <p:tgtEl>
                                          <p:spTgt spid="39948"/>
                                        </p:tgtEl>
                                        <p:attrNameLst>
                                          <p:attrName>style.visibility</p:attrName>
                                        </p:attrNameLst>
                                      </p:cBhvr>
                                      <p:to>
                                        <p:strVal val="visible"/>
                                      </p:to>
                                    </p:set>
                                    <p:animEffect transition="in" filter="dissolve">
                                      <p:cBhvr>
                                        <p:cTn id="31" dur="500"/>
                                        <p:tgtEl>
                                          <p:spTgt spid="39948"/>
                                        </p:tgtEl>
                                      </p:cBhvr>
                                    </p:animEffect>
                                  </p:childTnLst>
                                </p:cTn>
                              </p:par>
                            </p:childTnLst>
                          </p:cTn>
                        </p:par>
                        <p:par>
                          <p:cTn id="32" fill="hold">
                            <p:stCondLst>
                              <p:cond delay="8000"/>
                            </p:stCondLst>
                            <p:childTnLst>
                              <p:par>
                                <p:cTn id="33" presetID="10" presetClass="entr" presetSubtype="0" fill="hold" nodeType="afterEffect">
                                  <p:stCondLst>
                                    <p:cond delay="0"/>
                                  </p:stCondLst>
                                  <p:childTnLst>
                                    <p:set>
                                      <p:cBhvr>
                                        <p:cTn id="34" dur="1" fill="hold">
                                          <p:stCondLst>
                                            <p:cond delay="0"/>
                                          </p:stCondLst>
                                        </p:cTn>
                                        <p:tgtEl>
                                          <p:spTgt spid="39942"/>
                                        </p:tgtEl>
                                        <p:attrNameLst>
                                          <p:attrName>style.visibility</p:attrName>
                                        </p:attrNameLst>
                                      </p:cBhvr>
                                      <p:to>
                                        <p:strVal val="visible"/>
                                      </p:to>
                                    </p:set>
                                    <p:animEffect transition="in" filter="fade">
                                      <p:cBhvr>
                                        <p:cTn id="35" dur="2000"/>
                                        <p:tgtEl>
                                          <p:spTgt spid="39942"/>
                                        </p:tgtEl>
                                      </p:cBhvr>
                                    </p:animEffect>
                                  </p:childTnLst>
                                </p:cTn>
                              </p:par>
                            </p:childTnLst>
                          </p:cTn>
                        </p:par>
                        <p:par>
                          <p:cTn id="36" fill="hold">
                            <p:stCondLst>
                              <p:cond delay="10000"/>
                            </p:stCondLst>
                            <p:childTnLst>
                              <p:par>
                                <p:cTn id="37" presetID="9" presetClass="entr" presetSubtype="0" fill="hold" grpId="0" nodeType="afterEffect">
                                  <p:stCondLst>
                                    <p:cond delay="0"/>
                                  </p:stCondLst>
                                  <p:childTnLst>
                                    <p:set>
                                      <p:cBhvr>
                                        <p:cTn id="38" dur="1" fill="hold">
                                          <p:stCondLst>
                                            <p:cond delay="0"/>
                                          </p:stCondLst>
                                        </p:cTn>
                                        <p:tgtEl>
                                          <p:spTgt spid="39949"/>
                                        </p:tgtEl>
                                        <p:attrNameLst>
                                          <p:attrName>style.visibility</p:attrName>
                                        </p:attrNameLst>
                                      </p:cBhvr>
                                      <p:to>
                                        <p:strVal val="visible"/>
                                      </p:to>
                                    </p:set>
                                    <p:animEffect transition="in" filter="dissolve">
                                      <p:cBhvr>
                                        <p:cTn id="39" dur="500"/>
                                        <p:tgtEl>
                                          <p:spTgt spid="39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5" grpId="0"/>
      <p:bldP spid="39947" grpId="0"/>
      <p:bldP spid="39948" grpId="0"/>
      <p:bldP spid="399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Valley of dry bones</a:t>
            </a:r>
          </a:p>
        </p:txBody>
      </p:sp>
      <p:pic>
        <p:nvPicPr>
          <p:cNvPr id="3" name="Picture 2" descr="drybones copy.jpg"/>
          <p:cNvPicPr>
            <a:picLocks noChangeAspect="1"/>
          </p:cNvPicPr>
          <p:nvPr/>
        </p:nvPicPr>
        <p:blipFill rotWithShape="1">
          <a:blip r:embed="rId3"/>
          <a:srcRect r="54864"/>
          <a:stretch/>
        </p:blipFill>
        <p:spPr>
          <a:xfrm>
            <a:off x="0" y="0"/>
            <a:ext cx="4127210" cy="6858000"/>
          </a:xfrm>
          <a:prstGeom prst="rect">
            <a:avLst/>
          </a:prstGeom>
        </p:spPr>
      </p:pic>
      <p:sp>
        <p:nvSpPr>
          <p:cNvPr id="4" name="Content Placeholder 3"/>
          <p:cNvSpPr>
            <a:spLocks noGrp="1"/>
          </p:cNvSpPr>
          <p:nvPr>
            <p:ph idx="1"/>
          </p:nvPr>
        </p:nvSpPr>
        <p:spPr>
          <a:xfrm>
            <a:off x="4343400" y="981075"/>
            <a:ext cx="4559590" cy="5425440"/>
          </a:xfrm>
        </p:spPr>
        <p:txBody>
          <a:bodyPr>
            <a:normAutofit fontScale="92500"/>
          </a:bodyPr>
          <a:lstStyle/>
          <a:p>
            <a:pPr marL="0" indent="0" algn="ctr">
              <a:buNone/>
            </a:pPr>
            <a:r>
              <a:rPr lang="en-US" sz="3200" b="1" dirty="0">
                <a:ln>
                  <a:solidFill>
                    <a:schemeClr val="bg1"/>
                  </a:solidFill>
                </a:ln>
                <a:solidFill>
                  <a:srgbClr val="FF0000"/>
                </a:solidFill>
              </a:rPr>
              <a:t>Ezekiel 37</a:t>
            </a:r>
          </a:p>
          <a:p>
            <a:pPr marL="0" indent="0" algn="ctr">
              <a:buNone/>
            </a:pPr>
            <a:r>
              <a:rPr lang="en-US" b="1" i="1" dirty="0"/>
              <a:t>“Set me down in the midst of a valley which was full of bones”</a:t>
            </a:r>
          </a:p>
          <a:p>
            <a:endParaRPr lang="en-US" dirty="0"/>
          </a:p>
          <a:p>
            <a:r>
              <a:rPr lang="en-US" dirty="0"/>
              <a:t>Old Testament language</a:t>
            </a:r>
          </a:p>
          <a:p>
            <a:pPr lvl="1"/>
            <a:r>
              <a:rPr lang="en-US" sz="2800" dirty="0">
                <a:ln>
                  <a:solidFill>
                    <a:schemeClr val="bg1"/>
                  </a:solidFill>
                </a:ln>
                <a:solidFill>
                  <a:srgbClr val="FF0000"/>
                </a:solidFill>
              </a:rPr>
              <a:t>Deut.28:25-26</a:t>
            </a:r>
          </a:p>
          <a:p>
            <a:pPr lvl="1"/>
            <a:r>
              <a:rPr lang="en-US" sz="2800" dirty="0">
                <a:ln>
                  <a:solidFill>
                    <a:schemeClr val="bg1"/>
                  </a:solidFill>
                </a:ln>
                <a:solidFill>
                  <a:srgbClr val="FF0000"/>
                </a:solidFill>
              </a:rPr>
              <a:t>Jer.7:33-34</a:t>
            </a:r>
          </a:p>
          <a:p>
            <a:pPr lvl="1"/>
            <a:r>
              <a:rPr lang="en-US" sz="2800" dirty="0">
                <a:ln>
                  <a:solidFill>
                    <a:schemeClr val="bg1"/>
                  </a:solidFill>
                </a:ln>
                <a:solidFill>
                  <a:srgbClr val="FF0000"/>
                </a:solidFill>
              </a:rPr>
              <a:t>Ezekiel 6:5-7</a:t>
            </a:r>
          </a:p>
          <a:p>
            <a:r>
              <a:rPr lang="en-US" dirty="0"/>
              <a:t>A broken people</a:t>
            </a:r>
          </a:p>
          <a:p>
            <a:pPr lvl="1"/>
            <a:r>
              <a:rPr lang="en-US" sz="2800" dirty="0">
                <a:ln>
                  <a:solidFill>
                    <a:schemeClr val="bg1"/>
                  </a:solidFill>
                </a:ln>
                <a:solidFill>
                  <a:srgbClr val="FF0000"/>
                </a:solidFill>
              </a:rPr>
              <a:t>Ezekiel 37:4,11</a:t>
            </a:r>
          </a:p>
          <a:p>
            <a:r>
              <a:rPr lang="en-US" dirty="0"/>
              <a:t>Bones represent “the </a:t>
            </a:r>
            <a:r>
              <a:rPr lang="en-US" b="1" i="1" dirty="0">
                <a:solidFill>
                  <a:srgbClr val="00CCFF"/>
                </a:solidFill>
              </a:rPr>
              <a:t>whole</a:t>
            </a:r>
            <a:r>
              <a:rPr lang="en-US" dirty="0"/>
              <a:t> house of Israel”</a:t>
            </a:r>
          </a:p>
          <a:p>
            <a:pPr lvl="1"/>
            <a:r>
              <a:rPr lang="en-US" sz="3000" dirty="0">
                <a:ln>
                  <a:solidFill>
                    <a:schemeClr val="bg1"/>
                  </a:solidFill>
                </a:ln>
                <a:solidFill>
                  <a:srgbClr val="FF0000"/>
                </a:solidFill>
              </a:rPr>
              <a:t>Ezekiel 37:11</a:t>
            </a:r>
          </a:p>
        </p:txBody>
      </p:sp>
      <p:sp>
        <p:nvSpPr>
          <p:cNvPr id="5" name="Slide Number Placeholder 4">
            <a:extLst>
              <a:ext uri="{FF2B5EF4-FFF2-40B4-BE49-F238E27FC236}">
                <a16:creationId xmlns:a16="http://schemas.microsoft.com/office/drawing/2014/main" id="{90D21225-5138-4F66-B296-0AE93CB38DE7}"/>
              </a:ext>
            </a:extLst>
          </p:cNvPr>
          <p:cNvSpPr>
            <a:spLocks noGrp="1"/>
          </p:cNvSpPr>
          <p:nvPr>
            <p:ph type="sldNum" sz="quarter" idx="11"/>
          </p:nvPr>
        </p:nvSpPr>
        <p:spPr/>
        <p:txBody>
          <a:bodyPr/>
          <a:lstStyle/>
          <a:p>
            <a:pPr>
              <a:defRPr/>
            </a:pPr>
            <a:fld id="{DE80585F-8FD8-4304-8BFB-7BA7CCEB7DAE}" type="slidenum">
              <a:rPr lang="en-US" altLang="en-US" smtClean="0"/>
              <a:pPr>
                <a:defRPr/>
              </a:pPr>
              <a:t>8</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2" name="Rectangle 202"/>
          <p:cNvSpPr>
            <a:spLocks noGrp="1" noChangeArrowheads="1"/>
          </p:cNvSpPr>
          <p:nvPr>
            <p:ph type="title"/>
          </p:nvPr>
        </p:nvSpPr>
        <p:spPr/>
        <p:txBody>
          <a:bodyPr/>
          <a:lstStyle/>
          <a:p>
            <a:r>
              <a:rPr lang="en-US" dirty="0"/>
              <a:t>Revival of the bones</a:t>
            </a:r>
          </a:p>
        </p:txBody>
      </p:sp>
      <p:sp>
        <p:nvSpPr>
          <p:cNvPr id="3" name="Content Placeholder 2">
            <a:extLst>
              <a:ext uri="{FF2B5EF4-FFF2-40B4-BE49-F238E27FC236}">
                <a16:creationId xmlns:a16="http://schemas.microsoft.com/office/drawing/2014/main" id="{EAE96C63-EE7E-41C0-8C0B-0E9730BA5FF5}"/>
              </a:ext>
            </a:extLst>
          </p:cNvPr>
          <p:cNvSpPr>
            <a:spLocks noGrp="1"/>
          </p:cNvSpPr>
          <p:nvPr>
            <p:ph idx="1"/>
          </p:nvPr>
        </p:nvSpPr>
        <p:spPr/>
        <p:txBody>
          <a:bodyPr/>
          <a:lstStyle/>
          <a:p>
            <a:endParaRPr lang="en-CA"/>
          </a:p>
        </p:txBody>
      </p:sp>
      <p:sp>
        <p:nvSpPr>
          <p:cNvPr id="4" name="TextBox 3">
            <a:extLst>
              <a:ext uri="{FF2B5EF4-FFF2-40B4-BE49-F238E27FC236}">
                <a16:creationId xmlns:a16="http://schemas.microsoft.com/office/drawing/2014/main" id="{BE491D0C-FAB5-4FC6-923C-DA6846757F8D}"/>
              </a:ext>
            </a:extLst>
          </p:cNvPr>
          <p:cNvSpPr txBox="1"/>
          <p:nvPr/>
        </p:nvSpPr>
        <p:spPr>
          <a:xfrm>
            <a:off x="263237" y="1910459"/>
            <a:ext cx="4484626" cy="3170099"/>
          </a:xfrm>
          <a:prstGeom prst="rect">
            <a:avLst/>
          </a:prstGeom>
          <a:noFill/>
          <a:ln>
            <a:noFill/>
          </a:ln>
        </p:spPr>
        <p:txBody>
          <a:bodyPr wrap="square" rtlCol="0">
            <a:spAutoFit/>
          </a:bodyPr>
          <a:lstStyle/>
          <a:p>
            <a:pPr algn="ctr"/>
            <a:r>
              <a:rPr lang="en-CA" sz="3200" b="1" dirty="0">
                <a:ln>
                  <a:solidFill>
                    <a:schemeClr val="bg1"/>
                  </a:solidFill>
                </a:ln>
                <a:solidFill>
                  <a:srgbClr val="FF0000"/>
                </a:solidFill>
                <a:latin typeface="+mn-lt"/>
              </a:rPr>
              <a:t>Ezekiel 37:7 </a:t>
            </a:r>
          </a:p>
          <a:p>
            <a:r>
              <a:rPr lang="en-CA" sz="2800" b="1" dirty="0">
                <a:solidFill>
                  <a:schemeClr val="bg1"/>
                </a:solidFill>
                <a:latin typeface="+mn-lt"/>
              </a:rPr>
              <a:t>So I prophesied as I was commanded: and as I prophesied, there was </a:t>
            </a:r>
            <a:r>
              <a:rPr lang="en-CA" sz="2800" b="1" dirty="0">
                <a:solidFill>
                  <a:srgbClr val="00CCFF"/>
                </a:solidFill>
                <a:latin typeface="+mn-lt"/>
              </a:rPr>
              <a:t>a noise</a:t>
            </a:r>
            <a:r>
              <a:rPr lang="en-CA" sz="2800" b="1" dirty="0">
                <a:solidFill>
                  <a:schemeClr val="bg1"/>
                </a:solidFill>
                <a:latin typeface="+mn-lt"/>
              </a:rPr>
              <a:t>, and behold </a:t>
            </a:r>
            <a:r>
              <a:rPr lang="en-CA" sz="2800" b="1" dirty="0">
                <a:solidFill>
                  <a:srgbClr val="00FF00"/>
                </a:solidFill>
                <a:latin typeface="+mn-lt"/>
              </a:rPr>
              <a:t>a shaking, </a:t>
            </a:r>
            <a:r>
              <a:rPr lang="en-CA" sz="2800" b="1" dirty="0">
                <a:solidFill>
                  <a:schemeClr val="bg1"/>
                </a:solidFill>
                <a:latin typeface="+mn-lt"/>
              </a:rPr>
              <a:t>and </a:t>
            </a:r>
            <a:r>
              <a:rPr lang="en-CA" sz="2800" b="1" dirty="0">
                <a:solidFill>
                  <a:srgbClr val="FF99FF"/>
                </a:solidFill>
                <a:latin typeface="+mn-lt"/>
              </a:rPr>
              <a:t>the bones came together, </a:t>
            </a:r>
            <a:r>
              <a:rPr lang="en-CA" sz="2800" b="1" dirty="0">
                <a:solidFill>
                  <a:schemeClr val="bg1"/>
                </a:solidFill>
                <a:latin typeface="+mn-lt"/>
              </a:rPr>
              <a:t>bone to his bone.</a:t>
            </a:r>
          </a:p>
        </p:txBody>
      </p:sp>
      <p:sp>
        <p:nvSpPr>
          <p:cNvPr id="5" name="TextBox 4">
            <a:extLst>
              <a:ext uri="{FF2B5EF4-FFF2-40B4-BE49-F238E27FC236}">
                <a16:creationId xmlns:a16="http://schemas.microsoft.com/office/drawing/2014/main" id="{A3CA66DA-03AD-4F3E-8CEF-3AD92915D428}"/>
              </a:ext>
            </a:extLst>
          </p:cNvPr>
          <p:cNvSpPr txBox="1"/>
          <p:nvPr/>
        </p:nvSpPr>
        <p:spPr>
          <a:xfrm>
            <a:off x="160654" y="886483"/>
            <a:ext cx="4411346" cy="867930"/>
          </a:xfrm>
          <a:prstGeom prst="rect">
            <a:avLst/>
          </a:prstGeom>
          <a:solidFill>
            <a:srgbClr val="000099"/>
          </a:solidFill>
          <a:ln>
            <a:noFill/>
          </a:ln>
          <a:scene3d>
            <a:camera prst="orthographicFront"/>
            <a:lightRig rig="threePt" dir="t"/>
          </a:scene3d>
          <a:sp3d>
            <a:bevelT/>
          </a:sp3d>
        </p:spPr>
        <p:txBody>
          <a:bodyPr wrap="square" rtlCol="0">
            <a:spAutoFit/>
          </a:bodyPr>
          <a:lstStyle/>
          <a:p>
            <a:pPr marL="60325">
              <a:lnSpc>
                <a:spcPct val="90000"/>
              </a:lnSpc>
            </a:pPr>
            <a:r>
              <a:rPr lang="en-US" sz="2800" b="1" dirty="0">
                <a:solidFill>
                  <a:srgbClr val="FFFF00"/>
                </a:solidFill>
                <a:latin typeface="+mn-lt"/>
              </a:rPr>
              <a:t>noise:</a:t>
            </a:r>
            <a:r>
              <a:rPr lang="en-US" sz="2800" b="1" dirty="0">
                <a:solidFill>
                  <a:schemeClr val="bg1"/>
                </a:solidFill>
                <a:latin typeface="+mn-lt"/>
              </a:rPr>
              <a:t> Heb.  </a:t>
            </a:r>
            <a:r>
              <a:rPr lang="en-US" sz="2800" b="1" dirty="0" err="1">
                <a:solidFill>
                  <a:schemeClr val="bg1"/>
                </a:solidFill>
                <a:latin typeface="+mn-lt"/>
              </a:rPr>
              <a:t>Qool</a:t>
            </a:r>
            <a:r>
              <a:rPr lang="en-US" sz="2800" b="1" dirty="0">
                <a:solidFill>
                  <a:schemeClr val="bg1"/>
                </a:solidFill>
                <a:latin typeface="+mn-lt"/>
              </a:rPr>
              <a:t> (6963) to call aloud, voice or sound</a:t>
            </a:r>
          </a:p>
        </p:txBody>
      </p:sp>
      <p:sp>
        <p:nvSpPr>
          <p:cNvPr id="13" name="TextBox 12">
            <a:extLst>
              <a:ext uri="{FF2B5EF4-FFF2-40B4-BE49-F238E27FC236}">
                <a16:creationId xmlns:a16="http://schemas.microsoft.com/office/drawing/2014/main" id="{56F4011F-90A0-48E2-BB5E-050F54E30209}"/>
              </a:ext>
            </a:extLst>
          </p:cNvPr>
          <p:cNvSpPr txBox="1"/>
          <p:nvPr/>
        </p:nvSpPr>
        <p:spPr>
          <a:xfrm>
            <a:off x="160654" y="5269302"/>
            <a:ext cx="4411346" cy="1255728"/>
          </a:xfrm>
          <a:prstGeom prst="rect">
            <a:avLst/>
          </a:prstGeom>
          <a:solidFill>
            <a:srgbClr val="000099"/>
          </a:solidFill>
          <a:ln>
            <a:noFill/>
          </a:ln>
          <a:scene3d>
            <a:camera prst="orthographicFront"/>
            <a:lightRig rig="threePt" dir="t"/>
          </a:scene3d>
          <a:sp3d>
            <a:bevelT/>
          </a:sp3d>
        </p:spPr>
        <p:txBody>
          <a:bodyPr wrap="square" rtlCol="0">
            <a:spAutoFit/>
          </a:bodyPr>
          <a:lstStyle/>
          <a:p>
            <a:pPr marL="60325">
              <a:lnSpc>
                <a:spcPct val="90000"/>
              </a:lnSpc>
            </a:pPr>
            <a:r>
              <a:rPr lang="en-US" sz="2800" b="1" dirty="0">
                <a:solidFill>
                  <a:srgbClr val="FFFF00"/>
                </a:solidFill>
                <a:latin typeface="+mn-lt"/>
              </a:rPr>
              <a:t>shaking: </a:t>
            </a:r>
            <a:r>
              <a:rPr lang="en-US" sz="2800" b="1" dirty="0">
                <a:solidFill>
                  <a:schemeClr val="bg1"/>
                </a:solidFill>
                <a:latin typeface="+mn-lt"/>
              </a:rPr>
              <a:t>Heb.  </a:t>
            </a:r>
            <a:r>
              <a:rPr lang="en-US" sz="2800" b="1" dirty="0" err="1">
                <a:solidFill>
                  <a:schemeClr val="bg1"/>
                </a:solidFill>
                <a:latin typeface="+mn-lt"/>
              </a:rPr>
              <a:t>raash</a:t>
            </a:r>
            <a:r>
              <a:rPr lang="en-US" sz="2800" b="1" dirty="0">
                <a:solidFill>
                  <a:schemeClr val="bg1"/>
                </a:solidFill>
                <a:latin typeface="+mn-lt"/>
              </a:rPr>
              <a:t> (7494) commotion, confused noise, earthquake</a:t>
            </a:r>
          </a:p>
        </p:txBody>
      </p:sp>
      <p:sp>
        <p:nvSpPr>
          <p:cNvPr id="14" name="TextBox 13">
            <a:extLst>
              <a:ext uri="{FF2B5EF4-FFF2-40B4-BE49-F238E27FC236}">
                <a16:creationId xmlns:a16="http://schemas.microsoft.com/office/drawing/2014/main" id="{4428FBC5-E1CB-46C2-97E0-AD139EB42F1D}"/>
              </a:ext>
            </a:extLst>
          </p:cNvPr>
          <p:cNvSpPr txBox="1"/>
          <p:nvPr/>
        </p:nvSpPr>
        <p:spPr>
          <a:xfrm>
            <a:off x="4747863" y="397401"/>
            <a:ext cx="4132900" cy="6063198"/>
          </a:xfrm>
          <a:prstGeom prst="rect">
            <a:avLst/>
          </a:prstGeom>
          <a:noFill/>
          <a:ln>
            <a:noFill/>
          </a:ln>
        </p:spPr>
        <p:txBody>
          <a:bodyPr wrap="square" rtlCol="0">
            <a:spAutoFit/>
          </a:bodyPr>
          <a:lstStyle/>
          <a:p>
            <a:pPr marL="60325" lvl="1">
              <a:lnSpc>
                <a:spcPct val="90000"/>
              </a:lnSpc>
            </a:pPr>
            <a:r>
              <a:rPr lang="en-US" sz="2800" b="1" dirty="0">
                <a:solidFill>
                  <a:srgbClr val="FFFF00"/>
                </a:solidFill>
                <a:latin typeface="+mn-lt"/>
              </a:rPr>
              <a:t>Noise</a:t>
            </a:r>
            <a:r>
              <a:rPr lang="en-US" sz="2800" b="1" dirty="0">
                <a:solidFill>
                  <a:schemeClr val="bg1"/>
                </a:solidFill>
                <a:latin typeface="+mn-lt"/>
              </a:rPr>
              <a:t> of a trumpet </a:t>
            </a:r>
            <a:r>
              <a:rPr lang="en-US" sz="2800" b="1" dirty="0">
                <a:ln>
                  <a:solidFill>
                    <a:schemeClr val="bg1"/>
                  </a:solidFill>
                </a:ln>
                <a:solidFill>
                  <a:srgbClr val="FF0000"/>
                </a:solidFill>
                <a:latin typeface="+mn-lt"/>
              </a:rPr>
              <a:t>Exod.20:18</a:t>
            </a:r>
          </a:p>
          <a:p>
            <a:pPr marL="60325" lvl="1">
              <a:lnSpc>
                <a:spcPct val="90000"/>
              </a:lnSpc>
            </a:pPr>
            <a:r>
              <a:rPr lang="en-US" sz="2800" b="1" dirty="0">
                <a:solidFill>
                  <a:schemeClr val="bg1"/>
                </a:solidFill>
                <a:latin typeface="+mn-lt"/>
              </a:rPr>
              <a:t>Voice of a trumpet </a:t>
            </a:r>
            <a:r>
              <a:rPr lang="en-US" sz="2800" b="1" dirty="0">
                <a:ln>
                  <a:solidFill>
                    <a:schemeClr val="bg1"/>
                  </a:solidFill>
                </a:ln>
                <a:solidFill>
                  <a:srgbClr val="FF0000"/>
                </a:solidFill>
                <a:latin typeface="+mn-lt"/>
              </a:rPr>
              <a:t>Isa.58:1</a:t>
            </a:r>
          </a:p>
          <a:p>
            <a:pPr marL="60325" lvl="1">
              <a:lnSpc>
                <a:spcPct val="90000"/>
              </a:lnSpc>
            </a:pPr>
            <a:r>
              <a:rPr lang="en-US" sz="2800" b="1" dirty="0">
                <a:solidFill>
                  <a:schemeClr val="bg1"/>
                </a:solidFill>
                <a:latin typeface="+mn-lt"/>
              </a:rPr>
              <a:t>Trumpet identified with Israel’s restoration, </a:t>
            </a:r>
            <a:r>
              <a:rPr lang="en-US" sz="2800" b="1" dirty="0">
                <a:ln>
                  <a:solidFill>
                    <a:schemeClr val="bg1"/>
                  </a:solidFill>
                </a:ln>
                <a:solidFill>
                  <a:srgbClr val="FF0000"/>
                </a:solidFill>
                <a:latin typeface="+mn-lt"/>
              </a:rPr>
              <a:t>Lev. 25:9,10; Isa. 18:3,7; 27:13</a:t>
            </a:r>
          </a:p>
          <a:p>
            <a:pPr marL="0" indent="0">
              <a:lnSpc>
                <a:spcPct val="90000"/>
              </a:lnSpc>
              <a:spcBef>
                <a:spcPts val="600"/>
              </a:spcBef>
              <a:buNone/>
            </a:pPr>
            <a:r>
              <a:rPr lang="en-US" sz="2800" b="1" dirty="0">
                <a:solidFill>
                  <a:srgbClr val="FFFF00"/>
                </a:solidFill>
                <a:latin typeface="+mn-lt"/>
              </a:rPr>
              <a:t>Shaking</a:t>
            </a:r>
            <a:r>
              <a:rPr lang="en-US" sz="2800" b="1" dirty="0">
                <a:solidFill>
                  <a:schemeClr val="bg1"/>
                </a:solidFill>
                <a:latin typeface="+mn-lt"/>
              </a:rPr>
              <a:t> equates with </a:t>
            </a:r>
            <a:r>
              <a:rPr lang="en-US" sz="2800" b="1" dirty="0">
                <a:ln>
                  <a:solidFill>
                    <a:schemeClr val="bg1"/>
                  </a:solidFill>
                </a:ln>
                <a:solidFill>
                  <a:srgbClr val="FF0000"/>
                </a:solidFill>
                <a:latin typeface="+mn-lt"/>
              </a:rPr>
              <a:t>Ezek.38:19; Zech.14:5</a:t>
            </a:r>
          </a:p>
          <a:p>
            <a:pPr marL="0" indent="0">
              <a:lnSpc>
                <a:spcPct val="90000"/>
              </a:lnSpc>
              <a:spcBef>
                <a:spcPts val="600"/>
              </a:spcBef>
              <a:buNone/>
            </a:pPr>
            <a:r>
              <a:rPr lang="en-US" sz="2800" b="1" dirty="0">
                <a:solidFill>
                  <a:srgbClr val="00CCFF"/>
                </a:solidFill>
                <a:latin typeface="+mn-lt"/>
              </a:rPr>
              <a:t>Work of Elijah</a:t>
            </a:r>
          </a:p>
          <a:p>
            <a:pPr marL="0" indent="0">
              <a:lnSpc>
                <a:spcPct val="90000"/>
              </a:lnSpc>
              <a:buNone/>
            </a:pPr>
            <a:r>
              <a:rPr lang="en-US" sz="2800" b="1" dirty="0">
                <a:solidFill>
                  <a:schemeClr val="bg1"/>
                </a:solidFill>
                <a:latin typeface="+mn-lt"/>
              </a:rPr>
              <a:t>“The voice of him that </a:t>
            </a:r>
            <a:r>
              <a:rPr lang="en-US" sz="2800" b="1" dirty="0" err="1">
                <a:solidFill>
                  <a:schemeClr val="bg1"/>
                </a:solidFill>
                <a:latin typeface="+mn-lt"/>
              </a:rPr>
              <a:t>crieth</a:t>
            </a:r>
            <a:r>
              <a:rPr lang="en-US" sz="2800" b="1" dirty="0">
                <a:solidFill>
                  <a:schemeClr val="bg1"/>
                </a:solidFill>
                <a:latin typeface="+mn-lt"/>
              </a:rPr>
              <a:t>...good tidings to Zion”</a:t>
            </a:r>
          </a:p>
          <a:p>
            <a:pPr marL="79376" indent="0">
              <a:lnSpc>
                <a:spcPct val="90000"/>
              </a:lnSpc>
              <a:buNone/>
            </a:pPr>
            <a:r>
              <a:rPr lang="en-US" sz="2800" b="1" dirty="0">
                <a:ln>
                  <a:solidFill>
                    <a:schemeClr val="bg1"/>
                  </a:solidFill>
                </a:ln>
                <a:solidFill>
                  <a:srgbClr val="FF0000"/>
                </a:solidFill>
                <a:latin typeface="+mn-lt"/>
              </a:rPr>
              <a:t>Isaiah 40:3,9; Jer.  3:15; 23:4; Isa. 30:21; 32:1</a:t>
            </a:r>
          </a:p>
        </p:txBody>
      </p:sp>
    </p:spTree>
    <p:extLst>
      <p:ext uri="{BB962C8B-B14F-4D97-AF65-F5344CB8AC3E}">
        <p14:creationId xmlns:p14="http://schemas.microsoft.com/office/powerpoint/2010/main" val="368085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fade">
                                      <p:cBhvr>
                                        <p:cTn id="23" dur="500"/>
                                        <p:tgtEl>
                                          <p:spTgt spid="1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500"/>
                                        <p:tgtEl>
                                          <p:spTgt spid="1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xEl>
                                              <p:pRg st="4" end="4"/>
                                            </p:txEl>
                                          </p:spTgt>
                                        </p:tgtEl>
                                        <p:attrNameLst>
                                          <p:attrName>style.visibility</p:attrName>
                                        </p:attrNameLst>
                                      </p:cBhvr>
                                      <p:to>
                                        <p:strVal val="visible"/>
                                      </p:to>
                                    </p:set>
                                    <p:animEffect transition="in" filter="fade">
                                      <p:cBhvr>
                                        <p:cTn id="33" dur="500"/>
                                        <p:tgtEl>
                                          <p:spTgt spid="14">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xEl>
                                              <p:pRg st="5" end="5"/>
                                            </p:txEl>
                                          </p:spTgt>
                                        </p:tgtEl>
                                        <p:attrNameLst>
                                          <p:attrName>style.visibility</p:attrName>
                                        </p:attrNameLst>
                                      </p:cBhvr>
                                      <p:to>
                                        <p:strVal val="visible"/>
                                      </p:to>
                                    </p:set>
                                    <p:animEffect transition="in" filter="fade">
                                      <p:cBhvr>
                                        <p:cTn id="36" dur="500"/>
                                        <p:tgtEl>
                                          <p:spTgt spid="14">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xEl>
                                              <p:pRg st="6" end="6"/>
                                            </p:txEl>
                                          </p:spTgt>
                                        </p:tgtEl>
                                        <p:attrNameLst>
                                          <p:attrName>style.visibility</p:attrName>
                                        </p:attrNameLst>
                                      </p:cBhvr>
                                      <p:to>
                                        <p:strVal val="visible"/>
                                      </p:to>
                                    </p:set>
                                    <p:animEffect transition="in" filter="fade">
                                      <p:cBhvr>
                                        <p:cTn id="39" dur="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3352800" cy="2819400"/>
          </a:xfrm>
        </p:spPr>
        <p:txBody>
          <a:bodyPr>
            <a:normAutofit/>
          </a:bodyPr>
          <a:lstStyle/>
          <a:p>
            <a:r>
              <a:rPr lang="en-US" dirty="0"/>
              <a:t>Ezekiel 37 – breath into them</a:t>
            </a:r>
          </a:p>
        </p:txBody>
      </p:sp>
      <p:sp>
        <p:nvSpPr>
          <p:cNvPr id="4" name="Content Placeholder 3"/>
          <p:cNvSpPr>
            <a:spLocks noGrp="1"/>
          </p:cNvSpPr>
          <p:nvPr>
            <p:ph idx="1"/>
          </p:nvPr>
        </p:nvSpPr>
        <p:spPr>
          <a:xfrm>
            <a:off x="4419600" y="304800"/>
            <a:ext cx="4572000" cy="6172200"/>
          </a:xfrm>
        </p:spPr>
        <p:txBody>
          <a:bodyPr>
            <a:normAutofit/>
          </a:bodyPr>
          <a:lstStyle/>
          <a:p>
            <a:pPr algn="ctr">
              <a:spcAft>
                <a:spcPts val="600"/>
              </a:spcAft>
              <a:buNone/>
            </a:pPr>
            <a:r>
              <a:rPr lang="en-US" sz="3200" dirty="0">
                <a:solidFill>
                  <a:srgbClr val="FFC000"/>
                </a:solidFill>
              </a:rPr>
              <a:t>Valley of dry bones</a:t>
            </a:r>
          </a:p>
          <a:p>
            <a:pPr marL="0" indent="0" algn="ctr">
              <a:spcAft>
                <a:spcPts val="600"/>
              </a:spcAft>
              <a:buNone/>
            </a:pPr>
            <a:r>
              <a:rPr lang="en-US" sz="2400" b="1" dirty="0">
                <a:solidFill>
                  <a:srgbClr val="FFFF00"/>
                </a:solidFill>
              </a:rPr>
              <a:t>“Behold I will cause breath to enter into you, and ye shall live”</a:t>
            </a:r>
            <a:endParaRPr lang="en-US" dirty="0">
              <a:effectLst>
                <a:outerShdw blurRad="50800" dist="38100" dir="2700000" algn="tl" rotWithShape="0">
                  <a:prstClr val="black">
                    <a:alpha val="40000"/>
                  </a:prstClr>
                </a:outerShdw>
              </a:effectLst>
            </a:endParaRPr>
          </a:p>
          <a:p>
            <a:r>
              <a:rPr lang="en-US" dirty="0">
                <a:effectLst>
                  <a:outerShdw blurRad="50800" dist="38100" dir="2700000" algn="tl" rotWithShape="0">
                    <a:prstClr val="black">
                      <a:alpha val="40000"/>
                    </a:prstClr>
                  </a:outerShdw>
                </a:effectLst>
              </a:rPr>
              <a:t>Breath or “spirit” identified with the spirit of truth</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1 John 5:6 RV</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John 3:5, 8</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John 6:63</a:t>
            </a:r>
          </a:p>
          <a:p>
            <a:r>
              <a:rPr lang="en-US" dirty="0">
                <a:effectLst>
                  <a:outerShdw blurRad="50800" dist="38100" dir="2700000" algn="tl" rotWithShape="0">
                    <a:prstClr val="black">
                      <a:alpha val="40000"/>
                    </a:prstClr>
                  </a:outerShdw>
                </a:effectLst>
              </a:rPr>
              <a:t>Israel enters the  new covenant</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Ezekiel 11:7-9</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Jer.31:31-33</a:t>
            </a:r>
          </a:p>
          <a:p>
            <a:pPr lvl="1"/>
            <a:r>
              <a:rPr lang="en-US" sz="2800" dirty="0">
                <a:ln>
                  <a:solidFill>
                    <a:schemeClr val="bg1"/>
                  </a:solidFill>
                </a:ln>
                <a:solidFill>
                  <a:srgbClr val="FF0000"/>
                </a:solidFill>
                <a:effectLst>
                  <a:outerShdw blurRad="50800" dist="38100" dir="2700000" algn="tl" rotWithShape="0">
                    <a:prstClr val="black">
                      <a:alpha val="40000"/>
                    </a:prstClr>
                  </a:outerShdw>
                </a:effectLst>
              </a:rPr>
              <a:t>Jer.32:38-41</a:t>
            </a:r>
          </a:p>
        </p:txBody>
      </p:sp>
      <p:pic>
        <p:nvPicPr>
          <p:cNvPr id="5" name="Picture 4" descr="oEze3704Dore_TheVisionOfTheValleyOfDryBones.jpg"/>
          <p:cNvPicPr>
            <a:picLocks noChangeAspect="1"/>
          </p:cNvPicPr>
          <p:nvPr/>
        </p:nvPicPr>
        <p:blipFill>
          <a:blip r:embed="rId3" cstate="print"/>
          <a:srcRect l="21809" t="4444" b="7778"/>
          <a:stretch>
            <a:fillRect/>
          </a:stretch>
        </p:blipFill>
        <p:spPr>
          <a:xfrm>
            <a:off x="0" y="0"/>
            <a:ext cx="42672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876800" y="0"/>
            <a:ext cx="3886200" cy="685800"/>
          </a:xfrm>
        </p:spPr>
        <p:txBody>
          <a:bodyPr>
            <a:normAutofit/>
          </a:bodyPr>
          <a:lstStyle/>
          <a:p>
            <a:pPr algn="ctr" eaLnBrk="1" hangingPunct="1"/>
            <a:r>
              <a:rPr lang="en-US" sz="2800" dirty="0"/>
              <a:t>Summary of Events</a:t>
            </a:r>
          </a:p>
        </p:txBody>
      </p:sp>
      <p:sp>
        <p:nvSpPr>
          <p:cNvPr id="17412" name="Rectangle 3"/>
          <p:cNvSpPr>
            <a:spLocks noGrp="1" noChangeArrowheads="1"/>
          </p:cNvSpPr>
          <p:nvPr>
            <p:ph type="body" sz="half" idx="1"/>
          </p:nvPr>
        </p:nvSpPr>
        <p:spPr>
          <a:xfrm>
            <a:off x="304800" y="228600"/>
            <a:ext cx="4495800" cy="6507480"/>
          </a:xfrm>
        </p:spPr>
        <p:txBody>
          <a:bodyPr>
            <a:noAutofit/>
          </a:bodyPr>
          <a:lstStyle/>
          <a:p>
            <a:pPr marL="0" indent="0" algn="ctr" eaLnBrk="1" hangingPunct="1">
              <a:lnSpc>
                <a:spcPct val="90000"/>
              </a:lnSpc>
              <a:spcAft>
                <a:spcPts val="0"/>
              </a:spcAft>
              <a:buFont typeface="Wingdings" pitchFamily="2" charset="2"/>
              <a:buNone/>
            </a:pPr>
            <a:r>
              <a:rPr lang="en-US" sz="1900" b="1" dirty="0">
                <a:ln>
                  <a:solidFill>
                    <a:schemeClr val="bg1"/>
                  </a:solidFill>
                </a:ln>
                <a:solidFill>
                  <a:srgbClr val="FF0000"/>
                </a:solidFill>
                <a:latin typeface="Times New Roman" panose="02020603050405020304" pitchFamily="18" charset="0"/>
                <a:cs typeface="Times New Roman" panose="02020603050405020304" pitchFamily="18" charset="0"/>
              </a:rPr>
              <a:t>Ezekiel 39:25-29</a:t>
            </a:r>
          </a:p>
          <a:p>
            <a:pPr marL="0" indent="0" eaLnBrk="1" hangingPunct="1">
              <a:lnSpc>
                <a:spcPct val="85000"/>
              </a:lnSpc>
              <a:buFont typeface="Wingdings" pitchFamily="2" charset="2"/>
              <a:buNone/>
            </a:pPr>
            <a:r>
              <a:rPr lang="en-US" sz="1900" dirty="0">
                <a:latin typeface="Times New Roman" panose="02020603050405020304" pitchFamily="18" charset="0"/>
                <a:cs typeface="Times New Roman" panose="02020603050405020304" pitchFamily="18" charset="0"/>
              </a:rPr>
              <a:t>25 Therefore thus saith the Lord GOD; Now will I bring again the captivity of Jacob, and have mercy upon </a:t>
            </a:r>
            <a:r>
              <a:rPr lang="en-US" sz="1900" b="1" i="1" dirty="0">
                <a:solidFill>
                  <a:srgbClr val="FFFF00"/>
                </a:solidFill>
                <a:latin typeface="Times New Roman" panose="02020603050405020304" pitchFamily="18" charset="0"/>
                <a:cs typeface="Times New Roman" panose="02020603050405020304" pitchFamily="18" charset="0"/>
              </a:rPr>
              <a:t>the whole house of Israel</a:t>
            </a:r>
            <a:r>
              <a:rPr lang="en-US" sz="1900" dirty="0">
                <a:solidFill>
                  <a:srgbClr val="FFFF00"/>
                </a:solidFill>
                <a:latin typeface="Times New Roman" panose="02020603050405020304" pitchFamily="18" charset="0"/>
                <a:cs typeface="Times New Roman" panose="02020603050405020304" pitchFamily="18" charset="0"/>
              </a:rPr>
              <a:t>,</a:t>
            </a:r>
            <a:r>
              <a:rPr lang="en-US" sz="1900" dirty="0">
                <a:solidFill>
                  <a:srgbClr val="FF0000"/>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and will be jealous for my holy name;</a:t>
            </a:r>
          </a:p>
          <a:p>
            <a:pPr marL="0" indent="0" eaLnBrk="1" hangingPunct="1">
              <a:lnSpc>
                <a:spcPct val="90000"/>
              </a:lnSpc>
              <a:buFont typeface="Wingdings" pitchFamily="2" charset="2"/>
              <a:buNone/>
            </a:pPr>
            <a:r>
              <a:rPr lang="en-US" sz="1900" dirty="0">
                <a:latin typeface="Times New Roman" panose="02020603050405020304" pitchFamily="18" charset="0"/>
                <a:cs typeface="Times New Roman" panose="02020603050405020304" pitchFamily="18" charset="0"/>
              </a:rPr>
              <a:t>26 </a:t>
            </a:r>
            <a:r>
              <a:rPr lang="en-US" sz="1900" b="1" i="1" dirty="0">
                <a:solidFill>
                  <a:srgbClr val="00CCFF"/>
                </a:solidFill>
                <a:latin typeface="Times New Roman" panose="02020603050405020304" pitchFamily="18" charset="0"/>
                <a:cs typeface="Times New Roman" panose="02020603050405020304" pitchFamily="18" charset="0"/>
              </a:rPr>
              <a:t>After that they have borne their shame</a:t>
            </a:r>
            <a:r>
              <a:rPr lang="en-US" sz="1900" dirty="0">
                <a:solidFill>
                  <a:srgbClr val="00CCFF"/>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and all their trespasses whereby they have trespassed against me</a:t>
            </a:r>
            <a:r>
              <a:rPr lang="en-US" sz="1900" dirty="0">
                <a:solidFill>
                  <a:srgbClr val="00FF00"/>
                </a:solidFill>
                <a:latin typeface="Times New Roman" panose="02020603050405020304" pitchFamily="18" charset="0"/>
                <a:cs typeface="Times New Roman" panose="02020603050405020304" pitchFamily="18" charset="0"/>
              </a:rPr>
              <a:t>, </a:t>
            </a:r>
            <a:r>
              <a:rPr lang="en-US" sz="1900" b="1" i="1" dirty="0">
                <a:solidFill>
                  <a:srgbClr val="00FF00"/>
                </a:solidFill>
                <a:latin typeface="Times New Roman" panose="02020603050405020304" pitchFamily="18" charset="0"/>
                <a:cs typeface="Times New Roman" panose="02020603050405020304" pitchFamily="18" charset="0"/>
              </a:rPr>
              <a:t>when they dwelt safely</a:t>
            </a:r>
            <a:r>
              <a:rPr lang="en-US" sz="1900" dirty="0">
                <a:solidFill>
                  <a:srgbClr val="00FF00"/>
                </a:solidFill>
                <a:latin typeface="Times New Roman" panose="02020603050405020304" pitchFamily="18" charset="0"/>
                <a:cs typeface="Times New Roman" panose="02020603050405020304" pitchFamily="18" charset="0"/>
              </a:rPr>
              <a:t> </a:t>
            </a:r>
            <a:r>
              <a:rPr lang="en-US" sz="1900" b="1" i="1" dirty="0">
                <a:solidFill>
                  <a:srgbClr val="00FF00"/>
                </a:solidFill>
                <a:latin typeface="Times New Roman" panose="02020603050405020304" pitchFamily="18" charset="0"/>
                <a:cs typeface="Times New Roman" panose="02020603050405020304" pitchFamily="18" charset="0"/>
              </a:rPr>
              <a:t>in their land</a:t>
            </a:r>
            <a:r>
              <a:rPr lang="en-US" sz="1900" dirty="0">
                <a:solidFill>
                  <a:srgbClr val="00FF00"/>
                </a:solidFill>
                <a:latin typeface="Times New Roman" panose="02020603050405020304" pitchFamily="18" charset="0"/>
                <a:cs typeface="Times New Roman" panose="02020603050405020304" pitchFamily="18" charset="0"/>
              </a:rPr>
              <a:t>,</a:t>
            </a:r>
            <a:r>
              <a:rPr lang="en-US" sz="1900" dirty="0">
                <a:solidFill>
                  <a:srgbClr val="FF0000"/>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and none made them afraid.</a:t>
            </a:r>
          </a:p>
          <a:p>
            <a:pPr marL="0" indent="0" eaLnBrk="1" hangingPunct="1">
              <a:lnSpc>
                <a:spcPct val="90000"/>
              </a:lnSpc>
              <a:buFont typeface="Wingdings" pitchFamily="2" charset="2"/>
              <a:buNone/>
            </a:pPr>
            <a:r>
              <a:rPr lang="en-US" sz="1900" dirty="0">
                <a:latin typeface="Times New Roman" panose="02020603050405020304" pitchFamily="18" charset="0"/>
                <a:cs typeface="Times New Roman" panose="02020603050405020304" pitchFamily="18" charset="0"/>
              </a:rPr>
              <a:t>27</a:t>
            </a:r>
            <a:r>
              <a:rPr lang="en-US" sz="1900" dirty="0">
                <a:solidFill>
                  <a:srgbClr val="000099"/>
                </a:solidFill>
                <a:latin typeface="Times New Roman" panose="02020603050405020304" pitchFamily="18" charset="0"/>
                <a:cs typeface="Times New Roman" panose="02020603050405020304" pitchFamily="18" charset="0"/>
              </a:rPr>
              <a:t> </a:t>
            </a:r>
            <a:r>
              <a:rPr lang="en-US" sz="1900" b="1" i="1" dirty="0">
                <a:solidFill>
                  <a:srgbClr val="FF3399"/>
                </a:solidFill>
                <a:latin typeface="Times New Roman" panose="02020603050405020304" pitchFamily="18" charset="0"/>
                <a:cs typeface="Times New Roman" panose="02020603050405020304" pitchFamily="18" charset="0"/>
              </a:rPr>
              <a:t>When I have brought them again</a:t>
            </a:r>
            <a:r>
              <a:rPr lang="en-US" sz="1900" dirty="0">
                <a:solidFill>
                  <a:srgbClr val="FF3399"/>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from the people, and gathered them out of their enemies' lands, and am sanctified in them in the sight of many nations;</a:t>
            </a:r>
          </a:p>
          <a:p>
            <a:pPr marL="0" indent="0" eaLnBrk="1" hangingPunct="1">
              <a:lnSpc>
                <a:spcPct val="90000"/>
              </a:lnSpc>
              <a:buFont typeface="Wingdings" pitchFamily="2" charset="2"/>
              <a:buNone/>
            </a:pPr>
            <a:r>
              <a:rPr lang="en-US" sz="1900" dirty="0">
                <a:latin typeface="Times New Roman" panose="02020603050405020304" pitchFamily="18" charset="0"/>
                <a:cs typeface="Times New Roman" panose="02020603050405020304" pitchFamily="18" charset="0"/>
              </a:rPr>
              <a:t>28 </a:t>
            </a:r>
            <a:r>
              <a:rPr lang="en-US" sz="1900" b="1" i="1" dirty="0">
                <a:solidFill>
                  <a:srgbClr val="FFFF00"/>
                </a:solidFill>
                <a:latin typeface="Times New Roman" panose="02020603050405020304" pitchFamily="18" charset="0"/>
                <a:cs typeface="Times New Roman" panose="02020603050405020304" pitchFamily="18" charset="0"/>
              </a:rPr>
              <a:t>Then shall they know</a:t>
            </a:r>
            <a:r>
              <a:rPr lang="en-US" sz="1900" dirty="0">
                <a:solidFill>
                  <a:srgbClr val="FFFF00"/>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that I am the LORD their God, which caused them to be led into captivity among the heathen: but I have gathered them unto their own land</a:t>
            </a:r>
            <a:r>
              <a:rPr lang="en-US" sz="1900" dirty="0">
                <a:solidFill>
                  <a:srgbClr val="00CCFF"/>
                </a:solidFill>
                <a:latin typeface="Times New Roman" panose="02020603050405020304" pitchFamily="18" charset="0"/>
                <a:cs typeface="Times New Roman" panose="02020603050405020304" pitchFamily="18" charset="0"/>
              </a:rPr>
              <a:t>, </a:t>
            </a:r>
            <a:r>
              <a:rPr lang="en-US" sz="1900" b="1" i="1" dirty="0">
                <a:solidFill>
                  <a:srgbClr val="00CCFF"/>
                </a:solidFill>
                <a:latin typeface="Times New Roman" panose="02020603050405020304" pitchFamily="18" charset="0"/>
                <a:cs typeface="Times New Roman" panose="02020603050405020304" pitchFamily="18" charset="0"/>
              </a:rPr>
              <a:t>and have left none of them any more there.</a:t>
            </a:r>
          </a:p>
          <a:p>
            <a:pPr marL="0" indent="0" eaLnBrk="1" hangingPunct="1">
              <a:lnSpc>
                <a:spcPct val="90000"/>
              </a:lnSpc>
              <a:buFont typeface="Wingdings" pitchFamily="2" charset="2"/>
              <a:buNone/>
            </a:pPr>
            <a:r>
              <a:rPr lang="en-US" sz="1900" dirty="0">
                <a:latin typeface="Times New Roman" panose="02020603050405020304" pitchFamily="18" charset="0"/>
                <a:cs typeface="Times New Roman" panose="02020603050405020304" pitchFamily="18" charset="0"/>
              </a:rPr>
              <a:t>29 Neither will I hide my face any more from them: </a:t>
            </a:r>
            <a:r>
              <a:rPr lang="en-US" sz="1900" b="1" i="1" dirty="0">
                <a:solidFill>
                  <a:srgbClr val="00FF00"/>
                </a:solidFill>
                <a:latin typeface="Times New Roman" panose="02020603050405020304" pitchFamily="18" charset="0"/>
                <a:cs typeface="Times New Roman" panose="02020603050405020304" pitchFamily="18" charset="0"/>
              </a:rPr>
              <a:t>for I have poured out my spirit upon the house of Israel</a:t>
            </a:r>
            <a:r>
              <a:rPr lang="en-US" sz="1900" dirty="0">
                <a:solidFill>
                  <a:srgbClr val="00FF00"/>
                </a:solidFill>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saith the Lord GOD.</a:t>
            </a:r>
          </a:p>
        </p:txBody>
      </p:sp>
      <p:sp>
        <p:nvSpPr>
          <p:cNvPr id="17413" name="Rectangle 4"/>
          <p:cNvSpPr>
            <a:spLocks noGrp="1" noChangeArrowheads="1"/>
          </p:cNvSpPr>
          <p:nvPr>
            <p:ph type="body" sz="half" idx="2"/>
          </p:nvPr>
        </p:nvSpPr>
        <p:spPr>
          <a:xfrm>
            <a:off x="4800600" y="579120"/>
            <a:ext cx="4114800" cy="6050280"/>
          </a:xfrm>
        </p:spPr>
        <p:txBody>
          <a:bodyPr>
            <a:noAutofit/>
          </a:bodyPr>
          <a:lstStyle/>
          <a:p>
            <a:pPr eaLnBrk="1" hangingPunct="1">
              <a:buFont typeface="Wingdings" pitchFamily="2" charset="2"/>
              <a:buChar char="ü"/>
            </a:pPr>
            <a:r>
              <a:rPr lang="en-US" sz="2400" b="1" dirty="0">
                <a:effectLst>
                  <a:outerShdw blurRad="38100" dist="38100" dir="2700000" algn="tl">
                    <a:srgbClr val="000000">
                      <a:alpha val="43137"/>
                    </a:srgbClr>
                  </a:outerShdw>
                </a:effectLst>
              </a:rPr>
              <a:t>Speaking of the </a:t>
            </a:r>
            <a:r>
              <a:rPr lang="en-US" sz="2400" b="1" dirty="0">
                <a:solidFill>
                  <a:srgbClr val="00FFFF"/>
                </a:solidFill>
                <a:effectLst>
                  <a:outerShdw blurRad="38100" dist="38100" dir="2700000" algn="tl">
                    <a:srgbClr val="000000">
                      <a:alpha val="43137"/>
                    </a:srgbClr>
                  </a:outerShdw>
                </a:effectLst>
              </a:rPr>
              <a:t>Whole House</a:t>
            </a:r>
            <a:r>
              <a:rPr lang="en-US" sz="2400" b="1" dirty="0">
                <a:effectLst>
                  <a:outerShdw blurRad="38100" dist="38100" dir="2700000" algn="tl">
                    <a:srgbClr val="000000">
                      <a:alpha val="43137"/>
                    </a:srgbClr>
                  </a:outerShdw>
                </a:effectLst>
              </a:rPr>
              <a:t> of Israel - </a:t>
            </a:r>
            <a:r>
              <a:rPr lang="en-US" sz="2400" b="1" dirty="0">
                <a:ln>
                  <a:solidFill>
                    <a:schemeClr val="bg1"/>
                  </a:solidFill>
                </a:ln>
                <a:solidFill>
                  <a:srgbClr val="FF0000"/>
                </a:solidFill>
                <a:effectLst>
                  <a:outerShdw blurRad="38100" dist="38100" dir="2700000" algn="tl">
                    <a:srgbClr val="000000">
                      <a:alpha val="43137"/>
                    </a:srgbClr>
                  </a:outerShdw>
                </a:effectLst>
              </a:rPr>
              <a:t>Ezek.  37:11; 36:10. </a:t>
            </a:r>
            <a:r>
              <a:rPr lang="en-US" sz="2400" b="1" dirty="0">
                <a:effectLst>
                  <a:outerShdw blurRad="38100" dist="38100" dir="2700000" algn="tl">
                    <a:srgbClr val="000000">
                      <a:alpha val="43137"/>
                    </a:srgbClr>
                  </a:outerShdw>
                </a:effectLst>
              </a:rPr>
              <a:t> Refers to total restoration </a:t>
            </a:r>
            <a:r>
              <a:rPr lang="en-US" sz="2400" b="1" dirty="0">
                <a:ln>
                  <a:solidFill>
                    <a:schemeClr val="bg1"/>
                  </a:solidFill>
                </a:ln>
                <a:solidFill>
                  <a:srgbClr val="FF0000"/>
                </a:solidFill>
                <a:effectLst>
                  <a:outerShdw blurRad="38100" dist="38100" dir="2700000" algn="tl">
                    <a:srgbClr val="000000">
                      <a:alpha val="43137"/>
                    </a:srgbClr>
                  </a:outerShdw>
                </a:effectLst>
              </a:rPr>
              <a:t>(see v.28)</a:t>
            </a:r>
          </a:p>
          <a:p>
            <a:pPr eaLnBrk="1" hangingPunct="1">
              <a:buFont typeface="Wingdings" pitchFamily="2" charset="2"/>
              <a:buChar char="ü"/>
            </a:pPr>
            <a:r>
              <a:rPr lang="en-US" sz="2400" b="1" dirty="0">
                <a:effectLst>
                  <a:outerShdw blurRad="38100" dist="38100" dir="2700000" algn="tl">
                    <a:srgbClr val="000000">
                      <a:alpha val="43137"/>
                    </a:srgbClr>
                  </a:outerShdw>
                </a:effectLst>
              </a:rPr>
              <a:t>Occurs </a:t>
            </a:r>
            <a:r>
              <a:rPr lang="en-US" sz="2400" b="1" dirty="0">
                <a:solidFill>
                  <a:srgbClr val="00FF00"/>
                </a:solidFill>
                <a:effectLst>
                  <a:outerShdw blurRad="38100" dist="38100" dir="2700000" algn="tl">
                    <a:srgbClr val="000000">
                      <a:alpha val="43137"/>
                    </a:srgbClr>
                  </a:outerShdw>
                </a:effectLst>
              </a:rPr>
              <a:t>after </a:t>
            </a:r>
            <a:r>
              <a:rPr lang="en-US" sz="2400" b="1" dirty="0">
                <a:effectLst>
                  <a:outerShdw blurRad="38100" dist="38100" dir="2700000" algn="tl">
                    <a:srgbClr val="000000">
                      <a:alpha val="43137"/>
                    </a:srgbClr>
                  </a:outerShdw>
                </a:effectLst>
              </a:rPr>
              <a:t>Israel’s humiliation - </a:t>
            </a:r>
            <a:r>
              <a:rPr lang="en-US" sz="2400" b="1" dirty="0">
                <a:ln>
                  <a:solidFill>
                    <a:schemeClr val="bg1"/>
                  </a:solidFill>
                </a:ln>
                <a:solidFill>
                  <a:srgbClr val="FF0000"/>
                </a:solidFill>
                <a:effectLst>
                  <a:outerShdw blurRad="38100" dist="38100" dir="2700000" algn="tl">
                    <a:srgbClr val="000000">
                      <a:alpha val="43137"/>
                    </a:srgbClr>
                  </a:outerShdw>
                </a:effectLst>
              </a:rPr>
              <a:t>Ezek.38:18; 34:29; 36:6; 37:13</a:t>
            </a:r>
          </a:p>
          <a:p>
            <a:pPr eaLnBrk="1" hangingPunct="1">
              <a:buFont typeface="Wingdings" pitchFamily="2" charset="2"/>
              <a:buChar char="ü"/>
            </a:pPr>
            <a:r>
              <a:rPr lang="en-US" sz="2400" b="1" dirty="0">
                <a:effectLst>
                  <a:outerShdw blurRad="38100" dist="38100" dir="2700000" algn="tl">
                    <a:srgbClr val="000000">
                      <a:alpha val="43137"/>
                    </a:srgbClr>
                  </a:outerShdw>
                </a:effectLst>
              </a:rPr>
              <a:t>Their humiliation takes place </a:t>
            </a:r>
            <a:r>
              <a:rPr lang="en-US" sz="2400" b="1" dirty="0">
                <a:solidFill>
                  <a:srgbClr val="FF99FF"/>
                </a:solidFill>
                <a:effectLst>
                  <a:outerShdw blurRad="38100" dist="38100" dir="2700000" algn="tl">
                    <a:srgbClr val="000000">
                      <a:alpha val="43137"/>
                    </a:srgbClr>
                  </a:outerShdw>
                </a:effectLst>
              </a:rPr>
              <a:t>when they dwell safely </a:t>
            </a:r>
            <a:r>
              <a:rPr lang="en-US" sz="2400" b="1" dirty="0">
                <a:effectLst>
                  <a:outerShdw blurRad="38100" dist="38100" dir="2700000" algn="tl">
                    <a:srgbClr val="000000">
                      <a:alpha val="43137"/>
                    </a:srgbClr>
                  </a:outerShdw>
                </a:effectLst>
              </a:rPr>
              <a:t>- </a:t>
            </a:r>
            <a:r>
              <a:rPr lang="en-US" sz="2400" b="1" dirty="0">
                <a:ln>
                  <a:solidFill>
                    <a:schemeClr val="bg1"/>
                  </a:solidFill>
                </a:ln>
                <a:solidFill>
                  <a:srgbClr val="FF0000"/>
                </a:solidFill>
                <a:effectLst>
                  <a:outerShdw blurRad="38100" dist="38100" dir="2700000" algn="tl">
                    <a:srgbClr val="000000">
                      <a:alpha val="43137"/>
                    </a:srgbClr>
                  </a:outerShdw>
                </a:effectLst>
              </a:rPr>
              <a:t>Ezek.  38:11</a:t>
            </a:r>
          </a:p>
          <a:p>
            <a:pPr eaLnBrk="1" hangingPunct="1">
              <a:buFont typeface="Wingdings" pitchFamily="2" charset="2"/>
              <a:buChar char="ü"/>
            </a:pPr>
            <a:r>
              <a:rPr lang="en-US" sz="2400" b="1" dirty="0">
                <a:effectLst>
                  <a:outerShdw blurRad="38100" dist="38100" dir="2700000" algn="tl">
                    <a:srgbClr val="000000">
                      <a:alpha val="43137"/>
                    </a:srgbClr>
                  </a:outerShdw>
                </a:effectLst>
              </a:rPr>
              <a:t>Israel receives knowledge of </a:t>
            </a:r>
            <a:r>
              <a:rPr lang="en-US" sz="2400" b="1" dirty="0">
                <a:solidFill>
                  <a:srgbClr val="FFFF66"/>
                </a:solidFill>
                <a:effectLst>
                  <a:outerShdw blurRad="38100" dist="38100" dir="2700000" algn="tl">
                    <a:srgbClr val="000000">
                      <a:alpha val="43137"/>
                    </a:srgbClr>
                  </a:outerShdw>
                </a:effectLst>
              </a:rPr>
              <a:t>the Truth after restoration </a:t>
            </a:r>
            <a:r>
              <a:rPr lang="en-US" sz="2400" b="1" dirty="0">
                <a:effectLst>
                  <a:outerShdw blurRad="38100" dist="38100" dir="2700000" algn="tl">
                    <a:srgbClr val="000000">
                      <a:alpha val="43137"/>
                    </a:srgbClr>
                  </a:outerShdw>
                </a:effectLst>
              </a:rPr>
              <a:t>- </a:t>
            </a:r>
            <a:r>
              <a:rPr lang="en-US" sz="2400" b="1" dirty="0">
                <a:ln>
                  <a:solidFill>
                    <a:schemeClr val="bg1"/>
                  </a:solidFill>
                </a:ln>
                <a:solidFill>
                  <a:srgbClr val="FF0000"/>
                </a:solidFill>
                <a:effectLst>
                  <a:outerShdw blurRad="38100" dist="38100" dir="2700000" algn="tl">
                    <a:srgbClr val="000000">
                      <a:alpha val="43137"/>
                    </a:srgbClr>
                  </a:outerShdw>
                </a:effectLst>
              </a:rPr>
              <a:t>Ezek.  28:26; 39:22; 34:30</a:t>
            </a:r>
          </a:p>
          <a:p>
            <a:pPr eaLnBrk="1" hangingPunct="1">
              <a:buFont typeface="Wingdings" pitchFamily="2" charset="2"/>
              <a:buChar char="ü"/>
            </a:pPr>
            <a:r>
              <a:rPr lang="en-US" sz="2400" b="1" dirty="0">
                <a:effectLst>
                  <a:outerShdw blurRad="38100" dist="38100" dir="2700000" algn="tl">
                    <a:srgbClr val="000000">
                      <a:alpha val="43137"/>
                    </a:srgbClr>
                  </a:outerShdw>
                </a:effectLst>
              </a:rPr>
              <a:t>Divine </a:t>
            </a:r>
            <a:r>
              <a:rPr lang="en-US" sz="2400" b="1" dirty="0" err="1">
                <a:effectLst>
                  <a:outerShdw blurRad="38100" dist="38100" dir="2700000" algn="tl">
                    <a:srgbClr val="000000">
                      <a:alpha val="43137"/>
                    </a:srgbClr>
                  </a:outerShdw>
                </a:effectLst>
              </a:rPr>
              <a:t>favour</a:t>
            </a:r>
            <a:r>
              <a:rPr lang="en-US" sz="2400" b="1" dirty="0">
                <a:effectLst>
                  <a:outerShdw blurRad="38100" dist="38100" dir="2700000" algn="tl">
                    <a:srgbClr val="000000">
                      <a:alpha val="43137"/>
                    </a:srgbClr>
                  </a:outerShdw>
                </a:effectLst>
              </a:rPr>
              <a:t> returns -</a:t>
            </a:r>
            <a:r>
              <a:rPr lang="en-US" sz="2400" b="1" dirty="0">
                <a:ln>
                  <a:solidFill>
                    <a:schemeClr val="bg1"/>
                  </a:solidFill>
                </a:ln>
                <a:solidFill>
                  <a:srgbClr val="FF0000"/>
                </a:solidFill>
                <a:effectLst>
                  <a:outerShdw blurRad="38100" dist="38100" dir="2700000" algn="tl">
                    <a:srgbClr val="000000">
                      <a:alpha val="43137"/>
                    </a:srgbClr>
                  </a:outerShdw>
                </a:effectLst>
              </a:rPr>
              <a:t>Ezek.  34:25; 36:26-27; 37:14</a:t>
            </a:r>
          </a:p>
          <a:p>
            <a:pPr eaLnBrk="1" hangingPunct="1">
              <a:buFont typeface="Wingdings" pitchFamily="2" charset="2"/>
              <a:buChar char="ü"/>
            </a:pPr>
            <a:endParaRPr lang="en-US" sz="2400" b="1" dirty="0">
              <a:effectLst>
                <a:outerShdw blurRad="38100" dist="38100" dir="2700000" algn="tl">
                  <a:srgbClr val="000000">
                    <a:alpha val="43137"/>
                  </a:srgbClr>
                </a:outerShdw>
              </a:effectLst>
            </a:endParaRPr>
          </a:p>
        </p:txBody>
      </p:sp>
      <p:sp>
        <p:nvSpPr>
          <p:cNvPr id="2" name="Slide Number Placeholder 1">
            <a:extLst>
              <a:ext uri="{FF2B5EF4-FFF2-40B4-BE49-F238E27FC236}">
                <a16:creationId xmlns:a16="http://schemas.microsoft.com/office/drawing/2014/main" id="{7EA010D3-D8DC-4C27-A7BE-5B51EDB8551D}"/>
              </a:ext>
            </a:extLst>
          </p:cNvPr>
          <p:cNvSpPr>
            <a:spLocks noGrp="1"/>
          </p:cNvSpPr>
          <p:nvPr>
            <p:ph type="sldNum" sz="quarter" idx="11"/>
          </p:nvPr>
        </p:nvSpPr>
        <p:spPr/>
        <p:txBody>
          <a:bodyPr/>
          <a:lstStyle/>
          <a:p>
            <a:pPr>
              <a:defRPr/>
            </a:pPr>
            <a:fld id="{4E8CC3A0-FCCE-4EDC-BE77-EDC950FBCCD7}" type="slidenum">
              <a:rPr lang="en-US" altLang="en-US" smtClean="0"/>
              <a:pPr>
                <a:defRPr/>
              </a:pPr>
              <a:t>11</a:t>
            </a:fld>
            <a:endParaRPr lang="en-US" altLang="en-US"/>
          </a:p>
        </p:txBody>
      </p:sp>
    </p:spTree>
    <p:extLst>
      <p:ext uri="{BB962C8B-B14F-4D97-AF65-F5344CB8AC3E}">
        <p14:creationId xmlns:p14="http://schemas.microsoft.com/office/powerpoint/2010/main" val="221110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linds(horizontal)">
                                      <p:cBhvr>
                                        <p:cTn id="7" dur="500"/>
                                        <p:tgtEl>
                                          <p:spTgt spid="174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7413">
                                            <p:txEl>
                                              <p:pRg st="0" end="0"/>
                                            </p:txEl>
                                          </p:spTgt>
                                        </p:tgtEl>
                                        <p:attrNameLst>
                                          <p:attrName>style.visibility</p:attrName>
                                        </p:attrNameLst>
                                      </p:cBhvr>
                                      <p:to>
                                        <p:strVal val="visible"/>
                                      </p:to>
                                    </p:set>
                                    <p:animEffect transition="in" filter="blinds(horizontal)">
                                      <p:cBhvr>
                                        <p:cTn id="10" dur="500"/>
                                        <p:tgtEl>
                                          <p:spTgt spid="17413">
                                            <p:txEl>
                                              <p:pRg st="0" end="0"/>
                                            </p:txEl>
                                          </p:spTgt>
                                        </p:tgtEl>
                                      </p:cBhvr>
                                    </p:animEffect>
                                  </p:childTnLst>
                                </p:cTn>
                              </p:par>
                            </p:childTnLst>
                          </p:cTn>
                        </p:par>
                        <p:par>
                          <p:cTn id="11" fill="hold">
                            <p:stCondLst>
                              <p:cond delay="500"/>
                            </p:stCondLst>
                            <p:childTnLst>
                              <p:par>
                                <p:cTn id="12" presetID="3" presetClass="entr" presetSubtype="10" fill="hold" grpId="0" nodeType="afterEffect">
                                  <p:stCondLst>
                                    <p:cond delay="0"/>
                                  </p:stCondLst>
                                  <p:childTnLst>
                                    <p:set>
                                      <p:cBhvr>
                                        <p:cTn id="13" dur="1" fill="hold">
                                          <p:stCondLst>
                                            <p:cond delay="0"/>
                                          </p:stCondLst>
                                        </p:cTn>
                                        <p:tgtEl>
                                          <p:spTgt spid="17413">
                                            <p:txEl>
                                              <p:pRg st="1" end="1"/>
                                            </p:txEl>
                                          </p:spTgt>
                                        </p:tgtEl>
                                        <p:attrNameLst>
                                          <p:attrName>style.visibility</p:attrName>
                                        </p:attrNameLst>
                                      </p:cBhvr>
                                      <p:to>
                                        <p:strVal val="visible"/>
                                      </p:to>
                                    </p:set>
                                    <p:animEffect transition="in" filter="blinds(horizontal)">
                                      <p:cBhvr>
                                        <p:cTn id="14" dur="500"/>
                                        <p:tgtEl>
                                          <p:spTgt spid="17413">
                                            <p:txEl>
                                              <p:pRg st="1" end="1"/>
                                            </p:txEl>
                                          </p:spTgt>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17413">
                                            <p:txEl>
                                              <p:pRg st="2" end="2"/>
                                            </p:txEl>
                                          </p:spTgt>
                                        </p:tgtEl>
                                        <p:attrNameLst>
                                          <p:attrName>style.visibility</p:attrName>
                                        </p:attrNameLst>
                                      </p:cBhvr>
                                      <p:to>
                                        <p:strVal val="visible"/>
                                      </p:to>
                                    </p:set>
                                    <p:animEffect transition="in" filter="blinds(horizontal)">
                                      <p:cBhvr>
                                        <p:cTn id="18" dur="500"/>
                                        <p:tgtEl>
                                          <p:spTgt spid="17413">
                                            <p:txEl>
                                              <p:pRg st="2" end="2"/>
                                            </p:txEl>
                                          </p:spTgt>
                                        </p:tgtEl>
                                      </p:cBhvr>
                                    </p:animEffect>
                                  </p:childTnLst>
                                </p:cTn>
                              </p:par>
                            </p:childTnLst>
                          </p:cTn>
                        </p:par>
                        <p:par>
                          <p:cTn id="19" fill="hold">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17413">
                                            <p:txEl>
                                              <p:pRg st="3" end="3"/>
                                            </p:txEl>
                                          </p:spTgt>
                                        </p:tgtEl>
                                        <p:attrNameLst>
                                          <p:attrName>style.visibility</p:attrName>
                                        </p:attrNameLst>
                                      </p:cBhvr>
                                      <p:to>
                                        <p:strVal val="visible"/>
                                      </p:to>
                                    </p:set>
                                    <p:animEffect transition="in" filter="blinds(horizontal)">
                                      <p:cBhvr>
                                        <p:cTn id="22" dur="500"/>
                                        <p:tgtEl>
                                          <p:spTgt spid="17413">
                                            <p:txEl>
                                              <p:pRg st="3" end="3"/>
                                            </p:txEl>
                                          </p:spTgt>
                                        </p:tgtEl>
                                      </p:cBhvr>
                                    </p:animEffect>
                                  </p:childTnLst>
                                </p:cTn>
                              </p:par>
                            </p:childTnLst>
                          </p:cTn>
                        </p:par>
                        <p:par>
                          <p:cTn id="23" fill="hold">
                            <p:stCondLst>
                              <p:cond delay="2000"/>
                            </p:stCondLst>
                            <p:childTnLst>
                              <p:par>
                                <p:cTn id="24" presetID="3" presetClass="entr" presetSubtype="10" fill="hold" grpId="0" nodeType="afterEffect">
                                  <p:stCondLst>
                                    <p:cond delay="0"/>
                                  </p:stCondLst>
                                  <p:childTnLst>
                                    <p:set>
                                      <p:cBhvr>
                                        <p:cTn id="25" dur="1" fill="hold">
                                          <p:stCondLst>
                                            <p:cond delay="0"/>
                                          </p:stCondLst>
                                        </p:cTn>
                                        <p:tgtEl>
                                          <p:spTgt spid="17413">
                                            <p:txEl>
                                              <p:pRg st="4" end="4"/>
                                            </p:txEl>
                                          </p:spTgt>
                                        </p:tgtEl>
                                        <p:attrNameLst>
                                          <p:attrName>style.visibility</p:attrName>
                                        </p:attrNameLst>
                                      </p:cBhvr>
                                      <p:to>
                                        <p:strVal val="visible"/>
                                      </p:to>
                                    </p:set>
                                    <p:animEffect transition="in" filter="blinds(horizontal)">
                                      <p:cBhvr>
                                        <p:cTn id="26" dur="500"/>
                                        <p:tgtEl>
                                          <p:spTgt spid="174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44" name="Rectangle 6">
            <a:extLst>
              <a:ext uri="{FF2B5EF4-FFF2-40B4-BE49-F238E27FC236}">
                <a16:creationId xmlns:a16="http://schemas.microsoft.com/office/drawing/2014/main" id="{42E01260-2A4A-40B8-BC43-4A9D76DDFD9D}"/>
              </a:ext>
            </a:extLst>
          </p:cNvPr>
          <p:cNvSpPr>
            <a:spLocks noGrp="1" noChangeArrowheads="1"/>
          </p:cNvSpPr>
          <p:nvPr>
            <p:ph type="title"/>
          </p:nvPr>
        </p:nvSpPr>
        <p:spPr/>
        <p:txBody>
          <a:bodyPr/>
          <a:lstStyle/>
          <a:p>
            <a:pPr eaLnBrk="1" hangingPunct="1"/>
            <a:r>
              <a:rPr lang="en-US" altLang="en-US"/>
              <a:t>Ezekiel and the 6</a:t>
            </a:r>
            <a:r>
              <a:rPr lang="en-US" altLang="en-US" baseline="30000"/>
              <a:t>th</a:t>
            </a:r>
            <a:r>
              <a:rPr lang="en-US" altLang="en-US"/>
              <a:t>/7</a:t>
            </a:r>
            <a:r>
              <a:rPr lang="en-US" altLang="en-US" baseline="30000"/>
              <a:t>th</a:t>
            </a:r>
            <a:r>
              <a:rPr lang="en-US" altLang="en-US"/>
              <a:t> vial</a:t>
            </a:r>
          </a:p>
        </p:txBody>
      </p:sp>
      <p:sp>
        <p:nvSpPr>
          <p:cNvPr id="9226" name="Rectangle 10">
            <a:extLst>
              <a:ext uri="{FF2B5EF4-FFF2-40B4-BE49-F238E27FC236}">
                <a16:creationId xmlns:a16="http://schemas.microsoft.com/office/drawing/2014/main" id="{BE7FE9DA-4DCC-4A5B-B72C-04EE0B1ED95C}"/>
              </a:ext>
            </a:extLst>
          </p:cNvPr>
          <p:cNvSpPr>
            <a:spLocks noGrp="1" noChangeArrowheads="1"/>
          </p:cNvSpPr>
          <p:nvPr>
            <p:ph type="body" sz="half" idx="1"/>
          </p:nvPr>
        </p:nvSpPr>
        <p:spPr>
          <a:xfrm>
            <a:off x="263236" y="1417320"/>
            <a:ext cx="4232564" cy="5318755"/>
          </a:xfrm>
        </p:spPr>
        <p:txBody>
          <a:bodyPr/>
          <a:lstStyle/>
          <a:p>
            <a:pPr marL="0" indent="0" eaLnBrk="1" hangingPunct="1">
              <a:buFont typeface="Wingdings" panose="05000000000000000000" pitchFamily="2" charset="2"/>
              <a:buNone/>
            </a:pPr>
            <a:r>
              <a:rPr lang="en-US" altLang="en-US" sz="2400" dirty="0"/>
              <a:t>“I will put hooks into thy jaws, and I will bring thee forth...</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t>“I will bring thee against my land...</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solidFill>
                  <a:srgbClr val="00CCFF"/>
                </a:solidFill>
              </a:rPr>
              <a:t>“It is done (39:8)</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t>“In that day there shall be a great shaking in the land</a:t>
            </a:r>
          </a:p>
          <a:p>
            <a:pPr marL="0" indent="0" eaLnBrk="1" hangingPunct="1">
              <a:buFont typeface="Wingdings" panose="05000000000000000000" pitchFamily="2" charset="2"/>
              <a:buNone/>
            </a:pPr>
            <a:r>
              <a:rPr lang="en-US" altLang="en-US" sz="2400" dirty="0"/>
              <a:t>“Fire on Magog and on them that dwell...in the isles</a:t>
            </a:r>
          </a:p>
        </p:txBody>
      </p:sp>
      <p:sp>
        <p:nvSpPr>
          <p:cNvPr id="9227" name="Rectangle 11">
            <a:extLst>
              <a:ext uri="{FF2B5EF4-FFF2-40B4-BE49-F238E27FC236}">
                <a16:creationId xmlns:a16="http://schemas.microsoft.com/office/drawing/2014/main" id="{41863AC8-CCE4-4E8C-8707-B0BE6C8DC548}"/>
              </a:ext>
            </a:extLst>
          </p:cNvPr>
          <p:cNvSpPr>
            <a:spLocks noGrp="1" noChangeArrowheads="1"/>
          </p:cNvSpPr>
          <p:nvPr>
            <p:ph type="body" sz="half" idx="2"/>
          </p:nvPr>
        </p:nvSpPr>
        <p:spPr>
          <a:xfrm>
            <a:off x="4648199" y="1417320"/>
            <a:ext cx="4232563" cy="5318755"/>
          </a:xfrm>
        </p:spPr>
        <p:txBody>
          <a:bodyPr/>
          <a:lstStyle/>
          <a:p>
            <a:pPr marL="0" indent="0" eaLnBrk="1" hangingPunct="1">
              <a:buFont typeface="Wingdings" panose="05000000000000000000" pitchFamily="2" charset="2"/>
              <a:buNone/>
            </a:pPr>
            <a:r>
              <a:rPr lang="en-US" altLang="en-US" sz="2400" dirty="0"/>
              <a:t>“...to gather them to the battle of the great day of God Almighty</a:t>
            </a:r>
          </a:p>
          <a:p>
            <a:pPr marL="0" indent="0" eaLnBrk="1" hangingPunct="1">
              <a:buFont typeface="Wingdings" panose="05000000000000000000" pitchFamily="2" charset="2"/>
              <a:buNone/>
            </a:pPr>
            <a:r>
              <a:rPr lang="en-US" altLang="en-US" sz="2400" dirty="0"/>
              <a:t> </a:t>
            </a:r>
          </a:p>
          <a:p>
            <a:pPr marL="0" indent="0" eaLnBrk="1" hangingPunct="1">
              <a:buFont typeface="Wingdings" panose="05000000000000000000" pitchFamily="2" charset="2"/>
              <a:buNone/>
            </a:pPr>
            <a:r>
              <a:rPr lang="en-US" altLang="en-US" sz="2400" dirty="0"/>
              <a:t>“He gathered them to a place called in the Hebrew tongue Armageddon”</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solidFill>
                  <a:srgbClr val="00CCFF"/>
                </a:solidFill>
              </a:rPr>
              <a:t>“It is done (16:17)</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t>“There was a great earthquake</a:t>
            </a:r>
          </a:p>
          <a:p>
            <a:pPr marL="0" indent="0" eaLnBrk="1" hangingPunct="1">
              <a:buFont typeface="Wingdings" panose="05000000000000000000" pitchFamily="2" charset="2"/>
              <a:buNone/>
            </a:pPr>
            <a:endParaRPr lang="en-US" altLang="en-US" sz="2400" dirty="0"/>
          </a:p>
          <a:p>
            <a:pPr marL="0" indent="0" eaLnBrk="1" hangingPunct="1">
              <a:buFont typeface="Wingdings" panose="05000000000000000000" pitchFamily="2" charset="2"/>
              <a:buNone/>
            </a:pPr>
            <a:r>
              <a:rPr lang="en-US" altLang="en-US" sz="2400" dirty="0"/>
              <a:t>“The cities of the nations fell</a:t>
            </a:r>
          </a:p>
        </p:txBody>
      </p:sp>
      <p:sp>
        <p:nvSpPr>
          <p:cNvPr id="9234" name="Text Box 18">
            <a:extLst>
              <a:ext uri="{FF2B5EF4-FFF2-40B4-BE49-F238E27FC236}">
                <a16:creationId xmlns:a16="http://schemas.microsoft.com/office/drawing/2014/main" id="{92D50E34-3189-4085-A52C-F1FD0E13002C}"/>
              </a:ext>
            </a:extLst>
          </p:cNvPr>
          <p:cNvSpPr txBox="1">
            <a:spLocks noChangeArrowheads="1"/>
          </p:cNvSpPr>
          <p:nvPr/>
        </p:nvSpPr>
        <p:spPr bwMode="auto">
          <a:xfrm>
            <a:off x="517525" y="898208"/>
            <a:ext cx="3308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dirty="0">
                <a:solidFill>
                  <a:srgbClr val="FFC000"/>
                </a:solidFill>
                <a:latin typeface="Tahoma" panose="020B0604030504040204" pitchFamily="34" charset="0"/>
              </a:rPr>
              <a:t>Ezekiel 38 &amp; 39</a:t>
            </a:r>
          </a:p>
        </p:txBody>
      </p:sp>
      <p:sp>
        <p:nvSpPr>
          <p:cNvPr id="9235" name="Text Box 19">
            <a:extLst>
              <a:ext uri="{FF2B5EF4-FFF2-40B4-BE49-F238E27FC236}">
                <a16:creationId xmlns:a16="http://schemas.microsoft.com/office/drawing/2014/main" id="{BF29AD0A-C097-4EBF-BF5F-8942EDF71B43}"/>
              </a:ext>
            </a:extLst>
          </p:cNvPr>
          <p:cNvSpPr txBox="1">
            <a:spLocks noChangeArrowheads="1"/>
          </p:cNvSpPr>
          <p:nvPr/>
        </p:nvSpPr>
        <p:spPr bwMode="auto">
          <a:xfrm>
            <a:off x="4695825" y="901383"/>
            <a:ext cx="33083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a:solidFill>
                  <a:srgbClr val="FFC000"/>
                </a:solidFill>
                <a:latin typeface="Tahoma" panose="020B0604030504040204" pitchFamily="34" charset="0"/>
              </a:rPr>
              <a:t>Revelation 16</a:t>
            </a:r>
          </a:p>
        </p:txBody>
      </p:sp>
    </p:spTree>
    <p:extLst>
      <p:ext uri="{BB962C8B-B14F-4D97-AF65-F5344CB8AC3E}">
        <p14:creationId xmlns:p14="http://schemas.microsoft.com/office/powerpoint/2010/main" val="366202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34"/>
                                        </p:tgtEl>
                                        <p:attrNameLst>
                                          <p:attrName>style.visibility</p:attrName>
                                        </p:attrNameLst>
                                      </p:cBhvr>
                                      <p:to>
                                        <p:strVal val="visible"/>
                                      </p:to>
                                    </p:set>
                                    <p:animEffect transition="in" filter="dissolve">
                                      <p:cBhvr>
                                        <p:cTn id="7" dur="500"/>
                                        <p:tgtEl>
                                          <p:spTgt spid="92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235"/>
                                        </p:tgtEl>
                                        <p:attrNameLst>
                                          <p:attrName>style.visibility</p:attrName>
                                        </p:attrNameLst>
                                      </p:cBhvr>
                                      <p:to>
                                        <p:strVal val="visible"/>
                                      </p:to>
                                    </p:set>
                                    <p:animEffect transition="in" filter="dissolve">
                                      <p:cBhvr>
                                        <p:cTn id="10" dur="500"/>
                                        <p:tgtEl>
                                          <p:spTgt spid="923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2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27">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27">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226">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22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226">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227">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226">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227">
                                            <p:txEl>
                                              <p:pRg st="6" end="6"/>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226">
                                            <p:txEl>
                                              <p:pRg st="9" end="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2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uiExpand="1" build="p" bldLvl="3"/>
      <p:bldP spid="9227" grpId="0" uiExpand="1" build="p" bldLvl="3"/>
      <p:bldP spid="9234" grpId="0"/>
      <p:bldP spid="92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3281265-4A6C-4E3B-8F1F-8CAB0DD023F1}"/>
              </a:ext>
            </a:extLst>
          </p:cNvPr>
          <p:cNvSpPr>
            <a:spLocks noGrp="1"/>
          </p:cNvSpPr>
          <p:nvPr>
            <p:ph type="title"/>
          </p:nvPr>
        </p:nvSpPr>
        <p:spPr/>
        <p:txBody>
          <a:bodyPr/>
          <a:lstStyle/>
          <a:p>
            <a:pPr algn="ctr"/>
            <a:r>
              <a:rPr lang="en-CA" dirty="0">
                <a:ln>
                  <a:solidFill>
                    <a:schemeClr val="bg1"/>
                  </a:solidFill>
                </a:ln>
                <a:solidFill>
                  <a:srgbClr val="FF0000"/>
                </a:solidFill>
              </a:rPr>
              <a:t>Jeremiah 25:31-33</a:t>
            </a:r>
            <a:endParaRPr lang="en-CA" dirty="0"/>
          </a:p>
        </p:txBody>
      </p:sp>
      <p:sp>
        <p:nvSpPr>
          <p:cNvPr id="8" name="Content Placeholder 7">
            <a:extLst>
              <a:ext uri="{FF2B5EF4-FFF2-40B4-BE49-F238E27FC236}">
                <a16:creationId xmlns:a16="http://schemas.microsoft.com/office/drawing/2014/main" id="{FD392202-AD80-46C7-B1BD-BA2A336F3DC4}"/>
              </a:ext>
            </a:extLst>
          </p:cNvPr>
          <p:cNvSpPr>
            <a:spLocks noGrp="1"/>
          </p:cNvSpPr>
          <p:nvPr>
            <p:ph idx="1"/>
          </p:nvPr>
        </p:nvSpPr>
        <p:spPr>
          <a:xfrm>
            <a:off x="563880" y="981075"/>
            <a:ext cx="8038466" cy="5655252"/>
          </a:xfrm>
        </p:spPr>
        <p:txBody>
          <a:bodyPr/>
          <a:lstStyle/>
          <a:p>
            <a:pPr marL="0" indent="0">
              <a:buNone/>
            </a:pPr>
            <a:r>
              <a:rPr lang="en-CA" dirty="0"/>
              <a:t>A noise shall come </a:t>
            </a:r>
            <a:r>
              <a:rPr lang="en-CA" i="1" dirty="0"/>
              <a:t>even</a:t>
            </a:r>
            <a:r>
              <a:rPr lang="en-CA" dirty="0"/>
              <a:t> to </a:t>
            </a:r>
            <a:r>
              <a:rPr lang="en-CA" dirty="0">
                <a:solidFill>
                  <a:srgbClr val="00B0F0"/>
                </a:solidFill>
              </a:rPr>
              <a:t>the ends of the earth</a:t>
            </a:r>
            <a:r>
              <a:rPr lang="en-CA" dirty="0"/>
              <a:t>; for the LORD hath </a:t>
            </a:r>
            <a:r>
              <a:rPr lang="en-CA" dirty="0">
                <a:solidFill>
                  <a:srgbClr val="FFFF00"/>
                </a:solidFill>
              </a:rPr>
              <a:t>a controversy with the nations</a:t>
            </a:r>
            <a:r>
              <a:rPr lang="en-CA" dirty="0"/>
              <a:t>, he will plead with all flesh; he will give them </a:t>
            </a:r>
            <a:r>
              <a:rPr lang="en-CA" i="1" dirty="0"/>
              <a:t>that are</a:t>
            </a:r>
            <a:r>
              <a:rPr lang="en-CA" dirty="0"/>
              <a:t> wicked to the sword, saith the LORD. Thus saith the LORD of hosts, Behold, </a:t>
            </a:r>
            <a:r>
              <a:rPr lang="en-CA" dirty="0">
                <a:solidFill>
                  <a:srgbClr val="00FF00"/>
                </a:solidFill>
              </a:rPr>
              <a:t>evil shall go forth from nation to nation</a:t>
            </a:r>
            <a:r>
              <a:rPr lang="en-CA" dirty="0"/>
              <a:t>, and a great whirlwind shall be raised up from the coasts of the earth. </a:t>
            </a:r>
            <a:r>
              <a:rPr lang="en-CA" dirty="0">
                <a:solidFill>
                  <a:srgbClr val="FF99FF"/>
                </a:solidFill>
              </a:rPr>
              <a:t>And the slain of the LORD shall be at that day from </a:t>
            </a:r>
            <a:r>
              <a:rPr lang="en-CA" i="1" dirty="0">
                <a:solidFill>
                  <a:srgbClr val="FF99FF"/>
                </a:solidFill>
              </a:rPr>
              <a:t>one</a:t>
            </a:r>
            <a:r>
              <a:rPr lang="en-CA" dirty="0">
                <a:solidFill>
                  <a:srgbClr val="FF99FF"/>
                </a:solidFill>
              </a:rPr>
              <a:t> end of the earth even unto the </a:t>
            </a:r>
            <a:r>
              <a:rPr lang="en-CA" i="1" dirty="0">
                <a:solidFill>
                  <a:srgbClr val="FF99FF"/>
                </a:solidFill>
              </a:rPr>
              <a:t>other</a:t>
            </a:r>
            <a:r>
              <a:rPr lang="en-CA" dirty="0">
                <a:solidFill>
                  <a:srgbClr val="FF99FF"/>
                </a:solidFill>
              </a:rPr>
              <a:t> end of the earth: </a:t>
            </a:r>
            <a:r>
              <a:rPr lang="en-CA" dirty="0"/>
              <a:t>they shall not be lamented, neither gathered, nor buried; they shall be dung upon the ground.</a:t>
            </a:r>
          </a:p>
        </p:txBody>
      </p:sp>
      <p:sp>
        <p:nvSpPr>
          <p:cNvPr id="5" name="Slide Number Placeholder 4">
            <a:extLst>
              <a:ext uri="{FF2B5EF4-FFF2-40B4-BE49-F238E27FC236}">
                <a16:creationId xmlns:a16="http://schemas.microsoft.com/office/drawing/2014/main" id="{4DFAD4DB-F2C7-4BED-848C-6465F77C480E}"/>
              </a:ext>
            </a:extLst>
          </p:cNvPr>
          <p:cNvSpPr>
            <a:spLocks noGrp="1"/>
          </p:cNvSpPr>
          <p:nvPr>
            <p:ph type="sldNum" sz="quarter" idx="11"/>
          </p:nvPr>
        </p:nvSpPr>
        <p:spPr/>
        <p:txBody>
          <a:bodyPr/>
          <a:lstStyle/>
          <a:p>
            <a:pPr>
              <a:defRPr/>
            </a:pPr>
            <a:fld id="{4E8CC3A0-FCCE-4EDC-BE77-EDC950FBCCD7}" type="slidenum">
              <a:rPr lang="en-US" altLang="en-US" smtClean="0"/>
              <a:pPr>
                <a:defRPr/>
              </a:pPr>
              <a:t>13</a:t>
            </a:fld>
            <a:endParaRPr lang="en-US" altLang="en-US"/>
          </a:p>
        </p:txBody>
      </p:sp>
    </p:spTree>
    <p:extLst>
      <p:ext uri="{BB962C8B-B14F-4D97-AF65-F5344CB8AC3E}">
        <p14:creationId xmlns:p14="http://schemas.microsoft.com/office/powerpoint/2010/main" val="339307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The image falls</a:t>
            </a:r>
          </a:p>
        </p:txBody>
      </p:sp>
      <p:pic>
        <p:nvPicPr>
          <p:cNvPr id="13" name="Picture 12" descr="Daniel 2 - Image Two Phase copy.JPG"/>
          <p:cNvPicPr>
            <a:picLocks noChangeAspect="1"/>
          </p:cNvPicPr>
          <p:nvPr/>
        </p:nvPicPr>
        <p:blipFill>
          <a:blip r:embed="rId3"/>
          <a:stretch>
            <a:fillRect/>
          </a:stretch>
        </p:blipFill>
        <p:spPr>
          <a:xfrm>
            <a:off x="0" y="0"/>
            <a:ext cx="9144000" cy="6858000"/>
          </a:xfrm>
          <a:prstGeom prst="rect">
            <a:avLst/>
          </a:prstGeom>
        </p:spPr>
      </p:pic>
      <p:cxnSp>
        <p:nvCxnSpPr>
          <p:cNvPr id="15" name="Straight Connector 14"/>
          <p:cNvCxnSpPr/>
          <p:nvPr/>
        </p:nvCxnSpPr>
        <p:spPr>
          <a:xfrm flipV="1">
            <a:off x="-381000" y="457200"/>
            <a:ext cx="9829800" cy="54864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descr="Jeremiah 25v17-26 copy.jpg"/>
          <p:cNvPicPr>
            <a:picLocks noChangeAspect="1"/>
          </p:cNvPicPr>
          <p:nvPr/>
        </p:nvPicPr>
        <p:blipFill>
          <a:blip r:embed="rId3"/>
          <a:stretch>
            <a:fillRect/>
          </a:stretch>
        </p:blipFill>
        <p:spPr>
          <a:xfrm>
            <a:off x="0" y="0"/>
            <a:ext cx="9144000" cy="6858000"/>
          </a:xfrm>
          <a:prstGeom prst="rect">
            <a:avLst/>
          </a:prstGeom>
        </p:spPr>
      </p:pic>
      <p:sp>
        <p:nvSpPr>
          <p:cNvPr id="61442" name="Rectangle 2"/>
          <p:cNvSpPr>
            <a:spLocks noGrp="1" noChangeArrowheads="1"/>
          </p:cNvSpPr>
          <p:nvPr>
            <p:ph type="title"/>
          </p:nvPr>
        </p:nvSpPr>
        <p:spPr>
          <a:xfrm>
            <a:off x="213360" y="731520"/>
            <a:ext cx="3947160" cy="1143000"/>
          </a:xfrm>
        </p:spPr>
        <p:txBody>
          <a:bodyPr>
            <a:noAutofit/>
            <a:scene3d>
              <a:camera prst="orthographicFront"/>
              <a:lightRig rig="glow" dir="tl">
                <a:rot lat="0" lon="0" rev="5400000"/>
              </a:lightRig>
            </a:scene3d>
            <a:sp3d contourW="12700">
              <a:contourClr>
                <a:schemeClr val="accent6">
                  <a:shade val="73000"/>
                </a:schemeClr>
              </a:contourClr>
            </a:sp3d>
          </a:bodyPr>
          <a:lstStyle/>
          <a:p>
            <a:r>
              <a:rPr lang="en-US" sz="3600" dirty="0">
                <a:ln w="11430"/>
                <a:solidFill>
                  <a:srgbClr val="FFC000"/>
                </a:solidFill>
                <a:effectLst>
                  <a:outerShdw blurRad="50800" dist="38100" dir="2700000" algn="tl" rotWithShape="0">
                    <a:prstClr val="black">
                      <a:alpha val="40000"/>
                    </a:prstClr>
                  </a:outerShdw>
                </a:effectLst>
              </a:rPr>
              <a:t>A Controversy  with the Nations</a:t>
            </a:r>
          </a:p>
        </p:txBody>
      </p:sp>
      <p:sp>
        <p:nvSpPr>
          <p:cNvPr id="4" name="Rectangle 3">
            <a:extLst>
              <a:ext uri="{FF2B5EF4-FFF2-40B4-BE49-F238E27FC236}">
                <a16:creationId xmlns:a16="http://schemas.microsoft.com/office/drawing/2014/main" id="{836A9773-FB32-4D66-8B96-0D024538067F}"/>
              </a:ext>
            </a:extLst>
          </p:cNvPr>
          <p:cNvSpPr txBox="1">
            <a:spLocks noChangeArrowheads="1"/>
          </p:cNvSpPr>
          <p:nvPr/>
        </p:nvSpPr>
        <p:spPr>
          <a:xfrm>
            <a:off x="4282440" y="3078481"/>
            <a:ext cx="4619625" cy="3657600"/>
          </a:xfrm>
          <a:prstGeom prst="rect">
            <a:avLst/>
          </a:prstGeom>
        </p:spPr>
        <p:txBody>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4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000" b="1">
                <a:solidFill>
                  <a:schemeClr val="bg1"/>
                </a:solidFill>
                <a:latin typeface="Candara" panose="020E0502030303020204" pitchFamily="34" charset="0"/>
              </a:defRPr>
            </a:lvl3pPr>
            <a:lvl4pPr marL="1724025"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pPr eaLnBrk="1" hangingPunct="1">
              <a:lnSpc>
                <a:spcPct val="90000"/>
              </a:lnSpc>
            </a:pPr>
            <a:r>
              <a:rPr lang="en-US" altLang="en-US" kern="0">
                <a:effectLst>
                  <a:glow rad="228600">
                    <a:srgbClr val="000000"/>
                  </a:glow>
                </a:effectLst>
              </a:rPr>
              <a:t>A proclamation is issued from Zion - </a:t>
            </a:r>
            <a:r>
              <a:rPr lang="en-US" altLang="en-US" kern="0">
                <a:ln>
                  <a:solidFill>
                    <a:schemeClr val="bg1"/>
                  </a:solidFill>
                </a:ln>
                <a:solidFill>
                  <a:srgbClr val="FF0000"/>
                </a:solidFill>
                <a:effectLst>
                  <a:glow rad="228600">
                    <a:srgbClr val="000000"/>
                  </a:glow>
                </a:effectLst>
              </a:rPr>
              <a:t>Zech.9:10; Rev.14:6</a:t>
            </a:r>
          </a:p>
          <a:p>
            <a:pPr eaLnBrk="1" hangingPunct="1">
              <a:lnSpc>
                <a:spcPct val="90000"/>
              </a:lnSpc>
            </a:pPr>
            <a:r>
              <a:rPr lang="en-US" altLang="en-US" kern="0">
                <a:effectLst>
                  <a:glow rad="228600">
                    <a:srgbClr val="000000"/>
                  </a:glow>
                </a:effectLst>
              </a:rPr>
              <a:t>Certain nations are hostile to Jesus’ authority - </a:t>
            </a:r>
            <a:r>
              <a:rPr lang="en-US" altLang="en-US" kern="0">
                <a:ln>
                  <a:solidFill>
                    <a:schemeClr val="bg1"/>
                  </a:solidFill>
                </a:ln>
                <a:solidFill>
                  <a:srgbClr val="FF0000"/>
                </a:solidFill>
                <a:effectLst>
                  <a:glow rad="228600">
                    <a:srgbClr val="000000"/>
                  </a:glow>
                </a:effectLst>
              </a:rPr>
              <a:t>Psa.2:1-6; Psa.110:2,3</a:t>
            </a:r>
          </a:p>
          <a:p>
            <a:pPr eaLnBrk="1" hangingPunct="1">
              <a:lnSpc>
                <a:spcPct val="90000"/>
              </a:lnSpc>
            </a:pPr>
            <a:r>
              <a:rPr lang="en-US" altLang="en-US" kern="0">
                <a:effectLst>
                  <a:glow rad="228600">
                    <a:srgbClr val="000000"/>
                  </a:glow>
                </a:effectLst>
              </a:rPr>
              <a:t>Babylon comes into remembrance before God - </a:t>
            </a:r>
            <a:r>
              <a:rPr lang="en-US" altLang="en-US" kern="0">
                <a:ln>
                  <a:solidFill>
                    <a:schemeClr val="bg1"/>
                  </a:solidFill>
                </a:ln>
                <a:solidFill>
                  <a:srgbClr val="FF0000"/>
                </a:solidFill>
                <a:effectLst>
                  <a:glow rad="228600">
                    <a:srgbClr val="000000"/>
                  </a:glow>
                </a:effectLst>
              </a:rPr>
              <a:t>Rev.14:8; Rev.16:19</a:t>
            </a:r>
            <a:endParaRPr lang="en-US" altLang="en-US" kern="0" dirty="0">
              <a:ln>
                <a:solidFill>
                  <a:schemeClr val="bg1"/>
                </a:solidFill>
              </a:ln>
              <a:solidFill>
                <a:srgbClr val="FF0000"/>
              </a:solidFill>
              <a:effectLst>
                <a:glow rad="228600">
                  <a:srgbClr val="000000"/>
                </a:glo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81000" y="0"/>
            <a:ext cx="8229600" cy="1143000"/>
          </a:xfrm>
        </p:spPr>
        <p:txBody>
          <a:bodyPr>
            <a:scene3d>
              <a:camera prst="orthographicFront"/>
              <a:lightRig rig="brightRoom" dir="t"/>
            </a:scene3d>
            <a:sp3d contourW="6350" prstMaterial="plastic">
              <a:contourClr>
                <a:schemeClr val="accent1">
                  <a:tint val="100000"/>
                  <a:shade val="100000"/>
                  <a:hueMod val="100000"/>
                  <a:satMod val="100000"/>
                </a:schemeClr>
              </a:contourClr>
            </a:sp3d>
          </a:bodyPr>
          <a:lstStyle/>
          <a:p>
            <a:r>
              <a:rPr lang="en-US" dirty="0">
                <a:ln/>
                <a:effectLst/>
              </a:rPr>
              <a:t>The sheep and the goats</a:t>
            </a:r>
          </a:p>
        </p:txBody>
      </p:sp>
      <p:sp>
        <p:nvSpPr>
          <p:cNvPr id="36867" name="Rectangle 3"/>
          <p:cNvSpPr>
            <a:spLocks noGrp="1" noChangeArrowheads="1"/>
          </p:cNvSpPr>
          <p:nvPr>
            <p:ph type="body" idx="1"/>
          </p:nvPr>
        </p:nvSpPr>
        <p:spPr>
          <a:xfrm>
            <a:off x="457200" y="1066800"/>
            <a:ext cx="4114800" cy="5577840"/>
          </a:xfrm>
        </p:spPr>
        <p:txBody>
          <a:bodyPr>
            <a:normAutofit/>
          </a:bodyPr>
          <a:lstStyle/>
          <a:p>
            <a:pPr defTabSz="114300"/>
            <a:r>
              <a:rPr lang="en-US" b="1" dirty="0">
                <a:effectLst/>
              </a:rPr>
              <a:t>Jesus is sitting on his throne: </a:t>
            </a:r>
            <a:r>
              <a:rPr lang="en-US" b="1" dirty="0">
                <a:ln>
                  <a:solidFill>
                    <a:schemeClr val="bg1"/>
                  </a:solidFill>
                </a:ln>
                <a:solidFill>
                  <a:srgbClr val="FF0000"/>
                </a:solidFill>
                <a:effectLst/>
              </a:rPr>
              <a:t>Luke 1:32; Matt.19:28; Jer.3:17</a:t>
            </a:r>
          </a:p>
          <a:p>
            <a:pPr defTabSz="114300"/>
            <a:r>
              <a:rPr lang="en-US" b="1" dirty="0">
                <a:effectLst/>
              </a:rPr>
              <a:t>All nations are gathered for judgment: </a:t>
            </a:r>
            <a:r>
              <a:rPr lang="en-US" sz="2800" b="1" dirty="0">
                <a:ln>
                  <a:solidFill>
                    <a:schemeClr val="bg1"/>
                  </a:solidFill>
                </a:ln>
                <a:solidFill>
                  <a:srgbClr val="FF0000"/>
                </a:solidFill>
                <a:effectLst/>
              </a:rPr>
              <a:t>Joel 3:12; Zech.14:16; Rev.14:6</a:t>
            </a:r>
          </a:p>
          <a:p>
            <a:pPr defTabSz="114300"/>
            <a:r>
              <a:rPr lang="en-US" b="1" dirty="0">
                <a:effectLst/>
              </a:rPr>
              <a:t>Nations which are blessed inherit the kingdom: </a:t>
            </a:r>
            <a:r>
              <a:rPr lang="en-US" sz="2800" b="1" dirty="0">
                <a:ln>
                  <a:solidFill>
                    <a:schemeClr val="bg1"/>
                  </a:solidFill>
                </a:ln>
                <a:solidFill>
                  <a:srgbClr val="FF0000"/>
                </a:solidFill>
                <a:effectLst/>
              </a:rPr>
              <a:t>Isaiah 2:2; Psa.72:11; Zech.14:16</a:t>
            </a:r>
          </a:p>
        </p:txBody>
      </p:sp>
      <p:pic>
        <p:nvPicPr>
          <p:cNvPr id="6" name="Picture 5" descr="Sheep and Goats.jpg">
            <a:extLst>
              <a:ext uri="{FF2B5EF4-FFF2-40B4-BE49-F238E27FC236}">
                <a16:creationId xmlns:a16="http://schemas.microsoft.com/office/drawing/2014/main" id="{DA86225E-0BE8-4E2A-98D6-E007CCB2777F}"/>
              </a:ext>
            </a:extLst>
          </p:cNvPr>
          <p:cNvPicPr>
            <a:picLocks noChangeAspect="1"/>
          </p:cNvPicPr>
          <p:nvPr/>
        </p:nvPicPr>
        <p:blipFill rotWithShape="1">
          <a:blip r:embed="rId3"/>
          <a:srcRect l="54667" t="56222"/>
          <a:stretch/>
        </p:blipFill>
        <p:spPr>
          <a:xfrm>
            <a:off x="5485858" y="4046220"/>
            <a:ext cx="3124742" cy="22631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6" descr="Sheep and Goats.jpg">
            <a:extLst>
              <a:ext uri="{FF2B5EF4-FFF2-40B4-BE49-F238E27FC236}">
                <a16:creationId xmlns:a16="http://schemas.microsoft.com/office/drawing/2014/main" id="{B87BFC78-D8F3-406A-AB5C-80C092128096}"/>
              </a:ext>
            </a:extLst>
          </p:cNvPr>
          <p:cNvPicPr>
            <a:picLocks noChangeAspect="1"/>
          </p:cNvPicPr>
          <p:nvPr/>
        </p:nvPicPr>
        <p:blipFill rotWithShape="1">
          <a:blip r:embed="rId3"/>
          <a:srcRect t="54444" r="63914"/>
          <a:stretch/>
        </p:blipFill>
        <p:spPr>
          <a:xfrm>
            <a:off x="5188716" y="1066800"/>
            <a:ext cx="2797043" cy="26482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p:txBody>
          <a:bodyPr/>
          <a:lstStyle/>
          <a:p>
            <a:r>
              <a:rPr lang="en-US"/>
              <a:t>The sheep and the goats</a:t>
            </a:r>
          </a:p>
        </p:txBody>
      </p:sp>
      <p:sp>
        <p:nvSpPr>
          <p:cNvPr id="37892" name="Rectangle 4"/>
          <p:cNvSpPr>
            <a:spLocks noGrp="1" noChangeArrowheads="1"/>
          </p:cNvSpPr>
          <p:nvPr>
            <p:ph type="body" idx="1"/>
          </p:nvPr>
        </p:nvSpPr>
        <p:spPr>
          <a:xfrm>
            <a:off x="457200" y="981075"/>
            <a:ext cx="4953000" cy="5523419"/>
          </a:xfrm>
        </p:spPr>
        <p:txBody>
          <a:bodyPr>
            <a:normAutofit/>
          </a:bodyPr>
          <a:lstStyle/>
          <a:p>
            <a:pPr>
              <a:lnSpc>
                <a:spcPct val="90000"/>
              </a:lnSpc>
            </a:pPr>
            <a:r>
              <a:rPr lang="en-US" dirty="0">
                <a:effectLst>
                  <a:outerShdw blurRad="50800" dist="38100" dir="2700000" algn="tl" rotWithShape="0">
                    <a:prstClr val="black">
                      <a:alpha val="40000"/>
                    </a:prstClr>
                  </a:outerShdw>
                </a:effectLst>
              </a:rPr>
              <a:t>Who are his brethren </a:t>
            </a:r>
            <a:r>
              <a:rPr lang="en-US" dirty="0">
                <a:ln>
                  <a:solidFill>
                    <a:schemeClr val="bg1"/>
                  </a:solidFill>
                </a:ln>
                <a:solidFill>
                  <a:srgbClr val="FF0000"/>
                </a:solidFill>
                <a:effectLst>
                  <a:outerShdw blurRad="50800" dist="38100" dir="2700000" algn="tl" rotWithShape="0">
                    <a:prstClr val="black">
                      <a:alpha val="40000"/>
                    </a:prstClr>
                  </a:outerShdw>
                </a:effectLst>
              </a:rPr>
              <a:t>(v.40)</a:t>
            </a:r>
          </a:p>
          <a:p>
            <a:pPr lvl="1">
              <a:lnSpc>
                <a:spcPct val="90000"/>
              </a:lnSpc>
            </a:pPr>
            <a:r>
              <a:rPr lang="en-US" sz="2800" dirty="0">
                <a:effectLst>
                  <a:outerShdw blurRad="50800" dist="38100" dir="2700000" algn="tl" rotWithShape="0">
                    <a:prstClr val="black">
                      <a:alpha val="40000"/>
                    </a:prstClr>
                  </a:outerShdw>
                </a:effectLst>
              </a:rPr>
              <a:t>The Saints – </a:t>
            </a:r>
            <a:r>
              <a:rPr lang="en-US" sz="2800" dirty="0">
                <a:ln>
                  <a:solidFill>
                    <a:schemeClr val="bg1"/>
                  </a:solidFill>
                </a:ln>
                <a:solidFill>
                  <a:srgbClr val="FF0000"/>
                </a:solidFill>
                <a:effectLst>
                  <a:outerShdw blurRad="50800" dist="38100" dir="2700000" algn="tl" rotWithShape="0">
                    <a:prstClr val="black">
                      <a:alpha val="40000"/>
                    </a:prstClr>
                  </a:outerShdw>
                </a:effectLst>
              </a:rPr>
              <a:t>Matt.12:49; 1Cor.8:12</a:t>
            </a:r>
          </a:p>
          <a:p>
            <a:pPr lvl="1">
              <a:lnSpc>
                <a:spcPct val="90000"/>
              </a:lnSpc>
            </a:pPr>
            <a:r>
              <a:rPr lang="en-US" sz="2800" dirty="0">
                <a:effectLst>
                  <a:outerShdw blurRad="50800" dist="38100" dir="2700000" algn="tl" rotWithShape="0">
                    <a:prstClr val="black">
                      <a:alpha val="40000"/>
                    </a:prstClr>
                  </a:outerShdw>
                </a:effectLst>
              </a:rPr>
              <a:t>Israel – </a:t>
            </a:r>
            <a:r>
              <a:rPr lang="en-US" sz="2800" dirty="0">
                <a:ln>
                  <a:solidFill>
                    <a:schemeClr val="bg1"/>
                  </a:solidFill>
                </a:ln>
                <a:solidFill>
                  <a:srgbClr val="FF0000"/>
                </a:solidFill>
                <a:effectLst>
                  <a:outerShdw blurRad="50800" dist="38100" dir="2700000" algn="tl" rotWithShape="0">
                    <a:prstClr val="black">
                      <a:alpha val="40000"/>
                    </a:prstClr>
                  </a:outerShdw>
                </a:effectLst>
              </a:rPr>
              <a:t>Deut.28:48</a:t>
            </a:r>
          </a:p>
          <a:p>
            <a:pPr>
              <a:lnSpc>
                <a:spcPct val="90000"/>
              </a:lnSpc>
            </a:pPr>
            <a:r>
              <a:rPr lang="en-US" dirty="0">
                <a:effectLst>
                  <a:outerShdw blurRad="50800" dist="38100" dir="2700000" algn="tl" rotWithShape="0">
                    <a:prstClr val="black">
                      <a:alpha val="40000"/>
                    </a:prstClr>
                  </a:outerShdw>
                </a:effectLst>
              </a:rPr>
              <a:t>How do the nations </a:t>
            </a:r>
            <a:r>
              <a:rPr lang="en-US" dirty="0">
                <a:solidFill>
                  <a:srgbClr val="00CCFF"/>
                </a:solidFill>
                <a:effectLst>
                  <a:outerShdw blurRad="50800" dist="38100" dir="2700000" algn="tl" rotWithShape="0">
                    <a:prstClr val="black">
                      <a:alpha val="40000"/>
                    </a:prstClr>
                  </a:outerShdw>
                </a:effectLst>
              </a:rPr>
              <a:t>inherit</a:t>
            </a:r>
            <a:r>
              <a:rPr lang="en-US" dirty="0">
                <a:effectLst>
                  <a:outerShdw blurRad="50800" dist="38100" dir="2700000" algn="tl" rotWithShape="0">
                    <a:prstClr val="black">
                      <a:alpha val="40000"/>
                    </a:prstClr>
                  </a:outerShdw>
                </a:effectLst>
              </a:rPr>
              <a:t> the kingdom </a:t>
            </a:r>
            <a:r>
              <a:rPr lang="en-US" dirty="0">
                <a:ln>
                  <a:solidFill>
                    <a:schemeClr val="bg1"/>
                  </a:solidFill>
                </a:ln>
                <a:solidFill>
                  <a:srgbClr val="FF0000"/>
                </a:solidFill>
                <a:effectLst>
                  <a:outerShdw blurRad="50800" dist="38100" dir="2700000" algn="tl" rotWithShape="0">
                    <a:prstClr val="black">
                      <a:alpha val="40000"/>
                    </a:prstClr>
                  </a:outerShdw>
                </a:effectLst>
              </a:rPr>
              <a:t>(v.34)?</a:t>
            </a:r>
          </a:p>
          <a:p>
            <a:pPr lvl="1">
              <a:lnSpc>
                <a:spcPct val="90000"/>
              </a:lnSpc>
            </a:pPr>
            <a:r>
              <a:rPr lang="en-US" sz="2800" dirty="0">
                <a:ln>
                  <a:solidFill>
                    <a:schemeClr val="bg1"/>
                  </a:solidFill>
                </a:ln>
                <a:solidFill>
                  <a:srgbClr val="FF0000"/>
                </a:solidFill>
                <a:effectLst>
                  <a:outerShdw blurRad="50800" dist="38100" dir="2700000" algn="tl" rotWithShape="0">
                    <a:prstClr val="black">
                      <a:alpha val="40000"/>
                    </a:prstClr>
                  </a:outerShdw>
                </a:effectLst>
              </a:rPr>
              <a:t>Micah 4:8; Psalm 2:10-12; Mal.1:11; Zeph.2:11</a:t>
            </a:r>
          </a:p>
          <a:p>
            <a:pPr>
              <a:lnSpc>
                <a:spcPct val="90000"/>
              </a:lnSpc>
            </a:pPr>
            <a:r>
              <a:rPr lang="en-US" dirty="0">
                <a:effectLst>
                  <a:outerShdw blurRad="50800" dist="38100" dir="2700000" algn="tl" rotWithShape="0">
                    <a:prstClr val="black">
                      <a:alpha val="40000"/>
                    </a:prstClr>
                  </a:outerShdw>
                </a:effectLst>
              </a:rPr>
              <a:t>How do the nations inherit life eternal </a:t>
            </a:r>
            <a:r>
              <a:rPr lang="en-US" dirty="0">
                <a:ln>
                  <a:solidFill>
                    <a:schemeClr val="bg1"/>
                  </a:solidFill>
                </a:ln>
                <a:solidFill>
                  <a:srgbClr val="FF0000"/>
                </a:solidFill>
                <a:effectLst>
                  <a:outerShdw blurRad="50800" dist="38100" dir="2700000" algn="tl" rotWithShape="0">
                    <a:prstClr val="black">
                      <a:alpha val="40000"/>
                    </a:prstClr>
                  </a:outerShdw>
                </a:effectLst>
              </a:rPr>
              <a:t>(v.46)?</a:t>
            </a:r>
          </a:p>
          <a:p>
            <a:pPr lvl="1">
              <a:lnSpc>
                <a:spcPct val="90000"/>
              </a:lnSpc>
            </a:pPr>
            <a:r>
              <a:rPr lang="en-US" sz="2800" dirty="0">
                <a:effectLst>
                  <a:outerShdw blurRad="50800" dist="38100" dir="2700000" algn="tl" rotWithShape="0">
                    <a:prstClr val="black">
                      <a:alpha val="40000"/>
                    </a:prstClr>
                  </a:outerShdw>
                </a:effectLst>
              </a:rPr>
              <a:t> </a:t>
            </a:r>
            <a:r>
              <a:rPr lang="en-US" sz="2800" dirty="0" err="1">
                <a:solidFill>
                  <a:srgbClr val="00FF00"/>
                </a:solidFill>
                <a:effectLst>
                  <a:outerShdw blurRad="50800" dist="38100" dir="2700000" algn="tl" rotWithShape="0">
                    <a:prstClr val="black">
                      <a:alpha val="40000"/>
                    </a:prstClr>
                  </a:outerShdw>
                </a:effectLst>
              </a:rPr>
              <a:t>ζωη</a:t>
            </a:r>
            <a:r>
              <a:rPr lang="en-US" sz="2800" dirty="0">
                <a:solidFill>
                  <a:srgbClr val="00FF00"/>
                </a:solidFill>
                <a:effectLst>
                  <a:outerShdw blurRad="50800" dist="38100" dir="2700000" algn="tl" rotWithShape="0">
                    <a:prstClr val="black">
                      <a:alpha val="40000"/>
                    </a:prstClr>
                  </a:outerShdw>
                </a:effectLst>
              </a:rPr>
              <a:t>́ α</a:t>
            </a:r>
            <a:r>
              <a:rPr lang="en-US" sz="2800" dirty="0" err="1">
                <a:solidFill>
                  <a:srgbClr val="00FF00"/>
                </a:solidFill>
                <a:effectLst>
                  <a:outerShdw blurRad="50800" dist="38100" dir="2700000" algn="tl" rotWithShape="0">
                    <a:prstClr val="black">
                      <a:alpha val="40000"/>
                    </a:prstClr>
                  </a:outerShdw>
                </a:effectLst>
              </a:rPr>
              <a:t>ἰώνιος</a:t>
            </a:r>
            <a:r>
              <a:rPr lang="en-US" sz="2800" dirty="0">
                <a:solidFill>
                  <a:srgbClr val="00FF00"/>
                </a:solidFill>
                <a:effectLst>
                  <a:outerShdw blurRad="50800" dist="38100" dir="2700000" algn="tl" rotWithShape="0">
                    <a:prstClr val="black">
                      <a:alpha val="40000"/>
                    </a:prstClr>
                  </a:outerShdw>
                </a:effectLst>
              </a:rPr>
              <a:t> </a:t>
            </a:r>
            <a:r>
              <a:rPr lang="en-US" sz="2800" dirty="0">
                <a:effectLst>
                  <a:outerShdw blurRad="50800" dist="38100" dir="2700000" algn="tl" rotWithShape="0">
                    <a:prstClr val="black">
                      <a:alpha val="40000"/>
                    </a:prstClr>
                  </a:outerShdw>
                </a:effectLst>
              </a:rPr>
              <a:t>– life age- lasting, </a:t>
            </a:r>
            <a:r>
              <a:rPr lang="en-US" sz="2800" dirty="0" err="1">
                <a:solidFill>
                  <a:srgbClr val="FFFF66"/>
                </a:solidFill>
                <a:effectLst>
                  <a:outerShdw blurRad="50800" dist="38100" dir="2700000" algn="tl" rotWithShape="0">
                    <a:prstClr val="black">
                      <a:alpha val="40000"/>
                    </a:prstClr>
                  </a:outerShdw>
                </a:effectLst>
              </a:rPr>
              <a:t>Rotherham</a:t>
            </a:r>
            <a:r>
              <a:rPr lang="en-US" sz="2800" dirty="0">
                <a:effectLst>
                  <a:outerShdw blurRad="50800" dist="38100" dir="2700000" algn="tl" rotWithShape="0">
                    <a:prstClr val="black">
                      <a:alpha val="40000"/>
                    </a:prstClr>
                  </a:outerShdw>
                </a:effectLst>
              </a:rPr>
              <a:t> = </a:t>
            </a:r>
            <a:r>
              <a:rPr lang="en-US" sz="2800" dirty="0">
                <a:solidFill>
                  <a:srgbClr val="FFFF66"/>
                </a:solidFill>
                <a:effectLst>
                  <a:outerShdw blurRad="50800" dist="38100" dir="2700000" algn="tl" rotWithShape="0">
                    <a:prstClr val="black">
                      <a:alpha val="40000"/>
                    </a:prstClr>
                  </a:outerShdw>
                </a:effectLst>
              </a:rPr>
              <a:t>“age-abiding life”</a:t>
            </a:r>
          </a:p>
          <a:p>
            <a:pPr lvl="1">
              <a:lnSpc>
                <a:spcPct val="90000"/>
              </a:lnSpc>
            </a:pPr>
            <a:r>
              <a:rPr lang="en-US" sz="2800" dirty="0">
                <a:ln>
                  <a:solidFill>
                    <a:schemeClr val="bg1"/>
                  </a:solidFill>
                </a:ln>
                <a:solidFill>
                  <a:srgbClr val="FF0000"/>
                </a:solidFill>
                <a:effectLst>
                  <a:outerShdw blurRad="50800" dist="38100" dir="2700000" algn="tl" rotWithShape="0">
                    <a:prstClr val="black">
                      <a:alpha val="40000"/>
                    </a:prstClr>
                  </a:outerShdw>
                </a:effectLst>
              </a:rPr>
              <a:t>Daniel 7:12</a:t>
            </a:r>
          </a:p>
        </p:txBody>
      </p:sp>
      <p:sp>
        <p:nvSpPr>
          <p:cNvPr id="37894" name="Text Box 6"/>
          <p:cNvSpPr txBox="1">
            <a:spLocks noChangeArrowheads="1"/>
          </p:cNvSpPr>
          <p:nvPr/>
        </p:nvSpPr>
        <p:spPr bwMode="auto">
          <a:xfrm>
            <a:off x="5654675" y="1219200"/>
            <a:ext cx="3032125" cy="4647426"/>
          </a:xfrm>
          <a:prstGeom prst="rect">
            <a:avLst/>
          </a:prstGeom>
          <a:solidFill>
            <a:srgbClr val="996633"/>
          </a:solidFill>
          <a:ln w="9525">
            <a:noFill/>
            <a:miter lim="800000"/>
            <a:headEnd/>
            <a:tailEnd/>
          </a:ln>
          <a:effectLst/>
          <a:scene3d>
            <a:camera prst="orthographicFront"/>
            <a:lightRig rig="threePt" dir="t"/>
          </a:scene3d>
          <a:sp3d>
            <a:bevelT w="165100" prst="coolSlant"/>
          </a:sp3d>
        </p:spPr>
        <p:txBody>
          <a:bodyPr>
            <a:spAutoFit/>
          </a:bodyPr>
          <a:lstStyle/>
          <a:p>
            <a:r>
              <a:rPr lang="en-US" sz="2400" b="1" dirty="0">
                <a:solidFill>
                  <a:schemeClr val="bg1"/>
                </a:solidFill>
                <a:effectLst>
                  <a:outerShdw blurRad="50800" dist="38100" dir="2700000" algn="tl" rotWithShape="0">
                    <a:prstClr val="black">
                      <a:alpha val="40000"/>
                    </a:prstClr>
                  </a:outerShdw>
                </a:effectLst>
                <a:latin typeface="Tahoma" pitchFamily="34" charset="0"/>
              </a:rPr>
              <a:t>Strong’s:</a:t>
            </a:r>
            <a:r>
              <a:rPr lang="en-US" sz="2400" dirty="0">
                <a:solidFill>
                  <a:schemeClr val="bg1"/>
                </a:solidFill>
                <a:effectLst>
                  <a:outerShdw blurRad="50800" dist="38100" dir="2700000" algn="tl" rotWithShape="0">
                    <a:prstClr val="black">
                      <a:alpha val="40000"/>
                    </a:prstClr>
                  </a:outerShdw>
                </a:effectLst>
                <a:latin typeface="Tahoma" pitchFamily="34" charset="0"/>
              </a:rPr>
              <a:t> (2816), </a:t>
            </a:r>
            <a:r>
              <a:rPr lang="en-US" sz="2400" dirty="0" err="1">
                <a:solidFill>
                  <a:schemeClr val="bg1"/>
                </a:solidFill>
                <a:effectLst>
                  <a:outerShdw blurRad="50800" dist="38100" dir="2700000" algn="tl" rotWithShape="0">
                    <a:prstClr val="black">
                      <a:alpha val="40000"/>
                    </a:prstClr>
                  </a:outerShdw>
                </a:effectLst>
                <a:latin typeface="Tahoma" pitchFamily="34" charset="0"/>
              </a:rPr>
              <a:t>klēronomeo</a:t>
            </a:r>
            <a:r>
              <a:rPr lang="en-US" sz="2400" dirty="0">
                <a:solidFill>
                  <a:schemeClr val="bg1"/>
                </a:solidFill>
                <a:effectLst>
                  <a:outerShdw blurRad="50800" dist="38100" dir="2700000" algn="tl" rotWithShape="0">
                    <a:prstClr val="black">
                      <a:alpha val="40000"/>
                    </a:prstClr>
                  </a:outerShdw>
                </a:effectLst>
                <a:latin typeface="Tahoma" pitchFamily="34" charset="0"/>
              </a:rPr>
              <a:t>̄</a:t>
            </a:r>
          </a:p>
          <a:p>
            <a:r>
              <a:rPr lang="en-US" sz="2400" dirty="0">
                <a:solidFill>
                  <a:schemeClr val="bg1"/>
                </a:solidFill>
                <a:effectLst>
                  <a:outerShdw blurRad="50800" dist="38100" dir="2700000" algn="tl" rotWithShape="0">
                    <a:prstClr val="black">
                      <a:alpha val="40000"/>
                    </a:prstClr>
                  </a:outerShdw>
                </a:effectLst>
                <a:latin typeface="Tahoma" pitchFamily="34" charset="0"/>
              </a:rPr>
              <a:t>to </a:t>
            </a:r>
            <a:r>
              <a:rPr lang="en-US" sz="2400" i="1" dirty="0">
                <a:solidFill>
                  <a:schemeClr val="bg1"/>
                </a:solidFill>
                <a:effectLst>
                  <a:outerShdw blurRad="50800" dist="38100" dir="2700000" algn="tl" rotWithShape="0">
                    <a:prstClr val="black">
                      <a:alpha val="40000"/>
                    </a:prstClr>
                  </a:outerShdw>
                </a:effectLst>
                <a:latin typeface="Tahoma" pitchFamily="34" charset="0"/>
              </a:rPr>
              <a:t>be</a:t>
            </a:r>
            <a:r>
              <a:rPr lang="en-US" sz="2400" dirty="0">
                <a:solidFill>
                  <a:schemeClr val="bg1"/>
                </a:solidFill>
                <a:effectLst>
                  <a:outerShdw blurRad="50800" dist="38100" dir="2700000" algn="tl" rotWithShape="0">
                    <a:prstClr val="black">
                      <a:alpha val="40000"/>
                    </a:prstClr>
                  </a:outerShdw>
                </a:effectLst>
                <a:latin typeface="Tahoma" pitchFamily="34" charset="0"/>
              </a:rPr>
              <a:t> an </a:t>
            </a:r>
            <a:r>
              <a:rPr lang="en-US" sz="2400" i="1" dirty="0">
                <a:solidFill>
                  <a:schemeClr val="bg1"/>
                </a:solidFill>
                <a:effectLst>
                  <a:outerShdw blurRad="50800" dist="38100" dir="2700000" algn="tl" rotWithShape="0">
                    <a:prstClr val="black">
                      <a:alpha val="40000"/>
                    </a:prstClr>
                  </a:outerShdw>
                </a:effectLst>
                <a:latin typeface="Tahoma" pitchFamily="34" charset="0"/>
              </a:rPr>
              <a:t>heir</a:t>
            </a:r>
            <a:r>
              <a:rPr lang="en-US" sz="2400" dirty="0">
                <a:solidFill>
                  <a:schemeClr val="bg1"/>
                </a:solidFill>
                <a:effectLst>
                  <a:outerShdw blurRad="50800" dist="38100" dir="2700000" algn="tl" rotWithShape="0">
                    <a:prstClr val="black">
                      <a:alpha val="40000"/>
                    </a:prstClr>
                  </a:outerShdw>
                </a:effectLst>
                <a:latin typeface="Tahoma" pitchFamily="34" charset="0"/>
              </a:rPr>
              <a:t> to (literally or figuratively): - be heir, (obtain by) inherit (-</a:t>
            </a:r>
            <a:r>
              <a:rPr lang="en-US" sz="2400" dirty="0" err="1">
                <a:solidFill>
                  <a:schemeClr val="bg1"/>
                </a:solidFill>
                <a:effectLst>
                  <a:outerShdw blurRad="50800" dist="38100" dir="2700000" algn="tl" rotWithShape="0">
                    <a:prstClr val="black">
                      <a:alpha val="40000"/>
                    </a:prstClr>
                  </a:outerShdw>
                </a:effectLst>
                <a:latin typeface="Tahoma" pitchFamily="34" charset="0"/>
              </a:rPr>
              <a:t>ance</a:t>
            </a:r>
            <a:r>
              <a:rPr lang="en-US" sz="2400" dirty="0">
                <a:solidFill>
                  <a:schemeClr val="bg1"/>
                </a:solidFill>
                <a:effectLst>
                  <a:outerShdw blurRad="50800" dist="38100" dir="2700000" algn="tl" rotWithShape="0">
                    <a:prstClr val="black">
                      <a:alpha val="40000"/>
                    </a:prstClr>
                  </a:outerShdw>
                </a:effectLst>
                <a:latin typeface="Tahoma" pitchFamily="34" charset="0"/>
              </a:rPr>
              <a:t>).</a:t>
            </a:r>
          </a:p>
          <a:p>
            <a:r>
              <a:rPr lang="en-US" sz="2400" b="1" dirty="0">
                <a:solidFill>
                  <a:schemeClr val="bg1"/>
                </a:solidFill>
                <a:effectLst>
                  <a:outerShdw blurRad="50800" dist="38100" dir="2700000" algn="tl" rotWithShape="0">
                    <a:prstClr val="black">
                      <a:alpha val="40000"/>
                    </a:prstClr>
                  </a:outerShdw>
                </a:effectLst>
                <a:latin typeface="Tahoma" pitchFamily="34" charset="0"/>
              </a:rPr>
              <a:t>Thayer:</a:t>
            </a:r>
            <a:r>
              <a:rPr lang="en-US" sz="2400" dirty="0">
                <a:solidFill>
                  <a:schemeClr val="bg1"/>
                </a:solidFill>
                <a:effectLst>
                  <a:outerShdw blurRad="50800" dist="38100" dir="2700000" algn="tl" rotWithShape="0">
                    <a:prstClr val="black">
                      <a:alpha val="40000"/>
                    </a:prstClr>
                  </a:outerShdw>
                </a:effectLst>
                <a:latin typeface="Tahoma" pitchFamily="34" charset="0"/>
              </a:rPr>
              <a:t>  to receive a lot, receive by lot</a:t>
            </a:r>
          </a:p>
          <a:p>
            <a:r>
              <a:rPr lang="en-US" sz="2400" b="1" dirty="0">
                <a:solidFill>
                  <a:schemeClr val="bg1"/>
                </a:solidFill>
                <a:effectLst>
                  <a:outerShdw blurRad="50800" dist="38100" dir="2700000" algn="tl" rotWithShape="0">
                    <a:prstClr val="black">
                      <a:alpha val="40000"/>
                    </a:prstClr>
                  </a:outerShdw>
                </a:effectLst>
                <a:latin typeface="Tahoma" pitchFamily="34" charset="0"/>
              </a:rPr>
              <a:t>LXX:</a:t>
            </a:r>
            <a:r>
              <a:rPr lang="en-US" sz="3200" dirty="0">
                <a:solidFill>
                  <a:schemeClr val="bg1"/>
                </a:solidFill>
                <a:effectLst>
                  <a:outerShdw blurRad="50800" dist="38100" dir="2700000" algn="tl" rotWithShape="0">
                    <a:prstClr val="black">
                      <a:alpha val="40000"/>
                    </a:prstClr>
                  </a:outerShdw>
                </a:effectLst>
                <a:latin typeface="Tahoma" pitchFamily="34" charset="0"/>
              </a:rPr>
              <a:t> </a:t>
            </a:r>
            <a:r>
              <a:rPr lang="en-US" sz="2400" dirty="0">
                <a:solidFill>
                  <a:schemeClr val="bg1"/>
                </a:solidFill>
                <a:effectLst>
                  <a:outerShdw blurRad="50800" dist="38100" dir="2700000" algn="tl" rotWithShape="0">
                    <a:prstClr val="black">
                      <a:alpha val="40000"/>
                    </a:prstClr>
                  </a:outerShdw>
                </a:effectLst>
                <a:latin typeface="Tahoma" pitchFamily="34" charset="0"/>
              </a:rPr>
              <a:t>Num.33:54;</a:t>
            </a:r>
            <a:r>
              <a:rPr lang="en-US" dirty="0">
                <a:solidFill>
                  <a:schemeClr val="bg1"/>
                </a:solidFill>
                <a:effectLst>
                  <a:outerShdw blurRad="50800" dist="38100" dir="2700000" algn="tl" rotWithShape="0">
                    <a:prstClr val="black">
                      <a:alpha val="40000"/>
                    </a:prstClr>
                  </a:outerShdw>
                </a:effectLst>
                <a:latin typeface="Tahoma" pitchFamily="34" charset="0"/>
              </a:rPr>
              <a:t> </a:t>
            </a:r>
            <a:r>
              <a:rPr lang="en-US" sz="2400" dirty="0">
                <a:solidFill>
                  <a:schemeClr val="bg1"/>
                </a:solidFill>
                <a:effectLst>
                  <a:outerShdw blurRad="50800" dist="38100" dir="2700000" algn="tl" rotWithShape="0">
                    <a:prstClr val="black">
                      <a:alpha val="40000"/>
                    </a:prstClr>
                  </a:outerShdw>
                </a:effectLst>
                <a:latin typeface="Tahoma" pitchFamily="34" charset="0"/>
              </a:rPr>
              <a:t>translated “possess”,</a:t>
            </a:r>
            <a:r>
              <a:rPr lang="en-US" dirty="0">
                <a:solidFill>
                  <a:schemeClr val="bg1"/>
                </a:solidFill>
                <a:effectLst>
                  <a:outerShdw blurRad="50800" dist="38100" dir="2700000" algn="tl" rotWithShape="0">
                    <a:prstClr val="black">
                      <a:alpha val="40000"/>
                    </a:prstClr>
                  </a:outerShdw>
                </a:effectLst>
              </a:rPr>
              <a:t> </a:t>
            </a:r>
            <a:r>
              <a:rPr lang="en-US" sz="2400" dirty="0">
                <a:solidFill>
                  <a:schemeClr val="bg1"/>
                </a:solidFill>
                <a:effectLst>
                  <a:outerShdw blurRad="50800" dist="38100" dir="2700000" algn="tl" rotWithShape="0">
                    <a:prstClr val="black">
                      <a:alpha val="40000"/>
                    </a:prstClr>
                  </a:outerShdw>
                </a:effectLst>
                <a:latin typeface="Tahoma" pitchFamily="34" charset="0"/>
              </a:rPr>
              <a:t>Deut.4:5; Josh.24:4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2">
                                            <p:txEl>
                                              <p:pRg st="3" end="3"/>
                                            </p:txEl>
                                          </p:spTgt>
                                        </p:tgtEl>
                                        <p:attrNameLst>
                                          <p:attrName>style.visibility</p:attrName>
                                        </p:attrNameLst>
                                      </p:cBhvr>
                                      <p:to>
                                        <p:strVal val="visible"/>
                                      </p:to>
                                    </p:set>
                                  </p:childTnLst>
                                </p:cTn>
                              </p:par>
                              <p:par>
                                <p:cTn id="19" presetID="9" presetClass="entr" presetSubtype="0" fill="hold" grpId="0" nodeType="withEffect">
                                  <p:stCondLst>
                                    <p:cond delay="0"/>
                                  </p:stCondLst>
                                  <p:childTnLst>
                                    <p:set>
                                      <p:cBhvr>
                                        <p:cTn id="20" dur="1" fill="hold">
                                          <p:stCondLst>
                                            <p:cond delay="0"/>
                                          </p:stCondLst>
                                        </p:cTn>
                                        <p:tgtEl>
                                          <p:spTgt spid="37894"/>
                                        </p:tgtEl>
                                        <p:attrNameLst>
                                          <p:attrName>style.visibility</p:attrName>
                                        </p:attrNameLst>
                                      </p:cBhvr>
                                      <p:to>
                                        <p:strVal val="visible"/>
                                      </p:to>
                                    </p:set>
                                    <p:animEffect transition="in" filter="dissolve">
                                      <p:cBhvr>
                                        <p:cTn id="21" dur="500"/>
                                        <p:tgtEl>
                                          <p:spTgt spid="3789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7892">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7892">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789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bldLvl="3"/>
      <p:bldP spid="3789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tt 25v41.jpg"/>
          <p:cNvPicPr>
            <a:picLocks noChangeAspect="1"/>
          </p:cNvPicPr>
          <p:nvPr/>
        </p:nvPicPr>
        <p:blipFill>
          <a:blip r:embed="rId3"/>
          <a:stretch>
            <a:fillRect/>
          </a:stretch>
        </p:blipFill>
        <p:spPr>
          <a:xfrm>
            <a:off x="0" y="0"/>
            <a:ext cx="9144000" cy="6858000"/>
          </a:xfrm>
          <a:prstGeom prst="rect">
            <a:avLst/>
          </a:prstGeom>
        </p:spPr>
      </p:pic>
      <p:sp>
        <p:nvSpPr>
          <p:cNvPr id="5" name="Footer Placeholder 3"/>
          <p:cNvSpPr>
            <a:spLocks noGrp="1"/>
          </p:cNvSpPr>
          <p:nvPr>
            <p:ph type="ftr" sz="quarter" idx="10"/>
          </p:nvPr>
        </p:nvSpPr>
        <p:spPr>
          <a:xfrm>
            <a:off x="457200" y="63563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028C4A-003D-4FDE-B08C-A55F136A0EF4}" type="datetimeFigureOut">
              <a:rPr lang="en-US" smtClean="0"/>
              <a:pPr/>
              <a:t>3/8/2019</a:t>
            </a:fld>
            <a:endParaRPr lang="en-US"/>
          </a:p>
        </p:txBody>
      </p:sp>
      <p:sp>
        <p:nvSpPr>
          <p:cNvPr id="39938" name="Rectangle 2"/>
          <p:cNvSpPr>
            <a:spLocks noGrp="1" noChangeArrowheads="1"/>
          </p:cNvSpPr>
          <p:nvPr>
            <p:ph type="title"/>
          </p:nvPr>
        </p:nvSpPr>
        <p:spPr/>
        <p:txBody>
          <a:bodyPr>
            <a:normAutofit/>
          </a:bodyPr>
          <a:lstStyle/>
          <a:p>
            <a:r>
              <a:rPr lang="en-US" sz="3600" dirty="0"/>
              <a:t>The devil and his angels</a:t>
            </a:r>
          </a:p>
        </p:txBody>
      </p:sp>
      <p:sp>
        <p:nvSpPr>
          <p:cNvPr id="39939" name="Rectangle 3"/>
          <p:cNvSpPr>
            <a:spLocks noGrp="1" noChangeArrowheads="1"/>
          </p:cNvSpPr>
          <p:nvPr>
            <p:ph type="body" idx="1"/>
          </p:nvPr>
        </p:nvSpPr>
        <p:spPr>
          <a:xfrm>
            <a:off x="2697480" y="990600"/>
            <a:ext cx="6141720" cy="4525963"/>
          </a:xfrm>
        </p:spPr>
        <p:txBody>
          <a:bodyPr>
            <a:normAutofit/>
          </a:bodyPr>
          <a:lstStyle/>
          <a:p>
            <a:pPr marL="573088" indent="-573088">
              <a:buClr>
                <a:srgbClr val="66FFFF"/>
              </a:buClr>
            </a:pPr>
            <a:r>
              <a:rPr lang="en-US" b="1" dirty="0">
                <a:solidFill>
                  <a:schemeClr val="bg1"/>
                </a:solidFill>
              </a:rPr>
              <a:t>Disobedient nations to suffer the same fate as </a:t>
            </a:r>
            <a:r>
              <a:rPr lang="en-US" b="1" dirty="0">
                <a:solidFill>
                  <a:srgbClr val="00CCFF"/>
                </a:solidFill>
              </a:rPr>
              <a:t>“the devil”</a:t>
            </a:r>
          </a:p>
          <a:p>
            <a:pPr marL="573088" indent="-573088">
              <a:buClr>
                <a:srgbClr val="66FFFF"/>
              </a:buClr>
            </a:pPr>
            <a:r>
              <a:rPr lang="en-US" b="1" dirty="0">
                <a:solidFill>
                  <a:schemeClr val="bg1"/>
                </a:solidFill>
              </a:rPr>
              <a:t>Bible echo</a:t>
            </a:r>
          </a:p>
          <a:p>
            <a:pPr marL="976313" lvl="1" indent="-411163">
              <a:buClr>
                <a:srgbClr val="66FFFF"/>
              </a:buClr>
            </a:pPr>
            <a:r>
              <a:rPr lang="en-US" sz="2800" b="1" dirty="0">
                <a:solidFill>
                  <a:schemeClr val="bg1"/>
                </a:solidFill>
              </a:rPr>
              <a:t>A political power,  </a:t>
            </a:r>
            <a:r>
              <a:rPr lang="en-US" sz="2800" b="1" dirty="0">
                <a:ln>
                  <a:solidFill>
                    <a:schemeClr val="bg1"/>
                  </a:solidFill>
                </a:ln>
                <a:solidFill>
                  <a:srgbClr val="FF0000"/>
                </a:solidFill>
              </a:rPr>
              <a:t>Rev.12:7-9</a:t>
            </a:r>
          </a:p>
          <a:p>
            <a:pPr marL="976313" lvl="1" indent="-411163">
              <a:buClr>
                <a:srgbClr val="66FFFF"/>
              </a:buClr>
            </a:pPr>
            <a:r>
              <a:rPr lang="en-US" sz="2800" b="1" dirty="0">
                <a:solidFill>
                  <a:schemeClr val="bg1"/>
                </a:solidFill>
              </a:rPr>
              <a:t>The fate of the beast, </a:t>
            </a:r>
            <a:r>
              <a:rPr lang="en-US" sz="2800" b="1" dirty="0">
                <a:ln>
                  <a:solidFill>
                    <a:schemeClr val="bg1"/>
                  </a:solidFill>
                </a:ln>
                <a:solidFill>
                  <a:srgbClr val="FF0000"/>
                </a:solidFill>
              </a:rPr>
              <a:t>Dan.7:11-12; Rev.19:20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3CEBCEF-614E-479D-AEFA-8F6C9816825F}"/>
              </a:ext>
            </a:extLst>
          </p:cNvPr>
          <p:cNvSpPr>
            <a:spLocks noGrp="1"/>
          </p:cNvSpPr>
          <p:nvPr>
            <p:ph type="title"/>
          </p:nvPr>
        </p:nvSpPr>
        <p:spPr/>
        <p:txBody>
          <a:bodyPr/>
          <a:lstStyle/>
          <a:p>
            <a:pPr algn="r"/>
            <a:r>
              <a:rPr lang="en-CA" dirty="0">
                <a:solidFill>
                  <a:srgbClr val="FFC000"/>
                </a:solidFill>
                <a:effectLst>
                  <a:outerShdw blurRad="38100" dist="38100" dir="2700000" algn="tl">
                    <a:srgbClr val="000000">
                      <a:alpha val="43137"/>
                    </a:srgbClr>
                  </a:outerShdw>
                </a:effectLst>
              </a:rPr>
              <a:t>Tomorrows News</a:t>
            </a:r>
          </a:p>
        </p:txBody>
      </p:sp>
      <p:sp>
        <p:nvSpPr>
          <p:cNvPr id="5" name="Slide Number Placeholder 4">
            <a:extLst>
              <a:ext uri="{FF2B5EF4-FFF2-40B4-BE49-F238E27FC236}">
                <a16:creationId xmlns:a16="http://schemas.microsoft.com/office/drawing/2014/main" id="{328A4A1F-DFF0-4A24-A57B-8A876AEE9BF4}"/>
              </a:ext>
            </a:extLst>
          </p:cNvPr>
          <p:cNvSpPr>
            <a:spLocks noGrp="1"/>
          </p:cNvSpPr>
          <p:nvPr>
            <p:ph type="sldNum" sz="quarter" idx="11"/>
          </p:nvPr>
        </p:nvSpPr>
        <p:spPr/>
        <p:txBody>
          <a:bodyPr/>
          <a:lstStyle/>
          <a:p>
            <a:pPr>
              <a:defRPr/>
            </a:pPr>
            <a:fld id="{4E8CC3A0-FCCE-4EDC-BE77-EDC950FBCCD7}" type="slidenum">
              <a:rPr lang="en-US" altLang="en-US" smtClean="0"/>
              <a:pPr>
                <a:defRPr/>
              </a:pPr>
              <a:t>19</a:t>
            </a:fld>
            <a:endParaRPr lang="en-US" altLang="en-US"/>
          </a:p>
        </p:txBody>
      </p:sp>
      <p:pic>
        <p:nvPicPr>
          <p:cNvPr id="9" name="Picture 8" descr="A screenshot of a cell phone&#10;&#10;Description automatically generated">
            <a:extLst>
              <a:ext uri="{FF2B5EF4-FFF2-40B4-BE49-F238E27FC236}">
                <a16:creationId xmlns:a16="http://schemas.microsoft.com/office/drawing/2014/main" id="{E267AD26-7B2B-4EA7-B714-CF33C1C5C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68890">
            <a:off x="661416" y="597408"/>
            <a:ext cx="4102608" cy="4992624"/>
          </a:xfrm>
          <a:prstGeom prst="rect">
            <a:avLst/>
          </a:prstGeom>
          <a:effectLst>
            <a:glow rad="101600">
              <a:srgbClr val="FFFF66">
                <a:alpha val="40000"/>
              </a:srgbClr>
            </a:glow>
          </a:effectLst>
        </p:spPr>
      </p:pic>
      <p:pic>
        <p:nvPicPr>
          <p:cNvPr id="11" name="Picture 10" descr="A screenshot of a newspaper&#10;&#10;Description automatically generated">
            <a:extLst>
              <a:ext uri="{FF2B5EF4-FFF2-40B4-BE49-F238E27FC236}">
                <a16:creationId xmlns:a16="http://schemas.microsoft.com/office/drawing/2014/main" id="{41445FB0-DC53-4D5F-AFAB-B0161F54AF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744" y="1389126"/>
            <a:ext cx="4005072" cy="4992624"/>
          </a:xfrm>
          <a:prstGeom prst="rect">
            <a:avLst/>
          </a:prstGeom>
          <a:effectLst>
            <a:glow rad="101600">
              <a:srgbClr val="FFFF66">
                <a:alpha val="40000"/>
              </a:srgbClr>
            </a:glow>
          </a:effectLst>
        </p:spPr>
      </p:pic>
    </p:spTree>
    <p:extLst>
      <p:ext uri="{BB962C8B-B14F-4D97-AF65-F5344CB8AC3E}">
        <p14:creationId xmlns:p14="http://schemas.microsoft.com/office/powerpoint/2010/main" val="264761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3" name="Rectangle 5">
            <a:extLst>
              <a:ext uri="{FF2B5EF4-FFF2-40B4-BE49-F238E27FC236}">
                <a16:creationId xmlns:a16="http://schemas.microsoft.com/office/drawing/2014/main" id="{533A0D56-8208-40B5-9827-24B6E3C9A8D5}"/>
              </a:ext>
            </a:extLst>
          </p:cNvPr>
          <p:cNvSpPr>
            <a:spLocks noGrp="1" noChangeArrowheads="1"/>
          </p:cNvSpPr>
          <p:nvPr>
            <p:ph type="body" sz="half" idx="1"/>
          </p:nvPr>
        </p:nvSpPr>
        <p:spPr>
          <a:xfrm>
            <a:off x="4703926" y="278964"/>
            <a:ext cx="4226714" cy="6579035"/>
          </a:xfrm>
        </p:spPr>
        <p:txBody>
          <a:bodyPr>
            <a:noAutofit/>
          </a:bodyPr>
          <a:lstStyle/>
          <a:p>
            <a:pPr marL="0" indent="0" algn="ctr">
              <a:lnSpc>
                <a:spcPct val="110000"/>
              </a:lnSpc>
              <a:spcBef>
                <a:spcPts val="0"/>
              </a:spcBef>
              <a:buFont typeface="Wingdings" panose="05000000000000000000" pitchFamily="2" charset="2"/>
              <a:buNone/>
            </a:pPr>
            <a:r>
              <a:rPr lang="en-US" altLang="en-US" b="1" dirty="0">
                <a:ln>
                  <a:solidFill>
                    <a:schemeClr val="bg1"/>
                  </a:solidFill>
                </a:ln>
                <a:solidFill>
                  <a:srgbClr val="FF0000"/>
                </a:solidFill>
              </a:rPr>
              <a:t>Revelation 16</a:t>
            </a:r>
          </a:p>
          <a:p>
            <a:pPr marL="0" indent="0">
              <a:lnSpc>
                <a:spcPct val="110000"/>
              </a:lnSpc>
              <a:spcBef>
                <a:spcPts val="0"/>
              </a:spcBef>
              <a:buFont typeface="Wingdings" panose="05000000000000000000" pitchFamily="2" charset="2"/>
              <a:buNone/>
            </a:pPr>
            <a:r>
              <a:rPr lang="en-US" altLang="en-US" sz="2400" dirty="0"/>
              <a:t>He gathered them to the battle of the great day of God Almighty…</a:t>
            </a:r>
          </a:p>
          <a:p>
            <a:pPr marL="0" indent="0">
              <a:lnSpc>
                <a:spcPct val="110000"/>
              </a:lnSpc>
              <a:spcBef>
                <a:spcPts val="0"/>
              </a:spcBef>
              <a:buFont typeface="Wingdings" panose="05000000000000000000" pitchFamily="2" charset="2"/>
              <a:buNone/>
            </a:pPr>
            <a:r>
              <a:rPr lang="en-US" altLang="en-US" sz="2400" b="1" dirty="0">
                <a:solidFill>
                  <a:srgbClr val="00FF00"/>
                </a:solidFill>
              </a:rPr>
              <a:t>Behold I come as a thief</a:t>
            </a:r>
          </a:p>
          <a:p>
            <a:pPr marL="0" indent="0">
              <a:lnSpc>
                <a:spcPct val="110000"/>
              </a:lnSpc>
              <a:spcBef>
                <a:spcPts val="0"/>
              </a:spcBef>
              <a:buFont typeface="Wingdings" panose="05000000000000000000" pitchFamily="2" charset="2"/>
              <a:buNone/>
            </a:pPr>
            <a:r>
              <a:rPr lang="en-US" altLang="en-US" sz="2400" dirty="0"/>
              <a:t>He gathered them to a place called, in the Hebrew tongue, “Armageddon”</a:t>
            </a:r>
          </a:p>
          <a:p>
            <a:pPr marL="0" indent="0">
              <a:lnSpc>
                <a:spcPct val="110000"/>
              </a:lnSpc>
              <a:spcBef>
                <a:spcPts val="0"/>
              </a:spcBef>
              <a:buFont typeface="Wingdings" panose="05000000000000000000" pitchFamily="2" charset="2"/>
              <a:buNone/>
            </a:pPr>
            <a:r>
              <a:rPr lang="en-US" altLang="en-US" sz="2400" b="1" i="1" dirty="0">
                <a:solidFill>
                  <a:srgbClr val="00FFFF"/>
                </a:solidFill>
              </a:rPr>
              <a:t>It is done </a:t>
            </a:r>
            <a:r>
              <a:rPr lang="en-US" altLang="en-US" sz="2400" b="1" i="1" dirty="0">
                <a:ln>
                  <a:solidFill>
                    <a:schemeClr val="bg1"/>
                  </a:solidFill>
                </a:ln>
                <a:solidFill>
                  <a:srgbClr val="FF0000"/>
                </a:solidFill>
              </a:rPr>
              <a:t>(16:17)</a:t>
            </a:r>
          </a:p>
          <a:p>
            <a:pPr marL="0" indent="0">
              <a:lnSpc>
                <a:spcPct val="110000"/>
              </a:lnSpc>
              <a:spcBef>
                <a:spcPts val="0"/>
              </a:spcBef>
              <a:buFont typeface="Wingdings" panose="05000000000000000000" pitchFamily="2" charset="2"/>
              <a:buNone/>
            </a:pPr>
            <a:endParaRPr lang="en-US" altLang="en-US" sz="2400" dirty="0"/>
          </a:p>
          <a:p>
            <a:pPr marL="0" indent="0">
              <a:lnSpc>
                <a:spcPct val="110000"/>
              </a:lnSpc>
              <a:spcBef>
                <a:spcPts val="0"/>
              </a:spcBef>
              <a:buFont typeface="Wingdings" panose="05000000000000000000" pitchFamily="2" charset="2"/>
              <a:buNone/>
            </a:pPr>
            <a:r>
              <a:rPr lang="en-US" altLang="en-US" sz="2400" dirty="0">
                <a:solidFill>
                  <a:srgbClr val="FFFF66"/>
                </a:solidFill>
              </a:rPr>
              <a:t>There was a great earthquake</a:t>
            </a:r>
          </a:p>
          <a:p>
            <a:pPr marL="0" indent="0">
              <a:lnSpc>
                <a:spcPct val="110000"/>
              </a:lnSpc>
              <a:spcBef>
                <a:spcPts val="0"/>
              </a:spcBef>
              <a:buFont typeface="Wingdings" panose="05000000000000000000" pitchFamily="2" charset="2"/>
              <a:buNone/>
            </a:pPr>
            <a:endParaRPr lang="en-US" altLang="en-US" sz="2400" dirty="0">
              <a:solidFill>
                <a:srgbClr val="FFFF66"/>
              </a:solidFill>
            </a:endParaRPr>
          </a:p>
          <a:p>
            <a:pPr marL="0" indent="0">
              <a:lnSpc>
                <a:spcPct val="110000"/>
              </a:lnSpc>
              <a:spcBef>
                <a:spcPts val="0"/>
              </a:spcBef>
              <a:buFont typeface="Wingdings" panose="05000000000000000000" pitchFamily="2" charset="2"/>
              <a:buNone/>
            </a:pPr>
            <a:endParaRPr lang="en-US" altLang="en-US" sz="2400" dirty="0">
              <a:solidFill>
                <a:srgbClr val="FFFF66"/>
              </a:solidFill>
            </a:endParaRPr>
          </a:p>
          <a:p>
            <a:pPr marL="0" indent="0">
              <a:lnSpc>
                <a:spcPct val="110000"/>
              </a:lnSpc>
              <a:spcBef>
                <a:spcPts val="0"/>
              </a:spcBef>
              <a:buFont typeface="Wingdings" panose="05000000000000000000" pitchFamily="2" charset="2"/>
              <a:buNone/>
            </a:pPr>
            <a:r>
              <a:rPr lang="en-US" altLang="en-US" sz="2400" dirty="0">
                <a:solidFill>
                  <a:srgbClr val="FFFF66"/>
                </a:solidFill>
              </a:rPr>
              <a:t>…and great Babylon came into remembrance before God</a:t>
            </a:r>
          </a:p>
        </p:txBody>
      </p:sp>
      <p:sp>
        <p:nvSpPr>
          <p:cNvPr id="124934" name="Rectangle 6">
            <a:extLst>
              <a:ext uri="{FF2B5EF4-FFF2-40B4-BE49-F238E27FC236}">
                <a16:creationId xmlns:a16="http://schemas.microsoft.com/office/drawing/2014/main" id="{5CBCAB40-F433-4062-8B05-08259DA0714A}"/>
              </a:ext>
            </a:extLst>
          </p:cNvPr>
          <p:cNvSpPr>
            <a:spLocks noGrp="1" noChangeArrowheads="1"/>
          </p:cNvSpPr>
          <p:nvPr>
            <p:ph type="body" sz="half" idx="2"/>
          </p:nvPr>
        </p:nvSpPr>
        <p:spPr>
          <a:xfrm>
            <a:off x="401474" y="278964"/>
            <a:ext cx="4038600" cy="6300071"/>
          </a:xfrm>
        </p:spPr>
        <p:txBody>
          <a:bodyPr>
            <a:normAutofit/>
          </a:bodyPr>
          <a:lstStyle/>
          <a:p>
            <a:pPr marL="0" indent="0" algn="ctr">
              <a:lnSpc>
                <a:spcPct val="110000"/>
              </a:lnSpc>
              <a:spcBef>
                <a:spcPts val="0"/>
              </a:spcBef>
              <a:buFont typeface="Wingdings" panose="05000000000000000000" pitchFamily="2" charset="2"/>
              <a:buNone/>
            </a:pPr>
            <a:r>
              <a:rPr lang="en-US" altLang="en-US" b="1" dirty="0">
                <a:ln>
                  <a:solidFill>
                    <a:schemeClr val="bg1"/>
                  </a:solidFill>
                </a:ln>
                <a:solidFill>
                  <a:srgbClr val="FF0000"/>
                </a:solidFill>
              </a:rPr>
              <a:t>Ezekiel 38 &amp; 39</a:t>
            </a:r>
          </a:p>
          <a:p>
            <a:pPr marL="0" indent="0">
              <a:lnSpc>
                <a:spcPct val="110000"/>
              </a:lnSpc>
              <a:spcBef>
                <a:spcPts val="0"/>
              </a:spcBef>
              <a:buFont typeface="Wingdings" panose="05000000000000000000" pitchFamily="2" charset="2"/>
              <a:buNone/>
            </a:pPr>
            <a:r>
              <a:rPr lang="en-US" altLang="en-US" sz="2400" dirty="0"/>
              <a:t>I will put hooks in thy jaws, and will bring thee forth…</a:t>
            </a:r>
          </a:p>
          <a:p>
            <a:pPr marL="0" indent="0">
              <a:lnSpc>
                <a:spcPct val="110000"/>
              </a:lnSpc>
              <a:spcBef>
                <a:spcPts val="0"/>
              </a:spcBef>
              <a:buFont typeface="Wingdings" panose="05000000000000000000" pitchFamily="2" charset="2"/>
              <a:buNone/>
            </a:pPr>
            <a:endParaRPr lang="en-US" altLang="en-US" sz="2400" dirty="0"/>
          </a:p>
          <a:p>
            <a:pPr marL="0" indent="0">
              <a:lnSpc>
                <a:spcPct val="110000"/>
              </a:lnSpc>
              <a:spcBef>
                <a:spcPts val="0"/>
              </a:spcBef>
              <a:buFont typeface="Wingdings" panose="05000000000000000000" pitchFamily="2" charset="2"/>
              <a:buNone/>
            </a:pPr>
            <a:endParaRPr lang="en-US" altLang="en-US" sz="2400" dirty="0"/>
          </a:p>
          <a:p>
            <a:pPr marL="0" indent="0">
              <a:lnSpc>
                <a:spcPct val="110000"/>
              </a:lnSpc>
              <a:spcBef>
                <a:spcPts val="0"/>
              </a:spcBef>
              <a:buFont typeface="Wingdings" panose="05000000000000000000" pitchFamily="2" charset="2"/>
              <a:buNone/>
            </a:pPr>
            <a:r>
              <a:rPr lang="en-US" altLang="en-US" sz="2400" dirty="0"/>
              <a:t>I will bring thee against my land…</a:t>
            </a:r>
          </a:p>
          <a:p>
            <a:pPr marL="0" indent="0">
              <a:lnSpc>
                <a:spcPct val="110000"/>
              </a:lnSpc>
              <a:spcBef>
                <a:spcPts val="0"/>
              </a:spcBef>
              <a:buFont typeface="Wingdings" panose="05000000000000000000" pitchFamily="2" charset="2"/>
              <a:buNone/>
            </a:pPr>
            <a:endParaRPr lang="en-US" altLang="en-US" sz="2400" dirty="0"/>
          </a:p>
          <a:p>
            <a:pPr marL="0" indent="0">
              <a:lnSpc>
                <a:spcPct val="110000"/>
              </a:lnSpc>
              <a:spcBef>
                <a:spcPts val="0"/>
              </a:spcBef>
              <a:buFont typeface="Wingdings" panose="05000000000000000000" pitchFamily="2" charset="2"/>
              <a:buNone/>
            </a:pPr>
            <a:r>
              <a:rPr lang="en-US" altLang="en-US" sz="2400" b="1" i="1" dirty="0">
                <a:solidFill>
                  <a:srgbClr val="00FFFF"/>
                </a:solidFill>
              </a:rPr>
              <a:t>It is done </a:t>
            </a:r>
            <a:r>
              <a:rPr lang="en-US" altLang="en-US" sz="2400" b="1" i="1" dirty="0">
                <a:ln>
                  <a:solidFill>
                    <a:schemeClr val="bg1"/>
                  </a:solidFill>
                </a:ln>
                <a:solidFill>
                  <a:srgbClr val="FF0000"/>
                </a:solidFill>
              </a:rPr>
              <a:t>(39:8)</a:t>
            </a:r>
          </a:p>
          <a:p>
            <a:pPr marL="0" indent="0">
              <a:lnSpc>
                <a:spcPct val="110000"/>
              </a:lnSpc>
              <a:spcBef>
                <a:spcPts val="0"/>
              </a:spcBef>
              <a:buFont typeface="Wingdings" panose="05000000000000000000" pitchFamily="2" charset="2"/>
              <a:buNone/>
            </a:pPr>
            <a:endParaRPr lang="en-US" altLang="en-US" sz="2400" dirty="0"/>
          </a:p>
          <a:p>
            <a:pPr marL="0" indent="0">
              <a:lnSpc>
                <a:spcPct val="110000"/>
              </a:lnSpc>
              <a:spcBef>
                <a:spcPts val="0"/>
              </a:spcBef>
              <a:buFont typeface="Wingdings" panose="05000000000000000000" pitchFamily="2" charset="2"/>
              <a:buNone/>
            </a:pPr>
            <a:r>
              <a:rPr lang="en-US" altLang="en-US" sz="2400" dirty="0">
                <a:solidFill>
                  <a:srgbClr val="FFFF66"/>
                </a:solidFill>
              </a:rPr>
              <a:t>In that day there shall be a great shaking in the land of Israel</a:t>
            </a:r>
          </a:p>
          <a:p>
            <a:pPr marL="0" indent="0">
              <a:lnSpc>
                <a:spcPct val="110000"/>
              </a:lnSpc>
              <a:spcBef>
                <a:spcPts val="0"/>
              </a:spcBef>
              <a:buFont typeface="Wingdings" panose="05000000000000000000" pitchFamily="2" charset="2"/>
              <a:buNone/>
            </a:pPr>
            <a:r>
              <a:rPr lang="en-US" altLang="en-US" sz="2400" dirty="0">
                <a:solidFill>
                  <a:srgbClr val="FFFF66"/>
                </a:solidFill>
              </a:rPr>
              <a:t>Gather yourselves on every side to my sacrifice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934">
                                            <p:txEl>
                                              <p:pRg st="8" end="8"/>
                                            </p:txEl>
                                          </p:spTgt>
                                        </p:tgtEl>
                                        <p:attrNameLst>
                                          <p:attrName>style.visibility</p:attrName>
                                        </p:attrNameLst>
                                      </p:cBhvr>
                                      <p:to>
                                        <p:strVal val="visible"/>
                                      </p:to>
                                    </p:set>
                                    <p:animEffect transition="in" filter="fade">
                                      <p:cBhvr>
                                        <p:cTn id="7" dur="500"/>
                                        <p:tgtEl>
                                          <p:spTgt spid="124934">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4934">
                                            <p:txEl>
                                              <p:pRg st="9" end="9"/>
                                            </p:txEl>
                                          </p:spTgt>
                                        </p:tgtEl>
                                        <p:attrNameLst>
                                          <p:attrName>style.visibility</p:attrName>
                                        </p:attrNameLst>
                                      </p:cBhvr>
                                      <p:to>
                                        <p:strVal val="visible"/>
                                      </p:to>
                                    </p:set>
                                    <p:animEffect transition="in" filter="fade">
                                      <p:cBhvr>
                                        <p:cTn id="10" dur="500"/>
                                        <p:tgtEl>
                                          <p:spTgt spid="124934">
                                            <p:txEl>
                                              <p:pRg st="9" end="9"/>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4933">
                                            <p:txEl>
                                              <p:pRg st="6" end="6"/>
                                            </p:txEl>
                                          </p:spTgt>
                                        </p:tgtEl>
                                        <p:attrNameLst>
                                          <p:attrName>style.visibility</p:attrName>
                                        </p:attrNameLst>
                                      </p:cBhvr>
                                      <p:to>
                                        <p:strVal val="visible"/>
                                      </p:to>
                                    </p:set>
                                    <p:animEffect transition="in" filter="fade">
                                      <p:cBhvr>
                                        <p:cTn id="15" dur="500"/>
                                        <p:tgtEl>
                                          <p:spTgt spid="12493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4933">
                                            <p:txEl>
                                              <p:pRg st="9" end="9"/>
                                            </p:txEl>
                                          </p:spTgt>
                                        </p:tgtEl>
                                        <p:attrNameLst>
                                          <p:attrName>style.visibility</p:attrName>
                                        </p:attrNameLst>
                                      </p:cBhvr>
                                      <p:to>
                                        <p:strVal val="visible"/>
                                      </p:to>
                                    </p:set>
                                    <p:animEffect transition="in" filter="fade">
                                      <p:cBhvr>
                                        <p:cTn id="18" dur="500"/>
                                        <p:tgtEl>
                                          <p:spTgt spid="12493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Head of Gold</a:t>
            </a:r>
          </a:p>
        </p:txBody>
      </p:sp>
      <p:pic>
        <p:nvPicPr>
          <p:cNvPr id="3" name="Picture 2" descr="Daniel 2v38 copy.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F41AAB-7F2C-447F-8372-9D66B6BAF0D3}"/>
              </a:ext>
            </a:extLst>
          </p:cNvPr>
          <p:cNvSpPr>
            <a:spLocks noGrp="1"/>
          </p:cNvSpPr>
          <p:nvPr>
            <p:ph sz="half" idx="1"/>
          </p:nvPr>
        </p:nvSpPr>
        <p:spPr>
          <a:xfrm>
            <a:off x="259080" y="264795"/>
            <a:ext cx="4312920" cy="6479598"/>
          </a:xfrm>
        </p:spPr>
        <p:txBody>
          <a:bodyPr/>
          <a:lstStyle/>
          <a:p>
            <a:pPr marL="0" indent="0" algn="ctr">
              <a:lnSpc>
                <a:spcPct val="85000"/>
              </a:lnSpc>
              <a:buNone/>
            </a:pPr>
            <a:r>
              <a:rPr lang="en-CA" sz="3600" dirty="0">
                <a:ln>
                  <a:solidFill>
                    <a:schemeClr val="bg1"/>
                  </a:solidFill>
                </a:ln>
                <a:solidFill>
                  <a:srgbClr val="FF0000"/>
                </a:solidFill>
              </a:rPr>
              <a:t>Revelation 17:12-14</a:t>
            </a:r>
          </a:p>
          <a:p>
            <a:pPr marL="0" indent="0">
              <a:lnSpc>
                <a:spcPct val="85000"/>
              </a:lnSpc>
              <a:buNone/>
            </a:pPr>
            <a:r>
              <a:rPr lang="en-CA" dirty="0"/>
              <a:t>And the ten horns which thou </a:t>
            </a:r>
            <a:r>
              <a:rPr lang="en-CA" dirty="0" err="1"/>
              <a:t>sawest</a:t>
            </a:r>
            <a:r>
              <a:rPr lang="en-CA" dirty="0"/>
              <a:t> are ten kings, which have received no kingdom as yet; but </a:t>
            </a:r>
            <a:r>
              <a:rPr lang="en-CA" dirty="0">
                <a:solidFill>
                  <a:srgbClr val="00CCFF"/>
                </a:solidFill>
              </a:rPr>
              <a:t>receive power as kings one hour</a:t>
            </a:r>
            <a:r>
              <a:rPr lang="en-CA" dirty="0"/>
              <a:t> with the beast. These have one mind, and shall give their power and strength unto the beast. </a:t>
            </a:r>
            <a:r>
              <a:rPr lang="en-CA" dirty="0">
                <a:solidFill>
                  <a:srgbClr val="00FF00"/>
                </a:solidFill>
              </a:rPr>
              <a:t>These shall make war with the Lamb, </a:t>
            </a:r>
            <a:r>
              <a:rPr lang="en-CA" dirty="0"/>
              <a:t>and the Lamb shall overcome them: for he is Lord of lords, and King of kings and they that are with him </a:t>
            </a:r>
            <a:r>
              <a:rPr lang="en-CA" i="1" dirty="0"/>
              <a:t>are</a:t>
            </a:r>
            <a:r>
              <a:rPr lang="en-CA" dirty="0"/>
              <a:t> called, and chosen, and faithful.</a:t>
            </a:r>
          </a:p>
          <a:p>
            <a:pPr marL="0" indent="0">
              <a:lnSpc>
                <a:spcPct val="85000"/>
              </a:lnSpc>
              <a:buNone/>
            </a:pPr>
            <a:endParaRPr lang="en-CA" dirty="0"/>
          </a:p>
          <a:p>
            <a:pPr marL="0" indent="0">
              <a:lnSpc>
                <a:spcPct val="85000"/>
              </a:lnSpc>
              <a:buNone/>
            </a:pPr>
            <a:endParaRPr lang="en-CA" dirty="0"/>
          </a:p>
        </p:txBody>
      </p:sp>
      <p:sp>
        <p:nvSpPr>
          <p:cNvPr id="6" name="Content Placeholder 5">
            <a:extLst>
              <a:ext uri="{FF2B5EF4-FFF2-40B4-BE49-F238E27FC236}">
                <a16:creationId xmlns:a16="http://schemas.microsoft.com/office/drawing/2014/main" id="{513778D9-E4D1-4CDA-80C2-89069612FFCD}"/>
              </a:ext>
            </a:extLst>
          </p:cNvPr>
          <p:cNvSpPr>
            <a:spLocks noGrp="1"/>
          </p:cNvSpPr>
          <p:nvPr>
            <p:ph sz="half" idx="2"/>
          </p:nvPr>
        </p:nvSpPr>
        <p:spPr>
          <a:xfrm>
            <a:off x="4822826" y="271722"/>
            <a:ext cx="4191000" cy="6479598"/>
          </a:xfrm>
        </p:spPr>
        <p:txBody>
          <a:bodyPr/>
          <a:lstStyle/>
          <a:p>
            <a:pPr marL="0" indent="0" algn="ctr">
              <a:lnSpc>
                <a:spcPct val="85000"/>
              </a:lnSpc>
              <a:buNone/>
            </a:pPr>
            <a:r>
              <a:rPr lang="en-CA" sz="3600" dirty="0">
                <a:ln>
                  <a:solidFill>
                    <a:schemeClr val="bg1"/>
                  </a:solidFill>
                </a:ln>
                <a:solidFill>
                  <a:srgbClr val="FF0000"/>
                </a:solidFill>
              </a:rPr>
              <a:t>Revelation 19:19</a:t>
            </a:r>
          </a:p>
          <a:p>
            <a:pPr marL="0" indent="0">
              <a:lnSpc>
                <a:spcPct val="85000"/>
              </a:lnSpc>
              <a:buNone/>
            </a:pPr>
            <a:endParaRPr lang="en-CA" dirty="0"/>
          </a:p>
          <a:p>
            <a:pPr marL="0" indent="0">
              <a:lnSpc>
                <a:spcPct val="85000"/>
              </a:lnSpc>
              <a:buNone/>
            </a:pPr>
            <a:endParaRPr lang="en-CA" dirty="0"/>
          </a:p>
          <a:p>
            <a:pPr marL="0" indent="0">
              <a:lnSpc>
                <a:spcPct val="85000"/>
              </a:lnSpc>
              <a:buNone/>
            </a:pPr>
            <a:endParaRPr lang="en-CA" dirty="0"/>
          </a:p>
          <a:p>
            <a:pPr marL="0" indent="0">
              <a:lnSpc>
                <a:spcPct val="85000"/>
              </a:lnSpc>
              <a:buNone/>
            </a:pPr>
            <a:endParaRPr lang="en-CA" dirty="0"/>
          </a:p>
          <a:p>
            <a:pPr marL="0" indent="0">
              <a:lnSpc>
                <a:spcPct val="85000"/>
              </a:lnSpc>
              <a:buNone/>
            </a:pPr>
            <a:endParaRPr lang="en-CA" dirty="0"/>
          </a:p>
          <a:p>
            <a:pPr marL="0" indent="0">
              <a:lnSpc>
                <a:spcPct val="85000"/>
              </a:lnSpc>
              <a:buNone/>
            </a:pPr>
            <a:r>
              <a:rPr lang="en-CA" dirty="0"/>
              <a:t>And I saw the beast, and the kings of the earth, and their armies, gathered together </a:t>
            </a:r>
            <a:r>
              <a:rPr lang="en-CA" dirty="0">
                <a:solidFill>
                  <a:srgbClr val="00FF00"/>
                </a:solidFill>
              </a:rPr>
              <a:t>to make war against him that sat on the horse, </a:t>
            </a:r>
            <a:r>
              <a:rPr lang="en-CA" dirty="0"/>
              <a:t>and against his army</a:t>
            </a:r>
          </a:p>
          <a:p>
            <a:pPr marL="0" indent="0">
              <a:lnSpc>
                <a:spcPct val="85000"/>
              </a:lnSpc>
              <a:buNone/>
            </a:pPr>
            <a:endParaRPr lang="en-CA" dirty="0"/>
          </a:p>
        </p:txBody>
      </p:sp>
      <p:sp>
        <p:nvSpPr>
          <p:cNvPr id="4" name="Slide Number Placeholder 3">
            <a:extLst>
              <a:ext uri="{FF2B5EF4-FFF2-40B4-BE49-F238E27FC236}">
                <a16:creationId xmlns:a16="http://schemas.microsoft.com/office/drawing/2014/main" id="{2F670FC0-16D4-48C0-BE6A-3502294E9A8B}"/>
              </a:ext>
            </a:extLst>
          </p:cNvPr>
          <p:cNvSpPr>
            <a:spLocks noGrp="1"/>
          </p:cNvSpPr>
          <p:nvPr>
            <p:ph type="sldNum" sz="quarter" idx="11"/>
          </p:nvPr>
        </p:nvSpPr>
        <p:spPr/>
        <p:txBody>
          <a:bodyPr/>
          <a:lstStyle/>
          <a:p>
            <a:pPr>
              <a:defRPr/>
            </a:pPr>
            <a:fld id="{DE80585F-8FD8-4304-8BFB-7BA7CCEB7DAE}" type="slidenum">
              <a:rPr lang="en-US" altLang="en-US" smtClean="0"/>
              <a:pPr>
                <a:defRPr/>
              </a:pPr>
              <a:t>22</a:t>
            </a:fld>
            <a:endParaRPr lang="en-US" altLang="en-US"/>
          </a:p>
        </p:txBody>
      </p:sp>
    </p:spTree>
    <p:extLst>
      <p:ext uri="{BB962C8B-B14F-4D97-AF65-F5344CB8AC3E}">
        <p14:creationId xmlns:p14="http://schemas.microsoft.com/office/powerpoint/2010/main" val="219933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a:extLst>
              <a:ext uri="{FF2B5EF4-FFF2-40B4-BE49-F238E27FC236}">
                <a16:creationId xmlns:a16="http://schemas.microsoft.com/office/drawing/2014/main" id="{92050AF7-D383-482E-8C9F-E50C4A4F4917}"/>
              </a:ext>
            </a:extLst>
          </p:cNvPr>
          <p:cNvSpPr>
            <a:spLocks noGrp="1" noChangeArrowheads="1"/>
          </p:cNvSpPr>
          <p:nvPr>
            <p:ph type="title"/>
          </p:nvPr>
        </p:nvSpPr>
        <p:spPr>
          <a:xfrm>
            <a:off x="263236" y="1"/>
            <a:ext cx="8639754" cy="731520"/>
          </a:xfrm>
        </p:spPr>
        <p:txBody>
          <a:bodyPr/>
          <a:lstStyle/>
          <a:p>
            <a:pPr eaLnBrk="1" hangingPunct="1"/>
            <a:r>
              <a:rPr lang="en-US" altLang="en-US" dirty="0"/>
              <a:t>A great sacrifice</a:t>
            </a:r>
          </a:p>
        </p:txBody>
      </p:sp>
      <p:sp>
        <p:nvSpPr>
          <p:cNvPr id="23556" name="Rectangle 5">
            <a:extLst>
              <a:ext uri="{FF2B5EF4-FFF2-40B4-BE49-F238E27FC236}">
                <a16:creationId xmlns:a16="http://schemas.microsoft.com/office/drawing/2014/main" id="{96A9D889-F4EB-4E83-BBE2-A0FB9A2B5AC5}"/>
              </a:ext>
            </a:extLst>
          </p:cNvPr>
          <p:cNvSpPr>
            <a:spLocks noGrp="1" noChangeArrowheads="1"/>
          </p:cNvSpPr>
          <p:nvPr>
            <p:ph type="body" sz="half" idx="1"/>
          </p:nvPr>
        </p:nvSpPr>
        <p:spPr>
          <a:xfrm>
            <a:off x="263236" y="1151573"/>
            <a:ext cx="4308764" cy="5462586"/>
          </a:xfrm>
        </p:spPr>
        <p:txBody>
          <a:bodyPr/>
          <a:lstStyle/>
          <a:p>
            <a:pPr marL="0" indent="0" eaLnBrk="1" hangingPunct="1">
              <a:lnSpc>
                <a:spcPct val="80000"/>
              </a:lnSpc>
              <a:buFont typeface="Wingdings" panose="05000000000000000000" pitchFamily="2" charset="2"/>
              <a:buNone/>
            </a:pPr>
            <a:r>
              <a:rPr lang="en-US" altLang="en-US" sz="2400" dirty="0"/>
              <a:t>I saw an angel standing in the sun…saying, </a:t>
            </a:r>
            <a:r>
              <a:rPr lang="en-US" altLang="en-US" sz="2400" dirty="0">
                <a:solidFill>
                  <a:srgbClr val="FFFF00"/>
                </a:solidFill>
              </a:rPr>
              <a:t>to all the fowls </a:t>
            </a:r>
            <a:r>
              <a:rPr lang="en-US" altLang="en-US" sz="2400" dirty="0"/>
              <a:t>that fly in the midst of heaven...</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solidFill>
                  <a:srgbClr val="00CCFF"/>
                </a:solidFill>
              </a:rPr>
              <a:t>Come and gather yourselves together </a:t>
            </a:r>
            <a:r>
              <a:rPr lang="en-US" altLang="en-US" sz="2400" dirty="0"/>
              <a:t>unto </a:t>
            </a:r>
            <a:r>
              <a:rPr lang="en-US" altLang="en-US" sz="2400" dirty="0">
                <a:solidFill>
                  <a:srgbClr val="00FF00"/>
                </a:solidFill>
              </a:rPr>
              <a:t>the supper of the great God</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t>That ye may </a:t>
            </a:r>
            <a:r>
              <a:rPr lang="en-US" altLang="en-US" sz="2400" dirty="0">
                <a:solidFill>
                  <a:srgbClr val="FF99FF"/>
                </a:solidFill>
              </a:rPr>
              <a:t>eat the flesh of kings, </a:t>
            </a:r>
            <a:r>
              <a:rPr lang="en-US" altLang="en-US" sz="2400" dirty="0"/>
              <a:t>and the flesh of captains, and the flesh of mighty men...</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t>And </a:t>
            </a:r>
            <a:r>
              <a:rPr lang="en-US" altLang="en-US" sz="2400" dirty="0">
                <a:solidFill>
                  <a:srgbClr val="FF3300"/>
                </a:solidFill>
              </a:rPr>
              <a:t>the flesh of horses, </a:t>
            </a:r>
            <a:r>
              <a:rPr lang="en-US" altLang="en-US" sz="2400" dirty="0"/>
              <a:t>and of them that sit on them, and the flesh of all men, both free and bond, both small and great</a:t>
            </a:r>
          </a:p>
        </p:txBody>
      </p:sp>
      <p:sp>
        <p:nvSpPr>
          <p:cNvPr id="23557" name="Rectangle 6">
            <a:extLst>
              <a:ext uri="{FF2B5EF4-FFF2-40B4-BE49-F238E27FC236}">
                <a16:creationId xmlns:a16="http://schemas.microsoft.com/office/drawing/2014/main" id="{3C314FBD-028C-4D80-B3FF-C7E7AD9ADD1A}"/>
              </a:ext>
            </a:extLst>
          </p:cNvPr>
          <p:cNvSpPr>
            <a:spLocks noGrp="1" noChangeArrowheads="1"/>
          </p:cNvSpPr>
          <p:nvPr>
            <p:ph type="body" sz="half" idx="2"/>
          </p:nvPr>
        </p:nvSpPr>
        <p:spPr>
          <a:xfrm>
            <a:off x="4648200" y="1151572"/>
            <a:ext cx="4232564" cy="5706427"/>
          </a:xfrm>
        </p:spPr>
        <p:txBody>
          <a:bodyPr/>
          <a:lstStyle/>
          <a:p>
            <a:pPr marL="0" indent="0" eaLnBrk="1" hangingPunct="1">
              <a:lnSpc>
                <a:spcPct val="80000"/>
              </a:lnSpc>
              <a:buFont typeface="Wingdings" panose="05000000000000000000" pitchFamily="2" charset="2"/>
              <a:buNone/>
            </a:pPr>
            <a:r>
              <a:rPr lang="en-US" altLang="en-US" sz="2400" dirty="0"/>
              <a:t>Speak unto </a:t>
            </a:r>
            <a:r>
              <a:rPr lang="en-US" altLang="en-US" sz="2400" dirty="0">
                <a:solidFill>
                  <a:srgbClr val="FFFF00"/>
                </a:solidFill>
              </a:rPr>
              <a:t>every feathered fowl, </a:t>
            </a:r>
            <a:r>
              <a:rPr lang="en-US" altLang="en-US" sz="2400" dirty="0"/>
              <a:t>and unto every beast of the field...</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solidFill>
                  <a:srgbClr val="00CCFF"/>
                </a:solidFill>
              </a:rPr>
              <a:t>Assemble yourselves, and come; </a:t>
            </a:r>
            <a:r>
              <a:rPr lang="en-US" altLang="en-US" sz="2400" dirty="0"/>
              <a:t>gather yourselves together ... </a:t>
            </a:r>
            <a:r>
              <a:rPr lang="en-US" altLang="en-US" sz="2400" dirty="0">
                <a:solidFill>
                  <a:srgbClr val="00FF00"/>
                </a:solidFill>
              </a:rPr>
              <a:t>to my sacrifice that I do sacrifice... </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solidFill>
                  <a:srgbClr val="FF99FF"/>
                </a:solidFill>
              </a:rPr>
              <a:t>Ye shall eat the flesh of the mighty, </a:t>
            </a:r>
            <a:r>
              <a:rPr lang="en-US" altLang="en-US" sz="2400" dirty="0"/>
              <a:t>and drink the blood of the princes of the earth...</a:t>
            </a:r>
          </a:p>
          <a:p>
            <a:pPr marL="0" indent="0" eaLnBrk="1" hangingPunct="1">
              <a:lnSpc>
                <a:spcPct val="80000"/>
              </a:lnSpc>
              <a:buFont typeface="Wingdings" panose="05000000000000000000" pitchFamily="2" charset="2"/>
              <a:buNone/>
            </a:pPr>
            <a:endParaRPr lang="en-US" altLang="en-US" sz="2400" dirty="0"/>
          </a:p>
          <a:p>
            <a:pPr marL="0" indent="0" eaLnBrk="1" hangingPunct="1">
              <a:lnSpc>
                <a:spcPct val="80000"/>
              </a:lnSpc>
              <a:buFont typeface="Wingdings" panose="05000000000000000000" pitchFamily="2" charset="2"/>
              <a:buNone/>
            </a:pPr>
            <a:r>
              <a:rPr lang="en-US" altLang="en-US" sz="2400" dirty="0"/>
              <a:t>Thus shall ye be filled at </a:t>
            </a:r>
            <a:r>
              <a:rPr lang="en-US" altLang="en-US" sz="2400" dirty="0">
                <a:solidFill>
                  <a:srgbClr val="FF3300"/>
                </a:solidFill>
              </a:rPr>
              <a:t>my table with horses</a:t>
            </a:r>
            <a:r>
              <a:rPr lang="en-US" altLang="en-US" sz="2400" dirty="0"/>
              <a:t> and chariots, with mighty men, and with all the men of war, saith the Lord GOD</a:t>
            </a:r>
          </a:p>
        </p:txBody>
      </p:sp>
      <p:sp>
        <p:nvSpPr>
          <p:cNvPr id="23558" name="Text Box 7">
            <a:extLst>
              <a:ext uri="{FF2B5EF4-FFF2-40B4-BE49-F238E27FC236}">
                <a16:creationId xmlns:a16="http://schemas.microsoft.com/office/drawing/2014/main" id="{7C7CF8A4-1A67-49B8-851E-CB4C3B42328C}"/>
              </a:ext>
            </a:extLst>
          </p:cNvPr>
          <p:cNvSpPr txBox="1">
            <a:spLocks noChangeArrowheads="1"/>
          </p:cNvSpPr>
          <p:nvPr/>
        </p:nvSpPr>
        <p:spPr bwMode="auto">
          <a:xfrm>
            <a:off x="971550" y="648335"/>
            <a:ext cx="2520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dirty="0">
                <a:ln>
                  <a:solidFill>
                    <a:schemeClr val="bg1"/>
                  </a:solidFill>
                </a:ln>
                <a:solidFill>
                  <a:srgbClr val="FF0000"/>
                </a:solidFill>
                <a:latin typeface="Tahoma" panose="020B0604030504040204" pitchFamily="34" charset="0"/>
              </a:rPr>
              <a:t>Revelation 19</a:t>
            </a:r>
          </a:p>
        </p:txBody>
      </p:sp>
      <p:sp>
        <p:nvSpPr>
          <p:cNvPr id="23559" name="Text Box 8">
            <a:extLst>
              <a:ext uri="{FF2B5EF4-FFF2-40B4-BE49-F238E27FC236}">
                <a16:creationId xmlns:a16="http://schemas.microsoft.com/office/drawing/2014/main" id="{AC9F0675-3BB7-4048-ABC2-103BE47EA91A}"/>
              </a:ext>
            </a:extLst>
          </p:cNvPr>
          <p:cNvSpPr txBox="1">
            <a:spLocks noChangeArrowheads="1"/>
          </p:cNvSpPr>
          <p:nvPr/>
        </p:nvSpPr>
        <p:spPr bwMode="auto">
          <a:xfrm>
            <a:off x="5219700" y="648335"/>
            <a:ext cx="2736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a:ln>
                  <a:solidFill>
                    <a:schemeClr val="bg1"/>
                  </a:solidFill>
                </a:ln>
                <a:solidFill>
                  <a:srgbClr val="FF0000"/>
                </a:solidFill>
                <a:latin typeface="Tahoma" panose="020B0604030504040204" pitchFamily="34" charset="0"/>
              </a:rPr>
              <a:t>Ezekiel 39</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249C459-3253-4EA9-812E-CA0BDEF2D818}"/>
              </a:ext>
            </a:extLst>
          </p:cNvPr>
          <p:cNvSpPr>
            <a:spLocks noGrp="1"/>
          </p:cNvSpPr>
          <p:nvPr>
            <p:ph idx="1"/>
          </p:nvPr>
        </p:nvSpPr>
        <p:spPr>
          <a:xfrm>
            <a:off x="278447" y="234315"/>
            <a:ext cx="4613593" cy="4139565"/>
          </a:xfrm>
        </p:spPr>
        <p:txBody>
          <a:bodyPr/>
          <a:lstStyle/>
          <a:p>
            <a:pPr marL="0" indent="0" algn="ctr">
              <a:buNone/>
            </a:pPr>
            <a:r>
              <a:rPr lang="en-CA" sz="3200" dirty="0">
                <a:ln>
                  <a:solidFill>
                    <a:schemeClr val="bg1"/>
                  </a:solidFill>
                </a:ln>
                <a:solidFill>
                  <a:srgbClr val="FF0000"/>
                </a:solidFill>
              </a:rPr>
              <a:t>Ezekiel 39:4</a:t>
            </a:r>
          </a:p>
          <a:p>
            <a:pPr marL="0" indent="0">
              <a:buNone/>
            </a:pPr>
            <a:r>
              <a:rPr lang="en-CA" dirty="0"/>
              <a:t>Thou shalt fall upon the mountains of Israel, thou, and all thy bands, and the people that </a:t>
            </a:r>
            <a:r>
              <a:rPr lang="en-CA" i="1" dirty="0"/>
              <a:t>is</a:t>
            </a:r>
            <a:r>
              <a:rPr lang="en-CA" dirty="0"/>
              <a:t> with thee: I will give thee unto </a:t>
            </a:r>
            <a:r>
              <a:rPr lang="en-CA" dirty="0">
                <a:solidFill>
                  <a:srgbClr val="00FFFF"/>
                </a:solidFill>
              </a:rPr>
              <a:t>the ravenous birds </a:t>
            </a:r>
            <a:r>
              <a:rPr lang="en-CA" dirty="0"/>
              <a:t>of every sort, and </a:t>
            </a:r>
            <a:r>
              <a:rPr lang="en-CA" i="1" dirty="0"/>
              <a:t>to</a:t>
            </a:r>
            <a:r>
              <a:rPr lang="en-CA" dirty="0"/>
              <a:t> </a:t>
            </a:r>
            <a:r>
              <a:rPr lang="en-CA" dirty="0">
                <a:solidFill>
                  <a:srgbClr val="FFFF66"/>
                </a:solidFill>
              </a:rPr>
              <a:t>the beasts of the field</a:t>
            </a:r>
            <a:r>
              <a:rPr lang="en-CA" dirty="0"/>
              <a:t> to be devoured.</a:t>
            </a:r>
          </a:p>
          <a:p>
            <a:pPr marL="0" indent="0">
              <a:buNone/>
            </a:pPr>
            <a:endParaRPr lang="en-CA" dirty="0"/>
          </a:p>
        </p:txBody>
      </p:sp>
      <p:sp>
        <p:nvSpPr>
          <p:cNvPr id="5" name="Slide Number Placeholder 4">
            <a:extLst>
              <a:ext uri="{FF2B5EF4-FFF2-40B4-BE49-F238E27FC236}">
                <a16:creationId xmlns:a16="http://schemas.microsoft.com/office/drawing/2014/main" id="{9A961BEE-525A-48FC-9F41-47F24758A26C}"/>
              </a:ext>
            </a:extLst>
          </p:cNvPr>
          <p:cNvSpPr>
            <a:spLocks noGrp="1"/>
          </p:cNvSpPr>
          <p:nvPr>
            <p:ph type="sldNum" sz="quarter" idx="11"/>
          </p:nvPr>
        </p:nvSpPr>
        <p:spPr/>
        <p:txBody>
          <a:bodyPr/>
          <a:lstStyle/>
          <a:p>
            <a:pPr>
              <a:defRPr/>
            </a:pPr>
            <a:fld id="{4E8CC3A0-FCCE-4EDC-BE77-EDC950FBCCD7}" type="slidenum">
              <a:rPr lang="en-US" altLang="en-US" smtClean="0"/>
              <a:pPr>
                <a:defRPr/>
              </a:pPr>
              <a:t>24</a:t>
            </a:fld>
            <a:endParaRPr lang="en-US" altLang="en-US"/>
          </a:p>
        </p:txBody>
      </p:sp>
      <p:sp>
        <p:nvSpPr>
          <p:cNvPr id="8" name="Rectangle 3">
            <a:extLst>
              <a:ext uri="{FF2B5EF4-FFF2-40B4-BE49-F238E27FC236}">
                <a16:creationId xmlns:a16="http://schemas.microsoft.com/office/drawing/2014/main" id="{3D4301A5-8AC6-4977-AAAB-ABE2B6216E95}"/>
              </a:ext>
            </a:extLst>
          </p:cNvPr>
          <p:cNvSpPr txBox="1">
            <a:spLocks noChangeArrowheads="1"/>
          </p:cNvSpPr>
          <p:nvPr/>
        </p:nvSpPr>
        <p:spPr bwMode="auto">
          <a:xfrm>
            <a:off x="4892040" y="111442"/>
            <a:ext cx="3973513" cy="663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4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000" b="1">
                <a:solidFill>
                  <a:schemeClr val="bg1"/>
                </a:solidFill>
                <a:latin typeface="Candara" panose="020E0502030303020204" pitchFamily="34" charset="0"/>
              </a:defRPr>
            </a:lvl3pPr>
            <a:lvl4pPr marL="1724025"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ts val="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a:lstStyle>
          <a:p>
            <a:pPr eaLnBrk="1" hangingPunct="1"/>
            <a:r>
              <a:rPr lang="en-US" altLang="en-US" kern="0" dirty="0"/>
              <a:t>Israel historically has fallen prey to Gentile predators - </a:t>
            </a:r>
            <a:r>
              <a:rPr lang="en-US" altLang="en-US" kern="0" dirty="0">
                <a:ln>
                  <a:solidFill>
                    <a:schemeClr val="bg1"/>
                  </a:solidFill>
                </a:ln>
                <a:solidFill>
                  <a:srgbClr val="FF3300"/>
                </a:solidFill>
              </a:rPr>
              <a:t>Deut.28:26; Jer.7:33; 1Sam.17:44</a:t>
            </a:r>
          </a:p>
          <a:p>
            <a:pPr eaLnBrk="1" hangingPunct="1"/>
            <a:r>
              <a:rPr lang="en-US" altLang="en-US" kern="0" dirty="0"/>
              <a:t>God’s covenanted people to reverse these conditions - </a:t>
            </a:r>
            <a:r>
              <a:rPr lang="en-US" altLang="en-US" kern="0" dirty="0">
                <a:ln>
                  <a:solidFill>
                    <a:schemeClr val="bg1"/>
                  </a:solidFill>
                </a:ln>
                <a:solidFill>
                  <a:srgbClr val="FF3300"/>
                </a:solidFill>
              </a:rPr>
              <a:t>Num.23:24; 24:8,9; Jer.51:20; Isa.14:2</a:t>
            </a:r>
            <a:endParaRPr lang="en-US" altLang="en-US" sz="2000" kern="0" dirty="0">
              <a:ln>
                <a:solidFill>
                  <a:schemeClr val="bg1"/>
                </a:solidFill>
              </a:ln>
              <a:solidFill>
                <a:srgbClr val="FF3300"/>
              </a:solidFill>
            </a:endParaRPr>
          </a:p>
          <a:p>
            <a:pPr eaLnBrk="1" hangingPunct="1"/>
            <a:r>
              <a:rPr lang="en-US" altLang="en-US" kern="0" dirty="0"/>
              <a:t>The armies of Christ (saints &amp; Israel) will attend God’s supper - </a:t>
            </a:r>
            <a:r>
              <a:rPr lang="en-US" altLang="en-US" kern="0" dirty="0">
                <a:ln>
                  <a:solidFill>
                    <a:schemeClr val="bg1"/>
                  </a:solidFill>
                </a:ln>
                <a:solidFill>
                  <a:srgbClr val="FF3300"/>
                </a:solidFill>
              </a:rPr>
              <a:t>Rev.19:17; Acts 10:12</a:t>
            </a:r>
            <a:endParaRPr lang="en-US" altLang="en-US" sz="2000" kern="0" dirty="0">
              <a:ln>
                <a:solidFill>
                  <a:schemeClr val="bg1"/>
                </a:solidFill>
              </a:ln>
              <a:solidFill>
                <a:srgbClr val="FF3300"/>
              </a:solidFill>
            </a:endParaRPr>
          </a:p>
        </p:txBody>
      </p:sp>
      <p:sp>
        <p:nvSpPr>
          <p:cNvPr id="9" name="TextBox 8">
            <a:extLst>
              <a:ext uri="{FF2B5EF4-FFF2-40B4-BE49-F238E27FC236}">
                <a16:creationId xmlns:a16="http://schemas.microsoft.com/office/drawing/2014/main" id="{2D928F3D-0349-4E70-BD43-2075110CAEA4}"/>
              </a:ext>
            </a:extLst>
          </p:cNvPr>
          <p:cNvSpPr txBox="1"/>
          <p:nvPr/>
        </p:nvSpPr>
        <p:spPr>
          <a:xfrm>
            <a:off x="295116" y="4311551"/>
            <a:ext cx="4459764" cy="2308324"/>
          </a:xfrm>
          <a:prstGeom prst="rect">
            <a:avLst/>
          </a:prstGeom>
          <a:solidFill>
            <a:srgbClr val="000099"/>
          </a:solidFill>
          <a:ln>
            <a:noFill/>
          </a:ln>
          <a:scene3d>
            <a:camera prst="orthographicFront"/>
            <a:lightRig rig="threePt" dir="t"/>
          </a:scene3d>
          <a:sp3d>
            <a:bevelT/>
          </a:sp3d>
        </p:spPr>
        <p:txBody>
          <a:bodyPr wrap="square" rtlCol="0">
            <a:spAutoFit/>
          </a:bodyPr>
          <a:lstStyle/>
          <a:p>
            <a:pPr algn="l"/>
            <a:r>
              <a:rPr lang="en-CA" sz="2400" b="1" dirty="0">
                <a:solidFill>
                  <a:srgbClr val="FFFF66"/>
                </a:solidFill>
                <a:latin typeface="+mn-lt"/>
              </a:rPr>
              <a:t>Ravenous birds:</a:t>
            </a:r>
            <a:r>
              <a:rPr lang="en-CA" sz="2400" b="1" dirty="0">
                <a:solidFill>
                  <a:schemeClr val="bg1"/>
                </a:solidFill>
                <a:latin typeface="+mn-lt"/>
              </a:rPr>
              <a:t> Echo of Cyrus, Isa.46:11 – type of Christ (Isa.41:2)</a:t>
            </a:r>
          </a:p>
          <a:p>
            <a:pPr algn="l"/>
            <a:r>
              <a:rPr lang="en-CA" sz="2400" b="1" dirty="0">
                <a:solidFill>
                  <a:srgbClr val="FFFF66"/>
                </a:solidFill>
                <a:latin typeface="+mn-lt"/>
              </a:rPr>
              <a:t>Birds and Beasts: </a:t>
            </a:r>
            <a:r>
              <a:rPr lang="en-CA" sz="2400" b="1" dirty="0">
                <a:solidFill>
                  <a:schemeClr val="bg1"/>
                </a:solidFill>
                <a:latin typeface="+mn-lt"/>
              </a:rPr>
              <a:t>ref. to Gentile powers, Lev.11:13-19; Acts 10:12. Cleansed by God, Acts 10:15</a:t>
            </a:r>
          </a:p>
        </p:txBody>
      </p:sp>
    </p:spTree>
    <p:extLst>
      <p:ext uri="{BB962C8B-B14F-4D97-AF65-F5344CB8AC3E}">
        <p14:creationId xmlns:p14="http://schemas.microsoft.com/office/powerpoint/2010/main" val="376862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a:extLst>
              <a:ext uri="{FF2B5EF4-FFF2-40B4-BE49-F238E27FC236}">
                <a16:creationId xmlns:a16="http://schemas.microsoft.com/office/drawing/2014/main" id="{B2BB6927-8957-464D-92D7-C29F60F456C2}"/>
              </a:ext>
            </a:extLst>
          </p:cNvPr>
          <p:cNvSpPr>
            <a:spLocks noGrp="1" noChangeArrowheads="1"/>
          </p:cNvSpPr>
          <p:nvPr>
            <p:ph type="title"/>
          </p:nvPr>
        </p:nvSpPr>
        <p:spPr>
          <a:xfrm>
            <a:off x="152664" y="240386"/>
            <a:ext cx="4217324" cy="981075"/>
          </a:xfrm>
        </p:spPr>
        <p:txBody>
          <a:bodyPr/>
          <a:lstStyle/>
          <a:p>
            <a:pPr eaLnBrk="1" hangingPunct="1"/>
            <a:r>
              <a:rPr lang="en-US" altLang="en-US" dirty="0">
                <a:solidFill>
                  <a:srgbClr val="FFC000"/>
                </a:solidFill>
              </a:rPr>
              <a:t>Subduing the nations</a:t>
            </a:r>
          </a:p>
        </p:txBody>
      </p:sp>
      <p:sp>
        <p:nvSpPr>
          <p:cNvPr id="24580" name="Rectangle 10">
            <a:extLst>
              <a:ext uri="{FF2B5EF4-FFF2-40B4-BE49-F238E27FC236}">
                <a16:creationId xmlns:a16="http://schemas.microsoft.com/office/drawing/2014/main" id="{30D393A9-5CF6-4C63-BA5B-BA1E7079C0DC}"/>
              </a:ext>
            </a:extLst>
          </p:cNvPr>
          <p:cNvSpPr>
            <a:spLocks noGrp="1" noChangeArrowheads="1"/>
          </p:cNvSpPr>
          <p:nvPr>
            <p:ph type="body" idx="1"/>
          </p:nvPr>
        </p:nvSpPr>
        <p:spPr>
          <a:xfrm>
            <a:off x="4126026" y="240386"/>
            <a:ext cx="4803430" cy="6510934"/>
          </a:xfrm>
        </p:spPr>
        <p:txBody>
          <a:bodyPr/>
          <a:lstStyle/>
          <a:p>
            <a:pPr eaLnBrk="1" hangingPunct="1"/>
            <a:r>
              <a:rPr lang="en-US" altLang="en-US" dirty="0"/>
              <a:t>The land is cleansed of all false religions – </a:t>
            </a:r>
            <a:r>
              <a:rPr lang="en-US" altLang="en-US" dirty="0">
                <a:ln>
                  <a:solidFill>
                    <a:schemeClr val="bg1"/>
                  </a:solidFill>
                </a:ln>
                <a:solidFill>
                  <a:srgbClr val="FF0000"/>
                </a:solidFill>
              </a:rPr>
              <a:t>Zech.13:2</a:t>
            </a:r>
          </a:p>
          <a:p>
            <a:pPr eaLnBrk="1" hangingPunct="1"/>
            <a:r>
              <a:rPr lang="en-US" altLang="en-US" dirty="0"/>
              <a:t>Israel’s </a:t>
            </a:r>
            <a:r>
              <a:rPr lang="en-US" altLang="en-US" dirty="0" err="1"/>
              <a:t>neighbours</a:t>
            </a:r>
            <a:r>
              <a:rPr lang="en-US" altLang="en-US" dirty="0"/>
              <a:t> learn the ways of Israel – </a:t>
            </a:r>
            <a:r>
              <a:rPr lang="en-US" altLang="en-US" dirty="0">
                <a:ln>
                  <a:solidFill>
                    <a:schemeClr val="bg1"/>
                  </a:solidFill>
                </a:ln>
                <a:solidFill>
                  <a:srgbClr val="FF0000"/>
                </a:solidFill>
              </a:rPr>
              <a:t>Jer.12:14-17</a:t>
            </a:r>
          </a:p>
          <a:p>
            <a:r>
              <a:rPr lang="en-US" dirty="0"/>
              <a:t>Arab nations that submit will dwell alongside Israel (</a:t>
            </a:r>
            <a:r>
              <a:rPr lang="en-US" dirty="0" err="1"/>
              <a:t>Nebaioth</a:t>
            </a:r>
            <a:r>
              <a:rPr lang="en-US" dirty="0"/>
              <a:t>, </a:t>
            </a:r>
            <a:r>
              <a:rPr lang="en-US" dirty="0" err="1"/>
              <a:t>Kedar</a:t>
            </a:r>
            <a:r>
              <a:rPr lang="en-US" dirty="0"/>
              <a:t> and </a:t>
            </a:r>
            <a:r>
              <a:rPr lang="en-US" dirty="0" err="1"/>
              <a:t>Tema</a:t>
            </a:r>
            <a:r>
              <a:rPr lang="en-US" dirty="0"/>
              <a:t>) – </a:t>
            </a:r>
            <a:r>
              <a:rPr lang="en-US" dirty="0">
                <a:ln>
                  <a:solidFill>
                    <a:schemeClr val="bg1"/>
                  </a:solidFill>
                </a:ln>
                <a:solidFill>
                  <a:srgbClr val="FF0000"/>
                </a:solidFill>
              </a:rPr>
              <a:t>Isaiah 60:6,7; Psa</a:t>
            </a:r>
            <a:r>
              <a:rPr lang="en-US">
                <a:ln>
                  <a:solidFill>
                    <a:schemeClr val="bg1"/>
                  </a:solidFill>
                </a:ln>
                <a:solidFill>
                  <a:srgbClr val="FF0000"/>
                </a:solidFill>
              </a:rPr>
              <a:t>.72:10</a:t>
            </a:r>
            <a:endParaRPr lang="en-US" dirty="0">
              <a:ln>
                <a:solidFill>
                  <a:schemeClr val="bg1"/>
                </a:solidFill>
              </a:ln>
              <a:solidFill>
                <a:srgbClr val="FF0000"/>
              </a:solidFill>
            </a:endParaRPr>
          </a:p>
          <a:p>
            <a:r>
              <a:rPr lang="en-US" dirty="0"/>
              <a:t>Certain Gentile nations will comply (Tarshish) – </a:t>
            </a:r>
            <a:r>
              <a:rPr lang="en-US" dirty="0">
                <a:ln>
                  <a:solidFill>
                    <a:schemeClr val="bg1"/>
                  </a:solidFill>
                </a:ln>
                <a:solidFill>
                  <a:srgbClr val="FF0000"/>
                </a:solidFill>
              </a:rPr>
              <a:t>Psa.72:10; Isa.60:9</a:t>
            </a:r>
            <a:endParaRPr lang="en-CA" dirty="0">
              <a:ln>
                <a:solidFill>
                  <a:schemeClr val="bg1"/>
                </a:solidFill>
              </a:ln>
              <a:solidFill>
                <a:srgbClr val="FF0000"/>
              </a:solidFill>
            </a:endParaRPr>
          </a:p>
          <a:p>
            <a:pPr eaLnBrk="1" hangingPunct="1"/>
            <a:r>
              <a:rPr lang="en-US" altLang="en-US" dirty="0"/>
              <a:t>Gentile nations will learn God’s ways – </a:t>
            </a:r>
            <a:r>
              <a:rPr lang="en-US" altLang="en-US" dirty="0">
                <a:ln>
                  <a:solidFill>
                    <a:schemeClr val="bg1"/>
                  </a:solidFill>
                </a:ln>
                <a:solidFill>
                  <a:srgbClr val="FF0000"/>
                </a:solidFill>
              </a:rPr>
              <a:t>Isa.2:1-4</a:t>
            </a:r>
          </a:p>
        </p:txBody>
      </p:sp>
      <p:sp>
        <p:nvSpPr>
          <p:cNvPr id="2" name="Slide Number Placeholder 1">
            <a:extLst>
              <a:ext uri="{FF2B5EF4-FFF2-40B4-BE49-F238E27FC236}">
                <a16:creationId xmlns:a16="http://schemas.microsoft.com/office/drawing/2014/main" id="{57B1A49B-456B-41E3-907E-E7395A5F0F01}"/>
              </a:ext>
            </a:extLst>
          </p:cNvPr>
          <p:cNvSpPr>
            <a:spLocks noGrp="1"/>
          </p:cNvSpPr>
          <p:nvPr>
            <p:ph type="sldNum" sz="quarter" idx="11"/>
          </p:nvPr>
        </p:nvSpPr>
        <p:spPr/>
        <p:txBody>
          <a:bodyPr/>
          <a:lstStyle/>
          <a:p>
            <a:pPr>
              <a:defRPr/>
            </a:pPr>
            <a:fld id="{DE80585F-8FD8-4304-8BFB-7BA7CCEB7DAE}" type="slidenum">
              <a:rPr lang="en-US" altLang="en-US" smtClean="0"/>
              <a:pPr>
                <a:defRPr/>
              </a:pPr>
              <a:t>25</a:t>
            </a:fld>
            <a:endParaRPr lang="en-US" altLang="en-US"/>
          </a:p>
        </p:txBody>
      </p:sp>
      <p:pic>
        <p:nvPicPr>
          <p:cNvPr id="11" name="Picture 4" descr="Ishmael_Isaac land copy">
            <a:extLst>
              <a:ext uri="{FF2B5EF4-FFF2-40B4-BE49-F238E27FC236}">
                <a16:creationId xmlns:a16="http://schemas.microsoft.com/office/drawing/2014/main" id="{D4F421DF-76B5-4104-BAB5-80C69315D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017" y="1472766"/>
            <a:ext cx="3617540" cy="271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D2CAED4-BDAC-40FF-BF74-4B441860096F}"/>
              </a:ext>
            </a:extLst>
          </p:cNvPr>
          <p:cNvSpPr txBox="1"/>
          <p:nvPr/>
        </p:nvSpPr>
        <p:spPr>
          <a:xfrm>
            <a:off x="2004204" y="3614746"/>
            <a:ext cx="960120" cy="369332"/>
          </a:xfrm>
          <a:prstGeom prst="rect">
            <a:avLst/>
          </a:prstGeom>
          <a:noFill/>
          <a:ln>
            <a:noFill/>
          </a:ln>
        </p:spPr>
        <p:txBody>
          <a:bodyPr wrap="square" rtlCol="0">
            <a:spAutoFit/>
          </a:bodyPr>
          <a:lstStyle/>
          <a:p>
            <a:pPr algn="l"/>
            <a:r>
              <a:rPr lang="en-CA" b="1" dirty="0">
                <a:latin typeface="+mn-lt"/>
              </a:rPr>
              <a:t>Sheba</a:t>
            </a:r>
          </a:p>
        </p:txBody>
      </p:sp>
      <p:sp>
        <p:nvSpPr>
          <p:cNvPr id="13" name="TextBox 12">
            <a:extLst>
              <a:ext uri="{FF2B5EF4-FFF2-40B4-BE49-F238E27FC236}">
                <a16:creationId xmlns:a16="http://schemas.microsoft.com/office/drawing/2014/main" id="{D94F0384-931A-4E3B-B699-0B2CDB5FEB67}"/>
              </a:ext>
            </a:extLst>
          </p:cNvPr>
          <p:cNvSpPr txBox="1"/>
          <p:nvPr/>
        </p:nvSpPr>
        <p:spPr>
          <a:xfrm>
            <a:off x="1651727" y="2895674"/>
            <a:ext cx="960120" cy="369332"/>
          </a:xfrm>
          <a:prstGeom prst="rect">
            <a:avLst/>
          </a:prstGeom>
          <a:noFill/>
          <a:ln>
            <a:noFill/>
          </a:ln>
        </p:spPr>
        <p:txBody>
          <a:bodyPr wrap="square" rtlCol="0">
            <a:spAutoFit/>
          </a:bodyPr>
          <a:lstStyle/>
          <a:p>
            <a:pPr algn="l"/>
            <a:r>
              <a:rPr lang="en-CA" b="1" dirty="0" err="1">
                <a:latin typeface="+mn-lt"/>
              </a:rPr>
              <a:t>Dedan</a:t>
            </a:r>
            <a:endParaRPr lang="en-CA" b="1" dirty="0">
              <a:latin typeface="+mn-lt"/>
            </a:endParaRPr>
          </a:p>
        </p:txBody>
      </p:sp>
      <p:sp>
        <p:nvSpPr>
          <p:cNvPr id="14" name="TextBox 13">
            <a:extLst>
              <a:ext uri="{FF2B5EF4-FFF2-40B4-BE49-F238E27FC236}">
                <a16:creationId xmlns:a16="http://schemas.microsoft.com/office/drawing/2014/main" id="{0E846F16-2ED2-45A4-AEBD-38FDBCBEA0A4}"/>
              </a:ext>
            </a:extLst>
          </p:cNvPr>
          <p:cNvSpPr txBox="1"/>
          <p:nvPr/>
        </p:nvSpPr>
        <p:spPr>
          <a:xfrm>
            <a:off x="1781266" y="2460011"/>
            <a:ext cx="960120" cy="369332"/>
          </a:xfrm>
          <a:prstGeom prst="rect">
            <a:avLst/>
          </a:prstGeom>
          <a:noFill/>
          <a:ln>
            <a:noFill/>
          </a:ln>
        </p:spPr>
        <p:txBody>
          <a:bodyPr wrap="square" rtlCol="0">
            <a:spAutoFit/>
          </a:bodyPr>
          <a:lstStyle/>
          <a:p>
            <a:pPr algn="l"/>
            <a:r>
              <a:rPr lang="en-CA" b="1" dirty="0" err="1">
                <a:latin typeface="+mn-lt"/>
              </a:rPr>
              <a:t>Kedar</a:t>
            </a:r>
            <a:endParaRPr lang="en-CA" b="1" dirty="0">
              <a:latin typeface="+mn-lt"/>
            </a:endParaRPr>
          </a:p>
        </p:txBody>
      </p:sp>
      <p:sp>
        <p:nvSpPr>
          <p:cNvPr id="15" name="TextBox 14">
            <a:extLst>
              <a:ext uri="{FF2B5EF4-FFF2-40B4-BE49-F238E27FC236}">
                <a16:creationId xmlns:a16="http://schemas.microsoft.com/office/drawing/2014/main" id="{F11EAE0B-897F-404B-9CF6-CDDC5CF58020}"/>
              </a:ext>
            </a:extLst>
          </p:cNvPr>
          <p:cNvSpPr txBox="1"/>
          <p:nvPr/>
        </p:nvSpPr>
        <p:spPr>
          <a:xfrm>
            <a:off x="1876735" y="3239045"/>
            <a:ext cx="960120" cy="369332"/>
          </a:xfrm>
          <a:prstGeom prst="rect">
            <a:avLst/>
          </a:prstGeom>
          <a:noFill/>
          <a:ln>
            <a:noFill/>
          </a:ln>
        </p:spPr>
        <p:txBody>
          <a:bodyPr wrap="square" rtlCol="0">
            <a:spAutoFit/>
          </a:bodyPr>
          <a:lstStyle/>
          <a:p>
            <a:pPr algn="l"/>
            <a:r>
              <a:rPr lang="en-CA" b="1" dirty="0" err="1">
                <a:latin typeface="+mn-lt"/>
              </a:rPr>
              <a:t>Tema</a:t>
            </a:r>
            <a:endParaRPr lang="en-CA" b="1" dirty="0">
              <a:latin typeface="+mn-lt"/>
            </a:endParaRPr>
          </a:p>
        </p:txBody>
      </p:sp>
      <p:sp>
        <p:nvSpPr>
          <p:cNvPr id="16" name="TextBox 15">
            <a:extLst>
              <a:ext uri="{FF2B5EF4-FFF2-40B4-BE49-F238E27FC236}">
                <a16:creationId xmlns:a16="http://schemas.microsoft.com/office/drawing/2014/main" id="{B148B9D4-F2ED-49CF-8A37-9247968A85F2}"/>
              </a:ext>
            </a:extLst>
          </p:cNvPr>
          <p:cNvSpPr txBox="1"/>
          <p:nvPr/>
        </p:nvSpPr>
        <p:spPr>
          <a:xfrm rot="19977678">
            <a:off x="1149026" y="2086989"/>
            <a:ext cx="1455419" cy="369332"/>
          </a:xfrm>
          <a:prstGeom prst="rect">
            <a:avLst/>
          </a:prstGeom>
          <a:noFill/>
          <a:ln>
            <a:noFill/>
          </a:ln>
        </p:spPr>
        <p:txBody>
          <a:bodyPr wrap="square" rtlCol="0">
            <a:spAutoFit/>
          </a:bodyPr>
          <a:lstStyle/>
          <a:p>
            <a:pPr algn="l"/>
            <a:r>
              <a:rPr lang="en-CA" b="1" dirty="0" err="1">
                <a:latin typeface="+mn-lt"/>
              </a:rPr>
              <a:t>Nebaioth</a:t>
            </a:r>
            <a:endParaRPr lang="en-CA" b="1" dirty="0">
              <a:latin typeface="+mn-lt"/>
            </a:endParaRPr>
          </a:p>
        </p:txBody>
      </p:sp>
      <p:sp>
        <p:nvSpPr>
          <p:cNvPr id="17" name="WordArt 13">
            <a:extLst>
              <a:ext uri="{FF2B5EF4-FFF2-40B4-BE49-F238E27FC236}">
                <a16:creationId xmlns:a16="http://schemas.microsoft.com/office/drawing/2014/main" id="{CAD678B2-64FE-4BFC-BBB2-8BED42315632}"/>
              </a:ext>
            </a:extLst>
          </p:cNvPr>
          <p:cNvSpPr>
            <a:spLocks noChangeArrowheads="1" noChangeShapeType="1" noTextEdit="1"/>
          </p:cNvSpPr>
          <p:nvPr/>
        </p:nvSpPr>
        <p:spPr bwMode="auto">
          <a:xfrm rot="-1093121">
            <a:off x="1518125" y="1603287"/>
            <a:ext cx="637911" cy="456189"/>
          </a:xfrm>
          <a:prstGeom prst="rect">
            <a:avLst/>
          </a:prstGeom>
        </p:spPr>
        <p:txBody>
          <a:bodyPr wrap="none" fromWordArt="1">
            <a:prstTxWarp prst="textDeflateBottom">
              <a:avLst>
                <a:gd name="adj" fmla="val 76472"/>
              </a:avLst>
            </a:prstTxWarp>
            <a:scene3d>
              <a:camera prst="legacyPerspectiveFront">
                <a:rot lat="19799998" lon="19439996" rev="0"/>
              </a:camera>
              <a:lightRig rig="legacyNormal2" dir="t"/>
            </a:scene3d>
            <a:sp3d extrusionH="354000" prstMaterial="legacyMatte">
              <a:extrusionClr>
                <a:srgbClr val="939676"/>
              </a:extrusionClr>
              <a:contourClr>
                <a:srgbClr val="707070"/>
              </a:contourClr>
            </a:sp3d>
          </a:bodyPr>
          <a:lstStyle/>
          <a:p>
            <a:pPr algn="ctr"/>
            <a:r>
              <a:rPr lang="en-CA" sz="3600" kern="10" dirty="0">
                <a:ln w="9525">
                  <a:round/>
                  <a:headEnd/>
                  <a:tailEnd/>
                </a:ln>
                <a:gradFill rotWithShape="1">
                  <a:gsLst>
                    <a:gs pos="0">
                      <a:srgbClr val="707070"/>
                    </a:gs>
                    <a:gs pos="50000">
                      <a:srgbClr val="FFFFFF"/>
                    </a:gs>
                    <a:gs pos="100000">
                      <a:srgbClr val="707070"/>
                    </a:gs>
                  </a:gsLst>
                  <a:lin ang="3780000" scaled="1"/>
                </a:gradFill>
                <a:latin typeface="Impact" panose="020B0806030902050204" pitchFamily="34" charset="0"/>
              </a:rPr>
              <a:t>ISRAEL</a:t>
            </a:r>
          </a:p>
        </p:txBody>
      </p:sp>
      <p:sp>
        <p:nvSpPr>
          <p:cNvPr id="18" name="WordArt 14">
            <a:extLst>
              <a:ext uri="{FF2B5EF4-FFF2-40B4-BE49-F238E27FC236}">
                <a16:creationId xmlns:a16="http://schemas.microsoft.com/office/drawing/2014/main" id="{EDE271EB-D7A4-4C88-A6AF-36B2163305FF}"/>
              </a:ext>
            </a:extLst>
          </p:cNvPr>
          <p:cNvSpPr>
            <a:spLocks noChangeArrowheads="1" noChangeShapeType="1" noTextEdit="1"/>
          </p:cNvSpPr>
          <p:nvPr/>
        </p:nvSpPr>
        <p:spPr bwMode="auto">
          <a:xfrm>
            <a:off x="2709525" y="2793999"/>
            <a:ext cx="583711" cy="572682"/>
          </a:xfrm>
          <a:prstGeom prst="rect">
            <a:avLst/>
          </a:prstGeom>
        </p:spPr>
        <p:txBody>
          <a:bodyPr wrap="none" fromWordArt="1">
            <a:prstTxWarp prst="textDeflateBottom">
              <a:avLst>
                <a:gd name="adj" fmla="val 76472"/>
              </a:avLst>
            </a:prstTxWarp>
            <a:scene3d>
              <a:camera prst="legacyPerspectiveFront">
                <a:rot lat="19799998" lon="19439996" rev="0"/>
              </a:camera>
              <a:lightRig rig="legacyNormal2" dir="t"/>
            </a:scene3d>
            <a:sp3d extrusionH="354000" prstMaterial="legacyMatte">
              <a:extrusionClr>
                <a:srgbClr val="939676"/>
              </a:extrusionClr>
              <a:contourClr>
                <a:srgbClr val="707070"/>
              </a:contourClr>
            </a:sp3d>
          </a:bodyPr>
          <a:lstStyle/>
          <a:p>
            <a:pPr algn="ctr"/>
            <a:r>
              <a:rPr lang="en-CA" sz="3600" kern="10" dirty="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ISHMAEL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a:extLst>
              <a:ext uri="{FF2B5EF4-FFF2-40B4-BE49-F238E27FC236}">
                <a16:creationId xmlns:a16="http://schemas.microsoft.com/office/drawing/2014/main" id="{68A60CED-79B9-4003-94DC-C6EADFD107E3}"/>
              </a:ext>
            </a:extLst>
          </p:cNvPr>
          <p:cNvSpPr>
            <a:spLocks noGrp="1" noChangeArrowheads="1"/>
          </p:cNvSpPr>
          <p:nvPr>
            <p:ph type="title"/>
          </p:nvPr>
        </p:nvSpPr>
        <p:spPr/>
        <p:txBody>
          <a:bodyPr/>
          <a:lstStyle/>
          <a:p>
            <a:pPr eaLnBrk="1" hangingPunct="1"/>
            <a:r>
              <a:rPr lang="en-US" altLang="en-US"/>
              <a:t>And the LORD shall be King</a:t>
            </a:r>
          </a:p>
        </p:txBody>
      </p:sp>
      <p:sp>
        <p:nvSpPr>
          <p:cNvPr id="27652" name="Rectangle 3">
            <a:extLst>
              <a:ext uri="{FF2B5EF4-FFF2-40B4-BE49-F238E27FC236}">
                <a16:creationId xmlns:a16="http://schemas.microsoft.com/office/drawing/2014/main" id="{7F557B5D-CF3F-4D54-8F58-455A53CC6CFF}"/>
              </a:ext>
            </a:extLst>
          </p:cNvPr>
          <p:cNvSpPr>
            <a:spLocks noGrp="1" noChangeArrowheads="1"/>
          </p:cNvSpPr>
          <p:nvPr>
            <p:ph type="body" idx="1"/>
          </p:nvPr>
        </p:nvSpPr>
        <p:spPr>
          <a:xfrm>
            <a:off x="4359275" y="1446213"/>
            <a:ext cx="3992563" cy="2789237"/>
          </a:xfrm>
        </p:spPr>
        <p:txBody>
          <a:bodyPr/>
          <a:lstStyle/>
          <a:p>
            <a:pPr eaLnBrk="1" hangingPunct="1"/>
            <a:r>
              <a:rPr lang="en-US" altLang="en-US" sz="3600" b="1">
                <a:latin typeface="Arial" panose="020B0604020202020204" pitchFamily="34" charset="0"/>
              </a:rPr>
              <a:t>Isaiah 26:9</a:t>
            </a:r>
          </a:p>
          <a:p>
            <a:pPr eaLnBrk="1" hangingPunct="1"/>
            <a:r>
              <a:rPr lang="en-US" altLang="en-US" sz="3600" b="1">
                <a:latin typeface="Arial" panose="020B0604020202020204" pitchFamily="34" charset="0"/>
              </a:rPr>
              <a:t>Isaiah 32:17</a:t>
            </a:r>
          </a:p>
          <a:p>
            <a:pPr eaLnBrk="1" hangingPunct="1"/>
            <a:r>
              <a:rPr lang="en-US" altLang="en-US" sz="3600" b="1">
                <a:latin typeface="Arial" panose="020B0604020202020204" pitchFamily="34" charset="0"/>
              </a:rPr>
              <a:t>Psalm 72:7</a:t>
            </a:r>
          </a:p>
          <a:p>
            <a:pPr eaLnBrk="1" hangingPunct="1"/>
            <a:r>
              <a:rPr lang="en-US" altLang="en-US" sz="3600" b="1">
                <a:latin typeface="Arial" panose="020B0604020202020204" pitchFamily="34" charset="0"/>
              </a:rPr>
              <a:t>Isaiah 53:11</a:t>
            </a:r>
          </a:p>
        </p:txBody>
      </p:sp>
      <p:graphicFrame>
        <p:nvGraphicFramePr>
          <p:cNvPr id="27653" name="Object 4">
            <a:extLst>
              <a:ext uri="{FF2B5EF4-FFF2-40B4-BE49-F238E27FC236}">
                <a16:creationId xmlns:a16="http://schemas.microsoft.com/office/drawing/2014/main" id="{87556B4E-56E2-4444-9F63-F5C509AFBD41}"/>
              </a:ext>
            </a:extLst>
          </p:cNvPr>
          <p:cNvGraphicFramePr>
            <a:graphicFrameLocks noChangeAspect="1"/>
          </p:cNvGraphicFramePr>
          <p:nvPr/>
        </p:nvGraphicFramePr>
        <p:xfrm>
          <a:off x="352425" y="1304925"/>
          <a:ext cx="3257550" cy="4797425"/>
        </p:xfrm>
        <a:graphic>
          <a:graphicData uri="http://schemas.openxmlformats.org/presentationml/2006/ole">
            <mc:AlternateContent xmlns:mc="http://schemas.openxmlformats.org/markup-compatibility/2006">
              <mc:Choice xmlns:v="urn:schemas-microsoft-com:vml" Requires="v">
                <p:oleObj spid="_x0000_s7267" name="Drawing" r:id="rId4" imgW="3610451" imgH="5315372" progId="WPDraw30.Drawing">
                  <p:embed/>
                </p:oleObj>
              </mc:Choice>
              <mc:Fallback>
                <p:oleObj name="Drawing" r:id="rId4" imgW="3610451" imgH="5315372" progId="WPDraw30.Drawing">
                  <p:embed/>
                  <p:pic>
                    <p:nvPicPr>
                      <p:cNvPr id="27653" name="Object 4">
                        <a:extLst>
                          <a:ext uri="{FF2B5EF4-FFF2-40B4-BE49-F238E27FC236}">
                            <a16:creationId xmlns:a16="http://schemas.microsoft.com/office/drawing/2014/main" id="{87556B4E-56E2-4444-9F63-F5C509AFBD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425" y="1304925"/>
                        <a:ext cx="3257550" cy="479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5" name="Text Box 5">
            <a:extLst>
              <a:ext uri="{FF2B5EF4-FFF2-40B4-BE49-F238E27FC236}">
                <a16:creationId xmlns:a16="http://schemas.microsoft.com/office/drawing/2014/main" id="{A609491C-EE6F-4AA3-9752-ACCAD7BDD3AE}"/>
              </a:ext>
            </a:extLst>
          </p:cNvPr>
          <p:cNvSpPr txBox="1">
            <a:spLocks noChangeArrowheads="1"/>
          </p:cNvSpPr>
          <p:nvPr/>
        </p:nvSpPr>
        <p:spPr bwMode="auto">
          <a:xfrm>
            <a:off x="3744913" y="4179888"/>
            <a:ext cx="5099050" cy="201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800" b="1" dirty="0">
                <a:solidFill>
                  <a:srgbClr val="00FFFF"/>
                </a:solidFill>
                <a:latin typeface="Tahoma" panose="020B0604030504040204" pitchFamily="34" charset="0"/>
              </a:rPr>
              <a:t>“Behold I come quickly and my reward is with me”</a:t>
            </a:r>
          </a:p>
          <a:p>
            <a:pPr algn="ctr" eaLnBrk="1" hangingPunct="1">
              <a:spcBef>
                <a:spcPct val="50000"/>
              </a:spcBef>
            </a:pPr>
            <a:r>
              <a:rPr lang="en-US" altLang="en-US" sz="2800" b="1" dirty="0">
                <a:solidFill>
                  <a:srgbClr val="00FFFF"/>
                </a:solidFill>
                <a:latin typeface="Tahoma" panose="020B0604030504040204" pitchFamily="34" charset="0"/>
              </a:rPr>
              <a:t>“Blessed is he that </a:t>
            </a:r>
            <a:r>
              <a:rPr lang="en-US" altLang="en-US" sz="2800" b="1" dirty="0" err="1">
                <a:solidFill>
                  <a:srgbClr val="00FFFF"/>
                </a:solidFill>
                <a:latin typeface="Tahoma" panose="020B0604030504040204" pitchFamily="34" charset="0"/>
              </a:rPr>
              <a:t>watcheth</a:t>
            </a:r>
            <a:r>
              <a:rPr lang="en-US" altLang="en-US" sz="2800" b="1" dirty="0">
                <a:solidFill>
                  <a:srgbClr val="00FFFF"/>
                </a:solidFill>
                <a:latin typeface="Tahoma" panose="020B0604030504040204" pitchFamily="34" charset="0"/>
              </a:rPr>
              <a:t>”</a:t>
            </a:r>
          </a:p>
        </p:txBody>
      </p:sp>
      <p:sp>
        <p:nvSpPr>
          <p:cNvPr id="27655" name="Text Box 6">
            <a:extLst>
              <a:ext uri="{FF2B5EF4-FFF2-40B4-BE49-F238E27FC236}">
                <a16:creationId xmlns:a16="http://schemas.microsoft.com/office/drawing/2014/main" id="{56BF47C0-AB8D-404C-9A19-D51775497121}"/>
              </a:ext>
            </a:extLst>
          </p:cNvPr>
          <p:cNvSpPr txBox="1">
            <a:spLocks noChangeArrowheads="1"/>
          </p:cNvSpPr>
          <p:nvPr/>
        </p:nvSpPr>
        <p:spPr bwMode="auto">
          <a:xfrm>
            <a:off x="457200" y="1447800"/>
            <a:ext cx="3017838"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chemeClr val="bg1"/>
                </a:solidFill>
                <a:latin typeface="Arial Narrow" panose="020B0606020202030204" pitchFamily="34" charset="0"/>
              </a:rPr>
              <a:t>“Blessed be the LORD God, the God of Israel, who only doeth wondrous things.  And blessed be his glorious name for ever: and let the whole earth be filled with His glory; Amen, and Amen”</a:t>
            </a:r>
          </a:p>
        </p:txBody>
      </p:sp>
      <p:sp>
        <p:nvSpPr>
          <p:cNvPr id="2" name="Slide Number Placeholder 1">
            <a:extLst>
              <a:ext uri="{FF2B5EF4-FFF2-40B4-BE49-F238E27FC236}">
                <a16:creationId xmlns:a16="http://schemas.microsoft.com/office/drawing/2014/main" id="{037D3458-7AEA-4634-8D17-5379D316F36A}"/>
              </a:ext>
            </a:extLst>
          </p:cNvPr>
          <p:cNvSpPr>
            <a:spLocks noGrp="1"/>
          </p:cNvSpPr>
          <p:nvPr>
            <p:ph type="sldNum" sz="quarter" idx="11"/>
          </p:nvPr>
        </p:nvSpPr>
        <p:spPr/>
        <p:txBody>
          <a:bodyPr/>
          <a:lstStyle/>
          <a:p>
            <a:pPr>
              <a:defRPr/>
            </a:pPr>
            <a:fld id="{DE80585F-8FD8-4304-8BFB-7BA7CCEB7DAE}" type="slidenum">
              <a:rPr lang="en-US" altLang="en-US" smtClean="0"/>
              <a:pPr>
                <a:defRPr/>
              </a:pPr>
              <a:t>26</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animEffect transition="in" filter="fade">
                                      <p:cBhvr>
                                        <p:cTn id="7" dur="10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1" name="Rectangle 2">
            <a:extLst>
              <a:ext uri="{FF2B5EF4-FFF2-40B4-BE49-F238E27FC236}">
                <a16:creationId xmlns:a16="http://schemas.microsoft.com/office/drawing/2014/main" id="{4C71C2C5-0D14-4AE9-A619-0DF6D6072997}"/>
              </a:ext>
            </a:extLst>
          </p:cNvPr>
          <p:cNvSpPr>
            <a:spLocks noGrp="1" noChangeArrowheads="1"/>
          </p:cNvSpPr>
          <p:nvPr>
            <p:ph type="title"/>
          </p:nvPr>
        </p:nvSpPr>
        <p:spPr>
          <a:xfrm>
            <a:off x="2621280" y="0"/>
            <a:ext cx="6281710" cy="981075"/>
          </a:xfrm>
        </p:spPr>
        <p:txBody>
          <a:bodyPr/>
          <a:lstStyle/>
          <a:p>
            <a:pPr algn="r" eaLnBrk="1" hangingPunct="1"/>
            <a:r>
              <a:rPr lang="en-US" altLang="en-US" dirty="0">
                <a:solidFill>
                  <a:srgbClr val="FFC000"/>
                </a:solidFill>
              </a:rPr>
              <a:t>Gather yourself to my sacrifice</a:t>
            </a:r>
          </a:p>
        </p:txBody>
      </p:sp>
      <p:sp>
        <p:nvSpPr>
          <p:cNvPr id="22532" name="Rectangle 3">
            <a:extLst>
              <a:ext uri="{FF2B5EF4-FFF2-40B4-BE49-F238E27FC236}">
                <a16:creationId xmlns:a16="http://schemas.microsoft.com/office/drawing/2014/main" id="{CF98C8E7-1428-4E4C-A870-7D5606102E98}"/>
              </a:ext>
            </a:extLst>
          </p:cNvPr>
          <p:cNvSpPr>
            <a:spLocks noGrp="1" noChangeArrowheads="1"/>
          </p:cNvSpPr>
          <p:nvPr>
            <p:ph type="body" idx="1"/>
          </p:nvPr>
        </p:nvSpPr>
        <p:spPr>
          <a:xfrm>
            <a:off x="4160520" y="981074"/>
            <a:ext cx="4466272" cy="5694045"/>
          </a:xfrm>
        </p:spPr>
        <p:txBody>
          <a:bodyPr/>
          <a:lstStyle/>
          <a:p>
            <a:pPr eaLnBrk="1" hangingPunct="1"/>
            <a:r>
              <a:rPr lang="en-US" altLang="en-US" dirty="0"/>
              <a:t>Israel historically has fallen prey to Gentile predators - </a:t>
            </a:r>
            <a:r>
              <a:rPr lang="en-US" altLang="en-US" dirty="0">
                <a:ln>
                  <a:solidFill>
                    <a:schemeClr val="bg1"/>
                  </a:solidFill>
                </a:ln>
                <a:solidFill>
                  <a:srgbClr val="FF3300"/>
                </a:solidFill>
              </a:rPr>
              <a:t>Deut.28:26; Jer.7:33; 1 Sam.17:44</a:t>
            </a:r>
          </a:p>
          <a:p>
            <a:pPr eaLnBrk="1" hangingPunct="1"/>
            <a:r>
              <a:rPr lang="en-US" altLang="en-US" dirty="0"/>
              <a:t>God’s covenanted people to reverse these conditions - </a:t>
            </a:r>
            <a:r>
              <a:rPr lang="en-US" altLang="en-US" dirty="0">
                <a:ln>
                  <a:solidFill>
                    <a:schemeClr val="bg1"/>
                  </a:solidFill>
                </a:ln>
                <a:solidFill>
                  <a:srgbClr val="FF3300"/>
                </a:solidFill>
              </a:rPr>
              <a:t>Num.23:24; 24:8,9</a:t>
            </a:r>
            <a:endParaRPr lang="en-US" altLang="en-US" sz="2000" dirty="0">
              <a:ln>
                <a:solidFill>
                  <a:schemeClr val="bg1"/>
                </a:solidFill>
              </a:ln>
              <a:solidFill>
                <a:srgbClr val="FF3300"/>
              </a:solidFill>
            </a:endParaRPr>
          </a:p>
          <a:p>
            <a:pPr eaLnBrk="1" hangingPunct="1"/>
            <a:r>
              <a:rPr lang="en-US" altLang="en-US" dirty="0"/>
              <a:t>The armies of Christ (the saints) will attend God’s supper - </a:t>
            </a:r>
            <a:r>
              <a:rPr lang="en-US" altLang="en-US" dirty="0">
                <a:ln>
                  <a:solidFill>
                    <a:schemeClr val="bg1"/>
                  </a:solidFill>
                </a:ln>
                <a:solidFill>
                  <a:srgbClr val="FF3300"/>
                </a:solidFill>
              </a:rPr>
              <a:t>Rev.19:17; Acts 10:12 [Lev.11:13-19; 20:23-26]</a:t>
            </a:r>
            <a:endParaRPr lang="en-US" altLang="en-US" sz="2000" dirty="0">
              <a:ln>
                <a:solidFill>
                  <a:schemeClr val="bg1"/>
                </a:solidFill>
              </a:ln>
              <a:solidFill>
                <a:srgbClr val="FF3300"/>
              </a:solidFill>
            </a:endParaRPr>
          </a:p>
        </p:txBody>
      </p:sp>
      <p:graphicFrame>
        <p:nvGraphicFramePr>
          <p:cNvPr id="22533" name="Object 4">
            <a:extLst>
              <a:ext uri="{FF2B5EF4-FFF2-40B4-BE49-F238E27FC236}">
                <a16:creationId xmlns:a16="http://schemas.microsoft.com/office/drawing/2014/main" id="{296C8F6D-FCDA-4C58-9EA3-174F9D93E92E}"/>
              </a:ext>
            </a:extLst>
          </p:cNvPr>
          <p:cNvGraphicFramePr>
            <a:graphicFrameLocks noChangeAspect="1"/>
          </p:cNvGraphicFramePr>
          <p:nvPr>
            <p:extLst>
              <p:ext uri="{D42A27DB-BD31-4B8C-83A1-F6EECF244321}">
                <p14:modId xmlns:p14="http://schemas.microsoft.com/office/powerpoint/2010/main" val="2902509443"/>
              </p:ext>
            </p:extLst>
          </p:nvPr>
        </p:nvGraphicFramePr>
        <p:xfrm>
          <a:off x="241010" y="360013"/>
          <a:ext cx="2400300" cy="1800225"/>
        </p:xfrm>
        <a:graphic>
          <a:graphicData uri="http://schemas.openxmlformats.org/presentationml/2006/ole">
            <mc:AlternateContent xmlns:mc="http://schemas.openxmlformats.org/markup-compatibility/2006">
              <mc:Choice xmlns:v="urn:schemas-microsoft-com:vml" Requires="v">
                <p:oleObj spid="_x0000_s4296" name="Drawing" r:id="rId4" imgW="2400633" imgH="1800474" progId="WPDraw30.Drawing">
                  <p:embed/>
                </p:oleObj>
              </mc:Choice>
              <mc:Fallback>
                <p:oleObj name="Drawing" r:id="rId4" imgW="2400633" imgH="1800474" progId="WPDraw30.Drawing">
                  <p:embed/>
                  <p:pic>
                    <p:nvPicPr>
                      <p:cNvPr id="22533" name="Object 4">
                        <a:extLst>
                          <a:ext uri="{FF2B5EF4-FFF2-40B4-BE49-F238E27FC236}">
                            <a16:creationId xmlns:a16="http://schemas.microsoft.com/office/drawing/2014/main" id="{296C8F6D-FCDA-4C58-9EA3-174F9D93E9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010" y="360013"/>
                        <a:ext cx="24003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34" name="Object 5">
            <a:extLst>
              <a:ext uri="{FF2B5EF4-FFF2-40B4-BE49-F238E27FC236}">
                <a16:creationId xmlns:a16="http://schemas.microsoft.com/office/drawing/2014/main" id="{35D07AB6-08AA-4947-BA88-ACAE08660B82}"/>
              </a:ext>
            </a:extLst>
          </p:cNvPr>
          <p:cNvGraphicFramePr>
            <a:graphicFrameLocks noChangeAspect="1"/>
          </p:cNvGraphicFramePr>
          <p:nvPr>
            <p:extLst>
              <p:ext uri="{D42A27DB-BD31-4B8C-83A1-F6EECF244321}">
                <p14:modId xmlns:p14="http://schemas.microsoft.com/office/powerpoint/2010/main" val="2883147599"/>
              </p:ext>
            </p:extLst>
          </p:nvPr>
        </p:nvGraphicFramePr>
        <p:xfrm>
          <a:off x="241010" y="2155475"/>
          <a:ext cx="2400300" cy="1908188"/>
        </p:xfrm>
        <a:graphic>
          <a:graphicData uri="http://schemas.openxmlformats.org/presentationml/2006/ole">
            <mc:AlternateContent xmlns:mc="http://schemas.openxmlformats.org/markup-compatibility/2006">
              <mc:Choice xmlns:v="urn:schemas-microsoft-com:vml" Requires="v">
                <p:oleObj spid="_x0000_s4297" name="Drawing" r:id="rId6" imgW="2276680" imgH="1809950" progId="WPDraw30.Drawing">
                  <p:embed/>
                </p:oleObj>
              </mc:Choice>
              <mc:Fallback>
                <p:oleObj name="Drawing" r:id="rId6" imgW="2276680" imgH="1809950" progId="WPDraw30.Drawing">
                  <p:embed/>
                  <p:pic>
                    <p:nvPicPr>
                      <p:cNvPr id="22534" name="Object 5">
                        <a:extLst>
                          <a:ext uri="{FF2B5EF4-FFF2-40B4-BE49-F238E27FC236}">
                            <a16:creationId xmlns:a16="http://schemas.microsoft.com/office/drawing/2014/main" id="{35D07AB6-08AA-4947-BA88-ACAE08660B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010" y="2155475"/>
                        <a:ext cx="2400300" cy="1908188"/>
                      </a:xfrm>
                      <a:prstGeom prst="rect">
                        <a:avLst/>
                      </a:prstGeom>
                      <a:noFill/>
                      <a:ln>
                        <a:noFill/>
                      </a:ln>
                      <a:effectLst/>
                      <a:extLst/>
                    </p:spPr>
                  </p:pic>
                </p:oleObj>
              </mc:Fallback>
            </mc:AlternateContent>
          </a:graphicData>
        </a:graphic>
      </p:graphicFrame>
      <p:sp>
        <p:nvSpPr>
          <p:cNvPr id="15366" name="Text Box 6">
            <a:extLst>
              <a:ext uri="{FF2B5EF4-FFF2-40B4-BE49-F238E27FC236}">
                <a16:creationId xmlns:a16="http://schemas.microsoft.com/office/drawing/2014/main" id="{D424A55D-1661-4137-B1C4-5D36CFEFFDA0}"/>
              </a:ext>
            </a:extLst>
          </p:cNvPr>
          <p:cNvSpPr txBox="1">
            <a:spLocks noChangeArrowheads="1"/>
          </p:cNvSpPr>
          <p:nvPr/>
        </p:nvSpPr>
        <p:spPr bwMode="auto">
          <a:xfrm>
            <a:off x="241010" y="4063663"/>
            <a:ext cx="24003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dirty="0">
                <a:solidFill>
                  <a:srgbClr val="FFFF00"/>
                </a:solidFill>
                <a:latin typeface="+mn-lt"/>
              </a:rPr>
              <a:t>“Thou art my battle axe and weapons of war: for with thee will I break in pieces the nations...” </a:t>
            </a:r>
            <a:r>
              <a:rPr lang="en-US" altLang="en-US" sz="2000" b="1" dirty="0">
                <a:ln>
                  <a:solidFill>
                    <a:schemeClr val="bg1"/>
                  </a:solidFill>
                </a:ln>
                <a:solidFill>
                  <a:srgbClr val="FF3300"/>
                </a:solidFill>
                <a:latin typeface="+mn-lt"/>
              </a:rPr>
              <a:t>Jer.51:20</a:t>
            </a:r>
          </a:p>
        </p:txBody>
      </p:sp>
      <p:sp>
        <p:nvSpPr>
          <p:cNvPr id="2" name="Slide Number Placeholder 1">
            <a:extLst>
              <a:ext uri="{FF2B5EF4-FFF2-40B4-BE49-F238E27FC236}">
                <a16:creationId xmlns:a16="http://schemas.microsoft.com/office/drawing/2014/main" id="{7B5A81B9-4688-4485-AC84-DC4DC9FBD23D}"/>
              </a:ext>
            </a:extLst>
          </p:cNvPr>
          <p:cNvSpPr>
            <a:spLocks noGrp="1"/>
          </p:cNvSpPr>
          <p:nvPr>
            <p:ph type="sldNum" sz="quarter" idx="11"/>
          </p:nvPr>
        </p:nvSpPr>
        <p:spPr/>
        <p:txBody>
          <a:bodyPr/>
          <a:lstStyle/>
          <a:p>
            <a:pPr>
              <a:defRPr/>
            </a:pPr>
            <a:fld id="{DE80585F-8FD8-4304-8BFB-7BA7CCEB7DAE}" type="slidenum">
              <a:rPr lang="en-US" altLang="en-US" smtClean="0"/>
              <a:pPr>
                <a:defRPr/>
              </a:pPr>
              <a:t>27</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graphicFrame>
        <p:nvGraphicFramePr>
          <p:cNvPr id="25603" name="Object 6">
            <a:extLst>
              <a:ext uri="{FF2B5EF4-FFF2-40B4-BE49-F238E27FC236}">
                <a16:creationId xmlns:a16="http://schemas.microsoft.com/office/drawing/2014/main" id="{143E5596-D904-4248-9A67-D71F5E19FE23}"/>
              </a:ext>
            </a:extLst>
          </p:cNvPr>
          <p:cNvGraphicFramePr>
            <a:graphicFrameLocks noChangeAspect="1"/>
          </p:cNvGraphicFramePr>
          <p:nvPr/>
        </p:nvGraphicFramePr>
        <p:xfrm>
          <a:off x="395288" y="1341438"/>
          <a:ext cx="4391025" cy="3133725"/>
        </p:xfrm>
        <a:graphic>
          <a:graphicData uri="http://schemas.openxmlformats.org/presentationml/2006/ole">
            <mc:AlternateContent xmlns:mc="http://schemas.openxmlformats.org/markup-compatibility/2006">
              <mc:Choice xmlns:v="urn:schemas-microsoft-com:vml" Requires="v">
                <p:oleObj spid="_x0000_s6437" name="Drawing" r:id="rId4" imgW="4390707" imgH="3133738" progId="WPDraw30.Drawing">
                  <p:embed/>
                </p:oleObj>
              </mc:Choice>
              <mc:Fallback>
                <p:oleObj name="Drawing" r:id="rId4" imgW="4390707" imgH="3133738" progId="WPDraw30.Drawing">
                  <p:embed/>
                  <p:pic>
                    <p:nvPicPr>
                      <p:cNvPr id="25603" name="Object 6">
                        <a:extLst>
                          <a:ext uri="{FF2B5EF4-FFF2-40B4-BE49-F238E27FC236}">
                            <a16:creationId xmlns:a16="http://schemas.microsoft.com/office/drawing/2014/main" id="{143E5596-D904-4248-9A67-D71F5E19FE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341438"/>
                        <a:ext cx="4391025"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4" name="Rectangle 2">
            <a:extLst>
              <a:ext uri="{FF2B5EF4-FFF2-40B4-BE49-F238E27FC236}">
                <a16:creationId xmlns:a16="http://schemas.microsoft.com/office/drawing/2014/main" id="{0BB513EC-E86B-4BBC-9162-B8AEE2249D86}"/>
              </a:ext>
            </a:extLst>
          </p:cNvPr>
          <p:cNvSpPr>
            <a:spLocks noGrp="1" noChangeArrowheads="1"/>
          </p:cNvSpPr>
          <p:nvPr>
            <p:ph type="title"/>
          </p:nvPr>
        </p:nvSpPr>
        <p:spPr/>
        <p:txBody>
          <a:bodyPr/>
          <a:lstStyle/>
          <a:p>
            <a:pPr eaLnBrk="1" hangingPunct="1"/>
            <a:r>
              <a:rPr lang="en-US" altLang="en-US"/>
              <a:t>The banner of the beast</a:t>
            </a:r>
          </a:p>
        </p:txBody>
      </p:sp>
      <p:sp>
        <p:nvSpPr>
          <p:cNvPr id="23555" name="Rectangle 3">
            <a:extLst>
              <a:ext uri="{FF2B5EF4-FFF2-40B4-BE49-F238E27FC236}">
                <a16:creationId xmlns:a16="http://schemas.microsoft.com/office/drawing/2014/main" id="{84EAACC4-6274-4644-A756-8B6D7770C8A4}"/>
              </a:ext>
            </a:extLst>
          </p:cNvPr>
          <p:cNvSpPr>
            <a:spLocks noGrp="1" noChangeArrowheads="1"/>
          </p:cNvSpPr>
          <p:nvPr>
            <p:ph type="body" idx="1"/>
          </p:nvPr>
        </p:nvSpPr>
        <p:spPr>
          <a:xfrm>
            <a:off x="468313" y="4868863"/>
            <a:ext cx="8229600" cy="1296987"/>
          </a:xfrm>
        </p:spPr>
        <p:txBody>
          <a:bodyPr/>
          <a:lstStyle/>
          <a:p>
            <a:pPr marL="0" indent="0" eaLnBrk="1" hangingPunct="1">
              <a:buFont typeface="Wingdings" panose="05000000000000000000" pitchFamily="2" charset="2"/>
              <a:buNone/>
            </a:pPr>
            <a:r>
              <a:rPr lang="en-US" altLang="en-US" sz="2400">
                <a:solidFill>
                  <a:schemeClr val="accent2"/>
                </a:solidFill>
              </a:rPr>
              <a:t>“Ye shall eat the flesh of the mighty, and drink the blood of the princes of the earth, of rams, of lambs, and of goats, of bullocks, all of them fatlings of Bashan” Ezek.39:18</a:t>
            </a:r>
          </a:p>
        </p:txBody>
      </p:sp>
      <p:grpSp>
        <p:nvGrpSpPr>
          <p:cNvPr id="23563" name="Group 11">
            <a:extLst>
              <a:ext uri="{FF2B5EF4-FFF2-40B4-BE49-F238E27FC236}">
                <a16:creationId xmlns:a16="http://schemas.microsoft.com/office/drawing/2014/main" id="{7DAAA356-37E6-42C7-B731-D7AB3FF60A27}"/>
              </a:ext>
            </a:extLst>
          </p:cNvPr>
          <p:cNvGrpSpPr>
            <a:grpSpLocks/>
          </p:cNvGrpSpPr>
          <p:nvPr/>
        </p:nvGrpSpPr>
        <p:grpSpPr bwMode="auto">
          <a:xfrm>
            <a:off x="539750" y="2060575"/>
            <a:ext cx="3689350" cy="2165350"/>
            <a:chOff x="340" y="1298"/>
            <a:chExt cx="2324" cy="1364"/>
          </a:xfrm>
        </p:grpSpPr>
        <p:sp>
          <p:nvSpPr>
            <p:cNvPr id="25608" name="WordArt 7">
              <a:extLst>
                <a:ext uri="{FF2B5EF4-FFF2-40B4-BE49-F238E27FC236}">
                  <a16:creationId xmlns:a16="http://schemas.microsoft.com/office/drawing/2014/main" id="{A82C8288-6DCA-4829-A597-71EE8428562A}"/>
                </a:ext>
              </a:extLst>
            </p:cNvPr>
            <p:cNvSpPr>
              <a:spLocks noChangeArrowheads="1" noChangeShapeType="1" noTextEdit="1"/>
            </p:cNvSpPr>
            <p:nvPr/>
          </p:nvSpPr>
          <p:spPr bwMode="auto">
            <a:xfrm rot="-953716">
              <a:off x="340" y="1298"/>
              <a:ext cx="1938" cy="312"/>
            </a:xfrm>
            <a:prstGeom prst="rect">
              <a:avLst/>
            </a:prstGeom>
          </p:spPr>
          <p:txBody>
            <a:bodyPr spcFirstLastPara="1" wrap="none" fromWordArt="1">
              <a:prstTxWarp prst="textArchUp">
                <a:avLst>
                  <a:gd name="adj" fmla="val 10800000"/>
                </a:avLst>
              </a:prstTxWarp>
            </a:bodyPr>
            <a:lstStyle/>
            <a:p>
              <a:pPr algn="ctr"/>
              <a:r>
                <a:rPr lang="en-CA" sz="2800" kern="10">
                  <a:ln w="9525">
                    <a:solidFill>
                      <a:schemeClr val="accent2"/>
                    </a:solidFill>
                    <a:round/>
                    <a:headEnd/>
                    <a:tailEnd/>
                  </a:ln>
                  <a:solidFill>
                    <a:schemeClr val="accent2"/>
                  </a:solidFill>
                  <a:latin typeface="Arial Black" panose="020B0A04020102020204" pitchFamily="34" charset="0"/>
                </a:rPr>
                <a:t>European Beast</a:t>
              </a:r>
            </a:p>
          </p:txBody>
        </p:sp>
        <p:grpSp>
          <p:nvGrpSpPr>
            <p:cNvPr id="25609" name="Group 9">
              <a:extLst>
                <a:ext uri="{FF2B5EF4-FFF2-40B4-BE49-F238E27FC236}">
                  <a16:creationId xmlns:a16="http://schemas.microsoft.com/office/drawing/2014/main" id="{3EFD42E6-5AD6-4098-9C43-42DC53BD4C3E}"/>
                </a:ext>
              </a:extLst>
            </p:cNvPr>
            <p:cNvGrpSpPr>
              <a:grpSpLocks/>
            </p:cNvGrpSpPr>
            <p:nvPr/>
          </p:nvGrpSpPr>
          <p:grpSpPr bwMode="auto">
            <a:xfrm>
              <a:off x="1202" y="1458"/>
              <a:ext cx="1462" cy="1204"/>
              <a:chOff x="1202" y="1458"/>
              <a:chExt cx="1462" cy="1204"/>
            </a:xfrm>
          </p:grpSpPr>
          <p:graphicFrame>
            <p:nvGraphicFramePr>
              <p:cNvPr id="25610" name="Object 5">
                <a:extLst>
                  <a:ext uri="{FF2B5EF4-FFF2-40B4-BE49-F238E27FC236}">
                    <a16:creationId xmlns:a16="http://schemas.microsoft.com/office/drawing/2014/main" id="{8AAD13DE-ECBC-49CE-AAB2-5E7823A38755}"/>
                  </a:ext>
                </a:extLst>
              </p:cNvPr>
              <p:cNvGraphicFramePr>
                <a:graphicFrameLocks noChangeAspect="1"/>
              </p:cNvGraphicFramePr>
              <p:nvPr/>
            </p:nvGraphicFramePr>
            <p:xfrm>
              <a:off x="1202" y="1458"/>
              <a:ext cx="1462" cy="1204"/>
            </p:xfrm>
            <a:graphic>
              <a:graphicData uri="http://schemas.openxmlformats.org/presentationml/2006/ole">
                <mc:AlternateContent xmlns:mc="http://schemas.openxmlformats.org/markup-compatibility/2006">
                  <mc:Choice xmlns:v="urn:schemas-microsoft-com:vml" Requires="v">
                    <p:oleObj spid="_x0000_s6438" name="Drawing" r:id="rId6" imgW="2114550" imgH="1743075" progId="WPDraw30.Drawing">
                      <p:embed/>
                    </p:oleObj>
                  </mc:Choice>
                  <mc:Fallback>
                    <p:oleObj name="Drawing" r:id="rId6" imgW="2114550" imgH="1743075" progId="WPDraw30.Drawing">
                      <p:embed/>
                      <p:pic>
                        <p:nvPicPr>
                          <p:cNvPr id="25610" name="Object 5">
                            <a:extLst>
                              <a:ext uri="{FF2B5EF4-FFF2-40B4-BE49-F238E27FC236}">
                                <a16:creationId xmlns:a16="http://schemas.microsoft.com/office/drawing/2014/main" id="{8AAD13DE-ECBC-49CE-AAB2-5E7823A387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2" y="1458"/>
                            <a:ext cx="1462" cy="1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11" name="WordArt 8">
                <a:extLst>
                  <a:ext uri="{FF2B5EF4-FFF2-40B4-BE49-F238E27FC236}">
                    <a16:creationId xmlns:a16="http://schemas.microsoft.com/office/drawing/2014/main" id="{B213A6EE-3489-4E52-A2CD-A96831B81E21}"/>
                  </a:ext>
                </a:extLst>
              </p:cNvPr>
              <p:cNvSpPr>
                <a:spLocks noChangeArrowheads="1" noChangeShapeType="1" noTextEdit="1"/>
              </p:cNvSpPr>
              <p:nvPr/>
            </p:nvSpPr>
            <p:spPr bwMode="auto">
              <a:xfrm rot="2827505">
                <a:off x="1233" y="1857"/>
                <a:ext cx="1089" cy="425"/>
              </a:xfrm>
              <a:prstGeom prst="rect">
                <a:avLst/>
              </a:prstGeom>
            </p:spPr>
            <p:txBody>
              <a:bodyPr wrap="none" fromWordArt="1">
                <a:prstTxWarp prst="textCanDown">
                  <a:avLst>
                    <a:gd name="adj" fmla="val 33333"/>
                  </a:avLst>
                </a:prstTxWarp>
              </a:bodyPr>
              <a:lstStyle/>
              <a:p>
                <a:pPr algn="ctr"/>
                <a:r>
                  <a:rPr lang="en-CA" sz="1600" kern="10">
                    <a:ln w="9525">
                      <a:solidFill>
                        <a:schemeClr val="bg1"/>
                      </a:solidFill>
                      <a:round/>
                      <a:headEnd/>
                      <a:tailEnd/>
                    </a:ln>
                    <a:solidFill>
                      <a:schemeClr val="bg1"/>
                    </a:solidFill>
                    <a:latin typeface="Times New Roman" panose="02020603050405020304" pitchFamily="18" charset="0"/>
                    <a:cs typeface="Times New Roman" panose="02020603050405020304" pitchFamily="18" charset="0"/>
                  </a:rPr>
                  <a:t>These shall make war</a:t>
                </a:r>
              </a:p>
              <a:p>
                <a:pPr algn="ctr"/>
                <a:r>
                  <a:rPr lang="en-CA" sz="1600" kern="10">
                    <a:ln w="9525">
                      <a:solidFill>
                        <a:schemeClr val="bg1"/>
                      </a:solidFill>
                      <a:round/>
                      <a:headEnd/>
                      <a:tailEnd/>
                    </a:ln>
                    <a:solidFill>
                      <a:schemeClr val="bg1"/>
                    </a:solidFill>
                    <a:latin typeface="Times New Roman" panose="02020603050405020304" pitchFamily="18" charset="0"/>
                    <a:cs typeface="Times New Roman" panose="02020603050405020304" pitchFamily="18" charset="0"/>
                  </a:rPr>
                  <a:t>on the Lamb</a:t>
                </a:r>
              </a:p>
            </p:txBody>
          </p:sp>
        </p:grpSp>
      </p:grpSp>
      <p:graphicFrame>
        <p:nvGraphicFramePr>
          <p:cNvPr id="25607" name="Object 10">
            <a:extLst>
              <a:ext uri="{FF2B5EF4-FFF2-40B4-BE49-F238E27FC236}">
                <a16:creationId xmlns:a16="http://schemas.microsoft.com/office/drawing/2014/main" id="{DE2BB922-4B99-4A59-B273-2A135FAFB875}"/>
              </a:ext>
            </a:extLst>
          </p:cNvPr>
          <p:cNvGraphicFramePr>
            <a:graphicFrameLocks noChangeAspect="1"/>
          </p:cNvGraphicFramePr>
          <p:nvPr/>
        </p:nvGraphicFramePr>
        <p:xfrm>
          <a:off x="5867400" y="1484313"/>
          <a:ext cx="2362200" cy="2905125"/>
        </p:xfrm>
        <a:graphic>
          <a:graphicData uri="http://schemas.openxmlformats.org/presentationml/2006/ole">
            <mc:AlternateContent xmlns:mc="http://schemas.openxmlformats.org/markup-compatibility/2006">
              <mc:Choice xmlns:v="urn:schemas-microsoft-com:vml" Requires="v">
                <p:oleObj spid="_x0000_s6439" name="Drawing" r:id="rId8" imgW="2362055" imgH="2905063" progId="WPDraw30.Drawing">
                  <p:embed/>
                </p:oleObj>
              </mc:Choice>
              <mc:Fallback>
                <p:oleObj name="Drawing" r:id="rId8" imgW="2362055" imgH="2905063" progId="WPDraw30.Drawing">
                  <p:embed/>
                  <p:pic>
                    <p:nvPicPr>
                      <p:cNvPr id="25607" name="Object 10">
                        <a:extLst>
                          <a:ext uri="{FF2B5EF4-FFF2-40B4-BE49-F238E27FC236}">
                            <a16:creationId xmlns:a16="http://schemas.microsoft.com/office/drawing/2014/main" id="{DE2BB922-4B99-4A59-B273-2A135FAFB8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1484313"/>
                        <a:ext cx="2362200"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a:extLst>
              <a:ext uri="{FF2B5EF4-FFF2-40B4-BE49-F238E27FC236}">
                <a16:creationId xmlns:a16="http://schemas.microsoft.com/office/drawing/2014/main" id="{4187FCE7-1572-46C8-A57D-9FEE715B1E92}"/>
              </a:ext>
            </a:extLst>
          </p:cNvPr>
          <p:cNvSpPr>
            <a:spLocks noGrp="1"/>
          </p:cNvSpPr>
          <p:nvPr>
            <p:ph type="sldNum" sz="quarter" idx="11"/>
          </p:nvPr>
        </p:nvSpPr>
        <p:spPr/>
        <p:txBody>
          <a:bodyPr/>
          <a:lstStyle/>
          <a:p>
            <a:pPr>
              <a:defRPr/>
            </a:pPr>
            <a:fld id="{DE80585F-8FD8-4304-8BFB-7BA7CCEB7DAE}" type="slidenum">
              <a:rPr lang="en-US" altLang="en-US" smtClean="0"/>
              <a:pPr>
                <a:defRPr/>
              </a:pPr>
              <a:t>28</a:t>
            </a:fld>
            <a:endParaRPr lang="en-US" altLang="en-US"/>
          </a:p>
        </p:txBody>
      </p:sp>
      <p:sp>
        <p:nvSpPr>
          <p:cNvPr id="3" name="TextBox 2">
            <a:extLst>
              <a:ext uri="{FF2B5EF4-FFF2-40B4-BE49-F238E27FC236}">
                <a16:creationId xmlns:a16="http://schemas.microsoft.com/office/drawing/2014/main" id="{6A70E51F-2A2D-4440-814C-83CCFFBF93C3}"/>
              </a:ext>
            </a:extLst>
          </p:cNvPr>
          <p:cNvSpPr txBox="1"/>
          <p:nvPr/>
        </p:nvSpPr>
        <p:spPr>
          <a:xfrm>
            <a:off x="914400" y="2967711"/>
            <a:ext cx="7056120" cy="1814751"/>
          </a:xfrm>
          <a:prstGeom prst="rect">
            <a:avLst/>
          </a:prstGeom>
          <a:noFill/>
          <a:ln>
            <a:noFill/>
          </a:ln>
        </p:spPr>
        <p:txBody>
          <a:bodyPr wrap="square" rtlCol="0">
            <a:prstTxWarp prst="textStop">
              <a:avLst/>
            </a:prstTxWarp>
            <a:spAutoFit/>
          </a:bodyPr>
          <a:lstStyle/>
          <a:p>
            <a:pPr algn="l"/>
            <a:r>
              <a:rPr lang="en-CA" sz="2000" b="1" dirty="0">
                <a:solidFill>
                  <a:schemeClr val="bg1"/>
                </a:solidFill>
                <a:effectLst>
                  <a:glow rad="228600">
                    <a:schemeClr val="accent4">
                      <a:satMod val="175000"/>
                      <a:alpha val="40000"/>
                    </a:schemeClr>
                  </a:glow>
                </a:effectLst>
                <a:latin typeface="+mn-lt"/>
              </a:rPr>
              <a:t>NEXT TWO SLIDES NEED SOME SERIOUS WORK</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3563"/>
                                        </p:tgtEl>
                                        <p:attrNameLst>
                                          <p:attrName>style.visibility</p:attrName>
                                        </p:attrNameLst>
                                      </p:cBhvr>
                                      <p:to>
                                        <p:strVal val="visible"/>
                                      </p:to>
                                    </p:set>
                                    <p:animEffect transition="in" filter="wipe(up)">
                                      <p:cBhvr>
                                        <p:cTn id="7" dur="500"/>
                                        <p:tgtEl>
                                          <p:spTgt spid="235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D9CB37A9-A87A-4648-BE7E-A6F1E6AE9969}"/>
              </a:ext>
            </a:extLst>
          </p:cNvPr>
          <p:cNvSpPr>
            <a:spLocks noGrp="1" noChangeArrowheads="1"/>
          </p:cNvSpPr>
          <p:nvPr>
            <p:ph type="title"/>
          </p:nvPr>
        </p:nvSpPr>
        <p:spPr/>
        <p:txBody>
          <a:bodyPr/>
          <a:lstStyle/>
          <a:p>
            <a:pPr eaLnBrk="1" hangingPunct="1"/>
            <a:r>
              <a:rPr lang="en-US" altLang="en-US"/>
              <a:t>A great sacrifice</a:t>
            </a:r>
          </a:p>
        </p:txBody>
      </p:sp>
      <p:sp>
        <p:nvSpPr>
          <p:cNvPr id="26628" name="Rectangle 3">
            <a:extLst>
              <a:ext uri="{FF2B5EF4-FFF2-40B4-BE49-F238E27FC236}">
                <a16:creationId xmlns:a16="http://schemas.microsoft.com/office/drawing/2014/main" id="{B32A6EDF-DE0D-42A1-8E41-AFD3D8722E59}"/>
              </a:ext>
            </a:extLst>
          </p:cNvPr>
          <p:cNvSpPr>
            <a:spLocks noGrp="1" noChangeArrowheads="1"/>
          </p:cNvSpPr>
          <p:nvPr>
            <p:ph type="body" idx="1"/>
          </p:nvPr>
        </p:nvSpPr>
        <p:spPr>
          <a:xfrm>
            <a:off x="3978275" y="1416050"/>
            <a:ext cx="4572000" cy="3597275"/>
          </a:xfrm>
        </p:spPr>
        <p:txBody>
          <a:bodyPr/>
          <a:lstStyle/>
          <a:p>
            <a:pPr marL="0" indent="0" eaLnBrk="1" hangingPunct="1">
              <a:buFont typeface="Wingdings" panose="05000000000000000000" pitchFamily="2" charset="2"/>
              <a:buNone/>
            </a:pPr>
            <a:r>
              <a:rPr lang="en-US" altLang="en-US"/>
              <a:t>“And the beast was taken, and with him the false prophet…these both were cast into the lake of fire…and all the fowls were filled with their flesh” </a:t>
            </a:r>
            <a:r>
              <a:rPr lang="en-US" altLang="en-US" sz="2400">
                <a:solidFill>
                  <a:schemeClr val="accent2"/>
                </a:solidFill>
              </a:rPr>
              <a:t>(Revelation 19:20,21)</a:t>
            </a:r>
          </a:p>
        </p:txBody>
      </p:sp>
      <p:pic>
        <p:nvPicPr>
          <p:cNvPr id="26629" name="Picture 4" descr="beast_title">
            <a:extLst>
              <a:ext uri="{FF2B5EF4-FFF2-40B4-BE49-F238E27FC236}">
                <a16:creationId xmlns:a16="http://schemas.microsoft.com/office/drawing/2014/main" id="{C47A5BD2-98E5-414B-94E3-EC43BB7D7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1476375"/>
            <a:ext cx="2644775"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5">
            <a:extLst>
              <a:ext uri="{FF2B5EF4-FFF2-40B4-BE49-F238E27FC236}">
                <a16:creationId xmlns:a16="http://schemas.microsoft.com/office/drawing/2014/main" id="{379405D3-50DB-4B86-875B-C597B6A04196}"/>
              </a:ext>
            </a:extLst>
          </p:cNvPr>
          <p:cNvSpPr txBox="1">
            <a:spLocks noChangeArrowheads="1"/>
          </p:cNvSpPr>
          <p:nvPr/>
        </p:nvSpPr>
        <p:spPr bwMode="auto">
          <a:xfrm>
            <a:off x="942975" y="5186363"/>
            <a:ext cx="75819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400" b="1">
                <a:solidFill>
                  <a:schemeClr val="accent2"/>
                </a:solidFill>
                <a:latin typeface="Tahoma" panose="020B0604030504040204" pitchFamily="34" charset="0"/>
              </a:rPr>
              <a:t>2000 years of oppression for God’s people will come to an end on the mountains of Israel</a:t>
            </a:r>
          </a:p>
        </p:txBody>
      </p:sp>
      <p:sp>
        <p:nvSpPr>
          <p:cNvPr id="2" name="Slide Number Placeholder 1">
            <a:extLst>
              <a:ext uri="{FF2B5EF4-FFF2-40B4-BE49-F238E27FC236}">
                <a16:creationId xmlns:a16="http://schemas.microsoft.com/office/drawing/2014/main" id="{2D03B1B7-91B4-4E36-BAFF-71D6E3F0E6E5}"/>
              </a:ext>
            </a:extLst>
          </p:cNvPr>
          <p:cNvSpPr>
            <a:spLocks noGrp="1"/>
          </p:cNvSpPr>
          <p:nvPr>
            <p:ph type="sldNum" sz="quarter" idx="11"/>
          </p:nvPr>
        </p:nvSpPr>
        <p:spPr/>
        <p:txBody>
          <a:bodyPr/>
          <a:lstStyle/>
          <a:p>
            <a:pPr>
              <a:defRPr/>
            </a:pPr>
            <a:fld id="{DE80585F-8FD8-4304-8BFB-7BA7CCEB7DAE}" type="slidenum">
              <a:rPr lang="en-US" altLang="en-US" smtClean="0"/>
              <a:pPr>
                <a:defRPr/>
              </a:pPr>
              <a:t>29</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941"/>
                                        </p:tgtEl>
                                        <p:attrNameLst>
                                          <p:attrName>style.visibility</p:attrName>
                                        </p:attrNameLst>
                                      </p:cBhvr>
                                      <p:to>
                                        <p:strVal val="visible"/>
                                      </p:to>
                                    </p:set>
                                    <p:animEffect transition="in" filter="fade">
                                      <p:cBhvr>
                                        <p:cTn id="7" dur="10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BF95EDAD-A181-412D-8F04-210644B415ED}"/>
              </a:ext>
            </a:extLst>
          </p:cNvPr>
          <p:cNvSpPr>
            <a:spLocks noGrp="1" noChangeArrowheads="1"/>
          </p:cNvSpPr>
          <p:nvPr>
            <p:ph type="body" idx="1"/>
          </p:nvPr>
        </p:nvSpPr>
        <p:spPr>
          <a:xfrm>
            <a:off x="457200" y="1600200"/>
            <a:ext cx="4997450" cy="4371975"/>
          </a:xfrm>
        </p:spPr>
        <p:txBody>
          <a:bodyPr/>
          <a:lstStyle/>
          <a:p>
            <a:pPr eaLnBrk="1" hangingPunct="1">
              <a:lnSpc>
                <a:spcPct val="80000"/>
              </a:lnSpc>
            </a:pPr>
            <a:r>
              <a:rPr lang="en-US" altLang="en-US"/>
              <a:t>The nations drink of the wine of God’s fury</a:t>
            </a:r>
          </a:p>
          <a:p>
            <a:pPr eaLnBrk="1" hangingPunct="1">
              <a:lnSpc>
                <a:spcPct val="80000"/>
              </a:lnSpc>
            </a:pPr>
            <a:endParaRPr lang="en-US" altLang="en-US"/>
          </a:p>
          <a:p>
            <a:pPr eaLnBrk="1" hangingPunct="1">
              <a:lnSpc>
                <a:spcPct val="80000"/>
              </a:lnSpc>
            </a:pPr>
            <a:r>
              <a:rPr lang="en-US" altLang="en-US"/>
              <a:t>“The slain of Yahweh shall be from one end of the earth to the other…”</a:t>
            </a:r>
          </a:p>
          <a:p>
            <a:pPr eaLnBrk="1" hangingPunct="1">
              <a:lnSpc>
                <a:spcPct val="80000"/>
              </a:lnSpc>
            </a:pPr>
            <a:endParaRPr lang="en-US" altLang="en-US"/>
          </a:p>
          <a:p>
            <a:pPr eaLnBrk="1" hangingPunct="1">
              <a:lnSpc>
                <a:spcPct val="80000"/>
              </a:lnSpc>
            </a:pPr>
            <a:r>
              <a:rPr lang="en-US" altLang="en-US"/>
              <a:t>“And the king of Sheshach shall drink after them…”</a:t>
            </a:r>
          </a:p>
          <a:p>
            <a:pPr lvl="1" eaLnBrk="1" hangingPunct="1">
              <a:lnSpc>
                <a:spcPct val="80000"/>
              </a:lnSpc>
              <a:buSzPct val="80000"/>
              <a:buFont typeface="Monotype Sorts" pitchFamily="2" charset="2"/>
              <a:buChar char="l"/>
            </a:pPr>
            <a:r>
              <a:rPr lang="en-US" altLang="en-US"/>
              <a:t>Symbolic name for Babylon (Jer. 51:41)</a:t>
            </a:r>
          </a:p>
        </p:txBody>
      </p:sp>
      <p:pic>
        <p:nvPicPr>
          <p:cNvPr id="61452" name="Picture 12" descr="Israel relief map_3 copy">
            <a:extLst>
              <a:ext uri="{FF2B5EF4-FFF2-40B4-BE49-F238E27FC236}">
                <a16:creationId xmlns:a16="http://schemas.microsoft.com/office/drawing/2014/main" id="{4D206EDF-4754-42A5-A7CB-F4E67C6D2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25" y="0"/>
            <a:ext cx="3508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2">
            <a:extLst>
              <a:ext uri="{FF2B5EF4-FFF2-40B4-BE49-F238E27FC236}">
                <a16:creationId xmlns:a16="http://schemas.microsoft.com/office/drawing/2014/main" id="{7A9B0588-A392-4052-BFA1-814FCC1DB3F8}"/>
              </a:ext>
            </a:extLst>
          </p:cNvPr>
          <p:cNvSpPr>
            <a:spLocks noGrp="1" noChangeArrowheads="1"/>
          </p:cNvSpPr>
          <p:nvPr>
            <p:ph type="title"/>
          </p:nvPr>
        </p:nvSpPr>
        <p:spPr>
          <a:xfrm>
            <a:off x="454025" y="0"/>
            <a:ext cx="8229600" cy="981075"/>
          </a:xfrm>
        </p:spPr>
        <p:txBody>
          <a:bodyPr/>
          <a:lstStyle/>
          <a:p>
            <a:pPr eaLnBrk="1" hangingPunct="1"/>
            <a:r>
              <a:rPr lang="en-US" altLang="en-US" dirty="0"/>
              <a:t>A controversy with the nations</a:t>
            </a:r>
          </a:p>
        </p:txBody>
      </p:sp>
      <p:sp>
        <p:nvSpPr>
          <p:cNvPr id="61453" name="Text Box 13">
            <a:extLst>
              <a:ext uri="{FF2B5EF4-FFF2-40B4-BE49-F238E27FC236}">
                <a16:creationId xmlns:a16="http://schemas.microsoft.com/office/drawing/2014/main" id="{38BD7BF2-4F39-461E-BB59-806A7BD5E3B8}"/>
              </a:ext>
            </a:extLst>
          </p:cNvPr>
          <p:cNvSpPr txBox="1">
            <a:spLocks noChangeArrowheads="1"/>
          </p:cNvSpPr>
          <p:nvPr/>
        </p:nvSpPr>
        <p:spPr bwMode="auto">
          <a:xfrm>
            <a:off x="579438" y="884238"/>
            <a:ext cx="3200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chemeClr val="accent2"/>
                </a:solidFill>
                <a:latin typeface="Tahoma" panose="020B0604030504040204" pitchFamily="34" charset="0"/>
              </a:rPr>
              <a:t>Jeremiah 25</a:t>
            </a:r>
          </a:p>
        </p:txBody>
      </p:sp>
    </p:spTree>
    <p:extLst>
      <p:ext uri="{BB962C8B-B14F-4D97-AF65-F5344CB8AC3E}">
        <p14:creationId xmlns:p14="http://schemas.microsoft.com/office/powerpoint/2010/main" val="270829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53"/>
                                        </p:tgtEl>
                                        <p:attrNameLst>
                                          <p:attrName>style.visibility</p:attrName>
                                        </p:attrNameLst>
                                      </p:cBhvr>
                                      <p:to>
                                        <p:strVal val="visible"/>
                                      </p:to>
                                    </p:set>
                                    <p:animEffect transition="in" filter="dissolve">
                                      <p:cBhvr>
                                        <p:cTn id="7" dur="500"/>
                                        <p:tgtEl>
                                          <p:spTgt spid="614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nodeType="clickEffect">
                                  <p:stCondLst>
                                    <p:cond delay="0"/>
                                  </p:stCondLst>
                                  <p:childTnLst>
                                    <p:set>
                                      <p:cBhvr>
                                        <p:cTn id="15" dur="1" fill="hold">
                                          <p:stCondLst>
                                            <p:cond delay="0"/>
                                          </p:stCondLst>
                                        </p:cTn>
                                        <p:tgtEl>
                                          <p:spTgt spid="61452"/>
                                        </p:tgtEl>
                                        <p:attrNameLst>
                                          <p:attrName>style.visibility</p:attrName>
                                        </p:attrNameLst>
                                      </p:cBhvr>
                                      <p:to>
                                        <p:strVal val="visible"/>
                                      </p:to>
                                    </p:set>
                                    <p:animEffect transition="in" filter="checkerboard(across)">
                                      <p:cBhvr>
                                        <p:cTn id="16" dur="500"/>
                                        <p:tgtEl>
                                          <p:spTgt spid="6145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bldLvl="3"/>
      <p:bldP spid="6145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4578109E-1281-414A-9D7D-CEAD87E9E8E4}"/>
              </a:ext>
            </a:extLst>
          </p:cNvPr>
          <p:cNvSpPr>
            <a:spLocks noGrp="1" noChangeArrowheads="1"/>
          </p:cNvSpPr>
          <p:nvPr>
            <p:ph type="title"/>
          </p:nvPr>
        </p:nvSpPr>
        <p:spPr/>
        <p:txBody>
          <a:bodyPr/>
          <a:lstStyle/>
          <a:p>
            <a:pPr eaLnBrk="1" hangingPunct="1"/>
            <a:r>
              <a:rPr lang="en-US" altLang="en-US" dirty="0"/>
              <a:t>Speaking peace to the nations</a:t>
            </a:r>
          </a:p>
        </p:txBody>
      </p:sp>
      <p:sp>
        <p:nvSpPr>
          <p:cNvPr id="50179" name="Rectangle 3">
            <a:extLst>
              <a:ext uri="{FF2B5EF4-FFF2-40B4-BE49-F238E27FC236}">
                <a16:creationId xmlns:a16="http://schemas.microsoft.com/office/drawing/2014/main" id="{2DDC24EB-D3A5-404D-BD60-39733FD57FA6}"/>
              </a:ext>
            </a:extLst>
          </p:cNvPr>
          <p:cNvSpPr>
            <a:spLocks noGrp="1" noChangeArrowheads="1"/>
          </p:cNvSpPr>
          <p:nvPr>
            <p:ph type="body" idx="1"/>
          </p:nvPr>
        </p:nvSpPr>
        <p:spPr>
          <a:xfrm>
            <a:off x="457200" y="1600201"/>
            <a:ext cx="4619625" cy="3657600"/>
          </a:xfrm>
        </p:spPr>
        <p:txBody>
          <a:bodyPr/>
          <a:lstStyle/>
          <a:p>
            <a:pPr eaLnBrk="1" hangingPunct="1">
              <a:lnSpc>
                <a:spcPct val="90000"/>
              </a:lnSpc>
            </a:pPr>
            <a:r>
              <a:rPr lang="en-US" altLang="en-US" dirty="0"/>
              <a:t>A proclamation is issued from Zion - </a:t>
            </a:r>
            <a:r>
              <a:rPr lang="en-US" altLang="en-US" dirty="0">
                <a:ln>
                  <a:solidFill>
                    <a:schemeClr val="bg1"/>
                  </a:solidFill>
                </a:ln>
                <a:solidFill>
                  <a:srgbClr val="FF0000"/>
                </a:solidFill>
              </a:rPr>
              <a:t>Zech.9:10; Rev.14:6</a:t>
            </a:r>
          </a:p>
          <a:p>
            <a:pPr eaLnBrk="1" hangingPunct="1">
              <a:lnSpc>
                <a:spcPct val="90000"/>
              </a:lnSpc>
            </a:pPr>
            <a:r>
              <a:rPr lang="en-US" altLang="en-US" dirty="0"/>
              <a:t>Certain nations are hostile to Jesus’ authority - </a:t>
            </a:r>
            <a:r>
              <a:rPr lang="en-US" altLang="en-US" dirty="0">
                <a:ln>
                  <a:solidFill>
                    <a:schemeClr val="bg1"/>
                  </a:solidFill>
                </a:ln>
                <a:solidFill>
                  <a:srgbClr val="FF0000"/>
                </a:solidFill>
              </a:rPr>
              <a:t>Psa.2:1-6; Psa.110:2,3</a:t>
            </a:r>
          </a:p>
          <a:p>
            <a:pPr eaLnBrk="1" hangingPunct="1">
              <a:lnSpc>
                <a:spcPct val="90000"/>
              </a:lnSpc>
            </a:pPr>
            <a:r>
              <a:rPr lang="en-US" altLang="en-US" dirty="0"/>
              <a:t>Babylon comes into remembrance before God - </a:t>
            </a:r>
            <a:r>
              <a:rPr lang="en-US" altLang="en-US" dirty="0">
                <a:ln>
                  <a:solidFill>
                    <a:schemeClr val="bg1"/>
                  </a:solidFill>
                </a:ln>
                <a:solidFill>
                  <a:srgbClr val="FF0000"/>
                </a:solidFill>
              </a:rPr>
              <a:t>Rev.14:8; Rev.16:19</a:t>
            </a:r>
          </a:p>
        </p:txBody>
      </p:sp>
      <p:pic>
        <p:nvPicPr>
          <p:cNvPr id="16389" name="Picture 4" descr="Israel">
            <a:extLst>
              <a:ext uri="{FF2B5EF4-FFF2-40B4-BE49-F238E27FC236}">
                <a16:creationId xmlns:a16="http://schemas.microsoft.com/office/drawing/2014/main" id="{51E32CFE-00B3-44AD-A607-70AF372204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1628775"/>
            <a:ext cx="3048000" cy="41179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50181" name="Line 5">
            <a:extLst>
              <a:ext uri="{FF2B5EF4-FFF2-40B4-BE49-F238E27FC236}">
                <a16:creationId xmlns:a16="http://schemas.microsoft.com/office/drawing/2014/main" id="{F2CE8151-F4F2-416B-98BD-2BF986A175ED}"/>
              </a:ext>
            </a:extLst>
          </p:cNvPr>
          <p:cNvSpPr>
            <a:spLocks noChangeShapeType="1"/>
          </p:cNvSpPr>
          <p:nvPr/>
        </p:nvSpPr>
        <p:spPr bwMode="auto">
          <a:xfrm flipV="1">
            <a:off x="7451725" y="1989138"/>
            <a:ext cx="433388" cy="13684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0182" name="Line 6">
            <a:extLst>
              <a:ext uri="{FF2B5EF4-FFF2-40B4-BE49-F238E27FC236}">
                <a16:creationId xmlns:a16="http://schemas.microsoft.com/office/drawing/2014/main" id="{E85815C7-FDF1-45F2-A5E9-7624BDE3B43A}"/>
              </a:ext>
            </a:extLst>
          </p:cNvPr>
          <p:cNvSpPr>
            <a:spLocks noChangeShapeType="1"/>
          </p:cNvSpPr>
          <p:nvPr/>
        </p:nvSpPr>
        <p:spPr bwMode="auto">
          <a:xfrm flipV="1">
            <a:off x="7524750" y="2924175"/>
            <a:ext cx="863600" cy="5048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0183" name="Line 7">
            <a:extLst>
              <a:ext uri="{FF2B5EF4-FFF2-40B4-BE49-F238E27FC236}">
                <a16:creationId xmlns:a16="http://schemas.microsoft.com/office/drawing/2014/main" id="{57206192-C7D1-4D14-A578-D92CCD8C9181}"/>
              </a:ext>
            </a:extLst>
          </p:cNvPr>
          <p:cNvSpPr>
            <a:spLocks noChangeShapeType="1"/>
          </p:cNvSpPr>
          <p:nvPr/>
        </p:nvSpPr>
        <p:spPr bwMode="auto">
          <a:xfrm flipH="1" flipV="1">
            <a:off x="6588125" y="2060575"/>
            <a:ext cx="720725" cy="1296988"/>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0184" name="Line 8">
            <a:extLst>
              <a:ext uri="{FF2B5EF4-FFF2-40B4-BE49-F238E27FC236}">
                <a16:creationId xmlns:a16="http://schemas.microsoft.com/office/drawing/2014/main" id="{BB5BE62D-8083-4D11-BB06-A6C7B0F551D8}"/>
              </a:ext>
            </a:extLst>
          </p:cNvPr>
          <p:cNvSpPr>
            <a:spLocks noChangeShapeType="1"/>
          </p:cNvSpPr>
          <p:nvPr/>
        </p:nvSpPr>
        <p:spPr bwMode="auto">
          <a:xfrm flipH="1">
            <a:off x="6011863" y="3573463"/>
            <a:ext cx="1223962" cy="13684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50185" name="Line 9">
            <a:extLst>
              <a:ext uri="{FF2B5EF4-FFF2-40B4-BE49-F238E27FC236}">
                <a16:creationId xmlns:a16="http://schemas.microsoft.com/office/drawing/2014/main" id="{B1BEB3D0-C075-402F-A37C-17D50811198E}"/>
              </a:ext>
            </a:extLst>
          </p:cNvPr>
          <p:cNvSpPr>
            <a:spLocks noChangeShapeType="1"/>
          </p:cNvSpPr>
          <p:nvPr/>
        </p:nvSpPr>
        <p:spPr bwMode="auto">
          <a:xfrm>
            <a:off x="7380288" y="3573463"/>
            <a:ext cx="792162" cy="1800225"/>
          </a:xfrm>
          <a:prstGeom prst="line">
            <a:avLst/>
          </a:prstGeom>
          <a:noFill/>
          <a:ln w="5715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Tree>
    <p:extLst>
      <p:ext uri="{BB962C8B-B14F-4D97-AF65-F5344CB8AC3E}">
        <p14:creationId xmlns:p14="http://schemas.microsoft.com/office/powerpoint/2010/main" val="305238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par>
                          <p:cTn id="7" fill="hold" nodeType="afterGroup">
                            <p:stCondLst>
                              <p:cond delay="0"/>
                            </p:stCondLst>
                            <p:childTnLst>
                              <p:par>
                                <p:cTn id="8" presetID="23" presetClass="entr" presetSubtype="16" fill="hold" nodeType="afterEffect">
                                  <p:stCondLst>
                                    <p:cond delay="500"/>
                                  </p:stCondLst>
                                  <p:childTnLst>
                                    <p:set>
                                      <p:cBhvr>
                                        <p:cTn id="9" dur="1" fill="hold">
                                          <p:stCondLst>
                                            <p:cond delay="0"/>
                                          </p:stCondLst>
                                        </p:cTn>
                                        <p:tgtEl>
                                          <p:spTgt spid="50183"/>
                                        </p:tgtEl>
                                        <p:attrNameLst>
                                          <p:attrName>style.visibility</p:attrName>
                                        </p:attrNameLst>
                                      </p:cBhvr>
                                      <p:to>
                                        <p:strVal val="visible"/>
                                      </p:to>
                                    </p:set>
                                    <p:anim calcmode="lin" valueType="num">
                                      <p:cBhvr>
                                        <p:cTn id="10" dur="500" fill="hold"/>
                                        <p:tgtEl>
                                          <p:spTgt spid="50183"/>
                                        </p:tgtEl>
                                        <p:attrNameLst>
                                          <p:attrName>ppt_w</p:attrName>
                                        </p:attrNameLst>
                                      </p:cBhvr>
                                      <p:tavLst>
                                        <p:tav tm="0">
                                          <p:val>
                                            <p:fltVal val="0"/>
                                          </p:val>
                                        </p:tav>
                                        <p:tav tm="100000">
                                          <p:val>
                                            <p:strVal val="#ppt_w"/>
                                          </p:val>
                                        </p:tav>
                                      </p:tavLst>
                                    </p:anim>
                                    <p:anim calcmode="lin" valueType="num">
                                      <p:cBhvr>
                                        <p:cTn id="11" dur="500" fill="hold"/>
                                        <p:tgtEl>
                                          <p:spTgt spid="50183"/>
                                        </p:tgtEl>
                                        <p:attrNameLst>
                                          <p:attrName>ppt_h</p:attrName>
                                        </p:attrNameLst>
                                      </p:cBhvr>
                                      <p:tavLst>
                                        <p:tav tm="0">
                                          <p:val>
                                            <p:fltVal val="0"/>
                                          </p:val>
                                        </p:tav>
                                        <p:tav tm="100000">
                                          <p:val>
                                            <p:strVal val="#ppt_h"/>
                                          </p:val>
                                        </p:tav>
                                      </p:tavLst>
                                    </p:anim>
                                  </p:childTnLst>
                                </p:cTn>
                              </p:par>
                            </p:childTnLst>
                          </p:cTn>
                        </p:par>
                        <p:par>
                          <p:cTn id="12" fill="hold" nodeType="afterGroup">
                            <p:stCondLst>
                              <p:cond delay="1000"/>
                            </p:stCondLst>
                            <p:childTnLst>
                              <p:par>
                                <p:cTn id="13" presetID="23" presetClass="entr" presetSubtype="16" fill="hold" nodeType="afterEffect">
                                  <p:stCondLst>
                                    <p:cond delay="500"/>
                                  </p:stCondLst>
                                  <p:childTnLst>
                                    <p:set>
                                      <p:cBhvr>
                                        <p:cTn id="14" dur="1" fill="hold">
                                          <p:stCondLst>
                                            <p:cond delay="0"/>
                                          </p:stCondLst>
                                        </p:cTn>
                                        <p:tgtEl>
                                          <p:spTgt spid="50181"/>
                                        </p:tgtEl>
                                        <p:attrNameLst>
                                          <p:attrName>style.visibility</p:attrName>
                                        </p:attrNameLst>
                                      </p:cBhvr>
                                      <p:to>
                                        <p:strVal val="visible"/>
                                      </p:to>
                                    </p:set>
                                    <p:anim calcmode="lin" valueType="num">
                                      <p:cBhvr>
                                        <p:cTn id="15" dur="500" fill="hold"/>
                                        <p:tgtEl>
                                          <p:spTgt spid="50181"/>
                                        </p:tgtEl>
                                        <p:attrNameLst>
                                          <p:attrName>ppt_w</p:attrName>
                                        </p:attrNameLst>
                                      </p:cBhvr>
                                      <p:tavLst>
                                        <p:tav tm="0">
                                          <p:val>
                                            <p:fltVal val="0"/>
                                          </p:val>
                                        </p:tav>
                                        <p:tav tm="100000">
                                          <p:val>
                                            <p:strVal val="#ppt_w"/>
                                          </p:val>
                                        </p:tav>
                                      </p:tavLst>
                                    </p:anim>
                                    <p:anim calcmode="lin" valueType="num">
                                      <p:cBhvr>
                                        <p:cTn id="16" dur="500" fill="hold"/>
                                        <p:tgtEl>
                                          <p:spTgt spid="50181"/>
                                        </p:tgtEl>
                                        <p:attrNameLst>
                                          <p:attrName>ppt_h</p:attrName>
                                        </p:attrNameLst>
                                      </p:cBhvr>
                                      <p:tavLst>
                                        <p:tav tm="0">
                                          <p:val>
                                            <p:fltVal val="0"/>
                                          </p:val>
                                        </p:tav>
                                        <p:tav tm="100000">
                                          <p:val>
                                            <p:strVal val="#ppt_h"/>
                                          </p:val>
                                        </p:tav>
                                      </p:tavLst>
                                    </p:anim>
                                  </p:childTnLst>
                                </p:cTn>
                              </p:par>
                            </p:childTnLst>
                          </p:cTn>
                        </p:par>
                        <p:par>
                          <p:cTn id="17" fill="hold" nodeType="afterGroup">
                            <p:stCondLst>
                              <p:cond delay="2000"/>
                            </p:stCondLst>
                            <p:childTnLst>
                              <p:par>
                                <p:cTn id="18" presetID="23" presetClass="entr" presetSubtype="16" fill="hold" nodeType="afterEffect">
                                  <p:stCondLst>
                                    <p:cond delay="500"/>
                                  </p:stCondLst>
                                  <p:childTnLst>
                                    <p:set>
                                      <p:cBhvr>
                                        <p:cTn id="19" dur="1" fill="hold">
                                          <p:stCondLst>
                                            <p:cond delay="0"/>
                                          </p:stCondLst>
                                        </p:cTn>
                                        <p:tgtEl>
                                          <p:spTgt spid="50182"/>
                                        </p:tgtEl>
                                        <p:attrNameLst>
                                          <p:attrName>style.visibility</p:attrName>
                                        </p:attrNameLst>
                                      </p:cBhvr>
                                      <p:to>
                                        <p:strVal val="visible"/>
                                      </p:to>
                                    </p:set>
                                    <p:anim calcmode="lin" valueType="num">
                                      <p:cBhvr>
                                        <p:cTn id="20" dur="500" fill="hold"/>
                                        <p:tgtEl>
                                          <p:spTgt spid="50182"/>
                                        </p:tgtEl>
                                        <p:attrNameLst>
                                          <p:attrName>ppt_w</p:attrName>
                                        </p:attrNameLst>
                                      </p:cBhvr>
                                      <p:tavLst>
                                        <p:tav tm="0">
                                          <p:val>
                                            <p:fltVal val="0"/>
                                          </p:val>
                                        </p:tav>
                                        <p:tav tm="100000">
                                          <p:val>
                                            <p:strVal val="#ppt_w"/>
                                          </p:val>
                                        </p:tav>
                                      </p:tavLst>
                                    </p:anim>
                                    <p:anim calcmode="lin" valueType="num">
                                      <p:cBhvr>
                                        <p:cTn id="21" dur="500" fill="hold"/>
                                        <p:tgtEl>
                                          <p:spTgt spid="50182"/>
                                        </p:tgtEl>
                                        <p:attrNameLst>
                                          <p:attrName>ppt_h</p:attrName>
                                        </p:attrNameLst>
                                      </p:cBhvr>
                                      <p:tavLst>
                                        <p:tav tm="0">
                                          <p:val>
                                            <p:fltVal val="0"/>
                                          </p:val>
                                        </p:tav>
                                        <p:tav tm="100000">
                                          <p:val>
                                            <p:strVal val="#ppt_h"/>
                                          </p:val>
                                        </p:tav>
                                      </p:tavLst>
                                    </p:anim>
                                  </p:childTnLst>
                                </p:cTn>
                              </p:par>
                            </p:childTnLst>
                          </p:cTn>
                        </p:par>
                        <p:par>
                          <p:cTn id="22" fill="hold" nodeType="afterGroup">
                            <p:stCondLst>
                              <p:cond delay="3000"/>
                            </p:stCondLst>
                            <p:childTnLst>
                              <p:par>
                                <p:cTn id="23" presetID="23" presetClass="entr" presetSubtype="16" fill="hold" nodeType="afterEffect">
                                  <p:stCondLst>
                                    <p:cond delay="500"/>
                                  </p:stCondLst>
                                  <p:childTnLst>
                                    <p:set>
                                      <p:cBhvr>
                                        <p:cTn id="24" dur="1" fill="hold">
                                          <p:stCondLst>
                                            <p:cond delay="0"/>
                                          </p:stCondLst>
                                        </p:cTn>
                                        <p:tgtEl>
                                          <p:spTgt spid="50185"/>
                                        </p:tgtEl>
                                        <p:attrNameLst>
                                          <p:attrName>style.visibility</p:attrName>
                                        </p:attrNameLst>
                                      </p:cBhvr>
                                      <p:to>
                                        <p:strVal val="visible"/>
                                      </p:to>
                                    </p:set>
                                    <p:anim calcmode="lin" valueType="num">
                                      <p:cBhvr>
                                        <p:cTn id="25" dur="500" fill="hold"/>
                                        <p:tgtEl>
                                          <p:spTgt spid="50185"/>
                                        </p:tgtEl>
                                        <p:attrNameLst>
                                          <p:attrName>ppt_w</p:attrName>
                                        </p:attrNameLst>
                                      </p:cBhvr>
                                      <p:tavLst>
                                        <p:tav tm="0">
                                          <p:val>
                                            <p:fltVal val="0"/>
                                          </p:val>
                                        </p:tav>
                                        <p:tav tm="100000">
                                          <p:val>
                                            <p:strVal val="#ppt_w"/>
                                          </p:val>
                                        </p:tav>
                                      </p:tavLst>
                                    </p:anim>
                                    <p:anim calcmode="lin" valueType="num">
                                      <p:cBhvr>
                                        <p:cTn id="26" dur="500" fill="hold"/>
                                        <p:tgtEl>
                                          <p:spTgt spid="50185"/>
                                        </p:tgtEl>
                                        <p:attrNameLst>
                                          <p:attrName>ppt_h</p:attrName>
                                        </p:attrNameLst>
                                      </p:cBhvr>
                                      <p:tavLst>
                                        <p:tav tm="0">
                                          <p:val>
                                            <p:fltVal val="0"/>
                                          </p:val>
                                        </p:tav>
                                        <p:tav tm="100000">
                                          <p:val>
                                            <p:strVal val="#ppt_h"/>
                                          </p:val>
                                        </p:tav>
                                      </p:tavLst>
                                    </p:anim>
                                  </p:childTnLst>
                                </p:cTn>
                              </p:par>
                            </p:childTnLst>
                          </p:cTn>
                        </p:par>
                        <p:par>
                          <p:cTn id="27" fill="hold" nodeType="afterGroup">
                            <p:stCondLst>
                              <p:cond delay="4000"/>
                            </p:stCondLst>
                            <p:childTnLst>
                              <p:par>
                                <p:cTn id="28" presetID="23" presetClass="entr" presetSubtype="16" fill="hold" nodeType="afterEffect">
                                  <p:stCondLst>
                                    <p:cond delay="500"/>
                                  </p:stCondLst>
                                  <p:childTnLst>
                                    <p:set>
                                      <p:cBhvr>
                                        <p:cTn id="29" dur="1" fill="hold">
                                          <p:stCondLst>
                                            <p:cond delay="0"/>
                                          </p:stCondLst>
                                        </p:cTn>
                                        <p:tgtEl>
                                          <p:spTgt spid="50184"/>
                                        </p:tgtEl>
                                        <p:attrNameLst>
                                          <p:attrName>style.visibility</p:attrName>
                                        </p:attrNameLst>
                                      </p:cBhvr>
                                      <p:to>
                                        <p:strVal val="visible"/>
                                      </p:to>
                                    </p:set>
                                    <p:anim calcmode="lin" valueType="num">
                                      <p:cBhvr>
                                        <p:cTn id="30" dur="500" fill="hold"/>
                                        <p:tgtEl>
                                          <p:spTgt spid="50184"/>
                                        </p:tgtEl>
                                        <p:attrNameLst>
                                          <p:attrName>ppt_w</p:attrName>
                                        </p:attrNameLst>
                                      </p:cBhvr>
                                      <p:tavLst>
                                        <p:tav tm="0">
                                          <p:val>
                                            <p:fltVal val="0"/>
                                          </p:val>
                                        </p:tav>
                                        <p:tav tm="100000">
                                          <p:val>
                                            <p:strVal val="#ppt_w"/>
                                          </p:val>
                                        </p:tav>
                                      </p:tavLst>
                                    </p:anim>
                                    <p:anim calcmode="lin" valueType="num">
                                      <p:cBhvr>
                                        <p:cTn id="31" dur="500" fill="hold"/>
                                        <p:tgtEl>
                                          <p:spTgt spid="50184"/>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8B7D-0417-4428-9C4D-E0FF143DE09D}"/>
              </a:ext>
            </a:extLst>
          </p:cNvPr>
          <p:cNvSpPr>
            <a:spLocks noGrp="1"/>
          </p:cNvSpPr>
          <p:nvPr>
            <p:ph type="title"/>
          </p:nvPr>
        </p:nvSpPr>
        <p:spPr>
          <a:xfrm>
            <a:off x="263236" y="0"/>
            <a:ext cx="3196244" cy="981075"/>
          </a:xfrm>
        </p:spPr>
        <p:txBody>
          <a:bodyPr/>
          <a:lstStyle/>
          <a:p>
            <a:r>
              <a:rPr lang="en-CA" dirty="0">
                <a:ln>
                  <a:solidFill>
                    <a:schemeClr val="bg1"/>
                  </a:solidFill>
                </a:ln>
                <a:solidFill>
                  <a:srgbClr val="FF0000"/>
                </a:solidFill>
              </a:rPr>
              <a:t>Habakkuk 3:2-6</a:t>
            </a:r>
          </a:p>
        </p:txBody>
      </p:sp>
      <p:sp>
        <p:nvSpPr>
          <p:cNvPr id="3" name="Content Placeholder 2">
            <a:extLst>
              <a:ext uri="{FF2B5EF4-FFF2-40B4-BE49-F238E27FC236}">
                <a16:creationId xmlns:a16="http://schemas.microsoft.com/office/drawing/2014/main" id="{DEC8ADE0-F630-4EBC-A461-FEE8A8FC877E}"/>
              </a:ext>
            </a:extLst>
          </p:cNvPr>
          <p:cNvSpPr>
            <a:spLocks noGrp="1"/>
          </p:cNvSpPr>
          <p:nvPr>
            <p:ph idx="1"/>
          </p:nvPr>
        </p:nvSpPr>
        <p:spPr/>
        <p:txBody>
          <a:bodyPr/>
          <a:lstStyle/>
          <a:p>
            <a:pPr marL="0" indent="0">
              <a:buNone/>
            </a:pPr>
            <a:r>
              <a:rPr lang="en-CA" sz="2200" dirty="0"/>
              <a:t>O LORD, I have heard thy speech, </a:t>
            </a:r>
            <a:r>
              <a:rPr lang="en-CA" sz="2200" i="1" dirty="0"/>
              <a:t>and</a:t>
            </a:r>
            <a:r>
              <a:rPr lang="en-CA" sz="2200" dirty="0"/>
              <a:t> was afraid: O LORD, </a:t>
            </a:r>
            <a:r>
              <a:rPr lang="en-CA" sz="2200" dirty="0">
                <a:solidFill>
                  <a:srgbClr val="FFFF00"/>
                </a:solidFill>
              </a:rPr>
              <a:t>revive thy work in the midst of the years,</a:t>
            </a:r>
            <a:r>
              <a:rPr lang="en-CA" sz="2200" dirty="0"/>
              <a:t> in the midst of the years make known; in wrath remember mercy. </a:t>
            </a:r>
            <a:r>
              <a:rPr lang="en-CA" sz="2200" dirty="0">
                <a:solidFill>
                  <a:srgbClr val="00FF00"/>
                </a:solidFill>
              </a:rPr>
              <a:t>God came from </a:t>
            </a:r>
            <a:r>
              <a:rPr lang="en-CA" sz="2200" dirty="0" err="1">
                <a:solidFill>
                  <a:srgbClr val="00FF00"/>
                </a:solidFill>
              </a:rPr>
              <a:t>Teman</a:t>
            </a:r>
            <a:r>
              <a:rPr lang="en-CA" sz="2200" dirty="0">
                <a:solidFill>
                  <a:srgbClr val="00FF00"/>
                </a:solidFill>
              </a:rPr>
              <a:t>, and the Holy One from mount </a:t>
            </a:r>
            <a:r>
              <a:rPr lang="en-CA" sz="2200" dirty="0" err="1">
                <a:solidFill>
                  <a:srgbClr val="00FF00"/>
                </a:solidFill>
              </a:rPr>
              <a:t>Paran</a:t>
            </a:r>
            <a:r>
              <a:rPr lang="en-CA" sz="2200" dirty="0">
                <a:solidFill>
                  <a:srgbClr val="00FF00"/>
                </a:solidFill>
              </a:rPr>
              <a:t>.</a:t>
            </a:r>
            <a:r>
              <a:rPr lang="en-CA" sz="2200" dirty="0"/>
              <a:t> Selah. </a:t>
            </a:r>
            <a:r>
              <a:rPr lang="en-CA" sz="2200" dirty="0">
                <a:solidFill>
                  <a:srgbClr val="00CCFF"/>
                </a:solidFill>
              </a:rPr>
              <a:t>His glory covered the heavens</a:t>
            </a:r>
            <a:r>
              <a:rPr lang="en-CA" sz="2200" dirty="0">
                <a:solidFill>
                  <a:srgbClr val="FFFF66"/>
                </a:solidFill>
              </a:rPr>
              <a:t>, and the earth was full of his praise.</a:t>
            </a:r>
            <a:r>
              <a:rPr lang="en-CA" sz="2200" dirty="0">
                <a:solidFill>
                  <a:srgbClr val="00CCFF"/>
                </a:solidFill>
              </a:rPr>
              <a:t> </a:t>
            </a:r>
            <a:r>
              <a:rPr lang="en-CA" sz="2200" dirty="0"/>
              <a:t>And </a:t>
            </a:r>
            <a:r>
              <a:rPr lang="en-CA" sz="2200" i="1" dirty="0"/>
              <a:t>his</a:t>
            </a:r>
            <a:r>
              <a:rPr lang="en-CA" sz="2200" dirty="0"/>
              <a:t> brightness was as the light; he had horns </a:t>
            </a:r>
            <a:r>
              <a:rPr lang="en-CA" sz="2200" i="1" dirty="0"/>
              <a:t>coming</a:t>
            </a:r>
            <a:r>
              <a:rPr lang="en-CA" sz="2200" dirty="0"/>
              <a:t> out of his hand: and there </a:t>
            </a:r>
            <a:r>
              <a:rPr lang="en-CA" sz="2200" i="1" dirty="0"/>
              <a:t>was</a:t>
            </a:r>
            <a:r>
              <a:rPr lang="en-CA" sz="2200" dirty="0"/>
              <a:t> the hiding of his power. Before him went the pestilence, and burning coals went forth at his feet. He stood, and measured the earth: he beheld, </a:t>
            </a:r>
            <a:r>
              <a:rPr lang="en-CA" sz="2200" dirty="0">
                <a:solidFill>
                  <a:srgbClr val="FF99FF"/>
                </a:solidFill>
              </a:rPr>
              <a:t>and drove asunder the nations</a:t>
            </a:r>
          </a:p>
          <a:p>
            <a:pPr marL="0" indent="0">
              <a:buNone/>
            </a:pPr>
            <a:endParaRPr lang="en-CA" sz="2200" dirty="0"/>
          </a:p>
        </p:txBody>
      </p:sp>
      <p:sp>
        <p:nvSpPr>
          <p:cNvPr id="4" name="Slide Number Placeholder 3">
            <a:extLst>
              <a:ext uri="{FF2B5EF4-FFF2-40B4-BE49-F238E27FC236}">
                <a16:creationId xmlns:a16="http://schemas.microsoft.com/office/drawing/2014/main" id="{7E029EC0-AEA3-4177-9F63-EB9B76ED5D68}"/>
              </a:ext>
            </a:extLst>
          </p:cNvPr>
          <p:cNvSpPr>
            <a:spLocks noGrp="1"/>
          </p:cNvSpPr>
          <p:nvPr>
            <p:ph type="sldNum" sz="quarter" idx="11"/>
          </p:nvPr>
        </p:nvSpPr>
        <p:spPr/>
        <p:txBody>
          <a:bodyPr/>
          <a:lstStyle/>
          <a:p>
            <a:pPr>
              <a:defRPr/>
            </a:pPr>
            <a:fld id="{DE80585F-8FD8-4304-8BFB-7BA7CCEB7DAE}" type="slidenum">
              <a:rPr lang="en-US" altLang="en-US" smtClean="0"/>
              <a:pPr>
                <a:defRPr/>
              </a:pPr>
              <a:t>32</a:t>
            </a:fld>
            <a:endParaRPr lang="en-US" altLang="en-US"/>
          </a:p>
        </p:txBody>
      </p:sp>
      <p:sp>
        <p:nvSpPr>
          <p:cNvPr id="6" name="TextBox 5">
            <a:extLst>
              <a:ext uri="{FF2B5EF4-FFF2-40B4-BE49-F238E27FC236}">
                <a16:creationId xmlns:a16="http://schemas.microsoft.com/office/drawing/2014/main" id="{DA3369EB-7E67-4606-9598-6D622C46859F}"/>
              </a:ext>
            </a:extLst>
          </p:cNvPr>
          <p:cNvSpPr txBox="1"/>
          <p:nvPr/>
        </p:nvSpPr>
        <p:spPr>
          <a:xfrm>
            <a:off x="381000" y="4023360"/>
            <a:ext cx="8499764" cy="3108543"/>
          </a:xfrm>
          <a:prstGeom prst="rect">
            <a:avLst/>
          </a:prstGeom>
          <a:noFill/>
          <a:ln>
            <a:noFill/>
          </a:ln>
        </p:spPr>
        <p:txBody>
          <a:bodyPr wrap="square" rtlCol="0">
            <a:spAutoFit/>
          </a:bodyPr>
          <a:lstStyle/>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God revives the work of the exodus – </a:t>
            </a:r>
            <a:r>
              <a:rPr lang="en-CA" sz="2800" b="1" dirty="0">
                <a:ln>
                  <a:solidFill>
                    <a:schemeClr val="bg1"/>
                  </a:solidFill>
                </a:ln>
                <a:solidFill>
                  <a:srgbClr val="FF0000"/>
                </a:solidFill>
                <a:latin typeface="+mn-lt"/>
              </a:rPr>
              <a:t>v.2</a:t>
            </a:r>
          </a:p>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Christ and the saints emerge from the south – </a:t>
            </a:r>
            <a:r>
              <a:rPr lang="en-CA" sz="2800" b="1" dirty="0">
                <a:ln>
                  <a:solidFill>
                    <a:schemeClr val="bg1"/>
                  </a:solidFill>
                </a:ln>
                <a:solidFill>
                  <a:srgbClr val="FF0000"/>
                </a:solidFill>
                <a:latin typeface="+mn-lt"/>
              </a:rPr>
              <a:t>v.3</a:t>
            </a:r>
          </a:p>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The new heavens and new earth is established – </a:t>
            </a:r>
            <a:r>
              <a:rPr lang="en-CA" sz="2800" b="1" dirty="0">
                <a:ln>
                  <a:solidFill>
                    <a:schemeClr val="bg1"/>
                  </a:solidFill>
                </a:ln>
                <a:solidFill>
                  <a:srgbClr val="FF0000"/>
                </a:solidFill>
                <a:latin typeface="+mn-lt"/>
              </a:rPr>
              <a:t>v.3</a:t>
            </a:r>
          </a:p>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God rides upon His chariots of salvation – </a:t>
            </a:r>
            <a:r>
              <a:rPr lang="en-CA" sz="2800" b="1" dirty="0">
                <a:ln>
                  <a:solidFill>
                    <a:schemeClr val="bg1"/>
                  </a:solidFill>
                </a:ln>
                <a:solidFill>
                  <a:srgbClr val="FF0000"/>
                </a:solidFill>
                <a:latin typeface="+mn-lt"/>
              </a:rPr>
              <a:t>v.12</a:t>
            </a:r>
          </a:p>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His purpose is to thresh the nations – </a:t>
            </a:r>
            <a:r>
              <a:rPr lang="en-CA" sz="2800" b="1" dirty="0">
                <a:ln>
                  <a:solidFill>
                    <a:schemeClr val="bg1"/>
                  </a:solidFill>
                </a:ln>
                <a:solidFill>
                  <a:srgbClr val="FF0000"/>
                </a:solidFill>
                <a:latin typeface="+mn-lt"/>
              </a:rPr>
              <a:t>v.12</a:t>
            </a:r>
          </a:p>
          <a:p>
            <a:pPr marL="342900" indent="-342900" algn="l">
              <a:buClr>
                <a:srgbClr val="FFC000"/>
              </a:buClr>
              <a:buSzPct val="85000"/>
              <a:buFont typeface="Wingdings" panose="05000000000000000000" pitchFamily="2" charset="2"/>
              <a:buChar char="q"/>
            </a:pPr>
            <a:r>
              <a:rPr lang="en-CA" sz="2800" b="1" dirty="0">
                <a:solidFill>
                  <a:schemeClr val="bg1"/>
                </a:solidFill>
                <a:latin typeface="+mn-lt"/>
              </a:rPr>
              <a:t>God proceeds to deliver His people – </a:t>
            </a:r>
            <a:r>
              <a:rPr lang="en-CA" sz="2800" b="1" dirty="0">
                <a:ln>
                  <a:solidFill>
                    <a:schemeClr val="bg1"/>
                  </a:solidFill>
                </a:ln>
                <a:solidFill>
                  <a:srgbClr val="FF0000"/>
                </a:solidFill>
                <a:latin typeface="+mn-lt"/>
              </a:rPr>
              <a:t>v.13</a:t>
            </a:r>
          </a:p>
          <a:p>
            <a:pPr marL="342900" indent="-342900" algn="l">
              <a:buClr>
                <a:srgbClr val="FFC000"/>
              </a:buClr>
              <a:buSzPct val="85000"/>
              <a:buFont typeface="Wingdings" panose="05000000000000000000" pitchFamily="2" charset="2"/>
              <a:buChar char="q"/>
            </a:pPr>
            <a:endParaRPr lang="en-CA" sz="2800" b="1" dirty="0">
              <a:solidFill>
                <a:schemeClr val="bg1"/>
              </a:solidFill>
              <a:latin typeface="+mn-lt"/>
            </a:endParaRPr>
          </a:p>
        </p:txBody>
      </p:sp>
    </p:spTree>
    <p:extLst>
      <p:ext uri="{BB962C8B-B14F-4D97-AF65-F5344CB8AC3E}">
        <p14:creationId xmlns:p14="http://schemas.microsoft.com/office/powerpoint/2010/main" val="181572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Babylon Mindset</a:t>
            </a:r>
          </a:p>
        </p:txBody>
      </p:sp>
      <p:pic>
        <p:nvPicPr>
          <p:cNvPr id="4" name="Picture 3" descr="A person looking at the camera&#10;&#10;Description automatically generated">
            <a:extLst>
              <a:ext uri="{FF2B5EF4-FFF2-40B4-BE49-F238E27FC236}">
                <a16:creationId xmlns:a16="http://schemas.microsoft.com/office/drawing/2014/main" id="{7409F9A5-0D3F-49AB-BBE0-2C137E664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1066800" y="228600"/>
            <a:ext cx="3276600" cy="76944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b="1" dirty="0">
                <a:solidFill>
                  <a:schemeClr val="bg1"/>
                </a:solidFill>
                <a:latin typeface="Bookman Old Style" pitchFamily="18" charset="0"/>
              </a:rPr>
              <a:t>BABYLON</a:t>
            </a:r>
          </a:p>
        </p:txBody>
      </p:sp>
      <p:sp>
        <p:nvSpPr>
          <p:cNvPr id="6" name="TextBox 5"/>
          <p:cNvSpPr txBox="1"/>
          <p:nvPr/>
        </p:nvSpPr>
        <p:spPr>
          <a:xfrm>
            <a:off x="5105400" y="228600"/>
            <a:ext cx="3276600" cy="769441"/>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b="1" dirty="0">
                <a:solidFill>
                  <a:schemeClr val="bg1"/>
                </a:solidFill>
                <a:latin typeface="Bookman Old Style" pitchFamily="18" charset="0"/>
              </a:rPr>
              <a:t>CHRIST</a:t>
            </a:r>
          </a:p>
        </p:txBody>
      </p:sp>
      <p:sp>
        <p:nvSpPr>
          <p:cNvPr id="8" name="TextBox 7"/>
          <p:cNvSpPr txBox="1"/>
          <p:nvPr/>
        </p:nvSpPr>
        <p:spPr>
          <a:xfrm>
            <a:off x="838200" y="4206240"/>
            <a:ext cx="3810000" cy="2308324"/>
          </a:xfrm>
          <a:prstGeom prst="rect">
            <a:avLst/>
          </a:prstGeom>
          <a:noFill/>
        </p:spPr>
        <p:txBody>
          <a:bodyPr wrap="square" rtlCol="0">
            <a:spAutoFit/>
          </a:bodyPr>
          <a:lstStyle/>
          <a:p>
            <a:r>
              <a:rPr lang="en-US" sz="2400" b="1" dirty="0">
                <a:solidFill>
                  <a:schemeClr val="bg1"/>
                </a:solidFill>
                <a:effectLst>
                  <a:glow rad="139700">
                    <a:schemeClr val="tx1">
                      <a:alpha val="40000"/>
                    </a:schemeClr>
                  </a:glow>
                </a:effectLst>
                <a:latin typeface="Bookman Old Style" pitchFamily="18" charset="0"/>
              </a:rPr>
              <a:t>Mouth speaking blasphemy: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Rev.13:5-6</a:t>
            </a:r>
          </a:p>
          <a:p>
            <a:r>
              <a:rPr lang="en-US" sz="2400" b="1" dirty="0">
                <a:solidFill>
                  <a:schemeClr val="bg1"/>
                </a:solidFill>
                <a:effectLst>
                  <a:glow rad="139700">
                    <a:schemeClr val="tx1">
                      <a:alpha val="40000"/>
                    </a:schemeClr>
                  </a:glow>
                </a:effectLst>
                <a:latin typeface="Bookman Old Style" pitchFamily="18" charset="0"/>
              </a:rPr>
              <a:t>A name of Mystery: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Rev.17:5</a:t>
            </a:r>
          </a:p>
          <a:p>
            <a:r>
              <a:rPr lang="en-US" sz="2400" b="1" dirty="0">
                <a:solidFill>
                  <a:schemeClr val="bg1"/>
                </a:solidFill>
                <a:effectLst>
                  <a:glow rad="139700">
                    <a:schemeClr val="tx1">
                      <a:alpha val="40000"/>
                    </a:schemeClr>
                  </a:glow>
                </a:effectLst>
                <a:latin typeface="Bookman Old Style" pitchFamily="18" charset="0"/>
              </a:rPr>
              <a:t>The name of Blasphemy: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Rev.13:1</a:t>
            </a:r>
          </a:p>
        </p:txBody>
      </p:sp>
      <p:sp>
        <p:nvSpPr>
          <p:cNvPr id="9" name="TextBox 8"/>
          <p:cNvSpPr txBox="1"/>
          <p:nvPr/>
        </p:nvSpPr>
        <p:spPr>
          <a:xfrm>
            <a:off x="5181600" y="4206240"/>
            <a:ext cx="3581400" cy="2308324"/>
          </a:xfrm>
          <a:prstGeom prst="rect">
            <a:avLst/>
          </a:prstGeom>
          <a:noFill/>
        </p:spPr>
        <p:txBody>
          <a:bodyPr wrap="square" rtlCol="0">
            <a:spAutoFit/>
          </a:bodyPr>
          <a:lstStyle/>
          <a:p>
            <a:r>
              <a:rPr lang="en-US" sz="2400" b="1" dirty="0">
                <a:solidFill>
                  <a:schemeClr val="bg1"/>
                </a:solidFill>
                <a:effectLst>
                  <a:glow rad="139700">
                    <a:schemeClr val="tx1">
                      <a:alpha val="40000"/>
                    </a:schemeClr>
                  </a:glow>
                </a:effectLst>
                <a:latin typeface="Bookman Old Style" pitchFamily="18" charset="0"/>
              </a:rPr>
              <a:t>Mouth with no guile: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Rev.14:5</a:t>
            </a:r>
          </a:p>
          <a:p>
            <a:r>
              <a:rPr lang="en-US" sz="2400" b="1" dirty="0">
                <a:solidFill>
                  <a:schemeClr val="bg1"/>
                </a:solidFill>
                <a:effectLst>
                  <a:glow rad="139700">
                    <a:schemeClr val="tx1">
                      <a:alpha val="40000"/>
                    </a:schemeClr>
                  </a:glow>
                </a:effectLst>
                <a:latin typeface="Bookman Old Style" pitchFamily="18" charset="0"/>
              </a:rPr>
              <a:t>A name: The Word of God: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Rev.19:13</a:t>
            </a:r>
          </a:p>
          <a:p>
            <a:r>
              <a:rPr lang="en-US" sz="2400" b="1" dirty="0">
                <a:solidFill>
                  <a:schemeClr val="bg1"/>
                </a:solidFill>
                <a:effectLst>
                  <a:glow rad="139700">
                    <a:schemeClr val="tx1">
                      <a:alpha val="40000"/>
                    </a:schemeClr>
                  </a:glow>
                </a:effectLst>
                <a:latin typeface="Bookman Old Style" pitchFamily="18" charset="0"/>
              </a:rPr>
              <a:t>The name of my God: </a:t>
            </a:r>
            <a:r>
              <a:rPr lang="en-US" sz="2400" b="1" dirty="0">
                <a:ln>
                  <a:solidFill>
                    <a:schemeClr val="bg1"/>
                  </a:solidFill>
                </a:ln>
                <a:solidFill>
                  <a:srgbClr val="FF0000"/>
                </a:solidFill>
                <a:effectLst>
                  <a:glow rad="139700">
                    <a:schemeClr val="tx1">
                      <a:alpha val="40000"/>
                    </a:schemeClr>
                  </a:glow>
                </a:effectLst>
                <a:latin typeface="Bookman Old Style" pitchFamily="18" charset="0"/>
              </a:rPr>
              <a:t>Rev.3:12</a:t>
            </a:r>
          </a:p>
        </p:txBody>
      </p:sp>
    </p:spTree>
    <p:extLst>
      <p:ext uri="{BB962C8B-B14F-4D97-AF65-F5344CB8AC3E}">
        <p14:creationId xmlns:p14="http://schemas.microsoft.com/office/powerpoint/2010/main" val="157162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5562" name="Rectangle 202"/>
          <p:cNvSpPr>
            <a:spLocks noGrp="1" noChangeArrowheads="1"/>
          </p:cNvSpPr>
          <p:nvPr>
            <p:ph type="title"/>
          </p:nvPr>
        </p:nvSpPr>
        <p:spPr/>
        <p:txBody>
          <a:bodyPr/>
          <a:lstStyle/>
          <a:p>
            <a:r>
              <a:rPr lang="en-US" dirty="0">
                <a:solidFill>
                  <a:srgbClr val="FFC000"/>
                </a:solidFill>
              </a:rPr>
              <a:t>There was a noise… - v.7</a:t>
            </a:r>
          </a:p>
        </p:txBody>
      </p:sp>
      <p:sp>
        <p:nvSpPr>
          <p:cNvPr id="15563" name="Rectangle 203"/>
          <p:cNvSpPr>
            <a:spLocks noGrp="1" noChangeArrowheads="1"/>
          </p:cNvSpPr>
          <p:nvPr>
            <p:ph type="body" sz="half" idx="1"/>
          </p:nvPr>
        </p:nvSpPr>
        <p:spPr>
          <a:xfrm>
            <a:off x="263237" y="983614"/>
            <a:ext cx="4491644" cy="5630545"/>
          </a:xfrm>
        </p:spPr>
        <p:txBody>
          <a:bodyPr/>
          <a:lstStyle/>
          <a:p>
            <a:pPr marL="365125" indent="-365125">
              <a:lnSpc>
                <a:spcPct val="90000"/>
              </a:lnSpc>
            </a:pPr>
            <a:r>
              <a:rPr lang="en-US" dirty="0">
                <a:solidFill>
                  <a:srgbClr val="00FFFF"/>
                </a:solidFill>
              </a:rPr>
              <a:t>Noise:</a:t>
            </a:r>
            <a:r>
              <a:rPr lang="en-US" dirty="0"/>
              <a:t> Heb.  </a:t>
            </a:r>
            <a:r>
              <a:rPr lang="en-US" dirty="0" err="1"/>
              <a:t>Qool</a:t>
            </a:r>
            <a:r>
              <a:rPr lang="en-US" dirty="0"/>
              <a:t> (stg# 6963) - “to call aloud”</a:t>
            </a:r>
          </a:p>
          <a:p>
            <a:pPr marL="746125" lvl="1" indent="-263525">
              <a:lnSpc>
                <a:spcPct val="90000"/>
              </a:lnSpc>
            </a:pPr>
            <a:r>
              <a:rPr lang="en-US" sz="2600" dirty="0"/>
              <a:t>Noise of a trumpet </a:t>
            </a:r>
            <a:r>
              <a:rPr lang="en-US" sz="2600" dirty="0">
                <a:ln>
                  <a:solidFill>
                    <a:schemeClr val="bg1"/>
                  </a:solidFill>
                </a:ln>
                <a:solidFill>
                  <a:srgbClr val="FF0000"/>
                </a:solidFill>
              </a:rPr>
              <a:t>Exod. 20:18</a:t>
            </a:r>
          </a:p>
          <a:p>
            <a:pPr marL="746125" lvl="1" indent="-263525">
              <a:lnSpc>
                <a:spcPct val="90000"/>
              </a:lnSpc>
            </a:pPr>
            <a:r>
              <a:rPr lang="en-US" sz="2600" dirty="0"/>
              <a:t>Voice of a trumpet </a:t>
            </a:r>
            <a:r>
              <a:rPr lang="en-US" sz="2600" dirty="0">
                <a:ln>
                  <a:solidFill>
                    <a:schemeClr val="bg1"/>
                  </a:solidFill>
                </a:ln>
                <a:solidFill>
                  <a:srgbClr val="FF0000"/>
                </a:solidFill>
              </a:rPr>
              <a:t>Isa. 58:1</a:t>
            </a:r>
          </a:p>
          <a:p>
            <a:pPr marL="365125" indent="-365125">
              <a:lnSpc>
                <a:spcPct val="90000"/>
              </a:lnSpc>
            </a:pPr>
            <a:r>
              <a:rPr lang="en-US" dirty="0"/>
              <a:t>Trumpet identified with Israel’s restoration</a:t>
            </a:r>
          </a:p>
          <a:p>
            <a:pPr marL="808038" lvl="1" indent="-263525">
              <a:lnSpc>
                <a:spcPct val="90000"/>
              </a:lnSpc>
            </a:pPr>
            <a:r>
              <a:rPr lang="en-US" sz="2600" dirty="0">
                <a:ln>
                  <a:solidFill>
                    <a:schemeClr val="bg1"/>
                  </a:solidFill>
                </a:ln>
                <a:solidFill>
                  <a:srgbClr val="FF0000"/>
                </a:solidFill>
              </a:rPr>
              <a:t>Lev. 25:9,10; Isa. 18:3,7; 27:13</a:t>
            </a:r>
          </a:p>
          <a:p>
            <a:pPr marL="365125" indent="-365125">
              <a:lnSpc>
                <a:spcPct val="90000"/>
              </a:lnSpc>
            </a:pPr>
            <a:r>
              <a:rPr lang="en-US" i="1" dirty="0">
                <a:solidFill>
                  <a:srgbClr val="FFFFCC"/>
                </a:solidFill>
              </a:rPr>
              <a:t>“The voice of him that </a:t>
            </a:r>
            <a:r>
              <a:rPr lang="en-US" i="1" dirty="0" err="1">
                <a:solidFill>
                  <a:srgbClr val="FFFFCC"/>
                </a:solidFill>
              </a:rPr>
              <a:t>crieth</a:t>
            </a:r>
            <a:r>
              <a:rPr lang="en-US" i="1" dirty="0">
                <a:solidFill>
                  <a:srgbClr val="FFFFCC"/>
                </a:solidFill>
              </a:rPr>
              <a:t>...good tidings to Zion”</a:t>
            </a:r>
          </a:p>
          <a:p>
            <a:pPr marL="808038" lvl="1" indent="-263525">
              <a:lnSpc>
                <a:spcPct val="90000"/>
              </a:lnSpc>
            </a:pPr>
            <a:r>
              <a:rPr lang="en-US" sz="2600" dirty="0">
                <a:ln>
                  <a:solidFill>
                    <a:schemeClr val="bg1"/>
                  </a:solidFill>
                </a:ln>
                <a:solidFill>
                  <a:srgbClr val="FF0000"/>
                </a:solidFill>
              </a:rPr>
              <a:t>Isaiah 40:3,9; Jer.  3:15; 23:4; Isa. 30:21; 32:1</a:t>
            </a:r>
          </a:p>
        </p:txBody>
      </p:sp>
      <p:sp>
        <p:nvSpPr>
          <p:cNvPr id="15565" name="Rectangle 205"/>
          <p:cNvSpPr>
            <a:spLocks noGrp="1" noChangeArrowheads="1"/>
          </p:cNvSpPr>
          <p:nvPr>
            <p:ph type="body" sz="half" idx="2"/>
          </p:nvPr>
        </p:nvSpPr>
        <p:spPr>
          <a:xfrm>
            <a:off x="4754882" y="981074"/>
            <a:ext cx="4047634" cy="5630545"/>
          </a:xfrm>
          <a:solidFill>
            <a:srgbClr val="000099"/>
          </a:solidFill>
          <a:scene3d>
            <a:camera prst="orthographicFront"/>
            <a:lightRig rig="threePt" dir="t"/>
          </a:scene3d>
          <a:sp3d>
            <a:bevelT/>
          </a:sp3d>
        </p:spPr>
        <p:txBody>
          <a:bodyPr/>
          <a:lstStyle/>
          <a:p>
            <a:pPr>
              <a:buClrTx/>
              <a:buSzTx/>
              <a:buFontTx/>
              <a:buNone/>
            </a:pPr>
            <a:r>
              <a:rPr lang="en-US" b="1" u="sng" dirty="0">
                <a:solidFill>
                  <a:schemeClr val="bg1"/>
                </a:solidFill>
              </a:rPr>
              <a:t>The prophet Isaiah</a:t>
            </a:r>
            <a:endParaRPr lang="en-US" dirty="0">
              <a:solidFill>
                <a:schemeClr val="bg1"/>
              </a:solidFill>
            </a:endParaRPr>
          </a:p>
          <a:p>
            <a:pPr>
              <a:buClr>
                <a:srgbClr val="FFFF00"/>
              </a:buClr>
            </a:pPr>
            <a:r>
              <a:rPr lang="en-US" dirty="0">
                <a:solidFill>
                  <a:schemeClr val="bg1"/>
                </a:solidFill>
              </a:rPr>
              <a:t>Trumpet sound declares Israel’s sins </a:t>
            </a:r>
            <a:r>
              <a:rPr lang="en-US" dirty="0">
                <a:ln>
                  <a:solidFill>
                    <a:schemeClr val="bg1"/>
                  </a:solidFill>
                </a:ln>
                <a:solidFill>
                  <a:srgbClr val="FF0000"/>
                </a:solidFill>
              </a:rPr>
              <a:t>(58:1)</a:t>
            </a:r>
          </a:p>
          <a:p>
            <a:pPr>
              <a:buClr>
                <a:srgbClr val="FFFF00"/>
              </a:buClr>
            </a:pPr>
            <a:r>
              <a:rPr lang="en-US" dirty="0">
                <a:solidFill>
                  <a:schemeClr val="bg1"/>
                </a:solidFill>
              </a:rPr>
              <a:t>Day of Atonement </a:t>
            </a:r>
            <a:r>
              <a:rPr lang="en-US" dirty="0">
                <a:ln>
                  <a:solidFill>
                    <a:schemeClr val="bg1"/>
                  </a:solidFill>
                </a:ln>
                <a:solidFill>
                  <a:srgbClr val="FF0000"/>
                </a:solidFill>
              </a:rPr>
              <a:t>(58:5)</a:t>
            </a:r>
          </a:p>
          <a:p>
            <a:pPr>
              <a:buClr>
                <a:srgbClr val="FFFF00"/>
              </a:buClr>
            </a:pPr>
            <a:r>
              <a:rPr lang="en-US" dirty="0">
                <a:solidFill>
                  <a:schemeClr val="bg1"/>
                </a:solidFill>
              </a:rPr>
              <a:t>Israel’s sins revealed </a:t>
            </a:r>
            <a:r>
              <a:rPr lang="en-US" dirty="0">
                <a:ln>
                  <a:solidFill>
                    <a:schemeClr val="bg1"/>
                  </a:solidFill>
                </a:ln>
                <a:solidFill>
                  <a:srgbClr val="FF0000"/>
                </a:solidFill>
              </a:rPr>
              <a:t>(59:2,3)</a:t>
            </a:r>
          </a:p>
          <a:p>
            <a:pPr>
              <a:buClr>
                <a:srgbClr val="FFFF00"/>
              </a:buClr>
            </a:pPr>
            <a:r>
              <a:rPr lang="en-US" dirty="0">
                <a:solidFill>
                  <a:schemeClr val="bg1"/>
                </a:solidFill>
              </a:rPr>
              <a:t>Israel acknowledges her sins </a:t>
            </a:r>
            <a:r>
              <a:rPr lang="en-US" dirty="0">
                <a:ln>
                  <a:solidFill>
                    <a:schemeClr val="bg1"/>
                  </a:solidFill>
                </a:ln>
                <a:solidFill>
                  <a:srgbClr val="FF0000"/>
                </a:solidFill>
              </a:rPr>
              <a:t>(59:9-13)</a:t>
            </a:r>
          </a:p>
          <a:p>
            <a:pPr>
              <a:buClr>
                <a:srgbClr val="FFFF00"/>
              </a:buClr>
            </a:pPr>
            <a:r>
              <a:rPr lang="en-US" dirty="0">
                <a:solidFill>
                  <a:schemeClr val="bg1"/>
                </a:solidFill>
              </a:rPr>
              <a:t>The Redeemer comes to Zion </a:t>
            </a:r>
            <a:r>
              <a:rPr lang="en-US" dirty="0">
                <a:ln>
                  <a:solidFill>
                    <a:schemeClr val="bg1"/>
                  </a:solidFill>
                </a:ln>
                <a:solidFill>
                  <a:srgbClr val="FF0000"/>
                </a:solidFill>
              </a:rPr>
              <a:t>(59:20)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5565"/>
                                        </p:tgtEl>
                                        <p:attrNameLst>
                                          <p:attrName>style.visibility</p:attrName>
                                        </p:attrNameLst>
                                      </p:cBhvr>
                                      <p:to>
                                        <p:strVal val="visible"/>
                                      </p:to>
                                    </p:set>
                                    <p:animEffect transition="in" filter="checkerboard(down)">
                                      <p:cBhvr>
                                        <p:cTn id="7" dur="500"/>
                                        <p:tgtEl>
                                          <p:spTgt spid="15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 grpId="0" uiExpand="1" bldLvl="3"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2000" b="1" dirty="0">
            <a:solidFill>
              <a:schemeClr val="bg1"/>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5935</TotalTime>
  <Words>4626</Words>
  <Application>Microsoft Office PowerPoint</Application>
  <PresentationFormat>On-screen Show (4:3)</PresentationFormat>
  <Paragraphs>539</Paragraphs>
  <Slides>34</Slides>
  <Notes>33</Notes>
  <HiddenSlides>9</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8" baseType="lpstr">
      <vt:lpstr>Arial</vt:lpstr>
      <vt:lpstr>Arial Black</vt:lpstr>
      <vt:lpstr>Arial Narrow</vt:lpstr>
      <vt:lpstr>Bookman Old Style</vt:lpstr>
      <vt:lpstr>Calibri</vt:lpstr>
      <vt:lpstr>Candara</vt:lpstr>
      <vt:lpstr>Impact</vt:lpstr>
      <vt:lpstr>Monotype Sorts</vt:lpstr>
      <vt:lpstr>Poppl-Laudatio Regular</vt:lpstr>
      <vt:lpstr>Tahoma</vt:lpstr>
      <vt:lpstr>Times New Roman</vt:lpstr>
      <vt:lpstr>Wingdings</vt:lpstr>
      <vt:lpstr>Default Design</vt:lpstr>
      <vt:lpstr>Drawing</vt:lpstr>
      <vt:lpstr>When the Master Returns</vt:lpstr>
      <vt:lpstr>PowerPoint Presentation</vt:lpstr>
      <vt:lpstr>The Glorified Bride</vt:lpstr>
      <vt:lpstr>PowerPoint Presentation</vt:lpstr>
      <vt:lpstr>Yahweh’s set time</vt:lpstr>
      <vt:lpstr>Israel – tried as gold</vt:lpstr>
      <vt:lpstr>PowerPoint Presentation</vt:lpstr>
      <vt:lpstr>Valley of dry bones</vt:lpstr>
      <vt:lpstr>Revival of the bones</vt:lpstr>
      <vt:lpstr>Ezekiel 37 – breath into them</vt:lpstr>
      <vt:lpstr>Summary of Events</vt:lpstr>
      <vt:lpstr>Ezekiel and the 6th/7th vial</vt:lpstr>
      <vt:lpstr>Jeremiah 25:31-33</vt:lpstr>
      <vt:lpstr>The image falls</vt:lpstr>
      <vt:lpstr>A Controversy  with the Nations</vt:lpstr>
      <vt:lpstr>The sheep and the goats</vt:lpstr>
      <vt:lpstr>The sheep and the goats</vt:lpstr>
      <vt:lpstr>The devil and his angels</vt:lpstr>
      <vt:lpstr>Tomorrows News</vt:lpstr>
      <vt:lpstr>PowerPoint Presentation</vt:lpstr>
      <vt:lpstr>The Head of Gold</vt:lpstr>
      <vt:lpstr>PowerPoint Presentation</vt:lpstr>
      <vt:lpstr>A great sacrifice</vt:lpstr>
      <vt:lpstr>PowerPoint Presentation</vt:lpstr>
      <vt:lpstr>Subduing the nations</vt:lpstr>
      <vt:lpstr>And the LORD shall be King</vt:lpstr>
      <vt:lpstr>Gather yourself to my sacrifice</vt:lpstr>
      <vt:lpstr>The banner of the beast</vt:lpstr>
      <vt:lpstr>A great sacrifice</vt:lpstr>
      <vt:lpstr>A controversy with the nations</vt:lpstr>
      <vt:lpstr>Speaking peace to the nations</vt:lpstr>
      <vt:lpstr>Habakkuk 3:2-6</vt:lpstr>
      <vt:lpstr>Babylon Mindset</vt:lpstr>
      <vt:lpstr>There was a noise… - v.7</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rkidd</dc:creator>
  <cp:lastModifiedBy>Ronald Kidd</cp:lastModifiedBy>
  <cp:revision>245</cp:revision>
  <dcterms:created xsi:type="dcterms:W3CDTF">2003-09-29T22:03:37Z</dcterms:created>
  <dcterms:modified xsi:type="dcterms:W3CDTF">2019-03-09T03:20:33Z</dcterms:modified>
</cp:coreProperties>
</file>