
<file path=[Content_Types].xml><?xml version="1.0" encoding="utf-8"?>
<Types xmlns="http://schemas.openxmlformats.org/package/2006/content-types">
  <Default Extension="gif" ContentType="image/gif"/>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56" r:id="rId2"/>
    <p:sldId id="257" r:id="rId3"/>
    <p:sldId id="258" r:id="rId4"/>
    <p:sldId id="296" r:id="rId5"/>
    <p:sldId id="300" r:id="rId6"/>
    <p:sldId id="266" r:id="rId7"/>
    <p:sldId id="284" r:id="rId8"/>
    <p:sldId id="292" r:id="rId9"/>
    <p:sldId id="293" r:id="rId10"/>
    <p:sldId id="295" r:id="rId11"/>
    <p:sldId id="304" r:id="rId12"/>
    <p:sldId id="305" r:id="rId13"/>
    <p:sldId id="286" r:id="rId14"/>
    <p:sldId id="287" r:id="rId15"/>
    <p:sldId id="297" r:id="rId16"/>
    <p:sldId id="298" r:id="rId17"/>
    <p:sldId id="299" r:id="rId18"/>
    <p:sldId id="301" r:id="rId19"/>
    <p:sldId id="303" r:id="rId20"/>
    <p:sldId id="302" r:id="rId21"/>
  </p:sldIdLst>
  <p:sldSz cx="9144000" cy="6858000" type="screen4x3"/>
  <p:notesSz cx="6761163" cy="99425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FF00"/>
    <a:srgbClr val="00FFFF"/>
    <a:srgbClr val="FFFF99"/>
    <a:srgbClr val="FF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1304" autoAdjust="0"/>
  </p:normalViewPr>
  <p:slideViewPr>
    <p:cSldViewPr>
      <p:cViewPr varScale="1">
        <p:scale>
          <a:sx n="66" d="100"/>
          <a:sy n="66" d="100"/>
        </p:scale>
        <p:origin x="1506" y="7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1356"/>
    </p:cViewPr>
  </p:sorterViewPr>
  <p:notesViewPr>
    <p:cSldViewPr>
      <p:cViewPr>
        <p:scale>
          <a:sx n="110" d="100"/>
          <a:sy n="110" d="100"/>
        </p:scale>
        <p:origin x="3264" y="-420"/>
      </p:cViewPr>
      <p:guideLst/>
    </p:cSldViewPr>
  </p:notesViewPr>
  <p:gridSpacing cx="90001" cy="90001"/>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29837" cy="497126"/>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29761" y="0"/>
            <a:ext cx="2929837" cy="497126"/>
          </a:xfrm>
          <a:prstGeom prst="rect">
            <a:avLst/>
          </a:prstGeom>
        </p:spPr>
        <p:txBody>
          <a:bodyPr vert="horz" lIns="91440" tIns="45720" rIns="91440" bIns="45720" rtlCol="0"/>
          <a:lstStyle>
            <a:lvl1pPr algn="r">
              <a:defRPr sz="1200"/>
            </a:lvl1pPr>
          </a:lstStyle>
          <a:p>
            <a:fld id="{6F83B593-8ADA-4D71-8813-3B3DB194238E}" type="datetimeFigureOut">
              <a:rPr lang="en-US" smtClean="0"/>
              <a:pPr/>
              <a:t>3/10/2019</a:t>
            </a:fld>
            <a:endParaRPr lang="en-US"/>
          </a:p>
        </p:txBody>
      </p:sp>
      <p:sp>
        <p:nvSpPr>
          <p:cNvPr id="4" name="Slide Image Placeholder 3"/>
          <p:cNvSpPr>
            <a:spLocks noGrp="1" noRot="1" noChangeAspect="1"/>
          </p:cNvSpPr>
          <p:nvPr>
            <p:ph type="sldImg" idx="2"/>
          </p:nvPr>
        </p:nvSpPr>
        <p:spPr>
          <a:xfrm>
            <a:off x="896938" y="746125"/>
            <a:ext cx="4967287" cy="37274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6117" y="4722694"/>
            <a:ext cx="5408930" cy="4474131"/>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p:txBody>
      </p:sp>
      <p:sp>
        <p:nvSpPr>
          <p:cNvPr id="6" name="Footer Placeholder 5"/>
          <p:cNvSpPr>
            <a:spLocks noGrp="1"/>
          </p:cNvSpPr>
          <p:nvPr>
            <p:ph type="ftr" sz="quarter" idx="4"/>
          </p:nvPr>
        </p:nvSpPr>
        <p:spPr>
          <a:xfrm>
            <a:off x="0" y="9443662"/>
            <a:ext cx="2929837" cy="497126"/>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29761" y="9443662"/>
            <a:ext cx="2929837" cy="497126"/>
          </a:xfrm>
          <a:prstGeom prst="rect">
            <a:avLst/>
          </a:prstGeom>
        </p:spPr>
        <p:txBody>
          <a:bodyPr vert="horz" lIns="91440" tIns="45720" rIns="91440" bIns="45720" rtlCol="0" anchor="b"/>
          <a:lstStyle>
            <a:lvl1pPr algn="r">
              <a:defRPr sz="1200"/>
            </a:lvl1pPr>
          </a:lstStyle>
          <a:p>
            <a:fld id="{FE029D16-8232-4954-96FB-09C4720C65C2}"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228600" indent="-228600" algn="l" defTabSz="914400" rtl="0" eaLnBrk="1" latinLnBrk="0" hangingPunct="1">
      <a:buFont typeface="+mj-lt"/>
      <a:buAutoNum type="arabicPeriod"/>
      <a:defRPr sz="1200" b="1" kern="1200">
        <a:solidFill>
          <a:schemeClr val="tx1"/>
        </a:solidFill>
        <a:latin typeface="+mn-lt"/>
        <a:ea typeface="+mn-ea"/>
        <a:cs typeface="+mn-cs"/>
      </a:defRPr>
    </a:lvl1pPr>
    <a:lvl2pPr marL="685800" indent="-228600" algn="l" defTabSz="914400" rtl="0" eaLnBrk="1" latinLnBrk="0" hangingPunct="1">
      <a:buFont typeface="+mj-lt"/>
      <a:buAutoNum type="alphaLcPeriod"/>
      <a:defRPr sz="1200" b="1" kern="1200">
        <a:solidFill>
          <a:schemeClr val="tx1"/>
        </a:solidFill>
        <a:latin typeface="+mn-lt"/>
        <a:ea typeface="+mn-ea"/>
        <a:cs typeface="+mn-cs"/>
      </a:defRPr>
    </a:lvl2pPr>
    <a:lvl3pPr marL="1143000" indent="-228600" algn="l" defTabSz="914400" rtl="0" eaLnBrk="1" latinLnBrk="0" hangingPunct="1">
      <a:buFont typeface="+mj-lt"/>
      <a:buAutoNum type="romanLcPeriod"/>
      <a:defRPr sz="1200" b="1" kern="1200">
        <a:solidFill>
          <a:schemeClr val="tx1"/>
        </a:solidFill>
        <a:latin typeface="+mn-lt"/>
        <a:ea typeface="+mn-ea"/>
        <a:cs typeface="+mn-cs"/>
      </a:defRPr>
    </a:lvl3pPr>
    <a:lvl4pPr marL="1600200" indent="-228600" algn="l" defTabSz="914400" rtl="0" eaLnBrk="1" latinLnBrk="0" hangingPunct="1">
      <a:buFont typeface="+mj-lt"/>
      <a:buAutoNum type="arabicPeriod"/>
      <a:defRPr sz="1200" kern="1200">
        <a:solidFill>
          <a:schemeClr val="tx1"/>
        </a:solidFill>
        <a:latin typeface="+mn-lt"/>
        <a:ea typeface="+mn-ea"/>
        <a:cs typeface="+mn-cs"/>
      </a:defRPr>
    </a:lvl4pPr>
    <a:lvl5pPr marL="2057400" indent="-228600" algn="l" defTabSz="914400" rtl="0" eaLnBrk="1" latinLnBrk="0" hangingPunct="1">
      <a:buFont typeface="+mj-lt"/>
      <a:buAutoNum type="arabicPeriod"/>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“Made strong” – what does this mean? Did Jesus have an advantage over others?</a:t>
            </a:r>
          </a:p>
          <a:p>
            <a:pPr lvl="1"/>
            <a:r>
              <a:rPr lang="en-CA" dirty="0"/>
              <a:t>YES, he did. Unlike other humans, he inherited his Father’s characteristics</a:t>
            </a:r>
          </a:p>
          <a:p>
            <a:r>
              <a:rPr lang="en-CA" dirty="0"/>
              <a:t>He was God manifest in the flesh – John 1:14.</a:t>
            </a:r>
          </a:p>
          <a:p>
            <a:pPr lvl="1"/>
            <a:r>
              <a:rPr lang="en-CA" dirty="0"/>
              <a:t>People saw what God was really like.</a:t>
            </a:r>
          </a:p>
        </p:txBody>
      </p:sp>
      <p:sp>
        <p:nvSpPr>
          <p:cNvPr id="4" name="Slide Number Placeholder 3"/>
          <p:cNvSpPr>
            <a:spLocks noGrp="1"/>
          </p:cNvSpPr>
          <p:nvPr>
            <p:ph type="sldNum" sz="quarter" idx="5"/>
          </p:nvPr>
        </p:nvSpPr>
        <p:spPr/>
        <p:txBody>
          <a:bodyPr/>
          <a:lstStyle/>
          <a:p>
            <a:fld id="{FE029D16-8232-4954-96FB-09C4720C65C2}" type="slidenum">
              <a:rPr lang="en-US" smtClean="0"/>
              <a:pPr/>
              <a:t>3</a:t>
            </a:fld>
            <a:endParaRPr lang="en-US"/>
          </a:p>
        </p:txBody>
      </p:sp>
    </p:spTree>
    <p:extLst>
      <p:ext uri="{BB962C8B-B14F-4D97-AF65-F5344CB8AC3E}">
        <p14:creationId xmlns:p14="http://schemas.microsoft.com/office/powerpoint/2010/main" val="18046847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Jesus character was developed, not given to him</a:t>
            </a:r>
          </a:p>
          <a:p>
            <a:endParaRPr lang="en-CA" dirty="0"/>
          </a:p>
        </p:txBody>
      </p:sp>
      <p:sp>
        <p:nvSpPr>
          <p:cNvPr id="4" name="Slide Number Placeholder 3"/>
          <p:cNvSpPr>
            <a:spLocks noGrp="1"/>
          </p:cNvSpPr>
          <p:nvPr>
            <p:ph type="sldNum" sz="quarter" idx="5"/>
          </p:nvPr>
        </p:nvSpPr>
        <p:spPr/>
        <p:txBody>
          <a:bodyPr/>
          <a:lstStyle/>
          <a:p>
            <a:fld id="{FE029D16-8232-4954-96FB-09C4720C65C2}" type="slidenum">
              <a:rPr lang="en-US" smtClean="0"/>
              <a:pPr/>
              <a:t>4</a:t>
            </a:fld>
            <a:endParaRPr lang="en-US"/>
          </a:p>
        </p:txBody>
      </p:sp>
    </p:spTree>
    <p:extLst>
      <p:ext uri="{BB962C8B-B14F-4D97-AF65-F5344CB8AC3E}">
        <p14:creationId xmlns:p14="http://schemas.microsoft.com/office/powerpoint/2010/main" val="23294366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Isa.11:2 – the spirit of Yahweh shall rest upon him.</a:t>
            </a:r>
          </a:p>
          <a:p>
            <a:pPr lvl="1"/>
            <a:r>
              <a:rPr lang="en-CA" dirty="0"/>
              <a:t>Did this provide Jesus with an unfair advantage?</a:t>
            </a:r>
          </a:p>
          <a:p>
            <a:pPr lvl="0">
              <a:buAutoNum type="arabicPeriod"/>
            </a:pPr>
            <a:r>
              <a:rPr lang="en-CA" dirty="0"/>
              <a:t>This was not unique to Christ</a:t>
            </a:r>
          </a:p>
        </p:txBody>
      </p:sp>
      <p:sp>
        <p:nvSpPr>
          <p:cNvPr id="4" name="Slide Number Placeholder 3"/>
          <p:cNvSpPr>
            <a:spLocks noGrp="1"/>
          </p:cNvSpPr>
          <p:nvPr>
            <p:ph type="sldNum" sz="quarter" idx="5"/>
          </p:nvPr>
        </p:nvSpPr>
        <p:spPr/>
        <p:txBody>
          <a:bodyPr/>
          <a:lstStyle/>
          <a:p>
            <a:fld id="{FE029D16-8232-4954-96FB-09C4720C65C2}" type="slidenum">
              <a:rPr lang="en-US" smtClean="0"/>
              <a:pPr/>
              <a:t>5</a:t>
            </a:fld>
            <a:endParaRPr lang="en-US"/>
          </a:p>
        </p:txBody>
      </p:sp>
    </p:spTree>
    <p:extLst>
      <p:ext uri="{BB962C8B-B14F-4D97-AF65-F5344CB8AC3E}">
        <p14:creationId xmlns:p14="http://schemas.microsoft.com/office/powerpoint/2010/main" val="41901927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p>
            <a:fld id="{0C08C012-9DC5-449E-945E-E8B992EFCE31}" type="slidenum">
              <a:rPr lang="en-US" smtClean="0"/>
              <a:pPr/>
              <a:t>6</a:t>
            </a:fld>
            <a:endParaRPr lang="en-US"/>
          </a:p>
        </p:txBody>
      </p:sp>
      <p:sp>
        <p:nvSpPr>
          <p:cNvPr id="41987" name="Rectangle 2"/>
          <p:cNvSpPr>
            <a:spLocks noGrp="1" noRot="1" noChangeAspect="1" noChangeArrowheads="1" noTextEdit="1"/>
          </p:cNvSpPr>
          <p:nvPr>
            <p:ph type="sldImg"/>
          </p:nvPr>
        </p:nvSpPr>
        <p:spPr>
          <a:ln/>
        </p:spPr>
      </p:sp>
      <p:sp>
        <p:nvSpPr>
          <p:cNvPr id="41988" name="Rectangle 3"/>
          <p:cNvSpPr>
            <a:spLocks noGrp="1" noChangeArrowheads="1"/>
          </p:cNvSpPr>
          <p:nvPr>
            <p:ph type="body" idx="1"/>
          </p:nvPr>
        </p:nvSpPr>
        <p:spPr>
          <a:noFill/>
          <a:ln w="9525"/>
        </p:spPr>
        <p:txBody>
          <a:bodyPr/>
          <a:lstStyle/>
          <a:p>
            <a:r>
              <a:rPr lang="en-US" dirty="0"/>
              <a:t>Consider the first of these requirements </a:t>
            </a:r>
          </a:p>
          <a:p>
            <a:r>
              <a:rPr lang="en-US" dirty="0"/>
              <a:t>Could it be said that Jesus was subject to the influences of sin?</a:t>
            </a:r>
          </a:p>
          <a:p>
            <a:r>
              <a:rPr lang="en-US" dirty="0"/>
              <a:t>ENTER</a:t>
            </a:r>
          </a:p>
          <a:p>
            <a:r>
              <a:rPr lang="en-US" dirty="0"/>
              <a:t>READ SLIDE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73163" y="677863"/>
            <a:ext cx="4511675" cy="3384550"/>
          </a:xfrm>
          <a:prstGeom prst="rect">
            <a:avLst/>
          </a:prstGeom>
        </p:spPr>
      </p:sp>
      <p:sp>
        <p:nvSpPr>
          <p:cNvPr id="3" name="Notes Placeholder 2"/>
          <p:cNvSpPr>
            <a:spLocks noGrp="1"/>
          </p:cNvSpPr>
          <p:nvPr>
            <p:ph type="body" idx="1"/>
          </p:nvPr>
        </p:nvSpPr>
        <p:spPr>
          <a:xfrm>
            <a:off x="685800" y="4288354"/>
            <a:ext cx="5486400" cy="4062651"/>
          </a:xfrm>
          <a:prstGeom prst="rect">
            <a:avLst/>
          </a:prstGeom>
        </p:spPr>
        <p:txBody>
          <a:bodyPr>
            <a:normAutofit/>
          </a:bodyPr>
          <a:lstStyle/>
          <a:p>
            <a:r>
              <a:rPr lang="en-US" sz="1000" kern="1200" dirty="0">
                <a:solidFill>
                  <a:schemeClr val="tx1"/>
                </a:solidFill>
                <a:latin typeface="Times New Roman" charset="0"/>
                <a:ea typeface="+mn-ea"/>
                <a:cs typeface="+mn-cs"/>
              </a:rPr>
              <a:t>Important to appreciate the scriptural use of </a:t>
            </a:r>
            <a:r>
              <a:rPr lang="en-US" sz="1000" b="1" i="1" kern="1200" dirty="0">
                <a:solidFill>
                  <a:schemeClr val="tx1"/>
                </a:solidFill>
                <a:latin typeface="Times New Roman" charset="0"/>
                <a:ea typeface="+mn-ea"/>
                <a:cs typeface="+mn-cs"/>
              </a:rPr>
              <a:t>SIN</a:t>
            </a:r>
            <a:r>
              <a:rPr lang="en-US" sz="1000" kern="1200" dirty="0">
                <a:solidFill>
                  <a:schemeClr val="tx1"/>
                </a:solidFill>
                <a:latin typeface="Times New Roman" charset="0"/>
                <a:ea typeface="+mn-ea"/>
                <a:cs typeface="+mn-cs"/>
              </a:rPr>
              <a:t>.  Bro. Thomas quote – this quote grossly misunderstood – Claimed that he is saying that Adam’s descendents (including Christ) were sinners by birth, </a:t>
            </a:r>
            <a:r>
              <a:rPr lang="en-US" sz="1000" b="1" kern="1200" dirty="0">
                <a:solidFill>
                  <a:schemeClr val="tx1"/>
                </a:solidFill>
                <a:latin typeface="Times New Roman" charset="0"/>
                <a:ea typeface="+mn-ea"/>
                <a:cs typeface="+mn-cs"/>
              </a:rPr>
              <a:t>and thus were/are alienated by birth</a:t>
            </a:r>
            <a:r>
              <a:rPr lang="en-US" sz="1000" kern="1200" dirty="0">
                <a:solidFill>
                  <a:schemeClr val="tx1"/>
                </a:solidFill>
                <a:latin typeface="Times New Roman" charset="0"/>
                <a:ea typeface="+mn-ea"/>
                <a:cs typeface="+mn-cs"/>
              </a:rPr>
              <a:t>.</a:t>
            </a:r>
          </a:p>
          <a:p>
            <a:r>
              <a:rPr lang="en-US" dirty="0"/>
              <a:t>They overlook Bro. Thomas comment – “it is our misfortune, not our crime” (p.129, Elpis Israel)</a:t>
            </a:r>
          </a:p>
          <a:p>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73163" y="677863"/>
            <a:ext cx="4511675" cy="3384550"/>
          </a:xfrm>
          <a:prstGeom prst="rect">
            <a:avLst/>
          </a:prstGeom>
          <a:noFill/>
          <a:ln w="12700">
            <a:solidFill>
              <a:prstClr val="black"/>
            </a:solidFill>
          </a:ln>
        </p:spPr>
      </p:sp>
      <p:sp>
        <p:nvSpPr>
          <p:cNvPr id="3" name="Notes Placeholder 2"/>
          <p:cNvSpPr>
            <a:spLocks noGrp="1"/>
          </p:cNvSpPr>
          <p:nvPr>
            <p:ph type="body" idx="1"/>
          </p:nvPr>
        </p:nvSpPr>
        <p:spPr>
          <a:xfrm>
            <a:off x="685800" y="4287838"/>
            <a:ext cx="5486400" cy="4062412"/>
          </a:xfrm>
          <a:prstGeom prst="rect">
            <a:avLst/>
          </a:prstGeom>
        </p:spPr>
        <p:txBody>
          <a:bodyPr>
            <a:normAutofit/>
          </a:bodyPr>
          <a:lstStyle/>
          <a:p>
            <a:pPr marL="228600" lvl="0" indent="-228600">
              <a:buFont typeface="+mj-lt"/>
              <a:buAutoNum type="arabicPeriod"/>
            </a:pPr>
            <a:r>
              <a:rPr lang="en-CA" dirty="0"/>
              <a:t>The first instance it describes sins committed: 1John 3:4; 5:17; Romans 2:12; 3:23.</a:t>
            </a:r>
          </a:p>
          <a:p>
            <a:pPr marL="228600" lvl="0" indent="-228600">
              <a:buFont typeface="+mj-lt"/>
              <a:buAutoNum type="arabicPeriod"/>
            </a:pPr>
            <a:endParaRPr lang="en-US" dirty="0"/>
          </a:p>
          <a:p>
            <a:pPr marL="228600" lvl="0" indent="-228600">
              <a:buFont typeface="+mj-lt"/>
              <a:buAutoNum type="arabicPeriod"/>
            </a:pPr>
            <a:r>
              <a:rPr lang="en-CA" dirty="0"/>
              <a:t>The second instance describes our human nature by the language of personification; sin is presented as a ruler or king (Romans 6:12; John 12:31; Ephesians 2:2). The language is used especially in Romans as an oppressor: (Romans 3:9; 5:21; 6:6; 7:14; 7:20).</a:t>
            </a:r>
            <a:endParaRPr 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73163" y="677863"/>
            <a:ext cx="4511675" cy="3384550"/>
          </a:xfrm>
          <a:prstGeom prst="rect">
            <a:avLst/>
          </a:prstGeom>
          <a:noFill/>
          <a:ln w="12700">
            <a:solidFill>
              <a:prstClr val="black"/>
            </a:solidFill>
          </a:ln>
        </p:spPr>
      </p:sp>
      <p:sp>
        <p:nvSpPr>
          <p:cNvPr id="3" name="Notes Placeholder 2"/>
          <p:cNvSpPr>
            <a:spLocks noGrp="1"/>
          </p:cNvSpPr>
          <p:nvPr>
            <p:ph type="body" idx="1"/>
          </p:nvPr>
        </p:nvSpPr>
        <p:spPr>
          <a:xfrm>
            <a:off x="685800" y="4287838"/>
            <a:ext cx="5486400" cy="4062412"/>
          </a:xfrm>
          <a:prstGeom prst="rect">
            <a:avLst/>
          </a:prstGeom>
        </p:spPr>
        <p:txBody>
          <a:bodyPr>
            <a:normAutofit/>
          </a:bodyPr>
          <a:lstStyle/>
          <a:p>
            <a:pPr lvl="0"/>
            <a:r>
              <a:rPr lang="en-CA" dirty="0"/>
              <a:t>Other terms are used also: body of sin, sinful flesh, vanity, body of this death. </a:t>
            </a:r>
          </a:p>
          <a:p>
            <a:pPr lvl="0"/>
            <a:endParaRPr lang="en-CA" dirty="0"/>
          </a:p>
          <a:p>
            <a:pPr lvl="0"/>
            <a:r>
              <a:rPr lang="en-CA" dirty="0"/>
              <a:t>Brother Thomas described this as the Constitution of sin.</a:t>
            </a:r>
            <a:endParaRPr lang="en-US" dirty="0"/>
          </a:p>
          <a:p>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73163" y="677863"/>
            <a:ext cx="4511675" cy="3384550"/>
          </a:xfrm>
          <a:prstGeom prst="rect">
            <a:avLst/>
          </a:prstGeom>
          <a:noFill/>
          <a:ln w="12700">
            <a:solidFill>
              <a:prstClr val="black"/>
            </a:solidFill>
          </a:ln>
        </p:spPr>
      </p:sp>
      <p:sp>
        <p:nvSpPr>
          <p:cNvPr id="3" name="Notes Placeholder 2"/>
          <p:cNvSpPr>
            <a:spLocks noGrp="1"/>
          </p:cNvSpPr>
          <p:nvPr>
            <p:ph type="body" idx="1"/>
          </p:nvPr>
        </p:nvSpPr>
        <p:spPr>
          <a:xfrm>
            <a:off x="685800" y="4287838"/>
            <a:ext cx="5486400" cy="4062412"/>
          </a:xfrm>
          <a:prstGeom prst="rect">
            <a:avLst/>
          </a:prstGeom>
        </p:spPr>
        <p:txBody>
          <a:bodyPr>
            <a:normAutofit/>
          </a:bodyPr>
          <a:lstStyle/>
          <a:p>
            <a:pPr lvl="0"/>
            <a:r>
              <a:rPr lang="en-CA" dirty="0"/>
              <a:t>Adam moved from a “very good”, “upright” state to “no good thing” (Rom.7:18).</a:t>
            </a:r>
            <a:endParaRPr lang="en-US" dirty="0"/>
          </a:p>
          <a:p>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73163" y="677863"/>
            <a:ext cx="4511675" cy="3384550"/>
          </a:xfrm>
          <a:prstGeom prst="rect">
            <a:avLst/>
          </a:prstGeom>
          <a:noFill/>
          <a:ln w="12700">
            <a:solidFill>
              <a:prstClr val="black"/>
            </a:solidFill>
          </a:ln>
        </p:spPr>
      </p:sp>
      <p:sp>
        <p:nvSpPr>
          <p:cNvPr id="3" name="Notes Placeholder 2"/>
          <p:cNvSpPr>
            <a:spLocks noGrp="1"/>
          </p:cNvSpPr>
          <p:nvPr>
            <p:ph type="body" idx="1"/>
          </p:nvPr>
        </p:nvSpPr>
        <p:spPr>
          <a:xfrm>
            <a:off x="685800" y="4287838"/>
            <a:ext cx="5486400" cy="4062412"/>
          </a:xfrm>
          <a:prstGeom prst="rect">
            <a:avLst/>
          </a:prstGeom>
        </p:spPr>
        <p:txBody>
          <a:bodyPr>
            <a:normAutofit/>
          </a:bodyPr>
          <a:lstStyle/>
          <a:p>
            <a:pPr lvl="0"/>
            <a:r>
              <a:rPr lang="en-CA" dirty="0"/>
              <a:t>Paul does not say </a:t>
            </a:r>
            <a:r>
              <a:rPr lang="en-CA" i="1" dirty="0"/>
              <a:t>“my flesh is no good thing”,</a:t>
            </a:r>
            <a:r>
              <a:rPr lang="en-CA" dirty="0"/>
              <a:t> rather </a:t>
            </a:r>
            <a:r>
              <a:rPr lang="en-CA" b="1" i="1" dirty="0"/>
              <a:t>“</a:t>
            </a:r>
            <a:r>
              <a:rPr lang="en-CA" b="1" i="1" u="sng" dirty="0"/>
              <a:t>in</a:t>
            </a:r>
            <a:r>
              <a:rPr lang="en-CA" b="1" i="1" dirty="0"/>
              <a:t> </a:t>
            </a:r>
            <a:r>
              <a:rPr lang="en-CA" i="1" dirty="0"/>
              <a:t>my flesh </a:t>
            </a:r>
            <a:r>
              <a:rPr lang="en-CA" i="1" dirty="0" err="1"/>
              <a:t>dwelleth</a:t>
            </a:r>
            <a:r>
              <a:rPr lang="en-CA" i="1" dirty="0"/>
              <a:t> no good thing” </a:t>
            </a:r>
            <a:r>
              <a:rPr lang="en-CA" dirty="0"/>
              <a:t>(Romans 7:18). Wrong to conclude that the body is itself sinful, rather it is the product of sin. We would never suggest that the body is capable of thinking for itself – it is driven by the carnal mind, the </a:t>
            </a:r>
            <a:r>
              <a:rPr lang="en-CA" b="1" i="1" dirty="0"/>
              <a:t>imagination</a:t>
            </a:r>
            <a:r>
              <a:rPr lang="en-CA" dirty="0"/>
              <a:t> </a:t>
            </a:r>
            <a:r>
              <a:rPr lang="en-CA" i="1" dirty="0"/>
              <a:t>of the heart</a:t>
            </a:r>
            <a:r>
              <a:rPr lang="en-CA" dirty="0"/>
              <a:t>; Romans 8:5-8.</a:t>
            </a:r>
            <a:endParaRPr lang="en-US" dirty="0"/>
          </a:p>
          <a:p>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73163" y="677863"/>
            <a:ext cx="4511675" cy="3384550"/>
          </a:xfrm>
          <a:prstGeom prst="rect">
            <a:avLst/>
          </a:prstGeom>
          <a:noFill/>
          <a:ln w="12700">
            <a:solidFill>
              <a:prstClr val="black"/>
            </a:solidFill>
          </a:ln>
        </p:spPr>
      </p:sp>
      <p:sp>
        <p:nvSpPr>
          <p:cNvPr id="3" name="Notes Placeholder 2"/>
          <p:cNvSpPr>
            <a:spLocks noGrp="1"/>
          </p:cNvSpPr>
          <p:nvPr>
            <p:ph type="body" idx="1"/>
          </p:nvPr>
        </p:nvSpPr>
        <p:spPr>
          <a:xfrm>
            <a:off x="685800" y="4287838"/>
            <a:ext cx="5486400" cy="4062412"/>
          </a:xfrm>
          <a:prstGeom prst="rect">
            <a:avLst/>
          </a:prstGeom>
        </p:spPr>
        <p:txBody>
          <a:bodyPr>
            <a:normAutofit/>
          </a:bodyPr>
          <a:lstStyle/>
          <a:p>
            <a:r>
              <a:rPr lang="en-CA" b="1" dirty="0"/>
              <a:t>Restoration to favour </a:t>
            </a:r>
            <a:endParaRPr lang="en-US" dirty="0"/>
          </a:p>
          <a:p>
            <a:pPr lvl="0"/>
            <a:r>
              <a:rPr lang="en-CA" dirty="0"/>
              <a:t>Required the putting to death of man’s condemned and evil nature in a representative of spotless character – hence John 3:16. Emphasize God as the prime mover: 2Samuel 7:12-14; Psalm 80:17; Isaiah 7:14; Isaiah 9:6-7. The last reference highlights two sides to God’s redeemer – (</a:t>
            </a:r>
            <a:r>
              <a:rPr lang="en-CA" dirty="0" err="1"/>
              <a:t>i</a:t>
            </a:r>
            <a:r>
              <a:rPr lang="en-CA" dirty="0"/>
              <a:t>) a child is born, (ii) a son is given” (echo of John 3:16).</a:t>
            </a:r>
            <a:endParaRPr lang="en-US" dirty="0"/>
          </a:p>
          <a:p>
            <a:pPr lvl="0"/>
            <a:r>
              <a:rPr lang="en-CA" dirty="0"/>
              <a:t>Jesus shared our condemned nature: Matthew 1:1; Luke 1:30-32; Galatians 4:4; Romans 8:3; Hebrews 2:14; Ephesians 2:14-16.</a:t>
            </a:r>
            <a:endParaRPr 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73163" y="677863"/>
            <a:ext cx="4511675" cy="3384550"/>
          </a:xfrm>
          <a:prstGeom prst="rect">
            <a:avLst/>
          </a:prstGeom>
        </p:spPr>
      </p:sp>
      <p:sp>
        <p:nvSpPr>
          <p:cNvPr id="3" name="Notes Placeholder 2"/>
          <p:cNvSpPr>
            <a:spLocks noGrp="1"/>
          </p:cNvSpPr>
          <p:nvPr>
            <p:ph type="body" idx="1"/>
          </p:nvPr>
        </p:nvSpPr>
        <p:spPr>
          <a:xfrm>
            <a:off x="685800" y="4288354"/>
            <a:ext cx="5486400" cy="4062651"/>
          </a:xfrm>
          <a:prstGeom prst="rect">
            <a:avLst/>
          </a:prstGeom>
        </p:spPr>
        <p:txBody>
          <a:bodyPr>
            <a:normAutofit/>
          </a:bodyPr>
          <a:lstStyle/>
          <a:p>
            <a:r>
              <a:rPr lang="en-US" dirty="0"/>
              <a:t>This chart is based upon Genesis 3:15</a:t>
            </a:r>
          </a:p>
          <a:p>
            <a:endParaRPr lang="en-US" dirty="0"/>
          </a:p>
          <a:p>
            <a:r>
              <a:rPr lang="en-US" dirty="0"/>
              <a:t>Note the consistency of thought throughout scripture</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73163" y="677863"/>
            <a:ext cx="4511675" cy="3384550"/>
          </a:xfrm>
          <a:prstGeom prst="rect">
            <a:avLst/>
          </a:prstGeom>
        </p:spPr>
      </p:sp>
      <p:sp>
        <p:nvSpPr>
          <p:cNvPr id="3" name="Notes Placeholder 2"/>
          <p:cNvSpPr>
            <a:spLocks noGrp="1"/>
          </p:cNvSpPr>
          <p:nvPr>
            <p:ph type="body" idx="1"/>
          </p:nvPr>
        </p:nvSpPr>
        <p:spPr>
          <a:xfrm>
            <a:off x="685800" y="4288354"/>
            <a:ext cx="5486400" cy="4062651"/>
          </a:xfrm>
          <a:prstGeom prst="rect">
            <a:avLst/>
          </a:prstGeom>
        </p:spPr>
        <p:txBody>
          <a:bodyPr>
            <a:normAutofit/>
          </a:bodyPr>
          <a:lstStyle/>
          <a:p>
            <a:r>
              <a:rPr lang="en-US" dirty="0"/>
              <a:t>When therefore Paul says Jesus was “made sin for us, who knew no sin” (2Cor.5:21), we can understand what is meant.</a:t>
            </a:r>
          </a:p>
          <a:p>
            <a:pPr lvl="0"/>
            <a:r>
              <a:rPr lang="en-US" dirty="0"/>
              <a:t>He was made sin in that he was “made of a woman” – he came under the constitution of sin</a:t>
            </a:r>
          </a:p>
          <a:p>
            <a:pPr lvl="0"/>
            <a:r>
              <a:rPr lang="en-US" dirty="0"/>
              <a:t>He was made sin in same way that he was “made a curse for us” (Gal.3:13) – he came under the influence of the law (of sin or Moses)</a:t>
            </a:r>
          </a:p>
          <a:p>
            <a:r>
              <a:rPr lang="en-US" dirty="0"/>
              <a:t> </a:t>
            </a:r>
          </a:p>
          <a:p>
            <a:r>
              <a:rPr lang="en-US" dirty="0"/>
              <a:t>When Peter says, he “bore our sins </a:t>
            </a:r>
            <a:r>
              <a:rPr lang="en-US" b="1" i="1" u="sng" dirty="0"/>
              <a:t>in</a:t>
            </a:r>
            <a:r>
              <a:rPr lang="en-US" dirty="0"/>
              <a:t> his own body” (1Pet.2:24), what did he mean? How could our sins be </a:t>
            </a:r>
            <a:r>
              <a:rPr lang="en-US" b="1" i="1" dirty="0"/>
              <a:t>in</a:t>
            </a:r>
            <a:r>
              <a:rPr lang="en-US" dirty="0"/>
              <a:t> his body – by his personal knowledge of sin – “the LORD hath laid on him the iniquity of us all” (Isa.53:6). In other words, he was “made like his brethren” (Heb.2:17).</a:t>
            </a:r>
          </a:p>
          <a:p>
            <a:endParaRPr 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Suggested, the thought, in itself, is a sin</a:t>
            </a:r>
          </a:p>
          <a:p>
            <a:r>
              <a:rPr lang="en-CA" dirty="0"/>
              <a:t>Prov.24:9 provided as evidence</a:t>
            </a:r>
          </a:p>
          <a:p>
            <a:r>
              <a:rPr lang="en-CA" dirty="0"/>
              <a:t>ENTER</a:t>
            </a:r>
          </a:p>
          <a:p>
            <a:r>
              <a:rPr lang="en-CA" dirty="0"/>
              <a:t>Hebrew suggests more than a thought</a:t>
            </a:r>
          </a:p>
          <a:p>
            <a:pPr lvl="1"/>
            <a:r>
              <a:rPr lang="en-CA" dirty="0"/>
              <a:t>To plan to do wrong, devise evil</a:t>
            </a:r>
          </a:p>
          <a:p>
            <a:r>
              <a:rPr lang="en-CA" dirty="0"/>
              <a:t>ENTER</a:t>
            </a:r>
          </a:p>
          <a:p>
            <a:r>
              <a:rPr lang="en-CA" dirty="0"/>
              <a:t>Scripture usage – only once transl. “thought”</a:t>
            </a:r>
          </a:p>
          <a:p>
            <a:r>
              <a:rPr lang="en-CA" dirty="0"/>
              <a:t>ENTER</a:t>
            </a:r>
          </a:p>
          <a:p>
            <a:r>
              <a:rPr lang="en-CA" dirty="0"/>
              <a:t>Other translations give the sense</a:t>
            </a:r>
          </a:p>
          <a:p>
            <a:endParaRPr lang="en-CA" dirty="0"/>
          </a:p>
          <a:p>
            <a:r>
              <a:rPr lang="en-CA" dirty="0"/>
              <a:t>Implication of this suggestion: </a:t>
            </a:r>
          </a:p>
          <a:p>
            <a:pPr lvl="1"/>
            <a:r>
              <a:rPr lang="en-CA" dirty="0"/>
              <a:t>Every time we think certain thoughts, we sin</a:t>
            </a:r>
          </a:p>
          <a:p>
            <a:pPr lvl="1"/>
            <a:r>
              <a:rPr lang="en-CA" dirty="0"/>
              <a:t>Jesus could not consider anything that would be wrong</a:t>
            </a:r>
          </a:p>
          <a:p>
            <a:r>
              <a:rPr lang="en-CA" dirty="0"/>
              <a:t>NEXT SLIDE</a:t>
            </a:r>
          </a:p>
        </p:txBody>
      </p:sp>
      <p:sp>
        <p:nvSpPr>
          <p:cNvPr id="4" name="Slide Number Placeholder 3"/>
          <p:cNvSpPr>
            <a:spLocks noGrp="1"/>
          </p:cNvSpPr>
          <p:nvPr>
            <p:ph type="sldNum" sz="quarter" idx="5"/>
          </p:nvPr>
        </p:nvSpPr>
        <p:spPr/>
        <p:txBody>
          <a:bodyPr/>
          <a:lstStyle/>
          <a:p>
            <a:fld id="{FE029D16-8232-4954-96FB-09C4720C65C2}" type="slidenum">
              <a:rPr lang="en-US" smtClean="0"/>
              <a:pPr/>
              <a:t>15</a:t>
            </a:fld>
            <a:endParaRPr lang="en-US"/>
          </a:p>
        </p:txBody>
      </p:sp>
    </p:spTree>
    <p:extLst>
      <p:ext uri="{BB962C8B-B14F-4D97-AF65-F5344CB8AC3E}">
        <p14:creationId xmlns:p14="http://schemas.microsoft.com/office/powerpoint/2010/main" val="38740942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802A16CD-7268-426B-8299-BA1408F9803F}" type="datetimeFigureOut">
              <a:rPr lang="en-US" smtClean="0"/>
              <a:pPr/>
              <a:t>3/10/2019</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501A0A13-EF00-474F-B0CD-2C762A1E351A}" type="slidenum">
              <a:rPr lang="en-US" smtClean="0"/>
              <a:pPr/>
              <a:t>‹#›</a:t>
            </a:fld>
            <a:endParaRPr 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802A16CD-7268-426B-8299-BA1408F9803F}" type="datetimeFigureOut">
              <a:rPr lang="en-US" smtClean="0"/>
              <a:pPr/>
              <a:t>3/10/2019</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501A0A13-EF00-474F-B0CD-2C762A1E351A}" type="slidenum">
              <a:rPr lang="en-US" smtClean="0"/>
              <a:pPr/>
              <a:t>‹#›</a:t>
            </a:fld>
            <a:endParaRPr 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802A16CD-7268-426B-8299-BA1408F9803F}" type="datetimeFigureOut">
              <a:rPr lang="en-US" smtClean="0"/>
              <a:pPr/>
              <a:t>3/10/2019</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501A0A13-EF00-474F-B0CD-2C762A1E351A}" type="slidenum">
              <a:rPr lang="en-US" smtClean="0"/>
              <a:pPr/>
              <a:t>‹#›</a:t>
            </a:fld>
            <a:endParaRPr 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hasCustomPrompt="1"/>
          </p:nvPr>
        </p:nvSpPr>
        <p:spPr>
          <a:xfrm>
            <a:off x="133525" y="818972"/>
            <a:ext cx="4291395" cy="5760064"/>
          </a:xfrm>
        </p:spPr>
        <p:txBody>
          <a:bodyPr/>
          <a:lstStyle>
            <a:lvl1pPr>
              <a:defRPr sz="2800"/>
            </a:lvl1pPr>
            <a:lvl2pPr>
              <a:defRPr sz="2800"/>
            </a:lvl2pPr>
            <a:lvl3pPr>
              <a:defRPr sz="24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p:txBody>
      </p:sp>
      <p:sp>
        <p:nvSpPr>
          <p:cNvPr id="4" name="Content Placeholder 3"/>
          <p:cNvSpPr>
            <a:spLocks noGrp="1"/>
          </p:cNvSpPr>
          <p:nvPr>
            <p:ph sz="half" idx="2" hasCustomPrompt="1"/>
          </p:nvPr>
        </p:nvSpPr>
        <p:spPr>
          <a:xfrm>
            <a:off x="4719080" y="818972"/>
            <a:ext cx="4258472" cy="5760064"/>
          </a:xfrm>
        </p:spPr>
        <p:txBody>
          <a:bodyPr/>
          <a:lstStyle>
            <a:lvl1pPr>
              <a:defRPr sz="2800"/>
            </a:lvl1pPr>
            <a:lvl2pPr>
              <a:defRPr sz="2800"/>
            </a:lvl2pPr>
            <a:lvl3pPr>
              <a:defRPr sz="24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p:txBody>
      </p:sp>
      <p:sp>
        <p:nvSpPr>
          <p:cNvPr id="7" name="Slide Number Placeholder 6"/>
          <p:cNvSpPr>
            <a:spLocks noGrp="1"/>
          </p:cNvSpPr>
          <p:nvPr>
            <p:ph type="sldNum" sz="quarter" idx="12"/>
          </p:nvPr>
        </p:nvSpPr>
        <p:spPr/>
        <p:txBody>
          <a:bodyPr/>
          <a:lstStyle/>
          <a:p>
            <a:fld id="{501A0A13-EF00-474F-B0CD-2C762A1E351A}" type="slidenum">
              <a:rPr lang="en-US" smtClean="0"/>
              <a:pPr/>
              <a:t>‹#›</a:t>
            </a:fld>
            <a:endParaRPr 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802A16CD-7268-426B-8299-BA1408F9803F}" type="datetimeFigureOut">
              <a:rPr lang="en-US" smtClean="0"/>
              <a:pPr/>
              <a:t>3/10/2019</a:t>
            </a:fld>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501A0A13-EF00-474F-B0CD-2C762A1E351A}" type="slidenum">
              <a:rPr lang="en-US" smtClean="0"/>
              <a:pPr/>
              <a:t>‹#›</a:t>
            </a:fld>
            <a:endParaRPr 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802A16CD-7268-426B-8299-BA1408F9803F}" type="datetimeFigureOut">
              <a:rPr lang="en-US" smtClean="0"/>
              <a:pPr/>
              <a:t>3/10/2019</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501A0A13-EF00-474F-B0CD-2C762A1E351A}" type="slidenum">
              <a:rPr lang="en-US" smtClean="0"/>
              <a:pPr/>
              <a:t>‹#›</a:t>
            </a:fld>
            <a:endParaRPr 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fld id="{802A16CD-7268-426B-8299-BA1408F9803F}" type="datetimeFigureOut">
              <a:rPr lang="en-US" smtClean="0"/>
              <a:pPr/>
              <a:t>3/10/2019</a:t>
            </a:fld>
            <a:endParaRPr lang="en-US"/>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501A0A13-EF00-474F-B0CD-2C762A1E351A}" type="slidenum">
              <a:rPr lang="en-US" smtClean="0"/>
              <a:pPr/>
              <a:t>‹#›</a:t>
            </a:fld>
            <a:endParaRPr 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802A16CD-7268-426B-8299-BA1408F9803F}" type="datetimeFigureOut">
              <a:rPr lang="en-US" smtClean="0"/>
              <a:pPr/>
              <a:t>3/10/2019</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501A0A13-EF00-474F-B0CD-2C762A1E351A}" type="slidenum">
              <a:rPr lang="en-US" smtClean="0"/>
              <a:pPr/>
              <a:t>‹#›</a:t>
            </a:fld>
            <a:endParaRPr 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802A16CD-7268-426B-8299-BA1408F9803F}" type="datetimeFigureOut">
              <a:rPr lang="en-US" smtClean="0"/>
              <a:pPr/>
              <a:t>3/10/2019</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501A0A13-EF00-474F-B0CD-2C762A1E351A}" type="slidenum">
              <a:rPr lang="en-US" smtClean="0"/>
              <a:pPr/>
              <a:t>‹#›</a:t>
            </a:fld>
            <a:endParaRPr 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802A16CD-7268-426B-8299-BA1408F9803F}" type="datetimeFigureOut">
              <a:rPr lang="en-US" smtClean="0"/>
              <a:pPr/>
              <a:t>3/10/2019</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501A0A13-EF00-474F-B0CD-2C762A1E351A}" type="slidenum">
              <a:rPr lang="en-US" smtClean="0"/>
              <a:pPr/>
              <a:t>‹#›</a:t>
            </a:fld>
            <a:endParaRPr 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802A16CD-7268-426B-8299-BA1408F9803F}" type="datetimeFigureOut">
              <a:rPr lang="en-US" smtClean="0"/>
              <a:pPr/>
              <a:t>3/10/2019</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501A0A13-EF00-474F-B0CD-2C762A1E351A}" type="slidenum">
              <a:rPr lang="en-US" smtClean="0"/>
              <a:pPr/>
              <a:t>‹#›</a:t>
            </a:fld>
            <a:endParaRPr 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61951" y="98963"/>
            <a:ext cx="8820098" cy="590857"/>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61951" y="818971"/>
            <a:ext cx="8820098" cy="559020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p:txBody>
      </p:sp>
      <p:sp>
        <p:nvSpPr>
          <p:cNvPr id="6" name="Slide Number Placeholder 5"/>
          <p:cNvSpPr>
            <a:spLocks noGrp="1"/>
          </p:cNvSpPr>
          <p:nvPr>
            <p:ph type="sldNum" sz="quarter" idx="4"/>
          </p:nvPr>
        </p:nvSpPr>
        <p:spPr>
          <a:xfrm>
            <a:off x="8534400" y="6354762"/>
            <a:ext cx="533400" cy="365125"/>
          </a:xfrm>
          <a:prstGeom prst="rect">
            <a:avLst/>
          </a:prstGeom>
        </p:spPr>
        <p:txBody>
          <a:bodyPr vert="horz" lIns="91440" tIns="45720" rIns="91440" bIns="45720" rtlCol="0" anchor="ctr"/>
          <a:lstStyle>
            <a:lvl1pPr algn="r">
              <a:defRPr sz="1200" b="1">
                <a:solidFill>
                  <a:schemeClr val="bg1"/>
                </a:solidFill>
              </a:defRPr>
            </a:lvl1pPr>
          </a:lstStyle>
          <a:p>
            <a:fld id="{501A0A13-EF00-474F-B0CD-2C762A1E351A}"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xStyles>
    <p:titleStyle>
      <a:lvl1pPr algn="l" defTabSz="914400" rtl="0" eaLnBrk="1" latinLnBrk="0" hangingPunct="1">
        <a:spcBef>
          <a:spcPct val="0"/>
        </a:spcBef>
        <a:buNone/>
        <a:defRPr sz="3600" b="1" kern="1200" cap="none" spc="0">
          <a:ln>
            <a:noFill/>
          </a:ln>
          <a:solidFill>
            <a:srgbClr val="FFC000"/>
          </a:solidFill>
          <a:effectLst/>
          <a:latin typeface="Candara" pitchFamily="34" charset="0"/>
          <a:ea typeface="+mj-ea"/>
          <a:cs typeface="+mj-cs"/>
        </a:defRPr>
      </a:lvl1pPr>
    </p:titleStyle>
    <p:bodyStyle>
      <a:lvl1pPr marL="401638" indent="-401638" algn="l" defTabSz="914400" rtl="0" eaLnBrk="1" latinLnBrk="0" hangingPunct="1">
        <a:spcBef>
          <a:spcPct val="20000"/>
        </a:spcBef>
        <a:buClr>
          <a:srgbClr val="00FFFF"/>
        </a:buClr>
        <a:buSzPct val="85000"/>
        <a:buFont typeface="Wingdings" pitchFamily="2" charset="2"/>
        <a:buChar char="q"/>
        <a:defRPr sz="2800" b="1" kern="1200">
          <a:solidFill>
            <a:schemeClr val="bg1"/>
          </a:solidFill>
          <a:latin typeface="Candara" pitchFamily="34" charset="0"/>
          <a:ea typeface="+mn-ea"/>
          <a:cs typeface="+mn-cs"/>
        </a:defRPr>
      </a:lvl1pPr>
      <a:lvl2pPr marL="858838" indent="-401638" algn="l" defTabSz="914400" rtl="0" eaLnBrk="1" latinLnBrk="0" hangingPunct="1">
        <a:spcBef>
          <a:spcPct val="20000"/>
        </a:spcBef>
        <a:buClr>
          <a:srgbClr val="00FFFF"/>
        </a:buClr>
        <a:buSzPct val="85000"/>
        <a:buFont typeface="Wingdings" pitchFamily="2" charset="2"/>
        <a:buChar char="v"/>
        <a:defRPr sz="2800" b="1" kern="1200">
          <a:solidFill>
            <a:schemeClr val="bg1"/>
          </a:solidFill>
          <a:latin typeface="Candara" pitchFamily="34" charset="0"/>
          <a:ea typeface="+mn-ea"/>
          <a:cs typeface="+mn-cs"/>
        </a:defRPr>
      </a:lvl2pPr>
      <a:lvl3pPr marL="1260475" indent="-346075" algn="l" defTabSz="914400" rtl="0" eaLnBrk="1" latinLnBrk="0" hangingPunct="1">
        <a:spcBef>
          <a:spcPct val="20000"/>
        </a:spcBef>
        <a:buClr>
          <a:srgbClr val="00FFFF"/>
        </a:buClr>
        <a:buSzPct val="85000"/>
        <a:buFont typeface="Wingdings" pitchFamily="2" charset="2"/>
        <a:buChar char="Ø"/>
        <a:defRPr sz="2400" b="1" kern="1200">
          <a:solidFill>
            <a:schemeClr val="bg1"/>
          </a:solidFill>
          <a:latin typeface="Candara" pitchFamily="34" charset="0"/>
          <a:ea typeface="+mn-ea"/>
          <a:cs typeface="+mn-cs"/>
        </a:defRPr>
      </a:lvl3pPr>
      <a:lvl4pPr marL="1600200" indent="-228600" algn="l" defTabSz="914400" rtl="0" eaLnBrk="1" latinLnBrk="0" hangingPunct="1">
        <a:spcBef>
          <a:spcPct val="20000"/>
        </a:spcBef>
        <a:buClr>
          <a:srgbClr val="00FFFF"/>
        </a:buClr>
        <a:buSzPct val="85000"/>
        <a:buFont typeface="Wingdings" pitchFamily="2" charset="2"/>
        <a:buChar char="§"/>
        <a:defRPr sz="1800" kern="1200">
          <a:solidFill>
            <a:schemeClr val="bg1"/>
          </a:solidFill>
          <a:latin typeface="Candara" pitchFamily="34" charset="0"/>
          <a:ea typeface="+mn-ea"/>
          <a:cs typeface="+mn-cs"/>
        </a:defRPr>
      </a:lvl4pPr>
      <a:lvl5pPr marL="2057400" indent="-228600" algn="l" defTabSz="914400" rtl="0" eaLnBrk="1" latinLnBrk="0" hangingPunct="1">
        <a:spcBef>
          <a:spcPct val="20000"/>
        </a:spcBef>
        <a:buClr>
          <a:srgbClr val="00FFFF"/>
        </a:buClr>
        <a:buSzPct val="85000"/>
        <a:buFont typeface="Wingdings" pitchFamily="2" charset="2"/>
        <a:buChar char="ü"/>
        <a:defRPr sz="1800" kern="1200">
          <a:solidFill>
            <a:schemeClr val="bg1"/>
          </a:solidFill>
          <a:latin typeface="Candara" pitchFamily="34"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CA" dirty="0"/>
              <a:t>Jesus relationship to God and man</a:t>
            </a:r>
            <a:br>
              <a:rPr lang="en-CA" dirty="0"/>
            </a:br>
            <a:r>
              <a:rPr lang="en-CA" sz="2000" dirty="0"/>
              <a:t>Class 4 (SS)</a:t>
            </a:r>
          </a:p>
        </p:txBody>
      </p:sp>
      <p:sp>
        <p:nvSpPr>
          <p:cNvPr id="3" name="Subtitle 2"/>
          <p:cNvSpPr>
            <a:spLocks noGrp="1"/>
          </p:cNvSpPr>
          <p:nvPr>
            <p:ph type="subTitle" idx="1"/>
          </p:nvPr>
        </p:nvSpPr>
        <p:spPr/>
        <p:txBody>
          <a:bodyPr/>
          <a:lstStyle/>
          <a:p>
            <a:r>
              <a:rPr lang="en-CA" dirty="0"/>
              <a:t>North Battleford</a:t>
            </a:r>
          </a:p>
          <a:p>
            <a:r>
              <a:rPr lang="en-CA" dirty="0"/>
              <a:t>March 10, 2019</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01912-0646-4289-9E0B-C5DCDE1041DA}"/>
              </a:ext>
            </a:extLst>
          </p:cNvPr>
          <p:cNvSpPr>
            <a:spLocks noGrp="1"/>
          </p:cNvSpPr>
          <p:nvPr>
            <p:ph type="title"/>
          </p:nvPr>
        </p:nvSpPr>
        <p:spPr>
          <a:xfrm>
            <a:off x="161951" y="98963"/>
            <a:ext cx="8820098" cy="590857"/>
          </a:xfrm>
        </p:spPr>
        <p:txBody>
          <a:bodyPr>
            <a:normAutofit fontScale="90000"/>
          </a:bodyPr>
          <a:lstStyle/>
          <a:p>
            <a:r>
              <a:rPr lang="en-CA"/>
              <a:t>Thoughts to consider</a:t>
            </a:r>
            <a:endParaRPr lang="en-CA" dirty="0"/>
          </a:p>
        </p:txBody>
      </p:sp>
      <p:sp>
        <p:nvSpPr>
          <p:cNvPr id="3" name="Content Placeholder 2">
            <a:extLst>
              <a:ext uri="{FF2B5EF4-FFF2-40B4-BE49-F238E27FC236}">
                <a16:creationId xmlns:a16="http://schemas.microsoft.com/office/drawing/2014/main" id="{7F8AE164-131B-449E-8A17-1B957489C26B}"/>
              </a:ext>
            </a:extLst>
          </p:cNvPr>
          <p:cNvSpPr>
            <a:spLocks noGrp="1"/>
          </p:cNvSpPr>
          <p:nvPr>
            <p:ph sz="half" idx="1"/>
          </p:nvPr>
        </p:nvSpPr>
        <p:spPr>
          <a:xfrm>
            <a:off x="133526" y="818972"/>
            <a:ext cx="4168472" cy="5760064"/>
          </a:xfrm>
        </p:spPr>
        <p:txBody>
          <a:bodyPr/>
          <a:lstStyle/>
          <a:p>
            <a:r>
              <a:rPr lang="en-CA"/>
              <a:t>Jesus, the Son of God – how it affected him</a:t>
            </a:r>
          </a:p>
          <a:p>
            <a:r>
              <a:rPr lang="en-CA"/>
              <a:t>Jesus, the seed of the woman – how it affected him</a:t>
            </a:r>
          </a:p>
          <a:p>
            <a:r>
              <a:rPr lang="en-CA"/>
              <a:t>Could Jesus be tempted or tried?</a:t>
            </a:r>
          </a:p>
          <a:p>
            <a:r>
              <a:rPr lang="en-CA"/>
              <a:t>Is temptation sin?</a:t>
            </a:r>
          </a:p>
          <a:p>
            <a:r>
              <a:rPr lang="en-CA"/>
              <a:t>Did Jesus have an independent will?</a:t>
            </a:r>
            <a:endParaRPr lang="en-CA" dirty="0"/>
          </a:p>
        </p:txBody>
      </p:sp>
      <p:pic>
        <p:nvPicPr>
          <p:cNvPr id="6" name="Content Placeholder 5" descr="A picture containing person, outdoor, ground, man&#10;&#10;Description automatically generated">
            <a:extLst>
              <a:ext uri="{FF2B5EF4-FFF2-40B4-BE49-F238E27FC236}">
                <a16:creationId xmlns:a16="http://schemas.microsoft.com/office/drawing/2014/main" id="{4DC77788-FAE1-49A8-909B-172C982E3AFA}"/>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4811478" y="373011"/>
            <a:ext cx="3794575" cy="5036011"/>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Tree>
    <p:extLst>
      <p:ext uri="{BB962C8B-B14F-4D97-AF65-F5344CB8AC3E}">
        <p14:creationId xmlns:p14="http://schemas.microsoft.com/office/powerpoint/2010/main" val="5956831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5F35D5-7AA0-44A9-B17B-0090925BD680}"/>
              </a:ext>
            </a:extLst>
          </p:cNvPr>
          <p:cNvSpPr>
            <a:spLocks noGrp="1"/>
          </p:cNvSpPr>
          <p:nvPr>
            <p:ph type="title"/>
          </p:nvPr>
        </p:nvSpPr>
        <p:spPr/>
        <p:txBody>
          <a:bodyPr>
            <a:normAutofit fontScale="90000"/>
          </a:bodyPr>
          <a:lstStyle/>
          <a:p>
            <a:r>
              <a:rPr lang="en-CA" dirty="0"/>
              <a:t>Jesus – Son of God</a:t>
            </a:r>
          </a:p>
        </p:txBody>
      </p:sp>
      <p:sp>
        <p:nvSpPr>
          <p:cNvPr id="3" name="Content Placeholder 2">
            <a:extLst>
              <a:ext uri="{FF2B5EF4-FFF2-40B4-BE49-F238E27FC236}">
                <a16:creationId xmlns:a16="http://schemas.microsoft.com/office/drawing/2014/main" id="{BB05E47F-AE82-4EC8-9ED5-1EDF8A24AE03}"/>
              </a:ext>
            </a:extLst>
          </p:cNvPr>
          <p:cNvSpPr>
            <a:spLocks noGrp="1"/>
          </p:cNvSpPr>
          <p:nvPr>
            <p:ph idx="1"/>
          </p:nvPr>
        </p:nvSpPr>
        <p:spPr/>
        <p:txBody>
          <a:bodyPr/>
          <a:lstStyle/>
          <a:p>
            <a:r>
              <a:rPr lang="en-CA" dirty="0"/>
              <a:t>God was the </a:t>
            </a:r>
            <a:r>
              <a:rPr lang="en-CA" dirty="0">
                <a:solidFill>
                  <a:srgbClr val="00FF00"/>
                </a:solidFill>
              </a:rPr>
              <a:t>prime mover </a:t>
            </a:r>
            <a:r>
              <a:rPr lang="en-CA" dirty="0"/>
              <a:t>in the process of reconciliation – </a:t>
            </a:r>
            <a:r>
              <a:rPr lang="en-CA" dirty="0">
                <a:ln>
                  <a:solidFill>
                    <a:schemeClr val="bg1"/>
                  </a:solidFill>
                </a:ln>
                <a:solidFill>
                  <a:srgbClr val="FF0000"/>
                </a:solidFill>
              </a:rPr>
              <a:t>Gen.3:15; 2Sam.7:14; Isa.59:16</a:t>
            </a:r>
          </a:p>
          <a:p>
            <a:r>
              <a:rPr lang="en-CA" dirty="0"/>
              <a:t>God was </a:t>
            </a:r>
            <a:r>
              <a:rPr lang="en-CA" dirty="0">
                <a:solidFill>
                  <a:srgbClr val="00FF00"/>
                </a:solidFill>
              </a:rPr>
              <a:t>involved </a:t>
            </a:r>
            <a:r>
              <a:rPr lang="en-CA" dirty="0"/>
              <a:t>in the process of reconciliation – </a:t>
            </a:r>
            <a:r>
              <a:rPr lang="en-CA" dirty="0">
                <a:ln>
                  <a:solidFill>
                    <a:schemeClr val="bg1"/>
                  </a:solidFill>
                </a:ln>
                <a:solidFill>
                  <a:srgbClr val="FF0000"/>
                </a:solidFill>
              </a:rPr>
              <a:t>Rom.3:25; 2Cor.5:19; 1John 4:1; John 3:16</a:t>
            </a:r>
          </a:p>
          <a:p>
            <a:r>
              <a:rPr lang="en-CA" dirty="0"/>
              <a:t>Jesus’ birth was unique, God was his Father by His spirit – </a:t>
            </a:r>
            <a:r>
              <a:rPr lang="en-CA" dirty="0">
                <a:ln>
                  <a:solidFill>
                    <a:schemeClr val="bg1"/>
                  </a:solidFill>
                </a:ln>
                <a:solidFill>
                  <a:srgbClr val="FF0000"/>
                </a:solidFill>
              </a:rPr>
              <a:t>Matt.1:20; Luke 1:35</a:t>
            </a:r>
          </a:p>
          <a:p>
            <a:r>
              <a:rPr lang="en-CA" dirty="0"/>
              <a:t>Jesus was </a:t>
            </a:r>
            <a:r>
              <a:rPr lang="en-CA" dirty="0">
                <a:solidFill>
                  <a:srgbClr val="00FF00"/>
                </a:solidFill>
              </a:rPr>
              <a:t>made strong </a:t>
            </a:r>
            <a:r>
              <a:rPr lang="en-CA" dirty="0"/>
              <a:t>for God – </a:t>
            </a:r>
            <a:r>
              <a:rPr lang="en-CA" dirty="0">
                <a:ln>
                  <a:solidFill>
                    <a:schemeClr val="bg1"/>
                  </a:solidFill>
                </a:ln>
                <a:solidFill>
                  <a:srgbClr val="FF0000"/>
                </a:solidFill>
              </a:rPr>
              <a:t>Psa.80:17</a:t>
            </a:r>
            <a:endParaRPr lang="en-CA" dirty="0"/>
          </a:p>
          <a:p>
            <a:r>
              <a:rPr lang="en-CA" dirty="0"/>
              <a:t>Jesus was </a:t>
            </a:r>
            <a:r>
              <a:rPr lang="en-CA" dirty="0">
                <a:solidFill>
                  <a:srgbClr val="00FF00"/>
                </a:solidFill>
              </a:rPr>
              <a:t>God manifest </a:t>
            </a:r>
            <a:r>
              <a:rPr lang="en-CA" dirty="0"/>
              <a:t>in the flesh – </a:t>
            </a:r>
            <a:r>
              <a:rPr lang="en-CA" dirty="0">
                <a:ln>
                  <a:solidFill>
                    <a:schemeClr val="bg1"/>
                  </a:solidFill>
                </a:ln>
                <a:solidFill>
                  <a:srgbClr val="FF0000"/>
                </a:solidFill>
              </a:rPr>
              <a:t>John 1:14</a:t>
            </a:r>
          </a:p>
          <a:p>
            <a:pPr marL="465138" indent="0">
              <a:buNone/>
            </a:pPr>
            <a:r>
              <a:rPr lang="en-US" sz="2400" i="1" dirty="0">
                <a:solidFill>
                  <a:srgbClr val="FFFF99"/>
                </a:solidFill>
              </a:rPr>
              <a:t>“His being God manifest in the flesh led to his </a:t>
            </a:r>
            <a:r>
              <a:rPr lang="en-US" sz="2400" i="1" dirty="0">
                <a:solidFill>
                  <a:srgbClr val="00FFFF"/>
                </a:solidFill>
              </a:rPr>
              <a:t>powerful proneness in a spiritual direction, </a:t>
            </a:r>
            <a:r>
              <a:rPr lang="en-US" sz="2400" i="1" dirty="0">
                <a:solidFill>
                  <a:srgbClr val="FFFF99"/>
                </a:solidFill>
              </a:rPr>
              <a:t>and to the fruitfulness of his application to this direction” </a:t>
            </a:r>
            <a:r>
              <a:rPr lang="en-US" sz="2400" b="0" i="1" dirty="0">
                <a:solidFill>
                  <a:srgbClr val="FFFF99"/>
                </a:solidFill>
              </a:rPr>
              <a:t>Robert Roberts 1879</a:t>
            </a:r>
            <a:endParaRPr lang="en-CA" sz="2400" b="0" i="1" dirty="0">
              <a:solidFill>
                <a:srgbClr val="FFFF99"/>
              </a:solidFill>
            </a:endParaRPr>
          </a:p>
        </p:txBody>
      </p:sp>
    </p:spTree>
    <p:extLst>
      <p:ext uri="{BB962C8B-B14F-4D97-AF65-F5344CB8AC3E}">
        <p14:creationId xmlns:p14="http://schemas.microsoft.com/office/powerpoint/2010/main" val="159387592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8B7F8E-BC94-47D1-A8CA-D977C0502D02}"/>
              </a:ext>
            </a:extLst>
          </p:cNvPr>
          <p:cNvSpPr>
            <a:spLocks noGrp="1"/>
          </p:cNvSpPr>
          <p:nvPr>
            <p:ph type="title"/>
          </p:nvPr>
        </p:nvSpPr>
        <p:spPr/>
        <p:txBody>
          <a:bodyPr>
            <a:normAutofit fontScale="90000"/>
          </a:bodyPr>
          <a:lstStyle/>
          <a:p>
            <a:r>
              <a:rPr lang="en-CA" dirty="0"/>
              <a:t>Jesus – Son of God</a:t>
            </a:r>
          </a:p>
        </p:txBody>
      </p:sp>
      <p:sp>
        <p:nvSpPr>
          <p:cNvPr id="3" name="Content Placeholder 2">
            <a:extLst>
              <a:ext uri="{FF2B5EF4-FFF2-40B4-BE49-F238E27FC236}">
                <a16:creationId xmlns:a16="http://schemas.microsoft.com/office/drawing/2014/main" id="{EBB0BC86-BC95-4C54-B5EE-1930344B06E6}"/>
              </a:ext>
            </a:extLst>
          </p:cNvPr>
          <p:cNvSpPr>
            <a:spLocks noGrp="1"/>
          </p:cNvSpPr>
          <p:nvPr>
            <p:ph sz="half" idx="1"/>
          </p:nvPr>
        </p:nvSpPr>
        <p:spPr/>
        <p:txBody>
          <a:bodyPr/>
          <a:lstStyle/>
          <a:p>
            <a:r>
              <a:rPr lang="en-CA" dirty="0"/>
              <a:t>Jesus’ character was </a:t>
            </a:r>
            <a:r>
              <a:rPr lang="en-CA" dirty="0">
                <a:solidFill>
                  <a:srgbClr val="00FF00"/>
                </a:solidFill>
              </a:rPr>
              <a:t>developed,</a:t>
            </a:r>
            <a:r>
              <a:rPr lang="en-CA" dirty="0"/>
              <a:t> not given to him – </a:t>
            </a:r>
            <a:r>
              <a:rPr lang="en-CA" i="1" dirty="0">
                <a:solidFill>
                  <a:srgbClr val="FFFF99"/>
                </a:solidFill>
              </a:rPr>
              <a:t>“waxed strong”</a:t>
            </a:r>
            <a:r>
              <a:rPr lang="en-CA" dirty="0"/>
              <a:t> </a:t>
            </a:r>
            <a:r>
              <a:rPr lang="en-CA" dirty="0">
                <a:ln>
                  <a:solidFill>
                    <a:schemeClr val="bg1"/>
                  </a:solidFill>
                </a:ln>
                <a:solidFill>
                  <a:srgbClr val="FF0000"/>
                </a:solidFill>
              </a:rPr>
              <a:t>Luke 2:40, </a:t>
            </a:r>
            <a:r>
              <a:rPr lang="en-CA" i="1" dirty="0">
                <a:solidFill>
                  <a:srgbClr val="FFFF99"/>
                </a:solidFill>
              </a:rPr>
              <a:t>“increased in wisdom” </a:t>
            </a:r>
            <a:r>
              <a:rPr lang="en-CA" dirty="0">
                <a:ln>
                  <a:solidFill>
                    <a:schemeClr val="bg1"/>
                  </a:solidFill>
                </a:ln>
                <a:solidFill>
                  <a:srgbClr val="FF0000"/>
                </a:solidFill>
              </a:rPr>
              <a:t>verse 52</a:t>
            </a:r>
          </a:p>
          <a:p>
            <a:r>
              <a:rPr lang="en-CA" dirty="0"/>
              <a:t>Jesus was attentive to the Scriptures – </a:t>
            </a:r>
            <a:r>
              <a:rPr lang="en-CA" dirty="0">
                <a:ln>
                  <a:solidFill>
                    <a:schemeClr val="bg1"/>
                  </a:solidFill>
                </a:ln>
                <a:solidFill>
                  <a:srgbClr val="FF0000"/>
                </a:solidFill>
              </a:rPr>
              <a:t>Isa.50:4-5; Luke 2:46-47; Luke 4:16; (Psa.119:11, 97)</a:t>
            </a:r>
          </a:p>
          <a:p>
            <a:r>
              <a:rPr lang="en-CA" dirty="0"/>
              <a:t>Jesus was a living Bible – </a:t>
            </a:r>
            <a:r>
              <a:rPr lang="en-CA" i="1" dirty="0">
                <a:solidFill>
                  <a:srgbClr val="FFFF99"/>
                </a:solidFill>
              </a:rPr>
              <a:t>“the word made flesh”</a:t>
            </a:r>
            <a:r>
              <a:rPr lang="en-CA" dirty="0"/>
              <a:t> </a:t>
            </a:r>
            <a:r>
              <a:rPr lang="en-CA" dirty="0">
                <a:ln>
                  <a:solidFill>
                    <a:schemeClr val="bg1"/>
                  </a:solidFill>
                </a:ln>
                <a:solidFill>
                  <a:srgbClr val="FF0000"/>
                </a:solidFill>
              </a:rPr>
              <a:t>John 1:14</a:t>
            </a:r>
          </a:p>
          <a:p>
            <a:endParaRPr lang="en-CA" dirty="0"/>
          </a:p>
        </p:txBody>
      </p:sp>
      <p:pic>
        <p:nvPicPr>
          <p:cNvPr id="11" name="Content Placeholder 10" descr="A picture containing person, wall, man&#10;&#10;Description automatically generated">
            <a:extLst>
              <a:ext uri="{FF2B5EF4-FFF2-40B4-BE49-F238E27FC236}">
                <a16:creationId xmlns:a16="http://schemas.microsoft.com/office/drawing/2014/main" id="{086C8102-D98A-4738-9C62-00B2B9D7392B}"/>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845431" y="1130818"/>
            <a:ext cx="3776614" cy="4416106"/>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spTree>
    <p:extLst>
      <p:ext uri="{BB962C8B-B14F-4D97-AF65-F5344CB8AC3E}">
        <p14:creationId xmlns:p14="http://schemas.microsoft.com/office/powerpoint/2010/main" val="14272524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833EA6-5AFE-4F49-A9DC-CB3E95EE9955}"/>
              </a:ext>
            </a:extLst>
          </p:cNvPr>
          <p:cNvSpPr>
            <a:spLocks noGrp="1"/>
          </p:cNvSpPr>
          <p:nvPr>
            <p:ph type="title"/>
          </p:nvPr>
        </p:nvSpPr>
        <p:spPr/>
        <p:txBody>
          <a:bodyPr>
            <a:normAutofit fontScale="90000"/>
          </a:bodyPr>
          <a:lstStyle/>
          <a:p>
            <a:r>
              <a:rPr lang="en-CA" dirty="0"/>
              <a:t>The Spirit of Yahweh is upon me</a:t>
            </a:r>
          </a:p>
        </p:txBody>
      </p:sp>
      <p:sp>
        <p:nvSpPr>
          <p:cNvPr id="5" name="Content Placeholder 4">
            <a:extLst>
              <a:ext uri="{FF2B5EF4-FFF2-40B4-BE49-F238E27FC236}">
                <a16:creationId xmlns:a16="http://schemas.microsoft.com/office/drawing/2014/main" id="{0638BE6E-9E11-4A64-BBFA-5CA011442FF1}"/>
              </a:ext>
            </a:extLst>
          </p:cNvPr>
          <p:cNvSpPr>
            <a:spLocks noGrp="1"/>
          </p:cNvSpPr>
          <p:nvPr>
            <p:ph sz="half" idx="1"/>
          </p:nvPr>
        </p:nvSpPr>
        <p:spPr>
          <a:xfrm>
            <a:off x="133525" y="818972"/>
            <a:ext cx="3538465" cy="5760064"/>
          </a:xfrm>
        </p:spPr>
        <p:txBody>
          <a:bodyPr/>
          <a:lstStyle/>
          <a:p>
            <a:r>
              <a:rPr lang="en-CA" dirty="0"/>
              <a:t>The spirit of Yahweh rest upon him – </a:t>
            </a:r>
            <a:r>
              <a:rPr lang="en-CA" dirty="0">
                <a:ln>
                  <a:solidFill>
                    <a:schemeClr val="bg1"/>
                  </a:solidFill>
                </a:ln>
                <a:solidFill>
                  <a:srgbClr val="FF0000"/>
                </a:solidFill>
              </a:rPr>
              <a:t>Isa.11:2; 60:1</a:t>
            </a:r>
          </a:p>
          <a:p>
            <a:r>
              <a:rPr lang="en-CA" dirty="0"/>
              <a:t>Not unique to Jesus – </a:t>
            </a:r>
            <a:r>
              <a:rPr lang="en-CA" dirty="0">
                <a:ln>
                  <a:solidFill>
                    <a:schemeClr val="bg1"/>
                  </a:solidFill>
                </a:ln>
                <a:solidFill>
                  <a:srgbClr val="FF0000"/>
                </a:solidFill>
              </a:rPr>
              <a:t>Judg.3:10; 6:34; 11:29; 13:25; 1Sam.16:13</a:t>
            </a:r>
          </a:p>
          <a:p>
            <a:r>
              <a:rPr lang="en-CA" dirty="0"/>
              <a:t>Wisdom, understanding – </a:t>
            </a:r>
            <a:r>
              <a:rPr lang="en-CA" dirty="0" err="1"/>
              <a:t>Bezaleel</a:t>
            </a:r>
            <a:r>
              <a:rPr lang="en-CA" dirty="0"/>
              <a:t>, </a:t>
            </a:r>
            <a:r>
              <a:rPr lang="en-CA" dirty="0">
                <a:ln>
                  <a:solidFill>
                    <a:schemeClr val="bg1"/>
                  </a:solidFill>
                </a:ln>
                <a:solidFill>
                  <a:srgbClr val="FF0000"/>
                </a:solidFill>
              </a:rPr>
              <a:t>Exod.31:3; </a:t>
            </a:r>
            <a:r>
              <a:rPr lang="en-CA" dirty="0"/>
              <a:t>Solomon, </a:t>
            </a:r>
            <a:r>
              <a:rPr lang="en-CA" dirty="0">
                <a:ln>
                  <a:solidFill>
                    <a:schemeClr val="bg1"/>
                  </a:solidFill>
                </a:ln>
                <a:solidFill>
                  <a:srgbClr val="FF0000"/>
                </a:solidFill>
              </a:rPr>
              <a:t>1Kings 3:12</a:t>
            </a:r>
          </a:p>
          <a:p>
            <a:endParaRPr lang="en-CA" dirty="0"/>
          </a:p>
        </p:txBody>
      </p:sp>
      <p:sp>
        <p:nvSpPr>
          <p:cNvPr id="6" name="Content Placeholder 5">
            <a:extLst>
              <a:ext uri="{FF2B5EF4-FFF2-40B4-BE49-F238E27FC236}">
                <a16:creationId xmlns:a16="http://schemas.microsoft.com/office/drawing/2014/main" id="{B6487C67-B549-4BF1-9DA4-AE439C55C989}"/>
              </a:ext>
            </a:extLst>
          </p:cNvPr>
          <p:cNvSpPr>
            <a:spLocks noGrp="1"/>
          </p:cNvSpPr>
          <p:nvPr>
            <p:ph sz="half" idx="2"/>
          </p:nvPr>
        </p:nvSpPr>
        <p:spPr>
          <a:xfrm>
            <a:off x="4031995" y="818972"/>
            <a:ext cx="4945558" cy="5760064"/>
          </a:xfrm>
        </p:spPr>
        <p:txBody>
          <a:bodyPr/>
          <a:lstStyle/>
          <a:p>
            <a:r>
              <a:rPr lang="en-CA" dirty="0"/>
              <a:t>Spirit refers to his power received at baptism – </a:t>
            </a:r>
            <a:r>
              <a:rPr lang="en-CA" dirty="0">
                <a:ln>
                  <a:solidFill>
                    <a:schemeClr val="bg1"/>
                  </a:solidFill>
                </a:ln>
                <a:solidFill>
                  <a:srgbClr val="FF0000"/>
                </a:solidFill>
              </a:rPr>
              <a:t>Matt.3:16; John 1:32</a:t>
            </a:r>
          </a:p>
          <a:p>
            <a:r>
              <a:rPr lang="en-CA" dirty="0"/>
              <a:t>Spirit given without measure – </a:t>
            </a:r>
            <a:r>
              <a:rPr lang="en-CA" dirty="0">
                <a:ln>
                  <a:solidFill>
                    <a:schemeClr val="bg1"/>
                  </a:solidFill>
                </a:ln>
                <a:solidFill>
                  <a:srgbClr val="FF0000"/>
                </a:solidFill>
              </a:rPr>
              <a:t>John 3:34</a:t>
            </a:r>
          </a:p>
          <a:p>
            <a:r>
              <a:rPr lang="en-CA" dirty="0"/>
              <a:t>Spirit given for the purpose of preaching – </a:t>
            </a:r>
            <a:r>
              <a:rPr lang="en-CA" dirty="0">
                <a:ln>
                  <a:solidFill>
                    <a:schemeClr val="bg1"/>
                  </a:solidFill>
                </a:ln>
                <a:solidFill>
                  <a:srgbClr val="FF0000"/>
                </a:solidFill>
              </a:rPr>
              <a:t>Isa.61:1; Acts 10:38; Matt.4:23; Matt.11:20</a:t>
            </a:r>
          </a:p>
          <a:p>
            <a:r>
              <a:rPr lang="en-CA" dirty="0"/>
              <a:t>Jesus never used his power for personal benefit – </a:t>
            </a:r>
            <a:r>
              <a:rPr lang="en-CA" dirty="0">
                <a:ln>
                  <a:solidFill>
                    <a:schemeClr val="bg1"/>
                  </a:solidFill>
                </a:ln>
                <a:solidFill>
                  <a:srgbClr val="FF0000"/>
                </a:solidFill>
              </a:rPr>
              <a:t>Matt.4:3-11, </a:t>
            </a:r>
            <a:r>
              <a:rPr lang="en-CA" dirty="0"/>
              <a:t>the temptations</a:t>
            </a:r>
          </a:p>
        </p:txBody>
      </p:sp>
    </p:spTree>
    <p:extLst>
      <p:ext uri="{BB962C8B-B14F-4D97-AF65-F5344CB8AC3E}">
        <p14:creationId xmlns:p14="http://schemas.microsoft.com/office/powerpoint/2010/main" val="63031814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3" name="Rectangle 2"/>
          <p:cNvSpPr>
            <a:spLocks noGrp="1" noChangeArrowheads="1"/>
          </p:cNvSpPr>
          <p:nvPr>
            <p:ph type="title"/>
          </p:nvPr>
        </p:nvSpPr>
        <p:spPr/>
        <p:txBody>
          <a:bodyPr>
            <a:normAutofit fontScale="90000"/>
          </a:bodyPr>
          <a:lstStyle/>
          <a:p>
            <a:r>
              <a:rPr lang="en-US" dirty="0"/>
              <a:t>The Seed of the Woman</a:t>
            </a:r>
          </a:p>
        </p:txBody>
      </p:sp>
      <p:sp>
        <p:nvSpPr>
          <p:cNvPr id="23556" name="Rectangle 4"/>
          <p:cNvSpPr>
            <a:spLocks noGrp="1" noChangeArrowheads="1"/>
          </p:cNvSpPr>
          <p:nvPr>
            <p:ph idx="1"/>
          </p:nvPr>
        </p:nvSpPr>
        <p:spPr/>
        <p:txBody>
          <a:bodyPr/>
          <a:lstStyle/>
          <a:p>
            <a:r>
              <a:rPr lang="en-US" dirty="0"/>
              <a:t>Jesus was born of a woman – </a:t>
            </a:r>
            <a:r>
              <a:rPr lang="en-US" dirty="0">
                <a:ln>
                  <a:solidFill>
                    <a:schemeClr val="bg1"/>
                  </a:solidFill>
                </a:ln>
                <a:solidFill>
                  <a:srgbClr val="FF0000"/>
                </a:solidFill>
              </a:rPr>
              <a:t>Galatians 4:4; Rom.1:3; Luke 1:31</a:t>
            </a:r>
          </a:p>
          <a:p>
            <a:r>
              <a:rPr lang="en-US" dirty="0"/>
              <a:t>Jesus shared our human nature – </a:t>
            </a:r>
            <a:r>
              <a:rPr lang="en-US" dirty="0">
                <a:ln>
                  <a:solidFill>
                    <a:schemeClr val="bg1"/>
                  </a:solidFill>
                </a:ln>
                <a:solidFill>
                  <a:srgbClr val="FF0000"/>
                </a:solidFill>
              </a:rPr>
              <a:t>Heb.2:14; Rom.8:3</a:t>
            </a:r>
          </a:p>
          <a:p>
            <a:r>
              <a:rPr lang="en-US" dirty="0"/>
              <a:t>Jesus was made like his brethren – </a:t>
            </a:r>
            <a:r>
              <a:rPr lang="en-US" dirty="0">
                <a:ln>
                  <a:solidFill>
                    <a:schemeClr val="bg1"/>
                  </a:solidFill>
                </a:ln>
                <a:solidFill>
                  <a:srgbClr val="FF0000"/>
                </a:solidFill>
              </a:rPr>
              <a:t>Heb.2:17; Rom.1:3</a:t>
            </a:r>
          </a:p>
          <a:p>
            <a:r>
              <a:rPr lang="en-US" dirty="0"/>
              <a:t>Like all those in Adam, Jesus needed saving – </a:t>
            </a:r>
            <a:r>
              <a:rPr lang="en-US" dirty="0">
                <a:ln>
                  <a:solidFill>
                    <a:schemeClr val="bg1"/>
                  </a:solidFill>
                </a:ln>
                <a:solidFill>
                  <a:srgbClr val="FF0000"/>
                </a:solidFill>
              </a:rPr>
              <a:t>Heb.5:7; Psa.89:26; Psa.86:16</a:t>
            </a:r>
          </a:p>
          <a:p>
            <a:r>
              <a:rPr lang="en-US" dirty="0"/>
              <a:t>Jesus was tempted like every other human being – </a:t>
            </a:r>
            <a:r>
              <a:rPr lang="en-US" dirty="0">
                <a:ln>
                  <a:solidFill>
                    <a:schemeClr val="bg1"/>
                  </a:solidFill>
                </a:ln>
                <a:solidFill>
                  <a:srgbClr val="FF0000"/>
                </a:solidFill>
              </a:rPr>
              <a:t>Heb.2:18; Heb.4:15; 1 Pet.2:22; 2 Cor.5:21</a:t>
            </a:r>
          </a:p>
          <a:p>
            <a:endParaRPr lang="en-US" dirty="0"/>
          </a:p>
        </p:txBody>
      </p:sp>
      <p:sp>
        <p:nvSpPr>
          <p:cNvPr id="5" name="Slide Number Placeholder 4"/>
          <p:cNvSpPr>
            <a:spLocks noGrp="1"/>
          </p:cNvSpPr>
          <p:nvPr>
            <p:ph type="sldNum" sz="quarter" idx="12"/>
          </p:nvPr>
        </p:nvSpPr>
        <p:spPr/>
        <p:txBody>
          <a:bodyPr/>
          <a:lstStyle/>
          <a:p>
            <a:pPr>
              <a:defRPr/>
            </a:pPr>
            <a:fld id="{884F8891-DE0F-4555-8118-D801709420E1}" type="slidenum">
              <a:rPr lang="en-US" smtClean="0"/>
              <a:pPr>
                <a:defRPr/>
              </a:pPr>
              <a:t>6</a:t>
            </a:fld>
            <a:endParaRPr 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Content Placeholder 11" descr="Bro Thomas_10.GIF"/>
          <p:cNvPicPr>
            <a:picLocks noGrp="1" noChangeAspect="1"/>
          </p:cNvPicPr>
          <p:nvPr>
            <p:ph idx="1"/>
          </p:nvPr>
        </p:nvPicPr>
        <p:blipFill>
          <a:blip r:embed="rId3" cstate="print"/>
          <a:stretch>
            <a:fillRect/>
          </a:stretch>
        </p:blipFill>
        <p:spPr>
          <a:xfrm>
            <a:off x="6172200" y="1779373"/>
            <a:ext cx="2971800" cy="5078627"/>
          </a:xfrm>
          <a:effectLst>
            <a:glow rad="101600">
              <a:schemeClr val="accent3">
                <a:satMod val="175000"/>
                <a:alpha val="40000"/>
              </a:schemeClr>
            </a:glow>
          </a:effectLst>
        </p:spPr>
      </p:pic>
      <p:sp>
        <p:nvSpPr>
          <p:cNvPr id="2" name="Title 1"/>
          <p:cNvSpPr>
            <a:spLocks noGrp="1"/>
          </p:cNvSpPr>
          <p:nvPr>
            <p:ph type="title"/>
          </p:nvPr>
        </p:nvSpPr>
        <p:spPr>
          <a:xfrm>
            <a:off x="685800" y="228600"/>
            <a:ext cx="7772400" cy="838200"/>
          </a:xfrm>
        </p:spPr>
        <p:txBody>
          <a:bodyPr/>
          <a:lstStyle/>
          <a:p>
            <a:r>
              <a:rPr lang="en-US" dirty="0"/>
              <a:t>The usage of the word </a:t>
            </a:r>
            <a:r>
              <a:rPr lang="en-US" i="1" dirty="0"/>
              <a:t>SIN</a:t>
            </a:r>
            <a:r>
              <a:rPr lang="en-US" dirty="0"/>
              <a:t> in scripture</a:t>
            </a:r>
          </a:p>
        </p:txBody>
      </p:sp>
      <p:sp>
        <p:nvSpPr>
          <p:cNvPr id="5" name="TextBox 4"/>
          <p:cNvSpPr txBox="1"/>
          <p:nvPr/>
        </p:nvSpPr>
        <p:spPr>
          <a:xfrm>
            <a:off x="228600" y="1268976"/>
            <a:ext cx="5791200" cy="5324535"/>
          </a:xfrm>
          <a:prstGeom prst="rect">
            <a:avLst/>
          </a:prstGeom>
          <a:solidFill>
            <a:schemeClr val="accent2">
              <a:lumMod val="50000"/>
            </a:schemeClr>
          </a:solidFill>
          <a:scene3d>
            <a:camera prst="orthographicFront"/>
            <a:lightRig rig="threePt" dir="t"/>
          </a:scene3d>
          <a:sp3d>
            <a:bevelT/>
          </a:sp3d>
        </p:spPr>
        <p:txBody>
          <a:bodyPr wrap="square" rtlCol="0" anchor="ctr">
            <a:spAutoFit/>
          </a:bodyPr>
          <a:lstStyle/>
          <a:p>
            <a:r>
              <a:rPr lang="en-US" sz="2000" dirty="0">
                <a:solidFill>
                  <a:schemeClr val="bg1"/>
                </a:solidFill>
                <a:latin typeface="Bookman Old Style" pitchFamily="18" charset="0"/>
              </a:rPr>
              <a:t>The word </a:t>
            </a:r>
            <a:r>
              <a:rPr lang="en-US" sz="2000" i="1" dirty="0">
                <a:solidFill>
                  <a:schemeClr val="bg1"/>
                </a:solidFill>
                <a:latin typeface="Bookman Old Style" pitchFamily="18" charset="0"/>
              </a:rPr>
              <a:t>sin</a:t>
            </a:r>
            <a:r>
              <a:rPr lang="en-US" sz="2000" dirty="0">
                <a:solidFill>
                  <a:schemeClr val="bg1"/>
                </a:solidFill>
                <a:latin typeface="Bookman Old Style" pitchFamily="18" charset="0"/>
              </a:rPr>
              <a:t> is used in two principal acceptations in the scripture. It signifies in the first place, “</a:t>
            </a:r>
            <a:r>
              <a:rPr lang="en-US" sz="2000" i="1" dirty="0">
                <a:solidFill>
                  <a:schemeClr val="bg1"/>
                </a:solidFill>
                <a:latin typeface="Bookman Old Style" pitchFamily="18" charset="0"/>
              </a:rPr>
              <a:t>the transgression of law</a:t>
            </a:r>
            <a:r>
              <a:rPr lang="en-US" sz="2000" dirty="0">
                <a:solidFill>
                  <a:schemeClr val="bg1"/>
                </a:solidFill>
                <a:latin typeface="Bookman Old Style" pitchFamily="18" charset="0"/>
              </a:rPr>
              <a:t>; ” and in the next, it </a:t>
            </a:r>
            <a:r>
              <a:rPr lang="en-US" sz="2000" b="1" dirty="0">
                <a:solidFill>
                  <a:schemeClr val="bg1"/>
                </a:solidFill>
                <a:latin typeface="Bookman Old Style" pitchFamily="18" charset="0"/>
              </a:rPr>
              <a:t>represents</a:t>
            </a:r>
            <a:r>
              <a:rPr lang="en-US" sz="2000" dirty="0">
                <a:solidFill>
                  <a:schemeClr val="bg1"/>
                </a:solidFill>
                <a:latin typeface="Bookman Old Style" pitchFamily="18" charset="0"/>
              </a:rPr>
              <a:t> that physical principle of the animal nature, which is the cause of all its diseases, death, and resolution into dust. It is that </a:t>
            </a:r>
            <a:r>
              <a:rPr lang="en-US" sz="2000" b="1" i="1" dirty="0">
                <a:solidFill>
                  <a:schemeClr val="bg1"/>
                </a:solidFill>
                <a:latin typeface="Bookman Old Style" pitchFamily="18" charset="0"/>
              </a:rPr>
              <a:t>in</a:t>
            </a:r>
            <a:r>
              <a:rPr lang="en-US" sz="2000" dirty="0">
                <a:solidFill>
                  <a:schemeClr val="bg1"/>
                </a:solidFill>
                <a:latin typeface="Bookman Old Style" pitchFamily="18" charset="0"/>
              </a:rPr>
              <a:t> the flesh “</a:t>
            </a:r>
            <a:r>
              <a:rPr lang="en-US" sz="2000" i="1" dirty="0">
                <a:solidFill>
                  <a:schemeClr val="bg1"/>
                </a:solidFill>
                <a:latin typeface="Bookman Old Style" pitchFamily="18" charset="0"/>
              </a:rPr>
              <a:t>which has the power of death;</a:t>
            </a:r>
            <a:r>
              <a:rPr lang="en-US" sz="2000" dirty="0">
                <a:solidFill>
                  <a:schemeClr val="bg1"/>
                </a:solidFill>
                <a:latin typeface="Bookman Old Style" pitchFamily="18" charset="0"/>
              </a:rPr>
              <a:t>” and it is called </a:t>
            </a:r>
            <a:r>
              <a:rPr lang="en-US" sz="2000" i="1" dirty="0">
                <a:solidFill>
                  <a:schemeClr val="bg1"/>
                </a:solidFill>
                <a:latin typeface="Bookman Old Style" pitchFamily="18" charset="0"/>
              </a:rPr>
              <a:t>sin</a:t>
            </a:r>
            <a:r>
              <a:rPr lang="en-US" sz="2000" dirty="0">
                <a:solidFill>
                  <a:schemeClr val="bg1"/>
                </a:solidFill>
                <a:latin typeface="Bookman Old Style" pitchFamily="18" charset="0"/>
              </a:rPr>
              <a:t>, because the development, or fixation, of this </a:t>
            </a:r>
            <a:r>
              <a:rPr lang="en-US" sz="2000" i="1" dirty="0">
                <a:solidFill>
                  <a:schemeClr val="bg1"/>
                </a:solidFill>
                <a:latin typeface="Bookman Old Style" pitchFamily="18" charset="0"/>
              </a:rPr>
              <a:t>evil</a:t>
            </a:r>
            <a:r>
              <a:rPr lang="en-US" sz="2000" dirty="0">
                <a:solidFill>
                  <a:schemeClr val="bg1"/>
                </a:solidFill>
                <a:latin typeface="Bookman Old Style" pitchFamily="18" charset="0"/>
              </a:rPr>
              <a:t> </a:t>
            </a:r>
            <a:r>
              <a:rPr lang="en-US" sz="2000" b="1" i="1" dirty="0">
                <a:solidFill>
                  <a:schemeClr val="bg1"/>
                </a:solidFill>
                <a:latin typeface="Bookman Old Style" pitchFamily="18" charset="0"/>
              </a:rPr>
              <a:t>in</a:t>
            </a:r>
            <a:r>
              <a:rPr lang="en-US" sz="2000" dirty="0">
                <a:solidFill>
                  <a:schemeClr val="bg1"/>
                </a:solidFill>
                <a:latin typeface="Bookman Old Style" pitchFamily="18" charset="0"/>
              </a:rPr>
              <a:t> the flesh, was the result of transgression. Inasmuch as this evil principle pervades every part of the flesh, the animal nature is styled “sinful flesh,” that is, </a:t>
            </a:r>
            <a:r>
              <a:rPr lang="en-US" sz="2000" i="1" dirty="0">
                <a:solidFill>
                  <a:schemeClr val="bg1"/>
                </a:solidFill>
                <a:latin typeface="Bookman Old Style" pitchFamily="18" charset="0"/>
              </a:rPr>
              <a:t>flesh full of sin;</a:t>
            </a:r>
            <a:r>
              <a:rPr lang="en-US" sz="2000" dirty="0">
                <a:solidFill>
                  <a:schemeClr val="bg1"/>
                </a:solidFill>
                <a:latin typeface="Bookman Old Style" pitchFamily="18" charset="0"/>
              </a:rPr>
              <a:t> so that </a:t>
            </a:r>
            <a:r>
              <a:rPr lang="en-US" sz="2000" i="1" dirty="0">
                <a:solidFill>
                  <a:schemeClr val="bg1"/>
                </a:solidFill>
                <a:latin typeface="Bookman Old Style" pitchFamily="18" charset="0"/>
              </a:rPr>
              <a:t>sin</a:t>
            </a:r>
            <a:r>
              <a:rPr lang="en-US" sz="2000" dirty="0">
                <a:solidFill>
                  <a:schemeClr val="bg1"/>
                </a:solidFill>
                <a:latin typeface="Bookman Old Style" pitchFamily="18" charset="0"/>
              </a:rPr>
              <a:t>, in the sacred style, came to stand for the substance called </a:t>
            </a:r>
            <a:r>
              <a:rPr lang="en-US" sz="2000" i="1" dirty="0">
                <a:solidFill>
                  <a:schemeClr val="bg1"/>
                </a:solidFill>
                <a:latin typeface="Bookman Old Style" pitchFamily="18" charset="0"/>
              </a:rPr>
              <a:t>man</a:t>
            </a:r>
            <a:r>
              <a:rPr lang="en-US" sz="2000" dirty="0">
                <a:solidFill>
                  <a:schemeClr val="bg1"/>
                </a:solidFill>
                <a:latin typeface="Bookman Old Style" pitchFamily="18" charset="0"/>
              </a:rPr>
              <a:t>. </a:t>
            </a:r>
          </a:p>
          <a:p>
            <a:pPr algn="r"/>
            <a:r>
              <a:rPr lang="en-US" sz="2000" dirty="0">
                <a:solidFill>
                  <a:schemeClr val="bg1"/>
                </a:solidFill>
                <a:latin typeface="Bookman Old Style" pitchFamily="18" charset="0"/>
              </a:rPr>
              <a:t>Elpis Israel, page 126</a:t>
            </a:r>
          </a:p>
        </p:txBody>
      </p:sp>
      <p:sp>
        <p:nvSpPr>
          <p:cNvPr id="6" name="Slide Number Placeholder 5"/>
          <p:cNvSpPr>
            <a:spLocks noGrp="1"/>
          </p:cNvSpPr>
          <p:nvPr>
            <p:ph type="sldNum" sz="quarter" idx="4294967295"/>
          </p:nvPr>
        </p:nvSpPr>
        <p:spPr>
          <a:xfrm>
            <a:off x="7239000" y="6400800"/>
            <a:ext cx="1905000" cy="457200"/>
          </a:xfrm>
          <a:prstGeom prst="rect">
            <a:avLst/>
          </a:prstGeom>
        </p:spPr>
        <p:txBody>
          <a:bodyPr/>
          <a:lstStyle/>
          <a:p>
            <a:pPr algn="r"/>
            <a:fld id="{58C85243-FA75-4E61-84B2-C0D4FCFC8DFF}" type="slidenum">
              <a:rPr lang="en-US" sz="1400" smtClean="0"/>
              <a:pPr algn="r"/>
              <a:t>7</a:t>
            </a:fld>
            <a:endParaRPr lang="en-US" sz="1400" dirty="0"/>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Definition of the word Sin</a:t>
            </a:r>
          </a:p>
        </p:txBody>
      </p:sp>
      <p:sp>
        <p:nvSpPr>
          <p:cNvPr id="3" name="Content Placeholder 2"/>
          <p:cNvSpPr>
            <a:spLocks noGrp="1"/>
          </p:cNvSpPr>
          <p:nvPr>
            <p:ph idx="1"/>
          </p:nvPr>
        </p:nvSpPr>
        <p:spPr>
          <a:xfrm>
            <a:off x="609600" y="1033462"/>
            <a:ext cx="4362450" cy="4791075"/>
          </a:xfrm>
        </p:spPr>
        <p:txBody>
          <a:bodyPr/>
          <a:lstStyle/>
          <a:p>
            <a:pPr marL="514350" indent="-514350">
              <a:buFont typeface="+mj-lt"/>
              <a:buAutoNum type="arabicPeriod"/>
            </a:pPr>
            <a:r>
              <a:rPr lang="en-US" sz="2400" dirty="0"/>
              <a:t>Sin used to describe </a:t>
            </a:r>
            <a:r>
              <a:rPr lang="en-US" sz="2400" i="1" dirty="0">
                <a:solidFill>
                  <a:srgbClr val="FFFF00"/>
                </a:solidFill>
              </a:rPr>
              <a:t>sins committed.</a:t>
            </a:r>
            <a:endParaRPr lang="en-US" sz="2400" dirty="0">
              <a:solidFill>
                <a:srgbClr val="FFFF00"/>
              </a:solidFill>
            </a:endParaRPr>
          </a:p>
          <a:p>
            <a:pPr marL="914400" lvl="1" indent="-514350">
              <a:buFont typeface="+mj-lt"/>
              <a:buAutoNum type="arabicPeriod"/>
            </a:pPr>
            <a:r>
              <a:rPr lang="en-CA" sz="2000" dirty="0"/>
              <a:t>1John 3:4; 5:17; Romans 2:12; 3:23</a:t>
            </a:r>
          </a:p>
          <a:p>
            <a:pPr marL="514350" indent="-514350">
              <a:buFont typeface="+mj-lt"/>
              <a:buAutoNum type="arabicPeriod"/>
            </a:pPr>
            <a:r>
              <a:rPr lang="en-CA" sz="2400" dirty="0"/>
              <a:t>Sin used to describe </a:t>
            </a:r>
            <a:r>
              <a:rPr lang="en-CA" sz="2400" i="1" dirty="0">
                <a:solidFill>
                  <a:srgbClr val="FFFF00"/>
                </a:solidFill>
              </a:rPr>
              <a:t>human nature</a:t>
            </a:r>
            <a:r>
              <a:rPr lang="en-CA" sz="2400" i="1" dirty="0"/>
              <a:t> </a:t>
            </a:r>
            <a:r>
              <a:rPr lang="en-CA" sz="2400" dirty="0"/>
              <a:t>by the language of personification</a:t>
            </a:r>
          </a:p>
          <a:p>
            <a:pPr marL="914400" lvl="1" indent="-514350">
              <a:buFont typeface="+mj-lt"/>
              <a:buAutoNum type="arabicPeriod"/>
            </a:pPr>
            <a:r>
              <a:rPr lang="en-CA" sz="2000" dirty="0"/>
              <a:t>Common in scripture: </a:t>
            </a:r>
            <a:r>
              <a:rPr lang="en-US" sz="2000" dirty="0"/>
              <a:t>Proverbs 8:1-3; Matthew 6:24</a:t>
            </a:r>
          </a:p>
          <a:p>
            <a:pPr marL="914400" lvl="1" indent="-514350">
              <a:buFont typeface="+mj-lt"/>
              <a:buAutoNum type="arabicPeriod"/>
            </a:pPr>
            <a:r>
              <a:rPr lang="en-US" sz="2000" dirty="0"/>
              <a:t>Sin is depicted as a </a:t>
            </a:r>
            <a:r>
              <a:rPr lang="en-US" sz="2000" b="1" i="1" dirty="0">
                <a:solidFill>
                  <a:srgbClr val="FFFF00"/>
                </a:solidFill>
              </a:rPr>
              <a:t>ruler</a:t>
            </a:r>
            <a:r>
              <a:rPr lang="en-US" sz="2000" dirty="0"/>
              <a:t> or a </a:t>
            </a:r>
            <a:r>
              <a:rPr lang="en-US" sz="2000" b="1" i="1" dirty="0">
                <a:solidFill>
                  <a:srgbClr val="FFFF00"/>
                </a:solidFill>
              </a:rPr>
              <a:t>king:</a:t>
            </a:r>
            <a:r>
              <a:rPr lang="en-US" sz="2000" i="1" dirty="0"/>
              <a:t> </a:t>
            </a:r>
            <a:r>
              <a:rPr lang="en-US" sz="2000" dirty="0"/>
              <a:t>Romans 6:12; John 12:31; Ephesians 2:2</a:t>
            </a:r>
            <a:r>
              <a:rPr lang="en-US" sz="2400" dirty="0"/>
              <a:t> </a:t>
            </a:r>
          </a:p>
        </p:txBody>
      </p:sp>
      <p:sp>
        <p:nvSpPr>
          <p:cNvPr id="4" name="Slide Number Placeholder 3"/>
          <p:cNvSpPr>
            <a:spLocks noGrp="1"/>
          </p:cNvSpPr>
          <p:nvPr>
            <p:ph type="sldNum" sz="quarter" idx="11"/>
          </p:nvPr>
        </p:nvSpPr>
        <p:spPr/>
        <p:txBody>
          <a:bodyPr/>
          <a:lstStyle/>
          <a:p>
            <a:fld id="{6D00C450-39E7-485C-B3BA-A4E3D4F0796C}" type="slidenum">
              <a:rPr lang="en-US" smtClean="0"/>
              <a:pPr/>
              <a:t>8</a:t>
            </a:fld>
            <a:endParaRPr lang="en-US"/>
          </a:p>
        </p:txBody>
      </p:sp>
      <p:sp>
        <p:nvSpPr>
          <p:cNvPr id="5" name="TextBox 4"/>
          <p:cNvSpPr txBox="1"/>
          <p:nvPr/>
        </p:nvSpPr>
        <p:spPr>
          <a:xfrm>
            <a:off x="4972050" y="1409699"/>
            <a:ext cx="3876675" cy="2862322"/>
          </a:xfrm>
          <a:prstGeom prst="rect">
            <a:avLst/>
          </a:prstGeom>
          <a:noFill/>
        </p:spPr>
        <p:txBody>
          <a:bodyPr wrap="square" rtlCol="0">
            <a:spAutoFit/>
          </a:bodyPr>
          <a:lstStyle/>
          <a:p>
            <a:r>
              <a:rPr lang="en-US" b="1" dirty="0">
                <a:solidFill>
                  <a:srgbClr val="FFFF00"/>
                </a:solidFill>
                <a:latin typeface="Candara" pitchFamily="34" charset="0"/>
              </a:rPr>
              <a:t>The language of Romans</a:t>
            </a:r>
          </a:p>
          <a:p>
            <a:r>
              <a:rPr lang="en-US" dirty="0">
                <a:solidFill>
                  <a:srgbClr val="FFFF00"/>
                </a:solidFill>
                <a:latin typeface="Candara" pitchFamily="34" charset="0"/>
              </a:rPr>
              <a:t>“We are all </a:t>
            </a:r>
            <a:r>
              <a:rPr lang="en-US" b="1" i="1" dirty="0">
                <a:solidFill>
                  <a:srgbClr val="FFFF00"/>
                </a:solidFill>
                <a:latin typeface="Candara" pitchFamily="34" charset="0"/>
              </a:rPr>
              <a:t>under </a:t>
            </a:r>
            <a:r>
              <a:rPr lang="en-US" dirty="0">
                <a:solidFill>
                  <a:srgbClr val="FFFF00"/>
                </a:solidFill>
                <a:latin typeface="Candara" pitchFamily="34" charset="0"/>
              </a:rPr>
              <a:t>sin” 3:9 </a:t>
            </a:r>
          </a:p>
          <a:p>
            <a:endParaRPr lang="en-US" dirty="0">
              <a:solidFill>
                <a:srgbClr val="FFFF00"/>
              </a:solidFill>
              <a:latin typeface="Candara" pitchFamily="34" charset="0"/>
            </a:endParaRPr>
          </a:p>
          <a:p>
            <a:r>
              <a:rPr lang="en-US" dirty="0">
                <a:solidFill>
                  <a:srgbClr val="FFFF00"/>
                </a:solidFill>
                <a:latin typeface="Candara" pitchFamily="34" charset="0"/>
              </a:rPr>
              <a:t>“sin hath </a:t>
            </a:r>
            <a:r>
              <a:rPr lang="en-US" b="1" i="1" dirty="0">
                <a:solidFill>
                  <a:srgbClr val="FFFF00"/>
                </a:solidFill>
                <a:latin typeface="Candara" pitchFamily="34" charset="0"/>
              </a:rPr>
              <a:t>reigned</a:t>
            </a:r>
            <a:r>
              <a:rPr lang="en-US" dirty="0">
                <a:solidFill>
                  <a:srgbClr val="FFFF00"/>
                </a:solidFill>
                <a:latin typeface="Candara" pitchFamily="34" charset="0"/>
              </a:rPr>
              <a:t>” 5:21</a:t>
            </a:r>
          </a:p>
          <a:p>
            <a:endParaRPr lang="en-US" dirty="0">
              <a:solidFill>
                <a:srgbClr val="FFFF00"/>
              </a:solidFill>
              <a:latin typeface="Candara" pitchFamily="34" charset="0"/>
            </a:endParaRPr>
          </a:p>
          <a:p>
            <a:r>
              <a:rPr lang="en-US" dirty="0">
                <a:solidFill>
                  <a:srgbClr val="FFFF00"/>
                </a:solidFill>
                <a:latin typeface="Candara" pitchFamily="34" charset="0"/>
              </a:rPr>
              <a:t>“should not </a:t>
            </a:r>
            <a:r>
              <a:rPr lang="en-US" b="1" i="1" dirty="0">
                <a:solidFill>
                  <a:srgbClr val="FFFF00"/>
                </a:solidFill>
                <a:latin typeface="Candara" pitchFamily="34" charset="0"/>
              </a:rPr>
              <a:t>serve</a:t>
            </a:r>
            <a:r>
              <a:rPr lang="en-US" dirty="0">
                <a:solidFill>
                  <a:srgbClr val="FFFF00"/>
                </a:solidFill>
                <a:latin typeface="Candara" pitchFamily="34" charset="0"/>
              </a:rPr>
              <a:t> sin” 6:6</a:t>
            </a:r>
          </a:p>
          <a:p>
            <a:endParaRPr lang="en-US" dirty="0">
              <a:solidFill>
                <a:srgbClr val="FFFF00"/>
              </a:solidFill>
              <a:latin typeface="Candara" pitchFamily="34" charset="0"/>
            </a:endParaRPr>
          </a:p>
          <a:p>
            <a:r>
              <a:rPr lang="en-US" dirty="0">
                <a:solidFill>
                  <a:srgbClr val="FFFF00"/>
                </a:solidFill>
                <a:latin typeface="Candara" pitchFamily="34" charset="0"/>
              </a:rPr>
              <a:t>“I am sold </a:t>
            </a:r>
            <a:r>
              <a:rPr lang="en-US" b="1" i="1" dirty="0">
                <a:solidFill>
                  <a:srgbClr val="FFFF00"/>
                </a:solidFill>
                <a:latin typeface="Candara" pitchFamily="34" charset="0"/>
              </a:rPr>
              <a:t>under</a:t>
            </a:r>
            <a:r>
              <a:rPr lang="en-US" dirty="0">
                <a:solidFill>
                  <a:srgbClr val="FFFF00"/>
                </a:solidFill>
                <a:latin typeface="Candara" pitchFamily="34" charset="0"/>
              </a:rPr>
              <a:t> sin” 7:14</a:t>
            </a:r>
          </a:p>
          <a:p>
            <a:endParaRPr lang="en-US" dirty="0">
              <a:solidFill>
                <a:srgbClr val="FFFF00"/>
              </a:solidFill>
              <a:latin typeface="Candara" pitchFamily="34" charset="0"/>
            </a:endParaRPr>
          </a:p>
          <a:p>
            <a:r>
              <a:rPr lang="en-US" dirty="0">
                <a:solidFill>
                  <a:srgbClr val="FFFF00"/>
                </a:solidFill>
                <a:latin typeface="Candara" pitchFamily="34" charset="0"/>
              </a:rPr>
              <a:t>“sin that </a:t>
            </a:r>
            <a:r>
              <a:rPr lang="en-US" b="1" i="1" dirty="0" err="1">
                <a:solidFill>
                  <a:srgbClr val="FFFF00"/>
                </a:solidFill>
                <a:latin typeface="Candara" pitchFamily="34" charset="0"/>
              </a:rPr>
              <a:t>dwelleth</a:t>
            </a:r>
            <a:r>
              <a:rPr lang="en-US" dirty="0">
                <a:solidFill>
                  <a:srgbClr val="FFFF00"/>
                </a:solidFill>
                <a:latin typeface="Candara" pitchFamily="34" charset="0"/>
              </a:rPr>
              <a:t> in me” 7:20</a:t>
            </a:r>
          </a:p>
        </p:txBody>
      </p:sp>
      <p:sp>
        <p:nvSpPr>
          <p:cNvPr id="6" name="TextBox 5"/>
          <p:cNvSpPr txBox="1"/>
          <p:nvPr/>
        </p:nvSpPr>
        <p:spPr>
          <a:xfrm>
            <a:off x="819150" y="1972617"/>
            <a:ext cx="7200900" cy="1354217"/>
          </a:xfrm>
          <a:prstGeom prst="rect">
            <a:avLst/>
          </a:prstGeom>
          <a:solidFill>
            <a:schemeClr val="tx2">
              <a:lumMod val="50000"/>
            </a:schemeClr>
          </a:solidFill>
          <a:scene3d>
            <a:camera prst="orthographicFront"/>
            <a:lightRig rig="threePt" dir="t"/>
          </a:scene3d>
          <a:sp3d>
            <a:bevelT w="165100" prst="coolSlant"/>
          </a:sp3d>
        </p:spPr>
        <p:txBody>
          <a:bodyPr wrap="square" rtlCol="0">
            <a:spAutoFit/>
          </a:bodyPr>
          <a:lstStyle/>
          <a:p>
            <a:pPr algn="ctr"/>
            <a:r>
              <a:rPr lang="en-US" sz="2800" b="1" dirty="0">
                <a:solidFill>
                  <a:schemeClr val="bg1"/>
                </a:solidFill>
              </a:rPr>
              <a:t>Robert Roberts (1874)</a:t>
            </a:r>
          </a:p>
          <a:p>
            <a:pPr algn="ctr"/>
            <a:r>
              <a:rPr lang="en-US" i="1" dirty="0">
                <a:solidFill>
                  <a:schemeClr val="bg1"/>
                </a:solidFill>
                <a:latin typeface="Bookman Old Style" pitchFamily="18" charset="0"/>
              </a:rPr>
              <a:t>“A disregard for metonymy and ellipsis in such statements, has led to most of the errors of the apostasy; and is leading some back to them who had escaped”</a:t>
            </a:r>
          </a:p>
        </p:txBody>
      </p:sp>
      <p:sp>
        <p:nvSpPr>
          <p:cNvPr id="7" name="TextBox 6"/>
          <p:cNvSpPr txBox="1"/>
          <p:nvPr/>
        </p:nvSpPr>
        <p:spPr>
          <a:xfrm>
            <a:off x="819150" y="5620206"/>
            <a:ext cx="7505700" cy="830997"/>
          </a:xfrm>
          <a:prstGeom prst="rect">
            <a:avLst/>
          </a:prstGeom>
          <a:noFill/>
        </p:spPr>
        <p:txBody>
          <a:bodyPr wrap="square" rtlCol="0">
            <a:spAutoFit/>
          </a:bodyPr>
          <a:lstStyle/>
          <a:p>
            <a:pPr algn="ctr"/>
            <a:r>
              <a:rPr lang="en-US" sz="2400" dirty="0">
                <a:solidFill>
                  <a:srgbClr val="00FFFF"/>
                </a:solidFill>
              </a:rPr>
              <a:t>Figure of speech used in scripture called </a:t>
            </a:r>
            <a:r>
              <a:rPr lang="en-US" sz="2400" i="1" dirty="0">
                <a:solidFill>
                  <a:srgbClr val="00FFFF"/>
                </a:solidFill>
              </a:rPr>
              <a:t>metonymy,</a:t>
            </a:r>
            <a:r>
              <a:rPr lang="en-US" sz="2400" dirty="0">
                <a:solidFill>
                  <a:srgbClr val="00FFFF"/>
                </a:solidFill>
              </a:rPr>
              <a:t> where one word or expression is substituted for another</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20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Bible Terminology</a:t>
            </a:r>
          </a:p>
        </p:txBody>
      </p:sp>
      <p:sp>
        <p:nvSpPr>
          <p:cNvPr id="3" name="Content Placeholder 2"/>
          <p:cNvSpPr>
            <a:spLocks noGrp="1"/>
          </p:cNvSpPr>
          <p:nvPr>
            <p:ph sz="half" idx="1"/>
          </p:nvPr>
        </p:nvSpPr>
        <p:spPr>
          <a:xfrm>
            <a:off x="685799" y="1562100"/>
            <a:ext cx="4210051" cy="4114800"/>
          </a:xfrm>
        </p:spPr>
        <p:txBody>
          <a:bodyPr/>
          <a:lstStyle/>
          <a:p>
            <a:pPr marL="0" indent="0">
              <a:buNone/>
            </a:pPr>
            <a:r>
              <a:rPr lang="en-US" dirty="0"/>
              <a:t>We live under </a:t>
            </a:r>
            <a:r>
              <a:rPr lang="en-US" dirty="0">
                <a:solidFill>
                  <a:srgbClr val="00FF00"/>
                </a:solidFill>
              </a:rPr>
              <a:t>the constitution of sin, </a:t>
            </a:r>
            <a:r>
              <a:rPr lang="en-US" dirty="0"/>
              <a:t>i.e. under sin’s dominion; this is our natural environment. This is the environment in which sin rules and is described in scripture as “sinful flesh” </a:t>
            </a:r>
            <a:r>
              <a:rPr lang="en-US" dirty="0">
                <a:solidFill>
                  <a:srgbClr val="FFFF00"/>
                </a:solidFill>
              </a:rPr>
              <a:t>or the flesh of sin</a:t>
            </a:r>
            <a:endParaRPr lang="en-CA" dirty="0">
              <a:solidFill>
                <a:srgbClr val="FFFF00"/>
              </a:solidFill>
            </a:endParaRPr>
          </a:p>
        </p:txBody>
      </p:sp>
      <p:sp>
        <p:nvSpPr>
          <p:cNvPr id="4" name="Content Placeholder 3"/>
          <p:cNvSpPr>
            <a:spLocks noGrp="1"/>
          </p:cNvSpPr>
          <p:nvPr>
            <p:ph sz="half" idx="2"/>
          </p:nvPr>
        </p:nvSpPr>
        <p:spPr>
          <a:xfrm>
            <a:off x="5229224" y="1562100"/>
            <a:ext cx="3686176" cy="2190750"/>
          </a:xfrm>
        </p:spPr>
        <p:txBody>
          <a:bodyPr/>
          <a:lstStyle/>
          <a:p>
            <a:pPr>
              <a:buNone/>
            </a:pPr>
            <a:r>
              <a:rPr lang="en-CA" b="1" dirty="0">
                <a:solidFill>
                  <a:srgbClr val="00FFFF"/>
                </a:solidFill>
              </a:rPr>
              <a:t>The constitution of sin</a:t>
            </a:r>
          </a:p>
          <a:p>
            <a:r>
              <a:rPr lang="en-CA" dirty="0"/>
              <a:t>sinful flesh</a:t>
            </a:r>
          </a:p>
          <a:p>
            <a:r>
              <a:rPr lang="en-CA" dirty="0"/>
              <a:t>body of sin</a:t>
            </a:r>
            <a:endParaRPr lang="en-US" dirty="0"/>
          </a:p>
          <a:p>
            <a:r>
              <a:rPr lang="en-CA" dirty="0"/>
              <a:t>body of this death</a:t>
            </a:r>
            <a:endParaRPr lang="en-US" dirty="0"/>
          </a:p>
          <a:p>
            <a:endParaRPr lang="en-US" dirty="0"/>
          </a:p>
        </p:txBody>
      </p:sp>
      <p:sp>
        <p:nvSpPr>
          <p:cNvPr id="5" name="Slide Number Placeholder 4"/>
          <p:cNvSpPr>
            <a:spLocks noGrp="1"/>
          </p:cNvSpPr>
          <p:nvPr>
            <p:ph type="sldNum" sz="quarter" idx="11"/>
          </p:nvPr>
        </p:nvSpPr>
        <p:spPr bwMode="auto">
          <a:xfrm>
            <a:off x="7086600" y="6324600"/>
            <a:ext cx="19050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defPPr>
              <a:defRPr lang="en-US"/>
            </a:defPPr>
            <a:lvl1pPr algn="r" rtl="0" eaLnBrk="0" fontAlgn="base" hangingPunct="0">
              <a:spcBef>
                <a:spcPct val="0"/>
              </a:spcBef>
              <a:spcAft>
                <a:spcPct val="0"/>
              </a:spcAft>
              <a:defRPr sz="1200" kern="1200">
                <a:solidFill>
                  <a:schemeClr val="tx1"/>
                </a:solidFill>
                <a:latin typeface="+mj-lt"/>
                <a:ea typeface="+mn-ea"/>
                <a:cs typeface="+mn-cs"/>
              </a:defRPr>
            </a:lvl1pPr>
            <a:lvl2pPr marL="457200" algn="l" rtl="0" eaLnBrk="0" fontAlgn="base" hangingPunct="0">
              <a:spcBef>
                <a:spcPct val="0"/>
              </a:spcBef>
              <a:spcAft>
                <a:spcPct val="0"/>
              </a:spcAft>
              <a:defRPr sz="2400" kern="1200">
                <a:solidFill>
                  <a:schemeClr val="tx1"/>
                </a:solidFill>
                <a:latin typeface="Arial" charset="0"/>
                <a:ea typeface="+mn-ea"/>
                <a:cs typeface="+mn-cs"/>
              </a:defRPr>
            </a:lvl2pPr>
            <a:lvl3pPr marL="914400" algn="l" rtl="0" eaLnBrk="0" fontAlgn="base" hangingPunct="0">
              <a:spcBef>
                <a:spcPct val="0"/>
              </a:spcBef>
              <a:spcAft>
                <a:spcPct val="0"/>
              </a:spcAft>
              <a:defRPr sz="2400" kern="1200">
                <a:solidFill>
                  <a:schemeClr val="tx1"/>
                </a:solidFill>
                <a:latin typeface="Arial" charset="0"/>
                <a:ea typeface="+mn-ea"/>
                <a:cs typeface="+mn-cs"/>
              </a:defRPr>
            </a:lvl3pPr>
            <a:lvl4pPr marL="1371600" algn="l" rtl="0" eaLnBrk="0" fontAlgn="base" hangingPunct="0">
              <a:spcBef>
                <a:spcPct val="0"/>
              </a:spcBef>
              <a:spcAft>
                <a:spcPct val="0"/>
              </a:spcAft>
              <a:defRPr sz="2400" kern="1200">
                <a:solidFill>
                  <a:schemeClr val="tx1"/>
                </a:solidFill>
                <a:latin typeface="Arial" charset="0"/>
                <a:ea typeface="+mn-ea"/>
                <a:cs typeface="+mn-cs"/>
              </a:defRPr>
            </a:lvl4pPr>
            <a:lvl5pPr marL="1828800" algn="l" rtl="0" eaLnBrk="0" fontAlgn="base" hangingPunct="0">
              <a:spcBef>
                <a:spcPct val="0"/>
              </a:spcBef>
              <a:spcAft>
                <a:spcPct val="0"/>
              </a:spcAft>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a:lstStyle>
          <a:p>
            <a:fld id="{9DA55731-1DFC-4D73-AD94-4B8B44184296}" type="slidenum">
              <a:rPr lang="en-US" smtClean="0"/>
              <a:pPr/>
              <a:t>9</a:t>
            </a:fld>
            <a:endParaRPr 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The law of sin and death</a:t>
            </a:r>
          </a:p>
        </p:txBody>
      </p:sp>
      <p:sp>
        <p:nvSpPr>
          <p:cNvPr id="3" name="Content Placeholder 2"/>
          <p:cNvSpPr>
            <a:spLocks noGrp="1"/>
          </p:cNvSpPr>
          <p:nvPr>
            <p:ph sz="half" idx="1"/>
          </p:nvPr>
        </p:nvSpPr>
        <p:spPr>
          <a:xfrm>
            <a:off x="685800" y="2352675"/>
            <a:ext cx="3810000" cy="3819525"/>
          </a:xfrm>
        </p:spPr>
        <p:txBody>
          <a:bodyPr/>
          <a:lstStyle/>
          <a:p>
            <a:r>
              <a:rPr lang="en-US" dirty="0"/>
              <a:t>What was it that dwelt in Paul?</a:t>
            </a:r>
          </a:p>
          <a:p>
            <a:r>
              <a:rPr lang="en-US" dirty="0"/>
              <a:t>How did sin dwell in Paul?</a:t>
            </a:r>
          </a:p>
          <a:p>
            <a:r>
              <a:rPr lang="en-US" dirty="0"/>
              <a:t>What did that law produce?</a:t>
            </a:r>
          </a:p>
        </p:txBody>
      </p:sp>
      <p:sp>
        <p:nvSpPr>
          <p:cNvPr id="4" name="Content Placeholder 3"/>
          <p:cNvSpPr>
            <a:spLocks noGrp="1"/>
          </p:cNvSpPr>
          <p:nvPr>
            <p:ph sz="half" idx="2"/>
          </p:nvPr>
        </p:nvSpPr>
        <p:spPr>
          <a:xfrm>
            <a:off x="4648200" y="2352675"/>
            <a:ext cx="3924300" cy="3829050"/>
          </a:xfrm>
        </p:spPr>
        <p:txBody>
          <a:bodyPr/>
          <a:lstStyle/>
          <a:p>
            <a:r>
              <a:rPr lang="en-US" dirty="0"/>
              <a:t>“</a:t>
            </a:r>
            <a:r>
              <a:rPr lang="en-US" b="1" dirty="0">
                <a:solidFill>
                  <a:srgbClr val="FFFF00"/>
                </a:solidFill>
              </a:rPr>
              <a:t>sin</a:t>
            </a:r>
            <a:r>
              <a:rPr lang="en-US" dirty="0"/>
              <a:t> that </a:t>
            </a:r>
            <a:r>
              <a:rPr lang="en-US" dirty="0" err="1"/>
              <a:t>dwelleth</a:t>
            </a:r>
            <a:r>
              <a:rPr lang="en-US" dirty="0"/>
              <a:t> in me” (verse 17, 20)</a:t>
            </a:r>
          </a:p>
          <a:p>
            <a:r>
              <a:rPr lang="en-US" dirty="0"/>
              <a:t>“</a:t>
            </a:r>
            <a:r>
              <a:rPr lang="en-US" b="1" dirty="0">
                <a:solidFill>
                  <a:srgbClr val="FFFF00"/>
                </a:solidFill>
              </a:rPr>
              <a:t>the law </a:t>
            </a:r>
            <a:r>
              <a:rPr lang="en-US" dirty="0"/>
              <a:t>of sin in my members” (verse 23)</a:t>
            </a:r>
          </a:p>
          <a:p>
            <a:r>
              <a:rPr lang="en-US" dirty="0"/>
              <a:t>“the law of sin and </a:t>
            </a:r>
            <a:r>
              <a:rPr lang="en-US" b="1" dirty="0">
                <a:solidFill>
                  <a:srgbClr val="FFFF00"/>
                </a:solidFill>
              </a:rPr>
              <a:t>death</a:t>
            </a:r>
            <a:r>
              <a:rPr lang="en-US" dirty="0"/>
              <a:t>” (Romans 8:2)</a:t>
            </a:r>
          </a:p>
        </p:txBody>
      </p:sp>
      <p:sp>
        <p:nvSpPr>
          <p:cNvPr id="5" name="Slide Number Placeholder 4"/>
          <p:cNvSpPr>
            <a:spLocks noGrp="1"/>
          </p:cNvSpPr>
          <p:nvPr>
            <p:ph type="sldNum" sz="quarter" idx="11"/>
          </p:nvPr>
        </p:nvSpPr>
        <p:spPr bwMode="auto">
          <a:xfrm>
            <a:off x="7086600" y="6324600"/>
            <a:ext cx="19050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defPPr>
              <a:defRPr lang="en-US"/>
            </a:defPPr>
            <a:lvl1pPr algn="r" rtl="0" eaLnBrk="0" fontAlgn="base" hangingPunct="0">
              <a:spcBef>
                <a:spcPct val="0"/>
              </a:spcBef>
              <a:spcAft>
                <a:spcPct val="0"/>
              </a:spcAft>
              <a:defRPr sz="1200" kern="1200">
                <a:solidFill>
                  <a:schemeClr val="tx1"/>
                </a:solidFill>
                <a:latin typeface="+mj-lt"/>
                <a:ea typeface="+mn-ea"/>
                <a:cs typeface="+mn-cs"/>
              </a:defRPr>
            </a:lvl1pPr>
            <a:lvl2pPr marL="457200" algn="l" rtl="0" eaLnBrk="0" fontAlgn="base" hangingPunct="0">
              <a:spcBef>
                <a:spcPct val="0"/>
              </a:spcBef>
              <a:spcAft>
                <a:spcPct val="0"/>
              </a:spcAft>
              <a:defRPr sz="2400" kern="1200">
                <a:solidFill>
                  <a:schemeClr val="tx1"/>
                </a:solidFill>
                <a:latin typeface="Arial" charset="0"/>
                <a:ea typeface="+mn-ea"/>
                <a:cs typeface="+mn-cs"/>
              </a:defRPr>
            </a:lvl2pPr>
            <a:lvl3pPr marL="914400" algn="l" rtl="0" eaLnBrk="0" fontAlgn="base" hangingPunct="0">
              <a:spcBef>
                <a:spcPct val="0"/>
              </a:spcBef>
              <a:spcAft>
                <a:spcPct val="0"/>
              </a:spcAft>
              <a:defRPr sz="2400" kern="1200">
                <a:solidFill>
                  <a:schemeClr val="tx1"/>
                </a:solidFill>
                <a:latin typeface="Arial" charset="0"/>
                <a:ea typeface="+mn-ea"/>
                <a:cs typeface="+mn-cs"/>
              </a:defRPr>
            </a:lvl3pPr>
            <a:lvl4pPr marL="1371600" algn="l" rtl="0" eaLnBrk="0" fontAlgn="base" hangingPunct="0">
              <a:spcBef>
                <a:spcPct val="0"/>
              </a:spcBef>
              <a:spcAft>
                <a:spcPct val="0"/>
              </a:spcAft>
              <a:defRPr sz="2400" kern="1200">
                <a:solidFill>
                  <a:schemeClr val="tx1"/>
                </a:solidFill>
                <a:latin typeface="Arial" charset="0"/>
                <a:ea typeface="+mn-ea"/>
                <a:cs typeface="+mn-cs"/>
              </a:defRPr>
            </a:lvl4pPr>
            <a:lvl5pPr marL="1828800" algn="l" rtl="0" eaLnBrk="0" fontAlgn="base" hangingPunct="0">
              <a:spcBef>
                <a:spcPct val="0"/>
              </a:spcBef>
              <a:spcAft>
                <a:spcPct val="0"/>
              </a:spcAft>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a:lstStyle>
          <a:p>
            <a:fld id="{9DA55731-1DFC-4D73-AD94-4B8B44184296}" type="slidenum">
              <a:rPr lang="en-US" smtClean="0"/>
              <a:pPr/>
              <a:t>10</a:t>
            </a:fld>
            <a:endParaRPr lang="en-US"/>
          </a:p>
        </p:txBody>
      </p:sp>
      <p:sp>
        <p:nvSpPr>
          <p:cNvPr id="8" name="TextBox 7"/>
          <p:cNvSpPr txBox="1"/>
          <p:nvPr/>
        </p:nvSpPr>
        <p:spPr>
          <a:xfrm>
            <a:off x="704850" y="1571625"/>
            <a:ext cx="7667625" cy="523220"/>
          </a:xfrm>
          <a:prstGeom prst="rect">
            <a:avLst/>
          </a:prstGeom>
          <a:noFill/>
        </p:spPr>
        <p:txBody>
          <a:bodyPr wrap="square" rtlCol="0">
            <a:spAutoFit/>
          </a:bodyPr>
          <a:lstStyle/>
          <a:p>
            <a:r>
              <a:rPr lang="en-US" sz="2800" i="1" dirty="0">
                <a:solidFill>
                  <a:srgbClr val="00FFFF"/>
                </a:solidFill>
                <a:latin typeface="Candara" pitchFamily="34" charset="0"/>
              </a:rPr>
              <a:t>Paul said “in me </a:t>
            </a:r>
            <a:r>
              <a:rPr lang="en-US" sz="2800" i="1" dirty="0" err="1">
                <a:solidFill>
                  <a:srgbClr val="00FFFF"/>
                </a:solidFill>
                <a:latin typeface="Candara" pitchFamily="34" charset="0"/>
              </a:rPr>
              <a:t>dwelleth</a:t>
            </a:r>
            <a:r>
              <a:rPr lang="en-US" sz="2800" i="1" dirty="0">
                <a:solidFill>
                  <a:srgbClr val="00FFFF"/>
                </a:solidFill>
                <a:latin typeface="Candara" pitchFamily="34" charset="0"/>
              </a:rPr>
              <a:t> no good thing” (verse 18)</a:t>
            </a:r>
          </a:p>
        </p:txBody>
      </p:sp>
      <p:sp>
        <p:nvSpPr>
          <p:cNvPr id="7" name="TextBox 6"/>
          <p:cNvSpPr txBox="1"/>
          <p:nvPr/>
        </p:nvSpPr>
        <p:spPr>
          <a:xfrm>
            <a:off x="990599" y="5391150"/>
            <a:ext cx="7134225" cy="954107"/>
          </a:xfrm>
          <a:prstGeom prst="rect">
            <a:avLst/>
          </a:prstGeom>
          <a:noFill/>
        </p:spPr>
        <p:txBody>
          <a:bodyPr wrap="square" rtlCol="0">
            <a:spAutoFit/>
          </a:bodyPr>
          <a:lstStyle/>
          <a:p>
            <a:pPr algn="ctr"/>
            <a:r>
              <a:rPr lang="en-US" sz="2800" b="1" i="1" dirty="0">
                <a:solidFill>
                  <a:srgbClr val="FFFF00"/>
                </a:solidFill>
                <a:latin typeface="Candara" pitchFamily="34" charset="0"/>
              </a:rPr>
              <a:t>Mankind has moved from being “very good” to “no good thing”</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par>
                          <p:cTn id="8" fill="hold">
                            <p:stCondLst>
                              <p:cond delay="2000"/>
                            </p:stCondLst>
                            <p:childTnLst>
                              <p:par>
                                <p:cTn id="9" presetID="10" presetClass="entr" presetSubtype="0" fill="hold" nodeType="afterEffect">
                                  <p:stCondLst>
                                    <p:cond delay="500"/>
                                  </p:stCondLst>
                                  <p:childTnLst>
                                    <p:set>
                                      <p:cBhvr>
                                        <p:cTn id="10" dur="1" fill="hold">
                                          <p:stCondLst>
                                            <p:cond delay="0"/>
                                          </p:stCondLst>
                                        </p:cTn>
                                        <p:tgtEl>
                                          <p:spTgt spid="4">
                                            <p:txEl>
                                              <p:pRg st="0" end="0"/>
                                            </p:txEl>
                                          </p:spTgt>
                                        </p:tgtEl>
                                        <p:attrNameLst>
                                          <p:attrName>style.visibility</p:attrName>
                                        </p:attrNameLst>
                                      </p:cBhvr>
                                      <p:to>
                                        <p:strVal val="visible"/>
                                      </p:to>
                                    </p:set>
                                    <p:animEffect transition="in" filter="fade">
                                      <p:cBhvr>
                                        <p:cTn id="11" dur="2000"/>
                                        <p:tgtEl>
                                          <p:spTgt spid="4">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grpId="0"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animEffect transition="in" filter="fade">
                                      <p:cBhvr>
                                        <p:cTn id="16" dur="2000"/>
                                        <p:tgtEl>
                                          <p:spTgt spid="3">
                                            <p:txEl>
                                              <p:pRg st="1" end="1"/>
                                            </p:txEl>
                                          </p:spTgt>
                                        </p:tgtEl>
                                      </p:cBhvr>
                                    </p:animEffect>
                                  </p:childTnLst>
                                </p:cTn>
                              </p:par>
                            </p:childTnLst>
                          </p:cTn>
                        </p:par>
                        <p:par>
                          <p:cTn id="17" fill="hold">
                            <p:stCondLst>
                              <p:cond delay="2000"/>
                            </p:stCondLst>
                            <p:childTnLst>
                              <p:par>
                                <p:cTn id="18" presetID="10" presetClass="entr" presetSubtype="0" fill="hold" nodeType="afterEffect">
                                  <p:stCondLst>
                                    <p:cond delay="500"/>
                                  </p:stCondLst>
                                  <p:childTnLst>
                                    <p:set>
                                      <p:cBhvr>
                                        <p:cTn id="19" dur="1" fill="hold">
                                          <p:stCondLst>
                                            <p:cond delay="0"/>
                                          </p:stCondLst>
                                        </p:cTn>
                                        <p:tgtEl>
                                          <p:spTgt spid="4">
                                            <p:txEl>
                                              <p:pRg st="1" end="1"/>
                                            </p:txEl>
                                          </p:spTgt>
                                        </p:tgtEl>
                                        <p:attrNameLst>
                                          <p:attrName>style.visibility</p:attrName>
                                        </p:attrNameLst>
                                      </p:cBhvr>
                                      <p:to>
                                        <p:strVal val="visible"/>
                                      </p:to>
                                    </p:set>
                                    <p:animEffect transition="in" filter="fade">
                                      <p:cBhvr>
                                        <p:cTn id="20" dur="2000"/>
                                        <p:tgtEl>
                                          <p:spTgt spid="4">
                                            <p:txEl>
                                              <p:pRg st="1" end="1"/>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Effect transition="in" filter="fade">
                                      <p:cBhvr>
                                        <p:cTn id="25" dur="2000"/>
                                        <p:tgtEl>
                                          <p:spTgt spid="3">
                                            <p:txEl>
                                              <p:pRg st="2" end="2"/>
                                            </p:txEl>
                                          </p:spTgt>
                                        </p:tgtEl>
                                      </p:cBhvr>
                                    </p:animEffect>
                                  </p:childTnLst>
                                </p:cTn>
                              </p:par>
                            </p:childTnLst>
                          </p:cTn>
                        </p:par>
                        <p:par>
                          <p:cTn id="26" fill="hold">
                            <p:stCondLst>
                              <p:cond delay="2000"/>
                            </p:stCondLst>
                            <p:childTnLst>
                              <p:par>
                                <p:cTn id="27" presetID="10" presetClass="entr" presetSubtype="0" fill="hold" nodeType="afterEffect">
                                  <p:stCondLst>
                                    <p:cond delay="500"/>
                                  </p:stCondLst>
                                  <p:childTnLst>
                                    <p:set>
                                      <p:cBhvr>
                                        <p:cTn id="28" dur="1" fill="hold">
                                          <p:stCondLst>
                                            <p:cond delay="0"/>
                                          </p:stCondLst>
                                        </p:cTn>
                                        <p:tgtEl>
                                          <p:spTgt spid="4">
                                            <p:txEl>
                                              <p:pRg st="2" end="2"/>
                                            </p:txEl>
                                          </p:spTgt>
                                        </p:tgtEl>
                                        <p:attrNameLst>
                                          <p:attrName>style.visibility</p:attrName>
                                        </p:attrNameLst>
                                      </p:cBhvr>
                                      <p:to>
                                        <p:strVal val="visible"/>
                                      </p:to>
                                    </p:set>
                                    <p:animEffect transition="in" filter="fade">
                                      <p:cBhvr>
                                        <p:cTn id="29" dur="2000"/>
                                        <p:tgtEl>
                                          <p:spTgt spid="4">
                                            <p:txEl>
                                              <p:pRg st="2" end="2"/>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53" presetClass="entr" presetSubtype="0" fill="hold" grpId="0" nodeType="clickEffect">
                                  <p:stCondLst>
                                    <p:cond delay="0"/>
                                  </p:stCondLst>
                                  <p:childTnLst>
                                    <p:set>
                                      <p:cBhvr>
                                        <p:cTn id="33" dur="1" fill="hold">
                                          <p:stCondLst>
                                            <p:cond delay="0"/>
                                          </p:stCondLst>
                                        </p:cTn>
                                        <p:tgtEl>
                                          <p:spTgt spid="7"/>
                                        </p:tgtEl>
                                        <p:attrNameLst>
                                          <p:attrName>style.visibility</p:attrName>
                                        </p:attrNameLst>
                                      </p:cBhvr>
                                      <p:to>
                                        <p:strVal val="visible"/>
                                      </p:to>
                                    </p:set>
                                    <p:anim calcmode="lin" valueType="num">
                                      <p:cBhvr>
                                        <p:cTn id="34" dur="500" fill="hold"/>
                                        <p:tgtEl>
                                          <p:spTgt spid="7"/>
                                        </p:tgtEl>
                                        <p:attrNameLst>
                                          <p:attrName>ppt_w</p:attrName>
                                        </p:attrNameLst>
                                      </p:cBhvr>
                                      <p:tavLst>
                                        <p:tav tm="0">
                                          <p:val>
                                            <p:fltVal val="0"/>
                                          </p:val>
                                        </p:tav>
                                        <p:tav tm="100000">
                                          <p:val>
                                            <p:strVal val="#ppt_w"/>
                                          </p:val>
                                        </p:tav>
                                      </p:tavLst>
                                    </p:anim>
                                    <p:anim calcmode="lin" valueType="num">
                                      <p:cBhvr>
                                        <p:cTn id="35" dur="500" fill="hold"/>
                                        <p:tgtEl>
                                          <p:spTgt spid="7"/>
                                        </p:tgtEl>
                                        <p:attrNameLst>
                                          <p:attrName>ppt_h</p:attrName>
                                        </p:attrNameLst>
                                      </p:cBhvr>
                                      <p:tavLst>
                                        <p:tav tm="0">
                                          <p:val>
                                            <p:fltVal val="0"/>
                                          </p:val>
                                        </p:tav>
                                        <p:tav tm="100000">
                                          <p:val>
                                            <p:strVal val="#ppt_h"/>
                                          </p:val>
                                        </p:tav>
                                      </p:tavLst>
                                    </p:anim>
                                    <p:animEffect transition="in" filter="fade">
                                      <p:cBhvr>
                                        <p:cTn id="3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fontScale="90000"/>
          </a:bodyPr>
          <a:lstStyle/>
          <a:p>
            <a:r>
              <a:rPr lang="en-US" dirty="0"/>
              <a:t>The flesh and sin</a:t>
            </a:r>
          </a:p>
        </p:txBody>
      </p:sp>
      <p:sp>
        <p:nvSpPr>
          <p:cNvPr id="5" name="Slide Number Placeholder 4"/>
          <p:cNvSpPr>
            <a:spLocks noGrp="1"/>
          </p:cNvSpPr>
          <p:nvPr>
            <p:ph type="sldNum" sz="quarter" idx="11"/>
          </p:nvPr>
        </p:nvSpPr>
        <p:spPr/>
        <p:txBody>
          <a:bodyPr/>
          <a:lstStyle/>
          <a:p>
            <a:fld id="{9DA55731-1DFC-4D73-AD94-4B8B44184296}" type="slidenum">
              <a:rPr lang="en-US" smtClean="0"/>
              <a:pPr/>
              <a:t>11</a:t>
            </a:fld>
            <a:endParaRPr lang="en-US"/>
          </a:p>
        </p:txBody>
      </p:sp>
      <p:pic>
        <p:nvPicPr>
          <p:cNvPr id="7" name="Picture 6" descr="Body outline.gif"/>
          <p:cNvPicPr>
            <a:picLocks noChangeAspect="1"/>
          </p:cNvPicPr>
          <p:nvPr/>
        </p:nvPicPr>
        <p:blipFill>
          <a:blip r:embed="rId3" cstate="print"/>
          <a:srcRect t="14909"/>
          <a:stretch>
            <a:fillRect/>
          </a:stretch>
        </p:blipFill>
        <p:spPr>
          <a:xfrm>
            <a:off x="5715172" y="2009775"/>
            <a:ext cx="2714280" cy="4457700"/>
          </a:xfrm>
          <a:prstGeom prst="rect">
            <a:avLst/>
          </a:prstGeom>
        </p:spPr>
      </p:pic>
      <p:pic>
        <p:nvPicPr>
          <p:cNvPr id="8" name="Picture 7" descr="Body outline.gif"/>
          <p:cNvPicPr>
            <a:picLocks noChangeAspect="1"/>
          </p:cNvPicPr>
          <p:nvPr/>
        </p:nvPicPr>
        <p:blipFill>
          <a:blip r:embed="rId3" cstate="print"/>
          <a:stretch>
            <a:fillRect/>
          </a:stretch>
        </p:blipFill>
        <p:spPr>
          <a:xfrm>
            <a:off x="5715172" y="1228725"/>
            <a:ext cx="2714280" cy="5238750"/>
          </a:xfrm>
          <a:prstGeom prst="rect">
            <a:avLst/>
          </a:prstGeom>
        </p:spPr>
      </p:pic>
      <p:sp>
        <p:nvSpPr>
          <p:cNvPr id="9" name="TextBox 8"/>
          <p:cNvSpPr txBox="1"/>
          <p:nvPr/>
        </p:nvSpPr>
        <p:spPr>
          <a:xfrm>
            <a:off x="638353" y="1228725"/>
            <a:ext cx="4648200" cy="4832092"/>
          </a:xfrm>
          <a:prstGeom prst="rect">
            <a:avLst/>
          </a:prstGeom>
          <a:noFill/>
          <a:scene3d>
            <a:camera prst="orthographicFront"/>
            <a:lightRig rig="threePt" dir="t"/>
          </a:scene3d>
          <a:sp3d>
            <a:bevelT/>
          </a:sp3d>
        </p:spPr>
        <p:txBody>
          <a:bodyPr wrap="square" rtlCol="0">
            <a:spAutoFit/>
          </a:bodyPr>
          <a:lstStyle/>
          <a:p>
            <a:r>
              <a:rPr lang="en-US" sz="2800" i="1" dirty="0">
                <a:solidFill>
                  <a:schemeClr val="bg1"/>
                </a:solidFill>
                <a:latin typeface="Candara" pitchFamily="34" charset="0"/>
              </a:rPr>
              <a:t>Paul does not say “my flesh is no good thing”</a:t>
            </a:r>
          </a:p>
          <a:p>
            <a:r>
              <a:rPr lang="en-US" sz="2800" i="1" dirty="0">
                <a:solidFill>
                  <a:schemeClr val="bg1"/>
                </a:solidFill>
                <a:latin typeface="Candara" pitchFamily="34" charset="0"/>
              </a:rPr>
              <a:t>Rather </a:t>
            </a:r>
            <a:r>
              <a:rPr lang="en-US" sz="2800" b="1" i="1" dirty="0">
                <a:solidFill>
                  <a:srgbClr val="00FFFF"/>
                </a:solidFill>
                <a:latin typeface="Candara" pitchFamily="34" charset="0"/>
              </a:rPr>
              <a:t>“</a:t>
            </a:r>
            <a:r>
              <a:rPr lang="en-US" sz="2800" b="1" i="1" u="sng" dirty="0">
                <a:solidFill>
                  <a:srgbClr val="00FFFF"/>
                </a:solidFill>
                <a:latin typeface="Candara" pitchFamily="34" charset="0"/>
              </a:rPr>
              <a:t>in</a:t>
            </a:r>
            <a:r>
              <a:rPr lang="en-US" sz="2800" b="1" i="1" dirty="0">
                <a:solidFill>
                  <a:srgbClr val="00FFFF"/>
                </a:solidFill>
                <a:latin typeface="Candara" pitchFamily="34" charset="0"/>
              </a:rPr>
              <a:t> </a:t>
            </a:r>
            <a:r>
              <a:rPr lang="en-US" sz="2800" i="1" dirty="0">
                <a:solidFill>
                  <a:schemeClr val="bg1"/>
                </a:solidFill>
                <a:latin typeface="Candara" pitchFamily="34" charset="0"/>
              </a:rPr>
              <a:t>my flesh </a:t>
            </a:r>
            <a:r>
              <a:rPr lang="en-US" sz="2800" i="1" dirty="0" err="1">
                <a:solidFill>
                  <a:schemeClr val="bg1"/>
                </a:solidFill>
                <a:latin typeface="Candara" pitchFamily="34" charset="0"/>
              </a:rPr>
              <a:t>dwelleth</a:t>
            </a:r>
            <a:r>
              <a:rPr lang="en-US" sz="2800" i="1" dirty="0">
                <a:solidFill>
                  <a:schemeClr val="bg1"/>
                </a:solidFill>
                <a:latin typeface="Candara" pitchFamily="34" charset="0"/>
              </a:rPr>
              <a:t> no good thing” (Romans 7:18)</a:t>
            </a:r>
          </a:p>
          <a:p>
            <a:endParaRPr lang="en-US" sz="2800" i="1" dirty="0">
              <a:solidFill>
                <a:schemeClr val="bg1"/>
              </a:solidFill>
              <a:latin typeface="Candara" pitchFamily="34" charset="0"/>
            </a:endParaRPr>
          </a:p>
          <a:p>
            <a:r>
              <a:rPr lang="en-US" sz="2800" i="1" dirty="0">
                <a:solidFill>
                  <a:schemeClr val="bg1"/>
                </a:solidFill>
                <a:latin typeface="Candara" pitchFamily="34" charset="0"/>
              </a:rPr>
              <a:t>Neither would we suggest that the body thinks for itself.</a:t>
            </a:r>
          </a:p>
          <a:p>
            <a:endParaRPr lang="en-US" sz="2800" i="1" dirty="0">
              <a:solidFill>
                <a:schemeClr val="bg1"/>
              </a:solidFill>
              <a:latin typeface="Candara" pitchFamily="34" charset="0"/>
            </a:endParaRPr>
          </a:p>
          <a:p>
            <a:r>
              <a:rPr lang="en-US" sz="2800" i="1" dirty="0">
                <a:solidFill>
                  <a:schemeClr val="bg1"/>
                </a:solidFill>
                <a:latin typeface="Candara" pitchFamily="34" charset="0"/>
              </a:rPr>
              <a:t>It is the carnal mind – the </a:t>
            </a:r>
            <a:r>
              <a:rPr lang="en-US" sz="2800" b="1" i="1" dirty="0">
                <a:solidFill>
                  <a:srgbClr val="00FFFF"/>
                </a:solidFill>
                <a:latin typeface="Candara" pitchFamily="34" charset="0"/>
              </a:rPr>
              <a:t>imagination</a:t>
            </a:r>
            <a:r>
              <a:rPr lang="en-US" sz="2800" i="1" dirty="0">
                <a:solidFill>
                  <a:schemeClr val="bg1"/>
                </a:solidFill>
                <a:latin typeface="Candara" pitchFamily="34" charset="0"/>
              </a:rPr>
              <a:t> of men’s heart: Romans 8:5-8</a:t>
            </a:r>
          </a:p>
        </p:txBody>
      </p:sp>
      <p:sp>
        <p:nvSpPr>
          <p:cNvPr id="10" name="TextBox 9"/>
          <p:cNvSpPr txBox="1"/>
          <p:nvPr/>
        </p:nvSpPr>
        <p:spPr>
          <a:xfrm rot="19994820">
            <a:off x="5114925" y="1866900"/>
            <a:ext cx="1847850" cy="338554"/>
          </a:xfrm>
          <a:prstGeom prst="rect">
            <a:avLst/>
          </a:prstGeom>
          <a:noFill/>
        </p:spPr>
        <p:txBody>
          <a:bodyPr wrap="square" rtlCol="0">
            <a:spAutoFit/>
          </a:bodyPr>
          <a:lstStyle/>
          <a:p>
            <a:pPr algn="ctr"/>
            <a:r>
              <a:rPr lang="en-US" sz="1600" b="1" dirty="0">
                <a:solidFill>
                  <a:schemeClr val="bg1"/>
                </a:solidFill>
                <a:latin typeface="Bookman Old Style" pitchFamily="18" charset="0"/>
              </a:rPr>
              <a:t>MORTAL</a:t>
            </a:r>
          </a:p>
        </p:txBody>
      </p:sp>
      <p:sp>
        <p:nvSpPr>
          <p:cNvPr id="11" name="TextBox 10"/>
          <p:cNvSpPr txBox="1"/>
          <p:nvPr/>
        </p:nvSpPr>
        <p:spPr>
          <a:xfrm rot="3325509">
            <a:off x="7067550" y="1743075"/>
            <a:ext cx="1847850" cy="338554"/>
          </a:xfrm>
          <a:prstGeom prst="rect">
            <a:avLst/>
          </a:prstGeom>
          <a:noFill/>
        </p:spPr>
        <p:txBody>
          <a:bodyPr wrap="square" rtlCol="0">
            <a:spAutoFit/>
          </a:bodyPr>
          <a:lstStyle/>
          <a:p>
            <a:pPr algn="ctr"/>
            <a:r>
              <a:rPr lang="en-US" sz="1600" b="1" dirty="0">
                <a:solidFill>
                  <a:schemeClr val="bg1"/>
                </a:solidFill>
                <a:latin typeface="Bookman Old Style" pitchFamily="18" charset="0"/>
              </a:rPr>
              <a:t>CORRUPTIBLE</a:t>
            </a:r>
          </a:p>
        </p:txBody>
      </p:sp>
      <p:sp>
        <p:nvSpPr>
          <p:cNvPr id="12" name="TextBox 11"/>
          <p:cNvSpPr txBox="1"/>
          <p:nvPr/>
        </p:nvSpPr>
        <p:spPr>
          <a:xfrm rot="3552590">
            <a:off x="7601705" y="3276600"/>
            <a:ext cx="1847850" cy="338554"/>
          </a:xfrm>
          <a:prstGeom prst="rect">
            <a:avLst/>
          </a:prstGeom>
          <a:noFill/>
        </p:spPr>
        <p:txBody>
          <a:bodyPr wrap="square" rtlCol="0">
            <a:spAutoFit/>
          </a:bodyPr>
          <a:lstStyle/>
          <a:p>
            <a:pPr algn="ctr"/>
            <a:r>
              <a:rPr lang="en-US" sz="1600" b="1" dirty="0">
                <a:solidFill>
                  <a:schemeClr val="bg1"/>
                </a:solidFill>
                <a:latin typeface="Bookman Old Style" pitchFamily="18" charset="0"/>
              </a:rPr>
              <a:t>UNCLEAN</a:t>
            </a:r>
          </a:p>
        </p:txBody>
      </p:sp>
      <p:sp>
        <p:nvSpPr>
          <p:cNvPr id="13" name="TextBox 12"/>
          <p:cNvSpPr txBox="1"/>
          <p:nvPr/>
        </p:nvSpPr>
        <p:spPr>
          <a:xfrm rot="17463907">
            <a:off x="5029200" y="3009901"/>
            <a:ext cx="1847850" cy="338554"/>
          </a:xfrm>
          <a:prstGeom prst="rect">
            <a:avLst/>
          </a:prstGeom>
          <a:noFill/>
        </p:spPr>
        <p:txBody>
          <a:bodyPr wrap="square" rtlCol="0">
            <a:spAutoFit/>
          </a:bodyPr>
          <a:lstStyle/>
          <a:p>
            <a:pPr algn="ctr"/>
            <a:r>
              <a:rPr lang="en-US" sz="1600" b="1" dirty="0">
                <a:solidFill>
                  <a:schemeClr val="bg1"/>
                </a:solidFill>
                <a:latin typeface="Bookman Old Style" pitchFamily="18" charset="0"/>
              </a:rPr>
              <a:t>VILE BODY</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dissolve">
                                      <p:cBhvr>
                                        <p:cTn id="7" dur="1000"/>
                                        <p:tgtEl>
                                          <p:spTgt spid="10"/>
                                        </p:tgtEl>
                                      </p:cBhvr>
                                    </p:animEffect>
                                  </p:childTnLst>
                                </p:cTn>
                              </p:par>
                            </p:childTnLst>
                          </p:cTn>
                        </p:par>
                        <p:par>
                          <p:cTn id="8" fill="hold">
                            <p:stCondLst>
                              <p:cond delay="1000"/>
                            </p:stCondLst>
                            <p:childTnLst>
                              <p:par>
                                <p:cTn id="9" presetID="9" presetClass="entr" presetSubtype="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dissolve">
                                      <p:cBhvr>
                                        <p:cTn id="11" dur="1000"/>
                                        <p:tgtEl>
                                          <p:spTgt spid="11"/>
                                        </p:tgtEl>
                                      </p:cBhvr>
                                    </p:animEffect>
                                  </p:childTnLst>
                                </p:cTn>
                              </p:par>
                            </p:childTnLst>
                          </p:cTn>
                        </p:par>
                        <p:par>
                          <p:cTn id="12" fill="hold">
                            <p:stCondLst>
                              <p:cond delay="2000"/>
                            </p:stCondLst>
                            <p:childTnLst>
                              <p:par>
                                <p:cTn id="13" presetID="9" presetClass="entr" presetSubtype="0"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dissolve">
                                      <p:cBhvr>
                                        <p:cTn id="15" dur="1000"/>
                                        <p:tgtEl>
                                          <p:spTgt spid="12"/>
                                        </p:tgtEl>
                                      </p:cBhvr>
                                    </p:animEffect>
                                  </p:childTnLst>
                                </p:cTn>
                              </p:par>
                            </p:childTnLst>
                          </p:cTn>
                        </p:par>
                        <p:par>
                          <p:cTn id="16" fill="hold">
                            <p:stCondLst>
                              <p:cond delay="3000"/>
                            </p:stCondLst>
                            <p:childTnLst>
                              <p:par>
                                <p:cTn id="17" presetID="9" presetClass="entr" presetSubtype="0"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dissolve">
                                      <p:cBhvr>
                                        <p:cTn id="19" dur="1000"/>
                                        <p:tgtEl>
                                          <p:spTgt spid="13"/>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9">
                                            <p:txEl>
                                              <p:pRg st="3" end="3"/>
                                            </p:txEl>
                                          </p:spTgt>
                                        </p:tgtEl>
                                        <p:attrNameLst>
                                          <p:attrName>style.visibility</p:attrName>
                                        </p:attrNameLst>
                                      </p:cBhvr>
                                      <p:to>
                                        <p:strVal val="visible"/>
                                      </p:to>
                                    </p:set>
                                    <p:animEffect transition="in" filter="fade">
                                      <p:cBhvr>
                                        <p:cTn id="24" dur="2000"/>
                                        <p:tgtEl>
                                          <p:spTgt spid="9">
                                            <p:txEl>
                                              <p:pRg st="3" end="3"/>
                                            </p:txEl>
                                          </p:spTgt>
                                        </p:tgtEl>
                                      </p:cBhvr>
                                    </p:animEffect>
                                  </p:childTnLst>
                                </p:cTn>
                              </p:par>
                            </p:childTnLst>
                          </p:cTn>
                        </p:par>
                        <p:par>
                          <p:cTn id="25" fill="hold">
                            <p:stCondLst>
                              <p:cond delay="2000"/>
                            </p:stCondLst>
                            <p:childTnLst>
                              <p:par>
                                <p:cTn id="26" presetID="10" presetClass="entr" presetSubtype="0" fill="hold" nodeType="after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2000"/>
                                        <p:tgtEl>
                                          <p:spTgt spid="8"/>
                                        </p:tgtEl>
                                      </p:cBhvr>
                                    </p:animEffect>
                                  </p:childTnLst>
                                </p:cTn>
                              </p:par>
                            </p:childTnLst>
                          </p:cTn>
                        </p:par>
                        <p:par>
                          <p:cTn id="29" fill="hold">
                            <p:stCondLst>
                              <p:cond delay="4000"/>
                            </p:stCondLst>
                            <p:childTnLst>
                              <p:par>
                                <p:cTn id="30" presetID="10" presetClass="entr" presetSubtype="0" fill="hold" nodeType="afterEffect">
                                  <p:stCondLst>
                                    <p:cond delay="1000"/>
                                  </p:stCondLst>
                                  <p:childTnLst>
                                    <p:set>
                                      <p:cBhvr>
                                        <p:cTn id="31" dur="1" fill="hold">
                                          <p:stCondLst>
                                            <p:cond delay="0"/>
                                          </p:stCondLst>
                                        </p:cTn>
                                        <p:tgtEl>
                                          <p:spTgt spid="9">
                                            <p:txEl>
                                              <p:pRg st="5" end="5"/>
                                            </p:txEl>
                                          </p:spTgt>
                                        </p:tgtEl>
                                        <p:attrNameLst>
                                          <p:attrName>style.visibility</p:attrName>
                                        </p:attrNameLst>
                                      </p:cBhvr>
                                      <p:to>
                                        <p:strVal val="visible"/>
                                      </p:to>
                                    </p:set>
                                    <p:animEffect transition="in" filter="fade">
                                      <p:cBhvr>
                                        <p:cTn id="32" dur="2000"/>
                                        <p:tgtEl>
                                          <p:spTgt spid="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P spid="1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dirty="0"/>
              <a:t>Restoration to </a:t>
            </a:r>
            <a:r>
              <a:rPr lang="en-US" dirty="0" err="1"/>
              <a:t>favour</a:t>
            </a:r>
            <a:endParaRPr lang="en-US" dirty="0"/>
          </a:p>
        </p:txBody>
      </p:sp>
      <p:sp>
        <p:nvSpPr>
          <p:cNvPr id="5" name="Content Placeholder 4"/>
          <p:cNvSpPr>
            <a:spLocks noGrp="1"/>
          </p:cNvSpPr>
          <p:nvPr>
            <p:ph sz="half" idx="1"/>
          </p:nvPr>
        </p:nvSpPr>
        <p:spPr>
          <a:xfrm>
            <a:off x="685800" y="2362273"/>
            <a:ext cx="3810000" cy="4114800"/>
          </a:xfrm>
        </p:spPr>
        <p:txBody>
          <a:bodyPr/>
          <a:lstStyle/>
          <a:p>
            <a:pPr>
              <a:buNone/>
            </a:pPr>
            <a:r>
              <a:rPr lang="en-US" b="1" dirty="0">
                <a:solidFill>
                  <a:srgbClr val="00FFFF"/>
                </a:solidFill>
              </a:rPr>
              <a:t>God – the Father</a:t>
            </a:r>
          </a:p>
          <a:p>
            <a:r>
              <a:rPr lang="en-US" dirty="0"/>
              <a:t>2Samuel 7:14</a:t>
            </a:r>
          </a:p>
          <a:p>
            <a:r>
              <a:rPr lang="en-US" dirty="0"/>
              <a:t>Isaiah 7:14</a:t>
            </a:r>
          </a:p>
          <a:p>
            <a:r>
              <a:rPr lang="en-US" dirty="0"/>
              <a:t>Isaiah 9:6-7</a:t>
            </a:r>
          </a:p>
          <a:p>
            <a:pPr lvl="1"/>
            <a:r>
              <a:rPr lang="en-US" dirty="0"/>
              <a:t>Echo of John 3:16</a:t>
            </a:r>
          </a:p>
          <a:p>
            <a:r>
              <a:rPr lang="en-US" dirty="0"/>
              <a:t>2Corinthians 5:18-19</a:t>
            </a:r>
          </a:p>
          <a:p>
            <a:r>
              <a:rPr lang="en-US" dirty="0"/>
              <a:t>Galatians 1:4</a:t>
            </a:r>
          </a:p>
        </p:txBody>
      </p:sp>
      <p:sp>
        <p:nvSpPr>
          <p:cNvPr id="6" name="Content Placeholder 5"/>
          <p:cNvSpPr>
            <a:spLocks noGrp="1"/>
          </p:cNvSpPr>
          <p:nvPr>
            <p:ph sz="half" idx="2"/>
          </p:nvPr>
        </p:nvSpPr>
        <p:spPr>
          <a:xfrm>
            <a:off x="4648199" y="2362273"/>
            <a:ext cx="4010025" cy="4114800"/>
          </a:xfrm>
        </p:spPr>
        <p:txBody>
          <a:bodyPr/>
          <a:lstStyle/>
          <a:p>
            <a:pPr>
              <a:buNone/>
            </a:pPr>
            <a:r>
              <a:rPr lang="en-US" b="1" dirty="0">
                <a:solidFill>
                  <a:srgbClr val="00FFFF"/>
                </a:solidFill>
              </a:rPr>
              <a:t>Jesus – born of a woman</a:t>
            </a:r>
          </a:p>
          <a:p>
            <a:r>
              <a:rPr lang="en-US" dirty="0"/>
              <a:t>Genesis 3:15</a:t>
            </a:r>
          </a:p>
          <a:p>
            <a:r>
              <a:rPr lang="en-US" dirty="0"/>
              <a:t>Matt.1:1; Luke 1:30-32</a:t>
            </a:r>
          </a:p>
          <a:p>
            <a:r>
              <a:rPr lang="en-US" dirty="0"/>
              <a:t>Galatians 4:4</a:t>
            </a:r>
          </a:p>
          <a:p>
            <a:r>
              <a:rPr lang="en-US" dirty="0"/>
              <a:t>Romans 8:3</a:t>
            </a:r>
          </a:p>
          <a:p>
            <a:r>
              <a:rPr lang="en-US" dirty="0"/>
              <a:t>Hebrews 2:14</a:t>
            </a:r>
          </a:p>
          <a:p>
            <a:r>
              <a:rPr lang="en-US" dirty="0"/>
              <a:t>Ephesians 2:14-16</a:t>
            </a:r>
          </a:p>
        </p:txBody>
      </p:sp>
      <p:sp>
        <p:nvSpPr>
          <p:cNvPr id="3" name="Slide Number Placeholder 2"/>
          <p:cNvSpPr>
            <a:spLocks noGrp="1"/>
          </p:cNvSpPr>
          <p:nvPr>
            <p:ph type="sldNum" sz="quarter" idx="11"/>
          </p:nvPr>
        </p:nvSpPr>
        <p:spPr bwMode="auto">
          <a:xfrm>
            <a:off x="7086600" y="6324600"/>
            <a:ext cx="19050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defPPr>
              <a:defRPr lang="en-US"/>
            </a:defPPr>
            <a:lvl1pPr algn="r" rtl="0" eaLnBrk="0" fontAlgn="base" hangingPunct="0">
              <a:spcBef>
                <a:spcPct val="0"/>
              </a:spcBef>
              <a:spcAft>
                <a:spcPct val="0"/>
              </a:spcAft>
              <a:defRPr sz="1200" kern="1200">
                <a:solidFill>
                  <a:schemeClr val="tx1"/>
                </a:solidFill>
                <a:latin typeface="+mj-lt"/>
                <a:ea typeface="+mn-ea"/>
                <a:cs typeface="+mn-cs"/>
              </a:defRPr>
            </a:lvl1pPr>
            <a:lvl2pPr marL="457200" algn="l" rtl="0" eaLnBrk="0" fontAlgn="base" hangingPunct="0">
              <a:spcBef>
                <a:spcPct val="0"/>
              </a:spcBef>
              <a:spcAft>
                <a:spcPct val="0"/>
              </a:spcAft>
              <a:defRPr sz="2400" kern="1200">
                <a:solidFill>
                  <a:schemeClr val="tx1"/>
                </a:solidFill>
                <a:latin typeface="Arial" charset="0"/>
                <a:ea typeface="+mn-ea"/>
                <a:cs typeface="+mn-cs"/>
              </a:defRPr>
            </a:lvl2pPr>
            <a:lvl3pPr marL="914400" algn="l" rtl="0" eaLnBrk="0" fontAlgn="base" hangingPunct="0">
              <a:spcBef>
                <a:spcPct val="0"/>
              </a:spcBef>
              <a:spcAft>
                <a:spcPct val="0"/>
              </a:spcAft>
              <a:defRPr sz="2400" kern="1200">
                <a:solidFill>
                  <a:schemeClr val="tx1"/>
                </a:solidFill>
                <a:latin typeface="Arial" charset="0"/>
                <a:ea typeface="+mn-ea"/>
                <a:cs typeface="+mn-cs"/>
              </a:defRPr>
            </a:lvl3pPr>
            <a:lvl4pPr marL="1371600" algn="l" rtl="0" eaLnBrk="0" fontAlgn="base" hangingPunct="0">
              <a:spcBef>
                <a:spcPct val="0"/>
              </a:spcBef>
              <a:spcAft>
                <a:spcPct val="0"/>
              </a:spcAft>
              <a:defRPr sz="2400" kern="1200">
                <a:solidFill>
                  <a:schemeClr val="tx1"/>
                </a:solidFill>
                <a:latin typeface="Arial" charset="0"/>
                <a:ea typeface="+mn-ea"/>
                <a:cs typeface="+mn-cs"/>
              </a:defRPr>
            </a:lvl4pPr>
            <a:lvl5pPr marL="1828800" algn="l" rtl="0" eaLnBrk="0" fontAlgn="base" hangingPunct="0">
              <a:spcBef>
                <a:spcPct val="0"/>
              </a:spcBef>
              <a:spcAft>
                <a:spcPct val="0"/>
              </a:spcAft>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a:lstStyle>
          <a:p>
            <a:fld id="{9DA55731-1DFC-4D73-AD94-4B8B44184296}" type="slidenum">
              <a:rPr lang="en-US" smtClean="0"/>
              <a:pPr/>
              <a:t>12</a:t>
            </a:fld>
            <a:endParaRPr lang="en-US"/>
          </a:p>
        </p:txBody>
      </p:sp>
      <p:sp>
        <p:nvSpPr>
          <p:cNvPr id="7" name="Content Placeholder 5"/>
          <p:cNvSpPr txBox="1">
            <a:spLocks/>
          </p:cNvSpPr>
          <p:nvPr/>
        </p:nvSpPr>
        <p:spPr bwMode="auto">
          <a:xfrm>
            <a:off x="685800" y="1171575"/>
            <a:ext cx="7810500" cy="1190625"/>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p>
            <a:pPr marL="0" marR="0" lvl="0" indent="0" algn="l" defTabSz="914400" rtl="0" eaLnBrk="0" fontAlgn="base" latinLnBrk="0" hangingPunct="0">
              <a:lnSpc>
                <a:spcPct val="100000"/>
              </a:lnSpc>
              <a:spcBef>
                <a:spcPct val="20000"/>
              </a:spcBef>
              <a:spcAft>
                <a:spcPct val="0"/>
              </a:spcAft>
              <a:buClr>
                <a:schemeClr val="tx2"/>
              </a:buClr>
              <a:buSzPct val="85000"/>
              <a:buFont typeface="Monotype Sorts" pitchFamily="2" charset="2"/>
              <a:buNone/>
              <a:tabLst/>
              <a:defRPr/>
            </a:pPr>
            <a:r>
              <a:rPr kumimoji="0" lang="en-US" sz="2000" b="0" i="1" u="none" strike="noStrike" kern="0" cap="none" spc="0" normalizeH="0" baseline="0" noProof="0" dirty="0">
                <a:ln>
                  <a:noFill/>
                </a:ln>
                <a:solidFill>
                  <a:srgbClr val="FFFF00"/>
                </a:solidFill>
                <a:effectLst/>
                <a:uLnTx/>
                <a:uFillTx/>
                <a:latin typeface="Candara" pitchFamily="34" charset="0"/>
                <a:ea typeface="+mn-ea"/>
                <a:cs typeface="+mn-cs"/>
              </a:rPr>
              <a:t>“For God so loved the world, that He gave His only begotten Son, that whosoever believeth on him should not perish, but have everlasting life”  (John 3:16)</a:t>
            </a:r>
          </a:p>
        </p:txBody>
      </p:sp>
      <p:sp>
        <p:nvSpPr>
          <p:cNvPr id="8" name="TextBox 7"/>
          <p:cNvSpPr txBox="1"/>
          <p:nvPr/>
        </p:nvSpPr>
        <p:spPr>
          <a:xfrm>
            <a:off x="6848475" y="2943225"/>
            <a:ext cx="295275" cy="584775"/>
          </a:xfrm>
          <a:prstGeom prst="rect">
            <a:avLst/>
          </a:prstGeom>
          <a:noFill/>
        </p:spPr>
        <p:txBody>
          <a:bodyPr wrap="square" rtlCol="0">
            <a:spAutoFit/>
          </a:bodyPr>
          <a:lstStyle/>
          <a:p>
            <a:r>
              <a:rPr lang="en-US" sz="3200" b="1" dirty="0">
                <a:solidFill>
                  <a:srgbClr val="00FFFF"/>
                </a:solidFill>
              </a:rPr>
              <a:t>*</a:t>
            </a:r>
            <a:endParaRPr lang="en-US" b="1" dirty="0">
              <a:solidFill>
                <a:srgbClr val="00FFFF"/>
              </a:solidFill>
            </a:endParaRPr>
          </a:p>
        </p:txBody>
      </p:sp>
      <p:sp>
        <p:nvSpPr>
          <p:cNvPr id="9" name="TextBox 8"/>
          <p:cNvSpPr txBox="1"/>
          <p:nvPr/>
        </p:nvSpPr>
        <p:spPr>
          <a:xfrm>
            <a:off x="6896100" y="4476750"/>
            <a:ext cx="295275" cy="584775"/>
          </a:xfrm>
          <a:prstGeom prst="rect">
            <a:avLst/>
          </a:prstGeom>
          <a:noFill/>
        </p:spPr>
        <p:txBody>
          <a:bodyPr wrap="square" rtlCol="0">
            <a:spAutoFit/>
          </a:bodyPr>
          <a:lstStyle/>
          <a:p>
            <a:r>
              <a:rPr lang="en-US" sz="3200" b="1" dirty="0">
                <a:solidFill>
                  <a:srgbClr val="00FFFF"/>
                </a:solidFill>
              </a:rPr>
              <a:t>*</a:t>
            </a:r>
            <a:endParaRPr lang="en-US" b="1" dirty="0">
              <a:solidFill>
                <a:srgbClr val="00FFFF"/>
              </a:solidFill>
            </a:endParaRPr>
          </a:p>
        </p:txBody>
      </p:sp>
      <p:sp>
        <p:nvSpPr>
          <p:cNvPr id="10" name="TextBox 9"/>
          <p:cNvSpPr txBox="1"/>
          <p:nvPr/>
        </p:nvSpPr>
        <p:spPr>
          <a:xfrm>
            <a:off x="7077075" y="5010150"/>
            <a:ext cx="295275" cy="584775"/>
          </a:xfrm>
          <a:prstGeom prst="rect">
            <a:avLst/>
          </a:prstGeom>
          <a:noFill/>
        </p:spPr>
        <p:txBody>
          <a:bodyPr wrap="square" rtlCol="0">
            <a:spAutoFit/>
          </a:bodyPr>
          <a:lstStyle/>
          <a:p>
            <a:r>
              <a:rPr lang="en-US" sz="3200" b="1" dirty="0">
                <a:solidFill>
                  <a:srgbClr val="00FFFF"/>
                </a:solidFill>
              </a:rPr>
              <a:t>*</a:t>
            </a:r>
            <a:endParaRPr lang="en-US" b="1" dirty="0">
              <a:solidFill>
                <a:srgbClr val="00FFFF"/>
              </a:solidFill>
            </a:endParaRPr>
          </a:p>
        </p:txBody>
      </p:sp>
      <p:sp>
        <p:nvSpPr>
          <p:cNvPr id="11" name="TextBox 10"/>
          <p:cNvSpPr txBox="1"/>
          <p:nvPr/>
        </p:nvSpPr>
        <p:spPr>
          <a:xfrm>
            <a:off x="7620000" y="5429250"/>
            <a:ext cx="295275" cy="584775"/>
          </a:xfrm>
          <a:prstGeom prst="rect">
            <a:avLst/>
          </a:prstGeom>
          <a:noFill/>
        </p:spPr>
        <p:txBody>
          <a:bodyPr wrap="square" rtlCol="0">
            <a:spAutoFit/>
          </a:bodyPr>
          <a:lstStyle/>
          <a:p>
            <a:r>
              <a:rPr lang="en-US" sz="3200" b="1" dirty="0">
                <a:solidFill>
                  <a:srgbClr val="00FFFF"/>
                </a:solidFill>
              </a:rPr>
              <a:t>*</a:t>
            </a:r>
            <a:endParaRPr lang="en-US" b="1" dirty="0">
              <a:solidFill>
                <a:srgbClr val="00FFFF"/>
              </a:solidFill>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53"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fltVal val="0"/>
                                          </p:val>
                                        </p:tav>
                                        <p:tav tm="100000">
                                          <p:val>
                                            <p:strVal val="#ppt_w"/>
                                          </p:val>
                                        </p:tav>
                                      </p:tavLst>
                                    </p:anim>
                                    <p:anim calcmode="lin" valueType="num">
                                      <p:cBhvr>
                                        <p:cTn id="18" dur="500" fill="hold"/>
                                        <p:tgtEl>
                                          <p:spTgt spid="8"/>
                                        </p:tgtEl>
                                        <p:attrNameLst>
                                          <p:attrName>ppt_h</p:attrName>
                                        </p:attrNameLst>
                                      </p:cBhvr>
                                      <p:tavLst>
                                        <p:tav tm="0">
                                          <p:val>
                                            <p:fltVal val="0"/>
                                          </p:val>
                                        </p:tav>
                                        <p:tav tm="100000">
                                          <p:val>
                                            <p:strVal val="#ppt_h"/>
                                          </p:val>
                                        </p:tav>
                                      </p:tavLst>
                                    </p:anim>
                                    <p:animEffect transition="in" filter="fade">
                                      <p:cBhvr>
                                        <p:cTn id="19" dur="500"/>
                                        <p:tgtEl>
                                          <p:spTgt spid="8"/>
                                        </p:tgtEl>
                                      </p:cBhvr>
                                    </p:animEffect>
                                  </p:childTnLst>
                                </p:cTn>
                              </p:par>
                              <p:par>
                                <p:cTn id="20" presetID="53" presetClass="entr" presetSubtype="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p:cTn id="22" dur="500" fill="hold"/>
                                        <p:tgtEl>
                                          <p:spTgt spid="9"/>
                                        </p:tgtEl>
                                        <p:attrNameLst>
                                          <p:attrName>ppt_w</p:attrName>
                                        </p:attrNameLst>
                                      </p:cBhvr>
                                      <p:tavLst>
                                        <p:tav tm="0">
                                          <p:val>
                                            <p:fltVal val="0"/>
                                          </p:val>
                                        </p:tav>
                                        <p:tav tm="100000">
                                          <p:val>
                                            <p:strVal val="#ppt_w"/>
                                          </p:val>
                                        </p:tav>
                                      </p:tavLst>
                                    </p:anim>
                                    <p:anim calcmode="lin" valueType="num">
                                      <p:cBhvr>
                                        <p:cTn id="23" dur="500" fill="hold"/>
                                        <p:tgtEl>
                                          <p:spTgt spid="9"/>
                                        </p:tgtEl>
                                        <p:attrNameLst>
                                          <p:attrName>ppt_h</p:attrName>
                                        </p:attrNameLst>
                                      </p:cBhvr>
                                      <p:tavLst>
                                        <p:tav tm="0">
                                          <p:val>
                                            <p:fltVal val="0"/>
                                          </p:val>
                                        </p:tav>
                                        <p:tav tm="100000">
                                          <p:val>
                                            <p:strVal val="#ppt_h"/>
                                          </p:val>
                                        </p:tav>
                                      </p:tavLst>
                                    </p:anim>
                                    <p:animEffect transition="in" filter="fade">
                                      <p:cBhvr>
                                        <p:cTn id="24" dur="500"/>
                                        <p:tgtEl>
                                          <p:spTgt spid="9"/>
                                        </p:tgtEl>
                                      </p:cBhvr>
                                    </p:animEffect>
                                  </p:childTnLst>
                                </p:cTn>
                              </p:par>
                              <p:par>
                                <p:cTn id="25" presetID="53" presetClass="entr" presetSubtype="0" fill="hold" grpId="0" nodeType="with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p:cTn id="27" dur="500" fill="hold"/>
                                        <p:tgtEl>
                                          <p:spTgt spid="10"/>
                                        </p:tgtEl>
                                        <p:attrNameLst>
                                          <p:attrName>ppt_w</p:attrName>
                                        </p:attrNameLst>
                                      </p:cBhvr>
                                      <p:tavLst>
                                        <p:tav tm="0">
                                          <p:val>
                                            <p:fltVal val="0"/>
                                          </p:val>
                                        </p:tav>
                                        <p:tav tm="100000">
                                          <p:val>
                                            <p:strVal val="#ppt_w"/>
                                          </p:val>
                                        </p:tav>
                                      </p:tavLst>
                                    </p:anim>
                                    <p:anim calcmode="lin" valueType="num">
                                      <p:cBhvr>
                                        <p:cTn id="28" dur="500" fill="hold"/>
                                        <p:tgtEl>
                                          <p:spTgt spid="10"/>
                                        </p:tgtEl>
                                        <p:attrNameLst>
                                          <p:attrName>ppt_h</p:attrName>
                                        </p:attrNameLst>
                                      </p:cBhvr>
                                      <p:tavLst>
                                        <p:tav tm="0">
                                          <p:val>
                                            <p:fltVal val="0"/>
                                          </p:val>
                                        </p:tav>
                                        <p:tav tm="100000">
                                          <p:val>
                                            <p:strVal val="#ppt_h"/>
                                          </p:val>
                                        </p:tav>
                                      </p:tavLst>
                                    </p:anim>
                                    <p:animEffect transition="in" filter="fade">
                                      <p:cBhvr>
                                        <p:cTn id="29" dur="500"/>
                                        <p:tgtEl>
                                          <p:spTgt spid="10"/>
                                        </p:tgtEl>
                                      </p:cBhvr>
                                    </p:animEffect>
                                  </p:childTnLst>
                                </p:cTn>
                              </p:par>
                              <p:par>
                                <p:cTn id="30" presetID="53" presetClass="entr" presetSubtype="0" fill="hold" grpId="0" nodeType="withEffect">
                                  <p:stCondLst>
                                    <p:cond delay="0"/>
                                  </p:stCondLst>
                                  <p:childTnLst>
                                    <p:set>
                                      <p:cBhvr>
                                        <p:cTn id="31" dur="1" fill="hold">
                                          <p:stCondLst>
                                            <p:cond delay="0"/>
                                          </p:stCondLst>
                                        </p:cTn>
                                        <p:tgtEl>
                                          <p:spTgt spid="11"/>
                                        </p:tgtEl>
                                        <p:attrNameLst>
                                          <p:attrName>style.visibility</p:attrName>
                                        </p:attrNameLst>
                                      </p:cBhvr>
                                      <p:to>
                                        <p:strVal val="visible"/>
                                      </p:to>
                                    </p:set>
                                    <p:anim calcmode="lin" valueType="num">
                                      <p:cBhvr>
                                        <p:cTn id="32" dur="500" fill="hold"/>
                                        <p:tgtEl>
                                          <p:spTgt spid="11"/>
                                        </p:tgtEl>
                                        <p:attrNameLst>
                                          <p:attrName>ppt_w</p:attrName>
                                        </p:attrNameLst>
                                      </p:cBhvr>
                                      <p:tavLst>
                                        <p:tav tm="0">
                                          <p:val>
                                            <p:fltVal val="0"/>
                                          </p:val>
                                        </p:tav>
                                        <p:tav tm="100000">
                                          <p:val>
                                            <p:strVal val="#ppt_w"/>
                                          </p:val>
                                        </p:tav>
                                      </p:tavLst>
                                    </p:anim>
                                    <p:anim calcmode="lin" valueType="num">
                                      <p:cBhvr>
                                        <p:cTn id="33" dur="500" fill="hold"/>
                                        <p:tgtEl>
                                          <p:spTgt spid="11"/>
                                        </p:tgtEl>
                                        <p:attrNameLst>
                                          <p:attrName>ppt_h</p:attrName>
                                        </p:attrNameLst>
                                      </p:cBhvr>
                                      <p:tavLst>
                                        <p:tav tm="0">
                                          <p:val>
                                            <p:fltVal val="0"/>
                                          </p:val>
                                        </p:tav>
                                        <p:tav tm="100000">
                                          <p:val>
                                            <p:strVal val="#ppt_h"/>
                                          </p:val>
                                        </p:tav>
                                      </p:tavLst>
                                    </p:anim>
                                    <p:animEffect transition="in" filter="fade">
                                      <p:cBhvr>
                                        <p:cTn id="3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p:bldP spid="6" grpId="0" uiExpand="1"/>
      <p:bldP spid="8" grpId="0"/>
      <p:bldP spid="9" grpId="0"/>
      <p:bldP spid="10" grpId="0"/>
      <p:bldP spid="1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61756939"/>
              </p:ext>
            </p:extLst>
          </p:nvPr>
        </p:nvGraphicFramePr>
        <p:xfrm>
          <a:off x="533400" y="990601"/>
          <a:ext cx="8001000" cy="5334000"/>
        </p:xfrm>
        <a:graphic>
          <a:graphicData uri="http://schemas.openxmlformats.org/drawingml/2006/table">
            <a:tbl>
              <a:tblPr>
                <a:effectLst>
                  <a:innerShdw blurRad="63500" dist="50800" dir="13500000">
                    <a:prstClr val="black">
                      <a:alpha val="50000"/>
                    </a:prstClr>
                  </a:innerShdw>
                </a:effectLst>
                <a:tableStyleId>{35758FB7-9AC5-4552-8A53-C91805E547FA}</a:tableStyleId>
              </a:tblPr>
              <a:tblGrid>
                <a:gridCol w="2000250">
                  <a:extLst>
                    <a:ext uri="{9D8B030D-6E8A-4147-A177-3AD203B41FA5}">
                      <a16:colId xmlns:a16="http://schemas.microsoft.com/office/drawing/2014/main" val="20000"/>
                    </a:ext>
                  </a:extLst>
                </a:gridCol>
                <a:gridCol w="2000250">
                  <a:extLst>
                    <a:ext uri="{9D8B030D-6E8A-4147-A177-3AD203B41FA5}">
                      <a16:colId xmlns:a16="http://schemas.microsoft.com/office/drawing/2014/main" val="20001"/>
                    </a:ext>
                  </a:extLst>
                </a:gridCol>
                <a:gridCol w="2000250">
                  <a:extLst>
                    <a:ext uri="{9D8B030D-6E8A-4147-A177-3AD203B41FA5}">
                      <a16:colId xmlns:a16="http://schemas.microsoft.com/office/drawing/2014/main" val="20002"/>
                    </a:ext>
                  </a:extLst>
                </a:gridCol>
                <a:gridCol w="2000250">
                  <a:extLst>
                    <a:ext uri="{9D8B030D-6E8A-4147-A177-3AD203B41FA5}">
                      <a16:colId xmlns:a16="http://schemas.microsoft.com/office/drawing/2014/main" val="20003"/>
                    </a:ext>
                  </a:extLst>
                </a:gridCol>
              </a:tblGrid>
              <a:tr h="1524000">
                <a:tc>
                  <a:txBody>
                    <a:bodyPr/>
                    <a:lstStyle/>
                    <a:p>
                      <a:pPr marL="0" marR="0" algn="ctr">
                        <a:spcBef>
                          <a:spcPts val="0"/>
                        </a:spcBef>
                        <a:spcAft>
                          <a:spcPts val="0"/>
                        </a:spcAft>
                      </a:pPr>
                      <a:r>
                        <a:rPr lang="en-US" sz="2400" b="1" dirty="0">
                          <a:solidFill>
                            <a:srgbClr val="7030A0"/>
                          </a:solidFill>
                          <a:latin typeface="Candara" pitchFamily="34" charset="0"/>
                        </a:rPr>
                        <a:t>Genesis 3:15</a:t>
                      </a:r>
                      <a:endParaRPr lang="en-US" sz="4000" b="1" dirty="0">
                        <a:solidFill>
                          <a:srgbClr val="7030A0"/>
                        </a:solidFill>
                        <a:latin typeface="Candara" pitchFamily="34" charset="0"/>
                        <a:ea typeface="Times New Roman"/>
                        <a:cs typeface="Times New Roman"/>
                      </a:endParaRPr>
                    </a:p>
                  </a:txBody>
                  <a:tcPr marL="68580" marR="68580" marT="0" marB="0" anchor="ctr">
                    <a:lnL w="38100" cap="flat" cmpd="sng" algn="ctr">
                      <a:solidFill>
                        <a:schemeClr val="bg1">
                          <a:lumMod val="60000"/>
                          <a:lumOff val="40000"/>
                        </a:schemeClr>
                      </a:solidFill>
                      <a:prstDash val="solid"/>
                      <a:round/>
                      <a:headEnd type="none" w="med" len="med"/>
                      <a:tailEnd type="none" w="med" len="med"/>
                    </a:lnL>
                    <a:lnR w="38100" cap="flat" cmpd="sng" algn="ctr">
                      <a:solidFill>
                        <a:schemeClr val="bg1">
                          <a:lumMod val="60000"/>
                          <a:lumOff val="40000"/>
                        </a:schemeClr>
                      </a:solidFill>
                      <a:prstDash val="solid"/>
                      <a:round/>
                      <a:headEnd type="none" w="med" len="med"/>
                      <a:tailEnd type="none" w="med" len="med"/>
                    </a:lnR>
                    <a:lnT w="38100" cap="flat" cmpd="sng" algn="ctr">
                      <a:solidFill>
                        <a:schemeClr val="bg1">
                          <a:lumMod val="60000"/>
                          <a:lumOff val="40000"/>
                        </a:schemeClr>
                      </a:solidFill>
                      <a:prstDash val="solid"/>
                      <a:round/>
                      <a:headEnd type="none" w="med" len="med"/>
                      <a:tailEnd type="none" w="med" len="med"/>
                    </a:lnT>
                    <a:lnB w="38100" cap="flat" cmpd="sng" algn="ctr">
                      <a:solidFill>
                        <a:schemeClr val="bg1">
                          <a:lumMod val="60000"/>
                          <a:lumOff val="40000"/>
                        </a:schemeClr>
                      </a:solidFill>
                      <a:prstDash val="solid"/>
                      <a:round/>
                      <a:headEnd type="none" w="med" len="med"/>
                      <a:tailEnd type="none" w="med" len="med"/>
                    </a:lnB>
                    <a:cell3D prstMaterial="dkEdge">
                      <a:bevel/>
                      <a:lightRig rig="flood" dir="t"/>
                    </a:cell3D>
                  </a:tcPr>
                </a:tc>
                <a:tc>
                  <a:txBody>
                    <a:bodyPr/>
                    <a:lstStyle/>
                    <a:p>
                      <a:pPr marL="0" marR="0" algn="ctr">
                        <a:spcBef>
                          <a:spcPts val="0"/>
                        </a:spcBef>
                        <a:spcAft>
                          <a:spcPts val="0"/>
                        </a:spcAft>
                      </a:pPr>
                      <a:r>
                        <a:rPr lang="en-US" sz="2400" b="1" dirty="0">
                          <a:solidFill>
                            <a:srgbClr val="7030A0"/>
                          </a:solidFill>
                          <a:latin typeface="Candara" pitchFamily="34" charset="0"/>
                        </a:rPr>
                        <a:t>The seed of the woman</a:t>
                      </a:r>
                      <a:endParaRPr lang="en-US" sz="4000" b="1" dirty="0">
                        <a:solidFill>
                          <a:srgbClr val="7030A0"/>
                        </a:solidFill>
                        <a:latin typeface="Candara" pitchFamily="34" charset="0"/>
                        <a:ea typeface="Times New Roman"/>
                        <a:cs typeface="Times New Roman"/>
                      </a:endParaRPr>
                    </a:p>
                  </a:txBody>
                  <a:tcPr marL="68580" marR="68580" marT="0" marB="0" anchor="ctr">
                    <a:lnL w="38100" cap="flat" cmpd="sng" algn="ctr">
                      <a:solidFill>
                        <a:schemeClr val="bg1">
                          <a:lumMod val="60000"/>
                          <a:lumOff val="40000"/>
                        </a:schemeClr>
                      </a:solidFill>
                      <a:prstDash val="solid"/>
                      <a:round/>
                      <a:headEnd type="none" w="med" len="med"/>
                      <a:tailEnd type="none" w="med" len="med"/>
                    </a:lnL>
                    <a:lnR w="38100" cap="flat" cmpd="sng" algn="ctr">
                      <a:solidFill>
                        <a:schemeClr val="bg1">
                          <a:lumMod val="60000"/>
                          <a:lumOff val="40000"/>
                        </a:schemeClr>
                      </a:solidFill>
                      <a:prstDash val="solid"/>
                      <a:round/>
                      <a:headEnd type="none" w="med" len="med"/>
                      <a:tailEnd type="none" w="med" len="med"/>
                    </a:lnR>
                    <a:lnT w="38100" cap="flat" cmpd="sng" algn="ctr">
                      <a:solidFill>
                        <a:schemeClr val="bg1">
                          <a:lumMod val="60000"/>
                          <a:lumOff val="40000"/>
                        </a:schemeClr>
                      </a:solidFill>
                      <a:prstDash val="solid"/>
                      <a:round/>
                      <a:headEnd type="none" w="med" len="med"/>
                      <a:tailEnd type="none" w="med" len="med"/>
                    </a:lnT>
                    <a:lnB w="38100" cap="flat" cmpd="sng" algn="ctr">
                      <a:solidFill>
                        <a:schemeClr val="bg1">
                          <a:lumMod val="60000"/>
                          <a:lumOff val="40000"/>
                        </a:schemeClr>
                      </a:solidFill>
                      <a:prstDash val="solid"/>
                      <a:round/>
                      <a:headEnd type="none" w="med" len="med"/>
                      <a:tailEnd type="none" w="med" len="med"/>
                    </a:lnB>
                    <a:cell3D prstMaterial="dkEdge">
                      <a:bevel/>
                      <a:lightRig rig="flood" dir="t"/>
                    </a:cell3D>
                  </a:tcPr>
                </a:tc>
                <a:tc>
                  <a:txBody>
                    <a:bodyPr/>
                    <a:lstStyle/>
                    <a:p>
                      <a:pPr marL="0" marR="0" algn="ctr">
                        <a:spcBef>
                          <a:spcPts val="0"/>
                        </a:spcBef>
                        <a:spcAft>
                          <a:spcPts val="0"/>
                        </a:spcAft>
                      </a:pPr>
                      <a:r>
                        <a:rPr lang="en-US" sz="2400" b="1" dirty="0">
                          <a:solidFill>
                            <a:srgbClr val="7030A0"/>
                          </a:solidFill>
                          <a:latin typeface="Candara" pitchFamily="34" charset="0"/>
                        </a:rPr>
                        <a:t>Shall bruise</a:t>
                      </a:r>
                      <a:endParaRPr lang="en-US" sz="4000" b="1" dirty="0">
                        <a:solidFill>
                          <a:srgbClr val="7030A0"/>
                        </a:solidFill>
                        <a:latin typeface="Candara" pitchFamily="34" charset="0"/>
                        <a:ea typeface="Times New Roman"/>
                        <a:cs typeface="Times New Roman"/>
                      </a:endParaRPr>
                    </a:p>
                  </a:txBody>
                  <a:tcPr marL="68580" marR="68580" marT="0" marB="0" anchor="ctr">
                    <a:lnL w="38100" cap="flat" cmpd="sng" algn="ctr">
                      <a:solidFill>
                        <a:schemeClr val="bg1">
                          <a:lumMod val="60000"/>
                          <a:lumOff val="40000"/>
                        </a:schemeClr>
                      </a:solidFill>
                      <a:prstDash val="solid"/>
                      <a:round/>
                      <a:headEnd type="none" w="med" len="med"/>
                      <a:tailEnd type="none" w="med" len="med"/>
                    </a:lnL>
                    <a:lnR w="38100" cap="flat" cmpd="sng" algn="ctr">
                      <a:solidFill>
                        <a:schemeClr val="bg1">
                          <a:lumMod val="60000"/>
                          <a:lumOff val="40000"/>
                        </a:schemeClr>
                      </a:solidFill>
                      <a:prstDash val="solid"/>
                      <a:round/>
                      <a:headEnd type="none" w="med" len="med"/>
                      <a:tailEnd type="none" w="med" len="med"/>
                    </a:lnR>
                    <a:lnT w="38100" cap="flat" cmpd="sng" algn="ctr">
                      <a:solidFill>
                        <a:schemeClr val="bg1">
                          <a:lumMod val="60000"/>
                          <a:lumOff val="40000"/>
                        </a:schemeClr>
                      </a:solidFill>
                      <a:prstDash val="solid"/>
                      <a:round/>
                      <a:headEnd type="none" w="med" len="med"/>
                      <a:tailEnd type="none" w="med" len="med"/>
                    </a:lnT>
                    <a:lnB w="38100" cap="flat" cmpd="sng" algn="ctr">
                      <a:solidFill>
                        <a:schemeClr val="bg1">
                          <a:lumMod val="60000"/>
                          <a:lumOff val="40000"/>
                        </a:schemeClr>
                      </a:solidFill>
                      <a:prstDash val="solid"/>
                      <a:round/>
                      <a:headEnd type="none" w="med" len="med"/>
                      <a:tailEnd type="none" w="med" len="med"/>
                    </a:lnB>
                    <a:cell3D prstMaterial="dkEdge">
                      <a:bevel/>
                      <a:lightRig rig="flood" dir="t"/>
                    </a:cell3D>
                  </a:tcPr>
                </a:tc>
                <a:tc>
                  <a:txBody>
                    <a:bodyPr/>
                    <a:lstStyle/>
                    <a:p>
                      <a:pPr marL="0" marR="0" algn="ctr">
                        <a:spcBef>
                          <a:spcPts val="0"/>
                        </a:spcBef>
                        <a:spcAft>
                          <a:spcPts val="0"/>
                        </a:spcAft>
                      </a:pPr>
                      <a:r>
                        <a:rPr lang="en-US" sz="2400" b="1">
                          <a:solidFill>
                            <a:srgbClr val="7030A0"/>
                          </a:solidFill>
                          <a:latin typeface="Candara" pitchFamily="34" charset="0"/>
                        </a:rPr>
                        <a:t>The serpent in the head</a:t>
                      </a:r>
                      <a:endParaRPr lang="en-US" sz="4000" b="1">
                        <a:solidFill>
                          <a:srgbClr val="7030A0"/>
                        </a:solidFill>
                        <a:latin typeface="Candara" pitchFamily="34" charset="0"/>
                        <a:ea typeface="Times New Roman"/>
                        <a:cs typeface="Times New Roman"/>
                      </a:endParaRPr>
                    </a:p>
                  </a:txBody>
                  <a:tcPr marL="68580" marR="68580" marT="0" marB="0" anchor="ctr">
                    <a:lnL w="38100" cap="flat" cmpd="sng" algn="ctr">
                      <a:solidFill>
                        <a:schemeClr val="bg1">
                          <a:lumMod val="60000"/>
                          <a:lumOff val="40000"/>
                        </a:schemeClr>
                      </a:solidFill>
                      <a:prstDash val="solid"/>
                      <a:round/>
                      <a:headEnd type="none" w="med" len="med"/>
                      <a:tailEnd type="none" w="med" len="med"/>
                    </a:lnL>
                    <a:lnR w="38100" cap="flat" cmpd="sng" algn="ctr">
                      <a:solidFill>
                        <a:schemeClr val="bg1">
                          <a:lumMod val="60000"/>
                          <a:lumOff val="40000"/>
                        </a:schemeClr>
                      </a:solidFill>
                      <a:prstDash val="solid"/>
                      <a:round/>
                      <a:headEnd type="none" w="med" len="med"/>
                      <a:tailEnd type="none" w="med" len="med"/>
                    </a:lnR>
                    <a:lnT w="38100" cap="flat" cmpd="sng" algn="ctr">
                      <a:solidFill>
                        <a:schemeClr val="bg1">
                          <a:lumMod val="60000"/>
                          <a:lumOff val="40000"/>
                        </a:schemeClr>
                      </a:solidFill>
                      <a:prstDash val="solid"/>
                      <a:round/>
                      <a:headEnd type="none" w="med" len="med"/>
                      <a:tailEnd type="none" w="med" len="med"/>
                    </a:lnT>
                    <a:lnB w="38100" cap="flat" cmpd="sng" algn="ctr">
                      <a:solidFill>
                        <a:schemeClr val="bg1">
                          <a:lumMod val="60000"/>
                          <a:lumOff val="40000"/>
                        </a:schemeClr>
                      </a:solidFill>
                      <a:prstDash val="solid"/>
                      <a:round/>
                      <a:headEnd type="none" w="med" len="med"/>
                      <a:tailEnd type="none" w="med" len="med"/>
                    </a:lnB>
                    <a:cell3D prstMaterial="dkEdge">
                      <a:bevel/>
                      <a:lightRig rig="flood" dir="t"/>
                    </a:cell3D>
                  </a:tcPr>
                </a:tc>
                <a:extLst>
                  <a:ext uri="{0D108BD9-81ED-4DB2-BD59-A6C34878D82A}">
                    <a16:rowId xmlns:a16="http://schemas.microsoft.com/office/drawing/2014/main" val="10000"/>
                  </a:ext>
                </a:extLst>
              </a:tr>
              <a:tr h="1524000">
                <a:tc>
                  <a:txBody>
                    <a:bodyPr/>
                    <a:lstStyle/>
                    <a:p>
                      <a:pPr marL="0" marR="0" algn="ctr">
                        <a:spcBef>
                          <a:spcPts val="0"/>
                        </a:spcBef>
                        <a:spcAft>
                          <a:spcPts val="0"/>
                        </a:spcAft>
                      </a:pPr>
                      <a:r>
                        <a:rPr lang="en-US" sz="2400" b="1" dirty="0">
                          <a:solidFill>
                            <a:srgbClr val="7030A0"/>
                          </a:solidFill>
                          <a:latin typeface="Candara" pitchFamily="34" charset="0"/>
                        </a:rPr>
                        <a:t>Hebrews 2:14</a:t>
                      </a:r>
                      <a:endParaRPr lang="en-US" sz="4000" b="1" dirty="0">
                        <a:solidFill>
                          <a:srgbClr val="7030A0"/>
                        </a:solidFill>
                        <a:latin typeface="Candara" pitchFamily="34" charset="0"/>
                        <a:ea typeface="Times New Roman"/>
                        <a:cs typeface="Times New Roman"/>
                      </a:endParaRPr>
                    </a:p>
                  </a:txBody>
                  <a:tcPr marL="68580" marR="68580" marT="0" marB="0" anchor="ctr">
                    <a:lnL w="38100" cap="flat" cmpd="sng" algn="ctr">
                      <a:solidFill>
                        <a:schemeClr val="bg1">
                          <a:lumMod val="60000"/>
                          <a:lumOff val="40000"/>
                        </a:schemeClr>
                      </a:solidFill>
                      <a:prstDash val="solid"/>
                      <a:round/>
                      <a:headEnd type="none" w="med" len="med"/>
                      <a:tailEnd type="none" w="med" len="med"/>
                    </a:lnL>
                    <a:lnR w="38100" cap="flat" cmpd="sng" algn="ctr">
                      <a:solidFill>
                        <a:schemeClr val="bg1">
                          <a:lumMod val="60000"/>
                          <a:lumOff val="40000"/>
                        </a:schemeClr>
                      </a:solidFill>
                      <a:prstDash val="solid"/>
                      <a:round/>
                      <a:headEnd type="none" w="med" len="med"/>
                      <a:tailEnd type="none" w="med" len="med"/>
                    </a:lnR>
                    <a:lnT w="38100" cap="flat" cmpd="sng" algn="ctr">
                      <a:solidFill>
                        <a:schemeClr val="bg1">
                          <a:lumMod val="60000"/>
                          <a:lumOff val="40000"/>
                        </a:schemeClr>
                      </a:solidFill>
                      <a:prstDash val="solid"/>
                      <a:round/>
                      <a:headEnd type="none" w="med" len="med"/>
                      <a:tailEnd type="none" w="med" len="med"/>
                    </a:lnT>
                    <a:lnB w="38100" cap="flat" cmpd="sng" algn="ctr">
                      <a:solidFill>
                        <a:schemeClr val="bg1">
                          <a:lumMod val="60000"/>
                          <a:lumOff val="40000"/>
                        </a:schemeClr>
                      </a:solidFill>
                      <a:prstDash val="solid"/>
                      <a:round/>
                      <a:headEnd type="none" w="med" len="med"/>
                      <a:tailEnd type="none" w="med" len="med"/>
                    </a:lnB>
                    <a:cell3D prstMaterial="dkEdge">
                      <a:bevel/>
                      <a:lightRig rig="flood" dir="t"/>
                    </a:cell3D>
                  </a:tcPr>
                </a:tc>
                <a:tc>
                  <a:txBody>
                    <a:bodyPr/>
                    <a:lstStyle/>
                    <a:p>
                      <a:pPr marL="0" marR="0" algn="ctr">
                        <a:spcBef>
                          <a:spcPts val="0"/>
                        </a:spcBef>
                        <a:spcAft>
                          <a:spcPts val="0"/>
                        </a:spcAft>
                      </a:pPr>
                      <a:r>
                        <a:rPr lang="en-US" sz="2400" b="1" dirty="0">
                          <a:solidFill>
                            <a:srgbClr val="7030A0"/>
                          </a:solidFill>
                          <a:latin typeface="Candara" pitchFamily="34" charset="0"/>
                        </a:rPr>
                        <a:t>He partook of flesh and blood</a:t>
                      </a:r>
                      <a:endParaRPr lang="en-US" sz="4000" b="1" dirty="0">
                        <a:solidFill>
                          <a:srgbClr val="7030A0"/>
                        </a:solidFill>
                        <a:latin typeface="Candara" pitchFamily="34" charset="0"/>
                        <a:ea typeface="Times New Roman"/>
                        <a:cs typeface="Times New Roman"/>
                      </a:endParaRPr>
                    </a:p>
                  </a:txBody>
                  <a:tcPr marL="68580" marR="68580" marT="0" marB="0" anchor="ctr">
                    <a:lnL w="38100" cap="flat" cmpd="sng" algn="ctr">
                      <a:solidFill>
                        <a:schemeClr val="bg1">
                          <a:lumMod val="60000"/>
                          <a:lumOff val="40000"/>
                        </a:schemeClr>
                      </a:solidFill>
                      <a:prstDash val="solid"/>
                      <a:round/>
                      <a:headEnd type="none" w="med" len="med"/>
                      <a:tailEnd type="none" w="med" len="med"/>
                    </a:lnL>
                    <a:lnR w="38100" cap="flat" cmpd="sng" algn="ctr">
                      <a:solidFill>
                        <a:schemeClr val="bg1">
                          <a:lumMod val="60000"/>
                          <a:lumOff val="40000"/>
                        </a:schemeClr>
                      </a:solidFill>
                      <a:prstDash val="solid"/>
                      <a:round/>
                      <a:headEnd type="none" w="med" len="med"/>
                      <a:tailEnd type="none" w="med" len="med"/>
                    </a:lnR>
                    <a:lnT w="38100" cap="flat" cmpd="sng" algn="ctr">
                      <a:solidFill>
                        <a:schemeClr val="bg1">
                          <a:lumMod val="60000"/>
                          <a:lumOff val="40000"/>
                        </a:schemeClr>
                      </a:solidFill>
                      <a:prstDash val="solid"/>
                      <a:round/>
                      <a:headEnd type="none" w="med" len="med"/>
                      <a:tailEnd type="none" w="med" len="med"/>
                    </a:lnT>
                    <a:lnB w="38100" cap="flat" cmpd="sng" algn="ctr">
                      <a:solidFill>
                        <a:schemeClr val="bg1">
                          <a:lumMod val="60000"/>
                          <a:lumOff val="40000"/>
                        </a:schemeClr>
                      </a:solidFill>
                      <a:prstDash val="solid"/>
                      <a:round/>
                      <a:headEnd type="none" w="med" len="med"/>
                      <a:tailEnd type="none" w="med" len="med"/>
                    </a:lnB>
                    <a:cell3D prstMaterial="dkEdge">
                      <a:bevel/>
                      <a:lightRig rig="flood" dir="t"/>
                    </a:cell3D>
                  </a:tcPr>
                </a:tc>
                <a:tc>
                  <a:txBody>
                    <a:bodyPr/>
                    <a:lstStyle/>
                    <a:p>
                      <a:pPr marL="0" marR="0" algn="ctr">
                        <a:spcBef>
                          <a:spcPts val="0"/>
                        </a:spcBef>
                        <a:spcAft>
                          <a:spcPts val="0"/>
                        </a:spcAft>
                      </a:pPr>
                      <a:r>
                        <a:rPr lang="en-US" sz="2400" b="1" dirty="0">
                          <a:solidFill>
                            <a:srgbClr val="7030A0"/>
                          </a:solidFill>
                          <a:latin typeface="Candara" pitchFamily="34" charset="0"/>
                        </a:rPr>
                        <a:t>That through death he might destroy</a:t>
                      </a:r>
                      <a:endParaRPr lang="en-US" sz="4000" b="1" dirty="0">
                        <a:solidFill>
                          <a:srgbClr val="7030A0"/>
                        </a:solidFill>
                        <a:latin typeface="Candara" pitchFamily="34" charset="0"/>
                        <a:ea typeface="Times New Roman"/>
                        <a:cs typeface="Times New Roman"/>
                      </a:endParaRPr>
                    </a:p>
                  </a:txBody>
                  <a:tcPr marL="68580" marR="68580" marT="0" marB="0" anchor="ctr">
                    <a:lnL w="38100" cap="flat" cmpd="sng" algn="ctr">
                      <a:solidFill>
                        <a:schemeClr val="bg1">
                          <a:lumMod val="60000"/>
                          <a:lumOff val="40000"/>
                        </a:schemeClr>
                      </a:solidFill>
                      <a:prstDash val="solid"/>
                      <a:round/>
                      <a:headEnd type="none" w="med" len="med"/>
                      <a:tailEnd type="none" w="med" len="med"/>
                    </a:lnL>
                    <a:lnR w="38100" cap="flat" cmpd="sng" algn="ctr">
                      <a:solidFill>
                        <a:schemeClr val="bg1">
                          <a:lumMod val="60000"/>
                          <a:lumOff val="40000"/>
                        </a:schemeClr>
                      </a:solidFill>
                      <a:prstDash val="solid"/>
                      <a:round/>
                      <a:headEnd type="none" w="med" len="med"/>
                      <a:tailEnd type="none" w="med" len="med"/>
                    </a:lnR>
                    <a:lnT w="38100" cap="flat" cmpd="sng" algn="ctr">
                      <a:solidFill>
                        <a:schemeClr val="bg1">
                          <a:lumMod val="60000"/>
                          <a:lumOff val="40000"/>
                        </a:schemeClr>
                      </a:solidFill>
                      <a:prstDash val="solid"/>
                      <a:round/>
                      <a:headEnd type="none" w="med" len="med"/>
                      <a:tailEnd type="none" w="med" len="med"/>
                    </a:lnT>
                    <a:lnB w="38100" cap="flat" cmpd="sng" algn="ctr">
                      <a:solidFill>
                        <a:schemeClr val="bg1">
                          <a:lumMod val="60000"/>
                          <a:lumOff val="40000"/>
                        </a:schemeClr>
                      </a:solidFill>
                      <a:prstDash val="solid"/>
                      <a:round/>
                      <a:headEnd type="none" w="med" len="med"/>
                      <a:tailEnd type="none" w="med" len="med"/>
                    </a:lnB>
                    <a:cell3D prstMaterial="dkEdge">
                      <a:bevel/>
                      <a:lightRig rig="flood" dir="t"/>
                    </a:cell3D>
                  </a:tcPr>
                </a:tc>
                <a:tc>
                  <a:txBody>
                    <a:bodyPr/>
                    <a:lstStyle/>
                    <a:p>
                      <a:pPr marL="0" marR="0" algn="ctr">
                        <a:spcBef>
                          <a:spcPts val="0"/>
                        </a:spcBef>
                        <a:spcAft>
                          <a:spcPts val="0"/>
                        </a:spcAft>
                      </a:pPr>
                      <a:r>
                        <a:rPr lang="en-US" sz="2400" b="1">
                          <a:solidFill>
                            <a:srgbClr val="7030A0"/>
                          </a:solidFill>
                          <a:latin typeface="Candara" pitchFamily="34" charset="0"/>
                        </a:rPr>
                        <a:t>The devil</a:t>
                      </a:r>
                      <a:endParaRPr lang="en-US" sz="4000" b="1">
                        <a:solidFill>
                          <a:srgbClr val="7030A0"/>
                        </a:solidFill>
                        <a:latin typeface="Candara" pitchFamily="34" charset="0"/>
                        <a:ea typeface="Times New Roman"/>
                        <a:cs typeface="Times New Roman"/>
                      </a:endParaRPr>
                    </a:p>
                  </a:txBody>
                  <a:tcPr marL="68580" marR="68580" marT="0" marB="0" anchor="ctr">
                    <a:lnL w="38100" cap="flat" cmpd="sng" algn="ctr">
                      <a:solidFill>
                        <a:schemeClr val="bg1">
                          <a:lumMod val="60000"/>
                          <a:lumOff val="40000"/>
                        </a:schemeClr>
                      </a:solidFill>
                      <a:prstDash val="solid"/>
                      <a:round/>
                      <a:headEnd type="none" w="med" len="med"/>
                      <a:tailEnd type="none" w="med" len="med"/>
                    </a:lnL>
                    <a:lnR w="38100" cap="flat" cmpd="sng" algn="ctr">
                      <a:solidFill>
                        <a:schemeClr val="bg1">
                          <a:lumMod val="60000"/>
                          <a:lumOff val="40000"/>
                        </a:schemeClr>
                      </a:solidFill>
                      <a:prstDash val="solid"/>
                      <a:round/>
                      <a:headEnd type="none" w="med" len="med"/>
                      <a:tailEnd type="none" w="med" len="med"/>
                    </a:lnR>
                    <a:lnT w="38100" cap="flat" cmpd="sng" algn="ctr">
                      <a:solidFill>
                        <a:schemeClr val="bg1">
                          <a:lumMod val="60000"/>
                          <a:lumOff val="40000"/>
                        </a:schemeClr>
                      </a:solidFill>
                      <a:prstDash val="solid"/>
                      <a:round/>
                      <a:headEnd type="none" w="med" len="med"/>
                      <a:tailEnd type="none" w="med" len="med"/>
                    </a:lnT>
                    <a:lnB w="38100" cap="flat" cmpd="sng" algn="ctr">
                      <a:solidFill>
                        <a:schemeClr val="bg1">
                          <a:lumMod val="60000"/>
                          <a:lumOff val="40000"/>
                        </a:schemeClr>
                      </a:solidFill>
                      <a:prstDash val="solid"/>
                      <a:round/>
                      <a:headEnd type="none" w="med" len="med"/>
                      <a:tailEnd type="none" w="med" len="med"/>
                    </a:lnB>
                    <a:cell3D prstMaterial="dkEdge">
                      <a:bevel/>
                      <a:lightRig rig="flood" dir="t"/>
                    </a:cell3D>
                  </a:tcPr>
                </a:tc>
                <a:extLst>
                  <a:ext uri="{0D108BD9-81ED-4DB2-BD59-A6C34878D82A}">
                    <a16:rowId xmlns:a16="http://schemas.microsoft.com/office/drawing/2014/main" val="10001"/>
                  </a:ext>
                </a:extLst>
              </a:tr>
              <a:tr h="1524000">
                <a:tc>
                  <a:txBody>
                    <a:bodyPr/>
                    <a:lstStyle/>
                    <a:p>
                      <a:pPr marL="0" marR="0" algn="ctr">
                        <a:spcBef>
                          <a:spcPts val="0"/>
                        </a:spcBef>
                        <a:spcAft>
                          <a:spcPts val="0"/>
                        </a:spcAft>
                      </a:pPr>
                      <a:r>
                        <a:rPr lang="en-US" sz="2400" b="1" dirty="0">
                          <a:solidFill>
                            <a:srgbClr val="7030A0"/>
                          </a:solidFill>
                          <a:latin typeface="Candara" pitchFamily="34" charset="0"/>
                        </a:rPr>
                        <a:t>Romans 8:3</a:t>
                      </a:r>
                      <a:endParaRPr lang="en-US" sz="4000" b="1" dirty="0">
                        <a:solidFill>
                          <a:srgbClr val="7030A0"/>
                        </a:solidFill>
                        <a:latin typeface="Candara" pitchFamily="34" charset="0"/>
                        <a:ea typeface="Times New Roman"/>
                        <a:cs typeface="Times New Roman"/>
                      </a:endParaRPr>
                    </a:p>
                  </a:txBody>
                  <a:tcPr marL="68580" marR="68580" marT="0" marB="0" anchor="ctr">
                    <a:lnL w="38100" cap="flat" cmpd="sng" algn="ctr">
                      <a:solidFill>
                        <a:schemeClr val="bg1">
                          <a:lumMod val="60000"/>
                          <a:lumOff val="40000"/>
                        </a:schemeClr>
                      </a:solidFill>
                      <a:prstDash val="solid"/>
                      <a:round/>
                      <a:headEnd type="none" w="med" len="med"/>
                      <a:tailEnd type="none" w="med" len="med"/>
                    </a:lnL>
                    <a:lnR w="38100" cap="flat" cmpd="sng" algn="ctr">
                      <a:solidFill>
                        <a:schemeClr val="bg1">
                          <a:lumMod val="60000"/>
                          <a:lumOff val="40000"/>
                        </a:schemeClr>
                      </a:solidFill>
                      <a:prstDash val="solid"/>
                      <a:round/>
                      <a:headEnd type="none" w="med" len="med"/>
                      <a:tailEnd type="none" w="med" len="med"/>
                    </a:lnR>
                    <a:lnT w="38100" cap="flat" cmpd="sng" algn="ctr">
                      <a:solidFill>
                        <a:schemeClr val="bg1">
                          <a:lumMod val="60000"/>
                          <a:lumOff val="40000"/>
                        </a:schemeClr>
                      </a:solidFill>
                      <a:prstDash val="solid"/>
                      <a:round/>
                      <a:headEnd type="none" w="med" len="med"/>
                      <a:tailEnd type="none" w="med" len="med"/>
                    </a:lnT>
                    <a:lnB w="38100" cap="flat" cmpd="sng" algn="ctr">
                      <a:solidFill>
                        <a:schemeClr val="bg1">
                          <a:lumMod val="60000"/>
                          <a:lumOff val="40000"/>
                        </a:schemeClr>
                      </a:solidFill>
                      <a:prstDash val="solid"/>
                      <a:round/>
                      <a:headEnd type="none" w="med" len="med"/>
                      <a:tailEnd type="none" w="med" len="med"/>
                    </a:lnB>
                    <a:cell3D prstMaterial="dkEdge">
                      <a:bevel/>
                      <a:lightRig rig="flood" dir="t"/>
                    </a:cell3D>
                  </a:tcPr>
                </a:tc>
                <a:tc>
                  <a:txBody>
                    <a:bodyPr/>
                    <a:lstStyle/>
                    <a:p>
                      <a:pPr marL="0" marR="0" algn="ctr">
                        <a:spcBef>
                          <a:spcPts val="0"/>
                        </a:spcBef>
                        <a:spcAft>
                          <a:spcPts val="0"/>
                        </a:spcAft>
                      </a:pPr>
                      <a:r>
                        <a:rPr lang="en-US" sz="2400" b="1">
                          <a:solidFill>
                            <a:srgbClr val="7030A0"/>
                          </a:solidFill>
                          <a:latin typeface="Candara" pitchFamily="34" charset="0"/>
                        </a:rPr>
                        <a:t>In the likeness of sinful flesh</a:t>
                      </a:r>
                      <a:endParaRPr lang="en-US" sz="4000" b="1">
                        <a:solidFill>
                          <a:srgbClr val="7030A0"/>
                        </a:solidFill>
                        <a:latin typeface="Candara" pitchFamily="34" charset="0"/>
                        <a:ea typeface="Times New Roman"/>
                        <a:cs typeface="Times New Roman"/>
                      </a:endParaRPr>
                    </a:p>
                  </a:txBody>
                  <a:tcPr marL="68580" marR="68580" marT="0" marB="0" anchor="ctr">
                    <a:lnL w="38100" cap="flat" cmpd="sng" algn="ctr">
                      <a:solidFill>
                        <a:schemeClr val="bg1">
                          <a:lumMod val="60000"/>
                          <a:lumOff val="40000"/>
                        </a:schemeClr>
                      </a:solidFill>
                      <a:prstDash val="solid"/>
                      <a:round/>
                      <a:headEnd type="none" w="med" len="med"/>
                      <a:tailEnd type="none" w="med" len="med"/>
                    </a:lnL>
                    <a:lnR w="38100" cap="flat" cmpd="sng" algn="ctr">
                      <a:solidFill>
                        <a:schemeClr val="bg1">
                          <a:lumMod val="60000"/>
                          <a:lumOff val="40000"/>
                        </a:schemeClr>
                      </a:solidFill>
                      <a:prstDash val="solid"/>
                      <a:round/>
                      <a:headEnd type="none" w="med" len="med"/>
                      <a:tailEnd type="none" w="med" len="med"/>
                    </a:lnR>
                    <a:lnT w="38100" cap="flat" cmpd="sng" algn="ctr">
                      <a:solidFill>
                        <a:schemeClr val="bg1">
                          <a:lumMod val="60000"/>
                          <a:lumOff val="40000"/>
                        </a:schemeClr>
                      </a:solidFill>
                      <a:prstDash val="solid"/>
                      <a:round/>
                      <a:headEnd type="none" w="med" len="med"/>
                      <a:tailEnd type="none" w="med" len="med"/>
                    </a:lnT>
                    <a:lnB w="38100" cap="flat" cmpd="sng" algn="ctr">
                      <a:solidFill>
                        <a:schemeClr val="bg1">
                          <a:lumMod val="60000"/>
                          <a:lumOff val="40000"/>
                        </a:schemeClr>
                      </a:solidFill>
                      <a:prstDash val="solid"/>
                      <a:round/>
                      <a:headEnd type="none" w="med" len="med"/>
                      <a:tailEnd type="none" w="med" len="med"/>
                    </a:lnB>
                    <a:cell3D prstMaterial="dkEdge">
                      <a:bevel/>
                      <a:lightRig rig="flood" dir="t"/>
                    </a:cell3D>
                  </a:tcPr>
                </a:tc>
                <a:tc>
                  <a:txBody>
                    <a:bodyPr/>
                    <a:lstStyle/>
                    <a:p>
                      <a:pPr marL="0" marR="0" algn="ctr">
                        <a:spcBef>
                          <a:spcPts val="0"/>
                        </a:spcBef>
                        <a:spcAft>
                          <a:spcPts val="0"/>
                        </a:spcAft>
                      </a:pPr>
                      <a:r>
                        <a:rPr lang="en-US" sz="2400" b="1" dirty="0">
                          <a:solidFill>
                            <a:srgbClr val="7030A0"/>
                          </a:solidFill>
                          <a:latin typeface="Candara" pitchFamily="34" charset="0"/>
                        </a:rPr>
                        <a:t>For sin (sacrifice for sin), condemned </a:t>
                      </a:r>
                      <a:endParaRPr lang="en-US" sz="4000" b="1" dirty="0">
                        <a:solidFill>
                          <a:srgbClr val="7030A0"/>
                        </a:solidFill>
                        <a:latin typeface="Candara" pitchFamily="34" charset="0"/>
                        <a:ea typeface="Times New Roman"/>
                        <a:cs typeface="Times New Roman"/>
                      </a:endParaRPr>
                    </a:p>
                  </a:txBody>
                  <a:tcPr marL="68580" marR="68580" marT="0" marB="0" anchor="ctr">
                    <a:lnL w="38100" cap="flat" cmpd="sng" algn="ctr">
                      <a:solidFill>
                        <a:schemeClr val="bg1">
                          <a:lumMod val="60000"/>
                          <a:lumOff val="40000"/>
                        </a:schemeClr>
                      </a:solidFill>
                      <a:prstDash val="solid"/>
                      <a:round/>
                      <a:headEnd type="none" w="med" len="med"/>
                      <a:tailEnd type="none" w="med" len="med"/>
                    </a:lnL>
                    <a:lnR w="38100" cap="flat" cmpd="sng" algn="ctr">
                      <a:solidFill>
                        <a:schemeClr val="bg1">
                          <a:lumMod val="60000"/>
                          <a:lumOff val="40000"/>
                        </a:schemeClr>
                      </a:solidFill>
                      <a:prstDash val="solid"/>
                      <a:round/>
                      <a:headEnd type="none" w="med" len="med"/>
                      <a:tailEnd type="none" w="med" len="med"/>
                    </a:lnR>
                    <a:lnT w="38100" cap="flat" cmpd="sng" algn="ctr">
                      <a:solidFill>
                        <a:schemeClr val="bg1">
                          <a:lumMod val="60000"/>
                          <a:lumOff val="40000"/>
                        </a:schemeClr>
                      </a:solidFill>
                      <a:prstDash val="solid"/>
                      <a:round/>
                      <a:headEnd type="none" w="med" len="med"/>
                      <a:tailEnd type="none" w="med" len="med"/>
                    </a:lnT>
                    <a:lnB w="38100" cap="flat" cmpd="sng" algn="ctr">
                      <a:solidFill>
                        <a:schemeClr val="bg1">
                          <a:lumMod val="60000"/>
                          <a:lumOff val="40000"/>
                        </a:schemeClr>
                      </a:solidFill>
                      <a:prstDash val="solid"/>
                      <a:round/>
                      <a:headEnd type="none" w="med" len="med"/>
                      <a:tailEnd type="none" w="med" len="med"/>
                    </a:lnB>
                    <a:cell3D prstMaterial="dkEdge">
                      <a:bevel/>
                      <a:lightRig rig="flood" dir="t"/>
                    </a:cell3D>
                  </a:tcPr>
                </a:tc>
                <a:tc>
                  <a:txBody>
                    <a:bodyPr/>
                    <a:lstStyle/>
                    <a:p>
                      <a:pPr marL="0" marR="0" algn="ctr">
                        <a:spcBef>
                          <a:spcPts val="0"/>
                        </a:spcBef>
                        <a:spcAft>
                          <a:spcPts val="0"/>
                        </a:spcAft>
                      </a:pPr>
                      <a:r>
                        <a:rPr lang="en-US" sz="2400" b="1" dirty="0">
                          <a:solidFill>
                            <a:srgbClr val="7030A0"/>
                          </a:solidFill>
                          <a:latin typeface="Candara" pitchFamily="34" charset="0"/>
                        </a:rPr>
                        <a:t>sin in the flesh</a:t>
                      </a:r>
                      <a:endParaRPr lang="en-US" sz="4000" b="1" dirty="0">
                        <a:solidFill>
                          <a:srgbClr val="7030A0"/>
                        </a:solidFill>
                        <a:latin typeface="Candara" pitchFamily="34" charset="0"/>
                        <a:ea typeface="Times New Roman"/>
                        <a:cs typeface="Times New Roman"/>
                      </a:endParaRPr>
                    </a:p>
                  </a:txBody>
                  <a:tcPr marL="68580" marR="68580" marT="0" marB="0" anchor="ctr">
                    <a:lnL w="38100" cap="flat" cmpd="sng" algn="ctr">
                      <a:solidFill>
                        <a:schemeClr val="bg1">
                          <a:lumMod val="60000"/>
                          <a:lumOff val="40000"/>
                        </a:schemeClr>
                      </a:solidFill>
                      <a:prstDash val="solid"/>
                      <a:round/>
                      <a:headEnd type="none" w="med" len="med"/>
                      <a:tailEnd type="none" w="med" len="med"/>
                    </a:lnL>
                    <a:lnR w="38100" cap="flat" cmpd="sng" algn="ctr">
                      <a:solidFill>
                        <a:schemeClr val="bg1">
                          <a:lumMod val="60000"/>
                          <a:lumOff val="40000"/>
                        </a:schemeClr>
                      </a:solidFill>
                      <a:prstDash val="solid"/>
                      <a:round/>
                      <a:headEnd type="none" w="med" len="med"/>
                      <a:tailEnd type="none" w="med" len="med"/>
                    </a:lnR>
                    <a:lnT w="38100" cap="flat" cmpd="sng" algn="ctr">
                      <a:solidFill>
                        <a:schemeClr val="bg1">
                          <a:lumMod val="60000"/>
                          <a:lumOff val="40000"/>
                        </a:schemeClr>
                      </a:solidFill>
                      <a:prstDash val="solid"/>
                      <a:round/>
                      <a:headEnd type="none" w="med" len="med"/>
                      <a:tailEnd type="none" w="med" len="med"/>
                    </a:lnT>
                    <a:lnB w="38100" cap="flat" cmpd="sng" algn="ctr">
                      <a:solidFill>
                        <a:schemeClr val="bg1">
                          <a:lumMod val="60000"/>
                          <a:lumOff val="40000"/>
                        </a:schemeClr>
                      </a:solidFill>
                      <a:prstDash val="solid"/>
                      <a:round/>
                      <a:headEnd type="none" w="med" len="med"/>
                      <a:tailEnd type="none" w="med" len="med"/>
                    </a:lnB>
                    <a:cell3D prstMaterial="dkEdge">
                      <a:bevel/>
                      <a:lightRig rig="flood" dir="t"/>
                    </a:cell3D>
                  </a:tcPr>
                </a:tc>
                <a:extLst>
                  <a:ext uri="{0D108BD9-81ED-4DB2-BD59-A6C34878D82A}">
                    <a16:rowId xmlns:a16="http://schemas.microsoft.com/office/drawing/2014/main" val="10002"/>
                  </a:ext>
                </a:extLst>
              </a:tr>
              <a:tr h="762000">
                <a:tc>
                  <a:txBody>
                    <a:bodyPr/>
                    <a:lstStyle/>
                    <a:p>
                      <a:pPr marL="0" marR="0" algn="ctr">
                        <a:spcBef>
                          <a:spcPts val="0"/>
                        </a:spcBef>
                        <a:spcAft>
                          <a:spcPts val="0"/>
                        </a:spcAft>
                      </a:pPr>
                      <a:r>
                        <a:rPr lang="en-US" sz="2400" b="1" dirty="0">
                          <a:solidFill>
                            <a:srgbClr val="7030A0"/>
                          </a:solidFill>
                          <a:latin typeface="Candara" pitchFamily="34" charset="0"/>
                        </a:rPr>
                        <a:t>Eph. 2:14-16</a:t>
                      </a:r>
                      <a:endParaRPr lang="en-US" sz="4000" b="1" dirty="0">
                        <a:solidFill>
                          <a:srgbClr val="7030A0"/>
                        </a:solidFill>
                        <a:latin typeface="Candara" pitchFamily="34" charset="0"/>
                        <a:ea typeface="Times New Roman"/>
                        <a:cs typeface="Times New Roman"/>
                      </a:endParaRPr>
                    </a:p>
                  </a:txBody>
                  <a:tcPr marL="68580" marR="68580" marT="0" marB="0" anchor="ctr">
                    <a:lnL w="38100" cap="flat" cmpd="sng" algn="ctr">
                      <a:solidFill>
                        <a:schemeClr val="bg1">
                          <a:lumMod val="60000"/>
                          <a:lumOff val="40000"/>
                        </a:schemeClr>
                      </a:solidFill>
                      <a:prstDash val="solid"/>
                      <a:round/>
                      <a:headEnd type="none" w="med" len="med"/>
                      <a:tailEnd type="none" w="med" len="med"/>
                    </a:lnL>
                    <a:lnR w="38100" cap="flat" cmpd="sng" algn="ctr">
                      <a:solidFill>
                        <a:schemeClr val="bg1">
                          <a:lumMod val="60000"/>
                          <a:lumOff val="40000"/>
                        </a:schemeClr>
                      </a:solidFill>
                      <a:prstDash val="solid"/>
                      <a:round/>
                      <a:headEnd type="none" w="med" len="med"/>
                      <a:tailEnd type="none" w="med" len="med"/>
                    </a:lnR>
                    <a:lnT w="38100" cap="flat" cmpd="sng" algn="ctr">
                      <a:solidFill>
                        <a:schemeClr val="bg1">
                          <a:lumMod val="60000"/>
                          <a:lumOff val="40000"/>
                        </a:schemeClr>
                      </a:solidFill>
                      <a:prstDash val="solid"/>
                      <a:round/>
                      <a:headEnd type="none" w="med" len="med"/>
                      <a:tailEnd type="none" w="med" len="med"/>
                    </a:lnT>
                    <a:lnB w="38100" cap="flat" cmpd="sng" algn="ctr">
                      <a:solidFill>
                        <a:schemeClr val="bg1">
                          <a:lumMod val="60000"/>
                          <a:lumOff val="40000"/>
                        </a:schemeClr>
                      </a:solidFill>
                      <a:prstDash val="solid"/>
                      <a:round/>
                      <a:headEnd type="none" w="med" len="med"/>
                      <a:tailEnd type="none" w="med" len="med"/>
                    </a:lnB>
                    <a:cell3D prstMaterial="dkEdge">
                      <a:bevel/>
                      <a:lightRig rig="flood" dir="t"/>
                    </a:cell3D>
                  </a:tcPr>
                </a:tc>
                <a:tc>
                  <a:txBody>
                    <a:bodyPr/>
                    <a:lstStyle/>
                    <a:p>
                      <a:pPr marL="0" marR="0" algn="ctr">
                        <a:spcBef>
                          <a:spcPts val="0"/>
                        </a:spcBef>
                        <a:spcAft>
                          <a:spcPts val="0"/>
                        </a:spcAft>
                      </a:pPr>
                      <a:r>
                        <a:rPr lang="en-US" sz="2400" b="1" dirty="0">
                          <a:solidFill>
                            <a:srgbClr val="7030A0"/>
                          </a:solidFill>
                          <a:latin typeface="Candara" pitchFamily="34" charset="0"/>
                        </a:rPr>
                        <a:t>Abolished in his flesh</a:t>
                      </a:r>
                      <a:endParaRPr lang="en-US" sz="4000" b="1" dirty="0">
                        <a:solidFill>
                          <a:srgbClr val="7030A0"/>
                        </a:solidFill>
                        <a:latin typeface="Candara" pitchFamily="34" charset="0"/>
                        <a:ea typeface="Times New Roman"/>
                        <a:cs typeface="Times New Roman"/>
                      </a:endParaRPr>
                    </a:p>
                  </a:txBody>
                  <a:tcPr marL="68580" marR="68580" marT="0" marB="0" anchor="ctr">
                    <a:lnL w="38100" cap="flat" cmpd="sng" algn="ctr">
                      <a:solidFill>
                        <a:schemeClr val="bg1">
                          <a:lumMod val="60000"/>
                          <a:lumOff val="40000"/>
                        </a:schemeClr>
                      </a:solidFill>
                      <a:prstDash val="solid"/>
                      <a:round/>
                      <a:headEnd type="none" w="med" len="med"/>
                      <a:tailEnd type="none" w="med" len="med"/>
                    </a:lnL>
                    <a:lnR w="38100" cap="flat" cmpd="sng" algn="ctr">
                      <a:solidFill>
                        <a:schemeClr val="bg1">
                          <a:lumMod val="60000"/>
                          <a:lumOff val="40000"/>
                        </a:schemeClr>
                      </a:solidFill>
                      <a:prstDash val="solid"/>
                      <a:round/>
                      <a:headEnd type="none" w="med" len="med"/>
                      <a:tailEnd type="none" w="med" len="med"/>
                    </a:lnR>
                    <a:lnT w="38100" cap="flat" cmpd="sng" algn="ctr">
                      <a:solidFill>
                        <a:schemeClr val="bg1">
                          <a:lumMod val="60000"/>
                          <a:lumOff val="40000"/>
                        </a:schemeClr>
                      </a:solidFill>
                      <a:prstDash val="solid"/>
                      <a:round/>
                      <a:headEnd type="none" w="med" len="med"/>
                      <a:tailEnd type="none" w="med" len="med"/>
                    </a:lnT>
                    <a:lnB w="38100" cap="flat" cmpd="sng" algn="ctr">
                      <a:solidFill>
                        <a:schemeClr val="bg1">
                          <a:lumMod val="60000"/>
                          <a:lumOff val="40000"/>
                        </a:schemeClr>
                      </a:solidFill>
                      <a:prstDash val="solid"/>
                      <a:round/>
                      <a:headEnd type="none" w="med" len="med"/>
                      <a:tailEnd type="none" w="med" len="med"/>
                    </a:lnB>
                    <a:cell3D prstMaterial="dkEdge">
                      <a:bevel/>
                      <a:lightRig rig="flood" dir="t"/>
                    </a:cell3D>
                  </a:tcPr>
                </a:tc>
                <a:tc>
                  <a:txBody>
                    <a:bodyPr/>
                    <a:lstStyle/>
                    <a:p>
                      <a:pPr marL="0" marR="0" algn="ctr">
                        <a:spcBef>
                          <a:spcPts val="0"/>
                        </a:spcBef>
                        <a:spcAft>
                          <a:spcPts val="0"/>
                        </a:spcAft>
                      </a:pPr>
                      <a:r>
                        <a:rPr lang="en-US" sz="2400" b="1" dirty="0">
                          <a:solidFill>
                            <a:srgbClr val="7030A0"/>
                          </a:solidFill>
                          <a:latin typeface="Candara" pitchFamily="34" charset="0"/>
                        </a:rPr>
                        <a:t>By the cross</a:t>
                      </a:r>
                      <a:endParaRPr lang="en-US" sz="4000" b="1" dirty="0">
                        <a:solidFill>
                          <a:srgbClr val="7030A0"/>
                        </a:solidFill>
                        <a:latin typeface="Candara" pitchFamily="34" charset="0"/>
                        <a:ea typeface="Times New Roman"/>
                        <a:cs typeface="Times New Roman"/>
                      </a:endParaRPr>
                    </a:p>
                  </a:txBody>
                  <a:tcPr marL="68580" marR="68580" marT="0" marB="0" anchor="ctr">
                    <a:lnL w="38100" cap="flat" cmpd="sng" algn="ctr">
                      <a:solidFill>
                        <a:schemeClr val="bg1">
                          <a:lumMod val="60000"/>
                          <a:lumOff val="40000"/>
                        </a:schemeClr>
                      </a:solidFill>
                      <a:prstDash val="solid"/>
                      <a:round/>
                      <a:headEnd type="none" w="med" len="med"/>
                      <a:tailEnd type="none" w="med" len="med"/>
                    </a:lnL>
                    <a:lnR w="38100" cap="flat" cmpd="sng" algn="ctr">
                      <a:solidFill>
                        <a:schemeClr val="bg1">
                          <a:lumMod val="60000"/>
                          <a:lumOff val="40000"/>
                        </a:schemeClr>
                      </a:solidFill>
                      <a:prstDash val="solid"/>
                      <a:round/>
                      <a:headEnd type="none" w="med" len="med"/>
                      <a:tailEnd type="none" w="med" len="med"/>
                    </a:lnR>
                    <a:lnT w="38100" cap="flat" cmpd="sng" algn="ctr">
                      <a:solidFill>
                        <a:schemeClr val="bg1">
                          <a:lumMod val="60000"/>
                          <a:lumOff val="40000"/>
                        </a:schemeClr>
                      </a:solidFill>
                      <a:prstDash val="solid"/>
                      <a:round/>
                      <a:headEnd type="none" w="med" len="med"/>
                      <a:tailEnd type="none" w="med" len="med"/>
                    </a:lnT>
                    <a:lnB w="38100" cap="flat" cmpd="sng" algn="ctr">
                      <a:solidFill>
                        <a:schemeClr val="bg1">
                          <a:lumMod val="60000"/>
                          <a:lumOff val="40000"/>
                        </a:schemeClr>
                      </a:solidFill>
                      <a:prstDash val="solid"/>
                      <a:round/>
                      <a:headEnd type="none" w="med" len="med"/>
                      <a:tailEnd type="none" w="med" len="med"/>
                    </a:lnB>
                    <a:cell3D prstMaterial="dkEdge">
                      <a:bevel/>
                      <a:lightRig rig="flood" dir="t"/>
                    </a:cell3D>
                  </a:tcPr>
                </a:tc>
                <a:tc>
                  <a:txBody>
                    <a:bodyPr/>
                    <a:lstStyle/>
                    <a:p>
                      <a:pPr marL="0" marR="0" algn="ctr">
                        <a:spcBef>
                          <a:spcPts val="0"/>
                        </a:spcBef>
                        <a:spcAft>
                          <a:spcPts val="0"/>
                        </a:spcAft>
                      </a:pPr>
                      <a:r>
                        <a:rPr lang="en-US" sz="2400" b="1" dirty="0">
                          <a:solidFill>
                            <a:srgbClr val="7030A0"/>
                          </a:solidFill>
                          <a:latin typeface="Candara" pitchFamily="34" charset="0"/>
                        </a:rPr>
                        <a:t>The enmity</a:t>
                      </a:r>
                      <a:endParaRPr lang="en-US" sz="4000" b="1" dirty="0">
                        <a:solidFill>
                          <a:srgbClr val="7030A0"/>
                        </a:solidFill>
                        <a:latin typeface="Candara" pitchFamily="34" charset="0"/>
                        <a:ea typeface="Times New Roman"/>
                        <a:cs typeface="Times New Roman"/>
                      </a:endParaRPr>
                    </a:p>
                  </a:txBody>
                  <a:tcPr marL="68580" marR="68580" marT="0" marB="0" anchor="ctr">
                    <a:lnL w="38100" cap="flat" cmpd="sng" algn="ctr">
                      <a:solidFill>
                        <a:schemeClr val="bg1">
                          <a:lumMod val="60000"/>
                          <a:lumOff val="40000"/>
                        </a:schemeClr>
                      </a:solidFill>
                      <a:prstDash val="solid"/>
                      <a:round/>
                      <a:headEnd type="none" w="med" len="med"/>
                      <a:tailEnd type="none" w="med" len="med"/>
                    </a:lnL>
                    <a:lnR w="38100" cap="flat" cmpd="sng" algn="ctr">
                      <a:solidFill>
                        <a:schemeClr val="bg1">
                          <a:lumMod val="60000"/>
                          <a:lumOff val="40000"/>
                        </a:schemeClr>
                      </a:solidFill>
                      <a:prstDash val="solid"/>
                      <a:round/>
                      <a:headEnd type="none" w="med" len="med"/>
                      <a:tailEnd type="none" w="med" len="med"/>
                    </a:lnR>
                    <a:lnT w="38100" cap="flat" cmpd="sng" algn="ctr">
                      <a:solidFill>
                        <a:schemeClr val="bg1">
                          <a:lumMod val="60000"/>
                          <a:lumOff val="40000"/>
                        </a:schemeClr>
                      </a:solidFill>
                      <a:prstDash val="solid"/>
                      <a:round/>
                      <a:headEnd type="none" w="med" len="med"/>
                      <a:tailEnd type="none" w="med" len="med"/>
                    </a:lnT>
                    <a:lnB w="38100" cap="flat" cmpd="sng" algn="ctr">
                      <a:solidFill>
                        <a:schemeClr val="bg1">
                          <a:lumMod val="60000"/>
                          <a:lumOff val="40000"/>
                        </a:schemeClr>
                      </a:solidFill>
                      <a:prstDash val="solid"/>
                      <a:round/>
                      <a:headEnd type="none" w="med" len="med"/>
                      <a:tailEnd type="none" w="med" len="med"/>
                    </a:lnB>
                    <a:cell3D prstMaterial="dkEdge">
                      <a:bevel/>
                      <a:lightRig rig="flood" dir="t"/>
                    </a:cell3D>
                  </a:tcPr>
                </a:tc>
                <a:extLst>
                  <a:ext uri="{0D108BD9-81ED-4DB2-BD59-A6C34878D82A}">
                    <a16:rowId xmlns:a16="http://schemas.microsoft.com/office/drawing/2014/main" val="10003"/>
                  </a:ext>
                </a:extLst>
              </a:tr>
            </a:tbl>
          </a:graphicData>
        </a:graphic>
      </p:graphicFrame>
      <p:sp>
        <p:nvSpPr>
          <p:cNvPr id="3" name="TextBox 2"/>
          <p:cNvSpPr txBox="1"/>
          <p:nvPr/>
        </p:nvSpPr>
        <p:spPr>
          <a:xfrm>
            <a:off x="533400" y="228600"/>
            <a:ext cx="8001000" cy="646331"/>
          </a:xfrm>
          <a:prstGeom prst="rect">
            <a:avLst/>
          </a:prstGeom>
          <a:noFill/>
        </p:spPr>
        <p:txBody>
          <a:bodyPr wrap="square" rtlCol="0">
            <a:spAutoFit/>
          </a:bodyPr>
          <a:lstStyle/>
          <a:p>
            <a:r>
              <a:rPr lang="en-US" sz="1800" b="1" i="1" dirty="0">
                <a:solidFill>
                  <a:srgbClr val="FFC000"/>
                </a:solidFill>
                <a:latin typeface="Candara" pitchFamily="34" charset="0"/>
              </a:rPr>
              <a:t>“I will put enmity between thee and the woman, between thy seed and her seed; it shall bruise thy head, and thou </a:t>
            </a:r>
            <a:r>
              <a:rPr lang="en-US" sz="1800" b="1" i="1" dirty="0" err="1">
                <a:solidFill>
                  <a:srgbClr val="FFC000"/>
                </a:solidFill>
                <a:latin typeface="Candara" pitchFamily="34" charset="0"/>
              </a:rPr>
              <a:t>shalt</a:t>
            </a:r>
            <a:r>
              <a:rPr lang="en-US" sz="1800" b="1" i="1" dirty="0">
                <a:solidFill>
                  <a:srgbClr val="FFC000"/>
                </a:solidFill>
                <a:latin typeface="Candara" pitchFamily="34" charset="0"/>
              </a:rPr>
              <a:t> bruise his heel” (Genesis 3:15)</a:t>
            </a:r>
          </a:p>
        </p:txBody>
      </p:sp>
      <p:sp>
        <p:nvSpPr>
          <p:cNvPr id="4" name="Slide Number Placeholder 3"/>
          <p:cNvSpPr>
            <a:spLocks noGrp="1"/>
          </p:cNvSpPr>
          <p:nvPr>
            <p:ph type="sldNum" sz="quarter" idx="11"/>
          </p:nvPr>
        </p:nvSpPr>
        <p:spPr/>
        <p:txBody>
          <a:bodyPr/>
          <a:lstStyle/>
          <a:p>
            <a:fld id="{67B13E65-B7CB-47EA-8BD5-908D2D195968}" type="slidenum">
              <a:rPr lang="en-US" smtClean="0"/>
              <a:pPr/>
              <a:t>13</a:t>
            </a:fld>
            <a:endParaRPr lang="en-US"/>
          </a:p>
        </p:txBody>
      </p:sp>
      <p:sp>
        <p:nvSpPr>
          <p:cNvPr id="5" name="TextBox 4"/>
          <p:cNvSpPr txBox="1"/>
          <p:nvPr/>
        </p:nvSpPr>
        <p:spPr>
          <a:xfrm>
            <a:off x="2514600" y="2181225"/>
            <a:ext cx="4057650" cy="2185214"/>
          </a:xfrm>
          <a:prstGeom prst="rect">
            <a:avLst/>
          </a:prstGeom>
          <a:solidFill>
            <a:srgbClr val="C00000"/>
          </a:solidFill>
          <a:scene3d>
            <a:camera prst="orthographicFront"/>
            <a:lightRig rig="threePt" dir="t"/>
          </a:scene3d>
          <a:sp3d>
            <a:bevelT prst="angle"/>
          </a:sp3d>
        </p:spPr>
        <p:txBody>
          <a:bodyPr wrap="square" rtlCol="0">
            <a:spAutoFit/>
          </a:bodyPr>
          <a:lstStyle/>
          <a:p>
            <a:pPr algn="ctr"/>
            <a:r>
              <a:rPr lang="en-US" sz="2800" b="1" u="sng" dirty="0">
                <a:solidFill>
                  <a:schemeClr val="bg1"/>
                </a:solidFill>
                <a:latin typeface="Bookman Old Style" pitchFamily="18" charset="0"/>
              </a:rPr>
              <a:t>“Sin in the flesh”</a:t>
            </a:r>
          </a:p>
          <a:p>
            <a:pPr algn="ctr"/>
            <a:endParaRPr lang="en-US" b="1" dirty="0">
              <a:solidFill>
                <a:schemeClr val="bg1"/>
              </a:solidFill>
              <a:latin typeface="Bookman Old Style" pitchFamily="18" charset="0"/>
            </a:endParaRPr>
          </a:p>
          <a:p>
            <a:pPr algn="ctr"/>
            <a:r>
              <a:rPr lang="en-US" b="1" dirty="0">
                <a:solidFill>
                  <a:schemeClr val="bg1"/>
                </a:solidFill>
                <a:latin typeface="Bookman Old Style" pitchFamily="18" charset="0"/>
              </a:rPr>
              <a:t>Jesus condemned sin </a:t>
            </a:r>
          </a:p>
          <a:p>
            <a:pPr algn="ctr"/>
            <a:endParaRPr lang="en-US" b="1" dirty="0">
              <a:solidFill>
                <a:schemeClr val="bg1"/>
              </a:solidFill>
              <a:latin typeface="Bookman Old Style" pitchFamily="18" charset="0"/>
            </a:endParaRPr>
          </a:p>
          <a:p>
            <a:pPr algn="ctr"/>
            <a:r>
              <a:rPr lang="en-US" b="1" dirty="0">
                <a:solidFill>
                  <a:schemeClr val="bg1"/>
                </a:solidFill>
                <a:latin typeface="Bookman Old Style" pitchFamily="18" charset="0"/>
              </a:rPr>
              <a:t>Where? </a:t>
            </a:r>
          </a:p>
          <a:p>
            <a:pPr algn="ctr"/>
            <a:endParaRPr lang="en-US" b="1" dirty="0">
              <a:solidFill>
                <a:schemeClr val="bg1"/>
              </a:solidFill>
              <a:latin typeface="Bookman Old Style" pitchFamily="18" charset="0"/>
            </a:endParaRPr>
          </a:p>
          <a:p>
            <a:pPr algn="ctr"/>
            <a:r>
              <a:rPr lang="en-US" b="1" dirty="0">
                <a:solidFill>
                  <a:schemeClr val="bg1"/>
                </a:solidFill>
                <a:latin typeface="Bookman Old Style" pitchFamily="18" charset="0"/>
              </a:rPr>
              <a:t>in the flesh</a:t>
            </a: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7924800" cy="914400"/>
          </a:xfrm>
        </p:spPr>
        <p:txBody>
          <a:bodyPr/>
          <a:lstStyle/>
          <a:p>
            <a:r>
              <a:rPr lang="en-US" sz="1800" i="1" dirty="0">
                <a:solidFill>
                  <a:schemeClr val="tx1"/>
                </a:solidFill>
                <a:latin typeface="Bookman Old Style" pitchFamily="18" charset="0"/>
              </a:rPr>
              <a:t>“For he hath </a:t>
            </a:r>
            <a:r>
              <a:rPr lang="en-US" sz="1800" i="1" dirty="0">
                <a:latin typeface="Bookman Old Style" pitchFamily="18" charset="0"/>
              </a:rPr>
              <a:t>made him to be sin for us, who knew no sin; </a:t>
            </a:r>
            <a:r>
              <a:rPr lang="en-US" sz="1800" i="1" dirty="0">
                <a:solidFill>
                  <a:schemeClr val="tx1"/>
                </a:solidFill>
                <a:latin typeface="Bookman Old Style" pitchFamily="18" charset="0"/>
              </a:rPr>
              <a:t>that we might be made the righteousness of God in him” </a:t>
            </a:r>
            <a:r>
              <a:rPr lang="en-US" sz="1800" i="1" dirty="0">
                <a:latin typeface="Bookman Old Style" pitchFamily="18" charset="0"/>
              </a:rPr>
              <a:t> 2 Cor.5:21</a:t>
            </a:r>
          </a:p>
        </p:txBody>
      </p:sp>
      <p:sp>
        <p:nvSpPr>
          <p:cNvPr id="3" name="Content Placeholder 2"/>
          <p:cNvSpPr>
            <a:spLocks noGrp="1"/>
          </p:cNvSpPr>
          <p:nvPr>
            <p:ph idx="1"/>
          </p:nvPr>
        </p:nvSpPr>
        <p:spPr>
          <a:xfrm>
            <a:off x="609600" y="1219200"/>
            <a:ext cx="7772400" cy="5181600"/>
          </a:xfrm>
        </p:spPr>
        <p:txBody>
          <a:bodyPr/>
          <a:lstStyle/>
          <a:p>
            <a:pPr lvl="0"/>
            <a:r>
              <a:rPr lang="en-US" sz="2400" dirty="0"/>
              <a:t>He was made sin in that he was “made of a woman” – he came under the constitution of sin</a:t>
            </a:r>
          </a:p>
          <a:p>
            <a:pPr lvl="0"/>
            <a:r>
              <a:rPr lang="en-US" sz="2400" dirty="0"/>
              <a:t>He was made sin in same way that he was “made a curse for us” (Gal.3:13) – he came under the influence of the law (of sin or Moses)</a:t>
            </a:r>
          </a:p>
          <a:p>
            <a:pPr lvl="0"/>
            <a:endParaRPr lang="en-US" sz="2400" dirty="0"/>
          </a:p>
          <a:p>
            <a:pPr marL="0" lvl="0" indent="0">
              <a:buNone/>
            </a:pPr>
            <a:endParaRPr lang="en-US" sz="1800" i="1" dirty="0">
              <a:solidFill>
                <a:srgbClr val="FFC000"/>
              </a:solidFill>
              <a:latin typeface="Bookman Old Style" pitchFamily="18" charset="0"/>
            </a:endParaRPr>
          </a:p>
          <a:p>
            <a:pPr marL="0" lvl="0" indent="0">
              <a:buNone/>
            </a:pPr>
            <a:endParaRPr lang="en-US" sz="1800" i="1" dirty="0">
              <a:solidFill>
                <a:srgbClr val="FFC000"/>
              </a:solidFill>
              <a:latin typeface="Bookman Old Style" pitchFamily="18" charset="0"/>
            </a:endParaRPr>
          </a:p>
          <a:p>
            <a:pPr marL="0" lvl="0" indent="0">
              <a:buNone/>
            </a:pPr>
            <a:endParaRPr lang="en-US" sz="1800" i="1" dirty="0">
              <a:solidFill>
                <a:srgbClr val="FFC000"/>
              </a:solidFill>
              <a:latin typeface="Bookman Old Style" pitchFamily="18" charset="0"/>
            </a:endParaRPr>
          </a:p>
          <a:p>
            <a:pPr lvl="0"/>
            <a:endParaRPr lang="en-US" sz="2400" dirty="0"/>
          </a:p>
          <a:p>
            <a:pPr lvl="2">
              <a:buNone/>
            </a:pPr>
            <a:r>
              <a:rPr lang="en-US" sz="2400" dirty="0"/>
              <a:t>By his personal knowledge of sin (Isa.53:11)</a:t>
            </a:r>
          </a:p>
          <a:p>
            <a:pPr lvl="2">
              <a:buNone/>
            </a:pPr>
            <a:r>
              <a:rPr lang="en-US" sz="2400" dirty="0"/>
              <a:t>As a sin bearer (Isa.53:6). </a:t>
            </a:r>
          </a:p>
          <a:p>
            <a:pPr lvl="2">
              <a:buNone/>
            </a:pPr>
            <a:r>
              <a:rPr lang="en-US" sz="2400" dirty="0"/>
              <a:t>He was “made like his brethren” (Heb.2:17).</a:t>
            </a:r>
          </a:p>
          <a:p>
            <a:endParaRPr lang="en-US" sz="2400" dirty="0"/>
          </a:p>
        </p:txBody>
      </p:sp>
      <p:sp>
        <p:nvSpPr>
          <p:cNvPr id="4" name="Slide Number Placeholder 3"/>
          <p:cNvSpPr>
            <a:spLocks noGrp="1"/>
          </p:cNvSpPr>
          <p:nvPr>
            <p:ph type="sldNum" sz="quarter" idx="11"/>
          </p:nvPr>
        </p:nvSpPr>
        <p:spPr/>
        <p:txBody>
          <a:bodyPr/>
          <a:lstStyle/>
          <a:p>
            <a:fld id="{6D00C450-39E7-485C-B3BA-A4E3D4F0796C}" type="slidenum">
              <a:rPr lang="en-US" smtClean="0"/>
              <a:pPr/>
              <a:t>14</a:t>
            </a:fld>
            <a:endParaRPr lang="en-US"/>
          </a:p>
        </p:txBody>
      </p:sp>
      <p:graphicFrame>
        <p:nvGraphicFramePr>
          <p:cNvPr id="5" name="Table 4"/>
          <p:cNvGraphicFramePr>
            <a:graphicFrameLocks noGrp="1"/>
          </p:cNvGraphicFramePr>
          <p:nvPr>
            <p:extLst>
              <p:ext uri="{D42A27DB-BD31-4B8C-83A1-F6EECF244321}">
                <p14:modId xmlns:p14="http://schemas.microsoft.com/office/powerpoint/2010/main" val="384818521"/>
              </p:ext>
            </p:extLst>
          </p:nvPr>
        </p:nvGraphicFramePr>
        <p:xfrm>
          <a:off x="950593" y="3381375"/>
          <a:ext cx="7240906" cy="1476375"/>
        </p:xfrm>
        <a:graphic>
          <a:graphicData uri="http://schemas.openxmlformats.org/drawingml/2006/table">
            <a:tbl>
              <a:tblPr>
                <a:tableStyleId>{3C2FFA5D-87B4-456A-9821-1D502468CF0F}</a:tableStyleId>
              </a:tblPr>
              <a:tblGrid>
                <a:gridCol w="3620453">
                  <a:extLst>
                    <a:ext uri="{9D8B030D-6E8A-4147-A177-3AD203B41FA5}">
                      <a16:colId xmlns:a16="http://schemas.microsoft.com/office/drawing/2014/main" val="20000"/>
                    </a:ext>
                  </a:extLst>
                </a:gridCol>
                <a:gridCol w="3620453">
                  <a:extLst>
                    <a:ext uri="{9D8B030D-6E8A-4147-A177-3AD203B41FA5}">
                      <a16:colId xmlns:a16="http://schemas.microsoft.com/office/drawing/2014/main" val="20001"/>
                    </a:ext>
                  </a:extLst>
                </a:gridCol>
              </a:tblGrid>
              <a:tr h="257175">
                <a:tc>
                  <a:txBody>
                    <a:bodyPr/>
                    <a:lstStyle/>
                    <a:p>
                      <a:pPr marL="0" marR="0" algn="ctr">
                        <a:spcBef>
                          <a:spcPts val="0"/>
                        </a:spcBef>
                        <a:spcAft>
                          <a:spcPts val="0"/>
                        </a:spcAft>
                      </a:pPr>
                      <a:r>
                        <a:rPr lang="en-US" sz="1600" b="1" dirty="0">
                          <a:solidFill>
                            <a:schemeClr val="bg1"/>
                          </a:solidFill>
                          <a:latin typeface="Candara" pitchFamily="34" charset="0"/>
                        </a:rPr>
                        <a:t>2 Corinthians 5:21</a:t>
                      </a:r>
                      <a:endParaRPr lang="en-US" sz="1600" b="1" dirty="0">
                        <a:solidFill>
                          <a:schemeClr val="bg1"/>
                        </a:solidFill>
                        <a:latin typeface="Candara" pitchFamily="34" charset="0"/>
                        <a:ea typeface="Calibri"/>
                        <a:cs typeface="Times New Roman"/>
                      </a:endParaRPr>
                    </a:p>
                  </a:txBody>
                  <a:tcPr marL="68580" marR="68580" marT="0" marB="0">
                    <a:cell3D prstMaterial="dkEdge">
                      <a:bevel/>
                      <a:lightRig rig="flood" dir="t"/>
                    </a:cell3D>
                  </a:tcPr>
                </a:tc>
                <a:tc>
                  <a:txBody>
                    <a:bodyPr/>
                    <a:lstStyle/>
                    <a:p>
                      <a:pPr marL="0" marR="0" algn="ctr">
                        <a:spcBef>
                          <a:spcPts val="0"/>
                        </a:spcBef>
                        <a:spcAft>
                          <a:spcPts val="0"/>
                        </a:spcAft>
                      </a:pPr>
                      <a:r>
                        <a:rPr lang="en-US" sz="1600" b="1" dirty="0">
                          <a:solidFill>
                            <a:schemeClr val="bg1"/>
                          </a:solidFill>
                          <a:latin typeface="Candara" pitchFamily="34" charset="0"/>
                        </a:rPr>
                        <a:t>1 Peter 2:24</a:t>
                      </a:r>
                      <a:endParaRPr lang="en-US" sz="1600" b="1" dirty="0">
                        <a:solidFill>
                          <a:schemeClr val="bg1"/>
                        </a:solidFill>
                        <a:latin typeface="Candara" pitchFamily="34" charset="0"/>
                        <a:ea typeface="Calibri"/>
                        <a:cs typeface="Times New Roman"/>
                      </a:endParaRPr>
                    </a:p>
                  </a:txBody>
                  <a:tcPr marL="68580" marR="68580" marT="0" marB="0">
                    <a:cell3D prstMaterial="dkEdge">
                      <a:bevel/>
                      <a:lightRig rig="flood" dir="t"/>
                    </a:cell3D>
                  </a:tcPr>
                </a:tc>
                <a:extLst>
                  <a:ext uri="{0D108BD9-81ED-4DB2-BD59-A6C34878D82A}">
                    <a16:rowId xmlns:a16="http://schemas.microsoft.com/office/drawing/2014/main" val="10000"/>
                  </a:ext>
                </a:extLst>
              </a:tr>
              <a:tr h="257175">
                <a:tc>
                  <a:txBody>
                    <a:bodyPr/>
                    <a:lstStyle/>
                    <a:p>
                      <a:pPr marL="0" marR="0">
                        <a:spcBef>
                          <a:spcPts val="0"/>
                        </a:spcBef>
                        <a:spcAft>
                          <a:spcPts val="0"/>
                        </a:spcAft>
                      </a:pPr>
                      <a:r>
                        <a:rPr lang="en-US" sz="1600" dirty="0">
                          <a:solidFill>
                            <a:schemeClr val="bg1"/>
                          </a:solidFill>
                          <a:latin typeface="Candara" pitchFamily="34" charset="0"/>
                        </a:rPr>
                        <a:t>For he hath made him to be sin for us, who knew no sin</a:t>
                      </a:r>
                      <a:endParaRPr lang="en-US" sz="1600" dirty="0">
                        <a:solidFill>
                          <a:schemeClr val="bg1"/>
                        </a:solidFill>
                        <a:latin typeface="Candara" pitchFamily="34" charset="0"/>
                        <a:ea typeface="Calibri"/>
                        <a:cs typeface="Times New Roman"/>
                      </a:endParaRPr>
                    </a:p>
                  </a:txBody>
                  <a:tcPr marL="68580" marR="68580" marT="0" marB="0">
                    <a:cell3D prstMaterial="dkEdge">
                      <a:bevel/>
                      <a:lightRig rig="flood" dir="t"/>
                    </a:cell3D>
                  </a:tcPr>
                </a:tc>
                <a:tc>
                  <a:txBody>
                    <a:bodyPr/>
                    <a:lstStyle/>
                    <a:p>
                      <a:pPr marL="0" marR="0">
                        <a:spcBef>
                          <a:spcPts val="0"/>
                        </a:spcBef>
                        <a:spcAft>
                          <a:spcPts val="0"/>
                        </a:spcAft>
                      </a:pPr>
                      <a:r>
                        <a:rPr lang="en-US" sz="1600">
                          <a:solidFill>
                            <a:schemeClr val="bg1"/>
                          </a:solidFill>
                          <a:latin typeface="Candara" pitchFamily="34" charset="0"/>
                        </a:rPr>
                        <a:t>Who his own self bare our sins in his own body on the tree</a:t>
                      </a:r>
                      <a:endParaRPr lang="en-US" sz="1600">
                        <a:solidFill>
                          <a:schemeClr val="bg1"/>
                        </a:solidFill>
                        <a:latin typeface="Candara" pitchFamily="34" charset="0"/>
                        <a:ea typeface="Calibri"/>
                        <a:cs typeface="Times New Roman"/>
                      </a:endParaRPr>
                    </a:p>
                  </a:txBody>
                  <a:tcPr marL="68580" marR="68580" marT="0" marB="0">
                    <a:cell3D prstMaterial="dkEdge">
                      <a:bevel/>
                      <a:lightRig rig="flood" dir="t"/>
                    </a:cell3D>
                  </a:tcPr>
                </a:tc>
                <a:extLst>
                  <a:ext uri="{0D108BD9-81ED-4DB2-BD59-A6C34878D82A}">
                    <a16:rowId xmlns:a16="http://schemas.microsoft.com/office/drawing/2014/main" val="10001"/>
                  </a:ext>
                </a:extLst>
              </a:tr>
              <a:tr h="514350">
                <a:tc>
                  <a:txBody>
                    <a:bodyPr/>
                    <a:lstStyle/>
                    <a:p>
                      <a:pPr marL="0" marR="0">
                        <a:spcBef>
                          <a:spcPts val="0"/>
                        </a:spcBef>
                        <a:spcAft>
                          <a:spcPts val="0"/>
                        </a:spcAft>
                      </a:pPr>
                      <a:r>
                        <a:rPr lang="en-US" sz="1600" dirty="0">
                          <a:solidFill>
                            <a:schemeClr val="bg1"/>
                          </a:solidFill>
                          <a:latin typeface="Candara" pitchFamily="34" charset="0"/>
                        </a:rPr>
                        <a:t>that we might be made the righteousness of God in him</a:t>
                      </a:r>
                      <a:endParaRPr lang="en-US" sz="1600" dirty="0">
                        <a:solidFill>
                          <a:schemeClr val="bg1"/>
                        </a:solidFill>
                        <a:latin typeface="Candara" pitchFamily="34" charset="0"/>
                        <a:ea typeface="Calibri"/>
                        <a:cs typeface="Times New Roman"/>
                      </a:endParaRPr>
                    </a:p>
                  </a:txBody>
                  <a:tcPr marL="68580" marR="68580" marT="0" marB="0">
                    <a:cell3D prstMaterial="dkEdge">
                      <a:bevel/>
                      <a:lightRig rig="flood" dir="t"/>
                    </a:cell3D>
                  </a:tcPr>
                </a:tc>
                <a:tc>
                  <a:txBody>
                    <a:bodyPr/>
                    <a:lstStyle/>
                    <a:p>
                      <a:pPr marL="0" marR="0">
                        <a:spcBef>
                          <a:spcPts val="0"/>
                        </a:spcBef>
                        <a:spcAft>
                          <a:spcPts val="0"/>
                        </a:spcAft>
                      </a:pPr>
                      <a:r>
                        <a:rPr lang="en-US" sz="1600" dirty="0">
                          <a:solidFill>
                            <a:schemeClr val="bg1"/>
                          </a:solidFill>
                          <a:latin typeface="Candara" pitchFamily="34" charset="0"/>
                        </a:rPr>
                        <a:t>that we, being dead to sins, should live unto righteousness: by whose stripes ye were healed</a:t>
                      </a:r>
                      <a:endParaRPr lang="en-US" sz="1600" dirty="0">
                        <a:solidFill>
                          <a:schemeClr val="bg1"/>
                        </a:solidFill>
                        <a:latin typeface="Candara" pitchFamily="34" charset="0"/>
                        <a:ea typeface="Calibri"/>
                        <a:cs typeface="Times New Roman"/>
                      </a:endParaRPr>
                    </a:p>
                  </a:txBody>
                  <a:tcPr marL="68580" marR="68580" marT="0" marB="0">
                    <a:cell3D prstMaterial="dkEdge">
                      <a:bevel/>
                      <a:lightRig rig="flood" dir="t"/>
                    </a:cell3D>
                  </a:tcPr>
                </a:tc>
                <a:extLst>
                  <a:ext uri="{0D108BD9-81ED-4DB2-BD59-A6C34878D82A}">
                    <a16:rowId xmlns:a16="http://schemas.microsoft.com/office/drawing/2014/main" val="10002"/>
                  </a:ext>
                </a:extLst>
              </a:tr>
            </a:tbl>
          </a:graphicData>
        </a:graphic>
      </p:graphicFrame>
      <p:graphicFrame>
        <p:nvGraphicFramePr>
          <p:cNvPr id="6" name="Table 5">
            <a:extLst>
              <a:ext uri="{FF2B5EF4-FFF2-40B4-BE49-F238E27FC236}">
                <a16:creationId xmlns:a16="http://schemas.microsoft.com/office/drawing/2014/main" id="{A2D13C32-44A7-40ED-8E85-0BC32AE9A55C}"/>
              </a:ext>
            </a:extLst>
          </p:cNvPr>
          <p:cNvGraphicFramePr>
            <a:graphicFrameLocks noGrp="1"/>
          </p:cNvGraphicFramePr>
          <p:nvPr>
            <p:extLst>
              <p:ext uri="{D42A27DB-BD31-4B8C-83A1-F6EECF244321}">
                <p14:modId xmlns:p14="http://schemas.microsoft.com/office/powerpoint/2010/main" val="3420477815"/>
              </p:ext>
            </p:extLst>
          </p:nvPr>
        </p:nvGraphicFramePr>
        <p:xfrm>
          <a:off x="951547" y="3429000"/>
          <a:ext cx="7240906" cy="1645920"/>
        </p:xfrm>
        <a:graphic>
          <a:graphicData uri="http://schemas.openxmlformats.org/drawingml/2006/table">
            <a:tbl>
              <a:tblPr>
                <a:tableStyleId>{3C2FFA5D-87B4-456A-9821-1D502468CF0F}</a:tableStyleId>
              </a:tblPr>
              <a:tblGrid>
                <a:gridCol w="3620453">
                  <a:extLst>
                    <a:ext uri="{9D8B030D-6E8A-4147-A177-3AD203B41FA5}">
                      <a16:colId xmlns:a16="http://schemas.microsoft.com/office/drawing/2014/main" val="20000"/>
                    </a:ext>
                  </a:extLst>
                </a:gridCol>
                <a:gridCol w="3620453">
                  <a:extLst>
                    <a:ext uri="{9D8B030D-6E8A-4147-A177-3AD203B41FA5}">
                      <a16:colId xmlns:a16="http://schemas.microsoft.com/office/drawing/2014/main" val="20001"/>
                    </a:ext>
                  </a:extLst>
                </a:gridCol>
              </a:tblGrid>
              <a:tr h="257175">
                <a:tc>
                  <a:txBody>
                    <a:bodyPr/>
                    <a:lstStyle/>
                    <a:p>
                      <a:pPr marL="0" marR="0" algn="ctr">
                        <a:spcBef>
                          <a:spcPts val="0"/>
                        </a:spcBef>
                        <a:spcAft>
                          <a:spcPts val="0"/>
                        </a:spcAft>
                      </a:pPr>
                      <a:r>
                        <a:rPr lang="en-US" sz="1800" dirty="0"/>
                        <a:t>2 Corinthians 5:21</a:t>
                      </a:r>
                      <a:endParaRPr lang="en-US" sz="1800" b="1" dirty="0">
                        <a:solidFill>
                          <a:schemeClr val="bg1"/>
                        </a:solidFill>
                        <a:latin typeface="Candara" pitchFamily="34" charset="0"/>
                        <a:ea typeface="Calibri"/>
                        <a:cs typeface="Times New Roman"/>
                      </a:endParaRPr>
                    </a:p>
                  </a:txBody>
                  <a:tcPr marL="68580" marR="68580" marT="0" marB="0"/>
                </a:tc>
                <a:tc>
                  <a:txBody>
                    <a:bodyPr/>
                    <a:lstStyle/>
                    <a:p>
                      <a:pPr marL="0" marR="0" algn="ctr">
                        <a:spcBef>
                          <a:spcPts val="0"/>
                        </a:spcBef>
                        <a:spcAft>
                          <a:spcPts val="0"/>
                        </a:spcAft>
                      </a:pPr>
                      <a:r>
                        <a:rPr lang="en-US" sz="1800" dirty="0"/>
                        <a:t>1 Peter 2:24</a:t>
                      </a:r>
                      <a:endParaRPr lang="en-US" sz="1800" b="1" dirty="0">
                        <a:solidFill>
                          <a:schemeClr val="bg1"/>
                        </a:solidFill>
                        <a:latin typeface="Candara" pitchFamily="34" charset="0"/>
                        <a:ea typeface="Calibri"/>
                        <a:cs typeface="Times New Roman"/>
                      </a:endParaRPr>
                    </a:p>
                  </a:txBody>
                  <a:tcPr marL="68580" marR="68580" marT="0" marB="0"/>
                </a:tc>
                <a:extLst>
                  <a:ext uri="{0D108BD9-81ED-4DB2-BD59-A6C34878D82A}">
                    <a16:rowId xmlns:a16="http://schemas.microsoft.com/office/drawing/2014/main" val="10000"/>
                  </a:ext>
                </a:extLst>
              </a:tr>
              <a:tr h="257175">
                <a:tc>
                  <a:txBody>
                    <a:bodyPr/>
                    <a:lstStyle/>
                    <a:p>
                      <a:pPr marL="0" marR="0">
                        <a:spcBef>
                          <a:spcPts val="0"/>
                        </a:spcBef>
                        <a:spcAft>
                          <a:spcPts val="0"/>
                        </a:spcAft>
                      </a:pPr>
                      <a:r>
                        <a:rPr lang="en-US" sz="1800" dirty="0"/>
                        <a:t>For he hath made him to be sin for us, who knew no sin</a:t>
                      </a:r>
                      <a:endParaRPr lang="en-US" sz="1800" dirty="0">
                        <a:solidFill>
                          <a:schemeClr val="bg1"/>
                        </a:solidFill>
                        <a:latin typeface="Candara" pitchFamily="34" charset="0"/>
                        <a:ea typeface="Calibri"/>
                        <a:cs typeface="Times New Roman"/>
                      </a:endParaRPr>
                    </a:p>
                  </a:txBody>
                  <a:tcPr marL="68580" marR="68580" marT="0" marB="0"/>
                </a:tc>
                <a:tc>
                  <a:txBody>
                    <a:bodyPr/>
                    <a:lstStyle/>
                    <a:p>
                      <a:pPr marL="0" marR="0">
                        <a:spcBef>
                          <a:spcPts val="0"/>
                        </a:spcBef>
                        <a:spcAft>
                          <a:spcPts val="0"/>
                        </a:spcAft>
                      </a:pPr>
                      <a:r>
                        <a:rPr lang="en-US" sz="1800"/>
                        <a:t>Who his own self bare our sins in his own body on the tree</a:t>
                      </a:r>
                      <a:endParaRPr lang="en-US" sz="1800">
                        <a:solidFill>
                          <a:schemeClr val="bg1"/>
                        </a:solidFill>
                        <a:latin typeface="Candara" pitchFamily="34" charset="0"/>
                        <a:ea typeface="Calibri"/>
                        <a:cs typeface="Times New Roman"/>
                      </a:endParaRPr>
                    </a:p>
                  </a:txBody>
                  <a:tcPr marL="68580" marR="68580" marT="0" marB="0"/>
                </a:tc>
                <a:extLst>
                  <a:ext uri="{0D108BD9-81ED-4DB2-BD59-A6C34878D82A}">
                    <a16:rowId xmlns:a16="http://schemas.microsoft.com/office/drawing/2014/main" val="10001"/>
                  </a:ext>
                </a:extLst>
              </a:tr>
              <a:tr h="514350">
                <a:tc>
                  <a:txBody>
                    <a:bodyPr/>
                    <a:lstStyle/>
                    <a:p>
                      <a:pPr marL="0" marR="0">
                        <a:spcBef>
                          <a:spcPts val="0"/>
                        </a:spcBef>
                        <a:spcAft>
                          <a:spcPts val="0"/>
                        </a:spcAft>
                      </a:pPr>
                      <a:r>
                        <a:rPr lang="en-US" sz="1800" dirty="0"/>
                        <a:t>that we might be made the righteousness of God in him</a:t>
                      </a:r>
                      <a:endParaRPr lang="en-US" sz="1800" dirty="0">
                        <a:solidFill>
                          <a:schemeClr val="bg1"/>
                        </a:solidFill>
                        <a:latin typeface="Candara" pitchFamily="34" charset="0"/>
                        <a:ea typeface="Calibri"/>
                        <a:cs typeface="Times New Roman"/>
                      </a:endParaRPr>
                    </a:p>
                  </a:txBody>
                  <a:tcPr marL="68580" marR="68580" marT="0" marB="0"/>
                </a:tc>
                <a:tc>
                  <a:txBody>
                    <a:bodyPr/>
                    <a:lstStyle/>
                    <a:p>
                      <a:pPr marL="0" marR="0">
                        <a:spcBef>
                          <a:spcPts val="0"/>
                        </a:spcBef>
                        <a:spcAft>
                          <a:spcPts val="0"/>
                        </a:spcAft>
                      </a:pPr>
                      <a:r>
                        <a:rPr lang="en-US" sz="1800" dirty="0"/>
                        <a:t>that we, being dead to sins, should live unto righteousness: by whose stripes ye were healed</a:t>
                      </a:r>
                      <a:endParaRPr lang="en-US" sz="1800" dirty="0">
                        <a:solidFill>
                          <a:schemeClr val="bg1"/>
                        </a:solidFill>
                        <a:latin typeface="Candara" pitchFamily="34" charset="0"/>
                        <a:ea typeface="Calibri"/>
                        <a:cs typeface="Times New Roman"/>
                      </a:endParaRPr>
                    </a:p>
                  </a:txBody>
                  <a:tcPr marL="68580" marR="68580" marT="0" marB="0"/>
                </a:tc>
                <a:extLst>
                  <a:ext uri="{0D108BD9-81ED-4DB2-BD59-A6C34878D82A}">
                    <a16:rowId xmlns:a16="http://schemas.microsoft.com/office/drawing/2014/main" val="10002"/>
                  </a:ext>
                </a:extLst>
              </a:tr>
            </a:tbl>
          </a:graphicData>
        </a:graphic>
      </p:graphicFrame>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7" end="7"/>
                                            </p:txEl>
                                          </p:spTgt>
                                        </p:tgtEl>
                                        <p:attrNameLst>
                                          <p:attrName>style.visibility</p:attrName>
                                        </p:attrNameLst>
                                      </p:cBhvr>
                                      <p:to>
                                        <p:strVal val="visible"/>
                                      </p:to>
                                    </p:set>
                                    <p:animEffect transition="in" filter="fade">
                                      <p:cBhvr>
                                        <p:cTn id="12" dur="2000"/>
                                        <p:tgtEl>
                                          <p:spTgt spid="3">
                                            <p:txEl>
                                              <p:pRg st="7" end="7"/>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animEffect transition="in" filter="fade">
                                      <p:cBhvr>
                                        <p:cTn id="15" dur="2000"/>
                                        <p:tgtEl>
                                          <p:spTgt spid="3">
                                            <p:txEl>
                                              <p:pRg st="8" end="8"/>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9" end="9"/>
                                            </p:txEl>
                                          </p:spTgt>
                                        </p:tgtEl>
                                        <p:attrNameLst>
                                          <p:attrName>style.visibility</p:attrName>
                                        </p:attrNameLst>
                                      </p:cBhvr>
                                      <p:to>
                                        <p:strVal val="visible"/>
                                      </p:to>
                                    </p:set>
                                    <p:animEffect transition="in" filter="fade">
                                      <p:cBhvr>
                                        <p:cTn id="18" dur="2000"/>
                                        <p:tgtEl>
                                          <p:spTgt spid="3">
                                            <p:txEl>
                                              <p:pRg st="9" end="9"/>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21674-0D5A-47D0-9004-12420AFD2807}"/>
              </a:ext>
            </a:extLst>
          </p:cNvPr>
          <p:cNvSpPr>
            <a:spLocks noGrp="1"/>
          </p:cNvSpPr>
          <p:nvPr>
            <p:ph type="title"/>
          </p:nvPr>
        </p:nvSpPr>
        <p:spPr/>
        <p:txBody>
          <a:bodyPr>
            <a:normAutofit fontScale="90000"/>
          </a:bodyPr>
          <a:lstStyle/>
          <a:p>
            <a:r>
              <a:rPr lang="en-CA" dirty="0"/>
              <a:t>Is the thought sin?</a:t>
            </a:r>
          </a:p>
        </p:txBody>
      </p:sp>
      <p:sp>
        <p:nvSpPr>
          <p:cNvPr id="3" name="Content Placeholder 2">
            <a:extLst>
              <a:ext uri="{FF2B5EF4-FFF2-40B4-BE49-F238E27FC236}">
                <a16:creationId xmlns:a16="http://schemas.microsoft.com/office/drawing/2014/main" id="{98DBB80F-CAA7-47EA-9391-57451EAD1C33}"/>
              </a:ext>
            </a:extLst>
          </p:cNvPr>
          <p:cNvSpPr>
            <a:spLocks noGrp="1"/>
          </p:cNvSpPr>
          <p:nvPr>
            <p:ph idx="1"/>
          </p:nvPr>
        </p:nvSpPr>
        <p:spPr>
          <a:xfrm>
            <a:off x="283309" y="1178975"/>
            <a:ext cx="4410049" cy="2015997"/>
          </a:xfrm>
        </p:spPr>
        <p:txBody>
          <a:bodyPr>
            <a:normAutofit/>
          </a:bodyPr>
          <a:lstStyle/>
          <a:p>
            <a:pPr marL="0" indent="0" algn="ctr">
              <a:buNone/>
            </a:pPr>
            <a:r>
              <a:rPr lang="en-CA" dirty="0">
                <a:ln>
                  <a:solidFill>
                    <a:schemeClr val="bg1"/>
                  </a:solidFill>
                </a:ln>
                <a:solidFill>
                  <a:srgbClr val="FF0000"/>
                </a:solidFill>
              </a:rPr>
              <a:t>Proverbs 24:9</a:t>
            </a:r>
          </a:p>
          <a:p>
            <a:pPr marL="0" indent="0">
              <a:buNone/>
            </a:pPr>
            <a:r>
              <a:rPr lang="en-CA" dirty="0"/>
              <a:t>The </a:t>
            </a:r>
            <a:r>
              <a:rPr lang="en-CA" dirty="0">
                <a:solidFill>
                  <a:srgbClr val="00FF00"/>
                </a:solidFill>
              </a:rPr>
              <a:t>thought </a:t>
            </a:r>
            <a:r>
              <a:rPr lang="en-CA" dirty="0"/>
              <a:t>of foolishness </a:t>
            </a:r>
            <a:r>
              <a:rPr lang="en-CA" i="1" dirty="0">
                <a:solidFill>
                  <a:srgbClr val="FFC000"/>
                </a:solidFill>
              </a:rPr>
              <a:t>is</a:t>
            </a:r>
            <a:r>
              <a:rPr lang="en-CA" dirty="0">
                <a:solidFill>
                  <a:srgbClr val="FFC000"/>
                </a:solidFill>
              </a:rPr>
              <a:t> sin: </a:t>
            </a:r>
            <a:r>
              <a:rPr lang="en-CA" dirty="0"/>
              <a:t>and the scorner </a:t>
            </a:r>
            <a:r>
              <a:rPr lang="en-CA" i="1" dirty="0"/>
              <a:t>is</a:t>
            </a:r>
            <a:r>
              <a:rPr lang="en-CA" dirty="0"/>
              <a:t> an abomination to men.</a:t>
            </a:r>
          </a:p>
          <a:p>
            <a:pPr marL="0" indent="0">
              <a:buNone/>
            </a:pPr>
            <a:endParaRPr lang="en-CA" dirty="0"/>
          </a:p>
        </p:txBody>
      </p:sp>
      <p:sp>
        <p:nvSpPr>
          <p:cNvPr id="4" name="TextBox 3">
            <a:extLst>
              <a:ext uri="{FF2B5EF4-FFF2-40B4-BE49-F238E27FC236}">
                <a16:creationId xmlns:a16="http://schemas.microsoft.com/office/drawing/2014/main" id="{E6B026EA-7A11-47B9-89A2-91977E14EB45}"/>
              </a:ext>
            </a:extLst>
          </p:cNvPr>
          <p:cNvSpPr txBox="1"/>
          <p:nvPr/>
        </p:nvSpPr>
        <p:spPr>
          <a:xfrm>
            <a:off x="283309" y="3348854"/>
            <a:ext cx="4288691" cy="2646878"/>
          </a:xfrm>
          <a:prstGeom prst="rect">
            <a:avLst/>
          </a:prstGeom>
          <a:noFill/>
        </p:spPr>
        <p:txBody>
          <a:bodyPr wrap="square" rtlCol="0">
            <a:spAutoFit/>
          </a:bodyPr>
          <a:lstStyle/>
          <a:p>
            <a:pPr>
              <a:spcAft>
                <a:spcPts val="1200"/>
              </a:spcAft>
            </a:pPr>
            <a:r>
              <a:rPr lang="en-CA" sz="2400" b="1" dirty="0">
                <a:solidFill>
                  <a:srgbClr val="00FF00"/>
                </a:solidFill>
              </a:rPr>
              <a:t>Thought:</a:t>
            </a:r>
            <a:r>
              <a:rPr lang="en-CA" sz="2400" dirty="0">
                <a:solidFill>
                  <a:schemeClr val="bg1"/>
                </a:solidFill>
              </a:rPr>
              <a:t> Heb. ‘</a:t>
            </a:r>
            <a:r>
              <a:rPr lang="en-CA" sz="2400" dirty="0" err="1">
                <a:solidFill>
                  <a:schemeClr val="bg1"/>
                </a:solidFill>
              </a:rPr>
              <a:t>zimmah</a:t>
            </a:r>
            <a:r>
              <a:rPr lang="en-CA" sz="2400" dirty="0">
                <a:solidFill>
                  <a:schemeClr val="bg1"/>
                </a:solidFill>
              </a:rPr>
              <a:t>’ (H2154) plan, device, wickedness, evil plan, mischievous purpose.</a:t>
            </a:r>
          </a:p>
          <a:p>
            <a:r>
              <a:rPr lang="en-CA" sz="2000" dirty="0">
                <a:solidFill>
                  <a:schemeClr val="bg1"/>
                </a:solidFill>
              </a:rPr>
              <a:t>Occurs 29x, only 1x thought</a:t>
            </a:r>
          </a:p>
          <a:p>
            <a:r>
              <a:rPr lang="en-CA" sz="2000" dirty="0">
                <a:solidFill>
                  <a:schemeClr val="bg1"/>
                </a:solidFill>
              </a:rPr>
              <a:t>Heinous crime – 1.  Lewdness – 17</a:t>
            </a:r>
          </a:p>
          <a:p>
            <a:r>
              <a:rPr lang="en-CA" sz="2000" dirty="0">
                <a:solidFill>
                  <a:schemeClr val="bg1"/>
                </a:solidFill>
              </a:rPr>
              <a:t>Mischief – 3. 	   Purpose – 1</a:t>
            </a:r>
          </a:p>
          <a:p>
            <a:r>
              <a:rPr lang="en-CA" sz="2000" dirty="0">
                <a:solidFill>
                  <a:schemeClr val="bg1"/>
                </a:solidFill>
              </a:rPr>
              <a:t>Wicked - 6</a:t>
            </a:r>
          </a:p>
        </p:txBody>
      </p:sp>
      <p:sp>
        <p:nvSpPr>
          <p:cNvPr id="5" name="TextBox 4">
            <a:extLst>
              <a:ext uri="{FF2B5EF4-FFF2-40B4-BE49-F238E27FC236}">
                <a16:creationId xmlns:a16="http://schemas.microsoft.com/office/drawing/2014/main" id="{55EC2015-D6ED-4572-9E15-5666D1360EEE}"/>
              </a:ext>
            </a:extLst>
          </p:cNvPr>
          <p:cNvSpPr txBox="1"/>
          <p:nvPr/>
        </p:nvSpPr>
        <p:spPr>
          <a:xfrm>
            <a:off x="4932004" y="1358977"/>
            <a:ext cx="4050045" cy="4154984"/>
          </a:xfrm>
          <a:prstGeom prst="rect">
            <a:avLst/>
          </a:prstGeom>
          <a:noFill/>
        </p:spPr>
        <p:txBody>
          <a:bodyPr wrap="square" rtlCol="0">
            <a:spAutoFit/>
          </a:bodyPr>
          <a:lstStyle/>
          <a:p>
            <a:r>
              <a:rPr lang="en-CA" sz="2400" b="1" dirty="0">
                <a:solidFill>
                  <a:srgbClr val="00FFFF"/>
                </a:solidFill>
                <a:latin typeface="Candara" panose="020E0502030303020204" pitchFamily="34" charset="0"/>
              </a:rPr>
              <a:t>Rotherham: </a:t>
            </a:r>
            <a:r>
              <a:rPr lang="en-CA" sz="2400" dirty="0">
                <a:solidFill>
                  <a:schemeClr val="bg1"/>
                </a:solidFill>
                <a:latin typeface="Candara" panose="020E0502030303020204" pitchFamily="34" charset="0"/>
              </a:rPr>
              <a:t>The purpose of folly, is sin</a:t>
            </a:r>
          </a:p>
          <a:p>
            <a:r>
              <a:rPr lang="en-CA" sz="2400" b="1" dirty="0">
                <a:solidFill>
                  <a:srgbClr val="00FFFF"/>
                </a:solidFill>
                <a:latin typeface="Candara" panose="020E0502030303020204" pitchFamily="34" charset="0"/>
              </a:rPr>
              <a:t>ESV:</a:t>
            </a:r>
            <a:r>
              <a:rPr lang="en-CA" sz="2400" dirty="0">
                <a:solidFill>
                  <a:schemeClr val="bg1"/>
                </a:solidFill>
                <a:latin typeface="Candara" panose="020E0502030303020204" pitchFamily="34" charset="0"/>
              </a:rPr>
              <a:t> The devising of folly is sin</a:t>
            </a:r>
          </a:p>
          <a:p>
            <a:r>
              <a:rPr lang="en-CA" sz="2400" b="1" dirty="0">
                <a:solidFill>
                  <a:srgbClr val="00FFFF"/>
                </a:solidFill>
                <a:latin typeface="Candara" panose="020E0502030303020204" pitchFamily="34" charset="0"/>
              </a:rPr>
              <a:t>ISV:</a:t>
            </a:r>
            <a:r>
              <a:rPr lang="en-CA" sz="2400" dirty="0">
                <a:solidFill>
                  <a:schemeClr val="bg1"/>
                </a:solidFill>
                <a:latin typeface="Candara" panose="020E0502030303020204" pitchFamily="34" charset="0"/>
              </a:rPr>
              <a:t> To devise folly is sin</a:t>
            </a:r>
          </a:p>
          <a:p>
            <a:r>
              <a:rPr lang="en-CA" sz="2400" b="1" dirty="0">
                <a:solidFill>
                  <a:srgbClr val="00FFFF"/>
                </a:solidFill>
                <a:latin typeface="Candara" panose="020E0502030303020204" pitchFamily="34" charset="0"/>
              </a:rPr>
              <a:t>HRB:</a:t>
            </a:r>
            <a:r>
              <a:rPr lang="en-CA" sz="2400" dirty="0">
                <a:solidFill>
                  <a:schemeClr val="bg1"/>
                </a:solidFill>
                <a:latin typeface="Candara" panose="020E0502030303020204" pitchFamily="34" charset="0"/>
              </a:rPr>
              <a:t> The plot of foolishness is sin</a:t>
            </a:r>
          </a:p>
          <a:p>
            <a:r>
              <a:rPr lang="en-CA" sz="2400" b="1" dirty="0">
                <a:solidFill>
                  <a:srgbClr val="00FFFF"/>
                </a:solidFill>
                <a:latin typeface="Candara" panose="020E0502030303020204" pitchFamily="34" charset="0"/>
              </a:rPr>
              <a:t>Jer. B: </a:t>
            </a:r>
            <a:r>
              <a:rPr lang="en-CA" sz="2400" dirty="0">
                <a:solidFill>
                  <a:schemeClr val="bg1"/>
                </a:solidFill>
                <a:latin typeface="Candara" panose="020E0502030303020204" pitchFamily="34" charset="0"/>
              </a:rPr>
              <a:t>The foolish scheme nothing but sin</a:t>
            </a:r>
          </a:p>
          <a:p>
            <a:r>
              <a:rPr lang="en-CA" sz="2400" b="1" dirty="0">
                <a:solidFill>
                  <a:srgbClr val="00FFFF"/>
                </a:solidFill>
                <a:latin typeface="Candara" panose="020E0502030303020204" pitchFamily="34" charset="0"/>
              </a:rPr>
              <a:t>NIV:</a:t>
            </a:r>
            <a:r>
              <a:rPr lang="en-CA" sz="2400" dirty="0">
                <a:solidFill>
                  <a:schemeClr val="bg1"/>
                </a:solidFill>
                <a:latin typeface="Candara" panose="020E0502030303020204" pitchFamily="34" charset="0"/>
              </a:rPr>
              <a:t> The schemes of folly are sin</a:t>
            </a:r>
          </a:p>
        </p:txBody>
      </p:sp>
    </p:spTree>
    <p:extLst>
      <p:ext uri="{BB962C8B-B14F-4D97-AF65-F5344CB8AC3E}">
        <p14:creationId xmlns:p14="http://schemas.microsoft.com/office/powerpoint/2010/main" val="300231739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4">
                                            <p:txEl>
                                              <p:pRg st="2" end="2"/>
                                            </p:txEl>
                                          </p:spTgt>
                                        </p:tgtEl>
                                        <p:attrNameLst>
                                          <p:attrName>style.visibility</p:attrName>
                                        </p:attrNameLst>
                                      </p:cBhvr>
                                      <p:to>
                                        <p:strVal val="visible"/>
                                      </p:to>
                                    </p:set>
                                    <p:animEffect transition="in" filter="fade">
                                      <p:cBhvr>
                                        <p:cTn id="15" dur="500"/>
                                        <p:tgtEl>
                                          <p:spTgt spid="4">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4">
                                            <p:txEl>
                                              <p:pRg st="3" end="3"/>
                                            </p:txEl>
                                          </p:spTgt>
                                        </p:tgtEl>
                                        <p:attrNameLst>
                                          <p:attrName>style.visibility</p:attrName>
                                        </p:attrNameLst>
                                      </p:cBhvr>
                                      <p:to>
                                        <p:strVal val="visible"/>
                                      </p:to>
                                    </p:set>
                                    <p:animEffect transition="in" filter="fade">
                                      <p:cBhvr>
                                        <p:cTn id="18" dur="500"/>
                                        <p:tgtEl>
                                          <p:spTgt spid="4">
                                            <p:txEl>
                                              <p:pRg st="3" end="3"/>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animEffect transition="in" filter="fade">
                                      <p:cBhvr>
                                        <p:cTn id="21" dur="500"/>
                                        <p:tgtEl>
                                          <p:spTgt spid="4">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fade">
                                      <p:cBhvr>
                                        <p:cTn id="2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6EA6D0-1929-49A1-BEEF-A17AC9582344}"/>
              </a:ext>
            </a:extLst>
          </p:cNvPr>
          <p:cNvSpPr>
            <a:spLocks noGrp="1"/>
          </p:cNvSpPr>
          <p:nvPr>
            <p:ph type="title"/>
          </p:nvPr>
        </p:nvSpPr>
        <p:spPr>
          <a:xfrm>
            <a:off x="161951" y="138113"/>
            <a:ext cx="8820098" cy="808038"/>
          </a:xfrm>
        </p:spPr>
        <p:txBody>
          <a:bodyPr/>
          <a:lstStyle/>
          <a:p>
            <a:r>
              <a:rPr lang="en-CA" dirty="0"/>
              <a:t>The process of temptation</a:t>
            </a:r>
          </a:p>
        </p:txBody>
      </p:sp>
      <p:sp>
        <p:nvSpPr>
          <p:cNvPr id="3" name="Content Placeholder 2">
            <a:extLst>
              <a:ext uri="{FF2B5EF4-FFF2-40B4-BE49-F238E27FC236}">
                <a16:creationId xmlns:a16="http://schemas.microsoft.com/office/drawing/2014/main" id="{08C07A3A-AC05-4910-93C0-14998F690696}"/>
              </a:ext>
            </a:extLst>
          </p:cNvPr>
          <p:cNvSpPr>
            <a:spLocks noGrp="1"/>
          </p:cNvSpPr>
          <p:nvPr>
            <p:ph sz="half" idx="1"/>
          </p:nvPr>
        </p:nvSpPr>
        <p:spPr>
          <a:xfrm>
            <a:off x="341953" y="948122"/>
            <a:ext cx="4078471" cy="5620991"/>
          </a:xfrm>
        </p:spPr>
        <p:txBody>
          <a:bodyPr>
            <a:noAutofit/>
          </a:bodyPr>
          <a:lstStyle/>
          <a:p>
            <a:pPr marL="0" indent="0" algn="ctr">
              <a:spcBef>
                <a:spcPts val="0"/>
              </a:spcBef>
              <a:buNone/>
            </a:pPr>
            <a:r>
              <a:rPr lang="en-CA" sz="2400" dirty="0">
                <a:ln>
                  <a:solidFill>
                    <a:schemeClr val="bg1"/>
                  </a:solidFill>
                </a:ln>
                <a:solidFill>
                  <a:srgbClr val="FF0000"/>
                </a:solidFill>
              </a:rPr>
              <a:t>James 1:13-15  </a:t>
            </a:r>
          </a:p>
          <a:p>
            <a:pPr marL="0" indent="0">
              <a:spcBef>
                <a:spcPts val="0"/>
              </a:spcBef>
              <a:buNone/>
            </a:pPr>
            <a:r>
              <a:rPr lang="en-CA" sz="2000" dirty="0"/>
              <a:t>.</a:t>
            </a:r>
            <a:r>
              <a:rPr lang="en-CA" sz="2000" dirty="0">
                <a:ln>
                  <a:solidFill>
                    <a:schemeClr val="bg1"/>
                  </a:solidFill>
                </a:ln>
                <a:solidFill>
                  <a:srgbClr val="FF0000"/>
                </a:solidFill>
              </a:rPr>
              <a:t>(12) </a:t>
            </a:r>
            <a:r>
              <a:rPr lang="en-CA" sz="2000" dirty="0"/>
              <a:t>Blessed </a:t>
            </a:r>
            <a:r>
              <a:rPr lang="en-CA" sz="2000" i="1" dirty="0"/>
              <a:t>is</a:t>
            </a:r>
            <a:r>
              <a:rPr lang="en-CA" sz="2000" dirty="0"/>
              <a:t> the man that </a:t>
            </a:r>
            <a:r>
              <a:rPr lang="en-CA" sz="2000" dirty="0" err="1">
                <a:solidFill>
                  <a:srgbClr val="00FF00"/>
                </a:solidFill>
              </a:rPr>
              <a:t>endureth</a:t>
            </a:r>
            <a:r>
              <a:rPr lang="en-CA" sz="2000" dirty="0">
                <a:solidFill>
                  <a:srgbClr val="00FF00"/>
                </a:solidFill>
              </a:rPr>
              <a:t> </a:t>
            </a:r>
            <a:r>
              <a:rPr lang="en-CA" sz="2000" dirty="0">
                <a:solidFill>
                  <a:srgbClr val="00FFFF"/>
                </a:solidFill>
              </a:rPr>
              <a:t>temptation </a:t>
            </a:r>
            <a:r>
              <a:rPr lang="en-CA" sz="2000" baseline="30000" dirty="0">
                <a:solidFill>
                  <a:srgbClr val="00FFFF"/>
                </a:solidFill>
              </a:rPr>
              <a:t>G3986</a:t>
            </a:r>
            <a:r>
              <a:rPr lang="en-CA" sz="2000" dirty="0">
                <a:solidFill>
                  <a:srgbClr val="00FFFF"/>
                </a:solidFill>
              </a:rPr>
              <a:t>:</a:t>
            </a:r>
            <a:r>
              <a:rPr lang="en-CA" sz="2000" dirty="0"/>
              <a:t> for when he is tried, he shall receive the crown of life, which the Lord hath promised to them that love him.</a:t>
            </a:r>
          </a:p>
          <a:p>
            <a:pPr marL="0" indent="0">
              <a:spcBef>
                <a:spcPts val="0"/>
              </a:spcBef>
              <a:buNone/>
            </a:pPr>
            <a:r>
              <a:rPr lang="en-CA" sz="2000" dirty="0">
                <a:ln>
                  <a:solidFill>
                    <a:schemeClr val="bg1"/>
                  </a:solidFill>
                </a:ln>
                <a:solidFill>
                  <a:srgbClr val="FF0000"/>
                </a:solidFill>
              </a:rPr>
              <a:t>(13) </a:t>
            </a:r>
            <a:r>
              <a:rPr lang="en-CA" sz="2000" dirty="0"/>
              <a:t>Let no man say when he is </a:t>
            </a:r>
            <a:r>
              <a:rPr lang="en-CA" sz="2000" dirty="0">
                <a:solidFill>
                  <a:srgbClr val="FF99FF"/>
                </a:solidFill>
              </a:rPr>
              <a:t>tempted</a:t>
            </a:r>
            <a:r>
              <a:rPr lang="en-CA" sz="2000" dirty="0"/>
              <a:t> </a:t>
            </a:r>
            <a:r>
              <a:rPr lang="en-CA" sz="2000" baseline="30000" dirty="0">
                <a:solidFill>
                  <a:srgbClr val="FF99FF"/>
                </a:solidFill>
              </a:rPr>
              <a:t>G3985</a:t>
            </a:r>
            <a:r>
              <a:rPr lang="en-CA" sz="2000" dirty="0"/>
              <a:t>, I am </a:t>
            </a:r>
            <a:r>
              <a:rPr lang="en-CA" sz="2000" dirty="0">
                <a:solidFill>
                  <a:srgbClr val="FF99FF"/>
                </a:solidFill>
              </a:rPr>
              <a:t>tempted</a:t>
            </a:r>
            <a:r>
              <a:rPr lang="en-CA" sz="2000" dirty="0"/>
              <a:t> </a:t>
            </a:r>
            <a:r>
              <a:rPr lang="en-CA" sz="2000" baseline="30000" dirty="0">
                <a:solidFill>
                  <a:srgbClr val="FF99FF"/>
                </a:solidFill>
              </a:rPr>
              <a:t>G3985</a:t>
            </a:r>
            <a:r>
              <a:rPr lang="en-CA" sz="2000" dirty="0"/>
              <a:t> of God: for God </a:t>
            </a:r>
            <a:r>
              <a:rPr lang="en-CA" sz="2000" dirty="0">
                <a:solidFill>
                  <a:srgbClr val="FFFF99"/>
                </a:solidFill>
              </a:rPr>
              <a:t>cannot be tempted</a:t>
            </a:r>
            <a:r>
              <a:rPr lang="en-CA" sz="2000" baseline="30000" dirty="0">
                <a:solidFill>
                  <a:srgbClr val="FFFF99"/>
                </a:solidFill>
              </a:rPr>
              <a:t>G2076 G551</a:t>
            </a:r>
            <a:r>
              <a:rPr lang="en-CA" sz="2000" dirty="0">
                <a:solidFill>
                  <a:srgbClr val="FFFF99"/>
                </a:solidFill>
              </a:rPr>
              <a:t> </a:t>
            </a:r>
            <a:r>
              <a:rPr lang="en-CA" sz="2000" dirty="0"/>
              <a:t>with evil, </a:t>
            </a:r>
            <a:r>
              <a:rPr lang="en-CA" sz="2000" dirty="0">
                <a:solidFill>
                  <a:srgbClr val="00FF00"/>
                </a:solidFill>
              </a:rPr>
              <a:t>neither </a:t>
            </a:r>
            <a:r>
              <a:rPr lang="en-CA" sz="2000" dirty="0" err="1">
                <a:solidFill>
                  <a:srgbClr val="FF99FF"/>
                </a:solidFill>
              </a:rPr>
              <a:t>tempteth</a:t>
            </a:r>
            <a:r>
              <a:rPr lang="en-CA" sz="2000" dirty="0"/>
              <a:t> </a:t>
            </a:r>
            <a:r>
              <a:rPr lang="en-CA" sz="2000" baseline="30000" dirty="0">
                <a:solidFill>
                  <a:srgbClr val="FF99FF"/>
                </a:solidFill>
              </a:rPr>
              <a:t>G3985</a:t>
            </a:r>
            <a:r>
              <a:rPr lang="en-CA" sz="2000" dirty="0"/>
              <a:t> </a:t>
            </a:r>
            <a:r>
              <a:rPr lang="en-CA" sz="2000" dirty="0">
                <a:solidFill>
                  <a:srgbClr val="00FF00"/>
                </a:solidFill>
              </a:rPr>
              <a:t>he any man:</a:t>
            </a:r>
            <a:r>
              <a:rPr lang="en-CA" sz="2000" dirty="0"/>
              <a:t>  </a:t>
            </a:r>
          </a:p>
          <a:p>
            <a:pPr marL="0" indent="0">
              <a:spcBef>
                <a:spcPts val="0"/>
              </a:spcBef>
              <a:buNone/>
            </a:pPr>
            <a:r>
              <a:rPr lang="en-CA" sz="2000" dirty="0">
                <a:ln>
                  <a:solidFill>
                    <a:schemeClr val="bg1"/>
                  </a:solidFill>
                </a:ln>
                <a:solidFill>
                  <a:srgbClr val="FF0000"/>
                </a:solidFill>
              </a:rPr>
              <a:t>(14) </a:t>
            </a:r>
            <a:r>
              <a:rPr lang="en-CA" sz="2000" dirty="0"/>
              <a:t>But every man is </a:t>
            </a:r>
            <a:r>
              <a:rPr lang="en-CA" sz="2000" dirty="0">
                <a:solidFill>
                  <a:srgbClr val="FF99FF"/>
                </a:solidFill>
              </a:rPr>
              <a:t>tempted</a:t>
            </a:r>
            <a:r>
              <a:rPr lang="en-CA" sz="2000" dirty="0"/>
              <a:t> </a:t>
            </a:r>
            <a:r>
              <a:rPr lang="en-CA" sz="2000" baseline="30000" dirty="0">
                <a:solidFill>
                  <a:srgbClr val="FF99FF"/>
                </a:solidFill>
              </a:rPr>
              <a:t>G3985</a:t>
            </a:r>
            <a:r>
              <a:rPr lang="en-CA" sz="2000" dirty="0">
                <a:solidFill>
                  <a:srgbClr val="FF99FF"/>
                </a:solidFill>
              </a:rPr>
              <a:t>,</a:t>
            </a:r>
            <a:r>
              <a:rPr lang="en-CA" sz="2000" dirty="0"/>
              <a:t> when he is </a:t>
            </a:r>
            <a:r>
              <a:rPr lang="en-CA" sz="2000" dirty="0">
                <a:solidFill>
                  <a:srgbClr val="00FF00"/>
                </a:solidFill>
              </a:rPr>
              <a:t>drawn away </a:t>
            </a:r>
            <a:r>
              <a:rPr lang="en-CA" sz="2000" dirty="0"/>
              <a:t>of his </a:t>
            </a:r>
            <a:r>
              <a:rPr lang="en-CA" sz="2000" dirty="0">
                <a:solidFill>
                  <a:srgbClr val="FFC000"/>
                </a:solidFill>
              </a:rPr>
              <a:t>own lust, and enticed. </a:t>
            </a:r>
            <a:r>
              <a:rPr lang="en-CA" sz="2000" dirty="0"/>
              <a:t> </a:t>
            </a:r>
          </a:p>
          <a:p>
            <a:pPr marL="0" indent="0">
              <a:spcBef>
                <a:spcPts val="0"/>
              </a:spcBef>
              <a:buNone/>
            </a:pPr>
            <a:r>
              <a:rPr lang="en-CA" sz="2000" dirty="0">
                <a:ln>
                  <a:solidFill>
                    <a:schemeClr val="bg1"/>
                  </a:solidFill>
                </a:ln>
                <a:solidFill>
                  <a:srgbClr val="FF0000"/>
                </a:solidFill>
              </a:rPr>
              <a:t>(15)</a:t>
            </a:r>
            <a:r>
              <a:rPr lang="en-CA" sz="2000" dirty="0"/>
              <a:t> Then </a:t>
            </a:r>
            <a:r>
              <a:rPr lang="en-CA" sz="2000" dirty="0">
                <a:solidFill>
                  <a:srgbClr val="00FF00"/>
                </a:solidFill>
              </a:rPr>
              <a:t>when lust hath conceived, </a:t>
            </a:r>
            <a:r>
              <a:rPr lang="en-CA" sz="2000" dirty="0"/>
              <a:t>it bringeth forth sin: and sin, when it is finished, bringeth forth death.</a:t>
            </a:r>
          </a:p>
          <a:p>
            <a:pPr marL="0" indent="0">
              <a:spcBef>
                <a:spcPts val="0"/>
              </a:spcBef>
              <a:buNone/>
            </a:pPr>
            <a:endParaRPr lang="en-US" sz="2000" dirty="0"/>
          </a:p>
          <a:p>
            <a:pPr marL="0" indent="0">
              <a:spcBef>
                <a:spcPts val="0"/>
              </a:spcBef>
              <a:buNone/>
            </a:pPr>
            <a:endParaRPr lang="en-CA" sz="2000" dirty="0"/>
          </a:p>
        </p:txBody>
      </p:sp>
      <p:sp>
        <p:nvSpPr>
          <p:cNvPr id="4" name="Content Placeholder 3">
            <a:extLst>
              <a:ext uri="{FF2B5EF4-FFF2-40B4-BE49-F238E27FC236}">
                <a16:creationId xmlns:a16="http://schemas.microsoft.com/office/drawing/2014/main" id="{282AC7B4-3E4D-4192-94ED-E8FDA8BE88B9}"/>
              </a:ext>
            </a:extLst>
          </p:cNvPr>
          <p:cNvSpPr>
            <a:spLocks noGrp="1"/>
          </p:cNvSpPr>
          <p:nvPr>
            <p:ph sz="half" idx="2"/>
          </p:nvPr>
        </p:nvSpPr>
        <p:spPr>
          <a:xfrm>
            <a:off x="4719080" y="948122"/>
            <a:ext cx="4172968" cy="5771765"/>
          </a:xfrm>
        </p:spPr>
        <p:txBody>
          <a:bodyPr>
            <a:normAutofit fontScale="77500" lnSpcReduction="20000"/>
          </a:bodyPr>
          <a:lstStyle/>
          <a:p>
            <a:r>
              <a:rPr lang="en-CA" sz="2400" dirty="0">
                <a:solidFill>
                  <a:srgbClr val="00FFFF"/>
                </a:solidFill>
              </a:rPr>
              <a:t>Temptation:</a:t>
            </a:r>
            <a:r>
              <a:rPr lang="en-CA" sz="2400" dirty="0"/>
              <a:t> </a:t>
            </a:r>
            <a:r>
              <a:rPr lang="en-CA" sz="2400" dirty="0" err="1"/>
              <a:t>peirasmos</a:t>
            </a:r>
            <a:r>
              <a:rPr lang="en-CA" sz="2400" dirty="0"/>
              <a:t> (3986), </a:t>
            </a:r>
            <a:r>
              <a:rPr lang="en-CA" sz="2400" i="1" dirty="0"/>
              <a:t>endeavor</a:t>
            </a:r>
            <a:r>
              <a:rPr lang="en-CA" sz="2400" dirty="0"/>
              <a:t>, </a:t>
            </a:r>
            <a:r>
              <a:rPr lang="en-CA" sz="2400" i="1" dirty="0"/>
              <a:t>scrutinize</a:t>
            </a:r>
            <a:r>
              <a:rPr lang="en-CA" sz="2400" dirty="0"/>
              <a:t>, </a:t>
            </a:r>
            <a:r>
              <a:rPr lang="en-CA" sz="2400" i="1" dirty="0"/>
              <a:t>entice</a:t>
            </a:r>
            <a:r>
              <a:rPr lang="en-CA" sz="2400" dirty="0"/>
              <a:t>, </a:t>
            </a:r>
            <a:r>
              <a:rPr lang="en-CA" sz="2400" i="1" dirty="0"/>
              <a:t>discipline</a:t>
            </a:r>
            <a:endParaRPr lang="en-CA" sz="2400" dirty="0"/>
          </a:p>
          <a:p>
            <a:r>
              <a:rPr lang="en-CA" sz="2400" dirty="0"/>
              <a:t>Temptation is something to be endured </a:t>
            </a:r>
            <a:r>
              <a:rPr lang="en-CA" sz="2400" dirty="0">
                <a:ln>
                  <a:solidFill>
                    <a:schemeClr val="bg1"/>
                  </a:solidFill>
                </a:ln>
                <a:solidFill>
                  <a:srgbClr val="FF0000"/>
                </a:solidFill>
              </a:rPr>
              <a:t>(v.12)</a:t>
            </a:r>
          </a:p>
          <a:p>
            <a:r>
              <a:rPr lang="en-CA" sz="2400" dirty="0"/>
              <a:t>When we fail to endure, we can’t blame God </a:t>
            </a:r>
            <a:r>
              <a:rPr lang="en-CA" sz="2400" dirty="0">
                <a:ln>
                  <a:solidFill>
                    <a:schemeClr val="bg1"/>
                  </a:solidFill>
                </a:ln>
                <a:solidFill>
                  <a:srgbClr val="FF0000"/>
                </a:solidFill>
              </a:rPr>
              <a:t>(v.13, see Prov.19:3)</a:t>
            </a:r>
          </a:p>
          <a:p>
            <a:r>
              <a:rPr lang="en-CA" sz="2400" dirty="0"/>
              <a:t>God does not cause people to sin </a:t>
            </a:r>
            <a:r>
              <a:rPr lang="en-CA" sz="2400" dirty="0">
                <a:ln>
                  <a:solidFill>
                    <a:schemeClr val="bg1"/>
                  </a:solidFill>
                </a:ln>
                <a:solidFill>
                  <a:srgbClr val="FF0000"/>
                </a:solidFill>
              </a:rPr>
              <a:t>(v.13)</a:t>
            </a:r>
          </a:p>
          <a:p>
            <a:pPr lvl="1"/>
            <a:r>
              <a:rPr lang="en-CA" dirty="0"/>
              <a:t>God tests (tempts) people </a:t>
            </a:r>
            <a:r>
              <a:rPr lang="en-CA" dirty="0">
                <a:ln>
                  <a:solidFill>
                    <a:schemeClr val="bg1"/>
                  </a:solidFill>
                </a:ln>
                <a:solidFill>
                  <a:srgbClr val="FF0000"/>
                </a:solidFill>
              </a:rPr>
              <a:t>(Gen.22:1)</a:t>
            </a:r>
          </a:p>
          <a:p>
            <a:pPr lvl="1"/>
            <a:r>
              <a:rPr lang="en-CA" dirty="0"/>
              <a:t>God tempts us according to our ability </a:t>
            </a:r>
            <a:r>
              <a:rPr lang="en-CA" dirty="0">
                <a:ln>
                  <a:solidFill>
                    <a:schemeClr val="bg1"/>
                  </a:solidFill>
                </a:ln>
                <a:solidFill>
                  <a:srgbClr val="FF0000"/>
                </a:solidFill>
              </a:rPr>
              <a:t>1Cor.10:13</a:t>
            </a:r>
            <a:endParaRPr lang="en-CA" dirty="0"/>
          </a:p>
          <a:p>
            <a:r>
              <a:rPr lang="en-CA" sz="2400" dirty="0"/>
              <a:t>Where does the fault lie?</a:t>
            </a:r>
          </a:p>
          <a:p>
            <a:pPr lvl="1"/>
            <a:r>
              <a:rPr lang="en-CA" dirty="0"/>
              <a:t>when we pursue our lustful desire </a:t>
            </a:r>
            <a:r>
              <a:rPr lang="en-CA" dirty="0">
                <a:ln>
                  <a:solidFill>
                    <a:schemeClr val="bg1"/>
                  </a:solidFill>
                </a:ln>
                <a:solidFill>
                  <a:srgbClr val="FF0000"/>
                </a:solidFill>
              </a:rPr>
              <a:t>(v.14)</a:t>
            </a:r>
          </a:p>
          <a:p>
            <a:pPr lvl="1"/>
            <a:r>
              <a:rPr lang="en-CA" dirty="0"/>
              <a:t>When conception occurs, sin is born </a:t>
            </a:r>
            <a:r>
              <a:rPr lang="en-CA" dirty="0">
                <a:ln>
                  <a:solidFill>
                    <a:schemeClr val="bg1"/>
                  </a:solidFill>
                </a:ln>
                <a:solidFill>
                  <a:srgbClr val="FF0000"/>
                </a:solidFill>
              </a:rPr>
              <a:t>(v.15)</a:t>
            </a:r>
          </a:p>
          <a:p>
            <a:endParaRPr lang="en-CA" sz="2400" dirty="0"/>
          </a:p>
        </p:txBody>
      </p:sp>
    </p:spTree>
    <p:extLst>
      <p:ext uri="{BB962C8B-B14F-4D97-AF65-F5344CB8AC3E}">
        <p14:creationId xmlns:p14="http://schemas.microsoft.com/office/powerpoint/2010/main" val="251013874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A35ADC-0A4E-43B3-ACDD-C4729E727FCD}"/>
              </a:ext>
            </a:extLst>
          </p:cNvPr>
          <p:cNvSpPr>
            <a:spLocks noGrp="1"/>
          </p:cNvSpPr>
          <p:nvPr>
            <p:ph type="title"/>
          </p:nvPr>
        </p:nvSpPr>
        <p:spPr>
          <a:xfrm>
            <a:off x="161951" y="98963"/>
            <a:ext cx="8820098" cy="590857"/>
          </a:xfrm>
        </p:spPr>
        <p:txBody>
          <a:bodyPr>
            <a:normAutofit fontScale="90000"/>
          </a:bodyPr>
          <a:lstStyle/>
          <a:p>
            <a:r>
              <a:rPr lang="en-CA"/>
              <a:t>Could Jesus be tempted or tried?</a:t>
            </a:r>
            <a:endParaRPr lang="en-CA" dirty="0"/>
          </a:p>
        </p:txBody>
      </p:sp>
      <p:sp>
        <p:nvSpPr>
          <p:cNvPr id="3" name="Content Placeholder 2">
            <a:extLst>
              <a:ext uri="{FF2B5EF4-FFF2-40B4-BE49-F238E27FC236}">
                <a16:creationId xmlns:a16="http://schemas.microsoft.com/office/drawing/2014/main" id="{FF08F9DE-986D-4230-AE99-0F160E9B5DA8}"/>
              </a:ext>
            </a:extLst>
          </p:cNvPr>
          <p:cNvSpPr>
            <a:spLocks noGrp="1"/>
          </p:cNvSpPr>
          <p:nvPr>
            <p:ph sz="half" idx="1"/>
          </p:nvPr>
        </p:nvSpPr>
        <p:spPr>
          <a:xfrm>
            <a:off x="133525" y="818972"/>
            <a:ext cx="4528476" cy="5760064"/>
          </a:xfrm>
        </p:spPr>
        <p:txBody>
          <a:bodyPr/>
          <a:lstStyle/>
          <a:p>
            <a:r>
              <a:rPr lang="en-CA" dirty="0"/>
              <a:t>Jesus was tempted in all points as ourselves – </a:t>
            </a:r>
            <a:r>
              <a:rPr lang="en-CA" dirty="0">
                <a:ln>
                  <a:solidFill>
                    <a:schemeClr val="bg1"/>
                  </a:solidFill>
                </a:ln>
                <a:solidFill>
                  <a:srgbClr val="FF0000"/>
                </a:solidFill>
              </a:rPr>
              <a:t>Heb.4:15</a:t>
            </a:r>
          </a:p>
          <a:p>
            <a:r>
              <a:rPr lang="en-CA" dirty="0"/>
              <a:t>Jesus was tempted in the wilderness – </a:t>
            </a:r>
            <a:r>
              <a:rPr lang="en-CA" dirty="0">
                <a:ln>
                  <a:solidFill>
                    <a:schemeClr val="bg1"/>
                  </a:solidFill>
                </a:ln>
                <a:solidFill>
                  <a:srgbClr val="FF0000"/>
                </a:solidFill>
              </a:rPr>
              <a:t>Matt.4:1; Luke 4:2</a:t>
            </a:r>
          </a:p>
          <a:p>
            <a:r>
              <a:rPr lang="en-CA" dirty="0"/>
              <a:t>Jesus’ life was a daily trial – </a:t>
            </a:r>
            <a:r>
              <a:rPr lang="en-CA" dirty="0">
                <a:ln>
                  <a:solidFill>
                    <a:schemeClr val="bg1"/>
                  </a:solidFill>
                </a:ln>
                <a:solidFill>
                  <a:srgbClr val="FF0000"/>
                </a:solidFill>
              </a:rPr>
              <a:t>Luke 22:28; Heb.2:18; Heb.5:7</a:t>
            </a:r>
          </a:p>
          <a:p>
            <a:pPr lvl="1"/>
            <a:r>
              <a:rPr lang="en-CA" dirty="0"/>
              <a:t>Examples: </a:t>
            </a:r>
            <a:r>
              <a:rPr lang="en-CA" dirty="0">
                <a:ln>
                  <a:solidFill>
                    <a:schemeClr val="bg1"/>
                  </a:solidFill>
                </a:ln>
                <a:solidFill>
                  <a:srgbClr val="FF0000"/>
                </a:solidFill>
              </a:rPr>
              <a:t>Luke 4:13; John 6:15; Luke 22:44; Matt.26:53; Luke 22:44</a:t>
            </a:r>
          </a:p>
        </p:txBody>
      </p:sp>
      <p:pic>
        <p:nvPicPr>
          <p:cNvPr id="18" name="Content Placeholder 17" descr="A picture containing outdoor, person, ground&#10;&#10;Description automatically generated">
            <a:extLst>
              <a:ext uri="{FF2B5EF4-FFF2-40B4-BE49-F238E27FC236}">
                <a16:creationId xmlns:a16="http://schemas.microsoft.com/office/drawing/2014/main" id="{60AA9B65-2E41-4B97-A378-C326D4891D3C}"/>
              </a:ext>
            </a:extLst>
          </p:cNvPr>
          <p:cNvPicPr>
            <a:picLocks noGrp="1" noChangeAspect="1"/>
          </p:cNvPicPr>
          <p:nvPr>
            <p:ph sz="half" idx="2"/>
          </p:nvPr>
        </p:nvPicPr>
        <p:blipFill>
          <a:blip r:embed="rId2">
            <a:extLst>
              <a:ext uri="{28A0092B-C50C-407E-A947-70E740481C1C}">
                <a14:useLocalDpi xmlns:a14="http://schemas.microsoft.com/office/drawing/2010/main" val="0"/>
              </a:ext>
            </a:extLst>
          </a:blip>
          <a:stretch>
            <a:fillRect/>
          </a:stretch>
        </p:blipFill>
        <p:spPr>
          <a:xfrm>
            <a:off x="4752800" y="1247236"/>
            <a:ext cx="4257675" cy="4363528"/>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spTree>
    <p:extLst>
      <p:ext uri="{BB962C8B-B14F-4D97-AF65-F5344CB8AC3E}">
        <p14:creationId xmlns:p14="http://schemas.microsoft.com/office/powerpoint/2010/main" val="311859764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6CA844-A553-48BA-8D0B-93CE247333C8}"/>
              </a:ext>
            </a:extLst>
          </p:cNvPr>
          <p:cNvSpPr>
            <a:spLocks noGrp="1"/>
          </p:cNvSpPr>
          <p:nvPr>
            <p:ph type="title"/>
          </p:nvPr>
        </p:nvSpPr>
        <p:spPr/>
        <p:txBody>
          <a:bodyPr>
            <a:normAutofit fontScale="90000"/>
          </a:bodyPr>
          <a:lstStyle/>
          <a:p>
            <a:r>
              <a:rPr lang="en-CA" dirty="0"/>
              <a:t>Did Jesus have an independent will?</a:t>
            </a:r>
          </a:p>
        </p:txBody>
      </p:sp>
      <p:sp>
        <p:nvSpPr>
          <p:cNvPr id="3" name="Content Placeholder 2">
            <a:extLst>
              <a:ext uri="{FF2B5EF4-FFF2-40B4-BE49-F238E27FC236}">
                <a16:creationId xmlns:a16="http://schemas.microsoft.com/office/drawing/2014/main" id="{08E5D7EF-EBF9-495D-BA80-18C02C34C27E}"/>
              </a:ext>
            </a:extLst>
          </p:cNvPr>
          <p:cNvSpPr>
            <a:spLocks noGrp="1"/>
          </p:cNvSpPr>
          <p:nvPr>
            <p:ph sz="half" idx="1"/>
          </p:nvPr>
        </p:nvSpPr>
        <p:spPr>
          <a:xfrm>
            <a:off x="133525" y="818972"/>
            <a:ext cx="3898469" cy="5760064"/>
          </a:xfrm>
        </p:spPr>
        <p:txBody>
          <a:bodyPr>
            <a:normAutofit fontScale="92500" lnSpcReduction="10000"/>
          </a:bodyPr>
          <a:lstStyle/>
          <a:p>
            <a:r>
              <a:rPr lang="en-CA" dirty="0"/>
              <a:t>“</a:t>
            </a:r>
            <a:r>
              <a:rPr lang="en-CA" dirty="0">
                <a:solidFill>
                  <a:srgbClr val="00FF00"/>
                </a:solidFill>
              </a:rPr>
              <a:t>Not as I will</a:t>
            </a:r>
            <a:r>
              <a:rPr lang="en-CA" dirty="0"/>
              <a:t>, but as thou wilt”, </a:t>
            </a:r>
            <a:r>
              <a:rPr lang="en-CA" dirty="0">
                <a:ln>
                  <a:solidFill>
                    <a:schemeClr val="bg1"/>
                  </a:solidFill>
                </a:ln>
                <a:solidFill>
                  <a:srgbClr val="FF0000"/>
                </a:solidFill>
              </a:rPr>
              <a:t>Matt.26:39, 42; John 5:30; 6:38</a:t>
            </a:r>
          </a:p>
          <a:p>
            <a:r>
              <a:rPr lang="en-CA" dirty="0"/>
              <a:t>“He learned </a:t>
            </a:r>
            <a:r>
              <a:rPr lang="en-CA" dirty="0">
                <a:solidFill>
                  <a:srgbClr val="00FF00"/>
                </a:solidFill>
              </a:rPr>
              <a:t>obedience</a:t>
            </a:r>
            <a:r>
              <a:rPr lang="en-CA" dirty="0"/>
              <a:t>” </a:t>
            </a:r>
            <a:r>
              <a:rPr lang="en-CA" dirty="0">
                <a:ln>
                  <a:solidFill>
                    <a:schemeClr val="bg1"/>
                  </a:solidFill>
                </a:ln>
                <a:solidFill>
                  <a:srgbClr val="FF0000"/>
                </a:solidFill>
              </a:rPr>
              <a:t>Heb.5:8</a:t>
            </a:r>
          </a:p>
          <a:p>
            <a:r>
              <a:rPr lang="en-CA" dirty="0"/>
              <a:t>“Became </a:t>
            </a:r>
            <a:r>
              <a:rPr lang="en-CA" dirty="0">
                <a:solidFill>
                  <a:srgbClr val="00FF00"/>
                </a:solidFill>
              </a:rPr>
              <a:t>obedient </a:t>
            </a:r>
            <a:r>
              <a:rPr lang="en-CA" dirty="0"/>
              <a:t>unto death”, </a:t>
            </a:r>
            <a:r>
              <a:rPr lang="en-CA" dirty="0">
                <a:ln>
                  <a:solidFill>
                    <a:schemeClr val="bg1"/>
                  </a:solidFill>
                </a:ln>
                <a:solidFill>
                  <a:srgbClr val="FF0000"/>
                </a:solidFill>
              </a:rPr>
              <a:t>Phil.2:8</a:t>
            </a:r>
          </a:p>
          <a:p>
            <a:r>
              <a:rPr lang="en-CA" dirty="0"/>
              <a:t>“Lo, I come…to do thy will, O God”, </a:t>
            </a:r>
            <a:r>
              <a:rPr lang="en-CA" dirty="0">
                <a:ln>
                  <a:solidFill>
                    <a:schemeClr val="bg1"/>
                  </a:solidFill>
                </a:ln>
                <a:solidFill>
                  <a:srgbClr val="FF0000"/>
                </a:solidFill>
              </a:rPr>
              <a:t>Heb.10:5-7; Psa.40:8</a:t>
            </a:r>
          </a:p>
          <a:p>
            <a:r>
              <a:rPr lang="en-CA" dirty="0"/>
              <a:t>“Thus it becometh us to fulfill all righteousness” </a:t>
            </a:r>
            <a:r>
              <a:rPr lang="en-CA" dirty="0">
                <a:ln>
                  <a:solidFill>
                    <a:schemeClr val="bg1"/>
                  </a:solidFill>
                </a:ln>
                <a:solidFill>
                  <a:srgbClr val="FF0000"/>
                </a:solidFill>
              </a:rPr>
              <a:t>Matt.3:15; Rom.3:26</a:t>
            </a:r>
          </a:p>
          <a:p>
            <a:endParaRPr lang="en-CA" dirty="0"/>
          </a:p>
        </p:txBody>
      </p:sp>
      <p:sp>
        <p:nvSpPr>
          <p:cNvPr id="4" name="Content Placeholder 3">
            <a:extLst>
              <a:ext uri="{FF2B5EF4-FFF2-40B4-BE49-F238E27FC236}">
                <a16:creationId xmlns:a16="http://schemas.microsoft.com/office/drawing/2014/main" id="{65C3D46F-2CD5-4873-B76C-48299D9FE93A}"/>
              </a:ext>
            </a:extLst>
          </p:cNvPr>
          <p:cNvSpPr>
            <a:spLocks noGrp="1"/>
          </p:cNvSpPr>
          <p:nvPr>
            <p:ph sz="half" idx="2"/>
          </p:nvPr>
        </p:nvSpPr>
        <p:spPr>
          <a:xfrm>
            <a:off x="4391998" y="818972"/>
            <a:ext cx="4585554" cy="5760064"/>
          </a:xfrm>
        </p:spPr>
        <p:txBody>
          <a:bodyPr>
            <a:normAutofit fontScale="92500" lnSpcReduction="10000"/>
          </a:bodyPr>
          <a:lstStyle/>
          <a:p>
            <a:r>
              <a:rPr lang="en-CA" dirty="0"/>
              <a:t>Obedience is born of an independent will</a:t>
            </a:r>
          </a:p>
          <a:p>
            <a:r>
              <a:rPr lang="en-CA" dirty="0"/>
              <a:t>Jesus, though born God’s son, had to choose to bear that responsibility</a:t>
            </a:r>
          </a:p>
          <a:p>
            <a:r>
              <a:rPr lang="en-CA" dirty="0"/>
              <a:t>Jesus couldn't declare God’s righteousness without an independent will</a:t>
            </a:r>
          </a:p>
          <a:p>
            <a:r>
              <a:rPr lang="en-CA" dirty="0"/>
              <a:t>Jesus’ death necessitated it being voluntary.</a:t>
            </a:r>
          </a:p>
          <a:p>
            <a:r>
              <a:rPr lang="en-CA" dirty="0"/>
              <a:t>To remove Christ’s independent will is to nullify his life’s work recorded in the Gospels</a:t>
            </a:r>
          </a:p>
          <a:p>
            <a:endParaRPr lang="en-CA" dirty="0"/>
          </a:p>
        </p:txBody>
      </p:sp>
    </p:spTree>
    <p:extLst>
      <p:ext uri="{BB962C8B-B14F-4D97-AF65-F5344CB8AC3E}">
        <p14:creationId xmlns:p14="http://schemas.microsoft.com/office/powerpoint/2010/main" val="9388234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AB0881-81EF-4BFF-9D05-DD68862A1355}"/>
              </a:ext>
            </a:extLst>
          </p:cNvPr>
          <p:cNvSpPr>
            <a:spLocks noGrp="1"/>
          </p:cNvSpPr>
          <p:nvPr>
            <p:ph type="title"/>
          </p:nvPr>
        </p:nvSpPr>
        <p:spPr/>
        <p:txBody>
          <a:bodyPr>
            <a:normAutofit fontScale="90000"/>
          </a:bodyPr>
          <a:lstStyle/>
          <a:p>
            <a:r>
              <a:rPr lang="en-CA" dirty="0"/>
              <a:t>Summary</a:t>
            </a:r>
          </a:p>
        </p:txBody>
      </p:sp>
      <p:sp>
        <p:nvSpPr>
          <p:cNvPr id="3" name="Content Placeholder 2">
            <a:extLst>
              <a:ext uri="{FF2B5EF4-FFF2-40B4-BE49-F238E27FC236}">
                <a16:creationId xmlns:a16="http://schemas.microsoft.com/office/drawing/2014/main" id="{5E58B4AA-CB60-4B20-9D7B-D710EDAA6E62}"/>
              </a:ext>
            </a:extLst>
          </p:cNvPr>
          <p:cNvSpPr>
            <a:spLocks noGrp="1"/>
          </p:cNvSpPr>
          <p:nvPr>
            <p:ph idx="1"/>
          </p:nvPr>
        </p:nvSpPr>
        <p:spPr/>
        <p:txBody>
          <a:bodyPr/>
          <a:lstStyle/>
          <a:p>
            <a:pPr>
              <a:spcBef>
                <a:spcPts val="300"/>
              </a:spcBef>
            </a:pPr>
            <a:r>
              <a:rPr lang="en-US" dirty="0"/>
              <a:t>Sin could only be effectively challenged by someone totally subject to its influence.</a:t>
            </a:r>
          </a:p>
          <a:p>
            <a:pPr>
              <a:spcBef>
                <a:spcPts val="300"/>
              </a:spcBef>
            </a:pPr>
            <a:r>
              <a:rPr lang="en-US" dirty="0"/>
              <a:t>Sin could only be effectively challenged by someone with the strength of character to resist it.</a:t>
            </a:r>
          </a:p>
          <a:p>
            <a:pPr>
              <a:spcBef>
                <a:spcPts val="300"/>
              </a:spcBef>
            </a:pPr>
            <a:r>
              <a:rPr lang="en-US" dirty="0"/>
              <a:t>Although sin took hold of the nature of Jesus, it did not take hold of his character.  </a:t>
            </a:r>
          </a:p>
          <a:p>
            <a:pPr>
              <a:spcBef>
                <a:spcPts val="300"/>
              </a:spcBef>
            </a:pPr>
            <a:r>
              <a:rPr lang="en-US" dirty="0"/>
              <a:t>When Jesus died on the cross, a unique situation existed – a man had died that had never sinned.  </a:t>
            </a:r>
          </a:p>
          <a:p>
            <a:pPr>
              <a:spcBef>
                <a:spcPts val="300"/>
              </a:spcBef>
            </a:pPr>
            <a:r>
              <a:rPr lang="en-US" dirty="0"/>
              <a:t>The result, God raised him from the grave</a:t>
            </a:r>
          </a:p>
          <a:p>
            <a:pPr>
              <a:spcBef>
                <a:spcPts val="300"/>
              </a:spcBef>
            </a:pPr>
            <a:r>
              <a:rPr lang="en-US" dirty="0"/>
              <a:t>Through Christ, God’s righteousness was declared and God’s work brought justification for a believer</a:t>
            </a:r>
          </a:p>
          <a:p>
            <a:pPr>
              <a:spcBef>
                <a:spcPts val="300"/>
              </a:spcBef>
            </a:pPr>
            <a:endParaRPr lang="en-CA" dirty="0"/>
          </a:p>
        </p:txBody>
      </p:sp>
    </p:spTree>
    <p:extLst>
      <p:ext uri="{BB962C8B-B14F-4D97-AF65-F5344CB8AC3E}">
        <p14:creationId xmlns:p14="http://schemas.microsoft.com/office/powerpoint/2010/main" val="103215148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D8F24C0-1F3C-4795-A62C-26C79DDDEBE8}"/>
              </a:ext>
            </a:extLst>
          </p:cNvPr>
          <p:cNvSpPr>
            <a:spLocks noGrp="1"/>
          </p:cNvSpPr>
          <p:nvPr>
            <p:ph type="title"/>
          </p:nvPr>
        </p:nvSpPr>
        <p:spPr/>
        <p:txBody>
          <a:bodyPr>
            <a:normAutofit fontScale="90000"/>
          </a:bodyPr>
          <a:lstStyle/>
          <a:p>
            <a:r>
              <a:rPr lang="en-CA" dirty="0"/>
              <a:t>Summary of the Atonement</a:t>
            </a:r>
          </a:p>
        </p:txBody>
      </p:sp>
      <p:sp>
        <p:nvSpPr>
          <p:cNvPr id="6" name="Content Placeholder 5">
            <a:extLst>
              <a:ext uri="{FF2B5EF4-FFF2-40B4-BE49-F238E27FC236}">
                <a16:creationId xmlns:a16="http://schemas.microsoft.com/office/drawing/2014/main" id="{0F8E92CF-1039-416B-A1EF-6925F72152CC}"/>
              </a:ext>
            </a:extLst>
          </p:cNvPr>
          <p:cNvSpPr>
            <a:spLocks noGrp="1"/>
          </p:cNvSpPr>
          <p:nvPr>
            <p:ph idx="1"/>
          </p:nvPr>
        </p:nvSpPr>
        <p:spPr>
          <a:xfrm>
            <a:off x="161951" y="818971"/>
            <a:ext cx="8820098" cy="5940066"/>
          </a:xfrm>
        </p:spPr>
        <p:txBody>
          <a:bodyPr>
            <a:normAutofit fontScale="70000" lnSpcReduction="20000"/>
          </a:bodyPr>
          <a:lstStyle/>
          <a:p>
            <a:pPr lvl="0">
              <a:lnSpc>
                <a:spcPct val="105000"/>
              </a:lnSpc>
              <a:spcBef>
                <a:spcPts val="300"/>
              </a:spcBef>
            </a:pPr>
            <a:r>
              <a:rPr lang="en-US" dirty="0"/>
              <a:t>God's work of redemption necessitated the upholding of His righteousness, which required the destruction of the flesh. Notwithstanding, for mortal man to experience the mercy of God, He raised up one who never succumbed to its influence. Thus, God was not only just, but the justifier of the unjust </a:t>
            </a:r>
            <a:r>
              <a:rPr lang="en-US" dirty="0">
                <a:ln>
                  <a:solidFill>
                    <a:schemeClr val="bg1"/>
                  </a:solidFill>
                </a:ln>
                <a:solidFill>
                  <a:srgbClr val="FF0000"/>
                </a:solidFill>
              </a:rPr>
              <a:t>(Rom.3:23-26).</a:t>
            </a:r>
            <a:endParaRPr lang="en-CA" dirty="0">
              <a:ln>
                <a:solidFill>
                  <a:schemeClr val="bg1"/>
                </a:solidFill>
              </a:ln>
              <a:solidFill>
                <a:srgbClr val="FF0000"/>
              </a:solidFill>
            </a:endParaRPr>
          </a:p>
          <a:p>
            <a:pPr lvl="0">
              <a:lnSpc>
                <a:spcPct val="105000"/>
              </a:lnSpc>
              <a:spcBef>
                <a:spcPts val="300"/>
              </a:spcBef>
            </a:pPr>
            <a:r>
              <a:rPr lang="en-CA" dirty="0"/>
              <a:t>God was the prime mover in this work by raising up </a:t>
            </a:r>
            <a:r>
              <a:rPr lang="en-CA" dirty="0">
                <a:solidFill>
                  <a:srgbClr val="FFFF99"/>
                </a:solidFill>
              </a:rPr>
              <a:t>"a man made strong for (himself)" </a:t>
            </a:r>
            <a:r>
              <a:rPr lang="en-CA" dirty="0">
                <a:ln>
                  <a:solidFill>
                    <a:schemeClr val="bg1"/>
                  </a:solidFill>
                </a:ln>
                <a:solidFill>
                  <a:srgbClr val="FF0000"/>
                </a:solidFill>
              </a:rPr>
              <a:t>(Psa.80:17). </a:t>
            </a:r>
            <a:r>
              <a:rPr lang="en-CA" dirty="0"/>
              <a:t>Such a man would be the seed of the woman, the seed of Abraham, the seed of David, but in addition he would be the Son of God </a:t>
            </a:r>
            <a:r>
              <a:rPr lang="en-CA" dirty="0">
                <a:ln>
                  <a:solidFill>
                    <a:schemeClr val="bg1"/>
                  </a:solidFill>
                </a:ln>
                <a:solidFill>
                  <a:srgbClr val="FF0000"/>
                </a:solidFill>
              </a:rPr>
              <a:t>(Gen.3:15; Gen.12:1-7; 2Sam.7:12-16).</a:t>
            </a:r>
          </a:p>
          <a:p>
            <a:pPr lvl="0">
              <a:lnSpc>
                <a:spcPct val="105000"/>
              </a:lnSpc>
              <a:spcBef>
                <a:spcPts val="300"/>
              </a:spcBef>
            </a:pPr>
            <a:r>
              <a:rPr lang="en-CA" dirty="0"/>
              <a:t>Jesus Christ was born of such circumstances </a:t>
            </a:r>
            <a:r>
              <a:rPr lang="en-CA" dirty="0">
                <a:ln>
                  <a:solidFill>
                    <a:schemeClr val="bg1"/>
                  </a:solidFill>
                </a:ln>
                <a:solidFill>
                  <a:srgbClr val="FF0000"/>
                </a:solidFill>
              </a:rPr>
              <a:t>(Luke 1:31-33; Luke 1:69; Acts 13:22-23; Gal.4:4).</a:t>
            </a:r>
            <a:r>
              <a:rPr lang="en-CA" dirty="0"/>
              <a:t> As a member of Adam's race, Jesus came under the constitution of sin, was made in the likeness of sinful flesh </a:t>
            </a:r>
            <a:r>
              <a:rPr lang="en-CA" dirty="0">
                <a:ln>
                  <a:solidFill>
                    <a:schemeClr val="bg1"/>
                  </a:solidFill>
                </a:ln>
                <a:solidFill>
                  <a:srgbClr val="FF0000"/>
                </a:solidFill>
              </a:rPr>
              <a:t>(Rom.8:3; Heb.2:14), </a:t>
            </a:r>
            <a:r>
              <a:rPr lang="en-CA" dirty="0"/>
              <a:t>and subject to the same influences of sin as the rest of mankind, yet without sin </a:t>
            </a:r>
            <a:r>
              <a:rPr lang="en-CA" dirty="0">
                <a:ln>
                  <a:solidFill>
                    <a:schemeClr val="bg1"/>
                  </a:solidFill>
                </a:ln>
                <a:solidFill>
                  <a:srgbClr val="FF0000"/>
                </a:solidFill>
              </a:rPr>
              <a:t>(Heb.2:17; 4:14; Phil.2:7).</a:t>
            </a:r>
          </a:p>
          <a:p>
            <a:pPr lvl="0">
              <a:lnSpc>
                <a:spcPct val="105000"/>
              </a:lnSpc>
              <a:spcBef>
                <a:spcPts val="300"/>
              </a:spcBef>
            </a:pPr>
            <a:r>
              <a:rPr lang="en-CA" dirty="0"/>
              <a:t>The redemptive work of God necessitated the condemnation of sin in a representative man, one who was </a:t>
            </a:r>
            <a:r>
              <a:rPr lang="en-CA" dirty="0">
                <a:solidFill>
                  <a:srgbClr val="00FF00"/>
                </a:solidFill>
              </a:rPr>
              <a:t>"made sin", </a:t>
            </a:r>
            <a:r>
              <a:rPr lang="en-CA" dirty="0"/>
              <a:t>or </a:t>
            </a:r>
            <a:r>
              <a:rPr lang="en-CA" dirty="0">
                <a:solidFill>
                  <a:srgbClr val="00FF00"/>
                </a:solidFill>
              </a:rPr>
              <a:t>"made of a woman"</a:t>
            </a:r>
            <a:r>
              <a:rPr lang="en-CA" dirty="0"/>
              <a:t> in the sense that </a:t>
            </a:r>
            <a:r>
              <a:rPr lang="en-CA" dirty="0">
                <a:solidFill>
                  <a:srgbClr val="FFFF99"/>
                </a:solidFill>
              </a:rPr>
              <a:t>"he also himself likewise partook of the same" </a:t>
            </a:r>
            <a:r>
              <a:rPr lang="en-CA" dirty="0"/>
              <a:t>sinful nature </a:t>
            </a:r>
            <a:r>
              <a:rPr lang="en-CA" dirty="0">
                <a:ln>
                  <a:solidFill>
                    <a:schemeClr val="bg1"/>
                  </a:solidFill>
                </a:ln>
                <a:solidFill>
                  <a:srgbClr val="FF0000"/>
                </a:solidFill>
              </a:rPr>
              <a:t>(2Cor.5:21; Gal.4:4; Heb.2:14). </a:t>
            </a:r>
            <a:r>
              <a:rPr lang="en-CA" dirty="0"/>
              <a:t>Thus, when Jesus died on the cross the righteousness of God was declared </a:t>
            </a:r>
            <a:r>
              <a:rPr lang="en-CA" dirty="0">
                <a:ln>
                  <a:solidFill>
                    <a:schemeClr val="bg1"/>
                  </a:solidFill>
                </a:ln>
                <a:solidFill>
                  <a:srgbClr val="FF0000"/>
                </a:solidFill>
              </a:rPr>
              <a:t>(Rom.3:25-26); </a:t>
            </a:r>
            <a:r>
              <a:rPr lang="en-CA" dirty="0"/>
              <a:t>sin was destroyed by means of an individual who controlled its influence by the strength and power of God </a:t>
            </a:r>
            <a:r>
              <a:rPr lang="en-CA" dirty="0">
                <a:ln>
                  <a:solidFill>
                    <a:schemeClr val="bg1"/>
                  </a:solidFill>
                </a:ln>
                <a:solidFill>
                  <a:srgbClr val="FF0000"/>
                </a:solidFill>
              </a:rPr>
              <a:t>(Heb.9:26; Isa.11:2-3; John 1:14). </a:t>
            </a:r>
          </a:p>
        </p:txBody>
      </p:sp>
    </p:spTree>
    <p:extLst>
      <p:ext uri="{BB962C8B-B14F-4D97-AF65-F5344CB8AC3E}">
        <p14:creationId xmlns:p14="http://schemas.microsoft.com/office/powerpoint/2010/main" val="115428453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2217</TotalTime>
  <Words>3017</Words>
  <Application>Microsoft Office PowerPoint</Application>
  <PresentationFormat>On-screen Show (4:3)</PresentationFormat>
  <Paragraphs>267</Paragraphs>
  <Slides>20</Slides>
  <Notes>13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20</vt:i4>
      </vt:variant>
    </vt:vector>
  </HeadingPairs>
  <TitlesOfParts>
    <vt:vector size="28" baseType="lpstr">
      <vt:lpstr>Arial</vt:lpstr>
      <vt:lpstr>Bookman Old Style</vt:lpstr>
      <vt:lpstr>Calibri</vt:lpstr>
      <vt:lpstr>Candara</vt:lpstr>
      <vt:lpstr>Monotype Sorts</vt:lpstr>
      <vt:lpstr>Times New Roman</vt:lpstr>
      <vt:lpstr>Wingdings</vt:lpstr>
      <vt:lpstr>Office Theme</vt:lpstr>
      <vt:lpstr>Jesus relationship to God and man Class 4 (SS)</vt:lpstr>
      <vt:lpstr>Thoughts to consider</vt:lpstr>
      <vt:lpstr>Jesus – Son of God</vt:lpstr>
      <vt:lpstr>Jesus – Son of God</vt:lpstr>
      <vt:lpstr>The Spirit of Yahweh is upon me</vt:lpstr>
      <vt:lpstr>The Seed of the Woman</vt:lpstr>
      <vt:lpstr>The usage of the word SIN in scripture</vt:lpstr>
      <vt:lpstr>Definition of the word Sin</vt:lpstr>
      <vt:lpstr>Bible Terminology</vt:lpstr>
      <vt:lpstr>The law of sin and death</vt:lpstr>
      <vt:lpstr>The flesh and sin</vt:lpstr>
      <vt:lpstr>Restoration to favour</vt:lpstr>
      <vt:lpstr>PowerPoint Presentation</vt:lpstr>
      <vt:lpstr>“For he hath made him to be sin for us, who knew no sin; that we might be made the righteousness of God in him”  2 Cor.5:21</vt:lpstr>
      <vt:lpstr>Is the thought sin?</vt:lpstr>
      <vt:lpstr>The process of temptation</vt:lpstr>
      <vt:lpstr>Could Jesus be tempted or tried?</vt:lpstr>
      <vt:lpstr>Did Jesus have an independent will?</vt:lpstr>
      <vt:lpstr>Summary</vt:lpstr>
      <vt:lpstr>Summary of the Atonement</vt:lpstr>
    </vt:vector>
  </TitlesOfParts>
  <Company>User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User</dc:creator>
  <cp:lastModifiedBy>Joey Marple</cp:lastModifiedBy>
  <cp:revision>85</cp:revision>
  <cp:lastPrinted>2019-03-07T01:12:57Z</cp:lastPrinted>
  <dcterms:created xsi:type="dcterms:W3CDTF">2011-11-14T20:30:58Z</dcterms:created>
  <dcterms:modified xsi:type="dcterms:W3CDTF">2019-03-11T01:32:53Z</dcterms:modified>
</cp:coreProperties>
</file>