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6" r:id="rId2"/>
    <p:sldId id="484" r:id="rId3"/>
    <p:sldId id="516" r:id="rId4"/>
    <p:sldId id="497" r:id="rId5"/>
    <p:sldId id="517" r:id="rId6"/>
    <p:sldId id="283" r:id="rId7"/>
    <p:sldId id="275" r:id="rId8"/>
    <p:sldId id="285" r:id="rId9"/>
    <p:sldId id="284" r:id="rId10"/>
    <p:sldId id="486" r:id="rId11"/>
    <p:sldId id="268" r:id="rId12"/>
    <p:sldId id="485" r:id="rId13"/>
    <p:sldId id="487" r:id="rId14"/>
    <p:sldId id="490" r:id="rId15"/>
    <p:sldId id="489" r:id="rId16"/>
    <p:sldId id="492" r:id="rId17"/>
    <p:sldId id="491" r:id="rId18"/>
    <p:sldId id="493" r:id="rId19"/>
    <p:sldId id="494" r:id="rId20"/>
    <p:sldId id="495" r:id="rId21"/>
    <p:sldId id="496" r:id="rId22"/>
    <p:sldId id="518" r:id="rId23"/>
    <p:sldId id="519" r:id="rId24"/>
    <p:sldId id="257" r:id="rId25"/>
  </p:sldIdLst>
  <p:sldSz cx="9144000" cy="6858000" type="screen4x3"/>
  <p:notesSz cx="6761163" cy="9942513"/>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66FFFF"/>
    <a:srgbClr val="00FF00"/>
    <a:srgbClr val="FF66CC"/>
    <a:srgbClr val="FD613D"/>
    <a:srgbClr val="FFFFFF"/>
    <a:srgbClr val="FFFF66"/>
    <a:srgbClr val="00CCFF"/>
    <a:srgbClr val="000066"/>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2624" autoAdjust="0"/>
  </p:normalViewPr>
  <p:slideViewPr>
    <p:cSldViewPr snapToGrid="0">
      <p:cViewPr varScale="1">
        <p:scale>
          <a:sx n="67" d="100"/>
          <a:sy n="67" d="100"/>
        </p:scale>
        <p:origin x="147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p:scale>
          <a:sx n="90" d="100"/>
          <a:sy n="90" d="100"/>
        </p:scale>
        <p:origin x="3720" y="-3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247A00E3-871A-4828-9F17-D2A94AE4322B}"/>
              </a:ext>
            </a:extLst>
          </p:cNvPr>
          <p:cNvSpPr>
            <a:spLocks noGrp="1" noChangeArrowheads="1"/>
          </p:cNvSpPr>
          <p:nvPr>
            <p:ph type="hdr" sz="quarter"/>
          </p:nvPr>
        </p:nvSpPr>
        <p:spPr bwMode="auto">
          <a:xfrm>
            <a:off x="0" y="0"/>
            <a:ext cx="2929837" cy="49712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32771" name="Rectangle 3">
            <a:extLst>
              <a:ext uri="{FF2B5EF4-FFF2-40B4-BE49-F238E27FC236}">
                <a16:creationId xmlns:a16="http://schemas.microsoft.com/office/drawing/2014/main" id="{B29ECEAF-7211-4C28-9B02-4253BD5C4702}"/>
              </a:ext>
            </a:extLst>
          </p:cNvPr>
          <p:cNvSpPr>
            <a:spLocks noGrp="1" noChangeArrowheads="1"/>
          </p:cNvSpPr>
          <p:nvPr>
            <p:ph type="dt" sz="quarter" idx="1"/>
          </p:nvPr>
        </p:nvSpPr>
        <p:spPr bwMode="auto">
          <a:xfrm>
            <a:off x="3829761" y="0"/>
            <a:ext cx="2929837" cy="49712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32772" name="Rectangle 4">
            <a:extLst>
              <a:ext uri="{FF2B5EF4-FFF2-40B4-BE49-F238E27FC236}">
                <a16:creationId xmlns:a16="http://schemas.microsoft.com/office/drawing/2014/main" id="{8FFDFD04-0A0F-4D90-B04D-877A0B17AB4B}"/>
              </a:ext>
            </a:extLst>
          </p:cNvPr>
          <p:cNvSpPr>
            <a:spLocks noGrp="1" noChangeArrowheads="1"/>
          </p:cNvSpPr>
          <p:nvPr>
            <p:ph type="ftr" sz="quarter" idx="2"/>
          </p:nvPr>
        </p:nvSpPr>
        <p:spPr bwMode="auto">
          <a:xfrm>
            <a:off x="0" y="9443662"/>
            <a:ext cx="2929837" cy="49712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32773" name="Rectangle 5">
            <a:extLst>
              <a:ext uri="{FF2B5EF4-FFF2-40B4-BE49-F238E27FC236}">
                <a16:creationId xmlns:a16="http://schemas.microsoft.com/office/drawing/2014/main" id="{87144B4A-DFB0-4E6A-BAEE-59AA2C0E8A85}"/>
              </a:ext>
            </a:extLst>
          </p:cNvPr>
          <p:cNvSpPr>
            <a:spLocks noGrp="1" noChangeArrowheads="1"/>
          </p:cNvSpPr>
          <p:nvPr>
            <p:ph type="sldNum" sz="quarter" idx="3"/>
          </p:nvPr>
        </p:nvSpPr>
        <p:spPr bwMode="auto">
          <a:xfrm>
            <a:off x="3829761" y="9443662"/>
            <a:ext cx="2929837" cy="49712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Arial" panose="020B0604020202020204" pitchFamily="34" charset="0"/>
              </a:defRPr>
            </a:lvl1pPr>
          </a:lstStyle>
          <a:p>
            <a:pPr>
              <a:defRPr/>
            </a:pPr>
            <a:fld id="{05F19572-AFAA-4AAE-A661-34B6DDC4CBA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67A8EBC3-6524-40FF-9E77-C754F5588866}"/>
              </a:ext>
            </a:extLst>
          </p:cNvPr>
          <p:cNvSpPr>
            <a:spLocks noGrp="1" noChangeArrowheads="1"/>
          </p:cNvSpPr>
          <p:nvPr>
            <p:ph type="hdr" sz="quarter"/>
          </p:nvPr>
        </p:nvSpPr>
        <p:spPr bwMode="auto">
          <a:xfrm>
            <a:off x="0" y="0"/>
            <a:ext cx="2929837" cy="49712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15363" name="Rectangle 3">
            <a:extLst>
              <a:ext uri="{FF2B5EF4-FFF2-40B4-BE49-F238E27FC236}">
                <a16:creationId xmlns:a16="http://schemas.microsoft.com/office/drawing/2014/main" id="{868AFFC1-305F-4891-884A-B46CC10C117E}"/>
              </a:ext>
            </a:extLst>
          </p:cNvPr>
          <p:cNvSpPr>
            <a:spLocks noGrp="1" noChangeArrowheads="1"/>
          </p:cNvSpPr>
          <p:nvPr>
            <p:ph type="dt" idx="1"/>
          </p:nvPr>
        </p:nvSpPr>
        <p:spPr bwMode="auto">
          <a:xfrm>
            <a:off x="3829761" y="0"/>
            <a:ext cx="2929837" cy="49712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2052" name="Rectangle 4">
            <a:extLst>
              <a:ext uri="{FF2B5EF4-FFF2-40B4-BE49-F238E27FC236}">
                <a16:creationId xmlns:a16="http://schemas.microsoft.com/office/drawing/2014/main" id="{1F3835E2-E3C3-4611-A1AF-7A9AFD616330}"/>
              </a:ext>
            </a:extLst>
          </p:cNvPr>
          <p:cNvSpPr>
            <a:spLocks noGrp="1" noRot="1" noChangeAspect="1" noChangeArrowheads="1" noTextEdit="1"/>
          </p:cNvSpPr>
          <p:nvPr>
            <p:ph type="sldImg" idx="2"/>
          </p:nvPr>
        </p:nvSpPr>
        <p:spPr bwMode="auto">
          <a:xfrm>
            <a:off x="896938" y="746125"/>
            <a:ext cx="4967287" cy="3727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5" name="Rectangle 5">
            <a:extLst>
              <a:ext uri="{FF2B5EF4-FFF2-40B4-BE49-F238E27FC236}">
                <a16:creationId xmlns:a16="http://schemas.microsoft.com/office/drawing/2014/main" id="{1CE392EA-21F6-48B4-81A2-D6B376E789FA}"/>
              </a:ext>
            </a:extLst>
          </p:cNvPr>
          <p:cNvSpPr>
            <a:spLocks noGrp="1" noChangeArrowheads="1"/>
          </p:cNvSpPr>
          <p:nvPr>
            <p:ph type="body" sz="quarter" idx="3"/>
          </p:nvPr>
        </p:nvSpPr>
        <p:spPr bwMode="auto">
          <a:xfrm>
            <a:off x="676117" y="4722694"/>
            <a:ext cx="5408930" cy="447413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p:txBody>
      </p:sp>
      <p:sp>
        <p:nvSpPr>
          <p:cNvPr id="15366" name="Rectangle 6">
            <a:extLst>
              <a:ext uri="{FF2B5EF4-FFF2-40B4-BE49-F238E27FC236}">
                <a16:creationId xmlns:a16="http://schemas.microsoft.com/office/drawing/2014/main" id="{2414DD43-8193-4735-B08F-D606E9960EAC}"/>
              </a:ext>
            </a:extLst>
          </p:cNvPr>
          <p:cNvSpPr>
            <a:spLocks noGrp="1" noChangeArrowheads="1"/>
          </p:cNvSpPr>
          <p:nvPr>
            <p:ph type="ftr" sz="quarter" idx="4"/>
          </p:nvPr>
        </p:nvSpPr>
        <p:spPr bwMode="auto">
          <a:xfrm>
            <a:off x="0" y="9443662"/>
            <a:ext cx="2929837" cy="49712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15367" name="Rectangle 7">
            <a:extLst>
              <a:ext uri="{FF2B5EF4-FFF2-40B4-BE49-F238E27FC236}">
                <a16:creationId xmlns:a16="http://schemas.microsoft.com/office/drawing/2014/main" id="{286A3A57-AF56-48D2-8168-7E4BC0403F99}"/>
              </a:ext>
            </a:extLst>
          </p:cNvPr>
          <p:cNvSpPr>
            <a:spLocks noGrp="1" noChangeArrowheads="1"/>
          </p:cNvSpPr>
          <p:nvPr>
            <p:ph type="sldNum" sz="quarter" idx="5"/>
          </p:nvPr>
        </p:nvSpPr>
        <p:spPr bwMode="auto">
          <a:xfrm>
            <a:off x="3829761" y="9443662"/>
            <a:ext cx="2929837" cy="49712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Arial" panose="020B0604020202020204" pitchFamily="34" charset="0"/>
              </a:defRPr>
            </a:lvl1pPr>
          </a:lstStyle>
          <a:p>
            <a:pPr>
              <a:defRPr/>
            </a:pPr>
            <a:fld id="{0D09B224-CBA0-43CA-BC6E-8A74D596720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marL="228600" indent="-228600" algn="l" rtl="0" eaLnBrk="0" fontAlgn="base" hangingPunct="0">
      <a:spcBef>
        <a:spcPct val="30000"/>
      </a:spcBef>
      <a:spcAft>
        <a:spcPct val="0"/>
      </a:spcAft>
      <a:buFont typeface="+mj-lt"/>
      <a:buAutoNum type="arabicPeriod"/>
      <a:defRPr sz="1400" b="1" kern="1200">
        <a:solidFill>
          <a:schemeClr val="tx1"/>
        </a:solidFill>
        <a:latin typeface="+mn-lt"/>
        <a:ea typeface="+mn-ea"/>
        <a:cs typeface="+mn-cs"/>
      </a:defRPr>
    </a:lvl1pPr>
    <a:lvl2pPr marL="685800" indent="-228600" algn="l" rtl="0" eaLnBrk="0" fontAlgn="base" hangingPunct="0">
      <a:spcBef>
        <a:spcPct val="30000"/>
      </a:spcBef>
      <a:spcAft>
        <a:spcPct val="0"/>
      </a:spcAft>
      <a:buFont typeface="+mj-lt"/>
      <a:buAutoNum type="alphaLcPeriod"/>
      <a:defRPr sz="1400" b="1" kern="1200">
        <a:solidFill>
          <a:schemeClr val="tx1"/>
        </a:solidFill>
        <a:latin typeface="+mn-lt"/>
        <a:ea typeface="+mn-ea"/>
        <a:cs typeface="+mn-cs"/>
      </a:defRPr>
    </a:lvl2pPr>
    <a:lvl3pPr marL="1143000" indent="-228600" algn="l" rtl="0" eaLnBrk="0" fontAlgn="base" hangingPunct="0">
      <a:spcBef>
        <a:spcPct val="30000"/>
      </a:spcBef>
      <a:spcAft>
        <a:spcPct val="0"/>
      </a:spcAft>
      <a:buFont typeface="+mj-lt"/>
      <a:buAutoNum type="romanLcPeriod"/>
      <a:defRPr sz="1400" b="1" kern="1200">
        <a:solidFill>
          <a:schemeClr val="tx1"/>
        </a:solidFill>
        <a:latin typeface="+mn-lt"/>
        <a:ea typeface="+mn-ea"/>
        <a:cs typeface="+mn-cs"/>
      </a:defRPr>
    </a:lvl3pPr>
    <a:lvl4pPr marL="1600200" indent="-228600" algn="l" rtl="0" eaLnBrk="0" fontAlgn="base" hangingPunct="0">
      <a:spcBef>
        <a:spcPct val="30000"/>
      </a:spcBef>
      <a:spcAft>
        <a:spcPct val="0"/>
      </a:spcAft>
      <a:buFont typeface="+mj-lt"/>
      <a:buAutoNum type="arabicPeriod"/>
      <a:defRPr sz="1200" kern="1200">
        <a:solidFill>
          <a:schemeClr val="tx1"/>
        </a:solidFill>
        <a:latin typeface="Arial" charset="0"/>
        <a:ea typeface="+mn-ea"/>
        <a:cs typeface="+mn-cs"/>
      </a:defRPr>
    </a:lvl4pPr>
    <a:lvl5pPr marL="2057400" indent="-228600" algn="l" rtl="0" eaLnBrk="0" fontAlgn="base" hangingPunct="0">
      <a:spcBef>
        <a:spcPct val="30000"/>
      </a:spcBef>
      <a:spcAft>
        <a:spcPct val="0"/>
      </a:spcAft>
      <a:buFont typeface="+mj-lt"/>
      <a:buAutoNum type="arabicPeriod"/>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DDEE6562-252B-44D2-AF75-36921E9805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83BC08-336C-477D-987E-1BF2BEB02155}" type="slidenum">
              <a:rPr lang="en-US" altLang="en-US"/>
              <a:pPr>
                <a:spcBef>
                  <a:spcPct val="0"/>
                </a:spcBef>
              </a:pPr>
              <a:t>1</a:t>
            </a:fld>
            <a:endParaRPr lang="en-US" altLang="en-US"/>
          </a:p>
        </p:txBody>
      </p:sp>
      <p:sp>
        <p:nvSpPr>
          <p:cNvPr id="5123" name="Rectangle 2">
            <a:extLst>
              <a:ext uri="{FF2B5EF4-FFF2-40B4-BE49-F238E27FC236}">
                <a16:creationId xmlns:a16="http://schemas.microsoft.com/office/drawing/2014/main" id="{31F4EF3D-EC72-44EC-BBDF-C71F2BD18956}"/>
              </a:ext>
            </a:extLst>
          </p:cNvPr>
          <p:cNvSpPr>
            <a:spLocks noGrp="1" noRot="1" noChangeAspect="1" noChangeArrowheads="1" noTextEdit="1"/>
          </p:cNvSpPr>
          <p:nvPr>
            <p:ph type="sldImg"/>
          </p:nvPr>
        </p:nvSpPr>
        <p:spPr>
          <a:ln/>
        </p:spPr>
      </p:sp>
      <p:sp>
        <p:nvSpPr>
          <p:cNvPr id="5124" name="Rectangle 3">
            <a:extLst>
              <a:ext uri="{FF2B5EF4-FFF2-40B4-BE49-F238E27FC236}">
                <a16:creationId xmlns:a16="http://schemas.microsoft.com/office/drawing/2014/main" id="{3BA2078A-95C7-4A59-96B9-A7ACD70B597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The study of Bible prophecy has declined over the past 30 years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subjugation of the nations, we have seen, will not be an overnight event.</a:t>
            </a:r>
          </a:p>
          <a:p>
            <a:r>
              <a:rPr lang="en-CA" dirty="0"/>
              <a:t>That will also be true once Christ begins to rule from Jerusalem</a:t>
            </a:r>
          </a:p>
          <a:p>
            <a:r>
              <a:rPr lang="en-CA" dirty="0"/>
              <a:t>The godly conditions to be developed in the Millennium age will take time</a:t>
            </a:r>
          </a:p>
          <a:p>
            <a:pPr lvl="1"/>
            <a:r>
              <a:rPr lang="en-CA" dirty="0"/>
              <a:t>The entire structure of human government and life has to change</a:t>
            </a:r>
          </a:p>
          <a:p>
            <a:r>
              <a:rPr lang="en-CA" dirty="0"/>
              <a:t>Zechariah tells us that eventually all nations will learn God’s ways</a:t>
            </a:r>
          </a:p>
          <a:p>
            <a:pPr lvl="1"/>
            <a:r>
              <a:rPr lang="en-CA" dirty="0"/>
              <a:t>Jerusalem will be the focus of God’s education.</a:t>
            </a:r>
          </a:p>
          <a:p>
            <a:r>
              <a:rPr lang="en-CA" dirty="0"/>
              <a:t>NEXT SLIDE</a:t>
            </a:r>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2</a:t>
            </a:fld>
            <a:endParaRPr lang="en-US" altLang="en-US"/>
          </a:p>
        </p:txBody>
      </p:sp>
    </p:spTree>
    <p:extLst>
      <p:ext uri="{BB962C8B-B14F-4D97-AF65-F5344CB8AC3E}">
        <p14:creationId xmlns:p14="http://schemas.microsoft.com/office/powerpoint/2010/main" val="215338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Zech.14:8 describes Jerusalem once the Temple is built</a:t>
            </a:r>
          </a:p>
          <a:p>
            <a:r>
              <a:rPr lang="en-CA" dirty="0"/>
              <a:t>These conditions don’t presently exist</a:t>
            </a:r>
          </a:p>
          <a:p>
            <a:r>
              <a:rPr lang="en-CA" dirty="0"/>
              <a:t>Presently the waters of the Dead Sea cannot be described as living</a:t>
            </a:r>
          </a:p>
          <a:p>
            <a:pPr lvl="1"/>
            <a:r>
              <a:rPr lang="en-CA" dirty="0"/>
              <a:t>Chart shows a cross section of that area</a:t>
            </a:r>
          </a:p>
          <a:p>
            <a:pPr lvl="1"/>
            <a:r>
              <a:rPr lang="en-CA" dirty="0"/>
              <a:t>Dead Sea about 1300 feet (413 m) below sea level</a:t>
            </a:r>
          </a:p>
          <a:p>
            <a:r>
              <a:rPr lang="en-CA" dirty="0"/>
              <a:t>ENTER</a:t>
            </a:r>
          </a:p>
          <a:p>
            <a:r>
              <a:rPr lang="en-CA" dirty="0"/>
              <a:t>The entire topography must change</a:t>
            </a:r>
          </a:p>
          <a:p>
            <a:r>
              <a:rPr lang="en-CA" dirty="0"/>
              <a:t>NEXT SLIDE</a:t>
            </a:r>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3</a:t>
            </a:fld>
            <a:endParaRPr lang="en-US" altLang="en-US"/>
          </a:p>
        </p:txBody>
      </p:sp>
    </p:spTree>
    <p:extLst>
      <p:ext uri="{BB962C8B-B14F-4D97-AF65-F5344CB8AC3E}">
        <p14:creationId xmlns:p14="http://schemas.microsoft.com/office/powerpoint/2010/main" val="2287373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14,568 earthquakes, over a magnitude of 4, occurred in 2018</a:t>
            </a:r>
          </a:p>
          <a:p>
            <a:pPr lvl="1"/>
            <a:r>
              <a:rPr lang="en-CA" dirty="0"/>
              <a:t>134 earthquakes over 6.0 mag in 2018</a:t>
            </a:r>
          </a:p>
          <a:p>
            <a:r>
              <a:rPr lang="en-CA" dirty="0"/>
              <a:t>Earthquakes are caused when tectonic plates of the Earth's crust move against each other causing a disturbance.</a:t>
            </a:r>
          </a:p>
          <a:p>
            <a:r>
              <a:rPr lang="en-CA" dirty="0"/>
              <a:t>Top left map shows the fault-lines in the Middle East</a:t>
            </a:r>
          </a:p>
          <a:p>
            <a:r>
              <a:rPr lang="en-CA" dirty="0"/>
              <a:t>Satellite image on left shows a fault-line running through Israel into the Red Sea</a:t>
            </a:r>
          </a:p>
          <a:p>
            <a:r>
              <a:rPr lang="en-CA" dirty="0"/>
              <a:t>Close up of Israel identifies numerous fault-lines</a:t>
            </a:r>
          </a:p>
          <a:p>
            <a:r>
              <a:rPr lang="en-CA" dirty="0"/>
              <a:t>NEXT SLIDE</a:t>
            </a:r>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4</a:t>
            </a:fld>
            <a:endParaRPr lang="en-US" altLang="en-US"/>
          </a:p>
        </p:txBody>
      </p:sp>
    </p:spTree>
    <p:extLst>
      <p:ext uri="{BB962C8B-B14F-4D97-AF65-F5344CB8AC3E}">
        <p14:creationId xmlns:p14="http://schemas.microsoft.com/office/powerpoint/2010/main" val="3992948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region around Jerusalem is especially vulnerable</a:t>
            </a:r>
          </a:p>
          <a:p>
            <a:r>
              <a:rPr lang="en-CA" dirty="0"/>
              <a:t>Fault-line runs horizontally just south of Jerusalem</a:t>
            </a:r>
          </a:p>
          <a:p>
            <a:r>
              <a:rPr lang="en-CA" dirty="0"/>
              <a:t>ENTER</a:t>
            </a:r>
          </a:p>
          <a:p>
            <a:r>
              <a:rPr lang="en-CA" dirty="0"/>
              <a:t>Zech.14:4 describes the earthquake at Christ’s return</a:t>
            </a:r>
          </a:p>
          <a:p>
            <a:r>
              <a:rPr lang="en-CA" dirty="0"/>
              <a:t>ENTER</a:t>
            </a:r>
          </a:p>
          <a:p>
            <a:r>
              <a:rPr lang="en-CA" dirty="0"/>
              <a:t>Arutz Sheva reported (2014) that the Jerusalem fault-line rivalled the San Andres fault</a:t>
            </a:r>
          </a:p>
          <a:p>
            <a:r>
              <a:rPr lang="en-CA" dirty="0"/>
              <a:t>ENTER</a:t>
            </a:r>
          </a:p>
          <a:p>
            <a:r>
              <a:rPr lang="en-CA" dirty="0"/>
              <a:t>Geologist reported in 2018, an earthquake is Israel’s greatest threat</a:t>
            </a:r>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5</a:t>
            </a:fld>
            <a:endParaRPr lang="en-US" altLang="en-US"/>
          </a:p>
        </p:txBody>
      </p:sp>
    </p:spTree>
    <p:extLst>
      <p:ext uri="{BB962C8B-B14F-4D97-AF65-F5344CB8AC3E}">
        <p14:creationId xmlns:p14="http://schemas.microsoft.com/office/powerpoint/2010/main" val="2813455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Zechariah 14 offers a description of the changes required in preparation for the Kingdom of God. Emphasis upon the land.</a:t>
            </a:r>
          </a:p>
          <a:p>
            <a:pPr marL="228600" indent="-228600">
              <a:buFont typeface="+mj-lt"/>
              <a:buAutoNum type="arabicPeriod"/>
            </a:pPr>
            <a:r>
              <a:rPr lang="en-US" dirty="0"/>
              <a:t>The earthquake will divide the mount of Olives (v.4)</a:t>
            </a:r>
          </a:p>
          <a:p>
            <a:r>
              <a:rPr lang="en-US" dirty="0"/>
              <a:t> Verse 10: Indicates the extent of the changes – from </a:t>
            </a:r>
            <a:r>
              <a:rPr lang="en-US" dirty="0" err="1"/>
              <a:t>Geba</a:t>
            </a:r>
            <a:r>
              <a:rPr lang="en-US" dirty="0"/>
              <a:t> to </a:t>
            </a:r>
            <a:r>
              <a:rPr lang="en-US" dirty="0" err="1"/>
              <a:t>Rimmon</a:t>
            </a:r>
            <a:r>
              <a:rPr lang="en-US" dirty="0"/>
              <a:t> – a distance of </a:t>
            </a:r>
            <a:r>
              <a:rPr lang="en-US" dirty="0" err="1"/>
              <a:t>approx</a:t>
            </a:r>
            <a:r>
              <a:rPr lang="en-US" dirty="0"/>
              <a:t> 40 miles (north to south).</a:t>
            </a:r>
          </a:p>
          <a:p>
            <a:r>
              <a:rPr lang="en-US" dirty="0"/>
              <a:t>This area is now part of the hills of Judah; in fact is quite mountainous.</a:t>
            </a:r>
          </a:p>
          <a:p>
            <a:pPr marL="228600" indent="-228600">
              <a:buFont typeface="+mj-lt"/>
              <a:buAutoNum type="arabicPeriod"/>
            </a:pPr>
            <a:r>
              <a:rPr lang="en-US" dirty="0"/>
              <a:t>Living waters to proceed from Zion and revitalize the region (v.8)</a:t>
            </a:r>
          </a:p>
          <a:p>
            <a:pPr marL="228600" indent="-228600">
              <a:buFont typeface="+mj-lt"/>
              <a:buAutoNum type="arabicPeriod"/>
            </a:pPr>
            <a:r>
              <a:rPr lang="en-US" dirty="0"/>
              <a:t> Jerusalem will be elevated (v.10; Psa.48:2)</a:t>
            </a:r>
          </a:p>
          <a:p>
            <a:pPr marL="228600" indent="-228600">
              <a:buFont typeface="+mj-lt"/>
              <a:buAutoNum type="arabicPeriod"/>
            </a:pPr>
            <a:r>
              <a:rPr lang="en-US" dirty="0"/>
              <a:t> “Men shall dwell in it, and there shall be no more utter destruction” (v.11)</a:t>
            </a:r>
          </a:p>
          <a:p>
            <a:r>
              <a:rPr lang="en-US" dirty="0"/>
              <a:t>NEXT SLIDE</a:t>
            </a:r>
          </a:p>
        </p:txBody>
      </p:sp>
      <p:sp>
        <p:nvSpPr>
          <p:cNvPr id="4" name="Slide Number Placeholder 3"/>
          <p:cNvSpPr>
            <a:spLocks noGrp="1"/>
          </p:cNvSpPr>
          <p:nvPr>
            <p:ph type="sldNum" sz="quarter" idx="10"/>
          </p:nvPr>
        </p:nvSpPr>
        <p:spPr/>
        <p:txBody>
          <a:bodyPr/>
          <a:lstStyle/>
          <a:p>
            <a:fld id="{0DDC1B0E-57ED-47BE-A86C-6120EA88E093}"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Font typeface="+mj-lt"/>
              <a:buAutoNum type="arabicPeriod"/>
            </a:pPr>
            <a:r>
              <a:rPr lang="en-US" dirty="0"/>
              <a:t>Here is a view of the mountains of Judea &amp; Samaria</a:t>
            </a:r>
          </a:p>
          <a:p>
            <a:pPr marL="228600" indent="-228600">
              <a:buFont typeface="+mj-lt"/>
              <a:buAutoNum type="arabicPeriod"/>
            </a:pPr>
            <a:r>
              <a:rPr lang="en-US" dirty="0"/>
              <a:t>The dead sea is 1,292 ft. below that of the Mediterranean.</a:t>
            </a:r>
          </a:p>
          <a:p>
            <a:pPr marL="228600" indent="-228600">
              <a:buFont typeface="+mj-lt"/>
              <a:buAutoNum type="arabicPeriod"/>
            </a:pPr>
            <a:r>
              <a:rPr lang="en-US" dirty="0"/>
              <a:t>This region must change in preparation for the Temple</a:t>
            </a:r>
          </a:p>
          <a:p>
            <a:pPr marL="228600" indent="-228600"/>
            <a:r>
              <a:rPr lang="en-US" dirty="0"/>
              <a:t>Ezekiel 47:9 describes the changes</a:t>
            </a:r>
          </a:p>
          <a:p>
            <a:pPr marL="228600" indent="-228600"/>
            <a:r>
              <a:rPr lang="en-US" dirty="0"/>
              <a:t>NEXT SLIDE</a:t>
            </a:r>
          </a:p>
        </p:txBody>
      </p:sp>
      <p:sp>
        <p:nvSpPr>
          <p:cNvPr id="4" name="Slide Number Placeholder 3"/>
          <p:cNvSpPr>
            <a:spLocks noGrp="1"/>
          </p:cNvSpPr>
          <p:nvPr>
            <p:ph type="sldNum" sz="quarter" idx="10"/>
          </p:nvPr>
        </p:nvSpPr>
        <p:spPr/>
        <p:txBody>
          <a:bodyPr/>
          <a:lstStyle/>
          <a:p>
            <a:fld id="{0DDC1B0E-57ED-47BE-A86C-6120EA88E093}"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Other changes will occur</a:t>
            </a:r>
          </a:p>
          <a:p>
            <a:r>
              <a:rPr lang="en-CA" dirty="0"/>
              <a:t>Israel’s territory will expand, according to God’s covenant</a:t>
            </a:r>
          </a:p>
          <a:p>
            <a:r>
              <a:rPr lang="en-CA" dirty="0"/>
              <a:t>ENTER</a:t>
            </a:r>
          </a:p>
          <a:p>
            <a:r>
              <a:rPr lang="en-CA" dirty="0"/>
              <a:t>Presently Israel occupies a tiny strip of land – 100m x 35m</a:t>
            </a:r>
          </a:p>
          <a:p>
            <a:r>
              <a:rPr lang="en-CA" dirty="0"/>
              <a:t>ENTER</a:t>
            </a:r>
          </a:p>
          <a:p>
            <a:r>
              <a:rPr lang="en-CA" dirty="0"/>
              <a:t>God’s promise to Abraham (Gen.15:8), will extend the land from the Nile to Euphrates</a:t>
            </a:r>
          </a:p>
          <a:p>
            <a:r>
              <a:rPr lang="en-CA" dirty="0"/>
              <a:t>ENTER</a:t>
            </a:r>
          </a:p>
          <a:p>
            <a:r>
              <a:rPr lang="en-CA" dirty="0"/>
              <a:t>NEXT SLIDE</a:t>
            </a:r>
          </a:p>
          <a:p>
            <a:endParaRPr lang="en-CA" dirty="0"/>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8</a:t>
            </a:fld>
            <a:endParaRPr lang="en-US" altLang="en-US"/>
          </a:p>
        </p:txBody>
      </p:sp>
    </p:spTree>
    <p:extLst>
      <p:ext uri="{BB962C8B-B14F-4D97-AF65-F5344CB8AC3E}">
        <p14:creationId xmlns:p14="http://schemas.microsoft.com/office/powerpoint/2010/main" val="3148301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 shows the extent of Israel’s territory</a:t>
            </a:r>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9</a:t>
            </a:fld>
            <a:endParaRPr lang="en-US" altLang="en-US"/>
          </a:p>
        </p:txBody>
      </p:sp>
    </p:spTree>
    <p:extLst>
      <p:ext uri="{BB962C8B-B14F-4D97-AF65-F5344CB8AC3E}">
        <p14:creationId xmlns:p14="http://schemas.microsoft.com/office/powerpoint/2010/main" val="24781415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wealth of the nations will pour into Israel</a:t>
            </a:r>
          </a:p>
          <a:p>
            <a:pPr lvl="1"/>
            <a:r>
              <a:rPr lang="en-CA" dirty="0"/>
              <a:t>History repeating itself Exod.12:36; 2Sam.8:1-10</a:t>
            </a:r>
          </a:p>
          <a:p>
            <a:r>
              <a:rPr lang="en-CA" dirty="0"/>
              <a:t>ENTER</a:t>
            </a:r>
          </a:p>
          <a:p>
            <a:r>
              <a:rPr lang="en-CA" dirty="0"/>
              <a:t>Jerusalem to become the focal point in the world (God has set her in the midst of the nations – Ezek.5:5)</a:t>
            </a:r>
          </a:p>
          <a:p>
            <a:r>
              <a:rPr lang="en-CA" dirty="0"/>
              <a:t>NEXT SLIDE</a:t>
            </a:r>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10</a:t>
            </a:fld>
            <a:endParaRPr lang="en-US" altLang="en-US"/>
          </a:p>
        </p:txBody>
      </p:sp>
    </p:spTree>
    <p:extLst>
      <p:ext uri="{BB962C8B-B14F-4D97-AF65-F5344CB8AC3E}">
        <p14:creationId xmlns:p14="http://schemas.microsoft.com/office/powerpoint/2010/main" val="41779245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b="1" dirty="0">
                <a:effectLst/>
              </a:rPr>
              <a:t>A new heavens and new earth will be established</a:t>
            </a:r>
          </a:p>
          <a:p>
            <a:pPr lvl="1" eaLnBrk="1" hangingPunct="1"/>
            <a:r>
              <a:rPr lang="en-US" altLang="en-US" dirty="0"/>
              <a:t>A new world order</a:t>
            </a:r>
            <a:endParaRPr lang="en-US" altLang="en-US" b="1" dirty="0">
              <a:effectLst/>
            </a:endParaRPr>
          </a:p>
          <a:p>
            <a:pPr eaLnBrk="1" hangingPunct="1"/>
            <a:endParaRPr lang="en-US" altLang="en-US" b="1" dirty="0">
              <a:effectLst/>
            </a:endParaRPr>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11</a:t>
            </a:fld>
            <a:endParaRPr lang="en-US" altLang="en-US"/>
          </a:p>
        </p:txBody>
      </p:sp>
    </p:spTree>
    <p:extLst>
      <p:ext uri="{BB962C8B-B14F-4D97-AF65-F5344CB8AC3E}">
        <p14:creationId xmlns:p14="http://schemas.microsoft.com/office/powerpoint/2010/main" val="19434449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kingdom will be structured upon Divine principles</a:t>
            </a:r>
          </a:p>
          <a:p>
            <a:r>
              <a:rPr lang="en-CA" dirty="0"/>
              <a:t>ENTER</a:t>
            </a:r>
          </a:p>
          <a:p>
            <a:endParaRPr lang="en-CA" dirty="0"/>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12</a:t>
            </a:fld>
            <a:endParaRPr lang="en-US" altLang="en-US"/>
          </a:p>
        </p:txBody>
      </p:sp>
    </p:spTree>
    <p:extLst>
      <p:ext uri="{BB962C8B-B14F-4D97-AF65-F5344CB8AC3E}">
        <p14:creationId xmlns:p14="http://schemas.microsoft.com/office/powerpoint/2010/main" val="708252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13</a:t>
            </a:fld>
            <a:endParaRPr lang="en-US" altLang="en-US"/>
          </a:p>
        </p:txBody>
      </p:sp>
    </p:spTree>
    <p:extLst>
      <p:ext uri="{BB962C8B-B14F-4D97-AF65-F5344CB8AC3E}">
        <p14:creationId xmlns:p14="http://schemas.microsoft.com/office/powerpoint/2010/main" val="37248871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14</a:t>
            </a:fld>
            <a:endParaRPr lang="en-US" altLang="en-US"/>
          </a:p>
        </p:txBody>
      </p:sp>
    </p:spTree>
    <p:extLst>
      <p:ext uri="{BB962C8B-B14F-4D97-AF65-F5344CB8AC3E}">
        <p14:creationId xmlns:p14="http://schemas.microsoft.com/office/powerpoint/2010/main" val="10204848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Life in the kingdom of God will change radically</a:t>
            </a:r>
          </a:p>
          <a:p>
            <a:pPr lvl="1"/>
            <a:r>
              <a:rPr lang="en-CA" dirty="0"/>
              <a:t>Here is a brief list of some of the key changes</a:t>
            </a:r>
          </a:p>
          <a:p>
            <a:r>
              <a:rPr lang="en-CA" dirty="0"/>
              <a:t>Human nature has to change – it has to submit to God’s way</a:t>
            </a:r>
          </a:p>
          <a:p>
            <a:r>
              <a:rPr lang="en-CA" dirty="0"/>
              <a:t>The saints will play a direct role in these changes</a:t>
            </a:r>
          </a:p>
          <a:p>
            <a:r>
              <a:rPr lang="en-CA" dirty="0"/>
              <a:t>Briefly let’s examine some of the changes</a:t>
            </a:r>
          </a:p>
          <a:p>
            <a:r>
              <a:rPr lang="en-CA" dirty="0"/>
              <a:t>ENTER</a:t>
            </a:r>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15</a:t>
            </a:fld>
            <a:endParaRPr lang="en-US" altLang="en-US"/>
          </a:p>
        </p:txBody>
      </p:sp>
    </p:spTree>
    <p:extLst>
      <p:ext uri="{BB962C8B-B14F-4D97-AF65-F5344CB8AC3E}">
        <p14:creationId xmlns:p14="http://schemas.microsoft.com/office/powerpoint/2010/main" val="6106342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17</a:t>
            </a:fld>
            <a:endParaRPr lang="en-US" altLang="en-US"/>
          </a:p>
        </p:txBody>
      </p:sp>
    </p:spTree>
    <p:extLst>
      <p:ext uri="{BB962C8B-B14F-4D97-AF65-F5344CB8AC3E}">
        <p14:creationId xmlns:p14="http://schemas.microsoft.com/office/powerpoint/2010/main" val="7243214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David sums up our study as we conclude on this note</a:t>
            </a:r>
          </a:p>
          <a:p>
            <a:r>
              <a:rPr lang="en-CA" dirty="0"/>
              <a:t>Psalm 72:17-20 – NEXT SLIDE</a:t>
            </a:r>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21</a:t>
            </a:fld>
            <a:endParaRPr lang="en-US" altLang="en-US"/>
          </a:p>
        </p:txBody>
      </p:sp>
    </p:spTree>
    <p:extLst>
      <p:ext uri="{BB962C8B-B14F-4D97-AF65-F5344CB8AC3E}">
        <p14:creationId xmlns:p14="http://schemas.microsoft.com/office/powerpoint/2010/main" val="37269604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Concluding verse – Psa.22:30-31, is speaking about you and I</a:t>
            </a:r>
          </a:p>
          <a:p>
            <a:r>
              <a:rPr lang="en-CA" dirty="0"/>
              <a:t>We are that generation being prepared for the work of the kingdom</a:t>
            </a:r>
          </a:p>
          <a:p>
            <a:r>
              <a:rPr lang="en-CA" dirty="0"/>
              <a:t>Let us, as part of the bride, make ourselves ready.</a:t>
            </a:r>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22</a:t>
            </a:fld>
            <a:endParaRPr lang="en-US" altLang="en-US"/>
          </a:p>
        </p:txBody>
      </p:sp>
    </p:spTree>
    <p:extLst>
      <p:ext uri="{BB962C8B-B14F-4D97-AF65-F5344CB8AC3E}">
        <p14:creationId xmlns:p14="http://schemas.microsoft.com/office/powerpoint/2010/main" val="307256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 great deal of discussion has been generated about whether the temple is large or small. Want to quote from Brother Roberts, who puts the argument into perspective.</a:t>
            </a:r>
          </a:p>
          <a:p>
            <a:endParaRPr lang="en-US" dirty="0"/>
          </a:p>
          <a:p>
            <a:r>
              <a:rPr lang="en-US" dirty="0"/>
              <a:t>What is really important is whether there will be a temple in the kingdom or not! Its size will be revealed at the time of the kingdom.</a:t>
            </a:r>
          </a:p>
        </p:txBody>
      </p:sp>
      <p:sp>
        <p:nvSpPr>
          <p:cNvPr id="4" name="Slide Number Placeholder 3"/>
          <p:cNvSpPr>
            <a:spLocks noGrp="1"/>
          </p:cNvSpPr>
          <p:nvPr>
            <p:ph type="sldNum" sz="quarter" idx="10"/>
          </p:nvPr>
        </p:nvSpPr>
        <p:spPr/>
        <p:txBody>
          <a:bodyPr/>
          <a:lstStyle/>
          <a:p>
            <a:fld id="{0DDC1B0E-57ED-47BE-A86C-6120EA88E093}" type="slidenum">
              <a:rPr lang="en-US" smtClean="0"/>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6">
            <a:extLst>
              <a:ext uri="{FF2B5EF4-FFF2-40B4-BE49-F238E27FC236}">
                <a16:creationId xmlns:a16="http://schemas.microsoft.com/office/drawing/2014/main" id="{AB2BAFA7-E2F7-4221-9633-39BA2B267FDC}"/>
              </a:ext>
            </a:extLst>
          </p:cNvPr>
          <p:cNvSpPr>
            <a:spLocks noGrp="1" noChangeArrowheads="1"/>
          </p:cNvSpPr>
          <p:nvPr>
            <p:ph type="sldNum" sz="quarter" idx="11"/>
          </p:nvPr>
        </p:nvSpPr>
        <p:spPr>
          <a:ln/>
        </p:spPr>
        <p:txBody>
          <a:bodyPr/>
          <a:lstStyle>
            <a:lvl1pPr>
              <a:defRPr/>
            </a:lvl1pPr>
          </a:lstStyle>
          <a:p>
            <a:pPr>
              <a:defRPr/>
            </a:pPr>
            <a:fld id="{1D1C8904-BF98-4D24-9D5B-A024D23A580E}" type="slidenum">
              <a:rPr lang="en-US" altLang="en-US"/>
              <a:pPr>
                <a:defRPr/>
              </a:pPr>
              <a:t>‹#›</a:t>
            </a:fld>
            <a:endParaRPr lang="en-US" altLang="en-US"/>
          </a:p>
        </p:txBody>
      </p:sp>
    </p:spTree>
    <p:extLst>
      <p:ext uri="{BB962C8B-B14F-4D97-AF65-F5344CB8AC3E}">
        <p14:creationId xmlns:p14="http://schemas.microsoft.com/office/powerpoint/2010/main" val="2639817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0F0201FD-84EB-461A-BA4E-99956D4A2366}"/>
              </a:ext>
            </a:extLst>
          </p:cNvPr>
          <p:cNvSpPr>
            <a:spLocks noGrp="1" noChangeArrowheads="1"/>
          </p:cNvSpPr>
          <p:nvPr>
            <p:ph type="sldNum" sz="quarter" idx="11"/>
          </p:nvPr>
        </p:nvSpPr>
        <p:spPr>
          <a:ln/>
        </p:spPr>
        <p:txBody>
          <a:bodyPr/>
          <a:lstStyle>
            <a:lvl1pPr>
              <a:defRPr/>
            </a:lvl1pPr>
          </a:lstStyle>
          <a:p>
            <a:pPr>
              <a:defRPr/>
            </a:pPr>
            <a:fld id="{DE80585F-8FD8-4304-8BFB-7BA7CCEB7DAE}" type="slidenum">
              <a:rPr lang="en-US" altLang="en-US"/>
              <a:pPr>
                <a:defRPr/>
              </a:pPr>
              <a:t>‹#›</a:t>
            </a:fld>
            <a:endParaRPr lang="en-US" altLang="en-US"/>
          </a:p>
        </p:txBody>
      </p:sp>
    </p:spTree>
    <p:extLst>
      <p:ext uri="{BB962C8B-B14F-4D97-AF65-F5344CB8AC3E}">
        <p14:creationId xmlns:p14="http://schemas.microsoft.com/office/powerpoint/2010/main" val="1034869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6">
            <a:extLst>
              <a:ext uri="{FF2B5EF4-FFF2-40B4-BE49-F238E27FC236}">
                <a16:creationId xmlns:a16="http://schemas.microsoft.com/office/drawing/2014/main" id="{B458569F-130C-4C90-B1DF-68932A792FB5}"/>
              </a:ext>
            </a:extLst>
          </p:cNvPr>
          <p:cNvSpPr>
            <a:spLocks noGrp="1" noChangeArrowheads="1"/>
          </p:cNvSpPr>
          <p:nvPr>
            <p:ph type="sldNum" sz="quarter" idx="11"/>
          </p:nvPr>
        </p:nvSpPr>
        <p:spPr>
          <a:ln/>
        </p:spPr>
        <p:txBody>
          <a:bodyPr/>
          <a:lstStyle>
            <a:lvl1pPr>
              <a:defRPr/>
            </a:lvl1pPr>
          </a:lstStyle>
          <a:p>
            <a:pPr>
              <a:defRPr/>
            </a:pPr>
            <a:fld id="{2C37B9BB-2A78-4BF2-9B18-99CA92E78CCF}" type="slidenum">
              <a:rPr lang="en-US" altLang="en-US"/>
              <a:pPr>
                <a:defRPr/>
              </a:pPr>
              <a:t>‹#›</a:t>
            </a:fld>
            <a:endParaRPr lang="en-US" altLang="en-US"/>
          </a:p>
        </p:txBody>
      </p:sp>
    </p:spTree>
    <p:extLst>
      <p:ext uri="{BB962C8B-B14F-4D97-AF65-F5344CB8AC3E}">
        <p14:creationId xmlns:p14="http://schemas.microsoft.com/office/powerpoint/2010/main" val="3905953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68719" y="981075"/>
            <a:ext cx="4192445" cy="5634471"/>
          </a:xfrm>
        </p:spPr>
        <p:txBody>
          <a:bodyPr/>
          <a:lstStyle>
            <a:lvl1pPr>
              <a:spcBef>
                <a:spcPts val="0"/>
              </a:spcBef>
              <a:defRPr sz="2800"/>
            </a:lvl1pPr>
            <a:lvl2pPr>
              <a:spcBef>
                <a:spcPts val="0"/>
              </a:spcBef>
              <a:defRPr sz="2400"/>
            </a:lvl2pPr>
            <a:lvl3pPr>
              <a:spcBef>
                <a:spcPts val="0"/>
              </a:spcBef>
              <a:defRPr sz="2000"/>
            </a:lvl3pPr>
            <a:lvl4pPr>
              <a:spcBef>
                <a:spcPts val="0"/>
              </a:spcBef>
              <a:defRPr sz="1800"/>
            </a:lvl4pPr>
            <a:lvl5pPr>
              <a:spcBef>
                <a:spcPts val="0"/>
              </a:spcBef>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710545" y="988002"/>
            <a:ext cx="4192445" cy="5634471"/>
          </a:xfrm>
        </p:spPr>
        <p:txBody>
          <a:bodyPr/>
          <a:lstStyle>
            <a:lvl1pPr>
              <a:spcBef>
                <a:spcPts val="0"/>
              </a:spcBef>
              <a:defRPr sz="2800"/>
            </a:lvl1pPr>
            <a:lvl2pPr>
              <a:spcBef>
                <a:spcPts val="0"/>
              </a:spcBef>
              <a:defRPr sz="2400"/>
            </a:lvl2pPr>
            <a:lvl3pPr>
              <a:spcBef>
                <a:spcPts val="0"/>
              </a:spcBef>
              <a:defRPr sz="2000"/>
            </a:lvl3pPr>
            <a:lvl4pPr>
              <a:spcBef>
                <a:spcPts val="0"/>
              </a:spcBef>
              <a:defRPr sz="1800"/>
            </a:lvl4pPr>
            <a:lvl5pPr>
              <a:spcBef>
                <a:spcPts val="0"/>
              </a:spcBef>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a:extLst>
              <a:ext uri="{FF2B5EF4-FFF2-40B4-BE49-F238E27FC236}">
                <a16:creationId xmlns:a16="http://schemas.microsoft.com/office/drawing/2014/main" id="{374BEB0C-FD14-4CCF-8564-A1CB9EB9A883}"/>
              </a:ext>
            </a:extLst>
          </p:cNvPr>
          <p:cNvSpPr>
            <a:spLocks noGrp="1" noChangeArrowheads="1"/>
          </p:cNvSpPr>
          <p:nvPr>
            <p:ph type="sldNum" sz="quarter" idx="11"/>
          </p:nvPr>
        </p:nvSpPr>
        <p:spPr>
          <a:ln/>
        </p:spPr>
        <p:txBody>
          <a:bodyPr/>
          <a:lstStyle>
            <a:lvl1pPr>
              <a:defRPr/>
            </a:lvl1pPr>
          </a:lstStyle>
          <a:p>
            <a:pPr>
              <a:defRPr/>
            </a:pPr>
            <a:fld id="{4E8CC3A0-FCCE-4EDC-BE77-EDC950FBCCD7}" type="slidenum">
              <a:rPr lang="en-US" altLang="en-US"/>
              <a:pPr>
                <a:defRPr/>
              </a:pPr>
              <a:t>‹#›</a:t>
            </a:fld>
            <a:endParaRPr lang="en-US" altLang="en-US"/>
          </a:p>
        </p:txBody>
      </p:sp>
    </p:spTree>
    <p:extLst>
      <p:ext uri="{BB962C8B-B14F-4D97-AF65-F5344CB8AC3E}">
        <p14:creationId xmlns:p14="http://schemas.microsoft.com/office/powerpoint/2010/main" val="304190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3237" y="72232"/>
            <a:ext cx="8589818" cy="980713"/>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77091" y="1052945"/>
            <a:ext cx="415636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277091" y="1692707"/>
            <a:ext cx="4156364" cy="4943620"/>
          </a:xfrm>
        </p:spPr>
        <p:txBody>
          <a:bodyPr/>
          <a:lstStyle>
            <a:lvl1pPr>
              <a:spcBef>
                <a:spcPts val="0"/>
              </a:spcBef>
              <a:defRPr sz="2400"/>
            </a:lvl1pPr>
            <a:lvl2pPr>
              <a:spcBef>
                <a:spcPts val="0"/>
              </a:spcBef>
              <a:defRPr sz="2000"/>
            </a:lvl2pPr>
            <a:lvl3pPr>
              <a:spcBef>
                <a:spcPts val="0"/>
              </a:spcBef>
              <a:defRPr sz="1800"/>
            </a:lvl3pPr>
            <a:lvl4pPr>
              <a:spcBef>
                <a:spcPts val="0"/>
              </a:spcBef>
              <a:defRPr sz="1600"/>
            </a:lvl4pPr>
            <a:lvl5pPr>
              <a:spcBef>
                <a:spcPts val="0"/>
              </a:spcBef>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10546" y="1052945"/>
            <a:ext cx="415636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710546" y="1692707"/>
            <a:ext cx="4156364" cy="4943620"/>
          </a:xfrm>
        </p:spPr>
        <p:txBody>
          <a:bodyPr/>
          <a:lstStyle>
            <a:lvl1pPr>
              <a:spcBef>
                <a:spcPts val="0"/>
              </a:spcBef>
              <a:defRPr sz="2400"/>
            </a:lvl1pPr>
            <a:lvl2pPr>
              <a:spcBef>
                <a:spcPts val="0"/>
              </a:spcBef>
              <a:defRPr sz="2000"/>
            </a:lvl2pPr>
            <a:lvl3pPr>
              <a:spcBef>
                <a:spcPts val="0"/>
              </a:spcBef>
              <a:defRPr sz="1800"/>
            </a:lvl3pPr>
            <a:lvl4pPr>
              <a:spcBef>
                <a:spcPts val="0"/>
              </a:spcBef>
              <a:defRPr sz="1600"/>
            </a:lvl4pPr>
            <a:lvl5pPr>
              <a:spcBef>
                <a:spcPts val="0"/>
              </a:spcBef>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a:extLst>
              <a:ext uri="{FF2B5EF4-FFF2-40B4-BE49-F238E27FC236}">
                <a16:creationId xmlns:a16="http://schemas.microsoft.com/office/drawing/2014/main" id="{059F0380-173D-40CC-A162-4DB928FA766C}"/>
              </a:ext>
            </a:extLst>
          </p:cNvPr>
          <p:cNvSpPr>
            <a:spLocks noGrp="1" noChangeArrowheads="1"/>
          </p:cNvSpPr>
          <p:nvPr>
            <p:ph type="sldNum" sz="quarter" idx="11"/>
          </p:nvPr>
        </p:nvSpPr>
        <p:spPr>
          <a:ln/>
        </p:spPr>
        <p:txBody>
          <a:bodyPr/>
          <a:lstStyle>
            <a:lvl1pPr>
              <a:defRPr/>
            </a:lvl1pPr>
          </a:lstStyle>
          <a:p>
            <a:pPr>
              <a:defRPr/>
            </a:pPr>
            <a:fld id="{A93DFD5C-7AF6-43CE-8761-71A87AC00EFB}" type="slidenum">
              <a:rPr lang="en-US" altLang="en-US"/>
              <a:pPr>
                <a:defRPr/>
              </a:pPr>
              <a:t>‹#›</a:t>
            </a:fld>
            <a:endParaRPr lang="en-US" altLang="en-US"/>
          </a:p>
        </p:txBody>
      </p:sp>
    </p:spTree>
    <p:extLst>
      <p:ext uri="{BB962C8B-B14F-4D97-AF65-F5344CB8AC3E}">
        <p14:creationId xmlns:p14="http://schemas.microsoft.com/office/powerpoint/2010/main" val="1998406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Rectangle 6">
            <a:extLst>
              <a:ext uri="{FF2B5EF4-FFF2-40B4-BE49-F238E27FC236}">
                <a16:creationId xmlns:a16="http://schemas.microsoft.com/office/drawing/2014/main" id="{0E5773BF-8EAB-4F02-A127-9E95FD9EC9F8}"/>
              </a:ext>
            </a:extLst>
          </p:cNvPr>
          <p:cNvSpPr>
            <a:spLocks noGrp="1" noChangeArrowheads="1"/>
          </p:cNvSpPr>
          <p:nvPr>
            <p:ph type="sldNum" sz="quarter" idx="11"/>
          </p:nvPr>
        </p:nvSpPr>
        <p:spPr>
          <a:ln/>
        </p:spPr>
        <p:txBody>
          <a:bodyPr/>
          <a:lstStyle>
            <a:lvl1pPr>
              <a:defRPr/>
            </a:lvl1pPr>
          </a:lstStyle>
          <a:p>
            <a:pPr>
              <a:defRPr/>
            </a:pPr>
            <a:fld id="{C331A087-8355-415F-88EA-796AF0D10EF9}" type="slidenum">
              <a:rPr lang="en-US" altLang="en-US"/>
              <a:pPr>
                <a:defRPr/>
              </a:pPr>
              <a:t>‹#›</a:t>
            </a:fld>
            <a:endParaRPr lang="en-US" altLang="en-US"/>
          </a:p>
        </p:txBody>
      </p:sp>
    </p:spTree>
    <p:extLst>
      <p:ext uri="{BB962C8B-B14F-4D97-AF65-F5344CB8AC3E}">
        <p14:creationId xmlns:p14="http://schemas.microsoft.com/office/powerpoint/2010/main" val="3708927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CCC83CA8-0071-4CF4-962F-B850F4E6400B}"/>
              </a:ext>
            </a:extLst>
          </p:cNvPr>
          <p:cNvSpPr>
            <a:spLocks noGrp="1" noChangeArrowheads="1"/>
          </p:cNvSpPr>
          <p:nvPr>
            <p:ph type="ftr" sz="quarter" idx="10"/>
          </p:nvPr>
        </p:nvSpPr>
        <p:spPr>
          <a:xfrm>
            <a:off x="0" y="6381750"/>
            <a:ext cx="2895600" cy="476250"/>
          </a:xfrm>
          <a:prstGeom prst="rect">
            <a:avLst/>
          </a:prstGeom>
          <a:ln/>
        </p:spPr>
        <p:txBody>
          <a:bodyPr/>
          <a:lstStyle>
            <a:lvl1pPr>
              <a:defRPr/>
            </a:lvl1pPr>
          </a:lstStyle>
          <a:p>
            <a:pPr>
              <a:defRPr/>
            </a:pPr>
            <a:r>
              <a:rPr lang="en-US"/>
              <a:t>Prophecies of the Last Days</a:t>
            </a:r>
          </a:p>
        </p:txBody>
      </p:sp>
      <p:sp>
        <p:nvSpPr>
          <p:cNvPr id="3" name="Rectangle 6">
            <a:extLst>
              <a:ext uri="{FF2B5EF4-FFF2-40B4-BE49-F238E27FC236}">
                <a16:creationId xmlns:a16="http://schemas.microsoft.com/office/drawing/2014/main" id="{D6368F2A-D244-4A7A-BE06-2BE436C6AD85}"/>
              </a:ext>
            </a:extLst>
          </p:cNvPr>
          <p:cNvSpPr>
            <a:spLocks noGrp="1" noChangeArrowheads="1"/>
          </p:cNvSpPr>
          <p:nvPr>
            <p:ph type="sldNum" sz="quarter" idx="11"/>
          </p:nvPr>
        </p:nvSpPr>
        <p:spPr>
          <a:ln/>
        </p:spPr>
        <p:txBody>
          <a:bodyPr/>
          <a:lstStyle>
            <a:lvl1pPr>
              <a:defRPr/>
            </a:lvl1pPr>
          </a:lstStyle>
          <a:p>
            <a:pPr>
              <a:defRPr/>
            </a:pPr>
            <a:fld id="{380DE9B4-CFC6-40EE-B4CB-2B551021FD1B}" type="slidenum">
              <a:rPr lang="en-US" altLang="en-US"/>
              <a:pPr>
                <a:defRPr/>
              </a:pPr>
              <a:t>‹#›</a:t>
            </a:fld>
            <a:endParaRPr lang="en-US" altLang="en-US"/>
          </a:p>
        </p:txBody>
      </p:sp>
    </p:spTree>
    <p:extLst>
      <p:ext uri="{BB962C8B-B14F-4D97-AF65-F5344CB8AC3E}">
        <p14:creationId xmlns:p14="http://schemas.microsoft.com/office/powerpoint/2010/main" val="4285336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6">
            <a:extLst>
              <a:ext uri="{FF2B5EF4-FFF2-40B4-BE49-F238E27FC236}">
                <a16:creationId xmlns:a16="http://schemas.microsoft.com/office/drawing/2014/main" id="{C6F3DFCC-8A9F-4E4E-85A5-884203CD51E8}"/>
              </a:ext>
            </a:extLst>
          </p:cNvPr>
          <p:cNvSpPr>
            <a:spLocks noGrp="1" noChangeArrowheads="1"/>
          </p:cNvSpPr>
          <p:nvPr>
            <p:ph type="sldNum" sz="quarter" idx="11"/>
          </p:nvPr>
        </p:nvSpPr>
        <p:spPr>
          <a:ln/>
        </p:spPr>
        <p:txBody>
          <a:bodyPr/>
          <a:lstStyle>
            <a:lvl1pPr>
              <a:defRPr/>
            </a:lvl1pPr>
          </a:lstStyle>
          <a:p>
            <a:pPr>
              <a:defRPr/>
            </a:pPr>
            <a:fld id="{64F1BE70-D5D4-44CD-B114-DBE9E9E6E492}" type="slidenum">
              <a:rPr lang="en-US" altLang="en-US"/>
              <a:pPr>
                <a:defRPr/>
              </a:pPr>
              <a:t>‹#›</a:t>
            </a:fld>
            <a:endParaRPr lang="en-US" altLang="en-US"/>
          </a:p>
        </p:txBody>
      </p:sp>
    </p:spTree>
    <p:extLst>
      <p:ext uri="{BB962C8B-B14F-4D97-AF65-F5344CB8AC3E}">
        <p14:creationId xmlns:p14="http://schemas.microsoft.com/office/powerpoint/2010/main" val="1302632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6">
            <a:extLst>
              <a:ext uri="{FF2B5EF4-FFF2-40B4-BE49-F238E27FC236}">
                <a16:creationId xmlns:a16="http://schemas.microsoft.com/office/drawing/2014/main" id="{EA245B52-78EE-43A0-9127-69CFD12DACBA}"/>
              </a:ext>
            </a:extLst>
          </p:cNvPr>
          <p:cNvSpPr>
            <a:spLocks noGrp="1" noChangeArrowheads="1"/>
          </p:cNvSpPr>
          <p:nvPr>
            <p:ph type="sldNum" sz="quarter" idx="11"/>
          </p:nvPr>
        </p:nvSpPr>
        <p:spPr>
          <a:ln/>
        </p:spPr>
        <p:txBody>
          <a:bodyPr/>
          <a:lstStyle>
            <a:lvl1pPr>
              <a:defRPr/>
            </a:lvl1pPr>
          </a:lstStyle>
          <a:p>
            <a:pPr>
              <a:defRPr/>
            </a:pPr>
            <a:fld id="{630AFF91-1387-4073-B3FF-6D826518C60A}" type="slidenum">
              <a:rPr lang="en-US" altLang="en-US"/>
              <a:pPr>
                <a:defRPr/>
              </a:pPr>
              <a:t>‹#›</a:t>
            </a:fld>
            <a:endParaRPr lang="en-US" altLang="en-US"/>
          </a:p>
        </p:txBody>
      </p:sp>
    </p:spTree>
    <p:extLst>
      <p:ext uri="{BB962C8B-B14F-4D97-AF65-F5344CB8AC3E}">
        <p14:creationId xmlns:p14="http://schemas.microsoft.com/office/powerpoint/2010/main" val="26126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0FAFAA71-BAC1-4CCA-87E0-0FCD3433F16E}"/>
              </a:ext>
            </a:extLst>
          </p:cNvPr>
          <p:cNvSpPr>
            <a:spLocks noGrp="1" noChangeArrowheads="1"/>
          </p:cNvSpPr>
          <p:nvPr>
            <p:ph type="sldNum" sz="quarter" idx="11"/>
          </p:nvPr>
        </p:nvSpPr>
        <p:spPr>
          <a:ln/>
        </p:spPr>
        <p:txBody>
          <a:bodyPr/>
          <a:lstStyle>
            <a:lvl1pPr>
              <a:defRPr/>
            </a:lvl1pPr>
          </a:lstStyle>
          <a:p>
            <a:pPr>
              <a:defRPr/>
            </a:pPr>
            <a:fld id="{6970D7A1-60AF-4A63-B878-FF28F2EDD359}" type="slidenum">
              <a:rPr lang="en-US" altLang="en-US"/>
              <a:pPr>
                <a:defRPr/>
              </a:pPr>
              <a:t>‹#›</a:t>
            </a:fld>
            <a:endParaRPr lang="en-US" altLang="en-US"/>
          </a:p>
        </p:txBody>
      </p:sp>
    </p:spTree>
    <p:extLst>
      <p:ext uri="{BB962C8B-B14F-4D97-AF65-F5344CB8AC3E}">
        <p14:creationId xmlns:p14="http://schemas.microsoft.com/office/powerpoint/2010/main" val="3956201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8925" y="0"/>
            <a:ext cx="2058988" cy="6126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0"/>
            <a:ext cx="6029325" cy="61261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4D391D74-2E7E-4B56-9874-494871C55267}"/>
              </a:ext>
            </a:extLst>
          </p:cNvPr>
          <p:cNvSpPr>
            <a:spLocks noGrp="1" noChangeArrowheads="1"/>
          </p:cNvSpPr>
          <p:nvPr>
            <p:ph type="sldNum" sz="quarter" idx="11"/>
          </p:nvPr>
        </p:nvSpPr>
        <p:spPr>
          <a:ln/>
        </p:spPr>
        <p:txBody>
          <a:bodyPr/>
          <a:lstStyle>
            <a:lvl1pPr>
              <a:defRPr/>
            </a:lvl1pPr>
          </a:lstStyle>
          <a:p>
            <a:pPr>
              <a:defRPr/>
            </a:pPr>
            <a:fld id="{36AA6E81-B175-451F-8A7E-EC2F2F69DB2C}" type="slidenum">
              <a:rPr lang="en-US" altLang="en-US"/>
              <a:pPr>
                <a:defRPr/>
              </a:pPr>
              <a:t>‹#›</a:t>
            </a:fld>
            <a:endParaRPr lang="en-US" altLang="en-US"/>
          </a:p>
        </p:txBody>
      </p:sp>
    </p:spTree>
    <p:extLst>
      <p:ext uri="{BB962C8B-B14F-4D97-AF65-F5344CB8AC3E}">
        <p14:creationId xmlns:p14="http://schemas.microsoft.com/office/powerpoint/2010/main" val="1425576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71513" y="342900"/>
            <a:ext cx="7772400" cy="838200"/>
          </a:xfrm>
        </p:spPr>
        <p:txBody>
          <a:bodyPr/>
          <a:lstStyle/>
          <a:p>
            <a:r>
              <a:rPr lang="en-US"/>
              <a:t>Click to edit Master title style</a:t>
            </a:r>
          </a:p>
        </p:txBody>
      </p:sp>
      <p:sp>
        <p:nvSpPr>
          <p:cNvPr id="3" name="ClipArt Placeholder 2"/>
          <p:cNvSpPr>
            <a:spLocks noGrp="1"/>
          </p:cNvSpPr>
          <p:nvPr>
            <p:ph type="clipArt" sz="half" idx="1"/>
          </p:nvPr>
        </p:nvSpPr>
        <p:spPr>
          <a:xfrm>
            <a:off x="685800" y="2057400"/>
            <a:ext cx="3810000" cy="4114800"/>
          </a:xfrm>
        </p:spPr>
        <p:txBody>
          <a:bodyPr/>
          <a:lstStyle/>
          <a:p>
            <a:endParaRPr lang="en-US"/>
          </a:p>
        </p:txBody>
      </p:sp>
      <p:sp>
        <p:nvSpPr>
          <p:cNvPr id="4" name="Text Placeholder 3"/>
          <p:cNvSpPr>
            <a:spLocks noGrp="1"/>
          </p:cNvSpPr>
          <p:nvPr>
            <p:ph type="body" sz="half" idx="2"/>
          </p:nvPr>
        </p:nvSpPr>
        <p:spPr>
          <a:xfrm>
            <a:off x="4648200" y="20574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3246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3246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324600"/>
            <a:ext cx="1905000" cy="457200"/>
          </a:xfrm>
        </p:spPr>
        <p:txBody>
          <a:bodyPr/>
          <a:lstStyle>
            <a:lvl1pPr>
              <a:defRPr/>
            </a:lvl1pPr>
          </a:lstStyle>
          <a:p>
            <a:fld id="{53C2E143-5EE0-44E5-B300-BF189354F515}" type="slidenum">
              <a:rPr lang="en-US"/>
              <a:pPr/>
              <a:t>‹#›</a:t>
            </a:fld>
            <a:endParaRPr lang="en-US"/>
          </a:p>
        </p:txBody>
      </p:sp>
    </p:spTree>
    <p:extLst>
      <p:ext uri="{BB962C8B-B14F-4D97-AF65-F5344CB8AC3E}">
        <p14:creationId xmlns:p14="http://schemas.microsoft.com/office/powerpoint/2010/main" val="429476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67055EEE-BB74-4C3D-A353-96C0CFAA3E49}"/>
              </a:ext>
            </a:extLst>
          </p:cNvPr>
          <p:cNvSpPr>
            <a:spLocks noGrp="1" noChangeArrowheads="1"/>
          </p:cNvSpPr>
          <p:nvPr>
            <p:ph type="title"/>
          </p:nvPr>
        </p:nvSpPr>
        <p:spPr bwMode="auto">
          <a:xfrm>
            <a:off x="263236" y="1"/>
            <a:ext cx="8639754" cy="759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a:extLst>
              <a:ext uri="{FF2B5EF4-FFF2-40B4-BE49-F238E27FC236}">
                <a16:creationId xmlns:a16="http://schemas.microsoft.com/office/drawing/2014/main" id="{FC72EF23-DF89-452C-BFB8-BB6E815CC848}"/>
              </a:ext>
            </a:extLst>
          </p:cNvPr>
          <p:cNvSpPr>
            <a:spLocks noGrp="1" noChangeArrowheads="1"/>
          </p:cNvSpPr>
          <p:nvPr>
            <p:ph type="body" idx="1"/>
          </p:nvPr>
        </p:nvSpPr>
        <p:spPr bwMode="auto">
          <a:xfrm>
            <a:off x="263236" y="879894"/>
            <a:ext cx="8639754" cy="5756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p:txBody>
      </p:sp>
      <p:sp>
        <p:nvSpPr>
          <p:cNvPr id="1030" name="Rectangle 6">
            <a:extLst>
              <a:ext uri="{FF2B5EF4-FFF2-40B4-BE49-F238E27FC236}">
                <a16:creationId xmlns:a16="http://schemas.microsoft.com/office/drawing/2014/main" id="{6327A5C8-270A-4304-BB40-7D301782189C}"/>
              </a:ext>
            </a:extLst>
          </p:cNvPr>
          <p:cNvSpPr>
            <a:spLocks noGrp="1" noChangeArrowheads="1"/>
          </p:cNvSpPr>
          <p:nvPr>
            <p:ph type="sldNum" sz="quarter" idx="4"/>
          </p:nvPr>
        </p:nvSpPr>
        <p:spPr bwMode="auto">
          <a:xfrm>
            <a:off x="7010400"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1" smtClean="0">
                <a:solidFill>
                  <a:schemeClr val="bg1"/>
                </a:solidFill>
                <a:latin typeface="Arial" panose="020B0604020202020204" pitchFamily="34" charset="0"/>
              </a:defRPr>
            </a:lvl1pPr>
          </a:lstStyle>
          <a:p>
            <a:pPr>
              <a:defRPr/>
            </a:pPr>
            <a:fld id="{579ABD9B-9272-441B-A859-81C5D1FCB837}" type="slidenum">
              <a:rPr lang="en-US" altLang="en-US" smtClean="0"/>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rtl="0" eaLnBrk="0" fontAlgn="base" hangingPunct="0">
        <a:spcBef>
          <a:spcPct val="0"/>
        </a:spcBef>
        <a:spcAft>
          <a:spcPct val="0"/>
        </a:spcAft>
        <a:defRPr sz="3600" b="1">
          <a:solidFill>
            <a:srgbClr val="FFFF00"/>
          </a:solidFill>
          <a:latin typeface="Candara" panose="020E0502030303020204" pitchFamily="34" charset="0"/>
          <a:ea typeface="+mj-ea"/>
          <a:cs typeface="Calibri" panose="020F0502020204030204" pitchFamily="34" charset="0"/>
        </a:defRPr>
      </a:lvl1pPr>
      <a:lvl2pPr algn="l" rtl="0" eaLnBrk="0" fontAlgn="base" hangingPunct="0">
        <a:spcBef>
          <a:spcPct val="0"/>
        </a:spcBef>
        <a:spcAft>
          <a:spcPct val="0"/>
        </a:spcAft>
        <a:defRPr sz="3600">
          <a:solidFill>
            <a:srgbClr val="000099"/>
          </a:solidFill>
          <a:latin typeface="Tahoma" pitchFamily="34" charset="0"/>
        </a:defRPr>
      </a:lvl2pPr>
      <a:lvl3pPr algn="l" rtl="0" eaLnBrk="0" fontAlgn="base" hangingPunct="0">
        <a:spcBef>
          <a:spcPct val="0"/>
        </a:spcBef>
        <a:spcAft>
          <a:spcPct val="0"/>
        </a:spcAft>
        <a:defRPr sz="3600">
          <a:solidFill>
            <a:srgbClr val="000099"/>
          </a:solidFill>
          <a:latin typeface="Tahoma" pitchFamily="34" charset="0"/>
        </a:defRPr>
      </a:lvl3pPr>
      <a:lvl4pPr algn="l" rtl="0" eaLnBrk="0" fontAlgn="base" hangingPunct="0">
        <a:spcBef>
          <a:spcPct val="0"/>
        </a:spcBef>
        <a:spcAft>
          <a:spcPct val="0"/>
        </a:spcAft>
        <a:defRPr sz="3600">
          <a:solidFill>
            <a:srgbClr val="000099"/>
          </a:solidFill>
          <a:latin typeface="Tahoma" pitchFamily="34" charset="0"/>
        </a:defRPr>
      </a:lvl4pPr>
      <a:lvl5pPr algn="l" rtl="0" eaLnBrk="0" fontAlgn="base" hangingPunct="0">
        <a:spcBef>
          <a:spcPct val="0"/>
        </a:spcBef>
        <a:spcAft>
          <a:spcPct val="0"/>
        </a:spcAft>
        <a:defRPr sz="3600">
          <a:solidFill>
            <a:srgbClr val="000099"/>
          </a:solidFill>
          <a:latin typeface="Tahoma" pitchFamily="34" charset="0"/>
        </a:defRPr>
      </a:lvl5pPr>
      <a:lvl6pPr marL="457200" algn="l" rtl="0" fontAlgn="base">
        <a:spcBef>
          <a:spcPct val="0"/>
        </a:spcBef>
        <a:spcAft>
          <a:spcPct val="0"/>
        </a:spcAft>
        <a:defRPr sz="3600">
          <a:solidFill>
            <a:srgbClr val="000099"/>
          </a:solidFill>
          <a:latin typeface="Tahoma" pitchFamily="34" charset="0"/>
        </a:defRPr>
      </a:lvl6pPr>
      <a:lvl7pPr marL="914400" algn="l" rtl="0" fontAlgn="base">
        <a:spcBef>
          <a:spcPct val="0"/>
        </a:spcBef>
        <a:spcAft>
          <a:spcPct val="0"/>
        </a:spcAft>
        <a:defRPr sz="3600">
          <a:solidFill>
            <a:srgbClr val="000099"/>
          </a:solidFill>
          <a:latin typeface="Tahoma" pitchFamily="34" charset="0"/>
        </a:defRPr>
      </a:lvl7pPr>
      <a:lvl8pPr marL="1371600" algn="l" rtl="0" fontAlgn="base">
        <a:spcBef>
          <a:spcPct val="0"/>
        </a:spcBef>
        <a:spcAft>
          <a:spcPct val="0"/>
        </a:spcAft>
        <a:defRPr sz="3600">
          <a:solidFill>
            <a:srgbClr val="000099"/>
          </a:solidFill>
          <a:latin typeface="Tahoma" pitchFamily="34" charset="0"/>
        </a:defRPr>
      </a:lvl8pPr>
      <a:lvl9pPr marL="1828800" algn="l" rtl="0" fontAlgn="base">
        <a:spcBef>
          <a:spcPct val="0"/>
        </a:spcBef>
        <a:spcAft>
          <a:spcPct val="0"/>
        </a:spcAft>
        <a:defRPr sz="3600">
          <a:solidFill>
            <a:srgbClr val="000099"/>
          </a:solidFill>
          <a:latin typeface="Tahoma" pitchFamily="34" charset="0"/>
        </a:defRPr>
      </a:lvl9pPr>
    </p:titleStyle>
    <p:bodyStyle>
      <a:lvl1pPr marL="442913" indent="-442913" algn="l" rtl="0" eaLnBrk="0" fontAlgn="base" hangingPunct="0">
        <a:spcBef>
          <a:spcPts val="0"/>
        </a:spcBef>
        <a:spcAft>
          <a:spcPct val="0"/>
        </a:spcAft>
        <a:buClr>
          <a:srgbClr val="FFFF00"/>
        </a:buClr>
        <a:buSzPct val="85000"/>
        <a:buFont typeface="Wingdings" panose="05000000000000000000" pitchFamily="2" charset="2"/>
        <a:buChar char="q"/>
        <a:defRPr sz="2800" b="1">
          <a:solidFill>
            <a:schemeClr val="bg1"/>
          </a:solidFill>
          <a:latin typeface="Candara" panose="020E0502030303020204" pitchFamily="34" charset="0"/>
          <a:ea typeface="+mn-ea"/>
          <a:cs typeface="+mn-cs"/>
        </a:defRPr>
      </a:lvl1pPr>
      <a:lvl2pPr marL="908050" indent="-285750" algn="l" rtl="0" eaLnBrk="0" fontAlgn="base" hangingPunct="0">
        <a:spcBef>
          <a:spcPts val="0"/>
        </a:spcBef>
        <a:spcAft>
          <a:spcPct val="0"/>
        </a:spcAft>
        <a:buClr>
          <a:srgbClr val="FFFF00"/>
        </a:buClr>
        <a:buSzPct val="85000"/>
        <a:buFont typeface="Wingdings" panose="05000000000000000000" pitchFamily="2" charset="2"/>
        <a:buChar char="v"/>
        <a:defRPr sz="2800" b="1">
          <a:solidFill>
            <a:schemeClr val="bg1"/>
          </a:solidFill>
          <a:latin typeface="Candara" panose="020E0502030303020204" pitchFamily="34" charset="0"/>
        </a:defRPr>
      </a:lvl2pPr>
      <a:lvl3pPr marL="1316038" indent="-228600" algn="l" rtl="0" eaLnBrk="0" fontAlgn="base" hangingPunct="0">
        <a:spcBef>
          <a:spcPts val="0"/>
        </a:spcBef>
        <a:spcAft>
          <a:spcPct val="0"/>
        </a:spcAft>
        <a:buClr>
          <a:srgbClr val="FFFF00"/>
        </a:buClr>
        <a:buSzPct val="85000"/>
        <a:buFont typeface="Wingdings" panose="05000000000000000000" pitchFamily="2" charset="2"/>
        <a:buChar char="Ø"/>
        <a:defRPr sz="2400" b="1">
          <a:solidFill>
            <a:schemeClr val="bg1"/>
          </a:solidFill>
          <a:latin typeface="Candara" panose="020E0502030303020204" pitchFamily="34" charset="0"/>
        </a:defRPr>
      </a:lvl3pPr>
      <a:lvl4pPr marL="1724025" indent="-228600" algn="l" rtl="0" eaLnBrk="0" fontAlgn="base" hangingPunct="0">
        <a:spcBef>
          <a:spcPct val="20000"/>
        </a:spcBef>
        <a:spcAft>
          <a:spcPct val="0"/>
        </a:spcAft>
        <a:buClr>
          <a:srgbClr val="FFFF00"/>
        </a:buClr>
        <a:buSzPct val="85000"/>
        <a:buFont typeface="Wingdings" panose="05000000000000000000" pitchFamily="2" charset="2"/>
        <a:buChar char="q"/>
        <a:defRPr>
          <a:solidFill>
            <a:schemeClr val="bg1"/>
          </a:solidFill>
          <a:latin typeface="Candara" panose="020E0502030303020204" pitchFamily="34" charset="0"/>
        </a:defRPr>
      </a:lvl4pPr>
      <a:lvl5pPr marL="2132013" indent="-228600" algn="l" rtl="0" eaLnBrk="0" fontAlgn="base" hangingPunct="0">
        <a:spcBef>
          <a:spcPct val="20000"/>
        </a:spcBef>
        <a:spcAft>
          <a:spcPct val="0"/>
        </a:spcAft>
        <a:buClr>
          <a:srgbClr val="FFFF00"/>
        </a:buClr>
        <a:buSzPct val="85000"/>
        <a:buFont typeface="Wingdings" panose="05000000000000000000" pitchFamily="2" charset="2"/>
        <a:buChar char="q"/>
        <a:defRPr>
          <a:solidFill>
            <a:schemeClr val="bg1"/>
          </a:solidFill>
          <a:latin typeface="Candara" panose="020E0502030303020204" pitchFamily="34" charset="0"/>
        </a:defRPr>
      </a:lvl5pPr>
      <a:lvl6pPr marL="2589213" indent="-228600" algn="l" rtl="0" fontAlgn="base">
        <a:spcBef>
          <a:spcPct val="20000"/>
        </a:spcBef>
        <a:spcAft>
          <a:spcPct val="0"/>
        </a:spcAft>
        <a:buClr>
          <a:srgbClr val="000099"/>
        </a:buClr>
        <a:buSzPct val="85000"/>
        <a:buChar char="»"/>
        <a:defRPr>
          <a:solidFill>
            <a:schemeClr val="tx1"/>
          </a:solidFill>
          <a:latin typeface="+mn-lt"/>
        </a:defRPr>
      </a:lvl6pPr>
      <a:lvl7pPr marL="3046413" indent="-228600" algn="l" rtl="0" fontAlgn="base">
        <a:spcBef>
          <a:spcPct val="20000"/>
        </a:spcBef>
        <a:spcAft>
          <a:spcPct val="0"/>
        </a:spcAft>
        <a:buClr>
          <a:srgbClr val="000099"/>
        </a:buClr>
        <a:buSzPct val="85000"/>
        <a:buChar char="»"/>
        <a:defRPr>
          <a:solidFill>
            <a:schemeClr val="tx1"/>
          </a:solidFill>
          <a:latin typeface="+mn-lt"/>
        </a:defRPr>
      </a:lvl7pPr>
      <a:lvl8pPr marL="3503613" indent="-228600" algn="l" rtl="0" fontAlgn="base">
        <a:spcBef>
          <a:spcPct val="20000"/>
        </a:spcBef>
        <a:spcAft>
          <a:spcPct val="0"/>
        </a:spcAft>
        <a:buClr>
          <a:srgbClr val="000099"/>
        </a:buClr>
        <a:buSzPct val="85000"/>
        <a:buChar char="»"/>
        <a:defRPr>
          <a:solidFill>
            <a:schemeClr val="tx1"/>
          </a:solidFill>
          <a:latin typeface="+mn-lt"/>
        </a:defRPr>
      </a:lvl8pPr>
      <a:lvl9pPr marL="3960813" indent="-228600" algn="l" rtl="0" fontAlgn="base">
        <a:spcBef>
          <a:spcPct val="20000"/>
        </a:spcBef>
        <a:spcAft>
          <a:spcPct val="0"/>
        </a:spcAft>
        <a:buClr>
          <a:srgbClr val="000099"/>
        </a:buClr>
        <a:buSzPct val="8500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4.TIF"/><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5.gif"/><Relationship Id="rId7" Type="http://schemas.openxmlformats.org/officeDocument/2006/relationships/image" Target="../media/image9.sv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1.gif"/></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4099" name="Rectangle 2">
            <a:extLst>
              <a:ext uri="{FF2B5EF4-FFF2-40B4-BE49-F238E27FC236}">
                <a16:creationId xmlns:a16="http://schemas.microsoft.com/office/drawing/2014/main" id="{21DC7CFB-5E01-4ABE-88A3-E262E42C9CF8}"/>
              </a:ext>
            </a:extLst>
          </p:cNvPr>
          <p:cNvSpPr>
            <a:spLocks noGrp="1" noChangeArrowheads="1"/>
          </p:cNvSpPr>
          <p:nvPr>
            <p:ph type="ctrTitle"/>
          </p:nvPr>
        </p:nvSpPr>
        <p:spPr/>
        <p:txBody>
          <a:bodyPr/>
          <a:lstStyle/>
          <a:p>
            <a:pPr algn="ctr" eaLnBrk="1" hangingPunct="1"/>
            <a:r>
              <a:rPr lang="en-US" altLang="en-US" dirty="0"/>
              <a:t>When the Master Returns</a:t>
            </a:r>
          </a:p>
        </p:txBody>
      </p:sp>
      <p:sp>
        <p:nvSpPr>
          <p:cNvPr id="4100" name="Rectangle 3">
            <a:extLst>
              <a:ext uri="{FF2B5EF4-FFF2-40B4-BE49-F238E27FC236}">
                <a16:creationId xmlns:a16="http://schemas.microsoft.com/office/drawing/2014/main" id="{D4EE16A8-8C2A-452B-A37F-B794BB340EB0}"/>
              </a:ext>
            </a:extLst>
          </p:cNvPr>
          <p:cNvSpPr>
            <a:spLocks noGrp="1" noChangeArrowheads="1"/>
          </p:cNvSpPr>
          <p:nvPr>
            <p:ph type="subTitle" idx="1"/>
          </p:nvPr>
        </p:nvSpPr>
        <p:spPr/>
        <p:txBody>
          <a:bodyPr/>
          <a:lstStyle/>
          <a:p>
            <a:pPr eaLnBrk="1" hangingPunct="1"/>
            <a:r>
              <a:rPr lang="en-US" altLang="en-US" dirty="0"/>
              <a:t>Worship in the age to come</a:t>
            </a:r>
          </a:p>
          <a:p>
            <a:pPr eaLnBrk="1" hangingPunct="1"/>
            <a:r>
              <a:rPr lang="en-US" altLang="en-US" dirty="0"/>
              <a:t>Study </a:t>
            </a:r>
            <a:r>
              <a:rPr lang="en-US" altLang="en-US"/>
              <a:t>No.6</a:t>
            </a:r>
            <a:endParaRPr lang="en-US" altLang="en-US" dirty="0"/>
          </a:p>
        </p:txBody>
      </p:sp>
      <p:sp>
        <p:nvSpPr>
          <p:cNvPr id="2" name="TextBox 1">
            <a:extLst>
              <a:ext uri="{FF2B5EF4-FFF2-40B4-BE49-F238E27FC236}">
                <a16:creationId xmlns:a16="http://schemas.microsoft.com/office/drawing/2014/main" id="{A3B51BF2-0343-4313-AC0F-A8B59BC30551}"/>
              </a:ext>
            </a:extLst>
          </p:cNvPr>
          <p:cNvSpPr txBox="1"/>
          <p:nvPr/>
        </p:nvSpPr>
        <p:spPr>
          <a:xfrm>
            <a:off x="129540" y="6294120"/>
            <a:ext cx="2484120" cy="400110"/>
          </a:xfrm>
          <a:prstGeom prst="rect">
            <a:avLst/>
          </a:prstGeom>
          <a:noFill/>
          <a:ln>
            <a:noFill/>
          </a:ln>
        </p:spPr>
        <p:txBody>
          <a:bodyPr wrap="square" rtlCol="0">
            <a:spAutoFit/>
          </a:bodyPr>
          <a:lstStyle/>
          <a:p>
            <a:r>
              <a:rPr lang="en-CA" sz="2000" i="1" dirty="0">
                <a:solidFill>
                  <a:schemeClr val="bg1"/>
                </a:solidFill>
                <a:latin typeface="+mn-lt"/>
              </a:rPr>
              <a:t>Reading: Micah 4</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EE288B20-62CA-4BE4-93DB-D572D69211F7}"/>
              </a:ext>
            </a:extLst>
          </p:cNvPr>
          <p:cNvGrpSpPr/>
          <p:nvPr/>
        </p:nvGrpSpPr>
        <p:grpSpPr>
          <a:xfrm>
            <a:off x="218748" y="269702"/>
            <a:ext cx="8607445" cy="4167309"/>
            <a:chOff x="218748" y="269702"/>
            <a:chExt cx="8607445" cy="4167309"/>
          </a:xfrm>
        </p:grpSpPr>
        <p:grpSp>
          <p:nvGrpSpPr>
            <p:cNvPr id="22" name="Group 21">
              <a:extLst>
                <a:ext uri="{FF2B5EF4-FFF2-40B4-BE49-F238E27FC236}">
                  <a16:creationId xmlns:a16="http://schemas.microsoft.com/office/drawing/2014/main" id="{CBA41C15-5D22-4B88-9DB6-8642BE1785A8}"/>
                </a:ext>
              </a:extLst>
            </p:cNvPr>
            <p:cNvGrpSpPr/>
            <p:nvPr/>
          </p:nvGrpSpPr>
          <p:grpSpPr>
            <a:xfrm>
              <a:off x="2120593" y="1093916"/>
              <a:ext cx="6243934" cy="848939"/>
              <a:chOff x="2120593" y="1032956"/>
              <a:chExt cx="6243934" cy="830997"/>
            </a:xfrm>
          </p:grpSpPr>
          <p:sp>
            <p:nvSpPr>
              <p:cNvPr id="19" name="Rectangle 18">
                <a:extLst>
                  <a:ext uri="{FF2B5EF4-FFF2-40B4-BE49-F238E27FC236}">
                    <a16:creationId xmlns:a16="http://schemas.microsoft.com/office/drawing/2014/main" id="{F005A56F-D946-491A-B8F7-E8872FB3267A}"/>
                  </a:ext>
                </a:extLst>
              </p:cNvPr>
              <p:cNvSpPr/>
              <p:nvPr/>
            </p:nvSpPr>
            <p:spPr>
              <a:xfrm>
                <a:off x="2120593" y="1032956"/>
                <a:ext cx="6243934" cy="830997"/>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Box 19">
                <a:extLst>
                  <a:ext uri="{FF2B5EF4-FFF2-40B4-BE49-F238E27FC236}">
                    <a16:creationId xmlns:a16="http://schemas.microsoft.com/office/drawing/2014/main" id="{C2647001-A584-4B24-A0E0-B818BF92DC4B}"/>
                  </a:ext>
                </a:extLst>
              </p:cNvPr>
              <p:cNvSpPr txBox="1"/>
              <p:nvPr/>
            </p:nvSpPr>
            <p:spPr>
              <a:xfrm>
                <a:off x="2876910" y="1094511"/>
                <a:ext cx="5322210" cy="692925"/>
              </a:xfrm>
              <a:prstGeom prst="rect">
                <a:avLst/>
              </a:prstGeom>
              <a:noFill/>
            </p:spPr>
            <p:txBody>
              <a:bodyPr wrap="square" rtlCol="0">
                <a:spAutoFit/>
              </a:bodyPr>
              <a:lstStyle/>
              <a:p>
                <a:pPr algn="ctr"/>
                <a:r>
                  <a:rPr lang="en-CA" sz="2000" b="1" dirty="0">
                    <a:solidFill>
                      <a:schemeClr val="bg1"/>
                    </a:solidFill>
                    <a:latin typeface="+mn-lt"/>
                  </a:rPr>
                  <a:t>The work of Elijah</a:t>
                </a:r>
              </a:p>
              <a:p>
                <a:pPr algn="ctr"/>
                <a:r>
                  <a:rPr lang="en-CA" sz="2000" b="1" dirty="0">
                    <a:solidFill>
                      <a:schemeClr val="bg1"/>
                    </a:solidFill>
                    <a:latin typeface="+mn-lt"/>
                  </a:rPr>
                  <a:t>In the land 	The dispersed of Israel</a:t>
                </a:r>
              </a:p>
            </p:txBody>
          </p:sp>
        </p:grpSp>
        <p:sp>
          <p:nvSpPr>
            <p:cNvPr id="4" name="TextBox 3">
              <a:extLst>
                <a:ext uri="{FF2B5EF4-FFF2-40B4-BE49-F238E27FC236}">
                  <a16:creationId xmlns:a16="http://schemas.microsoft.com/office/drawing/2014/main" id="{6935E99E-B706-47B7-B45D-BB6823D86C55}"/>
                </a:ext>
              </a:extLst>
            </p:cNvPr>
            <p:cNvSpPr txBox="1"/>
            <p:nvPr/>
          </p:nvSpPr>
          <p:spPr>
            <a:xfrm rot="16200000">
              <a:off x="-1634071" y="2122523"/>
              <a:ext cx="4167304" cy="461665"/>
            </a:xfrm>
            <a:prstGeom prst="rect">
              <a:avLst/>
            </a:prstGeom>
            <a:solidFill>
              <a:srgbClr val="FFFF00"/>
            </a:solidFill>
          </p:spPr>
          <p:txBody>
            <a:bodyPr wrap="square" rtlCol="0">
              <a:spAutoFit/>
            </a:bodyPr>
            <a:lstStyle/>
            <a:p>
              <a:pPr algn="ctr"/>
              <a:r>
                <a:rPr lang="en-CA" sz="2400" b="1" dirty="0">
                  <a:latin typeface="+mn-lt"/>
                </a:rPr>
                <a:t>The Return of Jesus Christ</a:t>
              </a:r>
            </a:p>
          </p:txBody>
        </p:sp>
        <p:sp>
          <p:nvSpPr>
            <p:cNvPr id="11" name="TextBox 10">
              <a:extLst>
                <a:ext uri="{FF2B5EF4-FFF2-40B4-BE49-F238E27FC236}">
                  <a16:creationId xmlns:a16="http://schemas.microsoft.com/office/drawing/2014/main" id="{B506E644-3E85-428C-A7E9-D0A0B71D6673}"/>
                </a:ext>
              </a:extLst>
            </p:cNvPr>
            <p:cNvSpPr txBox="1"/>
            <p:nvPr/>
          </p:nvSpPr>
          <p:spPr>
            <a:xfrm rot="16200000">
              <a:off x="6511709" y="2122521"/>
              <a:ext cx="4167303" cy="461665"/>
            </a:xfrm>
            <a:prstGeom prst="rect">
              <a:avLst/>
            </a:prstGeom>
            <a:solidFill>
              <a:srgbClr val="00CCFF"/>
            </a:solidFill>
          </p:spPr>
          <p:txBody>
            <a:bodyPr wrap="square" rtlCol="0">
              <a:spAutoFit/>
            </a:bodyPr>
            <a:lstStyle/>
            <a:p>
              <a:pPr algn="ctr"/>
              <a:r>
                <a:rPr lang="en-CA" sz="2400" b="1" dirty="0">
                  <a:latin typeface="+mn-lt"/>
                </a:rPr>
                <a:t>The millennium begins</a:t>
              </a:r>
            </a:p>
          </p:txBody>
        </p:sp>
        <p:sp>
          <p:nvSpPr>
            <p:cNvPr id="5" name="TextBox 4">
              <a:extLst>
                <a:ext uri="{FF2B5EF4-FFF2-40B4-BE49-F238E27FC236}">
                  <a16:creationId xmlns:a16="http://schemas.microsoft.com/office/drawing/2014/main" id="{6FD78938-FB51-40CB-B4D0-7F3CE236391A}"/>
                </a:ext>
              </a:extLst>
            </p:cNvPr>
            <p:cNvSpPr txBox="1"/>
            <p:nvPr/>
          </p:nvSpPr>
          <p:spPr>
            <a:xfrm rot="16200000">
              <a:off x="435415" y="2122525"/>
              <a:ext cx="4167307" cy="461665"/>
            </a:xfrm>
            <a:prstGeom prst="rect">
              <a:avLst/>
            </a:prstGeom>
            <a:solidFill>
              <a:srgbClr val="00FF00"/>
            </a:solidFill>
          </p:spPr>
          <p:txBody>
            <a:bodyPr wrap="square" rtlCol="0">
              <a:spAutoFit/>
            </a:bodyPr>
            <a:lstStyle/>
            <a:p>
              <a:pPr algn="ctr"/>
              <a:r>
                <a:rPr lang="en-CA" sz="2400" b="1" dirty="0">
                  <a:latin typeface="+mn-lt"/>
                </a:rPr>
                <a:t>Armageddon</a:t>
              </a:r>
            </a:p>
          </p:txBody>
        </p:sp>
        <p:grpSp>
          <p:nvGrpSpPr>
            <p:cNvPr id="18" name="Group 17">
              <a:extLst>
                <a:ext uri="{FF2B5EF4-FFF2-40B4-BE49-F238E27FC236}">
                  <a16:creationId xmlns:a16="http://schemas.microsoft.com/office/drawing/2014/main" id="{287FCB0A-4046-40CA-A646-EDBDE696CB31}"/>
                </a:ext>
              </a:extLst>
            </p:cNvPr>
            <p:cNvGrpSpPr/>
            <p:nvPr/>
          </p:nvGrpSpPr>
          <p:grpSpPr>
            <a:xfrm>
              <a:off x="1066817" y="269703"/>
              <a:ext cx="1221417" cy="830997"/>
              <a:chOff x="-2149923" y="207251"/>
              <a:chExt cx="1221417" cy="830997"/>
            </a:xfrm>
          </p:grpSpPr>
          <p:sp>
            <p:nvSpPr>
              <p:cNvPr id="2" name="Rectangle 1">
                <a:extLst>
                  <a:ext uri="{FF2B5EF4-FFF2-40B4-BE49-F238E27FC236}">
                    <a16:creationId xmlns:a16="http://schemas.microsoft.com/office/drawing/2014/main" id="{26FDC8EF-350F-43B8-84AA-17B1E11AEB1B}"/>
                  </a:ext>
                </a:extLst>
              </p:cNvPr>
              <p:cNvSpPr/>
              <p:nvPr/>
            </p:nvSpPr>
            <p:spPr>
              <a:xfrm>
                <a:off x="-2149923" y="207251"/>
                <a:ext cx="1221417" cy="83099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Box 2">
                <a:extLst>
                  <a:ext uri="{FF2B5EF4-FFF2-40B4-BE49-F238E27FC236}">
                    <a16:creationId xmlns:a16="http://schemas.microsoft.com/office/drawing/2014/main" id="{FD94D33D-B2B0-4040-9E1A-309651D5E818}"/>
                  </a:ext>
                </a:extLst>
              </p:cNvPr>
              <p:cNvSpPr txBox="1"/>
              <p:nvPr/>
            </p:nvSpPr>
            <p:spPr>
              <a:xfrm>
                <a:off x="-2149923" y="268806"/>
                <a:ext cx="1221417" cy="707886"/>
              </a:xfrm>
              <a:prstGeom prst="rect">
                <a:avLst/>
              </a:prstGeom>
              <a:noFill/>
            </p:spPr>
            <p:txBody>
              <a:bodyPr wrap="square" rtlCol="0">
                <a:spAutoFit/>
              </a:bodyPr>
              <a:lstStyle/>
              <a:p>
                <a:pPr algn="ctr"/>
                <a:r>
                  <a:rPr lang="en-CA" sz="2000" b="1" dirty="0">
                    <a:latin typeface="+mn-lt"/>
                  </a:rPr>
                  <a:t>Marriage of Lamb</a:t>
                </a:r>
              </a:p>
            </p:txBody>
          </p:sp>
        </p:grpSp>
        <p:grpSp>
          <p:nvGrpSpPr>
            <p:cNvPr id="49" name="Group 48">
              <a:extLst>
                <a:ext uri="{FF2B5EF4-FFF2-40B4-BE49-F238E27FC236}">
                  <a16:creationId xmlns:a16="http://schemas.microsoft.com/office/drawing/2014/main" id="{C5804E44-AFF8-4EE9-A680-CD4BB930804C}"/>
                </a:ext>
              </a:extLst>
            </p:cNvPr>
            <p:cNvGrpSpPr/>
            <p:nvPr/>
          </p:nvGrpSpPr>
          <p:grpSpPr>
            <a:xfrm>
              <a:off x="2749901" y="269703"/>
              <a:ext cx="5614625" cy="830997"/>
              <a:chOff x="2749901" y="955503"/>
              <a:chExt cx="5614625" cy="830997"/>
            </a:xfrm>
          </p:grpSpPr>
          <p:sp>
            <p:nvSpPr>
              <p:cNvPr id="14" name="Rectangle 13">
                <a:extLst>
                  <a:ext uri="{FF2B5EF4-FFF2-40B4-BE49-F238E27FC236}">
                    <a16:creationId xmlns:a16="http://schemas.microsoft.com/office/drawing/2014/main" id="{2252C3F3-09D8-4B03-A7B6-3E44E904AF34}"/>
                  </a:ext>
                </a:extLst>
              </p:cNvPr>
              <p:cNvSpPr/>
              <p:nvPr/>
            </p:nvSpPr>
            <p:spPr>
              <a:xfrm>
                <a:off x="2749901" y="955503"/>
                <a:ext cx="5614625" cy="830997"/>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TextBox 14">
                <a:extLst>
                  <a:ext uri="{FF2B5EF4-FFF2-40B4-BE49-F238E27FC236}">
                    <a16:creationId xmlns:a16="http://schemas.microsoft.com/office/drawing/2014/main" id="{370DD6B6-7421-4CB2-A2E7-F71FD08C36FF}"/>
                  </a:ext>
                </a:extLst>
              </p:cNvPr>
              <p:cNvSpPr txBox="1"/>
              <p:nvPr/>
            </p:nvSpPr>
            <p:spPr>
              <a:xfrm>
                <a:off x="4015834" y="1032737"/>
                <a:ext cx="3082759" cy="707886"/>
              </a:xfrm>
              <a:prstGeom prst="rect">
                <a:avLst/>
              </a:prstGeom>
              <a:noFill/>
            </p:spPr>
            <p:txBody>
              <a:bodyPr wrap="square" rtlCol="0">
                <a:spAutoFit/>
              </a:bodyPr>
              <a:lstStyle/>
              <a:p>
                <a:pPr algn="ctr"/>
                <a:r>
                  <a:rPr lang="en-CA" sz="2000" b="1" dirty="0">
                    <a:latin typeface="+mn-lt"/>
                  </a:rPr>
                  <a:t>Marriage Supper of the Lamb</a:t>
                </a:r>
              </a:p>
            </p:txBody>
          </p:sp>
        </p:grpSp>
        <p:grpSp>
          <p:nvGrpSpPr>
            <p:cNvPr id="28" name="Group 27">
              <a:extLst>
                <a:ext uri="{FF2B5EF4-FFF2-40B4-BE49-F238E27FC236}">
                  <a16:creationId xmlns:a16="http://schemas.microsoft.com/office/drawing/2014/main" id="{D25ECCB6-6CEA-4571-9855-6D858C037848}"/>
                </a:ext>
              </a:extLst>
            </p:cNvPr>
            <p:cNvGrpSpPr/>
            <p:nvPr/>
          </p:nvGrpSpPr>
          <p:grpSpPr>
            <a:xfrm>
              <a:off x="944881" y="1100699"/>
              <a:ext cx="1251032" cy="830997"/>
              <a:chOff x="944881" y="1039739"/>
              <a:chExt cx="1251032" cy="830997"/>
            </a:xfrm>
          </p:grpSpPr>
          <p:sp>
            <p:nvSpPr>
              <p:cNvPr id="16" name="Rectangle 15">
                <a:extLst>
                  <a:ext uri="{FF2B5EF4-FFF2-40B4-BE49-F238E27FC236}">
                    <a16:creationId xmlns:a16="http://schemas.microsoft.com/office/drawing/2014/main" id="{95915E77-1209-4A6D-BC4C-25D708ADA011}"/>
                  </a:ext>
                </a:extLst>
              </p:cNvPr>
              <p:cNvSpPr/>
              <p:nvPr/>
            </p:nvSpPr>
            <p:spPr>
              <a:xfrm>
                <a:off x="1066815" y="1039739"/>
                <a:ext cx="1053777" cy="83099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a:extLst>
                  <a:ext uri="{FF2B5EF4-FFF2-40B4-BE49-F238E27FC236}">
                    <a16:creationId xmlns:a16="http://schemas.microsoft.com/office/drawing/2014/main" id="{A899BF84-B71B-42BA-92DD-C4751AD0C03E}"/>
                  </a:ext>
                </a:extLst>
              </p:cNvPr>
              <p:cNvSpPr txBox="1"/>
              <p:nvPr/>
            </p:nvSpPr>
            <p:spPr>
              <a:xfrm>
                <a:off x="944881" y="1101294"/>
                <a:ext cx="1251032" cy="707886"/>
              </a:xfrm>
              <a:prstGeom prst="rect">
                <a:avLst/>
              </a:prstGeom>
              <a:noFill/>
            </p:spPr>
            <p:txBody>
              <a:bodyPr wrap="square" rtlCol="0">
                <a:spAutoFit/>
              </a:bodyPr>
              <a:lstStyle/>
              <a:p>
                <a:pPr algn="ctr"/>
                <a:r>
                  <a:rPr lang="en-CA" sz="2000" b="1" dirty="0">
                    <a:solidFill>
                      <a:schemeClr val="bg1"/>
                    </a:solidFill>
                    <a:latin typeface="+mn-lt"/>
                  </a:rPr>
                  <a:t>Gog invades</a:t>
                </a:r>
              </a:p>
            </p:txBody>
          </p:sp>
        </p:grpSp>
        <p:grpSp>
          <p:nvGrpSpPr>
            <p:cNvPr id="40" name="Group 39">
              <a:extLst>
                <a:ext uri="{FF2B5EF4-FFF2-40B4-BE49-F238E27FC236}">
                  <a16:creationId xmlns:a16="http://schemas.microsoft.com/office/drawing/2014/main" id="{8917C0C9-F800-4826-8387-19B72B53A73F}"/>
                </a:ext>
              </a:extLst>
            </p:cNvPr>
            <p:cNvGrpSpPr/>
            <p:nvPr/>
          </p:nvGrpSpPr>
          <p:grpSpPr>
            <a:xfrm>
              <a:off x="2917541" y="2775243"/>
              <a:ext cx="2553619" cy="830997"/>
              <a:chOff x="2917541" y="3525504"/>
              <a:chExt cx="2553619" cy="830997"/>
            </a:xfrm>
          </p:grpSpPr>
          <p:sp>
            <p:nvSpPr>
              <p:cNvPr id="23" name="Rectangle 22">
                <a:extLst>
                  <a:ext uri="{FF2B5EF4-FFF2-40B4-BE49-F238E27FC236}">
                    <a16:creationId xmlns:a16="http://schemas.microsoft.com/office/drawing/2014/main" id="{0CF82CE9-D4FA-4920-8DA5-C0A1937DB3E9}"/>
                  </a:ext>
                </a:extLst>
              </p:cNvPr>
              <p:cNvSpPr/>
              <p:nvPr/>
            </p:nvSpPr>
            <p:spPr>
              <a:xfrm>
                <a:off x="2917541" y="3525504"/>
                <a:ext cx="2553619" cy="830997"/>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23">
                <a:extLst>
                  <a:ext uri="{FF2B5EF4-FFF2-40B4-BE49-F238E27FC236}">
                    <a16:creationId xmlns:a16="http://schemas.microsoft.com/office/drawing/2014/main" id="{26846608-BDC7-4D44-9997-E7055FD9F255}"/>
                  </a:ext>
                </a:extLst>
              </p:cNvPr>
              <p:cNvSpPr txBox="1"/>
              <p:nvPr/>
            </p:nvSpPr>
            <p:spPr>
              <a:xfrm>
                <a:off x="3266660" y="3587059"/>
                <a:ext cx="1855380" cy="707886"/>
              </a:xfrm>
              <a:prstGeom prst="rect">
                <a:avLst/>
              </a:prstGeom>
              <a:noFill/>
            </p:spPr>
            <p:txBody>
              <a:bodyPr wrap="square" rtlCol="0">
                <a:spAutoFit/>
              </a:bodyPr>
              <a:lstStyle/>
              <a:p>
                <a:pPr algn="ctr"/>
                <a:r>
                  <a:rPr lang="en-CA" sz="2000" b="1" dirty="0">
                    <a:latin typeface="+mn-lt"/>
                  </a:rPr>
                  <a:t>Nations invited to submission</a:t>
                </a:r>
              </a:p>
            </p:txBody>
          </p:sp>
        </p:grpSp>
        <p:sp>
          <p:nvSpPr>
            <p:cNvPr id="27" name="TextBox 26">
              <a:extLst>
                <a:ext uri="{FF2B5EF4-FFF2-40B4-BE49-F238E27FC236}">
                  <a16:creationId xmlns:a16="http://schemas.microsoft.com/office/drawing/2014/main" id="{A30671A4-3116-44B2-BB13-C97E8DC1A23D}"/>
                </a:ext>
              </a:extLst>
            </p:cNvPr>
            <p:cNvSpPr txBox="1"/>
            <p:nvPr/>
          </p:nvSpPr>
          <p:spPr>
            <a:xfrm rot="16200000">
              <a:off x="-695368" y="1652469"/>
              <a:ext cx="3165643" cy="400110"/>
            </a:xfrm>
            <a:prstGeom prst="rect">
              <a:avLst/>
            </a:prstGeom>
            <a:solidFill>
              <a:srgbClr val="00FF00"/>
            </a:solidFill>
          </p:spPr>
          <p:txBody>
            <a:bodyPr wrap="square" rtlCol="0">
              <a:spAutoFit/>
            </a:bodyPr>
            <a:lstStyle/>
            <a:p>
              <a:pPr algn="ctr"/>
              <a:r>
                <a:rPr lang="en-CA" sz="2000" b="1" dirty="0">
                  <a:solidFill>
                    <a:sysClr val="windowText" lastClr="000000"/>
                  </a:solidFill>
                  <a:latin typeface="+mn-lt"/>
                </a:rPr>
                <a:t>Resurrection &amp; Judgment</a:t>
              </a:r>
            </a:p>
          </p:txBody>
        </p:sp>
        <p:grpSp>
          <p:nvGrpSpPr>
            <p:cNvPr id="39" name="Group 38">
              <a:extLst>
                <a:ext uri="{FF2B5EF4-FFF2-40B4-BE49-F238E27FC236}">
                  <a16:creationId xmlns:a16="http://schemas.microsoft.com/office/drawing/2014/main" id="{EAA7ABC0-7CB6-49D9-A079-15DD395EF4DD}"/>
                </a:ext>
              </a:extLst>
            </p:cNvPr>
            <p:cNvGrpSpPr/>
            <p:nvPr/>
          </p:nvGrpSpPr>
          <p:grpSpPr>
            <a:xfrm>
              <a:off x="2749901" y="1942855"/>
              <a:ext cx="5614625" cy="830997"/>
              <a:chOff x="2749901" y="2678829"/>
              <a:chExt cx="5614625" cy="830997"/>
            </a:xfrm>
          </p:grpSpPr>
          <p:sp>
            <p:nvSpPr>
              <p:cNvPr id="30" name="Rectangle 29">
                <a:extLst>
                  <a:ext uri="{FF2B5EF4-FFF2-40B4-BE49-F238E27FC236}">
                    <a16:creationId xmlns:a16="http://schemas.microsoft.com/office/drawing/2014/main" id="{5C4A418D-1053-406C-B440-C56637E560FC}"/>
                  </a:ext>
                </a:extLst>
              </p:cNvPr>
              <p:cNvSpPr/>
              <p:nvPr/>
            </p:nvSpPr>
            <p:spPr>
              <a:xfrm>
                <a:off x="2749901" y="2678829"/>
                <a:ext cx="5614625" cy="830997"/>
              </a:xfrm>
              <a:prstGeom prst="rect">
                <a:avLst/>
              </a:prstGeom>
              <a:solidFill>
                <a:srgbClr val="66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TextBox 30">
                <a:extLst>
                  <a:ext uri="{FF2B5EF4-FFF2-40B4-BE49-F238E27FC236}">
                    <a16:creationId xmlns:a16="http://schemas.microsoft.com/office/drawing/2014/main" id="{0922616E-008D-461C-AAE0-ECDCC3B78CE5}"/>
                  </a:ext>
                </a:extLst>
              </p:cNvPr>
              <p:cNvSpPr txBox="1"/>
              <p:nvPr/>
            </p:nvSpPr>
            <p:spPr>
              <a:xfrm>
                <a:off x="3373749" y="2756063"/>
                <a:ext cx="4366929" cy="707886"/>
              </a:xfrm>
              <a:prstGeom prst="rect">
                <a:avLst/>
              </a:prstGeom>
              <a:noFill/>
            </p:spPr>
            <p:txBody>
              <a:bodyPr wrap="square" rtlCol="0">
                <a:spAutoFit/>
              </a:bodyPr>
              <a:lstStyle/>
              <a:p>
                <a:pPr algn="ctr"/>
                <a:r>
                  <a:rPr lang="en-CA" sz="2000" b="1" dirty="0">
                    <a:solidFill>
                      <a:schemeClr val="bg1"/>
                    </a:solidFill>
                    <a:latin typeface="+mn-lt"/>
                  </a:rPr>
                  <a:t>Judah saved first</a:t>
                </a:r>
              </a:p>
              <a:p>
                <a:pPr algn="ctr"/>
                <a:r>
                  <a:rPr lang="en-CA" sz="2000" b="1" dirty="0">
                    <a:solidFill>
                      <a:schemeClr val="bg1"/>
                    </a:solidFill>
                    <a:latin typeface="+mn-lt"/>
                  </a:rPr>
                  <a:t>Second Exodus for those dispersed </a:t>
                </a:r>
              </a:p>
            </p:txBody>
          </p:sp>
        </p:grpSp>
        <p:grpSp>
          <p:nvGrpSpPr>
            <p:cNvPr id="45" name="Group 44">
              <a:extLst>
                <a:ext uri="{FF2B5EF4-FFF2-40B4-BE49-F238E27FC236}">
                  <a16:creationId xmlns:a16="http://schemas.microsoft.com/office/drawing/2014/main" id="{79B69CDE-82DA-4698-ABE2-77FC65253E84}"/>
                </a:ext>
              </a:extLst>
            </p:cNvPr>
            <p:cNvGrpSpPr/>
            <p:nvPr/>
          </p:nvGrpSpPr>
          <p:grpSpPr>
            <a:xfrm>
              <a:off x="5805093" y="3606009"/>
              <a:ext cx="2553620" cy="830997"/>
              <a:chOff x="5805093" y="3606009"/>
              <a:chExt cx="2553620" cy="830997"/>
            </a:xfrm>
          </p:grpSpPr>
          <p:sp>
            <p:nvSpPr>
              <p:cNvPr id="32" name="Rectangle 31">
                <a:extLst>
                  <a:ext uri="{FF2B5EF4-FFF2-40B4-BE49-F238E27FC236}">
                    <a16:creationId xmlns:a16="http://schemas.microsoft.com/office/drawing/2014/main" id="{D4BF417E-EE91-4817-B469-07E0B8083DE6}"/>
                  </a:ext>
                </a:extLst>
              </p:cNvPr>
              <p:cNvSpPr/>
              <p:nvPr/>
            </p:nvSpPr>
            <p:spPr>
              <a:xfrm>
                <a:off x="5805093" y="3606009"/>
                <a:ext cx="2553620" cy="830997"/>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33" name="TextBox 32">
                <a:extLst>
                  <a:ext uri="{FF2B5EF4-FFF2-40B4-BE49-F238E27FC236}">
                    <a16:creationId xmlns:a16="http://schemas.microsoft.com/office/drawing/2014/main" id="{714CD899-C35D-4AFB-AAFF-283E898D4573}"/>
                  </a:ext>
                </a:extLst>
              </p:cNvPr>
              <p:cNvSpPr txBox="1"/>
              <p:nvPr/>
            </p:nvSpPr>
            <p:spPr>
              <a:xfrm>
                <a:off x="5963339" y="3667564"/>
                <a:ext cx="2237128" cy="707886"/>
              </a:xfrm>
              <a:prstGeom prst="rect">
                <a:avLst/>
              </a:prstGeom>
              <a:noFill/>
            </p:spPr>
            <p:txBody>
              <a:bodyPr wrap="square" rtlCol="0">
                <a:spAutoFit/>
              </a:bodyPr>
              <a:lstStyle/>
              <a:p>
                <a:pPr algn="ctr"/>
                <a:r>
                  <a:rPr lang="en-CA" sz="2000" b="1" dirty="0">
                    <a:solidFill>
                      <a:schemeClr val="bg1"/>
                    </a:solidFill>
                    <a:latin typeface="+mn-lt"/>
                  </a:rPr>
                  <a:t>Catholic Rome destroyed</a:t>
                </a:r>
              </a:p>
            </p:txBody>
          </p:sp>
        </p:grpSp>
        <p:grpSp>
          <p:nvGrpSpPr>
            <p:cNvPr id="44" name="Group 43">
              <a:extLst>
                <a:ext uri="{FF2B5EF4-FFF2-40B4-BE49-F238E27FC236}">
                  <a16:creationId xmlns:a16="http://schemas.microsoft.com/office/drawing/2014/main" id="{3A433B0D-5A3E-4176-92B2-96EF4AD0EE4C}"/>
                </a:ext>
              </a:extLst>
            </p:cNvPr>
            <p:cNvGrpSpPr/>
            <p:nvPr/>
          </p:nvGrpSpPr>
          <p:grpSpPr>
            <a:xfrm>
              <a:off x="3246334" y="3606009"/>
              <a:ext cx="2553619" cy="830997"/>
              <a:chOff x="3170134" y="3606009"/>
              <a:chExt cx="2553619" cy="830997"/>
            </a:xfrm>
          </p:grpSpPr>
          <p:sp>
            <p:nvSpPr>
              <p:cNvPr id="35" name="Rectangle 34">
                <a:extLst>
                  <a:ext uri="{FF2B5EF4-FFF2-40B4-BE49-F238E27FC236}">
                    <a16:creationId xmlns:a16="http://schemas.microsoft.com/office/drawing/2014/main" id="{FA7A01ED-747C-4995-B740-D268085DBA00}"/>
                  </a:ext>
                </a:extLst>
              </p:cNvPr>
              <p:cNvSpPr/>
              <p:nvPr/>
            </p:nvSpPr>
            <p:spPr>
              <a:xfrm>
                <a:off x="3170134" y="3606009"/>
                <a:ext cx="2553619" cy="830997"/>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TextBox 35">
                <a:extLst>
                  <a:ext uri="{FF2B5EF4-FFF2-40B4-BE49-F238E27FC236}">
                    <a16:creationId xmlns:a16="http://schemas.microsoft.com/office/drawing/2014/main" id="{88C7E869-98EF-4204-98C7-D854E72459E0}"/>
                  </a:ext>
                </a:extLst>
              </p:cNvPr>
              <p:cNvSpPr txBox="1"/>
              <p:nvPr/>
            </p:nvSpPr>
            <p:spPr>
              <a:xfrm>
                <a:off x="3337773" y="3667564"/>
                <a:ext cx="2218340" cy="707886"/>
              </a:xfrm>
              <a:prstGeom prst="rect">
                <a:avLst/>
              </a:prstGeom>
              <a:noFill/>
            </p:spPr>
            <p:txBody>
              <a:bodyPr wrap="square" rtlCol="0">
                <a:spAutoFit/>
              </a:bodyPr>
              <a:lstStyle/>
              <a:p>
                <a:pPr algn="ctr"/>
                <a:r>
                  <a:rPr lang="en-CA" sz="2000" b="1" dirty="0">
                    <a:latin typeface="+mn-lt"/>
                  </a:rPr>
                  <a:t>Ships of Tarshish bring Israel home </a:t>
                </a:r>
              </a:p>
            </p:txBody>
          </p:sp>
        </p:grpSp>
        <p:grpSp>
          <p:nvGrpSpPr>
            <p:cNvPr id="41" name="Group 40">
              <a:extLst>
                <a:ext uri="{FF2B5EF4-FFF2-40B4-BE49-F238E27FC236}">
                  <a16:creationId xmlns:a16="http://schemas.microsoft.com/office/drawing/2014/main" id="{6A9DA3EE-0D3F-4621-B767-0D4B7948FF7F}"/>
                </a:ext>
              </a:extLst>
            </p:cNvPr>
            <p:cNvGrpSpPr/>
            <p:nvPr/>
          </p:nvGrpSpPr>
          <p:grpSpPr>
            <a:xfrm>
              <a:off x="5471162" y="2775243"/>
              <a:ext cx="2893366" cy="830997"/>
              <a:chOff x="5455922" y="3756556"/>
              <a:chExt cx="2893366" cy="830997"/>
            </a:xfrm>
          </p:grpSpPr>
          <p:sp>
            <p:nvSpPr>
              <p:cNvPr id="37" name="Rectangle 36">
                <a:extLst>
                  <a:ext uri="{FF2B5EF4-FFF2-40B4-BE49-F238E27FC236}">
                    <a16:creationId xmlns:a16="http://schemas.microsoft.com/office/drawing/2014/main" id="{0BEDAC43-8534-4D39-A8FC-5D7E358FDE44}"/>
                  </a:ext>
                </a:extLst>
              </p:cNvPr>
              <p:cNvSpPr/>
              <p:nvPr/>
            </p:nvSpPr>
            <p:spPr>
              <a:xfrm>
                <a:off x="5455922" y="3756556"/>
                <a:ext cx="2893366" cy="83099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38" name="TextBox 37">
                <a:extLst>
                  <a:ext uri="{FF2B5EF4-FFF2-40B4-BE49-F238E27FC236}">
                    <a16:creationId xmlns:a16="http://schemas.microsoft.com/office/drawing/2014/main" id="{E262D15B-FF9A-4F52-AB55-B1BA90C87B6E}"/>
                  </a:ext>
                </a:extLst>
              </p:cNvPr>
              <p:cNvSpPr txBox="1"/>
              <p:nvPr/>
            </p:nvSpPr>
            <p:spPr>
              <a:xfrm>
                <a:off x="5784042" y="3818111"/>
                <a:ext cx="2237128" cy="707886"/>
              </a:xfrm>
              <a:prstGeom prst="rect">
                <a:avLst/>
              </a:prstGeom>
              <a:noFill/>
            </p:spPr>
            <p:txBody>
              <a:bodyPr wrap="square" rtlCol="0">
                <a:spAutoFit/>
              </a:bodyPr>
              <a:lstStyle/>
              <a:p>
                <a:pPr algn="ctr"/>
                <a:r>
                  <a:rPr lang="en-CA" sz="2000" b="1" dirty="0">
                    <a:solidFill>
                      <a:schemeClr val="bg1"/>
                    </a:solidFill>
                    <a:latin typeface="+mn-lt"/>
                  </a:rPr>
                  <a:t>Building the Temple</a:t>
                </a:r>
              </a:p>
            </p:txBody>
          </p:sp>
        </p:grpSp>
      </p:grpSp>
      <p:sp>
        <p:nvSpPr>
          <p:cNvPr id="10" name="Slide Number Placeholder 9">
            <a:extLst>
              <a:ext uri="{FF2B5EF4-FFF2-40B4-BE49-F238E27FC236}">
                <a16:creationId xmlns:a16="http://schemas.microsoft.com/office/drawing/2014/main" id="{12BFF909-C400-44CE-B495-4B5380DF6161}"/>
              </a:ext>
            </a:extLst>
          </p:cNvPr>
          <p:cNvSpPr>
            <a:spLocks noGrp="1"/>
          </p:cNvSpPr>
          <p:nvPr>
            <p:ph type="sldNum" sz="quarter" idx="11"/>
          </p:nvPr>
        </p:nvSpPr>
        <p:spPr/>
        <p:txBody>
          <a:bodyPr/>
          <a:lstStyle/>
          <a:p>
            <a:pPr>
              <a:defRPr/>
            </a:pPr>
            <a:fld id="{C331A087-8355-415F-88EA-796AF0D10EF9}" type="slidenum">
              <a:rPr lang="en-US" altLang="en-US" smtClean="0"/>
              <a:pPr>
                <a:defRPr/>
              </a:pPr>
              <a:t>2</a:t>
            </a:fld>
            <a:endParaRPr lang="en-US" altLang="en-US"/>
          </a:p>
        </p:txBody>
      </p:sp>
      <p:sp>
        <p:nvSpPr>
          <p:cNvPr id="6" name="TextBox 5">
            <a:extLst>
              <a:ext uri="{FF2B5EF4-FFF2-40B4-BE49-F238E27FC236}">
                <a16:creationId xmlns:a16="http://schemas.microsoft.com/office/drawing/2014/main" id="{0946F984-9634-4337-A7B7-A08CC609DCBA}"/>
              </a:ext>
            </a:extLst>
          </p:cNvPr>
          <p:cNvSpPr txBox="1"/>
          <p:nvPr/>
        </p:nvSpPr>
        <p:spPr>
          <a:xfrm>
            <a:off x="687398" y="4724262"/>
            <a:ext cx="7439312" cy="1815882"/>
          </a:xfrm>
          <a:prstGeom prst="rect">
            <a:avLst/>
          </a:prstGeom>
          <a:noFill/>
          <a:ln>
            <a:noFill/>
          </a:ln>
        </p:spPr>
        <p:txBody>
          <a:bodyPr wrap="square" rtlCol="0">
            <a:spAutoFit/>
          </a:bodyPr>
          <a:lstStyle/>
          <a:p>
            <a:pPr algn="ctr"/>
            <a:r>
              <a:rPr lang="en-CA" sz="2400" b="1" dirty="0">
                <a:ln>
                  <a:solidFill>
                    <a:schemeClr val="bg1"/>
                  </a:solidFill>
                </a:ln>
                <a:solidFill>
                  <a:srgbClr val="FF0000"/>
                </a:solidFill>
              </a:rPr>
              <a:t>Zechariah 14:16</a:t>
            </a:r>
          </a:p>
          <a:p>
            <a:pPr algn="ctr"/>
            <a:r>
              <a:rPr lang="en-CA" sz="2200" b="1" dirty="0">
                <a:solidFill>
                  <a:schemeClr val="bg1"/>
                </a:solidFill>
                <a:latin typeface="+mn-lt"/>
              </a:rPr>
              <a:t>And it shall come to pass, that </a:t>
            </a:r>
            <a:r>
              <a:rPr lang="en-CA" sz="2200" b="1" dirty="0">
                <a:solidFill>
                  <a:srgbClr val="FF66CC"/>
                </a:solidFill>
                <a:latin typeface="+mn-lt"/>
              </a:rPr>
              <a:t>every one that is left of </a:t>
            </a:r>
            <a:r>
              <a:rPr lang="en-CA" sz="2200" b="1" dirty="0">
                <a:solidFill>
                  <a:srgbClr val="FFFF00"/>
                </a:solidFill>
                <a:latin typeface="+mn-lt"/>
              </a:rPr>
              <a:t>all the nations</a:t>
            </a:r>
            <a:r>
              <a:rPr lang="en-CA" sz="2200" b="1" dirty="0">
                <a:solidFill>
                  <a:schemeClr val="bg1"/>
                </a:solidFill>
                <a:latin typeface="+mn-lt"/>
              </a:rPr>
              <a:t> which came against Jerusalem shall even go up </a:t>
            </a:r>
            <a:r>
              <a:rPr lang="en-CA" sz="2200" b="1" dirty="0">
                <a:solidFill>
                  <a:srgbClr val="00FF00"/>
                </a:solidFill>
                <a:latin typeface="+mn-lt"/>
              </a:rPr>
              <a:t>from year to year to worship the King,</a:t>
            </a:r>
            <a:r>
              <a:rPr lang="en-CA" sz="2200" b="1" dirty="0">
                <a:solidFill>
                  <a:schemeClr val="bg1"/>
                </a:solidFill>
                <a:latin typeface="+mn-lt"/>
              </a:rPr>
              <a:t> the LORD of hosts, and </a:t>
            </a:r>
            <a:r>
              <a:rPr lang="en-CA" sz="2200" b="1" dirty="0">
                <a:solidFill>
                  <a:srgbClr val="00CCFF"/>
                </a:solidFill>
                <a:latin typeface="+mn-lt"/>
              </a:rPr>
              <a:t>to keep the feast of tabernacles</a:t>
            </a:r>
          </a:p>
        </p:txBody>
      </p:sp>
    </p:spTree>
    <p:extLst>
      <p:ext uri="{BB962C8B-B14F-4D97-AF65-F5344CB8AC3E}">
        <p14:creationId xmlns:p14="http://schemas.microsoft.com/office/powerpoint/2010/main" val="29626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D4E3841-1A88-4608-9B92-757A8DDD0FE5}"/>
              </a:ext>
            </a:extLst>
          </p:cNvPr>
          <p:cNvPicPr>
            <a:picLocks noChangeAspect="1"/>
          </p:cNvPicPr>
          <p:nvPr/>
        </p:nvPicPr>
        <p:blipFill rotWithShape="1">
          <a:blip r:embed="rId3"/>
          <a:srcRect l="20286" t="13978" r="21143" b="14910"/>
          <a:stretch/>
        </p:blipFill>
        <p:spPr>
          <a:xfrm>
            <a:off x="3788229" y="3200400"/>
            <a:ext cx="5355771" cy="3657600"/>
          </a:xfrm>
          <a:prstGeom prst="rect">
            <a:avLst/>
          </a:prstGeom>
        </p:spPr>
      </p:pic>
      <p:sp>
        <p:nvSpPr>
          <p:cNvPr id="3" name="Title 2">
            <a:extLst>
              <a:ext uri="{FF2B5EF4-FFF2-40B4-BE49-F238E27FC236}">
                <a16:creationId xmlns:a16="http://schemas.microsoft.com/office/drawing/2014/main" id="{AC78BBA9-95A8-4E1E-8E82-CB5063CC1E01}"/>
              </a:ext>
            </a:extLst>
          </p:cNvPr>
          <p:cNvSpPr>
            <a:spLocks noGrp="1"/>
          </p:cNvSpPr>
          <p:nvPr>
            <p:ph type="title"/>
          </p:nvPr>
        </p:nvSpPr>
        <p:spPr/>
        <p:txBody>
          <a:bodyPr/>
          <a:lstStyle/>
          <a:p>
            <a:r>
              <a:rPr lang="en-CA" dirty="0"/>
              <a:t>Changes coming to the land</a:t>
            </a:r>
          </a:p>
        </p:txBody>
      </p:sp>
      <p:sp>
        <p:nvSpPr>
          <p:cNvPr id="4" name="TextBox 3">
            <a:extLst>
              <a:ext uri="{FF2B5EF4-FFF2-40B4-BE49-F238E27FC236}">
                <a16:creationId xmlns:a16="http://schemas.microsoft.com/office/drawing/2014/main" id="{407E73D9-E33C-429E-87B5-E181D5A7C3D2}"/>
              </a:ext>
            </a:extLst>
          </p:cNvPr>
          <p:cNvSpPr txBox="1"/>
          <p:nvPr/>
        </p:nvSpPr>
        <p:spPr>
          <a:xfrm>
            <a:off x="178394" y="1301587"/>
            <a:ext cx="3479206" cy="3785652"/>
          </a:xfrm>
          <a:prstGeom prst="rect">
            <a:avLst/>
          </a:prstGeom>
          <a:noFill/>
        </p:spPr>
        <p:txBody>
          <a:bodyPr wrap="square" rtlCol="0">
            <a:spAutoFit/>
          </a:bodyPr>
          <a:lstStyle/>
          <a:p>
            <a:pPr marL="457200" indent="-457200">
              <a:buClr>
                <a:srgbClr val="FFC000"/>
              </a:buClr>
              <a:buSzPct val="85000"/>
              <a:buFont typeface="Wingdings" panose="05000000000000000000" pitchFamily="2" charset="2"/>
              <a:buChar char="q"/>
            </a:pPr>
            <a:r>
              <a:rPr lang="en-CA" sz="2400" b="1" dirty="0">
                <a:solidFill>
                  <a:schemeClr val="bg1"/>
                </a:solidFill>
                <a:latin typeface="+mn-lt"/>
              </a:rPr>
              <a:t>The Dead Sea is </a:t>
            </a:r>
            <a:r>
              <a:rPr lang="en-CA" sz="2400" b="1" dirty="0">
                <a:solidFill>
                  <a:srgbClr val="FFFF00"/>
                </a:solidFill>
                <a:latin typeface="+mn-lt"/>
              </a:rPr>
              <a:t>1300 feet</a:t>
            </a:r>
            <a:r>
              <a:rPr lang="en-CA" sz="2400" b="1" dirty="0">
                <a:solidFill>
                  <a:schemeClr val="bg1"/>
                </a:solidFill>
                <a:latin typeface="+mn-lt"/>
              </a:rPr>
              <a:t> below sea level; there is no life in it.</a:t>
            </a:r>
          </a:p>
          <a:p>
            <a:pPr marL="457200" indent="-457200">
              <a:buClr>
                <a:srgbClr val="FFC000"/>
              </a:buClr>
              <a:buSzPct val="85000"/>
              <a:buFont typeface="Wingdings" panose="05000000000000000000" pitchFamily="2" charset="2"/>
              <a:buChar char="q"/>
            </a:pPr>
            <a:r>
              <a:rPr lang="en-CA" sz="2400" b="1" dirty="0">
                <a:solidFill>
                  <a:schemeClr val="bg1"/>
                </a:solidFill>
                <a:latin typeface="+mn-lt"/>
              </a:rPr>
              <a:t>The former sea is the eastern or Great Sea </a:t>
            </a:r>
            <a:r>
              <a:rPr lang="en-CA" sz="2400" b="1" dirty="0">
                <a:solidFill>
                  <a:srgbClr val="00FF00"/>
                </a:solidFill>
                <a:latin typeface="+mn-lt"/>
              </a:rPr>
              <a:t>(Mediterranean).</a:t>
            </a:r>
          </a:p>
          <a:p>
            <a:pPr marL="457200" indent="-457200">
              <a:buClr>
                <a:srgbClr val="FFC000"/>
              </a:buClr>
              <a:buSzPct val="85000"/>
              <a:buFont typeface="Wingdings" panose="05000000000000000000" pitchFamily="2" charset="2"/>
              <a:buChar char="q"/>
            </a:pPr>
            <a:r>
              <a:rPr lang="en-CA" sz="2400" b="1" dirty="0">
                <a:solidFill>
                  <a:schemeClr val="bg1"/>
                </a:solidFill>
                <a:latin typeface="+mn-lt"/>
              </a:rPr>
              <a:t>The hinder sea is the western or </a:t>
            </a:r>
            <a:r>
              <a:rPr lang="en-CA" sz="2400" b="1" dirty="0">
                <a:solidFill>
                  <a:srgbClr val="00FF00"/>
                </a:solidFill>
                <a:latin typeface="+mn-lt"/>
              </a:rPr>
              <a:t>Dead Sea.</a:t>
            </a:r>
          </a:p>
          <a:p>
            <a:pPr marL="457200" indent="-457200">
              <a:buClr>
                <a:srgbClr val="FFC000"/>
              </a:buClr>
              <a:buSzPct val="85000"/>
              <a:buFont typeface="Wingdings" panose="05000000000000000000" pitchFamily="2" charset="2"/>
              <a:buChar char="q"/>
            </a:pPr>
            <a:r>
              <a:rPr lang="en-CA" sz="2400" b="1" dirty="0">
                <a:solidFill>
                  <a:schemeClr val="bg1"/>
                </a:solidFill>
                <a:latin typeface="+mn-lt"/>
              </a:rPr>
              <a:t>Major topographic changes are required.</a:t>
            </a:r>
          </a:p>
        </p:txBody>
      </p:sp>
      <p:sp>
        <p:nvSpPr>
          <p:cNvPr id="5" name="TextBox 4">
            <a:extLst>
              <a:ext uri="{FF2B5EF4-FFF2-40B4-BE49-F238E27FC236}">
                <a16:creationId xmlns:a16="http://schemas.microsoft.com/office/drawing/2014/main" id="{609EA4DA-3F4F-4597-A4AE-BECEBB1BD854}"/>
              </a:ext>
            </a:extLst>
          </p:cNvPr>
          <p:cNvSpPr txBox="1"/>
          <p:nvPr/>
        </p:nvSpPr>
        <p:spPr>
          <a:xfrm>
            <a:off x="3741093" y="709270"/>
            <a:ext cx="5355771" cy="2369880"/>
          </a:xfrm>
          <a:prstGeom prst="rect">
            <a:avLst/>
          </a:prstGeom>
          <a:noFill/>
        </p:spPr>
        <p:txBody>
          <a:bodyPr wrap="square" rtlCol="0">
            <a:spAutoFit/>
          </a:bodyPr>
          <a:lstStyle/>
          <a:p>
            <a:pPr algn="ctr"/>
            <a:r>
              <a:rPr lang="en-CA" sz="2800" b="1" dirty="0">
                <a:ln>
                  <a:solidFill>
                    <a:schemeClr val="bg1"/>
                  </a:solidFill>
                </a:ln>
                <a:solidFill>
                  <a:srgbClr val="FF0000"/>
                </a:solidFill>
                <a:latin typeface="+mn-lt"/>
              </a:rPr>
              <a:t>Zechariah 14:8</a:t>
            </a:r>
            <a:r>
              <a:rPr lang="en-CA" sz="2400" b="1" dirty="0">
                <a:solidFill>
                  <a:schemeClr val="bg1"/>
                </a:solidFill>
                <a:latin typeface="+mn-lt"/>
              </a:rPr>
              <a:t>  </a:t>
            </a:r>
          </a:p>
          <a:p>
            <a:r>
              <a:rPr lang="en-CA" sz="2400" b="1" dirty="0">
                <a:solidFill>
                  <a:schemeClr val="bg1"/>
                </a:solidFill>
                <a:latin typeface="+mn-lt"/>
              </a:rPr>
              <a:t>And it shall be in that day, </a:t>
            </a:r>
            <a:r>
              <a:rPr lang="en-CA" sz="2400" b="1" i="1" dirty="0">
                <a:solidFill>
                  <a:schemeClr val="bg1"/>
                </a:solidFill>
                <a:latin typeface="+mn-lt"/>
              </a:rPr>
              <a:t>that</a:t>
            </a:r>
            <a:r>
              <a:rPr lang="en-CA" sz="2400" b="1" dirty="0">
                <a:solidFill>
                  <a:schemeClr val="bg1"/>
                </a:solidFill>
                <a:latin typeface="+mn-lt"/>
              </a:rPr>
              <a:t> </a:t>
            </a:r>
            <a:r>
              <a:rPr lang="en-CA" sz="2400" b="1" dirty="0">
                <a:solidFill>
                  <a:srgbClr val="00CCFF"/>
                </a:solidFill>
                <a:latin typeface="+mn-lt"/>
              </a:rPr>
              <a:t>living waters</a:t>
            </a:r>
            <a:r>
              <a:rPr lang="en-CA" sz="2400" b="1" dirty="0">
                <a:solidFill>
                  <a:schemeClr val="bg1"/>
                </a:solidFill>
                <a:latin typeface="+mn-lt"/>
              </a:rPr>
              <a:t> shall go out from Jerusalem; half of them toward </a:t>
            </a:r>
            <a:r>
              <a:rPr lang="en-CA" sz="2400" b="1" dirty="0">
                <a:solidFill>
                  <a:srgbClr val="00FF00"/>
                </a:solidFill>
                <a:latin typeface="+mn-lt"/>
              </a:rPr>
              <a:t>the former sea</a:t>
            </a:r>
            <a:r>
              <a:rPr lang="en-CA" sz="2400" b="1" dirty="0">
                <a:solidFill>
                  <a:schemeClr val="bg1"/>
                </a:solidFill>
                <a:latin typeface="+mn-lt"/>
              </a:rPr>
              <a:t>, and half of them toward </a:t>
            </a:r>
            <a:r>
              <a:rPr lang="en-CA" sz="2400" b="1" dirty="0">
                <a:solidFill>
                  <a:srgbClr val="FF66CC"/>
                </a:solidFill>
                <a:latin typeface="+mn-lt"/>
              </a:rPr>
              <a:t>the hinder sea:</a:t>
            </a:r>
            <a:r>
              <a:rPr lang="en-CA" sz="2400" b="1" dirty="0">
                <a:solidFill>
                  <a:schemeClr val="bg1"/>
                </a:solidFill>
                <a:latin typeface="+mn-lt"/>
              </a:rPr>
              <a:t> in summer and in winter shall it be.</a:t>
            </a:r>
          </a:p>
        </p:txBody>
      </p:sp>
    </p:spTree>
    <p:extLst>
      <p:ext uri="{BB962C8B-B14F-4D97-AF65-F5344CB8AC3E}">
        <p14:creationId xmlns:p14="http://schemas.microsoft.com/office/powerpoint/2010/main" val="185971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D354C-F869-43D7-9779-77B149238118}"/>
              </a:ext>
            </a:extLst>
          </p:cNvPr>
          <p:cNvSpPr>
            <a:spLocks noGrp="1"/>
          </p:cNvSpPr>
          <p:nvPr>
            <p:ph type="title"/>
          </p:nvPr>
        </p:nvSpPr>
        <p:spPr>
          <a:xfrm>
            <a:off x="263236" y="1"/>
            <a:ext cx="8639754" cy="759402"/>
          </a:xfrm>
        </p:spPr>
        <p:txBody>
          <a:bodyPr/>
          <a:lstStyle/>
          <a:p>
            <a:r>
              <a:rPr lang="en-CA"/>
              <a:t>Changes coming to the land</a:t>
            </a:r>
            <a:endParaRPr lang="en-CA" dirty="0"/>
          </a:p>
        </p:txBody>
      </p:sp>
      <p:pic>
        <p:nvPicPr>
          <p:cNvPr id="4" name="Picture 3" descr="A picture containing text, map&#10;&#10;Description automatically generated">
            <a:extLst>
              <a:ext uri="{FF2B5EF4-FFF2-40B4-BE49-F238E27FC236}">
                <a16:creationId xmlns:a16="http://schemas.microsoft.com/office/drawing/2014/main" id="{850E1783-88C6-496B-A3C2-96CA1E0B28E1}"/>
              </a:ext>
            </a:extLst>
          </p:cNvPr>
          <p:cNvPicPr>
            <a:picLocks noChangeAspect="1"/>
          </p:cNvPicPr>
          <p:nvPr/>
        </p:nvPicPr>
        <p:blipFill rotWithShape="1">
          <a:blip r:embed="rId3">
            <a:extLst>
              <a:ext uri="{28A0092B-C50C-407E-A947-70E740481C1C}">
                <a14:useLocalDpi xmlns:a14="http://schemas.microsoft.com/office/drawing/2010/main" val="0"/>
              </a:ext>
            </a:extLst>
          </a:blip>
          <a:srcRect l="798" t="4156" r="1377" b="9588"/>
          <a:stretch/>
        </p:blipFill>
        <p:spPr>
          <a:xfrm>
            <a:off x="365448" y="759403"/>
            <a:ext cx="3830041" cy="2457497"/>
          </a:xfrm>
          <a:prstGeom prst="ellipse">
            <a:avLst/>
          </a:prstGeom>
          <a:ln>
            <a:noFill/>
          </a:ln>
          <a:effectLst>
            <a:softEdge rad="112500"/>
          </a:effectLst>
        </p:spPr>
      </p:pic>
      <p:pic>
        <p:nvPicPr>
          <p:cNvPr id="10" name="Picture 9" descr="A picture containing ground, nature&#10;&#10;Description automatically generated">
            <a:extLst>
              <a:ext uri="{FF2B5EF4-FFF2-40B4-BE49-F238E27FC236}">
                <a16:creationId xmlns:a16="http://schemas.microsoft.com/office/drawing/2014/main" id="{9EA5B54D-0B96-486C-87D8-74D7BAB2DD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448" y="3336563"/>
            <a:ext cx="3830041" cy="3232917"/>
          </a:xfrm>
          <a:prstGeom prst="ellipse">
            <a:avLst/>
          </a:prstGeom>
          <a:ln>
            <a:noFill/>
          </a:ln>
          <a:effectLst>
            <a:softEdge rad="112500"/>
          </a:effectLst>
        </p:spPr>
      </p:pic>
      <p:grpSp>
        <p:nvGrpSpPr>
          <p:cNvPr id="13" name="Group 12">
            <a:extLst>
              <a:ext uri="{FF2B5EF4-FFF2-40B4-BE49-F238E27FC236}">
                <a16:creationId xmlns:a16="http://schemas.microsoft.com/office/drawing/2014/main" id="{1617F107-DE10-4AC2-80D0-15C1E3321C9D}"/>
              </a:ext>
            </a:extLst>
          </p:cNvPr>
          <p:cNvGrpSpPr/>
          <p:nvPr/>
        </p:nvGrpSpPr>
        <p:grpSpPr>
          <a:xfrm>
            <a:off x="4854245" y="759403"/>
            <a:ext cx="3712464" cy="5660136"/>
            <a:chOff x="4854245" y="759403"/>
            <a:chExt cx="3712464" cy="5660136"/>
          </a:xfrm>
        </p:grpSpPr>
        <p:pic>
          <p:nvPicPr>
            <p:cNvPr id="8" name="Picture 7">
              <a:extLst>
                <a:ext uri="{FF2B5EF4-FFF2-40B4-BE49-F238E27FC236}">
                  <a16:creationId xmlns:a16="http://schemas.microsoft.com/office/drawing/2014/main" id="{7883190F-492E-486E-8562-73928C2C30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54245" y="759403"/>
              <a:ext cx="3712464" cy="5660136"/>
            </a:xfrm>
            <a:prstGeom prst="rect">
              <a:avLst/>
            </a:prstGeom>
            <a:ln>
              <a:noFill/>
            </a:ln>
            <a:effectLst>
              <a:softEdge rad="112500"/>
            </a:effectLst>
          </p:spPr>
        </p:pic>
        <p:sp>
          <p:nvSpPr>
            <p:cNvPr id="12" name="Freeform: Shape 11">
              <a:extLst>
                <a:ext uri="{FF2B5EF4-FFF2-40B4-BE49-F238E27FC236}">
                  <a16:creationId xmlns:a16="http://schemas.microsoft.com/office/drawing/2014/main" id="{C9681824-1BA4-4814-96E4-136DAA5AA4CA}"/>
                </a:ext>
              </a:extLst>
            </p:cNvPr>
            <p:cNvSpPr/>
            <p:nvPr/>
          </p:nvSpPr>
          <p:spPr>
            <a:xfrm>
              <a:off x="6268825" y="4392855"/>
              <a:ext cx="678730" cy="197999"/>
            </a:xfrm>
            <a:custGeom>
              <a:avLst/>
              <a:gdLst>
                <a:gd name="connsiteX0" fmla="*/ 0 w 678730"/>
                <a:gd name="connsiteY0" fmla="*/ 197999 h 197999"/>
                <a:gd name="connsiteX1" fmla="*/ 103695 w 678730"/>
                <a:gd name="connsiteY1" fmla="*/ 179145 h 197999"/>
                <a:gd name="connsiteX2" fmla="*/ 226243 w 678730"/>
                <a:gd name="connsiteY2" fmla="*/ 160291 h 197999"/>
                <a:gd name="connsiteX3" fmla="*/ 292231 w 678730"/>
                <a:gd name="connsiteY3" fmla="*/ 122584 h 197999"/>
                <a:gd name="connsiteX4" fmla="*/ 320511 w 678730"/>
                <a:gd name="connsiteY4" fmla="*/ 113157 h 197999"/>
                <a:gd name="connsiteX5" fmla="*/ 339365 w 678730"/>
                <a:gd name="connsiteY5" fmla="*/ 84877 h 197999"/>
                <a:gd name="connsiteX6" fmla="*/ 367645 w 678730"/>
                <a:gd name="connsiteY6" fmla="*/ 75450 h 197999"/>
                <a:gd name="connsiteX7" fmla="*/ 461913 w 678730"/>
                <a:gd name="connsiteY7" fmla="*/ 47170 h 197999"/>
                <a:gd name="connsiteX8" fmla="*/ 612742 w 678730"/>
                <a:gd name="connsiteY8" fmla="*/ 28316 h 197999"/>
                <a:gd name="connsiteX9" fmla="*/ 641022 w 678730"/>
                <a:gd name="connsiteY9" fmla="*/ 18889 h 197999"/>
                <a:gd name="connsiteX10" fmla="*/ 678730 w 678730"/>
                <a:gd name="connsiteY10" fmla="*/ 36 h 19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8730" h="197999">
                  <a:moveTo>
                    <a:pt x="0" y="197999"/>
                  </a:moveTo>
                  <a:cubicBezTo>
                    <a:pt x="167735" y="174036"/>
                    <a:pt x="-7420" y="201368"/>
                    <a:pt x="103695" y="179145"/>
                  </a:cubicBezTo>
                  <a:cubicBezTo>
                    <a:pt x="136398" y="172604"/>
                    <a:pt x="194546" y="164819"/>
                    <a:pt x="226243" y="160291"/>
                  </a:cubicBezTo>
                  <a:cubicBezTo>
                    <a:pt x="254645" y="141357"/>
                    <a:pt x="258742" y="136937"/>
                    <a:pt x="292231" y="122584"/>
                  </a:cubicBezTo>
                  <a:cubicBezTo>
                    <a:pt x="301364" y="118670"/>
                    <a:pt x="311084" y="116299"/>
                    <a:pt x="320511" y="113157"/>
                  </a:cubicBezTo>
                  <a:cubicBezTo>
                    <a:pt x="326796" y="103730"/>
                    <a:pt x="330518" y="91955"/>
                    <a:pt x="339365" y="84877"/>
                  </a:cubicBezTo>
                  <a:cubicBezTo>
                    <a:pt x="347124" y="78670"/>
                    <a:pt x="358757" y="79894"/>
                    <a:pt x="367645" y="75450"/>
                  </a:cubicBezTo>
                  <a:cubicBezTo>
                    <a:pt x="436236" y="41155"/>
                    <a:pt x="341913" y="64313"/>
                    <a:pt x="461913" y="47170"/>
                  </a:cubicBezTo>
                  <a:cubicBezTo>
                    <a:pt x="536476" y="22316"/>
                    <a:pt x="449718" y="48695"/>
                    <a:pt x="612742" y="28316"/>
                  </a:cubicBezTo>
                  <a:cubicBezTo>
                    <a:pt x="622602" y="27083"/>
                    <a:pt x="632134" y="23333"/>
                    <a:pt x="641022" y="18889"/>
                  </a:cubicBezTo>
                  <a:cubicBezTo>
                    <a:pt x="682215" y="-1707"/>
                    <a:pt x="655117" y="36"/>
                    <a:pt x="678730" y="36"/>
                  </a:cubicBezTo>
                </a:path>
              </a:pathLst>
            </a:custGeom>
            <a:noFill/>
            <a:ln>
              <a:solidFill>
                <a:srgbClr val="FD61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268983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7CE618E-DE29-442B-9E4C-7F6BD7A82CC5}"/>
              </a:ext>
            </a:extLst>
          </p:cNvPr>
          <p:cNvSpPr>
            <a:spLocks noGrp="1"/>
          </p:cNvSpPr>
          <p:nvPr>
            <p:ph type="title"/>
          </p:nvPr>
        </p:nvSpPr>
        <p:spPr>
          <a:xfrm>
            <a:off x="263236" y="1"/>
            <a:ext cx="4478446" cy="759402"/>
          </a:xfrm>
        </p:spPr>
        <p:txBody>
          <a:bodyPr/>
          <a:lstStyle/>
          <a:p>
            <a:r>
              <a:rPr lang="en-CA" dirty="0"/>
              <a:t>Earthquake fault-line</a:t>
            </a:r>
          </a:p>
        </p:txBody>
      </p:sp>
      <p:sp>
        <p:nvSpPr>
          <p:cNvPr id="2" name="Footer Placeholder 1">
            <a:extLst>
              <a:ext uri="{FF2B5EF4-FFF2-40B4-BE49-F238E27FC236}">
                <a16:creationId xmlns:a16="http://schemas.microsoft.com/office/drawing/2014/main" id="{35FE07FA-9F27-4B2B-8192-11272E63A47D}"/>
              </a:ext>
            </a:extLst>
          </p:cNvPr>
          <p:cNvSpPr>
            <a:spLocks noGrp="1"/>
          </p:cNvSpPr>
          <p:nvPr>
            <p:ph type="ftr" sz="quarter" idx="4294967295"/>
          </p:nvPr>
        </p:nvSpPr>
        <p:spPr>
          <a:xfrm>
            <a:off x="0" y="6381750"/>
            <a:ext cx="2895600" cy="476250"/>
          </a:xfrm>
          <a:prstGeom prst="rect">
            <a:avLst/>
          </a:prstGeom>
        </p:spPr>
        <p:txBody>
          <a:bodyPr/>
          <a:lstStyle/>
          <a:p>
            <a:pPr>
              <a:defRPr/>
            </a:pPr>
            <a:r>
              <a:rPr lang="en-US"/>
              <a:t>Prophecies of the Last Days</a:t>
            </a:r>
          </a:p>
        </p:txBody>
      </p:sp>
      <p:pic>
        <p:nvPicPr>
          <p:cNvPr id="3" name="Picture 2" descr="A close up of a map&#10;&#10;Description automatically generated">
            <a:extLst>
              <a:ext uri="{FF2B5EF4-FFF2-40B4-BE49-F238E27FC236}">
                <a16:creationId xmlns:a16="http://schemas.microsoft.com/office/drawing/2014/main" id="{826E8BA8-ADBD-4FBC-8341-5C4D457519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7676" y="238124"/>
            <a:ext cx="3754408" cy="3895198"/>
          </a:xfrm>
          <a:prstGeom prst="rect">
            <a:avLst/>
          </a:prstGeom>
        </p:spPr>
      </p:pic>
      <p:pic>
        <p:nvPicPr>
          <p:cNvPr id="5" name="Picture 4">
            <a:extLst>
              <a:ext uri="{FF2B5EF4-FFF2-40B4-BE49-F238E27FC236}">
                <a16:creationId xmlns:a16="http://schemas.microsoft.com/office/drawing/2014/main" id="{907CE622-8887-4332-B59A-EB36A32EA2C6}"/>
              </a:ext>
            </a:extLst>
          </p:cNvPr>
          <p:cNvPicPr>
            <a:picLocks noChangeAspect="1"/>
          </p:cNvPicPr>
          <p:nvPr/>
        </p:nvPicPr>
        <p:blipFill rotWithShape="1">
          <a:blip r:embed="rId4"/>
          <a:srcRect l="23000" t="48883" r="48714" b="20656"/>
          <a:stretch/>
        </p:blipFill>
        <p:spPr>
          <a:xfrm>
            <a:off x="4807676" y="4345576"/>
            <a:ext cx="3754407" cy="2274299"/>
          </a:xfrm>
          <a:prstGeom prst="rect">
            <a:avLst/>
          </a:prstGeom>
        </p:spPr>
      </p:pic>
      <p:sp>
        <p:nvSpPr>
          <p:cNvPr id="7" name="TextBox 6">
            <a:extLst>
              <a:ext uri="{FF2B5EF4-FFF2-40B4-BE49-F238E27FC236}">
                <a16:creationId xmlns:a16="http://schemas.microsoft.com/office/drawing/2014/main" id="{8BB27E92-6A01-4D7F-9F23-DBCEA31D2504}"/>
              </a:ext>
            </a:extLst>
          </p:cNvPr>
          <p:cNvSpPr txBox="1"/>
          <p:nvPr/>
        </p:nvSpPr>
        <p:spPr>
          <a:xfrm>
            <a:off x="386499" y="857839"/>
            <a:ext cx="4185501" cy="1569660"/>
          </a:xfrm>
          <a:prstGeom prst="rect">
            <a:avLst/>
          </a:prstGeom>
          <a:noFill/>
        </p:spPr>
        <p:txBody>
          <a:bodyPr wrap="square" rtlCol="0">
            <a:spAutoFit/>
          </a:bodyPr>
          <a:lstStyle/>
          <a:p>
            <a:pPr algn="l"/>
            <a:r>
              <a:rPr lang="en-CA" sz="2400" b="1" dirty="0">
                <a:solidFill>
                  <a:schemeClr val="bg1"/>
                </a:solidFill>
                <a:latin typeface="+mn-lt"/>
              </a:rPr>
              <a:t>A fault-line runs from west to east through the Mount of Olives on a line south of the Temple Mount</a:t>
            </a:r>
          </a:p>
        </p:txBody>
      </p:sp>
      <p:sp>
        <p:nvSpPr>
          <p:cNvPr id="8" name="TextBox 7">
            <a:extLst>
              <a:ext uri="{FF2B5EF4-FFF2-40B4-BE49-F238E27FC236}">
                <a16:creationId xmlns:a16="http://schemas.microsoft.com/office/drawing/2014/main" id="{8A7DE6B3-26C6-494F-9846-E238D730C556}"/>
              </a:ext>
            </a:extLst>
          </p:cNvPr>
          <p:cNvSpPr txBox="1"/>
          <p:nvPr/>
        </p:nvSpPr>
        <p:spPr>
          <a:xfrm>
            <a:off x="386499" y="2525935"/>
            <a:ext cx="4185501" cy="4493538"/>
          </a:xfrm>
          <a:prstGeom prst="rect">
            <a:avLst/>
          </a:prstGeom>
          <a:noFill/>
        </p:spPr>
        <p:txBody>
          <a:bodyPr wrap="square" rtlCol="0">
            <a:spAutoFit/>
          </a:bodyPr>
          <a:lstStyle/>
          <a:p>
            <a:pPr algn="ctr"/>
            <a:r>
              <a:rPr lang="en-CA" sz="2400" b="1" dirty="0">
                <a:ln>
                  <a:solidFill>
                    <a:schemeClr val="bg1"/>
                  </a:solidFill>
                </a:ln>
                <a:solidFill>
                  <a:srgbClr val="FF0000"/>
                </a:solidFill>
                <a:latin typeface="+mn-lt"/>
              </a:rPr>
              <a:t>Zechariah 14:4</a:t>
            </a:r>
          </a:p>
          <a:p>
            <a:r>
              <a:rPr lang="en-CA" sz="2200" b="1" dirty="0">
                <a:solidFill>
                  <a:srgbClr val="FFFFFF"/>
                </a:solidFill>
                <a:latin typeface="+mn-lt"/>
              </a:rPr>
              <a:t>And his feet shall stand in that day upon the mount of Olives, which </a:t>
            </a:r>
            <a:r>
              <a:rPr lang="en-CA" sz="2200" b="1" i="1" dirty="0">
                <a:solidFill>
                  <a:srgbClr val="FFFFFF"/>
                </a:solidFill>
                <a:latin typeface="+mn-lt"/>
              </a:rPr>
              <a:t>is</a:t>
            </a:r>
            <a:r>
              <a:rPr lang="en-CA" sz="2200" b="1" dirty="0">
                <a:solidFill>
                  <a:srgbClr val="FFFFFF"/>
                </a:solidFill>
                <a:latin typeface="+mn-lt"/>
              </a:rPr>
              <a:t> before Jerusalem on the east, and </a:t>
            </a:r>
            <a:r>
              <a:rPr lang="en-CA" sz="2200" b="1" dirty="0">
                <a:solidFill>
                  <a:srgbClr val="00FF00"/>
                </a:solidFill>
                <a:latin typeface="+mn-lt"/>
              </a:rPr>
              <a:t>the mount of Olives </a:t>
            </a:r>
            <a:r>
              <a:rPr lang="en-CA" sz="2200" b="1" dirty="0">
                <a:solidFill>
                  <a:srgbClr val="FFFFFF"/>
                </a:solidFill>
                <a:latin typeface="+mn-lt"/>
              </a:rPr>
              <a:t>shall cleave in the midst thereof </a:t>
            </a:r>
            <a:r>
              <a:rPr lang="en-CA" sz="2200" b="1" dirty="0">
                <a:solidFill>
                  <a:srgbClr val="FFFF66"/>
                </a:solidFill>
                <a:latin typeface="+mn-lt"/>
              </a:rPr>
              <a:t>toward the east and toward the west, </a:t>
            </a:r>
            <a:r>
              <a:rPr lang="en-CA" sz="2200" b="1" i="1" dirty="0">
                <a:solidFill>
                  <a:srgbClr val="FFFFFF"/>
                </a:solidFill>
                <a:latin typeface="+mn-lt"/>
              </a:rPr>
              <a:t>and there shall be</a:t>
            </a:r>
            <a:r>
              <a:rPr lang="en-CA" sz="2200" b="1" dirty="0">
                <a:solidFill>
                  <a:srgbClr val="FFFFFF"/>
                </a:solidFill>
                <a:latin typeface="+mn-lt"/>
              </a:rPr>
              <a:t> a very great valley; and </a:t>
            </a:r>
            <a:r>
              <a:rPr lang="en-CA" sz="2200" b="1" dirty="0">
                <a:solidFill>
                  <a:srgbClr val="66FFFF"/>
                </a:solidFill>
                <a:latin typeface="+mn-lt"/>
              </a:rPr>
              <a:t>half of the mountain shall remove toward the north, and half of it toward the south.</a:t>
            </a:r>
          </a:p>
          <a:p>
            <a:pPr algn="l"/>
            <a:endParaRPr lang="en-CA" sz="2200" b="1" dirty="0">
              <a:solidFill>
                <a:srgbClr val="FFFFFF"/>
              </a:solidFill>
              <a:latin typeface="+mn-lt"/>
            </a:endParaRPr>
          </a:p>
        </p:txBody>
      </p:sp>
      <p:grpSp>
        <p:nvGrpSpPr>
          <p:cNvPr id="15" name="Group 14">
            <a:extLst>
              <a:ext uri="{FF2B5EF4-FFF2-40B4-BE49-F238E27FC236}">
                <a16:creationId xmlns:a16="http://schemas.microsoft.com/office/drawing/2014/main" id="{9BA19D06-9986-4B2D-BB17-58AC3E47B009}"/>
              </a:ext>
            </a:extLst>
          </p:cNvPr>
          <p:cNvGrpSpPr/>
          <p:nvPr/>
        </p:nvGrpSpPr>
        <p:grpSpPr>
          <a:xfrm rot="386277">
            <a:off x="2283478" y="2203014"/>
            <a:ext cx="5938887" cy="3693319"/>
            <a:chOff x="3285097" y="1895841"/>
            <a:chExt cx="5938887" cy="3693319"/>
          </a:xfrm>
        </p:grpSpPr>
        <p:sp>
          <p:nvSpPr>
            <p:cNvPr id="16" name="TextBox 15">
              <a:extLst>
                <a:ext uri="{FF2B5EF4-FFF2-40B4-BE49-F238E27FC236}">
                  <a16:creationId xmlns:a16="http://schemas.microsoft.com/office/drawing/2014/main" id="{7AF166D7-AA54-4201-B674-87B297438486}"/>
                </a:ext>
              </a:extLst>
            </p:cNvPr>
            <p:cNvSpPr txBox="1"/>
            <p:nvPr/>
          </p:nvSpPr>
          <p:spPr>
            <a:xfrm>
              <a:off x="3285097" y="1895841"/>
              <a:ext cx="5938887" cy="3693319"/>
            </a:xfrm>
            <a:prstGeom prst="rect">
              <a:avLst/>
            </a:prstGeom>
            <a:solidFill>
              <a:srgbClr val="FFFFFF"/>
            </a:solidFill>
            <a:ln>
              <a:solidFill>
                <a:srgbClr val="FD613D"/>
              </a:solidFill>
            </a:ln>
          </p:spPr>
          <p:txBody>
            <a:bodyPr wrap="square" rtlCol="0">
              <a:spAutoFit/>
            </a:bodyPr>
            <a:lstStyle/>
            <a:p>
              <a:endParaRPr lang="en-CA" dirty="0"/>
            </a:p>
            <a:p>
              <a:endParaRPr lang="en-CA" dirty="0"/>
            </a:p>
            <a:p>
              <a:r>
                <a:rPr lang="en-CA" dirty="0"/>
                <a:t>The Fault Line in Jerusalem rivals that of the more well known San Andreas Fault in the West Coast of the United States…As it turns out the worst hit area when an Earthquake occurs will be the Temple Mount. Earthquakes have already occurred in Jerusalem. Zechariah mentions the Earthquake that occurred in the days of King Uzziah of Judah. Scientists estimate that this Earthquake was 7.8 to 8.2 on the Richter Scale. An Earthquake in Jerusalem on January 15th, 1546 was 6.7 on the Richter Scale. The last Earthquake was in 1927 and caused the Allenby Bridge to collapse.</a:t>
              </a:r>
            </a:p>
          </p:txBody>
        </p:sp>
        <p:pic>
          <p:nvPicPr>
            <p:cNvPr id="17" name="Picture 16">
              <a:extLst>
                <a:ext uri="{FF2B5EF4-FFF2-40B4-BE49-F238E27FC236}">
                  <a16:creationId xmlns:a16="http://schemas.microsoft.com/office/drawing/2014/main" id="{D70F377D-1B0E-4573-AFFE-25882C32371E}"/>
                </a:ext>
              </a:extLst>
            </p:cNvPr>
            <p:cNvPicPr/>
            <p:nvPr/>
          </p:nvPicPr>
          <p:blipFill rotWithShape="1">
            <a:blip r:embed="rId5"/>
            <a:srcRect l="37900" t="15105" r="42011" b="74887"/>
            <a:stretch/>
          </p:blipFill>
          <p:spPr bwMode="auto">
            <a:xfrm>
              <a:off x="3379352" y="1960126"/>
              <a:ext cx="1801495" cy="504825"/>
            </a:xfrm>
            <a:prstGeom prst="rect">
              <a:avLst/>
            </a:prstGeom>
            <a:ln>
              <a:noFill/>
            </a:ln>
            <a:extLst>
              <a:ext uri="{53640926-AAD7-44D8-BBD7-CCE9431645EC}">
                <a14:shadowObscured xmlns:a14="http://schemas.microsoft.com/office/drawing/2010/main"/>
              </a:ext>
            </a:extLst>
          </p:spPr>
        </p:pic>
      </p:grpSp>
      <p:grpSp>
        <p:nvGrpSpPr>
          <p:cNvPr id="14" name="Group 13">
            <a:extLst>
              <a:ext uri="{FF2B5EF4-FFF2-40B4-BE49-F238E27FC236}">
                <a16:creationId xmlns:a16="http://schemas.microsoft.com/office/drawing/2014/main" id="{12838D44-1EC6-482A-A8FB-DFF45B80E956}"/>
              </a:ext>
            </a:extLst>
          </p:cNvPr>
          <p:cNvGrpSpPr/>
          <p:nvPr/>
        </p:nvGrpSpPr>
        <p:grpSpPr>
          <a:xfrm rot="20932765">
            <a:off x="941113" y="1073637"/>
            <a:ext cx="4901938" cy="4201882"/>
            <a:chOff x="4854804" y="2057516"/>
            <a:chExt cx="4901938" cy="4201882"/>
          </a:xfrm>
        </p:grpSpPr>
        <p:sp>
          <p:nvSpPr>
            <p:cNvPr id="12" name="Rectangle 11">
              <a:extLst>
                <a:ext uri="{FF2B5EF4-FFF2-40B4-BE49-F238E27FC236}">
                  <a16:creationId xmlns:a16="http://schemas.microsoft.com/office/drawing/2014/main" id="{3E69E791-2B12-4858-AE6E-16362945F5D0}"/>
                </a:ext>
              </a:extLst>
            </p:cNvPr>
            <p:cNvSpPr/>
            <p:nvPr/>
          </p:nvSpPr>
          <p:spPr>
            <a:xfrm>
              <a:off x="4854804" y="2057516"/>
              <a:ext cx="4901938" cy="4201882"/>
            </a:xfrm>
            <a:prstGeom prst="rect">
              <a:avLst/>
            </a:prstGeom>
            <a:solidFill>
              <a:srgbClr val="0070C0"/>
            </a:solidFill>
            <a:ln>
              <a:solidFill>
                <a:srgbClr val="FD61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Graphic 3">
              <a:extLst>
                <a:ext uri="{FF2B5EF4-FFF2-40B4-BE49-F238E27FC236}">
                  <a16:creationId xmlns:a16="http://schemas.microsoft.com/office/drawing/2014/main" id="{D2C3EB77-2310-47A0-948E-61E9C992859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974592" y="2360864"/>
              <a:ext cx="2305448" cy="316223"/>
            </a:xfrm>
            <a:prstGeom prst="rect">
              <a:avLst/>
            </a:prstGeom>
          </p:spPr>
        </p:pic>
        <p:sp>
          <p:nvSpPr>
            <p:cNvPr id="9" name="TextBox 8">
              <a:extLst>
                <a:ext uri="{FF2B5EF4-FFF2-40B4-BE49-F238E27FC236}">
                  <a16:creationId xmlns:a16="http://schemas.microsoft.com/office/drawing/2014/main" id="{3EA14C47-C039-4135-ADF4-0668C060BE5E}"/>
                </a:ext>
              </a:extLst>
            </p:cNvPr>
            <p:cNvSpPr txBox="1"/>
            <p:nvPr/>
          </p:nvSpPr>
          <p:spPr>
            <a:xfrm>
              <a:off x="4974592" y="2752628"/>
              <a:ext cx="4782150" cy="3416320"/>
            </a:xfrm>
            <a:prstGeom prst="rect">
              <a:avLst/>
            </a:prstGeom>
            <a:noFill/>
          </p:spPr>
          <p:txBody>
            <a:bodyPr wrap="square" rtlCol="0">
              <a:spAutoFit/>
            </a:bodyPr>
            <a:lstStyle/>
            <a:p>
              <a:r>
                <a:rPr lang="en-CA" sz="1600" dirty="0">
                  <a:solidFill>
                    <a:schemeClr val="bg1"/>
                  </a:solidFill>
                </a:rPr>
                <a:t>July, 2018</a:t>
              </a:r>
            </a:p>
            <a:p>
              <a:r>
                <a:rPr lang="en-CA" b="1" dirty="0">
                  <a:solidFill>
                    <a:schemeClr val="bg1"/>
                  </a:solidFill>
                </a:rPr>
                <a:t>After tremors, experts warn a huge quake is the greatest threat facing Israel</a:t>
              </a:r>
            </a:p>
            <a:p>
              <a:r>
                <a:rPr lang="en-CA" b="1" dirty="0">
                  <a:solidFill>
                    <a:schemeClr val="bg1"/>
                  </a:solidFill>
                </a:rPr>
                <a:t>“The threat of an earthquake, is in my eyes, the greatest threat facing the state of Israel,” geologist Ariel </a:t>
              </a:r>
              <a:r>
                <a:rPr lang="en-CA" b="1" dirty="0" err="1">
                  <a:solidFill>
                    <a:schemeClr val="bg1"/>
                  </a:solidFill>
                </a:rPr>
                <a:t>Heimann</a:t>
              </a:r>
              <a:r>
                <a:rPr lang="en-CA" b="1" dirty="0">
                  <a:solidFill>
                    <a:schemeClr val="bg1"/>
                  </a:solidFill>
                </a:rPr>
                <a:t> told </a:t>
              </a:r>
              <a:r>
                <a:rPr lang="en-CA" b="1" dirty="0" err="1">
                  <a:solidFill>
                    <a:schemeClr val="bg1"/>
                  </a:solidFill>
                </a:rPr>
                <a:t>Hadashot</a:t>
              </a:r>
              <a:r>
                <a:rPr lang="en-CA" b="1" dirty="0">
                  <a:solidFill>
                    <a:schemeClr val="bg1"/>
                  </a:solidFill>
                </a:rPr>
                <a:t> news on Friday. “It is definitely a greater threat than the </a:t>
              </a:r>
              <a:r>
                <a:rPr lang="en-CA" b="1" dirty="0" err="1">
                  <a:solidFill>
                    <a:schemeClr val="bg1"/>
                  </a:solidFill>
                </a:rPr>
                <a:t>Qassam</a:t>
              </a:r>
              <a:r>
                <a:rPr lang="en-CA" b="1" dirty="0">
                  <a:solidFill>
                    <a:schemeClr val="bg1"/>
                  </a:solidFill>
                </a:rPr>
                <a:t> [rockets] fired from Gaza, and it is a far greater danger than the Iranian threat.” </a:t>
              </a:r>
            </a:p>
          </p:txBody>
        </p:sp>
      </p:grpSp>
    </p:spTree>
    <p:extLst>
      <p:ext uri="{BB962C8B-B14F-4D97-AF65-F5344CB8AC3E}">
        <p14:creationId xmlns:p14="http://schemas.microsoft.com/office/powerpoint/2010/main" val="1060236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81" name="Rectangle 5"/>
          <p:cNvSpPr>
            <a:spLocks noGrp="1" noChangeArrowheads="1"/>
          </p:cNvSpPr>
          <p:nvPr>
            <p:ph type="body" sz="half" idx="2"/>
          </p:nvPr>
        </p:nvSpPr>
        <p:spPr>
          <a:xfrm>
            <a:off x="4616167" y="315604"/>
            <a:ext cx="4233223" cy="6115676"/>
          </a:xfrm>
        </p:spPr>
        <p:txBody>
          <a:bodyPr>
            <a:normAutofit lnSpcReduction="10000"/>
          </a:bodyPr>
          <a:lstStyle/>
          <a:p>
            <a:pPr marL="0" indent="0" algn="ctr">
              <a:buNone/>
            </a:pPr>
            <a:r>
              <a:rPr lang="en-US" sz="3200" dirty="0">
                <a:ln>
                  <a:solidFill>
                    <a:schemeClr val="bg1"/>
                  </a:solidFill>
                </a:ln>
                <a:solidFill>
                  <a:srgbClr val="FF0000"/>
                </a:solidFill>
              </a:rPr>
              <a:t>Zechariah 14</a:t>
            </a:r>
            <a:endParaRPr lang="en-US" sz="3200" dirty="0"/>
          </a:p>
          <a:p>
            <a:r>
              <a:rPr lang="en-US" dirty="0"/>
              <a:t>A plain will be created from </a:t>
            </a:r>
            <a:r>
              <a:rPr lang="en-US" dirty="0" err="1"/>
              <a:t>Geba</a:t>
            </a:r>
            <a:r>
              <a:rPr lang="en-US" dirty="0"/>
              <a:t> to </a:t>
            </a:r>
            <a:r>
              <a:rPr lang="en-US" dirty="0" err="1"/>
              <a:t>Rimmon</a:t>
            </a:r>
            <a:r>
              <a:rPr lang="en-US" dirty="0"/>
              <a:t> – 40 miles </a:t>
            </a:r>
            <a:r>
              <a:rPr lang="en-US" dirty="0">
                <a:ln>
                  <a:solidFill>
                    <a:schemeClr val="bg1"/>
                  </a:solidFill>
                </a:ln>
                <a:solidFill>
                  <a:srgbClr val="FF0000"/>
                </a:solidFill>
              </a:rPr>
              <a:t>(v.10)</a:t>
            </a:r>
          </a:p>
          <a:p>
            <a:r>
              <a:rPr lang="en-US" dirty="0"/>
              <a:t> Living waters to proceed from Zion and revitalize the region </a:t>
            </a:r>
            <a:r>
              <a:rPr lang="en-US" dirty="0">
                <a:ln>
                  <a:solidFill>
                    <a:schemeClr val="bg1"/>
                  </a:solidFill>
                </a:ln>
                <a:solidFill>
                  <a:srgbClr val="FF0000"/>
                </a:solidFill>
              </a:rPr>
              <a:t>(v.8)</a:t>
            </a:r>
          </a:p>
          <a:p>
            <a:r>
              <a:rPr lang="en-US" dirty="0"/>
              <a:t> Jerusalem will be elevated </a:t>
            </a:r>
            <a:r>
              <a:rPr lang="en-US" dirty="0">
                <a:ln>
                  <a:solidFill>
                    <a:schemeClr val="bg1"/>
                  </a:solidFill>
                </a:ln>
                <a:solidFill>
                  <a:srgbClr val="FF0000"/>
                </a:solidFill>
              </a:rPr>
              <a:t>(v.10; Psa.48:2)</a:t>
            </a:r>
          </a:p>
          <a:p>
            <a:r>
              <a:rPr lang="en-US" dirty="0"/>
              <a:t> “Men shall dwell in it, and there shall be no more utter destruction” </a:t>
            </a:r>
            <a:r>
              <a:rPr lang="en-US" dirty="0">
                <a:ln>
                  <a:solidFill>
                    <a:schemeClr val="bg1"/>
                  </a:solidFill>
                </a:ln>
                <a:solidFill>
                  <a:srgbClr val="FF0000"/>
                </a:solidFill>
              </a:rPr>
              <a:t>(v.11)</a:t>
            </a:r>
          </a:p>
        </p:txBody>
      </p:sp>
      <p:pic>
        <p:nvPicPr>
          <p:cNvPr id="7" name="Picture 6" descr="Israel relief map_3A copy.jpg"/>
          <p:cNvPicPr>
            <a:picLocks noChangeAspect="1"/>
          </p:cNvPicPr>
          <p:nvPr/>
        </p:nvPicPr>
        <p:blipFill>
          <a:blip r:embed="rId3" cstate="print"/>
          <a:stretch>
            <a:fillRect/>
          </a:stretch>
        </p:blipFill>
        <p:spPr>
          <a:xfrm>
            <a:off x="0" y="0"/>
            <a:ext cx="4408714" cy="6858000"/>
          </a:xfrm>
          <a:prstGeom prst="rect">
            <a:avLst/>
          </a:prstGeom>
        </p:spPr>
      </p:pic>
      <p:sp>
        <p:nvSpPr>
          <p:cNvPr id="11" name="TextBox 10"/>
          <p:cNvSpPr txBox="1"/>
          <p:nvPr/>
        </p:nvSpPr>
        <p:spPr>
          <a:xfrm>
            <a:off x="897036" y="5457355"/>
            <a:ext cx="892732" cy="276999"/>
          </a:xfrm>
          <a:prstGeom prst="rect">
            <a:avLst/>
          </a:prstGeom>
          <a:noFill/>
        </p:spPr>
        <p:txBody>
          <a:bodyPr wrap="square" rtlCol="0">
            <a:spAutoFit/>
          </a:bodyPr>
          <a:lstStyle/>
          <a:p>
            <a:r>
              <a:rPr lang="en-US" sz="1200" b="1" dirty="0" err="1">
                <a:solidFill>
                  <a:schemeClr val="accent2">
                    <a:lumMod val="75000"/>
                  </a:schemeClr>
                </a:solidFill>
                <a:latin typeface="Bookman Old Style" pitchFamily="18" charset="0"/>
              </a:rPr>
              <a:t>Rimmon</a:t>
            </a:r>
            <a:endParaRPr lang="en-US" sz="1200" b="1" dirty="0">
              <a:solidFill>
                <a:schemeClr val="accent2">
                  <a:lumMod val="75000"/>
                </a:schemeClr>
              </a:solidFill>
              <a:latin typeface="Bookman Old Style" pitchFamily="18" charset="0"/>
            </a:endParaRPr>
          </a:p>
        </p:txBody>
      </p:sp>
      <p:sp>
        <p:nvSpPr>
          <p:cNvPr id="12" name="TextBox 11"/>
          <p:cNvSpPr txBox="1"/>
          <p:nvPr/>
        </p:nvSpPr>
        <p:spPr>
          <a:xfrm>
            <a:off x="2402609" y="3601978"/>
            <a:ext cx="892732" cy="276999"/>
          </a:xfrm>
          <a:prstGeom prst="rect">
            <a:avLst/>
          </a:prstGeom>
          <a:noFill/>
        </p:spPr>
        <p:txBody>
          <a:bodyPr wrap="square" rtlCol="0">
            <a:spAutoFit/>
          </a:bodyPr>
          <a:lstStyle/>
          <a:p>
            <a:r>
              <a:rPr lang="en-US" sz="1200" b="1" dirty="0" err="1">
                <a:solidFill>
                  <a:schemeClr val="accent2">
                    <a:lumMod val="75000"/>
                  </a:schemeClr>
                </a:solidFill>
                <a:latin typeface="Bookman Old Style" pitchFamily="18" charset="0"/>
              </a:rPr>
              <a:t>Geba</a:t>
            </a:r>
            <a:endParaRPr lang="en-US" sz="1200" b="1" dirty="0">
              <a:solidFill>
                <a:schemeClr val="accent2">
                  <a:lumMod val="75000"/>
                </a:schemeClr>
              </a:solidFill>
              <a:latin typeface="Bookman Old Style" pitchFamily="18" charset="0"/>
            </a:endParaRPr>
          </a:p>
        </p:txBody>
      </p:sp>
      <p:sp>
        <p:nvSpPr>
          <p:cNvPr id="24578" name="Rectangle 2"/>
          <p:cNvSpPr>
            <a:spLocks noGrp="1" noChangeArrowheads="1"/>
          </p:cNvSpPr>
          <p:nvPr>
            <p:ph type="title"/>
          </p:nvPr>
        </p:nvSpPr>
        <p:spPr>
          <a:xfrm>
            <a:off x="91440" y="94624"/>
            <a:ext cx="4233223" cy="1100138"/>
          </a:xfrm>
        </p:spPr>
        <p:txBody>
          <a:bodyPr/>
          <a:lstStyle/>
          <a:p>
            <a:pPr algn="ctr"/>
            <a:r>
              <a:rPr lang="en-US" dirty="0">
                <a:solidFill>
                  <a:srgbClr val="663300"/>
                </a:solidFill>
                <a:effectLst>
                  <a:glow rad="139700">
                    <a:srgbClr val="FFFFFF"/>
                  </a:glow>
                </a:effectLst>
              </a:rPr>
              <a:t>Preparation for the Kingdom</a:t>
            </a:r>
          </a:p>
        </p:txBody>
      </p:sp>
      <p:pic>
        <p:nvPicPr>
          <p:cNvPr id="3" name="Online Image Placeholder 2" descr="A picture containing text&#10;&#10;Description automatically generated">
            <a:extLst>
              <a:ext uri="{FF2B5EF4-FFF2-40B4-BE49-F238E27FC236}">
                <a16:creationId xmlns:a16="http://schemas.microsoft.com/office/drawing/2014/main" id="{26B23910-0872-4465-9396-83040A9BAF6A}"/>
              </a:ext>
            </a:extLst>
          </p:cNvPr>
          <p:cNvPicPr>
            <a:picLocks noGrp="1" noChangeAspect="1"/>
          </p:cNvPicPr>
          <p:nvPr>
            <p:ph type="clipArt" sz="half" idx="1"/>
          </p:nvPr>
        </p:nvPicPr>
        <p:blipFill>
          <a:blip r:embed="rId4">
            <a:extLst>
              <a:ext uri="{28A0092B-C50C-407E-A947-70E740481C1C}">
                <a14:useLocalDpi xmlns:a14="http://schemas.microsoft.com/office/drawing/2010/main" val="0"/>
              </a:ext>
            </a:extLst>
          </a:blip>
          <a:stretch>
            <a:fillRect/>
          </a:stretch>
        </p:blipFill>
        <p:spPr>
          <a:xfrm>
            <a:off x="1964427" y="3878977"/>
            <a:ext cx="345597" cy="347622"/>
          </a:xfrm>
        </p:spPr>
      </p:pic>
      <p:cxnSp>
        <p:nvCxnSpPr>
          <p:cNvPr id="5" name="Straight Connector 4">
            <a:extLst>
              <a:ext uri="{FF2B5EF4-FFF2-40B4-BE49-F238E27FC236}">
                <a16:creationId xmlns:a16="http://schemas.microsoft.com/office/drawing/2014/main" id="{202CDBCE-3D4A-4AFF-AE4F-1D7C9128CE70}"/>
              </a:ext>
            </a:extLst>
          </p:cNvPr>
          <p:cNvCxnSpPr/>
          <p:nvPr/>
        </p:nvCxnSpPr>
        <p:spPr>
          <a:xfrm>
            <a:off x="0" y="3657600"/>
            <a:ext cx="440871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78CFD46-E8E5-4F35-B6DC-38A61664C255}"/>
              </a:ext>
            </a:extLst>
          </p:cNvPr>
          <p:cNvCxnSpPr/>
          <p:nvPr/>
        </p:nvCxnSpPr>
        <p:spPr>
          <a:xfrm>
            <a:off x="0" y="5715000"/>
            <a:ext cx="440871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5-Point Star 8"/>
          <p:cNvSpPr/>
          <p:nvPr/>
        </p:nvSpPr>
        <p:spPr>
          <a:xfrm>
            <a:off x="2171880" y="3575260"/>
            <a:ext cx="288189" cy="286021"/>
          </a:xfrm>
          <a:prstGeom prst="star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5-Point Star 9"/>
          <p:cNvSpPr/>
          <p:nvPr/>
        </p:nvSpPr>
        <p:spPr>
          <a:xfrm>
            <a:off x="744665" y="5549598"/>
            <a:ext cx="257130" cy="261825"/>
          </a:xfrm>
          <a:prstGeom prst="star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dissolve">
                                      <p:cBhvr>
                                        <p:cTn id="13" dur="500"/>
                                        <p:tgtEl>
                                          <p:spTgt spid="11"/>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dissolv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endParaRPr lang="en-US"/>
          </a:p>
        </p:txBody>
      </p:sp>
      <p:sp>
        <p:nvSpPr>
          <p:cNvPr id="2" name="Title 1"/>
          <p:cNvSpPr>
            <a:spLocks noGrp="1"/>
          </p:cNvSpPr>
          <p:nvPr>
            <p:ph type="title"/>
          </p:nvPr>
        </p:nvSpPr>
        <p:spPr>
          <a:xfrm>
            <a:off x="685800" y="228600"/>
            <a:ext cx="8229600" cy="1143000"/>
          </a:xfrm>
        </p:spPr>
        <p:txBody>
          <a:bodyPr>
            <a:normAutofit/>
          </a:bodyPr>
          <a:lstStyle/>
          <a:p>
            <a:pPr algn="r"/>
            <a:r>
              <a:rPr lang="en-US" sz="3600" dirty="0">
                <a:solidFill>
                  <a:schemeClr val="bg1"/>
                </a:solidFill>
                <a:effectLst>
                  <a:glow rad="101600">
                    <a:schemeClr val="accent6">
                      <a:satMod val="175000"/>
                      <a:alpha val="40000"/>
                    </a:schemeClr>
                  </a:glow>
                  <a:outerShdw blurRad="38100" dist="38100" dir="2700000" algn="tl">
                    <a:srgbClr val="000000">
                      <a:alpha val="43137"/>
                    </a:srgbClr>
                  </a:outerShdw>
                </a:effectLst>
              </a:rPr>
              <a:t>Preparations for the Temple</a:t>
            </a:r>
          </a:p>
        </p:txBody>
      </p:sp>
      <p:grpSp>
        <p:nvGrpSpPr>
          <p:cNvPr id="4" name="Group 3">
            <a:extLst>
              <a:ext uri="{FF2B5EF4-FFF2-40B4-BE49-F238E27FC236}">
                <a16:creationId xmlns:a16="http://schemas.microsoft.com/office/drawing/2014/main" id="{4A67D0D4-72FC-4DBE-B27E-17ECDDC91648}"/>
              </a:ext>
            </a:extLst>
          </p:cNvPr>
          <p:cNvGrpSpPr/>
          <p:nvPr/>
        </p:nvGrpSpPr>
        <p:grpSpPr>
          <a:xfrm>
            <a:off x="0" y="0"/>
            <a:ext cx="9144000" cy="6858000"/>
            <a:chOff x="0" y="0"/>
            <a:chExt cx="9144000" cy="6858000"/>
          </a:xfrm>
        </p:grpSpPr>
        <p:pic>
          <p:nvPicPr>
            <p:cNvPr id="7" name="Picture 6">
              <a:extLst>
                <a:ext uri="{FF2B5EF4-FFF2-40B4-BE49-F238E27FC236}">
                  <a16:creationId xmlns:a16="http://schemas.microsoft.com/office/drawing/2014/main" id="{4186275C-4F0B-4629-BC66-769AC0C629BB}"/>
                </a:ext>
              </a:extLst>
            </p:cNvPr>
            <p:cNvPicPr>
              <a:picLocks noChangeAspect="1"/>
            </p:cNvPicPr>
            <p:nvPr/>
          </p:nvPicPr>
          <p:blipFill rotWithShape="1">
            <a:blip r:embed="rId3"/>
            <a:srcRect l="22952" t="40899" r="48550" b="21683"/>
            <a:stretch/>
          </p:blipFill>
          <p:spPr>
            <a:xfrm>
              <a:off x="0" y="0"/>
              <a:ext cx="9144000" cy="6858000"/>
            </a:xfrm>
            <a:prstGeom prst="rect">
              <a:avLst/>
            </a:prstGeom>
          </p:spPr>
        </p:pic>
        <p:sp>
          <p:nvSpPr>
            <p:cNvPr id="3" name="Rectangle 2">
              <a:extLst>
                <a:ext uri="{FF2B5EF4-FFF2-40B4-BE49-F238E27FC236}">
                  <a16:creationId xmlns:a16="http://schemas.microsoft.com/office/drawing/2014/main" id="{34CD8971-9958-4393-84E6-0937B185F3EC}"/>
                </a:ext>
              </a:extLst>
            </p:cNvPr>
            <p:cNvSpPr/>
            <p:nvPr/>
          </p:nvSpPr>
          <p:spPr>
            <a:xfrm>
              <a:off x="0" y="5769204"/>
              <a:ext cx="3619893" cy="10887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8" name="TextBox 7">
            <a:extLst>
              <a:ext uri="{FF2B5EF4-FFF2-40B4-BE49-F238E27FC236}">
                <a16:creationId xmlns:a16="http://schemas.microsoft.com/office/drawing/2014/main" id="{E61268DC-E641-45C4-8698-545AF2F8040E}"/>
              </a:ext>
            </a:extLst>
          </p:cNvPr>
          <p:cNvSpPr txBox="1"/>
          <p:nvPr/>
        </p:nvSpPr>
        <p:spPr>
          <a:xfrm>
            <a:off x="140688" y="3426643"/>
            <a:ext cx="3959258" cy="3231654"/>
          </a:xfrm>
          <a:prstGeom prst="rect">
            <a:avLst/>
          </a:prstGeom>
          <a:noFill/>
        </p:spPr>
        <p:txBody>
          <a:bodyPr wrap="square" rtlCol="0">
            <a:spAutoFit/>
          </a:bodyPr>
          <a:lstStyle/>
          <a:p>
            <a:pPr algn="ctr"/>
            <a:r>
              <a:rPr lang="en-CA" sz="2400" b="1" dirty="0">
                <a:ln>
                  <a:solidFill>
                    <a:schemeClr val="bg1"/>
                  </a:solidFill>
                </a:ln>
                <a:solidFill>
                  <a:srgbClr val="FF0000"/>
                </a:solidFill>
                <a:latin typeface="+mn-lt"/>
              </a:rPr>
              <a:t>Ezekiel 47:9</a:t>
            </a:r>
          </a:p>
          <a:p>
            <a:r>
              <a:rPr lang="en-CA" sz="2000" b="1" dirty="0">
                <a:solidFill>
                  <a:schemeClr val="bg1"/>
                </a:solidFill>
                <a:latin typeface="+mn-lt"/>
              </a:rPr>
              <a:t>And it shall come to pass, </a:t>
            </a:r>
            <a:r>
              <a:rPr lang="en-CA" sz="2000" b="1" i="1" dirty="0">
                <a:solidFill>
                  <a:schemeClr val="bg1"/>
                </a:solidFill>
                <a:latin typeface="+mn-lt"/>
              </a:rPr>
              <a:t>that</a:t>
            </a:r>
            <a:r>
              <a:rPr lang="en-CA" sz="2000" b="1" dirty="0">
                <a:solidFill>
                  <a:schemeClr val="bg1"/>
                </a:solidFill>
                <a:latin typeface="+mn-lt"/>
              </a:rPr>
              <a:t> every thing that </a:t>
            </a:r>
            <a:r>
              <a:rPr lang="en-CA" sz="2000" b="1" dirty="0" err="1">
                <a:solidFill>
                  <a:schemeClr val="bg1"/>
                </a:solidFill>
                <a:latin typeface="+mn-lt"/>
              </a:rPr>
              <a:t>liveth</a:t>
            </a:r>
            <a:r>
              <a:rPr lang="en-CA" sz="2000" b="1" dirty="0">
                <a:solidFill>
                  <a:schemeClr val="bg1"/>
                </a:solidFill>
                <a:latin typeface="+mn-lt"/>
              </a:rPr>
              <a:t>, which </a:t>
            </a:r>
            <a:r>
              <a:rPr lang="en-CA" sz="2000" b="1" dirty="0" err="1">
                <a:solidFill>
                  <a:schemeClr val="bg1"/>
                </a:solidFill>
                <a:latin typeface="+mn-lt"/>
              </a:rPr>
              <a:t>moveth</a:t>
            </a:r>
            <a:r>
              <a:rPr lang="en-CA" sz="2000" b="1" dirty="0">
                <a:solidFill>
                  <a:schemeClr val="bg1"/>
                </a:solidFill>
                <a:latin typeface="+mn-lt"/>
              </a:rPr>
              <a:t>, whithersoever the rivers shall come, shall live: and there shall be a very great multitude of fish, because these waters shall come thither: for they shall be healed; and every thing shall live whither the river cometh.</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map&#10;&#10;Description automatically generated">
            <a:extLst>
              <a:ext uri="{FF2B5EF4-FFF2-40B4-BE49-F238E27FC236}">
                <a16:creationId xmlns:a16="http://schemas.microsoft.com/office/drawing/2014/main" id="{E8A6A43C-FCCB-4B32-91CC-713EA4B527D7}"/>
              </a:ext>
            </a:extLst>
          </p:cNvPr>
          <p:cNvPicPr>
            <a:picLocks noChangeAspect="1"/>
          </p:cNvPicPr>
          <p:nvPr/>
        </p:nvPicPr>
        <p:blipFill rotWithShape="1">
          <a:blip r:embed="rId3">
            <a:extLst>
              <a:ext uri="{28A0092B-C50C-407E-A947-70E740481C1C}">
                <a14:useLocalDpi xmlns:a14="http://schemas.microsoft.com/office/drawing/2010/main" val="0"/>
              </a:ext>
            </a:extLst>
          </a:blip>
          <a:srcRect l="25519" t="25716" r="12864" b="11023"/>
          <a:stretch/>
        </p:blipFill>
        <p:spPr>
          <a:xfrm>
            <a:off x="0" y="0"/>
            <a:ext cx="9144000" cy="6858000"/>
          </a:xfrm>
          <a:prstGeom prst="rect">
            <a:avLst/>
          </a:prstGeom>
        </p:spPr>
      </p:pic>
      <p:sp>
        <p:nvSpPr>
          <p:cNvPr id="9" name="TextBox 8">
            <a:extLst>
              <a:ext uri="{FF2B5EF4-FFF2-40B4-BE49-F238E27FC236}">
                <a16:creationId xmlns:a16="http://schemas.microsoft.com/office/drawing/2014/main" id="{90F19744-5872-45E8-8105-BA9F8C8ECA2E}"/>
              </a:ext>
            </a:extLst>
          </p:cNvPr>
          <p:cNvSpPr txBox="1"/>
          <p:nvPr/>
        </p:nvSpPr>
        <p:spPr>
          <a:xfrm>
            <a:off x="659425" y="658362"/>
            <a:ext cx="5212080" cy="3170099"/>
          </a:xfrm>
          <a:prstGeom prst="rect">
            <a:avLst/>
          </a:prstGeom>
          <a:noFill/>
        </p:spPr>
        <p:txBody>
          <a:bodyPr wrap="square" rtlCol="0">
            <a:spAutoFit/>
          </a:bodyPr>
          <a:lstStyle/>
          <a:p>
            <a:pPr algn="ctr"/>
            <a:r>
              <a:rPr lang="en-CA" sz="3200" b="1" dirty="0">
                <a:ln>
                  <a:solidFill>
                    <a:schemeClr val="tx1"/>
                  </a:solidFill>
                </a:ln>
                <a:solidFill>
                  <a:srgbClr val="FF0000"/>
                </a:solidFill>
                <a:effectLst>
                  <a:glow rad="139700">
                    <a:srgbClr val="FFFFFF"/>
                  </a:glow>
                </a:effectLst>
                <a:latin typeface="+mn-lt"/>
              </a:rPr>
              <a:t>Genesis 15:18</a:t>
            </a:r>
            <a:r>
              <a:rPr lang="en-CA" sz="3200" b="1" dirty="0">
                <a:solidFill>
                  <a:srgbClr val="000066"/>
                </a:solidFill>
                <a:effectLst>
                  <a:glow rad="139700">
                    <a:srgbClr val="FFFFFF"/>
                  </a:glow>
                </a:effectLst>
                <a:latin typeface="+mn-lt"/>
              </a:rPr>
              <a:t>  </a:t>
            </a:r>
          </a:p>
          <a:p>
            <a:r>
              <a:rPr lang="en-CA" sz="2800" b="1" dirty="0">
                <a:solidFill>
                  <a:srgbClr val="000066"/>
                </a:solidFill>
                <a:effectLst>
                  <a:glow rad="139700">
                    <a:srgbClr val="FFFFFF"/>
                  </a:glow>
                </a:effectLst>
                <a:latin typeface="+mn-lt"/>
              </a:rPr>
              <a:t>In the same day the LORD made a covenant with Abram, saying, Unto thy seed have I given this land, from the river of Egypt unto the great river, the river Euphrates:</a:t>
            </a:r>
          </a:p>
        </p:txBody>
      </p:sp>
      <p:sp>
        <p:nvSpPr>
          <p:cNvPr id="2" name="Arrow: Left-Right 1">
            <a:extLst>
              <a:ext uri="{FF2B5EF4-FFF2-40B4-BE49-F238E27FC236}">
                <a16:creationId xmlns:a16="http://schemas.microsoft.com/office/drawing/2014/main" id="{1FCC1907-A9F7-4A90-A2A5-BBA29C264661}"/>
              </a:ext>
            </a:extLst>
          </p:cNvPr>
          <p:cNvSpPr/>
          <p:nvPr/>
        </p:nvSpPr>
        <p:spPr>
          <a:xfrm rot="20509827">
            <a:off x="186980" y="3984553"/>
            <a:ext cx="7089901" cy="664330"/>
          </a:xfrm>
          <a:prstGeom prst="lef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Oval 2">
            <a:extLst>
              <a:ext uri="{FF2B5EF4-FFF2-40B4-BE49-F238E27FC236}">
                <a16:creationId xmlns:a16="http://schemas.microsoft.com/office/drawing/2014/main" id="{CD413131-4C44-49EE-A1B8-D038E31DE65C}"/>
              </a:ext>
            </a:extLst>
          </p:cNvPr>
          <p:cNvSpPr/>
          <p:nvPr/>
        </p:nvSpPr>
        <p:spPr>
          <a:xfrm>
            <a:off x="2101952" y="3018934"/>
            <a:ext cx="914400" cy="1619054"/>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37"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outVertical)">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animBg="1"/>
      <p:bldP spid="3" grpId="0" animBg="1"/>
      <p:bldP spid="3"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endParaRPr lang="en-US" altLang="en-US"/>
          </a:p>
        </p:txBody>
      </p:sp>
      <p:sp>
        <p:nvSpPr>
          <p:cNvPr id="50179" name="Rectangle 3"/>
          <p:cNvSpPr>
            <a:spLocks noGrp="1" noChangeArrowheads="1"/>
          </p:cNvSpPr>
          <p:nvPr>
            <p:ph type="body" idx="1"/>
          </p:nvPr>
        </p:nvSpPr>
        <p:spPr/>
        <p:txBody>
          <a:bodyPr/>
          <a:lstStyle/>
          <a:p>
            <a:endParaRPr lang="en-US" altLang="en-US"/>
          </a:p>
        </p:txBody>
      </p:sp>
      <p:grpSp>
        <p:nvGrpSpPr>
          <p:cNvPr id="50187" name="Group 11"/>
          <p:cNvGrpSpPr>
            <a:grpSpLocks/>
          </p:cNvGrpSpPr>
          <p:nvPr/>
        </p:nvGrpSpPr>
        <p:grpSpPr bwMode="auto">
          <a:xfrm>
            <a:off x="0" y="0"/>
            <a:ext cx="9144000" cy="6858000"/>
            <a:chOff x="0" y="0"/>
            <a:chExt cx="5760" cy="4320"/>
          </a:xfrm>
        </p:grpSpPr>
        <p:pic>
          <p:nvPicPr>
            <p:cNvPr id="50183" name="Picture 7" descr="Genesis 15v18_2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760" cy="4320"/>
            </a:xfrm>
            <a:prstGeom prst="rect">
              <a:avLst/>
            </a:prstGeom>
            <a:noFill/>
            <a:extLst>
              <a:ext uri="{909E8E84-426E-40DD-AFC4-6F175D3DCCD1}">
                <a14:hiddenFill xmlns:a14="http://schemas.microsoft.com/office/drawing/2010/main">
                  <a:solidFill>
                    <a:srgbClr val="FFFFFF"/>
                  </a:solidFill>
                </a14:hiddenFill>
              </a:ext>
            </a:extLst>
          </p:spPr>
        </p:pic>
        <p:sp>
          <p:nvSpPr>
            <p:cNvPr id="50186" name="Text Box 10"/>
            <p:cNvSpPr txBox="1">
              <a:spLocks noChangeArrowheads="1"/>
            </p:cNvSpPr>
            <p:nvPr/>
          </p:nvSpPr>
          <p:spPr bwMode="auto">
            <a:xfrm>
              <a:off x="2832" y="4008"/>
              <a:ext cx="283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b="1" i="1">
                  <a:latin typeface="Bookman Old Style" panose="02050604050505020204" pitchFamily="18" charset="0"/>
                </a:rPr>
                <a:t>The boundaries of the promise land</a:t>
              </a:r>
            </a:p>
          </p:txBody>
        </p:sp>
      </p:grpSp>
      <p:sp>
        <p:nvSpPr>
          <p:cNvPr id="2" name="TextBox 1">
            <a:extLst>
              <a:ext uri="{FF2B5EF4-FFF2-40B4-BE49-F238E27FC236}">
                <a16:creationId xmlns:a16="http://schemas.microsoft.com/office/drawing/2014/main" id="{453520C6-CC50-489C-ADC0-152B7335D7BD}"/>
              </a:ext>
            </a:extLst>
          </p:cNvPr>
          <p:cNvSpPr txBox="1"/>
          <p:nvPr/>
        </p:nvSpPr>
        <p:spPr>
          <a:xfrm rot="20496317">
            <a:off x="3085484" y="2981737"/>
            <a:ext cx="2912883" cy="661669"/>
          </a:xfrm>
          <a:prstGeom prst="rect">
            <a:avLst/>
          </a:prstGeom>
          <a:noFill/>
        </p:spPr>
        <p:txBody>
          <a:bodyPr wrap="square" rtlCol="0">
            <a:prstTxWarp prst="textPlain">
              <a:avLst/>
            </a:prstTxWarp>
            <a:spAutoFit/>
          </a:bodyPr>
          <a:lstStyle/>
          <a:p>
            <a:pPr algn="l"/>
            <a:r>
              <a:rPr lang="en-CA" b="1" dirty="0">
                <a:ln w="22225">
                  <a:solidFill>
                    <a:schemeClr val="accent2"/>
                  </a:solidFill>
                  <a:prstDash val="solid"/>
                </a:ln>
                <a:solidFill>
                  <a:schemeClr val="accent2">
                    <a:lumMod val="40000"/>
                    <a:lumOff val="60000"/>
                  </a:schemeClr>
                </a:solidFill>
                <a:latin typeface="Castellar" panose="020A0402060406010301" pitchFamily="18" charset="0"/>
              </a:rPr>
              <a:t>ISRAEL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BA94B0-017E-41DC-B72E-3ECD6D1E6644}"/>
              </a:ext>
            </a:extLst>
          </p:cNvPr>
          <p:cNvSpPr>
            <a:spLocks noGrp="1"/>
          </p:cNvSpPr>
          <p:nvPr>
            <p:ph type="title"/>
          </p:nvPr>
        </p:nvSpPr>
        <p:spPr/>
        <p:txBody>
          <a:bodyPr/>
          <a:lstStyle/>
          <a:p>
            <a:r>
              <a:rPr lang="en-CA" dirty="0"/>
              <a:t>The wealth of the nations</a:t>
            </a:r>
          </a:p>
        </p:txBody>
      </p:sp>
      <p:sp>
        <p:nvSpPr>
          <p:cNvPr id="4" name="Content Placeholder 3">
            <a:extLst>
              <a:ext uri="{FF2B5EF4-FFF2-40B4-BE49-F238E27FC236}">
                <a16:creationId xmlns:a16="http://schemas.microsoft.com/office/drawing/2014/main" id="{6E9DD506-AB07-435B-A219-97BDD6521CBE}"/>
              </a:ext>
            </a:extLst>
          </p:cNvPr>
          <p:cNvSpPr>
            <a:spLocks noGrp="1"/>
          </p:cNvSpPr>
          <p:nvPr>
            <p:ph idx="1"/>
          </p:nvPr>
        </p:nvSpPr>
        <p:spPr>
          <a:xfrm>
            <a:off x="263236" y="981075"/>
            <a:ext cx="8639754" cy="3636645"/>
          </a:xfrm>
        </p:spPr>
        <p:txBody>
          <a:bodyPr/>
          <a:lstStyle/>
          <a:p>
            <a:r>
              <a:rPr lang="en-CA" dirty="0"/>
              <a:t>Egyptians spoiled at the Exodus – </a:t>
            </a:r>
            <a:r>
              <a:rPr lang="en-CA" dirty="0">
                <a:ln>
                  <a:solidFill>
                    <a:schemeClr val="bg1"/>
                  </a:solidFill>
                </a:ln>
                <a:solidFill>
                  <a:srgbClr val="FF0000"/>
                </a:solidFill>
              </a:rPr>
              <a:t>Exod. 3:22; 12:36</a:t>
            </a:r>
          </a:p>
          <a:p>
            <a:pPr lvl="1"/>
            <a:r>
              <a:rPr lang="en-CA" sz="2800" dirty="0"/>
              <a:t>Used for building the Tabernacle – </a:t>
            </a:r>
            <a:r>
              <a:rPr lang="en-CA" sz="2800" dirty="0">
                <a:ln>
                  <a:solidFill>
                    <a:schemeClr val="bg1"/>
                  </a:solidFill>
                </a:ln>
                <a:solidFill>
                  <a:srgbClr val="FF0000"/>
                </a:solidFill>
              </a:rPr>
              <a:t>Exod. 25:1-8</a:t>
            </a:r>
          </a:p>
          <a:p>
            <a:r>
              <a:rPr lang="en-CA" dirty="0"/>
              <a:t>Wealth of nations taken by David – </a:t>
            </a:r>
            <a:r>
              <a:rPr lang="en-CA" dirty="0">
                <a:ln>
                  <a:solidFill>
                    <a:schemeClr val="bg1"/>
                  </a:solidFill>
                </a:ln>
                <a:solidFill>
                  <a:srgbClr val="FF0000"/>
                </a:solidFill>
              </a:rPr>
              <a:t>2Sam. 8:1-10</a:t>
            </a:r>
          </a:p>
          <a:p>
            <a:pPr lvl="1"/>
            <a:r>
              <a:rPr lang="en-CA" sz="2800" dirty="0"/>
              <a:t>Used for building the Temple – </a:t>
            </a:r>
            <a:r>
              <a:rPr lang="en-CA" sz="2800" dirty="0">
                <a:ln>
                  <a:solidFill>
                    <a:schemeClr val="bg1"/>
                  </a:solidFill>
                </a:ln>
                <a:solidFill>
                  <a:srgbClr val="FF0000"/>
                </a:solidFill>
              </a:rPr>
              <a:t>2Sam. 8:11</a:t>
            </a:r>
          </a:p>
          <a:p>
            <a:pPr>
              <a:spcBef>
                <a:spcPts val="1200"/>
              </a:spcBef>
            </a:pPr>
            <a:r>
              <a:rPr lang="en-CA" dirty="0"/>
              <a:t>Israel will spoil Gog’s army – </a:t>
            </a:r>
            <a:r>
              <a:rPr lang="en-CA" dirty="0">
                <a:ln>
                  <a:solidFill>
                    <a:schemeClr val="bg1"/>
                  </a:solidFill>
                </a:ln>
                <a:solidFill>
                  <a:srgbClr val="FF0000"/>
                </a:solidFill>
              </a:rPr>
              <a:t>Ezek. 39:10</a:t>
            </a:r>
          </a:p>
          <a:p>
            <a:r>
              <a:rPr lang="en-CA" dirty="0"/>
              <a:t>The nations that submit to Christ offer gifts – </a:t>
            </a:r>
            <a:r>
              <a:rPr lang="en-CA" dirty="0">
                <a:ln>
                  <a:solidFill>
                    <a:schemeClr val="bg1"/>
                  </a:solidFill>
                </a:ln>
                <a:solidFill>
                  <a:srgbClr val="FF0000"/>
                </a:solidFill>
              </a:rPr>
              <a:t>Psa.72:10; Isa.60:5-6, 9; Zech.14:14</a:t>
            </a:r>
          </a:p>
          <a:p>
            <a:pPr lvl="1"/>
            <a:r>
              <a:rPr lang="en-CA" sz="2800" dirty="0"/>
              <a:t>Use for building the Temple – </a:t>
            </a:r>
            <a:r>
              <a:rPr lang="en-CA" sz="2800" dirty="0">
                <a:ln>
                  <a:solidFill>
                    <a:schemeClr val="bg1"/>
                  </a:solidFill>
                </a:ln>
                <a:solidFill>
                  <a:srgbClr val="FF0000"/>
                </a:solidFill>
              </a:rPr>
              <a:t>Psa. 68:29</a:t>
            </a:r>
          </a:p>
        </p:txBody>
      </p:sp>
      <p:pic>
        <p:nvPicPr>
          <p:cNvPr id="5" name="Picture 4" descr="Ezekiels Temple_2.JPG">
            <a:extLst>
              <a:ext uri="{FF2B5EF4-FFF2-40B4-BE49-F238E27FC236}">
                <a16:creationId xmlns:a16="http://schemas.microsoft.com/office/drawing/2014/main" id="{931BE145-3D2D-43F9-80F2-45DA8BC9B78C}"/>
              </a:ext>
            </a:extLst>
          </p:cNvPr>
          <p:cNvPicPr>
            <a:picLocks noChangeAspect="1"/>
          </p:cNvPicPr>
          <p:nvPr/>
        </p:nvPicPr>
        <p:blipFill>
          <a:blip r:embed="rId3"/>
          <a:stretch>
            <a:fillRect/>
          </a:stretch>
        </p:blipFill>
        <p:spPr>
          <a:xfrm>
            <a:off x="5307676" y="4681969"/>
            <a:ext cx="3553750" cy="183365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6" name="Content Placeholder 3">
            <a:extLst>
              <a:ext uri="{FF2B5EF4-FFF2-40B4-BE49-F238E27FC236}">
                <a16:creationId xmlns:a16="http://schemas.microsoft.com/office/drawing/2014/main" id="{0FCB29D2-A9E6-4828-9923-A183748BC6D6}"/>
              </a:ext>
            </a:extLst>
          </p:cNvPr>
          <p:cNvSpPr txBox="1">
            <a:spLocks/>
          </p:cNvSpPr>
          <p:nvPr/>
        </p:nvSpPr>
        <p:spPr bwMode="auto">
          <a:xfrm>
            <a:off x="282574" y="4541101"/>
            <a:ext cx="5025102" cy="2250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42913" indent="-442913" algn="l" rtl="0" eaLnBrk="0" fontAlgn="base" hangingPunct="0">
              <a:spcBef>
                <a:spcPts val="0"/>
              </a:spcBef>
              <a:spcAft>
                <a:spcPct val="0"/>
              </a:spcAft>
              <a:buClr>
                <a:srgbClr val="FFFF00"/>
              </a:buClr>
              <a:buSzPct val="85000"/>
              <a:buFont typeface="Wingdings" panose="05000000000000000000" pitchFamily="2" charset="2"/>
              <a:buChar char="q"/>
              <a:defRPr sz="2800" b="1">
                <a:solidFill>
                  <a:schemeClr val="bg1"/>
                </a:solidFill>
                <a:latin typeface="Candara" panose="020E0502030303020204" pitchFamily="34" charset="0"/>
                <a:ea typeface="+mn-ea"/>
                <a:cs typeface="+mn-cs"/>
              </a:defRPr>
            </a:lvl1pPr>
            <a:lvl2pPr marL="908050" indent="-285750" algn="l" rtl="0" eaLnBrk="0" fontAlgn="base" hangingPunct="0">
              <a:spcBef>
                <a:spcPts val="0"/>
              </a:spcBef>
              <a:spcAft>
                <a:spcPct val="0"/>
              </a:spcAft>
              <a:buClr>
                <a:srgbClr val="FFFF00"/>
              </a:buClr>
              <a:buSzPct val="85000"/>
              <a:buFont typeface="Wingdings" panose="05000000000000000000" pitchFamily="2" charset="2"/>
              <a:buChar char="v"/>
              <a:defRPr sz="2800" b="1">
                <a:solidFill>
                  <a:schemeClr val="bg1"/>
                </a:solidFill>
                <a:latin typeface="Candara" panose="020E0502030303020204" pitchFamily="34" charset="0"/>
              </a:defRPr>
            </a:lvl2pPr>
            <a:lvl3pPr marL="1316038" indent="-228600" algn="l" rtl="0" eaLnBrk="0" fontAlgn="base" hangingPunct="0">
              <a:spcBef>
                <a:spcPts val="0"/>
              </a:spcBef>
              <a:spcAft>
                <a:spcPct val="0"/>
              </a:spcAft>
              <a:buClr>
                <a:srgbClr val="FFFF00"/>
              </a:buClr>
              <a:buSzPct val="85000"/>
              <a:buFont typeface="Wingdings" panose="05000000000000000000" pitchFamily="2" charset="2"/>
              <a:buChar char="Ø"/>
              <a:defRPr sz="2400" b="1">
                <a:solidFill>
                  <a:schemeClr val="bg1"/>
                </a:solidFill>
                <a:latin typeface="Candara" panose="020E0502030303020204" pitchFamily="34" charset="0"/>
              </a:defRPr>
            </a:lvl3pPr>
            <a:lvl4pPr marL="1724025" indent="-228600" algn="l" rtl="0" eaLnBrk="0" fontAlgn="base" hangingPunct="0">
              <a:spcBef>
                <a:spcPts val="0"/>
              </a:spcBef>
              <a:spcAft>
                <a:spcPct val="0"/>
              </a:spcAft>
              <a:buClr>
                <a:srgbClr val="FFFF00"/>
              </a:buClr>
              <a:buSzPct val="85000"/>
              <a:buFont typeface="Wingdings" panose="05000000000000000000" pitchFamily="2" charset="2"/>
              <a:buChar char="q"/>
              <a:defRPr>
                <a:solidFill>
                  <a:schemeClr val="bg1"/>
                </a:solidFill>
                <a:latin typeface="Candara" panose="020E0502030303020204" pitchFamily="34" charset="0"/>
              </a:defRPr>
            </a:lvl4pPr>
            <a:lvl5pPr marL="2132013" indent="-228600" algn="l" rtl="0" eaLnBrk="0" fontAlgn="base" hangingPunct="0">
              <a:spcBef>
                <a:spcPts val="0"/>
              </a:spcBef>
              <a:spcAft>
                <a:spcPct val="0"/>
              </a:spcAft>
              <a:buClr>
                <a:srgbClr val="FFFF00"/>
              </a:buClr>
              <a:buSzPct val="85000"/>
              <a:buFont typeface="Wingdings" panose="05000000000000000000" pitchFamily="2" charset="2"/>
              <a:buChar char="q"/>
              <a:defRPr>
                <a:solidFill>
                  <a:schemeClr val="bg1"/>
                </a:solidFill>
                <a:latin typeface="Candara" panose="020E0502030303020204" pitchFamily="34" charset="0"/>
              </a:defRPr>
            </a:lvl5pPr>
            <a:lvl6pPr marL="2589213" indent="-228600" algn="l" rtl="0" fontAlgn="base">
              <a:spcBef>
                <a:spcPct val="20000"/>
              </a:spcBef>
              <a:spcAft>
                <a:spcPct val="0"/>
              </a:spcAft>
              <a:buClr>
                <a:srgbClr val="000099"/>
              </a:buClr>
              <a:buSzPct val="85000"/>
              <a:buChar char="»"/>
              <a:defRPr>
                <a:solidFill>
                  <a:schemeClr val="tx1"/>
                </a:solidFill>
                <a:latin typeface="+mn-lt"/>
              </a:defRPr>
            </a:lvl6pPr>
            <a:lvl7pPr marL="3046413" indent="-228600" algn="l" rtl="0" fontAlgn="base">
              <a:spcBef>
                <a:spcPct val="20000"/>
              </a:spcBef>
              <a:spcAft>
                <a:spcPct val="0"/>
              </a:spcAft>
              <a:buClr>
                <a:srgbClr val="000099"/>
              </a:buClr>
              <a:buSzPct val="85000"/>
              <a:buChar char="»"/>
              <a:defRPr>
                <a:solidFill>
                  <a:schemeClr val="tx1"/>
                </a:solidFill>
                <a:latin typeface="+mn-lt"/>
              </a:defRPr>
            </a:lvl7pPr>
            <a:lvl8pPr marL="3503613" indent="-228600" algn="l" rtl="0" fontAlgn="base">
              <a:spcBef>
                <a:spcPct val="20000"/>
              </a:spcBef>
              <a:spcAft>
                <a:spcPct val="0"/>
              </a:spcAft>
              <a:buClr>
                <a:srgbClr val="000099"/>
              </a:buClr>
              <a:buSzPct val="85000"/>
              <a:buChar char="»"/>
              <a:defRPr>
                <a:solidFill>
                  <a:schemeClr val="tx1"/>
                </a:solidFill>
                <a:latin typeface="+mn-lt"/>
              </a:defRPr>
            </a:lvl8pPr>
            <a:lvl9pPr marL="3960813" indent="-228600" algn="l" rtl="0" fontAlgn="base">
              <a:spcBef>
                <a:spcPct val="20000"/>
              </a:spcBef>
              <a:spcAft>
                <a:spcPct val="0"/>
              </a:spcAft>
              <a:buClr>
                <a:srgbClr val="000099"/>
              </a:buClr>
              <a:buSzPct val="85000"/>
              <a:buChar char="»"/>
              <a:defRPr>
                <a:solidFill>
                  <a:schemeClr val="tx1"/>
                </a:solidFill>
                <a:latin typeface="+mn-lt"/>
              </a:defRPr>
            </a:lvl9pPr>
          </a:lstStyle>
          <a:p>
            <a:r>
              <a:rPr lang="en-CA" kern="0" dirty="0"/>
              <a:t>Zion, the place of God’s rest – </a:t>
            </a:r>
            <a:r>
              <a:rPr lang="en-CA" kern="0" dirty="0">
                <a:ln>
                  <a:solidFill>
                    <a:schemeClr val="bg1"/>
                  </a:solidFill>
                </a:ln>
                <a:solidFill>
                  <a:srgbClr val="FF0000"/>
                </a:solidFill>
              </a:rPr>
              <a:t>Deut.12:5, 9; Psa.132:13-4</a:t>
            </a:r>
          </a:p>
          <a:p>
            <a:r>
              <a:rPr lang="en-CA" kern="0" dirty="0"/>
              <a:t>House of prayer for nations – </a:t>
            </a:r>
            <a:r>
              <a:rPr lang="en-CA" kern="0" dirty="0">
                <a:ln>
                  <a:solidFill>
                    <a:schemeClr val="bg1"/>
                  </a:solidFill>
                </a:ln>
                <a:solidFill>
                  <a:srgbClr val="FF0000"/>
                </a:solidFill>
              </a:rPr>
              <a:t>Isa.56:7; Isa.60:13; Ezek.43:7</a:t>
            </a:r>
          </a:p>
        </p:txBody>
      </p:sp>
    </p:spTree>
    <p:extLst>
      <p:ext uri="{BB962C8B-B14F-4D97-AF65-F5344CB8AC3E}">
        <p14:creationId xmlns:p14="http://schemas.microsoft.com/office/powerpoint/2010/main" val="160026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500"/>
                                        <p:tgtEl>
                                          <p:spTgt spid="4">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5" end="5"/>
                                            </p:txEl>
                                          </p:spTgt>
                                        </p:tgtEl>
                                        <p:attrNameLst>
                                          <p:attrName>style.visibility</p:attrName>
                                        </p:attrNameLst>
                                      </p:cBhvr>
                                      <p:to>
                                        <p:strVal val="visible"/>
                                      </p:to>
                                    </p:set>
                                    <p:animEffect transition="in" filter="fade">
                                      <p:cBhvr>
                                        <p:cTn id="10" dur="500"/>
                                        <p:tgtEl>
                                          <p:spTgt spid="4">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animEffect transition="in" filter="fade">
                                      <p:cBhvr>
                                        <p:cTn id="13" dur="500"/>
                                        <p:tgtEl>
                                          <p:spTgt spid="4">
                                            <p:txEl>
                                              <p:pRg st="6" end="6"/>
                                            </p:txEl>
                                          </p:spTgt>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9" name="Picture 4" descr="Heaven_1 copy">
            <a:extLst>
              <a:ext uri="{FF2B5EF4-FFF2-40B4-BE49-F238E27FC236}">
                <a16:creationId xmlns:a16="http://schemas.microsoft.com/office/drawing/2014/main" id="{5BB3B20E-DED4-4AB0-8294-76CA67B6E35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722"/>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Rectangle 2">
            <a:extLst>
              <a:ext uri="{FF2B5EF4-FFF2-40B4-BE49-F238E27FC236}">
                <a16:creationId xmlns:a16="http://schemas.microsoft.com/office/drawing/2014/main" id="{FE785F5B-75A4-4CFB-8681-C53837BB46D4}"/>
              </a:ext>
            </a:extLst>
          </p:cNvPr>
          <p:cNvSpPr>
            <a:spLocks noGrp="1" noChangeArrowheads="1"/>
          </p:cNvSpPr>
          <p:nvPr>
            <p:ph type="title"/>
          </p:nvPr>
        </p:nvSpPr>
        <p:spPr/>
        <p:txBody>
          <a:bodyPr/>
          <a:lstStyle/>
          <a:p>
            <a:pPr eaLnBrk="1" hangingPunct="1"/>
            <a:r>
              <a:rPr lang="en-US" altLang="en-US" dirty="0">
                <a:solidFill>
                  <a:srgbClr val="FFC000"/>
                </a:solidFill>
                <a:effectLst>
                  <a:glow rad="139700">
                    <a:srgbClr val="1C1C1C"/>
                  </a:glow>
                </a:effectLst>
              </a:rPr>
              <a:t>The new heavens and new earth</a:t>
            </a:r>
          </a:p>
        </p:txBody>
      </p:sp>
      <p:sp>
        <p:nvSpPr>
          <p:cNvPr id="21508" name="Rectangle 3">
            <a:extLst>
              <a:ext uri="{FF2B5EF4-FFF2-40B4-BE49-F238E27FC236}">
                <a16:creationId xmlns:a16="http://schemas.microsoft.com/office/drawing/2014/main" id="{AD6660C6-3F7E-496F-85C0-DBE74C8A9441}"/>
              </a:ext>
            </a:extLst>
          </p:cNvPr>
          <p:cNvSpPr>
            <a:spLocks noGrp="1" noChangeArrowheads="1"/>
          </p:cNvSpPr>
          <p:nvPr>
            <p:ph type="body" idx="1"/>
          </p:nvPr>
        </p:nvSpPr>
        <p:spPr>
          <a:xfrm>
            <a:off x="263235" y="981074"/>
            <a:ext cx="4813589" cy="5556885"/>
          </a:xfrm>
        </p:spPr>
        <p:txBody>
          <a:bodyPr/>
          <a:lstStyle/>
          <a:p>
            <a:pPr marL="450850" indent="-450850" eaLnBrk="1" hangingPunct="1"/>
            <a:r>
              <a:rPr lang="en-US" altLang="en-US" dirty="0">
                <a:effectLst>
                  <a:glow rad="139700">
                    <a:srgbClr val="333333"/>
                  </a:glow>
                </a:effectLst>
              </a:rPr>
              <a:t>God </a:t>
            </a:r>
            <a:r>
              <a:rPr lang="en-US" altLang="en-US" sz="2400" dirty="0">
                <a:effectLst>
                  <a:glow rad="139700">
                    <a:srgbClr val="333333"/>
                  </a:glow>
                </a:effectLst>
              </a:rPr>
              <a:t>promises</a:t>
            </a:r>
            <a:r>
              <a:rPr lang="en-US" altLang="en-US" dirty="0">
                <a:effectLst>
                  <a:glow rad="139700">
                    <a:srgbClr val="333333"/>
                  </a:glow>
                </a:effectLst>
              </a:rPr>
              <a:t> a new Heaven and new Earth - </a:t>
            </a:r>
            <a:r>
              <a:rPr lang="en-US" altLang="en-US" dirty="0">
                <a:ln>
                  <a:solidFill>
                    <a:schemeClr val="bg1"/>
                  </a:solidFill>
                </a:ln>
                <a:solidFill>
                  <a:srgbClr val="FF0000"/>
                </a:solidFill>
                <a:effectLst>
                  <a:glow rad="139700">
                    <a:srgbClr val="333333"/>
                  </a:glow>
                </a:effectLst>
              </a:rPr>
              <a:t>2Peter 3:13</a:t>
            </a:r>
          </a:p>
          <a:p>
            <a:pPr marL="450850" indent="-450850" eaLnBrk="1" hangingPunct="1"/>
            <a:r>
              <a:rPr lang="en-US" altLang="en-US" dirty="0">
                <a:effectLst>
                  <a:glow rad="139700">
                    <a:srgbClr val="333333"/>
                  </a:glow>
                </a:effectLst>
              </a:rPr>
              <a:t>This is Biblical language for the New Jerusalem - </a:t>
            </a:r>
            <a:r>
              <a:rPr lang="en-US" altLang="en-US" dirty="0">
                <a:ln>
                  <a:solidFill>
                    <a:schemeClr val="bg1"/>
                  </a:solidFill>
                </a:ln>
                <a:solidFill>
                  <a:srgbClr val="FF0000"/>
                </a:solidFill>
                <a:effectLst>
                  <a:glow rad="139700">
                    <a:srgbClr val="333333"/>
                  </a:glow>
                </a:effectLst>
              </a:rPr>
              <a:t>Isa.65:17,18</a:t>
            </a:r>
          </a:p>
          <a:p>
            <a:pPr marL="450850" indent="-450850" eaLnBrk="1" hangingPunct="1"/>
            <a:r>
              <a:rPr lang="en-US" altLang="en-US" dirty="0">
                <a:effectLst>
                  <a:glow rad="139700">
                    <a:srgbClr val="333333"/>
                  </a:glow>
                </a:effectLst>
              </a:rPr>
              <a:t>The rudiments of the Kingdom</a:t>
            </a:r>
          </a:p>
          <a:p>
            <a:pPr marL="900113" lvl="1" indent="-269875" eaLnBrk="1" hangingPunct="1"/>
            <a:r>
              <a:rPr lang="en-US" altLang="en-US" sz="2800" dirty="0">
                <a:effectLst>
                  <a:glow rad="139700">
                    <a:srgbClr val="333333"/>
                  </a:glow>
                </a:effectLst>
              </a:rPr>
              <a:t>The heavens (immortal saints) – </a:t>
            </a:r>
            <a:r>
              <a:rPr lang="en-US" altLang="en-US" sz="2800" dirty="0">
                <a:ln>
                  <a:solidFill>
                    <a:schemeClr val="bg1"/>
                  </a:solidFill>
                </a:ln>
                <a:solidFill>
                  <a:srgbClr val="FF0000"/>
                </a:solidFill>
                <a:effectLst>
                  <a:glow rad="139700">
                    <a:srgbClr val="333333"/>
                  </a:glow>
                </a:effectLst>
              </a:rPr>
              <a:t>Ephesian 2:6</a:t>
            </a:r>
          </a:p>
          <a:p>
            <a:pPr marL="900113" lvl="1" indent="-269875" eaLnBrk="1" hangingPunct="1"/>
            <a:r>
              <a:rPr lang="en-US" altLang="en-US" dirty="0">
                <a:effectLst>
                  <a:glow rad="139700">
                    <a:srgbClr val="333333"/>
                  </a:glow>
                </a:effectLst>
              </a:rPr>
              <a:t>The earth (mortal Israel) – </a:t>
            </a:r>
            <a:r>
              <a:rPr lang="en-US" altLang="en-US" dirty="0">
                <a:ln>
                  <a:solidFill>
                    <a:schemeClr val="bg1"/>
                  </a:solidFill>
                </a:ln>
                <a:solidFill>
                  <a:srgbClr val="FF0000"/>
                </a:solidFill>
                <a:effectLst>
                  <a:glow rad="139700">
                    <a:srgbClr val="333333"/>
                  </a:glow>
                </a:effectLst>
              </a:rPr>
              <a:t>Micah 4:8</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5DE17E39-A8DA-4D74-8124-EE26C131F135}"/>
              </a:ext>
            </a:extLst>
          </p:cNvPr>
          <p:cNvGrpSpPr/>
          <p:nvPr/>
        </p:nvGrpSpPr>
        <p:grpSpPr>
          <a:xfrm>
            <a:off x="243840" y="1173480"/>
            <a:ext cx="6233160" cy="5373414"/>
            <a:chOff x="243840" y="1173480"/>
            <a:chExt cx="6233160" cy="5373414"/>
          </a:xfrm>
        </p:grpSpPr>
        <p:sp>
          <p:nvSpPr>
            <p:cNvPr id="4" name="Isosceles Triangle 3">
              <a:extLst>
                <a:ext uri="{FF2B5EF4-FFF2-40B4-BE49-F238E27FC236}">
                  <a16:creationId xmlns:a16="http://schemas.microsoft.com/office/drawing/2014/main" id="{7D87DB45-A429-48AF-B00D-582822196B85}"/>
                </a:ext>
              </a:extLst>
            </p:cNvPr>
            <p:cNvSpPr/>
            <p:nvPr/>
          </p:nvSpPr>
          <p:spPr>
            <a:xfrm>
              <a:off x="243840" y="1173480"/>
              <a:ext cx="6233160" cy="5373414"/>
            </a:xfrm>
            <a:prstGeom prst="triangle">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Box 19">
              <a:extLst>
                <a:ext uri="{FF2B5EF4-FFF2-40B4-BE49-F238E27FC236}">
                  <a16:creationId xmlns:a16="http://schemas.microsoft.com/office/drawing/2014/main" id="{FA1535BC-E1C3-493F-B20E-E263BF51E0AC}"/>
                </a:ext>
              </a:extLst>
            </p:cNvPr>
            <p:cNvSpPr txBox="1"/>
            <p:nvPr/>
          </p:nvSpPr>
          <p:spPr>
            <a:xfrm>
              <a:off x="1021080" y="5524083"/>
              <a:ext cx="4678680" cy="830997"/>
            </a:xfrm>
            <a:prstGeom prst="rect">
              <a:avLst/>
            </a:prstGeom>
            <a:noFill/>
          </p:spPr>
          <p:txBody>
            <a:bodyPr wrap="square" rtlCol="0">
              <a:spAutoFit/>
            </a:bodyPr>
            <a:lstStyle/>
            <a:p>
              <a:pPr algn="ctr"/>
              <a:r>
                <a:rPr lang="en-CA" sz="2400" b="1" dirty="0">
                  <a:solidFill>
                    <a:schemeClr val="bg1"/>
                  </a:solidFill>
                  <a:latin typeface="+mn-lt"/>
                </a:rPr>
                <a:t>Mortal Nations</a:t>
              </a:r>
            </a:p>
            <a:p>
              <a:pPr algn="ctr"/>
              <a:r>
                <a:rPr lang="en-CA" sz="2400" b="1" dirty="0">
                  <a:solidFill>
                    <a:schemeClr val="bg1"/>
                  </a:solidFill>
                  <a:latin typeface="+mn-lt"/>
                </a:rPr>
                <a:t>Being taught the ways of God</a:t>
              </a:r>
            </a:p>
          </p:txBody>
        </p:sp>
      </p:grpSp>
      <p:grpSp>
        <p:nvGrpSpPr>
          <p:cNvPr id="27" name="Group 26">
            <a:extLst>
              <a:ext uri="{FF2B5EF4-FFF2-40B4-BE49-F238E27FC236}">
                <a16:creationId xmlns:a16="http://schemas.microsoft.com/office/drawing/2014/main" id="{A23203FB-5DDC-4CE4-84EC-3439A72BA184}"/>
              </a:ext>
            </a:extLst>
          </p:cNvPr>
          <p:cNvGrpSpPr/>
          <p:nvPr/>
        </p:nvGrpSpPr>
        <p:grpSpPr>
          <a:xfrm>
            <a:off x="914400" y="1173480"/>
            <a:ext cx="4892040" cy="4221480"/>
            <a:chOff x="914400" y="1173480"/>
            <a:chExt cx="4892040" cy="4221480"/>
          </a:xfrm>
        </p:grpSpPr>
        <p:sp>
          <p:nvSpPr>
            <p:cNvPr id="21" name="Isosceles Triangle 20">
              <a:extLst>
                <a:ext uri="{FF2B5EF4-FFF2-40B4-BE49-F238E27FC236}">
                  <a16:creationId xmlns:a16="http://schemas.microsoft.com/office/drawing/2014/main" id="{E774A9B5-2FEF-4708-A9E5-7E1F654C257D}"/>
                </a:ext>
              </a:extLst>
            </p:cNvPr>
            <p:cNvSpPr/>
            <p:nvPr/>
          </p:nvSpPr>
          <p:spPr>
            <a:xfrm>
              <a:off x="914400" y="1173480"/>
              <a:ext cx="4892040" cy="4221480"/>
            </a:xfrm>
            <a:prstGeom prst="triangle">
              <a:avLst/>
            </a:prstGeom>
            <a:solidFill>
              <a:srgbClr val="FF66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TextBox 18">
              <a:extLst>
                <a:ext uri="{FF2B5EF4-FFF2-40B4-BE49-F238E27FC236}">
                  <a16:creationId xmlns:a16="http://schemas.microsoft.com/office/drawing/2014/main" id="{53109A8A-FB03-4EE3-9721-766FAF19AF70}"/>
                </a:ext>
              </a:extLst>
            </p:cNvPr>
            <p:cNvSpPr txBox="1"/>
            <p:nvPr/>
          </p:nvSpPr>
          <p:spPr>
            <a:xfrm>
              <a:off x="1798320" y="4369414"/>
              <a:ext cx="3124200" cy="830997"/>
            </a:xfrm>
            <a:prstGeom prst="rect">
              <a:avLst/>
            </a:prstGeom>
            <a:noFill/>
          </p:spPr>
          <p:txBody>
            <a:bodyPr wrap="square" rtlCol="0">
              <a:spAutoFit/>
            </a:bodyPr>
            <a:lstStyle/>
            <a:p>
              <a:pPr algn="ctr"/>
              <a:r>
                <a:rPr lang="en-CA" sz="2400" b="1" dirty="0">
                  <a:solidFill>
                    <a:schemeClr val="bg1"/>
                  </a:solidFill>
                  <a:latin typeface="+mn-lt"/>
                </a:rPr>
                <a:t>Mortal Israel</a:t>
              </a:r>
            </a:p>
            <a:p>
              <a:pPr algn="ctr"/>
              <a:r>
                <a:rPr lang="en-CA" sz="2400" b="1" dirty="0">
                  <a:solidFill>
                    <a:schemeClr val="bg1"/>
                  </a:solidFill>
                  <a:latin typeface="+mn-lt"/>
                </a:rPr>
                <a:t>First dominion</a:t>
              </a:r>
            </a:p>
          </p:txBody>
        </p:sp>
      </p:grpSp>
      <p:sp>
        <p:nvSpPr>
          <p:cNvPr id="24" name="Title 23">
            <a:extLst>
              <a:ext uri="{FF2B5EF4-FFF2-40B4-BE49-F238E27FC236}">
                <a16:creationId xmlns:a16="http://schemas.microsoft.com/office/drawing/2014/main" id="{939BD1F0-0F6D-4043-9E41-C5F8700A6D5F}"/>
              </a:ext>
            </a:extLst>
          </p:cNvPr>
          <p:cNvSpPr>
            <a:spLocks noGrp="1"/>
          </p:cNvSpPr>
          <p:nvPr>
            <p:ph type="title"/>
          </p:nvPr>
        </p:nvSpPr>
        <p:spPr/>
        <p:txBody>
          <a:bodyPr/>
          <a:lstStyle/>
          <a:p>
            <a:r>
              <a:rPr lang="en-CA" dirty="0"/>
              <a:t>The Kingdom Pyramid</a:t>
            </a:r>
          </a:p>
        </p:txBody>
      </p:sp>
      <p:grpSp>
        <p:nvGrpSpPr>
          <p:cNvPr id="26" name="Group 25">
            <a:extLst>
              <a:ext uri="{FF2B5EF4-FFF2-40B4-BE49-F238E27FC236}">
                <a16:creationId xmlns:a16="http://schemas.microsoft.com/office/drawing/2014/main" id="{0740BB1A-40B0-44D9-AC77-6C7F6F311341}"/>
              </a:ext>
            </a:extLst>
          </p:cNvPr>
          <p:cNvGrpSpPr/>
          <p:nvPr/>
        </p:nvGrpSpPr>
        <p:grpSpPr>
          <a:xfrm>
            <a:off x="1657350" y="1175544"/>
            <a:ext cx="3406140" cy="2939255"/>
            <a:chOff x="1657350" y="1175544"/>
            <a:chExt cx="3406140" cy="2939255"/>
          </a:xfrm>
        </p:grpSpPr>
        <p:sp>
          <p:nvSpPr>
            <p:cNvPr id="22" name="Isosceles Triangle 21">
              <a:extLst>
                <a:ext uri="{FF2B5EF4-FFF2-40B4-BE49-F238E27FC236}">
                  <a16:creationId xmlns:a16="http://schemas.microsoft.com/office/drawing/2014/main" id="{F51837B9-D418-47CF-822B-46E3BEEF52D8}"/>
                </a:ext>
              </a:extLst>
            </p:cNvPr>
            <p:cNvSpPr/>
            <p:nvPr/>
          </p:nvSpPr>
          <p:spPr>
            <a:xfrm>
              <a:off x="1657350" y="1175544"/>
              <a:ext cx="3406140" cy="2939255"/>
            </a:xfrm>
            <a:prstGeom prst="triangle">
              <a:avLst/>
            </a:prstGeom>
            <a:solidFill>
              <a:srgbClr val="FF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TextBox 17">
              <a:extLst>
                <a:ext uri="{FF2B5EF4-FFF2-40B4-BE49-F238E27FC236}">
                  <a16:creationId xmlns:a16="http://schemas.microsoft.com/office/drawing/2014/main" id="{E2DBD418-F62A-4C41-8ED4-34D819A1DA24}"/>
                </a:ext>
              </a:extLst>
            </p:cNvPr>
            <p:cNvSpPr txBox="1"/>
            <p:nvPr/>
          </p:nvSpPr>
          <p:spPr>
            <a:xfrm>
              <a:off x="1798320" y="3029190"/>
              <a:ext cx="3124200" cy="830997"/>
            </a:xfrm>
            <a:prstGeom prst="rect">
              <a:avLst/>
            </a:prstGeom>
            <a:noFill/>
          </p:spPr>
          <p:txBody>
            <a:bodyPr wrap="square" rtlCol="0">
              <a:spAutoFit/>
            </a:bodyPr>
            <a:lstStyle/>
            <a:p>
              <a:pPr algn="ctr"/>
              <a:r>
                <a:rPr lang="en-CA" sz="2400" b="1" dirty="0">
                  <a:solidFill>
                    <a:schemeClr val="bg1"/>
                  </a:solidFill>
                  <a:latin typeface="+mn-lt"/>
                </a:rPr>
                <a:t>The Saints</a:t>
              </a:r>
            </a:p>
            <a:p>
              <a:pPr algn="ctr"/>
              <a:r>
                <a:rPr lang="en-CA" sz="2400" b="1" dirty="0">
                  <a:solidFill>
                    <a:schemeClr val="bg1"/>
                  </a:solidFill>
                  <a:latin typeface="+mn-lt"/>
                </a:rPr>
                <a:t>Immortal rulers</a:t>
              </a:r>
            </a:p>
          </p:txBody>
        </p:sp>
      </p:grpSp>
      <p:grpSp>
        <p:nvGrpSpPr>
          <p:cNvPr id="25" name="Group 24">
            <a:extLst>
              <a:ext uri="{FF2B5EF4-FFF2-40B4-BE49-F238E27FC236}">
                <a16:creationId xmlns:a16="http://schemas.microsoft.com/office/drawing/2014/main" id="{04BB1E97-B013-4D30-AED3-125F1C69A751}"/>
              </a:ext>
            </a:extLst>
          </p:cNvPr>
          <p:cNvGrpSpPr/>
          <p:nvPr/>
        </p:nvGrpSpPr>
        <p:grpSpPr>
          <a:xfrm>
            <a:off x="2392232" y="1173480"/>
            <a:ext cx="1936377" cy="1661162"/>
            <a:chOff x="2392232" y="1173480"/>
            <a:chExt cx="1936377" cy="1661162"/>
          </a:xfrm>
        </p:grpSpPr>
        <p:sp>
          <p:nvSpPr>
            <p:cNvPr id="23" name="Isosceles Triangle 22">
              <a:extLst>
                <a:ext uri="{FF2B5EF4-FFF2-40B4-BE49-F238E27FC236}">
                  <a16:creationId xmlns:a16="http://schemas.microsoft.com/office/drawing/2014/main" id="{E97627E5-8EA1-45DB-ABF0-A49D2ACE96F0}"/>
                </a:ext>
              </a:extLst>
            </p:cNvPr>
            <p:cNvSpPr/>
            <p:nvPr/>
          </p:nvSpPr>
          <p:spPr>
            <a:xfrm>
              <a:off x="2392232" y="1173480"/>
              <a:ext cx="1936377" cy="1661162"/>
            </a:xfrm>
            <a:prstGeom prst="triangle">
              <a:avLst>
                <a:gd name="adj" fmla="val 49722"/>
              </a:avLst>
            </a:prstGeom>
            <a:solidFill>
              <a:srgbClr val="00206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a:extLst>
                <a:ext uri="{FF2B5EF4-FFF2-40B4-BE49-F238E27FC236}">
                  <a16:creationId xmlns:a16="http://schemas.microsoft.com/office/drawing/2014/main" id="{E0C834E3-CB27-46C0-96F4-E28D11E8F841}"/>
                </a:ext>
              </a:extLst>
            </p:cNvPr>
            <p:cNvSpPr txBox="1"/>
            <p:nvPr/>
          </p:nvSpPr>
          <p:spPr>
            <a:xfrm>
              <a:off x="2590800" y="1848058"/>
              <a:ext cx="1539240" cy="830997"/>
            </a:xfrm>
            <a:prstGeom prst="rect">
              <a:avLst/>
            </a:prstGeom>
            <a:noFill/>
          </p:spPr>
          <p:txBody>
            <a:bodyPr wrap="square" rtlCol="0">
              <a:spAutoFit/>
            </a:bodyPr>
            <a:lstStyle/>
            <a:p>
              <a:pPr algn="ctr"/>
              <a:r>
                <a:rPr lang="en-CA" sz="2400" b="1" dirty="0">
                  <a:solidFill>
                    <a:schemeClr val="bg1"/>
                  </a:solidFill>
                  <a:latin typeface="+mn-lt"/>
                </a:rPr>
                <a:t>Jesus</a:t>
              </a:r>
            </a:p>
            <a:p>
              <a:pPr algn="ctr"/>
              <a:r>
                <a:rPr lang="en-CA" sz="2400" b="1" dirty="0">
                  <a:solidFill>
                    <a:schemeClr val="bg1"/>
                  </a:solidFill>
                  <a:latin typeface="+mn-lt"/>
                </a:rPr>
                <a:t>Christ</a:t>
              </a:r>
            </a:p>
          </p:txBody>
        </p:sp>
      </p:grpSp>
      <p:sp>
        <p:nvSpPr>
          <p:cNvPr id="29" name="TextBox 28">
            <a:extLst>
              <a:ext uri="{FF2B5EF4-FFF2-40B4-BE49-F238E27FC236}">
                <a16:creationId xmlns:a16="http://schemas.microsoft.com/office/drawing/2014/main" id="{504466E5-21CE-44D0-B653-28BEB4595AB3}"/>
              </a:ext>
            </a:extLst>
          </p:cNvPr>
          <p:cNvSpPr txBox="1"/>
          <p:nvPr/>
        </p:nvSpPr>
        <p:spPr>
          <a:xfrm>
            <a:off x="4328608" y="1504664"/>
            <a:ext cx="2575112" cy="1107996"/>
          </a:xfrm>
          <a:prstGeom prst="rect">
            <a:avLst/>
          </a:prstGeom>
          <a:noFill/>
        </p:spPr>
        <p:txBody>
          <a:bodyPr wrap="square" rtlCol="0">
            <a:spAutoFit/>
          </a:bodyPr>
          <a:lstStyle/>
          <a:p>
            <a:r>
              <a:rPr lang="en-CA" sz="2200" b="1" dirty="0">
                <a:solidFill>
                  <a:schemeClr val="bg1"/>
                </a:solidFill>
                <a:latin typeface="+mn-lt"/>
              </a:rPr>
              <a:t>The government shall be upon his shoulder, </a:t>
            </a:r>
            <a:r>
              <a:rPr lang="en-CA" sz="2200" b="1" dirty="0">
                <a:ln>
                  <a:solidFill>
                    <a:schemeClr val="bg1"/>
                  </a:solidFill>
                </a:ln>
                <a:solidFill>
                  <a:srgbClr val="FF0000"/>
                </a:solidFill>
                <a:latin typeface="+mn-lt"/>
              </a:rPr>
              <a:t>Isaiah 9:6</a:t>
            </a:r>
          </a:p>
        </p:txBody>
      </p:sp>
      <p:sp>
        <p:nvSpPr>
          <p:cNvPr id="30" name="TextBox 29">
            <a:extLst>
              <a:ext uri="{FF2B5EF4-FFF2-40B4-BE49-F238E27FC236}">
                <a16:creationId xmlns:a16="http://schemas.microsoft.com/office/drawing/2014/main" id="{AD1A303D-6972-4210-9DC5-F2D8062987CA}"/>
              </a:ext>
            </a:extLst>
          </p:cNvPr>
          <p:cNvSpPr txBox="1"/>
          <p:nvPr/>
        </p:nvSpPr>
        <p:spPr>
          <a:xfrm>
            <a:off x="5063489" y="2801429"/>
            <a:ext cx="2228141" cy="1107996"/>
          </a:xfrm>
          <a:prstGeom prst="rect">
            <a:avLst/>
          </a:prstGeom>
          <a:noFill/>
        </p:spPr>
        <p:txBody>
          <a:bodyPr wrap="square" rtlCol="0">
            <a:spAutoFit/>
          </a:bodyPr>
          <a:lstStyle/>
          <a:p>
            <a:r>
              <a:rPr lang="en-CA" sz="2200" b="1" dirty="0">
                <a:solidFill>
                  <a:schemeClr val="bg1"/>
                </a:solidFill>
                <a:latin typeface="+mn-lt"/>
              </a:rPr>
              <a:t>Princes shall rule in judgment, </a:t>
            </a:r>
            <a:r>
              <a:rPr lang="en-CA" sz="2200" b="1" dirty="0">
                <a:ln>
                  <a:solidFill>
                    <a:schemeClr val="bg1"/>
                  </a:solidFill>
                </a:ln>
                <a:solidFill>
                  <a:srgbClr val="FF0000"/>
                </a:solidFill>
                <a:latin typeface="+mn-lt"/>
              </a:rPr>
              <a:t>Isaiah 32:1</a:t>
            </a:r>
          </a:p>
        </p:txBody>
      </p:sp>
      <p:sp>
        <p:nvSpPr>
          <p:cNvPr id="31" name="TextBox 30">
            <a:extLst>
              <a:ext uri="{FF2B5EF4-FFF2-40B4-BE49-F238E27FC236}">
                <a16:creationId xmlns:a16="http://schemas.microsoft.com/office/drawing/2014/main" id="{ACDE3675-BA60-4A2F-852A-EF9278587416}"/>
              </a:ext>
            </a:extLst>
          </p:cNvPr>
          <p:cNvSpPr txBox="1"/>
          <p:nvPr/>
        </p:nvSpPr>
        <p:spPr>
          <a:xfrm>
            <a:off x="5699759" y="4098194"/>
            <a:ext cx="2228141" cy="1107996"/>
          </a:xfrm>
          <a:prstGeom prst="rect">
            <a:avLst/>
          </a:prstGeom>
          <a:noFill/>
        </p:spPr>
        <p:txBody>
          <a:bodyPr wrap="square" rtlCol="0">
            <a:spAutoFit/>
          </a:bodyPr>
          <a:lstStyle/>
          <a:p>
            <a:r>
              <a:rPr lang="en-CA" sz="2200" b="1" dirty="0">
                <a:solidFill>
                  <a:schemeClr val="bg1"/>
                </a:solidFill>
                <a:latin typeface="+mn-lt"/>
              </a:rPr>
              <a:t>Gentiles shall come to thy light, </a:t>
            </a:r>
            <a:r>
              <a:rPr lang="en-CA" sz="2200" b="1" dirty="0">
                <a:ln>
                  <a:solidFill>
                    <a:schemeClr val="bg1"/>
                  </a:solidFill>
                </a:ln>
                <a:solidFill>
                  <a:srgbClr val="FF0000"/>
                </a:solidFill>
                <a:latin typeface="+mn-lt"/>
              </a:rPr>
              <a:t>Isaiah 60:3</a:t>
            </a:r>
          </a:p>
        </p:txBody>
      </p:sp>
      <p:sp>
        <p:nvSpPr>
          <p:cNvPr id="32" name="TextBox 31">
            <a:extLst>
              <a:ext uri="{FF2B5EF4-FFF2-40B4-BE49-F238E27FC236}">
                <a16:creationId xmlns:a16="http://schemas.microsoft.com/office/drawing/2014/main" id="{10CE6242-A405-48F0-89DD-E67466BBF370}"/>
              </a:ext>
            </a:extLst>
          </p:cNvPr>
          <p:cNvSpPr txBox="1"/>
          <p:nvPr/>
        </p:nvSpPr>
        <p:spPr>
          <a:xfrm>
            <a:off x="6477000" y="5394960"/>
            <a:ext cx="2560320" cy="1107996"/>
          </a:xfrm>
          <a:prstGeom prst="rect">
            <a:avLst/>
          </a:prstGeom>
          <a:noFill/>
        </p:spPr>
        <p:txBody>
          <a:bodyPr wrap="square" rtlCol="0">
            <a:spAutoFit/>
          </a:bodyPr>
          <a:lstStyle/>
          <a:p>
            <a:r>
              <a:rPr lang="en-CA" sz="2200" b="1" dirty="0">
                <a:solidFill>
                  <a:schemeClr val="bg1"/>
                </a:solidFill>
                <a:latin typeface="+mn-lt"/>
              </a:rPr>
              <a:t>To be taught of God and walk in His ways, </a:t>
            </a:r>
            <a:r>
              <a:rPr lang="en-CA" sz="2200" b="1" dirty="0">
                <a:ln>
                  <a:solidFill>
                    <a:schemeClr val="bg1"/>
                  </a:solidFill>
                </a:ln>
                <a:solidFill>
                  <a:srgbClr val="FF0000"/>
                </a:solidFill>
                <a:latin typeface="+mn-lt"/>
              </a:rPr>
              <a:t>Micah 4:2</a:t>
            </a:r>
          </a:p>
        </p:txBody>
      </p:sp>
    </p:spTree>
    <p:extLst>
      <p:ext uri="{BB962C8B-B14F-4D97-AF65-F5344CB8AC3E}">
        <p14:creationId xmlns:p14="http://schemas.microsoft.com/office/powerpoint/2010/main" val="3923388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1500"/>
                                        <p:tgtEl>
                                          <p:spTgt spid="3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1500"/>
                                        <p:tgtEl>
                                          <p:spTgt spid="3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1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B95C8-DB18-4667-842A-92D9F1585B90}"/>
              </a:ext>
            </a:extLst>
          </p:cNvPr>
          <p:cNvSpPr>
            <a:spLocks noGrp="1"/>
          </p:cNvSpPr>
          <p:nvPr>
            <p:ph type="title"/>
          </p:nvPr>
        </p:nvSpPr>
        <p:spPr/>
        <p:txBody>
          <a:bodyPr/>
          <a:lstStyle/>
          <a:p>
            <a:r>
              <a:rPr lang="en-CA" dirty="0"/>
              <a:t>Israel’s role in the kingdom</a:t>
            </a:r>
          </a:p>
        </p:txBody>
      </p:sp>
      <p:pic>
        <p:nvPicPr>
          <p:cNvPr id="5" name="Picture 4" descr="A picture containing clothing&#10;&#10;Description automatically generated">
            <a:extLst>
              <a:ext uri="{FF2B5EF4-FFF2-40B4-BE49-F238E27FC236}">
                <a16:creationId xmlns:a16="http://schemas.microsoft.com/office/drawing/2014/main" id="{43B31221-7859-4EAA-A058-0E6F986A00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5569" y="2179320"/>
            <a:ext cx="3368431" cy="4678680"/>
          </a:xfrm>
          <a:prstGeom prst="rect">
            <a:avLst/>
          </a:prstGeom>
          <a:effectLst>
            <a:glow rad="101600">
              <a:srgbClr val="FFFFFF">
                <a:alpha val="40000"/>
              </a:srgbClr>
            </a:glow>
          </a:effectLst>
        </p:spPr>
      </p:pic>
      <p:sp>
        <p:nvSpPr>
          <p:cNvPr id="6" name="Content Placeholder 2">
            <a:extLst>
              <a:ext uri="{FF2B5EF4-FFF2-40B4-BE49-F238E27FC236}">
                <a16:creationId xmlns:a16="http://schemas.microsoft.com/office/drawing/2014/main" id="{10819B09-42A0-49EE-AA3A-CC7E4AA0CD47}"/>
              </a:ext>
            </a:extLst>
          </p:cNvPr>
          <p:cNvSpPr txBox="1">
            <a:spLocks/>
          </p:cNvSpPr>
          <p:nvPr/>
        </p:nvSpPr>
        <p:spPr bwMode="auto">
          <a:xfrm>
            <a:off x="263236" y="1501616"/>
            <a:ext cx="7219604" cy="218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42913" indent="-442913" algn="l" rtl="0" eaLnBrk="0" fontAlgn="base" hangingPunct="0">
              <a:spcBef>
                <a:spcPts val="0"/>
              </a:spcBef>
              <a:spcAft>
                <a:spcPct val="0"/>
              </a:spcAft>
              <a:buClr>
                <a:srgbClr val="FFFF00"/>
              </a:buClr>
              <a:buSzPct val="85000"/>
              <a:buFont typeface="Wingdings" panose="05000000000000000000" pitchFamily="2" charset="2"/>
              <a:buChar char="q"/>
              <a:defRPr sz="2800" b="1">
                <a:solidFill>
                  <a:schemeClr val="bg1"/>
                </a:solidFill>
                <a:latin typeface="Candara" panose="020E0502030303020204" pitchFamily="34" charset="0"/>
                <a:ea typeface="+mn-ea"/>
                <a:cs typeface="+mn-cs"/>
              </a:defRPr>
            </a:lvl1pPr>
            <a:lvl2pPr marL="908050" indent="-285750" algn="l" rtl="0" eaLnBrk="0" fontAlgn="base" hangingPunct="0">
              <a:spcBef>
                <a:spcPts val="0"/>
              </a:spcBef>
              <a:spcAft>
                <a:spcPct val="0"/>
              </a:spcAft>
              <a:buClr>
                <a:srgbClr val="FFFF00"/>
              </a:buClr>
              <a:buSzPct val="85000"/>
              <a:buFont typeface="Wingdings" panose="05000000000000000000" pitchFamily="2" charset="2"/>
              <a:buChar char="v"/>
              <a:defRPr sz="2800" b="1">
                <a:solidFill>
                  <a:schemeClr val="bg1"/>
                </a:solidFill>
                <a:latin typeface="Candara" panose="020E0502030303020204" pitchFamily="34" charset="0"/>
              </a:defRPr>
            </a:lvl2pPr>
            <a:lvl3pPr marL="1316038" indent="-228600" algn="l" rtl="0" eaLnBrk="0" fontAlgn="base" hangingPunct="0">
              <a:spcBef>
                <a:spcPts val="0"/>
              </a:spcBef>
              <a:spcAft>
                <a:spcPct val="0"/>
              </a:spcAft>
              <a:buClr>
                <a:srgbClr val="FFFF00"/>
              </a:buClr>
              <a:buSzPct val="85000"/>
              <a:buFont typeface="Wingdings" panose="05000000000000000000" pitchFamily="2" charset="2"/>
              <a:buChar char="Ø"/>
              <a:defRPr sz="2400" b="1">
                <a:solidFill>
                  <a:schemeClr val="bg1"/>
                </a:solidFill>
                <a:latin typeface="Candara" panose="020E0502030303020204" pitchFamily="34" charset="0"/>
              </a:defRPr>
            </a:lvl3pPr>
            <a:lvl4pPr marL="1724025" indent="-228600" algn="l" rtl="0" eaLnBrk="0" fontAlgn="base" hangingPunct="0">
              <a:spcBef>
                <a:spcPts val="0"/>
              </a:spcBef>
              <a:spcAft>
                <a:spcPct val="0"/>
              </a:spcAft>
              <a:buClr>
                <a:srgbClr val="FFFF00"/>
              </a:buClr>
              <a:buSzPct val="85000"/>
              <a:buFont typeface="Wingdings" panose="05000000000000000000" pitchFamily="2" charset="2"/>
              <a:buChar char="q"/>
              <a:defRPr>
                <a:solidFill>
                  <a:schemeClr val="bg1"/>
                </a:solidFill>
                <a:latin typeface="Candara" panose="020E0502030303020204" pitchFamily="34" charset="0"/>
              </a:defRPr>
            </a:lvl4pPr>
            <a:lvl5pPr marL="2132013" indent="-228600" algn="l" rtl="0" eaLnBrk="0" fontAlgn="base" hangingPunct="0">
              <a:spcBef>
                <a:spcPts val="0"/>
              </a:spcBef>
              <a:spcAft>
                <a:spcPct val="0"/>
              </a:spcAft>
              <a:buClr>
                <a:srgbClr val="FFFF00"/>
              </a:buClr>
              <a:buSzPct val="85000"/>
              <a:buFont typeface="Wingdings" panose="05000000000000000000" pitchFamily="2" charset="2"/>
              <a:buChar char="q"/>
              <a:defRPr>
                <a:solidFill>
                  <a:schemeClr val="bg1"/>
                </a:solidFill>
                <a:latin typeface="Candara" panose="020E0502030303020204" pitchFamily="34" charset="0"/>
              </a:defRPr>
            </a:lvl5pPr>
            <a:lvl6pPr marL="2589213" indent="-228600" algn="l" rtl="0" fontAlgn="base">
              <a:spcBef>
                <a:spcPct val="20000"/>
              </a:spcBef>
              <a:spcAft>
                <a:spcPct val="0"/>
              </a:spcAft>
              <a:buClr>
                <a:srgbClr val="000099"/>
              </a:buClr>
              <a:buSzPct val="85000"/>
              <a:buChar char="»"/>
              <a:defRPr>
                <a:solidFill>
                  <a:schemeClr val="tx1"/>
                </a:solidFill>
                <a:latin typeface="+mn-lt"/>
              </a:defRPr>
            </a:lvl6pPr>
            <a:lvl7pPr marL="3046413" indent="-228600" algn="l" rtl="0" fontAlgn="base">
              <a:spcBef>
                <a:spcPct val="20000"/>
              </a:spcBef>
              <a:spcAft>
                <a:spcPct val="0"/>
              </a:spcAft>
              <a:buClr>
                <a:srgbClr val="000099"/>
              </a:buClr>
              <a:buSzPct val="85000"/>
              <a:buChar char="»"/>
              <a:defRPr>
                <a:solidFill>
                  <a:schemeClr val="tx1"/>
                </a:solidFill>
                <a:latin typeface="+mn-lt"/>
              </a:defRPr>
            </a:lvl7pPr>
            <a:lvl8pPr marL="3503613" indent="-228600" algn="l" rtl="0" fontAlgn="base">
              <a:spcBef>
                <a:spcPct val="20000"/>
              </a:spcBef>
              <a:spcAft>
                <a:spcPct val="0"/>
              </a:spcAft>
              <a:buClr>
                <a:srgbClr val="000099"/>
              </a:buClr>
              <a:buSzPct val="85000"/>
              <a:buChar char="»"/>
              <a:defRPr>
                <a:solidFill>
                  <a:schemeClr val="tx1"/>
                </a:solidFill>
                <a:latin typeface="+mn-lt"/>
              </a:defRPr>
            </a:lvl8pPr>
            <a:lvl9pPr marL="3960813" indent="-228600" algn="l" rtl="0" fontAlgn="base">
              <a:spcBef>
                <a:spcPct val="20000"/>
              </a:spcBef>
              <a:spcAft>
                <a:spcPct val="0"/>
              </a:spcAft>
              <a:buClr>
                <a:srgbClr val="000099"/>
              </a:buClr>
              <a:buSzPct val="85000"/>
              <a:buChar char="»"/>
              <a:defRPr>
                <a:solidFill>
                  <a:schemeClr val="tx1"/>
                </a:solidFill>
                <a:latin typeface="+mn-lt"/>
              </a:defRPr>
            </a:lvl9pPr>
          </a:lstStyle>
          <a:p>
            <a:r>
              <a:rPr lang="en-CA" kern="0" dirty="0"/>
              <a:t>A restored role in the kingdom – </a:t>
            </a:r>
            <a:r>
              <a:rPr lang="en-CA" kern="0" dirty="0">
                <a:ln>
                  <a:solidFill>
                    <a:schemeClr val="bg1"/>
                  </a:solidFill>
                </a:ln>
                <a:solidFill>
                  <a:srgbClr val="FF0000"/>
                </a:solidFill>
              </a:rPr>
              <a:t>Isa.60:3; Zech.8:23; Isa.27:6</a:t>
            </a:r>
          </a:p>
          <a:p>
            <a:pPr marL="0" indent="0">
              <a:buNone/>
            </a:pPr>
            <a:r>
              <a:rPr lang="en-CA" kern="0" dirty="0">
                <a:solidFill>
                  <a:srgbClr val="66FFFF"/>
                </a:solidFill>
              </a:rPr>
              <a:t>As part of the new heavens and earth:</a:t>
            </a:r>
          </a:p>
          <a:p>
            <a:r>
              <a:rPr lang="en-CA" kern="0" dirty="0"/>
              <a:t>Israel will assist in subduing the enemy – </a:t>
            </a:r>
            <a:r>
              <a:rPr lang="en-CA" kern="0" dirty="0">
                <a:ln>
                  <a:solidFill>
                    <a:schemeClr val="bg1"/>
                  </a:solidFill>
                </a:ln>
                <a:solidFill>
                  <a:srgbClr val="FF0000"/>
                </a:solidFill>
              </a:rPr>
              <a:t>Isa. 41:14-16; Jer.51:20; Zech.10:3; Numb.23:24; 24:8-9</a:t>
            </a:r>
          </a:p>
        </p:txBody>
      </p:sp>
      <p:sp>
        <p:nvSpPr>
          <p:cNvPr id="7" name="Content Placeholder 2">
            <a:extLst>
              <a:ext uri="{FF2B5EF4-FFF2-40B4-BE49-F238E27FC236}">
                <a16:creationId xmlns:a16="http://schemas.microsoft.com/office/drawing/2014/main" id="{3243A298-FC53-4C75-AED9-60AE93D5D7E0}"/>
              </a:ext>
            </a:extLst>
          </p:cNvPr>
          <p:cNvSpPr txBox="1">
            <a:spLocks/>
          </p:cNvSpPr>
          <p:nvPr/>
        </p:nvSpPr>
        <p:spPr bwMode="auto">
          <a:xfrm>
            <a:off x="263236" y="1023937"/>
            <a:ext cx="8617528" cy="726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42913" indent="-442913" algn="l" rtl="0" eaLnBrk="0" fontAlgn="base" hangingPunct="0">
              <a:spcBef>
                <a:spcPts val="0"/>
              </a:spcBef>
              <a:spcAft>
                <a:spcPct val="0"/>
              </a:spcAft>
              <a:buClr>
                <a:srgbClr val="FFFF00"/>
              </a:buClr>
              <a:buSzPct val="85000"/>
              <a:buFont typeface="Wingdings" panose="05000000000000000000" pitchFamily="2" charset="2"/>
              <a:buChar char="q"/>
              <a:defRPr sz="2800" b="1">
                <a:solidFill>
                  <a:schemeClr val="bg1"/>
                </a:solidFill>
                <a:latin typeface="Candara" panose="020E0502030303020204" pitchFamily="34" charset="0"/>
                <a:ea typeface="+mn-ea"/>
                <a:cs typeface="+mn-cs"/>
              </a:defRPr>
            </a:lvl1pPr>
            <a:lvl2pPr marL="908050" indent="-285750" algn="l" rtl="0" eaLnBrk="0" fontAlgn="base" hangingPunct="0">
              <a:spcBef>
                <a:spcPts val="0"/>
              </a:spcBef>
              <a:spcAft>
                <a:spcPct val="0"/>
              </a:spcAft>
              <a:buClr>
                <a:srgbClr val="FFFF00"/>
              </a:buClr>
              <a:buSzPct val="85000"/>
              <a:buFont typeface="Wingdings" panose="05000000000000000000" pitchFamily="2" charset="2"/>
              <a:buChar char="v"/>
              <a:defRPr sz="2800" b="1">
                <a:solidFill>
                  <a:schemeClr val="bg1"/>
                </a:solidFill>
                <a:latin typeface="Candara" panose="020E0502030303020204" pitchFamily="34" charset="0"/>
              </a:defRPr>
            </a:lvl2pPr>
            <a:lvl3pPr marL="1316038" indent="-228600" algn="l" rtl="0" eaLnBrk="0" fontAlgn="base" hangingPunct="0">
              <a:spcBef>
                <a:spcPts val="0"/>
              </a:spcBef>
              <a:spcAft>
                <a:spcPct val="0"/>
              </a:spcAft>
              <a:buClr>
                <a:srgbClr val="FFFF00"/>
              </a:buClr>
              <a:buSzPct val="85000"/>
              <a:buFont typeface="Wingdings" panose="05000000000000000000" pitchFamily="2" charset="2"/>
              <a:buChar char="Ø"/>
              <a:defRPr sz="2400" b="1">
                <a:solidFill>
                  <a:schemeClr val="bg1"/>
                </a:solidFill>
                <a:latin typeface="Candara" panose="020E0502030303020204" pitchFamily="34" charset="0"/>
              </a:defRPr>
            </a:lvl3pPr>
            <a:lvl4pPr marL="1724025" indent="-228600" algn="l" rtl="0" eaLnBrk="0" fontAlgn="base" hangingPunct="0">
              <a:spcBef>
                <a:spcPts val="0"/>
              </a:spcBef>
              <a:spcAft>
                <a:spcPct val="0"/>
              </a:spcAft>
              <a:buClr>
                <a:srgbClr val="FFFF00"/>
              </a:buClr>
              <a:buSzPct val="85000"/>
              <a:buFont typeface="Wingdings" panose="05000000000000000000" pitchFamily="2" charset="2"/>
              <a:buChar char="q"/>
              <a:defRPr>
                <a:solidFill>
                  <a:schemeClr val="bg1"/>
                </a:solidFill>
                <a:latin typeface="Candara" panose="020E0502030303020204" pitchFamily="34" charset="0"/>
              </a:defRPr>
            </a:lvl4pPr>
            <a:lvl5pPr marL="2132013" indent="-228600" algn="l" rtl="0" eaLnBrk="0" fontAlgn="base" hangingPunct="0">
              <a:spcBef>
                <a:spcPts val="0"/>
              </a:spcBef>
              <a:spcAft>
                <a:spcPct val="0"/>
              </a:spcAft>
              <a:buClr>
                <a:srgbClr val="FFFF00"/>
              </a:buClr>
              <a:buSzPct val="85000"/>
              <a:buFont typeface="Wingdings" panose="05000000000000000000" pitchFamily="2" charset="2"/>
              <a:buChar char="q"/>
              <a:defRPr>
                <a:solidFill>
                  <a:schemeClr val="bg1"/>
                </a:solidFill>
                <a:latin typeface="Candara" panose="020E0502030303020204" pitchFamily="34" charset="0"/>
              </a:defRPr>
            </a:lvl5pPr>
            <a:lvl6pPr marL="2589213" indent="-228600" algn="l" rtl="0" fontAlgn="base">
              <a:spcBef>
                <a:spcPct val="20000"/>
              </a:spcBef>
              <a:spcAft>
                <a:spcPct val="0"/>
              </a:spcAft>
              <a:buClr>
                <a:srgbClr val="000099"/>
              </a:buClr>
              <a:buSzPct val="85000"/>
              <a:buChar char="»"/>
              <a:defRPr>
                <a:solidFill>
                  <a:schemeClr val="tx1"/>
                </a:solidFill>
                <a:latin typeface="+mn-lt"/>
              </a:defRPr>
            </a:lvl6pPr>
            <a:lvl7pPr marL="3046413" indent="-228600" algn="l" rtl="0" fontAlgn="base">
              <a:spcBef>
                <a:spcPct val="20000"/>
              </a:spcBef>
              <a:spcAft>
                <a:spcPct val="0"/>
              </a:spcAft>
              <a:buClr>
                <a:srgbClr val="000099"/>
              </a:buClr>
              <a:buSzPct val="85000"/>
              <a:buChar char="»"/>
              <a:defRPr>
                <a:solidFill>
                  <a:schemeClr val="tx1"/>
                </a:solidFill>
                <a:latin typeface="+mn-lt"/>
              </a:defRPr>
            </a:lvl7pPr>
            <a:lvl8pPr marL="3503613" indent="-228600" algn="l" rtl="0" fontAlgn="base">
              <a:spcBef>
                <a:spcPct val="20000"/>
              </a:spcBef>
              <a:spcAft>
                <a:spcPct val="0"/>
              </a:spcAft>
              <a:buClr>
                <a:srgbClr val="000099"/>
              </a:buClr>
              <a:buSzPct val="85000"/>
              <a:buChar char="»"/>
              <a:defRPr>
                <a:solidFill>
                  <a:schemeClr val="tx1"/>
                </a:solidFill>
                <a:latin typeface="+mn-lt"/>
              </a:defRPr>
            </a:lvl8pPr>
            <a:lvl9pPr marL="3960813" indent="-228600" algn="l" rtl="0" fontAlgn="base">
              <a:spcBef>
                <a:spcPct val="20000"/>
              </a:spcBef>
              <a:spcAft>
                <a:spcPct val="0"/>
              </a:spcAft>
              <a:buClr>
                <a:srgbClr val="000099"/>
              </a:buClr>
              <a:buSzPct val="85000"/>
              <a:buChar char="»"/>
              <a:defRPr>
                <a:solidFill>
                  <a:schemeClr val="tx1"/>
                </a:solidFill>
                <a:latin typeface="+mn-lt"/>
              </a:defRPr>
            </a:lvl9pPr>
          </a:lstStyle>
          <a:p>
            <a:r>
              <a:rPr lang="en-CA" kern="0" dirty="0"/>
              <a:t>Israel chosen to be a light to the nations – </a:t>
            </a:r>
            <a:r>
              <a:rPr lang="en-CA" kern="0" dirty="0">
                <a:ln>
                  <a:solidFill>
                    <a:schemeClr val="bg1"/>
                  </a:solidFill>
                </a:ln>
                <a:solidFill>
                  <a:srgbClr val="FF0000"/>
                </a:solidFill>
              </a:rPr>
              <a:t>Deut.4:5-8</a:t>
            </a:r>
          </a:p>
        </p:txBody>
      </p:sp>
      <p:sp>
        <p:nvSpPr>
          <p:cNvPr id="3" name="Content Placeholder 2">
            <a:extLst>
              <a:ext uri="{FF2B5EF4-FFF2-40B4-BE49-F238E27FC236}">
                <a16:creationId xmlns:a16="http://schemas.microsoft.com/office/drawing/2014/main" id="{F9DEB03D-B5C2-4FFC-A58C-801941FC30B3}"/>
              </a:ext>
            </a:extLst>
          </p:cNvPr>
          <p:cNvSpPr>
            <a:spLocks noGrp="1"/>
          </p:cNvSpPr>
          <p:nvPr>
            <p:ph idx="1"/>
          </p:nvPr>
        </p:nvSpPr>
        <p:spPr>
          <a:xfrm>
            <a:off x="263236" y="4114641"/>
            <a:ext cx="6000404" cy="2316796"/>
          </a:xfrm>
        </p:spPr>
        <p:txBody>
          <a:bodyPr/>
          <a:lstStyle/>
          <a:p>
            <a:r>
              <a:rPr lang="en-CA" dirty="0"/>
              <a:t>Israel’s role will be focused in the land – </a:t>
            </a:r>
            <a:r>
              <a:rPr lang="en-CA" dirty="0">
                <a:ln>
                  <a:solidFill>
                    <a:schemeClr val="bg1"/>
                  </a:solidFill>
                </a:ln>
                <a:solidFill>
                  <a:srgbClr val="FF0000"/>
                </a:solidFill>
              </a:rPr>
              <a:t>Ezek.36:24-28, 34-35; Ezek.37:25; Joel 3:18; Amos 9:13-15 </a:t>
            </a:r>
          </a:p>
          <a:p>
            <a:r>
              <a:rPr lang="en-CA" dirty="0"/>
              <a:t>Israel will perform a priestly work – </a:t>
            </a:r>
            <a:r>
              <a:rPr lang="en-CA" dirty="0">
                <a:ln>
                  <a:solidFill>
                    <a:schemeClr val="bg1"/>
                  </a:solidFill>
                </a:ln>
                <a:solidFill>
                  <a:srgbClr val="FF0000"/>
                </a:solidFill>
              </a:rPr>
              <a:t>Ezek.44:10-11; Isa.61:6; 66:21</a:t>
            </a:r>
          </a:p>
        </p:txBody>
      </p:sp>
    </p:spTree>
    <p:extLst>
      <p:ext uri="{BB962C8B-B14F-4D97-AF65-F5344CB8AC3E}">
        <p14:creationId xmlns:p14="http://schemas.microsoft.com/office/powerpoint/2010/main" val="348614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C5CB2-D599-4569-854A-34DC4F453EC4}"/>
              </a:ext>
            </a:extLst>
          </p:cNvPr>
          <p:cNvSpPr>
            <a:spLocks noGrp="1"/>
          </p:cNvSpPr>
          <p:nvPr>
            <p:ph type="title"/>
          </p:nvPr>
        </p:nvSpPr>
        <p:spPr/>
        <p:txBody>
          <a:bodyPr/>
          <a:lstStyle/>
          <a:p>
            <a:r>
              <a:rPr lang="en-CA" dirty="0"/>
              <a:t>The role of the saints</a:t>
            </a:r>
          </a:p>
        </p:txBody>
      </p:sp>
      <p:sp>
        <p:nvSpPr>
          <p:cNvPr id="3" name="Content Placeholder 2">
            <a:extLst>
              <a:ext uri="{FF2B5EF4-FFF2-40B4-BE49-F238E27FC236}">
                <a16:creationId xmlns:a16="http://schemas.microsoft.com/office/drawing/2014/main" id="{A14378D5-4E5E-4FCA-A334-85998CAD91D5}"/>
              </a:ext>
            </a:extLst>
          </p:cNvPr>
          <p:cNvSpPr>
            <a:spLocks noGrp="1"/>
          </p:cNvSpPr>
          <p:nvPr>
            <p:ph idx="1"/>
          </p:nvPr>
        </p:nvSpPr>
        <p:spPr>
          <a:xfrm>
            <a:off x="263236" y="981075"/>
            <a:ext cx="4842164" cy="5655252"/>
          </a:xfrm>
        </p:spPr>
        <p:txBody>
          <a:bodyPr/>
          <a:lstStyle/>
          <a:p>
            <a:r>
              <a:rPr lang="en-CA" dirty="0"/>
              <a:t>They are given the kingdom – </a:t>
            </a:r>
            <a:r>
              <a:rPr lang="en-CA" dirty="0">
                <a:ln>
                  <a:solidFill>
                    <a:schemeClr val="bg1"/>
                  </a:solidFill>
                </a:ln>
                <a:solidFill>
                  <a:srgbClr val="FF0000"/>
                </a:solidFill>
              </a:rPr>
              <a:t>Luke 12:32</a:t>
            </a:r>
          </a:p>
          <a:p>
            <a:r>
              <a:rPr lang="en-CA" dirty="0"/>
              <a:t>They are made kings and priests – </a:t>
            </a:r>
            <a:r>
              <a:rPr lang="en-CA" dirty="0">
                <a:ln>
                  <a:solidFill>
                    <a:schemeClr val="bg1"/>
                  </a:solidFill>
                </a:ln>
                <a:solidFill>
                  <a:srgbClr val="FF0000"/>
                </a:solidFill>
              </a:rPr>
              <a:t>Rev. 1:6; 5:10</a:t>
            </a:r>
          </a:p>
          <a:p>
            <a:r>
              <a:rPr lang="en-CA" dirty="0"/>
              <a:t>Joint-heirs with Christ – </a:t>
            </a:r>
            <a:r>
              <a:rPr lang="en-CA" dirty="0">
                <a:ln>
                  <a:solidFill>
                    <a:schemeClr val="bg1"/>
                  </a:solidFill>
                </a:ln>
                <a:solidFill>
                  <a:srgbClr val="FF0000"/>
                </a:solidFill>
              </a:rPr>
              <a:t>Rom.8:17</a:t>
            </a:r>
          </a:p>
          <a:p>
            <a:r>
              <a:rPr lang="en-CA" dirty="0"/>
              <a:t>They sit down on Christ’s throne – </a:t>
            </a:r>
            <a:r>
              <a:rPr lang="en-CA" dirty="0">
                <a:ln>
                  <a:solidFill>
                    <a:schemeClr val="bg1"/>
                  </a:solidFill>
                </a:ln>
                <a:solidFill>
                  <a:srgbClr val="FF0000"/>
                </a:solidFill>
              </a:rPr>
              <a:t>Rev.3:21; 2Tim.2:12</a:t>
            </a:r>
          </a:p>
          <a:p>
            <a:r>
              <a:rPr lang="en-CA" dirty="0"/>
              <a:t>They rule over all Christ’s goods – </a:t>
            </a:r>
            <a:r>
              <a:rPr lang="en-CA" dirty="0">
                <a:ln>
                  <a:solidFill>
                    <a:schemeClr val="bg1"/>
                  </a:solidFill>
                </a:ln>
                <a:solidFill>
                  <a:srgbClr val="FF0000"/>
                </a:solidFill>
              </a:rPr>
              <a:t>Matt.24:47</a:t>
            </a:r>
          </a:p>
          <a:p>
            <a:r>
              <a:rPr lang="en-CA" dirty="0"/>
              <a:t>The immortal “sons of Zadok” will officiate in the Temple – </a:t>
            </a:r>
            <a:r>
              <a:rPr lang="en-CA" dirty="0">
                <a:ln>
                  <a:solidFill>
                    <a:schemeClr val="bg1"/>
                  </a:solidFill>
                </a:ln>
                <a:solidFill>
                  <a:srgbClr val="FF0000"/>
                </a:solidFill>
              </a:rPr>
              <a:t>Ezek.44:15-16</a:t>
            </a:r>
          </a:p>
        </p:txBody>
      </p:sp>
      <p:pic>
        <p:nvPicPr>
          <p:cNvPr id="7" name="Picture 6" descr="A picture containing indoor&#10;&#10;Description automatically generated">
            <a:extLst>
              <a:ext uri="{FF2B5EF4-FFF2-40B4-BE49-F238E27FC236}">
                <a16:creationId xmlns:a16="http://schemas.microsoft.com/office/drawing/2014/main" id="{737F99F9-792A-438B-AFB0-6F4E1E492A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0326" y="981075"/>
            <a:ext cx="3607738" cy="2707005"/>
          </a:xfrm>
          <a:prstGeom prst="rect">
            <a:avLst/>
          </a:prstGeom>
        </p:spPr>
      </p:pic>
      <p:sp>
        <p:nvSpPr>
          <p:cNvPr id="8" name="TextBox 7">
            <a:extLst>
              <a:ext uri="{FF2B5EF4-FFF2-40B4-BE49-F238E27FC236}">
                <a16:creationId xmlns:a16="http://schemas.microsoft.com/office/drawing/2014/main" id="{A26606EC-368C-49FB-8FFD-FDBE2E71CDF2}"/>
              </a:ext>
            </a:extLst>
          </p:cNvPr>
          <p:cNvSpPr txBox="1"/>
          <p:nvPr/>
        </p:nvSpPr>
        <p:spPr>
          <a:xfrm>
            <a:off x="5200326" y="3860840"/>
            <a:ext cx="3607738" cy="2616101"/>
          </a:xfrm>
          <a:prstGeom prst="rect">
            <a:avLst/>
          </a:prstGeom>
          <a:noFill/>
        </p:spPr>
        <p:txBody>
          <a:bodyPr wrap="square" rtlCol="0">
            <a:spAutoFit/>
          </a:bodyPr>
          <a:lstStyle/>
          <a:p>
            <a:pPr algn="ctr"/>
            <a:r>
              <a:rPr lang="en-CA" sz="2000" b="1" dirty="0">
                <a:ln>
                  <a:solidFill>
                    <a:schemeClr val="bg1"/>
                  </a:solidFill>
                </a:ln>
                <a:solidFill>
                  <a:srgbClr val="FF0000"/>
                </a:solidFill>
              </a:rPr>
              <a:t>1 Peter 2:9</a:t>
            </a:r>
          </a:p>
          <a:p>
            <a:pPr algn="ctr"/>
            <a:r>
              <a:rPr lang="en-CA" b="1" dirty="0">
                <a:solidFill>
                  <a:srgbClr val="FFFF66"/>
                </a:solidFill>
              </a:rPr>
              <a:t>But ye </a:t>
            </a:r>
            <a:r>
              <a:rPr lang="en-CA" b="1" i="1" dirty="0">
                <a:solidFill>
                  <a:srgbClr val="FFFF66"/>
                </a:solidFill>
              </a:rPr>
              <a:t>are</a:t>
            </a:r>
            <a:r>
              <a:rPr lang="en-CA" b="1" dirty="0">
                <a:solidFill>
                  <a:srgbClr val="FFFF66"/>
                </a:solidFill>
              </a:rPr>
              <a:t> a chosen generation, a royal priesthood, an holy nation, a peculiar people; that ye should shew forth the praises of him who hath called you out of darkness into his marvellous light</a:t>
            </a:r>
          </a:p>
        </p:txBody>
      </p:sp>
    </p:spTree>
    <p:extLst>
      <p:ext uri="{BB962C8B-B14F-4D97-AF65-F5344CB8AC3E}">
        <p14:creationId xmlns:p14="http://schemas.microsoft.com/office/powerpoint/2010/main" val="3307936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86C6A-9092-4186-9B80-F0B8C5A04D2B}"/>
              </a:ext>
            </a:extLst>
          </p:cNvPr>
          <p:cNvSpPr>
            <a:spLocks noGrp="1"/>
          </p:cNvSpPr>
          <p:nvPr>
            <p:ph type="title"/>
          </p:nvPr>
        </p:nvSpPr>
        <p:spPr/>
        <p:txBody>
          <a:bodyPr/>
          <a:lstStyle/>
          <a:p>
            <a:r>
              <a:rPr lang="en-CA" dirty="0"/>
              <a:t>Life in the Kingdom</a:t>
            </a:r>
          </a:p>
        </p:txBody>
      </p:sp>
      <p:sp>
        <p:nvSpPr>
          <p:cNvPr id="4" name="Scroll: Vertical 3">
            <a:extLst>
              <a:ext uri="{FF2B5EF4-FFF2-40B4-BE49-F238E27FC236}">
                <a16:creationId xmlns:a16="http://schemas.microsoft.com/office/drawing/2014/main" id="{17120A25-D7D2-4B07-9F05-8427FD07E9B3}"/>
              </a:ext>
            </a:extLst>
          </p:cNvPr>
          <p:cNvSpPr/>
          <p:nvPr/>
        </p:nvSpPr>
        <p:spPr>
          <a:xfrm>
            <a:off x="426720" y="981075"/>
            <a:ext cx="5059680" cy="5541645"/>
          </a:xfrm>
          <a:prstGeom prst="verticalScroll">
            <a:avLst/>
          </a:prstGeom>
          <a:blipFill>
            <a:blip r:embed="rId3"/>
            <a:tile tx="0" ty="0" sx="100000" sy="100000" flip="none" algn="tl"/>
          </a:blipFill>
          <a:ln>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a:extLst>
              <a:ext uri="{FF2B5EF4-FFF2-40B4-BE49-F238E27FC236}">
                <a16:creationId xmlns:a16="http://schemas.microsoft.com/office/drawing/2014/main" id="{04B41397-6981-4BAB-B7CB-30C7249D0A0F}"/>
              </a:ext>
            </a:extLst>
          </p:cNvPr>
          <p:cNvSpPr txBox="1"/>
          <p:nvPr/>
        </p:nvSpPr>
        <p:spPr>
          <a:xfrm>
            <a:off x="1539240" y="1097280"/>
            <a:ext cx="4053840" cy="400110"/>
          </a:xfrm>
          <a:prstGeom prst="rect">
            <a:avLst/>
          </a:prstGeom>
          <a:noFill/>
        </p:spPr>
        <p:txBody>
          <a:bodyPr wrap="square" rtlCol="0">
            <a:spAutoFit/>
          </a:bodyPr>
          <a:lstStyle/>
          <a:p>
            <a:pPr algn="ctr"/>
            <a:r>
              <a:rPr lang="en-CA" sz="2000" b="1" dirty="0">
                <a:solidFill>
                  <a:srgbClr val="663300"/>
                </a:solidFill>
                <a:latin typeface="Graphite Std Wide" panose="03020502050602020204" pitchFamily="66" charset="0"/>
              </a:rPr>
              <a:t>CHRIST’S MANIFESTO</a:t>
            </a:r>
          </a:p>
        </p:txBody>
      </p:sp>
      <p:sp>
        <p:nvSpPr>
          <p:cNvPr id="6" name="TextBox 5">
            <a:extLst>
              <a:ext uri="{FF2B5EF4-FFF2-40B4-BE49-F238E27FC236}">
                <a16:creationId xmlns:a16="http://schemas.microsoft.com/office/drawing/2014/main" id="{BDCE2347-728A-4130-AA37-FB3A9A097DE8}"/>
              </a:ext>
            </a:extLst>
          </p:cNvPr>
          <p:cNvSpPr txBox="1"/>
          <p:nvPr/>
        </p:nvSpPr>
        <p:spPr>
          <a:xfrm>
            <a:off x="1112520" y="1661160"/>
            <a:ext cx="3688080" cy="4493538"/>
          </a:xfrm>
          <a:prstGeom prst="rect">
            <a:avLst/>
          </a:prstGeom>
          <a:noFill/>
        </p:spPr>
        <p:txBody>
          <a:bodyPr wrap="square" rtlCol="0">
            <a:spAutoFit/>
          </a:bodyPr>
          <a:lstStyle/>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Governments replaced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Justice System abolished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True worship reintroduced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Health system scrapped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Education system overhauled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Employment reorganized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Industrial Revolution</a:t>
            </a:r>
          </a:p>
        </p:txBody>
      </p:sp>
      <p:grpSp>
        <p:nvGrpSpPr>
          <p:cNvPr id="9" name="Group 8">
            <a:extLst>
              <a:ext uri="{FF2B5EF4-FFF2-40B4-BE49-F238E27FC236}">
                <a16:creationId xmlns:a16="http://schemas.microsoft.com/office/drawing/2014/main" id="{59005621-54B6-42CF-B017-6EF821893C56}"/>
              </a:ext>
            </a:extLst>
          </p:cNvPr>
          <p:cNvGrpSpPr/>
          <p:nvPr/>
        </p:nvGrpSpPr>
        <p:grpSpPr>
          <a:xfrm>
            <a:off x="3581400" y="1777484"/>
            <a:ext cx="5321590" cy="2246769"/>
            <a:chOff x="3581400" y="1777484"/>
            <a:chExt cx="5321590" cy="2246769"/>
          </a:xfrm>
        </p:grpSpPr>
        <p:sp>
          <p:nvSpPr>
            <p:cNvPr id="3" name="Arrow: Right 2">
              <a:extLst>
                <a:ext uri="{FF2B5EF4-FFF2-40B4-BE49-F238E27FC236}">
                  <a16:creationId xmlns:a16="http://schemas.microsoft.com/office/drawing/2014/main" id="{612D9F41-2BC9-44E8-AC2E-8FABAC71C0AA}"/>
                </a:ext>
              </a:extLst>
            </p:cNvPr>
            <p:cNvSpPr/>
            <p:nvPr/>
          </p:nvSpPr>
          <p:spPr>
            <a:xfrm flipH="1">
              <a:off x="3581400" y="1861364"/>
              <a:ext cx="1719290" cy="43243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a:extLst>
                <a:ext uri="{FF2B5EF4-FFF2-40B4-BE49-F238E27FC236}">
                  <a16:creationId xmlns:a16="http://schemas.microsoft.com/office/drawing/2014/main" id="{25C2D370-AD79-4E57-93F4-E1DF422A7A62}"/>
                </a:ext>
              </a:extLst>
            </p:cNvPr>
            <p:cNvSpPr txBox="1"/>
            <p:nvPr/>
          </p:nvSpPr>
          <p:spPr>
            <a:xfrm>
              <a:off x="5300690" y="1777484"/>
              <a:ext cx="3602300" cy="2246769"/>
            </a:xfrm>
            <a:prstGeom prst="rect">
              <a:avLst/>
            </a:prstGeom>
            <a:solidFill>
              <a:srgbClr val="FF0000"/>
            </a:solidFill>
          </p:spPr>
          <p:txBody>
            <a:bodyPr wrap="square" rtlCol="0">
              <a:spAutoFit/>
            </a:bodyPr>
            <a:lstStyle/>
            <a:p>
              <a:pPr algn="l"/>
              <a:r>
                <a:rPr lang="en-CA" sz="2000" b="1" dirty="0">
                  <a:solidFill>
                    <a:schemeClr val="bg1"/>
                  </a:solidFill>
                  <a:latin typeface="+mn-lt"/>
                </a:rPr>
                <a:t>Make Jerusalem the Capital</a:t>
              </a:r>
            </a:p>
            <a:p>
              <a:pPr algn="l"/>
              <a:r>
                <a:rPr lang="en-CA" sz="2000" b="1" dirty="0">
                  <a:solidFill>
                    <a:schemeClr val="bg1"/>
                  </a:solidFill>
                  <a:latin typeface="+mn-lt"/>
                </a:rPr>
                <a:t>Replace human officials</a:t>
              </a:r>
            </a:p>
            <a:p>
              <a:pPr algn="l"/>
              <a:r>
                <a:rPr lang="en-CA" sz="2000" b="1" dirty="0">
                  <a:solidFill>
                    <a:schemeClr val="bg1"/>
                  </a:solidFill>
                  <a:latin typeface="+mn-lt"/>
                </a:rPr>
                <a:t>Make the Saints kings</a:t>
              </a:r>
            </a:p>
            <a:p>
              <a:pPr algn="l"/>
              <a:r>
                <a:rPr lang="en-CA" sz="2000" b="1" dirty="0">
                  <a:solidFill>
                    <a:schemeClr val="bg1"/>
                  </a:solidFill>
                  <a:latin typeface="+mn-lt"/>
                </a:rPr>
                <a:t>Enforce Christ’s laws</a:t>
              </a:r>
            </a:p>
            <a:p>
              <a:pPr algn="l"/>
              <a:r>
                <a:rPr lang="en-CA" sz="2000" b="1" dirty="0">
                  <a:solidFill>
                    <a:schemeClr val="bg1"/>
                  </a:solidFill>
                  <a:latin typeface="+mn-lt"/>
                </a:rPr>
                <a:t>Eradicate Anti-Semitism</a:t>
              </a:r>
            </a:p>
            <a:p>
              <a:pPr algn="l"/>
              <a:r>
                <a:rPr lang="en-CA" sz="2000" b="1" dirty="0">
                  <a:solidFill>
                    <a:schemeClr val="bg1"/>
                  </a:solidFill>
                  <a:latin typeface="+mn-lt"/>
                </a:rPr>
                <a:t>Prevent Oppression</a:t>
              </a:r>
            </a:p>
            <a:p>
              <a:pPr algn="l"/>
              <a:r>
                <a:rPr lang="en-CA" sz="2000" b="1" dirty="0">
                  <a:solidFill>
                    <a:schemeClr val="bg1"/>
                  </a:solidFill>
                  <a:latin typeface="+mn-lt"/>
                </a:rPr>
                <a:t>Destroy Monopolies</a:t>
              </a:r>
            </a:p>
          </p:txBody>
        </p:sp>
      </p:grpSp>
    </p:spTree>
    <p:extLst>
      <p:ext uri="{BB962C8B-B14F-4D97-AF65-F5344CB8AC3E}">
        <p14:creationId xmlns:p14="http://schemas.microsoft.com/office/powerpoint/2010/main" val="3106470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86C6A-9092-4186-9B80-F0B8C5A04D2B}"/>
              </a:ext>
            </a:extLst>
          </p:cNvPr>
          <p:cNvSpPr>
            <a:spLocks noGrp="1"/>
          </p:cNvSpPr>
          <p:nvPr>
            <p:ph type="title"/>
          </p:nvPr>
        </p:nvSpPr>
        <p:spPr/>
        <p:txBody>
          <a:bodyPr/>
          <a:lstStyle/>
          <a:p>
            <a:r>
              <a:rPr lang="en-CA" dirty="0"/>
              <a:t>Life in the Kingdom</a:t>
            </a:r>
          </a:p>
        </p:txBody>
      </p:sp>
      <p:sp>
        <p:nvSpPr>
          <p:cNvPr id="4" name="Scroll: Vertical 3">
            <a:extLst>
              <a:ext uri="{FF2B5EF4-FFF2-40B4-BE49-F238E27FC236}">
                <a16:creationId xmlns:a16="http://schemas.microsoft.com/office/drawing/2014/main" id="{17120A25-D7D2-4B07-9F05-8427FD07E9B3}"/>
              </a:ext>
            </a:extLst>
          </p:cNvPr>
          <p:cNvSpPr/>
          <p:nvPr/>
        </p:nvSpPr>
        <p:spPr>
          <a:xfrm>
            <a:off x="426720" y="981075"/>
            <a:ext cx="5059680" cy="5541645"/>
          </a:xfrm>
          <a:prstGeom prst="verticalScroll">
            <a:avLst/>
          </a:prstGeom>
          <a:blipFill>
            <a:blip r:embed="rId2"/>
            <a:tile tx="0" ty="0" sx="100000" sy="100000" flip="none" algn="tl"/>
          </a:blipFill>
          <a:ln>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a:extLst>
              <a:ext uri="{FF2B5EF4-FFF2-40B4-BE49-F238E27FC236}">
                <a16:creationId xmlns:a16="http://schemas.microsoft.com/office/drawing/2014/main" id="{04B41397-6981-4BAB-B7CB-30C7249D0A0F}"/>
              </a:ext>
            </a:extLst>
          </p:cNvPr>
          <p:cNvSpPr txBox="1"/>
          <p:nvPr/>
        </p:nvSpPr>
        <p:spPr>
          <a:xfrm>
            <a:off x="1539240" y="1097280"/>
            <a:ext cx="4053840" cy="400110"/>
          </a:xfrm>
          <a:prstGeom prst="rect">
            <a:avLst/>
          </a:prstGeom>
          <a:noFill/>
        </p:spPr>
        <p:txBody>
          <a:bodyPr wrap="square" rtlCol="0">
            <a:spAutoFit/>
          </a:bodyPr>
          <a:lstStyle/>
          <a:p>
            <a:pPr algn="ctr"/>
            <a:r>
              <a:rPr lang="en-CA" sz="2000" b="1" dirty="0">
                <a:solidFill>
                  <a:srgbClr val="663300"/>
                </a:solidFill>
                <a:latin typeface="Graphite Std Wide" panose="03020502050602020204" pitchFamily="66" charset="0"/>
              </a:rPr>
              <a:t>CHRIST’S MANIFESTO</a:t>
            </a:r>
          </a:p>
        </p:txBody>
      </p:sp>
      <p:sp>
        <p:nvSpPr>
          <p:cNvPr id="6" name="TextBox 5">
            <a:extLst>
              <a:ext uri="{FF2B5EF4-FFF2-40B4-BE49-F238E27FC236}">
                <a16:creationId xmlns:a16="http://schemas.microsoft.com/office/drawing/2014/main" id="{BDCE2347-728A-4130-AA37-FB3A9A097DE8}"/>
              </a:ext>
            </a:extLst>
          </p:cNvPr>
          <p:cNvSpPr txBox="1"/>
          <p:nvPr/>
        </p:nvSpPr>
        <p:spPr>
          <a:xfrm>
            <a:off x="1112520" y="1661160"/>
            <a:ext cx="3688080" cy="4493538"/>
          </a:xfrm>
          <a:prstGeom prst="rect">
            <a:avLst/>
          </a:prstGeom>
          <a:noFill/>
        </p:spPr>
        <p:txBody>
          <a:bodyPr wrap="square" rtlCol="0">
            <a:spAutoFit/>
          </a:bodyPr>
          <a:lstStyle/>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Governments replaced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Justice System abolished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True worship reintroduced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Health system scrapped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Education system overhauled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Employment reorganized</a:t>
            </a:r>
          </a:p>
          <a:p>
            <a:pPr marL="342900" indent="-342900">
              <a:buFont typeface="Wingdings" panose="05000000000000000000" pitchFamily="2" charset="2"/>
              <a:buChar char="Ø"/>
            </a:pPr>
            <a:r>
              <a:rPr lang="en-CA" sz="2200" b="1" dirty="0">
                <a:solidFill>
                  <a:srgbClr val="663300"/>
                </a:solidFill>
                <a:latin typeface="Graphite Std Wide" panose="03020502050602020204" pitchFamily="66" charset="0"/>
              </a:rPr>
              <a:t>Industrial Revolution</a:t>
            </a:r>
          </a:p>
        </p:txBody>
      </p:sp>
      <p:grpSp>
        <p:nvGrpSpPr>
          <p:cNvPr id="3" name="Group 2">
            <a:extLst>
              <a:ext uri="{FF2B5EF4-FFF2-40B4-BE49-F238E27FC236}">
                <a16:creationId xmlns:a16="http://schemas.microsoft.com/office/drawing/2014/main" id="{66293D1A-F5F6-405C-AEE2-18C859F0C4F0}"/>
              </a:ext>
            </a:extLst>
          </p:cNvPr>
          <p:cNvGrpSpPr/>
          <p:nvPr/>
        </p:nvGrpSpPr>
        <p:grpSpPr>
          <a:xfrm>
            <a:off x="3723468" y="1777484"/>
            <a:ext cx="5179522" cy="2246769"/>
            <a:chOff x="3723468" y="1777484"/>
            <a:chExt cx="5179522" cy="2246769"/>
          </a:xfrm>
        </p:grpSpPr>
        <p:sp>
          <p:nvSpPr>
            <p:cNvPr id="9" name="Arrow: Right 8">
              <a:extLst>
                <a:ext uri="{FF2B5EF4-FFF2-40B4-BE49-F238E27FC236}">
                  <a16:creationId xmlns:a16="http://schemas.microsoft.com/office/drawing/2014/main" id="{C4F6E6B8-8E7B-4BAE-A85D-A4655679BD5E}"/>
                </a:ext>
              </a:extLst>
            </p:cNvPr>
            <p:cNvSpPr/>
            <p:nvPr/>
          </p:nvSpPr>
          <p:spPr>
            <a:xfrm flipH="1">
              <a:off x="3723468" y="2654170"/>
              <a:ext cx="1719290" cy="43243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a:extLst>
                <a:ext uri="{FF2B5EF4-FFF2-40B4-BE49-F238E27FC236}">
                  <a16:creationId xmlns:a16="http://schemas.microsoft.com/office/drawing/2014/main" id="{25C2D370-AD79-4E57-93F4-E1DF422A7A62}"/>
                </a:ext>
              </a:extLst>
            </p:cNvPr>
            <p:cNvSpPr txBox="1"/>
            <p:nvPr/>
          </p:nvSpPr>
          <p:spPr>
            <a:xfrm>
              <a:off x="5300690" y="1777484"/>
              <a:ext cx="3602300" cy="2246769"/>
            </a:xfrm>
            <a:prstGeom prst="rect">
              <a:avLst/>
            </a:prstGeom>
            <a:solidFill>
              <a:srgbClr val="FF0000"/>
            </a:solidFill>
          </p:spPr>
          <p:txBody>
            <a:bodyPr wrap="square" rtlCol="0">
              <a:spAutoFit/>
            </a:bodyPr>
            <a:lstStyle/>
            <a:p>
              <a:pPr algn="l"/>
              <a:r>
                <a:rPr lang="en-CA" sz="2000" b="1" dirty="0">
                  <a:solidFill>
                    <a:schemeClr val="bg1"/>
                  </a:solidFill>
                  <a:latin typeface="+mn-lt"/>
                </a:rPr>
                <a:t>Introduced Perfect Laws</a:t>
              </a:r>
            </a:p>
            <a:p>
              <a:pPr algn="l"/>
              <a:r>
                <a:rPr lang="en-CA" sz="2000" b="1" dirty="0">
                  <a:solidFill>
                    <a:schemeClr val="bg1"/>
                  </a:solidFill>
                  <a:latin typeface="+mn-lt"/>
                </a:rPr>
                <a:t>Penetrate Men’s Hearts</a:t>
              </a:r>
            </a:p>
            <a:p>
              <a:pPr algn="l"/>
              <a:r>
                <a:rPr lang="en-CA" sz="2000" b="1" dirty="0">
                  <a:solidFill>
                    <a:schemeClr val="bg1"/>
                  </a:solidFill>
                  <a:latin typeface="+mn-lt"/>
                </a:rPr>
                <a:t>Abolish the Police Forces</a:t>
              </a:r>
            </a:p>
            <a:p>
              <a:pPr algn="l"/>
              <a:r>
                <a:rPr lang="en-CA" sz="2000" b="1" dirty="0">
                  <a:solidFill>
                    <a:schemeClr val="bg1"/>
                  </a:solidFill>
                  <a:latin typeface="+mn-lt"/>
                </a:rPr>
                <a:t>Judge without Juries</a:t>
              </a:r>
            </a:p>
            <a:p>
              <a:pPr algn="l"/>
              <a:r>
                <a:rPr lang="en-CA" sz="2000" b="1" dirty="0">
                  <a:solidFill>
                    <a:schemeClr val="bg1"/>
                  </a:solidFill>
                  <a:latin typeface="+mn-lt"/>
                </a:rPr>
                <a:t>No Partiality</a:t>
              </a:r>
            </a:p>
            <a:p>
              <a:pPr algn="l"/>
              <a:r>
                <a:rPr lang="en-CA" sz="2000" b="1" dirty="0">
                  <a:solidFill>
                    <a:schemeClr val="bg1"/>
                  </a:solidFill>
                  <a:latin typeface="+mn-lt"/>
                </a:rPr>
                <a:t>Ensure Crime doesn’t Pay</a:t>
              </a:r>
            </a:p>
            <a:p>
              <a:pPr algn="l"/>
              <a:r>
                <a:rPr lang="en-CA" sz="2000" b="1" dirty="0">
                  <a:solidFill>
                    <a:schemeClr val="bg1"/>
                  </a:solidFill>
                  <a:latin typeface="+mn-lt"/>
                </a:rPr>
                <a:t>Make immorality a Crime</a:t>
              </a:r>
            </a:p>
          </p:txBody>
        </p:sp>
      </p:grpSp>
    </p:spTree>
    <p:extLst>
      <p:ext uri="{BB962C8B-B14F-4D97-AF65-F5344CB8AC3E}">
        <p14:creationId xmlns:p14="http://schemas.microsoft.com/office/powerpoint/2010/main" val="325494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86C6A-9092-4186-9B80-F0B8C5A04D2B}"/>
              </a:ext>
            </a:extLst>
          </p:cNvPr>
          <p:cNvSpPr>
            <a:spLocks noGrp="1"/>
          </p:cNvSpPr>
          <p:nvPr>
            <p:ph type="title"/>
          </p:nvPr>
        </p:nvSpPr>
        <p:spPr/>
        <p:txBody>
          <a:bodyPr/>
          <a:lstStyle/>
          <a:p>
            <a:r>
              <a:rPr lang="en-CA" dirty="0"/>
              <a:t>Life in the Kingdom</a:t>
            </a:r>
          </a:p>
        </p:txBody>
      </p:sp>
      <p:sp>
        <p:nvSpPr>
          <p:cNvPr id="4" name="Scroll: Vertical 3">
            <a:extLst>
              <a:ext uri="{FF2B5EF4-FFF2-40B4-BE49-F238E27FC236}">
                <a16:creationId xmlns:a16="http://schemas.microsoft.com/office/drawing/2014/main" id="{17120A25-D7D2-4B07-9F05-8427FD07E9B3}"/>
              </a:ext>
            </a:extLst>
          </p:cNvPr>
          <p:cNvSpPr/>
          <p:nvPr/>
        </p:nvSpPr>
        <p:spPr>
          <a:xfrm>
            <a:off x="426720" y="981075"/>
            <a:ext cx="5059680" cy="5541645"/>
          </a:xfrm>
          <a:prstGeom prst="verticalScroll">
            <a:avLst/>
          </a:prstGeom>
          <a:blipFill>
            <a:blip r:embed="rId3"/>
            <a:tile tx="0" ty="0" sx="100000" sy="100000" flip="none" algn="tl"/>
          </a:blipFill>
          <a:ln>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a:extLst>
              <a:ext uri="{FF2B5EF4-FFF2-40B4-BE49-F238E27FC236}">
                <a16:creationId xmlns:a16="http://schemas.microsoft.com/office/drawing/2014/main" id="{04B41397-6981-4BAB-B7CB-30C7249D0A0F}"/>
              </a:ext>
            </a:extLst>
          </p:cNvPr>
          <p:cNvSpPr txBox="1"/>
          <p:nvPr/>
        </p:nvSpPr>
        <p:spPr>
          <a:xfrm>
            <a:off x="1539240" y="1097280"/>
            <a:ext cx="4053840" cy="400110"/>
          </a:xfrm>
          <a:prstGeom prst="rect">
            <a:avLst/>
          </a:prstGeom>
          <a:noFill/>
        </p:spPr>
        <p:txBody>
          <a:bodyPr wrap="square" rtlCol="0">
            <a:spAutoFit/>
          </a:bodyPr>
          <a:lstStyle/>
          <a:p>
            <a:pPr algn="ctr"/>
            <a:r>
              <a:rPr lang="en-CA" sz="2000" b="1" dirty="0">
                <a:solidFill>
                  <a:srgbClr val="663300"/>
                </a:solidFill>
                <a:latin typeface="Graphite Std Wide" panose="03020502050602020204" pitchFamily="66" charset="0"/>
              </a:rPr>
              <a:t>CHRIST’S MANIFESTO</a:t>
            </a:r>
          </a:p>
        </p:txBody>
      </p:sp>
      <p:sp>
        <p:nvSpPr>
          <p:cNvPr id="6" name="TextBox 5">
            <a:extLst>
              <a:ext uri="{FF2B5EF4-FFF2-40B4-BE49-F238E27FC236}">
                <a16:creationId xmlns:a16="http://schemas.microsoft.com/office/drawing/2014/main" id="{BDCE2347-728A-4130-AA37-FB3A9A097DE8}"/>
              </a:ext>
            </a:extLst>
          </p:cNvPr>
          <p:cNvSpPr txBox="1"/>
          <p:nvPr/>
        </p:nvSpPr>
        <p:spPr>
          <a:xfrm>
            <a:off x="1112520" y="1661160"/>
            <a:ext cx="3688080" cy="4493538"/>
          </a:xfrm>
          <a:prstGeom prst="rect">
            <a:avLst/>
          </a:prstGeom>
          <a:noFill/>
        </p:spPr>
        <p:txBody>
          <a:bodyPr wrap="square" rtlCol="0">
            <a:spAutoFit/>
          </a:bodyPr>
          <a:lstStyle/>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Governments replaced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Justice System abolished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True worship reintroduced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Health system scrapped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Education system overhauled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Employment reorganized</a:t>
            </a:r>
          </a:p>
          <a:p>
            <a:pPr marL="342900" indent="-342900">
              <a:buFont typeface="Wingdings" panose="05000000000000000000" pitchFamily="2" charset="2"/>
              <a:buChar char="Ø"/>
            </a:pPr>
            <a:r>
              <a:rPr lang="en-CA" sz="2200" b="1" dirty="0">
                <a:solidFill>
                  <a:srgbClr val="663300"/>
                </a:solidFill>
                <a:latin typeface="Graphite Std Wide" panose="03020502050602020204" pitchFamily="66" charset="0"/>
              </a:rPr>
              <a:t>Industrial Revolution</a:t>
            </a:r>
          </a:p>
        </p:txBody>
      </p:sp>
      <p:grpSp>
        <p:nvGrpSpPr>
          <p:cNvPr id="10" name="Group 9">
            <a:extLst>
              <a:ext uri="{FF2B5EF4-FFF2-40B4-BE49-F238E27FC236}">
                <a16:creationId xmlns:a16="http://schemas.microsoft.com/office/drawing/2014/main" id="{43B59E0A-C1D8-4FD1-B058-82C7E2C60B17}"/>
              </a:ext>
            </a:extLst>
          </p:cNvPr>
          <p:cNvGrpSpPr/>
          <p:nvPr/>
        </p:nvGrpSpPr>
        <p:grpSpPr>
          <a:xfrm>
            <a:off x="3581400" y="2249924"/>
            <a:ext cx="5321590" cy="2554545"/>
            <a:chOff x="3581400" y="2249924"/>
            <a:chExt cx="5321590" cy="2554545"/>
          </a:xfrm>
        </p:grpSpPr>
        <p:sp>
          <p:nvSpPr>
            <p:cNvPr id="7" name="TextBox 6">
              <a:extLst>
                <a:ext uri="{FF2B5EF4-FFF2-40B4-BE49-F238E27FC236}">
                  <a16:creationId xmlns:a16="http://schemas.microsoft.com/office/drawing/2014/main" id="{25C2D370-AD79-4E57-93F4-E1DF422A7A62}"/>
                </a:ext>
              </a:extLst>
            </p:cNvPr>
            <p:cNvSpPr txBox="1"/>
            <p:nvPr/>
          </p:nvSpPr>
          <p:spPr>
            <a:xfrm>
              <a:off x="5300690" y="2249924"/>
              <a:ext cx="3602300" cy="2554545"/>
            </a:xfrm>
            <a:prstGeom prst="rect">
              <a:avLst/>
            </a:prstGeom>
            <a:solidFill>
              <a:srgbClr val="FF0000"/>
            </a:solidFill>
          </p:spPr>
          <p:txBody>
            <a:bodyPr wrap="square" rtlCol="0">
              <a:spAutoFit/>
            </a:bodyPr>
            <a:lstStyle/>
            <a:p>
              <a:pPr algn="l"/>
              <a:r>
                <a:rPr lang="en-CA" sz="2000" b="1" dirty="0">
                  <a:solidFill>
                    <a:schemeClr val="bg1"/>
                  </a:solidFill>
                  <a:latin typeface="+mn-lt"/>
                </a:rPr>
                <a:t>Build the Temple in Jerusalem</a:t>
              </a:r>
            </a:p>
            <a:p>
              <a:r>
                <a:rPr lang="en-CA" sz="2000" b="1" dirty="0">
                  <a:solidFill>
                    <a:schemeClr val="bg1"/>
                  </a:solidFill>
                  <a:latin typeface="+mn-lt"/>
                </a:rPr>
                <a:t>Destroy all Churches/Mosques</a:t>
              </a:r>
            </a:p>
            <a:p>
              <a:r>
                <a:rPr lang="en-CA" sz="2000" b="1" dirty="0">
                  <a:solidFill>
                    <a:schemeClr val="bg1"/>
                  </a:solidFill>
                  <a:latin typeface="+mn-lt"/>
                </a:rPr>
                <a:t>Abolish the Clergy</a:t>
              </a:r>
            </a:p>
            <a:p>
              <a:r>
                <a:rPr lang="en-CA" sz="2000" b="1" dirty="0">
                  <a:solidFill>
                    <a:schemeClr val="bg1"/>
                  </a:solidFill>
                  <a:latin typeface="+mn-lt"/>
                </a:rPr>
                <a:t>Society introduce to Ecclesias</a:t>
              </a:r>
            </a:p>
            <a:p>
              <a:pPr algn="l"/>
              <a:r>
                <a:rPr lang="en-CA" sz="2000" b="1" dirty="0">
                  <a:solidFill>
                    <a:schemeClr val="bg1"/>
                  </a:solidFill>
                  <a:latin typeface="+mn-lt"/>
                </a:rPr>
                <a:t>Establish new Priesthood</a:t>
              </a:r>
            </a:p>
            <a:p>
              <a:pPr algn="l"/>
              <a:r>
                <a:rPr lang="en-CA" sz="2000" b="1" dirty="0">
                  <a:solidFill>
                    <a:schemeClr val="bg1"/>
                  </a:solidFill>
                  <a:latin typeface="+mn-lt"/>
                </a:rPr>
                <a:t>Reintroduce Sacrifice</a:t>
              </a:r>
            </a:p>
            <a:p>
              <a:pPr algn="l"/>
              <a:r>
                <a:rPr lang="en-CA" sz="2000" b="1" dirty="0">
                  <a:solidFill>
                    <a:schemeClr val="bg1"/>
                  </a:solidFill>
                  <a:latin typeface="+mn-lt"/>
                </a:rPr>
                <a:t>Organize travel to Zion</a:t>
              </a:r>
            </a:p>
            <a:p>
              <a:pPr algn="l"/>
              <a:r>
                <a:rPr lang="en-CA" sz="2000" b="1" dirty="0">
                  <a:solidFill>
                    <a:schemeClr val="bg1"/>
                  </a:solidFill>
                  <a:latin typeface="+mn-lt"/>
                </a:rPr>
                <a:t>Provide spiritual Education</a:t>
              </a:r>
            </a:p>
          </p:txBody>
        </p:sp>
        <p:sp>
          <p:nvSpPr>
            <p:cNvPr id="9" name="Arrow: Right 8">
              <a:extLst>
                <a:ext uri="{FF2B5EF4-FFF2-40B4-BE49-F238E27FC236}">
                  <a16:creationId xmlns:a16="http://schemas.microsoft.com/office/drawing/2014/main" id="{4FAEEC95-5119-4005-A5C0-42E290D281BE}"/>
                </a:ext>
              </a:extLst>
            </p:cNvPr>
            <p:cNvSpPr/>
            <p:nvPr/>
          </p:nvSpPr>
          <p:spPr>
            <a:xfrm flipH="1">
              <a:off x="3581400" y="3212782"/>
              <a:ext cx="1719290" cy="43243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1333758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86C6A-9092-4186-9B80-F0B8C5A04D2B}"/>
              </a:ext>
            </a:extLst>
          </p:cNvPr>
          <p:cNvSpPr>
            <a:spLocks noGrp="1"/>
          </p:cNvSpPr>
          <p:nvPr>
            <p:ph type="title"/>
          </p:nvPr>
        </p:nvSpPr>
        <p:spPr/>
        <p:txBody>
          <a:bodyPr/>
          <a:lstStyle/>
          <a:p>
            <a:r>
              <a:rPr lang="en-CA" dirty="0"/>
              <a:t>Life in the Kingdom</a:t>
            </a:r>
          </a:p>
        </p:txBody>
      </p:sp>
      <p:sp>
        <p:nvSpPr>
          <p:cNvPr id="4" name="Scroll: Vertical 3">
            <a:extLst>
              <a:ext uri="{FF2B5EF4-FFF2-40B4-BE49-F238E27FC236}">
                <a16:creationId xmlns:a16="http://schemas.microsoft.com/office/drawing/2014/main" id="{17120A25-D7D2-4B07-9F05-8427FD07E9B3}"/>
              </a:ext>
            </a:extLst>
          </p:cNvPr>
          <p:cNvSpPr/>
          <p:nvPr/>
        </p:nvSpPr>
        <p:spPr>
          <a:xfrm>
            <a:off x="426720" y="981075"/>
            <a:ext cx="5059680" cy="5541645"/>
          </a:xfrm>
          <a:prstGeom prst="verticalScroll">
            <a:avLst/>
          </a:prstGeom>
          <a:blipFill>
            <a:blip r:embed="rId2"/>
            <a:tile tx="0" ty="0" sx="100000" sy="100000" flip="none" algn="tl"/>
          </a:blipFill>
          <a:ln>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a:extLst>
              <a:ext uri="{FF2B5EF4-FFF2-40B4-BE49-F238E27FC236}">
                <a16:creationId xmlns:a16="http://schemas.microsoft.com/office/drawing/2014/main" id="{04B41397-6981-4BAB-B7CB-30C7249D0A0F}"/>
              </a:ext>
            </a:extLst>
          </p:cNvPr>
          <p:cNvSpPr txBox="1"/>
          <p:nvPr/>
        </p:nvSpPr>
        <p:spPr>
          <a:xfrm>
            <a:off x="1539240" y="1097280"/>
            <a:ext cx="4053840" cy="400110"/>
          </a:xfrm>
          <a:prstGeom prst="rect">
            <a:avLst/>
          </a:prstGeom>
          <a:noFill/>
        </p:spPr>
        <p:txBody>
          <a:bodyPr wrap="square" rtlCol="0">
            <a:spAutoFit/>
          </a:bodyPr>
          <a:lstStyle/>
          <a:p>
            <a:pPr algn="ctr"/>
            <a:r>
              <a:rPr lang="en-CA" sz="2000" b="1" dirty="0">
                <a:solidFill>
                  <a:srgbClr val="663300"/>
                </a:solidFill>
                <a:latin typeface="Graphite Std Wide" panose="03020502050602020204" pitchFamily="66" charset="0"/>
              </a:rPr>
              <a:t>CHRIST’S MANIFESTO</a:t>
            </a:r>
          </a:p>
        </p:txBody>
      </p:sp>
      <p:sp>
        <p:nvSpPr>
          <p:cNvPr id="6" name="TextBox 5">
            <a:extLst>
              <a:ext uri="{FF2B5EF4-FFF2-40B4-BE49-F238E27FC236}">
                <a16:creationId xmlns:a16="http://schemas.microsoft.com/office/drawing/2014/main" id="{BDCE2347-728A-4130-AA37-FB3A9A097DE8}"/>
              </a:ext>
            </a:extLst>
          </p:cNvPr>
          <p:cNvSpPr txBox="1"/>
          <p:nvPr/>
        </p:nvSpPr>
        <p:spPr>
          <a:xfrm>
            <a:off x="1112520" y="1661160"/>
            <a:ext cx="3688080" cy="4493538"/>
          </a:xfrm>
          <a:prstGeom prst="rect">
            <a:avLst/>
          </a:prstGeom>
          <a:noFill/>
        </p:spPr>
        <p:txBody>
          <a:bodyPr wrap="square" rtlCol="0">
            <a:spAutoFit/>
          </a:bodyPr>
          <a:lstStyle/>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Governments replaced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Justice System abolished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True worship reintroduced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Health system scrapped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Education system overhauled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Employment reorganized</a:t>
            </a:r>
          </a:p>
          <a:p>
            <a:pPr marL="342900" indent="-342900">
              <a:buFont typeface="Wingdings" panose="05000000000000000000" pitchFamily="2" charset="2"/>
              <a:buChar char="Ø"/>
            </a:pPr>
            <a:r>
              <a:rPr lang="en-CA" sz="2200" b="1" dirty="0">
                <a:solidFill>
                  <a:srgbClr val="663300"/>
                </a:solidFill>
                <a:latin typeface="Graphite Std Wide" panose="03020502050602020204" pitchFamily="66" charset="0"/>
              </a:rPr>
              <a:t>Industrial Revolution</a:t>
            </a:r>
          </a:p>
        </p:txBody>
      </p:sp>
      <p:grpSp>
        <p:nvGrpSpPr>
          <p:cNvPr id="3" name="Group 2">
            <a:extLst>
              <a:ext uri="{FF2B5EF4-FFF2-40B4-BE49-F238E27FC236}">
                <a16:creationId xmlns:a16="http://schemas.microsoft.com/office/drawing/2014/main" id="{8DC599E2-8F6B-4358-817F-2C29781B935F}"/>
              </a:ext>
            </a:extLst>
          </p:cNvPr>
          <p:cNvGrpSpPr/>
          <p:nvPr/>
        </p:nvGrpSpPr>
        <p:grpSpPr>
          <a:xfrm>
            <a:off x="3581400" y="2799933"/>
            <a:ext cx="5321590" cy="2246769"/>
            <a:chOff x="3581400" y="2799933"/>
            <a:chExt cx="5321590" cy="2246769"/>
          </a:xfrm>
        </p:grpSpPr>
        <p:sp>
          <p:nvSpPr>
            <p:cNvPr id="7" name="TextBox 6">
              <a:extLst>
                <a:ext uri="{FF2B5EF4-FFF2-40B4-BE49-F238E27FC236}">
                  <a16:creationId xmlns:a16="http://schemas.microsoft.com/office/drawing/2014/main" id="{25C2D370-AD79-4E57-93F4-E1DF422A7A62}"/>
                </a:ext>
              </a:extLst>
            </p:cNvPr>
            <p:cNvSpPr txBox="1"/>
            <p:nvPr/>
          </p:nvSpPr>
          <p:spPr>
            <a:xfrm>
              <a:off x="5300690" y="2799933"/>
              <a:ext cx="3602300" cy="2246769"/>
            </a:xfrm>
            <a:prstGeom prst="rect">
              <a:avLst/>
            </a:prstGeom>
            <a:solidFill>
              <a:srgbClr val="FF0000"/>
            </a:solidFill>
          </p:spPr>
          <p:txBody>
            <a:bodyPr wrap="square" rtlCol="0">
              <a:spAutoFit/>
            </a:bodyPr>
            <a:lstStyle/>
            <a:p>
              <a:pPr algn="l"/>
              <a:r>
                <a:rPr lang="en-CA" sz="2000" b="1" dirty="0">
                  <a:solidFill>
                    <a:schemeClr val="bg1"/>
                  </a:solidFill>
                  <a:latin typeface="+mn-lt"/>
                </a:rPr>
                <a:t>Eliminate out dated Health systems</a:t>
              </a:r>
            </a:p>
            <a:p>
              <a:pPr algn="l"/>
              <a:r>
                <a:rPr lang="en-CA" sz="2000" b="1" dirty="0">
                  <a:solidFill>
                    <a:schemeClr val="bg1"/>
                  </a:solidFill>
                  <a:latin typeface="+mn-lt"/>
                </a:rPr>
                <a:t>Abolish Ill-Health</a:t>
              </a:r>
            </a:p>
            <a:p>
              <a:pPr algn="l"/>
              <a:r>
                <a:rPr lang="en-CA" sz="2000" b="1" dirty="0">
                  <a:solidFill>
                    <a:schemeClr val="bg1"/>
                  </a:solidFill>
                  <a:latin typeface="+mn-lt"/>
                </a:rPr>
                <a:t>Introduce Pure Food and Air</a:t>
              </a:r>
            </a:p>
            <a:p>
              <a:pPr algn="l"/>
              <a:r>
                <a:rPr lang="en-CA" sz="2000" b="1" dirty="0">
                  <a:solidFill>
                    <a:schemeClr val="bg1"/>
                  </a:solidFill>
                  <a:latin typeface="+mn-lt"/>
                </a:rPr>
                <a:t>Lengthen Life</a:t>
              </a:r>
            </a:p>
            <a:p>
              <a:pPr algn="l"/>
              <a:r>
                <a:rPr lang="en-CA" sz="2000" b="1" dirty="0">
                  <a:solidFill>
                    <a:schemeClr val="bg1"/>
                  </a:solidFill>
                  <a:latin typeface="+mn-lt"/>
                </a:rPr>
                <a:t>Eliminate Anxiety in Life</a:t>
              </a:r>
            </a:p>
            <a:p>
              <a:pPr algn="l"/>
              <a:r>
                <a:rPr lang="en-CA" sz="2000" b="1" dirty="0">
                  <a:solidFill>
                    <a:schemeClr val="bg1"/>
                  </a:solidFill>
                  <a:latin typeface="+mn-lt"/>
                </a:rPr>
                <a:t>Ban Drugs</a:t>
              </a:r>
            </a:p>
          </p:txBody>
        </p:sp>
        <p:sp>
          <p:nvSpPr>
            <p:cNvPr id="9" name="Arrow: Right 8">
              <a:extLst>
                <a:ext uri="{FF2B5EF4-FFF2-40B4-BE49-F238E27FC236}">
                  <a16:creationId xmlns:a16="http://schemas.microsoft.com/office/drawing/2014/main" id="{7FDE582C-8EE1-42FE-8031-233C3A7B3838}"/>
                </a:ext>
              </a:extLst>
            </p:cNvPr>
            <p:cNvSpPr/>
            <p:nvPr/>
          </p:nvSpPr>
          <p:spPr>
            <a:xfrm flipH="1">
              <a:off x="3581400" y="3923317"/>
              <a:ext cx="1719290" cy="43243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702426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86C6A-9092-4186-9B80-F0B8C5A04D2B}"/>
              </a:ext>
            </a:extLst>
          </p:cNvPr>
          <p:cNvSpPr>
            <a:spLocks noGrp="1"/>
          </p:cNvSpPr>
          <p:nvPr>
            <p:ph type="title"/>
          </p:nvPr>
        </p:nvSpPr>
        <p:spPr/>
        <p:txBody>
          <a:bodyPr/>
          <a:lstStyle/>
          <a:p>
            <a:r>
              <a:rPr lang="en-CA" dirty="0"/>
              <a:t>Life in the Kingdom</a:t>
            </a:r>
          </a:p>
        </p:txBody>
      </p:sp>
      <p:sp>
        <p:nvSpPr>
          <p:cNvPr id="4" name="Scroll: Vertical 3">
            <a:extLst>
              <a:ext uri="{FF2B5EF4-FFF2-40B4-BE49-F238E27FC236}">
                <a16:creationId xmlns:a16="http://schemas.microsoft.com/office/drawing/2014/main" id="{17120A25-D7D2-4B07-9F05-8427FD07E9B3}"/>
              </a:ext>
            </a:extLst>
          </p:cNvPr>
          <p:cNvSpPr/>
          <p:nvPr/>
        </p:nvSpPr>
        <p:spPr>
          <a:xfrm>
            <a:off x="426720" y="981075"/>
            <a:ext cx="5059680" cy="5541645"/>
          </a:xfrm>
          <a:prstGeom prst="verticalScroll">
            <a:avLst/>
          </a:prstGeom>
          <a:blipFill>
            <a:blip r:embed="rId2"/>
            <a:tile tx="0" ty="0" sx="100000" sy="100000" flip="none" algn="tl"/>
          </a:blipFill>
          <a:ln>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a:extLst>
              <a:ext uri="{FF2B5EF4-FFF2-40B4-BE49-F238E27FC236}">
                <a16:creationId xmlns:a16="http://schemas.microsoft.com/office/drawing/2014/main" id="{04B41397-6981-4BAB-B7CB-30C7249D0A0F}"/>
              </a:ext>
            </a:extLst>
          </p:cNvPr>
          <p:cNvSpPr txBox="1"/>
          <p:nvPr/>
        </p:nvSpPr>
        <p:spPr>
          <a:xfrm>
            <a:off x="1539240" y="1097280"/>
            <a:ext cx="4053840" cy="400110"/>
          </a:xfrm>
          <a:prstGeom prst="rect">
            <a:avLst/>
          </a:prstGeom>
          <a:noFill/>
        </p:spPr>
        <p:txBody>
          <a:bodyPr wrap="square" rtlCol="0">
            <a:spAutoFit/>
          </a:bodyPr>
          <a:lstStyle/>
          <a:p>
            <a:pPr algn="ctr"/>
            <a:r>
              <a:rPr lang="en-CA" sz="2000" b="1" dirty="0">
                <a:solidFill>
                  <a:srgbClr val="663300"/>
                </a:solidFill>
                <a:latin typeface="Graphite Std Wide" panose="03020502050602020204" pitchFamily="66" charset="0"/>
              </a:rPr>
              <a:t>CHRIST’S MANIFESTO</a:t>
            </a:r>
          </a:p>
        </p:txBody>
      </p:sp>
      <p:sp>
        <p:nvSpPr>
          <p:cNvPr id="6" name="TextBox 5">
            <a:extLst>
              <a:ext uri="{FF2B5EF4-FFF2-40B4-BE49-F238E27FC236}">
                <a16:creationId xmlns:a16="http://schemas.microsoft.com/office/drawing/2014/main" id="{BDCE2347-728A-4130-AA37-FB3A9A097DE8}"/>
              </a:ext>
            </a:extLst>
          </p:cNvPr>
          <p:cNvSpPr txBox="1"/>
          <p:nvPr/>
        </p:nvSpPr>
        <p:spPr>
          <a:xfrm>
            <a:off x="1112520" y="1661160"/>
            <a:ext cx="3688080" cy="4493538"/>
          </a:xfrm>
          <a:prstGeom prst="rect">
            <a:avLst/>
          </a:prstGeom>
          <a:noFill/>
        </p:spPr>
        <p:txBody>
          <a:bodyPr wrap="square" rtlCol="0">
            <a:spAutoFit/>
          </a:bodyPr>
          <a:lstStyle/>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Governments replaced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Justice System abolished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True worship reintroduced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Health system scrapped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Education system overhauled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Employment reorganized</a:t>
            </a:r>
          </a:p>
          <a:p>
            <a:pPr marL="342900" indent="-342900">
              <a:buFont typeface="Wingdings" panose="05000000000000000000" pitchFamily="2" charset="2"/>
              <a:buChar char="Ø"/>
            </a:pPr>
            <a:r>
              <a:rPr lang="en-CA" sz="2200" b="1" dirty="0">
                <a:solidFill>
                  <a:srgbClr val="663300"/>
                </a:solidFill>
                <a:latin typeface="Graphite Std Wide" panose="03020502050602020204" pitchFamily="66" charset="0"/>
              </a:rPr>
              <a:t>Industrial Revolution</a:t>
            </a:r>
          </a:p>
        </p:txBody>
      </p:sp>
      <p:grpSp>
        <p:nvGrpSpPr>
          <p:cNvPr id="3" name="Group 2">
            <a:extLst>
              <a:ext uri="{FF2B5EF4-FFF2-40B4-BE49-F238E27FC236}">
                <a16:creationId xmlns:a16="http://schemas.microsoft.com/office/drawing/2014/main" id="{4D6EA6B3-E224-4C49-B26A-DF6DE85E68AC}"/>
              </a:ext>
            </a:extLst>
          </p:cNvPr>
          <p:cNvGrpSpPr/>
          <p:nvPr/>
        </p:nvGrpSpPr>
        <p:grpSpPr>
          <a:xfrm>
            <a:off x="3581400" y="3630156"/>
            <a:ext cx="5321590" cy="2246769"/>
            <a:chOff x="3581400" y="3630156"/>
            <a:chExt cx="5321590" cy="2246769"/>
          </a:xfrm>
        </p:grpSpPr>
        <p:sp>
          <p:nvSpPr>
            <p:cNvPr id="7" name="TextBox 6">
              <a:extLst>
                <a:ext uri="{FF2B5EF4-FFF2-40B4-BE49-F238E27FC236}">
                  <a16:creationId xmlns:a16="http://schemas.microsoft.com/office/drawing/2014/main" id="{25C2D370-AD79-4E57-93F4-E1DF422A7A62}"/>
                </a:ext>
              </a:extLst>
            </p:cNvPr>
            <p:cNvSpPr txBox="1"/>
            <p:nvPr/>
          </p:nvSpPr>
          <p:spPr>
            <a:xfrm>
              <a:off x="5300690" y="3630156"/>
              <a:ext cx="3602300" cy="2246769"/>
            </a:xfrm>
            <a:prstGeom prst="rect">
              <a:avLst/>
            </a:prstGeom>
            <a:solidFill>
              <a:srgbClr val="FF0000"/>
            </a:solidFill>
          </p:spPr>
          <p:txBody>
            <a:bodyPr wrap="square" rtlCol="0">
              <a:spAutoFit/>
            </a:bodyPr>
            <a:lstStyle/>
            <a:p>
              <a:pPr algn="l"/>
              <a:r>
                <a:rPr lang="en-CA" sz="2000" b="1" dirty="0">
                  <a:solidFill>
                    <a:schemeClr val="bg1"/>
                  </a:solidFill>
                  <a:latin typeface="+mn-lt"/>
                </a:rPr>
                <a:t>Place God at the Centre</a:t>
              </a:r>
            </a:p>
            <a:p>
              <a:pPr algn="l"/>
              <a:r>
                <a:rPr lang="en-CA" sz="2000" b="1" dirty="0">
                  <a:solidFill>
                    <a:schemeClr val="bg1"/>
                  </a:solidFill>
                  <a:latin typeface="+mn-lt"/>
                </a:rPr>
                <a:t>Restore Parental Influence</a:t>
              </a:r>
            </a:p>
            <a:p>
              <a:pPr algn="l"/>
              <a:r>
                <a:rPr lang="en-CA" sz="2000" b="1" dirty="0">
                  <a:solidFill>
                    <a:schemeClr val="bg1"/>
                  </a:solidFill>
                  <a:latin typeface="+mn-lt"/>
                </a:rPr>
                <a:t>Use the Bible as Textbook</a:t>
              </a:r>
            </a:p>
            <a:p>
              <a:pPr algn="l"/>
              <a:r>
                <a:rPr lang="en-CA" sz="2000" b="1" dirty="0">
                  <a:solidFill>
                    <a:schemeClr val="bg1"/>
                  </a:solidFill>
                  <a:latin typeface="+mn-lt"/>
                </a:rPr>
                <a:t>Emphasize Behaviour, respect</a:t>
              </a:r>
            </a:p>
            <a:p>
              <a:pPr algn="l"/>
              <a:r>
                <a:rPr lang="en-CA" sz="2000" b="1" dirty="0">
                  <a:solidFill>
                    <a:schemeClr val="bg1"/>
                  </a:solidFill>
                  <a:latin typeface="+mn-lt"/>
                </a:rPr>
                <a:t>Give society real Pastors</a:t>
              </a:r>
            </a:p>
            <a:p>
              <a:pPr algn="l"/>
              <a:r>
                <a:rPr lang="en-CA" sz="2000" b="1" dirty="0">
                  <a:solidFill>
                    <a:schemeClr val="bg1"/>
                  </a:solidFill>
                  <a:latin typeface="+mn-lt"/>
                </a:rPr>
                <a:t>Teach Meditation</a:t>
              </a:r>
            </a:p>
            <a:p>
              <a:pPr algn="l"/>
              <a:r>
                <a:rPr lang="en-CA" sz="2000" b="1" dirty="0">
                  <a:solidFill>
                    <a:schemeClr val="bg1"/>
                  </a:solidFill>
                  <a:latin typeface="+mn-lt"/>
                </a:rPr>
                <a:t>Reverse the chaos of Babel</a:t>
              </a:r>
            </a:p>
          </p:txBody>
        </p:sp>
        <p:sp>
          <p:nvSpPr>
            <p:cNvPr id="9" name="Arrow: Right 8">
              <a:extLst>
                <a:ext uri="{FF2B5EF4-FFF2-40B4-BE49-F238E27FC236}">
                  <a16:creationId xmlns:a16="http://schemas.microsoft.com/office/drawing/2014/main" id="{FF7F87D4-AC36-47ED-ADB1-9C9A0EC5A4BC}"/>
                </a:ext>
              </a:extLst>
            </p:cNvPr>
            <p:cNvSpPr/>
            <p:nvPr/>
          </p:nvSpPr>
          <p:spPr>
            <a:xfrm flipH="1">
              <a:off x="3581400" y="4692580"/>
              <a:ext cx="1719290" cy="43243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3120428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86C6A-9092-4186-9B80-F0B8C5A04D2B}"/>
              </a:ext>
            </a:extLst>
          </p:cNvPr>
          <p:cNvSpPr>
            <a:spLocks noGrp="1"/>
          </p:cNvSpPr>
          <p:nvPr>
            <p:ph type="title"/>
          </p:nvPr>
        </p:nvSpPr>
        <p:spPr/>
        <p:txBody>
          <a:bodyPr/>
          <a:lstStyle/>
          <a:p>
            <a:r>
              <a:rPr lang="en-CA" dirty="0"/>
              <a:t>Life in the Kingdom</a:t>
            </a:r>
          </a:p>
        </p:txBody>
      </p:sp>
      <p:sp>
        <p:nvSpPr>
          <p:cNvPr id="4" name="Scroll: Vertical 3">
            <a:extLst>
              <a:ext uri="{FF2B5EF4-FFF2-40B4-BE49-F238E27FC236}">
                <a16:creationId xmlns:a16="http://schemas.microsoft.com/office/drawing/2014/main" id="{17120A25-D7D2-4B07-9F05-8427FD07E9B3}"/>
              </a:ext>
            </a:extLst>
          </p:cNvPr>
          <p:cNvSpPr/>
          <p:nvPr/>
        </p:nvSpPr>
        <p:spPr>
          <a:xfrm>
            <a:off x="426720" y="981075"/>
            <a:ext cx="5059680" cy="5541645"/>
          </a:xfrm>
          <a:prstGeom prst="verticalScroll">
            <a:avLst/>
          </a:prstGeom>
          <a:blipFill>
            <a:blip r:embed="rId2"/>
            <a:tile tx="0" ty="0" sx="100000" sy="100000" flip="none" algn="tl"/>
          </a:blipFill>
          <a:ln>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a:extLst>
              <a:ext uri="{FF2B5EF4-FFF2-40B4-BE49-F238E27FC236}">
                <a16:creationId xmlns:a16="http://schemas.microsoft.com/office/drawing/2014/main" id="{04B41397-6981-4BAB-B7CB-30C7249D0A0F}"/>
              </a:ext>
            </a:extLst>
          </p:cNvPr>
          <p:cNvSpPr txBox="1"/>
          <p:nvPr/>
        </p:nvSpPr>
        <p:spPr>
          <a:xfrm>
            <a:off x="1539240" y="1097280"/>
            <a:ext cx="4053840" cy="400110"/>
          </a:xfrm>
          <a:prstGeom prst="rect">
            <a:avLst/>
          </a:prstGeom>
          <a:noFill/>
        </p:spPr>
        <p:txBody>
          <a:bodyPr wrap="square" rtlCol="0">
            <a:spAutoFit/>
          </a:bodyPr>
          <a:lstStyle/>
          <a:p>
            <a:pPr algn="ctr"/>
            <a:r>
              <a:rPr lang="en-CA" sz="2000" b="1" dirty="0">
                <a:solidFill>
                  <a:srgbClr val="663300"/>
                </a:solidFill>
                <a:latin typeface="Graphite Std Wide" panose="03020502050602020204" pitchFamily="66" charset="0"/>
              </a:rPr>
              <a:t>CHRIST’S MANIFESTO</a:t>
            </a:r>
          </a:p>
        </p:txBody>
      </p:sp>
      <p:sp>
        <p:nvSpPr>
          <p:cNvPr id="6" name="TextBox 5">
            <a:extLst>
              <a:ext uri="{FF2B5EF4-FFF2-40B4-BE49-F238E27FC236}">
                <a16:creationId xmlns:a16="http://schemas.microsoft.com/office/drawing/2014/main" id="{BDCE2347-728A-4130-AA37-FB3A9A097DE8}"/>
              </a:ext>
            </a:extLst>
          </p:cNvPr>
          <p:cNvSpPr txBox="1"/>
          <p:nvPr/>
        </p:nvSpPr>
        <p:spPr>
          <a:xfrm>
            <a:off x="1112520" y="1661160"/>
            <a:ext cx="3688080" cy="4493538"/>
          </a:xfrm>
          <a:prstGeom prst="rect">
            <a:avLst/>
          </a:prstGeom>
          <a:noFill/>
        </p:spPr>
        <p:txBody>
          <a:bodyPr wrap="square" rtlCol="0">
            <a:spAutoFit/>
          </a:bodyPr>
          <a:lstStyle/>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Governments replaced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Justice System abolished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True worship reintroduced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Health system scrapped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Education system overhauled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Employment reorganized</a:t>
            </a:r>
          </a:p>
          <a:p>
            <a:pPr marL="342900" indent="-342900">
              <a:buFont typeface="Wingdings" panose="05000000000000000000" pitchFamily="2" charset="2"/>
              <a:buChar char="Ø"/>
            </a:pPr>
            <a:r>
              <a:rPr lang="en-CA" sz="2200" b="1" dirty="0">
                <a:solidFill>
                  <a:srgbClr val="663300"/>
                </a:solidFill>
                <a:latin typeface="Graphite Std Wide" panose="03020502050602020204" pitchFamily="66" charset="0"/>
              </a:rPr>
              <a:t>Industrial Revolution</a:t>
            </a:r>
          </a:p>
        </p:txBody>
      </p:sp>
      <p:grpSp>
        <p:nvGrpSpPr>
          <p:cNvPr id="3" name="Group 2">
            <a:extLst>
              <a:ext uri="{FF2B5EF4-FFF2-40B4-BE49-F238E27FC236}">
                <a16:creationId xmlns:a16="http://schemas.microsoft.com/office/drawing/2014/main" id="{78787C6D-FED6-45F6-BD1B-4E9375AD39D2}"/>
              </a:ext>
            </a:extLst>
          </p:cNvPr>
          <p:cNvGrpSpPr/>
          <p:nvPr/>
        </p:nvGrpSpPr>
        <p:grpSpPr>
          <a:xfrm>
            <a:off x="3712355" y="4270236"/>
            <a:ext cx="5190635" cy="1938992"/>
            <a:chOff x="3712355" y="4270236"/>
            <a:chExt cx="5190635" cy="1938992"/>
          </a:xfrm>
        </p:grpSpPr>
        <p:sp>
          <p:nvSpPr>
            <p:cNvPr id="9" name="Arrow: Right 8">
              <a:extLst>
                <a:ext uri="{FF2B5EF4-FFF2-40B4-BE49-F238E27FC236}">
                  <a16:creationId xmlns:a16="http://schemas.microsoft.com/office/drawing/2014/main" id="{55988F39-07DC-4B89-BBF8-85C48B08D3C9}"/>
                </a:ext>
              </a:extLst>
            </p:cNvPr>
            <p:cNvSpPr/>
            <p:nvPr/>
          </p:nvSpPr>
          <p:spPr>
            <a:xfrm flipH="1">
              <a:off x="3712355" y="5196840"/>
              <a:ext cx="1719290" cy="43243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a:extLst>
                <a:ext uri="{FF2B5EF4-FFF2-40B4-BE49-F238E27FC236}">
                  <a16:creationId xmlns:a16="http://schemas.microsoft.com/office/drawing/2014/main" id="{25C2D370-AD79-4E57-93F4-E1DF422A7A62}"/>
                </a:ext>
              </a:extLst>
            </p:cNvPr>
            <p:cNvSpPr txBox="1"/>
            <p:nvPr/>
          </p:nvSpPr>
          <p:spPr>
            <a:xfrm>
              <a:off x="5300690" y="4270236"/>
              <a:ext cx="3602300" cy="1938992"/>
            </a:xfrm>
            <a:prstGeom prst="rect">
              <a:avLst/>
            </a:prstGeom>
            <a:solidFill>
              <a:srgbClr val="FF0000"/>
            </a:solidFill>
          </p:spPr>
          <p:txBody>
            <a:bodyPr wrap="square" rtlCol="0">
              <a:spAutoFit/>
            </a:bodyPr>
            <a:lstStyle/>
            <a:p>
              <a:pPr algn="l"/>
              <a:r>
                <a:rPr lang="en-CA" sz="2000" b="1" dirty="0">
                  <a:solidFill>
                    <a:schemeClr val="bg1"/>
                  </a:solidFill>
                  <a:latin typeface="+mn-lt"/>
                </a:rPr>
                <a:t>Give Land to every Family</a:t>
              </a:r>
            </a:p>
            <a:p>
              <a:pPr algn="l"/>
              <a:r>
                <a:rPr lang="en-CA" sz="2000" b="1" dirty="0">
                  <a:solidFill>
                    <a:schemeClr val="bg1"/>
                  </a:solidFill>
                  <a:latin typeface="+mn-lt"/>
                </a:rPr>
                <a:t>Teach Agriculture</a:t>
              </a:r>
            </a:p>
            <a:p>
              <a:pPr algn="l"/>
              <a:r>
                <a:rPr lang="en-CA" sz="2000" b="1" dirty="0">
                  <a:solidFill>
                    <a:schemeClr val="bg1"/>
                  </a:solidFill>
                  <a:latin typeface="+mn-lt"/>
                </a:rPr>
                <a:t>Make the Desert Blossom</a:t>
              </a:r>
            </a:p>
            <a:p>
              <a:pPr algn="l"/>
              <a:r>
                <a:rPr lang="en-CA" sz="2000" b="1" dirty="0">
                  <a:solidFill>
                    <a:schemeClr val="bg1"/>
                  </a:solidFill>
                  <a:latin typeface="+mn-lt"/>
                </a:rPr>
                <a:t>Grow Corn on Mountain tops</a:t>
              </a:r>
            </a:p>
            <a:p>
              <a:pPr algn="l"/>
              <a:r>
                <a:rPr lang="en-CA" sz="2000" b="1" dirty="0">
                  <a:solidFill>
                    <a:schemeClr val="bg1"/>
                  </a:solidFill>
                  <a:latin typeface="+mn-lt"/>
                </a:rPr>
                <a:t>Stress Quality not Quantity</a:t>
              </a:r>
            </a:p>
            <a:p>
              <a:pPr algn="l"/>
              <a:r>
                <a:rPr lang="en-CA" sz="2000" b="1" dirty="0">
                  <a:solidFill>
                    <a:schemeClr val="bg1"/>
                  </a:solidFill>
                  <a:latin typeface="+mn-lt"/>
                </a:rPr>
                <a:t>Divinely Ordered Weather</a:t>
              </a:r>
            </a:p>
          </p:txBody>
        </p:sp>
      </p:grpSp>
    </p:spTree>
    <p:extLst>
      <p:ext uri="{BB962C8B-B14F-4D97-AF65-F5344CB8AC3E}">
        <p14:creationId xmlns:p14="http://schemas.microsoft.com/office/powerpoint/2010/main" val="2058891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86C6A-9092-4186-9B80-F0B8C5A04D2B}"/>
              </a:ext>
            </a:extLst>
          </p:cNvPr>
          <p:cNvSpPr>
            <a:spLocks noGrp="1"/>
          </p:cNvSpPr>
          <p:nvPr>
            <p:ph type="title"/>
          </p:nvPr>
        </p:nvSpPr>
        <p:spPr/>
        <p:txBody>
          <a:bodyPr/>
          <a:lstStyle/>
          <a:p>
            <a:r>
              <a:rPr lang="en-CA" dirty="0"/>
              <a:t>Life in the Kingdom</a:t>
            </a:r>
          </a:p>
        </p:txBody>
      </p:sp>
      <p:sp>
        <p:nvSpPr>
          <p:cNvPr id="4" name="Scroll: Vertical 3">
            <a:extLst>
              <a:ext uri="{FF2B5EF4-FFF2-40B4-BE49-F238E27FC236}">
                <a16:creationId xmlns:a16="http://schemas.microsoft.com/office/drawing/2014/main" id="{17120A25-D7D2-4B07-9F05-8427FD07E9B3}"/>
              </a:ext>
            </a:extLst>
          </p:cNvPr>
          <p:cNvSpPr/>
          <p:nvPr/>
        </p:nvSpPr>
        <p:spPr>
          <a:xfrm>
            <a:off x="426720" y="981075"/>
            <a:ext cx="5059680" cy="5541645"/>
          </a:xfrm>
          <a:prstGeom prst="verticalScroll">
            <a:avLst/>
          </a:prstGeom>
          <a:blipFill>
            <a:blip r:embed="rId3"/>
            <a:tile tx="0" ty="0" sx="100000" sy="100000" flip="none" algn="tl"/>
          </a:blipFill>
          <a:ln>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a:extLst>
              <a:ext uri="{FF2B5EF4-FFF2-40B4-BE49-F238E27FC236}">
                <a16:creationId xmlns:a16="http://schemas.microsoft.com/office/drawing/2014/main" id="{04B41397-6981-4BAB-B7CB-30C7249D0A0F}"/>
              </a:ext>
            </a:extLst>
          </p:cNvPr>
          <p:cNvSpPr txBox="1"/>
          <p:nvPr/>
        </p:nvSpPr>
        <p:spPr>
          <a:xfrm>
            <a:off x="1539240" y="1097280"/>
            <a:ext cx="4053840" cy="400110"/>
          </a:xfrm>
          <a:prstGeom prst="rect">
            <a:avLst/>
          </a:prstGeom>
          <a:noFill/>
        </p:spPr>
        <p:txBody>
          <a:bodyPr wrap="square" rtlCol="0">
            <a:spAutoFit/>
          </a:bodyPr>
          <a:lstStyle/>
          <a:p>
            <a:pPr algn="ctr"/>
            <a:r>
              <a:rPr lang="en-CA" sz="2000" b="1" dirty="0">
                <a:solidFill>
                  <a:srgbClr val="663300"/>
                </a:solidFill>
                <a:latin typeface="Graphite Std Wide" panose="03020502050602020204" pitchFamily="66" charset="0"/>
              </a:rPr>
              <a:t>CHRIST’S MANIFESTO</a:t>
            </a:r>
          </a:p>
        </p:txBody>
      </p:sp>
      <p:sp>
        <p:nvSpPr>
          <p:cNvPr id="6" name="TextBox 5">
            <a:extLst>
              <a:ext uri="{FF2B5EF4-FFF2-40B4-BE49-F238E27FC236}">
                <a16:creationId xmlns:a16="http://schemas.microsoft.com/office/drawing/2014/main" id="{BDCE2347-728A-4130-AA37-FB3A9A097DE8}"/>
              </a:ext>
            </a:extLst>
          </p:cNvPr>
          <p:cNvSpPr txBox="1"/>
          <p:nvPr/>
        </p:nvSpPr>
        <p:spPr>
          <a:xfrm>
            <a:off x="1112520" y="1661160"/>
            <a:ext cx="3688080" cy="4493538"/>
          </a:xfrm>
          <a:prstGeom prst="rect">
            <a:avLst/>
          </a:prstGeom>
          <a:noFill/>
        </p:spPr>
        <p:txBody>
          <a:bodyPr wrap="square" rtlCol="0">
            <a:spAutoFit/>
          </a:bodyPr>
          <a:lstStyle/>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Governments replaced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Justice System abolished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True worship reintroduced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Health system scrapped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Education system overhauled</a:t>
            </a:r>
          </a:p>
          <a:p>
            <a:pPr marL="342900" indent="-342900" algn="l">
              <a:buFont typeface="Wingdings" panose="05000000000000000000" pitchFamily="2" charset="2"/>
              <a:buChar char="Ø"/>
            </a:pPr>
            <a:r>
              <a:rPr lang="en-CA" sz="2200" b="1" dirty="0">
                <a:solidFill>
                  <a:srgbClr val="663300"/>
                </a:solidFill>
                <a:latin typeface="Graphite Std Wide" panose="03020502050602020204" pitchFamily="66" charset="0"/>
              </a:rPr>
              <a:t>Employment reorganized</a:t>
            </a:r>
          </a:p>
          <a:p>
            <a:pPr marL="342900" indent="-342900">
              <a:buFont typeface="Wingdings" panose="05000000000000000000" pitchFamily="2" charset="2"/>
              <a:buChar char="Ø"/>
            </a:pPr>
            <a:r>
              <a:rPr lang="en-CA" sz="2200" b="1" dirty="0">
                <a:solidFill>
                  <a:srgbClr val="663300"/>
                </a:solidFill>
                <a:latin typeface="Graphite Std Wide" panose="03020502050602020204" pitchFamily="66" charset="0"/>
              </a:rPr>
              <a:t>Industrial Revolution</a:t>
            </a:r>
          </a:p>
        </p:txBody>
      </p:sp>
      <p:grpSp>
        <p:nvGrpSpPr>
          <p:cNvPr id="3" name="Group 2">
            <a:extLst>
              <a:ext uri="{FF2B5EF4-FFF2-40B4-BE49-F238E27FC236}">
                <a16:creationId xmlns:a16="http://schemas.microsoft.com/office/drawing/2014/main" id="{B8EE80A1-721B-482A-B363-282A525FCA06}"/>
              </a:ext>
            </a:extLst>
          </p:cNvPr>
          <p:cNvGrpSpPr/>
          <p:nvPr/>
        </p:nvGrpSpPr>
        <p:grpSpPr>
          <a:xfrm>
            <a:off x="4441045" y="3950196"/>
            <a:ext cx="4461945" cy="2246769"/>
            <a:chOff x="4441045" y="3950196"/>
            <a:chExt cx="4461945" cy="2246769"/>
          </a:xfrm>
        </p:grpSpPr>
        <p:sp>
          <p:nvSpPr>
            <p:cNvPr id="9" name="Arrow: Right 8">
              <a:extLst>
                <a:ext uri="{FF2B5EF4-FFF2-40B4-BE49-F238E27FC236}">
                  <a16:creationId xmlns:a16="http://schemas.microsoft.com/office/drawing/2014/main" id="{32EE8125-6DE4-4F5E-88B7-B203DA254657}"/>
                </a:ext>
              </a:extLst>
            </p:cNvPr>
            <p:cNvSpPr/>
            <p:nvPr/>
          </p:nvSpPr>
          <p:spPr>
            <a:xfrm flipH="1">
              <a:off x="4441045" y="5690057"/>
              <a:ext cx="1719290" cy="43243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a:extLst>
                <a:ext uri="{FF2B5EF4-FFF2-40B4-BE49-F238E27FC236}">
                  <a16:creationId xmlns:a16="http://schemas.microsoft.com/office/drawing/2014/main" id="{25C2D370-AD79-4E57-93F4-E1DF422A7A62}"/>
                </a:ext>
              </a:extLst>
            </p:cNvPr>
            <p:cNvSpPr txBox="1"/>
            <p:nvPr/>
          </p:nvSpPr>
          <p:spPr>
            <a:xfrm>
              <a:off x="5300690" y="3950196"/>
              <a:ext cx="3602300" cy="2246769"/>
            </a:xfrm>
            <a:prstGeom prst="rect">
              <a:avLst/>
            </a:prstGeom>
            <a:solidFill>
              <a:srgbClr val="FF0000"/>
            </a:solidFill>
          </p:spPr>
          <p:txBody>
            <a:bodyPr wrap="square" rtlCol="0">
              <a:spAutoFit/>
            </a:bodyPr>
            <a:lstStyle/>
            <a:p>
              <a:pPr algn="l"/>
              <a:r>
                <a:rPr lang="en-CA" sz="2000" b="1" dirty="0">
                  <a:solidFill>
                    <a:schemeClr val="bg1"/>
                  </a:solidFill>
                  <a:latin typeface="+mn-lt"/>
                </a:rPr>
                <a:t>Abolish Modern Cities</a:t>
              </a:r>
            </a:p>
            <a:p>
              <a:r>
                <a:rPr lang="en-CA" sz="2000" b="1" dirty="0">
                  <a:solidFill>
                    <a:schemeClr val="bg1"/>
                  </a:solidFill>
                  <a:latin typeface="+mn-lt"/>
                </a:rPr>
                <a:t>Eliminate Industrial Pollution</a:t>
              </a:r>
            </a:p>
            <a:p>
              <a:pPr algn="l"/>
              <a:r>
                <a:rPr lang="en-CA" sz="2000" b="1" dirty="0">
                  <a:solidFill>
                    <a:schemeClr val="bg1"/>
                  </a:solidFill>
                  <a:latin typeface="+mn-lt"/>
                </a:rPr>
                <a:t>Abolish Mass Production</a:t>
              </a:r>
            </a:p>
            <a:p>
              <a:pPr algn="l"/>
              <a:r>
                <a:rPr lang="en-CA" sz="2000" b="1" dirty="0">
                  <a:solidFill>
                    <a:schemeClr val="bg1"/>
                  </a:solidFill>
                  <a:latin typeface="+mn-lt"/>
                </a:rPr>
                <a:t>Restore a Common Standard of Living for All</a:t>
              </a:r>
            </a:p>
            <a:p>
              <a:pPr algn="l"/>
              <a:r>
                <a:rPr lang="en-CA" sz="2000" b="1" dirty="0">
                  <a:solidFill>
                    <a:schemeClr val="bg1"/>
                  </a:solidFill>
                  <a:latin typeface="+mn-lt"/>
                </a:rPr>
                <a:t>Working Hours centred around Godly Living</a:t>
              </a:r>
            </a:p>
          </p:txBody>
        </p:sp>
      </p:grpSp>
    </p:spTree>
    <p:extLst>
      <p:ext uri="{BB962C8B-B14F-4D97-AF65-F5344CB8AC3E}">
        <p14:creationId xmlns:p14="http://schemas.microsoft.com/office/powerpoint/2010/main" val="2628295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9A7FF0-0749-4A37-A686-0E9069F4B349}"/>
              </a:ext>
            </a:extLst>
          </p:cNvPr>
          <p:cNvSpPr>
            <a:spLocks noGrp="1"/>
          </p:cNvSpPr>
          <p:nvPr>
            <p:ph type="title"/>
          </p:nvPr>
        </p:nvSpPr>
        <p:spPr>
          <a:xfrm>
            <a:off x="265978" y="1"/>
            <a:ext cx="3756526" cy="759402"/>
          </a:xfrm>
        </p:spPr>
        <p:txBody>
          <a:bodyPr/>
          <a:lstStyle/>
          <a:p>
            <a:pPr algn="ctr"/>
            <a:r>
              <a:rPr lang="en-CA" dirty="0">
                <a:ln>
                  <a:solidFill>
                    <a:schemeClr val="bg1"/>
                  </a:solidFill>
                </a:ln>
                <a:solidFill>
                  <a:srgbClr val="FF0000"/>
                </a:solidFill>
              </a:rPr>
              <a:t>Psalm 72:17-20</a:t>
            </a:r>
          </a:p>
        </p:txBody>
      </p:sp>
      <p:sp>
        <p:nvSpPr>
          <p:cNvPr id="6" name="Content Placeholder 5">
            <a:extLst>
              <a:ext uri="{FF2B5EF4-FFF2-40B4-BE49-F238E27FC236}">
                <a16:creationId xmlns:a16="http://schemas.microsoft.com/office/drawing/2014/main" id="{DD92CFAA-2661-4C3A-9789-AB30A3A5DF01}"/>
              </a:ext>
            </a:extLst>
          </p:cNvPr>
          <p:cNvSpPr>
            <a:spLocks noGrp="1"/>
          </p:cNvSpPr>
          <p:nvPr>
            <p:ph sz="half" idx="1"/>
          </p:nvPr>
        </p:nvSpPr>
        <p:spPr>
          <a:xfrm>
            <a:off x="265978" y="981076"/>
            <a:ext cx="3756526" cy="4910678"/>
          </a:xfrm>
        </p:spPr>
        <p:txBody>
          <a:bodyPr/>
          <a:lstStyle/>
          <a:p>
            <a:pPr marL="0" indent="0" algn="just">
              <a:buNone/>
            </a:pPr>
            <a:r>
              <a:rPr lang="en-CA" sz="2200" dirty="0">
                <a:solidFill>
                  <a:srgbClr val="FFFFCC"/>
                </a:solidFill>
              </a:rPr>
              <a:t>His name shall endure for ever: his name shall be continued as long as the sun: and </a:t>
            </a:r>
            <a:r>
              <a:rPr lang="en-CA" sz="2200" i="1" dirty="0">
                <a:solidFill>
                  <a:srgbClr val="FFFFCC"/>
                </a:solidFill>
              </a:rPr>
              <a:t>men</a:t>
            </a:r>
            <a:r>
              <a:rPr lang="en-CA" sz="2200" dirty="0">
                <a:solidFill>
                  <a:srgbClr val="FFFFCC"/>
                </a:solidFill>
              </a:rPr>
              <a:t> shall be blessed in him:</a:t>
            </a:r>
            <a:r>
              <a:rPr lang="en-CA" sz="2200" dirty="0"/>
              <a:t> </a:t>
            </a:r>
            <a:r>
              <a:rPr lang="en-CA" sz="2200" dirty="0">
                <a:solidFill>
                  <a:srgbClr val="66FFFF"/>
                </a:solidFill>
              </a:rPr>
              <a:t>all nations shall call him blessed. </a:t>
            </a:r>
            <a:r>
              <a:rPr lang="en-CA" sz="2200" dirty="0">
                <a:solidFill>
                  <a:srgbClr val="00FF00"/>
                </a:solidFill>
              </a:rPr>
              <a:t>Blessed </a:t>
            </a:r>
            <a:r>
              <a:rPr lang="en-CA" sz="2200" i="1" dirty="0">
                <a:solidFill>
                  <a:srgbClr val="00FF00"/>
                </a:solidFill>
              </a:rPr>
              <a:t>be</a:t>
            </a:r>
            <a:r>
              <a:rPr lang="en-CA" sz="2200" dirty="0">
                <a:solidFill>
                  <a:srgbClr val="00FF00"/>
                </a:solidFill>
              </a:rPr>
              <a:t> the LORD God, the God of Israel, </a:t>
            </a:r>
            <a:r>
              <a:rPr lang="en-CA" sz="2200" dirty="0">
                <a:solidFill>
                  <a:srgbClr val="FFFFCC"/>
                </a:solidFill>
              </a:rPr>
              <a:t>who only doeth wondrous things. And blessed </a:t>
            </a:r>
            <a:r>
              <a:rPr lang="en-CA" sz="2200" i="1" dirty="0">
                <a:solidFill>
                  <a:srgbClr val="FFFFCC"/>
                </a:solidFill>
              </a:rPr>
              <a:t>be</a:t>
            </a:r>
            <a:r>
              <a:rPr lang="en-CA" sz="2200" dirty="0"/>
              <a:t> </a:t>
            </a:r>
            <a:r>
              <a:rPr lang="en-CA" sz="2200" dirty="0">
                <a:solidFill>
                  <a:srgbClr val="00FF00"/>
                </a:solidFill>
              </a:rPr>
              <a:t>his glorious name for ever: </a:t>
            </a:r>
            <a:r>
              <a:rPr lang="en-CA" sz="2200" dirty="0"/>
              <a:t>and </a:t>
            </a:r>
            <a:r>
              <a:rPr lang="en-CA" sz="2200" dirty="0">
                <a:solidFill>
                  <a:srgbClr val="FF66CC"/>
                </a:solidFill>
              </a:rPr>
              <a:t>let the whole earth be filled </a:t>
            </a:r>
            <a:r>
              <a:rPr lang="en-CA" sz="2200" i="1" dirty="0">
                <a:solidFill>
                  <a:srgbClr val="FF66CC"/>
                </a:solidFill>
              </a:rPr>
              <a:t>with</a:t>
            </a:r>
            <a:r>
              <a:rPr lang="en-CA" sz="2200" dirty="0">
                <a:solidFill>
                  <a:srgbClr val="FF66CC"/>
                </a:solidFill>
              </a:rPr>
              <a:t> his glory;</a:t>
            </a:r>
            <a:r>
              <a:rPr lang="en-CA" sz="2200" dirty="0"/>
              <a:t> </a:t>
            </a:r>
            <a:r>
              <a:rPr lang="en-CA" sz="2200" dirty="0">
                <a:solidFill>
                  <a:srgbClr val="FFFFCC"/>
                </a:solidFill>
              </a:rPr>
              <a:t>Amen, and Amen. The prayers of David the son of Jesse are ended.</a:t>
            </a:r>
          </a:p>
        </p:txBody>
      </p:sp>
      <p:sp>
        <p:nvSpPr>
          <p:cNvPr id="9" name="Content Placeholder 8">
            <a:extLst>
              <a:ext uri="{FF2B5EF4-FFF2-40B4-BE49-F238E27FC236}">
                <a16:creationId xmlns:a16="http://schemas.microsoft.com/office/drawing/2014/main" id="{9462313C-2DB8-496E-BBEB-E2270057618D}"/>
              </a:ext>
            </a:extLst>
          </p:cNvPr>
          <p:cNvSpPr>
            <a:spLocks noGrp="1"/>
          </p:cNvSpPr>
          <p:nvPr>
            <p:ph sz="half" idx="2"/>
          </p:nvPr>
        </p:nvSpPr>
        <p:spPr>
          <a:xfrm>
            <a:off x="4571999" y="280992"/>
            <a:ext cx="4303281" cy="6138662"/>
          </a:xfrm>
        </p:spPr>
        <p:txBody>
          <a:bodyPr/>
          <a:lstStyle/>
          <a:p>
            <a:pPr marL="0" indent="0">
              <a:buNone/>
            </a:pPr>
            <a:r>
              <a:rPr lang="en-CA" dirty="0">
                <a:solidFill>
                  <a:srgbClr val="66FFFF"/>
                </a:solidFill>
              </a:rPr>
              <a:t>Fulfilled:</a:t>
            </a:r>
          </a:p>
          <a:p>
            <a:r>
              <a:rPr lang="en-CA" sz="2400" dirty="0"/>
              <a:t>The promises to Abraham – </a:t>
            </a:r>
            <a:r>
              <a:rPr lang="en-CA" sz="2400" dirty="0">
                <a:ln>
                  <a:solidFill>
                    <a:schemeClr val="bg1"/>
                  </a:solidFill>
                </a:ln>
                <a:solidFill>
                  <a:srgbClr val="FF0000"/>
                </a:solidFill>
              </a:rPr>
              <a:t>Gen.12:3</a:t>
            </a:r>
          </a:p>
          <a:p>
            <a:r>
              <a:rPr lang="en-CA" sz="2400" dirty="0"/>
              <a:t>The promise revealed in God’s Name – </a:t>
            </a:r>
            <a:r>
              <a:rPr lang="en-CA" sz="2400" dirty="0">
                <a:ln>
                  <a:solidFill>
                    <a:schemeClr val="bg1"/>
                  </a:solidFill>
                </a:ln>
                <a:solidFill>
                  <a:srgbClr val="FF0000"/>
                </a:solidFill>
              </a:rPr>
              <a:t>Exod.3:15</a:t>
            </a:r>
          </a:p>
          <a:p>
            <a:r>
              <a:rPr lang="en-CA" sz="2400" dirty="0"/>
              <a:t>The promise declared at the edge of the land – </a:t>
            </a:r>
            <a:r>
              <a:rPr lang="en-CA" sz="2400" dirty="0">
                <a:ln>
                  <a:solidFill>
                    <a:schemeClr val="bg1"/>
                  </a:solidFill>
                </a:ln>
                <a:solidFill>
                  <a:srgbClr val="FF0000"/>
                </a:solidFill>
              </a:rPr>
              <a:t>Num. 14:21</a:t>
            </a:r>
          </a:p>
          <a:p>
            <a:pPr marL="0" indent="0">
              <a:spcBef>
                <a:spcPts val="1200"/>
              </a:spcBef>
              <a:buNone/>
            </a:pPr>
            <a:r>
              <a:rPr lang="en-CA" sz="2400" dirty="0"/>
              <a:t>God’s promise at the bush, was to reveal Himself in a special generation of mighty ones – “a generation of the race” (Bro. Thomas): “Blessed be </a:t>
            </a:r>
            <a:r>
              <a:rPr lang="en-CA" sz="2400" dirty="0">
                <a:solidFill>
                  <a:srgbClr val="00FF00"/>
                </a:solidFill>
              </a:rPr>
              <a:t>He who shall be </a:t>
            </a:r>
            <a:r>
              <a:rPr lang="en-CA" sz="2400" dirty="0">
                <a:solidFill>
                  <a:srgbClr val="66FFFF"/>
                </a:solidFill>
              </a:rPr>
              <a:t>mighty ones</a:t>
            </a:r>
            <a:r>
              <a:rPr lang="en-CA" sz="2400" dirty="0"/>
              <a:t>, the </a:t>
            </a:r>
            <a:r>
              <a:rPr lang="en-CA" sz="2400" dirty="0">
                <a:solidFill>
                  <a:srgbClr val="66FFFF"/>
                </a:solidFill>
              </a:rPr>
              <a:t>mighty ones </a:t>
            </a:r>
            <a:r>
              <a:rPr lang="en-CA" sz="2400" dirty="0"/>
              <a:t>of Israel” – </a:t>
            </a:r>
            <a:r>
              <a:rPr lang="en-CA" sz="2400" dirty="0">
                <a:ln>
                  <a:solidFill>
                    <a:schemeClr val="bg1"/>
                  </a:solidFill>
                </a:ln>
                <a:solidFill>
                  <a:srgbClr val="FF0000"/>
                </a:solidFill>
              </a:rPr>
              <a:t>Exod.3:15 (Psalm 22:30-31)</a:t>
            </a:r>
          </a:p>
          <a:p>
            <a:endParaRPr lang="en-CA" sz="2400" dirty="0"/>
          </a:p>
        </p:txBody>
      </p:sp>
    </p:spTree>
    <p:extLst>
      <p:ext uri="{BB962C8B-B14F-4D97-AF65-F5344CB8AC3E}">
        <p14:creationId xmlns:p14="http://schemas.microsoft.com/office/powerpoint/2010/main" val="740069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fade">
                                      <p:cBhvr>
                                        <p:cTn id="10" dur="500"/>
                                        <p:tgtEl>
                                          <p:spTgt spid="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fade">
                                      <p:cBhvr>
                                        <p:cTn id="13" dur="500"/>
                                        <p:tgtEl>
                                          <p:spTgt spid="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9">
                                            <p:txEl>
                                              <p:pRg st="3" end="3"/>
                                            </p:txEl>
                                          </p:spTgt>
                                        </p:tgtEl>
                                        <p:attrNameLst>
                                          <p:attrName>style.visibility</p:attrName>
                                        </p:attrNameLst>
                                      </p:cBhvr>
                                      <p:to>
                                        <p:strVal val="visible"/>
                                      </p:to>
                                    </p:set>
                                    <p:animEffect transition="in" filter="fade">
                                      <p:cBhvr>
                                        <p:cTn id="16" dur="500"/>
                                        <p:tgtEl>
                                          <p:spTgt spid="9">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animEffect transition="in" filter="fade">
                                      <p:cBhvr>
                                        <p:cTn id="21"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2768E-F359-41CC-A324-AB505BCB43CA}"/>
              </a:ext>
            </a:extLst>
          </p:cNvPr>
          <p:cNvSpPr>
            <a:spLocks noGrp="1"/>
          </p:cNvSpPr>
          <p:nvPr>
            <p:ph type="title"/>
          </p:nvPr>
        </p:nvSpPr>
        <p:spPr/>
        <p:txBody>
          <a:bodyPr/>
          <a:lstStyle/>
          <a:p>
            <a:pPr algn="ctr"/>
            <a:r>
              <a:rPr lang="en-CA" dirty="0">
                <a:ln>
                  <a:solidFill>
                    <a:schemeClr val="bg1"/>
                  </a:solidFill>
                </a:ln>
                <a:solidFill>
                  <a:srgbClr val="FF0000"/>
                </a:solidFill>
              </a:rPr>
              <a:t>Psalm 145:1-11</a:t>
            </a:r>
          </a:p>
        </p:txBody>
      </p:sp>
      <p:sp>
        <p:nvSpPr>
          <p:cNvPr id="3" name="Content Placeholder 2">
            <a:extLst>
              <a:ext uri="{FF2B5EF4-FFF2-40B4-BE49-F238E27FC236}">
                <a16:creationId xmlns:a16="http://schemas.microsoft.com/office/drawing/2014/main" id="{F809BF25-87A7-468F-8383-146C09BC55E7}"/>
              </a:ext>
            </a:extLst>
          </p:cNvPr>
          <p:cNvSpPr>
            <a:spLocks noGrp="1"/>
          </p:cNvSpPr>
          <p:nvPr>
            <p:ph idx="1"/>
          </p:nvPr>
        </p:nvSpPr>
        <p:spPr/>
        <p:txBody>
          <a:bodyPr/>
          <a:lstStyle/>
          <a:p>
            <a:pPr marL="0" indent="0">
              <a:buNone/>
            </a:pPr>
            <a:r>
              <a:rPr lang="en-CA" sz="2400" dirty="0">
                <a:solidFill>
                  <a:srgbClr val="FFFFCC"/>
                </a:solidFill>
              </a:rPr>
              <a:t>I will extol thee, my God, O king; and I will bless thy name for ever and ever. Every day will I bless thee; and I will praise thy name for ever and ever. Great </a:t>
            </a:r>
            <a:r>
              <a:rPr lang="en-CA" sz="2400" i="1" dirty="0">
                <a:solidFill>
                  <a:srgbClr val="FFFFCC"/>
                </a:solidFill>
              </a:rPr>
              <a:t>is</a:t>
            </a:r>
            <a:r>
              <a:rPr lang="en-CA" sz="2400" dirty="0">
                <a:solidFill>
                  <a:srgbClr val="FFFFCC"/>
                </a:solidFill>
              </a:rPr>
              <a:t> the LORD, and greatly to be praised; and his greatness </a:t>
            </a:r>
            <a:r>
              <a:rPr lang="en-CA" sz="2400" i="1" dirty="0">
                <a:solidFill>
                  <a:srgbClr val="FFFFCC"/>
                </a:solidFill>
              </a:rPr>
              <a:t>is</a:t>
            </a:r>
            <a:r>
              <a:rPr lang="en-CA" sz="2400" dirty="0">
                <a:solidFill>
                  <a:srgbClr val="FFFFCC"/>
                </a:solidFill>
              </a:rPr>
              <a:t> unsearchable. One generation shall praise thy works to another, and shall declare thy mighty acts. I will speak of the glorious honour of thy majesty, and of thy wondrous works. And </a:t>
            </a:r>
            <a:r>
              <a:rPr lang="en-CA" sz="2400" i="1" dirty="0">
                <a:solidFill>
                  <a:srgbClr val="FFFFCC"/>
                </a:solidFill>
              </a:rPr>
              <a:t>men</a:t>
            </a:r>
            <a:r>
              <a:rPr lang="en-CA" sz="2400" dirty="0">
                <a:solidFill>
                  <a:srgbClr val="FFFFCC"/>
                </a:solidFill>
              </a:rPr>
              <a:t> shall speak of the might of thy terrible acts: and I will declare thy greatness. They shall abundantly utter the memory of thy great goodness, and shall sing of thy righteousness. The LORD </a:t>
            </a:r>
            <a:r>
              <a:rPr lang="en-CA" sz="2400" i="1" dirty="0">
                <a:solidFill>
                  <a:srgbClr val="FFFFCC"/>
                </a:solidFill>
              </a:rPr>
              <a:t>is</a:t>
            </a:r>
            <a:r>
              <a:rPr lang="en-CA" sz="2400" dirty="0">
                <a:solidFill>
                  <a:srgbClr val="FFFFCC"/>
                </a:solidFill>
              </a:rPr>
              <a:t> gracious, and full of compassion; slow to anger, and of great mercy. The LORD </a:t>
            </a:r>
            <a:r>
              <a:rPr lang="en-CA" sz="2400" i="1" dirty="0">
                <a:solidFill>
                  <a:srgbClr val="FFFFCC"/>
                </a:solidFill>
              </a:rPr>
              <a:t>is</a:t>
            </a:r>
            <a:r>
              <a:rPr lang="en-CA" sz="2400" dirty="0">
                <a:solidFill>
                  <a:srgbClr val="FFFFCC"/>
                </a:solidFill>
              </a:rPr>
              <a:t> good to all: and his tender mercies </a:t>
            </a:r>
            <a:r>
              <a:rPr lang="en-CA" sz="2400" i="1" dirty="0">
                <a:solidFill>
                  <a:srgbClr val="FFFFCC"/>
                </a:solidFill>
              </a:rPr>
              <a:t>are</a:t>
            </a:r>
            <a:r>
              <a:rPr lang="en-CA" sz="2400" dirty="0">
                <a:solidFill>
                  <a:srgbClr val="FFFFCC"/>
                </a:solidFill>
              </a:rPr>
              <a:t> over all his works. All thy works shall praise thee, O LORD; and thy saints shall bless thee. They shall speak of the glory of thy kingdom, and talk of thy power…</a:t>
            </a:r>
          </a:p>
        </p:txBody>
      </p:sp>
    </p:spTree>
    <p:extLst>
      <p:ext uri="{BB962C8B-B14F-4D97-AF65-F5344CB8AC3E}">
        <p14:creationId xmlns:p14="http://schemas.microsoft.com/office/powerpoint/2010/main" val="1748875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560816" y="0"/>
            <a:ext cx="3342174" cy="981075"/>
          </a:xfrm>
        </p:spPr>
        <p:txBody>
          <a:bodyPr>
            <a:normAutofit/>
          </a:bodyPr>
          <a:lstStyle/>
          <a:p>
            <a:pPr algn="r"/>
            <a:r>
              <a:rPr lang="en-US" b="1" dirty="0"/>
              <a:t>The Temple</a:t>
            </a:r>
            <a:endParaRPr lang="en-US" dirty="0"/>
          </a:p>
        </p:txBody>
      </p:sp>
      <p:sp>
        <p:nvSpPr>
          <p:cNvPr id="3" name="Content Placeholder 2"/>
          <p:cNvSpPr>
            <a:spLocks noGrp="1"/>
          </p:cNvSpPr>
          <p:nvPr>
            <p:ph idx="1"/>
          </p:nvPr>
        </p:nvSpPr>
        <p:spPr>
          <a:xfrm>
            <a:off x="373380" y="356235"/>
            <a:ext cx="4991100" cy="6303645"/>
          </a:xfrm>
        </p:spPr>
        <p:txBody>
          <a:bodyPr>
            <a:noAutofit/>
          </a:bodyPr>
          <a:lstStyle/>
          <a:p>
            <a:pPr marL="0" indent="0">
              <a:buNone/>
            </a:pPr>
            <a:r>
              <a:rPr lang="en-US" sz="2200" b="1" cap="small" dirty="0">
                <a:solidFill>
                  <a:srgbClr val="00CCFF"/>
                </a:solidFill>
                <a:latin typeface="+mn-lt"/>
              </a:rPr>
              <a:t>The General Truth</a:t>
            </a:r>
            <a:r>
              <a:rPr lang="en-US" sz="2200" b="1" dirty="0">
                <a:solidFill>
                  <a:srgbClr val="00CCFF"/>
                </a:solidFill>
                <a:latin typeface="+mn-lt"/>
              </a:rPr>
              <a:t>.</a:t>
            </a:r>
            <a:r>
              <a:rPr lang="en-US" sz="2200" dirty="0">
                <a:latin typeface="+mn-lt"/>
              </a:rPr>
              <a:t>—That Christ will build the temple of the future age as a house of prayer for all people.</a:t>
            </a:r>
          </a:p>
          <a:p>
            <a:pPr marL="0" indent="0">
              <a:buNone/>
            </a:pPr>
            <a:endParaRPr lang="en-US" sz="2200" dirty="0">
              <a:latin typeface="+mn-lt"/>
            </a:endParaRPr>
          </a:p>
          <a:p>
            <a:pPr marL="0" indent="0">
              <a:buNone/>
            </a:pPr>
            <a:r>
              <a:rPr lang="en-US" sz="2200" b="1" i="1" dirty="0">
                <a:solidFill>
                  <a:srgbClr val="00CCFF"/>
                </a:solidFill>
                <a:latin typeface="+mn-lt"/>
              </a:rPr>
              <a:t>Uncertain Detail</a:t>
            </a:r>
            <a:r>
              <a:rPr lang="en-US" sz="2200" dirty="0">
                <a:solidFill>
                  <a:srgbClr val="00CCFF"/>
                </a:solidFill>
                <a:latin typeface="+mn-lt"/>
              </a:rPr>
              <a:t>.</a:t>
            </a:r>
            <a:r>
              <a:rPr lang="en-US" sz="2200" dirty="0">
                <a:latin typeface="+mn-lt"/>
              </a:rPr>
              <a:t>—What will be the size of it? What will be the shape of it? There are no grounds for absolute certainty. There are strong grounds for the view presented by brother </a:t>
            </a:r>
            <a:r>
              <a:rPr lang="en-US" sz="2200" dirty="0" err="1">
                <a:latin typeface="+mn-lt"/>
              </a:rPr>
              <a:t>Sulley</a:t>
            </a:r>
            <a:r>
              <a:rPr lang="en-US" sz="2200" dirty="0">
                <a:latin typeface="+mn-lt"/>
              </a:rPr>
              <a:t> in his temple book: but we should not be justified in making the reception of this view a condition of fellowship. It is sufficient that the general truth is received. Any view that may be entertained as to details is not inconsistent with the general truth.</a:t>
            </a:r>
          </a:p>
          <a:p>
            <a:pPr algn="r">
              <a:buNone/>
            </a:pPr>
            <a:r>
              <a:rPr lang="en-US" sz="2200" b="0" i="1" dirty="0">
                <a:latin typeface="+mn-lt"/>
              </a:rPr>
              <a:t>True Principles and Uncertain Details, Robert Roberts</a:t>
            </a:r>
          </a:p>
          <a:p>
            <a:pPr>
              <a:buNone/>
            </a:pPr>
            <a:endParaRPr lang="en-US" sz="2200" dirty="0">
              <a:latin typeface="+mn-lt"/>
            </a:endParaRPr>
          </a:p>
        </p:txBody>
      </p:sp>
      <p:pic>
        <p:nvPicPr>
          <p:cNvPr id="4" name="Picture 3" descr="Robert Roberts.jpg"/>
          <p:cNvPicPr>
            <a:picLocks noChangeAspect="1"/>
          </p:cNvPicPr>
          <p:nvPr/>
        </p:nvPicPr>
        <p:blipFill>
          <a:blip r:embed="rId3"/>
          <a:stretch>
            <a:fillRect/>
          </a:stretch>
        </p:blipFill>
        <p:spPr>
          <a:xfrm>
            <a:off x="5560816" y="1402080"/>
            <a:ext cx="3209804" cy="366979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b="1" dirty="0" smtClean="0">
            <a:solidFill>
              <a:schemeClr val="bg1"/>
            </a:solidFill>
            <a:latin typeface="+mn-l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5881</TotalTime>
  <Words>2637</Words>
  <Application>Microsoft Office PowerPoint</Application>
  <PresentationFormat>On-screen Show (4:3)</PresentationFormat>
  <Paragraphs>319</Paragraphs>
  <Slides>24</Slides>
  <Notes>19</Notes>
  <HiddenSlides>2</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Arial</vt:lpstr>
      <vt:lpstr>Bookman Old Style</vt:lpstr>
      <vt:lpstr>Calibri</vt:lpstr>
      <vt:lpstr>Candara</vt:lpstr>
      <vt:lpstr>Castellar</vt:lpstr>
      <vt:lpstr>Graphite Std Wide</vt:lpstr>
      <vt:lpstr>Tahoma</vt:lpstr>
      <vt:lpstr>Wingdings</vt:lpstr>
      <vt:lpstr>Default Design</vt:lpstr>
      <vt:lpstr>When the Master Returns</vt:lpstr>
      <vt:lpstr>PowerPoint Presentation</vt:lpstr>
      <vt:lpstr>Changes coming to the land</vt:lpstr>
      <vt:lpstr>Changes coming to the land</vt:lpstr>
      <vt:lpstr>Earthquake fault-line</vt:lpstr>
      <vt:lpstr>Preparation for the Kingdom</vt:lpstr>
      <vt:lpstr>Preparations for the Temple</vt:lpstr>
      <vt:lpstr>PowerPoint Presentation</vt:lpstr>
      <vt:lpstr>PowerPoint Presentation</vt:lpstr>
      <vt:lpstr>The wealth of the nations</vt:lpstr>
      <vt:lpstr>The new heavens and new earth</vt:lpstr>
      <vt:lpstr>The Kingdom Pyramid</vt:lpstr>
      <vt:lpstr>Israel’s role in the kingdom</vt:lpstr>
      <vt:lpstr>The role of the saints</vt:lpstr>
      <vt:lpstr>Life in the Kingdom</vt:lpstr>
      <vt:lpstr>Life in the Kingdom</vt:lpstr>
      <vt:lpstr>Life in the Kingdom</vt:lpstr>
      <vt:lpstr>Life in the Kingdom</vt:lpstr>
      <vt:lpstr>Life in the Kingdom</vt:lpstr>
      <vt:lpstr>Life in the Kingdom</vt:lpstr>
      <vt:lpstr>Life in the Kingdom</vt:lpstr>
      <vt:lpstr>Psalm 72:17-20</vt:lpstr>
      <vt:lpstr>Psalm 145:1-11</vt:lpstr>
      <vt:lpstr>The Temple</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rkidd</dc:creator>
  <cp:lastModifiedBy>Joey Marple</cp:lastModifiedBy>
  <cp:revision>214</cp:revision>
  <cp:lastPrinted>2019-03-06T21:47:43Z</cp:lastPrinted>
  <dcterms:created xsi:type="dcterms:W3CDTF">2003-09-29T22:03:37Z</dcterms:created>
  <dcterms:modified xsi:type="dcterms:W3CDTF">2019-03-11T01:32:22Z</dcterms:modified>
</cp:coreProperties>
</file>