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5" r:id="rId1"/>
  </p:sldMasterIdLst>
  <p:sldIdLst>
    <p:sldId id="291" r:id="rId2"/>
    <p:sldId id="297" r:id="rId3"/>
    <p:sldId id="289" r:id="rId4"/>
    <p:sldId id="303" r:id="rId5"/>
    <p:sldId id="271" r:id="rId6"/>
    <p:sldId id="282" r:id="rId7"/>
    <p:sldId id="281" r:id="rId8"/>
    <p:sldId id="284" r:id="rId9"/>
    <p:sldId id="283" r:id="rId10"/>
    <p:sldId id="285" r:id="rId11"/>
    <p:sldId id="286" r:id="rId12"/>
    <p:sldId id="301" r:id="rId13"/>
    <p:sldId id="302" r:id="rId14"/>
    <p:sldId id="294" r:id="rId15"/>
    <p:sldId id="292" r:id="rId16"/>
    <p:sldId id="293" r:id="rId17"/>
    <p:sldId id="300" r:id="rId18"/>
    <p:sldId id="287" r:id="rId19"/>
    <p:sldId id="275" r:id="rId20"/>
    <p:sldId id="276" r:id="rId21"/>
    <p:sldId id="277" r:id="rId22"/>
    <p:sldId id="304" r:id="rId23"/>
    <p:sldId id="272" r:id="rId24"/>
    <p:sldId id="273" r:id="rId25"/>
    <p:sldId id="274" r:id="rId26"/>
    <p:sldId id="278" r:id="rId27"/>
    <p:sldId id="280" r:id="rId28"/>
    <p:sldId id="279" r:id="rId29"/>
    <p:sldId id="296" r:id="rId30"/>
    <p:sldId id="288" r:id="rId31"/>
    <p:sldId id="290" r:id="rId32"/>
    <p:sldId id="299" r:id="rId33"/>
    <p:sldId id="298" r:id="rId34"/>
    <p:sldId id="258" r:id="rId35"/>
    <p:sldId id="269" r:id="rId36"/>
    <p:sldId id="256" r:id="rId37"/>
    <p:sldId id="268" r:id="rId38"/>
    <p:sldId id="259" r:id="rId39"/>
    <p:sldId id="261" r:id="rId40"/>
    <p:sldId id="262" r:id="rId41"/>
    <p:sldId id="263" r:id="rId42"/>
    <p:sldId id="264" r:id="rId43"/>
    <p:sldId id="265" r:id="rId44"/>
    <p:sldId id="266" r:id="rId45"/>
    <p:sldId id="267" r:id="rId46"/>
    <p:sldId id="26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CCC"/>
    <a:srgbClr val="A50021"/>
    <a:srgbClr val="CC6600"/>
    <a:srgbClr val="70AD47"/>
    <a:srgbClr val="56DC76"/>
    <a:srgbClr val="985E68"/>
    <a:srgbClr val="F09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6" d="100"/>
          <a:sy n="66" d="100"/>
        </p:scale>
        <p:origin x="6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12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8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3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3482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4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9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5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29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4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7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3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0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3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27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21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1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96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EF6FD3-3977-4F55-949F-3A49A10B2CE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2F07DB2-0ABD-4164-B878-5770BB419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0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  <p:sldLayoutId id="2147484269" r:id="rId14"/>
    <p:sldLayoutId id="2147484270" r:id="rId15"/>
    <p:sldLayoutId id="2147484271" r:id="rId16"/>
    <p:sldLayoutId id="2147484272" r:id="rId17"/>
    <p:sldLayoutId id="214748427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38719-65D1-4AC6-82A4-D48B8F0A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1473"/>
            <a:ext cx="10515600" cy="3280363"/>
          </a:xfrm>
        </p:spPr>
        <p:txBody>
          <a:bodyPr/>
          <a:lstStyle/>
          <a:p>
            <a:pPr algn="ctr"/>
            <a:r>
              <a:rPr lang="en-GB" dirty="0"/>
              <a:t>CHIASTIC STRUCTURES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Their use and power in scripture</a:t>
            </a:r>
          </a:p>
        </p:txBody>
      </p:sp>
    </p:spTree>
    <p:extLst>
      <p:ext uri="{BB962C8B-B14F-4D97-AF65-F5344CB8AC3E}">
        <p14:creationId xmlns:p14="http://schemas.microsoft.com/office/powerpoint/2010/main" val="188420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282972" y="922727"/>
            <a:ext cx="86353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Matthew 7v6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Give not that which is holy unto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the dogs</a:t>
            </a:r>
            <a:br>
              <a:rPr lang="en-GB" sz="2400" dirty="0"/>
            </a:br>
            <a:r>
              <a:rPr lang="en-GB" sz="2400" dirty="0"/>
              <a:t>     </a:t>
            </a:r>
            <a:r>
              <a:rPr lang="en-GB" sz="2400" b="1" dirty="0"/>
              <a:t>B</a:t>
            </a:r>
            <a:r>
              <a:rPr lang="en-GB" sz="2400" dirty="0"/>
              <a:t>    neither cast ye your pearls </a:t>
            </a:r>
            <a:r>
              <a:rPr lang="en-GB" sz="2400" dirty="0">
                <a:solidFill>
                  <a:srgbClr val="E25CCC"/>
                </a:solidFill>
              </a:rPr>
              <a:t>before swine</a:t>
            </a:r>
            <a:br>
              <a:rPr lang="en-GB" sz="2400" dirty="0"/>
            </a:br>
            <a:r>
              <a:rPr lang="en-GB" sz="2400" dirty="0"/>
              <a:t>     </a:t>
            </a:r>
            <a:r>
              <a:rPr lang="en-GB" sz="2400" b="1" dirty="0"/>
              <a:t>B</a:t>
            </a:r>
            <a:r>
              <a:rPr lang="en-GB" sz="2400" dirty="0"/>
              <a:t>    lest they trample them </a:t>
            </a:r>
            <a:r>
              <a:rPr lang="en-GB" sz="2400" dirty="0">
                <a:solidFill>
                  <a:srgbClr val="E25CCC"/>
                </a:solidFill>
              </a:rPr>
              <a:t>under their feet </a:t>
            </a:r>
            <a:r>
              <a:rPr lang="en-GB" sz="2400" dirty="0"/>
              <a:t> </a:t>
            </a:r>
            <a:br>
              <a:rPr lang="en-GB" sz="2400" dirty="0"/>
            </a:br>
            <a:r>
              <a:rPr lang="en-GB" sz="2400" b="1" dirty="0"/>
              <a:t>A</a:t>
            </a:r>
            <a:r>
              <a:rPr lang="en-GB" sz="2400" dirty="0"/>
              <a:t>    and turn again and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rend you</a:t>
            </a:r>
            <a:r>
              <a:rPr lang="en-GB" sz="2400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is a Chiastic Structure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EC2D0-140D-40B4-BE75-B9A8398DE968}"/>
              </a:ext>
            </a:extLst>
          </p:cNvPr>
          <p:cNvSpPr txBox="1"/>
          <p:nvPr/>
        </p:nvSpPr>
        <p:spPr>
          <a:xfrm>
            <a:off x="1114231" y="3709325"/>
            <a:ext cx="95739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Matthew 11v28-30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Come to Me, all you who </a:t>
            </a:r>
            <a:r>
              <a:rPr lang="en-GB" sz="2400" dirty="0" err="1"/>
              <a:t>labor</a:t>
            </a:r>
            <a:r>
              <a:rPr lang="en-GB" sz="2400" dirty="0"/>
              <a:t> and are </a:t>
            </a:r>
            <a:r>
              <a:rPr lang="en-GB" sz="2400" b="1" i="1" u="sng" dirty="0"/>
              <a:t>heavy laden</a:t>
            </a:r>
            <a:r>
              <a:rPr lang="en-GB" sz="2400" dirty="0"/>
              <a:t>,</a:t>
            </a:r>
            <a:br>
              <a:rPr lang="en-GB" sz="2400" dirty="0"/>
            </a:br>
            <a:r>
              <a:rPr lang="en-GB" sz="2400" dirty="0"/>
              <a:t>     </a:t>
            </a:r>
            <a:r>
              <a:rPr lang="en-GB" sz="2400" b="1" dirty="0"/>
              <a:t>B</a:t>
            </a:r>
            <a:r>
              <a:rPr lang="en-GB" sz="2400" dirty="0"/>
              <a:t>    and I will </a:t>
            </a:r>
            <a:r>
              <a:rPr lang="en-GB" sz="2400" b="1" i="1" u="sng" dirty="0"/>
              <a:t>give you rest</a:t>
            </a:r>
            <a:r>
              <a:rPr lang="en-GB" sz="2400" dirty="0"/>
              <a:t>. Take </a:t>
            </a:r>
            <a:r>
              <a:rPr lang="en-GB" sz="2400" b="1" i="1" u="sng" dirty="0"/>
              <a:t>My yoke </a:t>
            </a:r>
            <a:r>
              <a:rPr lang="en-GB" sz="2400" dirty="0"/>
              <a:t>upon you </a:t>
            </a:r>
            <a:br>
              <a:rPr lang="en-GB" sz="2400" dirty="0"/>
            </a:br>
            <a:r>
              <a:rPr lang="en-GB" sz="2400" dirty="0"/>
              <a:t>          </a:t>
            </a:r>
            <a:r>
              <a:rPr lang="en-GB" sz="2400" b="1" dirty="0"/>
              <a:t>C</a:t>
            </a:r>
            <a:r>
              <a:rPr lang="en-GB" sz="2400" dirty="0"/>
              <a:t>    and learn from Me, for I am gentle and lowly in heart,</a:t>
            </a:r>
            <a:br>
              <a:rPr lang="en-GB" sz="2400" dirty="0"/>
            </a:br>
            <a:r>
              <a:rPr lang="en-GB" sz="2400" dirty="0"/>
              <a:t>     </a:t>
            </a:r>
            <a:r>
              <a:rPr lang="en-GB" sz="2400" b="1" dirty="0"/>
              <a:t>B</a:t>
            </a:r>
            <a:r>
              <a:rPr lang="en-GB" sz="2400" dirty="0"/>
              <a:t>    and </a:t>
            </a:r>
            <a:r>
              <a:rPr lang="en-GB" sz="2400" b="1" i="1" u="sng" dirty="0"/>
              <a:t>you will find rest </a:t>
            </a:r>
            <a:r>
              <a:rPr lang="en-GB" sz="2400" dirty="0"/>
              <a:t>for your souls. For </a:t>
            </a:r>
            <a:r>
              <a:rPr lang="en-GB" sz="2400" b="1" i="1" u="sng" dirty="0"/>
              <a:t>My yoke</a:t>
            </a:r>
            <a:r>
              <a:rPr lang="en-GB" sz="2400" b="1" i="1" dirty="0"/>
              <a:t> </a:t>
            </a:r>
            <a:r>
              <a:rPr lang="en-GB" sz="2400" dirty="0"/>
              <a:t>is easy </a:t>
            </a:r>
            <a:br>
              <a:rPr lang="en-GB" sz="2400" dirty="0"/>
            </a:br>
            <a:r>
              <a:rPr lang="en-GB" sz="2400" b="1" dirty="0"/>
              <a:t>A</a:t>
            </a:r>
            <a:r>
              <a:rPr lang="en-GB" sz="2400" dirty="0"/>
              <a:t>    and My </a:t>
            </a:r>
            <a:r>
              <a:rPr lang="en-GB" sz="2400" b="1" i="1" u="sng" dirty="0"/>
              <a:t>burden is light</a:t>
            </a:r>
            <a:r>
              <a:rPr lang="en-GB" sz="2400" dirty="0"/>
              <a:t>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D6438-C805-4E47-9F2B-AA85D7FC6FD8}"/>
              </a:ext>
            </a:extLst>
          </p:cNvPr>
          <p:cNvSpPr txBox="1"/>
          <p:nvPr/>
        </p:nvSpPr>
        <p:spPr>
          <a:xfrm>
            <a:off x="9919114" y="4201767"/>
            <a:ext cx="17076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/>
              <a:t>WHAT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   </a:t>
            </a:r>
            <a:r>
              <a:rPr lang="en-GB" sz="2800" b="1" dirty="0"/>
              <a:t>HOW</a:t>
            </a:r>
          </a:p>
          <a:p>
            <a:r>
              <a:rPr lang="en-GB" sz="2800" b="1" dirty="0"/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35997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1217180" y="1994575"/>
            <a:ext cx="863532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Matthew 7v6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No man can serve two masters</a:t>
            </a:r>
          </a:p>
          <a:p>
            <a:pPr indent="447675"/>
            <a:r>
              <a:rPr lang="en-GB" sz="2400" b="1" dirty="0"/>
              <a:t>B</a:t>
            </a:r>
            <a:r>
              <a:rPr lang="en-GB" sz="2400" dirty="0"/>
              <a:t>     for either he will hate the one</a:t>
            </a:r>
          </a:p>
          <a:p>
            <a:r>
              <a:rPr lang="en-GB" sz="2400" b="1" dirty="0"/>
              <a:t>	    C</a:t>
            </a:r>
            <a:r>
              <a:rPr lang="en-GB" sz="2400" dirty="0"/>
              <a:t>     and love the other</a:t>
            </a:r>
          </a:p>
          <a:p>
            <a:r>
              <a:rPr lang="en-GB" sz="2400" b="1" dirty="0"/>
              <a:t>	    C</a:t>
            </a:r>
            <a:r>
              <a:rPr lang="en-GB" sz="2400" dirty="0"/>
              <a:t>     or else he will hold to the one</a:t>
            </a:r>
          </a:p>
          <a:p>
            <a:pPr indent="447675"/>
            <a:r>
              <a:rPr lang="en-GB" sz="2400" b="1" dirty="0"/>
              <a:t>B</a:t>
            </a:r>
            <a:r>
              <a:rPr lang="en-GB" sz="2400" dirty="0"/>
              <a:t>     and despise the other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 ye cannot serve God and Mammon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is a Chiastic Structure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C7D82-8A81-4B02-90E3-197B10ED0BB6}"/>
              </a:ext>
            </a:extLst>
          </p:cNvPr>
          <p:cNvSpPr txBox="1"/>
          <p:nvPr/>
        </p:nvSpPr>
        <p:spPr>
          <a:xfrm>
            <a:off x="7327302" y="2421412"/>
            <a:ext cx="469311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GB" sz="2800" b="1" dirty="0"/>
              <a:t>WHO WILL YOU SERVE?</a:t>
            </a:r>
          </a:p>
          <a:p>
            <a:pPr>
              <a:spcAft>
                <a:spcPts val="3000"/>
              </a:spcAft>
            </a:pPr>
            <a:r>
              <a:rPr lang="en-GB" sz="2800" dirty="0"/>
              <a:t>   </a:t>
            </a:r>
            <a:r>
              <a:rPr lang="en-GB" sz="2800" b="1" dirty="0"/>
              <a:t>THE ONE YOU LOVE</a:t>
            </a:r>
          </a:p>
          <a:p>
            <a:r>
              <a:rPr lang="en-GB" sz="2800" b="1" dirty="0"/>
              <a:t>THAT’S WHO YOU WILL SERVE</a:t>
            </a:r>
          </a:p>
        </p:txBody>
      </p:sp>
    </p:spTree>
    <p:extLst>
      <p:ext uri="{BB962C8B-B14F-4D97-AF65-F5344CB8AC3E}">
        <p14:creationId xmlns:p14="http://schemas.microsoft.com/office/powerpoint/2010/main" val="17665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3219885" y="2230188"/>
            <a:ext cx="86353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 John 3v9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Whosoever is born of God</a:t>
            </a:r>
          </a:p>
          <a:p>
            <a:pPr indent="447675"/>
            <a:r>
              <a:rPr lang="en-GB" sz="2400" b="1" dirty="0"/>
              <a:t>B</a:t>
            </a:r>
            <a:r>
              <a:rPr lang="en-GB" sz="2400" dirty="0"/>
              <a:t>     doth not commit sin</a:t>
            </a:r>
          </a:p>
          <a:p>
            <a:r>
              <a:rPr lang="en-GB" sz="2400" b="1" dirty="0"/>
              <a:t>	    C</a:t>
            </a:r>
            <a:r>
              <a:rPr lang="en-GB" sz="2400" dirty="0"/>
              <a:t>     for his seed </a:t>
            </a:r>
            <a:r>
              <a:rPr lang="en-GB" sz="2400" dirty="0" err="1"/>
              <a:t>remaineth</a:t>
            </a:r>
            <a:r>
              <a:rPr lang="en-GB" sz="2400" dirty="0"/>
              <a:t> in him</a:t>
            </a:r>
          </a:p>
          <a:p>
            <a:r>
              <a:rPr lang="en-GB" sz="2400" b="1" dirty="0"/>
              <a:t>	B</a:t>
            </a:r>
            <a:r>
              <a:rPr lang="en-GB" sz="2400" dirty="0"/>
              <a:t>     and he cannot sin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 because he is born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is a Chiastic Structure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C7D82-8A81-4B02-90E3-197B10ED0BB6}"/>
              </a:ext>
            </a:extLst>
          </p:cNvPr>
          <p:cNvSpPr txBox="1"/>
          <p:nvPr/>
        </p:nvSpPr>
        <p:spPr>
          <a:xfrm>
            <a:off x="2076513" y="5262028"/>
            <a:ext cx="886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GB" sz="2800" b="1" dirty="0"/>
              <a:t>The seed of God dwells in those who are born of 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5C572-5510-4823-A656-67A8AE407B10}"/>
              </a:ext>
            </a:extLst>
          </p:cNvPr>
          <p:cNvSpPr txBox="1"/>
          <p:nvPr/>
        </p:nvSpPr>
        <p:spPr>
          <a:xfrm>
            <a:off x="2004520" y="1174035"/>
            <a:ext cx="886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GB" sz="2800" b="1" dirty="0"/>
              <a:t>1. Emphasise a theme or idea</a:t>
            </a:r>
          </a:p>
        </p:txBody>
      </p:sp>
    </p:spTree>
    <p:extLst>
      <p:ext uri="{BB962C8B-B14F-4D97-AF65-F5344CB8AC3E}">
        <p14:creationId xmlns:p14="http://schemas.microsoft.com/office/powerpoint/2010/main" val="42889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1391087" y="2230188"/>
            <a:ext cx="86353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Eph</a:t>
            </a:r>
            <a:r>
              <a:rPr lang="en-GB" sz="2800" b="1" dirty="0"/>
              <a:t> 2v8-9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For by </a:t>
            </a:r>
            <a:r>
              <a:rPr lang="en-GB" sz="2400" dirty="0">
                <a:solidFill>
                  <a:schemeClr val="accent6"/>
                </a:solidFill>
              </a:rPr>
              <a:t>grace</a:t>
            </a:r>
            <a:r>
              <a:rPr lang="en-GB" sz="2400" dirty="0"/>
              <a:t> are ye saved through faith</a:t>
            </a:r>
          </a:p>
          <a:p>
            <a:pPr indent="447675"/>
            <a:r>
              <a:rPr lang="en-GB" sz="2400" b="1" dirty="0"/>
              <a:t>B</a:t>
            </a:r>
            <a:r>
              <a:rPr lang="en-GB" sz="2400" dirty="0"/>
              <a:t>     and that </a:t>
            </a:r>
            <a:r>
              <a:rPr lang="en-GB" sz="2400" dirty="0">
                <a:solidFill>
                  <a:schemeClr val="accent4"/>
                </a:solidFill>
              </a:rPr>
              <a:t>not of yourselves</a:t>
            </a:r>
          </a:p>
          <a:p>
            <a:r>
              <a:rPr lang="en-GB" sz="2400" b="1" dirty="0"/>
              <a:t>	    C</a:t>
            </a:r>
            <a:r>
              <a:rPr lang="en-GB" sz="2400" dirty="0"/>
              <a:t>     it is the gift of God</a:t>
            </a:r>
          </a:p>
          <a:p>
            <a:r>
              <a:rPr lang="en-GB" sz="2400" b="1" dirty="0"/>
              <a:t>	B</a:t>
            </a:r>
            <a:r>
              <a:rPr lang="en-GB" sz="2400" dirty="0"/>
              <a:t>     </a:t>
            </a:r>
            <a:r>
              <a:rPr lang="en-GB" sz="2400" dirty="0">
                <a:solidFill>
                  <a:schemeClr val="accent4"/>
                </a:solidFill>
              </a:rPr>
              <a:t>Not of works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 lest any man should </a:t>
            </a:r>
            <a:r>
              <a:rPr lang="en-GB" sz="2400" dirty="0">
                <a:solidFill>
                  <a:schemeClr val="accent6"/>
                </a:solidFill>
              </a:rPr>
              <a:t>boast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is a Chiastic Structure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5C572-5510-4823-A656-67A8AE407B10}"/>
              </a:ext>
            </a:extLst>
          </p:cNvPr>
          <p:cNvSpPr txBox="1"/>
          <p:nvPr/>
        </p:nvSpPr>
        <p:spPr>
          <a:xfrm>
            <a:off x="2004520" y="1174035"/>
            <a:ext cx="886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GB" sz="2800" b="1" dirty="0"/>
              <a:t>2. Clarify a 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D0AE7-CEB8-435D-A5B0-74DAC1B24BF9}"/>
              </a:ext>
            </a:extLst>
          </p:cNvPr>
          <p:cNvSpPr txBox="1"/>
          <p:nvPr/>
        </p:nvSpPr>
        <p:spPr>
          <a:xfrm>
            <a:off x="7400232" y="2572873"/>
            <a:ext cx="469311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GB" sz="2800" b="1" dirty="0"/>
              <a:t>GOD’S GRACE</a:t>
            </a:r>
          </a:p>
          <a:p>
            <a:pPr>
              <a:spcAft>
                <a:spcPts val="3000"/>
              </a:spcAft>
            </a:pPr>
            <a:r>
              <a:rPr lang="en-GB" sz="2800" b="1" dirty="0"/>
              <a:t>IS A GIFT</a:t>
            </a:r>
            <a:br>
              <a:rPr lang="en-GB" sz="2800" b="1" dirty="0"/>
            </a:br>
            <a:br>
              <a:rPr lang="en-GB" sz="2800" b="1" dirty="0"/>
            </a:br>
            <a:r>
              <a:rPr lang="en-GB" sz="2800" b="1" dirty="0"/>
              <a:t>SO DON’T BOAST</a:t>
            </a:r>
          </a:p>
        </p:txBody>
      </p:sp>
    </p:spTree>
    <p:extLst>
      <p:ext uri="{BB962C8B-B14F-4D97-AF65-F5344CB8AC3E}">
        <p14:creationId xmlns:p14="http://schemas.microsoft.com/office/powerpoint/2010/main" val="15129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1217180" y="2015563"/>
            <a:ext cx="1000806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Luke 24v8-11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And they remembered his words</a:t>
            </a:r>
          </a:p>
          <a:p>
            <a:pPr indent="447675"/>
            <a:r>
              <a:rPr lang="en-GB" sz="2400" b="1" dirty="0"/>
              <a:t>B</a:t>
            </a:r>
            <a:r>
              <a:rPr lang="en-GB" sz="2400" dirty="0"/>
              <a:t>     returned from the sepulchre and told all these things unto the eleven</a:t>
            </a:r>
          </a:p>
          <a:p>
            <a:r>
              <a:rPr lang="en-GB" sz="2400" b="1" dirty="0"/>
              <a:t>	    C</a:t>
            </a:r>
            <a:r>
              <a:rPr lang="en-GB" sz="2400" dirty="0"/>
              <a:t>     and to all the rest</a:t>
            </a:r>
          </a:p>
          <a:p>
            <a:r>
              <a:rPr lang="en-GB" sz="2400" dirty="0"/>
              <a:t>			</a:t>
            </a:r>
            <a:r>
              <a:rPr lang="en-GB" sz="2400" b="1" dirty="0"/>
              <a:t>D</a:t>
            </a:r>
            <a:r>
              <a:rPr lang="en-GB" sz="2400" dirty="0"/>
              <a:t>     It was Mary Magdalene</a:t>
            </a:r>
          </a:p>
          <a:p>
            <a:r>
              <a:rPr lang="en-GB" sz="2400" dirty="0"/>
              <a:t>				</a:t>
            </a:r>
            <a:r>
              <a:rPr lang="en-GB" sz="2400" b="1" dirty="0"/>
              <a:t>E</a:t>
            </a:r>
            <a:r>
              <a:rPr lang="en-GB" sz="2400" dirty="0"/>
              <a:t>     and Joanna</a:t>
            </a:r>
          </a:p>
          <a:p>
            <a:r>
              <a:rPr lang="en-GB" sz="2400" dirty="0"/>
              <a:t>			</a:t>
            </a:r>
            <a:r>
              <a:rPr lang="en-GB" sz="2400" b="1" dirty="0"/>
              <a:t>D</a:t>
            </a:r>
            <a:r>
              <a:rPr lang="en-GB" sz="2400" dirty="0"/>
              <a:t>     and Mary the mother of James</a:t>
            </a:r>
          </a:p>
          <a:p>
            <a:r>
              <a:rPr lang="en-GB" sz="2400" b="1" dirty="0"/>
              <a:t>	    C</a:t>
            </a:r>
            <a:r>
              <a:rPr lang="en-GB" sz="2400" dirty="0"/>
              <a:t>     and other women that were with them</a:t>
            </a:r>
          </a:p>
          <a:p>
            <a:pPr indent="447675"/>
            <a:r>
              <a:rPr lang="en-GB" sz="2400" b="1" dirty="0"/>
              <a:t>B</a:t>
            </a:r>
            <a:r>
              <a:rPr lang="en-GB" sz="2400" dirty="0"/>
              <a:t>     which told these things unto the apostles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 And their words seemed as idle tales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Luke, </a:t>
            </a:r>
            <a:r>
              <a:rPr lang="en-GB" sz="3200" b="1" dirty="0" err="1"/>
              <a:t>Theophilis</a:t>
            </a:r>
            <a:r>
              <a:rPr lang="en-GB" sz="3200" b="1" dirty="0"/>
              <a:t> and Joanna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637DF-6D6A-4F99-AF72-D1897EC6686C}"/>
              </a:ext>
            </a:extLst>
          </p:cNvPr>
          <p:cNvSpPr txBox="1"/>
          <p:nvPr/>
        </p:nvSpPr>
        <p:spPr>
          <a:xfrm>
            <a:off x="2004520" y="1174035"/>
            <a:ext cx="886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GB" sz="2800" b="1" dirty="0"/>
              <a:t>3. Make a central important point</a:t>
            </a:r>
          </a:p>
        </p:txBody>
      </p:sp>
    </p:spTree>
    <p:extLst>
      <p:ext uri="{BB962C8B-B14F-4D97-AF65-F5344CB8AC3E}">
        <p14:creationId xmlns:p14="http://schemas.microsoft.com/office/powerpoint/2010/main" val="36423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Joanna the Granddaughter of Theophilus the High Priest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1028" name="Picture 4" descr="Image result for ossuary box joanna granddaughter theophilus high priest">
            <a:extLst>
              <a:ext uri="{FF2B5EF4-FFF2-40B4-BE49-F238E27FC236}">
                <a16:creationId xmlns:a16="http://schemas.microsoft.com/office/drawing/2014/main" id="{4B590B4F-8F90-432C-B149-457AE02B6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7" y="1731622"/>
            <a:ext cx="6490861" cy="37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7AE2D964-29BA-470C-91BD-261BCF5E0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56" y="1340747"/>
            <a:ext cx="4399669" cy="43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Annas and his Sons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EE0EECF-24AE-49FE-96D2-63684A2DB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0" y="1357575"/>
            <a:ext cx="10669613" cy="48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608416" y="1533086"/>
            <a:ext cx="1000806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Gen 11v1-9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The whole earth was of one language</a:t>
            </a:r>
          </a:p>
          <a:p>
            <a:pPr indent="447675"/>
            <a:r>
              <a:rPr lang="en-GB" sz="2400" b="1" dirty="0"/>
              <a:t>B</a:t>
            </a:r>
            <a:r>
              <a:rPr lang="en-GB" sz="2400" dirty="0"/>
              <a:t>     and they dwelt there</a:t>
            </a:r>
          </a:p>
          <a:p>
            <a:r>
              <a:rPr lang="en-GB" sz="2400" b="1" dirty="0"/>
              <a:t>	    C</a:t>
            </a:r>
            <a:r>
              <a:rPr lang="en-GB" sz="2400" dirty="0"/>
              <a:t>     they said one to another</a:t>
            </a:r>
          </a:p>
          <a:p>
            <a:r>
              <a:rPr lang="en-GB" sz="2400" dirty="0"/>
              <a:t>			</a:t>
            </a:r>
            <a:r>
              <a:rPr lang="en-GB" sz="2400" b="1" dirty="0"/>
              <a:t>D</a:t>
            </a:r>
            <a:r>
              <a:rPr lang="en-GB" sz="2400" dirty="0"/>
              <a:t>     Go to, let us make bricks</a:t>
            </a:r>
          </a:p>
          <a:p>
            <a:r>
              <a:rPr lang="en-GB" sz="2400" dirty="0"/>
              <a:t>				</a:t>
            </a:r>
            <a:r>
              <a:rPr lang="en-GB" sz="2400" b="1" dirty="0"/>
              <a:t>E</a:t>
            </a:r>
            <a:r>
              <a:rPr lang="en-GB" sz="2400" dirty="0"/>
              <a:t>     Go to, let us build</a:t>
            </a:r>
          </a:p>
          <a:p>
            <a:r>
              <a:rPr lang="en-GB" sz="2400" dirty="0"/>
              <a:t>					</a:t>
            </a:r>
            <a:r>
              <a:rPr lang="en-GB" sz="2400" b="1" dirty="0"/>
              <a:t>F</a:t>
            </a:r>
            <a:r>
              <a:rPr lang="en-GB" sz="2400" dirty="0"/>
              <a:t>     a city and a tower</a:t>
            </a:r>
          </a:p>
          <a:p>
            <a:r>
              <a:rPr lang="en-GB" sz="2400" dirty="0"/>
              <a:t>						</a:t>
            </a:r>
            <a:r>
              <a:rPr lang="en-GB" sz="2400" b="1" dirty="0"/>
              <a:t>G</a:t>
            </a:r>
            <a:r>
              <a:rPr lang="en-GB" sz="2400" dirty="0"/>
              <a:t>    Yahweh came down</a:t>
            </a:r>
          </a:p>
          <a:p>
            <a:r>
              <a:rPr lang="en-GB" sz="2400" dirty="0"/>
              <a:t>					</a:t>
            </a:r>
            <a:r>
              <a:rPr lang="en-GB" sz="2400" b="1" dirty="0"/>
              <a:t>F</a:t>
            </a:r>
            <a:r>
              <a:rPr lang="en-GB" sz="2400" dirty="0"/>
              <a:t>    to see the city and tower</a:t>
            </a:r>
          </a:p>
          <a:p>
            <a:r>
              <a:rPr lang="en-GB" sz="2400" dirty="0"/>
              <a:t>				</a:t>
            </a:r>
            <a:r>
              <a:rPr lang="en-GB" sz="2400" b="1" dirty="0"/>
              <a:t>E</a:t>
            </a:r>
            <a:r>
              <a:rPr lang="en-GB" sz="2400" dirty="0"/>
              <a:t>    which the children of men </a:t>
            </a:r>
            <a:r>
              <a:rPr lang="en-GB" sz="2400" dirty="0" err="1"/>
              <a:t>builded</a:t>
            </a:r>
            <a:endParaRPr lang="en-GB" sz="2400" dirty="0"/>
          </a:p>
          <a:p>
            <a:r>
              <a:rPr lang="en-GB" sz="2400" dirty="0"/>
              <a:t>			</a:t>
            </a:r>
            <a:r>
              <a:rPr lang="en-GB" sz="2400" b="1" dirty="0"/>
              <a:t>D</a:t>
            </a:r>
            <a:r>
              <a:rPr lang="en-GB" sz="2400" dirty="0"/>
              <a:t>     Go to, let us go down and there confound</a:t>
            </a:r>
          </a:p>
          <a:p>
            <a:r>
              <a:rPr lang="en-GB" sz="2400" b="1" dirty="0"/>
              <a:t>	    C</a:t>
            </a:r>
            <a:r>
              <a:rPr lang="en-GB" sz="2400" dirty="0"/>
              <a:t>     one </a:t>
            </a:r>
            <a:r>
              <a:rPr lang="en-GB" sz="2400" dirty="0" err="1"/>
              <a:t>anothers</a:t>
            </a:r>
            <a:r>
              <a:rPr lang="en-GB" sz="2400" dirty="0"/>
              <a:t> speech</a:t>
            </a:r>
          </a:p>
          <a:p>
            <a:pPr indent="447675"/>
            <a:r>
              <a:rPr lang="en-GB" sz="2400" b="1" dirty="0"/>
              <a:t>B</a:t>
            </a:r>
            <a:r>
              <a:rPr lang="en-GB" sz="2400" dirty="0"/>
              <a:t>     from there did Yahweh scatter them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 confound the language of all the earth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is a Chiastic structure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796DA-10D5-4827-9E89-575660064453}"/>
              </a:ext>
            </a:extLst>
          </p:cNvPr>
          <p:cNvSpPr txBox="1"/>
          <p:nvPr/>
        </p:nvSpPr>
        <p:spPr>
          <a:xfrm>
            <a:off x="2004520" y="845114"/>
            <a:ext cx="886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GB" sz="2800" b="1" dirty="0"/>
              <a:t>4. Reveal the turning point in the story</a:t>
            </a:r>
          </a:p>
        </p:txBody>
      </p:sp>
    </p:spTree>
    <p:extLst>
      <p:ext uri="{BB962C8B-B14F-4D97-AF65-F5344CB8AC3E}">
        <p14:creationId xmlns:p14="http://schemas.microsoft.com/office/powerpoint/2010/main" val="40901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54501" y="2513092"/>
            <a:ext cx="60414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Chapter 1-6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Simple stories – that demonstrate God’s protection of His children while judging kings and kingdoms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i="1" dirty="0">
                <a:solidFill>
                  <a:schemeClr val="accent2">
                    <a:lumMod val="75000"/>
                  </a:schemeClr>
                </a:solidFill>
              </a:rPr>
              <a:t>(Most well-known parts of scripture)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Pronoun is “he”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First chapter written in Hebrew, the next 5 are in Chaldean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Daniel explaining visions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Kings are troubled, distressed and can’t sleep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5959731" y="2508051"/>
            <a:ext cx="62544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Chapter 7-12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Detailed prophecies – that demonstrate God’s protection of His children while judging kings and kingdoms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i="1" dirty="0">
                <a:solidFill>
                  <a:srgbClr val="7030A0"/>
                </a:solidFill>
              </a:rPr>
              <a:t>(Least well-known parts of scripture)</a:t>
            </a:r>
            <a:endParaRPr lang="en-GB" sz="2400" dirty="0">
              <a:solidFill>
                <a:srgbClr val="7030A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Pronoun is “Ï”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First chapter written in Chaldean, the next 5 are in Hebrew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Gabriel explaining visions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Daniel is troubled, distressed and can’t sleep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Book of Daniel</a:t>
            </a:r>
            <a:r>
              <a:rPr lang="en-GB" sz="2400" dirty="0"/>
              <a:t>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Main theme – The Kingdom of God triumphing over the kingdom of men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Sub themes </a:t>
            </a: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1. God’s protection of His children</a:t>
            </a:r>
            <a:r>
              <a:rPr lang="en-GB" sz="2400" dirty="0"/>
              <a:t>	</a:t>
            </a:r>
            <a:r>
              <a:rPr lang="en-GB" sz="2400" dirty="0">
                <a:solidFill>
                  <a:srgbClr val="00B050"/>
                </a:solidFill>
              </a:rPr>
              <a:t>2. God’s judgements on kings and kingdoms</a:t>
            </a:r>
          </a:p>
        </p:txBody>
      </p:sp>
    </p:spTree>
    <p:extLst>
      <p:ext uri="{BB962C8B-B14F-4D97-AF65-F5344CB8AC3E}">
        <p14:creationId xmlns:p14="http://schemas.microsoft.com/office/powerpoint/2010/main" val="345336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54501" y="-6076"/>
            <a:ext cx="12280816" cy="676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Ch1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Beginning of Babylon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Vessels of God’s house came into house of Neb’s god. </a:t>
            </a:r>
            <a:r>
              <a:rPr lang="en-GB" sz="24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(Symbolises God’s people going to captivity)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630238" algn="l"/>
              </a:tabLst>
            </a:pPr>
            <a:r>
              <a:rPr lang="en-GB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Ch2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Near beginning Of Neb’s reign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630238" algn="l"/>
              </a:tabLst>
            </a:pP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- A dream of a great statue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630238" algn="l"/>
              </a:tabLst>
            </a:pP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-  ‘God of heaven has given thee a kingdom’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(v37)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- ‘Beasts of the field and fowl of the heaven hath he given into thine hand’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(v38)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1260475">
              <a:spcAft>
                <a:spcPts val="0"/>
              </a:spcAft>
              <a:tabLst>
                <a:tab pos="1350645" algn="l"/>
              </a:tabLst>
            </a:pPr>
            <a:r>
              <a:rPr lang="en-GB" sz="2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Ch3</a:t>
            </a: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Neb speaks against God …“who is thy God” and throws the 3 friends into the fiery furnace.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0475">
              <a:spcAft>
                <a:spcPts val="0"/>
              </a:spcAft>
              <a:tabLst>
                <a:tab pos="1350645" algn="l"/>
              </a:tabLst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Neb’s gods verses the 3 friends God</a:t>
            </a:r>
          </a:p>
          <a:p>
            <a:pPr marL="1260475">
              <a:spcAft>
                <a:spcPts val="0"/>
              </a:spcAft>
              <a:tabLst>
                <a:tab pos="2070735" algn="l"/>
              </a:tabLst>
            </a:pPr>
            <a:r>
              <a:rPr lang="en-GB" sz="2400" b="1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God is in control?</a:t>
            </a:r>
            <a:r>
              <a:rPr lang="en-GB" sz="24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-269875">
              <a:spcAft>
                <a:spcPts val="0"/>
              </a:spcAft>
              <a:tabLst>
                <a:tab pos="630238" algn="l"/>
              </a:tabLst>
            </a:pP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Ch4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Near end of Neb’s reign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630238" algn="l"/>
              </a:tabLst>
            </a:pP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A vision of a great tree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630238" algn="l"/>
              </a:tabLst>
            </a:pP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‘Till thou know the Most High rules in the kingdom of men and gives it to whomsoever He   	will’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(v25)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630238" algn="l"/>
              </a:tabLst>
            </a:pP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‘Beasts of the field had shadow under it and the fowls of heaven dwelt in the boughs’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(v12)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Ch5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End of Babylon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Vessels of God’s house brought out from house of Neb’s god </a:t>
            </a:r>
            <a:r>
              <a:rPr lang="en-GB" sz="24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(Symbolises God’s people getting ready to come out of captivity)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7878367" y="899024"/>
            <a:ext cx="12087035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1-5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2277585" y="1623176"/>
            <a:ext cx="79378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rhetorical or literary figure in which words, grammatical constructions, or concepts are repeated in reverse order.</a:t>
            </a:r>
            <a:endParaRPr lang="en-GB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DF686-9A5A-4E7F-AF3A-324D6AD361AB}"/>
              </a:ext>
            </a:extLst>
          </p:cNvPr>
          <p:cNvSpPr txBox="1"/>
          <p:nvPr/>
        </p:nvSpPr>
        <p:spPr>
          <a:xfrm>
            <a:off x="939629" y="306586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Chiasmus definition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6A0F0-3BFF-4014-B899-8B13FA511BF2}"/>
              </a:ext>
            </a:extLst>
          </p:cNvPr>
          <p:cNvSpPr txBox="1"/>
          <p:nvPr/>
        </p:nvSpPr>
        <p:spPr>
          <a:xfrm>
            <a:off x="626400" y="4659020"/>
            <a:ext cx="11401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Also known as </a:t>
            </a:r>
          </a:p>
          <a:p>
            <a:r>
              <a:rPr lang="en-GB" sz="2800" dirty="0"/>
              <a:t>Antimetabole, inverted parallelism, reverse parallelism, crisscross quotes, syntactical inversion</a:t>
            </a:r>
            <a:r>
              <a:rPr lang="en-GB" dirty="0"/>
              <a:t>,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1156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54501" y="-6067"/>
            <a:ext cx="12137499" cy="7342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b="1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 6 – 1</a:t>
            </a:r>
            <a:r>
              <a:rPr lang="en-GB" sz="2400" b="1" baseline="30000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400" b="1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of Darius  </a:t>
            </a:r>
            <a:r>
              <a:rPr lang="en-GB" sz="2400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Daniel Prays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- Toward Jerusalem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(v10)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450215"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Princes come </a:t>
            </a:r>
            <a:r>
              <a:rPr lang="en-GB" sz="2400" i="1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he’s praying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(v11)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450215">
              <a:spcAft>
                <a:spcPts val="0"/>
              </a:spcAft>
              <a:tabLst>
                <a:tab pos="1170305" algn="l"/>
              </a:tabLst>
            </a:pPr>
            <a:r>
              <a:rPr lang="en-GB" sz="2400" i="1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400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Princes are cut off </a:t>
            </a:r>
            <a:r>
              <a:rPr lang="en-GB" sz="2400" i="1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(wives and children)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(v24)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indent="-720725">
              <a:spcAft>
                <a:spcPts val="0"/>
              </a:spcAft>
              <a:tabLst>
                <a:tab pos="447675" algn="l"/>
              </a:tabLst>
            </a:pPr>
            <a:r>
              <a:rPr lang="en-GB" sz="24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Ch7</a:t>
            </a:r>
            <a:r>
              <a:rPr lang="en-GB" sz="2400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1</a:t>
            </a:r>
            <a:r>
              <a:rPr lang="en-GB" sz="2400" b="1" baseline="30000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4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of Belshazzar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2400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- 4 beasts from the sea (last has 10 horns out of which comes a  little horn, subdues 3 of the horns)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-    4</a:t>
            </a:r>
            <a:r>
              <a:rPr lang="en-GB" sz="2400" baseline="30000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beast stamps with his feet (v7,23)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indent="-357188">
              <a:spcAft>
                <a:spcPts val="0"/>
              </a:spcAft>
              <a:buFontTx/>
              <a:buChar char="-"/>
              <a:tabLst>
                <a:tab pos="1170305" algn="l"/>
              </a:tabLst>
            </a:pPr>
            <a:r>
              <a:rPr lang="en-GB" sz="2400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Little horn of the beast </a:t>
            </a: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makes war with saints and speaks words against the Most High…until the judgement sits</a:t>
            </a:r>
          </a:p>
          <a:p>
            <a:pPr marL="1165225" indent="-720725">
              <a:spcAft>
                <a:spcPts val="0"/>
              </a:spcAft>
              <a:tabLst>
                <a:tab pos="447675" algn="l"/>
              </a:tabLst>
            </a:pPr>
            <a:r>
              <a:rPr lang="en-GB" sz="24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Ch8 – 3</a:t>
            </a:r>
            <a:r>
              <a:rPr lang="en-GB" sz="2400" b="1" baseline="30000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sz="24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of Belshazzar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 beasts by a river (last has 1 horn which is broken, 4 replace it, out of one comes a little horn)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-     Goat stamps with his feet (v7)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indent="-357188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1170305" algn="l"/>
              </a:tabLst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Little horn of the goat </a:t>
            </a: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causes the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 and sanctuary to be cast under foot and magnifies  himself in his heart…until he is broken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b="1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Ch9</a:t>
            </a:r>
            <a:r>
              <a:rPr lang="en-GB" sz="2400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1</a:t>
            </a:r>
            <a:r>
              <a:rPr lang="en-GB" sz="2400" b="1" baseline="30000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400" b="1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of Darius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2400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Daniel prays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(v3)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- 70 </a:t>
            </a:r>
            <a:r>
              <a:rPr lang="en-GB" sz="2400" dirty="0" err="1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yrs</a:t>
            </a:r>
            <a:r>
              <a:rPr lang="en-GB" sz="2400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Jerusalem’s desolations accomplished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(v2)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Gabriel comes </a:t>
            </a:r>
            <a:r>
              <a:rPr lang="en-GB" sz="2400" i="1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he was speaking in prayer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(v21)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Messiah the Prince shall be cut off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(v25-26)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170305" algn="l"/>
              </a:tabLs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8029757" y="275294"/>
            <a:ext cx="12087035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6-9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54501" y="-16"/>
            <a:ext cx="12137499" cy="7179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Ch10 – 3</a:t>
            </a:r>
            <a:r>
              <a:rPr lang="en-GB" sz="2400" b="1" baseline="30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of Cyrus</a:t>
            </a:r>
          </a:p>
          <a:p>
            <a:pPr marL="450215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Time appointed was long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(v1)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Daniel understood the vision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(v1)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Certain man clothed in linen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(v5-6)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Symbolic resurrection of Daniel</a:t>
            </a:r>
            <a:r>
              <a:rPr lang="en-GB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(v8-19)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None that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holdeth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but Michael your prince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(v21)</a:t>
            </a:r>
            <a:r>
              <a:rPr lang="en-GB" sz="2400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b="1" dirty="0">
                <a:solidFill>
                  <a:srgbClr val="99267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Ch11 – Goes back to 1</a:t>
            </a:r>
            <a:r>
              <a:rPr lang="en-GB" sz="2400" b="1" baseline="30000" dirty="0">
                <a:solidFill>
                  <a:srgbClr val="99267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400" b="1" dirty="0">
                <a:solidFill>
                  <a:srgbClr val="99267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of Darius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09625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rgbClr val="99267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Conflict between the King of the North and the King of the South.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6813" indent="-357188">
              <a:lnSpc>
                <a:spcPct val="107000"/>
              </a:lnSpc>
              <a:spcAft>
                <a:spcPts val="0"/>
              </a:spcAft>
              <a:tabLst>
                <a:tab pos="630238" algn="l"/>
              </a:tabLst>
            </a:pPr>
            <a:r>
              <a:rPr lang="en-GB" sz="2400" i="1" dirty="0">
                <a:solidFill>
                  <a:srgbClr val="99267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en-GB" sz="2400" dirty="0">
                <a:solidFill>
                  <a:srgbClr val="99267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 of the North</a:t>
            </a:r>
            <a:r>
              <a:rPr lang="en-GB" sz="2400" i="1" dirty="0">
                <a:solidFill>
                  <a:srgbClr val="99267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shall be against the holy covenant causing many to fall by sword, flame, captivity and spoil…he shall exalt himself &amp; magnify himself above all and speak marvellous things against the God of gods…until divine indignation be accomplished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Ch12 – 3</a:t>
            </a:r>
            <a:r>
              <a:rPr lang="en-GB" sz="2400" b="1" baseline="30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of Cyrus</a:t>
            </a:r>
          </a:p>
          <a:p>
            <a:pPr marL="450215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Michael...the great Prince which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standeth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children of </a:t>
            </a:r>
            <a:r>
              <a:rPr lang="en-GB" sz="2400" b="1" i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thy people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(v1)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Resurrection of </a:t>
            </a:r>
            <a:r>
              <a:rPr lang="en-GB" sz="2400" b="1" i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(v2)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Man clothed in linen with </a:t>
            </a:r>
            <a:r>
              <a:rPr lang="en-GB" sz="2400" b="1" i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GB" sz="24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(5-7)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Daniel understood not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(v8)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The time appointed is 1290yrs (and 1335)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(v11-12)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170305" algn="l"/>
              </a:tabLs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8029757" y="275294"/>
            <a:ext cx="12087035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10-12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820742" y="1590956"/>
            <a:ext cx="10732612" cy="4142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70C0"/>
                </a:solidFill>
              </a:rPr>
              <a:t>A</a:t>
            </a:r>
            <a:r>
              <a:rPr lang="en-GB" sz="2800" dirty="0">
                <a:solidFill>
                  <a:srgbClr val="0070C0"/>
                </a:solidFill>
              </a:rPr>
              <a:t>    Ch 2 –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4 world empires followed by a 5</a:t>
            </a:r>
            <a:r>
              <a:rPr lang="en-GB" sz="28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God’s Kingdom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/>
              <a:t>	</a:t>
            </a:r>
            <a:r>
              <a:rPr lang="en-GB" sz="2800" b="1" dirty="0">
                <a:solidFill>
                  <a:schemeClr val="accent4"/>
                </a:solidFill>
              </a:rPr>
              <a:t>B</a:t>
            </a:r>
            <a:r>
              <a:rPr lang="en-GB" sz="2800" dirty="0">
                <a:solidFill>
                  <a:schemeClr val="accent4"/>
                </a:solidFill>
              </a:rPr>
              <a:t>     Ch 3 –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 deliverance from the fiery furnace</a:t>
            </a:r>
          </a:p>
          <a:p>
            <a:pPr>
              <a:spcAft>
                <a:spcPts val="600"/>
              </a:spcAft>
            </a:pPr>
            <a:r>
              <a:rPr lang="en-GB" sz="2800" b="1" dirty="0"/>
              <a:t>	    </a:t>
            </a:r>
            <a:r>
              <a:rPr lang="en-GB" sz="2800" b="1" dirty="0">
                <a:solidFill>
                  <a:srgbClr val="00B050"/>
                </a:solidFill>
              </a:rPr>
              <a:t>C</a:t>
            </a:r>
            <a:r>
              <a:rPr lang="en-GB" sz="2800" dirty="0">
                <a:solidFill>
                  <a:srgbClr val="00B050"/>
                </a:solidFill>
              </a:rPr>
              <a:t> 	Ch 4 –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 Judgement on Nebuchadnezzar 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		</a:t>
            </a:r>
            <a:r>
              <a:rPr lang="en-GB" sz="2800" dirty="0">
                <a:solidFill>
                  <a:schemeClr val="accent6"/>
                </a:solidFill>
              </a:rPr>
              <a:t>	</a:t>
            </a:r>
            <a:r>
              <a:rPr lang="en-GB" sz="3200" b="1" i="1" dirty="0">
                <a:solidFill>
                  <a:schemeClr val="accent6"/>
                </a:solidFill>
              </a:rPr>
              <a:t>D</a:t>
            </a:r>
            <a:r>
              <a:rPr lang="en-GB" sz="3200" i="1" dirty="0">
                <a:solidFill>
                  <a:schemeClr val="accent6"/>
                </a:solidFill>
              </a:rPr>
              <a:t>     Ch 4v34-37 Nebuchadnezzar humbles himself</a:t>
            </a:r>
          </a:p>
          <a:p>
            <a:pPr>
              <a:spcAft>
                <a:spcPts val="600"/>
              </a:spcAft>
            </a:pPr>
            <a:r>
              <a:rPr lang="en-GB" sz="2800" b="1" dirty="0"/>
              <a:t>	</a:t>
            </a:r>
            <a:r>
              <a:rPr lang="en-GB" sz="2800" b="1" dirty="0">
                <a:solidFill>
                  <a:srgbClr val="00B050"/>
                </a:solidFill>
              </a:rPr>
              <a:t>    C</a:t>
            </a:r>
            <a:r>
              <a:rPr lang="en-GB" sz="2800" dirty="0">
                <a:solidFill>
                  <a:srgbClr val="00B050"/>
                </a:solidFill>
              </a:rPr>
              <a:t> 	Ch 5 –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 Judgement on Belshazzar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800" b="1" dirty="0"/>
              <a:t>	</a:t>
            </a:r>
            <a:r>
              <a:rPr lang="en-GB" sz="2800" b="1" dirty="0">
                <a:solidFill>
                  <a:schemeClr val="accent4"/>
                </a:solidFill>
              </a:rPr>
              <a:t>B</a:t>
            </a:r>
            <a:r>
              <a:rPr lang="en-GB" sz="2800" dirty="0">
                <a:solidFill>
                  <a:schemeClr val="accent4"/>
                </a:solidFill>
              </a:rPr>
              <a:t>     Ch 6 –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 deliverance from the lions den 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A</a:t>
            </a:r>
            <a:r>
              <a:rPr lang="en-GB" sz="2800" dirty="0">
                <a:solidFill>
                  <a:srgbClr val="0070C0"/>
                </a:solidFill>
              </a:rPr>
              <a:t>     Ch 7 –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4 world empires followed by a 5</a:t>
            </a:r>
            <a:r>
              <a:rPr lang="en-GB" sz="28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God’s Kingdom</a:t>
            </a:r>
          </a:p>
          <a:p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EB8A8-B699-4A90-9B27-60F31739E104}"/>
              </a:ext>
            </a:extLst>
          </p:cNvPr>
          <p:cNvSpPr txBox="1"/>
          <p:nvPr/>
        </p:nvSpPr>
        <p:spPr>
          <a:xfrm>
            <a:off x="1035506" y="160241"/>
            <a:ext cx="10312742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Chaldean Chapters – Ch 2-7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54501" y="1471526"/>
            <a:ext cx="6041499" cy="496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4 world empires followed by a 5</a:t>
            </a:r>
            <a:r>
              <a:rPr lang="en-GB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God’s Kingdom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Contains a prophecy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 had a vision at night on his bed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‘troubled” by it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Sought an explanation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divine meaning</a:t>
            </a:r>
          </a:p>
          <a:p>
            <a:pPr marL="342900" lvl="0" indent="-342900">
              <a:lnSpc>
                <a:spcPct val="107000"/>
              </a:lnSpc>
              <a:spcAft>
                <a:spcPts val="20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was “terrible”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THEME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5959731" y="1466485"/>
            <a:ext cx="6254468" cy="506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Visions of 4 world empires followed by a 5</a:t>
            </a:r>
            <a:r>
              <a:rPr lang="en-GB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God’s Kingdom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Contains a prophecy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had a vision at night on his bed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‘troubled’ by it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Sought an explanation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divine meaning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beast was “terrible” </a:t>
            </a:r>
          </a:p>
          <a:p>
            <a:pPr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GB" sz="24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THEME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Chaldean Chapters – Ch 2-7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54501" y="702449"/>
            <a:ext cx="6041499" cy="64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 deliverance from the fiery furnace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Contains story only</a:t>
            </a:r>
            <a:r>
              <a:rPr lang="en-GB" sz="24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Decree issued to worship only Nebs god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affects everyone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3 friends defy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 is enraged when he hears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Willingly enforces the punishment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friends thrown into fiery furnace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angel is sent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delivered unscathed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decree issued to worship only the God of the 3 friends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 THEME 1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5959731" y="697408"/>
            <a:ext cx="6254468" cy="64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 deliverance from the lions den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Contains story only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Decree issued to worship only Darius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affects everyone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defies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Darius is distressed when he hears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Grudgingly enforces the punishment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thrown in the lions den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angel is sent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delivered unscathed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decree is issued to worship only the God of Daniel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 THEME 1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Chaldean Chapters – Ch 2-7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54501" y="1495740"/>
            <a:ext cx="6041499" cy="503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 Judgement on Nebuchadnezzar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Contains a prophecy</a:t>
            </a:r>
            <a:r>
              <a:rPr lang="en-GB" sz="2400" i="1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 has a vision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troubled him and made him afraid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wise men could not interpret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at the last comes in and can interpret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vision addresses Nebs pride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Judgement came “…the same hour”</a:t>
            </a:r>
          </a:p>
          <a:p>
            <a:pPr>
              <a:lnSpc>
                <a:spcPct val="107000"/>
              </a:lnSpc>
              <a:spcBef>
                <a:spcPts val="1800"/>
              </a:spcBef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 THEME 2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5959731" y="1490699"/>
            <a:ext cx="6254468" cy="503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 Judgement on Belshazzar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Contains a prophecy</a:t>
            </a:r>
            <a:r>
              <a:rPr lang="en-GB" sz="2400" i="1" dirty="0">
                <a:solidFill>
                  <a:srgbClr val="BF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 saw writing appear on a wall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troubled him and made him afraid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wise men could not interpret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at the last is called in and can interpret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vision addresses Bel’s pride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Judgement came “…in that night”</a:t>
            </a:r>
          </a:p>
          <a:p>
            <a:pPr>
              <a:lnSpc>
                <a:spcPct val="107000"/>
              </a:lnSpc>
              <a:spcBef>
                <a:spcPts val="1600"/>
              </a:spcBef>
              <a:spcAft>
                <a:spcPts val="800"/>
              </a:spcAft>
            </a:pPr>
            <a:r>
              <a:rPr lang="en-GB" sz="24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 THEME 2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Chaldean Chapters – Ch 2-7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54501" y="472325"/>
            <a:ext cx="12056757" cy="66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  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 has a dream he doesn’t understand, which troubles him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(V1)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    </a:t>
            </a:r>
            <a:r>
              <a:rPr lang="en-GB" sz="24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 men cannot interpret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(V2-13)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2775" lvl="0" indent="-357188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me the dream and interpretation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2775" lvl="0" indent="-357188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man can – only the gods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C    </a:t>
            </a:r>
            <a:r>
              <a:rPr lang="en-GB" sz="2400" dirty="0">
                <a:solidFill>
                  <a:srgbClr val="A8D08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asks Arioch why the hasty decree to slay all the wise men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(V14-16)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A8D08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(Decree goes out from the king in haste)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D    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and 3 friends pray for mercies concerning the secret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(V17-18)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89225" indent="-8890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E    </a:t>
            </a:r>
            <a:r>
              <a:rPr lang="en-GB" sz="2400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secret is revealed to Daniel (a phrase that occurs 6 more times in the    2</a:t>
            </a:r>
            <a:r>
              <a:rPr lang="en-GB" sz="2400" i="1" baseline="30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2400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half (V22,28,29,30,47 twice)</a:t>
            </a: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(V19)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D1    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prays with thankfulness for the revealing of the secret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(V19-23)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C 1   </a:t>
            </a:r>
            <a:r>
              <a:rPr lang="en-GB" sz="2400" dirty="0">
                <a:solidFill>
                  <a:srgbClr val="A8D08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asks Arioch not to destroy all the wise men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(24-25)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A8D08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(Daniel is brought in to the king in haste)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40385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B1    </a:t>
            </a:r>
            <a:r>
              <a:rPr lang="en-GB" sz="24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is able to interpret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(V27-45)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2288" lvl="0" indent="-357188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n-GB" sz="24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says ‘I can’t – only the God of heaven can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2288" lvl="0" indent="-357188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Tells the dream and the interpretation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1 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 now understands the dream and is thankful to Daniel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(46-49)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-3262"/>
            <a:ext cx="10312742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2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54501" y="1235340"/>
            <a:ext cx="12056757" cy="471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  Behold a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image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…whose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brightness was excellent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(V31)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B    </a:t>
            </a: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stood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before thee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(V31)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C    and the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thereof was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terrible (V31)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701800" indent="-981075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D    This images head was of fine </a:t>
            </a:r>
            <a:r>
              <a:rPr lang="en-GB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his breast and arms of </a:t>
            </a:r>
            <a:r>
              <a:rPr lang="en-GB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his belly and thighs of </a:t>
            </a:r>
            <a:r>
              <a:rPr lang="en-GB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his legs of </a:t>
            </a:r>
            <a:r>
              <a:rPr lang="en-GB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iron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his feet part of iron and part of </a:t>
            </a:r>
            <a:r>
              <a:rPr lang="en-GB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(V32-33)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062163" indent="-2241550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	E   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 a stone was cut out without hands which smote the image upon the feet of iron and clay and brake them to pieces </a:t>
            </a: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(V34)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		D1    Then was the </a:t>
            </a:r>
            <a:r>
              <a:rPr lang="en-GB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iron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en-GB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en-GB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en-GB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</a:t>
            </a:r>
            <a:r>
              <a:rPr lang="en-GB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(V5)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0510" algn="l"/>
                <a:tab pos="45021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C1   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Broken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pieces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together and became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chaff (V35)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0510" algn="l"/>
                <a:tab pos="45021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B1   The wind </a:t>
            </a: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carried them away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that no place was found for them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(V35)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0510" algn="l"/>
                <a:tab pos="45021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A1   The stone…became a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mountain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filled the whole earth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(V35)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-3262"/>
            <a:ext cx="10312742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2v31-35 – The Dream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54501" y="514719"/>
            <a:ext cx="12056757" cy="66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   a)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heaven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hath given thee a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kingdom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(V37)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b) </a:t>
            </a:r>
            <a:r>
              <a:rPr lang="en-GB" sz="24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thee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arise </a:t>
            </a:r>
            <a:r>
              <a:rPr lang="en-GB" sz="24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 kingdom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…and </a:t>
            </a:r>
            <a:r>
              <a:rPr lang="en-GB" sz="24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 third kingdom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…And the </a:t>
            </a:r>
            <a:r>
              <a:rPr lang="en-GB" sz="24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fourth  			kingdom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(V39,40)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c) </a:t>
            </a:r>
            <a:r>
              <a:rPr lang="en-GB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it break in pieces and bruise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(V40)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B    a)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Whereas thou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sawest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feet and toes, part of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iron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part of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kingdom 			shall be divided</a:t>
            </a:r>
          </a:p>
          <a:p>
            <a:pPr marL="1616075" indent="-1158875">
              <a:lnSpc>
                <a:spcPct val="107000"/>
              </a:lnSpc>
              <a:spcAft>
                <a:spcPts val="0"/>
              </a:spcAft>
              <a:tabLst>
                <a:tab pos="630238" algn="l"/>
                <a:tab pos="1344613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	b)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there shall be in it the strength of the iron,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forasmuch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thou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sawest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iron mixed with miry clay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(V41)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149475" indent="-1235075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C   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toes of the feet were part of iron and part of clay so the kingdom shall be partly  strong and partly broken </a:t>
            </a: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(V42)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616075" indent="-1616075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B1    a)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Whereas thou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sawest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iron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with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miry clay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they shall mingle themselves with the seed of men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44613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b)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shall not cleave one to another,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as iron is not mixed with clay.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(V43)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A1    a)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heaven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set up a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kingdom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(V44)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b) Which shall </a:t>
            </a:r>
            <a:r>
              <a:rPr lang="en-GB" sz="24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be destroyed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shall </a:t>
            </a:r>
            <a:r>
              <a:rPr lang="en-GB" sz="24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be left to other people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(V44)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c) </a:t>
            </a:r>
            <a:r>
              <a:rPr lang="en-GB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brake in pieces and consume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(V44)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-3262"/>
            <a:ext cx="10312742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2v37-44 – The Interpretation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417842" y="2513092"/>
            <a:ext cx="60414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Chapter 1-2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First Commission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Jonah is willing to die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Sailors are saved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Jonah is rescued from the sea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Jonah expresses heartfelt thanks to God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323072" y="2508051"/>
            <a:ext cx="62544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Chapter 3-4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Second commission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Jonah asks to die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Ninevites are saved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Jonah is protected from the sun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Jonah expresses heartfelt anger to God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939629" y="1286588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Book of Jonah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DF686-9A5A-4E7F-AF3A-324D6AD361AB}"/>
              </a:ext>
            </a:extLst>
          </p:cNvPr>
          <p:cNvSpPr txBox="1"/>
          <p:nvPr/>
        </p:nvSpPr>
        <p:spPr>
          <a:xfrm>
            <a:off x="939629" y="306586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Bible Parallelisms – Short Books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27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853844" y="734998"/>
            <a:ext cx="1031274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When the going gets tough, the tough get going</a:t>
            </a:r>
          </a:p>
          <a:p>
            <a:r>
              <a:rPr lang="en-GB" sz="2400" dirty="0"/>
              <a:t>I work to live not live to work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Ask not what your country can do for you, ask what you can do for your country</a:t>
            </a:r>
          </a:p>
          <a:p>
            <a:pPr algn="r"/>
            <a:r>
              <a:rPr lang="en-GB" sz="2400" i="1" dirty="0"/>
              <a:t>John F Kennedy</a:t>
            </a:r>
          </a:p>
          <a:p>
            <a:r>
              <a:rPr lang="en-GB" sz="2400" dirty="0"/>
              <a:t>Never let a fool kiss you, or a kiss fool you   </a:t>
            </a:r>
            <a:r>
              <a:rPr lang="en-GB" sz="2400" i="1" dirty="0"/>
              <a:t>Mardy </a:t>
            </a:r>
            <a:r>
              <a:rPr lang="en-GB" sz="2400" i="1" dirty="0" err="1"/>
              <a:t>Grothe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When religion was strong and science weak, men mistook magic for medicine;</a:t>
            </a:r>
          </a:p>
          <a:p>
            <a:r>
              <a:rPr lang="en-GB" sz="2400" dirty="0"/>
              <a:t>Now when science is strong and religion weak, men mistake medicine for magic</a:t>
            </a:r>
          </a:p>
          <a:p>
            <a:pPr algn="r"/>
            <a:r>
              <a:rPr lang="en-GB" sz="2400" i="1" dirty="0"/>
              <a:t>Thomas Szasz – Hungarian/American Psychiatrist</a:t>
            </a:r>
          </a:p>
          <a:p>
            <a:endParaRPr lang="en-GB" sz="2400" dirty="0"/>
          </a:p>
          <a:p>
            <a:r>
              <a:rPr lang="en-GB" sz="2400" dirty="0"/>
              <a:t>Do I love you because you’re beautiful? Or are you beautiful because I love you?</a:t>
            </a:r>
          </a:p>
          <a:p>
            <a:pPr algn="r"/>
            <a:r>
              <a:rPr lang="en-GB" sz="2400" i="1" dirty="0"/>
              <a:t>Oscar Hammerstein</a:t>
            </a:r>
          </a:p>
          <a:p>
            <a:endParaRPr lang="en-GB" sz="2400" i="1" dirty="0"/>
          </a:p>
          <a:p>
            <a:r>
              <a:rPr lang="en-GB" sz="2400" dirty="0"/>
              <a:t>In the end, the true test is not the speeches a president delivers; </a:t>
            </a:r>
          </a:p>
          <a:p>
            <a:r>
              <a:rPr lang="en-GB" sz="2400" dirty="0"/>
              <a:t>It’s whether the president delivers on those speeches</a:t>
            </a:r>
            <a:r>
              <a:rPr lang="en-GB" sz="2400" i="1" dirty="0"/>
              <a:t>        Hillary Clinton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is a Chiastic Structure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472343" y="1083948"/>
            <a:ext cx="6041499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Chapter 1-12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Jerusalem the centre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Peter the chief figure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Out to Samaria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Rejected by the Jews in the Land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Peter imprisoned</a:t>
            </a:r>
          </a:p>
          <a:p>
            <a:pPr marL="342900" lvl="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Judgement on Herod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Peter’s first address </a:t>
            </a:r>
            <a:r>
              <a:rPr lang="en-GB" sz="2400" b="1" i="1" dirty="0">
                <a:solidFill>
                  <a:srgbClr val="FF0000"/>
                </a:solidFill>
              </a:rPr>
              <a:t>Ch2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Lame man healed </a:t>
            </a:r>
            <a:r>
              <a:rPr lang="en-GB" sz="2400" b="1" i="1" dirty="0">
                <a:solidFill>
                  <a:srgbClr val="FF0000"/>
                </a:solidFill>
              </a:rPr>
              <a:t>Ch3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Simon the Sorcerer </a:t>
            </a:r>
            <a:r>
              <a:rPr lang="en-GB" sz="2400" b="1" i="1" dirty="0">
                <a:solidFill>
                  <a:srgbClr val="FF0000"/>
                </a:solidFill>
              </a:rPr>
              <a:t>Ch8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Influence of shadow </a:t>
            </a:r>
            <a:r>
              <a:rPr lang="en-GB" sz="2400" b="1" i="1" dirty="0">
                <a:solidFill>
                  <a:srgbClr val="FF0000"/>
                </a:solidFill>
              </a:rPr>
              <a:t>Ch5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Laying on of hands </a:t>
            </a:r>
            <a:r>
              <a:rPr lang="en-GB" sz="2400" b="1" i="1" dirty="0">
                <a:solidFill>
                  <a:srgbClr val="FF0000"/>
                </a:solidFill>
              </a:rPr>
              <a:t>Ch8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Peter worshipped </a:t>
            </a:r>
            <a:r>
              <a:rPr lang="en-GB" sz="2400" b="1" i="1" dirty="0">
                <a:solidFill>
                  <a:srgbClr val="FF0000"/>
                </a:solidFill>
              </a:rPr>
              <a:t>Ch10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Tabitha raised </a:t>
            </a:r>
            <a:r>
              <a:rPr lang="en-GB" sz="2400" b="1" i="1" dirty="0">
                <a:solidFill>
                  <a:srgbClr val="FF0000"/>
                </a:solidFill>
              </a:rPr>
              <a:t>Ch9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Peter imprisoned </a:t>
            </a:r>
            <a:r>
              <a:rPr lang="en-GB" sz="2400" b="1" i="1" dirty="0">
                <a:solidFill>
                  <a:srgbClr val="FF0000"/>
                </a:solidFill>
              </a:rPr>
              <a:t>Ch12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377573" y="1078907"/>
            <a:ext cx="6254468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Chapter 13-28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Antioch the centre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Paul the chief figure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Out to Rome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Rejected by Jews of dispersion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Paul imprisoned</a:t>
            </a:r>
          </a:p>
          <a:p>
            <a:pPr marL="342900" lvl="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Judgement on Jews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Paul’s first address </a:t>
            </a:r>
            <a:r>
              <a:rPr lang="en-GB" sz="2400" b="1" i="1" dirty="0">
                <a:solidFill>
                  <a:srgbClr val="FF0000"/>
                </a:solidFill>
              </a:rPr>
              <a:t>Ch13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Lame man healed </a:t>
            </a:r>
            <a:r>
              <a:rPr lang="en-GB" sz="2400" b="1" i="1" dirty="0">
                <a:solidFill>
                  <a:srgbClr val="FF0000"/>
                </a:solidFill>
              </a:rPr>
              <a:t>Ch14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 err="1">
                <a:solidFill>
                  <a:srgbClr val="7030A0"/>
                </a:solidFill>
              </a:rPr>
              <a:t>Elymas</a:t>
            </a:r>
            <a:r>
              <a:rPr lang="en-GB" sz="2400" dirty="0">
                <a:solidFill>
                  <a:srgbClr val="7030A0"/>
                </a:solidFill>
              </a:rPr>
              <a:t> the sorcerer </a:t>
            </a:r>
            <a:r>
              <a:rPr lang="en-GB" sz="2400" b="1" i="1" dirty="0">
                <a:solidFill>
                  <a:srgbClr val="FF0000"/>
                </a:solidFill>
              </a:rPr>
              <a:t>Ch13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Influence of </a:t>
            </a:r>
            <a:r>
              <a:rPr lang="en-GB" sz="2400" dirty="0" err="1">
                <a:solidFill>
                  <a:srgbClr val="7030A0"/>
                </a:solidFill>
              </a:rPr>
              <a:t>hankerchief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b="1" i="1" dirty="0">
                <a:solidFill>
                  <a:srgbClr val="FF0000"/>
                </a:solidFill>
              </a:rPr>
              <a:t>Ch19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Laying on of hands </a:t>
            </a:r>
            <a:r>
              <a:rPr lang="en-GB" sz="2400" b="1" i="1" dirty="0">
                <a:solidFill>
                  <a:srgbClr val="FF0000"/>
                </a:solidFill>
              </a:rPr>
              <a:t>Ch19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Paul worshipped </a:t>
            </a:r>
            <a:r>
              <a:rPr lang="en-GB" sz="2400" b="1" i="1" dirty="0">
                <a:solidFill>
                  <a:srgbClr val="FF0000"/>
                </a:solidFill>
              </a:rPr>
              <a:t>Ch14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Eutychus raised </a:t>
            </a:r>
            <a:r>
              <a:rPr lang="en-GB" sz="2400" b="1" i="1" dirty="0">
                <a:solidFill>
                  <a:srgbClr val="FF0000"/>
                </a:solidFill>
              </a:rPr>
              <a:t>Ch20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Paul imprisoned </a:t>
            </a:r>
            <a:r>
              <a:rPr lang="en-GB" sz="2400" b="1" i="1" dirty="0">
                <a:solidFill>
                  <a:srgbClr val="FF0000"/>
                </a:solidFill>
              </a:rPr>
              <a:t>Ch28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957796" y="475120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Book of Acts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DF686-9A5A-4E7F-AF3A-324D6AD361AB}"/>
              </a:ext>
            </a:extLst>
          </p:cNvPr>
          <p:cNvSpPr txBox="1"/>
          <p:nvPr/>
        </p:nvSpPr>
        <p:spPr>
          <a:xfrm>
            <a:off x="939629" y="-32536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Bible Parallelisms – Big Books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12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369397" y="2508051"/>
            <a:ext cx="60414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Esther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A Jewess in a foreign land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Had a Jewish name and also a Persian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Brought into the court of the king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Found favour with the keeper of the women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Given special items in readiness to appear before the king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When she appears she is favoured above all other women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323072" y="2508051"/>
            <a:ext cx="6254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Daniel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A Jew in a foreign land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Had a Jewish name and also a Persian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Brought into the court of the king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Found favour with the chief of the eunuchs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Given a special diet in readiness to appear before the king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When he appears he is favoured above all other young 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DF686-9A5A-4E7F-AF3A-324D6AD361AB}"/>
              </a:ext>
            </a:extLst>
          </p:cNvPr>
          <p:cNvSpPr txBox="1"/>
          <p:nvPr/>
        </p:nvSpPr>
        <p:spPr>
          <a:xfrm>
            <a:off x="939629" y="306586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Daniel and Esther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320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369397" y="2508051"/>
            <a:ext cx="60414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Mordecai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Hater of Mordecai (Haman) makes accusations against him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He seeks a decree by which Mordecai can be eliminated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Cannot mention his name or his people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Mordecai escapes dramatically from death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The accuser receives the very punishment he had in store for Mordecai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323072" y="2508051"/>
            <a:ext cx="6254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Daniel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Haters of Daniel (Princes) makes accusations against him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They seek a decree by which Daniel can be eliminated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Cannot mention his name or his people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Daniel escapes dramatically from death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The accusers receive the very punishment they had in store for 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DF686-9A5A-4E7F-AF3A-324D6AD361AB}"/>
              </a:ext>
            </a:extLst>
          </p:cNvPr>
          <p:cNvSpPr txBox="1"/>
          <p:nvPr/>
        </p:nvSpPr>
        <p:spPr>
          <a:xfrm>
            <a:off x="939629" y="306586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Daniel and Mordecai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337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54501" y="2513092"/>
            <a:ext cx="60414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Chapter 1-6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Simple stories – that demonstrate God’s protection of His children while judging kings and kingdoms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i="1" dirty="0">
                <a:solidFill>
                  <a:schemeClr val="accent2">
                    <a:lumMod val="75000"/>
                  </a:schemeClr>
                </a:solidFill>
              </a:rPr>
              <a:t>(Most well-known parts of scripture)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Pronoun is “he”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First chapter written in Hebrew, the next 5 are in Chaldean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Daniel explaining visions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Kings are troubled, distressed and can’t sleep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5959731" y="2508051"/>
            <a:ext cx="62544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Chapter 7-12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Detailed prophecies – that demonstrate God’s protection of His children while judging kings and kingdoms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i="1" dirty="0">
                <a:solidFill>
                  <a:srgbClr val="7030A0"/>
                </a:solidFill>
              </a:rPr>
              <a:t>(Least well-known parts of scripture)</a:t>
            </a:r>
            <a:endParaRPr lang="en-GB" sz="2400" dirty="0">
              <a:solidFill>
                <a:srgbClr val="7030A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Pronoun is “Ï”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First chapter written in Chaldean, the next 5 are in Hebrew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Gabriel explaining visions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</a:rPr>
              <a:t>Daniel is troubled, distressed and can’t sleep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Book of Daniel</a:t>
            </a:r>
            <a:r>
              <a:rPr lang="en-GB" sz="2400" dirty="0"/>
              <a:t>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Main theme – The Kingdom of God triumphing over the kingdom of men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Sub themes </a:t>
            </a: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1. God’s protection of His children</a:t>
            </a:r>
            <a:r>
              <a:rPr lang="en-GB" sz="2400" dirty="0"/>
              <a:t>	</a:t>
            </a:r>
            <a:r>
              <a:rPr lang="en-GB" sz="2400" dirty="0">
                <a:solidFill>
                  <a:srgbClr val="00B050"/>
                </a:solidFill>
              </a:rPr>
              <a:t>2. God’s judgements on kings and kingdoms</a:t>
            </a:r>
          </a:p>
        </p:txBody>
      </p:sp>
    </p:spTree>
    <p:extLst>
      <p:ext uri="{BB962C8B-B14F-4D97-AF65-F5344CB8AC3E}">
        <p14:creationId xmlns:p14="http://schemas.microsoft.com/office/powerpoint/2010/main" val="5395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892AF1F-F8D1-41E2-9D86-90E859981A6F}"/>
              </a:ext>
            </a:extLst>
          </p:cNvPr>
          <p:cNvSpPr txBox="1"/>
          <p:nvPr/>
        </p:nvSpPr>
        <p:spPr>
          <a:xfrm>
            <a:off x="48442" y="-4418"/>
            <a:ext cx="12105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b="1" u="sng" dirty="0">
                <a:solidFill>
                  <a:srgbClr val="A50021"/>
                </a:solidFill>
              </a:rPr>
              <a:t>The Demise of Haman and the Elevation of Mordecai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6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4221" y="750882"/>
            <a:ext cx="60414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A: The author declares the glory of Ahasuerus </a:t>
            </a:r>
            <a:r>
              <a:rPr lang="en-GB" sz="2800" b="1" dirty="0">
                <a:solidFill>
                  <a:srgbClr val="FF0000"/>
                </a:solidFill>
              </a:rPr>
              <a:t>Ch 1:1-2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038459" y="739785"/>
            <a:ext cx="61535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A1: Ahasuerus declares the glory of Mordecai </a:t>
            </a:r>
            <a:r>
              <a:rPr lang="en-GB" sz="2800" b="1" dirty="0">
                <a:solidFill>
                  <a:srgbClr val="FF0000"/>
                </a:solidFill>
              </a:rPr>
              <a:t>Ch 10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2AF1F-F8D1-41E2-9D86-90E859981A6F}"/>
              </a:ext>
            </a:extLst>
          </p:cNvPr>
          <p:cNvSpPr txBox="1"/>
          <p:nvPr/>
        </p:nvSpPr>
        <p:spPr>
          <a:xfrm>
            <a:off x="48442" y="-4418"/>
            <a:ext cx="12105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b="1" u="sng" dirty="0">
                <a:solidFill>
                  <a:srgbClr val="A50021"/>
                </a:solidFill>
              </a:rPr>
              <a:t>The Demise of Haman and the Elevation of Mordecai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4221" y="779865"/>
            <a:ext cx="60414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A: The author declares the glory of Ahasuerus </a:t>
            </a:r>
            <a:r>
              <a:rPr lang="en-GB" dirty="0">
                <a:solidFill>
                  <a:srgbClr val="FF0000"/>
                </a:solidFill>
              </a:rPr>
              <a:t>Ch 1:1-2</a:t>
            </a:r>
          </a:p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B: Two feasts of the Persians to celebrate glory, one for princes of all the provinces (180 days), one for the inhabitants of Shushan (7 days)           </a:t>
            </a:r>
            <a:r>
              <a:rPr lang="en-GB" sz="2800" b="1" dirty="0">
                <a:solidFill>
                  <a:srgbClr val="FF0000"/>
                </a:solidFill>
              </a:rPr>
              <a:t>Ch 1:3-8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038459" y="768768"/>
            <a:ext cx="61535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A1: Ahasuerus declares the glory of Mordecai </a:t>
            </a:r>
            <a:r>
              <a:rPr lang="en-GB" dirty="0">
                <a:solidFill>
                  <a:srgbClr val="FF0000"/>
                </a:solidFill>
              </a:rPr>
              <a:t>Ch 10</a:t>
            </a:r>
          </a:p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B1: Two feasts of the Jews to celebrate victory, one for the Jews in all the provinces (14</a:t>
            </a:r>
            <a:r>
              <a:rPr lang="en-GB" sz="2800" b="1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), one for the Jews in Shushan (15</a:t>
            </a:r>
            <a:r>
              <a:rPr lang="en-GB" sz="2800" b="1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GB" sz="2800" b="1" dirty="0">
                <a:solidFill>
                  <a:srgbClr val="FF0000"/>
                </a:solidFill>
              </a:rPr>
              <a:t>Ch 9:17-32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47107-6867-4058-870B-F8DA272AA2B5}"/>
              </a:ext>
            </a:extLst>
          </p:cNvPr>
          <p:cNvSpPr txBox="1"/>
          <p:nvPr/>
        </p:nvSpPr>
        <p:spPr>
          <a:xfrm>
            <a:off x="48442" y="-4418"/>
            <a:ext cx="121052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A50021"/>
                </a:solidFill>
              </a:rPr>
              <a:t>The Demise of Haman and the Elevation of Mordecai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4221" y="24215"/>
            <a:ext cx="6041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A: The author declares the glory of Ahasuerus </a:t>
            </a:r>
            <a:r>
              <a:rPr lang="en-GB" dirty="0">
                <a:solidFill>
                  <a:srgbClr val="FF0000"/>
                </a:solidFill>
              </a:rPr>
              <a:t>Ch 1:1-2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B: Two feasts of the Persians to celebrate glory, one for princes of all the provinces (180 days), one for the inhabitants of Shushan (7 days) </a:t>
            </a:r>
            <a:r>
              <a:rPr lang="en-GB" dirty="0">
                <a:solidFill>
                  <a:srgbClr val="FF0000"/>
                </a:solidFill>
              </a:rPr>
              <a:t>Ch 1:3-8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038459" y="13118"/>
            <a:ext cx="6153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A1: Ahasuerus declares the glory of Mordecai </a:t>
            </a:r>
            <a:r>
              <a:rPr lang="en-GB" dirty="0">
                <a:solidFill>
                  <a:srgbClr val="FF0000"/>
                </a:solidFill>
              </a:rPr>
              <a:t>Ch 10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B1: Two feasts of the Jews to celebrate victory, one for the Jews in all the provinces (14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), one for the Jews in Shushan (15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    </a:t>
            </a:r>
            <a:r>
              <a:rPr lang="en-GB" dirty="0">
                <a:solidFill>
                  <a:srgbClr val="FF0000"/>
                </a:solidFill>
              </a:rPr>
              <a:t>Ch 9:17-32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B8980-E02D-41BE-A447-8171CF3F2728}"/>
              </a:ext>
            </a:extLst>
          </p:cNvPr>
          <p:cNvSpPr txBox="1"/>
          <p:nvPr/>
        </p:nvSpPr>
        <p:spPr>
          <a:xfrm>
            <a:off x="54502" y="2386926"/>
            <a:ext cx="59456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A: Vashti’s feast</a:t>
            </a:r>
          </a:p>
          <a:p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B: Invited to wear the </a:t>
            </a:r>
            <a:r>
              <a:rPr lang="en-GB" sz="2800" b="1" u="sng" dirty="0">
                <a:solidFill>
                  <a:schemeClr val="accent2">
                    <a:lumMod val="75000"/>
                  </a:schemeClr>
                </a:solidFill>
              </a:rPr>
              <a:t>CROWN ROYAL</a:t>
            </a:r>
          </a:p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C: Refuses to appear before the king</a:t>
            </a:r>
          </a:p>
          <a:p>
            <a:pPr>
              <a:tabLst>
                <a:tab pos="806450" algn="l"/>
              </a:tabLst>
            </a:pP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     D: Wise men suggest a decree to  	 	remove Vashti from being Queen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B3B48-91E1-40ED-910D-3E5F7154A78F}"/>
              </a:ext>
            </a:extLst>
          </p:cNvPr>
          <p:cNvSpPr txBox="1"/>
          <p:nvPr/>
        </p:nvSpPr>
        <p:spPr>
          <a:xfrm>
            <a:off x="5998889" y="2375829"/>
            <a:ext cx="62693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8400" algn="l"/>
              </a:tabLst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      A1: Ahasuerus holds a feast and calls 	it Esther’s feast</a:t>
            </a:r>
          </a:p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   B1: Invited to wear the </a:t>
            </a:r>
            <a:r>
              <a:rPr lang="en-GB" sz="2800" b="1" u="sng" dirty="0">
                <a:solidFill>
                  <a:schemeClr val="accent2">
                    <a:lumMod val="75000"/>
                  </a:schemeClr>
                </a:solidFill>
              </a:rPr>
              <a:t>ROYAL CROWN</a:t>
            </a:r>
          </a:p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 C1: Esther appears before the king</a:t>
            </a:r>
          </a:p>
          <a:p>
            <a:pPr>
              <a:tabLst>
                <a:tab pos="896938" algn="l"/>
              </a:tabLst>
            </a:pP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D1: Wise men suggest a decree to 	seek for a new queen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BED58-65C8-4D76-B189-663C24718F87}"/>
              </a:ext>
            </a:extLst>
          </p:cNvPr>
          <p:cNvSpPr txBox="1"/>
          <p:nvPr/>
        </p:nvSpPr>
        <p:spPr>
          <a:xfrm>
            <a:off x="2654666" y="5126659"/>
            <a:ext cx="615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E: The king remembers</a:t>
            </a:r>
            <a:endParaRPr lang="en-GB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E3A1F-50FE-4D9C-9BB9-8EC0DE47550C}"/>
              </a:ext>
            </a:extLst>
          </p:cNvPr>
          <p:cNvSpPr txBox="1"/>
          <p:nvPr/>
        </p:nvSpPr>
        <p:spPr>
          <a:xfrm>
            <a:off x="48442" y="1321762"/>
            <a:ext cx="12105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b="1" u="sng" dirty="0">
                <a:solidFill>
                  <a:srgbClr val="A50021"/>
                </a:solidFill>
              </a:rPr>
              <a:t>The Demise of Vashti and the Elevation of Esther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F90FBF-AE07-439A-8174-ABEF56E2E452}"/>
              </a:ext>
            </a:extLst>
          </p:cNvPr>
          <p:cNvSpPr txBox="1"/>
          <p:nvPr/>
        </p:nvSpPr>
        <p:spPr>
          <a:xfrm>
            <a:off x="64412" y="1946538"/>
            <a:ext cx="615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Ch 1v9-2v20</a:t>
            </a:r>
          </a:p>
        </p:txBody>
      </p:sp>
    </p:spTree>
    <p:extLst>
      <p:ext uri="{BB962C8B-B14F-4D97-AF65-F5344CB8AC3E}">
        <p14:creationId xmlns:p14="http://schemas.microsoft.com/office/powerpoint/2010/main" val="10475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4221" y="24215"/>
            <a:ext cx="60414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A: The author declares the glory of Ahasuerus </a:t>
            </a:r>
            <a:r>
              <a:rPr lang="en-GB" dirty="0">
                <a:solidFill>
                  <a:srgbClr val="FF0000"/>
                </a:solidFill>
              </a:rPr>
              <a:t>Ch 1:1-2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B: Two feasts of the Persians to celebrate glory, one for princes of all the provinces (180 days), one for the inhabitants of Shushan (7 days) </a:t>
            </a:r>
            <a:r>
              <a:rPr lang="en-GB" dirty="0">
                <a:solidFill>
                  <a:srgbClr val="FF0000"/>
                </a:solidFill>
              </a:rPr>
              <a:t>Ch 1:3-8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C: Mordecai and Esther work together to save the king </a:t>
            </a:r>
            <a:r>
              <a:rPr lang="en-GB" sz="2800" b="1" dirty="0">
                <a:solidFill>
                  <a:srgbClr val="FF0000"/>
                </a:solidFill>
              </a:rPr>
              <a:t>Ch 2:21-23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038459" y="13118"/>
            <a:ext cx="615354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A1: Ahasuerus declares the glory of Mordecai </a:t>
            </a:r>
            <a:r>
              <a:rPr lang="en-GB" dirty="0">
                <a:solidFill>
                  <a:srgbClr val="FF0000"/>
                </a:solidFill>
              </a:rPr>
              <a:t>Ch 10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B1: Two feasts of the Jews to celebrate victory, one for the Jews in all the provinces (14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), one for the Jews in Shushan (15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    </a:t>
            </a:r>
            <a:r>
              <a:rPr lang="en-GB" dirty="0">
                <a:solidFill>
                  <a:srgbClr val="FF0000"/>
                </a:solidFill>
              </a:rPr>
              <a:t>Ch 9:17-32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C1: Mordecai and Esther work together to save the Jews </a:t>
            </a:r>
            <a:r>
              <a:rPr lang="en-GB" sz="2800" b="1" dirty="0">
                <a:solidFill>
                  <a:srgbClr val="FF0000"/>
                </a:solidFill>
              </a:rPr>
              <a:t>Ch 9:1-16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4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4221" y="24215"/>
            <a:ext cx="60414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A: The author declares the glory of Ahasuerus </a:t>
            </a:r>
            <a:r>
              <a:rPr lang="en-GB" dirty="0">
                <a:solidFill>
                  <a:srgbClr val="FF0000"/>
                </a:solidFill>
              </a:rPr>
              <a:t>Ch 1:1-2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B: Two feasts of the Persians to celebrate glory, one for princes of all the provinces (180 days), one for the inhabitants of Shushan (7 days) </a:t>
            </a:r>
            <a:r>
              <a:rPr lang="en-GB" dirty="0">
                <a:solidFill>
                  <a:srgbClr val="FF0000"/>
                </a:solidFill>
              </a:rPr>
              <a:t>Ch 1:3-8</a:t>
            </a:r>
          </a:p>
          <a:p>
            <a:r>
              <a:rPr lang="en-GB" dirty="0">
                <a:solidFill>
                  <a:srgbClr val="7030A0"/>
                </a:solidFill>
              </a:rPr>
              <a:t>C: Mordecai and Esther work together to save the king           </a:t>
            </a:r>
            <a:r>
              <a:rPr lang="en-GB" dirty="0">
                <a:solidFill>
                  <a:srgbClr val="FF0000"/>
                </a:solidFill>
              </a:rPr>
              <a:t>Ch 2:21-23</a:t>
            </a:r>
          </a:p>
          <a:p>
            <a:r>
              <a:rPr lang="en-GB" sz="2800" b="1" dirty="0">
                <a:solidFill>
                  <a:schemeClr val="accent6"/>
                </a:solidFill>
              </a:rPr>
              <a:t>D: Haman is </a:t>
            </a:r>
            <a:r>
              <a:rPr lang="en-GB" sz="2800" b="1" dirty="0">
                <a:solidFill>
                  <a:srgbClr val="70AD47"/>
                </a:solidFill>
              </a:rPr>
              <a:t>promoted</a:t>
            </a:r>
            <a:r>
              <a:rPr lang="en-GB" sz="2800" b="1" dirty="0">
                <a:solidFill>
                  <a:schemeClr val="accent6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Ch 3:1-6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038459" y="13118"/>
            <a:ext cx="61535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A1: Ahasuerus declares the glory of Mordecai </a:t>
            </a:r>
            <a:r>
              <a:rPr lang="en-GB" dirty="0">
                <a:solidFill>
                  <a:srgbClr val="FF0000"/>
                </a:solidFill>
              </a:rPr>
              <a:t>Ch 10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B1: Two feasts of the Jews to celebrate victory, one for the Jews in all the provinces (14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), one for the Jews in Shushan (15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    </a:t>
            </a:r>
            <a:r>
              <a:rPr lang="en-GB" dirty="0">
                <a:solidFill>
                  <a:srgbClr val="FF0000"/>
                </a:solidFill>
              </a:rPr>
              <a:t>Ch 9:17-32</a:t>
            </a:r>
          </a:p>
          <a:p>
            <a:r>
              <a:rPr lang="en-GB" dirty="0">
                <a:solidFill>
                  <a:srgbClr val="7030A0"/>
                </a:solidFill>
              </a:rPr>
              <a:t>C1: Mordecai and Esther work together to save the Jews            </a:t>
            </a:r>
            <a:r>
              <a:rPr lang="en-GB" dirty="0">
                <a:solidFill>
                  <a:srgbClr val="FF0000"/>
                </a:solidFill>
              </a:rPr>
              <a:t>Ch 9:1-16</a:t>
            </a:r>
          </a:p>
          <a:p>
            <a:r>
              <a:rPr lang="en-GB" sz="2800" b="1" dirty="0">
                <a:solidFill>
                  <a:schemeClr val="accent6"/>
                </a:solidFill>
              </a:rPr>
              <a:t>D1: Mordecai is promoted </a:t>
            </a:r>
            <a:r>
              <a:rPr lang="en-GB" sz="2800" b="1" dirty="0">
                <a:solidFill>
                  <a:srgbClr val="FF0000"/>
                </a:solidFill>
              </a:rPr>
              <a:t>Ch 8:15-17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1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853844" y="1333633"/>
            <a:ext cx="1031274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/>
              <a:t>Mark 2v27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The Sabbath was made for man not man for the Sabbath</a:t>
            </a:r>
          </a:p>
          <a:p>
            <a:pPr>
              <a:spcAft>
                <a:spcPts val="1200"/>
              </a:spcAft>
            </a:pPr>
            <a:endParaRPr lang="en-GB" sz="2800" b="1" dirty="0"/>
          </a:p>
          <a:p>
            <a:pPr>
              <a:spcAft>
                <a:spcPts val="1200"/>
              </a:spcAft>
            </a:pPr>
            <a:r>
              <a:rPr lang="en-GB" sz="2800" b="1" dirty="0"/>
              <a:t>Matthew 23v12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And </a:t>
            </a:r>
            <a:r>
              <a:rPr lang="en-GB" sz="2800" dirty="0" err="1"/>
              <a:t>whosover</a:t>
            </a:r>
            <a:r>
              <a:rPr lang="en-GB" sz="2800" dirty="0"/>
              <a:t> shall exalt himself shall be abased; and he that shall humble himself shall be exalted</a:t>
            </a:r>
          </a:p>
          <a:p>
            <a:pPr>
              <a:spcAft>
                <a:spcPts val="1200"/>
              </a:spcAft>
            </a:pPr>
            <a:endParaRPr lang="en-GB" sz="2800" dirty="0"/>
          </a:p>
          <a:p>
            <a:pPr>
              <a:spcAft>
                <a:spcPts val="1200"/>
              </a:spcAft>
            </a:pPr>
            <a:r>
              <a:rPr lang="en-GB" sz="2800" b="1" dirty="0"/>
              <a:t>Song of Sol 6v3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I am my beloved’s and my beloved’s is mine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is a Chiastic Structure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4221" y="24215"/>
            <a:ext cx="60414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A: The author declares the glory of Ahasuerus </a:t>
            </a:r>
            <a:r>
              <a:rPr lang="en-GB" dirty="0">
                <a:solidFill>
                  <a:srgbClr val="FF0000"/>
                </a:solidFill>
              </a:rPr>
              <a:t>Ch 1:1-2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B: Two feasts of the Persians to celebrate glory, one for princes of all the provinces (180 days), one for the inhabitants of Shushan (7 days) </a:t>
            </a:r>
            <a:r>
              <a:rPr lang="en-GB" dirty="0">
                <a:solidFill>
                  <a:srgbClr val="FF0000"/>
                </a:solidFill>
              </a:rPr>
              <a:t>Ch 1:3-8</a:t>
            </a:r>
          </a:p>
          <a:p>
            <a:r>
              <a:rPr lang="en-GB" dirty="0">
                <a:solidFill>
                  <a:srgbClr val="7030A0"/>
                </a:solidFill>
              </a:rPr>
              <a:t>C: Mordecai and Esther work together to save the king           </a:t>
            </a:r>
            <a:r>
              <a:rPr lang="en-GB" dirty="0">
                <a:solidFill>
                  <a:srgbClr val="FF0000"/>
                </a:solidFill>
              </a:rPr>
              <a:t>Ch 2:21-23</a:t>
            </a:r>
          </a:p>
          <a:p>
            <a:r>
              <a:rPr lang="en-GB" dirty="0">
                <a:solidFill>
                  <a:schemeClr val="accent6"/>
                </a:solidFill>
              </a:rPr>
              <a:t>D: Haman is </a:t>
            </a:r>
            <a:r>
              <a:rPr lang="en-GB" dirty="0">
                <a:solidFill>
                  <a:srgbClr val="70AD47"/>
                </a:solidFill>
              </a:rPr>
              <a:t>promoted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Ch 3:1-6</a:t>
            </a: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E: Haman’s decree to destroy all the Jews (written according to all that Haman commanded) </a:t>
            </a:r>
            <a:r>
              <a:rPr lang="en-GB" sz="2800" b="1" dirty="0">
                <a:solidFill>
                  <a:srgbClr val="FF0000"/>
                </a:solidFill>
              </a:rPr>
              <a:t>Ch 3:7-15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038459" y="13118"/>
            <a:ext cx="615354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A1: Ahasuerus declares the glory of Mordecai </a:t>
            </a:r>
            <a:r>
              <a:rPr lang="en-GB" dirty="0">
                <a:solidFill>
                  <a:srgbClr val="FF0000"/>
                </a:solidFill>
              </a:rPr>
              <a:t>Ch 10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B1: Two feasts of the Jews to celebrate victory, one for the Jews in all the provinces (14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), one for the Jews in Shushan (15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    </a:t>
            </a:r>
            <a:r>
              <a:rPr lang="en-GB" dirty="0">
                <a:solidFill>
                  <a:srgbClr val="FF0000"/>
                </a:solidFill>
              </a:rPr>
              <a:t>Ch 9:17-32</a:t>
            </a:r>
          </a:p>
          <a:p>
            <a:r>
              <a:rPr lang="en-GB" dirty="0">
                <a:solidFill>
                  <a:srgbClr val="7030A0"/>
                </a:solidFill>
              </a:rPr>
              <a:t>C1: Mordecai and Esther work together to save the Jews            </a:t>
            </a:r>
            <a:r>
              <a:rPr lang="en-GB" dirty="0">
                <a:solidFill>
                  <a:srgbClr val="FF0000"/>
                </a:solidFill>
              </a:rPr>
              <a:t>Ch 9:1-16</a:t>
            </a:r>
          </a:p>
          <a:p>
            <a:r>
              <a:rPr lang="en-GB" dirty="0">
                <a:solidFill>
                  <a:schemeClr val="accent6"/>
                </a:solidFill>
              </a:rPr>
              <a:t>D1: Mordecai is promoted </a:t>
            </a:r>
            <a:r>
              <a:rPr lang="en-GB" dirty="0">
                <a:solidFill>
                  <a:srgbClr val="FF0000"/>
                </a:solidFill>
              </a:rPr>
              <a:t>Ch 8:15-17</a:t>
            </a: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E1: Mordecai’s decree to save all the Jews (written according to all that Mordecai commanded) </a:t>
            </a:r>
            <a:r>
              <a:rPr lang="en-GB" sz="2800" b="1" dirty="0">
                <a:solidFill>
                  <a:srgbClr val="FF0000"/>
                </a:solidFill>
              </a:rPr>
              <a:t>Ch 8: 7-14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9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4221" y="24215"/>
            <a:ext cx="60414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A: The author declares the glory of Ahasuerus </a:t>
            </a:r>
            <a:r>
              <a:rPr lang="en-GB" dirty="0">
                <a:solidFill>
                  <a:srgbClr val="FF0000"/>
                </a:solidFill>
              </a:rPr>
              <a:t>Ch 1:1-2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B: Two feasts of the Persians to celebrate glory, one for princes of all the provinces (180 days), one for the inhabitants of Shushan (7 days) </a:t>
            </a:r>
            <a:r>
              <a:rPr lang="en-GB" dirty="0">
                <a:solidFill>
                  <a:srgbClr val="FF0000"/>
                </a:solidFill>
              </a:rPr>
              <a:t>Ch 1:3-8</a:t>
            </a:r>
          </a:p>
          <a:p>
            <a:r>
              <a:rPr lang="en-GB" dirty="0">
                <a:solidFill>
                  <a:srgbClr val="7030A0"/>
                </a:solidFill>
              </a:rPr>
              <a:t>C: Mordecai and Esther work together to save the king           </a:t>
            </a:r>
            <a:r>
              <a:rPr lang="en-GB" dirty="0">
                <a:solidFill>
                  <a:srgbClr val="FF0000"/>
                </a:solidFill>
              </a:rPr>
              <a:t>Ch 2:21-23</a:t>
            </a:r>
          </a:p>
          <a:p>
            <a:r>
              <a:rPr lang="en-GB" dirty="0">
                <a:solidFill>
                  <a:schemeClr val="accent6"/>
                </a:solidFill>
              </a:rPr>
              <a:t>D: Haman is </a:t>
            </a:r>
            <a:r>
              <a:rPr lang="en-GB" dirty="0">
                <a:solidFill>
                  <a:srgbClr val="70AD47"/>
                </a:solidFill>
              </a:rPr>
              <a:t>promoted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Ch 3:1-6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E: Haman’s decree to destroy all the Jews (written according to all that Haman commanded) </a:t>
            </a:r>
            <a:r>
              <a:rPr lang="en-GB" dirty="0">
                <a:solidFill>
                  <a:srgbClr val="FF0000"/>
                </a:solidFill>
              </a:rPr>
              <a:t>Ch 3:7-15</a:t>
            </a:r>
          </a:p>
          <a:p>
            <a:r>
              <a:rPr lang="en-GB" sz="2800" b="1" dirty="0">
                <a:solidFill>
                  <a:srgbClr val="E25CCC"/>
                </a:solidFill>
              </a:rPr>
              <a:t>F: Mordecai and Esther work covertly to seek reversal of the decree (involves Esther appearing before the king hoping the golden sceptre is held out) </a:t>
            </a:r>
            <a:r>
              <a:rPr lang="en-GB" sz="2800" b="1" dirty="0">
                <a:solidFill>
                  <a:srgbClr val="FF0000"/>
                </a:solidFill>
              </a:rPr>
              <a:t>Ch 4:1-5:5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038459" y="13118"/>
            <a:ext cx="615354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A1: Ahasuerus declares the glory of Mordecai </a:t>
            </a:r>
            <a:r>
              <a:rPr lang="en-GB" dirty="0">
                <a:solidFill>
                  <a:srgbClr val="FF0000"/>
                </a:solidFill>
              </a:rPr>
              <a:t>Ch 10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B1: Two feasts of the Jews to celebrate victory, one for the Jews in all the provinces (14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), one for the Jews in Shushan (15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    </a:t>
            </a:r>
            <a:r>
              <a:rPr lang="en-GB" dirty="0">
                <a:solidFill>
                  <a:srgbClr val="FF0000"/>
                </a:solidFill>
              </a:rPr>
              <a:t>Ch 9:17-32</a:t>
            </a:r>
          </a:p>
          <a:p>
            <a:r>
              <a:rPr lang="en-GB" dirty="0">
                <a:solidFill>
                  <a:srgbClr val="7030A0"/>
                </a:solidFill>
              </a:rPr>
              <a:t>C1: Mordecai and Esther work together to save the Jews            </a:t>
            </a:r>
            <a:r>
              <a:rPr lang="en-GB" dirty="0">
                <a:solidFill>
                  <a:srgbClr val="FF0000"/>
                </a:solidFill>
              </a:rPr>
              <a:t>Ch 9:1-16</a:t>
            </a:r>
          </a:p>
          <a:p>
            <a:r>
              <a:rPr lang="en-GB" dirty="0">
                <a:solidFill>
                  <a:schemeClr val="accent6"/>
                </a:solidFill>
              </a:rPr>
              <a:t>D1: Mordecai is promoted </a:t>
            </a:r>
            <a:r>
              <a:rPr lang="en-GB" dirty="0">
                <a:solidFill>
                  <a:srgbClr val="FF0000"/>
                </a:solidFill>
              </a:rPr>
              <a:t>Ch 8:15-17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E1: Mordecai’s decree to save all the Jews (written according to all that Mordecai commanded) </a:t>
            </a:r>
            <a:r>
              <a:rPr lang="en-GB" dirty="0">
                <a:solidFill>
                  <a:srgbClr val="FF0000"/>
                </a:solidFill>
              </a:rPr>
              <a:t>Ch 8: 7-14</a:t>
            </a:r>
          </a:p>
          <a:p>
            <a:r>
              <a:rPr lang="en-GB" sz="2800" b="1" dirty="0">
                <a:solidFill>
                  <a:srgbClr val="E25CCC"/>
                </a:solidFill>
              </a:rPr>
              <a:t>F1: Mordecai and Esther work openly to seek reversal of the decree (involves Esther appearing before the king and the golden sceptre is held out) </a:t>
            </a:r>
            <a:r>
              <a:rPr lang="en-GB" sz="2800" b="1" dirty="0">
                <a:solidFill>
                  <a:srgbClr val="FF0000"/>
                </a:solidFill>
              </a:rPr>
              <a:t>Ch: 8:1-6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4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4221" y="24215"/>
            <a:ext cx="60414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A: The author declares the glory of Ahasuerus </a:t>
            </a:r>
            <a:r>
              <a:rPr lang="en-GB" dirty="0">
                <a:solidFill>
                  <a:srgbClr val="FF0000"/>
                </a:solidFill>
              </a:rPr>
              <a:t>Ch 1:1-2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B: Two feasts of the Persians to celebrate glory, one for princes of all the provinces (180 days), one for the inhabitants of Shushan (7 days) </a:t>
            </a:r>
            <a:r>
              <a:rPr lang="en-GB" dirty="0">
                <a:solidFill>
                  <a:srgbClr val="FF0000"/>
                </a:solidFill>
              </a:rPr>
              <a:t>Ch 1:3-8</a:t>
            </a:r>
          </a:p>
          <a:p>
            <a:r>
              <a:rPr lang="en-GB" dirty="0">
                <a:solidFill>
                  <a:srgbClr val="7030A0"/>
                </a:solidFill>
              </a:rPr>
              <a:t>C: Mordecai and Esther work together to save the king           </a:t>
            </a:r>
            <a:r>
              <a:rPr lang="en-GB" dirty="0">
                <a:solidFill>
                  <a:srgbClr val="FF0000"/>
                </a:solidFill>
              </a:rPr>
              <a:t>Ch 2:21-23</a:t>
            </a:r>
          </a:p>
          <a:p>
            <a:r>
              <a:rPr lang="en-GB" dirty="0">
                <a:solidFill>
                  <a:schemeClr val="accent6"/>
                </a:solidFill>
              </a:rPr>
              <a:t>D: Haman is </a:t>
            </a:r>
            <a:r>
              <a:rPr lang="en-GB" dirty="0">
                <a:solidFill>
                  <a:srgbClr val="70AD47"/>
                </a:solidFill>
              </a:rPr>
              <a:t>promoted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Ch 3:1-6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E: Haman’s decree to destroy all the Jews (written according to all that Haman commanded) </a:t>
            </a:r>
            <a:r>
              <a:rPr lang="en-GB" dirty="0">
                <a:solidFill>
                  <a:srgbClr val="FF0000"/>
                </a:solidFill>
              </a:rPr>
              <a:t>Ch 3:7-15</a:t>
            </a:r>
          </a:p>
          <a:p>
            <a:r>
              <a:rPr lang="en-GB" dirty="0">
                <a:solidFill>
                  <a:srgbClr val="E25CCC"/>
                </a:solidFill>
              </a:rPr>
              <a:t>F: Mordecai and Esther work covertly to seek reversal of the decree (involves Esther appearing before the king hoping the golden sceptre is held out) </a:t>
            </a:r>
            <a:r>
              <a:rPr lang="en-GB" dirty="0">
                <a:solidFill>
                  <a:srgbClr val="FF0000"/>
                </a:solidFill>
              </a:rPr>
              <a:t>Ch 4:1-5:5</a:t>
            </a:r>
          </a:p>
          <a:p>
            <a:r>
              <a:rPr lang="en-GB" sz="2800" b="1" dirty="0">
                <a:solidFill>
                  <a:srgbClr val="F09D24"/>
                </a:solidFill>
              </a:rPr>
              <a:t>G: Esther’s first feast with the king and Haman. Haman leaves joyful and delighted  </a:t>
            </a:r>
            <a:r>
              <a:rPr lang="en-GB" sz="2800" b="1" dirty="0">
                <a:solidFill>
                  <a:srgbClr val="FF0000"/>
                </a:solidFill>
              </a:rPr>
              <a:t>Ch 5:6-9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038459" y="13118"/>
            <a:ext cx="615354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A1: Ahasuerus declares the glory of Mordecai </a:t>
            </a:r>
            <a:r>
              <a:rPr lang="en-GB" dirty="0">
                <a:solidFill>
                  <a:srgbClr val="FF0000"/>
                </a:solidFill>
              </a:rPr>
              <a:t>Ch 10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B1: Two feasts of the Jews to celebrate victory, one for the Jews in all the provinces (14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), one for the Jews in Shushan (15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    </a:t>
            </a:r>
            <a:r>
              <a:rPr lang="en-GB" dirty="0">
                <a:solidFill>
                  <a:srgbClr val="FF0000"/>
                </a:solidFill>
              </a:rPr>
              <a:t>Ch 9:17-32</a:t>
            </a:r>
          </a:p>
          <a:p>
            <a:r>
              <a:rPr lang="en-GB" dirty="0">
                <a:solidFill>
                  <a:srgbClr val="7030A0"/>
                </a:solidFill>
              </a:rPr>
              <a:t>C1: Mordecai and Esther work together to save the Jews            </a:t>
            </a:r>
            <a:r>
              <a:rPr lang="en-GB" dirty="0">
                <a:solidFill>
                  <a:srgbClr val="FF0000"/>
                </a:solidFill>
              </a:rPr>
              <a:t>Ch 9:1-16</a:t>
            </a:r>
          </a:p>
          <a:p>
            <a:r>
              <a:rPr lang="en-GB" dirty="0">
                <a:solidFill>
                  <a:schemeClr val="accent6"/>
                </a:solidFill>
              </a:rPr>
              <a:t>D1: Mordecai is promoted </a:t>
            </a:r>
            <a:r>
              <a:rPr lang="en-GB" dirty="0">
                <a:solidFill>
                  <a:srgbClr val="FF0000"/>
                </a:solidFill>
              </a:rPr>
              <a:t>Ch 8:15-17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E1: Mordecai’s decree to save all the Jews (written according to all that Mordecai commanded) </a:t>
            </a:r>
            <a:r>
              <a:rPr lang="en-GB" dirty="0">
                <a:solidFill>
                  <a:srgbClr val="FF0000"/>
                </a:solidFill>
              </a:rPr>
              <a:t>Ch 8: 7-14</a:t>
            </a:r>
          </a:p>
          <a:p>
            <a:r>
              <a:rPr lang="en-GB" dirty="0">
                <a:solidFill>
                  <a:srgbClr val="E25CCC"/>
                </a:solidFill>
              </a:rPr>
              <a:t>F1: Mordecai and Esther work openly to seek reversal of the decree (involves Esther appearing before the king and the golden sceptre is held out) </a:t>
            </a:r>
            <a:r>
              <a:rPr lang="en-GB" dirty="0">
                <a:solidFill>
                  <a:srgbClr val="FF0000"/>
                </a:solidFill>
              </a:rPr>
              <a:t>Ch: 8:1-6</a:t>
            </a:r>
          </a:p>
          <a:p>
            <a:r>
              <a:rPr lang="en-GB" sz="2800" b="1" dirty="0">
                <a:solidFill>
                  <a:srgbClr val="F09D24"/>
                </a:solidFill>
              </a:rPr>
              <a:t>G1: Esther’s second feast with the king and Haman. Haman leaves with head covered and is hanged. </a:t>
            </a:r>
            <a:r>
              <a:rPr lang="en-GB" sz="2800" b="1" dirty="0">
                <a:solidFill>
                  <a:srgbClr val="FF0000"/>
                </a:solidFill>
              </a:rPr>
              <a:t>Ch 7:1-10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8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4221" y="24215"/>
            <a:ext cx="604149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A: The author declares the glory of Ahasuerus </a:t>
            </a:r>
            <a:r>
              <a:rPr lang="en-GB" dirty="0">
                <a:solidFill>
                  <a:srgbClr val="FF0000"/>
                </a:solidFill>
              </a:rPr>
              <a:t>Ch 1:1-2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B: Two feasts of the Persians to celebrate glory, one for princes of all the provinces (180 days), one for the inhabitants of Shushan (7 days) </a:t>
            </a:r>
            <a:r>
              <a:rPr lang="en-GB" dirty="0">
                <a:solidFill>
                  <a:srgbClr val="FF0000"/>
                </a:solidFill>
              </a:rPr>
              <a:t>Ch 1:3-8</a:t>
            </a:r>
          </a:p>
          <a:p>
            <a:r>
              <a:rPr lang="en-GB" dirty="0">
                <a:solidFill>
                  <a:srgbClr val="7030A0"/>
                </a:solidFill>
              </a:rPr>
              <a:t>C: Mordecai and Esther work together to save the king           </a:t>
            </a:r>
            <a:r>
              <a:rPr lang="en-GB" dirty="0">
                <a:solidFill>
                  <a:srgbClr val="FF0000"/>
                </a:solidFill>
              </a:rPr>
              <a:t>Ch 2:21-23</a:t>
            </a:r>
          </a:p>
          <a:p>
            <a:r>
              <a:rPr lang="en-GB" dirty="0">
                <a:solidFill>
                  <a:schemeClr val="accent6"/>
                </a:solidFill>
              </a:rPr>
              <a:t>D: Haman is </a:t>
            </a:r>
            <a:r>
              <a:rPr lang="en-GB" dirty="0">
                <a:solidFill>
                  <a:srgbClr val="70AD47"/>
                </a:solidFill>
              </a:rPr>
              <a:t>promoted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Ch 3:1-6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E: Haman’s decree to destroy all the Jews (written according to all that Haman commanded) </a:t>
            </a:r>
            <a:r>
              <a:rPr lang="en-GB" dirty="0">
                <a:solidFill>
                  <a:srgbClr val="FF0000"/>
                </a:solidFill>
              </a:rPr>
              <a:t>Ch 3:7-15</a:t>
            </a:r>
          </a:p>
          <a:p>
            <a:r>
              <a:rPr lang="en-GB" dirty="0">
                <a:solidFill>
                  <a:srgbClr val="E25CCC"/>
                </a:solidFill>
              </a:rPr>
              <a:t>F: Mordecai and Esther work covertly to seek reversal of the decree (involves Esther appearing before the king hoping the golden sceptre is held out) </a:t>
            </a:r>
            <a:r>
              <a:rPr lang="en-GB" dirty="0">
                <a:solidFill>
                  <a:srgbClr val="FF0000"/>
                </a:solidFill>
              </a:rPr>
              <a:t>Ch 4:1-5:5</a:t>
            </a:r>
          </a:p>
          <a:p>
            <a:r>
              <a:rPr lang="en-GB" dirty="0">
                <a:solidFill>
                  <a:srgbClr val="F09D24"/>
                </a:solidFill>
              </a:rPr>
              <a:t>G: Esther’s first feast with the king and Haman. Haman leaves joyful and delighted </a:t>
            </a:r>
            <a:r>
              <a:rPr lang="en-GB" dirty="0">
                <a:solidFill>
                  <a:srgbClr val="FF0000"/>
                </a:solidFill>
              </a:rPr>
              <a:t>Ch 5:6-9</a:t>
            </a:r>
          </a:p>
          <a:p>
            <a:r>
              <a:rPr lang="en-GB" sz="2800" b="1" dirty="0">
                <a:solidFill>
                  <a:srgbClr val="985E68"/>
                </a:solidFill>
              </a:rPr>
              <a:t>H: Haman rushes home to celebrate with his wife and friends. They speak supportively and discuss ways for Mordecai’s demise </a:t>
            </a:r>
            <a:r>
              <a:rPr lang="en-GB" sz="2800" b="1" dirty="0">
                <a:solidFill>
                  <a:srgbClr val="FF0000"/>
                </a:solidFill>
              </a:rPr>
              <a:t>Ch 5:10-14</a:t>
            </a:r>
            <a:endParaRPr lang="en-GB" sz="2800" b="1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038459" y="13118"/>
            <a:ext cx="615354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A1: Ahasuerus declares the glory of Mordecai </a:t>
            </a:r>
            <a:r>
              <a:rPr lang="en-GB" dirty="0">
                <a:solidFill>
                  <a:srgbClr val="FF0000"/>
                </a:solidFill>
              </a:rPr>
              <a:t>Ch 10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B1: Two feasts of the Jews to celebrate victory, one for the Jews in all the provinces (14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), one for the Jews in Shushan (15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    </a:t>
            </a:r>
            <a:r>
              <a:rPr lang="en-GB" dirty="0">
                <a:solidFill>
                  <a:srgbClr val="FF0000"/>
                </a:solidFill>
              </a:rPr>
              <a:t>Ch 9:17-32</a:t>
            </a:r>
          </a:p>
          <a:p>
            <a:r>
              <a:rPr lang="en-GB" dirty="0">
                <a:solidFill>
                  <a:srgbClr val="7030A0"/>
                </a:solidFill>
              </a:rPr>
              <a:t>C1: Mordecai and Esther work together to save the Jews            </a:t>
            </a:r>
            <a:r>
              <a:rPr lang="en-GB" dirty="0">
                <a:solidFill>
                  <a:srgbClr val="FF0000"/>
                </a:solidFill>
              </a:rPr>
              <a:t>Ch 9:1-16</a:t>
            </a:r>
          </a:p>
          <a:p>
            <a:r>
              <a:rPr lang="en-GB" dirty="0">
                <a:solidFill>
                  <a:schemeClr val="accent6"/>
                </a:solidFill>
              </a:rPr>
              <a:t>D1: Mordecai is promoted </a:t>
            </a:r>
            <a:r>
              <a:rPr lang="en-GB" dirty="0">
                <a:solidFill>
                  <a:srgbClr val="FF0000"/>
                </a:solidFill>
              </a:rPr>
              <a:t>Ch 8:15-17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E1: Mordecai’s decree to save all the Jews (written according to all that Mordecai commanded) </a:t>
            </a:r>
            <a:r>
              <a:rPr lang="en-GB" dirty="0">
                <a:solidFill>
                  <a:srgbClr val="FF0000"/>
                </a:solidFill>
              </a:rPr>
              <a:t>Ch 8: 7-14</a:t>
            </a:r>
          </a:p>
          <a:p>
            <a:r>
              <a:rPr lang="en-GB" dirty="0">
                <a:solidFill>
                  <a:srgbClr val="E25CCC"/>
                </a:solidFill>
              </a:rPr>
              <a:t>F1: Mordecai and Esther work openly to seek reversal of the decree (involves Esther appearing before the king and the golden sceptre is held out) </a:t>
            </a:r>
            <a:r>
              <a:rPr lang="en-GB" dirty="0">
                <a:solidFill>
                  <a:srgbClr val="FF0000"/>
                </a:solidFill>
              </a:rPr>
              <a:t>Ch: 8:1-6</a:t>
            </a:r>
          </a:p>
          <a:p>
            <a:r>
              <a:rPr lang="en-GB" dirty="0">
                <a:solidFill>
                  <a:srgbClr val="F09D24"/>
                </a:solidFill>
              </a:rPr>
              <a:t>G1: Esther’s second feast with the king and Haman. Haman leaves with head covered and is hanged. </a:t>
            </a:r>
            <a:r>
              <a:rPr lang="en-GB" dirty="0">
                <a:solidFill>
                  <a:srgbClr val="FF0000"/>
                </a:solidFill>
              </a:rPr>
              <a:t>Ch 7:1-10</a:t>
            </a:r>
          </a:p>
          <a:p>
            <a:r>
              <a:rPr lang="en-GB" sz="2800" b="1" dirty="0">
                <a:solidFill>
                  <a:srgbClr val="985E68"/>
                </a:solidFill>
              </a:rPr>
              <a:t>H1: Haman rushes home to commiserate with his wife and friends. They are no longer supportive and discuss the beginning of Haman’s demise </a:t>
            </a:r>
            <a:r>
              <a:rPr lang="en-GB" sz="2800" b="1" dirty="0">
                <a:solidFill>
                  <a:srgbClr val="FF0000"/>
                </a:solidFill>
              </a:rPr>
              <a:t>Ch 6:12-14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8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4221" y="24215"/>
            <a:ext cx="604149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A: The author declares the glory of Ahasuerus </a:t>
            </a:r>
            <a:r>
              <a:rPr lang="en-GB" dirty="0">
                <a:solidFill>
                  <a:srgbClr val="FF0000"/>
                </a:solidFill>
              </a:rPr>
              <a:t>Ch 1:1-2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B: Two feasts of the Persians to celebrate glory, one for princes of all the provinces (180 days), one for the inhabitants of Shushan (7 days) </a:t>
            </a:r>
            <a:r>
              <a:rPr lang="en-GB" dirty="0">
                <a:solidFill>
                  <a:srgbClr val="FF0000"/>
                </a:solidFill>
              </a:rPr>
              <a:t>Ch 1:3-8</a:t>
            </a:r>
          </a:p>
          <a:p>
            <a:r>
              <a:rPr lang="en-GB" dirty="0">
                <a:solidFill>
                  <a:srgbClr val="7030A0"/>
                </a:solidFill>
              </a:rPr>
              <a:t>C: Mordecai and Esther work together to save the king           </a:t>
            </a:r>
            <a:r>
              <a:rPr lang="en-GB" dirty="0">
                <a:solidFill>
                  <a:srgbClr val="FF0000"/>
                </a:solidFill>
              </a:rPr>
              <a:t>Ch 2:21-23</a:t>
            </a:r>
          </a:p>
          <a:p>
            <a:r>
              <a:rPr lang="en-GB" dirty="0">
                <a:solidFill>
                  <a:schemeClr val="accent6"/>
                </a:solidFill>
              </a:rPr>
              <a:t>D: Haman is </a:t>
            </a:r>
            <a:r>
              <a:rPr lang="en-GB" dirty="0">
                <a:solidFill>
                  <a:srgbClr val="70AD47"/>
                </a:solidFill>
              </a:rPr>
              <a:t>promoted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Ch 3:1-6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E: Haman’s decree to destroy all the Jews (written according to all that Haman commanded) </a:t>
            </a:r>
            <a:r>
              <a:rPr lang="en-GB" dirty="0">
                <a:solidFill>
                  <a:srgbClr val="FF0000"/>
                </a:solidFill>
              </a:rPr>
              <a:t>Ch 3:7-15</a:t>
            </a:r>
          </a:p>
          <a:p>
            <a:r>
              <a:rPr lang="en-GB" dirty="0">
                <a:solidFill>
                  <a:srgbClr val="E25CCC"/>
                </a:solidFill>
              </a:rPr>
              <a:t>F: Mordecai and Esther work covertly to seek reversal of the decree (involves Esther appearing before the king hoping the golden sceptre is held out) </a:t>
            </a:r>
            <a:r>
              <a:rPr lang="en-GB" dirty="0">
                <a:solidFill>
                  <a:srgbClr val="FF0000"/>
                </a:solidFill>
              </a:rPr>
              <a:t>Ch 4:1-5:5</a:t>
            </a:r>
          </a:p>
          <a:p>
            <a:r>
              <a:rPr lang="en-GB" dirty="0">
                <a:solidFill>
                  <a:srgbClr val="F09D24"/>
                </a:solidFill>
              </a:rPr>
              <a:t>G: Esther’s first feast with the king and Haman. Haman leaves joyful and delighted </a:t>
            </a:r>
            <a:r>
              <a:rPr lang="en-GB" dirty="0">
                <a:solidFill>
                  <a:srgbClr val="FF0000"/>
                </a:solidFill>
              </a:rPr>
              <a:t>Ch 5:6-9</a:t>
            </a:r>
          </a:p>
          <a:p>
            <a:r>
              <a:rPr lang="en-GB" dirty="0">
                <a:solidFill>
                  <a:srgbClr val="985E68"/>
                </a:solidFill>
              </a:rPr>
              <a:t>H: Haman rushes home to celebrate with his wife and friends. They speak supportively and discuss ways for Mordecai’s demise </a:t>
            </a:r>
            <a:r>
              <a:rPr lang="en-GB" dirty="0">
                <a:solidFill>
                  <a:srgbClr val="FF0000"/>
                </a:solidFill>
              </a:rPr>
              <a:t>Ch 5:10-14</a:t>
            </a:r>
            <a:endParaRPr lang="en-GB" dirty="0"/>
          </a:p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I: The king reads about Mordecai going unrewarded, just as Haman enters the court to speak about Mordecai’s hanging   </a:t>
            </a:r>
            <a:r>
              <a:rPr lang="en-GB" sz="2800" b="1" dirty="0">
                <a:solidFill>
                  <a:srgbClr val="FF0000"/>
                </a:solidFill>
              </a:rPr>
              <a:t>Ch 6:1-4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038459" y="13118"/>
            <a:ext cx="615354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A1: Ahasuerus declares the glory of Mordecai </a:t>
            </a:r>
            <a:r>
              <a:rPr lang="en-GB" dirty="0">
                <a:solidFill>
                  <a:srgbClr val="FF0000"/>
                </a:solidFill>
              </a:rPr>
              <a:t>Ch 10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B1: Two feasts of the Jews to celebrate victory, one for the Jews in all the provinces (14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), one for the Jews in Shushan (15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    </a:t>
            </a:r>
            <a:r>
              <a:rPr lang="en-GB" dirty="0">
                <a:solidFill>
                  <a:srgbClr val="FF0000"/>
                </a:solidFill>
              </a:rPr>
              <a:t>Ch 9:17-32</a:t>
            </a:r>
          </a:p>
          <a:p>
            <a:r>
              <a:rPr lang="en-GB" dirty="0">
                <a:solidFill>
                  <a:srgbClr val="7030A0"/>
                </a:solidFill>
              </a:rPr>
              <a:t>C1: Mordecai and Esther work together to save the Jews            </a:t>
            </a:r>
            <a:r>
              <a:rPr lang="en-GB" dirty="0">
                <a:solidFill>
                  <a:srgbClr val="FF0000"/>
                </a:solidFill>
              </a:rPr>
              <a:t>Ch 9:1-16</a:t>
            </a:r>
          </a:p>
          <a:p>
            <a:r>
              <a:rPr lang="en-GB" dirty="0">
                <a:solidFill>
                  <a:schemeClr val="accent6"/>
                </a:solidFill>
              </a:rPr>
              <a:t>D1: Mordecai is promoted </a:t>
            </a:r>
            <a:r>
              <a:rPr lang="en-GB" dirty="0">
                <a:solidFill>
                  <a:srgbClr val="FF0000"/>
                </a:solidFill>
              </a:rPr>
              <a:t>Ch 8:15-17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E1: Mordecai’s decree to save all the Jews (written according to all that Mordecai commanded) </a:t>
            </a:r>
            <a:r>
              <a:rPr lang="en-GB" dirty="0">
                <a:solidFill>
                  <a:srgbClr val="FF0000"/>
                </a:solidFill>
              </a:rPr>
              <a:t>Ch 8: 7-14</a:t>
            </a:r>
          </a:p>
          <a:p>
            <a:r>
              <a:rPr lang="en-GB" dirty="0">
                <a:solidFill>
                  <a:srgbClr val="E25CCC"/>
                </a:solidFill>
              </a:rPr>
              <a:t>F1: Mordecai and Esther work openly to seek reversal of the decree (involves Esther appearing before the king and the golden sceptre is held out) </a:t>
            </a:r>
            <a:r>
              <a:rPr lang="en-GB" dirty="0">
                <a:solidFill>
                  <a:srgbClr val="FF0000"/>
                </a:solidFill>
              </a:rPr>
              <a:t>Ch: 8:1-6</a:t>
            </a:r>
          </a:p>
          <a:p>
            <a:r>
              <a:rPr lang="en-GB" dirty="0">
                <a:solidFill>
                  <a:srgbClr val="F09D24"/>
                </a:solidFill>
              </a:rPr>
              <a:t>G1: Esther’s second feast with the king and Haman. Haman leaves with head covered and is hanged. </a:t>
            </a:r>
            <a:r>
              <a:rPr lang="en-GB" dirty="0">
                <a:solidFill>
                  <a:srgbClr val="FF0000"/>
                </a:solidFill>
              </a:rPr>
              <a:t>Ch 7:1-10</a:t>
            </a:r>
          </a:p>
          <a:p>
            <a:r>
              <a:rPr lang="en-GB" dirty="0">
                <a:solidFill>
                  <a:srgbClr val="985E68"/>
                </a:solidFill>
              </a:rPr>
              <a:t>H1: Haman rushes home to commiserate with his wife and friends. They are no longer supportive and discuss the beginning of Haman’s demise </a:t>
            </a:r>
            <a:r>
              <a:rPr lang="en-GB" dirty="0">
                <a:solidFill>
                  <a:srgbClr val="FF0000"/>
                </a:solidFill>
              </a:rPr>
              <a:t>Ch 6:12-14</a:t>
            </a:r>
          </a:p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I1: The king commands that Mordecai be rewarded and Haman leaves the court to proclaim Mordecai’s honouring        </a:t>
            </a:r>
            <a:r>
              <a:rPr lang="en-GB" sz="2800" b="1" dirty="0">
                <a:solidFill>
                  <a:srgbClr val="FF0000"/>
                </a:solidFill>
              </a:rPr>
              <a:t>Ch 6:10-11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0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4221" y="24215"/>
            <a:ext cx="60414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A: The author declares the glory of Ahasuerus </a:t>
            </a:r>
            <a:r>
              <a:rPr lang="en-GB" dirty="0">
                <a:solidFill>
                  <a:srgbClr val="FF0000"/>
                </a:solidFill>
              </a:rPr>
              <a:t>Ch 1:1-2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B: Two feasts of the Persians to celebrate glory, one for princes of all the provinces (180 days), one for the inhabitants of Shushan (7 days) </a:t>
            </a:r>
            <a:r>
              <a:rPr lang="en-GB" dirty="0">
                <a:solidFill>
                  <a:srgbClr val="FF0000"/>
                </a:solidFill>
              </a:rPr>
              <a:t>Ch 1:3-8</a:t>
            </a:r>
          </a:p>
          <a:p>
            <a:r>
              <a:rPr lang="en-GB" dirty="0">
                <a:solidFill>
                  <a:srgbClr val="7030A0"/>
                </a:solidFill>
              </a:rPr>
              <a:t>C: Mordecai and Esther work together to save the king           </a:t>
            </a:r>
            <a:r>
              <a:rPr lang="en-GB" dirty="0">
                <a:solidFill>
                  <a:srgbClr val="FF0000"/>
                </a:solidFill>
              </a:rPr>
              <a:t>Ch 2:21-23</a:t>
            </a:r>
          </a:p>
          <a:p>
            <a:r>
              <a:rPr lang="en-GB" dirty="0">
                <a:solidFill>
                  <a:schemeClr val="accent6"/>
                </a:solidFill>
              </a:rPr>
              <a:t>D: Haman is </a:t>
            </a:r>
            <a:r>
              <a:rPr lang="en-GB" dirty="0">
                <a:solidFill>
                  <a:srgbClr val="70AD47"/>
                </a:solidFill>
              </a:rPr>
              <a:t>promoted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Ch 3:1-6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E: Haman’s decree to destroy all the Jews (written according to all that Haman commanded) </a:t>
            </a:r>
            <a:r>
              <a:rPr lang="en-GB" dirty="0">
                <a:solidFill>
                  <a:srgbClr val="FF0000"/>
                </a:solidFill>
              </a:rPr>
              <a:t>Ch 3:7-15</a:t>
            </a:r>
          </a:p>
          <a:p>
            <a:r>
              <a:rPr lang="en-GB" dirty="0">
                <a:solidFill>
                  <a:srgbClr val="E25CCC"/>
                </a:solidFill>
              </a:rPr>
              <a:t>F: Mordecai and Esther work covertly to seek reversal of the decree (involves Esther appearing before the king hoping the golden sceptre is held out) </a:t>
            </a:r>
            <a:r>
              <a:rPr lang="en-GB" dirty="0">
                <a:solidFill>
                  <a:srgbClr val="FF0000"/>
                </a:solidFill>
              </a:rPr>
              <a:t>Ch 4:1-5:5</a:t>
            </a:r>
          </a:p>
          <a:p>
            <a:r>
              <a:rPr lang="en-GB" dirty="0">
                <a:solidFill>
                  <a:srgbClr val="F09D24"/>
                </a:solidFill>
              </a:rPr>
              <a:t>G: Esther’s first feast with the king and Haman. Haman leaves joyful and delighted </a:t>
            </a:r>
            <a:r>
              <a:rPr lang="en-GB" dirty="0">
                <a:solidFill>
                  <a:srgbClr val="FF0000"/>
                </a:solidFill>
              </a:rPr>
              <a:t>Ch 5:6-9</a:t>
            </a:r>
          </a:p>
          <a:p>
            <a:r>
              <a:rPr lang="en-GB" dirty="0">
                <a:solidFill>
                  <a:srgbClr val="985E68"/>
                </a:solidFill>
              </a:rPr>
              <a:t>H: Haman rushes home to celebrate with his wife and friends. They speak supportively and discuss ways for Mordecai’s demise </a:t>
            </a:r>
            <a:r>
              <a:rPr lang="en-GB" dirty="0">
                <a:solidFill>
                  <a:srgbClr val="FF0000"/>
                </a:solidFill>
              </a:rPr>
              <a:t>Ch 5:10-14</a:t>
            </a:r>
            <a:endParaRPr lang="en-GB" dirty="0"/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I: The king reads about Mordecai going unrewarded, just as Haman enters the court to speak about Mordecai’s hanging   </a:t>
            </a:r>
            <a:r>
              <a:rPr lang="en-GB" dirty="0">
                <a:solidFill>
                  <a:srgbClr val="FF0000"/>
                </a:solidFill>
              </a:rPr>
              <a:t>Ch 6:1-4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6038459" y="13118"/>
            <a:ext cx="61535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A1: Ahasuerus declares the glory of Mordecai </a:t>
            </a:r>
            <a:r>
              <a:rPr lang="en-GB" dirty="0">
                <a:solidFill>
                  <a:srgbClr val="FF0000"/>
                </a:solidFill>
              </a:rPr>
              <a:t>Ch 10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B1: Two feasts of the Jews to celebrate victory, one for the Jews in all the provinces (14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), one for the Jews in Shushan (15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    </a:t>
            </a:r>
            <a:r>
              <a:rPr lang="en-GB" dirty="0">
                <a:solidFill>
                  <a:srgbClr val="FF0000"/>
                </a:solidFill>
              </a:rPr>
              <a:t>Ch 9:17-32</a:t>
            </a:r>
          </a:p>
          <a:p>
            <a:r>
              <a:rPr lang="en-GB" dirty="0">
                <a:solidFill>
                  <a:srgbClr val="7030A0"/>
                </a:solidFill>
              </a:rPr>
              <a:t>C1: Mordecai and Esther work together to save the Jews            </a:t>
            </a:r>
            <a:r>
              <a:rPr lang="en-GB" dirty="0">
                <a:solidFill>
                  <a:srgbClr val="FF0000"/>
                </a:solidFill>
              </a:rPr>
              <a:t>Ch 9:1-16</a:t>
            </a:r>
          </a:p>
          <a:p>
            <a:r>
              <a:rPr lang="en-GB" dirty="0">
                <a:solidFill>
                  <a:schemeClr val="accent6"/>
                </a:solidFill>
              </a:rPr>
              <a:t>D1: Mordecai is promoted </a:t>
            </a:r>
            <a:r>
              <a:rPr lang="en-GB" dirty="0">
                <a:solidFill>
                  <a:srgbClr val="FF0000"/>
                </a:solidFill>
              </a:rPr>
              <a:t>Ch 8:15-17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E1: Mordecai’s decree to save all the Jews (written according to all that Mordecai commanded) </a:t>
            </a:r>
            <a:r>
              <a:rPr lang="en-GB" dirty="0">
                <a:solidFill>
                  <a:srgbClr val="FF0000"/>
                </a:solidFill>
              </a:rPr>
              <a:t>Ch 8: 7-14</a:t>
            </a:r>
          </a:p>
          <a:p>
            <a:r>
              <a:rPr lang="en-GB" dirty="0">
                <a:solidFill>
                  <a:srgbClr val="E25CCC"/>
                </a:solidFill>
              </a:rPr>
              <a:t>F1: Mordecai and Esther work openly to seek reversal of the decree (involves Esther appearing before the king and the golden sceptre is held out) </a:t>
            </a:r>
            <a:r>
              <a:rPr lang="en-GB" dirty="0">
                <a:solidFill>
                  <a:srgbClr val="FF0000"/>
                </a:solidFill>
              </a:rPr>
              <a:t>Ch: 8:1-6</a:t>
            </a:r>
          </a:p>
          <a:p>
            <a:r>
              <a:rPr lang="en-GB" dirty="0">
                <a:solidFill>
                  <a:srgbClr val="F09D24"/>
                </a:solidFill>
              </a:rPr>
              <a:t>G1: Esther’s second feast with the king and Haman. Haman leaves with head covered and is hanged. </a:t>
            </a:r>
            <a:r>
              <a:rPr lang="en-GB" dirty="0">
                <a:solidFill>
                  <a:srgbClr val="FF0000"/>
                </a:solidFill>
              </a:rPr>
              <a:t>Ch 7:1-10</a:t>
            </a:r>
          </a:p>
          <a:p>
            <a:r>
              <a:rPr lang="en-GB" dirty="0">
                <a:solidFill>
                  <a:srgbClr val="985E68"/>
                </a:solidFill>
              </a:rPr>
              <a:t>H1: Haman rushes home to commiserate with his wife and friends. They are no longer supportive and discuss the beginning of Haman’s demise </a:t>
            </a:r>
            <a:r>
              <a:rPr lang="en-GB" dirty="0">
                <a:solidFill>
                  <a:srgbClr val="FF0000"/>
                </a:solidFill>
              </a:rPr>
              <a:t>Ch 6:12-14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I1: The king commands that Mordecai be rewarded and Haman leaves the court to proclaim Mordecai’s honouring </a:t>
            </a:r>
            <a:r>
              <a:rPr lang="en-GB" dirty="0">
                <a:solidFill>
                  <a:srgbClr val="FF0000"/>
                </a:solidFill>
              </a:rPr>
              <a:t>Ch 6:10-11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944674" y="5425846"/>
            <a:ext cx="10676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J: The centre. Haman thinks he has won, full blown pride displayed. He will be honoured and Mordecai hanged. Yet everything is dramatically reversed from this point on </a:t>
            </a:r>
            <a:r>
              <a:rPr lang="en-GB" sz="2800" b="1" dirty="0">
                <a:solidFill>
                  <a:srgbClr val="FF0000"/>
                </a:solidFill>
              </a:rPr>
              <a:t>Ch 6:5-9</a:t>
            </a:r>
          </a:p>
        </p:txBody>
      </p:sp>
    </p:spTree>
    <p:extLst>
      <p:ext uri="{BB962C8B-B14F-4D97-AF65-F5344CB8AC3E}">
        <p14:creationId xmlns:p14="http://schemas.microsoft.com/office/powerpoint/2010/main" val="13305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4221" y="24215"/>
            <a:ext cx="604149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A: The author declares the glory of Ahasuerus </a:t>
            </a:r>
            <a:r>
              <a:rPr lang="en-GB" sz="2000" dirty="0">
                <a:solidFill>
                  <a:srgbClr val="FF0000"/>
                </a:solidFill>
              </a:rPr>
              <a:t>Ch 1:1-2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B: Two feasts of the Persians to celebrate glory, one for princes of all the provinces (180 days), one for the inhabitants of Shushan (7 days) </a:t>
            </a:r>
            <a:r>
              <a:rPr lang="en-GB" sz="2000" dirty="0">
                <a:solidFill>
                  <a:srgbClr val="FF0000"/>
                </a:solidFill>
              </a:rPr>
              <a:t>Ch 1:3-8</a:t>
            </a:r>
          </a:p>
          <a:p>
            <a:r>
              <a:rPr lang="en-GB" sz="2000" dirty="0">
                <a:solidFill>
                  <a:srgbClr val="7030A0"/>
                </a:solidFill>
              </a:rPr>
              <a:t>C: Mordecai and Esther work together to save the king </a:t>
            </a:r>
            <a:r>
              <a:rPr lang="en-GB" sz="2000" dirty="0">
                <a:solidFill>
                  <a:srgbClr val="FF0000"/>
                </a:solidFill>
              </a:rPr>
              <a:t>Ch 2:21-23</a:t>
            </a:r>
          </a:p>
          <a:p>
            <a:r>
              <a:rPr lang="en-GB" sz="2000" dirty="0">
                <a:solidFill>
                  <a:schemeClr val="accent6"/>
                </a:solidFill>
              </a:rPr>
              <a:t>D: Haman is </a:t>
            </a:r>
            <a:r>
              <a:rPr lang="en-GB" sz="2000" dirty="0">
                <a:solidFill>
                  <a:srgbClr val="70AD47"/>
                </a:solidFill>
              </a:rPr>
              <a:t>promoted</a:t>
            </a:r>
            <a:r>
              <a:rPr lang="en-GB" sz="2000" dirty="0">
                <a:solidFill>
                  <a:schemeClr val="accent6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Ch 3:1-6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E: Haman’s decree to destroy all the Jews (written according to all that Haman commanded) </a:t>
            </a:r>
            <a:r>
              <a:rPr lang="en-GB" sz="2000" dirty="0">
                <a:solidFill>
                  <a:srgbClr val="FF0000"/>
                </a:solidFill>
              </a:rPr>
              <a:t>Ch 3:7-15</a:t>
            </a:r>
          </a:p>
          <a:p>
            <a:r>
              <a:rPr lang="en-GB" sz="2000" dirty="0">
                <a:solidFill>
                  <a:srgbClr val="E25CCC"/>
                </a:solidFill>
              </a:rPr>
              <a:t>F: Mordecai and Esther work covertly to seek reversal of the decree (involves Esther appearing before the king hoping the golden sceptre is held out) </a:t>
            </a:r>
            <a:r>
              <a:rPr lang="en-GB" sz="2000" dirty="0">
                <a:solidFill>
                  <a:srgbClr val="FF0000"/>
                </a:solidFill>
              </a:rPr>
              <a:t>Ch 4:1-5:5</a:t>
            </a:r>
          </a:p>
          <a:p>
            <a:r>
              <a:rPr lang="en-GB" sz="2000" dirty="0">
                <a:solidFill>
                  <a:srgbClr val="F09D24"/>
                </a:solidFill>
              </a:rPr>
              <a:t>G: Esther’s first feast with the king and Haman. Haman leaves joyful and delighted </a:t>
            </a:r>
            <a:r>
              <a:rPr lang="en-GB" sz="2000" dirty="0">
                <a:solidFill>
                  <a:srgbClr val="FF0000"/>
                </a:solidFill>
              </a:rPr>
              <a:t>Ch 5:6-9</a:t>
            </a:r>
          </a:p>
          <a:p>
            <a:r>
              <a:rPr lang="en-GB" sz="2000" dirty="0">
                <a:solidFill>
                  <a:srgbClr val="985E68"/>
                </a:solidFill>
              </a:rPr>
              <a:t>H: Haman rushes home to celebrate with his wife and friends. They speak supportively and discuss ways for Mordecai’s demise </a:t>
            </a:r>
            <a:r>
              <a:rPr lang="en-GB" sz="2000" dirty="0">
                <a:solidFill>
                  <a:srgbClr val="FF0000"/>
                </a:solidFill>
              </a:rPr>
              <a:t>Ch 5:10-14</a:t>
            </a:r>
            <a:endParaRPr lang="en-GB" sz="2000" dirty="0"/>
          </a:p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I: The king reads about Mordecai going unrewarded, just as Haman enters the court to speak about Mordecai’s hanging </a:t>
            </a:r>
            <a:r>
              <a:rPr lang="en-GB" sz="2000" dirty="0">
                <a:solidFill>
                  <a:srgbClr val="FF0000"/>
                </a:solidFill>
              </a:rPr>
              <a:t>Ch 6:1-4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4DB70-F26B-41E7-B92C-C49967EBA71B}"/>
              </a:ext>
            </a:extLst>
          </p:cNvPr>
          <p:cNvSpPr txBox="1"/>
          <p:nvPr/>
        </p:nvSpPr>
        <p:spPr>
          <a:xfrm>
            <a:off x="5990011" y="13118"/>
            <a:ext cx="62544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A1: Ahasuerus declares the glory of Mordecai </a:t>
            </a:r>
            <a:r>
              <a:rPr lang="en-GB" sz="2000" dirty="0">
                <a:solidFill>
                  <a:srgbClr val="FF0000"/>
                </a:solidFill>
              </a:rPr>
              <a:t>Ch 10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B1: Two feasts of the Jews to celebrate victory, one for the Jews in all the provinces (14</a:t>
            </a:r>
            <a:r>
              <a:rPr lang="en-GB" sz="2000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), one for the Jews in Shushan (15</a:t>
            </a:r>
            <a:r>
              <a:rPr lang="en-GB" sz="2000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GB" sz="2000" dirty="0">
                <a:solidFill>
                  <a:srgbClr val="FF0000"/>
                </a:solidFill>
              </a:rPr>
              <a:t>Ch 9:17-32</a:t>
            </a:r>
          </a:p>
          <a:p>
            <a:r>
              <a:rPr lang="en-GB" sz="2000" dirty="0">
                <a:solidFill>
                  <a:srgbClr val="7030A0"/>
                </a:solidFill>
              </a:rPr>
              <a:t>C1: Mordecai and Esther work together to save the Jews </a:t>
            </a:r>
            <a:r>
              <a:rPr lang="en-GB" sz="2000" dirty="0">
                <a:solidFill>
                  <a:srgbClr val="FF0000"/>
                </a:solidFill>
              </a:rPr>
              <a:t>Ch 9:1-16</a:t>
            </a:r>
          </a:p>
          <a:p>
            <a:r>
              <a:rPr lang="en-GB" sz="2000" dirty="0">
                <a:solidFill>
                  <a:schemeClr val="accent6"/>
                </a:solidFill>
              </a:rPr>
              <a:t>D1: Mordecai is promoted </a:t>
            </a:r>
            <a:r>
              <a:rPr lang="en-GB" sz="2000" dirty="0">
                <a:solidFill>
                  <a:srgbClr val="FF0000"/>
                </a:solidFill>
              </a:rPr>
              <a:t>Ch 8:15-17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E1: Mordecai’s decree to save all the Jews (written according to all that Mordecai commanded) </a:t>
            </a:r>
            <a:r>
              <a:rPr lang="en-GB" sz="2000" dirty="0">
                <a:solidFill>
                  <a:srgbClr val="FF0000"/>
                </a:solidFill>
              </a:rPr>
              <a:t>Ch 8: 7-14</a:t>
            </a:r>
          </a:p>
          <a:p>
            <a:r>
              <a:rPr lang="en-GB" sz="2000" dirty="0">
                <a:solidFill>
                  <a:srgbClr val="E25CCC"/>
                </a:solidFill>
              </a:rPr>
              <a:t>F1: Mordecai and Esther work openly to seek reversal of the decree (involves Esther appearing before the king and the golden sceptre is held out) </a:t>
            </a:r>
            <a:r>
              <a:rPr lang="en-GB" sz="2000" dirty="0">
                <a:solidFill>
                  <a:srgbClr val="FF0000"/>
                </a:solidFill>
              </a:rPr>
              <a:t>Ch: 8:1-6</a:t>
            </a:r>
          </a:p>
          <a:p>
            <a:r>
              <a:rPr lang="en-GB" sz="2000" dirty="0">
                <a:solidFill>
                  <a:srgbClr val="F09D24"/>
                </a:solidFill>
              </a:rPr>
              <a:t>G1: Esther’s second feast with the king and Haman. Haman leaves with head covered and is hanged. </a:t>
            </a:r>
            <a:r>
              <a:rPr lang="en-GB" sz="2000" dirty="0">
                <a:solidFill>
                  <a:srgbClr val="FF0000"/>
                </a:solidFill>
              </a:rPr>
              <a:t>Ch 7:1-10</a:t>
            </a:r>
          </a:p>
          <a:p>
            <a:r>
              <a:rPr lang="en-GB" sz="2000" dirty="0">
                <a:solidFill>
                  <a:srgbClr val="985E68"/>
                </a:solidFill>
              </a:rPr>
              <a:t>H1: Haman rushes home to commiserate with his wife and friends. They are no longer supportive and discuss the beginning of Haman’s demise </a:t>
            </a:r>
            <a:r>
              <a:rPr lang="en-GB" sz="2000" dirty="0">
                <a:solidFill>
                  <a:srgbClr val="FF0000"/>
                </a:solidFill>
              </a:rPr>
              <a:t>Ch 6:12-14</a:t>
            </a:r>
          </a:p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I1: The king commands that Mordecai be rewarded and Haman leaves the court to proclaim Mordecai’s honouring </a:t>
            </a:r>
            <a:r>
              <a:rPr lang="en-GB" sz="2000" dirty="0">
                <a:solidFill>
                  <a:srgbClr val="FF0000"/>
                </a:solidFill>
              </a:rPr>
              <a:t>Ch 6:10-11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550236" y="6104083"/>
            <a:ext cx="967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J: The centre. Haman thinks he has won, full blown pride displayed. He will be honoured and Mordecai hanged. Yet everything is dramatically reversed from this point on </a:t>
            </a:r>
            <a:r>
              <a:rPr lang="en-GB" sz="2000" dirty="0">
                <a:solidFill>
                  <a:srgbClr val="FF0000"/>
                </a:solidFill>
              </a:rPr>
              <a:t>Ch 6:5-9</a:t>
            </a:r>
          </a:p>
        </p:txBody>
      </p:sp>
    </p:spTree>
    <p:extLst>
      <p:ext uri="{BB962C8B-B14F-4D97-AF65-F5344CB8AC3E}">
        <p14:creationId xmlns:p14="http://schemas.microsoft.com/office/powerpoint/2010/main" val="37182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is a Chiastic Structure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7A42A-DD68-42D3-85F4-B5C02A09A19A}"/>
              </a:ext>
            </a:extLst>
          </p:cNvPr>
          <p:cNvSpPr txBox="1"/>
          <p:nvPr/>
        </p:nvSpPr>
        <p:spPr>
          <a:xfrm>
            <a:off x="2216367" y="966636"/>
            <a:ext cx="997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Matthew 19v30</a:t>
            </a:r>
          </a:p>
          <a:p>
            <a:endParaRPr lang="en-GB" sz="2400" dirty="0"/>
          </a:p>
          <a:p>
            <a:r>
              <a:rPr lang="en-GB" sz="2400" dirty="0"/>
              <a:t>But many that are </a:t>
            </a:r>
            <a:r>
              <a:rPr lang="en-GB" sz="2400" b="1" dirty="0"/>
              <a:t>first </a:t>
            </a:r>
            <a:r>
              <a:rPr lang="en-GB" sz="2400" dirty="0"/>
              <a:t>shall be </a:t>
            </a:r>
            <a:r>
              <a:rPr lang="en-GB" sz="2400" b="1" dirty="0"/>
              <a:t>last</a:t>
            </a:r>
            <a:r>
              <a:rPr lang="en-GB" sz="2400" dirty="0"/>
              <a:t>; and the </a:t>
            </a:r>
            <a:r>
              <a:rPr lang="en-GB" sz="2400" b="1" dirty="0"/>
              <a:t>last</a:t>
            </a:r>
            <a:r>
              <a:rPr lang="en-GB" sz="2400" dirty="0"/>
              <a:t> shall be </a:t>
            </a:r>
            <a:r>
              <a:rPr lang="en-GB" sz="2400" b="1" dirty="0"/>
              <a:t>first</a:t>
            </a:r>
            <a:r>
              <a:rPr lang="en-GB" sz="2400" dirty="0"/>
              <a:t>." </a:t>
            </a:r>
          </a:p>
        </p:txBody>
      </p:sp>
    </p:spTree>
    <p:extLst>
      <p:ext uri="{BB962C8B-B14F-4D97-AF65-F5344CB8AC3E}">
        <p14:creationId xmlns:p14="http://schemas.microsoft.com/office/powerpoint/2010/main" val="29753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4063474" y="4374434"/>
            <a:ext cx="6041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    But many…</a:t>
            </a:r>
          </a:p>
          <a:p>
            <a:r>
              <a:rPr lang="en-GB" sz="2400" dirty="0">
                <a:solidFill>
                  <a:srgbClr val="0070C0"/>
                </a:solidFill>
              </a:rPr>
              <a:t>A – </a:t>
            </a:r>
            <a:r>
              <a:rPr lang="en-GB" sz="2400" dirty="0"/>
              <a:t>that are </a:t>
            </a:r>
            <a:r>
              <a:rPr lang="en-GB" sz="2400" b="1" dirty="0"/>
              <a:t>first</a:t>
            </a:r>
            <a:br>
              <a:rPr lang="en-GB" sz="2400" dirty="0"/>
            </a:br>
            <a:r>
              <a:rPr lang="en-GB" sz="2400" dirty="0"/>
              <a:t>	</a:t>
            </a:r>
            <a:r>
              <a:rPr lang="en-GB" sz="2400" dirty="0">
                <a:solidFill>
                  <a:srgbClr val="0070C0"/>
                </a:solidFill>
              </a:rPr>
              <a:t>B – </a:t>
            </a:r>
            <a:r>
              <a:rPr lang="en-GB" sz="2400" dirty="0"/>
              <a:t>shall be </a:t>
            </a:r>
            <a:r>
              <a:rPr lang="en-GB" sz="2400" b="1" dirty="0"/>
              <a:t>last</a:t>
            </a:r>
            <a:r>
              <a:rPr lang="en-GB" sz="2400" dirty="0"/>
              <a:t>; </a:t>
            </a:r>
            <a:br>
              <a:rPr lang="en-GB" sz="2400" dirty="0"/>
            </a:br>
            <a:r>
              <a:rPr lang="en-GB" sz="2400" dirty="0"/>
              <a:t>	</a:t>
            </a:r>
            <a:r>
              <a:rPr lang="en-GB" sz="2400" dirty="0">
                <a:solidFill>
                  <a:srgbClr val="0070C0"/>
                </a:solidFill>
              </a:rPr>
              <a:t>B – </a:t>
            </a:r>
            <a:r>
              <a:rPr lang="en-GB" sz="2400" dirty="0"/>
              <a:t>and the </a:t>
            </a:r>
            <a:r>
              <a:rPr lang="en-GB" sz="2400" b="1" dirty="0"/>
              <a:t>last</a:t>
            </a:r>
            <a:r>
              <a:rPr lang="en-GB" sz="2400" dirty="0"/>
              <a:t> </a:t>
            </a:r>
            <a:br>
              <a:rPr lang="en-GB" sz="2400" dirty="0"/>
            </a:br>
            <a:r>
              <a:rPr lang="en-GB" sz="2400" dirty="0">
                <a:solidFill>
                  <a:srgbClr val="0070C0"/>
                </a:solidFill>
              </a:rPr>
              <a:t>A – </a:t>
            </a:r>
            <a:r>
              <a:rPr lang="en-GB" sz="2400" dirty="0"/>
              <a:t>shall be </a:t>
            </a:r>
            <a:r>
              <a:rPr lang="en-GB" sz="2400" b="1" dirty="0"/>
              <a:t>first</a:t>
            </a:r>
            <a:r>
              <a:rPr lang="en-GB" sz="2400" dirty="0"/>
              <a:t>."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is a Chiastic Structure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7A42A-DD68-42D3-85F4-B5C02A09A19A}"/>
              </a:ext>
            </a:extLst>
          </p:cNvPr>
          <p:cNvSpPr txBox="1"/>
          <p:nvPr/>
        </p:nvSpPr>
        <p:spPr>
          <a:xfrm>
            <a:off x="2217376" y="966636"/>
            <a:ext cx="60414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Matthew 19v30</a:t>
            </a:r>
          </a:p>
          <a:p>
            <a:endParaRPr lang="en-GB" sz="2400" dirty="0"/>
          </a:p>
          <a:p>
            <a:r>
              <a:rPr lang="en-GB" sz="2400" dirty="0"/>
              <a:t>But many that are </a:t>
            </a:r>
            <a:r>
              <a:rPr lang="en-GB" sz="2400" b="1" u="sng" dirty="0"/>
              <a:t>first</a:t>
            </a:r>
            <a:r>
              <a:rPr lang="en-GB" sz="2400" b="1" dirty="0"/>
              <a:t> </a:t>
            </a:r>
            <a:r>
              <a:rPr lang="en-GB" sz="2400" dirty="0"/>
              <a:t>shall be </a:t>
            </a:r>
            <a:r>
              <a:rPr lang="en-GB" sz="2400" b="1" u="sng" dirty="0"/>
              <a:t>last</a:t>
            </a:r>
            <a:r>
              <a:rPr lang="en-GB" sz="2400" dirty="0"/>
              <a:t>; </a:t>
            </a:r>
            <a:br>
              <a:rPr lang="en-GB" sz="2400" dirty="0"/>
            </a:br>
            <a:r>
              <a:rPr lang="en-GB" sz="2400" dirty="0"/>
              <a:t>	           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	       and the </a:t>
            </a:r>
            <a:r>
              <a:rPr lang="en-GB" sz="2400" b="1" u="sng" dirty="0"/>
              <a:t>last</a:t>
            </a:r>
            <a:r>
              <a:rPr lang="en-GB" sz="2400" dirty="0"/>
              <a:t> shall be </a:t>
            </a:r>
            <a:r>
              <a:rPr lang="en-GB" sz="2400" b="1" u="sng" dirty="0"/>
              <a:t>first</a:t>
            </a:r>
            <a:r>
              <a:rPr lang="en-GB" sz="2400" dirty="0"/>
              <a:t>."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7A0C4F-C36E-4496-ACDB-B55EA4CB625E}"/>
              </a:ext>
            </a:extLst>
          </p:cNvPr>
          <p:cNvCxnSpPr/>
          <p:nvPr/>
        </p:nvCxnSpPr>
        <p:spPr>
          <a:xfrm>
            <a:off x="4838447" y="2083139"/>
            <a:ext cx="1556296" cy="11747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E52D1A-721A-487F-86E2-0886A910AEE6}"/>
              </a:ext>
            </a:extLst>
          </p:cNvPr>
          <p:cNvCxnSpPr>
            <a:cxnSpLocks/>
          </p:cNvCxnSpPr>
          <p:nvPr/>
        </p:nvCxnSpPr>
        <p:spPr>
          <a:xfrm flipH="1">
            <a:off x="4880836" y="2083139"/>
            <a:ext cx="1513907" cy="11962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30C11A9-C3C0-47FE-9C3D-5AFB3E07F530}"/>
              </a:ext>
            </a:extLst>
          </p:cNvPr>
          <p:cNvSpPr txBox="1"/>
          <p:nvPr/>
        </p:nvSpPr>
        <p:spPr>
          <a:xfrm>
            <a:off x="7294513" y="2281542"/>
            <a:ext cx="358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Greek letter ‘Chi’ is an ‘X’</a:t>
            </a:r>
          </a:p>
          <a:p>
            <a:r>
              <a:rPr lang="en-GB" sz="2400" dirty="0"/>
              <a:t>Hence ‘</a:t>
            </a:r>
            <a:r>
              <a:rPr lang="en-GB" sz="2400" b="1" u="sng" dirty="0" err="1"/>
              <a:t>Chi</a:t>
            </a:r>
            <a:r>
              <a:rPr lang="en-GB" sz="2400" dirty="0" err="1"/>
              <a:t>’asmus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80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2131730" y="1460492"/>
            <a:ext cx="4392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Mirror parallel</a:t>
            </a:r>
          </a:p>
          <a:p>
            <a:endParaRPr lang="en-GB" sz="3200" b="1" dirty="0"/>
          </a:p>
          <a:p>
            <a:r>
              <a:rPr lang="en-GB" sz="3200" dirty="0" err="1">
                <a:solidFill>
                  <a:srgbClr val="FF0000"/>
                </a:solidFill>
              </a:rPr>
              <a:t>Prov</a:t>
            </a:r>
            <a:r>
              <a:rPr lang="en-GB" sz="3200" dirty="0">
                <a:solidFill>
                  <a:srgbClr val="FF0000"/>
                </a:solidFill>
              </a:rPr>
              <a:t> 27v5</a:t>
            </a:r>
          </a:p>
          <a:p>
            <a:endParaRPr lang="en-GB" sz="3200" dirty="0"/>
          </a:p>
          <a:p>
            <a:r>
              <a:rPr lang="en-GB" sz="3200" b="1" dirty="0"/>
              <a:t>A</a:t>
            </a:r>
            <a:r>
              <a:rPr lang="en-GB" sz="3200" dirty="0"/>
              <a:t>  Open rebuke </a:t>
            </a:r>
          </a:p>
          <a:p>
            <a:r>
              <a:rPr lang="en-GB" sz="3200" i="1" dirty="0"/>
              <a:t>       is better than</a:t>
            </a:r>
          </a:p>
          <a:p>
            <a:r>
              <a:rPr lang="en-GB" sz="3200" b="1" dirty="0"/>
              <a:t>A</a:t>
            </a:r>
            <a:r>
              <a:rPr lang="en-GB" sz="3200" dirty="0"/>
              <a:t>  Secret love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DF686-9A5A-4E7F-AF3A-324D6AD361AB}"/>
              </a:ext>
            </a:extLst>
          </p:cNvPr>
          <p:cNvSpPr txBox="1"/>
          <p:nvPr/>
        </p:nvSpPr>
        <p:spPr>
          <a:xfrm>
            <a:off x="939629" y="306586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Bible Parallelisms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E18E2-9A17-418A-9C0C-F3BD4152581E}"/>
              </a:ext>
            </a:extLst>
          </p:cNvPr>
          <p:cNvSpPr txBox="1"/>
          <p:nvPr/>
        </p:nvSpPr>
        <p:spPr>
          <a:xfrm>
            <a:off x="6456898" y="1466104"/>
            <a:ext cx="55770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Reverse parallel</a:t>
            </a:r>
          </a:p>
          <a:p>
            <a:endParaRPr lang="en-GB" sz="3200" b="1" dirty="0"/>
          </a:p>
          <a:p>
            <a:r>
              <a:rPr lang="en-GB" sz="3200" dirty="0" err="1">
                <a:solidFill>
                  <a:srgbClr val="FF0000"/>
                </a:solidFill>
              </a:rPr>
              <a:t>Prov</a:t>
            </a:r>
            <a:r>
              <a:rPr lang="en-GB" sz="3200" dirty="0">
                <a:solidFill>
                  <a:srgbClr val="FF0000"/>
                </a:solidFill>
              </a:rPr>
              <a:t> 27v6</a:t>
            </a:r>
          </a:p>
          <a:p>
            <a:endParaRPr lang="en-GB" sz="3200" dirty="0"/>
          </a:p>
          <a:p>
            <a:r>
              <a:rPr lang="en-GB" sz="3200" b="1" dirty="0"/>
              <a:t>A</a:t>
            </a:r>
            <a:r>
              <a:rPr lang="en-GB" sz="3200" dirty="0"/>
              <a:t>  Faithful are </a:t>
            </a:r>
          </a:p>
          <a:p>
            <a:r>
              <a:rPr lang="en-GB" sz="3200" dirty="0"/>
              <a:t>	</a:t>
            </a:r>
            <a:r>
              <a:rPr lang="en-GB" sz="3200" b="1" dirty="0"/>
              <a:t>B</a:t>
            </a:r>
            <a:r>
              <a:rPr lang="en-GB" sz="3200" dirty="0"/>
              <a:t>  the wounds of a friend</a:t>
            </a:r>
          </a:p>
          <a:p>
            <a:r>
              <a:rPr lang="en-GB" sz="3200" dirty="0"/>
              <a:t>	</a:t>
            </a:r>
            <a:r>
              <a:rPr lang="en-GB" sz="3200" b="1" dirty="0"/>
              <a:t>B</a:t>
            </a:r>
            <a:r>
              <a:rPr lang="en-GB" sz="3200" dirty="0"/>
              <a:t>  But the kisses of an enemy </a:t>
            </a:r>
          </a:p>
          <a:p>
            <a:r>
              <a:rPr lang="en-GB" sz="3200" b="1" dirty="0"/>
              <a:t>A</a:t>
            </a:r>
            <a:r>
              <a:rPr lang="en-GB" sz="3200" dirty="0"/>
              <a:t>  are deceitful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6576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282972" y="922727"/>
            <a:ext cx="86353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Matthew 7v6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Give not that which is holy unto the dogs</a:t>
            </a:r>
            <a:br>
              <a:rPr lang="en-GB" sz="2400" dirty="0"/>
            </a:br>
            <a:r>
              <a:rPr lang="en-GB" sz="2400" dirty="0"/>
              <a:t>     </a:t>
            </a:r>
            <a:r>
              <a:rPr lang="en-GB" sz="2400" b="1" dirty="0"/>
              <a:t>B</a:t>
            </a:r>
            <a:r>
              <a:rPr lang="en-GB" sz="2400" dirty="0"/>
              <a:t>    neither cast ye your pearls before swine</a:t>
            </a:r>
            <a:br>
              <a:rPr lang="en-GB" sz="2400" dirty="0"/>
            </a:br>
            <a:r>
              <a:rPr lang="en-GB" sz="2400" dirty="0"/>
              <a:t>     </a:t>
            </a:r>
            <a:r>
              <a:rPr lang="en-GB" sz="2400" b="1" dirty="0"/>
              <a:t>B</a:t>
            </a:r>
            <a:r>
              <a:rPr lang="en-GB" sz="2400" dirty="0"/>
              <a:t>    lest they trample them under their feet  </a:t>
            </a:r>
            <a:br>
              <a:rPr lang="en-GB" sz="2400" dirty="0"/>
            </a:br>
            <a:r>
              <a:rPr lang="en-GB" sz="2400" b="1" dirty="0"/>
              <a:t>A</a:t>
            </a:r>
            <a:r>
              <a:rPr lang="en-GB" sz="2400" dirty="0"/>
              <a:t>    and turn again and rend you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is a Chiastic Structure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3FA77-99FB-433A-B620-AEE6AB15BBE4}"/>
              </a:ext>
            </a:extLst>
          </p:cNvPr>
          <p:cNvSpPr txBox="1"/>
          <p:nvPr/>
        </p:nvSpPr>
        <p:spPr>
          <a:xfrm>
            <a:off x="2282972" y="922727"/>
            <a:ext cx="86353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Matthew 7v6</a:t>
            </a:r>
          </a:p>
          <a:p>
            <a:r>
              <a:rPr lang="en-GB" sz="2400" b="1" dirty="0"/>
              <a:t>A</a:t>
            </a:r>
            <a:r>
              <a:rPr lang="en-GB" sz="2400" dirty="0"/>
              <a:t>    Give not that which is holy unto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the dogs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 </a:t>
            </a:r>
            <a:br>
              <a:rPr lang="en-GB" sz="2400" dirty="0"/>
            </a:br>
            <a:r>
              <a:rPr lang="en-GB" sz="2400" b="1" dirty="0"/>
              <a:t>A</a:t>
            </a:r>
            <a:r>
              <a:rPr lang="en-GB" sz="2400" dirty="0"/>
              <a:t>    and turn again and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rend you</a:t>
            </a:r>
            <a:r>
              <a:rPr lang="en-GB" sz="2400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AA58-91A6-47C3-8168-DACE2262E7F3}"/>
              </a:ext>
            </a:extLst>
          </p:cNvPr>
          <p:cNvSpPr txBox="1"/>
          <p:nvPr/>
        </p:nvSpPr>
        <p:spPr>
          <a:xfrm>
            <a:off x="1035506" y="160241"/>
            <a:ext cx="103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is a Chiastic Structure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21068</TotalTime>
  <Words>4005</Words>
  <Application>Microsoft Office PowerPoint</Application>
  <PresentationFormat>Widescreen</PresentationFormat>
  <Paragraphs>553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Symbol</vt:lpstr>
      <vt:lpstr>Tw Cen MT</vt:lpstr>
      <vt:lpstr>Wingdings</vt:lpstr>
      <vt:lpstr>Droplet</vt:lpstr>
      <vt:lpstr>CHIASTIC STRUCTURES  Their use and power in scripture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McGeorge</dc:creator>
  <cp:lastModifiedBy>Steve McGeorge</cp:lastModifiedBy>
  <cp:revision>74</cp:revision>
  <dcterms:created xsi:type="dcterms:W3CDTF">2018-09-22T02:43:02Z</dcterms:created>
  <dcterms:modified xsi:type="dcterms:W3CDTF">2019-04-21T15:03:33Z</dcterms:modified>
</cp:coreProperties>
</file>