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sldIdLst>
    <p:sldId id="264" r:id="rId2"/>
    <p:sldId id="277" r:id="rId3"/>
    <p:sldId id="299" r:id="rId4"/>
    <p:sldId id="300" r:id="rId5"/>
    <p:sldId id="301" r:id="rId6"/>
    <p:sldId id="302" r:id="rId7"/>
    <p:sldId id="304" r:id="rId8"/>
    <p:sldId id="305" r:id="rId9"/>
    <p:sldId id="278" r:id="rId10"/>
    <p:sldId id="306" r:id="rId11"/>
    <p:sldId id="310" r:id="rId12"/>
    <p:sldId id="311" r:id="rId13"/>
    <p:sldId id="259" r:id="rId14"/>
    <p:sldId id="308" r:id="rId15"/>
    <p:sldId id="307" r:id="rId16"/>
    <p:sldId id="292" r:id="rId17"/>
    <p:sldId id="293" r:id="rId18"/>
    <p:sldId id="294" r:id="rId19"/>
    <p:sldId id="258" r:id="rId20"/>
    <p:sldId id="269" r:id="rId21"/>
    <p:sldId id="281" r:id="rId22"/>
    <p:sldId id="313" r:id="rId23"/>
    <p:sldId id="314" r:id="rId24"/>
    <p:sldId id="260" r:id="rId25"/>
    <p:sldId id="316" r:id="rId26"/>
    <p:sldId id="317" r:id="rId27"/>
    <p:sldId id="318" r:id="rId28"/>
    <p:sldId id="315" r:id="rId29"/>
    <p:sldId id="261" r:id="rId30"/>
    <p:sldId id="285" r:id="rId31"/>
    <p:sldId id="320" r:id="rId32"/>
    <p:sldId id="263" r:id="rId33"/>
    <p:sldId id="270" r:id="rId34"/>
    <p:sldId id="322" r:id="rId35"/>
    <p:sldId id="298" r:id="rId36"/>
    <p:sldId id="323" r:id="rId37"/>
    <p:sldId id="324" r:id="rId38"/>
    <p:sldId id="326" r:id="rId39"/>
    <p:sldId id="327" r:id="rId40"/>
    <p:sldId id="276" r:id="rId41"/>
    <p:sldId id="328" r:id="rId42"/>
    <p:sldId id="329" r:id="rId43"/>
    <p:sldId id="330" r:id="rId44"/>
    <p:sldId id="331" r:id="rId45"/>
    <p:sldId id="265" r:id="rId46"/>
    <p:sldId id="343" r:id="rId47"/>
    <p:sldId id="344" r:id="rId48"/>
    <p:sldId id="286" r:id="rId49"/>
    <p:sldId id="287" r:id="rId50"/>
    <p:sldId id="288" r:id="rId51"/>
    <p:sldId id="289" r:id="rId52"/>
    <p:sldId id="290" r:id="rId53"/>
    <p:sldId id="321" r:id="rId54"/>
    <p:sldId id="339" r:id="rId55"/>
    <p:sldId id="340" r:id="rId56"/>
    <p:sldId id="271" r:id="rId57"/>
    <p:sldId id="291" r:id="rId58"/>
    <p:sldId id="279" r:id="rId59"/>
    <p:sldId id="341" r:id="rId60"/>
    <p:sldId id="342" r:id="rId61"/>
    <p:sldId id="334" r:id="rId62"/>
    <p:sldId id="335" r:id="rId63"/>
    <p:sldId id="338" r:id="rId64"/>
    <p:sldId id="337" r:id="rId65"/>
    <p:sldId id="266" r:id="rId66"/>
    <p:sldId id="267" r:id="rId67"/>
    <p:sldId id="348" r:id="rId68"/>
    <p:sldId id="345" r:id="rId69"/>
    <p:sldId id="274" r:id="rId70"/>
    <p:sldId id="275" r:id="rId71"/>
    <p:sldId id="268" r:id="rId72"/>
    <p:sldId id="360" r:id="rId73"/>
    <p:sldId id="347" r:id="rId74"/>
    <p:sldId id="272" r:id="rId75"/>
    <p:sldId id="350" r:id="rId76"/>
    <p:sldId id="297" r:id="rId77"/>
    <p:sldId id="295" r:id="rId78"/>
    <p:sldId id="296" r:id="rId79"/>
    <p:sldId id="351" r:id="rId80"/>
    <p:sldId id="352" r:id="rId81"/>
    <p:sldId id="349" r:id="rId82"/>
    <p:sldId id="283" r:id="rId83"/>
    <p:sldId id="284" r:id="rId84"/>
    <p:sldId id="353" r:id="rId85"/>
    <p:sldId id="356" r:id="rId86"/>
    <p:sldId id="354" r:id="rId87"/>
    <p:sldId id="355" r:id="rId88"/>
    <p:sldId id="358" r:id="rId89"/>
    <p:sldId id="359" r:id="rId90"/>
    <p:sldId id="357" r:id="rId91"/>
    <p:sldId id="273"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038"/>
    <a:srgbClr val="3B3A29"/>
    <a:srgbClr val="FF9999"/>
    <a:srgbClr val="F6FEE6"/>
    <a:srgbClr val="656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8" d="100"/>
          <a:sy n="68" d="100"/>
        </p:scale>
        <p:origin x="538"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88DD-785C-4600-B357-D8390AC49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265CF0-B4CA-4015-A372-C0CE2510E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95E64E-3D86-4EE3-87A4-4D4ACA964D4A}"/>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5" name="Footer Placeholder 4">
            <a:extLst>
              <a:ext uri="{FF2B5EF4-FFF2-40B4-BE49-F238E27FC236}">
                <a16:creationId xmlns:a16="http://schemas.microsoft.com/office/drawing/2014/main" id="{AC5F0798-C121-46CA-BE8E-27821AE2F8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C28AAB-4FBD-4D4E-950A-61857F13CA5B}"/>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12481446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7FD1-8D51-4501-B192-8A31C490C7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BEE7C-AD1C-4114-8154-11E82DD30F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61B68E-D8EC-4104-AFCC-B02A3DBB3664}"/>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5" name="Footer Placeholder 4">
            <a:extLst>
              <a:ext uri="{FF2B5EF4-FFF2-40B4-BE49-F238E27FC236}">
                <a16:creationId xmlns:a16="http://schemas.microsoft.com/office/drawing/2014/main" id="{25098EAA-3BAF-4E9B-9CB9-3E19421CE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2E843B-47F0-406F-9E6E-D53ABC85FF5E}"/>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270557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DC37D-D8C0-4B1B-949D-BC8C42977E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122A44-AD05-4AEE-B8C8-D3841AB19B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0E2636-E47D-40EA-944F-1947824681B7}"/>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5" name="Footer Placeholder 4">
            <a:extLst>
              <a:ext uri="{FF2B5EF4-FFF2-40B4-BE49-F238E27FC236}">
                <a16:creationId xmlns:a16="http://schemas.microsoft.com/office/drawing/2014/main" id="{EA67AEEF-3842-4A06-8925-79130F06D5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DA6C18-E50C-4D80-A36B-92F0C27532E4}"/>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188932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3A3F1-20B2-4F56-BA58-5562C532A4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9313C4-B89B-4A75-840C-F939C7AA3C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F9F59-B2F9-4F1F-8F8C-6364ABF8BB69}"/>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5" name="Footer Placeholder 4">
            <a:extLst>
              <a:ext uri="{FF2B5EF4-FFF2-40B4-BE49-F238E27FC236}">
                <a16:creationId xmlns:a16="http://schemas.microsoft.com/office/drawing/2014/main" id="{A03D3694-8D2F-4A8F-88D4-174B0B429B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F341F-99F4-4739-9418-FF04828E924F}"/>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354156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4C23-5588-4620-92BB-8F41701BFB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18DEA2-B634-4275-BEAE-ED4FC13A3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675DA7-802D-4A38-BA67-85D6E7A2C099}"/>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5" name="Footer Placeholder 4">
            <a:extLst>
              <a:ext uri="{FF2B5EF4-FFF2-40B4-BE49-F238E27FC236}">
                <a16:creationId xmlns:a16="http://schemas.microsoft.com/office/drawing/2014/main" id="{E9A9B441-C71D-44C2-9B23-D768C9ABD4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1E7CE-14B3-4569-94E8-0D25A3F8F61E}"/>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205618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2F8C-6820-46EC-B714-258DB5C2AE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A30AA0-5F5C-457A-A661-70F6959C93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04F056-2385-4E67-B0F4-9E873A8169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9999F1-48A4-489E-88C7-74D270865C9D}"/>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6" name="Footer Placeholder 5">
            <a:extLst>
              <a:ext uri="{FF2B5EF4-FFF2-40B4-BE49-F238E27FC236}">
                <a16:creationId xmlns:a16="http://schemas.microsoft.com/office/drawing/2014/main" id="{28B2723D-E040-4C60-9A22-16D1B70099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6FCEA6-6646-44E6-BE30-8F39066557D4}"/>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311206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DB55-92E0-4430-8AF7-2605FDFF7B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79121E-9711-415B-BED0-FCB67C92E0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7ACC7A-CBF0-4E4E-AF5C-6336466FFE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773AFD-2175-4A5D-A136-A61226427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B466DB-8E56-4FE5-8FB5-E6EB9F51F2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67E895-3506-47DB-B906-AC9AA78043D2}"/>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8" name="Footer Placeholder 7">
            <a:extLst>
              <a:ext uri="{FF2B5EF4-FFF2-40B4-BE49-F238E27FC236}">
                <a16:creationId xmlns:a16="http://schemas.microsoft.com/office/drawing/2014/main" id="{7652DCB3-0134-4F2C-8E72-60289D64DB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353C8C-EF6E-427B-B5D3-AF614A6FE015}"/>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17662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5DA2-5BBC-49D3-A276-A02B854FAC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650581-C806-4380-A65B-2C4ADB037C6D}"/>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4" name="Footer Placeholder 3">
            <a:extLst>
              <a:ext uri="{FF2B5EF4-FFF2-40B4-BE49-F238E27FC236}">
                <a16:creationId xmlns:a16="http://schemas.microsoft.com/office/drawing/2014/main" id="{791861C8-ED19-4D8F-B85A-77153BB2FB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37D1F3-7D5C-4C39-8492-9ED8DE7A86A1}"/>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334812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0C9EF-732B-4BBF-B48E-CCC55871BF5F}"/>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3" name="Footer Placeholder 2">
            <a:extLst>
              <a:ext uri="{FF2B5EF4-FFF2-40B4-BE49-F238E27FC236}">
                <a16:creationId xmlns:a16="http://schemas.microsoft.com/office/drawing/2014/main" id="{F2B80DFD-558C-4B00-86CD-C334B604BF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E85252-6C7C-429B-9FF4-24D86C901779}"/>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35856956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C102-9D8B-4D74-AB19-9BC7E758E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EEE673-BE49-4E59-B7AC-2A57871CC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24A1E9-EA52-4AE1-9AF9-0ED1B1FA4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A3333E-5E42-4926-9AB0-6F233D00916A}"/>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6" name="Footer Placeholder 5">
            <a:extLst>
              <a:ext uri="{FF2B5EF4-FFF2-40B4-BE49-F238E27FC236}">
                <a16:creationId xmlns:a16="http://schemas.microsoft.com/office/drawing/2014/main" id="{2E50BCD3-A056-4A8F-833C-6BE00E1BA7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9E36C7-7F58-40D7-AD67-A3E460587760}"/>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26816404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BA37-C6BE-4EEB-B82A-04D9C799B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FA6646-F15B-421F-91B3-E9F60B6FB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F3690A-55F7-4DD5-B327-0E4C74768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DA2987-AC22-4F76-B9F0-0FDA01A4463C}"/>
              </a:ext>
            </a:extLst>
          </p:cNvPr>
          <p:cNvSpPr>
            <a:spLocks noGrp="1"/>
          </p:cNvSpPr>
          <p:nvPr>
            <p:ph type="dt" sz="half" idx="10"/>
          </p:nvPr>
        </p:nvSpPr>
        <p:spPr/>
        <p:txBody>
          <a:bodyPr/>
          <a:lstStyle/>
          <a:p>
            <a:fld id="{EAD78314-09DA-4CB1-972D-87CFA68DD81C}" type="datetimeFigureOut">
              <a:rPr lang="en-GB" smtClean="0"/>
              <a:t>22/04/2019</a:t>
            </a:fld>
            <a:endParaRPr lang="en-GB"/>
          </a:p>
        </p:txBody>
      </p:sp>
      <p:sp>
        <p:nvSpPr>
          <p:cNvPr id="6" name="Footer Placeholder 5">
            <a:extLst>
              <a:ext uri="{FF2B5EF4-FFF2-40B4-BE49-F238E27FC236}">
                <a16:creationId xmlns:a16="http://schemas.microsoft.com/office/drawing/2014/main" id="{3C17A588-52E5-4AE2-86E4-799C1D384E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6FEA6B-0696-44B1-83A6-6FE88F89B1C1}"/>
              </a:ext>
            </a:extLst>
          </p:cNvPr>
          <p:cNvSpPr>
            <a:spLocks noGrp="1"/>
          </p:cNvSpPr>
          <p:nvPr>
            <p:ph type="sldNum" sz="quarter" idx="12"/>
          </p:nvPr>
        </p:nvSpPr>
        <p:spPr/>
        <p:txBody>
          <a:bodyPr/>
          <a:lstStyle/>
          <a:p>
            <a:fld id="{C1F89FB3-367B-4627-860D-1DDC3DEA2CC4}" type="slidenum">
              <a:rPr lang="en-GB" smtClean="0"/>
              <a:t>‹#›</a:t>
            </a:fld>
            <a:endParaRPr lang="en-GB"/>
          </a:p>
        </p:txBody>
      </p:sp>
    </p:spTree>
    <p:extLst>
      <p:ext uri="{BB962C8B-B14F-4D97-AF65-F5344CB8AC3E}">
        <p14:creationId xmlns:p14="http://schemas.microsoft.com/office/powerpoint/2010/main" val="9271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0039C-C03F-4DF3-8DBC-DFBD8C2C6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D6C248-0D76-4C6E-8F47-BD116251B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322D26-708C-4DB7-8948-DC5343CD3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78314-09DA-4CB1-972D-87CFA68DD81C}" type="datetimeFigureOut">
              <a:rPr lang="en-GB" smtClean="0"/>
              <a:t>22/04/2019</a:t>
            </a:fld>
            <a:endParaRPr lang="en-GB"/>
          </a:p>
        </p:txBody>
      </p:sp>
      <p:sp>
        <p:nvSpPr>
          <p:cNvPr id="5" name="Footer Placeholder 4">
            <a:extLst>
              <a:ext uri="{FF2B5EF4-FFF2-40B4-BE49-F238E27FC236}">
                <a16:creationId xmlns:a16="http://schemas.microsoft.com/office/drawing/2014/main" id="{2E711DDF-38C0-412E-A501-E28E3119E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4B6CE-180B-4665-A57D-6A2E8288E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89FB3-367B-4627-860D-1DDC3DEA2CC4}" type="slidenum">
              <a:rPr lang="en-GB" smtClean="0"/>
              <a:t>‹#›</a:t>
            </a:fld>
            <a:endParaRPr lang="en-GB"/>
          </a:p>
        </p:txBody>
      </p:sp>
    </p:spTree>
    <p:extLst>
      <p:ext uri="{BB962C8B-B14F-4D97-AF65-F5344CB8AC3E}">
        <p14:creationId xmlns:p14="http://schemas.microsoft.com/office/powerpoint/2010/main" val="65992474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AE4DF51-7B3C-432B-8B7F-E4B4FCCC2AD3}"/>
              </a:ext>
            </a:extLst>
          </p:cNvPr>
          <p:cNvPicPr>
            <a:picLocks noChangeAspect="1"/>
          </p:cNvPicPr>
          <p:nvPr/>
        </p:nvPicPr>
        <p:blipFill rotWithShape="1">
          <a:blip r:embed="rId2">
            <a:extLst>
              <a:ext uri="{28A0092B-C50C-407E-A947-70E740481C1C}">
                <a14:useLocalDpi xmlns:a14="http://schemas.microsoft.com/office/drawing/2010/main" val="0"/>
              </a:ext>
            </a:extLst>
          </a:blip>
          <a:srcRect t="13185"/>
          <a:stretch/>
        </p:blipFill>
        <p:spPr>
          <a:xfrm>
            <a:off x="221612" y="179171"/>
            <a:ext cx="6568426" cy="4066509"/>
          </a:xfrm>
          <a:prstGeom prst="rect">
            <a:avLst/>
          </a:prstGeom>
          <a:scene3d>
            <a:camera prst="orthographicFront"/>
            <a:lightRig rig="threePt" dir="t">
              <a:rot lat="0" lon="0" rev="2700000"/>
            </a:lightRig>
          </a:scene3d>
          <a:sp3d contourW="6350">
            <a:bevelT h="38100"/>
            <a:contourClr>
              <a:srgbClr val="C0C0C0"/>
            </a:contourClr>
          </a:sp3d>
        </p:spPr>
      </p:pic>
      <p:pic>
        <p:nvPicPr>
          <p:cNvPr id="9" name="Picture 8">
            <a:extLst>
              <a:ext uri="{FF2B5EF4-FFF2-40B4-BE49-F238E27FC236}">
                <a16:creationId xmlns:a16="http://schemas.microsoft.com/office/drawing/2014/main" id="{ED3F12F7-4342-4DA5-A7D0-8099D244885D}"/>
              </a:ext>
            </a:extLst>
          </p:cNvPr>
          <p:cNvPicPr>
            <a:picLocks noChangeAspect="1"/>
          </p:cNvPicPr>
          <p:nvPr/>
        </p:nvPicPr>
        <p:blipFill rotWithShape="1">
          <a:blip r:embed="rId3">
            <a:extLst>
              <a:ext uri="{28A0092B-C50C-407E-A947-70E740481C1C}">
                <a14:useLocalDpi xmlns:a14="http://schemas.microsoft.com/office/drawing/2010/main" val="0"/>
              </a:ext>
            </a:extLst>
          </a:blip>
          <a:srcRect l="6151" t="-260" r="4392" b="260"/>
          <a:stretch/>
        </p:blipFill>
        <p:spPr>
          <a:xfrm>
            <a:off x="7000103" y="168577"/>
            <a:ext cx="4948900" cy="4082155"/>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195207" y="4429899"/>
            <a:ext cx="11774365" cy="2248930"/>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44839" y="4775890"/>
            <a:ext cx="11265237" cy="1708160"/>
          </a:xfrm>
          <a:prstGeom prst="rect">
            <a:avLst/>
          </a:prstGeom>
          <a:noFill/>
        </p:spPr>
        <p:txBody>
          <a:bodyPr wrap="square" rtlCol="0">
            <a:spAutoFit/>
          </a:bodyPr>
          <a:lstStyle/>
          <a:p>
            <a:pPr algn="ctr"/>
            <a:r>
              <a:rPr lang="en-GB" sz="4400" dirty="0">
                <a:latin typeface="Copperplate Gothic Light" panose="020E0507020206020404" pitchFamily="34" charset="0"/>
              </a:rPr>
              <a:t>Study 1 – Samuel and Samson</a:t>
            </a:r>
          </a:p>
          <a:p>
            <a:pPr algn="ctr">
              <a:spcBef>
                <a:spcPts val="1800"/>
              </a:spcBef>
            </a:pPr>
            <a:r>
              <a:rPr lang="en-GB" sz="2800" dirty="0">
                <a:latin typeface="Dubai Light" panose="020B0303030403030204" pitchFamily="34" charset="-78"/>
                <a:cs typeface="Dubai Light" panose="020B0303030403030204" pitchFamily="34" charset="-78"/>
              </a:rPr>
              <a:t>Samuel – Israel’s greatest reformer</a:t>
            </a:r>
          </a:p>
          <a:p>
            <a:endParaRPr lang="en-GB" dirty="0"/>
          </a:p>
        </p:txBody>
      </p:sp>
      <p:cxnSp>
        <p:nvCxnSpPr>
          <p:cNvPr id="10" name="Straight Connector 9">
            <a:extLst>
              <a:ext uri="{FF2B5EF4-FFF2-40B4-BE49-F238E27FC236}">
                <a16:creationId xmlns:a16="http://schemas.microsoft.com/office/drawing/2014/main" id="{4D62E1EC-8859-49BD-AC5A-8BD53035718D}"/>
              </a:ext>
            </a:extLst>
          </p:cNvPr>
          <p:cNvCxnSpPr/>
          <p:nvPr/>
        </p:nvCxnSpPr>
        <p:spPr>
          <a:xfrm>
            <a:off x="1606381" y="5579080"/>
            <a:ext cx="8892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57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470295-6716-4528-BC79-3F47561F3C24}"/>
              </a:ext>
            </a:extLst>
          </p:cNvPr>
          <p:cNvPicPr>
            <a:picLocks noChangeAspect="1"/>
          </p:cNvPicPr>
          <p:nvPr/>
        </p:nvPicPr>
        <p:blipFill rotWithShape="1">
          <a:blip r:embed="rId2">
            <a:extLst>
              <a:ext uri="{28A0092B-C50C-407E-A947-70E740481C1C}">
                <a14:useLocalDpi xmlns:a14="http://schemas.microsoft.com/office/drawing/2010/main" val="0"/>
              </a:ext>
            </a:extLst>
          </a:blip>
          <a:srcRect l="59870" t="154" r="5633" b="-154"/>
          <a:stretch/>
        </p:blipFill>
        <p:spPr>
          <a:xfrm>
            <a:off x="166811" y="168577"/>
            <a:ext cx="2644346" cy="6528572"/>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1E0BF475-BB97-48A4-BD1C-30D2D1ECF384}"/>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To be a Phinehas?</a:t>
            </a:r>
          </a:p>
        </p:txBody>
      </p:sp>
      <p:sp>
        <p:nvSpPr>
          <p:cNvPr id="8" name="TextBox 7">
            <a:extLst>
              <a:ext uri="{FF2B5EF4-FFF2-40B4-BE49-F238E27FC236}">
                <a16:creationId xmlns:a16="http://schemas.microsoft.com/office/drawing/2014/main" id="{4BEE9B65-D6F2-4FFB-AB4B-9299B3F6BAF7}"/>
              </a:ext>
            </a:extLst>
          </p:cNvPr>
          <p:cNvSpPr txBox="1"/>
          <p:nvPr/>
        </p:nvSpPr>
        <p:spPr>
          <a:xfrm>
            <a:off x="3008874" y="1612559"/>
            <a:ext cx="4454611" cy="5401479"/>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First Phinehas</a:t>
            </a:r>
            <a:r>
              <a:rPr lang="en-GB" sz="2800" dirty="0">
                <a:solidFill>
                  <a:srgbClr val="525038"/>
                </a:solidFill>
                <a:latin typeface="Dubai Light" panose="020B0303030403030204" pitchFamily="34" charset="-78"/>
                <a:cs typeface="Dubai Light" panose="020B0303030403030204" pitchFamily="34" charset="-78"/>
              </a:rPr>
              <a:t> </a:t>
            </a:r>
          </a:p>
          <a:p>
            <a:pPr algn="ctr">
              <a:spcBef>
                <a:spcPts val="600"/>
              </a:spcBef>
            </a:pPr>
            <a:r>
              <a:rPr lang="en-GB" sz="2800" i="1" dirty="0">
                <a:solidFill>
                  <a:srgbClr val="FF0000"/>
                </a:solidFill>
                <a:latin typeface="Dubai Light" panose="020B0303030403030204" pitchFamily="34" charset="-78"/>
                <a:cs typeface="Dubai Light" panose="020B0303030403030204" pitchFamily="34" charset="-78"/>
              </a:rPr>
              <a:t>(sought to destroy the doctrine of Balaam)</a:t>
            </a:r>
          </a:p>
          <a:p>
            <a:pPr marL="358775" indent="-358775">
              <a:spcBef>
                <a:spcPts val="18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Kept a javelin in his hand – aggressive in fighting for Yahweh</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Kills the </a:t>
            </a:r>
            <a:r>
              <a:rPr lang="en-GB" sz="2800" dirty="0" err="1">
                <a:solidFill>
                  <a:srgbClr val="525038"/>
                </a:solidFill>
                <a:latin typeface="Dubai Light" panose="020B0303030403030204" pitchFamily="34" charset="-78"/>
                <a:cs typeface="Dubai Light" panose="020B0303030403030204" pitchFamily="34" charset="-78"/>
              </a:rPr>
              <a:t>Midianitish</a:t>
            </a:r>
            <a:r>
              <a:rPr lang="en-GB" sz="2800" dirty="0">
                <a:solidFill>
                  <a:srgbClr val="525038"/>
                </a:solidFill>
                <a:latin typeface="Dubai Light" panose="020B0303030403030204" pitchFamily="34" charset="-78"/>
                <a:cs typeface="Dubai Light" panose="020B0303030403030204" pitchFamily="34" charset="-78"/>
              </a:rPr>
              <a:t> woman</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Promised an everlasting priesthood</a:t>
            </a:r>
          </a:p>
          <a:p>
            <a:endParaRPr lang="en-GB" dirty="0"/>
          </a:p>
        </p:txBody>
      </p:sp>
      <p:sp>
        <p:nvSpPr>
          <p:cNvPr id="10" name="TextBox 9">
            <a:extLst>
              <a:ext uri="{FF2B5EF4-FFF2-40B4-BE49-F238E27FC236}">
                <a16:creationId xmlns:a16="http://schemas.microsoft.com/office/drawing/2014/main" id="{0B20C67D-FD30-49DF-ACF9-4F6CEA53AA2B}"/>
              </a:ext>
            </a:extLst>
          </p:cNvPr>
          <p:cNvSpPr txBox="1"/>
          <p:nvPr/>
        </p:nvSpPr>
        <p:spPr>
          <a:xfrm>
            <a:off x="7529398" y="1610501"/>
            <a:ext cx="4454611" cy="5447645"/>
          </a:xfrm>
          <a:prstGeom prst="rect">
            <a:avLst/>
          </a:prstGeom>
          <a:noFill/>
        </p:spPr>
        <p:txBody>
          <a:bodyPr wrap="square" rtlCol="0">
            <a:spAutoFit/>
          </a:bodyPr>
          <a:lstStyle/>
          <a:p>
            <a:pPr algn="ctr">
              <a:spcBef>
                <a:spcPts val="600"/>
              </a:spcBef>
            </a:pPr>
            <a:r>
              <a:rPr lang="en-GB" sz="2800" b="1" u="sng" dirty="0">
                <a:solidFill>
                  <a:srgbClr val="FF0000"/>
                </a:solidFill>
                <a:latin typeface="Dubai Light" panose="020B0303030403030204" pitchFamily="34" charset="-78"/>
                <a:cs typeface="Dubai Light" panose="020B0303030403030204" pitchFamily="34" charset="-78"/>
              </a:rPr>
              <a:t>Second Phinehas</a:t>
            </a:r>
          </a:p>
          <a:p>
            <a:pPr algn="ctr">
              <a:spcBef>
                <a:spcPts val="600"/>
              </a:spcBef>
            </a:pPr>
            <a:r>
              <a:rPr lang="en-GB" sz="2800" i="1" dirty="0">
                <a:solidFill>
                  <a:srgbClr val="FF0000"/>
                </a:solidFill>
                <a:latin typeface="Dubai Light" panose="020B0303030403030204" pitchFamily="34" charset="-78"/>
                <a:cs typeface="Dubai Light" panose="020B0303030403030204" pitchFamily="34" charset="-78"/>
              </a:rPr>
              <a:t>(sought to uphold the doctrine of Balaam)</a:t>
            </a:r>
            <a:endParaRPr lang="en-GB" sz="2800" dirty="0">
              <a:solidFill>
                <a:srgbClr val="525038"/>
              </a:solidFill>
              <a:latin typeface="Dubai Light" panose="020B0303030403030204" pitchFamily="34" charset="-78"/>
              <a:cs typeface="Dubai Light" panose="020B0303030403030204" pitchFamily="34" charset="-78"/>
            </a:endParaRP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Kept a flesh hook of 3 teeth in his hand – aggressive in fighting for selfish lusts</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Lays with the women</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Promised a </a:t>
            </a:r>
            <a:r>
              <a:rPr lang="en-GB" sz="2800" dirty="0" err="1">
                <a:solidFill>
                  <a:srgbClr val="525038"/>
                </a:solidFill>
                <a:latin typeface="Dubai Light" panose="020B0303030403030204" pitchFamily="34" charset="-78"/>
                <a:cs typeface="Dubai Light" panose="020B0303030403030204" pitchFamily="34" charset="-78"/>
              </a:rPr>
              <a:t>permantly</a:t>
            </a:r>
            <a:r>
              <a:rPr lang="en-GB" sz="2800" dirty="0">
                <a:solidFill>
                  <a:srgbClr val="525038"/>
                </a:solidFill>
                <a:latin typeface="Dubai Light" panose="020B0303030403030204" pitchFamily="34" charset="-78"/>
                <a:cs typeface="Dubai Light" panose="020B0303030403030204" pitchFamily="34" charset="-78"/>
              </a:rPr>
              <a:t> terminated priesthood</a:t>
            </a:r>
          </a:p>
          <a:p>
            <a:endParaRPr lang="en-GB" dirty="0"/>
          </a:p>
        </p:txBody>
      </p:sp>
    </p:spTree>
    <p:extLst>
      <p:ext uri="{BB962C8B-B14F-4D97-AF65-F5344CB8AC3E}">
        <p14:creationId xmlns:p14="http://schemas.microsoft.com/office/powerpoint/2010/main" val="156019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61392"/>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Samson</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3E88EE-A044-4DF3-B9C4-895799CE857B}"/>
              </a:ext>
            </a:extLst>
          </p:cNvPr>
          <p:cNvPicPr>
            <a:picLocks noChangeAspect="1"/>
          </p:cNvPicPr>
          <p:nvPr/>
        </p:nvPicPr>
        <p:blipFill rotWithShape="1">
          <a:blip r:embed="rId2">
            <a:extLst>
              <a:ext uri="{28A0092B-C50C-407E-A947-70E740481C1C}">
                <a14:useLocalDpi xmlns:a14="http://schemas.microsoft.com/office/drawing/2010/main" val="0"/>
              </a:ext>
            </a:extLst>
          </a:blip>
          <a:srcRect l="10430" t="13185" r="62201"/>
          <a:stretch/>
        </p:blipFill>
        <p:spPr>
          <a:xfrm>
            <a:off x="154461" y="142523"/>
            <a:ext cx="2650524" cy="6554632"/>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A29D5469-57CE-47E1-A05B-2B1B680AAE89}"/>
              </a:ext>
            </a:extLst>
          </p:cNvPr>
          <p:cNvSpPr txBox="1"/>
          <p:nvPr/>
        </p:nvSpPr>
        <p:spPr>
          <a:xfrm>
            <a:off x="5402853" y="1682956"/>
            <a:ext cx="8700824" cy="523220"/>
          </a:xfrm>
          <a:prstGeom prst="rect">
            <a:avLst/>
          </a:prstGeom>
          <a:noFill/>
        </p:spPr>
        <p:txBody>
          <a:bodyPr wrap="square" rtlCol="0">
            <a:spAutoFit/>
          </a:bodyPr>
          <a:lstStyle/>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40 Years of the Philistines</a:t>
            </a:r>
          </a:p>
        </p:txBody>
      </p:sp>
      <p:cxnSp>
        <p:nvCxnSpPr>
          <p:cNvPr id="3" name="Straight Connector 2">
            <a:extLst>
              <a:ext uri="{FF2B5EF4-FFF2-40B4-BE49-F238E27FC236}">
                <a16:creationId xmlns:a16="http://schemas.microsoft.com/office/drawing/2014/main" id="{5FA43A22-AF1D-4F09-B564-7DAB4C5EFFEB}"/>
              </a:ext>
            </a:extLst>
          </p:cNvPr>
          <p:cNvCxnSpPr/>
          <p:nvPr/>
        </p:nvCxnSpPr>
        <p:spPr>
          <a:xfrm>
            <a:off x="3987098" y="2348277"/>
            <a:ext cx="6984221" cy="0"/>
          </a:xfrm>
          <a:prstGeom prst="line">
            <a:avLst/>
          </a:prstGeom>
          <a:ln w="19050">
            <a:solidFill>
              <a:srgbClr val="525038"/>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8C6CB02-64F0-4042-9388-845CCB2B674F}"/>
              </a:ext>
            </a:extLst>
          </p:cNvPr>
          <p:cNvCxnSpPr/>
          <p:nvPr/>
        </p:nvCxnSpPr>
        <p:spPr>
          <a:xfrm>
            <a:off x="3987098" y="2032687"/>
            <a:ext cx="0" cy="747584"/>
          </a:xfrm>
          <a:prstGeom prst="line">
            <a:avLst/>
          </a:prstGeom>
          <a:ln w="28575">
            <a:solidFill>
              <a:srgbClr val="5250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792E48-8089-4657-AB14-E5AA8C33D5EE}"/>
              </a:ext>
            </a:extLst>
          </p:cNvPr>
          <p:cNvCxnSpPr/>
          <p:nvPr/>
        </p:nvCxnSpPr>
        <p:spPr>
          <a:xfrm>
            <a:off x="10966623" y="2024455"/>
            <a:ext cx="0" cy="747584"/>
          </a:xfrm>
          <a:prstGeom prst="line">
            <a:avLst/>
          </a:prstGeom>
          <a:ln w="28575">
            <a:solidFill>
              <a:srgbClr val="525038"/>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F3A8DE0-E343-404F-AFA6-CE03C599900A}"/>
              </a:ext>
            </a:extLst>
          </p:cNvPr>
          <p:cNvSpPr txBox="1"/>
          <p:nvPr/>
        </p:nvSpPr>
        <p:spPr>
          <a:xfrm>
            <a:off x="3108617" y="3017976"/>
            <a:ext cx="4577287" cy="523220"/>
          </a:xfrm>
          <a:prstGeom prst="rect">
            <a:avLst/>
          </a:prstGeom>
          <a:noFill/>
        </p:spPr>
        <p:txBody>
          <a:bodyPr wrap="square" rtlCol="0">
            <a:spAutoFit/>
          </a:bodyPr>
          <a:lstStyle/>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Began in Judges 13</a:t>
            </a:r>
          </a:p>
        </p:txBody>
      </p:sp>
      <p:sp>
        <p:nvSpPr>
          <p:cNvPr id="15" name="TextBox 14">
            <a:extLst>
              <a:ext uri="{FF2B5EF4-FFF2-40B4-BE49-F238E27FC236}">
                <a16:creationId xmlns:a16="http://schemas.microsoft.com/office/drawing/2014/main" id="{CDF64A1E-0C2A-440E-8219-E1EABFE193A9}"/>
              </a:ext>
            </a:extLst>
          </p:cNvPr>
          <p:cNvSpPr txBox="1"/>
          <p:nvPr/>
        </p:nvSpPr>
        <p:spPr>
          <a:xfrm>
            <a:off x="9441452" y="3155591"/>
            <a:ext cx="2816450" cy="523220"/>
          </a:xfrm>
          <a:prstGeom prst="rect">
            <a:avLst/>
          </a:prstGeom>
          <a:noFill/>
        </p:spPr>
        <p:txBody>
          <a:bodyPr wrap="square" rtlCol="0">
            <a:spAutoFit/>
          </a:bodyPr>
          <a:lstStyle/>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Ended in 1Sam 7</a:t>
            </a:r>
          </a:p>
        </p:txBody>
      </p:sp>
    </p:spTree>
    <p:extLst>
      <p:ext uri="{BB962C8B-B14F-4D97-AF65-F5344CB8AC3E}">
        <p14:creationId xmlns:p14="http://schemas.microsoft.com/office/powerpoint/2010/main" val="212576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61392"/>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Samson</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3E88EE-A044-4DF3-B9C4-895799CE857B}"/>
              </a:ext>
            </a:extLst>
          </p:cNvPr>
          <p:cNvPicPr>
            <a:picLocks noChangeAspect="1"/>
          </p:cNvPicPr>
          <p:nvPr/>
        </p:nvPicPr>
        <p:blipFill rotWithShape="1">
          <a:blip r:embed="rId2">
            <a:extLst>
              <a:ext uri="{28A0092B-C50C-407E-A947-70E740481C1C}">
                <a14:useLocalDpi xmlns:a14="http://schemas.microsoft.com/office/drawing/2010/main" val="0"/>
              </a:ext>
            </a:extLst>
          </a:blip>
          <a:srcRect l="10430" t="13185" r="62201"/>
          <a:stretch/>
        </p:blipFill>
        <p:spPr>
          <a:xfrm>
            <a:off x="154461" y="142523"/>
            <a:ext cx="2650524" cy="6554632"/>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A29D5469-57CE-47E1-A05B-2B1B680AAE89}"/>
              </a:ext>
            </a:extLst>
          </p:cNvPr>
          <p:cNvSpPr txBox="1"/>
          <p:nvPr/>
        </p:nvSpPr>
        <p:spPr>
          <a:xfrm>
            <a:off x="5402853" y="1682956"/>
            <a:ext cx="8700824" cy="523220"/>
          </a:xfrm>
          <a:prstGeom prst="rect">
            <a:avLst/>
          </a:prstGeom>
          <a:noFill/>
        </p:spPr>
        <p:txBody>
          <a:bodyPr wrap="square" rtlCol="0">
            <a:spAutoFit/>
          </a:bodyPr>
          <a:lstStyle/>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40 Years of the Philistines</a:t>
            </a:r>
          </a:p>
        </p:txBody>
      </p:sp>
      <p:cxnSp>
        <p:nvCxnSpPr>
          <p:cNvPr id="3" name="Straight Connector 2">
            <a:extLst>
              <a:ext uri="{FF2B5EF4-FFF2-40B4-BE49-F238E27FC236}">
                <a16:creationId xmlns:a16="http://schemas.microsoft.com/office/drawing/2014/main" id="{5FA43A22-AF1D-4F09-B564-7DAB4C5EFFEB}"/>
              </a:ext>
            </a:extLst>
          </p:cNvPr>
          <p:cNvCxnSpPr/>
          <p:nvPr/>
        </p:nvCxnSpPr>
        <p:spPr>
          <a:xfrm>
            <a:off x="3987098" y="2348277"/>
            <a:ext cx="6984221" cy="0"/>
          </a:xfrm>
          <a:prstGeom prst="line">
            <a:avLst/>
          </a:prstGeom>
          <a:ln w="19050">
            <a:solidFill>
              <a:srgbClr val="525038"/>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8C6CB02-64F0-4042-9388-845CCB2B674F}"/>
              </a:ext>
            </a:extLst>
          </p:cNvPr>
          <p:cNvCxnSpPr/>
          <p:nvPr/>
        </p:nvCxnSpPr>
        <p:spPr>
          <a:xfrm>
            <a:off x="3987098" y="2032687"/>
            <a:ext cx="0" cy="747584"/>
          </a:xfrm>
          <a:prstGeom prst="line">
            <a:avLst/>
          </a:prstGeom>
          <a:ln w="28575">
            <a:solidFill>
              <a:srgbClr val="5250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792E48-8089-4657-AB14-E5AA8C33D5EE}"/>
              </a:ext>
            </a:extLst>
          </p:cNvPr>
          <p:cNvCxnSpPr/>
          <p:nvPr/>
        </p:nvCxnSpPr>
        <p:spPr>
          <a:xfrm>
            <a:off x="10966623" y="2024455"/>
            <a:ext cx="0" cy="747584"/>
          </a:xfrm>
          <a:prstGeom prst="line">
            <a:avLst/>
          </a:prstGeom>
          <a:ln w="28575">
            <a:solidFill>
              <a:srgbClr val="525038"/>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F3A8DE0-E343-404F-AFA6-CE03C599900A}"/>
              </a:ext>
            </a:extLst>
          </p:cNvPr>
          <p:cNvSpPr txBox="1"/>
          <p:nvPr/>
        </p:nvSpPr>
        <p:spPr>
          <a:xfrm>
            <a:off x="3108617" y="3017976"/>
            <a:ext cx="4577287" cy="523220"/>
          </a:xfrm>
          <a:prstGeom prst="rect">
            <a:avLst/>
          </a:prstGeom>
          <a:noFill/>
        </p:spPr>
        <p:txBody>
          <a:bodyPr wrap="square" rtlCol="0">
            <a:spAutoFit/>
          </a:bodyPr>
          <a:lstStyle/>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Began in Judges 13</a:t>
            </a:r>
          </a:p>
        </p:txBody>
      </p:sp>
      <p:sp>
        <p:nvSpPr>
          <p:cNvPr id="15" name="TextBox 14">
            <a:extLst>
              <a:ext uri="{FF2B5EF4-FFF2-40B4-BE49-F238E27FC236}">
                <a16:creationId xmlns:a16="http://schemas.microsoft.com/office/drawing/2014/main" id="{CDF64A1E-0C2A-440E-8219-E1EABFE193A9}"/>
              </a:ext>
            </a:extLst>
          </p:cNvPr>
          <p:cNvSpPr txBox="1"/>
          <p:nvPr/>
        </p:nvSpPr>
        <p:spPr>
          <a:xfrm>
            <a:off x="9441452" y="3155591"/>
            <a:ext cx="2816450" cy="523220"/>
          </a:xfrm>
          <a:prstGeom prst="rect">
            <a:avLst/>
          </a:prstGeom>
          <a:noFill/>
        </p:spPr>
        <p:txBody>
          <a:bodyPr wrap="square" rtlCol="0">
            <a:spAutoFit/>
          </a:bodyPr>
          <a:lstStyle/>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Ended in 1Sam 7</a:t>
            </a:r>
          </a:p>
        </p:txBody>
      </p:sp>
      <p:cxnSp>
        <p:nvCxnSpPr>
          <p:cNvPr id="16" name="Straight Connector 15">
            <a:extLst>
              <a:ext uri="{FF2B5EF4-FFF2-40B4-BE49-F238E27FC236}">
                <a16:creationId xmlns:a16="http://schemas.microsoft.com/office/drawing/2014/main" id="{58CA71EF-EB44-4056-A5DC-D28E84297FC3}"/>
              </a:ext>
            </a:extLst>
          </p:cNvPr>
          <p:cNvCxnSpPr>
            <a:cxnSpLocks/>
          </p:cNvCxnSpPr>
          <p:nvPr/>
        </p:nvCxnSpPr>
        <p:spPr>
          <a:xfrm>
            <a:off x="4139498" y="2388973"/>
            <a:ext cx="0" cy="2325130"/>
          </a:xfrm>
          <a:prstGeom prst="line">
            <a:avLst/>
          </a:prstGeom>
          <a:ln w="28575">
            <a:solidFill>
              <a:srgbClr val="52503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0CB00E-6778-427E-9A99-06BED2A24ACE}"/>
              </a:ext>
            </a:extLst>
          </p:cNvPr>
          <p:cNvCxnSpPr>
            <a:cxnSpLocks/>
          </p:cNvCxnSpPr>
          <p:nvPr/>
        </p:nvCxnSpPr>
        <p:spPr>
          <a:xfrm>
            <a:off x="7238984" y="2378631"/>
            <a:ext cx="0" cy="2325130"/>
          </a:xfrm>
          <a:prstGeom prst="line">
            <a:avLst/>
          </a:prstGeom>
          <a:ln w="28575">
            <a:solidFill>
              <a:srgbClr val="52503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A201BE-9B38-4392-9C06-5149CDC9D3F9}"/>
              </a:ext>
            </a:extLst>
          </p:cNvPr>
          <p:cNvCxnSpPr>
            <a:cxnSpLocks/>
          </p:cNvCxnSpPr>
          <p:nvPr/>
        </p:nvCxnSpPr>
        <p:spPr>
          <a:xfrm>
            <a:off x="10754482" y="2363185"/>
            <a:ext cx="0" cy="2325130"/>
          </a:xfrm>
          <a:prstGeom prst="line">
            <a:avLst/>
          </a:prstGeom>
          <a:ln w="28575">
            <a:solidFill>
              <a:srgbClr val="525038"/>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F7B63C5-8886-45CC-95E1-75D7507917F7}"/>
              </a:ext>
            </a:extLst>
          </p:cNvPr>
          <p:cNvSpPr txBox="1"/>
          <p:nvPr/>
        </p:nvSpPr>
        <p:spPr>
          <a:xfrm>
            <a:off x="3261018" y="4772165"/>
            <a:ext cx="3572268" cy="1461939"/>
          </a:xfrm>
          <a:prstGeom prst="rect">
            <a:avLst/>
          </a:prstGeom>
          <a:noFill/>
        </p:spPr>
        <p:txBody>
          <a:bodyPr wrap="square" rtlCol="0">
            <a:spAutoFit/>
          </a:bodyPr>
          <a:lstStyle/>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Samson born</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“He will begin to destroy the Philistines”</a:t>
            </a:r>
          </a:p>
        </p:txBody>
      </p:sp>
      <p:cxnSp>
        <p:nvCxnSpPr>
          <p:cNvPr id="20" name="Straight Connector 19">
            <a:extLst>
              <a:ext uri="{FF2B5EF4-FFF2-40B4-BE49-F238E27FC236}">
                <a16:creationId xmlns:a16="http://schemas.microsoft.com/office/drawing/2014/main" id="{632CEEF3-6460-430E-9B04-2A870B0B12EC}"/>
              </a:ext>
            </a:extLst>
          </p:cNvPr>
          <p:cNvCxnSpPr>
            <a:cxnSpLocks/>
          </p:cNvCxnSpPr>
          <p:nvPr/>
        </p:nvCxnSpPr>
        <p:spPr>
          <a:xfrm>
            <a:off x="7302843" y="4236801"/>
            <a:ext cx="3398108" cy="0"/>
          </a:xfrm>
          <a:prstGeom prst="line">
            <a:avLst/>
          </a:prstGeom>
          <a:ln w="19050">
            <a:solidFill>
              <a:srgbClr val="525038"/>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91EEF43-4926-410E-80FB-99AB1D1965D2}"/>
              </a:ext>
            </a:extLst>
          </p:cNvPr>
          <p:cNvSpPr txBox="1"/>
          <p:nvPr/>
        </p:nvSpPr>
        <p:spPr>
          <a:xfrm>
            <a:off x="7654996" y="4442151"/>
            <a:ext cx="2816450" cy="954107"/>
          </a:xfrm>
          <a:prstGeom prst="rect">
            <a:avLst/>
          </a:prstGeom>
          <a:noFill/>
        </p:spPr>
        <p:txBody>
          <a:bodyPr wrap="square" rtlCol="0">
            <a:spAutoFit/>
          </a:bodyPr>
          <a:lstStyle/>
          <a:p>
            <a:pPr>
              <a:spcBef>
                <a:spcPts val="600"/>
              </a:spcBef>
            </a:pPr>
            <a:r>
              <a:rPr lang="en-GB" sz="2800" dirty="0">
                <a:solidFill>
                  <a:srgbClr val="525038"/>
                </a:solidFill>
                <a:latin typeface="Dubai Light" panose="020B0303030403030204" pitchFamily="34" charset="-78"/>
                <a:cs typeface="Dubai Light" panose="020B0303030403030204" pitchFamily="34" charset="-78"/>
              </a:rPr>
              <a:t>Samsons 20 years as Judge</a:t>
            </a:r>
          </a:p>
        </p:txBody>
      </p:sp>
      <p:sp>
        <p:nvSpPr>
          <p:cNvPr id="22" name="TextBox 21">
            <a:extLst>
              <a:ext uri="{FF2B5EF4-FFF2-40B4-BE49-F238E27FC236}">
                <a16:creationId xmlns:a16="http://schemas.microsoft.com/office/drawing/2014/main" id="{D526E1C4-ABD3-4CE8-B5F3-BE7D28EEAE6B}"/>
              </a:ext>
            </a:extLst>
          </p:cNvPr>
          <p:cNvSpPr txBox="1"/>
          <p:nvPr/>
        </p:nvSpPr>
        <p:spPr>
          <a:xfrm>
            <a:off x="9211965" y="5183076"/>
            <a:ext cx="3527847" cy="1384995"/>
          </a:xfrm>
          <a:prstGeom prst="rect">
            <a:avLst/>
          </a:prstGeom>
          <a:noFill/>
        </p:spPr>
        <p:txBody>
          <a:bodyPr wrap="square" rtlCol="0">
            <a:spAutoFit/>
          </a:bodyPr>
          <a:lstStyle/>
          <a:p>
            <a:pPr>
              <a:spcBef>
                <a:spcPts val="600"/>
              </a:spcBef>
            </a:pPr>
            <a:r>
              <a:rPr lang="en-GB" sz="2800" dirty="0">
                <a:solidFill>
                  <a:srgbClr val="525038"/>
                </a:solidFill>
                <a:latin typeface="Dubai Light" panose="020B0303030403030204" pitchFamily="34" charset="-78"/>
                <a:cs typeface="Dubai Light" panose="020B0303030403030204" pitchFamily="34" charset="-78"/>
              </a:rPr>
              <a:t>Samuel begins as Judge. “Philistines came no more”</a:t>
            </a:r>
          </a:p>
        </p:txBody>
      </p:sp>
    </p:spTree>
    <p:extLst>
      <p:ext uri="{BB962C8B-B14F-4D97-AF65-F5344CB8AC3E}">
        <p14:creationId xmlns:p14="http://schemas.microsoft.com/office/powerpoint/2010/main" val="392720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Three Nazarites From Birth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3E88EE-A044-4DF3-B9C4-895799CE857B}"/>
              </a:ext>
            </a:extLst>
          </p:cNvPr>
          <p:cNvPicPr>
            <a:picLocks noChangeAspect="1"/>
          </p:cNvPicPr>
          <p:nvPr/>
        </p:nvPicPr>
        <p:blipFill rotWithShape="1">
          <a:blip r:embed="rId2">
            <a:extLst>
              <a:ext uri="{28A0092B-C50C-407E-A947-70E740481C1C}">
                <a14:useLocalDpi xmlns:a14="http://schemas.microsoft.com/office/drawing/2010/main" val="0"/>
              </a:ext>
            </a:extLst>
          </a:blip>
          <a:srcRect l="10430" t="13185" r="62201"/>
          <a:stretch/>
        </p:blipFill>
        <p:spPr>
          <a:xfrm>
            <a:off x="154461" y="142523"/>
            <a:ext cx="2650524" cy="6554632"/>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A29D5469-57CE-47E1-A05B-2B1B680AAE89}"/>
              </a:ext>
            </a:extLst>
          </p:cNvPr>
          <p:cNvSpPr txBox="1"/>
          <p:nvPr/>
        </p:nvSpPr>
        <p:spPr>
          <a:xfrm>
            <a:off x="3091008" y="1500359"/>
            <a:ext cx="8689605" cy="2400657"/>
          </a:xfrm>
          <a:prstGeom prst="rect">
            <a:avLst/>
          </a:prstGeom>
          <a:noFill/>
        </p:spPr>
        <p:txBody>
          <a:bodyPr wrap="square" rtlCol="0">
            <a:spAutoFit/>
          </a:bodyPr>
          <a:lstStyle/>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Samson 	Lifelong mimic of the High priest</a:t>
            </a:r>
          </a:p>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Samuel	A Levite who is a lifelong mimic of the High Priest</a:t>
            </a:r>
          </a:p>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John the Baptist	A Levite and of the priestly line who is a lifelong mimic of the High Priest.</a:t>
            </a:r>
          </a:p>
        </p:txBody>
      </p:sp>
    </p:spTree>
    <p:extLst>
      <p:ext uri="{BB962C8B-B14F-4D97-AF65-F5344CB8AC3E}">
        <p14:creationId xmlns:p14="http://schemas.microsoft.com/office/powerpoint/2010/main" val="20662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Three Nazarites From Birth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3E88EE-A044-4DF3-B9C4-895799CE857B}"/>
              </a:ext>
            </a:extLst>
          </p:cNvPr>
          <p:cNvPicPr>
            <a:picLocks noChangeAspect="1"/>
          </p:cNvPicPr>
          <p:nvPr/>
        </p:nvPicPr>
        <p:blipFill rotWithShape="1">
          <a:blip r:embed="rId2">
            <a:extLst>
              <a:ext uri="{28A0092B-C50C-407E-A947-70E740481C1C}">
                <a14:useLocalDpi xmlns:a14="http://schemas.microsoft.com/office/drawing/2010/main" val="0"/>
              </a:ext>
            </a:extLst>
          </a:blip>
          <a:srcRect l="10430" t="13185" r="62201"/>
          <a:stretch/>
        </p:blipFill>
        <p:spPr>
          <a:xfrm>
            <a:off x="154461" y="142523"/>
            <a:ext cx="2650524" cy="6554632"/>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A29D5469-57CE-47E1-A05B-2B1B680AAE89}"/>
              </a:ext>
            </a:extLst>
          </p:cNvPr>
          <p:cNvSpPr txBox="1"/>
          <p:nvPr/>
        </p:nvSpPr>
        <p:spPr>
          <a:xfrm>
            <a:off x="3091009" y="1500359"/>
            <a:ext cx="8689605" cy="5293757"/>
          </a:xfrm>
          <a:prstGeom prst="rect">
            <a:avLst/>
          </a:prstGeom>
          <a:noFill/>
        </p:spPr>
        <p:txBody>
          <a:bodyPr wrap="square" rtlCol="0">
            <a:spAutoFit/>
          </a:bodyPr>
          <a:lstStyle/>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Samson 	Lifelong mimic of the High priest</a:t>
            </a:r>
          </a:p>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Samuel	A Levite who is a lifelong mimic of the High Priest</a:t>
            </a:r>
          </a:p>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John the Baptist	A Levite and of the priestly line who is a lifelong mimic of the High Priest.</a:t>
            </a:r>
          </a:p>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Jesus	The one who ends up being the ACTUAL High Priest</a:t>
            </a:r>
          </a:p>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	- Yet not in priestly line</a:t>
            </a:r>
          </a:p>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	- Not even a Levite</a:t>
            </a:r>
          </a:p>
          <a:p>
            <a:pPr marL="2782888" indent="-2782888">
              <a:spcBef>
                <a:spcPts val="600"/>
              </a:spcBef>
            </a:pPr>
            <a:r>
              <a:rPr lang="en-GB" sz="2800" dirty="0">
                <a:solidFill>
                  <a:srgbClr val="525038"/>
                </a:solidFill>
                <a:latin typeface="Dubai Light" panose="020B0303030403030204" pitchFamily="34" charset="-78"/>
                <a:cs typeface="Dubai Light" panose="020B0303030403030204" pitchFamily="34" charset="-78"/>
              </a:rPr>
              <a:t>	- Not even described as a Nazarite (touches the dead, drinks wine)</a:t>
            </a:r>
          </a:p>
        </p:txBody>
      </p:sp>
    </p:spTree>
    <p:extLst>
      <p:ext uri="{BB962C8B-B14F-4D97-AF65-F5344CB8AC3E}">
        <p14:creationId xmlns:p14="http://schemas.microsoft.com/office/powerpoint/2010/main" val="256215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Three Nazarites From Birth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3E88EE-A044-4DF3-B9C4-895799CE857B}"/>
              </a:ext>
            </a:extLst>
          </p:cNvPr>
          <p:cNvPicPr>
            <a:picLocks noChangeAspect="1"/>
          </p:cNvPicPr>
          <p:nvPr/>
        </p:nvPicPr>
        <p:blipFill rotWithShape="1">
          <a:blip r:embed="rId2">
            <a:extLst>
              <a:ext uri="{28A0092B-C50C-407E-A947-70E740481C1C}">
                <a14:useLocalDpi xmlns:a14="http://schemas.microsoft.com/office/drawing/2010/main" val="0"/>
              </a:ext>
            </a:extLst>
          </a:blip>
          <a:srcRect l="10430" t="13185" r="62201"/>
          <a:stretch/>
        </p:blipFill>
        <p:spPr>
          <a:xfrm>
            <a:off x="154461" y="142523"/>
            <a:ext cx="2650524" cy="6554632"/>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A29D5469-57CE-47E1-A05B-2B1B680AAE89}"/>
              </a:ext>
            </a:extLst>
          </p:cNvPr>
          <p:cNvSpPr txBox="1"/>
          <p:nvPr/>
        </p:nvSpPr>
        <p:spPr>
          <a:xfrm>
            <a:off x="3008874" y="1612559"/>
            <a:ext cx="4454611" cy="4985980"/>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Samson</a:t>
            </a:r>
            <a:r>
              <a:rPr lang="en-GB" sz="2800" dirty="0">
                <a:solidFill>
                  <a:srgbClr val="525038"/>
                </a:solidFill>
                <a:latin typeface="Dubai Light" panose="020B0303030403030204" pitchFamily="34" charset="-78"/>
                <a:cs typeface="Dubai Light" panose="020B0303030403030204" pitchFamily="34" charset="-78"/>
              </a:rPr>
              <a:t> </a:t>
            </a:r>
          </a:p>
          <a:p>
            <a:pPr algn="ctr">
              <a:spcBef>
                <a:spcPts val="1200"/>
              </a:spcBef>
              <a:spcAft>
                <a:spcPts val="1200"/>
              </a:spcAft>
            </a:pPr>
            <a:r>
              <a:rPr lang="en-GB" sz="2800" dirty="0">
                <a:solidFill>
                  <a:srgbClr val="525038"/>
                </a:solidFill>
                <a:latin typeface="Dubai Light" panose="020B0303030403030204" pitchFamily="34" charset="-78"/>
                <a:cs typeface="Dubai Light" panose="020B0303030403030204" pitchFamily="34" charset="-78"/>
              </a:rPr>
              <a:t>At birth</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Manoah’s wife was barren</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Manoah became afraid</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 child to be a Nazarite</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Asked for reassurance</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 child grew and Yahweh blessed him” How? “The Spirit of Yahweh came mightily upon him”</a:t>
            </a:r>
          </a:p>
          <a:p>
            <a:endParaRPr lang="en-GB" dirty="0"/>
          </a:p>
        </p:txBody>
      </p:sp>
      <p:sp>
        <p:nvSpPr>
          <p:cNvPr id="9" name="TextBox 8">
            <a:extLst>
              <a:ext uri="{FF2B5EF4-FFF2-40B4-BE49-F238E27FC236}">
                <a16:creationId xmlns:a16="http://schemas.microsoft.com/office/drawing/2014/main" id="{46F4E932-7BC3-4DAA-948D-03E760E43F7D}"/>
              </a:ext>
            </a:extLst>
          </p:cNvPr>
          <p:cNvSpPr txBox="1"/>
          <p:nvPr/>
        </p:nvSpPr>
        <p:spPr>
          <a:xfrm>
            <a:off x="7529398" y="1610501"/>
            <a:ext cx="4454611" cy="4124206"/>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John Baptist</a:t>
            </a:r>
          </a:p>
          <a:p>
            <a:pPr algn="ctr">
              <a:spcBef>
                <a:spcPts val="1200"/>
              </a:spcBef>
              <a:spcAft>
                <a:spcPts val="1200"/>
              </a:spcAft>
            </a:pPr>
            <a:r>
              <a:rPr lang="en-GB" sz="2800" dirty="0">
                <a:solidFill>
                  <a:srgbClr val="525038"/>
                </a:solidFill>
                <a:latin typeface="Dubai Light" panose="020B0303030403030204" pitchFamily="34" charset="-78"/>
                <a:cs typeface="Dubai Light" panose="020B0303030403030204" pitchFamily="34" charset="-78"/>
              </a:rPr>
              <a:t>At birth</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Elisabeth was barren</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Zechariah was afraid</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 child to be a Nazarite</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Asked for reassurance</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 child grew and waxed strong in spirit”</a:t>
            </a:r>
          </a:p>
          <a:p>
            <a:endParaRPr lang="en-GB" dirty="0"/>
          </a:p>
        </p:txBody>
      </p:sp>
    </p:spTree>
    <p:extLst>
      <p:ext uri="{BB962C8B-B14F-4D97-AF65-F5344CB8AC3E}">
        <p14:creationId xmlns:p14="http://schemas.microsoft.com/office/powerpoint/2010/main" val="131409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Three Nazarites From Birth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3E88EE-A044-4DF3-B9C4-895799CE857B}"/>
              </a:ext>
            </a:extLst>
          </p:cNvPr>
          <p:cNvPicPr>
            <a:picLocks noChangeAspect="1"/>
          </p:cNvPicPr>
          <p:nvPr/>
        </p:nvPicPr>
        <p:blipFill rotWithShape="1">
          <a:blip r:embed="rId2">
            <a:extLst>
              <a:ext uri="{28A0092B-C50C-407E-A947-70E740481C1C}">
                <a14:useLocalDpi xmlns:a14="http://schemas.microsoft.com/office/drawing/2010/main" val="0"/>
              </a:ext>
            </a:extLst>
          </a:blip>
          <a:srcRect l="10430" t="13185" r="62201"/>
          <a:stretch/>
        </p:blipFill>
        <p:spPr>
          <a:xfrm>
            <a:off x="154461" y="142523"/>
            <a:ext cx="2650524" cy="6554632"/>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A29D5469-57CE-47E1-A05B-2B1B680AAE89}"/>
              </a:ext>
            </a:extLst>
          </p:cNvPr>
          <p:cNvSpPr txBox="1"/>
          <p:nvPr/>
        </p:nvSpPr>
        <p:spPr>
          <a:xfrm>
            <a:off x="3008874" y="1348899"/>
            <a:ext cx="4454611" cy="5847755"/>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Samson</a:t>
            </a:r>
            <a:r>
              <a:rPr lang="en-GB" sz="2800" dirty="0">
                <a:solidFill>
                  <a:srgbClr val="525038"/>
                </a:solidFill>
                <a:latin typeface="Dubai Light" panose="020B0303030403030204" pitchFamily="34" charset="-78"/>
                <a:cs typeface="Dubai Light" panose="020B0303030403030204" pitchFamily="34" charset="-78"/>
              </a:rPr>
              <a:t> </a:t>
            </a:r>
          </a:p>
          <a:p>
            <a:pPr algn="ctr">
              <a:spcBef>
                <a:spcPts val="1200"/>
              </a:spcBef>
              <a:spcAft>
                <a:spcPts val="600"/>
              </a:spcAft>
            </a:pPr>
            <a:r>
              <a:rPr lang="en-GB" sz="2800" dirty="0">
                <a:solidFill>
                  <a:srgbClr val="525038"/>
                </a:solidFill>
                <a:latin typeface="Dubai Light" panose="020B0303030403030204" pitchFamily="34" charset="-78"/>
                <a:cs typeface="Dubai Light" panose="020B0303030403030204" pitchFamily="34" charset="-78"/>
              </a:rPr>
              <a:t>At death</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Languished in prison</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Betrayed by Delilah</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Celebrating a banquet – Dagon’s feast</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Called for Samson to mock </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Died in Dagon’s temple</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“Then his brethren and all the house of his father came and took him and buried him” </a:t>
            </a:r>
          </a:p>
          <a:p>
            <a:endParaRPr lang="en-GB" dirty="0"/>
          </a:p>
        </p:txBody>
      </p:sp>
      <p:sp>
        <p:nvSpPr>
          <p:cNvPr id="9" name="TextBox 8">
            <a:extLst>
              <a:ext uri="{FF2B5EF4-FFF2-40B4-BE49-F238E27FC236}">
                <a16:creationId xmlns:a16="http://schemas.microsoft.com/office/drawing/2014/main" id="{46F4E932-7BC3-4DAA-948D-03E760E43F7D}"/>
              </a:ext>
            </a:extLst>
          </p:cNvPr>
          <p:cNvSpPr txBox="1"/>
          <p:nvPr/>
        </p:nvSpPr>
        <p:spPr>
          <a:xfrm>
            <a:off x="7529398" y="1346841"/>
            <a:ext cx="4454611" cy="5416868"/>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John Baptist</a:t>
            </a:r>
          </a:p>
          <a:p>
            <a:pPr algn="ctr">
              <a:spcBef>
                <a:spcPts val="1200"/>
              </a:spcBef>
              <a:spcAft>
                <a:spcPts val="600"/>
              </a:spcAft>
            </a:pPr>
            <a:r>
              <a:rPr lang="en-GB" sz="2800" dirty="0">
                <a:solidFill>
                  <a:srgbClr val="525038"/>
                </a:solidFill>
                <a:latin typeface="Dubai Light" panose="020B0303030403030204" pitchFamily="34" charset="-78"/>
                <a:cs typeface="Dubai Light" panose="020B0303030403030204" pitchFamily="34" charset="-78"/>
              </a:rPr>
              <a:t>At death</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Languished in prison</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Betrayed by Herodias</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Celebrating a banquet – Herod’s birthday</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Called for John’s head</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Died in Herod’s palace</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“His disciples came and took up his body and buried it”</a:t>
            </a:r>
          </a:p>
          <a:p>
            <a:endParaRPr lang="en-GB" dirty="0"/>
          </a:p>
        </p:txBody>
      </p:sp>
    </p:spTree>
    <p:extLst>
      <p:ext uri="{BB962C8B-B14F-4D97-AF65-F5344CB8AC3E}">
        <p14:creationId xmlns:p14="http://schemas.microsoft.com/office/powerpoint/2010/main" val="65085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Three Nazarites From Birth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3E88EE-A044-4DF3-B9C4-895799CE857B}"/>
              </a:ext>
            </a:extLst>
          </p:cNvPr>
          <p:cNvPicPr>
            <a:picLocks noChangeAspect="1"/>
          </p:cNvPicPr>
          <p:nvPr/>
        </p:nvPicPr>
        <p:blipFill rotWithShape="1">
          <a:blip r:embed="rId2">
            <a:extLst>
              <a:ext uri="{28A0092B-C50C-407E-A947-70E740481C1C}">
                <a14:useLocalDpi xmlns:a14="http://schemas.microsoft.com/office/drawing/2010/main" val="0"/>
              </a:ext>
            </a:extLst>
          </a:blip>
          <a:srcRect l="10430" t="13185" r="62201"/>
          <a:stretch/>
        </p:blipFill>
        <p:spPr>
          <a:xfrm>
            <a:off x="154461" y="142523"/>
            <a:ext cx="2650524" cy="6554632"/>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A29D5469-57CE-47E1-A05B-2B1B680AAE89}"/>
              </a:ext>
            </a:extLst>
          </p:cNvPr>
          <p:cNvSpPr txBox="1"/>
          <p:nvPr/>
        </p:nvSpPr>
        <p:spPr>
          <a:xfrm>
            <a:off x="3008874" y="1427433"/>
            <a:ext cx="4454611" cy="5262979"/>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Samuel</a:t>
            </a:r>
            <a:endParaRPr lang="en-GB" sz="2800" dirty="0">
              <a:solidFill>
                <a:srgbClr val="525038"/>
              </a:solidFill>
              <a:latin typeface="Dubai Light" panose="020B0303030403030204" pitchFamily="34" charset="-78"/>
              <a:cs typeface="Dubai Light" panose="020B0303030403030204" pitchFamily="34" charset="-78"/>
            </a:endParaRP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Hannah was barren</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Family went every year to Shiloh</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Hannah’s song</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Eli blesses </a:t>
            </a:r>
            <a:r>
              <a:rPr lang="en-GB" sz="2800" dirty="0" err="1">
                <a:solidFill>
                  <a:srgbClr val="525038"/>
                </a:solidFill>
                <a:latin typeface="Dubai Light" panose="020B0303030403030204" pitchFamily="34" charset="-78"/>
                <a:cs typeface="Dubai Light" panose="020B0303030403030204" pitchFamily="34" charset="-78"/>
              </a:rPr>
              <a:t>Elkanah</a:t>
            </a:r>
            <a:r>
              <a:rPr lang="en-GB" sz="2800" dirty="0">
                <a:solidFill>
                  <a:srgbClr val="525038"/>
                </a:solidFill>
                <a:latin typeface="Dubai Light" panose="020B0303030403030204" pitchFamily="34" charset="-78"/>
                <a:cs typeface="Dubai Light" panose="020B0303030403030204" pitchFamily="34" charset="-78"/>
              </a:rPr>
              <a:t> and Hannah in the Temple</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Raised by a ‘father’ not related to him (Eli)</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 child Samuel grew on and was in favour both with Yahweh and also men</a:t>
            </a:r>
          </a:p>
        </p:txBody>
      </p:sp>
      <p:sp>
        <p:nvSpPr>
          <p:cNvPr id="9" name="TextBox 8">
            <a:extLst>
              <a:ext uri="{FF2B5EF4-FFF2-40B4-BE49-F238E27FC236}">
                <a16:creationId xmlns:a16="http://schemas.microsoft.com/office/drawing/2014/main" id="{46F4E932-7BC3-4DAA-948D-03E760E43F7D}"/>
              </a:ext>
            </a:extLst>
          </p:cNvPr>
          <p:cNvSpPr txBox="1"/>
          <p:nvPr/>
        </p:nvSpPr>
        <p:spPr>
          <a:xfrm>
            <a:off x="7529398" y="1425375"/>
            <a:ext cx="4454611" cy="5539978"/>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Jesus</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Mary was a virgin</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Family went every year to Jerusalem</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Mary’s song</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Simeon blesses Joseph and Mary in the Temple</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Raised by a ‘father’ not related to him (Joseph)</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“Jesus increased in wisdom and stature and in favour with God and man”</a:t>
            </a:r>
          </a:p>
          <a:p>
            <a:endParaRPr lang="en-GB" dirty="0"/>
          </a:p>
        </p:txBody>
      </p:sp>
    </p:spTree>
    <p:extLst>
      <p:ext uri="{BB962C8B-B14F-4D97-AF65-F5344CB8AC3E}">
        <p14:creationId xmlns:p14="http://schemas.microsoft.com/office/powerpoint/2010/main" val="359152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Three Nazarites From Birth</a:t>
            </a:r>
          </a:p>
        </p:txBody>
      </p:sp>
      <p:sp>
        <p:nvSpPr>
          <p:cNvPr id="9" name="TextBox 8">
            <a:extLst>
              <a:ext uri="{FF2B5EF4-FFF2-40B4-BE49-F238E27FC236}">
                <a16:creationId xmlns:a16="http://schemas.microsoft.com/office/drawing/2014/main" id="{46F4E932-7BC3-4DAA-948D-03E760E43F7D}"/>
              </a:ext>
            </a:extLst>
          </p:cNvPr>
          <p:cNvSpPr txBox="1"/>
          <p:nvPr/>
        </p:nvSpPr>
        <p:spPr>
          <a:xfrm>
            <a:off x="7529397" y="1156105"/>
            <a:ext cx="4508141" cy="5970865"/>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Jesus</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Aged 12 says “I must be about my Father’s business”</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 child grew and waxed strong in spirit…and the grace of God was upon him”</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God spoke in his ear</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 time when priesthood was corrupt – Annas and Caiaphas</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 priest but not of Aaron</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Filled role of High Priest after his death/resurrection</a:t>
            </a:r>
          </a:p>
          <a:p>
            <a:endParaRPr lang="en-GB" dirty="0"/>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142658"/>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3E88EE-A044-4DF3-B9C4-895799CE857B}"/>
              </a:ext>
            </a:extLst>
          </p:cNvPr>
          <p:cNvPicPr>
            <a:picLocks noChangeAspect="1"/>
          </p:cNvPicPr>
          <p:nvPr/>
        </p:nvPicPr>
        <p:blipFill rotWithShape="1">
          <a:blip r:embed="rId2">
            <a:extLst>
              <a:ext uri="{28A0092B-C50C-407E-A947-70E740481C1C}">
                <a14:useLocalDpi xmlns:a14="http://schemas.microsoft.com/office/drawing/2010/main" val="0"/>
              </a:ext>
            </a:extLst>
          </a:blip>
          <a:srcRect l="10430" t="13185" r="62201"/>
          <a:stretch/>
        </p:blipFill>
        <p:spPr>
          <a:xfrm>
            <a:off x="154461" y="142523"/>
            <a:ext cx="2650524" cy="6554632"/>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A29D5469-57CE-47E1-A05B-2B1B680AAE89}"/>
              </a:ext>
            </a:extLst>
          </p:cNvPr>
          <p:cNvSpPr txBox="1"/>
          <p:nvPr/>
        </p:nvSpPr>
        <p:spPr>
          <a:xfrm>
            <a:off x="3008874" y="1158163"/>
            <a:ext cx="4454611" cy="5693866"/>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Samuel</a:t>
            </a:r>
            <a:endParaRPr lang="en-GB" sz="2800" dirty="0">
              <a:solidFill>
                <a:srgbClr val="525038"/>
              </a:solidFill>
              <a:latin typeface="Dubai Light" panose="020B0303030403030204" pitchFamily="34" charset="-78"/>
              <a:cs typeface="Dubai Light" panose="020B0303030403030204" pitchFamily="34" charset="-78"/>
            </a:endParaRP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Aged 12? Yahweh speaks to him in the Temple</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“Samuel grew and Yahweh was with him”</a:t>
            </a:r>
          </a:p>
          <a:p>
            <a:pPr marL="358775" indent="-358775">
              <a:buFont typeface="Wingdings" panose="05000000000000000000" pitchFamily="2" charset="2"/>
              <a:buChar char="§"/>
            </a:pPr>
            <a:endParaRPr lang="en-GB" sz="2800" dirty="0">
              <a:solidFill>
                <a:srgbClr val="525038"/>
              </a:solidFill>
              <a:latin typeface="Dubai Light" panose="020B0303030403030204" pitchFamily="34" charset="-78"/>
              <a:cs typeface="Dubai Light" panose="020B0303030403030204" pitchFamily="34" charset="-78"/>
            </a:endParaRP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God spoke in his ear</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 time when the priesthood was corrupt – Hophni and Phinehas</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 priest but not of Aaron</a:t>
            </a:r>
          </a:p>
          <a:p>
            <a:pPr marL="358775" indent="-358775">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Filled role of High Priest after death of Eli </a:t>
            </a:r>
          </a:p>
        </p:txBody>
      </p:sp>
    </p:spTree>
    <p:extLst>
      <p:ext uri="{BB962C8B-B14F-4D97-AF65-F5344CB8AC3E}">
        <p14:creationId xmlns:p14="http://schemas.microsoft.com/office/powerpoint/2010/main" val="4140852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15" name="Picture 14" descr="A picture containing building, person, ground, outdoor&#10;&#10;Description automatically generated">
            <a:extLst>
              <a:ext uri="{FF2B5EF4-FFF2-40B4-BE49-F238E27FC236}">
                <a16:creationId xmlns:a16="http://schemas.microsoft.com/office/drawing/2014/main" id="{DAE4DF51-7B3C-432B-8B7F-E4B4FCCC2AD3}"/>
              </a:ext>
            </a:extLst>
          </p:cNvPr>
          <p:cNvPicPr>
            <a:picLocks noChangeAspect="1"/>
          </p:cNvPicPr>
          <p:nvPr/>
        </p:nvPicPr>
        <p:blipFill rotWithShape="1">
          <a:blip r:embed="rId2">
            <a:extLst>
              <a:ext uri="{28A0092B-C50C-407E-A947-70E740481C1C}">
                <a14:useLocalDpi xmlns:a14="http://schemas.microsoft.com/office/drawing/2010/main" val="0"/>
              </a:ext>
            </a:extLst>
          </a:blip>
          <a:srcRect l="735" r="6340" b="-4"/>
          <a:stretch/>
        </p:blipFill>
        <p:spPr>
          <a:xfrm>
            <a:off x="8208583" y="210064"/>
            <a:ext cx="3760834" cy="4047301"/>
          </a:xfrm>
          <a:prstGeom prst="rect">
            <a:avLst/>
          </a:prstGeom>
          <a:scene3d>
            <a:camera prst="orthographicFront"/>
            <a:lightRig rig="threePt" dir="t">
              <a:rot lat="0" lon="0" rev="2700000"/>
            </a:lightRig>
          </a:scene3d>
          <a:sp3d contourW="6350">
            <a:bevelT h="38100"/>
            <a:contourClr>
              <a:srgbClr val="C0C0C0"/>
            </a:contourClr>
          </a:sp3d>
        </p:spPr>
      </p:pic>
      <p:pic>
        <p:nvPicPr>
          <p:cNvPr id="7" name="Picture 6" descr="A picture containing person, building, outdoor, clothing&#10;&#10;Description automatically generated">
            <a:extLst>
              <a:ext uri="{FF2B5EF4-FFF2-40B4-BE49-F238E27FC236}">
                <a16:creationId xmlns:a16="http://schemas.microsoft.com/office/drawing/2014/main" id="{D60572D4-8E9E-4691-B3E5-FA1E947D6AD6}"/>
              </a:ext>
            </a:extLst>
          </p:cNvPr>
          <p:cNvPicPr>
            <a:picLocks noChangeAspect="1"/>
          </p:cNvPicPr>
          <p:nvPr/>
        </p:nvPicPr>
        <p:blipFill rotWithShape="1">
          <a:blip r:embed="rId3">
            <a:extLst>
              <a:ext uri="{28A0092B-C50C-407E-A947-70E740481C1C}">
                <a14:useLocalDpi xmlns:a14="http://schemas.microsoft.com/office/drawing/2010/main" val="0"/>
              </a:ext>
            </a:extLst>
          </a:blip>
          <a:srcRect l="13779" r="23977" b="-1"/>
          <a:stretch/>
        </p:blipFill>
        <p:spPr>
          <a:xfrm>
            <a:off x="4217759" y="210248"/>
            <a:ext cx="3777377" cy="4050855"/>
          </a:xfrm>
          <a:prstGeom prst="rect">
            <a:avLst/>
          </a:prstGeom>
          <a:scene3d>
            <a:camera prst="orthographicFront"/>
            <a:lightRig rig="threePt" dir="t">
              <a:rot lat="0" lon="0" rev="2700000"/>
            </a:lightRig>
          </a:scene3d>
          <a:sp3d contourW="6350">
            <a:bevelT h="38100"/>
            <a:contourClr>
              <a:srgbClr val="C0C0C0"/>
            </a:contourClr>
          </a:sp3d>
        </p:spPr>
      </p:pic>
      <p:pic>
        <p:nvPicPr>
          <p:cNvPr id="9" name="Picture 8" descr="A person sitting on a stone building&#10;&#10;Description automatically generated">
            <a:extLst>
              <a:ext uri="{FF2B5EF4-FFF2-40B4-BE49-F238E27FC236}">
                <a16:creationId xmlns:a16="http://schemas.microsoft.com/office/drawing/2014/main" id="{ED3F12F7-4342-4DA5-A7D0-8099D244885D}"/>
              </a:ext>
            </a:extLst>
          </p:cNvPr>
          <p:cNvPicPr>
            <a:picLocks noChangeAspect="1"/>
          </p:cNvPicPr>
          <p:nvPr/>
        </p:nvPicPr>
        <p:blipFill rotWithShape="1">
          <a:blip r:embed="rId4">
            <a:extLst>
              <a:ext uri="{28A0092B-C50C-407E-A947-70E740481C1C}">
                <a14:useLocalDpi xmlns:a14="http://schemas.microsoft.com/office/drawing/2010/main" val="0"/>
              </a:ext>
            </a:extLst>
          </a:blip>
          <a:srcRect l="30327" t="5" r="9759" b="-3"/>
          <a:stretch/>
        </p:blipFill>
        <p:spPr>
          <a:xfrm>
            <a:off x="236552" y="210248"/>
            <a:ext cx="3762890" cy="4050855"/>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195207" y="4429899"/>
            <a:ext cx="11774365" cy="2248930"/>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44839" y="4775890"/>
            <a:ext cx="11265237" cy="1708160"/>
          </a:xfrm>
          <a:prstGeom prst="rect">
            <a:avLst/>
          </a:prstGeom>
          <a:noFill/>
        </p:spPr>
        <p:txBody>
          <a:bodyPr wrap="square" rtlCol="0">
            <a:spAutoFit/>
          </a:bodyPr>
          <a:lstStyle/>
          <a:p>
            <a:pPr algn="ctr"/>
            <a:r>
              <a:rPr lang="en-GB" sz="4400" dirty="0">
                <a:latin typeface="Copperplate Gothic Light" panose="020E0507020206020404" pitchFamily="34" charset="0"/>
              </a:rPr>
              <a:t>Study 2 – Samuel and Hannah</a:t>
            </a:r>
          </a:p>
          <a:p>
            <a:pPr algn="ctr">
              <a:spcBef>
                <a:spcPts val="1800"/>
              </a:spcBef>
            </a:pPr>
            <a:r>
              <a:rPr lang="en-GB" sz="2800" dirty="0">
                <a:latin typeface="Dubai Light" panose="020B0303030403030204" pitchFamily="34" charset="-78"/>
                <a:cs typeface="Dubai Light" panose="020B0303030403030204" pitchFamily="34" charset="-78"/>
              </a:rPr>
              <a:t>Samuel – Israel’s greatest reformer</a:t>
            </a:r>
          </a:p>
          <a:p>
            <a:endParaRPr lang="en-GB" dirty="0"/>
          </a:p>
        </p:txBody>
      </p:sp>
      <p:cxnSp>
        <p:nvCxnSpPr>
          <p:cNvPr id="10" name="Straight Connector 9">
            <a:extLst>
              <a:ext uri="{FF2B5EF4-FFF2-40B4-BE49-F238E27FC236}">
                <a16:creationId xmlns:a16="http://schemas.microsoft.com/office/drawing/2014/main" id="{4D62E1EC-8859-49BD-AC5A-8BD53035718D}"/>
              </a:ext>
            </a:extLst>
          </p:cNvPr>
          <p:cNvCxnSpPr/>
          <p:nvPr/>
        </p:nvCxnSpPr>
        <p:spPr>
          <a:xfrm>
            <a:off x="1606381" y="5579080"/>
            <a:ext cx="8892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7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2100616"/>
            <a:ext cx="8730047" cy="3447098"/>
          </a:xfrm>
          <a:prstGeom prst="rect">
            <a:avLst/>
          </a:prstGeom>
          <a:noFill/>
        </p:spPr>
        <p:txBody>
          <a:bodyPr wrap="square" rtlCol="0">
            <a:spAutoFit/>
          </a:bodyPr>
          <a:lstStyle/>
          <a:p>
            <a:pPr algn="ctr">
              <a:spcBef>
                <a:spcPts val="1800"/>
              </a:spcBef>
            </a:pPr>
            <a:r>
              <a:rPr lang="en-GB" sz="2800" b="1" dirty="0">
                <a:solidFill>
                  <a:srgbClr val="525038"/>
                </a:solidFill>
                <a:latin typeface="Dubai Light" panose="020B0303030403030204" pitchFamily="34" charset="-78"/>
                <a:cs typeface="Dubai Light" panose="020B0303030403030204" pitchFamily="34" charset="-78"/>
              </a:rPr>
              <a:t>Psalm 99v6</a:t>
            </a:r>
          </a:p>
          <a:p>
            <a:pPr algn="ctr">
              <a:spcBef>
                <a:spcPts val="1800"/>
              </a:spcBef>
            </a:pPr>
            <a:r>
              <a:rPr lang="en-GB" sz="2800" b="1" dirty="0">
                <a:solidFill>
                  <a:srgbClr val="525038"/>
                </a:solidFill>
                <a:latin typeface="Dubai Light" panose="020B0303030403030204" pitchFamily="34" charset="-78"/>
                <a:cs typeface="Dubai Light" panose="020B0303030403030204" pitchFamily="34" charset="-78"/>
              </a:rPr>
              <a:t>Jeremiah 15v1</a:t>
            </a:r>
          </a:p>
          <a:p>
            <a:pPr algn="ctr">
              <a:spcBef>
                <a:spcPts val="1800"/>
              </a:spcBef>
            </a:pPr>
            <a:r>
              <a:rPr lang="en-GB" sz="2800" b="1" dirty="0">
                <a:solidFill>
                  <a:srgbClr val="525038"/>
                </a:solidFill>
                <a:latin typeface="Dubai Light" panose="020B0303030403030204" pitchFamily="34" charset="-78"/>
                <a:cs typeface="Dubai Light" panose="020B0303030403030204" pitchFamily="34" charset="-78"/>
              </a:rPr>
              <a:t>Acts 3v24</a:t>
            </a:r>
          </a:p>
          <a:p>
            <a:pPr algn="ctr">
              <a:spcBef>
                <a:spcPts val="1800"/>
              </a:spcBef>
            </a:pPr>
            <a:r>
              <a:rPr lang="en-GB" sz="2800" b="1" dirty="0">
                <a:solidFill>
                  <a:srgbClr val="525038"/>
                </a:solidFill>
                <a:latin typeface="Dubai Light" panose="020B0303030403030204" pitchFamily="34" charset="-78"/>
                <a:cs typeface="Dubai Light" panose="020B0303030403030204" pitchFamily="34" charset="-78"/>
              </a:rPr>
              <a:t>Acts 13v20</a:t>
            </a:r>
          </a:p>
          <a:p>
            <a:pPr algn="ctr">
              <a:spcBef>
                <a:spcPts val="1800"/>
              </a:spcBef>
            </a:pPr>
            <a:r>
              <a:rPr lang="en-GB" sz="2800" b="1" dirty="0">
                <a:solidFill>
                  <a:srgbClr val="525038"/>
                </a:solidFill>
                <a:latin typeface="Dubai Light" panose="020B0303030403030204" pitchFamily="34" charset="-78"/>
                <a:cs typeface="Dubai Light" panose="020B0303030403030204" pitchFamily="34" charset="-78"/>
              </a:rPr>
              <a:t>Hebrews 11v32</a:t>
            </a:r>
          </a:p>
          <a:p>
            <a:endParaRPr lang="en-GB" dirty="0"/>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470295-6716-4528-BC79-3F47561F3C24}"/>
              </a:ext>
            </a:extLst>
          </p:cNvPr>
          <p:cNvPicPr>
            <a:picLocks noChangeAspect="1"/>
          </p:cNvPicPr>
          <p:nvPr/>
        </p:nvPicPr>
        <p:blipFill rotWithShape="1">
          <a:blip r:embed="rId2">
            <a:extLst>
              <a:ext uri="{28A0092B-C50C-407E-A947-70E740481C1C}">
                <a14:useLocalDpi xmlns:a14="http://schemas.microsoft.com/office/drawing/2010/main" val="0"/>
              </a:ext>
            </a:extLst>
          </a:blip>
          <a:srcRect l="9575" t="-260" r="55928" b="260"/>
          <a:stretch/>
        </p:blipFill>
        <p:spPr>
          <a:xfrm>
            <a:off x="166811" y="168577"/>
            <a:ext cx="2644346" cy="6528572"/>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A5FBFA33-35F3-419E-B53F-E8929BEF37FA}"/>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Samuel’s Legacies</a:t>
            </a:r>
          </a:p>
        </p:txBody>
      </p:sp>
    </p:spTree>
    <p:extLst>
      <p:ext uri="{BB962C8B-B14F-4D97-AF65-F5344CB8AC3E}">
        <p14:creationId xmlns:p14="http://schemas.microsoft.com/office/powerpoint/2010/main" val="373914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9" name="Picture 8" descr="A person sitting on a stone building&#10;&#10;Description automatically generated">
            <a:extLst>
              <a:ext uri="{FF2B5EF4-FFF2-40B4-BE49-F238E27FC236}">
                <a16:creationId xmlns:a16="http://schemas.microsoft.com/office/drawing/2014/main" id="{ED3F12F7-4342-4DA5-A7D0-8099D244885D}"/>
              </a:ext>
            </a:extLst>
          </p:cNvPr>
          <p:cNvPicPr>
            <a:picLocks noChangeAspect="1"/>
          </p:cNvPicPr>
          <p:nvPr/>
        </p:nvPicPr>
        <p:blipFill rotWithShape="1">
          <a:blip r:embed="rId2">
            <a:extLst>
              <a:ext uri="{28A0092B-C50C-407E-A947-70E740481C1C}">
                <a14:useLocalDpi xmlns:a14="http://schemas.microsoft.com/office/drawing/2010/main" val="0"/>
              </a:ext>
            </a:extLst>
          </a:blip>
          <a:srcRect l="38064" t="185" r="17541" b="-183"/>
          <a:stretch/>
        </p:blipFill>
        <p:spPr>
          <a:xfrm>
            <a:off x="139910" y="148464"/>
            <a:ext cx="2650506" cy="6548697"/>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3847207"/>
          </a:xfrm>
          <a:prstGeom prst="rect">
            <a:avLst/>
          </a:prstGeom>
          <a:noFill/>
        </p:spPr>
        <p:txBody>
          <a:bodyPr wrap="square" rtlCol="0">
            <a:spAutoFit/>
          </a:bodyPr>
          <a:lstStyle/>
          <a:p>
            <a:pPr>
              <a:spcBef>
                <a:spcPts val="600"/>
              </a:spcBef>
            </a:pPr>
            <a:r>
              <a:rPr lang="en-GB" sz="2800" b="1" dirty="0">
                <a:solidFill>
                  <a:srgbClr val="FF0000"/>
                </a:solidFill>
                <a:latin typeface="Dubai Light" panose="020B0303030403030204" pitchFamily="34" charset="-78"/>
                <a:cs typeface="Dubai Light" panose="020B0303030403030204" pitchFamily="34" charset="-78"/>
              </a:rPr>
              <a:t>1Sam 1v1 </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Ramathaim</a:t>
            </a:r>
            <a:r>
              <a:rPr lang="en-GB" sz="2800" dirty="0">
                <a:solidFill>
                  <a:srgbClr val="525038"/>
                </a:solidFill>
                <a:latin typeface="Dubai Light" panose="020B0303030403030204" pitchFamily="34" charset="-78"/>
                <a:cs typeface="Dubai Light" panose="020B0303030403030204" pitchFamily="34" charset="-78"/>
              </a:rPr>
              <a:t> – (plural) = the heights</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			Possibly situated between two hills</a:t>
            </a:r>
          </a:p>
          <a:p>
            <a:pPr>
              <a:spcBef>
                <a:spcPts val="6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Zophim</a:t>
            </a:r>
            <a:r>
              <a:rPr lang="en-GB" sz="2800" dirty="0">
                <a:solidFill>
                  <a:srgbClr val="525038"/>
                </a:solidFill>
                <a:latin typeface="Dubai Light" panose="020B0303030403030204" pitchFamily="34" charset="-78"/>
                <a:cs typeface="Dubai Light" panose="020B0303030403030204" pitchFamily="34" charset="-78"/>
              </a:rPr>
              <a:t> = to watch</a:t>
            </a:r>
          </a:p>
          <a:p>
            <a:pPr>
              <a:spcBef>
                <a:spcPts val="6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	Hence to watch from the heights</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err="1">
                <a:solidFill>
                  <a:schemeClr val="accent4">
                    <a:lumMod val="75000"/>
                  </a:schemeClr>
                </a:solidFill>
                <a:latin typeface="Copperplate Gothic Light" panose="020E0507020206020404" pitchFamily="34" charset="0"/>
              </a:rPr>
              <a:t>Ramathaim-zophim</a:t>
            </a:r>
            <a:endParaRPr lang="en-GB" sz="4400" dirty="0">
              <a:solidFill>
                <a:schemeClr val="accent4">
                  <a:lumMod val="75000"/>
                </a:schemeClr>
              </a:solidFill>
              <a:latin typeface="Copperplate Gothic Light" panose="020E0507020206020404" pitchFamily="34" charset="0"/>
            </a:endParaRP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556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9" name="Picture 8" descr="A person sitting on a stone building&#10;&#10;Description automatically generated">
            <a:extLst>
              <a:ext uri="{FF2B5EF4-FFF2-40B4-BE49-F238E27FC236}">
                <a16:creationId xmlns:a16="http://schemas.microsoft.com/office/drawing/2014/main" id="{ED3F12F7-4342-4DA5-A7D0-8099D244885D}"/>
              </a:ext>
            </a:extLst>
          </p:cNvPr>
          <p:cNvPicPr>
            <a:picLocks noChangeAspect="1"/>
          </p:cNvPicPr>
          <p:nvPr/>
        </p:nvPicPr>
        <p:blipFill rotWithShape="1">
          <a:blip r:embed="rId2">
            <a:extLst>
              <a:ext uri="{28A0092B-C50C-407E-A947-70E740481C1C}">
                <a14:useLocalDpi xmlns:a14="http://schemas.microsoft.com/office/drawing/2010/main" val="0"/>
              </a:ext>
            </a:extLst>
          </a:blip>
          <a:srcRect l="38064" t="185" r="17541" b="-183"/>
          <a:stretch/>
        </p:blipFill>
        <p:spPr>
          <a:xfrm>
            <a:off x="139910" y="148464"/>
            <a:ext cx="2650506" cy="6548697"/>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5189832" y="1612559"/>
            <a:ext cx="6851820" cy="3339376"/>
          </a:xfrm>
          <a:prstGeom prst="rect">
            <a:avLst/>
          </a:prstGeom>
          <a:noFill/>
        </p:spPr>
        <p:txBody>
          <a:bodyPr wrap="square" rtlCol="0">
            <a:spAutoFit/>
          </a:bodyPr>
          <a:lstStyle/>
          <a:p>
            <a:pPr>
              <a:spcBef>
                <a:spcPts val="600"/>
              </a:spcBef>
            </a:pPr>
            <a:r>
              <a:rPr lang="en-GB" sz="2800" dirty="0">
                <a:solidFill>
                  <a:srgbClr val="525038"/>
                </a:solidFill>
                <a:latin typeface="Dubai Light" panose="020B0303030403030204" pitchFamily="34" charset="-78"/>
                <a:cs typeface="Dubai Light" panose="020B0303030403030204" pitchFamily="34" charset="-78"/>
              </a:rPr>
              <a:t>Mostly called just Ramah</a:t>
            </a:r>
          </a:p>
          <a:p>
            <a:pPr>
              <a:spcBef>
                <a:spcPts val="6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Influential in Samuels life</a:t>
            </a:r>
          </a:p>
          <a:p>
            <a:pPr marL="457200" indent="-457200">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His birthplace – </a:t>
            </a:r>
            <a:r>
              <a:rPr lang="en-GB" sz="2800" dirty="0">
                <a:solidFill>
                  <a:srgbClr val="C00000"/>
                </a:solidFill>
                <a:latin typeface="Dubai Light" panose="020B0303030403030204" pitchFamily="34" charset="-78"/>
                <a:cs typeface="Dubai Light" panose="020B0303030403030204" pitchFamily="34" charset="-78"/>
              </a:rPr>
              <a:t>1v19</a:t>
            </a:r>
          </a:p>
          <a:p>
            <a:pPr marL="457200" indent="-457200">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His primary residence – </a:t>
            </a:r>
            <a:r>
              <a:rPr lang="en-GB" sz="2800" dirty="0">
                <a:solidFill>
                  <a:srgbClr val="C00000"/>
                </a:solidFill>
                <a:latin typeface="Dubai Light" panose="020B0303030403030204" pitchFamily="34" charset="-78"/>
                <a:cs typeface="Dubai Light" panose="020B0303030403030204" pitchFamily="34" charset="-78"/>
              </a:rPr>
              <a:t>7v17</a:t>
            </a:r>
          </a:p>
          <a:p>
            <a:pPr marL="457200" indent="-457200">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His burial place – </a:t>
            </a:r>
            <a:r>
              <a:rPr lang="en-GB" sz="2800" dirty="0">
                <a:solidFill>
                  <a:srgbClr val="C00000"/>
                </a:solidFill>
                <a:latin typeface="Dubai Light" panose="020B0303030403030204" pitchFamily="34" charset="-78"/>
                <a:cs typeface="Dubai Light" panose="020B0303030403030204" pitchFamily="34" charset="-78"/>
              </a:rPr>
              <a:t>25v1</a:t>
            </a:r>
            <a:r>
              <a:rPr lang="en-GB" sz="2800" dirty="0">
                <a:solidFill>
                  <a:srgbClr val="525038"/>
                </a:solidFill>
                <a:latin typeface="Dubai Light" panose="020B0303030403030204" pitchFamily="34" charset="-78"/>
                <a:cs typeface="Dubai Light" panose="020B0303030403030204" pitchFamily="34" charset="-78"/>
              </a:rPr>
              <a:t>	</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err="1">
                <a:solidFill>
                  <a:schemeClr val="accent4">
                    <a:lumMod val="75000"/>
                  </a:schemeClr>
                </a:solidFill>
                <a:latin typeface="Copperplate Gothic Light" panose="020E0507020206020404" pitchFamily="34" charset="0"/>
              </a:rPr>
              <a:t>Ramathaim-zophim</a:t>
            </a:r>
            <a:endParaRPr lang="en-GB" sz="4400" dirty="0">
              <a:solidFill>
                <a:schemeClr val="accent4">
                  <a:lumMod val="75000"/>
                </a:schemeClr>
              </a:solidFill>
              <a:latin typeface="Copperplate Gothic Light" panose="020E0507020206020404" pitchFamily="34" charset="0"/>
            </a:endParaRP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18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9" name="Picture 8" descr="A person sitting on a stone building&#10;&#10;Description automatically generated">
            <a:extLst>
              <a:ext uri="{FF2B5EF4-FFF2-40B4-BE49-F238E27FC236}">
                <a16:creationId xmlns:a16="http://schemas.microsoft.com/office/drawing/2014/main" id="{ED3F12F7-4342-4DA5-A7D0-8099D244885D}"/>
              </a:ext>
            </a:extLst>
          </p:cNvPr>
          <p:cNvPicPr>
            <a:picLocks noChangeAspect="1"/>
          </p:cNvPicPr>
          <p:nvPr/>
        </p:nvPicPr>
        <p:blipFill rotWithShape="1">
          <a:blip r:embed="rId2">
            <a:extLst>
              <a:ext uri="{28A0092B-C50C-407E-A947-70E740481C1C}">
                <a14:useLocalDpi xmlns:a14="http://schemas.microsoft.com/office/drawing/2010/main" val="0"/>
              </a:ext>
            </a:extLst>
          </a:blip>
          <a:srcRect l="38064" t="185" r="17541" b="-183"/>
          <a:stretch/>
        </p:blipFill>
        <p:spPr>
          <a:xfrm>
            <a:off x="139910" y="148464"/>
            <a:ext cx="2650506" cy="6548697"/>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5189832" y="2992573"/>
            <a:ext cx="6851820" cy="1815882"/>
          </a:xfrm>
          <a:prstGeom prst="rect">
            <a:avLst/>
          </a:prstGeom>
          <a:noFill/>
        </p:spPr>
        <p:txBody>
          <a:bodyPr wrap="square" rtlCol="0">
            <a:spAutoFit/>
          </a:bodyPr>
          <a:lstStyle/>
          <a:p>
            <a:pPr>
              <a:spcBef>
                <a:spcPts val="600"/>
              </a:spcBef>
            </a:pPr>
            <a:r>
              <a:rPr lang="en-GB" sz="2800" dirty="0">
                <a:solidFill>
                  <a:srgbClr val="525038"/>
                </a:solidFill>
                <a:latin typeface="Dubai Light" panose="020B0303030403030204" pitchFamily="34" charset="-78"/>
                <a:cs typeface="Dubai Light" panose="020B0303030403030204" pitchFamily="34" charset="-78"/>
              </a:rPr>
              <a:t>Hannah  =  Grace or favour</a:t>
            </a:r>
          </a:p>
          <a:p>
            <a:pPr>
              <a:spcBef>
                <a:spcPts val="6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600"/>
              </a:spcBef>
            </a:pPr>
            <a:r>
              <a:rPr lang="en-GB" sz="2800" dirty="0" err="1">
                <a:solidFill>
                  <a:srgbClr val="525038"/>
                </a:solidFill>
                <a:latin typeface="Dubai Light" panose="020B0303030403030204" pitchFamily="34" charset="-78"/>
                <a:cs typeface="Dubai Light" panose="020B0303030403030204" pitchFamily="34" charset="-78"/>
              </a:rPr>
              <a:t>Peninnah</a:t>
            </a:r>
            <a:r>
              <a:rPr lang="en-GB" sz="2800" dirty="0">
                <a:solidFill>
                  <a:srgbClr val="525038"/>
                </a:solidFill>
                <a:latin typeface="Dubai Light" panose="020B0303030403030204" pitchFamily="34" charset="-78"/>
                <a:cs typeface="Dubai Light" panose="020B0303030403030204" pitchFamily="34" charset="-78"/>
              </a:rPr>
              <a:t>  =  Pearl	</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Two Wives</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91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9" name="Picture 8" descr="A person sitting on a stone building&#10;&#10;Description automatically generated">
            <a:extLst>
              <a:ext uri="{FF2B5EF4-FFF2-40B4-BE49-F238E27FC236}">
                <a16:creationId xmlns:a16="http://schemas.microsoft.com/office/drawing/2014/main" id="{ED3F12F7-4342-4DA5-A7D0-8099D244885D}"/>
              </a:ext>
            </a:extLst>
          </p:cNvPr>
          <p:cNvPicPr>
            <a:picLocks noChangeAspect="1"/>
          </p:cNvPicPr>
          <p:nvPr/>
        </p:nvPicPr>
        <p:blipFill rotWithShape="1">
          <a:blip r:embed="rId2">
            <a:extLst>
              <a:ext uri="{28A0092B-C50C-407E-A947-70E740481C1C}">
                <a14:useLocalDpi xmlns:a14="http://schemas.microsoft.com/office/drawing/2010/main" val="0"/>
              </a:ext>
            </a:extLst>
          </a:blip>
          <a:srcRect l="38064" t="185" r="17541" b="-183"/>
          <a:stretch/>
        </p:blipFill>
        <p:spPr>
          <a:xfrm>
            <a:off x="139910" y="148464"/>
            <a:ext cx="2650506" cy="6548697"/>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534184" y="1940996"/>
            <a:ext cx="8507468" cy="4278094"/>
          </a:xfrm>
          <a:prstGeom prst="rect">
            <a:avLst/>
          </a:prstGeom>
          <a:noFill/>
        </p:spPr>
        <p:txBody>
          <a:bodyPr wrap="square" rtlCol="0">
            <a:spAutoFit/>
          </a:bodyPr>
          <a:lstStyle/>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1Sam 1v3</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Sacrifice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Zobach</a:t>
            </a:r>
            <a:r>
              <a:rPr lang="en-GB" sz="2800" dirty="0">
                <a:solidFill>
                  <a:srgbClr val="525038"/>
                </a:solidFill>
                <a:latin typeface="Dubai Light" panose="020B0303030403030204" pitchFamily="34" charset="-78"/>
                <a:cs typeface="Dubai Light" panose="020B0303030403030204" pitchFamily="34" charset="-78"/>
              </a:rPr>
              <a:t>’</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		From ‘</a:t>
            </a:r>
            <a:r>
              <a:rPr lang="en-GB" sz="2800" dirty="0" err="1">
                <a:solidFill>
                  <a:srgbClr val="525038"/>
                </a:solidFill>
                <a:latin typeface="Dubai Light" panose="020B0303030403030204" pitchFamily="34" charset="-78"/>
                <a:cs typeface="Dubai Light" panose="020B0303030403030204" pitchFamily="34" charset="-78"/>
              </a:rPr>
              <a:t>zebech</a:t>
            </a:r>
            <a:r>
              <a:rPr lang="en-GB" sz="2800" dirty="0">
                <a:solidFill>
                  <a:srgbClr val="525038"/>
                </a:solidFill>
                <a:latin typeface="Dubai Light" panose="020B0303030403030204" pitchFamily="34" charset="-78"/>
                <a:cs typeface="Dubai Light" panose="020B0303030403030204" pitchFamily="34" charset="-78"/>
              </a:rPr>
              <a:t>’</a:t>
            </a:r>
          </a:p>
          <a:p>
            <a:pPr marL="1795463" indent="-1795463">
              <a:spcBef>
                <a:spcPts val="600"/>
              </a:spcBef>
            </a:pPr>
            <a:r>
              <a:rPr lang="en-GB" sz="2800" dirty="0">
                <a:solidFill>
                  <a:srgbClr val="525038"/>
                </a:solidFill>
                <a:latin typeface="Dubai Light" panose="020B0303030403030204" pitchFamily="34" charset="-78"/>
                <a:cs typeface="Dubai Light" panose="020B0303030403030204" pitchFamily="34" charset="-78"/>
              </a:rPr>
              <a:t>		Used predominantly for those sacrifices that the offerer could partake of</a:t>
            </a:r>
          </a:p>
          <a:p>
            <a:pPr indent="1795463">
              <a:spcBef>
                <a:spcPts val="600"/>
              </a:spcBef>
            </a:pPr>
            <a:r>
              <a:rPr lang="en-GB" sz="2800" dirty="0">
                <a:solidFill>
                  <a:srgbClr val="525038"/>
                </a:solidFill>
                <a:latin typeface="Dubai Light" panose="020B0303030403030204" pitchFamily="34" charset="-78"/>
                <a:cs typeface="Dubai Light" panose="020B0303030403030204" pitchFamily="34" charset="-78"/>
              </a:rPr>
              <a:t>The peace offering</a:t>
            </a:r>
          </a:p>
          <a:p>
            <a:pPr marL="1795463">
              <a:spcBef>
                <a:spcPts val="600"/>
              </a:spcBef>
            </a:pPr>
            <a:r>
              <a:rPr lang="en-GB" sz="2800" dirty="0">
                <a:solidFill>
                  <a:srgbClr val="525038"/>
                </a:solidFill>
                <a:latin typeface="Dubai Light" panose="020B0303030403030204" pitchFamily="34" charset="-78"/>
                <a:cs typeface="Dubai Light" panose="020B0303030403030204" pitchFamily="34" charset="-78"/>
              </a:rPr>
              <a:t>Thanksgiving, vow and voluntary</a:t>
            </a:r>
          </a:p>
          <a:p>
            <a:pPr marL="1795463">
              <a:spcBef>
                <a:spcPts val="600"/>
              </a:spcBef>
            </a:pPr>
            <a:r>
              <a:rPr lang="en-GB" sz="2800" b="1" dirty="0">
                <a:solidFill>
                  <a:srgbClr val="525038"/>
                </a:solidFill>
                <a:latin typeface="Dubai Light" panose="020B0303030403030204" pitchFamily="34" charset="-78"/>
                <a:cs typeface="Dubai Light" panose="020B0303030403030204" pitchFamily="34" charset="-78"/>
              </a:rPr>
              <a:t>Lev ch3 </a:t>
            </a:r>
            <a:r>
              <a:rPr lang="en-GB" sz="2800" dirty="0">
                <a:solidFill>
                  <a:srgbClr val="525038"/>
                </a:solidFill>
                <a:latin typeface="Dubai Light" panose="020B0303030403030204" pitchFamily="34" charset="-78"/>
                <a:cs typeface="Dubai Light" panose="020B0303030403030204" pitchFamily="34" charset="-78"/>
              </a:rPr>
              <a:t>and </a:t>
            </a:r>
            <a:r>
              <a:rPr lang="en-GB" sz="2800" b="1" dirty="0">
                <a:solidFill>
                  <a:srgbClr val="525038"/>
                </a:solidFill>
                <a:latin typeface="Dubai Light" panose="020B0303030403030204" pitchFamily="34" charset="-78"/>
                <a:cs typeface="Dubai Light" panose="020B0303030403030204" pitchFamily="34" charset="-78"/>
              </a:rPr>
              <a:t>ch7v11-21</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To Worship in Shiloh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328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Worship in Shiloh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erson, building, outdoor, clothing&#10;&#10;Description automatically generated">
            <a:extLst>
              <a:ext uri="{FF2B5EF4-FFF2-40B4-BE49-F238E27FC236}">
                <a16:creationId xmlns:a16="http://schemas.microsoft.com/office/drawing/2014/main" id="{3BE7BEDB-0CA7-4A0D-AFED-A02DA90D1E31}"/>
              </a:ext>
            </a:extLst>
          </p:cNvPr>
          <p:cNvPicPr>
            <a:picLocks noChangeAspect="1"/>
          </p:cNvPicPr>
          <p:nvPr/>
        </p:nvPicPr>
        <p:blipFill rotWithShape="1">
          <a:blip r:embed="rId2">
            <a:extLst>
              <a:ext uri="{28A0092B-C50C-407E-A947-70E740481C1C}">
                <a14:useLocalDpi xmlns:a14="http://schemas.microsoft.com/office/drawing/2010/main" val="0"/>
              </a:ext>
            </a:extLst>
          </a:blip>
          <a:srcRect l="26421" r="33632" b="-1"/>
          <a:stretch/>
        </p:blipFill>
        <p:spPr>
          <a:xfrm>
            <a:off x="172996" y="162007"/>
            <a:ext cx="2638166" cy="6535149"/>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7F6FFF8A-0369-47B3-ACC3-2FE01134DD8A}"/>
              </a:ext>
            </a:extLst>
          </p:cNvPr>
          <p:cNvSpPr txBox="1"/>
          <p:nvPr/>
        </p:nvSpPr>
        <p:spPr>
          <a:xfrm>
            <a:off x="3534184" y="1940996"/>
            <a:ext cx="8507468" cy="1815882"/>
          </a:xfrm>
          <a:prstGeom prst="rect">
            <a:avLst/>
          </a:prstGeom>
          <a:noFill/>
        </p:spPr>
        <p:txBody>
          <a:bodyPr wrap="square" rtlCol="0">
            <a:spAutoFit/>
          </a:bodyPr>
          <a:lstStyle/>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1Sam 1v3</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Shiloh		From ‘</a:t>
            </a:r>
            <a:r>
              <a:rPr lang="en-GB" sz="2800" dirty="0" err="1">
                <a:solidFill>
                  <a:srgbClr val="525038"/>
                </a:solidFill>
                <a:latin typeface="Dubai Light" panose="020B0303030403030204" pitchFamily="34" charset="-78"/>
                <a:cs typeface="Dubai Light" panose="020B0303030403030204" pitchFamily="34" charset="-78"/>
              </a:rPr>
              <a:t>shalah</a:t>
            </a:r>
            <a:r>
              <a:rPr lang="en-GB" sz="2800" dirty="0">
                <a:solidFill>
                  <a:srgbClr val="525038"/>
                </a:solidFill>
                <a:latin typeface="Dubai Light" panose="020B0303030403030204" pitchFamily="34" charset="-78"/>
                <a:cs typeface="Dubai Light" panose="020B0303030403030204" pitchFamily="34" charset="-78"/>
              </a:rPr>
              <a:t>’</a:t>
            </a:r>
          </a:p>
          <a:p>
            <a:pPr marL="1795463" indent="-1795463">
              <a:spcBef>
                <a:spcPts val="600"/>
              </a:spcBef>
            </a:pPr>
            <a:r>
              <a:rPr lang="en-GB" sz="2800" dirty="0">
                <a:solidFill>
                  <a:srgbClr val="525038"/>
                </a:solidFill>
                <a:latin typeface="Dubai Light" panose="020B0303030403030204" pitchFamily="34" charset="-78"/>
                <a:cs typeface="Dubai Light" panose="020B0303030403030204" pitchFamily="34" charset="-78"/>
              </a:rPr>
              <a:t>		= to be tranquil, to be at ease, at rest</a:t>
            </a:r>
            <a:endParaRPr lang="en-GB" sz="2800" b="1" dirty="0">
              <a:solidFill>
                <a:srgbClr val="525038"/>
              </a:solidFill>
              <a:latin typeface="Dubai Light" panose="020B0303030403030204" pitchFamily="34" charset="-78"/>
              <a:cs typeface="Dubai Light" panose="020B0303030403030204" pitchFamily="34" charset="-78"/>
            </a:endParaRPr>
          </a:p>
          <a:p>
            <a:endParaRPr lang="en-GB" dirty="0"/>
          </a:p>
        </p:txBody>
      </p:sp>
    </p:spTree>
    <p:extLst>
      <p:ext uri="{BB962C8B-B14F-4D97-AF65-F5344CB8AC3E}">
        <p14:creationId xmlns:p14="http://schemas.microsoft.com/office/powerpoint/2010/main" val="228696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Hannah’s Distress</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erson, building, outdoor, clothing&#10;&#10;Description automatically generated">
            <a:extLst>
              <a:ext uri="{FF2B5EF4-FFF2-40B4-BE49-F238E27FC236}">
                <a16:creationId xmlns:a16="http://schemas.microsoft.com/office/drawing/2014/main" id="{3BE7BEDB-0CA7-4A0D-AFED-A02DA90D1E31}"/>
              </a:ext>
            </a:extLst>
          </p:cNvPr>
          <p:cNvPicPr>
            <a:picLocks noChangeAspect="1"/>
          </p:cNvPicPr>
          <p:nvPr/>
        </p:nvPicPr>
        <p:blipFill rotWithShape="1">
          <a:blip r:embed="rId2">
            <a:extLst>
              <a:ext uri="{28A0092B-C50C-407E-A947-70E740481C1C}">
                <a14:useLocalDpi xmlns:a14="http://schemas.microsoft.com/office/drawing/2010/main" val="0"/>
              </a:ext>
            </a:extLst>
          </a:blip>
          <a:srcRect l="26421" r="33632" b="-1"/>
          <a:stretch/>
        </p:blipFill>
        <p:spPr>
          <a:xfrm>
            <a:off x="172996" y="162007"/>
            <a:ext cx="2638166" cy="6535149"/>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7F6FFF8A-0369-47B3-ACC3-2FE01134DD8A}"/>
              </a:ext>
            </a:extLst>
          </p:cNvPr>
          <p:cNvSpPr txBox="1"/>
          <p:nvPr/>
        </p:nvSpPr>
        <p:spPr>
          <a:xfrm>
            <a:off x="3534184" y="1940996"/>
            <a:ext cx="8507468" cy="2831544"/>
          </a:xfrm>
          <a:prstGeom prst="rect">
            <a:avLst/>
          </a:prstGeom>
          <a:noFill/>
        </p:spPr>
        <p:txBody>
          <a:bodyPr wrap="square" rtlCol="0">
            <a:spAutoFit/>
          </a:bodyPr>
          <a:lstStyle/>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1Sam 1v6</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‘Adversary’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Tsarah</a:t>
            </a:r>
            <a:r>
              <a:rPr lang="en-GB" sz="2800" dirty="0">
                <a:solidFill>
                  <a:srgbClr val="525038"/>
                </a:solidFill>
                <a:latin typeface="Dubai Light" panose="020B0303030403030204" pitchFamily="34" charset="-78"/>
                <a:cs typeface="Dubai Light" panose="020B0303030403030204" pitchFamily="34" charset="-78"/>
              </a:rPr>
              <a:t>’</a:t>
            </a:r>
          </a:p>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 distress or straits</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			Translated elsewhere</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			trouble, anguish, tribulation</a:t>
            </a:r>
          </a:p>
          <a:p>
            <a:endParaRPr lang="en-GB" dirty="0"/>
          </a:p>
        </p:txBody>
      </p:sp>
    </p:spTree>
    <p:extLst>
      <p:ext uri="{BB962C8B-B14F-4D97-AF65-F5344CB8AC3E}">
        <p14:creationId xmlns:p14="http://schemas.microsoft.com/office/powerpoint/2010/main" val="98309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Hannah’s Distress</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erson, building, outdoor, clothing&#10;&#10;Description automatically generated">
            <a:extLst>
              <a:ext uri="{FF2B5EF4-FFF2-40B4-BE49-F238E27FC236}">
                <a16:creationId xmlns:a16="http://schemas.microsoft.com/office/drawing/2014/main" id="{3BE7BEDB-0CA7-4A0D-AFED-A02DA90D1E31}"/>
              </a:ext>
            </a:extLst>
          </p:cNvPr>
          <p:cNvPicPr>
            <a:picLocks noChangeAspect="1"/>
          </p:cNvPicPr>
          <p:nvPr/>
        </p:nvPicPr>
        <p:blipFill rotWithShape="1">
          <a:blip r:embed="rId2">
            <a:extLst>
              <a:ext uri="{28A0092B-C50C-407E-A947-70E740481C1C}">
                <a14:useLocalDpi xmlns:a14="http://schemas.microsoft.com/office/drawing/2010/main" val="0"/>
              </a:ext>
            </a:extLst>
          </a:blip>
          <a:srcRect l="26421" r="33632" b="-1"/>
          <a:stretch/>
        </p:blipFill>
        <p:spPr>
          <a:xfrm>
            <a:off x="172996" y="162007"/>
            <a:ext cx="2638166" cy="6535149"/>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7F6FFF8A-0369-47B3-ACC3-2FE01134DD8A}"/>
              </a:ext>
            </a:extLst>
          </p:cNvPr>
          <p:cNvSpPr txBox="1"/>
          <p:nvPr/>
        </p:nvSpPr>
        <p:spPr>
          <a:xfrm>
            <a:off x="3534184" y="1940996"/>
            <a:ext cx="8507468" cy="3339376"/>
          </a:xfrm>
          <a:prstGeom prst="rect">
            <a:avLst/>
          </a:prstGeom>
          <a:noFill/>
        </p:spPr>
        <p:txBody>
          <a:bodyPr wrap="square" rtlCol="0">
            <a:spAutoFit/>
          </a:bodyPr>
          <a:lstStyle/>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1Sam 1v6</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‘Provoked’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Kaas</a:t>
            </a:r>
            <a:r>
              <a:rPr lang="en-GB" sz="2800" dirty="0">
                <a:solidFill>
                  <a:srgbClr val="525038"/>
                </a:solidFill>
                <a:latin typeface="Dubai Light" panose="020B0303030403030204" pitchFamily="34" charset="-78"/>
                <a:cs typeface="Dubai Light" panose="020B0303030403030204" pitchFamily="34" charset="-78"/>
              </a:rPr>
              <a:t>’</a:t>
            </a:r>
          </a:p>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 to be angry</a:t>
            </a:r>
          </a:p>
          <a:p>
            <a:pPr>
              <a:spcBef>
                <a:spcPts val="6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‘Sore’			Of the same root word</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Kaac</a:t>
            </a:r>
            <a:r>
              <a:rPr lang="en-GB" sz="2800" dirty="0">
                <a:solidFill>
                  <a:srgbClr val="525038"/>
                </a:solidFill>
                <a:latin typeface="Dubai Light" panose="020B0303030403030204" pitchFamily="34" charset="-78"/>
                <a:cs typeface="Dubai Light" panose="020B0303030403030204" pitchFamily="34" charset="-78"/>
              </a:rPr>
              <a:t>’ = hence to be angry</a:t>
            </a:r>
          </a:p>
          <a:p>
            <a:endParaRPr lang="en-GB" dirty="0"/>
          </a:p>
        </p:txBody>
      </p:sp>
    </p:spTree>
    <p:extLst>
      <p:ext uri="{BB962C8B-B14F-4D97-AF65-F5344CB8AC3E}">
        <p14:creationId xmlns:p14="http://schemas.microsoft.com/office/powerpoint/2010/main" val="516904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Hannah’s Distress</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erson, building, outdoor, clothing&#10;&#10;Description automatically generated">
            <a:extLst>
              <a:ext uri="{FF2B5EF4-FFF2-40B4-BE49-F238E27FC236}">
                <a16:creationId xmlns:a16="http://schemas.microsoft.com/office/drawing/2014/main" id="{3BE7BEDB-0CA7-4A0D-AFED-A02DA90D1E31}"/>
              </a:ext>
            </a:extLst>
          </p:cNvPr>
          <p:cNvPicPr>
            <a:picLocks noChangeAspect="1"/>
          </p:cNvPicPr>
          <p:nvPr/>
        </p:nvPicPr>
        <p:blipFill rotWithShape="1">
          <a:blip r:embed="rId2">
            <a:extLst>
              <a:ext uri="{28A0092B-C50C-407E-A947-70E740481C1C}">
                <a14:useLocalDpi xmlns:a14="http://schemas.microsoft.com/office/drawing/2010/main" val="0"/>
              </a:ext>
            </a:extLst>
          </a:blip>
          <a:srcRect l="26421" r="33632" b="-1"/>
          <a:stretch/>
        </p:blipFill>
        <p:spPr>
          <a:xfrm>
            <a:off x="172996" y="162007"/>
            <a:ext cx="2638166" cy="6535149"/>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7F6FFF8A-0369-47B3-ACC3-2FE01134DD8A}"/>
              </a:ext>
            </a:extLst>
          </p:cNvPr>
          <p:cNvSpPr txBox="1"/>
          <p:nvPr/>
        </p:nvSpPr>
        <p:spPr>
          <a:xfrm>
            <a:off x="3534184" y="1940996"/>
            <a:ext cx="8507468" cy="3262432"/>
          </a:xfrm>
          <a:prstGeom prst="rect">
            <a:avLst/>
          </a:prstGeom>
          <a:noFill/>
        </p:spPr>
        <p:txBody>
          <a:bodyPr wrap="square" rtlCol="0">
            <a:spAutoFit/>
          </a:bodyPr>
          <a:lstStyle/>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1Sam 1v6</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‘fret’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Raan</a:t>
            </a:r>
            <a:r>
              <a:rPr lang="en-GB" sz="2800" dirty="0">
                <a:solidFill>
                  <a:srgbClr val="525038"/>
                </a:solidFill>
                <a:latin typeface="Dubai Light" panose="020B0303030403030204" pitchFamily="34" charset="-78"/>
                <a:cs typeface="Dubai Light" panose="020B0303030403030204" pitchFamily="34" charset="-78"/>
              </a:rPr>
              <a:t>’</a:t>
            </a:r>
          </a:p>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 to thunder or roar</a:t>
            </a:r>
          </a:p>
          <a:p>
            <a:pPr marL="2692400" indent="-2692400">
              <a:spcBef>
                <a:spcPts val="600"/>
              </a:spcBef>
            </a:pPr>
            <a:r>
              <a:rPr lang="en-GB" sz="2800" dirty="0">
                <a:solidFill>
                  <a:srgbClr val="525038"/>
                </a:solidFill>
                <a:latin typeface="Dubai Light" panose="020B0303030403030204" pitchFamily="34" charset="-78"/>
                <a:cs typeface="Dubai Light" panose="020B0303030403030204" pitchFamily="34" charset="-78"/>
              </a:rPr>
              <a:t>		from a root word which means to tumble (i.e. be agitated)</a:t>
            </a:r>
          </a:p>
          <a:p>
            <a:pPr>
              <a:spcBef>
                <a:spcPts val="6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spTree>
    <p:extLst>
      <p:ext uri="{BB962C8B-B14F-4D97-AF65-F5344CB8AC3E}">
        <p14:creationId xmlns:p14="http://schemas.microsoft.com/office/powerpoint/2010/main" val="10403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008874" y="1612559"/>
            <a:ext cx="4454611" cy="5278368"/>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Hannah</a:t>
            </a:r>
            <a:r>
              <a:rPr lang="en-GB" sz="2800" dirty="0">
                <a:solidFill>
                  <a:srgbClr val="525038"/>
                </a:solidFill>
                <a:latin typeface="Dubai Light" panose="020B0303030403030204" pitchFamily="34" charset="-78"/>
                <a:cs typeface="Dubai Light" panose="020B0303030403030204" pitchFamily="34" charset="-78"/>
              </a:rPr>
              <a:t> </a:t>
            </a:r>
          </a:p>
          <a:p>
            <a:pPr algn="ctr">
              <a:spcBef>
                <a:spcPts val="600"/>
              </a:spcBef>
            </a:pPr>
            <a:r>
              <a:rPr lang="en-GB" sz="2800" i="1" dirty="0">
                <a:solidFill>
                  <a:schemeClr val="accent5">
                    <a:lumMod val="75000"/>
                  </a:schemeClr>
                </a:solidFill>
                <a:latin typeface="Dubai Light" panose="020B0303030403030204" pitchFamily="34" charset="-78"/>
                <a:cs typeface="Dubai Light" panose="020B0303030403030204" pitchFamily="34" charset="-78"/>
              </a:rPr>
              <a:t>(The devoted mother)</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Because she was distressed…</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She stood</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Did not eat</a:t>
            </a:r>
          </a:p>
          <a:p>
            <a:pPr marL="358775" indent="-358775">
              <a:spcBef>
                <a:spcPts val="1800"/>
              </a:spcBef>
              <a:spcAft>
                <a:spcPts val="32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Gave up her son to Yahweh</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Sacrificed herself for the benefit of her son</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Two Parents</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erson, building, outdoor, clothing&#10;&#10;Description automatically generated">
            <a:extLst>
              <a:ext uri="{FF2B5EF4-FFF2-40B4-BE49-F238E27FC236}">
                <a16:creationId xmlns:a16="http://schemas.microsoft.com/office/drawing/2014/main" id="{3BE7BEDB-0CA7-4A0D-AFED-A02DA90D1E31}"/>
              </a:ext>
            </a:extLst>
          </p:cNvPr>
          <p:cNvPicPr>
            <a:picLocks noChangeAspect="1"/>
          </p:cNvPicPr>
          <p:nvPr/>
        </p:nvPicPr>
        <p:blipFill rotWithShape="1">
          <a:blip r:embed="rId2">
            <a:extLst>
              <a:ext uri="{28A0092B-C50C-407E-A947-70E740481C1C}">
                <a14:useLocalDpi xmlns:a14="http://schemas.microsoft.com/office/drawing/2010/main" val="0"/>
              </a:ext>
            </a:extLst>
          </a:blip>
          <a:srcRect l="26421" r="33632" b="-1"/>
          <a:stretch/>
        </p:blipFill>
        <p:spPr>
          <a:xfrm>
            <a:off x="172996" y="162007"/>
            <a:ext cx="2638166" cy="6535149"/>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60D50F40-853B-45BF-B040-CCD01EFCEDD5}"/>
              </a:ext>
            </a:extLst>
          </p:cNvPr>
          <p:cNvSpPr txBox="1"/>
          <p:nvPr/>
        </p:nvSpPr>
        <p:spPr>
          <a:xfrm>
            <a:off x="7529398" y="1610501"/>
            <a:ext cx="4454611" cy="5324535"/>
          </a:xfrm>
          <a:prstGeom prst="rect">
            <a:avLst/>
          </a:prstGeom>
          <a:noFill/>
        </p:spPr>
        <p:txBody>
          <a:bodyPr wrap="square" rtlCol="0">
            <a:spAutoFit/>
          </a:bodyPr>
          <a:lstStyle/>
          <a:p>
            <a:pPr algn="ctr">
              <a:spcBef>
                <a:spcPts val="600"/>
              </a:spcBef>
            </a:pPr>
            <a:r>
              <a:rPr lang="en-GB" sz="2800" b="1" u="sng" dirty="0">
                <a:solidFill>
                  <a:srgbClr val="FF0000"/>
                </a:solidFill>
                <a:latin typeface="Dubai Light" panose="020B0303030403030204" pitchFamily="34" charset="-78"/>
                <a:cs typeface="Dubai Light" panose="020B0303030403030204" pitchFamily="34" charset="-78"/>
              </a:rPr>
              <a:t>Eli</a:t>
            </a:r>
          </a:p>
          <a:p>
            <a:pPr algn="ctr">
              <a:spcBef>
                <a:spcPts val="600"/>
              </a:spcBef>
            </a:pPr>
            <a:r>
              <a:rPr lang="en-GB" sz="2800" i="1" dirty="0">
                <a:solidFill>
                  <a:srgbClr val="FF0000"/>
                </a:solidFill>
                <a:latin typeface="Dubai Light" panose="020B0303030403030204" pitchFamily="34" charset="-78"/>
                <a:cs typeface="Dubai Light" panose="020B0303030403030204" pitchFamily="34" charset="-78"/>
              </a:rPr>
              <a:t>(The defective father)</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Although he was distressed…</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 continued to sit</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 continued to eat</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Gave up on his sons regarding Yahweh</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Sacrificed his sons for the benefit of himself</a:t>
            </a:r>
          </a:p>
          <a:p>
            <a:endParaRPr lang="en-GB" dirty="0"/>
          </a:p>
        </p:txBody>
      </p:sp>
    </p:spTree>
    <p:extLst>
      <p:ext uri="{BB962C8B-B14F-4D97-AF65-F5344CB8AC3E}">
        <p14:creationId xmlns:p14="http://schemas.microsoft.com/office/powerpoint/2010/main" val="3694728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5170646"/>
          </a:xfrm>
          <a:prstGeom prst="rect">
            <a:avLst/>
          </a:prstGeom>
          <a:noFill/>
        </p:spPr>
        <p:txBody>
          <a:bodyPr wrap="square" rtlCol="0">
            <a:spAutoFit/>
          </a:bodyPr>
          <a:lstStyle/>
          <a:p>
            <a:pPr marL="3230563" indent="-3230563">
              <a:spcBef>
                <a:spcPts val="1800"/>
              </a:spcBef>
            </a:pPr>
            <a:r>
              <a:rPr lang="en-GB" sz="2800" b="1" dirty="0">
                <a:solidFill>
                  <a:schemeClr val="accent5">
                    <a:lumMod val="75000"/>
                  </a:schemeClr>
                </a:solidFill>
                <a:latin typeface="Dubai Light" panose="020B0303030403030204" pitchFamily="34" charset="-78"/>
                <a:cs typeface="Dubai Light" panose="020B0303030403030204" pitchFamily="34" charset="-78"/>
              </a:rPr>
              <a:t>1 Samuel Ch1v1-20 – </a:t>
            </a:r>
            <a:r>
              <a:rPr lang="en-GB" sz="2800" b="1" u="sng" dirty="0">
                <a:solidFill>
                  <a:schemeClr val="accent5">
                    <a:lumMod val="75000"/>
                  </a:schemeClr>
                </a:solidFill>
                <a:latin typeface="Dubai Light" panose="020B0303030403030204" pitchFamily="34" charset="-78"/>
                <a:cs typeface="Dubai Light" panose="020B0303030403030204" pitchFamily="34" charset="-78"/>
              </a:rPr>
              <a:t>Hannah’s distress at the current corrupt priesthood</a:t>
            </a:r>
          </a:p>
          <a:p>
            <a:pPr>
              <a:spcBef>
                <a:spcPts val="1800"/>
              </a:spcBef>
            </a:pPr>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FF0000"/>
                </a:solidFill>
                <a:latin typeface="Dubai Light" panose="020B0303030403030204" pitchFamily="34" charset="-78"/>
                <a:cs typeface="Dubai Light" panose="020B0303030403030204" pitchFamily="34" charset="-78"/>
              </a:rPr>
              <a:t>(</a:t>
            </a:r>
            <a:r>
              <a:rPr lang="en-GB" sz="2800" i="1" dirty="0">
                <a:solidFill>
                  <a:srgbClr val="FF0000"/>
                </a:solidFill>
                <a:latin typeface="Dubai Light" panose="020B0303030403030204" pitchFamily="34" charset="-78"/>
                <a:cs typeface="Dubai Light" panose="020B0303030403030204" pitchFamily="34" charset="-78"/>
              </a:rPr>
              <a:t>v1-3) </a:t>
            </a:r>
            <a:r>
              <a:rPr lang="en-GB" sz="2800" dirty="0" err="1">
                <a:solidFill>
                  <a:srgbClr val="525038"/>
                </a:solidFill>
                <a:latin typeface="Dubai Light" panose="020B0303030403030204" pitchFamily="34" charset="-78"/>
                <a:cs typeface="Dubai Light" panose="020B0303030403030204" pitchFamily="34" charset="-78"/>
              </a:rPr>
              <a:t>Elkanah</a:t>
            </a:r>
            <a:r>
              <a:rPr lang="en-GB" sz="2800" dirty="0">
                <a:solidFill>
                  <a:srgbClr val="525038"/>
                </a:solidFill>
                <a:latin typeface="Dubai Light" panose="020B0303030403030204" pitchFamily="34" charset="-78"/>
                <a:cs typeface="Dubai Light" panose="020B0303030403030204" pitchFamily="34" charset="-78"/>
              </a:rPr>
              <a:t> goes to Shiloh yearly to worship</a:t>
            </a:r>
          </a:p>
          <a:p>
            <a:pPr marL="1704975" indent="-1704975">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(v4-8) </a:t>
            </a:r>
            <a:r>
              <a:rPr lang="en-GB" sz="2800" dirty="0">
                <a:solidFill>
                  <a:srgbClr val="525038"/>
                </a:solidFill>
                <a:latin typeface="Dubai Light" panose="020B0303030403030204" pitchFamily="34" charset="-78"/>
                <a:cs typeface="Dubai Light" panose="020B0303030403030204" pitchFamily="34" charset="-78"/>
              </a:rPr>
              <a:t>Hannah comes but is distressed – </a:t>
            </a:r>
            <a:r>
              <a:rPr lang="en-GB" sz="2800" dirty="0" err="1">
                <a:solidFill>
                  <a:srgbClr val="525038"/>
                </a:solidFill>
                <a:latin typeface="Dubai Light" panose="020B0303030403030204" pitchFamily="34" charset="-78"/>
                <a:cs typeface="Dubai Light" panose="020B0303030403030204" pitchFamily="34" charset="-78"/>
              </a:rPr>
              <a:t>Elkanah</a:t>
            </a:r>
            <a:r>
              <a:rPr lang="en-GB" sz="2800" dirty="0">
                <a:solidFill>
                  <a:srgbClr val="525038"/>
                </a:solidFill>
                <a:latin typeface="Dubai Light" panose="020B0303030403030204" pitchFamily="34" charset="-78"/>
                <a:cs typeface="Dubai Light" panose="020B0303030403030204" pitchFamily="34" charset="-78"/>
              </a:rPr>
              <a:t> says something unhelpful</a:t>
            </a:r>
          </a:p>
          <a:p>
            <a:pPr marL="2154238" indent="-2154238">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FF0000"/>
                </a:solidFill>
                <a:latin typeface="Dubai Light" panose="020B0303030403030204" pitchFamily="34" charset="-78"/>
                <a:cs typeface="Dubai Light" panose="020B0303030403030204" pitchFamily="34" charset="-78"/>
              </a:rPr>
              <a:t>(</a:t>
            </a:r>
            <a:r>
              <a:rPr lang="en-GB" sz="2800" i="1" dirty="0">
                <a:solidFill>
                  <a:srgbClr val="FF0000"/>
                </a:solidFill>
                <a:latin typeface="Dubai Light" panose="020B0303030403030204" pitchFamily="34" charset="-78"/>
                <a:cs typeface="Dubai Light" panose="020B0303030403030204" pitchFamily="34" charset="-78"/>
              </a:rPr>
              <a:t>v9-18) </a:t>
            </a:r>
            <a:r>
              <a:rPr lang="en-GB" sz="2800" dirty="0">
                <a:solidFill>
                  <a:srgbClr val="525038"/>
                </a:solidFill>
                <a:latin typeface="Dubai Light" panose="020B0303030403030204" pitchFamily="34" charset="-78"/>
                <a:cs typeface="Dubai Light" panose="020B0303030403030204" pitchFamily="34" charset="-78"/>
              </a:rPr>
              <a:t>Hannah stands near Eli to silently pray for a      child to give to Yahweh</a:t>
            </a:r>
          </a:p>
          <a:p>
            <a:pPr marL="2603500" indent="-2603500">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(v19-20) </a:t>
            </a:r>
            <a:r>
              <a:rPr lang="en-GB" sz="2800" dirty="0">
                <a:solidFill>
                  <a:srgbClr val="525038"/>
                </a:solidFill>
                <a:latin typeface="Dubai Light" panose="020B0303030403030204" pitchFamily="34" charset="-78"/>
                <a:cs typeface="Dubai Light" panose="020B0303030403030204" pitchFamily="34" charset="-78"/>
              </a:rPr>
              <a:t>They worship Yahweh – Hannah conceives and bears a son</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3106394" y="333816"/>
            <a:ext cx="8765606" cy="769441"/>
          </a:xfrm>
          <a:prstGeom prst="rect">
            <a:avLst/>
          </a:prstGeom>
          <a:noFill/>
          <a:ln>
            <a:noFill/>
          </a:ln>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1720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235867" y="1118886"/>
            <a:ext cx="8730047" cy="5970865"/>
          </a:xfrm>
          <a:prstGeom prst="rect">
            <a:avLst/>
          </a:prstGeom>
          <a:noFill/>
        </p:spPr>
        <p:txBody>
          <a:bodyPr wrap="square" rtlCol="0">
            <a:spAutoFit/>
          </a:bodyPr>
          <a:lstStyle/>
          <a:p>
            <a:r>
              <a:rPr lang="en-GB" sz="2800" dirty="0">
                <a:solidFill>
                  <a:srgbClr val="525038"/>
                </a:solidFill>
                <a:latin typeface="Dubai Light" panose="020B0303030403030204" pitchFamily="34" charset="-78"/>
                <a:cs typeface="Dubai Light" panose="020B0303030403030204" pitchFamily="34" charset="-78"/>
              </a:rPr>
              <a:t>Prophet	1Sam 3v20</a:t>
            </a:r>
          </a:p>
          <a:p>
            <a:r>
              <a:rPr lang="en-GB" sz="2800" dirty="0">
                <a:solidFill>
                  <a:srgbClr val="525038"/>
                </a:solidFill>
                <a:latin typeface="Dubai Light" panose="020B0303030403030204" pitchFamily="34" charset="-78"/>
                <a:cs typeface="Dubai Light" panose="020B0303030403030204" pitchFamily="34" charset="-78"/>
              </a:rPr>
              <a:t>Priest		1Sam 9v12-13</a:t>
            </a:r>
          </a:p>
          <a:p>
            <a:r>
              <a:rPr lang="en-GB" sz="2800" dirty="0">
                <a:solidFill>
                  <a:srgbClr val="525038"/>
                </a:solidFill>
                <a:latin typeface="Dubai Light" panose="020B0303030403030204" pitchFamily="34" charset="-78"/>
                <a:cs typeface="Dubai Light" panose="020B0303030403030204" pitchFamily="34" charset="-78"/>
              </a:rPr>
              <a:t>Judge		1Sam 7v15</a:t>
            </a:r>
          </a:p>
          <a:p>
            <a:r>
              <a:rPr lang="en-GB" sz="2800" dirty="0">
                <a:solidFill>
                  <a:srgbClr val="525038"/>
                </a:solidFill>
                <a:latin typeface="Dubai Light" panose="020B0303030403030204" pitchFamily="34" charset="-78"/>
                <a:cs typeface="Dubai Light" panose="020B0303030403030204" pitchFamily="34" charset="-78"/>
              </a:rPr>
              <a:t>Teacher	1Sam 8v9-11</a:t>
            </a:r>
          </a:p>
          <a:p>
            <a:pPr>
              <a:tabLst>
                <a:tab pos="1346200" algn="l"/>
              </a:tabLst>
            </a:pPr>
            <a:r>
              <a:rPr lang="en-GB" sz="2800" dirty="0">
                <a:solidFill>
                  <a:srgbClr val="525038"/>
                </a:solidFill>
                <a:latin typeface="Dubai Light" panose="020B0303030403030204" pitchFamily="34" charset="-78"/>
                <a:cs typeface="Dubai Light" panose="020B0303030403030204" pitchFamily="34" charset="-78"/>
              </a:rPr>
              <a:t>Scribe	</a:t>
            </a:r>
            <a:r>
              <a:rPr lang="en-GB" sz="2800" i="1" dirty="0">
                <a:solidFill>
                  <a:srgbClr val="525038"/>
                </a:solidFill>
                <a:latin typeface="Dubai Light" panose="020B0303030403030204" pitchFamily="34" charset="-78"/>
                <a:cs typeface="Dubai Light" panose="020B0303030403030204" pitchFamily="34" charset="-78"/>
              </a:rPr>
              <a:t>- The constitution 	</a:t>
            </a:r>
            <a:r>
              <a:rPr lang="en-GB" sz="2800" dirty="0">
                <a:solidFill>
                  <a:srgbClr val="525038"/>
                </a:solidFill>
                <a:latin typeface="Dubai Light" panose="020B0303030403030204" pitchFamily="34" charset="-78"/>
                <a:cs typeface="Dubai Light" panose="020B0303030403030204" pitchFamily="34" charset="-78"/>
              </a:rPr>
              <a:t>1Sam 10v25</a:t>
            </a:r>
          </a:p>
          <a:p>
            <a:pPr>
              <a:tabLst>
                <a:tab pos="1346200" algn="l"/>
              </a:tabLst>
            </a:pP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 A history of David 	</a:t>
            </a:r>
            <a:r>
              <a:rPr lang="en-GB" sz="2800" dirty="0">
                <a:solidFill>
                  <a:srgbClr val="525038"/>
                </a:solidFill>
                <a:latin typeface="Dubai Light" panose="020B0303030403030204" pitchFamily="34" charset="-78"/>
                <a:cs typeface="Dubai Light" panose="020B0303030403030204" pitchFamily="34" charset="-78"/>
              </a:rPr>
              <a:t>1Chron 29v29</a:t>
            </a:r>
          </a:p>
          <a:p>
            <a:pPr>
              <a:tabLst>
                <a:tab pos="1346200" algn="l"/>
              </a:tabLst>
            </a:pPr>
            <a:r>
              <a:rPr lang="en-GB" sz="2800" dirty="0">
                <a:solidFill>
                  <a:srgbClr val="525038"/>
                </a:solidFill>
                <a:latin typeface="Dubai Light" panose="020B0303030403030204" pitchFamily="34" charset="-78"/>
                <a:cs typeface="Dubai Light" panose="020B0303030403030204" pitchFamily="34" charset="-78"/>
              </a:rPr>
              <a:t>Mediator		1Sam7v9</a:t>
            </a:r>
          </a:p>
          <a:p>
            <a:pPr>
              <a:tabLst>
                <a:tab pos="1346200" algn="l"/>
              </a:tabLst>
            </a:pPr>
            <a:r>
              <a:rPr lang="en-GB" sz="2800" dirty="0">
                <a:solidFill>
                  <a:srgbClr val="525038"/>
                </a:solidFill>
                <a:latin typeface="Dubai Light" panose="020B0303030403030204" pitchFamily="34" charset="-78"/>
                <a:cs typeface="Dubai Light" panose="020B0303030403030204" pitchFamily="34" charset="-78"/>
              </a:rPr>
              <a:t>Visionary	</a:t>
            </a:r>
            <a:r>
              <a:rPr lang="en-GB" sz="2800" i="1" dirty="0">
                <a:solidFill>
                  <a:srgbClr val="525038"/>
                </a:solidFill>
                <a:latin typeface="Dubai Light" panose="020B0303030403030204" pitchFamily="34" charset="-78"/>
                <a:cs typeface="Dubai Light" panose="020B0303030403030204" pitchFamily="34" charset="-78"/>
              </a:rPr>
              <a:t>- School of the prophets 	</a:t>
            </a:r>
            <a:r>
              <a:rPr lang="en-GB" sz="2800" dirty="0">
                <a:solidFill>
                  <a:srgbClr val="525038"/>
                </a:solidFill>
                <a:latin typeface="Dubai Light" panose="020B0303030403030204" pitchFamily="34" charset="-78"/>
                <a:cs typeface="Dubai Light" panose="020B0303030403030204" pitchFamily="34" charset="-78"/>
              </a:rPr>
              <a:t>1Sam 19v20</a:t>
            </a:r>
          </a:p>
          <a:p>
            <a:pPr>
              <a:tabLst>
                <a:tab pos="1346200" algn="l"/>
              </a:tabLst>
            </a:pP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 Organise temple worship</a:t>
            </a:r>
            <a:r>
              <a:rPr lang="en-GB" sz="2800" dirty="0">
                <a:solidFill>
                  <a:srgbClr val="525038"/>
                </a:solidFill>
                <a:latin typeface="Dubai Light" panose="020B0303030403030204" pitchFamily="34" charset="-78"/>
                <a:cs typeface="Dubai Light" panose="020B0303030403030204" pitchFamily="34" charset="-78"/>
              </a:rPr>
              <a:t> 	1Chron 9v22</a:t>
            </a:r>
          </a:p>
          <a:p>
            <a:pPr>
              <a:tabLst>
                <a:tab pos="1346200" algn="l"/>
              </a:tabLst>
            </a:pPr>
            <a:r>
              <a:rPr lang="en-GB" sz="2800" dirty="0">
                <a:solidFill>
                  <a:srgbClr val="525038"/>
                </a:solidFill>
                <a:latin typeface="Dubai Light" panose="020B0303030403030204" pitchFamily="34" charset="-78"/>
                <a:cs typeface="Dubai Light" panose="020B0303030403030204" pitchFamily="34" charset="-78"/>
              </a:rPr>
              <a:t>Kingmaker	-</a:t>
            </a:r>
            <a:r>
              <a:rPr lang="en-GB" sz="2800" i="1" dirty="0">
                <a:solidFill>
                  <a:srgbClr val="525038"/>
                </a:solidFill>
                <a:latin typeface="Dubai Light" panose="020B0303030403030204" pitchFamily="34" charset="-78"/>
                <a:cs typeface="Dubai Light" panose="020B0303030403030204" pitchFamily="34" charset="-78"/>
              </a:rPr>
              <a:t> Saul 	</a:t>
            </a:r>
            <a:r>
              <a:rPr lang="en-GB" sz="2800" dirty="0">
                <a:solidFill>
                  <a:srgbClr val="525038"/>
                </a:solidFill>
                <a:latin typeface="Dubai Light" panose="020B0303030403030204" pitchFamily="34" charset="-78"/>
                <a:cs typeface="Dubai Light" panose="020B0303030403030204" pitchFamily="34" charset="-78"/>
              </a:rPr>
              <a:t>1Sam 10v1</a:t>
            </a:r>
          </a:p>
          <a:p>
            <a:pPr>
              <a:tabLst>
                <a:tab pos="1346200" algn="l"/>
              </a:tabLst>
            </a:pP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 David 	</a:t>
            </a:r>
            <a:r>
              <a:rPr lang="en-GB" sz="2800" dirty="0">
                <a:solidFill>
                  <a:srgbClr val="525038"/>
                </a:solidFill>
                <a:latin typeface="Dubai Light" panose="020B0303030403030204" pitchFamily="34" charset="-78"/>
                <a:cs typeface="Dubai Light" panose="020B0303030403030204" pitchFamily="34" charset="-78"/>
              </a:rPr>
              <a:t>1Sam 16v13</a:t>
            </a:r>
          </a:p>
          <a:p>
            <a:pPr>
              <a:tabLst>
                <a:tab pos="1346200" algn="l"/>
              </a:tabLst>
            </a:pPr>
            <a:r>
              <a:rPr lang="en-GB" sz="2800" dirty="0">
                <a:solidFill>
                  <a:srgbClr val="525038"/>
                </a:solidFill>
                <a:latin typeface="Dubai Light" panose="020B0303030403030204" pitchFamily="34" charset="-78"/>
                <a:cs typeface="Dubai Light" panose="020B0303030403030204" pitchFamily="34" charset="-78"/>
              </a:rPr>
              <a:t>Mentor	- </a:t>
            </a:r>
            <a:r>
              <a:rPr lang="en-GB" sz="2800" i="1" dirty="0">
                <a:solidFill>
                  <a:srgbClr val="525038"/>
                </a:solidFill>
                <a:latin typeface="Dubai Light" panose="020B0303030403030204" pitchFamily="34" charset="-78"/>
                <a:cs typeface="Dubai Light" panose="020B0303030403030204" pitchFamily="34" charset="-78"/>
              </a:rPr>
              <a:t>Saul</a:t>
            </a:r>
            <a:r>
              <a:rPr lang="en-GB" sz="2800" dirty="0">
                <a:solidFill>
                  <a:srgbClr val="525038"/>
                </a:solidFill>
                <a:latin typeface="Dubai Light" panose="020B0303030403030204" pitchFamily="34" charset="-78"/>
                <a:cs typeface="Dubai Light" panose="020B0303030403030204" pitchFamily="34" charset="-78"/>
              </a:rPr>
              <a:t> 	1Sam 9v25</a:t>
            </a:r>
          </a:p>
          <a:p>
            <a:pPr>
              <a:tabLst>
                <a:tab pos="1346200" algn="l"/>
              </a:tabLst>
            </a:pP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 David 	</a:t>
            </a:r>
            <a:r>
              <a:rPr lang="en-GB" sz="2800" dirty="0">
                <a:solidFill>
                  <a:srgbClr val="525038"/>
                </a:solidFill>
                <a:latin typeface="Dubai Light" panose="020B0303030403030204" pitchFamily="34" charset="-78"/>
                <a:cs typeface="Dubai Light" panose="020B0303030403030204" pitchFamily="34" charset="-78"/>
              </a:rPr>
              <a:t>1Sam 19v18</a:t>
            </a:r>
          </a:p>
          <a:p>
            <a:endParaRPr lang="en-GB" dirty="0"/>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064117"/>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470295-6716-4528-BC79-3F47561F3C24}"/>
              </a:ext>
            </a:extLst>
          </p:cNvPr>
          <p:cNvPicPr>
            <a:picLocks noChangeAspect="1"/>
          </p:cNvPicPr>
          <p:nvPr/>
        </p:nvPicPr>
        <p:blipFill rotWithShape="1">
          <a:blip r:embed="rId2">
            <a:extLst>
              <a:ext uri="{28A0092B-C50C-407E-A947-70E740481C1C}">
                <a14:useLocalDpi xmlns:a14="http://schemas.microsoft.com/office/drawing/2010/main" val="0"/>
              </a:ext>
            </a:extLst>
          </a:blip>
          <a:srcRect l="9575" t="-260" r="55928" b="260"/>
          <a:stretch/>
        </p:blipFill>
        <p:spPr>
          <a:xfrm>
            <a:off x="166811" y="168577"/>
            <a:ext cx="2644346" cy="6528572"/>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A5FBFA33-35F3-419E-B53F-E8929BEF37FA}"/>
              </a:ext>
            </a:extLst>
          </p:cNvPr>
          <p:cNvSpPr txBox="1"/>
          <p:nvPr/>
        </p:nvSpPr>
        <p:spPr>
          <a:xfrm>
            <a:off x="2953265" y="27210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Samuel’s Responsibilities</a:t>
            </a:r>
          </a:p>
        </p:txBody>
      </p:sp>
    </p:spTree>
    <p:extLst>
      <p:ext uri="{BB962C8B-B14F-4D97-AF65-F5344CB8AC3E}">
        <p14:creationId xmlns:p14="http://schemas.microsoft.com/office/powerpoint/2010/main" val="2813224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2" y="1511579"/>
            <a:ext cx="8750859" cy="5601533"/>
          </a:xfrm>
          <a:prstGeom prst="rect">
            <a:avLst/>
          </a:prstGeom>
          <a:noFill/>
        </p:spPr>
        <p:txBody>
          <a:bodyPr wrap="square" rtlCol="0">
            <a:spAutoFit/>
          </a:bodyPr>
          <a:lstStyle/>
          <a:p>
            <a:pPr marL="3411538" indent="-3411538">
              <a:spcBef>
                <a:spcPts val="1800"/>
              </a:spcBef>
            </a:pPr>
            <a:r>
              <a:rPr lang="en-GB" sz="2800" b="1" dirty="0">
                <a:solidFill>
                  <a:schemeClr val="accent5">
                    <a:lumMod val="75000"/>
                  </a:schemeClr>
                </a:solidFill>
                <a:latin typeface="Dubai Light" panose="020B0303030403030204" pitchFamily="34" charset="-78"/>
                <a:cs typeface="Dubai Light" panose="020B0303030403030204" pitchFamily="34" charset="-78"/>
              </a:rPr>
              <a:t>1 Samuel Ch1v21-28 – </a:t>
            </a:r>
            <a:r>
              <a:rPr lang="en-GB" sz="2800" b="1" u="sng" dirty="0">
                <a:solidFill>
                  <a:schemeClr val="accent5">
                    <a:lumMod val="75000"/>
                  </a:schemeClr>
                </a:solidFill>
                <a:latin typeface="Dubai Light" panose="020B0303030403030204" pitchFamily="34" charset="-78"/>
                <a:cs typeface="Dubai Light" panose="020B0303030403030204" pitchFamily="34" charset="-78"/>
              </a:rPr>
              <a:t>Hannah’s joy at the prospect of a ‘new priesthood’</a:t>
            </a:r>
          </a:p>
          <a:p>
            <a:pPr marL="1257300" indent="-1257300">
              <a:spcBef>
                <a:spcPts val="1800"/>
              </a:spcBef>
            </a:pPr>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(v21) </a:t>
            </a:r>
            <a:r>
              <a:rPr lang="en-GB" sz="2800" dirty="0" err="1">
                <a:solidFill>
                  <a:srgbClr val="525038"/>
                </a:solidFill>
                <a:latin typeface="Dubai Light" panose="020B0303030403030204" pitchFamily="34" charset="-78"/>
                <a:cs typeface="Dubai Light" panose="020B0303030403030204" pitchFamily="34" charset="-78"/>
              </a:rPr>
              <a:t>Elkanah</a:t>
            </a:r>
            <a:r>
              <a:rPr lang="en-GB" sz="2800" dirty="0">
                <a:solidFill>
                  <a:srgbClr val="525038"/>
                </a:solidFill>
                <a:latin typeface="Dubai Light" panose="020B0303030403030204" pitchFamily="34" charset="-78"/>
                <a:cs typeface="Dubai Light" panose="020B0303030403030204" pitchFamily="34" charset="-78"/>
              </a:rPr>
              <a:t> goes to Shiloh yearly to worship and pay his vow</a:t>
            </a:r>
          </a:p>
          <a:p>
            <a:pPr marL="2063750" indent="-2063750">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(v22-23) </a:t>
            </a:r>
            <a:r>
              <a:rPr lang="en-GB" sz="2800" dirty="0">
                <a:solidFill>
                  <a:srgbClr val="525038"/>
                </a:solidFill>
                <a:latin typeface="Dubai Light" panose="020B0303030403030204" pitchFamily="34" charset="-78"/>
                <a:cs typeface="Dubai Light" panose="020B0303030403030204" pitchFamily="34" charset="-78"/>
              </a:rPr>
              <a:t>Hannah doesn’t come at first, to look after Samuel – </a:t>
            </a:r>
            <a:r>
              <a:rPr lang="en-GB" sz="2800" dirty="0" err="1">
                <a:solidFill>
                  <a:srgbClr val="525038"/>
                </a:solidFill>
                <a:latin typeface="Dubai Light" panose="020B0303030403030204" pitchFamily="34" charset="-78"/>
                <a:cs typeface="Dubai Light" panose="020B0303030403030204" pitchFamily="34" charset="-78"/>
              </a:rPr>
              <a:t>Elkanah</a:t>
            </a:r>
            <a:r>
              <a:rPr lang="en-GB" sz="2800" dirty="0">
                <a:solidFill>
                  <a:srgbClr val="525038"/>
                </a:solidFill>
                <a:latin typeface="Dubai Light" panose="020B0303030403030204" pitchFamily="34" charset="-78"/>
                <a:cs typeface="Dubai Light" panose="020B0303030403030204" pitchFamily="34" charset="-78"/>
              </a:rPr>
              <a:t> says something helpful</a:t>
            </a:r>
          </a:p>
          <a:p>
            <a:pPr marL="2333625" indent="-2333625">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(v24-28) </a:t>
            </a:r>
            <a:r>
              <a:rPr lang="en-GB" sz="2800" dirty="0">
                <a:solidFill>
                  <a:srgbClr val="525038"/>
                </a:solidFill>
                <a:latin typeface="Dubai Light" panose="020B0303030403030204" pitchFamily="34" charset="-78"/>
                <a:cs typeface="Dubai Light" panose="020B0303030403030204" pitchFamily="34" charset="-78"/>
              </a:rPr>
              <a:t>Hannah finally comes and stands before Eli to give her child to Yahweh</a:t>
            </a:r>
          </a:p>
          <a:p>
            <a:pPr marL="2782888" indent="-2782888">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(v28-2v1) </a:t>
            </a:r>
            <a:r>
              <a:rPr lang="en-GB" sz="2800" dirty="0">
                <a:solidFill>
                  <a:srgbClr val="525038"/>
                </a:solidFill>
                <a:latin typeface="Dubai Light" panose="020B0303030403030204" pitchFamily="34" charset="-78"/>
                <a:cs typeface="Dubai Light" panose="020B0303030403030204" pitchFamily="34" charset="-78"/>
              </a:rPr>
              <a:t>They worship Yahweh – Hannah prays in thankfulness for her son</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06418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67391E35-ABE2-4381-A6C8-E4F092D9E6E4}"/>
              </a:ext>
            </a:extLst>
          </p:cNvPr>
          <p:cNvSpPr txBox="1"/>
          <p:nvPr/>
        </p:nvSpPr>
        <p:spPr>
          <a:xfrm>
            <a:off x="7216235" y="1567679"/>
            <a:ext cx="4799990" cy="5509200"/>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Hannah’s vow</a:t>
            </a:r>
            <a:r>
              <a:rPr lang="en-GB" sz="2800" dirty="0">
                <a:solidFill>
                  <a:srgbClr val="525038"/>
                </a:solidFill>
                <a:latin typeface="Dubai Light" panose="020B0303030403030204" pitchFamily="34" charset="-78"/>
                <a:cs typeface="Dubai Light" panose="020B0303030403030204" pitchFamily="34" charset="-78"/>
              </a:rPr>
              <a:t> </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Seemed rash and unthoughtful to everyone else </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But she had diligently considered it</a:t>
            </a:r>
          </a:p>
          <a:p>
            <a:pPr marL="358775" indent="-358775">
              <a:spcBef>
                <a:spcPts val="18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Involved dedicating her son</a:t>
            </a:r>
          </a:p>
          <a:p>
            <a:pPr marL="358775" indent="-358775">
              <a:spcBef>
                <a:spcPts val="18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She would never have children again if necessary  </a:t>
            </a:r>
          </a:p>
          <a:p>
            <a:endParaRPr lang="en-GB" dirty="0"/>
          </a:p>
        </p:txBody>
      </p:sp>
      <p:sp>
        <p:nvSpPr>
          <p:cNvPr id="10" name="TextBox 9">
            <a:extLst>
              <a:ext uri="{FF2B5EF4-FFF2-40B4-BE49-F238E27FC236}">
                <a16:creationId xmlns:a16="http://schemas.microsoft.com/office/drawing/2014/main" id="{2CABBCC5-778F-458B-B125-C99AD0D355E0}"/>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Two Vows</a:t>
            </a:r>
          </a:p>
        </p:txBody>
      </p:sp>
      <p:sp>
        <p:nvSpPr>
          <p:cNvPr id="12" name="TextBox 11">
            <a:extLst>
              <a:ext uri="{FF2B5EF4-FFF2-40B4-BE49-F238E27FC236}">
                <a16:creationId xmlns:a16="http://schemas.microsoft.com/office/drawing/2014/main" id="{952D21A6-291F-45A6-8386-8112E6A8FAFC}"/>
              </a:ext>
            </a:extLst>
          </p:cNvPr>
          <p:cNvSpPr txBox="1"/>
          <p:nvPr/>
        </p:nvSpPr>
        <p:spPr>
          <a:xfrm>
            <a:off x="3023686" y="1570748"/>
            <a:ext cx="4478083" cy="5164233"/>
          </a:xfrm>
          <a:prstGeom prst="rect">
            <a:avLst/>
          </a:prstGeom>
          <a:noFill/>
        </p:spPr>
        <p:txBody>
          <a:bodyPr wrap="square" rtlCol="0">
            <a:spAutoFit/>
          </a:bodyPr>
          <a:lstStyle/>
          <a:p>
            <a:pPr algn="ctr">
              <a:spcBef>
                <a:spcPts val="600"/>
              </a:spcBef>
            </a:pPr>
            <a:r>
              <a:rPr lang="en-GB" sz="2800" b="1" u="sng" dirty="0" err="1">
                <a:solidFill>
                  <a:schemeClr val="accent2"/>
                </a:solidFill>
                <a:latin typeface="Dubai Light" panose="020B0303030403030204" pitchFamily="34" charset="-78"/>
                <a:cs typeface="Dubai Light" panose="020B0303030403030204" pitchFamily="34" charset="-78"/>
              </a:rPr>
              <a:t>Jepthah’s</a:t>
            </a:r>
            <a:r>
              <a:rPr lang="en-GB" sz="2800" b="1" u="sng" dirty="0">
                <a:solidFill>
                  <a:schemeClr val="accent2"/>
                </a:solidFill>
                <a:latin typeface="Dubai Light" panose="020B0303030403030204" pitchFamily="34" charset="-78"/>
                <a:cs typeface="Dubai Light" panose="020B0303030403030204" pitchFamily="34" charset="-78"/>
              </a:rPr>
              <a:t> vow</a:t>
            </a:r>
          </a:p>
          <a:p>
            <a:pPr marL="358775" indent="-358775">
              <a:spcBef>
                <a:spcPts val="18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Rash and unthoughtful</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But his daughter had considered it</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Involved dedicating his daughter </a:t>
            </a:r>
          </a:p>
          <a:p>
            <a:pPr marL="358775" indent="-358775">
              <a:spcBef>
                <a:spcPts val="18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His daughter would never have children</a:t>
            </a:r>
          </a:p>
          <a:p>
            <a:endParaRPr lang="en-GB" dirty="0"/>
          </a:p>
        </p:txBody>
      </p:sp>
    </p:spTree>
    <p:extLst>
      <p:ext uri="{BB962C8B-B14F-4D97-AF65-F5344CB8AC3E}">
        <p14:creationId xmlns:p14="http://schemas.microsoft.com/office/powerpoint/2010/main" val="3351139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0572D4-8E9E-4691-B3E5-FA1E947D6AD6}"/>
              </a:ext>
            </a:extLst>
          </p:cNvPr>
          <p:cNvPicPr>
            <a:picLocks noChangeAspect="1"/>
          </p:cNvPicPr>
          <p:nvPr/>
        </p:nvPicPr>
        <p:blipFill rotWithShape="1">
          <a:blip r:embed="rId2">
            <a:extLst>
              <a:ext uri="{28A0092B-C50C-407E-A947-70E740481C1C}">
                <a14:useLocalDpi xmlns:a14="http://schemas.microsoft.com/office/drawing/2010/main" val="0"/>
              </a:ext>
            </a:extLst>
          </a:blip>
          <a:srcRect t="12564" b="15667"/>
          <a:stretch/>
        </p:blipFill>
        <p:spPr>
          <a:xfrm>
            <a:off x="239233" y="176225"/>
            <a:ext cx="4493405" cy="4056110"/>
          </a:xfrm>
          <a:prstGeom prst="rect">
            <a:avLst/>
          </a:prstGeom>
          <a:scene3d>
            <a:camera prst="orthographicFront"/>
            <a:lightRig rig="threePt" dir="t">
              <a:rot lat="0" lon="0" rev="2700000"/>
            </a:lightRig>
          </a:scene3d>
          <a:sp3d contourW="6350">
            <a:bevelT h="38100"/>
            <a:contourClr>
              <a:srgbClr val="C0C0C0"/>
            </a:contourClr>
          </a:sp3d>
        </p:spPr>
      </p:pic>
      <p:pic>
        <p:nvPicPr>
          <p:cNvPr id="9" name="Picture 8">
            <a:extLst>
              <a:ext uri="{FF2B5EF4-FFF2-40B4-BE49-F238E27FC236}">
                <a16:creationId xmlns:a16="http://schemas.microsoft.com/office/drawing/2014/main" id="{ED3F12F7-4342-4DA5-A7D0-8099D244885D}"/>
              </a:ext>
            </a:extLst>
          </p:cNvPr>
          <p:cNvPicPr>
            <a:picLocks noChangeAspect="1"/>
          </p:cNvPicPr>
          <p:nvPr/>
        </p:nvPicPr>
        <p:blipFill rotWithShape="1">
          <a:blip r:embed="rId3">
            <a:extLst>
              <a:ext uri="{28A0092B-C50C-407E-A947-70E740481C1C}">
                <a14:useLocalDpi xmlns:a14="http://schemas.microsoft.com/office/drawing/2010/main" val="0"/>
              </a:ext>
            </a:extLst>
          </a:blip>
          <a:srcRect t="10750" b="12161"/>
          <a:stretch/>
        </p:blipFill>
        <p:spPr>
          <a:xfrm>
            <a:off x="4942276" y="179171"/>
            <a:ext cx="7010490" cy="4053164"/>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195207" y="4429899"/>
            <a:ext cx="11774365" cy="2248930"/>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44839" y="4775890"/>
            <a:ext cx="11265237" cy="1708160"/>
          </a:xfrm>
          <a:prstGeom prst="rect">
            <a:avLst/>
          </a:prstGeom>
          <a:noFill/>
        </p:spPr>
        <p:txBody>
          <a:bodyPr wrap="square" rtlCol="0">
            <a:spAutoFit/>
          </a:bodyPr>
          <a:lstStyle/>
          <a:p>
            <a:pPr algn="ctr"/>
            <a:r>
              <a:rPr lang="en-GB" sz="4400" dirty="0">
                <a:latin typeface="Copperplate Gothic Light" panose="020E0507020206020404" pitchFamily="34" charset="0"/>
              </a:rPr>
              <a:t>Study 3 – Samuel and Eli</a:t>
            </a:r>
          </a:p>
          <a:p>
            <a:pPr algn="ctr">
              <a:spcBef>
                <a:spcPts val="1800"/>
              </a:spcBef>
            </a:pPr>
            <a:r>
              <a:rPr lang="en-GB" sz="2800" dirty="0">
                <a:latin typeface="Dubai Light" panose="020B0303030403030204" pitchFamily="34" charset="-78"/>
                <a:cs typeface="Dubai Light" panose="020B0303030403030204" pitchFamily="34" charset="-78"/>
              </a:rPr>
              <a:t>Samuel – Israel’s greatest reformer</a:t>
            </a:r>
          </a:p>
          <a:p>
            <a:endParaRPr lang="en-GB" dirty="0"/>
          </a:p>
        </p:txBody>
      </p:sp>
      <p:cxnSp>
        <p:nvCxnSpPr>
          <p:cNvPr id="10" name="Straight Connector 9">
            <a:extLst>
              <a:ext uri="{FF2B5EF4-FFF2-40B4-BE49-F238E27FC236}">
                <a16:creationId xmlns:a16="http://schemas.microsoft.com/office/drawing/2014/main" id="{4D62E1EC-8859-49BD-AC5A-8BD53035718D}"/>
              </a:ext>
            </a:extLst>
          </p:cNvPr>
          <p:cNvCxnSpPr/>
          <p:nvPr/>
        </p:nvCxnSpPr>
        <p:spPr>
          <a:xfrm>
            <a:off x="2391035" y="5579080"/>
            <a:ext cx="73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559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Hannah’s Song</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EC69D4-5ACB-49D7-8A74-6354DE97D227}"/>
              </a:ext>
            </a:extLst>
          </p:cNvPr>
          <p:cNvPicPr>
            <a:picLocks noChangeAspect="1"/>
          </p:cNvPicPr>
          <p:nvPr/>
        </p:nvPicPr>
        <p:blipFill rotWithShape="1">
          <a:blip r:embed="rId2">
            <a:extLst>
              <a:ext uri="{28A0092B-C50C-407E-A947-70E740481C1C}">
                <a14:useLocalDpi xmlns:a14="http://schemas.microsoft.com/office/drawing/2010/main" val="0"/>
              </a:ext>
            </a:extLst>
          </a:blip>
          <a:srcRect l="35161" t="5" r="14103" b="566"/>
          <a:stretch/>
        </p:blipFill>
        <p:spPr>
          <a:xfrm>
            <a:off x="154452" y="144965"/>
            <a:ext cx="2656703" cy="6548693"/>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59C25160-E451-4B55-9974-B6DC740F5B06}"/>
              </a:ext>
            </a:extLst>
          </p:cNvPr>
          <p:cNvSpPr txBox="1"/>
          <p:nvPr/>
        </p:nvSpPr>
        <p:spPr>
          <a:xfrm>
            <a:off x="3113903" y="2179146"/>
            <a:ext cx="8730047" cy="3216265"/>
          </a:xfrm>
          <a:prstGeom prst="rect">
            <a:avLst/>
          </a:prstGeom>
          <a:noFill/>
        </p:spPr>
        <p:txBody>
          <a:bodyPr wrap="square" rtlCol="0">
            <a:spAutoFit/>
          </a:bodyPr>
          <a:lstStyle/>
          <a:p>
            <a:pPr algn="ctr">
              <a:spcAft>
                <a:spcPts val="1800"/>
              </a:spcAft>
            </a:pPr>
            <a:r>
              <a:rPr lang="en-GB" sz="2800" dirty="0">
                <a:solidFill>
                  <a:srgbClr val="525038"/>
                </a:solidFill>
                <a:latin typeface="Dubai Light" panose="020B0303030403030204" pitchFamily="34" charset="-78"/>
                <a:cs typeface="Dubai Light" panose="020B0303030403030204" pitchFamily="34" charset="-78"/>
              </a:rPr>
              <a:t>Quoted from in large parts in</a:t>
            </a:r>
          </a:p>
          <a:p>
            <a:pPr algn="ctr">
              <a:spcAft>
                <a:spcPts val="1800"/>
              </a:spcAft>
            </a:pPr>
            <a:r>
              <a:rPr lang="en-GB" sz="2800" b="1" dirty="0">
                <a:solidFill>
                  <a:srgbClr val="525038"/>
                </a:solidFill>
                <a:latin typeface="Dubai Light" panose="020B0303030403030204" pitchFamily="34" charset="-78"/>
                <a:cs typeface="Dubai Light" panose="020B0303030403030204" pitchFamily="34" charset="-78"/>
              </a:rPr>
              <a:t>Psalm 75</a:t>
            </a:r>
          </a:p>
          <a:p>
            <a:pPr algn="ctr">
              <a:spcAft>
                <a:spcPts val="1800"/>
              </a:spcAft>
            </a:pPr>
            <a:r>
              <a:rPr lang="en-GB" sz="2800" b="1" dirty="0">
                <a:solidFill>
                  <a:srgbClr val="525038"/>
                </a:solidFill>
                <a:latin typeface="Dubai Light" panose="020B0303030403030204" pitchFamily="34" charset="-78"/>
                <a:cs typeface="Dubai Light" panose="020B0303030403030204" pitchFamily="34" charset="-78"/>
              </a:rPr>
              <a:t>Psalm 113</a:t>
            </a:r>
          </a:p>
          <a:p>
            <a:pPr algn="ctr"/>
            <a:r>
              <a:rPr lang="en-GB" sz="2800" b="1" dirty="0">
                <a:solidFill>
                  <a:srgbClr val="525038"/>
                </a:solidFill>
                <a:latin typeface="Dubai Light" panose="020B0303030403030204" pitchFamily="34" charset="-78"/>
                <a:cs typeface="Dubai Light" panose="020B0303030403030204" pitchFamily="34" charset="-78"/>
              </a:rPr>
              <a:t>Luke 1v46-55</a:t>
            </a:r>
          </a:p>
          <a:p>
            <a:pPr algn="ctr"/>
            <a:r>
              <a:rPr lang="en-GB" sz="2800" i="1" dirty="0">
                <a:solidFill>
                  <a:srgbClr val="525038"/>
                </a:solidFill>
                <a:latin typeface="Dubai Light" panose="020B0303030403030204" pitchFamily="34" charset="-78"/>
                <a:cs typeface="Dubai Light" panose="020B0303030403030204" pitchFamily="34" charset="-78"/>
              </a:rPr>
              <a:t>(Mary’s song)</a:t>
            </a:r>
          </a:p>
          <a:p>
            <a:pPr algn="ctr">
              <a:spcAft>
                <a:spcPts val="1000"/>
              </a:spcAft>
            </a:pPr>
            <a:endParaRPr lang="en-GB" b="1" dirty="0"/>
          </a:p>
        </p:txBody>
      </p:sp>
    </p:spTree>
    <p:extLst>
      <p:ext uri="{BB962C8B-B14F-4D97-AF65-F5344CB8AC3E}">
        <p14:creationId xmlns:p14="http://schemas.microsoft.com/office/powerpoint/2010/main" val="3575130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Hannah’s Song</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EC69D4-5ACB-49D7-8A74-6354DE97D227}"/>
              </a:ext>
            </a:extLst>
          </p:cNvPr>
          <p:cNvPicPr>
            <a:picLocks noChangeAspect="1"/>
          </p:cNvPicPr>
          <p:nvPr/>
        </p:nvPicPr>
        <p:blipFill rotWithShape="1">
          <a:blip r:embed="rId2">
            <a:extLst>
              <a:ext uri="{28A0092B-C50C-407E-A947-70E740481C1C}">
                <a14:useLocalDpi xmlns:a14="http://schemas.microsoft.com/office/drawing/2010/main" val="0"/>
              </a:ext>
            </a:extLst>
          </a:blip>
          <a:srcRect l="35161" t="5" r="14103" b="566"/>
          <a:stretch/>
        </p:blipFill>
        <p:spPr>
          <a:xfrm>
            <a:off x="154452" y="144965"/>
            <a:ext cx="2656703" cy="6548693"/>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59C25160-E451-4B55-9974-B6DC740F5B06}"/>
              </a:ext>
            </a:extLst>
          </p:cNvPr>
          <p:cNvSpPr txBox="1"/>
          <p:nvPr/>
        </p:nvSpPr>
        <p:spPr>
          <a:xfrm>
            <a:off x="3113903" y="2179146"/>
            <a:ext cx="8730047" cy="3924151"/>
          </a:xfrm>
          <a:prstGeom prst="rect">
            <a:avLst/>
          </a:prstGeom>
          <a:noFill/>
        </p:spPr>
        <p:txBody>
          <a:bodyPr wrap="square" rtlCol="0">
            <a:spAutoFit/>
          </a:bodyPr>
          <a:lstStyle/>
          <a:p>
            <a:pPr>
              <a:spcAft>
                <a:spcPts val="600"/>
              </a:spcAft>
            </a:pPr>
            <a:r>
              <a:rPr lang="en-GB" sz="2800" dirty="0">
                <a:solidFill>
                  <a:srgbClr val="525038"/>
                </a:solidFill>
                <a:latin typeface="Dubai Light" panose="020B0303030403030204" pitchFamily="34" charset="-78"/>
                <a:cs typeface="Dubai Light" panose="020B0303030403030204" pitchFamily="34" charset="-78"/>
              </a:rPr>
              <a:t>Her understanding of her God</a:t>
            </a:r>
          </a:p>
          <a:p>
            <a:pPr marL="457200" indent="-457200">
              <a:spcAft>
                <a:spcPts val="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He’s a God that can save “I rejoice in thy salvation” (v1)</a:t>
            </a:r>
          </a:p>
          <a:p>
            <a:pPr marL="457200" indent="-457200">
              <a:spcAft>
                <a:spcPts val="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He’s an holy God (v2)</a:t>
            </a:r>
          </a:p>
          <a:p>
            <a:pPr marL="457200" indent="-457200">
              <a:spcAft>
                <a:spcPts val="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He’s the only one “none beside thee” (v2)</a:t>
            </a:r>
          </a:p>
          <a:p>
            <a:pPr marL="457200" indent="-457200">
              <a:spcAft>
                <a:spcPts val="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He’s a Rock (v2)</a:t>
            </a:r>
          </a:p>
          <a:p>
            <a:pPr marL="457200" indent="-457200">
              <a:spcAft>
                <a:spcPts val="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He’s a God of Knowledge (v3)</a:t>
            </a:r>
          </a:p>
          <a:p>
            <a:pPr marL="457200" indent="-457200">
              <a:spcAft>
                <a:spcPts val="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He’s a just God “by him actions are weighed” (v3)</a:t>
            </a:r>
          </a:p>
          <a:p>
            <a:pPr algn="ctr">
              <a:spcAft>
                <a:spcPts val="1000"/>
              </a:spcAft>
            </a:pPr>
            <a:endParaRPr lang="en-GB" b="1" dirty="0"/>
          </a:p>
        </p:txBody>
      </p:sp>
    </p:spTree>
    <p:extLst>
      <p:ext uri="{BB962C8B-B14F-4D97-AF65-F5344CB8AC3E}">
        <p14:creationId xmlns:p14="http://schemas.microsoft.com/office/powerpoint/2010/main" val="2206950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204789"/>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Two Songs</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019236"/>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EC69D4-5ACB-49D7-8A74-6354DE97D227}"/>
              </a:ext>
            </a:extLst>
          </p:cNvPr>
          <p:cNvPicPr>
            <a:picLocks noChangeAspect="1"/>
          </p:cNvPicPr>
          <p:nvPr/>
        </p:nvPicPr>
        <p:blipFill rotWithShape="1">
          <a:blip r:embed="rId2">
            <a:extLst>
              <a:ext uri="{28A0092B-C50C-407E-A947-70E740481C1C}">
                <a14:useLocalDpi xmlns:a14="http://schemas.microsoft.com/office/drawing/2010/main" val="0"/>
              </a:ext>
            </a:extLst>
          </a:blip>
          <a:srcRect l="35161" t="5" r="14103" b="566"/>
          <a:stretch/>
        </p:blipFill>
        <p:spPr>
          <a:xfrm>
            <a:off x="154452" y="144965"/>
            <a:ext cx="2656703" cy="6548693"/>
          </a:xfrm>
          <a:prstGeom prst="rect">
            <a:avLst/>
          </a:prstGeom>
          <a:scene3d>
            <a:camera prst="orthographicFront"/>
            <a:lightRig rig="threePt" dir="t">
              <a:rot lat="0" lon="0" rev="2700000"/>
            </a:lightRig>
          </a:scene3d>
          <a:sp3d contourW="6350">
            <a:bevelT h="38100"/>
            <a:contourClr>
              <a:srgbClr val="C0C0C0"/>
            </a:contourClr>
          </a:sp3d>
        </p:spPr>
      </p:pic>
      <p:sp>
        <p:nvSpPr>
          <p:cNvPr id="12" name="TextBox 11">
            <a:extLst>
              <a:ext uri="{FF2B5EF4-FFF2-40B4-BE49-F238E27FC236}">
                <a16:creationId xmlns:a16="http://schemas.microsoft.com/office/drawing/2014/main" id="{686FB4C7-2AC3-4CD0-8005-9D413C44A62D}"/>
              </a:ext>
            </a:extLst>
          </p:cNvPr>
          <p:cNvSpPr txBox="1"/>
          <p:nvPr/>
        </p:nvSpPr>
        <p:spPr>
          <a:xfrm>
            <a:off x="2975213" y="1197430"/>
            <a:ext cx="4771944" cy="5678478"/>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Song of Hannah</a:t>
            </a:r>
            <a:r>
              <a:rPr lang="en-GB" sz="2800" dirty="0">
                <a:solidFill>
                  <a:srgbClr val="525038"/>
                </a:solidFill>
                <a:latin typeface="Dubai Light" panose="020B0303030403030204" pitchFamily="34" charset="-78"/>
                <a:cs typeface="Dubai Light" panose="020B0303030403030204" pitchFamily="34" charset="-78"/>
              </a:rPr>
              <a:t> </a:t>
            </a:r>
            <a:r>
              <a:rPr lang="en-GB" sz="2800" b="1" i="1" dirty="0">
                <a:solidFill>
                  <a:srgbClr val="FF0000"/>
                </a:solidFill>
                <a:latin typeface="Dubai Light" panose="020B0303030403030204" pitchFamily="34" charset="-78"/>
                <a:cs typeface="Dubai Light" panose="020B0303030403030204" pitchFamily="34" charset="-78"/>
              </a:rPr>
              <a:t>(1Sam2)</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Rejoice in thy salvation </a:t>
            </a:r>
            <a:r>
              <a:rPr lang="en-GB" sz="2800" b="1" i="1" dirty="0">
                <a:solidFill>
                  <a:srgbClr val="525038"/>
                </a:solidFill>
                <a:latin typeface="Dubai Light" panose="020B0303030403030204" pitchFamily="34" charset="-78"/>
                <a:cs typeface="Dubai Light" panose="020B0303030403030204" pitchFamily="34" charset="-78"/>
              </a:rPr>
              <a:t>(v1) </a:t>
            </a:r>
            <a:r>
              <a:rPr lang="en-GB" sz="2800" dirty="0">
                <a:solidFill>
                  <a:srgbClr val="525038"/>
                </a:solidFill>
                <a:latin typeface="Dubai Light" panose="020B0303030403030204" pitchFamily="34" charset="-78"/>
                <a:cs typeface="Dubai Light" panose="020B0303030403030204" pitchFamily="34" charset="-78"/>
              </a:rPr>
              <a:t>…neither any rock like our rock </a:t>
            </a:r>
            <a:r>
              <a:rPr lang="en-GB" sz="2800" b="1" i="1" dirty="0">
                <a:solidFill>
                  <a:srgbClr val="525038"/>
                </a:solidFill>
                <a:latin typeface="Dubai Light" panose="020B0303030403030204" pitchFamily="34" charset="-78"/>
                <a:cs typeface="Dubai Light" panose="020B0303030403030204" pitchFamily="34" charset="-78"/>
              </a:rPr>
              <a:t>(v2)</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 God of knowledge </a:t>
            </a:r>
            <a:r>
              <a:rPr lang="en-GB" sz="2800" b="1" i="1" dirty="0">
                <a:solidFill>
                  <a:srgbClr val="525038"/>
                </a:solidFill>
                <a:latin typeface="Dubai Light" panose="020B0303030403030204" pitchFamily="34" charset="-78"/>
                <a:cs typeface="Dubai Light" panose="020B0303030403030204" pitchFamily="34" charset="-78"/>
              </a:rPr>
              <a:t>(v3)</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By Him actions…weighed</a:t>
            </a:r>
            <a:r>
              <a:rPr lang="en-GB" sz="2800" b="1" i="1" dirty="0">
                <a:solidFill>
                  <a:srgbClr val="525038"/>
                </a:solidFill>
                <a:latin typeface="Dubai Light" panose="020B0303030403030204" pitchFamily="34" charset="-78"/>
                <a:cs typeface="Dubai Light" panose="020B0303030403030204" pitchFamily="34" charset="-78"/>
              </a:rPr>
              <a:t>(v3)</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Yahweh </a:t>
            </a:r>
            <a:r>
              <a:rPr lang="en-GB" sz="2800" dirty="0" err="1">
                <a:solidFill>
                  <a:srgbClr val="525038"/>
                </a:solidFill>
                <a:latin typeface="Dubai Light" panose="020B0303030403030204" pitchFamily="34" charset="-78"/>
                <a:cs typeface="Dubai Light" panose="020B0303030403030204" pitchFamily="34" charset="-78"/>
              </a:rPr>
              <a:t>killeth</a:t>
            </a:r>
            <a:r>
              <a:rPr lang="en-GB" sz="2800" dirty="0">
                <a:solidFill>
                  <a:srgbClr val="525038"/>
                </a:solidFill>
                <a:latin typeface="Dubai Light" panose="020B0303030403030204" pitchFamily="34" charset="-78"/>
                <a:cs typeface="Dubai Light" panose="020B0303030403030204" pitchFamily="34" charset="-78"/>
              </a:rPr>
              <a:t> and </a:t>
            </a:r>
            <a:r>
              <a:rPr lang="en-GB" sz="2800" dirty="0" err="1">
                <a:solidFill>
                  <a:srgbClr val="525038"/>
                </a:solidFill>
                <a:latin typeface="Dubai Light" panose="020B0303030403030204" pitchFamily="34" charset="-78"/>
                <a:cs typeface="Dubai Light" panose="020B0303030403030204" pitchFamily="34" charset="-78"/>
              </a:rPr>
              <a:t>maketh</a:t>
            </a:r>
            <a:r>
              <a:rPr lang="en-GB" sz="2800" dirty="0">
                <a:solidFill>
                  <a:srgbClr val="525038"/>
                </a:solidFill>
                <a:latin typeface="Dubai Light" panose="020B0303030403030204" pitchFamily="34" charset="-78"/>
                <a:cs typeface="Dubai Light" panose="020B0303030403030204" pitchFamily="34" charset="-78"/>
              </a:rPr>
              <a:t> alive </a:t>
            </a:r>
            <a:r>
              <a:rPr lang="en-GB" sz="2800" b="1" i="1" dirty="0">
                <a:solidFill>
                  <a:srgbClr val="525038"/>
                </a:solidFill>
                <a:latin typeface="Dubai Light" panose="020B0303030403030204" pitchFamily="34" charset="-78"/>
                <a:cs typeface="Dubai Light" panose="020B0303030403030204" pitchFamily="34" charset="-78"/>
              </a:rPr>
              <a:t>(v6)</a:t>
            </a:r>
          </a:p>
          <a:p>
            <a:pPr marL="358775" indent="-358775">
              <a:spcBef>
                <a:spcPts val="6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Keep…feet of His saints </a:t>
            </a:r>
            <a:r>
              <a:rPr lang="en-GB" sz="2800" b="1" i="1" dirty="0">
                <a:solidFill>
                  <a:srgbClr val="525038"/>
                </a:solidFill>
                <a:latin typeface="Dubai Light" panose="020B0303030403030204" pitchFamily="34" charset="-78"/>
                <a:cs typeface="Dubai Light" panose="020B0303030403030204" pitchFamily="34" charset="-78"/>
              </a:rPr>
              <a:t>(v9)</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Provoked her sore (to anger) </a:t>
            </a:r>
            <a:r>
              <a:rPr lang="en-GB" sz="2800" b="1" i="1" dirty="0">
                <a:solidFill>
                  <a:srgbClr val="525038"/>
                </a:solidFill>
                <a:latin typeface="Dubai Light" panose="020B0303030403030204" pitchFamily="34" charset="-78"/>
                <a:cs typeface="Dubai Light" panose="020B0303030403030204" pitchFamily="34" charset="-78"/>
              </a:rPr>
              <a:t>(1v6)</a:t>
            </a:r>
          </a:p>
        </p:txBody>
      </p:sp>
      <p:sp>
        <p:nvSpPr>
          <p:cNvPr id="13" name="TextBox 12">
            <a:extLst>
              <a:ext uri="{FF2B5EF4-FFF2-40B4-BE49-F238E27FC236}">
                <a16:creationId xmlns:a16="http://schemas.microsoft.com/office/drawing/2014/main" id="{84D8CC1A-A0D0-4E6B-8089-3B6AED2E6640}"/>
              </a:ext>
            </a:extLst>
          </p:cNvPr>
          <p:cNvSpPr txBox="1"/>
          <p:nvPr/>
        </p:nvSpPr>
        <p:spPr>
          <a:xfrm>
            <a:off x="7641594" y="1195372"/>
            <a:ext cx="4454611" cy="6140142"/>
          </a:xfrm>
          <a:prstGeom prst="rect">
            <a:avLst/>
          </a:prstGeom>
          <a:noFill/>
        </p:spPr>
        <p:txBody>
          <a:bodyPr wrap="square" rtlCol="0">
            <a:spAutoFit/>
          </a:bodyPr>
          <a:lstStyle/>
          <a:p>
            <a:pPr algn="ctr">
              <a:spcBef>
                <a:spcPts val="600"/>
              </a:spcBef>
            </a:pPr>
            <a:r>
              <a:rPr lang="en-GB" sz="2800" b="1" u="sng" dirty="0">
                <a:solidFill>
                  <a:schemeClr val="accent5">
                    <a:lumMod val="75000"/>
                  </a:schemeClr>
                </a:solidFill>
                <a:latin typeface="Dubai Light" panose="020B0303030403030204" pitchFamily="34" charset="-78"/>
                <a:cs typeface="Dubai Light" panose="020B0303030403030204" pitchFamily="34" charset="-78"/>
              </a:rPr>
              <a:t>Song of Moses</a:t>
            </a:r>
            <a:r>
              <a:rPr lang="en-GB" sz="2800" b="1" dirty="0">
                <a:solidFill>
                  <a:schemeClr val="accent5">
                    <a:lumMod val="75000"/>
                  </a:schemeClr>
                </a:solidFill>
                <a:latin typeface="Dubai Light" panose="020B0303030403030204" pitchFamily="34" charset="-78"/>
                <a:cs typeface="Dubai Light" panose="020B0303030403030204" pitchFamily="34" charset="-78"/>
              </a:rPr>
              <a:t> </a:t>
            </a:r>
            <a:r>
              <a:rPr lang="en-GB" sz="2800" b="1" i="1" dirty="0">
                <a:solidFill>
                  <a:srgbClr val="FF0000"/>
                </a:solidFill>
                <a:latin typeface="Dubai Light" panose="020B0303030403030204" pitchFamily="34" charset="-78"/>
                <a:cs typeface="Dubai Light" panose="020B0303030403030204" pitchFamily="34" charset="-78"/>
              </a:rPr>
              <a:t>(Deut 32)</a:t>
            </a:r>
          </a:p>
          <a:p>
            <a:pPr marL="358775" indent="-358775">
              <a:spcBef>
                <a:spcPts val="6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Lightly esteemed the rock of our salvation </a:t>
            </a:r>
            <a:r>
              <a:rPr lang="en-GB" sz="2800" b="1" i="1" dirty="0">
                <a:solidFill>
                  <a:srgbClr val="525038"/>
                </a:solidFill>
                <a:latin typeface="Dubai Light" panose="020B0303030403030204" pitchFamily="34" charset="-78"/>
                <a:cs typeface="Dubai Light" panose="020B0303030403030204" pitchFamily="34" charset="-78"/>
              </a:rPr>
              <a:t>(v15)</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A God of truth </a:t>
            </a:r>
            <a:r>
              <a:rPr lang="en-GB" sz="2800" b="1" i="1" dirty="0">
                <a:solidFill>
                  <a:srgbClr val="525038"/>
                </a:solidFill>
                <a:latin typeface="Dubai Light" panose="020B0303030403030204" pitchFamily="34" charset="-78"/>
                <a:cs typeface="Dubai Light" panose="020B0303030403030204" pitchFamily="34" charset="-78"/>
              </a:rPr>
              <a:t>(v4)</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Just and right is He </a:t>
            </a:r>
            <a:r>
              <a:rPr lang="en-GB" sz="2800" b="1" i="1" dirty="0">
                <a:solidFill>
                  <a:srgbClr val="525038"/>
                </a:solidFill>
                <a:latin typeface="Dubai Light" panose="020B0303030403030204" pitchFamily="34" charset="-78"/>
                <a:cs typeface="Dubai Light" panose="020B0303030403030204" pitchFamily="34" charset="-78"/>
              </a:rPr>
              <a:t>(v4)</a:t>
            </a:r>
          </a:p>
          <a:p>
            <a:pPr marL="358775" indent="-358775">
              <a:spcBef>
                <a:spcPts val="6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I kill, &amp; I make alive </a:t>
            </a:r>
            <a:r>
              <a:rPr lang="en-GB" sz="2800" b="1" i="1" dirty="0">
                <a:solidFill>
                  <a:srgbClr val="525038"/>
                </a:solidFill>
                <a:latin typeface="Dubai Light" panose="020B0303030403030204" pitchFamily="34" charset="-78"/>
                <a:cs typeface="Dubai Light" panose="020B0303030403030204" pitchFamily="34" charset="-78"/>
              </a:rPr>
              <a:t>(v39)</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Merciful to His land &amp; to his people </a:t>
            </a:r>
            <a:r>
              <a:rPr lang="en-GB" sz="2800" b="1" i="1" dirty="0">
                <a:solidFill>
                  <a:srgbClr val="525038"/>
                </a:solidFill>
                <a:latin typeface="Dubai Light" panose="020B0303030403030204" pitchFamily="34" charset="-78"/>
                <a:cs typeface="Dubai Light" panose="020B0303030403030204" pitchFamily="34" charset="-78"/>
              </a:rPr>
              <a:t>(v43)</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Provoke Him to anger  </a:t>
            </a:r>
            <a:r>
              <a:rPr lang="en-GB" sz="2800" b="1" i="1" dirty="0">
                <a:solidFill>
                  <a:srgbClr val="525038"/>
                </a:solidFill>
                <a:latin typeface="Dubai Light" panose="020B0303030403030204" pitchFamily="34" charset="-78"/>
                <a:cs typeface="Dubai Light" panose="020B0303030403030204" pitchFamily="34" charset="-78"/>
              </a:rPr>
              <a:t>(v16, 21)</a:t>
            </a:r>
          </a:p>
          <a:p>
            <a:pPr marL="358775" indent="-358775">
              <a:spcBef>
                <a:spcPts val="1800"/>
              </a:spcBef>
              <a:buFont typeface="Wingdings" panose="05000000000000000000" pitchFamily="2" charset="2"/>
              <a:buChar char="§"/>
            </a:pPr>
            <a:endParaRPr lang="en-GB" dirty="0"/>
          </a:p>
        </p:txBody>
      </p:sp>
      <p:cxnSp>
        <p:nvCxnSpPr>
          <p:cNvPr id="3" name="Straight Connector 2">
            <a:extLst>
              <a:ext uri="{FF2B5EF4-FFF2-40B4-BE49-F238E27FC236}">
                <a16:creationId xmlns:a16="http://schemas.microsoft.com/office/drawing/2014/main" id="{5A25FA8E-0C30-4182-9830-5A4B4E2B9ED9}"/>
              </a:ext>
            </a:extLst>
          </p:cNvPr>
          <p:cNvCxnSpPr/>
          <p:nvPr/>
        </p:nvCxnSpPr>
        <p:spPr>
          <a:xfrm>
            <a:off x="3926873" y="5823924"/>
            <a:ext cx="267027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93F344E-ED54-492D-A2FB-75414B7F1DD1}"/>
              </a:ext>
            </a:extLst>
          </p:cNvPr>
          <p:cNvCxnSpPr/>
          <p:nvPr/>
        </p:nvCxnSpPr>
        <p:spPr>
          <a:xfrm>
            <a:off x="8471757" y="5823924"/>
            <a:ext cx="267027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938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Provoked to Anger</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EC69D4-5ACB-49D7-8A74-6354DE97D227}"/>
              </a:ext>
            </a:extLst>
          </p:cNvPr>
          <p:cNvPicPr>
            <a:picLocks noChangeAspect="1"/>
          </p:cNvPicPr>
          <p:nvPr/>
        </p:nvPicPr>
        <p:blipFill rotWithShape="1">
          <a:blip r:embed="rId2">
            <a:extLst>
              <a:ext uri="{28A0092B-C50C-407E-A947-70E740481C1C}">
                <a14:useLocalDpi xmlns:a14="http://schemas.microsoft.com/office/drawing/2010/main" val="0"/>
              </a:ext>
            </a:extLst>
          </a:blip>
          <a:srcRect l="35161" t="5" r="14103" b="566"/>
          <a:stretch/>
        </p:blipFill>
        <p:spPr>
          <a:xfrm>
            <a:off x="154452" y="144965"/>
            <a:ext cx="2656703" cy="6548693"/>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59C25160-E451-4B55-9974-B6DC740F5B06}"/>
              </a:ext>
            </a:extLst>
          </p:cNvPr>
          <p:cNvSpPr txBox="1"/>
          <p:nvPr/>
        </p:nvSpPr>
        <p:spPr>
          <a:xfrm>
            <a:off x="3141497" y="1606948"/>
            <a:ext cx="8801801" cy="5016758"/>
          </a:xfrm>
          <a:prstGeom prst="rect">
            <a:avLst/>
          </a:prstGeom>
          <a:noFill/>
        </p:spPr>
        <p:txBody>
          <a:bodyPr wrap="square" rtlCol="0">
            <a:spAutoFit/>
          </a:bodyPr>
          <a:lstStyle/>
          <a:p>
            <a:pPr>
              <a:spcAft>
                <a:spcPts val="600"/>
              </a:spcAft>
            </a:pPr>
            <a:r>
              <a:rPr lang="en-GB" sz="2800" dirty="0" err="1">
                <a:solidFill>
                  <a:srgbClr val="525038"/>
                </a:solidFill>
                <a:latin typeface="Dubai Light" panose="020B0303030403030204" pitchFamily="34" charset="-78"/>
                <a:cs typeface="Dubai Light" panose="020B0303030403030204" pitchFamily="34" charset="-78"/>
              </a:rPr>
              <a:t>Deut</a:t>
            </a:r>
            <a:r>
              <a:rPr lang="en-GB" sz="2800" dirty="0">
                <a:solidFill>
                  <a:srgbClr val="525038"/>
                </a:solidFill>
                <a:latin typeface="Dubai Light" panose="020B0303030403030204" pitchFamily="34" charset="-78"/>
                <a:cs typeface="Dubai Light" panose="020B0303030403030204" pitchFamily="34" charset="-78"/>
              </a:rPr>
              <a:t> 32</a:t>
            </a:r>
          </a:p>
          <a:p>
            <a:pPr>
              <a:spcAft>
                <a:spcPts val="1800"/>
              </a:spcAft>
            </a:pPr>
            <a:r>
              <a:rPr lang="en-GB" sz="2800" dirty="0">
                <a:solidFill>
                  <a:srgbClr val="525038"/>
                </a:solidFill>
                <a:latin typeface="Dubai Light" panose="020B0303030403030204" pitchFamily="34" charset="-78"/>
                <a:cs typeface="Dubai Light" panose="020B0303030403030204" pitchFamily="34" charset="-78"/>
              </a:rPr>
              <a:t>V16 – “They provoked Him to anger”</a:t>
            </a:r>
          </a:p>
          <a:p>
            <a:pPr marL="457200" indent="-457200">
              <a:spcAft>
                <a:spcPts val="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No occurrence of this phrase until the book of Deuteronomy.</a:t>
            </a:r>
          </a:p>
          <a:p>
            <a:pPr>
              <a:spcAft>
                <a:spcPts val="600"/>
              </a:spcAft>
            </a:pPr>
            <a:r>
              <a:rPr lang="en-GB" sz="2800" dirty="0">
                <a:solidFill>
                  <a:srgbClr val="525038"/>
                </a:solidFill>
                <a:latin typeface="Dubai Light" panose="020B0303030403030204" pitchFamily="34" charset="-78"/>
                <a:cs typeface="Dubai Light" panose="020B0303030403030204" pitchFamily="34" charset="-78"/>
              </a:rPr>
              <a:t>	Three times elsewhere in the book </a:t>
            </a:r>
            <a:r>
              <a:rPr lang="en-GB" sz="2800" b="1" dirty="0">
                <a:solidFill>
                  <a:srgbClr val="525038"/>
                </a:solidFill>
                <a:latin typeface="Dubai Light" panose="020B0303030403030204" pitchFamily="34" charset="-78"/>
                <a:cs typeface="Dubai Light" panose="020B0303030403030204" pitchFamily="34" charset="-78"/>
              </a:rPr>
              <a:t>4v25, 9v18, 31v29</a:t>
            </a:r>
          </a:p>
          <a:p>
            <a:pPr>
              <a:spcAft>
                <a:spcPts val="600"/>
              </a:spcAft>
            </a:pPr>
            <a:r>
              <a:rPr lang="en-GB" sz="2800" dirty="0">
                <a:solidFill>
                  <a:srgbClr val="525038"/>
                </a:solidFill>
                <a:latin typeface="Dubai Light" panose="020B0303030403030204" pitchFamily="34" charset="-78"/>
                <a:cs typeface="Dubai Light" panose="020B0303030403030204" pitchFamily="34" charset="-78"/>
              </a:rPr>
              <a:t>	Three times in </a:t>
            </a:r>
            <a:r>
              <a:rPr lang="en-GB" sz="2800" b="1" dirty="0">
                <a:solidFill>
                  <a:srgbClr val="525038"/>
                </a:solidFill>
                <a:latin typeface="Dubai Light" panose="020B0303030403030204" pitchFamily="34" charset="-78"/>
                <a:cs typeface="Dubai Light" panose="020B0303030403030204" pitchFamily="34" charset="-78"/>
              </a:rPr>
              <a:t>ch32</a:t>
            </a:r>
            <a:r>
              <a:rPr lang="en-GB" sz="2800" dirty="0">
                <a:solidFill>
                  <a:srgbClr val="525038"/>
                </a:solidFill>
                <a:latin typeface="Dubai Light" panose="020B0303030403030204" pitchFamily="34" charset="-78"/>
                <a:cs typeface="Dubai Light" panose="020B0303030403030204" pitchFamily="34" charset="-78"/>
              </a:rPr>
              <a:t>, once in </a:t>
            </a:r>
            <a:r>
              <a:rPr lang="en-GB" sz="2800" b="1" dirty="0">
                <a:solidFill>
                  <a:srgbClr val="525038"/>
                </a:solidFill>
                <a:latin typeface="Dubai Light" panose="020B0303030403030204" pitchFamily="34" charset="-78"/>
                <a:cs typeface="Dubai Light" panose="020B0303030403030204" pitchFamily="34" charset="-78"/>
              </a:rPr>
              <a:t>v16</a:t>
            </a:r>
            <a:r>
              <a:rPr lang="en-GB" sz="2800" dirty="0">
                <a:solidFill>
                  <a:srgbClr val="525038"/>
                </a:solidFill>
                <a:latin typeface="Dubai Light" panose="020B0303030403030204" pitchFamily="34" charset="-78"/>
                <a:cs typeface="Dubai Light" panose="020B0303030403030204" pitchFamily="34" charset="-78"/>
              </a:rPr>
              <a:t> and twice in </a:t>
            </a:r>
            <a:r>
              <a:rPr lang="en-GB" sz="2800" b="1" dirty="0">
                <a:solidFill>
                  <a:srgbClr val="525038"/>
                </a:solidFill>
                <a:latin typeface="Dubai Light" panose="020B0303030403030204" pitchFamily="34" charset="-78"/>
                <a:cs typeface="Dubai Light" panose="020B0303030403030204" pitchFamily="34" charset="-78"/>
              </a:rPr>
              <a:t>v22</a:t>
            </a:r>
          </a:p>
          <a:p>
            <a:pPr marL="457200" indent="-457200">
              <a:spcAft>
                <a:spcPts val="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Then once in </a:t>
            </a:r>
            <a:r>
              <a:rPr lang="en-GB" sz="2800" b="1" dirty="0">
                <a:solidFill>
                  <a:srgbClr val="525038"/>
                </a:solidFill>
                <a:latin typeface="Dubai Light" panose="020B0303030403030204" pitchFamily="34" charset="-78"/>
                <a:cs typeface="Dubai Light" panose="020B0303030403030204" pitchFamily="34" charset="-78"/>
              </a:rPr>
              <a:t>Judges 2v12</a:t>
            </a:r>
          </a:p>
          <a:p>
            <a:pPr marL="457200" indent="-457200">
              <a:spcAft>
                <a:spcPts val="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Then used by Hannah in </a:t>
            </a:r>
            <a:r>
              <a:rPr lang="en-GB" sz="2800" b="1" dirty="0">
                <a:solidFill>
                  <a:srgbClr val="525038"/>
                </a:solidFill>
                <a:latin typeface="Dubai Light" panose="020B0303030403030204" pitchFamily="34" charset="-78"/>
                <a:cs typeface="Dubai Light" panose="020B0303030403030204" pitchFamily="34" charset="-78"/>
              </a:rPr>
              <a:t>1Sam 1v6,7</a:t>
            </a:r>
          </a:p>
          <a:p>
            <a:pPr>
              <a:spcAft>
                <a:spcPts val="600"/>
              </a:spcAft>
            </a:pPr>
            <a:endParaRPr lang="en-GB" sz="2800" dirty="0">
              <a:solidFill>
                <a:srgbClr val="525038"/>
              </a:solidFill>
              <a:latin typeface="Dubai Light" panose="020B0303030403030204" pitchFamily="34" charset="-78"/>
              <a:cs typeface="Dubai Light" panose="020B0303030403030204" pitchFamily="34" charset="-78"/>
            </a:endParaRPr>
          </a:p>
          <a:p>
            <a:pPr algn="ctr">
              <a:spcAft>
                <a:spcPts val="1000"/>
              </a:spcAft>
            </a:pPr>
            <a:endParaRPr lang="en-GB" b="1" dirty="0"/>
          </a:p>
        </p:txBody>
      </p:sp>
    </p:spTree>
    <p:extLst>
      <p:ext uri="{BB962C8B-B14F-4D97-AF65-F5344CB8AC3E}">
        <p14:creationId xmlns:p14="http://schemas.microsoft.com/office/powerpoint/2010/main" val="63662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3724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Hearer But Not A Doer</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EC69D4-5ACB-49D7-8A74-6354DE97D227}"/>
              </a:ext>
            </a:extLst>
          </p:cNvPr>
          <p:cNvPicPr>
            <a:picLocks noChangeAspect="1"/>
          </p:cNvPicPr>
          <p:nvPr/>
        </p:nvPicPr>
        <p:blipFill rotWithShape="1">
          <a:blip r:embed="rId2">
            <a:extLst>
              <a:ext uri="{28A0092B-C50C-407E-A947-70E740481C1C}">
                <a14:useLocalDpi xmlns:a14="http://schemas.microsoft.com/office/drawing/2010/main" val="0"/>
              </a:ext>
            </a:extLst>
          </a:blip>
          <a:srcRect l="35161" t="5" r="14103" b="566"/>
          <a:stretch/>
        </p:blipFill>
        <p:spPr>
          <a:xfrm>
            <a:off x="154452" y="144965"/>
            <a:ext cx="2656703" cy="6548693"/>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59C25160-E451-4B55-9974-B6DC740F5B06}"/>
              </a:ext>
            </a:extLst>
          </p:cNvPr>
          <p:cNvSpPr txBox="1"/>
          <p:nvPr/>
        </p:nvSpPr>
        <p:spPr>
          <a:xfrm>
            <a:off x="3225644" y="1606948"/>
            <a:ext cx="8717654" cy="3924151"/>
          </a:xfrm>
          <a:prstGeom prst="rect">
            <a:avLst/>
          </a:prstGeom>
          <a:noFill/>
        </p:spPr>
        <p:txBody>
          <a:bodyPr wrap="square" rtlCol="0">
            <a:spAutoFit/>
          </a:bodyPr>
          <a:lstStyle/>
          <a:p>
            <a:pPr>
              <a:spcAft>
                <a:spcPts val="600"/>
              </a:spcAft>
            </a:pPr>
            <a:r>
              <a:rPr lang="en-GB" sz="2800" dirty="0">
                <a:solidFill>
                  <a:srgbClr val="525038"/>
                </a:solidFill>
                <a:latin typeface="Dubai Light" panose="020B0303030403030204" pitchFamily="34" charset="-78"/>
                <a:cs typeface="Dubai Light" panose="020B0303030403030204" pitchFamily="34" charset="-78"/>
              </a:rPr>
              <a:t>1Sam 2v22-24</a:t>
            </a:r>
          </a:p>
          <a:p>
            <a:pPr>
              <a:spcAft>
                <a:spcPts val="600"/>
              </a:spcAft>
            </a:pPr>
            <a:r>
              <a:rPr lang="en-GB" sz="2800" dirty="0">
                <a:solidFill>
                  <a:srgbClr val="525038"/>
                </a:solidFill>
                <a:latin typeface="Dubai Light" panose="020B0303030403030204" pitchFamily="34" charset="-78"/>
                <a:cs typeface="Dubai Light" panose="020B0303030403030204" pitchFamily="34" charset="-78"/>
              </a:rPr>
              <a:t>Eli -	“</a:t>
            </a:r>
            <a:r>
              <a:rPr lang="en-GB" sz="2800" b="1" u="sng" dirty="0">
                <a:solidFill>
                  <a:schemeClr val="accent6"/>
                </a:solidFill>
                <a:latin typeface="Dubai Light" panose="020B0303030403030204" pitchFamily="34" charset="-78"/>
                <a:cs typeface="Dubai Light" panose="020B0303030403030204" pitchFamily="34" charset="-78"/>
              </a:rPr>
              <a:t>heard</a:t>
            </a:r>
            <a:r>
              <a:rPr lang="en-GB" sz="2800" dirty="0">
                <a:solidFill>
                  <a:srgbClr val="525038"/>
                </a:solidFill>
                <a:latin typeface="Dubai Light" panose="020B0303030403030204" pitchFamily="34" charset="-78"/>
                <a:cs typeface="Dubai Light" panose="020B0303030403030204" pitchFamily="34" charset="-78"/>
              </a:rPr>
              <a:t> all that all that his sons did” (v22)</a:t>
            </a:r>
          </a:p>
          <a:p>
            <a:pPr>
              <a:spcAft>
                <a:spcPts val="600"/>
              </a:spcAft>
            </a:pPr>
            <a:r>
              <a:rPr lang="en-GB" sz="2800" dirty="0">
                <a:solidFill>
                  <a:srgbClr val="525038"/>
                </a:solidFill>
                <a:latin typeface="Dubai Light" panose="020B0303030403030204" pitchFamily="34" charset="-78"/>
                <a:cs typeface="Dubai Light" panose="020B0303030403030204" pitchFamily="34" charset="-78"/>
              </a:rPr>
              <a:t>	“I </a:t>
            </a:r>
            <a:r>
              <a:rPr lang="en-GB" sz="2800" b="1" u="sng" dirty="0">
                <a:solidFill>
                  <a:schemeClr val="accent6"/>
                </a:solidFill>
                <a:latin typeface="Dubai Light" panose="020B0303030403030204" pitchFamily="34" charset="-78"/>
                <a:cs typeface="Dubai Light" panose="020B0303030403030204" pitchFamily="34" charset="-78"/>
              </a:rPr>
              <a:t>hear</a:t>
            </a:r>
            <a:r>
              <a:rPr lang="en-GB" sz="2800" dirty="0">
                <a:solidFill>
                  <a:srgbClr val="525038"/>
                </a:solidFill>
                <a:latin typeface="Dubai Light" panose="020B0303030403030204" pitchFamily="34" charset="-78"/>
                <a:cs typeface="Dubai Light" panose="020B0303030403030204" pitchFamily="34" charset="-78"/>
              </a:rPr>
              <a:t> of your evil doings”(v23)</a:t>
            </a:r>
          </a:p>
          <a:p>
            <a:pPr>
              <a:spcAft>
                <a:spcPts val="600"/>
              </a:spcAft>
            </a:pPr>
            <a:r>
              <a:rPr lang="en-GB" sz="2800" dirty="0">
                <a:solidFill>
                  <a:srgbClr val="525038"/>
                </a:solidFill>
                <a:latin typeface="Dubai Light" panose="020B0303030403030204" pitchFamily="34" charset="-78"/>
                <a:cs typeface="Dubai Light" panose="020B0303030403030204" pitchFamily="34" charset="-78"/>
              </a:rPr>
              <a:t>	“It is no good report that I </a:t>
            </a:r>
            <a:r>
              <a:rPr lang="en-GB" sz="2800" b="1" u="sng" dirty="0">
                <a:solidFill>
                  <a:schemeClr val="accent6"/>
                </a:solidFill>
                <a:latin typeface="Dubai Light" panose="020B0303030403030204" pitchFamily="34" charset="-78"/>
                <a:cs typeface="Dubai Light" panose="020B0303030403030204" pitchFamily="34" charset="-78"/>
              </a:rPr>
              <a:t>hear</a:t>
            </a:r>
            <a:r>
              <a:rPr lang="en-GB" sz="2800" dirty="0">
                <a:solidFill>
                  <a:srgbClr val="525038"/>
                </a:solidFill>
                <a:latin typeface="Dubai Light" panose="020B0303030403030204" pitchFamily="34" charset="-78"/>
                <a:cs typeface="Dubai Light" panose="020B0303030403030204" pitchFamily="34" charset="-78"/>
              </a:rPr>
              <a:t>” (v24)</a:t>
            </a:r>
          </a:p>
          <a:p>
            <a:pPr>
              <a:spcAft>
                <a:spcPts val="600"/>
              </a:spcAft>
            </a:pPr>
            <a:endParaRPr lang="en-GB" sz="2800" dirty="0">
              <a:solidFill>
                <a:srgbClr val="525038"/>
              </a:solidFill>
              <a:latin typeface="Dubai Light" panose="020B0303030403030204" pitchFamily="34" charset="-78"/>
              <a:cs typeface="Dubai Light" panose="020B0303030403030204" pitchFamily="34" charset="-78"/>
            </a:endParaRPr>
          </a:p>
          <a:p>
            <a:pPr>
              <a:spcAft>
                <a:spcPts val="600"/>
              </a:spcAft>
            </a:pPr>
            <a:r>
              <a:rPr lang="en-GB" sz="2800" dirty="0">
                <a:solidFill>
                  <a:srgbClr val="525038"/>
                </a:solidFill>
                <a:latin typeface="Dubai Light" panose="020B0303030403030204" pitchFamily="34" charset="-78"/>
                <a:cs typeface="Dubai Light" panose="020B0303030403030204" pitchFamily="34" charset="-78"/>
              </a:rPr>
              <a:t>Eli was a hearer only and not a doer of the word </a:t>
            </a:r>
          </a:p>
          <a:p>
            <a:pPr>
              <a:spcAft>
                <a:spcPts val="600"/>
              </a:spcAft>
            </a:pPr>
            <a:r>
              <a:rPr lang="en-GB" sz="2800" dirty="0">
                <a:solidFill>
                  <a:srgbClr val="525038"/>
                </a:solidFill>
                <a:latin typeface="Dubai Light" panose="020B0303030403030204" pitchFamily="34" charset="-78"/>
                <a:cs typeface="Dubai Light" panose="020B0303030403030204" pitchFamily="34" charset="-78"/>
              </a:rPr>
              <a:t>	</a:t>
            </a:r>
            <a:r>
              <a:rPr lang="en-GB" sz="2800" b="1" i="1" dirty="0">
                <a:solidFill>
                  <a:srgbClr val="525038"/>
                </a:solidFill>
                <a:latin typeface="Dubai Light" panose="020B0303030403030204" pitchFamily="34" charset="-78"/>
                <a:cs typeface="Dubai Light" panose="020B0303030403030204" pitchFamily="34" charset="-78"/>
              </a:rPr>
              <a:t>James 1v22</a:t>
            </a:r>
          </a:p>
          <a:p>
            <a:pPr algn="ctr">
              <a:spcAft>
                <a:spcPts val="1000"/>
              </a:spcAft>
            </a:pPr>
            <a:endParaRPr lang="en-GB" b="1" dirty="0"/>
          </a:p>
        </p:txBody>
      </p:sp>
    </p:spTree>
    <p:extLst>
      <p:ext uri="{BB962C8B-B14F-4D97-AF65-F5344CB8AC3E}">
        <p14:creationId xmlns:p14="http://schemas.microsoft.com/office/powerpoint/2010/main" val="913189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3724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EC69D4-5ACB-49D7-8A74-6354DE97D227}"/>
              </a:ext>
            </a:extLst>
          </p:cNvPr>
          <p:cNvPicPr>
            <a:picLocks noChangeAspect="1"/>
          </p:cNvPicPr>
          <p:nvPr/>
        </p:nvPicPr>
        <p:blipFill rotWithShape="1">
          <a:blip r:embed="rId2">
            <a:extLst>
              <a:ext uri="{28A0092B-C50C-407E-A947-70E740481C1C}">
                <a14:useLocalDpi xmlns:a14="http://schemas.microsoft.com/office/drawing/2010/main" val="0"/>
              </a:ext>
            </a:extLst>
          </a:blip>
          <a:srcRect l="35161" t="5" r="14103" b="566"/>
          <a:stretch/>
        </p:blipFill>
        <p:spPr>
          <a:xfrm>
            <a:off x="154452" y="144965"/>
            <a:ext cx="2656703" cy="6548693"/>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D67B414F-E72D-4AA3-A3D5-55F83FF96D41}"/>
              </a:ext>
            </a:extLst>
          </p:cNvPr>
          <p:cNvSpPr txBox="1"/>
          <p:nvPr/>
        </p:nvSpPr>
        <p:spPr>
          <a:xfrm>
            <a:off x="2975213" y="1427435"/>
            <a:ext cx="4454611" cy="4985980"/>
          </a:xfrm>
          <a:prstGeom prst="rect">
            <a:avLst/>
          </a:prstGeom>
          <a:noFill/>
        </p:spPr>
        <p:txBody>
          <a:bodyPr wrap="square" rtlCol="0">
            <a:spAutoFit/>
          </a:bodyPr>
          <a:lstStyle/>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Bows of mighty are broken</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Full have hired out for bread</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She with many waxed feeble</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Yahweh </a:t>
            </a:r>
            <a:r>
              <a:rPr lang="en-GB" sz="2800" dirty="0" err="1">
                <a:solidFill>
                  <a:srgbClr val="525038"/>
                </a:solidFill>
                <a:latin typeface="Dubai Light" panose="020B0303030403030204" pitchFamily="34" charset="-78"/>
                <a:cs typeface="Dubai Light" panose="020B0303030403030204" pitchFamily="34" charset="-78"/>
              </a:rPr>
              <a:t>killeth</a:t>
            </a:r>
            <a:endParaRPr lang="en-GB" sz="2800" dirty="0">
              <a:solidFill>
                <a:srgbClr val="525038"/>
              </a:solidFill>
              <a:latin typeface="Dubai Light" panose="020B0303030403030204" pitchFamily="34" charset="-78"/>
              <a:cs typeface="Dubai Light" panose="020B0303030403030204" pitchFamily="34" charset="-78"/>
            </a:endParaRP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 bringeth down to the grave</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Yahweh </a:t>
            </a:r>
            <a:r>
              <a:rPr lang="en-GB" sz="2800" dirty="0" err="1">
                <a:solidFill>
                  <a:srgbClr val="525038"/>
                </a:solidFill>
                <a:latin typeface="Dubai Light" panose="020B0303030403030204" pitchFamily="34" charset="-78"/>
                <a:cs typeface="Dubai Light" panose="020B0303030403030204" pitchFamily="34" charset="-78"/>
              </a:rPr>
              <a:t>maketh</a:t>
            </a:r>
            <a:r>
              <a:rPr lang="en-GB" sz="2800" dirty="0">
                <a:solidFill>
                  <a:srgbClr val="525038"/>
                </a:solidFill>
                <a:latin typeface="Dubai Light" panose="020B0303030403030204" pitchFamily="34" charset="-78"/>
                <a:cs typeface="Dubai Light" panose="020B0303030403030204" pitchFamily="34" charset="-78"/>
              </a:rPr>
              <a:t> poor</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 </a:t>
            </a:r>
            <a:r>
              <a:rPr lang="en-GB" sz="2800" dirty="0" err="1">
                <a:solidFill>
                  <a:srgbClr val="525038"/>
                </a:solidFill>
                <a:latin typeface="Dubai Light" panose="020B0303030403030204" pitchFamily="34" charset="-78"/>
                <a:cs typeface="Dubai Light" panose="020B0303030403030204" pitchFamily="34" charset="-78"/>
              </a:rPr>
              <a:t>lifteth</a:t>
            </a:r>
            <a:r>
              <a:rPr lang="en-GB" sz="2800" dirty="0">
                <a:solidFill>
                  <a:srgbClr val="525038"/>
                </a:solidFill>
                <a:latin typeface="Dubai Light" panose="020B0303030403030204" pitchFamily="34" charset="-78"/>
                <a:cs typeface="Dubai Light" panose="020B0303030403030204" pitchFamily="34" charset="-78"/>
              </a:rPr>
              <a:t> up</a:t>
            </a:r>
          </a:p>
        </p:txBody>
      </p:sp>
      <p:sp>
        <p:nvSpPr>
          <p:cNvPr id="12" name="TextBox 11">
            <a:extLst>
              <a:ext uri="{FF2B5EF4-FFF2-40B4-BE49-F238E27FC236}">
                <a16:creationId xmlns:a16="http://schemas.microsoft.com/office/drawing/2014/main" id="{E7353348-59D9-4C1B-B11C-D29849E3E632}"/>
              </a:ext>
            </a:extLst>
          </p:cNvPr>
          <p:cNvSpPr txBox="1"/>
          <p:nvPr/>
        </p:nvSpPr>
        <p:spPr>
          <a:xfrm>
            <a:off x="7197391" y="1436597"/>
            <a:ext cx="5088103" cy="5355312"/>
          </a:xfrm>
          <a:prstGeom prst="rect">
            <a:avLst/>
          </a:prstGeom>
          <a:noFill/>
        </p:spPr>
        <p:txBody>
          <a:bodyPr wrap="square" rtlCol="0">
            <a:spAutoFit/>
          </a:bodyPr>
          <a:lstStyle/>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Stumbled girded with strength</a:t>
            </a:r>
          </a:p>
          <a:p>
            <a:pPr marL="358775" indent="-358775">
              <a:spcBef>
                <a:spcPts val="6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Hungry ceased</a:t>
            </a:r>
          </a:p>
          <a:p>
            <a:pPr marL="358775" indent="-358775">
              <a:spcBef>
                <a:spcPts val="600"/>
              </a:spcBef>
              <a:spcAft>
                <a:spcPts val="3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Barren born seven</a:t>
            </a:r>
          </a:p>
          <a:p>
            <a:pPr marL="358775" indent="-358775">
              <a:spcBef>
                <a:spcPts val="600"/>
              </a:spcBef>
              <a:buFont typeface="Wingdings" panose="05000000000000000000" pitchFamily="2" charset="2"/>
              <a:buChar char="§"/>
            </a:pPr>
            <a:r>
              <a:rPr lang="en-GB" sz="2800" dirty="0" err="1">
                <a:solidFill>
                  <a:srgbClr val="525038"/>
                </a:solidFill>
                <a:latin typeface="Dubai Light" panose="020B0303030403030204" pitchFamily="34" charset="-78"/>
                <a:cs typeface="Dubai Light" panose="020B0303030403030204" pitchFamily="34" charset="-78"/>
              </a:rPr>
              <a:t>Maketh</a:t>
            </a:r>
            <a:r>
              <a:rPr lang="en-GB" sz="2800" dirty="0">
                <a:solidFill>
                  <a:srgbClr val="525038"/>
                </a:solidFill>
                <a:latin typeface="Dubai Light" panose="020B0303030403030204" pitchFamily="34" charset="-78"/>
                <a:cs typeface="Dubai Light" panose="020B0303030403030204" pitchFamily="34" charset="-78"/>
              </a:rPr>
              <a:t> alive</a:t>
            </a:r>
          </a:p>
          <a:p>
            <a:pPr marL="358775" indent="-358775">
              <a:spcBef>
                <a:spcPts val="6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Bringeth up</a:t>
            </a:r>
          </a:p>
          <a:p>
            <a:pPr marL="358775" indent="-358775">
              <a:spcBef>
                <a:spcPts val="600"/>
              </a:spcBef>
              <a:buFont typeface="Wingdings" panose="05000000000000000000" pitchFamily="2" charset="2"/>
              <a:buChar char="§"/>
            </a:pPr>
            <a:r>
              <a:rPr lang="en-GB" sz="2800" dirty="0" err="1">
                <a:solidFill>
                  <a:srgbClr val="525038"/>
                </a:solidFill>
                <a:latin typeface="Dubai Light" panose="020B0303030403030204" pitchFamily="34" charset="-78"/>
                <a:cs typeface="Dubai Light" panose="020B0303030403030204" pitchFamily="34" charset="-78"/>
              </a:rPr>
              <a:t>Maketh</a:t>
            </a:r>
            <a:r>
              <a:rPr lang="en-GB" sz="2800" dirty="0">
                <a:solidFill>
                  <a:srgbClr val="525038"/>
                </a:solidFill>
                <a:latin typeface="Dubai Light" panose="020B0303030403030204" pitchFamily="34" charset="-78"/>
                <a:cs typeface="Dubai Light" panose="020B0303030403030204" pitchFamily="34" charset="-78"/>
              </a:rPr>
              <a:t> rich</a:t>
            </a:r>
          </a:p>
          <a:p>
            <a:pPr marL="358775" indent="-358775">
              <a:spcBef>
                <a:spcPts val="600"/>
              </a:spcBef>
              <a:buFont typeface="Wingdings" panose="05000000000000000000" pitchFamily="2" charset="2"/>
              <a:buChar char="§"/>
            </a:pPr>
            <a:r>
              <a:rPr lang="en-GB" sz="2800" dirty="0" err="1">
                <a:solidFill>
                  <a:srgbClr val="525038"/>
                </a:solidFill>
                <a:latin typeface="Dubai Light" panose="020B0303030403030204" pitchFamily="34" charset="-78"/>
                <a:cs typeface="Dubai Light" panose="020B0303030403030204" pitchFamily="34" charset="-78"/>
              </a:rPr>
              <a:t>Lifteth</a:t>
            </a:r>
            <a:r>
              <a:rPr lang="en-GB" sz="2800" dirty="0">
                <a:solidFill>
                  <a:srgbClr val="525038"/>
                </a:solidFill>
                <a:latin typeface="Dubai Light" panose="020B0303030403030204" pitchFamily="34" charset="-78"/>
                <a:cs typeface="Dubai Light" panose="020B0303030403030204" pitchFamily="34" charset="-78"/>
              </a:rPr>
              <a:t> up</a:t>
            </a:r>
          </a:p>
          <a:p>
            <a:pPr marL="358775" indent="-358775">
              <a:spcBef>
                <a:spcPts val="1800"/>
              </a:spcBef>
              <a:buFont typeface="Wingdings" panose="05000000000000000000" pitchFamily="2" charset="2"/>
              <a:buChar char="§"/>
            </a:pPr>
            <a:endParaRPr lang="en-GB" dirty="0"/>
          </a:p>
        </p:txBody>
      </p:sp>
    </p:spTree>
    <p:extLst>
      <p:ext uri="{BB962C8B-B14F-4D97-AF65-F5344CB8AC3E}">
        <p14:creationId xmlns:p14="http://schemas.microsoft.com/office/powerpoint/2010/main" val="2382120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3724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EC69D4-5ACB-49D7-8A74-6354DE97D227}"/>
              </a:ext>
            </a:extLst>
          </p:cNvPr>
          <p:cNvPicPr>
            <a:picLocks noChangeAspect="1"/>
          </p:cNvPicPr>
          <p:nvPr/>
        </p:nvPicPr>
        <p:blipFill rotWithShape="1">
          <a:blip r:embed="rId2">
            <a:extLst>
              <a:ext uri="{28A0092B-C50C-407E-A947-70E740481C1C}">
                <a14:useLocalDpi xmlns:a14="http://schemas.microsoft.com/office/drawing/2010/main" val="0"/>
              </a:ext>
            </a:extLst>
          </a:blip>
          <a:srcRect l="35161" t="5" r="14103" b="566"/>
          <a:stretch/>
        </p:blipFill>
        <p:spPr>
          <a:xfrm>
            <a:off x="154452" y="144965"/>
            <a:ext cx="2656703" cy="6548693"/>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D67B414F-E72D-4AA3-A3D5-55F83FF96D41}"/>
              </a:ext>
            </a:extLst>
          </p:cNvPr>
          <p:cNvSpPr txBox="1"/>
          <p:nvPr/>
        </p:nvSpPr>
        <p:spPr>
          <a:xfrm>
            <a:off x="2975213" y="1421825"/>
            <a:ext cx="4454611" cy="4985980"/>
          </a:xfrm>
          <a:prstGeom prst="rect">
            <a:avLst/>
          </a:prstGeom>
          <a:noFill/>
        </p:spPr>
        <p:txBody>
          <a:bodyPr wrap="square" rtlCol="0">
            <a:spAutoFit/>
          </a:bodyPr>
          <a:lstStyle/>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Bows of mighty are broken</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Full have hired out for bread</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She with many waxed feeble</a:t>
            </a:r>
          </a:p>
          <a:p>
            <a:pPr marL="358775" indent="-358775">
              <a:spcBef>
                <a:spcPts val="600"/>
              </a:spcBef>
              <a:buFont typeface="Wingdings" panose="05000000000000000000" pitchFamily="2" charset="2"/>
              <a:buChar char="§"/>
            </a:pPr>
            <a:r>
              <a:rPr lang="en-GB" sz="3600" b="1" u="sng" dirty="0">
                <a:solidFill>
                  <a:srgbClr val="525038"/>
                </a:solidFill>
                <a:latin typeface="Dubai Light" panose="020B0303030403030204" pitchFamily="34" charset="-78"/>
                <a:cs typeface="Dubai Light" panose="020B0303030403030204" pitchFamily="34" charset="-78"/>
              </a:rPr>
              <a:t>Yahweh </a:t>
            </a:r>
            <a:r>
              <a:rPr lang="en-GB" sz="3600" b="1" u="sng" dirty="0" err="1">
                <a:solidFill>
                  <a:srgbClr val="525038"/>
                </a:solidFill>
                <a:latin typeface="Dubai Light" panose="020B0303030403030204" pitchFamily="34" charset="-78"/>
                <a:cs typeface="Dubai Light" panose="020B0303030403030204" pitchFamily="34" charset="-78"/>
              </a:rPr>
              <a:t>killeth</a:t>
            </a:r>
            <a:endParaRPr lang="en-GB" sz="3600" b="1" u="sng" dirty="0">
              <a:solidFill>
                <a:srgbClr val="525038"/>
              </a:solidFill>
              <a:latin typeface="Dubai Light" panose="020B0303030403030204" pitchFamily="34" charset="-78"/>
              <a:cs typeface="Dubai Light" panose="020B0303030403030204" pitchFamily="34" charset="-78"/>
            </a:endParaRP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 bringeth down to the grave</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Yahweh </a:t>
            </a:r>
            <a:r>
              <a:rPr lang="en-GB" sz="2800" dirty="0" err="1">
                <a:solidFill>
                  <a:srgbClr val="525038"/>
                </a:solidFill>
                <a:latin typeface="Dubai Light" panose="020B0303030403030204" pitchFamily="34" charset="-78"/>
                <a:cs typeface="Dubai Light" panose="020B0303030403030204" pitchFamily="34" charset="-78"/>
              </a:rPr>
              <a:t>maketh</a:t>
            </a:r>
            <a:r>
              <a:rPr lang="en-GB" sz="2800" dirty="0">
                <a:solidFill>
                  <a:srgbClr val="525038"/>
                </a:solidFill>
                <a:latin typeface="Dubai Light" panose="020B0303030403030204" pitchFamily="34" charset="-78"/>
                <a:cs typeface="Dubai Light" panose="020B0303030403030204" pitchFamily="34" charset="-78"/>
              </a:rPr>
              <a:t> poor</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He </a:t>
            </a:r>
            <a:r>
              <a:rPr lang="en-GB" sz="2800" dirty="0" err="1">
                <a:solidFill>
                  <a:srgbClr val="525038"/>
                </a:solidFill>
                <a:latin typeface="Dubai Light" panose="020B0303030403030204" pitchFamily="34" charset="-78"/>
                <a:cs typeface="Dubai Light" panose="020B0303030403030204" pitchFamily="34" charset="-78"/>
              </a:rPr>
              <a:t>lifteth</a:t>
            </a:r>
            <a:r>
              <a:rPr lang="en-GB" sz="2800" dirty="0">
                <a:solidFill>
                  <a:srgbClr val="525038"/>
                </a:solidFill>
                <a:latin typeface="Dubai Light" panose="020B0303030403030204" pitchFamily="34" charset="-78"/>
                <a:cs typeface="Dubai Light" panose="020B0303030403030204" pitchFamily="34" charset="-78"/>
              </a:rPr>
              <a:t> up</a:t>
            </a:r>
          </a:p>
        </p:txBody>
      </p:sp>
      <p:sp>
        <p:nvSpPr>
          <p:cNvPr id="12" name="TextBox 11">
            <a:extLst>
              <a:ext uri="{FF2B5EF4-FFF2-40B4-BE49-F238E27FC236}">
                <a16:creationId xmlns:a16="http://schemas.microsoft.com/office/drawing/2014/main" id="{E7353348-59D9-4C1B-B11C-D29849E3E632}"/>
              </a:ext>
            </a:extLst>
          </p:cNvPr>
          <p:cNvSpPr txBox="1"/>
          <p:nvPr/>
        </p:nvSpPr>
        <p:spPr>
          <a:xfrm>
            <a:off x="7197391" y="1430987"/>
            <a:ext cx="5088103" cy="5432256"/>
          </a:xfrm>
          <a:prstGeom prst="rect">
            <a:avLst/>
          </a:prstGeom>
          <a:noFill/>
        </p:spPr>
        <p:txBody>
          <a:bodyPr wrap="square" rtlCol="0">
            <a:spAutoFit/>
          </a:bodyPr>
          <a:lstStyle/>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Stumbled girded with strength</a:t>
            </a:r>
          </a:p>
          <a:p>
            <a:pPr marL="358775" indent="-358775">
              <a:spcBef>
                <a:spcPts val="6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Hungry ceased</a:t>
            </a:r>
          </a:p>
          <a:p>
            <a:pPr marL="358775" indent="-358775">
              <a:spcBef>
                <a:spcPts val="600"/>
              </a:spcBef>
              <a:spcAft>
                <a:spcPts val="36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Barren born seven</a:t>
            </a:r>
          </a:p>
          <a:p>
            <a:pPr marL="358775" indent="-358775">
              <a:spcBef>
                <a:spcPts val="600"/>
              </a:spcBef>
              <a:buFont typeface="Wingdings" panose="05000000000000000000" pitchFamily="2" charset="2"/>
              <a:buChar char="§"/>
            </a:pPr>
            <a:r>
              <a:rPr lang="en-GB" sz="3600" b="1" u="sng" dirty="0" err="1">
                <a:solidFill>
                  <a:srgbClr val="525038"/>
                </a:solidFill>
                <a:latin typeface="Dubai Light" panose="020B0303030403030204" pitchFamily="34" charset="-78"/>
                <a:cs typeface="Dubai Light" panose="020B0303030403030204" pitchFamily="34" charset="-78"/>
              </a:rPr>
              <a:t>Maketh</a:t>
            </a:r>
            <a:r>
              <a:rPr lang="en-GB" sz="3600" b="1" u="sng" dirty="0">
                <a:solidFill>
                  <a:srgbClr val="525038"/>
                </a:solidFill>
                <a:latin typeface="Dubai Light" panose="020B0303030403030204" pitchFamily="34" charset="-78"/>
                <a:cs typeface="Dubai Light" panose="020B0303030403030204" pitchFamily="34" charset="-78"/>
              </a:rPr>
              <a:t> alive </a:t>
            </a:r>
            <a:r>
              <a:rPr lang="en-GB" sz="2800" b="1" dirty="0">
                <a:solidFill>
                  <a:srgbClr val="525038"/>
                </a:solidFill>
                <a:latin typeface="Dubai Light" panose="020B0303030403030204" pitchFamily="34" charset="-78"/>
                <a:cs typeface="Dubai Light" panose="020B0303030403030204" pitchFamily="34" charset="-78"/>
              </a:rPr>
              <a:t>(</a:t>
            </a:r>
            <a:r>
              <a:rPr lang="en-GB" sz="2800" b="1" dirty="0" err="1">
                <a:solidFill>
                  <a:srgbClr val="525038"/>
                </a:solidFill>
                <a:latin typeface="Dubai Light" panose="020B0303030403030204" pitchFamily="34" charset="-78"/>
                <a:cs typeface="Dubai Light" panose="020B0303030403030204" pitchFamily="34" charset="-78"/>
              </a:rPr>
              <a:t>Deut</a:t>
            </a:r>
            <a:r>
              <a:rPr lang="en-GB" sz="2800" b="1" dirty="0">
                <a:solidFill>
                  <a:srgbClr val="525038"/>
                </a:solidFill>
                <a:latin typeface="Dubai Light" panose="020B0303030403030204" pitchFamily="34" charset="-78"/>
                <a:cs typeface="Dubai Light" panose="020B0303030403030204" pitchFamily="34" charset="-78"/>
              </a:rPr>
              <a:t> 32v39)</a:t>
            </a:r>
            <a:endParaRPr lang="en-GB" sz="3600" b="1" dirty="0">
              <a:solidFill>
                <a:srgbClr val="525038"/>
              </a:solidFill>
              <a:latin typeface="Dubai Light" panose="020B0303030403030204" pitchFamily="34" charset="-78"/>
              <a:cs typeface="Dubai Light" panose="020B0303030403030204" pitchFamily="34" charset="-78"/>
            </a:endParaRPr>
          </a:p>
          <a:p>
            <a:pPr marL="358775" indent="-358775">
              <a:spcBef>
                <a:spcPts val="600"/>
              </a:spcBef>
              <a:spcAft>
                <a:spcPts val="3000"/>
              </a:spcAft>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Bringeth up</a:t>
            </a:r>
          </a:p>
          <a:p>
            <a:pPr marL="358775" indent="-358775">
              <a:spcBef>
                <a:spcPts val="600"/>
              </a:spcBef>
              <a:buFont typeface="Wingdings" panose="05000000000000000000" pitchFamily="2" charset="2"/>
              <a:buChar char="§"/>
            </a:pPr>
            <a:r>
              <a:rPr lang="en-GB" sz="2800" dirty="0" err="1">
                <a:solidFill>
                  <a:srgbClr val="525038"/>
                </a:solidFill>
                <a:latin typeface="Dubai Light" panose="020B0303030403030204" pitchFamily="34" charset="-78"/>
                <a:cs typeface="Dubai Light" panose="020B0303030403030204" pitchFamily="34" charset="-78"/>
              </a:rPr>
              <a:t>Maketh</a:t>
            </a:r>
            <a:r>
              <a:rPr lang="en-GB" sz="2800" dirty="0">
                <a:solidFill>
                  <a:srgbClr val="525038"/>
                </a:solidFill>
                <a:latin typeface="Dubai Light" panose="020B0303030403030204" pitchFamily="34" charset="-78"/>
                <a:cs typeface="Dubai Light" panose="020B0303030403030204" pitchFamily="34" charset="-78"/>
              </a:rPr>
              <a:t> rich</a:t>
            </a:r>
          </a:p>
          <a:p>
            <a:pPr marL="358775" indent="-358775">
              <a:spcBef>
                <a:spcPts val="600"/>
              </a:spcBef>
              <a:buFont typeface="Wingdings" panose="05000000000000000000" pitchFamily="2" charset="2"/>
              <a:buChar char="§"/>
            </a:pPr>
            <a:r>
              <a:rPr lang="en-GB" sz="2800" dirty="0" err="1">
                <a:solidFill>
                  <a:srgbClr val="525038"/>
                </a:solidFill>
                <a:latin typeface="Dubai Light" panose="020B0303030403030204" pitchFamily="34" charset="-78"/>
                <a:cs typeface="Dubai Light" panose="020B0303030403030204" pitchFamily="34" charset="-78"/>
              </a:rPr>
              <a:t>Lifteth</a:t>
            </a:r>
            <a:r>
              <a:rPr lang="en-GB" sz="2800" dirty="0">
                <a:solidFill>
                  <a:srgbClr val="525038"/>
                </a:solidFill>
                <a:latin typeface="Dubai Light" panose="020B0303030403030204" pitchFamily="34" charset="-78"/>
                <a:cs typeface="Dubai Light" panose="020B0303030403030204" pitchFamily="34" charset="-78"/>
              </a:rPr>
              <a:t> up</a:t>
            </a:r>
          </a:p>
          <a:p>
            <a:pPr marL="358775" indent="-358775">
              <a:spcBef>
                <a:spcPts val="1800"/>
              </a:spcBef>
              <a:buFont typeface="Wingdings" panose="05000000000000000000" pitchFamily="2" charset="2"/>
              <a:buChar char="§"/>
            </a:pPr>
            <a:endParaRPr lang="en-GB" dirty="0"/>
          </a:p>
        </p:txBody>
      </p:sp>
    </p:spTree>
    <p:extLst>
      <p:ext uri="{BB962C8B-B14F-4D97-AF65-F5344CB8AC3E}">
        <p14:creationId xmlns:p14="http://schemas.microsoft.com/office/powerpoint/2010/main" val="325347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246626" y="1612559"/>
            <a:ext cx="6918532" cy="3647152"/>
          </a:xfrm>
          <a:prstGeom prst="rect">
            <a:avLst/>
          </a:prstGeom>
          <a:noFill/>
        </p:spPr>
        <p:txBody>
          <a:bodyPr wrap="square" rtlCol="0">
            <a:spAutoFit/>
          </a:bodyPr>
          <a:lstStyle/>
          <a:p>
            <a:pPr>
              <a:spcBef>
                <a:spcPts val="1800"/>
              </a:spcBef>
            </a:pPr>
            <a:r>
              <a:rPr lang="en-GB" sz="2800" b="1" u="sng" dirty="0">
                <a:solidFill>
                  <a:srgbClr val="525038"/>
                </a:solidFill>
                <a:latin typeface="Dubai Light" panose="020B0303030403030204" pitchFamily="34" charset="-78"/>
                <a:cs typeface="Dubai Light" panose="020B0303030403030204" pitchFamily="34" charset="-78"/>
              </a:rPr>
              <a:t>Hophni</a:t>
            </a:r>
            <a:r>
              <a:rPr lang="en-GB" sz="2800" dirty="0">
                <a:solidFill>
                  <a:srgbClr val="525038"/>
                </a:solidFill>
                <a:latin typeface="Dubai Light" panose="020B0303030403030204" pitchFamily="34" charset="-78"/>
                <a:cs typeface="Dubai Light" panose="020B0303030403030204" pitchFamily="34" charset="-78"/>
              </a:rPr>
              <a:t>	= Pugilist</a:t>
            </a:r>
          </a:p>
          <a:p>
            <a:pPr marL="1795463" indent="-1795463">
              <a:spcBef>
                <a:spcPts val="1800"/>
              </a:spcBef>
            </a:pPr>
            <a:r>
              <a:rPr lang="en-GB" sz="2800" dirty="0">
                <a:solidFill>
                  <a:srgbClr val="525038"/>
                </a:solidFill>
                <a:latin typeface="Dubai Light" panose="020B0303030403030204" pitchFamily="34" charset="-78"/>
                <a:cs typeface="Dubai Light" panose="020B0303030403030204" pitchFamily="34" charset="-78"/>
              </a:rPr>
              <a:t>		The skill or practice of fighting with fists</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i.e. a professional boxer</a:t>
            </a:r>
          </a:p>
          <a:p>
            <a:pPr marL="1795463" indent="-1795463">
              <a:spcBef>
                <a:spcPts val="1800"/>
              </a:spcBef>
            </a:pPr>
            <a:r>
              <a:rPr lang="en-GB" sz="2800" dirty="0">
                <a:solidFill>
                  <a:srgbClr val="525038"/>
                </a:solidFill>
                <a:latin typeface="Dubai Light" panose="020B0303030403030204" pitchFamily="34" charset="-78"/>
                <a:cs typeface="Dubai Light" panose="020B0303030403030204" pitchFamily="34" charset="-78"/>
              </a:rPr>
              <a:t>		From the Hebrew word ‘</a:t>
            </a:r>
            <a:r>
              <a:rPr lang="en-GB" sz="2800" dirty="0" err="1">
                <a:solidFill>
                  <a:srgbClr val="525038"/>
                </a:solidFill>
                <a:latin typeface="Dubai Light" panose="020B0303030403030204" pitchFamily="34" charset="-78"/>
                <a:cs typeface="Dubai Light" panose="020B0303030403030204" pitchFamily="34" charset="-78"/>
              </a:rPr>
              <a:t>Chophen</a:t>
            </a:r>
            <a:r>
              <a:rPr lang="en-GB" sz="2800" dirty="0">
                <a:solidFill>
                  <a:srgbClr val="525038"/>
                </a:solidFill>
                <a:latin typeface="Dubai Light" panose="020B0303030403030204" pitchFamily="34" charset="-78"/>
                <a:cs typeface="Dubai Light" panose="020B0303030403030204" pitchFamily="34" charset="-78"/>
              </a:rPr>
              <a:t>’ = two fists or two hands</a:t>
            </a:r>
          </a:p>
          <a:p>
            <a:endParaRPr lang="en-GB" dirty="0"/>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470295-6716-4528-BC79-3F47561F3C24}"/>
              </a:ext>
            </a:extLst>
          </p:cNvPr>
          <p:cNvPicPr>
            <a:picLocks noChangeAspect="1"/>
          </p:cNvPicPr>
          <p:nvPr/>
        </p:nvPicPr>
        <p:blipFill rotWithShape="1">
          <a:blip r:embed="rId2">
            <a:extLst>
              <a:ext uri="{28A0092B-C50C-407E-A947-70E740481C1C}">
                <a14:useLocalDpi xmlns:a14="http://schemas.microsoft.com/office/drawing/2010/main" val="0"/>
              </a:ext>
            </a:extLst>
          </a:blip>
          <a:srcRect l="9575" t="-260" r="55928" b="260"/>
          <a:stretch/>
        </p:blipFill>
        <p:spPr>
          <a:xfrm>
            <a:off x="166811" y="168577"/>
            <a:ext cx="2644346" cy="6528572"/>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A5FBFA33-35F3-419E-B53F-E8929BEF37FA}"/>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Hophni and Phinehas</a:t>
            </a:r>
          </a:p>
        </p:txBody>
      </p:sp>
    </p:spTree>
    <p:extLst>
      <p:ext uri="{BB962C8B-B14F-4D97-AF65-F5344CB8AC3E}">
        <p14:creationId xmlns:p14="http://schemas.microsoft.com/office/powerpoint/2010/main" val="4242092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494751"/>
            <a:ext cx="8730047" cy="6186309"/>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1Sam2v10</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“And he shall give strength unto his king and exalt the horn of his anointed”</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First mention in the Bible of the Yahweh’s ANOINTED</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Hannah pulls together</a:t>
            </a:r>
          </a:p>
          <a:p>
            <a:pPr marL="457200" indent="-457200">
              <a:spcBef>
                <a:spcPts val="600"/>
              </a:spcBef>
              <a:buFont typeface="Wingdings" panose="05000000000000000000" pitchFamily="2" charset="2"/>
              <a:buChar char="§"/>
            </a:pPr>
            <a:r>
              <a:rPr lang="en-GB" sz="2800" b="1" dirty="0">
                <a:solidFill>
                  <a:srgbClr val="525038"/>
                </a:solidFill>
                <a:latin typeface="Dubai Light" panose="020B0303030403030204" pitchFamily="34" charset="-78"/>
                <a:cs typeface="Dubai Light" panose="020B0303030403030204" pitchFamily="34" charset="-78"/>
              </a:rPr>
              <a:t>Genesis 14 </a:t>
            </a:r>
            <a:r>
              <a:rPr lang="en-GB" sz="2800" dirty="0">
                <a:solidFill>
                  <a:srgbClr val="525038"/>
                </a:solidFill>
                <a:latin typeface="Dubai Light" panose="020B0303030403030204" pitchFamily="34" charset="-78"/>
                <a:cs typeface="Dubai Light" panose="020B0303030403030204" pitchFamily="34" charset="-78"/>
              </a:rPr>
              <a:t>– Melchizedek, faithful king/priest</a:t>
            </a:r>
          </a:p>
          <a:p>
            <a:pPr marL="457200" indent="-457200">
              <a:spcBef>
                <a:spcPts val="600"/>
              </a:spcBef>
              <a:buFont typeface="Wingdings" panose="05000000000000000000" pitchFamily="2" charset="2"/>
              <a:buChar char="§"/>
            </a:pPr>
            <a:r>
              <a:rPr lang="en-GB" sz="2800" b="1" dirty="0">
                <a:solidFill>
                  <a:srgbClr val="525038"/>
                </a:solidFill>
                <a:latin typeface="Dubai Light" panose="020B0303030403030204" pitchFamily="34" charset="-78"/>
                <a:cs typeface="Dubai Light" panose="020B0303030403030204" pitchFamily="34" charset="-78"/>
              </a:rPr>
              <a:t>Genesis 49v10 </a:t>
            </a:r>
            <a:r>
              <a:rPr lang="en-GB" sz="2800" dirty="0">
                <a:solidFill>
                  <a:srgbClr val="525038"/>
                </a:solidFill>
                <a:latin typeface="Dubai Light" panose="020B0303030403030204" pitchFamily="34" charset="-78"/>
                <a:cs typeface="Dubai Light" panose="020B0303030403030204" pitchFamily="34" charset="-78"/>
              </a:rPr>
              <a:t>– “sceptre shall not depart from Judah”</a:t>
            </a:r>
          </a:p>
          <a:p>
            <a:pPr marL="457200" indent="-457200">
              <a:spcBef>
                <a:spcPts val="600"/>
              </a:spcBef>
              <a:buFont typeface="Wingdings" panose="05000000000000000000" pitchFamily="2" charset="2"/>
              <a:buChar char="§"/>
            </a:pPr>
            <a:r>
              <a:rPr lang="en-GB" sz="2800" b="1" dirty="0" err="1">
                <a:solidFill>
                  <a:srgbClr val="525038"/>
                </a:solidFill>
                <a:latin typeface="Dubai Light" panose="020B0303030403030204" pitchFamily="34" charset="-78"/>
                <a:cs typeface="Dubai Light" panose="020B0303030403030204" pitchFamily="34" charset="-78"/>
              </a:rPr>
              <a:t>Num</a:t>
            </a:r>
            <a:r>
              <a:rPr lang="en-GB" sz="2800" b="1" dirty="0">
                <a:solidFill>
                  <a:srgbClr val="525038"/>
                </a:solidFill>
                <a:latin typeface="Dubai Light" panose="020B0303030403030204" pitchFamily="34" charset="-78"/>
                <a:cs typeface="Dubai Light" panose="020B0303030403030204" pitchFamily="34" charset="-78"/>
              </a:rPr>
              <a:t> 24v17-19 </a:t>
            </a:r>
            <a:r>
              <a:rPr lang="en-GB" sz="2800" dirty="0">
                <a:solidFill>
                  <a:srgbClr val="525038"/>
                </a:solidFill>
                <a:latin typeface="Dubai Light" panose="020B0303030403030204" pitchFamily="34" charset="-78"/>
                <a:cs typeface="Dubai Light" panose="020B0303030403030204" pitchFamily="34" charset="-78"/>
              </a:rPr>
              <a:t>– “sceptre out of Israel”</a:t>
            </a:r>
          </a:p>
          <a:p>
            <a:pPr marL="457200" indent="-457200">
              <a:spcBef>
                <a:spcPts val="600"/>
              </a:spcBef>
              <a:buFont typeface="Wingdings" panose="05000000000000000000" pitchFamily="2" charset="2"/>
              <a:buChar char="§"/>
            </a:pPr>
            <a:r>
              <a:rPr lang="en-GB" sz="2800" b="1" dirty="0" err="1">
                <a:solidFill>
                  <a:srgbClr val="525038"/>
                </a:solidFill>
                <a:latin typeface="Dubai Light" panose="020B0303030403030204" pitchFamily="34" charset="-78"/>
                <a:cs typeface="Dubai Light" panose="020B0303030403030204" pitchFamily="34" charset="-78"/>
              </a:rPr>
              <a:t>Deut</a:t>
            </a:r>
            <a:r>
              <a:rPr lang="en-GB" sz="2800" b="1" dirty="0">
                <a:solidFill>
                  <a:srgbClr val="525038"/>
                </a:solidFill>
                <a:latin typeface="Dubai Light" panose="020B0303030403030204" pitchFamily="34" charset="-78"/>
                <a:cs typeface="Dubai Light" panose="020B0303030403030204" pitchFamily="34" charset="-78"/>
              </a:rPr>
              <a:t> 17v14-20 </a:t>
            </a:r>
            <a:r>
              <a:rPr lang="en-GB" sz="2800" dirty="0">
                <a:solidFill>
                  <a:srgbClr val="525038"/>
                </a:solidFill>
                <a:latin typeface="Dubai Light" panose="020B0303030403030204" pitchFamily="34" charset="-78"/>
                <a:cs typeface="Dubai Light" panose="020B0303030403030204" pitchFamily="34" charset="-78"/>
              </a:rPr>
              <a:t>– “When thou shalt say I will set a king 			     over me” </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EF203A8-B670-4E6E-92FE-7499AC1F5D6F}"/>
              </a:ext>
            </a:extLst>
          </p:cNvPr>
          <p:cNvPicPr>
            <a:picLocks noChangeAspect="1"/>
          </p:cNvPicPr>
          <p:nvPr/>
        </p:nvPicPr>
        <p:blipFill rotWithShape="1">
          <a:blip r:embed="rId2">
            <a:extLst>
              <a:ext uri="{28A0092B-C50C-407E-A947-70E740481C1C}">
                <a14:useLocalDpi xmlns:a14="http://schemas.microsoft.com/office/drawing/2010/main" val="0"/>
              </a:ext>
            </a:extLst>
          </a:blip>
          <a:srcRect l="33413" t="412" r="30635" b="58"/>
          <a:stretch/>
        </p:blipFill>
        <p:spPr>
          <a:xfrm>
            <a:off x="154447" y="152578"/>
            <a:ext cx="2656702" cy="6548697"/>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2525C024-6049-4E99-B5A9-D9E7724F8057}"/>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The Messiah</a:t>
            </a:r>
          </a:p>
        </p:txBody>
      </p:sp>
    </p:spTree>
    <p:extLst>
      <p:ext uri="{BB962C8B-B14F-4D97-AF65-F5344CB8AC3E}">
        <p14:creationId xmlns:p14="http://schemas.microsoft.com/office/powerpoint/2010/main" val="3184944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EF203A8-B670-4E6E-92FE-7499AC1F5D6F}"/>
              </a:ext>
            </a:extLst>
          </p:cNvPr>
          <p:cNvPicPr>
            <a:picLocks noChangeAspect="1"/>
          </p:cNvPicPr>
          <p:nvPr/>
        </p:nvPicPr>
        <p:blipFill rotWithShape="1">
          <a:blip r:embed="rId2">
            <a:extLst>
              <a:ext uri="{28A0092B-C50C-407E-A947-70E740481C1C}">
                <a14:useLocalDpi xmlns:a14="http://schemas.microsoft.com/office/drawing/2010/main" val="0"/>
              </a:ext>
            </a:extLst>
          </a:blip>
          <a:srcRect l="33413" t="412" r="30635" b="58"/>
          <a:stretch/>
        </p:blipFill>
        <p:spPr>
          <a:xfrm>
            <a:off x="154447" y="152578"/>
            <a:ext cx="2656702" cy="6548697"/>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2525C024-6049-4E99-B5A9-D9E7724F8057}"/>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Two Prophetical Messages</a:t>
            </a:r>
          </a:p>
        </p:txBody>
      </p:sp>
      <p:sp>
        <p:nvSpPr>
          <p:cNvPr id="7" name="TextBox 6">
            <a:extLst>
              <a:ext uri="{FF2B5EF4-FFF2-40B4-BE49-F238E27FC236}">
                <a16:creationId xmlns:a16="http://schemas.microsoft.com/office/drawing/2014/main" id="{65D3D6BB-8797-46E2-99D7-9874F3517ABF}"/>
              </a:ext>
            </a:extLst>
          </p:cNvPr>
          <p:cNvSpPr txBox="1"/>
          <p:nvPr/>
        </p:nvSpPr>
        <p:spPr>
          <a:xfrm>
            <a:off x="2975213" y="1427435"/>
            <a:ext cx="4454611" cy="4708981"/>
          </a:xfrm>
          <a:prstGeom prst="rect">
            <a:avLst/>
          </a:prstGeom>
          <a:noFill/>
        </p:spPr>
        <p:txBody>
          <a:bodyPr wrap="square" rtlCol="0">
            <a:spAutoFit/>
          </a:bodyPr>
          <a:lstStyle/>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Steeped in </a:t>
            </a:r>
            <a:r>
              <a:rPr lang="en-GB" sz="2800" dirty="0" err="1">
                <a:solidFill>
                  <a:srgbClr val="525038"/>
                </a:solidFill>
                <a:latin typeface="Dubai Light" panose="020B0303030403030204" pitchFamily="34" charset="-78"/>
                <a:cs typeface="Dubai Light" panose="020B0303030403030204" pitchFamily="34" charset="-78"/>
              </a:rPr>
              <a:t>Deut</a:t>
            </a:r>
            <a:r>
              <a:rPr lang="en-GB" sz="2800" dirty="0">
                <a:solidFill>
                  <a:srgbClr val="525038"/>
                </a:solidFill>
                <a:latin typeface="Dubai Light" panose="020B0303030403030204" pitchFamily="34" charset="-78"/>
                <a:cs typeface="Dubai Light" panose="020B0303030403030204" pitchFamily="34" charset="-78"/>
              </a:rPr>
              <a:t> 32</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Yahweh </a:t>
            </a:r>
            <a:r>
              <a:rPr lang="en-GB" sz="2800" b="1" u="sng" dirty="0">
                <a:solidFill>
                  <a:srgbClr val="525038"/>
                </a:solidFill>
                <a:latin typeface="Dubai Light" panose="020B0303030403030204" pitchFamily="34" charset="-78"/>
                <a:cs typeface="Dubai Light" panose="020B0303030403030204" pitchFamily="34" charset="-78"/>
              </a:rPr>
              <a:t>CAN</a:t>
            </a:r>
            <a:r>
              <a:rPr lang="en-GB" sz="2800" dirty="0">
                <a:solidFill>
                  <a:srgbClr val="525038"/>
                </a:solidFill>
                <a:latin typeface="Dubai Light" panose="020B0303030403030204" pitchFamily="34" charset="-78"/>
                <a:cs typeface="Dubai Light" panose="020B0303030403030204" pitchFamily="34" charset="-78"/>
              </a:rPr>
              <a:t> reverse situations, local or global</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Yahweh kills and makes alive, he brings down and brings up</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The full would need to go begging for bread</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1</a:t>
            </a:r>
            <a:r>
              <a:rPr lang="en-GB" sz="2800" baseline="30000" dirty="0">
                <a:solidFill>
                  <a:srgbClr val="525038"/>
                </a:solidFill>
                <a:latin typeface="Dubai Light" panose="020B0303030403030204" pitchFamily="34" charset="-78"/>
                <a:cs typeface="Dubai Light" panose="020B0303030403030204" pitchFamily="34" charset="-78"/>
              </a:rPr>
              <a:t>st</a:t>
            </a:r>
            <a:r>
              <a:rPr lang="en-GB" sz="2800" dirty="0">
                <a:solidFill>
                  <a:srgbClr val="525038"/>
                </a:solidFill>
                <a:latin typeface="Dubai Light" panose="020B0303030403030204" pitchFamily="34" charset="-78"/>
                <a:cs typeface="Dubai Light" panose="020B0303030403030204" pitchFamily="34" charset="-78"/>
              </a:rPr>
              <a:t> mention of ‘Anointed’ ever in scripture</a:t>
            </a:r>
          </a:p>
        </p:txBody>
      </p:sp>
      <p:sp>
        <p:nvSpPr>
          <p:cNvPr id="8" name="TextBox 7">
            <a:extLst>
              <a:ext uri="{FF2B5EF4-FFF2-40B4-BE49-F238E27FC236}">
                <a16:creationId xmlns:a16="http://schemas.microsoft.com/office/drawing/2014/main" id="{D476C3E1-96AF-42E1-B23C-058220949CA6}"/>
              </a:ext>
            </a:extLst>
          </p:cNvPr>
          <p:cNvSpPr txBox="1"/>
          <p:nvPr/>
        </p:nvSpPr>
        <p:spPr>
          <a:xfrm>
            <a:off x="7332031" y="1436597"/>
            <a:ext cx="4689809" cy="5216813"/>
          </a:xfrm>
          <a:prstGeom prst="rect">
            <a:avLst/>
          </a:prstGeom>
          <a:noFill/>
        </p:spPr>
        <p:txBody>
          <a:bodyPr wrap="square" rtlCol="0">
            <a:spAutoFit/>
          </a:bodyPr>
          <a:lstStyle/>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Steeped in </a:t>
            </a:r>
            <a:r>
              <a:rPr lang="en-GB" sz="2800" dirty="0" err="1">
                <a:solidFill>
                  <a:srgbClr val="525038"/>
                </a:solidFill>
                <a:latin typeface="Dubai Light" panose="020B0303030403030204" pitchFamily="34" charset="-78"/>
                <a:cs typeface="Dubai Light" panose="020B0303030403030204" pitchFamily="34" charset="-78"/>
              </a:rPr>
              <a:t>Deut</a:t>
            </a:r>
            <a:r>
              <a:rPr lang="en-GB" sz="2800" dirty="0">
                <a:solidFill>
                  <a:srgbClr val="525038"/>
                </a:solidFill>
                <a:latin typeface="Dubai Light" panose="020B0303030403030204" pitchFamily="34" charset="-78"/>
                <a:cs typeface="Dubai Light" panose="020B0303030403030204" pitchFamily="34" charset="-78"/>
              </a:rPr>
              <a:t> 32</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Yahweh </a:t>
            </a:r>
            <a:r>
              <a:rPr lang="en-GB" sz="2800" b="1" u="sng" dirty="0">
                <a:solidFill>
                  <a:srgbClr val="525038"/>
                </a:solidFill>
                <a:latin typeface="Dubai Light" panose="020B0303030403030204" pitchFamily="34" charset="-78"/>
                <a:cs typeface="Dubai Light" panose="020B0303030403030204" pitchFamily="34" charset="-78"/>
              </a:rPr>
              <a:t>WILL</a:t>
            </a:r>
            <a:r>
              <a:rPr lang="en-GB" sz="2800" dirty="0">
                <a:solidFill>
                  <a:srgbClr val="525038"/>
                </a:solidFill>
                <a:latin typeface="Dubai Light" panose="020B0303030403030204" pitchFamily="34" charset="-78"/>
                <a:cs typeface="Dubai Light" panose="020B0303030403030204" pitchFamily="34" charset="-78"/>
              </a:rPr>
              <a:t> reverse the situation with his priesthood</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Yahweh kills Hophni and Phinehas, raises up a faithful priest</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Eli’s house would come to Samuel to ask for bread</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2</a:t>
            </a:r>
            <a:r>
              <a:rPr lang="en-GB" sz="2800" baseline="30000" dirty="0">
                <a:solidFill>
                  <a:srgbClr val="525038"/>
                </a:solidFill>
                <a:latin typeface="Dubai Light" panose="020B0303030403030204" pitchFamily="34" charset="-78"/>
                <a:cs typeface="Dubai Light" panose="020B0303030403030204" pitchFamily="34" charset="-78"/>
              </a:rPr>
              <a:t>nd</a:t>
            </a:r>
            <a:r>
              <a:rPr lang="en-GB" sz="2800" dirty="0">
                <a:solidFill>
                  <a:srgbClr val="525038"/>
                </a:solidFill>
                <a:latin typeface="Dubai Light" panose="020B0303030403030204" pitchFamily="34" charset="-78"/>
                <a:cs typeface="Dubai Light" panose="020B0303030403030204" pitchFamily="34" charset="-78"/>
              </a:rPr>
              <a:t> mention of ‘Anointed’ ever in scripture</a:t>
            </a:r>
          </a:p>
          <a:p>
            <a:pPr marL="358775" indent="-358775">
              <a:spcBef>
                <a:spcPts val="1800"/>
              </a:spcBef>
              <a:buFont typeface="Wingdings" panose="05000000000000000000" pitchFamily="2" charset="2"/>
              <a:buChar char="§"/>
            </a:pPr>
            <a:endParaRPr lang="en-GB" dirty="0"/>
          </a:p>
        </p:txBody>
      </p:sp>
    </p:spTree>
    <p:extLst>
      <p:ext uri="{BB962C8B-B14F-4D97-AF65-F5344CB8AC3E}">
        <p14:creationId xmlns:p14="http://schemas.microsoft.com/office/powerpoint/2010/main" val="4247234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EF203A8-B670-4E6E-92FE-7499AC1F5D6F}"/>
              </a:ext>
            </a:extLst>
          </p:cNvPr>
          <p:cNvPicPr>
            <a:picLocks noChangeAspect="1"/>
          </p:cNvPicPr>
          <p:nvPr/>
        </p:nvPicPr>
        <p:blipFill rotWithShape="1">
          <a:blip r:embed="rId2">
            <a:extLst>
              <a:ext uri="{28A0092B-C50C-407E-A947-70E740481C1C}">
                <a14:useLocalDpi xmlns:a14="http://schemas.microsoft.com/office/drawing/2010/main" val="0"/>
              </a:ext>
            </a:extLst>
          </a:blip>
          <a:srcRect l="33413" t="412" r="30635" b="58"/>
          <a:stretch/>
        </p:blipFill>
        <p:spPr>
          <a:xfrm>
            <a:off x="154447" y="152578"/>
            <a:ext cx="2656702" cy="6548697"/>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2525C024-6049-4E99-B5A9-D9E7724F8057}"/>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The Word of God was Rare</a:t>
            </a:r>
          </a:p>
        </p:txBody>
      </p:sp>
      <p:sp>
        <p:nvSpPr>
          <p:cNvPr id="12" name="TextBox 11">
            <a:extLst>
              <a:ext uri="{FF2B5EF4-FFF2-40B4-BE49-F238E27FC236}">
                <a16:creationId xmlns:a16="http://schemas.microsoft.com/office/drawing/2014/main" id="{C61D1EC1-8310-4370-A6CD-1CFDEDE6C059}"/>
              </a:ext>
            </a:extLst>
          </p:cNvPr>
          <p:cNvSpPr txBox="1"/>
          <p:nvPr/>
        </p:nvSpPr>
        <p:spPr>
          <a:xfrm>
            <a:off x="3113903" y="1618169"/>
            <a:ext cx="8730047" cy="4108817"/>
          </a:xfrm>
          <a:prstGeom prst="rect">
            <a:avLst/>
          </a:prstGeom>
          <a:noFill/>
        </p:spPr>
        <p:txBody>
          <a:bodyPr wrap="square" rtlCol="0">
            <a:spAutoFit/>
          </a:bodyPr>
          <a:lstStyle/>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1Sam 3v1</a:t>
            </a:r>
          </a:p>
          <a:p>
            <a:pPr indent="538163">
              <a:spcBef>
                <a:spcPts val="1800"/>
              </a:spcBef>
            </a:pPr>
            <a:r>
              <a:rPr lang="en-GB" sz="2800" b="1" u="sng" dirty="0">
                <a:solidFill>
                  <a:srgbClr val="525038"/>
                </a:solidFill>
                <a:latin typeface="Dubai Light" panose="020B0303030403030204" pitchFamily="34" charset="-78"/>
                <a:cs typeface="Dubai Light" panose="020B0303030403030204" pitchFamily="34" charset="-78"/>
              </a:rPr>
              <a:t>Precious</a:t>
            </a: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yaqar</a:t>
            </a:r>
            <a:r>
              <a:rPr lang="en-GB" sz="2800" dirty="0">
                <a:solidFill>
                  <a:srgbClr val="525038"/>
                </a:solidFill>
                <a:latin typeface="Dubai Light" panose="020B0303030403030204" pitchFamily="34" charset="-78"/>
                <a:cs typeface="Dubai Light" panose="020B0303030403030204" pitchFamily="34" charset="-78"/>
              </a:rPr>
              <a:t> = rare</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hence valuable or priceless</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indent="538163">
              <a:spcBef>
                <a:spcPts val="1800"/>
              </a:spcBef>
            </a:pPr>
            <a:r>
              <a:rPr lang="en-GB" sz="2800" b="1" u="sng" dirty="0">
                <a:solidFill>
                  <a:srgbClr val="525038"/>
                </a:solidFill>
                <a:latin typeface="Dubai Light" panose="020B0303030403030204" pitchFamily="34" charset="-78"/>
                <a:cs typeface="Dubai Light" panose="020B0303030403030204" pitchFamily="34" charset="-78"/>
              </a:rPr>
              <a:t>Open</a:t>
            </a: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parats</a:t>
            </a:r>
            <a:r>
              <a:rPr lang="en-GB" sz="2800" dirty="0">
                <a:solidFill>
                  <a:srgbClr val="525038"/>
                </a:solidFill>
                <a:latin typeface="Dubai Light" panose="020B0303030403030204" pitchFamily="34" charset="-78"/>
                <a:cs typeface="Dubai Light" panose="020B0303030403030204" pitchFamily="34" charset="-78"/>
              </a:rPr>
              <a:t> = to break through</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or spread abroad</a:t>
            </a:r>
          </a:p>
          <a:p>
            <a:endParaRPr lang="en-GB" dirty="0"/>
          </a:p>
        </p:txBody>
      </p:sp>
    </p:spTree>
    <p:extLst>
      <p:ext uri="{BB962C8B-B14F-4D97-AF65-F5344CB8AC3E}">
        <p14:creationId xmlns:p14="http://schemas.microsoft.com/office/powerpoint/2010/main" val="4237781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EF203A8-B670-4E6E-92FE-7499AC1F5D6F}"/>
              </a:ext>
            </a:extLst>
          </p:cNvPr>
          <p:cNvPicPr>
            <a:picLocks noChangeAspect="1"/>
          </p:cNvPicPr>
          <p:nvPr/>
        </p:nvPicPr>
        <p:blipFill rotWithShape="1">
          <a:blip r:embed="rId2">
            <a:extLst>
              <a:ext uri="{28A0092B-C50C-407E-A947-70E740481C1C}">
                <a14:useLocalDpi xmlns:a14="http://schemas.microsoft.com/office/drawing/2010/main" val="0"/>
              </a:ext>
            </a:extLst>
          </a:blip>
          <a:srcRect l="33413" t="412" r="30635" b="58"/>
          <a:stretch/>
        </p:blipFill>
        <p:spPr>
          <a:xfrm>
            <a:off x="154447" y="152578"/>
            <a:ext cx="2656702" cy="6548697"/>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2525C024-6049-4E99-B5A9-D9E7724F8057}"/>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Accursed</a:t>
            </a:r>
          </a:p>
        </p:txBody>
      </p:sp>
      <p:sp>
        <p:nvSpPr>
          <p:cNvPr id="12" name="TextBox 11">
            <a:extLst>
              <a:ext uri="{FF2B5EF4-FFF2-40B4-BE49-F238E27FC236}">
                <a16:creationId xmlns:a16="http://schemas.microsoft.com/office/drawing/2014/main" id="{C61D1EC1-8310-4370-A6CD-1CFDEDE6C059}"/>
              </a:ext>
            </a:extLst>
          </p:cNvPr>
          <p:cNvSpPr txBox="1"/>
          <p:nvPr/>
        </p:nvSpPr>
        <p:spPr>
          <a:xfrm>
            <a:off x="3113903" y="1618169"/>
            <a:ext cx="8730047" cy="3877985"/>
          </a:xfrm>
          <a:prstGeom prst="rect">
            <a:avLst/>
          </a:prstGeom>
          <a:noFill/>
        </p:spPr>
        <p:txBody>
          <a:bodyPr wrap="square" rtlCol="0">
            <a:spAutoFit/>
          </a:bodyPr>
          <a:lstStyle/>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1Sam 3v14</a:t>
            </a:r>
          </a:p>
          <a:p>
            <a:pPr indent="538163">
              <a:spcBef>
                <a:spcPts val="1800"/>
              </a:spcBef>
            </a:pPr>
            <a:r>
              <a:rPr lang="en-GB" sz="2800" b="1" u="sng" dirty="0">
                <a:solidFill>
                  <a:srgbClr val="525038"/>
                </a:solidFill>
                <a:latin typeface="Dubai Light" panose="020B0303030403030204" pitchFamily="34" charset="-78"/>
                <a:cs typeface="Dubai Light" panose="020B0303030403030204" pitchFamily="34" charset="-78"/>
              </a:rPr>
              <a:t>Vile</a:t>
            </a: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qalal</a:t>
            </a:r>
            <a:r>
              <a:rPr lang="en-GB" sz="2800" dirty="0">
                <a:solidFill>
                  <a:srgbClr val="525038"/>
                </a:solidFill>
                <a:latin typeface="Dubai Light" panose="020B0303030403030204" pitchFamily="34" charset="-78"/>
                <a:cs typeface="Dubai Light" panose="020B0303030403030204" pitchFamily="34" charset="-78"/>
              </a:rPr>
              <a:t> = to bring a curse on oneself</a:t>
            </a:r>
          </a:p>
          <a:p>
            <a:pPr marL="2154238" indent="-1616075">
              <a:spcBef>
                <a:spcPts val="1800"/>
              </a:spcBef>
            </a:pPr>
            <a:r>
              <a:rPr lang="en-GB" sz="2800" dirty="0">
                <a:solidFill>
                  <a:srgbClr val="525038"/>
                </a:solidFill>
                <a:latin typeface="Dubai Light" panose="020B0303030403030204" pitchFamily="34" charset="-78"/>
                <a:cs typeface="Dubai Light" panose="020B0303030403030204" pitchFamily="34" charset="-78"/>
              </a:rPr>
              <a:t>	“to be light” i.e. to count something as trifle or contemptible</a:t>
            </a:r>
          </a:p>
          <a:p>
            <a:pPr marL="2154238" indent="-1616075">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marL="2063750">
              <a:spcBef>
                <a:spcPts val="600"/>
              </a:spcBef>
            </a:pPr>
            <a:r>
              <a:rPr lang="en-GB" sz="2800" dirty="0">
                <a:solidFill>
                  <a:srgbClr val="525038"/>
                </a:solidFill>
                <a:latin typeface="Dubai Light" panose="020B0303030403030204" pitchFamily="34" charset="-78"/>
                <a:cs typeface="Dubai Light" panose="020B0303030403030204" pitchFamily="34" charset="-78"/>
              </a:rPr>
              <a:t>Same as “lightly esteemed” in 2v30</a:t>
            </a:r>
          </a:p>
          <a:p>
            <a:pPr indent="2063750"/>
            <a:r>
              <a:rPr lang="en-GB" sz="2800" dirty="0">
                <a:solidFill>
                  <a:srgbClr val="525038"/>
                </a:solidFill>
                <a:latin typeface="Dubai Light" panose="020B0303030403030204" pitchFamily="34" charset="-78"/>
                <a:cs typeface="Dubai Light" panose="020B0303030403030204" pitchFamily="34" charset="-78"/>
              </a:rPr>
              <a:t>i.e. to treat with contempt</a:t>
            </a:r>
          </a:p>
        </p:txBody>
      </p:sp>
    </p:spTree>
    <p:extLst>
      <p:ext uri="{BB962C8B-B14F-4D97-AF65-F5344CB8AC3E}">
        <p14:creationId xmlns:p14="http://schemas.microsoft.com/office/powerpoint/2010/main" val="1284779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EF203A8-B670-4E6E-92FE-7499AC1F5D6F}"/>
              </a:ext>
            </a:extLst>
          </p:cNvPr>
          <p:cNvPicPr>
            <a:picLocks noChangeAspect="1"/>
          </p:cNvPicPr>
          <p:nvPr/>
        </p:nvPicPr>
        <p:blipFill rotWithShape="1">
          <a:blip r:embed="rId2">
            <a:extLst>
              <a:ext uri="{28A0092B-C50C-407E-A947-70E740481C1C}">
                <a14:useLocalDpi xmlns:a14="http://schemas.microsoft.com/office/drawing/2010/main" val="0"/>
              </a:ext>
            </a:extLst>
          </a:blip>
          <a:srcRect l="33413" t="412" r="30635" b="58"/>
          <a:stretch/>
        </p:blipFill>
        <p:spPr>
          <a:xfrm>
            <a:off x="154447" y="152578"/>
            <a:ext cx="2656702" cy="6548697"/>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2525C024-6049-4E99-B5A9-D9E7724F8057}"/>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Unrestrained</a:t>
            </a:r>
          </a:p>
        </p:txBody>
      </p:sp>
      <p:sp>
        <p:nvSpPr>
          <p:cNvPr id="12" name="TextBox 11">
            <a:extLst>
              <a:ext uri="{FF2B5EF4-FFF2-40B4-BE49-F238E27FC236}">
                <a16:creationId xmlns:a16="http://schemas.microsoft.com/office/drawing/2014/main" id="{C61D1EC1-8310-4370-A6CD-1CFDEDE6C059}"/>
              </a:ext>
            </a:extLst>
          </p:cNvPr>
          <p:cNvSpPr txBox="1"/>
          <p:nvPr/>
        </p:nvSpPr>
        <p:spPr>
          <a:xfrm>
            <a:off x="3113903" y="1618169"/>
            <a:ext cx="8730047" cy="3600986"/>
          </a:xfrm>
          <a:prstGeom prst="rect">
            <a:avLst/>
          </a:prstGeom>
          <a:noFill/>
        </p:spPr>
        <p:txBody>
          <a:bodyPr wrap="square" rtlCol="0">
            <a:spAutoFit/>
          </a:bodyPr>
          <a:lstStyle/>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1Sam 3v14</a:t>
            </a:r>
          </a:p>
          <a:p>
            <a:pPr indent="538163">
              <a:spcBef>
                <a:spcPts val="1800"/>
              </a:spcBef>
            </a:pPr>
            <a:r>
              <a:rPr lang="en-GB" sz="2800" b="1" u="sng" dirty="0">
                <a:solidFill>
                  <a:srgbClr val="525038"/>
                </a:solidFill>
                <a:latin typeface="Dubai Light" panose="020B0303030403030204" pitchFamily="34" charset="-78"/>
                <a:cs typeface="Dubai Light" panose="020B0303030403030204" pitchFamily="34" charset="-78"/>
              </a:rPr>
              <a:t>Restrained not</a:t>
            </a: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kahah</a:t>
            </a:r>
            <a:r>
              <a:rPr lang="en-GB" sz="2800" dirty="0">
                <a:solidFill>
                  <a:srgbClr val="525038"/>
                </a:solidFill>
                <a:latin typeface="Dubai Light" panose="020B0303030403030204" pitchFamily="34" charset="-78"/>
                <a:cs typeface="Dubai Light" panose="020B0303030403030204" pitchFamily="34" charset="-78"/>
              </a:rPr>
              <a:t> </a:t>
            </a:r>
          </a:p>
          <a:p>
            <a:pPr indent="2871788">
              <a:spcBef>
                <a:spcPts val="1800"/>
              </a:spcBef>
            </a:pPr>
            <a:r>
              <a:rPr lang="en-GB" sz="2800" dirty="0">
                <a:solidFill>
                  <a:srgbClr val="525038"/>
                </a:solidFill>
                <a:latin typeface="Dubai Light" panose="020B0303030403030204" pitchFamily="34" charset="-78"/>
                <a:cs typeface="Dubai Light" panose="020B0303030403030204" pitchFamily="34" charset="-78"/>
              </a:rPr>
              <a:t>= to be dim, feeble, faint, darkened</a:t>
            </a:r>
          </a:p>
          <a:p>
            <a:pPr marL="2154238" indent="628650">
              <a:spcBef>
                <a:spcPts val="1800"/>
              </a:spcBef>
            </a:pPr>
            <a:r>
              <a:rPr lang="en-GB" sz="2800" dirty="0">
                <a:solidFill>
                  <a:srgbClr val="525038"/>
                </a:solidFill>
                <a:latin typeface="Dubai Light" panose="020B0303030403030204" pitchFamily="34" charset="-78"/>
                <a:cs typeface="Dubai Light" panose="020B0303030403030204" pitchFamily="34" charset="-78"/>
              </a:rPr>
              <a:t>same word as Eli’s eyes waxing “dim”</a:t>
            </a:r>
          </a:p>
          <a:p>
            <a:pPr marL="2782888">
              <a:spcBef>
                <a:spcPts val="1800"/>
              </a:spcBef>
            </a:pPr>
            <a:r>
              <a:rPr lang="en-GB" sz="2800" dirty="0">
                <a:solidFill>
                  <a:srgbClr val="525038"/>
                </a:solidFill>
                <a:latin typeface="Dubai Light" panose="020B0303030403030204" pitchFamily="34" charset="-78"/>
                <a:cs typeface="Dubai Light" panose="020B0303030403030204" pitchFamily="34" charset="-78"/>
              </a:rPr>
              <a:t>i.e. He failed to dim his sons but let their light continue to shine</a:t>
            </a:r>
          </a:p>
        </p:txBody>
      </p:sp>
    </p:spTree>
    <p:extLst>
      <p:ext uri="{BB962C8B-B14F-4D97-AF65-F5344CB8AC3E}">
        <p14:creationId xmlns:p14="http://schemas.microsoft.com/office/powerpoint/2010/main" val="1940986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0572D4-8E9E-4691-B3E5-FA1E947D6AD6}"/>
              </a:ext>
            </a:extLst>
          </p:cNvPr>
          <p:cNvPicPr>
            <a:picLocks noChangeAspect="1"/>
          </p:cNvPicPr>
          <p:nvPr/>
        </p:nvPicPr>
        <p:blipFill rotWithShape="1">
          <a:blip r:embed="rId2">
            <a:extLst>
              <a:ext uri="{28A0092B-C50C-407E-A947-70E740481C1C}">
                <a14:useLocalDpi xmlns:a14="http://schemas.microsoft.com/office/drawing/2010/main" val="0"/>
              </a:ext>
            </a:extLst>
          </a:blip>
          <a:srcRect r="52224"/>
          <a:stretch/>
        </p:blipFill>
        <p:spPr>
          <a:xfrm>
            <a:off x="233055" y="179171"/>
            <a:ext cx="3010594" cy="4055949"/>
          </a:xfrm>
          <a:prstGeom prst="rect">
            <a:avLst/>
          </a:prstGeom>
          <a:scene3d>
            <a:camera prst="orthographicFront"/>
            <a:lightRig rig="threePt" dir="t">
              <a:rot lat="0" lon="0" rev="2700000"/>
            </a:lightRig>
          </a:scene3d>
          <a:sp3d contourW="6350">
            <a:bevelT h="38100"/>
            <a:contourClr>
              <a:srgbClr val="C0C0C0"/>
            </a:contourClr>
          </a:sp3d>
        </p:spPr>
      </p:pic>
      <p:pic>
        <p:nvPicPr>
          <p:cNvPr id="9" name="Picture 8">
            <a:extLst>
              <a:ext uri="{FF2B5EF4-FFF2-40B4-BE49-F238E27FC236}">
                <a16:creationId xmlns:a16="http://schemas.microsoft.com/office/drawing/2014/main" id="{ED3F12F7-4342-4DA5-A7D0-8099D244885D}"/>
              </a:ext>
            </a:extLst>
          </p:cNvPr>
          <p:cNvPicPr>
            <a:picLocks noChangeAspect="1"/>
          </p:cNvPicPr>
          <p:nvPr/>
        </p:nvPicPr>
        <p:blipFill rotWithShape="1">
          <a:blip r:embed="rId3">
            <a:extLst>
              <a:ext uri="{28A0092B-C50C-407E-A947-70E740481C1C}">
                <a14:useLocalDpi xmlns:a14="http://schemas.microsoft.com/office/drawing/2010/main" val="0"/>
              </a:ext>
            </a:extLst>
          </a:blip>
          <a:srcRect l="6214" r="142" b="5432"/>
          <a:stretch/>
        </p:blipFill>
        <p:spPr>
          <a:xfrm>
            <a:off x="3443412" y="179172"/>
            <a:ext cx="3010595" cy="4057200"/>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195207" y="4429899"/>
            <a:ext cx="11774365" cy="2248930"/>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44839" y="4775890"/>
            <a:ext cx="11265237" cy="1708160"/>
          </a:xfrm>
          <a:prstGeom prst="rect">
            <a:avLst/>
          </a:prstGeom>
          <a:noFill/>
        </p:spPr>
        <p:txBody>
          <a:bodyPr wrap="square" rtlCol="0">
            <a:spAutoFit/>
          </a:bodyPr>
          <a:lstStyle/>
          <a:p>
            <a:pPr algn="ctr"/>
            <a:r>
              <a:rPr lang="en-GB" sz="4400" dirty="0">
                <a:latin typeface="Copperplate Gothic Light" panose="020E0507020206020404" pitchFamily="34" charset="0"/>
              </a:rPr>
              <a:t>Study 4 – Samuel and the Philistines</a:t>
            </a:r>
          </a:p>
          <a:p>
            <a:pPr algn="ctr">
              <a:spcBef>
                <a:spcPts val="1800"/>
              </a:spcBef>
            </a:pPr>
            <a:r>
              <a:rPr lang="en-GB" sz="2800" dirty="0">
                <a:latin typeface="Dubai Light" panose="020B0303030403030204" pitchFamily="34" charset="-78"/>
                <a:cs typeface="Dubai Light" panose="020B0303030403030204" pitchFamily="34" charset="-78"/>
              </a:rPr>
              <a:t>Samuel – Israel’s greatest reformer</a:t>
            </a:r>
          </a:p>
          <a:p>
            <a:endParaRPr lang="en-GB" dirty="0"/>
          </a:p>
        </p:txBody>
      </p:sp>
      <p:cxnSp>
        <p:nvCxnSpPr>
          <p:cNvPr id="10" name="Straight Connector 9">
            <a:extLst>
              <a:ext uri="{FF2B5EF4-FFF2-40B4-BE49-F238E27FC236}">
                <a16:creationId xmlns:a16="http://schemas.microsoft.com/office/drawing/2014/main" id="{4D62E1EC-8859-49BD-AC5A-8BD53035718D}"/>
              </a:ext>
            </a:extLst>
          </p:cNvPr>
          <p:cNvCxnSpPr/>
          <p:nvPr/>
        </p:nvCxnSpPr>
        <p:spPr>
          <a:xfrm>
            <a:off x="611664" y="5579080"/>
            <a:ext cx="10908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grass, outdoor&#10;&#10;Description automatically generated">
            <a:extLst>
              <a:ext uri="{FF2B5EF4-FFF2-40B4-BE49-F238E27FC236}">
                <a16:creationId xmlns:a16="http://schemas.microsoft.com/office/drawing/2014/main" id="{71C7E74A-C8ED-4143-8740-250E54022E07}"/>
              </a:ext>
            </a:extLst>
          </p:cNvPr>
          <p:cNvPicPr>
            <a:picLocks noChangeAspect="1"/>
          </p:cNvPicPr>
          <p:nvPr/>
        </p:nvPicPr>
        <p:blipFill rotWithShape="1">
          <a:blip r:embed="rId4">
            <a:extLst>
              <a:ext uri="{28A0092B-C50C-407E-A947-70E740481C1C}">
                <a14:useLocalDpi xmlns:a14="http://schemas.microsoft.com/office/drawing/2010/main" val="0"/>
              </a:ext>
            </a:extLst>
          </a:blip>
          <a:srcRect l="8727" t="2930" r="11016" b="7952"/>
          <a:stretch/>
        </p:blipFill>
        <p:spPr>
          <a:xfrm>
            <a:off x="6658369" y="179171"/>
            <a:ext cx="5286749" cy="4057200"/>
          </a:xfrm>
          <a:prstGeom prst="rect">
            <a:avLst/>
          </a:prstGeom>
        </p:spPr>
      </p:pic>
    </p:spTree>
    <p:extLst>
      <p:ext uri="{BB962C8B-B14F-4D97-AF65-F5344CB8AC3E}">
        <p14:creationId xmlns:p14="http://schemas.microsoft.com/office/powerpoint/2010/main" val="2597559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5170646"/>
          </a:xfrm>
          <a:prstGeom prst="rect">
            <a:avLst/>
          </a:prstGeom>
          <a:noFill/>
        </p:spPr>
        <p:txBody>
          <a:bodyPr wrap="square" rtlCol="0">
            <a:spAutoFit/>
          </a:bodyPr>
          <a:lstStyle/>
          <a:p>
            <a:pPr marL="3230563" indent="-3230563">
              <a:spcBef>
                <a:spcPts val="1800"/>
              </a:spcBef>
            </a:pPr>
            <a:r>
              <a:rPr lang="en-GB" sz="2800" b="1" dirty="0">
                <a:solidFill>
                  <a:schemeClr val="accent5">
                    <a:lumMod val="75000"/>
                  </a:schemeClr>
                </a:solidFill>
                <a:latin typeface="Dubai Light" panose="020B0303030403030204" pitchFamily="34" charset="-78"/>
                <a:cs typeface="Dubai Light" panose="020B0303030403030204" pitchFamily="34" charset="-78"/>
              </a:rPr>
              <a:t>1 Samuel Ch1v1-20 – </a:t>
            </a:r>
            <a:r>
              <a:rPr lang="en-GB" sz="2800" b="1" u="sng" dirty="0">
                <a:solidFill>
                  <a:schemeClr val="accent5">
                    <a:lumMod val="75000"/>
                  </a:schemeClr>
                </a:solidFill>
                <a:latin typeface="Dubai Light" panose="020B0303030403030204" pitchFamily="34" charset="-78"/>
                <a:cs typeface="Dubai Light" panose="020B0303030403030204" pitchFamily="34" charset="-78"/>
              </a:rPr>
              <a:t>Hannah’s distress at the current corrupt priesthood</a:t>
            </a:r>
          </a:p>
          <a:p>
            <a:pPr>
              <a:spcBef>
                <a:spcPts val="1800"/>
              </a:spcBef>
            </a:pPr>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FF0000"/>
                </a:solidFill>
                <a:latin typeface="Dubai Light" panose="020B0303030403030204" pitchFamily="34" charset="-78"/>
                <a:cs typeface="Dubai Light" panose="020B0303030403030204" pitchFamily="34" charset="-78"/>
              </a:rPr>
              <a:t>(</a:t>
            </a:r>
            <a:r>
              <a:rPr lang="en-GB" sz="2800" i="1" dirty="0">
                <a:solidFill>
                  <a:srgbClr val="FF0000"/>
                </a:solidFill>
                <a:latin typeface="Dubai Light" panose="020B0303030403030204" pitchFamily="34" charset="-78"/>
                <a:cs typeface="Dubai Light" panose="020B0303030403030204" pitchFamily="34" charset="-78"/>
              </a:rPr>
              <a:t>v1-3) </a:t>
            </a:r>
            <a:r>
              <a:rPr lang="en-GB" sz="2800" dirty="0" err="1">
                <a:solidFill>
                  <a:srgbClr val="525038"/>
                </a:solidFill>
                <a:latin typeface="Dubai Light" panose="020B0303030403030204" pitchFamily="34" charset="-78"/>
                <a:cs typeface="Dubai Light" panose="020B0303030403030204" pitchFamily="34" charset="-78"/>
              </a:rPr>
              <a:t>Elkanah</a:t>
            </a:r>
            <a:r>
              <a:rPr lang="en-GB" sz="2800" dirty="0">
                <a:solidFill>
                  <a:srgbClr val="525038"/>
                </a:solidFill>
                <a:latin typeface="Dubai Light" panose="020B0303030403030204" pitchFamily="34" charset="-78"/>
                <a:cs typeface="Dubai Light" panose="020B0303030403030204" pitchFamily="34" charset="-78"/>
              </a:rPr>
              <a:t> goes to Shiloh yearly to worship</a:t>
            </a:r>
          </a:p>
          <a:p>
            <a:pPr marL="1704975" indent="-1704975">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(v4-8) </a:t>
            </a:r>
            <a:r>
              <a:rPr lang="en-GB" sz="2800" dirty="0">
                <a:solidFill>
                  <a:srgbClr val="525038"/>
                </a:solidFill>
                <a:latin typeface="Dubai Light" panose="020B0303030403030204" pitchFamily="34" charset="-78"/>
                <a:cs typeface="Dubai Light" panose="020B0303030403030204" pitchFamily="34" charset="-78"/>
              </a:rPr>
              <a:t>Hannah comes but is distressed – </a:t>
            </a:r>
            <a:r>
              <a:rPr lang="en-GB" sz="2800" dirty="0" err="1">
                <a:solidFill>
                  <a:srgbClr val="525038"/>
                </a:solidFill>
                <a:latin typeface="Dubai Light" panose="020B0303030403030204" pitchFamily="34" charset="-78"/>
                <a:cs typeface="Dubai Light" panose="020B0303030403030204" pitchFamily="34" charset="-78"/>
              </a:rPr>
              <a:t>Elkanah</a:t>
            </a:r>
            <a:r>
              <a:rPr lang="en-GB" sz="2800" dirty="0">
                <a:solidFill>
                  <a:srgbClr val="525038"/>
                </a:solidFill>
                <a:latin typeface="Dubai Light" panose="020B0303030403030204" pitchFamily="34" charset="-78"/>
                <a:cs typeface="Dubai Light" panose="020B0303030403030204" pitchFamily="34" charset="-78"/>
              </a:rPr>
              <a:t> says something unhelpful</a:t>
            </a:r>
          </a:p>
          <a:p>
            <a:pPr marL="2154238" indent="-2154238">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FF0000"/>
                </a:solidFill>
                <a:latin typeface="Dubai Light" panose="020B0303030403030204" pitchFamily="34" charset="-78"/>
                <a:cs typeface="Dubai Light" panose="020B0303030403030204" pitchFamily="34" charset="-78"/>
              </a:rPr>
              <a:t>(</a:t>
            </a:r>
            <a:r>
              <a:rPr lang="en-GB" sz="2800" i="1" dirty="0">
                <a:solidFill>
                  <a:srgbClr val="FF0000"/>
                </a:solidFill>
                <a:latin typeface="Dubai Light" panose="020B0303030403030204" pitchFamily="34" charset="-78"/>
                <a:cs typeface="Dubai Light" panose="020B0303030403030204" pitchFamily="34" charset="-78"/>
              </a:rPr>
              <a:t>v9-18) </a:t>
            </a:r>
            <a:r>
              <a:rPr lang="en-GB" sz="2800" dirty="0">
                <a:solidFill>
                  <a:srgbClr val="525038"/>
                </a:solidFill>
                <a:latin typeface="Dubai Light" panose="020B0303030403030204" pitchFamily="34" charset="-78"/>
                <a:cs typeface="Dubai Light" panose="020B0303030403030204" pitchFamily="34" charset="-78"/>
              </a:rPr>
              <a:t>Hannah stands near Eli to silently pray for a      child to give to Yahweh</a:t>
            </a:r>
          </a:p>
          <a:p>
            <a:pPr marL="2603500" indent="-2603500">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(v19-20) </a:t>
            </a:r>
            <a:r>
              <a:rPr lang="en-GB" sz="2800" dirty="0">
                <a:solidFill>
                  <a:srgbClr val="525038"/>
                </a:solidFill>
                <a:latin typeface="Dubai Light" panose="020B0303030403030204" pitchFamily="34" charset="-78"/>
                <a:cs typeface="Dubai Light" panose="020B0303030403030204" pitchFamily="34" charset="-78"/>
              </a:rPr>
              <a:t>They worship Yahweh – Hannah conceives and bears a son</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3106394" y="333816"/>
            <a:ext cx="8765606" cy="769441"/>
          </a:xfrm>
          <a:prstGeom prst="rect">
            <a:avLst/>
          </a:prstGeom>
          <a:noFill/>
          <a:ln>
            <a:noFill/>
          </a:ln>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46255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2" y="1511579"/>
            <a:ext cx="8750859" cy="5601533"/>
          </a:xfrm>
          <a:prstGeom prst="rect">
            <a:avLst/>
          </a:prstGeom>
          <a:noFill/>
        </p:spPr>
        <p:txBody>
          <a:bodyPr wrap="square" rtlCol="0">
            <a:spAutoFit/>
          </a:bodyPr>
          <a:lstStyle/>
          <a:p>
            <a:pPr marL="3411538" indent="-3411538">
              <a:spcBef>
                <a:spcPts val="1800"/>
              </a:spcBef>
            </a:pPr>
            <a:r>
              <a:rPr lang="en-GB" sz="2800" b="1" dirty="0">
                <a:solidFill>
                  <a:schemeClr val="accent5">
                    <a:lumMod val="75000"/>
                  </a:schemeClr>
                </a:solidFill>
                <a:latin typeface="Dubai Light" panose="020B0303030403030204" pitchFamily="34" charset="-78"/>
                <a:cs typeface="Dubai Light" panose="020B0303030403030204" pitchFamily="34" charset="-78"/>
              </a:rPr>
              <a:t>1 Samuel Ch1v21-28 – </a:t>
            </a:r>
            <a:r>
              <a:rPr lang="en-GB" sz="2800" b="1" u="sng" dirty="0">
                <a:solidFill>
                  <a:schemeClr val="accent5">
                    <a:lumMod val="75000"/>
                  </a:schemeClr>
                </a:solidFill>
                <a:latin typeface="Dubai Light" panose="020B0303030403030204" pitchFamily="34" charset="-78"/>
                <a:cs typeface="Dubai Light" panose="020B0303030403030204" pitchFamily="34" charset="-78"/>
              </a:rPr>
              <a:t>Hannah’s joy at the prospect of a ‘new priesthood’</a:t>
            </a:r>
          </a:p>
          <a:p>
            <a:pPr marL="1257300" indent="-1257300">
              <a:spcBef>
                <a:spcPts val="1800"/>
              </a:spcBef>
            </a:pPr>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(v21) </a:t>
            </a:r>
            <a:r>
              <a:rPr lang="en-GB" sz="2800" dirty="0" err="1">
                <a:solidFill>
                  <a:srgbClr val="525038"/>
                </a:solidFill>
                <a:latin typeface="Dubai Light" panose="020B0303030403030204" pitchFamily="34" charset="-78"/>
                <a:cs typeface="Dubai Light" panose="020B0303030403030204" pitchFamily="34" charset="-78"/>
              </a:rPr>
              <a:t>Elkanah</a:t>
            </a:r>
            <a:r>
              <a:rPr lang="en-GB" sz="2800" dirty="0">
                <a:solidFill>
                  <a:srgbClr val="525038"/>
                </a:solidFill>
                <a:latin typeface="Dubai Light" panose="020B0303030403030204" pitchFamily="34" charset="-78"/>
                <a:cs typeface="Dubai Light" panose="020B0303030403030204" pitchFamily="34" charset="-78"/>
              </a:rPr>
              <a:t> goes to Shiloh yearly to worship and pay his vow</a:t>
            </a:r>
          </a:p>
          <a:p>
            <a:pPr marL="2063750" indent="-2063750">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(v22-23) </a:t>
            </a:r>
            <a:r>
              <a:rPr lang="en-GB" sz="2800" dirty="0">
                <a:solidFill>
                  <a:srgbClr val="525038"/>
                </a:solidFill>
                <a:latin typeface="Dubai Light" panose="020B0303030403030204" pitchFamily="34" charset="-78"/>
                <a:cs typeface="Dubai Light" panose="020B0303030403030204" pitchFamily="34" charset="-78"/>
              </a:rPr>
              <a:t>Hannah doesn’t come at first, to look after Samuel – </a:t>
            </a:r>
            <a:r>
              <a:rPr lang="en-GB" sz="2800" dirty="0" err="1">
                <a:solidFill>
                  <a:srgbClr val="525038"/>
                </a:solidFill>
                <a:latin typeface="Dubai Light" panose="020B0303030403030204" pitchFamily="34" charset="-78"/>
                <a:cs typeface="Dubai Light" panose="020B0303030403030204" pitchFamily="34" charset="-78"/>
              </a:rPr>
              <a:t>Elkanah</a:t>
            </a:r>
            <a:r>
              <a:rPr lang="en-GB" sz="2800" dirty="0">
                <a:solidFill>
                  <a:srgbClr val="525038"/>
                </a:solidFill>
                <a:latin typeface="Dubai Light" panose="020B0303030403030204" pitchFamily="34" charset="-78"/>
                <a:cs typeface="Dubai Light" panose="020B0303030403030204" pitchFamily="34" charset="-78"/>
              </a:rPr>
              <a:t> says something helpful</a:t>
            </a:r>
          </a:p>
          <a:p>
            <a:pPr marL="2333625" indent="-2333625">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(v24-28) </a:t>
            </a:r>
            <a:r>
              <a:rPr lang="en-GB" sz="2800" dirty="0">
                <a:solidFill>
                  <a:srgbClr val="525038"/>
                </a:solidFill>
                <a:latin typeface="Dubai Light" panose="020B0303030403030204" pitchFamily="34" charset="-78"/>
                <a:cs typeface="Dubai Light" panose="020B0303030403030204" pitchFamily="34" charset="-78"/>
              </a:rPr>
              <a:t>Hannah finally comes and stands before Eli to give her child to Yahweh</a:t>
            </a:r>
          </a:p>
          <a:p>
            <a:pPr marL="2782888" indent="-2782888">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(v28-2v1) </a:t>
            </a:r>
            <a:r>
              <a:rPr lang="en-GB" sz="2800" dirty="0">
                <a:solidFill>
                  <a:srgbClr val="525038"/>
                </a:solidFill>
                <a:latin typeface="Dubai Light" panose="020B0303030403030204" pitchFamily="34" charset="-78"/>
                <a:cs typeface="Dubai Light" panose="020B0303030403030204" pitchFamily="34" charset="-78"/>
              </a:rPr>
              <a:t>They worship Yahweh – Hannah prays in thankfulness for her son</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53220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348892"/>
            <a:ext cx="8730047" cy="5616922"/>
          </a:xfrm>
          <a:prstGeom prst="rect">
            <a:avLst/>
          </a:prstGeom>
          <a:noFill/>
        </p:spPr>
        <p:txBody>
          <a:bodyPr wrap="square" rtlCol="0">
            <a:spAutoFit/>
          </a:bodyPr>
          <a:lstStyle/>
          <a:p>
            <a:pPr marL="1257300" indent="-1257300">
              <a:spcAft>
                <a:spcPts val="10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ch2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Samuel to replace Hophni and Phinehas</a:t>
            </a:r>
          </a:p>
          <a:p>
            <a:pPr marL="1257300" indent="-1257300"/>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(v1-11) </a:t>
            </a:r>
            <a:r>
              <a:rPr lang="en-GB" sz="2800" dirty="0">
                <a:solidFill>
                  <a:srgbClr val="525038"/>
                </a:solidFill>
                <a:latin typeface="Dubai Light" panose="020B0303030403030204" pitchFamily="34" charset="-78"/>
                <a:cs typeface="Dubai Light" panose="020B0303030403030204" pitchFamily="34" charset="-78"/>
              </a:rPr>
              <a:t>Hannah’s prophetical song</a:t>
            </a:r>
          </a:p>
          <a:p>
            <a:pPr marL="2063750" indent="-20637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    </a:t>
            </a:r>
            <a:r>
              <a:rPr lang="en-GB" sz="2800" dirty="0">
                <a:solidFill>
                  <a:srgbClr val="525038"/>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(v12-17) </a:t>
            </a:r>
            <a:r>
              <a:rPr lang="en-GB" sz="2800" dirty="0">
                <a:solidFill>
                  <a:srgbClr val="525038"/>
                </a:solidFill>
                <a:latin typeface="Dubai Light" panose="020B0303030403030204" pitchFamily="34" charset="-78"/>
                <a:cs typeface="Dubai Light" panose="020B0303030403030204" pitchFamily="34" charset="-78"/>
              </a:rPr>
              <a:t>Sin of Hophni and Phinehas – Disregard for God’s sacrifices and people</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(18)      </a:t>
            </a:r>
            <a:r>
              <a:rPr lang="en-GB" sz="2800" dirty="0">
                <a:solidFill>
                  <a:srgbClr val="525038"/>
                </a:solidFill>
                <a:latin typeface="Dubai Light" panose="020B0303030403030204" pitchFamily="34" charset="-78"/>
                <a:cs typeface="Dubai Light" panose="020B0303030403030204" pitchFamily="34" charset="-78"/>
              </a:rPr>
              <a:t>Samuel</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E</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(v19-21)   </a:t>
            </a:r>
            <a:r>
              <a:rPr lang="en-GB" sz="2800" dirty="0">
                <a:solidFill>
                  <a:srgbClr val="525038"/>
                </a:solidFill>
                <a:latin typeface="Dubai Light" panose="020B0303030403030204" pitchFamily="34" charset="-78"/>
                <a:cs typeface="Dubai Light" panose="020B0303030403030204" pitchFamily="34" charset="-78"/>
              </a:rPr>
              <a:t>Hannah</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(21)      </a:t>
            </a:r>
            <a:r>
              <a:rPr lang="en-GB" sz="2800" dirty="0">
                <a:solidFill>
                  <a:srgbClr val="525038"/>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(v22-25) </a:t>
            </a:r>
            <a:r>
              <a:rPr lang="en-GB" sz="2800" dirty="0">
                <a:solidFill>
                  <a:srgbClr val="525038"/>
                </a:solidFill>
                <a:latin typeface="Dubai Light" panose="020B0303030403030204" pitchFamily="34" charset="-78"/>
                <a:cs typeface="Dubai Light" panose="020B0303030403030204" pitchFamily="34" charset="-78"/>
              </a:rPr>
              <a:t>Sin of Hophni and Phinehas – Disregard for Eli their father and High Priest</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(v26)    </a:t>
            </a:r>
            <a:r>
              <a:rPr lang="en-GB" sz="2800" dirty="0">
                <a:solidFill>
                  <a:srgbClr val="525038"/>
                </a:solidFill>
                <a:latin typeface="Dubai Light" panose="020B0303030403030204" pitchFamily="34" charset="-78"/>
                <a:cs typeface="Dubai Light" panose="020B0303030403030204" pitchFamily="34" charset="-78"/>
              </a:rPr>
              <a:t>Samuel</a:t>
            </a:r>
          </a:p>
          <a:p>
            <a:pPr marL="2333625" indent="-2333625"/>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(v27-36) </a:t>
            </a:r>
            <a:r>
              <a:rPr lang="en-GB" sz="2800" dirty="0">
                <a:solidFill>
                  <a:srgbClr val="525038"/>
                </a:solidFill>
                <a:latin typeface="Dubai Light" panose="020B0303030403030204" pitchFamily="34" charset="-78"/>
                <a:cs typeface="Dubai Light" panose="020B0303030403030204" pitchFamily="34" charset="-78"/>
              </a:rPr>
              <a:t>The man of God’s prophetical message</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40915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348892"/>
            <a:ext cx="8730047" cy="5616922"/>
          </a:xfrm>
          <a:prstGeom prst="rect">
            <a:avLst/>
          </a:prstGeom>
          <a:noFill/>
        </p:spPr>
        <p:txBody>
          <a:bodyPr wrap="square" rtlCol="0">
            <a:spAutoFit/>
          </a:bodyPr>
          <a:lstStyle/>
          <a:p>
            <a:pPr marL="1257300" indent="-1257300">
              <a:spcAft>
                <a:spcPts val="10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ch2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Samuel to replace Hophni and Phinehas</a:t>
            </a:r>
          </a:p>
          <a:p>
            <a:pPr marL="1257300" indent="-1257300"/>
            <a:r>
              <a:rPr lang="en-GB" sz="2800" b="1" u="sng" dirty="0">
                <a:solidFill>
                  <a:schemeClr val="accent6"/>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(v1-11) </a:t>
            </a:r>
            <a:r>
              <a:rPr lang="en-GB" sz="2800" b="1" u="sng" dirty="0">
                <a:solidFill>
                  <a:schemeClr val="accent6"/>
                </a:solidFill>
                <a:latin typeface="Dubai Light" panose="020B0303030403030204" pitchFamily="34" charset="-78"/>
                <a:cs typeface="Dubai Light" panose="020B0303030403030204" pitchFamily="34" charset="-78"/>
              </a:rPr>
              <a:t>Hannah’s prophetical song</a:t>
            </a:r>
          </a:p>
          <a:p>
            <a:pPr marL="2063750" indent="-20637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    </a:t>
            </a:r>
            <a:r>
              <a:rPr lang="en-GB" sz="2800" dirty="0">
                <a:solidFill>
                  <a:srgbClr val="525038"/>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(v12-17) </a:t>
            </a:r>
            <a:r>
              <a:rPr lang="en-GB" sz="2800" dirty="0">
                <a:solidFill>
                  <a:srgbClr val="525038"/>
                </a:solidFill>
                <a:latin typeface="Dubai Light" panose="020B0303030403030204" pitchFamily="34" charset="-78"/>
                <a:cs typeface="Dubai Light" panose="020B0303030403030204" pitchFamily="34" charset="-78"/>
              </a:rPr>
              <a:t>Sin of Hophni and Phinehas – Disregard for God’s sacrifices and people</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(18)      </a:t>
            </a:r>
            <a:r>
              <a:rPr lang="en-GB" sz="2800" dirty="0">
                <a:solidFill>
                  <a:srgbClr val="525038"/>
                </a:solidFill>
                <a:latin typeface="Dubai Light" panose="020B0303030403030204" pitchFamily="34" charset="-78"/>
                <a:cs typeface="Dubai Light" panose="020B0303030403030204" pitchFamily="34" charset="-78"/>
              </a:rPr>
              <a:t>Samuel</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E</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(v19-21)   </a:t>
            </a:r>
            <a:r>
              <a:rPr lang="en-GB" sz="2800" dirty="0">
                <a:solidFill>
                  <a:srgbClr val="525038"/>
                </a:solidFill>
                <a:latin typeface="Dubai Light" panose="020B0303030403030204" pitchFamily="34" charset="-78"/>
                <a:cs typeface="Dubai Light" panose="020B0303030403030204" pitchFamily="34" charset="-78"/>
              </a:rPr>
              <a:t>Hannah</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(21)      </a:t>
            </a:r>
            <a:r>
              <a:rPr lang="en-GB" sz="2800" dirty="0">
                <a:solidFill>
                  <a:srgbClr val="525038"/>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(v22-25) </a:t>
            </a:r>
            <a:r>
              <a:rPr lang="en-GB" sz="2800" dirty="0">
                <a:solidFill>
                  <a:srgbClr val="525038"/>
                </a:solidFill>
                <a:latin typeface="Dubai Light" panose="020B0303030403030204" pitchFamily="34" charset="-78"/>
                <a:cs typeface="Dubai Light" panose="020B0303030403030204" pitchFamily="34" charset="-78"/>
              </a:rPr>
              <a:t>Sin of Hophni and Phinehas – Disregard for Eli their father and High Priest</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(v26)    </a:t>
            </a:r>
            <a:r>
              <a:rPr lang="en-GB" sz="2800" dirty="0">
                <a:solidFill>
                  <a:srgbClr val="525038"/>
                </a:solidFill>
                <a:latin typeface="Dubai Light" panose="020B0303030403030204" pitchFamily="34" charset="-78"/>
                <a:cs typeface="Dubai Light" panose="020B0303030403030204" pitchFamily="34" charset="-78"/>
              </a:rPr>
              <a:t>Samuel</a:t>
            </a:r>
          </a:p>
          <a:p>
            <a:pPr marL="2333625" indent="-2333625"/>
            <a:r>
              <a:rPr lang="en-GB" sz="2800" b="1" u="sng" dirty="0">
                <a:solidFill>
                  <a:schemeClr val="accent6"/>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(v27-36) </a:t>
            </a:r>
            <a:r>
              <a:rPr lang="en-GB" sz="2800" b="1" u="sng" dirty="0">
                <a:solidFill>
                  <a:schemeClr val="accent6"/>
                </a:solidFill>
                <a:latin typeface="Dubai Light" panose="020B0303030403030204" pitchFamily="34" charset="-78"/>
                <a:cs typeface="Dubai Light" panose="020B0303030403030204" pitchFamily="34" charset="-78"/>
              </a:rPr>
              <a:t>The man of God’s prophetical message</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824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246626" y="1612559"/>
            <a:ext cx="6918532" cy="2785378"/>
          </a:xfrm>
          <a:prstGeom prst="rect">
            <a:avLst/>
          </a:prstGeom>
          <a:noFill/>
        </p:spPr>
        <p:txBody>
          <a:bodyPr wrap="square" rtlCol="0">
            <a:spAutoFit/>
          </a:bodyPr>
          <a:lstStyle/>
          <a:p>
            <a:pPr>
              <a:spcBef>
                <a:spcPts val="1800"/>
              </a:spcBef>
            </a:pPr>
            <a:r>
              <a:rPr lang="en-GB" sz="2800" b="1" u="sng" dirty="0">
                <a:solidFill>
                  <a:srgbClr val="525038"/>
                </a:solidFill>
                <a:latin typeface="Dubai Light" panose="020B0303030403030204" pitchFamily="34" charset="-78"/>
                <a:cs typeface="Dubai Light" panose="020B0303030403030204" pitchFamily="34" charset="-78"/>
              </a:rPr>
              <a:t>Phinehas</a:t>
            </a:r>
            <a:r>
              <a:rPr lang="en-GB" sz="2800" dirty="0">
                <a:solidFill>
                  <a:srgbClr val="525038"/>
                </a:solidFill>
                <a:latin typeface="Dubai Light" panose="020B0303030403030204" pitchFamily="34" charset="-78"/>
                <a:cs typeface="Dubai Light" panose="020B0303030403030204" pitchFamily="34" charset="-78"/>
              </a:rPr>
              <a:t>	= from 2 two words</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1. ‘</a:t>
            </a:r>
            <a:r>
              <a:rPr lang="en-GB" sz="2800" dirty="0" err="1">
                <a:solidFill>
                  <a:srgbClr val="525038"/>
                </a:solidFill>
                <a:latin typeface="Dubai Light" panose="020B0303030403030204" pitchFamily="34" charset="-78"/>
                <a:cs typeface="Dubai Light" panose="020B0303030403030204" pitchFamily="34" charset="-78"/>
              </a:rPr>
              <a:t>peh</a:t>
            </a:r>
            <a:r>
              <a:rPr lang="en-GB" sz="2800" dirty="0">
                <a:solidFill>
                  <a:srgbClr val="525038"/>
                </a:solidFill>
                <a:latin typeface="Dubai Light" panose="020B0303030403030204" pitchFamily="34" charset="-78"/>
                <a:cs typeface="Dubai Light" panose="020B0303030403030204" pitchFamily="34" charset="-78"/>
              </a:rPr>
              <a:t>’ = mouth</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2. ‘</a:t>
            </a:r>
            <a:r>
              <a:rPr lang="en-GB" sz="2800" dirty="0" err="1">
                <a:solidFill>
                  <a:srgbClr val="525038"/>
                </a:solidFill>
                <a:latin typeface="Dubai Light" panose="020B0303030403030204" pitchFamily="34" charset="-78"/>
                <a:cs typeface="Dubai Light" panose="020B0303030403030204" pitchFamily="34" charset="-78"/>
              </a:rPr>
              <a:t>nachash</a:t>
            </a:r>
            <a:r>
              <a:rPr lang="en-GB" sz="2800" dirty="0">
                <a:solidFill>
                  <a:srgbClr val="525038"/>
                </a:solidFill>
                <a:latin typeface="Dubai Light" panose="020B0303030403030204" pitchFamily="34" charset="-78"/>
                <a:cs typeface="Dubai Light" panose="020B0303030403030204" pitchFamily="34" charset="-78"/>
              </a:rPr>
              <a:t>’ = serpent</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hence – mouth of the serpent</a:t>
            </a:r>
          </a:p>
          <a:p>
            <a:endParaRPr lang="en-GB" dirty="0"/>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470295-6716-4528-BC79-3F47561F3C24}"/>
              </a:ext>
            </a:extLst>
          </p:cNvPr>
          <p:cNvPicPr>
            <a:picLocks noChangeAspect="1"/>
          </p:cNvPicPr>
          <p:nvPr/>
        </p:nvPicPr>
        <p:blipFill rotWithShape="1">
          <a:blip r:embed="rId2">
            <a:extLst>
              <a:ext uri="{28A0092B-C50C-407E-A947-70E740481C1C}">
                <a14:useLocalDpi xmlns:a14="http://schemas.microsoft.com/office/drawing/2010/main" val="0"/>
              </a:ext>
            </a:extLst>
          </a:blip>
          <a:srcRect l="9575" t="-260" r="55928" b="260"/>
          <a:stretch/>
        </p:blipFill>
        <p:spPr>
          <a:xfrm>
            <a:off x="166811" y="168577"/>
            <a:ext cx="2644346" cy="6528572"/>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A5FBFA33-35F3-419E-B53F-E8929BEF37FA}"/>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Hophni and Phinehas</a:t>
            </a:r>
          </a:p>
        </p:txBody>
      </p:sp>
    </p:spTree>
    <p:extLst>
      <p:ext uri="{BB962C8B-B14F-4D97-AF65-F5344CB8AC3E}">
        <p14:creationId xmlns:p14="http://schemas.microsoft.com/office/powerpoint/2010/main" val="149334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348892"/>
            <a:ext cx="8730047" cy="5616922"/>
          </a:xfrm>
          <a:prstGeom prst="rect">
            <a:avLst/>
          </a:prstGeom>
          <a:noFill/>
        </p:spPr>
        <p:txBody>
          <a:bodyPr wrap="square" rtlCol="0">
            <a:spAutoFit/>
          </a:bodyPr>
          <a:lstStyle/>
          <a:p>
            <a:pPr marL="1257300" indent="-1257300">
              <a:spcAft>
                <a:spcPts val="10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ch2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Samuel to replace Hophni and Phinehas</a:t>
            </a:r>
          </a:p>
          <a:p>
            <a:pPr marL="1257300" indent="-1257300"/>
            <a:r>
              <a:rPr lang="en-GB" sz="2800" b="1" u="sng" dirty="0">
                <a:solidFill>
                  <a:schemeClr val="accent6"/>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(v1-11) </a:t>
            </a:r>
            <a:r>
              <a:rPr lang="en-GB" sz="2800" b="1" u="sng" dirty="0">
                <a:solidFill>
                  <a:schemeClr val="accent6"/>
                </a:solidFill>
                <a:latin typeface="Dubai Light" panose="020B0303030403030204" pitchFamily="34" charset="-78"/>
                <a:cs typeface="Dubai Light" panose="020B0303030403030204" pitchFamily="34" charset="-78"/>
              </a:rPr>
              <a:t>Hannah’s prophetical song</a:t>
            </a:r>
          </a:p>
          <a:p>
            <a:pPr marL="2063750" indent="-20637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    </a:t>
            </a:r>
            <a:r>
              <a:rPr lang="en-GB" sz="2800" b="1" u="sng" dirty="0">
                <a:solidFill>
                  <a:srgbClr val="00B0F0"/>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(v12-17) </a:t>
            </a:r>
            <a:r>
              <a:rPr lang="en-GB" sz="2800" dirty="0">
                <a:solidFill>
                  <a:srgbClr val="525038"/>
                </a:solidFill>
                <a:latin typeface="Dubai Light" panose="020B0303030403030204" pitchFamily="34" charset="-78"/>
                <a:cs typeface="Dubai Light" panose="020B0303030403030204" pitchFamily="34" charset="-78"/>
              </a:rPr>
              <a:t>Sin of Hophni and Phinehas – Disregard for God’s sacrifices and people</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(18)      </a:t>
            </a:r>
            <a:r>
              <a:rPr lang="en-GB" sz="2800" b="1" u="sng" dirty="0">
                <a:solidFill>
                  <a:srgbClr val="00B0F0"/>
                </a:solidFill>
                <a:latin typeface="Dubai Light" panose="020B0303030403030204" pitchFamily="34" charset="-78"/>
                <a:cs typeface="Dubai Light" panose="020B0303030403030204" pitchFamily="34" charset="-78"/>
              </a:rPr>
              <a:t>Samuel</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E</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(v19-21)   </a:t>
            </a:r>
            <a:r>
              <a:rPr lang="en-GB" sz="2800" dirty="0">
                <a:solidFill>
                  <a:srgbClr val="525038"/>
                </a:solidFill>
                <a:latin typeface="Dubai Light" panose="020B0303030403030204" pitchFamily="34" charset="-78"/>
                <a:cs typeface="Dubai Light" panose="020B0303030403030204" pitchFamily="34" charset="-78"/>
              </a:rPr>
              <a:t>Hannah</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D</a:t>
            </a:r>
            <a:r>
              <a:rPr lang="en-GB" sz="2800" dirty="0">
                <a:solidFill>
                  <a:srgbClr val="00B0F0"/>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(21)      </a:t>
            </a:r>
            <a:r>
              <a:rPr lang="en-GB" sz="2800" b="1" u="sng" dirty="0">
                <a:solidFill>
                  <a:srgbClr val="00B0F0"/>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(v22-25) </a:t>
            </a:r>
            <a:r>
              <a:rPr lang="en-GB" sz="2800" dirty="0">
                <a:solidFill>
                  <a:srgbClr val="525038"/>
                </a:solidFill>
                <a:latin typeface="Dubai Light" panose="020B0303030403030204" pitchFamily="34" charset="-78"/>
                <a:cs typeface="Dubai Light" panose="020B0303030403030204" pitchFamily="34" charset="-78"/>
              </a:rPr>
              <a:t>Sin of Hophni and Phinehas – Disregard for Eli their father and High Priest</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(v26)    </a:t>
            </a:r>
            <a:r>
              <a:rPr lang="en-GB" sz="2800" b="1" u="sng" dirty="0">
                <a:solidFill>
                  <a:srgbClr val="00B0F0"/>
                </a:solidFill>
                <a:latin typeface="Dubai Light" panose="020B0303030403030204" pitchFamily="34" charset="-78"/>
                <a:cs typeface="Dubai Light" panose="020B0303030403030204" pitchFamily="34" charset="-78"/>
              </a:rPr>
              <a:t>Samuel</a:t>
            </a:r>
          </a:p>
          <a:p>
            <a:pPr marL="2333625" indent="-2333625"/>
            <a:r>
              <a:rPr lang="en-GB" sz="2800" b="1" u="sng" dirty="0">
                <a:solidFill>
                  <a:schemeClr val="accent6"/>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(v27-36) </a:t>
            </a:r>
            <a:r>
              <a:rPr lang="en-GB" sz="2800" b="1" u="sng" dirty="0">
                <a:solidFill>
                  <a:schemeClr val="accent6"/>
                </a:solidFill>
                <a:latin typeface="Dubai Light" panose="020B0303030403030204" pitchFamily="34" charset="-78"/>
                <a:cs typeface="Dubai Light" panose="020B0303030403030204" pitchFamily="34" charset="-78"/>
              </a:rPr>
              <a:t>The man of God’s prophetical message</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7463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348892"/>
            <a:ext cx="8730047" cy="5616922"/>
          </a:xfrm>
          <a:prstGeom prst="rect">
            <a:avLst/>
          </a:prstGeom>
          <a:noFill/>
        </p:spPr>
        <p:txBody>
          <a:bodyPr wrap="square" rtlCol="0">
            <a:spAutoFit/>
          </a:bodyPr>
          <a:lstStyle/>
          <a:p>
            <a:pPr marL="1257300" indent="-1257300">
              <a:spcAft>
                <a:spcPts val="10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ch2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Samuel to replace Hophni and Phinehas</a:t>
            </a:r>
          </a:p>
          <a:p>
            <a:pPr marL="1257300" indent="-1257300"/>
            <a:r>
              <a:rPr lang="en-GB" sz="2800" b="1" u="sng" dirty="0">
                <a:solidFill>
                  <a:schemeClr val="accent6"/>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(v1-11) </a:t>
            </a:r>
            <a:r>
              <a:rPr lang="en-GB" sz="2800" b="1" u="sng" dirty="0">
                <a:solidFill>
                  <a:schemeClr val="accent6"/>
                </a:solidFill>
                <a:latin typeface="Dubai Light" panose="020B0303030403030204" pitchFamily="34" charset="-78"/>
                <a:cs typeface="Dubai Light" panose="020B0303030403030204" pitchFamily="34" charset="-78"/>
              </a:rPr>
              <a:t>Hannah’s prophetical song</a:t>
            </a:r>
          </a:p>
          <a:p>
            <a:pPr marL="2063750" indent="-20637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    </a:t>
            </a:r>
            <a:r>
              <a:rPr lang="en-GB" sz="2800" b="1" u="sng" dirty="0">
                <a:solidFill>
                  <a:srgbClr val="00B0F0"/>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chemeClr val="accent2"/>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(v12-17) </a:t>
            </a:r>
            <a:r>
              <a:rPr lang="en-GB" sz="2800" b="1" u="sng" dirty="0">
                <a:solidFill>
                  <a:schemeClr val="accent2"/>
                </a:solidFill>
                <a:latin typeface="Dubai Light" panose="020B0303030403030204" pitchFamily="34" charset="-78"/>
                <a:cs typeface="Dubai Light" panose="020B0303030403030204" pitchFamily="34" charset="-78"/>
              </a:rPr>
              <a:t>Sin of Hophni and Phinehas – Disregard for God’s sacrifices and people</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(18)      </a:t>
            </a:r>
            <a:r>
              <a:rPr lang="en-GB" sz="2800" b="1" u="sng" dirty="0">
                <a:solidFill>
                  <a:srgbClr val="00B0F0"/>
                </a:solidFill>
                <a:latin typeface="Dubai Light" panose="020B0303030403030204" pitchFamily="34" charset="-78"/>
                <a:cs typeface="Dubai Light" panose="020B0303030403030204" pitchFamily="34" charset="-78"/>
              </a:rPr>
              <a:t>Samuel</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7030A0"/>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E</a:t>
            </a:r>
            <a:r>
              <a:rPr lang="en-GB" sz="2800" dirty="0">
                <a:solidFill>
                  <a:srgbClr val="7030A0"/>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(v19-21)   </a:t>
            </a:r>
            <a:r>
              <a:rPr lang="en-GB" sz="2800" dirty="0">
                <a:solidFill>
                  <a:srgbClr val="525038"/>
                </a:solidFill>
                <a:latin typeface="Dubai Light" panose="020B0303030403030204" pitchFamily="34" charset="-78"/>
                <a:cs typeface="Dubai Light" panose="020B0303030403030204" pitchFamily="34" charset="-78"/>
              </a:rPr>
              <a:t>Hannah</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D</a:t>
            </a:r>
            <a:r>
              <a:rPr lang="en-GB" sz="2800" dirty="0">
                <a:solidFill>
                  <a:srgbClr val="00B0F0"/>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(21)      </a:t>
            </a:r>
            <a:r>
              <a:rPr lang="en-GB" sz="2800" b="1" u="sng" dirty="0">
                <a:solidFill>
                  <a:srgbClr val="00B0F0"/>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chemeClr val="accent2"/>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(v22-25) </a:t>
            </a:r>
            <a:r>
              <a:rPr lang="en-GB" sz="2800" b="1" u="sng" dirty="0">
                <a:solidFill>
                  <a:schemeClr val="accent2"/>
                </a:solidFill>
                <a:latin typeface="Dubai Light" panose="020B0303030403030204" pitchFamily="34" charset="-78"/>
                <a:cs typeface="Dubai Light" panose="020B0303030403030204" pitchFamily="34" charset="-78"/>
              </a:rPr>
              <a:t>Sin of Hophni and Phinehas – Disregard for Eli their father and High Priest</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(v26)    </a:t>
            </a:r>
            <a:r>
              <a:rPr lang="en-GB" sz="2800" b="1" u="sng" dirty="0">
                <a:solidFill>
                  <a:srgbClr val="00B0F0"/>
                </a:solidFill>
                <a:latin typeface="Dubai Light" panose="020B0303030403030204" pitchFamily="34" charset="-78"/>
                <a:cs typeface="Dubai Light" panose="020B0303030403030204" pitchFamily="34" charset="-78"/>
              </a:rPr>
              <a:t>Samuel</a:t>
            </a:r>
          </a:p>
          <a:p>
            <a:pPr marL="2333625" indent="-2333625"/>
            <a:r>
              <a:rPr lang="en-GB" sz="2800" b="1" u="sng" dirty="0">
                <a:solidFill>
                  <a:schemeClr val="accent6"/>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(v27-36) </a:t>
            </a:r>
            <a:r>
              <a:rPr lang="en-GB" sz="2800" b="1" u="sng" dirty="0">
                <a:solidFill>
                  <a:schemeClr val="accent6"/>
                </a:solidFill>
                <a:latin typeface="Dubai Light" panose="020B0303030403030204" pitchFamily="34" charset="-78"/>
                <a:cs typeface="Dubai Light" panose="020B0303030403030204" pitchFamily="34" charset="-78"/>
              </a:rPr>
              <a:t>The man of God’s prophetical message</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442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348892"/>
            <a:ext cx="8730047" cy="5616922"/>
          </a:xfrm>
          <a:prstGeom prst="rect">
            <a:avLst/>
          </a:prstGeom>
          <a:noFill/>
        </p:spPr>
        <p:txBody>
          <a:bodyPr wrap="square" rtlCol="0">
            <a:spAutoFit/>
          </a:bodyPr>
          <a:lstStyle/>
          <a:p>
            <a:pPr marL="1257300" indent="-1257300">
              <a:spcAft>
                <a:spcPts val="10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ch2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Samuel to replace Hophni and Phinehas</a:t>
            </a:r>
          </a:p>
          <a:p>
            <a:pPr marL="1257300" indent="-1257300"/>
            <a:r>
              <a:rPr lang="en-GB" sz="2800" b="1" u="sng" dirty="0">
                <a:solidFill>
                  <a:schemeClr val="accent6"/>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(v1-11) </a:t>
            </a:r>
            <a:r>
              <a:rPr lang="en-GB" sz="2800" b="1" u="sng" dirty="0">
                <a:solidFill>
                  <a:schemeClr val="accent6"/>
                </a:solidFill>
                <a:latin typeface="Dubai Light" panose="020B0303030403030204" pitchFamily="34" charset="-78"/>
                <a:cs typeface="Dubai Light" panose="020B0303030403030204" pitchFamily="34" charset="-78"/>
              </a:rPr>
              <a:t>Hannah’s prophetical song</a:t>
            </a:r>
          </a:p>
          <a:p>
            <a:pPr marL="2063750" indent="-20637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    </a:t>
            </a:r>
            <a:r>
              <a:rPr lang="en-GB" sz="2800" b="1" u="sng" dirty="0">
                <a:solidFill>
                  <a:srgbClr val="00B0F0"/>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chemeClr val="accent2"/>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(v12-17) </a:t>
            </a:r>
            <a:r>
              <a:rPr lang="en-GB" sz="2800" b="1" u="sng" dirty="0">
                <a:solidFill>
                  <a:schemeClr val="accent2"/>
                </a:solidFill>
                <a:latin typeface="Dubai Light" panose="020B0303030403030204" pitchFamily="34" charset="-78"/>
                <a:cs typeface="Dubai Light" panose="020B0303030403030204" pitchFamily="34" charset="-78"/>
              </a:rPr>
              <a:t>Sin of Hophni and Phinehas – Disregard for God’s sacrifices and people</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(18)      </a:t>
            </a:r>
            <a:r>
              <a:rPr lang="en-GB" sz="2800" b="1" u="sng" dirty="0">
                <a:solidFill>
                  <a:srgbClr val="00B0F0"/>
                </a:solidFill>
                <a:latin typeface="Dubai Light" panose="020B0303030403030204" pitchFamily="34" charset="-78"/>
                <a:cs typeface="Dubai Light" panose="020B0303030403030204" pitchFamily="34" charset="-78"/>
              </a:rPr>
              <a:t>Samuel</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7030A0"/>
                </a:solidFill>
                <a:latin typeface="Dubai Light" panose="020B0303030403030204" pitchFamily="34" charset="-78"/>
                <a:cs typeface="Dubai Light" panose="020B0303030403030204" pitchFamily="34" charset="-78"/>
              </a:rPr>
              <a:t> </a:t>
            </a:r>
            <a:r>
              <a:rPr lang="en-GB" sz="2800" b="1" u="sng" dirty="0">
                <a:solidFill>
                  <a:srgbClr val="7030A0"/>
                </a:solidFill>
                <a:latin typeface="Dubai Light" panose="020B0303030403030204" pitchFamily="34" charset="-78"/>
                <a:cs typeface="Dubai Light" panose="020B0303030403030204" pitchFamily="34" charset="-78"/>
              </a:rPr>
              <a:t>E</a:t>
            </a:r>
            <a:r>
              <a:rPr lang="en-GB" sz="2800" dirty="0">
                <a:solidFill>
                  <a:srgbClr val="7030A0"/>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(v19-21)   </a:t>
            </a:r>
            <a:r>
              <a:rPr lang="en-GB" sz="2800" b="1" u="sng" dirty="0">
                <a:solidFill>
                  <a:srgbClr val="7030A0"/>
                </a:solidFill>
                <a:latin typeface="Dubai Light" panose="020B0303030403030204" pitchFamily="34" charset="-78"/>
                <a:cs typeface="Dubai Light" panose="020B0303030403030204" pitchFamily="34" charset="-78"/>
              </a:rPr>
              <a:t>Hannah </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D</a:t>
            </a:r>
            <a:r>
              <a:rPr lang="en-GB" sz="2800" dirty="0">
                <a:solidFill>
                  <a:srgbClr val="00B0F0"/>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(21)      </a:t>
            </a:r>
            <a:r>
              <a:rPr lang="en-GB" sz="2800" b="1" u="sng" dirty="0">
                <a:solidFill>
                  <a:srgbClr val="00B0F0"/>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chemeClr val="accent2"/>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(v22-25) </a:t>
            </a:r>
            <a:r>
              <a:rPr lang="en-GB" sz="2800" b="1" u="sng" dirty="0">
                <a:solidFill>
                  <a:schemeClr val="accent2"/>
                </a:solidFill>
                <a:latin typeface="Dubai Light" panose="020B0303030403030204" pitchFamily="34" charset="-78"/>
                <a:cs typeface="Dubai Light" panose="020B0303030403030204" pitchFamily="34" charset="-78"/>
              </a:rPr>
              <a:t>Sin of Hophni and Phinehas – Disregard for Eli their father and High Priest</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(v26)    </a:t>
            </a:r>
            <a:r>
              <a:rPr lang="en-GB" sz="2800" b="1" u="sng" dirty="0">
                <a:solidFill>
                  <a:srgbClr val="00B0F0"/>
                </a:solidFill>
                <a:latin typeface="Dubai Light" panose="020B0303030403030204" pitchFamily="34" charset="-78"/>
                <a:cs typeface="Dubai Light" panose="020B0303030403030204" pitchFamily="34" charset="-78"/>
              </a:rPr>
              <a:t>Samuel</a:t>
            </a:r>
          </a:p>
          <a:p>
            <a:pPr marL="2333625" indent="-2333625"/>
            <a:r>
              <a:rPr lang="en-GB" sz="2800" b="1" u="sng" dirty="0">
                <a:solidFill>
                  <a:schemeClr val="accent6"/>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(v27-36) </a:t>
            </a:r>
            <a:r>
              <a:rPr lang="en-GB" sz="2800" b="1" u="sng" dirty="0">
                <a:solidFill>
                  <a:schemeClr val="accent6"/>
                </a:solidFill>
                <a:latin typeface="Dubai Light" panose="020B0303030403030204" pitchFamily="34" charset="-78"/>
                <a:cs typeface="Dubai Light" panose="020B0303030403030204" pitchFamily="34" charset="-78"/>
              </a:rPr>
              <a:t>The man of God’s prophetical message</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22100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EC69D4-5ACB-49D7-8A74-6354DE97D227}"/>
              </a:ext>
            </a:extLst>
          </p:cNvPr>
          <p:cNvPicPr>
            <a:picLocks noChangeAspect="1"/>
          </p:cNvPicPr>
          <p:nvPr/>
        </p:nvPicPr>
        <p:blipFill rotWithShape="1">
          <a:blip r:embed="rId2">
            <a:extLst>
              <a:ext uri="{28A0092B-C50C-407E-A947-70E740481C1C}">
                <a14:useLocalDpi xmlns:a14="http://schemas.microsoft.com/office/drawing/2010/main" val="0"/>
              </a:ext>
            </a:extLst>
          </a:blip>
          <a:srcRect l="35161" t="5" r="14103" b="566"/>
          <a:stretch/>
        </p:blipFill>
        <p:spPr>
          <a:xfrm>
            <a:off x="154452" y="144965"/>
            <a:ext cx="2656703" cy="6548693"/>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59C25160-E451-4B55-9974-B6DC740F5B06}"/>
              </a:ext>
            </a:extLst>
          </p:cNvPr>
          <p:cNvSpPr txBox="1"/>
          <p:nvPr/>
        </p:nvSpPr>
        <p:spPr>
          <a:xfrm>
            <a:off x="3113903" y="1348892"/>
            <a:ext cx="8730047" cy="5668218"/>
          </a:xfrm>
          <a:prstGeom prst="rect">
            <a:avLst/>
          </a:prstGeom>
          <a:noFill/>
        </p:spPr>
        <p:txBody>
          <a:bodyPr wrap="square" rtlCol="0">
            <a:spAutoFit/>
          </a:bodyPr>
          <a:lstStyle/>
          <a:p>
            <a:pPr marL="1257300" indent="-1257300">
              <a:spcAft>
                <a:spcPts val="10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ch3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Samuel to replace Eli</a:t>
            </a:r>
          </a:p>
          <a:p>
            <a:pPr marL="1257300" indent="-1257300"/>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    </a:t>
            </a:r>
            <a:r>
              <a:rPr lang="en-GB" sz="2800" dirty="0">
                <a:solidFill>
                  <a:srgbClr val="525038"/>
                </a:solidFill>
                <a:latin typeface="Dubai Light" panose="020B0303030403030204" pitchFamily="34" charset="-78"/>
                <a:cs typeface="Dubai Light" panose="020B0303030403030204" pitchFamily="34" charset="-78"/>
              </a:rPr>
              <a:t>The word of God was precious (rare)</a:t>
            </a:r>
          </a:p>
          <a:p>
            <a:pPr marL="2063750" indent="-20637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       </a:t>
            </a:r>
            <a:r>
              <a:rPr lang="en-GB" sz="2800" dirty="0">
                <a:solidFill>
                  <a:srgbClr val="525038"/>
                </a:solidFill>
                <a:latin typeface="Dubai Light" panose="020B0303030403030204" pitchFamily="34" charset="-78"/>
                <a:cs typeface="Dubai Light" panose="020B0303030403030204" pitchFamily="34" charset="-78"/>
              </a:rPr>
              <a:t>Eli’s decline – physical but also spiritual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(v3-10)   </a:t>
            </a:r>
            <a:r>
              <a:rPr lang="en-GB" sz="2800" dirty="0">
                <a:solidFill>
                  <a:srgbClr val="525038"/>
                </a:solidFill>
                <a:latin typeface="Dubai Light" panose="020B0303030403030204" pitchFamily="34" charset="-78"/>
                <a:cs typeface="Dubai Light" panose="020B0303030403030204" pitchFamily="34" charset="-78"/>
              </a:rPr>
              <a:t>Samuel lays down to sleep – Yahweh calls Samuel who answers ‘Here am I’</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(v11-14)  </a:t>
            </a:r>
            <a:r>
              <a:rPr lang="en-GB" sz="2800" dirty="0">
                <a:solidFill>
                  <a:srgbClr val="525038"/>
                </a:solidFill>
                <a:latin typeface="Dubai Light" panose="020B0303030403030204" pitchFamily="34" charset="-78"/>
                <a:cs typeface="Dubai Light" panose="020B0303030403030204" pitchFamily="34" charset="-78"/>
              </a:rPr>
              <a:t>Yahweh reveals his judgements on Eli’s house</a:t>
            </a:r>
          </a:p>
          <a:p>
            <a:pPr marL="2424113" indent="-2424113"/>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(v15-18)  </a:t>
            </a:r>
            <a:r>
              <a:rPr lang="en-GB" sz="2800" dirty="0">
                <a:solidFill>
                  <a:srgbClr val="525038"/>
                </a:solidFill>
                <a:latin typeface="Dubai Light" panose="020B0303030403030204" pitchFamily="34" charset="-78"/>
                <a:cs typeface="Dubai Light" panose="020B0303030403030204" pitchFamily="34" charset="-78"/>
              </a:rPr>
              <a:t>Samuel lays till morning – Eli calls Samuel who answers ‘Here am I’</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(v19-20)   </a:t>
            </a:r>
            <a:r>
              <a:rPr lang="en-GB" sz="2800" dirty="0">
                <a:solidFill>
                  <a:srgbClr val="525038"/>
                </a:solidFill>
                <a:latin typeface="Dubai Light" panose="020B0303030403030204" pitchFamily="34" charset="-78"/>
                <a:cs typeface="Dubai Light" panose="020B0303030403030204" pitchFamily="34" charset="-78"/>
              </a:rPr>
              <a:t>Samuel’s growth – physical but also spiritual</a:t>
            </a:r>
          </a:p>
          <a:p>
            <a:pPr marL="2063750" indent="-2063750"/>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(v21-4v1)  </a:t>
            </a:r>
            <a:r>
              <a:rPr lang="en-GB" sz="2800" dirty="0">
                <a:solidFill>
                  <a:srgbClr val="525038"/>
                </a:solidFill>
                <a:latin typeface="Dubai Light" panose="020B0303030403030204" pitchFamily="34" charset="-78"/>
                <a:cs typeface="Dubai Light" panose="020B0303030403030204" pitchFamily="34" charset="-78"/>
              </a:rPr>
              <a:t>The word of God comes to all Israel through Samuel</a:t>
            </a:r>
          </a:p>
          <a:p>
            <a:endParaRPr lang="en-GB" dirty="0"/>
          </a:p>
        </p:txBody>
      </p:sp>
    </p:spTree>
    <p:extLst>
      <p:ext uri="{BB962C8B-B14F-4D97-AF65-F5344CB8AC3E}">
        <p14:creationId xmlns:p14="http://schemas.microsoft.com/office/powerpoint/2010/main" val="24903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2990482" y="1348892"/>
            <a:ext cx="9188423" cy="5791329"/>
          </a:xfrm>
          <a:prstGeom prst="rect">
            <a:avLst/>
          </a:prstGeom>
          <a:noFill/>
        </p:spPr>
        <p:txBody>
          <a:bodyPr wrap="square" rtlCol="0">
            <a:spAutoFit/>
          </a:bodyPr>
          <a:lstStyle/>
          <a:p>
            <a:pPr marL="1257300" indent="-1257300">
              <a:spcAft>
                <a:spcPts val="10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ch2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Samuel to replace Hophni and Phinehas</a:t>
            </a:r>
          </a:p>
          <a:p>
            <a:pPr marL="1257300" indent="-1257300"/>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(v1-11) </a:t>
            </a:r>
            <a:r>
              <a:rPr lang="en-GB" sz="2800" dirty="0">
                <a:solidFill>
                  <a:srgbClr val="525038"/>
                </a:solidFill>
                <a:latin typeface="Dubai Light" panose="020B0303030403030204" pitchFamily="34" charset="-78"/>
                <a:cs typeface="Dubai Light" panose="020B0303030403030204" pitchFamily="34" charset="-78"/>
              </a:rPr>
              <a:t>Hannah’s prophetical song</a:t>
            </a:r>
          </a:p>
          <a:p>
            <a:pPr marL="2063750" indent="-20637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    </a:t>
            </a:r>
            <a:r>
              <a:rPr lang="en-GB" sz="2800" dirty="0">
                <a:solidFill>
                  <a:srgbClr val="525038"/>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(v12-17) </a:t>
            </a:r>
            <a:r>
              <a:rPr lang="en-GB" sz="2800" dirty="0">
                <a:solidFill>
                  <a:srgbClr val="525038"/>
                </a:solidFill>
                <a:latin typeface="Dubai Light" panose="020B0303030403030204" pitchFamily="34" charset="-78"/>
                <a:cs typeface="Dubai Light" panose="020B0303030403030204" pitchFamily="34" charset="-78"/>
              </a:rPr>
              <a:t>Sin of Hophni and Phinehas – Disregard for God’s sacrifices and people</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(18)      </a:t>
            </a:r>
            <a:r>
              <a:rPr lang="en-GB" sz="2800" dirty="0">
                <a:solidFill>
                  <a:srgbClr val="525038"/>
                </a:solidFill>
                <a:latin typeface="Dubai Light" panose="020B0303030403030204" pitchFamily="34" charset="-78"/>
                <a:cs typeface="Dubai Light" panose="020B0303030403030204" pitchFamily="34" charset="-78"/>
              </a:rPr>
              <a:t>Samuel</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E</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(v19-21)   </a:t>
            </a:r>
            <a:r>
              <a:rPr lang="en-GB" sz="2800" dirty="0">
                <a:solidFill>
                  <a:srgbClr val="525038"/>
                </a:solidFill>
                <a:latin typeface="Dubai Light" panose="020B0303030403030204" pitchFamily="34" charset="-78"/>
                <a:cs typeface="Dubai Light" panose="020B0303030403030204" pitchFamily="34" charset="-78"/>
              </a:rPr>
              <a:t>Hannah </a:t>
            </a:r>
            <a:r>
              <a:rPr lang="en-GB" sz="3600" b="1" u="sng" dirty="0">
                <a:solidFill>
                  <a:srgbClr val="525038"/>
                </a:solidFill>
                <a:latin typeface="Dubai Light" panose="020B0303030403030204" pitchFamily="34" charset="-78"/>
                <a:cs typeface="Dubai Light" panose="020B0303030403030204" pitchFamily="34" charset="-78"/>
              </a:rPr>
              <a:t>“SEED OF THE WOMAN”</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(21)      </a:t>
            </a:r>
            <a:r>
              <a:rPr lang="en-GB" sz="2800" dirty="0">
                <a:solidFill>
                  <a:srgbClr val="525038"/>
                </a:solidFill>
                <a:latin typeface="Dubai Light" panose="020B0303030403030204" pitchFamily="34" charset="-78"/>
                <a:cs typeface="Dubai Light" panose="020B0303030403030204" pitchFamily="34" charset="-78"/>
              </a:rPr>
              <a:t>Samuel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(v22-25) </a:t>
            </a:r>
            <a:r>
              <a:rPr lang="en-GB" sz="2800" dirty="0">
                <a:solidFill>
                  <a:srgbClr val="525038"/>
                </a:solidFill>
                <a:latin typeface="Dubai Light" panose="020B0303030403030204" pitchFamily="34" charset="-78"/>
                <a:cs typeface="Dubai Light" panose="020B0303030403030204" pitchFamily="34" charset="-78"/>
              </a:rPr>
              <a:t>Sin of Hophni and Phinehas – Disregard for Eli their father and High Priest</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(v26)    </a:t>
            </a:r>
            <a:r>
              <a:rPr lang="en-GB" sz="2800" dirty="0">
                <a:solidFill>
                  <a:srgbClr val="525038"/>
                </a:solidFill>
                <a:latin typeface="Dubai Light" panose="020B0303030403030204" pitchFamily="34" charset="-78"/>
                <a:cs typeface="Dubai Light" panose="020B0303030403030204" pitchFamily="34" charset="-78"/>
              </a:rPr>
              <a:t>Samuel</a:t>
            </a:r>
          </a:p>
          <a:p>
            <a:pPr marL="2333625" indent="-2333625"/>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(v27-36) </a:t>
            </a:r>
            <a:r>
              <a:rPr lang="en-GB" sz="2800" dirty="0">
                <a:solidFill>
                  <a:srgbClr val="525038"/>
                </a:solidFill>
                <a:latin typeface="Dubai Light" panose="020B0303030403030204" pitchFamily="34" charset="-78"/>
                <a:cs typeface="Dubai Light" panose="020B0303030403030204" pitchFamily="34" charset="-78"/>
              </a:rPr>
              <a:t>The man of God’s prophetical message</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54306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380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EC69D4-5ACB-49D7-8A74-6354DE97D227}"/>
              </a:ext>
            </a:extLst>
          </p:cNvPr>
          <p:cNvPicPr>
            <a:picLocks noChangeAspect="1"/>
          </p:cNvPicPr>
          <p:nvPr/>
        </p:nvPicPr>
        <p:blipFill rotWithShape="1">
          <a:blip r:embed="rId2">
            <a:extLst>
              <a:ext uri="{28A0092B-C50C-407E-A947-70E740481C1C}">
                <a14:useLocalDpi xmlns:a14="http://schemas.microsoft.com/office/drawing/2010/main" val="0"/>
              </a:ext>
            </a:extLst>
          </a:blip>
          <a:srcRect l="35161" t="5" r="14103" b="566"/>
          <a:stretch/>
        </p:blipFill>
        <p:spPr>
          <a:xfrm>
            <a:off x="154452" y="144965"/>
            <a:ext cx="2656703" cy="6548693"/>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59C25160-E451-4B55-9974-B6DC740F5B06}"/>
              </a:ext>
            </a:extLst>
          </p:cNvPr>
          <p:cNvSpPr txBox="1"/>
          <p:nvPr/>
        </p:nvSpPr>
        <p:spPr>
          <a:xfrm>
            <a:off x="3113903" y="1348892"/>
            <a:ext cx="8730047" cy="5791329"/>
          </a:xfrm>
          <a:prstGeom prst="rect">
            <a:avLst/>
          </a:prstGeom>
          <a:noFill/>
        </p:spPr>
        <p:txBody>
          <a:bodyPr wrap="square" rtlCol="0">
            <a:spAutoFit/>
          </a:bodyPr>
          <a:lstStyle/>
          <a:p>
            <a:pPr marL="1257300" indent="-1257300">
              <a:spcAft>
                <a:spcPts val="10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ch3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Samuel to replace Eli</a:t>
            </a:r>
          </a:p>
          <a:p>
            <a:pPr marL="1257300" indent="-1257300"/>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    </a:t>
            </a:r>
            <a:r>
              <a:rPr lang="en-GB" sz="2800" dirty="0">
                <a:solidFill>
                  <a:srgbClr val="525038"/>
                </a:solidFill>
                <a:latin typeface="Dubai Light" panose="020B0303030403030204" pitchFamily="34" charset="-78"/>
                <a:cs typeface="Dubai Light" panose="020B0303030403030204" pitchFamily="34" charset="-78"/>
              </a:rPr>
              <a:t>The word of God was precious (rare)</a:t>
            </a:r>
          </a:p>
          <a:p>
            <a:pPr marL="2063750" indent="-20637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       </a:t>
            </a:r>
            <a:r>
              <a:rPr lang="en-GB" sz="2800" dirty="0">
                <a:solidFill>
                  <a:srgbClr val="525038"/>
                </a:solidFill>
                <a:latin typeface="Dubai Light" panose="020B0303030403030204" pitchFamily="34" charset="-78"/>
                <a:cs typeface="Dubai Light" panose="020B0303030403030204" pitchFamily="34" charset="-78"/>
              </a:rPr>
              <a:t>Eli’s decline – physical but also spiritual</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(v3-10)   </a:t>
            </a:r>
            <a:r>
              <a:rPr lang="en-GB" sz="2800" dirty="0">
                <a:solidFill>
                  <a:srgbClr val="525038"/>
                </a:solidFill>
                <a:latin typeface="Dubai Light" panose="020B0303030403030204" pitchFamily="34" charset="-78"/>
                <a:cs typeface="Dubai Light" panose="020B0303030403030204" pitchFamily="34" charset="-78"/>
              </a:rPr>
              <a:t>Samuel lays down to sleep – Yahweh calls Samuel who answers ‘Here am I’</a:t>
            </a:r>
          </a:p>
          <a:p>
            <a:pPr marL="2782888" indent="-278288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D</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(v11-14)  </a:t>
            </a:r>
            <a:r>
              <a:rPr lang="en-GB" sz="2800" dirty="0">
                <a:solidFill>
                  <a:srgbClr val="525038"/>
                </a:solidFill>
                <a:latin typeface="Dubai Light" panose="020B0303030403030204" pitchFamily="34" charset="-78"/>
                <a:cs typeface="Dubai Light" panose="020B0303030403030204" pitchFamily="34" charset="-78"/>
              </a:rPr>
              <a:t>Yahweh reveals his judgements on Eli’s house </a:t>
            </a:r>
            <a:r>
              <a:rPr lang="en-GB" sz="3600" b="1" u="sng" dirty="0">
                <a:solidFill>
                  <a:srgbClr val="525038"/>
                </a:solidFill>
                <a:latin typeface="Dubai Light" panose="020B0303030403030204" pitchFamily="34" charset="-78"/>
                <a:cs typeface="Dubai Light" panose="020B0303030403030204" pitchFamily="34" charset="-78"/>
              </a:rPr>
              <a:t>“REMOVE THE CURSE”</a:t>
            </a:r>
          </a:p>
          <a:p>
            <a:pPr marL="2424113" indent="-2424113"/>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(v15-18)  </a:t>
            </a:r>
            <a:r>
              <a:rPr lang="en-GB" sz="2800" dirty="0">
                <a:solidFill>
                  <a:srgbClr val="525038"/>
                </a:solidFill>
                <a:latin typeface="Dubai Light" panose="020B0303030403030204" pitchFamily="34" charset="-78"/>
                <a:cs typeface="Dubai Light" panose="020B0303030403030204" pitchFamily="34" charset="-78"/>
              </a:rPr>
              <a:t>Samuel lays till morning – Eli calls Samuel who answers ‘Here am I’</a:t>
            </a:r>
          </a:p>
          <a:p>
            <a:pPr marL="2333625" indent="-2333625"/>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(v19-20)   </a:t>
            </a:r>
            <a:r>
              <a:rPr lang="en-GB" sz="2800" dirty="0">
                <a:solidFill>
                  <a:srgbClr val="525038"/>
                </a:solidFill>
                <a:latin typeface="Dubai Light" panose="020B0303030403030204" pitchFamily="34" charset="-78"/>
                <a:cs typeface="Dubai Light" panose="020B0303030403030204" pitchFamily="34" charset="-78"/>
              </a:rPr>
              <a:t>Samuel’s growth – physical but also spiritual</a:t>
            </a:r>
          </a:p>
          <a:p>
            <a:pPr marL="2063750" indent="-2063750"/>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(v21-4v1)  </a:t>
            </a:r>
            <a:r>
              <a:rPr lang="en-GB" sz="2800" dirty="0">
                <a:solidFill>
                  <a:srgbClr val="525038"/>
                </a:solidFill>
                <a:latin typeface="Dubai Light" panose="020B0303030403030204" pitchFamily="34" charset="-78"/>
                <a:cs typeface="Dubai Light" panose="020B0303030403030204" pitchFamily="34" charset="-78"/>
              </a:rPr>
              <a:t>The word of God comes to all Israel through Samuel</a:t>
            </a:r>
          </a:p>
          <a:p>
            <a:endParaRPr lang="en-GB" dirty="0"/>
          </a:p>
        </p:txBody>
      </p:sp>
    </p:spTree>
    <p:extLst>
      <p:ext uri="{BB962C8B-B14F-4D97-AF65-F5344CB8AC3E}">
        <p14:creationId xmlns:p14="http://schemas.microsoft.com/office/powerpoint/2010/main" val="2120212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EE1F5E-37EB-478B-A553-6118C540F75B}"/>
              </a:ext>
            </a:extLst>
          </p:cNvPr>
          <p:cNvPicPr>
            <a:picLocks noChangeAspect="1"/>
          </p:cNvPicPr>
          <p:nvPr/>
        </p:nvPicPr>
        <p:blipFill rotWithShape="1">
          <a:blip r:embed="rId2">
            <a:extLst>
              <a:ext uri="{28A0092B-C50C-407E-A947-70E740481C1C}">
                <a14:useLocalDpi xmlns:a14="http://schemas.microsoft.com/office/drawing/2010/main" val="0"/>
              </a:ext>
            </a:extLst>
          </a:blip>
          <a:srcRect l="2585" t="-189" r="70352" b="189"/>
          <a:stretch/>
        </p:blipFill>
        <p:spPr>
          <a:xfrm>
            <a:off x="158920" y="152430"/>
            <a:ext cx="2652244" cy="6544727"/>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D07DC373-2685-45CF-9393-DC7958C34C42}"/>
              </a:ext>
            </a:extLst>
          </p:cNvPr>
          <p:cNvSpPr txBox="1"/>
          <p:nvPr/>
        </p:nvSpPr>
        <p:spPr>
          <a:xfrm>
            <a:off x="3113903" y="1612559"/>
            <a:ext cx="8730047" cy="3801041"/>
          </a:xfrm>
          <a:prstGeom prst="rect">
            <a:avLst/>
          </a:prstGeom>
          <a:noFill/>
        </p:spPr>
        <p:txBody>
          <a:bodyPr wrap="square" rtlCol="0">
            <a:spAutoFit/>
          </a:bodyPr>
          <a:lstStyle/>
          <a:p>
            <a:pPr>
              <a:spcBef>
                <a:spcPts val="1800"/>
              </a:spcBef>
            </a:pPr>
            <a:r>
              <a:rPr lang="en-GB" sz="2800" b="1" dirty="0">
                <a:solidFill>
                  <a:schemeClr val="accent5">
                    <a:lumMod val="75000"/>
                  </a:schemeClr>
                </a:solidFill>
                <a:latin typeface="Dubai Light" panose="020B0303030403030204" pitchFamily="34" charset="-78"/>
                <a:cs typeface="Dubai Light" panose="020B0303030403030204" pitchFamily="34" charset="-78"/>
              </a:rPr>
              <a:t>1 Samuel Ch4v1-11 – </a:t>
            </a:r>
            <a:r>
              <a:rPr lang="en-GB" sz="2800" b="1" u="sng" dirty="0" err="1">
                <a:solidFill>
                  <a:schemeClr val="accent5">
                    <a:lumMod val="75000"/>
                  </a:schemeClr>
                </a:solidFill>
                <a:latin typeface="Dubai Light" panose="020B0303030403030204" pitchFamily="34" charset="-78"/>
                <a:cs typeface="Dubai Light" panose="020B0303030403030204" pitchFamily="34" charset="-78"/>
              </a:rPr>
              <a:t>Hopni</a:t>
            </a:r>
            <a:r>
              <a:rPr lang="en-GB" sz="2800" b="1" u="sng" dirty="0">
                <a:solidFill>
                  <a:schemeClr val="accent5">
                    <a:lumMod val="75000"/>
                  </a:schemeClr>
                </a:solidFill>
                <a:latin typeface="Dubai Light" panose="020B0303030403030204" pitchFamily="34" charset="-78"/>
                <a:cs typeface="Dubai Light" panose="020B0303030403030204" pitchFamily="34" charset="-78"/>
              </a:rPr>
              <a:t> and Phinehas die</a:t>
            </a:r>
          </a:p>
          <a:p>
            <a:pPr marL="1525588" indent="-1525588">
              <a:spcBef>
                <a:spcPts val="1800"/>
              </a:spcBef>
            </a:pPr>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FF0000"/>
                </a:solidFill>
                <a:latin typeface="Dubai Light" panose="020B0303030403030204" pitchFamily="34" charset="-78"/>
                <a:cs typeface="Dubai Light" panose="020B0303030403030204" pitchFamily="34" charset="-78"/>
              </a:rPr>
              <a:t>(</a:t>
            </a:r>
            <a:r>
              <a:rPr lang="en-GB" sz="2800" i="1" dirty="0">
                <a:solidFill>
                  <a:srgbClr val="FF0000"/>
                </a:solidFill>
                <a:latin typeface="Dubai Light" panose="020B0303030403030204" pitchFamily="34" charset="-78"/>
                <a:cs typeface="Dubai Light" panose="020B0303030403030204" pitchFamily="34" charset="-78"/>
              </a:rPr>
              <a:t>v1-5)  </a:t>
            </a:r>
            <a:r>
              <a:rPr lang="en-GB" sz="2800" dirty="0">
                <a:solidFill>
                  <a:srgbClr val="525038"/>
                </a:solidFill>
                <a:latin typeface="Dubai Light" panose="020B0303030403030204" pitchFamily="34" charset="-78"/>
                <a:cs typeface="Dubai Light" panose="020B0303030403030204" pitchFamily="34" charset="-78"/>
              </a:rPr>
              <a:t>Word is sent from the army to Shiloh to bring the ark.</a:t>
            </a:r>
          </a:p>
          <a:p>
            <a:pPr marL="1795463" indent="-1795463">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(v6-9)  </a:t>
            </a:r>
            <a:r>
              <a:rPr lang="en-GB" sz="2800" dirty="0">
                <a:solidFill>
                  <a:srgbClr val="525038"/>
                </a:solidFill>
                <a:latin typeface="Dubai Light" panose="020B0303030403030204" pitchFamily="34" charset="-78"/>
                <a:cs typeface="Dubai Light" panose="020B0303030403030204" pitchFamily="34" charset="-78"/>
              </a:rPr>
              <a:t>News of the ark causes the Philistines to ‘Be strong’.</a:t>
            </a:r>
          </a:p>
          <a:p>
            <a:pPr marL="2424113" indent="-2424113">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FF0000"/>
                </a:solidFill>
                <a:latin typeface="Dubai Light" panose="020B0303030403030204" pitchFamily="34" charset="-78"/>
                <a:cs typeface="Dubai Light" panose="020B0303030403030204" pitchFamily="34" charset="-78"/>
              </a:rPr>
              <a:t>(</a:t>
            </a:r>
            <a:r>
              <a:rPr lang="en-GB" sz="2800" i="1" dirty="0">
                <a:solidFill>
                  <a:srgbClr val="FF0000"/>
                </a:solidFill>
                <a:latin typeface="Dubai Light" panose="020B0303030403030204" pitchFamily="34" charset="-78"/>
                <a:cs typeface="Dubai Light" panose="020B0303030403030204" pitchFamily="34" charset="-78"/>
              </a:rPr>
              <a:t>v10-11)  </a:t>
            </a:r>
            <a:r>
              <a:rPr lang="en-GB" sz="2800" dirty="0">
                <a:solidFill>
                  <a:srgbClr val="525038"/>
                </a:solidFill>
                <a:latin typeface="Dubai Light" panose="020B0303030403030204" pitchFamily="34" charset="-78"/>
                <a:cs typeface="Dubai Light" panose="020B0303030403030204" pitchFamily="34" charset="-78"/>
              </a:rPr>
              <a:t>The ark is captured and Hophni and Phinehas are slain.</a:t>
            </a:r>
          </a:p>
        </p:txBody>
      </p:sp>
    </p:spTree>
    <p:extLst>
      <p:ext uri="{BB962C8B-B14F-4D97-AF65-F5344CB8AC3E}">
        <p14:creationId xmlns:p14="http://schemas.microsoft.com/office/powerpoint/2010/main" val="1842217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chemeClr val="accent4">
                    <a:lumMod val="75000"/>
                  </a:schemeClr>
                </a:solidFill>
                <a:latin typeface="Copperplate Gothic Light" panose="020E0507020206020404" pitchFamily="34" charset="0"/>
              </a:rPr>
              <a:t>Theme of Reversal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EE1F5E-37EB-478B-A553-6118C540F75B}"/>
              </a:ext>
            </a:extLst>
          </p:cNvPr>
          <p:cNvPicPr>
            <a:picLocks noChangeAspect="1"/>
          </p:cNvPicPr>
          <p:nvPr/>
        </p:nvPicPr>
        <p:blipFill rotWithShape="1">
          <a:blip r:embed="rId2">
            <a:extLst>
              <a:ext uri="{28A0092B-C50C-407E-A947-70E740481C1C}">
                <a14:useLocalDpi xmlns:a14="http://schemas.microsoft.com/office/drawing/2010/main" val="0"/>
              </a:ext>
            </a:extLst>
          </a:blip>
          <a:srcRect l="2585" t="-189" r="70352" b="189"/>
          <a:stretch/>
        </p:blipFill>
        <p:spPr>
          <a:xfrm>
            <a:off x="158920" y="152430"/>
            <a:ext cx="2652244" cy="6544727"/>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D07DC373-2685-45CF-9393-DC7958C34C42}"/>
              </a:ext>
            </a:extLst>
          </p:cNvPr>
          <p:cNvSpPr txBox="1"/>
          <p:nvPr/>
        </p:nvSpPr>
        <p:spPr>
          <a:xfrm>
            <a:off x="3113903" y="1612559"/>
            <a:ext cx="8730047" cy="4231928"/>
          </a:xfrm>
          <a:prstGeom prst="rect">
            <a:avLst/>
          </a:prstGeom>
          <a:noFill/>
        </p:spPr>
        <p:txBody>
          <a:bodyPr wrap="square" rtlCol="0">
            <a:spAutoFit/>
          </a:bodyPr>
          <a:lstStyle/>
          <a:p>
            <a:pPr>
              <a:spcBef>
                <a:spcPts val="1800"/>
              </a:spcBef>
            </a:pPr>
            <a:r>
              <a:rPr lang="en-GB" sz="2800" b="1" dirty="0">
                <a:solidFill>
                  <a:schemeClr val="accent5">
                    <a:lumMod val="75000"/>
                  </a:schemeClr>
                </a:solidFill>
                <a:latin typeface="Dubai Light" panose="020B0303030403030204" pitchFamily="34" charset="-78"/>
                <a:cs typeface="Dubai Light" panose="020B0303030403030204" pitchFamily="34" charset="-78"/>
              </a:rPr>
              <a:t>1 Samuel Ch4v12-22 – </a:t>
            </a:r>
            <a:r>
              <a:rPr lang="en-GB" sz="2800" b="1" u="sng" dirty="0">
                <a:solidFill>
                  <a:schemeClr val="accent5">
                    <a:lumMod val="75000"/>
                  </a:schemeClr>
                </a:solidFill>
                <a:latin typeface="Dubai Light" panose="020B0303030403030204" pitchFamily="34" charset="-78"/>
                <a:cs typeface="Dubai Light" panose="020B0303030403030204" pitchFamily="34" charset="-78"/>
              </a:rPr>
              <a:t>Eli and Phinehas’ wife die</a:t>
            </a:r>
          </a:p>
          <a:p>
            <a:pPr marL="1525588" indent="-1525588">
              <a:spcBef>
                <a:spcPts val="1800"/>
              </a:spcBef>
            </a:pPr>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FF0000"/>
                </a:solidFill>
                <a:latin typeface="Dubai Light" panose="020B0303030403030204" pitchFamily="34" charset="-78"/>
                <a:cs typeface="Dubai Light" panose="020B0303030403030204" pitchFamily="34" charset="-78"/>
              </a:rPr>
              <a:t>(</a:t>
            </a:r>
            <a:r>
              <a:rPr lang="en-GB" sz="2800" i="1" dirty="0">
                <a:solidFill>
                  <a:srgbClr val="FF0000"/>
                </a:solidFill>
                <a:latin typeface="Dubai Light" panose="020B0303030403030204" pitchFamily="34" charset="-78"/>
                <a:cs typeface="Dubai Light" panose="020B0303030403030204" pitchFamily="34" charset="-78"/>
              </a:rPr>
              <a:t>v12)  </a:t>
            </a:r>
            <a:r>
              <a:rPr lang="en-GB" sz="2800" dirty="0">
                <a:solidFill>
                  <a:srgbClr val="525038"/>
                </a:solidFill>
                <a:latin typeface="Dubai Light" panose="020B0303030403030204" pitchFamily="34" charset="-78"/>
                <a:cs typeface="Dubai Light" panose="020B0303030403030204" pitchFamily="34" charset="-78"/>
              </a:rPr>
              <a:t>A man runs from the army to Shiloh to bring news of the ark.</a:t>
            </a:r>
          </a:p>
          <a:p>
            <a:pPr marL="1795463" indent="-1795463">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(v13-18)  </a:t>
            </a:r>
            <a:r>
              <a:rPr lang="en-GB" sz="2800" dirty="0">
                <a:solidFill>
                  <a:srgbClr val="525038"/>
                </a:solidFill>
                <a:latin typeface="Dubai Light" panose="020B0303030403030204" pitchFamily="34" charset="-78"/>
                <a:cs typeface="Dubai Light" panose="020B0303030403030204" pitchFamily="34" charset="-78"/>
              </a:rPr>
              <a:t>News of the ark causes Eli to fall back and break his neck.</a:t>
            </a:r>
          </a:p>
          <a:p>
            <a:pPr marL="2424113" indent="-2424113">
              <a:spcBef>
                <a:spcPts val="1800"/>
              </a:spcBef>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FF0000"/>
                </a:solidFill>
                <a:latin typeface="Dubai Light" panose="020B0303030403030204" pitchFamily="34" charset="-78"/>
                <a:cs typeface="Dubai Light" panose="020B0303030403030204" pitchFamily="34" charset="-78"/>
              </a:rPr>
              <a:t>(</a:t>
            </a:r>
            <a:r>
              <a:rPr lang="en-GB" sz="2800" i="1" dirty="0">
                <a:solidFill>
                  <a:srgbClr val="FF0000"/>
                </a:solidFill>
                <a:latin typeface="Dubai Light" panose="020B0303030403030204" pitchFamily="34" charset="-78"/>
                <a:cs typeface="Dubai Light" panose="020B0303030403030204" pitchFamily="34" charset="-78"/>
              </a:rPr>
              <a:t>v19-22)</a:t>
            </a:r>
            <a:r>
              <a:rPr lang="en-GB" sz="2800" dirty="0">
                <a:solidFill>
                  <a:srgbClr val="FF0000"/>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‘The glory is departed’ says Phinehas’ wife about the ark’s capture as she dies in childbirth.</a:t>
            </a:r>
          </a:p>
        </p:txBody>
      </p:sp>
    </p:spTree>
    <p:extLst>
      <p:ext uri="{BB962C8B-B14F-4D97-AF65-F5344CB8AC3E}">
        <p14:creationId xmlns:p14="http://schemas.microsoft.com/office/powerpoint/2010/main" val="1162589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3447098"/>
          </a:xfrm>
          <a:prstGeom prst="rect">
            <a:avLst/>
          </a:prstGeom>
          <a:noFill/>
        </p:spPr>
        <p:txBody>
          <a:bodyPr wrap="square" rtlCol="0">
            <a:spAutoFit/>
          </a:bodyPr>
          <a:lstStyle/>
          <a:p>
            <a:pPr marL="457200" indent="-457200">
              <a:spcBef>
                <a:spcPts val="1800"/>
              </a:spcBef>
              <a:buFont typeface="Wingdings" panose="05000000000000000000" pitchFamily="2" charset="2"/>
              <a:buChar char="§"/>
              <a:tabLst>
                <a:tab pos="2871788" algn="l"/>
              </a:tabLst>
            </a:pPr>
            <a:r>
              <a:rPr lang="en-GB" sz="2800" dirty="0">
                <a:solidFill>
                  <a:srgbClr val="525038"/>
                </a:solidFill>
                <a:latin typeface="Dubai Light" panose="020B0303030403030204" pitchFamily="34" charset="-78"/>
                <a:cs typeface="Dubai Light" panose="020B0303030403030204" pitchFamily="34" charset="-78"/>
              </a:rPr>
              <a:t>Judges 14v3	Manoah calls them this</a:t>
            </a:r>
          </a:p>
          <a:p>
            <a:pPr marL="457200" indent="-457200">
              <a:spcBef>
                <a:spcPts val="1800"/>
              </a:spcBef>
              <a:buFont typeface="Wingdings" panose="05000000000000000000" pitchFamily="2" charset="2"/>
              <a:buChar char="§"/>
              <a:tabLst>
                <a:tab pos="2871788" algn="l"/>
              </a:tabLst>
            </a:pPr>
            <a:r>
              <a:rPr lang="en-GB" sz="2800" dirty="0">
                <a:solidFill>
                  <a:srgbClr val="525038"/>
                </a:solidFill>
                <a:latin typeface="Dubai Light" panose="020B0303030403030204" pitchFamily="34" charset="-78"/>
                <a:cs typeface="Dubai Light" panose="020B0303030403030204" pitchFamily="34" charset="-78"/>
              </a:rPr>
              <a:t>Judges 15v18	Even Samson calls them this</a:t>
            </a:r>
          </a:p>
          <a:p>
            <a:pPr marL="457200" indent="-457200">
              <a:spcBef>
                <a:spcPts val="1800"/>
              </a:spcBef>
              <a:buFont typeface="Wingdings" panose="05000000000000000000" pitchFamily="2" charset="2"/>
              <a:buChar char="§"/>
              <a:tabLst>
                <a:tab pos="2871788" algn="l"/>
              </a:tabLst>
            </a:pPr>
            <a:r>
              <a:rPr lang="en-GB" sz="2800" dirty="0">
                <a:solidFill>
                  <a:srgbClr val="525038"/>
                </a:solidFill>
                <a:latin typeface="Dubai Light" panose="020B0303030403030204" pitchFamily="34" charset="-78"/>
                <a:cs typeface="Dubai Light" panose="020B0303030403030204" pitchFamily="34" charset="-78"/>
              </a:rPr>
              <a:t>1Sam 14v6	Jonathan calls them this too</a:t>
            </a:r>
          </a:p>
          <a:p>
            <a:pPr marL="457200" indent="-457200">
              <a:spcBef>
                <a:spcPts val="1800"/>
              </a:spcBef>
              <a:buFont typeface="Wingdings" panose="05000000000000000000" pitchFamily="2" charset="2"/>
              <a:buChar char="§"/>
              <a:tabLst>
                <a:tab pos="2871788" algn="l"/>
                <a:tab pos="3051175" algn="l"/>
              </a:tabLst>
            </a:pPr>
            <a:r>
              <a:rPr lang="en-GB" sz="2800" dirty="0">
                <a:solidFill>
                  <a:srgbClr val="525038"/>
                </a:solidFill>
                <a:latin typeface="Dubai Light" panose="020B0303030403030204" pitchFamily="34" charset="-78"/>
                <a:cs typeface="Dubai Light" panose="020B0303030403030204" pitchFamily="34" charset="-78"/>
              </a:rPr>
              <a:t>1Sam 17v26,36 	As does David</a:t>
            </a:r>
          </a:p>
          <a:p>
            <a:pPr marL="457200" indent="-457200">
              <a:spcBef>
                <a:spcPts val="1800"/>
              </a:spcBef>
              <a:buFont typeface="Wingdings" panose="05000000000000000000" pitchFamily="2" charset="2"/>
              <a:buChar char="§"/>
              <a:tabLst>
                <a:tab pos="2871788" algn="l"/>
                <a:tab pos="3051175" algn="l"/>
              </a:tabLst>
            </a:pPr>
            <a:r>
              <a:rPr lang="en-GB" sz="2800" dirty="0">
                <a:solidFill>
                  <a:srgbClr val="525038"/>
                </a:solidFill>
                <a:latin typeface="Dubai Light" panose="020B0303030403030204" pitchFamily="34" charset="-78"/>
                <a:cs typeface="Dubai Light" panose="020B0303030403030204" pitchFamily="34" charset="-78"/>
              </a:rPr>
              <a:t>1Sam 31v4	Finally even Saul does too</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The Uncircumcised</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0CDB1DC-4A2A-46F8-AECF-8491CDA969D2}"/>
              </a:ext>
            </a:extLst>
          </p:cNvPr>
          <p:cNvPicPr>
            <a:picLocks noChangeAspect="1"/>
          </p:cNvPicPr>
          <p:nvPr/>
        </p:nvPicPr>
        <p:blipFill rotWithShape="1">
          <a:blip r:embed="rId2">
            <a:extLst>
              <a:ext uri="{28A0092B-C50C-407E-A947-70E740481C1C}">
                <a14:useLocalDpi xmlns:a14="http://schemas.microsoft.com/office/drawing/2010/main" val="0"/>
              </a:ext>
            </a:extLst>
          </a:blip>
          <a:srcRect l="21753" r="10976" b="5432"/>
          <a:stretch/>
        </p:blipFill>
        <p:spPr>
          <a:xfrm>
            <a:off x="154456" y="142635"/>
            <a:ext cx="2656701" cy="6548695"/>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77398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0CDB1DC-4A2A-46F8-AECF-8491CDA969D2}"/>
              </a:ext>
            </a:extLst>
          </p:cNvPr>
          <p:cNvPicPr>
            <a:picLocks noChangeAspect="1"/>
          </p:cNvPicPr>
          <p:nvPr/>
        </p:nvPicPr>
        <p:blipFill rotWithShape="1">
          <a:blip r:embed="rId2">
            <a:extLst>
              <a:ext uri="{28A0092B-C50C-407E-A947-70E740481C1C}">
                <a14:useLocalDpi xmlns:a14="http://schemas.microsoft.com/office/drawing/2010/main" val="0"/>
              </a:ext>
            </a:extLst>
          </a:blip>
          <a:srcRect l="21753" r="10976" b="5432"/>
          <a:stretch/>
        </p:blipFill>
        <p:spPr>
          <a:xfrm>
            <a:off x="154456" y="142635"/>
            <a:ext cx="2656701" cy="6548695"/>
          </a:xfrm>
          <a:prstGeom prst="rect">
            <a:avLst/>
          </a:prstGeom>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C17F3D6D-D5CB-4F5C-9B08-02E7A0BDDCA1}"/>
              </a:ext>
            </a:extLst>
          </p:cNvPr>
          <p:cNvSpPr txBox="1"/>
          <p:nvPr/>
        </p:nvSpPr>
        <p:spPr>
          <a:xfrm>
            <a:off x="4869773" y="2476470"/>
            <a:ext cx="6299372" cy="2123658"/>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Ebenezer	= stone of help</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sp>
        <p:nvSpPr>
          <p:cNvPr id="10" name="TextBox 9">
            <a:extLst>
              <a:ext uri="{FF2B5EF4-FFF2-40B4-BE49-F238E27FC236}">
                <a16:creationId xmlns:a16="http://schemas.microsoft.com/office/drawing/2014/main" id="{DAD8DD29-4110-416A-B9D6-281778A4B5CA}"/>
              </a:ext>
            </a:extLst>
          </p:cNvPr>
          <p:cNvSpPr txBox="1"/>
          <p:nvPr/>
        </p:nvSpPr>
        <p:spPr>
          <a:xfrm>
            <a:off x="2953265" y="328207"/>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Battle of </a:t>
            </a:r>
            <a:r>
              <a:rPr lang="en-GB" sz="4400" dirty="0" err="1">
                <a:solidFill>
                  <a:srgbClr val="525038"/>
                </a:solidFill>
                <a:latin typeface="Copperplate Gothic Light" panose="020E0507020206020404" pitchFamily="34" charset="0"/>
              </a:rPr>
              <a:t>Aphek</a:t>
            </a:r>
            <a:endParaRPr lang="en-GB" sz="4400" dirty="0">
              <a:solidFill>
                <a:srgbClr val="525038"/>
              </a:solidFill>
              <a:latin typeface="Copperplate Gothic Light" panose="020E0507020206020404" pitchFamily="34" charset="0"/>
            </a:endParaRPr>
          </a:p>
        </p:txBody>
      </p:sp>
    </p:spTree>
    <p:extLst>
      <p:ext uri="{BB962C8B-B14F-4D97-AF65-F5344CB8AC3E}">
        <p14:creationId xmlns:p14="http://schemas.microsoft.com/office/powerpoint/2010/main" val="32691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1819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470295-6716-4528-BC79-3F47561F3C24}"/>
              </a:ext>
            </a:extLst>
          </p:cNvPr>
          <p:cNvPicPr>
            <a:picLocks noChangeAspect="1"/>
          </p:cNvPicPr>
          <p:nvPr/>
        </p:nvPicPr>
        <p:blipFill rotWithShape="1">
          <a:blip r:embed="rId2">
            <a:extLst>
              <a:ext uri="{28A0092B-C50C-407E-A947-70E740481C1C}">
                <a14:useLocalDpi xmlns:a14="http://schemas.microsoft.com/office/drawing/2010/main" val="0"/>
              </a:ext>
            </a:extLst>
          </a:blip>
          <a:srcRect l="9575" t="-260" r="55928" b="260"/>
          <a:stretch/>
        </p:blipFill>
        <p:spPr>
          <a:xfrm>
            <a:off x="166811" y="168577"/>
            <a:ext cx="2644346" cy="6528572"/>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A5FBFA33-35F3-419E-B53F-E8929BEF37FA}"/>
              </a:ext>
            </a:extLst>
          </p:cNvPr>
          <p:cNvSpPr txBox="1"/>
          <p:nvPr/>
        </p:nvSpPr>
        <p:spPr>
          <a:xfrm>
            <a:off x="2953265" y="333816"/>
            <a:ext cx="9076319" cy="646331"/>
          </a:xfrm>
          <a:prstGeom prst="rect">
            <a:avLst/>
          </a:prstGeom>
          <a:noFill/>
        </p:spPr>
        <p:txBody>
          <a:bodyPr wrap="square" rtlCol="0">
            <a:spAutoFit/>
          </a:bodyPr>
          <a:lstStyle/>
          <a:p>
            <a:pPr algn="ctr"/>
            <a:r>
              <a:rPr lang="en-GB" sz="3600" dirty="0">
                <a:solidFill>
                  <a:srgbClr val="525038"/>
                </a:solidFill>
                <a:latin typeface="Copperplate Gothic Light" panose="020E0507020206020404" pitchFamily="34" charset="0"/>
              </a:rPr>
              <a:t>Hophni and Phinehas…and Samuel</a:t>
            </a:r>
          </a:p>
        </p:txBody>
      </p:sp>
      <p:sp>
        <p:nvSpPr>
          <p:cNvPr id="8" name="TextBox 7">
            <a:extLst>
              <a:ext uri="{FF2B5EF4-FFF2-40B4-BE49-F238E27FC236}">
                <a16:creationId xmlns:a16="http://schemas.microsoft.com/office/drawing/2014/main" id="{2C5F9FF6-4322-498C-81BD-56770655F461}"/>
              </a:ext>
            </a:extLst>
          </p:cNvPr>
          <p:cNvSpPr txBox="1"/>
          <p:nvPr/>
        </p:nvSpPr>
        <p:spPr>
          <a:xfrm>
            <a:off x="3113903" y="1332059"/>
            <a:ext cx="8730047" cy="5109091"/>
          </a:xfrm>
          <a:prstGeom prst="rect">
            <a:avLst/>
          </a:prstGeom>
          <a:noFill/>
        </p:spPr>
        <p:txBody>
          <a:bodyPr wrap="square" rtlCol="0">
            <a:spAutoFit/>
          </a:bodyPr>
          <a:lstStyle/>
          <a:p>
            <a:pPr marL="1257300" indent="-1257300">
              <a:tabLst>
                <a:tab pos="1076325" algn="l"/>
              </a:tabLst>
            </a:pPr>
            <a:r>
              <a:rPr lang="en-GB" sz="2800" dirty="0">
                <a:solidFill>
                  <a:srgbClr val="FF0000"/>
                </a:solidFill>
                <a:latin typeface="Dubai Light" panose="020B0303030403030204" pitchFamily="34" charset="-78"/>
                <a:cs typeface="Dubai Light" panose="020B0303030403030204" pitchFamily="34" charset="-78"/>
              </a:rPr>
              <a:t>(v11)  </a:t>
            </a:r>
            <a:r>
              <a:rPr lang="en-GB" sz="2800" b="1" dirty="0">
                <a:solidFill>
                  <a:srgbClr val="00B0F0"/>
                </a:solidFill>
                <a:latin typeface="Dubai Light" panose="020B0303030403030204" pitchFamily="34" charset="-78"/>
                <a:cs typeface="Dubai Light" panose="020B0303030403030204" pitchFamily="34" charset="-78"/>
              </a:rPr>
              <a:t> Samuel </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ministered unto Yahweh</a:t>
            </a:r>
          </a:p>
          <a:p>
            <a:pPr marL="1257300" indent="-1257300">
              <a:tabLst>
                <a:tab pos="1076325" algn="l"/>
              </a:tabLst>
            </a:pPr>
            <a:endParaRPr lang="en-GB" sz="2800" i="1" dirty="0">
              <a:solidFill>
                <a:srgbClr val="525038"/>
              </a:solidFill>
              <a:latin typeface="Dubai Light" panose="020B0303030403030204" pitchFamily="34" charset="-78"/>
              <a:cs typeface="Dubai Light" panose="020B0303030403030204" pitchFamily="34" charset="-78"/>
            </a:endParaRPr>
          </a:p>
          <a:p>
            <a:pPr marL="1257300" indent="-1257300">
              <a:tabLst>
                <a:tab pos="1076325" algn="l"/>
              </a:tabLst>
            </a:pPr>
            <a:endParaRPr lang="en-GB" sz="2800" i="1" dirty="0">
              <a:solidFill>
                <a:srgbClr val="525038"/>
              </a:solidFill>
              <a:latin typeface="Dubai Light" panose="020B0303030403030204" pitchFamily="34" charset="-78"/>
              <a:cs typeface="Dubai Light" panose="020B0303030403030204" pitchFamily="34" charset="-78"/>
            </a:endParaRPr>
          </a:p>
          <a:p>
            <a:pPr marL="1257300" indent="-1257300">
              <a:tabLst>
                <a:tab pos="1076325" algn="l"/>
              </a:tabLst>
            </a:pPr>
            <a:endParaRPr lang="en-GB" sz="2800" dirty="0">
              <a:solidFill>
                <a:srgbClr val="525038"/>
              </a:solidFill>
              <a:latin typeface="Dubai Light" panose="020B0303030403030204" pitchFamily="34" charset="-78"/>
              <a:cs typeface="Dubai Light" panose="020B0303030403030204" pitchFamily="34" charset="-78"/>
            </a:endParaRPr>
          </a:p>
          <a:p>
            <a:pPr marL="2333625" indent="-2333625">
              <a:tabLst>
                <a:tab pos="1076325" algn="l"/>
              </a:tabLst>
            </a:pPr>
            <a:r>
              <a:rPr lang="en-GB" sz="2800" dirty="0">
                <a:solidFill>
                  <a:srgbClr val="FF0000"/>
                </a:solidFill>
                <a:latin typeface="Dubai Light" panose="020B0303030403030204" pitchFamily="34" charset="-78"/>
                <a:cs typeface="Dubai Light" panose="020B0303030403030204" pitchFamily="34" charset="-78"/>
              </a:rPr>
              <a:t>(v18)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a:t>
            </a:r>
            <a:r>
              <a:rPr lang="en-GB" sz="2800" i="1" dirty="0">
                <a:solidFill>
                  <a:srgbClr val="525038"/>
                </a:solidFill>
                <a:latin typeface="Dubai Light" panose="020B0303030403030204" pitchFamily="34" charset="-78"/>
                <a:cs typeface="Dubai Light" panose="020B0303030403030204" pitchFamily="34" charset="-78"/>
              </a:rPr>
              <a:t>ministered before Yahweh</a:t>
            </a:r>
            <a:endParaRPr lang="en-GB" sz="2800" dirty="0">
              <a:solidFill>
                <a:srgbClr val="525038"/>
              </a:solidFill>
              <a:latin typeface="Dubai Light" panose="020B0303030403030204" pitchFamily="34" charset="-78"/>
              <a:cs typeface="Dubai Light" panose="020B0303030403030204" pitchFamily="34" charset="-78"/>
            </a:endParaRPr>
          </a:p>
          <a:p>
            <a:pPr marL="2333625" indent="-2333625">
              <a:tabLst>
                <a:tab pos="1076325" algn="l"/>
              </a:tabLst>
            </a:pPr>
            <a:endParaRPr lang="en-GB" sz="2800" dirty="0">
              <a:solidFill>
                <a:srgbClr val="525038"/>
              </a:solidFill>
              <a:latin typeface="Dubai Light" panose="020B0303030403030204" pitchFamily="34" charset="-78"/>
              <a:cs typeface="Dubai Light" panose="020B0303030403030204" pitchFamily="34" charset="-78"/>
            </a:endParaRP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(v21)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a:t>
            </a:r>
            <a:r>
              <a:rPr lang="en-GB" sz="2800" i="1" dirty="0">
                <a:solidFill>
                  <a:srgbClr val="525038"/>
                </a:solidFill>
                <a:latin typeface="Dubai Light" panose="020B0303030403030204" pitchFamily="34" charset="-78"/>
                <a:cs typeface="Dubai Light" panose="020B0303030403030204" pitchFamily="34" charset="-78"/>
              </a:rPr>
              <a:t>grew before Yahweh</a:t>
            </a:r>
          </a:p>
          <a:p>
            <a:pPr marL="2782888" indent="-2782888">
              <a:tabLst>
                <a:tab pos="1076325" algn="l"/>
              </a:tabLst>
            </a:pPr>
            <a:endParaRPr lang="en-GB" sz="2800" i="1" dirty="0">
              <a:solidFill>
                <a:srgbClr val="525038"/>
              </a:solidFill>
              <a:latin typeface="Dubai Light" panose="020B0303030403030204" pitchFamily="34" charset="-78"/>
              <a:cs typeface="Dubai Light" panose="020B0303030403030204" pitchFamily="34" charset="-78"/>
            </a:endParaRPr>
          </a:p>
          <a:p>
            <a:pPr marL="2782888" indent="-2782888">
              <a:tabLst>
                <a:tab pos="1076325" algn="l"/>
              </a:tabLst>
            </a:pPr>
            <a:endParaRPr lang="en-GB" sz="2800" dirty="0">
              <a:solidFill>
                <a:srgbClr val="525038"/>
              </a:solidFill>
              <a:latin typeface="Dubai Light" panose="020B0303030403030204" pitchFamily="34" charset="-78"/>
              <a:cs typeface="Dubai Light" panose="020B0303030403030204" pitchFamily="34" charset="-78"/>
            </a:endParaRPr>
          </a:p>
          <a:p>
            <a:pPr marL="2782888" indent="-2782888">
              <a:tabLst>
                <a:tab pos="1076325" algn="l"/>
              </a:tabLst>
            </a:pPr>
            <a:endParaRPr lang="en-GB" sz="2800" dirty="0">
              <a:solidFill>
                <a:srgbClr val="525038"/>
              </a:solidFill>
              <a:latin typeface="Dubai Light" panose="020B0303030403030204" pitchFamily="34" charset="-78"/>
              <a:cs typeface="Dubai Light" panose="020B0303030403030204" pitchFamily="34" charset="-78"/>
            </a:endParaRP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(v26)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a:t>
            </a:r>
            <a:r>
              <a:rPr lang="en-GB" sz="2800" i="1" dirty="0">
                <a:solidFill>
                  <a:srgbClr val="525038"/>
                </a:solidFill>
                <a:latin typeface="Dubai Light" panose="020B0303030403030204" pitchFamily="34" charset="-78"/>
                <a:cs typeface="Dubai Light" panose="020B0303030403030204" pitchFamily="34" charset="-78"/>
              </a:rPr>
              <a:t>grew on and in favour with Yahweh</a:t>
            </a:r>
          </a:p>
          <a:p>
            <a:endParaRPr lang="en-GB" dirty="0"/>
          </a:p>
        </p:txBody>
      </p:sp>
    </p:spTree>
    <p:extLst>
      <p:ext uri="{BB962C8B-B14F-4D97-AF65-F5344CB8AC3E}">
        <p14:creationId xmlns:p14="http://schemas.microsoft.com/office/powerpoint/2010/main" val="566133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0CDB1DC-4A2A-46F8-AECF-8491CDA969D2}"/>
              </a:ext>
            </a:extLst>
          </p:cNvPr>
          <p:cNvPicPr>
            <a:picLocks noChangeAspect="1"/>
          </p:cNvPicPr>
          <p:nvPr/>
        </p:nvPicPr>
        <p:blipFill rotWithShape="1">
          <a:blip r:embed="rId2">
            <a:extLst>
              <a:ext uri="{28A0092B-C50C-407E-A947-70E740481C1C}">
                <a14:useLocalDpi xmlns:a14="http://schemas.microsoft.com/office/drawing/2010/main" val="0"/>
              </a:ext>
            </a:extLst>
          </a:blip>
          <a:srcRect l="21753" r="10976" b="5432"/>
          <a:stretch/>
        </p:blipFill>
        <p:spPr>
          <a:xfrm>
            <a:off x="154456" y="142635"/>
            <a:ext cx="2656701" cy="6548695"/>
          </a:xfrm>
          <a:prstGeom prst="rect">
            <a:avLst/>
          </a:prstGeom>
          <a:scene3d>
            <a:camera prst="orthographicFront"/>
            <a:lightRig rig="threePt" dir="t">
              <a:rot lat="0" lon="0" rev="2700000"/>
            </a:lightRig>
          </a:scene3d>
          <a:sp3d contourW="6350">
            <a:bevelT h="38100"/>
            <a:contourClr>
              <a:srgbClr val="C0C0C0"/>
            </a:contourClr>
          </a:sp3d>
        </p:spPr>
      </p:pic>
      <p:sp>
        <p:nvSpPr>
          <p:cNvPr id="5" name="TextBox 4">
            <a:extLst>
              <a:ext uri="{FF2B5EF4-FFF2-40B4-BE49-F238E27FC236}">
                <a16:creationId xmlns:a16="http://schemas.microsoft.com/office/drawing/2014/main" id="{D534426B-0317-4831-86ED-7A567B219AB7}"/>
              </a:ext>
            </a:extLst>
          </p:cNvPr>
          <p:cNvSpPr txBox="1"/>
          <p:nvPr/>
        </p:nvSpPr>
        <p:spPr>
          <a:xfrm>
            <a:off x="4869773" y="2476469"/>
            <a:ext cx="6299372" cy="4108817"/>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Ebenezer	= stone of help</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r>
              <a:rPr lang="en-GB" sz="2800" dirty="0" err="1">
                <a:solidFill>
                  <a:srgbClr val="525038"/>
                </a:solidFill>
                <a:latin typeface="Dubai Light" panose="020B0303030403030204" pitchFamily="34" charset="-78"/>
                <a:cs typeface="Dubai Light" panose="020B0303030403030204" pitchFamily="34" charset="-78"/>
              </a:rPr>
              <a:t>Aphek</a:t>
            </a:r>
            <a:r>
              <a:rPr lang="en-GB" sz="2800" dirty="0">
                <a:solidFill>
                  <a:srgbClr val="525038"/>
                </a:solidFill>
                <a:latin typeface="Dubai Light" panose="020B0303030403030204" pitchFamily="34" charset="-78"/>
                <a:cs typeface="Dubai Light" panose="020B0303030403030204" pitchFamily="34" charset="-78"/>
              </a:rPr>
              <a:t>		= fortress</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from a root = be strong</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sp>
        <p:nvSpPr>
          <p:cNvPr id="7" name="TextBox 6">
            <a:extLst>
              <a:ext uri="{FF2B5EF4-FFF2-40B4-BE49-F238E27FC236}">
                <a16:creationId xmlns:a16="http://schemas.microsoft.com/office/drawing/2014/main" id="{BA00DFAA-AD63-4CBC-A4A6-270FF83BBC9A}"/>
              </a:ext>
            </a:extLst>
          </p:cNvPr>
          <p:cNvSpPr txBox="1"/>
          <p:nvPr/>
        </p:nvSpPr>
        <p:spPr>
          <a:xfrm>
            <a:off x="2953265" y="32820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Battle of </a:t>
            </a:r>
            <a:r>
              <a:rPr lang="en-GB" sz="4400" dirty="0" err="1">
                <a:solidFill>
                  <a:srgbClr val="525038"/>
                </a:solidFill>
                <a:latin typeface="Copperplate Gothic Light" panose="020E0507020206020404" pitchFamily="34" charset="0"/>
              </a:rPr>
              <a:t>Aphek</a:t>
            </a:r>
            <a:endParaRPr lang="en-GB" sz="4400" dirty="0">
              <a:solidFill>
                <a:srgbClr val="525038"/>
              </a:solidFill>
              <a:latin typeface="Copperplate Gothic Light" panose="020E0507020206020404" pitchFamily="34" charset="0"/>
            </a:endParaRPr>
          </a:p>
        </p:txBody>
      </p:sp>
    </p:spTree>
    <p:extLst>
      <p:ext uri="{BB962C8B-B14F-4D97-AF65-F5344CB8AC3E}">
        <p14:creationId xmlns:p14="http://schemas.microsoft.com/office/powerpoint/2010/main" val="2798174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86374" y="1694164"/>
            <a:ext cx="8717655" cy="6524863"/>
          </a:xfrm>
          <a:prstGeom prst="rect">
            <a:avLst/>
          </a:prstGeom>
          <a:noFill/>
        </p:spPr>
        <p:txBody>
          <a:bodyPr wrap="square" rtlCol="0">
            <a:spAutoFit/>
          </a:bodyPr>
          <a:lstStyle/>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Completely surprised at the defeat</a:t>
            </a:r>
          </a:p>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Their relationship with God was self centred…”us, us, us”</a:t>
            </a:r>
          </a:p>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Revered the symbol more than what the symbol represented</a:t>
            </a:r>
          </a:p>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Brought God to them</a:t>
            </a:r>
          </a:p>
          <a:p>
            <a:pPr marL="514350" indent="-514350">
              <a:spcBef>
                <a:spcPts val="1800"/>
              </a:spcBef>
              <a:buAutoNum type="arabicPeriod"/>
            </a:pPr>
            <a:endParaRPr lang="en-GB" sz="2800" dirty="0">
              <a:solidFill>
                <a:srgbClr val="525038"/>
              </a:solidFill>
              <a:latin typeface="Dubai Light" panose="020B0303030403030204" pitchFamily="34" charset="-78"/>
              <a:cs typeface="Dubai Light" panose="020B0303030403030204" pitchFamily="34" charset="-78"/>
            </a:endParaRPr>
          </a:p>
          <a:p>
            <a:pPr algn="ctr">
              <a:spcBef>
                <a:spcPts val="1800"/>
              </a:spcBef>
            </a:pPr>
            <a:r>
              <a:rPr lang="en-GB" sz="2800" b="1" dirty="0">
                <a:solidFill>
                  <a:srgbClr val="525038"/>
                </a:solidFill>
                <a:latin typeface="Dubai Light" panose="020B0303030403030204" pitchFamily="34" charset="-78"/>
                <a:cs typeface="Dubai Light" panose="020B0303030403030204" pitchFamily="34" charset="-78"/>
              </a:rPr>
              <a:t>This form of religion was apostate</a:t>
            </a:r>
          </a:p>
          <a:p>
            <a:pPr algn="ctr">
              <a:spcBef>
                <a:spcPts val="1800"/>
              </a:spcBef>
            </a:pPr>
            <a:r>
              <a:rPr lang="en-GB" sz="2800" b="1" dirty="0">
                <a:solidFill>
                  <a:srgbClr val="525038"/>
                </a:solidFill>
                <a:latin typeface="Dubai Light" panose="020B0303030403030204" pitchFamily="34" charset="-78"/>
                <a:cs typeface="Dubai Light" panose="020B0303030403030204" pitchFamily="34" charset="-78"/>
              </a:rPr>
              <a:t>Focus is on rituals, legalism and self centredness</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Israel’s Religion</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ass, outdoor&#10;&#10;Description automatically generated">
            <a:extLst>
              <a:ext uri="{FF2B5EF4-FFF2-40B4-BE49-F238E27FC236}">
                <a16:creationId xmlns:a16="http://schemas.microsoft.com/office/drawing/2014/main" id="{006120F1-26F3-44BD-9EFC-B32BA87C8DDF}"/>
              </a:ext>
            </a:extLst>
          </p:cNvPr>
          <p:cNvPicPr>
            <a:picLocks noChangeAspect="1"/>
          </p:cNvPicPr>
          <p:nvPr/>
        </p:nvPicPr>
        <p:blipFill rotWithShape="1">
          <a:blip r:embed="rId2">
            <a:extLst>
              <a:ext uri="{28A0092B-C50C-407E-A947-70E740481C1C}">
                <a14:useLocalDpi xmlns:a14="http://schemas.microsoft.com/office/drawing/2010/main" val="0"/>
              </a:ext>
            </a:extLst>
          </a:blip>
          <a:srcRect l="11007" t="2930" r="57147" b="7952"/>
          <a:stretch/>
        </p:blipFill>
        <p:spPr>
          <a:xfrm>
            <a:off x="160629" y="160839"/>
            <a:ext cx="2650523" cy="6536322"/>
          </a:xfrm>
          <a:prstGeom prst="rect">
            <a:avLst/>
          </a:prstGeom>
        </p:spPr>
      </p:pic>
    </p:spTree>
    <p:extLst>
      <p:ext uri="{BB962C8B-B14F-4D97-AF65-F5344CB8AC3E}">
        <p14:creationId xmlns:p14="http://schemas.microsoft.com/office/powerpoint/2010/main" val="2772034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86374" y="1694164"/>
            <a:ext cx="8717655" cy="5201424"/>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1Cor 14v20</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“Be not children in understanding, howbeit in malice be ye children”</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Malice – </a:t>
            </a:r>
            <a:r>
              <a:rPr lang="en-GB" sz="2800" dirty="0" err="1">
                <a:solidFill>
                  <a:srgbClr val="525038"/>
                </a:solidFill>
                <a:latin typeface="Dubai Light" panose="020B0303030403030204" pitchFamily="34" charset="-78"/>
                <a:cs typeface="Dubai Light" panose="020B0303030403030204" pitchFamily="34" charset="-78"/>
              </a:rPr>
              <a:t>Gk</a:t>
            </a: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kakos</a:t>
            </a:r>
            <a:r>
              <a:rPr lang="en-GB" sz="2800" dirty="0">
                <a:solidFill>
                  <a:srgbClr val="525038"/>
                </a:solidFill>
                <a:latin typeface="Dubai Light" panose="020B0303030403030204" pitchFamily="34" charset="-78"/>
                <a:cs typeface="Dubai Light" panose="020B0303030403030204" pitchFamily="34" charset="-78"/>
              </a:rPr>
              <a:t> = things that are worthless</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“but in understanding be men”</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Men – </a:t>
            </a:r>
            <a:r>
              <a:rPr lang="en-GB" sz="2800" dirty="0" err="1">
                <a:solidFill>
                  <a:srgbClr val="525038"/>
                </a:solidFill>
                <a:latin typeface="Dubai Light" panose="020B0303030403030204" pitchFamily="34" charset="-78"/>
                <a:cs typeface="Dubai Light" panose="020B0303030403030204" pitchFamily="34" charset="-78"/>
              </a:rPr>
              <a:t>Gk</a:t>
            </a: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telious</a:t>
            </a:r>
            <a:r>
              <a:rPr lang="en-GB" sz="2800" dirty="0">
                <a:solidFill>
                  <a:srgbClr val="525038"/>
                </a:solidFill>
                <a:latin typeface="Dubai Light" panose="020B0303030403030204" pitchFamily="34" charset="-78"/>
                <a:cs typeface="Dubai Light" panose="020B0303030403030204" pitchFamily="34" charset="-78"/>
              </a:rPr>
              <a:t> = to be mature or grown up</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Corinthians Religion</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ass, outdoor&#10;&#10;Description automatically generated">
            <a:extLst>
              <a:ext uri="{FF2B5EF4-FFF2-40B4-BE49-F238E27FC236}">
                <a16:creationId xmlns:a16="http://schemas.microsoft.com/office/drawing/2014/main" id="{006120F1-26F3-44BD-9EFC-B32BA87C8DDF}"/>
              </a:ext>
            </a:extLst>
          </p:cNvPr>
          <p:cNvPicPr>
            <a:picLocks noChangeAspect="1"/>
          </p:cNvPicPr>
          <p:nvPr/>
        </p:nvPicPr>
        <p:blipFill rotWithShape="1">
          <a:blip r:embed="rId2">
            <a:extLst>
              <a:ext uri="{28A0092B-C50C-407E-A947-70E740481C1C}">
                <a14:useLocalDpi xmlns:a14="http://schemas.microsoft.com/office/drawing/2010/main" val="0"/>
              </a:ext>
            </a:extLst>
          </a:blip>
          <a:srcRect l="11007" t="2930" r="57147" b="7952"/>
          <a:stretch/>
        </p:blipFill>
        <p:spPr>
          <a:xfrm>
            <a:off x="160629" y="160839"/>
            <a:ext cx="2650523" cy="6536322"/>
          </a:xfrm>
          <a:prstGeom prst="rect">
            <a:avLst/>
          </a:prstGeom>
        </p:spPr>
      </p:pic>
    </p:spTree>
    <p:extLst>
      <p:ext uri="{BB962C8B-B14F-4D97-AF65-F5344CB8AC3E}">
        <p14:creationId xmlns:p14="http://schemas.microsoft.com/office/powerpoint/2010/main" val="3578944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EE1F5E-37EB-478B-A553-6118C540F75B}"/>
              </a:ext>
            </a:extLst>
          </p:cNvPr>
          <p:cNvPicPr>
            <a:picLocks noChangeAspect="1"/>
          </p:cNvPicPr>
          <p:nvPr/>
        </p:nvPicPr>
        <p:blipFill rotWithShape="1">
          <a:blip r:embed="rId2">
            <a:extLst>
              <a:ext uri="{28A0092B-C50C-407E-A947-70E740481C1C}">
                <a14:useLocalDpi xmlns:a14="http://schemas.microsoft.com/office/drawing/2010/main" val="0"/>
              </a:ext>
            </a:extLst>
          </a:blip>
          <a:srcRect l="2585" t="-189" r="70352" b="189"/>
          <a:stretch/>
        </p:blipFill>
        <p:spPr>
          <a:xfrm>
            <a:off x="158920" y="152430"/>
            <a:ext cx="2652244" cy="6544727"/>
          </a:xfrm>
          <a:prstGeom prst="rect">
            <a:avLst/>
          </a:prstGeom>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F97A5A17-BD6A-4233-B2A1-D03FE2780386}"/>
              </a:ext>
            </a:extLst>
          </p:cNvPr>
          <p:cNvSpPr txBox="1"/>
          <p:nvPr/>
        </p:nvSpPr>
        <p:spPr>
          <a:xfrm>
            <a:off x="3624029" y="1694164"/>
            <a:ext cx="8280000" cy="4108817"/>
          </a:xfrm>
          <a:prstGeom prst="rect">
            <a:avLst/>
          </a:prstGeom>
          <a:noFill/>
        </p:spPr>
        <p:txBody>
          <a:bodyPr wrap="square" rtlCol="0">
            <a:spAutoFit/>
          </a:bodyPr>
          <a:lstStyle/>
          <a:p>
            <a:pPr>
              <a:spcBef>
                <a:spcPts val="1800"/>
              </a:spcBef>
            </a:pPr>
            <a:r>
              <a:rPr lang="en-GB" sz="2800" dirty="0" err="1">
                <a:solidFill>
                  <a:srgbClr val="525038"/>
                </a:solidFill>
                <a:latin typeface="Dubai Light" panose="020B0303030403030204" pitchFamily="34" charset="-78"/>
                <a:cs typeface="Dubai Light" panose="020B0303030403030204" pitchFamily="34" charset="-78"/>
              </a:rPr>
              <a:t>Exod</a:t>
            </a:r>
            <a:r>
              <a:rPr lang="en-GB" sz="2800" dirty="0">
                <a:solidFill>
                  <a:srgbClr val="525038"/>
                </a:solidFill>
                <a:latin typeface="Dubai Light" panose="020B0303030403030204" pitchFamily="34" charset="-78"/>
                <a:cs typeface="Dubai Light" panose="020B0303030403030204" pitchFamily="34" charset="-78"/>
              </a:rPr>
              <a:t> 13v13, 34v20</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An unclean ass could be redeemed by a blood sacrifice</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			    OR</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Killed by a bloodless death (breaking the neck)</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sp>
        <p:nvSpPr>
          <p:cNvPr id="12" name="TextBox 11">
            <a:extLst>
              <a:ext uri="{FF2B5EF4-FFF2-40B4-BE49-F238E27FC236}">
                <a16:creationId xmlns:a16="http://schemas.microsoft.com/office/drawing/2014/main" id="{DD41CEF4-D02F-4483-B224-9EA915D98A58}"/>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Unredeemable Donkey</a:t>
            </a:r>
          </a:p>
        </p:txBody>
      </p:sp>
    </p:spTree>
    <p:extLst>
      <p:ext uri="{BB962C8B-B14F-4D97-AF65-F5344CB8AC3E}">
        <p14:creationId xmlns:p14="http://schemas.microsoft.com/office/powerpoint/2010/main" val="1684408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285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624029" y="1694164"/>
            <a:ext cx="8280000" cy="6755696"/>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1Sam 4v18</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“Very heavy”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kabod</a:t>
            </a: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 to have weight</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related to </a:t>
            </a:r>
            <a:r>
              <a:rPr lang="en-GB" sz="2800" dirty="0" err="1">
                <a:solidFill>
                  <a:srgbClr val="525038"/>
                </a:solidFill>
                <a:latin typeface="Dubai Light" panose="020B0303030403030204" pitchFamily="34" charset="-78"/>
                <a:cs typeface="Dubai Light" panose="020B0303030403030204" pitchFamily="34" charset="-78"/>
              </a:rPr>
              <a:t>kabed</a:t>
            </a:r>
            <a:r>
              <a:rPr lang="en-GB" sz="2800" dirty="0">
                <a:solidFill>
                  <a:srgbClr val="525038"/>
                </a:solidFill>
                <a:latin typeface="Dubai Light" panose="020B0303030403030204" pitchFamily="34" charset="-78"/>
                <a:cs typeface="Dubai Light" panose="020B0303030403030204" pitchFamily="34" charset="-78"/>
              </a:rPr>
              <a:t> = glory</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Compare 2Cor 4v15-18</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“Exceeding eternal weight of glory”</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Eli had a temporary weight of ‘flesh’</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Weight Of Glory</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ass, outdoor&#10;&#10;Description automatically generated">
            <a:extLst>
              <a:ext uri="{FF2B5EF4-FFF2-40B4-BE49-F238E27FC236}">
                <a16:creationId xmlns:a16="http://schemas.microsoft.com/office/drawing/2014/main" id="{006120F1-26F3-44BD-9EFC-B32BA87C8DDF}"/>
              </a:ext>
            </a:extLst>
          </p:cNvPr>
          <p:cNvPicPr>
            <a:picLocks noChangeAspect="1"/>
          </p:cNvPicPr>
          <p:nvPr/>
        </p:nvPicPr>
        <p:blipFill rotWithShape="1">
          <a:blip r:embed="rId2">
            <a:extLst>
              <a:ext uri="{28A0092B-C50C-407E-A947-70E740481C1C}">
                <a14:useLocalDpi xmlns:a14="http://schemas.microsoft.com/office/drawing/2010/main" val="0"/>
              </a:ext>
            </a:extLst>
          </a:blip>
          <a:srcRect l="11007" t="2930" r="57147" b="7952"/>
          <a:stretch/>
        </p:blipFill>
        <p:spPr>
          <a:xfrm>
            <a:off x="160629" y="160839"/>
            <a:ext cx="2650523" cy="6536322"/>
          </a:xfrm>
          <a:prstGeom prst="rect">
            <a:avLst/>
          </a:prstGeom>
        </p:spPr>
      </p:pic>
    </p:spTree>
    <p:extLst>
      <p:ext uri="{BB962C8B-B14F-4D97-AF65-F5344CB8AC3E}">
        <p14:creationId xmlns:p14="http://schemas.microsoft.com/office/powerpoint/2010/main" val="4159661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0572D4-8E9E-4691-B3E5-FA1E947D6AD6}"/>
              </a:ext>
            </a:extLst>
          </p:cNvPr>
          <p:cNvPicPr>
            <a:picLocks noChangeAspect="1"/>
          </p:cNvPicPr>
          <p:nvPr/>
        </p:nvPicPr>
        <p:blipFill rotWithShape="1">
          <a:blip r:embed="rId2">
            <a:extLst>
              <a:ext uri="{28A0092B-C50C-407E-A947-70E740481C1C}">
                <a14:useLocalDpi xmlns:a14="http://schemas.microsoft.com/office/drawing/2010/main" val="0"/>
              </a:ext>
            </a:extLst>
          </a:blip>
          <a:srcRect t="12564" b="15667"/>
          <a:stretch/>
        </p:blipFill>
        <p:spPr>
          <a:xfrm>
            <a:off x="239233" y="176225"/>
            <a:ext cx="4493405" cy="4056110"/>
          </a:xfrm>
          <a:prstGeom prst="rect">
            <a:avLst/>
          </a:prstGeom>
          <a:scene3d>
            <a:camera prst="orthographicFront"/>
            <a:lightRig rig="threePt" dir="t">
              <a:rot lat="0" lon="0" rev="2700000"/>
            </a:lightRig>
          </a:scene3d>
          <a:sp3d contourW="6350">
            <a:bevelT h="38100"/>
            <a:contourClr>
              <a:srgbClr val="C0C0C0"/>
            </a:contourClr>
          </a:sp3d>
        </p:spPr>
      </p:pic>
      <p:pic>
        <p:nvPicPr>
          <p:cNvPr id="9" name="Picture 8">
            <a:extLst>
              <a:ext uri="{FF2B5EF4-FFF2-40B4-BE49-F238E27FC236}">
                <a16:creationId xmlns:a16="http://schemas.microsoft.com/office/drawing/2014/main" id="{ED3F12F7-4342-4DA5-A7D0-8099D244885D}"/>
              </a:ext>
            </a:extLst>
          </p:cNvPr>
          <p:cNvPicPr>
            <a:picLocks noChangeAspect="1"/>
          </p:cNvPicPr>
          <p:nvPr/>
        </p:nvPicPr>
        <p:blipFill rotWithShape="1">
          <a:blip r:embed="rId3">
            <a:extLst>
              <a:ext uri="{28A0092B-C50C-407E-A947-70E740481C1C}">
                <a14:useLocalDpi xmlns:a14="http://schemas.microsoft.com/office/drawing/2010/main" val="0"/>
              </a:ext>
            </a:extLst>
          </a:blip>
          <a:srcRect t="10750" b="12161"/>
          <a:stretch/>
        </p:blipFill>
        <p:spPr>
          <a:xfrm>
            <a:off x="4942276" y="179171"/>
            <a:ext cx="7010490" cy="4053164"/>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195207" y="4429899"/>
            <a:ext cx="11774365" cy="2248930"/>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44839" y="4775890"/>
            <a:ext cx="11265237" cy="1708160"/>
          </a:xfrm>
          <a:prstGeom prst="rect">
            <a:avLst/>
          </a:prstGeom>
          <a:noFill/>
        </p:spPr>
        <p:txBody>
          <a:bodyPr wrap="square" rtlCol="0">
            <a:spAutoFit/>
          </a:bodyPr>
          <a:lstStyle/>
          <a:p>
            <a:pPr algn="ctr"/>
            <a:r>
              <a:rPr lang="en-GB" sz="4400" dirty="0">
                <a:latin typeface="Copperplate Gothic Light" panose="020E0507020206020404" pitchFamily="34" charset="0"/>
              </a:rPr>
              <a:t>Exhort – Samuel and all Israel</a:t>
            </a:r>
          </a:p>
          <a:p>
            <a:pPr algn="ctr">
              <a:spcBef>
                <a:spcPts val="1800"/>
              </a:spcBef>
            </a:pPr>
            <a:r>
              <a:rPr lang="en-GB" sz="2800" dirty="0">
                <a:latin typeface="Dubai Light" panose="020B0303030403030204" pitchFamily="34" charset="-78"/>
                <a:cs typeface="Dubai Light" panose="020B0303030403030204" pitchFamily="34" charset="-78"/>
              </a:rPr>
              <a:t>Samuel – Israel’s greatest reformer</a:t>
            </a:r>
          </a:p>
          <a:p>
            <a:endParaRPr lang="en-GB" dirty="0"/>
          </a:p>
        </p:txBody>
      </p:sp>
      <p:cxnSp>
        <p:nvCxnSpPr>
          <p:cNvPr id="10" name="Straight Connector 9">
            <a:extLst>
              <a:ext uri="{FF2B5EF4-FFF2-40B4-BE49-F238E27FC236}">
                <a16:creationId xmlns:a16="http://schemas.microsoft.com/office/drawing/2014/main" id="{4D62E1EC-8859-49BD-AC5A-8BD53035718D}"/>
              </a:ext>
            </a:extLst>
          </p:cNvPr>
          <p:cNvCxnSpPr/>
          <p:nvPr/>
        </p:nvCxnSpPr>
        <p:spPr>
          <a:xfrm>
            <a:off x="1322178" y="5579080"/>
            <a:ext cx="954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254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0572D4-8E9E-4691-B3E5-FA1E947D6AD6}"/>
              </a:ext>
            </a:extLst>
          </p:cNvPr>
          <p:cNvPicPr>
            <a:picLocks noChangeAspect="1"/>
          </p:cNvPicPr>
          <p:nvPr/>
        </p:nvPicPr>
        <p:blipFill rotWithShape="1">
          <a:blip r:embed="rId2">
            <a:extLst>
              <a:ext uri="{28A0092B-C50C-407E-A947-70E740481C1C}">
                <a14:useLocalDpi xmlns:a14="http://schemas.microsoft.com/office/drawing/2010/main" val="0"/>
              </a:ext>
            </a:extLst>
          </a:blip>
          <a:srcRect l="5443" t="4334" r="9382" b="7581"/>
          <a:stretch/>
        </p:blipFill>
        <p:spPr>
          <a:xfrm>
            <a:off x="8580067" y="179171"/>
            <a:ext cx="3356582" cy="4053164"/>
          </a:xfrm>
          <a:prstGeom prst="rect">
            <a:avLst/>
          </a:prstGeom>
          <a:scene3d>
            <a:camera prst="orthographicFront"/>
            <a:lightRig rig="threePt" dir="t">
              <a:rot lat="0" lon="0" rev="2700000"/>
            </a:lightRig>
          </a:scene3d>
          <a:sp3d contourW="6350">
            <a:bevelT h="38100"/>
            <a:contourClr>
              <a:srgbClr val="C0C0C0"/>
            </a:contourClr>
          </a:sp3d>
        </p:spPr>
      </p:pic>
      <p:pic>
        <p:nvPicPr>
          <p:cNvPr id="9" name="Picture 8">
            <a:extLst>
              <a:ext uri="{FF2B5EF4-FFF2-40B4-BE49-F238E27FC236}">
                <a16:creationId xmlns:a16="http://schemas.microsoft.com/office/drawing/2014/main" id="{ED3F12F7-4342-4DA5-A7D0-8099D2448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815" y="179171"/>
            <a:ext cx="2969350" cy="4053164"/>
          </a:xfrm>
          <a:prstGeom prst="rect">
            <a:avLst/>
          </a:prstGeom>
          <a:scene3d>
            <a:camera prst="orthographicFront"/>
            <a:lightRig rig="threePt" dir="t">
              <a:rot lat="0" lon="0" rev="2700000"/>
            </a:lightRig>
          </a:scene3d>
          <a:sp3d contourW="6350">
            <a:bevelT h="38100"/>
            <a:contourClr>
              <a:srgbClr val="C0C0C0"/>
            </a:contourClr>
          </a:sp3d>
        </p:spPr>
      </p:pic>
      <p:sp>
        <p:nvSpPr>
          <p:cNvPr id="6" name="Rectangle 5">
            <a:extLst>
              <a:ext uri="{FF2B5EF4-FFF2-40B4-BE49-F238E27FC236}">
                <a16:creationId xmlns:a16="http://schemas.microsoft.com/office/drawing/2014/main" id="{8D1A4AFF-F6E7-4C82-BDDE-2C4308E7AA6F}"/>
              </a:ext>
            </a:extLst>
          </p:cNvPr>
          <p:cNvSpPr/>
          <p:nvPr/>
        </p:nvSpPr>
        <p:spPr>
          <a:xfrm>
            <a:off x="195207" y="4429899"/>
            <a:ext cx="11774365" cy="2248930"/>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44839" y="4775890"/>
            <a:ext cx="11265237" cy="1708160"/>
          </a:xfrm>
          <a:prstGeom prst="rect">
            <a:avLst/>
          </a:prstGeom>
          <a:noFill/>
        </p:spPr>
        <p:txBody>
          <a:bodyPr wrap="square" rtlCol="0">
            <a:spAutoFit/>
          </a:bodyPr>
          <a:lstStyle/>
          <a:p>
            <a:pPr algn="ctr"/>
            <a:r>
              <a:rPr lang="en-GB" sz="4400" dirty="0">
                <a:latin typeface="Copperplate Gothic Light" panose="020E0507020206020404" pitchFamily="34" charset="0"/>
              </a:rPr>
              <a:t>Study 5 – Samuel and Saul</a:t>
            </a:r>
          </a:p>
          <a:p>
            <a:pPr algn="ctr">
              <a:spcBef>
                <a:spcPts val="1800"/>
              </a:spcBef>
            </a:pPr>
            <a:r>
              <a:rPr lang="en-GB" sz="2800" dirty="0">
                <a:latin typeface="Dubai Light" panose="020B0303030403030204" pitchFamily="34" charset="-78"/>
                <a:cs typeface="Dubai Light" panose="020B0303030403030204" pitchFamily="34" charset="-78"/>
              </a:rPr>
              <a:t>Samuel – Israel’s greatest reformer</a:t>
            </a:r>
          </a:p>
          <a:p>
            <a:endParaRPr lang="en-GB" dirty="0"/>
          </a:p>
        </p:txBody>
      </p:sp>
      <p:cxnSp>
        <p:nvCxnSpPr>
          <p:cNvPr id="10" name="Straight Connector 9">
            <a:extLst>
              <a:ext uri="{FF2B5EF4-FFF2-40B4-BE49-F238E27FC236}">
                <a16:creationId xmlns:a16="http://schemas.microsoft.com/office/drawing/2014/main" id="{4D62E1EC-8859-49BD-AC5A-8BD53035718D}"/>
              </a:ext>
            </a:extLst>
          </p:cNvPr>
          <p:cNvCxnSpPr/>
          <p:nvPr/>
        </p:nvCxnSpPr>
        <p:spPr>
          <a:xfrm>
            <a:off x="2082111" y="5579080"/>
            <a:ext cx="8028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ground, outdoor, man&#10;&#10;Description automatically generated">
            <a:extLst>
              <a:ext uri="{FF2B5EF4-FFF2-40B4-BE49-F238E27FC236}">
                <a16:creationId xmlns:a16="http://schemas.microsoft.com/office/drawing/2014/main" id="{412C189E-3403-49F3-A853-5A129436C31F}"/>
              </a:ext>
            </a:extLst>
          </p:cNvPr>
          <p:cNvPicPr>
            <a:picLocks noChangeAspect="1"/>
          </p:cNvPicPr>
          <p:nvPr/>
        </p:nvPicPr>
        <p:blipFill rotWithShape="1">
          <a:blip r:embed="rId4">
            <a:extLst>
              <a:ext uri="{28A0092B-C50C-407E-A947-70E740481C1C}">
                <a14:useLocalDpi xmlns:a14="http://schemas.microsoft.com/office/drawing/2010/main" val="0"/>
              </a:ext>
            </a:extLst>
          </a:blip>
          <a:srcRect l="11636" r="9655"/>
          <a:stretch/>
        </p:blipFill>
        <p:spPr>
          <a:xfrm>
            <a:off x="195206" y="179171"/>
            <a:ext cx="4931707" cy="4053164"/>
          </a:xfrm>
          <a:prstGeom prst="rect">
            <a:avLst/>
          </a:prstGeom>
        </p:spPr>
      </p:pic>
    </p:spTree>
    <p:extLst>
      <p:ext uri="{BB962C8B-B14F-4D97-AF65-F5344CB8AC3E}">
        <p14:creationId xmlns:p14="http://schemas.microsoft.com/office/powerpoint/2010/main" val="3354419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881993" y="1612559"/>
            <a:ext cx="7961957" cy="4770537"/>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1Sam 7v15-17</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1.  Judging was a lifetime work</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“Judged Israel all his life”</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2.  Judging was associated with worship</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“He built an altar unto Yahweh”</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3.  Judging was not separated from his home life</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“Where his house was”</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Circuit Judge</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5C2F85E-E069-4EFC-B12C-13BEC01E41AD}"/>
              </a:ext>
            </a:extLst>
          </p:cNvPr>
          <p:cNvPicPr>
            <a:picLocks noChangeAspect="1"/>
          </p:cNvPicPr>
          <p:nvPr/>
        </p:nvPicPr>
        <p:blipFill rotWithShape="1">
          <a:blip r:embed="rId2">
            <a:extLst>
              <a:ext uri="{28A0092B-C50C-407E-A947-70E740481C1C}">
                <a14:useLocalDpi xmlns:a14="http://schemas.microsoft.com/office/drawing/2010/main" val="0"/>
              </a:ext>
            </a:extLst>
          </a:blip>
          <a:srcRect l="27249" r="17563"/>
          <a:stretch/>
        </p:blipFill>
        <p:spPr>
          <a:xfrm>
            <a:off x="154443" y="141826"/>
            <a:ext cx="2652736" cy="6561254"/>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726093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5201424"/>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1Sam 8v10-18</a:t>
            </a:r>
          </a:p>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Military conscription plus court servants v11</a:t>
            </a:r>
          </a:p>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Forced labour on the royal estates v12a</a:t>
            </a:r>
          </a:p>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Labour for the manufacture of munitions v12b</a:t>
            </a:r>
          </a:p>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Conscription of girls as perfume makers or cooks and bakers in the royal kitchens v13</a:t>
            </a:r>
          </a:p>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Requisitioning of land for personal royal use v14</a:t>
            </a:r>
          </a:p>
          <a:p>
            <a:pPr marL="514350" indent="-514350">
              <a:spcBef>
                <a:spcPts val="1800"/>
              </a:spcBef>
              <a:buAutoNum type="arabicPeriod"/>
            </a:pPr>
            <a:r>
              <a:rPr lang="en-GB" sz="2800" dirty="0">
                <a:solidFill>
                  <a:srgbClr val="525038"/>
                </a:solidFill>
                <a:latin typeface="Dubai Light" panose="020B0303030403030204" pitchFamily="34" charset="-78"/>
                <a:cs typeface="Dubai Light" panose="020B0303030403030204" pitchFamily="34" charset="-78"/>
              </a:rPr>
              <a:t>Taxation on all produce v15-17</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The Warning of a King</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5C2F85E-E069-4EFC-B12C-13BEC01E41AD}"/>
              </a:ext>
            </a:extLst>
          </p:cNvPr>
          <p:cNvPicPr>
            <a:picLocks noChangeAspect="1"/>
          </p:cNvPicPr>
          <p:nvPr/>
        </p:nvPicPr>
        <p:blipFill rotWithShape="1">
          <a:blip r:embed="rId2">
            <a:extLst>
              <a:ext uri="{28A0092B-C50C-407E-A947-70E740481C1C}">
                <a14:useLocalDpi xmlns:a14="http://schemas.microsoft.com/office/drawing/2010/main" val="0"/>
              </a:ext>
            </a:extLst>
          </a:blip>
          <a:srcRect l="27249" r="17563"/>
          <a:stretch/>
        </p:blipFill>
        <p:spPr>
          <a:xfrm>
            <a:off x="154443" y="141826"/>
            <a:ext cx="2652736" cy="6561254"/>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10098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3447098"/>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1Sam 9v1-2</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A Benjamite, a </a:t>
            </a:r>
            <a:r>
              <a:rPr lang="en-GB" sz="2800" b="1" u="sng" dirty="0">
                <a:solidFill>
                  <a:srgbClr val="00B0F0"/>
                </a:solidFill>
                <a:latin typeface="Dubai Light" panose="020B0303030403030204" pitchFamily="34" charset="-78"/>
                <a:cs typeface="Dubai Light" panose="020B0303030403030204" pitchFamily="34" charset="-78"/>
              </a:rPr>
              <a:t>mighty</a:t>
            </a:r>
            <a:r>
              <a:rPr lang="en-GB" sz="2800" dirty="0">
                <a:solidFill>
                  <a:srgbClr val="525038"/>
                </a:solidFill>
                <a:latin typeface="Dubai Light" panose="020B0303030403030204" pitchFamily="34" charset="-78"/>
                <a:cs typeface="Dubai Light" panose="020B0303030403030204" pitchFamily="34" charset="-78"/>
              </a:rPr>
              <a:t> man of </a:t>
            </a:r>
            <a:r>
              <a:rPr lang="en-GB" sz="2800" b="1" u="sng" dirty="0">
                <a:solidFill>
                  <a:srgbClr val="00B0F0"/>
                </a:solidFill>
                <a:latin typeface="Dubai Light" panose="020B0303030403030204" pitchFamily="34" charset="-78"/>
                <a:cs typeface="Dubai Light" panose="020B0303030403030204" pitchFamily="34" charset="-78"/>
              </a:rPr>
              <a:t>power</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A </a:t>
            </a:r>
            <a:r>
              <a:rPr lang="en-GB" sz="2800" b="1" u="sng" dirty="0">
                <a:solidFill>
                  <a:srgbClr val="00B0F0"/>
                </a:solidFill>
                <a:latin typeface="Dubai Light" panose="020B0303030403030204" pitchFamily="34" charset="-78"/>
                <a:cs typeface="Dubai Light" panose="020B0303030403030204" pitchFamily="34" charset="-78"/>
              </a:rPr>
              <a:t>choice</a:t>
            </a:r>
            <a:r>
              <a:rPr lang="en-GB" sz="2800" dirty="0">
                <a:solidFill>
                  <a:srgbClr val="525038"/>
                </a:solidFill>
                <a:latin typeface="Dubai Light" panose="020B0303030403030204" pitchFamily="34" charset="-78"/>
                <a:cs typeface="Dubai Light" panose="020B0303030403030204" pitchFamily="34" charset="-78"/>
              </a:rPr>
              <a:t> young man, and a </a:t>
            </a:r>
            <a:r>
              <a:rPr lang="en-GB" sz="2800" b="1" u="sng" dirty="0">
                <a:solidFill>
                  <a:srgbClr val="00B0F0"/>
                </a:solidFill>
                <a:latin typeface="Dubai Light" panose="020B0303030403030204" pitchFamily="34" charset="-78"/>
                <a:cs typeface="Dubai Light" panose="020B0303030403030204" pitchFamily="34" charset="-78"/>
              </a:rPr>
              <a:t>goodly</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Not among the children of Israel a </a:t>
            </a:r>
            <a:r>
              <a:rPr lang="en-GB" sz="2800" b="1" u="sng" dirty="0">
                <a:solidFill>
                  <a:srgbClr val="00B0F0"/>
                </a:solidFill>
                <a:latin typeface="Dubai Light" panose="020B0303030403030204" pitchFamily="34" charset="-78"/>
                <a:cs typeface="Dubai Light" panose="020B0303030403030204" pitchFamily="34" charset="-78"/>
              </a:rPr>
              <a:t>goodlier</a:t>
            </a:r>
            <a:r>
              <a:rPr lang="en-GB" sz="2800" dirty="0">
                <a:solidFill>
                  <a:srgbClr val="525038"/>
                </a:solidFill>
                <a:latin typeface="Dubai Light" panose="020B0303030403030204" pitchFamily="34" charset="-78"/>
                <a:cs typeface="Dubai Light" panose="020B0303030403030204" pitchFamily="34" charset="-78"/>
              </a:rPr>
              <a:t> person</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From his shoulders and upwards he was </a:t>
            </a:r>
            <a:r>
              <a:rPr lang="en-GB" sz="2800" b="1" u="sng" dirty="0">
                <a:solidFill>
                  <a:srgbClr val="00B0F0"/>
                </a:solidFill>
                <a:latin typeface="Dubai Light" panose="020B0303030403030204" pitchFamily="34" charset="-78"/>
                <a:cs typeface="Dubai Light" panose="020B0303030403030204" pitchFamily="34" charset="-78"/>
              </a:rPr>
              <a:t>higher</a:t>
            </a:r>
            <a:r>
              <a:rPr lang="en-GB" sz="2800" dirty="0">
                <a:solidFill>
                  <a:srgbClr val="525038"/>
                </a:solidFill>
                <a:latin typeface="Dubai Light" panose="020B0303030403030204" pitchFamily="34" charset="-78"/>
                <a:cs typeface="Dubai Light" panose="020B0303030403030204" pitchFamily="34" charset="-78"/>
              </a:rPr>
              <a:t> than any</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Samuel and Saul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5C2F85E-E069-4EFC-B12C-13BEC01E41AD}"/>
              </a:ext>
            </a:extLst>
          </p:cNvPr>
          <p:cNvPicPr>
            <a:picLocks noChangeAspect="1"/>
          </p:cNvPicPr>
          <p:nvPr/>
        </p:nvPicPr>
        <p:blipFill rotWithShape="1">
          <a:blip r:embed="rId2">
            <a:extLst>
              <a:ext uri="{28A0092B-C50C-407E-A947-70E740481C1C}">
                <a14:useLocalDpi xmlns:a14="http://schemas.microsoft.com/office/drawing/2010/main" val="0"/>
              </a:ext>
            </a:extLst>
          </a:blip>
          <a:srcRect l="27249" r="17563"/>
          <a:stretch/>
        </p:blipFill>
        <p:spPr>
          <a:xfrm>
            <a:off x="154443" y="141826"/>
            <a:ext cx="2652736" cy="6561254"/>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3284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1819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470295-6716-4528-BC79-3F47561F3C24}"/>
              </a:ext>
            </a:extLst>
          </p:cNvPr>
          <p:cNvPicPr>
            <a:picLocks noChangeAspect="1"/>
          </p:cNvPicPr>
          <p:nvPr/>
        </p:nvPicPr>
        <p:blipFill rotWithShape="1">
          <a:blip r:embed="rId2">
            <a:extLst>
              <a:ext uri="{28A0092B-C50C-407E-A947-70E740481C1C}">
                <a14:useLocalDpi xmlns:a14="http://schemas.microsoft.com/office/drawing/2010/main" val="0"/>
              </a:ext>
            </a:extLst>
          </a:blip>
          <a:srcRect l="9575" t="-260" r="55928" b="260"/>
          <a:stretch/>
        </p:blipFill>
        <p:spPr>
          <a:xfrm>
            <a:off x="166811" y="168577"/>
            <a:ext cx="2644346" cy="6528572"/>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A5FBFA33-35F3-419E-B53F-E8929BEF37FA}"/>
              </a:ext>
            </a:extLst>
          </p:cNvPr>
          <p:cNvSpPr txBox="1"/>
          <p:nvPr/>
        </p:nvSpPr>
        <p:spPr>
          <a:xfrm>
            <a:off x="2953265" y="333816"/>
            <a:ext cx="9076319" cy="646331"/>
          </a:xfrm>
          <a:prstGeom prst="rect">
            <a:avLst/>
          </a:prstGeom>
          <a:noFill/>
        </p:spPr>
        <p:txBody>
          <a:bodyPr wrap="square" rtlCol="0">
            <a:spAutoFit/>
          </a:bodyPr>
          <a:lstStyle/>
          <a:p>
            <a:pPr algn="ctr"/>
            <a:r>
              <a:rPr lang="en-GB" sz="3600" dirty="0">
                <a:solidFill>
                  <a:srgbClr val="525038"/>
                </a:solidFill>
                <a:latin typeface="Copperplate Gothic Light" panose="020E0507020206020404" pitchFamily="34" charset="0"/>
              </a:rPr>
              <a:t>Hophni and Phinehas…and Samuel</a:t>
            </a:r>
          </a:p>
        </p:txBody>
      </p:sp>
      <p:sp>
        <p:nvSpPr>
          <p:cNvPr id="8" name="TextBox 7">
            <a:extLst>
              <a:ext uri="{FF2B5EF4-FFF2-40B4-BE49-F238E27FC236}">
                <a16:creationId xmlns:a16="http://schemas.microsoft.com/office/drawing/2014/main" id="{2C5F9FF6-4322-498C-81BD-56770655F461}"/>
              </a:ext>
            </a:extLst>
          </p:cNvPr>
          <p:cNvSpPr txBox="1"/>
          <p:nvPr/>
        </p:nvSpPr>
        <p:spPr>
          <a:xfrm>
            <a:off x="3113903" y="1332059"/>
            <a:ext cx="8730047" cy="5109091"/>
          </a:xfrm>
          <a:prstGeom prst="rect">
            <a:avLst/>
          </a:prstGeom>
          <a:noFill/>
        </p:spPr>
        <p:txBody>
          <a:bodyPr wrap="square" rtlCol="0">
            <a:spAutoFit/>
          </a:bodyPr>
          <a:lstStyle/>
          <a:p>
            <a:pPr marL="1257300" indent="-1257300">
              <a:tabLst>
                <a:tab pos="1076325" algn="l"/>
              </a:tabLst>
            </a:pPr>
            <a:r>
              <a:rPr lang="en-GB" sz="2800" dirty="0">
                <a:solidFill>
                  <a:srgbClr val="FF0000"/>
                </a:solidFill>
                <a:latin typeface="Dubai Light" panose="020B0303030403030204" pitchFamily="34" charset="-78"/>
                <a:cs typeface="Dubai Light" panose="020B0303030403030204" pitchFamily="34" charset="-78"/>
              </a:rPr>
              <a:t>(v11)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a:t>
            </a:r>
            <a:r>
              <a:rPr lang="en-GB" sz="2800" i="1" dirty="0">
                <a:solidFill>
                  <a:srgbClr val="525038"/>
                </a:solidFill>
                <a:latin typeface="Dubai Light" panose="020B0303030403030204" pitchFamily="34" charset="-78"/>
                <a:cs typeface="Dubai Light" panose="020B0303030403030204" pitchFamily="34" charset="-78"/>
              </a:rPr>
              <a:t>ministered unto Yahweh</a:t>
            </a:r>
          </a:p>
          <a:p>
            <a:pPr marL="1257300" indent="-1257300">
              <a:tabLst>
                <a:tab pos="1076325" algn="l"/>
              </a:tabLst>
            </a:pPr>
            <a:r>
              <a:rPr lang="en-GB" sz="2800" dirty="0">
                <a:solidFill>
                  <a:srgbClr val="FF0000"/>
                </a:solidFill>
                <a:latin typeface="Dubai Light" panose="020B0303030403030204" pitchFamily="34" charset="-78"/>
                <a:cs typeface="Dubai Light" panose="020B0303030403030204" pitchFamily="34" charset="-78"/>
              </a:rPr>
              <a:t>(v12)</a:t>
            </a:r>
            <a:r>
              <a:rPr lang="en-GB" sz="2800" dirty="0">
                <a:solidFill>
                  <a:srgbClr val="525038"/>
                </a:solidFill>
                <a:latin typeface="Dubai Light" panose="020B0303030403030204" pitchFamily="34" charset="-78"/>
                <a:cs typeface="Dubai Light" panose="020B0303030403030204" pitchFamily="34" charset="-78"/>
              </a:rPr>
              <a:t>	</a:t>
            </a:r>
            <a:r>
              <a:rPr lang="en-GB" sz="2800" b="1" dirty="0">
                <a:solidFill>
                  <a:schemeClr val="accent2"/>
                </a:solidFill>
                <a:latin typeface="Dubai Light" panose="020B0303030403030204" pitchFamily="34" charset="-78"/>
                <a:cs typeface="Dubai Light" panose="020B0303030403030204" pitchFamily="34" charset="-78"/>
              </a:rPr>
              <a:t>Hophni and Phinehas </a:t>
            </a:r>
            <a:r>
              <a:rPr lang="en-GB" sz="2800" i="1" dirty="0">
                <a:solidFill>
                  <a:srgbClr val="525038"/>
                </a:solidFill>
                <a:latin typeface="Dubai Light" panose="020B0303030403030204" pitchFamily="34" charset="-78"/>
                <a:cs typeface="Dubai Light" panose="020B0303030403030204" pitchFamily="34" charset="-78"/>
              </a:rPr>
              <a:t>– Sons of Belial</a:t>
            </a:r>
          </a:p>
          <a:p>
            <a:pPr marL="1257300" indent="-1257300">
              <a:tabLst>
                <a:tab pos="1076325" algn="l"/>
              </a:tabLst>
            </a:pPr>
            <a:endParaRPr lang="en-GB" sz="2800" i="1" dirty="0">
              <a:solidFill>
                <a:srgbClr val="525038"/>
              </a:solidFill>
              <a:latin typeface="Dubai Light" panose="020B0303030403030204" pitchFamily="34" charset="-78"/>
              <a:cs typeface="Dubai Light" panose="020B0303030403030204" pitchFamily="34" charset="-78"/>
            </a:endParaRPr>
          </a:p>
          <a:p>
            <a:pPr marL="1257300" indent="-1257300">
              <a:tabLst>
                <a:tab pos="1076325" algn="l"/>
              </a:tabLst>
            </a:pPr>
            <a:r>
              <a:rPr lang="en-GB" sz="2800" dirty="0">
                <a:solidFill>
                  <a:srgbClr val="FF0000"/>
                </a:solidFill>
                <a:latin typeface="Dubai Light" panose="020B0303030403030204" pitchFamily="34" charset="-78"/>
                <a:cs typeface="Dubai Light" panose="020B0303030403030204" pitchFamily="34" charset="-78"/>
              </a:rPr>
              <a:t>(v17)</a:t>
            </a:r>
            <a:r>
              <a:rPr lang="en-GB" sz="2800" i="1" dirty="0">
                <a:solidFill>
                  <a:srgbClr val="525038"/>
                </a:solidFill>
                <a:latin typeface="Dubai Light" panose="020B0303030403030204" pitchFamily="34" charset="-78"/>
                <a:cs typeface="Dubai Light" panose="020B0303030403030204" pitchFamily="34" charset="-78"/>
              </a:rPr>
              <a:t>	</a:t>
            </a:r>
            <a:r>
              <a:rPr lang="en-GB" sz="2800" b="1" dirty="0">
                <a:solidFill>
                  <a:schemeClr val="accent2"/>
                </a:solidFill>
                <a:latin typeface="Dubai Light" panose="020B0303030403030204" pitchFamily="34" charset="-78"/>
                <a:cs typeface="Dubai Light" panose="020B0303030403030204" pitchFamily="34" charset="-78"/>
              </a:rPr>
              <a:t>Hophni and Phinehas </a:t>
            </a:r>
            <a:r>
              <a:rPr lang="en-GB" sz="2800" i="1" dirty="0">
                <a:solidFill>
                  <a:srgbClr val="525038"/>
                </a:solidFill>
                <a:latin typeface="Dubai Light" panose="020B0303030403030204" pitchFamily="34" charset="-78"/>
                <a:cs typeface="Dubai Light" panose="020B0303030403030204" pitchFamily="34" charset="-78"/>
              </a:rPr>
              <a:t>– very great sinners</a:t>
            </a:r>
            <a:endParaRPr lang="en-GB" sz="2800" dirty="0">
              <a:solidFill>
                <a:srgbClr val="525038"/>
              </a:solidFill>
              <a:latin typeface="Dubai Light" panose="020B0303030403030204" pitchFamily="34" charset="-78"/>
              <a:cs typeface="Dubai Light" panose="020B0303030403030204" pitchFamily="34" charset="-78"/>
            </a:endParaRPr>
          </a:p>
          <a:p>
            <a:pPr marL="2333625" indent="-2333625">
              <a:tabLst>
                <a:tab pos="1076325" algn="l"/>
              </a:tabLst>
            </a:pPr>
            <a:r>
              <a:rPr lang="en-GB" sz="2800" dirty="0">
                <a:solidFill>
                  <a:srgbClr val="FF0000"/>
                </a:solidFill>
                <a:latin typeface="Dubai Light" panose="020B0303030403030204" pitchFamily="34" charset="-78"/>
                <a:cs typeface="Dubai Light" panose="020B0303030403030204" pitchFamily="34" charset="-78"/>
              </a:rPr>
              <a:t>(18)    </a:t>
            </a:r>
            <a:r>
              <a:rPr lang="en-GB" sz="2800" b="1" dirty="0">
                <a:solidFill>
                  <a:srgbClr val="00B0F0"/>
                </a:solidFill>
                <a:latin typeface="Dubai Light" panose="020B0303030403030204" pitchFamily="34" charset="-78"/>
                <a:cs typeface="Dubai Light" panose="020B0303030403030204" pitchFamily="34" charset="-78"/>
              </a:rPr>
              <a:t> Samuel </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ministered before Yahweh</a:t>
            </a:r>
          </a:p>
          <a:p>
            <a:pPr marL="2333625" indent="-2333625">
              <a:tabLst>
                <a:tab pos="1076325" algn="l"/>
              </a:tabLst>
            </a:pPr>
            <a:endParaRPr lang="en-GB" sz="2800" dirty="0">
              <a:solidFill>
                <a:srgbClr val="525038"/>
              </a:solidFill>
              <a:latin typeface="Dubai Light" panose="020B0303030403030204" pitchFamily="34" charset="-78"/>
              <a:cs typeface="Dubai Light" panose="020B0303030403030204" pitchFamily="34" charset="-78"/>
            </a:endParaRP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(v21)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grew before </a:t>
            </a:r>
            <a:r>
              <a:rPr lang="en-GB" sz="2800" i="1" dirty="0">
                <a:solidFill>
                  <a:srgbClr val="525038"/>
                </a:solidFill>
                <a:latin typeface="Dubai Light" panose="020B0303030403030204" pitchFamily="34" charset="-78"/>
                <a:cs typeface="Dubai Light" panose="020B0303030403030204" pitchFamily="34" charset="-78"/>
              </a:rPr>
              <a:t>Yahweh</a:t>
            </a: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(v22)</a:t>
            </a:r>
            <a:r>
              <a:rPr lang="en-GB" sz="2800" dirty="0">
                <a:solidFill>
                  <a:srgbClr val="525038"/>
                </a:solidFill>
                <a:latin typeface="Dubai Light" panose="020B0303030403030204" pitchFamily="34" charset="-78"/>
                <a:cs typeface="Dubai Light" panose="020B0303030403030204" pitchFamily="34" charset="-78"/>
              </a:rPr>
              <a:t>	</a:t>
            </a:r>
            <a:r>
              <a:rPr lang="en-GB" sz="2800" b="1" dirty="0">
                <a:solidFill>
                  <a:schemeClr val="accent2"/>
                </a:solidFill>
                <a:latin typeface="Dubai Light" panose="020B0303030403030204" pitchFamily="34" charset="-78"/>
                <a:cs typeface="Dubai Light" panose="020B0303030403030204" pitchFamily="34" charset="-78"/>
              </a:rPr>
              <a:t>Hophni and Phinehas </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did to ALL Israel</a:t>
            </a:r>
          </a:p>
          <a:p>
            <a:pPr marL="2782888" indent="-2782888">
              <a:tabLst>
                <a:tab pos="1076325" algn="l"/>
              </a:tabLst>
            </a:pPr>
            <a:endParaRPr lang="en-GB" sz="2800" i="1" dirty="0">
              <a:solidFill>
                <a:srgbClr val="525038"/>
              </a:solidFill>
              <a:latin typeface="Dubai Light" panose="020B0303030403030204" pitchFamily="34" charset="-78"/>
              <a:cs typeface="Dubai Light" panose="020B0303030403030204" pitchFamily="34" charset="-78"/>
            </a:endParaRP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(v25)</a:t>
            </a:r>
            <a:r>
              <a:rPr lang="en-GB" sz="2800" dirty="0">
                <a:solidFill>
                  <a:srgbClr val="525038"/>
                </a:solidFill>
                <a:latin typeface="Dubai Light" panose="020B0303030403030204" pitchFamily="34" charset="-78"/>
                <a:cs typeface="Dubai Light" panose="020B0303030403030204" pitchFamily="34" charset="-78"/>
              </a:rPr>
              <a:t>	</a:t>
            </a:r>
            <a:r>
              <a:rPr lang="en-GB" sz="2800" b="1" dirty="0">
                <a:solidFill>
                  <a:schemeClr val="accent2"/>
                </a:solidFill>
                <a:latin typeface="Dubai Light" panose="020B0303030403030204" pitchFamily="34" charset="-78"/>
                <a:cs typeface="Dubai Light" panose="020B0303030403030204" pitchFamily="34" charset="-78"/>
              </a:rPr>
              <a:t>Hophni and Phinehas </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disobedient to parent (Eli)</a:t>
            </a: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(v26)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a:t>
            </a:r>
            <a:r>
              <a:rPr lang="en-GB" sz="2800" i="1" dirty="0">
                <a:solidFill>
                  <a:srgbClr val="525038"/>
                </a:solidFill>
                <a:latin typeface="Dubai Light" panose="020B0303030403030204" pitchFamily="34" charset="-78"/>
                <a:cs typeface="Dubai Light" panose="020B0303030403030204" pitchFamily="34" charset="-78"/>
              </a:rPr>
              <a:t>grew on and in favour with Yahweh</a:t>
            </a:r>
          </a:p>
          <a:p>
            <a:endParaRPr lang="en-GB" dirty="0"/>
          </a:p>
        </p:txBody>
      </p:sp>
    </p:spTree>
    <p:extLst>
      <p:ext uri="{BB962C8B-B14F-4D97-AF65-F5344CB8AC3E}">
        <p14:creationId xmlns:p14="http://schemas.microsoft.com/office/powerpoint/2010/main" val="27783110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831504" y="1612559"/>
            <a:ext cx="8012446" cy="5109091"/>
          </a:xfrm>
          <a:prstGeom prst="rect">
            <a:avLst/>
          </a:prstGeom>
          <a:noFill/>
        </p:spPr>
        <p:txBody>
          <a:bodyPr wrap="square" rtlCol="0">
            <a:spAutoFit/>
          </a:bodyPr>
          <a:lstStyle/>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Cares for his father – 9v5</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Listens to his servant – 9v10</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Feels insignificant – 9v21</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Enjoys being among the prophets – 10v9-10</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Listens to Samuel – 10v16</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Still feels insignificant – 10v22-23</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Patient and gentle – 10v27</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Reticence to grab power – 11v5</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Displays righteous anger – 11v6</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Looked to Samuel for guidance – 11v7</a:t>
            </a: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Merciful – 11v12-13</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Saul’s Qualities</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4F99508-FB92-40B6-BF7D-E09A643B8A05}"/>
              </a:ext>
            </a:extLst>
          </p:cNvPr>
          <p:cNvPicPr>
            <a:picLocks noChangeAspect="1"/>
          </p:cNvPicPr>
          <p:nvPr/>
        </p:nvPicPr>
        <p:blipFill rotWithShape="1">
          <a:blip r:embed="rId2">
            <a:extLst>
              <a:ext uri="{28A0092B-C50C-407E-A947-70E740481C1C}">
                <a14:useLocalDpi xmlns:a14="http://schemas.microsoft.com/office/drawing/2010/main" val="0"/>
              </a:ext>
            </a:extLst>
          </a:blip>
          <a:srcRect l="14204" t="4335" r="40201" b="8910"/>
          <a:stretch/>
        </p:blipFill>
        <p:spPr>
          <a:xfrm>
            <a:off x="160621" y="160838"/>
            <a:ext cx="2650541" cy="6536315"/>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10421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195207" y="4429899"/>
            <a:ext cx="11774365" cy="2248930"/>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444839" y="4775890"/>
            <a:ext cx="11265237" cy="1708160"/>
          </a:xfrm>
          <a:prstGeom prst="rect">
            <a:avLst/>
          </a:prstGeom>
          <a:noFill/>
        </p:spPr>
        <p:txBody>
          <a:bodyPr wrap="square" rtlCol="0">
            <a:spAutoFit/>
          </a:bodyPr>
          <a:lstStyle/>
          <a:p>
            <a:pPr algn="ctr"/>
            <a:r>
              <a:rPr lang="en-GB" sz="4400" dirty="0">
                <a:latin typeface="Copperplate Gothic Light" panose="020E0507020206020404" pitchFamily="34" charset="0"/>
              </a:rPr>
              <a:t>Study 6 – Samuel and David</a:t>
            </a:r>
          </a:p>
          <a:p>
            <a:pPr algn="ctr">
              <a:spcBef>
                <a:spcPts val="1800"/>
              </a:spcBef>
            </a:pPr>
            <a:r>
              <a:rPr lang="en-GB" sz="2800" dirty="0">
                <a:latin typeface="Dubai Light" panose="020B0303030403030204" pitchFamily="34" charset="-78"/>
                <a:cs typeface="Dubai Light" panose="020B0303030403030204" pitchFamily="34" charset="-78"/>
              </a:rPr>
              <a:t>Samuel – Israel’s greatest reformer</a:t>
            </a:r>
          </a:p>
          <a:p>
            <a:endParaRPr lang="en-GB" dirty="0"/>
          </a:p>
        </p:txBody>
      </p:sp>
      <p:cxnSp>
        <p:nvCxnSpPr>
          <p:cNvPr id="10" name="Straight Connector 9">
            <a:extLst>
              <a:ext uri="{FF2B5EF4-FFF2-40B4-BE49-F238E27FC236}">
                <a16:creationId xmlns:a16="http://schemas.microsoft.com/office/drawing/2014/main" id="{4D62E1EC-8859-49BD-AC5A-8BD53035718D}"/>
              </a:ext>
            </a:extLst>
          </p:cNvPr>
          <p:cNvCxnSpPr/>
          <p:nvPr/>
        </p:nvCxnSpPr>
        <p:spPr>
          <a:xfrm>
            <a:off x="1995615" y="5579080"/>
            <a:ext cx="8172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7A929B-B786-43FB-9A5D-C8F29AA1A5C1}"/>
              </a:ext>
            </a:extLst>
          </p:cNvPr>
          <p:cNvPicPr>
            <a:picLocks noChangeAspect="1"/>
          </p:cNvPicPr>
          <p:nvPr/>
        </p:nvPicPr>
        <p:blipFill rotWithShape="1">
          <a:blip r:embed="rId2">
            <a:extLst>
              <a:ext uri="{28A0092B-C50C-407E-A947-70E740481C1C}">
                <a14:useLocalDpi xmlns:a14="http://schemas.microsoft.com/office/drawing/2010/main" val="0"/>
              </a:ext>
            </a:extLst>
          </a:blip>
          <a:srcRect r="27796"/>
          <a:stretch/>
        </p:blipFill>
        <p:spPr>
          <a:xfrm>
            <a:off x="3639061" y="175135"/>
            <a:ext cx="4528756" cy="4057200"/>
          </a:xfrm>
          <a:prstGeom prst="rect">
            <a:avLst/>
          </a:prstGeom>
        </p:spPr>
      </p:pic>
      <p:pic>
        <p:nvPicPr>
          <p:cNvPr id="8" name="Picture 7">
            <a:extLst>
              <a:ext uri="{FF2B5EF4-FFF2-40B4-BE49-F238E27FC236}">
                <a16:creationId xmlns:a16="http://schemas.microsoft.com/office/drawing/2014/main" id="{B80A9954-3855-46B6-9A88-E9BD72ED3071}"/>
              </a:ext>
            </a:extLst>
          </p:cNvPr>
          <p:cNvPicPr>
            <a:picLocks noChangeAspect="1"/>
          </p:cNvPicPr>
          <p:nvPr/>
        </p:nvPicPr>
        <p:blipFill rotWithShape="1">
          <a:blip r:embed="rId3">
            <a:extLst>
              <a:ext uri="{28A0092B-C50C-407E-A947-70E740481C1C}">
                <a14:useLocalDpi xmlns:a14="http://schemas.microsoft.com/office/drawing/2010/main" val="0"/>
              </a:ext>
            </a:extLst>
          </a:blip>
          <a:srcRect l="6660" r="8116"/>
          <a:stretch/>
        </p:blipFill>
        <p:spPr>
          <a:xfrm>
            <a:off x="228596" y="175135"/>
            <a:ext cx="3194226" cy="4057200"/>
          </a:xfrm>
          <a:prstGeom prst="rect">
            <a:avLst/>
          </a:prstGeom>
        </p:spPr>
      </p:pic>
      <p:pic>
        <p:nvPicPr>
          <p:cNvPr id="16" name="Picture 15">
            <a:extLst>
              <a:ext uri="{FF2B5EF4-FFF2-40B4-BE49-F238E27FC236}">
                <a16:creationId xmlns:a16="http://schemas.microsoft.com/office/drawing/2014/main" id="{4B0D5BDD-2721-4C1C-8647-B34A0140C994}"/>
              </a:ext>
            </a:extLst>
          </p:cNvPr>
          <p:cNvPicPr>
            <a:picLocks noChangeAspect="1"/>
          </p:cNvPicPr>
          <p:nvPr/>
        </p:nvPicPr>
        <p:blipFill rotWithShape="1">
          <a:blip r:embed="rId4">
            <a:extLst>
              <a:ext uri="{28A0092B-C50C-407E-A947-70E740481C1C}">
                <a14:useLocalDpi xmlns:a14="http://schemas.microsoft.com/office/drawing/2010/main" val="0"/>
              </a:ext>
            </a:extLst>
          </a:blip>
          <a:srcRect b="4591"/>
          <a:stretch/>
        </p:blipFill>
        <p:spPr>
          <a:xfrm>
            <a:off x="8397535" y="175135"/>
            <a:ext cx="3540159" cy="4057200"/>
          </a:xfrm>
          <a:prstGeom prst="rect">
            <a:avLst/>
          </a:prstGeom>
        </p:spPr>
      </p:pic>
    </p:spTree>
    <p:extLst>
      <p:ext uri="{BB962C8B-B14F-4D97-AF65-F5344CB8AC3E}">
        <p14:creationId xmlns:p14="http://schemas.microsoft.com/office/powerpoint/2010/main" val="553549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4678204"/>
          </a:xfrm>
          <a:prstGeom prst="rect">
            <a:avLst/>
          </a:prstGeom>
          <a:noFill/>
        </p:spPr>
        <p:txBody>
          <a:bodyPr wrap="square" rtlCol="0">
            <a:spAutoFit/>
          </a:bodyPr>
          <a:lstStyle/>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Doesn’t know where the prophet lives but knows he should bring a gift – 9v6</a:t>
            </a:r>
          </a:p>
          <a:p>
            <a:pPr marL="457200" indent="-457200">
              <a:buFont typeface="Wingdings" panose="05000000000000000000" pitchFamily="2" charset="2"/>
              <a:buChar char="§"/>
            </a:pPr>
            <a:endParaRPr lang="en-GB" sz="2800" dirty="0">
              <a:solidFill>
                <a:srgbClr val="525038"/>
              </a:solidFill>
              <a:latin typeface="Dubai Light" panose="020B0303030403030204" pitchFamily="34" charset="-78"/>
              <a:cs typeface="Dubai Light" panose="020B0303030403030204" pitchFamily="34" charset="-78"/>
            </a:endParaRP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Doesn’t know who Samuel is – the most recognisable man in all Israel with mantle and long hair – 9v18-19</a:t>
            </a:r>
          </a:p>
          <a:p>
            <a:pPr marL="457200" indent="-457200">
              <a:buFont typeface="Wingdings" panose="05000000000000000000" pitchFamily="2" charset="2"/>
              <a:buChar char="§"/>
            </a:pPr>
            <a:endParaRPr lang="en-GB" sz="2800" dirty="0">
              <a:solidFill>
                <a:srgbClr val="525038"/>
              </a:solidFill>
              <a:latin typeface="Dubai Light" panose="020B0303030403030204" pitchFamily="34" charset="-78"/>
              <a:cs typeface="Dubai Light" panose="020B0303030403030204" pitchFamily="34" charset="-78"/>
            </a:endParaRP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Never been to a school of the prophets – 10v11</a:t>
            </a:r>
          </a:p>
          <a:p>
            <a:pPr marL="457200" indent="-457200">
              <a:buFont typeface="Wingdings" panose="05000000000000000000" pitchFamily="2" charset="2"/>
              <a:buChar char="§"/>
            </a:pPr>
            <a:endParaRPr lang="en-GB" sz="2800" dirty="0">
              <a:solidFill>
                <a:srgbClr val="525038"/>
              </a:solidFill>
              <a:latin typeface="Dubai Light" panose="020B0303030403030204" pitchFamily="34" charset="-78"/>
              <a:cs typeface="Dubai Light" panose="020B0303030403030204" pitchFamily="34" charset="-78"/>
            </a:endParaRPr>
          </a:p>
          <a:p>
            <a:pPr marL="457200" indent="-457200">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Doesn’t read the constitution – 10v25, or write out a copy of the law – </a:t>
            </a:r>
            <a:r>
              <a:rPr lang="en-GB" sz="2800" dirty="0" err="1">
                <a:solidFill>
                  <a:srgbClr val="525038"/>
                </a:solidFill>
                <a:latin typeface="Dubai Light" panose="020B0303030403030204" pitchFamily="34" charset="-78"/>
                <a:cs typeface="Dubai Light" panose="020B0303030403030204" pitchFamily="34" charset="-78"/>
              </a:rPr>
              <a:t>Deut</a:t>
            </a:r>
            <a:r>
              <a:rPr lang="en-GB" sz="2800" dirty="0">
                <a:solidFill>
                  <a:srgbClr val="525038"/>
                </a:solidFill>
                <a:latin typeface="Dubai Light" panose="020B0303030403030204" pitchFamily="34" charset="-78"/>
                <a:cs typeface="Dubai Light" panose="020B0303030403030204" pitchFamily="34" charset="-78"/>
              </a:rPr>
              <a:t> 17v18</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Saul’s Spiritual State</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4F99508-FB92-40B6-BF7D-E09A643B8A05}"/>
              </a:ext>
            </a:extLst>
          </p:cNvPr>
          <p:cNvPicPr>
            <a:picLocks noChangeAspect="1"/>
          </p:cNvPicPr>
          <p:nvPr/>
        </p:nvPicPr>
        <p:blipFill rotWithShape="1">
          <a:blip r:embed="rId2">
            <a:extLst>
              <a:ext uri="{28A0092B-C50C-407E-A947-70E740481C1C}">
                <a14:useLocalDpi xmlns:a14="http://schemas.microsoft.com/office/drawing/2010/main" val="0"/>
              </a:ext>
            </a:extLst>
          </a:blip>
          <a:srcRect l="14204" t="4335" r="40201" b="8910"/>
          <a:stretch/>
        </p:blipFill>
        <p:spPr>
          <a:xfrm>
            <a:off x="160621" y="160838"/>
            <a:ext cx="2650541" cy="6536315"/>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571350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4247317"/>
          </a:xfrm>
          <a:prstGeom prst="rect">
            <a:avLst/>
          </a:prstGeom>
          <a:noFill/>
        </p:spPr>
        <p:txBody>
          <a:bodyPr wrap="square" rtlCol="0">
            <a:spAutoFit/>
          </a:bodyPr>
          <a:lstStyle/>
          <a:p>
            <a:pPr marL="457200" indent="-457200">
              <a:buFont typeface="Wingdings" panose="05000000000000000000" pitchFamily="2" charset="2"/>
              <a:buChar char="§"/>
            </a:pPr>
            <a:r>
              <a:rPr lang="en-GB" sz="2800" b="1" dirty="0">
                <a:solidFill>
                  <a:srgbClr val="525038"/>
                </a:solidFill>
                <a:latin typeface="Dubai Light" panose="020B0303030403030204" pitchFamily="34" charset="-78"/>
                <a:cs typeface="Dubai Light" panose="020B0303030403030204" pitchFamily="34" charset="-78"/>
              </a:rPr>
              <a:t>1Sam 10v11</a:t>
            </a:r>
          </a:p>
          <a:p>
            <a:r>
              <a:rPr lang="en-GB" sz="2800" dirty="0">
                <a:solidFill>
                  <a:srgbClr val="525038"/>
                </a:solidFill>
                <a:latin typeface="Dubai Light" panose="020B0303030403030204" pitchFamily="34" charset="-78"/>
                <a:cs typeface="Dubai Light" panose="020B0303030403030204" pitchFamily="34" charset="-78"/>
              </a:rPr>
              <a:t>	Is Saul among the prophets	</a:t>
            </a:r>
            <a:r>
              <a:rPr lang="en-GB" sz="2800" b="1" dirty="0">
                <a:solidFill>
                  <a:srgbClr val="525038"/>
                </a:solidFill>
                <a:latin typeface="Dubai Light" panose="020B0303030403030204" pitchFamily="34" charset="-78"/>
                <a:cs typeface="Dubai Light" panose="020B0303030403030204" pitchFamily="34" charset="-78"/>
              </a:rPr>
              <a:t>Matt 13v54-55</a:t>
            </a:r>
          </a:p>
          <a:p>
            <a:endParaRPr lang="en-GB" sz="2800" dirty="0">
              <a:solidFill>
                <a:srgbClr val="525038"/>
              </a:solidFill>
              <a:latin typeface="Dubai Light" panose="020B0303030403030204" pitchFamily="34" charset="-78"/>
              <a:cs typeface="Dubai Light" panose="020B0303030403030204" pitchFamily="34" charset="-78"/>
            </a:endParaRPr>
          </a:p>
          <a:p>
            <a:pPr marL="457200" indent="-457200">
              <a:buFont typeface="Wingdings" panose="05000000000000000000" pitchFamily="2" charset="2"/>
              <a:buChar char="§"/>
            </a:pPr>
            <a:r>
              <a:rPr lang="en-GB" sz="2800" b="1" dirty="0">
                <a:solidFill>
                  <a:srgbClr val="525038"/>
                </a:solidFill>
                <a:latin typeface="Dubai Light" panose="020B0303030403030204" pitchFamily="34" charset="-78"/>
                <a:cs typeface="Dubai Light" panose="020B0303030403030204" pitchFamily="34" charset="-78"/>
              </a:rPr>
              <a:t>1Sam 10v27</a:t>
            </a:r>
          </a:p>
          <a:p>
            <a:r>
              <a:rPr lang="en-GB" sz="2800" dirty="0">
                <a:solidFill>
                  <a:srgbClr val="525038"/>
                </a:solidFill>
                <a:latin typeface="Dubai Light" panose="020B0303030403030204" pitchFamily="34" charset="-78"/>
                <a:cs typeface="Dubai Light" panose="020B0303030403030204" pitchFamily="34" charset="-78"/>
              </a:rPr>
              <a:t>	He held his peace		</a:t>
            </a:r>
            <a:r>
              <a:rPr lang="en-GB" sz="2800" b="1" dirty="0">
                <a:solidFill>
                  <a:srgbClr val="525038"/>
                </a:solidFill>
                <a:latin typeface="Dubai Light" panose="020B0303030403030204" pitchFamily="34" charset="-78"/>
                <a:cs typeface="Dubai Light" panose="020B0303030403030204" pitchFamily="34" charset="-78"/>
              </a:rPr>
              <a:t>Matt 26v63, 27v12,14</a:t>
            </a:r>
          </a:p>
          <a:p>
            <a:endParaRPr lang="en-GB" sz="2800" dirty="0">
              <a:solidFill>
                <a:srgbClr val="525038"/>
              </a:solidFill>
              <a:latin typeface="Dubai Light" panose="020B0303030403030204" pitchFamily="34" charset="-78"/>
              <a:cs typeface="Dubai Light" panose="020B0303030403030204" pitchFamily="34" charset="-78"/>
            </a:endParaRPr>
          </a:p>
          <a:p>
            <a:pPr marL="457200" indent="-457200">
              <a:buFont typeface="Wingdings" panose="05000000000000000000" pitchFamily="2" charset="2"/>
              <a:buChar char="§"/>
            </a:pPr>
            <a:r>
              <a:rPr lang="en-GB" sz="2800" b="1" dirty="0">
                <a:solidFill>
                  <a:srgbClr val="525038"/>
                </a:solidFill>
                <a:latin typeface="Dubai Light" panose="020B0303030403030204" pitchFamily="34" charset="-78"/>
                <a:cs typeface="Dubai Light" panose="020B0303030403030204" pitchFamily="34" charset="-78"/>
              </a:rPr>
              <a:t>1Sam 11v12</a:t>
            </a:r>
          </a:p>
          <a:p>
            <a:r>
              <a:rPr lang="en-GB" sz="2800" dirty="0">
                <a:solidFill>
                  <a:srgbClr val="525038"/>
                </a:solidFill>
                <a:latin typeface="Dubai Light" panose="020B0303030403030204" pitchFamily="34" charset="-78"/>
                <a:cs typeface="Dubai Light" panose="020B0303030403030204" pitchFamily="34" charset="-78"/>
              </a:rPr>
              <a:t>	Bring the men hither that we may put them to death</a:t>
            </a:r>
          </a:p>
          <a:p>
            <a:r>
              <a:rPr lang="en-GB" sz="2800" dirty="0">
                <a:solidFill>
                  <a:srgbClr val="525038"/>
                </a:solidFill>
                <a:latin typeface="Dubai Light" panose="020B0303030403030204" pitchFamily="34" charset="-78"/>
                <a:cs typeface="Dubai Light" panose="020B0303030403030204" pitchFamily="34" charset="-78"/>
              </a:rPr>
              <a:t>						</a:t>
            </a:r>
            <a:r>
              <a:rPr lang="en-GB" sz="2800" b="1" dirty="0">
                <a:solidFill>
                  <a:srgbClr val="525038"/>
                </a:solidFill>
                <a:latin typeface="Dubai Light" panose="020B0303030403030204" pitchFamily="34" charset="-78"/>
                <a:cs typeface="Dubai Light" panose="020B0303030403030204" pitchFamily="34" charset="-78"/>
              </a:rPr>
              <a:t>Luke 19v27</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646331"/>
          </a:xfrm>
          <a:prstGeom prst="rect">
            <a:avLst/>
          </a:prstGeom>
          <a:noFill/>
        </p:spPr>
        <p:txBody>
          <a:bodyPr wrap="square" rtlCol="0">
            <a:spAutoFit/>
          </a:bodyPr>
          <a:lstStyle/>
          <a:p>
            <a:pPr algn="ctr"/>
            <a:r>
              <a:rPr lang="en-GB" sz="3600" dirty="0">
                <a:solidFill>
                  <a:srgbClr val="525038"/>
                </a:solidFill>
                <a:latin typeface="Copperplate Gothic Light" panose="020E0507020206020404" pitchFamily="34" charset="0"/>
              </a:rPr>
              <a:t>Saul  - A Potential Type of Christ</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4F99508-FB92-40B6-BF7D-E09A643B8A05}"/>
              </a:ext>
            </a:extLst>
          </p:cNvPr>
          <p:cNvPicPr>
            <a:picLocks noChangeAspect="1"/>
          </p:cNvPicPr>
          <p:nvPr/>
        </p:nvPicPr>
        <p:blipFill rotWithShape="1">
          <a:blip r:embed="rId2">
            <a:extLst>
              <a:ext uri="{28A0092B-C50C-407E-A947-70E740481C1C}">
                <a14:useLocalDpi xmlns:a14="http://schemas.microsoft.com/office/drawing/2010/main" val="0"/>
              </a:ext>
            </a:extLst>
          </a:blip>
          <a:srcRect l="14204" t="4335" r="40201" b="8910"/>
          <a:stretch/>
        </p:blipFill>
        <p:spPr>
          <a:xfrm>
            <a:off x="160621" y="160838"/>
            <a:ext cx="2650541" cy="6536315"/>
          </a:xfrm>
          <a:prstGeom prst="rect">
            <a:avLst/>
          </a:pr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378101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ground, outdoor, man&#10;&#10;Description automatically generated">
            <a:extLst>
              <a:ext uri="{FF2B5EF4-FFF2-40B4-BE49-F238E27FC236}">
                <a16:creationId xmlns:a16="http://schemas.microsoft.com/office/drawing/2014/main" id="{7CEBD38F-1DF2-4F82-A732-4E8294F75D86}"/>
              </a:ext>
            </a:extLst>
          </p:cNvPr>
          <p:cNvPicPr>
            <a:picLocks noChangeAspect="1"/>
          </p:cNvPicPr>
          <p:nvPr/>
        </p:nvPicPr>
        <p:blipFill rotWithShape="1">
          <a:blip r:embed="rId2">
            <a:extLst>
              <a:ext uri="{28A0092B-C50C-407E-A947-70E740481C1C}">
                <a14:useLocalDpi xmlns:a14="http://schemas.microsoft.com/office/drawing/2010/main" val="0"/>
              </a:ext>
            </a:extLst>
          </a:blip>
          <a:srcRect l="37757" r="34507"/>
          <a:stretch/>
        </p:blipFill>
        <p:spPr>
          <a:xfrm>
            <a:off x="152250" y="133726"/>
            <a:ext cx="2652736" cy="6563422"/>
          </a:xfrm>
          <a:prstGeom prst="rect">
            <a:avLst/>
          </a:prstGeom>
        </p:spPr>
      </p:pic>
      <p:sp>
        <p:nvSpPr>
          <p:cNvPr id="10" name="TextBox 9">
            <a:extLst>
              <a:ext uri="{FF2B5EF4-FFF2-40B4-BE49-F238E27FC236}">
                <a16:creationId xmlns:a16="http://schemas.microsoft.com/office/drawing/2014/main" id="{D834E5D2-8696-4925-A390-F4BD93CCE744}"/>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Samuel Mentoring Saul</a:t>
            </a:r>
          </a:p>
        </p:txBody>
      </p:sp>
      <p:cxnSp>
        <p:nvCxnSpPr>
          <p:cNvPr id="12" name="Straight Connector 11">
            <a:extLst>
              <a:ext uri="{FF2B5EF4-FFF2-40B4-BE49-F238E27FC236}">
                <a16:creationId xmlns:a16="http://schemas.microsoft.com/office/drawing/2014/main" id="{D4C8110B-A3F2-4F38-87ED-EE34E1FB9520}"/>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19275BE-F566-4030-AF5C-6BCD68726E97}"/>
              </a:ext>
            </a:extLst>
          </p:cNvPr>
          <p:cNvSpPr txBox="1"/>
          <p:nvPr/>
        </p:nvSpPr>
        <p:spPr>
          <a:xfrm>
            <a:off x="4504682" y="1427435"/>
            <a:ext cx="5733232" cy="4431983"/>
          </a:xfrm>
          <a:prstGeom prst="rect">
            <a:avLst/>
          </a:prstGeom>
          <a:noFill/>
        </p:spPr>
        <p:txBody>
          <a:bodyPr wrap="square" rtlCol="0">
            <a:spAutoFit/>
          </a:bodyPr>
          <a:lstStyle/>
          <a:p>
            <a:pPr algn="ctr">
              <a:spcBef>
                <a:spcPts val="600"/>
              </a:spcBef>
            </a:pPr>
            <a:endParaRPr lang="en-GB" sz="2800" dirty="0">
              <a:solidFill>
                <a:srgbClr val="525038"/>
              </a:solidFill>
              <a:latin typeface="Dubai Light" panose="020B0303030403030204" pitchFamily="34" charset="-78"/>
              <a:cs typeface="Dubai Light" panose="020B0303030403030204" pitchFamily="34" charset="-78"/>
            </a:endParaRP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Reassured him about the assess</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Gave him the </a:t>
            </a:r>
            <a:r>
              <a:rPr lang="en-GB" sz="2800" dirty="0" err="1">
                <a:solidFill>
                  <a:srgbClr val="525038"/>
                </a:solidFill>
                <a:latin typeface="Dubai Light" panose="020B0303030403030204" pitchFamily="34" charset="-78"/>
                <a:cs typeface="Dubai Light" panose="020B0303030403030204" pitchFamily="34" charset="-78"/>
              </a:rPr>
              <a:t>chiefest</a:t>
            </a:r>
            <a:r>
              <a:rPr lang="en-GB" sz="2800" dirty="0">
                <a:solidFill>
                  <a:srgbClr val="525038"/>
                </a:solidFill>
                <a:latin typeface="Dubai Light" panose="020B0303030403030204" pitchFamily="34" charset="-78"/>
                <a:cs typeface="Dubai Light" panose="020B0303030403030204" pitchFamily="34" charset="-78"/>
              </a:rPr>
              <a:t> place at the meal</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Stayed to talk to him all night</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Kissed him</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Reassured him with 3 signs</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Renewed the kingdom with him in Gilgal</a:t>
            </a:r>
          </a:p>
        </p:txBody>
      </p:sp>
    </p:spTree>
    <p:extLst>
      <p:ext uri="{BB962C8B-B14F-4D97-AF65-F5344CB8AC3E}">
        <p14:creationId xmlns:p14="http://schemas.microsoft.com/office/powerpoint/2010/main" val="1511264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227228"/>
            <a:ext cx="9076319" cy="738664"/>
          </a:xfrm>
          <a:prstGeom prst="rect">
            <a:avLst/>
          </a:prstGeom>
          <a:noFill/>
        </p:spPr>
        <p:txBody>
          <a:bodyPr wrap="square" rtlCol="0">
            <a:spAutoFit/>
          </a:bodyPr>
          <a:lstStyle/>
          <a:p>
            <a:pPr algn="ctr"/>
            <a:r>
              <a:rPr lang="en-GB" sz="4200" dirty="0">
                <a:solidFill>
                  <a:schemeClr val="accent4">
                    <a:lumMod val="75000"/>
                  </a:schemeClr>
                </a:solidFill>
                <a:latin typeface="Copperplate Gothic Light" panose="020E0507020206020404" pitchFamily="34" charset="0"/>
              </a:rPr>
              <a:t>Saul – the Man with Potential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968749"/>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ound, outdoor, man&#10;&#10;Description automatically generated">
            <a:extLst>
              <a:ext uri="{FF2B5EF4-FFF2-40B4-BE49-F238E27FC236}">
                <a16:creationId xmlns:a16="http://schemas.microsoft.com/office/drawing/2014/main" id="{7CEBD38F-1DF2-4F82-A732-4E8294F75D86}"/>
              </a:ext>
            </a:extLst>
          </p:cNvPr>
          <p:cNvPicPr>
            <a:picLocks noChangeAspect="1"/>
          </p:cNvPicPr>
          <p:nvPr/>
        </p:nvPicPr>
        <p:blipFill rotWithShape="1">
          <a:blip r:embed="rId2">
            <a:extLst>
              <a:ext uri="{28A0092B-C50C-407E-A947-70E740481C1C}">
                <a14:useLocalDpi xmlns:a14="http://schemas.microsoft.com/office/drawing/2010/main" val="0"/>
              </a:ext>
            </a:extLst>
          </a:blip>
          <a:srcRect l="37757" r="34507"/>
          <a:stretch/>
        </p:blipFill>
        <p:spPr>
          <a:xfrm>
            <a:off x="152250" y="133726"/>
            <a:ext cx="2652736" cy="6563422"/>
          </a:xfrm>
          <a:prstGeom prst="rect">
            <a:avLst/>
          </a:prstGeom>
        </p:spPr>
      </p:pic>
      <p:sp>
        <p:nvSpPr>
          <p:cNvPr id="9" name="TextBox 8">
            <a:extLst>
              <a:ext uri="{FF2B5EF4-FFF2-40B4-BE49-F238E27FC236}">
                <a16:creationId xmlns:a16="http://schemas.microsoft.com/office/drawing/2014/main" id="{D329DF06-8F6E-4EC6-899C-4533CD116520}"/>
              </a:ext>
            </a:extLst>
          </p:cNvPr>
          <p:cNvSpPr txBox="1"/>
          <p:nvPr/>
        </p:nvSpPr>
        <p:spPr>
          <a:xfrm>
            <a:off x="2953265" y="1074004"/>
            <a:ext cx="9076319" cy="6124754"/>
          </a:xfrm>
          <a:prstGeom prst="rect">
            <a:avLst/>
          </a:prstGeom>
          <a:noFill/>
        </p:spPr>
        <p:txBody>
          <a:bodyPr wrap="square" rtlCol="0">
            <a:spAutoFit/>
          </a:bodyPr>
          <a:lstStyle/>
          <a:p>
            <a:pPr marL="1257300" indent="-1257300">
              <a:spcAft>
                <a:spcPts val="6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ch8-12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Saul elected as king</a:t>
            </a:r>
          </a:p>
          <a:p>
            <a:pPr marL="1346200" indent="-1346200"/>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(ch8)  </a:t>
            </a:r>
            <a:r>
              <a:rPr lang="en-GB" sz="2800" dirty="0">
                <a:solidFill>
                  <a:srgbClr val="525038"/>
                </a:solidFill>
                <a:latin typeface="Dubai Light" panose="020B0303030403030204" pitchFamily="34" charset="-78"/>
                <a:cs typeface="Dubai Light" panose="020B0303030403030204" pitchFamily="34" charset="-78"/>
              </a:rPr>
              <a:t>The people ask for a king and Samuel is displeased. </a:t>
            </a:r>
            <a:r>
              <a:rPr lang="en-GB" sz="2800" dirty="0">
                <a:solidFill>
                  <a:srgbClr val="3B3A29"/>
                </a:solidFill>
                <a:latin typeface="Dubai Light" panose="020B0303030403030204" pitchFamily="34" charset="-78"/>
                <a:cs typeface="Dubai Light" panose="020B0303030403030204" pitchFamily="34" charset="-78"/>
              </a:rPr>
              <a:t>Samuel’s first speech </a:t>
            </a:r>
            <a:r>
              <a:rPr lang="en-GB" sz="2800" dirty="0">
                <a:solidFill>
                  <a:srgbClr val="525038"/>
                </a:solidFill>
                <a:latin typeface="Dubai Light" panose="020B0303030403030204" pitchFamily="34" charset="-78"/>
                <a:cs typeface="Dubai Light" panose="020B0303030403030204" pitchFamily="34" charset="-78"/>
              </a:rPr>
              <a:t>– describes what a king would do. He then prays to Yahweh</a:t>
            </a:r>
          </a:p>
          <a:p>
            <a:pPr marL="1974850" indent="-19748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(ch9)      </a:t>
            </a:r>
            <a:r>
              <a:rPr lang="en-GB" sz="2800" dirty="0">
                <a:solidFill>
                  <a:srgbClr val="525038"/>
                </a:solidFill>
                <a:latin typeface="Dubai Light" panose="020B0303030403030204" pitchFamily="34" charset="-78"/>
                <a:cs typeface="Dubai Light" panose="020B0303030403030204" pitchFamily="34" charset="-78"/>
              </a:rPr>
              <a:t>Saul is looking for asses. Given a message from Samuel that he will be the new king</a:t>
            </a:r>
          </a:p>
          <a:p>
            <a:pPr marL="2243138" indent="-224313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(ch10)    </a:t>
            </a:r>
            <a:r>
              <a:rPr lang="en-GB" sz="2800" dirty="0">
                <a:solidFill>
                  <a:srgbClr val="525038"/>
                </a:solidFill>
                <a:latin typeface="Dubai Light" panose="020B0303030403030204" pitchFamily="34" charset="-78"/>
                <a:cs typeface="Dubai Light" panose="020B0303030403030204" pitchFamily="34" charset="-78"/>
              </a:rPr>
              <a:t>Spirit of God comes on Saul, he’s turned into another man. Then presented as the new king </a:t>
            </a:r>
          </a:p>
          <a:p>
            <a:pPr marL="1974850" indent="-19748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(ch11)    </a:t>
            </a:r>
            <a:r>
              <a:rPr lang="en-GB" sz="2800" dirty="0">
                <a:solidFill>
                  <a:srgbClr val="525038"/>
                </a:solidFill>
                <a:latin typeface="Dubai Light" panose="020B0303030403030204" pitchFamily="34" charset="-78"/>
                <a:cs typeface="Dubai Light" panose="020B0303030403030204" pitchFamily="34" charset="-78"/>
              </a:rPr>
              <a:t>Saul is in the fields. Responds to the message of </a:t>
            </a:r>
            <a:r>
              <a:rPr lang="en-GB" sz="2800" dirty="0" err="1">
                <a:solidFill>
                  <a:srgbClr val="525038"/>
                </a:solidFill>
                <a:latin typeface="Dubai Light" panose="020B0303030403030204" pitchFamily="34" charset="-78"/>
                <a:cs typeface="Dubai Light" panose="020B0303030403030204" pitchFamily="34" charset="-78"/>
              </a:rPr>
              <a:t>Jabesh</a:t>
            </a:r>
            <a:r>
              <a:rPr lang="en-GB" sz="2800" dirty="0">
                <a:solidFill>
                  <a:srgbClr val="525038"/>
                </a:solidFill>
                <a:latin typeface="Dubai Light" panose="020B0303030403030204" pitchFamily="34" charset="-78"/>
                <a:cs typeface="Dubai Light" panose="020B0303030403030204" pitchFamily="34" charset="-78"/>
              </a:rPr>
              <a:t> Gilead by stepping up as the new king</a:t>
            </a:r>
          </a:p>
          <a:p>
            <a:pPr marL="1076325" indent="-1076325"/>
            <a:r>
              <a:rPr lang="en-GB" sz="2800" b="1" u="sng" dirty="0">
                <a:solidFill>
                  <a:srgbClr val="525038"/>
                </a:solidFill>
                <a:latin typeface="Dubai Light" panose="020B0303030403030204" pitchFamily="34" charset="-78"/>
                <a:cs typeface="Dubai Light" panose="020B0303030403030204" pitchFamily="34" charset="-78"/>
              </a:rPr>
              <a:t>A</a:t>
            </a:r>
            <a:r>
              <a:rPr lang="en-GB" sz="2800" b="1"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(ch12) </a:t>
            </a:r>
            <a:r>
              <a:rPr lang="en-GB" sz="2800" dirty="0">
                <a:solidFill>
                  <a:srgbClr val="3B3A29"/>
                </a:solidFill>
                <a:latin typeface="Dubai Light" panose="020B0303030403030204" pitchFamily="34" charset="-78"/>
                <a:cs typeface="Dubai Light" panose="020B0303030403030204" pitchFamily="34" charset="-78"/>
              </a:rPr>
              <a:t>Samuel’s second speech </a:t>
            </a:r>
            <a:r>
              <a:rPr lang="en-GB" sz="2800" dirty="0">
                <a:solidFill>
                  <a:srgbClr val="525038"/>
                </a:solidFill>
                <a:latin typeface="Dubai Light" panose="020B0303030403030204" pitchFamily="34" charset="-78"/>
                <a:cs typeface="Dubai Light" panose="020B0303030403030204" pitchFamily="34" charset="-78"/>
              </a:rPr>
              <a:t>– you have sinned in asking for a king. Describes what God has done but what He would now do. He would not cease to pray to God </a:t>
            </a:r>
          </a:p>
          <a:p>
            <a:endParaRPr lang="en-GB" dirty="0"/>
          </a:p>
        </p:txBody>
      </p:sp>
    </p:spTree>
    <p:extLst>
      <p:ext uri="{BB962C8B-B14F-4D97-AF65-F5344CB8AC3E}">
        <p14:creationId xmlns:p14="http://schemas.microsoft.com/office/powerpoint/2010/main" val="1812130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227228"/>
            <a:ext cx="9076319" cy="738664"/>
          </a:xfrm>
          <a:prstGeom prst="rect">
            <a:avLst/>
          </a:prstGeom>
          <a:noFill/>
        </p:spPr>
        <p:txBody>
          <a:bodyPr wrap="square" rtlCol="0">
            <a:spAutoFit/>
          </a:bodyPr>
          <a:lstStyle/>
          <a:p>
            <a:pPr algn="ctr"/>
            <a:r>
              <a:rPr lang="en-GB" sz="4200" dirty="0">
                <a:solidFill>
                  <a:schemeClr val="accent4">
                    <a:lumMod val="75000"/>
                  </a:schemeClr>
                </a:solidFill>
                <a:latin typeface="Copperplate Gothic Light" panose="020E0507020206020404" pitchFamily="34" charset="0"/>
              </a:rPr>
              <a:t>Saul – the Man with Potential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968749"/>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ound, outdoor, man&#10;&#10;Description automatically generated">
            <a:extLst>
              <a:ext uri="{FF2B5EF4-FFF2-40B4-BE49-F238E27FC236}">
                <a16:creationId xmlns:a16="http://schemas.microsoft.com/office/drawing/2014/main" id="{7CEBD38F-1DF2-4F82-A732-4E8294F75D86}"/>
              </a:ext>
            </a:extLst>
          </p:cNvPr>
          <p:cNvPicPr>
            <a:picLocks noChangeAspect="1"/>
          </p:cNvPicPr>
          <p:nvPr/>
        </p:nvPicPr>
        <p:blipFill rotWithShape="1">
          <a:blip r:embed="rId2">
            <a:extLst>
              <a:ext uri="{28A0092B-C50C-407E-A947-70E740481C1C}">
                <a14:useLocalDpi xmlns:a14="http://schemas.microsoft.com/office/drawing/2010/main" val="0"/>
              </a:ext>
            </a:extLst>
          </a:blip>
          <a:srcRect l="37757" r="34507"/>
          <a:stretch/>
        </p:blipFill>
        <p:spPr>
          <a:xfrm>
            <a:off x="152250" y="133726"/>
            <a:ext cx="2652736" cy="6563422"/>
          </a:xfrm>
          <a:prstGeom prst="rect">
            <a:avLst/>
          </a:prstGeom>
        </p:spPr>
      </p:pic>
      <p:sp>
        <p:nvSpPr>
          <p:cNvPr id="9" name="TextBox 8">
            <a:extLst>
              <a:ext uri="{FF2B5EF4-FFF2-40B4-BE49-F238E27FC236}">
                <a16:creationId xmlns:a16="http://schemas.microsoft.com/office/drawing/2014/main" id="{D329DF06-8F6E-4EC6-899C-4533CD116520}"/>
              </a:ext>
            </a:extLst>
          </p:cNvPr>
          <p:cNvSpPr txBox="1"/>
          <p:nvPr/>
        </p:nvSpPr>
        <p:spPr>
          <a:xfrm>
            <a:off x="2953265" y="1074004"/>
            <a:ext cx="9076319" cy="6124754"/>
          </a:xfrm>
          <a:prstGeom prst="rect">
            <a:avLst/>
          </a:prstGeom>
          <a:noFill/>
        </p:spPr>
        <p:txBody>
          <a:bodyPr wrap="square" rtlCol="0">
            <a:spAutoFit/>
          </a:bodyPr>
          <a:lstStyle/>
          <a:p>
            <a:pPr marL="1257300" indent="-1257300">
              <a:spcAft>
                <a:spcPts val="6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ch8-12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Saul elected as king</a:t>
            </a:r>
          </a:p>
          <a:p>
            <a:pPr marL="1346200" indent="-1346200"/>
            <a:r>
              <a:rPr lang="en-GB" sz="2800" b="1" u="sng" dirty="0">
                <a:solidFill>
                  <a:srgbClr val="00B0F0"/>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(ch8)  </a:t>
            </a:r>
            <a:r>
              <a:rPr lang="en-GB" sz="2800" dirty="0">
                <a:solidFill>
                  <a:srgbClr val="525038"/>
                </a:solidFill>
                <a:latin typeface="Dubai Light" panose="020B0303030403030204" pitchFamily="34" charset="-78"/>
                <a:cs typeface="Dubai Light" panose="020B0303030403030204" pitchFamily="34" charset="-78"/>
              </a:rPr>
              <a:t>The people ask for a king and Samuel is displeased. </a:t>
            </a:r>
            <a:r>
              <a:rPr lang="en-GB" sz="2800" b="1" u="sng" dirty="0">
                <a:solidFill>
                  <a:srgbClr val="00B0F0"/>
                </a:solidFill>
                <a:latin typeface="Dubai Light" panose="020B0303030403030204" pitchFamily="34" charset="-78"/>
                <a:cs typeface="Dubai Light" panose="020B0303030403030204" pitchFamily="34" charset="-78"/>
              </a:rPr>
              <a:t>Samuel’s first speech </a:t>
            </a:r>
            <a:r>
              <a:rPr lang="en-GB" sz="2800" dirty="0">
                <a:solidFill>
                  <a:srgbClr val="525038"/>
                </a:solidFill>
                <a:latin typeface="Dubai Light" panose="020B0303030403030204" pitchFamily="34" charset="-78"/>
                <a:cs typeface="Dubai Light" panose="020B0303030403030204" pitchFamily="34" charset="-78"/>
              </a:rPr>
              <a:t>– describes </a:t>
            </a:r>
            <a:r>
              <a:rPr lang="en-GB" sz="2800" b="1" u="sng" dirty="0">
                <a:solidFill>
                  <a:srgbClr val="00B0F0"/>
                </a:solidFill>
                <a:latin typeface="Dubai Light" panose="020B0303030403030204" pitchFamily="34" charset="-78"/>
                <a:cs typeface="Dubai Light" panose="020B0303030403030204" pitchFamily="34" charset="-78"/>
              </a:rPr>
              <a:t>what a king would do</a:t>
            </a:r>
            <a:r>
              <a:rPr lang="en-GB" sz="2800" dirty="0">
                <a:solidFill>
                  <a:srgbClr val="525038"/>
                </a:solidFill>
                <a:latin typeface="Dubai Light" panose="020B0303030403030204" pitchFamily="34" charset="-78"/>
                <a:cs typeface="Dubai Light" panose="020B0303030403030204" pitchFamily="34" charset="-78"/>
              </a:rPr>
              <a:t>. He then prays to Yahweh</a:t>
            </a:r>
          </a:p>
          <a:p>
            <a:pPr marL="1974850" indent="-19748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50"/>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(ch9)      </a:t>
            </a:r>
            <a:r>
              <a:rPr lang="en-GB" sz="2800" dirty="0">
                <a:solidFill>
                  <a:srgbClr val="525038"/>
                </a:solidFill>
                <a:latin typeface="Dubai Light" panose="020B0303030403030204" pitchFamily="34" charset="-78"/>
                <a:cs typeface="Dubai Light" panose="020B0303030403030204" pitchFamily="34" charset="-78"/>
              </a:rPr>
              <a:t>Saul is </a:t>
            </a:r>
            <a:r>
              <a:rPr lang="en-GB" sz="2800" b="1" u="sng" dirty="0">
                <a:solidFill>
                  <a:srgbClr val="00B050"/>
                </a:solidFill>
                <a:latin typeface="Dubai Light" panose="020B0303030403030204" pitchFamily="34" charset="-78"/>
                <a:cs typeface="Dubai Light" panose="020B0303030403030204" pitchFamily="34" charset="-78"/>
              </a:rPr>
              <a:t>looking for asses</a:t>
            </a: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50"/>
                </a:solidFill>
                <a:latin typeface="Dubai Light" panose="020B0303030403030204" pitchFamily="34" charset="-78"/>
                <a:cs typeface="Dubai Light" panose="020B0303030403030204" pitchFamily="34" charset="-78"/>
              </a:rPr>
              <a:t>Given a message</a:t>
            </a:r>
            <a:r>
              <a:rPr lang="en-GB" sz="2800" dirty="0">
                <a:solidFill>
                  <a:srgbClr val="525038"/>
                </a:solidFill>
                <a:latin typeface="Dubai Light" panose="020B0303030403030204" pitchFamily="34" charset="-78"/>
                <a:cs typeface="Dubai Light" panose="020B0303030403030204" pitchFamily="34" charset="-78"/>
              </a:rPr>
              <a:t> from Samuel that he will </a:t>
            </a:r>
            <a:r>
              <a:rPr lang="en-GB" sz="2800" b="1" u="sng" dirty="0">
                <a:solidFill>
                  <a:srgbClr val="00B050"/>
                </a:solidFill>
                <a:latin typeface="Dubai Light" panose="020B0303030403030204" pitchFamily="34" charset="-78"/>
                <a:cs typeface="Dubai Light" panose="020B0303030403030204" pitchFamily="34" charset="-78"/>
              </a:rPr>
              <a:t>be the new king</a:t>
            </a:r>
          </a:p>
          <a:p>
            <a:pPr marL="2243138" indent="-2243138"/>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chemeClr val="accent2"/>
                </a:solidFill>
                <a:latin typeface="Dubai Light" panose="020B0303030403030204" pitchFamily="34" charset="-78"/>
                <a:cs typeface="Dubai Light" panose="020B0303030403030204" pitchFamily="34" charset="-78"/>
              </a:rPr>
              <a:t>C</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(ch10)    </a:t>
            </a:r>
            <a:r>
              <a:rPr lang="en-GB" sz="2800" dirty="0">
                <a:solidFill>
                  <a:srgbClr val="525038"/>
                </a:solidFill>
                <a:latin typeface="Dubai Light" panose="020B0303030403030204" pitchFamily="34" charset="-78"/>
                <a:cs typeface="Dubai Light" panose="020B0303030403030204" pitchFamily="34" charset="-78"/>
              </a:rPr>
              <a:t>Spirit of God comes on Saul, he’s </a:t>
            </a:r>
            <a:r>
              <a:rPr lang="en-GB" sz="2800" b="1" u="sng" dirty="0">
                <a:solidFill>
                  <a:schemeClr val="accent2"/>
                </a:solidFill>
                <a:latin typeface="Dubai Light" panose="020B0303030403030204" pitchFamily="34" charset="-78"/>
                <a:cs typeface="Dubai Light" panose="020B0303030403030204" pitchFamily="34" charset="-78"/>
              </a:rPr>
              <a:t>turned into another man</a:t>
            </a:r>
            <a:r>
              <a:rPr lang="en-GB" sz="2800" dirty="0">
                <a:solidFill>
                  <a:srgbClr val="525038"/>
                </a:solidFill>
                <a:latin typeface="Dubai Light" panose="020B0303030403030204" pitchFamily="34" charset="-78"/>
                <a:cs typeface="Dubai Light" panose="020B0303030403030204" pitchFamily="34" charset="-78"/>
              </a:rPr>
              <a:t>. Then presented as the new king </a:t>
            </a:r>
          </a:p>
          <a:p>
            <a:pPr marL="1974850" indent="-1974850"/>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50"/>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(ch11)    </a:t>
            </a:r>
            <a:r>
              <a:rPr lang="en-GB" sz="2800" dirty="0">
                <a:solidFill>
                  <a:srgbClr val="525038"/>
                </a:solidFill>
                <a:latin typeface="Dubai Light" panose="020B0303030403030204" pitchFamily="34" charset="-78"/>
                <a:cs typeface="Dubai Light" panose="020B0303030403030204" pitchFamily="34" charset="-78"/>
              </a:rPr>
              <a:t>Saul is </a:t>
            </a:r>
            <a:r>
              <a:rPr lang="en-GB" sz="2800" b="1" u="sng" dirty="0">
                <a:solidFill>
                  <a:srgbClr val="00B050"/>
                </a:solidFill>
                <a:latin typeface="Dubai Light" panose="020B0303030403030204" pitchFamily="34" charset="-78"/>
                <a:cs typeface="Dubai Light" panose="020B0303030403030204" pitchFamily="34" charset="-78"/>
              </a:rPr>
              <a:t>in the fields</a:t>
            </a: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00B050"/>
                </a:solidFill>
                <a:latin typeface="Dubai Light" panose="020B0303030403030204" pitchFamily="34" charset="-78"/>
                <a:cs typeface="Dubai Light" panose="020B0303030403030204" pitchFamily="34" charset="-78"/>
              </a:rPr>
              <a:t>Responds to the message</a:t>
            </a:r>
            <a:r>
              <a:rPr lang="en-GB" sz="2800" dirty="0">
                <a:solidFill>
                  <a:srgbClr val="525038"/>
                </a:solidFill>
                <a:latin typeface="Dubai Light" panose="020B0303030403030204" pitchFamily="34" charset="-78"/>
                <a:cs typeface="Dubai Light" panose="020B0303030403030204" pitchFamily="34" charset="-78"/>
              </a:rPr>
              <a:t> of </a:t>
            </a:r>
            <a:r>
              <a:rPr lang="en-GB" sz="2800" dirty="0" err="1">
                <a:solidFill>
                  <a:srgbClr val="525038"/>
                </a:solidFill>
                <a:latin typeface="Dubai Light" panose="020B0303030403030204" pitchFamily="34" charset="-78"/>
                <a:cs typeface="Dubai Light" panose="020B0303030403030204" pitchFamily="34" charset="-78"/>
              </a:rPr>
              <a:t>Jabesh</a:t>
            </a:r>
            <a:r>
              <a:rPr lang="en-GB" sz="2800" dirty="0">
                <a:solidFill>
                  <a:srgbClr val="525038"/>
                </a:solidFill>
                <a:latin typeface="Dubai Light" panose="020B0303030403030204" pitchFamily="34" charset="-78"/>
                <a:cs typeface="Dubai Light" panose="020B0303030403030204" pitchFamily="34" charset="-78"/>
              </a:rPr>
              <a:t> Gilead by </a:t>
            </a:r>
            <a:r>
              <a:rPr lang="en-GB" sz="2800" b="1" u="sng" dirty="0">
                <a:solidFill>
                  <a:srgbClr val="00B050"/>
                </a:solidFill>
                <a:latin typeface="Dubai Light" panose="020B0303030403030204" pitchFamily="34" charset="-78"/>
                <a:cs typeface="Dubai Light" panose="020B0303030403030204" pitchFamily="34" charset="-78"/>
              </a:rPr>
              <a:t>stepping up as the new king</a:t>
            </a:r>
          </a:p>
          <a:p>
            <a:pPr marL="1076325" indent="-1076325"/>
            <a:r>
              <a:rPr lang="en-GB" sz="2800" b="1" u="sng" dirty="0">
                <a:solidFill>
                  <a:srgbClr val="00B0F0"/>
                </a:solidFill>
                <a:latin typeface="Dubai Light" panose="020B0303030403030204" pitchFamily="34" charset="-78"/>
                <a:cs typeface="Dubai Light" panose="020B0303030403030204" pitchFamily="34" charset="-78"/>
              </a:rPr>
              <a:t>A</a:t>
            </a:r>
            <a:r>
              <a:rPr lang="en-GB" sz="2800" b="1"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(ch12) </a:t>
            </a:r>
            <a:r>
              <a:rPr lang="en-GB" sz="2800" b="1" u="sng" dirty="0">
                <a:solidFill>
                  <a:srgbClr val="00B0F0"/>
                </a:solidFill>
                <a:latin typeface="Dubai Light" panose="020B0303030403030204" pitchFamily="34" charset="-78"/>
                <a:cs typeface="Dubai Light" panose="020B0303030403030204" pitchFamily="34" charset="-78"/>
              </a:rPr>
              <a:t>Samuel’s second speech</a:t>
            </a:r>
            <a:r>
              <a:rPr lang="en-GB" sz="2800" b="1" dirty="0">
                <a:solidFill>
                  <a:srgbClr val="00B0F0"/>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 you have sinned in asking for a king. Describes </a:t>
            </a:r>
            <a:r>
              <a:rPr lang="en-GB" sz="2800" b="1" u="sng" dirty="0">
                <a:solidFill>
                  <a:srgbClr val="00B0F0"/>
                </a:solidFill>
                <a:latin typeface="Dubai Light" panose="020B0303030403030204" pitchFamily="34" charset="-78"/>
                <a:cs typeface="Dubai Light" panose="020B0303030403030204" pitchFamily="34" charset="-78"/>
              </a:rPr>
              <a:t>what God has done but what He would now do</a:t>
            </a:r>
            <a:r>
              <a:rPr lang="en-GB" sz="2800" dirty="0">
                <a:solidFill>
                  <a:srgbClr val="525038"/>
                </a:solidFill>
                <a:latin typeface="Dubai Light" panose="020B0303030403030204" pitchFamily="34" charset="-78"/>
                <a:cs typeface="Dubai Light" panose="020B0303030403030204" pitchFamily="34" charset="-78"/>
              </a:rPr>
              <a:t>. He would not cease to pray to God </a:t>
            </a:r>
          </a:p>
          <a:p>
            <a:endParaRPr lang="en-GB" dirty="0"/>
          </a:p>
        </p:txBody>
      </p:sp>
    </p:spTree>
    <p:extLst>
      <p:ext uri="{BB962C8B-B14F-4D97-AF65-F5344CB8AC3E}">
        <p14:creationId xmlns:p14="http://schemas.microsoft.com/office/powerpoint/2010/main" val="38030635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38664"/>
          </a:xfrm>
          <a:prstGeom prst="rect">
            <a:avLst/>
          </a:prstGeom>
          <a:noFill/>
        </p:spPr>
        <p:txBody>
          <a:bodyPr wrap="square" rtlCol="0">
            <a:spAutoFit/>
          </a:bodyPr>
          <a:lstStyle/>
          <a:p>
            <a:pPr algn="ctr"/>
            <a:r>
              <a:rPr lang="en-GB" sz="4200" dirty="0">
                <a:solidFill>
                  <a:schemeClr val="accent4">
                    <a:lumMod val="75000"/>
                  </a:schemeClr>
                </a:solidFill>
                <a:latin typeface="Copperplate Gothic Light" panose="020E0507020206020404" pitchFamily="34" charset="0"/>
              </a:rPr>
              <a:t>Saul – the Man with Ambition</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21196"/>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ound, outdoor, man&#10;&#10;Description automatically generated">
            <a:extLst>
              <a:ext uri="{FF2B5EF4-FFF2-40B4-BE49-F238E27FC236}">
                <a16:creationId xmlns:a16="http://schemas.microsoft.com/office/drawing/2014/main" id="{7CEBD38F-1DF2-4F82-A732-4E8294F75D86}"/>
              </a:ext>
            </a:extLst>
          </p:cNvPr>
          <p:cNvPicPr>
            <a:picLocks noChangeAspect="1"/>
          </p:cNvPicPr>
          <p:nvPr/>
        </p:nvPicPr>
        <p:blipFill rotWithShape="1">
          <a:blip r:embed="rId2">
            <a:extLst>
              <a:ext uri="{28A0092B-C50C-407E-A947-70E740481C1C}">
                <a14:useLocalDpi xmlns:a14="http://schemas.microsoft.com/office/drawing/2010/main" val="0"/>
              </a:ext>
            </a:extLst>
          </a:blip>
          <a:srcRect l="37757" r="34507"/>
          <a:stretch/>
        </p:blipFill>
        <p:spPr>
          <a:xfrm>
            <a:off x="152250" y="133726"/>
            <a:ext cx="2652736" cy="6563422"/>
          </a:xfrm>
          <a:prstGeom prst="rect">
            <a:avLst/>
          </a:prstGeom>
        </p:spPr>
      </p:pic>
      <p:sp>
        <p:nvSpPr>
          <p:cNvPr id="9" name="TextBox 8">
            <a:extLst>
              <a:ext uri="{FF2B5EF4-FFF2-40B4-BE49-F238E27FC236}">
                <a16:creationId xmlns:a16="http://schemas.microsoft.com/office/drawing/2014/main" id="{D329DF06-8F6E-4EC6-899C-4533CD116520}"/>
              </a:ext>
            </a:extLst>
          </p:cNvPr>
          <p:cNvSpPr txBox="1"/>
          <p:nvPr/>
        </p:nvSpPr>
        <p:spPr>
          <a:xfrm>
            <a:off x="3121558" y="1444255"/>
            <a:ext cx="8911496" cy="5293757"/>
          </a:xfrm>
          <a:prstGeom prst="rect">
            <a:avLst/>
          </a:prstGeom>
          <a:noFill/>
        </p:spPr>
        <p:txBody>
          <a:bodyPr wrap="square" rtlCol="0">
            <a:spAutoFit/>
          </a:bodyPr>
          <a:lstStyle/>
          <a:p>
            <a:pPr marL="1257300" indent="-1257300">
              <a:spcAft>
                <a:spcPts val="24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ch13-15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Saul rejected as king</a:t>
            </a:r>
          </a:p>
          <a:p>
            <a:pPr marL="1436688" indent="-1436688">
              <a:spcAft>
                <a:spcPts val="1200"/>
              </a:spcAft>
            </a:pPr>
            <a:r>
              <a:rPr lang="en-GB" sz="2800" b="1" u="sng" dirty="0">
                <a:solidFill>
                  <a:srgbClr val="525038"/>
                </a:solidFill>
                <a:latin typeface="Dubai Light" panose="020B0303030403030204" pitchFamily="34" charset="-78"/>
                <a:cs typeface="Dubai Light" panose="020B0303030403030204" pitchFamily="34" charset="-78"/>
              </a:rPr>
              <a:t>A</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(ch13)  </a:t>
            </a:r>
            <a:r>
              <a:rPr lang="en-GB" sz="2800" dirty="0">
                <a:solidFill>
                  <a:srgbClr val="525038"/>
                </a:solidFill>
                <a:latin typeface="Dubai Light" panose="020B0303030403030204" pitchFamily="34" charset="-78"/>
                <a:cs typeface="Dubai Light" panose="020B0303030403030204" pitchFamily="34" charset="-78"/>
              </a:rPr>
              <a:t>Saul commanded to wait in Gilgal for 7 days. He disobeys and sacrifices before Samuel arrives – Samuel gives him his first rejection</a:t>
            </a:r>
          </a:p>
          <a:p>
            <a:pPr marL="1974850" indent="-1974850">
              <a:spcAft>
                <a:spcPts val="1200"/>
              </a:spcAft>
            </a:pPr>
            <a:r>
              <a:rPr lang="en-GB" sz="2800"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B</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(ch14)    </a:t>
            </a:r>
            <a:r>
              <a:rPr lang="en-GB" sz="2800" dirty="0">
                <a:solidFill>
                  <a:srgbClr val="525038"/>
                </a:solidFill>
                <a:latin typeface="Dubai Light" panose="020B0303030403030204" pitchFamily="34" charset="-78"/>
                <a:cs typeface="Dubai Light" panose="020B0303030403030204" pitchFamily="34" charset="-78"/>
              </a:rPr>
              <a:t>Jonathan excels above Saul. Saul is jealous and seeks to have Jonathan killed. The people save Jonathan</a:t>
            </a:r>
          </a:p>
          <a:p>
            <a:pPr marL="1436688" indent="-1436688"/>
            <a:r>
              <a:rPr lang="en-GB" sz="2800" b="1" u="sng" dirty="0">
                <a:solidFill>
                  <a:srgbClr val="525038"/>
                </a:solidFill>
                <a:latin typeface="Dubai Light" panose="020B0303030403030204" pitchFamily="34" charset="-78"/>
                <a:cs typeface="Dubai Light" panose="020B0303030403030204" pitchFamily="34" charset="-78"/>
              </a:rPr>
              <a:t>A</a:t>
            </a:r>
            <a:r>
              <a:rPr lang="en-GB" sz="2800" b="1"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(ch15) </a:t>
            </a:r>
            <a:r>
              <a:rPr lang="en-GB" sz="2800" b="1" i="1" dirty="0">
                <a:solidFill>
                  <a:schemeClr val="accent6"/>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Saul commanded to slay all the Amalekites. He disobeys and saves the animals for sacrifices and Agag alive– Samuel gives him his second rejection</a:t>
            </a:r>
          </a:p>
          <a:p>
            <a:endParaRPr lang="en-GB" dirty="0"/>
          </a:p>
        </p:txBody>
      </p:sp>
    </p:spTree>
    <p:extLst>
      <p:ext uri="{BB962C8B-B14F-4D97-AF65-F5344CB8AC3E}">
        <p14:creationId xmlns:p14="http://schemas.microsoft.com/office/powerpoint/2010/main" val="22178777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38664"/>
          </a:xfrm>
          <a:prstGeom prst="rect">
            <a:avLst/>
          </a:prstGeom>
          <a:noFill/>
        </p:spPr>
        <p:txBody>
          <a:bodyPr wrap="square" rtlCol="0">
            <a:spAutoFit/>
          </a:bodyPr>
          <a:lstStyle/>
          <a:p>
            <a:pPr algn="ctr"/>
            <a:r>
              <a:rPr lang="en-GB" sz="4200" dirty="0">
                <a:solidFill>
                  <a:schemeClr val="accent4">
                    <a:lumMod val="75000"/>
                  </a:schemeClr>
                </a:solidFill>
                <a:latin typeface="Copperplate Gothic Light" panose="020E0507020206020404" pitchFamily="34" charset="0"/>
              </a:rPr>
              <a:t>Saul – the Man with Ambition</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221196"/>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ound, outdoor, man&#10;&#10;Description automatically generated">
            <a:extLst>
              <a:ext uri="{FF2B5EF4-FFF2-40B4-BE49-F238E27FC236}">
                <a16:creationId xmlns:a16="http://schemas.microsoft.com/office/drawing/2014/main" id="{7CEBD38F-1DF2-4F82-A732-4E8294F75D86}"/>
              </a:ext>
            </a:extLst>
          </p:cNvPr>
          <p:cNvPicPr>
            <a:picLocks noChangeAspect="1"/>
          </p:cNvPicPr>
          <p:nvPr/>
        </p:nvPicPr>
        <p:blipFill rotWithShape="1">
          <a:blip r:embed="rId2">
            <a:extLst>
              <a:ext uri="{28A0092B-C50C-407E-A947-70E740481C1C}">
                <a14:useLocalDpi xmlns:a14="http://schemas.microsoft.com/office/drawing/2010/main" val="0"/>
              </a:ext>
            </a:extLst>
          </a:blip>
          <a:srcRect l="37757" r="34507"/>
          <a:stretch/>
        </p:blipFill>
        <p:spPr>
          <a:xfrm>
            <a:off x="152250" y="133726"/>
            <a:ext cx="2652736" cy="6563422"/>
          </a:xfrm>
          <a:prstGeom prst="rect">
            <a:avLst/>
          </a:prstGeom>
        </p:spPr>
      </p:pic>
      <p:sp>
        <p:nvSpPr>
          <p:cNvPr id="9" name="TextBox 8">
            <a:extLst>
              <a:ext uri="{FF2B5EF4-FFF2-40B4-BE49-F238E27FC236}">
                <a16:creationId xmlns:a16="http://schemas.microsoft.com/office/drawing/2014/main" id="{D329DF06-8F6E-4EC6-899C-4533CD116520}"/>
              </a:ext>
            </a:extLst>
          </p:cNvPr>
          <p:cNvSpPr txBox="1"/>
          <p:nvPr/>
        </p:nvSpPr>
        <p:spPr>
          <a:xfrm>
            <a:off x="3121558" y="1444255"/>
            <a:ext cx="8911496" cy="5293757"/>
          </a:xfrm>
          <a:prstGeom prst="rect">
            <a:avLst/>
          </a:prstGeom>
          <a:noFill/>
        </p:spPr>
        <p:txBody>
          <a:bodyPr wrap="square" rtlCol="0">
            <a:spAutoFit/>
          </a:bodyPr>
          <a:lstStyle/>
          <a:p>
            <a:pPr marL="1257300" indent="-1257300">
              <a:spcAft>
                <a:spcPts val="2400"/>
              </a:spcAft>
            </a:pPr>
            <a:r>
              <a:rPr lang="en-GB" sz="2800" b="1" dirty="0">
                <a:solidFill>
                  <a:schemeClr val="accent5">
                    <a:lumMod val="75000"/>
                  </a:schemeClr>
                </a:solidFill>
                <a:latin typeface="Dubai Light" panose="020B0303030403030204" pitchFamily="34" charset="-78"/>
                <a:cs typeface="Dubai Light" panose="020B0303030403030204" pitchFamily="34" charset="-78"/>
              </a:rPr>
              <a:t>1Samuel ch13-15 – </a:t>
            </a:r>
            <a:r>
              <a:rPr lang="en-GB" sz="2800" b="1" u="sng" dirty="0">
                <a:solidFill>
                  <a:schemeClr val="accent5">
                    <a:lumMod val="75000"/>
                  </a:schemeClr>
                </a:solidFill>
                <a:latin typeface="Dubai Light" panose="020B0303030403030204" pitchFamily="34" charset="-78"/>
                <a:cs typeface="Dubai Light" panose="020B0303030403030204" pitchFamily="34" charset="-78"/>
              </a:rPr>
              <a:t>Saul rejected as king</a:t>
            </a:r>
          </a:p>
          <a:p>
            <a:pPr marL="1436688" indent="-1436688">
              <a:spcAft>
                <a:spcPts val="1200"/>
              </a:spcAft>
            </a:pPr>
            <a:r>
              <a:rPr lang="en-GB" sz="2800" b="1" u="sng" dirty="0">
                <a:solidFill>
                  <a:srgbClr val="00B0F0"/>
                </a:solidFill>
                <a:latin typeface="Dubai Light" panose="020B0303030403030204" pitchFamily="34" charset="-78"/>
                <a:cs typeface="Dubai Light" panose="020B0303030403030204" pitchFamily="34" charset="-78"/>
              </a:rPr>
              <a:t>A</a:t>
            </a:r>
            <a:r>
              <a:rPr lang="en-GB" sz="2800" dirty="0">
                <a:solidFill>
                  <a:srgbClr val="00B0F0"/>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(ch13)  </a:t>
            </a:r>
            <a:r>
              <a:rPr lang="en-GB" sz="2800" dirty="0">
                <a:solidFill>
                  <a:srgbClr val="525038"/>
                </a:solidFill>
                <a:latin typeface="Dubai Light" panose="020B0303030403030204" pitchFamily="34" charset="-78"/>
                <a:cs typeface="Dubai Light" panose="020B0303030403030204" pitchFamily="34" charset="-78"/>
              </a:rPr>
              <a:t>Saul </a:t>
            </a:r>
            <a:r>
              <a:rPr lang="en-GB" sz="2800" b="1" u="sng" dirty="0">
                <a:solidFill>
                  <a:srgbClr val="00B0F0"/>
                </a:solidFill>
                <a:latin typeface="Dubai Light" panose="020B0303030403030204" pitchFamily="34" charset="-78"/>
                <a:cs typeface="Dubai Light" panose="020B0303030403030204" pitchFamily="34" charset="-78"/>
              </a:rPr>
              <a:t>commanded</a:t>
            </a:r>
            <a:r>
              <a:rPr lang="en-GB" sz="2800" dirty="0">
                <a:solidFill>
                  <a:srgbClr val="525038"/>
                </a:solidFill>
                <a:latin typeface="Dubai Light" panose="020B0303030403030204" pitchFamily="34" charset="-78"/>
                <a:cs typeface="Dubai Light" panose="020B0303030403030204" pitchFamily="34" charset="-78"/>
              </a:rPr>
              <a:t> to wait in Gilgal for 7 days. He </a:t>
            </a:r>
            <a:r>
              <a:rPr lang="en-GB" sz="2800" b="1" u="sng" dirty="0">
                <a:solidFill>
                  <a:srgbClr val="00B0F0"/>
                </a:solidFill>
                <a:latin typeface="Dubai Light" panose="020B0303030403030204" pitchFamily="34" charset="-78"/>
                <a:cs typeface="Dubai Light" panose="020B0303030403030204" pitchFamily="34" charset="-78"/>
              </a:rPr>
              <a:t>disobeys</a:t>
            </a:r>
            <a:r>
              <a:rPr lang="en-GB" sz="2800" dirty="0">
                <a:solidFill>
                  <a:srgbClr val="525038"/>
                </a:solidFill>
                <a:latin typeface="Dubai Light" panose="020B0303030403030204" pitchFamily="34" charset="-78"/>
                <a:cs typeface="Dubai Light" panose="020B0303030403030204" pitchFamily="34" charset="-78"/>
              </a:rPr>
              <a:t> and </a:t>
            </a:r>
            <a:r>
              <a:rPr lang="en-GB" sz="2800" b="1" u="sng" dirty="0">
                <a:solidFill>
                  <a:srgbClr val="00B0F0"/>
                </a:solidFill>
                <a:latin typeface="Dubai Light" panose="020B0303030403030204" pitchFamily="34" charset="-78"/>
                <a:cs typeface="Dubai Light" panose="020B0303030403030204" pitchFamily="34" charset="-78"/>
              </a:rPr>
              <a:t>sacrifices</a:t>
            </a:r>
            <a:r>
              <a:rPr lang="en-GB" sz="2800" dirty="0">
                <a:solidFill>
                  <a:srgbClr val="525038"/>
                </a:solidFill>
                <a:latin typeface="Dubai Light" panose="020B0303030403030204" pitchFamily="34" charset="-78"/>
                <a:cs typeface="Dubai Light" panose="020B0303030403030204" pitchFamily="34" charset="-78"/>
              </a:rPr>
              <a:t> before Samuel arrives – Samuel gives him his </a:t>
            </a:r>
            <a:r>
              <a:rPr lang="en-GB" sz="2800" b="1" u="sng" dirty="0">
                <a:solidFill>
                  <a:srgbClr val="00B0F0"/>
                </a:solidFill>
                <a:latin typeface="Dubai Light" panose="020B0303030403030204" pitchFamily="34" charset="-78"/>
                <a:cs typeface="Dubai Light" panose="020B0303030403030204" pitchFamily="34" charset="-78"/>
              </a:rPr>
              <a:t>first</a:t>
            </a:r>
            <a:r>
              <a:rPr lang="en-GB" sz="2800" b="1" u="sng" dirty="0">
                <a:solidFill>
                  <a:schemeClr val="accent2">
                    <a:lumMod val="75000"/>
                  </a:schemeClr>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rejection</a:t>
            </a:r>
          </a:p>
          <a:p>
            <a:pPr marL="1974850" indent="-1974850">
              <a:spcAft>
                <a:spcPts val="1200"/>
              </a:spcAft>
            </a:pPr>
            <a:r>
              <a:rPr lang="en-GB" sz="2800" dirty="0">
                <a:solidFill>
                  <a:srgbClr val="525038"/>
                </a:solidFill>
                <a:latin typeface="Dubai Light" panose="020B0303030403030204" pitchFamily="34" charset="-78"/>
                <a:cs typeface="Dubai Light" panose="020B0303030403030204" pitchFamily="34" charset="-78"/>
              </a:rPr>
              <a:t>  </a:t>
            </a:r>
            <a:r>
              <a:rPr lang="en-GB" sz="2800" dirty="0">
                <a:solidFill>
                  <a:srgbClr val="00B0F0"/>
                </a:solidFill>
                <a:latin typeface="Dubai Light" panose="020B0303030403030204" pitchFamily="34" charset="-78"/>
                <a:cs typeface="Dubai Light" panose="020B0303030403030204" pitchFamily="34" charset="-78"/>
              </a:rPr>
              <a:t> </a:t>
            </a:r>
            <a:r>
              <a:rPr lang="en-GB" sz="2800" b="1" u="sng" dirty="0">
                <a:solidFill>
                  <a:schemeClr val="accent2"/>
                </a:solidFill>
                <a:latin typeface="Dubai Light" panose="020B0303030403030204" pitchFamily="34" charset="-78"/>
                <a:cs typeface="Dubai Light" panose="020B0303030403030204" pitchFamily="34" charset="-78"/>
              </a:rPr>
              <a:t>B</a:t>
            </a:r>
            <a:r>
              <a:rPr lang="en-GB" sz="2800" dirty="0">
                <a:solidFill>
                  <a:srgbClr val="00B0F0"/>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(ch14)    </a:t>
            </a:r>
            <a:r>
              <a:rPr lang="en-GB" sz="2800" dirty="0">
                <a:solidFill>
                  <a:srgbClr val="525038"/>
                </a:solidFill>
                <a:latin typeface="Dubai Light" panose="020B0303030403030204" pitchFamily="34" charset="-78"/>
                <a:cs typeface="Dubai Light" panose="020B0303030403030204" pitchFamily="34" charset="-78"/>
              </a:rPr>
              <a:t>Jonathan excels above Saul. </a:t>
            </a:r>
            <a:r>
              <a:rPr lang="en-GB" sz="2800" b="1" u="sng" dirty="0">
                <a:solidFill>
                  <a:schemeClr val="accent2"/>
                </a:solidFill>
                <a:latin typeface="Dubai Light" panose="020B0303030403030204" pitchFamily="34" charset="-78"/>
                <a:cs typeface="Dubai Light" panose="020B0303030403030204" pitchFamily="34" charset="-78"/>
              </a:rPr>
              <a:t>Saul is jealous</a:t>
            </a:r>
            <a:r>
              <a:rPr lang="en-GB" sz="2800" b="1" dirty="0">
                <a:solidFill>
                  <a:schemeClr val="accent2"/>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and seeks to have Jonathan killed </a:t>
            </a:r>
            <a:r>
              <a:rPr lang="en-GB" sz="2800" i="1" dirty="0">
                <a:solidFill>
                  <a:srgbClr val="525038"/>
                </a:solidFill>
                <a:latin typeface="Dubai Light" panose="020B0303030403030204" pitchFamily="34" charset="-78"/>
                <a:cs typeface="Dubai Light" panose="020B0303030403030204" pitchFamily="34" charset="-78"/>
              </a:rPr>
              <a:t>(kill his own son????)</a:t>
            </a:r>
            <a:r>
              <a:rPr lang="en-GB" sz="2800" dirty="0">
                <a:solidFill>
                  <a:srgbClr val="525038"/>
                </a:solidFill>
                <a:latin typeface="Dubai Light" panose="020B0303030403030204" pitchFamily="34" charset="-78"/>
                <a:cs typeface="Dubai Light" panose="020B0303030403030204" pitchFamily="34" charset="-78"/>
              </a:rPr>
              <a:t>. The people save Jonathan </a:t>
            </a:r>
          </a:p>
          <a:p>
            <a:pPr marL="1436688" indent="-1436688"/>
            <a:r>
              <a:rPr lang="en-GB" sz="2800" b="1" u="sng" dirty="0">
                <a:solidFill>
                  <a:srgbClr val="00B0F0"/>
                </a:solidFill>
                <a:latin typeface="Dubai Light" panose="020B0303030403030204" pitchFamily="34" charset="-78"/>
                <a:cs typeface="Dubai Light" panose="020B0303030403030204" pitchFamily="34" charset="-78"/>
              </a:rPr>
              <a:t>A</a:t>
            </a:r>
            <a:r>
              <a:rPr lang="en-GB" sz="2800" b="1" dirty="0">
                <a:solidFill>
                  <a:srgbClr val="525038"/>
                </a:solidFill>
                <a:latin typeface="Dubai Light" panose="020B0303030403030204" pitchFamily="34" charset="-78"/>
                <a:cs typeface="Dubai Light" panose="020B0303030403030204" pitchFamily="34" charset="-78"/>
              </a:rPr>
              <a:t> </a:t>
            </a:r>
            <a:r>
              <a:rPr lang="en-GB" sz="2800" i="1" dirty="0">
                <a:solidFill>
                  <a:srgbClr val="FF0000"/>
                </a:solidFill>
                <a:latin typeface="Dubai Light" panose="020B0303030403030204" pitchFamily="34" charset="-78"/>
                <a:cs typeface="Dubai Light" panose="020B0303030403030204" pitchFamily="34" charset="-78"/>
              </a:rPr>
              <a:t>(ch15) </a:t>
            </a:r>
            <a:r>
              <a:rPr lang="en-GB" sz="2800" b="1" i="1" dirty="0">
                <a:solidFill>
                  <a:schemeClr val="accent6"/>
                </a:solidFill>
                <a:latin typeface="Dubai Light" panose="020B0303030403030204" pitchFamily="34" charset="-78"/>
                <a:cs typeface="Dubai Light" panose="020B0303030403030204" pitchFamily="34" charset="-78"/>
              </a:rPr>
              <a:t> </a:t>
            </a:r>
            <a:r>
              <a:rPr lang="en-GB" sz="2800" dirty="0">
                <a:solidFill>
                  <a:srgbClr val="525038"/>
                </a:solidFill>
                <a:latin typeface="Dubai Light" panose="020B0303030403030204" pitchFamily="34" charset="-78"/>
                <a:cs typeface="Dubai Light" panose="020B0303030403030204" pitchFamily="34" charset="-78"/>
              </a:rPr>
              <a:t>Saul </a:t>
            </a:r>
            <a:r>
              <a:rPr lang="en-GB" sz="2800" b="1" u="sng" dirty="0">
                <a:solidFill>
                  <a:srgbClr val="00B0F0"/>
                </a:solidFill>
                <a:latin typeface="Dubai Light" panose="020B0303030403030204" pitchFamily="34" charset="-78"/>
                <a:cs typeface="Dubai Light" panose="020B0303030403030204" pitchFamily="34" charset="-78"/>
              </a:rPr>
              <a:t>commanded</a:t>
            </a:r>
            <a:r>
              <a:rPr lang="en-GB" sz="2800" dirty="0">
                <a:solidFill>
                  <a:srgbClr val="525038"/>
                </a:solidFill>
                <a:latin typeface="Dubai Light" panose="020B0303030403030204" pitchFamily="34" charset="-78"/>
                <a:cs typeface="Dubai Light" panose="020B0303030403030204" pitchFamily="34" charset="-78"/>
              </a:rPr>
              <a:t> to slay all the Amalekites. He </a:t>
            </a:r>
            <a:r>
              <a:rPr lang="en-GB" sz="2800" b="1" u="sng" dirty="0">
                <a:solidFill>
                  <a:srgbClr val="00B0F0"/>
                </a:solidFill>
                <a:latin typeface="Dubai Light" panose="020B0303030403030204" pitchFamily="34" charset="-78"/>
                <a:cs typeface="Dubai Light" panose="020B0303030403030204" pitchFamily="34" charset="-78"/>
              </a:rPr>
              <a:t>disobeys</a:t>
            </a:r>
            <a:r>
              <a:rPr lang="en-GB" sz="2800" dirty="0">
                <a:solidFill>
                  <a:srgbClr val="525038"/>
                </a:solidFill>
                <a:latin typeface="Dubai Light" panose="020B0303030403030204" pitchFamily="34" charset="-78"/>
                <a:cs typeface="Dubai Light" panose="020B0303030403030204" pitchFamily="34" charset="-78"/>
              </a:rPr>
              <a:t> and saves the animals for </a:t>
            </a:r>
            <a:r>
              <a:rPr lang="en-GB" sz="2800" b="1" u="sng" dirty="0">
                <a:solidFill>
                  <a:srgbClr val="00B0F0"/>
                </a:solidFill>
                <a:latin typeface="Dubai Light" panose="020B0303030403030204" pitchFamily="34" charset="-78"/>
                <a:cs typeface="Dubai Light" panose="020B0303030403030204" pitchFamily="34" charset="-78"/>
              </a:rPr>
              <a:t>sacrifices</a:t>
            </a:r>
            <a:r>
              <a:rPr lang="en-GB" sz="2800" dirty="0">
                <a:solidFill>
                  <a:srgbClr val="525038"/>
                </a:solidFill>
                <a:latin typeface="Dubai Light" panose="020B0303030403030204" pitchFamily="34" charset="-78"/>
                <a:cs typeface="Dubai Light" panose="020B0303030403030204" pitchFamily="34" charset="-78"/>
              </a:rPr>
              <a:t> and Agag alive– Samuel gives him his </a:t>
            </a:r>
            <a:r>
              <a:rPr lang="en-GB" sz="2800" b="1" u="sng" dirty="0">
                <a:solidFill>
                  <a:srgbClr val="00B0F0"/>
                </a:solidFill>
                <a:latin typeface="Dubai Light" panose="020B0303030403030204" pitchFamily="34" charset="-78"/>
                <a:cs typeface="Dubai Light" panose="020B0303030403030204" pitchFamily="34" charset="-78"/>
              </a:rPr>
              <a:t>second</a:t>
            </a:r>
            <a:r>
              <a:rPr lang="en-GB" sz="2800" b="1" u="sng" dirty="0">
                <a:solidFill>
                  <a:schemeClr val="accent6"/>
                </a:solidFill>
                <a:latin typeface="Dubai Light" panose="020B0303030403030204" pitchFamily="34" charset="-78"/>
                <a:cs typeface="Dubai Light" panose="020B0303030403030204" pitchFamily="34" charset="-78"/>
              </a:rPr>
              <a:t> </a:t>
            </a:r>
            <a:r>
              <a:rPr lang="en-GB" sz="2800" b="1" u="sng" dirty="0">
                <a:solidFill>
                  <a:srgbClr val="00B0F0"/>
                </a:solidFill>
                <a:latin typeface="Dubai Light" panose="020B0303030403030204" pitchFamily="34" charset="-78"/>
                <a:cs typeface="Dubai Light" panose="020B0303030403030204" pitchFamily="34" charset="-78"/>
              </a:rPr>
              <a:t>rejection</a:t>
            </a:r>
          </a:p>
          <a:p>
            <a:endParaRPr lang="en-GB" dirty="0"/>
          </a:p>
        </p:txBody>
      </p:sp>
    </p:spTree>
    <p:extLst>
      <p:ext uri="{BB962C8B-B14F-4D97-AF65-F5344CB8AC3E}">
        <p14:creationId xmlns:p14="http://schemas.microsoft.com/office/powerpoint/2010/main" val="684573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5247590"/>
          </a:xfrm>
          <a:prstGeom prst="rect">
            <a:avLst/>
          </a:prstGeom>
          <a:noFill/>
        </p:spPr>
        <p:txBody>
          <a:bodyPr wrap="square" rtlCol="0">
            <a:spAutoFit/>
          </a:bodyPr>
          <a:lstStyle/>
          <a:p>
            <a:pPr>
              <a:spcBef>
                <a:spcPts val="1800"/>
              </a:spcBef>
              <a:spcAft>
                <a:spcPts val="1200"/>
              </a:spcAft>
            </a:pPr>
            <a:r>
              <a:rPr lang="en-GB" sz="2800" dirty="0">
                <a:solidFill>
                  <a:srgbClr val="525038"/>
                </a:solidFill>
                <a:latin typeface="Dubai Light" panose="020B0303030403030204" pitchFamily="34" charset="-78"/>
                <a:cs typeface="Dubai Light" panose="020B0303030403030204" pitchFamily="34" charset="-78"/>
              </a:rPr>
              <a:t>Saul the rebellious son</a:t>
            </a:r>
          </a:p>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1Sam 15v22-23 </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“To obey is better than sacrifice and to hearken than the fat of rams. For rebellion is as witchcraft and stubbornness as idolatry”.</a:t>
            </a:r>
          </a:p>
          <a:p>
            <a:pPr>
              <a:spcBef>
                <a:spcPts val="1800"/>
              </a:spcBef>
            </a:pPr>
            <a:r>
              <a:rPr lang="en-GB" sz="2800" b="1" dirty="0" err="1">
                <a:solidFill>
                  <a:srgbClr val="525038"/>
                </a:solidFill>
                <a:latin typeface="Dubai Light" panose="020B0303030403030204" pitchFamily="34" charset="-78"/>
                <a:cs typeface="Dubai Light" panose="020B0303030403030204" pitchFamily="34" charset="-78"/>
              </a:rPr>
              <a:t>Deut</a:t>
            </a:r>
            <a:r>
              <a:rPr lang="en-GB" sz="2800" b="1" dirty="0">
                <a:solidFill>
                  <a:srgbClr val="525038"/>
                </a:solidFill>
                <a:latin typeface="Dubai Light" panose="020B0303030403030204" pitchFamily="34" charset="-78"/>
                <a:cs typeface="Dubai Light" panose="020B0303030403030204" pitchFamily="34" charset="-78"/>
              </a:rPr>
              <a:t> 21v18-21 </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“If any man hath a stubborn and rebellious son…that will not obey…neither hearken…he shall be stoned”.</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Saul and Christ</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B131740-E0BB-4CFB-8CAC-013CC8147185}"/>
              </a:ext>
            </a:extLst>
          </p:cNvPr>
          <p:cNvPicPr>
            <a:picLocks noChangeAspect="1"/>
          </p:cNvPicPr>
          <p:nvPr/>
        </p:nvPicPr>
        <p:blipFill rotWithShape="1">
          <a:blip r:embed="rId2">
            <a:extLst>
              <a:ext uri="{28A0092B-C50C-407E-A947-70E740481C1C}">
                <a14:useLocalDpi xmlns:a14="http://schemas.microsoft.com/office/drawing/2010/main" val="0"/>
              </a:ext>
            </a:extLst>
          </a:blip>
          <a:srcRect l="14928" r="58785"/>
          <a:stretch/>
        </p:blipFill>
        <p:spPr>
          <a:xfrm>
            <a:off x="150060" y="159561"/>
            <a:ext cx="2656704" cy="6537600"/>
          </a:xfrm>
          <a:prstGeom prst="rect">
            <a:avLst/>
          </a:prstGeom>
        </p:spPr>
      </p:pic>
    </p:spTree>
    <p:extLst>
      <p:ext uri="{BB962C8B-B14F-4D97-AF65-F5344CB8AC3E}">
        <p14:creationId xmlns:p14="http://schemas.microsoft.com/office/powerpoint/2010/main" val="186315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18192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470295-6716-4528-BC79-3F47561F3C24}"/>
              </a:ext>
            </a:extLst>
          </p:cNvPr>
          <p:cNvPicPr>
            <a:picLocks noChangeAspect="1"/>
          </p:cNvPicPr>
          <p:nvPr/>
        </p:nvPicPr>
        <p:blipFill rotWithShape="1">
          <a:blip r:embed="rId2">
            <a:extLst>
              <a:ext uri="{28A0092B-C50C-407E-A947-70E740481C1C}">
                <a14:useLocalDpi xmlns:a14="http://schemas.microsoft.com/office/drawing/2010/main" val="0"/>
              </a:ext>
            </a:extLst>
          </a:blip>
          <a:srcRect l="9575" t="-260" r="55928" b="260"/>
          <a:stretch/>
        </p:blipFill>
        <p:spPr>
          <a:xfrm>
            <a:off x="166811" y="168577"/>
            <a:ext cx="2644346" cy="6528572"/>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A5FBFA33-35F3-419E-B53F-E8929BEF37FA}"/>
              </a:ext>
            </a:extLst>
          </p:cNvPr>
          <p:cNvSpPr txBox="1"/>
          <p:nvPr/>
        </p:nvSpPr>
        <p:spPr>
          <a:xfrm>
            <a:off x="2953265" y="333816"/>
            <a:ext cx="9076319" cy="646331"/>
          </a:xfrm>
          <a:prstGeom prst="rect">
            <a:avLst/>
          </a:prstGeom>
          <a:noFill/>
        </p:spPr>
        <p:txBody>
          <a:bodyPr wrap="square" rtlCol="0">
            <a:spAutoFit/>
          </a:bodyPr>
          <a:lstStyle/>
          <a:p>
            <a:pPr algn="ctr"/>
            <a:r>
              <a:rPr lang="en-GB" sz="3600" dirty="0">
                <a:solidFill>
                  <a:srgbClr val="525038"/>
                </a:solidFill>
                <a:latin typeface="Copperplate Gothic Light" panose="020E0507020206020404" pitchFamily="34" charset="0"/>
              </a:rPr>
              <a:t>Hophni and Phinehas…and Samuel</a:t>
            </a:r>
          </a:p>
        </p:txBody>
      </p:sp>
      <p:sp>
        <p:nvSpPr>
          <p:cNvPr id="8" name="TextBox 7">
            <a:extLst>
              <a:ext uri="{FF2B5EF4-FFF2-40B4-BE49-F238E27FC236}">
                <a16:creationId xmlns:a16="http://schemas.microsoft.com/office/drawing/2014/main" id="{2C5F9FF6-4322-498C-81BD-56770655F461}"/>
              </a:ext>
            </a:extLst>
          </p:cNvPr>
          <p:cNvSpPr txBox="1"/>
          <p:nvPr/>
        </p:nvSpPr>
        <p:spPr>
          <a:xfrm>
            <a:off x="3113903" y="1332059"/>
            <a:ext cx="8730047" cy="5109091"/>
          </a:xfrm>
          <a:prstGeom prst="rect">
            <a:avLst/>
          </a:prstGeom>
          <a:noFill/>
        </p:spPr>
        <p:txBody>
          <a:bodyPr wrap="square" rtlCol="0">
            <a:spAutoFit/>
          </a:bodyPr>
          <a:lstStyle/>
          <a:p>
            <a:pPr marL="1257300" indent="-1257300">
              <a:tabLst>
                <a:tab pos="1076325" algn="l"/>
              </a:tabLst>
            </a:pPr>
            <a:r>
              <a:rPr lang="en-GB" sz="2800" dirty="0">
                <a:solidFill>
                  <a:srgbClr val="FF0000"/>
                </a:solidFill>
                <a:latin typeface="Dubai Light" panose="020B0303030403030204" pitchFamily="34" charset="-78"/>
                <a:cs typeface="Dubai Light" panose="020B0303030403030204" pitchFamily="34" charset="-78"/>
              </a:rPr>
              <a:t>(v11)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a:t>
            </a:r>
            <a:r>
              <a:rPr lang="en-GB" sz="2800" i="1" dirty="0">
                <a:solidFill>
                  <a:srgbClr val="525038"/>
                </a:solidFill>
                <a:latin typeface="Dubai Light" panose="020B0303030403030204" pitchFamily="34" charset="-78"/>
                <a:cs typeface="Dubai Light" panose="020B0303030403030204" pitchFamily="34" charset="-78"/>
              </a:rPr>
              <a:t>ministered unto Yahweh</a:t>
            </a:r>
          </a:p>
          <a:p>
            <a:pPr marL="1257300" indent="-1257300">
              <a:tabLst>
                <a:tab pos="1076325" algn="l"/>
              </a:tabLst>
            </a:pPr>
            <a:r>
              <a:rPr lang="en-GB" sz="2800" dirty="0">
                <a:solidFill>
                  <a:srgbClr val="FF0000"/>
                </a:solidFill>
                <a:latin typeface="Dubai Light" panose="020B0303030403030204" pitchFamily="34" charset="-78"/>
                <a:cs typeface="Dubai Light" panose="020B0303030403030204" pitchFamily="34" charset="-78"/>
              </a:rPr>
              <a:t>(v12)</a:t>
            </a:r>
            <a:r>
              <a:rPr lang="en-GB" sz="2800" dirty="0">
                <a:solidFill>
                  <a:srgbClr val="525038"/>
                </a:solidFill>
                <a:latin typeface="Dubai Light" panose="020B0303030403030204" pitchFamily="34" charset="-78"/>
                <a:cs typeface="Dubai Light" panose="020B0303030403030204" pitchFamily="34" charset="-78"/>
              </a:rPr>
              <a:t>	</a:t>
            </a:r>
            <a:r>
              <a:rPr lang="en-GB" sz="2800" b="1" dirty="0">
                <a:solidFill>
                  <a:schemeClr val="accent2"/>
                </a:solidFill>
                <a:latin typeface="Dubai Light" panose="020B0303030403030204" pitchFamily="34" charset="-78"/>
                <a:cs typeface="Dubai Light" panose="020B0303030403030204" pitchFamily="34" charset="-78"/>
              </a:rPr>
              <a:t>Hophni and Phinehas </a:t>
            </a:r>
            <a:r>
              <a:rPr lang="en-GB" sz="2800" i="1" dirty="0">
                <a:solidFill>
                  <a:srgbClr val="525038"/>
                </a:solidFill>
                <a:latin typeface="Dubai Light" panose="020B0303030403030204" pitchFamily="34" charset="-78"/>
                <a:cs typeface="Dubai Light" panose="020B0303030403030204" pitchFamily="34" charset="-78"/>
              </a:rPr>
              <a:t>– Sons of Belial</a:t>
            </a:r>
          </a:p>
          <a:p>
            <a:pPr marL="1257300" indent="-1257300">
              <a:tabLst>
                <a:tab pos="1076325" algn="l"/>
              </a:tabLst>
            </a:pPr>
            <a:r>
              <a:rPr lang="en-GB" sz="2800" i="1"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Abusing the sacrifices, abusing the offerers</a:t>
            </a:r>
          </a:p>
          <a:p>
            <a:pPr marL="1257300" indent="-1257300">
              <a:tabLst>
                <a:tab pos="1076325" algn="l"/>
              </a:tabLst>
            </a:pPr>
            <a:r>
              <a:rPr lang="en-GB" sz="2800" dirty="0">
                <a:solidFill>
                  <a:srgbClr val="FF0000"/>
                </a:solidFill>
                <a:latin typeface="Dubai Light" panose="020B0303030403030204" pitchFamily="34" charset="-78"/>
                <a:cs typeface="Dubai Light" panose="020B0303030403030204" pitchFamily="34" charset="-78"/>
              </a:rPr>
              <a:t>(v17)</a:t>
            </a:r>
            <a:r>
              <a:rPr lang="en-GB" sz="2800" i="1" dirty="0">
                <a:solidFill>
                  <a:srgbClr val="525038"/>
                </a:solidFill>
                <a:latin typeface="Dubai Light" panose="020B0303030403030204" pitchFamily="34" charset="-78"/>
                <a:cs typeface="Dubai Light" panose="020B0303030403030204" pitchFamily="34" charset="-78"/>
              </a:rPr>
              <a:t>	</a:t>
            </a:r>
            <a:r>
              <a:rPr lang="en-GB" sz="2800" b="1" dirty="0">
                <a:solidFill>
                  <a:schemeClr val="accent2"/>
                </a:solidFill>
                <a:latin typeface="Dubai Light" panose="020B0303030403030204" pitchFamily="34" charset="-78"/>
                <a:cs typeface="Dubai Light" panose="020B0303030403030204" pitchFamily="34" charset="-78"/>
              </a:rPr>
              <a:t>Hophni and Phinehas </a:t>
            </a:r>
            <a:r>
              <a:rPr lang="en-GB" sz="2800" i="1" dirty="0">
                <a:solidFill>
                  <a:srgbClr val="525038"/>
                </a:solidFill>
                <a:latin typeface="Dubai Light" panose="020B0303030403030204" pitchFamily="34" charset="-78"/>
                <a:cs typeface="Dubai Light" panose="020B0303030403030204" pitchFamily="34" charset="-78"/>
              </a:rPr>
              <a:t>– very great sinners</a:t>
            </a:r>
            <a:endParaRPr lang="en-GB" sz="2800" dirty="0">
              <a:solidFill>
                <a:srgbClr val="525038"/>
              </a:solidFill>
              <a:latin typeface="Dubai Light" panose="020B0303030403030204" pitchFamily="34" charset="-78"/>
              <a:cs typeface="Dubai Light" panose="020B0303030403030204" pitchFamily="34" charset="-78"/>
            </a:endParaRPr>
          </a:p>
          <a:p>
            <a:pPr marL="2333625" indent="-2333625">
              <a:tabLst>
                <a:tab pos="1076325" algn="l"/>
              </a:tabLst>
            </a:pPr>
            <a:r>
              <a:rPr lang="en-GB" sz="2800" dirty="0">
                <a:solidFill>
                  <a:srgbClr val="FF0000"/>
                </a:solidFill>
                <a:latin typeface="Dubai Light" panose="020B0303030403030204" pitchFamily="34" charset="-78"/>
                <a:cs typeface="Dubai Light" panose="020B0303030403030204" pitchFamily="34" charset="-78"/>
              </a:rPr>
              <a:t>(18)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a:t>
            </a:r>
            <a:r>
              <a:rPr lang="en-GB" sz="2800" i="1" dirty="0">
                <a:solidFill>
                  <a:srgbClr val="525038"/>
                </a:solidFill>
                <a:latin typeface="Dubai Light" panose="020B0303030403030204" pitchFamily="34" charset="-78"/>
                <a:cs typeface="Dubai Light" panose="020B0303030403030204" pitchFamily="34" charset="-78"/>
              </a:rPr>
              <a:t>ministered before Yahweh</a:t>
            </a:r>
          </a:p>
          <a:p>
            <a:pPr marL="1884363" indent="-1884363">
              <a:tabLst>
                <a:tab pos="1076325" algn="l"/>
              </a:tabLst>
            </a:pPr>
            <a:endParaRPr lang="en-GB" sz="2800" dirty="0">
              <a:solidFill>
                <a:srgbClr val="525038"/>
              </a:solidFill>
              <a:latin typeface="Dubai Light" panose="020B0303030403030204" pitchFamily="34" charset="-78"/>
              <a:cs typeface="Dubai Light" panose="020B0303030403030204" pitchFamily="34" charset="-78"/>
            </a:endParaRP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(v21)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grew before </a:t>
            </a:r>
            <a:r>
              <a:rPr lang="en-GB" sz="2800" i="1" dirty="0">
                <a:solidFill>
                  <a:srgbClr val="525038"/>
                </a:solidFill>
                <a:latin typeface="Dubai Light" panose="020B0303030403030204" pitchFamily="34" charset="-78"/>
                <a:cs typeface="Dubai Light" panose="020B0303030403030204" pitchFamily="34" charset="-78"/>
              </a:rPr>
              <a:t>Yahweh</a:t>
            </a: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(v22)</a:t>
            </a:r>
            <a:r>
              <a:rPr lang="en-GB" sz="2800" dirty="0">
                <a:solidFill>
                  <a:srgbClr val="525038"/>
                </a:solidFill>
                <a:latin typeface="Dubai Light" panose="020B0303030403030204" pitchFamily="34" charset="-78"/>
                <a:cs typeface="Dubai Light" panose="020B0303030403030204" pitchFamily="34" charset="-78"/>
              </a:rPr>
              <a:t>	</a:t>
            </a:r>
            <a:r>
              <a:rPr lang="en-GB" sz="2800" b="1" dirty="0">
                <a:solidFill>
                  <a:schemeClr val="accent2"/>
                </a:solidFill>
                <a:latin typeface="Dubai Light" panose="020B0303030403030204" pitchFamily="34" charset="-78"/>
                <a:cs typeface="Dubai Light" panose="020B0303030403030204" pitchFamily="34" charset="-78"/>
              </a:rPr>
              <a:t>Hophni and Phinehas </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did to ALL Israel</a:t>
            </a:r>
          </a:p>
          <a:p>
            <a:pPr marL="1795463" indent="-1795463">
              <a:tabLst>
                <a:tab pos="1076325" algn="l"/>
              </a:tabLst>
            </a:pPr>
            <a:r>
              <a:rPr lang="en-GB" sz="2800" i="1" dirty="0">
                <a:solidFill>
                  <a:srgbClr val="525038"/>
                </a:solidFill>
                <a:latin typeface="Dubai Light" panose="020B0303030403030204" pitchFamily="34" charset="-78"/>
                <a:cs typeface="Dubai Light" panose="020B0303030403030204" pitchFamily="34" charset="-78"/>
              </a:rPr>
              <a:t>		</a:t>
            </a:r>
            <a:r>
              <a:rPr lang="en-GB" sz="2800" b="1" u="sng" dirty="0">
                <a:solidFill>
                  <a:srgbClr val="525038"/>
                </a:solidFill>
                <a:latin typeface="Dubai Light" panose="020B0303030403030204" pitchFamily="34" charset="-78"/>
                <a:cs typeface="Dubai Light" panose="020B0303030403030204" pitchFamily="34" charset="-78"/>
              </a:rPr>
              <a:t>Abusing the women, abusing their father</a:t>
            </a: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(v25)</a:t>
            </a:r>
            <a:r>
              <a:rPr lang="en-GB" sz="2800" dirty="0">
                <a:solidFill>
                  <a:srgbClr val="525038"/>
                </a:solidFill>
                <a:latin typeface="Dubai Light" panose="020B0303030403030204" pitchFamily="34" charset="-78"/>
                <a:cs typeface="Dubai Light" panose="020B0303030403030204" pitchFamily="34" charset="-78"/>
              </a:rPr>
              <a:t>	</a:t>
            </a:r>
            <a:r>
              <a:rPr lang="en-GB" sz="2800" b="1" dirty="0">
                <a:solidFill>
                  <a:schemeClr val="accent2"/>
                </a:solidFill>
                <a:latin typeface="Dubai Light" panose="020B0303030403030204" pitchFamily="34" charset="-78"/>
                <a:cs typeface="Dubai Light" panose="020B0303030403030204" pitchFamily="34" charset="-78"/>
              </a:rPr>
              <a:t>Hophni and Phinehas </a:t>
            </a:r>
            <a:r>
              <a:rPr lang="en-GB" sz="2800"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disobedient to parent (Eli)</a:t>
            </a:r>
          </a:p>
          <a:p>
            <a:pPr marL="2782888" indent="-2782888">
              <a:tabLst>
                <a:tab pos="1076325" algn="l"/>
              </a:tabLst>
            </a:pPr>
            <a:r>
              <a:rPr lang="en-GB" sz="2800" dirty="0">
                <a:solidFill>
                  <a:srgbClr val="FF0000"/>
                </a:solidFill>
                <a:latin typeface="Dubai Light" panose="020B0303030403030204" pitchFamily="34" charset="-78"/>
                <a:cs typeface="Dubai Light" panose="020B0303030403030204" pitchFamily="34" charset="-78"/>
              </a:rPr>
              <a:t>(v26)   </a:t>
            </a:r>
            <a:r>
              <a:rPr lang="en-GB" sz="2800" b="1" dirty="0">
                <a:solidFill>
                  <a:srgbClr val="00B0F0"/>
                </a:solidFill>
                <a:latin typeface="Dubai Light" panose="020B0303030403030204" pitchFamily="34" charset="-78"/>
                <a:cs typeface="Dubai Light" panose="020B0303030403030204" pitchFamily="34" charset="-78"/>
              </a:rPr>
              <a:t>Samuel</a:t>
            </a:r>
            <a:r>
              <a:rPr lang="en-GB" sz="2800" dirty="0">
                <a:solidFill>
                  <a:srgbClr val="525038"/>
                </a:solidFill>
                <a:latin typeface="Dubai Light" panose="020B0303030403030204" pitchFamily="34" charset="-78"/>
                <a:cs typeface="Dubai Light" panose="020B0303030403030204" pitchFamily="34" charset="-78"/>
              </a:rPr>
              <a:t> – </a:t>
            </a:r>
            <a:r>
              <a:rPr lang="en-GB" sz="2800" i="1" dirty="0">
                <a:solidFill>
                  <a:srgbClr val="525038"/>
                </a:solidFill>
                <a:latin typeface="Dubai Light" panose="020B0303030403030204" pitchFamily="34" charset="-78"/>
                <a:cs typeface="Dubai Light" panose="020B0303030403030204" pitchFamily="34" charset="-78"/>
              </a:rPr>
              <a:t>grew on and in favour with Yahweh</a:t>
            </a:r>
          </a:p>
          <a:p>
            <a:endParaRPr lang="en-GB" dirty="0"/>
          </a:p>
        </p:txBody>
      </p:sp>
    </p:spTree>
    <p:extLst>
      <p:ext uri="{BB962C8B-B14F-4D97-AF65-F5344CB8AC3E}">
        <p14:creationId xmlns:p14="http://schemas.microsoft.com/office/powerpoint/2010/main" val="1522575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563950" y="1612559"/>
            <a:ext cx="8280000" cy="5909310"/>
          </a:xfrm>
          <a:prstGeom prst="rect">
            <a:avLst/>
          </a:prstGeom>
          <a:noFill/>
        </p:spPr>
        <p:txBody>
          <a:bodyPr wrap="square" rtlCol="0">
            <a:spAutoFit/>
          </a:bodyPr>
          <a:lstStyle/>
          <a:p>
            <a:pPr>
              <a:spcBef>
                <a:spcPts val="1800"/>
              </a:spcBef>
              <a:spcAft>
                <a:spcPts val="1200"/>
              </a:spcAft>
            </a:pPr>
            <a:r>
              <a:rPr lang="en-GB" sz="2800" dirty="0">
                <a:solidFill>
                  <a:srgbClr val="525038"/>
                </a:solidFill>
                <a:latin typeface="Dubai Light" panose="020B0303030403030204" pitchFamily="34" charset="-78"/>
                <a:cs typeface="Dubai Light" panose="020B0303030403030204" pitchFamily="34" charset="-78"/>
              </a:rPr>
              <a:t>Christ the obedient son</a:t>
            </a:r>
          </a:p>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Isa 50v5</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“The lord Yahweh hath opened mine ear and I was not rebellious”.</a:t>
            </a:r>
          </a:p>
          <a:p>
            <a:pPr>
              <a:spcBef>
                <a:spcPts val="1800"/>
              </a:spcBef>
            </a:pPr>
            <a:r>
              <a:rPr lang="en-GB" sz="2800" b="1" dirty="0" err="1">
                <a:solidFill>
                  <a:srgbClr val="525038"/>
                </a:solidFill>
                <a:latin typeface="Dubai Light" panose="020B0303030403030204" pitchFamily="34" charset="-78"/>
                <a:cs typeface="Dubai Light" panose="020B0303030403030204" pitchFamily="34" charset="-78"/>
              </a:rPr>
              <a:t>Heb</a:t>
            </a:r>
            <a:r>
              <a:rPr lang="en-GB" sz="2800" b="1" dirty="0">
                <a:solidFill>
                  <a:srgbClr val="525038"/>
                </a:solidFill>
                <a:latin typeface="Dubai Light" panose="020B0303030403030204" pitchFamily="34" charset="-78"/>
                <a:cs typeface="Dubai Light" panose="020B0303030403030204" pitchFamily="34" charset="-78"/>
              </a:rPr>
              <a:t> 5v8</a:t>
            </a:r>
          </a:p>
          <a:p>
            <a:pPr>
              <a:spcBef>
                <a:spcPts val="600"/>
              </a:spcBef>
              <a:spcAft>
                <a:spcPts val="1800"/>
              </a:spcAft>
            </a:pPr>
            <a:r>
              <a:rPr lang="en-GB" sz="2800" dirty="0">
                <a:solidFill>
                  <a:srgbClr val="525038"/>
                </a:solidFill>
                <a:latin typeface="Dubai Light" panose="020B0303030403030204" pitchFamily="34" charset="-78"/>
                <a:cs typeface="Dubai Light" panose="020B0303030403030204" pitchFamily="34" charset="-78"/>
              </a:rPr>
              <a:t>“Though he were a Son, yet learned he obedience”.</a:t>
            </a:r>
          </a:p>
          <a:p>
            <a:pPr>
              <a:spcBef>
                <a:spcPts val="600"/>
              </a:spcBef>
            </a:pPr>
            <a:r>
              <a:rPr lang="en-GB" sz="2800" b="1" dirty="0">
                <a:solidFill>
                  <a:srgbClr val="525038"/>
                </a:solidFill>
                <a:latin typeface="Dubai Light" panose="020B0303030403030204" pitchFamily="34" charset="-78"/>
                <a:cs typeface="Dubai Light" panose="020B0303030403030204" pitchFamily="34" charset="-78"/>
              </a:rPr>
              <a:t>Phil 2v8</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“He became obedient unto death, even the death of the cross”</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Saul and Christ</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B131740-E0BB-4CFB-8CAC-013CC8147185}"/>
              </a:ext>
            </a:extLst>
          </p:cNvPr>
          <p:cNvPicPr>
            <a:picLocks noChangeAspect="1"/>
          </p:cNvPicPr>
          <p:nvPr/>
        </p:nvPicPr>
        <p:blipFill rotWithShape="1">
          <a:blip r:embed="rId2">
            <a:extLst>
              <a:ext uri="{28A0092B-C50C-407E-A947-70E740481C1C}">
                <a14:useLocalDpi xmlns:a14="http://schemas.microsoft.com/office/drawing/2010/main" val="0"/>
              </a:ext>
            </a:extLst>
          </a:blip>
          <a:srcRect l="14928" r="58785"/>
          <a:stretch/>
        </p:blipFill>
        <p:spPr>
          <a:xfrm>
            <a:off x="150060" y="159561"/>
            <a:ext cx="2656704" cy="6537600"/>
          </a:xfrm>
          <a:prstGeom prst="rect">
            <a:avLst/>
          </a:prstGeom>
        </p:spPr>
      </p:pic>
    </p:spTree>
    <p:extLst>
      <p:ext uri="{BB962C8B-B14F-4D97-AF65-F5344CB8AC3E}">
        <p14:creationId xmlns:p14="http://schemas.microsoft.com/office/powerpoint/2010/main" val="5675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Samuel, Saul and David</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A8108D5-9AFA-404C-A0BA-373B90A9CA70}"/>
              </a:ext>
            </a:extLst>
          </p:cNvPr>
          <p:cNvPicPr>
            <a:picLocks noChangeAspect="1"/>
          </p:cNvPicPr>
          <p:nvPr/>
        </p:nvPicPr>
        <p:blipFill rotWithShape="1">
          <a:blip r:embed="rId2">
            <a:extLst>
              <a:ext uri="{28A0092B-C50C-407E-A947-70E740481C1C}">
                <a14:useLocalDpi xmlns:a14="http://schemas.microsoft.com/office/drawing/2010/main" val="0"/>
              </a:ext>
            </a:extLst>
          </a:blip>
          <a:srcRect l="30326" t="-180" r="22884" b="4771"/>
          <a:stretch/>
        </p:blipFill>
        <p:spPr>
          <a:xfrm>
            <a:off x="156238" y="153383"/>
            <a:ext cx="2656704" cy="6537600"/>
          </a:xfrm>
          <a:prstGeom prst="rect">
            <a:avLst/>
          </a:prstGeom>
        </p:spPr>
      </p:pic>
      <p:sp>
        <p:nvSpPr>
          <p:cNvPr id="9" name="TextBox 8">
            <a:extLst>
              <a:ext uri="{FF2B5EF4-FFF2-40B4-BE49-F238E27FC236}">
                <a16:creationId xmlns:a16="http://schemas.microsoft.com/office/drawing/2014/main" id="{9C42F27A-3723-4614-839A-6C3CAE63448A}"/>
              </a:ext>
            </a:extLst>
          </p:cNvPr>
          <p:cNvSpPr txBox="1"/>
          <p:nvPr/>
        </p:nvSpPr>
        <p:spPr>
          <a:xfrm>
            <a:off x="2922713" y="1427435"/>
            <a:ext cx="4467841" cy="5293757"/>
          </a:xfrm>
          <a:prstGeom prst="rect">
            <a:avLst/>
          </a:prstGeom>
          <a:noFill/>
        </p:spPr>
        <p:txBody>
          <a:bodyPr wrap="square" rtlCol="0">
            <a:spAutoFit/>
          </a:bodyPr>
          <a:lstStyle/>
          <a:p>
            <a:pPr algn="ctr">
              <a:spcBef>
                <a:spcPts val="600"/>
              </a:spcBef>
            </a:pPr>
            <a:r>
              <a:rPr lang="en-GB" sz="2800" dirty="0">
                <a:solidFill>
                  <a:srgbClr val="525038"/>
                </a:solidFill>
                <a:latin typeface="Dubai Light" panose="020B0303030403030204" pitchFamily="34" charset="-78"/>
                <a:cs typeface="Dubai Light" panose="020B0303030403030204" pitchFamily="34" charset="-78"/>
              </a:rPr>
              <a:t>SAUL</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Reassured him about the assess</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Gave him the </a:t>
            </a:r>
            <a:r>
              <a:rPr lang="en-GB" sz="2800" dirty="0" err="1">
                <a:solidFill>
                  <a:srgbClr val="525038"/>
                </a:solidFill>
                <a:latin typeface="Dubai Light" panose="020B0303030403030204" pitchFamily="34" charset="-78"/>
                <a:cs typeface="Dubai Light" panose="020B0303030403030204" pitchFamily="34" charset="-78"/>
              </a:rPr>
              <a:t>chiefest</a:t>
            </a:r>
            <a:r>
              <a:rPr lang="en-GB" sz="2800" dirty="0">
                <a:solidFill>
                  <a:srgbClr val="525038"/>
                </a:solidFill>
                <a:latin typeface="Dubai Light" panose="020B0303030403030204" pitchFamily="34" charset="-78"/>
                <a:cs typeface="Dubai Light" panose="020B0303030403030204" pitchFamily="34" charset="-78"/>
              </a:rPr>
              <a:t> place at the meal</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Stayed to talk to him all night</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Kissed him</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Reassured him with 3 signs</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Renewed the kingdom with him in Gilgal</a:t>
            </a:r>
          </a:p>
        </p:txBody>
      </p:sp>
      <p:sp>
        <p:nvSpPr>
          <p:cNvPr id="10" name="TextBox 9">
            <a:extLst>
              <a:ext uri="{FF2B5EF4-FFF2-40B4-BE49-F238E27FC236}">
                <a16:creationId xmlns:a16="http://schemas.microsoft.com/office/drawing/2014/main" id="{ADBA914C-B37A-4BC7-B9E0-566B47407D04}"/>
              </a:ext>
            </a:extLst>
          </p:cNvPr>
          <p:cNvSpPr txBox="1"/>
          <p:nvPr/>
        </p:nvSpPr>
        <p:spPr>
          <a:xfrm>
            <a:off x="7174958" y="1436597"/>
            <a:ext cx="4970295" cy="5801588"/>
          </a:xfrm>
          <a:prstGeom prst="rect">
            <a:avLst/>
          </a:prstGeom>
          <a:noFill/>
        </p:spPr>
        <p:txBody>
          <a:bodyPr wrap="square" rtlCol="0">
            <a:spAutoFit/>
          </a:bodyPr>
          <a:lstStyle/>
          <a:p>
            <a:pPr algn="ctr">
              <a:spcBef>
                <a:spcPts val="600"/>
              </a:spcBef>
            </a:pPr>
            <a:r>
              <a:rPr lang="en-GB" sz="2800" dirty="0">
                <a:solidFill>
                  <a:srgbClr val="525038"/>
                </a:solidFill>
                <a:latin typeface="Dubai Light" panose="020B0303030403030204" pitchFamily="34" charset="-78"/>
                <a:cs typeface="Dubai Light" panose="020B0303030403030204" pitchFamily="34" charset="-78"/>
              </a:rPr>
              <a:t>DAVID</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Doesn’t want to go to Bethlehem – gives excuse</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Thinks it’s Eliab-tall, handsome</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Doesn’t know anything about David – “any more sons?”</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Doesn’t want to stay</a:t>
            </a:r>
          </a:p>
          <a:p>
            <a:pPr marL="358775" indent="-358775">
              <a:spcBef>
                <a:spcPts val="600"/>
              </a:spcBef>
              <a:buFont typeface="Wingdings" panose="05000000000000000000" pitchFamily="2" charset="2"/>
              <a:buChar char="§"/>
            </a:pPr>
            <a:r>
              <a:rPr lang="en-GB" sz="2800" dirty="0">
                <a:solidFill>
                  <a:srgbClr val="525038"/>
                </a:solidFill>
                <a:latin typeface="Dubai Light" panose="020B0303030403030204" pitchFamily="34" charset="-78"/>
                <a:cs typeface="Dubai Light" panose="020B0303030403030204" pitchFamily="34" charset="-78"/>
              </a:rPr>
              <a:t>Leaves immediately after</a:t>
            </a:r>
          </a:p>
          <a:p>
            <a:pPr marL="358775">
              <a:spcBef>
                <a:spcPts val="600"/>
              </a:spcBef>
            </a:pPr>
            <a:r>
              <a:rPr lang="en-GB" sz="2800" dirty="0">
                <a:solidFill>
                  <a:srgbClr val="525038"/>
                </a:solidFill>
                <a:latin typeface="Dubai Light" panose="020B0303030403030204" pitchFamily="34" charset="-78"/>
                <a:cs typeface="Dubai Light" panose="020B0303030403030204" pitchFamily="34" charset="-78"/>
              </a:rPr>
              <a:t>For Samuel it feels like de-</a:t>
            </a:r>
            <a:r>
              <a:rPr lang="en-GB" sz="2800" dirty="0" err="1">
                <a:solidFill>
                  <a:srgbClr val="525038"/>
                </a:solidFill>
                <a:latin typeface="Dubai Light" panose="020B0303030403030204" pitchFamily="34" charset="-78"/>
                <a:cs typeface="Dubai Light" panose="020B0303030403030204" pitchFamily="34" charset="-78"/>
              </a:rPr>
              <a:t>ja</a:t>
            </a:r>
            <a:r>
              <a:rPr lang="en-GB" sz="2800" dirty="0">
                <a:solidFill>
                  <a:srgbClr val="525038"/>
                </a:solidFill>
                <a:latin typeface="Dubai Light" panose="020B0303030403030204" pitchFamily="34" charset="-78"/>
                <a:cs typeface="Dubai Light" panose="020B0303030403030204" pitchFamily="34" charset="-78"/>
              </a:rPr>
              <a:t>-</a:t>
            </a:r>
            <a:r>
              <a:rPr lang="en-GB" sz="2800" dirty="0" err="1">
                <a:solidFill>
                  <a:srgbClr val="525038"/>
                </a:solidFill>
                <a:latin typeface="Dubai Light" panose="020B0303030403030204" pitchFamily="34" charset="-78"/>
                <a:cs typeface="Dubai Light" panose="020B0303030403030204" pitchFamily="34" charset="-78"/>
              </a:rPr>
              <a:t>vue</a:t>
            </a:r>
            <a:r>
              <a:rPr lang="en-GB" sz="2800" dirty="0">
                <a:solidFill>
                  <a:srgbClr val="525038"/>
                </a:solidFill>
                <a:latin typeface="Dubai Light" panose="020B0303030403030204" pitchFamily="34" charset="-78"/>
                <a:cs typeface="Dubai Light" panose="020B0303030403030204" pitchFamily="34" charset="-78"/>
              </a:rPr>
              <a:t> and he’d rather not be involved. He feels despondent</a:t>
            </a:r>
          </a:p>
          <a:p>
            <a:pPr marL="358775" indent="-358775">
              <a:spcBef>
                <a:spcPts val="1800"/>
              </a:spcBef>
              <a:buFont typeface="Wingdings" panose="05000000000000000000" pitchFamily="2" charset="2"/>
              <a:buChar char="§"/>
            </a:pPr>
            <a:endParaRPr lang="en-GB" dirty="0"/>
          </a:p>
        </p:txBody>
      </p:sp>
    </p:spTree>
    <p:extLst>
      <p:ext uri="{BB962C8B-B14F-4D97-AF65-F5344CB8AC3E}">
        <p14:creationId xmlns:p14="http://schemas.microsoft.com/office/powerpoint/2010/main" val="15096941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06949"/>
            <a:ext cx="8730047" cy="4862870"/>
          </a:xfrm>
          <a:prstGeom prst="rect">
            <a:avLst/>
          </a:prstGeom>
          <a:noFill/>
        </p:spPr>
        <p:txBody>
          <a:bodyPr wrap="square" rtlCol="0">
            <a:spAutoFit/>
          </a:bodyPr>
          <a:lstStyle/>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1 Samuel 10v 25</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First known school (or band) is mention here. Samuel directs Saul to meet these prophets. Samuel knows an awful lot about them too – where they are, the times they’ll come and go etc.</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1 Samuel 19 v20</a:t>
            </a:r>
          </a:p>
          <a:p>
            <a:pPr>
              <a:spcBef>
                <a:spcPts val="600"/>
              </a:spcBef>
            </a:pPr>
            <a:r>
              <a:rPr lang="en-GB" sz="2800" dirty="0">
                <a:solidFill>
                  <a:srgbClr val="525038"/>
                </a:solidFill>
                <a:latin typeface="Dubai Light" panose="020B0303030403030204" pitchFamily="34" charset="-78"/>
                <a:cs typeface="Dubai Light" panose="020B0303030403030204" pitchFamily="34" charset="-78"/>
              </a:rPr>
              <a:t>Samuel was standing as appointed over the prophets as they prophesied</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Appointed = a president or headmaster</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Samuel and the Schools</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B131740-E0BB-4CFB-8CAC-013CC8147185}"/>
              </a:ext>
            </a:extLst>
          </p:cNvPr>
          <p:cNvPicPr>
            <a:picLocks noChangeAspect="1"/>
          </p:cNvPicPr>
          <p:nvPr/>
        </p:nvPicPr>
        <p:blipFill rotWithShape="1">
          <a:blip r:embed="rId2">
            <a:extLst>
              <a:ext uri="{28A0092B-C50C-407E-A947-70E740481C1C}">
                <a14:useLocalDpi xmlns:a14="http://schemas.microsoft.com/office/drawing/2010/main" val="0"/>
              </a:ext>
            </a:extLst>
          </a:blip>
          <a:srcRect l="14928" r="58785"/>
          <a:stretch/>
        </p:blipFill>
        <p:spPr>
          <a:xfrm>
            <a:off x="150060" y="159561"/>
            <a:ext cx="2656704" cy="6537600"/>
          </a:xfrm>
          <a:prstGeom prst="rect">
            <a:avLst/>
          </a:prstGeom>
        </p:spPr>
      </p:pic>
    </p:spTree>
    <p:extLst>
      <p:ext uri="{BB962C8B-B14F-4D97-AF65-F5344CB8AC3E}">
        <p14:creationId xmlns:p14="http://schemas.microsoft.com/office/powerpoint/2010/main" val="37293426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4047262"/>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The work of Samuel was the starting point of a better time (for the Levites). Himself a Levite, and though not a priest, belonging to that section of the Levites which was nearest the priesthood (1 Chron 6v28), adopted as it were, by a special dedication into the priestly line and trained for its offices (1 Sam 2v 18), he appears as infusing fresh life, the author of a new organisation </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Smith’s Bible Dictionary </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Samuel and the Schools</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1B4DDF-B2CE-4A99-ACC6-E603A1EA0514}"/>
              </a:ext>
            </a:extLst>
          </p:cNvPr>
          <p:cNvPicPr>
            <a:picLocks noChangeAspect="1"/>
          </p:cNvPicPr>
          <p:nvPr/>
        </p:nvPicPr>
        <p:blipFill rotWithShape="1">
          <a:blip r:embed="rId2">
            <a:extLst>
              <a:ext uri="{28A0092B-C50C-407E-A947-70E740481C1C}">
                <a14:useLocalDpi xmlns:a14="http://schemas.microsoft.com/office/drawing/2010/main" val="0"/>
              </a:ext>
            </a:extLst>
          </a:blip>
          <a:srcRect l="35919" r="20091"/>
          <a:stretch/>
        </p:blipFill>
        <p:spPr>
          <a:xfrm>
            <a:off x="148285" y="162779"/>
            <a:ext cx="2656704" cy="6537600"/>
          </a:xfrm>
          <a:prstGeom prst="rect">
            <a:avLst/>
          </a:prstGeom>
        </p:spPr>
      </p:pic>
    </p:spTree>
    <p:extLst>
      <p:ext uri="{BB962C8B-B14F-4D97-AF65-F5344CB8AC3E}">
        <p14:creationId xmlns:p14="http://schemas.microsoft.com/office/powerpoint/2010/main" val="704646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4478149"/>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There is no reason to think, indeed, that the company or schools of the sons of the prophets, which appear in his time (1 Sam 10 v5) and are traditionally said to be founded by him, consisted exclusively of Levites; but there are many signs that the members of that tribe formed a large element in the new order and received new strength from it. It exhibited indeed the ideal of the Levite life as one of praise devotion and teaching.</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Smith’s Bible Dictionary </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Samuel the Reformer</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1B4DDF-B2CE-4A99-ACC6-E603A1EA0514}"/>
              </a:ext>
            </a:extLst>
          </p:cNvPr>
          <p:cNvPicPr>
            <a:picLocks noChangeAspect="1"/>
          </p:cNvPicPr>
          <p:nvPr/>
        </p:nvPicPr>
        <p:blipFill rotWithShape="1">
          <a:blip r:embed="rId2">
            <a:extLst>
              <a:ext uri="{28A0092B-C50C-407E-A947-70E740481C1C}">
                <a14:useLocalDpi xmlns:a14="http://schemas.microsoft.com/office/drawing/2010/main" val="0"/>
              </a:ext>
            </a:extLst>
          </a:blip>
          <a:srcRect l="35919" r="20091"/>
          <a:stretch/>
        </p:blipFill>
        <p:spPr>
          <a:xfrm>
            <a:off x="148285" y="162779"/>
            <a:ext cx="2656704" cy="6537600"/>
          </a:xfrm>
          <a:prstGeom prst="rect">
            <a:avLst/>
          </a:prstGeom>
        </p:spPr>
      </p:pic>
    </p:spTree>
    <p:extLst>
      <p:ext uri="{BB962C8B-B14F-4D97-AF65-F5344CB8AC3E}">
        <p14:creationId xmlns:p14="http://schemas.microsoft.com/office/powerpoint/2010/main" val="2810883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4678204"/>
          </a:xfrm>
          <a:prstGeom prst="rect">
            <a:avLst/>
          </a:prstGeom>
          <a:noFill/>
        </p:spPr>
        <p:txBody>
          <a:bodyPr wrap="square" rtlCol="0">
            <a:spAutoFit/>
          </a:bodyPr>
          <a:lstStyle/>
          <a:p>
            <a:r>
              <a:rPr lang="en-GB" sz="2800" b="1" dirty="0">
                <a:solidFill>
                  <a:srgbClr val="525038"/>
                </a:solidFill>
                <a:latin typeface="Dubai Light" panose="020B0303030403030204" pitchFamily="34" charset="-78"/>
                <a:cs typeface="Dubai Light" panose="020B0303030403030204" pitchFamily="34" charset="-78"/>
              </a:rPr>
              <a:t>1 Samuel 9v 9</a:t>
            </a:r>
          </a:p>
          <a:p>
            <a:r>
              <a:rPr lang="en-GB" sz="2800" dirty="0">
                <a:solidFill>
                  <a:srgbClr val="525038"/>
                </a:solidFill>
                <a:latin typeface="Dubai Light" panose="020B0303030403030204" pitchFamily="34" charset="-78"/>
                <a:cs typeface="Dubai Light" panose="020B0303030403030204" pitchFamily="34" charset="-78"/>
              </a:rPr>
              <a:t>Samuel is called a Seer (He could see clearly)</a:t>
            </a:r>
          </a:p>
          <a:p>
            <a:r>
              <a:rPr lang="en-GB" sz="2800" dirty="0">
                <a:solidFill>
                  <a:srgbClr val="525038"/>
                </a:solidFill>
                <a:latin typeface="Dubai Light" panose="020B0303030403030204" pitchFamily="34" charset="-78"/>
                <a:cs typeface="Dubai Light" panose="020B0303030403030204" pitchFamily="34" charset="-78"/>
              </a:rPr>
              <a:t>So also were</a:t>
            </a:r>
          </a:p>
          <a:p>
            <a:r>
              <a:rPr lang="en-GB" sz="2800" dirty="0">
                <a:solidFill>
                  <a:srgbClr val="525038"/>
                </a:solidFill>
                <a:latin typeface="Dubai Light" panose="020B0303030403030204" pitchFamily="34" charset="-78"/>
                <a:cs typeface="Dubai Light" panose="020B0303030403030204" pitchFamily="34" charset="-78"/>
              </a:rPr>
              <a:t>Asaph	  		        </a:t>
            </a:r>
            <a:r>
              <a:rPr lang="en-GB" sz="2800" dirty="0" err="1">
                <a:solidFill>
                  <a:srgbClr val="525038"/>
                </a:solidFill>
                <a:latin typeface="Dubai Light" panose="020B0303030403030204" pitchFamily="34" charset="-78"/>
                <a:cs typeface="Dubai Light" panose="020B0303030403030204" pitchFamily="34" charset="-78"/>
              </a:rPr>
              <a:t>Heman</a:t>
            </a:r>
            <a:r>
              <a:rPr lang="en-GB" sz="2800" dirty="0">
                <a:solidFill>
                  <a:srgbClr val="525038"/>
                </a:solidFill>
                <a:latin typeface="Dubai Light" panose="020B0303030403030204" pitchFamily="34" charset="-78"/>
                <a:cs typeface="Dubai Light" panose="020B0303030403030204" pitchFamily="34" charset="-78"/>
              </a:rPr>
              <a:t>	  		   Ethan</a:t>
            </a:r>
          </a:p>
          <a:p>
            <a:r>
              <a:rPr lang="en-GB" sz="2800" b="1" dirty="0">
                <a:solidFill>
                  <a:srgbClr val="525038"/>
                </a:solidFill>
                <a:latin typeface="Dubai Light" panose="020B0303030403030204" pitchFamily="34" charset="-78"/>
                <a:cs typeface="Dubai Light" panose="020B0303030403030204" pitchFamily="34" charset="-78"/>
              </a:rPr>
              <a:t>2 </a:t>
            </a:r>
            <a:r>
              <a:rPr lang="en-GB" sz="2800" b="1" dirty="0" err="1">
                <a:solidFill>
                  <a:srgbClr val="525038"/>
                </a:solidFill>
                <a:latin typeface="Dubai Light" panose="020B0303030403030204" pitchFamily="34" charset="-78"/>
                <a:cs typeface="Dubai Light" panose="020B0303030403030204" pitchFamily="34" charset="-78"/>
              </a:rPr>
              <a:t>Chr</a:t>
            </a:r>
            <a:r>
              <a:rPr lang="en-GB" sz="2800" b="1" dirty="0">
                <a:solidFill>
                  <a:srgbClr val="525038"/>
                </a:solidFill>
                <a:latin typeface="Dubai Light" panose="020B0303030403030204" pitchFamily="34" charset="-78"/>
                <a:cs typeface="Dubai Light" panose="020B0303030403030204" pitchFamily="34" charset="-78"/>
              </a:rPr>
              <a:t> 29v 30             1 </a:t>
            </a:r>
            <a:r>
              <a:rPr lang="en-GB" sz="2800" b="1" dirty="0" err="1">
                <a:solidFill>
                  <a:srgbClr val="525038"/>
                </a:solidFill>
                <a:latin typeface="Dubai Light" panose="020B0303030403030204" pitchFamily="34" charset="-78"/>
                <a:cs typeface="Dubai Light" panose="020B0303030403030204" pitchFamily="34" charset="-78"/>
              </a:rPr>
              <a:t>Chr</a:t>
            </a:r>
            <a:r>
              <a:rPr lang="en-GB" sz="2800" b="1" dirty="0">
                <a:solidFill>
                  <a:srgbClr val="525038"/>
                </a:solidFill>
                <a:latin typeface="Dubai Light" panose="020B0303030403030204" pitchFamily="34" charset="-78"/>
                <a:cs typeface="Dubai Light" panose="020B0303030403030204" pitchFamily="34" charset="-78"/>
              </a:rPr>
              <a:t> 25v 5         </a:t>
            </a:r>
            <a:r>
              <a:rPr lang="en-GB" sz="2800" dirty="0">
                <a:solidFill>
                  <a:srgbClr val="525038"/>
                </a:solidFill>
                <a:latin typeface="Dubai Light" panose="020B0303030403030204" pitchFamily="34" charset="-78"/>
                <a:cs typeface="Dubai Light" panose="020B0303030403030204" pitchFamily="34" charset="-78"/>
              </a:rPr>
              <a:t>also called Jeduthun</a:t>
            </a:r>
          </a:p>
          <a:p>
            <a:r>
              <a:rPr lang="en-GB" sz="2800" b="1" dirty="0">
                <a:solidFill>
                  <a:srgbClr val="525038"/>
                </a:solidFill>
                <a:latin typeface="Dubai Light" panose="020B0303030403030204" pitchFamily="34" charset="-78"/>
                <a:cs typeface="Dubai Light" panose="020B0303030403030204" pitchFamily="34" charset="-78"/>
              </a:rPr>
              <a:t>	                                 		      2 </a:t>
            </a:r>
            <a:r>
              <a:rPr lang="en-GB" sz="2800" b="1" dirty="0" err="1">
                <a:solidFill>
                  <a:srgbClr val="525038"/>
                </a:solidFill>
                <a:latin typeface="Dubai Light" panose="020B0303030403030204" pitchFamily="34" charset="-78"/>
                <a:cs typeface="Dubai Light" panose="020B0303030403030204" pitchFamily="34" charset="-78"/>
              </a:rPr>
              <a:t>Chr</a:t>
            </a:r>
            <a:r>
              <a:rPr lang="en-GB" sz="2800" b="1" dirty="0">
                <a:solidFill>
                  <a:srgbClr val="525038"/>
                </a:solidFill>
                <a:latin typeface="Dubai Light" panose="020B0303030403030204" pitchFamily="34" charset="-78"/>
                <a:cs typeface="Dubai Light" panose="020B0303030403030204" pitchFamily="34" charset="-78"/>
              </a:rPr>
              <a:t> 35v 15</a:t>
            </a:r>
          </a:p>
          <a:p>
            <a:r>
              <a:rPr lang="en-GB" sz="2800" b="1" dirty="0">
                <a:solidFill>
                  <a:srgbClr val="525038"/>
                </a:solidFill>
                <a:latin typeface="Dubai Light" panose="020B0303030403030204" pitchFamily="34" charset="-78"/>
                <a:cs typeface="Dubai Light" panose="020B0303030403030204" pitchFamily="34" charset="-78"/>
              </a:rPr>
              <a:t>                           </a:t>
            </a:r>
            <a:r>
              <a:rPr lang="en-GB" sz="2800" i="1" dirty="0">
                <a:solidFill>
                  <a:srgbClr val="525038"/>
                </a:solidFill>
                <a:latin typeface="Dubai Light" panose="020B0303030403030204" pitchFamily="34" charset="-78"/>
                <a:cs typeface="Dubai Light" panose="020B0303030403030204" pitchFamily="34" charset="-78"/>
              </a:rPr>
              <a:t>(Samuel’s grandson)</a:t>
            </a:r>
          </a:p>
          <a:p>
            <a:r>
              <a:rPr lang="en-GB" sz="2800" dirty="0">
                <a:solidFill>
                  <a:srgbClr val="525038"/>
                </a:solidFill>
                <a:latin typeface="Dubai Light" panose="020B0303030403030204" pitchFamily="34" charset="-78"/>
                <a:cs typeface="Dubai Light" panose="020B0303030403030204" pitchFamily="34" charset="-78"/>
              </a:rPr>
              <a:t>Of Gershon               Of Kohath                     Of </a:t>
            </a:r>
            <a:r>
              <a:rPr lang="en-GB" sz="2800" dirty="0" err="1">
                <a:solidFill>
                  <a:srgbClr val="525038"/>
                </a:solidFill>
                <a:latin typeface="Dubai Light" panose="020B0303030403030204" pitchFamily="34" charset="-78"/>
                <a:cs typeface="Dubai Light" panose="020B0303030403030204" pitchFamily="34" charset="-78"/>
              </a:rPr>
              <a:t>Merari</a:t>
            </a:r>
            <a:endParaRPr lang="en-GB" sz="2800" dirty="0">
              <a:solidFill>
                <a:srgbClr val="525038"/>
              </a:solidFill>
              <a:latin typeface="Dubai Light" panose="020B0303030403030204" pitchFamily="34" charset="-78"/>
              <a:cs typeface="Dubai Light" panose="020B0303030403030204" pitchFamily="34" charset="-78"/>
            </a:endParaRPr>
          </a:p>
          <a:p>
            <a:r>
              <a:rPr lang="en-GB" sz="2800" b="1" dirty="0" err="1">
                <a:solidFill>
                  <a:srgbClr val="525038"/>
                </a:solidFill>
                <a:latin typeface="Dubai Light" panose="020B0303030403030204" pitchFamily="34" charset="-78"/>
                <a:cs typeface="Dubai Light" panose="020B0303030403030204" pitchFamily="34" charset="-78"/>
              </a:rPr>
              <a:t>Psa</a:t>
            </a:r>
            <a:r>
              <a:rPr lang="en-GB" sz="2800" b="1" dirty="0">
                <a:solidFill>
                  <a:srgbClr val="525038"/>
                </a:solidFill>
                <a:latin typeface="Dubai Light" panose="020B0303030403030204" pitchFamily="34" charset="-78"/>
                <a:cs typeface="Dubai Light" panose="020B0303030403030204" pitchFamily="34" charset="-78"/>
              </a:rPr>
              <a:t> 50, 73-83              </a:t>
            </a:r>
            <a:r>
              <a:rPr lang="en-GB" sz="2800" b="1" dirty="0" err="1">
                <a:solidFill>
                  <a:srgbClr val="525038"/>
                </a:solidFill>
                <a:latin typeface="Dubai Light" panose="020B0303030403030204" pitchFamily="34" charset="-78"/>
                <a:cs typeface="Dubai Light" panose="020B0303030403030204" pitchFamily="34" charset="-78"/>
              </a:rPr>
              <a:t>Psa</a:t>
            </a:r>
            <a:r>
              <a:rPr lang="en-GB" sz="2800" b="1" dirty="0">
                <a:solidFill>
                  <a:srgbClr val="525038"/>
                </a:solidFill>
                <a:latin typeface="Dubai Light" panose="020B0303030403030204" pitchFamily="34" charset="-78"/>
                <a:cs typeface="Dubai Light" panose="020B0303030403030204" pitchFamily="34" charset="-78"/>
              </a:rPr>
              <a:t> 88                        </a:t>
            </a:r>
            <a:r>
              <a:rPr lang="en-GB" sz="2800" b="1" dirty="0" err="1">
                <a:solidFill>
                  <a:srgbClr val="525038"/>
                </a:solidFill>
                <a:latin typeface="Dubai Light" panose="020B0303030403030204" pitchFamily="34" charset="-78"/>
                <a:cs typeface="Dubai Light" panose="020B0303030403030204" pitchFamily="34" charset="-78"/>
              </a:rPr>
              <a:t>Psa</a:t>
            </a:r>
            <a:r>
              <a:rPr lang="en-GB" sz="2800" b="1" dirty="0">
                <a:solidFill>
                  <a:srgbClr val="525038"/>
                </a:solidFill>
                <a:latin typeface="Dubai Light" panose="020B0303030403030204" pitchFamily="34" charset="-78"/>
                <a:cs typeface="Dubai Light" panose="020B0303030403030204" pitchFamily="34" charset="-78"/>
              </a:rPr>
              <a:t> 89 </a:t>
            </a:r>
          </a:p>
          <a:p>
            <a:r>
              <a:rPr lang="en-GB" sz="2800" b="1" dirty="0">
                <a:solidFill>
                  <a:srgbClr val="525038"/>
                </a:solidFill>
                <a:latin typeface="Dubai Light" panose="020B0303030403030204" pitchFamily="34" charset="-78"/>
                <a:cs typeface="Dubai Light" panose="020B0303030403030204" pitchFamily="34" charset="-78"/>
              </a:rPr>
              <a:t>	                      			      (cp 1 Kg 4v 31)</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A Psalm of Asaph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1B4DDF-B2CE-4A99-ACC6-E603A1EA0514}"/>
              </a:ext>
            </a:extLst>
          </p:cNvPr>
          <p:cNvPicPr>
            <a:picLocks noChangeAspect="1"/>
          </p:cNvPicPr>
          <p:nvPr/>
        </p:nvPicPr>
        <p:blipFill rotWithShape="1">
          <a:blip r:embed="rId2">
            <a:extLst>
              <a:ext uri="{28A0092B-C50C-407E-A947-70E740481C1C}">
                <a14:useLocalDpi xmlns:a14="http://schemas.microsoft.com/office/drawing/2010/main" val="0"/>
              </a:ext>
            </a:extLst>
          </a:blip>
          <a:srcRect l="35919" r="20091"/>
          <a:stretch/>
        </p:blipFill>
        <p:spPr>
          <a:xfrm>
            <a:off x="148285" y="162779"/>
            <a:ext cx="2656704" cy="6537600"/>
          </a:xfrm>
          <a:prstGeom prst="rect">
            <a:avLst/>
          </a:prstGeom>
        </p:spPr>
      </p:pic>
    </p:spTree>
    <p:extLst>
      <p:ext uri="{BB962C8B-B14F-4D97-AF65-F5344CB8AC3E}">
        <p14:creationId xmlns:p14="http://schemas.microsoft.com/office/powerpoint/2010/main" val="23862606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1892826"/>
          </a:xfrm>
          <a:prstGeom prst="rect">
            <a:avLst/>
          </a:prstGeom>
          <a:noFill/>
        </p:spPr>
        <p:txBody>
          <a:bodyPr wrap="square" rtlCol="0">
            <a:spAutoFit/>
          </a:bodyPr>
          <a:lstStyle/>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Psalm 50 </a:t>
            </a:r>
          </a:p>
          <a:p>
            <a:pPr marL="1257300" indent="-1257300">
              <a:spcBef>
                <a:spcPts val="1800"/>
              </a:spcBef>
            </a:pPr>
            <a:r>
              <a:rPr lang="en-GB" sz="2800" b="1" dirty="0">
                <a:solidFill>
                  <a:srgbClr val="525038"/>
                </a:solidFill>
                <a:latin typeface="Dubai Light" panose="020B0303030403030204" pitchFamily="34" charset="-78"/>
                <a:cs typeface="Dubai Light" panose="020B0303030403030204" pitchFamily="34" charset="-78"/>
              </a:rPr>
              <a:t>V7- 13   </a:t>
            </a:r>
            <a:r>
              <a:rPr lang="en-GB" sz="2800" dirty="0">
                <a:solidFill>
                  <a:srgbClr val="525038"/>
                </a:solidFill>
                <a:latin typeface="Dubai Light" panose="020B0303030403030204" pitchFamily="34" charset="-78"/>
                <a:cs typeface="Dubai Light" panose="020B0303030403030204" pitchFamily="34" charset="-78"/>
              </a:rPr>
              <a:t>Yahweh doesn’t need animal sacrifices. It was never about the animal, sacrifices are about the offerer.</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A Psalm of Asaph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1B4DDF-B2CE-4A99-ACC6-E603A1EA0514}"/>
              </a:ext>
            </a:extLst>
          </p:cNvPr>
          <p:cNvPicPr>
            <a:picLocks noChangeAspect="1"/>
          </p:cNvPicPr>
          <p:nvPr/>
        </p:nvPicPr>
        <p:blipFill rotWithShape="1">
          <a:blip r:embed="rId2">
            <a:extLst>
              <a:ext uri="{28A0092B-C50C-407E-A947-70E740481C1C}">
                <a14:useLocalDpi xmlns:a14="http://schemas.microsoft.com/office/drawing/2010/main" val="0"/>
              </a:ext>
            </a:extLst>
          </a:blip>
          <a:srcRect l="35919" r="20091"/>
          <a:stretch/>
        </p:blipFill>
        <p:spPr>
          <a:xfrm>
            <a:off x="148285" y="162779"/>
            <a:ext cx="2656704" cy="6537600"/>
          </a:xfrm>
          <a:prstGeom prst="rect">
            <a:avLst/>
          </a:prstGeom>
        </p:spPr>
      </p:pic>
    </p:spTree>
    <p:extLst>
      <p:ext uri="{BB962C8B-B14F-4D97-AF65-F5344CB8AC3E}">
        <p14:creationId xmlns:p14="http://schemas.microsoft.com/office/powerpoint/2010/main" val="7359636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4970591"/>
          </a:xfrm>
          <a:prstGeom prst="rect">
            <a:avLst/>
          </a:prstGeom>
          <a:noFill/>
        </p:spPr>
        <p:txBody>
          <a:bodyPr wrap="square" rtlCol="0">
            <a:spAutoFit/>
          </a:bodyPr>
          <a:lstStyle/>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Psalm 50 </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V14-15</a:t>
            </a:r>
            <a:r>
              <a:rPr lang="en-GB" sz="2800" dirty="0">
                <a:solidFill>
                  <a:srgbClr val="525038"/>
                </a:solidFill>
                <a:latin typeface="Dubai Light" panose="020B0303030403030204" pitchFamily="34" charset="-78"/>
                <a:cs typeface="Dubai Light" panose="020B0303030403030204" pitchFamily="34" charset="-78"/>
              </a:rPr>
              <a:t>    Yahweh would rather:</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1. Thanksgiving – i.e. a recognition He provides everything</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2. Pay your vow – i.e. Keep your promises to Him</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3. Call upon me in the day of trouble – i.e. accept Him as your Saviour</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V16</a:t>
            </a:r>
            <a:r>
              <a:rPr lang="en-GB" sz="2800" dirty="0">
                <a:solidFill>
                  <a:srgbClr val="525038"/>
                </a:solidFill>
                <a:latin typeface="Dubai Light" panose="020B0303030403030204" pitchFamily="34" charset="-78"/>
                <a:cs typeface="Dubai Light" panose="020B0303030403030204" pitchFamily="34" charset="-78"/>
              </a:rPr>
              <a:t>	The wicked hate instruction – therefore they have no right to comment on my laws</a:t>
            </a:r>
          </a:p>
          <a:p>
            <a:endParaRPr lang="en-GB" dirty="0"/>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A Psalm of Asaph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1B4DDF-B2CE-4A99-ACC6-E603A1EA0514}"/>
              </a:ext>
            </a:extLst>
          </p:cNvPr>
          <p:cNvPicPr>
            <a:picLocks noChangeAspect="1"/>
          </p:cNvPicPr>
          <p:nvPr/>
        </p:nvPicPr>
        <p:blipFill rotWithShape="1">
          <a:blip r:embed="rId2">
            <a:extLst>
              <a:ext uri="{28A0092B-C50C-407E-A947-70E740481C1C}">
                <a14:useLocalDpi xmlns:a14="http://schemas.microsoft.com/office/drawing/2010/main" val="0"/>
              </a:ext>
            </a:extLst>
          </a:blip>
          <a:srcRect l="35919" r="20091"/>
          <a:stretch/>
        </p:blipFill>
        <p:spPr>
          <a:xfrm>
            <a:off x="148285" y="162779"/>
            <a:ext cx="2656704" cy="6537600"/>
          </a:xfrm>
          <a:prstGeom prst="rect">
            <a:avLst/>
          </a:prstGeom>
        </p:spPr>
      </p:pic>
    </p:spTree>
    <p:extLst>
      <p:ext uri="{BB962C8B-B14F-4D97-AF65-F5344CB8AC3E}">
        <p14:creationId xmlns:p14="http://schemas.microsoft.com/office/powerpoint/2010/main" val="32575901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657600" y="1612559"/>
            <a:ext cx="8186350" cy="4262705"/>
          </a:xfrm>
          <a:prstGeom prst="rect">
            <a:avLst/>
          </a:prstGeom>
          <a:noFill/>
        </p:spPr>
        <p:txBody>
          <a:bodyPr wrap="square" rtlCol="0">
            <a:spAutoFit/>
          </a:bodyPr>
          <a:lstStyle/>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1 Chronicles 23v 1-6</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The number of Levites was 38,000</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24,000 – to do the servile work</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6,000 – to be officers and judges, sent throughout the land</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4,000 – to be porters (= a gatekeeper), 1000 per gate</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4,000 – to be singers and musicians</a:t>
            </a:r>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Legacy of Samuel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1B4DDF-B2CE-4A99-ACC6-E603A1EA0514}"/>
              </a:ext>
            </a:extLst>
          </p:cNvPr>
          <p:cNvPicPr>
            <a:picLocks noChangeAspect="1"/>
          </p:cNvPicPr>
          <p:nvPr/>
        </p:nvPicPr>
        <p:blipFill rotWithShape="1">
          <a:blip r:embed="rId2">
            <a:extLst>
              <a:ext uri="{28A0092B-C50C-407E-A947-70E740481C1C}">
                <a14:useLocalDpi xmlns:a14="http://schemas.microsoft.com/office/drawing/2010/main" val="0"/>
              </a:ext>
            </a:extLst>
          </a:blip>
          <a:srcRect l="35919" r="20091"/>
          <a:stretch/>
        </p:blipFill>
        <p:spPr>
          <a:xfrm>
            <a:off x="148285" y="162779"/>
            <a:ext cx="2656704" cy="6537600"/>
          </a:xfrm>
          <a:prstGeom prst="rect">
            <a:avLst/>
          </a:prstGeom>
        </p:spPr>
      </p:pic>
    </p:spTree>
    <p:extLst>
      <p:ext uri="{BB962C8B-B14F-4D97-AF65-F5344CB8AC3E}">
        <p14:creationId xmlns:p14="http://schemas.microsoft.com/office/powerpoint/2010/main" val="7126006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5531280" y="1387699"/>
            <a:ext cx="6615602" cy="5155257"/>
          </a:xfrm>
          <a:prstGeom prst="rect">
            <a:avLst/>
          </a:prstGeom>
          <a:noFill/>
        </p:spPr>
        <p:txBody>
          <a:bodyPr wrap="square" rtlCol="0">
            <a:spAutoFit/>
          </a:bodyPr>
          <a:lstStyle/>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1 Chronicles 9</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The Return</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V3-9	</a:t>
            </a:r>
            <a:r>
              <a:rPr lang="en-GB" sz="2800" dirty="0">
                <a:solidFill>
                  <a:srgbClr val="525038"/>
                </a:solidFill>
                <a:latin typeface="Dubai Light" panose="020B0303030403030204" pitchFamily="34" charset="-78"/>
                <a:cs typeface="Dubai Light" panose="020B0303030403030204" pitchFamily="34" charset="-78"/>
              </a:rPr>
              <a:t>Children of Israel</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V10-13	</a:t>
            </a:r>
            <a:r>
              <a:rPr lang="en-GB" sz="2800" dirty="0">
                <a:solidFill>
                  <a:srgbClr val="525038"/>
                </a:solidFill>
                <a:latin typeface="Dubai Light" panose="020B0303030403030204" pitchFamily="34" charset="-78"/>
                <a:cs typeface="Dubai Light" panose="020B0303030403030204" pitchFamily="34" charset="-78"/>
              </a:rPr>
              <a:t>Priests</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V14-34	</a:t>
            </a:r>
            <a:r>
              <a:rPr lang="en-GB" sz="2800" dirty="0">
                <a:solidFill>
                  <a:srgbClr val="525038"/>
                </a:solidFill>
                <a:latin typeface="Dubai Light" panose="020B0303030403030204" pitchFamily="34" charset="-78"/>
                <a:cs typeface="Dubai Light" panose="020B0303030403030204" pitchFamily="34" charset="-78"/>
              </a:rPr>
              <a:t>Levites</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V17-30	</a:t>
            </a:r>
            <a:r>
              <a:rPr lang="en-GB" sz="2800" dirty="0">
                <a:solidFill>
                  <a:srgbClr val="525038"/>
                </a:solidFill>
                <a:latin typeface="Dubai Light" panose="020B0303030403030204" pitchFamily="34" charset="-78"/>
                <a:cs typeface="Dubai Light" panose="020B0303030403030204" pitchFamily="34" charset="-78"/>
              </a:rPr>
              <a:t>The Porters</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V31-32	</a:t>
            </a:r>
            <a:r>
              <a:rPr lang="en-GB" sz="2800" dirty="0">
                <a:solidFill>
                  <a:srgbClr val="525038"/>
                </a:solidFill>
                <a:latin typeface="Dubai Light" panose="020B0303030403030204" pitchFamily="34" charset="-78"/>
                <a:cs typeface="Dubai Light" panose="020B0303030403030204" pitchFamily="34" charset="-78"/>
              </a:rPr>
              <a:t>Other work</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V33		</a:t>
            </a:r>
            <a:r>
              <a:rPr lang="en-GB" sz="2800" dirty="0">
                <a:solidFill>
                  <a:srgbClr val="525038"/>
                </a:solidFill>
                <a:latin typeface="Dubai Light" panose="020B0303030403030204" pitchFamily="34" charset="-78"/>
                <a:cs typeface="Dubai Light" panose="020B0303030403030204" pitchFamily="34" charset="-78"/>
              </a:rPr>
              <a:t>The Singers</a:t>
            </a:r>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Legacy of Samuel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1B4DDF-B2CE-4A99-ACC6-E603A1EA0514}"/>
              </a:ext>
            </a:extLst>
          </p:cNvPr>
          <p:cNvPicPr>
            <a:picLocks noChangeAspect="1"/>
          </p:cNvPicPr>
          <p:nvPr/>
        </p:nvPicPr>
        <p:blipFill rotWithShape="1">
          <a:blip r:embed="rId2">
            <a:extLst>
              <a:ext uri="{28A0092B-C50C-407E-A947-70E740481C1C}">
                <a14:useLocalDpi xmlns:a14="http://schemas.microsoft.com/office/drawing/2010/main" val="0"/>
              </a:ext>
            </a:extLst>
          </a:blip>
          <a:srcRect l="35919" r="20091"/>
          <a:stretch/>
        </p:blipFill>
        <p:spPr>
          <a:xfrm>
            <a:off x="148285" y="162779"/>
            <a:ext cx="2656704" cy="6537600"/>
          </a:xfrm>
          <a:prstGeom prst="rect">
            <a:avLst/>
          </a:prstGeom>
        </p:spPr>
      </p:pic>
    </p:spTree>
    <p:extLst>
      <p:ext uri="{BB962C8B-B14F-4D97-AF65-F5344CB8AC3E}">
        <p14:creationId xmlns:p14="http://schemas.microsoft.com/office/powerpoint/2010/main" val="275788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113903" y="1612559"/>
            <a:ext cx="8730047" cy="3647152"/>
          </a:xfrm>
          <a:prstGeom prst="rect">
            <a:avLst/>
          </a:prstGeom>
          <a:noFill/>
        </p:spPr>
        <p:txBody>
          <a:bodyPr wrap="square" rtlCol="0">
            <a:spAutoFit/>
          </a:bodyPr>
          <a:lstStyle/>
          <a:p>
            <a:pPr>
              <a:spcBef>
                <a:spcPts val="1800"/>
              </a:spcBef>
            </a:pPr>
            <a:r>
              <a:rPr lang="en-GB" sz="2800" dirty="0">
                <a:solidFill>
                  <a:srgbClr val="525038"/>
                </a:solidFill>
                <a:latin typeface="Dubai Light" panose="020B0303030403030204" pitchFamily="34" charset="-78"/>
                <a:cs typeface="Dubai Light" panose="020B0303030403030204" pitchFamily="34" charset="-78"/>
              </a:rPr>
              <a:t>V22	</a:t>
            </a:r>
            <a:r>
              <a:rPr lang="en-GB" sz="2800" b="1" dirty="0">
                <a:solidFill>
                  <a:srgbClr val="525038"/>
                </a:solidFill>
                <a:latin typeface="Dubai Light" panose="020B0303030403030204" pitchFamily="34" charset="-78"/>
                <a:cs typeface="Dubai Light" panose="020B0303030403030204" pitchFamily="34" charset="-78"/>
              </a:rPr>
              <a:t>‘assembled’</a:t>
            </a:r>
            <a:r>
              <a:rPr lang="en-GB" sz="2800" dirty="0">
                <a:solidFill>
                  <a:srgbClr val="525038"/>
                </a:solidFill>
                <a:latin typeface="Dubai Light" panose="020B0303030403030204" pitchFamily="34" charset="-78"/>
                <a:cs typeface="Dubai Light" panose="020B0303030403030204" pitchFamily="34" charset="-78"/>
              </a:rPr>
              <a:t>	- </a:t>
            </a:r>
            <a:r>
              <a:rPr lang="en-GB" sz="2800" dirty="0" err="1">
                <a:solidFill>
                  <a:srgbClr val="525038"/>
                </a:solidFill>
                <a:latin typeface="Dubai Light" panose="020B0303030403030204" pitchFamily="34" charset="-78"/>
                <a:cs typeface="Dubai Light" panose="020B0303030403030204" pitchFamily="34" charset="-78"/>
              </a:rPr>
              <a:t>Heb</a:t>
            </a:r>
            <a:r>
              <a:rPr lang="en-GB" sz="2800" dirty="0">
                <a:solidFill>
                  <a:srgbClr val="525038"/>
                </a:solidFill>
                <a:latin typeface="Dubai Light" panose="020B0303030403030204" pitchFamily="34" charset="-78"/>
                <a:cs typeface="Dubai Light" panose="020B0303030403030204" pitchFamily="34" charset="-78"/>
              </a:rPr>
              <a:t> ‘</a:t>
            </a:r>
            <a:r>
              <a:rPr lang="en-GB" sz="2800" dirty="0" err="1">
                <a:solidFill>
                  <a:srgbClr val="525038"/>
                </a:solidFill>
                <a:latin typeface="Dubai Light" panose="020B0303030403030204" pitchFamily="34" charset="-78"/>
                <a:cs typeface="Dubai Light" panose="020B0303030403030204" pitchFamily="34" charset="-78"/>
              </a:rPr>
              <a:t>Tsaba</a:t>
            </a:r>
            <a:r>
              <a:rPr lang="en-GB" sz="2800" dirty="0">
                <a:solidFill>
                  <a:srgbClr val="525038"/>
                </a:solidFill>
                <a:latin typeface="Dubai Light" panose="020B0303030403030204" pitchFamily="34" charset="-78"/>
                <a:cs typeface="Dubai Light" panose="020B0303030403030204" pitchFamily="34" charset="-78"/>
              </a:rPr>
              <a:t>’</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			= to wage war, to serve</a:t>
            </a:r>
          </a:p>
          <a:p>
            <a:pPr marL="2692400" indent="-2692400">
              <a:spcBef>
                <a:spcPts val="1800"/>
              </a:spcBef>
            </a:pPr>
            <a:r>
              <a:rPr lang="en-GB" sz="2800" dirty="0">
                <a:solidFill>
                  <a:srgbClr val="525038"/>
                </a:solidFill>
                <a:latin typeface="Dubai Light" panose="020B0303030403030204" pitchFamily="34" charset="-78"/>
                <a:cs typeface="Dubai Light" panose="020B0303030403030204" pitchFamily="34" charset="-78"/>
              </a:rPr>
              <a:t>	Used to describe the service of the Levites in </a:t>
            </a:r>
            <a:r>
              <a:rPr lang="en-GB" sz="2800" b="1" dirty="0" err="1">
                <a:solidFill>
                  <a:srgbClr val="525038"/>
                </a:solidFill>
                <a:latin typeface="Dubai Light" panose="020B0303030403030204" pitchFamily="34" charset="-78"/>
                <a:cs typeface="Dubai Light" panose="020B0303030403030204" pitchFamily="34" charset="-78"/>
              </a:rPr>
              <a:t>Num</a:t>
            </a:r>
            <a:r>
              <a:rPr lang="en-GB" sz="2800" b="1" dirty="0">
                <a:solidFill>
                  <a:srgbClr val="525038"/>
                </a:solidFill>
                <a:latin typeface="Dubai Light" panose="020B0303030403030204" pitchFamily="34" charset="-78"/>
                <a:cs typeface="Dubai Light" panose="020B0303030403030204" pitchFamily="34" charset="-78"/>
              </a:rPr>
              <a:t> 4v3,23,30</a:t>
            </a:r>
          </a:p>
          <a:p>
            <a:pPr marL="2692400">
              <a:spcBef>
                <a:spcPts val="1800"/>
              </a:spcBef>
            </a:pPr>
            <a:r>
              <a:rPr lang="en-GB" sz="2800" dirty="0">
                <a:solidFill>
                  <a:srgbClr val="525038"/>
                </a:solidFill>
                <a:latin typeface="Dubai Light" panose="020B0303030403030204" pitchFamily="34" charset="-78"/>
                <a:cs typeface="Dubai Light" panose="020B0303030403030204" pitchFamily="34" charset="-78"/>
              </a:rPr>
              <a:t>Specifically used of the women who served in </a:t>
            </a:r>
            <a:r>
              <a:rPr lang="en-GB" sz="2800" b="1" dirty="0" err="1">
                <a:solidFill>
                  <a:srgbClr val="525038"/>
                </a:solidFill>
                <a:latin typeface="Dubai Light" panose="020B0303030403030204" pitchFamily="34" charset="-78"/>
                <a:cs typeface="Dubai Light" panose="020B0303030403030204" pitchFamily="34" charset="-78"/>
              </a:rPr>
              <a:t>Exod</a:t>
            </a:r>
            <a:r>
              <a:rPr lang="en-GB" sz="2800" b="1" dirty="0">
                <a:solidFill>
                  <a:srgbClr val="525038"/>
                </a:solidFill>
                <a:latin typeface="Dubai Light" panose="020B0303030403030204" pitchFamily="34" charset="-78"/>
                <a:cs typeface="Dubai Light" panose="020B0303030403030204" pitchFamily="34" charset="-78"/>
              </a:rPr>
              <a:t> 38v8</a:t>
            </a:r>
          </a:p>
          <a:p>
            <a:endParaRPr lang="en-GB" dirty="0"/>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470295-6716-4528-BC79-3F47561F3C24}"/>
              </a:ext>
            </a:extLst>
          </p:cNvPr>
          <p:cNvPicPr>
            <a:picLocks noChangeAspect="1"/>
          </p:cNvPicPr>
          <p:nvPr/>
        </p:nvPicPr>
        <p:blipFill rotWithShape="1">
          <a:blip r:embed="rId2">
            <a:extLst>
              <a:ext uri="{28A0092B-C50C-407E-A947-70E740481C1C}">
                <a14:useLocalDpi xmlns:a14="http://schemas.microsoft.com/office/drawing/2010/main" val="0"/>
              </a:ext>
            </a:extLst>
          </a:blip>
          <a:srcRect l="59870" t="154" r="5633" b="-154"/>
          <a:stretch/>
        </p:blipFill>
        <p:spPr>
          <a:xfrm>
            <a:off x="166811" y="168577"/>
            <a:ext cx="2644346" cy="6528572"/>
          </a:xfrm>
          <a:prstGeom prst="rect">
            <a:avLst/>
          </a:prstGeom>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1E0BF475-BB97-48A4-BD1C-30D2D1ECF384}"/>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The Tabernacle Women</a:t>
            </a:r>
          </a:p>
        </p:txBody>
      </p:sp>
    </p:spTree>
    <p:extLst>
      <p:ext uri="{BB962C8B-B14F-4D97-AF65-F5344CB8AC3E}">
        <p14:creationId xmlns:p14="http://schemas.microsoft.com/office/powerpoint/2010/main" val="2900700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619A9D2-5C9A-4D89-8486-E57D2D1C91D6}"/>
              </a:ext>
            </a:extLst>
          </p:cNvPr>
          <p:cNvSpPr txBox="1"/>
          <p:nvPr/>
        </p:nvSpPr>
        <p:spPr>
          <a:xfrm>
            <a:off x="3657600" y="1612559"/>
            <a:ext cx="8186350" cy="4493538"/>
          </a:xfrm>
          <a:prstGeom prst="rect">
            <a:avLst/>
          </a:prstGeom>
          <a:noFill/>
        </p:spPr>
        <p:txBody>
          <a:bodyPr wrap="square" rtlCol="0">
            <a:spAutoFit/>
          </a:bodyPr>
          <a:lstStyle/>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1 Chronicles 9</a:t>
            </a:r>
          </a:p>
          <a:p>
            <a:pPr>
              <a:spcBef>
                <a:spcPts val="1800"/>
              </a:spcBef>
            </a:pPr>
            <a:r>
              <a:rPr lang="en-GB" sz="2800" b="1" dirty="0">
                <a:solidFill>
                  <a:srgbClr val="525038"/>
                </a:solidFill>
                <a:latin typeface="Dubai Light" panose="020B0303030403030204" pitchFamily="34" charset="-78"/>
                <a:cs typeface="Dubai Light" panose="020B0303030403030204" pitchFamily="34" charset="-78"/>
              </a:rPr>
              <a:t>V22 	</a:t>
            </a:r>
            <a:r>
              <a:rPr lang="en-GB" sz="2800" dirty="0">
                <a:solidFill>
                  <a:srgbClr val="525038"/>
                </a:solidFill>
                <a:latin typeface="Dubai Light" panose="020B0303030403030204" pitchFamily="34" charset="-78"/>
                <a:cs typeface="Dubai Light" panose="020B0303030403030204" pitchFamily="34" charset="-78"/>
              </a:rPr>
              <a:t>‘did ordain in their set office’</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“Ordain” = to appoint</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“Set office” = to be trustworthy, dependable, faithful</a:t>
            </a: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Hence – appointed because they could be trusted</a:t>
            </a:r>
          </a:p>
          <a:p>
            <a:pPr>
              <a:spcBef>
                <a:spcPts val="1800"/>
              </a:spcBef>
            </a:pPr>
            <a:endParaRPr lang="en-GB" sz="2800" dirty="0">
              <a:solidFill>
                <a:srgbClr val="525038"/>
              </a:solidFill>
              <a:latin typeface="Dubai Light" panose="020B0303030403030204" pitchFamily="34" charset="-78"/>
              <a:cs typeface="Dubai Light" panose="020B0303030403030204" pitchFamily="34" charset="-78"/>
            </a:endParaRPr>
          </a:p>
          <a:p>
            <a:pPr>
              <a:spcBef>
                <a:spcPts val="1800"/>
              </a:spcBef>
            </a:pPr>
            <a:r>
              <a:rPr lang="en-GB" sz="2800" dirty="0">
                <a:solidFill>
                  <a:srgbClr val="525038"/>
                </a:solidFill>
                <a:latin typeface="Dubai Light" panose="020B0303030403030204" pitchFamily="34" charset="-78"/>
                <a:cs typeface="Dubai Light" panose="020B0303030403030204" pitchFamily="34" charset="-78"/>
              </a:rPr>
              <a:t>Samuel found them and then passed them on to David</a:t>
            </a:r>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Legacy of Samuel</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1B4DDF-B2CE-4A99-ACC6-E603A1EA0514}"/>
              </a:ext>
            </a:extLst>
          </p:cNvPr>
          <p:cNvPicPr>
            <a:picLocks noChangeAspect="1"/>
          </p:cNvPicPr>
          <p:nvPr/>
        </p:nvPicPr>
        <p:blipFill rotWithShape="1">
          <a:blip r:embed="rId2">
            <a:extLst>
              <a:ext uri="{28A0092B-C50C-407E-A947-70E740481C1C}">
                <a14:useLocalDpi xmlns:a14="http://schemas.microsoft.com/office/drawing/2010/main" val="0"/>
              </a:ext>
            </a:extLst>
          </a:blip>
          <a:srcRect l="35919" r="20091"/>
          <a:stretch/>
        </p:blipFill>
        <p:spPr>
          <a:xfrm>
            <a:off x="148285" y="162779"/>
            <a:ext cx="2656704" cy="6537600"/>
          </a:xfrm>
          <a:prstGeom prst="rect">
            <a:avLst/>
          </a:prstGeom>
        </p:spPr>
      </p:pic>
    </p:spTree>
    <p:extLst>
      <p:ext uri="{BB962C8B-B14F-4D97-AF65-F5344CB8AC3E}">
        <p14:creationId xmlns:p14="http://schemas.microsoft.com/office/powerpoint/2010/main" val="32708827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52503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A4AFF-F6E7-4C82-BDDE-2C4308E7AA6F}"/>
              </a:ext>
            </a:extLst>
          </p:cNvPr>
          <p:cNvSpPr/>
          <p:nvPr/>
        </p:nvSpPr>
        <p:spPr>
          <a:xfrm>
            <a:off x="2953265" y="148464"/>
            <a:ext cx="9076319" cy="6548697"/>
          </a:xfrm>
          <a:prstGeom prst="rect">
            <a:avLst/>
          </a:prstGeom>
          <a:solidFill>
            <a:srgbClr val="F6F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6EBA47-F1EC-4FD8-9496-7E35BCAF3069}"/>
              </a:ext>
            </a:extLst>
          </p:cNvPr>
          <p:cNvSpPr txBox="1"/>
          <p:nvPr/>
        </p:nvSpPr>
        <p:spPr>
          <a:xfrm>
            <a:off x="2953265" y="333816"/>
            <a:ext cx="9076319" cy="769441"/>
          </a:xfrm>
          <a:prstGeom prst="rect">
            <a:avLst/>
          </a:prstGeom>
          <a:noFill/>
        </p:spPr>
        <p:txBody>
          <a:bodyPr wrap="square" rtlCol="0">
            <a:spAutoFit/>
          </a:bodyPr>
          <a:lstStyle/>
          <a:p>
            <a:pPr algn="ctr"/>
            <a:r>
              <a:rPr lang="en-GB" sz="4400" dirty="0">
                <a:solidFill>
                  <a:srgbClr val="525038"/>
                </a:solidFill>
                <a:latin typeface="Copperplate Gothic Light" panose="020E0507020206020404" pitchFamily="34" charset="0"/>
              </a:rPr>
              <a:t>Samuel and Hannah</a:t>
            </a:r>
          </a:p>
        </p:txBody>
      </p:sp>
      <p:cxnSp>
        <p:nvCxnSpPr>
          <p:cNvPr id="11" name="Straight Connector 10">
            <a:extLst>
              <a:ext uri="{FF2B5EF4-FFF2-40B4-BE49-F238E27FC236}">
                <a16:creationId xmlns:a16="http://schemas.microsoft.com/office/drawing/2014/main" id="{9FEA66F8-74DE-4C72-9DC2-A35600304048}"/>
              </a:ext>
            </a:extLst>
          </p:cNvPr>
          <p:cNvCxnSpPr/>
          <p:nvPr/>
        </p:nvCxnSpPr>
        <p:spPr>
          <a:xfrm>
            <a:off x="3367221" y="1322173"/>
            <a:ext cx="8280000" cy="0"/>
          </a:xfrm>
          <a:prstGeom prst="line">
            <a:avLst/>
          </a:prstGeom>
          <a:ln w="19050">
            <a:solidFill>
              <a:srgbClr val="525038"/>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building, person, ground, outdoor&#10;&#10;Description automatically generated">
            <a:extLst>
              <a:ext uri="{FF2B5EF4-FFF2-40B4-BE49-F238E27FC236}">
                <a16:creationId xmlns:a16="http://schemas.microsoft.com/office/drawing/2014/main" id="{B1DA4187-BD6D-45D4-9C27-2DC1A6F84166}"/>
              </a:ext>
            </a:extLst>
          </p:cNvPr>
          <p:cNvPicPr>
            <a:picLocks noChangeAspect="1"/>
          </p:cNvPicPr>
          <p:nvPr/>
        </p:nvPicPr>
        <p:blipFill rotWithShape="1">
          <a:blip r:embed="rId2">
            <a:extLst>
              <a:ext uri="{28A0092B-C50C-407E-A947-70E740481C1C}">
                <a14:useLocalDpi xmlns:a14="http://schemas.microsoft.com/office/drawing/2010/main" val="0"/>
              </a:ext>
            </a:extLst>
          </a:blip>
          <a:srcRect l="27931" r="31421" b="-4"/>
          <a:stretch/>
        </p:blipFill>
        <p:spPr>
          <a:xfrm>
            <a:off x="154458" y="160839"/>
            <a:ext cx="2656704" cy="6536321"/>
          </a:xfrm>
          <a:prstGeom prst="rect">
            <a:avLst/>
          </a:prstGeom>
          <a:scene3d>
            <a:camera prst="orthographicFront"/>
            <a:lightRig rig="threePt" dir="t">
              <a:rot lat="0" lon="0" rev="2700000"/>
            </a:lightRig>
          </a:scene3d>
          <a:sp3d contourW="6350">
            <a:bevelT h="38100"/>
            <a:contourClr>
              <a:srgbClr val="C0C0C0"/>
            </a:contourClr>
          </a:sp3d>
        </p:spPr>
      </p:pic>
      <p:pic>
        <p:nvPicPr>
          <p:cNvPr id="3" name="Graphic 2">
            <a:extLst>
              <a:ext uri="{FF2B5EF4-FFF2-40B4-BE49-F238E27FC236}">
                <a16:creationId xmlns:a16="http://schemas.microsoft.com/office/drawing/2014/main" id="{0464BF57-8367-4994-9A05-3B592BB052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6299" y="1236812"/>
            <a:ext cx="9144000" cy="5715000"/>
          </a:xfrm>
          <a:prstGeom prst="rect">
            <a:avLst/>
          </a:prstGeom>
        </p:spPr>
      </p:pic>
    </p:spTree>
    <p:extLst>
      <p:ext uri="{BB962C8B-B14F-4D97-AF65-F5344CB8AC3E}">
        <p14:creationId xmlns:p14="http://schemas.microsoft.com/office/powerpoint/2010/main" val="279782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43674</TotalTime>
  <Words>4204</Words>
  <Application>Microsoft Office PowerPoint</Application>
  <PresentationFormat>Widescreen</PresentationFormat>
  <Paragraphs>709</Paragraphs>
  <Slides>91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Calibri</vt:lpstr>
      <vt:lpstr>Calibri Light</vt:lpstr>
      <vt:lpstr>Copperplate Gothic Light</vt:lpstr>
      <vt:lpstr>Dubai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SAMUEL</dc:title>
  <dc:creator>Steve McGeorge</dc:creator>
  <cp:lastModifiedBy>Steve McGeorge</cp:lastModifiedBy>
  <cp:revision>146</cp:revision>
  <dcterms:created xsi:type="dcterms:W3CDTF">2019-02-23T11:09:51Z</dcterms:created>
  <dcterms:modified xsi:type="dcterms:W3CDTF">2019-04-22T05:09:57Z</dcterms:modified>
</cp:coreProperties>
</file>