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79" r:id="rId1"/>
  </p:sldMasterIdLst>
  <p:notesMasterIdLst>
    <p:notesMasterId r:id="rId15"/>
  </p:notesMasterIdLst>
  <p:sldIdLst>
    <p:sldId id="256" r:id="rId2"/>
    <p:sldId id="257" r:id="rId3"/>
    <p:sldId id="263" r:id="rId4"/>
    <p:sldId id="264" r:id="rId5"/>
    <p:sldId id="265" r:id="rId6"/>
    <p:sldId id="266" r:id="rId7"/>
    <p:sldId id="258" r:id="rId8"/>
    <p:sldId id="259" r:id="rId9"/>
    <p:sldId id="260" r:id="rId10"/>
    <p:sldId id="261" r:id="rId11"/>
    <p:sldId id="262"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71781" autoAdjust="0"/>
  </p:normalViewPr>
  <p:slideViewPr>
    <p:cSldViewPr snapToGrid="0">
      <p:cViewPr varScale="1">
        <p:scale>
          <a:sx n="102" d="100"/>
          <a:sy n="102" d="100"/>
        </p:scale>
        <p:origin x="80" y="3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83F26F-EB0B-4B0F-BF5A-4072F82881E1}" type="datetimeFigureOut">
              <a:rPr lang="en-US" smtClean="0"/>
              <a:t>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EF1FA3-175E-4B76-A509-7BF8A0F36C65}" type="slidenum">
              <a:rPr lang="en-US" smtClean="0"/>
              <a:t>‹#›</a:t>
            </a:fld>
            <a:endParaRPr lang="en-US"/>
          </a:p>
        </p:txBody>
      </p:sp>
    </p:spTree>
    <p:extLst>
      <p:ext uri="{BB962C8B-B14F-4D97-AF65-F5344CB8AC3E}">
        <p14:creationId xmlns:p14="http://schemas.microsoft.com/office/powerpoint/2010/main" val="419794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Characters in an exorcism ceremony</a:t>
            </a:r>
          </a:p>
          <a:p>
            <a:r>
              <a:rPr lang="en-CA" dirty="0"/>
              <a:t>The exorcism scene is divided into registers. In the upper register, symbols represent the great cosmic gods that are invoked to heal the sick person: the sun of Shamash, the crescent moon of Sin, the lightning bolt of the storm god Adad, and the winged disc of Ashur, the supreme god of the Assyrian Empire. The seven spirits in the second register, each with a different animal's head, probably have a beneficial function: they seem to be symbolically guarding the door of the patient's bedchamber. The patient is in the third register, lying on a high bed surrounded by two figures dressed in fish skins like the spirits associated with </a:t>
            </a:r>
            <a:r>
              <a:rPr lang="en-CA" dirty="0" err="1"/>
              <a:t>Ea</a:t>
            </a:r>
            <a:r>
              <a:rPr lang="en-CA" dirty="0"/>
              <a:t>, god of the depths and wisdom. They are probably the priestly exorcists who are conducting the ritual, with the help of three animal-headed spirits. </a:t>
            </a:r>
          </a:p>
          <a:p>
            <a:r>
              <a:rPr lang="en-CA" b="1" dirty="0"/>
              <a:t>Driving out evil spirits</a:t>
            </a:r>
          </a:p>
          <a:p>
            <a:r>
              <a:rPr lang="en-CA" dirty="0"/>
              <a:t>The causes of the illness appear in the lower register. </a:t>
            </a:r>
            <a:r>
              <a:rPr lang="en-CA" dirty="0" err="1"/>
              <a:t>Lamashtu</a:t>
            </a:r>
            <a:r>
              <a:rPr lang="en-CA" dirty="0"/>
              <a:t>, sitting on a donkey in a boat, is twice as big as all the other characters. She is presented as physically fearsome, with a hairy body, lion's head, and talons. She is holding snakes and suckling two lion cubs. An inscription describes her as "furious and cruel, a dazzling goddess; she is a she-wolf; she snatches the young man on the path, the girl at play, the child from the arms of his nurse." The boat is sailing along a river full of fish, which symbolizes the world of </a:t>
            </a:r>
            <a:r>
              <a:rPr lang="en-CA" dirty="0" err="1"/>
              <a:t>Apsu</a:t>
            </a:r>
            <a:r>
              <a:rPr lang="en-CA" dirty="0"/>
              <a:t> - the underworld that is home to demons. The gifts and provisions at the side of the scene are meant to encourage her to set off on her journey back to the underworld. </a:t>
            </a:r>
            <a:r>
              <a:rPr lang="en-CA" dirty="0" err="1"/>
              <a:t>Pazuzu</a:t>
            </a:r>
            <a:r>
              <a:rPr lang="en-CA" dirty="0"/>
              <a:t> is standing behind </a:t>
            </a:r>
            <a:r>
              <a:rPr lang="en-CA" dirty="0" err="1"/>
              <a:t>Lamashtu</a:t>
            </a:r>
            <a:r>
              <a:rPr lang="en-CA" dirty="0"/>
              <a:t>, with one arm raised. Even though his gesture may seem threatening and, with his scaly winged body, dragon's head, scorpion's tail, and talons, he is physically as fearsome as his spouse, he is nonetheless there to protect the patient by coaxing his wife to retreat. </a:t>
            </a:r>
            <a:r>
              <a:rPr lang="en-CA" dirty="0" err="1"/>
              <a:t>Pazuzu</a:t>
            </a:r>
            <a:r>
              <a:rPr lang="en-CA" dirty="0"/>
              <a:t> is again seen looming up above the scene clinging on to the back of the plaque. Documents and objects that give protection from </a:t>
            </a:r>
            <a:r>
              <a:rPr lang="en-CA" dirty="0" err="1"/>
              <a:t>Lamashtu's</a:t>
            </a:r>
            <a:r>
              <a:rPr lang="en-CA" dirty="0"/>
              <a:t> evil doings were widespread in the 1st millennium in Mesopotamia, a period in which this type of belief seems to have flourished. </a:t>
            </a:r>
          </a:p>
          <a:p>
            <a:endParaRPr lang="en-US" dirty="0"/>
          </a:p>
        </p:txBody>
      </p:sp>
      <p:sp>
        <p:nvSpPr>
          <p:cNvPr id="4" name="Slide Number Placeholder 3"/>
          <p:cNvSpPr>
            <a:spLocks noGrp="1"/>
          </p:cNvSpPr>
          <p:nvPr>
            <p:ph type="sldNum" sz="quarter" idx="10"/>
          </p:nvPr>
        </p:nvSpPr>
        <p:spPr/>
        <p:txBody>
          <a:bodyPr/>
          <a:lstStyle/>
          <a:p>
            <a:fld id="{9CEF1FA3-175E-4B76-A509-7BF8A0F36C65}" type="slidenum">
              <a:rPr lang="en-US" smtClean="0"/>
              <a:t>9</a:t>
            </a:fld>
            <a:endParaRPr lang="en-US"/>
          </a:p>
        </p:txBody>
      </p:sp>
    </p:spTree>
    <p:extLst>
      <p:ext uri="{BB962C8B-B14F-4D97-AF65-F5344CB8AC3E}">
        <p14:creationId xmlns:p14="http://schemas.microsoft.com/office/powerpoint/2010/main" val="2976220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ECD19FB2-3AAB-4D03-B13A-2960828C78E3}" type="datetimeFigureOut">
              <a:rPr lang="en-US" smtClean="0"/>
              <a:t>1/6/2019</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r>
              <a:rPr lang="en-US"/>
              <a:t>
              </a:t>
            </a:r>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6D22F896-40B5-4ADD-8801-0D06FADFA095}" type="slidenum">
              <a:rPr lang="en-US" smtClean="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397988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1/6/2019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5462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1/6/2019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8988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1/6/2019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1970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39F4F5-F4D2-4D2A-AB60-88D37ADCB869}" type="datetimeFigureOut">
              <a:rPr lang="en-US" smtClean="0"/>
              <a:t>1/6/2019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7826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1/6/2019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8242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1/6/2019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61451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1/6/2019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26549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1/6/2019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3841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1/6/2019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20110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t>1/6/2019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01711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51CF1133-3259-4C45-BABA-5B62D9C6F78D}" type="datetimeFigureOut">
              <a:rPr lang="en-US" smtClean="0"/>
              <a:t>1/6/2019</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3412653"/>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2731" y="747228"/>
            <a:ext cx="8877768" cy="4041648"/>
          </a:xfrm>
        </p:spPr>
        <p:txBody>
          <a:bodyPr/>
          <a:lstStyle/>
          <a:p>
            <a:r>
              <a:rPr lang="en-US" i="1" dirty="0"/>
              <a:t>Wicked Spirits</a:t>
            </a:r>
          </a:p>
        </p:txBody>
      </p:sp>
      <p:sp>
        <p:nvSpPr>
          <p:cNvPr id="3" name="Subtitle 2"/>
          <p:cNvSpPr>
            <a:spLocks noGrp="1"/>
          </p:cNvSpPr>
          <p:nvPr>
            <p:ph type="subTitle" idx="1"/>
          </p:nvPr>
        </p:nvSpPr>
        <p:spPr>
          <a:xfrm>
            <a:off x="2432539" y="3557954"/>
            <a:ext cx="3771899" cy="422030"/>
          </a:xfrm>
        </p:spPr>
        <p:txBody>
          <a:bodyPr>
            <a:normAutofit/>
          </a:bodyPr>
          <a:lstStyle/>
          <a:p>
            <a:r>
              <a:rPr lang="en-US" sz="1600" dirty="0"/>
              <a:t>The Parable of the</a:t>
            </a:r>
          </a:p>
        </p:txBody>
      </p:sp>
      <p:sp>
        <p:nvSpPr>
          <p:cNvPr id="4" name="Rectangle 3"/>
          <p:cNvSpPr/>
          <p:nvPr/>
        </p:nvSpPr>
        <p:spPr>
          <a:xfrm>
            <a:off x="1200794" y="2611623"/>
            <a:ext cx="1662567" cy="2736722"/>
          </a:xfrm>
          <a:prstGeom prst="rect">
            <a:avLst/>
          </a:prstGeom>
        </p:spPr>
        <p:txBody>
          <a:bodyPr vert="horz" lIns="91440" tIns="45720" rIns="91440" bIns="45720" rtlCol="0">
            <a:noAutofit/>
          </a:bodyPr>
          <a:lstStyle/>
          <a:p>
            <a:pPr defTabSz="914400">
              <a:lnSpc>
                <a:spcPct val="95000"/>
              </a:lnSpc>
              <a:spcBef>
                <a:spcPts val="1400"/>
              </a:spcBef>
              <a:spcAft>
                <a:spcPts val="200"/>
              </a:spcAft>
              <a:buClr>
                <a:schemeClr val="accent1"/>
              </a:buClr>
              <a:buSzPct val="80000"/>
              <a:buFont typeface="Arial" pitchFamily="34" charset="0"/>
              <a:buNone/>
            </a:pPr>
            <a:r>
              <a:rPr lang="en-US" sz="19900" spc="10" dirty="0">
                <a:solidFill>
                  <a:schemeClr val="tx1">
                    <a:lumMod val="75000"/>
                  </a:schemeClr>
                </a:solidFill>
              </a:rPr>
              <a:t>7</a:t>
            </a:r>
          </a:p>
        </p:txBody>
      </p:sp>
    </p:spTree>
    <p:extLst>
      <p:ext uri="{BB962C8B-B14F-4D97-AF65-F5344CB8AC3E}">
        <p14:creationId xmlns:p14="http://schemas.microsoft.com/office/powerpoint/2010/main" val="13231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457200"/>
            <a:ext cx="3669323" cy="5943600"/>
          </a:xfrm>
        </p:spPr>
        <p:txBody>
          <a:bodyPr>
            <a:normAutofit lnSpcReduction="10000"/>
          </a:bodyPr>
          <a:lstStyle/>
          <a:p>
            <a:pPr marL="0" indent="0">
              <a:lnSpc>
                <a:spcPct val="100000"/>
              </a:lnSpc>
              <a:buNone/>
            </a:pPr>
            <a:r>
              <a:rPr lang="en-US" sz="2400" b="1" i="1" dirty="0"/>
              <a:t>“and the last state of that man is worse than the first.”</a:t>
            </a:r>
          </a:p>
          <a:p>
            <a:pPr indent="0">
              <a:lnSpc>
                <a:spcPct val="100000"/>
              </a:lnSpc>
              <a:buNone/>
            </a:pPr>
            <a:r>
              <a:rPr lang="en-CA" sz="2200" dirty="0"/>
              <a:t>Certainly the destruction of the temple (the house) in A.D. 70 was worse then the destruction by the Babylonians.  The account given by Josephus gives a picture of shear madness behind the actions of the Jews as the Romans besieged the city.</a:t>
            </a:r>
          </a:p>
          <a:p>
            <a:pPr marL="0" indent="0">
              <a:lnSpc>
                <a:spcPct val="100000"/>
              </a:lnSpc>
              <a:buNone/>
            </a:pPr>
            <a:r>
              <a:rPr lang="en-CA" sz="2400" b="1" i="1" dirty="0"/>
              <a:t>“Even so shall it be also unto </a:t>
            </a:r>
            <a:r>
              <a:rPr lang="en-CA" sz="2400" b="1" i="1" u="sng" dirty="0"/>
              <a:t>this wicked generation</a:t>
            </a:r>
            <a:r>
              <a:rPr lang="en-CA" sz="2400" b="1" i="1" dirty="0"/>
              <a:t>.”</a:t>
            </a:r>
            <a:endParaRPr lang="en-US" sz="2400" b="1" i="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6238" y="803031"/>
            <a:ext cx="7685762" cy="5251938"/>
          </a:xfrm>
          <a:prstGeom prst="rect">
            <a:avLst/>
          </a:prstGeom>
        </p:spPr>
      </p:pic>
    </p:spTree>
    <p:extLst>
      <p:ext uri="{BB962C8B-B14F-4D97-AF65-F5344CB8AC3E}">
        <p14:creationId xmlns:p14="http://schemas.microsoft.com/office/powerpoint/2010/main" val="294094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80643521"/>
              </p:ext>
            </p:extLst>
          </p:nvPr>
        </p:nvGraphicFramePr>
        <p:xfrm>
          <a:off x="0" y="4"/>
          <a:ext cx="12168555" cy="6885954"/>
        </p:xfrm>
        <a:graphic>
          <a:graphicData uri="http://schemas.openxmlformats.org/drawingml/2006/table">
            <a:tbl>
              <a:tblPr firstRow="1" bandRow="1">
                <a:tableStyleId>{125E5076-3810-47DD-B79F-674D7AD40C01}</a:tableStyleId>
              </a:tblPr>
              <a:tblGrid>
                <a:gridCol w="5698160">
                  <a:extLst>
                    <a:ext uri="{9D8B030D-6E8A-4147-A177-3AD203B41FA5}">
                      <a16:colId xmlns:a16="http://schemas.microsoft.com/office/drawing/2014/main" val="20000"/>
                    </a:ext>
                  </a:extLst>
                </a:gridCol>
                <a:gridCol w="6470395">
                  <a:extLst>
                    <a:ext uri="{9D8B030D-6E8A-4147-A177-3AD203B41FA5}">
                      <a16:colId xmlns:a16="http://schemas.microsoft.com/office/drawing/2014/main" val="20001"/>
                    </a:ext>
                  </a:extLst>
                </a:gridCol>
              </a:tblGrid>
              <a:tr h="505467">
                <a:tc>
                  <a:txBody>
                    <a:bodyPr/>
                    <a:lstStyle/>
                    <a:p>
                      <a:pPr marL="0" marR="0" algn="l">
                        <a:lnSpc>
                          <a:spcPct val="100000"/>
                        </a:lnSpc>
                        <a:spcBef>
                          <a:spcPts val="0"/>
                        </a:spcBef>
                        <a:spcAft>
                          <a:spcPts val="0"/>
                        </a:spcAft>
                      </a:pPr>
                      <a:r>
                        <a:rPr lang="en-US" sz="2400" dirty="0">
                          <a:effectLst/>
                        </a:rPr>
                        <a:t>Evil Spirits</a:t>
                      </a:r>
                      <a:endParaRPr lang="en-US"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a:effectLst/>
                        </a:rPr>
                        <a:t>Good Spirits</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71500">
                <a:tc>
                  <a:txBody>
                    <a:bodyPr/>
                    <a:lstStyle/>
                    <a:p>
                      <a:pPr marL="0" marR="0" algn="l">
                        <a:lnSpc>
                          <a:spcPct val="100000"/>
                        </a:lnSpc>
                        <a:spcBef>
                          <a:spcPts val="0"/>
                        </a:spcBef>
                        <a:spcAft>
                          <a:spcPts val="0"/>
                        </a:spcAft>
                      </a:pPr>
                      <a:r>
                        <a:rPr lang="en-US" sz="2400" dirty="0">
                          <a:effectLst/>
                        </a:rPr>
                        <a:t>A Spirit of Bondage - Rom. 8:15</a:t>
                      </a:r>
                      <a:endParaRPr lang="en-US"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a:effectLst/>
                        </a:rPr>
                        <a:t>A Spirit of Meekness - 1 Cor. 4:21; Gal. 6:1</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71500">
                <a:tc>
                  <a:txBody>
                    <a:bodyPr/>
                    <a:lstStyle/>
                    <a:p>
                      <a:pPr marL="0" marR="0" algn="l">
                        <a:lnSpc>
                          <a:spcPct val="100000"/>
                        </a:lnSpc>
                        <a:spcBef>
                          <a:spcPts val="0"/>
                        </a:spcBef>
                        <a:spcAft>
                          <a:spcPts val="0"/>
                        </a:spcAft>
                      </a:pPr>
                      <a:r>
                        <a:rPr lang="en-US" sz="2400" dirty="0">
                          <a:effectLst/>
                        </a:rPr>
                        <a:t>A Spirit of Fear - 2 Tim. 1:7</a:t>
                      </a:r>
                      <a:endParaRPr lang="en-US"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a:effectLst/>
                        </a:rPr>
                        <a:t>A  Spirit of Wisdom - Eph. 1:17</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571500">
                <a:tc>
                  <a:txBody>
                    <a:bodyPr/>
                    <a:lstStyle/>
                    <a:p>
                      <a:pPr marL="0" marR="0" algn="l">
                        <a:lnSpc>
                          <a:spcPct val="100000"/>
                        </a:lnSpc>
                        <a:spcBef>
                          <a:spcPts val="0"/>
                        </a:spcBef>
                        <a:spcAft>
                          <a:spcPts val="0"/>
                        </a:spcAft>
                      </a:pPr>
                      <a:r>
                        <a:rPr lang="en-US" sz="2400" dirty="0">
                          <a:effectLst/>
                        </a:rPr>
                        <a:t>An Erring Spirit - Isa. 29:24</a:t>
                      </a:r>
                      <a:endParaRPr lang="en-US"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a:effectLst/>
                        </a:rPr>
                        <a:t>A Spirit of Understanding - Isa. 11:2</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571500">
                <a:tc>
                  <a:txBody>
                    <a:bodyPr/>
                    <a:lstStyle/>
                    <a:p>
                      <a:pPr marL="0" marR="0" algn="l">
                        <a:lnSpc>
                          <a:spcPct val="100000"/>
                        </a:lnSpc>
                        <a:spcBef>
                          <a:spcPts val="0"/>
                        </a:spcBef>
                        <a:spcAft>
                          <a:spcPts val="0"/>
                        </a:spcAft>
                      </a:pPr>
                      <a:r>
                        <a:rPr lang="en-US" sz="2400" dirty="0">
                          <a:effectLst/>
                        </a:rPr>
                        <a:t>A Haughty Spirit - Pro. 16:18</a:t>
                      </a:r>
                      <a:endParaRPr lang="en-US"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a:effectLst/>
                        </a:rPr>
                        <a:t>A Spirit of Counsel - Isa. 11:2</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571500">
                <a:tc>
                  <a:txBody>
                    <a:bodyPr/>
                    <a:lstStyle/>
                    <a:p>
                      <a:pPr marL="0" marR="0" algn="l">
                        <a:lnSpc>
                          <a:spcPct val="100000"/>
                        </a:lnSpc>
                        <a:spcBef>
                          <a:spcPts val="0"/>
                        </a:spcBef>
                        <a:spcAft>
                          <a:spcPts val="0"/>
                        </a:spcAft>
                      </a:pPr>
                      <a:r>
                        <a:rPr lang="en-US" sz="2400" dirty="0">
                          <a:effectLst/>
                        </a:rPr>
                        <a:t>A Spirit of Jealousy - Num. 5:14</a:t>
                      </a:r>
                      <a:endParaRPr lang="en-US"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a:effectLst/>
                        </a:rPr>
                        <a:t>A Spirit of Knowledge - Isa. 11:2</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571500">
                <a:tc>
                  <a:txBody>
                    <a:bodyPr/>
                    <a:lstStyle/>
                    <a:p>
                      <a:pPr marL="0" marR="0" algn="l">
                        <a:lnSpc>
                          <a:spcPct val="100000"/>
                        </a:lnSpc>
                        <a:spcBef>
                          <a:spcPts val="0"/>
                        </a:spcBef>
                        <a:spcAft>
                          <a:spcPts val="0"/>
                        </a:spcAft>
                      </a:pPr>
                      <a:r>
                        <a:rPr lang="en-US" sz="2400" dirty="0">
                          <a:effectLst/>
                        </a:rPr>
                        <a:t>A Spirit of Infirmity - Luke 13:11,12</a:t>
                      </a:r>
                      <a:endParaRPr lang="en-US"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a:effectLst/>
                        </a:rPr>
                        <a:t>A Spirit of Power - 2 Tim. 1:7</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571500">
                <a:tc>
                  <a:txBody>
                    <a:bodyPr/>
                    <a:lstStyle/>
                    <a:p>
                      <a:pPr marL="0" marR="0" algn="l">
                        <a:lnSpc>
                          <a:spcPct val="100000"/>
                        </a:lnSpc>
                        <a:spcBef>
                          <a:spcPts val="0"/>
                        </a:spcBef>
                        <a:spcAft>
                          <a:spcPts val="0"/>
                        </a:spcAft>
                      </a:pPr>
                      <a:r>
                        <a:rPr lang="en-US" sz="2400" dirty="0">
                          <a:effectLst/>
                        </a:rPr>
                        <a:t>A Spirit of Filthiness - 2 Cor. 7:1</a:t>
                      </a:r>
                      <a:endParaRPr lang="en-US"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a:effectLst/>
                        </a:rPr>
                        <a:t>A Spirit of Love - 2 Tim. 1:7</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571500">
                <a:tc>
                  <a:txBody>
                    <a:bodyPr/>
                    <a:lstStyle/>
                    <a:p>
                      <a:pPr marL="0" marR="0" algn="l">
                        <a:lnSpc>
                          <a:spcPct val="100000"/>
                        </a:lnSpc>
                        <a:spcBef>
                          <a:spcPts val="0"/>
                        </a:spcBef>
                        <a:spcAft>
                          <a:spcPts val="0"/>
                        </a:spcAft>
                      </a:pPr>
                      <a:r>
                        <a:rPr lang="en-US" sz="2400" dirty="0">
                          <a:effectLst/>
                        </a:rPr>
                        <a:t>A Sorrowful Spirit - 1 Sam. 1:15</a:t>
                      </a:r>
                      <a:endParaRPr lang="en-US"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a:effectLst/>
                        </a:rPr>
                        <a:t>A Spirit of a Sound Mind - 2 Tim. 1:7</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571500">
                <a:tc>
                  <a:txBody>
                    <a:bodyPr/>
                    <a:lstStyle/>
                    <a:p>
                      <a:pPr marL="0" marR="0" algn="l">
                        <a:lnSpc>
                          <a:spcPct val="100000"/>
                        </a:lnSpc>
                        <a:spcBef>
                          <a:spcPts val="0"/>
                        </a:spcBef>
                        <a:spcAft>
                          <a:spcPts val="0"/>
                        </a:spcAft>
                      </a:pPr>
                      <a:r>
                        <a:rPr lang="en-US" sz="2400" dirty="0">
                          <a:effectLst/>
                        </a:rPr>
                        <a:t>A Sad Spirit - 1 Kings 21:5</a:t>
                      </a:r>
                      <a:endParaRPr lang="en-US"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a:effectLst/>
                        </a:rPr>
                        <a:t>A Quiet Spirit - 1 Peter 3:4</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505467">
                <a:tc>
                  <a:txBody>
                    <a:bodyPr/>
                    <a:lstStyle/>
                    <a:p>
                      <a:pPr marL="0" marR="0" algn="l">
                        <a:lnSpc>
                          <a:spcPct val="100000"/>
                        </a:lnSpc>
                        <a:spcBef>
                          <a:spcPts val="0"/>
                        </a:spcBef>
                        <a:spcAft>
                          <a:spcPts val="0"/>
                        </a:spcAft>
                      </a:pPr>
                      <a:r>
                        <a:rPr lang="en-US" sz="2400">
                          <a:effectLst/>
                        </a:rPr>
                        <a:t>A Spirit of Anguish - Job 7:11</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a:effectLst/>
                        </a:rPr>
                        <a:t>A Fervent Spirit - Rom. 12:11</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r h="731520">
                <a:tc>
                  <a:txBody>
                    <a:bodyPr/>
                    <a:lstStyle/>
                    <a:p>
                      <a:pPr marL="0" marR="0" algn="l">
                        <a:lnSpc>
                          <a:spcPct val="100000"/>
                        </a:lnSpc>
                        <a:spcBef>
                          <a:spcPts val="0"/>
                        </a:spcBef>
                        <a:spcAft>
                          <a:spcPts val="0"/>
                        </a:spcAft>
                      </a:pPr>
                      <a:r>
                        <a:rPr lang="en-US" sz="2400">
                          <a:effectLst/>
                        </a:rPr>
                        <a:t>A Spirit of Slumber - Rom. 11:8</a:t>
                      </a:r>
                      <a:endParaRPr lang="en-US"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lnSpc>
                          <a:spcPct val="100000"/>
                        </a:lnSpc>
                        <a:spcBef>
                          <a:spcPts val="0"/>
                        </a:spcBef>
                        <a:spcAft>
                          <a:spcPts val="0"/>
                        </a:spcAft>
                      </a:pPr>
                      <a:r>
                        <a:rPr lang="en-US" sz="2400" dirty="0">
                          <a:effectLst/>
                        </a:rPr>
                        <a:t>A Renewed Spirit (of Your Mind) - Eph. 4:23</a:t>
                      </a:r>
                      <a:endParaRPr lang="en-US" sz="24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97128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199"/>
            <a:ext cx="10515600" cy="6037385"/>
          </a:xfrm>
        </p:spPr>
        <p:txBody>
          <a:bodyPr>
            <a:noAutofit/>
          </a:bodyPr>
          <a:lstStyle/>
          <a:p>
            <a:pPr marL="0" indent="0">
              <a:buNone/>
            </a:pPr>
            <a:r>
              <a:rPr lang="en-US" sz="2800" dirty="0"/>
              <a:t>“</a:t>
            </a:r>
            <a:r>
              <a:rPr lang="en-CA" sz="2800" b="1" dirty="0"/>
              <a:t>A wicked (</a:t>
            </a:r>
            <a:r>
              <a:rPr lang="en-CA" sz="2800" b="1" i="1" dirty="0" err="1"/>
              <a:t>poneros</a:t>
            </a:r>
            <a:r>
              <a:rPr lang="en-CA" sz="2800" b="1" dirty="0"/>
              <a:t>) and adulterous generation </a:t>
            </a:r>
            <a:r>
              <a:rPr lang="en-CA" sz="2800" dirty="0" err="1"/>
              <a:t>seeketh</a:t>
            </a:r>
            <a:r>
              <a:rPr lang="en-CA" sz="2800" dirty="0"/>
              <a:t> after a sign; and there shall no sign be given unto it, but the sign of the prophet Jonas. And he left them, and departed.” (Mat. 16:4)</a:t>
            </a:r>
          </a:p>
          <a:p>
            <a:pPr marL="0" indent="0">
              <a:buNone/>
            </a:pPr>
            <a:r>
              <a:rPr lang="en-US" sz="2800" dirty="0"/>
              <a:t>“Then Jesus answered and said, </a:t>
            </a:r>
            <a:r>
              <a:rPr lang="en-US" sz="2800" b="1" dirty="0"/>
              <a:t>O faithless and perverse generation</a:t>
            </a:r>
            <a:r>
              <a:rPr lang="en-US" sz="2800" dirty="0"/>
              <a:t>, how long shall I be with you? how long shall I suffer you? bring him hither to me.” (Mat. 17:17) </a:t>
            </a:r>
          </a:p>
          <a:p>
            <a:pPr marL="0" indent="0">
              <a:lnSpc>
                <a:spcPct val="100000"/>
              </a:lnSpc>
              <a:buNone/>
            </a:pPr>
            <a:r>
              <a:rPr lang="en-US" sz="2800" dirty="0"/>
              <a:t>“Whosoever therefore shall be ashamed of me and of my words in this </a:t>
            </a:r>
            <a:r>
              <a:rPr lang="en-US" sz="2800" b="1" dirty="0"/>
              <a:t>adulterous and sinful generation</a:t>
            </a:r>
            <a:r>
              <a:rPr lang="en-US" sz="2800" dirty="0"/>
              <a:t>; of him also shall the Son of man be ashamed, when he cometh in the glory of his Father with the holy angels.” (Mark 8:38) </a:t>
            </a:r>
          </a:p>
          <a:p>
            <a:endParaRPr lang="en-CA" sz="2800" dirty="0"/>
          </a:p>
        </p:txBody>
      </p:sp>
    </p:spTree>
    <p:extLst>
      <p:ext uri="{BB962C8B-B14F-4D97-AF65-F5344CB8AC3E}">
        <p14:creationId xmlns:p14="http://schemas.microsoft.com/office/powerpoint/2010/main" val="322919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10515600" cy="5486400"/>
          </a:xfrm>
        </p:spPr>
        <p:txBody>
          <a:bodyPr>
            <a:noAutofit/>
          </a:bodyPr>
          <a:lstStyle/>
          <a:p>
            <a:pPr marL="0" indent="0">
              <a:lnSpc>
                <a:spcPct val="110000"/>
              </a:lnSpc>
              <a:buNone/>
            </a:pPr>
            <a:r>
              <a:rPr lang="en-US" sz="2200" dirty="0"/>
              <a:t>“But draw near hither, ye sons of the sorceress, the seed of the </a:t>
            </a:r>
            <a:r>
              <a:rPr lang="en-US" sz="2200" b="1" u="sng" dirty="0"/>
              <a:t>adulterer</a:t>
            </a:r>
            <a:r>
              <a:rPr lang="en-US" sz="2200" dirty="0"/>
              <a:t> and the whore.</a:t>
            </a:r>
            <a:r>
              <a:rPr lang="en-US" sz="2200" i="1" dirty="0"/>
              <a:t> . . </a:t>
            </a:r>
            <a:r>
              <a:rPr lang="en-US" sz="2200" dirty="0"/>
              <a:t>Enflaming yourselves </a:t>
            </a:r>
            <a:r>
              <a:rPr lang="en-US" sz="2200" u="sng" dirty="0"/>
              <a:t>with </a:t>
            </a:r>
            <a:r>
              <a:rPr lang="en-US" sz="2200" b="1" u="sng" dirty="0"/>
              <a:t>idols</a:t>
            </a:r>
            <a:r>
              <a:rPr lang="en-US" sz="2200" dirty="0"/>
              <a:t> under every green tree, slaying the children in the valleys under the </a:t>
            </a:r>
            <a:r>
              <a:rPr lang="en-US" sz="2200" dirty="0" err="1"/>
              <a:t>clifts</a:t>
            </a:r>
            <a:r>
              <a:rPr lang="en-US" sz="2200" dirty="0"/>
              <a:t> of the rocks?” (Isa. 57:3, 5) </a:t>
            </a:r>
          </a:p>
          <a:p>
            <a:pPr marL="0" indent="0">
              <a:lnSpc>
                <a:spcPct val="110000"/>
              </a:lnSpc>
              <a:buNone/>
            </a:pPr>
            <a:r>
              <a:rPr lang="en-US" sz="2200" dirty="0"/>
              <a:t>“And it came to pass through the lightness of her whoredom, that she </a:t>
            </a:r>
            <a:r>
              <a:rPr lang="en-US" sz="2200" u="sng" dirty="0"/>
              <a:t>defiled</a:t>
            </a:r>
            <a:r>
              <a:rPr lang="en-US" sz="2200" dirty="0"/>
              <a:t> the land, and </a:t>
            </a:r>
            <a:r>
              <a:rPr lang="en-US" sz="2200" b="1" u="sng" dirty="0"/>
              <a:t>committed adultery with stones and with stocks</a:t>
            </a:r>
            <a:r>
              <a:rPr lang="en-US" sz="2200" b="1" dirty="0"/>
              <a:t>.</a:t>
            </a:r>
            <a:r>
              <a:rPr lang="en-US" sz="2200" dirty="0"/>
              <a:t>” (Jer. 3:9) </a:t>
            </a:r>
          </a:p>
          <a:p>
            <a:pPr marL="0" indent="0">
              <a:lnSpc>
                <a:spcPct val="110000"/>
              </a:lnSpc>
              <a:buNone/>
            </a:pPr>
            <a:r>
              <a:rPr lang="en-US" sz="2200" dirty="0"/>
              <a:t>“I have seen thine </a:t>
            </a:r>
            <a:r>
              <a:rPr lang="en-US" sz="2200" b="1" u="sng" dirty="0"/>
              <a:t>adulteries</a:t>
            </a:r>
            <a:r>
              <a:rPr lang="en-US" sz="2200" dirty="0"/>
              <a:t>, and thy </a:t>
            </a:r>
            <a:r>
              <a:rPr lang="en-US" sz="2200" dirty="0" err="1"/>
              <a:t>neighings</a:t>
            </a:r>
            <a:r>
              <a:rPr lang="en-US" sz="2200" dirty="0"/>
              <a:t>, the lewdness of thy whoredom, </a:t>
            </a:r>
            <a:r>
              <a:rPr lang="en-US" sz="2200" i="1" dirty="0"/>
              <a:t>and </a:t>
            </a:r>
            <a:r>
              <a:rPr lang="en-US" sz="2200" b="1" u="sng" dirty="0"/>
              <a:t>thine abominations on the hills in the fields</a:t>
            </a:r>
            <a:r>
              <a:rPr lang="en-US" sz="2200" dirty="0"/>
              <a:t>. Woe unto thee, O Jerusalem! wilt thou not be made </a:t>
            </a:r>
            <a:r>
              <a:rPr lang="en-US" sz="2200" u="sng" dirty="0"/>
              <a:t>clean</a:t>
            </a:r>
            <a:r>
              <a:rPr lang="en-US" sz="2200" dirty="0"/>
              <a:t>? when </a:t>
            </a:r>
            <a:r>
              <a:rPr lang="en-US" sz="2200" i="1" dirty="0"/>
              <a:t>shall it </a:t>
            </a:r>
            <a:r>
              <a:rPr lang="en-US" sz="2200" dirty="0"/>
              <a:t>once </a:t>
            </a:r>
            <a:r>
              <a:rPr lang="en-US" sz="2200" i="1" dirty="0"/>
              <a:t>be?” </a:t>
            </a:r>
            <a:r>
              <a:rPr lang="en-US" sz="2200" dirty="0"/>
              <a:t>(Jer. 13:27) </a:t>
            </a:r>
          </a:p>
          <a:p>
            <a:pPr marL="0" indent="0">
              <a:lnSpc>
                <a:spcPct val="110000"/>
              </a:lnSpc>
              <a:buNone/>
            </a:pPr>
            <a:r>
              <a:rPr lang="en-US" sz="2200" dirty="0"/>
              <a:t>“That </a:t>
            </a:r>
            <a:r>
              <a:rPr lang="en-US" sz="2200" b="1" dirty="0"/>
              <a:t>they have committed</a:t>
            </a:r>
            <a:r>
              <a:rPr lang="en-US" sz="2200" dirty="0"/>
              <a:t> </a:t>
            </a:r>
            <a:r>
              <a:rPr lang="en-US" sz="2200" b="1" dirty="0"/>
              <a:t>adultery</a:t>
            </a:r>
            <a:r>
              <a:rPr lang="en-US" sz="2200" dirty="0"/>
              <a:t>, and blood </a:t>
            </a:r>
            <a:r>
              <a:rPr lang="en-US" sz="2200" i="1" dirty="0"/>
              <a:t>is </a:t>
            </a:r>
            <a:r>
              <a:rPr lang="en-US" sz="2200" dirty="0"/>
              <a:t>in their hands, and </a:t>
            </a:r>
            <a:r>
              <a:rPr lang="en-US" sz="2200" b="1" u="sng" dirty="0"/>
              <a:t>with their idols have they committed adultery</a:t>
            </a:r>
            <a:r>
              <a:rPr lang="en-US" sz="2200" dirty="0"/>
              <a:t>, and have also caused their sons, whom they bare unto me, to pass for them through </a:t>
            </a:r>
            <a:r>
              <a:rPr lang="en-US" sz="2200" i="1" dirty="0"/>
              <a:t>the fire, </a:t>
            </a:r>
            <a:r>
              <a:rPr lang="en-US" sz="2200" dirty="0"/>
              <a:t>to devour </a:t>
            </a:r>
            <a:r>
              <a:rPr lang="en-US" sz="2200" i="1" dirty="0"/>
              <a:t>them."</a:t>
            </a:r>
            <a:r>
              <a:rPr lang="en-US" sz="2200" dirty="0"/>
              <a:t> (Ezek. 23:37) </a:t>
            </a:r>
          </a:p>
        </p:txBody>
      </p:sp>
    </p:spTree>
    <p:extLst>
      <p:ext uri="{BB962C8B-B14F-4D97-AF65-F5344CB8AC3E}">
        <p14:creationId xmlns:p14="http://schemas.microsoft.com/office/powerpoint/2010/main" val="227833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57200" y="457200"/>
            <a:ext cx="10515600" cy="6191250"/>
          </a:xfrm>
        </p:spPr>
        <p:txBody>
          <a:bodyPr vert="horz" lIns="91440" tIns="45720" rIns="91440" bIns="45720" rtlCol="0" anchor="t">
            <a:noAutofit/>
          </a:bodyPr>
          <a:lstStyle/>
          <a:p>
            <a:pPr marL="0" indent="0">
              <a:lnSpc>
                <a:spcPct val="110000"/>
              </a:lnSpc>
              <a:buNone/>
            </a:pPr>
            <a:r>
              <a:rPr lang="EN-US" sz="2000" b="1" i="1" dirty="0"/>
              <a:t>“When the unclean spirit is gone out of a man,” </a:t>
            </a:r>
          </a:p>
          <a:p>
            <a:pPr marL="457200" lvl="1" indent="0">
              <a:lnSpc>
                <a:spcPct val="110000"/>
              </a:lnSpc>
              <a:buNone/>
            </a:pPr>
            <a:r>
              <a:rPr lang="EN-US" sz="1800" dirty="0"/>
              <a:t>The unclean spirit, the idolatry of Israel, is </a:t>
            </a:r>
            <a:r>
              <a:rPr lang="EN-US" sz="1800" dirty="0" err="1"/>
              <a:t>exorcised</a:t>
            </a:r>
            <a:r>
              <a:rPr lang="EN-US" sz="1800" dirty="0"/>
              <a:t> when </a:t>
            </a:r>
            <a:r>
              <a:rPr lang="EN-US" sz="1800" dirty="0" err="1"/>
              <a:t>Nebuchadnezzer</a:t>
            </a:r>
            <a:r>
              <a:rPr lang="EN-US" sz="1800" dirty="0"/>
              <a:t> </a:t>
            </a:r>
            <a:r>
              <a:rPr lang="EN-US" sz="1800" dirty="0" err="1"/>
              <a:t>destroys</a:t>
            </a:r>
            <a:r>
              <a:rPr lang="EN-US" sz="1800" dirty="0"/>
              <a:t> the temple and carries away the captives.</a:t>
            </a:r>
          </a:p>
          <a:p>
            <a:pPr marL="0" indent="0">
              <a:lnSpc>
                <a:spcPct val="110000"/>
              </a:lnSpc>
              <a:buNone/>
            </a:pPr>
            <a:r>
              <a:rPr lang="EN-CA" sz="2000" b="1" i="1" dirty="0"/>
              <a:t>“he </a:t>
            </a:r>
            <a:r>
              <a:rPr lang="EN-CA" sz="2000" b="1" i="1" dirty="0" err="1"/>
              <a:t>walketh</a:t>
            </a:r>
            <a:r>
              <a:rPr lang="EN-CA" sz="2000" b="1" i="1" dirty="0"/>
              <a:t> through dry places, seeking rest, and </a:t>
            </a:r>
            <a:r>
              <a:rPr lang="EN-CA" sz="2000" b="1" i="1" dirty="0" err="1"/>
              <a:t>findeth</a:t>
            </a:r>
            <a:r>
              <a:rPr lang="EN-CA" sz="2000" b="1" i="1" dirty="0"/>
              <a:t> none.”</a:t>
            </a:r>
            <a:r>
              <a:rPr lang="EN-US" sz="2000" b="1" i="1" dirty="0"/>
              <a:t> </a:t>
            </a:r>
          </a:p>
          <a:p>
            <a:pPr marL="457200" lvl="1" indent="0">
              <a:lnSpc>
                <a:spcPct val="110000"/>
              </a:lnSpc>
              <a:buNone/>
            </a:pPr>
            <a:r>
              <a:rPr lang="EN-US" sz="1800" dirty="0"/>
              <a:t>The exile in Babylon lasted 70 years.  During this time there were some righteous men yet among the majority there was a prevailing spirit to worship heathen gods (Ezek. 36:20, 23).</a:t>
            </a:r>
          </a:p>
          <a:p>
            <a:pPr marL="0" indent="0">
              <a:lnSpc>
                <a:spcPct val="110000"/>
              </a:lnSpc>
              <a:buNone/>
            </a:pPr>
            <a:r>
              <a:rPr lang="EN-US" sz="2000" b="1" i="1" dirty="0"/>
              <a:t>“Then he saith, I will return into my house from whence I came out; </a:t>
            </a:r>
            <a:br>
              <a:rPr lang="en-US" sz="2000" b="1" i="1" dirty="0"/>
            </a:br>
            <a:r>
              <a:rPr lang="EN-US" sz="2000" b="1" i="1" dirty="0">
                <a:solidFill>
                  <a:srgbClr val="000000"/>
                </a:solidFill>
                <a:latin typeface="Century Schoolbook"/>
              </a:rPr>
              <a:t> </a:t>
            </a:r>
            <a:r>
              <a:rPr lang="EN-US" sz="2000" b="1" i="1" dirty="0"/>
              <a:t> and when he is come, he findeth it empty, swept, and garnished.” </a:t>
            </a:r>
            <a:endParaRPr lang="EN-US" sz="2000" b="1" dirty="0"/>
          </a:p>
          <a:p>
            <a:pPr marL="457200" lvl="1" indent="0">
              <a:lnSpc>
                <a:spcPct val="110000"/>
              </a:lnSpc>
              <a:buNone/>
            </a:pPr>
            <a:r>
              <a:rPr lang="EN-US" sz="1800" dirty="0"/>
              <a:t>The return of the exiles sees a national rejuvenation under Ezra and Nehemiah where the temple is built and rededicated (</a:t>
            </a:r>
            <a:r>
              <a:rPr lang="EN-US" sz="1800" i="1" dirty="0"/>
              <a:t>emptied, swept and garnished</a:t>
            </a:r>
            <a:r>
              <a:rPr lang="EN-US" sz="1800" dirty="0"/>
              <a:t>).</a:t>
            </a:r>
            <a:r>
              <a:rPr lang="EN-US" sz="1800" i="1" dirty="0"/>
              <a:t> </a:t>
            </a:r>
          </a:p>
          <a:p>
            <a:pPr marL="0" indent="0">
              <a:lnSpc>
                <a:spcPct val="110000"/>
              </a:lnSpc>
              <a:buNone/>
            </a:pPr>
            <a:r>
              <a:rPr lang="EN-US" sz="2000" b="1" i="1" dirty="0"/>
              <a:t>“Then goeth he, and taketh with himself seven other spirits more wicked than</a:t>
            </a:r>
            <a:br>
              <a:rPr lang="en-US" sz="2000" b="1" i="1" dirty="0"/>
            </a:br>
            <a:r>
              <a:rPr lang="EN-US" sz="2000" b="1" i="1" dirty="0">
                <a:solidFill>
                  <a:srgbClr val="000000"/>
                </a:solidFill>
                <a:latin typeface="Century Schoolbook"/>
              </a:rPr>
              <a:t> </a:t>
            </a:r>
            <a:r>
              <a:rPr lang="EN-US" sz="2000" b="1" i="1" dirty="0"/>
              <a:t> himself, and they enter in and dwell there:”</a:t>
            </a:r>
            <a:endParaRPr lang="EN-US" sz="2000" b="1" dirty="0"/>
          </a:p>
          <a:p>
            <a:pPr marL="457200" lvl="1" indent="0">
              <a:lnSpc>
                <a:spcPct val="110000"/>
              </a:lnSpc>
              <a:buNone/>
            </a:pPr>
            <a:r>
              <a:rPr lang="EN-US" sz="1800" dirty="0"/>
              <a:t>The reforms of Ezra and Nehemiah did not last long before heathen influences encroached on the Jewish beliefs.  Chief among these was the Persian ideas of Zoroastrianism which incorporated seven evil spirits</a:t>
            </a:r>
            <a:r>
              <a:rPr lang="EN-US" sz="1800" i="1" dirty="0"/>
              <a:t>.</a:t>
            </a:r>
            <a:endParaRPr lang="EN-US" sz="1800" dirty="0"/>
          </a:p>
        </p:txBody>
      </p:sp>
    </p:spTree>
    <p:extLst>
      <p:ext uri="{BB962C8B-B14F-4D97-AF65-F5344CB8AC3E}">
        <p14:creationId xmlns:p14="http://schemas.microsoft.com/office/powerpoint/2010/main" val="1964363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10515600" cy="5486400"/>
          </a:xfrm>
        </p:spPr>
        <p:txBody>
          <a:bodyPr>
            <a:noAutofit/>
          </a:bodyPr>
          <a:lstStyle/>
          <a:p>
            <a:pPr marL="0" indent="0">
              <a:lnSpc>
                <a:spcPct val="120000"/>
              </a:lnSpc>
              <a:buNone/>
            </a:pPr>
            <a:r>
              <a:rPr lang="en-US" sz="2400" dirty="0"/>
              <a:t>“During the Exile many Jews became confused and skeptical.  The Hebrew language was dying off, and with it those who cared for the Torah.  The temple had been destroyed and animal sacrifices stopped.  No longer was it clear what God required of His people.</a:t>
            </a:r>
          </a:p>
          <a:p>
            <a:pPr marL="0" indent="0">
              <a:lnSpc>
                <a:spcPct val="120000"/>
              </a:lnSpc>
              <a:buNone/>
            </a:pPr>
            <a:r>
              <a:rPr lang="en-US" sz="2400" b="1" u="sng" dirty="0"/>
              <a:t>Elements of pagan religion began to fill the voids created by skepticism and doubt</a:t>
            </a:r>
            <a:r>
              <a:rPr lang="en-US" sz="2400" u="sng" dirty="0"/>
              <a:t>.</a:t>
            </a:r>
            <a:r>
              <a:rPr lang="en-US" sz="2400" dirty="0"/>
              <a:t>  Some Jews ‘hedged’ their faith by dabbling in astrology and the occult.   They moved into these areas very slowly, and Jewish leaders did not realize at first what was happening,  but Jewish mystics began to reinterpret the traditional Jewish teachings in light of the pagan beliefs they had accepted.</a:t>
            </a:r>
            <a:r>
              <a:rPr lang="en-US" sz="2400" b="1" dirty="0"/>
              <a:t>”</a:t>
            </a:r>
            <a:endParaRPr lang="en-US" sz="2400" dirty="0"/>
          </a:p>
        </p:txBody>
      </p:sp>
      <p:sp>
        <p:nvSpPr>
          <p:cNvPr id="5" name="Rectangle 4"/>
          <p:cNvSpPr/>
          <p:nvPr/>
        </p:nvSpPr>
        <p:spPr>
          <a:xfrm>
            <a:off x="2063044" y="5544436"/>
            <a:ext cx="9032848" cy="794448"/>
          </a:xfrm>
          <a:prstGeom prst="rect">
            <a:avLst/>
          </a:prstGeom>
        </p:spPr>
        <p:txBody>
          <a:bodyPr wrap="square">
            <a:spAutoFit/>
          </a:bodyPr>
          <a:lstStyle/>
          <a:p>
            <a:pPr lvl="0" algn="r" defTabSz="914400">
              <a:lnSpc>
                <a:spcPct val="120000"/>
              </a:lnSpc>
              <a:spcBef>
                <a:spcPts val="1000"/>
              </a:spcBef>
            </a:pPr>
            <a:r>
              <a:rPr lang="en-US" sz="2000" dirty="0">
                <a:solidFill>
                  <a:schemeClr val="bg2">
                    <a:lumMod val="50000"/>
                  </a:schemeClr>
                </a:solidFill>
              </a:rPr>
              <a:t>James Packer, Merrill </a:t>
            </a:r>
            <a:r>
              <a:rPr lang="en-US" sz="2000" dirty="0" err="1">
                <a:solidFill>
                  <a:schemeClr val="bg2">
                    <a:lumMod val="50000"/>
                  </a:schemeClr>
                </a:solidFill>
              </a:rPr>
              <a:t>Tenney</a:t>
            </a:r>
            <a:r>
              <a:rPr lang="en-US" sz="2000" dirty="0">
                <a:solidFill>
                  <a:schemeClr val="bg2">
                    <a:lumMod val="50000"/>
                  </a:schemeClr>
                </a:solidFill>
              </a:rPr>
              <a:t>, William White, Jr., Editors, </a:t>
            </a:r>
            <a:br>
              <a:rPr lang="en-US" sz="2000" dirty="0">
                <a:solidFill>
                  <a:schemeClr val="bg2">
                    <a:lumMod val="50000"/>
                  </a:schemeClr>
                </a:solidFill>
              </a:rPr>
            </a:br>
            <a:r>
              <a:rPr lang="en-US" sz="2000" i="1" dirty="0">
                <a:solidFill>
                  <a:schemeClr val="bg2">
                    <a:lumMod val="50000"/>
                  </a:schemeClr>
                </a:solidFill>
              </a:rPr>
              <a:t>The Bible Almanac,</a:t>
            </a:r>
            <a:r>
              <a:rPr lang="en-US" sz="2000" dirty="0">
                <a:solidFill>
                  <a:schemeClr val="bg2">
                    <a:lumMod val="50000"/>
                  </a:schemeClr>
                </a:solidFill>
              </a:rPr>
              <a:t> (Thomas Nelson, Nashville, 1980), pp. 500-1.</a:t>
            </a:r>
          </a:p>
        </p:txBody>
      </p:sp>
    </p:spTree>
    <p:extLst>
      <p:ext uri="{BB962C8B-B14F-4D97-AF65-F5344CB8AC3E}">
        <p14:creationId xmlns:p14="http://schemas.microsoft.com/office/powerpoint/2010/main" val="1519464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10515600" cy="5486400"/>
          </a:xfrm>
        </p:spPr>
        <p:txBody>
          <a:bodyPr>
            <a:normAutofit/>
          </a:bodyPr>
          <a:lstStyle/>
          <a:p>
            <a:pPr marL="0" indent="0">
              <a:lnSpc>
                <a:spcPct val="120000"/>
              </a:lnSpc>
              <a:buNone/>
            </a:pPr>
            <a:r>
              <a:rPr lang="en-US" sz="2400" dirty="0"/>
              <a:t>“For example, </a:t>
            </a:r>
            <a:r>
              <a:rPr lang="en-US" sz="2400" b="1" dirty="0"/>
              <a:t>Jews of the Diaspora became fascinated with demons and angels.  They qualified the Biblical belief in a Creator who has sovereign control of His creation, by adopting a Persian view of the universe with an elaborate spirit world and an ongoing war between the forces of light and of darkness.</a:t>
            </a:r>
            <a:endParaRPr lang="en-US" sz="2400" dirty="0"/>
          </a:p>
        </p:txBody>
      </p:sp>
      <p:sp>
        <p:nvSpPr>
          <p:cNvPr id="5" name="Rectangle 4"/>
          <p:cNvSpPr/>
          <p:nvPr/>
        </p:nvSpPr>
        <p:spPr>
          <a:xfrm>
            <a:off x="2063044" y="5544436"/>
            <a:ext cx="9032848" cy="794448"/>
          </a:xfrm>
          <a:prstGeom prst="rect">
            <a:avLst/>
          </a:prstGeom>
        </p:spPr>
        <p:txBody>
          <a:bodyPr wrap="square">
            <a:spAutoFit/>
          </a:bodyPr>
          <a:lstStyle/>
          <a:p>
            <a:pPr lvl="0" algn="r" defTabSz="914400">
              <a:lnSpc>
                <a:spcPct val="120000"/>
              </a:lnSpc>
              <a:spcBef>
                <a:spcPts val="1000"/>
              </a:spcBef>
            </a:pPr>
            <a:r>
              <a:rPr lang="en-US" sz="2000" dirty="0">
                <a:solidFill>
                  <a:schemeClr val="bg2">
                    <a:lumMod val="50000"/>
                  </a:schemeClr>
                </a:solidFill>
              </a:rPr>
              <a:t>James Packer, Merrill </a:t>
            </a:r>
            <a:r>
              <a:rPr lang="en-US" sz="2000" dirty="0" err="1">
                <a:solidFill>
                  <a:schemeClr val="bg2">
                    <a:lumMod val="50000"/>
                  </a:schemeClr>
                </a:solidFill>
              </a:rPr>
              <a:t>Tenney</a:t>
            </a:r>
            <a:r>
              <a:rPr lang="en-US" sz="2000" dirty="0">
                <a:solidFill>
                  <a:schemeClr val="bg2">
                    <a:lumMod val="50000"/>
                  </a:schemeClr>
                </a:solidFill>
              </a:rPr>
              <a:t>, William White, Jr., Editors, </a:t>
            </a:r>
            <a:br>
              <a:rPr lang="en-US" sz="2000" dirty="0">
                <a:solidFill>
                  <a:schemeClr val="bg2">
                    <a:lumMod val="50000"/>
                  </a:schemeClr>
                </a:solidFill>
              </a:rPr>
            </a:br>
            <a:r>
              <a:rPr lang="en-US" sz="2000" i="1" dirty="0">
                <a:solidFill>
                  <a:schemeClr val="bg2">
                    <a:lumMod val="50000"/>
                  </a:schemeClr>
                </a:solidFill>
              </a:rPr>
              <a:t>The Bible Almanac,</a:t>
            </a:r>
            <a:r>
              <a:rPr lang="en-US" sz="2000" dirty="0">
                <a:solidFill>
                  <a:schemeClr val="bg2">
                    <a:lumMod val="50000"/>
                  </a:schemeClr>
                </a:solidFill>
              </a:rPr>
              <a:t> (Thomas Nelson, Nashville, 1980), pp. 500-1.</a:t>
            </a:r>
          </a:p>
        </p:txBody>
      </p:sp>
    </p:spTree>
    <p:extLst>
      <p:ext uri="{BB962C8B-B14F-4D97-AF65-F5344CB8AC3E}">
        <p14:creationId xmlns:p14="http://schemas.microsoft.com/office/powerpoint/2010/main" val="574152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10515600" cy="5486400"/>
          </a:xfrm>
        </p:spPr>
        <p:txBody>
          <a:bodyPr>
            <a:normAutofit/>
          </a:bodyPr>
          <a:lstStyle/>
          <a:p>
            <a:pPr marL="0" indent="0">
              <a:lnSpc>
                <a:spcPct val="120000"/>
              </a:lnSpc>
              <a:buNone/>
            </a:pPr>
            <a:r>
              <a:rPr lang="en-US" sz="2400" dirty="0"/>
              <a:t>“Jewish mystics compiled these beliefs in a group of religious writings known as the </a:t>
            </a:r>
            <a:r>
              <a:rPr lang="en-US" sz="2400" dirty="0" err="1"/>
              <a:t>deuterocanon</a:t>
            </a:r>
            <a:r>
              <a:rPr lang="en-US" sz="2400" dirty="0"/>
              <a:t> and </a:t>
            </a:r>
            <a:r>
              <a:rPr lang="en-US" sz="2400" dirty="0" err="1"/>
              <a:t>pseudepigrapha</a:t>
            </a:r>
            <a:r>
              <a:rPr lang="en-US" sz="2400" dirty="0"/>
              <a:t>.  Some deuterocanonical books, such as the Book of Tobit, </a:t>
            </a:r>
            <a:r>
              <a:rPr lang="en-US" sz="2400" u="sng" dirty="0"/>
              <a:t>promoted astrology and the teachings of Zoroastrianism, which came from Persia.</a:t>
            </a:r>
            <a:r>
              <a:rPr lang="en-US" sz="2400" dirty="0"/>
              <a:t>  The story of Tobit asserts the victory of God over pagan demons---but in the process it acknowledges the power of pagan demons.  Moreover, it portrays God as a great force behind the events of life, rather that a personal presence in the midst of His people.  This erosion of the Jewish faith made it more difficult for the Jews to believe that Jesus was "Immanuel . . . God with us" (cf. Matt. 1:23).  Many Jews still held to the pagan belief that God had removed himself from man's everyday life.</a:t>
            </a:r>
            <a:r>
              <a:rPr lang="en-US" sz="2400" b="1" dirty="0"/>
              <a:t>”</a:t>
            </a:r>
            <a:endParaRPr lang="en-US" sz="2400" dirty="0"/>
          </a:p>
        </p:txBody>
      </p:sp>
      <p:sp>
        <p:nvSpPr>
          <p:cNvPr id="5" name="Rectangle 4"/>
          <p:cNvSpPr/>
          <p:nvPr/>
        </p:nvSpPr>
        <p:spPr>
          <a:xfrm>
            <a:off x="2063044" y="5544436"/>
            <a:ext cx="9032848" cy="794448"/>
          </a:xfrm>
          <a:prstGeom prst="rect">
            <a:avLst/>
          </a:prstGeom>
        </p:spPr>
        <p:txBody>
          <a:bodyPr wrap="square">
            <a:spAutoFit/>
          </a:bodyPr>
          <a:lstStyle/>
          <a:p>
            <a:pPr lvl="0" algn="r" defTabSz="914400">
              <a:lnSpc>
                <a:spcPct val="120000"/>
              </a:lnSpc>
              <a:spcBef>
                <a:spcPts val="1000"/>
              </a:spcBef>
            </a:pPr>
            <a:r>
              <a:rPr lang="en-US" sz="2000" dirty="0">
                <a:solidFill>
                  <a:schemeClr val="bg2">
                    <a:lumMod val="50000"/>
                  </a:schemeClr>
                </a:solidFill>
              </a:rPr>
              <a:t>James Packer, Merrill </a:t>
            </a:r>
            <a:r>
              <a:rPr lang="en-US" sz="2000" dirty="0" err="1">
                <a:solidFill>
                  <a:schemeClr val="bg2">
                    <a:lumMod val="50000"/>
                  </a:schemeClr>
                </a:solidFill>
              </a:rPr>
              <a:t>Tenney</a:t>
            </a:r>
            <a:r>
              <a:rPr lang="en-US" sz="2000" dirty="0">
                <a:solidFill>
                  <a:schemeClr val="bg2">
                    <a:lumMod val="50000"/>
                  </a:schemeClr>
                </a:solidFill>
              </a:rPr>
              <a:t>, William White, Jr., Editors, </a:t>
            </a:r>
            <a:br>
              <a:rPr lang="en-US" sz="2000" dirty="0">
                <a:solidFill>
                  <a:schemeClr val="bg2">
                    <a:lumMod val="50000"/>
                  </a:schemeClr>
                </a:solidFill>
              </a:rPr>
            </a:br>
            <a:r>
              <a:rPr lang="en-US" sz="2000" i="1" dirty="0">
                <a:solidFill>
                  <a:schemeClr val="bg2">
                    <a:lumMod val="50000"/>
                  </a:schemeClr>
                </a:solidFill>
              </a:rPr>
              <a:t>The Bible Almanac,</a:t>
            </a:r>
            <a:r>
              <a:rPr lang="en-US" sz="2000" dirty="0">
                <a:solidFill>
                  <a:schemeClr val="bg2">
                    <a:lumMod val="50000"/>
                  </a:schemeClr>
                </a:solidFill>
              </a:rPr>
              <a:t> (Thomas Nelson, Nashville, 1980), pp. 500-1.</a:t>
            </a:r>
          </a:p>
        </p:txBody>
      </p:sp>
    </p:spTree>
    <p:extLst>
      <p:ext uri="{BB962C8B-B14F-4D97-AF65-F5344CB8AC3E}">
        <p14:creationId xmlns:p14="http://schemas.microsoft.com/office/powerpoint/2010/main" val="3301208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10515600" cy="5486400"/>
          </a:xfrm>
        </p:spPr>
        <p:txBody>
          <a:bodyPr>
            <a:normAutofit/>
          </a:bodyPr>
          <a:lstStyle/>
          <a:p>
            <a:pPr marL="0" indent="0">
              <a:lnSpc>
                <a:spcPct val="120000"/>
              </a:lnSpc>
              <a:buNone/>
            </a:pPr>
            <a:r>
              <a:rPr lang="en-US" sz="2000" dirty="0"/>
              <a:t>“Without here entering on a discussion of the doctrine of Angels and devils as presented in Holy Scripture, the Apocrypha, and the </a:t>
            </a:r>
            <a:r>
              <a:rPr lang="en-US" sz="2000" dirty="0" err="1"/>
              <a:t>Pseudepigrapha</a:t>
            </a:r>
            <a:r>
              <a:rPr lang="en-US" sz="2000" dirty="0"/>
              <a:t>, it will be admitted that </a:t>
            </a:r>
            <a:r>
              <a:rPr lang="en-US" sz="2000" u="sng" dirty="0"/>
              <a:t>considerable progression</a:t>
            </a:r>
            <a:r>
              <a:rPr lang="en-US" sz="2000" dirty="0"/>
              <a:t> may be marked as we advance from even the latest Canonical to </a:t>
            </a:r>
            <a:r>
              <a:rPr lang="en-US" sz="2000" dirty="0" err="1"/>
              <a:t>Aprocryphal</a:t>
            </a:r>
            <a:r>
              <a:rPr lang="en-US" sz="2000" dirty="0"/>
              <a:t>, and again from these to the </a:t>
            </a:r>
            <a:r>
              <a:rPr lang="en-US" sz="2000" dirty="0" err="1"/>
              <a:t>Pseudepigraphic</a:t>
            </a:r>
            <a:r>
              <a:rPr lang="en-US" sz="2000" dirty="0"/>
              <a:t> Writings.  </a:t>
            </a:r>
            <a:r>
              <a:rPr lang="en-US" sz="2000" b="1" dirty="0"/>
              <a:t>The same remark applies even more strongly to a comparison of the latter with Rabbinic literature.  There we have comparatively little of the Biblical in its purity.  </a:t>
            </a:r>
            <a:r>
              <a:rPr lang="en-US" sz="2000" b="1" u="sng" dirty="0"/>
              <a:t>But, added to it, we now find much that is the outcome of Eastern or of prurient imagination, of national conceit, of ignorant superstition, and of foreign, especially Persian, elements.</a:t>
            </a:r>
            <a:r>
              <a:rPr lang="en-US" sz="2000" dirty="0"/>
              <a:t>  In this latter respect it is true---not, indeed, as regards the doctrine of good and evil Angels, but much of it Rabbinic elaboration---that 'the names of the Angels (and of the months) were brought from Babylon' (Jer. Rosh. </a:t>
            </a:r>
            <a:r>
              <a:rPr lang="en-US" sz="2000" dirty="0" err="1"/>
              <a:t>haSh</a:t>
            </a:r>
            <a:r>
              <a:rPr lang="en-US" sz="2000" dirty="0"/>
              <a:t>. 56 d; </a:t>
            </a:r>
            <a:r>
              <a:rPr lang="en-US" sz="2000" dirty="0" err="1"/>
              <a:t>Ber</a:t>
            </a:r>
            <a:r>
              <a:rPr lang="en-US" sz="2000" dirty="0"/>
              <a:t>. R. 48), and with the 'names,' not a few of the notions regarding them.”</a:t>
            </a:r>
          </a:p>
        </p:txBody>
      </p:sp>
      <p:sp>
        <p:nvSpPr>
          <p:cNvPr id="4" name="Rectangle 3"/>
          <p:cNvSpPr/>
          <p:nvPr/>
        </p:nvSpPr>
        <p:spPr>
          <a:xfrm>
            <a:off x="2524124" y="5544436"/>
            <a:ext cx="8571767" cy="830997"/>
          </a:xfrm>
          <a:prstGeom prst="rect">
            <a:avLst/>
          </a:prstGeom>
        </p:spPr>
        <p:txBody>
          <a:bodyPr wrap="square">
            <a:spAutoFit/>
          </a:bodyPr>
          <a:lstStyle/>
          <a:p>
            <a:pPr lvl="0" algn="r" defTabSz="914400">
              <a:lnSpc>
                <a:spcPct val="120000"/>
              </a:lnSpc>
              <a:spcBef>
                <a:spcPts val="1000"/>
              </a:spcBef>
            </a:pPr>
            <a:r>
              <a:rPr lang="en-CA" sz="2000" dirty="0">
                <a:solidFill>
                  <a:schemeClr val="bg2">
                    <a:lumMod val="50000"/>
                  </a:schemeClr>
                </a:solidFill>
              </a:rPr>
              <a:t>Alfred </a:t>
            </a:r>
            <a:r>
              <a:rPr lang="en-CA" sz="2000" dirty="0" err="1">
                <a:solidFill>
                  <a:schemeClr val="bg2">
                    <a:lumMod val="50000"/>
                  </a:schemeClr>
                </a:solidFill>
              </a:rPr>
              <a:t>Edersheim</a:t>
            </a:r>
            <a:r>
              <a:rPr lang="en-CA" sz="2000" dirty="0">
                <a:solidFill>
                  <a:schemeClr val="bg2">
                    <a:lumMod val="50000"/>
                  </a:schemeClr>
                </a:solidFill>
              </a:rPr>
              <a:t>, The Life and Time of Jesus the Messiah, (Eerdmans, 1977), Ap. XIII, p. 748</a:t>
            </a:r>
            <a:r>
              <a:rPr lang="en-US" sz="2000" dirty="0">
                <a:solidFill>
                  <a:schemeClr val="bg2">
                    <a:lumMod val="50000"/>
                  </a:schemeClr>
                </a:solidFill>
              </a:rPr>
              <a:t>.</a:t>
            </a:r>
          </a:p>
        </p:txBody>
      </p:sp>
    </p:spTree>
    <p:extLst>
      <p:ext uri="{BB962C8B-B14F-4D97-AF65-F5344CB8AC3E}">
        <p14:creationId xmlns:p14="http://schemas.microsoft.com/office/powerpoint/2010/main" val="369983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10515600" cy="5486400"/>
          </a:xfrm>
        </p:spPr>
        <p:txBody>
          <a:bodyPr>
            <a:noAutofit/>
          </a:bodyPr>
          <a:lstStyle/>
          <a:p>
            <a:pPr marL="0" indent="0">
              <a:lnSpc>
                <a:spcPct val="110000"/>
              </a:lnSpc>
              <a:buNone/>
            </a:pPr>
            <a:r>
              <a:rPr lang="en-US" sz="2600" dirty="0"/>
              <a:t>“</a:t>
            </a:r>
            <a:r>
              <a:rPr lang="en-US" sz="2600" b="1" dirty="0"/>
              <a:t>Seven</a:t>
            </a:r>
            <a:r>
              <a:rPr lang="en-US" sz="2600" dirty="0"/>
              <a:t> chief demons, seven archfiends, aid Ahriman in his struggle against the forces of light.  The </a:t>
            </a:r>
            <a:r>
              <a:rPr lang="en-US" sz="2600" b="1" dirty="0"/>
              <a:t>seven</a:t>
            </a:r>
            <a:r>
              <a:rPr lang="en-US" sz="2600" dirty="0"/>
              <a:t> archfiends, led by </a:t>
            </a:r>
            <a:r>
              <a:rPr lang="en-US" sz="2600" dirty="0" err="1"/>
              <a:t>Aeshma</a:t>
            </a:r>
            <a:r>
              <a:rPr lang="en-US" sz="2600" dirty="0"/>
              <a:t> (wrath), are </a:t>
            </a:r>
            <a:r>
              <a:rPr lang="en-US" sz="2600" dirty="0" err="1"/>
              <a:t>Wrongmindedness</a:t>
            </a:r>
            <a:r>
              <a:rPr lang="en-US" sz="2600" dirty="0"/>
              <a:t>, Heresy or Apostasy, Anarchy or Misgovernment, Discord, Presumption, Hunger, and Thirst.  </a:t>
            </a:r>
            <a:r>
              <a:rPr lang="en-US" sz="2600" b="1" dirty="0"/>
              <a:t>Under the command of these </a:t>
            </a:r>
            <a:r>
              <a:rPr lang="en-US" sz="2600" b="1" dirty="0" err="1"/>
              <a:t>archdemons</a:t>
            </a:r>
            <a:r>
              <a:rPr lang="en-US" sz="2600" b="1" dirty="0"/>
              <a:t> are hosts of other evil spirit, some of whom figure prominently in the development of the concept of the Devil.</a:t>
            </a:r>
            <a:r>
              <a:rPr lang="en-US" sz="2600" b="1" i="1" dirty="0"/>
              <a:t> . . </a:t>
            </a:r>
            <a:r>
              <a:rPr lang="en-US" sz="2600" b="1" dirty="0"/>
              <a:t>The demons lived in the unclean creatures, or they roamed through the air, and they could enter into the bodies of human beings, possessing them and causing disease, insanity, or death.</a:t>
            </a:r>
            <a:r>
              <a:rPr lang="en-US" sz="2600" i="1" dirty="0"/>
              <a:t>”</a:t>
            </a:r>
            <a:endParaRPr lang="en-US" sz="2600" dirty="0"/>
          </a:p>
        </p:txBody>
      </p:sp>
      <p:sp>
        <p:nvSpPr>
          <p:cNvPr id="4" name="Rectangle 3"/>
          <p:cNvSpPr/>
          <p:nvPr/>
        </p:nvSpPr>
        <p:spPr>
          <a:xfrm>
            <a:off x="1466850" y="5544436"/>
            <a:ext cx="9629042" cy="830997"/>
          </a:xfrm>
          <a:prstGeom prst="rect">
            <a:avLst/>
          </a:prstGeom>
        </p:spPr>
        <p:txBody>
          <a:bodyPr wrap="square">
            <a:spAutoFit/>
          </a:bodyPr>
          <a:lstStyle/>
          <a:p>
            <a:pPr lvl="0" algn="r" defTabSz="914400">
              <a:lnSpc>
                <a:spcPct val="120000"/>
              </a:lnSpc>
              <a:spcBef>
                <a:spcPts val="1000"/>
              </a:spcBef>
            </a:pPr>
            <a:r>
              <a:rPr lang="en-CA" sz="2000" dirty="0">
                <a:solidFill>
                  <a:schemeClr val="bg2">
                    <a:lumMod val="50000"/>
                  </a:schemeClr>
                </a:solidFill>
              </a:rPr>
              <a:t>Jeffrey Burton Russell, </a:t>
            </a:r>
            <a:r>
              <a:rPr lang="en-CA" sz="2000" i="1" dirty="0">
                <a:solidFill>
                  <a:schemeClr val="bg2">
                    <a:lumMod val="50000"/>
                  </a:schemeClr>
                </a:solidFill>
              </a:rPr>
              <a:t>The Devil: Perceptions of Evil from Antiquity to Primitive Christianity</a:t>
            </a:r>
            <a:r>
              <a:rPr lang="en-CA" sz="2000" dirty="0">
                <a:solidFill>
                  <a:schemeClr val="bg2">
                    <a:lumMod val="50000"/>
                  </a:schemeClr>
                </a:solidFill>
              </a:rPr>
              <a:t>, (Cornell University Press, Ithaca, 1977), p. 115, 116.</a:t>
            </a:r>
          </a:p>
        </p:txBody>
      </p:sp>
    </p:spTree>
    <p:extLst>
      <p:ext uri="{BB962C8B-B14F-4D97-AF65-F5344CB8AC3E}">
        <p14:creationId xmlns:p14="http://schemas.microsoft.com/office/powerpoint/2010/main" val="1734120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7527" y="0"/>
            <a:ext cx="6456947" cy="6858000"/>
          </a:xfrm>
          <a:prstGeom prst="rect">
            <a:avLst/>
          </a:prstGeom>
        </p:spPr>
      </p:pic>
      <p:sp>
        <p:nvSpPr>
          <p:cNvPr id="3" name="TextBox 2"/>
          <p:cNvSpPr txBox="1"/>
          <p:nvPr/>
        </p:nvSpPr>
        <p:spPr>
          <a:xfrm>
            <a:off x="548640" y="4572000"/>
            <a:ext cx="2011680" cy="1912575"/>
          </a:xfrm>
          <a:prstGeom prst="rect">
            <a:avLst/>
          </a:prstGeom>
          <a:noFill/>
        </p:spPr>
        <p:txBody>
          <a:bodyPr wrap="square" rtlCol="0">
            <a:noAutofit/>
          </a:bodyPr>
          <a:lstStyle/>
          <a:p>
            <a:pPr algn="r"/>
            <a:r>
              <a:rPr lang="en-US" sz="2000" dirty="0"/>
              <a:t>Babylonian plaque showing  seven demons and </a:t>
            </a:r>
            <a:r>
              <a:rPr lang="en-US" sz="2000" dirty="0" err="1"/>
              <a:t>Lamashtu</a:t>
            </a:r>
            <a:r>
              <a:rPr lang="en-US" sz="2000" dirty="0"/>
              <a:t>, a feared female demon.</a:t>
            </a:r>
          </a:p>
        </p:txBody>
      </p:sp>
    </p:spTree>
    <p:extLst>
      <p:ext uri="{BB962C8B-B14F-4D97-AF65-F5344CB8AC3E}">
        <p14:creationId xmlns:p14="http://schemas.microsoft.com/office/powerpoint/2010/main" val="3225383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0"/>
            <a:ext cx="4572000" cy="6858000"/>
          </a:xfrm>
          <a:prstGeom prst="rect">
            <a:avLst/>
          </a:prstGeom>
        </p:spPr>
      </p:pic>
      <p:sp>
        <p:nvSpPr>
          <p:cNvPr id="3" name="TextBox 2"/>
          <p:cNvSpPr txBox="1"/>
          <p:nvPr/>
        </p:nvSpPr>
        <p:spPr>
          <a:xfrm>
            <a:off x="548640" y="4571999"/>
            <a:ext cx="2632710" cy="1323439"/>
          </a:xfrm>
          <a:prstGeom prst="rect">
            <a:avLst/>
          </a:prstGeom>
          <a:noFill/>
        </p:spPr>
        <p:txBody>
          <a:bodyPr wrap="square" rtlCol="0">
            <a:spAutoFit/>
          </a:bodyPr>
          <a:lstStyle/>
          <a:p>
            <a:pPr algn="r"/>
            <a:r>
              <a:rPr lang="en-CA" sz="2000" dirty="0"/>
              <a:t>Plaque for protection against the female demon </a:t>
            </a:r>
            <a:r>
              <a:rPr lang="en-CA" sz="2000" dirty="0" err="1"/>
              <a:t>Lamashtu</a:t>
            </a:r>
            <a:r>
              <a:rPr lang="en-CA" sz="2000" dirty="0"/>
              <a:t> </a:t>
            </a:r>
            <a:endParaRPr lang="en-US" sz="2000" dirty="0"/>
          </a:p>
        </p:txBody>
      </p:sp>
    </p:spTree>
    <p:extLst>
      <p:ext uri="{BB962C8B-B14F-4D97-AF65-F5344CB8AC3E}">
        <p14:creationId xmlns:p14="http://schemas.microsoft.com/office/powerpoint/2010/main" val="2403863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300000" y="300000"/>
                                    </p:animScale>
                                  </p:childTnLst>
                                </p:cTn>
                              </p:par>
                              <p:par>
                                <p:cTn id="7" presetID="42" presetClass="path" presetSubtype="0" accel="50000" decel="50000" fill="hold" nodeType="withEffect">
                                  <p:stCondLst>
                                    <p:cond delay="0"/>
                                  </p:stCondLst>
                                  <p:childTnLst>
                                    <p:animMotion origin="layout" path="M 0 0 L 0 0.25 E" pathEditMode="relative" ptsTypes="">
                                      <p:cBhvr>
                                        <p:cTn id="8" dur="2000" fill="hold"/>
                                        <p:tgtEl>
                                          <p:spTgt spid="2"/>
                                        </p:tgtEl>
                                        <p:attrNameLst>
                                          <p:attrName>ppt_x</p:attrName>
                                          <p:attrName>ppt_y</p:attrName>
                                        </p:attrNameLst>
                                      </p:cBhvr>
                                    </p:animMotion>
                                  </p:childTnLst>
                                </p:cTn>
                              </p:par>
                              <p:par>
                                <p:cTn id="9" presetID="10" presetClass="exit" presetSubtype="0" fill="hold" grpId="0" nodeType="withEffect">
                                  <p:stCondLst>
                                    <p:cond delay="0"/>
                                  </p:stCondLst>
                                  <p:childTnLst>
                                    <p:animEffect transition="out" filter="fade">
                                      <p:cBhvr>
                                        <p:cTn id="10" dur="500"/>
                                        <p:tgtEl>
                                          <p:spTgt spid="3"/>
                                        </p:tgtEl>
                                      </p:cBhvr>
                                    </p:animEffect>
                                    <p:set>
                                      <p:cBhvr>
                                        <p:cTn id="11"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TM10001103[[fn=Headlines]]</Template>
  <TotalTime>581</TotalTime>
  <Words>1874</Words>
  <Application>Microsoft Office PowerPoint</Application>
  <PresentationFormat>Widescreen</PresentationFormat>
  <Paragraphs>63</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Century Schoolbook</vt:lpstr>
      <vt:lpstr>Times New Roman</vt:lpstr>
      <vt:lpstr>Wingdings 2</vt:lpstr>
      <vt:lpstr>View</vt:lpstr>
      <vt:lpstr>Wicked Spirits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Seven Evil Spirits</dc:title>
  <dc:creator>Tim Young</dc:creator>
  <cp:lastModifiedBy>Tim Young</cp:lastModifiedBy>
  <cp:revision>55</cp:revision>
  <dcterms:created xsi:type="dcterms:W3CDTF">2014-12-13T20:53:45Z</dcterms:created>
  <dcterms:modified xsi:type="dcterms:W3CDTF">2019-01-07T00:53:42Z</dcterms:modified>
</cp:coreProperties>
</file>