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700" r:id="rId3"/>
    <p:sldMasterId id="2147483716" r:id="rId4"/>
  </p:sldMasterIdLst>
  <p:notesMasterIdLst>
    <p:notesMasterId r:id="rId18"/>
  </p:notesMasterIdLst>
  <p:sldIdLst>
    <p:sldId id="266" r:id="rId5"/>
    <p:sldId id="269" r:id="rId6"/>
    <p:sldId id="270" r:id="rId7"/>
    <p:sldId id="283" r:id="rId8"/>
    <p:sldId id="280" r:id="rId9"/>
    <p:sldId id="272" r:id="rId10"/>
    <p:sldId id="257" r:id="rId11"/>
    <p:sldId id="281" r:id="rId12"/>
    <p:sldId id="262" r:id="rId13"/>
    <p:sldId id="256" r:id="rId14"/>
    <p:sldId id="263" r:id="rId15"/>
    <p:sldId id="282" r:id="rId16"/>
    <p:sldId id="25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29" autoAdjust="0"/>
    <p:restoredTop sz="94771"/>
  </p:normalViewPr>
  <p:slideViewPr>
    <p:cSldViewPr>
      <p:cViewPr varScale="1">
        <p:scale>
          <a:sx n="100" d="100"/>
          <a:sy n="100" d="100"/>
        </p:scale>
        <p:origin x="712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55BAD-8210-49C3-B85D-8D4F4B8B408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B424B-65C2-4611-901D-9859E5C7AE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226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81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834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90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233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065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68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528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82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32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7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098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2A680-0B3D-4A9A-BF44-8A7BED064F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27375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BE9F5-5403-407B-BA49-EC1DE7F1A9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2546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55912-A065-4F9C-90CC-7C84F6C0023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54445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7B592-814C-4F5A-9560-5DC6B0C312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81013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D3196-FF37-4A32-A607-16FA9D80764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731787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2D9FC-EB1D-4AA2-9DC9-5A062F4E15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305664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02930-EC10-4291-9EFD-85002EB7B8D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629347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EDBCA-AA1E-49EE-8345-29F7600A16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95150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13AFA-781C-4F4B-9EE5-D22C8E7F8C3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092447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63358-00C6-43D1-922D-7F8C81417D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484261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CFC96-4D48-4667-8442-63C9953DE42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886248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2A85D-9E29-4720-936A-C0331F3586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859486"/>
      </p:ext>
    </p:extLst>
  </p:cSld>
  <p:clrMapOvr>
    <a:masterClrMapping/>
  </p:clrMapOvr>
  <p:transition spd="med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73699-3316-4B78-9781-619412284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41540"/>
      </p:ext>
    </p:extLst>
  </p:cSld>
  <p:clrMapOvr>
    <a:masterClrMapping/>
  </p:clrMapOvr>
  <p:transition spd="med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9F8F7-F3E5-47FE-8150-7BC9ACCB1F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087750"/>
      </p:ext>
    </p:extLst>
  </p:cSld>
  <p:clrMapOvr>
    <a:masterClrMapping/>
  </p:clrMapOvr>
  <p:transition spd="med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A86A6-80DA-4010-9107-7AE527409C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130431"/>
      </p:ext>
    </p:extLst>
  </p:cSld>
  <p:clrMapOvr>
    <a:masterClrMapping/>
  </p:clrMapOvr>
  <p:transition spd="med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42106-3EAC-4073-9046-C85A1C60425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94701"/>
      </p:ext>
    </p:extLst>
  </p:cSld>
  <p:clrMapOvr>
    <a:masterClrMapping/>
  </p:clrMapOvr>
  <p:transition spd="med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C2631-0E12-4273-A380-55AC5F71AE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41422"/>
      </p:ext>
    </p:extLst>
  </p:cSld>
  <p:clrMapOvr>
    <a:masterClrMapping/>
  </p:clrMapOvr>
  <p:transition spd="med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7C4F4-743E-41C2-B98C-FA55889D0C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20772"/>
      </p:ext>
    </p:extLst>
  </p:cSld>
  <p:clrMapOvr>
    <a:masterClrMapping/>
  </p:clrMapOvr>
  <p:transition spd="med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95C3F-A53F-4EDB-9F33-B60C014221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588579"/>
      </p:ext>
    </p:extLst>
  </p:cSld>
  <p:clrMapOvr>
    <a:masterClrMapping/>
  </p:clrMapOvr>
  <p:transition spd="med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A0744-17AD-4DC7-A447-0022200573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192625"/>
      </p:ext>
    </p:extLst>
  </p:cSld>
  <p:clrMapOvr>
    <a:masterClrMapping/>
  </p:clrMapOvr>
  <p:transition spd="med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A5292-D21E-44AC-8A63-3E1374DBA1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43027"/>
      </p:ext>
    </p:extLst>
  </p:cSld>
  <p:clrMapOvr>
    <a:masterClrMapping/>
  </p:clrMapOvr>
  <p:transition spd="med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76200"/>
            <a:ext cx="211455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619125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91A9B-649B-46EA-B847-80D3E96BCE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310701"/>
      </p:ext>
    </p:extLst>
  </p:cSld>
  <p:clrMapOvr>
    <a:masterClrMapping/>
  </p:clrMapOvr>
  <p:transition spd="med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50885-9EC7-43E4-A1C9-107002F8556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586345"/>
      </p:ext>
    </p:extLst>
  </p:cSld>
  <p:clrMapOvr>
    <a:masterClrMapping/>
  </p:clrMapOvr>
  <p:transition spd="med"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76200"/>
            <a:ext cx="8458200" cy="601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C410E-9EA6-4268-9FD7-4E1168E998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7493"/>
      </p:ext>
    </p:extLst>
  </p:cSld>
  <p:clrMapOvr>
    <a:masterClrMapping/>
  </p:clrMapOvr>
  <p:transition spd="med"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81A45-3AD3-4FBB-82C1-DD62FF41A7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058994"/>
      </p:ext>
    </p:extLst>
  </p:cSld>
  <p:clrMapOvr>
    <a:masterClrMapping/>
  </p:clrMapOvr>
  <p:transition spd="med"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76200"/>
            <a:ext cx="84582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DB785-D7B6-4383-8238-7916AF21D1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927174"/>
      </p:ext>
    </p:extLst>
  </p:cSld>
  <p:clrMapOvr>
    <a:masterClrMapping/>
  </p:clrMapOvr>
  <p:transition spd="med"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9266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5211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776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9517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010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7874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9401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972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8730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978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32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CFEE1-C0AE-424C-969B-6C65127DEFD4}" type="datetimeFigureOut">
              <a:rPr lang="en-GB" smtClean="0"/>
              <a:t>15/07/2019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7A55A-DF56-4495-93AA-D1A7A1D04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73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E6E40D-7426-4D39-864B-4198BF58FCF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46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aves-dk-sm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845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71842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C8733B-27EE-4518-A213-D5066277FF3B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57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transition spd="med"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CFEE1-C0AE-424C-969B-6C65127DEFD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15/07/2019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7A55A-DF56-4495-93AA-D1A7A1D041E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2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04800" y="6096000"/>
            <a:ext cx="4648200" cy="60960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6000" dirty="0">
                <a:solidFill>
                  <a:sysClr val="window" lastClr="FFFFFF"/>
                </a:solidFill>
                <a:ea typeface="Times New Roman"/>
                <a:cs typeface="TITUS Cyberbit Basic"/>
              </a:rPr>
              <a:t>Outliving Babylon</a:t>
            </a:r>
            <a:endParaRPr kumimoji="0" lang="en-GB" sz="6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35D71C-7BA4-C649-9C27-3F51A1CD7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217"/>
            <a:ext cx="8229600" cy="543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5083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27313" y="3067050"/>
            <a:ext cx="6121400" cy="3025775"/>
          </a:xfrm>
        </p:spPr>
        <p:txBody>
          <a:bodyPr/>
          <a:lstStyle/>
          <a:p>
            <a:pPr>
              <a:defRPr/>
            </a:pPr>
            <a:r>
              <a:rPr lang="en-US"/>
              <a:t>                </a:t>
            </a:r>
            <a:r>
              <a:rPr lang="en-US" sz="3600"/>
              <a:t>City &amp; Temple</a:t>
            </a:r>
          </a:p>
          <a:p>
            <a:pPr>
              <a:defRPr/>
            </a:pPr>
            <a:r>
              <a:rPr lang="en-US" sz="3600"/>
              <a:t>            King &amp; Priest</a:t>
            </a:r>
          </a:p>
          <a:p>
            <a:pPr>
              <a:defRPr/>
            </a:pPr>
            <a:r>
              <a:rPr lang="en-US" sz="3600"/>
              <a:t>                  Civil &amp; Religious</a:t>
            </a:r>
          </a:p>
          <a:p>
            <a:pPr>
              <a:defRPr/>
            </a:pPr>
            <a:r>
              <a:rPr lang="en-US"/>
              <a:t>         </a:t>
            </a:r>
          </a:p>
          <a:p>
            <a:pPr>
              <a:defRPr/>
            </a:pPr>
            <a:endParaRPr lang="en-US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95288" y="2119313"/>
            <a:ext cx="4176712" cy="588962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4FFFD1"/>
                </a:solidFill>
              </a:rPr>
              <a:t>Genesis 10 - NIMROD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50825" y="5648325"/>
            <a:ext cx="5400675" cy="588963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4FFFD1"/>
                </a:solidFill>
              </a:rPr>
              <a:t>Genesis 14 - MELCHIZEDEC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1188" y="2781300"/>
            <a:ext cx="4681537" cy="2808288"/>
            <a:chOff x="385" y="1389"/>
            <a:chExt cx="2949" cy="1769"/>
          </a:xfrm>
        </p:grpSpPr>
        <p:sp>
          <p:nvSpPr>
            <p:cNvPr id="4109" name="Line 7"/>
            <p:cNvSpPr>
              <a:spLocks noChangeShapeType="1"/>
            </p:cNvSpPr>
            <p:nvPr/>
          </p:nvSpPr>
          <p:spPr bwMode="auto">
            <a:xfrm>
              <a:off x="1383" y="1434"/>
              <a:ext cx="46" cy="1679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 sz="4400">
                <a:solidFill>
                  <a:srgbClr val="000000"/>
                </a:solidFill>
              </a:endParaRPr>
            </a:p>
          </p:txBody>
        </p:sp>
        <p:sp>
          <p:nvSpPr>
            <p:cNvPr id="4110" name="Line 8"/>
            <p:cNvSpPr>
              <a:spLocks noChangeShapeType="1"/>
            </p:cNvSpPr>
            <p:nvPr/>
          </p:nvSpPr>
          <p:spPr bwMode="auto">
            <a:xfrm>
              <a:off x="1791" y="1389"/>
              <a:ext cx="136" cy="1724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 sz="4400">
                <a:solidFill>
                  <a:srgbClr val="000000"/>
                </a:solidFill>
              </a:endParaRPr>
            </a:p>
          </p:txBody>
        </p:sp>
        <p:sp>
          <p:nvSpPr>
            <p:cNvPr id="4111" name="Line 9"/>
            <p:cNvSpPr>
              <a:spLocks noChangeShapeType="1"/>
            </p:cNvSpPr>
            <p:nvPr/>
          </p:nvSpPr>
          <p:spPr bwMode="auto">
            <a:xfrm flipH="1">
              <a:off x="385" y="1434"/>
              <a:ext cx="318" cy="1679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 sz="4400">
                <a:solidFill>
                  <a:srgbClr val="000000"/>
                </a:solidFill>
              </a:endParaRPr>
            </a:p>
          </p:txBody>
        </p:sp>
        <p:sp>
          <p:nvSpPr>
            <p:cNvPr id="4112" name="Line 10"/>
            <p:cNvSpPr>
              <a:spLocks noChangeShapeType="1"/>
            </p:cNvSpPr>
            <p:nvPr/>
          </p:nvSpPr>
          <p:spPr bwMode="auto">
            <a:xfrm>
              <a:off x="2064" y="1480"/>
              <a:ext cx="317" cy="1633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 sz="4400">
                <a:solidFill>
                  <a:srgbClr val="000000"/>
                </a:solidFill>
              </a:endParaRPr>
            </a:p>
          </p:txBody>
        </p:sp>
        <p:sp>
          <p:nvSpPr>
            <p:cNvPr id="4113" name="Line 11"/>
            <p:cNvSpPr>
              <a:spLocks noChangeShapeType="1"/>
            </p:cNvSpPr>
            <p:nvPr/>
          </p:nvSpPr>
          <p:spPr bwMode="auto">
            <a:xfrm>
              <a:off x="2426" y="1480"/>
              <a:ext cx="908" cy="167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 sz="4400">
                <a:solidFill>
                  <a:srgbClr val="000000"/>
                </a:solidFill>
              </a:endParaRPr>
            </a:p>
          </p:txBody>
        </p:sp>
        <p:sp>
          <p:nvSpPr>
            <p:cNvPr id="4114" name="Line 12"/>
            <p:cNvSpPr>
              <a:spLocks noChangeShapeType="1"/>
            </p:cNvSpPr>
            <p:nvPr/>
          </p:nvSpPr>
          <p:spPr bwMode="auto">
            <a:xfrm flipH="1">
              <a:off x="839" y="1434"/>
              <a:ext cx="272" cy="1679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 sz="4400">
                <a:solidFill>
                  <a:srgbClr val="000000"/>
                </a:solidFill>
              </a:endParaRPr>
            </a:p>
          </p:txBody>
        </p:sp>
      </p:grpSp>
      <p:sp>
        <p:nvSpPr>
          <p:cNvPr id="142349" name="WordArt 13"/>
          <p:cNvSpPr>
            <a:spLocks noChangeArrowheads="1" noChangeShapeType="1" noTextEdit="1"/>
          </p:cNvSpPr>
          <p:nvPr/>
        </p:nvSpPr>
        <p:spPr bwMode="auto">
          <a:xfrm>
            <a:off x="1042988" y="3578225"/>
            <a:ext cx="3168650" cy="78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ENMITY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 rot="374904">
            <a:off x="965200" y="979488"/>
            <a:ext cx="3319463" cy="1512887"/>
            <a:chOff x="476" y="527"/>
            <a:chExt cx="2091" cy="953"/>
          </a:xfrm>
        </p:grpSpPr>
        <p:sp>
          <p:nvSpPr>
            <p:cNvPr id="4107" name="AutoShape 15"/>
            <p:cNvSpPr>
              <a:spLocks noChangeArrowheads="1"/>
            </p:cNvSpPr>
            <p:nvPr/>
          </p:nvSpPr>
          <p:spPr bwMode="auto">
            <a:xfrm rot="-1397357">
              <a:off x="476" y="527"/>
              <a:ext cx="2086" cy="953"/>
            </a:xfrm>
            <a:prstGeom prst="irregularSeal1">
              <a:avLst/>
            </a:prstGeom>
            <a:solidFill>
              <a:srgbClr val="0048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 sz="4400">
                <a:solidFill>
                  <a:srgbClr val="000000"/>
                </a:solidFill>
              </a:endParaRPr>
            </a:p>
          </p:txBody>
        </p:sp>
        <p:sp>
          <p:nvSpPr>
            <p:cNvPr id="4108" name="Text Box 16"/>
            <p:cNvSpPr txBox="1">
              <a:spLocks noChangeArrowheads="1"/>
            </p:cNvSpPr>
            <p:nvPr/>
          </p:nvSpPr>
          <p:spPr bwMode="auto">
            <a:xfrm rot="-1154189">
              <a:off x="616" y="690"/>
              <a:ext cx="1951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4400">
                  <a:solidFill>
                    <a:srgbClr val="FFFFFF"/>
                  </a:solidFill>
                  <a:latin typeface="Chiller" pitchFamily="82" charset="0"/>
                </a:rPr>
                <a:t>Murderer &amp; Liar</a:t>
              </a:r>
            </a:p>
          </p:txBody>
        </p:sp>
      </p:grpSp>
      <p:sp>
        <p:nvSpPr>
          <p:cNvPr id="142353" name="WordArt 17"/>
          <p:cNvSpPr>
            <a:spLocks noChangeArrowheads="1" noChangeShapeType="1" noTextEdit="1"/>
          </p:cNvSpPr>
          <p:nvPr/>
        </p:nvSpPr>
        <p:spPr bwMode="auto">
          <a:xfrm>
            <a:off x="6445250" y="5662613"/>
            <a:ext cx="1871663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Jerusalem</a:t>
            </a:r>
          </a:p>
        </p:txBody>
      </p:sp>
      <p:sp>
        <p:nvSpPr>
          <p:cNvPr id="142354" name="WordArt 18"/>
          <p:cNvSpPr>
            <a:spLocks noChangeArrowheads="1" noChangeShapeType="1" noTextEdit="1"/>
          </p:cNvSpPr>
          <p:nvPr/>
        </p:nvSpPr>
        <p:spPr bwMode="auto">
          <a:xfrm>
            <a:off x="5581649" y="1524000"/>
            <a:ext cx="2735263" cy="1225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Babylon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- Shinar -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11188" y="228600"/>
            <a:ext cx="7836776" cy="847843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Grew into 2 rival systems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946410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9" grpId="0" animBg="1"/>
      <p:bldP spid="142353" grpId="0" animBg="1"/>
      <p:bldP spid="1423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80060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(Dan 1:1-2)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en-US" b="0" dirty="0">
                <a:latin typeface="+mj-lt"/>
              </a:rPr>
              <a:t>- In the third year of the reign of </a:t>
            </a:r>
            <a:r>
              <a:rPr lang="en-US" b="0" dirty="0" err="1">
                <a:latin typeface="+mj-lt"/>
              </a:rPr>
              <a:t>Jehoiakim</a:t>
            </a:r>
            <a:r>
              <a:rPr lang="en-US" b="0" dirty="0">
                <a:latin typeface="+mj-lt"/>
              </a:rPr>
              <a:t> king of Judah, Nebuchadnezzar king of </a:t>
            </a:r>
            <a:r>
              <a:rPr lang="en-US" dirty="0">
                <a:solidFill>
                  <a:srgbClr val="FFFF00"/>
                </a:solidFill>
                <a:latin typeface="+mj-lt"/>
              </a:rPr>
              <a:t>BABYLON</a:t>
            </a:r>
            <a:r>
              <a:rPr lang="en-US" b="0" dirty="0">
                <a:latin typeface="+mj-lt"/>
              </a:rPr>
              <a:t> came to </a:t>
            </a:r>
            <a:r>
              <a:rPr lang="en-US" dirty="0">
                <a:solidFill>
                  <a:srgbClr val="FFFF00"/>
                </a:solidFill>
                <a:latin typeface="+mj-lt"/>
              </a:rPr>
              <a:t>JERUSALEM</a:t>
            </a:r>
            <a:r>
              <a:rPr lang="en-US" b="0" dirty="0">
                <a:solidFill>
                  <a:srgbClr val="FFFF00"/>
                </a:solidFill>
                <a:latin typeface="+mj-lt"/>
              </a:rPr>
              <a:t> </a:t>
            </a:r>
            <a:r>
              <a:rPr lang="en-US" b="0" dirty="0">
                <a:latin typeface="+mj-lt"/>
              </a:rPr>
              <a:t>and besieged it. And the Lord gave </a:t>
            </a:r>
            <a:r>
              <a:rPr lang="en-US" b="0" dirty="0" err="1">
                <a:latin typeface="+mj-lt"/>
              </a:rPr>
              <a:t>Jehoiakim</a:t>
            </a:r>
            <a:r>
              <a:rPr lang="en-US" b="0" dirty="0">
                <a:latin typeface="+mj-lt"/>
              </a:rPr>
              <a:t> king of Judah into his hand, with some of the vessels of the house of God. And he brought them to the </a:t>
            </a:r>
            <a:r>
              <a:rPr lang="en-US" b="0" u="sng" dirty="0">
                <a:latin typeface="+mj-lt"/>
              </a:rPr>
              <a:t>land of </a:t>
            </a:r>
            <a:r>
              <a:rPr lang="en-US" b="0" u="sng" dirty="0" err="1">
                <a:latin typeface="+mj-lt"/>
              </a:rPr>
              <a:t>shinar</a:t>
            </a:r>
            <a:r>
              <a:rPr lang="en-US" b="0" dirty="0">
                <a:latin typeface="+mj-lt"/>
              </a:rPr>
              <a:t>, to the house of his god, and placed the vessels in the treasury of his god. </a:t>
            </a:r>
          </a:p>
          <a:p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The ancient rivalry continued in Daniel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5302354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9610-724A-BD42-B120-D9315FF3A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Nebuchadnezzar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8D904-F6E7-FF44-97D1-5D9967AC4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His god was probably </a:t>
            </a:r>
            <a:r>
              <a:rPr lang="en-US" dirty="0" err="1">
                <a:solidFill>
                  <a:schemeClr val="bg1"/>
                </a:solidFill>
              </a:rPr>
              <a:t>Marduk</a:t>
            </a:r>
            <a:r>
              <a:rPr lang="en-US" dirty="0">
                <a:solidFill>
                  <a:schemeClr val="bg1"/>
                </a:solidFill>
              </a:rPr>
              <a:t> or Bel </a:t>
            </a:r>
            <a:r>
              <a:rPr lang="en-US" dirty="0" err="1">
                <a:solidFill>
                  <a:schemeClr val="bg1"/>
                </a:solidFill>
              </a:rPr>
              <a:t>Jer</a:t>
            </a:r>
            <a:r>
              <a:rPr lang="en-US" dirty="0">
                <a:solidFill>
                  <a:schemeClr val="bg1"/>
                </a:solidFill>
              </a:rPr>
              <a:t> 50:2; 51:44.</a:t>
            </a:r>
          </a:p>
          <a:p>
            <a:r>
              <a:rPr lang="en-US" dirty="0">
                <a:solidFill>
                  <a:schemeClr val="bg1"/>
                </a:solidFill>
              </a:rPr>
              <a:t>Less likely to be </a:t>
            </a:r>
            <a:r>
              <a:rPr lang="en-US" dirty="0" err="1">
                <a:solidFill>
                  <a:schemeClr val="bg1"/>
                </a:solidFill>
              </a:rPr>
              <a:t>Nabu</a:t>
            </a:r>
            <a:r>
              <a:rPr lang="en-US" dirty="0">
                <a:solidFill>
                  <a:schemeClr val="bg1"/>
                </a:solidFill>
              </a:rPr>
              <a:t> as that was his father’s god and most of </a:t>
            </a:r>
            <a:r>
              <a:rPr lang="en-US" dirty="0" err="1">
                <a:solidFill>
                  <a:schemeClr val="bg1"/>
                </a:solidFill>
              </a:rPr>
              <a:t>Nebchadnezzar’s</a:t>
            </a:r>
            <a:r>
              <a:rPr lang="en-US" dirty="0">
                <a:solidFill>
                  <a:schemeClr val="bg1"/>
                </a:solidFill>
              </a:rPr>
              <a:t> inscriptions refer to </a:t>
            </a:r>
            <a:r>
              <a:rPr lang="en-US" dirty="0" err="1">
                <a:solidFill>
                  <a:schemeClr val="bg1"/>
                </a:solidFill>
              </a:rPr>
              <a:t>Marduk</a:t>
            </a:r>
            <a:r>
              <a:rPr lang="en-US" dirty="0">
                <a:solidFill>
                  <a:schemeClr val="bg1"/>
                </a:solidFill>
              </a:rPr>
              <a:t>, though his father named him </a:t>
            </a:r>
            <a:r>
              <a:rPr lang="en-US" dirty="0" err="1">
                <a:solidFill>
                  <a:schemeClr val="bg1"/>
                </a:solidFill>
              </a:rPr>
              <a:t>NEBUchadnezar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In an inscription he does style himself as </a:t>
            </a:r>
            <a:r>
              <a:rPr lang="en-US" dirty="0" err="1">
                <a:solidFill>
                  <a:schemeClr val="bg1"/>
                </a:solidFill>
              </a:rPr>
              <a:t>Nabu’s</a:t>
            </a:r>
            <a:r>
              <a:rPr lang="en-US" dirty="0">
                <a:solidFill>
                  <a:schemeClr val="bg1"/>
                </a:solidFill>
              </a:rPr>
              <a:t> beloved and favourite.</a:t>
            </a:r>
          </a:p>
        </p:txBody>
      </p:sp>
    </p:spTree>
    <p:extLst>
      <p:ext uri="{BB962C8B-B14F-4D97-AF65-F5344CB8AC3E}">
        <p14:creationId xmlns:p14="http://schemas.microsoft.com/office/powerpoint/2010/main" val="3849265441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9C4C3-DC80-8444-8FDE-46B0A513F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ightpartyradio.com/wp-content/uploads/livelocker/2013/02/aliens2.jpg">
            <a:extLst>
              <a:ext uri="{FF2B5EF4-FFF2-40B4-BE49-F238E27FC236}">
                <a16:creationId xmlns:a16="http://schemas.microsoft.com/office/drawing/2014/main" id="{C258A8FC-3A5C-A740-B20A-4CF60F8455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396" y="948134"/>
            <a:ext cx="6605207" cy="496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061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Word for the day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i="1" dirty="0">
                <a:solidFill>
                  <a:schemeClr val="bg1"/>
                </a:solidFill>
              </a:rPr>
              <a:t>ENCULTURATION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process by which an individual learns the traditional content of a culture and assimilates its practices and values, to socialise…here in Babylon it is forced enculturation.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47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Operation Babylon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Forced to a foreign land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 the charge of a foreign official with a foreign name.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Called by foreign titles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Ordered into a foreign education.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Fed a foreign diet.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Assigned foreign names.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To prepare them to serve in a foreign court. </a:t>
            </a:r>
          </a:p>
        </p:txBody>
      </p:sp>
    </p:spTree>
    <p:extLst>
      <p:ext uri="{BB962C8B-B14F-4D97-AF65-F5344CB8AC3E}">
        <p14:creationId xmlns:p14="http://schemas.microsoft.com/office/powerpoint/2010/main" val="1193822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02F91-F2BF-CB40-83F8-F48F55DA5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Same meaning in Daniel…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6C7BB-5FC0-A949-B72B-B1475EBEE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1.	The need to do normal faithful things.</a:t>
            </a:r>
          </a:p>
          <a:p>
            <a:r>
              <a:rPr lang="en-US" dirty="0">
                <a:solidFill>
                  <a:schemeClr val="bg1"/>
                </a:solidFill>
              </a:rPr>
              <a:t>2.	Cooperate with those in authority without breaking God’s laws.</a:t>
            </a:r>
          </a:p>
          <a:p>
            <a:r>
              <a:rPr lang="en-US" dirty="0">
                <a:solidFill>
                  <a:schemeClr val="bg1"/>
                </a:solidFill>
              </a:rPr>
              <a:t>3.	Obeying God in spite of opposition.</a:t>
            </a:r>
          </a:p>
          <a:p>
            <a:r>
              <a:rPr lang="en-US" dirty="0">
                <a:solidFill>
                  <a:schemeClr val="bg1"/>
                </a:solidFill>
              </a:rPr>
              <a:t>4.	Doing regular habits of service including prayer and bible study/educate yourself on God.</a:t>
            </a:r>
          </a:p>
          <a:p>
            <a:r>
              <a:rPr lang="en-US" dirty="0">
                <a:solidFill>
                  <a:schemeClr val="bg1"/>
                </a:solidFill>
              </a:rPr>
              <a:t>5.	Maintain a separation…BE DIFFERENT.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54DD9B-746D-0D4D-9E18-9CD592D2C3A1}"/>
              </a:ext>
            </a:extLst>
          </p:cNvPr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Same meaning in Daniel…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95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Daniel &amp; Joseph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Both were exiles</a:t>
            </a:r>
          </a:p>
          <a:p>
            <a:r>
              <a:rPr lang="en-US" dirty="0">
                <a:solidFill>
                  <a:schemeClr val="bg1"/>
                </a:solidFill>
              </a:rPr>
              <a:t>Both showed amazing loyalty and allegiance to God's law</a:t>
            </a:r>
          </a:p>
          <a:p>
            <a:r>
              <a:rPr lang="en-US" dirty="0">
                <a:solidFill>
                  <a:schemeClr val="bg1"/>
                </a:solidFill>
              </a:rPr>
              <a:t>Both were publicly humiliated by false accusation and ultimately vindicated</a:t>
            </a:r>
          </a:p>
          <a:p>
            <a:r>
              <a:rPr lang="en-US" dirty="0">
                <a:solidFill>
                  <a:schemeClr val="bg1"/>
                </a:solidFill>
              </a:rPr>
              <a:t>Both were renowned for interpreting dreams that others were unable to.</a:t>
            </a:r>
          </a:p>
          <a:p>
            <a:r>
              <a:rPr lang="en-US" dirty="0">
                <a:solidFill>
                  <a:schemeClr val="bg1"/>
                </a:solidFill>
              </a:rPr>
              <a:t>Both were elevated to 2nd in charge (2IC) of the kingdom in around their 2</a:t>
            </a:r>
            <a:r>
              <a:rPr lang="en-US" baseline="30000" dirty="0">
                <a:solidFill>
                  <a:schemeClr val="bg1"/>
                </a:solidFill>
              </a:rPr>
              <a:t>nd</a:t>
            </a:r>
            <a:r>
              <a:rPr lang="en-US" dirty="0">
                <a:solidFill>
                  <a:schemeClr val="bg1"/>
                </a:solidFill>
              </a:rPr>
              <a:t> to 3</a:t>
            </a:r>
            <a:r>
              <a:rPr lang="en-US" baseline="30000" dirty="0">
                <a:solidFill>
                  <a:schemeClr val="bg1"/>
                </a:solidFill>
              </a:rPr>
              <a:t>rd</a:t>
            </a:r>
            <a:r>
              <a:rPr lang="en-US" dirty="0">
                <a:solidFill>
                  <a:schemeClr val="bg1"/>
                </a:solidFill>
              </a:rPr>
              <a:t> year.</a:t>
            </a:r>
          </a:p>
          <a:p>
            <a:r>
              <a:rPr lang="en-US" dirty="0">
                <a:solidFill>
                  <a:schemeClr val="bg1"/>
                </a:solidFill>
              </a:rPr>
              <a:t>Both were recognised as possessing gifts from God.</a:t>
            </a:r>
          </a:p>
          <a:p>
            <a:r>
              <a:rPr lang="en-US" dirty="0">
                <a:solidFill>
                  <a:schemeClr val="bg1"/>
                </a:solidFill>
              </a:rPr>
              <a:t>Both were wisest of the wise men.</a:t>
            </a:r>
          </a:p>
          <a:p>
            <a:r>
              <a:rPr lang="en-US" dirty="0">
                <a:solidFill>
                  <a:schemeClr val="bg1"/>
                </a:solidFill>
              </a:rPr>
              <a:t>Both were saviours of their people.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23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31762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Babylonian Morphing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763000" cy="44958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u="sng" dirty="0">
                <a:solidFill>
                  <a:schemeClr val="bg1">
                    <a:lumMod val="95000"/>
                  </a:schemeClr>
                </a:solidFill>
              </a:rPr>
              <a:t>Made them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- Eunuchs</a:t>
            </a:r>
            <a:endParaRPr lang="en-US" u="sng" dirty="0">
              <a:solidFill>
                <a:schemeClr val="bg1">
                  <a:lumMod val="95000"/>
                </a:schemeClr>
              </a:solidFill>
            </a:endParaRPr>
          </a:p>
          <a:p>
            <a:pPr algn="l"/>
            <a:r>
              <a:rPr lang="en-US" u="sng" dirty="0">
                <a:solidFill>
                  <a:schemeClr val="bg1">
                    <a:lumMod val="95000"/>
                  </a:schemeClr>
                </a:solidFill>
              </a:rPr>
              <a:t>Took them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– from the other captives.</a:t>
            </a:r>
          </a:p>
          <a:p>
            <a:pPr algn="l"/>
            <a:r>
              <a:rPr lang="en-US" u="sng" dirty="0">
                <a:solidFill>
                  <a:schemeClr val="bg1">
                    <a:lumMod val="95000"/>
                  </a:schemeClr>
                </a:solidFill>
              </a:rPr>
              <a:t>Taught them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– for 3 years the literature and language of the Chaldeans.</a:t>
            </a:r>
          </a:p>
          <a:p>
            <a:pPr algn="l"/>
            <a:r>
              <a:rPr lang="en-US" u="sng" dirty="0">
                <a:solidFill>
                  <a:schemeClr val="bg1">
                    <a:lumMod val="95000"/>
                  </a:schemeClr>
                </a:solidFill>
              </a:rPr>
              <a:t>Allocated them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– a daily portion of the king’s food and wine.</a:t>
            </a:r>
          </a:p>
          <a:p>
            <a:pPr algn="l"/>
            <a:r>
              <a:rPr lang="en-US" u="sng" dirty="0">
                <a:solidFill>
                  <a:schemeClr val="bg1">
                    <a:lumMod val="95000"/>
                  </a:schemeClr>
                </a:solidFill>
              </a:rPr>
              <a:t>Trained them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– how to conduct themselves before the king.  </a:t>
            </a:r>
          </a:p>
          <a:p>
            <a:pPr algn="l"/>
            <a:r>
              <a:rPr lang="en-US" u="sng" dirty="0">
                <a:solidFill>
                  <a:schemeClr val="bg1">
                    <a:lumMod val="95000"/>
                  </a:schemeClr>
                </a:solidFill>
              </a:rPr>
              <a:t>Named them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–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Belteshazzar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, Shadrach, Meshach and Abednego.</a:t>
            </a:r>
          </a:p>
          <a:p>
            <a:pPr algn="l"/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6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Babylon’s wine is a metaphor for sin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429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Rev 14:8; 17:6; 18:3-4,23; 19:2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Persecution (Murder)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Anything that corrupts or blasphemes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Wrong doctrine (lies)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Immorality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Contrast to Christ, which we accept and agree with.</a:t>
            </a:r>
          </a:p>
        </p:txBody>
      </p:sp>
    </p:spTree>
    <p:extLst>
      <p:ext uri="{BB962C8B-B14F-4D97-AF65-F5344CB8AC3E}">
        <p14:creationId xmlns:p14="http://schemas.microsoft.com/office/powerpoint/2010/main" val="912520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0E609-EC1A-4A4A-9B2F-FE4FDCF34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Babylon’s wine is a metaphor for 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290C7-B49D-9441-9469-D7398D9A0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Personally</a:t>
            </a:r>
            <a:r>
              <a:rPr lang="en-US" dirty="0">
                <a:solidFill>
                  <a:schemeClr val="bg1"/>
                </a:solidFill>
              </a:rPr>
              <a:t> – sin challenges us everyday to drink its wine</a:t>
            </a:r>
          </a:p>
          <a:p>
            <a:r>
              <a:rPr lang="en-US" dirty="0">
                <a:solidFill>
                  <a:schemeClr val="bg1"/>
                </a:solidFill>
              </a:rPr>
              <a:t>An </a:t>
            </a:r>
            <a:r>
              <a:rPr lang="en-US" dirty="0">
                <a:solidFill>
                  <a:srgbClr val="FFFF00"/>
                </a:solidFill>
              </a:rPr>
              <a:t>individual</a:t>
            </a:r>
            <a:r>
              <a:rPr lang="en-US" dirty="0">
                <a:solidFill>
                  <a:schemeClr val="bg1"/>
                </a:solidFill>
              </a:rPr>
              <a:t> or group that seeks to lead you from God – challenge your faith.</a:t>
            </a:r>
          </a:p>
          <a:p>
            <a:r>
              <a:rPr lang="en-US" dirty="0">
                <a:solidFill>
                  <a:srgbClr val="FFFF00"/>
                </a:solidFill>
              </a:rPr>
              <a:t>Nation</a:t>
            </a:r>
            <a:r>
              <a:rPr lang="en-US" dirty="0">
                <a:solidFill>
                  <a:schemeClr val="bg1"/>
                </a:solidFill>
              </a:rPr>
              <a:t> or </a:t>
            </a:r>
            <a:r>
              <a:rPr lang="en-US" dirty="0">
                <a:solidFill>
                  <a:srgbClr val="FFFF00"/>
                </a:solidFill>
              </a:rPr>
              <a:t>government</a:t>
            </a:r>
            <a:r>
              <a:rPr lang="en-US" dirty="0">
                <a:solidFill>
                  <a:schemeClr val="bg1"/>
                </a:solidFill>
              </a:rPr>
              <a:t> requires you to break  your faith and values to show allegiance to them. Eg a pinch of salt.</a:t>
            </a:r>
          </a:p>
        </p:txBody>
      </p:sp>
    </p:spTree>
    <p:extLst>
      <p:ext uri="{BB962C8B-B14F-4D97-AF65-F5344CB8AC3E}">
        <p14:creationId xmlns:p14="http://schemas.microsoft.com/office/powerpoint/2010/main" val="1135311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Two Kings two eras</a:t>
            </a:r>
            <a:endParaRPr lang="en-GB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u="sng" dirty="0">
                <a:solidFill>
                  <a:schemeClr val="bg1">
                    <a:lumMod val="95000"/>
                  </a:schemeClr>
                </a:solidFill>
              </a:rPr>
              <a:t>Nebuchadnezzar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Invasion,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Siege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Defeat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Plundering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Exile</a:t>
            </a:r>
            <a:endParaRPr lang="en-GB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u="sng" dirty="0">
                <a:solidFill>
                  <a:schemeClr val="bg1">
                    <a:lumMod val="95000"/>
                  </a:schemeClr>
                </a:solidFill>
              </a:rPr>
              <a:t>Cyrus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Deliverance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Freedom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Restoration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Rebuilding, </a:t>
            </a:r>
          </a:p>
          <a:p>
            <a:pPr algn="ctr"/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Joy of going home.</a:t>
            </a:r>
          </a:p>
          <a:p>
            <a:endParaRPr lang="en-GB" sz="3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61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 Presentation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14959</TotalTime>
  <Words>537</Words>
  <Application>Microsoft Macintosh PowerPoint</Application>
  <PresentationFormat>On-screen Show (4:3)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Chiller</vt:lpstr>
      <vt:lpstr>Impact</vt:lpstr>
      <vt:lpstr>Times New Roman</vt:lpstr>
      <vt:lpstr>Office Theme</vt:lpstr>
      <vt:lpstr>1_Default Design</vt:lpstr>
      <vt:lpstr>1_Blank Presentation</vt:lpstr>
      <vt:lpstr>1_Office Theme</vt:lpstr>
      <vt:lpstr>PowerPoint Presentation</vt:lpstr>
      <vt:lpstr>PowerPoint Presentation</vt:lpstr>
      <vt:lpstr>PowerPoint Presentation</vt:lpstr>
      <vt:lpstr>Nebuchadnezzar</vt:lpstr>
      <vt:lpstr>PowerPoint Presentation</vt:lpstr>
      <vt:lpstr>Word for the day</vt:lpstr>
      <vt:lpstr>Operation Babylon</vt:lpstr>
      <vt:lpstr>Same meaning in Daniel…</vt:lpstr>
      <vt:lpstr>Daniel &amp; Joseph</vt:lpstr>
      <vt:lpstr>Babylonian Morphing</vt:lpstr>
      <vt:lpstr>Babylon’s wine is a metaphor for sin</vt:lpstr>
      <vt:lpstr>Babylon’s wine is a metaphor for sin</vt:lpstr>
      <vt:lpstr>Two Kings two eras</vt:lpstr>
    </vt:vector>
  </TitlesOfParts>
  <Company>NSW, 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Babylonian Morphing</dc:title>
  <dc:creator>Matt</dc:creator>
  <cp:lastModifiedBy>Matt norton</cp:lastModifiedBy>
  <cp:revision>68</cp:revision>
  <dcterms:created xsi:type="dcterms:W3CDTF">2013-02-11T00:53:11Z</dcterms:created>
  <dcterms:modified xsi:type="dcterms:W3CDTF">2019-07-15T16:18:54Z</dcterms:modified>
</cp:coreProperties>
</file>