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6" r:id="rId2"/>
    <p:sldId id="271" r:id="rId3"/>
    <p:sldId id="274" r:id="rId4"/>
    <p:sldId id="272" r:id="rId5"/>
    <p:sldId id="273" r:id="rId6"/>
    <p:sldId id="264" r:id="rId7"/>
    <p:sldId id="265" r:id="rId8"/>
    <p:sldId id="267" r:id="rId9"/>
    <p:sldId id="268" r:id="rId10"/>
    <p:sldId id="269" r:id="rId11"/>
    <p:sldId id="270" r:id="rId12"/>
    <p:sldId id="259" r:id="rId13"/>
    <p:sldId id="258" r:id="rId14"/>
    <p:sldId id="260" r:id="rId15"/>
    <p:sldId id="261" r:id="rId16"/>
    <p:sldId id="275" r:id="rId17"/>
    <p:sldId id="262" r:id="rId18"/>
    <p:sldId id="263" r:id="rId19"/>
    <p:sldId id="257" r:id="rId20"/>
    <p:sldId id="25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14" autoAdjust="0"/>
    <p:restoredTop sz="75899" autoAdjust="0"/>
  </p:normalViewPr>
  <p:slideViewPr>
    <p:cSldViewPr>
      <p:cViewPr>
        <p:scale>
          <a:sx n="77" d="100"/>
          <a:sy n="77" d="100"/>
        </p:scale>
        <p:origin x="1656"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97988A-9D81-450E-85B0-984D180F5889}" type="datetimeFigureOut">
              <a:rPr lang="en-GB" smtClean="0"/>
              <a:t>15/07/2019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15408E-50CF-4FE5-8247-04F828C06D55}" type="slidenum">
              <a:rPr lang="en-GB" smtClean="0"/>
              <a:t>‹#›</a:t>
            </a:fld>
            <a:endParaRPr lang="en-GB"/>
          </a:p>
        </p:txBody>
      </p:sp>
    </p:spTree>
    <p:extLst>
      <p:ext uri="{BB962C8B-B14F-4D97-AF65-F5344CB8AC3E}">
        <p14:creationId xmlns:p14="http://schemas.microsoft.com/office/powerpoint/2010/main" val="119154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9939"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dirty="0"/>
              <a:t>Not a detailed study of Daniel 2 – I am assuming a lot of background knowledge!</a:t>
            </a:r>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 set on Israel’s glory, land ravaged, people bewildered!</a:t>
            </a:r>
          </a:p>
        </p:txBody>
      </p:sp>
      <p:sp>
        <p:nvSpPr>
          <p:cNvPr id="4" name="Slide Number Placeholder 3"/>
          <p:cNvSpPr>
            <a:spLocks noGrp="1"/>
          </p:cNvSpPr>
          <p:nvPr>
            <p:ph type="sldNum" sz="quarter" idx="10"/>
          </p:nvPr>
        </p:nvSpPr>
        <p:spPr/>
        <p:txBody>
          <a:bodyPr/>
          <a:lstStyle/>
          <a:p>
            <a:fld id="{D015408E-50CF-4FE5-8247-04F828C06D55}" type="slidenum">
              <a:rPr lang="en-GB" smtClean="0"/>
              <a:t>2</a:t>
            </a:fld>
            <a:endParaRPr lang="en-GB"/>
          </a:p>
        </p:txBody>
      </p:sp>
    </p:spTree>
    <p:extLst>
      <p:ext uri="{BB962C8B-B14F-4D97-AF65-F5344CB8AC3E}">
        <p14:creationId xmlns:p14="http://schemas.microsoft.com/office/powerpoint/2010/main" val="222737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26"/>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71683" name="Rectangle 1027"/>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t>An incorrect view of God’s prophetic word can cause us to stumble in darkness!</a:t>
            </a:r>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1026"/>
          <p:cNvSpPr>
            <a:spLocks noChangeArrowheads="1"/>
          </p:cNvSpPr>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lstStyle/>
          <a:p>
            <a:r>
              <a:rPr lang="en-AU" sz="1200">
                <a:solidFill>
                  <a:srgbClr val="000000"/>
                </a:solidFill>
              </a:rPr>
              <a:t>"clay" - literally 'burnt clay' - hardened and brittle</a:t>
            </a:r>
          </a:p>
          <a:p>
            <a:r>
              <a:rPr lang="en-AU" sz="1200">
                <a:solidFill>
                  <a:srgbClr val="000000"/>
                </a:solidFill>
              </a:rPr>
              <a:t>Represents MAN Job 10:9; 33:6; Isa 64:8</a:t>
            </a:r>
          </a:p>
          <a:p>
            <a:r>
              <a:rPr lang="en-AU" sz="1200">
                <a:solidFill>
                  <a:srgbClr val="000000"/>
                </a:solidFill>
              </a:rPr>
              <a:t> - especially unbelieving men! Isa. 29:16; 45:9</a:t>
            </a:r>
          </a:p>
          <a:p>
            <a:r>
              <a:rPr lang="en-AU" sz="1200">
                <a:solidFill>
                  <a:srgbClr val="000000"/>
                </a:solidFill>
              </a:rPr>
              <a:t>A form of rulership that elevates the flesh!</a:t>
            </a:r>
          </a:p>
          <a:p>
            <a:r>
              <a:rPr lang="en-AU" sz="1200">
                <a:solidFill>
                  <a:srgbClr val="000000"/>
                </a:solidFill>
              </a:rPr>
              <a:t> - power of the common man (ie democracy, people power,...)</a:t>
            </a:r>
          </a:p>
          <a:p>
            <a:r>
              <a:rPr lang="en-AU" sz="1200">
                <a:solidFill>
                  <a:srgbClr val="000000"/>
                </a:solidFill>
              </a:rPr>
              <a:t>cp. Luke 21:25-26 with Psa 65:7</a:t>
            </a:r>
          </a:p>
          <a:p>
            <a:r>
              <a:rPr lang="en-AU" sz="1200">
                <a:solidFill>
                  <a:srgbClr val="000000"/>
                </a:solidFill>
              </a:rPr>
              <a:t>"sea and waves roaring" = "tumult of the people"</a:t>
            </a:r>
          </a:p>
          <a:p>
            <a:r>
              <a:rPr lang="en-AU" sz="1200">
                <a:solidFill>
                  <a:srgbClr val="000000"/>
                </a:solidFill>
              </a:rPr>
              <a:t> - demanding rights, protests, "social democracy" - revolution!</a:t>
            </a:r>
          </a:p>
          <a:p>
            <a:r>
              <a:rPr lang="en-AU" sz="1200">
                <a:solidFill>
                  <a:srgbClr val="000000"/>
                </a:solidFill>
              </a:rPr>
              <a:t>Note: atheism predates evolution!</a:t>
            </a:r>
          </a:p>
        </p:txBody>
      </p:sp>
      <p:sp>
        <p:nvSpPr>
          <p:cNvPr id="74755" name="Rectangle 1027"/>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26"/>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76803" name="Rectangle 1027"/>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78851" name="Rectangle 3"/>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r>
              <a:rPr lang="en-US"/>
              <a:t>Clay = democracy – people power!</a:t>
            </a:r>
          </a:p>
          <a:p>
            <a:r>
              <a:rPr lang="en-US"/>
              <a:t>We used to say “Divided Europe” – but now its United!</a:t>
            </a:r>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the dream?...=v29</a:t>
            </a:r>
          </a:p>
          <a:p>
            <a:r>
              <a:rPr lang="en-US" dirty="0"/>
              <a:t>Found himself at the head of world power, bereft</a:t>
            </a:r>
            <a:r>
              <a:rPr lang="en-US" baseline="0" dirty="0"/>
              <a:t> of Dad, sole ruler,</a:t>
            </a:r>
          </a:p>
          <a:p>
            <a:r>
              <a:rPr lang="en-US" baseline="0" dirty="0"/>
              <a:t>Most businesses go broke within the first 2 years &amp; this is within 2 </a:t>
            </a:r>
            <a:r>
              <a:rPr lang="en-US" baseline="0" dirty="0" err="1"/>
              <a:t>yrs</a:t>
            </a:r>
            <a:r>
              <a:rPr lang="en-US" baseline="0" dirty="0"/>
              <a:t> of Carchemish where Neb had done the impossible…the giant slayer</a:t>
            </a:r>
            <a:endParaRPr lang="en-US" dirty="0"/>
          </a:p>
        </p:txBody>
      </p:sp>
      <p:sp>
        <p:nvSpPr>
          <p:cNvPr id="4" name="Slide Number Placeholder 3"/>
          <p:cNvSpPr>
            <a:spLocks noGrp="1"/>
          </p:cNvSpPr>
          <p:nvPr>
            <p:ph type="sldNum" sz="quarter" idx="10"/>
          </p:nvPr>
        </p:nvSpPr>
        <p:spPr/>
        <p:txBody>
          <a:bodyPr/>
          <a:lstStyle/>
          <a:p>
            <a:fld id="{D015408E-50CF-4FE5-8247-04F828C06D55}" type="slidenum">
              <a:rPr lang="en-GB" smtClean="0"/>
              <a:t>20</a:t>
            </a:fld>
            <a:endParaRPr lang="en-GB"/>
          </a:p>
        </p:txBody>
      </p:sp>
    </p:spTree>
    <p:extLst>
      <p:ext uri="{BB962C8B-B14F-4D97-AF65-F5344CB8AC3E}">
        <p14:creationId xmlns:p14="http://schemas.microsoft.com/office/powerpoint/2010/main" val="260028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2DFDFC2-C252-465E-8D20-A81BAD3136F7}"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117599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DFDFC2-C252-465E-8D20-A81BAD3136F7}"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111654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DFDFC2-C252-465E-8D20-A81BAD3136F7}"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3943185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2DFDFC2-C252-465E-8D20-A81BAD3136F7}"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1384039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2DFDFC2-C252-465E-8D20-A81BAD3136F7}" type="datetimeFigureOut">
              <a:rPr lang="en-GB" smtClean="0"/>
              <a:t>15/07/2019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2246311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2DFDFC2-C252-465E-8D20-A81BAD3136F7}" type="datetimeFigureOut">
              <a:rPr lang="en-GB" smtClean="0"/>
              <a:t>15/07/2019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3953934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DFDFC2-C252-465E-8D20-A81BAD3136F7}" type="datetimeFigureOut">
              <a:rPr lang="en-GB" smtClean="0"/>
              <a:t>15/07/2019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1766177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DFDFC2-C252-465E-8D20-A81BAD3136F7}"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3891270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DFDFC2-C252-465E-8D20-A81BAD3136F7}" type="datetimeFigureOut">
              <a:rPr lang="en-GB" smtClean="0"/>
              <a:t>15/07/2019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1253381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DFDFC2-C252-465E-8D20-A81BAD3136F7}"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1919368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2DFDFC2-C252-465E-8D20-A81BAD3136F7}" type="datetimeFigureOut">
              <a:rPr lang="en-GB" smtClean="0"/>
              <a:t>15/07/2019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111724-130A-45D0-A94C-996C2B0593DD}" type="slidenum">
              <a:rPr lang="en-GB" smtClean="0"/>
              <a:t>‹#›</a:t>
            </a:fld>
            <a:endParaRPr lang="en-GB"/>
          </a:p>
        </p:txBody>
      </p:sp>
    </p:spTree>
    <p:extLst>
      <p:ext uri="{BB962C8B-B14F-4D97-AF65-F5344CB8AC3E}">
        <p14:creationId xmlns:p14="http://schemas.microsoft.com/office/powerpoint/2010/main" val="2440929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8458200" cy="838200"/>
          </a:xfrm>
        </p:spPr>
        <p:txBody>
          <a:bodyPr/>
          <a:lstStyle/>
          <a:p>
            <a:r>
              <a:rPr lang="en-US"/>
              <a:t>Click to edit Master title style</a:t>
            </a:r>
            <a:endParaRPr lang="en-AU"/>
          </a:p>
        </p:txBody>
      </p:sp>
      <p:sp>
        <p:nvSpPr>
          <p:cNvPr id="3" name="Table Placeholder 2"/>
          <p:cNvSpPr>
            <a:spLocks noGrp="1"/>
          </p:cNvSpPr>
          <p:nvPr>
            <p:ph type="tbl" idx="1"/>
          </p:nvPr>
        </p:nvSpPr>
        <p:spPr>
          <a:xfrm>
            <a:off x="685800" y="1981200"/>
            <a:ext cx="7772400" cy="4114800"/>
          </a:xfrm>
        </p:spPr>
        <p:txBody>
          <a:bodyPr/>
          <a:lstStyle/>
          <a:p>
            <a:endParaRPr lang="en-AU"/>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6E7C82E9-5828-48E3-BD3C-CAA959F74E8E}" type="slidenum">
              <a:rPr lang="en-US"/>
              <a:pPr/>
              <a:t>‹#›</a:t>
            </a:fld>
            <a:endParaRPr lang="en-US"/>
          </a:p>
        </p:txBody>
      </p:sp>
    </p:spTree>
    <p:extLst>
      <p:ext uri="{BB962C8B-B14F-4D97-AF65-F5344CB8AC3E}">
        <p14:creationId xmlns:p14="http://schemas.microsoft.com/office/powerpoint/2010/main" val="2588484011"/>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76200"/>
            <a:ext cx="8458200" cy="6019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18145DBC-55A2-45A3-B638-EF10E9384265}" type="slidenum">
              <a:rPr lang="en-US"/>
              <a:pPr/>
              <a:t>‹#›</a:t>
            </a:fld>
            <a:endParaRPr lang="en-US"/>
          </a:p>
        </p:txBody>
      </p:sp>
    </p:spTree>
    <p:extLst>
      <p:ext uri="{BB962C8B-B14F-4D97-AF65-F5344CB8AC3E}">
        <p14:creationId xmlns:p14="http://schemas.microsoft.com/office/powerpoint/2010/main" val="2670397333"/>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FDFC2-C252-465E-8D20-A81BAD3136F7}" type="datetimeFigureOut">
              <a:rPr lang="en-GB" smtClean="0"/>
              <a:t>15/07/2019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111724-130A-45D0-A94C-996C2B0593DD}" type="slidenum">
              <a:rPr lang="en-GB" smtClean="0"/>
              <a:t>‹#›</a:t>
            </a:fld>
            <a:endParaRPr lang="en-GB"/>
          </a:p>
        </p:txBody>
      </p:sp>
    </p:spTree>
    <p:extLst>
      <p:ext uri="{BB962C8B-B14F-4D97-AF65-F5344CB8AC3E}">
        <p14:creationId xmlns:p14="http://schemas.microsoft.com/office/powerpoint/2010/main" val="3611633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0649" y="1781175"/>
            <a:ext cx="3705225" cy="4619625"/>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75" name="Rectangle 3"/>
          <p:cNvSpPr>
            <a:spLocks noChangeArrowheads="1"/>
          </p:cNvSpPr>
          <p:nvPr/>
        </p:nvSpPr>
        <p:spPr bwMode="auto">
          <a:xfrm>
            <a:off x="609600" y="457200"/>
            <a:ext cx="7807325" cy="990600"/>
          </a:xfrm>
          <a:prstGeom prst="rect">
            <a:avLst/>
          </a:prstGeom>
          <a:ln/>
        </p:spPr>
        <p:style>
          <a:lnRef idx="0">
            <a:schemeClr val="accent1"/>
          </a:lnRef>
          <a:fillRef idx="3">
            <a:schemeClr val="accent1"/>
          </a:fillRef>
          <a:effectRef idx="3">
            <a:schemeClr val="accent1"/>
          </a:effectRef>
          <a:fontRef idx="minor">
            <a:schemeClr val="lt1"/>
          </a:fontRef>
        </p:style>
        <p:txBody>
          <a:bodyPr lIns="0" tIns="0" rIns="0" bIns="0"/>
          <a:lstStyle/>
          <a:p>
            <a:pPr algn="ctr"/>
            <a:r>
              <a:rPr lang="en-AU" sz="6000" dirty="0">
                <a:solidFill>
                  <a:srgbClr val="FFFFFF"/>
                </a:solidFill>
                <a:effectLst>
                  <a:outerShdw blurRad="38100" dist="38100" dir="2700000" algn="tl">
                    <a:srgbClr val="000000"/>
                  </a:outerShdw>
                </a:effectLst>
              </a:rPr>
              <a:t>Daniel rises to the call</a:t>
            </a:r>
          </a:p>
        </p:txBody>
      </p:sp>
      <p:pic>
        <p:nvPicPr>
          <p:cNvPr id="4" name="Picture 2" descr="Nebs Image">
            <a:extLst>
              <a:ext uri="{FF2B5EF4-FFF2-40B4-BE49-F238E27FC236}">
                <a16:creationId xmlns:a16="http://schemas.microsoft.com/office/drawing/2014/main" id="{E40416FC-F736-EC40-9A3E-CAE55490F4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646" t="1660" r="18243" b="2098"/>
          <a:stretch>
            <a:fillRect/>
          </a:stretch>
        </p:blipFill>
        <p:spPr bwMode="auto">
          <a:xfrm>
            <a:off x="3288506" y="1515183"/>
            <a:ext cx="2566987" cy="5249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85287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a:bodyPr>
          <a:lstStyle/>
          <a:p>
            <a:r>
              <a:rPr lang="en-GB" b="1" dirty="0">
                <a:solidFill>
                  <a:schemeClr val="bg1"/>
                </a:solidFill>
              </a:rPr>
              <a:t>Summary of chapter 2</a:t>
            </a:r>
            <a:endParaRPr lang="en-GB" dirty="0"/>
          </a:p>
        </p:txBody>
      </p:sp>
      <p:sp>
        <p:nvSpPr>
          <p:cNvPr id="3" name="Content Placeholder 2"/>
          <p:cNvSpPr>
            <a:spLocks noGrp="1"/>
          </p:cNvSpPr>
          <p:nvPr>
            <p:ph idx="1"/>
          </p:nvPr>
        </p:nvSpPr>
        <p:spPr>
          <a:xfrm>
            <a:off x="533400" y="1600200"/>
            <a:ext cx="8610600" cy="4525963"/>
          </a:xfrm>
        </p:spPr>
        <p:txBody>
          <a:bodyPr>
            <a:noAutofit/>
          </a:bodyPr>
          <a:lstStyle/>
          <a:p>
            <a:pPr marL="0" indent="0">
              <a:buNone/>
            </a:pPr>
            <a:endParaRPr lang="en-GB" sz="2800" dirty="0">
              <a:solidFill>
                <a:schemeClr val="bg1"/>
              </a:solidFill>
            </a:endParaRPr>
          </a:p>
          <a:p>
            <a:r>
              <a:rPr lang="en-GB" sz="2800" b="1" dirty="0">
                <a:solidFill>
                  <a:schemeClr val="bg1"/>
                </a:solidFill>
              </a:rPr>
              <a:t>v1-9</a:t>
            </a:r>
            <a:r>
              <a:rPr lang="en-GB" sz="2800" dirty="0">
                <a:solidFill>
                  <a:schemeClr val="bg1"/>
                </a:solidFill>
              </a:rPr>
              <a:t>	The King’s dream and decree.</a:t>
            </a:r>
          </a:p>
          <a:p>
            <a:r>
              <a:rPr lang="en-GB" sz="2800" b="1" dirty="0">
                <a:solidFill>
                  <a:schemeClr val="bg1"/>
                </a:solidFill>
              </a:rPr>
              <a:t>v10-13</a:t>
            </a:r>
            <a:r>
              <a:rPr lang="en-GB" sz="2800" dirty="0">
                <a:solidFill>
                  <a:schemeClr val="bg1"/>
                </a:solidFill>
              </a:rPr>
              <a:t>	Failure of Babylon’s clever people.</a:t>
            </a:r>
          </a:p>
          <a:p>
            <a:r>
              <a:rPr lang="en-GB" sz="2800" b="1" dirty="0">
                <a:solidFill>
                  <a:schemeClr val="bg1"/>
                </a:solidFill>
              </a:rPr>
              <a:t>v14-18</a:t>
            </a:r>
            <a:r>
              <a:rPr lang="en-GB" sz="2800" dirty="0">
                <a:solidFill>
                  <a:schemeClr val="bg1"/>
                </a:solidFill>
              </a:rPr>
              <a:t>	Daniel’s request and prayer to God.	</a:t>
            </a:r>
          </a:p>
          <a:p>
            <a:r>
              <a:rPr lang="en-GB" sz="2800" b="1" dirty="0">
                <a:solidFill>
                  <a:schemeClr val="bg1"/>
                </a:solidFill>
              </a:rPr>
              <a:t>v19-23</a:t>
            </a:r>
            <a:r>
              <a:rPr lang="en-GB" sz="2800" dirty="0">
                <a:solidFill>
                  <a:schemeClr val="bg1"/>
                </a:solidFill>
              </a:rPr>
              <a:t>	Daniel’s thankfulness to God.	 	</a:t>
            </a:r>
          </a:p>
          <a:p>
            <a:r>
              <a:rPr lang="en-GB" sz="2800" b="1" dirty="0">
                <a:solidFill>
                  <a:schemeClr val="bg1"/>
                </a:solidFill>
              </a:rPr>
              <a:t>v24-30	</a:t>
            </a:r>
            <a:r>
              <a:rPr lang="en-GB" sz="2800" dirty="0">
                <a:solidFill>
                  <a:schemeClr val="bg1"/>
                </a:solidFill>
              </a:rPr>
              <a:t>Daniel before Nebuchadnezzar.</a:t>
            </a:r>
          </a:p>
          <a:p>
            <a:r>
              <a:rPr lang="en-GB" sz="2800" b="1" dirty="0">
                <a:solidFill>
                  <a:schemeClr val="bg1"/>
                </a:solidFill>
              </a:rPr>
              <a:t>v31-45	</a:t>
            </a:r>
            <a:r>
              <a:rPr lang="en-GB" sz="2800" dirty="0">
                <a:solidFill>
                  <a:schemeClr val="bg1"/>
                </a:solidFill>
              </a:rPr>
              <a:t>Daniel reveals the dream and gives the 			interpretation.</a:t>
            </a:r>
          </a:p>
          <a:p>
            <a:r>
              <a:rPr lang="en-GB" sz="2800" b="1" dirty="0">
                <a:solidFill>
                  <a:schemeClr val="bg1"/>
                </a:solidFill>
              </a:rPr>
              <a:t>v46-49	</a:t>
            </a:r>
            <a:r>
              <a:rPr lang="en-GB" sz="2800" dirty="0">
                <a:solidFill>
                  <a:schemeClr val="bg1"/>
                </a:solidFill>
              </a:rPr>
              <a:t>Nebuchadnezzar honours God.</a:t>
            </a:r>
          </a:p>
          <a:p>
            <a:endParaRPr lang="en-GB" sz="2800" dirty="0">
              <a:solidFill>
                <a:schemeClr val="bg1"/>
              </a:solidFill>
            </a:endParaRPr>
          </a:p>
        </p:txBody>
      </p:sp>
    </p:spTree>
    <p:extLst>
      <p:ext uri="{BB962C8B-B14F-4D97-AF65-F5344CB8AC3E}">
        <p14:creationId xmlns:p14="http://schemas.microsoft.com/office/powerpoint/2010/main" val="316158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Autofit/>
          </a:bodyPr>
          <a:lstStyle/>
          <a:p>
            <a:pPr algn="ctr"/>
            <a:r>
              <a:rPr lang="en-US" sz="4000"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King</a:t>
            </a:r>
          </a:p>
        </p:txBody>
      </p:sp>
      <p:sp>
        <p:nvSpPr>
          <p:cNvPr id="6" name="Content Placeholder 5"/>
          <p:cNvSpPr>
            <a:spLocks noGrp="1"/>
          </p:cNvSpPr>
          <p:nvPr>
            <p:ph sz="half" idx="2"/>
          </p:nvPr>
        </p:nvSpPr>
        <p:spPr/>
        <p:txBody>
          <a:bodyPr>
            <a:normAutofit fontScale="92500" lnSpcReduction="20000"/>
          </a:bodyPr>
          <a:lstStyle/>
          <a:p>
            <a:pPr marL="0" indent="0">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V3 – “I had a dream and need to know”.</a:t>
            </a:r>
          </a:p>
          <a:p>
            <a:pPr marL="0" indent="0">
              <a:buNone/>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V5-6 – “My command is, details + dream or else”.</a:t>
            </a:r>
          </a:p>
          <a:p>
            <a:pPr marL="0" indent="0">
              <a:buNone/>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V8 – “You’re stalling because you don’t know what you’re talking about”.</a:t>
            </a:r>
          </a:p>
          <a:p>
            <a:pPr marL="0" indent="0">
              <a:buNone/>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V12 – “Don’t say I didn’t warn you”.</a:t>
            </a:r>
          </a:p>
        </p:txBody>
      </p:sp>
      <p:sp>
        <p:nvSpPr>
          <p:cNvPr id="7" name="Text Placeholder 6"/>
          <p:cNvSpPr>
            <a:spLocks noGrp="1"/>
          </p:cNvSpPr>
          <p:nvPr>
            <p:ph type="body" sz="quarter" idx="3"/>
          </p:nvPr>
        </p:nvSpPr>
        <p:spPr/>
        <p:txBody>
          <a:bodyPr>
            <a:noAutofit/>
          </a:bodyPr>
          <a:lstStyle/>
          <a:p>
            <a:pPr algn="ctr"/>
            <a:r>
              <a:rPr lang="en-US" sz="4000"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The Wise Men</a:t>
            </a:r>
          </a:p>
        </p:txBody>
      </p:sp>
      <p:sp>
        <p:nvSpPr>
          <p:cNvPr id="8" name="Content Placeholder 7"/>
          <p:cNvSpPr>
            <a:spLocks noGrp="1"/>
          </p:cNvSpPr>
          <p:nvPr>
            <p:ph sz="quarter" idx="4"/>
          </p:nvPr>
        </p:nvSpPr>
        <p:spPr/>
        <p:txBody>
          <a:bodyPr/>
          <a:lstStyle/>
          <a:p>
            <a:pPr marL="0" indent="0">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V3 – “Reveal the dream and we’ll give the meaning”.</a:t>
            </a:r>
          </a:p>
          <a:p>
            <a:pPr marL="0" indent="0">
              <a:buNone/>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V7 – “Please reveal the dream and we’ll give the meaning”.</a:t>
            </a:r>
          </a:p>
          <a:p>
            <a:pPr marL="0" indent="0">
              <a:buNone/>
            </a:pP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V10 – “You're not playing fair”.</a:t>
            </a:r>
          </a:p>
        </p:txBody>
      </p:sp>
      <p:sp>
        <p:nvSpPr>
          <p:cNvPr id="9"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a:bodyPr>
          <a:lstStyle/>
          <a:p>
            <a:r>
              <a:rPr lang="en-US" sz="6000" dirty="0">
                <a:solidFill>
                  <a:schemeClr val="bg1">
                    <a:lumMod val="95000"/>
                  </a:schemeClr>
                </a:solidFill>
              </a:rPr>
              <a:t>The Exchange</a:t>
            </a:r>
            <a:endParaRPr lang="en-GB" sz="6000" dirty="0">
              <a:solidFill>
                <a:schemeClr val="bg1">
                  <a:lumMod val="95000"/>
                </a:schemeClr>
              </a:solidFill>
            </a:endParaRPr>
          </a:p>
        </p:txBody>
      </p:sp>
    </p:spTree>
    <p:extLst>
      <p:ext uri="{BB962C8B-B14F-4D97-AF65-F5344CB8AC3E}">
        <p14:creationId xmlns:p14="http://schemas.microsoft.com/office/powerpoint/2010/main" val="2682155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lstStyle/>
          <a:p>
            <a:r>
              <a:rPr lang="en-US" dirty="0"/>
              <a:t>God does dwell with flesh</a:t>
            </a:r>
            <a:endParaRPr lang="en-GB" dirty="0"/>
          </a:p>
        </p:txBody>
      </p:sp>
      <p:sp>
        <p:nvSpPr>
          <p:cNvPr id="3" name="Content Placeholder 2"/>
          <p:cNvSpPr>
            <a:spLocks noGrp="1"/>
          </p:cNvSpPr>
          <p:nvPr>
            <p:ph idx="1"/>
          </p:nvPr>
        </p:nvSpPr>
        <p:spPr>
          <a:xfrm>
            <a:off x="228600" y="1600200"/>
            <a:ext cx="8458200" cy="4525963"/>
          </a:xfrm>
        </p:spPr>
        <p:txBody>
          <a:bodyPr>
            <a:normAutofit fontScale="92500" lnSpcReduction="10000"/>
          </a:bodyPr>
          <a:lstStyle/>
          <a:p>
            <a:pPr algn="just">
              <a:lnSpc>
                <a:spcPct val="115000"/>
              </a:lnSpc>
              <a:spcBef>
                <a:spcPts val="0"/>
              </a:spcBef>
            </a:pPr>
            <a:r>
              <a:rPr lang="en-US" dirty="0">
                <a:solidFill>
                  <a:schemeClr val="bg1"/>
                </a:solidFill>
                <a:latin typeface="Arial"/>
                <a:ea typeface="Calibri"/>
                <a:cs typeface="Times New Roman"/>
              </a:rPr>
              <a:t>(</a:t>
            </a:r>
            <a:r>
              <a:rPr lang="en-US" dirty="0" err="1">
                <a:solidFill>
                  <a:schemeClr val="bg1"/>
                </a:solidFill>
                <a:latin typeface="Arial"/>
                <a:ea typeface="Calibri"/>
                <a:cs typeface="Times New Roman"/>
              </a:rPr>
              <a:t>Jhn</a:t>
            </a:r>
            <a:r>
              <a:rPr lang="en-US" dirty="0">
                <a:solidFill>
                  <a:schemeClr val="bg1"/>
                </a:solidFill>
                <a:latin typeface="Arial"/>
                <a:ea typeface="Calibri"/>
                <a:cs typeface="Times New Roman"/>
              </a:rPr>
              <a:t> 1:14) the word was made flesh.</a:t>
            </a:r>
            <a:endParaRPr lang="en-GB" dirty="0">
              <a:solidFill>
                <a:schemeClr val="bg1"/>
              </a:solidFill>
              <a:ea typeface="Calibri"/>
              <a:cs typeface="Times New Roman"/>
            </a:endParaRPr>
          </a:p>
          <a:p>
            <a:pPr marL="0" marR="0" algn="just">
              <a:lnSpc>
                <a:spcPct val="115000"/>
              </a:lnSpc>
              <a:spcBef>
                <a:spcPts val="0"/>
              </a:spcBef>
              <a:spcAft>
                <a:spcPts val="0"/>
              </a:spcAft>
            </a:pPr>
            <a:r>
              <a:rPr lang="en-US" dirty="0">
                <a:solidFill>
                  <a:schemeClr val="bg1"/>
                </a:solidFill>
                <a:latin typeface="Arial"/>
                <a:ea typeface="Calibri"/>
                <a:cs typeface="Times New Roman"/>
              </a:rPr>
              <a:t>(Rom 1:3) – God…his son…descended from 			David according to the flesh.</a:t>
            </a:r>
            <a:endParaRPr lang="en-GB" dirty="0">
              <a:solidFill>
                <a:schemeClr val="bg1"/>
              </a:solidFill>
              <a:ea typeface="Calibri"/>
              <a:cs typeface="Times New Roman"/>
            </a:endParaRPr>
          </a:p>
          <a:p>
            <a:pPr marL="0" marR="0" algn="just">
              <a:lnSpc>
                <a:spcPct val="115000"/>
              </a:lnSpc>
              <a:spcBef>
                <a:spcPts val="0"/>
              </a:spcBef>
              <a:spcAft>
                <a:spcPts val="0"/>
              </a:spcAft>
            </a:pPr>
            <a:r>
              <a:rPr lang="en-US" dirty="0">
                <a:solidFill>
                  <a:schemeClr val="bg1"/>
                </a:solidFill>
                <a:latin typeface="Arial"/>
                <a:ea typeface="Calibri"/>
                <a:cs typeface="Times New Roman"/>
              </a:rPr>
              <a:t>(Rom 8:3) – God sent his own son in the 				likeness of sinful flesh.</a:t>
            </a:r>
            <a:endParaRPr lang="en-GB" dirty="0">
              <a:solidFill>
                <a:schemeClr val="bg1"/>
              </a:solidFill>
              <a:ea typeface="Calibri"/>
              <a:cs typeface="Times New Roman"/>
            </a:endParaRPr>
          </a:p>
          <a:p>
            <a:pPr marL="0" marR="0" algn="just">
              <a:lnSpc>
                <a:spcPct val="115000"/>
              </a:lnSpc>
              <a:spcBef>
                <a:spcPts val="0"/>
              </a:spcBef>
              <a:spcAft>
                <a:spcPts val="0"/>
              </a:spcAft>
            </a:pPr>
            <a:r>
              <a:rPr lang="en-US" dirty="0">
                <a:solidFill>
                  <a:schemeClr val="bg1"/>
                </a:solidFill>
                <a:latin typeface="Arial"/>
                <a:ea typeface="Calibri"/>
                <a:cs typeface="Times New Roman"/>
              </a:rPr>
              <a:t>(</a:t>
            </a:r>
            <a:r>
              <a:rPr lang="en-US" dirty="0" err="1">
                <a:solidFill>
                  <a:schemeClr val="bg1"/>
                </a:solidFill>
                <a:latin typeface="Arial"/>
                <a:ea typeface="Calibri"/>
                <a:cs typeface="Times New Roman"/>
              </a:rPr>
              <a:t>Eph</a:t>
            </a:r>
            <a:r>
              <a:rPr lang="en-US" dirty="0">
                <a:solidFill>
                  <a:schemeClr val="bg1"/>
                </a:solidFill>
                <a:latin typeface="Arial"/>
                <a:ea typeface="Calibri"/>
                <a:cs typeface="Times New Roman"/>
              </a:rPr>
              <a:t> 2:18-21) – in him you also…a dwelling 				place for God.</a:t>
            </a:r>
            <a:endParaRPr lang="en-GB" dirty="0">
              <a:solidFill>
                <a:schemeClr val="bg1"/>
              </a:solidFill>
              <a:ea typeface="Calibri"/>
              <a:cs typeface="Times New Roman"/>
            </a:endParaRPr>
          </a:p>
          <a:p>
            <a:pPr marL="0" marR="0" algn="just">
              <a:lnSpc>
                <a:spcPct val="115000"/>
              </a:lnSpc>
              <a:spcBef>
                <a:spcPts val="0"/>
              </a:spcBef>
              <a:spcAft>
                <a:spcPts val="0"/>
              </a:spcAft>
            </a:pPr>
            <a:r>
              <a:rPr lang="en-US" dirty="0">
                <a:solidFill>
                  <a:schemeClr val="bg1"/>
                </a:solidFill>
                <a:latin typeface="Arial"/>
                <a:ea typeface="Calibri"/>
                <a:cs typeface="Times New Roman"/>
              </a:rPr>
              <a:t>(</a:t>
            </a:r>
            <a:r>
              <a:rPr lang="en-US" dirty="0" err="1">
                <a:solidFill>
                  <a:schemeClr val="bg1"/>
                </a:solidFill>
                <a:latin typeface="Arial"/>
                <a:ea typeface="Calibri"/>
                <a:cs typeface="Times New Roman"/>
              </a:rPr>
              <a:t>Eph</a:t>
            </a:r>
            <a:r>
              <a:rPr lang="en-US" dirty="0">
                <a:solidFill>
                  <a:schemeClr val="bg1"/>
                </a:solidFill>
                <a:latin typeface="Arial"/>
                <a:ea typeface="Calibri"/>
                <a:cs typeface="Times New Roman"/>
              </a:rPr>
              <a:t> 3:17) – Christ dwells in our hearts by 				faith.</a:t>
            </a:r>
            <a:endParaRPr lang="en-GB" dirty="0">
              <a:solidFill>
                <a:schemeClr val="bg1"/>
              </a:solidFill>
              <a:ea typeface="Calibri"/>
              <a:cs typeface="Times New Roman"/>
            </a:endParaRPr>
          </a:p>
          <a:p>
            <a:endParaRPr lang="en-GB" dirty="0"/>
          </a:p>
        </p:txBody>
      </p:sp>
    </p:spTree>
    <p:extLst>
      <p:ext uri="{BB962C8B-B14F-4D97-AF65-F5344CB8AC3E}">
        <p14:creationId xmlns:p14="http://schemas.microsoft.com/office/powerpoint/2010/main" val="3220492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KING MAD</a:t>
            </a:r>
            <a:endParaRPr lang="en-GB" dirty="0">
              <a:solidFill>
                <a:schemeClr val="bg1"/>
              </a:solidFill>
            </a:endParaRPr>
          </a:p>
        </p:txBody>
      </p:sp>
      <p:pic>
        <p:nvPicPr>
          <p:cNvPr id="4" name="Picture 2" descr="http://content.usatoday.com/life/_photos/2006/10/26/ramb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676400"/>
            <a:ext cx="3781425" cy="429076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43269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style>
          <a:lnRef idx="0">
            <a:schemeClr val="accent1"/>
          </a:lnRef>
          <a:fillRef idx="3">
            <a:schemeClr val="accent1"/>
          </a:fillRef>
          <a:effectRef idx="3">
            <a:schemeClr val="accent1"/>
          </a:effectRef>
          <a:fontRef idx="minor">
            <a:schemeClr val="lt1"/>
          </a:fontRef>
        </p:style>
        <p:txBody>
          <a:bodyPr>
            <a:normAutofit/>
          </a:bodyPr>
          <a:lstStyle/>
          <a:p>
            <a:r>
              <a:rPr lang="en-US" sz="5400" dirty="0">
                <a:solidFill>
                  <a:schemeClr val="bg1"/>
                </a:solidFill>
              </a:rPr>
              <a:t>Joseph and Daniel</a:t>
            </a:r>
            <a:endParaRPr lang="en-GB" sz="5400" dirty="0">
              <a:solidFill>
                <a:schemeClr val="bg1"/>
              </a:solidFill>
            </a:endParaRPr>
          </a:p>
        </p:txBody>
      </p:sp>
      <p:sp>
        <p:nvSpPr>
          <p:cNvPr id="3" name="Content Placeholder 2"/>
          <p:cNvSpPr>
            <a:spLocks noGrp="1"/>
          </p:cNvSpPr>
          <p:nvPr>
            <p:ph idx="1"/>
          </p:nvPr>
        </p:nvSpPr>
        <p:spPr>
          <a:xfrm>
            <a:off x="0" y="955964"/>
            <a:ext cx="9144000" cy="5867400"/>
          </a:xfrm>
        </p:spPr>
        <p:txBody>
          <a:bodyPr>
            <a:normAutofit/>
          </a:bodyPr>
          <a:lstStyle/>
          <a:p>
            <a:pPr marL="0" indent="0" algn="ctr">
              <a:buNone/>
            </a:pPr>
            <a:r>
              <a:rPr lang="en-US" dirty="0">
                <a:solidFill>
                  <a:schemeClr val="bg1"/>
                </a:solidFill>
              </a:rPr>
              <a:t>* </a:t>
            </a:r>
            <a:r>
              <a:rPr lang="en-US" dirty="0">
                <a:solidFill>
                  <a:srgbClr val="FFFF00"/>
                </a:solidFill>
              </a:rPr>
              <a:t>After two years </a:t>
            </a:r>
            <a:r>
              <a:rPr lang="en-US" dirty="0">
                <a:solidFill>
                  <a:schemeClr val="bg1"/>
                </a:solidFill>
              </a:rPr>
              <a:t>(Gen 41:1; Dan 2:1)</a:t>
            </a:r>
          </a:p>
          <a:p>
            <a:pPr marL="0" indent="0" algn="ctr">
              <a:buNone/>
            </a:pPr>
            <a:r>
              <a:rPr lang="en-US" dirty="0">
                <a:solidFill>
                  <a:schemeClr val="bg1"/>
                </a:solidFill>
              </a:rPr>
              <a:t>* Ruler’s spirit troubled them (Gen 41:8; Dan 2:1)</a:t>
            </a:r>
          </a:p>
          <a:p>
            <a:pPr marL="0" indent="0" algn="ctr">
              <a:buNone/>
            </a:pPr>
            <a:r>
              <a:rPr lang="en-US" dirty="0">
                <a:solidFill>
                  <a:schemeClr val="bg1"/>
                </a:solidFill>
              </a:rPr>
              <a:t>* Wise men unable to interpret (Gen 41:8; Dan 2:2)</a:t>
            </a:r>
          </a:p>
          <a:p>
            <a:pPr marL="0" indent="0" algn="ctr">
              <a:buNone/>
            </a:pPr>
            <a:r>
              <a:rPr lang="en-US" dirty="0">
                <a:solidFill>
                  <a:schemeClr val="bg1"/>
                </a:solidFill>
              </a:rPr>
              <a:t>* Both brought before the King (Gen 41:14; Dan 2:25)</a:t>
            </a:r>
          </a:p>
          <a:p>
            <a:pPr marL="0" indent="0" algn="ctr">
              <a:buNone/>
            </a:pPr>
            <a:r>
              <a:rPr lang="en-US" dirty="0">
                <a:solidFill>
                  <a:schemeClr val="bg1"/>
                </a:solidFill>
              </a:rPr>
              <a:t>* God acknowledged as source of interpretation      (Gen 41:16; Dan 2:30)</a:t>
            </a:r>
          </a:p>
          <a:p>
            <a:pPr marL="0" indent="0" algn="ctr">
              <a:buNone/>
            </a:pPr>
            <a:r>
              <a:rPr lang="en-US" dirty="0">
                <a:solidFill>
                  <a:schemeClr val="bg1"/>
                </a:solidFill>
              </a:rPr>
              <a:t>* God reveals future to kings (Gen 41:25; Dan 2:45)</a:t>
            </a:r>
          </a:p>
          <a:p>
            <a:pPr marL="0" indent="0" algn="ctr">
              <a:buNone/>
            </a:pPr>
            <a:r>
              <a:rPr lang="en-US" dirty="0">
                <a:solidFill>
                  <a:schemeClr val="bg1"/>
                </a:solidFill>
              </a:rPr>
              <a:t>* Joseph and Daniel given wisdom from God               (Gen 41:33,38; Dan 1:17; 2:23; 4:8; 5:11,14; 6:3)</a:t>
            </a:r>
          </a:p>
          <a:p>
            <a:pPr marL="0" indent="0" algn="ctr">
              <a:buNone/>
            </a:pPr>
            <a:r>
              <a:rPr lang="en-US" dirty="0">
                <a:solidFill>
                  <a:schemeClr val="bg1"/>
                </a:solidFill>
              </a:rPr>
              <a:t>* Elevation (Gen 41:41; Dan 2:48-49)</a:t>
            </a:r>
          </a:p>
          <a:p>
            <a:pPr marL="0" indent="0" algn="ctr">
              <a:buNone/>
            </a:pPr>
            <a:endParaRPr lang="en-US" dirty="0">
              <a:solidFill>
                <a:schemeClr val="bg1"/>
              </a:solidFill>
            </a:endParaRPr>
          </a:p>
          <a:p>
            <a:pPr marL="0" indent="0" algn="ctr">
              <a:buNone/>
            </a:pPr>
            <a:endParaRPr lang="en-GB" dirty="0">
              <a:solidFill>
                <a:schemeClr val="bg1"/>
              </a:solidFill>
            </a:endParaRPr>
          </a:p>
        </p:txBody>
      </p:sp>
    </p:spTree>
    <p:extLst>
      <p:ext uri="{BB962C8B-B14F-4D97-AF65-F5344CB8AC3E}">
        <p14:creationId xmlns:p14="http://schemas.microsoft.com/office/powerpoint/2010/main" val="2817061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lgn="ctr">
              <a:buNone/>
            </a:pPr>
            <a:r>
              <a:rPr lang="en-US" dirty="0" err="1">
                <a:solidFill>
                  <a:schemeClr val="bg1"/>
                </a:solidFill>
              </a:rPr>
              <a:t>Zaphenathpaneah</a:t>
            </a:r>
            <a:r>
              <a:rPr lang="en-US" dirty="0">
                <a:solidFill>
                  <a:schemeClr val="bg1"/>
                </a:solidFill>
              </a:rPr>
              <a:t> (Gen 41:45)</a:t>
            </a:r>
          </a:p>
          <a:p>
            <a:pPr marL="0" indent="0" algn="ctr">
              <a:buNone/>
            </a:pPr>
            <a:r>
              <a:rPr lang="en-US" dirty="0">
                <a:solidFill>
                  <a:schemeClr val="bg1"/>
                </a:solidFill>
              </a:rPr>
              <a:t>Possibly = The saviour of the world</a:t>
            </a:r>
          </a:p>
          <a:p>
            <a:pPr marL="0" indent="0" algn="ctr">
              <a:buNone/>
            </a:pPr>
            <a:r>
              <a:rPr lang="en-US" dirty="0">
                <a:solidFill>
                  <a:schemeClr val="bg1"/>
                </a:solidFill>
              </a:rPr>
              <a:t>(Gen 50:19-20) I am in the place of God…</a:t>
            </a:r>
          </a:p>
          <a:p>
            <a:pPr marL="0" indent="0" algn="ctr">
              <a:buNone/>
            </a:pPr>
            <a:r>
              <a:rPr lang="en-US" b="1" dirty="0">
                <a:solidFill>
                  <a:srgbClr val="FFFF00"/>
                </a:solidFill>
              </a:rPr>
              <a:t>”to save much people alive”.</a:t>
            </a:r>
          </a:p>
          <a:p>
            <a:pPr marL="0" indent="0" algn="ctr">
              <a:buNone/>
            </a:pPr>
            <a:r>
              <a:rPr lang="en-US" dirty="0">
                <a:solidFill>
                  <a:schemeClr val="bg1"/>
                </a:solidFill>
              </a:rPr>
              <a:t>Daniel understands his chief purpose in Babylon is… </a:t>
            </a:r>
            <a:r>
              <a:rPr lang="en-US" b="1" dirty="0">
                <a:solidFill>
                  <a:srgbClr val="FFFF00"/>
                </a:solidFill>
              </a:rPr>
              <a:t>to save his people</a:t>
            </a:r>
          </a:p>
          <a:p>
            <a:pPr marL="0" indent="0" algn="ctr">
              <a:buNone/>
            </a:pPr>
            <a:r>
              <a:rPr lang="en-US" dirty="0">
                <a:solidFill>
                  <a:schemeClr val="bg1"/>
                </a:solidFill>
              </a:rPr>
              <a:t>…everything about Daniel is Christ.</a:t>
            </a:r>
          </a:p>
          <a:p>
            <a:pPr marL="0" indent="0" algn="ctr">
              <a:buNone/>
            </a:pPr>
            <a:r>
              <a:rPr lang="en-US" dirty="0">
                <a:solidFill>
                  <a:schemeClr val="bg1"/>
                </a:solidFill>
              </a:rPr>
              <a:t># Jesus called the same when he declared unrevealed details (</a:t>
            </a:r>
            <a:r>
              <a:rPr lang="en-US" dirty="0" err="1">
                <a:solidFill>
                  <a:schemeClr val="bg1"/>
                </a:solidFill>
              </a:rPr>
              <a:t>Jhn</a:t>
            </a:r>
            <a:r>
              <a:rPr lang="en-US" dirty="0">
                <a:solidFill>
                  <a:schemeClr val="bg1"/>
                </a:solidFill>
              </a:rPr>
              <a:t> 4:39-42).</a:t>
            </a:r>
            <a:endParaRPr lang="en-GB" dirty="0">
              <a:solidFill>
                <a:schemeClr val="bg1"/>
              </a:solidFill>
            </a:endParaRPr>
          </a:p>
        </p:txBody>
      </p:sp>
      <p:sp>
        <p:nvSpPr>
          <p:cNvPr id="4" name="Title 1"/>
          <p:cNvSpPr txBox="1">
            <a:spLocks/>
          </p:cNvSpPr>
          <p:nvPr/>
        </p:nvSpPr>
        <p:spPr>
          <a:xfrm>
            <a:off x="457200" y="304800"/>
            <a:ext cx="8229600" cy="91440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5400" dirty="0">
                <a:solidFill>
                  <a:schemeClr val="bg1"/>
                </a:solidFill>
              </a:rPr>
              <a:t>Joseph’s Purpose</a:t>
            </a:r>
            <a:endParaRPr lang="en-GB" sz="5400" dirty="0">
              <a:solidFill>
                <a:schemeClr val="bg1"/>
              </a:solidFill>
            </a:endParaRPr>
          </a:p>
        </p:txBody>
      </p:sp>
    </p:spTree>
    <p:extLst>
      <p:ext uri="{BB962C8B-B14F-4D97-AF65-F5344CB8AC3E}">
        <p14:creationId xmlns:p14="http://schemas.microsoft.com/office/powerpoint/2010/main" val="296379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ChangeArrowheads="1"/>
          </p:cNvSpPr>
          <p:nvPr/>
        </p:nvSpPr>
        <p:spPr bwMode="auto">
          <a:xfrm>
            <a:off x="8369300" y="6581775"/>
            <a:ext cx="773113"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r>
              <a:rPr lang="en-US" sz="1200" b="1">
                <a:solidFill>
                  <a:srgbClr val="FFFFFF"/>
                </a:solidFill>
                <a:latin typeface="Times New Roman" pitchFamily="18" charset="0"/>
              </a:rPr>
              <a:t>Section 7</a:t>
            </a:r>
          </a:p>
        </p:txBody>
      </p:sp>
      <p:pic>
        <p:nvPicPr>
          <p:cNvPr id="70660" name="Picture 4" descr="C:\Documents and Settings\Chris Sales\Desktop\from Oz\photos &amp; prints\lighthouse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057400"/>
            <a:ext cx="4038600" cy="3028950"/>
          </a:xfrm>
          <a:prstGeom prst="rect">
            <a:avLst/>
          </a:prstGeom>
          <a:noFill/>
          <a:extLst>
            <a:ext uri="{909E8E84-426E-40dd-AFC4-6F175D3DCCD1}">
              <a14:hiddenFill xmlns:a14="http://schemas.microsoft.com/office/drawing/2010/main" xmlns="">
                <a:solidFill>
                  <a:srgbClr val="FFFFFF"/>
                </a:solidFill>
              </a14:hiddenFill>
            </a:ext>
          </a:extLst>
        </p:spPr>
      </p:pic>
      <p:sp>
        <p:nvSpPr>
          <p:cNvPr id="70661" name="Text Box 5"/>
          <p:cNvSpPr txBox="1">
            <a:spLocks noChangeArrowheads="1"/>
          </p:cNvSpPr>
          <p:nvPr/>
        </p:nvSpPr>
        <p:spPr bwMode="auto">
          <a:xfrm>
            <a:off x="152400" y="1905000"/>
            <a:ext cx="4495800" cy="3195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CA">
                <a:solidFill>
                  <a:schemeClr val="bg1"/>
                </a:solidFill>
                <a:effectLst>
                  <a:outerShdw blurRad="38100" dist="38100" dir="2700000" algn="tl">
                    <a:srgbClr val="000000"/>
                  </a:outerShdw>
                </a:effectLst>
              </a:rPr>
              <a:t>We have also a more sure word of prophecy; whereunto ye do well that ye take heed</a:t>
            </a:r>
            <a:r>
              <a:rPr lang="en-US">
                <a:solidFill>
                  <a:schemeClr val="bg1"/>
                </a:solidFill>
                <a:effectLst>
                  <a:outerShdw blurRad="38100" dist="38100" dir="2700000" algn="tl">
                    <a:srgbClr val="000000"/>
                  </a:outerShdw>
                </a:effectLst>
              </a:rPr>
              <a:t> [</a:t>
            </a:r>
            <a:r>
              <a:rPr lang="en-CA">
                <a:solidFill>
                  <a:schemeClr val="bg1"/>
                </a:solidFill>
                <a:effectLst>
                  <a:outerShdw blurRad="38100" dist="38100" dir="2700000" algn="tl">
                    <a:srgbClr val="000000"/>
                  </a:outerShdw>
                </a:effectLst>
              </a:rPr>
              <a:t>as unto a light that shineth in a dark place, until the day dawn, and the day star arise</a:t>
            </a:r>
            <a:r>
              <a:rPr lang="en-US">
                <a:solidFill>
                  <a:schemeClr val="bg1"/>
                </a:solidFill>
                <a:effectLst>
                  <a:outerShdw blurRad="38100" dist="38100" dir="2700000" algn="tl">
                    <a:srgbClr val="000000"/>
                  </a:outerShdw>
                </a:effectLst>
              </a:rPr>
              <a:t>]</a:t>
            </a:r>
            <a:r>
              <a:rPr lang="en-CA">
                <a:solidFill>
                  <a:schemeClr val="bg1"/>
                </a:solidFill>
                <a:effectLst>
                  <a:outerShdw blurRad="38100" dist="38100" dir="2700000" algn="tl">
                    <a:srgbClr val="000000"/>
                  </a:outerShdw>
                </a:effectLst>
              </a:rPr>
              <a:t> in your hearts:</a:t>
            </a:r>
            <a:endParaRPr lang="en-US">
              <a:solidFill>
                <a:schemeClr val="bg1"/>
              </a:solidFill>
              <a:effectLst>
                <a:outerShdw blurRad="38100" dist="38100" dir="2700000" algn="tl">
                  <a:srgbClr val="000000"/>
                </a:outerShdw>
              </a:effectLst>
            </a:endParaRPr>
          </a:p>
          <a:p>
            <a:pPr algn="ctr" eaLnBrk="1" hangingPunct="1">
              <a:spcBef>
                <a:spcPct val="50000"/>
              </a:spcBef>
            </a:pPr>
            <a:r>
              <a:rPr lang="en-CA">
                <a:solidFill>
                  <a:schemeClr val="bg1"/>
                </a:solidFill>
                <a:effectLst>
                  <a:outerShdw blurRad="38100" dist="38100" dir="2700000" algn="tl">
                    <a:srgbClr val="000000"/>
                  </a:outerShdw>
                </a:effectLst>
              </a:rPr>
              <a:t>2</a:t>
            </a:r>
            <a:r>
              <a:rPr lang="en-US">
                <a:solidFill>
                  <a:schemeClr val="bg1"/>
                </a:solidFill>
                <a:effectLst>
                  <a:outerShdw blurRad="38100" dist="38100" dir="2700000" algn="tl">
                    <a:srgbClr val="000000"/>
                  </a:outerShdw>
                </a:effectLst>
              </a:rPr>
              <a:t> Peter</a:t>
            </a:r>
            <a:r>
              <a:rPr lang="en-CA">
                <a:solidFill>
                  <a:schemeClr val="bg1"/>
                </a:solidFill>
                <a:effectLst>
                  <a:outerShdw blurRad="38100" dist="38100" dir="2700000" algn="tl">
                    <a:srgbClr val="000000"/>
                  </a:outerShdw>
                </a:effectLst>
              </a:rPr>
              <a:t> 1:19</a:t>
            </a:r>
          </a:p>
        </p:txBody>
      </p:sp>
      <p:sp>
        <p:nvSpPr>
          <p:cNvPr id="8" name="Title 1"/>
          <p:cNvSpPr txBox="1">
            <a:spLocks/>
          </p:cNvSpPr>
          <p:nvPr/>
        </p:nvSpPr>
        <p:spPr>
          <a:xfrm>
            <a:off x="457200" y="457200"/>
            <a:ext cx="8229600" cy="91440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5400" dirty="0">
                <a:solidFill>
                  <a:schemeClr val="bg1"/>
                </a:solidFill>
              </a:rPr>
              <a:t>Prophecy is a Light</a:t>
            </a:r>
            <a:endParaRPr lang="en-GB" sz="5400" dirty="0">
              <a:solidFill>
                <a:schemeClr val="bg1"/>
              </a:solidFill>
            </a:endParaRPr>
          </a:p>
        </p:txBody>
      </p:sp>
    </p:spTree>
    <p:extLst>
      <p:ext uri="{BB962C8B-B14F-4D97-AF65-F5344CB8AC3E}">
        <p14:creationId xmlns:p14="http://schemas.microsoft.com/office/powerpoint/2010/main" val="3982958688"/>
      </p:ext>
    </p:extLst>
  </p:cSld>
  <p:clrMapOvr>
    <a:masterClrMapping/>
  </p:clrMapOvr>
  <p:transition>
    <p:pull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0661"/>
                                        </p:tgtEl>
                                        <p:attrNameLst>
                                          <p:attrName>style.visibility</p:attrName>
                                        </p:attrNameLst>
                                      </p:cBhvr>
                                      <p:to>
                                        <p:strVal val="visible"/>
                                      </p:to>
                                    </p:set>
                                    <p:anim calcmode="lin" valueType="num">
                                      <p:cBhvr>
                                        <p:cTn id="7" dur="500" fill="hold"/>
                                        <p:tgtEl>
                                          <p:spTgt spid="70661"/>
                                        </p:tgtEl>
                                        <p:attrNameLst>
                                          <p:attrName>ppt_w</p:attrName>
                                        </p:attrNameLst>
                                      </p:cBhvr>
                                      <p:tavLst>
                                        <p:tav tm="0">
                                          <p:val>
                                            <p:fltVal val="0"/>
                                          </p:val>
                                        </p:tav>
                                        <p:tav tm="100000">
                                          <p:val>
                                            <p:strVal val="#ppt_w"/>
                                          </p:val>
                                        </p:tav>
                                      </p:tavLst>
                                    </p:anim>
                                    <p:anim calcmode="lin" valueType="num">
                                      <p:cBhvr>
                                        <p:cTn id="8" dur="500" fill="hold"/>
                                        <p:tgtEl>
                                          <p:spTgt spid="7066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1"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1" name="Rectangle 3"/>
          <p:cNvSpPr>
            <a:spLocks noGrp="1" noChangeArrowheads="1"/>
          </p:cNvSpPr>
          <p:nvPr>
            <p:ph type="body" idx="4294967295"/>
          </p:nvPr>
        </p:nvSpPr>
        <p:spPr>
          <a:xfrm>
            <a:off x="304800" y="1219200"/>
            <a:ext cx="2009775" cy="327025"/>
          </a:xfrm>
          <a:noFill/>
          <a:ln/>
        </p:spPr>
        <p:txBody>
          <a:bodyPr lIns="0" tIns="0" rIns="0" bIns="0">
            <a:normAutofit lnSpcReduction="10000"/>
          </a:bodyPr>
          <a:lstStyle/>
          <a:p>
            <a:pPr marL="0" indent="0" algn="ctr">
              <a:lnSpc>
                <a:spcPct val="90000"/>
              </a:lnSpc>
              <a:spcBef>
                <a:spcPct val="0"/>
              </a:spcBef>
              <a:buFontTx/>
              <a:buNone/>
            </a:pPr>
            <a:r>
              <a:rPr lang="en-AU" sz="2400" b="1">
                <a:solidFill>
                  <a:srgbClr val="FFFFFF"/>
                </a:solidFill>
              </a:rPr>
              <a:t>Head of Gold</a:t>
            </a:r>
          </a:p>
        </p:txBody>
      </p:sp>
      <p:sp>
        <p:nvSpPr>
          <p:cNvPr id="73732" name="Rectangle 4"/>
          <p:cNvSpPr>
            <a:spLocks noGrp="1" noChangeArrowheads="1"/>
          </p:cNvSpPr>
          <p:nvPr>
            <p:ph type="body" idx="4294967295"/>
          </p:nvPr>
        </p:nvSpPr>
        <p:spPr>
          <a:xfrm>
            <a:off x="3048000" y="2286000"/>
            <a:ext cx="3246438" cy="327025"/>
          </a:xfrm>
          <a:noFill/>
          <a:ln/>
        </p:spPr>
        <p:txBody>
          <a:bodyPr lIns="0" tIns="0" rIns="0" bIns="0">
            <a:normAutofit lnSpcReduction="10000"/>
          </a:bodyPr>
          <a:lstStyle/>
          <a:p>
            <a:pPr marL="0" indent="0">
              <a:lnSpc>
                <a:spcPct val="90000"/>
              </a:lnSpc>
              <a:spcBef>
                <a:spcPct val="0"/>
              </a:spcBef>
              <a:buFontTx/>
              <a:buNone/>
            </a:pPr>
            <a:r>
              <a:rPr lang="en-AU" sz="2400" b="1">
                <a:solidFill>
                  <a:srgbClr val="FFFFFF"/>
                </a:solidFill>
              </a:rPr>
              <a:t>Babylon (605-539 BC)</a:t>
            </a:r>
          </a:p>
        </p:txBody>
      </p:sp>
      <p:sp>
        <p:nvSpPr>
          <p:cNvPr id="73733" name="Rectangle 5"/>
          <p:cNvSpPr>
            <a:spLocks noGrp="1" noChangeArrowheads="1"/>
          </p:cNvSpPr>
          <p:nvPr>
            <p:ph type="body" idx="4294967295"/>
          </p:nvPr>
        </p:nvSpPr>
        <p:spPr>
          <a:xfrm>
            <a:off x="457200" y="3810000"/>
            <a:ext cx="2319338" cy="644525"/>
          </a:xfrm>
          <a:noFill/>
          <a:ln/>
        </p:spPr>
        <p:txBody>
          <a:bodyPr lIns="0" tIns="0" rIns="0" bIns="0">
            <a:normAutofit lnSpcReduction="10000"/>
          </a:bodyPr>
          <a:lstStyle/>
          <a:p>
            <a:pPr marL="0" indent="0" algn="ctr">
              <a:lnSpc>
                <a:spcPct val="90000"/>
              </a:lnSpc>
              <a:spcBef>
                <a:spcPct val="0"/>
              </a:spcBef>
              <a:buFontTx/>
              <a:buNone/>
            </a:pPr>
            <a:r>
              <a:rPr lang="en-AU" sz="2400" b="1">
                <a:solidFill>
                  <a:srgbClr val="FFFFFF"/>
                </a:solidFill>
              </a:rPr>
              <a:t>Breast &amp; Arms of Silver</a:t>
            </a:r>
          </a:p>
        </p:txBody>
      </p:sp>
      <p:sp>
        <p:nvSpPr>
          <p:cNvPr id="73734" name="Rectangle 6"/>
          <p:cNvSpPr>
            <a:spLocks noGrp="1" noChangeArrowheads="1"/>
          </p:cNvSpPr>
          <p:nvPr>
            <p:ph type="body" idx="4294967295"/>
          </p:nvPr>
        </p:nvSpPr>
        <p:spPr>
          <a:xfrm>
            <a:off x="3352800" y="4114800"/>
            <a:ext cx="3840163" cy="327025"/>
          </a:xfrm>
          <a:noFill/>
          <a:ln/>
        </p:spPr>
        <p:txBody>
          <a:bodyPr lIns="0" tIns="0" rIns="0" bIns="0">
            <a:normAutofit lnSpcReduction="10000"/>
          </a:bodyPr>
          <a:lstStyle/>
          <a:p>
            <a:pPr marL="0" indent="0">
              <a:lnSpc>
                <a:spcPct val="90000"/>
              </a:lnSpc>
              <a:spcBef>
                <a:spcPct val="0"/>
              </a:spcBef>
              <a:buFontTx/>
              <a:buNone/>
            </a:pPr>
            <a:r>
              <a:rPr lang="en-AU" sz="2400" b="1">
                <a:solidFill>
                  <a:srgbClr val="FFFFFF"/>
                </a:solidFill>
              </a:rPr>
              <a:t>Medo-Persia (539-331 BC)</a:t>
            </a:r>
          </a:p>
        </p:txBody>
      </p:sp>
      <p:pic>
        <p:nvPicPr>
          <p:cNvPr id="73735" name="Picture 7" descr="C:\WINDOWS\Desktop\chris\daniel\image he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2362200" cy="1768475"/>
          </a:xfrm>
          <a:prstGeom prst="rect">
            <a:avLst/>
          </a:prstGeom>
          <a:noFill/>
          <a:extLst>
            <a:ext uri="{909E8E84-426E-40dd-AFC4-6F175D3DCCD1}">
              <a14:hiddenFill xmlns:a14="http://schemas.microsoft.com/office/drawing/2010/main" xmlns="">
                <a:solidFill>
                  <a:srgbClr val="FFFFFF"/>
                </a:solidFill>
              </a14:hiddenFill>
            </a:ext>
          </a:extLst>
        </p:spPr>
      </p:pic>
      <p:pic>
        <p:nvPicPr>
          <p:cNvPr id="73736" name="Picture 8" descr="C:\WINDOWS\Desktop\chris\daniel\image brea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876800"/>
            <a:ext cx="2286000" cy="1697038"/>
          </a:xfrm>
          <a:prstGeom prst="rect">
            <a:avLst/>
          </a:prstGeom>
          <a:noFill/>
          <a:extLst>
            <a:ext uri="{909E8E84-426E-40dd-AFC4-6F175D3DCCD1}">
              <a14:hiddenFill xmlns:a14="http://schemas.microsoft.com/office/drawing/2010/main" xmlns="">
                <a:solidFill>
                  <a:srgbClr val="FFFFFF"/>
                </a:solidFill>
              </a14:hiddenFill>
            </a:ext>
          </a:extLst>
        </p:spPr>
      </p:pic>
      <p:pic>
        <p:nvPicPr>
          <p:cNvPr id="73737" name="Picture 9" descr="C:\WINDOWS\Desktop\chris\daniel\babylonGOOD.gif"/>
          <p:cNvPicPr>
            <a:picLocks noChangeAspect="1" noChangeArrowheads="1"/>
          </p:cNvPicPr>
          <p:nvPr/>
        </p:nvPicPr>
        <p:blipFill>
          <a:blip r:embed="rId5">
            <a:extLst>
              <a:ext uri="{28A0092B-C50C-407E-A947-70E740481C1C}">
                <a14:useLocalDpi xmlns:a14="http://schemas.microsoft.com/office/drawing/2010/main" val="0"/>
              </a:ext>
            </a:extLst>
          </a:blip>
          <a:srcRect t="3267" r="1587" b="11777"/>
          <a:stretch>
            <a:fillRect/>
          </a:stretch>
        </p:blipFill>
        <p:spPr bwMode="auto">
          <a:xfrm>
            <a:off x="6248400" y="1371600"/>
            <a:ext cx="2362200" cy="1981200"/>
          </a:xfrm>
          <a:prstGeom prst="rect">
            <a:avLst/>
          </a:prstGeom>
          <a:noFill/>
          <a:extLst>
            <a:ext uri="{909E8E84-426E-40dd-AFC4-6F175D3DCCD1}">
              <a14:hiddenFill xmlns:a14="http://schemas.microsoft.com/office/drawing/2010/main" xmlns="">
                <a:solidFill>
                  <a:srgbClr val="FFFFFF"/>
                </a:solidFill>
              </a14:hiddenFill>
            </a:ext>
          </a:extLst>
        </p:spPr>
      </p:pic>
      <p:pic>
        <p:nvPicPr>
          <p:cNvPr id="73738" name="Picture 10" descr="C:\WINDOWS\Desktop\chris\daniel\persianGOOD.gif"/>
          <p:cNvPicPr>
            <a:picLocks noChangeAspect="1" noChangeArrowheads="1"/>
          </p:cNvPicPr>
          <p:nvPr/>
        </p:nvPicPr>
        <p:blipFill>
          <a:blip r:embed="rId6">
            <a:extLst>
              <a:ext uri="{28A0092B-C50C-407E-A947-70E740481C1C}">
                <a14:useLocalDpi xmlns:a14="http://schemas.microsoft.com/office/drawing/2010/main" val="0"/>
              </a:ext>
            </a:extLst>
          </a:blip>
          <a:srcRect l="1111" t="2542" r="16667" b="9322"/>
          <a:stretch>
            <a:fillRect/>
          </a:stretch>
        </p:blipFill>
        <p:spPr bwMode="auto">
          <a:xfrm>
            <a:off x="4419600" y="4568825"/>
            <a:ext cx="4343400" cy="228917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itle 1"/>
          <p:cNvSpPr txBox="1">
            <a:spLocks/>
          </p:cNvSpPr>
          <p:nvPr/>
        </p:nvSpPr>
        <p:spPr>
          <a:xfrm>
            <a:off x="533400" y="152400"/>
            <a:ext cx="8229600" cy="91440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AU" sz="5400" b="1" dirty="0">
                <a:solidFill>
                  <a:srgbClr val="FFFFFF"/>
                </a:solidFill>
                <a:effectLst>
                  <a:outerShdw blurRad="38100" dist="38100" dir="2700000" algn="tl">
                    <a:srgbClr val="000000"/>
                  </a:outerShdw>
                </a:effectLst>
              </a:rPr>
              <a:t>Daniel 2 Reveals World History</a:t>
            </a:r>
            <a:endParaRPr lang="en-GB" sz="5400" dirty="0">
              <a:solidFill>
                <a:schemeClr val="bg1"/>
              </a:solidFill>
            </a:endParaRPr>
          </a:p>
        </p:txBody>
      </p:sp>
    </p:spTree>
    <p:extLst>
      <p:ext uri="{BB962C8B-B14F-4D97-AF65-F5344CB8AC3E}">
        <p14:creationId xmlns:p14="http://schemas.microsoft.com/office/powerpoint/2010/main" val="1370372038"/>
      </p:ext>
    </p:extLst>
  </p:cSld>
  <p:clrMapOvr>
    <a:masterClrMapping/>
  </p:clrMapOvr>
  <p:transition spd="slow">
    <p:blinds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3"/>
          <p:cNvSpPr>
            <a:spLocks noChangeArrowheads="1"/>
          </p:cNvSpPr>
          <p:nvPr/>
        </p:nvSpPr>
        <p:spPr bwMode="auto">
          <a:xfrm>
            <a:off x="457200" y="914400"/>
            <a:ext cx="2430463"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pPr algn="ctr"/>
            <a:r>
              <a:rPr lang="en-AU" b="1">
                <a:solidFill>
                  <a:srgbClr val="FFFFFF"/>
                </a:solidFill>
              </a:rPr>
              <a:t>Belly &amp; Thighs of Brass</a:t>
            </a:r>
          </a:p>
        </p:txBody>
      </p:sp>
      <p:sp>
        <p:nvSpPr>
          <p:cNvPr id="75780" name="Rectangle 4"/>
          <p:cNvSpPr>
            <a:spLocks noChangeArrowheads="1"/>
          </p:cNvSpPr>
          <p:nvPr/>
        </p:nvSpPr>
        <p:spPr bwMode="auto">
          <a:xfrm>
            <a:off x="3429000" y="1066800"/>
            <a:ext cx="3246438" cy="32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r>
              <a:rPr lang="en-AU" b="1">
                <a:solidFill>
                  <a:srgbClr val="FFFFFF"/>
                </a:solidFill>
              </a:rPr>
              <a:t>Greece (331-168 BC)</a:t>
            </a:r>
          </a:p>
        </p:txBody>
      </p:sp>
      <p:sp>
        <p:nvSpPr>
          <p:cNvPr id="75781" name="Rectangle 5"/>
          <p:cNvSpPr>
            <a:spLocks noChangeArrowheads="1"/>
          </p:cNvSpPr>
          <p:nvPr/>
        </p:nvSpPr>
        <p:spPr bwMode="auto">
          <a:xfrm>
            <a:off x="381000" y="5105400"/>
            <a:ext cx="2009775" cy="32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pPr algn="ctr"/>
            <a:r>
              <a:rPr lang="en-AU" b="1">
                <a:solidFill>
                  <a:srgbClr val="FFFFFF"/>
                </a:solidFill>
              </a:rPr>
              <a:t>Legs of Iron</a:t>
            </a:r>
          </a:p>
        </p:txBody>
      </p:sp>
      <p:sp>
        <p:nvSpPr>
          <p:cNvPr id="75782" name="Rectangle 6"/>
          <p:cNvSpPr>
            <a:spLocks noChangeArrowheads="1"/>
          </p:cNvSpPr>
          <p:nvPr/>
        </p:nvSpPr>
        <p:spPr bwMode="auto">
          <a:xfrm>
            <a:off x="2209800" y="3962400"/>
            <a:ext cx="3511550" cy="32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r>
              <a:rPr lang="en-AU" b="1">
                <a:solidFill>
                  <a:srgbClr val="FFFFFF"/>
                </a:solidFill>
              </a:rPr>
              <a:t>Rome (168 BC - AD 476)</a:t>
            </a:r>
          </a:p>
        </p:txBody>
      </p:sp>
      <p:pic>
        <p:nvPicPr>
          <p:cNvPr id="75783" name="Picture 7" descr="C:\WINDOWS\Desktop\chris\daniel\image leg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572000"/>
            <a:ext cx="2133600" cy="1598613"/>
          </a:xfrm>
          <a:prstGeom prst="rect">
            <a:avLst/>
          </a:prstGeom>
          <a:noFill/>
          <a:extLst>
            <a:ext uri="{909E8E84-426E-40dd-AFC4-6F175D3DCCD1}">
              <a14:hiddenFill xmlns:a14="http://schemas.microsoft.com/office/drawing/2010/main" xmlns="">
                <a:solidFill>
                  <a:srgbClr val="FFFFFF"/>
                </a:solidFill>
              </a14:hiddenFill>
            </a:ext>
          </a:extLst>
        </p:spPr>
      </p:pic>
      <p:pic>
        <p:nvPicPr>
          <p:cNvPr id="75784" name="Picture 8" descr="C:\WINDOWS\Desktop\chris\daniel\image wai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752600"/>
            <a:ext cx="2057400" cy="1539875"/>
          </a:xfrm>
          <a:prstGeom prst="rect">
            <a:avLst/>
          </a:prstGeom>
          <a:noFill/>
          <a:extLst>
            <a:ext uri="{909E8E84-426E-40dd-AFC4-6F175D3DCCD1}">
              <a14:hiddenFill xmlns:a14="http://schemas.microsoft.com/office/drawing/2010/main" xmlns="">
                <a:solidFill>
                  <a:srgbClr val="FFFFFF"/>
                </a:solidFill>
              </a14:hiddenFill>
            </a:ext>
          </a:extLst>
        </p:spPr>
      </p:pic>
      <p:pic>
        <p:nvPicPr>
          <p:cNvPr id="75785" name="Picture 9" descr="C:\WINDOWS\Desktop\chris\daniel\romanempGOOD.gif"/>
          <p:cNvPicPr>
            <a:picLocks noChangeAspect="1" noChangeArrowheads="1"/>
          </p:cNvPicPr>
          <p:nvPr/>
        </p:nvPicPr>
        <p:blipFill>
          <a:blip r:embed="rId5">
            <a:extLst>
              <a:ext uri="{28A0092B-C50C-407E-A947-70E740481C1C}">
                <a14:useLocalDpi xmlns:a14="http://schemas.microsoft.com/office/drawing/2010/main" val="0"/>
              </a:ext>
            </a:extLst>
          </a:blip>
          <a:srcRect l="1277" t="1846" r="1245" b="11441"/>
          <a:stretch>
            <a:fillRect/>
          </a:stretch>
        </p:blipFill>
        <p:spPr bwMode="auto">
          <a:xfrm>
            <a:off x="5486400" y="4419600"/>
            <a:ext cx="3048000" cy="2211388"/>
          </a:xfrm>
          <a:prstGeom prst="rect">
            <a:avLst/>
          </a:prstGeom>
          <a:noFill/>
          <a:extLst>
            <a:ext uri="{909E8E84-426E-40dd-AFC4-6F175D3DCCD1}">
              <a14:hiddenFill xmlns:a14="http://schemas.microsoft.com/office/drawing/2010/main" xmlns="">
                <a:solidFill>
                  <a:srgbClr val="FFFFFF"/>
                </a:solidFill>
              </a14:hiddenFill>
            </a:ext>
          </a:extLst>
        </p:spPr>
      </p:pic>
      <p:pic>
        <p:nvPicPr>
          <p:cNvPr id="75786" name="Picture 10" descr="C:\WINDOWS\Desktop\chris\daniel\greek3GOOD.gif"/>
          <p:cNvPicPr>
            <a:picLocks noChangeAspect="1" noChangeArrowheads="1"/>
          </p:cNvPicPr>
          <p:nvPr/>
        </p:nvPicPr>
        <p:blipFill>
          <a:blip r:embed="rId6">
            <a:extLst>
              <a:ext uri="{28A0092B-C50C-407E-A947-70E740481C1C}">
                <a14:useLocalDpi xmlns:a14="http://schemas.microsoft.com/office/drawing/2010/main" val="0"/>
              </a:ext>
            </a:extLst>
          </a:blip>
          <a:srcRect l="26758" t="3157" r="1070" b="8669"/>
          <a:stretch>
            <a:fillRect/>
          </a:stretch>
        </p:blipFill>
        <p:spPr bwMode="auto">
          <a:xfrm>
            <a:off x="3581400" y="1600200"/>
            <a:ext cx="3276600" cy="1776413"/>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txBox="1">
            <a:spLocks/>
          </p:cNvSpPr>
          <p:nvPr/>
        </p:nvSpPr>
        <p:spPr>
          <a:xfrm>
            <a:off x="533400" y="133133"/>
            <a:ext cx="8077200" cy="70506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5400" dirty="0">
                <a:solidFill>
                  <a:schemeClr val="bg1"/>
                </a:solidFill>
                <a:effectLst>
                  <a:outerShdw blurRad="38100" dist="38100" dir="2700000" algn="tl">
                    <a:srgbClr val="000000"/>
                  </a:outerShdw>
                </a:effectLst>
              </a:rPr>
              <a:t>History Continued…</a:t>
            </a:r>
            <a:endParaRPr lang="en-GB" sz="5400" dirty="0">
              <a:solidFill>
                <a:schemeClr val="bg1"/>
              </a:solidFill>
            </a:endParaRPr>
          </a:p>
        </p:txBody>
      </p:sp>
    </p:spTree>
    <p:extLst>
      <p:ext uri="{BB962C8B-B14F-4D97-AF65-F5344CB8AC3E}">
        <p14:creationId xmlns:p14="http://schemas.microsoft.com/office/powerpoint/2010/main" val="3042802873"/>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685800" y="838200"/>
            <a:ext cx="2743200" cy="644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pPr algn="ctr"/>
            <a:r>
              <a:rPr lang="en-AU" sz="2400" b="1" dirty="0">
                <a:solidFill>
                  <a:srgbClr val="FFFFFF"/>
                </a:solidFill>
              </a:rPr>
              <a:t>Feet and Toes of Iron &amp; Clay</a:t>
            </a:r>
          </a:p>
        </p:txBody>
      </p:sp>
      <p:sp>
        <p:nvSpPr>
          <p:cNvPr id="77827" name="Rectangle 3"/>
          <p:cNvSpPr>
            <a:spLocks noChangeArrowheads="1"/>
          </p:cNvSpPr>
          <p:nvPr/>
        </p:nvSpPr>
        <p:spPr bwMode="auto">
          <a:xfrm>
            <a:off x="4495800" y="3546475"/>
            <a:ext cx="3511550" cy="644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lstStyle/>
          <a:p>
            <a:pPr>
              <a:lnSpc>
                <a:spcPct val="90000"/>
              </a:lnSpc>
            </a:pPr>
            <a:r>
              <a:rPr lang="en-AU" b="1" dirty="0">
                <a:solidFill>
                  <a:srgbClr val="FFFFFF"/>
                </a:solidFill>
              </a:rPr>
              <a:t>“United” Europe (EU)</a:t>
            </a:r>
          </a:p>
          <a:p>
            <a:pPr>
              <a:lnSpc>
                <a:spcPct val="90000"/>
              </a:lnSpc>
            </a:pPr>
            <a:r>
              <a:rPr lang="en-AU" b="1" dirty="0">
                <a:solidFill>
                  <a:srgbClr val="FFFFFF"/>
                </a:solidFill>
              </a:rPr>
              <a:t>(AD 476 - present)</a:t>
            </a:r>
          </a:p>
        </p:txBody>
      </p:sp>
      <p:pic>
        <p:nvPicPr>
          <p:cNvPr id="77828" name="Picture 4" descr="C:\WINDOWS\Desktop\chris\daniel\image fe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97050"/>
            <a:ext cx="2597796" cy="1936750"/>
          </a:xfrm>
          <a:prstGeom prst="rect">
            <a:avLst/>
          </a:prstGeom>
          <a:noFill/>
          <a:extLst>
            <a:ext uri="{909E8E84-426E-40dd-AFC4-6F175D3DCCD1}">
              <a14:hiddenFill xmlns:a14="http://schemas.microsoft.com/office/drawing/2010/main" xmlns="">
                <a:solidFill>
                  <a:srgbClr val="FFFFFF"/>
                </a:solidFill>
              </a14:hiddenFill>
            </a:ext>
          </a:extLst>
        </p:spPr>
      </p:pic>
      <p:pic>
        <p:nvPicPr>
          <p:cNvPr id="77829" name="Picture 5" descr="C:\WINDOWS\Desktop\chris\daniel\eu map.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944680"/>
            <a:ext cx="3581400" cy="2408119"/>
          </a:xfrm>
          <a:prstGeom prst="rect">
            <a:avLst/>
          </a:prstGeom>
          <a:noFill/>
          <a:extLst>
            <a:ext uri="{909E8E84-426E-40dd-AFC4-6F175D3DCCD1}">
              <a14:hiddenFill xmlns:a14="http://schemas.microsoft.com/office/drawing/2010/main" xmlns="">
                <a:solidFill>
                  <a:srgbClr val="FFFFFF"/>
                </a:solidFill>
              </a14:hiddenFill>
            </a:ext>
          </a:extLst>
        </p:spPr>
      </p:pic>
      <p:sp>
        <p:nvSpPr>
          <p:cNvPr id="77831" name="Text Box 7"/>
          <p:cNvSpPr txBox="1">
            <a:spLocks noChangeArrowheads="1"/>
          </p:cNvSpPr>
          <p:nvPr/>
        </p:nvSpPr>
        <p:spPr bwMode="auto">
          <a:xfrm>
            <a:off x="381000" y="4419600"/>
            <a:ext cx="48768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114300">
              <a:defRPr sz="2400">
                <a:solidFill>
                  <a:schemeClr val="tx1"/>
                </a:solidFill>
                <a:latin typeface="Times New Roman" pitchFamily="18" charset="0"/>
              </a:defRPr>
            </a:lvl2pPr>
            <a:lvl3pPr marL="228600">
              <a:defRPr sz="2400">
                <a:solidFill>
                  <a:schemeClr val="tx1"/>
                </a:solidFill>
                <a:latin typeface="Times New Roman" pitchFamily="18" charset="0"/>
              </a:defRPr>
            </a:lvl3pPr>
            <a:lvl4pPr marL="342900">
              <a:defRPr sz="2400">
                <a:solidFill>
                  <a:schemeClr val="tx1"/>
                </a:solidFill>
                <a:latin typeface="Times New Roman" pitchFamily="18" charset="0"/>
              </a:defRPr>
            </a:lvl4pPr>
            <a:lvl5pPr marL="457200">
              <a:defRPr sz="2400">
                <a:solidFill>
                  <a:schemeClr val="tx1"/>
                </a:solidFill>
                <a:latin typeface="Times New Roman" pitchFamily="18" charset="0"/>
              </a:defRPr>
            </a:lvl5pPr>
            <a:lvl6pPr marL="914400" fontAlgn="base">
              <a:spcBef>
                <a:spcPct val="0"/>
              </a:spcBef>
              <a:spcAft>
                <a:spcPct val="0"/>
              </a:spcAft>
              <a:defRPr sz="2400">
                <a:solidFill>
                  <a:schemeClr val="tx1"/>
                </a:solidFill>
                <a:latin typeface="Times New Roman" pitchFamily="18" charset="0"/>
              </a:defRPr>
            </a:lvl6pPr>
            <a:lvl7pPr marL="1371600" fontAlgn="base">
              <a:spcBef>
                <a:spcPct val="0"/>
              </a:spcBef>
              <a:spcAft>
                <a:spcPct val="0"/>
              </a:spcAft>
              <a:defRPr sz="2400">
                <a:solidFill>
                  <a:schemeClr val="tx1"/>
                </a:solidFill>
                <a:latin typeface="Times New Roman" pitchFamily="18" charset="0"/>
              </a:defRPr>
            </a:lvl7pPr>
            <a:lvl8pPr marL="1828800" fontAlgn="base">
              <a:spcBef>
                <a:spcPct val="0"/>
              </a:spcBef>
              <a:spcAft>
                <a:spcPct val="0"/>
              </a:spcAft>
              <a:defRPr sz="2400">
                <a:solidFill>
                  <a:schemeClr val="tx1"/>
                </a:solidFill>
                <a:latin typeface="Times New Roman" pitchFamily="18" charset="0"/>
              </a:defRPr>
            </a:lvl8pPr>
            <a:lvl9pPr marL="2286000" fontAlgn="base">
              <a:spcBef>
                <a:spcPct val="0"/>
              </a:spcBef>
              <a:spcAft>
                <a:spcPct val="0"/>
              </a:spcAft>
              <a:defRPr sz="2400">
                <a:solidFill>
                  <a:schemeClr val="tx1"/>
                </a:solidFill>
                <a:latin typeface="Times New Roman" pitchFamily="18" charset="0"/>
              </a:defRPr>
            </a:lvl9pPr>
          </a:lstStyle>
          <a:p>
            <a:pPr>
              <a:spcBef>
                <a:spcPct val="50000"/>
              </a:spcBef>
            </a:pPr>
            <a:r>
              <a:rPr lang="en-US" sz="3200">
                <a:solidFill>
                  <a:schemeClr val="bg1"/>
                </a:solidFill>
                <a:effectLst>
                  <a:outerShdw blurRad="38100" dist="38100" dir="2700000" algn="tl">
                    <a:srgbClr val="000000"/>
                  </a:outerShdw>
                </a:effectLst>
                <a:latin typeface="Arial" charset="0"/>
              </a:rPr>
              <a:t>And the Future!</a:t>
            </a:r>
            <a:endParaRPr lang="en-CA" sz="3200">
              <a:solidFill>
                <a:schemeClr val="bg1"/>
              </a:solidFill>
              <a:effectLst>
                <a:outerShdw blurRad="38100" dist="38100" dir="2700000" algn="tl">
                  <a:srgbClr val="000000"/>
                </a:outerShdw>
              </a:effectLst>
              <a:latin typeface="Arial" charset="0"/>
            </a:endParaRPr>
          </a:p>
        </p:txBody>
      </p:sp>
      <p:sp>
        <p:nvSpPr>
          <p:cNvPr id="77832" name="Text Box 8"/>
          <p:cNvSpPr txBox="1">
            <a:spLocks noChangeArrowheads="1"/>
          </p:cNvSpPr>
          <p:nvPr/>
        </p:nvSpPr>
        <p:spPr bwMode="auto">
          <a:xfrm>
            <a:off x="762000" y="5334000"/>
            <a:ext cx="4038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114300">
              <a:defRPr sz="2400">
                <a:solidFill>
                  <a:schemeClr val="tx1"/>
                </a:solidFill>
                <a:latin typeface="Times New Roman" pitchFamily="18" charset="0"/>
              </a:defRPr>
            </a:lvl2pPr>
            <a:lvl3pPr marL="228600">
              <a:defRPr sz="2400">
                <a:solidFill>
                  <a:schemeClr val="tx1"/>
                </a:solidFill>
                <a:latin typeface="Times New Roman" pitchFamily="18" charset="0"/>
              </a:defRPr>
            </a:lvl3pPr>
            <a:lvl4pPr marL="342900">
              <a:defRPr sz="2400">
                <a:solidFill>
                  <a:schemeClr val="tx1"/>
                </a:solidFill>
                <a:latin typeface="Times New Roman" pitchFamily="18" charset="0"/>
              </a:defRPr>
            </a:lvl4pPr>
            <a:lvl5pPr marL="457200">
              <a:defRPr sz="2400">
                <a:solidFill>
                  <a:schemeClr val="tx1"/>
                </a:solidFill>
                <a:latin typeface="Times New Roman" pitchFamily="18" charset="0"/>
              </a:defRPr>
            </a:lvl5pPr>
            <a:lvl6pPr marL="914400" fontAlgn="base">
              <a:spcBef>
                <a:spcPct val="0"/>
              </a:spcBef>
              <a:spcAft>
                <a:spcPct val="0"/>
              </a:spcAft>
              <a:defRPr sz="2400">
                <a:solidFill>
                  <a:schemeClr val="tx1"/>
                </a:solidFill>
                <a:latin typeface="Times New Roman" pitchFamily="18" charset="0"/>
              </a:defRPr>
            </a:lvl6pPr>
            <a:lvl7pPr marL="1371600" fontAlgn="base">
              <a:spcBef>
                <a:spcPct val="0"/>
              </a:spcBef>
              <a:spcAft>
                <a:spcPct val="0"/>
              </a:spcAft>
              <a:defRPr sz="2400">
                <a:solidFill>
                  <a:schemeClr val="tx1"/>
                </a:solidFill>
                <a:latin typeface="Times New Roman" pitchFamily="18" charset="0"/>
              </a:defRPr>
            </a:lvl7pPr>
            <a:lvl8pPr marL="1828800" fontAlgn="base">
              <a:spcBef>
                <a:spcPct val="0"/>
              </a:spcBef>
              <a:spcAft>
                <a:spcPct val="0"/>
              </a:spcAft>
              <a:defRPr sz="2400">
                <a:solidFill>
                  <a:schemeClr val="tx1"/>
                </a:solidFill>
                <a:latin typeface="Times New Roman" pitchFamily="18" charset="0"/>
              </a:defRPr>
            </a:lvl8pPr>
            <a:lvl9pPr marL="2286000" fontAlgn="base">
              <a:spcBef>
                <a:spcPct val="0"/>
              </a:spcBef>
              <a:spcAft>
                <a:spcPct val="0"/>
              </a:spcAft>
              <a:defRPr sz="2400">
                <a:solidFill>
                  <a:schemeClr val="tx1"/>
                </a:solidFill>
                <a:latin typeface="Times New Roman" pitchFamily="18" charset="0"/>
              </a:defRPr>
            </a:lvl9pPr>
          </a:lstStyle>
          <a:p>
            <a:pPr>
              <a:spcBef>
                <a:spcPct val="50000"/>
              </a:spcBef>
            </a:pPr>
            <a:r>
              <a:rPr lang="en-US">
                <a:solidFill>
                  <a:schemeClr val="bg1"/>
                </a:solidFill>
                <a:latin typeface="Arial" charset="0"/>
              </a:rPr>
              <a:t>God’s Kingdom on Earth</a:t>
            </a:r>
            <a:endParaRPr lang="en-CA">
              <a:solidFill>
                <a:schemeClr val="bg1"/>
              </a:solidFill>
              <a:latin typeface="Arial" charset="0"/>
            </a:endParaRPr>
          </a:p>
        </p:txBody>
      </p:sp>
      <p:pic>
        <p:nvPicPr>
          <p:cNvPr id="77833" name="Picture 9" descr="C:\Documents and Settings\Chris Sales\Desktop\from Oz\to Oz\Daniel Stuff\kingdom\kingdom 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4267200"/>
            <a:ext cx="2133600" cy="2362200"/>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Title 1"/>
          <p:cNvSpPr txBox="1">
            <a:spLocks/>
          </p:cNvSpPr>
          <p:nvPr/>
        </p:nvSpPr>
        <p:spPr>
          <a:xfrm>
            <a:off x="685800" y="152401"/>
            <a:ext cx="8001000" cy="60960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5400" dirty="0">
                <a:solidFill>
                  <a:schemeClr val="bg1"/>
                </a:solidFill>
                <a:effectLst>
                  <a:outerShdw blurRad="38100" dist="38100" dir="2700000" algn="tl">
                    <a:srgbClr val="000000"/>
                  </a:outerShdw>
                </a:effectLst>
              </a:rPr>
              <a:t>History Continued…</a:t>
            </a:r>
            <a:endParaRPr lang="en-GB" sz="5400" dirty="0">
              <a:solidFill>
                <a:schemeClr val="bg1"/>
              </a:solidFill>
            </a:endParaRPr>
          </a:p>
        </p:txBody>
      </p:sp>
    </p:spTree>
    <p:extLst>
      <p:ext uri="{BB962C8B-B14F-4D97-AF65-F5344CB8AC3E}">
        <p14:creationId xmlns:p14="http://schemas.microsoft.com/office/powerpoint/2010/main" val="3473267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3" name="Group 192"/>
          <p:cNvGrpSpPr/>
          <p:nvPr/>
        </p:nvGrpSpPr>
        <p:grpSpPr>
          <a:xfrm>
            <a:off x="71438" y="0"/>
            <a:ext cx="9072562" cy="6858000"/>
            <a:chOff x="71438" y="0"/>
            <a:chExt cx="9072562" cy="6858000"/>
          </a:xfrm>
        </p:grpSpPr>
        <p:sp>
          <p:nvSpPr>
            <p:cNvPr id="104450" name="Rectangle 2"/>
            <p:cNvSpPr>
              <a:spLocks noChangeArrowheads="1"/>
            </p:cNvSpPr>
            <p:nvPr/>
          </p:nvSpPr>
          <p:spPr bwMode="auto">
            <a:xfrm>
              <a:off x="7740650" y="652462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451" name="Rectangle 3"/>
            <p:cNvSpPr>
              <a:spLocks noChangeArrowheads="1"/>
            </p:cNvSpPr>
            <p:nvPr/>
          </p:nvSpPr>
          <p:spPr bwMode="auto">
            <a:xfrm>
              <a:off x="6300788" y="652462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452" name="Rectangle 4"/>
            <p:cNvSpPr>
              <a:spLocks noChangeArrowheads="1"/>
            </p:cNvSpPr>
            <p:nvPr/>
          </p:nvSpPr>
          <p:spPr bwMode="auto">
            <a:xfrm>
              <a:off x="5611813" y="652462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453" name="Rectangle 5"/>
            <p:cNvSpPr>
              <a:spLocks noChangeArrowheads="1"/>
            </p:cNvSpPr>
            <p:nvPr/>
          </p:nvSpPr>
          <p:spPr bwMode="auto">
            <a:xfrm>
              <a:off x="4643438" y="652462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454" name="Rectangle 6"/>
            <p:cNvSpPr>
              <a:spLocks noChangeArrowheads="1"/>
            </p:cNvSpPr>
            <p:nvPr/>
          </p:nvSpPr>
          <p:spPr bwMode="auto">
            <a:xfrm>
              <a:off x="3454400" y="652462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455" name="Rectangle 7"/>
            <p:cNvSpPr>
              <a:spLocks noChangeArrowheads="1"/>
            </p:cNvSpPr>
            <p:nvPr/>
          </p:nvSpPr>
          <p:spPr bwMode="auto">
            <a:xfrm>
              <a:off x="2555875" y="652462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456" name="Rectangle 8"/>
            <p:cNvSpPr>
              <a:spLocks noChangeArrowheads="1"/>
            </p:cNvSpPr>
            <p:nvPr/>
          </p:nvSpPr>
          <p:spPr bwMode="auto">
            <a:xfrm>
              <a:off x="900113" y="652462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Augustine</a:t>
              </a:r>
              <a:endParaRPr lang="en-US" sz="1300" b="1">
                <a:solidFill>
                  <a:schemeClr val="accent3"/>
                </a:solidFill>
                <a:ea typeface="PMingLiU" pitchFamily="18" charset="-120"/>
                <a:cs typeface="Arial" charset="0"/>
              </a:endParaRPr>
            </a:p>
          </p:txBody>
        </p:sp>
        <p:sp>
          <p:nvSpPr>
            <p:cNvPr id="104457" name="Rectangle 9"/>
            <p:cNvSpPr>
              <a:spLocks noChangeArrowheads="1"/>
            </p:cNvSpPr>
            <p:nvPr/>
          </p:nvSpPr>
          <p:spPr bwMode="auto">
            <a:xfrm>
              <a:off x="71438" y="6524625"/>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354-430</a:t>
              </a:r>
              <a:endParaRPr lang="en-US" sz="1300" b="1">
                <a:solidFill>
                  <a:schemeClr val="accent3"/>
                </a:solidFill>
                <a:ea typeface="PMingLiU" pitchFamily="18" charset="-120"/>
                <a:cs typeface="Arial" charset="0"/>
              </a:endParaRPr>
            </a:p>
          </p:txBody>
        </p:sp>
        <p:sp>
          <p:nvSpPr>
            <p:cNvPr id="104458" name="Rectangle 10"/>
            <p:cNvSpPr>
              <a:spLocks noChangeArrowheads="1"/>
            </p:cNvSpPr>
            <p:nvPr/>
          </p:nvSpPr>
          <p:spPr bwMode="auto">
            <a:xfrm>
              <a:off x="7740650" y="623570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459" name="Rectangle 11"/>
            <p:cNvSpPr>
              <a:spLocks noChangeArrowheads="1"/>
            </p:cNvSpPr>
            <p:nvPr/>
          </p:nvSpPr>
          <p:spPr bwMode="auto">
            <a:xfrm>
              <a:off x="6300788" y="623570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460" name="Rectangle 12"/>
            <p:cNvSpPr>
              <a:spLocks noChangeArrowheads="1"/>
            </p:cNvSpPr>
            <p:nvPr/>
          </p:nvSpPr>
          <p:spPr bwMode="auto">
            <a:xfrm>
              <a:off x="5611813" y="623570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461" name="Rectangle 13"/>
            <p:cNvSpPr>
              <a:spLocks noChangeArrowheads="1"/>
            </p:cNvSpPr>
            <p:nvPr/>
          </p:nvSpPr>
          <p:spPr bwMode="auto">
            <a:xfrm>
              <a:off x="4643438" y="623570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462" name="Rectangle 14"/>
            <p:cNvSpPr>
              <a:spLocks noChangeArrowheads="1"/>
            </p:cNvSpPr>
            <p:nvPr/>
          </p:nvSpPr>
          <p:spPr bwMode="auto">
            <a:xfrm>
              <a:off x="3454400" y="623570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463" name="Rectangle 15"/>
            <p:cNvSpPr>
              <a:spLocks noChangeArrowheads="1"/>
            </p:cNvSpPr>
            <p:nvPr/>
          </p:nvSpPr>
          <p:spPr bwMode="auto">
            <a:xfrm>
              <a:off x="2555875" y="623570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464" name="Rectangle 16"/>
            <p:cNvSpPr>
              <a:spLocks noChangeArrowheads="1"/>
            </p:cNvSpPr>
            <p:nvPr/>
          </p:nvSpPr>
          <p:spPr bwMode="auto">
            <a:xfrm>
              <a:off x="900113" y="623570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Theodoret</a:t>
              </a:r>
              <a:endParaRPr lang="en-US" sz="1300" b="1">
                <a:solidFill>
                  <a:schemeClr val="accent3"/>
                </a:solidFill>
                <a:ea typeface="PMingLiU" pitchFamily="18" charset="-120"/>
                <a:cs typeface="Arial" charset="0"/>
              </a:endParaRPr>
            </a:p>
          </p:txBody>
        </p:sp>
        <p:sp>
          <p:nvSpPr>
            <p:cNvPr id="104465" name="Rectangle 17"/>
            <p:cNvSpPr>
              <a:spLocks noChangeArrowheads="1"/>
            </p:cNvSpPr>
            <p:nvPr/>
          </p:nvSpPr>
          <p:spPr bwMode="auto">
            <a:xfrm>
              <a:off x="71438" y="6235700"/>
              <a:ext cx="828675" cy="288925"/>
            </a:xfrm>
            <a:prstGeom prst="rect">
              <a:avLst/>
            </a:prstGeom>
            <a:noFill/>
            <a:ln w="12700">
              <a:solidFill>
                <a:srgbClr val="000080"/>
              </a:solidFill>
              <a:miter lim="800000"/>
              <a:headEnd/>
              <a:tailEnd/>
            </a:ln>
            <a:effectLst/>
          </p:spPr>
          <p:txBody>
            <a:bodyPr/>
            <a:lstStyle/>
            <a:p>
              <a:r>
                <a:rPr lang="en-US" sz="1300" b="1" dirty="0">
                  <a:solidFill>
                    <a:schemeClr val="accent3"/>
                  </a:solidFill>
                  <a:latin typeface="Arial" charset="0"/>
                  <a:ea typeface="PMingLiU" pitchFamily="18" charset="-120"/>
                  <a:cs typeface="Arial" charset="0"/>
                </a:rPr>
                <a:t>450</a:t>
              </a:r>
              <a:endParaRPr lang="en-US" sz="1300" b="1" dirty="0">
                <a:solidFill>
                  <a:schemeClr val="accent3"/>
                </a:solidFill>
                <a:ea typeface="PMingLiU" pitchFamily="18" charset="-120"/>
                <a:cs typeface="Arial" charset="0"/>
              </a:endParaRPr>
            </a:p>
          </p:txBody>
        </p:sp>
        <p:sp>
          <p:nvSpPr>
            <p:cNvPr id="104466" name="Rectangle 18"/>
            <p:cNvSpPr>
              <a:spLocks noChangeArrowheads="1"/>
            </p:cNvSpPr>
            <p:nvPr/>
          </p:nvSpPr>
          <p:spPr bwMode="auto">
            <a:xfrm>
              <a:off x="7740650" y="594677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467" name="Rectangle 19"/>
            <p:cNvSpPr>
              <a:spLocks noChangeArrowheads="1"/>
            </p:cNvSpPr>
            <p:nvPr/>
          </p:nvSpPr>
          <p:spPr bwMode="auto">
            <a:xfrm>
              <a:off x="6300788" y="594677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468" name="Rectangle 20"/>
            <p:cNvSpPr>
              <a:spLocks noChangeArrowheads="1"/>
            </p:cNvSpPr>
            <p:nvPr/>
          </p:nvSpPr>
          <p:spPr bwMode="auto">
            <a:xfrm>
              <a:off x="5611813" y="594677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469" name="Rectangle 21"/>
            <p:cNvSpPr>
              <a:spLocks noChangeArrowheads="1"/>
            </p:cNvSpPr>
            <p:nvPr/>
          </p:nvSpPr>
          <p:spPr bwMode="auto">
            <a:xfrm>
              <a:off x="4643438" y="594677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470" name="Rectangle 22"/>
            <p:cNvSpPr>
              <a:spLocks noChangeArrowheads="1"/>
            </p:cNvSpPr>
            <p:nvPr/>
          </p:nvSpPr>
          <p:spPr bwMode="auto">
            <a:xfrm>
              <a:off x="3454400" y="594677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471" name="Rectangle 23"/>
            <p:cNvSpPr>
              <a:spLocks noChangeArrowheads="1"/>
            </p:cNvSpPr>
            <p:nvPr/>
          </p:nvSpPr>
          <p:spPr bwMode="auto">
            <a:xfrm>
              <a:off x="2555875" y="594677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472" name="Rectangle 24"/>
            <p:cNvSpPr>
              <a:spLocks noChangeArrowheads="1"/>
            </p:cNvSpPr>
            <p:nvPr/>
          </p:nvSpPr>
          <p:spPr bwMode="auto">
            <a:xfrm>
              <a:off x="900113" y="594677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Jerome</a:t>
              </a:r>
              <a:endParaRPr lang="en-US" sz="1300" b="1">
                <a:solidFill>
                  <a:schemeClr val="accent3"/>
                </a:solidFill>
                <a:ea typeface="PMingLiU" pitchFamily="18" charset="-120"/>
                <a:cs typeface="Arial" charset="0"/>
              </a:endParaRPr>
            </a:p>
          </p:txBody>
        </p:sp>
        <p:sp>
          <p:nvSpPr>
            <p:cNvPr id="104473" name="Rectangle 25"/>
            <p:cNvSpPr>
              <a:spLocks noChangeArrowheads="1"/>
            </p:cNvSpPr>
            <p:nvPr/>
          </p:nvSpPr>
          <p:spPr bwMode="auto">
            <a:xfrm>
              <a:off x="71438" y="5946775"/>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340-420</a:t>
              </a:r>
              <a:endParaRPr lang="en-US" sz="1300" b="1">
                <a:solidFill>
                  <a:schemeClr val="accent3"/>
                </a:solidFill>
                <a:ea typeface="PMingLiU" pitchFamily="18" charset="-120"/>
                <a:cs typeface="Arial" charset="0"/>
              </a:endParaRPr>
            </a:p>
          </p:txBody>
        </p:sp>
        <p:sp>
          <p:nvSpPr>
            <p:cNvPr id="104474" name="Rectangle 26"/>
            <p:cNvSpPr>
              <a:spLocks noChangeArrowheads="1"/>
            </p:cNvSpPr>
            <p:nvPr/>
          </p:nvSpPr>
          <p:spPr bwMode="auto">
            <a:xfrm>
              <a:off x="7740650" y="565785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Not available</a:t>
              </a:r>
              <a:endParaRPr lang="en-US" sz="1300" b="1">
                <a:solidFill>
                  <a:schemeClr val="accent3"/>
                </a:solidFill>
                <a:ea typeface="PMingLiU" pitchFamily="18" charset="-120"/>
                <a:cs typeface="Arial" charset="0"/>
              </a:endParaRPr>
            </a:p>
          </p:txBody>
        </p:sp>
        <p:sp>
          <p:nvSpPr>
            <p:cNvPr id="104475" name="Rectangle 27"/>
            <p:cNvSpPr>
              <a:spLocks noChangeArrowheads="1"/>
            </p:cNvSpPr>
            <p:nvPr/>
          </p:nvSpPr>
          <p:spPr bwMode="auto">
            <a:xfrm>
              <a:off x="6300788" y="565785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476" name="Rectangle 28"/>
            <p:cNvSpPr>
              <a:spLocks noChangeArrowheads="1"/>
            </p:cNvSpPr>
            <p:nvPr/>
          </p:nvSpPr>
          <p:spPr bwMode="auto">
            <a:xfrm>
              <a:off x="5611813" y="565785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477" name="Rectangle 29"/>
            <p:cNvSpPr>
              <a:spLocks noChangeArrowheads="1"/>
            </p:cNvSpPr>
            <p:nvPr/>
          </p:nvSpPr>
          <p:spPr bwMode="auto">
            <a:xfrm>
              <a:off x="4643438" y="565785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478" name="Rectangle 30"/>
            <p:cNvSpPr>
              <a:spLocks noChangeArrowheads="1"/>
            </p:cNvSpPr>
            <p:nvPr/>
          </p:nvSpPr>
          <p:spPr bwMode="auto">
            <a:xfrm>
              <a:off x="3454400" y="565785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479" name="Rectangle 31"/>
            <p:cNvSpPr>
              <a:spLocks noChangeArrowheads="1"/>
            </p:cNvSpPr>
            <p:nvPr/>
          </p:nvSpPr>
          <p:spPr bwMode="auto">
            <a:xfrm>
              <a:off x="2555875" y="565785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480" name="Rectangle 32"/>
            <p:cNvSpPr>
              <a:spLocks noChangeArrowheads="1"/>
            </p:cNvSpPr>
            <p:nvPr/>
          </p:nvSpPr>
          <p:spPr bwMode="auto">
            <a:xfrm>
              <a:off x="900113" y="565785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John Chrysostom</a:t>
              </a:r>
              <a:endParaRPr lang="en-US" sz="1300" b="1">
                <a:solidFill>
                  <a:schemeClr val="accent3"/>
                </a:solidFill>
                <a:ea typeface="PMingLiU" pitchFamily="18" charset="-120"/>
                <a:cs typeface="Arial" charset="0"/>
              </a:endParaRPr>
            </a:p>
          </p:txBody>
        </p:sp>
        <p:sp>
          <p:nvSpPr>
            <p:cNvPr id="104481" name="Rectangle 33"/>
            <p:cNvSpPr>
              <a:spLocks noChangeArrowheads="1"/>
            </p:cNvSpPr>
            <p:nvPr/>
          </p:nvSpPr>
          <p:spPr bwMode="auto">
            <a:xfrm>
              <a:off x="71438" y="5657850"/>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407</a:t>
              </a:r>
              <a:endParaRPr lang="en-US" sz="1300" b="1">
                <a:solidFill>
                  <a:schemeClr val="accent3"/>
                </a:solidFill>
                <a:ea typeface="PMingLiU" pitchFamily="18" charset="-120"/>
                <a:cs typeface="Arial" charset="0"/>
              </a:endParaRPr>
            </a:p>
          </p:txBody>
        </p:sp>
        <p:sp>
          <p:nvSpPr>
            <p:cNvPr id="104482" name="Rectangle 34"/>
            <p:cNvSpPr>
              <a:spLocks noChangeArrowheads="1"/>
            </p:cNvSpPr>
            <p:nvPr/>
          </p:nvSpPr>
          <p:spPr bwMode="auto">
            <a:xfrm>
              <a:off x="7740650" y="536892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483" name="Rectangle 35"/>
            <p:cNvSpPr>
              <a:spLocks noChangeArrowheads="1"/>
            </p:cNvSpPr>
            <p:nvPr/>
          </p:nvSpPr>
          <p:spPr bwMode="auto">
            <a:xfrm>
              <a:off x="6300788" y="536892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484" name="Rectangle 36"/>
            <p:cNvSpPr>
              <a:spLocks noChangeArrowheads="1"/>
            </p:cNvSpPr>
            <p:nvPr/>
          </p:nvSpPr>
          <p:spPr bwMode="auto">
            <a:xfrm>
              <a:off x="5611813" y="536892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485" name="Rectangle 37"/>
            <p:cNvSpPr>
              <a:spLocks noChangeArrowheads="1"/>
            </p:cNvSpPr>
            <p:nvPr/>
          </p:nvSpPr>
          <p:spPr bwMode="auto">
            <a:xfrm>
              <a:off x="4643438" y="536892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486" name="Rectangle 38"/>
            <p:cNvSpPr>
              <a:spLocks noChangeArrowheads="1"/>
            </p:cNvSpPr>
            <p:nvPr/>
          </p:nvSpPr>
          <p:spPr bwMode="auto">
            <a:xfrm>
              <a:off x="3454400" y="536892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487" name="Rectangle 39"/>
            <p:cNvSpPr>
              <a:spLocks noChangeArrowheads="1"/>
            </p:cNvSpPr>
            <p:nvPr/>
          </p:nvSpPr>
          <p:spPr bwMode="auto">
            <a:xfrm>
              <a:off x="2555875" y="536892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488" name="Rectangle 40"/>
            <p:cNvSpPr>
              <a:spLocks noChangeArrowheads="1"/>
            </p:cNvSpPr>
            <p:nvPr/>
          </p:nvSpPr>
          <p:spPr bwMode="auto">
            <a:xfrm>
              <a:off x="900113" y="536892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Severus</a:t>
              </a:r>
              <a:endParaRPr lang="en-US" sz="1300" b="1">
                <a:solidFill>
                  <a:schemeClr val="accent3"/>
                </a:solidFill>
                <a:ea typeface="PMingLiU" pitchFamily="18" charset="-120"/>
                <a:cs typeface="Arial" charset="0"/>
              </a:endParaRPr>
            </a:p>
          </p:txBody>
        </p:sp>
        <p:sp>
          <p:nvSpPr>
            <p:cNvPr id="104489" name="Rectangle 41"/>
            <p:cNvSpPr>
              <a:spLocks noChangeArrowheads="1"/>
            </p:cNvSpPr>
            <p:nvPr/>
          </p:nvSpPr>
          <p:spPr bwMode="auto">
            <a:xfrm>
              <a:off x="71438" y="5368925"/>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401</a:t>
              </a:r>
              <a:endParaRPr lang="en-US" sz="1300" b="1">
                <a:solidFill>
                  <a:schemeClr val="accent3"/>
                </a:solidFill>
                <a:ea typeface="PMingLiU" pitchFamily="18" charset="-120"/>
                <a:cs typeface="Arial" charset="0"/>
              </a:endParaRPr>
            </a:p>
          </p:txBody>
        </p:sp>
        <p:sp>
          <p:nvSpPr>
            <p:cNvPr id="104490" name="Rectangle 42"/>
            <p:cNvSpPr>
              <a:spLocks noChangeArrowheads="1"/>
            </p:cNvSpPr>
            <p:nvPr/>
          </p:nvSpPr>
          <p:spPr bwMode="auto">
            <a:xfrm>
              <a:off x="7740650" y="508000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Not available</a:t>
              </a:r>
              <a:endParaRPr lang="en-US" sz="1300" b="1">
                <a:solidFill>
                  <a:schemeClr val="accent3"/>
                </a:solidFill>
                <a:ea typeface="PMingLiU" pitchFamily="18" charset="-120"/>
                <a:cs typeface="Arial" charset="0"/>
              </a:endParaRPr>
            </a:p>
          </p:txBody>
        </p:sp>
        <p:sp>
          <p:nvSpPr>
            <p:cNvPr id="104491" name="Rectangle 43"/>
            <p:cNvSpPr>
              <a:spLocks noChangeArrowheads="1"/>
            </p:cNvSpPr>
            <p:nvPr/>
          </p:nvSpPr>
          <p:spPr bwMode="auto">
            <a:xfrm>
              <a:off x="6300788" y="508000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492" name="Rectangle 44"/>
            <p:cNvSpPr>
              <a:spLocks noChangeArrowheads="1"/>
            </p:cNvSpPr>
            <p:nvPr/>
          </p:nvSpPr>
          <p:spPr bwMode="auto">
            <a:xfrm>
              <a:off x="5611813" y="508000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493" name="Rectangle 45"/>
            <p:cNvSpPr>
              <a:spLocks noChangeArrowheads="1"/>
            </p:cNvSpPr>
            <p:nvPr/>
          </p:nvSpPr>
          <p:spPr bwMode="auto">
            <a:xfrm>
              <a:off x="4643438" y="508000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494" name="Rectangle 46"/>
            <p:cNvSpPr>
              <a:spLocks noChangeArrowheads="1"/>
            </p:cNvSpPr>
            <p:nvPr/>
          </p:nvSpPr>
          <p:spPr bwMode="auto">
            <a:xfrm>
              <a:off x="3454400" y="508000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495" name="Rectangle 47"/>
            <p:cNvSpPr>
              <a:spLocks noChangeArrowheads="1"/>
            </p:cNvSpPr>
            <p:nvPr/>
          </p:nvSpPr>
          <p:spPr bwMode="auto">
            <a:xfrm>
              <a:off x="2555875" y="508000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496" name="Rectangle 48"/>
            <p:cNvSpPr>
              <a:spLocks noChangeArrowheads="1"/>
            </p:cNvSpPr>
            <p:nvPr/>
          </p:nvSpPr>
          <p:spPr bwMode="auto">
            <a:xfrm>
              <a:off x="900113" y="508000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Aphrahat</a:t>
              </a:r>
              <a:endParaRPr lang="en-US" sz="1300" b="1">
                <a:solidFill>
                  <a:schemeClr val="accent3"/>
                </a:solidFill>
                <a:ea typeface="PMingLiU" pitchFamily="18" charset="-120"/>
                <a:cs typeface="Arial" charset="0"/>
              </a:endParaRPr>
            </a:p>
          </p:txBody>
        </p:sp>
        <p:sp>
          <p:nvSpPr>
            <p:cNvPr id="104497" name="Rectangle 49"/>
            <p:cNvSpPr>
              <a:spLocks noChangeArrowheads="1"/>
            </p:cNvSpPr>
            <p:nvPr/>
          </p:nvSpPr>
          <p:spPr bwMode="auto">
            <a:xfrm>
              <a:off x="71438" y="5080000"/>
              <a:ext cx="828675" cy="288925"/>
            </a:xfrm>
            <a:prstGeom prst="rect">
              <a:avLst/>
            </a:prstGeom>
            <a:noFill/>
            <a:ln w="12700">
              <a:solidFill>
                <a:srgbClr val="000080"/>
              </a:solidFill>
              <a:miter lim="800000"/>
              <a:headEnd/>
              <a:tailEnd/>
            </a:ln>
            <a:effectLst/>
          </p:spPr>
          <p:txBody>
            <a:bodyPr/>
            <a:lstStyle/>
            <a:p>
              <a:r>
                <a:rPr lang="en-US" sz="1300" b="1" dirty="0">
                  <a:solidFill>
                    <a:schemeClr val="accent3"/>
                  </a:solidFill>
                  <a:latin typeface="Arial" charset="0"/>
                  <a:ea typeface="PMingLiU" pitchFamily="18" charset="-120"/>
                  <a:cs typeface="Arial" charset="0"/>
                </a:rPr>
                <a:t>350</a:t>
              </a:r>
              <a:endParaRPr lang="en-US" sz="1300" b="1" dirty="0">
                <a:solidFill>
                  <a:schemeClr val="accent3"/>
                </a:solidFill>
                <a:ea typeface="PMingLiU" pitchFamily="18" charset="-120"/>
                <a:cs typeface="Arial" charset="0"/>
              </a:endParaRPr>
            </a:p>
          </p:txBody>
        </p:sp>
        <p:sp>
          <p:nvSpPr>
            <p:cNvPr id="104498" name="Rectangle 50"/>
            <p:cNvSpPr>
              <a:spLocks noChangeArrowheads="1"/>
            </p:cNvSpPr>
            <p:nvPr/>
          </p:nvSpPr>
          <p:spPr bwMode="auto">
            <a:xfrm>
              <a:off x="7740650" y="479107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499" name="Rectangle 51"/>
            <p:cNvSpPr>
              <a:spLocks noChangeArrowheads="1"/>
            </p:cNvSpPr>
            <p:nvPr/>
          </p:nvSpPr>
          <p:spPr bwMode="auto">
            <a:xfrm>
              <a:off x="6300788" y="479107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00" name="Rectangle 52"/>
            <p:cNvSpPr>
              <a:spLocks noChangeArrowheads="1"/>
            </p:cNvSpPr>
            <p:nvPr/>
          </p:nvSpPr>
          <p:spPr bwMode="auto">
            <a:xfrm>
              <a:off x="5611813" y="479107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01" name="Rectangle 53"/>
            <p:cNvSpPr>
              <a:spLocks noChangeArrowheads="1"/>
            </p:cNvSpPr>
            <p:nvPr/>
          </p:nvSpPr>
          <p:spPr bwMode="auto">
            <a:xfrm>
              <a:off x="4643438" y="479107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02" name="Rectangle 54"/>
            <p:cNvSpPr>
              <a:spLocks noChangeArrowheads="1"/>
            </p:cNvSpPr>
            <p:nvPr/>
          </p:nvSpPr>
          <p:spPr bwMode="auto">
            <a:xfrm>
              <a:off x="3454400" y="479107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03" name="Rectangle 55"/>
            <p:cNvSpPr>
              <a:spLocks noChangeArrowheads="1"/>
            </p:cNvSpPr>
            <p:nvPr/>
          </p:nvSpPr>
          <p:spPr bwMode="auto">
            <a:xfrm>
              <a:off x="2555875" y="479107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04" name="Rectangle 56"/>
            <p:cNvSpPr>
              <a:spLocks noChangeArrowheads="1"/>
            </p:cNvSpPr>
            <p:nvPr/>
          </p:nvSpPr>
          <p:spPr bwMode="auto">
            <a:xfrm>
              <a:off x="900113" y="479107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Cyril</a:t>
              </a:r>
              <a:endParaRPr lang="en-US" sz="1300" b="1">
                <a:solidFill>
                  <a:schemeClr val="accent3"/>
                </a:solidFill>
                <a:ea typeface="PMingLiU" pitchFamily="18" charset="-120"/>
                <a:cs typeface="Arial" charset="0"/>
              </a:endParaRPr>
            </a:p>
          </p:txBody>
        </p:sp>
        <p:sp>
          <p:nvSpPr>
            <p:cNvPr id="104505" name="Rectangle 57"/>
            <p:cNvSpPr>
              <a:spLocks noChangeArrowheads="1"/>
            </p:cNvSpPr>
            <p:nvPr/>
          </p:nvSpPr>
          <p:spPr bwMode="auto">
            <a:xfrm>
              <a:off x="71438" y="4791075"/>
              <a:ext cx="828675" cy="288925"/>
            </a:xfrm>
            <a:prstGeom prst="rect">
              <a:avLst/>
            </a:prstGeom>
            <a:noFill/>
            <a:ln w="12700">
              <a:solidFill>
                <a:srgbClr val="000080"/>
              </a:solidFill>
              <a:miter lim="800000"/>
              <a:headEnd/>
              <a:tailEnd/>
            </a:ln>
            <a:effectLst/>
          </p:spPr>
          <p:txBody>
            <a:bodyPr/>
            <a:lstStyle/>
            <a:p>
              <a:r>
                <a:rPr lang="en-US" sz="1300" b="1" dirty="0">
                  <a:solidFill>
                    <a:schemeClr val="accent3"/>
                  </a:solidFill>
                  <a:latin typeface="Arial" charset="0"/>
                  <a:ea typeface="PMingLiU" pitchFamily="18" charset="-120"/>
                  <a:cs typeface="Arial" charset="0"/>
                </a:rPr>
                <a:t>347</a:t>
              </a:r>
              <a:endParaRPr lang="en-US" sz="1300" b="1" dirty="0">
                <a:solidFill>
                  <a:schemeClr val="accent3"/>
                </a:solidFill>
                <a:ea typeface="PMingLiU" pitchFamily="18" charset="-120"/>
                <a:cs typeface="Arial" charset="0"/>
              </a:endParaRPr>
            </a:p>
          </p:txBody>
        </p:sp>
        <p:sp>
          <p:nvSpPr>
            <p:cNvPr id="104506" name="Rectangle 58"/>
            <p:cNvSpPr>
              <a:spLocks noChangeArrowheads="1"/>
            </p:cNvSpPr>
            <p:nvPr/>
          </p:nvSpPr>
          <p:spPr bwMode="auto">
            <a:xfrm>
              <a:off x="7740650" y="450215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07" name="Rectangle 59"/>
            <p:cNvSpPr>
              <a:spLocks noChangeArrowheads="1"/>
            </p:cNvSpPr>
            <p:nvPr/>
          </p:nvSpPr>
          <p:spPr bwMode="auto">
            <a:xfrm>
              <a:off x="6300788" y="450215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08" name="Rectangle 60"/>
            <p:cNvSpPr>
              <a:spLocks noChangeArrowheads="1"/>
            </p:cNvSpPr>
            <p:nvPr/>
          </p:nvSpPr>
          <p:spPr bwMode="auto">
            <a:xfrm>
              <a:off x="5611813" y="450215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09" name="Rectangle 61"/>
            <p:cNvSpPr>
              <a:spLocks noChangeArrowheads="1"/>
            </p:cNvSpPr>
            <p:nvPr/>
          </p:nvSpPr>
          <p:spPr bwMode="auto">
            <a:xfrm>
              <a:off x="4643438" y="450215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10" name="Rectangle 62"/>
            <p:cNvSpPr>
              <a:spLocks noChangeArrowheads="1"/>
            </p:cNvSpPr>
            <p:nvPr/>
          </p:nvSpPr>
          <p:spPr bwMode="auto">
            <a:xfrm>
              <a:off x="3454400" y="450215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11" name="Rectangle 63"/>
            <p:cNvSpPr>
              <a:spLocks noChangeArrowheads="1"/>
            </p:cNvSpPr>
            <p:nvPr/>
          </p:nvSpPr>
          <p:spPr bwMode="auto">
            <a:xfrm>
              <a:off x="2555875" y="450215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12" name="Rectangle 64"/>
            <p:cNvSpPr>
              <a:spLocks noChangeArrowheads="1"/>
            </p:cNvSpPr>
            <p:nvPr/>
          </p:nvSpPr>
          <p:spPr bwMode="auto">
            <a:xfrm>
              <a:off x="900113" y="450215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Eusebius</a:t>
              </a:r>
              <a:endParaRPr lang="en-US" sz="1300" b="1">
                <a:solidFill>
                  <a:schemeClr val="accent3"/>
                </a:solidFill>
                <a:ea typeface="PMingLiU" pitchFamily="18" charset="-120"/>
                <a:cs typeface="Arial" charset="0"/>
              </a:endParaRPr>
            </a:p>
          </p:txBody>
        </p:sp>
        <p:sp>
          <p:nvSpPr>
            <p:cNvPr id="104513" name="Rectangle 65"/>
            <p:cNvSpPr>
              <a:spLocks noChangeArrowheads="1"/>
            </p:cNvSpPr>
            <p:nvPr/>
          </p:nvSpPr>
          <p:spPr bwMode="auto">
            <a:xfrm>
              <a:off x="71438" y="4502150"/>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330</a:t>
              </a:r>
              <a:endParaRPr lang="en-US" sz="1300" b="1">
                <a:solidFill>
                  <a:schemeClr val="accent3"/>
                </a:solidFill>
                <a:ea typeface="PMingLiU" pitchFamily="18" charset="-120"/>
                <a:cs typeface="Arial" charset="0"/>
              </a:endParaRPr>
            </a:p>
          </p:txBody>
        </p:sp>
        <p:sp>
          <p:nvSpPr>
            <p:cNvPr id="104514" name="Rectangle 66"/>
            <p:cNvSpPr>
              <a:spLocks noChangeArrowheads="1"/>
            </p:cNvSpPr>
            <p:nvPr/>
          </p:nvSpPr>
          <p:spPr bwMode="auto">
            <a:xfrm>
              <a:off x="7740650" y="421322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15" name="Rectangle 67"/>
            <p:cNvSpPr>
              <a:spLocks noChangeArrowheads="1"/>
            </p:cNvSpPr>
            <p:nvPr/>
          </p:nvSpPr>
          <p:spPr bwMode="auto">
            <a:xfrm>
              <a:off x="6300788" y="421322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16" name="Rectangle 68"/>
            <p:cNvSpPr>
              <a:spLocks noChangeArrowheads="1"/>
            </p:cNvSpPr>
            <p:nvPr/>
          </p:nvSpPr>
          <p:spPr bwMode="auto">
            <a:xfrm>
              <a:off x="5611813" y="421322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17" name="Rectangle 69"/>
            <p:cNvSpPr>
              <a:spLocks noChangeArrowheads="1"/>
            </p:cNvSpPr>
            <p:nvPr/>
          </p:nvSpPr>
          <p:spPr bwMode="auto">
            <a:xfrm>
              <a:off x="4643438" y="421322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18" name="Rectangle 70"/>
            <p:cNvSpPr>
              <a:spLocks noChangeArrowheads="1"/>
            </p:cNvSpPr>
            <p:nvPr/>
          </p:nvSpPr>
          <p:spPr bwMode="auto">
            <a:xfrm>
              <a:off x="3454400" y="421322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19" name="Rectangle 71"/>
            <p:cNvSpPr>
              <a:spLocks noChangeArrowheads="1"/>
            </p:cNvSpPr>
            <p:nvPr/>
          </p:nvSpPr>
          <p:spPr bwMode="auto">
            <a:xfrm>
              <a:off x="2555875" y="421322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20" name="Rectangle 72"/>
            <p:cNvSpPr>
              <a:spLocks noChangeArrowheads="1"/>
            </p:cNvSpPr>
            <p:nvPr/>
          </p:nvSpPr>
          <p:spPr bwMode="auto">
            <a:xfrm>
              <a:off x="900113" y="421322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Lactantius</a:t>
              </a:r>
              <a:endParaRPr lang="en-US" sz="1300" b="1">
                <a:solidFill>
                  <a:schemeClr val="accent3"/>
                </a:solidFill>
                <a:ea typeface="PMingLiU" pitchFamily="18" charset="-120"/>
                <a:cs typeface="Arial" charset="0"/>
              </a:endParaRPr>
            </a:p>
          </p:txBody>
        </p:sp>
        <p:sp>
          <p:nvSpPr>
            <p:cNvPr id="104521" name="Rectangle 73"/>
            <p:cNvSpPr>
              <a:spLocks noChangeArrowheads="1"/>
            </p:cNvSpPr>
            <p:nvPr/>
          </p:nvSpPr>
          <p:spPr bwMode="auto">
            <a:xfrm>
              <a:off x="71438" y="4213225"/>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306</a:t>
              </a:r>
              <a:endParaRPr lang="en-US" sz="1300" b="1">
                <a:solidFill>
                  <a:schemeClr val="accent3"/>
                </a:solidFill>
                <a:ea typeface="PMingLiU" pitchFamily="18" charset="-120"/>
                <a:cs typeface="Arial" charset="0"/>
              </a:endParaRPr>
            </a:p>
          </p:txBody>
        </p:sp>
        <p:sp>
          <p:nvSpPr>
            <p:cNvPr id="104522" name="Rectangle 74"/>
            <p:cNvSpPr>
              <a:spLocks noChangeArrowheads="1"/>
            </p:cNvSpPr>
            <p:nvPr/>
          </p:nvSpPr>
          <p:spPr bwMode="auto">
            <a:xfrm>
              <a:off x="7740650" y="392430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23" name="Rectangle 75"/>
            <p:cNvSpPr>
              <a:spLocks noChangeArrowheads="1"/>
            </p:cNvSpPr>
            <p:nvPr/>
          </p:nvSpPr>
          <p:spPr bwMode="auto">
            <a:xfrm>
              <a:off x="6300788" y="392430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24" name="Rectangle 76"/>
            <p:cNvSpPr>
              <a:spLocks noChangeArrowheads="1"/>
            </p:cNvSpPr>
            <p:nvPr/>
          </p:nvSpPr>
          <p:spPr bwMode="auto">
            <a:xfrm>
              <a:off x="5611813" y="392430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25" name="Rectangle 77"/>
            <p:cNvSpPr>
              <a:spLocks noChangeArrowheads="1"/>
            </p:cNvSpPr>
            <p:nvPr/>
          </p:nvSpPr>
          <p:spPr bwMode="auto">
            <a:xfrm>
              <a:off x="4643438" y="392430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26" name="Rectangle 78"/>
            <p:cNvSpPr>
              <a:spLocks noChangeArrowheads="1"/>
            </p:cNvSpPr>
            <p:nvPr/>
          </p:nvSpPr>
          <p:spPr bwMode="auto">
            <a:xfrm>
              <a:off x="3454400" y="392430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27" name="Rectangle 79"/>
            <p:cNvSpPr>
              <a:spLocks noChangeArrowheads="1"/>
            </p:cNvSpPr>
            <p:nvPr/>
          </p:nvSpPr>
          <p:spPr bwMode="auto">
            <a:xfrm>
              <a:off x="2555875" y="392430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28" name="Rectangle 80"/>
            <p:cNvSpPr>
              <a:spLocks noChangeArrowheads="1"/>
            </p:cNvSpPr>
            <p:nvPr/>
          </p:nvSpPr>
          <p:spPr bwMode="auto">
            <a:xfrm>
              <a:off x="900113" y="392430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Victorinus</a:t>
              </a:r>
              <a:endParaRPr lang="en-US" sz="1300" b="1">
                <a:solidFill>
                  <a:schemeClr val="accent3"/>
                </a:solidFill>
                <a:ea typeface="PMingLiU" pitchFamily="18" charset="-120"/>
                <a:cs typeface="Arial" charset="0"/>
              </a:endParaRPr>
            </a:p>
          </p:txBody>
        </p:sp>
        <p:sp>
          <p:nvSpPr>
            <p:cNvPr id="104529" name="Rectangle 81"/>
            <p:cNvSpPr>
              <a:spLocks noChangeArrowheads="1"/>
            </p:cNvSpPr>
            <p:nvPr/>
          </p:nvSpPr>
          <p:spPr bwMode="auto">
            <a:xfrm>
              <a:off x="71438" y="3924300"/>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300</a:t>
              </a:r>
              <a:endParaRPr lang="en-US" sz="1300" b="1">
                <a:solidFill>
                  <a:schemeClr val="accent3"/>
                </a:solidFill>
                <a:ea typeface="PMingLiU" pitchFamily="18" charset="-120"/>
                <a:cs typeface="Arial" charset="0"/>
              </a:endParaRPr>
            </a:p>
          </p:txBody>
        </p:sp>
        <p:sp>
          <p:nvSpPr>
            <p:cNvPr id="104530" name="Rectangle 82"/>
            <p:cNvSpPr>
              <a:spLocks noChangeArrowheads="1"/>
            </p:cNvSpPr>
            <p:nvPr/>
          </p:nvSpPr>
          <p:spPr bwMode="auto">
            <a:xfrm>
              <a:off x="7740650" y="363537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31" name="Rectangle 83"/>
            <p:cNvSpPr>
              <a:spLocks noChangeArrowheads="1"/>
            </p:cNvSpPr>
            <p:nvPr/>
          </p:nvSpPr>
          <p:spPr bwMode="auto">
            <a:xfrm>
              <a:off x="6300788" y="363537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32" name="Rectangle 84"/>
            <p:cNvSpPr>
              <a:spLocks noChangeArrowheads="1"/>
            </p:cNvSpPr>
            <p:nvPr/>
          </p:nvSpPr>
          <p:spPr bwMode="auto">
            <a:xfrm>
              <a:off x="5611813" y="363537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33" name="Rectangle 85"/>
            <p:cNvSpPr>
              <a:spLocks noChangeArrowheads="1"/>
            </p:cNvSpPr>
            <p:nvPr/>
          </p:nvSpPr>
          <p:spPr bwMode="auto">
            <a:xfrm>
              <a:off x="4643438" y="363537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34" name="Rectangle 86"/>
            <p:cNvSpPr>
              <a:spLocks noChangeArrowheads="1"/>
            </p:cNvSpPr>
            <p:nvPr/>
          </p:nvSpPr>
          <p:spPr bwMode="auto">
            <a:xfrm>
              <a:off x="3454400" y="363537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35" name="Rectangle 87"/>
            <p:cNvSpPr>
              <a:spLocks noChangeArrowheads="1"/>
            </p:cNvSpPr>
            <p:nvPr/>
          </p:nvSpPr>
          <p:spPr bwMode="auto">
            <a:xfrm>
              <a:off x="2555875" y="363537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36" name="Rectangle 88"/>
            <p:cNvSpPr>
              <a:spLocks noChangeArrowheads="1"/>
            </p:cNvSpPr>
            <p:nvPr/>
          </p:nvSpPr>
          <p:spPr bwMode="auto">
            <a:xfrm>
              <a:off x="900113" y="363537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Methodius</a:t>
              </a:r>
              <a:endParaRPr lang="en-US" sz="1300" b="1">
                <a:solidFill>
                  <a:schemeClr val="accent3"/>
                </a:solidFill>
                <a:ea typeface="PMingLiU" pitchFamily="18" charset="-120"/>
                <a:cs typeface="Arial" charset="0"/>
              </a:endParaRPr>
            </a:p>
          </p:txBody>
        </p:sp>
        <p:sp>
          <p:nvSpPr>
            <p:cNvPr id="104537" name="Rectangle 89"/>
            <p:cNvSpPr>
              <a:spLocks noChangeArrowheads="1"/>
            </p:cNvSpPr>
            <p:nvPr/>
          </p:nvSpPr>
          <p:spPr bwMode="auto">
            <a:xfrm>
              <a:off x="71438" y="3635375"/>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280</a:t>
              </a:r>
              <a:endParaRPr lang="en-US" sz="1300" b="1">
                <a:solidFill>
                  <a:schemeClr val="accent3"/>
                </a:solidFill>
                <a:ea typeface="PMingLiU" pitchFamily="18" charset="-120"/>
                <a:cs typeface="Arial" charset="0"/>
              </a:endParaRPr>
            </a:p>
          </p:txBody>
        </p:sp>
        <p:sp>
          <p:nvSpPr>
            <p:cNvPr id="104538" name="Rectangle 90"/>
            <p:cNvSpPr>
              <a:spLocks noChangeArrowheads="1"/>
            </p:cNvSpPr>
            <p:nvPr/>
          </p:nvSpPr>
          <p:spPr bwMode="auto">
            <a:xfrm>
              <a:off x="7740650" y="334645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39" name="Rectangle 91"/>
            <p:cNvSpPr>
              <a:spLocks noChangeArrowheads="1"/>
            </p:cNvSpPr>
            <p:nvPr/>
          </p:nvSpPr>
          <p:spPr bwMode="auto">
            <a:xfrm>
              <a:off x="6300788" y="334645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40" name="Rectangle 92"/>
            <p:cNvSpPr>
              <a:spLocks noChangeArrowheads="1"/>
            </p:cNvSpPr>
            <p:nvPr/>
          </p:nvSpPr>
          <p:spPr bwMode="auto">
            <a:xfrm>
              <a:off x="5611813" y="334645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41" name="Rectangle 93"/>
            <p:cNvSpPr>
              <a:spLocks noChangeArrowheads="1"/>
            </p:cNvSpPr>
            <p:nvPr/>
          </p:nvSpPr>
          <p:spPr bwMode="auto">
            <a:xfrm>
              <a:off x="4643438" y="334645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42" name="Rectangle 94"/>
            <p:cNvSpPr>
              <a:spLocks noChangeArrowheads="1"/>
            </p:cNvSpPr>
            <p:nvPr/>
          </p:nvSpPr>
          <p:spPr bwMode="auto">
            <a:xfrm>
              <a:off x="3454400" y="334645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43" name="Rectangle 95"/>
            <p:cNvSpPr>
              <a:spLocks noChangeArrowheads="1"/>
            </p:cNvSpPr>
            <p:nvPr/>
          </p:nvSpPr>
          <p:spPr bwMode="auto">
            <a:xfrm>
              <a:off x="2555875" y="334645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44" name="Rectangle 96"/>
            <p:cNvSpPr>
              <a:spLocks noChangeArrowheads="1"/>
            </p:cNvSpPr>
            <p:nvPr/>
          </p:nvSpPr>
          <p:spPr bwMode="auto">
            <a:xfrm>
              <a:off x="900113" y="334645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Origen</a:t>
              </a:r>
              <a:endParaRPr lang="en-US" sz="1300" b="1">
                <a:solidFill>
                  <a:schemeClr val="accent3"/>
                </a:solidFill>
                <a:ea typeface="PMingLiU" pitchFamily="18" charset="-120"/>
                <a:cs typeface="Arial" charset="0"/>
              </a:endParaRPr>
            </a:p>
          </p:txBody>
        </p:sp>
        <p:sp>
          <p:nvSpPr>
            <p:cNvPr id="104545" name="Rectangle 97"/>
            <p:cNvSpPr>
              <a:spLocks noChangeArrowheads="1"/>
            </p:cNvSpPr>
            <p:nvPr/>
          </p:nvSpPr>
          <p:spPr bwMode="auto">
            <a:xfrm>
              <a:off x="71438" y="3346450"/>
              <a:ext cx="828675" cy="288925"/>
            </a:xfrm>
            <a:prstGeom prst="rect">
              <a:avLst/>
            </a:prstGeom>
            <a:noFill/>
            <a:ln w="12700">
              <a:solidFill>
                <a:srgbClr val="000080"/>
              </a:solidFill>
              <a:miter lim="800000"/>
              <a:headEnd/>
              <a:tailEnd/>
            </a:ln>
            <a:effectLst/>
          </p:spPr>
          <p:txBody>
            <a:bodyPr/>
            <a:lstStyle/>
            <a:p>
              <a:r>
                <a:rPr lang="en-US" sz="1300" b="1" dirty="0">
                  <a:solidFill>
                    <a:schemeClr val="accent3"/>
                  </a:solidFill>
                  <a:latin typeface="Arial" charset="0"/>
                  <a:ea typeface="PMingLiU" pitchFamily="18" charset="-120"/>
                  <a:cs typeface="Arial" charset="0"/>
                </a:rPr>
                <a:t>230</a:t>
              </a:r>
              <a:endParaRPr lang="en-US" sz="1300" b="1" dirty="0">
                <a:solidFill>
                  <a:schemeClr val="accent3"/>
                </a:solidFill>
                <a:ea typeface="PMingLiU" pitchFamily="18" charset="-120"/>
                <a:cs typeface="Arial" charset="0"/>
              </a:endParaRPr>
            </a:p>
          </p:txBody>
        </p:sp>
        <p:sp>
          <p:nvSpPr>
            <p:cNvPr id="104546" name="Rectangle 98"/>
            <p:cNvSpPr>
              <a:spLocks noChangeArrowheads="1"/>
            </p:cNvSpPr>
            <p:nvPr/>
          </p:nvSpPr>
          <p:spPr bwMode="auto">
            <a:xfrm>
              <a:off x="7740650" y="305752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47" name="Rectangle 99"/>
            <p:cNvSpPr>
              <a:spLocks noChangeArrowheads="1"/>
            </p:cNvSpPr>
            <p:nvPr/>
          </p:nvSpPr>
          <p:spPr bwMode="auto">
            <a:xfrm>
              <a:off x="6300788" y="305752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48" name="Rectangle 100"/>
            <p:cNvSpPr>
              <a:spLocks noChangeArrowheads="1"/>
            </p:cNvSpPr>
            <p:nvPr/>
          </p:nvSpPr>
          <p:spPr bwMode="auto">
            <a:xfrm>
              <a:off x="5611813" y="305752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49" name="Rectangle 101"/>
            <p:cNvSpPr>
              <a:spLocks noChangeArrowheads="1"/>
            </p:cNvSpPr>
            <p:nvPr/>
          </p:nvSpPr>
          <p:spPr bwMode="auto">
            <a:xfrm>
              <a:off x="4643438" y="305752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50" name="Rectangle 102"/>
            <p:cNvSpPr>
              <a:spLocks noChangeArrowheads="1"/>
            </p:cNvSpPr>
            <p:nvPr/>
          </p:nvSpPr>
          <p:spPr bwMode="auto">
            <a:xfrm>
              <a:off x="3454400" y="305752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51" name="Rectangle 103"/>
            <p:cNvSpPr>
              <a:spLocks noChangeArrowheads="1"/>
            </p:cNvSpPr>
            <p:nvPr/>
          </p:nvSpPr>
          <p:spPr bwMode="auto">
            <a:xfrm>
              <a:off x="2555875" y="305752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52" name="Rectangle 104"/>
            <p:cNvSpPr>
              <a:spLocks noChangeArrowheads="1"/>
            </p:cNvSpPr>
            <p:nvPr/>
          </p:nvSpPr>
          <p:spPr bwMode="auto">
            <a:xfrm>
              <a:off x="900113" y="305752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Hippolytus</a:t>
              </a:r>
              <a:endParaRPr lang="en-US" sz="1300" b="1">
                <a:solidFill>
                  <a:schemeClr val="accent3"/>
                </a:solidFill>
                <a:ea typeface="PMingLiU" pitchFamily="18" charset="-120"/>
                <a:cs typeface="Arial" charset="0"/>
              </a:endParaRPr>
            </a:p>
          </p:txBody>
        </p:sp>
        <p:sp>
          <p:nvSpPr>
            <p:cNvPr id="104553" name="Rectangle 105"/>
            <p:cNvSpPr>
              <a:spLocks noChangeArrowheads="1"/>
            </p:cNvSpPr>
            <p:nvPr/>
          </p:nvSpPr>
          <p:spPr bwMode="auto">
            <a:xfrm>
              <a:off x="71438" y="3057525"/>
              <a:ext cx="828675" cy="288925"/>
            </a:xfrm>
            <a:prstGeom prst="rect">
              <a:avLst/>
            </a:prstGeom>
            <a:noFill/>
            <a:ln w="12700">
              <a:solidFill>
                <a:srgbClr val="000080"/>
              </a:solidFill>
              <a:miter lim="800000"/>
              <a:headEnd/>
              <a:tailEnd/>
            </a:ln>
            <a:effectLst/>
          </p:spPr>
          <p:txBody>
            <a:bodyPr/>
            <a:lstStyle/>
            <a:p>
              <a:r>
                <a:rPr lang="en-US" sz="1300" b="1" dirty="0">
                  <a:solidFill>
                    <a:schemeClr val="accent3"/>
                  </a:solidFill>
                  <a:latin typeface="Arial" charset="0"/>
                  <a:ea typeface="PMingLiU" pitchFamily="18" charset="-120"/>
                  <a:cs typeface="Arial" charset="0"/>
                </a:rPr>
                <a:t>235</a:t>
              </a:r>
              <a:endParaRPr lang="en-US" sz="1300" b="1" dirty="0">
                <a:solidFill>
                  <a:schemeClr val="accent3"/>
                </a:solidFill>
                <a:ea typeface="PMingLiU" pitchFamily="18" charset="-120"/>
                <a:cs typeface="Arial" charset="0"/>
              </a:endParaRPr>
            </a:p>
          </p:txBody>
        </p:sp>
        <p:sp>
          <p:nvSpPr>
            <p:cNvPr id="104554" name="Rectangle 106"/>
            <p:cNvSpPr>
              <a:spLocks noChangeArrowheads="1"/>
            </p:cNvSpPr>
            <p:nvPr/>
          </p:nvSpPr>
          <p:spPr bwMode="auto">
            <a:xfrm>
              <a:off x="7740650" y="276860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55" name="Rectangle 107"/>
            <p:cNvSpPr>
              <a:spLocks noChangeArrowheads="1"/>
            </p:cNvSpPr>
            <p:nvPr/>
          </p:nvSpPr>
          <p:spPr bwMode="auto">
            <a:xfrm>
              <a:off x="6300788" y="276860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56" name="Rectangle 108"/>
            <p:cNvSpPr>
              <a:spLocks noChangeArrowheads="1"/>
            </p:cNvSpPr>
            <p:nvPr/>
          </p:nvSpPr>
          <p:spPr bwMode="auto">
            <a:xfrm>
              <a:off x="5611813" y="276860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57" name="Rectangle 109"/>
            <p:cNvSpPr>
              <a:spLocks noChangeArrowheads="1"/>
            </p:cNvSpPr>
            <p:nvPr/>
          </p:nvSpPr>
          <p:spPr bwMode="auto">
            <a:xfrm>
              <a:off x="4643438" y="276860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58" name="Rectangle 110"/>
            <p:cNvSpPr>
              <a:spLocks noChangeArrowheads="1"/>
            </p:cNvSpPr>
            <p:nvPr/>
          </p:nvSpPr>
          <p:spPr bwMode="auto">
            <a:xfrm>
              <a:off x="3454400" y="276860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59" name="Rectangle 111"/>
            <p:cNvSpPr>
              <a:spLocks noChangeArrowheads="1"/>
            </p:cNvSpPr>
            <p:nvPr/>
          </p:nvSpPr>
          <p:spPr bwMode="auto">
            <a:xfrm>
              <a:off x="2555875" y="276860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60" name="Rectangle 112"/>
            <p:cNvSpPr>
              <a:spLocks noChangeArrowheads="1"/>
            </p:cNvSpPr>
            <p:nvPr/>
          </p:nvSpPr>
          <p:spPr bwMode="auto">
            <a:xfrm>
              <a:off x="900113" y="276860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Clement</a:t>
              </a:r>
              <a:endParaRPr lang="en-US" sz="1300" b="1">
                <a:solidFill>
                  <a:schemeClr val="accent3"/>
                </a:solidFill>
                <a:ea typeface="PMingLiU" pitchFamily="18" charset="-120"/>
                <a:cs typeface="Arial" charset="0"/>
              </a:endParaRPr>
            </a:p>
          </p:txBody>
        </p:sp>
        <p:sp>
          <p:nvSpPr>
            <p:cNvPr id="104561" name="Rectangle 113"/>
            <p:cNvSpPr>
              <a:spLocks noChangeArrowheads="1"/>
            </p:cNvSpPr>
            <p:nvPr/>
          </p:nvSpPr>
          <p:spPr bwMode="auto">
            <a:xfrm>
              <a:off x="71438" y="2768600"/>
              <a:ext cx="828675" cy="288925"/>
            </a:xfrm>
            <a:prstGeom prst="rect">
              <a:avLst/>
            </a:prstGeom>
            <a:noFill/>
            <a:ln w="12700">
              <a:solidFill>
                <a:srgbClr val="000080"/>
              </a:solidFill>
              <a:miter lim="800000"/>
              <a:headEnd/>
              <a:tailEnd/>
            </a:ln>
            <a:effectLst/>
          </p:spPr>
          <p:txBody>
            <a:bodyPr/>
            <a:lstStyle/>
            <a:p>
              <a:r>
                <a:rPr lang="en-US" sz="1300" b="1" dirty="0">
                  <a:solidFill>
                    <a:schemeClr val="accent3"/>
                  </a:solidFill>
                  <a:latin typeface="Arial" charset="0"/>
                  <a:ea typeface="PMingLiU" pitchFamily="18" charset="-120"/>
                  <a:cs typeface="Arial" charset="0"/>
                </a:rPr>
                <a:t>194</a:t>
              </a:r>
              <a:endParaRPr lang="en-US" sz="1300" b="1" dirty="0">
                <a:solidFill>
                  <a:schemeClr val="accent3"/>
                </a:solidFill>
                <a:ea typeface="PMingLiU" pitchFamily="18" charset="-120"/>
                <a:cs typeface="Arial" charset="0"/>
              </a:endParaRPr>
            </a:p>
          </p:txBody>
        </p:sp>
        <p:sp>
          <p:nvSpPr>
            <p:cNvPr id="104562" name="Rectangle 114"/>
            <p:cNvSpPr>
              <a:spLocks noChangeArrowheads="1"/>
            </p:cNvSpPr>
            <p:nvPr/>
          </p:nvSpPr>
          <p:spPr bwMode="auto">
            <a:xfrm>
              <a:off x="7740650" y="247967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63" name="Rectangle 115"/>
            <p:cNvSpPr>
              <a:spLocks noChangeArrowheads="1"/>
            </p:cNvSpPr>
            <p:nvPr/>
          </p:nvSpPr>
          <p:spPr bwMode="auto">
            <a:xfrm>
              <a:off x="6300788" y="247967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64" name="Rectangle 116"/>
            <p:cNvSpPr>
              <a:spLocks noChangeArrowheads="1"/>
            </p:cNvSpPr>
            <p:nvPr/>
          </p:nvSpPr>
          <p:spPr bwMode="auto">
            <a:xfrm>
              <a:off x="5611813" y="247967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65" name="Rectangle 117"/>
            <p:cNvSpPr>
              <a:spLocks noChangeArrowheads="1"/>
            </p:cNvSpPr>
            <p:nvPr/>
          </p:nvSpPr>
          <p:spPr bwMode="auto">
            <a:xfrm>
              <a:off x="4643438" y="247967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66" name="Rectangle 118"/>
            <p:cNvSpPr>
              <a:spLocks noChangeArrowheads="1"/>
            </p:cNvSpPr>
            <p:nvPr/>
          </p:nvSpPr>
          <p:spPr bwMode="auto">
            <a:xfrm>
              <a:off x="3454400" y="247967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67" name="Rectangle 119"/>
            <p:cNvSpPr>
              <a:spLocks noChangeArrowheads="1"/>
            </p:cNvSpPr>
            <p:nvPr/>
          </p:nvSpPr>
          <p:spPr bwMode="auto">
            <a:xfrm>
              <a:off x="2555875" y="247967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68" name="Rectangle 120"/>
            <p:cNvSpPr>
              <a:spLocks noChangeArrowheads="1"/>
            </p:cNvSpPr>
            <p:nvPr/>
          </p:nvSpPr>
          <p:spPr bwMode="auto">
            <a:xfrm>
              <a:off x="900113" y="247967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Tertullian</a:t>
              </a:r>
              <a:endParaRPr lang="en-US" sz="1300" b="1">
                <a:solidFill>
                  <a:schemeClr val="accent3"/>
                </a:solidFill>
                <a:ea typeface="PMingLiU" pitchFamily="18" charset="-120"/>
                <a:cs typeface="Arial" charset="0"/>
              </a:endParaRPr>
            </a:p>
          </p:txBody>
        </p:sp>
        <p:sp>
          <p:nvSpPr>
            <p:cNvPr id="104569" name="Rectangle 121"/>
            <p:cNvSpPr>
              <a:spLocks noChangeArrowheads="1"/>
            </p:cNvSpPr>
            <p:nvPr/>
          </p:nvSpPr>
          <p:spPr bwMode="auto">
            <a:xfrm>
              <a:off x="71438" y="2479675"/>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190</a:t>
              </a:r>
              <a:endParaRPr lang="en-US" sz="1300" b="1">
                <a:solidFill>
                  <a:schemeClr val="accent3"/>
                </a:solidFill>
                <a:ea typeface="PMingLiU" pitchFamily="18" charset="-120"/>
                <a:cs typeface="Arial" charset="0"/>
              </a:endParaRPr>
            </a:p>
          </p:txBody>
        </p:sp>
        <p:sp>
          <p:nvSpPr>
            <p:cNvPr id="104570" name="Rectangle 122"/>
            <p:cNvSpPr>
              <a:spLocks noChangeArrowheads="1"/>
            </p:cNvSpPr>
            <p:nvPr/>
          </p:nvSpPr>
          <p:spPr bwMode="auto">
            <a:xfrm>
              <a:off x="7740650" y="2190750"/>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Christ</a:t>
              </a:r>
              <a:endParaRPr lang="en-US" sz="1300" b="1">
                <a:solidFill>
                  <a:schemeClr val="accent3"/>
                </a:solidFill>
                <a:ea typeface="PMingLiU" pitchFamily="18" charset="-120"/>
                <a:cs typeface="Arial" charset="0"/>
              </a:endParaRPr>
            </a:p>
          </p:txBody>
        </p:sp>
        <p:sp>
          <p:nvSpPr>
            <p:cNvPr id="104571" name="Rectangle 123"/>
            <p:cNvSpPr>
              <a:spLocks noChangeArrowheads="1"/>
            </p:cNvSpPr>
            <p:nvPr/>
          </p:nvSpPr>
          <p:spPr bwMode="auto">
            <a:xfrm>
              <a:off x="6300788" y="2190750"/>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Rome divided</a:t>
              </a:r>
              <a:endParaRPr lang="en-US" sz="1300" b="1">
                <a:solidFill>
                  <a:schemeClr val="accent3"/>
                </a:solidFill>
                <a:ea typeface="PMingLiU" pitchFamily="18" charset="-120"/>
                <a:cs typeface="Arial" charset="0"/>
              </a:endParaRPr>
            </a:p>
          </p:txBody>
        </p:sp>
        <p:sp>
          <p:nvSpPr>
            <p:cNvPr id="104572" name="Rectangle 124"/>
            <p:cNvSpPr>
              <a:spLocks noChangeArrowheads="1"/>
            </p:cNvSpPr>
            <p:nvPr/>
          </p:nvSpPr>
          <p:spPr bwMode="auto">
            <a:xfrm>
              <a:off x="5611813" y="2190750"/>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73" name="Rectangle 125"/>
            <p:cNvSpPr>
              <a:spLocks noChangeArrowheads="1"/>
            </p:cNvSpPr>
            <p:nvPr/>
          </p:nvSpPr>
          <p:spPr bwMode="auto">
            <a:xfrm>
              <a:off x="4643438" y="2190750"/>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74" name="Rectangle 126"/>
            <p:cNvSpPr>
              <a:spLocks noChangeArrowheads="1"/>
            </p:cNvSpPr>
            <p:nvPr/>
          </p:nvSpPr>
          <p:spPr bwMode="auto">
            <a:xfrm>
              <a:off x="3454400" y="2190750"/>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75" name="Rectangle 127"/>
            <p:cNvSpPr>
              <a:spLocks noChangeArrowheads="1"/>
            </p:cNvSpPr>
            <p:nvPr/>
          </p:nvSpPr>
          <p:spPr bwMode="auto">
            <a:xfrm>
              <a:off x="2555875" y="2190750"/>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76" name="Rectangle 128"/>
            <p:cNvSpPr>
              <a:spLocks noChangeArrowheads="1"/>
            </p:cNvSpPr>
            <p:nvPr/>
          </p:nvSpPr>
          <p:spPr bwMode="auto">
            <a:xfrm>
              <a:off x="900113" y="2190750"/>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Irenaeus</a:t>
              </a:r>
              <a:endParaRPr lang="en-US" sz="1300" b="1">
                <a:solidFill>
                  <a:schemeClr val="accent3"/>
                </a:solidFill>
                <a:ea typeface="PMingLiU" pitchFamily="18" charset="-120"/>
                <a:cs typeface="Arial" charset="0"/>
              </a:endParaRPr>
            </a:p>
          </p:txBody>
        </p:sp>
        <p:sp>
          <p:nvSpPr>
            <p:cNvPr id="104577" name="Rectangle 129"/>
            <p:cNvSpPr>
              <a:spLocks noChangeArrowheads="1"/>
            </p:cNvSpPr>
            <p:nvPr/>
          </p:nvSpPr>
          <p:spPr bwMode="auto">
            <a:xfrm>
              <a:off x="71438" y="2190750"/>
              <a:ext cx="8286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185</a:t>
              </a:r>
              <a:endParaRPr lang="en-US" sz="1300" b="1">
                <a:solidFill>
                  <a:schemeClr val="accent3"/>
                </a:solidFill>
                <a:ea typeface="PMingLiU" pitchFamily="18" charset="-120"/>
                <a:cs typeface="Arial" charset="0"/>
              </a:endParaRPr>
            </a:p>
          </p:txBody>
        </p:sp>
        <p:sp>
          <p:nvSpPr>
            <p:cNvPr id="104578" name="Rectangle 130"/>
            <p:cNvSpPr>
              <a:spLocks noChangeArrowheads="1"/>
            </p:cNvSpPr>
            <p:nvPr/>
          </p:nvSpPr>
          <p:spPr bwMode="auto">
            <a:xfrm>
              <a:off x="7740650" y="1901825"/>
              <a:ext cx="1403350"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Not available</a:t>
              </a:r>
              <a:endParaRPr lang="en-US" sz="1300" b="1">
                <a:solidFill>
                  <a:schemeClr val="accent3"/>
                </a:solidFill>
                <a:ea typeface="PMingLiU" pitchFamily="18" charset="-120"/>
                <a:cs typeface="Arial" charset="0"/>
              </a:endParaRPr>
            </a:p>
          </p:txBody>
        </p:sp>
        <p:sp>
          <p:nvSpPr>
            <p:cNvPr id="104579" name="Rectangle 131"/>
            <p:cNvSpPr>
              <a:spLocks noChangeArrowheads="1"/>
            </p:cNvSpPr>
            <p:nvPr/>
          </p:nvSpPr>
          <p:spPr bwMode="auto">
            <a:xfrm>
              <a:off x="6300788" y="1901825"/>
              <a:ext cx="1439862" cy="288925"/>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Not available</a:t>
              </a:r>
              <a:endParaRPr lang="en-US" sz="1300" b="1">
                <a:solidFill>
                  <a:schemeClr val="accent3"/>
                </a:solidFill>
                <a:ea typeface="PMingLiU" pitchFamily="18" charset="-120"/>
                <a:cs typeface="Arial" charset="0"/>
              </a:endParaRPr>
            </a:p>
          </p:txBody>
        </p:sp>
        <p:sp>
          <p:nvSpPr>
            <p:cNvPr id="104580" name="Rectangle 132"/>
            <p:cNvSpPr>
              <a:spLocks noChangeArrowheads="1"/>
            </p:cNvSpPr>
            <p:nvPr/>
          </p:nvSpPr>
          <p:spPr bwMode="auto">
            <a:xfrm>
              <a:off x="5611813" y="1901825"/>
              <a:ext cx="6889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81" name="Rectangle 133"/>
            <p:cNvSpPr>
              <a:spLocks noChangeArrowheads="1"/>
            </p:cNvSpPr>
            <p:nvPr/>
          </p:nvSpPr>
          <p:spPr bwMode="auto">
            <a:xfrm>
              <a:off x="4643438" y="1901825"/>
              <a:ext cx="96837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82" name="Rectangle 134"/>
            <p:cNvSpPr>
              <a:spLocks noChangeArrowheads="1"/>
            </p:cNvSpPr>
            <p:nvPr/>
          </p:nvSpPr>
          <p:spPr bwMode="auto">
            <a:xfrm>
              <a:off x="3454400" y="1901825"/>
              <a:ext cx="1189038"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83" name="Rectangle 135"/>
            <p:cNvSpPr>
              <a:spLocks noChangeArrowheads="1"/>
            </p:cNvSpPr>
            <p:nvPr/>
          </p:nvSpPr>
          <p:spPr bwMode="auto">
            <a:xfrm>
              <a:off x="2555875" y="1901825"/>
              <a:ext cx="898525"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84" name="Rectangle 136"/>
            <p:cNvSpPr>
              <a:spLocks noChangeArrowheads="1"/>
            </p:cNvSpPr>
            <p:nvPr/>
          </p:nvSpPr>
          <p:spPr bwMode="auto">
            <a:xfrm>
              <a:off x="900113" y="1901825"/>
              <a:ext cx="1655762" cy="288925"/>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Akiba Ben Joseph</a:t>
              </a:r>
              <a:endParaRPr lang="en-US" sz="1300" b="1">
                <a:solidFill>
                  <a:schemeClr val="accent3"/>
                </a:solidFill>
                <a:ea typeface="PMingLiU" pitchFamily="18" charset="-120"/>
                <a:cs typeface="Arial" charset="0"/>
              </a:endParaRPr>
            </a:p>
          </p:txBody>
        </p:sp>
        <p:sp>
          <p:nvSpPr>
            <p:cNvPr id="104585" name="Rectangle 137"/>
            <p:cNvSpPr>
              <a:spLocks noChangeArrowheads="1"/>
            </p:cNvSpPr>
            <p:nvPr/>
          </p:nvSpPr>
          <p:spPr bwMode="auto">
            <a:xfrm>
              <a:off x="71438" y="1901825"/>
              <a:ext cx="828675" cy="288925"/>
            </a:xfrm>
            <a:prstGeom prst="rect">
              <a:avLst/>
            </a:prstGeom>
            <a:noFill/>
            <a:ln w="12700">
              <a:solidFill>
                <a:srgbClr val="000080"/>
              </a:solidFill>
              <a:miter lim="800000"/>
              <a:headEnd/>
              <a:tailEnd/>
            </a:ln>
            <a:effectLst/>
          </p:spPr>
          <p:txBody>
            <a:bodyPr/>
            <a:lstStyle/>
            <a:p>
              <a:r>
                <a:rPr lang="en-US" sz="1300" b="1" dirty="0">
                  <a:solidFill>
                    <a:schemeClr val="accent3"/>
                  </a:solidFill>
                  <a:latin typeface="Arial" charset="0"/>
                  <a:ea typeface="PMingLiU" pitchFamily="18" charset="-120"/>
                  <a:cs typeface="Arial" charset="0"/>
                </a:rPr>
                <a:t>150</a:t>
              </a:r>
              <a:endParaRPr lang="en-US" sz="1300" b="1" dirty="0">
                <a:solidFill>
                  <a:schemeClr val="accent3"/>
                </a:solidFill>
                <a:ea typeface="PMingLiU" pitchFamily="18" charset="-120"/>
                <a:cs typeface="Arial" charset="0"/>
              </a:endParaRPr>
            </a:p>
          </p:txBody>
        </p:sp>
        <p:sp>
          <p:nvSpPr>
            <p:cNvPr id="104586" name="Rectangle 138"/>
            <p:cNvSpPr>
              <a:spLocks noChangeArrowheads="1"/>
            </p:cNvSpPr>
            <p:nvPr/>
          </p:nvSpPr>
          <p:spPr bwMode="auto">
            <a:xfrm>
              <a:off x="7740650" y="1414463"/>
              <a:ext cx="1403350" cy="487362"/>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Messiah</a:t>
              </a:r>
              <a:endParaRPr lang="en-US" sz="1300" b="1">
                <a:solidFill>
                  <a:schemeClr val="accent3"/>
                </a:solidFill>
                <a:ea typeface="PMingLiU" pitchFamily="18" charset="-120"/>
                <a:cs typeface="Arial" charset="0"/>
              </a:endParaRPr>
            </a:p>
          </p:txBody>
        </p:sp>
        <p:sp>
          <p:nvSpPr>
            <p:cNvPr id="104587" name="Rectangle 139"/>
            <p:cNvSpPr>
              <a:spLocks noChangeArrowheads="1"/>
            </p:cNvSpPr>
            <p:nvPr/>
          </p:nvSpPr>
          <p:spPr bwMode="auto">
            <a:xfrm>
              <a:off x="6300788" y="1414463"/>
              <a:ext cx="1439862" cy="487362"/>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Not available</a:t>
              </a:r>
              <a:endParaRPr lang="en-US" sz="1300" b="1">
                <a:solidFill>
                  <a:schemeClr val="accent3"/>
                </a:solidFill>
                <a:ea typeface="PMingLiU" pitchFamily="18" charset="-120"/>
                <a:cs typeface="Arial" charset="0"/>
              </a:endParaRPr>
            </a:p>
          </p:txBody>
        </p:sp>
        <p:sp>
          <p:nvSpPr>
            <p:cNvPr id="104588" name="Rectangle 140"/>
            <p:cNvSpPr>
              <a:spLocks noChangeArrowheads="1"/>
            </p:cNvSpPr>
            <p:nvPr/>
          </p:nvSpPr>
          <p:spPr bwMode="auto">
            <a:xfrm>
              <a:off x="5611813" y="1414463"/>
              <a:ext cx="688975" cy="487362"/>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89" name="Rectangle 141"/>
            <p:cNvSpPr>
              <a:spLocks noChangeArrowheads="1"/>
            </p:cNvSpPr>
            <p:nvPr/>
          </p:nvSpPr>
          <p:spPr bwMode="auto">
            <a:xfrm>
              <a:off x="4643438" y="1414463"/>
              <a:ext cx="968375" cy="487362"/>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90" name="Rectangle 142"/>
            <p:cNvSpPr>
              <a:spLocks noChangeArrowheads="1"/>
            </p:cNvSpPr>
            <p:nvPr/>
          </p:nvSpPr>
          <p:spPr bwMode="auto">
            <a:xfrm>
              <a:off x="3454400" y="1414463"/>
              <a:ext cx="1189038" cy="487362"/>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91" name="Rectangle 143"/>
            <p:cNvSpPr>
              <a:spLocks noChangeArrowheads="1"/>
            </p:cNvSpPr>
            <p:nvPr/>
          </p:nvSpPr>
          <p:spPr bwMode="auto">
            <a:xfrm>
              <a:off x="2555875" y="1414463"/>
              <a:ext cx="898525" cy="487362"/>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592" name="Rectangle 144"/>
            <p:cNvSpPr>
              <a:spLocks noChangeArrowheads="1"/>
            </p:cNvSpPr>
            <p:nvPr/>
          </p:nvSpPr>
          <p:spPr bwMode="auto">
            <a:xfrm>
              <a:off x="900113" y="1414463"/>
              <a:ext cx="1655762" cy="487362"/>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Josephus</a:t>
              </a:r>
              <a:endParaRPr lang="en-US" sz="1300" b="1">
                <a:solidFill>
                  <a:schemeClr val="accent3"/>
                </a:solidFill>
                <a:ea typeface="PMingLiU" pitchFamily="18" charset="-120"/>
                <a:cs typeface="Arial" charset="0"/>
              </a:endParaRPr>
            </a:p>
          </p:txBody>
        </p:sp>
        <p:sp>
          <p:nvSpPr>
            <p:cNvPr id="104593" name="Rectangle 145"/>
            <p:cNvSpPr>
              <a:spLocks noChangeArrowheads="1"/>
            </p:cNvSpPr>
            <p:nvPr/>
          </p:nvSpPr>
          <p:spPr bwMode="auto">
            <a:xfrm>
              <a:off x="71438" y="1414463"/>
              <a:ext cx="828675" cy="487362"/>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1</a:t>
              </a:r>
              <a:r>
                <a:rPr lang="en-US" sz="1300" b="1" baseline="30000">
                  <a:solidFill>
                    <a:schemeClr val="accent3"/>
                  </a:solidFill>
                  <a:latin typeface="Arial" charset="0"/>
                  <a:ea typeface="PMingLiU" pitchFamily="18" charset="-120"/>
                  <a:cs typeface="Arial" charset="0"/>
                </a:rPr>
                <a:t>st</a:t>
              </a:r>
              <a:r>
                <a:rPr lang="en-US" sz="1300" b="1">
                  <a:solidFill>
                    <a:schemeClr val="accent3"/>
                  </a:solidFill>
                  <a:latin typeface="Arial" charset="0"/>
                  <a:ea typeface="PMingLiU" pitchFamily="18" charset="-120"/>
                  <a:cs typeface="Arial" charset="0"/>
                </a:rPr>
                <a:t> </a:t>
              </a:r>
            </a:p>
            <a:p>
              <a:r>
                <a:rPr lang="en-US" sz="1300" b="1">
                  <a:solidFill>
                    <a:schemeClr val="accent3"/>
                  </a:solidFill>
                  <a:latin typeface="Arial" charset="0"/>
                  <a:ea typeface="PMingLiU" pitchFamily="18" charset="-120"/>
                  <a:cs typeface="Arial" charset="0"/>
                </a:rPr>
                <a:t>century</a:t>
              </a:r>
              <a:endParaRPr lang="en-US" sz="1300" b="1">
                <a:solidFill>
                  <a:schemeClr val="accent3"/>
                </a:solidFill>
                <a:ea typeface="PMingLiU" pitchFamily="18" charset="-120"/>
                <a:cs typeface="Arial" charset="0"/>
              </a:endParaRPr>
            </a:p>
          </p:txBody>
        </p:sp>
        <p:sp>
          <p:nvSpPr>
            <p:cNvPr id="104594" name="Rectangle 146"/>
            <p:cNvSpPr>
              <a:spLocks noChangeArrowheads="1"/>
            </p:cNvSpPr>
            <p:nvPr/>
          </p:nvSpPr>
          <p:spPr bwMode="auto">
            <a:xfrm>
              <a:off x="7740650" y="927100"/>
              <a:ext cx="1403350" cy="487363"/>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Not available</a:t>
              </a:r>
              <a:endParaRPr lang="en-US" sz="1300" b="1">
                <a:solidFill>
                  <a:schemeClr val="accent3"/>
                </a:solidFill>
                <a:ea typeface="PMingLiU" pitchFamily="18" charset="-120"/>
                <a:cs typeface="Arial" charset="0"/>
              </a:endParaRPr>
            </a:p>
          </p:txBody>
        </p:sp>
        <p:sp>
          <p:nvSpPr>
            <p:cNvPr id="104595" name="Rectangle 147"/>
            <p:cNvSpPr>
              <a:spLocks noChangeArrowheads="1"/>
            </p:cNvSpPr>
            <p:nvPr/>
          </p:nvSpPr>
          <p:spPr bwMode="auto">
            <a:xfrm>
              <a:off x="6300788" y="927100"/>
              <a:ext cx="1439862" cy="487363"/>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Not available</a:t>
              </a:r>
              <a:endParaRPr lang="en-US" sz="1300" b="1">
                <a:solidFill>
                  <a:schemeClr val="accent3"/>
                </a:solidFill>
                <a:ea typeface="PMingLiU" pitchFamily="18" charset="-120"/>
                <a:cs typeface="Arial" charset="0"/>
              </a:endParaRPr>
            </a:p>
          </p:txBody>
        </p:sp>
        <p:sp>
          <p:nvSpPr>
            <p:cNvPr id="104596" name="Rectangle 148"/>
            <p:cNvSpPr>
              <a:spLocks noChangeArrowheads="1"/>
            </p:cNvSpPr>
            <p:nvPr/>
          </p:nvSpPr>
          <p:spPr bwMode="auto">
            <a:xfrm>
              <a:off x="5611813" y="927100"/>
              <a:ext cx="688975" cy="487363"/>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Rome</a:t>
              </a:r>
              <a:endParaRPr lang="en-US" sz="1300" b="1">
                <a:solidFill>
                  <a:schemeClr val="accent3"/>
                </a:solidFill>
                <a:ea typeface="PMingLiU" pitchFamily="18" charset="-120"/>
                <a:cs typeface="Arial" charset="0"/>
              </a:endParaRPr>
            </a:p>
          </p:txBody>
        </p:sp>
        <p:sp>
          <p:nvSpPr>
            <p:cNvPr id="104597" name="Rectangle 149"/>
            <p:cNvSpPr>
              <a:spLocks noChangeArrowheads="1"/>
            </p:cNvSpPr>
            <p:nvPr/>
          </p:nvSpPr>
          <p:spPr bwMode="auto">
            <a:xfrm>
              <a:off x="4643438" y="927100"/>
              <a:ext cx="968375" cy="487363"/>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Greece</a:t>
              </a:r>
              <a:endParaRPr lang="en-US" sz="1300" b="1">
                <a:solidFill>
                  <a:schemeClr val="accent3"/>
                </a:solidFill>
                <a:ea typeface="PMingLiU" pitchFamily="18" charset="-120"/>
                <a:cs typeface="Arial" charset="0"/>
              </a:endParaRPr>
            </a:p>
          </p:txBody>
        </p:sp>
        <p:sp>
          <p:nvSpPr>
            <p:cNvPr id="104598" name="Rectangle 150"/>
            <p:cNvSpPr>
              <a:spLocks noChangeArrowheads="1"/>
            </p:cNvSpPr>
            <p:nvPr/>
          </p:nvSpPr>
          <p:spPr bwMode="auto">
            <a:xfrm>
              <a:off x="3454400" y="927100"/>
              <a:ext cx="1189038" cy="487363"/>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Medo-Persia</a:t>
              </a:r>
              <a:endParaRPr lang="en-US" sz="1300" b="1">
                <a:solidFill>
                  <a:schemeClr val="accent3"/>
                </a:solidFill>
                <a:ea typeface="PMingLiU" pitchFamily="18" charset="-120"/>
                <a:cs typeface="Arial" charset="0"/>
              </a:endParaRPr>
            </a:p>
          </p:txBody>
        </p:sp>
        <p:sp>
          <p:nvSpPr>
            <p:cNvPr id="104599" name="Rectangle 151"/>
            <p:cNvSpPr>
              <a:spLocks noChangeArrowheads="1"/>
            </p:cNvSpPr>
            <p:nvPr/>
          </p:nvSpPr>
          <p:spPr bwMode="auto">
            <a:xfrm>
              <a:off x="2555875" y="927100"/>
              <a:ext cx="898525" cy="487363"/>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Babylon</a:t>
              </a:r>
              <a:endParaRPr lang="en-US" sz="1300" b="1">
                <a:solidFill>
                  <a:schemeClr val="accent3"/>
                </a:solidFill>
                <a:ea typeface="PMingLiU" pitchFamily="18" charset="-120"/>
                <a:cs typeface="Arial" charset="0"/>
              </a:endParaRPr>
            </a:p>
          </p:txBody>
        </p:sp>
        <p:sp>
          <p:nvSpPr>
            <p:cNvPr id="104600" name="Rectangle 152"/>
            <p:cNvSpPr>
              <a:spLocks noChangeArrowheads="1"/>
            </p:cNvSpPr>
            <p:nvPr/>
          </p:nvSpPr>
          <p:spPr bwMode="auto">
            <a:xfrm>
              <a:off x="900113" y="927100"/>
              <a:ext cx="1655762" cy="487363"/>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Johanan Ben </a:t>
              </a:r>
            </a:p>
            <a:p>
              <a:r>
                <a:rPr lang="en-US" sz="1300" b="1">
                  <a:solidFill>
                    <a:schemeClr val="accent3"/>
                  </a:solidFill>
                  <a:latin typeface="Arial" charset="0"/>
                  <a:ea typeface="PMingLiU" pitchFamily="18" charset="-120"/>
                  <a:cs typeface="Arial" charset="0"/>
                </a:rPr>
                <a:t>Zakkai</a:t>
              </a:r>
              <a:endParaRPr lang="en-US" sz="1300" b="1">
                <a:solidFill>
                  <a:schemeClr val="accent3"/>
                </a:solidFill>
                <a:ea typeface="PMingLiU" pitchFamily="18" charset="-120"/>
                <a:cs typeface="Arial" charset="0"/>
              </a:endParaRPr>
            </a:p>
          </p:txBody>
        </p:sp>
        <p:sp>
          <p:nvSpPr>
            <p:cNvPr id="104601" name="Rectangle 153"/>
            <p:cNvSpPr>
              <a:spLocks noChangeArrowheads="1"/>
            </p:cNvSpPr>
            <p:nvPr/>
          </p:nvSpPr>
          <p:spPr bwMode="auto">
            <a:xfrm>
              <a:off x="71438" y="927100"/>
              <a:ext cx="828675" cy="487363"/>
            </a:xfrm>
            <a:prstGeom prst="rect">
              <a:avLst/>
            </a:prstGeom>
            <a:noFill/>
            <a:ln w="12700">
              <a:solidFill>
                <a:srgbClr val="000080"/>
              </a:solidFill>
              <a:miter lim="800000"/>
              <a:headEnd/>
              <a:tailEnd/>
            </a:ln>
            <a:effectLst/>
          </p:spPr>
          <p:txBody>
            <a:bodyPr/>
            <a:lstStyle/>
            <a:p>
              <a:r>
                <a:rPr lang="en-US" sz="1300" b="1">
                  <a:solidFill>
                    <a:schemeClr val="accent3"/>
                  </a:solidFill>
                  <a:latin typeface="Arial" charset="0"/>
                  <a:ea typeface="PMingLiU" pitchFamily="18" charset="-120"/>
                  <a:cs typeface="Arial" charset="0"/>
                </a:rPr>
                <a:t>1</a:t>
              </a:r>
              <a:r>
                <a:rPr lang="en-US" sz="1300" b="1" baseline="30000">
                  <a:solidFill>
                    <a:schemeClr val="accent3"/>
                  </a:solidFill>
                  <a:latin typeface="Arial" charset="0"/>
                  <a:ea typeface="PMingLiU" pitchFamily="18" charset="-120"/>
                  <a:cs typeface="Arial" charset="0"/>
                </a:rPr>
                <a:t>st</a:t>
              </a:r>
              <a:r>
                <a:rPr lang="en-US" sz="1300" b="1">
                  <a:solidFill>
                    <a:schemeClr val="accent3"/>
                  </a:solidFill>
                  <a:latin typeface="Arial" charset="0"/>
                  <a:ea typeface="PMingLiU" pitchFamily="18" charset="-120"/>
                  <a:cs typeface="Arial" charset="0"/>
                </a:rPr>
                <a:t> </a:t>
              </a:r>
            </a:p>
            <a:p>
              <a:r>
                <a:rPr lang="en-US" sz="1300" b="1">
                  <a:solidFill>
                    <a:schemeClr val="accent3"/>
                  </a:solidFill>
                  <a:latin typeface="Arial" charset="0"/>
                  <a:ea typeface="PMingLiU" pitchFamily="18" charset="-120"/>
                  <a:cs typeface="Arial" charset="0"/>
                </a:rPr>
                <a:t>century</a:t>
              </a:r>
              <a:endParaRPr lang="en-US" sz="1300" b="1">
                <a:solidFill>
                  <a:schemeClr val="accent3"/>
                </a:solidFill>
                <a:ea typeface="PMingLiU" pitchFamily="18" charset="-120"/>
                <a:cs typeface="Arial" charset="0"/>
              </a:endParaRPr>
            </a:p>
          </p:txBody>
        </p:sp>
        <p:sp>
          <p:nvSpPr>
            <p:cNvPr id="104602" name="Rectangle 154"/>
            <p:cNvSpPr>
              <a:spLocks noChangeArrowheads="1"/>
            </p:cNvSpPr>
            <p:nvPr/>
          </p:nvSpPr>
          <p:spPr bwMode="auto">
            <a:xfrm>
              <a:off x="7740650" y="439738"/>
              <a:ext cx="1403350" cy="487362"/>
            </a:xfrm>
            <a:prstGeom prst="rect">
              <a:avLst/>
            </a:prstGeom>
            <a:noFill/>
            <a:ln w="12700">
              <a:solidFill>
                <a:srgbClr val="000080"/>
              </a:solidFill>
              <a:miter lim="800000"/>
              <a:headEnd/>
              <a:tailEnd/>
            </a:ln>
            <a:effectLst/>
          </p:spPr>
          <p:txBody>
            <a:bodyPr/>
            <a:lstStyle/>
            <a:p>
              <a:pPr algn="ctr"/>
              <a:r>
                <a:rPr lang="en-US" sz="1200" b="1" dirty="0">
                  <a:solidFill>
                    <a:schemeClr val="accent3"/>
                  </a:solidFill>
                  <a:latin typeface="Arial" charset="0"/>
                  <a:ea typeface="PMingLiU" pitchFamily="18" charset="-120"/>
                  <a:cs typeface="Arial" charset="0"/>
                </a:rPr>
                <a:t>Stone/Mountain</a:t>
              </a:r>
              <a:endParaRPr lang="en-US" sz="1200" b="1" dirty="0">
                <a:solidFill>
                  <a:schemeClr val="accent3"/>
                </a:solidFill>
                <a:ea typeface="PMingLiU" pitchFamily="18" charset="-120"/>
                <a:cs typeface="Arial" charset="0"/>
              </a:endParaRPr>
            </a:p>
          </p:txBody>
        </p:sp>
        <p:sp>
          <p:nvSpPr>
            <p:cNvPr id="104603" name="Rectangle 155"/>
            <p:cNvSpPr>
              <a:spLocks noChangeArrowheads="1"/>
            </p:cNvSpPr>
            <p:nvPr/>
          </p:nvSpPr>
          <p:spPr bwMode="auto">
            <a:xfrm>
              <a:off x="6300788" y="439738"/>
              <a:ext cx="1439862" cy="487362"/>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Feet and Toes</a:t>
              </a:r>
              <a:endParaRPr lang="en-US" sz="1300" b="1">
                <a:solidFill>
                  <a:schemeClr val="accent3"/>
                </a:solidFill>
                <a:ea typeface="PMingLiU" pitchFamily="18" charset="-120"/>
                <a:cs typeface="Arial" charset="0"/>
              </a:endParaRPr>
            </a:p>
          </p:txBody>
        </p:sp>
        <p:sp>
          <p:nvSpPr>
            <p:cNvPr id="104604" name="Rectangle 156"/>
            <p:cNvSpPr>
              <a:spLocks noChangeArrowheads="1"/>
            </p:cNvSpPr>
            <p:nvPr/>
          </p:nvSpPr>
          <p:spPr bwMode="auto">
            <a:xfrm>
              <a:off x="5611813" y="439738"/>
              <a:ext cx="688975" cy="487362"/>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Legs</a:t>
              </a:r>
              <a:endParaRPr lang="en-US" sz="1300" b="1">
                <a:solidFill>
                  <a:schemeClr val="accent3"/>
                </a:solidFill>
                <a:ea typeface="PMingLiU" pitchFamily="18" charset="-120"/>
                <a:cs typeface="Arial" charset="0"/>
              </a:endParaRPr>
            </a:p>
          </p:txBody>
        </p:sp>
        <p:sp>
          <p:nvSpPr>
            <p:cNvPr id="104605" name="Rectangle 157"/>
            <p:cNvSpPr>
              <a:spLocks noChangeArrowheads="1"/>
            </p:cNvSpPr>
            <p:nvPr/>
          </p:nvSpPr>
          <p:spPr bwMode="auto">
            <a:xfrm>
              <a:off x="4643438" y="439738"/>
              <a:ext cx="968375" cy="487362"/>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Belly &amp;</a:t>
              </a:r>
            </a:p>
            <a:p>
              <a:pPr algn="ctr"/>
              <a:r>
                <a:rPr lang="en-US" sz="1300" b="1">
                  <a:solidFill>
                    <a:schemeClr val="accent3"/>
                  </a:solidFill>
                  <a:latin typeface="Arial" charset="0"/>
                  <a:ea typeface="PMingLiU" pitchFamily="18" charset="-120"/>
                  <a:cs typeface="Arial" charset="0"/>
                </a:rPr>
                <a:t> Thighs</a:t>
              </a:r>
              <a:endParaRPr lang="en-US" sz="1300" b="1">
                <a:solidFill>
                  <a:schemeClr val="accent3"/>
                </a:solidFill>
                <a:ea typeface="PMingLiU" pitchFamily="18" charset="-120"/>
                <a:cs typeface="Arial" charset="0"/>
              </a:endParaRPr>
            </a:p>
          </p:txBody>
        </p:sp>
        <p:sp>
          <p:nvSpPr>
            <p:cNvPr id="104606" name="Rectangle 158"/>
            <p:cNvSpPr>
              <a:spLocks noChangeArrowheads="1"/>
            </p:cNvSpPr>
            <p:nvPr/>
          </p:nvSpPr>
          <p:spPr bwMode="auto">
            <a:xfrm>
              <a:off x="3454400" y="439738"/>
              <a:ext cx="1189038" cy="487362"/>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Chest</a:t>
              </a:r>
              <a:endParaRPr lang="en-US" sz="1300" b="1">
                <a:solidFill>
                  <a:schemeClr val="accent3"/>
                </a:solidFill>
                <a:ea typeface="PMingLiU" pitchFamily="18" charset="-120"/>
                <a:cs typeface="Arial" charset="0"/>
              </a:endParaRPr>
            </a:p>
          </p:txBody>
        </p:sp>
        <p:sp>
          <p:nvSpPr>
            <p:cNvPr id="104607" name="Rectangle 159"/>
            <p:cNvSpPr>
              <a:spLocks noChangeArrowheads="1"/>
            </p:cNvSpPr>
            <p:nvPr/>
          </p:nvSpPr>
          <p:spPr bwMode="auto">
            <a:xfrm>
              <a:off x="2555875" y="439738"/>
              <a:ext cx="898525" cy="487362"/>
            </a:xfrm>
            <a:prstGeom prst="rect">
              <a:avLst/>
            </a:prstGeom>
            <a:noFill/>
            <a:ln w="12700">
              <a:solidFill>
                <a:srgbClr val="000080"/>
              </a:solidFill>
              <a:miter lim="800000"/>
              <a:headEnd/>
              <a:tailEnd/>
            </a:ln>
            <a:effectLst/>
          </p:spPr>
          <p:txBody>
            <a:bodyPr/>
            <a:lstStyle/>
            <a:p>
              <a:pPr algn="ctr"/>
              <a:r>
                <a:rPr lang="en-US" sz="1300" b="1" dirty="0">
                  <a:solidFill>
                    <a:schemeClr val="accent3"/>
                  </a:solidFill>
                  <a:latin typeface="Arial" charset="0"/>
                  <a:ea typeface="PMingLiU" pitchFamily="18" charset="-120"/>
                  <a:cs typeface="Arial" charset="0"/>
                </a:rPr>
                <a:t>Head</a:t>
              </a:r>
              <a:endParaRPr lang="en-US" sz="1300" b="1" dirty="0">
                <a:solidFill>
                  <a:schemeClr val="accent3"/>
                </a:solidFill>
                <a:ea typeface="PMingLiU" pitchFamily="18" charset="-120"/>
                <a:cs typeface="Arial" charset="0"/>
              </a:endParaRPr>
            </a:p>
          </p:txBody>
        </p:sp>
        <p:sp>
          <p:nvSpPr>
            <p:cNvPr id="104608" name="Rectangle 160"/>
            <p:cNvSpPr>
              <a:spLocks noChangeArrowheads="1"/>
            </p:cNvSpPr>
            <p:nvPr/>
          </p:nvSpPr>
          <p:spPr bwMode="auto">
            <a:xfrm>
              <a:off x="900113" y="439738"/>
              <a:ext cx="1655762" cy="487362"/>
            </a:xfrm>
            <a:prstGeom prst="rect">
              <a:avLst/>
            </a:prstGeom>
            <a:noFill/>
            <a:ln w="12700">
              <a:solidFill>
                <a:srgbClr val="000080"/>
              </a:solidFill>
              <a:miter lim="800000"/>
              <a:headEnd/>
              <a:tailEnd/>
            </a:ln>
            <a:effectLst/>
          </p:spPr>
          <p:txBody>
            <a:bodyPr/>
            <a:lstStyle/>
            <a:p>
              <a:pPr algn="ctr"/>
              <a:r>
                <a:rPr lang="en-US" sz="1300" b="1">
                  <a:solidFill>
                    <a:schemeClr val="accent3"/>
                  </a:solidFill>
                  <a:latin typeface="Arial" charset="0"/>
                  <a:ea typeface="PMingLiU" pitchFamily="18" charset="-120"/>
                  <a:cs typeface="Arial" charset="0"/>
                </a:rPr>
                <a:t>Name</a:t>
              </a:r>
              <a:endParaRPr lang="en-US" sz="1300" b="1">
                <a:solidFill>
                  <a:schemeClr val="accent3"/>
                </a:solidFill>
                <a:ea typeface="PMingLiU" pitchFamily="18" charset="-120"/>
                <a:cs typeface="Arial" charset="0"/>
              </a:endParaRPr>
            </a:p>
          </p:txBody>
        </p:sp>
        <p:sp>
          <p:nvSpPr>
            <p:cNvPr id="104609" name="Rectangle 161"/>
            <p:cNvSpPr>
              <a:spLocks noChangeArrowheads="1"/>
            </p:cNvSpPr>
            <p:nvPr/>
          </p:nvSpPr>
          <p:spPr bwMode="auto">
            <a:xfrm>
              <a:off x="71438" y="439738"/>
              <a:ext cx="828675" cy="487362"/>
            </a:xfrm>
            <a:prstGeom prst="rect">
              <a:avLst/>
            </a:prstGeom>
            <a:noFill/>
            <a:ln w="12700">
              <a:solidFill>
                <a:srgbClr val="000080"/>
              </a:solidFill>
              <a:miter lim="800000"/>
              <a:headEnd/>
              <a:tailEnd/>
            </a:ln>
            <a:effectLst/>
          </p:spPr>
          <p:txBody>
            <a:bodyPr/>
            <a:lstStyle/>
            <a:p>
              <a:pPr algn="ctr"/>
              <a:r>
                <a:rPr lang="en-US" sz="1300" b="1" dirty="0">
                  <a:solidFill>
                    <a:schemeClr val="accent3"/>
                  </a:solidFill>
                  <a:latin typeface="Arial" charset="0"/>
                  <a:ea typeface="PMingLiU" pitchFamily="18" charset="-120"/>
                  <a:cs typeface="Arial" charset="0"/>
                </a:rPr>
                <a:t>Date AD</a:t>
              </a:r>
              <a:endParaRPr lang="en-US" sz="1300" b="1" dirty="0">
                <a:solidFill>
                  <a:schemeClr val="accent3"/>
                </a:solidFill>
                <a:ea typeface="PMingLiU" pitchFamily="18" charset="-120"/>
                <a:cs typeface="Arial" charset="0"/>
              </a:endParaRPr>
            </a:p>
          </p:txBody>
        </p:sp>
        <p:sp>
          <p:nvSpPr>
            <p:cNvPr id="104610" name="Line 162"/>
            <p:cNvSpPr>
              <a:spLocks noChangeShapeType="1"/>
            </p:cNvSpPr>
            <p:nvPr/>
          </p:nvSpPr>
          <p:spPr bwMode="auto">
            <a:xfrm>
              <a:off x="71438" y="439738"/>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1" name="Line 163"/>
            <p:cNvSpPr>
              <a:spLocks noChangeShapeType="1"/>
            </p:cNvSpPr>
            <p:nvPr/>
          </p:nvSpPr>
          <p:spPr bwMode="auto">
            <a:xfrm>
              <a:off x="71438" y="681355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2" name="Line 164"/>
            <p:cNvSpPr>
              <a:spLocks noChangeShapeType="1"/>
            </p:cNvSpPr>
            <p:nvPr/>
          </p:nvSpPr>
          <p:spPr bwMode="auto">
            <a:xfrm>
              <a:off x="71438" y="439738"/>
              <a:ext cx="0" cy="63738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3" name="Line 165"/>
            <p:cNvSpPr>
              <a:spLocks noChangeShapeType="1"/>
            </p:cNvSpPr>
            <p:nvPr/>
          </p:nvSpPr>
          <p:spPr bwMode="auto">
            <a:xfrm flipH="1">
              <a:off x="9144000" y="476250"/>
              <a:ext cx="0" cy="633730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4" name="Line 166"/>
            <p:cNvSpPr>
              <a:spLocks noChangeShapeType="1"/>
            </p:cNvSpPr>
            <p:nvPr/>
          </p:nvSpPr>
          <p:spPr bwMode="auto">
            <a:xfrm>
              <a:off x="71438" y="92710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5" name="Line 167"/>
            <p:cNvSpPr>
              <a:spLocks noChangeShapeType="1"/>
            </p:cNvSpPr>
            <p:nvPr/>
          </p:nvSpPr>
          <p:spPr bwMode="auto">
            <a:xfrm>
              <a:off x="900113" y="439738"/>
              <a:ext cx="0" cy="63738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6" name="Line 168"/>
            <p:cNvSpPr>
              <a:spLocks noChangeShapeType="1"/>
            </p:cNvSpPr>
            <p:nvPr/>
          </p:nvSpPr>
          <p:spPr bwMode="auto">
            <a:xfrm>
              <a:off x="2555875" y="439738"/>
              <a:ext cx="0" cy="63738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7" name="Line 169"/>
            <p:cNvSpPr>
              <a:spLocks noChangeShapeType="1"/>
            </p:cNvSpPr>
            <p:nvPr/>
          </p:nvSpPr>
          <p:spPr bwMode="auto">
            <a:xfrm>
              <a:off x="3454400" y="439738"/>
              <a:ext cx="0" cy="63738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8" name="Line 170"/>
            <p:cNvSpPr>
              <a:spLocks noChangeShapeType="1"/>
            </p:cNvSpPr>
            <p:nvPr/>
          </p:nvSpPr>
          <p:spPr bwMode="auto">
            <a:xfrm>
              <a:off x="4643438" y="439738"/>
              <a:ext cx="0" cy="63738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19" name="Line 171"/>
            <p:cNvSpPr>
              <a:spLocks noChangeShapeType="1"/>
            </p:cNvSpPr>
            <p:nvPr/>
          </p:nvSpPr>
          <p:spPr bwMode="auto">
            <a:xfrm>
              <a:off x="5611813" y="439738"/>
              <a:ext cx="0" cy="63738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0" name="Line 172"/>
            <p:cNvSpPr>
              <a:spLocks noChangeShapeType="1"/>
            </p:cNvSpPr>
            <p:nvPr/>
          </p:nvSpPr>
          <p:spPr bwMode="auto">
            <a:xfrm>
              <a:off x="6300788" y="439738"/>
              <a:ext cx="0" cy="63738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1" name="Line 173"/>
            <p:cNvSpPr>
              <a:spLocks noChangeShapeType="1"/>
            </p:cNvSpPr>
            <p:nvPr/>
          </p:nvSpPr>
          <p:spPr bwMode="auto">
            <a:xfrm>
              <a:off x="7740650" y="449263"/>
              <a:ext cx="0" cy="6408737"/>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2" name="Line 174"/>
            <p:cNvSpPr>
              <a:spLocks noChangeShapeType="1"/>
            </p:cNvSpPr>
            <p:nvPr/>
          </p:nvSpPr>
          <p:spPr bwMode="auto">
            <a:xfrm>
              <a:off x="71438" y="1414463"/>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3" name="Line 175"/>
            <p:cNvSpPr>
              <a:spLocks noChangeShapeType="1"/>
            </p:cNvSpPr>
            <p:nvPr/>
          </p:nvSpPr>
          <p:spPr bwMode="auto">
            <a:xfrm>
              <a:off x="71438" y="190182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4" name="Line 176"/>
            <p:cNvSpPr>
              <a:spLocks noChangeShapeType="1"/>
            </p:cNvSpPr>
            <p:nvPr/>
          </p:nvSpPr>
          <p:spPr bwMode="auto">
            <a:xfrm>
              <a:off x="71438" y="219075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5" name="Line 177"/>
            <p:cNvSpPr>
              <a:spLocks noChangeShapeType="1"/>
            </p:cNvSpPr>
            <p:nvPr/>
          </p:nvSpPr>
          <p:spPr bwMode="auto">
            <a:xfrm>
              <a:off x="71438" y="247967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6" name="Line 178"/>
            <p:cNvSpPr>
              <a:spLocks noChangeShapeType="1"/>
            </p:cNvSpPr>
            <p:nvPr/>
          </p:nvSpPr>
          <p:spPr bwMode="auto">
            <a:xfrm>
              <a:off x="71438" y="276860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7" name="Line 179"/>
            <p:cNvSpPr>
              <a:spLocks noChangeShapeType="1"/>
            </p:cNvSpPr>
            <p:nvPr/>
          </p:nvSpPr>
          <p:spPr bwMode="auto">
            <a:xfrm>
              <a:off x="71438" y="3068638"/>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8" name="Line 180"/>
            <p:cNvSpPr>
              <a:spLocks noChangeShapeType="1"/>
            </p:cNvSpPr>
            <p:nvPr/>
          </p:nvSpPr>
          <p:spPr bwMode="auto">
            <a:xfrm>
              <a:off x="71438" y="334645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29" name="Line 181"/>
            <p:cNvSpPr>
              <a:spLocks noChangeShapeType="1"/>
            </p:cNvSpPr>
            <p:nvPr/>
          </p:nvSpPr>
          <p:spPr bwMode="auto">
            <a:xfrm>
              <a:off x="71438" y="363537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0" name="Line 182"/>
            <p:cNvSpPr>
              <a:spLocks noChangeShapeType="1"/>
            </p:cNvSpPr>
            <p:nvPr/>
          </p:nvSpPr>
          <p:spPr bwMode="auto">
            <a:xfrm>
              <a:off x="71438" y="392430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1" name="Line 183"/>
            <p:cNvSpPr>
              <a:spLocks noChangeShapeType="1"/>
            </p:cNvSpPr>
            <p:nvPr/>
          </p:nvSpPr>
          <p:spPr bwMode="auto">
            <a:xfrm>
              <a:off x="71438" y="421322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2" name="Line 184"/>
            <p:cNvSpPr>
              <a:spLocks noChangeShapeType="1"/>
            </p:cNvSpPr>
            <p:nvPr/>
          </p:nvSpPr>
          <p:spPr bwMode="auto">
            <a:xfrm>
              <a:off x="71438" y="450215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3" name="Line 185"/>
            <p:cNvSpPr>
              <a:spLocks noChangeShapeType="1"/>
            </p:cNvSpPr>
            <p:nvPr/>
          </p:nvSpPr>
          <p:spPr bwMode="auto">
            <a:xfrm>
              <a:off x="71438" y="479107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4" name="Line 186"/>
            <p:cNvSpPr>
              <a:spLocks noChangeShapeType="1"/>
            </p:cNvSpPr>
            <p:nvPr/>
          </p:nvSpPr>
          <p:spPr bwMode="auto">
            <a:xfrm>
              <a:off x="71438" y="508000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5" name="Line 187"/>
            <p:cNvSpPr>
              <a:spLocks noChangeShapeType="1"/>
            </p:cNvSpPr>
            <p:nvPr/>
          </p:nvSpPr>
          <p:spPr bwMode="auto">
            <a:xfrm>
              <a:off x="71438" y="536892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6" name="Line 188"/>
            <p:cNvSpPr>
              <a:spLocks noChangeShapeType="1"/>
            </p:cNvSpPr>
            <p:nvPr/>
          </p:nvSpPr>
          <p:spPr bwMode="auto">
            <a:xfrm>
              <a:off x="71438" y="565785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7" name="Line 189"/>
            <p:cNvSpPr>
              <a:spLocks noChangeShapeType="1"/>
            </p:cNvSpPr>
            <p:nvPr/>
          </p:nvSpPr>
          <p:spPr bwMode="auto">
            <a:xfrm>
              <a:off x="71438" y="594677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8" name="Line 190"/>
            <p:cNvSpPr>
              <a:spLocks noChangeShapeType="1"/>
            </p:cNvSpPr>
            <p:nvPr/>
          </p:nvSpPr>
          <p:spPr bwMode="auto">
            <a:xfrm>
              <a:off x="71438" y="6235700"/>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39" name="Line 191"/>
            <p:cNvSpPr>
              <a:spLocks noChangeShapeType="1"/>
            </p:cNvSpPr>
            <p:nvPr/>
          </p:nvSpPr>
          <p:spPr bwMode="auto">
            <a:xfrm>
              <a:off x="71438" y="6524625"/>
              <a:ext cx="907256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4640" name="Text Box 192"/>
            <p:cNvSpPr txBox="1">
              <a:spLocks noChangeArrowheads="1"/>
            </p:cNvSpPr>
            <p:nvPr/>
          </p:nvSpPr>
          <p:spPr bwMode="auto">
            <a:xfrm>
              <a:off x="3563938" y="0"/>
              <a:ext cx="2016125" cy="457200"/>
            </a:xfrm>
            <a:prstGeom prst="rect">
              <a:avLst/>
            </a:prstGeom>
            <a:noFill/>
            <a:ln w="12700">
              <a:noFill/>
              <a:miter lim="800000"/>
              <a:headEnd/>
              <a:tailEnd/>
            </a:ln>
            <a:effec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ctr">
                <a:spcBef>
                  <a:spcPct val="50000"/>
                </a:spcBef>
              </a:pPr>
              <a:r>
                <a:rPr lang="en-US" sz="2400" b="1" dirty="0">
                  <a:ln w="50800"/>
                  <a:solidFill>
                    <a:schemeClr val="bg1">
                      <a:shade val="50000"/>
                    </a:schemeClr>
                  </a:solidFill>
                  <a:latin typeface="Arial" charset="0"/>
                </a:rPr>
                <a:t>Daniel 2</a:t>
              </a:r>
            </a:p>
          </p:txBody>
        </p:sp>
      </p:grpSp>
    </p:spTree>
    <p:extLst>
      <p:ext uri="{BB962C8B-B14F-4D97-AF65-F5344CB8AC3E}">
        <p14:creationId xmlns:p14="http://schemas.microsoft.com/office/powerpoint/2010/main" val="2423806120"/>
      </p:ext>
    </p:extLst>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type="body" idx="1"/>
          </p:nvPr>
        </p:nvSpPr>
        <p:spPr>
          <a:xfrm>
            <a:off x="683269" y="1886546"/>
            <a:ext cx="7777163" cy="3599854"/>
          </a:xfrm>
          <a:solidFill>
            <a:schemeClr val="tx1">
              <a:lumMod val="95000"/>
              <a:lumOff val="5000"/>
            </a:schemeClr>
          </a:solidFill>
          <a:ln>
            <a:noFill/>
          </a:ln>
          <a:scene3d>
            <a:camera prst="orthographicFront"/>
            <a:lightRig rig="threePt" dir="t"/>
          </a:scene3d>
          <a:sp3d>
            <a:bevelT/>
          </a:sp3d>
        </p:spPr>
        <p:txBody>
          <a:bodyPr/>
          <a:lstStyle/>
          <a:p>
            <a:pPr algn="ctr">
              <a:lnSpc>
                <a:spcPct val="90000"/>
              </a:lnSpc>
            </a:pPr>
            <a:r>
              <a:rPr lang="en-AU" sz="2800" b="0" dirty="0">
                <a:solidFill>
                  <a:schemeClr val="bg1">
                    <a:lumMod val="95000"/>
                  </a:schemeClr>
                </a:solidFill>
                <a:latin typeface="Arial" charset="0"/>
              </a:rPr>
              <a:t>  Daniel 2 represented the four empires Babylon, </a:t>
            </a:r>
            <a:r>
              <a:rPr lang="en-AU" sz="2800" b="0" dirty="0" err="1">
                <a:solidFill>
                  <a:schemeClr val="bg1">
                    <a:lumMod val="95000"/>
                  </a:schemeClr>
                </a:solidFill>
                <a:latin typeface="Arial" charset="0"/>
              </a:rPr>
              <a:t>Medo</a:t>
            </a:r>
            <a:r>
              <a:rPr lang="en-AU" sz="2800" b="0" dirty="0">
                <a:solidFill>
                  <a:schemeClr val="bg1">
                    <a:lumMod val="95000"/>
                  </a:schemeClr>
                </a:solidFill>
                <a:latin typeface="Arial" charset="0"/>
              </a:rPr>
              <a:t>-Persia, Greece and Rome, and that </a:t>
            </a:r>
            <a:r>
              <a:rPr lang="en-US" sz="2800" b="0" dirty="0">
                <a:solidFill>
                  <a:schemeClr val="bg1">
                    <a:lumMod val="95000"/>
                  </a:schemeClr>
                </a:solidFill>
                <a:latin typeface="Arial" charset="0"/>
              </a:rPr>
              <a:t>the feet and toes of iron and clay showed that the Roman kingdom would eventually fragment and divide…Most of them also understood that these fragments would ever attempt to recombine to reform the old empire, without success, until the return of Christ. </a:t>
            </a:r>
          </a:p>
        </p:txBody>
      </p:sp>
      <p:sp>
        <p:nvSpPr>
          <p:cNvPr id="4" name="Title 1"/>
          <p:cNvSpPr txBox="1">
            <a:spLocks/>
          </p:cNvSpPr>
          <p:nvPr/>
        </p:nvSpPr>
        <p:spPr>
          <a:xfrm>
            <a:off x="498764" y="533400"/>
            <a:ext cx="8077200" cy="70506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800" dirty="0">
                <a:ln w="50800"/>
                <a:solidFill>
                  <a:schemeClr val="bg1"/>
                </a:solidFill>
              </a:rPr>
              <a:t>What they understood</a:t>
            </a:r>
            <a:endParaRPr lang="en-GB" sz="5400" dirty="0">
              <a:solidFill>
                <a:schemeClr val="bg1"/>
              </a:solidFill>
            </a:endParaRPr>
          </a:p>
        </p:txBody>
      </p:sp>
    </p:spTree>
    <p:extLst>
      <p:ext uri="{BB962C8B-B14F-4D97-AF65-F5344CB8AC3E}">
        <p14:creationId xmlns:p14="http://schemas.microsoft.com/office/powerpoint/2010/main" val="1550210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body" idx="1"/>
          </p:nvPr>
        </p:nvSpPr>
        <p:spPr>
          <a:xfrm>
            <a:off x="685800" y="1628800"/>
            <a:ext cx="7772400" cy="3240360"/>
          </a:xfrm>
          <a:solidFill>
            <a:schemeClr val="tx1">
              <a:lumMod val="95000"/>
              <a:lumOff val="5000"/>
            </a:schemeClr>
          </a:solidFill>
          <a:ln>
            <a:noFill/>
          </a:ln>
          <a:scene3d>
            <a:camera prst="orthographicFront"/>
            <a:lightRig rig="threePt" dir="t"/>
          </a:scene3d>
          <a:sp3d>
            <a:bevelT/>
          </a:sp3d>
        </p:spPr>
        <p:txBody>
          <a:bodyPr/>
          <a:lstStyle/>
          <a:p>
            <a:pPr algn="ctr">
              <a:lnSpc>
                <a:spcPct val="90000"/>
              </a:lnSpc>
            </a:pPr>
            <a:r>
              <a:rPr lang="en-US" b="0" dirty="0">
                <a:solidFill>
                  <a:schemeClr val="bg1">
                    <a:lumMod val="95000"/>
                  </a:schemeClr>
                </a:solidFill>
                <a:latin typeface="Arial" charset="0"/>
              </a:rPr>
              <a:t>The fourth beast of Daniel 7 is Rome, and its ten horns are the divisions into which the Roman Empire would be fragmented. These would continue to attempt to recombine into a restored empire such as that from which they had come.</a:t>
            </a:r>
          </a:p>
        </p:txBody>
      </p:sp>
      <p:sp>
        <p:nvSpPr>
          <p:cNvPr id="4" name="Title 1"/>
          <p:cNvSpPr txBox="1">
            <a:spLocks/>
          </p:cNvSpPr>
          <p:nvPr/>
        </p:nvSpPr>
        <p:spPr>
          <a:xfrm>
            <a:off x="533400" y="285533"/>
            <a:ext cx="8077200" cy="70506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5400" dirty="0">
                <a:solidFill>
                  <a:schemeClr val="bg1"/>
                </a:solidFill>
                <a:effectLst>
                  <a:outerShdw blurRad="38100" dist="38100" dir="2700000" algn="tl">
                    <a:srgbClr val="000000"/>
                  </a:outerShdw>
                </a:effectLst>
              </a:rPr>
              <a:t>What they understood</a:t>
            </a:r>
            <a:endParaRPr lang="en-GB" sz="5400" dirty="0">
              <a:solidFill>
                <a:schemeClr val="bg1"/>
              </a:solidFill>
            </a:endParaRPr>
          </a:p>
        </p:txBody>
      </p:sp>
    </p:spTree>
    <p:extLst>
      <p:ext uri="{BB962C8B-B14F-4D97-AF65-F5344CB8AC3E}">
        <p14:creationId xmlns:p14="http://schemas.microsoft.com/office/powerpoint/2010/main" val="508245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Group 150"/>
          <p:cNvGrpSpPr/>
          <p:nvPr/>
        </p:nvGrpSpPr>
        <p:grpSpPr>
          <a:xfrm>
            <a:off x="179388" y="0"/>
            <a:ext cx="8964612" cy="6813550"/>
            <a:chOff x="179388" y="0"/>
            <a:chExt cx="8964612" cy="6813550"/>
          </a:xfrm>
        </p:grpSpPr>
        <p:sp>
          <p:nvSpPr>
            <p:cNvPr id="105474" name="Rectangle 2"/>
            <p:cNvSpPr>
              <a:spLocks noChangeArrowheads="1"/>
            </p:cNvSpPr>
            <p:nvPr/>
          </p:nvSpPr>
          <p:spPr bwMode="auto">
            <a:xfrm>
              <a:off x="7735888" y="6510338"/>
              <a:ext cx="1408112"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475" name="Rectangle 3"/>
            <p:cNvSpPr>
              <a:spLocks noChangeArrowheads="1"/>
            </p:cNvSpPr>
            <p:nvPr/>
          </p:nvSpPr>
          <p:spPr bwMode="auto">
            <a:xfrm>
              <a:off x="6580188" y="6510338"/>
              <a:ext cx="1155700"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476" name="Rectangle 4"/>
            <p:cNvSpPr>
              <a:spLocks noChangeArrowheads="1"/>
            </p:cNvSpPr>
            <p:nvPr/>
          </p:nvSpPr>
          <p:spPr bwMode="auto">
            <a:xfrm>
              <a:off x="4932363" y="6510338"/>
              <a:ext cx="16478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477" name="Rectangle 5"/>
            <p:cNvSpPr>
              <a:spLocks noChangeArrowheads="1"/>
            </p:cNvSpPr>
            <p:nvPr/>
          </p:nvSpPr>
          <p:spPr bwMode="auto">
            <a:xfrm>
              <a:off x="3708400" y="6510338"/>
              <a:ext cx="1223963"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478" name="Rectangle 6"/>
            <p:cNvSpPr>
              <a:spLocks noChangeArrowheads="1"/>
            </p:cNvSpPr>
            <p:nvPr/>
          </p:nvSpPr>
          <p:spPr bwMode="auto">
            <a:xfrm>
              <a:off x="1476375" y="6510338"/>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Isidore of Pelusium</a:t>
              </a:r>
              <a:endParaRPr lang="en-US" sz="1400" b="1">
                <a:solidFill>
                  <a:schemeClr val="accent3"/>
                </a:solidFill>
                <a:ea typeface="PMingLiU" pitchFamily="18" charset="-120"/>
                <a:cs typeface="Arial" charset="0"/>
              </a:endParaRPr>
            </a:p>
          </p:txBody>
        </p:sp>
        <p:sp>
          <p:nvSpPr>
            <p:cNvPr id="105479" name="Rectangle 7"/>
            <p:cNvSpPr>
              <a:spLocks noChangeArrowheads="1"/>
            </p:cNvSpPr>
            <p:nvPr/>
          </p:nvSpPr>
          <p:spPr bwMode="auto">
            <a:xfrm>
              <a:off x="179388" y="6510338"/>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450</a:t>
              </a:r>
              <a:endParaRPr lang="en-US" sz="1400" b="1">
                <a:solidFill>
                  <a:schemeClr val="accent3"/>
                </a:solidFill>
                <a:ea typeface="PMingLiU" pitchFamily="18" charset="-120"/>
                <a:cs typeface="Arial" charset="0"/>
              </a:endParaRPr>
            </a:p>
          </p:txBody>
        </p:sp>
        <p:sp>
          <p:nvSpPr>
            <p:cNvPr id="105480" name="Rectangle 8"/>
            <p:cNvSpPr>
              <a:spLocks noChangeArrowheads="1"/>
            </p:cNvSpPr>
            <p:nvPr/>
          </p:nvSpPr>
          <p:spPr bwMode="auto">
            <a:xfrm>
              <a:off x="7735888" y="6207125"/>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481" name="Rectangle 9"/>
            <p:cNvSpPr>
              <a:spLocks noChangeArrowheads="1"/>
            </p:cNvSpPr>
            <p:nvPr/>
          </p:nvSpPr>
          <p:spPr bwMode="auto">
            <a:xfrm>
              <a:off x="3708400" y="6207125"/>
              <a:ext cx="4027488" cy="303213"/>
            </a:xfrm>
            <a:prstGeom prst="rect">
              <a:avLst/>
            </a:prstGeom>
            <a:noFill/>
            <a:ln w="12700">
              <a:solidFill>
                <a:srgbClr val="000080"/>
              </a:solidFill>
              <a:miter lim="800000"/>
              <a:headEnd/>
              <a:tailEnd/>
            </a:ln>
            <a:effectLst/>
          </p:spPr>
          <p:txBody>
            <a:bodyPr anchor="ctr"/>
            <a:lstStyle/>
            <a:p>
              <a:pPr algn="ctr"/>
              <a:r>
                <a:rPr lang="en-US" sz="1400" b="1">
                  <a:solidFill>
                    <a:schemeClr val="accent3"/>
                  </a:solidFill>
                  <a:latin typeface="Arial" charset="0"/>
                  <a:ea typeface="PMingLiU" pitchFamily="18" charset="-120"/>
                  <a:cs typeface="Arial" charset="0"/>
                </a:rPr>
                <a:t>Not available</a:t>
              </a:r>
              <a:endParaRPr lang="en-US" sz="1400" b="1">
                <a:solidFill>
                  <a:schemeClr val="accent3"/>
                </a:solidFill>
                <a:ea typeface="PMingLiU" pitchFamily="18" charset="-120"/>
                <a:cs typeface="Arial" charset="0"/>
              </a:endParaRPr>
            </a:p>
          </p:txBody>
        </p:sp>
        <p:sp>
          <p:nvSpPr>
            <p:cNvPr id="105482" name="Rectangle 10"/>
            <p:cNvSpPr>
              <a:spLocks noChangeArrowheads="1"/>
            </p:cNvSpPr>
            <p:nvPr/>
          </p:nvSpPr>
          <p:spPr bwMode="auto">
            <a:xfrm>
              <a:off x="1476375" y="6207125"/>
              <a:ext cx="2232025"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Paulus Orosius</a:t>
              </a:r>
              <a:endParaRPr lang="en-US" sz="1400" b="1">
                <a:solidFill>
                  <a:schemeClr val="accent3"/>
                </a:solidFill>
                <a:ea typeface="PMingLiU" pitchFamily="18" charset="-120"/>
                <a:cs typeface="Arial" charset="0"/>
              </a:endParaRPr>
            </a:p>
          </p:txBody>
        </p:sp>
        <p:sp>
          <p:nvSpPr>
            <p:cNvPr id="105483" name="Rectangle 11"/>
            <p:cNvSpPr>
              <a:spLocks noChangeArrowheads="1"/>
            </p:cNvSpPr>
            <p:nvPr/>
          </p:nvSpPr>
          <p:spPr bwMode="auto">
            <a:xfrm>
              <a:off x="179388" y="6207125"/>
              <a:ext cx="1296987"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400’s</a:t>
              </a:r>
              <a:endParaRPr lang="en-US" sz="1400" b="1">
                <a:solidFill>
                  <a:schemeClr val="accent3"/>
                </a:solidFill>
                <a:ea typeface="PMingLiU" pitchFamily="18" charset="-120"/>
                <a:cs typeface="Arial" charset="0"/>
              </a:endParaRPr>
            </a:p>
          </p:txBody>
        </p:sp>
        <p:sp>
          <p:nvSpPr>
            <p:cNvPr id="105484" name="Rectangle 12"/>
            <p:cNvSpPr>
              <a:spLocks noChangeArrowheads="1"/>
            </p:cNvSpPr>
            <p:nvPr/>
          </p:nvSpPr>
          <p:spPr bwMode="auto">
            <a:xfrm>
              <a:off x="7735888" y="5903913"/>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485" name="Rectangle 13"/>
            <p:cNvSpPr>
              <a:spLocks noChangeArrowheads="1"/>
            </p:cNvSpPr>
            <p:nvPr/>
          </p:nvSpPr>
          <p:spPr bwMode="auto">
            <a:xfrm>
              <a:off x="6580188" y="5903913"/>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486" name="Rectangle 14"/>
            <p:cNvSpPr>
              <a:spLocks noChangeArrowheads="1"/>
            </p:cNvSpPr>
            <p:nvPr/>
          </p:nvSpPr>
          <p:spPr bwMode="auto">
            <a:xfrm>
              <a:off x="4932363" y="5903913"/>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487" name="Rectangle 15"/>
            <p:cNvSpPr>
              <a:spLocks noChangeArrowheads="1"/>
            </p:cNvSpPr>
            <p:nvPr/>
          </p:nvSpPr>
          <p:spPr bwMode="auto">
            <a:xfrm>
              <a:off x="3708400" y="5903913"/>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488" name="Rectangle 16"/>
            <p:cNvSpPr>
              <a:spLocks noChangeArrowheads="1"/>
            </p:cNvSpPr>
            <p:nvPr/>
          </p:nvSpPr>
          <p:spPr bwMode="auto">
            <a:xfrm>
              <a:off x="1476375" y="5903913"/>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Theodoretus</a:t>
              </a:r>
              <a:endParaRPr lang="en-US" sz="1400" b="1">
                <a:solidFill>
                  <a:schemeClr val="accent3"/>
                </a:solidFill>
                <a:ea typeface="PMingLiU" pitchFamily="18" charset="-120"/>
                <a:cs typeface="Arial" charset="0"/>
              </a:endParaRPr>
            </a:p>
          </p:txBody>
        </p:sp>
        <p:sp>
          <p:nvSpPr>
            <p:cNvPr id="105489" name="Rectangle 17"/>
            <p:cNvSpPr>
              <a:spLocks noChangeArrowheads="1"/>
            </p:cNvSpPr>
            <p:nvPr/>
          </p:nvSpPr>
          <p:spPr bwMode="auto">
            <a:xfrm>
              <a:off x="179388" y="5903913"/>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393-457</a:t>
              </a:r>
              <a:endParaRPr lang="en-US" sz="1400" b="1">
                <a:solidFill>
                  <a:schemeClr val="accent3"/>
                </a:solidFill>
                <a:ea typeface="PMingLiU" pitchFamily="18" charset="-120"/>
                <a:cs typeface="Arial" charset="0"/>
              </a:endParaRPr>
            </a:p>
          </p:txBody>
        </p:sp>
        <p:sp>
          <p:nvSpPr>
            <p:cNvPr id="105490" name="Rectangle 18"/>
            <p:cNvSpPr>
              <a:spLocks noChangeArrowheads="1"/>
            </p:cNvSpPr>
            <p:nvPr/>
          </p:nvSpPr>
          <p:spPr bwMode="auto">
            <a:xfrm>
              <a:off x="7735888" y="5600700"/>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491" name="Rectangle 19"/>
            <p:cNvSpPr>
              <a:spLocks noChangeArrowheads="1"/>
            </p:cNvSpPr>
            <p:nvPr/>
          </p:nvSpPr>
          <p:spPr bwMode="auto">
            <a:xfrm>
              <a:off x="6580188" y="5600700"/>
              <a:ext cx="1155700"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492" name="Rectangle 20"/>
            <p:cNvSpPr>
              <a:spLocks noChangeArrowheads="1"/>
            </p:cNvSpPr>
            <p:nvPr/>
          </p:nvSpPr>
          <p:spPr bwMode="auto">
            <a:xfrm>
              <a:off x="4932363" y="5600700"/>
              <a:ext cx="1647825"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493" name="Rectangle 21"/>
            <p:cNvSpPr>
              <a:spLocks noChangeArrowheads="1"/>
            </p:cNvSpPr>
            <p:nvPr/>
          </p:nvSpPr>
          <p:spPr bwMode="auto">
            <a:xfrm>
              <a:off x="3708400" y="5600700"/>
              <a:ext cx="1223963"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494" name="Rectangle 22"/>
            <p:cNvSpPr>
              <a:spLocks noChangeArrowheads="1"/>
            </p:cNvSpPr>
            <p:nvPr/>
          </p:nvSpPr>
          <p:spPr bwMode="auto">
            <a:xfrm>
              <a:off x="1476375" y="5600700"/>
              <a:ext cx="2232025"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Augustine</a:t>
              </a:r>
              <a:endParaRPr lang="en-US" sz="1400" b="1">
                <a:solidFill>
                  <a:schemeClr val="accent3"/>
                </a:solidFill>
                <a:ea typeface="PMingLiU" pitchFamily="18" charset="-120"/>
                <a:cs typeface="Arial" charset="0"/>
              </a:endParaRPr>
            </a:p>
          </p:txBody>
        </p:sp>
        <p:sp>
          <p:nvSpPr>
            <p:cNvPr id="105495" name="Rectangle 23"/>
            <p:cNvSpPr>
              <a:spLocks noChangeArrowheads="1"/>
            </p:cNvSpPr>
            <p:nvPr/>
          </p:nvSpPr>
          <p:spPr bwMode="auto">
            <a:xfrm>
              <a:off x="179388" y="5600700"/>
              <a:ext cx="1296987"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354-430</a:t>
              </a:r>
              <a:endParaRPr lang="en-US" sz="1400" b="1">
                <a:solidFill>
                  <a:schemeClr val="accent3"/>
                </a:solidFill>
                <a:ea typeface="PMingLiU" pitchFamily="18" charset="-120"/>
                <a:cs typeface="Arial" charset="0"/>
              </a:endParaRPr>
            </a:p>
          </p:txBody>
        </p:sp>
        <p:sp>
          <p:nvSpPr>
            <p:cNvPr id="105496" name="Rectangle 24"/>
            <p:cNvSpPr>
              <a:spLocks noChangeArrowheads="1"/>
            </p:cNvSpPr>
            <p:nvPr/>
          </p:nvSpPr>
          <p:spPr bwMode="auto">
            <a:xfrm>
              <a:off x="7735888" y="5297488"/>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497" name="Rectangle 25"/>
            <p:cNvSpPr>
              <a:spLocks noChangeArrowheads="1"/>
            </p:cNvSpPr>
            <p:nvPr/>
          </p:nvSpPr>
          <p:spPr bwMode="auto">
            <a:xfrm>
              <a:off x="6580188" y="5297488"/>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498" name="Rectangle 26"/>
            <p:cNvSpPr>
              <a:spLocks noChangeArrowheads="1"/>
            </p:cNvSpPr>
            <p:nvPr/>
          </p:nvSpPr>
          <p:spPr bwMode="auto">
            <a:xfrm>
              <a:off x="4932363" y="5297488"/>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499" name="Rectangle 27"/>
            <p:cNvSpPr>
              <a:spLocks noChangeArrowheads="1"/>
            </p:cNvSpPr>
            <p:nvPr/>
          </p:nvSpPr>
          <p:spPr bwMode="auto">
            <a:xfrm>
              <a:off x="3708400" y="5297488"/>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00" name="Rectangle 28"/>
            <p:cNvSpPr>
              <a:spLocks noChangeArrowheads="1"/>
            </p:cNvSpPr>
            <p:nvPr/>
          </p:nvSpPr>
          <p:spPr bwMode="auto">
            <a:xfrm>
              <a:off x="1476375" y="5297488"/>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Jerome</a:t>
              </a:r>
              <a:endParaRPr lang="en-US" sz="1400" b="1">
                <a:solidFill>
                  <a:schemeClr val="accent3"/>
                </a:solidFill>
                <a:ea typeface="PMingLiU" pitchFamily="18" charset="-120"/>
                <a:cs typeface="Arial" charset="0"/>
              </a:endParaRPr>
            </a:p>
          </p:txBody>
        </p:sp>
        <p:sp>
          <p:nvSpPr>
            <p:cNvPr id="105501" name="Rectangle 29"/>
            <p:cNvSpPr>
              <a:spLocks noChangeArrowheads="1"/>
            </p:cNvSpPr>
            <p:nvPr/>
          </p:nvSpPr>
          <p:spPr bwMode="auto">
            <a:xfrm>
              <a:off x="179388" y="5297488"/>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340-420</a:t>
              </a:r>
              <a:endParaRPr lang="en-US" sz="1400" b="1">
                <a:solidFill>
                  <a:schemeClr val="accent3"/>
                </a:solidFill>
                <a:ea typeface="PMingLiU" pitchFamily="18" charset="-120"/>
                <a:cs typeface="Arial" charset="0"/>
              </a:endParaRPr>
            </a:p>
          </p:txBody>
        </p:sp>
        <p:sp>
          <p:nvSpPr>
            <p:cNvPr id="105502" name="Rectangle 30"/>
            <p:cNvSpPr>
              <a:spLocks noChangeArrowheads="1"/>
            </p:cNvSpPr>
            <p:nvPr/>
          </p:nvSpPr>
          <p:spPr bwMode="auto">
            <a:xfrm>
              <a:off x="7735888" y="4994275"/>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03" name="Rectangle 31"/>
            <p:cNvSpPr>
              <a:spLocks noChangeArrowheads="1"/>
            </p:cNvSpPr>
            <p:nvPr/>
          </p:nvSpPr>
          <p:spPr bwMode="auto">
            <a:xfrm>
              <a:off x="3708400" y="4994275"/>
              <a:ext cx="4027488" cy="303213"/>
            </a:xfrm>
            <a:prstGeom prst="rect">
              <a:avLst/>
            </a:prstGeom>
            <a:noFill/>
            <a:ln w="12700">
              <a:solidFill>
                <a:srgbClr val="000080"/>
              </a:solidFill>
              <a:miter lim="800000"/>
              <a:headEnd/>
              <a:tailEnd/>
            </a:ln>
            <a:effectLst/>
          </p:spPr>
          <p:txBody>
            <a:bodyPr anchor="ctr"/>
            <a:lstStyle/>
            <a:p>
              <a:pPr algn="ctr"/>
              <a:r>
                <a:rPr lang="en-US" sz="1400" b="1">
                  <a:solidFill>
                    <a:schemeClr val="accent3"/>
                  </a:solidFill>
                  <a:latin typeface="Arial" charset="0"/>
                  <a:ea typeface="PMingLiU" pitchFamily="18" charset="-120"/>
                  <a:cs typeface="Arial" charset="0"/>
                </a:rPr>
                <a:t>Not available</a:t>
              </a:r>
              <a:endParaRPr lang="en-US" sz="1400" b="1">
                <a:solidFill>
                  <a:schemeClr val="accent3"/>
                </a:solidFill>
                <a:ea typeface="PMingLiU" pitchFamily="18" charset="-120"/>
                <a:cs typeface="Arial" charset="0"/>
              </a:endParaRPr>
            </a:p>
          </p:txBody>
        </p:sp>
        <p:sp>
          <p:nvSpPr>
            <p:cNvPr id="105504" name="Rectangle 32"/>
            <p:cNvSpPr>
              <a:spLocks noChangeArrowheads="1"/>
            </p:cNvSpPr>
            <p:nvPr/>
          </p:nvSpPr>
          <p:spPr bwMode="auto">
            <a:xfrm>
              <a:off x="1476375" y="4994275"/>
              <a:ext cx="2232025"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Sulpicius Severus</a:t>
              </a:r>
              <a:endParaRPr lang="en-US" sz="1400" b="1">
                <a:solidFill>
                  <a:schemeClr val="accent3"/>
                </a:solidFill>
                <a:ea typeface="PMingLiU" pitchFamily="18" charset="-120"/>
                <a:cs typeface="Arial" charset="0"/>
              </a:endParaRPr>
            </a:p>
          </p:txBody>
        </p:sp>
        <p:sp>
          <p:nvSpPr>
            <p:cNvPr id="105505" name="Rectangle 33"/>
            <p:cNvSpPr>
              <a:spLocks noChangeArrowheads="1"/>
            </p:cNvSpPr>
            <p:nvPr/>
          </p:nvSpPr>
          <p:spPr bwMode="auto">
            <a:xfrm>
              <a:off x="179388" y="4994275"/>
              <a:ext cx="1296987"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401</a:t>
              </a:r>
              <a:endParaRPr lang="en-US" sz="1400" b="1">
                <a:solidFill>
                  <a:schemeClr val="accent3"/>
                </a:solidFill>
                <a:ea typeface="PMingLiU" pitchFamily="18" charset="-120"/>
                <a:cs typeface="Arial" charset="0"/>
              </a:endParaRPr>
            </a:p>
          </p:txBody>
        </p:sp>
        <p:sp>
          <p:nvSpPr>
            <p:cNvPr id="105506" name="Rectangle 34"/>
            <p:cNvSpPr>
              <a:spLocks noChangeArrowheads="1"/>
            </p:cNvSpPr>
            <p:nvPr/>
          </p:nvSpPr>
          <p:spPr bwMode="auto">
            <a:xfrm>
              <a:off x="7735888" y="4691063"/>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07" name="Rectangle 35"/>
            <p:cNvSpPr>
              <a:spLocks noChangeArrowheads="1"/>
            </p:cNvSpPr>
            <p:nvPr/>
          </p:nvSpPr>
          <p:spPr bwMode="auto">
            <a:xfrm>
              <a:off x="6580188" y="4691063"/>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08" name="Rectangle 36"/>
            <p:cNvSpPr>
              <a:spLocks noChangeArrowheads="1"/>
            </p:cNvSpPr>
            <p:nvPr/>
          </p:nvSpPr>
          <p:spPr bwMode="auto">
            <a:xfrm>
              <a:off x="4932363" y="4691063"/>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09" name="Rectangle 37"/>
            <p:cNvSpPr>
              <a:spLocks noChangeArrowheads="1"/>
            </p:cNvSpPr>
            <p:nvPr/>
          </p:nvSpPr>
          <p:spPr bwMode="auto">
            <a:xfrm>
              <a:off x="3708400" y="4691063"/>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10" name="Rectangle 38"/>
            <p:cNvSpPr>
              <a:spLocks noChangeArrowheads="1"/>
            </p:cNvSpPr>
            <p:nvPr/>
          </p:nvSpPr>
          <p:spPr bwMode="auto">
            <a:xfrm>
              <a:off x="1476375" y="4691063"/>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Chrysostom</a:t>
              </a:r>
              <a:endParaRPr lang="en-US" sz="1400" b="1">
                <a:solidFill>
                  <a:schemeClr val="accent3"/>
                </a:solidFill>
                <a:ea typeface="PMingLiU" pitchFamily="18" charset="-120"/>
                <a:cs typeface="Arial" charset="0"/>
              </a:endParaRPr>
            </a:p>
          </p:txBody>
        </p:sp>
        <p:sp>
          <p:nvSpPr>
            <p:cNvPr id="105511" name="Rectangle 39"/>
            <p:cNvSpPr>
              <a:spLocks noChangeArrowheads="1"/>
            </p:cNvSpPr>
            <p:nvPr/>
          </p:nvSpPr>
          <p:spPr bwMode="auto">
            <a:xfrm>
              <a:off x="179388" y="4691063"/>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389</a:t>
              </a:r>
              <a:endParaRPr lang="en-US" sz="1400" b="1">
                <a:solidFill>
                  <a:schemeClr val="accent3"/>
                </a:solidFill>
                <a:ea typeface="PMingLiU" pitchFamily="18" charset="-120"/>
                <a:cs typeface="Arial" charset="0"/>
              </a:endParaRPr>
            </a:p>
          </p:txBody>
        </p:sp>
        <p:sp>
          <p:nvSpPr>
            <p:cNvPr id="105512" name="Rectangle 40"/>
            <p:cNvSpPr>
              <a:spLocks noChangeArrowheads="1"/>
            </p:cNvSpPr>
            <p:nvPr/>
          </p:nvSpPr>
          <p:spPr bwMode="auto">
            <a:xfrm>
              <a:off x="7735888" y="4387850"/>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13" name="Rectangle 41"/>
            <p:cNvSpPr>
              <a:spLocks noChangeArrowheads="1"/>
            </p:cNvSpPr>
            <p:nvPr/>
          </p:nvSpPr>
          <p:spPr bwMode="auto">
            <a:xfrm>
              <a:off x="6580188" y="4387850"/>
              <a:ext cx="1155700"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14" name="Rectangle 42"/>
            <p:cNvSpPr>
              <a:spLocks noChangeArrowheads="1"/>
            </p:cNvSpPr>
            <p:nvPr/>
          </p:nvSpPr>
          <p:spPr bwMode="auto">
            <a:xfrm>
              <a:off x="4932363" y="4387850"/>
              <a:ext cx="1647825"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15" name="Rectangle 43"/>
            <p:cNvSpPr>
              <a:spLocks noChangeArrowheads="1"/>
            </p:cNvSpPr>
            <p:nvPr/>
          </p:nvSpPr>
          <p:spPr bwMode="auto">
            <a:xfrm>
              <a:off x="3708400" y="4387850"/>
              <a:ext cx="1223963"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16" name="Rectangle 44"/>
            <p:cNvSpPr>
              <a:spLocks noChangeArrowheads="1"/>
            </p:cNvSpPr>
            <p:nvPr/>
          </p:nvSpPr>
          <p:spPr bwMode="auto">
            <a:xfrm>
              <a:off x="1476375" y="4387850"/>
              <a:ext cx="2232025" cy="303213"/>
            </a:xfrm>
            <a:prstGeom prst="rect">
              <a:avLst/>
            </a:prstGeom>
            <a:noFill/>
            <a:ln w="12700">
              <a:solidFill>
                <a:srgbClr val="000080"/>
              </a:solidFill>
              <a:miter lim="800000"/>
              <a:headEnd/>
              <a:tailEnd/>
            </a:ln>
            <a:effectLst/>
          </p:spPr>
          <p:txBody>
            <a:bodyPr/>
            <a:lstStyle/>
            <a:p>
              <a:r>
                <a:rPr lang="en-US" sz="1400" b="1" dirty="0" err="1">
                  <a:solidFill>
                    <a:schemeClr val="accent3"/>
                  </a:solidFill>
                  <a:latin typeface="Arial" charset="0"/>
                  <a:ea typeface="PMingLiU" pitchFamily="18" charset="-120"/>
                  <a:cs typeface="Arial" charset="0"/>
                </a:rPr>
                <a:t>Aphrahat</a:t>
              </a:r>
              <a:endParaRPr lang="en-US" sz="1400" b="1" dirty="0">
                <a:solidFill>
                  <a:schemeClr val="accent3"/>
                </a:solidFill>
                <a:ea typeface="PMingLiU" pitchFamily="18" charset="-120"/>
                <a:cs typeface="Arial" charset="0"/>
              </a:endParaRPr>
            </a:p>
          </p:txBody>
        </p:sp>
        <p:sp>
          <p:nvSpPr>
            <p:cNvPr id="105517" name="Rectangle 45"/>
            <p:cNvSpPr>
              <a:spLocks noChangeArrowheads="1"/>
            </p:cNvSpPr>
            <p:nvPr/>
          </p:nvSpPr>
          <p:spPr bwMode="auto">
            <a:xfrm>
              <a:off x="179388" y="4387850"/>
              <a:ext cx="1296987" cy="303213"/>
            </a:xfrm>
            <a:prstGeom prst="rect">
              <a:avLst/>
            </a:prstGeom>
            <a:noFill/>
            <a:ln w="12700">
              <a:solidFill>
                <a:srgbClr val="000080"/>
              </a:solidFill>
              <a:miter lim="800000"/>
              <a:headEnd/>
              <a:tailEnd/>
            </a:ln>
            <a:effectLst/>
          </p:spPr>
          <p:txBody>
            <a:bodyPr/>
            <a:lstStyle/>
            <a:p>
              <a:r>
                <a:rPr lang="en-US" sz="1400" b="1" dirty="0">
                  <a:solidFill>
                    <a:schemeClr val="accent3"/>
                  </a:solidFill>
                  <a:latin typeface="Arial" charset="0"/>
                  <a:ea typeface="PMingLiU" pitchFamily="18" charset="-120"/>
                  <a:cs typeface="Arial" charset="0"/>
                </a:rPr>
                <a:t>350</a:t>
              </a:r>
              <a:endParaRPr lang="en-US" sz="1400" b="1" dirty="0">
                <a:solidFill>
                  <a:schemeClr val="accent3"/>
                </a:solidFill>
                <a:ea typeface="PMingLiU" pitchFamily="18" charset="-120"/>
                <a:cs typeface="Arial" charset="0"/>
              </a:endParaRPr>
            </a:p>
          </p:txBody>
        </p:sp>
        <p:sp>
          <p:nvSpPr>
            <p:cNvPr id="105518" name="Rectangle 46"/>
            <p:cNvSpPr>
              <a:spLocks noChangeArrowheads="1"/>
            </p:cNvSpPr>
            <p:nvPr/>
          </p:nvSpPr>
          <p:spPr bwMode="auto">
            <a:xfrm>
              <a:off x="7735888" y="4084638"/>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19" name="Rectangle 47"/>
            <p:cNvSpPr>
              <a:spLocks noChangeArrowheads="1"/>
            </p:cNvSpPr>
            <p:nvPr/>
          </p:nvSpPr>
          <p:spPr bwMode="auto">
            <a:xfrm>
              <a:off x="6580188" y="4084638"/>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20" name="Rectangle 48"/>
            <p:cNvSpPr>
              <a:spLocks noChangeArrowheads="1"/>
            </p:cNvSpPr>
            <p:nvPr/>
          </p:nvSpPr>
          <p:spPr bwMode="auto">
            <a:xfrm>
              <a:off x="4932363" y="4084638"/>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21" name="Rectangle 49"/>
            <p:cNvSpPr>
              <a:spLocks noChangeArrowheads="1"/>
            </p:cNvSpPr>
            <p:nvPr/>
          </p:nvSpPr>
          <p:spPr bwMode="auto">
            <a:xfrm>
              <a:off x="3708400" y="4084638"/>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22" name="Rectangle 50"/>
            <p:cNvSpPr>
              <a:spLocks noChangeArrowheads="1"/>
            </p:cNvSpPr>
            <p:nvPr/>
          </p:nvSpPr>
          <p:spPr bwMode="auto">
            <a:xfrm>
              <a:off x="1476375" y="4084638"/>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Cyril</a:t>
              </a:r>
              <a:endParaRPr lang="en-US" sz="1400" b="1">
                <a:solidFill>
                  <a:schemeClr val="accent3"/>
                </a:solidFill>
                <a:ea typeface="PMingLiU" pitchFamily="18" charset="-120"/>
                <a:cs typeface="Arial" charset="0"/>
              </a:endParaRPr>
            </a:p>
          </p:txBody>
        </p:sp>
        <p:sp>
          <p:nvSpPr>
            <p:cNvPr id="105523" name="Rectangle 51"/>
            <p:cNvSpPr>
              <a:spLocks noChangeArrowheads="1"/>
            </p:cNvSpPr>
            <p:nvPr/>
          </p:nvSpPr>
          <p:spPr bwMode="auto">
            <a:xfrm>
              <a:off x="179388" y="4084638"/>
              <a:ext cx="1296987" cy="303212"/>
            </a:xfrm>
            <a:prstGeom prst="rect">
              <a:avLst/>
            </a:prstGeom>
            <a:noFill/>
            <a:ln w="12700">
              <a:solidFill>
                <a:srgbClr val="000080"/>
              </a:solidFill>
              <a:miter lim="800000"/>
              <a:headEnd/>
              <a:tailEnd/>
            </a:ln>
            <a:effectLst/>
          </p:spPr>
          <p:txBody>
            <a:bodyPr/>
            <a:lstStyle/>
            <a:p>
              <a:r>
                <a:rPr lang="en-US" sz="1400" b="1" dirty="0">
                  <a:solidFill>
                    <a:schemeClr val="accent3"/>
                  </a:solidFill>
                  <a:latin typeface="Arial" charset="0"/>
                  <a:ea typeface="PMingLiU" pitchFamily="18" charset="-120"/>
                  <a:cs typeface="Arial" charset="0"/>
                </a:rPr>
                <a:t>347</a:t>
              </a:r>
              <a:endParaRPr lang="en-US" sz="1400" b="1" dirty="0">
                <a:solidFill>
                  <a:schemeClr val="accent3"/>
                </a:solidFill>
                <a:ea typeface="PMingLiU" pitchFamily="18" charset="-120"/>
                <a:cs typeface="Arial" charset="0"/>
              </a:endParaRPr>
            </a:p>
          </p:txBody>
        </p:sp>
        <p:sp>
          <p:nvSpPr>
            <p:cNvPr id="105524" name="Rectangle 52"/>
            <p:cNvSpPr>
              <a:spLocks noChangeArrowheads="1"/>
            </p:cNvSpPr>
            <p:nvPr/>
          </p:nvSpPr>
          <p:spPr bwMode="auto">
            <a:xfrm>
              <a:off x="7735888" y="3781425"/>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25" name="Rectangle 53"/>
            <p:cNvSpPr>
              <a:spLocks noChangeArrowheads="1"/>
            </p:cNvSpPr>
            <p:nvPr/>
          </p:nvSpPr>
          <p:spPr bwMode="auto">
            <a:xfrm>
              <a:off x="6580188" y="3781425"/>
              <a:ext cx="1155700"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26" name="Rectangle 54"/>
            <p:cNvSpPr>
              <a:spLocks noChangeArrowheads="1"/>
            </p:cNvSpPr>
            <p:nvPr/>
          </p:nvSpPr>
          <p:spPr bwMode="auto">
            <a:xfrm>
              <a:off x="4932363" y="3781425"/>
              <a:ext cx="1647825"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27" name="Rectangle 55"/>
            <p:cNvSpPr>
              <a:spLocks noChangeArrowheads="1"/>
            </p:cNvSpPr>
            <p:nvPr/>
          </p:nvSpPr>
          <p:spPr bwMode="auto">
            <a:xfrm>
              <a:off x="3708400" y="3781425"/>
              <a:ext cx="1223963"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28" name="Rectangle 56"/>
            <p:cNvSpPr>
              <a:spLocks noChangeArrowheads="1"/>
            </p:cNvSpPr>
            <p:nvPr/>
          </p:nvSpPr>
          <p:spPr bwMode="auto">
            <a:xfrm>
              <a:off x="1476375" y="3781425"/>
              <a:ext cx="2232025" cy="303213"/>
            </a:xfrm>
            <a:prstGeom prst="rect">
              <a:avLst/>
            </a:prstGeom>
            <a:noFill/>
            <a:ln w="12700">
              <a:solidFill>
                <a:srgbClr val="000080"/>
              </a:solidFill>
              <a:miter lim="800000"/>
              <a:headEnd/>
              <a:tailEnd/>
            </a:ln>
            <a:effectLst/>
          </p:spPr>
          <p:txBody>
            <a:bodyPr/>
            <a:lstStyle/>
            <a:p>
              <a:r>
                <a:rPr lang="en-US" sz="1400" b="1" dirty="0">
                  <a:solidFill>
                    <a:schemeClr val="accent3"/>
                  </a:solidFill>
                  <a:latin typeface="Arial" charset="0"/>
                  <a:ea typeface="PMingLiU" pitchFamily="18" charset="-120"/>
                  <a:cs typeface="Arial" charset="0"/>
                </a:rPr>
                <a:t>Eusebius</a:t>
              </a:r>
              <a:endParaRPr lang="en-US" sz="1400" b="1" dirty="0">
                <a:solidFill>
                  <a:schemeClr val="accent3"/>
                </a:solidFill>
                <a:ea typeface="PMingLiU" pitchFamily="18" charset="-120"/>
                <a:cs typeface="Arial" charset="0"/>
              </a:endParaRPr>
            </a:p>
          </p:txBody>
        </p:sp>
        <p:sp>
          <p:nvSpPr>
            <p:cNvPr id="105529" name="Rectangle 57"/>
            <p:cNvSpPr>
              <a:spLocks noChangeArrowheads="1"/>
            </p:cNvSpPr>
            <p:nvPr/>
          </p:nvSpPr>
          <p:spPr bwMode="auto">
            <a:xfrm>
              <a:off x="179388" y="3781425"/>
              <a:ext cx="1296987"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330</a:t>
              </a:r>
              <a:endParaRPr lang="en-US" sz="1400" b="1">
                <a:solidFill>
                  <a:schemeClr val="accent3"/>
                </a:solidFill>
                <a:ea typeface="PMingLiU" pitchFamily="18" charset="-120"/>
                <a:cs typeface="Arial" charset="0"/>
              </a:endParaRPr>
            </a:p>
          </p:txBody>
        </p:sp>
        <p:sp>
          <p:nvSpPr>
            <p:cNvPr id="105530" name="Rectangle 58"/>
            <p:cNvSpPr>
              <a:spLocks noChangeArrowheads="1"/>
            </p:cNvSpPr>
            <p:nvPr/>
          </p:nvSpPr>
          <p:spPr bwMode="auto">
            <a:xfrm>
              <a:off x="7735888" y="3478213"/>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31" name="Rectangle 59"/>
            <p:cNvSpPr>
              <a:spLocks noChangeArrowheads="1"/>
            </p:cNvSpPr>
            <p:nvPr/>
          </p:nvSpPr>
          <p:spPr bwMode="auto">
            <a:xfrm>
              <a:off x="6580188" y="3478213"/>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32" name="Rectangle 60"/>
            <p:cNvSpPr>
              <a:spLocks noChangeArrowheads="1"/>
            </p:cNvSpPr>
            <p:nvPr/>
          </p:nvSpPr>
          <p:spPr bwMode="auto">
            <a:xfrm>
              <a:off x="4932363" y="3478213"/>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33" name="Rectangle 61"/>
            <p:cNvSpPr>
              <a:spLocks noChangeArrowheads="1"/>
            </p:cNvSpPr>
            <p:nvPr/>
          </p:nvSpPr>
          <p:spPr bwMode="auto">
            <a:xfrm>
              <a:off x="3708400" y="3478213"/>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34" name="Rectangle 62"/>
            <p:cNvSpPr>
              <a:spLocks noChangeArrowheads="1"/>
            </p:cNvSpPr>
            <p:nvPr/>
          </p:nvSpPr>
          <p:spPr bwMode="auto">
            <a:xfrm>
              <a:off x="1476375" y="3478213"/>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Lactantius</a:t>
              </a:r>
              <a:endParaRPr lang="en-US" sz="1400" b="1">
                <a:solidFill>
                  <a:schemeClr val="accent3"/>
                </a:solidFill>
                <a:ea typeface="PMingLiU" pitchFamily="18" charset="-120"/>
                <a:cs typeface="Arial" charset="0"/>
              </a:endParaRPr>
            </a:p>
          </p:txBody>
        </p:sp>
        <p:sp>
          <p:nvSpPr>
            <p:cNvPr id="105535" name="Rectangle 63"/>
            <p:cNvSpPr>
              <a:spLocks noChangeArrowheads="1"/>
            </p:cNvSpPr>
            <p:nvPr/>
          </p:nvSpPr>
          <p:spPr bwMode="auto">
            <a:xfrm>
              <a:off x="179388" y="3478213"/>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306</a:t>
              </a:r>
              <a:endParaRPr lang="en-US" sz="1400" b="1">
                <a:solidFill>
                  <a:schemeClr val="accent3"/>
                </a:solidFill>
                <a:ea typeface="PMingLiU" pitchFamily="18" charset="-120"/>
                <a:cs typeface="Arial" charset="0"/>
              </a:endParaRPr>
            </a:p>
          </p:txBody>
        </p:sp>
        <p:sp>
          <p:nvSpPr>
            <p:cNvPr id="105536" name="Rectangle 64"/>
            <p:cNvSpPr>
              <a:spLocks noChangeArrowheads="1"/>
            </p:cNvSpPr>
            <p:nvPr/>
          </p:nvSpPr>
          <p:spPr bwMode="auto">
            <a:xfrm>
              <a:off x="7735888" y="3175000"/>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37" name="Rectangle 65"/>
            <p:cNvSpPr>
              <a:spLocks noChangeArrowheads="1"/>
            </p:cNvSpPr>
            <p:nvPr/>
          </p:nvSpPr>
          <p:spPr bwMode="auto">
            <a:xfrm>
              <a:off x="6580188" y="3175000"/>
              <a:ext cx="1155700"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38" name="Rectangle 66"/>
            <p:cNvSpPr>
              <a:spLocks noChangeArrowheads="1"/>
            </p:cNvSpPr>
            <p:nvPr/>
          </p:nvSpPr>
          <p:spPr bwMode="auto">
            <a:xfrm>
              <a:off x="4932363" y="3175000"/>
              <a:ext cx="1647825"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39" name="Rectangle 67"/>
            <p:cNvSpPr>
              <a:spLocks noChangeArrowheads="1"/>
            </p:cNvSpPr>
            <p:nvPr/>
          </p:nvSpPr>
          <p:spPr bwMode="auto">
            <a:xfrm>
              <a:off x="3708400" y="3175000"/>
              <a:ext cx="1223963"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40" name="Rectangle 68"/>
            <p:cNvSpPr>
              <a:spLocks noChangeArrowheads="1"/>
            </p:cNvSpPr>
            <p:nvPr/>
          </p:nvSpPr>
          <p:spPr bwMode="auto">
            <a:xfrm>
              <a:off x="1476375" y="3175000"/>
              <a:ext cx="2232025"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Victorinus</a:t>
              </a:r>
              <a:endParaRPr lang="en-US" sz="1400" b="1">
                <a:solidFill>
                  <a:schemeClr val="accent3"/>
                </a:solidFill>
                <a:ea typeface="PMingLiU" pitchFamily="18" charset="-120"/>
                <a:cs typeface="Arial" charset="0"/>
              </a:endParaRPr>
            </a:p>
          </p:txBody>
        </p:sp>
        <p:sp>
          <p:nvSpPr>
            <p:cNvPr id="105541" name="Rectangle 69"/>
            <p:cNvSpPr>
              <a:spLocks noChangeArrowheads="1"/>
            </p:cNvSpPr>
            <p:nvPr/>
          </p:nvSpPr>
          <p:spPr bwMode="auto">
            <a:xfrm>
              <a:off x="179388" y="3175000"/>
              <a:ext cx="1296987"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300</a:t>
              </a:r>
              <a:endParaRPr lang="en-US" sz="1400" b="1">
                <a:solidFill>
                  <a:schemeClr val="accent3"/>
                </a:solidFill>
                <a:ea typeface="PMingLiU" pitchFamily="18" charset="-120"/>
                <a:cs typeface="Arial" charset="0"/>
              </a:endParaRPr>
            </a:p>
          </p:txBody>
        </p:sp>
        <p:sp>
          <p:nvSpPr>
            <p:cNvPr id="105542" name="Rectangle 70"/>
            <p:cNvSpPr>
              <a:spLocks noChangeArrowheads="1"/>
            </p:cNvSpPr>
            <p:nvPr/>
          </p:nvSpPr>
          <p:spPr bwMode="auto">
            <a:xfrm>
              <a:off x="7735888" y="2871788"/>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43" name="Rectangle 71"/>
            <p:cNvSpPr>
              <a:spLocks noChangeArrowheads="1"/>
            </p:cNvSpPr>
            <p:nvPr/>
          </p:nvSpPr>
          <p:spPr bwMode="auto">
            <a:xfrm>
              <a:off x="6580188" y="2871788"/>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44" name="Rectangle 72"/>
            <p:cNvSpPr>
              <a:spLocks noChangeArrowheads="1"/>
            </p:cNvSpPr>
            <p:nvPr/>
          </p:nvSpPr>
          <p:spPr bwMode="auto">
            <a:xfrm>
              <a:off x="4932363" y="2871788"/>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45" name="Rectangle 73"/>
            <p:cNvSpPr>
              <a:spLocks noChangeArrowheads="1"/>
            </p:cNvSpPr>
            <p:nvPr/>
          </p:nvSpPr>
          <p:spPr bwMode="auto">
            <a:xfrm>
              <a:off x="3708400" y="2871788"/>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46" name="Rectangle 74"/>
            <p:cNvSpPr>
              <a:spLocks noChangeArrowheads="1"/>
            </p:cNvSpPr>
            <p:nvPr/>
          </p:nvSpPr>
          <p:spPr bwMode="auto">
            <a:xfrm>
              <a:off x="1476375" y="2871788"/>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Hippolytus</a:t>
              </a:r>
              <a:endParaRPr lang="en-US" sz="1400" b="1">
                <a:solidFill>
                  <a:schemeClr val="accent3"/>
                </a:solidFill>
                <a:ea typeface="PMingLiU" pitchFamily="18" charset="-120"/>
                <a:cs typeface="Arial" charset="0"/>
              </a:endParaRPr>
            </a:p>
          </p:txBody>
        </p:sp>
        <p:sp>
          <p:nvSpPr>
            <p:cNvPr id="105547" name="Rectangle 75"/>
            <p:cNvSpPr>
              <a:spLocks noChangeArrowheads="1"/>
            </p:cNvSpPr>
            <p:nvPr/>
          </p:nvSpPr>
          <p:spPr bwMode="auto">
            <a:xfrm>
              <a:off x="179388" y="2871788"/>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200</a:t>
              </a:r>
              <a:endParaRPr lang="en-US" sz="1400" b="1">
                <a:solidFill>
                  <a:schemeClr val="accent3"/>
                </a:solidFill>
                <a:ea typeface="PMingLiU" pitchFamily="18" charset="-120"/>
                <a:cs typeface="Arial" charset="0"/>
              </a:endParaRPr>
            </a:p>
          </p:txBody>
        </p:sp>
        <p:sp>
          <p:nvSpPr>
            <p:cNvPr id="105548" name="Rectangle 76"/>
            <p:cNvSpPr>
              <a:spLocks noChangeArrowheads="1"/>
            </p:cNvSpPr>
            <p:nvPr/>
          </p:nvSpPr>
          <p:spPr bwMode="auto">
            <a:xfrm>
              <a:off x="7735888" y="2568575"/>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49" name="Rectangle 77"/>
            <p:cNvSpPr>
              <a:spLocks noChangeArrowheads="1"/>
            </p:cNvSpPr>
            <p:nvPr/>
          </p:nvSpPr>
          <p:spPr bwMode="auto">
            <a:xfrm>
              <a:off x="6580188" y="2568575"/>
              <a:ext cx="1155700"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50" name="Rectangle 78"/>
            <p:cNvSpPr>
              <a:spLocks noChangeArrowheads="1"/>
            </p:cNvSpPr>
            <p:nvPr/>
          </p:nvSpPr>
          <p:spPr bwMode="auto">
            <a:xfrm>
              <a:off x="4932363" y="2568575"/>
              <a:ext cx="1647825"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51" name="Rectangle 79"/>
            <p:cNvSpPr>
              <a:spLocks noChangeArrowheads="1"/>
            </p:cNvSpPr>
            <p:nvPr/>
          </p:nvSpPr>
          <p:spPr bwMode="auto">
            <a:xfrm>
              <a:off x="3708400" y="2568575"/>
              <a:ext cx="1223963"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52" name="Rectangle 80"/>
            <p:cNvSpPr>
              <a:spLocks noChangeArrowheads="1"/>
            </p:cNvSpPr>
            <p:nvPr/>
          </p:nvSpPr>
          <p:spPr bwMode="auto">
            <a:xfrm>
              <a:off x="1476375" y="2568575"/>
              <a:ext cx="2232025"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Tertullian</a:t>
              </a:r>
              <a:endParaRPr lang="en-US" sz="1400" b="1">
                <a:solidFill>
                  <a:schemeClr val="accent3"/>
                </a:solidFill>
                <a:ea typeface="PMingLiU" pitchFamily="18" charset="-120"/>
                <a:cs typeface="Arial" charset="0"/>
              </a:endParaRPr>
            </a:p>
          </p:txBody>
        </p:sp>
        <p:sp>
          <p:nvSpPr>
            <p:cNvPr id="105553" name="Rectangle 81"/>
            <p:cNvSpPr>
              <a:spLocks noChangeArrowheads="1"/>
            </p:cNvSpPr>
            <p:nvPr/>
          </p:nvSpPr>
          <p:spPr bwMode="auto">
            <a:xfrm>
              <a:off x="179388" y="2568575"/>
              <a:ext cx="1296987"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190</a:t>
              </a:r>
              <a:endParaRPr lang="en-US" sz="1400" b="1">
                <a:solidFill>
                  <a:schemeClr val="accent3"/>
                </a:solidFill>
                <a:ea typeface="PMingLiU" pitchFamily="18" charset="-120"/>
                <a:cs typeface="Arial" charset="0"/>
              </a:endParaRPr>
            </a:p>
          </p:txBody>
        </p:sp>
        <p:sp>
          <p:nvSpPr>
            <p:cNvPr id="105554" name="Rectangle 82"/>
            <p:cNvSpPr>
              <a:spLocks noChangeArrowheads="1"/>
            </p:cNvSpPr>
            <p:nvPr/>
          </p:nvSpPr>
          <p:spPr bwMode="auto">
            <a:xfrm>
              <a:off x="7735888" y="2265363"/>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55" name="Rectangle 83"/>
            <p:cNvSpPr>
              <a:spLocks noChangeArrowheads="1"/>
            </p:cNvSpPr>
            <p:nvPr/>
          </p:nvSpPr>
          <p:spPr bwMode="auto">
            <a:xfrm>
              <a:off x="6580188" y="2265363"/>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56" name="Rectangle 84"/>
            <p:cNvSpPr>
              <a:spLocks noChangeArrowheads="1"/>
            </p:cNvSpPr>
            <p:nvPr/>
          </p:nvSpPr>
          <p:spPr bwMode="auto">
            <a:xfrm>
              <a:off x="4932363" y="2265363"/>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57" name="Rectangle 85"/>
            <p:cNvSpPr>
              <a:spLocks noChangeArrowheads="1"/>
            </p:cNvSpPr>
            <p:nvPr/>
          </p:nvSpPr>
          <p:spPr bwMode="auto">
            <a:xfrm>
              <a:off x="3708400" y="2265363"/>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58" name="Rectangle 86"/>
            <p:cNvSpPr>
              <a:spLocks noChangeArrowheads="1"/>
            </p:cNvSpPr>
            <p:nvPr/>
          </p:nvSpPr>
          <p:spPr bwMode="auto">
            <a:xfrm>
              <a:off x="1476375" y="2265363"/>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Irenaeus</a:t>
              </a:r>
              <a:endParaRPr lang="en-US" sz="1400" b="1">
                <a:solidFill>
                  <a:schemeClr val="accent3"/>
                </a:solidFill>
                <a:ea typeface="PMingLiU" pitchFamily="18" charset="-120"/>
                <a:cs typeface="Arial" charset="0"/>
              </a:endParaRPr>
            </a:p>
          </p:txBody>
        </p:sp>
        <p:sp>
          <p:nvSpPr>
            <p:cNvPr id="105559" name="Rectangle 87"/>
            <p:cNvSpPr>
              <a:spLocks noChangeArrowheads="1"/>
            </p:cNvSpPr>
            <p:nvPr/>
          </p:nvSpPr>
          <p:spPr bwMode="auto">
            <a:xfrm>
              <a:off x="179388" y="2265363"/>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185</a:t>
              </a:r>
              <a:endParaRPr lang="en-US" sz="1400" b="1">
                <a:solidFill>
                  <a:schemeClr val="accent3"/>
                </a:solidFill>
                <a:ea typeface="PMingLiU" pitchFamily="18" charset="-120"/>
                <a:cs typeface="Arial" charset="0"/>
              </a:endParaRPr>
            </a:p>
          </p:txBody>
        </p:sp>
        <p:sp>
          <p:nvSpPr>
            <p:cNvPr id="105560" name="Rectangle 88"/>
            <p:cNvSpPr>
              <a:spLocks noChangeArrowheads="1"/>
            </p:cNvSpPr>
            <p:nvPr/>
          </p:nvSpPr>
          <p:spPr bwMode="auto">
            <a:xfrm>
              <a:off x="7735888" y="1962150"/>
              <a:ext cx="1408112"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61" name="Rectangle 89"/>
            <p:cNvSpPr>
              <a:spLocks noChangeArrowheads="1"/>
            </p:cNvSpPr>
            <p:nvPr/>
          </p:nvSpPr>
          <p:spPr bwMode="auto">
            <a:xfrm>
              <a:off x="6580188" y="1962150"/>
              <a:ext cx="1155700"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62" name="Rectangle 90"/>
            <p:cNvSpPr>
              <a:spLocks noChangeArrowheads="1"/>
            </p:cNvSpPr>
            <p:nvPr/>
          </p:nvSpPr>
          <p:spPr bwMode="auto">
            <a:xfrm>
              <a:off x="4932363" y="1962150"/>
              <a:ext cx="1647825"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63" name="Rectangle 91"/>
            <p:cNvSpPr>
              <a:spLocks noChangeArrowheads="1"/>
            </p:cNvSpPr>
            <p:nvPr/>
          </p:nvSpPr>
          <p:spPr bwMode="auto">
            <a:xfrm>
              <a:off x="3708400" y="1962150"/>
              <a:ext cx="1223963" cy="303213"/>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64" name="Rectangle 92"/>
            <p:cNvSpPr>
              <a:spLocks noChangeArrowheads="1"/>
            </p:cNvSpPr>
            <p:nvPr/>
          </p:nvSpPr>
          <p:spPr bwMode="auto">
            <a:xfrm>
              <a:off x="1476375" y="1962150"/>
              <a:ext cx="2232025"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Justin Martyr</a:t>
              </a:r>
              <a:endParaRPr lang="en-US" sz="1400" b="1">
                <a:solidFill>
                  <a:schemeClr val="accent3"/>
                </a:solidFill>
                <a:ea typeface="PMingLiU" pitchFamily="18" charset="-120"/>
                <a:cs typeface="Arial" charset="0"/>
              </a:endParaRPr>
            </a:p>
          </p:txBody>
        </p:sp>
        <p:sp>
          <p:nvSpPr>
            <p:cNvPr id="105565" name="Rectangle 93"/>
            <p:cNvSpPr>
              <a:spLocks noChangeArrowheads="1"/>
            </p:cNvSpPr>
            <p:nvPr/>
          </p:nvSpPr>
          <p:spPr bwMode="auto">
            <a:xfrm>
              <a:off x="179388" y="1962150"/>
              <a:ext cx="1296987" cy="303213"/>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110-165</a:t>
              </a:r>
              <a:endParaRPr lang="en-US" sz="1400" b="1">
                <a:solidFill>
                  <a:schemeClr val="accent3"/>
                </a:solidFill>
                <a:ea typeface="PMingLiU" pitchFamily="18" charset="-120"/>
                <a:cs typeface="Arial" charset="0"/>
              </a:endParaRPr>
            </a:p>
          </p:txBody>
        </p:sp>
        <p:sp>
          <p:nvSpPr>
            <p:cNvPr id="105566" name="Rectangle 94"/>
            <p:cNvSpPr>
              <a:spLocks noChangeArrowheads="1"/>
            </p:cNvSpPr>
            <p:nvPr/>
          </p:nvSpPr>
          <p:spPr bwMode="auto">
            <a:xfrm>
              <a:off x="7735888" y="1658938"/>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67" name="Rectangle 95"/>
            <p:cNvSpPr>
              <a:spLocks noChangeArrowheads="1"/>
            </p:cNvSpPr>
            <p:nvPr/>
          </p:nvSpPr>
          <p:spPr bwMode="auto">
            <a:xfrm>
              <a:off x="6580188" y="1658938"/>
              <a:ext cx="1155700"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Greece</a:t>
              </a:r>
              <a:endParaRPr lang="en-US" sz="1400" b="1">
                <a:solidFill>
                  <a:schemeClr val="accent3"/>
                </a:solidFill>
                <a:ea typeface="PMingLiU" pitchFamily="18" charset="-120"/>
                <a:cs typeface="Arial" charset="0"/>
              </a:endParaRPr>
            </a:p>
          </p:txBody>
        </p:sp>
        <p:sp>
          <p:nvSpPr>
            <p:cNvPr id="105568" name="Rectangle 96"/>
            <p:cNvSpPr>
              <a:spLocks noChangeArrowheads="1"/>
            </p:cNvSpPr>
            <p:nvPr/>
          </p:nvSpPr>
          <p:spPr bwMode="auto">
            <a:xfrm>
              <a:off x="4932363" y="1658938"/>
              <a:ext cx="1647825"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69" name="Rectangle 97"/>
            <p:cNvSpPr>
              <a:spLocks noChangeArrowheads="1"/>
            </p:cNvSpPr>
            <p:nvPr/>
          </p:nvSpPr>
          <p:spPr bwMode="auto">
            <a:xfrm>
              <a:off x="3708400" y="1658938"/>
              <a:ext cx="1223963"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Babylon</a:t>
              </a:r>
              <a:endParaRPr lang="en-US" sz="1400" b="1">
                <a:solidFill>
                  <a:schemeClr val="accent3"/>
                </a:solidFill>
                <a:ea typeface="PMingLiU" pitchFamily="18" charset="-120"/>
                <a:cs typeface="Arial" charset="0"/>
              </a:endParaRPr>
            </a:p>
          </p:txBody>
        </p:sp>
        <p:sp>
          <p:nvSpPr>
            <p:cNvPr id="105570" name="Rectangle 98"/>
            <p:cNvSpPr>
              <a:spLocks noChangeArrowheads="1"/>
            </p:cNvSpPr>
            <p:nvPr/>
          </p:nvSpPr>
          <p:spPr bwMode="auto">
            <a:xfrm>
              <a:off x="1476375" y="1658938"/>
              <a:ext cx="2232025" cy="303212"/>
            </a:xfrm>
            <a:prstGeom prst="rect">
              <a:avLst/>
            </a:prstGeom>
            <a:noFill/>
            <a:ln w="12700">
              <a:solidFill>
                <a:srgbClr val="000080"/>
              </a:solidFill>
              <a:miter lim="800000"/>
              <a:headEnd/>
              <a:tailEnd/>
            </a:ln>
            <a:effectLst/>
          </p:spPr>
          <p:txBody>
            <a:bodyPr/>
            <a:lstStyle/>
            <a:p>
              <a:r>
                <a:rPr lang="en-US" sz="1400" b="1" dirty="0">
                  <a:solidFill>
                    <a:schemeClr val="accent3"/>
                  </a:solidFill>
                  <a:latin typeface="Arial" charset="0"/>
                  <a:ea typeface="PMingLiU" pitchFamily="18" charset="-120"/>
                  <a:cs typeface="Arial" charset="0"/>
                </a:rPr>
                <a:t>Epistle of Barnabas</a:t>
              </a:r>
              <a:endParaRPr lang="en-US" sz="1400" b="1" dirty="0">
                <a:solidFill>
                  <a:schemeClr val="accent3"/>
                </a:solidFill>
                <a:ea typeface="PMingLiU" pitchFamily="18" charset="-120"/>
                <a:cs typeface="Arial" charset="0"/>
              </a:endParaRPr>
            </a:p>
          </p:txBody>
        </p:sp>
        <p:sp>
          <p:nvSpPr>
            <p:cNvPr id="105571" name="Rectangle 99"/>
            <p:cNvSpPr>
              <a:spLocks noChangeArrowheads="1"/>
            </p:cNvSpPr>
            <p:nvPr/>
          </p:nvSpPr>
          <p:spPr bwMode="auto">
            <a:xfrm>
              <a:off x="179388" y="1658938"/>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80-160</a:t>
              </a:r>
              <a:endParaRPr lang="en-US" sz="1400" b="1">
                <a:solidFill>
                  <a:schemeClr val="accent3"/>
                </a:solidFill>
                <a:ea typeface="PMingLiU" pitchFamily="18" charset="-120"/>
                <a:cs typeface="Arial" charset="0"/>
              </a:endParaRPr>
            </a:p>
          </p:txBody>
        </p:sp>
        <p:sp>
          <p:nvSpPr>
            <p:cNvPr id="105572" name="Rectangle 100"/>
            <p:cNvSpPr>
              <a:spLocks noChangeArrowheads="1"/>
            </p:cNvSpPr>
            <p:nvPr/>
          </p:nvSpPr>
          <p:spPr bwMode="auto">
            <a:xfrm>
              <a:off x="7735888" y="1143000"/>
              <a:ext cx="1408112" cy="515938"/>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Not available</a:t>
              </a:r>
              <a:endParaRPr lang="en-US" sz="1400" b="1">
                <a:solidFill>
                  <a:schemeClr val="accent3"/>
                </a:solidFill>
                <a:ea typeface="PMingLiU" pitchFamily="18" charset="-120"/>
                <a:cs typeface="Arial" charset="0"/>
              </a:endParaRPr>
            </a:p>
          </p:txBody>
        </p:sp>
        <p:sp>
          <p:nvSpPr>
            <p:cNvPr id="105573" name="Rectangle 101"/>
            <p:cNvSpPr>
              <a:spLocks noChangeArrowheads="1"/>
            </p:cNvSpPr>
            <p:nvPr/>
          </p:nvSpPr>
          <p:spPr bwMode="auto">
            <a:xfrm>
              <a:off x="6580188" y="1143000"/>
              <a:ext cx="1155700" cy="515938"/>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Not </a:t>
              </a:r>
            </a:p>
            <a:p>
              <a:r>
                <a:rPr lang="en-US" sz="1400" b="1">
                  <a:solidFill>
                    <a:schemeClr val="accent3"/>
                  </a:solidFill>
                  <a:latin typeface="Arial" charset="0"/>
                  <a:ea typeface="PMingLiU" pitchFamily="18" charset="-120"/>
                  <a:cs typeface="Arial" charset="0"/>
                </a:rPr>
                <a:t>available</a:t>
              </a:r>
              <a:endParaRPr lang="en-US" sz="1400" b="1">
                <a:solidFill>
                  <a:schemeClr val="accent3"/>
                </a:solidFill>
                <a:ea typeface="PMingLiU" pitchFamily="18" charset="-120"/>
                <a:cs typeface="Arial" charset="0"/>
              </a:endParaRPr>
            </a:p>
          </p:txBody>
        </p:sp>
        <p:sp>
          <p:nvSpPr>
            <p:cNvPr id="105574" name="Rectangle 102"/>
            <p:cNvSpPr>
              <a:spLocks noChangeArrowheads="1"/>
            </p:cNvSpPr>
            <p:nvPr/>
          </p:nvSpPr>
          <p:spPr bwMode="auto">
            <a:xfrm>
              <a:off x="4932363" y="1143000"/>
              <a:ext cx="1647825" cy="515938"/>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Medo-Persia</a:t>
              </a:r>
              <a:endParaRPr lang="en-US" sz="1400" b="1">
                <a:solidFill>
                  <a:schemeClr val="accent3"/>
                </a:solidFill>
                <a:ea typeface="PMingLiU" pitchFamily="18" charset="-120"/>
                <a:cs typeface="Arial" charset="0"/>
              </a:endParaRPr>
            </a:p>
          </p:txBody>
        </p:sp>
        <p:sp>
          <p:nvSpPr>
            <p:cNvPr id="105575" name="Rectangle 103"/>
            <p:cNvSpPr>
              <a:spLocks noChangeArrowheads="1"/>
            </p:cNvSpPr>
            <p:nvPr/>
          </p:nvSpPr>
          <p:spPr bwMode="auto">
            <a:xfrm>
              <a:off x="3708400" y="1143000"/>
              <a:ext cx="1223963" cy="515938"/>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Not </a:t>
              </a:r>
            </a:p>
            <a:p>
              <a:r>
                <a:rPr lang="en-US" sz="1400" b="1">
                  <a:solidFill>
                    <a:schemeClr val="accent3"/>
                  </a:solidFill>
                  <a:latin typeface="Arial" charset="0"/>
                  <a:ea typeface="PMingLiU" pitchFamily="18" charset="-120"/>
                  <a:cs typeface="Arial" charset="0"/>
                </a:rPr>
                <a:t>available</a:t>
              </a:r>
              <a:endParaRPr lang="en-US" sz="1400" b="1">
                <a:solidFill>
                  <a:schemeClr val="accent3"/>
                </a:solidFill>
                <a:ea typeface="PMingLiU" pitchFamily="18" charset="-120"/>
                <a:cs typeface="Arial" charset="0"/>
              </a:endParaRPr>
            </a:p>
          </p:txBody>
        </p:sp>
        <p:sp>
          <p:nvSpPr>
            <p:cNvPr id="105576" name="Rectangle 104"/>
            <p:cNvSpPr>
              <a:spLocks noChangeArrowheads="1"/>
            </p:cNvSpPr>
            <p:nvPr/>
          </p:nvSpPr>
          <p:spPr bwMode="auto">
            <a:xfrm>
              <a:off x="1476375" y="1143000"/>
              <a:ext cx="2232025" cy="515938"/>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Rabbi Joseph </a:t>
              </a:r>
              <a:endParaRPr lang="en-US" sz="1400" b="1">
                <a:solidFill>
                  <a:schemeClr val="accent3"/>
                </a:solidFill>
                <a:ea typeface="PMingLiU" pitchFamily="18" charset="-120"/>
                <a:cs typeface="Arial" charset="0"/>
              </a:endParaRPr>
            </a:p>
          </p:txBody>
        </p:sp>
        <p:sp>
          <p:nvSpPr>
            <p:cNvPr id="105577" name="Rectangle 105"/>
            <p:cNvSpPr>
              <a:spLocks noChangeArrowheads="1"/>
            </p:cNvSpPr>
            <p:nvPr/>
          </p:nvSpPr>
          <p:spPr bwMode="auto">
            <a:xfrm>
              <a:off x="179388" y="1143000"/>
              <a:ext cx="1296987" cy="515938"/>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1</a:t>
              </a:r>
              <a:r>
                <a:rPr lang="en-US" sz="1400" b="1" baseline="30000">
                  <a:solidFill>
                    <a:schemeClr val="accent3"/>
                  </a:solidFill>
                  <a:latin typeface="Arial" charset="0"/>
                  <a:ea typeface="PMingLiU" pitchFamily="18" charset="-120"/>
                  <a:cs typeface="Arial" charset="0"/>
                </a:rPr>
                <a:t>st</a:t>
              </a:r>
              <a:r>
                <a:rPr lang="en-US" sz="1400" b="1">
                  <a:solidFill>
                    <a:schemeClr val="accent3"/>
                  </a:solidFill>
                  <a:latin typeface="Arial" charset="0"/>
                  <a:ea typeface="PMingLiU" pitchFamily="18" charset="-120"/>
                  <a:cs typeface="Arial" charset="0"/>
                </a:rPr>
                <a:t> century</a:t>
              </a:r>
              <a:endParaRPr lang="en-US" sz="1400" b="1">
                <a:solidFill>
                  <a:schemeClr val="accent3"/>
                </a:solidFill>
                <a:ea typeface="PMingLiU" pitchFamily="18" charset="-120"/>
                <a:cs typeface="Arial" charset="0"/>
              </a:endParaRPr>
            </a:p>
          </p:txBody>
        </p:sp>
        <p:sp>
          <p:nvSpPr>
            <p:cNvPr id="105578" name="Rectangle 106"/>
            <p:cNvSpPr>
              <a:spLocks noChangeArrowheads="1"/>
            </p:cNvSpPr>
            <p:nvPr/>
          </p:nvSpPr>
          <p:spPr bwMode="auto">
            <a:xfrm>
              <a:off x="7735888" y="839788"/>
              <a:ext cx="1408112" cy="303212"/>
            </a:xfrm>
            <a:prstGeom prst="rect">
              <a:avLst/>
            </a:prstGeom>
            <a:noFill/>
            <a:ln w="12700">
              <a:solidFill>
                <a:srgbClr val="000080"/>
              </a:solidFill>
              <a:miter lim="800000"/>
              <a:headEnd/>
              <a:tailEnd/>
            </a:ln>
            <a:effectLst/>
          </p:spPr>
          <p:txBody>
            <a:bodyPr anchor="ctr"/>
            <a:lstStyle/>
            <a:p>
              <a:r>
                <a:rPr lang="en-US" sz="1400" b="1">
                  <a:solidFill>
                    <a:schemeClr val="accent3"/>
                  </a:solidFill>
                  <a:latin typeface="Arial" charset="0"/>
                  <a:ea typeface="PMingLiU" pitchFamily="18" charset="-120"/>
                  <a:cs typeface="Arial" charset="0"/>
                </a:rPr>
                <a:t>Rome</a:t>
              </a:r>
              <a:endParaRPr lang="en-US" sz="1400" b="1">
                <a:solidFill>
                  <a:schemeClr val="accent3"/>
                </a:solidFill>
                <a:ea typeface="PMingLiU" pitchFamily="18" charset="-120"/>
                <a:cs typeface="Arial" charset="0"/>
              </a:endParaRPr>
            </a:p>
          </p:txBody>
        </p:sp>
        <p:sp>
          <p:nvSpPr>
            <p:cNvPr id="105579" name="Rectangle 107"/>
            <p:cNvSpPr>
              <a:spLocks noChangeArrowheads="1"/>
            </p:cNvSpPr>
            <p:nvPr/>
          </p:nvSpPr>
          <p:spPr bwMode="auto">
            <a:xfrm>
              <a:off x="3708400" y="839788"/>
              <a:ext cx="4027488" cy="303212"/>
            </a:xfrm>
            <a:prstGeom prst="rect">
              <a:avLst/>
            </a:prstGeom>
            <a:noFill/>
            <a:ln w="12700">
              <a:solidFill>
                <a:srgbClr val="000080"/>
              </a:solidFill>
              <a:miter lim="800000"/>
              <a:headEnd/>
              <a:tailEnd/>
            </a:ln>
            <a:effectLst/>
          </p:spPr>
          <p:txBody>
            <a:bodyPr anchor="ctr"/>
            <a:lstStyle/>
            <a:p>
              <a:pPr algn="ctr"/>
              <a:r>
                <a:rPr lang="en-US" sz="1400" b="1">
                  <a:solidFill>
                    <a:schemeClr val="accent3"/>
                  </a:solidFill>
                  <a:latin typeface="Arial" charset="0"/>
                  <a:ea typeface="PMingLiU" pitchFamily="18" charset="-120"/>
                  <a:cs typeface="Arial" charset="0"/>
                </a:rPr>
                <a:t>Not available</a:t>
              </a:r>
              <a:endParaRPr lang="en-US" sz="1400" b="1">
                <a:solidFill>
                  <a:schemeClr val="accent3"/>
                </a:solidFill>
                <a:ea typeface="PMingLiU" pitchFamily="18" charset="-120"/>
                <a:cs typeface="Arial" charset="0"/>
              </a:endParaRPr>
            </a:p>
          </p:txBody>
        </p:sp>
        <p:sp>
          <p:nvSpPr>
            <p:cNvPr id="105580" name="Rectangle 108"/>
            <p:cNvSpPr>
              <a:spLocks noChangeArrowheads="1"/>
            </p:cNvSpPr>
            <p:nvPr/>
          </p:nvSpPr>
          <p:spPr bwMode="auto">
            <a:xfrm>
              <a:off x="1476375" y="839788"/>
              <a:ext cx="2232025"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Josephus</a:t>
              </a:r>
              <a:endParaRPr lang="en-US" sz="1400" b="1">
                <a:solidFill>
                  <a:schemeClr val="accent3"/>
                </a:solidFill>
                <a:ea typeface="PMingLiU" pitchFamily="18" charset="-120"/>
                <a:cs typeface="Arial" charset="0"/>
              </a:endParaRPr>
            </a:p>
          </p:txBody>
        </p:sp>
        <p:sp>
          <p:nvSpPr>
            <p:cNvPr id="105581" name="Rectangle 109"/>
            <p:cNvSpPr>
              <a:spLocks noChangeArrowheads="1"/>
            </p:cNvSpPr>
            <p:nvPr/>
          </p:nvSpPr>
          <p:spPr bwMode="auto">
            <a:xfrm>
              <a:off x="179388" y="839788"/>
              <a:ext cx="1296987" cy="303212"/>
            </a:xfrm>
            <a:prstGeom prst="rect">
              <a:avLst/>
            </a:prstGeom>
            <a:noFill/>
            <a:ln w="12700">
              <a:solidFill>
                <a:srgbClr val="000080"/>
              </a:solidFill>
              <a:miter lim="800000"/>
              <a:headEnd/>
              <a:tailEnd/>
            </a:ln>
            <a:effectLst/>
          </p:spPr>
          <p:txBody>
            <a:bodyPr/>
            <a:lstStyle/>
            <a:p>
              <a:r>
                <a:rPr lang="en-US" sz="1400" b="1">
                  <a:solidFill>
                    <a:schemeClr val="accent3"/>
                  </a:solidFill>
                  <a:latin typeface="Arial" charset="0"/>
                  <a:ea typeface="PMingLiU" pitchFamily="18" charset="-120"/>
                  <a:cs typeface="Arial" charset="0"/>
                </a:rPr>
                <a:t>1</a:t>
              </a:r>
              <a:r>
                <a:rPr lang="en-US" sz="1400" b="1" baseline="30000">
                  <a:solidFill>
                    <a:schemeClr val="accent3"/>
                  </a:solidFill>
                  <a:latin typeface="Arial" charset="0"/>
                  <a:ea typeface="PMingLiU" pitchFamily="18" charset="-120"/>
                  <a:cs typeface="Arial" charset="0"/>
                </a:rPr>
                <a:t>st</a:t>
              </a:r>
              <a:r>
                <a:rPr lang="en-US" sz="1400" b="1">
                  <a:solidFill>
                    <a:schemeClr val="accent3"/>
                  </a:solidFill>
                  <a:latin typeface="Arial" charset="0"/>
                  <a:ea typeface="PMingLiU" pitchFamily="18" charset="-120"/>
                  <a:cs typeface="Arial" charset="0"/>
                </a:rPr>
                <a:t> century</a:t>
              </a:r>
              <a:endParaRPr lang="en-US" sz="1400" b="1">
                <a:solidFill>
                  <a:schemeClr val="accent3"/>
                </a:solidFill>
                <a:ea typeface="PMingLiU" pitchFamily="18" charset="-120"/>
                <a:cs typeface="Arial" charset="0"/>
              </a:endParaRPr>
            </a:p>
          </p:txBody>
        </p:sp>
        <p:sp>
          <p:nvSpPr>
            <p:cNvPr id="105582" name="Rectangle 110"/>
            <p:cNvSpPr>
              <a:spLocks noChangeArrowheads="1"/>
            </p:cNvSpPr>
            <p:nvPr/>
          </p:nvSpPr>
          <p:spPr bwMode="auto">
            <a:xfrm>
              <a:off x="7735888" y="536575"/>
              <a:ext cx="1408112" cy="303213"/>
            </a:xfrm>
            <a:prstGeom prst="rect">
              <a:avLst/>
            </a:prstGeom>
            <a:noFill/>
            <a:ln w="12700">
              <a:solidFill>
                <a:srgbClr val="000080"/>
              </a:solidFill>
              <a:miter lim="800000"/>
              <a:headEnd/>
              <a:tailEnd/>
            </a:ln>
            <a:effectLst/>
          </p:spPr>
          <p:txBody>
            <a:bodyPr anchor="ctr"/>
            <a:lstStyle/>
            <a:p>
              <a:r>
                <a:rPr lang="en-AU" sz="1400" b="1">
                  <a:solidFill>
                    <a:schemeClr val="accent3"/>
                  </a:solidFill>
                  <a:latin typeface="Arial" charset="0"/>
                  <a:ea typeface="Courier New" pitchFamily="49" charset="0"/>
                  <a:cs typeface="Arial" charset="0"/>
                </a:rPr>
                <a:t>4</a:t>
              </a:r>
              <a:r>
                <a:rPr lang="en-AU" sz="1400" b="1" baseline="30000">
                  <a:solidFill>
                    <a:schemeClr val="accent3"/>
                  </a:solidFill>
                  <a:latin typeface="Arial" charset="0"/>
                  <a:ea typeface="Courier New" pitchFamily="49" charset="0"/>
                  <a:cs typeface="Arial" charset="0"/>
                </a:rPr>
                <a:t>th</a:t>
              </a:r>
              <a:r>
                <a:rPr lang="en-AU" sz="1400" b="1">
                  <a:solidFill>
                    <a:schemeClr val="accent3"/>
                  </a:solidFill>
                  <a:latin typeface="Arial" charset="0"/>
                  <a:ea typeface="Courier New" pitchFamily="49" charset="0"/>
                  <a:cs typeface="Arial" charset="0"/>
                </a:rPr>
                <a:t> Beast</a:t>
              </a:r>
              <a:endParaRPr lang="en-AU" sz="1400" b="1">
                <a:solidFill>
                  <a:schemeClr val="accent3"/>
                </a:solidFill>
                <a:ea typeface="Courier New" pitchFamily="49" charset="0"/>
                <a:cs typeface="Arial" charset="0"/>
              </a:endParaRPr>
            </a:p>
          </p:txBody>
        </p:sp>
        <p:sp>
          <p:nvSpPr>
            <p:cNvPr id="105583" name="Rectangle 111"/>
            <p:cNvSpPr>
              <a:spLocks noChangeArrowheads="1"/>
            </p:cNvSpPr>
            <p:nvPr/>
          </p:nvSpPr>
          <p:spPr bwMode="auto">
            <a:xfrm>
              <a:off x="6580188" y="536575"/>
              <a:ext cx="1155700" cy="303213"/>
            </a:xfrm>
            <a:prstGeom prst="rect">
              <a:avLst/>
            </a:prstGeom>
            <a:noFill/>
            <a:ln w="12700">
              <a:solidFill>
                <a:srgbClr val="000080"/>
              </a:solidFill>
              <a:miter lim="800000"/>
              <a:headEnd/>
              <a:tailEnd/>
            </a:ln>
            <a:effectLst/>
          </p:spPr>
          <p:txBody>
            <a:bodyPr anchor="ctr"/>
            <a:lstStyle/>
            <a:p>
              <a:r>
                <a:rPr lang="en-AU" sz="1400" b="1">
                  <a:solidFill>
                    <a:schemeClr val="accent3"/>
                  </a:solidFill>
                  <a:latin typeface="Arial" charset="0"/>
                  <a:ea typeface="Courier New" pitchFamily="49" charset="0"/>
                  <a:cs typeface="Arial" charset="0"/>
                </a:rPr>
                <a:t>3</a:t>
              </a:r>
              <a:r>
                <a:rPr lang="en-AU" sz="1400" b="1" baseline="30000">
                  <a:solidFill>
                    <a:schemeClr val="accent3"/>
                  </a:solidFill>
                  <a:latin typeface="Arial" charset="0"/>
                  <a:ea typeface="Courier New" pitchFamily="49" charset="0"/>
                  <a:cs typeface="Arial" charset="0"/>
                </a:rPr>
                <a:t>rd</a:t>
              </a:r>
              <a:r>
                <a:rPr lang="en-AU" sz="1400" b="1">
                  <a:solidFill>
                    <a:schemeClr val="accent3"/>
                  </a:solidFill>
                  <a:latin typeface="Arial" charset="0"/>
                  <a:ea typeface="Courier New" pitchFamily="49" charset="0"/>
                  <a:cs typeface="Arial" charset="0"/>
                </a:rPr>
                <a:t> Beast</a:t>
              </a:r>
              <a:endParaRPr lang="en-AU" sz="1400" b="1">
                <a:solidFill>
                  <a:schemeClr val="accent3"/>
                </a:solidFill>
                <a:ea typeface="Courier New" pitchFamily="49" charset="0"/>
                <a:cs typeface="Arial" charset="0"/>
              </a:endParaRPr>
            </a:p>
          </p:txBody>
        </p:sp>
        <p:sp>
          <p:nvSpPr>
            <p:cNvPr id="105584" name="Rectangle 112"/>
            <p:cNvSpPr>
              <a:spLocks noChangeArrowheads="1"/>
            </p:cNvSpPr>
            <p:nvPr/>
          </p:nvSpPr>
          <p:spPr bwMode="auto">
            <a:xfrm>
              <a:off x="5402263" y="536575"/>
              <a:ext cx="1177925" cy="303213"/>
            </a:xfrm>
            <a:prstGeom prst="rect">
              <a:avLst/>
            </a:prstGeom>
            <a:noFill/>
            <a:ln w="12700">
              <a:solidFill>
                <a:srgbClr val="000080"/>
              </a:solidFill>
              <a:miter lim="800000"/>
              <a:headEnd/>
              <a:tailEnd/>
            </a:ln>
            <a:effectLst/>
          </p:spPr>
          <p:txBody>
            <a:bodyPr anchor="ctr"/>
            <a:lstStyle/>
            <a:p>
              <a:r>
                <a:rPr lang="en-AU" sz="1400" b="1">
                  <a:solidFill>
                    <a:schemeClr val="accent3"/>
                  </a:solidFill>
                  <a:latin typeface="Arial" charset="0"/>
                  <a:ea typeface="Courier New" pitchFamily="49" charset="0"/>
                  <a:cs typeface="Arial" charset="0"/>
                </a:rPr>
                <a:t>2</a:t>
              </a:r>
              <a:r>
                <a:rPr lang="en-AU" sz="1400" b="1" baseline="30000">
                  <a:solidFill>
                    <a:schemeClr val="accent3"/>
                  </a:solidFill>
                  <a:latin typeface="Arial" charset="0"/>
                  <a:ea typeface="Courier New" pitchFamily="49" charset="0"/>
                  <a:cs typeface="Arial" charset="0"/>
                </a:rPr>
                <a:t>nd</a:t>
              </a:r>
              <a:r>
                <a:rPr lang="en-AU" sz="1400" b="1">
                  <a:solidFill>
                    <a:schemeClr val="accent3"/>
                  </a:solidFill>
                  <a:latin typeface="Arial" charset="0"/>
                  <a:ea typeface="Courier New" pitchFamily="49" charset="0"/>
                  <a:cs typeface="Arial" charset="0"/>
                </a:rPr>
                <a:t> Beast</a:t>
              </a:r>
              <a:endParaRPr lang="en-AU" sz="1400" b="1">
                <a:solidFill>
                  <a:schemeClr val="accent3"/>
                </a:solidFill>
                <a:ea typeface="Courier New" pitchFamily="49" charset="0"/>
                <a:cs typeface="Arial" charset="0"/>
              </a:endParaRPr>
            </a:p>
          </p:txBody>
        </p:sp>
        <p:sp>
          <p:nvSpPr>
            <p:cNvPr id="105585" name="Rectangle 113"/>
            <p:cNvSpPr>
              <a:spLocks noChangeArrowheads="1"/>
            </p:cNvSpPr>
            <p:nvPr/>
          </p:nvSpPr>
          <p:spPr bwMode="auto">
            <a:xfrm>
              <a:off x="3708400" y="536575"/>
              <a:ext cx="1693863" cy="303213"/>
            </a:xfrm>
            <a:prstGeom prst="rect">
              <a:avLst/>
            </a:prstGeom>
            <a:noFill/>
            <a:ln w="12700">
              <a:solidFill>
                <a:srgbClr val="000080"/>
              </a:solidFill>
              <a:miter lim="800000"/>
              <a:headEnd/>
              <a:tailEnd/>
            </a:ln>
            <a:effectLst/>
          </p:spPr>
          <p:txBody>
            <a:bodyPr anchor="ctr"/>
            <a:lstStyle/>
            <a:p>
              <a:r>
                <a:rPr lang="en-AU" sz="1400" b="1">
                  <a:solidFill>
                    <a:schemeClr val="accent3"/>
                  </a:solidFill>
                  <a:latin typeface="Arial" charset="0"/>
                  <a:ea typeface="Courier New" pitchFamily="49" charset="0"/>
                  <a:cs typeface="Arial" charset="0"/>
                </a:rPr>
                <a:t>1</a:t>
              </a:r>
              <a:r>
                <a:rPr lang="en-AU" sz="1400" b="1" baseline="30000">
                  <a:solidFill>
                    <a:schemeClr val="accent3"/>
                  </a:solidFill>
                  <a:latin typeface="Arial" charset="0"/>
                  <a:ea typeface="Courier New" pitchFamily="49" charset="0"/>
                  <a:cs typeface="Arial" charset="0"/>
                </a:rPr>
                <a:t>st</a:t>
              </a:r>
              <a:r>
                <a:rPr lang="en-AU" sz="1400" b="1">
                  <a:solidFill>
                    <a:schemeClr val="accent3"/>
                  </a:solidFill>
                  <a:latin typeface="Arial" charset="0"/>
                  <a:ea typeface="Courier New" pitchFamily="49" charset="0"/>
                  <a:cs typeface="Arial" charset="0"/>
                </a:rPr>
                <a:t> Beast</a:t>
              </a:r>
              <a:endParaRPr lang="en-AU" sz="1400" b="1">
                <a:solidFill>
                  <a:schemeClr val="accent3"/>
                </a:solidFill>
                <a:ea typeface="Courier New" pitchFamily="49" charset="0"/>
                <a:cs typeface="Arial" charset="0"/>
              </a:endParaRPr>
            </a:p>
          </p:txBody>
        </p:sp>
        <p:sp>
          <p:nvSpPr>
            <p:cNvPr id="105586" name="Rectangle 114"/>
            <p:cNvSpPr>
              <a:spLocks noChangeArrowheads="1"/>
            </p:cNvSpPr>
            <p:nvPr/>
          </p:nvSpPr>
          <p:spPr bwMode="auto">
            <a:xfrm>
              <a:off x="1476375" y="536575"/>
              <a:ext cx="2232025" cy="303213"/>
            </a:xfrm>
            <a:prstGeom prst="rect">
              <a:avLst/>
            </a:prstGeom>
            <a:noFill/>
            <a:ln w="12700">
              <a:solidFill>
                <a:srgbClr val="000080"/>
              </a:solidFill>
              <a:miter lim="800000"/>
              <a:headEnd/>
              <a:tailEnd/>
            </a:ln>
            <a:effectLst/>
          </p:spPr>
          <p:txBody>
            <a:bodyPr anchor="ctr"/>
            <a:lstStyle/>
            <a:p>
              <a:r>
                <a:rPr lang="en-AU" sz="1400" b="1">
                  <a:solidFill>
                    <a:schemeClr val="accent3"/>
                  </a:solidFill>
                  <a:latin typeface="Arial" charset="0"/>
                  <a:ea typeface="Courier New" pitchFamily="49" charset="0"/>
                  <a:cs typeface="Arial" charset="0"/>
                </a:rPr>
                <a:t>Name</a:t>
              </a:r>
              <a:endParaRPr lang="en-AU" sz="1400" b="1">
                <a:solidFill>
                  <a:schemeClr val="accent3"/>
                </a:solidFill>
                <a:ea typeface="Courier New" pitchFamily="49" charset="0"/>
                <a:cs typeface="Arial" charset="0"/>
              </a:endParaRPr>
            </a:p>
          </p:txBody>
        </p:sp>
        <p:sp>
          <p:nvSpPr>
            <p:cNvPr id="105587" name="Rectangle 115"/>
            <p:cNvSpPr>
              <a:spLocks noChangeArrowheads="1"/>
            </p:cNvSpPr>
            <p:nvPr/>
          </p:nvSpPr>
          <p:spPr bwMode="auto">
            <a:xfrm>
              <a:off x="179388" y="536575"/>
              <a:ext cx="1296987" cy="303213"/>
            </a:xfrm>
            <a:prstGeom prst="rect">
              <a:avLst/>
            </a:prstGeom>
            <a:noFill/>
            <a:ln w="12700">
              <a:solidFill>
                <a:srgbClr val="000080"/>
              </a:solidFill>
              <a:miter lim="800000"/>
              <a:headEnd/>
              <a:tailEnd/>
            </a:ln>
            <a:effectLst/>
          </p:spPr>
          <p:txBody>
            <a:bodyPr anchor="ctr"/>
            <a:lstStyle/>
            <a:p>
              <a:r>
                <a:rPr lang="en-AU" sz="1400" b="1">
                  <a:solidFill>
                    <a:schemeClr val="accent3"/>
                  </a:solidFill>
                  <a:latin typeface="Arial" charset="0"/>
                  <a:ea typeface="Courier New" pitchFamily="49" charset="0"/>
                  <a:cs typeface="Arial" charset="0"/>
                </a:rPr>
                <a:t>Date (AD)</a:t>
              </a:r>
              <a:endParaRPr lang="en-AU" sz="1400" b="1">
                <a:solidFill>
                  <a:schemeClr val="accent3"/>
                </a:solidFill>
                <a:ea typeface="Courier New" pitchFamily="49" charset="0"/>
                <a:cs typeface="Arial" charset="0"/>
              </a:endParaRPr>
            </a:p>
          </p:txBody>
        </p:sp>
        <p:sp>
          <p:nvSpPr>
            <p:cNvPr id="105588" name="Line 116"/>
            <p:cNvSpPr>
              <a:spLocks noChangeShapeType="1"/>
            </p:cNvSpPr>
            <p:nvPr/>
          </p:nvSpPr>
          <p:spPr bwMode="auto">
            <a:xfrm>
              <a:off x="179388" y="536575"/>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89" name="Line 117"/>
            <p:cNvSpPr>
              <a:spLocks noChangeShapeType="1"/>
            </p:cNvSpPr>
            <p:nvPr/>
          </p:nvSpPr>
          <p:spPr bwMode="auto">
            <a:xfrm>
              <a:off x="179388" y="6813550"/>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0" name="Line 118"/>
            <p:cNvSpPr>
              <a:spLocks noChangeShapeType="1"/>
            </p:cNvSpPr>
            <p:nvPr/>
          </p:nvSpPr>
          <p:spPr bwMode="auto">
            <a:xfrm>
              <a:off x="179388" y="536575"/>
              <a:ext cx="0" cy="6276975"/>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1" name="Line 119"/>
            <p:cNvSpPr>
              <a:spLocks noChangeShapeType="1"/>
            </p:cNvSpPr>
            <p:nvPr/>
          </p:nvSpPr>
          <p:spPr bwMode="auto">
            <a:xfrm>
              <a:off x="9144000" y="536575"/>
              <a:ext cx="0" cy="6276975"/>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2" name="Line 120"/>
            <p:cNvSpPr>
              <a:spLocks noChangeShapeType="1"/>
            </p:cNvSpPr>
            <p:nvPr/>
          </p:nvSpPr>
          <p:spPr bwMode="auto">
            <a:xfrm>
              <a:off x="179388" y="839788"/>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3" name="Line 121"/>
            <p:cNvSpPr>
              <a:spLocks noChangeShapeType="1"/>
            </p:cNvSpPr>
            <p:nvPr/>
          </p:nvSpPr>
          <p:spPr bwMode="auto">
            <a:xfrm>
              <a:off x="1476375" y="536575"/>
              <a:ext cx="0" cy="6276975"/>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4" name="Line 122"/>
            <p:cNvSpPr>
              <a:spLocks noChangeShapeType="1"/>
            </p:cNvSpPr>
            <p:nvPr/>
          </p:nvSpPr>
          <p:spPr bwMode="auto">
            <a:xfrm>
              <a:off x="3708400" y="536575"/>
              <a:ext cx="0" cy="6276975"/>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5" name="Line 123"/>
            <p:cNvSpPr>
              <a:spLocks noChangeShapeType="1"/>
            </p:cNvSpPr>
            <p:nvPr/>
          </p:nvSpPr>
          <p:spPr bwMode="auto">
            <a:xfrm>
              <a:off x="5402263" y="536575"/>
              <a:ext cx="0" cy="303213"/>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6" name="Line 124"/>
            <p:cNvSpPr>
              <a:spLocks noChangeShapeType="1"/>
            </p:cNvSpPr>
            <p:nvPr/>
          </p:nvSpPr>
          <p:spPr bwMode="auto">
            <a:xfrm>
              <a:off x="6580188" y="536575"/>
              <a:ext cx="0" cy="303213"/>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7" name="Line 125"/>
            <p:cNvSpPr>
              <a:spLocks noChangeShapeType="1"/>
            </p:cNvSpPr>
            <p:nvPr/>
          </p:nvSpPr>
          <p:spPr bwMode="auto">
            <a:xfrm>
              <a:off x="7735888" y="536575"/>
              <a:ext cx="0" cy="6276975"/>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8" name="Line 126"/>
            <p:cNvSpPr>
              <a:spLocks noChangeShapeType="1"/>
            </p:cNvSpPr>
            <p:nvPr/>
          </p:nvSpPr>
          <p:spPr bwMode="auto">
            <a:xfrm>
              <a:off x="179388" y="1143000"/>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599" name="Line 127"/>
            <p:cNvSpPr>
              <a:spLocks noChangeShapeType="1"/>
            </p:cNvSpPr>
            <p:nvPr/>
          </p:nvSpPr>
          <p:spPr bwMode="auto">
            <a:xfrm>
              <a:off x="179388" y="1658938"/>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0" name="Line 128"/>
            <p:cNvSpPr>
              <a:spLocks noChangeShapeType="1"/>
            </p:cNvSpPr>
            <p:nvPr/>
          </p:nvSpPr>
          <p:spPr bwMode="auto">
            <a:xfrm>
              <a:off x="4932363" y="1143000"/>
              <a:ext cx="0" cy="3851275"/>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1" name="Line 129"/>
            <p:cNvSpPr>
              <a:spLocks noChangeShapeType="1"/>
            </p:cNvSpPr>
            <p:nvPr/>
          </p:nvSpPr>
          <p:spPr bwMode="auto">
            <a:xfrm>
              <a:off x="6580188" y="1143000"/>
              <a:ext cx="0" cy="3851275"/>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2" name="Line 130"/>
            <p:cNvSpPr>
              <a:spLocks noChangeShapeType="1"/>
            </p:cNvSpPr>
            <p:nvPr/>
          </p:nvSpPr>
          <p:spPr bwMode="auto">
            <a:xfrm>
              <a:off x="179388" y="1962150"/>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3" name="Line 131"/>
            <p:cNvSpPr>
              <a:spLocks noChangeShapeType="1"/>
            </p:cNvSpPr>
            <p:nvPr/>
          </p:nvSpPr>
          <p:spPr bwMode="auto">
            <a:xfrm>
              <a:off x="179388" y="2265363"/>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4" name="Line 132"/>
            <p:cNvSpPr>
              <a:spLocks noChangeShapeType="1"/>
            </p:cNvSpPr>
            <p:nvPr/>
          </p:nvSpPr>
          <p:spPr bwMode="auto">
            <a:xfrm>
              <a:off x="179388" y="2568575"/>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5" name="Line 133"/>
            <p:cNvSpPr>
              <a:spLocks noChangeShapeType="1"/>
            </p:cNvSpPr>
            <p:nvPr/>
          </p:nvSpPr>
          <p:spPr bwMode="auto">
            <a:xfrm>
              <a:off x="179388" y="2871788"/>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6" name="Line 134"/>
            <p:cNvSpPr>
              <a:spLocks noChangeShapeType="1"/>
            </p:cNvSpPr>
            <p:nvPr/>
          </p:nvSpPr>
          <p:spPr bwMode="auto">
            <a:xfrm>
              <a:off x="179388" y="3175000"/>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7" name="Line 135"/>
            <p:cNvSpPr>
              <a:spLocks noChangeShapeType="1"/>
            </p:cNvSpPr>
            <p:nvPr/>
          </p:nvSpPr>
          <p:spPr bwMode="auto">
            <a:xfrm>
              <a:off x="179388" y="3478213"/>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8" name="Line 136"/>
            <p:cNvSpPr>
              <a:spLocks noChangeShapeType="1"/>
            </p:cNvSpPr>
            <p:nvPr/>
          </p:nvSpPr>
          <p:spPr bwMode="auto">
            <a:xfrm>
              <a:off x="179388" y="3781425"/>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09" name="Line 137"/>
            <p:cNvSpPr>
              <a:spLocks noChangeShapeType="1"/>
            </p:cNvSpPr>
            <p:nvPr/>
          </p:nvSpPr>
          <p:spPr bwMode="auto">
            <a:xfrm>
              <a:off x="179388" y="4084638"/>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0" name="Line 138"/>
            <p:cNvSpPr>
              <a:spLocks noChangeShapeType="1"/>
            </p:cNvSpPr>
            <p:nvPr/>
          </p:nvSpPr>
          <p:spPr bwMode="auto">
            <a:xfrm>
              <a:off x="179388" y="4387850"/>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1" name="Line 139"/>
            <p:cNvSpPr>
              <a:spLocks noChangeShapeType="1"/>
            </p:cNvSpPr>
            <p:nvPr/>
          </p:nvSpPr>
          <p:spPr bwMode="auto">
            <a:xfrm>
              <a:off x="179388" y="4691063"/>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2" name="Line 140"/>
            <p:cNvSpPr>
              <a:spLocks noChangeShapeType="1"/>
            </p:cNvSpPr>
            <p:nvPr/>
          </p:nvSpPr>
          <p:spPr bwMode="auto">
            <a:xfrm>
              <a:off x="179388" y="4994275"/>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3" name="Line 141"/>
            <p:cNvSpPr>
              <a:spLocks noChangeShapeType="1"/>
            </p:cNvSpPr>
            <p:nvPr/>
          </p:nvSpPr>
          <p:spPr bwMode="auto">
            <a:xfrm>
              <a:off x="179388" y="5297488"/>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4" name="Line 142"/>
            <p:cNvSpPr>
              <a:spLocks noChangeShapeType="1"/>
            </p:cNvSpPr>
            <p:nvPr/>
          </p:nvSpPr>
          <p:spPr bwMode="auto">
            <a:xfrm>
              <a:off x="179388" y="5600700"/>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5" name="Line 143"/>
            <p:cNvSpPr>
              <a:spLocks noChangeShapeType="1"/>
            </p:cNvSpPr>
            <p:nvPr/>
          </p:nvSpPr>
          <p:spPr bwMode="auto">
            <a:xfrm>
              <a:off x="4932363" y="5297488"/>
              <a:ext cx="0" cy="909637"/>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6" name="Line 144"/>
            <p:cNvSpPr>
              <a:spLocks noChangeShapeType="1"/>
            </p:cNvSpPr>
            <p:nvPr/>
          </p:nvSpPr>
          <p:spPr bwMode="auto">
            <a:xfrm>
              <a:off x="6580188" y="5297488"/>
              <a:ext cx="0" cy="909637"/>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7" name="Line 145"/>
            <p:cNvSpPr>
              <a:spLocks noChangeShapeType="1"/>
            </p:cNvSpPr>
            <p:nvPr/>
          </p:nvSpPr>
          <p:spPr bwMode="auto">
            <a:xfrm>
              <a:off x="179388" y="5903913"/>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8" name="Line 146"/>
            <p:cNvSpPr>
              <a:spLocks noChangeShapeType="1"/>
            </p:cNvSpPr>
            <p:nvPr/>
          </p:nvSpPr>
          <p:spPr bwMode="auto">
            <a:xfrm>
              <a:off x="179388" y="6207125"/>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19" name="Line 147"/>
            <p:cNvSpPr>
              <a:spLocks noChangeShapeType="1"/>
            </p:cNvSpPr>
            <p:nvPr/>
          </p:nvSpPr>
          <p:spPr bwMode="auto">
            <a:xfrm>
              <a:off x="179388" y="6510338"/>
              <a:ext cx="8964612" cy="0"/>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20" name="Line 148"/>
            <p:cNvSpPr>
              <a:spLocks noChangeShapeType="1"/>
            </p:cNvSpPr>
            <p:nvPr/>
          </p:nvSpPr>
          <p:spPr bwMode="auto">
            <a:xfrm>
              <a:off x="4932363" y="6510338"/>
              <a:ext cx="0" cy="3032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21" name="Line 149"/>
            <p:cNvSpPr>
              <a:spLocks noChangeShapeType="1"/>
            </p:cNvSpPr>
            <p:nvPr/>
          </p:nvSpPr>
          <p:spPr bwMode="auto">
            <a:xfrm>
              <a:off x="6580188" y="6510338"/>
              <a:ext cx="0" cy="303212"/>
            </a:xfrm>
            <a:prstGeom prst="line">
              <a:avLst/>
            </a:prstGeom>
            <a:noFill/>
            <a:ln w="12700" cap="rnd">
              <a:solidFill>
                <a:srgbClr val="000080"/>
              </a:solidFill>
              <a:round/>
              <a:headEnd/>
              <a:tailEnd/>
            </a:ln>
            <a:effectLst/>
          </p:spPr>
          <p:txBody>
            <a:bodyPr/>
            <a:lstStyle/>
            <a:p>
              <a:endParaRPr lang="en-AU">
                <a:solidFill>
                  <a:schemeClr val="accent3"/>
                </a:solidFill>
              </a:endParaRPr>
            </a:p>
          </p:txBody>
        </p:sp>
        <p:sp>
          <p:nvSpPr>
            <p:cNvPr id="105622" name="Text Box 150"/>
            <p:cNvSpPr txBox="1">
              <a:spLocks noChangeArrowheads="1"/>
            </p:cNvSpPr>
            <p:nvPr/>
          </p:nvSpPr>
          <p:spPr bwMode="auto">
            <a:xfrm>
              <a:off x="3563938" y="0"/>
              <a:ext cx="2089150" cy="457200"/>
            </a:xfrm>
            <a:prstGeom prst="rect">
              <a:avLst/>
            </a:prstGeom>
            <a:noFill/>
            <a:ln w="9525">
              <a:noFill/>
              <a:miter lim="800000"/>
              <a:headEnd/>
              <a:tailEnd/>
            </a:ln>
            <a:effectLst/>
          </p:spPr>
          <p:txBody>
            <a:bodyPr>
              <a:spAutoFit/>
            </a:bodyPr>
            <a:lstStyle/>
            <a:p>
              <a:pPr algn="ctr">
                <a:spcBef>
                  <a:spcPct val="50000"/>
                </a:spcBef>
              </a:pPr>
              <a:r>
                <a:rPr lang="en-US" sz="2400">
                  <a:solidFill>
                    <a:schemeClr val="accent3"/>
                  </a:solidFill>
                  <a:latin typeface="Arial" charset="0"/>
                </a:rPr>
                <a:t>Daniel 7</a:t>
              </a:r>
            </a:p>
          </p:txBody>
        </p:sp>
      </p:grpSp>
    </p:spTree>
    <p:extLst>
      <p:ext uri="{BB962C8B-B14F-4D97-AF65-F5344CB8AC3E}">
        <p14:creationId xmlns:p14="http://schemas.microsoft.com/office/powerpoint/2010/main" val="199798354"/>
      </p:ext>
    </p:extLst>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
            <a:extLst>
              <a:ext uri="{FF2B5EF4-FFF2-40B4-BE49-F238E27FC236}">
                <a16:creationId xmlns:a16="http://schemas.microsoft.com/office/drawing/2014/main" id="{C7FE44AD-E611-AE4D-A1E1-5D8B9EDB6757}"/>
              </a:ext>
            </a:extLst>
          </p:cNvPr>
          <p:cNvSpPr txBox="1">
            <a:spLocks noChangeArrowheads="1"/>
          </p:cNvSpPr>
          <p:nvPr/>
        </p:nvSpPr>
        <p:spPr bwMode="auto">
          <a:xfrm>
            <a:off x="671945" y="5189234"/>
            <a:ext cx="7924800" cy="1668766"/>
          </a:xfrm>
          <a:prstGeom prst="rect">
            <a:avLst/>
          </a:prstGeom>
          <a:solidFill>
            <a:schemeClr val="tx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FFFF00"/>
                </a:solidFill>
                <a:latin typeface="Calibri" panose="020F0502020204030204" pitchFamily="34" charset="0"/>
                <a:ea typeface="Calibri" panose="020F0502020204030204" pitchFamily="34" charset="0"/>
                <a:cs typeface="Times New Roman" panose="02020603050405020304" pitchFamily="18" charset="0"/>
              </a:rPr>
              <a:t>C</a:t>
            </a:r>
            <a:r>
              <a:rPr kumimoji="0" lang="en-US" altLang="en-US" sz="2000" b="0" i="0" u="none" strike="noStrike" cap="none" normalizeH="0" baseline="0" dirty="0">
                <a:ln>
                  <a:noFill/>
                </a:ln>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hapters of man’s dominion and pride that justify God’s conclusion in chapter 7 that men and their kingdoms are only beasts that persecute and rebel, ignorant of God and incapable of worship and cooperation. This is one reason why the book is out of chronological order.</a:t>
            </a:r>
            <a:endParaRPr kumimoji="0" lang="en-US" altLang="en-US" sz="5400" b="0" i="0" u="none" strike="noStrike" cap="none" normalizeH="0" baseline="0" dirty="0">
              <a:ln>
                <a:noFill/>
              </a:ln>
              <a:solidFill>
                <a:srgbClr val="FFFF00"/>
              </a:solidFill>
              <a:effectLst/>
              <a:latin typeface="Arial" panose="020B0604020202020204" pitchFamily="34" charset="0"/>
            </a:endParaRPr>
          </a:p>
        </p:txBody>
      </p:sp>
      <p:sp>
        <p:nvSpPr>
          <p:cNvPr id="12" name="Rectangle 9">
            <a:extLst>
              <a:ext uri="{FF2B5EF4-FFF2-40B4-BE49-F238E27FC236}">
                <a16:creationId xmlns:a16="http://schemas.microsoft.com/office/drawing/2014/main" id="{4FC063AF-B9E6-BE46-B4EA-B8B1EDD3FD8C}"/>
              </a:ext>
            </a:extLst>
          </p:cNvPr>
          <p:cNvSpPr>
            <a:spLocks noChangeArrowheads="1"/>
          </p:cNvSpPr>
          <p:nvPr/>
        </p:nvSpPr>
        <p:spPr bwMode="auto">
          <a:xfrm>
            <a:off x="1158240" y="1076548"/>
            <a:ext cx="36576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Lst>
              <a:defRPr>
                <a:solidFill>
                  <a:schemeClr val="tx1"/>
                </a:solidFill>
                <a:latin typeface="Arial" panose="020B0604020202020204" pitchFamily="34" charset="0"/>
              </a:defRPr>
            </a:lvl9pPr>
          </a:lstStyle>
          <a:p>
            <a:pPr algn="just"/>
            <a:r>
              <a:rPr lang="en-US" b="1" dirty="0">
                <a:solidFill>
                  <a:schemeClr val="bg1"/>
                </a:solidFill>
              </a:rPr>
              <a:t>Order of chapters</a:t>
            </a:r>
          </a:p>
          <a:p>
            <a:pPr algn="just"/>
            <a:endParaRPr lang="en-US" i="1" dirty="0">
              <a:solidFill>
                <a:schemeClr val="bg1"/>
              </a:solidFill>
            </a:endParaRPr>
          </a:p>
          <a:p>
            <a:pPr algn="just"/>
            <a:r>
              <a:rPr lang="en-US" i="1" dirty="0">
                <a:solidFill>
                  <a:schemeClr val="bg1"/>
                </a:solidFill>
              </a:rPr>
              <a:t>1 – intro</a:t>
            </a:r>
            <a:endParaRPr kumimoji="0" lang="en-US" altLang="en-US" sz="2400" b="0" i="1"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chemeClr val="bg1"/>
                </a:solidFill>
                <a:effectLst/>
                <a:cs typeface="Arial" panose="020B0604020202020204" pitchFamily="34" charset="0"/>
              </a:rPr>
              <a:t>2 – Image = man’s view</a:t>
            </a:r>
            <a:endParaRPr kumimoji="0" lang="en-US" altLang="en-US" b="0" i="0" u="none" strike="noStrike" cap="none" normalizeH="0" baseline="0" dirty="0">
              <a:ln>
                <a:noFill/>
              </a:ln>
              <a:solidFill>
                <a:schemeClr val="bg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rgbClr val="C00000"/>
                </a:solidFill>
                <a:effectLst/>
                <a:latin typeface="Arial" panose="020B0604020202020204" pitchFamily="34" charset="0"/>
                <a:ea typeface="Calibri" panose="020F0502020204030204" pitchFamily="34" charset="0"/>
                <a:cs typeface="Arial" panose="020B0604020202020204" pitchFamily="34" charset="0"/>
              </a:rPr>
              <a:t>3 </a:t>
            </a:r>
            <a:r>
              <a:rPr kumimoji="0" lang="en-US" altLang="en-US" b="0" i="1"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rgbClr val="C00000"/>
                </a:solidFill>
                <a:effectLst/>
                <a:ea typeface="Calibri" panose="020F0502020204030204" pitchFamily="34" charset="0"/>
                <a:cs typeface="Arial" panose="020B0604020202020204" pitchFamily="34" charset="0"/>
              </a:rPr>
              <a:t> idolatry	</a:t>
            </a:r>
            <a:endParaRPr kumimoji="0" lang="en-US" altLang="en-US" b="0" i="0" u="none" strike="noStrike" cap="none" normalizeH="0" baseline="0" dirty="0">
              <a:ln>
                <a:noFill/>
              </a:ln>
              <a:solidFill>
                <a:srgbClr val="C00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rgbClr val="C00000"/>
                </a:solidFill>
                <a:effectLst/>
                <a:latin typeface="Arial" panose="020B0604020202020204" pitchFamily="34" charset="0"/>
                <a:ea typeface="Calibri" panose="020F0502020204030204" pitchFamily="34" charset="0"/>
                <a:cs typeface="Arial" panose="020B0604020202020204" pitchFamily="34" charset="0"/>
              </a:rPr>
              <a:t>4 </a:t>
            </a:r>
            <a:r>
              <a:rPr kumimoji="0" lang="en-US" altLang="en-US" b="0" i="1"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rgbClr val="C00000"/>
                </a:solidFill>
                <a:effectLst/>
                <a:ea typeface="Calibri" panose="020F0502020204030204" pitchFamily="34" charset="0"/>
                <a:cs typeface="Arial" panose="020B0604020202020204" pitchFamily="34" charset="0"/>
              </a:rPr>
              <a:t> pride</a:t>
            </a:r>
            <a:endParaRPr kumimoji="0" lang="en-US" altLang="en-US" b="0" i="0" u="none" strike="noStrike" cap="none" normalizeH="0" baseline="0" dirty="0">
              <a:ln>
                <a:noFill/>
              </a:ln>
              <a:solidFill>
                <a:srgbClr val="C00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rgbClr val="C00000"/>
                </a:solidFill>
                <a:effectLst/>
                <a:latin typeface="Arial" panose="020B0604020202020204" pitchFamily="34" charset="0"/>
                <a:ea typeface="Calibri" panose="020F0502020204030204" pitchFamily="34" charset="0"/>
                <a:cs typeface="Arial" panose="020B0604020202020204" pitchFamily="34" charset="0"/>
              </a:rPr>
              <a:t>5 </a:t>
            </a:r>
            <a:r>
              <a:rPr kumimoji="0" lang="en-US" altLang="en-US" b="0" i="1"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rgbClr val="C00000"/>
                </a:solidFill>
                <a:effectLst/>
                <a:ea typeface="Calibri" panose="020F0502020204030204" pitchFamily="34" charset="0"/>
                <a:cs typeface="Arial" panose="020B0604020202020204" pitchFamily="34" charset="0"/>
              </a:rPr>
              <a:t> contempt/rebellion	</a:t>
            </a:r>
            <a:endParaRPr kumimoji="0" lang="en-US" altLang="en-US" b="0" i="0" u="none" strike="noStrike" cap="none" normalizeH="0" baseline="0" dirty="0">
              <a:ln>
                <a:noFill/>
              </a:ln>
              <a:solidFill>
                <a:srgbClr val="C00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rgbClr val="C00000"/>
                </a:solidFill>
                <a:effectLst/>
                <a:latin typeface="Arial" panose="020B0604020202020204" pitchFamily="34" charset="0"/>
                <a:ea typeface="Calibri" panose="020F0502020204030204" pitchFamily="34" charset="0"/>
                <a:cs typeface="Arial" panose="020B0604020202020204" pitchFamily="34" charset="0"/>
              </a:rPr>
              <a:t>6 </a:t>
            </a:r>
            <a:r>
              <a:rPr kumimoji="0" lang="en-US" altLang="en-US" b="0" i="1"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rgbClr val="C00000"/>
                </a:solidFill>
                <a:effectLst/>
                <a:ea typeface="Calibri" panose="020F0502020204030204" pitchFamily="34" charset="0"/>
                <a:cs typeface="Arial" panose="020B0604020202020204" pitchFamily="34" charset="0"/>
              </a:rPr>
              <a:t> envy</a:t>
            </a:r>
            <a:endParaRPr kumimoji="0" lang="en-US" altLang="en-US" b="0" i="0" u="none" strike="noStrike" cap="none" normalizeH="0" baseline="0" dirty="0">
              <a:ln>
                <a:noFill/>
              </a:ln>
              <a:solidFill>
                <a:srgbClr val="C000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7 </a:t>
            </a:r>
            <a:r>
              <a:rPr kumimoji="0" lang="en-US" altLang="en-US" b="0" i="1"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 beasts = God</a:t>
            </a:r>
            <a:r>
              <a:rPr kumimoji="0" lang="en-US" altLang="en-US" b="0" i="1"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chemeClr val="bg1"/>
                </a:solidFill>
                <a:effectLst/>
                <a:ea typeface="Calibri" panose="020F0502020204030204" pitchFamily="34" charset="0"/>
                <a:cs typeface="Arial" panose="020B0604020202020204" pitchFamily="34" charset="0"/>
              </a:rPr>
              <a:t>s view</a:t>
            </a:r>
            <a:endParaRPr kumimoji="0" lang="en-US" altLang="en-US" b="0" i="0" u="none" strike="noStrike" cap="none" normalizeH="0" baseline="0" dirty="0">
              <a:ln>
                <a:noFill/>
              </a:ln>
              <a:solidFill>
                <a:schemeClr val="bg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8 </a:t>
            </a:r>
            <a:r>
              <a:rPr kumimoji="0" lang="en-US" altLang="en-US" b="0" i="1"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chemeClr val="bg1"/>
                </a:solidFill>
                <a:effectLst/>
                <a:ea typeface="Calibri" panose="020F0502020204030204" pitchFamily="34" charset="0"/>
                <a:cs typeface="Arial" panose="020B0604020202020204" pitchFamily="34" charset="0"/>
              </a:rPr>
              <a:t> ram/goat</a:t>
            </a:r>
            <a:endParaRPr kumimoji="0" lang="en-US" altLang="en-US" b="0" i="0" u="none" strike="noStrike" cap="none" normalizeH="0" baseline="0" dirty="0">
              <a:ln>
                <a:noFill/>
              </a:ln>
              <a:solidFill>
                <a:schemeClr val="bg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9 </a:t>
            </a:r>
            <a:r>
              <a:rPr kumimoji="0" lang="en-US" altLang="en-US" b="0" i="1"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chemeClr val="bg1"/>
                </a:solidFill>
                <a:effectLst/>
                <a:ea typeface="Calibri" panose="020F0502020204030204" pitchFamily="34" charset="0"/>
                <a:cs typeface="Arial" panose="020B0604020202020204" pitchFamily="34" charset="0"/>
              </a:rPr>
              <a:t> prayer</a:t>
            </a:r>
            <a:endParaRPr kumimoji="0" lang="en-US" altLang="en-US" b="0" i="0" u="none" strike="noStrike" cap="none" normalizeH="0" baseline="0" dirty="0">
              <a:ln>
                <a:noFill/>
              </a:ln>
              <a:solidFill>
                <a:schemeClr val="bg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1"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10 </a:t>
            </a:r>
            <a:r>
              <a:rPr kumimoji="0" lang="en-US" altLang="en-US" b="0" i="1"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1" u="none" strike="noStrike" cap="none" normalizeH="0" baseline="0" dirty="0">
                <a:ln>
                  <a:noFill/>
                </a:ln>
                <a:solidFill>
                  <a:schemeClr val="bg1"/>
                </a:solidFill>
                <a:effectLst/>
                <a:ea typeface="Calibri" panose="020F0502020204030204" pitchFamily="34" charset="0"/>
                <a:cs typeface="Arial" panose="020B0604020202020204" pitchFamily="34" charset="0"/>
              </a:rPr>
              <a:t> Man of one</a:t>
            </a:r>
            <a:endParaRPr kumimoji="0" lang="en-US" altLang="en-US" b="0" i="0" u="none" strike="noStrike" cap="none" normalizeH="0" baseline="0" dirty="0">
              <a:ln>
                <a:noFill/>
              </a:ln>
              <a:solidFill>
                <a:schemeClr val="bg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11 </a:t>
            </a:r>
            <a:r>
              <a:rPr kumimoji="0" lang="en-US" altLang="en-US"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Arial" panose="020B0604020202020204" pitchFamily="34" charset="0"/>
              </a:rPr>
              <a:t>–</a:t>
            </a:r>
            <a:r>
              <a:rPr kumimoji="0" lang="en-US" altLang="en-US" b="0" i="0" u="none" strike="noStrike" cap="none" normalizeH="0" baseline="0" dirty="0">
                <a:ln>
                  <a:noFill/>
                </a:ln>
                <a:solidFill>
                  <a:schemeClr val="bg1"/>
                </a:solidFill>
                <a:effectLst/>
                <a:ea typeface="Calibri" panose="020F0502020204030204" pitchFamily="34" charset="0"/>
                <a:cs typeface="Arial" panose="020B0604020202020204" pitchFamily="34" charset="0"/>
              </a:rPr>
              <a:t> history</a:t>
            </a:r>
            <a:endParaRPr kumimoji="0" lang="en-US" altLang="en-US" b="0" i="0" u="none" strike="noStrike" cap="none" normalizeH="0" baseline="0" dirty="0">
              <a:ln>
                <a:noFill/>
              </a:ln>
              <a:solidFill>
                <a:schemeClr val="bg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tab pos="2865438" algn="ctr"/>
              </a:tabLst>
            </a:pPr>
            <a:r>
              <a:rPr kumimoji="0" lang="en-US" altLang="en-US" b="0" i="0" u="none" strike="noStrike" cap="none" normalizeH="0" baseline="0" dirty="0">
                <a:ln>
                  <a:noFill/>
                </a:ln>
                <a:solidFill>
                  <a:schemeClr val="bg1"/>
                </a:solidFill>
                <a:effectLst/>
                <a:latin typeface="Arial" panose="020B0604020202020204" pitchFamily="34" charset="0"/>
                <a:ea typeface="Calibri" panose="020F0502020204030204" pitchFamily="34" charset="0"/>
                <a:cs typeface="Arial" panose="020B0604020202020204" pitchFamily="34" charset="0"/>
              </a:rPr>
              <a:t>12 - conclusion</a:t>
            </a:r>
            <a:endParaRPr kumimoji="0" lang="en-US" altLang="en-US" sz="44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95DFC785-BB59-4D46-B15A-D8A3C5FF5C19}"/>
              </a:ext>
            </a:extLst>
          </p:cNvPr>
          <p:cNvSpPr/>
          <p:nvPr/>
        </p:nvSpPr>
        <p:spPr>
          <a:xfrm>
            <a:off x="4815840" y="1076548"/>
            <a:ext cx="3794760" cy="3970318"/>
          </a:xfrm>
          <a:prstGeom prst="rect">
            <a:avLst/>
          </a:prstGeom>
        </p:spPr>
        <p:txBody>
          <a:bodyPr wrap="square">
            <a:spAutoFit/>
          </a:bodyPr>
          <a:lstStyle/>
          <a:p>
            <a:pPr algn="just">
              <a:spcAft>
                <a:spcPts val="0"/>
              </a:spcAft>
            </a:pPr>
            <a:r>
              <a:rPr lang="en-US" b="1" dirty="0">
                <a:solidFill>
                  <a:schemeClr val="bg1"/>
                </a:solidFill>
                <a:latin typeface="Arial" panose="020B0604020202020204" pitchFamily="34" charset="0"/>
                <a:ea typeface="Calibri" panose="020F0502020204030204" pitchFamily="34" charset="0"/>
                <a:cs typeface="Arial" panose="020B0604020202020204" pitchFamily="34" charset="0"/>
              </a:rPr>
              <a:t>Chronology of chapters</a:t>
            </a:r>
            <a:endParaRPr lang="en-AU" b="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dirty="0">
                <a:solidFill>
                  <a:schemeClr val="bg1"/>
                </a:solidFill>
                <a:latin typeface="Arial" panose="020B0604020202020204" pitchFamily="34" charset="0"/>
                <a:ea typeface="Calibri" panose="020F0502020204030204" pitchFamily="34" charset="0"/>
                <a:cs typeface="Arial" panose="020B0604020202020204" pitchFamily="34" charset="0"/>
              </a:rPr>
              <a:t> </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dirty="0">
                <a:solidFill>
                  <a:schemeClr val="bg1"/>
                </a:solidFill>
                <a:latin typeface="Arial" panose="020B0604020202020204" pitchFamily="34" charset="0"/>
                <a:ea typeface="Calibri" panose="020F0502020204030204" pitchFamily="34" charset="0"/>
                <a:cs typeface="Arial" panose="020B0604020202020204" pitchFamily="34" charset="0"/>
              </a:rPr>
              <a:t>1 - intro</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i="1" dirty="0">
                <a:solidFill>
                  <a:schemeClr val="bg1"/>
                </a:solidFill>
                <a:latin typeface="Arial" panose="020B0604020202020204" pitchFamily="34" charset="0"/>
                <a:ea typeface="Calibri" panose="020F0502020204030204" pitchFamily="34" charset="0"/>
                <a:cs typeface="Arial" panose="020B0604020202020204" pitchFamily="34" charset="0"/>
              </a:rPr>
              <a:t>2 – Image = man’s view</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altLang="en-US" i="1" dirty="0">
                <a:solidFill>
                  <a:srgbClr val="C00000"/>
                </a:solidFill>
                <a:latin typeface="Arial" panose="020B0604020202020204" pitchFamily="34" charset="0"/>
                <a:ea typeface="Calibri" panose="020F0502020204030204" pitchFamily="34" charset="0"/>
                <a:cs typeface="Arial" panose="020B0604020202020204" pitchFamily="34" charset="0"/>
              </a:rPr>
              <a:t>3 – idolatry </a:t>
            </a:r>
            <a:r>
              <a:rPr lang="en-US" i="1" dirty="0">
                <a:solidFill>
                  <a:schemeClr val="bg1"/>
                </a:solidFill>
                <a:latin typeface="Arial" panose="020B0604020202020204" pitchFamily="34" charset="0"/>
                <a:ea typeface="Calibri" panose="020F0502020204030204" pitchFamily="34" charset="0"/>
                <a:cs typeface="Arial" panose="020B0604020202020204" pitchFamily="34" charset="0"/>
              </a:rPr>
              <a:t>	</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lvl="0" algn="just" eaLnBrk="0" fontAlgn="base" hangingPunct="0">
              <a:spcBef>
                <a:spcPct val="0"/>
              </a:spcBef>
              <a:spcAft>
                <a:spcPct val="0"/>
              </a:spcAft>
              <a:tabLst>
                <a:tab pos="2865438" algn="ctr"/>
              </a:tabLst>
            </a:pPr>
            <a:r>
              <a:rPr lang="en-US" altLang="en-US" i="1" dirty="0">
                <a:solidFill>
                  <a:srgbClr val="C00000"/>
                </a:solidFill>
                <a:latin typeface="Arial" panose="020B0604020202020204" pitchFamily="34" charset="0"/>
                <a:ea typeface="Calibri" panose="020F0502020204030204" pitchFamily="34" charset="0"/>
                <a:cs typeface="Arial" panose="020B0604020202020204" pitchFamily="34" charset="0"/>
              </a:rPr>
              <a:t>4 – pride</a:t>
            </a:r>
            <a:endParaRPr lang="en-US" altLang="en-US" dirty="0">
              <a:solidFill>
                <a:srgbClr val="C00000"/>
              </a:solidFill>
              <a:latin typeface="Arial" panose="020B0604020202020204" pitchFamily="34" charset="0"/>
              <a:cs typeface="Arial" panose="020B0604020202020204" pitchFamily="34" charset="0"/>
            </a:endParaRPr>
          </a:p>
          <a:p>
            <a:pPr algn="just">
              <a:spcAft>
                <a:spcPts val="0"/>
              </a:spcAft>
            </a:pPr>
            <a:r>
              <a:rPr lang="en-US" i="1" dirty="0">
                <a:solidFill>
                  <a:schemeClr val="bg1"/>
                </a:solidFill>
                <a:latin typeface="Arial" panose="020B0604020202020204" pitchFamily="34" charset="0"/>
                <a:ea typeface="Calibri" panose="020F0502020204030204" pitchFamily="34" charset="0"/>
                <a:cs typeface="Arial" panose="020B0604020202020204" pitchFamily="34" charset="0"/>
              </a:rPr>
              <a:t>7 – beasts = God’s view</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i="1" dirty="0">
                <a:solidFill>
                  <a:schemeClr val="bg1"/>
                </a:solidFill>
                <a:latin typeface="Arial" panose="020B0604020202020204" pitchFamily="34" charset="0"/>
                <a:ea typeface="Calibri" panose="020F0502020204030204" pitchFamily="34" charset="0"/>
                <a:cs typeface="Arial" panose="020B0604020202020204" pitchFamily="34" charset="0"/>
              </a:rPr>
              <a:t>8 – ram/goat</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altLang="en-US" i="1" dirty="0">
                <a:solidFill>
                  <a:srgbClr val="C00000"/>
                </a:solidFill>
                <a:latin typeface="Arial" panose="020B0604020202020204" pitchFamily="34" charset="0"/>
                <a:ea typeface="Calibri" panose="020F0502020204030204" pitchFamily="34" charset="0"/>
                <a:cs typeface="Arial" panose="020B0604020202020204" pitchFamily="34" charset="0"/>
              </a:rPr>
              <a:t>5 – contempt/rebellion </a:t>
            </a:r>
          </a:p>
          <a:p>
            <a:pPr algn="just">
              <a:spcAft>
                <a:spcPts val="0"/>
              </a:spcAft>
            </a:pPr>
            <a:r>
              <a:rPr lang="en-US" i="1" dirty="0">
                <a:solidFill>
                  <a:schemeClr val="bg1"/>
                </a:solidFill>
                <a:latin typeface="Arial" panose="020B0604020202020204" pitchFamily="34" charset="0"/>
                <a:ea typeface="Calibri" panose="020F0502020204030204" pitchFamily="34" charset="0"/>
                <a:cs typeface="Arial" panose="020B0604020202020204" pitchFamily="34" charset="0"/>
              </a:rPr>
              <a:t>9 – prayer</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lvl="0" algn="just" eaLnBrk="0" fontAlgn="base" hangingPunct="0">
              <a:spcBef>
                <a:spcPct val="0"/>
              </a:spcBef>
              <a:spcAft>
                <a:spcPct val="0"/>
              </a:spcAft>
              <a:tabLst>
                <a:tab pos="2865438" algn="ctr"/>
              </a:tabLst>
            </a:pPr>
            <a:r>
              <a:rPr lang="en-US" altLang="en-US" i="1" dirty="0">
                <a:solidFill>
                  <a:srgbClr val="C00000"/>
                </a:solidFill>
                <a:latin typeface="Arial" panose="020B0604020202020204" pitchFamily="34" charset="0"/>
                <a:ea typeface="Calibri" panose="020F0502020204030204" pitchFamily="34" charset="0"/>
                <a:cs typeface="Arial" panose="020B0604020202020204" pitchFamily="34" charset="0"/>
              </a:rPr>
              <a:t>6 – envy</a:t>
            </a:r>
            <a:endParaRPr lang="en-US" altLang="en-US" dirty="0">
              <a:solidFill>
                <a:srgbClr val="C00000"/>
              </a:solidFill>
              <a:latin typeface="Arial" panose="020B0604020202020204" pitchFamily="34" charset="0"/>
              <a:cs typeface="Arial" panose="020B0604020202020204" pitchFamily="34" charset="0"/>
            </a:endParaRPr>
          </a:p>
          <a:p>
            <a:pPr algn="just">
              <a:spcAft>
                <a:spcPts val="0"/>
              </a:spcAft>
            </a:pPr>
            <a:r>
              <a:rPr lang="en-US" i="1" dirty="0">
                <a:solidFill>
                  <a:schemeClr val="bg1"/>
                </a:solidFill>
                <a:latin typeface="Arial" panose="020B0604020202020204" pitchFamily="34" charset="0"/>
                <a:ea typeface="Calibri" panose="020F0502020204030204" pitchFamily="34" charset="0"/>
                <a:cs typeface="Arial" panose="020B0604020202020204" pitchFamily="34" charset="0"/>
              </a:rPr>
              <a:t>10 – Man of one</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dirty="0">
                <a:solidFill>
                  <a:schemeClr val="bg1"/>
                </a:solidFill>
                <a:latin typeface="Arial" panose="020B0604020202020204" pitchFamily="34" charset="0"/>
                <a:ea typeface="Calibri" panose="020F0502020204030204" pitchFamily="34" charset="0"/>
                <a:cs typeface="Arial" panose="020B0604020202020204" pitchFamily="34" charset="0"/>
              </a:rPr>
              <a:t>11 – history</a:t>
            </a:r>
            <a:endParaRPr lang="en-AU"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n-US" dirty="0">
                <a:solidFill>
                  <a:schemeClr val="bg1"/>
                </a:solidFill>
                <a:latin typeface="Arial" panose="020B0604020202020204" pitchFamily="34" charset="0"/>
                <a:ea typeface="Calibri" panose="020F0502020204030204" pitchFamily="34" charset="0"/>
                <a:cs typeface="Arial" panose="020B0604020202020204" pitchFamily="34" charset="0"/>
              </a:rPr>
              <a:t>12 - conclusion</a:t>
            </a:r>
            <a:endParaRPr lang="en-AU"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B138A8BB-9F01-0D4B-945A-80476129DA89}"/>
              </a:ext>
            </a:extLst>
          </p:cNvPr>
          <p:cNvSpPr txBox="1"/>
          <p:nvPr/>
        </p:nvSpPr>
        <p:spPr>
          <a:xfrm>
            <a:off x="2582501" y="208628"/>
            <a:ext cx="4103688" cy="707886"/>
          </a:xfrm>
          <a:prstGeom prst="rect">
            <a:avLst/>
          </a:prstGeom>
          <a:noFill/>
        </p:spPr>
        <p:txBody>
          <a:bodyPr wrap="none" rtlCol="0">
            <a:spAutoFit/>
          </a:bodyPr>
          <a:lstStyle/>
          <a:p>
            <a:r>
              <a:rPr lang="en-US" sz="4000" dirty="0">
                <a:solidFill>
                  <a:srgbClr val="FFFF00"/>
                </a:solidFill>
              </a:rPr>
              <a:t>Structure of Daniel</a:t>
            </a:r>
          </a:p>
        </p:txBody>
      </p:sp>
    </p:spTree>
    <p:extLst>
      <p:ext uri="{BB962C8B-B14F-4D97-AF65-F5344CB8AC3E}">
        <p14:creationId xmlns:p14="http://schemas.microsoft.com/office/powerpoint/2010/main" val="772609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2743200" y="0"/>
            <a:ext cx="762000" cy="6858000"/>
          </a:xfrm>
          <a:prstGeom prst="rect">
            <a:avLst/>
          </a:prstGeom>
          <a:solidFill>
            <a:schemeClr val="tx2"/>
          </a:solidFill>
          <a:ln w="9525">
            <a:solidFill>
              <a:schemeClr val="tx1"/>
            </a:solidFill>
            <a:miter lim="800000"/>
            <a:headEnd/>
            <a:tailEnd/>
          </a:ln>
          <a:effectLst/>
        </p:spPr>
        <p:txBody>
          <a:bodyPr wrap="none" anchor="ctr"/>
          <a:lstStyle/>
          <a:p>
            <a:endParaRPr lang="en-AU"/>
          </a:p>
        </p:txBody>
      </p:sp>
      <p:sp>
        <p:nvSpPr>
          <p:cNvPr id="78851" name="Rectangle 3"/>
          <p:cNvSpPr>
            <a:spLocks noChangeArrowheads="1"/>
          </p:cNvSpPr>
          <p:nvPr/>
        </p:nvSpPr>
        <p:spPr bwMode="auto">
          <a:xfrm>
            <a:off x="0" y="0"/>
            <a:ext cx="533400" cy="6858000"/>
          </a:xfrm>
          <a:prstGeom prst="rect">
            <a:avLst/>
          </a:prstGeom>
          <a:gradFill rotWithShape="0">
            <a:gsLst>
              <a:gs pos="0">
                <a:srgbClr val="000000"/>
              </a:gs>
              <a:gs pos="50000">
                <a:srgbClr val="A82800"/>
              </a:gs>
              <a:gs pos="100000">
                <a:srgbClr val="000000"/>
              </a:gs>
            </a:gsLst>
            <a:lin ang="5400000" scaled="1"/>
          </a:gradFill>
          <a:ln w="9525">
            <a:noFill/>
            <a:miter lim="800000"/>
            <a:headEnd/>
            <a:tailEnd/>
          </a:ln>
          <a:effectLst/>
        </p:spPr>
        <p:txBody>
          <a:bodyPr wrap="none" anchor="ctr"/>
          <a:lstStyle/>
          <a:p>
            <a:endParaRPr lang="en-AU"/>
          </a:p>
        </p:txBody>
      </p:sp>
      <p:pic>
        <p:nvPicPr>
          <p:cNvPr id="78852" name="Picture 4"/>
          <p:cNvPicPr>
            <a:picLocks noChangeAspect="1" noChangeArrowheads="1"/>
          </p:cNvPicPr>
          <p:nvPr/>
        </p:nvPicPr>
        <p:blipFill>
          <a:blip r:embed="rId2" cstate="print"/>
          <a:srcRect/>
          <a:stretch>
            <a:fillRect/>
          </a:stretch>
        </p:blipFill>
        <p:spPr bwMode="auto">
          <a:xfrm>
            <a:off x="533400" y="71462"/>
            <a:ext cx="2209800" cy="6858000"/>
          </a:xfrm>
          <a:prstGeom prst="rect">
            <a:avLst/>
          </a:prstGeom>
          <a:noFill/>
          <a:ln w="9525">
            <a:noFill/>
            <a:miter lim="800000"/>
            <a:headEnd/>
            <a:tailEnd/>
          </a:ln>
          <a:effectLst/>
        </p:spPr>
      </p:pic>
      <p:sp>
        <p:nvSpPr>
          <p:cNvPr id="78853" name="Text Box 5"/>
          <p:cNvSpPr txBox="1">
            <a:spLocks noChangeArrowheads="1"/>
          </p:cNvSpPr>
          <p:nvPr/>
        </p:nvSpPr>
        <p:spPr bwMode="auto">
          <a:xfrm rot="-5400000">
            <a:off x="-1851025" y="4973265"/>
            <a:ext cx="4191000" cy="641350"/>
          </a:xfrm>
          <a:prstGeom prst="rect">
            <a:avLst/>
          </a:prstGeom>
          <a:noFill/>
          <a:ln w="9525">
            <a:noFill/>
            <a:miter lim="800000"/>
            <a:headEnd/>
            <a:tailEnd/>
          </a:ln>
          <a:effectLst/>
        </p:spPr>
        <p:txBody>
          <a:bodyPr>
            <a:spAutoFit/>
            <a:scene3d>
              <a:camera prst="orthographicFront"/>
              <a:lightRig rig="threePt" dir="t"/>
            </a:scene3d>
            <a:sp3d extrusionH="57150">
              <a:bevelT w="38100" h="38100"/>
            </a:sp3d>
          </a:bodyPr>
          <a:lstStyle/>
          <a:p>
            <a:pPr algn="r" eaLnBrk="1" hangingPunct="1">
              <a:spcBef>
                <a:spcPct val="50000"/>
              </a:spcBef>
            </a:pPr>
            <a:r>
              <a:rPr lang="en-US" sz="3600" dirty="0">
                <a:solidFill>
                  <a:srgbClr val="FFC000"/>
                </a:solidFill>
                <a:latin typeface="Haettenschweiler" pitchFamily="34" charset="0"/>
              </a:rPr>
              <a:t>DANIEL’S IMAGE</a:t>
            </a:r>
          </a:p>
        </p:txBody>
      </p:sp>
      <p:sp>
        <p:nvSpPr>
          <p:cNvPr id="78854" name="Rectangle 6"/>
          <p:cNvSpPr>
            <a:spLocks noChangeArrowheads="1"/>
          </p:cNvSpPr>
          <p:nvPr/>
        </p:nvSpPr>
        <p:spPr bwMode="auto">
          <a:xfrm rot="10800000">
            <a:off x="3468688" y="0"/>
            <a:ext cx="5675312" cy="6873875"/>
          </a:xfrm>
          <a:prstGeom prst="rect">
            <a:avLst/>
          </a:prstGeom>
          <a:gradFill rotWithShape="0">
            <a:gsLst>
              <a:gs pos="0">
                <a:srgbClr val="A82800">
                  <a:gamma/>
                  <a:shade val="0"/>
                  <a:invGamma/>
                </a:srgbClr>
              </a:gs>
              <a:gs pos="100000">
                <a:srgbClr val="A82800"/>
              </a:gs>
            </a:gsLst>
            <a:lin ang="0" scaled="1"/>
          </a:gradFill>
          <a:ln w="9525">
            <a:noFill/>
            <a:miter lim="800000"/>
            <a:headEnd/>
            <a:tailEnd/>
          </a:ln>
          <a:effectLst/>
        </p:spPr>
        <p:txBody>
          <a:bodyPr wrap="none" anchor="ctr"/>
          <a:lstStyle/>
          <a:p>
            <a:endParaRPr lang="en-AU"/>
          </a:p>
        </p:txBody>
      </p:sp>
      <p:sp>
        <p:nvSpPr>
          <p:cNvPr id="78855" name="Text Box 7"/>
          <p:cNvSpPr txBox="1">
            <a:spLocks noChangeArrowheads="1"/>
          </p:cNvSpPr>
          <p:nvPr/>
        </p:nvSpPr>
        <p:spPr bwMode="auto">
          <a:xfrm>
            <a:off x="609600" y="44450"/>
            <a:ext cx="1066800" cy="641350"/>
          </a:xfrm>
          <a:prstGeom prst="rect">
            <a:avLst/>
          </a:prstGeom>
          <a:noFill/>
          <a:ln w="9525">
            <a:noFill/>
            <a:miter lim="800000"/>
            <a:headEnd/>
            <a:tailEnd/>
          </a:ln>
          <a:effectLst/>
        </p:spPr>
        <p:txBody>
          <a:bodyPr>
            <a:spAutoFit/>
            <a:scene3d>
              <a:camera prst="orthographicFront"/>
              <a:lightRig rig="threePt" dir="t"/>
            </a:scene3d>
            <a:sp3d extrusionH="57150">
              <a:bevelT w="38100" h="38100"/>
            </a:sp3d>
          </a:bodyPr>
          <a:lstStyle/>
          <a:p>
            <a:pPr eaLnBrk="1" hangingPunct="1">
              <a:spcBef>
                <a:spcPct val="50000"/>
              </a:spcBef>
            </a:pPr>
            <a:r>
              <a:rPr lang="en-US" sz="3600" dirty="0">
                <a:solidFill>
                  <a:srgbClr val="DBF808"/>
                </a:solidFill>
                <a:latin typeface="Haettenschweiler" pitchFamily="34" charset="0"/>
              </a:rPr>
              <a:t>Ch. 2</a:t>
            </a:r>
          </a:p>
        </p:txBody>
      </p:sp>
      <p:sp>
        <p:nvSpPr>
          <p:cNvPr id="78862" name="Text Box 14"/>
          <p:cNvSpPr txBox="1">
            <a:spLocks noChangeArrowheads="1"/>
          </p:cNvSpPr>
          <p:nvPr/>
        </p:nvSpPr>
        <p:spPr bwMode="auto">
          <a:xfrm>
            <a:off x="5181600" y="39688"/>
            <a:ext cx="1066800" cy="641350"/>
          </a:xfrm>
          <a:prstGeom prst="rect">
            <a:avLst/>
          </a:prstGeom>
          <a:noFill/>
          <a:ln w="9525">
            <a:noFill/>
            <a:miter lim="800000"/>
            <a:headEnd/>
            <a:tailEnd/>
          </a:ln>
          <a:effectLst/>
        </p:spPr>
        <p:txBody>
          <a:bodyPr>
            <a:spAutoFit/>
            <a:scene3d>
              <a:camera prst="orthographicFront"/>
              <a:lightRig rig="threePt" dir="t"/>
            </a:scene3d>
            <a:sp3d extrusionH="57150">
              <a:bevelT w="38100" h="38100"/>
            </a:sp3d>
          </a:bodyPr>
          <a:lstStyle/>
          <a:p>
            <a:pPr eaLnBrk="1" hangingPunct="1">
              <a:spcBef>
                <a:spcPct val="50000"/>
              </a:spcBef>
            </a:pPr>
            <a:r>
              <a:rPr lang="en-US" sz="3600" dirty="0">
                <a:solidFill>
                  <a:srgbClr val="DBF808"/>
                </a:solidFill>
                <a:latin typeface="Haettenschweiler" pitchFamily="34" charset="0"/>
              </a:rPr>
              <a:t>Ch. 7</a:t>
            </a:r>
          </a:p>
        </p:txBody>
      </p:sp>
      <p:sp>
        <p:nvSpPr>
          <p:cNvPr id="78863" name="Rectangle 15"/>
          <p:cNvSpPr>
            <a:spLocks noChangeArrowheads="1"/>
          </p:cNvSpPr>
          <p:nvPr/>
        </p:nvSpPr>
        <p:spPr bwMode="auto">
          <a:xfrm rot="10800000">
            <a:off x="2741613" y="4419600"/>
            <a:ext cx="6400800" cy="36513"/>
          </a:xfrm>
          <a:prstGeom prst="rect">
            <a:avLst/>
          </a:prstGeom>
          <a:gradFill rotWithShape="0">
            <a:gsLst>
              <a:gs pos="0">
                <a:srgbClr val="A82800">
                  <a:gamma/>
                  <a:shade val="0"/>
                  <a:invGamma/>
                </a:srgbClr>
              </a:gs>
              <a:gs pos="50000">
                <a:srgbClr val="A82800"/>
              </a:gs>
              <a:gs pos="100000">
                <a:srgbClr val="A82800">
                  <a:gamma/>
                  <a:shade val="0"/>
                  <a:invGamma/>
                </a:srgbClr>
              </a:gs>
            </a:gsLst>
            <a:lin ang="0" scaled="1"/>
          </a:gradFill>
          <a:ln w="9525">
            <a:noFill/>
            <a:miter lim="800000"/>
            <a:headEnd/>
            <a:tailEnd/>
          </a:ln>
          <a:effectLst/>
        </p:spPr>
        <p:txBody>
          <a:bodyPr wrap="none" anchor="ctr"/>
          <a:lstStyle/>
          <a:p>
            <a:endParaRPr lang="en-AU"/>
          </a:p>
        </p:txBody>
      </p:sp>
      <p:sp>
        <p:nvSpPr>
          <p:cNvPr id="78864" name="Rectangle 16"/>
          <p:cNvSpPr>
            <a:spLocks noChangeArrowheads="1"/>
          </p:cNvSpPr>
          <p:nvPr/>
        </p:nvSpPr>
        <p:spPr bwMode="auto">
          <a:xfrm rot="10800000">
            <a:off x="2741613" y="2971800"/>
            <a:ext cx="6400800" cy="36513"/>
          </a:xfrm>
          <a:prstGeom prst="rect">
            <a:avLst/>
          </a:prstGeom>
          <a:gradFill rotWithShape="0">
            <a:gsLst>
              <a:gs pos="0">
                <a:srgbClr val="A82800">
                  <a:gamma/>
                  <a:shade val="0"/>
                  <a:invGamma/>
                </a:srgbClr>
              </a:gs>
              <a:gs pos="50000">
                <a:srgbClr val="A82800"/>
              </a:gs>
              <a:gs pos="100000">
                <a:srgbClr val="A82800">
                  <a:gamma/>
                  <a:shade val="0"/>
                  <a:invGamma/>
                </a:srgbClr>
              </a:gs>
            </a:gsLst>
            <a:lin ang="0" scaled="1"/>
          </a:gradFill>
          <a:ln w="9525">
            <a:noFill/>
            <a:miter lim="800000"/>
            <a:headEnd/>
            <a:tailEnd/>
          </a:ln>
          <a:effectLst/>
        </p:spPr>
        <p:txBody>
          <a:bodyPr wrap="none" anchor="ctr"/>
          <a:lstStyle/>
          <a:p>
            <a:endParaRPr lang="en-AU"/>
          </a:p>
        </p:txBody>
      </p:sp>
      <p:sp>
        <p:nvSpPr>
          <p:cNvPr id="78865" name="Rectangle 17"/>
          <p:cNvSpPr>
            <a:spLocks noChangeArrowheads="1"/>
          </p:cNvSpPr>
          <p:nvPr/>
        </p:nvSpPr>
        <p:spPr bwMode="auto">
          <a:xfrm rot="10800000">
            <a:off x="2741613" y="1600200"/>
            <a:ext cx="6400800" cy="36513"/>
          </a:xfrm>
          <a:prstGeom prst="rect">
            <a:avLst/>
          </a:prstGeom>
          <a:gradFill rotWithShape="0">
            <a:gsLst>
              <a:gs pos="0">
                <a:srgbClr val="A82800">
                  <a:gamma/>
                  <a:shade val="0"/>
                  <a:invGamma/>
                </a:srgbClr>
              </a:gs>
              <a:gs pos="50000">
                <a:srgbClr val="A82800"/>
              </a:gs>
              <a:gs pos="100000">
                <a:srgbClr val="A82800">
                  <a:gamma/>
                  <a:shade val="0"/>
                  <a:invGamma/>
                </a:srgbClr>
              </a:gs>
            </a:gsLst>
            <a:lin ang="0" scaled="1"/>
          </a:gradFill>
          <a:ln w="9525">
            <a:noFill/>
            <a:miter lim="800000"/>
            <a:headEnd/>
            <a:tailEnd/>
          </a:ln>
          <a:effectLst/>
        </p:spPr>
        <p:txBody>
          <a:bodyPr wrap="none" anchor="ctr"/>
          <a:lstStyle/>
          <a:p>
            <a:endParaRPr lang="en-AU"/>
          </a:p>
        </p:txBody>
      </p:sp>
      <p:grpSp>
        <p:nvGrpSpPr>
          <p:cNvPr id="78866" name="Group 18"/>
          <p:cNvGrpSpPr>
            <a:grpSpLocks/>
          </p:cNvGrpSpPr>
          <p:nvPr/>
        </p:nvGrpSpPr>
        <p:grpSpPr bwMode="auto">
          <a:xfrm>
            <a:off x="3124200" y="685800"/>
            <a:ext cx="1981200" cy="609600"/>
            <a:chOff x="4080" y="230"/>
            <a:chExt cx="1488" cy="384"/>
          </a:xfrm>
        </p:grpSpPr>
        <p:sp>
          <p:nvSpPr>
            <p:cNvPr id="78867" name="Text Box 19"/>
            <p:cNvSpPr txBox="1">
              <a:spLocks noChangeArrowheads="1"/>
            </p:cNvSpPr>
            <p:nvPr/>
          </p:nvSpPr>
          <p:spPr bwMode="auto">
            <a:xfrm>
              <a:off x="4080" y="230"/>
              <a:ext cx="816" cy="250"/>
            </a:xfrm>
            <a:prstGeom prst="rect">
              <a:avLst/>
            </a:prstGeom>
            <a:noFill/>
            <a:ln w="9525">
              <a:noFill/>
              <a:miter lim="800000"/>
              <a:headEnd/>
              <a:tailEnd/>
            </a:ln>
            <a:effectLst/>
          </p:spPr>
          <p:txBody>
            <a:bodyPr>
              <a:spAutoFit/>
            </a:bodyPr>
            <a:lstStyle/>
            <a:p>
              <a:pPr eaLnBrk="1" hangingPunct="1">
                <a:spcBef>
                  <a:spcPct val="50000"/>
                </a:spcBef>
              </a:pPr>
              <a:r>
                <a:rPr lang="en-AU" sz="2000" dirty="0">
                  <a:solidFill>
                    <a:srgbClr val="DBF806"/>
                  </a:solidFill>
                  <a:latin typeface="Tahoma" pitchFamily="34" charset="0"/>
                </a:rPr>
                <a:t>Babylon</a:t>
              </a:r>
              <a:endParaRPr lang="en-US" sz="2000" dirty="0">
                <a:solidFill>
                  <a:srgbClr val="DBF806"/>
                </a:solidFill>
                <a:latin typeface="Tahoma" pitchFamily="34" charset="0"/>
              </a:endParaRPr>
            </a:p>
          </p:txBody>
        </p:sp>
        <p:sp>
          <p:nvSpPr>
            <p:cNvPr id="78868" name="Text Box 20"/>
            <p:cNvSpPr txBox="1">
              <a:spLocks noChangeArrowheads="1"/>
            </p:cNvSpPr>
            <p:nvPr/>
          </p:nvSpPr>
          <p:spPr bwMode="auto">
            <a:xfrm>
              <a:off x="4080" y="422"/>
              <a:ext cx="1488" cy="192"/>
            </a:xfrm>
            <a:prstGeom prst="rect">
              <a:avLst/>
            </a:prstGeom>
            <a:noFill/>
            <a:ln w="9525">
              <a:noFill/>
              <a:miter lim="800000"/>
              <a:headEnd/>
              <a:tailEnd/>
            </a:ln>
            <a:effectLst/>
          </p:spPr>
          <p:txBody>
            <a:bodyPr>
              <a:spAutoFit/>
            </a:bodyPr>
            <a:lstStyle/>
            <a:p>
              <a:pPr eaLnBrk="1" hangingPunct="1">
                <a:spcBef>
                  <a:spcPct val="50000"/>
                </a:spcBef>
              </a:pPr>
              <a:r>
                <a:rPr lang="en-AU" sz="1400">
                  <a:solidFill>
                    <a:srgbClr val="8A9C04"/>
                  </a:solidFill>
                  <a:latin typeface="Tahoma" pitchFamily="34" charset="0"/>
                </a:rPr>
                <a:t>626 – 539 BC</a:t>
              </a:r>
            </a:p>
          </p:txBody>
        </p:sp>
      </p:grpSp>
      <p:grpSp>
        <p:nvGrpSpPr>
          <p:cNvPr id="78869" name="Group 21"/>
          <p:cNvGrpSpPr>
            <a:grpSpLocks/>
          </p:cNvGrpSpPr>
          <p:nvPr/>
        </p:nvGrpSpPr>
        <p:grpSpPr bwMode="auto">
          <a:xfrm>
            <a:off x="3200400" y="1752600"/>
            <a:ext cx="2209800" cy="609600"/>
            <a:chOff x="4080" y="1046"/>
            <a:chExt cx="1392" cy="384"/>
          </a:xfrm>
        </p:grpSpPr>
        <p:sp>
          <p:nvSpPr>
            <p:cNvPr id="78870" name="Text Box 22"/>
            <p:cNvSpPr txBox="1">
              <a:spLocks noChangeArrowheads="1"/>
            </p:cNvSpPr>
            <p:nvPr/>
          </p:nvSpPr>
          <p:spPr bwMode="auto">
            <a:xfrm>
              <a:off x="4080" y="1046"/>
              <a:ext cx="1392" cy="250"/>
            </a:xfrm>
            <a:prstGeom prst="rect">
              <a:avLst/>
            </a:prstGeom>
            <a:noFill/>
            <a:ln w="9525">
              <a:noFill/>
              <a:miter lim="800000"/>
              <a:headEnd/>
              <a:tailEnd/>
            </a:ln>
            <a:effectLst/>
          </p:spPr>
          <p:txBody>
            <a:bodyPr>
              <a:spAutoFit/>
            </a:bodyPr>
            <a:lstStyle/>
            <a:p>
              <a:pPr eaLnBrk="1" hangingPunct="1">
                <a:spcBef>
                  <a:spcPct val="50000"/>
                </a:spcBef>
              </a:pPr>
              <a:r>
                <a:rPr lang="en-AU" sz="2000">
                  <a:solidFill>
                    <a:srgbClr val="DBF806"/>
                  </a:solidFill>
                  <a:latin typeface="Tahoma" pitchFamily="34" charset="0"/>
                </a:rPr>
                <a:t>Medo-Persia</a:t>
              </a:r>
              <a:endParaRPr lang="en-US" sz="2000">
                <a:solidFill>
                  <a:srgbClr val="DBF806"/>
                </a:solidFill>
                <a:latin typeface="Tahoma" pitchFamily="34" charset="0"/>
              </a:endParaRPr>
            </a:p>
          </p:txBody>
        </p:sp>
        <p:sp>
          <p:nvSpPr>
            <p:cNvPr id="78871" name="Text Box 23"/>
            <p:cNvSpPr txBox="1">
              <a:spLocks noChangeArrowheads="1"/>
            </p:cNvSpPr>
            <p:nvPr/>
          </p:nvSpPr>
          <p:spPr bwMode="auto">
            <a:xfrm>
              <a:off x="4080" y="1238"/>
              <a:ext cx="1392" cy="192"/>
            </a:xfrm>
            <a:prstGeom prst="rect">
              <a:avLst/>
            </a:prstGeom>
            <a:noFill/>
            <a:ln w="9525">
              <a:noFill/>
              <a:miter lim="800000"/>
              <a:headEnd/>
              <a:tailEnd/>
            </a:ln>
            <a:effectLst/>
          </p:spPr>
          <p:txBody>
            <a:bodyPr>
              <a:spAutoFit/>
            </a:bodyPr>
            <a:lstStyle/>
            <a:p>
              <a:pPr eaLnBrk="1" hangingPunct="1">
                <a:spcBef>
                  <a:spcPct val="50000"/>
                </a:spcBef>
              </a:pPr>
              <a:r>
                <a:rPr lang="en-AU" sz="1400">
                  <a:solidFill>
                    <a:srgbClr val="8A9C04"/>
                  </a:solidFill>
                  <a:latin typeface="Tahoma" pitchFamily="34" charset="0"/>
                </a:rPr>
                <a:t>539 – 330 BC</a:t>
              </a:r>
            </a:p>
          </p:txBody>
        </p:sp>
      </p:grpSp>
      <p:grpSp>
        <p:nvGrpSpPr>
          <p:cNvPr id="78872" name="Group 24"/>
          <p:cNvGrpSpPr>
            <a:grpSpLocks/>
          </p:cNvGrpSpPr>
          <p:nvPr/>
        </p:nvGrpSpPr>
        <p:grpSpPr bwMode="auto">
          <a:xfrm>
            <a:off x="3200400" y="3017838"/>
            <a:ext cx="1981200" cy="822325"/>
            <a:chOff x="4080" y="1872"/>
            <a:chExt cx="1248" cy="518"/>
          </a:xfrm>
        </p:grpSpPr>
        <p:sp>
          <p:nvSpPr>
            <p:cNvPr id="78873" name="Text Box 25"/>
            <p:cNvSpPr txBox="1">
              <a:spLocks noChangeArrowheads="1"/>
            </p:cNvSpPr>
            <p:nvPr/>
          </p:nvSpPr>
          <p:spPr bwMode="auto">
            <a:xfrm>
              <a:off x="4080" y="1872"/>
              <a:ext cx="816" cy="250"/>
            </a:xfrm>
            <a:prstGeom prst="rect">
              <a:avLst/>
            </a:prstGeom>
            <a:noFill/>
            <a:ln w="9525">
              <a:noFill/>
              <a:miter lim="800000"/>
              <a:headEnd/>
              <a:tailEnd/>
            </a:ln>
            <a:effectLst/>
          </p:spPr>
          <p:txBody>
            <a:bodyPr>
              <a:spAutoFit/>
            </a:bodyPr>
            <a:lstStyle/>
            <a:p>
              <a:pPr eaLnBrk="1" hangingPunct="1">
                <a:spcBef>
                  <a:spcPct val="50000"/>
                </a:spcBef>
              </a:pPr>
              <a:r>
                <a:rPr lang="en-AU" sz="2000">
                  <a:solidFill>
                    <a:srgbClr val="DBF806"/>
                  </a:solidFill>
                  <a:latin typeface="Tahoma" pitchFamily="34" charset="0"/>
                </a:rPr>
                <a:t>Greece</a:t>
              </a:r>
              <a:endParaRPr lang="en-US" sz="2000">
                <a:solidFill>
                  <a:srgbClr val="DBF806"/>
                </a:solidFill>
                <a:latin typeface="Tahoma" pitchFamily="34" charset="0"/>
              </a:endParaRPr>
            </a:p>
          </p:txBody>
        </p:sp>
        <p:sp>
          <p:nvSpPr>
            <p:cNvPr id="78874" name="Text Box 26"/>
            <p:cNvSpPr txBox="1">
              <a:spLocks noChangeArrowheads="1"/>
            </p:cNvSpPr>
            <p:nvPr/>
          </p:nvSpPr>
          <p:spPr bwMode="auto">
            <a:xfrm>
              <a:off x="4080" y="2064"/>
              <a:ext cx="1248" cy="326"/>
            </a:xfrm>
            <a:prstGeom prst="rect">
              <a:avLst/>
            </a:prstGeom>
            <a:noFill/>
            <a:ln w="9525">
              <a:noFill/>
              <a:miter lim="800000"/>
              <a:headEnd/>
              <a:tailEnd/>
            </a:ln>
            <a:effectLst/>
          </p:spPr>
          <p:txBody>
            <a:bodyPr>
              <a:spAutoFit/>
            </a:bodyPr>
            <a:lstStyle/>
            <a:p>
              <a:pPr eaLnBrk="1" hangingPunct="1">
                <a:spcBef>
                  <a:spcPct val="50000"/>
                </a:spcBef>
              </a:pPr>
              <a:r>
                <a:rPr lang="en-AU" sz="1400">
                  <a:solidFill>
                    <a:srgbClr val="8A9C04"/>
                  </a:solidFill>
                  <a:latin typeface="Tahoma" pitchFamily="34" charset="0"/>
                </a:rPr>
                <a:t>330 – 63 BC</a:t>
              </a:r>
            </a:p>
            <a:p>
              <a:pPr eaLnBrk="1" hangingPunct="1"/>
              <a:r>
                <a:rPr lang="en-AU" sz="1400">
                  <a:solidFill>
                    <a:srgbClr val="8A9C04"/>
                  </a:solidFill>
                  <a:latin typeface="Tahoma" pitchFamily="34" charset="0"/>
                </a:rPr>
                <a:t>Identified – 8:21</a:t>
              </a:r>
              <a:endParaRPr lang="en-US" sz="1400">
                <a:solidFill>
                  <a:srgbClr val="8A9C04"/>
                </a:solidFill>
                <a:latin typeface="Tahoma" pitchFamily="34" charset="0"/>
              </a:endParaRPr>
            </a:p>
          </p:txBody>
        </p:sp>
      </p:grpSp>
      <p:grpSp>
        <p:nvGrpSpPr>
          <p:cNvPr id="78885" name="Group 37"/>
          <p:cNvGrpSpPr>
            <a:grpSpLocks/>
          </p:cNvGrpSpPr>
          <p:nvPr/>
        </p:nvGrpSpPr>
        <p:grpSpPr bwMode="auto">
          <a:xfrm>
            <a:off x="2428859" y="4286258"/>
            <a:ext cx="2428874" cy="862013"/>
            <a:chOff x="1927" y="2832"/>
            <a:chExt cx="1530" cy="543"/>
          </a:xfrm>
        </p:grpSpPr>
        <p:sp>
          <p:nvSpPr>
            <p:cNvPr id="78876" name="Text Box 28"/>
            <p:cNvSpPr txBox="1">
              <a:spLocks noChangeArrowheads="1"/>
            </p:cNvSpPr>
            <p:nvPr/>
          </p:nvSpPr>
          <p:spPr bwMode="auto">
            <a:xfrm>
              <a:off x="1927" y="2832"/>
              <a:ext cx="1451" cy="543"/>
            </a:xfrm>
            <a:prstGeom prst="rect">
              <a:avLst/>
            </a:prstGeom>
            <a:noFill/>
            <a:ln w="9525">
              <a:noFill/>
              <a:miter lim="800000"/>
              <a:headEnd/>
              <a:tailEnd/>
            </a:ln>
            <a:effectLst/>
          </p:spPr>
          <p:txBody>
            <a:bodyPr>
              <a:spAutoFit/>
            </a:bodyPr>
            <a:lstStyle/>
            <a:p>
              <a:pPr eaLnBrk="1" hangingPunct="1">
                <a:spcBef>
                  <a:spcPct val="50000"/>
                </a:spcBef>
              </a:pPr>
              <a:r>
                <a:rPr lang="en-AU" sz="2000" dirty="0">
                  <a:solidFill>
                    <a:srgbClr val="DBF806"/>
                  </a:solidFill>
                  <a:latin typeface="Tahoma" pitchFamily="34" charset="0"/>
                </a:rPr>
                <a:t>Rome – </a:t>
              </a:r>
            </a:p>
            <a:p>
              <a:pPr eaLnBrk="1" hangingPunct="1">
                <a:spcBef>
                  <a:spcPct val="50000"/>
                </a:spcBef>
              </a:pPr>
              <a:r>
                <a:rPr lang="en-AU" sz="2000" dirty="0">
                  <a:solidFill>
                    <a:srgbClr val="DBF806"/>
                  </a:solidFill>
                  <a:latin typeface="Tahoma" pitchFamily="34" charset="0"/>
                </a:rPr>
                <a:t>10 Horns - </a:t>
              </a:r>
              <a:endParaRPr lang="en-US" sz="2000" dirty="0">
                <a:solidFill>
                  <a:srgbClr val="DBF806"/>
                </a:solidFill>
                <a:latin typeface="Tahoma" pitchFamily="34" charset="0"/>
              </a:endParaRPr>
            </a:p>
          </p:txBody>
        </p:sp>
        <p:sp>
          <p:nvSpPr>
            <p:cNvPr id="78877" name="Text Box 29"/>
            <p:cNvSpPr txBox="1">
              <a:spLocks noChangeArrowheads="1"/>
            </p:cNvSpPr>
            <p:nvPr/>
          </p:nvSpPr>
          <p:spPr bwMode="auto">
            <a:xfrm>
              <a:off x="2692" y="2877"/>
              <a:ext cx="765" cy="465"/>
            </a:xfrm>
            <a:prstGeom prst="rect">
              <a:avLst/>
            </a:prstGeom>
            <a:noFill/>
            <a:ln w="9525">
              <a:noFill/>
              <a:miter lim="800000"/>
              <a:headEnd/>
              <a:tailEnd/>
            </a:ln>
            <a:effectLst/>
          </p:spPr>
          <p:txBody>
            <a:bodyPr wrap="square">
              <a:spAutoFit/>
            </a:bodyPr>
            <a:lstStyle/>
            <a:p>
              <a:pPr eaLnBrk="1" hangingPunct="1">
                <a:spcBef>
                  <a:spcPts val="0"/>
                </a:spcBef>
              </a:pPr>
              <a:r>
                <a:rPr lang="en-AU" sz="1400" dirty="0">
                  <a:solidFill>
                    <a:srgbClr val="8A9C04"/>
                  </a:solidFill>
                  <a:latin typeface="Tahoma" pitchFamily="34" charset="0"/>
                </a:rPr>
                <a:t>63 BC </a:t>
              </a:r>
            </a:p>
            <a:p>
              <a:pPr eaLnBrk="1" hangingPunct="1">
                <a:spcBef>
                  <a:spcPts val="0"/>
                </a:spcBef>
              </a:pPr>
              <a:r>
                <a:rPr lang="en-AU" sz="1400" dirty="0">
                  <a:solidFill>
                    <a:srgbClr val="8A9C04"/>
                  </a:solidFill>
                  <a:latin typeface="Tahoma" pitchFamily="34" charset="0"/>
                </a:rPr>
                <a:t> </a:t>
              </a:r>
            </a:p>
            <a:p>
              <a:pPr eaLnBrk="1" hangingPunct="1">
                <a:spcBef>
                  <a:spcPts val="0"/>
                </a:spcBef>
              </a:pPr>
              <a:r>
                <a:rPr lang="en-AU" sz="1400" dirty="0">
                  <a:solidFill>
                    <a:srgbClr val="8A9C04"/>
                  </a:solidFill>
                  <a:latin typeface="Tahoma" pitchFamily="34" charset="0"/>
                </a:rPr>
                <a:t>AD 470</a:t>
              </a:r>
              <a:endParaRPr lang="en-US" sz="1400" dirty="0">
                <a:solidFill>
                  <a:srgbClr val="8A9C04"/>
                </a:solidFill>
                <a:latin typeface="Tahoma" pitchFamily="34" charset="0"/>
              </a:endParaRPr>
            </a:p>
          </p:txBody>
        </p:sp>
      </p:grpSp>
      <p:grpSp>
        <p:nvGrpSpPr>
          <p:cNvPr id="78881" name="Group 33"/>
          <p:cNvGrpSpPr>
            <a:grpSpLocks/>
          </p:cNvGrpSpPr>
          <p:nvPr/>
        </p:nvGrpSpPr>
        <p:grpSpPr bwMode="auto">
          <a:xfrm>
            <a:off x="4965700" y="620713"/>
            <a:ext cx="1905000" cy="6237287"/>
            <a:chOff x="3128" y="391"/>
            <a:chExt cx="1200" cy="3929"/>
          </a:xfrm>
        </p:grpSpPr>
        <p:pic>
          <p:nvPicPr>
            <p:cNvPr id="78857" name="Picture 9"/>
            <p:cNvPicPr>
              <a:picLocks noChangeAspect="1" noChangeArrowheads="1"/>
            </p:cNvPicPr>
            <p:nvPr/>
          </p:nvPicPr>
          <p:blipFill>
            <a:blip r:embed="rId3" cstate="print"/>
            <a:srcRect/>
            <a:stretch>
              <a:fillRect/>
            </a:stretch>
          </p:blipFill>
          <p:spPr bwMode="auto">
            <a:xfrm>
              <a:off x="3128" y="391"/>
              <a:ext cx="1200" cy="677"/>
            </a:xfrm>
            <a:prstGeom prst="rect">
              <a:avLst/>
            </a:prstGeom>
            <a:noFill/>
            <a:ln w="9525">
              <a:noFill/>
              <a:miter lim="800000"/>
              <a:headEnd/>
              <a:tailEnd/>
            </a:ln>
            <a:effectLst/>
          </p:spPr>
        </p:pic>
        <p:pic>
          <p:nvPicPr>
            <p:cNvPr id="78858" name="Picture 10"/>
            <p:cNvPicPr>
              <a:picLocks noChangeAspect="1" noChangeArrowheads="1"/>
            </p:cNvPicPr>
            <p:nvPr/>
          </p:nvPicPr>
          <p:blipFill>
            <a:blip r:embed="rId4" cstate="print"/>
            <a:srcRect/>
            <a:stretch>
              <a:fillRect/>
            </a:stretch>
          </p:blipFill>
          <p:spPr bwMode="auto">
            <a:xfrm>
              <a:off x="3128" y="1127"/>
              <a:ext cx="1200" cy="758"/>
            </a:xfrm>
            <a:prstGeom prst="rect">
              <a:avLst/>
            </a:prstGeom>
            <a:noFill/>
            <a:ln w="9525">
              <a:noFill/>
              <a:miter lim="800000"/>
              <a:headEnd/>
              <a:tailEnd/>
            </a:ln>
            <a:effectLst/>
          </p:spPr>
        </p:pic>
        <p:pic>
          <p:nvPicPr>
            <p:cNvPr id="78859" name="Picture 11"/>
            <p:cNvPicPr>
              <a:picLocks noChangeAspect="1" noChangeArrowheads="1"/>
            </p:cNvPicPr>
            <p:nvPr/>
          </p:nvPicPr>
          <p:blipFill>
            <a:blip r:embed="rId5" cstate="print"/>
            <a:srcRect/>
            <a:stretch>
              <a:fillRect/>
            </a:stretch>
          </p:blipFill>
          <p:spPr bwMode="auto">
            <a:xfrm>
              <a:off x="3128" y="1953"/>
              <a:ext cx="1200" cy="795"/>
            </a:xfrm>
            <a:prstGeom prst="rect">
              <a:avLst/>
            </a:prstGeom>
            <a:noFill/>
            <a:ln w="9525">
              <a:noFill/>
              <a:miter lim="800000"/>
              <a:headEnd/>
              <a:tailEnd/>
            </a:ln>
            <a:effectLst/>
          </p:spPr>
        </p:pic>
        <p:pic>
          <p:nvPicPr>
            <p:cNvPr id="78880" name="Picture 32" descr="Copy of Dan 7"/>
            <p:cNvPicPr>
              <a:picLocks noChangeAspect="1" noChangeArrowheads="1"/>
            </p:cNvPicPr>
            <p:nvPr/>
          </p:nvPicPr>
          <p:blipFill>
            <a:blip r:embed="rId6" cstate="print"/>
            <a:srcRect/>
            <a:stretch>
              <a:fillRect/>
            </a:stretch>
          </p:blipFill>
          <p:spPr bwMode="auto">
            <a:xfrm>
              <a:off x="3198" y="2849"/>
              <a:ext cx="1052" cy="1471"/>
            </a:xfrm>
            <a:prstGeom prst="rect">
              <a:avLst/>
            </a:prstGeom>
            <a:noFill/>
            <a:ln w="9525">
              <a:noFill/>
              <a:miter lim="800000"/>
              <a:headEnd/>
              <a:tailEnd/>
            </a:ln>
            <a:effectLst/>
          </p:spPr>
        </p:pic>
      </p:grpSp>
      <p:grpSp>
        <p:nvGrpSpPr>
          <p:cNvPr id="78882" name="Group 34"/>
          <p:cNvGrpSpPr>
            <a:grpSpLocks/>
          </p:cNvGrpSpPr>
          <p:nvPr/>
        </p:nvGrpSpPr>
        <p:grpSpPr bwMode="auto">
          <a:xfrm>
            <a:off x="3348038" y="5229225"/>
            <a:ext cx="1676400" cy="609600"/>
            <a:chOff x="4080" y="2784"/>
            <a:chExt cx="816" cy="384"/>
          </a:xfrm>
        </p:grpSpPr>
        <p:sp>
          <p:nvSpPr>
            <p:cNvPr id="78883" name="Text Box 35"/>
            <p:cNvSpPr txBox="1">
              <a:spLocks noChangeArrowheads="1"/>
            </p:cNvSpPr>
            <p:nvPr/>
          </p:nvSpPr>
          <p:spPr bwMode="auto">
            <a:xfrm>
              <a:off x="4080" y="2784"/>
              <a:ext cx="816" cy="250"/>
            </a:xfrm>
            <a:prstGeom prst="rect">
              <a:avLst/>
            </a:prstGeom>
            <a:noFill/>
            <a:ln w="9525">
              <a:noFill/>
              <a:miter lim="800000"/>
              <a:headEnd/>
              <a:tailEnd/>
            </a:ln>
            <a:effectLst/>
          </p:spPr>
          <p:txBody>
            <a:bodyPr>
              <a:spAutoFit/>
            </a:bodyPr>
            <a:lstStyle/>
            <a:p>
              <a:pPr eaLnBrk="1" hangingPunct="1">
                <a:spcBef>
                  <a:spcPct val="50000"/>
                </a:spcBef>
              </a:pPr>
              <a:r>
                <a:rPr lang="en-AU" sz="2000">
                  <a:solidFill>
                    <a:srgbClr val="DBF806"/>
                  </a:solidFill>
                  <a:latin typeface="Tahoma" pitchFamily="34" charset="0"/>
                </a:rPr>
                <a:t>Little Horn</a:t>
              </a:r>
              <a:endParaRPr lang="en-US" sz="2000">
                <a:solidFill>
                  <a:srgbClr val="DBF806"/>
                </a:solidFill>
                <a:latin typeface="Tahoma" pitchFamily="34" charset="0"/>
              </a:endParaRPr>
            </a:p>
          </p:txBody>
        </p:sp>
        <p:sp>
          <p:nvSpPr>
            <p:cNvPr id="78884" name="Text Box 36"/>
            <p:cNvSpPr txBox="1">
              <a:spLocks noChangeArrowheads="1"/>
            </p:cNvSpPr>
            <p:nvPr/>
          </p:nvSpPr>
          <p:spPr bwMode="auto">
            <a:xfrm>
              <a:off x="4080" y="2976"/>
              <a:ext cx="816" cy="192"/>
            </a:xfrm>
            <a:prstGeom prst="rect">
              <a:avLst/>
            </a:prstGeom>
            <a:noFill/>
            <a:ln w="9525">
              <a:noFill/>
              <a:miter lim="800000"/>
              <a:headEnd/>
              <a:tailEnd/>
            </a:ln>
            <a:effectLst/>
          </p:spPr>
          <p:txBody>
            <a:bodyPr>
              <a:spAutoFit/>
            </a:bodyPr>
            <a:lstStyle/>
            <a:p>
              <a:pPr eaLnBrk="1" hangingPunct="1">
                <a:spcBef>
                  <a:spcPct val="50000"/>
                </a:spcBef>
              </a:pPr>
              <a:r>
                <a:rPr lang="en-AU" sz="1400">
                  <a:solidFill>
                    <a:srgbClr val="8A9C04"/>
                  </a:solidFill>
                  <a:latin typeface="Tahoma" pitchFamily="34" charset="0"/>
                </a:rPr>
                <a:t>800 AD – 2060 ?!</a:t>
              </a:r>
              <a:endParaRPr lang="en-US" sz="1400">
                <a:solidFill>
                  <a:srgbClr val="8A9C04"/>
                </a:solidFill>
                <a:latin typeface="Tahoma" pitchFamily="34" charset="0"/>
              </a:endParaRPr>
            </a:p>
          </p:txBody>
        </p:sp>
      </p:grpSp>
    </p:spTree>
    <p:extLst>
      <p:ext uri="{BB962C8B-B14F-4D97-AF65-F5344CB8AC3E}">
        <p14:creationId xmlns:p14="http://schemas.microsoft.com/office/powerpoint/2010/main" val="241392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8881"/>
                                        </p:tgtEl>
                                        <p:attrNameLst>
                                          <p:attrName>style.visibility</p:attrName>
                                        </p:attrNameLst>
                                      </p:cBhvr>
                                      <p:to>
                                        <p:strVal val="visible"/>
                                      </p:to>
                                    </p:set>
                                    <p:anim calcmode="lin" valueType="num">
                                      <p:cBhvr additive="base">
                                        <p:cTn id="7" dur="2000" fill="hold"/>
                                        <p:tgtEl>
                                          <p:spTgt spid="78881"/>
                                        </p:tgtEl>
                                        <p:attrNameLst>
                                          <p:attrName>ppt_x</p:attrName>
                                        </p:attrNameLst>
                                      </p:cBhvr>
                                      <p:tavLst>
                                        <p:tav tm="0">
                                          <p:val>
                                            <p:strVal val="1+#ppt_w/2"/>
                                          </p:val>
                                        </p:tav>
                                        <p:tav tm="100000">
                                          <p:val>
                                            <p:strVal val="#ppt_x"/>
                                          </p:val>
                                        </p:tav>
                                      </p:tavLst>
                                    </p:anim>
                                    <p:anim calcmode="lin" valueType="num">
                                      <p:cBhvr additive="base">
                                        <p:cTn id="8" dur="2000" fill="hold"/>
                                        <p:tgtEl>
                                          <p:spTgt spid="7888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78866"/>
                                        </p:tgtEl>
                                        <p:attrNameLst>
                                          <p:attrName>style.visibility</p:attrName>
                                        </p:attrNameLst>
                                      </p:cBhvr>
                                      <p:to>
                                        <p:strVal val="visible"/>
                                      </p:to>
                                    </p:set>
                                    <p:animEffect transition="in" filter="dissolve">
                                      <p:cBhvr>
                                        <p:cTn id="13" dur="500"/>
                                        <p:tgtEl>
                                          <p:spTgt spid="78866"/>
                                        </p:tgtEl>
                                      </p:cBhvr>
                                    </p:animEffect>
                                  </p:childTnLst>
                                </p:cTn>
                              </p:par>
                              <p:par>
                                <p:cTn id="14" presetID="9" presetClass="entr" presetSubtype="0" fill="hold" nodeType="withEffect">
                                  <p:stCondLst>
                                    <p:cond delay="0"/>
                                  </p:stCondLst>
                                  <p:childTnLst>
                                    <p:set>
                                      <p:cBhvr>
                                        <p:cTn id="15" dur="1" fill="hold">
                                          <p:stCondLst>
                                            <p:cond delay="0"/>
                                          </p:stCondLst>
                                        </p:cTn>
                                        <p:tgtEl>
                                          <p:spTgt spid="78869"/>
                                        </p:tgtEl>
                                        <p:attrNameLst>
                                          <p:attrName>style.visibility</p:attrName>
                                        </p:attrNameLst>
                                      </p:cBhvr>
                                      <p:to>
                                        <p:strVal val="visible"/>
                                      </p:to>
                                    </p:set>
                                    <p:animEffect transition="in" filter="dissolve">
                                      <p:cBhvr>
                                        <p:cTn id="16" dur="500"/>
                                        <p:tgtEl>
                                          <p:spTgt spid="78869"/>
                                        </p:tgtEl>
                                      </p:cBhvr>
                                    </p:animEffect>
                                  </p:childTnLst>
                                </p:cTn>
                              </p:par>
                              <p:par>
                                <p:cTn id="17" presetID="9" presetClass="entr" presetSubtype="0" fill="hold" nodeType="withEffect">
                                  <p:stCondLst>
                                    <p:cond delay="0"/>
                                  </p:stCondLst>
                                  <p:childTnLst>
                                    <p:set>
                                      <p:cBhvr>
                                        <p:cTn id="18" dur="1" fill="hold">
                                          <p:stCondLst>
                                            <p:cond delay="0"/>
                                          </p:stCondLst>
                                        </p:cTn>
                                        <p:tgtEl>
                                          <p:spTgt spid="78872"/>
                                        </p:tgtEl>
                                        <p:attrNameLst>
                                          <p:attrName>style.visibility</p:attrName>
                                        </p:attrNameLst>
                                      </p:cBhvr>
                                      <p:to>
                                        <p:strVal val="visible"/>
                                      </p:to>
                                    </p:set>
                                    <p:animEffect transition="in" filter="dissolve">
                                      <p:cBhvr>
                                        <p:cTn id="19" dur="500"/>
                                        <p:tgtEl>
                                          <p:spTgt spid="78872"/>
                                        </p:tgtEl>
                                      </p:cBhvr>
                                    </p:animEffect>
                                  </p:childTnLst>
                                </p:cTn>
                              </p:par>
                              <p:par>
                                <p:cTn id="20" presetID="9" presetClass="entr" presetSubtype="0" fill="hold" nodeType="withEffect">
                                  <p:stCondLst>
                                    <p:cond delay="0"/>
                                  </p:stCondLst>
                                  <p:childTnLst>
                                    <p:set>
                                      <p:cBhvr>
                                        <p:cTn id="21" dur="1" fill="hold">
                                          <p:stCondLst>
                                            <p:cond delay="0"/>
                                          </p:stCondLst>
                                        </p:cTn>
                                        <p:tgtEl>
                                          <p:spTgt spid="78885"/>
                                        </p:tgtEl>
                                        <p:attrNameLst>
                                          <p:attrName>style.visibility</p:attrName>
                                        </p:attrNameLst>
                                      </p:cBhvr>
                                      <p:to>
                                        <p:strVal val="visible"/>
                                      </p:to>
                                    </p:set>
                                    <p:animEffect transition="in" filter="dissolve">
                                      <p:cBhvr>
                                        <p:cTn id="22" dur="500"/>
                                        <p:tgtEl>
                                          <p:spTgt spid="78885"/>
                                        </p:tgtEl>
                                      </p:cBhvr>
                                    </p:animEffect>
                                  </p:childTnLst>
                                </p:cTn>
                              </p:par>
                              <p:par>
                                <p:cTn id="23" presetID="9" presetClass="entr" presetSubtype="0" fill="hold" nodeType="withEffect">
                                  <p:stCondLst>
                                    <p:cond delay="0"/>
                                  </p:stCondLst>
                                  <p:childTnLst>
                                    <p:set>
                                      <p:cBhvr>
                                        <p:cTn id="24" dur="1" fill="hold">
                                          <p:stCondLst>
                                            <p:cond delay="0"/>
                                          </p:stCondLst>
                                        </p:cTn>
                                        <p:tgtEl>
                                          <p:spTgt spid="78882"/>
                                        </p:tgtEl>
                                        <p:attrNameLst>
                                          <p:attrName>style.visibility</p:attrName>
                                        </p:attrNameLst>
                                      </p:cBhvr>
                                      <p:to>
                                        <p:strVal val="visible"/>
                                      </p:to>
                                    </p:set>
                                    <p:animEffect transition="in" filter="dissolve">
                                      <p:cBhvr>
                                        <p:cTn id="25" dur="500"/>
                                        <p:tgtEl>
                                          <p:spTgt spid="78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a:xfrm>
            <a:off x="611560" y="1334517"/>
            <a:ext cx="7848872" cy="4609083"/>
          </a:xfrm>
          <a:solidFill>
            <a:schemeClr val="tx1">
              <a:lumMod val="95000"/>
              <a:lumOff val="5000"/>
            </a:schemeClr>
          </a:solidFill>
          <a:ln>
            <a:noFill/>
          </a:ln>
          <a:scene3d>
            <a:camera prst="orthographicFront"/>
            <a:lightRig rig="threePt" dir="t"/>
          </a:scene3d>
          <a:sp3d>
            <a:bevelT/>
          </a:sp3d>
        </p:spPr>
        <p:txBody>
          <a:bodyPr anchor="ctr">
            <a:sp3d/>
          </a:bodyPr>
          <a:lstStyle/>
          <a:p>
            <a:pPr marL="609600" indent="-609600" algn="ctr">
              <a:lnSpc>
                <a:spcPct val="80000"/>
              </a:lnSpc>
            </a:pPr>
            <a:r>
              <a:rPr lang="en-US" sz="3000" b="0" dirty="0">
                <a:solidFill>
                  <a:schemeClr val="bg1">
                    <a:lumMod val="95000"/>
                  </a:schemeClr>
                </a:solidFill>
                <a:latin typeface="Arial" charset="0"/>
              </a:rPr>
              <a:t>The fourth empire of Daniel 2 was represented as the fourth beast in Daniel 7, was </a:t>
            </a:r>
            <a:r>
              <a:rPr lang="en-AU" sz="3000" b="0" dirty="0">
                <a:solidFill>
                  <a:schemeClr val="bg1">
                    <a:lumMod val="95000"/>
                  </a:schemeClr>
                </a:solidFill>
                <a:latin typeface="Arial" charset="0"/>
              </a:rPr>
              <a:t>the same beast as the beast of the sea in Revelation 13. </a:t>
            </a:r>
            <a:br>
              <a:rPr lang="en-AU" sz="3000" b="0" dirty="0">
                <a:solidFill>
                  <a:schemeClr val="bg1">
                    <a:lumMod val="95000"/>
                  </a:schemeClr>
                </a:solidFill>
                <a:latin typeface="Arial" charset="0"/>
              </a:rPr>
            </a:br>
            <a:r>
              <a:rPr lang="en-AU" sz="3000" b="0" dirty="0">
                <a:solidFill>
                  <a:schemeClr val="bg1">
                    <a:lumMod val="95000"/>
                  </a:schemeClr>
                </a:solidFill>
                <a:latin typeface="Arial" charset="0"/>
              </a:rPr>
              <a:t>The combination of the descriptions of the beasts of Daniel 7 and Revelation 13 (together with Revelation 16 and 17), were understood to be a prophecy of this reconstitution of a new Roman empire comprising Western European nations, with the antichrist (papal) system as the combining and dominant element.</a:t>
            </a:r>
            <a:endParaRPr lang="en-US" sz="3000" b="0" dirty="0">
              <a:solidFill>
                <a:schemeClr val="bg1">
                  <a:lumMod val="95000"/>
                </a:schemeClr>
              </a:solidFill>
              <a:latin typeface="Arial" charset="0"/>
            </a:endParaRPr>
          </a:p>
        </p:txBody>
      </p:sp>
      <p:sp>
        <p:nvSpPr>
          <p:cNvPr id="5" name="Title 1"/>
          <p:cNvSpPr txBox="1">
            <a:spLocks/>
          </p:cNvSpPr>
          <p:nvPr/>
        </p:nvSpPr>
        <p:spPr>
          <a:xfrm>
            <a:off x="585788" y="285533"/>
            <a:ext cx="8077200" cy="705067"/>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5400" dirty="0">
                <a:solidFill>
                  <a:schemeClr val="bg1"/>
                </a:solidFill>
                <a:effectLst>
                  <a:outerShdw blurRad="38100" dist="38100" dir="2700000" algn="tl">
                    <a:srgbClr val="000000"/>
                  </a:outerShdw>
                </a:effectLst>
              </a:rPr>
              <a:t>What they understood</a:t>
            </a:r>
            <a:endParaRPr lang="en-GB" sz="5400" dirty="0">
              <a:solidFill>
                <a:schemeClr val="bg1"/>
              </a:solidFill>
            </a:endParaRPr>
          </a:p>
        </p:txBody>
      </p:sp>
    </p:spTree>
    <p:extLst>
      <p:ext uri="{BB962C8B-B14F-4D97-AF65-F5344CB8AC3E}">
        <p14:creationId xmlns:p14="http://schemas.microsoft.com/office/powerpoint/2010/main" val="4007769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ChangeArrowheads="1"/>
          </p:cNvSpPr>
          <p:nvPr/>
        </p:nvSpPr>
        <p:spPr bwMode="auto">
          <a:xfrm>
            <a:off x="0" y="260350"/>
            <a:ext cx="9144000" cy="620713"/>
          </a:xfrm>
          <a:prstGeom prst="rect">
            <a:avLst/>
          </a:prstGeom>
          <a:solidFill>
            <a:schemeClr val="tx1"/>
          </a:solidFill>
          <a:ln w="9525">
            <a:solidFill>
              <a:schemeClr val="tx1"/>
            </a:solidFill>
            <a:miter lim="800000"/>
            <a:headEnd/>
            <a:tailEnd/>
          </a:ln>
          <a:effectLst/>
        </p:spPr>
        <p:txBody>
          <a:bodyPr wrap="none" anchor="ctr"/>
          <a:lstStyle/>
          <a:p>
            <a:pPr eaLnBrk="1" hangingPunct="1"/>
            <a:r>
              <a:rPr lang="en-AU" sz="2400" b="1" i="1" dirty="0">
                <a:solidFill>
                  <a:srgbClr val="FFFF00"/>
                </a:solidFill>
                <a:latin typeface="Trebuchet MS" pitchFamily="34" charset="0"/>
                <a:cs typeface="Arial" charset="0"/>
              </a:rPr>
              <a:t>The Seven Seals of the Revelation:</a:t>
            </a:r>
            <a:endParaRPr lang="en-US" sz="2400" b="1" i="1" dirty="0">
              <a:solidFill>
                <a:srgbClr val="FFFF00"/>
              </a:solidFill>
              <a:latin typeface="Trebuchet MS" pitchFamily="34" charset="0"/>
              <a:cs typeface="Arial" charset="0"/>
            </a:endParaRPr>
          </a:p>
        </p:txBody>
      </p:sp>
      <p:pic>
        <p:nvPicPr>
          <p:cNvPr id="120835" name="Picture 3" descr="RevelationScroll"/>
          <p:cNvPicPr>
            <a:picLocks noChangeAspect="1" noChangeArrowheads="1"/>
          </p:cNvPicPr>
          <p:nvPr/>
        </p:nvPicPr>
        <p:blipFill>
          <a:blip r:embed="rId2" cstate="print"/>
          <a:srcRect l="129" t="1190"/>
          <a:stretch>
            <a:fillRect/>
          </a:stretch>
        </p:blipFill>
        <p:spPr bwMode="auto">
          <a:xfrm>
            <a:off x="-25095296" y="980728"/>
            <a:ext cx="34239296" cy="5976664"/>
          </a:xfrm>
          <a:prstGeom prst="rect">
            <a:avLst/>
          </a:prstGeom>
          <a:noFill/>
        </p:spPr>
      </p:pic>
    </p:spTree>
    <p:extLst>
      <p:ext uri="{BB962C8B-B14F-4D97-AF65-F5344CB8AC3E}">
        <p14:creationId xmlns:p14="http://schemas.microsoft.com/office/powerpoint/2010/main" val="199692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0835"/>
                                        </p:tgtEl>
                                        <p:attrNameLst>
                                          <p:attrName>style.visibility</p:attrName>
                                        </p:attrNameLst>
                                      </p:cBhvr>
                                      <p:to>
                                        <p:strVal val="visible"/>
                                      </p:to>
                                    </p:set>
                                    <p:anim calcmode="lin" valueType="num">
                                      <p:cBhvr additive="base">
                                        <p:cTn id="7" dur="50000" fill="hold"/>
                                        <p:tgtEl>
                                          <p:spTgt spid="120835"/>
                                        </p:tgtEl>
                                        <p:attrNameLst>
                                          <p:attrName>ppt_x</p:attrName>
                                        </p:attrNameLst>
                                      </p:cBhvr>
                                      <p:tavLst>
                                        <p:tav tm="0">
                                          <p:val>
                                            <p:strVal val="1+#ppt_w/2"/>
                                          </p:val>
                                        </p:tav>
                                        <p:tav tm="100000">
                                          <p:val>
                                            <p:strVal val="#ppt_x"/>
                                          </p:val>
                                        </p:tav>
                                      </p:tavLst>
                                    </p:anim>
                                    <p:anim calcmode="lin" valueType="num">
                                      <p:cBhvr additive="base">
                                        <p:cTn id="8" dur="50000" fill="hold"/>
                                        <p:tgtEl>
                                          <p:spTgt spid="1208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8600"/>
            <a:ext cx="6172200" cy="1089025"/>
          </a:xfrm>
        </p:spPr>
        <p:style>
          <a:lnRef idx="0">
            <a:schemeClr val="accent1"/>
          </a:lnRef>
          <a:fillRef idx="3">
            <a:schemeClr val="accent1"/>
          </a:fillRef>
          <a:effectRef idx="3">
            <a:schemeClr val="accent1"/>
          </a:effectRef>
          <a:fontRef idx="minor">
            <a:schemeClr val="lt1"/>
          </a:fontRef>
        </p:style>
        <p:txBody>
          <a:bodyPr>
            <a:normAutofit/>
          </a:bodyPr>
          <a:lstStyle/>
          <a:p>
            <a:r>
              <a:rPr lang="en-US" sz="6000" dirty="0">
                <a:solidFill>
                  <a:schemeClr val="bg1">
                    <a:lumMod val="95000"/>
                  </a:schemeClr>
                </a:solidFill>
              </a:rPr>
              <a:t>The Story</a:t>
            </a:r>
            <a:endParaRPr lang="en-GB" sz="6000" dirty="0">
              <a:solidFill>
                <a:schemeClr val="bg1">
                  <a:lumMod val="95000"/>
                </a:schemeClr>
              </a:solidFill>
            </a:endParaRPr>
          </a:p>
        </p:txBody>
      </p:sp>
      <p:sp>
        <p:nvSpPr>
          <p:cNvPr id="3" name="Subtitle 2"/>
          <p:cNvSpPr>
            <a:spLocks noGrp="1"/>
          </p:cNvSpPr>
          <p:nvPr>
            <p:ph type="subTitle" idx="1"/>
          </p:nvPr>
        </p:nvSpPr>
        <p:spPr>
          <a:xfrm>
            <a:off x="914400" y="1600200"/>
            <a:ext cx="7162800" cy="5029200"/>
          </a:xfrm>
        </p:spPr>
        <p:txBody>
          <a:bodyPr>
            <a:noAutofit/>
          </a:bodyPr>
          <a:lstStyle/>
          <a:p>
            <a:r>
              <a:rPr lang="en-US" dirty="0">
                <a:solidFill>
                  <a:schemeClr val="bg1">
                    <a:lumMod val="85000"/>
                  </a:schemeClr>
                </a:solidFill>
              </a:rPr>
              <a:t>the dream,</a:t>
            </a:r>
          </a:p>
          <a:p>
            <a:r>
              <a:rPr lang="en-US" dirty="0">
                <a:solidFill>
                  <a:schemeClr val="bg1">
                    <a:lumMod val="85000"/>
                  </a:schemeClr>
                </a:solidFill>
              </a:rPr>
              <a:t>the puzzled king,</a:t>
            </a:r>
          </a:p>
          <a:p>
            <a:r>
              <a:rPr lang="en-US" dirty="0">
                <a:solidFill>
                  <a:schemeClr val="bg1">
                    <a:lumMod val="85000"/>
                  </a:schemeClr>
                </a:solidFill>
              </a:rPr>
              <a:t>the unskillful experts,</a:t>
            </a:r>
          </a:p>
          <a:p>
            <a:r>
              <a:rPr lang="en-US" dirty="0">
                <a:solidFill>
                  <a:schemeClr val="bg1">
                    <a:lumMod val="85000"/>
                  </a:schemeClr>
                </a:solidFill>
              </a:rPr>
              <a:t>the angry tyrant,</a:t>
            </a:r>
          </a:p>
          <a:p>
            <a:r>
              <a:rPr lang="en-US" dirty="0">
                <a:solidFill>
                  <a:schemeClr val="bg1">
                    <a:lumMod val="85000"/>
                  </a:schemeClr>
                </a:solidFill>
              </a:rPr>
              <a:t>the hero in danger,</a:t>
            </a:r>
          </a:p>
          <a:p>
            <a:r>
              <a:rPr lang="en-US" dirty="0">
                <a:solidFill>
                  <a:schemeClr val="bg1">
                    <a:lumMod val="85000"/>
                  </a:schemeClr>
                </a:solidFill>
              </a:rPr>
              <a:t>the victorious hero appearing last,</a:t>
            </a:r>
          </a:p>
          <a:p>
            <a:r>
              <a:rPr lang="en-US" dirty="0">
                <a:solidFill>
                  <a:schemeClr val="bg1">
                    <a:lumMod val="85000"/>
                  </a:schemeClr>
                </a:solidFill>
              </a:rPr>
              <a:t>the king open to insight and change,</a:t>
            </a:r>
          </a:p>
          <a:p>
            <a:r>
              <a:rPr lang="en-US" dirty="0">
                <a:solidFill>
                  <a:schemeClr val="bg1">
                    <a:lumMod val="85000"/>
                  </a:schemeClr>
                </a:solidFill>
              </a:rPr>
              <a:t>the hero rewarded</a:t>
            </a:r>
          </a:p>
        </p:txBody>
      </p:sp>
    </p:spTree>
    <p:extLst>
      <p:ext uri="{BB962C8B-B14F-4D97-AF65-F5344CB8AC3E}">
        <p14:creationId xmlns:p14="http://schemas.microsoft.com/office/powerpoint/2010/main" val="4202790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5566</TotalTime>
  <Words>1294</Words>
  <Application>Microsoft Macintosh PowerPoint</Application>
  <PresentationFormat>On-screen Show (4:3)</PresentationFormat>
  <Paragraphs>433</Paragraphs>
  <Slides>20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Haettenschweiler</vt:lpstr>
      <vt:lpstr>Tahoma</vt:lpstr>
      <vt:lpstr>Times New Roman</vt:lpstr>
      <vt:lpstr>Trebuchet MS</vt:lpstr>
      <vt:lpstr>Office Theme</vt:lpstr>
      <vt:lpstr>PowerPoint Presentation</vt:lpstr>
      <vt:lpstr>Summary of chapter 2</vt:lpstr>
      <vt:lpstr>The Exchange</vt:lpstr>
      <vt:lpstr>God does dwell with flesh</vt:lpstr>
      <vt:lpstr>KING MAD</vt:lpstr>
      <vt:lpstr>Joseph and Daniel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Story</vt:lpstr>
    </vt:vector>
  </TitlesOfParts>
  <Company>NSW, Department of Education and Training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dc:creator>
  <cp:lastModifiedBy>Matt norton</cp:lastModifiedBy>
  <cp:revision>42</cp:revision>
  <dcterms:created xsi:type="dcterms:W3CDTF">2013-02-11T23:18:30Z</dcterms:created>
  <dcterms:modified xsi:type="dcterms:W3CDTF">2019-07-16T13:14:44Z</dcterms:modified>
</cp:coreProperties>
</file>