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3" r:id="rId3"/>
    <p:sldId id="262" r:id="rId4"/>
    <p:sldId id="265" r:id="rId5"/>
    <p:sldId id="267" r:id="rId6"/>
    <p:sldId id="258" r:id="rId7"/>
    <p:sldId id="259" r:id="rId8"/>
    <p:sldId id="268" r:id="rId9"/>
    <p:sldId id="269" r:id="rId10"/>
    <p:sldId id="257" r:id="rId11"/>
    <p:sldId id="260" r:id="rId12"/>
    <p:sldId id="261" r:id="rId13"/>
    <p:sldId id="266"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D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373" autoAdjust="0"/>
    <p:restoredTop sz="94771"/>
  </p:normalViewPr>
  <p:slideViewPr>
    <p:cSldViewPr>
      <p:cViewPr varScale="1">
        <p:scale>
          <a:sx n="100" d="100"/>
          <a:sy n="100" d="100"/>
        </p:scale>
        <p:origin x="920" y="1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DEE2D006-D255-4E2C-AF6E-6505771C9FA0}" type="datetimeFigureOut">
              <a:rPr lang="en-GB" smtClean="0"/>
              <a:t>16/07/2019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760281A-61FD-4657-8288-F58BBD338A8B}" type="slidenum">
              <a:rPr lang="en-GB" smtClean="0"/>
              <a:t>‹#›</a:t>
            </a:fld>
            <a:endParaRPr lang="en-GB"/>
          </a:p>
        </p:txBody>
      </p:sp>
    </p:spTree>
    <p:extLst>
      <p:ext uri="{BB962C8B-B14F-4D97-AF65-F5344CB8AC3E}">
        <p14:creationId xmlns:p14="http://schemas.microsoft.com/office/powerpoint/2010/main" val="29767642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EE2D006-D255-4E2C-AF6E-6505771C9FA0}" type="datetimeFigureOut">
              <a:rPr lang="en-GB" smtClean="0"/>
              <a:t>16/07/2019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760281A-61FD-4657-8288-F58BBD338A8B}" type="slidenum">
              <a:rPr lang="en-GB" smtClean="0"/>
              <a:t>‹#›</a:t>
            </a:fld>
            <a:endParaRPr lang="en-GB"/>
          </a:p>
        </p:txBody>
      </p:sp>
    </p:spTree>
    <p:extLst>
      <p:ext uri="{BB962C8B-B14F-4D97-AF65-F5344CB8AC3E}">
        <p14:creationId xmlns:p14="http://schemas.microsoft.com/office/powerpoint/2010/main" val="15930966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EE2D006-D255-4E2C-AF6E-6505771C9FA0}" type="datetimeFigureOut">
              <a:rPr lang="en-GB" smtClean="0"/>
              <a:t>16/07/2019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760281A-61FD-4657-8288-F58BBD338A8B}" type="slidenum">
              <a:rPr lang="en-GB" smtClean="0"/>
              <a:t>‹#›</a:t>
            </a:fld>
            <a:endParaRPr lang="en-GB"/>
          </a:p>
        </p:txBody>
      </p:sp>
    </p:spTree>
    <p:extLst>
      <p:ext uri="{BB962C8B-B14F-4D97-AF65-F5344CB8AC3E}">
        <p14:creationId xmlns:p14="http://schemas.microsoft.com/office/powerpoint/2010/main" val="37600803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DEE2D006-D255-4E2C-AF6E-6505771C9FA0}" type="datetimeFigureOut">
              <a:rPr lang="en-GB" smtClean="0"/>
              <a:t>16/07/2019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760281A-61FD-4657-8288-F58BBD338A8B}" type="slidenum">
              <a:rPr lang="en-GB" smtClean="0"/>
              <a:t>‹#›</a:t>
            </a:fld>
            <a:endParaRPr lang="en-GB"/>
          </a:p>
        </p:txBody>
      </p:sp>
    </p:spTree>
    <p:extLst>
      <p:ext uri="{BB962C8B-B14F-4D97-AF65-F5344CB8AC3E}">
        <p14:creationId xmlns:p14="http://schemas.microsoft.com/office/powerpoint/2010/main" val="217267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DEE2D006-D255-4E2C-AF6E-6505771C9FA0}" type="datetimeFigureOut">
              <a:rPr lang="en-GB" smtClean="0"/>
              <a:t>16/07/2019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760281A-61FD-4657-8288-F58BBD338A8B}" type="slidenum">
              <a:rPr lang="en-GB" smtClean="0"/>
              <a:t>‹#›</a:t>
            </a:fld>
            <a:endParaRPr lang="en-GB"/>
          </a:p>
        </p:txBody>
      </p:sp>
    </p:spTree>
    <p:extLst>
      <p:ext uri="{BB962C8B-B14F-4D97-AF65-F5344CB8AC3E}">
        <p14:creationId xmlns:p14="http://schemas.microsoft.com/office/powerpoint/2010/main" val="40345302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DEE2D006-D255-4E2C-AF6E-6505771C9FA0}" type="datetimeFigureOut">
              <a:rPr lang="en-GB" smtClean="0"/>
              <a:t>16/07/2019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760281A-61FD-4657-8288-F58BBD338A8B}" type="slidenum">
              <a:rPr lang="en-GB" smtClean="0"/>
              <a:t>‹#›</a:t>
            </a:fld>
            <a:endParaRPr lang="en-GB"/>
          </a:p>
        </p:txBody>
      </p:sp>
    </p:spTree>
    <p:extLst>
      <p:ext uri="{BB962C8B-B14F-4D97-AF65-F5344CB8AC3E}">
        <p14:creationId xmlns:p14="http://schemas.microsoft.com/office/powerpoint/2010/main" val="25424298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EE2D006-D255-4E2C-AF6E-6505771C9FA0}" type="datetimeFigureOut">
              <a:rPr lang="en-GB" smtClean="0"/>
              <a:t>16/07/2019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760281A-61FD-4657-8288-F58BBD338A8B}" type="slidenum">
              <a:rPr lang="en-GB" smtClean="0"/>
              <a:t>‹#›</a:t>
            </a:fld>
            <a:endParaRPr lang="en-GB"/>
          </a:p>
        </p:txBody>
      </p:sp>
    </p:spTree>
    <p:extLst>
      <p:ext uri="{BB962C8B-B14F-4D97-AF65-F5344CB8AC3E}">
        <p14:creationId xmlns:p14="http://schemas.microsoft.com/office/powerpoint/2010/main" val="633789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EE2D006-D255-4E2C-AF6E-6505771C9FA0}" type="datetimeFigureOut">
              <a:rPr lang="en-GB" smtClean="0"/>
              <a:t>16/07/2019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760281A-61FD-4657-8288-F58BBD338A8B}" type="slidenum">
              <a:rPr lang="en-GB" smtClean="0"/>
              <a:t>‹#›</a:t>
            </a:fld>
            <a:endParaRPr lang="en-GB"/>
          </a:p>
        </p:txBody>
      </p:sp>
    </p:spTree>
    <p:extLst>
      <p:ext uri="{BB962C8B-B14F-4D97-AF65-F5344CB8AC3E}">
        <p14:creationId xmlns:p14="http://schemas.microsoft.com/office/powerpoint/2010/main" val="30022826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EE2D006-D255-4E2C-AF6E-6505771C9FA0}" type="datetimeFigureOut">
              <a:rPr lang="en-GB" smtClean="0"/>
              <a:t>16/07/2019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760281A-61FD-4657-8288-F58BBD338A8B}" type="slidenum">
              <a:rPr lang="en-GB" smtClean="0"/>
              <a:t>‹#›</a:t>
            </a:fld>
            <a:endParaRPr lang="en-GB"/>
          </a:p>
        </p:txBody>
      </p:sp>
    </p:spTree>
    <p:extLst>
      <p:ext uri="{BB962C8B-B14F-4D97-AF65-F5344CB8AC3E}">
        <p14:creationId xmlns:p14="http://schemas.microsoft.com/office/powerpoint/2010/main" val="36226481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EE2D006-D255-4E2C-AF6E-6505771C9FA0}" type="datetimeFigureOut">
              <a:rPr lang="en-GB" smtClean="0"/>
              <a:t>16/07/2019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760281A-61FD-4657-8288-F58BBD338A8B}" type="slidenum">
              <a:rPr lang="en-GB" smtClean="0"/>
              <a:t>‹#›</a:t>
            </a:fld>
            <a:endParaRPr lang="en-GB"/>
          </a:p>
        </p:txBody>
      </p:sp>
    </p:spTree>
    <p:extLst>
      <p:ext uri="{BB962C8B-B14F-4D97-AF65-F5344CB8AC3E}">
        <p14:creationId xmlns:p14="http://schemas.microsoft.com/office/powerpoint/2010/main" val="19999648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EE2D006-D255-4E2C-AF6E-6505771C9FA0}" type="datetimeFigureOut">
              <a:rPr lang="en-GB" smtClean="0"/>
              <a:t>16/07/2019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760281A-61FD-4657-8288-F58BBD338A8B}" type="slidenum">
              <a:rPr lang="en-GB" smtClean="0"/>
              <a:t>‹#›</a:t>
            </a:fld>
            <a:endParaRPr lang="en-GB"/>
          </a:p>
        </p:txBody>
      </p:sp>
    </p:spTree>
    <p:extLst>
      <p:ext uri="{BB962C8B-B14F-4D97-AF65-F5344CB8AC3E}">
        <p14:creationId xmlns:p14="http://schemas.microsoft.com/office/powerpoint/2010/main" val="23395048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E2D006-D255-4E2C-AF6E-6505771C9FA0}" type="datetimeFigureOut">
              <a:rPr lang="en-GB" smtClean="0"/>
              <a:t>16/07/2019</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60281A-61FD-4657-8288-F58BBD338A8B}" type="slidenum">
              <a:rPr lang="en-GB" smtClean="0"/>
              <a:t>‹#›</a:t>
            </a:fld>
            <a:endParaRPr lang="en-GB"/>
          </a:p>
        </p:txBody>
      </p:sp>
    </p:spTree>
    <p:extLst>
      <p:ext uri="{BB962C8B-B14F-4D97-AF65-F5344CB8AC3E}">
        <p14:creationId xmlns:p14="http://schemas.microsoft.com/office/powerpoint/2010/main" val="25005057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1069975"/>
          </a:xfrm>
        </p:spPr>
        <p:style>
          <a:lnRef idx="0">
            <a:schemeClr val="accent6"/>
          </a:lnRef>
          <a:fillRef idx="3">
            <a:schemeClr val="accent6"/>
          </a:fillRef>
          <a:effectRef idx="3">
            <a:schemeClr val="accent6"/>
          </a:effectRef>
          <a:fontRef idx="minor">
            <a:schemeClr val="lt1"/>
          </a:fontRef>
        </p:style>
        <p:txBody>
          <a:bodyPr/>
          <a:lstStyle/>
          <a:p>
            <a:r>
              <a:rPr lang="en-US" dirty="0"/>
              <a:t>The Living God</a:t>
            </a:r>
            <a:endParaRPr lang="en-GB" dirty="0"/>
          </a:p>
        </p:txBody>
      </p:sp>
      <p:pic>
        <p:nvPicPr>
          <p:cNvPr id="1026" name="Picture 2" descr="C:\Users\user\Documents\FILING CABINET\D\Daniel\My Daniel\Daniel 3\18_golden-statu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1" y="2119313"/>
            <a:ext cx="4267199" cy="4267199"/>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38869867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229600" cy="1143000"/>
          </a:xfrm>
        </p:spPr>
        <p:txBody>
          <a:bodyPr/>
          <a:lstStyle/>
          <a:p>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What was the image?</a:t>
            </a:r>
            <a:endParaRPr lang="en-US" dirty="0"/>
          </a:p>
        </p:txBody>
      </p:sp>
      <p:sp>
        <p:nvSpPr>
          <p:cNvPr id="3" name="Content Placeholder 2"/>
          <p:cNvSpPr>
            <a:spLocks noGrp="1"/>
          </p:cNvSpPr>
          <p:nvPr>
            <p:ph sz="half" idx="1"/>
          </p:nvPr>
        </p:nvSpPr>
        <p:spPr>
          <a:xfrm>
            <a:off x="304800" y="1981201"/>
            <a:ext cx="8686800" cy="3352799"/>
          </a:xfrm>
        </p:spPr>
        <p:txBody>
          <a:bodyPr>
            <a:noAutofit/>
          </a:bodyPr>
          <a:lstStyle/>
          <a:p>
            <a:r>
              <a:rPr lang="en-US" sz="4000" dirty="0">
                <a:ln w="18415" cmpd="sng">
                  <a:solidFill>
                    <a:srgbClr val="FFFFFF"/>
                  </a:solidFill>
                  <a:prstDash val="solid"/>
                </a:ln>
                <a:solidFill>
                  <a:srgbClr val="FFFFFF"/>
                </a:solidFill>
                <a:effectLst>
                  <a:outerShdw blurRad="63500" dir="3600000" algn="tl" rotWithShape="0">
                    <a:srgbClr val="000000">
                      <a:alpha val="70000"/>
                    </a:srgbClr>
                  </a:outerShdw>
                </a:effectLst>
              </a:rPr>
              <a:t>Nebuchadnezzar? (a big </a:t>
            </a:r>
            <a:r>
              <a:rPr lang="en-US" sz="4000" dirty="0" err="1">
                <a:ln w="18415" cmpd="sng">
                  <a:solidFill>
                    <a:srgbClr val="FFFFFF"/>
                  </a:solidFill>
                  <a:prstDash val="solid"/>
                </a:ln>
                <a:solidFill>
                  <a:srgbClr val="FFFFFF"/>
                </a:solidFill>
                <a:effectLst>
                  <a:outerShdw blurRad="63500" dir="3600000" algn="tl" rotWithShape="0">
                    <a:srgbClr val="000000">
                      <a:alpha val="70000"/>
                    </a:srgbClr>
                  </a:outerShdw>
                </a:effectLst>
              </a:rPr>
              <a:t>selfie</a:t>
            </a:r>
            <a:r>
              <a:rPr lang="en-US" sz="4000" dirty="0">
                <a:ln w="18415" cmpd="sng">
                  <a:solidFill>
                    <a:srgbClr val="FFFFFF"/>
                  </a:solidFill>
                  <a:prstDash val="solid"/>
                </a:ln>
                <a:solidFill>
                  <a:srgbClr val="FFFFFF"/>
                </a:solidFill>
                <a:effectLst>
                  <a:outerShdw blurRad="63500" dir="3600000" algn="tl" rotWithShape="0">
                    <a:srgbClr val="000000">
                      <a:alpha val="70000"/>
                    </a:srgbClr>
                  </a:outerShdw>
                </a:effectLst>
              </a:rPr>
              <a:t>)</a:t>
            </a:r>
          </a:p>
          <a:p>
            <a:r>
              <a:rPr lang="en-US" sz="4000" dirty="0">
                <a:ln w="18415" cmpd="sng">
                  <a:solidFill>
                    <a:srgbClr val="FFFFFF"/>
                  </a:solidFill>
                  <a:prstDash val="solid"/>
                </a:ln>
                <a:solidFill>
                  <a:srgbClr val="FFFFFF"/>
                </a:solidFill>
                <a:effectLst>
                  <a:outerShdw blurRad="63500" dir="3600000" algn="tl" rotWithShape="0">
                    <a:srgbClr val="000000">
                      <a:alpha val="70000"/>
                    </a:srgbClr>
                  </a:outerShdw>
                </a:effectLst>
              </a:rPr>
              <a:t>A Babylonian god?</a:t>
            </a:r>
          </a:p>
          <a:p>
            <a:r>
              <a:rPr lang="en-US" sz="4000" dirty="0">
                <a:ln w="18415" cmpd="sng">
                  <a:solidFill>
                    <a:srgbClr val="FFFFFF"/>
                  </a:solidFill>
                  <a:prstDash val="solid"/>
                </a:ln>
                <a:solidFill>
                  <a:srgbClr val="FFFFFF"/>
                </a:solidFill>
                <a:effectLst>
                  <a:outerShdw blurRad="63500" dir="3600000" algn="tl" rotWithShape="0">
                    <a:srgbClr val="000000">
                      <a:alpha val="70000"/>
                    </a:srgbClr>
                  </a:outerShdw>
                </a:effectLst>
              </a:rPr>
              <a:t>The spirit of Babylonia?</a:t>
            </a:r>
          </a:p>
          <a:p>
            <a:r>
              <a:rPr lang="en-US" sz="4000" dirty="0">
                <a:ln w="18415" cmpd="sng">
                  <a:solidFill>
                    <a:srgbClr val="FFFFFF"/>
                  </a:solidFill>
                  <a:prstDash val="solid"/>
                </a:ln>
                <a:solidFill>
                  <a:srgbClr val="FFFFFF"/>
                </a:solidFill>
                <a:effectLst>
                  <a:outerShdw blurRad="63500" dir="3600000" algn="tl" rotWithShape="0">
                    <a:srgbClr val="000000">
                      <a:alpha val="70000"/>
                    </a:srgbClr>
                  </a:outerShdw>
                </a:effectLst>
              </a:rPr>
              <a:t>Generic?</a:t>
            </a:r>
          </a:p>
          <a:p>
            <a:pPr marL="0" indent="0" algn="ctr">
              <a:buNone/>
            </a:pPr>
            <a:r>
              <a:rPr lang="en-US" sz="4000" dirty="0">
                <a:ln w="18415" cmpd="sng">
                  <a:solidFill>
                    <a:srgbClr val="FFFFFF"/>
                  </a:solidFill>
                  <a:prstDash val="solid"/>
                </a:ln>
                <a:solidFill>
                  <a:srgbClr val="FFFFFF"/>
                </a:solidFill>
                <a:effectLst>
                  <a:outerShdw blurRad="63500" dir="3600000" algn="tl" rotWithShape="0">
                    <a:srgbClr val="000000">
                      <a:alpha val="70000"/>
                    </a:srgbClr>
                  </a:outerShdw>
                </a:effectLst>
              </a:rPr>
              <a:t>The image was a cunning stroke of genius </a:t>
            </a:r>
          </a:p>
        </p:txBody>
      </p:sp>
      <p:sp>
        <p:nvSpPr>
          <p:cNvPr id="5" name="Title 3"/>
          <p:cNvSpPr txBox="1">
            <a:spLocks/>
          </p:cNvSpPr>
          <p:nvPr/>
        </p:nvSpPr>
        <p:spPr>
          <a:xfrm>
            <a:off x="457200" y="274638"/>
            <a:ext cx="8229600" cy="1143000"/>
          </a:xfrm>
          <a:prstGeom prst="rect">
            <a:avLst/>
          </a:prstGeom>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dirty="0">
                <a:solidFill>
                  <a:schemeClr val="bg1"/>
                </a:solidFill>
              </a:rPr>
              <a:t>What was the image?</a:t>
            </a:r>
            <a:endParaRPr lang="en-GB" dirty="0">
              <a:solidFill>
                <a:schemeClr val="bg1"/>
              </a:solidFill>
            </a:endParaRPr>
          </a:p>
        </p:txBody>
      </p:sp>
    </p:spTree>
    <p:extLst>
      <p:ext uri="{BB962C8B-B14F-4D97-AF65-F5344CB8AC3E}">
        <p14:creationId xmlns:p14="http://schemas.microsoft.com/office/powerpoint/2010/main" val="26223810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1325562"/>
          </a:xfrm>
        </p:spPr>
        <p:style>
          <a:lnRef idx="0">
            <a:schemeClr val="accent6"/>
          </a:lnRef>
          <a:fillRef idx="3">
            <a:schemeClr val="accent6"/>
          </a:fillRef>
          <a:effectRef idx="3">
            <a:schemeClr val="accent6"/>
          </a:effectRef>
          <a:fontRef idx="minor">
            <a:schemeClr val="lt1"/>
          </a:fontRef>
        </p:style>
        <p:txBody>
          <a:bodyPr>
            <a:normAutofit fontScale="90000"/>
          </a:bodyPr>
          <a:lstStyle/>
          <a:p>
            <a:r>
              <a:rPr lang="en-US" dirty="0">
                <a:solidFill>
                  <a:schemeClr val="bg1"/>
                </a:solidFill>
              </a:rPr>
              <a:t>The God Test is… </a:t>
            </a:r>
            <a:br>
              <a:rPr lang="en-US" dirty="0">
                <a:solidFill>
                  <a:schemeClr val="bg1"/>
                </a:solidFill>
              </a:rPr>
            </a:br>
            <a:r>
              <a:rPr lang="en-US" dirty="0">
                <a:solidFill>
                  <a:schemeClr val="bg1"/>
                </a:solidFill>
              </a:rPr>
              <a:t>Who can predict the future?</a:t>
            </a:r>
            <a:endParaRPr lang="en-GB" dirty="0">
              <a:solidFill>
                <a:schemeClr val="bg1"/>
              </a:solidFill>
            </a:endParaRPr>
          </a:p>
        </p:txBody>
      </p:sp>
      <p:sp>
        <p:nvSpPr>
          <p:cNvPr id="5" name="Content Placeholder 4"/>
          <p:cNvSpPr>
            <a:spLocks noGrp="1"/>
          </p:cNvSpPr>
          <p:nvPr>
            <p:ph sz="half" idx="1"/>
          </p:nvPr>
        </p:nvSpPr>
        <p:spPr>
          <a:xfrm>
            <a:off x="457200" y="1752600"/>
            <a:ext cx="4038600" cy="4373563"/>
          </a:xfrm>
          <a:ln>
            <a:solidFill>
              <a:schemeClr val="accent1"/>
            </a:solidFill>
          </a:ln>
        </p:spPr>
        <p:txBody>
          <a:bodyPr>
            <a:normAutofit/>
          </a:bodyPr>
          <a:lstStyle/>
          <a:p>
            <a:pPr algn="ctr"/>
            <a:r>
              <a:rPr lang="en-GB" sz="3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Helvetica"/>
                <a:cs typeface="Helvetica"/>
              </a:rPr>
              <a:t>Yahweh predicts that he will navigate safe passage for Israel.</a:t>
            </a:r>
          </a:p>
          <a:p>
            <a:pPr algn="ctr"/>
            <a:r>
              <a:rPr lang="en-GB" sz="3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Helvetica"/>
                <a:cs typeface="Helvetica"/>
              </a:rPr>
              <a:t>To prove that he is God he says “Israel will be safe”.</a:t>
            </a:r>
          </a:p>
          <a:p>
            <a:pPr algn="ctr"/>
            <a:r>
              <a:rPr lang="en-GB" sz="3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Helvetica"/>
                <a:cs typeface="Helvetica"/>
              </a:rPr>
              <a:t>(Isa 43:1-13)</a:t>
            </a:r>
            <a:endParaRPr lang="en-GB" sz="3000" dirty="0">
              <a:latin typeface="Helvetica"/>
              <a:cs typeface="Helvetica"/>
            </a:endParaRPr>
          </a:p>
        </p:txBody>
      </p:sp>
      <p:sp>
        <p:nvSpPr>
          <p:cNvPr id="6" name="Content Placeholder 5"/>
          <p:cNvSpPr>
            <a:spLocks noGrp="1"/>
          </p:cNvSpPr>
          <p:nvPr>
            <p:ph sz="half" idx="2"/>
          </p:nvPr>
        </p:nvSpPr>
        <p:spPr>
          <a:xfrm>
            <a:off x="4648200" y="1752600"/>
            <a:ext cx="4038600" cy="4373563"/>
          </a:xfrm>
          <a:ln>
            <a:solidFill>
              <a:schemeClr val="accent1"/>
            </a:solidFill>
          </a:ln>
        </p:spPr>
        <p:txBody>
          <a:bodyPr>
            <a:normAutofit/>
          </a:bodyPr>
          <a:lstStyle/>
          <a:p>
            <a:pPr algn="ctr">
              <a:lnSpc>
                <a:spcPct val="115000"/>
              </a:lnSpc>
              <a:spcBef>
                <a:spcPts val="0"/>
              </a:spcBef>
            </a:pPr>
            <a:r>
              <a:rPr lang="en-US" sz="3000" dirty="0">
                <a:solidFill>
                  <a:schemeClr val="bg1"/>
                </a:solidFill>
                <a:latin typeface="Helvetica"/>
                <a:ea typeface="Calibri"/>
                <a:cs typeface="Helvetica"/>
              </a:rPr>
              <a:t>Babylon predicts that they will destroy Israel.</a:t>
            </a:r>
          </a:p>
          <a:p>
            <a:pPr algn="ctr">
              <a:lnSpc>
                <a:spcPct val="115000"/>
              </a:lnSpc>
              <a:spcBef>
                <a:spcPts val="0"/>
              </a:spcBef>
            </a:pPr>
            <a:r>
              <a:rPr lang="en-US" sz="3000" dirty="0">
                <a:solidFill>
                  <a:schemeClr val="bg1"/>
                </a:solidFill>
                <a:latin typeface="Helvetica"/>
                <a:ea typeface="Calibri"/>
                <a:cs typeface="Helvetica"/>
              </a:rPr>
              <a:t>To prove that Babylon is god they say “We will destroy Israel”</a:t>
            </a:r>
            <a:r>
              <a:rPr lang="en-US" sz="3000" dirty="0">
                <a:solidFill>
                  <a:schemeClr val="bg1"/>
                </a:solidFill>
                <a:latin typeface="Arial"/>
                <a:ea typeface="Calibri"/>
                <a:cs typeface="Times New Roman"/>
              </a:rPr>
              <a:t>.</a:t>
            </a:r>
          </a:p>
          <a:p>
            <a:pPr marL="0" lvl="0" indent="0" algn="ctr">
              <a:lnSpc>
                <a:spcPct val="115000"/>
              </a:lnSpc>
              <a:spcBef>
                <a:spcPts val="0"/>
              </a:spcBef>
              <a:buNone/>
            </a:pPr>
            <a:r>
              <a:rPr lang="en-US" sz="3000" dirty="0">
                <a:solidFill>
                  <a:schemeClr val="bg1"/>
                </a:solidFill>
                <a:latin typeface="Arial"/>
                <a:ea typeface="Calibri"/>
                <a:cs typeface="Times New Roman"/>
              </a:rPr>
              <a:t>(Isa 44:7; 47:6-7)</a:t>
            </a:r>
            <a:endParaRPr lang="en-GB" sz="3000" dirty="0"/>
          </a:p>
        </p:txBody>
      </p:sp>
    </p:spTree>
    <p:extLst>
      <p:ext uri="{BB962C8B-B14F-4D97-AF65-F5344CB8AC3E}">
        <p14:creationId xmlns:p14="http://schemas.microsoft.com/office/powerpoint/2010/main" val="27016163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rot="16200000">
            <a:off x="2095500" y="190500"/>
            <a:ext cx="4953000" cy="7924800"/>
          </a:xfrm>
        </p:spPr>
        <p:txBody>
          <a:bodyPr/>
          <a:lstStyle/>
          <a:p>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Most impressive statue that dispersion Jews had ever seen.</a:t>
            </a:r>
            <a:endParaRPr lang="en-US" dirty="0"/>
          </a:p>
          <a:p>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Largest crowd of dignitaries ever witnessed.</a:t>
            </a:r>
          </a:p>
          <a:p>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Representing as many nations imaginable.</a:t>
            </a:r>
          </a:p>
          <a:p>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United around a single unifying project/religion.</a:t>
            </a:r>
          </a:p>
          <a:p>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A furnace for firing new bricks?? (Gen 11:3)</a:t>
            </a:r>
          </a:p>
          <a:p>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Like the European project today.</a:t>
            </a:r>
          </a:p>
        </p:txBody>
      </p:sp>
      <p:sp>
        <p:nvSpPr>
          <p:cNvPr id="4" name="Title 3"/>
          <p:cNvSpPr>
            <a:spLocks noGrp="1"/>
          </p:cNvSpPr>
          <p:nvPr>
            <p:ph type="title"/>
          </p:nvPr>
        </p:nvSpPr>
        <p:spPr/>
        <p:style>
          <a:lnRef idx="0">
            <a:schemeClr val="accent6"/>
          </a:lnRef>
          <a:fillRef idx="3">
            <a:schemeClr val="accent6"/>
          </a:fillRef>
          <a:effectRef idx="3">
            <a:schemeClr val="accent6"/>
          </a:effectRef>
          <a:fontRef idx="minor">
            <a:schemeClr val="lt1"/>
          </a:fontRef>
        </p:style>
        <p:txBody>
          <a:bodyPr/>
          <a:lstStyle/>
          <a:p>
            <a:r>
              <a:rPr lang="en-US" dirty="0">
                <a:solidFill>
                  <a:schemeClr val="bg1"/>
                </a:solidFill>
              </a:rPr>
              <a:t>Babel ever seeks to recombine</a:t>
            </a:r>
            <a:endParaRPr lang="en-GB" dirty="0">
              <a:solidFill>
                <a:schemeClr val="bg1"/>
              </a:solidFill>
            </a:endParaRPr>
          </a:p>
        </p:txBody>
      </p:sp>
    </p:spTree>
    <p:extLst>
      <p:ext uri="{BB962C8B-B14F-4D97-AF65-F5344CB8AC3E}">
        <p14:creationId xmlns:p14="http://schemas.microsoft.com/office/powerpoint/2010/main" val="13173024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4" descr="tower-painting-parliament"/>
          <p:cNvPicPr>
            <a:picLocks noChangeAspect="1" noChangeArrowheads="1"/>
          </p:cNvPicPr>
          <p:nvPr/>
        </p:nvPicPr>
        <p:blipFill>
          <a:blip r:embed="rId2" cstate="print"/>
          <a:srcRect l="50197" t="24646" r="177" b="-1811"/>
          <a:stretch>
            <a:fillRect/>
          </a:stretch>
        </p:blipFill>
        <p:spPr bwMode="auto">
          <a:xfrm>
            <a:off x="96098" y="1600200"/>
            <a:ext cx="3855189" cy="4495800"/>
          </a:xfrm>
          <a:prstGeom prst="rect">
            <a:avLst/>
          </a:prstGeom>
          <a:noFill/>
          <a:ln w="9525">
            <a:noFill/>
            <a:miter lim="800000"/>
            <a:headEnd/>
            <a:tailEnd/>
          </a:ln>
        </p:spPr>
      </p:pic>
      <p:pic>
        <p:nvPicPr>
          <p:cNvPr id="5" name="Content Placeholder 4" descr="BABLEB~1"/>
          <p:cNvPicPr>
            <a:picLocks noGrp="1" noChangeAspect="1" noChangeArrowheads="1"/>
          </p:cNvPicPr>
          <p:nvPr>
            <p:ph sz="quarter" idx="1"/>
          </p:nvPr>
        </p:nvPicPr>
        <p:blipFill>
          <a:blip r:embed="rId3" cstate="print"/>
          <a:srcRect/>
          <a:stretch>
            <a:fillRect/>
          </a:stretch>
        </p:blipFill>
        <p:spPr>
          <a:xfrm>
            <a:off x="3886200" y="1600200"/>
            <a:ext cx="5743099" cy="4419600"/>
          </a:xfrm>
          <a:noFill/>
          <a:ln/>
          <a:effectLst/>
        </p:spPr>
      </p:pic>
      <p:sp>
        <p:nvSpPr>
          <p:cNvPr id="6" name="Title 3"/>
          <p:cNvSpPr>
            <a:spLocks noGrp="1"/>
          </p:cNvSpPr>
          <p:nvPr>
            <p:ph type="title"/>
          </p:nvPr>
        </p:nvSpPr>
        <p:spPr/>
        <p:style>
          <a:lnRef idx="0">
            <a:schemeClr val="accent6"/>
          </a:lnRef>
          <a:fillRef idx="3">
            <a:schemeClr val="accent6"/>
          </a:fillRef>
          <a:effectRef idx="3">
            <a:schemeClr val="accent6"/>
          </a:effectRef>
          <a:fontRef idx="minor">
            <a:schemeClr val="lt1"/>
          </a:fontRef>
        </p:style>
        <p:txBody>
          <a:bodyPr/>
          <a:lstStyle/>
          <a:p>
            <a:r>
              <a:rPr lang="en-US" dirty="0">
                <a:solidFill>
                  <a:schemeClr val="bg1"/>
                </a:solidFill>
              </a:rPr>
              <a:t>Modern Babylon</a:t>
            </a:r>
            <a:endParaRPr lang="en-GB" dirty="0">
              <a:solidFill>
                <a:schemeClr val="bg1"/>
              </a:solidFill>
            </a:endParaRPr>
          </a:p>
        </p:txBody>
      </p:sp>
      <p:pic>
        <p:nvPicPr>
          <p:cNvPr id="7" name="Picture 4" descr="BABLEB~1"/>
          <p:cNvPicPr>
            <a:picLocks noChangeAspect="1" noChangeArrowheads="1"/>
          </p:cNvPicPr>
          <p:nvPr/>
        </p:nvPicPr>
        <p:blipFill>
          <a:blip r:embed="rId3" cstate="print"/>
          <a:srcRect/>
          <a:stretch>
            <a:fillRect/>
          </a:stretch>
        </p:blipFill>
        <p:spPr>
          <a:xfrm>
            <a:off x="3861644" y="1600200"/>
            <a:ext cx="5843855" cy="4419600"/>
          </a:xfrm>
          <a:prstGeom prst="rect">
            <a:avLst/>
          </a:prstGeom>
          <a:noFill/>
          <a:ln/>
          <a:effectLst/>
        </p:spPr>
      </p:pic>
    </p:spTree>
    <p:extLst>
      <p:ext uri="{BB962C8B-B14F-4D97-AF65-F5344CB8AC3E}">
        <p14:creationId xmlns:p14="http://schemas.microsoft.com/office/powerpoint/2010/main" val="1418145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style>
          <a:lnRef idx="0">
            <a:schemeClr val="accent6"/>
          </a:lnRef>
          <a:fillRef idx="3">
            <a:schemeClr val="accent6"/>
          </a:fillRef>
          <a:effectRef idx="3">
            <a:schemeClr val="accent6"/>
          </a:effectRef>
          <a:fontRef idx="minor">
            <a:schemeClr val="lt1"/>
          </a:fontRef>
        </p:style>
        <p:txBody>
          <a:bodyPr/>
          <a:lstStyle/>
          <a:p>
            <a:r>
              <a:rPr lang="en-US" dirty="0">
                <a:solidFill>
                  <a:schemeClr val="bg1"/>
                </a:solidFill>
              </a:rPr>
              <a:t>Man v God (Isa 46)</a:t>
            </a:r>
            <a:endParaRPr lang="en-GB" dirty="0">
              <a:solidFill>
                <a:schemeClr val="bg1"/>
              </a:solidFill>
            </a:endParaRPr>
          </a:p>
        </p:txBody>
      </p:sp>
      <p:sp>
        <p:nvSpPr>
          <p:cNvPr id="5" name="Content Placeholder 4"/>
          <p:cNvSpPr>
            <a:spLocks noGrp="1"/>
          </p:cNvSpPr>
          <p:nvPr>
            <p:ph sz="half" idx="1"/>
          </p:nvPr>
        </p:nvSpPr>
        <p:spPr>
          <a:ln>
            <a:solidFill>
              <a:schemeClr val="accent1"/>
            </a:solidFill>
          </a:ln>
        </p:spPr>
        <p:txBody>
          <a:bodyPr/>
          <a:lstStyle/>
          <a:p>
            <a:pPr lvl="0" algn="ctr">
              <a:lnSpc>
                <a:spcPct val="115000"/>
              </a:lnSpc>
              <a:spcBef>
                <a:spcPts val="0"/>
              </a:spcBef>
              <a:buFont typeface="+mj-lt"/>
              <a:buAutoNum type="arabicPeriod"/>
            </a:pPr>
            <a:r>
              <a:rPr lang="en-US" dirty="0">
                <a:solidFill>
                  <a:schemeClr val="bg1"/>
                </a:solidFill>
                <a:latin typeface="Arial"/>
                <a:ea typeface="Calibri"/>
                <a:cs typeface="Times New Roman"/>
              </a:rPr>
              <a:t>Must be chosen</a:t>
            </a:r>
            <a:endParaRPr lang="en-GB" dirty="0">
              <a:solidFill>
                <a:schemeClr val="bg1"/>
              </a:solidFill>
              <a:ea typeface="Calibri"/>
              <a:cs typeface="Times New Roman"/>
            </a:endParaRPr>
          </a:p>
          <a:p>
            <a:pPr lvl="0" algn="ctr">
              <a:lnSpc>
                <a:spcPct val="115000"/>
              </a:lnSpc>
              <a:spcBef>
                <a:spcPts val="0"/>
              </a:spcBef>
              <a:buFont typeface="+mj-lt"/>
              <a:buAutoNum type="arabicPeriod"/>
            </a:pPr>
            <a:r>
              <a:rPr lang="en-US" dirty="0">
                <a:solidFill>
                  <a:schemeClr val="bg1"/>
                </a:solidFill>
                <a:latin typeface="Arial"/>
                <a:ea typeface="Calibri"/>
                <a:cs typeface="Times New Roman"/>
              </a:rPr>
              <a:t>Must be made</a:t>
            </a:r>
            <a:endParaRPr lang="en-GB" dirty="0">
              <a:solidFill>
                <a:schemeClr val="bg1"/>
              </a:solidFill>
              <a:ea typeface="Calibri"/>
              <a:cs typeface="Times New Roman"/>
            </a:endParaRPr>
          </a:p>
          <a:p>
            <a:pPr lvl="0" algn="ctr">
              <a:lnSpc>
                <a:spcPct val="115000"/>
              </a:lnSpc>
              <a:spcBef>
                <a:spcPts val="0"/>
              </a:spcBef>
              <a:buFont typeface="+mj-lt"/>
              <a:buAutoNum type="arabicPeriod"/>
            </a:pPr>
            <a:r>
              <a:rPr lang="en-US" dirty="0">
                <a:solidFill>
                  <a:schemeClr val="bg1"/>
                </a:solidFill>
                <a:latin typeface="Arial"/>
                <a:ea typeface="Calibri"/>
                <a:cs typeface="Times New Roman"/>
              </a:rPr>
              <a:t>Must be set up</a:t>
            </a:r>
            <a:endParaRPr lang="en-GB" dirty="0">
              <a:solidFill>
                <a:schemeClr val="bg1"/>
              </a:solidFill>
              <a:ea typeface="Calibri"/>
              <a:cs typeface="Times New Roman"/>
            </a:endParaRPr>
          </a:p>
          <a:p>
            <a:pPr lvl="0" algn="ctr">
              <a:lnSpc>
                <a:spcPct val="115000"/>
              </a:lnSpc>
              <a:spcBef>
                <a:spcPts val="0"/>
              </a:spcBef>
              <a:buFont typeface="+mj-lt"/>
              <a:buAutoNum type="arabicPeriod"/>
            </a:pPr>
            <a:r>
              <a:rPr lang="en-US" dirty="0">
                <a:solidFill>
                  <a:schemeClr val="bg1"/>
                </a:solidFill>
                <a:latin typeface="Arial"/>
                <a:ea typeface="Calibri"/>
                <a:cs typeface="Times New Roman"/>
              </a:rPr>
              <a:t>Can’t “go” from A to B</a:t>
            </a:r>
            <a:endParaRPr lang="en-GB" dirty="0">
              <a:solidFill>
                <a:schemeClr val="bg1"/>
              </a:solidFill>
              <a:ea typeface="Calibri"/>
              <a:cs typeface="Times New Roman"/>
            </a:endParaRPr>
          </a:p>
          <a:p>
            <a:pPr lvl="0" algn="ctr">
              <a:lnSpc>
                <a:spcPct val="115000"/>
              </a:lnSpc>
              <a:spcBef>
                <a:spcPts val="0"/>
              </a:spcBef>
              <a:buFont typeface="+mj-lt"/>
              <a:buAutoNum type="arabicPeriod"/>
            </a:pPr>
            <a:r>
              <a:rPr lang="en-US" dirty="0">
                <a:solidFill>
                  <a:schemeClr val="bg1"/>
                </a:solidFill>
                <a:latin typeface="Arial"/>
                <a:ea typeface="Calibri"/>
                <a:cs typeface="Times New Roman"/>
              </a:rPr>
              <a:t>Must be carried</a:t>
            </a:r>
            <a:endParaRPr lang="en-GB" dirty="0">
              <a:solidFill>
                <a:schemeClr val="bg1"/>
              </a:solidFill>
              <a:ea typeface="Calibri"/>
              <a:cs typeface="Times New Roman"/>
            </a:endParaRPr>
          </a:p>
          <a:p>
            <a:pPr lvl="0" algn="ctr">
              <a:lnSpc>
                <a:spcPct val="115000"/>
              </a:lnSpc>
              <a:spcBef>
                <a:spcPts val="0"/>
              </a:spcBef>
              <a:buFont typeface="+mj-lt"/>
              <a:buAutoNum type="arabicPeriod"/>
            </a:pPr>
            <a:r>
              <a:rPr lang="en-US" dirty="0">
                <a:solidFill>
                  <a:schemeClr val="bg1"/>
                </a:solidFill>
                <a:latin typeface="Arial"/>
                <a:ea typeface="Calibri"/>
                <a:cs typeface="Times New Roman"/>
              </a:rPr>
              <a:t>Can’t impart power to the weary beasts</a:t>
            </a:r>
          </a:p>
          <a:p>
            <a:pPr lvl="0" algn="ctr">
              <a:lnSpc>
                <a:spcPct val="115000"/>
              </a:lnSpc>
              <a:spcBef>
                <a:spcPts val="0"/>
              </a:spcBef>
              <a:buFont typeface="+mj-lt"/>
              <a:buAutoNum type="arabicPeriod"/>
            </a:pPr>
            <a:r>
              <a:rPr lang="en-US" dirty="0">
                <a:solidFill>
                  <a:schemeClr val="bg1"/>
                </a:solidFill>
                <a:latin typeface="Arial"/>
                <a:ea typeface="Calibri"/>
                <a:cs typeface="Times New Roman"/>
              </a:rPr>
              <a:t>Can’t answer</a:t>
            </a:r>
            <a:endParaRPr lang="en-GB" dirty="0">
              <a:solidFill>
                <a:schemeClr val="bg1"/>
              </a:solidFill>
              <a:ea typeface="Calibri"/>
              <a:cs typeface="Times New Roman"/>
            </a:endParaRPr>
          </a:p>
          <a:p>
            <a:pPr lvl="0" algn="ctr">
              <a:lnSpc>
                <a:spcPct val="115000"/>
              </a:lnSpc>
              <a:spcBef>
                <a:spcPts val="0"/>
              </a:spcBef>
              <a:buFont typeface="+mj-lt"/>
              <a:buAutoNum type="arabicPeriod"/>
            </a:pPr>
            <a:r>
              <a:rPr lang="en-US" dirty="0">
                <a:solidFill>
                  <a:schemeClr val="bg1"/>
                </a:solidFill>
                <a:latin typeface="Arial"/>
                <a:ea typeface="Calibri"/>
                <a:cs typeface="Times New Roman"/>
              </a:rPr>
              <a:t>Can’t save</a:t>
            </a:r>
            <a:endParaRPr lang="en-GB" dirty="0">
              <a:solidFill>
                <a:schemeClr val="bg1"/>
              </a:solidFill>
              <a:ea typeface="Calibri"/>
              <a:cs typeface="Times New Roman"/>
            </a:endParaRPr>
          </a:p>
          <a:p>
            <a:pPr algn="ctr"/>
            <a:endParaRPr lang="en-GB" dirty="0"/>
          </a:p>
        </p:txBody>
      </p:sp>
      <p:sp>
        <p:nvSpPr>
          <p:cNvPr id="6" name="Content Placeholder 5"/>
          <p:cNvSpPr>
            <a:spLocks noGrp="1"/>
          </p:cNvSpPr>
          <p:nvPr>
            <p:ph sz="half" idx="2"/>
          </p:nvPr>
        </p:nvSpPr>
        <p:spPr>
          <a:ln>
            <a:solidFill>
              <a:schemeClr val="accent1"/>
            </a:solidFill>
          </a:ln>
        </p:spPr>
        <p:txBody>
          <a:bodyPr>
            <a:normAutofit/>
          </a:bodyPr>
          <a:lstStyle/>
          <a:p>
            <a:pPr lvl="0" algn="ctr">
              <a:lnSpc>
                <a:spcPct val="115000"/>
              </a:lnSpc>
              <a:spcBef>
                <a:spcPts val="0"/>
              </a:spcBef>
              <a:buFont typeface="+mj-lt"/>
              <a:buAutoNum type="arabicPeriod"/>
            </a:pPr>
            <a:r>
              <a:rPr lang="en-US" sz="3000" dirty="0">
                <a:solidFill>
                  <a:schemeClr val="bg1"/>
                </a:solidFill>
                <a:latin typeface="Arial"/>
                <a:ea typeface="Calibri"/>
                <a:cs typeface="Times New Roman"/>
              </a:rPr>
              <a:t>Chooses us</a:t>
            </a:r>
            <a:endParaRPr lang="en-GB" sz="3000" dirty="0">
              <a:solidFill>
                <a:schemeClr val="bg1"/>
              </a:solidFill>
              <a:ea typeface="Calibri"/>
              <a:cs typeface="Times New Roman"/>
            </a:endParaRPr>
          </a:p>
          <a:p>
            <a:pPr lvl="0" algn="ctr">
              <a:lnSpc>
                <a:spcPct val="115000"/>
              </a:lnSpc>
              <a:spcBef>
                <a:spcPts val="0"/>
              </a:spcBef>
              <a:buFont typeface="+mj-lt"/>
              <a:buAutoNum type="arabicPeriod"/>
            </a:pPr>
            <a:r>
              <a:rPr lang="en-US" sz="3000" dirty="0">
                <a:solidFill>
                  <a:schemeClr val="bg1"/>
                </a:solidFill>
                <a:latin typeface="Arial"/>
                <a:ea typeface="Calibri"/>
                <a:cs typeface="Times New Roman"/>
              </a:rPr>
              <a:t>Makes us</a:t>
            </a:r>
            <a:endParaRPr lang="en-GB" sz="3000" dirty="0">
              <a:solidFill>
                <a:schemeClr val="bg1"/>
              </a:solidFill>
              <a:ea typeface="Calibri"/>
              <a:cs typeface="Times New Roman"/>
            </a:endParaRPr>
          </a:p>
          <a:p>
            <a:pPr lvl="0" algn="ctr">
              <a:lnSpc>
                <a:spcPct val="115000"/>
              </a:lnSpc>
              <a:spcBef>
                <a:spcPts val="0"/>
              </a:spcBef>
              <a:buFont typeface="+mj-lt"/>
              <a:buAutoNum type="arabicPeriod"/>
            </a:pPr>
            <a:r>
              <a:rPr lang="en-US" sz="3000" dirty="0">
                <a:solidFill>
                  <a:schemeClr val="bg1"/>
                </a:solidFill>
                <a:latin typeface="Arial"/>
                <a:ea typeface="Calibri"/>
                <a:cs typeface="Times New Roman"/>
              </a:rPr>
              <a:t>Is powerful</a:t>
            </a:r>
            <a:endParaRPr lang="en-GB" sz="3000" dirty="0">
              <a:solidFill>
                <a:schemeClr val="bg1"/>
              </a:solidFill>
              <a:ea typeface="Calibri"/>
              <a:cs typeface="Times New Roman"/>
            </a:endParaRPr>
          </a:p>
          <a:p>
            <a:pPr lvl="0" algn="ctr">
              <a:lnSpc>
                <a:spcPct val="115000"/>
              </a:lnSpc>
              <a:spcBef>
                <a:spcPts val="0"/>
              </a:spcBef>
              <a:buFont typeface="+mj-lt"/>
              <a:buAutoNum type="arabicPeriod"/>
            </a:pPr>
            <a:r>
              <a:rPr lang="en-US" sz="3000" dirty="0">
                <a:solidFill>
                  <a:schemeClr val="bg1"/>
                </a:solidFill>
                <a:latin typeface="Arial"/>
                <a:ea typeface="Calibri"/>
                <a:cs typeface="Times New Roman"/>
              </a:rPr>
              <a:t>Tells the future</a:t>
            </a:r>
            <a:endParaRPr lang="en-GB" sz="3000" dirty="0">
              <a:solidFill>
                <a:schemeClr val="bg1"/>
              </a:solidFill>
              <a:ea typeface="Calibri"/>
              <a:cs typeface="Times New Roman"/>
            </a:endParaRPr>
          </a:p>
          <a:p>
            <a:pPr lvl="0" algn="ctr">
              <a:lnSpc>
                <a:spcPct val="115000"/>
              </a:lnSpc>
              <a:spcBef>
                <a:spcPts val="0"/>
              </a:spcBef>
              <a:buFont typeface="+mj-lt"/>
              <a:buAutoNum type="arabicPeriod"/>
            </a:pPr>
            <a:r>
              <a:rPr lang="en-US" sz="3000" dirty="0">
                <a:solidFill>
                  <a:schemeClr val="bg1"/>
                </a:solidFill>
                <a:latin typeface="Arial"/>
                <a:ea typeface="Calibri"/>
                <a:cs typeface="Times New Roman"/>
              </a:rPr>
              <a:t>Carries us from birth</a:t>
            </a:r>
            <a:endParaRPr lang="en-GB" sz="3000" dirty="0">
              <a:solidFill>
                <a:schemeClr val="bg1"/>
              </a:solidFill>
              <a:ea typeface="Calibri"/>
              <a:cs typeface="Times New Roman"/>
            </a:endParaRPr>
          </a:p>
          <a:p>
            <a:pPr lvl="0" algn="ctr">
              <a:lnSpc>
                <a:spcPct val="115000"/>
              </a:lnSpc>
              <a:spcBef>
                <a:spcPts val="0"/>
              </a:spcBef>
              <a:buFont typeface="+mj-lt"/>
              <a:buAutoNum type="arabicPeriod"/>
            </a:pPr>
            <a:r>
              <a:rPr lang="en-US" sz="3000" dirty="0">
                <a:solidFill>
                  <a:schemeClr val="bg1"/>
                </a:solidFill>
                <a:latin typeface="Arial"/>
                <a:ea typeface="Calibri"/>
                <a:cs typeface="Times New Roman"/>
              </a:rPr>
              <a:t>Strengthens us</a:t>
            </a:r>
            <a:endParaRPr lang="en-GB" sz="3000" dirty="0">
              <a:solidFill>
                <a:schemeClr val="bg1"/>
              </a:solidFill>
              <a:ea typeface="Calibri"/>
              <a:cs typeface="Times New Roman"/>
            </a:endParaRPr>
          </a:p>
          <a:p>
            <a:pPr lvl="0" algn="ctr">
              <a:lnSpc>
                <a:spcPct val="115000"/>
              </a:lnSpc>
              <a:spcBef>
                <a:spcPts val="0"/>
              </a:spcBef>
              <a:buFont typeface="+mj-lt"/>
              <a:buAutoNum type="arabicPeriod"/>
            </a:pPr>
            <a:r>
              <a:rPr lang="en-US" sz="3000" dirty="0">
                <a:solidFill>
                  <a:schemeClr val="bg1"/>
                </a:solidFill>
                <a:latin typeface="Arial"/>
                <a:ea typeface="Calibri"/>
                <a:cs typeface="Times New Roman"/>
              </a:rPr>
              <a:t>Saves us</a:t>
            </a:r>
            <a:endParaRPr lang="en-GB" sz="3000" dirty="0">
              <a:solidFill>
                <a:schemeClr val="bg1"/>
              </a:solidFill>
              <a:ea typeface="Calibri"/>
              <a:cs typeface="Times New Roman"/>
            </a:endParaRPr>
          </a:p>
          <a:p>
            <a:pPr algn="ctr"/>
            <a:endParaRPr lang="en-GB" sz="3000" dirty="0"/>
          </a:p>
        </p:txBody>
      </p:sp>
    </p:spTree>
    <p:extLst>
      <p:ext uri="{BB962C8B-B14F-4D97-AF65-F5344CB8AC3E}">
        <p14:creationId xmlns:p14="http://schemas.microsoft.com/office/powerpoint/2010/main" val="33896412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0">
            <a:schemeClr val="accent6"/>
          </a:lnRef>
          <a:fillRef idx="3">
            <a:schemeClr val="accent6"/>
          </a:fillRef>
          <a:effectRef idx="3">
            <a:schemeClr val="accent6"/>
          </a:effectRef>
          <a:fontRef idx="minor">
            <a:schemeClr val="lt1"/>
          </a:fontRef>
        </p:style>
        <p:txBody>
          <a:bodyPr/>
          <a:lstStyle/>
          <a:p>
            <a:r>
              <a:rPr lang="en-US" dirty="0" err="1">
                <a:solidFill>
                  <a:schemeClr val="bg1"/>
                </a:solidFill>
              </a:rPr>
              <a:t>Nebucadnezzar’s</a:t>
            </a:r>
            <a:r>
              <a:rPr lang="en-US" dirty="0">
                <a:solidFill>
                  <a:schemeClr val="bg1"/>
                </a:solidFill>
              </a:rPr>
              <a:t> commands</a:t>
            </a:r>
            <a:endParaRPr lang="en-GB" dirty="0">
              <a:solidFill>
                <a:schemeClr val="bg1"/>
              </a:solidFill>
            </a:endParaRPr>
          </a:p>
        </p:txBody>
      </p:sp>
      <p:sp>
        <p:nvSpPr>
          <p:cNvPr id="3" name="Content Placeholder 2"/>
          <p:cNvSpPr>
            <a:spLocks noGrp="1"/>
          </p:cNvSpPr>
          <p:nvPr>
            <p:ph sz="half" idx="1"/>
          </p:nvPr>
        </p:nvSpPr>
        <p:spPr>
          <a:xfrm>
            <a:off x="304800" y="1676400"/>
            <a:ext cx="8534400" cy="4525963"/>
          </a:xfrm>
        </p:spPr>
        <p:txBody>
          <a:bodyPr>
            <a:noAutofit/>
          </a:bodyPr>
          <a:lstStyle/>
          <a:p>
            <a:r>
              <a:rPr lang="en-US" dirty="0">
                <a:solidFill>
                  <a:schemeClr val="bg1"/>
                </a:solidFill>
              </a:rPr>
              <a:t>(4) – you are commanded</a:t>
            </a:r>
          </a:p>
          <a:p>
            <a:r>
              <a:rPr lang="en-US" dirty="0">
                <a:solidFill>
                  <a:schemeClr val="bg1"/>
                </a:solidFill>
              </a:rPr>
              <a:t>(10) -  “didn’t you make a command”?</a:t>
            </a:r>
          </a:p>
          <a:p>
            <a:r>
              <a:rPr lang="en-US" dirty="0">
                <a:solidFill>
                  <a:schemeClr val="bg1"/>
                </a:solidFill>
              </a:rPr>
              <a:t>(13) – angry “bring them here”</a:t>
            </a:r>
          </a:p>
          <a:p>
            <a:r>
              <a:rPr lang="en-US" dirty="0">
                <a:solidFill>
                  <a:schemeClr val="bg1"/>
                </a:solidFill>
              </a:rPr>
              <a:t>(19) – berserk “heat it up,…keep going” xs7</a:t>
            </a:r>
          </a:p>
          <a:p>
            <a:r>
              <a:rPr lang="en-US" dirty="0">
                <a:solidFill>
                  <a:schemeClr val="bg1"/>
                </a:solidFill>
              </a:rPr>
              <a:t>(v22) – too urgent it killed the innocent</a:t>
            </a:r>
          </a:p>
          <a:p>
            <a:r>
              <a:rPr lang="en-US" dirty="0">
                <a:solidFill>
                  <a:schemeClr val="bg1"/>
                </a:solidFill>
              </a:rPr>
              <a:t>(v26) – exasperated “come out, get out”</a:t>
            </a:r>
          </a:p>
          <a:p>
            <a:r>
              <a:rPr lang="en-US" dirty="0">
                <a:solidFill>
                  <a:schemeClr val="bg1"/>
                </a:solidFill>
              </a:rPr>
              <a:t>(v28) – admits its not his day</a:t>
            </a:r>
          </a:p>
          <a:p>
            <a:r>
              <a:rPr lang="en-US" dirty="0">
                <a:solidFill>
                  <a:schemeClr val="bg1"/>
                </a:solidFill>
              </a:rPr>
              <a:t>(v29) – attempts to save face “don’t blaspheme that God” = only command upheld that day!</a:t>
            </a:r>
          </a:p>
          <a:p>
            <a:endParaRPr lang="en-GB" dirty="0">
              <a:solidFill>
                <a:schemeClr val="bg1"/>
              </a:solidFill>
            </a:endParaRPr>
          </a:p>
        </p:txBody>
      </p:sp>
    </p:spTree>
    <p:extLst>
      <p:ext uri="{BB962C8B-B14F-4D97-AF65-F5344CB8AC3E}">
        <p14:creationId xmlns:p14="http://schemas.microsoft.com/office/powerpoint/2010/main" val="19169150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bg1"/>
                </a:solidFill>
              </a:rPr>
              <a:t>The Charge v12</a:t>
            </a:r>
          </a:p>
        </p:txBody>
      </p:sp>
      <p:sp>
        <p:nvSpPr>
          <p:cNvPr id="3" name="Content Placeholder 2"/>
          <p:cNvSpPr>
            <a:spLocks noGrp="1"/>
          </p:cNvSpPr>
          <p:nvPr>
            <p:ph sz="half" idx="1"/>
          </p:nvPr>
        </p:nvSpPr>
        <p:spPr>
          <a:xfrm>
            <a:off x="457200" y="1600200"/>
            <a:ext cx="7924800" cy="4525963"/>
          </a:xfrm>
        </p:spPr>
        <p:txBody>
          <a:bodyPr/>
          <a:lstStyle/>
          <a:p>
            <a:pPr marL="514350" indent="-514350">
              <a:buFont typeface="+mj-lt"/>
              <a:buAutoNum type="arabicPeriod"/>
            </a:pPr>
            <a:r>
              <a:rPr lang="en-US" dirty="0">
                <a:solidFill>
                  <a:srgbClr val="FFFFFF"/>
                </a:solidFill>
              </a:rPr>
              <a:t>They are Jews.</a:t>
            </a:r>
          </a:p>
          <a:p>
            <a:pPr marL="514350" indent="-514350">
              <a:buFont typeface="+mj-lt"/>
              <a:buAutoNum type="arabicPeriod"/>
            </a:pPr>
            <a:r>
              <a:rPr lang="en-US" dirty="0">
                <a:solidFill>
                  <a:srgbClr val="FFFFFF"/>
                </a:solidFill>
              </a:rPr>
              <a:t>You gave them jobs</a:t>
            </a:r>
          </a:p>
          <a:p>
            <a:pPr marL="514350" indent="-514350">
              <a:buFont typeface="+mj-lt"/>
              <a:buAutoNum type="arabicPeriod"/>
            </a:pPr>
            <a:r>
              <a:rPr lang="en-US" dirty="0">
                <a:solidFill>
                  <a:srgbClr val="FFFFFF"/>
                </a:solidFill>
              </a:rPr>
              <a:t>They are leaders of Babylon</a:t>
            </a:r>
          </a:p>
          <a:p>
            <a:pPr marL="514350" indent="-514350">
              <a:buFont typeface="+mj-lt"/>
              <a:buAutoNum type="arabicPeriod"/>
            </a:pPr>
            <a:r>
              <a:rPr lang="en-US" dirty="0">
                <a:solidFill>
                  <a:srgbClr val="FFFFFF"/>
                </a:solidFill>
              </a:rPr>
              <a:t>Disrespecting you</a:t>
            </a:r>
          </a:p>
          <a:p>
            <a:pPr marL="514350" indent="-514350">
              <a:buFont typeface="+mj-lt"/>
              <a:buAutoNum type="arabicPeriod"/>
            </a:pPr>
            <a:r>
              <a:rPr lang="en-US" dirty="0">
                <a:solidFill>
                  <a:srgbClr val="FFFFFF"/>
                </a:solidFill>
              </a:rPr>
              <a:t>Refuse to serve Babylonian gods</a:t>
            </a:r>
          </a:p>
          <a:p>
            <a:pPr marL="514350" indent="-514350">
              <a:buFont typeface="+mj-lt"/>
              <a:buAutoNum type="arabicPeriod"/>
            </a:pPr>
            <a:r>
              <a:rPr lang="en-US" dirty="0">
                <a:solidFill>
                  <a:srgbClr val="FFFFFF"/>
                </a:solidFill>
              </a:rPr>
              <a:t>Refuse to worship the image</a:t>
            </a:r>
          </a:p>
          <a:p>
            <a:pPr marL="514350" indent="-514350">
              <a:buFont typeface="+mj-lt"/>
              <a:buAutoNum type="arabicPeriod"/>
            </a:pPr>
            <a:r>
              <a:rPr lang="en-US" dirty="0">
                <a:solidFill>
                  <a:srgbClr val="FFFFFF"/>
                </a:solidFill>
              </a:rPr>
              <a:t>You made the image</a:t>
            </a:r>
          </a:p>
          <a:p>
            <a:endParaRPr lang="en-US" dirty="0">
              <a:solidFill>
                <a:srgbClr val="FFFFFF"/>
              </a:solidFill>
            </a:endParaRPr>
          </a:p>
        </p:txBody>
      </p:sp>
    </p:spTree>
    <p:extLst>
      <p:ext uri="{BB962C8B-B14F-4D97-AF65-F5344CB8AC3E}">
        <p14:creationId xmlns:p14="http://schemas.microsoft.com/office/powerpoint/2010/main" val="37267872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FFFF"/>
                </a:solidFill>
              </a:rPr>
              <a:t>V17 - How?</a:t>
            </a:r>
          </a:p>
        </p:txBody>
      </p:sp>
      <p:sp>
        <p:nvSpPr>
          <p:cNvPr id="3" name="Content Placeholder 2"/>
          <p:cNvSpPr>
            <a:spLocks noGrp="1"/>
          </p:cNvSpPr>
          <p:nvPr>
            <p:ph sz="half" idx="1"/>
          </p:nvPr>
        </p:nvSpPr>
        <p:spPr>
          <a:xfrm>
            <a:off x="457200" y="1600200"/>
            <a:ext cx="7391400" cy="4525963"/>
          </a:xfrm>
        </p:spPr>
        <p:txBody>
          <a:bodyPr/>
          <a:lstStyle/>
          <a:p>
            <a:pPr marL="514350" indent="-514350">
              <a:buFont typeface="+mj-lt"/>
              <a:buAutoNum type="arabicPeriod"/>
            </a:pPr>
            <a:r>
              <a:rPr lang="en-US" dirty="0">
                <a:solidFill>
                  <a:srgbClr val="FFFFFF"/>
                </a:solidFill>
              </a:rPr>
              <a:t>God can save us from the furnace</a:t>
            </a:r>
          </a:p>
          <a:p>
            <a:pPr marL="514350" indent="-514350">
              <a:buFont typeface="+mj-lt"/>
              <a:buAutoNum type="arabicPeriod"/>
            </a:pPr>
            <a:r>
              <a:rPr lang="en-US" dirty="0">
                <a:solidFill>
                  <a:srgbClr val="FFFFFF"/>
                </a:solidFill>
              </a:rPr>
              <a:t>He will save us from you.</a:t>
            </a:r>
          </a:p>
          <a:p>
            <a:pPr marL="514350" indent="-514350">
              <a:buFont typeface="+mj-lt"/>
              <a:buAutoNum type="arabicPeriod"/>
            </a:pPr>
            <a:endParaRPr lang="en-US" dirty="0">
              <a:solidFill>
                <a:srgbClr val="FFFFFF"/>
              </a:solidFill>
            </a:endParaRPr>
          </a:p>
          <a:p>
            <a:pPr marL="0" indent="0" algn="ctr">
              <a:buNone/>
            </a:pPr>
            <a:r>
              <a:rPr lang="en-US" dirty="0">
                <a:solidFill>
                  <a:srgbClr val="FFFFFF"/>
                </a:solidFill>
              </a:rPr>
              <a:t>How??</a:t>
            </a:r>
          </a:p>
          <a:p>
            <a:pPr marL="514350" indent="-514350">
              <a:buFont typeface="+mj-lt"/>
              <a:buAutoNum type="arabicPeriod"/>
            </a:pPr>
            <a:r>
              <a:rPr lang="en-US" dirty="0">
                <a:solidFill>
                  <a:srgbClr val="FFFFFF"/>
                </a:solidFill>
              </a:rPr>
              <a:t>If saved from the furnace they are also saved from Nebuchadnezzar.</a:t>
            </a:r>
          </a:p>
          <a:p>
            <a:pPr marL="514350" indent="-514350">
              <a:buFont typeface="+mj-lt"/>
              <a:buAutoNum type="arabicPeriod"/>
            </a:pPr>
            <a:r>
              <a:rPr lang="en-US" dirty="0">
                <a:solidFill>
                  <a:srgbClr val="FFFFFF"/>
                </a:solidFill>
              </a:rPr>
              <a:t>If they die, they are also saved from Nebuchadnezzar.</a:t>
            </a:r>
          </a:p>
        </p:txBody>
      </p:sp>
    </p:spTree>
    <p:extLst>
      <p:ext uri="{BB962C8B-B14F-4D97-AF65-F5344CB8AC3E}">
        <p14:creationId xmlns:p14="http://schemas.microsoft.com/office/powerpoint/2010/main" val="37423112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user\Documents\FILING CABINET\D\Daniel\My Daniel\Daniel 3\daniel-3-furnace.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33400" y="228600"/>
            <a:ext cx="8351308" cy="6263481"/>
          </a:xfrm>
          <a:prstGeom prst="rect">
            <a:avLst/>
          </a:prstGeom>
          <a:noFill/>
          <a:extLst>
            <a:ext uri="{909E8E84-426E-40dd-AFC4-6F175D3DCCD1}">
              <a14:hiddenFill xmlns="" xmlns:a14="http://schemas.microsoft.com/office/drawing/2010/main">
                <a:solidFill>
                  <a:srgbClr val="FFFFFF"/>
                </a:solidFill>
              </a14:hiddenFill>
            </a:ext>
          </a:extLst>
        </p:spPr>
      </p:pic>
      <p:sp>
        <p:nvSpPr>
          <p:cNvPr id="5" name="Title 1"/>
          <p:cNvSpPr txBox="1">
            <a:spLocks/>
          </p:cNvSpPr>
          <p:nvPr/>
        </p:nvSpPr>
        <p:spPr>
          <a:xfrm>
            <a:off x="5867400" y="533398"/>
            <a:ext cx="2819400" cy="533401"/>
          </a:xfrm>
          <a:prstGeom prst="rect">
            <a:avLst/>
          </a:prstGeom>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fontScale="70000" lnSpcReduction="20000"/>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dirty="0"/>
              <a:t>I see four men…</a:t>
            </a:r>
            <a:endParaRPr lang="en-GB" dirty="0"/>
          </a:p>
        </p:txBody>
      </p:sp>
    </p:spTree>
    <p:extLst>
      <p:ext uri="{BB962C8B-B14F-4D97-AF65-F5344CB8AC3E}">
        <p14:creationId xmlns:p14="http://schemas.microsoft.com/office/powerpoint/2010/main" val="35443749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1026" name="Picture 2" descr="http://content.usatoday.com/life/_photos/2006/10/26/ramb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0800" y="1752600"/>
            <a:ext cx="3781425" cy="4290761"/>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9139165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2050" name="Picture 2" descr="http://www.deviantart.com/download/263849668/john_rambo_by_parpa-d4d37p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399" y="304800"/>
            <a:ext cx="4848225" cy="6331359"/>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8206909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rot="16200000">
            <a:off x="2095501" y="-266702"/>
            <a:ext cx="4952999" cy="8839201"/>
          </a:xfrm>
        </p:spPr>
        <p:txBody>
          <a:bodyPr>
            <a:normAutofit lnSpcReduction="10000"/>
          </a:bodyPr>
          <a:lstStyle/>
          <a:p>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God is acknowledged not because he is God, but because this helps to undergird the state. Herr Baldur von </a:t>
            </a:r>
            <a:r>
              <a:rPr lang="en-US" dirty="0" err="1">
                <a:ln w="18415" cmpd="sng">
                  <a:solidFill>
                    <a:srgbClr val="FFFFFF"/>
                  </a:solidFill>
                  <a:prstDash val="solid"/>
                </a:ln>
                <a:solidFill>
                  <a:srgbClr val="FFFFFF"/>
                </a:solidFill>
                <a:effectLst>
                  <a:outerShdw blurRad="63500" dir="3600000" algn="tl" rotWithShape="0">
                    <a:srgbClr val="000000">
                      <a:alpha val="70000"/>
                    </a:srgbClr>
                  </a:outerShdw>
                </a:effectLst>
              </a:rPr>
              <a:t>Schirach</a:t>
            </a: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 declared in 1936, </a:t>
            </a:r>
          </a:p>
          <a:p>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“﻿One cannot be a good German and at the same time deny God, but an arousal of faith in the eternal German is at the same time an arousal of faith in the eternal God. If we act as true Germans we act according to the laws of God. Whoever serves Adolf Hitler, the Führer, serves Germany, and whoever serves Germany serves God﻿”</a:t>
            </a:r>
            <a:endParaRPr lang="en-AU"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marL="0" indent="0">
              <a:buNone/>
            </a:pPr>
            <a:endParaRPr lang="en-US"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4" name="Title 3"/>
          <p:cNvSpPr>
            <a:spLocks noGrp="1"/>
          </p:cNvSpPr>
          <p:nvPr>
            <p:ph type="title"/>
          </p:nvPr>
        </p:nvSpPr>
        <p:spPr/>
        <p:style>
          <a:lnRef idx="0">
            <a:schemeClr val="accent6"/>
          </a:lnRef>
          <a:fillRef idx="3">
            <a:schemeClr val="accent6"/>
          </a:fillRef>
          <a:effectRef idx="3">
            <a:schemeClr val="accent6"/>
          </a:effectRef>
          <a:fontRef idx="minor">
            <a:schemeClr val="lt1"/>
          </a:fontRef>
        </p:style>
        <p:txBody>
          <a:bodyPr/>
          <a:lstStyle/>
          <a:p>
            <a:r>
              <a:rPr lang="en-US" dirty="0">
                <a:solidFill>
                  <a:schemeClr val="bg1"/>
                </a:solidFill>
              </a:rPr>
              <a:t>Chilling Comparison</a:t>
            </a:r>
            <a:endParaRPr lang="en-GB" dirty="0">
              <a:solidFill>
                <a:schemeClr val="bg1"/>
              </a:solidFill>
            </a:endParaRPr>
          </a:p>
        </p:txBody>
      </p:sp>
    </p:spTree>
    <p:extLst>
      <p:ext uri="{BB962C8B-B14F-4D97-AF65-F5344CB8AC3E}">
        <p14:creationId xmlns:p14="http://schemas.microsoft.com/office/powerpoint/2010/main" val="33228262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5193</TotalTime>
  <Words>418</Words>
  <Application>Microsoft Macintosh PowerPoint</Application>
  <PresentationFormat>On-screen Show (4:3)</PresentationFormat>
  <Paragraphs>67</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Helvetica</vt:lpstr>
      <vt:lpstr>Office Theme</vt:lpstr>
      <vt:lpstr>The Living God</vt:lpstr>
      <vt:lpstr>What was the image?</vt:lpstr>
      <vt:lpstr>The God Test is…  Who can predict the future?</vt:lpstr>
      <vt:lpstr>Babel ever seeks to recombine</vt:lpstr>
      <vt:lpstr>Modern Babylon</vt:lpstr>
      <vt:lpstr>Man v God (Isa 46)</vt:lpstr>
      <vt:lpstr>Nebucadnezzar’s commands</vt:lpstr>
      <vt:lpstr>The Charge v12</vt:lpstr>
      <vt:lpstr>V17 - How?</vt:lpstr>
      <vt:lpstr>PowerPoint Presentation</vt:lpstr>
      <vt:lpstr>PowerPoint Presentation</vt:lpstr>
      <vt:lpstr>PowerPoint Presentation</vt:lpstr>
      <vt:lpstr>Chilling Comparison</vt:lpstr>
    </vt:vector>
  </TitlesOfParts>
  <Company>NSW, Department of Education and Training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Matt</dc:creator>
  <cp:lastModifiedBy>Matt norton</cp:lastModifiedBy>
  <cp:revision>39</cp:revision>
  <dcterms:created xsi:type="dcterms:W3CDTF">2013-02-13T23:07:01Z</dcterms:created>
  <dcterms:modified xsi:type="dcterms:W3CDTF">2019-07-18T00:48:32Z</dcterms:modified>
</cp:coreProperties>
</file>