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63" r:id="rId4"/>
    <p:sldId id="262" r:id="rId5"/>
    <p:sldId id="276" r:id="rId6"/>
    <p:sldId id="260" r:id="rId7"/>
    <p:sldId id="270" r:id="rId8"/>
    <p:sldId id="275" r:id="rId9"/>
    <p:sldId id="271" r:id="rId10"/>
    <p:sldId id="273" r:id="rId11"/>
    <p:sldId id="274" r:id="rId12"/>
    <p:sldId id="261" r:id="rId13"/>
    <p:sldId id="264" r:id="rId14"/>
    <p:sldId id="265" r:id="rId15"/>
    <p:sldId id="266" r:id="rId16"/>
    <p:sldId id="259" r:id="rId17"/>
    <p:sldId id="257" r:id="rId18"/>
    <p:sldId id="272" r:id="rId19"/>
    <p:sldId id="278" r:id="rId20"/>
    <p:sldId id="279" r:id="rId21"/>
    <p:sldId id="267" r:id="rId22"/>
    <p:sldId id="268" r:id="rId23"/>
    <p:sldId id="269" r:id="rId24"/>
    <p:sldId id="27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60" autoAdjust="0"/>
    <p:restoredTop sz="94771"/>
  </p:normalViewPr>
  <p:slideViewPr>
    <p:cSldViewPr>
      <p:cViewPr varScale="1">
        <p:scale>
          <a:sx n="100" d="100"/>
          <a:sy n="100" d="100"/>
        </p:scale>
        <p:origin x="728" y="1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ED33942-602E-403C-8DC3-85C8AA7A7AC5}"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579314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D33942-602E-403C-8DC3-85C8AA7A7AC5}"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287263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D33942-602E-403C-8DC3-85C8AA7A7AC5}"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4109453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ED33942-602E-403C-8DC3-85C8AA7A7AC5}" type="datetimeFigureOut">
              <a:rPr lang="en-GB" smtClean="0"/>
              <a:t>17/07/2019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219976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ED33942-602E-403C-8DC3-85C8AA7A7AC5}" type="datetimeFigureOut">
              <a:rPr lang="en-GB" smtClean="0"/>
              <a:t>17/07/2019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938139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ED33942-602E-403C-8DC3-85C8AA7A7AC5}" type="datetimeFigureOut">
              <a:rPr lang="en-GB" smtClean="0"/>
              <a:t>17/07/2019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2816243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D33942-602E-403C-8DC3-85C8AA7A7AC5}" type="datetimeFigureOut">
              <a:rPr lang="en-GB" smtClean="0"/>
              <a:t>17/07/2019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3756026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D33942-602E-403C-8DC3-85C8AA7A7AC5}" type="datetimeFigureOut">
              <a:rPr lang="en-GB" smtClean="0"/>
              <a:t>17/07/2019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2899086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D33942-602E-403C-8DC3-85C8AA7A7AC5}" type="datetimeFigureOut">
              <a:rPr lang="en-GB" smtClean="0"/>
              <a:t>17/07/2019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1130675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D33942-602E-403C-8DC3-85C8AA7A7AC5}"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1749687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ED33942-602E-403C-8DC3-85C8AA7A7AC5}"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AAA01E-CE08-4379-A7FC-D3DE9606CEFC}" type="slidenum">
              <a:rPr lang="en-GB" smtClean="0"/>
              <a:t>‹#›</a:t>
            </a:fld>
            <a:endParaRPr lang="en-GB"/>
          </a:p>
        </p:txBody>
      </p:sp>
    </p:spTree>
    <p:extLst>
      <p:ext uri="{BB962C8B-B14F-4D97-AF65-F5344CB8AC3E}">
        <p14:creationId xmlns:p14="http://schemas.microsoft.com/office/powerpoint/2010/main" val="612704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BB57CD-C3A9-4FFE-B47A-EF49964CFE6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9028581"/>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D814D68-F7AC-4CEF-96C7-C5DE12CB8FA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12603702"/>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D1EED68-5C5F-44E6-9382-048DB46FC48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48051510"/>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7584C6B-19F5-4FCF-96A0-3E9BEF1CB01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33165884"/>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2275984-AFC1-4734-9E7F-661BF14590C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33642762"/>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0273A82-4AD0-4C47-B109-794CEA92CDB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93742190"/>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B6D02987-4299-44F4-B6E0-DCC3C7F4DD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69865199"/>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EDA690C-CEFC-4AAF-9397-16EEE774A72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07119407"/>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943CB3A-AD71-4F6D-A37C-C75CFCD298F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44147988"/>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B949A18-9A94-41A1-B1E1-ADF954DB4A2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1298106"/>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CC55D05-41E1-45EC-A6CD-FB69A59FB8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60467560"/>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D33942-602E-403C-8DC3-85C8AA7A7AC5}" type="datetimeFigureOut">
              <a:rPr lang="en-GB" smtClean="0"/>
              <a:t>17/07/2019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AA01E-CE08-4379-A7FC-D3DE9606CEFC}" type="slidenum">
              <a:rPr lang="en-GB" smtClean="0"/>
              <a:t>‹#›</a:t>
            </a:fld>
            <a:endParaRPr lang="en-GB"/>
          </a:p>
        </p:txBody>
      </p:sp>
    </p:spTree>
    <p:extLst>
      <p:ext uri="{BB962C8B-B14F-4D97-AF65-F5344CB8AC3E}">
        <p14:creationId xmlns:p14="http://schemas.microsoft.com/office/powerpoint/2010/main" val="3389289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3F59F2C-B07B-4EB8-BCD2-2C2CE5DCF088}"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66921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abylon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2625"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ctrTitle"/>
          </p:nvPr>
        </p:nvSpPr>
        <p:spPr>
          <a:xfrm>
            <a:off x="5943600" y="1600200"/>
            <a:ext cx="2971800" cy="2971800"/>
          </a:xfrm>
        </p:spPr>
        <p:style>
          <a:lnRef idx="0">
            <a:schemeClr val="accent5"/>
          </a:lnRef>
          <a:fillRef idx="3">
            <a:schemeClr val="accent5"/>
          </a:fillRef>
          <a:effectRef idx="3">
            <a:schemeClr val="accent5"/>
          </a:effectRef>
          <a:fontRef idx="minor">
            <a:schemeClr val="lt1"/>
          </a:fontRef>
        </p:style>
        <p:txBody>
          <a:bodyPr>
            <a:normAutofit/>
          </a:bodyPr>
          <a:lstStyle/>
          <a:p>
            <a:r>
              <a:rPr lang="en-US" sz="5400" dirty="0"/>
              <a:t>The </a:t>
            </a:r>
            <a:br>
              <a:rPr lang="en-US" sz="5400" dirty="0"/>
            </a:br>
            <a:r>
              <a:rPr lang="en-US" sz="6700" dirty="0"/>
              <a:t>Last</a:t>
            </a:r>
            <a:r>
              <a:rPr lang="en-US" sz="5400" dirty="0"/>
              <a:t> </a:t>
            </a:r>
            <a:r>
              <a:rPr lang="en-US" sz="6600" dirty="0"/>
              <a:t>Supper</a:t>
            </a:r>
            <a:endParaRPr lang="en-GB" sz="5400" dirty="0"/>
          </a:p>
        </p:txBody>
      </p:sp>
    </p:spTree>
    <p:extLst>
      <p:ext uri="{BB962C8B-B14F-4D97-AF65-F5344CB8AC3E}">
        <p14:creationId xmlns:p14="http://schemas.microsoft.com/office/powerpoint/2010/main" val="1015175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style>
          <a:lnRef idx="0">
            <a:schemeClr val="accent5"/>
          </a:lnRef>
          <a:fillRef idx="3">
            <a:schemeClr val="accent5"/>
          </a:fillRef>
          <a:effectRef idx="3">
            <a:schemeClr val="accent5"/>
          </a:effectRef>
          <a:fontRef idx="minor">
            <a:schemeClr val="lt1"/>
          </a:fontRef>
        </p:style>
        <p:txBody>
          <a:bodyPr/>
          <a:lstStyle/>
          <a:p>
            <a:r>
              <a:rPr lang="en-US" dirty="0"/>
              <a:t>Context of </a:t>
            </a:r>
            <a:r>
              <a:rPr lang="en-US" dirty="0" err="1"/>
              <a:t>Chp</a:t>
            </a:r>
            <a:r>
              <a:rPr lang="en-US" dirty="0"/>
              <a:t> 5</a:t>
            </a:r>
            <a:endParaRPr lang="en-GB" dirty="0"/>
          </a:p>
        </p:txBody>
      </p:sp>
      <p:sp>
        <p:nvSpPr>
          <p:cNvPr id="3" name="Content Placeholder 2"/>
          <p:cNvSpPr>
            <a:spLocks noGrp="1"/>
          </p:cNvSpPr>
          <p:nvPr>
            <p:ph idx="1"/>
          </p:nvPr>
        </p:nvSpPr>
        <p:spPr>
          <a:xfrm>
            <a:off x="228600" y="1905000"/>
            <a:ext cx="5638800" cy="3733800"/>
          </a:xfrm>
        </p:spPr>
        <p:txBody>
          <a:bodyPr>
            <a:noAutofit/>
          </a:bodyPr>
          <a:lstStyle/>
          <a:p>
            <a:r>
              <a:rPr lang="en-US" sz="3600" dirty="0">
                <a:solidFill>
                  <a:schemeClr val="bg1"/>
                </a:solidFill>
              </a:rPr>
              <a:t>539 BC</a:t>
            </a:r>
          </a:p>
          <a:p>
            <a:r>
              <a:rPr lang="en-US" sz="3600" dirty="0">
                <a:solidFill>
                  <a:schemeClr val="bg1"/>
                </a:solidFill>
              </a:rPr>
              <a:t>Daniel 84yrs</a:t>
            </a:r>
          </a:p>
          <a:p>
            <a:r>
              <a:rPr lang="en-US" sz="3600" dirty="0">
                <a:solidFill>
                  <a:schemeClr val="bg1"/>
                </a:solidFill>
              </a:rPr>
              <a:t>Nebuchadnezzar dead for 23 </a:t>
            </a:r>
            <a:r>
              <a:rPr lang="en-US" sz="3600" dirty="0" err="1">
                <a:solidFill>
                  <a:schemeClr val="bg1"/>
                </a:solidFill>
              </a:rPr>
              <a:t>yrs</a:t>
            </a:r>
            <a:endParaRPr lang="en-US" sz="3600" dirty="0">
              <a:solidFill>
                <a:schemeClr val="bg1"/>
              </a:solidFill>
            </a:endParaRPr>
          </a:p>
          <a:p>
            <a:r>
              <a:rPr lang="en-US" sz="3600" dirty="0">
                <a:solidFill>
                  <a:schemeClr val="bg1"/>
                </a:solidFill>
              </a:rPr>
              <a:t>Belshazzar ruling for 14 </a:t>
            </a:r>
            <a:r>
              <a:rPr lang="en-US" sz="3600" dirty="0" err="1">
                <a:solidFill>
                  <a:schemeClr val="bg1"/>
                </a:solidFill>
              </a:rPr>
              <a:t>yrs</a:t>
            </a:r>
            <a:endParaRPr lang="en-US" sz="3600" dirty="0">
              <a:solidFill>
                <a:schemeClr val="bg1"/>
              </a:solidFill>
            </a:endParaRPr>
          </a:p>
          <a:p>
            <a:r>
              <a:rPr lang="en-US" sz="3600" dirty="0" err="1">
                <a:solidFill>
                  <a:schemeClr val="bg1"/>
                </a:solidFill>
              </a:rPr>
              <a:t>Chp</a:t>
            </a:r>
            <a:r>
              <a:rPr lang="en-US" sz="3600" dirty="0">
                <a:solidFill>
                  <a:schemeClr val="bg1"/>
                </a:solidFill>
              </a:rPr>
              <a:t> 4 around 40 </a:t>
            </a:r>
            <a:r>
              <a:rPr lang="en-US" sz="3600" dirty="0" err="1">
                <a:solidFill>
                  <a:schemeClr val="bg1"/>
                </a:solidFill>
              </a:rPr>
              <a:t>yrs</a:t>
            </a:r>
            <a:r>
              <a:rPr lang="en-US" sz="3600" dirty="0">
                <a:solidFill>
                  <a:schemeClr val="bg1"/>
                </a:solidFill>
              </a:rPr>
              <a:t> ago</a:t>
            </a:r>
          </a:p>
          <a:p>
            <a:pPr marL="0" indent="0">
              <a:buNone/>
            </a:pPr>
            <a:endParaRPr lang="en-US" sz="3600" dirty="0">
              <a:solidFill>
                <a:schemeClr val="bg1"/>
              </a:solidFill>
            </a:endParaRPr>
          </a:p>
        </p:txBody>
      </p:sp>
      <p:pic>
        <p:nvPicPr>
          <p:cNvPr id="4" name="Picture 3"/>
          <p:cNvPicPr>
            <a:picLocks noChangeAspect="1"/>
          </p:cNvPicPr>
          <p:nvPr/>
        </p:nvPicPr>
        <p:blipFill>
          <a:blip r:embed="rId2"/>
          <a:stretch>
            <a:fillRect/>
          </a:stretch>
        </p:blipFill>
        <p:spPr>
          <a:xfrm>
            <a:off x="5943600" y="2082800"/>
            <a:ext cx="2740660" cy="3632200"/>
          </a:xfrm>
          <a:prstGeom prst="rect">
            <a:avLst/>
          </a:prstGeom>
        </p:spPr>
      </p:pic>
    </p:spTree>
    <p:extLst>
      <p:ext uri="{BB962C8B-B14F-4D97-AF65-F5344CB8AC3E}">
        <p14:creationId xmlns:p14="http://schemas.microsoft.com/office/powerpoint/2010/main" val="1828233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dirty="0"/>
              <a:t>Kings of Babylon</a:t>
            </a:r>
            <a:endParaRPr lang="en-GB" dirty="0"/>
          </a:p>
        </p:txBody>
      </p:sp>
      <p:sp>
        <p:nvSpPr>
          <p:cNvPr id="3" name="Content Placeholder 2"/>
          <p:cNvSpPr>
            <a:spLocks noGrp="1"/>
          </p:cNvSpPr>
          <p:nvPr>
            <p:ph idx="1"/>
          </p:nvPr>
        </p:nvSpPr>
        <p:spPr>
          <a:xfrm>
            <a:off x="1524000" y="2027237"/>
            <a:ext cx="6629400" cy="4525963"/>
          </a:xfrm>
        </p:spPr>
        <p:txBody>
          <a:bodyPr/>
          <a:lstStyle/>
          <a:p>
            <a:r>
              <a:rPr lang="en-GB" dirty="0">
                <a:solidFill>
                  <a:schemeClr val="bg1"/>
                </a:solidFill>
              </a:rPr>
              <a:t>Nebuchadnezzar – 605-562</a:t>
            </a:r>
          </a:p>
          <a:p>
            <a:r>
              <a:rPr lang="en-GB" dirty="0">
                <a:solidFill>
                  <a:schemeClr val="bg1"/>
                </a:solidFill>
              </a:rPr>
              <a:t>Evil-</a:t>
            </a:r>
            <a:r>
              <a:rPr lang="en-GB" dirty="0" err="1">
                <a:solidFill>
                  <a:schemeClr val="bg1"/>
                </a:solidFill>
              </a:rPr>
              <a:t>Merodach</a:t>
            </a:r>
            <a:r>
              <a:rPr lang="en-GB" dirty="0">
                <a:solidFill>
                  <a:schemeClr val="bg1"/>
                </a:solidFill>
              </a:rPr>
              <a:t> – 562-560</a:t>
            </a:r>
          </a:p>
          <a:p>
            <a:r>
              <a:rPr lang="en-GB" dirty="0" err="1">
                <a:solidFill>
                  <a:schemeClr val="bg1"/>
                </a:solidFill>
              </a:rPr>
              <a:t>Nergalsarezer</a:t>
            </a:r>
            <a:r>
              <a:rPr lang="en-GB" dirty="0">
                <a:solidFill>
                  <a:schemeClr val="bg1"/>
                </a:solidFill>
              </a:rPr>
              <a:t> – 562-556</a:t>
            </a:r>
          </a:p>
          <a:p>
            <a:r>
              <a:rPr lang="en-GB" dirty="0" err="1">
                <a:solidFill>
                  <a:schemeClr val="bg1"/>
                </a:solidFill>
              </a:rPr>
              <a:t>Labashi-Marduk</a:t>
            </a:r>
            <a:r>
              <a:rPr lang="en-GB" dirty="0">
                <a:solidFill>
                  <a:schemeClr val="bg1"/>
                </a:solidFill>
              </a:rPr>
              <a:t> – 556 (9 months)</a:t>
            </a:r>
          </a:p>
          <a:p>
            <a:r>
              <a:rPr lang="en-GB" dirty="0" err="1">
                <a:solidFill>
                  <a:schemeClr val="bg1"/>
                </a:solidFill>
              </a:rPr>
              <a:t>Nabonidus</a:t>
            </a:r>
            <a:r>
              <a:rPr lang="en-GB" dirty="0">
                <a:solidFill>
                  <a:schemeClr val="bg1"/>
                </a:solidFill>
              </a:rPr>
              <a:t> – 556-539</a:t>
            </a:r>
          </a:p>
          <a:p>
            <a:r>
              <a:rPr lang="en-GB" dirty="0">
                <a:solidFill>
                  <a:schemeClr val="bg1"/>
                </a:solidFill>
              </a:rPr>
              <a:t>Belshazzar – coregent 553-539</a:t>
            </a:r>
          </a:p>
          <a:p>
            <a:endParaRPr lang="en-GB" dirty="0">
              <a:solidFill>
                <a:schemeClr val="bg1"/>
              </a:solidFill>
            </a:endParaRPr>
          </a:p>
        </p:txBody>
      </p:sp>
    </p:spTree>
    <p:extLst>
      <p:ext uri="{BB962C8B-B14F-4D97-AF65-F5344CB8AC3E}">
        <p14:creationId xmlns:p14="http://schemas.microsoft.com/office/powerpoint/2010/main" val="1415202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0" y="1676400"/>
            <a:ext cx="3581400" cy="2697162"/>
          </a:xfrm>
        </p:spPr>
        <p:txBody>
          <a:bodyPr>
            <a:noAutofit/>
          </a:bodyPr>
          <a:lstStyle/>
          <a:p>
            <a:r>
              <a:rPr lang="en-US" sz="2400" dirty="0" err="1">
                <a:solidFill>
                  <a:schemeClr val="bg1"/>
                </a:solidFill>
              </a:rPr>
              <a:t>Nabonidus</a:t>
            </a:r>
            <a:r>
              <a:rPr lang="en-US" sz="2400" dirty="0">
                <a:solidFill>
                  <a:schemeClr val="bg1"/>
                </a:solidFill>
              </a:rPr>
              <a:t> in relief showing him praying to the moon, sun and Venus</a:t>
            </a:r>
          </a:p>
        </p:txBody>
      </p:sp>
      <p:pic>
        <p:nvPicPr>
          <p:cNvPr id="4" name="Content Placeholder 3"/>
          <p:cNvPicPr>
            <a:picLocks noGrp="1" noChangeAspect="1"/>
          </p:cNvPicPr>
          <p:nvPr>
            <p:ph idx="1"/>
          </p:nvPr>
        </p:nvPicPr>
        <p:blipFill rotWithShape="1">
          <a:blip r:embed="rId2"/>
          <a:srcRect l="-2365" r="-1712"/>
          <a:stretch/>
        </p:blipFill>
        <p:spPr>
          <a:xfrm>
            <a:off x="411414" y="773685"/>
            <a:ext cx="4465386" cy="5246115"/>
          </a:xfrm>
        </p:spPr>
      </p:pic>
    </p:spTree>
    <p:extLst>
      <p:ext uri="{BB962C8B-B14F-4D97-AF65-F5344CB8AC3E}">
        <p14:creationId xmlns:p14="http://schemas.microsoft.com/office/powerpoint/2010/main" val="3666670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08038"/>
            <a:ext cx="2971800" cy="2163762"/>
          </a:xfrm>
        </p:spPr>
        <p:style>
          <a:lnRef idx="0">
            <a:schemeClr val="accent5"/>
          </a:lnRef>
          <a:fillRef idx="3">
            <a:schemeClr val="accent5"/>
          </a:fillRef>
          <a:effectRef idx="3">
            <a:schemeClr val="accent5"/>
          </a:effectRef>
          <a:fontRef idx="minor">
            <a:schemeClr val="lt1"/>
          </a:fontRef>
        </p:style>
        <p:txBody>
          <a:bodyPr>
            <a:noAutofit/>
          </a:bodyPr>
          <a:lstStyle/>
          <a:p>
            <a:r>
              <a:rPr lang="en-US" sz="2800" dirty="0"/>
              <a:t>The </a:t>
            </a:r>
            <a:r>
              <a:rPr lang="en-US" sz="2800" dirty="0" err="1"/>
              <a:t>Nabonidus</a:t>
            </a:r>
            <a:r>
              <a:rPr lang="en-US" sz="2800" dirty="0"/>
              <a:t> Cylinder of Sippar on display in the British Museum</a:t>
            </a:r>
            <a:endParaRPr lang="en-GB" sz="2800" dirty="0">
              <a:solidFill>
                <a:schemeClr val="bg1"/>
              </a:solidFill>
            </a:endParaRPr>
          </a:p>
        </p:txBody>
      </p:sp>
      <p:sp>
        <p:nvSpPr>
          <p:cNvPr id="3" name="Content Placeholder 2"/>
          <p:cNvSpPr>
            <a:spLocks noGrp="1"/>
          </p:cNvSpPr>
          <p:nvPr>
            <p:ph idx="1"/>
          </p:nvPr>
        </p:nvSpPr>
        <p:spPr>
          <a:xfrm>
            <a:off x="457200" y="3581400"/>
            <a:ext cx="8229600" cy="2895600"/>
          </a:xfrm>
        </p:spPr>
        <p:txBody>
          <a:bodyPr/>
          <a:lstStyle/>
          <a:p>
            <a:pPr marL="0" indent="0" algn="just">
              <a:buNone/>
            </a:pPr>
            <a:r>
              <a:rPr lang="en-US" dirty="0">
                <a:solidFill>
                  <a:schemeClr val="bg1"/>
                </a:solidFill>
              </a:rPr>
              <a:t> “… and as for Belshazzar, the eldest son my offspring instill reverence for your great godhead in his heart and may he not commit any cultic mistake, may he be sated with a life of plenitude."… </a:t>
            </a: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3810000" y="308495"/>
            <a:ext cx="4816954" cy="3196705"/>
          </a:xfrm>
          <a:prstGeom prst="rect">
            <a:avLst/>
          </a:prstGeom>
        </p:spPr>
      </p:pic>
    </p:spTree>
    <p:extLst>
      <p:ext uri="{BB962C8B-B14F-4D97-AF65-F5344CB8AC3E}">
        <p14:creationId xmlns:p14="http://schemas.microsoft.com/office/powerpoint/2010/main" val="377045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5"/>
          <p:cNvSpPr>
            <a:spLocks noGrp="1" noChangeArrowheads="1"/>
          </p:cNvSpPr>
          <p:nvPr>
            <p:ph type="title"/>
          </p:nvPr>
        </p:nvSpPr>
        <p:spPr/>
        <p:txBody>
          <a:bodyPr/>
          <a:lstStyle/>
          <a:p>
            <a:endParaRPr lang="en-US"/>
          </a:p>
        </p:txBody>
      </p:sp>
      <p:pic>
        <p:nvPicPr>
          <p:cNvPr id="30724" name="Picture 4" descr="BABLEB~1"/>
          <p:cNvPicPr>
            <a:picLocks noGrp="1" noChangeAspect="1" noChangeArrowheads="1"/>
          </p:cNvPicPr>
          <p:nvPr>
            <p:ph idx="1"/>
          </p:nvPr>
        </p:nvPicPr>
        <p:blipFill>
          <a:blip r:embed="rId2" cstate="print"/>
          <a:srcRect/>
          <a:stretch>
            <a:fillRect/>
          </a:stretch>
        </p:blipFill>
        <p:spPr>
          <a:xfrm>
            <a:off x="0" y="-74613"/>
            <a:ext cx="9396413" cy="7107238"/>
          </a:xfrm>
          <a:noFill/>
          <a:ln/>
        </p:spPr>
      </p:pic>
      <p:sp>
        <p:nvSpPr>
          <p:cNvPr id="30727" name="WordArt 7"/>
          <p:cNvSpPr>
            <a:spLocks noChangeArrowheads="1" noChangeShapeType="1" noTextEdit="1"/>
          </p:cNvSpPr>
          <p:nvPr/>
        </p:nvSpPr>
        <p:spPr bwMode="auto">
          <a:xfrm rot="-1882848">
            <a:off x="269945" y="130147"/>
            <a:ext cx="2533650" cy="1943100"/>
          </a:xfrm>
          <a:prstGeom prst="rect">
            <a:avLst/>
          </a:prstGeom>
        </p:spPr>
        <p:txBody>
          <a:bodyPr wrap="none" fromWordArt="1">
            <a:prstTxWarp prst="textPlain">
              <a:avLst>
                <a:gd name="adj" fmla="val 50000"/>
              </a:avLst>
            </a:prstTxWarp>
          </a:bodyPr>
          <a:lstStyle/>
          <a:p>
            <a:r>
              <a:rPr lang="en-AU" sz="3600" b="1" kern="10" dirty="0">
                <a:ln w="12700">
                  <a:solidFill>
                    <a:srgbClr val="373737"/>
                  </a:solidFill>
                  <a:round/>
                  <a:headEnd/>
                  <a:tailEnd/>
                </a:ln>
                <a:solidFill>
                  <a:srgbClr val="FF6600"/>
                </a:solidFill>
                <a:effectLst>
                  <a:outerShdw dist="45791" dir="2021404" algn="ctr" rotWithShape="0">
                    <a:srgbClr val="9999FF"/>
                  </a:outerShdw>
                </a:effectLst>
                <a:latin typeface="Parade"/>
              </a:rPr>
              <a:t>Man's</a:t>
            </a:r>
          </a:p>
          <a:p>
            <a:r>
              <a:rPr lang="en-AU" sz="3600" b="1" kern="10" dirty="0">
                <a:ln w="12700">
                  <a:solidFill>
                    <a:srgbClr val="373737"/>
                  </a:solidFill>
                  <a:round/>
                  <a:headEnd/>
                  <a:tailEnd/>
                </a:ln>
                <a:solidFill>
                  <a:srgbClr val="FF6600"/>
                </a:solidFill>
                <a:effectLst>
                  <a:outerShdw dist="45791" dir="2021404" algn="ctr" rotWithShape="0">
                    <a:srgbClr val="9999FF"/>
                  </a:outerShdw>
                </a:effectLst>
                <a:latin typeface="Parade"/>
              </a:rPr>
              <a:t> awesome</a:t>
            </a:r>
          </a:p>
          <a:p>
            <a:r>
              <a:rPr lang="en-AU" sz="3600" b="1" kern="10" dirty="0">
                <a:ln w="12700">
                  <a:solidFill>
                    <a:srgbClr val="373737"/>
                  </a:solidFill>
                  <a:round/>
                  <a:headEnd/>
                  <a:tailEnd/>
                </a:ln>
                <a:solidFill>
                  <a:srgbClr val="FF6600"/>
                </a:solidFill>
                <a:effectLst>
                  <a:outerShdw dist="45791" dir="2021404" algn="ctr" rotWithShape="0">
                    <a:srgbClr val="9999FF"/>
                  </a:outerShdw>
                </a:effectLst>
                <a:latin typeface="Parade"/>
              </a:rPr>
              <a:t>Kingdom</a:t>
            </a:r>
          </a:p>
        </p:txBody>
      </p:sp>
    </p:spTree>
    <p:extLst>
      <p:ext uri="{BB962C8B-B14F-4D97-AF65-F5344CB8AC3E}">
        <p14:creationId xmlns:p14="http://schemas.microsoft.com/office/powerpoint/2010/main" val="2484086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Mission = To turn Jews into Babylonians.</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Filling the vessels with wine reveals their plan that Jews, full of Babylonian culture would forget their own Jewish culture and…</a:t>
            </a:r>
          </a:p>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Praise, serve,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honour</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sacrifice to and glorify the Babylonian gods.</a:t>
            </a:r>
          </a:p>
          <a:p>
            <a:r>
              <a:rPr lang="en-US" dirty="0">
                <a:ln w="18415" cmpd="sng">
                  <a:solidFill>
                    <a:srgbClr val="FFFFFF"/>
                  </a:solidFill>
                  <a:prstDash val="solid"/>
                </a:ln>
                <a:solidFill>
                  <a:srgbClr val="FFFF00"/>
                </a:solidFill>
                <a:effectLst>
                  <a:outerShdw blurRad="63500" dir="3600000" algn="tl" rotWithShape="0">
                    <a:srgbClr val="000000">
                      <a:alpha val="70000"/>
                    </a:srgbClr>
                  </a:outerShdw>
                </a:effectLst>
              </a:rPr>
              <a:t>Vessels are people - II </a:t>
            </a:r>
            <a:r>
              <a:rPr lang="en-US" dirty="0" err="1">
                <a:ln w="18415" cmpd="sng">
                  <a:solidFill>
                    <a:srgbClr val="FFFFFF"/>
                  </a:solidFill>
                  <a:prstDash val="solid"/>
                </a:ln>
                <a:solidFill>
                  <a:srgbClr val="FFFF00"/>
                </a:solidFill>
                <a:effectLst>
                  <a:outerShdw blurRad="63500" dir="3600000" algn="tl" rotWithShape="0">
                    <a:srgbClr val="000000">
                      <a:alpha val="70000"/>
                    </a:srgbClr>
                  </a:outerShdw>
                </a:effectLst>
              </a:rPr>
              <a:t>Cor</a:t>
            </a:r>
            <a:r>
              <a:rPr lang="en-US" dirty="0">
                <a:ln w="18415" cmpd="sng">
                  <a:solidFill>
                    <a:srgbClr val="FFFFFF"/>
                  </a:solidFill>
                  <a:prstDash val="solid"/>
                </a:ln>
                <a:solidFill>
                  <a:srgbClr val="FFFF00"/>
                </a:solidFill>
                <a:effectLst>
                  <a:outerShdw blurRad="63500" dir="3600000" algn="tl" rotWithShape="0">
                    <a:srgbClr val="000000">
                      <a:alpha val="70000"/>
                    </a:srgbClr>
                  </a:outerShdw>
                </a:effectLst>
              </a:rPr>
              <a:t> 4:7; I Pet 3:7; II Tim 2:20-23; </a:t>
            </a:r>
            <a:r>
              <a:rPr lang="en-US" dirty="0" err="1">
                <a:ln w="18415" cmpd="sng">
                  <a:solidFill>
                    <a:srgbClr val="FFFFFF"/>
                  </a:solidFill>
                  <a:prstDash val="solid"/>
                </a:ln>
                <a:solidFill>
                  <a:srgbClr val="FFFF00"/>
                </a:solidFill>
                <a:effectLst>
                  <a:outerShdw blurRad="63500" dir="3600000" algn="tl" rotWithShape="0">
                    <a:srgbClr val="000000">
                      <a:alpha val="70000"/>
                    </a:srgbClr>
                  </a:outerShdw>
                </a:effectLst>
              </a:rPr>
              <a:t>Jer</a:t>
            </a:r>
            <a:r>
              <a:rPr lang="en-US" dirty="0">
                <a:ln w="18415" cmpd="sng">
                  <a:solidFill>
                    <a:srgbClr val="FFFFFF"/>
                  </a:solidFill>
                  <a:prstDash val="solid"/>
                </a:ln>
                <a:solidFill>
                  <a:srgbClr val="FFFF00"/>
                </a:solidFill>
                <a:effectLst>
                  <a:outerShdw blurRad="63500" dir="3600000" algn="tl" rotWithShape="0">
                    <a:srgbClr val="000000">
                      <a:alpha val="70000"/>
                    </a:srgbClr>
                  </a:outerShdw>
                </a:effectLst>
              </a:rPr>
              <a:t> 27:19; Rev 2:27</a:t>
            </a:r>
            <a:endParaRPr lang="en-US" dirty="0">
              <a:solidFill>
                <a:srgbClr val="FFFF00"/>
              </a:solidFill>
            </a:endParaRPr>
          </a:p>
        </p:txBody>
      </p:sp>
      <p:sp>
        <p:nvSpPr>
          <p:cNvPr id="4"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dirty="0"/>
              <a:t>Babylonian wine in Israeli cups</a:t>
            </a:r>
            <a:endParaRPr lang="en-GB" dirty="0"/>
          </a:p>
        </p:txBody>
      </p:sp>
    </p:spTree>
    <p:extLst>
      <p:ext uri="{BB962C8B-B14F-4D97-AF65-F5344CB8AC3E}">
        <p14:creationId xmlns:p14="http://schemas.microsoft.com/office/powerpoint/2010/main" val="3587460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82" name="Picture 14" descr="REVELA~3"/>
          <p:cNvPicPr>
            <a:picLocks noGrp="1" noChangeAspect="1" noChangeArrowheads="1"/>
          </p:cNvPicPr>
          <p:nvPr>
            <p:ph sz="half" idx="1"/>
          </p:nvPr>
        </p:nvPicPr>
        <p:blipFill>
          <a:blip r:embed="rId2" cstate="print"/>
          <a:srcRect l="5275" t="12268"/>
          <a:stretch>
            <a:fillRect/>
          </a:stretch>
        </p:blipFill>
        <p:spPr>
          <a:xfrm>
            <a:off x="1600200" y="-171450"/>
            <a:ext cx="5586413" cy="7775575"/>
          </a:xfrm>
          <a:noFill/>
          <a:ln/>
        </p:spPr>
      </p:pic>
      <p:sp>
        <p:nvSpPr>
          <p:cNvPr id="32787" name="WordArt 19"/>
          <p:cNvSpPr>
            <a:spLocks noChangeArrowheads="1" noChangeShapeType="1" noTextEdit="1"/>
          </p:cNvSpPr>
          <p:nvPr/>
        </p:nvSpPr>
        <p:spPr bwMode="auto">
          <a:xfrm rot="-1854199">
            <a:off x="1670366" y="333375"/>
            <a:ext cx="2428875" cy="1028700"/>
          </a:xfrm>
          <a:prstGeom prst="rect">
            <a:avLst/>
          </a:prstGeom>
        </p:spPr>
        <p:txBody>
          <a:bodyPr wrap="none" fromWordArt="1">
            <a:prstTxWarp prst="textPlain">
              <a:avLst>
                <a:gd name="adj" fmla="val 50000"/>
              </a:avLst>
            </a:prstTxWarp>
          </a:bodyPr>
          <a:lstStyle/>
          <a:p>
            <a:r>
              <a:rPr lang="en-AU" sz="3600" b="1" kern="10" dirty="0">
                <a:ln w="12700">
                  <a:solidFill>
                    <a:srgbClr val="3333CC"/>
                  </a:solidFill>
                  <a:round/>
                  <a:headEnd/>
                  <a:tailEnd/>
                </a:ln>
                <a:solidFill>
                  <a:srgbClr val="FF6600"/>
                </a:solidFill>
                <a:effectLst>
                  <a:outerShdw dist="45791" dir="2021404" algn="ctr" rotWithShape="0">
                    <a:srgbClr val="9999FF"/>
                  </a:outerShdw>
                </a:effectLst>
                <a:latin typeface="Parade"/>
              </a:rPr>
              <a:t>God's</a:t>
            </a:r>
          </a:p>
          <a:p>
            <a:r>
              <a:rPr lang="en-AU" sz="3600" b="1" kern="10" dirty="0">
                <a:ln w="12700">
                  <a:solidFill>
                    <a:srgbClr val="3333CC"/>
                  </a:solidFill>
                  <a:round/>
                  <a:headEnd/>
                  <a:tailEnd/>
                </a:ln>
                <a:solidFill>
                  <a:srgbClr val="FF6600"/>
                </a:solidFill>
                <a:effectLst>
                  <a:outerShdw dist="45791" dir="2021404" algn="ctr" rotWithShape="0">
                    <a:srgbClr val="9999FF"/>
                  </a:outerShdw>
                </a:effectLst>
                <a:latin typeface="Parade"/>
              </a:rPr>
              <a:t>Perspective</a:t>
            </a:r>
          </a:p>
        </p:txBody>
      </p:sp>
    </p:spTree>
    <p:extLst>
      <p:ext uri="{BB962C8B-B14F-4D97-AF65-F5344CB8AC3E}">
        <p14:creationId xmlns:p14="http://schemas.microsoft.com/office/powerpoint/2010/main" val="2565012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1510145" y="277090"/>
            <a:ext cx="7971703" cy="7117124"/>
          </a:xfrm>
        </p:spPr>
        <p:txBody>
          <a:bodyPr>
            <a:normAutofit/>
          </a:bodyPr>
          <a:lstStyle/>
          <a:p>
            <a:pPr>
              <a:lnSpc>
                <a:spcPct val="90000"/>
              </a:lnSpc>
              <a:buFontTx/>
              <a:buNone/>
            </a:pPr>
            <a:r>
              <a:rPr lang="en-US" sz="45000" dirty="0">
                <a:solidFill>
                  <a:srgbClr val="CCFF33"/>
                </a:solidFill>
                <a:sym typeface="Webdings" pitchFamily="18" charset="2"/>
              </a:rPr>
              <a:t></a:t>
            </a:r>
          </a:p>
        </p:txBody>
      </p:sp>
      <p:sp>
        <p:nvSpPr>
          <p:cNvPr id="3076" name="Line 4"/>
          <p:cNvSpPr>
            <a:spLocks noChangeShapeType="1"/>
          </p:cNvSpPr>
          <p:nvPr/>
        </p:nvSpPr>
        <p:spPr bwMode="auto">
          <a:xfrm flipH="1">
            <a:off x="3779838" y="5516563"/>
            <a:ext cx="503237" cy="433387"/>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77" name="Line 5"/>
          <p:cNvSpPr>
            <a:spLocks noChangeShapeType="1"/>
          </p:cNvSpPr>
          <p:nvPr/>
        </p:nvSpPr>
        <p:spPr bwMode="auto">
          <a:xfrm flipH="1">
            <a:off x="3419475" y="3644900"/>
            <a:ext cx="431800" cy="504825"/>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78" name="Line 6"/>
          <p:cNvSpPr>
            <a:spLocks noChangeShapeType="1"/>
          </p:cNvSpPr>
          <p:nvPr/>
        </p:nvSpPr>
        <p:spPr bwMode="auto">
          <a:xfrm flipH="1">
            <a:off x="3419475" y="1557338"/>
            <a:ext cx="865188" cy="431800"/>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79" name="Line 7"/>
          <p:cNvSpPr>
            <a:spLocks noChangeShapeType="1"/>
          </p:cNvSpPr>
          <p:nvPr/>
        </p:nvSpPr>
        <p:spPr bwMode="auto">
          <a:xfrm flipH="1" flipV="1">
            <a:off x="3419475" y="981075"/>
            <a:ext cx="792163" cy="503238"/>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0" name="Line 8"/>
          <p:cNvSpPr>
            <a:spLocks noChangeShapeType="1"/>
          </p:cNvSpPr>
          <p:nvPr/>
        </p:nvSpPr>
        <p:spPr bwMode="auto">
          <a:xfrm flipH="1" flipV="1">
            <a:off x="4211638" y="836613"/>
            <a:ext cx="144462" cy="215900"/>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1" name="Line 9"/>
          <p:cNvSpPr>
            <a:spLocks noChangeShapeType="1"/>
          </p:cNvSpPr>
          <p:nvPr/>
        </p:nvSpPr>
        <p:spPr bwMode="auto">
          <a:xfrm>
            <a:off x="4716463" y="2636838"/>
            <a:ext cx="2160587" cy="2305050"/>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2" name="Line 10"/>
          <p:cNvSpPr>
            <a:spLocks noChangeShapeType="1"/>
          </p:cNvSpPr>
          <p:nvPr/>
        </p:nvSpPr>
        <p:spPr bwMode="auto">
          <a:xfrm>
            <a:off x="4643438" y="1341438"/>
            <a:ext cx="1081087" cy="287337"/>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3" name="Line 11"/>
          <p:cNvSpPr>
            <a:spLocks noChangeShapeType="1"/>
          </p:cNvSpPr>
          <p:nvPr/>
        </p:nvSpPr>
        <p:spPr bwMode="auto">
          <a:xfrm>
            <a:off x="4859338" y="1844675"/>
            <a:ext cx="936625" cy="863600"/>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4" name="Line 12"/>
          <p:cNvSpPr>
            <a:spLocks noChangeShapeType="1"/>
          </p:cNvSpPr>
          <p:nvPr/>
        </p:nvSpPr>
        <p:spPr bwMode="auto">
          <a:xfrm flipH="1">
            <a:off x="3059113" y="4076700"/>
            <a:ext cx="1081087" cy="1223963"/>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5" name="Line 13"/>
          <p:cNvSpPr>
            <a:spLocks noChangeShapeType="1"/>
          </p:cNvSpPr>
          <p:nvPr/>
        </p:nvSpPr>
        <p:spPr bwMode="auto">
          <a:xfrm>
            <a:off x="4643438" y="5516563"/>
            <a:ext cx="288925" cy="144462"/>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6" name="Line 14"/>
          <p:cNvSpPr>
            <a:spLocks noChangeShapeType="1"/>
          </p:cNvSpPr>
          <p:nvPr/>
        </p:nvSpPr>
        <p:spPr bwMode="auto">
          <a:xfrm>
            <a:off x="5076825" y="3716338"/>
            <a:ext cx="358775" cy="865187"/>
          </a:xfrm>
          <a:prstGeom prst="line">
            <a:avLst/>
          </a:prstGeom>
          <a:noFill/>
          <a:ln w="25400">
            <a:solidFill>
              <a:srgbClr val="FF6600"/>
            </a:solidFill>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087" name="Text Box 15"/>
          <p:cNvSpPr txBox="1">
            <a:spLocks noChangeArrowheads="1"/>
          </p:cNvSpPr>
          <p:nvPr/>
        </p:nvSpPr>
        <p:spPr bwMode="auto">
          <a:xfrm>
            <a:off x="4932363" y="4581525"/>
            <a:ext cx="1584325" cy="2033588"/>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a:solidFill>
                  <a:srgbClr val="FFFF00"/>
                </a:solidFill>
              </a:rPr>
              <a:t> </a:t>
            </a:r>
            <a:r>
              <a:rPr lang="en-AU" b="1">
                <a:solidFill>
                  <a:srgbClr val="FF66FF"/>
                </a:solidFill>
              </a:rPr>
              <a:t>HOLLOW</a:t>
            </a:r>
            <a:r>
              <a:rPr lang="en-AU">
                <a:solidFill>
                  <a:srgbClr val="9BCDFF"/>
                </a:solidFill>
              </a:rPr>
              <a:t> of the hand &amp; the </a:t>
            </a:r>
            <a:r>
              <a:rPr lang="en-AU" b="1">
                <a:solidFill>
                  <a:srgbClr val="FF66FF"/>
                </a:solidFill>
              </a:rPr>
              <a:t>SOLE</a:t>
            </a:r>
            <a:r>
              <a:rPr lang="en-AU">
                <a:solidFill>
                  <a:srgbClr val="9BCDFF"/>
                </a:solidFill>
              </a:rPr>
              <a:t> of the foot  *3709</a:t>
            </a:r>
          </a:p>
          <a:p>
            <a:pPr algn="ctr"/>
            <a:r>
              <a:rPr lang="en-AU">
                <a:solidFill>
                  <a:srgbClr val="9BCDFF"/>
                </a:solidFill>
              </a:rPr>
              <a:t>25:29; 37:16 “spoons”</a:t>
            </a:r>
            <a:endParaRPr lang="en-US">
              <a:solidFill>
                <a:srgbClr val="9BCDFF"/>
              </a:solidFill>
            </a:endParaRPr>
          </a:p>
        </p:txBody>
      </p:sp>
      <p:sp>
        <p:nvSpPr>
          <p:cNvPr id="3088" name="Text Box 16"/>
          <p:cNvSpPr txBox="1">
            <a:spLocks noChangeArrowheads="1"/>
          </p:cNvSpPr>
          <p:nvPr/>
        </p:nvSpPr>
        <p:spPr bwMode="auto">
          <a:xfrm>
            <a:off x="6877050" y="3860800"/>
            <a:ext cx="2089150" cy="2857500"/>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a:solidFill>
                  <a:srgbClr val="FF66FF"/>
                </a:solidFill>
              </a:rPr>
              <a:t>RIB</a:t>
            </a:r>
            <a:r>
              <a:rPr lang="en-AU">
                <a:solidFill>
                  <a:srgbClr val="9BCDFF"/>
                </a:solidFill>
              </a:rPr>
              <a:t>  *6763</a:t>
            </a:r>
          </a:p>
          <a:p>
            <a:pPr algn="ctr"/>
            <a:r>
              <a:rPr lang="en-AU">
                <a:solidFill>
                  <a:srgbClr val="9BCDFF"/>
                </a:solidFill>
              </a:rPr>
              <a:t> sides of the :- Ark 25:12,14; 37:5 “Side”</a:t>
            </a:r>
          </a:p>
          <a:p>
            <a:pPr algn="ctr"/>
            <a:r>
              <a:rPr lang="en-AU">
                <a:solidFill>
                  <a:srgbClr val="9BCDFF"/>
                </a:solidFill>
              </a:rPr>
              <a:t>The Tabernacle 26:20,26,27,35; 36:25,31,32</a:t>
            </a:r>
          </a:p>
          <a:p>
            <a:pPr algn="ctr"/>
            <a:r>
              <a:rPr lang="en-AU">
                <a:solidFill>
                  <a:srgbClr val="9BCDFF"/>
                </a:solidFill>
              </a:rPr>
              <a:t>Altar 27:7; 38:7</a:t>
            </a:r>
          </a:p>
          <a:p>
            <a:pPr algn="ctr"/>
            <a:r>
              <a:rPr lang="en-AU">
                <a:solidFill>
                  <a:srgbClr val="9BCDFF"/>
                </a:solidFill>
              </a:rPr>
              <a:t>AOI 30:4; 37:27 “corners”</a:t>
            </a:r>
            <a:endParaRPr lang="en-US">
              <a:solidFill>
                <a:srgbClr val="9BCDFF"/>
              </a:solidFill>
            </a:endParaRPr>
          </a:p>
        </p:txBody>
      </p:sp>
      <p:sp>
        <p:nvSpPr>
          <p:cNvPr id="3089" name="Text Box 17"/>
          <p:cNvSpPr txBox="1">
            <a:spLocks noChangeArrowheads="1"/>
          </p:cNvSpPr>
          <p:nvPr/>
        </p:nvSpPr>
        <p:spPr bwMode="auto">
          <a:xfrm>
            <a:off x="5795963" y="2276475"/>
            <a:ext cx="3203575" cy="1484313"/>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a:solidFill>
                  <a:srgbClr val="FF66FF"/>
                </a:solidFill>
              </a:rPr>
              <a:t>SHOULDERS</a:t>
            </a:r>
            <a:r>
              <a:rPr lang="en-AU">
                <a:solidFill>
                  <a:srgbClr val="9BCDFF"/>
                </a:solidFill>
              </a:rPr>
              <a:t>  *3802</a:t>
            </a:r>
          </a:p>
          <a:p>
            <a:pPr algn="ctr"/>
            <a:r>
              <a:rPr lang="en-AU">
                <a:solidFill>
                  <a:srgbClr val="9BCDFF"/>
                </a:solidFill>
              </a:rPr>
              <a:t>27:14-15; 38:14-15 “side”</a:t>
            </a:r>
          </a:p>
          <a:p>
            <a:pPr algn="ctr"/>
            <a:r>
              <a:rPr lang="en-AU">
                <a:solidFill>
                  <a:srgbClr val="9BCDFF"/>
                </a:solidFill>
              </a:rPr>
              <a:t>Two short curtain sections either side of outer court entrance</a:t>
            </a:r>
            <a:endParaRPr lang="en-US">
              <a:solidFill>
                <a:srgbClr val="9BCDFF"/>
              </a:solidFill>
            </a:endParaRPr>
          </a:p>
        </p:txBody>
      </p:sp>
      <p:sp>
        <p:nvSpPr>
          <p:cNvPr id="3090" name="Text Box 18"/>
          <p:cNvSpPr txBox="1">
            <a:spLocks noChangeArrowheads="1"/>
          </p:cNvSpPr>
          <p:nvPr/>
        </p:nvSpPr>
        <p:spPr bwMode="auto">
          <a:xfrm>
            <a:off x="5724525" y="981075"/>
            <a:ext cx="3203575" cy="1209675"/>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a:solidFill>
                  <a:srgbClr val="FF66FF"/>
                </a:solidFill>
                <a:effectLst>
                  <a:outerShdw blurRad="38100" dist="38100" dir="2700000" algn="tl">
                    <a:srgbClr val="000000"/>
                  </a:outerShdw>
                </a:effectLst>
              </a:rPr>
              <a:t>FACE</a:t>
            </a:r>
            <a:r>
              <a:rPr lang="en-AU">
                <a:solidFill>
                  <a:srgbClr val="9BCDFF"/>
                </a:solidFill>
              </a:rPr>
              <a:t>  *6440</a:t>
            </a:r>
          </a:p>
          <a:p>
            <a:pPr algn="ctr"/>
            <a:r>
              <a:rPr lang="en-AU">
                <a:solidFill>
                  <a:srgbClr val="9BCDFF"/>
                </a:solidFill>
              </a:rPr>
              <a:t>Used for various parts</a:t>
            </a:r>
          </a:p>
          <a:p>
            <a:pPr algn="ctr"/>
            <a:r>
              <a:rPr lang="en-AU">
                <a:solidFill>
                  <a:srgbClr val="9BCDFF"/>
                </a:solidFill>
              </a:rPr>
              <a:t>25:30; 26:9; 28:27; 28:37; 30:6</a:t>
            </a:r>
            <a:endParaRPr lang="en-US">
              <a:solidFill>
                <a:srgbClr val="9BCDFF"/>
              </a:solidFill>
            </a:endParaRPr>
          </a:p>
        </p:txBody>
      </p:sp>
      <p:sp>
        <p:nvSpPr>
          <p:cNvPr id="3091" name="Text Box 19"/>
          <p:cNvSpPr txBox="1">
            <a:spLocks noChangeArrowheads="1"/>
          </p:cNvSpPr>
          <p:nvPr/>
        </p:nvSpPr>
        <p:spPr bwMode="auto">
          <a:xfrm>
            <a:off x="3635375" y="188913"/>
            <a:ext cx="5329238" cy="660400"/>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a:solidFill>
                  <a:srgbClr val="9BCDFF"/>
                </a:solidFill>
              </a:rPr>
              <a:t>To </a:t>
            </a:r>
            <a:r>
              <a:rPr lang="en-AU" b="1">
                <a:solidFill>
                  <a:srgbClr val="FF66FF"/>
                </a:solidFill>
              </a:rPr>
              <a:t>THINK</a:t>
            </a:r>
            <a:r>
              <a:rPr lang="en-AU">
                <a:solidFill>
                  <a:srgbClr val="9BCDFF"/>
                </a:solidFill>
              </a:rPr>
              <a:t> or </a:t>
            </a:r>
            <a:r>
              <a:rPr lang="en-AU" b="1">
                <a:solidFill>
                  <a:srgbClr val="FF66FF"/>
                </a:solidFill>
              </a:rPr>
              <a:t>MEDITATE</a:t>
            </a:r>
            <a:r>
              <a:rPr lang="en-AU">
                <a:solidFill>
                  <a:srgbClr val="9BCDFF"/>
                </a:solidFill>
              </a:rPr>
              <a:t>  *2803</a:t>
            </a:r>
          </a:p>
          <a:p>
            <a:pPr algn="ctr"/>
            <a:r>
              <a:rPr lang="en-AU">
                <a:solidFill>
                  <a:srgbClr val="9BCDFF"/>
                </a:solidFill>
              </a:rPr>
              <a:t>The skilful work of the mishkan 26:1 “cunning”</a:t>
            </a:r>
            <a:endParaRPr lang="en-US">
              <a:solidFill>
                <a:srgbClr val="9BCDFF"/>
              </a:solidFill>
            </a:endParaRPr>
          </a:p>
        </p:txBody>
      </p:sp>
      <p:sp>
        <p:nvSpPr>
          <p:cNvPr id="3092" name="Text Box 20"/>
          <p:cNvSpPr txBox="1">
            <a:spLocks noChangeArrowheads="1"/>
          </p:cNvSpPr>
          <p:nvPr/>
        </p:nvSpPr>
        <p:spPr bwMode="auto">
          <a:xfrm>
            <a:off x="180110" y="71870"/>
            <a:ext cx="3203575" cy="1209675"/>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dirty="0">
                <a:solidFill>
                  <a:srgbClr val="FF66FF"/>
                </a:solidFill>
              </a:rPr>
              <a:t>MOUTH</a:t>
            </a:r>
            <a:r>
              <a:rPr lang="en-AU" dirty="0">
                <a:solidFill>
                  <a:srgbClr val="9BCDFF"/>
                </a:solidFill>
              </a:rPr>
              <a:t>  *6310</a:t>
            </a:r>
          </a:p>
          <a:p>
            <a:pPr algn="ctr"/>
            <a:r>
              <a:rPr lang="en-AU" dirty="0">
                <a:solidFill>
                  <a:srgbClr val="9BCDFF"/>
                </a:solidFill>
              </a:rPr>
              <a:t>Hole in the high priest’s blue robe</a:t>
            </a:r>
          </a:p>
          <a:p>
            <a:pPr algn="ctr"/>
            <a:r>
              <a:rPr lang="en-AU" dirty="0">
                <a:solidFill>
                  <a:srgbClr val="9BCDFF"/>
                </a:solidFill>
              </a:rPr>
              <a:t>28:32; 39:23 “hole”</a:t>
            </a:r>
            <a:endParaRPr lang="en-US" dirty="0">
              <a:solidFill>
                <a:srgbClr val="9BCDFF"/>
              </a:solidFill>
            </a:endParaRPr>
          </a:p>
        </p:txBody>
      </p:sp>
      <p:sp>
        <p:nvSpPr>
          <p:cNvPr id="3093" name="Text Box 21"/>
          <p:cNvSpPr txBox="1">
            <a:spLocks noChangeArrowheads="1"/>
          </p:cNvSpPr>
          <p:nvPr/>
        </p:nvSpPr>
        <p:spPr bwMode="auto">
          <a:xfrm>
            <a:off x="179388" y="1341438"/>
            <a:ext cx="3203575" cy="2582862"/>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a:solidFill>
                  <a:srgbClr val="FF66FF"/>
                </a:solidFill>
              </a:rPr>
              <a:t>LIPS</a:t>
            </a:r>
            <a:r>
              <a:rPr lang="en-AU">
                <a:solidFill>
                  <a:srgbClr val="9BCDFF"/>
                </a:solidFill>
              </a:rPr>
              <a:t>  *8193</a:t>
            </a:r>
          </a:p>
          <a:p>
            <a:pPr algn="ctr"/>
            <a:r>
              <a:rPr lang="en-AU">
                <a:solidFill>
                  <a:srgbClr val="9BCDFF"/>
                </a:solidFill>
              </a:rPr>
              <a:t>The binding around the hole in the HP’s blue robe</a:t>
            </a:r>
          </a:p>
          <a:p>
            <a:pPr algn="ctr"/>
            <a:r>
              <a:rPr lang="en-AU">
                <a:solidFill>
                  <a:srgbClr val="9BCDFF"/>
                </a:solidFill>
              </a:rPr>
              <a:t>28:32 “binding” 39:23 “band”</a:t>
            </a:r>
          </a:p>
          <a:p>
            <a:pPr algn="ctr"/>
            <a:r>
              <a:rPr lang="en-AU">
                <a:solidFill>
                  <a:srgbClr val="9BCDFF"/>
                </a:solidFill>
              </a:rPr>
              <a:t>Border of the breastplate 28:26; 39:19 “border”</a:t>
            </a:r>
          </a:p>
          <a:p>
            <a:pPr algn="ctr"/>
            <a:r>
              <a:rPr lang="en-AU">
                <a:solidFill>
                  <a:srgbClr val="9BCDFF"/>
                </a:solidFill>
              </a:rPr>
              <a:t>Edge of curtain 36:11 “edge”</a:t>
            </a:r>
          </a:p>
          <a:p>
            <a:pPr algn="ctr"/>
            <a:r>
              <a:rPr lang="en-AU">
                <a:solidFill>
                  <a:srgbClr val="9BCDFF"/>
                </a:solidFill>
              </a:rPr>
              <a:t>Edge of outer coverings 36:17 “edge”</a:t>
            </a:r>
            <a:endParaRPr lang="en-US">
              <a:solidFill>
                <a:srgbClr val="9BCDFF"/>
              </a:solidFill>
            </a:endParaRPr>
          </a:p>
        </p:txBody>
      </p:sp>
      <p:sp>
        <p:nvSpPr>
          <p:cNvPr id="3094" name="Text Box 22"/>
          <p:cNvSpPr txBox="1">
            <a:spLocks noChangeArrowheads="1"/>
          </p:cNvSpPr>
          <p:nvPr/>
        </p:nvSpPr>
        <p:spPr bwMode="auto">
          <a:xfrm>
            <a:off x="179388" y="4076700"/>
            <a:ext cx="3203575" cy="660400"/>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a:solidFill>
                  <a:srgbClr val="FF66FF"/>
                </a:solidFill>
              </a:rPr>
              <a:t>HAND</a:t>
            </a:r>
            <a:r>
              <a:rPr lang="en-AU">
                <a:solidFill>
                  <a:srgbClr val="9BCDFF"/>
                </a:solidFill>
              </a:rPr>
              <a:t>  *3027</a:t>
            </a:r>
          </a:p>
          <a:p>
            <a:pPr algn="ctr"/>
            <a:r>
              <a:rPr lang="en-AU">
                <a:solidFill>
                  <a:srgbClr val="9BCDFF"/>
                </a:solidFill>
              </a:rPr>
              <a:t>26:17,19; 36:22,24 “tenons”</a:t>
            </a:r>
            <a:endParaRPr lang="en-US">
              <a:solidFill>
                <a:srgbClr val="9BCDFF"/>
              </a:solidFill>
            </a:endParaRPr>
          </a:p>
        </p:txBody>
      </p:sp>
      <p:sp>
        <p:nvSpPr>
          <p:cNvPr id="3095" name="Text Box 23"/>
          <p:cNvSpPr txBox="1">
            <a:spLocks noChangeArrowheads="1"/>
          </p:cNvSpPr>
          <p:nvPr/>
        </p:nvSpPr>
        <p:spPr bwMode="auto">
          <a:xfrm>
            <a:off x="106363" y="4941888"/>
            <a:ext cx="2952750" cy="1758950"/>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a:solidFill>
                  <a:srgbClr val="FF66FF"/>
                </a:solidFill>
              </a:rPr>
              <a:t>LOINS</a:t>
            </a:r>
            <a:r>
              <a:rPr lang="en-AU">
                <a:solidFill>
                  <a:srgbClr val="9BCDFF"/>
                </a:solidFill>
              </a:rPr>
              <a:t>  *3409</a:t>
            </a:r>
          </a:p>
          <a:p>
            <a:pPr algn="ctr"/>
            <a:r>
              <a:rPr lang="en-AU">
                <a:solidFill>
                  <a:srgbClr val="9BCDFF"/>
                </a:solidFill>
              </a:rPr>
              <a:t>The stem of the lampstand</a:t>
            </a:r>
          </a:p>
          <a:p>
            <a:pPr algn="ctr"/>
            <a:r>
              <a:rPr lang="en-AU">
                <a:solidFill>
                  <a:srgbClr val="9BCDFF"/>
                </a:solidFill>
              </a:rPr>
              <a:t>25:31; 37:17 “shaft”</a:t>
            </a:r>
          </a:p>
          <a:p>
            <a:pPr algn="ctr"/>
            <a:r>
              <a:rPr lang="en-AU">
                <a:solidFill>
                  <a:srgbClr val="9BCDFF"/>
                </a:solidFill>
              </a:rPr>
              <a:t>Nth &amp; sth side of tabernacle</a:t>
            </a:r>
          </a:p>
          <a:p>
            <a:pPr algn="ctr"/>
            <a:r>
              <a:rPr lang="en-AU">
                <a:solidFill>
                  <a:srgbClr val="9BCDFF"/>
                </a:solidFill>
              </a:rPr>
              <a:t>40:22, 24 “side”</a:t>
            </a:r>
            <a:endParaRPr lang="en-US">
              <a:solidFill>
                <a:srgbClr val="9BCDFF"/>
              </a:solidFill>
            </a:endParaRPr>
          </a:p>
        </p:txBody>
      </p:sp>
      <p:sp>
        <p:nvSpPr>
          <p:cNvPr id="3096" name="Text Box 24"/>
          <p:cNvSpPr txBox="1">
            <a:spLocks noChangeArrowheads="1"/>
          </p:cNvSpPr>
          <p:nvPr/>
        </p:nvSpPr>
        <p:spPr bwMode="auto">
          <a:xfrm>
            <a:off x="3132138" y="5949950"/>
            <a:ext cx="1655762" cy="660400"/>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b="1">
                <a:solidFill>
                  <a:srgbClr val="FF66FF"/>
                </a:solidFill>
              </a:rPr>
              <a:t>FEET</a:t>
            </a:r>
            <a:r>
              <a:rPr lang="en-AU">
                <a:solidFill>
                  <a:srgbClr val="9BCDFF"/>
                </a:solidFill>
              </a:rPr>
              <a:t>  *7272</a:t>
            </a:r>
          </a:p>
          <a:p>
            <a:pPr algn="ctr"/>
            <a:r>
              <a:rPr lang="en-AU">
                <a:solidFill>
                  <a:srgbClr val="9BCDFF"/>
                </a:solidFill>
              </a:rPr>
              <a:t>25:26 TOS</a:t>
            </a:r>
            <a:endParaRPr lang="en-US">
              <a:solidFill>
                <a:srgbClr val="9BCDFF"/>
              </a:solidFill>
            </a:endParaRPr>
          </a:p>
        </p:txBody>
      </p:sp>
    </p:spTree>
    <p:extLst>
      <p:ext uri="{BB962C8B-B14F-4D97-AF65-F5344CB8AC3E}">
        <p14:creationId xmlns:p14="http://schemas.microsoft.com/office/powerpoint/2010/main" val="38718573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92"/>
                                        </p:tgtEl>
                                        <p:attrNameLst>
                                          <p:attrName>style.visibility</p:attrName>
                                        </p:attrNameLst>
                                      </p:cBhvr>
                                      <p:to>
                                        <p:strVal val="visible"/>
                                      </p:to>
                                    </p:set>
                                    <p:animEffect transition="in" filter="fade">
                                      <p:cBhvr>
                                        <p:cTn id="7" dur="2000"/>
                                        <p:tgtEl>
                                          <p:spTgt spid="30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9"/>
                                        </p:tgtEl>
                                        <p:attrNameLst>
                                          <p:attrName>style.visibility</p:attrName>
                                        </p:attrNameLst>
                                      </p:cBhvr>
                                      <p:to>
                                        <p:strVal val="visible"/>
                                      </p:to>
                                    </p:set>
                                    <p:animEffect transition="in" filter="fade">
                                      <p:cBhvr>
                                        <p:cTn id="10" dur="2000"/>
                                        <p:tgtEl>
                                          <p:spTgt spid="3079"/>
                                        </p:tgtEl>
                                      </p:cBhvr>
                                    </p:animEffect>
                                  </p:childTnLst>
                                </p:cTn>
                              </p:par>
                            </p:childTnLst>
                          </p:cTn>
                        </p:par>
                        <p:par>
                          <p:cTn id="11" fill="hold" nodeType="afterGroup">
                            <p:stCondLst>
                              <p:cond delay="2000"/>
                            </p:stCondLst>
                            <p:childTnLst>
                              <p:par>
                                <p:cTn id="12" presetID="10" presetClass="entr" presetSubtype="0" fill="hold" grpId="0" nodeType="afterEffect">
                                  <p:stCondLst>
                                    <p:cond delay="500"/>
                                  </p:stCondLst>
                                  <p:childTnLst>
                                    <p:set>
                                      <p:cBhvr>
                                        <p:cTn id="13" dur="1" fill="hold">
                                          <p:stCondLst>
                                            <p:cond delay="0"/>
                                          </p:stCondLst>
                                        </p:cTn>
                                        <p:tgtEl>
                                          <p:spTgt spid="3093"/>
                                        </p:tgtEl>
                                        <p:attrNameLst>
                                          <p:attrName>style.visibility</p:attrName>
                                        </p:attrNameLst>
                                      </p:cBhvr>
                                      <p:to>
                                        <p:strVal val="visible"/>
                                      </p:to>
                                    </p:set>
                                    <p:animEffect transition="in" filter="fade">
                                      <p:cBhvr>
                                        <p:cTn id="14" dur="2000"/>
                                        <p:tgtEl>
                                          <p:spTgt spid="309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fade">
                                      <p:cBhvr>
                                        <p:cTn id="17" dur="2000"/>
                                        <p:tgtEl>
                                          <p:spTgt spid="3078"/>
                                        </p:tgtEl>
                                      </p:cBhvr>
                                    </p:animEffect>
                                  </p:childTnLst>
                                </p:cTn>
                              </p:par>
                            </p:childTnLst>
                          </p:cTn>
                        </p:par>
                        <p:par>
                          <p:cTn id="18" fill="hold" nodeType="afterGroup">
                            <p:stCondLst>
                              <p:cond delay="4500"/>
                            </p:stCondLst>
                            <p:childTnLst>
                              <p:par>
                                <p:cTn id="19" presetID="10" presetClass="entr" presetSubtype="0" fill="hold" grpId="0" nodeType="afterEffect">
                                  <p:stCondLst>
                                    <p:cond delay="500"/>
                                  </p:stCondLst>
                                  <p:childTnLst>
                                    <p:set>
                                      <p:cBhvr>
                                        <p:cTn id="20" dur="1" fill="hold">
                                          <p:stCondLst>
                                            <p:cond delay="0"/>
                                          </p:stCondLst>
                                        </p:cTn>
                                        <p:tgtEl>
                                          <p:spTgt spid="3094"/>
                                        </p:tgtEl>
                                        <p:attrNameLst>
                                          <p:attrName>style.visibility</p:attrName>
                                        </p:attrNameLst>
                                      </p:cBhvr>
                                      <p:to>
                                        <p:strVal val="visible"/>
                                      </p:to>
                                    </p:set>
                                    <p:animEffect transition="in" filter="fade">
                                      <p:cBhvr>
                                        <p:cTn id="21" dur="2000"/>
                                        <p:tgtEl>
                                          <p:spTgt spid="309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77"/>
                                        </p:tgtEl>
                                        <p:attrNameLst>
                                          <p:attrName>style.visibility</p:attrName>
                                        </p:attrNameLst>
                                      </p:cBhvr>
                                      <p:to>
                                        <p:strVal val="visible"/>
                                      </p:to>
                                    </p:set>
                                    <p:animEffect transition="in" filter="fade">
                                      <p:cBhvr>
                                        <p:cTn id="24" dur="2000"/>
                                        <p:tgtEl>
                                          <p:spTgt spid="3077"/>
                                        </p:tgtEl>
                                      </p:cBhvr>
                                    </p:animEffect>
                                  </p:childTnLst>
                                </p:cTn>
                              </p:par>
                            </p:childTnLst>
                          </p:cTn>
                        </p:par>
                        <p:par>
                          <p:cTn id="25" fill="hold" nodeType="afterGroup">
                            <p:stCondLst>
                              <p:cond delay="7000"/>
                            </p:stCondLst>
                            <p:childTnLst>
                              <p:par>
                                <p:cTn id="26" presetID="10" presetClass="entr" presetSubtype="0" fill="hold" grpId="0" nodeType="afterEffect">
                                  <p:stCondLst>
                                    <p:cond delay="500"/>
                                  </p:stCondLst>
                                  <p:childTnLst>
                                    <p:set>
                                      <p:cBhvr>
                                        <p:cTn id="27" dur="1" fill="hold">
                                          <p:stCondLst>
                                            <p:cond delay="0"/>
                                          </p:stCondLst>
                                        </p:cTn>
                                        <p:tgtEl>
                                          <p:spTgt spid="3095"/>
                                        </p:tgtEl>
                                        <p:attrNameLst>
                                          <p:attrName>style.visibility</p:attrName>
                                        </p:attrNameLst>
                                      </p:cBhvr>
                                      <p:to>
                                        <p:strVal val="visible"/>
                                      </p:to>
                                    </p:set>
                                    <p:animEffect transition="in" filter="fade">
                                      <p:cBhvr>
                                        <p:cTn id="28" dur="2000"/>
                                        <p:tgtEl>
                                          <p:spTgt spid="309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84"/>
                                        </p:tgtEl>
                                        <p:attrNameLst>
                                          <p:attrName>style.visibility</p:attrName>
                                        </p:attrNameLst>
                                      </p:cBhvr>
                                      <p:to>
                                        <p:strVal val="visible"/>
                                      </p:to>
                                    </p:set>
                                    <p:animEffect transition="in" filter="fade">
                                      <p:cBhvr>
                                        <p:cTn id="31" dur="2000"/>
                                        <p:tgtEl>
                                          <p:spTgt spid="3084"/>
                                        </p:tgtEl>
                                      </p:cBhvr>
                                    </p:animEffect>
                                  </p:childTnLst>
                                </p:cTn>
                              </p:par>
                            </p:childTnLst>
                          </p:cTn>
                        </p:par>
                        <p:par>
                          <p:cTn id="32" fill="hold" nodeType="afterGroup">
                            <p:stCondLst>
                              <p:cond delay="9500"/>
                            </p:stCondLst>
                            <p:childTnLst>
                              <p:par>
                                <p:cTn id="33" presetID="10" presetClass="entr" presetSubtype="0" fill="hold" grpId="0" nodeType="afterEffect">
                                  <p:stCondLst>
                                    <p:cond delay="500"/>
                                  </p:stCondLst>
                                  <p:childTnLst>
                                    <p:set>
                                      <p:cBhvr>
                                        <p:cTn id="34" dur="1" fill="hold">
                                          <p:stCondLst>
                                            <p:cond delay="0"/>
                                          </p:stCondLst>
                                        </p:cTn>
                                        <p:tgtEl>
                                          <p:spTgt spid="3096"/>
                                        </p:tgtEl>
                                        <p:attrNameLst>
                                          <p:attrName>style.visibility</p:attrName>
                                        </p:attrNameLst>
                                      </p:cBhvr>
                                      <p:to>
                                        <p:strVal val="visible"/>
                                      </p:to>
                                    </p:set>
                                    <p:animEffect transition="in" filter="fade">
                                      <p:cBhvr>
                                        <p:cTn id="35" dur="2000"/>
                                        <p:tgtEl>
                                          <p:spTgt spid="309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76"/>
                                        </p:tgtEl>
                                        <p:attrNameLst>
                                          <p:attrName>style.visibility</p:attrName>
                                        </p:attrNameLst>
                                      </p:cBhvr>
                                      <p:to>
                                        <p:strVal val="visible"/>
                                      </p:to>
                                    </p:set>
                                    <p:animEffect transition="in" filter="fade">
                                      <p:cBhvr>
                                        <p:cTn id="38" dur="2000"/>
                                        <p:tgtEl>
                                          <p:spTgt spid="3076"/>
                                        </p:tgtEl>
                                      </p:cBhvr>
                                    </p:animEffect>
                                  </p:childTnLst>
                                </p:cTn>
                              </p:par>
                            </p:childTnLst>
                          </p:cTn>
                        </p:par>
                        <p:par>
                          <p:cTn id="39" fill="hold" nodeType="afterGroup">
                            <p:stCondLst>
                              <p:cond delay="12000"/>
                            </p:stCondLst>
                            <p:childTnLst>
                              <p:par>
                                <p:cTn id="40" presetID="10" presetClass="entr" presetSubtype="0" fill="hold" grpId="0" nodeType="afterEffect">
                                  <p:stCondLst>
                                    <p:cond delay="500"/>
                                  </p:stCondLst>
                                  <p:childTnLst>
                                    <p:set>
                                      <p:cBhvr>
                                        <p:cTn id="41" dur="1" fill="hold">
                                          <p:stCondLst>
                                            <p:cond delay="0"/>
                                          </p:stCondLst>
                                        </p:cTn>
                                        <p:tgtEl>
                                          <p:spTgt spid="3087"/>
                                        </p:tgtEl>
                                        <p:attrNameLst>
                                          <p:attrName>style.visibility</p:attrName>
                                        </p:attrNameLst>
                                      </p:cBhvr>
                                      <p:to>
                                        <p:strVal val="visible"/>
                                      </p:to>
                                    </p:set>
                                    <p:animEffect transition="in" filter="fade">
                                      <p:cBhvr>
                                        <p:cTn id="42" dur="2000"/>
                                        <p:tgtEl>
                                          <p:spTgt spid="308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085"/>
                                        </p:tgtEl>
                                        <p:attrNameLst>
                                          <p:attrName>style.visibility</p:attrName>
                                        </p:attrNameLst>
                                      </p:cBhvr>
                                      <p:to>
                                        <p:strVal val="visible"/>
                                      </p:to>
                                    </p:set>
                                    <p:animEffect transition="in" filter="fade">
                                      <p:cBhvr>
                                        <p:cTn id="45" dur="2000"/>
                                        <p:tgtEl>
                                          <p:spTgt spid="30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86"/>
                                        </p:tgtEl>
                                        <p:attrNameLst>
                                          <p:attrName>style.visibility</p:attrName>
                                        </p:attrNameLst>
                                      </p:cBhvr>
                                      <p:to>
                                        <p:strVal val="visible"/>
                                      </p:to>
                                    </p:set>
                                    <p:animEffect transition="in" filter="fade">
                                      <p:cBhvr>
                                        <p:cTn id="48" dur="2000"/>
                                        <p:tgtEl>
                                          <p:spTgt spid="3086"/>
                                        </p:tgtEl>
                                      </p:cBhvr>
                                    </p:animEffect>
                                  </p:childTnLst>
                                </p:cTn>
                              </p:par>
                            </p:childTnLst>
                          </p:cTn>
                        </p:par>
                        <p:par>
                          <p:cTn id="49" fill="hold" nodeType="afterGroup">
                            <p:stCondLst>
                              <p:cond delay="14500"/>
                            </p:stCondLst>
                            <p:childTnLst>
                              <p:par>
                                <p:cTn id="50" presetID="10" presetClass="entr" presetSubtype="0" fill="hold" grpId="0" nodeType="afterEffect">
                                  <p:stCondLst>
                                    <p:cond delay="500"/>
                                  </p:stCondLst>
                                  <p:childTnLst>
                                    <p:set>
                                      <p:cBhvr>
                                        <p:cTn id="51" dur="1" fill="hold">
                                          <p:stCondLst>
                                            <p:cond delay="0"/>
                                          </p:stCondLst>
                                        </p:cTn>
                                        <p:tgtEl>
                                          <p:spTgt spid="3088"/>
                                        </p:tgtEl>
                                        <p:attrNameLst>
                                          <p:attrName>style.visibility</p:attrName>
                                        </p:attrNameLst>
                                      </p:cBhvr>
                                      <p:to>
                                        <p:strVal val="visible"/>
                                      </p:to>
                                    </p:set>
                                    <p:animEffect transition="in" filter="fade">
                                      <p:cBhvr>
                                        <p:cTn id="52" dur="2000"/>
                                        <p:tgtEl>
                                          <p:spTgt spid="308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81"/>
                                        </p:tgtEl>
                                        <p:attrNameLst>
                                          <p:attrName>style.visibility</p:attrName>
                                        </p:attrNameLst>
                                      </p:cBhvr>
                                      <p:to>
                                        <p:strVal val="visible"/>
                                      </p:to>
                                    </p:set>
                                    <p:animEffect transition="in" filter="fade">
                                      <p:cBhvr>
                                        <p:cTn id="55" dur="2000"/>
                                        <p:tgtEl>
                                          <p:spTgt spid="3081"/>
                                        </p:tgtEl>
                                      </p:cBhvr>
                                    </p:animEffect>
                                  </p:childTnLst>
                                </p:cTn>
                              </p:par>
                            </p:childTnLst>
                          </p:cTn>
                        </p:par>
                        <p:par>
                          <p:cTn id="56" fill="hold" nodeType="afterGroup">
                            <p:stCondLst>
                              <p:cond delay="17000"/>
                            </p:stCondLst>
                            <p:childTnLst>
                              <p:par>
                                <p:cTn id="57" presetID="10" presetClass="entr" presetSubtype="0" fill="hold" nodeType="afterEffect">
                                  <p:stCondLst>
                                    <p:cond delay="500"/>
                                  </p:stCondLst>
                                  <p:childTnLst>
                                    <p:set>
                                      <p:cBhvr>
                                        <p:cTn id="58" dur="1" fill="hold">
                                          <p:stCondLst>
                                            <p:cond delay="0"/>
                                          </p:stCondLst>
                                        </p:cTn>
                                        <p:tgtEl>
                                          <p:spTgt spid="3089">
                                            <p:txEl>
                                              <p:pRg st="2" end="2"/>
                                            </p:txEl>
                                          </p:spTgt>
                                        </p:tgtEl>
                                        <p:attrNameLst>
                                          <p:attrName>style.visibility</p:attrName>
                                        </p:attrNameLst>
                                      </p:cBhvr>
                                      <p:to>
                                        <p:strVal val="visible"/>
                                      </p:to>
                                    </p:set>
                                    <p:animEffect transition="in" filter="fade">
                                      <p:cBhvr>
                                        <p:cTn id="59" dur="2000"/>
                                        <p:tgtEl>
                                          <p:spTgt spid="3089">
                                            <p:txEl>
                                              <p:pRg st="2" end="2"/>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089">
                                            <p:bg/>
                                          </p:spTgt>
                                        </p:tgtEl>
                                        <p:attrNameLst>
                                          <p:attrName>style.visibility</p:attrName>
                                        </p:attrNameLst>
                                      </p:cBhvr>
                                      <p:to>
                                        <p:strVal val="visible"/>
                                      </p:to>
                                    </p:set>
                                    <p:animEffect transition="in" filter="fade">
                                      <p:cBhvr>
                                        <p:cTn id="62" dur="2000"/>
                                        <p:tgtEl>
                                          <p:spTgt spid="3089">
                                            <p:bg/>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89">
                                            <p:txEl>
                                              <p:pRg st="0" end="0"/>
                                            </p:txEl>
                                          </p:spTgt>
                                        </p:tgtEl>
                                        <p:attrNameLst>
                                          <p:attrName>style.visibility</p:attrName>
                                        </p:attrNameLst>
                                      </p:cBhvr>
                                      <p:to>
                                        <p:strVal val="visible"/>
                                      </p:to>
                                    </p:set>
                                    <p:animEffect transition="in" filter="fade">
                                      <p:cBhvr>
                                        <p:cTn id="65" dur="2000"/>
                                        <p:tgtEl>
                                          <p:spTgt spid="3089">
                                            <p:txEl>
                                              <p:pRg st="0" end="0"/>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089">
                                            <p:txEl>
                                              <p:pRg st="1" end="1"/>
                                            </p:txEl>
                                          </p:spTgt>
                                        </p:tgtEl>
                                        <p:attrNameLst>
                                          <p:attrName>style.visibility</p:attrName>
                                        </p:attrNameLst>
                                      </p:cBhvr>
                                      <p:to>
                                        <p:strVal val="visible"/>
                                      </p:to>
                                    </p:set>
                                    <p:animEffect transition="in" filter="fade">
                                      <p:cBhvr>
                                        <p:cTn id="68" dur="2000"/>
                                        <p:tgtEl>
                                          <p:spTgt spid="3089">
                                            <p:txEl>
                                              <p:pRg st="1" end="1"/>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089">
                                            <p:txEl>
                                              <p:pRg st="2" end="2"/>
                                            </p:txEl>
                                          </p:spTgt>
                                        </p:tgtEl>
                                        <p:attrNameLst>
                                          <p:attrName>style.visibility</p:attrName>
                                        </p:attrNameLst>
                                      </p:cBhvr>
                                      <p:to>
                                        <p:strVal val="visible"/>
                                      </p:to>
                                    </p:set>
                                    <p:animEffect transition="in" filter="fade">
                                      <p:cBhvr>
                                        <p:cTn id="71" dur="2000"/>
                                        <p:tgtEl>
                                          <p:spTgt spid="3089">
                                            <p:txEl>
                                              <p:pRg st="2" end="2"/>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083"/>
                                        </p:tgtEl>
                                        <p:attrNameLst>
                                          <p:attrName>style.visibility</p:attrName>
                                        </p:attrNameLst>
                                      </p:cBhvr>
                                      <p:to>
                                        <p:strVal val="visible"/>
                                      </p:to>
                                    </p:set>
                                    <p:animEffect transition="in" filter="fade">
                                      <p:cBhvr>
                                        <p:cTn id="74" dur="2000"/>
                                        <p:tgtEl>
                                          <p:spTgt spid="3083"/>
                                        </p:tgtEl>
                                      </p:cBhvr>
                                    </p:animEffect>
                                  </p:childTnLst>
                                </p:cTn>
                              </p:par>
                            </p:childTnLst>
                          </p:cTn>
                        </p:par>
                        <p:par>
                          <p:cTn id="75" fill="hold" nodeType="afterGroup">
                            <p:stCondLst>
                              <p:cond delay="19500"/>
                            </p:stCondLst>
                            <p:childTnLst>
                              <p:par>
                                <p:cTn id="76" presetID="10" presetClass="entr" presetSubtype="0" fill="hold" nodeType="afterEffect">
                                  <p:stCondLst>
                                    <p:cond delay="500"/>
                                  </p:stCondLst>
                                  <p:childTnLst>
                                    <p:set>
                                      <p:cBhvr>
                                        <p:cTn id="77" dur="1" fill="hold">
                                          <p:stCondLst>
                                            <p:cond delay="0"/>
                                          </p:stCondLst>
                                        </p:cTn>
                                        <p:tgtEl>
                                          <p:spTgt spid="3090">
                                            <p:txEl>
                                              <p:pRg st="0" end="0"/>
                                            </p:txEl>
                                          </p:spTgt>
                                        </p:tgtEl>
                                        <p:attrNameLst>
                                          <p:attrName>style.visibility</p:attrName>
                                        </p:attrNameLst>
                                      </p:cBhvr>
                                      <p:to>
                                        <p:strVal val="visible"/>
                                      </p:to>
                                    </p:set>
                                    <p:animEffect transition="in" filter="fade">
                                      <p:cBhvr>
                                        <p:cTn id="78" dur="2000"/>
                                        <p:tgtEl>
                                          <p:spTgt spid="3090">
                                            <p:txEl>
                                              <p:pRg st="0" end="0"/>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090">
                                            <p:bg/>
                                          </p:spTgt>
                                        </p:tgtEl>
                                        <p:attrNameLst>
                                          <p:attrName>style.visibility</p:attrName>
                                        </p:attrNameLst>
                                      </p:cBhvr>
                                      <p:to>
                                        <p:strVal val="visible"/>
                                      </p:to>
                                    </p:set>
                                    <p:animEffect transition="in" filter="fade">
                                      <p:cBhvr>
                                        <p:cTn id="81" dur="2000"/>
                                        <p:tgtEl>
                                          <p:spTgt spid="3090">
                                            <p:bg/>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082"/>
                                        </p:tgtEl>
                                        <p:attrNameLst>
                                          <p:attrName>style.visibility</p:attrName>
                                        </p:attrNameLst>
                                      </p:cBhvr>
                                      <p:to>
                                        <p:strVal val="visible"/>
                                      </p:to>
                                    </p:set>
                                    <p:animEffect transition="in" filter="fade">
                                      <p:cBhvr>
                                        <p:cTn id="84" dur="2000"/>
                                        <p:tgtEl>
                                          <p:spTgt spid="3082"/>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3090">
                                            <p:txEl>
                                              <p:pRg st="1" end="1"/>
                                            </p:txEl>
                                          </p:spTgt>
                                        </p:tgtEl>
                                        <p:attrNameLst>
                                          <p:attrName>style.visibility</p:attrName>
                                        </p:attrNameLst>
                                      </p:cBhvr>
                                      <p:to>
                                        <p:strVal val="visible"/>
                                      </p:to>
                                    </p:set>
                                    <p:animEffect transition="in" filter="fade">
                                      <p:cBhvr>
                                        <p:cTn id="87" dur="2000"/>
                                        <p:tgtEl>
                                          <p:spTgt spid="3090">
                                            <p:txEl>
                                              <p:pRg st="1" end="1"/>
                                            </p:txEl>
                                          </p:spTgt>
                                        </p:tgtEl>
                                      </p:cBhvr>
                                    </p:animEffect>
                                  </p:childTnLst>
                                </p:cTn>
                              </p:par>
                              <p:par>
                                <p:cTn id="88" presetID="10" presetClass="entr" presetSubtype="0" fill="hold" grpId="1" nodeType="withEffect">
                                  <p:stCondLst>
                                    <p:cond delay="0"/>
                                  </p:stCondLst>
                                  <p:childTnLst>
                                    <p:set>
                                      <p:cBhvr>
                                        <p:cTn id="89" dur="1" fill="hold">
                                          <p:stCondLst>
                                            <p:cond delay="0"/>
                                          </p:stCondLst>
                                        </p:cTn>
                                        <p:tgtEl>
                                          <p:spTgt spid="3090">
                                            <p:txEl>
                                              <p:pRg st="2" end="2"/>
                                            </p:txEl>
                                          </p:spTgt>
                                        </p:tgtEl>
                                        <p:attrNameLst>
                                          <p:attrName>style.visibility</p:attrName>
                                        </p:attrNameLst>
                                      </p:cBhvr>
                                      <p:to>
                                        <p:strVal val="visible"/>
                                      </p:to>
                                    </p:set>
                                    <p:animEffect transition="in" filter="fade">
                                      <p:cBhvr>
                                        <p:cTn id="90" dur="2000"/>
                                        <p:tgtEl>
                                          <p:spTgt spid="3090">
                                            <p:txEl>
                                              <p:pRg st="2" end="2"/>
                                            </p:txEl>
                                          </p:spTgt>
                                        </p:tgtEl>
                                      </p:cBhvr>
                                    </p:animEffect>
                                  </p:childTnLst>
                                </p:cTn>
                              </p:par>
                            </p:childTnLst>
                          </p:cTn>
                        </p:par>
                        <p:par>
                          <p:cTn id="91" fill="hold" nodeType="afterGroup">
                            <p:stCondLst>
                              <p:cond delay="22000"/>
                            </p:stCondLst>
                            <p:childTnLst>
                              <p:par>
                                <p:cTn id="92" presetID="10" presetClass="entr" presetSubtype="0" fill="hold" grpId="0" nodeType="afterEffect">
                                  <p:stCondLst>
                                    <p:cond delay="500"/>
                                  </p:stCondLst>
                                  <p:childTnLst>
                                    <p:set>
                                      <p:cBhvr>
                                        <p:cTn id="93" dur="1" fill="hold">
                                          <p:stCondLst>
                                            <p:cond delay="0"/>
                                          </p:stCondLst>
                                        </p:cTn>
                                        <p:tgtEl>
                                          <p:spTgt spid="3091"/>
                                        </p:tgtEl>
                                        <p:attrNameLst>
                                          <p:attrName>style.visibility</p:attrName>
                                        </p:attrNameLst>
                                      </p:cBhvr>
                                      <p:to>
                                        <p:strVal val="visible"/>
                                      </p:to>
                                    </p:set>
                                    <p:animEffect transition="in" filter="fade">
                                      <p:cBhvr>
                                        <p:cTn id="94" dur="2000"/>
                                        <p:tgtEl>
                                          <p:spTgt spid="309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080"/>
                                        </p:tgtEl>
                                        <p:attrNameLst>
                                          <p:attrName>style.visibility</p:attrName>
                                        </p:attrNameLst>
                                      </p:cBhvr>
                                      <p:to>
                                        <p:strVal val="visible"/>
                                      </p:to>
                                    </p:set>
                                    <p:animEffect transition="in" filter="fade">
                                      <p:cBhvr>
                                        <p:cTn id="97" dur="2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P spid="3077" grpId="0" animBg="1"/>
      <p:bldP spid="3078" grpId="0" animBg="1"/>
      <p:bldP spid="3079" grpId="0" animBg="1"/>
      <p:bldP spid="3080" grpId="0" animBg="1"/>
      <p:bldP spid="3081" grpId="0" animBg="1"/>
      <p:bldP spid="3082" grpId="0" animBg="1"/>
      <p:bldP spid="3083" grpId="0" animBg="1"/>
      <p:bldP spid="3084" grpId="0" animBg="1"/>
      <p:bldP spid="3085" grpId="0" animBg="1"/>
      <p:bldP spid="3086" grpId="0" animBg="1"/>
      <p:bldP spid="3087" grpId="0" animBg="1"/>
      <p:bldP spid="3088" grpId="0" animBg="1"/>
      <p:bldP spid="3089" grpId="0" build="allAtOnce" animBg="1"/>
      <p:bldP spid="3090" grpId="0" build="allAtOnce" animBg="1"/>
      <p:bldP spid="3090" grpId="1" build="allAtOnce"/>
      <p:bldP spid="3091" grpId="0" animBg="1"/>
      <p:bldP spid="3092" grpId="0" animBg="1"/>
      <p:bldP spid="3093" grpId="0" animBg="1"/>
      <p:bldP spid="3094" grpId="0" animBg="1"/>
      <p:bldP spid="3095" grpId="0" animBg="1"/>
      <p:bldP spid="30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1496290" y="311730"/>
            <a:ext cx="7467600" cy="6401375"/>
          </a:xfrm>
        </p:spPr>
        <p:txBody>
          <a:bodyPr>
            <a:normAutofit/>
          </a:bodyPr>
          <a:lstStyle/>
          <a:p>
            <a:pPr>
              <a:lnSpc>
                <a:spcPct val="90000"/>
              </a:lnSpc>
              <a:buFontTx/>
              <a:buNone/>
            </a:pPr>
            <a:r>
              <a:rPr lang="en-US" sz="45000" dirty="0">
                <a:solidFill>
                  <a:srgbClr val="CCFF33"/>
                </a:solidFill>
                <a:sym typeface="Webdings" pitchFamily="18" charset="2"/>
              </a:rPr>
              <a:t></a:t>
            </a:r>
          </a:p>
        </p:txBody>
      </p:sp>
      <p:sp>
        <p:nvSpPr>
          <p:cNvPr id="4100" name="Text Box 4"/>
          <p:cNvSpPr txBox="1">
            <a:spLocks noChangeArrowheads="1"/>
          </p:cNvSpPr>
          <p:nvPr/>
        </p:nvSpPr>
        <p:spPr bwMode="auto">
          <a:xfrm>
            <a:off x="323850" y="4076700"/>
            <a:ext cx="3203575" cy="1323439"/>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sz="2000" b="1" dirty="0">
                <a:solidFill>
                  <a:srgbClr val="FF66FF"/>
                </a:solidFill>
              </a:rPr>
              <a:t>SISTER</a:t>
            </a:r>
            <a:r>
              <a:rPr lang="en-AU" sz="2000" dirty="0">
                <a:solidFill>
                  <a:srgbClr val="9BCDFF"/>
                </a:solidFill>
              </a:rPr>
              <a:t> *802 *269</a:t>
            </a:r>
          </a:p>
          <a:p>
            <a:pPr algn="ctr"/>
            <a:r>
              <a:rPr lang="en-AU" sz="2000" dirty="0">
                <a:solidFill>
                  <a:srgbClr val="9BCDFF"/>
                </a:solidFill>
              </a:rPr>
              <a:t>The curtains for the </a:t>
            </a:r>
            <a:r>
              <a:rPr lang="en-AU" sz="2000" dirty="0" err="1">
                <a:solidFill>
                  <a:srgbClr val="9BCDFF"/>
                </a:solidFill>
              </a:rPr>
              <a:t>mishkan</a:t>
            </a:r>
            <a:endParaRPr lang="en-AU" sz="2000" dirty="0">
              <a:solidFill>
                <a:srgbClr val="9BCDFF"/>
              </a:solidFill>
            </a:endParaRPr>
          </a:p>
          <a:p>
            <a:pPr algn="ctr"/>
            <a:r>
              <a:rPr lang="en-AU" sz="2000" dirty="0">
                <a:solidFill>
                  <a:srgbClr val="9BCDFF"/>
                </a:solidFill>
              </a:rPr>
              <a:t>Lit – “woman to her sister”</a:t>
            </a:r>
          </a:p>
          <a:p>
            <a:pPr algn="ctr"/>
            <a:r>
              <a:rPr lang="en-AU" sz="2000" dirty="0">
                <a:solidFill>
                  <a:srgbClr val="9BCDFF"/>
                </a:solidFill>
              </a:rPr>
              <a:t>26:3  “one to another”</a:t>
            </a:r>
            <a:endParaRPr lang="en-US" sz="2000" dirty="0">
              <a:solidFill>
                <a:srgbClr val="9BCDFF"/>
              </a:solidFill>
            </a:endParaRPr>
          </a:p>
        </p:txBody>
      </p:sp>
      <p:sp>
        <p:nvSpPr>
          <p:cNvPr id="4101" name="Text Box 5"/>
          <p:cNvSpPr txBox="1">
            <a:spLocks noChangeArrowheads="1"/>
          </p:cNvSpPr>
          <p:nvPr/>
        </p:nvSpPr>
        <p:spPr bwMode="auto">
          <a:xfrm>
            <a:off x="5435600" y="3716338"/>
            <a:ext cx="3203575" cy="1631216"/>
          </a:xfrm>
          <a:prstGeom prst="rect">
            <a:avLst/>
          </a:prstGeom>
          <a:noFill/>
          <a:ln w="19050">
            <a:solidFill>
              <a:srgbClr val="00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AU" sz="2000" b="1" dirty="0">
                <a:solidFill>
                  <a:srgbClr val="FF66FF"/>
                </a:solidFill>
              </a:rPr>
              <a:t>BROTHER</a:t>
            </a:r>
            <a:r>
              <a:rPr lang="en-AU" sz="2000" dirty="0">
                <a:solidFill>
                  <a:srgbClr val="9BCDFF"/>
                </a:solidFill>
              </a:rPr>
              <a:t>  *413 *251</a:t>
            </a:r>
          </a:p>
          <a:p>
            <a:pPr algn="ctr"/>
            <a:r>
              <a:rPr lang="en-AU" sz="2000" dirty="0">
                <a:solidFill>
                  <a:srgbClr val="9BCDFF"/>
                </a:solidFill>
              </a:rPr>
              <a:t>The two cherubim over the mercy seat.</a:t>
            </a:r>
          </a:p>
          <a:p>
            <a:pPr algn="ctr"/>
            <a:r>
              <a:rPr lang="en-AU" sz="2000" dirty="0">
                <a:solidFill>
                  <a:srgbClr val="9BCDFF"/>
                </a:solidFill>
              </a:rPr>
              <a:t>Lit – “man to his brother”</a:t>
            </a:r>
          </a:p>
          <a:p>
            <a:pPr algn="ctr"/>
            <a:r>
              <a:rPr lang="en-AU" sz="2000" dirty="0">
                <a:solidFill>
                  <a:srgbClr val="9BCDFF"/>
                </a:solidFill>
              </a:rPr>
              <a:t>25:20; 37:9 “one to another”</a:t>
            </a:r>
            <a:endParaRPr lang="en-US" sz="2000" dirty="0">
              <a:solidFill>
                <a:srgbClr val="9BCDFF"/>
              </a:solidFill>
            </a:endParaRPr>
          </a:p>
        </p:txBody>
      </p:sp>
      <p:sp>
        <p:nvSpPr>
          <p:cNvPr id="4102" name="Freeform 6"/>
          <p:cNvSpPr>
            <a:spLocks/>
          </p:cNvSpPr>
          <p:nvPr/>
        </p:nvSpPr>
        <p:spPr bwMode="auto">
          <a:xfrm>
            <a:off x="1763713" y="2060575"/>
            <a:ext cx="1871662" cy="1944688"/>
          </a:xfrm>
          <a:custGeom>
            <a:avLst/>
            <a:gdLst>
              <a:gd name="T0" fmla="*/ 1043 w 1043"/>
              <a:gd name="T1" fmla="*/ 0 h 1180"/>
              <a:gd name="T2" fmla="*/ 453 w 1043"/>
              <a:gd name="T3" fmla="*/ 91 h 1180"/>
              <a:gd name="T4" fmla="*/ 181 w 1043"/>
              <a:gd name="T5" fmla="*/ 544 h 1180"/>
              <a:gd name="T6" fmla="*/ 0 w 1043"/>
              <a:gd name="T7" fmla="*/ 1180 h 1180"/>
            </a:gdLst>
            <a:ahLst/>
            <a:cxnLst>
              <a:cxn ang="0">
                <a:pos x="T0" y="T1"/>
              </a:cxn>
              <a:cxn ang="0">
                <a:pos x="T2" y="T3"/>
              </a:cxn>
              <a:cxn ang="0">
                <a:pos x="T4" y="T5"/>
              </a:cxn>
              <a:cxn ang="0">
                <a:pos x="T6" y="T7"/>
              </a:cxn>
            </a:cxnLst>
            <a:rect l="0" t="0" r="r" b="b"/>
            <a:pathLst>
              <a:path w="1043" h="1180">
                <a:moveTo>
                  <a:pt x="1043" y="0"/>
                </a:moveTo>
                <a:cubicBezTo>
                  <a:pt x="820" y="0"/>
                  <a:pt x="597" y="0"/>
                  <a:pt x="453" y="91"/>
                </a:cubicBezTo>
                <a:cubicBezTo>
                  <a:pt x="309" y="182"/>
                  <a:pt x="256" y="362"/>
                  <a:pt x="181" y="544"/>
                </a:cubicBezTo>
                <a:cubicBezTo>
                  <a:pt x="106" y="726"/>
                  <a:pt x="30" y="1074"/>
                  <a:pt x="0" y="1180"/>
                </a:cubicBezTo>
              </a:path>
            </a:pathLst>
          </a:custGeom>
          <a:noFill/>
          <a:ln w="53975">
            <a:solidFill>
              <a:srgbClr val="FF6600"/>
            </a:solidFill>
            <a:round/>
            <a:headEnd/>
            <a:tailEnd type="stealth"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4103" name="Freeform 7"/>
          <p:cNvSpPr>
            <a:spLocks/>
          </p:cNvSpPr>
          <p:nvPr/>
        </p:nvSpPr>
        <p:spPr bwMode="auto">
          <a:xfrm>
            <a:off x="5219700" y="2062163"/>
            <a:ext cx="1944688" cy="1582737"/>
          </a:xfrm>
          <a:custGeom>
            <a:avLst/>
            <a:gdLst>
              <a:gd name="T0" fmla="*/ 0 w 1225"/>
              <a:gd name="T1" fmla="*/ 45 h 997"/>
              <a:gd name="T2" fmla="*/ 408 w 1225"/>
              <a:gd name="T3" fmla="*/ 45 h 997"/>
              <a:gd name="T4" fmla="*/ 953 w 1225"/>
              <a:gd name="T5" fmla="*/ 317 h 997"/>
              <a:gd name="T6" fmla="*/ 1225 w 1225"/>
              <a:gd name="T7" fmla="*/ 997 h 997"/>
            </a:gdLst>
            <a:ahLst/>
            <a:cxnLst>
              <a:cxn ang="0">
                <a:pos x="T0" y="T1"/>
              </a:cxn>
              <a:cxn ang="0">
                <a:pos x="T2" y="T3"/>
              </a:cxn>
              <a:cxn ang="0">
                <a:pos x="T4" y="T5"/>
              </a:cxn>
              <a:cxn ang="0">
                <a:pos x="T6" y="T7"/>
              </a:cxn>
            </a:cxnLst>
            <a:rect l="0" t="0" r="r" b="b"/>
            <a:pathLst>
              <a:path w="1225" h="997">
                <a:moveTo>
                  <a:pt x="0" y="45"/>
                </a:moveTo>
                <a:cubicBezTo>
                  <a:pt x="124" y="22"/>
                  <a:pt x="249" y="0"/>
                  <a:pt x="408" y="45"/>
                </a:cubicBezTo>
                <a:cubicBezTo>
                  <a:pt x="567" y="90"/>
                  <a:pt x="817" y="158"/>
                  <a:pt x="953" y="317"/>
                </a:cubicBezTo>
                <a:cubicBezTo>
                  <a:pt x="1089" y="476"/>
                  <a:pt x="1180" y="884"/>
                  <a:pt x="1225" y="997"/>
                </a:cubicBezTo>
              </a:path>
            </a:pathLst>
          </a:custGeom>
          <a:noFill/>
          <a:ln w="53975">
            <a:solidFill>
              <a:srgbClr val="FF6600"/>
            </a:solidFill>
            <a:round/>
            <a:headEnd/>
            <a:tailEnd type="stealth"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12713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2000"/>
                                        <p:tgtEl>
                                          <p:spTgt spid="4100"/>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102"/>
                                        </p:tgtEl>
                                        <p:attrNameLst>
                                          <p:attrName>style.visibility</p:attrName>
                                        </p:attrNameLst>
                                      </p:cBhvr>
                                      <p:to>
                                        <p:strVal val="visible"/>
                                      </p:to>
                                    </p:set>
                                    <p:animEffect transition="in" filter="fade">
                                      <p:cBhvr>
                                        <p:cTn id="10" dur="2000"/>
                                        <p:tgtEl>
                                          <p:spTgt spid="4102"/>
                                        </p:tgtEl>
                                      </p:cBhvr>
                                    </p:animEffect>
                                  </p:childTnLst>
                                </p:cTn>
                              </p:par>
                            </p:childTnLst>
                          </p:cTn>
                        </p:par>
                        <p:par>
                          <p:cTn id="11" fill="hold" nodeType="afterGroup">
                            <p:stCondLst>
                              <p:cond delay="2500"/>
                            </p:stCondLst>
                            <p:childTnLst>
                              <p:par>
                                <p:cTn id="12" presetID="10" presetClass="entr" presetSubtype="0" fill="hold" grpId="0" nodeType="afterEffect">
                                  <p:stCondLst>
                                    <p:cond delay="500"/>
                                  </p:stCondLst>
                                  <p:childTnLst>
                                    <p:set>
                                      <p:cBhvr>
                                        <p:cTn id="13" dur="1" fill="hold">
                                          <p:stCondLst>
                                            <p:cond delay="0"/>
                                          </p:stCondLst>
                                        </p:cTn>
                                        <p:tgtEl>
                                          <p:spTgt spid="4101"/>
                                        </p:tgtEl>
                                        <p:attrNameLst>
                                          <p:attrName>style.visibility</p:attrName>
                                        </p:attrNameLst>
                                      </p:cBhvr>
                                      <p:to>
                                        <p:strVal val="visible"/>
                                      </p:to>
                                    </p:set>
                                    <p:animEffect transition="in" filter="fade">
                                      <p:cBhvr>
                                        <p:cTn id="14" dur="2000"/>
                                        <p:tgtEl>
                                          <p:spTgt spid="4101"/>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4103"/>
                                        </p:tgtEl>
                                        <p:attrNameLst>
                                          <p:attrName>style.visibility</p:attrName>
                                        </p:attrNameLst>
                                      </p:cBhvr>
                                      <p:to>
                                        <p:strVal val="visible"/>
                                      </p:to>
                                    </p:set>
                                    <p:animEffect transition="in" filter="fade">
                                      <p:cBhvr>
                                        <p:cTn id="17" dur="200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animBg="1"/>
      <p:bldP spid="4102" grpId="0" animBg="1"/>
      <p:bldP spid="410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67976306"/>
              </p:ext>
            </p:extLst>
          </p:nvPr>
        </p:nvGraphicFramePr>
        <p:xfrm>
          <a:off x="55420" y="76200"/>
          <a:ext cx="9040090" cy="6580682"/>
        </p:xfrm>
        <a:graphic>
          <a:graphicData uri="http://schemas.openxmlformats.org/drawingml/2006/table">
            <a:tbl>
              <a:tblPr firstRow="1" firstCol="1" bandRow="1">
                <a:tableStyleId>{3C2FFA5D-87B4-456A-9821-1D502468CF0F}</a:tableStyleId>
              </a:tblPr>
              <a:tblGrid>
                <a:gridCol w="4910626">
                  <a:extLst>
                    <a:ext uri="{9D8B030D-6E8A-4147-A177-3AD203B41FA5}">
                      <a16:colId xmlns:a16="http://schemas.microsoft.com/office/drawing/2014/main" val="20000"/>
                    </a:ext>
                  </a:extLst>
                </a:gridCol>
                <a:gridCol w="4129464">
                  <a:extLst>
                    <a:ext uri="{9D8B030D-6E8A-4147-A177-3AD203B41FA5}">
                      <a16:colId xmlns:a16="http://schemas.microsoft.com/office/drawing/2014/main" val="20001"/>
                    </a:ext>
                  </a:extLst>
                </a:gridCol>
              </a:tblGrid>
              <a:tr h="353814">
                <a:tc>
                  <a:txBody>
                    <a:bodyPr/>
                    <a:lstStyle/>
                    <a:p>
                      <a:pPr marL="0" marR="0" algn="ctr">
                        <a:lnSpc>
                          <a:spcPct val="115000"/>
                        </a:lnSpc>
                        <a:spcBef>
                          <a:spcPts val="0"/>
                        </a:spcBef>
                        <a:spcAft>
                          <a:spcPts val="0"/>
                        </a:spcAft>
                      </a:pPr>
                      <a:r>
                        <a:rPr lang="en-US" sz="2000" b="1" dirty="0">
                          <a:effectLst/>
                        </a:rPr>
                        <a:t>Daniel 5</a:t>
                      </a:r>
                      <a:endParaRPr lang="en-GB" sz="2000" b="1"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The upper room</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0"/>
                  </a:ext>
                </a:extLst>
              </a:tr>
              <a:tr h="471773">
                <a:tc>
                  <a:txBody>
                    <a:bodyPr/>
                    <a:lstStyle/>
                    <a:p>
                      <a:pPr marL="0" marR="0" algn="ctr">
                        <a:lnSpc>
                          <a:spcPct val="115000"/>
                        </a:lnSpc>
                        <a:spcBef>
                          <a:spcPts val="0"/>
                        </a:spcBef>
                        <a:spcAft>
                          <a:spcPts val="0"/>
                        </a:spcAft>
                      </a:pPr>
                      <a:r>
                        <a:rPr lang="en-US" sz="2000" b="0" dirty="0">
                          <a:effectLst/>
                        </a:rPr>
                        <a:t>Daniel the traitor is a righteous man</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Judas the betrayer is an evil man</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1"/>
                  </a:ext>
                </a:extLst>
              </a:tr>
              <a:tr h="915951">
                <a:tc>
                  <a:txBody>
                    <a:bodyPr/>
                    <a:lstStyle/>
                    <a:p>
                      <a:pPr marL="0" marR="0" algn="ctr">
                        <a:lnSpc>
                          <a:spcPct val="115000"/>
                        </a:lnSpc>
                        <a:spcBef>
                          <a:spcPts val="0"/>
                        </a:spcBef>
                        <a:spcAft>
                          <a:spcPts val="0"/>
                        </a:spcAft>
                      </a:pPr>
                      <a:r>
                        <a:rPr lang="en-US" sz="2000" b="0" dirty="0">
                          <a:effectLst/>
                        </a:rPr>
                        <a:t>Babylon is a destroyer</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Christ is a saviour</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731949">
                <a:tc>
                  <a:txBody>
                    <a:bodyPr/>
                    <a:lstStyle/>
                    <a:p>
                      <a:pPr marL="0" marR="0" algn="ctr">
                        <a:lnSpc>
                          <a:spcPct val="115000"/>
                        </a:lnSpc>
                        <a:spcBef>
                          <a:spcPts val="0"/>
                        </a:spcBef>
                        <a:spcAft>
                          <a:spcPts val="0"/>
                        </a:spcAft>
                      </a:pPr>
                      <a:r>
                        <a:rPr lang="en-US" sz="2000" b="0" dirty="0">
                          <a:effectLst/>
                        </a:rPr>
                        <a:t>Drinking from the cup praised the gods of gold and silver</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He took the cup and praised God</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r h="731949">
                <a:tc>
                  <a:txBody>
                    <a:bodyPr/>
                    <a:lstStyle/>
                    <a:p>
                      <a:pPr marL="0" marR="0" algn="ctr">
                        <a:lnSpc>
                          <a:spcPct val="115000"/>
                        </a:lnSpc>
                        <a:spcBef>
                          <a:spcPts val="0"/>
                        </a:spcBef>
                        <a:spcAft>
                          <a:spcPts val="0"/>
                        </a:spcAft>
                      </a:pPr>
                      <a:r>
                        <a:rPr lang="en-US" sz="2000" b="0" dirty="0">
                          <a:effectLst/>
                        </a:rPr>
                        <a:t>Babylon was destroyed but later resurrected in Revelation</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Christ was killed but resurrected</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4"/>
                  </a:ext>
                </a:extLst>
              </a:tr>
              <a:tr h="353814">
                <a:tc>
                  <a:txBody>
                    <a:bodyPr/>
                    <a:lstStyle/>
                    <a:p>
                      <a:pPr marL="0" marR="0" algn="ctr">
                        <a:lnSpc>
                          <a:spcPct val="115000"/>
                        </a:lnSpc>
                        <a:spcBef>
                          <a:spcPts val="0"/>
                        </a:spcBef>
                        <a:spcAft>
                          <a:spcPts val="0"/>
                        </a:spcAft>
                      </a:pPr>
                      <a:r>
                        <a:rPr lang="en-US" sz="2000" b="0" dirty="0">
                          <a:effectLst/>
                        </a:rPr>
                        <a:t>Before his lords</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Before his disciples</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5"/>
                  </a:ext>
                </a:extLst>
              </a:tr>
              <a:tr h="353814">
                <a:tc>
                  <a:txBody>
                    <a:bodyPr/>
                    <a:lstStyle/>
                    <a:p>
                      <a:pPr marL="0" marR="0" algn="ctr">
                        <a:lnSpc>
                          <a:spcPct val="115000"/>
                        </a:lnSpc>
                        <a:spcBef>
                          <a:spcPts val="0"/>
                        </a:spcBef>
                        <a:spcAft>
                          <a:spcPts val="0"/>
                        </a:spcAft>
                      </a:pPr>
                      <a:r>
                        <a:rPr lang="en-US" sz="2000" b="0" dirty="0">
                          <a:effectLst/>
                        </a:rPr>
                        <a:t>Proud</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Humble</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6"/>
                  </a:ext>
                </a:extLst>
              </a:tr>
              <a:tr h="353814">
                <a:tc>
                  <a:txBody>
                    <a:bodyPr/>
                    <a:lstStyle/>
                    <a:p>
                      <a:pPr marL="0" marR="0" algn="ctr">
                        <a:lnSpc>
                          <a:spcPct val="115000"/>
                        </a:lnSpc>
                        <a:spcBef>
                          <a:spcPts val="0"/>
                        </a:spcBef>
                        <a:spcAft>
                          <a:spcPts val="0"/>
                        </a:spcAft>
                      </a:pPr>
                      <a:r>
                        <a:rPr lang="en-US" sz="2000" b="0">
                          <a:effectLst/>
                        </a:rPr>
                        <a:t>Drunken</a:t>
                      </a:r>
                      <a:endParaRPr lang="en-GB" sz="2000" b="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a:effectLst/>
                        </a:rPr>
                        <a:t>Sober</a:t>
                      </a:r>
                      <a:endParaRPr lang="en-GB" sz="2000" b="1">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7"/>
                  </a:ext>
                </a:extLst>
              </a:tr>
              <a:tr h="731949">
                <a:tc>
                  <a:txBody>
                    <a:bodyPr/>
                    <a:lstStyle/>
                    <a:p>
                      <a:pPr marL="0" marR="0" algn="ctr">
                        <a:lnSpc>
                          <a:spcPct val="115000"/>
                        </a:lnSpc>
                        <a:spcBef>
                          <a:spcPts val="0"/>
                        </a:spcBef>
                        <a:spcAft>
                          <a:spcPts val="0"/>
                        </a:spcAft>
                      </a:pPr>
                      <a:r>
                        <a:rPr lang="en-US" sz="2000" b="0" dirty="0">
                          <a:effectLst/>
                        </a:rPr>
                        <a:t>Everything represented by Christ - Belshazzar mocked</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dirty="0">
                          <a:effectLst/>
                        </a:rPr>
                        <a:t>Everything represented by Babylon Christ condemned</a:t>
                      </a:r>
                      <a:endParaRPr lang="en-GB" sz="2000" b="1" dirty="0">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8"/>
                  </a:ext>
                </a:extLst>
              </a:tr>
              <a:tr h="471773">
                <a:tc>
                  <a:txBody>
                    <a:bodyPr/>
                    <a:lstStyle/>
                    <a:p>
                      <a:pPr marL="0" marR="0" algn="ctr">
                        <a:lnSpc>
                          <a:spcPct val="115000"/>
                        </a:lnSpc>
                        <a:spcBef>
                          <a:spcPts val="0"/>
                        </a:spcBef>
                        <a:spcAft>
                          <a:spcPts val="0"/>
                        </a:spcAft>
                      </a:pPr>
                      <a:r>
                        <a:rPr lang="en-US" sz="2000" b="0" dirty="0">
                          <a:effectLst/>
                        </a:rPr>
                        <a:t>In that night Belshazzar was slain</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dirty="0">
                          <a:effectLst/>
                        </a:rPr>
                        <a:t>In that night Christ was betrayed</a:t>
                      </a:r>
                      <a:endParaRPr lang="en-GB" sz="2000" b="1" dirty="0">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9"/>
                  </a:ext>
                </a:extLst>
              </a:tr>
              <a:tr h="1110082">
                <a:tc>
                  <a:txBody>
                    <a:bodyPr/>
                    <a:lstStyle/>
                    <a:p>
                      <a:pPr marL="0" marR="0" algn="ctr">
                        <a:lnSpc>
                          <a:spcPct val="115000"/>
                        </a:lnSpc>
                        <a:spcBef>
                          <a:spcPts val="0"/>
                        </a:spcBef>
                        <a:spcAft>
                          <a:spcPts val="0"/>
                        </a:spcAft>
                      </a:pPr>
                      <a:r>
                        <a:rPr lang="en-US" sz="2000" b="0" dirty="0">
                          <a:effectLst/>
                        </a:rPr>
                        <a:t>Belshazzar lived his final moments to himself and would not sacrifice himself for any</a:t>
                      </a:r>
                      <a:endParaRPr lang="en-GB" sz="2000" b="0" dirty="0">
                        <a:solidFill>
                          <a:srgbClr val="000000"/>
                        </a:solidFill>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2000" b="1" dirty="0">
                          <a:effectLst/>
                        </a:rPr>
                        <a:t>Christ lived his whole life to save others and in his final hours gave all he had to save</a:t>
                      </a:r>
                      <a:endParaRPr lang="en-GB" sz="2000" b="1" dirty="0">
                        <a:solidFill>
                          <a:srgbClr val="000000"/>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864829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dirty="0"/>
              <a:t>“Because”   NOT   “though” </a:t>
            </a:r>
            <a:endParaRPr lang="en-GB" dirty="0"/>
          </a:p>
        </p:txBody>
      </p:sp>
      <p:sp>
        <p:nvSpPr>
          <p:cNvPr id="3" name="Content Placeholder 2"/>
          <p:cNvSpPr>
            <a:spLocks noGrp="1"/>
          </p:cNvSpPr>
          <p:nvPr>
            <p:ph idx="1"/>
          </p:nvPr>
        </p:nvSpPr>
        <p:spPr/>
        <p:txBody>
          <a:bodyPr>
            <a:normAutofit fontScale="92500"/>
          </a:bodyPr>
          <a:lstStyle/>
          <a:p>
            <a:r>
              <a:rPr lang="en-US" dirty="0">
                <a:solidFill>
                  <a:schemeClr val="bg1"/>
                </a:solidFill>
              </a:rPr>
              <a:t>(2:8) The liars were trying to gain time BECAUSE they saw the word of the king was firm. </a:t>
            </a:r>
          </a:p>
          <a:p>
            <a:r>
              <a:rPr lang="en-US" dirty="0">
                <a:solidFill>
                  <a:schemeClr val="bg1"/>
                </a:solidFill>
              </a:rPr>
              <a:t>(3:29) not blaspheme against God BECAUSE there is no God who can deliver like that. </a:t>
            </a:r>
          </a:p>
          <a:p>
            <a:r>
              <a:rPr lang="en-US" dirty="0">
                <a:solidFill>
                  <a:schemeClr val="bg1"/>
                </a:solidFill>
              </a:rPr>
              <a:t>(4:18) Daniel was to tell the dream to Nebuchadnezzar BECAUSE the Babylonians were unable to. (5:12) </a:t>
            </a:r>
          </a:p>
          <a:p>
            <a:r>
              <a:rPr lang="en-US" dirty="0">
                <a:solidFill>
                  <a:schemeClr val="bg1"/>
                </a:solidFill>
              </a:rPr>
              <a:t>(6:22) shut the lions mouths BECAUSE he was innocent.</a:t>
            </a:r>
            <a:endParaRPr lang="en-GB" dirty="0">
              <a:solidFill>
                <a:schemeClr val="bg1"/>
              </a:solidFill>
            </a:endParaRPr>
          </a:p>
        </p:txBody>
      </p:sp>
    </p:spTree>
    <p:extLst>
      <p:ext uri="{BB962C8B-B14F-4D97-AF65-F5344CB8AC3E}">
        <p14:creationId xmlns:p14="http://schemas.microsoft.com/office/powerpoint/2010/main" val="3352517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5"/>
          <p:cNvSpPr>
            <a:spLocks noGrp="1" noChangeArrowheads="1"/>
          </p:cNvSpPr>
          <p:nvPr>
            <p:ph type="title"/>
          </p:nvPr>
        </p:nvSpPr>
        <p:spPr>
          <a:xfrm>
            <a:off x="0" y="0"/>
            <a:ext cx="9144000" cy="6858000"/>
          </a:xfrm>
          <a:solidFill>
            <a:srgbClr val="E4E4E4"/>
          </a:solidFill>
        </p:spPr>
        <p:txBody>
          <a:bodyPr/>
          <a:lstStyle/>
          <a:p>
            <a:endParaRPr lang="en-US"/>
          </a:p>
        </p:txBody>
      </p:sp>
      <p:pic>
        <p:nvPicPr>
          <p:cNvPr id="15364" name="Picture 4" descr="WHYGOD~1"/>
          <p:cNvPicPr>
            <a:picLocks noGrp="1" noChangeAspect="1" noChangeArrowheads="1"/>
          </p:cNvPicPr>
          <p:nvPr>
            <p:ph idx="1"/>
          </p:nvPr>
        </p:nvPicPr>
        <p:blipFill>
          <a:blip r:embed="rId2" cstate="print"/>
          <a:srcRect/>
          <a:stretch>
            <a:fillRect/>
          </a:stretch>
        </p:blipFill>
        <p:spPr>
          <a:xfrm>
            <a:off x="611188" y="-217488"/>
            <a:ext cx="8027987" cy="7075488"/>
          </a:xfrm>
          <a:noFill/>
          <a:ln/>
        </p:spPr>
      </p:pic>
    </p:spTree>
    <p:extLst>
      <p:ext uri="{BB962C8B-B14F-4D97-AF65-F5344CB8AC3E}">
        <p14:creationId xmlns:p14="http://schemas.microsoft.com/office/powerpoint/2010/main" val="1358980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p:txBody>
          <a:bodyPr/>
          <a:lstStyle/>
          <a:p>
            <a:endParaRPr lang="en-US">
              <a:effectLst>
                <a:outerShdw blurRad="38100" dist="38100" dir="2700000" algn="tl">
                  <a:srgbClr val="010199"/>
                </a:outerShdw>
              </a:effectLst>
            </a:endParaRPr>
          </a:p>
        </p:txBody>
      </p:sp>
      <p:pic>
        <p:nvPicPr>
          <p:cNvPr id="47108" name="Picture 4" descr="Holy Place"/>
          <p:cNvPicPr>
            <a:picLocks noGrp="1" noChangeAspect="1" noChangeArrowheads="1"/>
          </p:cNvPicPr>
          <p:nvPr>
            <p:ph idx="1"/>
          </p:nvPr>
        </p:nvPicPr>
        <p:blipFill>
          <a:blip r:embed="rId2" cstate="print"/>
          <a:srcRect l="10983" t="8366" r="12105" b="6595"/>
          <a:stretch>
            <a:fillRect/>
          </a:stretch>
        </p:blipFill>
        <p:spPr>
          <a:xfrm>
            <a:off x="1835150" y="-603250"/>
            <a:ext cx="5749925" cy="8424863"/>
          </a:xfrm>
          <a:noFill/>
          <a:ln/>
        </p:spPr>
      </p:pic>
    </p:spTree>
    <p:extLst>
      <p:ext uri="{BB962C8B-B14F-4D97-AF65-F5344CB8AC3E}">
        <p14:creationId xmlns:p14="http://schemas.microsoft.com/office/powerpoint/2010/main" val="2433643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1200" y="215967"/>
            <a:ext cx="5181600" cy="411162"/>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ysClr val="window" lastClr="FFFFFF"/>
                </a:solidFill>
                <a:effectLst/>
                <a:uLnTx/>
                <a:uFillTx/>
                <a:latin typeface="Calibri"/>
                <a:ea typeface="+mn-ea"/>
                <a:cs typeface="+mn-cs"/>
              </a:rPr>
              <a:t>Daniel’s Hand in Babylon</a:t>
            </a:r>
            <a:endParaRPr kumimoji="0" lang="en-GB" sz="3200" b="0" i="0" u="none" strike="noStrike" kern="1200" cap="none" spc="0" normalizeH="0" baseline="0" noProof="0" dirty="0">
              <a:ln>
                <a:noFill/>
              </a:ln>
              <a:solidFill>
                <a:sysClr val="window" lastClr="FFFFFF"/>
              </a:solidFill>
              <a:effectLst/>
              <a:uLnTx/>
              <a:uFillTx/>
              <a:latin typeface="Calibri"/>
              <a:ea typeface="+mn-ea"/>
              <a:cs typeface="+mn-cs"/>
            </a:endParaRPr>
          </a:p>
        </p:txBody>
      </p:sp>
      <p:pic>
        <p:nvPicPr>
          <p:cNvPr id="3" name="Content Placeholder 5">
            <a:extLst>
              <a:ext uri="{FF2B5EF4-FFF2-40B4-BE49-F238E27FC236}">
                <a16:creationId xmlns:a16="http://schemas.microsoft.com/office/drawing/2014/main" id="{84E7283A-85D9-4C44-BBE1-3FE138420F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990600"/>
            <a:ext cx="7010400" cy="5296258"/>
          </a:xfrm>
          <a:prstGeom prst="rect">
            <a:avLst/>
          </a:prstGeom>
        </p:spPr>
      </p:pic>
    </p:spTree>
    <p:extLst>
      <p:ext uri="{BB962C8B-B14F-4D97-AF65-F5344CB8AC3E}">
        <p14:creationId xmlns:p14="http://schemas.microsoft.com/office/powerpoint/2010/main" val="874446313"/>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en-US" dirty="0">
                <a:solidFill>
                  <a:schemeClr val="bg1"/>
                </a:solidFill>
              </a:rPr>
              <a:t>Daniel’s Hand in Babylon</a:t>
            </a:r>
            <a:endParaRPr lang="en-GB" dirty="0">
              <a:solidFill>
                <a:schemeClr val="bg1"/>
              </a:solidFill>
            </a:endParaRPr>
          </a:p>
        </p:txBody>
      </p:sp>
      <p:sp>
        <p:nvSpPr>
          <p:cNvPr id="3" name="Content Placeholder 2"/>
          <p:cNvSpPr>
            <a:spLocks noGrp="1"/>
          </p:cNvSpPr>
          <p:nvPr>
            <p:ph idx="1"/>
          </p:nvPr>
        </p:nvSpPr>
        <p:spPr>
          <a:xfrm>
            <a:off x="228600" y="1600200"/>
            <a:ext cx="8458200" cy="4525963"/>
          </a:xfrm>
        </p:spPr>
        <p:txBody>
          <a:bodyPr>
            <a:normAutofit fontScale="85000" lnSpcReduction="20000"/>
          </a:bodyPr>
          <a:lstStyle/>
          <a:p>
            <a:r>
              <a:rPr lang="en-US" dirty="0">
                <a:solidFill>
                  <a:schemeClr val="bg1"/>
                </a:solidFill>
              </a:rPr>
              <a:t>Dan 5:6 KJV - Then the king's countenance was changed, and his thoughts troubled him, so that the </a:t>
            </a:r>
            <a:r>
              <a:rPr lang="en-US" sz="3800" b="1" dirty="0">
                <a:solidFill>
                  <a:srgbClr val="FFFF00"/>
                </a:solidFill>
              </a:rPr>
              <a:t>joints</a:t>
            </a:r>
            <a:r>
              <a:rPr lang="en-US" sz="3800" dirty="0">
                <a:solidFill>
                  <a:schemeClr val="bg1"/>
                </a:solidFill>
              </a:rPr>
              <a:t> </a:t>
            </a:r>
            <a:r>
              <a:rPr lang="en-US" dirty="0">
                <a:solidFill>
                  <a:schemeClr val="bg1"/>
                </a:solidFill>
              </a:rPr>
              <a:t>(7001) of his loins were </a:t>
            </a:r>
            <a:r>
              <a:rPr lang="en-US" sz="4200" b="1" dirty="0">
                <a:solidFill>
                  <a:srgbClr val="00FF00"/>
                </a:solidFill>
              </a:rPr>
              <a:t>loosed</a:t>
            </a:r>
            <a:r>
              <a:rPr lang="en-US" sz="4200" dirty="0">
                <a:solidFill>
                  <a:schemeClr val="bg1"/>
                </a:solidFill>
              </a:rPr>
              <a:t> </a:t>
            </a:r>
            <a:r>
              <a:rPr lang="en-US" dirty="0">
                <a:solidFill>
                  <a:schemeClr val="bg1"/>
                </a:solidFill>
              </a:rPr>
              <a:t>(8271), and his knees smote one against another.</a:t>
            </a:r>
          </a:p>
          <a:p>
            <a:endParaRPr lang="en-US" dirty="0">
              <a:solidFill>
                <a:schemeClr val="bg1"/>
              </a:solidFill>
            </a:endParaRPr>
          </a:p>
          <a:p>
            <a:r>
              <a:rPr lang="en-US" dirty="0">
                <a:solidFill>
                  <a:schemeClr val="bg1"/>
                </a:solidFill>
              </a:rPr>
              <a:t>Dan 5:12  Forasmuch as an excellent spirit, and knowledge, and understanding, interpreting of dreams, and </a:t>
            </a:r>
            <a:r>
              <a:rPr lang="en-US" dirty="0" err="1">
                <a:solidFill>
                  <a:schemeClr val="bg1"/>
                </a:solidFill>
              </a:rPr>
              <a:t>shewing</a:t>
            </a:r>
            <a:r>
              <a:rPr lang="en-US" dirty="0">
                <a:solidFill>
                  <a:schemeClr val="bg1"/>
                </a:solidFill>
              </a:rPr>
              <a:t> of hard sentences, and </a:t>
            </a:r>
            <a:r>
              <a:rPr lang="en-US" sz="4200" b="1" dirty="0">
                <a:solidFill>
                  <a:srgbClr val="00FF00"/>
                </a:solidFill>
              </a:rPr>
              <a:t>dissolving</a:t>
            </a:r>
            <a:r>
              <a:rPr lang="en-US" sz="4200" dirty="0">
                <a:solidFill>
                  <a:srgbClr val="00FF00"/>
                </a:solidFill>
              </a:rPr>
              <a:t> </a:t>
            </a:r>
            <a:r>
              <a:rPr lang="en-US" dirty="0">
                <a:solidFill>
                  <a:schemeClr val="bg1"/>
                </a:solidFill>
              </a:rPr>
              <a:t>(8271) of </a:t>
            </a:r>
            <a:r>
              <a:rPr lang="en-US" sz="4200" b="1" dirty="0">
                <a:solidFill>
                  <a:srgbClr val="FFFF00"/>
                </a:solidFill>
              </a:rPr>
              <a:t>doubts</a:t>
            </a:r>
            <a:r>
              <a:rPr lang="en-US" sz="4200" dirty="0">
                <a:solidFill>
                  <a:schemeClr val="bg1"/>
                </a:solidFill>
              </a:rPr>
              <a:t> </a:t>
            </a:r>
            <a:r>
              <a:rPr lang="en-US" dirty="0">
                <a:solidFill>
                  <a:schemeClr val="bg1"/>
                </a:solidFill>
              </a:rPr>
              <a:t>(7001), were found in the same Daniel, whom the king named </a:t>
            </a:r>
            <a:r>
              <a:rPr lang="en-US" dirty="0" err="1">
                <a:solidFill>
                  <a:schemeClr val="bg1"/>
                </a:solidFill>
              </a:rPr>
              <a:t>Belteshazzar</a:t>
            </a:r>
            <a:r>
              <a:rPr lang="en-US" dirty="0">
                <a:solidFill>
                  <a:schemeClr val="bg1"/>
                </a:solidFill>
              </a:rPr>
              <a:t>: now let Daniel be called, and he will </a:t>
            </a:r>
            <a:r>
              <a:rPr lang="en-US" dirty="0" err="1">
                <a:solidFill>
                  <a:schemeClr val="bg1"/>
                </a:solidFill>
              </a:rPr>
              <a:t>shew</a:t>
            </a:r>
            <a:r>
              <a:rPr lang="en-US" dirty="0">
                <a:solidFill>
                  <a:schemeClr val="bg1"/>
                </a:solidFill>
              </a:rPr>
              <a:t> the interpretation.</a:t>
            </a:r>
          </a:p>
          <a:p>
            <a:endParaRPr lang="en-GB" dirty="0">
              <a:solidFill>
                <a:schemeClr val="bg1"/>
              </a:solidFill>
            </a:endParaRPr>
          </a:p>
        </p:txBody>
      </p:sp>
    </p:spTree>
    <p:extLst>
      <p:ext uri="{BB962C8B-B14F-4D97-AF65-F5344CB8AC3E}">
        <p14:creationId xmlns:p14="http://schemas.microsoft.com/office/powerpoint/2010/main" val="3128277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en-US" dirty="0">
                <a:solidFill>
                  <a:schemeClr val="bg1"/>
                </a:solidFill>
              </a:rPr>
              <a:t>The Servant knows</a:t>
            </a:r>
            <a:endParaRPr lang="en-GB" dirty="0">
              <a:solidFill>
                <a:schemeClr val="bg1"/>
              </a:solidFill>
            </a:endParaRPr>
          </a:p>
        </p:txBody>
      </p:sp>
      <p:sp>
        <p:nvSpPr>
          <p:cNvPr id="5" name="Content Placeholder 4"/>
          <p:cNvSpPr>
            <a:spLocks noGrp="1"/>
          </p:cNvSpPr>
          <p:nvPr>
            <p:ph sz="half" idx="1"/>
          </p:nvPr>
        </p:nvSpPr>
        <p:spPr>
          <a:ln>
            <a:solidFill>
              <a:schemeClr val="accent1"/>
            </a:solidFill>
          </a:ln>
        </p:spPr>
        <p:txBody>
          <a:bodyPr>
            <a:normAutofit fontScale="92500" lnSpcReduction="20000"/>
          </a:bodyPr>
          <a:lstStyle/>
          <a:p>
            <a:pPr marL="0" indent="0" algn="ctr">
              <a:buNone/>
            </a:pPr>
            <a:r>
              <a:rPr lang="en-US" u="sng" dirty="0">
                <a:solidFill>
                  <a:schemeClr val="bg1"/>
                </a:solidFill>
              </a:rPr>
              <a:t>MEANING</a:t>
            </a:r>
          </a:p>
          <a:p>
            <a:endParaRPr lang="en-US" dirty="0">
              <a:solidFill>
                <a:schemeClr val="bg1"/>
              </a:solidFill>
            </a:endParaRPr>
          </a:p>
          <a:p>
            <a:r>
              <a:rPr lang="en-US" dirty="0" err="1">
                <a:solidFill>
                  <a:schemeClr val="bg1"/>
                </a:solidFill>
              </a:rPr>
              <a:t>Mene</a:t>
            </a:r>
            <a:r>
              <a:rPr lang="en-US" dirty="0">
                <a:solidFill>
                  <a:schemeClr val="bg1"/>
                </a:solidFill>
              </a:rPr>
              <a:t> - to count/number</a:t>
            </a:r>
          </a:p>
          <a:p>
            <a:endParaRPr lang="en-US" dirty="0">
              <a:solidFill>
                <a:schemeClr val="bg1"/>
              </a:solidFill>
            </a:endParaRPr>
          </a:p>
          <a:p>
            <a:endParaRPr lang="en-US" dirty="0">
              <a:solidFill>
                <a:schemeClr val="bg1"/>
              </a:solidFill>
            </a:endParaRPr>
          </a:p>
          <a:p>
            <a:r>
              <a:rPr lang="en-US" dirty="0" err="1">
                <a:solidFill>
                  <a:schemeClr val="bg1"/>
                </a:solidFill>
              </a:rPr>
              <a:t>Tekel</a:t>
            </a:r>
            <a:r>
              <a:rPr lang="en-US" dirty="0">
                <a:solidFill>
                  <a:schemeClr val="bg1"/>
                </a:solidFill>
              </a:rPr>
              <a:t> - to weigh</a:t>
            </a:r>
          </a:p>
          <a:p>
            <a:endParaRPr lang="en-US" dirty="0">
              <a:solidFill>
                <a:schemeClr val="bg1"/>
              </a:solidFill>
            </a:endParaRPr>
          </a:p>
          <a:p>
            <a:endParaRPr lang="en-US" dirty="0">
              <a:solidFill>
                <a:schemeClr val="bg1"/>
              </a:solidFill>
            </a:endParaRPr>
          </a:p>
          <a:p>
            <a:r>
              <a:rPr lang="en-US" dirty="0" err="1">
                <a:solidFill>
                  <a:schemeClr val="bg1"/>
                </a:solidFill>
              </a:rPr>
              <a:t>Parsin</a:t>
            </a:r>
            <a:r>
              <a:rPr lang="en-US" dirty="0">
                <a:solidFill>
                  <a:schemeClr val="bg1"/>
                </a:solidFill>
              </a:rPr>
              <a:t>  - divided </a:t>
            </a:r>
            <a:r>
              <a:rPr lang="en-US" dirty="0" err="1">
                <a:solidFill>
                  <a:schemeClr val="bg1"/>
                </a:solidFill>
              </a:rPr>
              <a:t>ie</a:t>
            </a:r>
            <a:r>
              <a:rPr lang="en-US" dirty="0">
                <a:solidFill>
                  <a:schemeClr val="bg1"/>
                </a:solidFill>
              </a:rPr>
              <a:t>, two minas…</a:t>
            </a:r>
          </a:p>
        </p:txBody>
      </p:sp>
      <p:sp>
        <p:nvSpPr>
          <p:cNvPr id="6" name="Content Placeholder 5"/>
          <p:cNvSpPr>
            <a:spLocks noGrp="1"/>
          </p:cNvSpPr>
          <p:nvPr>
            <p:ph sz="half" idx="2"/>
          </p:nvPr>
        </p:nvSpPr>
        <p:spPr>
          <a:noFill/>
          <a:ln>
            <a:solidFill>
              <a:schemeClr val="accent1"/>
            </a:solidFill>
          </a:ln>
        </p:spPr>
        <p:txBody>
          <a:bodyPr>
            <a:normAutofit fontScale="92500" lnSpcReduction="20000"/>
          </a:bodyPr>
          <a:lstStyle/>
          <a:p>
            <a:pPr marL="0" indent="0" algn="ctr">
              <a:buNone/>
            </a:pPr>
            <a:r>
              <a:rPr lang="en-US" u="sng" dirty="0">
                <a:solidFill>
                  <a:schemeClr val="bg1"/>
                </a:solidFill>
              </a:rPr>
              <a:t>INTERPRETATION</a:t>
            </a:r>
          </a:p>
          <a:p>
            <a:pPr marL="0" indent="0" algn="ctr">
              <a:buNone/>
            </a:pPr>
            <a:endParaRPr lang="en-US" dirty="0">
              <a:solidFill>
                <a:schemeClr val="bg1"/>
              </a:solidFill>
            </a:endParaRPr>
          </a:p>
          <a:p>
            <a:r>
              <a:rPr lang="en-US" dirty="0">
                <a:solidFill>
                  <a:schemeClr val="bg1"/>
                </a:solidFill>
              </a:rPr>
              <a:t>God has counted your days &amp; numbered them</a:t>
            </a:r>
          </a:p>
          <a:p>
            <a:endParaRPr lang="en-US" dirty="0">
              <a:solidFill>
                <a:schemeClr val="bg1"/>
              </a:solidFill>
            </a:endParaRPr>
          </a:p>
          <a:p>
            <a:r>
              <a:rPr lang="en-US" dirty="0">
                <a:solidFill>
                  <a:schemeClr val="bg1"/>
                </a:solidFill>
              </a:rPr>
              <a:t>God has weighed you &amp; found you insufficient </a:t>
            </a:r>
            <a:r>
              <a:rPr lang="en-US" dirty="0" err="1">
                <a:solidFill>
                  <a:schemeClr val="bg1"/>
                </a:solidFill>
              </a:rPr>
              <a:t>eg</a:t>
            </a:r>
            <a:r>
              <a:rPr lang="en-US" dirty="0">
                <a:solidFill>
                  <a:schemeClr val="bg1"/>
                </a:solidFill>
              </a:rPr>
              <a:t>, morally.</a:t>
            </a:r>
          </a:p>
          <a:p>
            <a:endParaRPr lang="en-US" dirty="0">
              <a:solidFill>
                <a:schemeClr val="bg1"/>
              </a:solidFill>
            </a:endParaRPr>
          </a:p>
          <a:p>
            <a:r>
              <a:rPr lang="en-US" dirty="0">
                <a:solidFill>
                  <a:schemeClr val="bg1"/>
                </a:solidFill>
              </a:rPr>
              <a:t>Your </a:t>
            </a:r>
            <a:r>
              <a:rPr lang="en-US" dirty="0" err="1">
                <a:solidFill>
                  <a:schemeClr val="bg1"/>
                </a:solidFill>
              </a:rPr>
              <a:t>kgd</a:t>
            </a:r>
            <a:r>
              <a:rPr lang="en-US" dirty="0">
                <a:solidFill>
                  <a:schemeClr val="bg1"/>
                </a:solidFill>
              </a:rPr>
              <a:t> divided &amp; (like word for Persian therefore) given to them.</a:t>
            </a:r>
          </a:p>
          <a:p>
            <a:endParaRPr lang="en-GB" dirty="0">
              <a:solidFill>
                <a:schemeClr val="bg1"/>
              </a:solidFill>
            </a:endParaRPr>
          </a:p>
        </p:txBody>
      </p:sp>
    </p:spTree>
    <p:extLst>
      <p:ext uri="{BB962C8B-B14F-4D97-AF65-F5344CB8AC3E}">
        <p14:creationId xmlns:p14="http://schemas.microsoft.com/office/powerpoint/2010/main" val="210604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889B2-72B2-114D-A1D3-DD3E28E62A82}"/>
              </a:ext>
            </a:extLst>
          </p:cNvPr>
          <p:cNvSpPr>
            <a:spLocks noGrp="1"/>
          </p:cNvSpPr>
          <p:nvPr>
            <p:ph type="title"/>
          </p:nvPr>
        </p:nvSpPr>
        <p:spPr>
          <a:xfrm>
            <a:off x="457200" y="-8697"/>
            <a:ext cx="8229600" cy="1143000"/>
          </a:xfrm>
        </p:spPr>
        <p:txBody>
          <a:bodyPr/>
          <a:lstStyle/>
          <a:p>
            <a:r>
              <a:rPr lang="en-US" dirty="0">
                <a:solidFill>
                  <a:srgbClr val="FFFF00"/>
                </a:solidFill>
              </a:rPr>
              <a:t>The Writing</a:t>
            </a:r>
          </a:p>
        </p:txBody>
      </p:sp>
      <p:pic>
        <p:nvPicPr>
          <p:cNvPr id="6" name="Content Placeholder 5">
            <a:extLst>
              <a:ext uri="{FF2B5EF4-FFF2-40B4-BE49-F238E27FC236}">
                <a16:creationId xmlns:a16="http://schemas.microsoft.com/office/drawing/2014/main" id="{970E7E4C-DAD8-C542-A7F2-F03CCFF2780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66800" y="1299983"/>
            <a:ext cx="7010400" cy="5296258"/>
          </a:xfrm>
        </p:spPr>
      </p:pic>
    </p:spTree>
    <p:extLst>
      <p:ext uri="{BB962C8B-B14F-4D97-AF65-F5344CB8AC3E}">
        <p14:creationId xmlns:p14="http://schemas.microsoft.com/office/powerpoint/2010/main" val="3241000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1113A-4633-E041-B8FA-4917543B2FC9}"/>
              </a:ext>
            </a:extLst>
          </p:cNvPr>
          <p:cNvSpPr>
            <a:spLocks noGrp="1"/>
          </p:cNvSpPr>
          <p:nvPr>
            <p:ph type="title"/>
          </p:nvPr>
        </p:nvSpPr>
        <p:spPr/>
        <p:txBody>
          <a:bodyPr/>
          <a:lstStyle/>
          <a:p>
            <a:r>
              <a:rPr lang="en-US" dirty="0">
                <a:solidFill>
                  <a:srgbClr val="FFFF00"/>
                </a:solidFill>
              </a:rPr>
              <a:t>The Translation</a:t>
            </a:r>
          </a:p>
        </p:txBody>
      </p:sp>
      <p:pic>
        <p:nvPicPr>
          <p:cNvPr id="7" name="Content Placeholder 6">
            <a:extLst>
              <a:ext uri="{FF2B5EF4-FFF2-40B4-BE49-F238E27FC236}">
                <a16:creationId xmlns:a16="http://schemas.microsoft.com/office/drawing/2014/main" id="{6A49004A-59BD-4046-B230-34EA119AE62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66800" y="1600200"/>
            <a:ext cx="7010400" cy="4737941"/>
          </a:xfrm>
        </p:spPr>
      </p:pic>
    </p:spTree>
    <p:extLst>
      <p:ext uri="{BB962C8B-B14F-4D97-AF65-F5344CB8AC3E}">
        <p14:creationId xmlns:p14="http://schemas.microsoft.com/office/powerpoint/2010/main" val="4208969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title"/>
          </p:nvPr>
        </p:nvSpPr>
        <p:spPr/>
        <p:txBody>
          <a:bodyPr/>
          <a:lstStyle/>
          <a:p>
            <a:endParaRPr lang="en-US"/>
          </a:p>
        </p:txBody>
      </p:sp>
      <p:pic>
        <p:nvPicPr>
          <p:cNvPr id="35844" name="Picture 4" descr="FALLOF~1"/>
          <p:cNvPicPr>
            <a:picLocks noGrp="1" noChangeAspect="1" noChangeArrowheads="1"/>
          </p:cNvPicPr>
          <p:nvPr>
            <p:ph idx="1"/>
          </p:nvPr>
        </p:nvPicPr>
        <p:blipFill>
          <a:blip r:embed="rId2" cstate="print"/>
          <a:srcRect/>
          <a:stretch>
            <a:fillRect/>
          </a:stretch>
        </p:blipFill>
        <p:spPr>
          <a:xfrm>
            <a:off x="746125" y="-185716"/>
            <a:ext cx="7559675" cy="7283451"/>
          </a:xfrm>
          <a:noFill/>
          <a:ln/>
        </p:spPr>
      </p:pic>
      <p:sp>
        <p:nvSpPr>
          <p:cNvPr id="35849" name="AutoShape 9"/>
          <p:cNvSpPr>
            <a:spLocks noChangeArrowheads="1"/>
          </p:cNvSpPr>
          <p:nvPr/>
        </p:nvSpPr>
        <p:spPr bwMode="auto">
          <a:xfrm rot="1370135">
            <a:off x="6192838" y="333375"/>
            <a:ext cx="2951162" cy="1366838"/>
          </a:xfrm>
          <a:prstGeom prst="irregularSeal2">
            <a:avLst/>
          </a:prstGeom>
          <a:solidFill>
            <a:srgbClr val="373737"/>
          </a:solidFill>
          <a:ln w="9525">
            <a:solidFill>
              <a:srgbClr val="FF7A1F"/>
            </a:solidFill>
            <a:miter lim="800000"/>
            <a:headEnd/>
            <a:tailEnd/>
          </a:ln>
          <a:effectLst/>
        </p:spPr>
        <p:txBody>
          <a:bodyPr wrap="none" anchor="ctr"/>
          <a:lstStyle/>
          <a:p>
            <a:r>
              <a:rPr lang="en-US" sz="3200">
                <a:solidFill>
                  <a:schemeClr val="hlink"/>
                </a:solidFill>
                <a:latin typeface="Parade" pitchFamily="66" charset="0"/>
              </a:rPr>
              <a:t>Babylon is</a:t>
            </a:r>
          </a:p>
          <a:p>
            <a:r>
              <a:rPr lang="en-US" sz="3200">
                <a:solidFill>
                  <a:schemeClr val="hlink"/>
                </a:solidFill>
                <a:latin typeface="Parade" pitchFamily="66" charset="0"/>
              </a:rPr>
              <a:t>Fallen !!</a:t>
            </a:r>
            <a:endParaRPr lang="en-AU" sz="3200">
              <a:solidFill>
                <a:schemeClr val="hlink"/>
              </a:solidFill>
              <a:latin typeface="Parade" pitchFamily="66" charset="0"/>
            </a:endParaRPr>
          </a:p>
        </p:txBody>
      </p:sp>
    </p:spTree>
    <p:extLst>
      <p:ext uri="{BB962C8B-B14F-4D97-AF65-F5344CB8AC3E}">
        <p14:creationId xmlns:p14="http://schemas.microsoft.com/office/powerpoint/2010/main" val="3722744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a:xfrm>
            <a:off x="0" y="0"/>
            <a:ext cx="9144000" cy="6858000"/>
          </a:xfrm>
          <a:solidFill>
            <a:schemeClr val="accent2"/>
          </a:solidFill>
        </p:spPr>
        <p:txBody>
          <a:bodyPr/>
          <a:lstStyle/>
          <a:p>
            <a:endParaRPr lang="en-US"/>
          </a:p>
        </p:txBody>
      </p:sp>
      <p:pic>
        <p:nvPicPr>
          <p:cNvPr id="25603" name="Picture 1027" descr="Tadpoles"/>
          <p:cNvPicPr>
            <a:picLocks noGrp="1" noChangeAspect="1" noChangeArrowheads="1"/>
          </p:cNvPicPr>
          <p:nvPr>
            <p:ph idx="1"/>
          </p:nvPr>
        </p:nvPicPr>
        <p:blipFill>
          <a:blip r:embed="rId2" cstate="print"/>
          <a:srcRect/>
          <a:stretch>
            <a:fillRect/>
          </a:stretch>
        </p:blipFill>
        <p:spPr>
          <a:xfrm>
            <a:off x="-323850" y="0"/>
            <a:ext cx="9872663" cy="12034838"/>
          </a:xfrm>
          <a:noFill/>
          <a:ln/>
        </p:spPr>
      </p:pic>
    </p:spTree>
    <p:extLst>
      <p:ext uri="{BB962C8B-B14F-4D97-AF65-F5344CB8AC3E}">
        <p14:creationId xmlns:p14="http://schemas.microsoft.com/office/powerpoint/2010/main" val="720262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a:xfrm>
            <a:off x="0" y="0"/>
            <a:ext cx="9144000" cy="6858000"/>
          </a:xfrm>
          <a:solidFill>
            <a:schemeClr val="accent2"/>
          </a:solidFill>
        </p:spPr>
        <p:txBody>
          <a:bodyPr/>
          <a:lstStyle/>
          <a:p>
            <a:endParaRPr lang="en-US"/>
          </a:p>
        </p:txBody>
      </p:sp>
      <p:pic>
        <p:nvPicPr>
          <p:cNvPr id="26627" name="Picture 1027" descr="Tadpoles"/>
          <p:cNvPicPr>
            <a:picLocks noGrp="1" noChangeAspect="1" noChangeArrowheads="1"/>
          </p:cNvPicPr>
          <p:nvPr>
            <p:ph idx="1"/>
          </p:nvPr>
        </p:nvPicPr>
        <p:blipFill>
          <a:blip r:embed="rId2" cstate="print"/>
          <a:srcRect/>
          <a:stretch>
            <a:fillRect/>
          </a:stretch>
        </p:blipFill>
        <p:spPr>
          <a:xfrm>
            <a:off x="-757238" y="-9459913"/>
            <a:ext cx="13785851" cy="16805276"/>
          </a:xfrm>
          <a:noFill/>
          <a:ln/>
        </p:spPr>
      </p:pic>
    </p:spTree>
    <p:extLst>
      <p:ext uri="{BB962C8B-B14F-4D97-AF65-F5344CB8AC3E}">
        <p14:creationId xmlns:p14="http://schemas.microsoft.com/office/powerpoint/2010/main" val="2568262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1F745-226B-1244-B3B4-75E49B44D748}"/>
              </a:ext>
            </a:extLst>
          </p:cNvPr>
          <p:cNvSpPr>
            <a:spLocks noGrp="1"/>
          </p:cNvSpPr>
          <p:nvPr>
            <p:ph type="title"/>
          </p:nvPr>
        </p:nvSpPr>
        <p:spPr/>
        <p:txBody>
          <a:bodyPr/>
          <a:lstStyle/>
          <a:p>
            <a:r>
              <a:rPr lang="en-US" dirty="0">
                <a:solidFill>
                  <a:srgbClr val="FFFF00"/>
                </a:solidFill>
              </a:rPr>
              <a:t>Weighed and found wanting</a:t>
            </a:r>
          </a:p>
        </p:txBody>
      </p:sp>
      <p:sp>
        <p:nvSpPr>
          <p:cNvPr id="3" name="Content Placeholder 2">
            <a:extLst>
              <a:ext uri="{FF2B5EF4-FFF2-40B4-BE49-F238E27FC236}">
                <a16:creationId xmlns:a16="http://schemas.microsoft.com/office/drawing/2014/main" id="{FEC6F861-D4EF-6B45-9A4F-8EEDDC72C387}"/>
              </a:ext>
            </a:extLst>
          </p:cNvPr>
          <p:cNvSpPr>
            <a:spLocks noGrp="1"/>
          </p:cNvSpPr>
          <p:nvPr>
            <p:ph sz="half" idx="1"/>
          </p:nvPr>
        </p:nvSpPr>
        <p:spPr/>
        <p:txBody>
          <a:bodyPr/>
          <a:lstStyle/>
          <a:p>
            <a:r>
              <a:rPr lang="en-US" dirty="0">
                <a:solidFill>
                  <a:srgbClr val="FFFF00"/>
                </a:solidFill>
              </a:rPr>
              <a:t>Do a slide of balancing scales with </a:t>
            </a:r>
            <a:r>
              <a:rPr lang="en-US" dirty="0" err="1">
                <a:solidFill>
                  <a:srgbClr val="FFFF00"/>
                </a:solidFill>
              </a:rPr>
              <a:t>dan</a:t>
            </a:r>
            <a:r>
              <a:rPr lang="en-US" dirty="0">
                <a:solidFill>
                  <a:srgbClr val="FFFF00"/>
                </a:solidFill>
              </a:rPr>
              <a:t> 4 and </a:t>
            </a:r>
            <a:r>
              <a:rPr lang="en-US" dirty="0" err="1">
                <a:solidFill>
                  <a:srgbClr val="FFFF00"/>
                </a:solidFill>
              </a:rPr>
              <a:t>dan</a:t>
            </a:r>
            <a:r>
              <a:rPr lang="en-US" dirty="0">
                <a:solidFill>
                  <a:srgbClr val="FFFF00"/>
                </a:solidFill>
              </a:rPr>
              <a:t> 5 on either side…representing </a:t>
            </a:r>
            <a:r>
              <a:rPr lang="en-US" dirty="0" err="1">
                <a:solidFill>
                  <a:srgbClr val="FFFF00"/>
                </a:solidFill>
              </a:rPr>
              <a:t>belshazzer</a:t>
            </a:r>
            <a:r>
              <a:rPr lang="en-US" dirty="0">
                <a:solidFill>
                  <a:srgbClr val="FFFF00"/>
                </a:solidFill>
              </a:rPr>
              <a:t> compared to the likes of neb.</a:t>
            </a:r>
          </a:p>
        </p:txBody>
      </p:sp>
      <p:sp>
        <p:nvSpPr>
          <p:cNvPr id="4" name="Content Placeholder 3">
            <a:extLst>
              <a:ext uri="{FF2B5EF4-FFF2-40B4-BE49-F238E27FC236}">
                <a16:creationId xmlns:a16="http://schemas.microsoft.com/office/drawing/2014/main" id="{96F78664-405D-1C41-8675-E8498299DC95}"/>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608169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3645</TotalTime>
  <Words>858</Words>
  <Application>Microsoft Macintosh PowerPoint</Application>
  <PresentationFormat>On-screen Show (4:3)</PresentationFormat>
  <Paragraphs>125</Paragraphs>
  <Slides>23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23</vt:i4>
      </vt:variant>
    </vt:vector>
  </HeadingPairs>
  <TitlesOfParts>
    <vt:vector size="28" baseType="lpstr">
      <vt:lpstr>Arial</vt:lpstr>
      <vt:lpstr>Calibri</vt:lpstr>
      <vt:lpstr>Parade</vt:lpstr>
      <vt:lpstr>Office Theme</vt:lpstr>
      <vt:lpstr>Default Design</vt:lpstr>
      <vt:lpstr>The  Last Supper</vt:lpstr>
      <vt:lpstr>Context of Chp 5</vt:lpstr>
      <vt:lpstr>Kings of Babylon</vt:lpstr>
      <vt:lpstr>Nabonidus in relief showing him praying to the moon, sun and Venus</vt:lpstr>
      <vt:lpstr>The Nabonidus Cylinder of Sippar on display in the British Museum</vt:lpstr>
      <vt:lpstr>PowerPoint Presentation</vt:lpstr>
      <vt:lpstr>Babylonian wine in Israeli cups</vt:lpstr>
      <vt:lpstr>PowerPoint Presentation</vt:lpstr>
      <vt:lpstr>PowerPoint Presentation</vt:lpstr>
      <vt:lpstr>PowerPoint Presentation</vt:lpstr>
      <vt:lpstr>PowerPoint Presentation</vt:lpstr>
      <vt:lpstr>“Because”   NOT   “though” </vt:lpstr>
      <vt:lpstr>PowerPoint Presentation</vt:lpstr>
      <vt:lpstr>PowerPoint Presentation</vt:lpstr>
      <vt:lpstr>PowerPoint Presentation</vt:lpstr>
      <vt:lpstr>Daniel’s Hand in Babylon</vt:lpstr>
      <vt:lpstr>The Servant knows</vt:lpstr>
      <vt:lpstr>The Writing</vt:lpstr>
      <vt:lpstr>The Translation</vt:lpstr>
      <vt:lpstr>PowerPoint Presentation</vt:lpstr>
      <vt:lpstr>PowerPoint Presentation</vt:lpstr>
      <vt:lpstr>PowerPoint Presentation</vt:lpstr>
      <vt:lpstr>Weighed and found wanting</vt:lpstr>
    </vt:vector>
  </TitlesOfParts>
  <Company>NSW, Department of Education and Training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Supper</dc:title>
  <dc:creator>Matt</dc:creator>
  <cp:lastModifiedBy>Matt norton</cp:lastModifiedBy>
  <cp:revision>34</cp:revision>
  <dcterms:created xsi:type="dcterms:W3CDTF">2013-04-06T01:43:17Z</dcterms:created>
  <dcterms:modified xsi:type="dcterms:W3CDTF">2019-07-18T15:19:03Z</dcterms:modified>
</cp:coreProperties>
</file>