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sldIdLst>
    <p:sldId id="273" r:id="rId3"/>
    <p:sldId id="257" r:id="rId4"/>
    <p:sldId id="284" r:id="rId5"/>
    <p:sldId id="276" r:id="rId6"/>
    <p:sldId id="279" r:id="rId7"/>
    <p:sldId id="259" r:id="rId8"/>
    <p:sldId id="260" r:id="rId9"/>
    <p:sldId id="261" r:id="rId10"/>
    <p:sldId id="277" r:id="rId11"/>
    <p:sldId id="280" r:id="rId12"/>
    <p:sldId id="269" r:id="rId13"/>
    <p:sldId id="281" r:id="rId14"/>
    <p:sldId id="262" r:id="rId15"/>
    <p:sldId id="283" r:id="rId16"/>
    <p:sldId id="278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82"/>
    <p:restoredTop sz="94690"/>
  </p:normalViewPr>
  <p:slideViewPr>
    <p:cSldViewPr>
      <p:cViewPr varScale="1">
        <p:scale>
          <a:sx n="99" d="100"/>
          <a:sy n="99" d="100"/>
        </p:scale>
        <p:origin x="1144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1A2A0-21DB-4617-9EFE-EDE122577779}" type="datetimeFigureOut">
              <a:rPr lang="en-GB" smtClean="0"/>
              <a:t>26/04/2019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3A5B-1CE3-4DC6-964F-B501AEE4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267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1A2A0-21DB-4617-9EFE-EDE122577779}" type="datetimeFigureOut">
              <a:rPr lang="en-GB" smtClean="0"/>
              <a:t>26/04/2019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3A5B-1CE3-4DC6-964F-B501AEE4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229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1A2A0-21DB-4617-9EFE-EDE122577779}" type="datetimeFigureOut">
              <a:rPr lang="en-GB" smtClean="0"/>
              <a:t>26/04/2019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3A5B-1CE3-4DC6-964F-B501AEE4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469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1A2A0-21DB-4617-9EFE-EDE122577779}" type="datetimeFigureOut">
              <a:rPr lang="en-GB" smtClean="0"/>
              <a:t>26/04/2019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3A5B-1CE3-4DC6-964F-B501AEE4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338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1A2A0-21DB-4617-9EFE-EDE122577779}" type="datetimeFigureOut">
              <a:rPr lang="en-GB" smtClean="0"/>
              <a:t>26/04/2019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3A5B-1CE3-4DC6-964F-B501AEE4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4631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1A2A0-21DB-4617-9EFE-EDE122577779}" type="datetimeFigureOut">
              <a:rPr lang="en-GB" smtClean="0"/>
              <a:t>26/04/2019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3A5B-1CE3-4DC6-964F-B501AEE4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403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1A2A0-21DB-4617-9EFE-EDE122577779}" type="datetimeFigureOut">
              <a:rPr lang="en-GB" smtClean="0"/>
              <a:t>26/04/2019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3A5B-1CE3-4DC6-964F-B501AEE4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8891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1A2A0-21DB-4617-9EFE-EDE122577779}" type="datetimeFigureOut">
              <a:rPr lang="en-GB" smtClean="0"/>
              <a:t>26/04/2019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3A5B-1CE3-4DC6-964F-B501AEE4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950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1A2A0-21DB-4617-9EFE-EDE122577779}" type="datetimeFigureOut">
              <a:rPr lang="en-GB" smtClean="0"/>
              <a:t>26/04/2019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3A5B-1CE3-4DC6-964F-B501AEE4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477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1A2A0-21DB-4617-9EFE-EDE122577779}" type="datetimeFigureOut">
              <a:rPr lang="en-GB" smtClean="0"/>
              <a:t>26/04/2019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3A5B-1CE3-4DC6-964F-B501AEE4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9811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1A2A0-21DB-4617-9EFE-EDE122577779}" type="datetimeFigureOut">
              <a:rPr lang="en-GB" smtClean="0"/>
              <a:t>26/04/2019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3A5B-1CE3-4DC6-964F-B501AEE4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73969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02A680-0B3D-4A9A-BF44-8A7BED064F4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459570"/>
      </p:ext>
    </p:extLst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1BE9F5-5403-407B-BA49-EC1DE7F1A9C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074050"/>
      </p:ext>
    </p:extLst>
  </p:cSld>
  <p:clrMapOvr>
    <a:masterClrMapping/>
  </p:clrMapOvr>
  <p:transition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055912-A065-4F9C-90CC-7C84F6C0023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894250"/>
      </p:ext>
    </p:extLst>
  </p:cSld>
  <p:clrMapOvr>
    <a:masterClrMapping/>
  </p:clrMapOvr>
  <p:transition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17B592-814C-4F5A-9560-5DC6B0C3124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825577"/>
      </p:ext>
    </p:extLst>
  </p:cSld>
  <p:clrMapOvr>
    <a:masterClrMapping/>
  </p:clrMapOvr>
  <p:transition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DD3196-FF37-4A32-A607-16FA9D80764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275021"/>
      </p:ext>
    </p:extLst>
  </p:cSld>
  <p:clrMapOvr>
    <a:masterClrMapping/>
  </p:clrMapOvr>
  <p:transition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2D9FC-EB1D-4AA2-9DC9-5A062F4E151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311012"/>
      </p:ext>
    </p:extLst>
  </p:cSld>
  <p:clrMapOvr>
    <a:masterClrMapping/>
  </p:clrMapOvr>
  <p:transition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702930-EC10-4291-9EFD-85002EB7B8D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898206"/>
      </p:ext>
    </p:extLst>
  </p:cSld>
  <p:clrMapOvr>
    <a:masterClrMapping/>
  </p:clrMapOvr>
  <p:transition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7EDBCA-AA1E-49EE-8345-29F7600A162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187900"/>
      </p:ext>
    </p:extLst>
  </p:cSld>
  <p:clrMapOvr>
    <a:masterClrMapping/>
  </p:clrMapOvr>
  <p:transition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B13AFA-781C-4F4B-9EE5-D22C8E7F8C3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986848"/>
      </p:ext>
    </p:extLst>
  </p:cSld>
  <p:clrMapOvr>
    <a:masterClrMapping/>
  </p:clrMapOvr>
  <p:transition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763358-00C6-43D1-922D-7F8C81417D3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490858"/>
      </p:ext>
    </p:extLst>
  </p:cSld>
  <p:clrMapOvr>
    <a:masterClrMapping/>
  </p:clrMapOvr>
  <p:transition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CFC96-4D48-4667-8442-63C9953DE42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771134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61A2A0-21DB-4617-9EFE-EDE122577779}" type="datetimeFigureOut">
              <a:rPr lang="en-GB" smtClean="0"/>
              <a:t>26/04/2019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E3A5B-1CE3-4DC6-964F-B501AEE40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1583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2E6E40D-7426-4D39-864B-4198BF58FCF8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762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random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ocuments\FILING CABINET\D\Daniel\My Daniel\Daniel 6\daniel_lions_den_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0"/>
            <a:ext cx="6598708" cy="4949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0E27DE4-73DF-DE42-A2F7-BD58531C357A}"/>
              </a:ext>
            </a:extLst>
          </p:cNvPr>
          <p:cNvSpPr txBox="1">
            <a:spLocks/>
          </p:cNvSpPr>
          <p:nvPr/>
        </p:nvSpPr>
        <p:spPr>
          <a:xfrm>
            <a:off x="1905000" y="367797"/>
            <a:ext cx="5334000" cy="834231"/>
          </a:xfrm>
          <a:prstGeom prst="rect">
            <a:avLst/>
          </a:prstGeom>
          <a:gradFill rotWithShape="1">
            <a:gsLst>
              <a:gs pos="0">
                <a:srgbClr val="9BBB59">
                  <a:shade val="51000"/>
                  <a:satMod val="130000"/>
                </a:srgbClr>
              </a:gs>
              <a:gs pos="80000">
                <a:srgbClr val="9BBB59">
                  <a:shade val="93000"/>
                  <a:satMod val="130000"/>
                </a:srgbClr>
              </a:gs>
              <a:gs pos="100000">
                <a:srgbClr val="9BBB59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Times New Roman"/>
                <a:cs typeface="TITUS Cyberbit Basic"/>
              </a:rPr>
              <a:t>Delivered for envy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3212237"/>
      </p:ext>
    </p:extLst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AU" dirty="0">
                <a:latin typeface="Arial"/>
                <a:ea typeface="Times New Roman"/>
                <a:cs typeface="TITUS Cyberbit Basic"/>
              </a:rPr>
              <a:t>Time frame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>
              <a:spcBef>
                <a:spcPts val="0"/>
              </a:spcBef>
              <a:tabLst>
                <a:tab pos="0" algn="l"/>
              </a:tabLst>
            </a:pPr>
            <a:r>
              <a:rPr lang="en-AU" sz="4400" dirty="0">
                <a:solidFill>
                  <a:schemeClr val="bg1"/>
                </a:solidFill>
                <a:latin typeface="Arial"/>
                <a:ea typeface="Times New Roman"/>
                <a:cs typeface="TITUS Cyberbit Basic"/>
              </a:rPr>
              <a:t>539 BC.</a:t>
            </a:r>
          </a:p>
          <a:p>
            <a:pPr algn="ctr">
              <a:spcBef>
                <a:spcPts val="0"/>
              </a:spcBef>
              <a:tabLst>
                <a:tab pos="0" algn="l"/>
              </a:tabLst>
            </a:pPr>
            <a:r>
              <a:rPr lang="en-AU" sz="4400" dirty="0">
                <a:solidFill>
                  <a:schemeClr val="bg1"/>
                </a:solidFill>
                <a:latin typeface="Arial"/>
                <a:ea typeface="Times New Roman"/>
                <a:cs typeface="TITUS Cyberbit Basic"/>
              </a:rPr>
              <a:t>24yrs after Nebuchadnezzar’s death.</a:t>
            </a:r>
            <a:endParaRPr lang="en-GB" sz="4400" dirty="0">
              <a:solidFill>
                <a:schemeClr val="bg1"/>
              </a:solidFill>
              <a:latin typeface="Times New Roman"/>
              <a:ea typeface="Times New Roman"/>
              <a:cs typeface="TITUS Cyberbit Basic"/>
            </a:endParaRPr>
          </a:p>
          <a:p>
            <a:pPr algn="ctr">
              <a:spcBef>
                <a:spcPts val="0"/>
              </a:spcBef>
              <a:tabLst>
                <a:tab pos="0" algn="l"/>
              </a:tabLst>
            </a:pPr>
            <a:r>
              <a:rPr lang="en-AU" sz="4400" dirty="0">
                <a:solidFill>
                  <a:schemeClr val="bg1"/>
                </a:solidFill>
                <a:latin typeface="Arial"/>
                <a:ea typeface="Times New Roman"/>
                <a:cs typeface="TITUS Cyberbit Basic"/>
              </a:rPr>
              <a:t> 0-2yrs before Cyrus’ decree.</a:t>
            </a:r>
            <a:endParaRPr lang="en-GB" sz="4400" dirty="0">
              <a:solidFill>
                <a:schemeClr val="bg1"/>
              </a:solidFill>
              <a:latin typeface="Times New Roman"/>
              <a:ea typeface="Times New Roman"/>
              <a:cs typeface="TITUS Cyberbit Basic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0" algn="l"/>
              </a:tabLst>
            </a:pPr>
            <a:r>
              <a:rPr lang="en-AU" sz="4400" dirty="0">
                <a:solidFill>
                  <a:schemeClr val="bg1"/>
                </a:solidFill>
                <a:latin typeface="Arial"/>
                <a:ea typeface="Times New Roman"/>
                <a:cs typeface="TITUS Cyberbit Basic"/>
              </a:rPr>
              <a:t>68yrs in Babylon for Daniel</a:t>
            </a:r>
            <a:endParaRPr lang="en-GB" sz="4400" dirty="0">
              <a:solidFill>
                <a:schemeClr val="bg1"/>
              </a:solidFill>
              <a:latin typeface="Times New Roman"/>
              <a:ea typeface="Times New Roman"/>
              <a:cs typeface="TITUS Cyberbit Basic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0" algn="l"/>
              </a:tabLst>
            </a:pPr>
            <a:r>
              <a:rPr lang="en-AU" sz="4400" dirty="0">
                <a:solidFill>
                  <a:schemeClr val="bg1"/>
                </a:solidFill>
                <a:latin typeface="Arial"/>
                <a:ea typeface="Times New Roman"/>
                <a:cs typeface="TITUS Cyberbit Basic"/>
              </a:rPr>
              <a:t>85yrs old (</a:t>
            </a:r>
            <a:r>
              <a:rPr lang="en-AU" sz="4400" dirty="0" err="1">
                <a:solidFill>
                  <a:schemeClr val="bg1"/>
                </a:solidFill>
                <a:latin typeface="Arial"/>
                <a:ea typeface="Times New Roman"/>
                <a:cs typeface="TITUS Cyberbit Basic"/>
              </a:rPr>
              <a:t>approx</a:t>
            </a:r>
            <a:r>
              <a:rPr lang="en-AU" sz="4400" dirty="0">
                <a:solidFill>
                  <a:schemeClr val="bg1"/>
                </a:solidFill>
                <a:latin typeface="Arial"/>
                <a:ea typeface="Times New Roman"/>
                <a:cs typeface="TITUS Cyberbit Basic"/>
              </a:rPr>
              <a:t>).</a:t>
            </a:r>
            <a:endParaRPr lang="en-GB" sz="4400" dirty="0">
              <a:solidFill>
                <a:schemeClr val="bg1"/>
              </a:solidFill>
              <a:latin typeface="Times New Roman"/>
              <a:ea typeface="Times New Roman"/>
              <a:cs typeface="TITUS Cyberbit Basic"/>
            </a:endParaRPr>
          </a:p>
          <a:p>
            <a:endParaRPr lang="en-GB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906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2700000" scaled="1"/>
            <a:tileRect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Kings of Babylon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2027237"/>
            <a:ext cx="6629400" cy="45259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Nebuchadnezzar – 605-562</a:t>
            </a:r>
          </a:p>
          <a:p>
            <a:r>
              <a:rPr lang="en-GB" dirty="0">
                <a:solidFill>
                  <a:schemeClr val="bg1"/>
                </a:solidFill>
              </a:rPr>
              <a:t>Evil-</a:t>
            </a:r>
            <a:r>
              <a:rPr lang="en-GB" dirty="0" err="1">
                <a:solidFill>
                  <a:schemeClr val="bg1"/>
                </a:solidFill>
              </a:rPr>
              <a:t>Merodach</a:t>
            </a:r>
            <a:r>
              <a:rPr lang="en-GB" dirty="0">
                <a:solidFill>
                  <a:schemeClr val="bg1"/>
                </a:solidFill>
              </a:rPr>
              <a:t> – 562-560</a:t>
            </a:r>
          </a:p>
          <a:p>
            <a:r>
              <a:rPr lang="en-GB" dirty="0" err="1">
                <a:solidFill>
                  <a:schemeClr val="bg1"/>
                </a:solidFill>
              </a:rPr>
              <a:t>Nergalsarezer</a:t>
            </a:r>
            <a:r>
              <a:rPr lang="en-GB" dirty="0">
                <a:solidFill>
                  <a:schemeClr val="bg1"/>
                </a:solidFill>
              </a:rPr>
              <a:t> – 562-556</a:t>
            </a:r>
          </a:p>
          <a:p>
            <a:r>
              <a:rPr lang="en-GB" dirty="0" err="1">
                <a:solidFill>
                  <a:schemeClr val="bg1"/>
                </a:solidFill>
              </a:rPr>
              <a:t>Labashi-Marduk</a:t>
            </a:r>
            <a:r>
              <a:rPr lang="en-GB" dirty="0">
                <a:solidFill>
                  <a:schemeClr val="bg1"/>
                </a:solidFill>
              </a:rPr>
              <a:t> – 556 (9 months)</a:t>
            </a:r>
          </a:p>
          <a:p>
            <a:r>
              <a:rPr lang="en-GB" dirty="0" err="1">
                <a:solidFill>
                  <a:schemeClr val="bg1"/>
                </a:solidFill>
              </a:rPr>
              <a:t>Nabonidus</a:t>
            </a:r>
            <a:r>
              <a:rPr lang="en-GB" dirty="0">
                <a:solidFill>
                  <a:schemeClr val="bg1"/>
                </a:solidFill>
              </a:rPr>
              <a:t> – 556-539</a:t>
            </a:r>
          </a:p>
          <a:p>
            <a:r>
              <a:rPr lang="en-GB" dirty="0">
                <a:solidFill>
                  <a:schemeClr val="bg1"/>
                </a:solidFill>
              </a:rPr>
              <a:t>Belshazzar – coregent 553-539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217664"/>
      </p:ext>
    </p:extLst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28601"/>
            <a:ext cx="7772400" cy="9144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Daniel’s Life</a:t>
            </a:r>
            <a:endParaRPr lang="en-GB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809216"/>
              </p:ext>
            </p:extLst>
          </p:nvPr>
        </p:nvGraphicFramePr>
        <p:xfrm>
          <a:off x="1524000" y="1523995"/>
          <a:ext cx="6400799" cy="51054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369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9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98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Chapter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Vision/visitation</a:t>
                      </a:r>
                      <a:endParaRPr lang="en-GB" sz="18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Age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8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GB" sz="18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None</a:t>
                      </a:r>
                      <a:endParaRPr lang="en-GB" sz="18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17</a:t>
                      </a:r>
                      <a:endParaRPr lang="en-GB" sz="18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8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en-GB" sz="18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Dream</a:t>
                      </a:r>
                      <a:r>
                        <a:rPr lang="en-US" sz="18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revealed </a:t>
                      </a:r>
                      <a:r>
                        <a:rPr lang="en-US" sz="1800" baseline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vision</a:t>
                      </a:r>
                      <a:endParaRPr lang="en-GB" sz="18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8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</a:t>
                      </a:r>
                      <a:endParaRPr lang="en-GB" sz="18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Not his</a:t>
                      </a:r>
                      <a:endParaRPr lang="en-GB" sz="18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38?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8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Not his</a:t>
                      </a:r>
                      <a:endParaRPr lang="en-GB" sz="18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40?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8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en-GB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 beasts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8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Ram &amp; He-goat (Gabriel)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72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8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en-GB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Not his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83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8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  <a:endParaRPr lang="en-GB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Gabriel visits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85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98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Angelic deliverance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85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067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10-12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One single visitation consisting of the man of the one, kings of north and south, the time of the end (Gabriel)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86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9423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Envy</a:t>
            </a:r>
          </a:p>
          <a:p>
            <a:r>
              <a:rPr lang="en-US" dirty="0">
                <a:solidFill>
                  <a:srgbClr val="FFFFFF"/>
                </a:solidFill>
              </a:rPr>
              <a:t>Faithfulness</a:t>
            </a:r>
          </a:p>
          <a:p>
            <a:r>
              <a:rPr lang="en-US" dirty="0">
                <a:solidFill>
                  <a:srgbClr val="FFFFFF"/>
                </a:solidFill>
              </a:rPr>
              <a:t>Betrayal</a:t>
            </a:r>
          </a:p>
          <a:p>
            <a:r>
              <a:rPr lang="en-US" dirty="0">
                <a:solidFill>
                  <a:srgbClr val="FFFFFF"/>
                </a:solidFill>
              </a:rPr>
              <a:t>Concocted charges</a:t>
            </a:r>
          </a:p>
          <a:p>
            <a:r>
              <a:rPr lang="en-US" dirty="0">
                <a:solidFill>
                  <a:srgbClr val="FFFFFF"/>
                </a:solidFill>
              </a:rPr>
              <a:t>Confused and proud rulers</a:t>
            </a:r>
          </a:p>
          <a:p>
            <a:r>
              <a:rPr lang="en-US" dirty="0">
                <a:solidFill>
                  <a:srgbClr val="FFFFFF"/>
                </a:solidFill>
              </a:rPr>
              <a:t>A stone with a seal</a:t>
            </a:r>
          </a:p>
          <a:p>
            <a:r>
              <a:rPr lang="en-US" dirty="0">
                <a:solidFill>
                  <a:srgbClr val="FFFFFF"/>
                </a:solidFill>
              </a:rPr>
              <a:t>Unexpected salvation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Daniel’s experience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7444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Why did they object to Daniel?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057400"/>
            <a:ext cx="8229600" cy="4525963"/>
          </a:xfrm>
        </p:spPr>
        <p:txBody>
          <a:bodyPr/>
          <a:lstStyle/>
          <a:p>
            <a:pPr lvl="0"/>
            <a:r>
              <a:rPr lang="en-US" dirty="0">
                <a:solidFill>
                  <a:srgbClr val="FFFFFF"/>
                </a:solidFill>
              </a:rPr>
              <a:t>Racism (v13).</a:t>
            </a:r>
            <a:endParaRPr lang="en-GB" dirty="0">
              <a:solidFill>
                <a:srgbClr val="FFFFFF"/>
              </a:solidFill>
            </a:endParaRPr>
          </a:p>
          <a:p>
            <a:pPr lvl="0"/>
            <a:r>
              <a:rPr lang="en-US" dirty="0">
                <a:solidFill>
                  <a:srgbClr val="FFFFFF"/>
                </a:solidFill>
              </a:rPr>
              <a:t>Envied his success (</a:t>
            </a:r>
            <a:r>
              <a:rPr lang="en-US" dirty="0" err="1">
                <a:solidFill>
                  <a:srgbClr val="FFFFFF"/>
                </a:solidFill>
              </a:rPr>
              <a:t>Ecc</a:t>
            </a:r>
            <a:r>
              <a:rPr lang="en-US" dirty="0">
                <a:solidFill>
                  <a:srgbClr val="FFFFFF"/>
                </a:solidFill>
              </a:rPr>
              <a:t> 4:4).</a:t>
            </a:r>
            <a:endParaRPr lang="en-GB" dirty="0">
              <a:solidFill>
                <a:srgbClr val="FFFFFF"/>
              </a:solidFill>
            </a:endParaRPr>
          </a:p>
          <a:p>
            <a:pPr lvl="0"/>
            <a:r>
              <a:rPr lang="en-US" dirty="0">
                <a:solidFill>
                  <a:srgbClr val="FFFFFF"/>
                </a:solidFill>
              </a:rPr>
              <a:t>Own ambitions.</a:t>
            </a:r>
            <a:endParaRPr lang="en-GB" dirty="0">
              <a:solidFill>
                <a:srgbClr val="FFFFFF"/>
              </a:solidFill>
            </a:endParaRPr>
          </a:p>
          <a:p>
            <a:pPr lvl="0"/>
            <a:r>
              <a:rPr lang="en-US" dirty="0">
                <a:solidFill>
                  <a:srgbClr val="FFFFFF"/>
                </a:solidFill>
              </a:rPr>
              <a:t>Honest - Chance for corrupt gain was </a:t>
            </a:r>
            <a:r>
              <a:rPr lang="en-AU" dirty="0">
                <a:solidFill>
                  <a:srgbClr val="FFFFFF"/>
                </a:solidFill>
              </a:rPr>
              <a:t>nullified</a:t>
            </a:r>
            <a:endParaRPr lang="en-GB" dirty="0">
              <a:solidFill>
                <a:srgbClr val="FFFFFF"/>
              </a:solidFill>
            </a:endParaRPr>
          </a:p>
          <a:p>
            <a:pPr lvl="0"/>
            <a:r>
              <a:rPr lang="en-US" dirty="0">
                <a:solidFill>
                  <a:srgbClr val="FFFFFF"/>
                </a:solidFill>
              </a:rPr>
              <a:t>Because he was good.</a:t>
            </a:r>
            <a:endParaRPr lang="en-GB" dirty="0">
              <a:solidFill>
                <a:srgbClr val="FFFFFF"/>
              </a:solidFill>
            </a:endParaRPr>
          </a:p>
          <a:p>
            <a:endParaRPr lang="en-GB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673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/>
              <a:t>Came by agreement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AV = “assembled” </a:t>
            </a:r>
            <a:r>
              <a:rPr lang="en-US" dirty="0">
                <a:solidFill>
                  <a:srgbClr val="FFFFFF"/>
                </a:solidFill>
              </a:rPr>
              <a:t>H7284רגשׁ  (Aramaic) </a:t>
            </a:r>
          </a:p>
          <a:p>
            <a:r>
              <a:rPr lang="en-US" dirty="0">
                <a:solidFill>
                  <a:srgbClr val="FFFFFF"/>
                </a:solidFill>
              </a:rPr>
              <a:t>to be in tumult</a:t>
            </a:r>
            <a:endParaRPr lang="en-GB" dirty="0">
              <a:solidFill>
                <a:srgbClr val="FFFFFF"/>
              </a:solidFill>
            </a:endParaRPr>
          </a:p>
          <a:p>
            <a:r>
              <a:rPr lang="en-US" dirty="0">
                <a:solidFill>
                  <a:srgbClr val="FFFFFF"/>
                </a:solidFill>
              </a:rPr>
              <a:t>to gather in a tumultuous throng, show tumultuousness, come thronging</a:t>
            </a:r>
            <a:endParaRPr lang="en-GB" dirty="0">
              <a:solidFill>
                <a:srgbClr val="FFFFFF"/>
              </a:solidFill>
            </a:endParaRPr>
          </a:p>
          <a:p>
            <a:r>
              <a:rPr lang="en-US" dirty="0">
                <a:solidFill>
                  <a:srgbClr val="FFFFFF"/>
                </a:solidFill>
              </a:rPr>
              <a:t>Part of Speech: verb</a:t>
            </a:r>
            <a:endParaRPr lang="en-GB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</a:rPr>
              <a:t> </a:t>
            </a:r>
            <a:endParaRPr lang="en-GB" dirty="0">
              <a:solidFill>
                <a:srgbClr val="FFFFFF"/>
              </a:solidFill>
            </a:endParaRPr>
          </a:p>
          <a:p>
            <a:r>
              <a:rPr lang="en-US" dirty="0">
                <a:solidFill>
                  <a:srgbClr val="FFFFFF"/>
                </a:solidFill>
              </a:rPr>
              <a:t>Same word (v7,11,15)</a:t>
            </a:r>
            <a:endParaRPr lang="en-GB" dirty="0">
              <a:solidFill>
                <a:srgbClr val="FFFFFF"/>
              </a:solidFill>
            </a:endParaRPr>
          </a:p>
          <a:p>
            <a:endParaRPr lang="en-GB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417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Apostolic Pattern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951037"/>
            <a:ext cx="8229600" cy="4525963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3</a:t>
            </a:r>
            <a:r>
              <a:rPr lang="en-US" sz="4400" baseline="30000" dirty="0">
                <a:solidFill>
                  <a:srgbClr val="FFFFFF"/>
                </a:solidFill>
              </a:rPr>
              <a:t>rd</a:t>
            </a:r>
            <a:r>
              <a:rPr lang="en-US" sz="4400" dirty="0">
                <a:solidFill>
                  <a:srgbClr val="FFFFFF"/>
                </a:solidFill>
              </a:rPr>
              <a:t> Hour (9am) - (Act 2:15)</a:t>
            </a:r>
          </a:p>
          <a:p>
            <a:r>
              <a:rPr lang="en-US" sz="4400" dirty="0">
                <a:solidFill>
                  <a:srgbClr val="FFFFFF"/>
                </a:solidFill>
              </a:rPr>
              <a:t>6</a:t>
            </a:r>
            <a:r>
              <a:rPr lang="en-US" sz="4400" baseline="30000" dirty="0">
                <a:solidFill>
                  <a:srgbClr val="FFFFFF"/>
                </a:solidFill>
              </a:rPr>
              <a:t>th</a:t>
            </a:r>
            <a:r>
              <a:rPr lang="en-US" sz="4400" dirty="0">
                <a:solidFill>
                  <a:srgbClr val="FFFFFF"/>
                </a:solidFill>
              </a:rPr>
              <a:t> Hour (12pm) – (Act 10:9) </a:t>
            </a:r>
          </a:p>
          <a:p>
            <a:r>
              <a:rPr lang="en-US" sz="4400" dirty="0">
                <a:solidFill>
                  <a:srgbClr val="FFFFFF"/>
                </a:solidFill>
              </a:rPr>
              <a:t>9</a:t>
            </a:r>
            <a:r>
              <a:rPr lang="en-US" sz="4400" baseline="30000" dirty="0">
                <a:solidFill>
                  <a:srgbClr val="FFFFFF"/>
                </a:solidFill>
              </a:rPr>
              <a:t>th</a:t>
            </a:r>
            <a:r>
              <a:rPr lang="en-US" sz="4400" dirty="0">
                <a:solidFill>
                  <a:srgbClr val="FFFFFF"/>
                </a:solidFill>
              </a:rPr>
              <a:t> Hour (3pm) - (3:1) </a:t>
            </a:r>
          </a:p>
          <a:p>
            <a:endParaRPr lang="en-US" sz="4400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sz="4400" dirty="0">
                <a:solidFill>
                  <a:srgbClr val="FFFFFF"/>
                </a:solidFill>
              </a:rPr>
              <a:t>morning, noon and evening.</a:t>
            </a:r>
            <a:endParaRPr lang="en-GB" sz="4400" dirty="0">
              <a:solidFill>
                <a:srgbClr val="FFFFFF"/>
              </a:solidFill>
            </a:endParaRPr>
          </a:p>
          <a:p>
            <a:endParaRPr lang="en-GB" sz="4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561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Why Pray?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200400"/>
          </a:xfrm>
        </p:spPr>
        <p:txBody>
          <a:bodyPr>
            <a:normAutofit lnSpcReduction="10000"/>
          </a:bodyPr>
          <a:lstStyle/>
          <a:p>
            <a:pPr marL="514350" indent="-514350" algn="ctr">
              <a:buFont typeface="+mj-lt"/>
              <a:buAutoNum type="arabicPeriod"/>
            </a:pPr>
            <a:r>
              <a:rPr lang="en-US" sz="4800" dirty="0">
                <a:solidFill>
                  <a:srgbClr val="FFFFFF"/>
                </a:solidFill>
              </a:rPr>
              <a:t>Example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US" sz="4800" dirty="0">
                <a:solidFill>
                  <a:srgbClr val="FFFFFF"/>
                </a:solidFill>
              </a:rPr>
              <a:t>Habit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US" sz="4800" dirty="0">
                <a:solidFill>
                  <a:srgbClr val="FFFFFF"/>
                </a:solidFill>
              </a:rPr>
              <a:t>Safest option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US" sz="4800" dirty="0">
                <a:solidFill>
                  <a:srgbClr val="FFFFFF"/>
                </a:solidFill>
              </a:rPr>
              <a:t>Honoured God</a:t>
            </a:r>
            <a:endParaRPr lang="en-GB" sz="4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729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991600" cy="5257800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FFFFFF"/>
                </a:solidFill>
              </a:rPr>
              <a:t>All four stood firm in Chapter 1 and set the basis for all acts of national faithfulness (1:20)</a:t>
            </a:r>
            <a:endParaRPr lang="en-AU" dirty="0">
              <a:solidFill>
                <a:srgbClr val="FFFFFF"/>
              </a:solidFill>
            </a:endParaRPr>
          </a:p>
          <a:p>
            <a:r>
              <a:rPr lang="en-US" dirty="0">
                <a:solidFill>
                  <a:srgbClr val="FFFFFF"/>
                </a:solidFill>
              </a:rPr>
              <a:t>Daniel boldly and wisely interpreted Nebuchadnezzar's dream and the king honored Daniel and his God (2:46-47)</a:t>
            </a:r>
            <a:endParaRPr lang="en-AU" dirty="0">
              <a:solidFill>
                <a:srgbClr val="FFFFFF"/>
              </a:solidFill>
            </a:endParaRPr>
          </a:p>
          <a:p>
            <a:r>
              <a:rPr lang="en-US" dirty="0">
                <a:solidFill>
                  <a:srgbClr val="FFFFFF"/>
                </a:solidFill>
              </a:rPr>
              <a:t>Shadrach, Meshach, and Abed-</a:t>
            </a:r>
            <a:r>
              <a:rPr lang="en-US" dirty="0" err="1">
                <a:solidFill>
                  <a:srgbClr val="FFFFFF"/>
                </a:solidFill>
              </a:rPr>
              <a:t>Nego</a:t>
            </a:r>
            <a:r>
              <a:rPr lang="en-US" dirty="0">
                <a:solidFill>
                  <a:srgbClr val="FFFFFF"/>
                </a:solidFill>
              </a:rPr>
              <a:t> stood firm and Nebuchadnezzar gave glory to God (3:28-30)</a:t>
            </a:r>
            <a:endParaRPr lang="en-AU" dirty="0">
              <a:solidFill>
                <a:srgbClr val="FFFFFF"/>
              </a:solidFill>
            </a:endParaRPr>
          </a:p>
          <a:p>
            <a:r>
              <a:rPr lang="en-US" dirty="0">
                <a:solidFill>
                  <a:srgbClr val="FFFFFF"/>
                </a:solidFill>
              </a:rPr>
              <a:t>Daniel faithfully told Nebuchadnezzar the truth and the king humbled himself and gave glory to God (4:34-37)</a:t>
            </a:r>
            <a:endParaRPr lang="en-AU" dirty="0">
              <a:solidFill>
                <a:srgbClr val="FFFFFF"/>
              </a:solidFill>
            </a:endParaRPr>
          </a:p>
          <a:p>
            <a:r>
              <a:rPr lang="en-US" dirty="0">
                <a:solidFill>
                  <a:srgbClr val="FFFFFF"/>
                </a:solidFill>
              </a:rPr>
              <a:t>Daniel stood firm and defiantly told Belshazzar the truth and the king honoured Daniel (Daniel 5:29)</a:t>
            </a:r>
          </a:p>
          <a:p>
            <a:pPr marL="0" indent="0" algn="ctr">
              <a:buNone/>
            </a:pPr>
            <a:r>
              <a:rPr lang="en-US" sz="5200" b="1" dirty="0">
                <a:ln w="1905"/>
                <a:solidFill>
                  <a:srgbClr val="FFFF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WHY?...So God can ultimately be honoured.</a:t>
            </a:r>
            <a:endParaRPr lang="en-AU" sz="5200" b="1" dirty="0">
              <a:ln w="1905"/>
              <a:solidFill>
                <a:srgbClr val="FFFF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Why stand firm?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4744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ocuments\FILING CABINET\D\Daniel\My Daniel\Daniel 6\nml_warg_wag_2700_larg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289" y="1722437"/>
            <a:ext cx="7469421" cy="452596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gradFill rotWithShape="1">
            <a:gsLst>
              <a:gs pos="0">
                <a:srgbClr val="9BBB59">
                  <a:shade val="51000"/>
                  <a:satMod val="130000"/>
                </a:srgbClr>
              </a:gs>
              <a:gs pos="80000">
                <a:srgbClr val="9BBB59">
                  <a:shade val="93000"/>
                  <a:satMod val="130000"/>
                </a:srgbClr>
              </a:gs>
              <a:gs pos="100000">
                <a:srgbClr val="9BBB59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Times New Roman"/>
                <a:cs typeface="TITUS Cyberbit Basic"/>
              </a:rPr>
              <a:t>Stopped the lion’s mouths</a:t>
            </a:r>
            <a:endParaRPr kumimoji="0" lang="en-GB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9403521"/>
      </p:ext>
    </p:extLst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8221" b="8221"/>
          <a:stretch>
            <a:fillRect/>
          </a:stretch>
        </p:blipFill>
        <p:spPr>
          <a:xfrm>
            <a:off x="609600" y="1447800"/>
            <a:ext cx="7924800" cy="4358335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1143000"/>
          </a:xfrm>
          <a:prstGeom prst="rect">
            <a:avLst/>
          </a:prstGeom>
          <a:gradFill rotWithShape="1">
            <a:gsLst>
              <a:gs pos="0">
                <a:srgbClr val="9BBB59">
                  <a:shade val="51000"/>
                  <a:satMod val="130000"/>
                </a:srgbClr>
              </a:gs>
              <a:gs pos="80000">
                <a:srgbClr val="9BBB59">
                  <a:shade val="93000"/>
                  <a:satMod val="130000"/>
                </a:srgbClr>
              </a:gs>
              <a:gs pos="100000">
                <a:srgbClr val="9BBB59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>
                <a:solidFill>
                  <a:sysClr val="window" lastClr="FFFFFF"/>
                </a:solidFill>
                <a:latin typeface="Arial"/>
                <a:ea typeface="Times New Roman"/>
                <a:cs typeface="TITUS Cyberbit Basic"/>
              </a:rPr>
              <a:t>Vast Den</a:t>
            </a:r>
            <a:endParaRPr kumimoji="0" lang="en-GB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3331"/>
      </p:ext>
    </p:extLst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3 and 6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FFFFFF"/>
                </a:solidFill>
              </a:rPr>
              <a:t>Jews put in vulnerable position because of royal edict.</a:t>
            </a:r>
          </a:p>
          <a:p>
            <a:r>
              <a:rPr lang="en-US" dirty="0">
                <a:solidFill>
                  <a:srgbClr val="FFFFFF"/>
                </a:solidFill>
              </a:rPr>
              <a:t>Indicted by jealous colleagues.</a:t>
            </a:r>
          </a:p>
          <a:p>
            <a:r>
              <a:rPr lang="en-US" dirty="0">
                <a:solidFill>
                  <a:srgbClr val="FFFFFF"/>
                </a:solidFill>
              </a:rPr>
              <a:t>Accused of slighting kings authority.</a:t>
            </a:r>
          </a:p>
          <a:p>
            <a:r>
              <a:rPr lang="en-US" dirty="0">
                <a:solidFill>
                  <a:srgbClr val="FFFFFF"/>
                </a:solidFill>
              </a:rPr>
              <a:t>Capital punishment called for by law.</a:t>
            </a:r>
          </a:p>
          <a:p>
            <a:r>
              <a:rPr lang="en-US" dirty="0">
                <a:solidFill>
                  <a:srgbClr val="FFFFFF"/>
                </a:solidFill>
              </a:rPr>
              <a:t>Mention of possibility that God can deliver.</a:t>
            </a:r>
          </a:p>
          <a:p>
            <a:r>
              <a:rPr lang="en-US" dirty="0">
                <a:solidFill>
                  <a:srgbClr val="FFFFFF"/>
                </a:solidFill>
              </a:rPr>
              <a:t>Servants unharmed.</a:t>
            </a:r>
          </a:p>
          <a:p>
            <a:r>
              <a:rPr lang="en-US" dirty="0">
                <a:solidFill>
                  <a:srgbClr val="FFFFFF"/>
                </a:solidFill>
              </a:rPr>
              <a:t>Mode of death represents source of persecution</a:t>
            </a:r>
          </a:p>
          <a:p>
            <a:pPr lvl="6"/>
            <a:r>
              <a:rPr lang="en-US" dirty="0" err="1">
                <a:solidFill>
                  <a:srgbClr val="FFFFFF"/>
                </a:solidFill>
              </a:rPr>
              <a:t>Nebucadnezzar</a:t>
            </a:r>
            <a:r>
              <a:rPr lang="en-US" dirty="0">
                <a:solidFill>
                  <a:srgbClr val="FFFFFF"/>
                </a:solidFill>
              </a:rPr>
              <a:t> = Fiery furnace</a:t>
            </a:r>
          </a:p>
          <a:p>
            <a:pPr lvl="6"/>
            <a:r>
              <a:rPr lang="en-US" dirty="0">
                <a:solidFill>
                  <a:srgbClr val="FFFFFF"/>
                </a:solidFill>
              </a:rPr>
              <a:t>Accusers = Lions</a:t>
            </a:r>
          </a:p>
          <a:p>
            <a:r>
              <a:rPr lang="en-US" dirty="0">
                <a:solidFill>
                  <a:srgbClr val="FFFFFF"/>
                </a:solidFill>
              </a:rPr>
              <a:t>Declaration by king that all people </a:t>
            </a:r>
            <a:r>
              <a:rPr lang="en-US" dirty="0" err="1">
                <a:solidFill>
                  <a:srgbClr val="FFFFFF"/>
                </a:solidFill>
              </a:rPr>
              <a:t>recognise</a:t>
            </a:r>
            <a:r>
              <a:rPr lang="en-US" dirty="0">
                <a:solidFill>
                  <a:srgbClr val="FFFFFF"/>
                </a:solidFill>
              </a:rPr>
              <a:t> their God.</a:t>
            </a:r>
          </a:p>
          <a:p>
            <a:r>
              <a:rPr lang="en-US" dirty="0">
                <a:solidFill>
                  <a:srgbClr val="FFFFFF"/>
                </a:solidFill>
              </a:rPr>
              <a:t>Hebrews links both chapters (</a:t>
            </a:r>
            <a:r>
              <a:rPr lang="en-US" dirty="0" err="1">
                <a:solidFill>
                  <a:srgbClr val="FFFFFF"/>
                </a:solidFill>
              </a:rPr>
              <a:t>Heb</a:t>
            </a:r>
            <a:r>
              <a:rPr lang="en-US" dirty="0">
                <a:solidFill>
                  <a:srgbClr val="FFFFFF"/>
                </a:solidFill>
              </a:rPr>
              <a:t> 11:33-34).</a:t>
            </a:r>
          </a:p>
          <a:p>
            <a:endParaRPr lang="en-US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FFFF"/>
              </a:solidFill>
            </a:endParaRPr>
          </a:p>
          <a:p>
            <a:endParaRPr lang="en-GB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7795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FF"/>
                </a:solidFill>
              </a:rPr>
              <a:t>The Symbols from Daniel are transferable to our lives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525963"/>
          </a:xfr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Not lions but those who devour our faith</a:t>
            </a:r>
          </a:p>
          <a:p>
            <a:r>
              <a:rPr lang="en-US" dirty="0">
                <a:solidFill>
                  <a:srgbClr val="FFFFFF"/>
                </a:solidFill>
              </a:rPr>
              <a:t>Not furnace but trials and hatred as hot</a:t>
            </a:r>
          </a:p>
          <a:p>
            <a:r>
              <a:rPr lang="en-US" dirty="0">
                <a:solidFill>
                  <a:srgbClr val="FFFFFF"/>
                </a:solidFill>
              </a:rPr>
              <a:t>Not wine but immoral world seducing us</a:t>
            </a:r>
          </a:p>
          <a:p>
            <a:r>
              <a:rPr lang="en-US" dirty="0">
                <a:solidFill>
                  <a:srgbClr val="FFFFFF"/>
                </a:solidFill>
              </a:rPr>
              <a:t>Not vessels but us abused by sin as we try to serve God</a:t>
            </a:r>
          </a:p>
          <a:p>
            <a:r>
              <a:rPr lang="en-US" dirty="0">
                <a:solidFill>
                  <a:srgbClr val="FFFFFF"/>
                </a:solidFill>
              </a:rPr>
              <a:t>Not beasts but nations who lie and murder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 book of Daniel is in every way relevant to us.</a:t>
            </a:r>
          </a:p>
        </p:txBody>
      </p:sp>
    </p:spTree>
    <p:extLst>
      <p:ext uri="{BB962C8B-B14F-4D97-AF65-F5344CB8AC3E}">
        <p14:creationId xmlns:p14="http://schemas.microsoft.com/office/powerpoint/2010/main" val="42619082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524000" y="152400"/>
            <a:ext cx="6019800" cy="914400"/>
          </a:xfrm>
          <a:prstGeom prst="rect">
            <a:avLst/>
          </a:prstGeom>
          <a:gradFill rotWithShape="1">
            <a:gsLst>
              <a:gs pos="0">
                <a:srgbClr val="9BBB59">
                  <a:shade val="51000"/>
                  <a:satMod val="130000"/>
                </a:srgbClr>
              </a:gs>
              <a:gs pos="80000">
                <a:srgbClr val="9BBB59">
                  <a:shade val="93000"/>
                  <a:satMod val="130000"/>
                </a:srgbClr>
              </a:gs>
              <a:gs pos="100000">
                <a:srgbClr val="9BBB59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Lollapalooza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sz="4400" dirty="0">
                <a:solidFill>
                  <a:srgbClr val="FFFFFF"/>
                </a:solidFill>
              </a:rPr>
              <a:t>An extraordinary or unusual thing or event; an exceptional example or instance.</a:t>
            </a:r>
          </a:p>
          <a:p>
            <a:pPr algn="ctr"/>
            <a:r>
              <a:rPr lang="en-US" sz="4400" dirty="0">
                <a:solidFill>
                  <a:srgbClr val="FFFFFF"/>
                </a:solidFill>
              </a:rPr>
              <a:t>An amazing remarkable thing.</a:t>
            </a:r>
          </a:p>
          <a:p>
            <a:pPr algn="ctr"/>
            <a:r>
              <a:rPr lang="en-US" sz="4400" dirty="0">
                <a:solidFill>
                  <a:srgbClr val="FFFFFF"/>
                </a:solidFill>
              </a:rPr>
              <a:t>Bigger than Ben </a:t>
            </a:r>
            <a:r>
              <a:rPr lang="en-US" sz="4400" dirty="0" err="1">
                <a:solidFill>
                  <a:srgbClr val="FFFFFF"/>
                </a:solidFill>
              </a:rPr>
              <a:t>Hur</a:t>
            </a:r>
            <a:endParaRPr lang="en-GB" sz="4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120700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ocuments\FILING CABINET\D\Daniel\My Daniel\Daniel 6\daniel_praying_lion_den_hg_clr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148681"/>
            <a:ext cx="5061872" cy="35663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828800" y="457200"/>
            <a:ext cx="5638800" cy="838200"/>
          </a:xfrm>
          <a:prstGeom prst="rect">
            <a:avLst/>
          </a:prstGeom>
          <a:gradFill rotWithShape="1">
            <a:gsLst>
              <a:gs pos="0">
                <a:srgbClr val="9BBB59">
                  <a:shade val="51000"/>
                  <a:satMod val="130000"/>
                </a:srgbClr>
              </a:gs>
              <a:gs pos="80000">
                <a:srgbClr val="9BBB59">
                  <a:shade val="93000"/>
                  <a:satMod val="130000"/>
                </a:srgbClr>
              </a:gs>
              <a:gs pos="100000">
                <a:srgbClr val="9BBB59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Preschool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9189496"/>
      </p:ext>
    </p:extLst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TC102455596[[fn=Spring]]</Template>
  <TotalTime>4968</TotalTime>
  <Words>539</Words>
  <Application>Microsoft Macintosh PowerPoint</Application>
  <PresentationFormat>On-screen Show (4:3)</PresentationFormat>
  <Paragraphs>114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Times New Roman</vt:lpstr>
      <vt:lpstr>Office Theme</vt:lpstr>
      <vt:lpstr>1_Default Design</vt:lpstr>
      <vt:lpstr>PowerPoint Presentation</vt:lpstr>
      <vt:lpstr>Time frame </vt:lpstr>
      <vt:lpstr>Kings of Babylon</vt:lpstr>
      <vt:lpstr>Daniel’s Life</vt:lpstr>
      <vt:lpstr>Daniel’s experience</vt:lpstr>
      <vt:lpstr>Why did they object to Daniel?</vt:lpstr>
      <vt:lpstr>Came by agreement </vt:lpstr>
      <vt:lpstr>Apostolic Pattern</vt:lpstr>
      <vt:lpstr>Why Pray?</vt:lpstr>
      <vt:lpstr>Why stand firm?</vt:lpstr>
      <vt:lpstr>Stopped the lion’s mouths</vt:lpstr>
      <vt:lpstr>Vast Den</vt:lpstr>
      <vt:lpstr>3 and 6</vt:lpstr>
      <vt:lpstr>The Symbols from Daniel are transferable to our lives</vt:lpstr>
      <vt:lpstr>PowerPoint Presentation</vt:lpstr>
      <vt:lpstr>PowerPoint Presentation</vt:lpstr>
    </vt:vector>
  </TitlesOfParts>
  <Company>NSW, Department of Education and Training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Daniel’s Life</dc:title>
  <dc:creator>Matt</dc:creator>
  <cp:lastModifiedBy>Matt norton</cp:lastModifiedBy>
  <cp:revision>62</cp:revision>
  <dcterms:created xsi:type="dcterms:W3CDTF">2013-03-20T03:39:49Z</dcterms:created>
  <dcterms:modified xsi:type="dcterms:W3CDTF">2019-04-28T00:02:48Z</dcterms:modified>
</cp:coreProperties>
</file>