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  <p:sldId id="266" r:id="rId4"/>
    <p:sldId id="265" r:id="rId5"/>
    <p:sldId id="268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00"/>
    <a:srgbClr val="66FF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667" autoAdjust="0"/>
    <p:restoredTop sz="94643"/>
  </p:normalViewPr>
  <p:slideViewPr>
    <p:cSldViewPr>
      <p:cViewPr varScale="1">
        <p:scale>
          <a:sx n="100" d="100"/>
          <a:sy n="100" d="100"/>
        </p:scale>
        <p:origin x="55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2F80C-6814-4980-8585-949760552DCE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D4CF5-DE27-48F4-8B13-DDD64FBD69B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DD0D1-8179-4190-919F-AB66EF63A1F9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22B92-55EE-4EDA-93EA-8D77B5726DA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8A763-88CE-4F95-8D7E-33B7987BFCFD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9F969-002A-41C8-B0A6-9892CEFE8B5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3D1C8-F0FE-443C-B42D-54272CAE15E1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027CB-5F39-495F-BF9C-C908FEF2FB6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62521-9C06-4E09-BA99-F4F006754235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362C9-E772-4DED-93CD-09C8BDCB05C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C6BA7-8D60-4BE6-A872-E619EBC7836E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43CB0-6A1B-48C1-820F-60274E0DE6E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9ADDA-A52F-439F-AA63-E85F60E1C896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A9A1-5798-4040-8D43-611310393B3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74EF1-CF42-4AD3-A297-DE5D145E6E41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F0840-E0B7-4919-BA4A-11534730CA5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EB19-B94B-4860-A8FE-591242C2F3A0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4F744-4D64-4062-9F8A-C5FB853BCB8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B085E-6DD4-476E-856E-3D8D34BF6FFB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C9FC-AA00-45DE-8E46-059C7EC9B62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577D1-0A53-49D1-9365-8650CCC0E487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056C7-CC38-42C9-B7FF-BC2367B3640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402AED-98A2-4E16-B119-E19CE6F6E255}" type="datetimeFigureOut">
              <a:rPr lang="en-US"/>
              <a:pPr>
                <a:defRPr/>
              </a:pPr>
              <a:t>11/28/18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4D20CE-3780-41ED-A4D3-0C430CA36B2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AU" sz="6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The Wise Men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795" y="2204864"/>
            <a:ext cx="4714453" cy="299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Nativity Scenes</a:t>
            </a:r>
            <a:endParaRPr lang="en-US" dirty="0"/>
          </a:p>
        </p:txBody>
      </p:sp>
      <p:pic>
        <p:nvPicPr>
          <p:cNvPr id="4" name="Content Placeholder 3" descr="afe4dfb3cf8061b8b140313eb978cb5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7" b="103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475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Nativity Scenes</a:t>
            </a:r>
            <a:endParaRPr lang="en-US" dirty="0"/>
          </a:p>
        </p:txBody>
      </p:sp>
      <p:pic>
        <p:nvPicPr>
          <p:cNvPr id="4" name="Content Placeholder 3" descr="20091214112036_nativity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9" b="14389"/>
          <a:stretch>
            <a:fillRect/>
          </a:stretch>
        </p:blipFill>
        <p:spPr>
          <a:xfrm>
            <a:off x="467544" y="1484784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5967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AU" b="1" dirty="0">
                <a:ln w="50800"/>
                <a:solidFill>
                  <a:schemeClr val="bg1">
                    <a:shade val="50000"/>
                  </a:schemeClr>
                </a:solidFill>
              </a:rPr>
              <a:t>Magi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56" y="1196752"/>
            <a:ext cx="8100392" cy="439248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AU" sz="4000" b="1" i="1" dirty="0">
                <a:ln/>
                <a:solidFill>
                  <a:schemeClr val="accent3"/>
                </a:solidFill>
              </a:rPr>
              <a:t>(1) members of a Persian priestly class</a:t>
            </a:r>
          </a:p>
          <a:p>
            <a:r>
              <a:rPr lang="en-AU" sz="4000" b="1" i="1" dirty="0">
                <a:ln/>
                <a:solidFill>
                  <a:schemeClr val="accent3"/>
                </a:solidFill>
              </a:rPr>
              <a:t>(2) possessors of supernatural knowledge and power</a:t>
            </a:r>
          </a:p>
          <a:p>
            <a:r>
              <a:rPr lang="en-AU" sz="4000" b="1" i="1" dirty="0">
                <a:ln/>
                <a:solidFill>
                  <a:schemeClr val="accent3"/>
                </a:solidFill>
              </a:rPr>
              <a:t>(3) magician</a:t>
            </a:r>
          </a:p>
          <a:p>
            <a:r>
              <a:rPr lang="en-AU" sz="4000" b="1" i="1" dirty="0">
                <a:ln/>
                <a:solidFill>
                  <a:schemeClr val="accent3"/>
                </a:solidFill>
              </a:rPr>
              <a:t>(4) deceiver or seducer.</a:t>
            </a:r>
          </a:p>
          <a:p>
            <a:pPr>
              <a:buNone/>
            </a:pPr>
            <a:r>
              <a:rPr lang="en-AU" sz="4000" b="1" i="1" dirty="0">
                <a:ln/>
                <a:solidFill>
                  <a:schemeClr val="accent3"/>
                </a:solidFill>
              </a:rPr>
              <a:t> </a:t>
            </a:r>
          </a:p>
          <a:p>
            <a:endParaRPr lang="en-AU" sz="40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04CBF-5E23-6043-ACBC-39542832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Herod the Great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F7217-74C6-664E-86E6-BC31491EF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66018"/>
            <a:ext cx="8784976" cy="4525963"/>
          </a:xfrm>
        </p:spPr>
        <p:txBody>
          <a:bodyPr/>
          <a:lstStyle/>
          <a:p>
            <a:r>
              <a:rPr lang="en-US" sz="2800" dirty="0">
                <a:solidFill>
                  <a:srgbClr val="92D050"/>
                </a:solidFill>
              </a:rPr>
              <a:t>Edomite</a:t>
            </a:r>
          </a:p>
          <a:p>
            <a:r>
              <a:rPr lang="en-US" sz="2800" dirty="0">
                <a:solidFill>
                  <a:srgbClr val="92D050"/>
                </a:solidFill>
              </a:rPr>
              <a:t>A terrible person</a:t>
            </a:r>
          </a:p>
          <a:p>
            <a:r>
              <a:rPr lang="en-US" sz="2800" dirty="0">
                <a:solidFill>
                  <a:srgbClr val="92D050"/>
                </a:solidFill>
              </a:rPr>
              <a:t>A psychopath</a:t>
            </a:r>
          </a:p>
          <a:p>
            <a:r>
              <a:rPr lang="en-US" sz="2800" dirty="0">
                <a:solidFill>
                  <a:srgbClr val="92D050"/>
                </a:solidFill>
              </a:rPr>
              <a:t>10 wives</a:t>
            </a:r>
          </a:p>
          <a:p>
            <a:r>
              <a:rPr lang="en-US" sz="2800" dirty="0">
                <a:solidFill>
                  <a:srgbClr val="92D050"/>
                </a:solidFill>
              </a:rPr>
              <a:t>Paranoid - Killed his own son and some of his relatives</a:t>
            </a:r>
          </a:p>
          <a:p>
            <a:r>
              <a:rPr lang="en-US" sz="2800" dirty="0">
                <a:solidFill>
                  <a:srgbClr val="92D050"/>
                </a:solidFill>
              </a:rPr>
              <a:t>“better to be his pig than his son”</a:t>
            </a:r>
          </a:p>
          <a:p>
            <a:r>
              <a:rPr lang="en-US" sz="2800" dirty="0">
                <a:solidFill>
                  <a:srgbClr val="92D050"/>
                </a:solidFill>
              </a:rPr>
              <a:t>Died of a disease… commanded the priests of Jerusalem to be executed the moment of his death so that the city would be in mourning instead of celebration.</a:t>
            </a:r>
          </a:p>
          <a:p>
            <a:endParaRPr lang="en-US" sz="28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60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AU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Chronology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82453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AU" sz="3000" b="1" dirty="0">
                <a:ln/>
                <a:solidFill>
                  <a:schemeClr val="accent3"/>
                </a:solidFill>
              </a:rPr>
              <a:t>Born (</a:t>
            </a:r>
            <a:r>
              <a:rPr lang="en-AU" sz="3000" b="1" dirty="0" err="1">
                <a:ln/>
                <a:solidFill>
                  <a:schemeClr val="accent3"/>
                </a:solidFill>
              </a:rPr>
              <a:t>Lke</a:t>
            </a:r>
            <a:r>
              <a:rPr lang="en-AU" sz="3000" b="1" dirty="0">
                <a:ln/>
                <a:solidFill>
                  <a:schemeClr val="accent3"/>
                </a:solidFill>
              </a:rPr>
              <a:t> 2:7</a:t>
            </a:r>
            <a:r>
              <a:rPr lang="en-AU" sz="3000" b="1">
                <a:ln/>
                <a:solidFill>
                  <a:schemeClr val="accent3"/>
                </a:solidFill>
              </a:rPr>
              <a:t>) </a:t>
            </a:r>
          </a:p>
          <a:p>
            <a:r>
              <a:rPr lang="en-AU" sz="3000" b="1">
                <a:ln/>
                <a:solidFill>
                  <a:schemeClr val="accent3"/>
                </a:solidFill>
              </a:rPr>
              <a:t>Shepherds</a:t>
            </a:r>
            <a:r>
              <a:rPr lang="en-AU" sz="3000" b="1" dirty="0">
                <a:ln/>
                <a:solidFill>
                  <a:schemeClr val="accent3"/>
                </a:solidFill>
              </a:rPr>
              <a:t>, manger, Bethlehem (</a:t>
            </a:r>
            <a:r>
              <a:rPr lang="en-AU" sz="3000" b="1" dirty="0" err="1">
                <a:ln/>
                <a:solidFill>
                  <a:schemeClr val="accent3"/>
                </a:solidFill>
              </a:rPr>
              <a:t>Lke</a:t>
            </a:r>
            <a:r>
              <a:rPr lang="en-AU" sz="3000" b="1" dirty="0">
                <a:ln/>
                <a:solidFill>
                  <a:schemeClr val="accent3"/>
                </a:solidFill>
              </a:rPr>
              <a:t> 2:1-20).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8</a:t>
            </a:r>
            <a:r>
              <a:rPr lang="en-AU" sz="3000" b="1" baseline="30000" dirty="0">
                <a:ln/>
                <a:solidFill>
                  <a:schemeClr val="accent3"/>
                </a:solidFill>
              </a:rPr>
              <a:t>th</a:t>
            </a:r>
            <a:r>
              <a:rPr lang="en-AU" sz="3000" b="1" dirty="0">
                <a:ln/>
                <a:solidFill>
                  <a:schemeClr val="accent3"/>
                </a:solidFill>
              </a:rPr>
              <a:t> day Circumcision probably in Beth (v21).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40 days later Jerus (v22)…resides in area of Bethlehem or Hebron Eliz’s house?!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Where wise men visit up to two yrs old (Mat 2:11, 16)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Flees to Egypt (Matt 2:13-15)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 Babies killed (Matt 2:16)</a:t>
            </a:r>
          </a:p>
          <a:p>
            <a:r>
              <a:rPr lang="en-AU" sz="3000" b="1" dirty="0">
                <a:ln/>
                <a:solidFill>
                  <a:schemeClr val="accent3"/>
                </a:solidFill>
              </a:rPr>
              <a:t>Nazareth (Matt 2:23) </a:t>
            </a:r>
            <a:r>
              <a:rPr lang="en-AU" sz="3000" b="1" dirty="0" err="1">
                <a:ln/>
                <a:solidFill>
                  <a:schemeClr val="accent3"/>
                </a:solidFill>
              </a:rPr>
              <a:t>cp.Luke</a:t>
            </a:r>
            <a:r>
              <a:rPr lang="en-AU" sz="3000" b="1" dirty="0">
                <a:ln/>
                <a:solidFill>
                  <a:schemeClr val="accent3"/>
                </a:solidFill>
              </a:rPr>
              <a:t> 2:39.</a:t>
            </a:r>
          </a:p>
          <a:p>
            <a:endParaRPr lang="en-AU" sz="30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AU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Similarities with Num 22-24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AU" sz="4200" b="1" dirty="0">
                <a:ln/>
                <a:solidFill>
                  <a:schemeClr val="accent3"/>
                </a:solidFill>
              </a:rPr>
              <a:t>The wicked, threatened king</a:t>
            </a:r>
          </a:p>
          <a:p>
            <a:r>
              <a:rPr lang="en-AU" sz="4200" b="1" dirty="0">
                <a:ln/>
                <a:solidFill>
                  <a:schemeClr val="accent3"/>
                </a:solidFill>
              </a:rPr>
              <a:t>The strange non-Israelite “medium” </a:t>
            </a:r>
          </a:p>
          <a:p>
            <a:r>
              <a:rPr lang="en-AU" sz="4200" b="1" dirty="0">
                <a:ln/>
                <a:solidFill>
                  <a:schemeClr val="accent3"/>
                </a:solidFill>
              </a:rPr>
              <a:t>Who comes from the east</a:t>
            </a:r>
          </a:p>
          <a:p>
            <a:r>
              <a:rPr lang="en-AU" sz="4200" b="1" dirty="0">
                <a:ln/>
                <a:solidFill>
                  <a:schemeClr val="accent3"/>
                </a:solidFill>
              </a:rPr>
              <a:t>The talk of a coming king</a:t>
            </a:r>
          </a:p>
          <a:p>
            <a:r>
              <a:rPr lang="en-AU" sz="4200" b="1" dirty="0">
                <a:ln/>
                <a:solidFill>
                  <a:schemeClr val="accent3"/>
                </a:solidFill>
              </a:rPr>
              <a:t>The star symbolism.</a:t>
            </a:r>
          </a:p>
          <a:p>
            <a:pPr>
              <a:buNone/>
            </a:pPr>
            <a:endParaRPr lang="en-AU" sz="42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210</Words>
  <Application>Microsoft Macintosh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The Wise Men</vt:lpstr>
      <vt:lpstr>Nativity Scenes</vt:lpstr>
      <vt:lpstr>Nativity Scenes</vt:lpstr>
      <vt:lpstr>Magi</vt:lpstr>
      <vt:lpstr>Herod the Great</vt:lpstr>
      <vt:lpstr>Chronology</vt:lpstr>
      <vt:lpstr>Similarities with Num 22-24</vt:lpstr>
    </vt:vector>
  </TitlesOfParts>
  <Company>jinx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luke lawson</dc:creator>
  <cp:lastModifiedBy>Matt norton</cp:lastModifiedBy>
  <cp:revision>50</cp:revision>
  <dcterms:created xsi:type="dcterms:W3CDTF">2009-05-14T12:53:48Z</dcterms:created>
  <dcterms:modified xsi:type="dcterms:W3CDTF">2018-11-28T07:38:14Z</dcterms:modified>
</cp:coreProperties>
</file>