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666633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666633"/>
        </a:fontRef>
        <a:srgbClr val="66663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D2DD"/>
          </a:solidFill>
        </a:fill>
      </a:tcStyle>
    </a:wholeTbl>
    <a:band2H>
      <a:tcTxStyle b="def" i="def"/>
      <a:tcStyle>
        <a:tcBdr/>
        <a:fill>
          <a:solidFill>
            <a:srgbClr val="EAEA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666633"/>
        </a:fontRef>
        <a:srgbClr val="66663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E2E2"/>
          </a:solidFill>
        </a:fill>
      </a:tcStyle>
    </a:wholeTbl>
    <a:band2H>
      <a:tcTxStyle b="def" i="def"/>
      <a:tcStyle>
        <a:tcBdr/>
        <a:fill>
          <a:solidFill>
            <a:srgbClr val="F1F1F1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666633"/>
        </a:fontRef>
        <a:srgbClr val="66663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CACA"/>
          </a:solidFill>
        </a:fill>
      </a:tcStyle>
    </a:wholeTbl>
    <a:band2H>
      <a:tcTxStyle b="def" i="def"/>
      <a:tcStyle>
        <a:tcBdr/>
        <a:fill>
          <a:solidFill>
            <a:srgbClr val="ED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66633"/>
        </a:fontRef>
        <a:srgbClr val="66663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AE7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66633"/>
        </a:fontRef>
        <a:srgbClr val="66663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66633"/>
              </a:solidFill>
              <a:prstDash val="solid"/>
              <a:round/>
            </a:ln>
          </a:top>
          <a:bottom>
            <a:ln w="25400" cap="flat">
              <a:solidFill>
                <a:srgbClr val="66663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66633"/>
              </a:solidFill>
              <a:prstDash val="solid"/>
              <a:round/>
            </a:ln>
          </a:top>
          <a:bottom>
            <a:ln w="25400" cap="flat">
              <a:solidFill>
                <a:srgbClr val="66663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66633"/>
        </a:fontRef>
        <a:srgbClr val="666633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D2CC"/>
          </a:solidFill>
        </a:fill>
      </a:tcStyle>
    </a:wholeTbl>
    <a:band2H>
      <a:tcTxStyle b="def" i="def"/>
      <a:tcStyle>
        <a:tcBdr/>
        <a:fill>
          <a:solidFill>
            <a:srgbClr val="EA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663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663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6633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Shape 1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19200" y="838200"/>
            <a:ext cx="6781800" cy="2559050"/>
          </a:xfrm>
          <a:prstGeom prst="rect">
            <a:avLst/>
          </a:prstGeom>
        </p:spPr>
        <p:txBody>
          <a:bodyPr/>
          <a:lstStyle>
            <a:lvl1pPr algn="ctr">
              <a:defRPr sz="62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733800"/>
            <a:ext cx="6400800" cy="187325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buClrTx/>
              <a:buSzTx/>
              <a:buNone/>
              <a:defRPr sz="3000"/>
            </a:lvl1pPr>
            <a:lvl2pPr marL="786911" indent="-329711" algn="ctr">
              <a:buClrTx/>
              <a:defRPr sz="3000"/>
            </a:lvl2pPr>
            <a:lvl3pPr marL="1200150" indent="-285750" algn="ctr">
              <a:buClrTx/>
              <a:defRPr sz="3000"/>
            </a:lvl3pPr>
            <a:lvl4pPr marL="1714500" indent="-342900" algn="ctr">
              <a:buClrTx/>
              <a:defRPr sz="3000"/>
            </a:lvl4pPr>
            <a:lvl5pPr marL="2171700" indent="-342900" algn="ctr">
              <a:buClrTx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8447747" y="6488139"/>
            <a:ext cx="245404" cy="22698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1219200" y="838200"/>
            <a:ext cx="6781800" cy="2559050"/>
          </a:xfrm>
          <a:prstGeom prst="rect">
            <a:avLst/>
          </a:prstGeom>
        </p:spPr>
        <p:txBody>
          <a:bodyPr/>
          <a:lstStyle>
            <a:lvl1pPr algn="ctr">
              <a:defRPr sz="62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sz="quarter" idx="1"/>
          </p:nvPr>
        </p:nvSpPr>
        <p:spPr>
          <a:xfrm>
            <a:off x="1371600" y="3733800"/>
            <a:ext cx="6400800" cy="187325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buClrTx/>
              <a:buSzTx/>
              <a:buNone/>
              <a:defRPr sz="3000"/>
            </a:lvl1pPr>
            <a:lvl2pPr marL="786911" indent="-329711" algn="ctr">
              <a:buClrTx/>
              <a:defRPr sz="3000"/>
            </a:lvl2pPr>
            <a:lvl3pPr marL="1200150" indent="-285750" algn="ctr">
              <a:buClrTx/>
              <a:defRPr sz="3000"/>
            </a:lvl3pPr>
            <a:lvl4pPr marL="1714500" indent="-342900" algn="ctr">
              <a:buClrTx/>
              <a:defRPr sz="3000"/>
            </a:lvl4pPr>
            <a:lvl5pPr marL="2171700" indent="-342900" algn="ctr">
              <a:buClrTx/>
              <a:defRPr sz="3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xfrm>
            <a:off x="8447747" y="6488139"/>
            <a:ext cx="245404" cy="22698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xfrm>
            <a:off x="533400" y="1828800"/>
            <a:ext cx="8153400" cy="4038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idx="1"/>
          </p:nvPr>
        </p:nvSpPr>
        <p:spPr>
          <a:xfrm>
            <a:off x="533400" y="1828800"/>
            <a:ext cx="8153400" cy="4038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sz="half" idx="1"/>
          </p:nvPr>
        </p:nvSpPr>
        <p:spPr>
          <a:xfrm>
            <a:off x="533400" y="1828800"/>
            <a:ext cx="4000500" cy="4038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sz="half" idx="1"/>
          </p:nvPr>
        </p:nvSpPr>
        <p:spPr>
          <a:xfrm>
            <a:off x="533400" y="1828800"/>
            <a:ext cx="4000500" cy="40386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 marL="0" indent="0">
              <a:spcBef>
                <a:spcPts val="500"/>
              </a:spcBef>
              <a:buClrTx/>
              <a:buSzTx/>
              <a:buNone/>
              <a:defRPr b="1" sz="2400"/>
            </a:lvl1pPr>
            <a:lvl2pPr marL="0" indent="457200">
              <a:spcBef>
                <a:spcPts val="500"/>
              </a:spcBef>
              <a:buClrTx/>
              <a:buSzTx/>
              <a:buNone/>
              <a:defRPr b="1" sz="2400"/>
            </a:lvl2pPr>
            <a:lvl3pPr marL="0" indent="914400">
              <a:spcBef>
                <a:spcPts val="500"/>
              </a:spcBef>
              <a:buClrTx/>
              <a:buSzTx/>
              <a:buNone/>
              <a:defRPr b="1" sz="2400"/>
            </a:lvl3pPr>
            <a:lvl4pPr marL="0" indent="1371600">
              <a:spcBef>
                <a:spcPts val="500"/>
              </a:spcBef>
              <a:buClrTx/>
              <a:buSzTx/>
              <a:buNone/>
              <a:defRPr b="1" sz="2400"/>
            </a:lvl4pPr>
            <a:lvl5pPr marL="0" indent="1828800">
              <a:spcBef>
                <a:spcPts val="500"/>
              </a:spcBef>
              <a:buClrTx/>
              <a:buSz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Rectangle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/>
          <a:p>
            <a:pPr marL="0" indent="0">
              <a:spcBef>
                <a:spcPts val="500"/>
              </a:spcBef>
              <a:buClrTx/>
              <a:buSzTx/>
              <a:buNone/>
              <a:defRPr b="1" sz="2400"/>
            </a:pP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/>
          <a:lstStyle>
            <a:lvl1pPr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  <a:lvl2pPr marL="783771" indent="-326571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Rectangle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spcBef>
                <a:spcPts val="300"/>
              </a:spcBef>
              <a:buClrTx/>
              <a:buSzTx/>
              <a:buNone/>
              <a:defRPr sz="1400"/>
            </a:pPr>
          </a:p>
        </p:txBody>
      </p:sp>
      <p:sp>
        <p:nvSpPr>
          <p:cNvPr id="1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/>
          <a:lstStyle>
            <a:lvl1pPr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117" name="Image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533400" y="1828800"/>
            <a:ext cx="8153400" cy="40386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6648450" y="473075"/>
            <a:ext cx="2038350" cy="53943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idx="1"/>
          </p:nvPr>
        </p:nvSpPr>
        <p:spPr>
          <a:xfrm>
            <a:off x="533400" y="473075"/>
            <a:ext cx="5962650" cy="53943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533400" y="473075"/>
            <a:ext cx="81534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41397" y="6478614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4572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914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13716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18288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75000"/>
        <a:buFontTx/>
        <a:buChar char="■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1pPr>
      <a:lvl2pPr marL="797901" marR="0" indent="-34070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65000"/>
        <a:buFontTx/>
        <a:buChar char="■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2pPr>
      <a:lvl3pPr marL="1209675" marR="0" indent="-29527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55000"/>
        <a:buFontTx/>
        <a:buChar char="■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3pPr>
      <a:lvl4pPr marL="17259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100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4pPr>
      <a:lvl5pPr marL="21831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85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5pPr>
      <a:lvl6pPr marL="26403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85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6pPr>
      <a:lvl7pPr marL="30975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85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7pPr>
      <a:lvl8pPr marL="35547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85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8pPr>
      <a:lvl9pPr marL="4011929" marR="0" indent="-35432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2"/>
        </a:buClr>
        <a:buSzPct val="85000"/>
        <a:buFontTx/>
        <a:buChar char="▪"/>
        <a:tabLst/>
        <a:defRPr b="0" baseline="0" cap="none" i="0" spc="0" strike="noStrike" sz="3100" u="none">
          <a:solidFill>
            <a:srgbClr val="FFFFFF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oint of the chapter"/>
          <p:cNvSpPr txBox="1"/>
          <p:nvPr>
            <p:ph type="title"/>
          </p:nvPr>
        </p:nvSpPr>
        <p:spPr>
          <a:xfrm>
            <a:off x="467543" y="-99393"/>
            <a:ext cx="8153401" cy="1143001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Point of the chapter</a:t>
            </a:r>
          </a:p>
        </p:txBody>
      </p:sp>
      <p:sp>
        <p:nvSpPr>
          <p:cNvPr id="147" name="v3 ‘Works of God made manifest’…"/>
          <p:cNvSpPr txBox="1"/>
          <p:nvPr>
            <p:ph type="body" idx="1"/>
          </p:nvPr>
        </p:nvSpPr>
        <p:spPr>
          <a:xfrm>
            <a:off x="539551" y="1412775"/>
            <a:ext cx="8153401" cy="4038601"/>
          </a:xfrm>
          <a:prstGeom prst="rect">
            <a:avLst/>
          </a:prstGeom>
          <a:solidFill>
            <a:srgbClr val="161616"/>
          </a:solidFill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/>
          <a:lstStyle/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v3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‘Works of God made </a:t>
            </a:r>
            <a:r>
              <a:t>manifest</a:t>
            </a:r>
            <a:r>
              <a:rPr>
                <a:solidFill>
                  <a:srgbClr val="00FF00"/>
                </a:solidFill>
              </a:rPr>
              <a:t>’</a:t>
            </a:r>
            <a:endParaRPr>
              <a:solidFill>
                <a:srgbClr val="00FF00"/>
              </a:solidFill>
            </a:endParaRPr>
          </a:p>
          <a:p>
            <a:pPr>
              <a:buSzTx/>
              <a:buFont typeface="Wingdings"/>
              <a:buNone/>
              <a:defRPr>
                <a:solidFill>
                  <a:srgbClr val="00FF00"/>
                </a:solidFill>
              </a:defRPr>
            </a:pPr>
          </a:p>
          <a:p>
            <a:pPr algn="ctr">
              <a:spcBef>
                <a:spcPts val="1000"/>
              </a:spcBef>
              <a:buSzTx/>
              <a:buFont typeface="Wingdings"/>
              <a:buNone/>
              <a:defRPr>
                <a:solidFill>
                  <a:srgbClr val="00FF00"/>
                </a:solidFill>
              </a:defRPr>
            </a:pPr>
            <a:r>
              <a:t>5319 – ‘</a:t>
            </a:r>
            <a:r>
              <a:rPr sz="4400">
                <a:solidFill>
                  <a:srgbClr val="FF9900"/>
                </a:solidFill>
              </a:rPr>
              <a:t>to render apparent</a:t>
            </a:r>
            <a:r>
              <a:t>’</a:t>
            </a:r>
          </a:p>
          <a:p>
            <a:pPr algn="ctr">
              <a:buSzTx/>
              <a:buFont typeface="Wingdings"/>
              <a:buNone/>
              <a:defRPr>
                <a:solidFill>
                  <a:srgbClr val="00FF00"/>
                </a:solidFill>
              </a:defRPr>
            </a:pPr>
          </a:p>
          <a:p>
            <a:pPr algn="ctr">
              <a:spcBef>
                <a:spcPts val="1200"/>
              </a:spcBef>
              <a:buSzTx/>
              <a:buFont typeface="Wingdings"/>
              <a:buNone/>
              <a:defRPr sz="5300">
                <a:solidFill>
                  <a:srgbClr val="FFFF00"/>
                </a:solidFill>
              </a:defRPr>
            </a:pPr>
            <a:r>
              <a:t>So they could be seen!!!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yllogism of Job"/>
          <p:cNvSpPr txBox="1"/>
          <p:nvPr>
            <p:ph type="title"/>
          </p:nvPr>
        </p:nvSpPr>
        <p:spPr>
          <a:xfrm>
            <a:off x="467543" y="-171401"/>
            <a:ext cx="8153401" cy="1143001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Syllogism of Job</a:t>
            </a:r>
          </a:p>
        </p:txBody>
      </p:sp>
      <p:sp>
        <p:nvSpPr>
          <p:cNvPr id="150" name="Sinners suffer…"/>
          <p:cNvSpPr txBox="1"/>
          <p:nvPr>
            <p:ph type="body" sz="half" idx="1"/>
          </p:nvPr>
        </p:nvSpPr>
        <p:spPr>
          <a:xfrm>
            <a:off x="2405608" y="1340767"/>
            <a:ext cx="4326633" cy="4038601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defRPr>
                <a:solidFill>
                  <a:srgbClr val="00FE00"/>
                </a:solidFill>
              </a:defRPr>
            </a:pPr>
            <a:r>
              <a:t>Sinners suffer</a:t>
            </a:r>
          </a:p>
          <a:p>
            <a:pPr algn="ctr">
              <a:buSzTx/>
              <a:buFont typeface="Wingdings"/>
              <a:buNone/>
              <a:defRPr>
                <a:solidFill>
                  <a:srgbClr val="00FE00"/>
                </a:solidFill>
              </a:defRPr>
            </a:pPr>
          </a:p>
          <a:p>
            <a:pPr algn="ctr">
              <a:defRPr>
                <a:solidFill>
                  <a:srgbClr val="00FE00"/>
                </a:solidFill>
              </a:defRPr>
            </a:pPr>
            <a:r>
              <a:t>Job suffered</a:t>
            </a:r>
          </a:p>
          <a:p>
            <a:pPr algn="ctr">
              <a:buSzTx/>
              <a:buFont typeface="Wingdings"/>
              <a:buNone/>
              <a:defRPr>
                <a:solidFill>
                  <a:srgbClr val="00FE00"/>
                </a:solidFill>
              </a:defRPr>
            </a:pPr>
          </a:p>
          <a:p>
            <a:pPr algn="ctr">
              <a:buSzTx/>
              <a:buFont typeface="Wingdings"/>
              <a:buNone/>
              <a:defRPr>
                <a:solidFill>
                  <a:srgbClr val="00FE00"/>
                </a:solidFill>
              </a:defRPr>
            </a:pPr>
            <a:r>
              <a:t>Job was therefore </a:t>
            </a:r>
          </a:p>
          <a:p>
            <a:pPr algn="ctr">
              <a:spcBef>
                <a:spcPts val="1000"/>
              </a:spcBef>
              <a:buSzTx/>
              <a:buFont typeface="Wingdings"/>
              <a:buNone/>
              <a:defRPr sz="4400">
                <a:solidFill>
                  <a:srgbClr val="FF9900"/>
                </a:solidFill>
              </a:defRPr>
            </a:pPr>
            <a:r>
              <a:t>a sinner</a:t>
            </a:r>
            <a:r>
              <a:rPr sz="31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What does ‘spittle’ represent ??"/>
          <p:cNvSpPr txBox="1"/>
          <p:nvPr>
            <p:ph type="title"/>
          </p:nvPr>
        </p:nvSpPr>
        <p:spPr>
          <a:xfrm>
            <a:off x="35495" y="0"/>
            <a:ext cx="9361042" cy="1143000"/>
          </a:xfrm>
          <a:prstGeom prst="rect">
            <a:avLst/>
          </a:prstGeom>
        </p:spPr>
        <p:txBody>
          <a:bodyPr/>
          <a:lstStyle>
            <a:lvl1pPr algn="ctr">
              <a:defRPr b="1" sz="4000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What does ‘spittle’ represent ?? </a:t>
            </a:r>
          </a:p>
        </p:txBody>
      </p:sp>
      <p:sp>
        <p:nvSpPr>
          <p:cNvPr id="153" name="Num 12:14 Miriam…"/>
          <p:cNvSpPr txBox="1"/>
          <p:nvPr>
            <p:ph type="body" idx="1"/>
          </p:nvPr>
        </p:nvSpPr>
        <p:spPr>
          <a:xfrm>
            <a:off x="827583" y="1412777"/>
            <a:ext cx="7200033" cy="3672409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marL="322325" indent="-322325" algn="ctr" defTabSz="859536">
              <a:defRPr sz="3008">
                <a:solidFill>
                  <a:srgbClr val="FF99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Num 12:14 </a:t>
            </a:r>
            <a:r>
              <a:rPr>
                <a:solidFill>
                  <a:srgbClr val="00FE00"/>
                </a:solidFill>
              </a:rPr>
              <a:t>Miriam</a:t>
            </a:r>
            <a:endParaRPr>
              <a:solidFill>
                <a:srgbClr val="00FE00"/>
              </a:solidFill>
            </a:endParaRPr>
          </a:p>
          <a:p>
            <a:pPr marL="322325" indent="-322325" algn="ctr" defTabSz="859536">
              <a:defRPr sz="3008">
                <a:solidFill>
                  <a:srgbClr val="FF99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Lev 15:8 </a:t>
            </a:r>
            <a:r>
              <a:rPr>
                <a:solidFill>
                  <a:srgbClr val="00FE00"/>
                </a:solidFill>
              </a:rPr>
              <a:t>Unclean would affect others</a:t>
            </a:r>
            <a:endParaRPr>
              <a:solidFill>
                <a:srgbClr val="00FE00"/>
              </a:solidFill>
            </a:endParaRPr>
          </a:p>
          <a:p>
            <a:pPr marL="322325" indent="-322325" algn="ctr" defTabSz="859536">
              <a:defRPr sz="3008">
                <a:solidFill>
                  <a:srgbClr val="FF99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Deut 25:9 </a:t>
            </a:r>
            <a:r>
              <a:rPr>
                <a:solidFill>
                  <a:srgbClr val="00FE00"/>
                </a:solidFill>
              </a:rPr>
              <a:t>Not provide family for Brother</a:t>
            </a:r>
            <a:endParaRPr>
              <a:solidFill>
                <a:srgbClr val="00FE00"/>
              </a:solidFill>
            </a:endParaRPr>
          </a:p>
          <a:p>
            <a:pPr marL="322325" indent="-322325" algn="ctr" defTabSz="859536">
              <a:defRPr sz="3008">
                <a:solidFill>
                  <a:srgbClr val="FF00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Job 30:10</a:t>
            </a:r>
            <a:r>
              <a:rPr>
                <a:solidFill>
                  <a:srgbClr val="00FE00"/>
                </a:solidFill>
              </a:rPr>
              <a:t> an abhorrent person</a:t>
            </a:r>
            <a:endParaRPr>
              <a:solidFill>
                <a:srgbClr val="00FE00"/>
              </a:solidFill>
            </a:endParaRPr>
          </a:p>
          <a:p>
            <a:pPr marL="322325" indent="-322325" algn="ctr" defTabSz="859536">
              <a:defRPr sz="3008">
                <a:solidFill>
                  <a:srgbClr val="FF99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Mat 26:67 </a:t>
            </a:r>
            <a:r>
              <a:rPr>
                <a:solidFill>
                  <a:srgbClr val="00FE00"/>
                </a:solidFill>
              </a:rPr>
              <a:t>For blasphemy </a:t>
            </a:r>
            <a:endParaRPr>
              <a:solidFill>
                <a:srgbClr val="00FE00"/>
              </a:solidFill>
            </a:endParaRPr>
          </a:p>
          <a:p>
            <a:pPr marL="322325" indent="-322325" algn="ctr" defTabSz="859536">
              <a:defRPr sz="3008">
                <a:solidFill>
                  <a:srgbClr val="00FE00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 </a:t>
            </a:r>
            <a:r>
              <a:rPr>
                <a:solidFill>
                  <a:srgbClr val="FF9900"/>
                </a:solidFill>
              </a:rPr>
              <a:t>Mat 27:30 </a:t>
            </a:r>
            <a:r>
              <a:t>When mocking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pit is reserved for…"/>
          <p:cNvSpPr txBox="1"/>
          <p:nvPr>
            <p:ph type="title"/>
          </p:nvPr>
        </p:nvSpPr>
        <p:spPr>
          <a:xfrm>
            <a:off x="539551" y="260647"/>
            <a:ext cx="8153401" cy="1143001"/>
          </a:xfrm>
          <a:prstGeom prst="rect">
            <a:avLst/>
          </a:prstGeom>
        </p:spPr>
        <p:txBody>
          <a:bodyPr/>
          <a:lstStyle>
            <a:lvl1pPr algn="ctr">
              <a:defRPr b="1" sz="5400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Spit is reserved for…</a:t>
            </a:r>
          </a:p>
        </p:txBody>
      </p:sp>
      <p:sp>
        <p:nvSpPr>
          <p:cNvPr id="156" name="Mockers, blasphemers, abhorrent people, rebellion, everything that offends &amp; causes repulsion &amp; disgust."/>
          <p:cNvSpPr txBox="1"/>
          <p:nvPr>
            <p:ph type="body" sz="half" idx="1"/>
          </p:nvPr>
        </p:nvSpPr>
        <p:spPr>
          <a:xfrm>
            <a:off x="683568" y="1916832"/>
            <a:ext cx="7725545" cy="3096345"/>
          </a:xfrm>
          <a:prstGeom prst="rect">
            <a:avLst/>
          </a:prstGeom>
          <a:solidFill>
            <a:srgbClr val="161616"/>
          </a:solidFill>
        </p:spPr>
        <p:txBody>
          <a:bodyPr/>
          <a:lstStyle>
            <a:lvl1pPr marL="329184" indent="-329184" algn="ctr" defTabSz="877823">
              <a:spcBef>
                <a:spcPts val="1100"/>
              </a:spcBef>
              <a:buSzTx/>
              <a:buFont typeface="Wingdings"/>
              <a:buNone/>
              <a:defRPr sz="4703">
                <a:solidFill>
                  <a:srgbClr val="00FE00"/>
                </a:solidFill>
                <a:latin typeface="Andy"/>
                <a:ea typeface="Andy"/>
                <a:cs typeface="Andy"/>
                <a:sym typeface="Andy"/>
              </a:defRPr>
            </a:lvl1pPr>
          </a:lstStyle>
          <a:p>
            <a:pPr/>
            <a:r>
              <a:t>Mockers, blasphemers, abhorrent people, rebellion, everything that offends &amp; causes repulsion &amp; disgust.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61" name="120_2079"/>
          <p:cNvGrpSpPr/>
          <p:nvPr/>
        </p:nvGrpSpPr>
        <p:grpSpPr>
          <a:xfrm>
            <a:off x="611559" y="-825"/>
            <a:ext cx="7920882" cy="6141637"/>
            <a:chOff x="0" y="0"/>
            <a:chExt cx="7920880" cy="6141635"/>
          </a:xfrm>
        </p:grpSpPr>
        <p:sp>
          <p:nvSpPr>
            <p:cNvPr id="159" name="Shape"/>
            <p:cNvSpPr/>
            <p:nvPr/>
          </p:nvSpPr>
          <p:spPr>
            <a:xfrm>
              <a:off x="-1" y="0"/>
              <a:ext cx="7920882" cy="61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00"/>
                  </a:moveTo>
                  <a:lnTo>
                    <a:pt x="0" y="900"/>
                  </a:lnTo>
                  <a:cubicBezTo>
                    <a:pt x="0" y="403"/>
                    <a:pt x="312" y="0"/>
                    <a:pt x="698" y="0"/>
                  </a:cubicBezTo>
                  <a:lnTo>
                    <a:pt x="20902" y="0"/>
                  </a:lnTo>
                  <a:lnTo>
                    <a:pt x="20902" y="0"/>
                  </a:lnTo>
                  <a:cubicBezTo>
                    <a:pt x="21288" y="0"/>
                    <a:pt x="21600" y="403"/>
                    <a:pt x="21600" y="900"/>
                  </a:cubicBezTo>
                  <a:lnTo>
                    <a:pt x="21600" y="20700"/>
                  </a:lnTo>
                  <a:lnTo>
                    <a:pt x="21600" y="20700"/>
                  </a:lnTo>
                  <a:cubicBezTo>
                    <a:pt x="21600" y="21197"/>
                    <a:pt x="21288" y="21600"/>
                    <a:pt x="20902" y="21600"/>
                  </a:cubicBezTo>
                  <a:lnTo>
                    <a:pt x="698" y="21600"/>
                  </a:lnTo>
                  <a:lnTo>
                    <a:pt x="698" y="21600"/>
                  </a:lnTo>
                  <a:cubicBezTo>
                    <a:pt x="312" y="21600"/>
                    <a:pt x="0" y="21197"/>
                    <a:pt x="0" y="207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60" name="image2.jpeg" descr="image2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7920832" cy="61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698" y="0"/>
                  </a:moveTo>
                  <a:cubicBezTo>
                    <a:pt x="313" y="0"/>
                    <a:pt x="0" y="403"/>
                    <a:pt x="0" y="900"/>
                  </a:cubicBezTo>
                  <a:lnTo>
                    <a:pt x="0" y="20700"/>
                  </a:lnTo>
                  <a:cubicBezTo>
                    <a:pt x="0" y="21197"/>
                    <a:pt x="313" y="21600"/>
                    <a:pt x="698" y="21600"/>
                  </a:cubicBezTo>
                  <a:lnTo>
                    <a:pt x="20902" y="21600"/>
                  </a:lnTo>
                  <a:cubicBezTo>
                    <a:pt x="21287" y="21600"/>
                    <a:pt x="21600" y="21197"/>
                    <a:pt x="21600" y="20700"/>
                  </a:cubicBezTo>
                  <a:lnTo>
                    <a:pt x="21600" y="900"/>
                  </a:lnTo>
                  <a:cubicBezTo>
                    <a:pt x="21600" y="403"/>
                    <a:pt x="21287" y="0"/>
                    <a:pt x="20902" y="0"/>
                  </a:cubicBezTo>
                  <a:lnTo>
                    <a:pt x="698" y="0"/>
                  </a:lnTo>
                  <a:close/>
                </a:path>
              </a:pathLst>
            </a:cu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blurRad="0" stA="28000" stPos="0" endA="0" endPos="40000" dist="0" dir="5400000" fadeDir="5400000" sx="100000" sy="-100000" kx="0" ky="0" algn="bl" rotWithShape="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66" name="120_2080"/>
          <p:cNvGrpSpPr/>
          <p:nvPr/>
        </p:nvGrpSpPr>
        <p:grpSpPr>
          <a:xfrm>
            <a:off x="-108521" y="-23814"/>
            <a:ext cx="10801872" cy="6144355"/>
            <a:chOff x="0" y="0"/>
            <a:chExt cx="10801870" cy="6144353"/>
          </a:xfrm>
        </p:grpSpPr>
        <p:sp>
          <p:nvSpPr>
            <p:cNvPr id="164" name="Shape"/>
            <p:cNvSpPr/>
            <p:nvPr/>
          </p:nvSpPr>
          <p:spPr>
            <a:xfrm>
              <a:off x="-1" y="0"/>
              <a:ext cx="10801872" cy="614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00"/>
                  </a:moveTo>
                  <a:lnTo>
                    <a:pt x="0" y="900"/>
                  </a:lnTo>
                  <a:cubicBezTo>
                    <a:pt x="0" y="403"/>
                    <a:pt x="229" y="0"/>
                    <a:pt x="512" y="0"/>
                  </a:cubicBezTo>
                  <a:lnTo>
                    <a:pt x="21088" y="0"/>
                  </a:lnTo>
                  <a:lnTo>
                    <a:pt x="21088" y="0"/>
                  </a:lnTo>
                  <a:cubicBezTo>
                    <a:pt x="21371" y="0"/>
                    <a:pt x="21600" y="403"/>
                    <a:pt x="21600" y="900"/>
                  </a:cubicBezTo>
                  <a:lnTo>
                    <a:pt x="21600" y="20700"/>
                  </a:lnTo>
                  <a:lnTo>
                    <a:pt x="21600" y="20700"/>
                  </a:lnTo>
                  <a:cubicBezTo>
                    <a:pt x="21600" y="21197"/>
                    <a:pt x="21371" y="21600"/>
                    <a:pt x="21088" y="21600"/>
                  </a:cubicBezTo>
                  <a:lnTo>
                    <a:pt x="512" y="21600"/>
                  </a:lnTo>
                  <a:lnTo>
                    <a:pt x="512" y="21600"/>
                  </a:lnTo>
                  <a:cubicBezTo>
                    <a:pt x="229" y="21600"/>
                    <a:pt x="0" y="21197"/>
                    <a:pt x="0" y="207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65" name="image3.jpeg" descr="image3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1" b="0"/>
            <a:stretch>
              <a:fillRect/>
            </a:stretch>
          </p:blipFill>
          <p:spPr>
            <a:xfrm>
              <a:off x="0" y="0"/>
              <a:ext cx="10801747" cy="614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512" y="0"/>
                  </a:moveTo>
                  <a:cubicBezTo>
                    <a:pt x="229" y="0"/>
                    <a:pt x="0" y="403"/>
                    <a:pt x="0" y="900"/>
                  </a:cubicBezTo>
                  <a:lnTo>
                    <a:pt x="0" y="20700"/>
                  </a:lnTo>
                  <a:cubicBezTo>
                    <a:pt x="0" y="21197"/>
                    <a:pt x="229" y="21600"/>
                    <a:pt x="512" y="21600"/>
                  </a:cubicBezTo>
                  <a:lnTo>
                    <a:pt x="21088" y="21600"/>
                  </a:lnTo>
                  <a:cubicBezTo>
                    <a:pt x="21371" y="21600"/>
                    <a:pt x="21600" y="21197"/>
                    <a:pt x="21600" y="20700"/>
                  </a:cubicBezTo>
                  <a:lnTo>
                    <a:pt x="21600" y="900"/>
                  </a:lnTo>
                  <a:cubicBezTo>
                    <a:pt x="21600" y="403"/>
                    <a:pt x="21371" y="0"/>
                    <a:pt x="21088" y="0"/>
                  </a:cubicBezTo>
                  <a:lnTo>
                    <a:pt x="512" y="0"/>
                  </a:lnTo>
                  <a:close/>
                </a:path>
              </a:pathLst>
            </a:cu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blurRad="0" stA="28000" stPos="0" endA="0" endPos="40000" dist="0" dir="5400000" fadeDir="5400000" sx="100000" sy="-100000" kx="0" ky="0" algn="bl" rotWithShape="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Isa 44:17-18"/>
          <p:cNvSpPr txBox="1"/>
          <p:nvPr>
            <p:ph type="title"/>
          </p:nvPr>
        </p:nvSpPr>
        <p:spPr>
          <a:xfrm>
            <a:off x="467543" y="0"/>
            <a:ext cx="8153401" cy="1143000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Isa 44:17-18</a:t>
            </a:r>
          </a:p>
        </p:txBody>
      </p:sp>
      <p:sp>
        <p:nvSpPr>
          <p:cNvPr id="169" name="‘Shut’…"/>
          <p:cNvSpPr txBox="1"/>
          <p:nvPr>
            <p:ph type="body" sz="half" idx="1"/>
          </p:nvPr>
        </p:nvSpPr>
        <p:spPr>
          <a:xfrm>
            <a:off x="827583" y="1484783"/>
            <a:ext cx="7200801" cy="2952330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lnSpc>
                <a:spcPct val="90000"/>
              </a:lnSpc>
              <a:spcBef>
                <a:spcPts val="900"/>
              </a:spcBef>
              <a:buSzTx/>
              <a:buFont typeface="Wingdings"/>
              <a:buNone/>
              <a:defRPr sz="4000">
                <a:solidFill>
                  <a:srgbClr val="FF9900"/>
                </a:solidFill>
              </a:defRPr>
            </a:pPr>
            <a:r>
              <a:t>‘Shut’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sz="2700">
                <a:solidFill>
                  <a:srgbClr val="00FE00"/>
                </a:solidFill>
              </a:defRPr>
            </a:pPr>
            <a:r>
              <a:t>H2902 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טוּח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sz="2700">
                <a:solidFill>
                  <a:srgbClr val="00FE00"/>
                </a:solidFill>
              </a:defRPr>
            </a:pPr>
            <a:r>
              <a:t>ṭûach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i="1" sz="2700">
                <a:solidFill>
                  <a:srgbClr val="00FE00"/>
                </a:solidFill>
              </a:defRPr>
            </a:pPr>
            <a:r>
              <a:t>too'-akh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  <a:buSzTx/>
              <a:buFont typeface="Wingdings"/>
              <a:buNone/>
              <a:defRPr sz="2700">
                <a:solidFill>
                  <a:srgbClr val="00FE00"/>
                </a:solidFill>
              </a:defRPr>
            </a:pPr>
            <a:r>
              <a:t>A primitive root; to </a:t>
            </a:r>
            <a:r>
              <a:rPr i="1"/>
              <a:t>smear</a:t>
            </a:r>
            <a:r>
              <a:t>, especially with lime: - daub, overlay, plaister.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Body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75" name="jerusalem plan"/>
          <p:cNvGrpSpPr/>
          <p:nvPr/>
        </p:nvGrpSpPr>
        <p:grpSpPr>
          <a:xfrm>
            <a:off x="2115099" y="-459433"/>
            <a:ext cx="5121197" cy="6565977"/>
            <a:chOff x="0" y="0"/>
            <a:chExt cx="5121195" cy="6565975"/>
          </a:xfrm>
        </p:grpSpPr>
        <p:sp>
          <p:nvSpPr>
            <p:cNvPr id="173" name="Shape"/>
            <p:cNvSpPr/>
            <p:nvPr/>
          </p:nvSpPr>
          <p:spPr>
            <a:xfrm>
              <a:off x="-1" y="0"/>
              <a:ext cx="5121197" cy="6565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702"/>
                  </a:moveTo>
                  <a:lnTo>
                    <a:pt x="0" y="702"/>
                  </a:lnTo>
                  <a:cubicBezTo>
                    <a:pt x="0" y="314"/>
                    <a:pt x="403" y="0"/>
                    <a:pt x="900" y="0"/>
                  </a:cubicBezTo>
                  <a:lnTo>
                    <a:pt x="20700" y="0"/>
                  </a:lnTo>
                  <a:lnTo>
                    <a:pt x="20700" y="0"/>
                  </a:lnTo>
                  <a:cubicBezTo>
                    <a:pt x="21197" y="0"/>
                    <a:pt x="21600" y="314"/>
                    <a:pt x="21600" y="702"/>
                  </a:cubicBezTo>
                  <a:lnTo>
                    <a:pt x="21600" y="20898"/>
                  </a:lnTo>
                  <a:lnTo>
                    <a:pt x="21600" y="20898"/>
                  </a:lnTo>
                  <a:cubicBezTo>
                    <a:pt x="21600" y="21286"/>
                    <a:pt x="21197" y="21600"/>
                    <a:pt x="20700" y="21600"/>
                  </a:cubicBezTo>
                  <a:lnTo>
                    <a:pt x="900" y="21600"/>
                  </a:lnTo>
                  <a:lnTo>
                    <a:pt x="900" y="21600"/>
                  </a:lnTo>
                  <a:cubicBezTo>
                    <a:pt x="403" y="21600"/>
                    <a:pt x="0" y="21286"/>
                    <a:pt x="0" y="2089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pic>
          <p:nvPicPr>
            <p:cNvPr id="174" name="image4.jpeg" descr="image4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643" t="3481" r="0" b="9614"/>
            <a:stretch>
              <a:fillRect/>
            </a:stretch>
          </p:blipFill>
          <p:spPr>
            <a:xfrm>
              <a:off x="-1" y="-1"/>
              <a:ext cx="5121197" cy="656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01" y="0"/>
                  </a:moveTo>
                  <a:cubicBezTo>
                    <a:pt x="403" y="0"/>
                    <a:pt x="0" y="315"/>
                    <a:pt x="0" y="702"/>
                  </a:cubicBezTo>
                  <a:lnTo>
                    <a:pt x="0" y="20898"/>
                  </a:lnTo>
                  <a:cubicBezTo>
                    <a:pt x="0" y="21285"/>
                    <a:pt x="403" y="21600"/>
                    <a:pt x="901" y="21600"/>
                  </a:cubicBezTo>
                  <a:lnTo>
                    <a:pt x="20699" y="21600"/>
                  </a:lnTo>
                  <a:cubicBezTo>
                    <a:pt x="21197" y="21600"/>
                    <a:pt x="21600" y="21285"/>
                    <a:pt x="21600" y="20898"/>
                  </a:cubicBezTo>
                  <a:lnTo>
                    <a:pt x="21600" y="702"/>
                  </a:lnTo>
                  <a:cubicBezTo>
                    <a:pt x="21600" y="315"/>
                    <a:pt x="21197" y="0"/>
                    <a:pt x="20699" y="0"/>
                  </a:cubicBezTo>
                  <a:lnTo>
                    <a:pt x="901" y="0"/>
                  </a:lnTo>
                  <a:close/>
                </a:path>
              </a:pathLst>
            </a:cu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blurRad="0" stA="28000" stPos="0" endA="0" endPos="40000" dist="0" dir="5400000" fadeDir="5400000" sx="100000" sy="-100000" kx="0" ky="0" algn="bl" rotWithShape="0"/>
            </a:effectLst>
          </p:spPr>
        </p:pic>
      </p:grpSp>
      <p:sp>
        <p:nvSpPr>
          <p:cNvPr id="176" name="Line"/>
          <p:cNvSpPr/>
          <p:nvPr/>
        </p:nvSpPr>
        <p:spPr>
          <a:xfrm>
            <a:off x="5463307" y="3100933"/>
            <a:ext cx="894333" cy="230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136" y="4321"/>
                </a:lnTo>
                <a:cubicBezTo>
                  <a:pt x="15952" y="3787"/>
                  <a:pt x="14626" y="3423"/>
                  <a:pt x="13267" y="3538"/>
                </a:cubicBezTo>
                <a:cubicBezTo>
                  <a:pt x="5366" y="4204"/>
                  <a:pt x="15705" y="6911"/>
                  <a:pt x="16179" y="8817"/>
                </a:cubicBezTo>
                <a:cubicBezTo>
                  <a:pt x="16449" y="9902"/>
                  <a:pt x="14215" y="10831"/>
                  <a:pt x="11409" y="10758"/>
                </a:cubicBezTo>
                <a:lnTo>
                  <a:pt x="0" y="14886"/>
                </a:lnTo>
                <a:lnTo>
                  <a:pt x="3643" y="21600"/>
                </a:lnTo>
              </a:path>
            </a:pathLst>
          </a:custGeom>
          <a:ln w="25400">
            <a:solidFill>
              <a:srgbClr val="FF260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29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Melva Purkis, p.238"/>
          <p:cNvSpPr txBox="1"/>
          <p:nvPr>
            <p:ph type="title"/>
          </p:nvPr>
        </p:nvSpPr>
        <p:spPr>
          <a:xfrm>
            <a:off x="323527" y="-315416"/>
            <a:ext cx="8229601" cy="1384301"/>
          </a:xfrm>
          <a:prstGeom prst="rect">
            <a:avLst/>
          </a:prstGeom>
        </p:spPr>
        <p:txBody>
          <a:bodyPr/>
          <a:lstStyle>
            <a:lvl1pPr algn="ctr">
              <a:defRPr b="1" sz="5400">
                <a:solidFill>
                  <a:schemeClr val="accent3"/>
                </a:solidFill>
                <a:latin typeface="Andy"/>
                <a:ea typeface="Andy"/>
                <a:cs typeface="Andy"/>
                <a:sym typeface="Andy"/>
              </a:defRPr>
            </a:lvl1pPr>
          </a:lstStyle>
          <a:p>
            <a:pPr/>
            <a:r>
              <a:t>Melva Purkis, p.238</a:t>
            </a:r>
          </a:p>
        </p:txBody>
      </p:sp>
      <p:sp>
        <p:nvSpPr>
          <p:cNvPr id="179" name="“In a breathless…"/>
          <p:cNvSpPr txBox="1"/>
          <p:nvPr>
            <p:ph type="body" idx="1"/>
          </p:nvPr>
        </p:nvSpPr>
        <p:spPr>
          <a:xfrm>
            <a:off x="1115616" y="1196751"/>
            <a:ext cx="7128793" cy="4464498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spcBef>
                <a:spcPts val="900"/>
              </a:spcBef>
              <a:buSzTx/>
              <a:buFont typeface="Wingdings"/>
              <a:buNone/>
              <a:defRPr sz="4000">
                <a:solidFill>
                  <a:srgbClr val="2DFF2D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“In a breathless</a:t>
            </a:r>
          </a:p>
          <a:p>
            <a:pPr algn="ctr">
              <a:spcBef>
                <a:spcPts val="900"/>
              </a:spcBef>
              <a:buSzTx/>
              <a:buFont typeface="Wingdings"/>
              <a:buNone/>
              <a:defRPr sz="4000">
                <a:solidFill>
                  <a:srgbClr val="2DFF2D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 moment he looked out upon a world of movement &amp; colour. </a:t>
            </a:r>
          </a:p>
          <a:p>
            <a:pPr algn="ctr">
              <a:spcBef>
                <a:spcPts val="900"/>
              </a:spcBef>
              <a:buSzTx/>
              <a:buFont typeface="Wingdings"/>
              <a:buNone/>
              <a:defRPr sz="4000">
                <a:solidFill>
                  <a:srgbClr val="2DFF2D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The sounds &amp; sensations </a:t>
            </a:r>
          </a:p>
          <a:p>
            <a:pPr algn="ctr">
              <a:spcBef>
                <a:spcPts val="900"/>
              </a:spcBef>
              <a:buSzTx/>
              <a:buFont typeface="Wingdings"/>
              <a:buNone/>
              <a:defRPr sz="4000">
                <a:solidFill>
                  <a:srgbClr val="2DFF2D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of a lifetime took </a:t>
            </a:r>
          </a:p>
          <a:p>
            <a:pPr algn="ctr">
              <a:spcBef>
                <a:spcPts val="1000"/>
              </a:spcBef>
              <a:buSzTx/>
              <a:buFont typeface="Wingdings"/>
              <a:buNone/>
              <a:defRPr sz="4000">
                <a:solidFill>
                  <a:srgbClr val="2DFF2D"/>
                </a:solidFill>
                <a:latin typeface="Andy"/>
                <a:ea typeface="Andy"/>
                <a:cs typeface="Andy"/>
                <a:sym typeface="Andy"/>
              </a:defRPr>
            </a:pPr>
            <a:r>
              <a:t>form &amp; beauty.”</a:t>
            </a:r>
            <a:r>
              <a:rPr sz="4400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6567" y="704300"/>
            <a:ext cx="7470866" cy="4848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Excommunication"/>
          <p:cNvSpPr txBox="1"/>
          <p:nvPr>
            <p:ph type="title"/>
          </p:nvPr>
        </p:nvSpPr>
        <p:spPr>
          <a:xfrm>
            <a:off x="539551" y="0"/>
            <a:ext cx="8153401" cy="1143000"/>
          </a:xfrm>
          <a:prstGeom prst="rect">
            <a:avLst/>
          </a:prstGeom>
        </p:spPr>
        <p:txBody>
          <a:bodyPr/>
          <a:lstStyle/>
          <a:p>
            <a:pPr>
              <a:defRPr b="1" sz="4800">
                <a:solidFill>
                  <a:schemeClr val="accent3"/>
                </a:solidFill>
              </a:defRPr>
            </a:pPr>
            <a:r>
              <a:t>          </a:t>
            </a:r>
            <a:r>
              <a:rPr>
                <a:latin typeface="+mj-lt"/>
                <a:ea typeface="+mj-ea"/>
                <a:cs typeface="+mj-cs"/>
                <a:sym typeface="Arial"/>
              </a:rPr>
              <a:t>Excommunication</a:t>
            </a:r>
          </a:p>
        </p:txBody>
      </p:sp>
      <p:sp>
        <p:nvSpPr>
          <p:cNvPr id="184" name="For lighter offences (24 causes) 30 day exclusion from synagogue &amp; 4 cubits from anyone including wife &amp; children.…"/>
          <p:cNvSpPr txBox="1"/>
          <p:nvPr>
            <p:ph type="body" idx="1"/>
          </p:nvPr>
        </p:nvSpPr>
        <p:spPr>
          <a:xfrm>
            <a:off x="683568" y="1268759"/>
            <a:ext cx="8153401" cy="4038601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ts val="600"/>
              </a:spcBef>
              <a:buAutoNum type="arabicPeriod" startAt="1"/>
              <a:defRPr sz="2700">
                <a:solidFill>
                  <a:srgbClr val="00FE00"/>
                </a:solidFill>
              </a:defRPr>
            </a:pPr>
            <a:r>
              <a:t>For lighter offences (24 causes) 30 day exclusion from synagogue &amp; 4 cubits from anyone including wife &amp; children.</a:t>
            </a:r>
          </a:p>
          <a:p>
            <a:pPr marL="609600" indent="-609600">
              <a:lnSpc>
                <a:spcPct val="90000"/>
              </a:lnSpc>
              <a:buAutoNum type="arabicPeriod" startAt="1"/>
              <a:defRPr sz="2700">
                <a:solidFill>
                  <a:srgbClr val="00FE00"/>
                </a:solidFill>
              </a:defRPr>
            </a:pPr>
          </a:p>
          <a:p>
            <a:pPr marL="609600" indent="-609600">
              <a:lnSpc>
                <a:spcPct val="90000"/>
              </a:lnSpc>
              <a:spcBef>
                <a:spcPts val="600"/>
              </a:spcBef>
              <a:buAutoNum type="arabicPeriod" startAt="2"/>
              <a:defRPr sz="2700">
                <a:solidFill>
                  <a:srgbClr val="00FE00"/>
                </a:solidFill>
              </a:defRPr>
            </a:pPr>
            <a:r>
              <a:t>30 more days.</a:t>
            </a:r>
          </a:p>
          <a:p>
            <a:pPr marL="609600" indent="-609600">
              <a:lnSpc>
                <a:spcPct val="90000"/>
              </a:lnSpc>
              <a:buAutoNum type="arabicPeriod" startAt="2"/>
              <a:defRPr sz="2700">
                <a:solidFill>
                  <a:srgbClr val="00FE00"/>
                </a:solidFill>
              </a:defRPr>
            </a:pPr>
          </a:p>
          <a:p>
            <a:pPr marL="609600" indent="-609600">
              <a:lnSpc>
                <a:spcPct val="90000"/>
              </a:lnSpc>
              <a:spcBef>
                <a:spcPts val="600"/>
              </a:spcBef>
              <a:buAutoNum type="arabicPeriod" startAt="3"/>
              <a:defRPr sz="2700">
                <a:solidFill>
                  <a:srgbClr val="00FE00"/>
                </a:solidFill>
              </a:defRPr>
            </a:pPr>
            <a:r>
              <a:t>Utter exclusion forever from worship &amp; contact with other people who were ordered to refuse to sell them anything…treated as one dead.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Questions to the man ????"/>
          <p:cNvSpPr txBox="1"/>
          <p:nvPr>
            <p:ph type="title"/>
          </p:nvPr>
        </p:nvSpPr>
        <p:spPr>
          <a:xfrm>
            <a:off x="827583" y="-243409"/>
            <a:ext cx="8153401" cy="1143001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3"/>
                </a:solidFill>
              </a:defRPr>
            </a:pPr>
            <a:r>
              <a:t>  </a:t>
            </a:r>
            <a:r>
              <a:rPr>
                <a:latin typeface="+mj-lt"/>
                <a:ea typeface="+mj-ea"/>
                <a:cs typeface="+mj-cs"/>
                <a:sym typeface="Arial"/>
              </a:rPr>
              <a:t>Questions to the man ????</a:t>
            </a:r>
          </a:p>
        </p:txBody>
      </p:sp>
      <p:sp>
        <p:nvSpPr>
          <p:cNvPr id="187" name="v10 How were thine eyes opened?…"/>
          <p:cNvSpPr txBox="1"/>
          <p:nvPr>
            <p:ph type="body" idx="1"/>
          </p:nvPr>
        </p:nvSpPr>
        <p:spPr>
          <a:xfrm>
            <a:off x="971599" y="980727"/>
            <a:ext cx="7437513" cy="4608514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defRPr>
                <a:solidFill>
                  <a:srgbClr val="FF9900"/>
                </a:solidFill>
              </a:defRPr>
            </a:pPr>
            <a:r>
              <a:t>v10</a:t>
            </a:r>
            <a:r>
              <a:rPr>
                <a:solidFill>
                  <a:schemeClr val="accent3"/>
                </a:solidFill>
              </a:rPr>
              <a:t> </a:t>
            </a:r>
            <a:r>
              <a:rPr>
                <a:solidFill>
                  <a:srgbClr val="00FE00"/>
                </a:solidFill>
              </a:rPr>
              <a:t>How were thine eyes opened?</a:t>
            </a:r>
            <a:endParaRPr>
              <a:solidFill>
                <a:srgbClr val="00FE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v12</a:t>
            </a:r>
            <a:r>
              <a:rPr>
                <a:solidFill>
                  <a:srgbClr val="00FE00"/>
                </a:solidFill>
              </a:rPr>
              <a:t> Where is he?</a:t>
            </a:r>
            <a:endParaRPr>
              <a:solidFill>
                <a:srgbClr val="00FE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v15</a:t>
            </a:r>
            <a:r>
              <a:rPr>
                <a:solidFill>
                  <a:srgbClr val="00FE00"/>
                </a:solidFill>
              </a:rPr>
              <a:t> How did you receive your sight?</a:t>
            </a:r>
            <a:endParaRPr>
              <a:solidFill>
                <a:srgbClr val="00FE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v17</a:t>
            </a:r>
            <a:r>
              <a:rPr>
                <a:solidFill>
                  <a:srgbClr val="00FE00"/>
                </a:solidFill>
              </a:rPr>
              <a:t> What sayest thou of him? </a:t>
            </a:r>
            <a:endParaRPr>
              <a:solidFill>
                <a:srgbClr val="00FE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v26</a:t>
            </a:r>
            <a:r>
              <a:rPr>
                <a:solidFill>
                  <a:srgbClr val="00FE00"/>
                </a:solidFill>
              </a:rPr>
              <a:t> What did he to thee?...</a:t>
            </a:r>
            <a:endParaRPr>
              <a:solidFill>
                <a:srgbClr val="00FE00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00FE00"/>
                </a:solidFill>
              </a:defRPr>
            </a:pPr>
            <a:r>
              <a:t>          How did he open thine eyes?</a:t>
            </a: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v34</a:t>
            </a:r>
            <a:r>
              <a:rPr>
                <a:solidFill>
                  <a:srgbClr val="00FE00"/>
                </a:solidFill>
              </a:rPr>
              <a:t> You were born in sins </a:t>
            </a:r>
            <a:r>
              <a:rPr>
                <a:solidFill>
                  <a:srgbClr val="00FE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rPr>
              <a:t>&amp;</a:t>
            </a:r>
            <a:endParaRPr>
              <a:solidFill>
                <a:srgbClr val="00FE00"/>
              </a:solidFill>
              <a:effectLst>
                <a:outerShdw sx="100000" sy="100000" kx="0" ky="0" algn="b" rotWithShape="0" blurRad="38100" dist="38100" dir="2700000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00FE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pPr>
            <a:r>
              <a:t>        do you teach us?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Other Questions ???"/>
          <p:cNvSpPr txBox="1"/>
          <p:nvPr>
            <p:ph type="title"/>
          </p:nvPr>
        </p:nvSpPr>
        <p:spPr>
          <a:xfrm>
            <a:off x="467543" y="0"/>
            <a:ext cx="8153401" cy="1143000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3"/>
                </a:solidFill>
              </a:defRPr>
            </a:pPr>
            <a:r>
              <a:t>         </a:t>
            </a:r>
            <a:r>
              <a:rPr>
                <a:latin typeface="+mj-lt"/>
                <a:ea typeface="+mj-ea"/>
                <a:cs typeface="+mj-cs"/>
                <a:sym typeface="Arial"/>
              </a:rPr>
              <a:t>Other Questions ???</a:t>
            </a:r>
          </a:p>
        </p:txBody>
      </p:sp>
      <p:sp>
        <p:nvSpPr>
          <p:cNvPr id="190" name="v2 Who sinned…him or parents?…"/>
          <p:cNvSpPr txBox="1"/>
          <p:nvPr>
            <p:ph type="body" idx="1"/>
          </p:nvPr>
        </p:nvSpPr>
        <p:spPr>
          <a:xfrm>
            <a:off x="539551" y="1340767"/>
            <a:ext cx="7776866" cy="4038601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defRPr>
                <a:solidFill>
                  <a:srgbClr val="FF9900"/>
                </a:solidFill>
              </a:defRPr>
            </a:pPr>
            <a:r>
              <a:t>v2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Who sinned…him or parents?</a:t>
            </a:r>
            <a:endParaRPr>
              <a:solidFill>
                <a:srgbClr val="FF00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v8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Is that him that begged?</a:t>
            </a:r>
            <a:endParaRPr>
              <a:solidFill>
                <a:srgbClr val="FF00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v16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How can a sinner do such miracles?</a:t>
            </a:r>
            <a:endParaRPr>
              <a:solidFill>
                <a:srgbClr val="FF0000"/>
              </a:solidFill>
            </a:endParaRP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v19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Is this your son,…born blind?...</a:t>
            </a:r>
            <a:endParaRPr>
              <a:solidFill>
                <a:srgbClr val="00FF00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0000"/>
                </a:solidFill>
              </a:defRPr>
            </a:pPr>
            <a:r>
              <a:t>         </a:t>
            </a:r>
            <a:r>
              <a:rPr>
                <a:solidFill>
                  <a:srgbClr val="00FF00"/>
                </a:solidFill>
              </a:rPr>
              <a:t>how come he can see?</a:t>
            </a:r>
          </a:p>
          <a:p>
            <a:pPr algn="ctr">
              <a:defRPr>
                <a:solidFill>
                  <a:srgbClr val="FF9900"/>
                </a:solidFill>
              </a:defRPr>
            </a:pPr>
            <a:r>
              <a:t>v27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00FF00"/>
                </a:solidFill>
              </a:rPr>
              <a:t>Will you hear again?</a:t>
            </a:r>
            <a:endParaRPr>
              <a:solidFill>
                <a:srgbClr val="00FF00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0000"/>
                </a:solidFill>
              </a:defRPr>
            </a:pPr>
            <a:r>
              <a:t>          </a:t>
            </a:r>
            <a:r>
              <a:rPr>
                <a:solidFill>
                  <a:srgbClr val="00FF00"/>
                </a:solidFill>
              </a:rPr>
              <a:t>Will you be his disciples?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Log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5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Logic</a:t>
            </a:r>
          </a:p>
        </p:txBody>
      </p:sp>
      <p:sp>
        <p:nvSpPr>
          <p:cNvPr id="195" name="Amazing th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Amazing thing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You don’t know where he comes from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Opened my eyes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God doesn’t listen to sinners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God listens to worshippers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No one born blind ever been healed</a:t>
            </a:r>
          </a:p>
          <a:p>
            <a:pPr marL="393700" indent="-393700" defTabSz="868680">
              <a:buClrTx/>
              <a:buSzPct val="100000"/>
              <a:buAutoNum type="arabicPeriod" startAt="1"/>
              <a:defRPr sz="2945"/>
            </a:pPr>
            <a:r>
              <a:t>He is from God or else he would be powerless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he question that matters i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000">
                <a:solidFill>
                  <a:srgbClr val="FF0000"/>
                </a:solidFill>
              </a:defRPr>
            </a:pPr>
            <a:r>
              <a:t>               </a:t>
            </a:r>
            <a:br/>
            <a:r>
              <a:rPr>
                <a:solidFill>
                  <a:srgbClr val="999900"/>
                </a:solidFill>
              </a:rPr>
              <a:t>  </a:t>
            </a:r>
            <a:r>
              <a:rPr>
                <a:solidFill>
                  <a:srgbClr val="FF9900"/>
                </a:solidFill>
              </a:rPr>
              <a:t>The question that matters is…</a:t>
            </a:r>
          </a:p>
        </p:txBody>
      </p:sp>
      <p:sp>
        <p:nvSpPr>
          <p:cNvPr id="198" name=" “Dost thou believe on the son of God?”…"/>
          <p:cNvSpPr txBox="1"/>
          <p:nvPr>
            <p:ph type="body" idx="1"/>
          </p:nvPr>
        </p:nvSpPr>
        <p:spPr>
          <a:xfrm>
            <a:off x="683568" y="1700808"/>
            <a:ext cx="7638999" cy="3816425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lnSpc>
                <a:spcPct val="80000"/>
              </a:lnSpc>
              <a:buSzTx/>
              <a:buFont typeface="Wingdings"/>
              <a:buNone/>
              <a:defRPr sz="2000">
                <a:solidFill>
                  <a:srgbClr val="00FF00"/>
                </a:solidFill>
              </a:defRPr>
            </a:pPr>
          </a:p>
          <a:p>
            <a:pPr algn="ctr">
              <a:lnSpc>
                <a:spcPct val="80000"/>
              </a:lnSpc>
              <a:spcBef>
                <a:spcPts val="2600"/>
              </a:spcBef>
              <a:buSzTx/>
              <a:buFont typeface="Wingdings"/>
              <a:buNone/>
              <a:defRPr sz="10900">
                <a:solidFill>
                  <a:srgbClr val="C0C0C0"/>
                </a:solidFill>
              </a:defRPr>
            </a:pPr>
            <a:r>
              <a:rPr>
                <a:latin typeface="Webdings"/>
                <a:ea typeface="Webdings"/>
                <a:cs typeface="Webdings"/>
                <a:sym typeface="Webdings"/>
              </a:rPr>
              <a:t></a:t>
            </a:r>
            <a:r>
              <a:rPr sz="4900">
                <a:solidFill>
                  <a:srgbClr val="000000"/>
                </a:solidFill>
              </a:rPr>
              <a:t> </a:t>
            </a:r>
            <a:r>
              <a:rPr sz="5300">
                <a:solidFill>
                  <a:srgbClr val="00FE00"/>
                </a:solidFill>
              </a:rPr>
              <a:t>“Dost</a:t>
            </a:r>
            <a:r>
              <a:rPr sz="5300">
                <a:solidFill>
                  <a:srgbClr val="00FF00"/>
                </a:solidFill>
              </a:rPr>
              <a:t> </a:t>
            </a:r>
            <a:r>
              <a:rPr sz="5300">
                <a:solidFill>
                  <a:srgbClr val="FF9900"/>
                </a:solidFill>
              </a:rPr>
              <a:t>thou</a:t>
            </a:r>
            <a:r>
              <a:rPr sz="5300">
                <a:solidFill>
                  <a:srgbClr val="00FF00"/>
                </a:solidFill>
              </a:rPr>
              <a:t> believe on the son of God?”</a:t>
            </a:r>
            <a:r>
              <a:rPr sz="4400">
                <a:solidFill>
                  <a:srgbClr val="00FF00"/>
                </a:solidFill>
              </a:rPr>
              <a:t>    </a:t>
            </a:r>
            <a:endParaRPr sz="4400">
              <a:solidFill>
                <a:srgbClr val="00FF00"/>
              </a:solidFill>
            </a:endParaRPr>
          </a:p>
          <a:p>
            <a:pPr algn="ctr">
              <a:lnSpc>
                <a:spcPct val="80000"/>
              </a:lnSpc>
              <a:buSzTx/>
              <a:buFont typeface="Wingdings"/>
              <a:buNone/>
              <a:defRPr sz="3500">
                <a:solidFill>
                  <a:srgbClr val="00FF00"/>
                </a:solidFill>
              </a:defRPr>
            </a:pPr>
          </a:p>
          <a:p>
            <a:pPr algn="ctr">
              <a:lnSpc>
                <a:spcPct val="80000"/>
              </a:lnSpc>
              <a:spcBef>
                <a:spcPts val="1000"/>
              </a:spcBef>
              <a:buSzTx/>
              <a:buFont typeface="Wingdings"/>
              <a:buNone/>
              <a:defRPr i="1" sz="4400">
                <a:solidFill>
                  <a:srgbClr val="FF9900"/>
                </a:solidFill>
              </a:defRPr>
            </a:pPr>
            <a:r>
              <a:t>“I Believe”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tages of Spiritual perception"/>
          <p:cNvSpPr txBox="1"/>
          <p:nvPr>
            <p:ph type="title"/>
          </p:nvPr>
        </p:nvSpPr>
        <p:spPr>
          <a:xfrm>
            <a:off x="457200" y="-243409"/>
            <a:ext cx="8686800" cy="1143001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3"/>
                </a:solidFill>
              </a:defRPr>
            </a:pPr>
            <a:r>
              <a:t>  </a:t>
            </a:r>
            <a:r>
              <a:rPr sz="4000">
                <a:latin typeface="+mj-lt"/>
                <a:ea typeface="+mj-ea"/>
                <a:cs typeface="+mj-cs"/>
                <a:sym typeface="Arial"/>
              </a:rPr>
              <a:t>Stages of Spiritual perception</a:t>
            </a:r>
          </a:p>
        </p:txBody>
      </p:sp>
      <p:sp>
        <p:nvSpPr>
          <p:cNvPr id="201" name="v11 ‘a man called Jesus’…"/>
          <p:cNvSpPr txBox="1"/>
          <p:nvPr>
            <p:ph type="body" idx="1"/>
          </p:nvPr>
        </p:nvSpPr>
        <p:spPr>
          <a:xfrm>
            <a:off x="251520" y="1196751"/>
            <a:ext cx="8641655" cy="4032450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v11</a:t>
            </a:r>
            <a:r>
              <a:rPr>
                <a:solidFill>
                  <a:srgbClr val="27E507"/>
                </a:solidFill>
              </a:rPr>
              <a:t> ‘a man called Jesus’</a:t>
            </a:r>
            <a:endParaRPr>
              <a:solidFill>
                <a:srgbClr val="27E507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v17</a:t>
            </a:r>
            <a:r>
              <a:rPr>
                <a:solidFill>
                  <a:srgbClr val="27E507"/>
                </a:solidFill>
              </a:rPr>
              <a:t> ‘a prophet’ </a:t>
            </a:r>
            <a:endParaRPr>
              <a:solidFill>
                <a:srgbClr val="27E507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v27</a:t>
            </a:r>
            <a:r>
              <a:rPr>
                <a:solidFill>
                  <a:srgbClr val="27E507"/>
                </a:solidFill>
              </a:rPr>
              <a:t> desire to be his disciple.</a:t>
            </a:r>
            <a:endParaRPr>
              <a:solidFill>
                <a:srgbClr val="27E507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v33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27E507"/>
                </a:solidFill>
              </a:rPr>
              <a:t> ‘man…of God’ </a:t>
            </a:r>
            <a:endParaRPr>
              <a:solidFill>
                <a:srgbClr val="27E507"/>
              </a:solidFill>
            </a:endParaRPr>
          </a:p>
          <a:p>
            <a:pPr algn="ctr">
              <a:buSzTx/>
              <a:buFont typeface="Wingdings"/>
              <a:buNone/>
              <a:defRPr>
                <a:solidFill>
                  <a:srgbClr val="FF9900"/>
                </a:solidFill>
              </a:defRPr>
            </a:pPr>
            <a:r>
              <a:t>v38</a:t>
            </a:r>
            <a:r>
              <a:rPr>
                <a:solidFill>
                  <a:srgbClr val="27E507"/>
                </a:solidFill>
              </a:rPr>
              <a:t> belief in the son of God.</a:t>
            </a:r>
            <a:endParaRPr>
              <a:solidFill>
                <a:srgbClr val="27E507"/>
              </a:solidFill>
            </a:endParaRPr>
          </a:p>
          <a:p>
            <a:pPr algn="ctr">
              <a:spcBef>
                <a:spcPts val="1100"/>
              </a:spcBef>
              <a:buSzTx/>
              <a:buFont typeface="Wingdings"/>
              <a:buNone/>
              <a:defRPr i="1" sz="4900">
                <a:solidFill>
                  <a:srgbClr val="FFFF00"/>
                </a:solidFill>
              </a:defRPr>
            </a:pPr>
            <a:r>
              <a:t>Have we reached that stage?</a:t>
            </a:r>
            <a:r>
              <a:rPr i="0" sz="3100"/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4352 Thayer Definition…"/>
          <p:cNvSpPr/>
          <p:nvPr/>
        </p:nvSpPr>
        <p:spPr>
          <a:xfrm>
            <a:off x="179512" y="260647"/>
            <a:ext cx="8713787" cy="5760468"/>
          </a:xfrm>
          <a:prstGeom prst="rect">
            <a:avLst/>
          </a:prstGeom>
          <a:solidFill>
            <a:srgbClr val="16161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pc="50" sz="2400">
                <a:solidFill>
                  <a:srgbClr val="FCFCFD">
                    <a:alpha val="95000"/>
                  </a:srgbClr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4352 Thayer Definition</a:t>
            </a:r>
            <a:endParaRPr spc="66"/>
          </a:p>
          <a:p>
            <a:pPr algn="ctr">
              <a:defRPr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</a:p>
          <a:p>
            <a:pPr algn="ctr">
              <a:defRPr sz="2800">
                <a:solidFill>
                  <a:srgbClr val="FF99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1) </a:t>
            </a:r>
            <a:r>
              <a:rPr>
                <a:solidFill>
                  <a:srgbClr val="13FF13"/>
                </a:solidFill>
              </a:rPr>
              <a:t>to kiss the hand to (towards) one, in token of reverence</a:t>
            </a:r>
            <a:endParaRPr>
              <a:solidFill>
                <a:srgbClr val="FFFFFF"/>
              </a:solidFill>
            </a:endParaRPr>
          </a:p>
          <a:p>
            <a:pPr algn="ctr">
              <a:defRPr sz="2800">
                <a:solidFill>
                  <a:srgbClr val="FF99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2) </a:t>
            </a:r>
            <a:r>
              <a:rPr>
                <a:solidFill>
                  <a:srgbClr val="13FF13"/>
                </a:solidFill>
              </a:rPr>
              <a:t>among the Orientals, especially the Persians, to fall upon the knees and touch the ground with the forehead as an expression of profound reverence</a:t>
            </a:r>
            <a:endParaRPr>
              <a:solidFill>
                <a:srgbClr val="FFFFFF"/>
              </a:solidFill>
            </a:endParaRPr>
          </a:p>
          <a:p>
            <a:pPr algn="ctr">
              <a:defRPr sz="2800">
                <a:solidFill>
                  <a:srgbClr val="FF99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3) </a:t>
            </a:r>
            <a:r>
              <a:rPr>
                <a:solidFill>
                  <a:srgbClr val="13FF13"/>
                </a:solidFill>
              </a:rPr>
              <a:t>in the NT by kneeling or prostration to do homage (to one) or make obeisance, whether in order to express respect or to make supplication</a:t>
            </a:r>
            <a:endParaRPr>
              <a:solidFill>
                <a:srgbClr val="FFFFFF"/>
              </a:solidFill>
            </a:endParaRPr>
          </a:p>
          <a:p>
            <a:pPr algn="ctr">
              <a:defRPr b="1" sz="2800">
                <a:solidFill>
                  <a:srgbClr val="999900"/>
                </a:solidFill>
                <a:latin typeface="Tahoma"/>
                <a:ea typeface="Tahoma"/>
                <a:cs typeface="Tahoma"/>
                <a:sym typeface="Tahoma"/>
              </a:defRPr>
            </a:pPr>
          </a:p>
          <a:p>
            <a:pPr algn="ctr">
              <a:defRPr b="1" sz="2800">
                <a:solidFill>
                  <a:srgbClr val="FFFF00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Strong’s </a:t>
            </a:r>
            <a:r>
              <a:rPr b="0"/>
              <a:t> like a dog licking his master’s hand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hrist worshipped?!"/>
          <p:cNvSpPr txBox="1"/>
          <p:nvPr>
            <p:ph type="title"/>
          </p:nvPr>
        </p:nvSpPr>
        <p:spPr>
          <a:xfrm>
            <a:off x="755576" y="-243409"/>
            <a:ext cx="8153401" cy="11430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3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         Christ worshipped?!</a:t>
            </a:r>
          </a:p>
        </p:txBody>
      </p:sp>
      <p:sp>
        <p:nvSpPr>
          <p:cNvPr id="206" name="Matt 2:2,11 Wise men;…"/>
          <p:cNvSpPr txBox="1"/>
          <p:nvPr>
            <p:ph type="body" idx="1"/>
          </p:nvPr>
        </p:nvSpPr>
        <p:spPr>
          <a:xfrm>
            <a:off x="494952" y="1050900"/>
            <a:ext cx="8674647" cy="4756200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Matt 2:2,11 </a:t>
            </a:r>
            <a:r>
              <a:rPr>
                <a:solidFill>
                  <a:srgbClr val="27E507"/>
                </a:solidFill>
              </a:rPr>
              <a:t>Wise men; 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8:2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27E507"/>
                </a:solidFill>
              </a:rPr>
              <a:t>Leper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9:18</a:t>
            </a:r>
            <a:r>
              <a:rPr>
                <a:solidFill>
                  <a:srgbClr val="27E507"/>
                </a:solidFill>
              </a:rPr>
              <a:t> Ruler; 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14:33</a:t>
            </a:r>
            <a:r>
              <a:rPr>
                <a:solidFill>
                  <a:srgbClr val="27E507"/>
                </a:solidFill>
              </a:rPr>
              <a:t> Disciples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15:25</a:t>
            </a:r>
            <a:r>
              <a:rPr>
                <a:solidFill>
                  <a:srgbClr val="27E507"/>
                </a:solidFill>
              </a:rPr>
              <a:t> Woman of Canaan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20:20</a:t>
            </a:r>
            <a:r>
              <a:rPr>
                <a:solidFill>
                  <a:srgbClr val="27E507"/>
                </a:solidFill>
              </a:rPr>
              <a:t> James, John &amp; Mum 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Mrk 5:6 </a:t>
            </a:r>
            <a:r>
              <a:rPr>
                <a:solidFill>
                  <a:srgbClr val="27E507"/>
                </a:solidFill>
              </a:rPr>
              <a:t>Legion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28:17</a:t>
            </a:r>
            <a:r>
              <a:rPr>
                <a:solidFill>
                  <a:srgbClr val="27E507"/>
                </a:solidFill>
              </a:rPr>
              <a:t> Disciples after resurrection </a:t>
            </a:r>
            <a:endParaRPr>
              <a:solidFill>
                <a:srgbClr val="27E507"/>
              </a:solidFill>
            </a:endParaRPr>
          </a:p>
          <a:p>
            <a:pPr marL="332613" indent="-332613" algn="ctr" defTabSz="886968">
              <a:buSzTx/>
              <a:buFont typeface="Wingdings"/>
              <a:buNone/>
              <a:defRPr sz="3007">
                <a:solidFill>
                  <a:srgbClr val="FF9900"/>
                </a:solidFill>
              </a:defRPr>
            </a:pPr>
            <a:r>
              <a:t>Lke 24:52 </a:t>
            </a:r>
            <a:r>
              <a:rPr>
                <a:solidFill>
                  <a:srgbClr val="27E507"/>
                </a:solidFill>
              </a:rPr>
              <a:t>Large group at ascension</a:t>
            </a:r>
            <a:r>
              <a:rPr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Nazerath Revisited p.219."/>
          <p:cNvSpPr txBox="1"/>
          <p:nvPr>
            <p:ph type="title"/>
          </p:nvPr>
        </p:nvSpPr>
        <p:spPr>
          <a:xfrm>
            <a:off x="611560" y="-243409"/>
            <a:ext cx="8153401" cy="1143001"/>
          </a:xfrm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chemeClr val="accent3"/>
                </a:solidFill>
              </a:defRPr>
            </a:pPr>
            <a:r>
              <a:t>     </a:t>
            </a:r>
            <a:r>
              <a:rPr>
                <a:latin typeface="+mj-lt"/>
                <a:ea typeface="+mj-ea"/>
                <a:cs typeface="+mj-cs"/>
                <a:sym typeface="Arial"/>
              </a:rPr>
              <a:t>Nazerath Revisited p.219.</a:t>
            </a:r>
          </a:p>
        </p:txBody>
      </p:sp>
      <p:sp>
        <p:nvSpPr>
          <p:cNvPr id="209" name="Yes, why not?…"/>
          <p:cNvSpPr txBox="1"/>
          <p:nvPr>
            <p:ph type="body" idx="1"/>
          </p:nvPr>
        </p:nvSpPr>
        <p:spPr>
          <a:xfrm>
            <a:off x="1238944" y="1196751"/>
            <a:ext cx="6789440" cy="4176466"/>
          </a:xfrm>
          <a:prstGeom prst="rect">
            <a:avLst/>
          </a:prstGeom>
          <a:solidFill>
            <a:srgbClr val="161616"/>
          </a:solidFill>
        </p:spPr>
        <p:txBody>
          <a:bodyPr/>
          <a:lstStyle/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Yes, why not? </a:t>
            </a:r>
          </a:p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It is written,</a:t>
            </a:r>
          </a:p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‘Let all the angels of God</a:t>
            </a:r>
          </a:p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Worship him’</a:t>
            </a:r>
          </a:p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Shall we…refuse to bend the knee…</a:t>
            </a:r>
          </a:p>
          <a:p>
            <a:pPr algn="ctr">
              <a:buSzTx/>
              <a:buFont typeface="Wingdings"/>
              <a:buNone/>
              <a:defRPr>
                <a:solidFill>
                  <a:srgbClr val="13FF13"/>
                </a:solidFill>
              </a:defRPr>
            </a:pPr>
            <a:r>
              <a:t>‘To Him every knee shall bow…’</a:t>
            </a:r>
          </a:p>
          <a:p>
            <a:pPr algn="ctr">
              <a:spcBef>
                <a:spcPts val="900"/>
              </a:spcBef>
              <a:buSzTx/>
              <a:buFont typeface="Wingdings"/>
              <a:buNone/>
              <a:defRPr i="1" sz="4000">
                <a:solidFill>
                  <a:srgbClr val="FF9900"/>
                </a:solidFill>
              </a:defRPr>
            </a:pPr>
            <a:r>
              <a:t>Christ accepted the worship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8" grpId="2"/>
      <p:bldP build="whole" bldLvl="1" animBg="1" rev="0" advAuto="0" spid="209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Refined">
  <a:themeElements>
    <a:clrScheme name="Refined">
      <a:dk1>
        <a:srgbClr val="666633"/>
      </a:dk1>
      <a:lt1>
        <a:srgbClr val="333366"/>
      </a:lt1>
      <a:dk2>
        <a:srgbClr val="A7A7A7"/>
      </a:dk2>
      <a:lt2>
        <a:srgbClr val="535353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0000FF"/>
      </a:hlink>
      <a:folHlink>
        <a:srgbClr val="FF00FF"/>
      </a:folHlink>
    </a:clrScheme>
    <a:fontScheme name="Refined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Refin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66663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66663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fined">
  <a:themeElements>
    <a:clrScheme name="Refined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0000FF"/>
      </a:hlink>
      <a:folHlink>
        <a:srgbClr val="FF00FF"/>
      </a:folHlink>
    </a:clrScheme>
    <a:fontScheme name="Refined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Refin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66663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666633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